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7" r:id="rId4"/>
    <p:sldId id="334" r:id="rId5"/>
    <p:sldId id="260" r:id="rId6"/>
    <p:sldId id="261" r:id="rId7"/>
    <p:sldId id="263" r:id="rId8"/>
    <p:sldId id="264" r:id="rId9"/>
    <p:sldId id="304" r:id="rId10"/>
    <p:sldId id="305" r:id="rId11"/>
    <p:sldId id="306" r:id="rId12"/>
    <p:sldId id="268" r:id="rId13"/>
    <p:sldId id="269" r:id="rId14"/>
    <p:sldId id="270" r:id="rId15"/>
    <p:sldId id="271" r:id="rId16"/>
    <p:sldId id="272" r:id="rId17"/>
    <p:sldId id="307" r:id="rId18"/>
    <p:sldId id="275" r:id="rId19"/>
    <p:sldId id="276" r:id="rId20"/>
    <p:sldId id="308" r:id="rId21"/>
    <p:sldId id="279" r:id="rId22"/>
    <p:sldId id="280" r:id="rId23"/>
    <p:sldId id="281" r:id="rId24"/>
    <p:sldId id="282" r:id="rId25"/>
    <p:sldId id="311" r:id="rId26"/>
    <p:sldId id="286" r:id="rId27"/>
    <p:sldId id="285" r:id="rId28"/>
    <p:sldId id="309" r:id="rId29"/>
    <p:sldId id="291" r:id="rId30"/>
    <p:sldId id="289" r:id="rId31"/>
    <p:sldId id="293" r:id="rId32"/>
    <p:sldId id="292" r:id="rId33"/>
    <p:sldId id="310" r:id="rId34"/>
    <p:sldId id="296" r:id="rId35"/>
    <p:sldId id="297" r:id="rId36"/>
    <p:sldId id="299" r:id="rId37"/>
    <p:sldId id="298" r:id="rId38"/>
    <p:sldId id="312" r:id="rId39"/>
  </p:sldIdLst>
  <p:sldSz cx="9144000" cy="6858000" type="screen4x3"/>
  <p:notesSz cx="6858000" cy="9144000"/>
  <p:custDataLst>
    <p:tags r:id="rId4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00"/>
    <a:srgbClr val="FFFFCC"/>
    <a:srgbClr val="8ECF89"/>
    <a:srgbClr val="85A3CB"/>
    <a:srgbClr val="F30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4" d="100"/>
          <a:sy n="74" d="100"/>
        </p:scale>
        <p:origin x="68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8.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548974B-AE9E-4346-B1E5-BB8905BC8B86}"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74663" y="685800"/>
            <a:ext cx="8135937" cy="10080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828800"/>
            <a:ext cx="8153400" cy="43434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D081BFE-AA38-4369-BFE1-283CDD626E63}"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2250" y="685800"/>
            <a:ext cx="2038350" cy="54864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85800"/>
            <a:ext cx="5962650" cy="54864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0ACB3BD-B8B6-4D88-963B-8650416FD2C4}"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CB4E352-5954-46DF-AB37-E7DD218100FC}"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4800" y="1143000"/>
            <a:ext cx="8458200" cy="9144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01625" y="2286000"/>
            <a:ext cx="8308975" cy="4114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7D4A27F-FD52-4E3E-9A84-820890225DB4}"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E999030-DCED-48E8-899B-572D0CD43EF2}"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4800" y="1143000"/>
            <a:ext cx="8458200" cy="9144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2286000"/>
            <a:ext cx="4078288"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532313" y="2286000"/>
            <a:ext cx="407828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9BDD923-B63B-4D33-88C6-3D3BA9334CAA}"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6"/>
          <p:cNvSpPr>
            <a:spLocks noGrp="1" noChangeArrowheads="1"/>
          </p:cNvSpPr>
          <p:nvPr>
            <p:ph type="sldNum" sz="quarter" idx="1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CEFDB40-D4F6-4F33-A830-B2BE818884A3}"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4800" y="1143000"/>
            <a:ext cx="8458200" cy="9144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ECB0A32-FCC2-46D5-BE9B-35FDD66246B3}"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BDAEE22-B1E9-453B-A519-3896B9E09273}"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5D40F64-B310-457E-9E9C-45EDFDAE4578}"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74663" y="685800"/>
            <a:ext cx="8135937" cy="10080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828800"/>
            <a:ext cx="8153400" cy="43434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40F713D-B4A1-44A8-BD52-57E20FE5A2B6}"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ts val="1800"/>
              </a:spcBef>
              <a:spcAft>
                <a:spcPct val="0"/>
              </a:spcAft>
              <a:buClr>
                <a:schemeClr val="hlink"/>
              </a:buClr>
              <a:buSzPct val="75000"/>
              <a:buFont typeface="Wingdings" panose="05000000000000000000" pitchFamily="2" charset="2"/>
              <a:buNone/>
              <a:defRPr/>
            </a:pPr>
            <a:endParaRPr kumimoji="0" lang="zh-CN" altLang="en-US" sz="3200" b="1" i="0" u="none" strike="noStrike" kern="0" cap="none" spc="0" normalizeH="0" baseline="0" noProof="0" smtClean="0">
              <a:ln>
                <a:noFill/>
              </a:ln>
              <a:solidFill>
                <a:srgbClr val="333300"/>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61F4028-7C2B-4FA4-B46E-FFA39178AAD2}"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4800" y="1143000"/>
            <a:ext cx="8458200" cy="9144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2286000"/>
            <a:ext cx="8308975" cy="4114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C51CF38-6DF1-4E65-B7ED-B401176FBA50}"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8450" y="1143000"/>
            <a:ext cx="2114550" cy="5257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1143000"/>
            <a:ext cx="6194425" cy="5257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AF72CB0-FAB8-47B8-A46C-CCF0143AE85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4800" y="1143000"/>
            <a:ext cx="8458200" cy="9144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2286000"/>
            <a:ext cx="4078288" cy="4114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532313" y="2286000"/>
            <a:ext cx="4078287" cy="4114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151846B-4A0B-4F53-884B-EA20D06D5903}"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4800" y="1143000"/>
            <a:ext cx="8458200" cy="9144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2286000"/>
            <a:ext cx="4078288" cy="4114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532313" y="2286000"/>
            <a:ext cx="4078287" cy="19812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532313" y="4419600"/>
            <a:ext cx="4078287" cy="19812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1" noChangeArrowheads="1"/>
          </p:cNvSpPr>
          <p:nvPr>
            <p:ph type="dt" sz="half" idx="12"/>
          </p:nvPr>
        </p:nvSpPr>
        <p:spPr>
          <a:xfrm>
            <a:off x="301625"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6"/>
          <p:cNvSpPr>
            <a:spLocks noGrp="1" noChangeArrowheads="1"/>
          </p:cNvSpPr>
          <p:nvPr>
            <p:ph type="sldNum" sz="quarter" idx="4"/>
          </p:nvPr>
        </p:nvSpPr>
        <p:spPr>
          <a:xfrm>
            <a:off x="6553200" y="6381750"/>
            <a:ext cx="2289175"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929DD74-4A5C-4AEE-BF05-A8B2C1E8A26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974E015-390D-420F-B52F-CEE7F095D4EA}"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74663" y="685800"/>
            <a:ext cx="8135937" cy="10080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828800"/>
            <a:ext cx="4000500"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10100" y="1828800"/>
            <a:ext cx="4000500"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EF0E6AE-4F07-4F48-9CA4-0F0EA90A35AB}"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3"/>
          <p:cNvSpPr>
            <a:spLocks noGrp="1" noChangeArrowheads="1"/>
          </p:cNvSpPr>
          <p:nvPr>
            <p:ph type="sldNum" sz="quarter" idx="1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8AE76F5-1899-449F-823A-498FB6ED9177}"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74663" y="685800"/>
            <a:ext cx="8135937" cy="1008063"/>
          </a:xfrm>
          <a:prstGeom prst="rect">
            <a:avLst/>
          </a:prstGeom>
        </p:spPr>
        <p:txBody>
          <a:bodyPr/>
          <a:lstStyle/>
          <a:p>
            <a:r>
              <a:rPr lang="zh-CN" altLang="en-US" smtClean="0"/>
              <a:t>单击此处编辑母版标题样式</a:t>
            </a:r>
            <a:endParaRPr lang="zh-CN" altLang="en-US"/>
          </a:p>
        </p:txBody>
      </p:sp>
      <p:sp>
        <p:nvSpPr>
          <p:cNvPr id="3"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81B9598-61E7-45E2-BDE6-C5B53831A85E}"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0BBCD22-CD68-4E44-B3E7-0B082280931B}"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F70228C-9B59-4B3F-B0B5-C3F4C5463AC6}"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rgbClr val="002060"/>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3"/>
          <p:cNvSpPr>
            <a:spLocks noGrp="1" noChangeArrowheads="1"/>
          </p:cNvSpPr>
          <p:nvPr>
            <p:ph type="sldNum" sz="quarter" idx="4"/>
          </p:nvPr>
        </p:nvSpPr>
        <p:spPr>
          <a:xfrm>
            <a:off x="6096000" y="6248400"/>
            <a:ext cx="2743200" cy="334963"/>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868305D-2824-4751-8A40-A8BE3747AA9C}"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2.png"/><Relationship Id="rId15" Type="http://schemas.openxmlformats.org/officeDocument/2006/relationships/image" Target="../media/image1.jpeg"/><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b="1">
          <a:solidFill>
            <a:srgbClr val="003366"/>
          </a:solidFill>
          <a:latin typeface="+mj-lt"/>
          <a:ea typeface="+mj-ea"/>
          <a:cs typeface="+mj-cs"/>
        </a:defRPr>
      </a:lvl1pPr>
      <a:lvl2pPr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defRPr>
      </a:lvl9pPr>
    </p:titleStyle>
    <p:bodyStyle>
      <a:lvl1pPr marL="342900" indent="-342900" algn="l" rtl="0" eaLnBrk="0" fontAlgn="base" hangingPunct="0">
        <a:lnSpc>
          <a:spcPct val="150000"/>
        </a:lnSpc>
        <a:spcBef>
          <a:spcPct val="20000"/>
        </a:spcBef>
        <a:spcAft>
          <a:spcPct val="0"/>
        </a:spcAft>
        <a:buChar char="•"/>
        <a:defRPr sz="3200" b="1">
          <a:solidFill>
            <a:srgbClr val="002060"/>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800" b="1">
          <a:solidFill>
            <a:srgbClr val="002060"/>
          </a:solidFill>
          <a:latin typeface="+mn-lt"/>
          <a:ea typeface="+mn-ea"/>
        </a:defRPr>
      </a:lvl2pPr>
      <a:lvl3pPr marL="1143000" indent="-228600" algn="l" rtl="0" eaLnBrk="0" fontAlgn="base" hangingPunct="0">
        <a:lnSpc>
          <a:spcPct val="150000"/>
        </a:lnSpc>
        <a:spcBef>
          <a:spcPct val="20000"/>
        </a:spcBef>
        <a:spcAft>
          <a:spcPct val="0"/>
        </a:spcAft>
        <a:buChar char="•"/>
        <a:defRPr sz="2400" b="1">
          <a:solidFill>
            <a:srgbClr val="002060"/>
          </a:solidFill>
          <a:latin typeface="+mn-lt"/>
          <a:ea typeface="+mn-ea"/>
        </a:defRPr>
      </a:lvl3pPr>
      <a:lvl4pPr marL="1600200" indent="-228600" algn="l" rtl="0" eaLnBrk="0" fontAlgn="base" hangingPunct="0">
        <a:spcBef>
          <a:spcPct val="20000"/>
        </a:spcBef>
        <a:spcAft>
          <a:spcPct val="0"/>
        </a:spcAft>
        <a:buChar char="–"/>
        <a:defRPr sz="2000" b="1">
          <a:solidFill>
            <a:srgbClr val="002060"/>
          </a:solidFill>
          <a:latin typeface="+mn-lt"/>
          <a:ea typeface="+mn-ea"/>
        </a:defRPr>
      </a:lvl4pPr>
      <a:lvl5pPr marL="2057400" indent="-228600" algn="l" rtl="0" eaLnBrk="0" fontAlgn="base" hangingPunct="0">
        <a:spcBef>
          <a:spcPct val="20000"/>
        </a:spcBef>
        <a:spcAft>
          <a:spcPct val="0"/>
        </a:spcAft>
        <a:buChar char="»"/>
        <a:defRPr sz="2000" b="1">
          <a:solidFill>
            <a:srgbClr val="5F5F5F"/>
          </a:solidFill>
          <a:latin typeface="+mn-lt"/>
          <a:ea typeface="+mn-ea"/>
        </a:defRPr>
      </a:lvl5pPr>
      <a:lvl6pPr marL="2514600" indent="-228600" algn="l" rtl="0" eaLnBrk="0" fontAlgn="base" hangingPunct="0">
        <a:spcBef>
          <a:spcPct val="20000"/>
        </a:spcBef>
        <a:spcAft>
          <a:spcPct val="0"/>
        </a:spcAft>
        <a:buChar char="»"/>
        <a:defRPr sz="2000" b="1">
          <a:solidFill>
            <a:srgbClr val="5F5F5F"/>
          </a:solidFill>
          <a:latin typeface="+mn-lt"/>
          <a:ea typeface="+mn-ea"/>
        </a:defRPr>
      </a:lvl6pPr>
      <a:lvl7pPr marL="2971800" indent="-228600" algn="l" rtl="0" eaLnBrk="0" fontAlgn="base" hangingPunct="0">
        <a:spcBef>
          <a:spcPct val="20000"/>
        </a:spcBef>
        <a:spcAft>
          <a:spcPct val="0"/>
        </a:spcAft>
        <a:buChar char="»"/>
        <a:defRPr sz="2000" b="1">
          <a:solidFill>
            <a:srgbClr val="5F5F5F"/>
          </a:solidFill>
          <a:latin typeface="+mn-lt"/>
          <a:ea typeface="+mn-ea"/>
        </a:defRPr>
      </a:lvl7pPr>
      <a:lvl8pPr marL="3429000" indent="-228600" algn="l" rtl="0" eaLnBrk="0" fontAlgn="base" hangingPunct="0">
        <a:spcBef>
          <a:spcPct val="20000"/>
        </a:spcBef>
        <a:spcAft>
          <a:spcPct val="0"/>
        </a:spcAft>
        <a:buChar char="»"/>
        <a:defRPr sz="2000" b="1">
          <a:solidFill>
            <a:srgbClr val="5F5F5F"/>
          </a:solidFill>
          <a:latin typeface="+mn-lt"/>
          <a:ea typeface="+mn-ea"/>
        </a:defRPr>
      </a:lvl8pPr>
      <a:lvl9pPr marL="3886200" indent="-228600" algn="l" rtl="0" eaLnBrk="0" fontAlgn="base" hangingPunct="0">
        <a:spcBef>
          <a:spcPct val="20000"/>
        </a:spcBef>
        <a:spcAft>
          <a:spcPct val="0"/>
        </a:spcAft>
        <a:buChar char="»"/>
        <a:defRPr sz="2000" b="1">
          <a:solidFill>
            <a:srgbClr val="5F5F5F"/>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000E2A"/>
          </a:solidFill>
          <a:latin typeface="+mj-lt"/>
          <a:ea typeface="+mj-ea"/>
          <a:cs typeface="+mj-cs"/>
        </a:defRPr>
      </a:lvl1pPr>
      <a:lvl2pPr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9pPr>
    </p:titleStyle>
    <p:bodyStyle>
      <a:lvl1pPr marL="342900" indent="-342900" algn="l" rtl="0" eaLnBrk="0" fontAlgn="base" hangingPunct="0">
        <a:lnSpc>
          <a:spcPct val="110000"/>
        </a:lnSpc>
        <a:spcBef>
          <a:spcPts val="1800"/>
        </a:spcBef>
        <a:spcAft>
          <a:spcPct val="0"/>
        </a:spcAft>
        <a:buClr>
          <a:schemeClr val="hlink"/>
        </a:buClr>
        <a:buSzPct val="75000"/>
        <a:buFont typeface="Wingdings" panose="05000000000000000000" pitchFamily="2" charset="2"/>
        <a:buChar char="v"/>
        <a:defRPr sz="3200" b="1">
          <a:solidFill>
            <a:srgbClr val="333300"/>
          </a:solidFill>
          <a:latin typeface="+mn-lt"/>
          <a:ea typeface="+mn-ea"/>
          <a:cs typeface="+mn-cs"/>
        </a:defRPr>
      </a:lvl1pPr>
      <a:lvl2pPr marL="742950" indent="-285750" algn="l" rtl="0" eaLnBrk="0" fontAlgn="base" hangingPunct="0">
        <a:lnSpc>
          <a:spcPct val="110000"/>
        </a:lnSpc>
        <a:spcBef>
          <a:spcPts val="600"/>
        </a:spcBef>
        <a:spcAft>
          <a:spcPct val="0"/>
        </a:spcAft>
        <a:buClr>
          <a:schemeClr val="accent2"/>
        </a:buClr>
        <a:buSzPct val="85000"/>
        <a:buFont typeface="Wingdings" panose="05000000000000000000" pitchFamily="2" charset="2"/>
        <a:buChar char="l"/>
        <a:defRPr sz="2800" b="1">
          <a:solidFill>
            <a:srgbClr val="003366"/>
          </a:solidFill>
          <a:latin typeface="+mn-lt"/>
          <a:ea typeface="华文楷体" panose="02010600040101010101" pitchFamily="2" charset="-122"/>
        </a:defRPr>
      </a:lvl2pPr>
      <a:lvl3pPr marL="1143000" indent="-228600" algn="l" rtl="0" eaLnBrk="0" fontAlgn="base" hangingPunct="0">
        <a:lnSpc>
          <a:spcPct val="110000"/>
        </a:lnSpc>
        <a:spcBef>
          <a:spcPts val="600"/>
        </a:spcBef>
        <a:spcAft>
          <a:spcPct val="0"/>
        </a:spcAft>
        <a:buClr>
          <a:schemeClr val="hlink"/>
        </a:buClr>
        <a:buSzPct val="85000"/>
        <a:buFont typeface="Wingdings" panose="05000000000000000000" pitchFamily="2" charset="2"/>
        <a:buChar char="p"/>
        <a:defRPr sz="2400" b="1">
          <a:solidFill>
            <a:srgbClr val="003366"/>
          </a:solidFill>
          <a:latin typeface="+mn-lt"/>
          <a:ea typeface="华文楷体" panose="02010600040101010101" pitchFamily="2" charset="-122"/>
        </a:defRPr>
      </a:lvl3pPr>
      <a:lvl4pPr marL="1600200" indent="-228600" algn="l" rtl="0" eaLnBrk="0" fontAlgn="base" hangingPunct="0">
        <a:lnSpc>
          <a:spcPct val="110000"/>
        </a:lnSpc>
        <a:spcBef>
          <a:spcPts val="600"/>
        </a:spcBef>
        <a:spcAft>
          <a:spcPct val="0"/>
        </a:spcAft>
        <a:buClr>
          <a:schemeClr val="accent2"/>
        </a:buClr>
        <a:buSzPct val="90000"/>
        <a:buFont typeface="Wingdings" panose="05000000000000000000" pitchFamily="2" charset="2"/>
        <a:buChar char="Ø"/>
        <a:defRPr sz="2000" b="1">
          <a:solidFill>
            <a:srgbClr val="003366"/>
          </a:solidFill>
          <a:latin typeface="+mn-lt"/>
          <a:ea typeface="华文楷体" panose="02010600040101010101" pitchFamily="2" charset="-122"/>
        </a:defRPr>
      </a:lvl4pPr>
      <a:lvl5pPr marL="2057400" indent="-228600" algn="l" rtl="0" eaLnBrk="0" fontAlgn="base" hangingPunct="0">
        <a:lnSpc>
          <a:spcPct val="110000"/>
        </a:lnSpc>
        <a:spcBef>
          <a:spcPts val="600"/>
        </a:spcBef>
        <a:spcAft>
          <a:spcPct val="0"/>
        </a:spcAft>
        <a:buClr>
          <a:schemeClr val="hlink"/>
        </a:buClr>
        <a:buSzPct val="85000"/>
        <a:buFont typeface="Wingdings" panose="05000000000000000000" pitchFamily="2" charset="2"/>
        <a:buChar char="ü"/>
        <a:defRPr sz="1600" b="1">
          <a:solidFill>
            <a:srgbClr val="003366"/>
          </a:solidFill>
          <a:latin typeface="+mn-lt"/>
          <a:ea typeface="华文楷体" panose="02010600040101010101" pitchFamily="2" charset="-122"/>
        </a:defRPr>
      </a:lvl5pPr>
      <a:lvl6pPr marL="2514600" indent="-228600" algn="l" rtl="0" eaLnBrk="0" fontAlgn="base" hangingPunct="0">
        <a:lnSpc>
          <a:spcPct val="110000"/>
        </a:lnSpc>
        <a:spcBef>
          <a:spcPts val="600"/>
        </a:spcBef>
        <a:spcAft>
          <a:spcPct val="0"/>
        </a:spcAft>
        <a:buClr>
          <a:schemeClr val="hlink"/>
        </a:buClr>
        <a:buSzPct val="85000"/>
        <a:buFont typeface="Wingdings" panose="05000000000000000000" pitchFamily="2" charset="2"/>
        <a:buChar char="ü"/>
        <a:defRPr sz="1600" b="1">
          <a:solidFill>
            <a:srgbClr val="003366"/>
          </a:solidFill>
          <a:latin typeface="+mn-lt"/>
          <a:ea typeface="华文楷体" panose="02010600040101010101" pitchFamily="2" charset="-122"/>
        </a:defRPr>
      </a:lvl6pPr>
      <a:lvl7pPr marL="2971800" indent="-228600" algn="l" rtl="0" eaLnBrk="0" fontAlgn="base" hangingPunct="0">
        <a:lnSpc>
          <a:spcPct val="110000"/>
        </a:lnSpc>
        <a:spcBef>
          <a:spcPts val="600"/>
        </a:spcBef>
        <a:spcAft>
          <a:spcPct val="0"/>
        </a:spcAft>
        <a:buClr>
          <a:schemeClr val="hlink"/>
        </a:buClr>
        <a:buSzPct val="85000"/>
        <a:buFont typeface="Wingdings" panose="05000000000000000000" pitchFamily="2" charset="2"/>
        <a:buChar char="ü"/>
        <a:defRPr sz="1600" b="1">
          <a:solidFill>
            <a:srgbClr val="003366"/>
          </a:solidFill>
          <a:latin typeface="+mn-lt"/>
          <a:ea typeface="华文楷体" panose="02010600040101010101" pitchFamily="2" charset="-122"/>
        </a:defRPr>
      </a:lvl7pPr>
      <a:lvl8pPr marL="3429000" indent="-228600" algn="l" rtl="0" eaLnBrk="0" fontAlgn="base" hangingPunct="0">
        <a:lnSpc>
          <a:spcPct val="110000"/>
        </a:lnSpc>
        <a:spcBef>
          <a:spcPts val="600"/>
        </a:spcBef>
        <a:spcAft>
          <a:spcPct val="0"/>
        </a:spcAft>
        <a:buClr>
          <a:schemeClr val="hlink"/>
        </a:buClr>
        <a:buSzPct val="85000"/>
        <a:buFont typeface="Wingdings" panose="05000000000000000000" pitchFamily="2" charset="2"/>
        <a:buChar char="ü"/>
        <a:defRPr sz="1600" b="1">
          <a:solidFill>
            <a:srgbClr val="003366"/>
          </a:solidFill>
          <a:latin typeface="+mn-lt"/>
          <a:ea typeface="华文楷体" panose="02010600040101010101" pitchFamily="2" charset="-122"/>
        </a:defRPr>
      </a:lvl8pPr>
      <a:lvl9pPr marL="3886200" indent="-228600" algn="l" rtl="0" eaLnBrk="0" fontAlgn="base" hangingPunct="0">
        <a:lnSpc>
          <a:spcPct val="110000"/>
        </a:lnSpc>
        <a:spcBef>
          <a:spcPts val="600"/>
        </a:spcBef>
        <a:spcAft>
          <a:spcPct val="0"/>
        </a:spcAft>
        <a:buClr>
          <a:schemeClr val="hlink"/>
        </a:buClr>
        <a:buSzPct val="85000"/>
        <a:buFont typeface="Wingdings" panose="05000000000000000000" pitchFamily="2" charset="2"/>
        <a:buChar char="ü"/>
        <a:defRPr sz="1600" b="1">
          <a:solidFill>
            <a:srgbClr val="003366"/>
          </a:solidFill>
          <a:latin typeface="+mn-lt"/>
          <a:ea typeface="华文楷体" panose="0201060004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22.jpeg"/><Relationship Id="rId7" Type="http://schemas.openxmlformats.org/officeDocument/2006/relationships/tags" Target="../tags/tag17.xml"/><Relationship Id="rId6" Type="http://schemas.openxmlformats.org/officeDocument/2006/relationships/image" Target="../media/image21.jpeg"/><Relationship Id="rId5" Type="http://schemas.openxmlformats.org/officeDocument/2006/relationships/tags" Target="../tags/tag16.xml"/><Relationship Id="rId4" Type="http://schemas.openxmlformats.org/officeDocument/2006/relationships/hyperlink" Target="http://www.bofety.com/" TargetMode="Externa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1"/>
          <p:cNvPicPr>
            <a:picLocks noChangeAspect="1"/>
          </p:cNvPicPr>
          <p:nvPr/>
        </p:nvPicPr>
        <p:blipFill>
          <a:blip r:embed="rId1"/>
          <a:srcRect l="5240" r="5605"/>
          <a:stretch>
            <a:fillRect/>
          </a:stretch>
        </p:blipFill>
        <p:spPr>
          <a:xfrm>
            <a:off x="0" y="-6350"/>
            <a:ext cx="9180513" cy="6858000"/>
          </a:xfrm>
          <a:prstGeom prst="rect">
            <a:avLst/>
          </a:prstGeom>
          <a:noFill/>
          <a:ln w="9525">
            <a:noFill/>
          </a:ln>
        </p:spPr>
      </p:pic>
      <p:sp>
        <p:nvSpPr>
          <p:cNvPr id="4" name="任意多边形 3"/>
          <p:cNvSpPr/>
          <p:nvPr/>
        </p:nvSpPr>
        <p:spPr>
          <a:xfrm>
            <a:off x="3708400" y="-6350"/>
            <a:ext cx="5435600" cy="6858000"/>
          </a:xfrm>
          <a:custGeom>
            <a:avLst/>
            <a:gdLst>
              <a:gd name="connsiteX0" fmla="*/ 4710023 w 4727275"/>
              <a:gd name="connsiteY0" fmla="*/ 0 h 6858000"/>
              <a:gd name="connsiteX1" fmla="*/ 1630392 w 4727275"/>
              <a:gd name="connsiteY1" fmla="*/ 0 h 6858000"/>
              <a:gd name="connsiteX2" fmla="*/ 0 w 4727275"/>
              <a:gd name="connsiteY2" fmla="*/ 2346385 h 6858000"/>
              <a:gd name="connsiteX3" fmla="*/ 1466491 w 4727275"/>
              <a:gd name="connsiteY3" fmla="*/ 6849374 h 6858000"/>
              <a:gd name="connsiteX4" fmla="*/ 4727275 w 4727275"/>
              <a:gd name="connsiteY4" fmla="*/ 6858000 h 6858000"/>
              <a:gd name="connsiteX5" fmla="*/ 4710023 w 472727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7275" h="6858000">
                <a:moveTo>
                  <a:pt x="4710023" y="0"/>
                </a:moveTo>
                <a:lnTo>
                  <a:pt x="1630392" y="0"/>
                </a:lnTo>
                <a:lnTo>
                  <a:pt x="0" y="2346385"/>
                </a:lnTo>
                <a:lnTo>
                  <a:pt x="1466491" y="6849374"/>
                </a:lnTo>
                <a:lnTo>
                  <a:pt x="4727275" y="6858000"/>
                </a:lnTo>
                <a:cubicBezTo>
                  <a:pt x="4721524" y="4572000"/>
                  <a:pt x="4715774" y="2286000"/>
                  <a:pt x="4710023" y="0"/>
                </a:cubicBezTo>
                <a:close/>
              </a:path>
            </a:pathLst>
          </a:custGeom>
          <a:solidFill>
            <a:srgbClr val="0070C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04" name="Rectangle 2"/>
          <p:cNvSpPr>
            <a:spLocks noGrp="1"/>
          </p:cNvSpPr>
          <p:nvPr>
            <p:ph type="ctrTitle" idx="4294967295"/>
          </p:nvPr>
        </p:nvSpPr>
        <p:spPr>
          <a:xfrm>
            <a:off x="4356100" y="1989138"/>
            <a:ext cx="4392613" cy="792162"/>
          </a:xfrm>
          <a:prstGeom prst="rect">
            <a:avLst/>
          </a:prstGeom>
          <a:noFill/>
          <a:ln w="9525">
            <a:noFill/>
          </a:ln>
        </p:spPr>
        <p:txBody>
          <a:bodyPr/>
          <a:lstStyle>
            <a:lvl1pPr lvl="0">
              <a:buClrTx/>
              <a:buSzTx/>
              <a:buFontTx/>
              <a:defRPr/>
            </a:lvl1pPr>
          </a:lstStyle>
          <a:p>
            <a:pPr lvl="0" eaLnBrk="1" hangingPunct="1">
              <a:spcBef>
                <a:spcPct val="50000"/>
              </a:spcBef>
              <a:spcAft>
                <a:spcPct val="50000"/>
              </a:spcAft>
            </a:pPr>
            <a:r>
              <a:rPr lang="zh-CN" altLang="en-US" dirty="0">
                <a:solidFill>
                  <a:srgbClr val="FFFF00"/>
                </a:solidFill>
                <a:latin typeface="微软雅黑" panose="020B0503020204020204" charset="-122"/>
                <a:ea typeface="微软雅黑" panose="020B0503020204020204" charset="-122"/>
              </a:rPr>
              <a:t>承包商安全管理</a:t>
            </a:r>
            <a:endParaRPr lang="zh-CN" altLang="en-US" dirty="0">
              <a:solidFill>
                <a:srgbClr val="FFFF00"/>
              </a:solidFill>
              <a:latin typeface="微软雅黑" panose="020B0503020204020204" charset="-122"/>
              <a:ea typeface="微软雅黑" panose="020B0503020204020204" charset="-122"/>
            </a:endParaRPr>
          </a:p>
        </p:txBody>
      </p:sp>
      <p:sp>
        <p:nvSpPr>
          <p:cNvPr id="9" name="任意多边形 8"/>
          <p:cNvSpPr/>
          <p:nvPr/>
        </p:nvSpPr>
        <p:spPr>
          <a:xfrm>
            <a:off x="5335588" y="3690938"/>
            <a:ext cx="801688" cy="431800"/>
          </a:xfrm>
          <a:custGeom>
            <a:avLst/>
            <a:gdLst>
              <a:gd name="connsiteX0" fmla="*/ 216024 w 800945"/>
              <a:gd name="connsiteY0" fmla="*/ 0 h 432048"/>
              <a:gd name="connsiteX1" fmla="*/ 800945 w 800945"/>
              <a:gd name="connsiteY1" fmla="*/ 0 h 432048"/>
              <a:gd name="connsiteX2" fmla="*/ 800945 w 800945"/>
              <a:gd name="connsiteY2" fmla="*/ 432048 h 432048"/>
              <a:gd name="connsiteX3" fmla="*/ 216024 w 800945"/>
              <a:gd name="connsiteY3" fmla="*/ 432048 h 432048"/>
              <a:gd name="connsiteX4" fmla="*/ 0 w 800945"/>
              <a:gd name="connsiteY4" fmla="*/ 216024 h 432048"/>
              <a:gd name="connsiteX5" fmla="*/ 216024 w 800945"/>
              <a:gd name="connsiteY5" fmla="*/ 0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945" h="432048">
                <a:moveTo>
                  <a:pt x="216024" y="0"/>
                </a:moveTo>
                <a:lnTo>
                  <a:pt x="800945" y="0"/>
                </a:lnTo>
                <a:lnTo>
                  <a:pt x="800945" y="432048"/>
                </a:lnTo>
                <a:lnTo>
                  <a:pt x="216024" y="432048"/>
                </a:lnTo>
                <a:cubicBezTo>
                  <a:pt x="96717" y="432048"/>
                  <a:pt x="0" y="335331"/>
                  <a:pt x="0" y="216024"/>
                </a:cubicBezTo>
                <a:cubicBezTo>
                  <a:pt x="0" y="96717"/>
                  <a:pt x="96717" y="0"/>
                  <a:pt x="2160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5335588" y="4286250"/>
            <a:ext cx="801688" cy="431800"/>
          </a:xfrm>
          <a:custGeom>
            <a:avLst/>
            <a:gdLst>
              <a:gd name="connsiteX0" fmla="*/ 216024 w 800945"/>
              <a:gd name="connsiteY0" fmla="*/ 0 h 432048"/>
              <a:gd name="connsiteX1" fmla="*/ 800945 w 800945"/>
              <a:gd name="connsiteY1" fmla="*/ 0 h 432048"/>
              <a:gd name="connsiteX2" fmla="*/ 800945 w 800945"/>
              <a:gd name="connsiteY2" fmla="*/ 432048 h 432048"/>
              <a:gd name="connsiteX3" fmla="*/ 216024 w 800945"/>
              <a:gd name="connsiteY3" fmla="*/ 432048 h 432048"/>
              <a:gd name="connsiteX4" fmla="*/ 0 w 800945"/>
              <a:gd name="connsiteY4" fmla="*/ 216024 h 432048"/>
              <a:gd name="connsiteX5" fmla="*/ 216024 w 800945"/>
              <a:gd name="connsiteY5" fmla="*/ 0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945" h="432048">
                <a:moveTo>
                  <a:pt x="216024" y="0"/>
                </a:moveTo>
                <a:lnTo>
                  <a:pt x="800945" y="0"/>
                </a:lnTo>
                <a:lnTo>
                  <a:pt x="800945" y="432048"/>
                </a:lnTo>
                <a:lnTo>
                  <a:pt x="216024" y="432048"/>
                </a:lnTo>
                <a:cubicBezTo>
                  <a:pt x="96717" y="432048"/>
                  <a:pt x="0" y="335331"/>
                  <a:pt x="0" y="216024"/>
                </a:cubicBezTo>
                <a:cubicBezTo>
                  <a:pt x="0" y="96717"/>
                  <a:pt x="96717" y="0"/>
                  <a:pt x="2160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07" name="矩形 6"/>
          <p:cNvSpPr/>
          <p:nvPr/>
        </p:nvSpPr>
        <p:spPr>
          <a:xfrm>
            <a:off x="5457825" y="3722688"/>
            <a:ext cx="696913" cy="400050"/>
          </a:xfrm>
          <a:prstGeom prst="rect">
            <a:avLst/>
          </a:prstGeom>
          <a:noFill/>
          <a:ln w="9525">
            <a:noFill/>
          </a:ln>
        </p:spPr>
        <p:txBody>
          <a:bodyPr wrap="none">
            <a:spAutoFit/>
          </a:bodyPr>
          <a:p>
            <a:r>
              <a:rPr lang="zh-CN" altLang="en-US" sz="2000" b="1" dirty="0">
                <a:solidFill>
                  <a:srgbClr val="0070C0"/>
                </a:solidFill>
                <a:latin typeface="方正清刻本悦宋简体" panose="02000000000000000000" pitchFamily="2" charset="-122"/>
                <a:ea typeface="方正清刻本悦宋简体" panose="02000000000000000000" pitchFamily="2" charset="-122"/>
              </a:rPr>
              <a:t>部门</a:t>
            </a:r>
            <a:endParaRPr lang="zh-CN" altLang="en-US" sz="2000" b="1" dirty="0">
              <a:solidFill>
                <a:srgbClr val="0070C0"/>
              </a:solidFill>
              <a:latin typeface="方正清刻本悦宋简体" panose="02000000000000000000" pitchFamily="2" charset="-122"/>
              <a:ea typeface="方正清刻本悦宋简体" panose="02000000000000000000" pitchFamily="2" charset="-122"/>
            </a:endParaRPr>
          </a:p>
        </p:txBody>
      </p:sp>
      <p:sp>
        <p:nvSpPr>
          <p:cNvPr id="25608" name="矩形 7"/>
          <p:cNvSpPr/>
          <p:nvPr/>
        </p:nvSpPr>
        <p:spPr>
          <a:xfrm>
            <a:off x="6283325" y="3690938"/>
            <a:ext cx="1811338" cy="398462"/>
          </a:xfrm>
          <a:prstGeom prst="rect">
            <a:avLst/>
          </a:prstGeom>
          <a:noFill/>
          <a:ln w="9525">
            <a:noFill/>
          </a:ln>
        </p:spPr>
        <p:txBody>
          <a:bodyPr wrap="none">
            <a:spAutoFit/>
          </a:bodyPr>
          <a:p>
            <a:pPr eaLnBrk="1" hangingPunct="1">
              <a:lnSpc>
                <a:spcPct val="120000"/>
              </a:lnSpc>
            </a:pPr>
            <a:r>
              <a:rPr lang="zh-CN" altLang="en-US" b="1" dirty="0">
                <a:solidFill>
                  <a:schemeClr val="bg1"/>
                </a:solidFill>
                <a:latin typeface="方正清刻本悦宋简体" panose="02000000000000000000" pitchFamily="2" charset="-122"/>
                <a:ea typeface="方正清刻本悦宋简体" panose="02000000000000000000" pitchFamily="2" charset="-122"/>
              </a:rPr>
              <a:t>总部安全生产部</a:t>
            </a:r>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5609" name="矩形 10"/>
          <p:cNvSpPr/>
          <p:nvPr/>
        </p:nvSpPr>
        <p:spPr>
          <a:xfrm>
            <a:off x="5457825" y="4318000"/>
            <a:ext cx="700088" cy="400050"/>
          </a:xfrm>
          <a:prstGeom prst="rect">
            <a:avLst/>
          </a:prstGeom>
          <a:noFill/>
          <a:ln w="9525">
            <a:noFill/>
          </a:ln>
        </p:spPr>
        <p:txBody>
          <a:bodyPr wrap="none">
            <a:spAutoFit/>
          </a:bodyPr>
          <a:p>
            <a:r>
              <a:rPr lang="zh-CN" altLang="en-US" sz="2000" b="1" dirty="0">
                <a:solidFill>
                  <a:srgbClr val="0070C0"/>
                </a:solidFill>
                <a:latin typeface="方正清刻本悦宋简体" panose="02000000000000000000" pitchFamily="2" charset="-122"/>
                <a:ea typeface="方正清刻本悦宋简体" panose="02000000000000000000" pitchFamily="2" charset="-122"/>
              </a:rPr>
              <a:t>时间</a:t>
            </a:r>
            <a:endParaRPr lang="zh-CN" altLang="en-US" sz="2000" b="1" dirty="0">
              <a:solidFill>
                <a:srgbClr val="0070C0"/>
              </a:solidFill>
              <a:latin typeface="方正清刻本悦宋简体" panose="02000000000000000000" pitchFamily="2" charset="-122"/>
              <a:ea typeface="方正清刻本悦宋简体" panose="02000000000000000000" pitchFamily="2" charset="-122"/>
            </a:endParaRPr>
          </a:p>
        </p:txBody>
      </p:sp>
      <p:sp>
        <p:nvSpPr>
          <p:cNvPr id="25610" name="矩形 11"/>
          <p:cNvSpPr/>
          <p:nvPr/>
        </p:nvSpPr>
        <p:spPr>
          <a:xfrm>
            <a:off x="6300788" y="4302125"/>
            <a:ext cx="1214437" cy="400050"/>
          </a:xfrm>
          <a:prstGeom prst="rect">
            <a:avLst/>
          </a:prstGeom>
          <a:noFill/>
          <a:ln w="9525">
            <a:noFill/>
          </a:ln>
        </p:spPr>
        <p:txBody>
          <a:bodyPr wrap="none">
            <a:spAutoFit/>
          </a:bodyPr>
          <a:p>
            <a:pPr eaLnBrk="1" hangingPunct="1">
              <a:lnSpc>
                <a:spcPct val="120000"/>
              </a:lnSpc>
            </a:pPr>
            <a:r>
              <a:rPr lang="en-US" altLang="zh-CN" b="1" dirty="0">
                <a:solidFill>
                  <a:schemeClr val="bg1"/>
                </a:solidFill>
                <a:latin typeface="方正清刻本悦宋简体" panose="02000000000000000000" pitchFamily="2" charset="-122"/>
                <a:ea typeface="方正清刻本悦宋简体" panose="02000000000000000000" pitchFamily="2" charset="-122"/>
              </a:rPr>
              <a:t>201X</a:t>
            </a:r>
            <a:r>
              <a:rPr lang="zh-CN" altLang="en-US" b="1" dirty="0">
                <a:solidFill>
                  <a:schemeClr val="bg1"/>
                </a:solidFill>
                <a:latin typeface="方正清刻本悦宋简体" panose="02000000000000000000" pitchFamily="2" charset="-122"/>
                <a:ea typeface="方正清刻本悦宋简体" panose="02000000000000000000" pitchFamily="2" charset="-122"/>
              </a:rPr>
              <a:t>年</a:t>
            </a:r>
            <a:r>
              <a:rPr lang="en-US" altLang="zh-CN" b="1" dirty="0">
                <a:solidFill>
                  <a:schemeClr val="bg1"/>
                </a:solidFill>
                <a:latin typeface="方正清刻本悦宋简体" panose="02000000000000000000" pitchFamily="2" charset="-122"/>
                <a:ea typeface="方正清刻本悦宋简体" panose="02000000000000000000" pitchFamily="2" charset="-122"/>
              </a:rPr>
              <a:t>X</a:t>
            </a:r>
            <a:r>
              <a:rPr lang="zh-CN" altLang="en-US" b="1" dirty="0">
                <a:solidFill>
                  <a:schemeClr val="bg1"/>
                </a:solidFill>
                <a:latin typeface="方正清刻本悦宋简体" panose="02000000000000000000" pitchFamily="2" charset="-122"/>
                <a:ea typeface="方正清刻本悦宋简体" panose="02000000000000000000" pitchFamily="2" charset="-122"/>
              </a:rPr>
              <a:t>月</a:t>
            </a:r>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3" name="圆角矩形 12"/>
          <p:cNvSpPr/>
          <p:nvPr/>
        </p:nvSpPr>
        <p:spPr>
          <a:xfrm rot="18536273">
            <a:off x="2973532" y="1415090"/>
            <a:ext cx="2498730" cy="45837"/>
          </a:xfrm>
          <a:prstGeom prst="roundRect">
            <a:avLst>
              <a:gd name="adj" fmla="val 50000"/>
            </a:avLst>
          </a:prstGeom>
          <a:gradFill flip="none" rotWithShape="1">
            <a:gsLst>
              <a:gs pos="38000">
                <a:schemeClr val="bg1">
                  <a:alpha val="49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圆角矩形 15"/>
          <p:cNvSpPr/>
          <p:nvPr/>
        </p:nvSpPr>
        <p:spPr>
          <a:xfrm rot="18536273">
            <a:off x="3409592" y="623004"/>
            <a:ext cx="2498730" cy="45837"/>
          </a:xfrm>
          <a:prstGeom prst="roundRect">
            <a:avLst>
              <a:gd name="adj" fmla="val 50000"/>
            </a:avLst>
          </a:prstGeom>
          <a:gradFill flip="none" rotWithShape="1">
            <a:gsLst>
              <a:gs pos="38000">
                <a:schemeClr val="bg1">
                  <a:alpha val="49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rot="4079174">
            <a:off x="3267167" y="5401367"/>
            <a:ext cx="2498729" cy="45837"/>
          </a:xfrm>
          <a:prstGeom prst="roundRect">
            <a:avLst>
              <a:gd name="adj" fmla="val 50000"/>
            </a:avLst>
          </a:prstGeom>
          <a:gradFill flip="none" rotWithShape="1">
            <a:gsLst>
              <a:gs pos="38000">
                <a:schemeClr val="bg1">
                  <a:alpha val="49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rot="4079174">
            <a:off x="2547462" y="4234497"/>
            <a:ext cx="2498731" cy="45837"/>
          </a:xfrm>
          <a:prstGeom prst="roundRect">
            <a:avLst>
              <a:gd name="adj" fmla="val 50000"/>
            </a:avLst>
          </a:prstGeom>
          <a:gradFill flip="none" rotWithShape="1">
            <a:gsLst>
              <a:gs pos="38000">
                <a:schemeClr val="bg1">
                  <a:alpha val="49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6516529" y="49146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6179029" y="5850589"/>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2" name="椭圆 1"/>
          <p:cNvSpPr/>
          <p:nvPr>
            <p:custDataLst>
              <p:tags r:id="rId4"/>
            </p:custDataLst>
          </p:nvPr>
        </p:nvSpPr>
        <p:spPr>
          <a:xfrm>
            <a:off x="7111365" y="58510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5" name="椭圆 4"/>
          <p:cNvSpPr/>
          <p:nvPr>
            <p:custDataLst>
              <p:tags r:id="rId5"/>
            </p:custDataLst>
          </p:nvPr>
        </p:nvSpPr>
        <p:spPr>
          <a:xfrm>
            <a:off x="8043701" y="58505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361950" y="2359025"/>
            <a:ext cx="8462963" cy="3157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4819" name="图片 9"/>
          <p:cNvPicPr>
            <a:picLocks noChangeAspect="1"/>
          </p:cNvPicPr>
          <p:nvPr/>
        </p:nvPicPr>
        <p:blipFill>
          <a:blip r:embed="rId1"/>
          <a:stretch>
            <a:fillRect/>
          </a:stretch>
        </p:blipFill>
        <p:spPr>
          <a:xfrm>
            <a:off x="6743700" y="2359025"/>
            <a:ext cx="2081213" cy="3121025"/>
          </a:xfrm>
          <a:prstGeom prst="rect">
            <a:avLst/>
          </a:prstGeom>
          <a:noFill/>
          <a:ln w="9525">
            <a:noFill/>
          </a:ln>
        </p:spPr>
      </p:pic>
      <p:sp>
        <p:nvSpPr>
          <p:cNvPr id="14338" name="Rectangle 2"/>
          <p:cNvSpPr>
            <a:spLocks noGrp="1" noRot="1" noChangeArrowheads="1"/>
          </p:cNvSpPr>
          <p:nvPr>
            <p:ph type="title"/>
          </p:nvPr>
        </p:nvSpPr>
        <p:spPr>
          <a:xfrm>
            <a:off x="1008063" y="1700213"/>
            <a:ext cx="2779713" cy="368300"/>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避免步骤1中易犯的错误</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4821" name="Rectangle 3"/>
          <p:cNvSpPr>
            <a:spLocks noGrp="1" noRot="1"/>
          </p:cNvSpPr>
          <p:nvPr>
            <p:ph idx="1"/>
          </p:nvPr>
        </p:nvSpPr>
        <p:spPr>
          <a:xfrm>
            <a:off x="1008063" y="2482850"/>
            <a:ext cx="6011862" cy="2674938"/>
          </a:xfrm>
          <a:noFill/>
          <a:ln>
            <a:noFill/>
          </a:ln>
        </p:spPr>
        <p:txBody>
          <a:bodyPr/>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忽略承包商安全工作的能力，而将投标价作为唯一的选择标准。</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仅依靠统计数字，而不考虑承包商是否具有有效的安全方案。有效沟通不够！</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仅依靠资质文件，而不考虑承包商是否具有有效的安全方案。缺乏实际考察来证实承包商安全工作的能力！</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没有组成承包商管理团队共同完成承包商选择工作。</a:t>
            </a:r>
            <a:endParaRPr lang="zh-CN" altLang="en-US" sz="1800" b="0" dirty="0">
              <a:solidFill>
                <a:srgbClr val="000000"/>
              </a:solidFill>
              <a:latin typeface="微软雅黑" panose="020B0503020204020204" charset="-122"/>
              <a:ea typeface="微软雅黑" panose="020B0503020204020204" charset="-122"/>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824"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步骤1</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燕尾形 6"/>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2239963" y="6921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选择承包商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noChangeArrowheads="1"/>
          </p:cNvSpPr>
          <p:nvPr>
            <p:ph type="title"/>
          </p:nvPr>
        </p:nvSpPr>
        <p:spPr>
          <a:xfrm>
            <a:off x="920750" y="1924050"/>
            <a:ext cx="5037138" cy="368300"/>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承包商安全能力评估</a:t>
            </a: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与可能的投标人开会并</a:t>
            </a:r>
            <a:r>
              <a:rPr kumimoji="0" lang="zh-CN" altLang="en-US" sz="1800" b="1"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讨论</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5843" name="Rectangle 3"/>
          <p:cNvSpPr>
            <a:spLocks noGrp="1" noRot="1"/>
          </p:cNvSpPr>
          <p:nvPr>
            <p:ph idx="1"/>
          </p:nvPr>
        </p:nvSpPr>
        <p:spPr>
          <a:xfrm>
            <a:off x="920750" y="2532063"/>
            <a:ext cx="7496175" cy="3368675"/>
          </a:xfrm>
          <a:noFill/>
          <a:ln>
            <a:noFill/>
          </a:ln>
        </p:spPr>
        <p:txBody>
          <a:bodyPr/>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承包商先前是否在这里或在其他公司有过成功的业绩表现？</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承包商是否有合格的、经过培训的、有经验的安全工作人员和主管可以从事安全相关的工作？</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承包商是否有正式（书面）的安全计划，实行工作安全检查，并保留事故调查日志？</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承包商是否有保险以及担保？</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承包商是否有足够的资源（设备，人员）来安全地完成工作？</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承包商是否能充分监控分包商的工作？</a:t>
            </a:r>
            <a:endParaRPr lang="zh-CN" altLang="en-US" sz="1800" b="0" dirty="0">
              <a:solidFill>
                <a:srgbClr val="000000"/>
              </a:solidFill>
              <a:latin typeface="微软雅黑" panose="020B0503020204020204" charset="-122"/>
              <a:ea typeface="微软雅黑" panose="020B0503020204020204" charset="-122"/>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846"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步骤1</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燕尾形 6"/>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2239963" y="6921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选择承包商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noChangeArrowheads="1"/>
          </p:cNvSpPr>
          <p:nvPr>
            <p:ph type="title"/>
          </p:nvPr>
        </p:nvSpPr>
        <p:spPr>
          <a:xfrm>
            <a:off x="920750" y="2120900"/>
            <a:ext cx="2859088" cy="369888"/>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对承包商提出的其他问题</a:t>
            </a: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6867" name="Rectangle 3"/>
          <p:cNvSpPr>
            <a:spLocks noGrp="1" noRot="1"/>
          </p:cNvSpPr>
          <p:nvPr>
            <p:ph idx="1"/>
          </p:nvPr>
        </p:nvSpPr>
        <p:spPr>
          <a:xfrm>
            <a:off x="920750" y="2773363"/>
            <a:ext cx="7467600" cy="2600325"/>
          </a:xfrm>
          <a:noFill/>
          <a:ln>
            <a:noFill/>
          </a:ln>
        </p:spPr>
        <p:txBody>
          <a:bodyPr/>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他们的书面安全方案是否可信的、全面的和适用的？</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承包商是否能出示证据表明其方案是有效的（例如，他们是否有带有可衡量结果的安全审查记录）？</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是否有安全培训记录，以及相关的证明和资格证书?</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sym typeface="宋体" panose="02010600030101010101" pitchFamily="2" charset="-122"/>
              </a:rPr>
              <a:t>是否清楚</a:t>
            </a:r>
            <a:r>
              <a:rPr lang="zh-CN" altLang="en-US" sz="1800" b="0" dirty="0">
                <a:solidFill>
                  <a:srgbClr val="000000"/>
                </a:solidFill>
                <a:latin typeface="微软雅黑" panose="020B0503020204020204" charset="-122"/>
                <a:ea typeface="微软雅黑" panose="020B0503020204020204" charset="-122"/>
              </a:rPr>
              <a:t>地为零包商组织中的每个人（管理层、职员、主管人员、工人）规定了安全任务和责任？</a:t>
            </a:r>
            <a:endParaRPr lang="zh-CN" altLang="en-US" sz="1800" b="0" dirty="0">
              <a:solidFill>
                <a:srgbClr val="000000"/>
              </a:solidFill>
              <a:latin typeface="微软雅黑" panose="020B0503020204020204" charset="-122"/>
              <a:ea typeface="微软雅黑" panose="020B0503020204020204" charset="-122"/>
            </a:endParaRPr>
          </a:p>
        </p:txBody>
      </p:sp>
      <p:sp>
        <p:nvSpPr>
          <p:cNvPr id="5" name="任意多边形 4"/>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870" name="矩形 6"/>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步骤1</a:t>
            </a:r>
            <a:endParaRPr lang="zh-CN" altLang="en-US" sz="2000" b="1" dirty="0">
              <a:solidFill>
                <a:schemeClr val="bg1"/>
              </a:solidFill>
              <a:latin typeface="微软雅黑" panose="020B0503020204020204" charset="-122"/>
              <a:ea typeface="微软雅黑" panose="020B0503020204020204" charset="-122"/>
            </a:endParaRPr>
          </a:p>
        </p:txBody>
      </p:sp>
      <p:sp>
        <p:nvSpPr>
          <p:cNvPr id="8" name="燕尾形 7"/>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矩形 8"/>
          <p:cNvSpPr/>
          <p:nvPr/>
        </p:nvSpPr>
        <p:spPr>
          <a:xfrm>
            <a:off x="2239963" y="6921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选择承包商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Rot="1" noChangeArrowheads="1"/>
          </p:cNvSpPr>
          <p:nvPr>
            <p:ph type="title"/>
          </p:nvPr>
        </p:nvSpPr>
        <p:spPr>
          <a:xfrm>
            <a:off x="920750" y="1684338"/>
            <a:ext cx="2676525" cy="369888"/>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承包商选择团队经验</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3"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步骤1</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燕尾形 6"/>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2239963" y="6921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选择承包商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37896" name="Freeform 12"/>
          <p:cNvSpPr/>
          <p:nvPr/>
        </p:nvSpPr>
        <p:spPr>
          <a:xfrm>
            <a:off x="1395413" y="2482850"/>
            <a:ext cx="696912" cy="903288"/>
          </a:xfrm>
          <a:custGeom>
            <a:avLst/>
            <a:gdLst/>
            <a:ahLst/>
            <a:cxnLst>
              <a:cxn ang="0">
                <a:pos x="1018978571" y="0"/>
              </a:cxn>
              <a:cxn ang="0">
                <a:pos x="46742010" y="0"/>
              </a:cxn>
              <a:cxn ang="0">
                <a:pos x="0" y="46589520"/>
              </a:cxn>
              <a:cxn ang="0">
                <a:pos x="0" y="486863077"/>
              </a:cxn>
              <a:cxn ang="0">
                <a:pos x="0" y="773388472"/>
              </a:cxn>
              <a:cxn ang="0">
                <a:pos x="0" y="1020314148"/>
              </a:cxn>
              <a:cxn ang="0">
                <a:pos x="42068420" y="1094858296"/>
              </a:cxn>
              <a:cxn ang="0">
                <a:pos x="490792634" y="1362748798"/>
              </a:cxn>
              <a:cxn ang="0">
                <a:pos x="574927947" y="1362748798"/>
              </a:cxn>
              <a:cxn ang="0">
                <a:pos x="1023652161" y="1094858296"/>
              </a:cxn>
              <a:cxn ang="0">
                <a:pos x="1065720581" y="1020314148"/>
              </a:cxn>
              <a:cxn ang="0">
                <a:pos x="1065720581" y="773388472"/>
              </a:cxn>
              <a:cxn ang="0">
                <a:pos x="1065720581" y="486863077"/>
              </a:cxn>
              <a:cxn ang="0">
                <a:pos x="1065720581" y="46589520"/>
              </a:cxn>
              <a:cxn ang="0">
                <a:pos x="1018978571" y="0"/>
              </a:cxn>
            </a:cxnLst>
            <a:pathLst>
              <a:path w="456" h="592">
                <a:moveTo>
                  <a:pt x="436" y="0"/>
                </a:moveTo>
                <a:cubicBezTo>
                  <a:pt x="20" y="0"/>
                  <a:pt x="20" y="0"/>
                  <a:pt x="20" y="0"/>
                </a:cubicBezTo>
                <a:cubicBezTo>
                  <a:pt x="9" y="0"/>
                  <a:pt x="0" y="9"/>
                  <a:pt x="0" y="20"/>
                </a:cubicBezTo>
                <a:cubicBezTo>
                  <a:pt x="0" y="209"/>
                  <a:pt x="0" y="209"/>
                  <a:pt x="0" y="209"/>
                </a:cubicBezTo>
                <a:cubicBezTo>
                  <a:pt x="0" y="332"/>
                  <a:pt x="0" y="332"/>
                  <a:pt x="0" y="332"/>
                </a:cubicBezTo>
                <a:cubicBezTo>
                  <a:pt x="0" y="438"/>
                  <a:pt x="0" y="438"/>
                  <a:pt x="0" y="438"/>
                </a:cubicBezTo>
                <a:cubicBezTo>
                  <a:pt x="0" y="451"/>
                  <a:pt x="7" y="464"/>
                  <a:pt x="18" y="470"/>
                </a:cubicBezTo>
                <a:cubicBezTo>
                  <a:pt x="210" y="585"/>
                  <a:pt x="210" y="585"/>
                  <a:pt x="210" y="585"/>
                </a:cubicBezTo>
                <a:cubicBezTo>
                  <a:pt x="221" y="592"/>
                  <a:pt x="235" y="592"/>
                  <a:pt x="246" y="585"/>
                </a:cubicBezTo>
                <a:cubicBezTo>
                  <a:pt x="438" y="470"/>
                  <a:pt x="438" y="470"/>
                  <a:pt x="438" y="470"/>
                </a:cubicBezTo>
                <a:cubicBezTo>
                  <a:pt x="449" y="464"/>
                  <a:pt x="456" y="451"/>
                  <a:pt x="456" y="438"/>
                </a:cubicBezTo>
                <a:cubicBezTo>
                  <a:pt x="456" y="332"/>
                  <a:pt x="456" y="332"/>
                  <a:pt x="456" y="332"/>
                </a:cubicBezTo>
                <a:cubicBezTo>
                  <a:pt x="456" y="209"/>
                  <a:pt x="456" y="209"/>
                  <a:pt x="456" y="209"/>
                </a:cubicBezTo>
                <a:cubicBezTo>
                  <a:pt x="456" y="20"/>
                  <a:pt x="456" y="20"/>
                  <a:pt x="456" y="20"/>
                </a:cubicBezTo>
                <a:cubicBezTo>
                  <a:pt x="456" y="9"/>
                  <a:pt x="447" y="0"/>
                  <a:pt x="436" y="0"/>
                </a:cubicBezTo>
                <a:close/>
              </a:path>
            </a:pathLst>
          </a:custGeom>
          <a:solidFill>
            <a:srgbClr val="0070C0">
              <a:alpha val="100000"/>
            </a:srgbClr>
          </a:solidFill>
          <a:ln w="15875">
            <a:noFill/>
          </a:ln>
        </p:spPr>
        <p:txBody>
          <a:bodyPr/>
          <a:p>
            <a:endParaRPr lang="zh-CN" altLang="en-US"/>
          </a:p>
        </p:txBody>
      </p:sp>
      <p:sp>
        <p:nvSpPr>
          <p:cNvPr id="37897" name="Freeform 12"/>
          <p:cNvSpPr/>
          <p:nvPr/>
        </p:nvSpPr>
        <p:spPr>
          <a:xfrm>
            <a:off x="3248025" y="2482850"/>
            <a:ext cx="698500" cy="903288"/>
          </a:xfrm>
          <a:custGeom>
            <a:avLst/>
            <a:gdLst/>
            <a:ahLst/>
            <a:cxnLst>
              <a:cxn ang="0">
                <a:pos x="1021300440" y="0"/>
              </a:cxn>
              <a:cxn ang="0">
                <a:pos x="46848518" y="0"/>
              </a:cxn>
              <a:cxn ang="0">
                <a:pos x="0" y="46589520"/>
              </a:cxn>
              <a:cxn ang="0">
                <a:pos x="0" y="486863077"/>
              </a:cxn>
              <a:cxn ang="0">
                <a:pos x="0" y="773388472"/>
              </a:cxn>
              <a:cxn ang="0">
                <a:pos x="0" y="1020314148"/>
              </a:cxn>
              <a:cxn ang="0">
                <a:pos x="42164279" y="1094858296"/>
              </a:cxn>
              <a:cxn ang="0">
                <a:pos x="491910966" y="1362748798"/>
              </a:cxn>
              <a:cxn ang="0">
                <a:pos x="576237991" y="1362748798"/>
              </a:cxn>
              <a:cxn ang="0">
                <a:pos x="1025984679" y="1094858296"/>
              </a:cxn>
              <a:cxn ang="0">
                <a:pos x="1068148957" y="1020314148"/>
              </a:cxn>
              <a:cxn ang="0">
                <a:pos x="1068148957" y="773388472"/>
              </a:cxn>
              <a:cxn ang="0">
                <a:pos x="1068148957" y="486863077"/>
              </a:cxn>
              <a:cxn ang="0">
                <a:pos x="1068148957" y="46589520"/>
              </a:cxn>
              <a:cxn ang="0">
                <a:pos x="1021300440" y="0"/>
              </a:cxn>
            </a:cxnLst>
            <a:pathLst>
              <a:path w="456" h="592">
                <a:moveTo>
                  <a:pt x="436" y="0"/>
                </a:moveTo>
                <a:cubicBezTo>
                  <a:pt x="20" y="0"/>
                  <a:pt x="20" y="0"/>
                  <a:pt x="20" y="0"/>
                </a:cubicBezTo>
                <a:cubicBezTo>
                  <a:pt x="9" y="0"/>
                  <a:pt x="0" y="9"/>
                  <a:pt x="0" y="20"/>
                </a:cubicBezTo>
                <a:cubicBezTo>
                  <a:pt x="0" y="209"/>
                  <a:pt x="0" y="209"/>
                  <a:pt x="0" y="209"/>
                </a:cubicBezTo>
                <a:cubicBezTo>
                  <a:pt x="0" y="332"/>
                  <a:pt x="0" y="332"/>
                  <a:pt x="0" y="332"/>
                </a:cubicBezTo>
                <a:cubicBezTo>
                  <a:pt x="0" y="438"/>
                  <a:pt x="0" y="438"/>
                  <a:pt x="0" y="438"/>
                </a:cubicBezTo>
                <a:cubicBezTo>
                  <a:pt x="0" y="451"/>
                  <a:pt x="7" y="464"/>
                  <a:pt x="18" y="470"/>
                </a:cubicBezTo>
                <a:cubicBezTo>
                  <a:pt x="210" y="585"/>
                  <a:pt x="210" y="585"/>
                  <a:pt x="210" y="585"/>
                </a:cubicBezTo>
                <a:cubicBezTo>
                  <a:pt x="221" y="592"/>
                  <a:pt x="235" y="592"/>
                  <a:pt x="246" y="585"/>
                </a:cubicBezTo>
                <a:cubicBezTo>
                  <a:pt x="438" y="470"/>
                  <a:pt x="438" y="470"/>
                  <a:pt x="438" y="470"/>
                </a:cubicBezTo>
                <a:cubicBezTo>
                  <a:pt x="449" y="464"/>
                  <a:pt x="456" y="451"/>
                  <a:pt x="456" y="438"/>
                </a:cubicBezTo>
                <a:cubicBezTo>
                  <a:pt x="456" y="332"/>
                  <a:pt x="456" y="332"/>
                  <a:pt x="456" y="332"/>
                </a:cubicBezTo>
                <a:cubicBezTo>
                  <a:pt x="456" y="209"/>
                  <a:pt x="456" y="209"/>
                  <a:pt x="456" y="209"/>
                </a:cubicBezTo>
                <a:cubicBezTo>
                  <a:pt x="456" y="20"/>
                  <a:pt x="456" y="20"/>
                  <a:pt x="456" y="20"/>
                </a:cubicBezTo>
                <a:cubicBezTo>
                  <a:pt x="456" y="9"/>
                  <a:pt x="447" y="0"/>
                  <a:pt x="436" y="0"/>
                </a:cubicBezTo>
                <a:close/>
              </a:path>
            </a:pathLst>
          </a:custGeom>
          <a:solidFill>
            <a:srgbClr val="0070C0">
              <a:alpha val="100000"/>
            </a:srgbClr>
          </a:solidFill>
          <a:ln w="15875">
            <a:noFill/>
          </a:ln>
        </p:spPr>
        <p:txBody>
          <a:bodyPr/>
          <a:p>
            <a:endParaRPr lang="zh-CN" altLang="en-US"/>
          </a:p>
        </p:txBody>
      </p:sp>
      <p:sp>
        <p:nvSpPr>
          <p:cNvPr id="37898" name="Freeform 12"/>
          <p:cNvSpPr/>
          <p:nvPr/>
        </p:nvSpPr>
        <p:spPr>
          <a:xfrm>
            <a:off x="5102225" y="2492375"/>
            <a:ext cx="696913" cy="903288"/>
          </a:xfrm>
          <a:custGeom>
            <a:avLst/>
            <a:gdLst/>
            <a:ahLst/>
            <a:cxnLst>
              <a:cxn ang="0">
                <a:pos x="1018980033" y="0"/>
              </a:cxn>
              <a:cxn ang="0">
                <a:pos x="46742077" y="0"/>
              </a:cxn>
              <a:cxn ang="0">
                <a:pos x="0" y="46589520"/>
              </a:cxn>
              <a:cxn ang="0">
                <a:pos x="0" y="486863077"/>
              </a:cxn>
              <a:cxn ang="0">
                <a:pos x="0" y="773388472"/>
              </a:cxn>
              <a:cxn ang="0">
                <a:pos x="0" y="1020314148"/>
              </a:cxn>
              <a:cxn ang="0">
                <a:pos x="42068481" y="1094858296"/>
              </a:cxn>
              <a:cxn ang="0">
                <a:pos x="490793339" y="1362748798"/>
              </a:cxn>
              <a:cxn ang="0">
                <a:pos x="574928772" y="1362748798"/>
              </a:cxn>
              <a:cxn ang="0">
                <a:pos x="1023653630" y="1094858296"/>
              </a:cxn>
              <a:cxn ang="0">
                <a:pos x="1065722111" y="1020314148"/>
              </a:cxn>
              <a:cxn ang="0">
                <a:pos x="1065722111" y="773388472"/>
              </a:cxn>
              <a:cxn ang="0">
                <a:pos x="1065722111" y="486863077"/>
              </a:cxn>
              <a:cxn ang="0">
                <a:pos x="1065722111" y="46589520"/>
              </a:cxn>
              <a:cxn ang="0">
                <a:pos x="1018980033" y="0"/>
              </a:cxn>
            </a:cxnLst>
            <a:pathLst>
              <a:path w="456" h="592">
                <a:moveTo>
                  <a:pt x="436" y="0"/>
                </a:moveTo>
                <a:cubicBezTo>
                  <a:pt x="20" y="0"/>
                  <a:pt x="20" y="0"/>
                  <a:pt x="20" y="0"/>
                </a:cubicBezTo>
                <a:cubicBezTo>
                  <a:pt x="9" y="0"/>
                  <a:pt x="0" y="9"/>
                  <a:pt x="0" y="20"/>
                </a:cubicBezTo>
                <a:cubicBezTo>
                  <a:pt x="0" y="209"/>
                  <a:pt x="0" y="209"/>
                  <a:pt x="0" y="209"/>
                </a:cubicBezTo>
                <a:cubicBezTo>
                  <a:pt x="0" y="332"/>
                  <a:pt x="0" y="332"/>
                  <a:pt x="0" y="332"/>
                </a:cubicBezTo>
                <a:cubicBezTo>
                  <a:pt x="0" y="438"/>
                  <a:pt x="0" y="438"/>
                  <a:pt x="0" y="438"/>
                </a:cubicBezTo>
                <a:cubicBezTo>
                  <a:pt x="0" y="451"/>
                  <a:pt x="7" y="464"/>
                  <a:pt x="18" y="470"/>
                </a:cubicBezTo>
                <a:cubicBezTo>
                  <a:pt x="210" y="585"/>
                  <a:pt x="210" y="585"/>
                  <a:pt x="210" y="585"/>
                </a:cubicBezTo>
                <a:cubicBezTo>
                  <a:pt x="221" y="592"/>
                  <a:pt x="235" y="592"/>
                  <a:pt x="246" y="585"/>
                </a:cubicBezTo>
                <a:cubicBezTo>
                  <a:pt x="438" y="470"/>
                  <a:pt x="438" y="470"/>
                  <a:pt x="438" y="470"/>
                </a:cubicBezTo>
                <a:cubicBezTo>
                  <a:pt x="449" y="464"/>
                  <a:pt x="456" y="451"/>
                  <a:pt x="456" y="438"/>
                </a:cubicBezTo>
                <a:cubicBezTo>
                  <a:pt x="456" y="332"/>
                  <a:pt x="456" y="332"/>
                  <a:pt x="456" y="332"/>
                </a:cubicBezTo>
                <a:cubicBezTo>
                  <a:pt x="456" y="209"/>
                  <a:pt x="456" y="209"/>
                  <a:pt x="456" y="209"/>
                </a:cubicBezTo>
                <a:cubicBezTo>
                  <a:pt x="456" y="20"/>
                  <a:pt x="456" y="20"/>
                  <a:pt x="456" y="20"/>
                </a:cubicBezTo>
                <a:cubicBezTo>
                  <a:pt x="456" y="9"/>
                  <a:pt x="447" y="0"/>
                  <a:pt x="436" y="0"/>
                </a:cubicBezTo>
                <a:close/>
              </a:path>
            </a:pathLst>
          </a:custGeom>
          <a:solidFill>
            <a:srgbClr val="0070C0">
              <a:alpha val="100000"/>
            </a:srgbClr>
          </a:solidFill>
          <a:ln w="15875">
            <a:noFill/>
          </a:ln>
        </p:spPr>
        <p:txBody>
          <a:bodyPr/>
          <a:p>
            <a:endParaRPr lang="zh-CN" altLang="en-US"/>
          </a:p>
        </p:txBody>
      </p:sp>
      <p:sp>
        <p:nvSpPr>
          <p:cNvPr id="37899" name="矩形 9"/>
          <p:cNvSpPr/>
          <p:nvPr/>
        </p:nvSpPr>
        <p:spPr>
          <a:xfrm>
            <a:off x="773113" y="3621088"/>
            <a:ext cx="1955800" cy="369887"/>
          </a:xfrm>
          <a:prstGeom prst="rect">
            <a:avLst/>
          </a:prstGeom>
          <a:noFill/>
          <a:ln w="9525">
            <a:noFill/>
          </a:ln>
        </p:spPr>
        <p:txBody>
          <a:bodyPr wrap="none">
            <a:spAutoFit/>
          </a:bodyPr>
          <a:p>
            <a:pPr algn="ctr">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TRFR的工作知识</a:t>
            </a:r>
            <a:endParaRPr lang="zh-CN" altLang="zh-CN" dirty="0">
              <a:solidFill>
                <a:srgbClr val="000000"/>
              </a:solidFill>
              <a:latin typeface="微软雅黑" panose="020B0503020204020204" charset="-122"/>
              <a:ea typeface="微软雅黑" panose="020B0503020204020204" charset="-122"/>
            </a:endParaRPr>
          </a:p>
        </p:txBody>
      </p:sp>
      <p:sp>
        <p:nvSpPr>
          <p:cNvPr id="37900" name="矩形 10"/>
          <p:cNvSpPr/>
          <p:nvPr/>
        </p:nvSpPr>
        <p:spPr>
          <a:xfrm>
            <a:off x="3043238" y="3621088"/>
            <a:ext cx="1108075" cy="369887"/>
          </a:xfrm>
          <a:prstGeom prst="rect">
            <a:avLst/>
          </a:prstGeom>
          <a:noFill/>
          <a:ln w="9525">
            <a:noFill/>
          </a:ln>
        </p:spPr>
        <p:txBody>
          <a:bodyPr wrap="none">
            <a:spAutoFit/>
          </a:bodyPr>
          <a:p>
            <a:pPr algn="ctr">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政府规定</a:t>
            </a:r>
            <a:endParaRPr lang="zh-CN" altLang="zh-CN" dirty="0">
              <a:solidFill>
                <a:srgbClr val="000000"/>
              </a:solidFill>
              <a:latin typeface="微软雅黑" panose="020B0503020204020204" charset="-122"/>
              <a:ea typeface="微软雅黑" panose="020B0503020204020204" charset="-122"/>
            </a:endParaRPr>
          </a:p>
        </p:txBody>
      </p:sp>
      <p:sp>
        <p:nvSpPr>
          <p:cNvPr id="37901" name="矩形 11"/>
          <p:cNvSpPr/>
          <p:nvPr/>
        </p:nvSpPr>
        <p:spPr>
          <a:xfrm>
            <a:off x="4346575" y="3446463"/>
            <a:ext cx="2208213" cy="757237"/>
          </a:xfrm>
          <a:prstGeom prst="rect">
            <a:avLst/>
          </a:prstGeom>
          <a:noFill/>
          <a:ln w="9525">
            <a:noFill/>
          </a:ln>
        </p:spPr>
        <p:txBody>
          <a:bodyPr>
            <a:spAutoFit/>
          </a:bodyPr>
          <a:p>
            <a:pPr algn="ctr">
              <a:lnSpc>
                <a:spcPct val="120000"/>
              </a:lnSpc>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保险：职工赔偿</a:t>
            </a:r>
            <a:endParaRPr lang="en-US" altLang="zh-CN" dirty="0">
              <a:solidFill>
                <a:srgbClr val="000000"/>
              </a:solidFill>
              <a:latin typeface="微软雅黑" panose="020B0503020204020204" charset="-122"/>
              <a:ea typeface="微软雅黑" panose="020B0503020204020204" charset="-122"/>
            </a:endParaRPr>
          </a:p>
          <a:p>
            <a:pPr algn="ctr">
              <a:lnSpc>
                <a:spcPct val="120000"/>
              </a:lnSpc>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要求，政策，法规</a:t>
            </a:r>
            <a:endParaRPr lang="zh-CN" altLang="zh-CN" dirty="0">
              <a:solidFill>
                <a:srgbClr val="000000"/>
              </a:solidFill>
              <a:latin typeface="微软雅黑" panose="020B0503020204020204" charset="-122"/>
              <a:ea typeface="微软雅黑" panose="020B0503020204020204" charset="-122"/>
            </a:endParaRPr>
          </a:p>
        </p:txBody>
      </p:sp>
      <p:sp>
        <p:nvSpPr>
          <p:cNvPr id="37902" name="Freeform 12"/>
          <p:cNvSpPr/>
          <p:nvPr/>
        </p:nvSpPr>
        <p:spPr>
          <a:xfrm>
            <a:off x="6954838" y="2478088"/>
            <a:ext cx="698500" cy="903287"/>
          </a:xfrm>
          <a:custGeom>
            <a:avLst/>
            <a:gdLst/>
            <a:ahLst/>
            <a:cxnLst>
              <a:cxn ang="0">
                <a:pos x="1021300440" y="0"/>
              </a:cxn>
              <a:cxn ang="0">
                <a:pos x="46848518" y="0"/>
              </a:cxn>
              <a:cxn ang="0">
                <a:pos x="0" y="46589468"/>
              </a:cxn>
              <a:cxn ang="0">
                <a:pos x="0" y="486862538"/>
              </a:cxn>
              <a:cxn ang="0">
                <a:pos x="0" y="773387616"/>
              </a:cxn>
              <a:cxn ang="0">
                <a:pos x="0" y="1020313019"/>
              </a:cxn>
              <a:cxn ang="0">
                <a:pos x="42164279" y="1094857083"/>
              </a:cxn>
              <a:cxn ang="0">
                <a:pos x="491910966" y="1362747289"/>
              </a:cxn>
              <a:cxn ang="0">
                <a:pos x="576237991" y="1362747289"/>
              </a:cxn>
              <a:cxn ang="0">
                <a:pos x="1025984679" y="1094857083"/>
              </a:cxn>
              <a:cxn ang="0">
                <a:pos x="1068148957" y="1020313019"/>
              </a:cxn>
              <a:cxn ang="0">
                <a:pos x="1068148957" y="773387616"/>
              </a:cxn>
              <a:cxn ang="0">
                <a:pos x="1068148957" y="486862538"/>
              </a:cxn>
              <a:cxn ang="0">
                <a:pos x="1068148957" y="46589468"/>
              </a:cxn>
              <a:cxn ang="0">
                <a:pos x="1021300440" y="0"/>
              </a:cxn>
            </a:cxnLst>
            <a:pathLst>
              <a:path w="456" h="592">
                <a:moveTo>
                  <a:pt x="436" y="0"/>
                </a:moveTo>
                <a:cubicBezTo>
                  <a:pt x="20" y="0"/>
                  <a:pt x="20" y="0"/>
                  <a:pt x="20" y="0"/>
                </a:cubicBezTo>
                <a:cubicBezTo>
                  <a:pt x="9" y="0"/>
                  <a:pt x="0" y="9"/>
                  <a:pt x="0" y="20"/>
                </a:cubicBezTo>
                <a:cubicBezTo>
                  <a:pt x="0" y="209"/>
                  <a:pt x="0" y="209"/>
                  <a:pt x="0" y="209"/>
                </a:cubicBezTo>
                <a:cubicBezTo>
                  <a:pt x="0" y="332"/>
                  <a:pt x="0" y="332"/>
                  <a:pt x="0" y="332"/>
                </a:cubicBezTo>
                <a:cubicBezTo>
                  <a:pt x="0" y="438"/>
                  <a:pt x="0" y="438"/>
                  <a:pt x="0" y="438"/>
                </a:cubicBezTo>
                <a:cubicBezTo>
                  <a:pt x="0" y="451"/>
                  <a:pt x="7" y="464"/>
                  <a:pt x="18" y="470"/>
                </a:cubicBezTo>
                <a:cubicBezTo>
                  <a:pt x="210" y="585"/>
                  <a:pt x="210" y="585"/>
                  <a:pt x="210" y="585"/>
                </a:cubicBezTo>
                <a:cubicBezTo>
                  <a:pt x="221" y="592"/>
                  <a:pt x="235" y="592"/>
                  <a:pt x="246" y="585"/>
                </a:cubicBezTo>
                <a:cubicBezTo>
                  <a:pt x="438" y="470"/>
                  <a:pt x="438" y="470"/>
                  <a:pt x="438" y="470"/>
                </a:cubicBezTo>
                <a:cubicBezTo>
                  <a:pt x="449" y="464"/>
                  <a:pt x="456" y="451"/>
                  <a:pt x="456" y="438"/>
                </a:cubicBezTo>
                <a:cubicBezTo>
                  <a:pt x="456" y="332"/>
                  <a:pt x="456" y="332"/>
                  <a:pt x="456" y="332"/>
                </a:cubicBezTo>
                <a:cubicBezTo>
                  <a:pt x="456" y="209"/>
                  <a:pt x="456" y="209"/>
                  <a:pt x="456" y="209"/>
                </a:cubicBezTo>
                <a:cubicBezTo>
                  <a:pt x="456" y="20"/>
                  <a:pt x="456" y="20"/>
                  <a:pt x="456" y="20"/>
                </a:cubicBezTo>
                <a:cubicBezTo>
                  <a:pt x="456" y="9"/>
                  <a:pt x="447" y="0"/>
                  <a:pt x="436" y="0"/>
                </a:cubicBezTo>
                <a:close/>
              </a:path>
            </a:pathLst>
          </a:custGeom>
          <a:solidFill>
            <a:srgbClr val="0070C0">
              <a:alpha val="100000"/>
            </a:srgbClr>
          </a:solidFill>
          <a:ln w="15875">
            <a:noFill/>
          </a:ln>
        </p:spPr>
        <p:txBody>
          <a:bodyPr/>
          <a:p>
            <a:endParaRPr lang="zh-CN" altLang="en-US"/>
          </a:p>
        </p:txBody>
      </p:sp>
      <p:sp>
        <p:nvSpPr>
          <p:cNvPr id="37903" name="矩形 14"/>
          <p:cNvSpPr/>
          <p:nvPr/>
        </p:nvSpPr>
        <p:spPr>
          <a:xfrm>
            <a:off x="5942013" y="3452813"/>
            <a:ext cx="2724150" cy="755650"/>
          </a:xfrm>
          <a:prstGeom prst="rect">
            <a:avLst/>
          </a:prstGeom>
          <a:noFill/>
          <a:ln w="9525">
            <a:noFill/>
          </a:ln>
        </p:spPr>
        <p:txBody>
          <a:bodyPr>
            <a:spAutoFit/>
          </a:bodyPr>
          <a:p>
            <a:pPr algn="ctr">
              <a:lnSpc>
                <a:spcPct val="120000"/>
              </a:lnSpc>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医疗评估</a:t>
            </a:r>
            <a:endParaRPr lang="en-US" altLang="zh-CN" dirty="0">
              <a:solidFill>
                <a:srgbClr val="000000"/>
              </a:solidFill>
              <a:latin typeface="微软雅黑" panose="020B0503020204020204" charset="-122"/>
              <a:ea typeface="微软雅黑" panose="020B0503020204020204" charset="-122"/>
            </a:endParaRPr>
          </a:p>
          <a:p>
            <a:pPr algn="ctr">
              <a:lnSpc>
                <a:spcPct val="120000"/>
              </a:lnSpc>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包括药物测试</a:t>
            </a:r>
            <a:endParaRPr lang="zh-CN" altLang="en-US" dirty="0">
              <a:solidFill>
                <a:srgbClr val="000000"/>
              </a:solidFill>
              <a:latin typeface="微软雅黑" panose="020B0503020204020204" charset="-122"/>
              <a:ea typeface="微软雅黑" panose="020B0503020204020204" charset="-122"/>
            </a:endParaRPr>
          </a:p>
        </p:txBody>
      </p:sp>
      <p:sp>
        <p:nvSpPr>
          <p:cNvPr id="37904" name="Freeform 12"/>
          <p:cNvSpPr/>
          <p:nvPr/>
        </p:nvSpPr>
        <p:spPr>
          <a:xfrm>
            <a:off x="1395413" y="4448175"/>
            <a:ext cx="696912" cy="904875"/>
          </a:xfrm>
          <a:custGeom>
            <a:avLst/>
            <a:gdLst/>
            <a:ahLst/>
            <a:cxnLst>
              <a:cxn ang="0">
                <a:pos x="1018978571" y="0"/>
              </a:cxn>
              <a:cxn ang="0">
                <a:pos x="46742010" y="0"/>
              </a:cxn>
              <a:cxn ang="0">
                <a:pos x="0" y="46671374"/>
              </a:cxn>
              <a:cxn ang="0">
                <a:pos x="0" y="487718454"/>
              </a:cxn>
              <a:cxn ang="0">
                <a:pos x="0" y="774747250"/>
              </a:cxn>
              <a:cxn ang="0">
                <a:pos x="0" y="1022106753"/>
              </a:cxn>
              <a:cxn ang="0">
                <a:pos x="42068420" y="1096781868"/>
              </a:cxn>
              <a:cxn ang="0">
                <a:pos x="490792634" y="1365143031"/>
              </a:cxn>
              <a:cxn ang="0">
                <a:pos x="574927947" y="1365143031"/>
              </a:cxn>
              <a:cxn ang="0">
                <a:pos x="1023652161" y="1096781868"/>
              </a:cxn>
              <a:cxn ang="0">
                <a:pos x="1065720581" y="1022106753"/>
              </a:cxn>
              <a:cxn ang="0">
                <a:pos x="1065720581" y="774747250"/>
              </a:cxn>
              <a:cxn ang="0">
                <a:pos x="1065720581" y="487718454"/>
              </a:cxn>
              <a:cxn ang="0">
                <a:pos x="1065720581" y="46671374"/>
              </a:cxn>
              <a:cxn ang="0">
                <a:pos x="1018978571" y="0"/>
              </a:cxn>
            </a:cxnLst>
            <a:pathLst>
              <a:path w="456" h="592">
                <a:moveTo>
                  <a:pt x="436" y="0"/>
                </a:moveTo>
                <a:cubicBezTo>
                  <a:pt x="20" y="0"/>
                  <a:pt x="20" y="0"/>
                  <a:pt x="20" y="0"/>
                </a:cubicBezTo>
                <a:cubicBezTo>
                  <a:pt x="9" y="0"/>
                  <a:pt x="0" y="9"/>
                  <a:pt x="0" y="20"/>
                </a:cubicBezTo>
                <a:cubicBezTo>
                  <a:pt x="0" y="209"/>
                  <a:pt x="0" y="209"/>
                  <a:pt x="0" y="209"/>
                </a:cubicBezTo>
                <a:cubicBezTo>
                  <a:pt x="0" y="332"/>
                  <a:pt x="0" y="332"/>
                  <a:pt x="0" y="332"/>
                </a:cubicBezTo>
                <a:cubicBezTo>
                  <a:pt x="0" y="438"/>
                  <a:pt x="0" y="438"/>
                  <a:pt x="0" y="438"/>
                </a:cubicBezTo>
                <a:cubicBezTo>
                  <a:pt x="0" y="451"/>
                  <a:pt x="7" y="464"/>
                  <a:pt x="18" y="470"/>
                </a:cubicBezTo>
                <a:cubicBezTo>
                  <a:pt x="210" y="585"/>
                  <a:pt x="210" y="585"/>
                  <a:pt x="210" y="585"/>
                </a:cubicBezTo>
                <a:cubicBezTo>
                  <a:pt x="221" y="592"/>
                  <a:pt x="235" y="592"/>
                  <a:pt x="246" y="585"/>
                </a:cubicBezTo>
                <a:cubicBezTo>
                  <a:pt x="438" y="470"/>
                  <a:pt x="438" y="470"/>
                  <a:pt x="438" y="470"/>
                </a:cubicBezTo>
                <a:cubicBezTo>
                  <a:pt x="449" y="464"/>
                  <a:pt x="456" y="451"/>
                  <a:pt x="456" y="438"/>
                </a:cubicBezTo>
                <a:cubicBezTo>
                  <a:pt x="456" y="332"/>
                  <a:pt x="456" y="332"/>
                  <a:pt x="456" y="332"/>
                </a:cubicBezTo>
                <a:cubicBezTo>
                  <a:pt x="456" y="209"/>
                  <a:pt x="456" y="209"/>
                  <a:pt x="456" y="209"/>
                </a:cubicBezTo>
                <a:cubicBezTo>
                  <a:pt x="456" y="20"/>
                  <a:pt x="456" y="20"/>
                  <a:pt x="456" y="20"/>
                </a:cubicBezTo>
                <a:cubicBezTo>
                  <a:pt x="456" y="9"/>
                  <a:pt x="447" y="0"/>
                  <a:pt x="436" y="0"/>
                </a:cubicBezTo>
                <a:close/>
              </a:path>
            </a:pathLst>
          </a:custGeom>
          <a:solidFill>
            <a:srgbClr val="0070C0">
              <a:alpha val="100000"/>
            </a:srgbClr>
          </a:solidFill>
          <a:ln w="15875">
            <a:noFill/>
          </a:ln>
        </p:spPr>
        <p:txBody>
          <a:bodyPr/>
          <a:p>
            <a:endParaRPr lang="zh-CN" altLang="en-US"/>
          </a:p>
        </p:txBody>
      </p:sp>
      <p:sp>
        <p:nvSpPr>
          <p:cNvPr id="37905" name="Freeform 12"/>
          <p:cNvSpPr/>
          <p:nvPr/>
        </p:nvSpPr>
        <p:spPr>
          <a:xfrm>
            <a:off x="3248025" y="4448175"/>
            <a:ext cx="698500" cy="904875"/>
          </a:xfrm>
          <a:custGeom>
            <a:avLst/>
            <a:gdLst/>
            <a:ahLst/>
            <a:cxnLst>
              <a:cxn ang="0">
                <a:pos x="1021300440" y="0"/>
              </a:cxn>
              <a:cxn ang="0">
                <a:pos x="46848518" y="0"/>
              </a:cxn>
              <a:cxn ang="0">
                <a:pos x="0" y="46671374"/>
              </a:cxn>
              <a:cxn ang="0">
                <a:pos x="0" y="487718454"/>
              </a:cxn>
              <a:cxn ang="0">
                <a:pos x="0" y="774747250"/>
              </a:cxn>
              <a:cxn ang="0">
                <a:pos x="0" y="1022106753"/>
              </a:cxn>
              <a:cxn ang="0">
                <a:pos x="42164279" y="1096781868"/>
              </a:cxn>
              <a:cxn ang="0">
                <a:pos x="491910966" y="1365143031"/>
              </a:cxn>
              <a:cxn ang="0">
                <a:pos x="576237991" y="1365143031"/>
              </a:cxn>
              <a:cxn ang="0">
                <a:pos x="1025984679" y="1096781868"/>
              </a:cxn>
              <a:cxn ang="0">
                <a:pos x="1068148957" y="1022106753"/>
              </a:cxn>
              <a:cxn ang="0">
                <a:pos x="1068148957" y="774747250"/>
              </a:cxn>
              <a:cxn ang="0">
                <a:pos x="1068148957" y="487718454"/>
              </a:cxn>
              <a:cxn ang="0">
                <a:pos x="1068148957" y="46671374"/>
              </a:cxn>
              <a:cxn ang="0">
                <a:pos x="1021300440" y="0"/>
              </a:cxn>
            </a:cxnLst>
            <a:pathLst>
              <a:path w="456" h="592">
                <a:moveTo>
                  <a:pt x="436" y="0"/>
                </a:moveTo>
                <a:cubicBezTo>
                  <a:pt x="20" y="0"/>
                  <a:pt x="20" y="0"/>
                  <a:pt x="20" y="0"/>
                </a:cubicBezTo>
                <a:cubicBezTo>
                  <a:pt x="9" y="0"/>
                  <a:pt x="0" y="9"/>
                  <a:pt x="0" y="20"/>
                </a:cubicBezTo>
                <a:cubicBezTo>
                  <a:pt x="0" y="209"/>
                  <a:pt x="0" y="209"/>
                  <a:pt x="0" y="209"/>
                </a:cubicBezTo>
                <a:cubicBezTo>
                  <a:pt x="0" y="332"/>
                  <a:pt x="0" y="332"/>
                  <a:pt x="0" y="332"/>
                </a:cubicBezTo>
                <a:cubicBezTo>
                  <a:pt x="0" y="438"/>
                  <a:pt x="0" y="438"/>
                  <a:pt x="0" y="438"/>
                </a:cubicBezTo>
                <a:cubicBezTo>
                  <a:pt x="0" y="451"/>
                  <a:pt x="7" y="464"/>
                  <a:pt x="18" y="470"/>
                </a:cubicBezTo>
                <a:cubicBezTo>
                  <a:pt x="210" y="585"/>
                  <a:pt x="210" y="585"/>
                  <a:pt x="210" y="585"/>
                </a:cubicBezTo>
                <a:cubicBezTo>
                  <a:pt x="221" y="592"/>
                  <a:pt x="235" y="592"/>
                  <a:pt x="246" y="585"/>
                </a:cubicBezTo>
                <a:cubicBezTo>
                  <a:pt x="438" y="470"/>
                  <a:pt x="438" y="470"/>
                  <a:pt x="438" y="470"/>
                </a:cubicBezTo>
                <a:cubicBezTo>
                  <a:pt x="449" y="464"/>
                  <a:pt x="456" y="451"/>
                  <a:pt x="456" y="438"/>
                </a:cubicBezTo>
                <a:cubicBezTo>
                  <a:pt x="456" y="332"/>
                  <a:pt x="456" y="332"/>
                  <a:pt x="456" y="332"/>
                </a:cubicBezTo>
                <a:cubicBezTo>
                  <a:pt x="456" y="209"/>
                  <a:pt x="456" y="209"/>
                  <a:pt x="456" y="209"/>
                </a:cubicBezTo>
                <a:cubicBezTo>
                  <a:pt x="456" y="20"/>
                  <a:pt x="456" y="20"/>
                  <a:pt x="456" y="20"/>
                </a:cubicBezTo>
                <a:cubicBezTo>
                  <a:pt x="456" y="9"/>
                  <a:pt x="447" y="0"/>
                  <a:pt x="436" y="0"/>
                </a:cubicBezTo>
                <a:close/>
              </a:path>
            </a:pathLst>
          </a:custGeom>
          <a:solidFill>
            <a:srgbClr val="0070C0">
              <a:alpha val="100000"/>
            </a:srgbClr>
          </a:solidFill>
          <a:ln w="15875">
            <a:noFill/>
          </a:ln>
        </p:spPr>
        <p:txBody>
          <a:bodyPr/>
          <a:p>
            <a:endParaRPr lang="zh-CN" altLang="en-US"/>
          </a:p>
        </p:txBody>
      </p:sp>
      <p:sp>
        <p:nvSpPr>
          <p:cNvPr id="37906" name="Freeform 12"/>
          <p:cNvSpPr/>
          <p:nvPr/>
        </p:nvSpPr>
        <p:spPr>
          <a:xfrm>
            <a:off x="5102225" y="4457700"/>
            <a:ext cx="696913" cy="904875"/>
          </a:xfrm>
          <a:custGeom>
            <a:avLst/>
            <a:gdLst/>
            <a:ahLst/>
            <a:cxnLst>
              <a:cxn ang="0">
                <a:pos x="1018980033" y="0"/>
              </a:cxn>
              <a:cxn ang="0">
                <a:pos x="46742077" y="0"/>
              </a:cxn>
              <a:cxn ang="0">
                <a:pos x="0" y="46671374"/>
              </a:cxn>
              <a:cxn ang="0">
                <a:pos x="0" y="487718454"/>
              </a:cxn>
              <a:cxn ang="0">
                <a:pos x="0" y="774747250"/>
              </a:cxn>
              <a:cxn ang="0">
                <a:pos x="0" y="1022106753"/>
              </a:cxn>
              <a:cxn ang="0">
                <a:pos x="42068481" y="1096781868"/>
              </a:cxn>
              <a:cxn ang="0">
                <a:pos x="490793339" y="1365143031"/>
              </a:cxn>
              <a:cxn ang="0">
                <a:pos x="574928772" y="1365143031"/>
              </a:cxn>
              <a:cxn ang="0">
                <a:pos x="1023653630" y="1096781868"/>
              </a:cxn>
              <a:cxn ang="0">
                <a:pos x="1065722111" y="1022106753"/>
              </a:cxn>
              <a:cxn ang="0">
                <a:pos x="1065722111" y="774747250"/>
              </a:cxn>
              <a:cxn ang="0">
                <a:pos x="1065722111" y="487718454"/>
              </a:cxn>
              <a:cxn ang="0">
                <a:pos x="1065722111" y="46671374"/>
              </a:cxn>
              <a:cxn ang="0">
                <a:pos x="1018980033" y="0"/>
              </a:cxn>
            </a:cxnLst>
            <a:pathLst>
              <a:path w="456" h="592">
                <a:moveTo>
                  <a:pt x="436" y="0"/>
                </a:moveTo>
                <a:cubicBezTo>
                  <a:pt x="20" y="0"/>
                  <a:pt x="20" y="0"/>
                  <a:pt x="20" y="0"/>
                </a:cubicBezTo>
                <a:cubicBezTo>
                  <a:pt x="9" y="0"/>
                  <a:pt x="0" y="9"/>
                  <a:pt x="0" y="20"/>
                </a:cubicBezTo>
                <a:cubicBezTo>
                  <a:pt x="0" y="209"/>
                  <a:pt x="0" y="209"/>
                  <a:pt x="0" y="209"/>
                </a:cubicBezTo>
                <a:cubicBezTo>
                  <a:pt x="0" y="332"/>
                  <a:pt x="0" y="332"/>
                  <a:pt x="0" y="332"/>
                </a:cubicBezTo>
                <a:cubicBezTo>
                  <a:pt x="0" y="438"/>
                  <a:pt x="0" y="438"/>
                  <a:pt x="0" y="438"/>
                </a:cubicBezTo>
                <a:cubicBezTo>
                  <a:pt x="0" y="451"/>
                  <a:pt x="7" y="464"/>
                  <a:pt x="18" y="470"/>
                </a:cubicBezTo>
                <a:cubicBezTo>
                  <a:pt x="210" y="585"/>
                  <a:pt x="210" y="585"/>
                  <a:pt x="210" y="585"/>
                </a:cubicBezTo>
                <a:cubicBezTo>
                  <a:pt x="221" y="592"/>
                  <a:pt x="235" y="592"/>
                  <a:pt x="246" y="585"/>
                </a:cubicBezTo>
                <a:cubicBezTo>
                  <a:pt x="438" y="470"/>
                  <a:pt x="438" y="470"/>
                  <a:pt x="438" y="470"/>
                </a:cubicBezTo>
                <a:cubicBezTo>
                  <a:pt x="449" y="464"/>
                  <a:pt x="456" y="451"/>
                  <a:pt x="456" y="438"/>
                </a:cubicBezTo>
                <a:cubicBezTo>
                  <a:pt x="456" y="332"/>
                  <a:pt x="456" y="332"/>
                  <a:pt x="456" y="332"/>
                </a:cubicBezTo>
                <a:cubicBezTo>
                  <a:pt x="456" y="209"/>
                  <a:pt x="456" y="209"/>
                  <a:pt x="456" y="209"/>
                </a:cubicBezTo>
                <a:cubicBezTo>
                  <a:pt x="456" y="20"/>
                  <a:pt x="456" y="20"/>
                  <a:pt x="456" y="20"/>
                </a:cubicBezTo>
                <a:cubicBezTo>
                  <a:pt x="456" y="9"/>
                  <a:pt x="447" y="0"/>
                  <a:pt x="436" y="0"/>
                </a:cubicBezTo>
                <a:close/>
              </a:path>
            </a:pathLst>
          </a:custGeom>
          <a:solidFill>
            <a:srgbClr val="0070C0">
              <a:alpha val="100000"/>
            </a:srgbClr>
          </a:solidFill>
          <a:ln w="15875">
            <a:noFill/>
          </a:ln>
        </p:spPr>
        <p:txBody>
          <a:bodyPr/>
          <a:p>
            <a:endParaRPr lang="zh-CN" altLang="en-US"/>
          </a:p>
        </p:txBody>
      </p:sp>
      <p:sp>
        <p:nvSpPr>
          <p:cNvPr id="37907" name="Freeform 12"/>
          <p:cNvSpPr/>
          <p:nvPr/>
        </p:nvSpPr>
        <p:spPr>
          <a:xfrm>
            <a:off x="6954838" y="4443413"/>
            <a:ext cx="698500" cy="904875"/>
          </a:xfrm>
          <a:custGeom>
            <a:avLst/>
            <a:gdLst/>
            <a:ahLst/>
            <a:cxnLst>
              <a:cxn ang="0">
                <a:pos x="1021300440" y="0"/>
              </a:cxn>
              <a:cxn ang="0">
                <a:pos x="46848518" y="0"/>
              </a:cxn>
              <a:cxn ang="0">
                <a:pos x="0" y="46671374"/>
              </a:cxn>
              <a:cxn ang="0">
                <a:pos x="0" y="487718454"/>
              </a:cxn>
              <a:cxn ang="0">
                <a:pos x="0" y="774747250"/>
              </a:cxn>
              <a:cxn ang="0">
                <a:pos x="0" y="1022106753"/>
              </a:cxn>
              <a:cxn ang="0">
                <a:pos x="42164279" y="1096781868"/>
              </a:cxn>
              <a:cxn ang="0">
                <a:pos x="491910966" y="1365143031"/>
              </a:cxn>
              <a:cxn ang="0">
                <a:pos x="576237991" y="1365143031"/>
              </a:cxn>
              <a:cxn ang="0">
                <a:pos x="1025984679" y="1096781868"/>
              </a:cxn>
              <a:cxn ang="0">
                <a:pos x="1068148957" y="1022106753"/>
              </a:cxn>
              <a:cxn ang="0">
                <a:pos x="1068148957" y="774747250"/>
              </a:cxn>
              <a:cxn ang="0">
                <a:pos x="1068148957" y="487718454"/>
              </a:cxn>
              <a:cxn ang="0">
                <a:pos x="1068148957" y="46671374"/>
              </a:cxn>
              <a:cxn ang="0">
                <a:pos x="1021300440" y="0"/>
              </a:cxn>
            </a:cxnLst>
            <a:pathLst>
              <a:path w="456" h="592">
                <a:moveTo>
                  <a:pt x="436" y="0"/>
                </a:moveTo>
                <a:cubicBezTo>
                  <a:pt x="20" y="0"/>
                  <a:pt x="20" y="0"/>
                  <a:pt x="20" y="0"/>
                </a:cubicBezTo>
                <a:cubicBezTo>
                  <a:pt x="9" y="0"/>
                  <a:pt x="0" y="9"/>
                  <a:pt x="0" y="20"/>
                </a:cubicBezTo>
                <a:cubicBezTo>
                  <a:pt x="0" y="209"/>
                  <a:pt x="0" y="209"/>
                  <a:pt x="0" y="209"/>
                </a:cubicBezTo>
                <a:cubicBezTo>
                  <a:pt x="0" y="332"/>
                  <a:pt x="0" y="332"/>
                  <a:pt x="0" y="332"/>
                </a:cubicBezTo>
                <a:cubicBezTo>
                  <a:pt x="0" y="438"/>
                  <a:pt x="0" y="438"/>
                  <a:pt x="0" y="438"/>
                </a:cubicBezTo>
                <a:cubicBezTo>
                  <a:pt x="0" y="451"/>
                  <a:pt x="7" y="464"/>
                  <a:pt x="18" y="470"/>
                </a:cubicBezTo>
                <a:cubicBezTo>
                  <a:pt x="210" y="585"/>
                  <a:pt x="210" y="585"/>
                  <a:pt x="210" y="585"/>
                </a:cubicBezTo>
                <a:cubicBezTo>
                  <a:pt x="221" y="592"/>
                  <a:pt x="235" y="592"/>
                  <a:pt x="246" y="585"/>
                </a:cubicBezTo>
                <a:cubicBezTo>
                  <a:pt x="438" y="470"/>
                  <a:pt x="438" y="470"/>
                  <a:pt x="438" y="470"/>
                </a:cubicBezTo>
                <a:cubicBezTo>
                  <a:pt x="449" y="464"/>
                  <a:pt x="456" y="451"/>
                  <a:pt x="456" y="438"/>
                </a:cubicBezTo>
                <a:cubicBezTo>
                  <a:pt x="456" y="332"/>
                  <a:pt x="456" y="332"/>
                  <a:pt x="456" y="332"/>
                </a:cubicBezTo>
                <a:cubicBezTo>
                  <a:pt x="456" y="209"/>
                  <a:pt x="456" y="209"/>
                  <a:pt x="456" y="209"/>
                </a:cubicBezTo>
                <a:cubicBezTo>
                  <a:pt x="456" y="20"/>
                  <a:pt x="456" y="20"/>
                  <a:pt x="456" y="20"/>
                </a:cubicBezTo>
                <a:cubicBezTo>
                  <a:pt x="456" y="9"/>
                  <a:pt x="447" y="0"/>
                  <a:pt x="436" y="0"/>
                </a:cubicBezTo>
                <a:close/>
              </a:path>
            </a:pathLst>
          </a:custGeom>
          <a:solidFill>
            <a:srgbClr val="0070C0">
              <a:alpha val="100000"/>
            </a:srgbClr>
          </a:solidFill>
          <a:ln w="15875">
            <a:noFill/>
          </a:ln>
        </p:spPr>
        <p:txBody>
          <a:bodyPr/>
          <a:p>
            <a:endParaRPr lang="zh-CN" altLang="en-US"/>
          </a:p>
        </p:txBody>
      </p:sp>
      <p:sp>
        <p:nvSpPr>
          <p:cNvPr id="37908" name="矩形 15"/>
          <p:cNvSpPr/>
          <p:nvPr/>
        </p:nvSpPr>
        <p:spPr>
          <a:xfrm>
            <a:off x="842963" y="5465763"/>
            <a:ext cx="1801812" cy="425450"/>
          </a:xfrm>
          <a:prstGeom prst="rect">
            <a:avLst/>
          </a:prstGeom>
          <a:noFill/>
          <a:ln w="9525">
            <a:noFill/>
          </a:ln>
        </p:spPr>
        <p:txBody>
          <a:bodyPr>
            <a:spAutoFit/>
          </a:bodyPr>
          <a:p>
            <a:pPr algn="ctr">
              <a:lnSpc>
                <a:spcPct val="120000"/>
              </a:lnSpc>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参考／引荐信息</a:t>
            </a:r>
            <a:endParaRPr lang="zh-CN" altLang="zh-CN" dirty="0">
              <a:solidFill>
                <a:srgbClr val="000000"/>
              </a:solidFill>
              <a:latin typeface="微软雅黑" panose="020B0503020204020204" charset="-122"/>
              <a:ea typeface="微软雅黑" panose="020B0503020204020204" charset="-122"/>
            </a:endParaRPr>
          </a:p>
        </p:txBody>
      </p:sp>
      <p:sp>
        <p:nvSpPr>
          <p:cNvPr id="37909" name="矩形 16"/>
          <p:cNvSpPr/>
          <p:nvPr/>
        </p:nvSpPr>
        <p:spPr>
          <a:xfrm>
            <a:off x="2697163" y="5468938"/>
            <a:ext cx="1800225" cy="423862"/>
          </a:xfrm>
          <a:prstGeom prst="rect">
            <a:avLst/>
          </a:prstGeom>
          <a:noFill/>
          <a:ln w="9525">
            <a:noFill/>
          </a:ln>
        </p:spPr>
        <p:txBody>
          <a:bodyPr>
            <a:spAutoFit/>
          </a:bodyPr>
          <a:p>
            <a:pPr algn="ctr">
              <a:lnSpc>
                <a:spcPct val="120000"/>
              </a:lnSpc>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要求的安全设备</a:t>
            </a:r>
            <a:endParaRPr lang="zh-CN" altLang="zh-CN" dirty="0">
              <a:solidFill>
                <a:srgbClr val="000000"/>
              </a:solidFill>
              <a:latin typeface="微软雅黑" panose="020B0503020204020204" charset="-122"/>
              <a:ea typeface="微软雅黑" panose="020B0503020204020204" charset="-122"/>
            </a:endParaRPr>
          </a:p>
        </p:txBody>
      </p:sp>
      <p:sp>
        <p:nvSpPr>
          <p:cNvPr id="37910" name="矩形 18"/>
          <p:cNvSpPr/>
          <p:nvPr/>
        </p:nvSpPr>
        <p:spPr>
          <a:xfrm>
            <a:off x="4897438" y="5470525"/>
            <a:ext cx="1106487" cy="425450"/>
          </a:xfrm>
          <a:prstGeom prst="rect">
            <a:avLst/>
          </a:prstGeom>
          <a:noFill/>
          <a:ln w="9525">
            <a:noFill/>
          </a:ln>
        </p:spPr>
        <p:txBody>
          <a:bodyPr>
            <a:spAutoFit/>
          </a:bodyPr>
          <a:p>
            <a:pPr algn="ctr">
              <a:lnSpc>
                <a:spcPct val="120000"/>
              </a:lnSpc>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安全规定</a:t>
            </a:r>
            <a:endParaRPr lang="zh-CN" altLang="zh-CN" dirty="0">
              <a:solidFill>
                <a:srgbClr val="000000"/>
              </a:solidFill>
              <a:latin typeface="微软雅黑" panose="020B0503020204020204" charset="-122"/>
              <a:ea typeface="微软雅黑" panose="020B0503020204020204" charset="-122"/>
            </a:endParaRPr>
          </a:p>
        </p:txBody>
      </p:sp>
      <p:sp>
        <p:nvSpPr>
          <p:cNvPr id="37911" name="矩形 24"/>
          <p:cNvSpPr/>
          <p:nvPr/>
        </p:nvSpPr>
        <p:spPr>
          <a:xfrm>
            <a:off x="6750050" y="5483225"/>
            <a:ext cx="1108075" cy="425450"/>
          </a:xfrm>
          <a:prstGeom prst="rect">
            <a:avLst/>
          </a:prstGeom>
          <a:noFill/>
          <a:ln w="9525">
            <a:noFill/>
          </a:ln>
        </p:spPr>
        <p:txBody>
          <a:bodyPr>
            <a:spAutoFit/>
          </a:bodyPr>
          <a:p>
            <a:pPr algn="ctr">
              <a:lnSpc>
                <a:spcPct val="120000"/>
              </a:lnSpc>
              <a:buFont typeface="Wingdings" panose="05000000000000000000" pitchFamily="2" charset="2"/>
            </a:pPr>
            <a:r>
              <a:rPr lang="zh-CN" altLang="zh-CN" dirty="0">
                <a:solidFill>
                  <a:srgbClr val="000000"/>
                </a:solidFill>
                <a:latin typeface="微软雅黑" panose="020B0503020204020204" charset="-122"/>
                <a:ea typeface="微软雅黑" panose="020B0503020204020204" charset="-122"/>
              </a:rPr>
              <a:t>安保评估</a:t>
            </a:r>
            <a:endParaRPr lang="zh-CN" altLang="zh-CN" dirty="0">
              <a:solidFill>
                <a:srgbClr val="000000"/>
              </a:solidFill>
              <a:latin typeface="微软雅黑" panose="020B0503020204020204" charset="-122"/>
              <a:ea typeface="微软雅黑" panose="020B0503020204020204" charset="-122"/>
            </a:endParaRPr>
          </a:p>
        </p:txBody>
      </p:sp>
      <p:sp>
        <p:nvSpPr>
          <p:cNvPr id="37912" name="Freeform 44"/>
          <p:cNvSpPr/>
          <p:nvPr/>
        </p:nvSpPr>
        <p:spPr>
          <a:xfrm>
            <a:off x="1597025" y="2770188"/>
            <a:ext cx="271463" cy="30162"/>
          </a:xfrm>
          <a:custGeom>
            <a:avLst/>
            <a:gdLst/>
            <a:ahLst/>
            <a:cxnLst>
              <a:cxn ang="0">
                <a:pos x="251652686" y="13873633"/>
              </a:cxn>
              <a:cxn ang="0">
                <a:pos x="237052054" y="27746379"/>
              </a:cxn>
              <a:cxn ang="0">
                <a:pos x="14600633" y="27746379"/>
              </a:cxn>
              <a:cxn ang="0">
                <a:pos x="0" y="13873633"/>
              </a:cxn>
              <a:cxn ang="0">
                <a:pos x="0" y="13873633"/>
              </a:cxn>
              <a:cxn ang="0">
                <a:pos x="14600633" y="0"/>
              </a:cxn>
              <a:cxn ang="0">
                <a:pos x="237052054" y="0"/>
              </a:cxn>
              <a:cxn ang="0">
                <a:pos x="251652686" y="13873633"/>
              </a:cxn>
            </a:cxnLst>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solidFill>
            <a:schemeClr val="bg1">
              <a:alpha val="100000"/>
            </a:schemeClr>
          </a:solidFill>
          <a:ln w="9525">
            <a:noFill/>
          </a:ln>
        </p:spPr>
        <p:txBody>
          <a:bodyPr/>
          <a:p>
            <a:endParaRPr lang="zh-CN" altLang="en-US"/>
          </a:p>
        </p:txBody>
      </p:sp>
      <p:sp>
        <p:nvSpPr>
          <p:cNvPr id="37913" name="Freeform 45"/>
          <p:cNvSpPr/>
          <p:nvPr/>
        </p:nvSpPr>
        <p:spPr>
          <a:xfrm>
            <a:off x="1597025" y="2706688"/>
            <a:ext cx="220663" cy="31750"/>
          </a:xfrm>
          <a:custGeom>
            <a:avLst/>
            <a:gdLst/>
            <a:ahLst/>
            <a:cxnLst>
              <a:cxn ang="0">
                <a:pos x="204517515" y="14859934"/>
              </a:cxn>
              <a:cxn ang="0">
                <a:pos x="189909253" y="29719868"/>
              </a:cxn>
              <a:cxn ang="0">
                <a:pos x="14608261" y="29719868"/>
              </a:cxn>
              <a:cxn ang="0">
                <a:pos x="0" y="14859934"/>
              </a:cxn>
              <a:cxn ang="0">
                <a:pos x="0" y="14859934"/>
              </a:cxn>
              <a:cxn ang="0">
                <a:pos x="14608261" y="0"/>
              </a:cxn>
              <a:cxn ang="0">
                <a:pos x="189909253" y="0"/>
              </a:cxn>
              <a:cxn ang="0">
                <a:pos x="204517515" y="14859934"/>
              </a:cxn>
            </a:cxnLst>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solidFill>
            <a:schemeClr val="bg1">
              <a:alpha val="100000"/>
            </a:schemeClr>
          </a:solidFill>
          <a:ln w="9525">
            <a:noFill/>
          </a:ln>
        </p:spPr>
        <p:txBody>
          <a:bodyPr/>
          <a:p>
            <a:endParaRPr lang="zh-CN" altLang="en-US"/>
          </a:p>
        </p:txBody>
      </p:sp>
      <p:sp>
        <p:nvSpPr>
          <p:cNvPr id="37914" name="Freeform 46"/>
          <p:cNvSpPr/>
          <p:nvPr/>
        </p:nvSpPr>
        <p:spPr>
          <a:xfrm>
            <a:off x="1597025" y="2830513"/>
            <a:ext cx="271463" cy="31750"/>
          </a:xfrm>
          <a:custGeom>
            <a:avLst/>
            <a:gdLst/>
            <a:ahLst/>
            <a:cxnLst>
              <a:cxn ang="0">
                <a:pos x="251652686" y="14859934"/>
              </a:cxn>
              <a:cxn ang="0">
                <a:pos x="237052054" y="29719868"/>
              </a:cxn>
              <a:cxn ang="0">
                <a:pos x="14600633" y="29719868"/>
              </a:cxn>
              <a:cxn ang="0">
                <a:pos x="0" y="14859934"/>
              </a:cxn>
              <a:cxn ang="0">
                <a:pos x="0" y="14859934"/>
              </a:cxn>
              <a:cxn ang="0">
                <a:pos x="14600633" y="0"/>
              </a:cxn>
              <a:cxn ang="0">
                <a:pos x="237052054" y="0"/>
              </a:cxn>
              <a:cxn ang="0">
                <a:pos x="251652686" y="14859934"/>
              </a:cxn>
            </a:cxnLst>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solidFill>
            <a:schemeClr val="bg1">
              <a:alpha val="100000"/>
            </a:schemeClr>
          </a:solidFill>
          <a:ln w="9525">
            <a:noFill/>
          </a:ln>
        </p:spPr>
        <p:txBody>
          <a:bodyPr/>
          <a:p>
            <a:endParaRPr lang="zh-CN" altLang="en-US"/>
          </a:p>
        </p:txBody>
      </p:sp>
      <p:sp>
        <p:nvSpPr>
          <p:cNvPr id="37915" name="Freeform 47"/>
          <p:cNvSpPr/>
          <p:nvPr/>
        </p:nvSpPr>
        <p:spPr>
          <a:xfrm>
            <a:off x="1597025" y="2892425"/>
            <a:ext cx="204788" cy="31750"/>
          </a:xfrm>
          <a:custGeom>
            <a:avLst/>
            <a:gdLst/>
            <a:ahLst/>
            <a:cxnLst>
              <a:cxn ang="0">
                <a:pos x="189659634" y="14604066"/>
              </a:cxn>
              <a:cxn ang="0">
                <a:pos x="175070574" y="29207199"/>
              </a:cxn>
              <a:cxn ang="0">
                <a:pos x="14589060" y="29207199"/>
              </a:cxn>
              <a:cxn ang="0">
                <a:pos x="0" y="14604066"/>
              </a:cxn>
              <a:cxn ang="0">
                <a:pos x="0" y="14604066"/>
              </a:cxn>
              <a:cxn ang="0">
                <a:pos x="14589060" y="0"/>
              </a:cxn>
              <a:cxn ang="0">
                <a:pos x="175070574" y="0"/>
              </a:cxn>
              <a:cxn ang="0">
                <a:pos x="189659634" y="14604066"/>
              </a:cxn>
            </a:cxnLst>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solidFill>
            <a:schemeClr val="bg1">
              <a:alpha val="100000"/>
            </a:schemeClr>
          </a:solidFill>
          <a:ln w="9525">
            <a:noFill/>
          </a:ln>
        </p:spPr>
        <p:txBody>
          <a:bodyPr/>
          <a:p>
            <a:endParaRPr lang="zh-CN" altLang="en-US"/>
          </a:p>
        </p:txBody>
      </p:sp>
      <p:sp>
        <p:nvSpPr>
          <p:cNvPr id="37916" name="Freeform 48"/>
          <p:cNvSpPr/>
          <p:nvPr/>
        </p:nvSpPr>
        <p:spPr>
          <a:xfrm>
            <a:off x="1597025" y="2954338"/>
            <a:ext cx="204788" cy="31750"/>
          </a:xfrm>
          <a:custGeom>
            <a:avLst/>
            <a:gdLst/>
            <a:ahLst/>
            <a:cxnLst>
              <a:cxn ang="0">
                <a:pos x="189659634" y="14859934"/>
              </a:cxn>
              <a:cxn ang="0">
                <a:pos x="175070574" y="29719868"/>
              </a:cxn>
              <a:cxn ang="0">
                <a:pos x="14589060" y="29719868"/>
              </a:cxn>
              <a:cxn ang="0">
                <a:pos x="0" y="14859934"/>
              </a:cxn>
              <a:cxn ang="0">
                <a:pos x="0" y="14859934"/>
              </a:cxn>
              <a:cxn ang="0">
                <a:pos x="14589060" y="0"/>
              </a:cxn>
              <a:cxn ang="0">
                <a:pos x="175070574" y="0"/>
              </a:cxn>
              <a:cxn ang="0">
                <a:pos x="189659634" y="14859934"/>
              </a:cxn>
            </a:cxnLst>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solidFill>
            <a:schemeClr val="bg1">
              <a:alpha val="100000"/>
            </a:schemeClr>
          </a:solidFill>
          <a:ln w="9525">
            <a:noFill/>
          </a:ln>
        </p:spPr>
        <p:txBody>
          <a:bodyPr/>
          <a:p>
            <a:endParaRPr lang="zh-CN" altLang="en-US"/>
          </a:p>
        </p:txBody>
      </p:sp>
      <p:sp>
        <p:nvSpPr>
          <p:cNvPr id="37917" name="Freeform 49"/>
          <p:cNvSpPr/>
          <p:nvPr/>
        </p:nvSpPr>
        <p:spPr>
          <a:xfrm>
            <a:off x="1828800" y="2922588"/>
            <a:ext cx="153988" cy="153987"/>
          </a:xfrm>
          <a:custGeom>
            <a:avLst/>
            <a:gdLst/>
            <a:ahLst/>
            <a:cxnLst>
              <a:cxn ang="0">
                <a:pos x="2585329" y="45504086"/>
              </a:cxn>
              <a:cxn ang="0">
                <a:pos x="2585329" y="35201799"/>
              </a:cxn>
              <a:cxn ang="0">
                <a:pos x="35327259" y="2576036"/>
              </a:cxn>
              <a:cxn ang="0">
                <a:pos x="45667646" y="2576036"/>
              </a:cxn>
              <a:cxn ang="0">
                <a:pos x="139587339" y="97019231"/>
              </a:cxn>
              <a:cxn ang="0">
                <a:pos x="139587339" y="107321518"/>
              </a:cxn>
              <a:cxn ang="0">
                <a:pos x="107706257" y="139089222"/>
              </a:cxn>
              <a:cxn ang="0">
                <a:pos x="97365870" y="139089222"/>
              </a:cxn>
              <a:cxn ang="0">
                <a:pos x="2585329" y="45504086"/>
              </a:cxn>
            </a:cxnLst>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solidFill>
            <a:schemeClr val="bg1">
              <a:alpha val="100000"/>
            </a:schemeClr>
          </a:solidFill>
          <a:ln w="9525">
            <a:noFill/>
          </a:ln>
        </p:spPr>
        <p:txBody>
          <a:bodyPr/>
          <a:p>
            <a:endParaRPr lang="zh-CN" altLang="en-US"/>
          </a:p>
        </p:txBody>
      </p:sp>
      <p:sp>
        <p:nvSpPr>
          <p:cNvPr id="37918" name="Freeform 50"/>
          <p:cNvSpPr/>
          <p:nvPr/>
        </p:nvSpPr>
        <p:spPr>
          <a:xfrm>
            <a:off x="1947863" y="3040063"/>
            <a:ext cx="39687" cy="41275"/>
          </a:xfrm>
          <a:custGeom>
            <a:avLst/>
            <a:gdLst/>
            <a:ahLst/>
            <a:cxnLst>
              <a:cxn ang="0">
                <a:pos x="0" y="33762012"/>
              </a:cxn>
              <a:cxn ang="0">
                <a:pos x="15815270" y="33762012"/>
              </a:cxn>
              <a:cxn ang="0">
                <a:pos x="32463064" y="16448088"/>
              </a:cxn>
              <a:cxn ang="0">
                <a:pos x="32463064" y="0"/>
              </a:cxn>
              <a:cxn ang="0">
                <a:pos x="0" y="33762012"/>
              </a:cxn>
            </a:cxnLst>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solidFill>
            <a:schemeClr val="bg1">
              <a:alpha val="100000"/>
            </a:schemeClr>
          </a:solidFill>
          <a:ln w="9525">
            <a:noFill/>
          </a:ln>
        </p:spPr>
        <p:txBody>
          <a:bodyPr/>
          <a:p>
            <a:endParaRPr lang="zh-CN" altLang="en-US"/>
          </a:p>
        </p:txBody>
      </p:sp>
      <p:sp>
        <p:nvSpPr>
          <p:cNvPr id="37919" name="Freeform 51"/>
          <p:cNvSpPr/>
          <p:nvPr/>
        </p:nvSpPr>
        <p:spPr>
          <a:xfrm>
            <a:off x="1819275" y="2913063"/>
            <a:ext cx="49213" cy="49212"/>
          </a:xfrm>
          <a:custGeom>
            <a:avLst/>
            <a:gdLst/>
            <a:ahLst/>
            <a:cxnLst>
              <a:cxn ang="0">
                <a:pos x="5273362" y="43941584"/>
              </a:cxn>
              <a:cxn ang="0">
                <a:pos x="2636681" y="43062393"/>
              </a:cxn>
              <a:cxn ang="0">
                <a:pos x="0" y="3514872"/>
              </a:cxn>
              <a:cxn ang="0">
                <a:pos x="3514944" y="0"/>
              </a:cxn>
              <a:cxn ang="0">
                <a:pos x="43063268" y="2636628"/>
              </a:cxn>
              <a:cxn ang="0">
                <a:pos x="43942477" y="5273255"/>
              </a:cxn>
              <a:cxn ang="0">
                <a:pos x="5273362" y="43941584"/>
              </a:cxn>
            </a:cxnLst>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solidFill>
            <a:schemeClr val="bg1">
              <a:alpha val="100000"/>
            </a:schemeClr>
          </a:solidFill>
          <a:ln w="9525">
            <a:noFill/>
          </a:ln>
        </p:spPr>
        <p:txBody>
          <a:bodyPr/>
          <a:p>
            <a:endParaRPr lang="zh-CN" altLang="en-US"/>
          </a:p>
        </p:txBody>
      </p:sp>
      <p:sp>
        <p:nvSpPr>
          <p:cNvPr id="37920" name="Freeform 52"/>
          <p:cNvSpPr/>
          <p:nvPr/>
        </p:nvSpPr>
        <p:spPr>
          <a:xfrm>
            <a:off x="1527175" y="2632075"/>
            <a:ext cx="412750" cy="428625"/>
          </a:xfrm>
          <a:custGeom>
            <a:avLst/>
            <a:gdLst/>
            <a:ahLst/>
            <a:cxnLst>
              <a:cxn ang="0">
                <a:pos x="379294062" y="61773842"/>
              </a:cxn>
              <a:cxn ang="0">
                <a:pos x="320808778" y="3431777"/>
              </a:cxn>
              <a:cxn ang="0">
                <a:pos x="313067629" y="0"/>
              </a:cxn>
              <a:cxn ang="0">
                <a:pos x="69666635" y="0"/>
              </a:cxn>
              <a:cxn ang="0">
                <a:pos x="0" y="69496498"/>
              </a:cxn>
              <a:cxn ang="0">
                <a:pos x="0" y="326889051"/>
              </a:cxn>
              <a:cxn ang="0">
                <a:pos x="69666635" y="397242799"/>
              </a:cxn>
              <a:cxn ang="0">
                <a:pos x="313067629" y="397242799"/>
              </a:cxn>
              <a:cxn ang="0">
                <a:pos x="343170553" y="389521069"/>
              </a:cxn>
              <a:cxn ang="0">
                <a:pos x="325969544" y="371503081"/>
              </a:cxn>
              <a:cxn ang="0">
                <a:pos x="313067629" y="374077609"/>
              </a:cxn>
              <a:cxn ang="0">
                <a:pos x="69666635" y="374077609"/>
              </a:cxn>
              <a:cxn ang="0">
                <a:pos x="23222521" y="326889051"/>
              </a:cxn>
              <a:cxn ang="0">
                <a:pos x="23222521" y="69496498"/>
              </a:cxn>
              <a:cxn ang="0">
                <a:pos x="69666635" y="23165191"/>
              </a:cxn>
              <a:cxn ang="0">
                <a:pos x="307907790" y="23165191"/>
              </a:cxn>
              <a:cxn ang="0">
                <a:pos x="359511743" y="74643701"/>
              </a:cxn>
              <a:cxn ang="0">
                <a:pos x="359511743" y="289137650"/>
              </a:cxn>
              <a:cxn ang="0">
                <a:pos x="382734263" y="312302840"/>
              </a:cxn>
              <a:cxn ang="0">
                <a:pos x="382734263" y="69496498"/>
              </a:cxn>
              <a:cxn ang="0">
                <a:pos x="379294062" y="61773842"/>
              </a:cxn>
            </a:cxnLst>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solidFill>
            <a:schemeClr val="bg1">
              <a:alpha val="100000"/>
            </a:schemeClr>
          </a:solidFill>
          <a:ln w="9525">
            <a:noFill/>
          </a:ln>
        </p:spPr>
        <p:txBody>
          <a:bodyPr/>
          <a:p>
            <a:endParaRPr lang="zh-CN" altLang="en-US"/>
          </a:p>
        </p:txBody>
      </p:sp>
      <p:grpSp>
        <p:nvGrpSpPr>
          <p:cNvPr id="40" name="组合 39"/>
          <p:cNvGrpSpPr/>
          <p:nvPr/>
        </p:nvGrpSpPr>
        <p:grpSpPr>
          <a:xfrm>
            <a:off x="3360063" y="2628063"/>
            <a:ext cx="490538" cy="393700"/>
            <a:chOff x="5099050" y="1914525"/>
            <a:chExt cx="490538" cy="393700"/>
          </a:xfrm>
          <a:solidFill>
            <a:schemeClr val="bg1"/>
          </a:solidFill>
        </p:grpSpPr>
        <p:sp>
          <p:nvSpPr>
            <p:cNvPr id="41" name="Freeform 35"/>
            <p:cNvSpPr>
              <a:spLocks noEditPoints="1"/>
            </p:cNvSpPr>
            <p:nvPr/>
          </p:nvSpPr>
          <p:spPr bwMode="auto">
            <a:xfrm>
              <a:off x="5099050" y="1914525"/>
              <a:ext cx="95250" cy="77787"/>
            </a:xfrm>
            <a:custGeom>
              <a:avLst/>
              <a:gdLst>
                <a:gd name="T0" fmla="*/ 11 w 11"/>
                <a:gd name="T1" fmla="*/ 1 h 9"/>
                <a:gd name="T2" fmla="*/ 3 w 11"/>
                <a:gd name="T3" fmla="*/ 2 h 9"/>
                <a:gd name="T4" fmla="*/ 0 w 11"/>
                <a:gd name="T5" fmla="*/ 1 h 9"/>
                <a:gd name="T6" fmla="*/ 2 w 11"/>
                <a:gd name="T7" fmla="*/ 6 h 9"/>
                <a:gd name="T8" fmla="*/ 0 w 11"/>
                <a:gd name="T9" fmla="*/ 8 h 9"/>
                <a:gd name="T10" fmla="*/ 2 w 11"/>
                <a:gd name="T11" fmla="*/ 9 h 9"/>
                <a:gd name="T12" fmla="*/ 9 w 11"/>
                <a:gd name="T13" fmla="*/ 7 h 9"/>
                <a:gd name="T14" fmla="*/ 11 w 11"/>
                <a:gd name="T15" fmla="*/ 8 h 9"/>
                <a:gd name="T16" fmla="*/ 11 w 11"/>
                <a:gd name="T17" fmla="*/ 1 h 9"/>
                <a:gd name="T18" fmla="*/ 7 w 11"/>
                <a:gd name="T19" fmla="*/ 6 h 9"/>
                <a:gd name="T20" fmla="*/ 5 w 11"/>
                <a:gd name="T21" fmla="*/ 6 h 9"/>
                <a:gd name="T22" fmla="*/ 4 w 11"/>
                <a:gd name="T23" fmla="*/ 5 h 9"/>
                <a:gd name="T24" fmla="*/ 7 w 11"/>
                <a:gd name="T25" fmla="*/ 2 h 9"/>
                <a:gd name="T26" fmla="*/ 7 w 11"/>
                <a:gd name="T2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11" y="1"/>
                  </a:moveTo>
                  <a:cubicBezTo>
                    <a:pt x="8" y="0"/>
                    <a:pt x="5" y="1"/>
                    <a:pt x="3" y="2"/>
                  </a:cubicBezTo>
                  <a:cubicBezTo>
                    <a:pt x="1" y="3"/>
                    <a:pt x="0" y="2"/>
                    <a:pt x="0" y="1"/>
                  </a:cubicBezTo>
                  <a:cubicBezTo>
                    <a:pt x="0" y="2"/>
                    <a:pt x="1" y="5"/>
                    <a:pt x="2" y="6"/>
                  </a:cubicBezTo>
                  <a:cubicBezTo>
                    <a:pt x="1" y="7"/>
                    <a:pt x="1" y="7"/>
                    <a:pt x="0" y="8"/>
                  </a:cubicBezTo>
                  <a:cubicBezTo>
                    <a:pt x="0" y="8"/>
                    <a:pt x="1" y="9"/>
                    <a:pt x="2" y="9"/>
                  </a:cubicBezTo>
                  <a:cubicBezTo>
                    <a:pt x="4" y="9"/>
                    <a:pt x="7" y="7"/>
                    <a:pt x="9" y="7"/>
                  </a:cubicBezTo>
                  <a:cubicBezTo>
                    <a:pt x="10" y="6"/>
                    <a:pt x="11" y="8"/>
                    <a:pt x="11" y="8"/>
                  </a:cubicBezTo>
                  <a:cubicBezTo>
                    <a:pt x="11" y="5"/>
                    <a:pt x="11" y="3"/>
                    <a:pt x="11" y="1"/>
                  </a:cubicBezTo>
                  <a:close/>
                  <a:moveTo>
                    <a:pt x="7" y="6"/>
                  </a:moveTo>
                  <a:cubicBezTo>
                    <a:pt x="7" y="6"/>
                    <a:pt x="6" y="7"/>
                    <a:pt x="5" y="6"/>
                  </a:cubicBezTo>
                  <a:cubicBezTo>
                    <a:pt x="4" y="6"/>
                    <a:pt x="4" y="5"/>
                    <a:pt x="4" y="5"/>
                  </a:cubicBezTo>
                  <a:cubicBezTo>
                    <a:pt x="5" y="4"/>
                    <a:pt x="6" y="3"/>
                    <a:pt x="7" y="2"/>
                  </a:cubicBezTo>
                  <a:cubicBezTo>
                    <a:pt x="7" y="3"/>
                    <a:pt x="7" y="5"/>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Freeform 36"/>
            <p:cNvSpPr>
              <a:spLocks noEditPoints="1"/>
            </p:cNvSpPr>
            <p:nvPr/>
          </p:nvSpPr>
          <p:spPr bwMode="auto">
            <a:xfrm>
              <a:off x="5124450" y="1914525"/>
              <a:ext cx="376238" cy="393700"/>
            </a:xfrm>
            <a:custGeom>
              <a:avLst/>
              <a:gdLst>
                <a:gd name="T0" fmla="*/ 39 w 43"/>
                <a:gd name="T1" fmla="*/ 21 h 45"/>
                <a:gd name="T2" fmla="*/ 37 w 43"/>
                <a:gd name="T3" fmla="*/ 31 h 45"/>
                <a:gd name="T4" fmla="*/ 37 w 43"/>
                <a:gd name="T5" fmla="*/ 39 h 45"/>
                <a:gd name="T6" fmla="*/ 21 w 43"/>
                <a:gd name="T7" fmla="*/ 42 h 45"/>
                <a:gd name="T8" fmla="*/ 19 w 43"/>
                <a:gd name="T9" fmla="*/ 39 h 45"/>
                <a:gd name="T10" fmla="*/ 19 w 43"/>
                <a:gd name="T11" fmla="*/ 31 h 45"/>
                <a:gd name="T12" fmla="*/ 17 w 43"/>
                <a:gd name="T13" fmla="*/ 14 h 45"/>
                <a:gd name="T14" fmla="*/ 14 w 43"/>
                <a:gd name="T15" fmla="*/ 14 h 45"/>
                <a:gd name="T16" fmla="*/ 10 w 43"/>
                <a:gd name="T17" fmla="*/ 14 h 45"/>
                <a:gd name="T18" fmla="*/ 9 w 43"/>
                <a:gd name="T19" fmla="*/ 0 h 45"/>
                <a:gd name="T20" fmla="*/ 9 w 43"/>
                <a:gd name="T21" fmla="*/ 14 h 45"/>
                <a:gd name="T22" fmla="*/ 2 w 43"/>
                <a:gd name="T23" fmla="*/ 14 h 45"/>
                <a:gd name="T24" fmla="*/ 0 w 43"/>
                <a:gd name="T25" fmla="*/ 45 h 45"/>
                <a:gd name="T26" fmla="*/ 16 w 43"/>
                <a:gd name="T27" fmla="*/ 45 h 45"/>
                <a:gd name="T28" fmla="*/ 19 w 43"/>
                <a:gd name="T29" fmla="*/ 45 h 45"/>
                <a:gd name="T30" fmla="*/ 43 w 43"/>
                <a:gd name="T31" fmla="*/ 45 h 45"/>
                <a:gd name="T32" fmla="*/ 41 w 43"/>
                <a:gd name="T33" fmla="*/ 21 h 45"/>
                <a:gd name="T34" fmla="*/ 7 w 43"/>
                <a:gd name="T35" fmla="*/ 36 h 45"/>
                <a:gd name="T36" fmla="*/ 3 w 43"/>
                <a:gd name="T37" fmla="*/ 35 h 45"/>
                <a:gd name="T38" fmla="*/ 5 w 43"/>
                <a:gd name="T39" fmla="*/ 31 h 45"/>
                <a:gd name="T40" fmla="*/ 8 w 43"/>
                <a:gd name="T41" fmla="*/ 32 h 45"/>
                <a:gd name="T42" fmla="*/ 8 w 43"/>
                <a:gd name="T43" fmla="*/ 28 h 45"/>
                <a:gd name="T44" fmla="*/ 5 w 43"/>
                <a:gd name="T45" fmla="*/ 29 h 45"/>
                <a:gd name="T46" fmla="*/ 3 w 43"/>
                <a:gd name="T47" fmla="*/ 25 h 45"/>
                <a:gd name="T48" fmla="*/ 7 w 43"/>
                <a:gd name="T49" fmla="*/ 24 h 45"/>
                <a:gd name="T50" fmla="*/ 8 w 43"/>
                <a:gd name="T51" fmla="*/ 28 h 45"/>
                <a:gd name="T52" fmla="*/ 14 w 43"/>
                <a:gd name="T53" fmla="*/ 36 h 45"/>
                <a:gd name="T54" fmla="*/ 10 w 43"/>
                <a:gd name="T55" fmla="*/ 35 h 45"/>
                <a:gd name="T56" fmla="*/ 11 w 43"/>
                <a:gd name="T57" fmla="*/ 31 h 45"/>
                <a:gd name="T58" fmla="*/ 15 w 43"/>
                <a:gd name="T59" fmla="*/ 32 h 45"/>
                <a:gd name="T60" fmla="*/ 15 w 43"/>
                <a:gd name="T61" fmla="*/ 28 h 45"/>
                <a:gd name="T62" fmla="*/ 11 w 43"/>
                <a:gd name="T63" fmla="*/ 29 h 45"/>
                <a:gd name="T64" fmla="*/ 10 w 43"/>
                <a:gd name="T65" fmla="*/ 25 h 45"/>
                <a:gd name="T66" fmla="*/ 14 w 43"/>
                <a:gd name="T67" fmla="*/ 24 h 45"/>
                <a:gd name="T68" fmla="*/ 15 w 43"/>
                <a:gd name="T69" fmla="*/ 28 h 45"/>
                <a:gd name="T70" fmla="*/ 7 w 43"/>
                <a:gd name="T71" fmla="*/ 22 h 45"/>
                <a:gd name="T72" fmla="*/ 3 w 43"/>
                <a:gd name="T73" fmla="*/ 21 h 45"/>
                <a:gd name="T74" fmla="*/ 5 w 43"/>
                <a:gd name="T75" fmla="*/ 17 h 45"/>
                <a:gd name="T76" fmla="*/ 8 w 43"/>
                <a:gd name="T77" fmla="*/ 18 h 45"/>
                <a:gd name="T78" fmla="*/ 15 w 43"/>
                <a:gd name="T79" fmla="*/ 21 h 45"/>
                <a:gd name="T80" fmla="*/ 11 w 43"/>
                <a:gd name="T81" fmla="*/ 22 h 45"/>
                <a:gd name="T82" fmla="*/ 10 w 43"/>
                <a:gd name="T83" fmla="*/ 18 h 45"/>
                <a:gd name="T84" fmla="*/ 14 w 43"/>
                <a:gd name="T85" fmla="*/ 17 h 45"/>
                <a:gd name="T86" fmla="*/ 15 w 43"/>
                <a:gd name="T87"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5">
                  <a:moveTo>
                    <a:pt x="41" y="21"/>
                  </a:moveTo>
                  <a:cubicBezTo>
                    <a:pt x="39" y="21"/>
                    <a:pt x="39" y="21"/>
                    <a:pt x="39" y="21"/>
                  </a:cubicBezTo>
                  <a:cubicBezTo>
                    <a:pt x="38" y="21"/>
                    <a:pt x="37" y="22"/>
                    <a:pt x="37" y="23"/>
                  </a:cubicBezTo>
                  <a:cubicBezTo>
                    <a:pt x="37" y="31"/>
                    <a:pt x="37" y="31"/>
                    <a:pt x="37" y="31"/>
                  </a:cubicBezTo>
                  <a:cubicBezTo>
                    <a:pt x="37" y="39"/>
                    <a:pt x="37" y="39"/>
                    <a:pt x="37" y="39"/>
                  </a:cubicBezTo>
                  <a:cubicBezTo>
                    <a:pt x="37" y="39"/>
                    <a:pt x="37" y="39"/>
                    <a:pt x="37" y="39"/>
                  </a:cubicBezTo>
                  <a:cubicBezTo>
                    <a:pt x="37" y="41"/>
                    <a:pt x="36" y="42"/>
                    <a:pt x="35" y="42"/>
                  </a:cubicBezTo>
                  <a:cubicBezTo>
                    <a:pt x="21" y="42"/>
                    <a:pt x="21" y="42"/>
                    <a:pt x="21" y="42"/>
                  </a:cubicBezTo>
                  <a:cubicBezTo>
                    <a:pt x="20" y="42"/>
                    <a:pt x="19" y="41"/>
                    <a:pt x="19" y="39"/>
                  </a:cubicBezTo>
                  <a:cubicBezTo>
                    <a:pt x="19" y="39"/>
                    <a:pt x="19" y="39"/>
                    <a:pt x="19" y="39"/>
                  </a:cubicBezTo>
                  <a:cubicBezTo>
                    <a:pt x="19" y="31"/>
                    <a:pt x="19" y="31"/>
                    <a:pt x="19" y="31"/>
                  </a:cubicBezTo>
                  <a:cubicBezTo>
                    <a:pt x="19" y="31"/>
                    <a:pt x="19" y="31"/>
                    <a:pt x="19" y="31"/>
                  </a:cubicBezTo>
                  <a:cubicBezTo>
                    <a:pt x="19" y="16"/>
                    <a:pt x="19" y="16"/>
                    <a:pt x="19" y="16"/>
                  </a:cubicBezTo>
                  <a:cubicBezTo>
                    <a:pt x="19" y="15"/>
                    <a:pt x="18" y="14"/>
                    <a:pt x="17" y="14"/>
                  </a:cubicBezTo>
                  <a:cubicBezTo>
                    <a:pt x="14" y="14"/>
                    <a:pt x="14" y="14"/>
                    <a:pt x="14" y="14"/>
                  </a:cubicBezTo>
                  <a:cubicBezTo>
                    <a:pt x="14" y="14"/>
                    <a:pt x="14" y="14"/>
                    <a:pt x="14" y="14"/>
                  </a:cubicBezTo>
                  <a:cubicBezTo>
                    <a:pt x="10" y="14"/>
                    <a:pt x="10" y="14"/>
                    <a:pt x="10" y="14"/>
                  </a:cubicBezTo>
                  <a:cubicBezTo>
                    <a:pt x="10" y="14"/>
                    <a:pt x="10" y="14"/>
                    <a:pt x="10" y="14"/>
                  </a:cubicBezTo>
                  <a:cubicBezTo>
                    <a:pt x="10" y="1"/>
                    <a:pt x="10" y="1"/>
                    <a:pt x="10" y="1"/>
                  </a:cubicBezTo>
                  <a:cubicBezTo>
                    <a:pt x="10" y="0"/>
                    <a:pt x="9" y="0"/>
                    <a:pt x="9" y="0"/>
                  </a:cubicBezTo>
                  <a:cubicBezTo>
                    <a:pt x="9" y="0"/>
                    <a:pt x="9" y="0"/>
                    <a:pt x="9" y="1"/>
                  </a:cubicBezTo>
                  <a:cubicBezTo>
                    <a:pt x="9" y="14"/>
                    <a:pt x="9" y="14"/>
                    <a:pt x="9" y="14"/>
                  </a:cubicBezTo>
                  <a:cubicBezTo>
                    <a:pt x="9" y="14"/>
                    <a:pt x="9" y="14"/>
                    <a:pt x="9" y="14"/>
                  </a:cubicBezTo>
                  <a:cubicBezTo>
                    <a:pt x="2" y="14"/>
                    <a:pt x="2" y="14"/>
                    <a:pt x="2" y="14"/>
                  </a:cubicBezTo>
                  <a:cubicBezTo>
                    <a:pt x="1" y="14"/>
                    <a:pt x="0" y="15"/>
                    <a:pt x="0" y="16"/>
                  </a:cubicBezTo>
                  <a:cubicBezTo>
                    <a:pt x="0" y="45"/>
                    <a:pt x="0" y="45"/>
                    <a:pt x="0" y="45"/>
                  </a:cubicBezTo>
                  <a:cubicBezTo>
                    <a:pt x="13" y="45"/>
                    <a:pt x="13" y="45"/>
                    <a:pt x="13" y="45"/>
                  </a:cubicBezTo>
                  <a:cubicBezTo>
                    <a:pt x="16" y="45"/>
                    <a:pt x="16" y="45"/>
                    <a:pt x="16" y="45"/>
                  </a:cubicBezTo>
                  <a:cubicBezTo>
                    <a:pt x="17" y="45"/>
                    <a:pt x="17" y="45"/>
                    <a:pt x="17" y="45"/>
                  </a:cubicBezTo>
                  <a:cubicBezTo>
                    <a:pt x="19" y="45"/>
                    <a:pt x="19" y="45"/>
                    <a:pt x="19" y="45"/>
                  </a:cubicBezTo>
                  <a:cubicBezTo>
                    <a:pt x="37" y="45"/>
                    <a:pt x="37" y="45"/>
                    <a:pt x="37" y="45"/>
                  </a:cubicBezTo>
                  <a:cubicBezTo>
                    <a:pt x="43" y="45"/>
                    <a:pt x="43" y="45"/>
                    <a:pt x="43" y="45"/>
                  </a:cubicBezTo>
                  <a:cubicBezTo>
                    <a:pt x="43" y="23"/>
                    <a:pt x="43" y="23"/>
                    <a:pt x="43" y="23"/>
                  </a:cubicBezTo>
                  <a:cubicBezTo>
                    <a:pt x="43" y="22"/>
                    <a:pt x="42" y="21"/>
                    <a:pt x="41" y="21"/>
                  </a:cubicBezTo>
                  <a:close/>
                  <a:moveTo>
                    <a:pt x="8" y="35"/>
                  </a:moveTo>
                  <a:cubicBezTo>
                    <a:pt x="8" y="36"/>
                    <a:pt x="8" y="36"/>
                    <a:pt x="7" y="36"/>
                  </a:cubicBezTo>
                  <a:cubicBezTo>
                    <a:pt x="5" y="36"/>
                    <a:pt x="5" y="36"/>
                    <a:pt x="5" y="36"/>
                  </a:cubicBezTo>
                  <a:cubicBezTo>
                    <a:pt x="4" y="36"/>
                    <a:pt x="3" y="36"/>
                    <a:pt x="3" y="35"/>
                  </a:cubicBezTo>
                  <a:cubicBezTo>
                    <a:pt x="3" y="32"/>
                    <a:pt x="3" y="32"/>
                    <a:pt x="3" y="32"/>
                  </a:cubicBezTo>
                  <a:cubicBezTo>
                    <a:pt x="3" y="32"/>
                    <a:pt x="4" y="31"/>
                    <a:pt x="5" y="31"/>
                  </a:cubicBezTo>
                  <a:cubicBezTo>
                    <a:pt x="7" y="31"/>
                    <a:pt x="7" y="31"/>
                    <a:pt x="7" y="31"/>
                  </a:cubicBezTo>
                  <a:cubicBezTo>
                    <a:pt x="8" y="31"/>
                    <a:pt x="8" y="32"/>
                    <a:pt x="8" y="32"/>
                  </a:cubicBezTo>
                  <a:lnTo>
                    <a:pt x="8" y="35"/>
                  </a:lnTo>
                  <a:close/>
                  <a:moveTo>
                    <a:pt x="8" y="28"/>
                  </a:moveTo>
                  <a:cubicBezTo>
                    <a:pt x="8" y="28"/>
                    <a:pt x="8" y="29"/>
                    <a:pt x="7" y="29"/>
                  </a:cubicBezTo>
                  <a:cubicBezTo>
                    <a:pt x="5" y="29"/>
                    <a:pt x="5" y="29"/>
                    <a:pt x="5" y="29"/>
                  </a:cubicBezTo>
                  <a:cubicBezTo>
                    <a:pt x="4" y="29"/>
                    <a:pt x="3" y="28"/>
                    <a:pt x="3" y="28"/>
                  </a:cubicBezTo>
                  <a:cubicBezTo>
                    <a:pt x="3" y="25"/>
                    <a:pt x="3" y="25"/>
                    <a:pt x="3" y="25"/>
                  </a:cubicBezTo>
                  <a:cubicBezTo>
                    <a:pt x="3" y="24"/>
                    <a:pt x="4" y="24"/>
                    <a:pt x="5" y="24"/>
                  </a:cubicBezTo>
                  <a:cubicBezTo>
                    <a:pt x="7" y="24"/>
                    <a:pt x="7" y="24"/>
                    <a:pt x="7" y="24"/>
                  </a:cubicBezTo>
                  <a:cubicBezTo>
                    <a:pt x="8" y="24"/>
                    <a:pt x="8" y="24"/>
                    <a:pt x="8" y="25"/>
                  </a:cubicBezTo>
                  <a:lnTo>
                    <a:pt x="8" y="28"/>
                  </a:lnTo>
                  <a:close/>
                  <a:moveTo>
                    <a:pt x="15" y="35"/>
                  </a:moveTo>
                  <a:cubicBezTo>
                    <a:pt x="15" y="36"/>
                    <a:pt x="15" y="36"/>
                    <a:pt x="14" y="36"/>
                  </a:cubicBezTo>
                  <a:cubicBezTo>
                    <a:pt x="11" y="36"/>
                    <a:pt x="11" y="36"/>
                    <a:pt x="11" y="36"/>
                  </a:cubicBezTo>
                  <a:cubicBezTo>
                    <a:pt x="11" y="36"/>
                    <a:pt x="10" y="36"/>
                    <a:pt x="10" y="35"/>
                  </a:cubicBezTo>
                  <a:cubicBezTo>
                    <a:pt x="10" y="32"/>
                    <a:pt x="10" y="32"/>
                    <a:pt x="10" y="32"/>
                  </a:cubicBezTo>
                  <a:cubicBezTo>
                    <a:pt x="10" y="32"/>
                    <a:pt x="11" y="31"/>
                    <a:pt x="11" y="31"/>
                  </a:cubicBezTo>
                  <a:cubicBezTo>
                    <a:pt x="14" y="31"/>
                    <a:pt x="14" y="31"/>
                    <a:pt x="14" y="31"/>
                  </a:cubicBezTo>
                  <a:cubicBezTo>
                    <a:pt x="15" y="31"/>
                    <a:pt x="15" y="32"/>
                    <a:pt x="15" y="32"/>
                  </a:cubicBezTo>
                  <a:lnTo>
                    <a:pt x="15" y="35"/>
                  </a:lnTo>
                  <a:close/>
                  <a:moveTo>
                    <a:pt x="15" y="28"/>
                  </a:moveTo>
                  <a:cubicBezTo>
                    <a:pt x="15" y="28"/>
                    <a:pt x="15" y="29"/>
                    <a:pt x="14" y="29"/>
                  </a:cubicBezTo>
                  <a:cubicBezTo>
                    <a:pt x="11" y="29"/>
                    <a:pt x="11" y="29"/>
                    <a:pt x="11" y="29"/>
                  </a:cubicBezTo>
                  <a:cubicBezTo>
                    <a:pt x="11" y="29"/>
                    <a:pt x="10" y="28"/>
                    <a:pt x="10" y="28"/>
                  </a:cubicBezTo>
                  <a:cubicBezTo>
                    <a:pt x="10" y="25"/>
                    <a:pt x="10" y="25"/>
                    <a:pt x="10" y="25"/>
                  </a:cubicBezTo>
                  <a:cubicBezTo>
                    <a:pt x="10" y="24"/>
                    <a:pt x="11" y="24"/>
                    <a:pt x="11" y="24"/>
                  </a:cubicBezTo>
                  <a:cubicBezTo>
                    <a:pt x="14" y="24"/>
                    <a:pt x="14" y="24"/>
                    <a:pt x="14" y="24"/>
                  </a:cubicBezTo>
                  <a:cubicBezTo>
                    <a:pt x="15" y="24"/>
                    <a:pt x="15" y="24"/>
                    <a:pt x="15" y="25"/>
                  </a:cubicBezTo>
                  <a:lnTo>
                    <a:pt x="15" y="28"/>
                  </a:lnTo>
                  <a:close/>
                  <a:moveTo>
                    <a:pt x="8" y="21"/>
                  </a:moveTo>
                  <a:cubicBezTo>
                    <a:pt x="8" y="21"/>
                    <a:pt x="8" y="22"/>
                    <a:pt x="7" y="22"/>
                  </a:cubicBezTo>
                  <a:cubicBezTo>
                    <a:pt x="5" y="22"/>
                    <a:pt x="5" y="22"/>
                    <a:pt x="5" y="22"/>
                  </a:cubicBezTo>
                  <a:cubicBezTo>
                    <a:pt x="4" y="22"/>
                    <a:pt x="3" y="21"/>
                    <a:pt x="3" y="21"/>
                  </a:cubicBezTo>
                  <a:cubicBezTo>
                    <a:pt x="3" y="18"/>
                    <a:pt x="3" y="18"/>
                    <a:pt x="3" y="18"/>
                  </a:cubicBezTo>
                  <a:cubicBezTo>
                    <a:pt x="3" y="17"/>
                    <a:pt x="4" y="17"/>
                    <a:pt x="5" y="17"/>
                  </a:cubicBezTo>
                  <a:cubicBezTo>
                    <a:pt x="7" y="17"/>
                    <a:pt x="7" y="17"/>
                    <a:pt x="7" y="17"/>
                  </a:cubicBezTo>
                  <a:cubicBezTo>
                    <a:pt x="8" y="17"/>
                    <a:pt x="8" y="17"/>
                    <a:pt x="8" y="18"/>
                  </a:cubicBezTo>
                  <a:lnTo>
                    <a:pt x="8" y="21"/>
                  </a:lnTo>
                  <a:close/>
                  <a:moveTo>
                    <a:pt x="15" y="21"/>
                  </a:moveTo>
                  <a:cubicBezTo>
                    <a:pt x="15" y="21"/>
                    <a:pt x="15" y="22"/>
                    <a:pt x="14" y="22"/>
                  </a:cubicBezTo>
                  <a:cubicBezTo>
                    <a:pt x="11" y="22"/>
                    <a:pt x="11" y="22"/>
                    <a:pt x="11" y="22"/>
                  </a:cubicBezTo>
                  <a:cubicBezTo>
                    <a:pt x="11" y="22"/>
                    <a:pt x="10" y="21"/>
                    <a:pt x="10" y="21"/>
                  </a:cubicBezTo>
                  <a:cubicBezTo>
                    <a:pt x="10" y="18"/>
                    <a:pt x="10" y="18"/>
                    <a:pt x="10" y="18"/>
                  </a:cubicBezTo>
                  <a:cubicBezTo>
                    <a:pt x="10" y="17"/>
                    <a:pt x="11" y="17"/>
                    <a:pt x="11" y="17"/>
                  </a:cubicBezTo>
                  <a:cubicBezTo>
                    <a:pt x="14" y="17"/>
                    <a:pt x="14" y="17"/>
                    <a:pt x="14" y="17"/>
                  </a:cubicBezTo>
                  <a:cubicBezTo>
                    <a:pt x="15" y="17"/>
                    <a:pt x="15" y="17"/>
                    <a:pt x="15" y="18"/>
                  </a:cubicBezTo>
                  <a:lnTo>
                    <a:pt x="1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Freeform 37"/>
            <p:cNvSpPr/>
            <p:nvPr/>
          </p:nvSpPr>
          <p:spPr bwMode="auto">
            <a:xfrm>
              <a:off x="5300663" y="2141538"/>
              <a:ext cx="139700" cy="131762"/>
            </a:xfrm>
            <a:custGeom>
              <a:avLst/>
              <a:gdLst>
                <a:gd name="T0" fmla="*/ 8 w 16"/>
                <a:gd name="T1" fmla="*/ 0 h 15"/>
                <a:gd name="T2" fmla="*/ 4 w 16"/>
                <a:gd name="T3" fmla="*/ 3 h 15"/>
                <a:gd name="T4" fmla="*/ 0 w 16"/>
                <a:gd name="T5" fmla="*/ 1 h 15"/>
                <a:gd name="T6" fmla="*/ 0 w 16"/>
                <a:gd name="T7" fmla="*/ 1 h 15"/>
                <a:gd name="T8" fmla="*/ 0 w 16"/>
                <a:gd name="T9" fmla="*/ 12 h 15"/>
                <a:gd name="T10" fmla="*/ 0 w 16"/>
                <a:gd name="T11" fmla="*/ 12 h 15"/>
                <a:gd name="T12" fmla="*/ 3 w 16"/>
                <a:gd name="T13" fmla="*/ 15 h 15"/>
                <a:gd name="T14" fmla="*/ 13 w 16"/>
                <a:gd name="T15" fmla="*/ 15 h 15"/>
                <a:gd name="T16" fmla="*/ 16 w 16"/>
                <a:gd name="T17" fmla="*/ 12 h 15"/>
                <a:gd name="T18" fmla="*/ 16 w 16"/>
                <a:gd name="T19" fmla="*/ 12 h 15"/>
                <a:gd name="T20" fmla="*/ 16 w 16"/>
                <a:gd name="T21" fmla="*/ 1 h 15"/>
                <a:gd name="T22" fmla="*/ 12 w 16"/>
                <a:gd name="T23" fmla="*/ 3 h 15"/>
                <a:gd name="T24" fmla="*/ 8 w 16"/>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5">
                  <a:moveTo>
                    <a:pt x="8" y="0"/>
                  </a:moveTo>
                  <a:cubicBezTo>
                    <a:pt x="7" y="2"/>
                    <a:pt x="6" y="3"/>
                    <a:pt x="4" y="3"/>
                  </a:cubicBezTo>
                  <a:cubicBezTo>
                    <a:pt x="3" y="3"/>
                    <a:pt x="1" y="2"/>
                    <a:pt x="0" y="1"/>
                  </a:cubicBezTo>
                  <a:cubicBezTo>
                    <a:pt x="0" y="1"/>
                    <a:pt x="0" y="1"/>
                    <a:pt x="0" y="1"/>
                  </a:cubicBezTo>
                  <a:cubicBezTo>
                    <a:pt x="0" y="12"/>
                    <a:pt x="0" y="12"/>
                    <a:pt x="0" y="12"/>
                  </a:cubicBezTo>
                  <a:cubicBezTo>
                    <a:pt x="0" y="12"/>
                    <a:pt x="0" y="12"/>
                    <a:pt x="0" y="12"/>
                  </a:cubicBezTo>
                  <a:cubicBezTo>
                    <a:pt x="0" y="14"/>
                    <a:pt x="1" y="15"/>
                    <a:pt x="3" y="15"/>
                  </a:cubicBezTo>
                  <a:cubicBezTo>
                    <a:pt x="13" y="15"/>
                    <a:pt x="13" y="15"/>
                    <a:pt x="13" y="15"/>
                  </a:cubicBezTo>
                  <a:cubicBezTo>
                    <a:pt x="15" y="15"/>
                    <a:pt x="16" y="14"/>
                    <a:pt x="16" y="12"/>
                  </a:cubicBezTo>
                  <a:cubicBezTo>
                    <a:pt x="16" y="12"/>
                    <a:pt x="16" y="12"/>
                    <a:pt x="16" y="12"/>
                  </a:cubicBezTo>
                  <a:cubicBezTo>
                    <a:pt x="16" y="1"/>
                    <a:pt x="16" y="1"/>
                    <a:pt x="16" y="1"/>
                  </a:cubicBezTo>
                  <a:cubicBezTo>
                    <a:pt x="15" y="2"/>
                    <a:pt x="14" y="3"/>
                    <a:pt x="12" y="3"/>
                  </a:cubicBezTo>
                  <a:cubicBezTo>
                    <a:pt x="10" y="3"/>
                    <a:pt x="9" y="2"/>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Freeform 38"/>
            <p:cNvSpPr/>
            <p:nvPr/>
          </p:nvSpPr>
          <p:spPr bwMode="auto">
            <a:xfrm>
              <a:off x="5483225" y="2168525"/>
              <a:ext cx="106363" cy="104775"/>
            </a:xfrm>
            <a:custGeom>
              <a:avLst/>
              <a:gdLst>
                <a:gd name="T0" fmla="*/ 2 w 12"/>
                <a:gd name="T1" fmla="*/ 0 h 12"/>
                <a:gd name="T2" fmla="*/ 5 w 12"/>
                <a:gd name="T3" fmla="*/ 0 h 12"/>
                <a:gd name="T4" fmla="*/ 6 w 12"/>
                <a:gd name="T5" fmla="*/ 0 h 12"/>
                <a:gd name="T6" fmla="*/ 10 w 12"/>
                <a:gd name="T7" fmla="*/ 0 h 12"/>
                <a:gd name="T8" fmla="*/ 11 w 12"/>
                <a:gd name="T9" fmla="*/ 2 h 12"/>
                <a:gd name="T10" fmla="*/ 11 w 12"/>
                <a:gd name="T11" fmla="*/ 2 h 12"/>
                <a:gd name="T12" fmla="*/ 11 w 12"/>
                <a:gd name="T13" fmla="*/ 2 h 12"/>
                <a:gd name="T14" fmla="*/ 11 w 12"/>
                <a:gd name="T15" fmla="*/ 5 h 12"/>
                <a:gd name="T16" fmla="*/ 11 w 12"/>
                <a:gd name="T17" fmla="*/ 5 h 12"/>
                <a:gd name="T18" fmla="*/ 12 w 12"/>
                <a:gd name="T19" fmla="*/ 6 h 12"/>
                <a:gd name="T20" fmla="*/ 12 w 12"/>
                <a:gd name="T21" fmla="*/ 6 h 12"/>
                <a:gd name="T22" fmla="*/ 11 w 12"/>
                <a:gd name="T23" fmla="*/ 7 h 12"/>
                <a:gd name="T24" fmla="*/ 10 w 12"/>
                <a:gd name="T25" fmla="*/ 7 h 12"/>
                <a:gd name="T26" fmla="*/ 11 w 12"/>
                <a:gd name="T27" fmla="*/ 11 h 12"/>
                <a:gd name="T28" fmla="*/ 10 w 12"/>
                <a:gd name="T29" fmla="*/ 12 h 12"/>
                <a:gd name="T30" fmla="*/ 8 w 12"/>
                <a:gd name="T31" fmla="*/ 11 h 12"/>
                <a:gd name="T32" fmla="*/ 9 w 12"/>
                <a:gd name="T33" fmla="*/ 7 h 12"/>
                <a:gd name="T34" fmla="*/ 8 w 12"/>
                <a:gd name="T35" fmla="*/ 7 h 12"/>
                <a:gd name="T36" fmla="*/ 7 w 12"/>
                <a:gd name="T37" fmla="*/ 6 h 12"/>
                <a:gd name="T38" fmla="*/ 7 w 12"/>
                <a:gd name="T39" fmla="*/ 6 h 12"/>
                <a:gd name="T40" fmla="*/ 8 w 12"/>
                <a:gd name="T41" fmla="*/ 5 h 12"/>
                <a:gd name="T42" fmla="*/ 8 w 12"/>
                <a:gd name="T43" fmla="*/ 5 h 12"/>
                <a:gd name="T44" fmla="*/ 8 w 12"/>
                <a:gd name="T45" fmla="*/ 3 h 12"/>
                <a:gd name="T46" fmla="*/ 6 w 12"/>
                <a:gd name="T47" fmla="*/ 3 h 12"/>
                <a:gd name="T48" fmla="*/ 5 w 12"/>
                <a:gd name="T49" fmla="*/ 3 h 12"/>
                <a:gd name="T50" fmla="*/ 2 w 12"/>
                <a:gd name="T51" fmla="*/ 3 h 12"/>
                <a:gd name="T52" fmla="*/ 0 w 12"/>
                <a:gd name="T53" fmla="*/ 2 h 12"/>
                <a:gd name="T54" fmla="*/ 0 w 12"/>
                <a:gd name="T55" fmla="*/ 2 h 12"/>
                <a:gd name="T56" fmla="*/ 2 w 12"/>
                <a:gd name="T5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2">
                  <a:moveTo>
                    <a:pt x="2" y="0"/>
                  </a:moveTo>
                  <a:cubicBezTo>
                    <a:pt x="5" y="0"/>
                    <a:pt x="5" y="0"/>
                    <a:pt x="5" y="0"/>
                  </a:cubicBezTo>
                  <a:cubicBezTo>
                    <a:pt x="6" y="0"/>
                    <a:pt x="6" y="0"/>
                    <a:pt x="6" y="0"/>
                  </a:cubicBezTo>
                  <a:cubicBezTo>
                    <a:pt x="10" y="0"/>
                    <a:pt x="10" y="0"/>
                    <a:pt x="10" y="0"/>
                  </a:cubicBezTo>
                  <a:cubicBezTo>
                    <a:pt x="10" y="0"/>
                    <a:pt x="11" y="1"/>
                    <a:pt x="11" y="2"/>
                  </a:cubicBezTo>
                  <a:cubicBezTo>
                    <a:pt x="11" y="2"/>
                    <a:pt x="11" y="2"/>
                    <a:pt x="11" y="2"/>
                  </a:cubicBezTo>
                  <a:cubicBezTo>
                    <a:pt x="11" y="2"/>
                    <a:pt x="11" y="2"/>
                    <a:pt x="11" y="2"/>
                  </a:cubicBezTo>
                  <a:cubicBezTo>
                    <a:pt x="11" y="5"/>
                    <a:pt x="11" y="5"/>
                    <a:pt x="11" y="5"/>
                  </a:cubicBezTo>
                  <a:cubicBezTo>
                    <a:pt x="11" y="5"/>
                    <a:pt x="11" y="5"/>
                    <a:pt x="11" y="5"/>
                  </a:cubicBezTo>
                  <a:cubicBezTo>
                    <a:pt x="12" y="5"/>
                    <a:pt x="12" y="5"/>
                    <a:pt x="12" y="6"/>
                  </a:cubicBezTo>
                  <a:cubicBezTo>
                    <a:pt x="12" y="6"/>
                    <a:pt x="12" y="6"/>
                    <a:pt x="12" y="6"/>
                  </a:cubicBezTo>
                  <a:cubicBezTo>
                    <a:pt x="12" y="7"/>
                    <a:pt x="12" y="7"/>
                    <a:pt x="11" y="7"/>
                  </a:cubicBezTo>
                  <a:cubicBezTo>
                    <a:pt x="10" y="7"/>
                    <a:pt x="10" y="7"/>
                    <a:pt x="10" y="7"/>
                  </a:cubicBezTo>
                  <a:cubicBezTo>
                    <a:pt x="11" y="8"/>
                    <a:pt x="11" y="9"/>
                    <a:pt x="11" y="11"/>
                  </a:cubicBezTo>
                  <a:cubicBezTo>
                    <a:pt x="11" y="12"/>
                    <a:pt x="11" y="12"/>
                    <a:pt x="10" y="12"/>
                  </a:cubicBezTo>
                  <a:cubicBezTo>
                    <a:pt x="8" y="12"/>
                    <a:pt x="8" y="12"/>
                    <a:pt x="8" y="11"/>
                  </a:cubicBezTo>
                  <a:cubicBezTo>
                    <a:pt x="8" y="10"/>
                    <a:pt x="8" y="9"/>
                    <a:pt x="9" y="7"/>
                  </a:cubicBezTo>
                  <a:cubicBezTo>
                    <a:pt x="8" y="7"/>
                    <a:pt x="8" y="7"/>
                    <a:pt x="8" y="7"/>
                  </a:cubicBezTo>
                  <a:cubicBezTo>
                    <a:pt x="7" y="7"/>
                    <a:pt x="7" y="7"/>
                    <a:pt x="7" y="6"/>
                  </a:cubicBezTo>
                  <a:cubicBezTo>
                    <a:pt x="7" y="6"/>
                    <a:pt x="7" y="6"/>
                    <a:pt x="7" y="6"/>
                  </a:cubicBezTo>
                  <a:cubicBezTo>
                    <a:pt x="7" y="5"/>
                    <a:pt x="7" y="5"/>
                    <a:pt x="8" y="5"/>
                  </a:cubicBezTo>
                  <a:cubicBezTo>
                    <a:pt x="8" y="5"/>
                    <a:pt x="8" y="5"/>
                    <a:pt x="8" y="5"/>
                  </a:cubicBezTo>
                  <a:cubicBezTo>
                    <a:pt x="8" y="3"/>
                    <a:pt x="8" y="3"/>
                    <a:pt x="8" y="3"/>
                  </a:cubicBezTo>
                  <a:cubicBezTo>
                    <a:pt x="6" y="3"/>
                    <a:pt x="6" y="3"/>
                    <a:pt x="6" y="3"/>
                  </a:cubicBezTo>
                  <a:cubicBezTo>
                    <a:pt x="5" y="3"/>
                    <a:pt x="5" y="3"/>
                    <a:pt x="5" y="3"/>
                  </a:cubicBezTo>
                  <a:cubicBezTo>
                    <a:pt x="2" y="3"/>
                    <a:pt x="2" y="3"/>
                    <a:pt x="2" y="3"/>
                  </a:cubicBezTo>
                  <a:cubicBezTo>
                    <a:pt x="1" y="3"/>
                    <a:pt x="0" y="3"/>
                    <a:pt x="0" y="2"/>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7922" name="Freeform 111"/>
          <p:cNvSpPr>
            <a:spLocks noEditPoints="1"/>
          </p:cNvSpPr>
          <p:nvPr/>
        </p:nvSpPr>
        <p:spPr>
          <a:xfrm>
            <a:off x="5270500" y="2609850"/>
            <a:ext cx="376238" cy="473075"/>
          </a:xfrm>
          <a:custGeom>
            <a:avLst/>
            <a:gdLst/>
            <a:ahLst/>
            <a:cxnLst>
              <a:cxn ang="0">
                <a:pos x="754162017" y="1121216135"/>
              </a:cxn>
              <a:cxn ang="0">
                <a:pos x="754162017" y="672729208"/>
              </a:cxn>
              <a:cxn ang="0">
                <a:pos x="709798853" y="627881698"/>
              </a:cxn>
              <a:cxn ang="0">
                <a:pos x="665438042" y="672729208"/>
              </a:cxn>
              <a:cxn ang="0">
                <a:pos x="665438042" y="1121216135"/>
              </a:cxn>
              <a:cxn ang="0">
                <a:pos x="133087138" y="1121216135"/>
              </a:cxn>
              <a:cxn ang="0">
                <a:pos x="133087138" y="964245119"/>
              </a:cxn>
              <a:cxn ang="0">
                <a:pos x="110905556" y="964245119"/>
              </a:cxn>
              <a:cxn ang="0">
                <a:pos x="0" y="852123978"/>
              </a:cxn>
              <a:cxn ang="0">
                <a:pos x="0" y="650305453"/>
              </a:cxn>
              <a:cxn ang="0">
                <a:pos x="0" y="515760557"/>
              </a:cxn>
              <a:cxn ang="0">
                <a:pos x="0" y="493334437"/>
              </a:cxn>
              <a:cxn ang="0">
                <a:pos x="0" y="493334437"/>
              </a:cxn>
              <a:cxn ang="0">
                <a:pos x="110905556" y="403637052"/>
              </a:cxn>
              <a:cxn ang="0">
                <a:pos x="499077356" y="403637052"/>
              </a:cxn>
              <a:cxn ang="0">
                <a:pos x="166358335" y="953033241"/>
              </a:cxn>
              <a:cxn ang="0">
                <a:pos x="654346075" y="403637052"/>
              </a:cxn>
              <a:cxn ang="0">
                <a:pos x="776343598" y="403637052"/>
              </a:cxn>
              <a:cxn ang="0">
                <a:pos x="887249155" y="515760557"/>
              </a:cxn>
              <a:cxn ang="0">
                <a:pos x="887249155" y="1121216135"/>
              </a:cxn>
              <a:cxn ang="0">
                <a:pos x="754162017" y="1121216135"/>
              </a:cxn>
              <a:cxn ang="0">
                <a:pos x="199631883" y="762426593"/>
              </a:cxn>
              <a:cxn ang="0">
                <a:pos x="199631883" y="627881698"/>
              </a:cxn>
              <a:cxn ang="0">
                <a:pos x="133087138" y="627881698"/>
              </a:cxn>
              <a:cxn ang="0">
                <a:pos x="133087138" y="762426593"/>
              </a:cxn>
              <a:cxn ang="0">
                <a:pos x="199631883" y="762426593"/>
              </a:cxn>
              <a:cxn ang="0">
                <a:pos x="438079770" y="353183603"/>
              </a:cxn>
              <a:cxn ang="0">
                <a:pos x="260629469" y="173788832"/>
              </a:cxn>
              <a:cxn ang="0">
                <a:pos x="438079770" y="0"/>
              </a:cxn>
              <a:cxn ang="0">
                <a:pos x="615530071" y="173788832"/>
              </a:cxn>
              <a:cxn ang="0">
                <a:pos x="438079770" y="353183603"/>
              </a:cxn>
            </a:cxnLst>
            <a:pathLst>
              <a:path w="160" h="200">
                <a:moveTo>
                  <a:pt x="136" y="200"/>
                </a:moveTo>
                <a:cubicBezTo>
                  <a:pt x="136" y="120"/>
                  <a:pt x="136" y="120"/>
                  <a:pt x="136" y="120"/>
                </a:cubicBezTo>
                <a:cubicBezTo>
                  <a:pt x="136" y="115"/>
                  <a:pt x="132" y="112"/>
                  <a:pt x="128" y="112"/>
                </a:cubicBezTo>
                <a:cubicBezTo>
                  <a:pt x="123" y="112"/>
                  <a:pt x="120" y="115"/>
                  <a:pt x="120" y="120"/>
                </a:cubicBezTo>
                <a:cubicBezTo>
                  <a:pt x="120" y="200"/>
                  <a:pt x="120" y="200"/>
                  <a:pt x="120" y="200"/>
                </a:cubicBezTo>
                <a:cubicBezTo>
                  <a:pt x="24" y="200"/>
                  <a:pt x="24" y="200"/>
                  <a:pt x="24" y="200"/>
                </a:cubicBezTo>
                <a:cubicBezTo>
                  <a:pt x="24" y="172"/>
                  <a:pt x="24" y="172"/>
                  <a:pt x="24" y="172"/>
                </a:cubicBezTo>
                <a:cubicBezTo>
                  <a:pt x="20" y="172"/>
                  <a:pt x="20" y="172"/>
                  <a:pt x="20" y="172"/>
                </a:cubicBezTo>
                <a:cubicBezTo>
                  <a:pt x="8" y="172"/>
                  <a:pt x="0" y="163"/>
                  <a:pt x="0" y="152"/>
                </a:cubicBezTo>
                <a:cubicBezTo>
                  <a:pt x="0" y="116"/>
                  <a:pt x="0" y="116"/>
                  <a:pt x="0" y="116"/>
                </a:cubicBezTo>
                <a:cubicBezTo>
                  <a:pt x="0" y="92"/>
                  <a:pt x="0" y="92"/>
                  <a:pt x="0" y="92"/>
                </a:cubicBezTo>
                <a:cubicBezTo>
                  <a:pt x="0" y="88"/>
                  <a:pt x="0" y="88"/>
                  <a:pt x="0" y="88"/>
                </a:cubicBezTo>
                <a:cubicBezTo>
                  <a:pt x="0" y="88"/>
                  <a:pt x="0" y="88"/>
                  <a:pt x="0" y="88"/>
                </a:cubicBezTo>
                <a:cubicBezTo>
                  <a:pt x="2" y="79"/>
                  <a:pt x="10" y="72"/>
                  <a:pt x="20" y="72"/>
                </a:cubicBezTo>
                <a:cubicBezTo>
                  <a:pt x="90" y="72"/>
                  <a:pt x="90" y="72"/>
                  <a:pt x="90" y="72"/>
                </a:cubicBezTo>
                <a:cubicBezTo>
                  <a:pt x="30" y="170"/>
                  <a:pt x="30" y="170"/>
                  <a:pt x="30" y="170"/>
                </a:cubicBezTo>
                <a:cubicBezTo>
                  <a:pt x="30" y="170"/>
                  <a:pt x="110" y="181"/>
                  <a:pt x="118" y="72"/>
                </a:cubicBezTo>
                <a:cubicBezTo>
                  <a:pt x="140" y="72"/>
                  <a:pt x="140" y="72"/>
                  <a:pt x="140" y="72"/>
                </a:cubicBezTo>
                <a:cubicBezTo>
                  <a:pt x="151" y="72"/>
                  <a:pt x="160" y="81"/>
                  <a:pt x="160" y="92"/>
                </a:cubicBezTo>
                <a:cubicBezTo>
                  <a:pt x="160" y="200"/>
                  <a:pt x="160" y="200"/>
                  <a:pt x="160" y="200"/>
                </a:cubicBezTo>
                <a:lnTo>
                  <a:pt x="136" y="200"/>
                </a:lnTo>
                <a:close/>
                <a:moveTo>
                  <a:pt x="36" y="136"/>
                </a:moveTo>
                <a:cubicBezTo>
                  <a:pt x="36" y="112"/>
                  <a:pt x="36" y="112"/>
                  <a:pt x="36" y="112"/>
                </a:cubicBezTo>
                <a:cubicBezTo>
                  <a:pt x="24" y="112"/>
                  <a:pt x="24" y="112"/>
                  <a:pt x="24" y="112"/>
                </a:cubicBezTo>
                <a:cubicBezTo>
                  <a:pt x="24" y="136"/>
                  <a:pt x="24" y="136"/>
                  <a:pt x="24" y="136"/>
                </a:cubicBezTo>
                <a:lnTo>
                  <a:pt x="36" y="136"/>
                </a:lnTo>
                <a:close/>
                <a:moveTo>
                  <a:pt x="79" y="63"/>
                </a:moveTo>
                <a:cubicBezTo>
                  <a:pt x="61" y="63"/>
                  <a:pt x="47" y="49"/>
                  <a:pt x="47" y="31"/>
                </a:cubicBezTo>
                <a:cubicBezTo>
                  <a:pt x="47" y="14"/>
                  <a:pt x="61" y="0"/>
                  <a:pt x="79" y="0"/>
                </a:cubicBezTo>
                <a:cubicBezTo>
                  <a:pt x="96" y="0"/>
                  <a:pt x="111" y="14"/>
                  <a:pt x="111" y="31"/>
                </a:cubicBezTo>
                <a:cubicBezTo>
                  <a:pt x="111" y="49"/>
                  <a:pt x="96" y="63"/>
                  <a:pt x="79" y="63"/>
                </a:cubicBezTo>
                <a:close/>
              </a:path>
            </a:pathLst>
          </a:custGeom>
          <a:solidFill>
            <a:schemeClr val="bg1">
              <a:alpha val="100000"/>
            </a:schemeClr>
          </a:solidFill>
          <a:ln w="9525">
            <a:noFill/>
          </a:ln>
        </p:spPr>
        <p:txBody>
          <a:bodyPr/>
          <a:p>
            <a:endParaRPr lang="zh-CN" altLang="en-US"/>
          </a:p>
        </p:txBody>
      </p:sp>
      <p:sp>
        <p:nvSpPr>
          <p:cNvPr id="37923" name="Freeform 97"/>
          <p:cNvSpPr>
            <a:spLocks noEditPoints="1"/>
          </p:cNvSpPr>
          <p:nvPr/>
        </p:nvSpPr>
        <p:spPr>
          <a:xfrm>
            <a:off x="7112000" y="2619375"/>
            <a:ext cx="446088" cy="454025"/>
          </a:xfrm>
          <a:custGeom>
            <a:avLst/>
            <a:gdLst/>
            <a:ahLst/>
            <a:cxnLst>
              <a:cxn ang="0">
                <a:pos x="928420084" y="535347688"/>
              </a:cxn>
              <a:cxn ang="0">
                <a:pos x="507811181" y="962596564"/>
              </a:cxn>
              <a:cxn ang="0">
                <a:pos x="405222263" y="1014071648"/>
              </a:cxn>
              <a:cxn ang="0">
                <a:pos x="451386710" y="947155173"/>
              </a:cxn>
              <a:cxn ang="0">
                <a:pos x="482162253" y="926562869"/>
              </a:cxn>
              <a:cxn ang="0">
                <a:pos x="702726729" y="705218872"/>
              </a:cxn>
              <a:cxn ang="0">
                <a:pos x="559104508" y="561086365"/>
              </a:cxn>
              <a:cxn ang="0">
                <a:pos x="769408959" y="350035114"/>
              </a:cxn>
              <a:cxn ang="0">
                <a:pos x="769408959" y="303706403"/>
              </a:cxn>
              <a:cxn ang="0">
                <a:pos x="723244512" y="303706403"/>
              </a:cxn>
              <a:cxn ang="0">
                <a:pos x="512940061" y="514757654"/>
              </a:cxn>
              <a:cxn ang="0">
                <a:pos x="471904494" y="473577587"/>
              </a:cxn>
              <a:cxn ang="0">
                <a:pos x="471904494" y="386068808"/>
              </a:cxn>
              <a:cxn ang="0">
                <a:pos x="620657859" y="231641285"/>
              </a:cxn>
              <a:cxn ang="0">
                <a:pos x="928420084" y="231641285"/>
              </a:cxn>
              <a:cxn ang="0">
                <a:pos x="928420084" y="535347688"/>
              </a:cxn>
              <a:cxn ang="0">
                <a:pos x="471904494" y="643446500"/>
              </a:cxn>
              <a:cxn ang="0">
                <a:pos x="471904494" y="555937722"/>
              </a:cxn>
              <a:cxn ang="0">
                <a:pos x="512940061" y="514757654"/>
              </a:cxn>
              <a:cxn ang="0">
                <a:pos x="559104508" y="561086365"/>
              </a:cxn>
              <a:cxn ang="0">
                <a:pos x="471904494" y="643446500"/>
              </a:cxn>
              <a:cxn ang="0">
                <a:pos x="215435596" y="1029515308"/>
              </a:cxn>
              <a:cxn ang="0">
                <a:pos x="0" y="813317684"/>
              </a:cxn>
              <a:cxn ang="0">
                <a:pos x="0" y="216197625"/>
              </a:cxn>
              <a:cxn ang="0">
                <a:pos x="215435596" y="0"/>
              </a:cxn>
              <a:cxn ang="0">
                <a:pos x="430868927" y="216197625"/>
              </a:cxn>
              <a:cxn ang="0">
                <a:pos x="430868927" y="813317684"/>
              </a:cxn>
              <a:cxn ang="0">
                <a:pos x="215435596" y="1029515308"/>
              </a:cxn>
              <a:cxn ang="0">
                <a:pos x="389833359" y="221346268"/>
              </a:cxn>
              <a:cxn ang="0">
                <a:pos x="215435596" y="51475084"/>
              </a:cxn>
              <a:cxn ang="0">
                <a:pos x="41035567" y="221346268"/>
              </a:cxn>
              <a:cxn ang="0">
                <a:pos x="41035567" y="535347688"/>
              </a:cxn>
              <a:cxn ang="0">
                <a:pos x="123104437" y="535347688"/>
              </a:cxn>
              <a:cxn ang="0">
                <a:pos x="123104437" y="833907718"/>
              </a:cxn>
              <a:cxn ang="0">
                <a:pos x="153882245" y="864792768"/>
              </a:cxn>
              <a:cxn ang="0">
                <a:pos x="184657788" y="833907718"/>
              </a:cxn>
              <a:cxn ang="0">
                <a:pos x="184657788" y="535347688"/>
              </a:cxn>
              <a:cxn ang="0">
                <a:pos x="389833359" y="535347688"/>
              </a:cxn>
              <a:cxn ang="0">
                <a:pos x="389833359" y="221346268"/>
              </a:cxn>
              <a:cxn ang="0">
                <a:pos x="153882245" y="205902608"/>
              </a:cxn>
              <a:cxn ang="0">
                <a:pos x="184657788" y="236787658"/>
              </a:cxn>
              <a:cxn ang="0">
                <a:pos x="184657788" y="535347688"/>
              </a:cxn>
              <a:cxn ang="0">
                <a:pos x="123104437" y="535347688"/>
              </a:cxn>
              <a:cxn ang="0">
                <a:pos x="123104437" y="236787658"/>
              </a:cxn>
              <a:cxn ang="0">
                <a:pos x="153882245" y="205902608"/>
              </a:cxn>
            </a:cxnLst>
            <a:pathLst>
              <a:path w="197" h="200">
                <a:moveTo>
                  <a:pt x="181" y="104"/>
                </a:moveTo>
                <a:cubicBezTo>
                  <a:pt x="99" y="187"/>
                  <a:pt x="99" y="187"/>
                  <a:pt x="99" y="187"/>
                </a:cubicBezTo>
                <a:cubicBezTo>
                  <a:pt x="93" y="192"/>
                  <a:pt x="86" y="196"/>
                  <a:pt x="79" y="197"/>
                </a:cubicBezTo>
                <a:cubicBezTo>
                  <a:pt x="83" y="194"/>
                  <a:pt x="86" y="189"/>
                  <a:pt x="88" y="184"/>
                </a:cubicBezTo>
                <a:cubicBezTo>
                  <a:pt x="90" y="183"/>
                  <a:pt x="92" y="181"/>
                  <a:pt x="94" y="180"/>
                </a:cubicBezTo>
                <a:cubicBezTo>
                  <a:pt x="137" y="137"/>
                  <a:pt x="137" y="137"/>
                  <a:pt x="137" y="137"/>
                </a:cubicBezTo>
                <a:cubicBezTo>
                  <a:pt x="109" y="109"/>
                  <a:pt x="109" y="109"/>
                  <a:pt x="109" y="109"/>
                </a:cubicBezTo>
                <a:cubicBezTo>
                  <a:pt x="150" y="68"/>
                  <a:pt x="150" y="68"/>
                  <a:pt x="150" y="68"/>
                </a:cubicBezTo>
                <a:cubicBezTo>
                  <a:pt x="152" y="65"/>
                  <a:pt x="152" y="62"/>
                  <a:pt x="150" y="59"/>
                </a:cubicBezTo>
                <a:cubicBezTo>
                  <a:pt x="147" y="57"/>
                  <a:pt x="144" y="57"/>
                  <a:pt x="141" y="59"/>
                </a:cubicBezTo>
                <a:cubicBezTo>
                  <a:pt x="100" y="100"/>
                  <a:pt x="100" y="100"/>
                  <a:pt x="100" y="100"/>
                </a:cubicBezTo>
                <a:cubicBezTo>
                  <a:pt x="92" y="92"/>
                  <a:pt x="92" y="92"/>
                  <a:pt x="92" y="92"/>
                </a:cubicBezTo>
                <a:cubicBezTo>
                  <a:pt x="92" y="75"/>
                  <a:pt x="92" y="75"/>
                  <a:pt x="92" y="75"/>
                </a:cubicBezTo>
                <a:cubicBezTo>
                  <a:pt x="121" y="45"/>
                  <a:pt x="121" y="45"/>
                  <a:pt x="121" y="45"/>
                </a:cubicBezTo>
                <a:cubicBezTo>
                  <a:pt x="138" y="29"/>
                  <a:pt x="164" y="29"/>
                  <a:pt x="181" y="45"/>
                </a:cubicBezTo>
                <a:cubicBezTo>
                  <a:pt x="197" y="61"/>
                  <a:pt x="197" y="88"/>
                  <a:pt x="181" y="104"/>
                </a:cubicBezTo>
                <a:close/>
                <a:moveTo>
                  <a:pt x="92" y="125"/>
                </a:moveTo>
                <a:cubicBezTo>
                  <a:pt x="92" y="108"/>
                  <a:pt x="92" y="108"/>
                  <a:pt x="92" y="108"/>
                </a:cubicBezTo>
                <a:cubicBezTo>
                  <a:pt x="100" y="100"/>
                  <a:pt x="100" y="100"/>
                  <a:pt x="100" y="100"/>
                </a:cubicBezTo>
                <a:cubicBezTo>
                  <a:pt x="109" y="109"/>
                  <a:pt x="109" y="109"/>
                  <a:pt x="109" y="109"/>
                </a:cubicBezTo>
                <a:lnTo>
                  <a:pt x="92" y="125"/>
                </a:lnTo>
                <a:close/>
                <a:moveTo>
                  <a:pt x="42" y="200"/>
                </a:moveTo>
                <a:cubicBezTo>
                  <a:pt x="19" y="200"/>
                  <a:pt x="0" y="181"/>
                  <a:pt x="0" y="158"/>
                </a:cubicBezTo>
                <a:cubicBezTo>
                  <a:pt x="0" y="42"/>
                  <a:pt x="0" y="42"/>
                  <a:pt x="0" y="42"/>
                </a:cubicBezTo>
                <a:cubicBezTo>
                  <a:pt x="0" y="18"/>
                  <a:pt x="19" y="0"/>
                  <a:pt x="42" y="0"/>
                </a:cubicBezTo>
                <a:cubicBezTo>
                  <a:pt x="65" y="0"/>
                  <a:pt x="84" y="18"/>
                  <a:pt x="84" y="42"/>
                </a:cubicBezTo>
                <a:cubicBezTo>
                  <a:pt x="84" y="158"/>
                  <a:pt x="84" y="158"/>
                  <a:pt x="84" y="158"/>
                </a:cubicBezTo>
                <a:cubicBezTo>
                  <a:pt x="84" y="181"/>
                  <a:pt x="65" y="200"/>
                  <a:pt x="42" y="200"/>
                </a:cubicBezTo>
                <a:close/>
                <a:moveTo>
                  <a:pt x="76" y="43"/>
                </a:moveTo>
                <a:cubicBezTo>
                  <a:pt x="76" y="25"/>
                  <a:pt x="60" y="10"/>
                  <a:pt x="42" y="10"/>
                </a:cubicBezTo>
                <a:cubicBezTo>
                  <a:pt x="24" y="10"/>
                  <a:pt x="8" y="25"/>
                  <a:pt x="8" y="43"/>
                </a:cubicBezTo>
                <a:cubicBezTo>
                  <a:pt x="8" y="104"/>
                  <a:pt x="8" y="104"/>
                  <a:pt x="8" y="104"/>
                </a:cubicBezTo>
                <a:cubicBezTo>
                  <a:pt x="24" y="104"/>
                  <a:pt x="24" y="104"/>
                  <a:pt x="24" y="104"/>
                </a:cubicBezTo>
                <a:cubicBezTo>
                  <a:pt x="24" y="162"/>
                  <a:pt x="24" y="162"/>
                  <a:pt x="24" y="162"/>
                </a:cubicBezTo>
                <a:cubicBezTo>
                  <a:pt x="24" y="165"/>
                  <a:pt x="27" y="168"/>
                  <a:pt x="30" y="168"/>
                </a:cubicBezTo>
                <a:cubicBezTo>
                  <a:pt x="33" y="168"/>
                  <a:pt x="36" y="165"/>
                  <a:pt x="36" y="162"/>
                </a:cubicBezTo>
                <a:cubicBezTo>
                  <a:pt x="36" y="104"/>
                  <a:pt x="36" y="104"/>
                  <a:pt x="36" y="104"/>
                </a:cubicBezTo>
                <a:cubicBezTo>
                  <a:pt x="76" y="104"/>
                  <a:pt x="76" y="104"/>
                  <a:pt x="76" y="104"/>
                </a:cubicBezTo>
                <a:lnTo>
                  <a:pt x="76" y="43"/>
                </a:lnTo>
                <a:close/>
                <a:moveTo>
                  <a:pt x="30" y="40"/>
                </a:moveTo>
                <a:cubicBezTo>
                  <a:pt x="33" y="40"/>
                  <a:pt x="36" y="42"/>
                  <a:pt x="36" y="46"/>
                </a:cubicBezTo>
                <a:cubicBezTo>
                  <a:pt x="36" y="104"/>
                  <a:pt x="36" y="104"/>
                  <a:pt x="36" y="104"/>
                </a:cubicBezTo>
                <a:cubicBezTo>
                  <a:pt x="24" y="104"/>
                  <a:pt x="24" y="104"/>
                  <a:pt x="24" y="104"/>
                </a:cubicBezTo>
                <a:cubicBezTo>
                  <a:pt x="24" y="46"/>
                  <a:pt x="24" y="46"/>
                  <a:pt x="24" y="46"/>
                </a:cubicBezTo>
                <a:cubicBezTo>
                  <a:pt x="24" y="42"/>
                  <a:pt x="27" y="40"/>
                  <a:pt x="30" y="40"/>
                </a:cubicBezTo>
                <a:close/>
              </a:path>
            </a:pathLst>
          </a:custGeom>
          <a:solidFill>
            <a:schemeClr val="bg1">
              <a:alpha val="100000"/>
            </a:schemeClr>
          </a:solidFill>
          <a:ln w="9525">
            <a:noFill/>
          </a:ln>
        </p:spPr>
        <p:txBody>
          <a:bodyPr/>
          <a:p>
            <a:endParaRPr lang="zh-CN" altLang="en-US"/>
          </a:p>
        </p:txBody>
      </p:sp>
      <p:sp>
        <p:nvSpPr>
          <p:cNvPr id="37924" name="Freeform 138"/>
          <p:cNvSpPr>
            <a:spLocks noEditPoints="1"/>
          </p:cNvSpPr>
          <p:nvPr/>
        </p:nvSpPr>
        <p:spPr>
          <a:xfrm>
            <a:off x="1535113" y="4614863"/>
            <a:ext cx="447675" cy="447675"/>
          </a:xfrm>
          <a:custGeom>
            <a:avLst/>
            <a:gdLst/>
            <a:ahLst/>
            <a:cxnLst>
              <a:cxn ang="0">
                <a:pos x="962354252" y="501019597"/>
              </a:cxn>
              <a:cxn ang="0">
                <a:pos x="456374595" y="0"/>
              </a:cxn>
              <a:cxn ang="0">
                <a:pos x="0" y="0"/>
              </a:cxn>
              <a:cxn ang="0">
                <a:pos x="0" y="456374595"/>
              </a:cxn>
              <a:cxn ang="0">
                <a:pos x="496059536" y="967316540"/>
              </a:cxn>
              <a:cxn ang="0">
                <a:pos x="615114359" y="967316540"/>
              </a:cxn>
              <a:cxn ang="0">
                <a:pos x="962354252" y="620074420"/>
              </a:cxn>
              <a:cxn ang="0">
                <a:pos x="962354252" y="501019597"/>
              </a:cxn>
              <a:cxn ang="0">
                <a:pos x="119054823" y="208344827"/>
              </a:cxn>
              <a:cxn ang="0">
                <a:pos x="203384766" y="124014884"/>
              </a:cxn>
              <a:cxn ang="0">
                <a:pos x="287714709" y="208344827"/>
              </a:cxn>
              <a:cxn ang="0">
                <a:pos x="203384766" y="287714709"/>
              </a:cxn>
              <a:cxn ang="0">
                <a:pos x="119054823" y="208344827"/>
              </a:cxn>
              <a:cxn ang="0">
                <a:pos x="570467130" y="783774245"/>
              </a:cxn>
              <a:cxn ang="0">
                <a:pos x="248029768" y="461334656"/>
              </a:cxn>
              <a:cxn ang="0">
                <a:pos x="277792360" y="431572063"/>
              </a:cxn>
              <a:cxn ang="0">
                <a:pos x="600231949" y="754009425"/>
              </a:cxn>
              <a:cxn ang="0">
                <a:pos x="570467130" y="783774245"/>
              </a:cxn>
              <a:cxn ang="0">
                <a:pos x="654799300" y="694482014"/>
              </a:cxn>
              <a:cxn ang="0">
                <a:pos x="337319772" y="372044652"/>
              </a:cxn>
              <a:cxn ang="0">
                <a:pos x="367084591" y="347242121"/>
              </a:cxn>
              <a:cxn ang="0">
                <a:pos x="684561892" y="664719422"/>
              </a:cxn>
              <a:cxn ang="0">
                <a:pos x="654799300" y="694482014"/>
              </a:cxn>
              <a:cxn ang="0">
                <a:pos x="744089304" y="605192010"/>
              </a:cxn>
              <a:cxn ang="0">
                <a:pos x="421649715" y="287714709"/>
              </a:cxn>
              <a:cxn ang="0">
                <a:pos x="451414534" y="257949890"/>
              </a:cxn>
              <a:cxn ang="0">
                <a:pos x="773851896" y="580389479"/>
              </a:cxn>
              <a:cxn ang="0">
                <a:pos x="744089304" y="605192010"/>
              </a:cxn>
            </a:cxnLst>
            <a:pathLst>
              <a:path w="201" h="201">
                <a:moveTo>
                  <a:pt x="194" y="101"/>
                </a:moveTo>
                <a:cubicBezTo>
                  <a:pt x="92" y="0"/>
                  <a:pt x="92" y="0"/>
                  <a:pt x="92" y="0"/>
                </a:cubicBezTo>
                <a:cubicBezTo>
                  <a:pt x="0" y="0"/>
                  <a:pt x="0" y="0"/>
                  <a:pt x="0" y="0"/>
                </a:cubicBezTo>
                <a:cubicBezTo>
                  <a:pt x="0" y="92"/>
                  <a:pt x="0" y="92"/>
                  <a:pt x="0" y="92"/>
                </a:cubicBezTo>
                <a:cubicBezTo>
                  <a:pt x="100" y="195"/>
                  <a:pt x="100" y="195"/>
                  <a:pt x="100" y="195"/>
                </a:cubicBezTo>
                <a:cubicBezTo>
                  <a:pt x="106" y="201"/>
                  <a:pt x="117" y="201"/>
                  <a:pt x="124" y="195"/>
                </a:cubicBezTo>
                <a:cubicBezTo>
                  <a:pt x="194" y="125"/>
                  <a:pt x="194" y="125"/>
                  <a:pt x="194" y="125"/>
                </a:cubicBezTo>
                <a:cubicBezTo>
                  <a:pt x="201" y="118"/>
                  <a:pt x="200" y="107"/>
                  <a:pt x="194" y="101"/>
                </a:cubicBezTo>
                <a:close/>
                <a:moveTo>
                  <a:pt x="24" y="42"/>
                </a:moveTo>
                <a:cubicBezTo>
                  <a:pt x="24" y="33"/>
                  <a:pt x="32" y="25"/>
                  <a:pt x="41" y="25"/>
                </a:cubicBezTo>
                <a:cubicBezTo>
                  <a:pt x="50" y="25"/>
                  <a:pt x="58" y="33"/>
                  <a:pt x="58" y="42"/>
                </a:cubicBezTo>
                <a:cubicBezTo>
                  <a:pt x="58" y="51"/>
                  <a:pt x="50" y="58"/>
                  <a:pt x="41" y="58"/>
                </a:cubicBezTo>
                <a:cubicBezTo>
                  <a:pt x="32" y="58"/>
                  <a:pt x="24" y="51"/>
                  <a:pt x="24" y="42"/>
                </a:cubicBezTo>
                <a:close/>
                <a:moveTo>
                  <a:pt x="115" y="158"/>
                </a:moveTo>
                <a:cubicBezTo>
                  <a:pt x="50" y="93"/>
                  <a:pt x="50" y="93"/>
                  <a:pt x="50" y="93"/>
                </a:cubicBezTo>
                <a:cubicBezTo>
                  <a:pt x="56" y="87"/>
                  <a:pt x="56" y="87"/>
                  <a:pt x="56" y="87"/>
                </a:cubicBezTo>
                <a:cubicBezTo>
                  <a:pt x="121" y="152"/>
                  <a:pt x="121" y="152"/>
                  <a:pt x="121" y="152"/>
                </a:cubicBezTo>
                <a:lnTo>
                  <a:pt x="115" y="158"/>
                </a:lnTo>
                <a:close/>
                <a:moveTo>
                  <a:pt x="132" y="140"/>
                </a:moveTo>
                <a:cubicBezTo>
                  <a:pt x="68" y="75"/>
                  <a:pt x="68" y="75"/>
                  <a:pt x="68" y="75"/>
                </a:cubicBezTo>
                <a:cubicBezTo>
                  <a:pt x="74" y="70"/>
                  <a:pt x="74" y="70"/>
                  <a:pt x="74" y="70"/>
                </a:cubicBezTo>
                <a:cubicBezTo>
                  <a:pt x="138" y="134"/>
                  <a:pt x="138" y="134"/>
                  <a:pt x="138" y="134"/>
                </a:cubicBezTo>
                <a:lnTo>
                  <a:pt x="132" y="140"/>
                </a:lnTo>
                <a:close/>
                <a:moveTo>
                  <a:pt x="150" y="122"/>
                </a:moveTo>
                <a:cubicBezTo>
                  <a:pt x="85" y="58"/>
                  <a:pt x="85" y="58"/>
                  <a:pt x="85" y="58"/>
                </a:cubicBezTo>
                <a:cubicBezTo>
                  <a:pt x="91" y="52"/>
                  <a:pt x="91" y="52"/>
                  <a:pt x="91" y="52"/>
                </a:cubicBezTo>
                <a:cubicBezTo>
                  <a:pt x="156" y="117"/>
                  <a:pt x="156" y="117"/>
                  <a:pt x="156" y="117"/>
                </a:cubicBezTo>
                <a:lnTo>
                  <a:pt x="150" y="122"/>
                </a:lnTo>
                <a:close/>
              </a:path>
            </a:pathLst>
          </a:custGeom>
          <a:solidFill>
            <a:schemeClr val="bg1">
              <a:alpha val="100000"/>
            </a:schemeClr>
          </a:solidFill>
          <a:ln w="9525">
            <a:noFill/>
          </a:ln>
        </p:spPr>
        <p:txBody>
          <a:bodyPr/>
          <a:p>
            <a:endParaRPr lang="zh-CN" altLang="en-US"/>
          </a:p>
        </p:txBody>
      </p:sp>
      <p:sp>
        <p:nvSpPr>
          <p:cNvPr id="37925" name="Freeform 95"/>
          <p:cNvSpPr>
            <a:spLocks noEditPoints="1"/>
          </p:cNvSpPr>
          <p:nvPr/>
        </p:nvSpPr>
        <p:spPr>
          <a:xfrm>
            <a:off x="3370263" y="4600575"/>
            <a:ext cx="438150" cy="436563"/>
          </a:xfrm>
          <a:custGeom>
            <a:avLst/>
            <a:gdLst/>
            <a:ahLst/>
            <a:cxnLst>
              <a:cxn ang="0">
                <a:pos x="633173456" y="496113757"/>
              </a:cxn>
              <a:cxn ang="0">
                <a:pos x="727159968" y="515959555"/>
              </a:cxn>
              <a:cxn ang="0">
                <a:pos x="974494530" y="267902676"/>
              </a:cxn>
              <a:cxn ang="0">
                <a:pos x="969548106" y="223250745"/>
              </a:cxn>
              <a:cxn ang="0">
                <a:pos x="796414357" y="411774686"/>
              </a:cxn>
              <a:cxn ang="0">
                <a:pos x="628227032" y="382008217"/>
              </a:cxn>
              <a:cxn ang="0">
                <a:pos x="568867715" y="223250745"/>
              </a:cxn>
              <a:cxn ang="0">
                <a:pos x="761787162" y="19843570"/>
              </a:cxn>
              <a:cxn ang="0">
                <a:pos x="727159968" y="14883235"/>
              </a:cxn>
              <a:cxn ang="0">
                <a:pos x="474881204" y="267902676"/>
              </a:cxn>
              <a:cxn ang="0">
                <a:pos x="499613326" y="367124982"/>
              </a:cxn>
              <a:cxn ang="0">
                <a:pos x="262173836" y="659831564"/>
              </a:cxn>
              <a:cxn ang="0">
                <a:pos x="217653793" y="649908665"/>
              </a:cxn>
              <a:cxn ang="0">
                <a:pos x="59359316" y="803705801"/>
              </a:cxn>
              <a:cxn ang="0">
                <a:pos x="217653793" y="962461045"/>
              </a:cxn>
              <a:cxn ang="0">
                <a:pos x="370999620" y="803705801"/>
              </a:cxn>
              <a:cxn ang="0">
                <a:pos x="356160347" y="749133199"/>
              </a:cxn>
              <a:cxn ang="0">
                <a:pos x="633173456" y="496113757"/>
              </a:cxn>
              <a:cxn ang="0">
                <a:pos x="217653793" y="888044872"/>
              </a:cxn>
              <a:cxn ang="0">
                <a:pos x="133560130" y="803705801"/>
              </a:cxn>
              <a:cxn ang="0">
                <a:pos x="217653793" y="724327065"/>
              </a:cxn>
              <a:cxn ang="0">
                <a:pos x="296801031" y="803705801"/>
              </a:cxn>
              <a:cxn ang="0">
                <a:pos x="217653793" y="888044872"/>
              </a:cxn>
              <a:cxn ang="0">
                <a:pos x="232493066" y="302629481"/>
              </a:cxn>
              <a:cxn ang="0">
                <a:pos x="375946045" y="456424389"/>
              </a:cxn>
              <a:cxn ang="0">
                <a:pos x="445200434" y="382008217"/>
              </a:cxn>
              <a:cxn ang="0">
                <a:pos x="301747455" y="233173644"/>
              </a:cxn>
              <a:cxn ang="0">
                <a:pos x="336374650" y="198444612"/>
              </a:cxn>
              <a:cxn ang="0">
                <a:pos x="138506555" y="0"/>
              </a:cxn>
              <a:cxn ang="0">
                <a:pos x="0" y="143874237"/>
              </a:cxn>
              <a:cxn ang="0">
                <a:pos x="192919447" y="337358513"/>
              </a:cxn>
              <a:cxn ang="0">
                <a:pos x="232493066" y="302629481"/>
              </a:cxn>
              <a:cxn ang="0">
                <a:pos x="682639924" y="530842789"/>
              </a:cxn>
              <a:cxn ang="0">
                <a:pos x="479827629" y="709443831"/>
              </a:cxn>
              <a:cxn ang="0">
                <a:pos x="702427846" y="932694576"/>
              </a:cxn>
              <a:cxn ang="0">
                <a:pos x="840934400" y="932694576"/>
              </a:cxn>
              <a:cxn ang="0">
                <a:pos x="900293717" y="878121974"/>
              </a:cxn>
              <a:cxn ang="0">
                <a:pos x="900293717" y="739210300"/>
              </a:cxn>
              <a:cxn ang="0">
                <a:pos x="682639924" y="530842789"/>
              </a:cxn>
              <a:cxn ang="0">
                <a:pos x="781575084" y="893005208"/>
              </a:cxn>
              <a:cxn ang="0">
                <a:pos x="746947889" y="893005208"/>
              </a:cxn>
              <a:cxn ang="0">
                <a:pos x="563921291" y="714404166"/>
              </a:cxn>
              <a:cxn ang="0">
                <a:pos x="563921291" y="679677362"/>
              </a:cxn>
              <a:cxn ang="0">
                <a:pos x="598548486" y="679677362"/>
              </a:cxn>
              <a:cxn ang="0">
                <a:pos x="781575084" y="858278403"/>
              </a:cxn>
              <a:cxn ang="0">
                <a:pos x="781575084" y="893005208"/>
              </a:cxn>
              <a:cxn ang="0">
                <a:pos x="860720098" y="813626472"/>
              </a:cxn>
              <a:cxn ang="0">
                <a:pos x="826095127" y="813626472"/>
              </a:cxn>
              <a:cxn ang="0">
                <a:pos x="643068529" y="635025431"/>
              </a:cxn>
              <a:cxn ang="0">
                <a:pos x="643068529" y="600298626"/>
              </a:cxn>
              <a:cxn ang="0">
                <a:pos x="677693500" y="600298626"/>
              </a:cxn>
              <a:cxn ang="0">
                <a:pos x="860720098" y="778899668"/>
              </a:cxn>
              <a:cxn ang="0">
                <a:pos x="860720098" y="813626472"/>
              </a:cxn>
            </a:cxnLst>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alpha val="100000"/>
            </a:schemeClr>
          </a:solidFill>
          <a:ln w="9525">
            <a:noFill/>
          </a:ln>
        </p:spPr>
        <p:txBody>
          <a:bodyPr/>
          <a:p>
            <a:endParaRPr lang="zh-CN" altLang="en-US"/>
          </a:p>
        </p:txBody>
      </p:sp>
      <p:sp>
        <p:nvSpPr>
          <p:cNvPr id="37926" name="Freeform 136"/>
          <p:cNvSpPr>
            <a:spLocks noEditPoints="1"/>
          </p:cNvSpPr>
          <p:nvPr/>
        </p:nvSpPr>
        <p:spPr>
          <a:xfrm>
            <a:off x="7099300" y="4572000"/>
            <a:ext cx="415925" cy="441325"/>
          </a:xfrm>
          <a:custGeom>
            <a:avLst/>
            <a:gdLst/>
            <a:ahLst/>
            <a:cxnLst>
              <a:cxn ang="0">
                <a:pos x="747005748" y="144074781"/>
              </a:cxn>
              <a:cxn ang="0">
                <a:pos x="608487154" y="442156385"/>
              </a:cxn>
              <a:cxn ang="0">
                <a:pos x="573858618" y="442156385"/>
              </a:cxn>
              <a:cxn ang="0">
                <a:pos x="712374988" y="129170032"/>
              </a:cxn>
              <a:cxn ang="0">
                <a:pos x="494706088" y="129170032"/>
              </a:cxn>
              <a:cxn ang="0">
                <a:pos x="494706088" y="869410250"/>
              </a:cxn>
              <a:cxn ang="0">
                <a:pos x="771741053" y="943931765"/>
              </a:cxn>
              <a:cxn ang="0">
                <a:pos x="771741053" y="983675533"/>
              </a:cxn>
              <a:cxn ang="0">
                <a:pos x="148411826" y="983675533"/>
              </a:cxn>
              <a:cxn ang="0">
                <a:pos x="148411826" y="943931765"/>
              </a:cxn>
              <a:cxn ang="0">
                <a:pos x="415553559" y="869410250"/>
              </a:cxn>
              <a:cxn ang="0">
                <a:pos x="415553559" y="129170032"/>
              </a:cxn>
              <a:cxn ang="0">
                <a:pos x="207775667" y="129170032"/>
              </a:cxn>
              <a:cxn ang="0">
                <a:pos x="351240878" y="442156385"/>
              </a:cxn>
              <a:cxn ang="0">
                <a:pos x="311663501" y="442156385"/>
              </a:cxn>
              <a:cxn ang="0">
                <a:pos x="178093747" y="144074781"/>
              </a:cxn>
              <a:cxn ang="0">
                <a:pos x="44523993" y="442156385"/>
              </a:cxn>
              <a:cxn ang="0">
                <a:pos x="4946616" y="442156385"/>
              </a:cxn>
              <a:cxn ang="0">
                <a:pos x="148411826" y="124201783"/>
              </a:cxn>
              <a:cxn ang="0">
                <a:pos x="148411826" y="89424035"/>
              </a:cxn>
              <a:cxn ang="0">
                <a:pos x="148411826" y="89424035"/>
              </a:cxn>
              <a:cxn ang="0">
                <a:pos x="385869414" y="89424035"/>
              </a:cxn>
              <a:cxn ang="0">
                <a:pos x="460075328" y="0"/>
              </a:cxn>
              <a:cxn ang="0">
                <a:pos x="529334625" y="89424035"/>
              </a:cxn>
              <a:cxn ang="0">
                <a:pos x="771741053" y="89424035"/>
              </a:cxn>
              <a:cxn ang="0">
                <a:pos x="771741053" y="119233533"/>
              </a:cxn>
              <a:cxn ang="0">
                <a:pos x="920152879" y="442156385"/>
              </a:cxn>
              <a:cxn ang="0">
                <a:pos x="880575503" y="442156385"/>
              </a:cxn>
              <a:cxn ang="0">
                <a:pos x="747005748" y="144074781"/>
              </a:cxn>
              <a:cxn ang="0">
                <a:pos x="351240878" y="486870632"/>
              </a:cxn>
              <a:cxn ang="0">
                <a:pos x="178093747" y="670686952"/>
              </a:cxn>
              <a:cxn ang="0">
                <a:pos x="0" y="486870632"/>
              </a:cxn>
              <a:cxn ang="0">
                <a:pos x="351240878" y="486870632"/>
              </a:cxn>
              <a:cxn ang="0">
                <a:pos x="573858618" y="486870632"/>
              </a:cxn>
              <a:cxn ang="0">
                <a:pos x="925099495" y="486870632"/>
              </a:cxn>
              <a:cxn ang="0">
                <a:pos x="751952364" y="670686952"/>
              </a:cxn>
              <a:cxn ang="0">
                <a:pos x="573858618" y="486870632"/>
              </a:cxn>
            </a:cxnLst>
            <a:pathLst>
              <a:path w="187" h="198">
                <a:moveTo>
                  <a:pt x="151" y="29"/>
                </a:moveTo>
                <a:cubicBezTo>
                  <a:pt x="123" y="89"/>
                  <a:pt x="123" y="89"/>
                  <a:pt x="123" y="89"/>
                </a:cubicBezTo>
                <a:cubicBezTo>
                  <a:pt x="116" y="89"/>
                  <a:pt x="116" y="89"/>
                  <a:pt x="116" y="89"/>
                </a:cubicBezTo>
                <a:cubicBezTo>
                  <a:pt x="144" y="26"/>
                  <a:pt x="144" y="26"/>
                  <a:pt x="144" y="26"/>
                </a:cubicBezTo>
                <a:cubicBezTo>
                  <a:pt x="100" y="26"/>
                  <a:pt x="100" y="26"/>
                  <a:pt x="100" y="26"/>
                </a:cubicBezTo>
                <a:cubicBezTo>
                  <a:pt x="100" y="175"/>
                  <a:pt x="100" y="175"/>
                  <a:pt x="100" y="175"/>
                </a:cubicBezTo>
                <a:cubicBezTo>
                  <a:pt x="109" y="175"/>
                  <a:pt x="156" y="190"/>
                  <a:pt x="156" y="190"/>
                </a:cubicBezTo>
                <a:cubicBezTo>
                  <a:pt x="156" y="198"/>
                  <a:pt x="156" y="198"/>
                  <a:pt x="156" y="198"/>
                </a:cubicBezTo>
                <a:cubicBezTo>
                  <a:pt x="30" y="198"/>
                  <a:pt x="30" y="198"/>
                  <a:pt x="30" y="198"/>
                </a:cubicBezTo>
                <a:cubicBezTo>
                  <a:pt x="30" y="190"/>
                  <a:pt x="30" y="190"/>
                  <a:pt x="30" y="190"/>
                </a:cubicBezTo>
                <a:cubicBezTo>
                  <a:pt x="30" y="190"/>
                  <a:pt x="77" y="175"/>
                  <a:pt x="84" y="175"/>
                </a:cubicBezTo>
                <a:cubicBezTo>
                  <a:pt x="84" y="26"/>
                  <a:pt x="84" y="26"/>
                  <a:pt x="84" y="26"/>
                </a:cubicBezTo>
                <a:cubicBezTo>
                  <a:pt x="42" y="26"/>
                  <a:pt x="42" y="26"/>
                  <a:pt x="42" y="26"/>
                </a:cubicBezTo>
                <a:cubicBezTo>
                  <a:pt x="71" y="89"/>
                  <a:pt x="71" y="89"/>
                  <a:pt x="71" y="89"/>
                </a:cubicBezTo>
                <a:cubicBezTo>
                  <a:pt x="63" y="89"/>
                  <a:pt x="63" y="89"/>
                  <a:pt x="63" y="89"/>
                </a:cubicBezTo>
                <a:cubicBezTo>
                  <a:pt x="36" y="29"/>
                  <a:pt x="36" y="29"/>
                  <a:pt x="36" y="29"/>
                </a:cubicBezTo>
                <a:cubicBezTo>
                  <a:pt x="9" y="89"/>
                  <a:pt x="9" y="89"/>
                  <a:pt x="9" y="89"/>
                </a:cubicBezTo>
                <a:cubicBezTo>
                  <a:pt x="1" y="89"/>
                  <a:pt x="1" y="89"/>
                  <a:pt x="1" y="89"/>
                </a:cubicBezTo>
                <a:cubicBezTo>
                  <a:pt x="30" y="25"/>
                  <a:pt x="30" y="25"/>
                  <a:pt x="30" y="25"/>
                </a:cubicBezTo>
                <a:cubicBezTo>
                  <a:pt x="30" y="18"/>
                  <a:pt x="30" y="18"/>
                  <a:pt x="30" y="18"/>
                </a:cubicBezTo>
                <a:cubicBezTo>
                  <a:pt x="30" y="18"/>
                  <a:pt x="30" y="18"/>
                  <a:pt x="30" y="18"/>
                </a:cubicBezTo>
                <a:cubicBezTo>
                  <a:pt x="78" y="18"/>
                  <a:pt x="78" y="18"/>
                  <a:pt x="78" y="18"/>
                </a:cubicBezTo>
                <a:cubicBezTo>
                  <a:pt x="78" y="8"/>
                  <a:pt x="85" y="0"/>
                  <a:pt x="93" y="0"/>
                </a:cubicBezTo>
                <a:cubicBezTo>
                  <a:pt x="101" y="0"/>
                  <a:pt x="107" y="9"/>
                  <a:pt x="107" y="18"/>
                </a:cubicBezTo>
                <a:cubicBezTo>
                  <a:pt x="156" y="18"/>
                  <a:pt x="156" y="18"/>
                  <a:pt x="156" y="18"/>
                </a:cubicBezTo>
                <a:cubicBezTo>
                  <a:pt x="156" y="24"/>
                  <a:pt x="156" y="24"/>
                  <a:pt x="156" y="24"/>
                </a:cubicBezTo>
                <a:cubicBezTo>
                  <a:pt x="186" y="89"/>
                  <a:pt x="186" y="89"/>
                  <a:pt x="186" y="89"/>
                </a:cubicBezTo>
                <a:cubicBezTo>
                  <a:pt x="178" y="89"/>
                  <a:pt x="178" y="89"/>
                  <a:pt x="178" y="89"/>
                </a:cubicBezTo>
                <a:lnTo>
                  <a:pt x="151" y="29"/>
                </a:lnTo>
                <a:close/>
                <a:moveTo>
                  <a:pt x="71" y="98"/>
                </a:moveTo>
                <a:cubicBezTo>
                  <a:pt x="71" y="117"/>
                  <a:pt x="58" y="135"/>
                  <a:pt x="36" y="135"/>
                </a:cubicBezTo>
                <a:cubicBezTo>
                  <a:pt x="14" y="135"/>
                  <a:pt x="0" y="117"/>
                  <a:pt x="0" y="98"/>
                </a:cubicBezTo>
                <a:cubicBezTo>
                  <a:pt x="0" y="98"/>
                  <a:pt x="71" y="98"/>
                  <a:pt x="71" y="98"/>
                </a:cubicBezTo>
                <a:close/>
                <a:moveTo>
                  <a:pt x="116" y="98"/>
                </a:moveTo>
                <a:cubicBezTo>
                  <a:pt x="116" y="98"/>
                  <a:pt x="187" y="98"/>
                  <a:pt x="187" y="98"/>
                </a:cubicBezTo>
                <a:cubicBezTo>
                  <a:pt x="187" y="117"/>
                  <a:pt x="174" y="135"/>
                  <a:pt x="152" y="135"/>
                </a:cubicBezTo>
                <a:cubicBezTo>
                  <a:pt x="130" y="135"/>
                  <a:pt x="116" y="117"/>
                  <a:pt x="116" y="98"/>
                </a:cubicBezTo>
                <a:close/>
              </a:path>
            </a:pathLst>
          </a:custGeom>
          <a:solidFill>
            <a:schemeClr val="bg1">
              <a:alpha val="100000"/>
            </a:schemeClr>
          </a:solidFill>
          <a:ln w="9525">
            <a:noFill/>
          </a:ln>
        </p:spPr>
        <p:txBody>
          <a:bodyPr/>
          <a:p>
            <a:endParaRPr lang="zh-CN" altLang="en-US"/>
          </a:p>
        </p:txBody>
      </p:sp>
      <p:sp>
        <p:nvSpPr>
          <p:cNvPr id="37927" name="Freeform 88"/>
          <p:cNvSpPr>
            <a:spLocks noEditPoints="1"/>
          </p:cNvSpPr>
          <p:nvPr/>
        </p:nvSpPr>
        <p:spPr>
          <a:xfrm>
            <a:off x="5224463" y="4605338"/>
            <a:ext cx="446087" cy="427037"/>
          </a:xfrm>
          <a:custGeom>
            <a:avLst/>
            <a:gdLst/>
            <a:ahLst/>
            <a:cxnLst>
              <a:cxn ang="0">
                <a:pos x="159195068" y="0"/>
              </a:cxn>
              <a:cxn ang="0">
                <a:pos x="159195068" y="178087774"/>
              </a:cxn>
              <a:cxn ang="0">
                <a:pos x="0" y="178087774"/>
              </a:cxn>
              <a:cxn ang="0">
                <a:pos x="0" y="751923191"/>
              </a:cxn>
              <a:cxn ang="0">
                <a:pos x="198994950" y="949797013"/>
              </a:cxn>
              <a:cxn ang="0">
                <a:pos x="795975338" y="949797013"/>
              </a:cxn>
              <a:cxn ang="0">
                <a:pos x="994970288" y="751923191"/>
              </a:cxn>
              <a:cxn ang="0">
                <a:pos x="994970288" y="0"/>
              </a:cxn>
              <a:cxn ang="0">
                <a:pos x="159195068" y="0"/>
              </a:cxn>
              <a:cxn ang="0">
                <a:pos x="159195068" y="692560600"/>
              </a:cxn>
              <a:cxn ang="0">
                <a:pos x="109447445" y="821178806"/>
              </a:cxn>
              <a:cxn ang="0">
                <a:pos x="59697593" y="692560600"/>
              </a:cxn>
              <a:cxn ang="0">
                <a:pos x="59697593" y="237450365"/>
              </a:cxn>
              <a:cxn ang="0">
                <a:pos x="159195068" y="237450365"/>
              </a:cxn>
              <a:cxn ang="0">
                <a:pos x="159195068" y="692560600"/>
              </a:cxn>
              <a:cxn ang="0">
                <a:pos x="935272696" y="692560600"/>
              </a:cxn>
              <a:cxn ang="0">
                <a:pos x="736277746" y="890434421"/>
              </a:cxn>
              <a:cxn ang="0">
                <a:pos x="258692543" y="890434421"/>
              </a:cxn>
              <a:cxn ang="0">
                <a:pos x="174118908" y="870648374"/>
              </a:cxn>
              <a:cxn ang="0">
                <a:pos x="218892660" y="751923191"/>
              </a:cxn>
              <a:cxn ang="0">
                <a:pos x="218892660" y="59362591"/>
              </a:cxn>
              <a:cxn ang="0">
                <a:pos x="935272696" y="59362591"/>
              </a:cxn>
              <a:cxn ang="0">
                <a:pos x="935272696" y="692560600"/>
              </a:cxn>
              <a:cxn ang="0">
                <a:pos x="497485144" y="633198008"/>
              </a:cxn>
              <a:cxn ang="0">
                <a:pos x="298490194" y="633198008"/>
              </a:cxn>
              <a:cxn ang="0">
                <a:pos x="298490194" y="692560600"/>
              </a:cxn>
              <a:cxn ang="0">
                <a:pos x="497485144" y="692560600"/>
              </a:cxn>
              <a:cxn ang="0">
                <a:pos x="497485144" y="633198008"/>
              </a:cxn>
              <a:cxn ang="0">
                <a:pos x="497485144" y="534261098"/>
              </a:cxn>
              <a:cxn ang="0">
                <a:pos x="298490194" y="534261098"/>
              </a:cxn>
              <a:cxn ang="0">
                <a:pos x="298490194" y="593623689"/>
              </a:cxn>
              <a:cxn ang="0">
                <a:pos x="497485144" y="593623689"/>
              </a:cxn>
              <a:cxn ang="0">
                <a:pos x="497485144" y="534261098"/>
              </a:cxn>
              <a:cxn ang="0">
                <a:pos x="497485144" y="435324187"/>
              </a:cxn>
              <a:cxn ang="0">
                <a:pos x="298490194" y="435324187"/>
              </a:cxn>
              <a:cxn ang="0">
                <a:pos x="298490194" y="494686778"/>
              </a:cxn>
              <a:cxn ang="0">
                <a:pos x="497485144" y="494686778"/>
              </a:cxn>
              <a:cxn ang="0">
                <a:pos x="497485144" y="435324187"/>
              </a:cxn>
              <a:cxn ang="0">
                <a:pos x="835775221" y="178087774"/>
              </a:cxn>
              <a:cxn ang="0">
                <a:pos x="298490194" y="178087774"/>
              </a:cxn>
              <a:cxn ang="0">
                <a:pos x="298490194" y="257236413"/>
              </a:cxn>
              <a:cxn ang="0">
                <a:pos x="835775221" y="257236413"/>
              </a:cxn>
              <a:cxn ang="0">
                <a:pos x="835775221" y="178087774"/>
              </a:cxn>
              <a:cxn ang="0">
                <a:pos x="497485144" y="336387276"/>
              </a:cxn>
              <a:cxn ang="0">
                <a:pos x="298490194" y="336387276"/>
              </a:cxn>
              <a:cxn ang="0">
                <a:pos x="298490194" y="395749867"/>
              </a:cxn>
              <a:cxn ang="0">
                <a:pos x="497485144" y="395749867"/>
              </a:cxn>
              <a:cxn ang="0">
                <a:pos x="497485144" y="336387276"/>
              </a:cxn>
              <a:cxn ang="0">
                <a:pos x="557182737" y="692560600"/>
              </a:cxn>
              <a:cxn ang="0">
                <a:pos x="835775221" y="692560600"/>
              </a:cxn>
              <a:cxn ang="0">
                <a:pos x="835775221" y="336387276"/>
              </a:cxn>
              <a:cxn ang="0">
                <a:pos x="557182737" y="336387276"/>
              </a:cxn>
              <a:cxn ang="0">
                <a:pos x="557182737" y="692560600"/>
              </a:cxn>
            </a:cxnLst>
            <a:pathLst>
              <a:path w="200" h="192">
                <a:moveTo>
                  <a:pt x="32" y="0"/>
                </a:moveTo>
                <a:cubicBezTo>
                  <a:pt x="32" y="36"/>
                  <a:pt x="32" y="36"/>
                  <a:pt x="32" y="36"/>
                </a:cubicBezTo>
                <a:cubicBezTo>
                  <a:pt x="0" y="36"/>
                  <a:pt x="0" y="36"/>
                  <a:pt x="0" y="36"/>
                </a:cubicBezTo>
                <a:cubicBezTo>
                  <a:pt x="0" y="152"/>
                  <a:pt x="0" y="152"/>
                  <a:pt x="0" y="152"/>
                </a:cubicBezTo>
                <a:cubicBezTo>
                  <a:pt x="0" y="174"/>
                  <a:pt x="17" y="192"/>
                  <a:pt x="40" y="192"/>
                </a:cubicBezTo>
                <a:cubicBezTo>
                  <a:pt x="160" y="192"/>
                  <a:pt x="160" y="192"/>
                  <a:pt x="160" y="192"/>
                </a:cubicBezTo>
                <a:cubicBezTo>
                  <a:pt x="182" y="192"/>
                  <a:pt x="200" y="174"/>
                  <a:pt x="200" y="152"/>
                </a:cubicBezTo>
                <a:cubicBezTo>
                  <a:pt x="200" y="0"/>
                  <a:pt x="200" y="0"/>
                  <a:pt x="200" y="0"/>
                </a:cubicBezTo>
                <a:lnTo>
                  <a:pt x="32"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bg1">
              <a:alpha val="100000"/>
            </a:schemeClr>
          </a:solidFill>
          <a:ln w="9525">
            <a:noFill/>
          </a:ln>
        </p:spPr>
        <p:txBody>
          <a:bodyPr/>
          <a:p>
            <a:endParaRPr lang="zh-CN" alt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4781550" y="3346450"/>
            <a:ext cx="3179763" cy="3052763"/>
          </a:xfrm>
          <a:prstGeom prst="rect">
            <a:avLst/>
          </a:prstGeom>
          <a:solidFill>
            <a:srgbClr val="0070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1331913" y="3346450"/>
            <a:ext cx="3178175" cy="3052763"/>
          </a:xfrm>
          <a:prstGeom prst="rect">
            <a:avLst/>
          </a:prstGeom>
          <a:solidFill>
            <a:srgbClr val="0070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34" name="Rectangle 2"/>
          <p:cNvSpPr>
            <a:spLocks noGrp="1" noRot="1" noChangeArrowheads="1"/>
          </p:cNvSpPr>
          <p:nvPr>
            <p:ph type="title"/>
          </p:nvPr>
        </p:nvSpPr>
        <p:spPr>
          <a:xfrm>
            <a:off x="920750" y="1617663"/>
            <a:ext cx="1936750" cy="368300"/>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变更管理程序</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8917" name="Rectangle 3"/>
          <p:cNvSpPr>
            <a:spLocks noGrp="1" noRot="1"/>
          </p:cNvSpPr>
          <p:nvPr>
            <p:ph idx="1"/>
          </p:nvPr>
        </p:nvSpPr>
        <p:spPr>
          <a:xfrm>
            <a:off x="920750" y="1984375"/>
            <a:ext cx="7180263" cy="1271588"/>
          </a:xfrm>
          <a:noFill/>
          <a:ln>
            <a:noFill/>
          </a:ln>
        </p:spPr>
        <p:txBody>
          <a:bodyPr/>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rPr>
              <a:t>变更程序只有当公司确实业务需要，并且无法找到其它满足业务和安全要求的承包商时可以采用 </a:t>
            </a:r>
            <a:endParaRPr lang="zh-CN" altLang="en-US" sz="1800" b="0" dirty="0">
              <a:solidFill>
                <a:srgbClr val="000000"/>
              </a:solidFill>
              <a:latin typeface="微软雅黑" panose="020B0503020204020204" charset="-122"/>
              <a:ea typeface="微软雅黑" panose="020B0503020204020204" charset="-122"/>
            </a:endParaRPr>
          </a:p>
          <a:p>
            <a:pPr>
              <a:lnSpc>
                <a:spcPct val="150000"/>
              </a:lnSpc>
              <a:spcBef>
                <a:spcPct val="0"/>
              </a:spcBef>
              <a:buClr>
                <a:srgbClr val="000000"/>
              </a:buClr>
              <a:buSzPct val="100000"/>
              <a:buFont typeface="Wingdings" panose="05000000000000000000" pitchFamily="2" charset="2"/>
              <a:buChar char="Ø"/>
            </a:pPr>
            <a:r>
              <a:rPr lang="zh-CN" altLang="en-US" sz="1800" b="0" dirty="0">
                <a:solidFill>
                  <a:srgbClr val="000000"/>
                </a:solidFill>
                <a:latin typeface="微软雅黑" panose="020B0503020204020204" charset="-122"/>
                <a:ea typeface="微软雅黑" panose="020B0503020204020204" charset="-122"/>
                <a:sym typeface="宋体" panose="02010600030101010101" pitchFamily="2" charset="-122"/>
              </a:rPr>
              <a:t>工</a:t>
            </a:r>
            <a:r>
              <a:rPr lang="zh-CN" altLang="en-US" sz="1800" b="0" dirty="0">
                <a:solidFill>
                  <a:srgbClr val="000000"/>
                </a:solidFill>
                <a:latin typeface="微软雅黑" panose="020B0503020204020204" charset="-122"/>
                <a:ea typeface="微软雅黑" panose="020B0503020204020204" charset="-122"/>
              </a:rPr>
              <a:t>厂/公司制定的书面变更程序应包括：</a:t>
            </a:r>
            <a:endParaRPr lang="zh-CN" altLang="en-US" sz="1800" b="0" dirty="0">
              <a:solidFill>
                <a:srgbClr val="000000"/>
              </a:solidFill>
              <a:latin typeface="微软雅黑" panose="020B0503020204020204" charset="-122"/>
              <a:ea typeface="微软雅黑" panose="020B0503020204020204" charset="-122"/>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920"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步骤1</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燕尾形 6"/>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2239963" y="6921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选择承包商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38923" name="矩形 1"/>
          <p:cNvSpPr/>
          <p:nvPr/>
        </p:nvSpPr>
        <p:spPr>
          <a:xfrm>
            <a:off x="4500563" y="3441700"/>
            <a:ext cx="3455987" cy="3000375"/>
          </a:xfrm>
          <a:prstGeom prst="rect">
            <a:avLst/>
          </a:prstGeom>
          <a:noFill/>
          <a:ln w="9525">
            <a:noFill/>
          </a:ln>
        </p:spPr>
        <p:txBody>
          <a:bodyPr>
            <a:spAutoFit/>
          </a:bodyPr>
          <a:p>
            <a:pPr marL="644525" indent="-285750">
              <a:lnSpc>
                <a:spcPct val="150000"/>
              </a:lnSpc>
              <a:buClr>
                <a:schemeClr val="bg1"/>
              </a:buClr>
              <a:buSzPct val="100000"/>
              <a:buFont typeface="Arial" panose="020B0604020202020204" pitchFamily="34" charset="0"/>
              <a:buChar cha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规定允许变更的时间限制</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a:p>
            <a:pPr marL="644525" indent="-285750">
              <a:lnSpc>
                <a:spcPct val="150000"/>
              </a:lnSpc>
              <a:buClr>
                <a:schemeClr val="bg1"/>
              </a:buClr>
              <a:buSzPct val="100000"/>
              <a:buFont typeface="Arial" panose="020B0604020202020204" pitchFamily="34" charset="0"/>
              <a:buChar cha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和承包商充分交流，达成安全控制措施实施协议，并遵照实行</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a:p>
            <a:pPr marL="644525" indent="-285750">
              <a:lnSpc>
                <a:spcPct val="150000"/>
              </a:lnSpc>
              <a:buClr>
                <a:schemeClr val="bg1"/>
              </a:buClr>
              <a:buSzPct val="100000"/>
              <a:buFont typeface="Arial" panose="020B0604020202020204" pitchFamily="34" charset="0"/>
              <a:buChar cha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描与变更管理程序相关的各个岗位的职责</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a:p>
            <a:pPr marL="644525" indent="-285750">
              <a:lnSpc>
                <a:spcPct val="150000"/>
              </a:lnSpc>
              <a:buClr>
                <a:schemeClr val="bg1"/>
              </a:buClr>
              <a:buSzPct val="100000"/>
              <a:buFont typeface="Arial" panose="020B0604020202020204" pitchFamily="34" charset="0"/>
              <a:buChar cha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保</a:t>
            </a:r>
            <a:r>
              <a:rPr lang="zh-CN" altLang="en-US" dirty="0">
                <a:solidFill>
                  <a:schemeClr val="bg1"/>
                </a:solidFill>
                <a:latin typeface="微软雅黑" panose="020B0503020204020204" charset="-122"/>
                <a:ea typeface="微软雅黑" panose="020B0503020204020204" charset="-122"/>
              </a:rPr>
              <a:t>存记录的规定</a:t>
            </a:r>
            <a:endParaRPr lang="zh-CN" altLang="en-US" dirty="0">
              <a:solidFill>
                <a:schemeClr val="bg1"/>
              </a:solidFill>
              <a:latin typeface="微软雅黑" panose="020B0503020204020204" charset="-122"/>
              <a:ea typeface="微软雅黑" panose="020B0503020204020204" charset="-122"/>
            </a:endParaRPr>
          </a:p>
        </p:txBody>
      </p:sp>
      <p:sp>
        <p:nvSpPr>
          <p:cNvPr id="38924" name="矩形 1"/>
          <p:cNvSpPr/>
          <p:nvPr/>
        </p:nvSpPr>
        <p:spPr>
          <a:xfrm>
            <a:off x="950913" y="3398838"/>
            <a:ext cx="3651250" cy="3000375"/>
          </a:xfrm>
          <a:prstGeom prst="rect">
            <a:avLst/>
          </a:prstGeom>
          <a:noFill/>
          <a:ln w="9525">
            <a:noFill/>
          </a:ln>
        </p:spPr>
        <p:txBody>
          <a:bodyPr>
            <a:spAutoFit/>
          </a:bodyPr>
          <a:p>
            <a:pPr marL="644525" indent="-285750">
              <a:lnSpc>
                <a:spcPct val="150000"/>
              </a:lnSpc>
              <a:buClr>
                <a:schemeClr val="bg1"/>
              </a:buClr>
              <a:buSzPct val="100000"/>
              <a:buFont typeface="Arial" panose="020B0604020202020204" pitchFamily="34" charset="0"/>
              <a:buChar char="•"/>
            </a:pPr>
            <a:r>
              <a:rPr lang="zh-CN" altLang="en-US" dirty="0">
                <a:solidFill>
                  <a:schemeClr val="bg1"/>
                </a:solidFill>
                <a:latin typeface="微软雅黑" panose="020B0503020204020204" charset="-122"/>
                <a:ea typeface="微软雅黑" panose="020B0503020204020204" charset="-122"/>
              </a:rPr>
              <a:t>业务需要的定义</a:t>
            </a:r>
            <a:endParaRPr lang="zh-CN" altLang="en-US" dirty="0">
              <a:solidFill>
                <a:schemeClr val="bg1"/>
              </a:solidFill>
              <a:latin typeface="微软雅黑" panose="020B0503020204020204" charset="-122"/>
              <a:ea typeface="微软雅黑" panose="020B0503020204020204" charset="-122"/>
            </a:endParaRPr>
          </a:p>
          <a:p>
            <a:pPr marL="644525" indent="-285750">
              <a:lnSpc>
                <a:spcPct val="150000"/>
              </a:lnSpc>
              <a:buClr>
                <a:schemeClr val="bg1"/>
              </a:buClr>
              <a:buSzPct val="100000"/>
              <a:buFont typeface="Arial" panose="020B0604020202020204" pitchFamily="34" charset="0"/>
              <a:buChar char="•"/>
            </a:pPr>
            <a:r>
              <a:rPr lang="zh-CN" altLang="en-US" dirty="0">
                <a:solidFill>
                  <a:schemeClr val="bg1"/>
                </a:solidFill>
                <a:latin typeface="微软雅黑" panose="020B0503020204020204" charset="-122"/>
                <a:ea typeface="微软雅黑" panose="020B0503020204020204" charset="-122"/>
              </a:rPr>
              <a:t>最低安全要求</a:t>
            </a:r>
            <a:endParaRPr lang="zh-CN" altLang="en-US" dirty="0">
              <a:solidFill>
                <a:schemeClr val="bg1"/>
              </a:solidFill>
              <a:latin typeface="微软雅黑" panose="020B0503020204020204" charset="-122"/>
              <a:ea typeface="微软雅黑" panose="020B0503020204020204" charset="-122"/>
            </a:endParaRPr>
          </a:p>
          <a:p>
            <a:pPr marL="644525" indent="-285750">
              <a:lnSpc>
                <a:spcPct val="150000"/>
              </a:lnSpc>
              <a:buClr>
                <a:schemeClr val="bg1"/>
              </a:buClr>
              <a:buSzPct val="100000"/>
              <a:buFont typeface="Arial" panose="020B0604020202020204" pitchFamily="34" charset="0"/>
              <a:buChar char="•"/>
            </a:pPr>
            <a:r>
              <a:rPr lang="zh-CN" altLang="en-US" dirty="0">
                <a:solidFill>
                  <a:schemeClr val="bg1"/>
                </a:solidFill>
                <a:latin typeface="微软雅黑" panose="020B0503020204020204" charset="-122"/>
                <a:ea typeface="微软雅黑" panose="020B0503020204020204" charset="-122"/>
              </a:rPr>
              <a:t>解释选择的承包商是如何不能满足安全要求的</a:t>
            </a:r>
            <a:endParaRPr lang="en-US" altLang="zh-CN" dirty="0">
              <a:solidFill>
                <a:schemeClr val="bg1"/>
              </a:solidFill>
              <a:latin typeface="微软雅黑" panose="020B0503020204020204" charset="-122"/>
              <a:ea typeface="微软雅黑" panose="020B0503020204020204" charset="-122"/>
            </a:endParaRPr>
          </a:p>
          <a:p>
            <a:pPr marL="644525" indent="-285750">
              <a:lnSpc>
                <a:spcPct val="150000"/>
              </a:lnSpc>
              <a:buClr>
                <a:schemeClr val="bg1"/>
              </a:buClr>
              <a:buSzPct val="100000"/>
              <a:buFont typeface="Arial" panose="020B0604020202020204" pitchFamily="34" charset="0"/>
              <a:buChar cha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保持对安全的控制程序，确保零伤害，零职业病和零事教的目标能够实现</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燕尾形 6"/>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941" name="矩形 8"/>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步骤2</a:t>
            </a:r>
            <a:endParaRPr lang="zh-CN" altLang="en-US" sz="2000" b="1" dirty="0">
              <a:solidFill>
                <a:schemeClr val="bg1"/>
              </a:solidFill>
              <a:latin typeface="微软雅黑" panose="020B0503020204020204" charset="-122"/>
              <a:ea typeface="微软雅黑" panose="020B0503020204020204" charset="-122"/>
            </a:endParaRPr>
          </a:p>
        </p:txBody>
      </p:sp>
      <p:sp>
        <p:nvSpPr>
          <p:cNvPr id="10" name="矩形 9"/>
          <p:cNvSpPr/>
          <p:nvPr/>
        </p:nvSpPr>
        <p:spPr>
          <a:xfrm>
            <a:off x="2320925" y="688975"/>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合同准备</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39943" name="矩形 10"/>
          <p:cNvSpPr/>
          <p:nvPr/>
        </p:nvSpPr>
        <p:spPr>
          <a:xfrm>
            <a:off x="1008063" y="2022475"/>
            <a:ext cx="7042150" cy="4297363"/>
          </a:xfrm>
          <a:prstGeom prst="rect">
            <a:avLst/>
          </a:prstGeom>
          <a:noFill/>
          <a:ln w="9525">
            <a:noFill/>
          </a:ln>
        </p:spPr>
        <p:txBody>
          <a:bodyPr/>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在合同文件中以特定语言加入具体对承包商安全期望要求</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帮助理解如何推进承包安全要求</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具体工作的安全标准</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主要人员的能力和所需设备</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预期的行为</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没有意料之外的事</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“安全协调“应参与到准备招标文件的</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过程中，识别安全危险因索并在招标</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文件中包括合适的安全条款</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制定整个后续过程的“游戏规则”</a:t>
            </a:r>
            <a:endParaRPr lang="zh-CN" altLang="en-US" dirty="0">
              <a:solidFill>
                <a:srgbClr val="000000"/>
              </a:solidFill>
              <a:latin typeface="微软雅黑" panose="020B0503020204020204" charset="-122"/>
              <a:ea typeface="微软雅黑" panose="020B0503020204020204" charset="-122"/>
            </a:endParaRPr>
          </a:p>
        </p:txBody>
      </p:sp>
      <p:sp>
        <p:nvSpPr>
          <p:cNvPr id="39944" name="矩形 11"/>
          <p:cNvSpPr/>
          <p:nvPr/>
        </p:nvSpPr>
        <p:spPr>
          <a:xfrm>
            <a:off x="1000125" y="1593850"/>
            <a:ext cx="649288" cy="368300"/>
          </a:xfrm>
          <a:prstGeom prst="rect">
            <a:avLst/>
          </a:prstGeom>
          <a:noFill/>
          <a:ln w="9525">
            <a:noFill/>
          </a:ln>
        </p:spPr>
        <p:txBody>
          <a:bodyPr>
            <a:spAutoFit/>
          </a:bodyPr>
          <a:p>
            <a:r>
              <a:rPr lang="zh-CN" altLang="en-US" b="1" dirty="0">
                <a:solidFill>
                  <a:srgbClr val="000000"/>
                </a:solidFill>
                <a:latin typeface="微软雅黑" panose="020B0503020204020204" charset="-122"/>
                <a:ea typeface="微软雅黑" panose="020B0503020204020204" charset="-122"/>
                <a:sym typeface="宋体" panose="02010600030101010101" pitchFamily="2" charset="-122"/>
              </a:rPr>
              <a:t>要素</a:t>
            </a:r>
            <a:endParaRPr lang="zh-CN" altLang="en-US"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8" name="Rectangle 4"/>
          <p:cNvSpPr>
            <a:spLocks noGrp="1" noRot="1" noChangeArrowheads="1"/>
          </p:cNvSpPr>
          <p:nvPr>
            <p:ph type="title"/>
          </p:nvPr>
        </p:nvSpPr>
        <p:spPr>
          <a:xfrm>
            <a:off x="1008063" y="1957388"/>
            <a:ext cx="6048375" cy="369888"/>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招标/合同文件应包括以下内容：</a:t>
            </a: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4" name="任意多边形 1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圆角矩形 1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15"/>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966" name="矩形 16"/>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步骤2</a:t>
            </a:r>
            <a:endParaRPr lang="zh-CN" altLang="en-US" sz="2000" b="1" dirty="0">
              <a:solidFill>
                <a:schemeClr val="bg1"/>
              </a:solidFill>
              <a:latin typeface="微软雅黑" panose="020B0503020204020204" charset="-122"/>
              <a:ea typeface="微软雅黑" panose="020B0503020204020204" charset="-122"/>
            </a:endParaRPr>
          </a:p>
        </p:txBody>
      </p:sp>
      <p:sp>
        <p:nvSpPr>
          <p:cNvPr id="18" name="矩形 17"/>
          <p:cNvSpPr/>
          <p:nvPr/>
        </p:nvSpPr>
        <p:spPr>
          <a:xfrm>
            <a:off x="2320925" y="688975"/>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合同准备</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4" name="圆角矩形 3"/>
          <p:cNvSpPr/>
          <p:nvPr/>
        </p:nvSpPr>
        <p:spPr>
          <a:xfrm>
            <a:off x="1038225" y="2925763"/>
            <a:ext cx="3563938" cy="474663"/>
          </a:xfrm>
          <a:prstGeom prst="roundRect">
            <a:avLst>
              <a:gd name="adj" fmla="val 106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4900613" y="2922588"/>
            <a:ext cx="3563938" cy="474663"/>
          </a:xfrm>
          <a:prstGeom prst="roundRect">
            <a:avLst>
              <a:gd name="adj" fmla="val 106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1041400" y="3636963"/>
            <a:ext cx="3563938" cy="474663"/>
          </a:xfrm>
          <a:prstGeom prst="roundRect">
            <a:avLst>
              <a:gd name="adj" fmla="val 106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圆角矩形 21"/>
          <p:cNvSpPr/>
          <p:nvPr/>
        </p:nvSpPr>
        <p:spPr>
          <a:xfrm>
            <a:off x="4903788" y="3633788"/>
            <a:ext cx="3563938" cy="476250"/>
          </a:xfrm>
          <a:prstGeom prst="roundRect">
            <a:avLst>
              <a:gd name="adj" fmla="val 106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圆角矩形 22"/>
          <p:cNvSpPr/>
          <p:nvPr/>
        </p:nvSpPr>
        <p:spPr>
          <a:xfrm>
            <a:off x="1038225" y="4379913"/>
            <a:ext cx="3563938" cy="474663"/>
          </a:xfrm>
          <a:prstGeom prst="roundRect">
            <a:avLst>
              <a:gd name="adj" fmla="val 106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4900613" y="4376738"/>
            <a:ext cx="3563938" cy="476250"/>
          </a:xfrm>
          <a:prstGeom prst="roundRect">
            <a:avLst>
              <a:gd name="adj" fmla="val 106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圆角矩形 24"/>
          <p:cNvSpPr/>
          <p:nvPr/>
        </p:nvSpPr>
        <p:spPr>
          <a:xfrm>
            <a:off x="1038225" y="5122863"/>
            <a:ext cx="3563938" cy="474663"/>
          </a:xfrm>
          <a:prstGeom prst="roundRect">
            <a:avLst>
              <a:gd name="adj" fmla="val 106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圆角矩形 25"/>
          <p:cNvSpPr/>
          <p:nvPr/>
        </p:nvSpPr>
        <p:spPr>
          <a:xfrm>
            <a:off x="4900613" y="5119688"/>
            <a:ext cx="3563938" cy="476250"/>
          </a:xfrm>
          <a:prstGeom prst="roundRect">
            <a:avLst>
              <a:gd name="adj" fmla="val 106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76" name="矩形 4"/>
          <p:cNvSpPr/>
          <p:nvPr/>
        </p:nvSpPr>
        <p:spPr>
          <a:xfrm>
            <a:off x="2035175" y="2952750"/>
            <a:ext cx="1570038" cy="423863"/>
          </a:xfrm>
          <a:prstGeom prst="rect">
            <a:avLst/>
          </a:prstGeom>
          <a:noFill/>
          <a:ln w="9525">
            <a:noFill/>
          </a:ln>
        </p:spPr>
        <p:txBody>
          <a:bodyPr wrap="none">
            <a:spAutoFit/>
          </a:bodyPr>
          <a:p>
            <a:pPr eaLnBrk="1" hangingPunct="1">
              <a:lnSpc>
                <a:spcPct val="120000"/>
              </a:lnSpc>
            </a:pPr>
            <a:r>
              <a:rPr lang="zh-CN" altLang="en-US" dirty="0">
                <a:solidFill>
                  <a:schemeClr val="bg1"/>
                </a:solidFill>
                <a:latin typeface="微软雅黑" panose="020B0503020204020204" charset="-122"/>
                <a:ea typeface="微软雅黑" panose="020B0503020204020204" charset="-122"/>
              </a:rPr>
              <a:t>对安全的期望</a:t>
            </a:r>
            <a:endParaRPr lang="zh-CN" altLang="en-US" dirty="0">
              <a:solidFill>
                <a:schemeClr val="bg1"/>
              </a:solidFill>
              <a:latin typeface="微软雅黑" panose="020B0503020204020204" charset="-122"/>
              <a:ea typeface="微软雅黑" panose="020B0503020204020204" charset="-122"/>
            </a:endParaRPr>
          </a:p>
        </p:txBody>
      </p:sp>
      <p:sp>
        <p:nvSpPr>
          <p:cNvPr id="40977" name="矩形 5"/>
          <p:cNvSpPr/>
          <p:nvPr/>
        </p:nvSpPr>
        <p:spPr>
          <a:xfrm>
            <a:off x="5816600" y="2925763"/>
            <a:ext cx="1800225" cy="395287"/>
          </a:xfrm>
          <a:prstGeom prst="rect">
            <a:avLst/>
          </a:prstGeom>
          <a:noFill/>
          <a:ln w="9525">
            <a:noFill/>
          </a:ln>
        </p:spPr>
        <p:txBody>
          <a:bodyPr wrap="none">
            <a:spAutoFit/>
          </a:bodyPr>
          <a:p>
            <a:pPr eaLnBrk="1" hangingPunct="1">
              <a:lnSpc>
                <a:spcPct val="120000"/>
              </a:lnSpc>
            </a:pPr>
            <a:r>
              <a:rPr lang="zh-CN" altLang="en-US" dirty="0">
                <a:solidFill>
                  <a:schemeClr val="bg1"/>
                </a:solidFill>
                <a:latin typeface="微软雅黑" panose="020B0503020204020204" charset="-122"/>
                <a:ea typeface="微软雅黑" panose="020B0503020204020204" charset="-122"/>
              </a:rPr>
              <a:t>执行工作的条件</a:t>
            </a:r>
            <a:endParaRPr lang="zh-CN" altLang="en-US" dirty="0">
              <a:solidFill>
                <a:schemeClr val="bg1"/>
              </a:solidFill>
              <a:latin typeface="微软雅黑" panose="020B0503020204020204" charset="-122"/>
              <a:ea typeface="微软雅黑" panose="020B0503020204020204" charset="-122"/>
            </a:endParaRPr>
          </a:p>
        </p:txBody>
      </p:sp>
      <p:sp>
        <p:nvSpPr>
          <p:cNvPr id="40978" name="矩形 11"/>
          <p:cNvSpPr/>
          <p:nvPr/>
        </p:nvSpPr>
        <p:spPr>
          <a:xfrm>
            <a:off x="2027238" y="3651250"/>
            <a:ext cx="1570037" cy="396875"/>
          </a:xfrm>
          <a:prstGeom prst="rect">
            <a:avLst/>
          </a:prstGeom>
          <a:noFill/>
          <a:ln w="9525">
            <a:noFill/>
          </a:ln>
        </p:spPr>
        <p:txBody>
          <a:bodyPr wrap="none">
            <a:spAutoFit/>
          </a:bodyPr>
          <a:p>
            <a:pPr eaLnBrk="1" hangingPunct="1">
              <a:lnSpc>
                <a:spcPct val="120000"/>
              </a:lnSpc>
            </a:pPr>
            <a:r>
              <a:rPr lang="zh-CN" altLang="en-US" dirty="0">
                <a:solidFill>
                  <a:schemeClr val="bg1"/>
                </a:solidFill>
                <a:latin typeface="微软雅黑" panose="020B0503020204020204" charset="-122"/>
                <a:ea typeface="微软雅黑" panose="020B0503020204020204" charset="-122"/>
              </a:rPr>
              <a:t>详细工作范围</a:t>
            </a:r>
            <a:endParaRPr lang="zh-CN" altLang="en-US" dirty="0">
              <a:solidFill>
                <a:schemeClr val="bg1"/>
              </a:solidFill>
              <a:latin typeface="微软雅黑" panose="020B0503020204020204" charset="-122"/>
              <a:ea typeface="微软雅黑" panose="020B0503020204020204" charset="-122"/>
            </a:endParaRPr>
          </a:p>
        </p:txBody>
      </p:sp>
      <p:sp>
        <p:nvSpPr>
          <p:cNvPr id="40979" name="矩形 12"/>
          <p:cNvSpPr/>
          <p:nvPr/>
        </p:nvSpPr>
        <p:spPr>
          <a:xfrm>
            <a:off x="5008563" y="3640138"/>
            <a:ext cx="3416300" cy="396875"/>
          </a:xfrm>
          <a:prstGeom prst="rect">
            <a:avLst/>
          </a:prstGeom>
          <a:noFill/>
          <a:ln w="9525">
            <a:noFill/>
          </a:ln>
        </p:spPr>
        <p:txBody>
          <a:bodyPr wrap="none">
            <a:spAutoFit/>
          </a:bodyPr>
          <a:p>
            <a:pPr eaLnBrk="1" hangingPunct="1">
              <a:lnSpc>
                <a:spcPct val="120000"/>
              </a:lnSpc>
            </a:pPr>
            <a:r>
              <a:rPr lang="zh-CN" altLang="en-US" dirty="0">
                <a:solidFill>
                  <a:schemeClr val="bg1"/>
                </a:solidFill>
                <a:latin typeface="微软雅黑" panose="020B0503020204020204" charset="-122"/>
                <a:ea typeface="微软雅黑" panose="020B0503020204020204" charset="-122"/>
              </a:rPr>
              <a:t>不遵守要求时，中止合同的条款</a:t>
            </a:r>
            <a:endParaRPr lang="zh-CN" altLang="en-US" dirty="0">
              <a:solidFill>
                <a:schemeClr val="bg1"/>
              </a:solidFill>
              <a:latin typeface="微软雅黑" panose="020B0503020204020204" charset="-122"/>
              <a:ea typeface="微软雅黑" panose="020B0503020204020204" charset="-122"/>
            </a:endParaRPr>
          </a:p>
        </p:txBody>
      </p:sp>
      <p:sp>
        <p:nvSpPr>
          <p:cNvPr id="40980" name="矩形 18"/>
          <p:cNvSpPr/>
          <p:nvPr/>
        </p:nvSpPr>
        <p:spPr>
          <a:xfrm>
            <a:off x="1573213" y="4381500"/>
            <a:ext cx="2492375" cy="395288"/>
          </a:xfrm>
          <a:prstGeom prst="rect">
            <a:avLst/>
          </a:prstGeom>
          <a:noFill/>
          <a:ln w="9525">
            <a:noFill/>
          </a:ln>
        </p:spPr>
        <p:txBody>
          <a:bodyPr wrap="none">
            <a:spAutoFit/>
          </a:bodyPr>
          <a:p>
            <a:pPr eaLnBrk="1" hangingPunct="1">
              <a:lnSpc>
                <a:spcPct val="120000"/>
              </a:lnSpc>
            </a:pPr>
            <a:r>
              <a:rPr lang="zh-CN" altLang="en-US" dirty="0">
                <a:solidFill>
                  <a:schemeClr val="bg1"/>
                </a:solidFill>
                <a:latin typeface="微软雅黑" panose="020B0503020204020204" charset="-122"/>
                <a:ea typeface="微软雅黑" panose="020B0503020204020204" charset="-122"/>
              </a:rPr>
              <a:t>工作场所通用安全规定</a:t>
            </a:r>
            <a:endParaRPr lang="zh-CN" altLang="en-US" dirty="0">
              <a:solidFill>
                <a:schemeClr val="bg1"/>
              </a:solidFill>
              <a:latin typeface="微软雅黑" panose="020B0503020204020204" charset="-122"/>
              <a:ea typeface="微软雅黑" panose="020B0503020204020204" charset="-122"/>
            </a:endParaRPr>
          </a:p>
        </p:txBody>
      </p:sp>
      <p:sp>
        <p:nvSpPr>
          <p:cNvPr id="40981" name="矩形 26"/>
          <p:cNvSpPr/>
          <p:nvPr/>
        </p:nvSpPr>
        <p:spPr>
          <a:xfrm>
            <a:off x="5364163" y="4398963"/>
            <a:ext cx="2724150" cy="395287"/>
          </a:xfrm>
          <a:prstGeom prst="rect">
            <a:avLst/>
          </a:prstGeom>
          <a:noFill/>
          <a:ln w="9525">
            <a:noFill/>
          </a:ln>
        </p:spPr>
        <p:txBody>
          <a:bodyPr wrap="none">
            <a:spAutoFit/>
          </a:bodyPr>
          <a:p>
            <a:pPr eaLnBrk="1" hangingPunct="1">
              <a:lnSpc>
                <a:spcPct val="120000"/>
              </a:lnSpc>
            </a:pPr>
            <a:r>
              <a:rPr lang="zh-CN" altLang="en-US" dirty="0">
                <a:solidFill>
                  <a:schemeClr val="bg1"/>
                </a:solidFill>
                <a:latin typeface="微软雅黑" panose="020B0503020204020204" charset="-122"/>
                <a:ea typeface="微软雅黑" panose="020B0503020204020204" charset="-122"/>
              </a:rPr>
              <a:t>作业现场的特别安全规定</a:t>
            </a:r>
            <a:endParaRPr lang="zh-CN" altLang="en-US" dirty="0">
              <a:solidFill>
                <a:schemeClr val="bg1"/>
              </a:solidFill>
              <a:latin typeface="微软雅黑" panose="020B0503020204020204" charset="-122"/>
              <a:ea typeface="微软雅黑" panose="020B0503020204020204" charset="-122"/>
            </a:endParaRPr>
          </a:p>
        </p:txBody>
      </p:sp>
      <p:sp>
        <p:nvSpPr>
          <p:cNvPr id="40982" name="矩形 27"/>
          <p:cNvSpPr/>
          <p:nvPr/>
        </p:nvSpPr>
        <p:spPr>
          <a:xfrm>
            <a:off x="1204913" y="5138738"/>
            <a:ext cx="3228975" cy="396875"/>
          </a:xfrm>
          <a:prstGeom prst="rect">
            <a:avLst/>
          </a:prstGeom>
          <a:noFill/>
          <a:ln w="9525">
            <a:noFill/>
          </a:ln>
        </p:spPr>
        <p:txBody>
          <a:bodyPr wrap="none">
            <a:spAutoFit/>
          </a:bodyPr>
          <a:p>
            <a:pPr algn="ctr" eaLnBrk="1" hangingPunct="1">
              <a:lnSpc>
                <a:spcPct val="120000"/>
              </a:lnSpc>
            </a:pPr>
            <a:r>
              <a:rPr lang="zh-CN" altLang="en-US" dirty="0">
                <a:solidFill>
                  <a:schemeClr val="bg1"/>
                </a:solidFill>
                <a:latin typeface="微软雅黑" panose="020B0503020204020204" charset="-122"/>
                <a:ea typeface="微软雅黑" panose="020B0503020204020204" charset="-122"/>
              </a:rPr>
              <a:t>作业现场人员完成的JSA/PHA</a:t>
            </a:r>
            <a:endParaRPr lang="zh-CN" altLang="en-US" dirty="0">
              <a:solidFill>
                <a:schemeClr val="bg1"/>
              </a:solidFill>
              <a:latin typeface="微软雅黑" panose="020B0503020204020204" charset="-122"/>
              <a:ea typeface="微软雅黑" panose="020B0503020204020204" charset="-122"/>
            </a:endParaRPr>
          </a:p>
        </p:txBody>
      </p:sp>
      <p:sp>
        <p:nvSpPr>
          <p:cNvPr id="40983" name="矩形 29"/>
          <p:cNvSpPr/>
          <p:nvPr/>
        </p:nvSpPr>
        <p:spPr>
          <a:xfrm>
            <a:off x="5008563" y="5138738"/>
            <a:ext cx="3416300" cy="396875"/>
          </a:xfrm>
          <a:prstGeom prst="rect">
            <a:avLst/>
          </a:prstGeom>
          <a:noFill/>
          <a:ln w="9525">
            <a:noFill/>
          </a:ln>
        </p:spPr>
        <p:txBody>
          <a:bodyPr wrap="none">
            <a:spAutoFit/>
          </a:bodyPr>
          <a:p>
            <a:pPr algn="ctr" eaLnBrk="1" hangingPunct="1">
              <a:lnSpc>
                <a:spcPct val="120000"/>
              </a:lnSpc>
            </a:pPr>
            <a:r>
              <a:rPr lang="zh-CN" altLang="en-US" dirty="0">
                <a:solidFill>
                  <a:schemeClr val="bg1"/>
                </a:solidFill>
                <a:latin typeface="微软雅黑" panose="020B0503020204020204" charset="-122"/>
                <a:ea typeface="微软雅黑" panose="020B0503020204020204" charset="-122"/>
              </a:rPr>
              <a:t>建立承包商安全管理和技术标准</a:t>
            </a: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noRot="1" noChangeArrowheads="1"/>
          </p:cNvSpPr>
          <p:nvPr>
            <p:ph type="title"/>
          </p:nvPr>
        </p:nvSpPr>
        <p:spPr>
          <a:xfrm>
            <a:off x="1008063" y="1793875"/>
            <a:ext cx="2916238" cy="369888"/>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避免步骤2中易犯的错误</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燕尾形 5"/>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990" name="矩形 6"/>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步骤2</a:t>
            </a:r>
            <a:endParaRPr lang="zh-CN" altLang="en-US" sz="2000"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2320925" y="688975"/>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合同准备</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9" name="五边形 8"/>
          <p:cNvSpPr/>
          <p:nvPr/>
        </p:nvSpPr>
        <p:spPr>
          <a:xfrm>
            <a:off x="1235075" y="2725738"/>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五边形 9"/>
          <p:cNvSpPr/>
          <p:nvPr/>
        </p:nvSpPr>
        <p:spPr>
          <a:xfrm>
            <a:off x="1230313" y="3505200"/>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五边形 10"/>
          <p:cNvSpPr/>
          <p:nvPr/>
        </p:nvSpPr>
        <p:spPr>
          <a:xfrm>
            <a:off x="1230313" y="4284663"/>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a:off x="1230313" y="5064125"/>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952625" y="2713038"/>
            <a:ext cx="2724150"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没有正式的合同编写过程</a:t>
            </a:r>
            <a:endPar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 name="矩形 2"/>
          <p:cNvSpPr/>
          <p:nvPr/>
        </p:nvSpPr>
        <p:spPr>
          <a:xfrm>
            <a:off x="1952625" y="3494088"/>
            <a:ext cx="4108450"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合同编写小组成员不具有广泛的代表性</a:t>
            </a:r>
            <a:endPar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3" name="矩形 12"/>
          <p:cNvSpPr/>
          <p:nvPr/>
        </p:nvSpPr>
        <p:spPr>
          <a:xfrm>
            <a:off x="1952625" y="4262438"/>
            <a:ext cx="2492375"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没有采用合同专业用语</a:t>
            </a:r>
            <a:endPar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5" name="矩形 14"/>
          <p:cNvSpPr/>
          <p:nvPr/>
        </p:nvSpPr>
        <p:spPr>
          <a:xfrm>
            <a:off x="1952625" y="5032375"/>
            <a:ext cx="3416300"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没有确切地表明具体的期望要求</a:t>
            </a:r>
            <a:endPar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2000" name="文本框 15"/>
          <p:cNvSpPr txBox="1"/>
          <p:nvPr/>
        </p:nvSpPr>
        <p:spPr>
          <a:xfrm>
            <a:off x="1209675" y="2697163"/>
            <a:ext cx="381000"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ndParaRPr>
          </a:p>
        </p:txBody>
      </p:sp>
      <p:sp>
        <p:nvSpPr>
          <p:cNvPr id="42001" name="文本框 18"/>
          <p:cNvSpPr txBox="1"/>
          <p:nvPr/>
        </p:nvSpPr>
        <p:spPr>
          <a:xfrm>
            <a:off x="1220788" y="3487738"/>
            <a:ext cx="382587"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ndParaRPr>
          </a:p>
        </p:txBody>
      </p:sp>
      <p:sp>
        <p:nvSpPr>
          <p:cNvPr id="42002" name="文本框 19"/>
          <p:cNvSpPr txBox="1"/>
          <p:nvPr/>
        </p:nvSpPr>
        <p:spPr>
          <a:xfrm>
            <a:off x="1220788" y="4257675"/>
            <a:ext cx="382587"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ndParaRPr>
          </a:p>
        </p:txBody>
      </p:sp>
      <p:sp>
        <p:nvSpPr>
          <p:cNvPr id="42003" name="文本框 20"/>
          <p:cNvSpPr txBox="1"/>
          <p:nvPr/>
        </p:nvSpPr>
        <p:spPr>
          <a:xfrm>
            <a:off x="1230313" y="5032375"/>
            <a:ext cx="381000"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燕尾形 5"/>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037" name="矩形 6"/>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3</a:t>
            </a:r>
            <a:endParaRPr lang="zh-CN" altLang="en-US" sz="2000"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2320925" y="688975"/>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合同签订</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44039" name="矩形 8"/>
          <p:cNvSpPr/>
          <p:nvPr/>
        </p:nvSpPr>
        <p:spPr>
          <a:xfrm>
            <a:off x="1008063" y="3036888"/>
            <a:ext cx="6804025" cy="1901825"/>
          </a:xfrm>
          <a:prstGeom prst="rect">
            <a:avLst/>
          </a:prstGeom>
          <a:noFill/>
          <a:ln w="9525">
            <a:noFill/>
          </a:ln>
        </p:spPr>
        <p:txBody>
          <a:bodyPr/>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在招投标会议和决标前会议上对承包安全规范进行的安全、有效的评审</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确定关键人员以便该工作有效进行</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确保业主和承包商双方都有合适人员参加这些会议</a:t>
            </a:r>
            <a:endParaRPr lang="zh-CN" altLang="en-US" dirty="0">
              <a:solidFill>
                <a:srgbClr val="000000"/>
              </a:solidFill>
              <a:latin typeface="微软雅黑" panose="020B0503020204020204" charset="-122"/>
              <a:ea typeface="微软雅黑" panose="020B0503020204020204" charset="-122"/>
            </a:endParaRPr>
          </a:p>
        </p:txBody>
      </p:sp>
      <p:sp>
        <p:nvSpPr>
          <p:cNvPr id="44040" name="矩形 9"/>
          <p:cNvSpPr/>
          <p:nvPr/>
        </p:nvSpPr>
        <p:spPr>
          <a:xfrm>
            <a:off x="1008063" y="2182813"/>
            <a:ext cx="649287" cy="369887"/>
          </a:xfrm>
          <a:prstGeom prst="rect">
            <a:avLst/>
          </a:prstGeom>
          <a:noFill/>
          <a:ln w="9525">
            <a:noFill/>
          </a:ln>
        </p:spPr>
        <p:txBody>
          <a:bodyPr>
            <a:spAutoFit/>
          </a:bodyPr>
          <a:p>
            <a:r>
              <a:rPr lang="zh-CN" altLang="en-US" b="1" dirty="0">
                <a:solidFill>
                  <a:srgbClr val="000000"/>
                </a:solidFill>
                <a:latin typeface="微软雅黑" panose="020B0503020204020204" charset="-122"/>
                <a:ea typeface="微软雅黑" panose="020B0503020204020204" charset="-122"/>
                <a:sym typeface="宋体" panose="02010600030101010101" pitchFamily="2" charset="-122"/>
              </a:rPr>
              <a:t>要素</a:t>
            </a:r>
            <a:endParaRPr lang="zh-CN" altLang="en-US"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361950" y="2359025"/>
            <a:ext cx="8462963" cy="3157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5059" name="图片 8"/>
          <p:cNvPicPr>
            <a:picLocks noChangeAspect="1"/>
          </p:cNvPicPr>
          <p:nvPr/>
        </p:nvPicPr>
        <p:blipFill>
          <a:blip r:embed="rId1"/>
          <a:stretch>
            <a:fillRect/>
          </a:stretch>
        </p:blipFill>
        <p:spPr>
          <a:xfrm>
            <a:off x="6743700" y="2359025"/>
            <a:ext cx="2081213" cy="3121025"/>
          </a:xfrm>
          <a:prstGeom prst="rect">
            <a:avLst/>
          </a:prstGeom>
          <a:noFill/>
          <a:ln w="9525">
            <a:noFill/>
          </a:ln>
        </p:spPr>
      </p:pic>
      <p:sp>
        <p:nvSpPr>
          <p:cNvPr id="24578" name="Rectangle 2"/>
          <p:cNvSpPr>
            <a:spLocks noGrp="1" noRot="1" noChangeArrowheads="1"/>
          </p:cNvSpPr>
          <p:nvPr>
            <p:ph type="title"/>
          </p:nvPr>
        </p:nvSpPr>
        <p:spPr>
          <a:xfrm>
            <a:off x="1008063" y="1700213"/>
            <a:ext cx="2859088" cy="369888"/>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避免步骤3中易犯的错误</a:t>
            </a: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4579" name="Rectangle 3"/>
          <p:cNvSpPr>
            <a:spLocks noGrp="1" noRot="1" noChangeArrowheads="1"/>
          </p:cNvSpPr>
          <p:nvPr>
            <p:ph idx="1"/>
          </p:nvPr>
        </p:nvSpPr>
        <p:spPr>
          <a:xfrm>
            <a:off x="1076325" y="3021013"/>
            <a:ext cx="5581650" cy="1833563"/>
          </a:xfrm>
        </p:spPr>
        <p:txBody>
          <a:bodyPr/>
          <a:lstStyle/>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只</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关注工作范围，规范，进度和费用而不考虑安全</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想当然</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的认为承包商会阅读，理解并实行所有的安全要求</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没有</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确保相关的人员得到关于安全要求的</a:t>
            </a: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信息</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4"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3</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2320925" y="688975"/>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合同签订</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 y="1714500"/>
            <a:ext cx="595439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图片 2"/>
          <p:cNvPicPr>
            <a:picLocks noChangeAspect="1"/>
          </p:cNvPicPr>
          <p:nvPr/>
        </p:nvPicPr>
        <p:blipFill>
          <a:blip r:embed="rId1"/>
          <a:srcRect l="8331" r="10280" b="8492"/>
          <a:stretch>
            <a:fillRect/>
          </a:stretch>
        </p:blipFill>
        <p:spPr>
          <a:xfrm>
            <a:off x="0" y="-23812"/>
            <a:ext cx="9180513" cy="6858000"/>
          </a:xfrm>
          <a:prstGeom prst="rect">
            <a:avLst/>
          </a:prstGeom>
          <a:noFill/>
          <a:ln w="9525">
            <a:noFill/>
          </a:ln>
        </p:spPr>
      </p:pic>
      <p:sp>
        <p:nvSpPr>
          <p:cNvPr id="4" name="矩形 3"/>
          <p:cNvSpPr/>
          <p:nvPr/>
        </p:nvSpPr>
        <p:spPr>
          <a:xfrm>
            <a:off x="0" y="1916113"/>
            <a:ext cx="9180513" cy="3025775"/>
          </a:xfrm>
          <a:prstGeom prst="rect">
            <a:avLst/>
          </a:prstGeom>
          <a:solidFill>
            <a:schemeClr val="accent1">
              <a:lumMod val="2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84" name="Rectangle 4"/>
          <p:cNvSpPr>
            <a:spLocks noGrp="1" noRot="1"/>
          </p:cNvSpPr>
          <p:nvPr/>
        </p:nvSpPr>
        <p:spPr>
          <a:xfrm>
            <a:off x="1611313" y="2278063"/>
            <a:ext cx="5921375" cy="1147762"/>
          </a:xfrm>
          <a:prstGeom prst="rect">
            <a:avLst/>
          </a:prstGeom>
          <a:noFill/>
          <a:ln w="9525">
            <a:noFill/>
          </a:ln>
        </p:spPr>
        <p:txBody>
          <a:bodyPr/>
          <a:p>
            <a:pPr algn="ctr">
              <a:lnSpc>
                <a:spcPct val="130000"/>
              </a:lnSpc>
              <a:buClr>
                <a:schemeClr val="hlink"/>
              </a:buClr>
              <a:buSzPct val="75000"/>
              <a:buFont typeface="Wingdings" panose="05000000000000000000" pitchFamily="2" charset="2"/>
            </a:pPr>
            <a:r>
              <a:rPr lang="zh-CN" altLang="en-US" sz="2400" b="1" dirty="0">
                <a:solidFill>
                  <a:schemeClr val="bg1"/>
                </a:solidFill>
                <a:latin typeface="华文中宋" panose="02010600040101010101" pitchFamily="2" charset="-122"/>
                <a:ea typeface="华文中宋" panose="02010600040101010101" pitchFamily="2" charset="-122"/>
                <a:sym typeface="宋体" panose="02010600030101010101" pitchFamily="2" charset="-122"/>
              </a:rPr>
              <a:t>竞标者理解“游戏规则”</a:t>
            </a:r>
            <a:r>
              <a:rPr lang="zh-CN" altLang="en-US" sz="2400" b="1" dirty="0">
                <a:solidFill>
                  <a:schemeClr val="bg1"/>
                </a:solidFill>
                <a:latin typeface="华文中宋" panose="02010600040101010101" pitchFamily="2" charset="-122"/>
                <a:ea typeface="华文中宋" panose="02010600040101010101" pitchFamily="2" charset="-122"/>
              </a:rPr>
              <a:t>承包商制定作业计划书业主评审作业计划书</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
        <p:nvSpPr>
          <p:cNvPr id="46085" name="Rectangle 5"/>
          <p:cNvSpPr>
            <a:spLocks noGrp="1" noRot="1"/>
          </p:cNvSpPr>
          <p:nvPr/>
        </p:nvSpPr>
        <p:spPr>
          <a:xfrm>
            <a:off x="2484438" y="3595688"/>
            <a:ext cx="4175125" cy="1176337"/>
          </a:xfrm>
          <a:prstGeom prst="rect">
            <a:avLst/>
          </a:prstGeom>
          <a:noFill/>
          <a:ln w="9525">
            <a:noFill/>
          </a:ln>
        </p:spPr>
        <p:txBody>
          <a:bodyPr/>
          <a:p>
            <a:pPr algn="ctr">
              <a:lnSpc>
                <a:spcPct val="130000"/>
              </a:lnSpc>
              <a:buClr>
                <a:schemeClr val="hlink"/>
              </a:buClr>
              <a:buSzPct val="75000"/>
              <a:buFont typeface="Wingdings" panose="05000000000000000000" pitchFamily="2" charset="2"/>
            </a:pPr>
            <a:r>
              <a:rPr lang="zh-CN" altLang="en-US" sz="2400" b="1" dirty="0">
                <a:solidFill>
                  <a:schemeClr val="bg1"/>
                </a:solidFill>
                <a:latin typeface="华文中宋" panose="02010600040101010101" pitchFamily="2" charset="-122"/>
                <a:ea typeface="华文中宋" panose="02010600040101010101" pitchFamily="2" charset="-122"/>
              </a:rPr>
              <a:t>假如你想把事做好，</a:t>
            </a:r>
            <a:endParaRPr lang="zh-CN" altLang="en-US" sz="2400" b="1" dirty="0">
              <a:solidFill>
                <a:schemeClr val="bg1"/>
              </a:solidFill>
              <a:latin typeface="华文中宋" panose="02010600040101010101" pitchFamily="2" charset="-122"/>
              <a:ea typeface="华文中宋" panose="02010600040101010101" pitchFamily="2" charset="-122"/>
            </a:endParaRPr>
          </a:p>
          <a:p>
            <a:pPr algn="ctr">
              <a:lnSpc>
                <a:spcPct val="130000"/>
              </a:lnSpc>
              <a:buClr>
                <a:schemeClr val="hlink"/>
              </a:buClr>
              <a:buSzPct val="75000"/>
              <a:buFont typeface="Wingdings" panose="05000000000000000000" pitchFamily="2" charset="2"/>
            </a:pPr>
            <a:r>
              <a:rPr lang="zh-CN" altLang="en-US" sz="2400" b="1" dirty="0">
                <a:solidFill>
                  <a:schemeClr val="bg1"/>
                </a:solidFill>
                <a:latin typeface="华文中宋" panose="02010600040101010101" pitchFamily="2" charset="-122"/>
                <a:ea typeface="华文中宋" panose="02010600040101010101" pitchFamily="2" charset="-122"/>
              </a:rPr>
              <a:t>先将“游戏规则”“钉好”！</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任意多边形 4"/>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08" name="矩形 6"/>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3</a:t>
            </a:r>
            <a:endParaRPr lang="zh-CN" altLang="en-US" sz="2000"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2320925" y="688975"/>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合同签订</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pic>
        <p:nvPicPr>
          <p:cNvPr id="47110" name="图片 2"/>
          <p:cNvPicPr>
            <a:picLocks noChangeAspect="1"/>
          </p:cNvPicPr>
          <p:nvPr/>
        </p:nvPicPr>
        <p:blipFill>
          <a:blip r:embed="rId1"/>
          <a:srcRect l="18457" r="14638"/>
          <a:stretch>
            <a:fillRect/>
          </a:stretch>
        </p:blipFill>
        <p:spPr>
          <a:xfrm>
            <a:off x="769938" y="2060575"/>
            <a:ext cx="3603625" cy="3594100"/>
          </a:xfrm>
          <a:prstGeom prst="rect">
            <a:avLst/>
          </a:prstGeom>
          <a:noFill/>
          <a:ln w="9525">
            <a:noFill/>
          </a:ln>
        </p:spPr>
      </p:pic>
      <p:sp>
        <p:nvSpPr>
          <p:cNvPr id="47111" name="矩形 3"/>
          <p:cNvSpPr/>
          <p:nvPr/>
        </p:nvSpPr>
        <p:spPr>
          <a:xfrm>
            <a:off x="5029200" y="2176463"/>
            <a:ext cx="3762375" cy="458787"/>
          </a:xfrm>
          <a:prstGeom prst="rect">
            <a:avLst/>
          </a:prstGeom>
          <a:noFill/>
          <a:ln w="9525">
            <a:noFill/>
          </a:ln>
        </p:spPr>
        <p:txBody>
          <a:bodyPr/>
          <a:p>
            <a:pPr>
              <a:lnSpc>
                <a:spcPct val="150000"/>
              </a:lnSpc>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承包商的投标满足业主标的要求</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9" name="圆角矩形 8"/>
          <p:cNvSpPr/>
          <p:nvPr/>
        </p:nvSpPr>
        <p:spPr>
          <a:xfrm>
            <a:off x="4572000" y="2219325"/>
            <a:ext cx="431800" cy="431800"/>
          </a:xfrm>
          <a:prstGeom prst="roundRect">
            <a:avLst>
              <a:gd name="adj" fmla="val 86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13" name="矩形 9"/>
          <p:cNvSpPr/>
          <p:nvPr/>
        </p:nvSpPr>
        <p:spPr>
          <a:xfrm>
            <a:off x="5029200" y="3006725"/>
            <a:ext cx="3648075" cy="458788"/>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承包商承诺遵守合同上的安全要求</a:t>
            </a:r>
            <a:endParaRPr lang="zh-CN" altLang="en-US" dirty="0">
              <a:solidFill>
                <a:srgbClr val="000000"/>
              </a:solidFill>
              <a:latin typeface="微软雅黑" panose="020B0503020204020204" charset="-122"/>
              <a:ea typeface="微软雅黑" panose="020B0503020204020204" charset="-122"/>
            </a:endParaRPr>
          </a:p>
        </p:txBody>
      </p:sp>
      <p:sp>
        <p:nvSpPr>
          <p:cNvPr id="47114" name="矩形 10"/>
          <p:cNvSpPr/>
          <p:nvPr/>
        </p:nvSpPr>
        <p:spPr>
          <a:xfrm>
            <a:off x="5029200" y="3581400"/>
            <a:ext cx="2493963" cy="458788"/>
          </a:xfrm>
          <a:prstGeom prst="rect">
            <a:avLst/>
          </a:prstGeom>
          <a:noFill/>
          <a:ln w="9525">
            <a:noFill/>
          </a:ln>
        </p:spPr>
        <p:txBody>
          <a:bodyPr/>
          <a:p>
            <a:pPr>
              <a:lnSpc>
                <a:spcPct val="150000"/>
              </a:lnSpc>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承包商将安全费用单列</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47115" name="矩形 11"/>
          <p:cNvSpPr/>
          <p:nvPr/>
        </p:nvSpPr>
        <p:spPr>
          <a:xfrm>
            <a:off x="5035550" y="4278313"/>
            <a:ext cx="3416300" cy="458787"/>
          </a:xfrm>
          <a:prstGeom prst="rect">
            <a:avLst/>
          </a:prstGeom>
          <a:noFill/>
          <a:ln w="9525">
            <a:noFill/>
          </a:ln>
        </p:spPr>
        <p:txBody>
          <a:bodyPr/>
          <a:p>
            <a:pPr>
              <a:lnSpc>
                <a:spcPct val="150000"/>
              </a:lnSpc>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签合同前审核承包商的安全文件</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47116" name="矩形 13"/>
          <p:cNvSpPr/>
          <p:nvPr/>
        </p:nvSpPr>
        <p:spPr>
          <a:xfrm>
            <a:off x="5029200" y="5002213"/>
            <a:ext cx="2100263" cy="458787"/>
          </a:xfrm>
          <a:prstGeom prst="rect">
            <a:avLst/>
          </a:prstGeom>
          <a:noFill/>
          <a:ln w="9525">
            <a:noFill/>
          </a:ln>
        </p:spPr>
        <p:txBody>
          <a:bodyPr/>
          <a:p>
            <a:pPr>
              <a:lnSpc>
                <a:spcPct val="150000"/>
              </a:lnSpc>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审核资料必须存档 </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7" name="圆角矩形 16"/>
          <p:cNvSpPr/>
          <p:nvPr/>
        </p:nvSpPr>
        <p:spPr>
          <a:xfrm>
            <a:off x="4572000" y="2947988"/>
            <a:ext cx="431800" cy="431800"/>
          </a:xfrm>
          <a:prstGeom prst="roundRect">
            <a:avLst>
              <a:gd name="adj" fmla="val 86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4572000" y="3638550"/>
            <a:ext cx="431800" cy="431800"/>
          </a:xfrm>
          <a:prstGeom prst="roundRect">
            <a:avLst>
              <a:gd name="adj" fmla="val 86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4567238" y="4329113"/>
            <a:ext cx="431800" cy="431800"/>
          </a:xfrm>
          <a:prstGeom prst="roundRect">
            <a:avLst>
              <a:gd name="adj" fmla="val 86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4567238" y="5070475"/>
            <a:ext cx="431800" cy="431800"/>
          </a:xfrm>
          <a:prstGeom prst="roundRect">
            <a:avLst>
              <a:gd name="adj" fmla="val 86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21" name="文本框 14"/>
          <p:cNvSpPr txBox="1"/>
          <p:nvPr/>
        </p:nvSpPr>
        <p:spPr>
          <a:xfrm>
            <a:off x="4608513" y="2238375"/>
            <a:ext cx="360362"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ndParaRPr>
          </a:p>
        </p:txBody>
      </p:sp>
      <p:sp>
        <p:nvSpPr>
          <p:cNvPr id="47122" name="文本框 21"/>
          <p:cNvSpPr txBox="1"/>
          <p:nvPr/>
        </p:nvSpPr>
        <p:spPr>
          <a:xfrm>
            <a:off x="4614863" y="2949575"/>
            <a:ext cx="360362"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ndParaRPr>
          </a:p>
        </p:txBody>
      </p:sp>
      <p:sp>
        <p:nvSpPr>
          <p:cNvPr id="47123" name="文本框 22"/>
          <p:cNvSpPr txBox="1"/>
          <p:nvPr/>
        </p:nvSpPr>
        <p:spPr>
          <a:xfrm>
            <a:off x="4606925" y="3649663"/>
            <a:ext cx="360363"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ndParaRPr>
          </a:p>
        </p:txBody>
      </p:sp>
      <p:sp>
        <p:nvSpPr>
          <p:cNvPr id="47124" name="文本框 23"/>
          <p:cNvSpPr txBox="1"/>
          <p:nvPr/>
        </p:nvSpPr>
        <p:spPr>
          <a:xfrm>
            <a:off x="4602163" y="4349750"/>
            <a:ext cx="358775"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ndParaRPr>
          </a:p>
        </p:txBody>
      </p:sp>
      <p:sp>
        <p:nvSpPr>
          <p:cNvPr id="47125" name="文本框 24"/>
          <p:cNvSpPr txBox="1"/>
          <p:nvPr/>
        </p:nvSpPr>
        <p:spPr>
          <a:xfrm>
            <a:off x="4602163" y="5070475"/>
            <a:ext cx="358775"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5</a:t>
            </a:r>
            <a:endParaRPr lang="zh-CN" altLang="en-US" sz="2000" b="1" dirty="0">
              <a:solidFill>
                <a:schemeClr val="bg1"/>
              </a:solidFill>
              <a:latin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图片 5"/>
          <p:cNvPicPr>
            <a:picLocks noChangeAspect="1"/>
          </p:cNvPicPr>
          <p:nvPr/>
        </p:nvPicPr>
        <p:blipFill>
          <a:blip r:embed="rId1"/>
          <a:srcRect l="17007" t="847" r="21555"/>
          <a:stretch>
            <a:fillRect/>
          </a:stretch>
        </p:blipFill>
        <p:spPr>
          <a:xfrm>
            <a:off x="844550" y="1998663"/>
            <a:ext cx="3605213" cy="3881437"/>
          </a:xfrm>
          <a:prstGeom prst="rect">
            <a:avLst/>
          </a:prstGeom>
          <a:noFill/>
          <a:ln w="9525">
            <a:noFill/>
          </a:ln>
        </p:spPr>
      </p:pic>
      <p:sp>
        <p:nvSpPr>
          <p:cNvPr id="7" name="任意多边形 6"/>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33" name="矩形 8"/>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3</a:t>
            </a:r>
            <a:endParaRPr lang="zh-CN" altLang="en-US" sz="2000" b="1" dirty="0">
              <a:solidFill>
                <a:schemeClr val="bg1"/>
              </a:solidFill>
              <a:latin typeface="微软雅黑" panose="020B0503020204020204" charset="-122"/>
              <a:ea typeface="微软雅黑" panose="020B0503020204020204" charset="-122"/>
            </a:endParaRPr>
          </a:p>
        </p:txBody>
      </p:sp>
      <p:sp>
        <p:nvSpPr>
          <p:cNvPr id="10" name="矩形 9"/>
          <p:cNvSpPr/>
          <p:nvPr/>
        </p:nvSpPr>
        <p:spPr>
          <a:xfrm>
            <a:off x="2320925" y="688975"/>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合同签订</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13" name="圆角矩形 12"/>
          <p:cNvSpPr/>
          <p:nvPr/>
        </p:nvSpPr>
        <p:spPr>
          <a:xfrm>
            <a:off x="4675188" y="2330450"/>
            <a:ext cx="433388" cy="431800"/>
          </a:xfrm>
          <a:prstGeom prst="roundRect">
            <a:avLst>
              <a:gd name="adj" fmla="val 86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36" name="文本框 13"/>
          <p:cNvSpPr txBox="1"/>
          <p:nvPr/>
        </p:nvSpPr>
        <p:spPr>
          <a:xfrm>
            <a:off x="4711700" y="2347913"/>
            <a:ext cx="360363"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6</a:t>
            </a:r>
            <a:endParaRPr lang="zh-CN" altLang="en-US" sz="2000" b="1" dirty="0">
              <a:solidFill>
                <a:schemeClr val="bg1"/>
              </a:solidFill>
              <a:latin typeface="Arial" panose="020B0604020202020204" pitchFamily="34" charset="0"/>
            </a:endParaRPr>
          </a:p>
        </p:txBody>
      </p:sp>
      <p:sp>
        <p:nvSpPr>
          <p:cNvPr id="48137" name="矩形 4"/>
          <p:cNvSpPr/>
          <p:nvPr/>
        </p:nvSpPr>
        <p:spPr>
          <a:xfrm>
            <a:off x="5153025" y="2395538"/>
            <a:ext cx="2724150" cy="360362"/>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承包商指派合适人员参加</a:t>
            </a:r>
            <a:endParaRPr lang="zh-CN" altLang="en-US" dirty="0">
              <a:solidFill>
                <a:srgbClr val="000000"/>
              </a:solidFill>
              <a:latin typeface="微软雅黑" panose="020B0503020204020204" charset="-122"/>
              <a:ea typeface="微软雅黑" panose="020B0503020204020204" charset="-122"/>
            </a:endParaRPr>
          </a:p>
        </p:txBody>
      </p:sp>
      <p:sp>
        <p:nvSpPr>
          <p:cNvPr id="48138" name="矩形 10"/>
          <p:cNvSpPr/>
          <p:nvPr/>
        </p:nvSpPr>
        <p:spPr>
          <a:xfrm>
            <a:off x="5168900" y="2762250"/>
            <a:ext cx="1882775" cy="1754188"/>
          </a:xfrm>
          <a:prstGeom prst="rect">
            <a:avLst/>
          </a:prstGeom>
          <a:noFill/>
          <a:ln w="9525">
            <a:noFill/>
          </a:ln>
        </p:spPr>
        <p:txBody>
          <a:bodyPr>
            <a:spAutoFit/>
          </a:bodyPr>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招标会议</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澄清会议</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合同签订会议</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开工前会议</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7" name="圆角矩形 16"/>
          <p:cNvSpPr/>
          <p:nvPr/>
        </p:nvSpPr>
        <p:spPr>
          <a:xfrm>
            <a:off x="4675188" y="4548188"/>
            <a:ext cx="433388" cy="431800"/>
          </a:xfrm>
          <a:prstGeom prst="roundRect">
            <a:avLst>
              <a:gd name="adj" fmla="val 86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40" name="文本框 17"/>
          <p:cNvSpPr txBox="1"/>
          <p:nvPr/>
        </p:nvSpPr>
        <p:spPr>
          <a:xfrm>
            <a:off x="4711700" y="4565650"/>
            <a:ext cx="360363"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7</a:t>
            </a:r>
            <a:endParaRPr lang="zh-CN" altLang="en-US" sz="2000" b="1" dirty="0">
              <a:solidFill>
                <a:schemeClr val="bg1"/>
              </a:solidFill>
              <a:latin typeface="Arial" panose="020B0604020202020204" pitchFamily="34" charset="0"/>
            </a:endParaRPr>
          </a:p>
        </p:txBody>
      </p:sp>
      <p:sp>
        <p:nvSpPr>
          <p:cNvPr id="48141" name="矩形 11"/>
          <p:cNvSpPr/>
          <p:nvPr/>
        </p:nvSpPr>
        <p:spPr>
          <a:xfrm>
            <a:off x="5168900" y="4567238"/>
            <a:ext cx="2262188"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制定安全作业计划书</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20" name="圆角矩形 19"/>
          <p:cNvSpPr/>
          <p:nvPr/>
        </p:nvSpPr>
        <p:spPr>
          <a:xfrm>
            <a:off x="4675188" y="5157788"/>
            <a:ext cx="433388" cy="431800"/>
          </a:xfrm>
          <a:prstGeom prst="roundRect">
            <a:avLst>
              <a:gd name="adj" fmla="val 86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43" name="文本框 20"/>
          <p:cNvSpPr txBox="1"/>
          <p:nvPr/>
        </p:nvSpPr>
        <p:spPr>
          <a:xfrm>
            <a:off x="4711700" y="5175250"/>
            <a:ext cx="360363"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8</a:t>
            </a:r>
            <a:endParaRPr lang="zh-CN" altLang="en-US" sz="2000" b="1" dirty="0">
              <a:solidFill>
                <a:schemeClr val="bg1"/>
              </a:solidFill>
              <a:latin typeface="Arial" panose="020B0604020202020204" pitchFamily="34" charset="0"/>
            </a:endParaRPr>
          </a:p>
        </p:txBody>
      </p:sp>
      <p:sp>
        <p:nvSpPr>
          <p:cNvPr id="48144" name="矩形 15"/>
          <p:cNvSpPr/>
          <p:nvPr/>
        </p:nvSpPr>
        <p:spPr>
          <a:xfrm>
            <a:off x="5168900" y="5219700"/>
            <a:ext cx="2787650" cy="368300"/>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有明确、一致的安全认识 </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56"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4</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87550" y="692150"/>
            <a:ext cx="19812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安全培训和训练</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49158" name="矩形 7"/>
          <p:cNvSpPr/>
          <p:nvPr/>
        </p:nvSpPr>
        <p:spPr>
          <a:xfrm>
            <a:off x="1009650" y="3275013"/>
            <a:ext cx="7167563" cy="1327150"/>
          </a:xfrm>
          <a:prstGeom prst="rect">
            <a:avLst/>
          </a:prstGeom>
          <a:noFill/>
          <a:ln w="9525">
            <a:noFill/>
          </a:ln>
        </p:spPr>
        <p:txBody>
          <a:bodyPr/>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确保在这一阶段时所有前 面的三个步骤已完成</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确保让承包商人员在得到最初的安全导向培训时能理解接受项目现场的安全要求和安全文化。</a:t>
            </a:r>
            <a:endParaRPr lang="zh-CN" altLang="en-US" dirty="0">
              <a:solidFill>
                <a:srgbClr val="000000"/>
              </a:solidFill>
              <a:latin typeface="微软雅黑" panose="020B0503020204020204" charset="-122"/>
              <a:ea typeface="微软雅黑" panose="020B0503020204020204" charset="-122"/>
            </a:endParaRPr>
          </a:p>
        </p:txBody>
      </p:sp>
      <p:sp>
        <p:nvSpPr>
          <p:cNvPr id="49159" name="矩形 8"/>
          <p:cNvSpPr/>
          <p:nvPr/>
        </p:nvSpPr>
        <p:spPr>
          <a:xfrm>
            <a:off x="1008063" y="2236788"/>
            <a:ext cx="649287" cy="369887"/>
          </a:xfrm>
          <a:prstGeom prst="rect">
            <a:avLst/>
          </a:prstGeom>
          <a:noFill/>
          <a:ln w="9525">
            <a:noFill/>
          </a:ln>
        </p:spPr>
        <p:txBody>
          <a:bodyPr>
            <a:spAutoFit/>
          </a:bodyPr>
          <a:p>
            <a:r>
              <a:rPr lang="zh-CN" altLang="en-US" b="1" dirty="0">
                <a:solidFill>
                  <a:srgbClr val="000000"/>
                </a:solidFill>
                <a:latin typeface="微软雅黑" panose="020B0503020204020204" charset="-122"/>
                <a:ea typeface="微软雅黑" panose="020B0503020204020204" charset="-122"/>
                <a:sym typeface="宋体" panose="02010600030101010101" pitchFamily="2" charset="-122"/>
              </a:rPr>
              <a:t>要素</a:t>
            </a:r>
            <a:endParaRPr lang="zh-CN" altLang="en-US"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361950" y="2359025"/>
            <a:ext cx="8462963" cy="3157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0179" name="图片 9"/>
          <p:cNvPicPr>
            <a:picLocks noChangeAspect="1"/>
          </p:cNvPicPr>
          <p:nvPr/>
        </p:nvPicPr>
        <p:blipFill>
          <a:blip r:embed="rId1"/>
          <a:stretch>
            <a:fillRect/>
          </a:stretch>
        </p:blipFill>
        <p:spPr>
          <a:xfrm>
            <a:off x="6743700" y="2359025"/>
            <a:ext cx="2081213" cy="3121025"/>
          </a:xfrm>
          <a:prstGeom prst="rect">
            <a:avLst/>
          </a:prstGeom>
          <a:noFill/>
          <a:ln w="9525">
            <a:noFill/>
          </a:ln>
        </p:spPr>
      </p:pic>
      <p:sp>
        <p:nvSpPr>
          <p:cNvPr id="30722" name="Rectangle 2"/>
          <p:cNvSpPr>
            <a:spLocks noGrp="1" noRot="1" noChangeArrowheads="1"/>
          </p:cNvSpPr>
          <p:nvPr>
            <p:ph type="title"/>
          </p:nvPr>
        </p:nvSpPr>
        <p:spPr>
          <a:xfrm>
            <a:off x="954088" y="1690688"/>
            <a:ext cx="2733675" cy="369888"/>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避免步骤4中易犯的错误</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0723" name="Rectangle 3"/>
          <p:cNvSpPr>
            <a:spLocks noGrp="1" noRot="1" noChangeArrowheads="1"/>
          </p:cNvSpPr>
          <p:nvPr>
            <p:ph idx="1"/>
          </p:nvPr>
        </p:nvSpPr>
        <p:spPr>
          <a:xfrm>
            <a:off x="954088" y="2492375"/>
            <a:ext cx="5489575" cy="2592388"/>
          </a:xfrm>
        </p:spPr>
        <p:txBody>
          <a:bodyPr/>
          <a:lstStyle/>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提供</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“千篇一律”的安全导向培训与指导</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将</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安全导向培训与指导看成一种负担</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提供</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的安全导向培训与指导与在先前步骤中传达的安全信息无关</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选择</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的培训人员不专业</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把</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安全导向培训与指导看作一个“事件”，而你不是一项不断进行的努力</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84"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4</a:t>
            </a:r>
            <a:endParaRPr lang="zh-CN" altLang="en-US" sz="2000"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987550" y="692150"/>
            <a:ext cx="19812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安全培训和训练</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noRot="1" noChangeArrowheads="1"/>
          </p:cNvSpPr>
          <p:nvPr>
            <p:ph type="body" sz="half" idx="1"/>
          </p:nvPr>
        </p:nvSpPr>
        <p:spPr>
          <a:xfrm>
            <a:off x="1016000" y="1597025"/>
            <a:ext cx="4535488" cy="2276475"/>
          </a:xfrm>
        </p:spPr>
        <p:txBody>
          <a:bodyPr/>
          <a:lstStyle/>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自</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始自终贯彻承包商所有活动</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在</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工作开始前进行入场培训</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熟悉</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关键的安全信息</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沟通</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生产可能对施工产生的危害</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ts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合同</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的安全要求是培训和指导的基础</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 name="任意多边形 5"/>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05" name="矩形 7"/>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4</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1987550" y="692150"/>
            <a:ext cx="19812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安全培训和训练</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51207" name="Rectangle 2"/>
          <p:cNvSpPr txBox="1">
            <a:spLocks noRot="1"/>
          </p:cNvSpPr>
          <p:nvPr/>
        </p:nvSpPr>
        <p:spPr>
          <a:xfrm>
            <a:off x="1016000" y="3665538"/>
            <a:ext cx="6407150" cy="2592387"/>
          </a:xfrm>
          <a:prstGeom prst="rect">
            <a:avLst/>
          </a:prstGeom>
          <a:noFill/>
          <a:ln w="9525">
            <a:noFill/>
          </a:ln>
        </p:spPr>
        <p:txBody>
          <a:bodyPr/>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合同管理员确保相关安全交底</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培训及安全交底须有书面记录</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承包商提供需要的工作安全培训</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合同管理员完成附加培训</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组织定期的再培训及安全指导</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评价培训的效果</a:t>
            </a:r>
            <a:endParaRPr lang="zh-CN" altLang="en-US" dirty="0">
              <a:solidFill>
                <a:srgbClr val="000000"/>
              </a:solidFill>
              <a:latin typeface="微软雅黑" panose="020B0503020204020204" charset="-122"/>
              <a:ea typeface="微软雅黑" panose="020B0503020204020204" charset="-122"/>
            </a:endParaRPr>
          </a:p>
        </p:txBody>
      </p:sp>
      <p:pic>
        <p:nvPicPr>
          <p:cNvPr id="51208" name="图片 3"/>
          <p:cNvPicPr>
            <a:picLocks noChangeAspect="1"/>
          </p:cNvPicPr>
          <p:nvPr/>
        </p:nvPicPr>
        <p:blipFill>
          <a:blip r:embed="rId1"/>
          <a:srcRect l="38464" r="20007"/>
          <a:stretch>
            <a:fillRect/>
          </a:stretch>
        </p:blipFill>
        <p:spPr>
          <a:xfrm>
            <a:off x="5464175" y="1693863"/>
            <a:ext cx="2713038" cy="4359275"/>
          </a:xfrm>
          <a:prstGeom prst="rect">
            <a:avLst/>
          </a:prstGeom>
          <a:noFill/>
          <a:ln w="9525">
            <a:noFill/>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任意多边形 4"/>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228" name="矩形 7"/>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5</a:t>
            </a:r>
            <a:endParaRPr lang="zh-CN" altLang="en-US" sz="2000"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2195513" y="692150"/>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工作管理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52230" name="矩形 8"/>
          <p:cNvSpPr/>
          <p:nvPr/>
        </p:nvSpPr>
        <p:spPr>
          <a:xfrm>
            <a:off x="1008063" y="3121025"/>
            <a:ext cx="7596187" cy="1319213"/>
          </a:xfrm>
          <a:prstGeom prst="rect">
            <a:avLst/>
          </a:prstGeom>
          <a:noFill/>
          <a:ln w="9525">
            <a:noFill/>
          </a:ln>
        </p:spPr>
        <p:txBody>
          <a:bodyPr/>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根据合同要求评估现场安全的实施状况。</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保证安全观察或事故调查时针对伤害预防，而不是仅仅是为了惩罚。</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设置后续跟踪过程，促使持续改进及避免普通错误的重复发生。</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52231" name="矩形 9"/>
          <p:cNvSpPr/>
          <p:nvPr/>
        </p:nvSpPr>
        <p:spPr>
          <a:xfrm>
            <a:off x="1008063" y="2079625"/>
            <a:ext cx="649287" cy="369888"/>
          </a:xfrm>
          <a:prstGeom prst="rect">
            <a:avLst/>
          </a:prstGeom>
          <a:noFill/>
          <a:ln w="9525">
            <a:noFill/>
          </a:ln>
        </p:spPr>
        <p:txBody>
          <a:bodyPr>
            <a:spAutoFit/>
          </a:bodyPr>
          <a:p>
            <a:r>
              <a:rPr lang="zh-CN" altLang="en-US" b="1" dirty="0">
                <a:solidFill>
                  <a:srgbClr val="000000"/>
                </a:solidFill>
                <a:latin typeface="微软雅黑" panose="020B0503020204020204" charset="-122"/>
                <a:ea typeface="微软雅黑" panose="020B0503020204020204" charset="-122"/>
                <a:sym typeface="宋体" panose="02010600030101010101" pitchFamily="2" charset="-122"/>
              </a:rPr>
              <a:t>要素</a:t>
            </a:r>
            <a:endParaRPr lang="zh-CN" altLang="en-US"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Rot="1" noChangeArrowheads="1"/>
          </p:cNvSpPr>
          <p:nvPr>
            <p:ph type="title"/>
          </p:nvPr>
        </p:nvSpPr>
        <p:spPr bwMode="auto">
          <a:xfrm>
            <a:off x="1008063" y="1676400"/>
            <a:ext cx="2700338" cy="369888"/>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避免步骤5中易犯的错误</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253" name="矩形 7"/>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5</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2195513" y="692150"/>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工作管理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8" name="五边形 7"/>
          <p:cNvSpPr/>
          <p:nvPr/>
        </p:nvSpPr>
        <p:spPr>
          <a:xfrm>
            <a:off x="1235075" y="2449513"/>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五边形 8"/>
          <p:cNvSpPr/>
          <p:nvPr/>
        </p:nvSpPr>
        <p:spPr>
          <a:xfrm>
            <a:off x="1230313" y="3228975"/>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五边形 9"/>
          <p:cNvSpPr/>
          <p:nvPr/>
        </p:nvSpPr>
        <p:spPr>
          <a:xfrm>
            <a:off x="1230313" y="4008438"/>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五边形 10"/>
          <p:cNvSpPr/>
          <p:nvPr/>
        </p:nvSpPr>
        <p:spPr>
          <a:xfrm>
            <a:off x="1230313" y="4787900"/>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259" name="文本框 15"/>
          <p:cNvSpPr txBox="1"/>
          <p:nvPr/>
        </p:nvSpPr>
        <p:spPr>
          <a:xfrm>
            <a:off x="1209675" y="2420938"/>
            <a:ext cx="381000"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ndParaRPr>
          </a:p>
        </p:txBody>
      </p:sp>
      <p:sp>
        <p:nvSpPr>
          <p:cNvPr id="53260" name="文本框 18"/>
          <p:cNvSpPr txBox="1"/>
          <p:nvPr/>
        </p:nvSpPr>
        <p:spPr>
          <a:xfrm>
            <a:off x="1220788" y="3211513"/>
            <a:ext cx="382587"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ndParaRPr>
          </a:p>
        </p:txBody>
      </p:sp>
      <p:sp>
        <p:nvSpPr>
          <p:cNvPr id="53261" name="文本框 19"/>
          <p:cNvSpPr txBox="1"/>
          <p:nvPr/>
        </p:nvSpPr>
        <p:spPr>
          <a:xfrm>
            <a:off x="1220788" y="3981450"/>
            <a:ext cx="382587"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ndParaRPr>
          </a:p>
        </p:txBody>
      </p:sp>
      <p:sp>
        <p:nvSpPr>
          <p:cNvPr id="53262" name="文本框 20"/>
          <p:cNvSpPr txBox="1"/>
          <p:nvPr/>
        </p:nvSpPr>
        <p:spPr>
          <a:xfrm>
            <a:off x="1230313" y="4756150"/>
            <a:ext cx="381000"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ndParaRPr>
          </a:p>
        </p:txBody>
      </p:sp>
      <p:sp>
        <p:nvSpPr>
          <p:cNvPr id="53263" name="矩形 1"/>
          <p:cNvSpPr/>
          <p:nvPr/>
        </p:nvSpPr>
        <p:spPr>
          <a:xfrm>
            <a:off x="1763713" y="2457450"/>
            <a:ext cx="5472112" cy="350838"/>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直到这一阶段才对承包商的安全投入力度和资源</a:t>
            </a:r>
            <a:endParaRPr lang="zh-CN" altLang="en-US" dirty="0">
              <a:solidFill>
                <a:srgbClr val="000000"/>
              </a:solidFill>
              <a:latin typeface="微软雅黑" panose="020B0503020204020204" charset="-122"/>
              <a:ea typeface="微软雅黑" panose="020B0503020204020204" charset="-122"/>
            </a:endParaRPr>
          </a:p>
        </p:txBody>
      </p:sp>
      <p:sp>
        <p:nvSpPr>
          <p:cNvPr id="53264" name="矩形 2"/>
          <p:cNvSpPr/>
          <p:nvPr/>
        </p:nvSpPr>
        <p:spPr>
          <a:xfrm>
            <a:off x="1763713" y="3238500"/>
            <a:ext cx="3878262" cy="369888"/>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对监控安全工作的任务和责任不明确</a:t>
            </a:r>
            <a:endParaRPr lang="zh-CN" altLang="en-US" dirty="0">
              <a:solidFill>
                <a:srgbClr val="000000"/>
              </a:solidFill>
              <a:latin typeface="微软雅黑" panose="020B0503020204020204" charset="-122"/>
              <a:ea typeface="微软雅黑" panose="020B0503020204020204" charset="-122"/>
            </a:endParaRPr>
          </a:p>
        </p:txBody>
      </p:sp>
      <p:sp>
        <p:nvSpPr>
          <p:cNvPr id="53265" name="矩形 15"/>
          <p:cNvSpPr/>
          <p:nvPr/>
        </p:nvSpPr>
        <p:spPr>
          <a:xfrm>
            <a:off x="1763713" y="4013200"/>
            <a:ext cx="5414962" cy="414338"/>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把承包商视作敌手，而不是伙伴来监控安全工作</a:t>
            </a:r>
            <a:endParaRPr lang="zh-CN" altLang="en-US" dirty="0">
              <a:solidFill>
                <a:srgbClr val="000000"/>
              </a:solidFill>
              <a:latin typeface="微软雅黑" panose="020B0503020204020204" charset="-122"/>
              <a:ea typeface="微软雅黑" panose="020B0503020204020204" charset="-122"/>
            </a:endParaRPr>
          </a:p>
        </p:txBody>
      </p:sp>
      <p:sp>
        <p:nvSpPr>
          <p:cNvPr id="53266" name="矩形 16"/>
          <p:cNvSpPr/>
          <p:nvPr/>
        </p:nvSpPr>
        <p:spPr>
          <a:xfrm>
            <a:off x="1763713" y="4772025"/>
            <a:ext cx="3186112" cy="368300"/>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主要侧重</a:t>
            </a:r>
            <a:r>
              <a:rPr lang="zh-CN" altLang="en-US" dirty="0">
                <a:solidFill>
                  <a:srgbClr val="000000"/>
                </a:solidFill>
                <a:latin typeface="微软雅黑" panose="020B0503020204020204" charset="-122"/>
                <a:ea typeface="微软雅黑" panose="020B0503020204020204" charset="-122"/>
              </a:rPr>
              <a:t>于违规现象而非预防</a:t>
            </a:r>
            <a:endParaRPr lang="zh-CN" altLang="en-US" dirty="0">
              <a:solidFill>
                <a:srgbClr val="000000"/>
              </a:solidFill>
              <a:latin typeface="微软雅黑" panose="020B0503020204020204" charset="-122"/>
              <a:ea typeface="微软雅黑" panose="020B0503020204020204" charset="-122"/>
            </a:endParaRPr>
          </a:p>
        </p:txBody>
      </p:sp>
      <p:sp>
        <p:nvSpPr>
          <p:cNvPr id="53267" name="矩形 19"/>
          <p:cNvSpPr/>
          <p:nvPr/>
        </p:nvSpPr>
        <p:spPr>
          <a:xfrm>
            <a:off x="1763713" y="5481638"/>
            <a:ext cx="4340225"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当工</a:t>
            </a:r>
            <a:r>
              <a:rPr lang="zh-CN" altLang="en-US" dirty="0">
                <a:solidFill>
                  <a:srgbClr val="000000"/>
                </a:solidFill>
                <a:latin typeface="微软雅黑" panose="020B0503020204020204" charset="-122"/>
                <a:ea typeface="微软雅黑" panose="020B0503020204020204" charset="-122"/>
              </a:rPr>
              <a:t>作范围改变时，未更新安全作业计划</a:t>
            </a:r>
            <a:endParaRPr lang="zh-CN" altLang="en-US" dirty="0">
              <a:solidFill>
                <a:srgbClr val="000000"/>
              </a:solidFill>
              <a:latin typeface="微软雅黑" panose="020B0503020204020204" charset="-122"/>
              <a:ea typeface="微软雅黑" panose="020B0503020204020204" charset="-122"/>
            </a:endParaRPr>
          </a:p>
        </p:txBody>
      </p:sp>
      <p:sp>
        <p:nvSpPr>
          <p:cNvPr id="23" name="五边形 22"/>
          <p:cNvSpPr/>
          <p:nvPr/>
        </p:nvSpPr>
        <p:spPr>
          <a:xfrm>
            <a:off x="1230313" y="5478463"/>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269" name="文本框 20"/>
          <p:cNvSpPr txBox="1"/>
          <p:nvPr/>
        </p:nvSpPr>
        <p:spPr>
          <a:xfrm>
            <a:off x="1230313" y="5446713"/>
            <a:ext cx="381000"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5</a:t>
            </a:r>
            <a:endParaRPr lang="zh-CN" altLang="en-US" sz="2000" b="1" dirty="0">
              <a:solidFill>
                <a:schemeClr val="bg1"/>
              </a:solidFill>
              <a:latin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任意多边形 5"/>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6" name="矩形 7"/>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5</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2195513" y="692150"/>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工作管理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pic>
        <p:nvPicPr>
          <p:cNvPr id="54278" name="图片 3"/>
          <p:cNvPicPr>
            <a:picLocks noChangeAspect="1"/>
          </p:cNvPicPr>
          <p:nvPr/>
        </p:nvPicPr>
        <p:blipFill>
          <a:blip r:embed="rId1"/>
          <a:stretch>
            <a:fillRect/>
          </a:stretch>
        </p:blipFill>
        <p:spPr>
          <a:xfrm>
            <a:off x="2339975" y="1787525"/>
            <a:ext cx="7027863" cy="4681538"/>
          </a:xfrm>
          <a:prstGeom prst="rect">
            <a:avLst/>
          </a:prstGeom>
          <a:noFill/>
          <a:ln w="9525">
            <a:noFill/>
          </a:ln>
        </p:spPr>
      </p:pic>
      <p:sp>
        <p:nvSpPr>
          <p:cNvPr id="5" name="椭圆 4"/>
          <p:cNvSpPr/>
          <p:nvPr/>
        </p:nvSpPr>
        <p:spPr>
          <a:xfrm>
            <a:off x="1071563" y="2136775"/>
            <a:ext cx="504825" cy="5032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1071563" y="2801938"/>
            <a:ext cx="504825" cy="5032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1071563" y="3465513"/>
            <a:ext cx="504825" cy="5032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1071563" y="4129088"/>
            <a:ext cx="504825" cy="5032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1084263" y="4792663"/>
            <a:ext cx="504825" cy="5032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84" name="矩形 9"/>
          <p:cNvSpPr/>
          <p:nvPr/>
        </p:nvSpPr>
        <p:spPr>
          <a:xfrm>
            <a:off x="1816100" y="2203450"/>
            <a:ext cx="2954338" cy="369888"/>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始终贯彻承包商的所有活动</a:t>
            </a:r>
            <a:endParaRPr lang="zh-CN" altLang="en-US" dirty="0">
              <a:solidFill>
                <a:srgbClr val="000000"/>
              </a:solidFill>
              <a:latin typeface="微软雅黑" panose="020B0503020204020204" charset="-122"/>
              <a:ea typeface="微软雅黑" panose="020B0503020204020204" charset="-122"/>
            </a:endParaRPr>
          </a:p>
        </p:txBody>
      </p:sp>
      <p:sp>
        <p:nvSpPr>
          <p:cNvPr id="54285" name="矩形 10"/>
          <p:cNvSpPr/>
          <p:nvPr/>
        </p:nvSpPr>
        <p:spPr>
          <a:xfrm>
            <a:off x="1816100" y="2887663"/>
            <a:ext cx="2954338"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承包商的工作受到有效监督</a:t>
            </a:r>
            <a:endParaRPr lang="zh-CN" altLang="en-US" dirty="0">
              <a:solidFill>
                <a:srgbClr val="000000"/>
              </a:solidFill>
              <a:latin typeface="微软雅黑" panose="020B0503020204020204" charset="-122"/>
              <a:ea typeface="微软雅黑" panose="020B0503020204020204" charset="-122"/>
            </a:endParaRPr>
          </a:p>
        </p:txBody>
      </p:sp>
      <p:sp>
        <p:nvSpPr>
          <p:cNvPr id="54286" name="矩形 11"/>
          <p:cNvSpPr/>
          <p:nvPr/>
        </p:nvSpPr>
        <p:spPr>
          <a:xfrm>
            <a:off x="1811338" y="3546475"/>
            <a:ext cx="2262187" cy="369888"/>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满足合同的安全要求</a:t>
            </a:r>
            <a:endParaRPr lang="zh-CN" altLang="en-US" dirty="0">
              <a:solidFill>
                <a:srgbClr val="000000"/>
              </a:solidFill>
              <a:latin typeface="微软雅黑" panose="020B0503020204020204" charset="-122"/>
              <a:ea typeface="微软雅黑" panose="020B0503020204020204" charset="-122"/>
            </a:endParaRPr>
          </a:p>
        </p:txBody>
      </p:sp>
      <p:sp>
        <p:nvSpPr>
          <p:cNvPr id="54287" name="矩形 16"/>
          <p:cNvSpPr/>
          <p:nvPr/>
        </p:nvSpPr>
        <p:spPr>
          <a:xfrm>
            <a:off x="1816100" y="4198938"/>
            <a:ext cx="2954338"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属地主管负责实施安全监督</a:t>
            </a:r>
            <a:endParaRPr lang="zh-CN" altLang="en-US" dirty="0">
              <a:solidFill>
                <a:srgbClr val="000000"/>
              </a:solidFill>
              <a:latin typeface="微软雅黑" panose="020B0503020204020204" charset="-122"/>
              <a:ea typeface="微软雅黑" panose="020B0503020204020204" charset="-122"/>
            </a:endParaRPr>
          </a:p>
        </p:txBody>
      </p:sp>
      <p:sp>
        <p:nvSpPr>
          <p:cNvPr id="54288" name="矩形 18"/>
          <p:cNvSpPr/>
          <p:nvPr/>
        </p:nvSpPr>
        <p:spPr>
          <a:xfrm>
            <a:off x="1811338" y="4851400"/>
            <a:ext cx="2724150" cy="368300"/>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总包商有责任监督分包商</a:t>
            </a:r>
            <a:endParaRPr lang="zh-CN" altLang="en-US" dirty="0">
              <a:solidFill>
                <a:srgbClr val="000000"/>
              </a:solidFill>
              <a:latin typeface="微软雅黑" panose="020B0503020204020204" charset="-122"/>
              <a:ea typeface="微软雅黑" panose="020B0503020204020204" charset="-122"/>
            </a:endParaRPr>
          </a:p>
        </p:txBody>
      </p:sp>
      <p:sp>
        <p:nvSpPr>
          <p:cNvPr id="54289" name="文本框 19"/>
          <p:cNvSpPr txBox="1"/>
          <p:nvPr/>
        </p:nvSpPr>
        <p:spPr>
          <a:xfrm>
            <a:off x="1135063" y="2178050"/>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ndParaRPr>
          </a:p>
        </p:txBody>
      </p:sp>
      <p:sp>
        <p:nvSpPr>
          <p:cNvPr id="54290" name="文本框 23"/>
          <p:cNvSpPr txBox="1"/>
          <p:nvPr/>
        </p:nvSpPr>
        <p:spPr>
          <a:xfrm>
            <a:off x="1135063" y="2836863"/>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ndParaRPr>
          </a:p>
        </p:txBody>
      </p:sp>
      <p:sp>
        <p:nvSpPr>
          <p:cNvPr id="54291" name="文本框 24"/>
          <p:cNvSpPr txBox="1"/>
          <p:nvPr/>
        </p:nvSpPr>
        <p:spPr>
          <a:xfrm>
            <a:off x="1141413" y="3514725"/>
            <a:ext cx="360362" cy="401638"/>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ndParaRPr>
          </a:p>
        </p:txBody>
      </p:sp>
      <p:sp>
        <p:nvSpPr>
          <p:cNvPr id="54292" name="文本框 25"/>
          <p:cNvSpPr txBox="1"/>
          <p:nvPr/>
        </p:nvSpPr>
        <p:spPr>
          <a:xfrm>
            <a:off x="1141413" y="4165600"/>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ndParaRPr>
          </a:p>
        </p:txBody>
      </p:sp>
      <p:sp>
        <p:nvSpPr>
          <p:cNvPr id="54293" name="文本框 26"/>
          <p:cNvSpPr txBox="1"/>
          <p:nvPr/>
        </p:nvSpPr>
        <p:spPr>
          <a:xfrm>
            <a:off x="1160463" y="4835525"/>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5</a:t>
            </a:r>
            <a:endParaRPr lang="zh-CN" altLang="en-US" sz="2000" b="1" dirty="0">
              <a:solidFill>
                <a:schemeClr val="bg1"/>
              </a:solidFill>
              <a:latin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任意多边形 4"/>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00" name="矩形 6"/>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5</a:t>
            </a:r>
            <a:endParaRPr lang="zh-CN" altLang="en-US" sz="2000"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2195513" y="692150"/>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工作管理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55302" name="矩形 3"/>
          <p:cNvSpPr/>
          <p:nvPr/>
        </p:nvSpPr>
        <p:spPr>
          <a:xfrm>
            <a:off x="1008063" y="1684338"/>
            <a:ext cx="1338262" cy="369887"/>
          </a:xfrm>
          <a:prstGeom prst="rect">
            <a:avLst/>
          </a:prstGeom>
          <a:noFill/>
          <a:ln w="9525">
            <a:noFill/>
          </a:ln>
        </p:spPr>
        <p:txBody>
          <a:bodyPr>
            <a:spAutoFit/>
          </a:bodyPr>
          <a:p>
            <a:r>
              <a:rPr lang="zh-CN" altLang="en-US" b="1" dirty="0">
                <a:solidFill>
                  <a:srgbClr val="000000"/>
                </a:solidFill>
                <a:latin typeface="微软雅黑" panose="020B0503020204020204" charset="-122"/>
                <a:ea typeface="微软雅黑" panose="020B0503020204020204" charset="-122"/>
              </a:rPr>
              <a:t>属地主管应</a:t>
            </a:r>
            <a:endParaRPr lang="zh-CN" altLang="en-US" b="1" dirty="0">
              <a:solidFill>
                <a:srgbClr val="000000"/>
              </a:solidFill>
              <a:latin typeface="微软雅黑" panose="020B0503020204020204" charset="-122"/>
              <a:ea typeface="微软雅黑" panose="020B0503020204020204" charset="-122"/>
            </a:endParaRPr>
          </a:p>
        </p:txBody>
      </p:sp>
      <p:sp>
        <p:nvSpPr>
          <p:cNvPr id="55303" name="矩形 8"/>
          <p:cNvSpPr/>
          <p:nvPr/>
        </p:nvSpPr>
        <p:spPr>
          <a:xfrm>
            <a:off x="1651000" y="2630488"/>
            <a:ext cx="3416300"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作为联络人与承包商交流、沟通</a:t>
            </a:r>
            <a:endParaRPr lang="zh-CN" altLang="en-US" dirty="0">
              <a:solidFill>
                <a:srgbClr val="000000"/>
              </a:solidFill>
              <a:latin typeface="微软雅黑" panose="020B0503020204020204" charset="-122"/>
              <a:ea typeface="微软雅黑" panose="020B0503020204020204" charset="-122"/>
            </a:endParaRPr>
          </a:p>
        </p:txBody>
      </p:sp>
      <p:sp>
        <p:nvSpPr>
          <p:cNvPr id="55304" name="矩形 9"/>
          <p:cNvSpPr/>
          <p:nvPr/>
        </p:nvSpPr>
        <p:spPr>
          <a:xfrm>
            <a:off x="1646238" y="3306763"/>
            <a:ext cx="3186112" cy="368300"/>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要求有害物质送达前通知业主</a:t>
            </a:r>
            <a:endParaRPr lang="zh-CN" altLang="en-US" dirty="0">
              <a:solidFill>
                <a:srgbClr val="000000"/>
              </a:solidFill>
              <a:latin typeface="微软雅黑" panose="020B0503020204020204" charset="-122"/>
              <a:ea typeface="微软雅黑" panose="020B0503020204020204" charset="-122"/>
            </a:endParaRPr>
          </a:p>
        </p:txBody>
      </p:sp>
      <p:sp>
        <p:nvSpPr>
          <p:cNvPr id="55305" name="矩形 10"/>
          <p:cNvSpPr/>
          <p:nvPr/>
        </p:nvSpPr>
        <p:spPr>
          <a:xfrm>
            <a:off x="1649413" y="4010025"/>
            <a:ext cx="3878262" cy="369888"/>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开展安全观察、沟通结果、及时整改</a:t>
            </a:r>
            <a:endParaRPr lang="zh-CN" altLang="en-US" dirty="0">
              <a:solidFill>
                <a:srgbClr val="000000"/>
              </a:solidFill>
              <a:latin typeface="微软雅黑" panose="020B0503020204020204" charset="-122"/>
              <a:ea typeface="微软雅黑" panose="020B0503020204020204" charset="-122"/>
            </a:endParaRPr>
          </a:p>
        </p:txBody>
      </p:sp>
      <p:sp>
        <p:nvSpPr>
          <p:cNvPr id="55306" name="矩形 11"/>
          <p:cNvSpPr/>
          <p:nvPr/>
        </p:nvSpPr>
        <p:spPr>
          <a:xfrm>
            <a:off x="1646238" y="4662488"/>
            <a:ext cx="3878262"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验证事故报告真实性、调查所有事故</a:t>
            </a:r>
            <a:endParaRPr lang="zh-CN" altLang="en-US" dirty="0">
              <a:solidFill>
                <a:srgbClr val="000000"/>
              </a:solidFill>
              <a:latin typeface="微软雅黑" panose="020B0503020204020204" charset="-122"/>
              <a:ea typeface="微软雅黑" panose="020B0503020204020204" charset="-122"/>
            </a:endParaRPr>
          </a:p>
        </p:txBody>
      </p:sp>
      <p:sp>
        <p:nvSpPr>
          <p:cNvPr id="55307" name="矩形 13"/>
          <p:cNvSpPr/>
          <p:nvPr/>
        </p:nvSpPr>
        <p:spPr>
          <a:xfrm>
            <a:off x="1651000" y="5287963"/>
            <a:ext cx="3416300"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使承包商负责遵守所有安全要求</a:t>
            </a:r>
            <a:endParaRPr lang="zh-CN" altLang="en-US" dirty="0">
              <a:solidFill>
                <a:srgbClr val="000000"/>
              </a:solidFill>
              <a:latin typeface="微软雅黑" panose="020B0503020204020204" charset="-122"/>
              <a:ea typeface="微软雅黑" panose="020B0503020204020204" charset="-122"/>
            </a:endParaRPr>
          </a:p>
        </p:txBody>
      </p:sp>
      <p:sp>
        <p:nvSpPr>
          <p:cNvPr id="18" name="椭圆 17"/>
          <p:cNvSpPr/>
          <p:nvPr/>
        </p:nvSpPr>
        <p:spPr>
          <a:xfrm>
            <a:off x="1071563" y="2573338"/>
            <a:ext cx="504825" cy="5048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椭圆 18"/>
          <p:cNvSpPr/>
          <p:nvPr/>
        </p:nvSpPr>
        <p:spPr>
          <a:xfrm>
            <a:off x="1071563" y="3238500"/>
            <a:ext cx="504825" cy="5048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椭圆 19"/>
          <p:cNvSpPr/>
          <p:nvPr/>
        </p:nvSpPr>
        <p:spPr>
          <a:xfrm>
            <a:off x="1071563" y="3902075"/>
            <a:ext cx="504825" cy="5048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a:xfrm>
            <a:off x="1071563" y="4565650"/>
            <a:ext cx="504825" cy="5048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椭圆 21"/>
          <p:cNvSpPr/>
          <p:nvPr/>
        </p:nvSpPr>
        <p:spPr>
          <a:xfrm>
            <a:off x="1084263" y="5229225"/>
            <a:ext cx="504825" cy="5032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13" name="文本框 22"/>
          <p:cNvSpPr txBox="1"/>
          <p:nvPr/>
        </p:nvSpPr>
        <p:spPr>
          <a:xfrm>
            <a:off x="1135063" y="2616200"/>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ndParaRPr>
          </a:p>
        </p:txBody>
      </p:sp>
      <p:sp>
        <p:nvSpPr>
          <p:cNvPr id="55314" name="文本框 23"/>
          <p:cNvSpPr txBox="1"/>
          <p:nvPr/>
        </p:nvSpPr>
        <p:spPr>
          <a:xfrm>
            <a:off x="1135063" y="3275013"/>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ndParaRPr>
          </a:p>
        </p:txBody>
      </p:sp>
      <p:sp>
        <p:nvSpPr>
          <p:cNvPr id="55315" name="文本框 24"/>
          <p:cNvSpPr txBox="1"/>
          <p:nvPr/>
        </p:nvSpPr>
        <p:spPr>
          <a:xfrm>
            <a:off x="1141413" y="3952875"/>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ndParaRPr>
          </a:p>
        </p:txBody>
      </p:sp>
      <p:sp>
        <p:nvSpPr>
          <p:cNvPr id="55316" name="文本框 25"/>
          <p:cNvSpPr txBox="1"/>
          <p:nvPr/>
        </p:nvSpPr>
        <p:spPr>
          <a:xfrm>
            <a:off x="1141413" y="4603750"/>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ndParaRPr>
          </a:p>
        </p:txBody>
      </p:sp>
      <p:sp>
        <p:nvSpPr>
          <p:cNvPr id="55317" name="文本框 26"/>
          <p:cNvSpPr txBox="1"/>
          <p:nvPr/>
        </p:nvSpPr>
        <p:spPr>
          <a:xfrm>
            <a:off x="1160463" y="5273675"/>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5</a:t>
            </a:r>
            <a:endParaRPr lang="zh-CN" altLang="en-US" sz="2000" b="1" dirty="0">
              <a:solidFill>
                <a:schemeClr val="bg1"/>
              </a:solidFill>
              <a:latin typeface="Arial" panose="020B0604020202020204" pitchFamily="34" charset="0"/>
            </a:endParaRPr>
          </a:p>
        </p:txBody>
      </p:sp>
      <p:pic>
        <p:nvPicPr>
          <p:cNvPr id="55318" name="图片 14"/>
          <p:cNvPicPr>
            <a:picLocks noChangeAspect="1"/>
          </p:cNvPicPr>
          <p:nvPr/>
        </p:nvPicPr>
        <p:blipFill>
          <a:blip r:embed="rId1"/>
          <a:stretch>
            <a:fillRect/>
          </a:stretch>
        </p:blipFill>
        <p:spPr>
          <a:xfrm>
            <a:off x="6084888" y="912813"/>
            <a:ext cx="3670300" cy="5545137"/>
          </a:xfrm>
          <a:prstGeom prst="rect">
            <a:avLst/>
          </a:prstGeom>
          <a:noFill/>
          <a:ln w="9525">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noChangeArrowheads="1"/>
          </p:cNvSpPr>
          <p:nvPr>
            <p:ph type="title"/>
          </p:nvPr>
        </p:nvSpPr>
        <p:spPr>
          <a:xfrm>
            <a:off x="3419475" y="549275"/>
            <a:ext cx="2305050" cy="576263"/>
          </a:xfrm>
        </p:spPr>
        <p:txBody>
          <a:bodyPr>
            <a:noAutofit/>
          </a:bodyPr>
          <a:lstStyle/>
          <a:p>
            <a:pPr marL="0" marR="0" lvl="0" indent="0" algn="ctr" defTabSz="914400" rtl="0" eaLnBrk="0" fontAlgn="base" latinLnBrk="0" hangingPunct="0">
              <a:lnSpc>
                <a:spcPct val="100000"/>
              </a:lnSpc>
              <a:spcBef>
                <a:spcPts val="0"/>
              </a:spcBef>
              <a:spcAft>
                <a:spcPct val="0"/>
              </a:spcAft>
              <a:buClr>
                <a:schemeClr val="hlink"/>
              </a:buClr>
              <a:buSzPct val="75000"/>
              <a:buFont typeface="Wingdings" panose="05000000000000000000" pitchFamily="2" charset="2"/>
              <a:buNone/>
              <a:defRPr/>
            </a:pPr>
            <a:r>
              <a:rPr kumimoji="0" lang="zh-CN" altLang="en-US" sz="3200" b="1" i="0" u="none" strike="noStrike" kern="0" cap="none" spc="0" normalizeH="0" baseline="0" noProof="0" dirty="0">
                <a:ln>
                  <a:noFill/>
                </a:ln>
                <a:solidFill>
                  <a:srgbClr val="002060"/>
                </a:solidFill>
                <a:effectLst/>
                <a:uLnTx/>
                <a:uFillTx/>
                <a:latin typeface="华文中宋" panose="02010600040101010101" pitchFamily="2" charset="-122"/>
                <a:ea typeface="华文中宋" panose="02010600040101010101" pitchFamily="2" charset="-122"/>
                <a:cs typeface="+mn-cs"/>
              </a:rPr>
              <a:t>小组讨论</a:t>
            </a:r>
            <a:endParaRPr kumimoji="0" lang="zh-CN" altLang="en-US" sz="3200" b="1" i="0" u="none" strike="noStrike" kern="0" cap="none" spc="0" normalizeH="0" baseline="0" noProof="0" dirty="0">
              <a:ln>
                <a:noFill/>
              </a:ln>
              <a:solidFill>
                <a:srgbClr val="002060"/>
              </a:solidFill>
              <a:effectLst/>
              <a:uLnTx/>
              <a:uFillTx/>
              <a:latin typeface="华文中宋" panose="02010600040101010101" pitchFamily="2" charset="-122"/>
              <a:ea typeface="华文中宋" panose="02010600040101010101" pitchFamily="2" charset="-122"/>
              <a:cs typeface="+mn-cs"/>
            </a:endParaRPr>
          </a:p>
        </p:txBody>
      </p:sp>
      <p:sp>
        <p:nvSpPr>
          <p:cNvPr id="27651" name="Rectangle 3"/>
          <p:cNvSpPr>
            <a:spLocks noGrp="1" noRot="1"/>
          </p:cNvSpPr>
          <p:nvPr>
            <p:ph idx="1"/>
          </p:nvPr>
        </p:nvSpPr>
        <p:spPr>
          <a:xfrm>
            <a:off x="2339975" y="1412875"/>
            <a:ext cx="4464050" cy="1511300"/>
          </a:xfrm>
          <a:noFill/>
          <a:ln>
            <a:noFill/>
          </a:ln>
        </p:spPr>
        <p:txBody>
          <a:bodyPr/>
          <a:p>
            <a:pPr marL="0" indent="0" algn="ctr">
              <a:lnSpc>
                <a:spcPct val="150000"/>
              </a:lnSpc>
              <a:spcBef>
                <a:spcPct val="0"/>
              </a:spcBef>
              <a:buNone/>
            </a:pPr>
            <a:r>
              <a:rPr lang="zh-CN" altLang="en-US" sz="2800" dirty="0">
                <a:solidFill>
                  <a:srgbClr val="000000"/>
                </a:solidFill>
                <a:latin typeface="华文中宋" panose="02010600040101010101" pitchFamily="2" charset="-122"/>
                <a:ea typeface="华文中宋" panose="02010600040101010101" pitchFamily="2" charset="-122"/>
              </a:rPr>
              <a:t>您认为承包商安全管理</a:t>
            </a:r>
            <a:endParaRPr lang="zh-CN" altLang="en-US" sz="2800" dirty="0">
              <a:solidFill>
                <a:srgbClr val="000000"/>
              </a:solidFill>
              <a:latin typeface="华文中宋" panose="02010600040101010101" pitchFamily="2" charset="-122"/>
              <a:ea typeface="华文中宋" panose="02010600040101010101" pitchFamily="2" charset="-122"/>
            </a:endParaRPr>
          </a:p>
          <a:p>
            <a:pPr marL="0" indent="0" algn="ctr">
              <a:lnSpc>
                <a:spcPct val="150000"/>
              </a:lnSpc>
              <a:spcBef>
                <a:spcPct val="0"/>
              </a:spcBef>
              <a:buNone/>
            </a:pPr>
            <a:r>
              <a:rPr lang="zh-CN" altLang="en-US" sz="2800" dirty="0">
                <a:solidFill>
                  <a:srgbClr val="000000"/>
                </a:solidFill>
                <a:latin typeface="华文中宋" panose="02010600040101010101" pitchFamily="2" charset="-122"/>
                <a:ea typeface="华文中宋" panose="02010600040101010101" pitchFamily="2" charset="-122"/>
              </a:rPr>
              <a:t>的最大挑战/困难是什么？</a:t>
            </a:r>
            <a:endParaRPr lang="zh-CN" altLang="en-US" sz="2800" dirty="0">
              <a:solidFill>
                <a:srgbClr val="000000"/>
              </a:solidFill>
              <a:latin typeface="华文中宋" panose="02010600040101010101" pitchFamily="2" charset="-122"/>
              <a:ea typeface="华文中宋" panose="02010600040101010101" pitchFamily="2" charset="-122"/>
            </a:endParaRPr>
          </a:p>
        </p:txBody>
      </p:sp>
      <p:pic>
        <p:nvPicPr>
          <p:cNvPr id="27652" name="图片 1"/>
          <p:cNvPicPr>
            <a:picLocks noChangeAspect="1"/>
          </p:cNvPicPr>
          <p:nvPr/>
        </p:nvPicPr>
        <p:blipFill>
          <a:blip r:embed="rId1"/>
          <a:stretch>
            <a:fillRect/>
          </a:stretch>
        </p:blipFill>
        <p:spPr>
          <a:xfrm>
            <a:off x="1774825" y="2987675"/>
            <a:ext cx="5738813" cy="3881438"/>
          </a:xfrm>
          <a:prstGeom prst="rect">
            <a:avLst/>
          </a:prstGeom>
          <a:noFill/>
          <a:ln w="9525">
            <a:noFill/>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84213" y="1790700"/>
            <a:ext cx="7856538" cy="40147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25"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5</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2195513" y="692150"/>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工作管理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pic>
        <p:nvPicPr>
          <p:cNvPr id="56327" name="图片 2"/>
          <p:cNvPicPr>
            <a:picLocks noChangeAspect="1"/>
          </p:cNvPicPr>
          <p:nvPr/>
        </p:nvPicPr>
        <p:blipFill>
          <a:blip r:embed="rId1"/>
          <a:srcRect t="9229"/>
          <a:stretch>
            <a:fillRect/>
          </a:stretch>
        </p:blipFill>
        <p:spPr>
          <a:xfrm>
            <a:off x="5292725" y="1773238"/>
            <a:ext cx="3248025" cy="4032250"/>
          </a:xfrm>
          <a:prstGeom prst="rect">
            <a:avLst/>
          </a:prstGeom>
          <a:noFill/>
          <a:ln w="9525">
            <a:noFill/>
          </a:ln>
        </p:spPr>
      </p:pic>
      <p:sp>
        <p:nvSpPr>
          <p:cNvPr id="9" name="矩形 8"/>
          <p:cNvSpPr/>
          <p:nvPr/>
        </p:nvSpPr>
        <p:spPr>
          <a:xfrm>
            <a:off x="1047750" y="2095500"/>
            <a:ext cx="428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1047750" y="2698750"/>
            <a:ext cx="428625" cy="42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1047750" y="3300413"/>
            <a:ext cx="428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1047750" y="3902075"/>
            <a:ext cx="428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1047750" y="4503738"/>
            <a:ext cx="428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1047750" y="5106988"/>
            <a:ext cx="428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34" name="矩形 9"/>
          <p:cNvSpPr/>
          <p:nvPr/>
        </p:nvSpPr>
        <p:spPr>
          <a:xfrm>
            <a:off x="1635125" y="2144713"/>
            <a:ext cx="3186113" cy="368300"/>
          </a:xfrm>
          <a:prstGeom prst="rect">
            <a:avLst/>
          </a:prstGeom>
          <a:noFill/>
          <a:ln w="9525">
            <a:noFill/>
          </a:ln>
        </p:spPr>
        <p:txBody>
          <a:bodyPr wrap="none">
            <a:spAutoFit/>
          </a:bodyPr>
          <a:p>
            <a:pPr>
              <a:buClr>
                <a:schemeClr val="bg1"/>
              </a:buClr>
              <a:buSzPct val="100000"/>
            </a:pPr>
            <a:r>
              <a:rPr lang="zh-CN" altLang="en-US" dirty="0">
                <a:solidFill>
                  <a:schemeClr val="bg1"/>
                </a:solidFill>
                <a:latin typeface="微软雅黑" panose="020B0503020204020204" charset="-122"/>
                <a:ea typeface="微软雅黑" panose="020B0503020204020204" charset="-122"/>
              </a:rPr>
              <a:t>安全观察不是“警察抓犯人”</a:t>
            </a:r>
            <a:endParaRPr lang="zh-CN" altLang="en-US" dirty="0">
              <a:solidFill>
                <a:schemeClr val="bg1"/>
              </a:solidFill>
              <a:latin typeface="微软雅黑" panose="020B0503020204020204" charset="-122"/>
              <a:ea typeface="微软雅黑" panose="020B0503020204020204" charset="-122"/>
            </a:endParaRPr>
          </a:p>
        </p:txBody>
      </p:sp>
      <p:sp>
        <p:nvSpPr>
          <p:cNvPr id="56335" name="矩形 10"/>
          <p:cNvSpPr/>
          <p:nvPr/>
        </p:nvSpPr>
        <p:spPr>
          <a:xfrm>
            <a:off x="1617663" y="2733675"/>
            <a:ext cx="2954337" cy="368300"/>
          </a:xfrm>
          <a:prstGeom prst="rect">
            <a:avLst/>
          </a:prstGeom>
          <a:noFill/>
          <a:ln w="9525">
            <a:noFill/>
          </a:ln>
        </p:spPr>
        <p:txBody>
          <a:bodyPr wrap="none">
            <a:spAutoFit/>
          </a:bodyPr>
          <a:p>
            <a:pPr>
              <a:buClr>
                <a:schemeClr val="bg1"/>
              </a:buClr>
              <a:buSzPct val="100000"/>
            </a:pPr>
            <a:r>
              <a:rPr lang="zh-CN" altLang="en-US" dirty="0">
                <a:solidFill>
                  <a:schemeClr val="bg1"/>
                </a:solidFill>
                <a:latin typeface="微软雅黑" panose="020B0503020204020204" charset="-122"/>
                <a:ea typeface="微软雅黑" panose="020B0503020204020204" charset="-122"/>
              </a:rPr>
              <a:t>训练、指导、掌握观察技能</a:t>
            </a:r>
            <a:endParaRPr lang="zh-CN" altLang="en-US" dirty="0">
              <a:solidFill>
                <a:schemeClr val="bg1"/>
              </a:solidFill>
              <a:latin typeface="微软雅黑" panose="020B0503020204020204" charset="-122"/>
              <a:ea typeface="微软雅黑" panose="020B0503020204020204" charset="-122"/>
            </a:endParaRPr>
          </a:p>
        </p:txBody>
      </p:sp>
      <p:sp>
        <p:nvSpPr>
          <p:cNvPr id="56336" name="矩形 16"/>
          <p:cNvSpPr/>
          <p:nvPr/>
        </p:nvSpPr>
        <p:spPr>
          <a:xfrm>
            <a:off x="1635125" y="3343275"/>
            <a:ext cx="2954338" cy="369888"/>
          </a:xfrm>
          <a:prstGeom prst="rect">
            <a:avLst/>
          </a:prstGeom>
          <a:noFill/>
          <a:ln w="9525">
            <a:noFill/>
          </a:ln>
        </p:spPr>
        <p:txBody>
          <a:bodyPr wrap="none">
            <a:spAutoFit/>
          </a:bodyPr>
          <a:p>
            <a:pPr>
              <a:buClr>
                <a:schemeClr val="bg1"/>
              </a:buClr>
              <a:buSzPct val="100000"/>
            </a:pPr>
            <a:r>
              <a:rPr lang="zh-CN" altLang="en-US" dirty="0">
                <a:solidFill>
                  <a:schemeClr val="bg1"/>
                </a:solidFill>
                <a:latin typeface="微软雅黑" panose="020B0503020204020204" charset="-122"/>
                <a:ea typeface="微软雅黑" panose="020B0503020204020204" charset="-122"/>
              </a:rPr>
              <a:t>建立覆盖整个项目沟通体系</a:t>
            </a:r>
            <a:endParaRPr lang="zh-CN" altLang="en-US" dirty="0">
              <a:solidFill>
                <a:schemeClr val="bg1"/>
              </a:solidFill>
              <a:latin typeface="微软雅黑" panose="020B0503020204020204" charset="-122"/>
              <a:ea typeface="微软雅黑" panose="020B0503020204020204" charset="-122"/>
            </a:endParaRPr>
          </a:p>
        </p:txBody>
      </p:sp>
      <p:sp>
        <p:nvSpPr>
          <p:cNvPr id="56337" name="矩形 17"/>
          <p:cNvSpPr/>
          <p:nvPr/>
        </p:nvSpPr>
        <p:spPr>
          <a:xfrm>
            <a:off x="1635125" y="3932238"/>
            <a:ext cx="2032000" cy="369887"/>
          </a:xfrm>
          <a:prstGeom prst="rect">
            <a:avLst/>
          </a:prstGeom>
          <a:noFill/>
          <a:ln w="9525">
            <a:noFill/>
          </a:ln>
        </p:spPr>
        <p:txBody>
          <a:bodyPr wrap="none">
            <a:spAutoFit/>
          </a:bodyPr>
          <a:p>
            <a:pPr>
              <a:buClr>
                <a:schemeClr val="bg1"/>
              </a:buClr>
              <a:buSzPct val="100000"/>
            </a:pPr>
            <a:r>
              <a:rPr lang="zh-CN" altLang="en-US" dirty="0">
                <a:solidFill>
                  <a:schemeClr val="bg1"/>
                </a:solidFill>
                <a:latin typeface="微软雅黑" panose="020B0503020204020204" charset="-122"/>
                <a:ea typeface="微软雅黑" panose="020B0503020204020204" charset="-122"/>
              </a:rPr>
              <a:t>持续改进管理流程</a:t>
            </a:r>
            <a:endParaRPr lang="zh-CN" altLang="en-US" dirty="0">
              <a:solidFill>
                <a:schemeClr val="bg1"/>
              </a:solidFill>
              <a:latin typeface="微软雅黑" panose="020B0503020204020204" charset="-122"/>
              <a:ea typeface="微软雅黑" panose="020B0503020204020204" charset="-122"/>
            </a:endParaRPr>
          </a:p>
        </p:txBody>
      </p:sp>
      <p:sp>
        <p:nvSpPr>
          <p:cNvPr id="56338" name="矩形 18"/>
          <p:cNvSpPr/>
          <p:nvPr/>
        </p:nvSpPr>
        <p:spPr>
          <a:xfrm>
            <a:off x="1635125" y="4540250"/>
            <a:ext cx="2262188" cy="368300"/>
          </a:xfrm>
          <a:prstGeom prst="rect">
            <a:avLst/>
          </a:prstGeom>
          <a:noFill/>
          <a:ln w="9525">
            <a:noFill/>
          </a:ln>
        </p:spPr>
        <p:txBody>
          <a:bodyPr wrap="none">
            <a:spAutoFit/>
          </a:bodyPr>
          <a:p>
            <a:pPr>
              <a:buClr>
                <a:schemeClr val="bg1"/>
              </a:buClr>
              <a:buSzPct val="100000"/>
            </a:pPr>
            <a:r>
              <a:rPr lang="zh-CN" altLang="en-US" dirty="0">
                <a:solidFill>
                  <a:schemeClr val="bg1"/>
                </a:solidFill>
                <a:latin typeface="微软雅黑" panose="020B0503020204020204" charset="-122"/>
                <a:ea typeface="微软雅黑" panose="020B0503020204020204" charset="-122"/>
              </a:rPr>
              <a:t>严格的变更管理程序</a:t>
            </a:r>
            <a:endParaRPr lang="zh-CN" altLang="en-US" dirty="0">
              <a:solidFill>
                <a:schemeClr val="bg1"/>
              </a:solidFill>
              <a:latin typeface="微软雅黑" panose="020B0503020204020204" charset="-122"/>
              <a:ea typeface="微软雅黑" panose="020B0503020204020204" charset="-122"/>
            </a:endParaRPr>
          </a:p>
        </p:txBody>
      </p:sp>
      <p:sp>
        <p:nvSpPr>
          <p:cNvPr id="56339" name="矩形 20"/>
          <p:cNvSpPr/>
          <p:nvPr/>
        </p:nvSpPr>
        <p:spPr>
          <a:xfrm>
            <a:off x="1635125" y="5135563"/>
            <a:ext cx="2724150" cy="369887"/>
          </a:xfrm>
          <a:prstGeom prst="rect">
            <a:avLst/>
          </a:prstGeom>
          <a:noFill/>
          <a:ln w="9525">
            <a:noFill/>
          </a:ln>
        </p:spPr>
        <p:txBody>
          <a:bodyPr wrap="none">
            <a:spAutoFit/>
          </a:bodyPr>
          <a:p>
            <a:pPr>
              <a:buClr>
                <a:schemeClr val="bg1"/>
              </a:buClr>
              <a:buSzPct val="100000"/>
            </a:pPr>
            <a:r>
              <a:rPr lang="zh-CN" altLang="en-US" dirty="0">
                <a:solidFill>
                  <a:schemeClr val="bg1"/>
                </a:solidFill>
                <a:latin typeface="微软雅黑" panose="020B0503020204020204" charset="-122"/>
                <a:ea typeface="微软雅黑" panose="020B0503020204020204" charset="-122"/>
              </a:rPr>
              <a:t>现场内外的紧急响应系统</a:t>
            </a:r>
            <a:endParaRPr lang="zh-CN" altLang="en-US" dirty="0">
              <a:solidFill>
                <a:schemeClr val="bg1"/>
              </a:solidFill>
              <a:latin typeface="微软雅黑" panose="020B0503020204020204" charset="-122"/>
              <a:ea typeface="微软雅黑" panose="020B0503020204020204" charset="-122"/>
            </a:endParaRPr>
          </a:p>
        </p:txBody>
      </p:sp>
      <p:sp>
        <p:nvSpPr>
          <p:cNvPr id="22" name="文本框 21"/>
          <p:cNvSpPr txBox="1"/>
          <p:nvPr/>
        </p:nvSpPr>
        <p:spPr>
          <a:xfrm>
            <a:off x="1093788" y="2117725"/>
            <a:ext cx="349250" cy="400050"/>
          </a:xfrm>
          <a:prstGeom prst="rect">
            <a:avLst/>
          </a:prstGeom>
          <a:noFill/>
        </p:spPr>
        <p:txBody>
          <a:bodyPr>
            <a:spAutoFit/>
          </a:bodyPr>
          <a:lstStyle/>
          <a:p>
            <a:pPr marR="0" algn="ctr" defTabSz="914400">
              <a:buClrTx/>
              <a:buSzTx/>
              <a:buFontTx/>
              <a:buNone/>
              <a:defRPr/>
            </a:pPr>
            <a:r>
              <a:rPr kumimoji="0" lang="en-US" altLang="zh-CN"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rPr>
              <a:t>1</a:t>
            </a:r>
            <a:endParaRPr kumimoji="0" lang="zh-CN" altLang="en-US"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endParaRPr>
          </a:p>
        </p:txBody>
      </p:sp>
      <p:sp>
        <p:nvSpPr>
          <p:cNvPr id="25" name="文本框 24"/>
          <p:cNvSpPr txBox="1"/>
          <p:nvPr/>
        </p:nvSpPr>
        <p:spPr>
          <a:xfrm>
            <a:off x="1082675" y="2714625"/>
            <a:ext cx="349250" cy="400050"/>
          </a:xfrm>
          <a:prstGeom prst="rect">
            <a:avLst/>
          </a:prstGeom>
          <a:noFill/>
        </p:spPr>
        <p:txBody>
          <a:bodyPr>
            <a:spAutoFit/>
          </a:bodyPr>
          <a:lstStyle/>
          <a:p>
            <a:pPr marR="0" algn="ctr" defTabSz="914400">
              <a:buClrTx/>
              <a:buSzTx/>
              <a:buFontTx/>
              <a:buNone/>
              <a:defRPr/>
            </a:pPr>
            <a:r>
              <a:rPr kumimoji="0" lang="en-US" altLang="zh-CN"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rPr>
              <a:t>2</a:t>
            </a:r>
            <a:endParaRPr kumimoji="0" lang="zh-CN" altLang="en-US"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endParaRPr>
          </a:p>
        </p:txBody>
      </p:sp>
      <p:sp>
        <p:nvSpPr>
          <p:cNvPr id="26" name="文本框 25"/>
          <p:cNvSpPr txBox="1"/>
          <p:nvPr/>
        </p:nvSpPr>
        <p:spPr>
          <a:xfrm>
            <a:off x="1092200" y="3314700"/>
            <a:ext cx="349250" cy="400050"/>
          </a:xfrm>
          <a:prstGeom prst="rect">
            <a:avLst/>
          </a:prstGeom>
          <a:noFill/>
        </p:spPr>
        <p:txBody>
          <a:bodyPr>
            <a:spAutoFit/>
          </a:bodyPr>
          <a:lstStyle/>
          <a:p>
            <a:pPr marR="0" algn="ctr" defTabSz="914400">
              <a:buClrTx/>
              <a:buSzTx/>
              <a:buFontTx/>
              <a:buNone/>
              <a:defRPr/>
            </a:pPr>
            <a:r>
              <a:rPr kumimoji="0" lang="en-US" altLang="zh-CN"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rPr>
              <a:t>3</a:t>
            </a:r>
            <a:endParaRPr kumimoji="0" lang="zh-CN" altLang="en-US"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endParaRPr>
          </a:p>
        </p:txBody>
      </p:sp>
      <p:sp>
        <p:nvSpPr>
          <p:cNvPr id="27" name="文本框 26"/>
          <p:cNvSpPr txBox="1"/>
          <p:nvPr/>
        </p:nvSpPr>
        <p:spPr>
          <a:xfrm>
            <a:off x="1082675" y="3914775"/>
            <a:ext cx="349250" cy="400050"/>
          </a:xfrm>
          <a:prstGeom prst="rect">
            <a:avLst/>
          </a:prstGeom>
          <a:noFill/>
        </p:spPr>
        <p:txBody>
          <a:bodyPr>
            <a:spAutoFit/>
          </a:bodyPr>
          <a:lstStyle/>
          <a:p>
            <a:pPr marR="0" algn="ctr" defTabSz="914400">
              <a:buClrTx/>
              <a:buSzTx/>
              <a:buFontTx/>
              <a:buNone/>
              <a:defRPr/>
            </a:pPr>
            <a:r>
              <a:rPr kumimoji="0" lang="en-US" altLang="zh-CN"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rPr>
              <a:t>4</a:t>
            </a:r>
            <a:endParaRPr kumimoji="0" lang="zh-CN" altLang="en-US"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endParaRPr>
          </a:p>
        </p:txBody>
      </p:sp>
      <p:sp>
        <p:nvSpPr>
          <p:cNvPr id="28" name="文本框 27"/>
          <p:cNvSpPr txBox="1"/>
          <p:nvPr/>
        </p:nvSpPr>
        <p:spPr>
          <a:xfrm>
            <a:off x="1082675" y="4527550"/>
            <a:ext cx="349250" cy="400050"/>
          </a:xfrm>
          <a:prstGeom prst="rect">
            <a:avLst/>
          </a:prstGeom>
          <a:noFill/>
        </p:spPr>
        <p:txBody>
          <a:bodyPr>
            <a:spAutoFit/>
          </a:bodyPr>
          <a:lstStyle/>
          <a:p>
            <a:pPr marR="0" algn="ctr" defTabSz="914400">
              <a:buClrTx/>
              <a:buSzTx/>
              <a:buFontTx/>
              <a:buNone/>
              <a:defRPr/>
            </a:pPr>
            <a:r>
              <a:rPr kumimoji="0" lang="en-US" altLang="zh-CN"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rPr>
              <a:t>5</a:t>
            </a:r>
            <a:endParaRPr kumimoji="0" lang="zh-CN" altLang="en-US"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endParaRPr>
          </a:p>
        </p:txBody>
      </p:sp>
      <p:sp>
        <p:nvSpPr>
          <p:cNvPr id="29" name="文本框 28"/>
          <p:cNvSpPr txBox="1"/>
          <p:nvPr/>
        </p:nvSpPr>
        <p:spPr>
          <a:xfrm>
            <a:off x="1076325" y="5121275"/>
            <a:ext cx="349250" cy="400050"/>
          </a:xfrm>
          <a:prstGeom prst="rect">
            <a:avLst/>
          </a:prstGeom>
          <a:noFill/>
        </p:spPr>
        <p:txBody>
          <a:bodyPr>
            <a:spAutoFit/>
          </a:bodyPr>
          <a:lstStyle/>
          <a:p>
            <a:pPr marR="0" algn="ctr" defTabSz="914400">
              <a:buClrTx/>
              <a:buSzTx/>
              <a:buFontTx/>
              <a:buNone/>
              <a:defRPr/>
            </a:pPr>
            <a:r>
              <a:rPr kumimoji="0" lang="en-US" altLang="zh-CN"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rPr>
              <a:t>6</a:t>
            </a:r>
            <a:endParaRPr kumimoji="0" lang="zh-CN" altLang="en-US" sz="2000" b="1" kern="1200" cap="none" spc="0" normalizeH="0" baseline="0" noProof="0" dirty="0">
              <a:solidFill>
                <a:schemeClr val="accent1">
                  <a:lumMod val="25000"/>
                </a:schemeClr>
              </a:solidFill>
              <a:latin typeface="Arial" panose="020B0604020202020204" pitchFamily="34" charset="0"/>
              <a:ea typeface="宋体" panose="02010600030101010101" pitchFamily="2" charset="-122"/>
              <a:cs typeface="+mn-cs"/>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348"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6</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2195513" y="703263"/>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定期评估</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57350" name="矩形 7"/>
          <p:cNvSpPr/>
          <p:nvPr/>
        </p:nvSpPr>
        <p:spPr>
          <a:xfrm>
            <a:off x="1008063" y="3217863"/>
            <a:ext cx="4356100" cy="922337"/>
          </a:xfrm>
          <a:prstGeom prst="rect">
            <a:avLst/>
          </a:prstGeom>
          <a:noFill/>
          <a:ln w="9525">
            <a:noFill/>
          </a:ln>
        </p:spPr>
        <p:txBody>
          <a:bodyPr/>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建立一个奖优惩劣的程序</a:t>
            </a:r>
            <a:endParaRPr lang="zh-CN" altLang="en-US" dirty="0">
              <a:solidFill>
                <a:srgbClr val="000000"/>
              </a:solidFill>
              <a:latin typeface="微软雅黑" panose="020B0503020204020204" charset="-122"/>
              <a:ea typeface="微软雅黑" panose="020B0503020204020204" charset="-122"/>
            </a:endParaRPr>
          </a:p>
          <a:p>
            <a:pPr marL="342900" indent="-342900">
              <a:lnSpc>
                <a:spcPct val="150000"/>
              </a:lnSpc>
              <a:buClr>
                <a:srgbClr val="000000"/>
              </a:buClr>
              <a:buSzPct val="100000"/>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使不同部门/现场可以共享成功的经验</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57351" name="矩形 8"/>
          <p:cNvSpPr/>
          <p:nvPr/>
        </p:nvSpPr>
        <p:spPr>
          <a:xfrm>
            <a:off x="982663" y="1724025"/>
            <a:ext cx="649287" cy="368300"/>
          </a:xfrm>
          <a:prstGeom prst="rect">
            <a:avLst/>
          </a:prstGeom>
          <a:noFill/>
          <a:ln w="9525">
            <a:noFill/>
          </a:ln>
        </p:spPr>
        <p:txBody>
          <a:bodyPr>
            <a:spAutoFit/>
          </a:bodyPr>
          <a:p>
            <a:r>
              <a:rPr lang="zh-CN" altLang="en-US" b="1" dirty="0">
                <a:solidFill>
                  <a:srgbClr val="000000"/>
                </a:solidFill>
                <a:latin typeface="微软雅黑" panose="020B0503020204020204" charset="-122"/>
                <a:ea typeface="微软雅黑" panose="020B0503020204020204" charset="-122"/>
                <a:sym typeface="宋体" panose="02010600030101010101" pitchFamily="2" charset="-122"/>
              </a:rPr>
              <a:t>要素</a:t>
            </a:r>
            <a:endParaRPr lang="zh-CN" altLang="en-US"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pic>
        <p:nvPicPr>
          <p:cNvPr id="57352" name="图片 9"/>
          <p:cNvPicPr>
            <a:picLocks noChangeAspect="1"/>
          </p:cNvPicPr>
          <p:nvPr/>
        </p:nvPicPr>
        <p:blipFill>
          <a:blip r:embed="rId1"/>
          <a:srcRect t="7191"/>
          <a:stretch>
            <a:fillRect/>
          </a:stretch>
        </p:blipFill>
        <p:spPr>
          <a:xfrm>
            <a:off x="5364163" y="1844675"/>
            <a:ext cx="2998787" cy="3937000"/>
          </a:xfrm>
          <a:prstGeom prst="rect">
            <a:avLst/>
          </a:prstGeom>
          <a:noFill/>
          <a:ln w="9525">
            <a:noFill/>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61950" y="2359025"/>
            <a:ext cx="8462963" cy="3157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490" name="Rectangle 2"/>
          <p:cNvSpPr>
            <a:spLocks noGrp="1" noRot="1" noChangeArrowheads="1"/>
          </p:cNvSpPr>
          <p:nvPr>
            <p:ph type="title"/>
          </p:nvPr>
        </p:nvSpPr>
        <p:spPr bwMode="auto">
          <a:xfrm>
            <a:off x="920750" y="1822450"/>
            <a:ext cx="2859088" cy="369888"/>
          </a:xfr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避免步骤6中易犯的错误</a:t>
            </a:r>
            <a:endParaRPr kumimoji="0" lang="zh-CN" altLang="en-US"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3491" name="Rectangle 3"/>
          <p:cNvSpPr>
            <a:spLocks noGrp="1" noRot="1" noChangeArrowheads="1"/>
          </p:cNvSpPr>
          <p:nvPr>
            <p:ph idx="1"/>
          </p:nvPr>
        </p:nvSpPr>
        <p:spPr bwMode="auto">
          <a:xfrm>
            <a:off x="920750" y="2601913"/>
            <a:ext cx="6027738" cy="2619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150000"/>
              </a:lnSpc>
              <a:spcBef>
                <a:spcPct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未</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实施这一重要步骤</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ct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未</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从错误中吸取教训；继续重复相同错误</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ct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对</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未达到的期望值措手不及</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342900" marR="0" lvl="0" indent="-342900" algn="l" defTabSz="914400" rtl="0" eaLnBrk="0" fontAlgn="base" latinLnBrk="0" hangingPunct="0">
              <a:lnSpc>
                <a:spcPct val="150000"/>
              </a:lnSpc>
              <a:spcBef>
                <a:spcPct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业主</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可能对不良表现负全部责任或至少负部分责任时，却不公平地责怪承包商表现不好</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0" fontAlgn="base" latinLnBrk="0" hangingPunct="0">
              <a:lnSpc>
                <a:spcPct val="150000"/>
              </a:lnSpc>
              <a:spcBef>
                <a:spcPct val="0"/>
              </a:spcBef>
              <a:spcAft>
                <a:spcPct val="0"/>
              </a:spcAft>
              <a:buClr>
                <a:srgbClr val="000000"/>
              </a:buClr>
              <a:buSzPct val="100000"/>
              <a:buFont typeface="Wingdings" panose="05000000000000000000" pitchFamily="2" charset="2"/>
              <a:buChar char="Ø"/>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当</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rPr>
              <a:t>工作开展时，未通知承包商</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375"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6</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2195513" y="703263"/>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定期评估</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pic>
        <p:nvPicPr>
          <p:cNvPr id="58377" name="图片 7"/>
          <p:cNvPicPr>
            <a:picLocks noChangeAspect="1"/>
          </p:cNvPicPr>
          <p:nvPr/>
        </p:nvPicPr>
        <p:blipFill>
          <a:blip r:embed="rId1"/>
          <a:stretch>
            <a:fillRect/>
          </a:stretch>
        </p:blipFill>
        <p:spPr>
          <a:xfrm>
            <a:off x="6743700" y="2359025"/>
            <a:ext cx="2081213" cy="3121025"/>
          </a:xfrm>
          <a:prstGeom prst="rect">
            <a:avLst/>
          </a:prstGeom>
          <a:noFill/>
          <a:ln w="9525">
            <a:noFill/>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396"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6</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2195513" y="703263"/>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定期评估</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3" name="同心圆 2"/>
          <p:cNvSpPr/>
          <p:nvPr/>
        </p:nvSpPr>
        <p:spPr>
          <a:xfrm>
            <a:off x="1008063" y="1627188"/>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399" name="矩形 7"/>
          <p:cNvSpPr/>
          <p:nvPr/>
        </p:nvSpPr>
        <p:spPr>
          <a:xfrm>
            <a:off x="1598613" y="1709738"/>
            <a:ext cx="2724150"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承包商安全管理善始善终</a:t>
            </a:r>
            <a:endParaRPr lang="zh-CN" altLang="en-US" dirty="0">
              <a:solidFill>
                <a:srgbClr val="000000"/>
              </a:solidFill>
              <a:latin typeface="微软雅黑" panose="020B0503020204020204" charset="-122"/>
              <a:ea typeface="微软雅黑" panose="020B0503020204020204" charset="-122"/>
            </a:endParaRPr>
          </a:p>
        </p:txBody>
      </p:sp>
      <p:sp>
        <p:nvSpPr>
          <p:cNvPr id="12" name="同心圆 11"/>
          <p:cNvSpPr/>
          <p:nvPr/>
        </p:nvSpPr>
        <p:spPr>
          <a:xfrm>
            <a:off x="1008063" y="2255838"/>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401" name="矩形 8"/>
          <p:cNvSpPr/>
          <p:nvPr/>
        </p:nvSpPr>
        <p:spPr>
          <a:xfrm>
            <a:off x="1598613" y="2357438"/>
            <a:ext cx="3416300"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并为提升承包商的管理提供输入</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4" name="同心圆 13"/>
          <p:cNvSpPr/>
          <p:nvPr/>
        </p:nvSpPr>
        <p:spPr>
          <a:xfrm>
            <a:off x="1008063" y="2886075"/>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403" name="矩形 10"/>
          <p:cNvSpPr/>
          <p:nvPr/>
        </p:nvSpPr>
        <p:spPr>
          <a:xfrm>
            <a:off x="1603375" y="2976563"/>
            <a:ext cx="2262188"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建立必要的评估制度</a:t>
            </a:r>
            <a:endParaRPr lang="zh-CN" altLang="en-US" dirty="0">
              <a:solidFill>
                <a:srgbClr val="000000"/>
              </a:solidFill>
              <a:latin typeface="微软雅黑" panose="020B0503020204020204" charset="-122"/>
              <a:ea typeface="微软雅黑" panose="020B0503020204020204" charset="-122"/>
            </a:endParaRPr>
          </a:p>
        </p:txBody>
      </p:sp>
      <p:sp>
        <p:nvSpPr>
          <p:cNvPr id="13" name="圆角矩形 12"/>
          <p:cNvSpPr/>
          <p:nvPr/>
        </p:nvSpPr>
        <p:spPr>
          <a:xfrm>
            <a:off x="1249363" y="3629025"/>
            <a:ext cx="2098675" cy="50482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3522663" y="3629025"/>
            <a:ext cx="2098675" cy="50482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5848350" y="3629025"/>
            <a:ext cx="2098675" cy="50482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407" name="矩形 14"/>
          <p:cNvSpPr/>
          <p:nvPr/>
        </p:nvSpPr>
        <p:spPr>
          <a:xfrm>
            <a:off x="1398588" y="3692525"/>
            <a:ext cx="1800225" cy="369888"/>
          </a:xfrm>
          <a:prstGeom prst="rect">
            <a:avLst/>
          </a:prstGeom>
          <a:noFill/>
          <a:ln w="9525">
            <a:noFill/>
          </a:ln>
        </p:spPr>
        <p:txBody>
          <a:bodyPr wrap="none">
            <a:spAutoFit/>
          </a:bodyPr>
          <a:p>
            <a:pPr>
              <a:buFont typeface="Wingdings" panose="05000000000000000000" pitchFamily="2" charset="2"/>
            </a:pPr>
            <a:r>
              <a:rPr lang="zh-CN" altLang="en-US" dirty="0">
                <a:solidFill>
                  <a:schemeClr val="bg1"/>
                </a:solidFill>
                <a:latin typeface="微软雅黑" panose="020B0503020204020204" charset="-122"/>
                <a:ea typeface="微软雅黑" panose="020B0503020204020204" charset="-122"/>
                <a:sym typeface="宋体" panose="02010600030101010101" pitchFamily="2" charset="-122"/>
              </a:rPr>
              <a:t>淘汰表现不良者</a:t>
            </a:r>
            <a:endParaRPr lang="zh-CN" altLang="en-US"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9408" name="矩形 15"/>
          <p:cNvSpPr/>
          <p:nvPr/>
        </p:nvSpPr>
        <p:spPr>
          <a:xfrm>
            <a:off x="3787775" y="3692525"/>
            <a:ext cx="1568450" cy="369888"/>
          </a:xfrm>
          <a:prstGeom prst="rect">
            <a:avLst/>
          </a:prstGeom>
          <a:noFill/>
          <a:ln w="9525">
            <a:noFill/>
          </a:ln>
        </p:spPr>
        <p:txBody>
          <a:bodyPr wrap="none">
            <a:spAutoFit/>
          </a:bodyPr>
          <a:p>
            <a:pPr>
              <a:buFont typeface="Wingdings" panose="05000000000000000000" pitchFamily="2" charset="2"/>
            </a:pPr>
            <a:r>
              <a:rPr lang="zh-CN" altLang="en-US" dirty="0">
                <a:solidFill>
                  <a:schemeClr val="bg1"/>
                </a:solidFill>
                <a:latin typeface="微软雅黑" panose="020B0503020204020204" charset="-122"/>
                <a:ea typeface="微软雅黑" panose="020B0503020204020204" charset="-122"/>
                <a:sym typeface="宋体" panose="02010600030101010101" pitchFamily="2" charset="-122"/>
              </a:rPr>
              <a:t>表彰有贡献者</a:t>
            </a:r>
            <a:endParaRPr lang="zh-CN" altLang="en-US"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9409" name="矩形 20"/>
          <p:cNvSpPr/>
          <p:nvPr/>
        </p:nvSpPr>
        <p:spPr>
          <a:xfrm>
            <a:off x="6111875" y="3692525"/>
            <a:ext cx="1570038" cy="369888"/>
          </a:xfrm>
          <a:prstGeom prst="rect">
            <a:avLst/>
          </a:prstGeom>
          <a:noFill/>
          <a:ln w="9525">
            <a:noFill/>
          </a:ln>
        </p:spPr>
        <p:txBody>
          <a:bodyPr wrap="none">
            <a:spAutoFit/>
          </a:bodyPr>
          <a:p>
            <a:pPr>
              <a:buFont typeface="Wingdings" panose="05000000000000000000" pitchFamily="2" charset="2"/>
            </a:pPr>
            <a:r>
              <a:rPr lang="zh-CN" altLang="en-US" dirty="0">
                <a:solidFill>
                  <a:schemeClr val="bg1"/>
                </a:solidFill>
                <a:latin typeface="微软雅黑" panose="020B0503020204020204" charset="-122"/>
                <a:ea typeface="微软雅黑" panose="020B0503020204020204" charset="-122"/>
                <a:sym typeface="宋体" panose="02010600030101010101" pitchFamily="2" charset="-122"/>
              </a:rPr>
              <a:t>分享成功经验</a:t>
            </a:r>
            <a:endParaRPr lang="zh-CN" altLang="en-US"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24" name="同心圆 23"/>
          <p:cNvSpPr/>
          <p:nvPr/>
        </p:nvSpPr>
        <p:spPr>
          <a:xfrm>
            <a:off x="1008063" y="4446588"/>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411" name="矩形 21"/>
          <p:cNvSpPr/>
          <p:nvPr/>
        </p:nvSpPr>
        <p:spPr>
          <a:xfrm>
            <a:off x="1593850" y="4583113"/>
            <a:ext cx="2955925"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帮助承包商改善未来的业绩</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26" name="同心圆 25"/>
          <p:cNvSpPr/>
          <p:nvPr/>
        </p:nvSpPr>
        <p:spPr>
          <a:xfrm>
            <a:off x="1008063" y="5070475"/>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413" name="矩形 24"/>
          <p:cNvSpPr/>
          <p:nvPr/>
        </p:nvSpPr>
        <p:spPr>
          <a:xfrm>
            <a:off x="1603375" y="5195888"/>
            <a:ext cx="2493963"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帮助业主改进管理流程</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59414" name="文本框 26"/>
          <p:cNvSpPr txBox="1"/>
          <p:nvPr/>
        </p:nvSpPr>
        <p:spPr>
          <a:xfrm>
            <a:off x="1098550" y="1677988"/>
            <a:ext cx="358775"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1</a:t>
            </a:r>
            <a:endParaRPr lang="zh-CN" altLang="en-US" sz="2000" b="1" dirty="0">
              <a:solidFill>
                <a:srgbClr val="000000"/>
              </a:solidFill>
              <a:latin typeface="Arial" panose="020B0604020202020204" pitchFamily="34" charset="0"/>
            </a:endParaRPr>
          </a:p>
        </p:txBody>
      </p:sp>
      <p:sp>
        <p:nvSpPr>
          <p:cNvPr id="59415" name="文本框 29"/>
          <p:cNvSpPr txBox="1"/>
          <p:nvPr/>
        </p:nvSpPr>
        <p:spPr>
          <a:xfrm>
            <a:off x="1098550" y="2327275"/>
            <a:ext cx="358775"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2</a:t>
            </a:r>
            <a:endParaRPr lang="zh-CN" altLang="en-US" sz="2000" b="1" dirty="0">
              <a:solidFill>
                <a:srgbClr val="000000"/>
              </a:solidFill>
              <a:latin typeface="Arial" panose="020B0604020202020204" pitchFamily="34" charset="0"/>
            </a:endParaRPr>
          </a:p>
        </p:txBody>
      </p:sp>
      <p:sp>
        <p:nvSpPr>
          <p:cNvPr id="59416" name="文本框 30"/>
          <p:cNvSpPr txBox="1"/>
          <p:nvPr/>
        </p:nvSpPr>
        <p:spPr>
          <a:xfrm>
            <a:off x="1098550" y="2943225"/>
            <a:ext cx="358775"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3</a:t>
            </a:r>
            <a:endParaRPr lang="zh-CN" altLang="en-US" sz="2000" b="1" dirty="0">
              <a:solidFill>
                <a:srgbClr val="000000"/>
              </a:solidFill>
              <a:latin typeface="Arial" panose="020B0604020202020204" pitchFamily="34" charset="0"/>
            </a:endParaRPr>
          </a:p>
        </p:txBody>
      </p:sp>
      <p:sp>
        <p:nvSpPr>
          <p:cNvPr id="59417" name="文本框 31"/>
          <p:cNvSpPr txBox="1"/>
          <p:nvPr/>
        </p:nvSpPr>
        <p:spPr>
          <a:xfrm>
            <a:off x="1090613" y="4508500"/>
            <a:ext cx="358775"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4</a:t>
            </a:r>
            <a:endParaRPr lang="zh-CN" altLang="en-US" sz="2000" b="1" dirty="0">
              <a:solidFill>
                <a:srgbClr val="000000"/>
              </a:solidFill>
              <a:latin typeface="Arial" panose="020B0604020202020204" pitchFamily="34" charset="0"/>
            </a:endParaRPr>
          </a:p>
        </p:txBody>
      </p:sp>
      <p:sp>
        <p:nvSpPr>
          <p:cNvPr id="59418" name="文本框 32"/>
          <p:cNvSpPr txBox="1"/>
          <p:nvPr/>
        </p:nvSpPr>
        <p:spPr>
          <a:xfrm>
            <a:off x="1087438" y="5137150"/>
            <a:ext cx="358775"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5</a:t>
            </a:r>
            <a:endParaRPr lang="zh-CN" altLang="en-US" sz="2000" b="1" dirty="0">
              <a:solidFill>
                <a:srgbClr val="000000"/>
              </a:solidFill>
              <a:latin typeface="Arial" panose="020B0604020202020204" pitchFamily="34"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1657350" y="2333625"/>
            <a:ext cx="5006975" cy="4381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1657350" y="2954338"/>
            <a:ext cx="5006975" cy="4381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1657350" y="3575050"/>
            <a:ext cx="5006975" cy="4381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1657350" y="4195763"/>
            <a:ext cx="5006975" cy="439738"/>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1657350" y="4818063"/>
            <a:ext cx="5006975" cy="4381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圆角矩形 21"/>
          <p:cNvSpPr/>
          <p:nvPr/>
        </p:nvSpPr>
        <p:spPr>
          <a:xfrm>
            <a:off x="1657350" y="5438775"/>
            <a:ext cx="5006975" cy="4381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426"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6</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2195513" y="703263"/>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定期评估</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60428" name="矩形 7"/>
          <p:cNvSpPr/>
          <p:nvPr/>
        </p:nvSpPr>
        <p:spPr>
          <a:xfrm>
            <a:off x="1582738" y="1890713"/>
            <a:ext cx="3646487"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建立合作伙伴关系的一种重要方式</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11" name="同心圆 10"/>
          <p:cNvSpPr/>
          <p:nvPr/>
        </p:nvSpPr>
        <p:spPr>
          <a:xfrm>
            <a:off x="1008063" y="1806575"/>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0430" name="矩形 8"/>
          <p:cNvSpPr/>
          <p:nvPr/>
        </p:nvSpPr>
        <p:spPr>
          <a:xfrm>
            <a:off x="2452688" y="2352675"/>
            <a:ext cx="3416300" cy="368300"/>
          </a:xfrm>
          <a:prstGeom prst="rect">
            <a:avLst/>
          </a:prstGeom>
          <a:noFill/>
          <a:ln w="9525">
            <a:noFill/>
          </a:ln>
        </p:spPr>
        <p:txBody>
          <a:bodyPr wrap="none">
            <a:spAutoFit/>
          </a:bodyPr>
          <a:p>
            <a:r>
              <a:rPr lang="zh-CN" altLang="en-US" dirty="0">
                <a:solidFill>
                  <a:schemeClr val="bg1"/>
                </a:solidFill>
                <a:latin typeface="微软雅黑" panose="020B0503020204020204" charset="-122"/>
                <a:ea typeface="微软雅黑" panose="020B0503020204020204" charset="-122"/>
                <a:sym typeface="宋体" panose="02010600030101010101" pitchFamily="2" charset="-122"/>
              </a:rPr>
              <a:t>对照会同的期望值评估安全表现</a:t>
            </a:r>
            <a:endParaRPr lang="zh-CN" altLang="en-US"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60431" name="矩形 9"/>
          <p:cNvSpPr/>
          <p:nvPr/>
        </p:nvSpPr>
        <p:spPr>
          <a:xfrm>
            <a:off x="2452688" y="2982913"/>
            <a:ext cx="3416300" cy="369887"/>
          </a:xfrm>
          <a:prstGeom prst="rect">
            <a:avLst/>
          </a:prstGeom>
          <a:noFill/>
          <a:ln w="9525">
            <a:noFill/>
          </a:ln>
        </p:spPr>
        <p:txBody>
          <a:bodyPr wrap="none">
            <a:spAutoFit/>
          </a:bodyPr>
          <a:p>
            <a:r>
              <a:rPr lang="zh-CN" altLang="en-US" dirty="0">
                <a:solidFill>
                  <a:schemeClr val="bg1"/>
                </a:solidFill>
                <a:latin typeface="微软雅黑" panose="020B0503020204020204" charset="-122"/>
                <a:ea typeface="微软雅黑" panose="020B0503020204020204" charset="-122"/>
                <a:sym typeface="宋体" panose="02010600030101010101" pitchFamily="2" charset="-122"/>
              </a:rPr>
              <a:t>评估主要沟通交流会议的有效性</a:t>
            </a:r>
            <a:endParaRPr lang="zh-CN" altLang="en-US"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60432" name="矩形 24"/>
          <p:cNvSpPr/>
          <p:nvPr/>
        </p:nvSpPr>
        <p:spPr>
          <a:xfrm>
            <a:off x="2682875" y="3611563"/>
            <a:ext cx="2955925" cy="368300"/>
          </a:xfrm>
          <a:prstGeom prst="rect">
            <a:avLst/>
          </a:prstGeom>
          <a:noFill/>
          <a:ln w="9525">
            <a:noFill/>
          </a:ln>
        </p:spPr>
        <p:txBody>
          <a:bodyPr wrap="none">
            <a:spAutoFit/>
          </a:bodyPr>
          <a:p>
            <a:r>
              <a:rPr lang="zh-CN" altLang="en-US" dirty="0">
                <a:solidFill>
                  <a:schemeClr val="bg1"/>
                </a:solidFill>
                <a:latin typeface="微软雅黑" panose="020B0503020204020204" charset="-122"/>
                <a:ea typeface="微软雅黑" panose="020B0503020204020204" charset="-122"/>
                <a:sym typeface="宋体" panose="02010600030101010101" pitchFamily="2" charset="-122"/>
              </a:rPr>
              <a:t>应进行、评估应急响应演习</a:t>
            </a:r>
            <a:endParaRPr lang="zh-CN" altLang="en-US" dirty="0">
              <a:solidFill>
                <a:schemeClr val="bg1"/>
              </a:solidFill>
              <a:latin typeface="微软雅黑" panose="020B0503020204020204" charset="-122"/>
              <a:ea typeface="微软雅黑" panose="020B0503020204020204" charset="-122"/>
            </a:endParaRPr>
          </a:p>
        </p:txBody>
      </p:sp>
      <p:sp>
        <p:nvSpPr>
          <p:cNvPr id="60433" name="矩形 25"/>
          <p:cNvSpPr/>
          <p:nvPr/>
        </p:nvSpPr>
        <p:spPr>
          <a:xfrm>
            <a:off x="2682875" y="4256088"/>
            <a:ext cx="2954338" cy="369887"/>
          </a:xfrm>
          <a:prstGeom prst="rect">
            <a:avLst/>
          </a:prstGeom>
          <a:noFill/>
          <a:ln w="9525">
            <a:noFill/>
          </a:ln>
        </p:spPr>
        <p:txBody>
          <a:bodyPr wrap="none">
            <a:spAutoFit/>
          </a:bodyPr>
          <a:p>
            <a:r>
              <a:rPr lang="zh-CN" altLang="en-US" dirty="0">
                <a:solidFill>
                  <a:schemeClr val="bg1"/>
                </a:solidFill>
                <a:latin typeface="微软雅黑" panose="020B0503020204020204" charset="-122"/>
                <a:ea typeface="微软雅黑" panose="020B0503020204020204" charset="-122"/>
                <a:sym typeface="宋体" panose="02010600030101010101" pitchFamily="2" charset="-122"/>
              </a:rPr>
              <a:t>互相提供建设性的反馈意见</a:t>
            </a:r>
            <a:endParaRPr lang="zh-CN" altLang="en-US"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60434" name="矩形 26"/>
          <p:cNvSpPr/>
          <p:nvPr/>
        </p:nvSpPr>
        <p:spPr>
          <a:xfrm>
            <a:off x="2336800" y="4832350"/>
            <a:ext cx="3648075" cy="369888"/>
          </a:xfrm>
          <a:prstGeom prst="rect">
            <a:avLst/>
          </a:prstGeom>
          <a:noFill/>
          <a:ln w="9525">
            <a:noFill/>
          </a:ln>
        </p:spPr>
        <p:txBody>
          <a:bodyPr wrap="none">
            <a:spAutoFit/>
          </a:bodyPr>
          <a:p>
            <a:r>
              <a:rPr lang="zh-CN" altLang="en-US" dirty="0">
                <a:solidFill>
                  <a:schemeClr val="bg1"/>
                </a:solidFill>
                <a:latin typeface="微软雅黑" panose="020B0503020204020204" charset="-122"/>
                <a:ea typeface="微软雅黑" panose="020B0503020204020204" charset="-122"/>
                <a:sym typeface="宋体" panose="02010600030101010101" pitchFamily="2" charset="-122"/>
              </a:rPr>
              <a:t>更新数据库，调整流程，作出改进</a:t>
            </a:r>
            <a:endParaRPr lang="zh-CN" altLang="en-US"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60435" name="矩形 27"/>
          <p:cNvSpPr/>
          <p:nvPr/>
        </p:nvSpPr>
        <p:spPr>
          <a:xfrm>
            <a:off x="2222500" y="5465763"/>
            <a:ext cx="3876675" cy="368300"/>
          </a:xfrm>
          <a:prstGeom prst="rect">
            <a:avLst/>
          </a:prstGeom>
          <a:noFill/>
          <a:ln w="9525">
            <a:noFill/>
          </a:ln>
        </p:spPr>
        <p:txBody>
          <a:bodyPr wrap="none">
            <a:spAutoFit/>
          </a:bodyPr>
          <a:p>
            <a:r>
              <a:rPr lang="zh-CN" altLang="en-US" dirty="0">
                <a:solidFill>
                  <a:schemeClr val="bg1"/>
                </a:solidFill>
                <a:latin typeface="微软雅黑" panose="020B0503020204020204" charset="-122"/>
                <a:ea typeface="微软雅黑" panose="020B0503020204020204" charset="-122"/>
                <a:sym typeface="宋体" panose="02010600030101010101" pitchFamily="2" charset="-122"/>
              </a:rPr>
              <a:t>是否推荐这个承包商进行将来的工作</a:t>
            </a:r>
            <a:endParaRPr lang="zh-CN" altLang="en-US"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60436" name="文本框 33"/>
          <p:cNvSpPr txBox="1"/>
          <p:nvPr/>
        </p:nvSpPr>
        <p:spPr>
          <a:xfrm>
            <a:off x="1098550" y="1857375"/>
            <a:ext cx="358775"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6</a:t>
            </a:r>
            <a:endParaRPr lang="zh-CN" altLang="en-US" sz="2000" b="1" dirty="0">
              <a:solidFill>
                <a:srgbClr val="000000"/>
              </a:solidFill>
              <a:latin typeface="Arial" panose="020B060402020202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同心圆 3"/>
          <p:cNvSpPr/>
          <p:nvPr/>
        </p:nvSpPr>
        <p:spPr>
          <a:xfrm>
            <a:off x="1023938" y="2420938"/>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同心圆 4"/>
          <p:cNvSpPr/>
          <p:nvPr/>
        </p:nvSpPr>
        <p:spPr>
          <a:xfrm>
            <a:off x="1012825" y="3027363"/>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444" name="矩形 28"/>
          <p:cNvSpPr/>
          <p:nvPr/>
        </p:nvSpPr>
        <p:spPr>
          <a:xfrm>
            <a:off x="1582738" y="2540000"/>
            <a:ext cx="4108450" cy="369888"/>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建立统一的评价承包商安全表现的程序</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61445" name="矩形 30"/>
          <p:cNvSpPr/>
          <p:nvPr/>
        </p:nvSpPr>
        <p:spPr>
          <a:xfrm>
            <a:off x="1582738" y="3140075"/>
            <a:ext cx="4572000" cy="374650"/>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sym typeface="宋体" panose="02010600030101010101" pitchFamily="2" charset="-122"/>
              </a:rPr>
              <a:t>确保承包商的安全表现依照程序进行了评价</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61446" name="文本框 34"/>
          <p:cNvSpPr txBox="1"/>
          <p:nvPr/>
        </p:nvSpPr>
        <p:spPr>
          <a:xfrm>
            <a:off x="1112838" y="2486025"/>
            <a:ext cx="360362"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7</a:t>
            </a:r>
            <a:endParaRPr lang="zh-CN" altLang="en-US" sz="2000" b="1" dirty="0">
              <a:solidFill>
                <a:srgbClr val="000000"/>
              </a:solidFill>
              <a:latin typeface="Arial" panose="020B0604020202020204" pitchFamily="34" charset="0"/>
            </a:endParaRPr>
          </a:p>
        </p:txBody>
      </p:sp>
      <p:sp>
        <p:nvSpPr>
          <p:cNvPr id="61447" name="文本框 35"/>
          <p:cNvSpPr txBox="1"/>
          <p:nvPr/>
        </p:nvSpPr>
        <p:spPr>
          <a:xfrm>
            <a:off x="1112838" y="3090863"/>
            <a:ext cx="360362"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8</a:t>
            </a:r>
            <a:endParaRPr lang="zh-CN" altLang="en-US" sz="2000" b="1" dirty="0">
              <a:solidFill>
                <a:srgbClr val="000000"/>
              </a:solidFill>
              <a:latin typeface="Arial" panose="020B0604020202020204" pitchFamily="34" charset="0"/>
            </a:endParaRPr>
          </a:p>
        </p:txBody>
      </p:sp>
      <p:sp>
        <p:nvSpPr>
          <p:cNvPr id="10" name="同心圆 9"/>
          <p:cNvSpPr/>
          <p:nvPr/>
        </p:nvSpPr>
        <p:spPr>
          <a:xfrm>
            <a:off x="1016000" y="3646488"/>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同心圆 10"/>
          <p:cNvSpPr/>
          <p:nvPr/>
        </p:nvSpPr>
        <p:spPr>
          <a:xfrm>
            <a:off x="1004888" y="4252913"/>
            <a:ext cx="539750" cy="539750"/>
          </a:xfrm>
          <a:prstGeom prst="donut">
            <a:avLst>
              <a:gd name="adj" fmla="val 205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450" name="文本框 34"/>
          <p:cNvSpPr txBox="1"/>
          <p:nvPr/>
        </p:nvSpPr>
        <p:spPr>
          <a:xfrm>
            <a:off x="1001713" y="3702050"/>
            <a:ext cx="574675"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10</a:t>
            </a:r>
            <a:endParaRPr lang="zh-CN" altLang="en-US" sz="2000" b="1" dirty="0">
              <a:solidFill>
                <a:srgbClr val="000000"/>
              </a:solidFill>
              <a:latin typeface="Arial" panose="020B0604020202020204" pitchFamily="34" charset="0"/>
            </a:endParaRPr>
          </a:p>
        </p:txBody>
      </p:sp>
      <p:sp>
        <p:nvSpPr>
          <p:cNvPr id="61451" name="文本框 35"/>
          <p:cNvSpPr txBox="1"/>
          <p:nvPr/>
        </p:nvSpPr>
        <p:spPr>
          <a:xfrm>
            <a:off x="1047750" y="4308475"/>
            <a:ext cx="466725" cy="400050"/>
          </a:xfrm>
          <a:prstGeom prst="rect">
            <a:avLst/>
          </a:prstGeom>
          <a:noFill/>
          <a:ln w="9525">
            <a:noFill/>
          </a:ln>
        </p:spPr>
        <p:txBody>
          <a:bodyPr>
            <a:spAutoFit/>
          </a:bodyPr>
          <a:p>
            <a:pPr algn="ctr"/>
            <a:r>
              <a:rPr lang="en-US" altLang="zh-CN" sz="2000" b="1" dirty="0">
                <a:solidFill>
                  <a:srgbClr val="000000"/>
                </a:solidFill>
                <a:latin typeface="Arial" panose="020B0604020202020204" pitchFamily="34" charset="0"/>
              </a:rPr>
              <a:t>11</a:t>
            </a:r>
            <a:endParaRPr lang="zh-CN" altLang="en-US" sz="2000" b="1" dirty="0">
              <a:solidFill>
                <a:srgbClr val="000000"/>
              </a:solidFill>
              <a:latin typeface="Arial" panose="020B0604020202020204" pitchFamily="34" charset="0"/>
            </a:endParaRPr>
          </a:p>
        </p:txBody>
      </p:sp>
      <p:sp>
        <p:nvSpPr>
          <p:cNvPr id="61452" name="矩形 1"/>
          <p:cNvSpPr/>
          <p:nvPr/>
        </p:nvSpPr>
        <p:spPr>
          <a:xfrm>
            <a:off x="1601788" y="3744913"/>
            <a:ext cx="4340225" cy="369887"/>
          </a:xfrm>
          <a:prstGeom prst="rect">
            <a:avLst/>
          </a:prstGeom>
          <a:noFill/>
          <a:ln w="9525">
            <a:noFill/>
          </a:ln>
        </p:spPr>
        <p:txBody>
          <a:bodyPr/>
          <a:p>
            <a:pPr>
              <a:buClr>
                <a:srgbClr val="000000"/>
              </a:buClr>
              <a:buSzPct val="100000"/>
            </a:pPr>
            <a:r>
              <a:rPr lang="zh-CN" altLang="en-US" dirty="0">
                <a:solidFill>
                  <a:srgbClr val="000000"/>
                </a:solidFill>
                <a:latin typeface="微软雅黑" panose="020B0503020204020204" charset="-122"/>
                <a:ea typeface="微软雅黑" panose="020B0503020204020204" charset="-122"/>
              </a:rPr>
              <a:t>保证合同后的评估作为整个过程的一部分</a:t>
            </a:r>
            <a:endParaRPr lang="zh-CN" altLang="en-US" dirty="0">
              <a:solidFill>
                <a:srgbClr val="000000"/>
              </a:solidFill>
              <a:latin typeface="微软雅黑" panose="020B0503020204020204" charset="-122"/>
              <a:ea typeface="微软雅黑" panose="020B0503020204020204" charset="-122"/>
              <a:sym typeface="宋体" panose="02010600030101010101" pitchFamily="2" charset="-122"/>
            </a:endParaRPr>
          </a:p>
        </p:txBody>
      </p:sp>
      <p:sp>
        <p:nvSpPr>
          <p:cNvPr id="61453" name="矩形 13"/>
          <p:cNvSpPr/>
          <p:nvPr/>
        </p:nvSpPr>
        <p:spPr>
          <a:xfrm>
            <a:off x="1601788" y="4252913"/>
            <a:ext cx="5849937" cy="904875"/>
          </a:xfrm>
          <a:prstGeom prst="rect">
            <a:avLst/>
          </a:prstGeom>
          <a:noFill/>
          <a:ln w="9525">
            <a:noFill/>
          </a:ln>
        </p:spPr>
        <p:txBody>
          <a:bodyPr/>
          <a:p>
            <a:pPr>
              <a:lnSpc>
                <a:spcPct val="150000"/>
              </a:lnSpc>
              <a:buClr>
                <a:srgbClr val="000000"/>
              </a:buClr>
              <a:buSzPct val="100000"/>
            </a:pPr>
            <a:r>
              <a:rPr lang="zh-CN" altLang="en-US" dirty="0">
                <a:solidFill>
                  <a:srgbClr val="000000"/>
                </a:solidFill>
                <a:latin typeface="微软雅黑" panose="020B0503020204020204" charset="-122"/>
                <a:ea typeface="微软雅黑" panose="020B0503020204020204" charset="-122"/>
              </a:rPr>
              <a:t>对本步骤确定的后续跟踪行动事项和持续改进内容进行任务分派</a:t>
            </a:r>
            <a:endParaRPr lang="zh-CN" altLang="en-US" dirty="0">
              <a:solidFill>
                <a:srgbClr val="000000"/>
              </a:solidFill>
              <a:latin typeface="微软雅黑" panose="020B0503020204020204" charset="-122"/>
              <a:ea typeface="微软雅黑" panose="020B0503020204020204" charset="-122"/>
            </a:endParaRPr>
          </a:p>
        </p:txBody>
      </p:sp>
      <p:sp>
        <p:nvSpPr>
          <p:cNvPr id="17" name="任意多边形 16"/>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56"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a:t>
            </a:r>
            <a:r>
              <a:rPr lang="en-US" altLang="zh-CN" sz="2000" b="1" dirty="0">
                <a:solidFill>
                  <a:schemeClr val="bg1"/>
                </a:solidFill>
                <a:latin typeface="微软雅黑" panose="020B0503020204020204" charset="-122"/>
                <a:ea typeface="微软雅黑" panose="020B0503020204020204" charset="-122"/>
              </a:rPr>
              <a:t>6</a:t>
            </a:r>
            <a:endParaRPr lang="zh-CN" altLang="en-US" sz="2000" b="1" dirty="0">
              <a:solidFill>
                <a:schemeClr val="bg1"/>
              </a:solidFill>
              <a:latin typeface="微软雅黑" panose="020B0503020204020204" charset="-122"/>
              <a:ea typeface="微软雅黑" panose="020B0503020204020204" charset="-122"/>
            </a:endParaRPr>
          </a:p>
        </p:txBody>
      </p:sp>
      <p:sp>
        <p:nvSpPr>
          <p:cNvPr id="20" name="矩形 19"/>
          <p:cNvSpPr/>
          <p:nvPr/>
        </p:nvSpPr>
        <p:spPr>
          <a:xfrm>
            <a:off x="2195513" y="703263"/>
            <a:ext cx="121126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定期评估</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图片 1"/>
          <p:cNvPicPr>
            <a:picLocks noChangeAspect="1"/>
          </p:cNvPicPr>
          <p:nvPr/>
        </p:nvPicPr>
        <p:blipFill>
          <a:blip r:embed="rId1"/>
          <a:srcRect l="5240" r="5605"/>
          <a:stretch>
            <a:fillRect/>
          </a:stretch>
        </p:blipFill>
        <p:spPr>
          <a:xfrm>
            <a:off x="0" y="-6350"/>
            <a:ext cx="9180513" cy="6858000"/>
          </a:xfrm>
          <a:prstGeom prst="rect">
            <a:avLst/>
          </a:prstGeom>
          <a:noFill/>
          <a:ln w="9525">
            <a:noFill/>
          </a:ln>
        </p:spPr>
      </p:pic>
      <p:sp>
        <p:nvSpPr>
          <p:cNvPr id="4" name="任意多边形 3"/>
          <p:cNvSpPr/>
          <p:nvPr/>
        </p:nvSpPr>
        <p:spPr>
          <a:xfrm>
            <a:off x="3708400" y="-6350"/>
            <a:ext cx="5435600" cy="6858000"/>
          </a:xfrm>
          <a:custGeom>
            <a:avLst/>
            <a:gdLst>
              <a:gd name="connsiteX0" fmla="*/ 4710023 w 4727275"/>
              <a:gd name="connsiteY0" fmla="*/ 0 h 6858000"/>
              <a:gd name="connsiteX1" fmla="*/ 1630392 w 4727275"/>
              <a:gd name="connsiteY1" fmla="*/ 0 h 6858000"/>
              <a:gd name="connsiteX2" fmla="*/ 0 w 4727275"/>
              <a:gd name="connsiteY2" fmla="*/ 2346385 h 6858000"/>
              <a:gd name="connsiteX3" fmla="*/ 1466491 w 4727275"/>
              <a:gd name="connsiteY3" fmla="*/ 6849374 h 6858000"/>
              <a:gd name="connsiteX4" fmla="*/ 4727275 w 4727275"/>
              <a:gd name="connsiteY4" fmla="*/ 6858000 h 6858000"/>
              <a:gd name="connsiteX5" fmla="*/ 4710023 w 472727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7275" h="6858000">
                <a:moveTo>
                  <a:pt x="4710023" y="0"/>
                </a:moveTo>
                <a:lnTo>
                  <a:pt x="1630392" y="0"/>
                </a:lnTo>
                <a:lnTo>
                  <a:pt x="0" y="2346385"/>
                </a:lnTo>
                <a:lnTo>
                  <a:pt x="1466491" y="6849374"/>
                </a:lnTo>
                <a:lnTo>
                  <a:pt x="4727275" y="6858000"/>
                </a:lnTo>
                <a:cubicBezTo>
                  <a:pt x="4721524" y="4572000"/>
                  <a:pt x="4715774" y="2286000"/>
                  <a:pt x="4710023" y="0"/>
                </a:cubicBezTo>
                <a:close/>
              </a:path>
            </a:pathLst>
          </a:custGeom>
          <a:solidFill>
            <a:srgbClr val="0070C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rot="18536273">
            <a:off x="2973532" y="1415090"/>
            <a:ext cx="2498730" cy="45837"/>
          </a:xfrm>
          <a:prstGeom prst="roundRect">
            <a:avLst>
              <a:gd name="adj" fmla="val 50000"/>
            </a:avLst>
          </a:prstGeom>
          <a:gradFill flip="none" rotWithShape="1">
            <a:gsLst>
              <a:gs pos="38000">
                <a:schemeClr val="bg1">
                  <a:alpha val="49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圆角矩形 15"/>
          <p:cNvSpPr/>
          <p:nvPr/>
        </p:nvSpPr>
        <p:spPr>
          <a:xfrm rot="18536273">
            <a:off x="3409592" y="623004"/>
            <a:ext cx="2498730" cy="45837"/>
          </a:xfrm>
          <a:prstGeom prst="roundRect">
            <a:avLst>
              <a:gd name="adj" fmla="val 50000"/>
            </a:avLst>
          </a:prstGeom>
          <a:gradFill flip="none" rotWithShape="1">
            <a:gsLst>
              <a:gs pos="38000">
                <a:schemeClr val="bg1">
                  <a:alpha val="49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rot="4079174">
            <a:off x="3267167" y="5401367"/>
            <a:ext cx="2498729" cy="45837"/>
          </a:xfrm>
          <a:prstGeom prst="roundRect">
            <a:avLst>
              <a:gd name="adj" fmla="val 50000"/>
            </a:avLst>
          </a:prstGeom>
          <a:gradFill flip="none" rotWithShape="1">
            <a:gsLst>
              <a:gs pos="38000">
                <a:schemeClr val="bg1">
                  <a:alpha val="49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rot="4079174">
            <a:off x="2547462" y="4234497"/>
            <a:ext cx="2498731" cy="45837"/>
          </a:xfrm>
          <a:prstGeom prst="roundRect">
            <a:avLst>
              <a:gd name="adj" fmla="val 50000"/>
            </a:avLst>
          </a:prstGeom>
          <a:gradFill flip="none" rotWithShape="1">
            <a:gsLst>
              <a:gs pos="38000">
                <a:schemeClr val="bg1">
                  <a:alpha val="49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标题 5"/>
          <p:cNvSpPr>
            <a:spLocks noGrp="1"/>
          </p:cNvSpPr>
          <p:nvPr>
            <p:custDataLst>
              <p:tags r:id="rId2"/>
            </p:custDataLst>
          </p:nvPr>
        </p:nvSpPr>
        <p:spPr>
          <a:xfrm>
            <a:off x="4716394" y="1916831"/>
            <a:ext cx="3963299" cy="884705"/>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spcAft>
                <a:spcPct val="0"/>
              </a:spcAft>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vl2pPr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3600" b="1">
                <a:solidFill>
                  <a:srgbClr val="000E2A"/>
                </a:solidFill>
                <a:latin typeface="Arial" panose="020B0604020202020204" pitchFamily="34" charset="0"/>
                <a:ea typeface="宋体" panose="02010600030101010101" pitchFamily="2" charset="-122"/>
              </a:defRPr>
            </a:lvl9pPr>
          </a:lstStyle>
          <a:p>
            <a:r>
              <a:rPr sz="4950" spc="180" dirty="0">
                <a:solidFill>
                  <a:schemeClr val="bg1"/>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3"/>
            </p:custDataLst>
          </p:nvPr>
        </p:nvSpPr>
        <p:spPr>
          <a:xfrm>
            <a:off x="5202906" y="402290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bg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bg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bg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bg1"/>
              </a:solidFill>
              <a:cs typeface="+mn-ea"/>
              <a:sym typeface="+mn-lt"/>
            </a:endParaRPr>
          </a:p>
          <a:p>
            <a:pPr algn="ctr">
              <a:lnSpc>
                <a:spcPct val="125000"/>
              </a:lnSpc>
            </a:pPr>
            <a:r>
              <a:rPr lang="zh-CN" altLang="en-US" sz="1050" b="1" dirty="0">
                <a:solidFill>
                  <a:schemeClr val="bg1"/>
                </a:solidFill>
                <a:cs typeface="+mn-ea"/>
                <a:sym typeface="+mn-lt"/>
              </a:rPr>
              <a:t>联系我们 </a:t>
            </a:r>
            <a:r>
              <a:rPr lang="en-US" altLang="zh-CN" sz="1050" dirty="0">
                <a:solidFill>
                  <a:schemeClr val="bg1"/>
                </a:solidFill>
                <a:cs typeface="+mn-ea"/>
                <a:sym typeface="+mn-lt"/>
              </a:rPr>
              <a:t>| </a:t>
            </a:r>
            <a:r>
              <a:rPr lang="en-US" altLang="zh-CN" sz="1050" kern="900" dirty="0">
                <a:solidFill>
                  <a:schemeClr val="bg1"/>
                </a:solidFill>
                <a:cs typeface="+mn-ea"/>
                <a:sym typeface="+mn-lt"/>
              </a:rPr>
              <a:t>15250014332 / 0512-68637852</a:t>
            </a:r>
            <a:endParaRPr lang="en-US" altLang="zh-CN" sz="1050" kern="900" dirty="0">
              <a:solidFill>
                <a:schemeClr val="bg1"/>
              </a:solidFill>
              <a:cs typeface="+mn-ea"/>
              <a:sym typeface="+mn-lt"/>
            </a:endParaRPr>
          </a:p>
        </p:txBody>
      </p:sp>
      <p:sp>
        <p:nvSpPr>
          <p:cNvPr id="8" name="文本框 7"/>
          <p:cNvSpPr txBox="1"/>
          <p:nvPr/>
        </p:nvSpPr>
        <p:spPr>
          <a:xfrm>
            <a:off x="5518468" y="305098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bg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bg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bg1"/>
                </a:solidFill>
                <a:effectLst>
                  <a:outerShdw blurRad="38100" dist="19050" dir="2700000" algn="tl" rotWithShape="0">
                    <a:schemeClr val="dk1">
                      <a:alpha val="40000"/>
                    </a:schemeClr>
                  </a:outerShdw>
                </a:effectLst>
                <a:cs typeface="+mn-ea"/>
              </a:rPr>
              <a:t>↓↓↓</a:t>
            </a:r>
            <a:endParaRPr lang="zh-CN" altLang="en-US" sz="1200" b="1" dirty="0">
              <a:solidFill>
                <a:schemeClr val="bg1"/>
              </a:solidFill>
              <a:effectLst>
                <a:outerShdw blurRad="38100" dist="19050" dir="2700000" algn="tl" rotWithShape="0">
                  <a:schemeClr val="dk1">
                    <a:alpha val="40000"/>
                  </a:schemeClr>
                </a:outerShdw>
              </a:effectLst>
              <a:cs typeface="+mn-ea"/>
            </a:endParaRPr>
          </a:p>
          <a:p>
            <a:pPr algn="ctr"/>
            <a:r>
              <a:rPr lang="zh-CN" altLang="en-US" sz="1050" b="1" dirty="0">
                <a:solidFill>
                  <a:schemeClr val="bg1"/>
                </a:solidFill>
                <a:cs typeface="+mn-ea"/>
                <a:sym typeface="+mn-lt"/>
              </a:rPr>
              <a:t>公司官网</a:t>
            </a:r>
            <a:r>
              <a:rPr lang="zh-CN" altLang="en-US" sz="1200" b="1" dirty="0">
                <a:solidFill>
                  <a:schemeClr val="bg1"/>
                </a:solidFill>
                <a:cs typeface="+mn-ea"/>
                <a:sym typeface="+mn-lt"/>
              </a:rPr>
              <a:t> </a:t>
            </a:r>
            <a:r>
              <a:rPr lang="en-US" altLang="zh-CN" sz="1200" dirty="0">
                <a:solidFill>
                  <a:schemeClr val="bg1"/>
                </a:solidFill>
                <a:cs typeface="+mn-ea"/>
                <a:sym typeface="+mn-lt"/>
              </a:rPr>
              <a:t>| </a:t>
            </a:r>
            <a:r>
              <a:rPr lang="en-US" altLang="zh-CN" sz="1200" dirty="0">
                <a:solidFill>
                  <a:schemeClr val="bg1"/>
                </a:solidFill>
                <a:cs typeface="+mn-ea"/>
                <a:sym typeface="+mn-lt"/>
                <a:hlinkClick r:id="rId4"/>
              </a:rPr>
              <a:t>http://www.bofety.com/</a:t>
            </a:r>
            <a:endParaRPr lang="en-US" altLang="zh-CN" sz="1200" b="1" dirty="0">
              <a:solidFill>
                <a:schemeClr val="bg1"/>
              </a:solidFill>
              <a:effectLst>
                <a:outerShdw blurRad="38100" dist="19050" dir="2700000" algn="tl" rotWithShape="0">
                  <a:schemeClr val="dk1">
                    <a:alpha val="40000"/>
                  </a:schemeClr>
                </a:outerShdw>
              </a:effectLst>
              <a:cs typeface="+mn-ea"/>
              <a:sym typeface="+mn-lt"/>
              <a:hlinkClick r:id="rId4"/>
            </a:endParaRPr>
          </a:p>
        </p:txBody>
      </p:sp>
      <p:sp>
        <p:nvSpPr>
          <p:cNvPr id="2" name="矩形 1"/>
          <p:cNvSpPr/>
          <p:nvPr>
            <p:custDataLst>
              <p:tags r:id="rId5"/>
            </p:custDataLst>
          </p:nvPr>
        </p:nvSpPr>
        <p:spPr>
          <a:xfrm>
            <a:off x="5652770" y="5229225"/>
            <a:ext cx="309753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5" name="图片 4" descr="公众号二维码"/>
          <p:cNvPicPr>
            <a:picLocks noChangeAspect="1"/>
          </p:cNvPicPr>
          <p:nvPr/>
        </p:nvPicPr>
        <p:blipFill>
          <a:blip r:embed="rId6"/>
          <a:stretch>
            <a:fillRect/>
          </a:stretch>
        </p:blipFill>
        <p:spPr>
          <a:xfrm>
            <a:off x="6882606" y="5277636"/>
            <a:ext cx="891000" cy="891000"/>
          </a:xfrm>
          <a:prstGeom prst="rect">
            <a:avLst/>
          </a:prstGeom>
        </p:spPr>
      </p:pic>
      <p:sp>
        <p:nvSpPr>
          <p:cNvPr id="3" name="文本框 2"/>
          <p:cNvSpPr txBox="1"/>
          <p:nvPr>
            <p:custDataLst>
              <p:tags r:id="rId7"/>
            </p:custDataLst>
          </p:nvPr>
        </p:nvSpPr>
        <p:spPr>
          <a:xfrm>
            <a:off x="5723890" y="5491480"/>
            <a:ext cx="1012825"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11" name="图片 10"/>
          <p:cNvPicPr>
            <a:picLocks noChangeAspect="1"/>
          </p:cNvPicPr>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7841774" y="5318118"/>
            <a:ext cx="830047" cy="810000"/>
          </a:xfrm>
          <a:prstGeom prst="rect">
            <a:avLst/>
          </a:prstGeom>
        </p:spPr>
      </p:pic>
      <p:sp>
        <p:nvSpPr>
          <p:cNvPr id="12" name="文本框 11"/>
          <p:cNvSpPr txBox="1"/>
          <p:nvPr/>
        </p:nvSpPr>
        <p:spPr>
          <a:xfrm>
            <a:off x="6882765" y="6168390"/>
            <a:ext cx="796925"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4" name="文本框 13"/>
          <p:cNvSpPr txBox="1"/>
          <p:nvPr/>
        </p:nvSpPr>
        <p:spPr>
          <a:xfrm>
            <a:off x="7863759" y="6167695"/>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7950" y="2060575"/>
            <a:ext cx="8928100" cy="1152525"/>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70" name="Rectangle 2"/>
          <p:cNvSpPr>
            <a:spLocks noGrp="1" noRot="1" noChangeArrowheads="1"/>
          </p:cNvSpPr>
          <p:nvPr>
            <p:ph type="title"/>
          </p:nvPr>
        </p:nvSpPr>
        <p:spPr>
          <a:xfrm>
            <a:off x="3132138" y="333375"/>
            <a:ext cx="2879725" cy="647700"/>
          </a:xfrm>
        </p:spPr>
        <p:txBody>
          <a:bodyPr>
            <a:noAutofit/>
          </a:bodyPr>
          <a:lstStyle/>
          <a:p>
            <a:pPr marL="0" marR="0" lvl="0" indent="0" algn="ctr" defTabSz="914400" rtl="0" eaLnBrk="0" fontAlgn="base" latinLnBrk="0" hangingPunct="0">
              <a:lnSpc>
                <a:spcPct val="100000"/>
              </a:lnSpc>
              <a:spcBef>
                <a:spcPts val="0"/>
              </a:spcBef>
              <a:spcAft>
                <a:spcPct val="0"/>
              </a:spcAft>
              <a:buClr>
                <a:schemeClr val="hlink"/>
              </a:buClr>
              <a:buSzPct val="75000"/>
              <a:buFont typeface="Wingdings" panose="05000000000000000000" pitchFamily="2" charset="2"/>
              <a:buNone/>
              <a:defRPr/>
            </a:pPr>
            <a:r>
              <a:rPr kumimoji="0" lang="zh-CN" altLang="en-US" sz="3200" b="1" i="0" u="none" strike="noStrike" kern="0" cap="none" spc="0" normalizeH="0" baseline="0" noProof="0" dirty="0">
                <a:ln>
                  <a:noFill/>
                </a:ln>
                <a:solidFill>
                  <a:srgbClr val="002060"/>
                </a:solidFill>
                <a:effectLst/>
                <a:uLnTx/>
                <a:uFillTx/>
                <a:latin typeface="华文中宋" panose="02010600040101010101" pitchFamily="2" charset="-122"/>
                <a:ea typeface="华文中宋" panose="02010600040101010101" pitchFamily="2" charset="-122"/>
                <a:cs typeface="+mn-cs"/>
              </a:rPr>
              <a:t>承包商的定义</a:t>
            </a:r>
            <a:endParaRPr kumimoji="0" lang="zh-CN" altLang="en-US" sz="3200" b="1" i="0" u="none" strike="noStrike" kern="0" cap="none" spc="0" normalizeH="0" baseline="0" noProof="0" dirty="0">
              <a:ln>
                <a:noFill/>
              </a:ln>
              <a:solidFill>
                <a:srgbClr val="002060"/>
              </a:solidFill>
              <a:effectLst/>
              <a:uLnTx/>
              <a:uFillTx/>
              <a:latin typeface="华文中宋" panose="02010600040101010101" pitchFamily="2" charset="-122"/>
              <a:ea typeface="华文中宋" panose="02010600040101010101" pitchFamily="2" charset="-122"/>
              <a:cs typeface="+mn-cs"/>
            </a:endParaRPr>
          </a:p>
        </p:txBody>
      </p:sp>
      <p:sp>
        <p:nvSpPr>
          <p:cNvPr id="28676" name="Rectangle 3"/>
          <p:cNvSpPr>
            <a:spLocks noGrp="1" noRot="1"/>
          </p:cNvSpPr>
          <p:nvPr>
            <p:ph idx="1"/>
          </p:nvPr>
        </p:nvSpPr>
        <p:spPr>
          <a:xfrm>
            <a:off x="827088" y="2436813"/>
            <a:ext cx="7489825" cy="400050"/>
          </a:xfrm>
          <a:noFill/>
          <a:ln>
            <a:noFill/>
          </a:ln>
        </p:spPr>
        <p:txBody>
          <a:bodyPr/>
          <a:p>
            <a:pPr marL="0" indent="0" algn="ctr">
              <a:lnSpc>
                <a:spcPct val="100000"/>
              </a:lnSpc>
              <a:spcBef>
                <a:spcPct val="0"/>
              </a:spcBef>
              <a:buNone/>
            </a:pPr>
            <a:r>
              <a:rPr lang="zh-CN" altLang="zh-CN" sz="2000" dirty="0">
                <a:solidFill>
                  <a:srgbClr val="000000"/>
                </a:solidFill>
                <a:latin typeface="微软雅黑" panose="020B0503020204020204" charset="-122"/>
                <a:ea typeface="微软雅黑" panose="020B0503020204020204" charset="-122"/>
              </a:rPr>
              <a:t>任何为你的组织工作但又不直接受雇于你的组织的人（群体）。</a:t>
            </a:r>
            <a:endParaRPr lang="zh-CN" altLang="zh-CN" sz="2000" dirty="0">
              <a:solidFill>
                <a:srgbClr val="000000"/>
              </a:solidFill>
              <a:latin typeface="微软雅黑" panose="020B0503020204020204" charset="-122"/>
              <a:ea typeface="微软雅黑" panose="020B0503020204020204" charset="-122"/>
            </a:endParaRPr>
          </a:p>
        </p:txBody>
      </p:sp>
      <p:pic>
        <p:nvPicPr>
          <p:cNvPr id="28677" name="图片 1"/>
          <p:cNvPicPr>
            <a:picLocks noChangeAspect="1"/>
          </p:cNvPicPr>
          <p:nvPr/>
        </p:nvPicPr>
        <p:blipFill>
          <a:blip r:embed="rId1"/>
          <a:srcRect b="11253"/>
          <a:stretch>
            <a:fillRect/>
          </a:stretch>
        </p:blipFill>
        <p:spPr>
          <a:xfrm>
            <a:off x="-52387" y="3338513"/>
            <a:ext cx="9248775" cy="3519487"/>
          </a:xfrm>
          <a:prstGeom prst="rect">
            <a:avLst/>
          </a:prstGeom>
          <a:noFill/>
          <a:ln w="9525">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noChangeArrowheads="1"/>
          </p:cNvSpPr>
          <p:nvPr>
            <p:ph type="title"/>
          </p:nvPr>
        </p:nvSpPr>
        <p:spPr>
          <a:xfrm>
            <a:off x="4572000" y="333375"/>
            <a:ext cx="3887788" cy="644525"/>
          </a:xfrm>
        </p:spPr>
        <p:txBody>
          <a:bodyPr>
            <a:noAutofit/>
          </a:bodyPr>
          <a:lstStyle/>
          <a:p>
            <a:pPr marL="0" marR="0" lvl="0" indent="0" algn="ctr" defTabSz="914400" rtl="0" eaLnBrk="0" fontAlgn="base" latinLnBrk="0" hangingPunct="0">
              <a:lnSpc>
                <a:spcPct val="100000"/>
              </a:lnSpc>
              <a:spcBef>
                <a:spcPts val="0"/>
              </a:spcBef>
              <a:spcAft>
                <a:spcPct val="0"/>
              </a:spcAft>
              <a:buClr>
                <a:schemeClr val="hlink"/>
              </a:buClr>
              <a:buSzPct val="75000"/>
              <a:buFont typeface="Wingdings" panose="05000000000000000000" pitchFamily="2" charset="2"/>
              <a:buNone/>
              <a:defRPr/>
            </a:pPr>
            <a:r>
              <a:rPr kumimoji="0" lang="zh-CN" altLang="en-US" sz="3200" b="1" i="0" u="none" strike="noStrike" kern="0" cap="none" spc="0" normalizeH="0" baseline="0" noProof="0" dirty="0">
                <a:ln>
                  <a:noFill/>
                </a:ln>
                <a:solidFill>
                  <a:srgbClr val="002060"/>
                </a:solidFill>
                <a:effectLst/>
                <a:uLnTx/>
                <a:uFillTx/>
                <a:latin typeface="华文中宋" panose="02010600040101010101" pitchFamily="2" charset="-122"/>
                <a:ea typeface="华文中宋" panose="02010600040101010101" pitchFamily="2" charset="-122"/>
                <a:cs typeface="+mn-cs"/>
              </a:rPr>
              <a:t>杜邦相信</a:t>
            </a:r>
            <a:endParaRPr kumimoji="0" lang="zh-CN" altLang="en-US" sz="3200" b="1" i="0" u="none" strike="noStrike" kern="0" cap="none" spc="0" normalizeH="0" baseline="0" noProof="0" dirty="0">
              <a:ln>
                <a:noFill/>
              </a:ln>
              <a:solidFill>
                <a:srgbClr val="002060"/>
              </a:solidFill>
              <a:effectLst/>
              <a:uLnTx/>
              <a:uFillTx/>
              <a:latin typeface="华文中宋" panose="02010600040101010101" pitchFamily="2" charset="-122"/>
              <a:ea typeface="华文中宋" panose="02010600040101010101" pitchFamily="2" charset="-122"/>
              <a:cs typeface="+mn-cs"/>
            </a:endParaRPr>
          </a:p>
        </p:txBody>
      </p:sp>
      <p:sp>
        <p:nvSpPr>
          <p:cNvPr id="9219" name="Rectangle 3"/>
          <p:cNvSpPr>
            <a:spLocks noGrp="1" noRot="1" noChangeArrowheads="1"/>
          </p:cNvSpPr>
          <p:nvPr>
            <p:ph idx="1"/>
          </p:nvPr>
        </p:nvSpPr>
        <p:spPr>
          <a:xfrm>
            <a:off x="4643438" y="4868863"/>
            <a:ext cx="3997325" cy="1016000"/>
          </a:xfrm>
        </p:spPr>
        <p:txBody>
          <a:bodyPr wrap="square">
            <a:spAutoFit/>
          </a:bodyPr>
          <a:lstStyle/>
          <a:p>
            <a:pPr marL="0" marR="0" lvl="0" indent="0" algn="l" defTabSz="914400" rtl="0" eaLnBrk="0" fontAlgn="base" latinLnBrk="0" hangingPunct="0">
              <a:lnSpc>
                <a:spcPct val="150000"/>
              </a:lnSpc>
              <a:spcBef>
                <a:spcPct val="0"/>
              </a:spcBef>
              <a:spcAft>
                <a:spcPct val="0"/>
              </a:spcAft>
              <a:buClr>
                <a:schemeClr val="hlink"/>
              </a:buClr>
              <a:buSzPct val="75000"/>
              <a:buFont typeface="Wingdings" panose="05000000000000000000" pitchFamily="2" charset="2"/>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业主应该充当领导角色，帮助承包商提升安全业绩         </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pic>
        <p:nvPicPr>
          <p:cNvPr id="29700" name="图片 1"/>
          <p:cNvPicPr>
            <a:picLocks noChangeAspect="1"/>
          </p:cNvPicPr>
          <p:nvPr/>
        </p:nvPicPr>
        <p:blipFill>
          <a:blip r:embed="rId1"/>
          <a:srcRect l="-2" r="62538"/>
          <a:stretch>
            <a:fillRect/>
          </a:stretch>
        </p:blipFill>
        <p:spPr>
          <a:xfrm>
            <a:off x="0" y="0"/>
            <a:ext cx="3851275" cy="6858000"/>
          </a:xfrm>
          <a:prstGeom prst="rect">
            <a:avLst/>
          </a:prstGeom>
          <a:noFill/>
          <a:ln w="9525">
            <a:noFill/>
          </a:ln>
        </p:spPr>
      </p:pic>
      <p:grpSp>
        <p:nvGrpSpPr>
          <p:cNvPr id="29701" name="组合 3"/>
          <p:cNvGrpSpPr/>
          <p:nvPr/>
        </p:nvGrpSpPr>
        <p:grpSpPr>
          <a:xfrm>
            <a:off x="4140200" y="2055813"/>
            <a:ext cx="427038" cy="492125"/>
            <a:chOff x="4357699" y="915432"/>
            <a:chExt cx="426501" cy="492303"/>
          </a:xfrm>
        </p:grpSpPr>
        <p:sp>
          <p:nvSpPr>
            <p:cNvPr id="6" name="等腰三角形 5"/>
            <p:cNvSpPr/>
            <p:nvPr/>
          </p:nvSpPr>
          <p:spPr>
            <a:xfrm rot="5400000">
              <a:off x="4325591" y="949127"/>
              <a:ext cx="492303" cy="424915"/>
            </a:xfrm>
            <a:prstGeom prst="triangl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等腰三角形 2"/>
            <p:cNvSpPr/>
            <p:nvPr/>
          </p:nvSpPr>
          <p:spPr>
            <a:xfrm rot="5400000">
              <a:off x="4328013" y="972115"/>
              <a:ext cx="438308" cy="378936"/>
            </a:xfrm>
            <a:prstGeom prst="triangle">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9702" name="矩形 4"/>
          <p:cNvSpPr/>
          <p:nvPr/>
        </p:nvSpPr>
        <p:spPr>
          <a:xfrm>
            <a:off x="4643438" y="2082800"/>
            <a:ext cx="4032250" cy="400050"/>
          </a:xfrm>
          <a:prstGeom prst="rect">
            <a:avLst/>
          </a:prstGeom>
          <a:noFill/>
          <a:ln w="9525">
            <a:noFill/>
          </a:ln>
        </p:spPr>
        <p:txBody>
          <a:bodyPr wrap="none">
            <a:spAutoFit/>
          </a:bodyPr>
          <a:p>
            <a:pPr eaLnBrk="1" hangingPunct="1"/>
            <a:r>
              <a:rPr lang="zh-CN" altLang="en-US" sz="2000" dirty="0">
                <a:solidFill>
                  <a:srgbClr val="000000"/>
                </a:solidFill>
                <a:latin typeface="微软雅黑" panose="020B0503020204020204" charset="-122"/>
                <a:ea typeface="微软雅黑" panose="020B0503020204020204" charset="-122"/>
              </a:rPr>
              <a:t>所有的事故能够而且应该得到预防</a:t>
            </a:r>
            <a:endParaRPr lang="zh-CN" altLang="en-US" sz="2000" dirty="0">
              <a:solidFill>
                <a:srgbClr val="000000"/>
              </a:solidFill>
              <a:latin typeface="微软雅黑" panose="020B0503020204020204" charset="-122"/>
              <a:ea typeface="微软雅黑" panose="020B0503020204020204" charset="-122"/>
            </a:endParaRPr>
          </a:p>
        </p:txBody>
      </p:sp>
      <p:sp>
        <p:nvSpPr>
          <p:cNvPr id="29703" name="矩形 6"/>
          <p:cNvSpPr/>
          <p:nvPr/>
        </p:nvSpPr>
        <p:spPr>
          <a:xfrm>
            <a:off x="4643438" y="2776538"/>
            <a:ext cx="4176712" cy="1016000"/>
          </a:xfrm>
          <a:prstGeom prst="rect">
            <a:avLst/>
          </a:prstGeom>
          <a:noFill/>
          <a:ln w="9525">
            <a:noFill/>
          </a:ln>
        </p:spPr>
        <p:txBody>
          <a:bodyPr>
            <a:spAutoFit/>
          </a:bodyPr>
          <a:p>
            <a:pPr eaLnBrk="1" hangingPunct="1">
              <a:lnSpc>
                <a:spcPct val="150000"/>
              </a:lnSpc>
            </a:pPr>
            <a:r>
              <a:rPr lang="zh-CN" altLang="en-US" sz="2000" dirty="0">
                <a:solidFill>
                  <a:srgbClr val="000000"/>
                </a:solidFill>
                <a:latin typeface="微软雅黑" panose="020B0503020204020204" charset="-122"/>
                <a:ea typeface="微软雅黑" panose="020B0503020204020204" charset="-122"/>
              </a:rPr>
              <a:t>承包商安全是良好业务的一部分，是与公司安全政策相一致的</a:t>
            </a:r>
            <a:endParaRPr lang="zh-CN" altLang="en-US" sz="2000" dirty="0">
              <a:solidFill>
                <a:srgbClr val="000000"/>
              </a:solidFill>
              <a:latin typeface="微软雅黑" panose="020B0503020204020204" charset="-122"/>
              <a:ea typeface="微软雅黑" panose="020B0503020204020204" charset="-122"/>
            </a:endParaRPr>
          </a:p>
        </p:txBody>
      </p:sp>
      <p:grpSp>
        <p:nvGrpSpPr>
          <p:cNvPr id="29704" name="组合 9"/>
          <p:cNvGrpSpPr/>
          <p:nvPr/>
        </p:nvGrpSpPr>
        <p:grpSpPr>
          <a:xfrm>
            <a:off x="4141788" y="2840038"/>
            <a:ext cx="425450" cy="492125"/>
            <a:chOff x="4357699" y="915432"/>
            <a:chExt cx="426501" cy="492303"/>
          </a:xfrm>
        </p:grpSpPr>
        <p:sp>
          <p:nvSpPr>
            <p:cNvPr id="11" name="等腰三角形 10"/>
            <p:cNvSpPr/>
            <p:nvPr/>
          </p:nvSpPr>
          <p:spPr>
            <a:xfrm rot="5400000">
              <a:off x="4325594" y="949128"/>
              <a:ext cx="492303" cy="424910"/>
            </a:xfrm>
            <a:prstGeom prst="triangl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等腰三角形 11"/>
            <p:cNvSpPr/>
            <p:nvPr/>
          </p:nvSpPr>
          <p:spPr>
            <a:xfrm rot="5400000">
              <a:off x="4327924" y="972203"/>
              <a:ext cx="438308" cy="378758"/>
            </a:xfrm>
            <a:prstGeom prst="triangle">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9705" name="矩形 7"/>
          <p:cNvSpPr/>
          <p:nvPr/>
        </p:nvSpPr>
        <p:spPr>
          <a:xfrm>
            <a:off x="4643438" y="4013200"/>
            <a:ext cx="4289425" cy="554038"/>
          </a:xfrm>
          <a:prstGeom prst="rect">
            <a:avLst/>
          </a:prstGeom>
          <a:noFill/>
          <a:ln w="9525">
            <a:noFill/>
          </a:ln>
        </p:spPr>
        <p:txBody>
          <a:bodyPr>
            <a:spAutoFit/>
          </a:bodyPr>
          <a:p>
            <a:pPr eaLnBrk="1" hangingPunct="1">
              <a:lnSpc>
                <a:spcPct val="150000"/>
              </a:lnSpc>
            </a:pPr>
            <a:r>
              <a:rPr lang="zh-CN" altLang="en-US" sz="2000" dirty="0">
                <a:solidFill>
                  <a:srgbClr val="000000"/>
                </a:solidFill>
                <a:latin typeface="微软雅黑" panose="020B0503020204020204" charset="-122"/>
                <a:ea typeface="微软雅黑" panose="020B0503020204020204" charset="-122"/>
              </a:rPr>
              <a:t>事故预防适用于工作场所的所有人员</a:t>
            </a:r>
            <a:endParaRPr lang="zh-CN" altLang="en-US" sz="2000" dirty="0">
              <a:solidFill>
                <a:srgbClr val="000000"/>
              </a:solidFill>
              <a:latin typeface="微软雅黑" panose="020B0503020204020204" charset="-122"/>
              <a:ea typeface="微软雅黑" panose="020B0503020204020204" charset="-122"/>
            </a:endParaRPr>
          </a:p>
        </p:txBody>
      </p:sp>
      <p:grpSp>
        <p:nvGrpSpPr>
          <p:cNvPr id="29706" name="组合 13"/>
          <p:cNvGrpSpPr/>
          <p:nvPr/>
        </p:nvGrpSpPr>
        <p:grpSpPr>
          <a:xfrm>
            <a:off x="4140200" y="4059238"/>
            <a:ext cx="427038" cy="492125"/>
            <a:chOff x="4357699" y="915432"/>
            <a:chExt cx="426501" cy="492303"/>
          </a:xfrm>
        </p:grpSpPr>
        <p:sp>
          <p:nvSpPr>
            <p:cNvPr id="15" name="等腰三角形 14"/>
            <p:cNvSpPr/>
            <p:nvPr/>
          </p:nvSpPr>
          <p:spPr>
            <a:xfrm rot="5400000">
              <a:off x="4325591" y="949127"/>
              <a:ext cx="492303" cy="424915"/>
            </a:xfrm>
            <a:prstGeom prst="triangl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等腰三角形 15"/>
            <p:cNvSpPr/>
            <p:nvPr/>
          </p:nvSpPr>
          <p:spPr>
            <a:xfrm rot="5400000">
              <a:off x="4328013" y="972115"/>
              <a:ext cx="438308" cy="378936"/>
            </a:xfrm>
            <a:prstGeom prst="triangle">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9707" name="组合 16"/>
          <p:cNvGrpSpPr/>
          <p:nvPr/>
        </p:nvGrpSpPr>
        <p:grpSpPr>
          <a:xfrm>
            <a:off x="4140200" y="4922838"/>
            <a:ext cx="427038" cy="492125"/>
            <a:chOff x="4357699" y="915432"/>
            <a:chExt cx="426501" cy="492303"/>
          </a:xfrm>
        </p:grpSpPr>
        <p:sp>
          <p:nvSpPr>
            <p:cNvPr id="18" name="等腰三角形 17"/>
            <p:cNvSpPr/>
            <p:nvPr/>
          </p:nvSpPr>
          <p:spPr>
            <a:xfrm rot="5400000">
              <a:off x="4325591" y="949127"/>
              <a:ext cx="492303" cy="424915"/>
            </a:xfrm>
            <a:prstGeom prst="triangl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等腰三角形 18"/>
            <p:cNvSpPr/>
            <p:nvPr/>
          </p:nvSpPr>
          <p:spPr>
            <a:xfrm rot="5400000">
              <a:off x="4328013" y="972115"/>
              <a:ext cx="438308" cy="378936"/>
            </a:xfrm>
            <a:prstGeom prst="triangle">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Rot="1" noChangeArrowheads="1"/>
          </p:cNvSpPr>
          <p:nvPr>
            <p:ph type="title"/>
          </p:nvPr>
        </p:nvSpPr>
        <p:spPr>
          <a:xfrm>
            <a:off x="1727200" y="188913"/>
            <a:ext cx="5689600" cy="576263"/>
          </a:xfrm>
        </p:spPr>
        <p:txBody>
          <a:bodyPr>
            <a:noAutofit/>
          </a:bodyPr>
          <a:lstStyle/>
          <a:p>
            <a:pPr marL="0" marR="0" lvl="0" indent="0" algn="ctr" defTabSz="914400" rtl="0" eaLnBrk="0" fontAlgn="base" latinLnBrk="0" hangingPunct="0">
              <a:lnSpc>
                <a:spcPct val="100000"/>
              </a:lnSpc>
              <a:spcBef>
                <a:spcPts val="0"/>
              </a:spcBef>
              <a:spcAft>
                <a:spcPct val="0"/>
              </a:spcAft>
              <a:buClr>
                <a:schemeClr val="hlink"/>
              </a:buClr>
              <a:buSzPct val="75000"/>
              <a:buFont typeface="Wingdings" panose="05000000000000000000" pitchFamily="2" charset="2"/>
              <a:buNone/>
              <a:defRPr/>
            </a:pPr>
            <a:r>
              <a:rPr kumimoji="0" lang="zh-CN" altLang="en-US" sz="3200" b="1" i="0" u="none" strike="noStrike" kern="0" cap="none" spc="0" normalizeH="0" baseline="0" noProof="0" dirty="0">
                <a:ln>
                  <a:noFill/>
                </a:ln>
                <a:solidFill>
                  <a:srgbClr val="002060"/>
                </a:solidFill>
                <a:effectLst/>
                <a:uLnTx/>
                <a:uFillTx/>
                <a:latin typeface="华文中宋" panose="02010600040101010101" pitchFamily="2" charset="-122"/>
                <a:ea typeface="华文中宋" panose="02010600040101010101" pitchFamily="2" charset="-122"/>
                <a:cs typeface="+mn-cs"/>
              </a:rPr>
              <a:t>杜邦承包商安全管理团队</a:t>
            </a:r>
            <a:endParaRPr kumimoji="0" lang="zh-CN" altLang="en-US" sz="3200" b="1" i="0" u="none" strike="noStrike" kern="0" cap="none" spc="0" normalizeH="0" baseline="0" noProof="0" dirty="0">
              <a:ln>
                <a:noFill/>
              </a:ln>
              <a:solidFill>
                <a:srgbClr val="002060"/>
              </a:solidFill>
              <a:effectLst/>
              <a:uLnTx/>
              <a:uFillTx/>
              <a:latin typeface="华文中宋" panose="02010600040101010101" pitchFamily="2" charset="-122"/>
              <a:ea typeface="华文中宋" panose="02010600040101010101" pitchFamily="2" charset="-122"/>
              <a:cs typeface="+mn-cs"/>
            </a:endParaRPr>
          </a:p>
        </p:txBody>
      </p:sp>
      <p:sp>
        <p:nvSpPr>
          <p:cNvPr id="30723" name="矩形 1"/>
          <p:cNvSpPr/>
          <p:nvPr/>
        </p:nvSpPr>
        <p:spPr>
          <a:xfrm>
            <a:off x="2051050" y="1341438"/>
            <a:ext cx="5137150" cy="368300"/>
          </a:xfrm>
          <a:prstGeom prst="rect">
            <a:avLst/>
          </a:prstGeom>
          <a:noFill/>
          <a:ln w="9525">
            <a:noFill/>
          </a:ln>
        </p:spPr>
        <p:txBody>
          <a:bodyPr>
            <a:spAutoFit/>
          </a:bodyPr>
          <a:p>
            <a:pPr algn="ctr" eaLnBrk="1" hangingPunct="1">
              <a:lnSpc>
                <a:spcPct val="90000"/>
              </a:lnSpc>
              <a:spcBef>
                <a:spcPts val="1300"/>
              </a:spcBef>
              <a:buFont typeface="Wingdings" panose="05000000000000000000" pitchFamily="2" charset="2"/>
            </a:pPr>
            <a:r>
              <a:rPr lang="zh-CN" altLang="en-US" sz="2000" dirty="0">
                <a:solidFill>
                  <a:srgbClr val="000000"/>
                </a:solidFill>
                <a:latin typeface="微软雅黑" panose="020B0503020204020204" charset="-122"/>
                <a:ea typeface="微软雅黑" panose="020B0503020204020204" charset="-122"/>
              </a:rPr>
              <a:t>承包商安全管理团队主要涉及以下相关人员</a:t>
            </a:r>
            <a:endParaRPr lang="zh-CN" altLang="en-US" sz="2000" dirty="0">
              <a:solidFill>
                <a:srgbClr val="000000"/>
              </a:solidFill>
              <a:latin typeface="微软雅黑" panose="020B0503020204020204" charset="-122"/>
              <a:ea typeface="微软雅黑" panose="020B0503020204020204" charset="-122"/>
            </a:endParaRPr>
          </a:p>
        </p:txBody>
      </p:sp>
      <p:sp>
        <p:nvSpPr>
          <p:cNvPr id="3" name="圆角矩形 2"/>
          <p:cNvSpPr/>
          <p:nvPr/>
        </p:nvSpPr>
        <p:spPr>
          <a:xfrm rot="2700000">
            <a:off x="1804194" y="2439194"/>
            <a:ext cx="746125" cy="747713"/>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2700000">
            <a:off x="3408363" y="2439988"/>
            <a:ext cx="746125" cy="746125"/>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rot="2700000">
            <a:off x="5013325" y="2439988"/>
            <a:ext cx="746125" cy="746125"/>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rot="2700000">
            <a:off x="6618288" y="2439988"/>
            <a:ext cx="746125" cy="746125"/>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rot="2700000">
            <a:off x="2596356" y="4455319"/>
            <a:ext cx="746125" cy="747713"/>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rot="2700000">
            <a:off x="4200525" y="4456113"/>
            <a:ext cx="746125" cy="746125"/>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rot="2700000">
            <a:off x="5805488" y="4456113"/>
            <a:ext cx="746125" cy="746125"/>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31" name="矩形 4"/>
          <p:cNvSpPr/>
          <p:nvPr/>
        </p:nvSpPr>
        <p:spPr>
          <a:xfrm>
            <a:off x="1476375" y="3497263"/>
            <a:ext cx="1338263" cy="342900"/>
          </a:xfrm>
          <a:prstGeom prst="rect">
            <a:avLst/>
          </a:prstGeom>
          <a:noFill/>
          <a:ln w="9525">
            <a:noFill/>
          </a:ln>
        </p:spPr>
        <p:txBody>
          <a:bodyPr wrap="none">
            <a:spAutoFit/>
          </a:bodyPr>
          <a:p>
            <a:pPr algn="ctr" eaLnBrk="1" hangingPunct="1">
              <a:lnSpc>
                <a:spcPct val="90000"/>
              </a:lnSpc>
              <a:spcBef>
                <a:spcPts val="1300"/>
              </a:spcBef>
              <a:buFont typeface="Wingdings" panose="05000000000000000000" pitchFamily="2" charset="2"/>
            </a:pPr>
            <a:r>
              <a:rPr lang="zh-CN" altLang="en-US" b="1" dirty="0">
                <a:solidFill>
                  <a:srgbClr val="000000"/>
                </a:solidFill>
                <a:latin typeface="微软雅黑" panose="020B0503020204020204" charset="-122"/>
                <a:ea typeface="微软雅黑" panose="020B0503020204020204" charset="-122"/>
              </a:rPr>
              <a:t>直线管理者</a:t>
            </a:r>
            <a:endParaRPr lang="zh-CN" altLang="en-US" b="1" dirty="0">
              <a:solidFill>
                <a:srgbClr val="000000"/>
              </a:solidFill>
              <a:latin typeface="微软雅黑" panose="020B0503020204020204" charset="-122"/>
              <a:ea typeface="微软雅黑" panose="020B0503020204020204" charset="-122"/>
            </a:endParaRPr>
          </a:p>
        </p:txBody>
      </p:sp>
      <p:sp>
        <p:nvSpPr>
          <p:cNvPr id="30732" name="矩形 14"/>
          <p:cNvSpPr/>
          <p:nvPr/>
        </p:nvSpPr>
        <p:spPr>
          <a:xfrm>
            <a:off x="4948238" y="3497263"/>
            <a:ext cx="876300" cy="342900"/>
          </a:xfrm>
          <a:prstGeom prst="rect">
            <a:avLst/>
          </a:prstGeom>
          <a:noFill/>
          <a:ln w="9525">
            <a:noFill/>
          </a:ln>
        </p:spPr>
        <p:txBody>
          <a:bodyPr wrap="none">
            <a:spAutoFit/>
          </a:bodyPr>
          <a:p>
            <a:pPr algn="ctr" eaLnBrk="1" hangingPunct="1">
              <a:lnSpc>
                <a:spcPct val="90000"/>
              </a:lnSpc>
              <a:spcBef>
                <a:spcPts val="1300"/>
              </a:spcBef>
              <a:buFont typeface="Wingdings" panose="05000000000000000000" pitchFamily="2" charset="2"/>
            </a:pPr>
            <a:r>
              <a:rPr lang="zh-CN" altLang="en-US" b="1" dirty="0">
                <a:solidFill>
                  <a:srgbClr val="000000"/>
                </a:solidFill>
                <a:latin typeface="微软雅黑" panose="020B0503020204020204" charset="-122"/>
                <a:ea typeface="微软雅黑" panose="020B0503020204020204" charset="-122"/>
              </a:rPr>
              <a:t>采购员</a:t>
            </a:r>
            <a:endParaRPr lang="zh-CN" altLang="en-US" b="1" dirty="0">
              <a:solidFill>
                <a:srgbClr val="000000"/>
              </a:solidFill>
              <a:latin typeface="微软雅黑" panose="020B0503020204020204" charset="-122"/>
              <a:ea typeface="微软雅黑" panose="020B0503020204020204" charset="-122"/>
            </a:endParaRPr>
          </a:p>
        </p:txBody>
      </p:sp>
      <p:sp>
        <p:nvSpPr>
          <p:cNvPr id="30733" name="矩形 15"/>
          <p:cNvSpPr/>
          <p:nvPr/>
        </p:nvSpPr>
        <p:spPr>
          <a:xfrm>
            <a:off x="6321425" y="3495675"/>
            <a:ext cx="1338263" cy="342900"/>
          </a:xfrm>
          <a:prstGeom prst="rect">
            <a:avLst/>
          </a:prstGeom>
          <a:noFill/>
          <a:ln w="9525">
            <a:noFill/>
          </a:ln>
        </p:spPr>
        <p:txBody>
          <a:bodyPr wrap="none">
            <a:spAutoFit/>
          </a:bodyPr>
          <a:p>
            <a:pPr algn="ctr" eaLnBrk="1" hangingPunct="1">
              <a:lnSpc>
                <a:spcPct val="90000"/>
              </a:lnSpc>
              <a:spcBef>
                <a:spcPts val="1300"/>
              </a:spcBef>
              <a:buFont typeface="Wingdings" panose="05000000000000000000" pitchFamily="2" charset="2"/>
            </a:pPr>
            <a:r>
              <a:rPr lang="zh-CN" altLang="en-US" b="1" dirty="0">
                <a:solidFill>
                  <a:srgbClr val="000000"/>
                </a:solidFill>
                <a:latin typeface="微软雅黑" panose="020B0503020204020204" charset="-122"/>
                <a:ea typeface="微软雅黑" panose="020B0503020204020204" charset="-122"/>
              </a:rPr>
              <a:t>财务出纳员</a:t>
            </a:r>
            <a:endParaRPr lang="zh-CN" altLang="en-US" b="1" dirty="0">
              <a:solidFill>
                <a:srgbClr val="000000"/>
              </a:solidFill>
              <a:latin typeface="微软雅黑" panose="020B0503020204020204" charset="-122"/>
              <a:ea typeface="微软雅黑" panose="020B0503020204020204" charset="-122"/>
            </a:endParaRPr>
          </a:p>
        </p:txBody>
      </p:sp>
      <p:sp>
        <p:nvSpPr>
          <p:cNvPr id="30734" name="矩形 16"/>
          <p:cNvSpPr/>
          <p:nvPr/>
        </p:nvSpPr>
        <p:spPr>
          <a:xfrm>
            <a:off x="2300288" y="5438775"/>
            <a:ext cx="1338262" cy="341313"/>
          </a:xfrm>
          <a:prstGeom prst="rect">
            <a:avLst/>
          </a:prstGeom>
          <a:noFill/>
          <a:ln w="9525">
            <a:noFill/>
          </a:ln>
        </p:spPr>
        <p:txBody>
          <a:bodyPr wrap="none">
            <a:spAutoFit/>
          </a:bodyPr>
          <a:p>
            <a:pPr algn="ctr" eaLnBrk="1" hangingPunct="1">
              <a:lnSpc>
                <a:spcPct val="90000"/>
              </a:lnSpc>
              <a:spcBef>
                <a:spcPts val="1300"/>
              </a:spcBef>
              <a:buFont typeface="Wingdings" panose="05000000000000000000" pitchFamily="2" charset="2"/>
            </a:pPr>
            <a:r>
              <a:rPr lang="zh-CN" altLang="en-US" b="1" dirty="0">
                <a:solidFill>
                  <a:srgbClr val="000000"/>
                </a:solidFill>
                <a:latin typeface="微软雅黑" panose="020B0503020204020204" charset="-122"/>
                <a:ea typeface="微软雅黑" panose="020B0503020204020204" charset="-122"/>
              </a:rPr>
              <a:t>合同管理员</a:t>
            </a:r>
            <a:endParaRPr lang="zh-CN" altLang="en-US" b="1" dirty="0">
              <a:solidFill>
                <a:srgbClr val="000000"/>
              </a:solidFill>
              <a:latin typeface="微软雅黑" panose="020B0503020204020204" charset="-122"/>
              <a:ea typeface="微软雅黑" panose="020B0503020204020204" charset="-122"/>
            </a:endParaRPr>
          </a:p>
        </p:txBody>
      </p:sp>
      <p:sp>
        <p:nvSpPr>
          <p:cNvPr id="30735" name="矩形 17"/>
          <p:cNvSpPr/>
          <p:nvPr/>
        </p:nvSpPr>
        <p:spPr>
          <a:xfrm>
            <a:off x="3670300" y="5438775"/>
            <a:ext cx="1800225" cy="341313"/>
          </a:xfrm>
          <a:prstGeom prst="rect">
            <a:avLst/>
          </a:prstGeom>
          <a:noFill/>
          <a:ln w="9525">
            <a:noFill/>
          </a:ln>
        </p:spPr>
        <p:txBody>
          <a:bodyPr wrap="none">
            <a:spAutoFit/>
          </a:bodyPr>
          <a:p>
            <a:pPr algn="ctr" eaLnBrk="1" hangingPunct="1">
              <a:lnSpc>
                <a:spcPct val="90000"/>
              </a:lnSpc>
              <a:spcBef>
                <a:spcPts val="1300"/>
              </a:spcBef>
              <a:buFont typeface="Wingdings" panose="05000000000000000000" pitchFamily="2" charset="2"/>
            </a:pPr>
            <a:r>
              <a:rPr lang="zh-CN" altLang="en-US" b="1" dirty="0">
                <a:solidFill>
                  <a:srgbClr val="000000"/>
                </a:solidFill>
                <a:latin typeface="微软雅黑" panose="020B0503020204020204" charset="-122"/>
                <a:ea typeface="微软雅黑" panose="020B0503020204020204" charset="-122"/>
              </a:rPr>
              <a:t>现场合同管理员</a:t>
            </a:r>
            <a:endParaRPr lang="zh-CN" altLang="en-US" b="1" dirty="0">
              <a:solidFill>
                <a:srgbClr val="000000"/>
              </a:solidFill>
              <a:latin typeface="微软雅黑" panose="020B0503020204020204" charset="-122"/>
              <a:ea typeface="微软雅黑" panose="020B0503020204020204" charset="-122"/>
            </a:endParaRPr>
          </a:p>
        </p:txBody>
      </p:sp>
      <p:sp>
        <p:nvSpPr>
          <p:cNvPr id="30736" name="矩形 18"/>
          <p:cNvSpPr/>
          <p:nvPr/>
        </p:nvSpPr>
        <p:spPr>
          <a:xfrm>
            <a:off x="3113088" y="3497263"/>
            <a:ext cx="1338262" cy="342900"/>
          </a:xfrm>
          <a:prstGeom prst="rect">
            <a:avLst/>
          </a:prstGeom>
          <a:noFill/>
          <a:ln w="9525">
            <a:noFill/>
          </a:ln>
        </p:spPr>
        <p:txBody>
          <a:bodyPr wrap="none">
            <a:spAutoFit/>
          </a:bodyPr>
          <a:p>
            <a:pPr algn="ctr" eaLnBrk="1" hangingPunct="1">
              <a:lnSpc>
                <a:spcPct val="90000"/>
              </a:lnSpc>
              <a:spcBef>
                <a:spcPts val="1300"/>
              </a:spcBef>
              <a:buFont typeface="Wingdings" panose="05000000000000000000" pitchFamily="2" charset="2"/>
            </a:pPr>
            <a:r>
              <a:rPr lang="zh-CN" altLang="en-US" b="1" dirty="0">
                <a:solidFill>
                  <a:srgbClr val="000000"/>
                </a:solidFill>
                <a:latin typeface="微软雅黑" panose="020B0503020204020204" charset="-122"/>
                <a:ea typeface="微软雅黑" panose="020B0503020204020204" charset="-122"/>
              </a:rPr>
              <a:t>服务申请人</a:t>
            </a:r>
            <a:endParaRPr lang="zh-CN" altLang="en-US" b="1" dirty="0">
              <a:solidFill>
                <a:srgbClr val="000000"/>
              </a:solidFill>
              <a:latin typeface="微软雅黑" panose="020B0503020204020204" charset="-122"/>
              <a:ea typeface="微软雅黑" panose="020B0503020204020204" charset="-122"/>
            </a:endParaRPr>
          </a:p>
        </p:txBody>
      </p:sp>
      <p:sp>
        <p:nvSpPr>
          <p:cNvPr id="30737" name="矩形 20"/>
          <p:cNvSpPr/>
          <p:nvPr/>
        </p:nvSpPr>
        <p:spPr>
          <a:xfrm>
            <a:off x="5421313" y="5438775"/>
            <a:ext cx="1570037" cy="341313"/>
          </a:xfrm>
          <a:prstGeom prst="rect">
            <a:avLst/>
          </a:prstGeom>
          <a:noFill/>
          <a:ln w="9525">
            <a:noFill/>
          </a:ln>
        </p:spPr>
        <p:txBody>
          <a:bodyPr wrap="none">
            <a:spAutoFit/>
          </a:bodyPr>
          <a:p>
            <a:pPr algn="ctr" eaLnBrk="1" hangingPunct="1">
              <a:lnSpc>
                <a:spcPct val="90000"/>
              </a:lnSpc>
              <a:spcBef>
                <a:spcPts val="1300"/>
              </a:spcBef>
              <a:buFont typeface="Wingdings" panose="05000000000000000000" pitchFamily="2" charset="2"/>
            </a:pPr>
            <a:r>
              <a:rPr lang="zh-CN" altLang="en-US" b="1" dirty="0">
                <a:solidFill>
                  <a:srgbClr val="000000"/>
                </a:solidFill>
                <a:latin typeface="微软雅黑" panose="020B0503020204020204" charset="-122"/>
                <a:ea typeface="微软雅黑" panose="020B0503020204020204" charset="-122"/>
              </a:rPr>
              <a:t>专职安全人员</a:t>
            </a:r>
            <a:endParaRPr lang="zh-CN" altLang="en-US" b="1" dirty="0">
              <a:solidFill>
                <a:srgbClr val="000000"/>
              </a:solidFill>
              <a:latin typeface="微软雅黑" panose="020B0503020204020204" charset="-122"/>
              <a:ea typeface="微软雅黑" panose="020B0503020204020204" charset="-122"/>
            </a:endParaRPr>
          </a:p>
        </p:txBody>
      </p:sp>
      <p:grpSp>
        <p:nvGrpSpPr>
          <p:cNvPr id="30738" name="Group 48"/>
          <p:cNvGrpSpPr>
            <a:grpSpLocks noChangeAspect="1"/>
          </p:cNvGrpSpPr>
          <p:nvPr/>
        </p:nvGrpSpPr>
        <p:grpSpPr>
          <a:xfrm>
            <a:off x="5940425" y="4522788"/>
            <a:ext cx="498475" cy="549275"/>
            <a:chOff x="1" y="3"/>
            <a:chExt cx="2748" cy="3025"/>
          </a:xfrm>
        </p:grpSpPr>
        <p:sp>
          <p:nvSpPr>
            <p:cNvPr id="30764" name="Freeform 49"/>
            <p:cNvSpPr/>
            <p:nvPr/>
          </p:nvSpPr>
          <p:spPr>
            <a:xfrm>
              <a:off x="477" y="3"/>
              <a:ext cx="1787" cy="1238"/>
            </a:xfrm>
            <a:custGeom>
              <a:avLst/>
              <a:gdLst/>
              <a:ahLst/>
              <a:cxnLst>
                <a:cxn ang="0">
                  <a:pos x="1463" y="1877"/>
                </a:cxn>
                <a:cxn ang="0">
                  <a:pos x="1311" y="807"/>
                </a:cxn>
                <a:cxn ang="0">
                  <a:pos x="1295" y="689"/>
                </a:cxn>
                <a:cxn ang="0">
                  <a:pos x="1775" y="57"/>
                </a:cxn>
                <a:cxn ang="0">
                  <a:pos x="2738" y="135"/>
                </a:cxn>
                <a:cxn ang="0">
                  <a:pos x="2942" y="431"/>
                </a:cxn>
                <a:cxn ang="0">
                  <a:pos x="2779" y="1742"/>
                </a:cxn>
                <a:cxn ang="0">
                  <a:pos x="2774" y="1882"/>
                </a:cxn>
                <a:cxn ang="0">
                  <a:pos x="3103" y="677"/>
                </a:cxn>
                <a:cxn ang="0">
                  <a:pos x="3288" y="606"/>
                </a:cxn>
                <a:cxn ang="0">
                  <a:pos x="4012" y="1906"/>
                </a:cxn>
                <a:cxn ang="0">
                  <a:pos x="4095" y="2107"/>
                </a:cxn>
                <a:cxn ang="0">
                  <a:pos x="4180" y="2746"/>
                </a:cxn>
                <a:cxn ang="0">
                  <a:pos x="4083" y="2796"/>
                </a:cxn>
                <a:cxn ang="0">
                  <a:pos x="3770" y="2796"/>
                </a:cxn>
                <a:cxn ang="0">
                  <a:pos x="3557" y="2874"/>
                </a:cxn>
                <a:cxn ang="0">
                  <a:pos x="3394" y="2926"/>
                </a:cxn>
                <a:cxn ang="0">
                  <a:pos x="828" y="2919"/>
                </a:cxn>
                <a:cxn ang="0">
                  <a:pos x="729" y="2914"/>
                </a:cxn>
                <a:cxn ang="0">
                  <a:pos x="173" y="2803"/>
                </a:cxn>
                <a:cxn ang="0">
                  <a:pos x="33" y="2661"/>
                </a:cxn>
                <a:cxn ang="0">
                  <a:pos x="185" y="2033"/>
                </a:cxn>
                <a:cxn ang="0">
                  <a:pos x="213" y="1906"/>
                </a:cxn>
                <a:cxn ang="0">
                  <a:pos x="1082" y="499"/>
                </a:cxn>
                <a:cxn ang="0">
                  <a:pos x="1463" y="1877"/>
                </a:cxn>
              </a:cxnLst>
              <a:pathLst>
                <a:path w="755" h="523">
                  <a:moveTo>
                    <a:pt x="261" y="335"/>
                  </a:moveTo>
                  <a:cubicBezTo>
                    <a:pt x="252" y="271"/>
                    <a:pt x="243" y="208"/>
                    <a:pt x="234" y="144"/>
                  </a:cubicBezTo>
                  <a:cubicBezTo>
                    <a:pt x="233" y="137"/>
                    <a:pt x="232" y="130"/>
                    <a:pt x="231" y="123"/>
                  </a:cubicBezTo>
                  <a:cubicBezTo>
                    <a:pt x="224" y="34"/>
                    <a:pt x="229" y="26"/>
                    <a:pt x="317" y="10"/>
                  </a:cubicBezTo>
                  <a:cubicBezTo>
                    <a:pt x="375" y="0"/>
                    <a:pt x="432" y="4"/>
                    <a:pt x="489" y="24"/>
                  </a:cubicBezTo>
                  <a:cubicBezTo>
                    <a:pt x="516" y="33"/>
                    <a:pt x="527" y="49"/>
                    <a:pt x="525" y="77"/>
                  </a:cubicBezTo>
                  <a:cubicBezTo>
                    <a:pt x="522" y="156"/>
                    <a:pt x="506" y="233"/>
                    <a:pt x="496" y="311"/>
                  </a:cubicBezTo>
                  <a:cubicBezTo>
                    <a:pt x="495" y="319"/>
                    <a:pt x="494" y="327"/>
                    <a:pt x="495" y="336"/>
                  </a:cubicBezTo>
                  <a:cubicBezTo>
                    <a:pt x="523" y="266"/>
                    <a:pt x="540" y="194"/>
                    <a:pt x="554" y="121"/>
                  </a:cubicBezTo>
                  <a:cubicBezTo>
                    <a:pt x="561" y="86"/>
                    <a:pt x="560" y="86"/>
                    <a:pt x="587" y="108"/>
                  </a:cubicBezTo>
                  <a:cubicBezTo>
                    <a:pt x="659" y="169"/>
                    <a:pt x="703" y="246"/>
                    <a:pt x="716" y="340"/>
                  </a:cubicBezTo>
                  <a:cubicBezTo>
                    <a:pt x="718" y="353"/>
                    <a:pt x="723" y="364"/>
                    <a:pt x="731" y="376"/>
                  </a:cubicBezTo>
                  <a:cubicBezTo>
                    <a:pt x="755" y="410"/>
                    <a:pt x="748" y="451"/>
                    <a:pt x="746" y="490"/>
                  </a:cubicBezTo>
                  <a:cubicBezTo>
                    <a:pt x="745" y="499"/>
                    <a:pt x="736" y="499"/>
                    <a:pt x="729" y="499"/>
                  </a:cubicBezTo>
                  <a:cubicBezTo>
                    <a:pt x="710" y="499"/>
                    <a:pt x="691" y="499"/>
                    <a:pt x="673" y="499"/>
                  </a:cubicBezTo>
                  <a:cubicBezTo>
                    <a:pt x="658" y="499"/>
                    <a:pt x="644" y="498"/>
                    <a:pt x="635" y="513"/>
                  </a:cubicBezTo>
                  <a:cubicBezTo>
                    <a:pt x="628" y="523"/>
                    <a:pt x="616" y="522"/>
                    <a:pt x="606" y="522"/>
                  </a:cubicBezTo>
                  <a:cubicBezTo>
                    <a:pt x="453" y="522"/>
                    <a:pt x="300" y="522"/>
                    <a:pt x="148" y="521"/>
                  </a:cubicBezTo>
                  <a:cubicBezTo>
                    <a:pt x="142" y="521"/>
                    <a:pt x="133" y="523"/>
                    <a:pt x="130" y="520"/>
                  </a:cubicBezTo>
                  <a:cubicBezTo>
                    <a:pt x="102" y="488"/>
                    <a:pt x="65" y="501"/>
                    <a:pt x="31" y="500"/>
                  </a:cubicBezTo>
                  <a:cubicBezTo>
                    <a:pt x="13" y="499"/>
                    <a:pt x="5" y="494"/>
                    <a:pt x="6" y="475"/>
                  </a:cubicBezTo>
                  <a:cubicBezTo>
                    <a:pt x="9" y="436"/>
                    <a:pt x="0" y="395"/>
                    <a:pt x="33" y="363"/>
                  </a:cubicBezTo>
                  <a:cubicBezTo>
                    <a:pt x="38" y="359"/>
                    <a:pt x="37" y="348"/>
                    <a:pt x="38" y="340"/>
                  </a:cubicBezTo>
                  <a:cubicBezTo>
                    <a:pt x="53" y="235"/>
                    <a:pt x="105" y="154"/>
                    <a:pt x="193" y="89"/>
                  </a:cubicBezTo>
                  <a:cubicBezTo>
                    <a:pt x="211" y="174"/>
                    <a:pt x="227" y="257"/>
                    <a:pt x="261" y="335"/>
                  </a:cubicBezTo>
                  <a:close/>
                </a:path>
              </a:pathLst>
            </a:custGeom>
            <a:noFill/>
            <a:ln w="254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30765" name="Freeform 50"/>
            <p:cNvSpPr/>
            <p:nvPr/>
          </p:nvSpPr>
          <p:spPr>
            <a:xfrm>
              <a:off x="624" y="1255"/>
              <a:ext cx="1496" cy="1001"/>
            </a:xfrm>
            <a:custGeom>
              <a:avLst/>
              <a:gdLst/>
              <a:ahLst/>
              <a:cxnLst>
                <a:cxn ang="0">
                  <a:pos x="33" y="213"/>
                </a:cxn>
                <a:cxn ang="0">
                  <a:pos x="73" y="33"/>
                </a:cxn>
                <a:cxn ang="0">
                  <a:pos x="225" y="95"/>
                </a:cxn>
                <a:cxn ang="0">
                  <a:pos x="438" y="151"/>
                </a:cxn>
                <a:cxn ang="0">
                  <a:pos x="3094" y="151"/>
                </a:cxn>
                <a:cxn ang="0">
                  <a:pos x="3333" y="73"/>
                </a:cxn>
                <a:cxn ang="0">
                  <a:pos x="3491" y="40"/>
                </a:cxn>
                <a:cxn ang="0">
                  <a:pos x="3520" y="180"/>
                </a:cxn>
                <a:cxn ang="0">
                  <a:pos x="3200" y="1041"/>
                </a:cxn>
                <a:cxn ang="0">
                  <a:pos x="3148" y="1152"/>
                </a:cxn>
                <a:cxn ang="0">
                  <a:pos x="2218" y="2196"/>
                </a:cxn>
                <a:cxn ang="0">
                  <a:pos x="1243" y="2144"/>
                </a:cxn>
                <a:cxn ang="0">
                  <a:pos x="393" y="1119"/>
                </a:cxn>
                <a:cxn ang="0">
                  <a:pos x="341" y="1029"/>
                </a:cxn>
                <a:cxn ang="0">
                  <a:pos x="33" y="213"/>
                </a:cxn>
              </a:cxnLst>
              <a:pathLst>
                <a:path w="632" h="423">
                  <a:moveTo>
                    <a:pt x="6" y="38"/>
                  </a:moveTo>
                  <a:cubicBezTo>
                    <a:pt x="9" y="26"/>
                    <a:pt x="0" y="12"/>
                    <a:pt x="13" y="6"/>
                  </a:cubicBezTo>
                  <a:cubicBezTo>
                    <a:pt x="25" y="0"/>
                    <a:pt x="32" y="11"/>
                    <a:pt x="40" y="17"/>
                  </a:cubicBezTo>
                  <a:cubicBezTo>
                    <a:pt x="51" y="26"/>
                    <a:pt x="65" y="27"/>
                    <a:pt x="78" y="27"/>
                  </a:cubicBezTo>
                  <a:cubicBezTo>
                    <a:pt x="236" y="27"/>
                    <a:pt x="394" y="27"/>
                    <a:pt x="552" y="27"/>
                  </a:cubicBezTo>
                  <a:cubicBezTo>
                    <a:pt x="568" y="27"/>
                    <a:pt x="583" y="25"/>
                    <a:pt x="595" y="13"/>
                  </a:cubicBezTo>
                  <a:cubicBezTo>
                    <a:pt x="603" y="4"/>
                    <a:pt x="613" y="1"/>
                    <a:pt x="623" y="7"/>
                  </a:cubicBezTo>
                  <a:cubicBezTo>
                    <a:pt x="632" y="12"/>
                    <a:pt x="628" y="24"/>
                    <a:pt x="628" y="32"/>
                  </a:cubicBezTo>
                  <a:cubicBezTo>
                    <a:pt x="621" y="88"/>
                    <a:pt x="616" y="144"/>
                    <a:pt x="571" y="186"/>
                  </a:cubicBezTo>
                  <a:cubicBezTo>
                    <a:pt x="566" y="190"/>
                    <a:pt x="564" y="199"/>
                    <a:pt x="562" y="206"/>
                  </a:cubicBezTo>
                  <a:cubicBezTo>
                    <a:pt x="531" y="290"/>
                    <a:pt x="474" y="351"/>
                    <a:pt x="396" y="392"/>
                  </a:cubicBezTo>
                  <a:cubicBezTo>
                    <a:pt x="337" y="423"/>
                    <a:pt x="278" y="418"/>
                    <a:pt x="222" y="383"/>
                  </a:cubicBezTo>
                  <a:cubicBezTo>
                    <a:pt x="151" y="339"/>
                    <a:pt x="97" y="281"/>
                    <a:pt x="70" y="200"/>
                  </a:cubicBezTo>
                  <a:cubicBezTo>
                    <a:pt x="68" y="195"/>
                    <a:pt x="66" y="188"/>
                    <a:pt x="61" y="184"/>
                  </a:cubicBezTo>
                  <a:cubicBezTo>
                    <a:pt x="18" y="144"/>
                    <a:pt x="13" y="90"/>
                    <a:pt x="6" y="38"/>
                  </a:cubicBezTo>
                  <a:close/>
                </a:path>
              </a:pathLst>
            </a:custGeom>
            <a:noFill/>
            <a:ln w="254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30766" name="Line 51"/>
            <p:cNvSpPr/>
            <p:nvPr/>
          </p:nvSpPr>
          <p:spPr>
            <a:xfrm>
              <a:off x="638" y="1345"/>
              <a:ext cx="0" cy="0"/>
            </a:xfrm>
            <a:prstGeom prst="line">
              <a:avLst/>
            </a:prstGeom>
            <a:ln w="9525">
              <a:noFill/>
            </a:ln>
          </p:spPr>
        </p:sp>
        <p:sp>
          <p:nvSpPr>
            <p:cNvPr id="30767" name="Line 52"/>
            <p:cNvSpPr/>
            <p:nvPr/>
          </p:nvSpPr>
          <p:spPr>
            <a:xfrm>
              <a:off x="638" y="1345"/>
              <a:ext cx="0" cy="0"/>
            </a:xfrm>
            <a:prstGeom prst="line">
              <a:avLst/>
            </a:prstGeom>
            <a:ln w="9525">
              <a:noFill/>
            </a:ln>
          </p:spPr>
        </p:sp>
        <p:sp>
          <p:nvSpPr>
            <p:cNvPr id="30768" name="Freeform 53"/>
            <p:cNvSpPr/>
            <p:nvPr/>
          </p:nvSpPr>
          <p:spPr>
            <a:xfrm>
              <a:off x="1" y="2070"/>
              <a:ext cx="1373" cy="958"/>
            </a:xfrm>
            <a:custGeom>
              <a:avLst/>
              <a:gdLst/>
              <a:ahLst/>
              <a:cxnLst>
                <a:cxn ang="0">
                  <a:pos x="3250" y="648"/>
                </a:cxn>
                <a:cxn ang="0">
                  <a:pos x="2135" y="95"/>
                </a:cxn>
                <a:cxn ang="0">
                  <a:pos x="1917" y="33"/>
                </a:cxn>
                <a:cxn ang="0">
                  <a:pos x="533" y="464"/>
                </a:cxn>
                <a:cxn ang="0">
                  <a:pos x="234" y="795"/>
                </a:cxn>
                <a:cxn ang="0">
                  <a:pos x="45" y="1873"/>
                </a:cxn>
                <a:cxn ang="0">
                  <a:pos x="393" y="2266"/>
                </a:cxn>
                <a:cxn ang="0">
                  <a:pos x="3238" y="2266"/>
                </a:cxn>
                <a:cxn ang="0">
                  <a:pos x="3250" y="2266"/>
                </a:cxn>
                <a:cxn ang="0">
                  <a:pos x="3250" y="648"/>
                </a:cxn>
              </a:cxnLst>
              <a:pathLst>
                <a:path w="580" h="405">
                  <a:moveTo>
                    <a:pt x="580" y="116"/>
                  </a:moveTo>
                  <a:cubicBezTo>
                    <a:pt x="505" y="117"/>
                    <a:pt x="429" y="84"/>
                    <a:pt x="381" y="17"/>
                  </a:cubicBezTo>
                  <a:cubicBezTo>
                    <a:pt x="370" y="2"/>
                    <a:pt x="359" y="0"/>
                    <a:pt x="342" y="6"/>
                  </a:cubicBezTo>
                  <a:cubicBezTo>
                    <a:pt x="260" y="32"/>
                    <a:pt x="178" y="58"/>
                    <a:pt x="95" y="83"/>
                  </a:cubicBezTo>
                  <a:cubicBezTo>
                    <a:pt x="65" y="92"/>
                    <a:pt x="48" y="114"/>
                    <a:pt x="42" y="142"/>
                  </a:cubicBezTo>
                  <a:cubicBezTo>
                    <a:pt x="28" y="206"/>
                    <a:pt x="17" y="270"/>
                    <a:pt x="8" y="335"/>
                  </a:cubicBezTo>
                  <a:cubicBezTo>
                    <a:pt x="0" y="389"/>
                    <a:pt x="16" y="405"/>
                    <a:pt x="70" y="405"/>
                  </a:cubicBezTo>
                  <a:cubicBezTo>
                    <a:pt x="240" y="405"/>
                    <a:pt x="409" y="405"/>
                    <a:pt x="578" y="405"/>
                  </a:cubicBezTo>
                  <a:cubicBezTo>
                    <a:pt x="579" y="405"/>
                    <a:pt x="580" y="405"/>
                    <a:pt x="580" y="405"/>
                  </a:cubicBezTo>
                  <a:lnTo>
                    <a:pt x="580" y="116"/>
                  </a:lnTo>
                  <a:close/>
                </a:path>
              </a:pathLst>
            </a:custGeom>
            <a:noFill/>
            <a:ln w="254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30769" name="Freeform 54"/>
            <p:cNvSpPr/>
            <p:nvPr/>
          </p:nvSpPr>
          <p:spPr>
            <a:xfrm>
              <a:off x="1374" y="2070"/>
              <a:ext cx="1375" cy="958"/>
            </a:xfrm>
            <a:custGeom>
              <a:avLst/>
              <a:gdLst/>
              <a:ahLst/>
              <a:cxnLst>
                <a:cxn ang="0">
                  <a:pos x="0" y="648"/>
                </a:cxn>
                <a:cxn ang="0">
                  <a:pos x="1119" y="95"/>
                </a:cxn>
                <a:cxn ang="0">
                  <a:pos x="1340" y="33"/>
                </a:cxn>
                <a:cxn ang="0">
                  <a:pos x="2717" y="464"/>
                </a:cxn>
                <a:cxn ang="0">
                  <a:pos x="3020" y="795"/>
                </a:cxn>
                <a:cxn ang="0">
                  <a:pos x="3209" y="1873"/>
                </a:cxn>
                <a:cxn ang="0">
                  <a:pos x="2856" y="2266"/>
                </a:cxn>
                <a:cxn ang="0">
                  <a:pos x="17" y="2266"/>
                </a:cxn>
                <a:cxn ang="0">
                  <a:pos x="0" y="2266"/>
                </a:cxn>
                <a:cxn ang="0">
                  <a:pos x="0" y="648"/>
                </a:cxn>
              </a:cxnLst>
              <a:pathLst>
                <a:path w="581" h="405">
                  <a:moveTo>
                    <a:pt x="0" y="116"/>
                  </a:moveTo>
                  <a:cubicBezTo>
                    <a:pt x="76" y="117"/>
                    <a:pt x="151" y="84"/>
                    <a:pt x="200" y="17"/>
                  </a:cubicBezTo>
                  <a:cubicBezTo>
                    <a:pt x="211" y="2"/>
                    <a:pt x="221" y="0"/>
                    <a:pt x="239" y="6"/>
                  </a:cubicBezTo>
                  <a:cubicBezTo>
                    <a:pt x="321" y="32"/>
                    <a:pt x="403" y="58"/>
                    <a:pt x="485" y="83"/>
                  </a:cubicBezTo>
                  <a:cubicBezTo>
                    <a:pt x="516" y="92"/>
                    <a:pt x="533" y="114"/>
                    <a:pt x="539" y="142"/>
                  </a:cubicBezTo>
                  <a:cubicBezTo>
                    <a:pt x="552" y="206"/>
                    <a:pt x="564" y="270"/>
                    <a:pt x="573" y="335"/>
                  </a:cubicBezTo>
                  <a:cubicBezTo>
                    <a:pt x="581" y="389"/>
                    <a:pt x="564" y="405"/>
                    <a:pt x="510" y="405"/>
                  </a:cubicBezTo>
                  <a:cubicBezTo>
                    <a:pt x="341" y="405"/>
                    <a:pt x="172" y="405"/>
                    <a:pt x="3" y="405"/>
                  </a:cubicBezTo>
                  <a:cubicBezTo>
                    <a:pt x="2" y="405"/>
                    <a:pt x="1" y="405"/>
                    <a:pt x="0" y="405"/>
                  </a:cubicBezTo>
                  <a:lnTo>
                    <a:pt x="0" y="116"/>
                  </a:lnTo>
                  <a:close/>
                </a:path>
              </a:pathLst>
            </a:custGeom>
            <a:noFill/>
            <a:ln w="25400" cap="flat" cmpd="sng">
              <a:solidFill>
                <a:srgbClr val="FFFFFF">
                  <a:alpha val="100000"/>
                </a:srgbClr>
              </a:solidFill>
              <a:prstDash val="solid"/>
              <a:miter lim="800000"/>
              <a:headEnd type="none" w="med" len="med"/>
              <a:tailEnd type="none" w="med" len="med"/>
            </a:ln>
          </p:spPr>
          <p:txBody>
            <a:bodyPr/>
            <a:p>
              <a:endParaRPr lang="zh-CN" altLang="en-US"/>
            </a:p>
          </p:txBody>
        </p:sp>
      </p:grpSp>
      <p:grpSp>
        <p:nvGrpSpPr>
          <p:cNvPr id="30739" name="Group 57"/>
          <p:cNvGrpSpPr>
            <a:grpSpLocks noChangeAspect="1"/>
          </p:cNvGrpSpPr>
          <p:nvPr/>
        </p:nvGrpSpPr>
        <p:grpSpPr>
          <a:xfrm>
            <a:off x="4340225" y="4522788"/>
            <a:ext cx="511175" cy="568325"/>
            <a:chOff x="434" y="1324"/>
            <a:chExt cx="1567" cy="1743"/>
          </a:xfrm>
        </p:grpSpPr>
        <p:sp>
          <p:nvSpPr>
            <p:cNvPr id="30762" name="Freeform 58"/>
            <p:cNvSpPr>
              <a:spLocks noEditPoints="1"/>
            </p:cNvSpPr>
            <p:nvPr/>
          </p:nvSpPr>
          <p:spPr>
            <a:xfrm>
              <a:off x="1217" y="2272"/>
              <a:ext cx="784" cy="795"/>
            </a:xfrm>
            <a:custGeom>
              <a:avLst/>
              <a:gdLst/>
              <a:ahLst/>
              <a:cxnLst>
                <a:cxn ang="0">
                  <a:pos x="403" y="101"/>
                </a:cxn>
                <a:cxn ang="0">
                  <a:pos x="400" y="95"/>
                </a:cxn>
                <a:cxn ang="0">
                  <a:pos x="369" y="76"/>
                </a:cxn>
                <a:cxn ang="0">
                  <a:pos x="352" y="82"/>
                </a:cxn>
                <a:cxn ang="0">
                  <a:pos x="335" y="99"/>
                </a:cxn>
                <a:cxn ang="0">
                  <a:pos x="293" y="143"/>
                </a:cxn>
                <a:cxn ang="0">
                  <a:pos x="288" y="147"/>
                </a:cxn>
                <a:cxn ang="0">
                  <a:pos x="273" y="130"/>
                </a:cxn>
                <a:cxn ang="0">
                  <a:pos x="335" y="66"/>
                </a:cxn>
                <a:cxn ang="0">
                  <a:pos x="335" y="23"/>
                </a:cxn>
                <a:cxn ang="0">
                  <a:pos x="326" y="17"/>
                </a:cxn>
                <a:cxn ang="0">
                  <a:pos x="320" y="14"/>
                </a:cxn>
                <a:cxn ang="0">
                  <a:pos x="254" y="0"/>
                </a:cxn>
                <a:cxn ang="0">
                  <a:pos x="92" y="164"/>
                </a:cxn>
                <a:cxn ang="0">
                  <a:pos x="96" y="202"/>
                </a:cxn>
                <a:cxn ang="0">
                  <a:pos x="98" y="205"/>
                </a:cxn>
                <a:cxn ang="0">
                  <a:pos x="23" y="280"/>
                </a:cxn>
                <a:cxn ang="0">
                  <a:pos x="0" y="339"/>
                </a:cxn>
                <a:cxn ang="0">
                  <a:pos x="23" y="398"/>
                </a:cxn>
                <a:cxn ang="0">
                  <a:pos x="82" y="423"/>
                </a:cxn>
                <a:cxn ang="0">
                  <a:pos x="139" y="398"/>
                </a:cxn>
                <a:cxn ang="0">
                  <a:pos x="214" y="322"/>
                </a:cxn>
                <a:cxn ang="0">
                  <a:pos x="217" y="322"/>
                </a:cxn>
                <a:cxn ang="0">
                  <a:pos x="254" y="327"/>
                </a:cxn>
                <a:cxn ang="0">
                  <a:pos x="417" y="162"/>
                </a:cxn>
                <a:cxn ang="0">
                  <a:pos x="403" y="101"/>
                </a:cxn>
                <a:cxn ang="0">
                  <a:pos x="254" y="286"/>
                </a:cxn>
                <a:cxn ang="0">
                  <a:pos x="214" y="278"/>
                </a:cxn>
                <a:cxn ang="0">
                  <a:pos x="201" y="274"/>
                </a:cxn>
                <a:cxn ang="0">
                  <a:pos x="106" y="370"/>
                </a:cxn>
                <a:cxn ang="0">
                  <a:pos x="78" y="380"/>
                </a:cxn>
                <a:cxn ang="0">
                  <a:pos x="50" y="370"/>
                </a:cxn>
                <a:cxn ang="0">
                  <a:pos x="39" y="341"/>
                </a:cxn>
                <a:cxn ang="0">
                  <a:pos x="50" y="314"/>
                </a:cxn>
                <a:cxn ang="0">
                  <a:pos x="145" y="218"/>
                </a:cxn>
                <a:cxn ang="0">
                  <a:pos x="140" y="204"/>
                </a:cxn>
                <a:cxn ang="0">
                  <a:pos x="132" y="164"/>
                </a:cxn>
                <a:cxn ang="0">
                  <a:pos x="252" y="44"/>
                </a:cxn>
                <a:cxn ang="0">
                  <a:pos x="277" y="47"/>
                </a:cxn>
                <a:cxn ang="0">
                  <a:pos x="286" y="51"/>
                </a:cxn>
                <a:cxn ang="0">
                  <a:pos x="222" y="114"/>
                </a:cxn>
                <a:cxn ang="0">
                  <a:pos x="207" y="130"/>
                </a:cxn>
                <a:cxn ang="0">
                  <a:pos x="286" y="208"/>
                </a:cxn>
                <a:cxn ang="0">
                  <a:pos x="365" y="130"/>
                </a:cxn>
                <a:cxn ang="0">
                  <a:pos x="367" y="140"/>
                </a:cxn>
                <a:cxn ang="0">
                  <a:pos x="370" y="165"/>
                </a:cxn>
                <a:cxn ang="0">
                  <a:pos x="254" y="286"/>
                </a:cxn>
                <a:cxn ang="0">
                  <a:pos x="254" y="286"/>
                </a:cxn>
                <a:cxn ang="0">
                  <a:pos x="254" y="286"/>
                </a:cxn>
              </a:cxnLst>
              <a:pathLst>
                <a:path w="1474" h="1495">
                  <a:moveTo>
                    <a:pt x="1425" y="355"/>
                  </a:moveTo>
                  <a:cubicBezTo>
                    <a:pt x="1425" y="355"/>
                    <a:pt x="1414" y="339"/>
                    <a:pt x="1414" y="334"/>
                  </a:cubicBezTo>
                  <a:cubicBezTo>
                    <a:pt x="1369" y="268"/>
                    <a:pt x="1332" y="268"/>
                    <a:pt x="1304" y="268"/>
                  </a:cubicBezTo>
                  <a:cubicBezTo>
                    <a:pt x="1283" y="268"/>
                    <a:pt x="1260" y="280"/>
                    <a:pt x="1243" y="290"/>
                  </a:cubicBezTo>
                  <a:cubicBezTo>
                    <a:pt x="1238" y="295"/>
                    <a:pt x="1227" y="311"/>
                    <a:pt x="1183" y="350"/>
                  </a:cubicBezTo>
                  <a:cubicBezTo>
                    <a:pt x="1150" y="383"/>
                    <a:pt x="1106" y="427"/>
                    <a:pt x="1035" y="504"/>
                  </a:cubicBezTo>
                  <a:cubicBezTo>
                    <a:pt x="1019" y="521"/>
                    <a:pt x="1019" y="521"/>
                    <a:pt x="1019" y="521"/>
                  </a:cubicBezTo>
                  <a:cubicBezTo>
                    <a:pt x="965" y="460"/>
                    <a:pt x="965" y="460"/>
                    <a:pt x="965" y="460"/>
                  </a:cubicBezTo>
                  <a:cubicBezTo>
                    <a:pt x="1184" y="236"/>
                    <a:pt x="1184" y="236"/>
                    <a:pt x="1184" y="236"/>
                  </a:cubicBezTo>
                  <a:cubicBezTo>
                    <a:pt x="1229" y="191"/>
                    <a:pt x="1229" y="126"/>
                    <a:pt x="1184" y="82"/>
                  </a:cubicBezTo>
                  <a:cubicBezTo>
                    <a:pt x="1173" y="70"/>
                    <a:pt x="1163" y="65"/>
                    <a:pt x="1152" y="60"/>
                  </a:cubicBezTo>
                  <a:cubicBezTo>
                    <a:pt x="1130" y="49"/>
                    <a:pt x="1130" y="49"/>
                    <a:pt x="1130" y="49"/>
                  </a:cubicBezTo>
                  <a:cubicBezTo>
                    <a:pt x="1060" y="16"/>
                    <a:pt x="983" y="0"/>
                    <a:pt x="899" y="0"/>
                  </a:cubicBezTo>
                  <a:cubicBezTo>
                    <a:pt x="582" y="0"/>
                    <a:pt x="325" y="263"/>
                    <a:pt x="325" y="581"/>
                  </a:cubicBezTo>
                  <a:cubicBezTo>
                    <a:pt x="325" y="630"/>
                    <a:pt x="330" y="674"/>
                    <a:pt x="341" y="712"/>
                  </a:cubicBezTo>
                  <a:cubicBezTo>
                    <a:pt x="346" y="724"/>
                    <a:pt x="346" y="724"/>
                    <a:pt x="346" y="724"/>
                  </a:cubicBezTo>
                  <a:cubicBezTo>
                    <a:pt x="82" y="991"/>
                    <a:pt x="82" y="991"/>
                    <a:pt x="82" y="991"/>
                  </a:cubicBezTo>
                  <a:cubicBezTo>
                    <a:pt x="28" y="1045"/>
                    <a:pt x="0" y="1122"/>
                    <a:pt x="0" y="1198"/>
                  </a:cubicBezTo>
                  <a:cubicBezTo>
                    <a:pt x="0" y="1275"/>
                    <a:pt x="33" y="1352"/>
                    <a:pt x="82" y="1406"/>
                  </a:cubicBezTo>
                  <a:cubicBezTo>
                    <a:pt x="136" y="1460"/>
                    <a:pt x="208" y="1495"/>
                    <a:pt x="290" y="1495"/>
                  </a:cubicBezTo>
                  <a:cubicBezTo>
                    <a:pt x="367" y="1495"/>
                    <a:pt x="444" y="1462"/>
                    <a:pt x="493" y="1406"/>
                  </a:cubicBezTo>
                  <a:cubicBezTo>
                    <a:pt x="757" y="1138"/>
                    <a:pt x="757" y="1138"/>
                    <a:pt x="757" y="1138"/>
                  </a:cubicBezTo>
                  <a:cubicBezTo>
                    <a:pt x="768" y="1138"/>
                    <a:pt x="768" y="1138"/>
                    <a:pt x="768" y="1138"/>
                  </a:cubicBezTo>
                  <a:cubicBezTo>
                    <a:pt x="817" y="1149"/>
                    <a:pt x="862" y="1154"/>
                    <a:pt x="899" y="1154"/>
                  </a:cubicBezTo>
                  <a:cubicBezTo>
                    <a:pt x="1217" y="1154"/>
                    <a:pt x="1474" y="891"/>
                    <a:pt x="1474" y="573"/>
                  </a:cubicBezTo>
                  <a:cubicBezTo>
                    <a:pt x="1474" y="507"/>
                    <a:pt x="1458" y="432"/>
                    <a:pt x="1425" y="355"/>
                  </a:cubicBezTo>
                  <a:close/>
                  <a:moveTo>
                    <a:pt x="899" y="1012"/>
                  </a:moveTo>
                  <a:cubicBezTo>
                    <a:pt x="850" y="1012"/>
                    <a:pt x="806" y="1000"/>
                    <a:pt x="757" y="984"/>
                  </a:cubicBezTo>
                  <a:cubicBezTo>
                    <a:pt x="708" y="968"/>
                    <a:pt x="708" y="968"/>
                    <a:pt x="708" y="968"/>
                  </a:cubicBezTo>
                  <a:cubicBezTo>
                    <a:pt x="374" y="1307"/>
                    <a:pt x="374" y="1307"/>
                    <a:pt x="374" y="1307"/>
                  </a:cubicBezTo>
                  <a:cubicBezTo>
                    <a:pt x="346" y="1334"/>
                    <a:pt x="313" y="1344"/>
                    <a:pt x="275" y="1344"/>
                  </a:cubicBezTo>
                  <a:cubicBezTo>
                    <a:pt x="238" y="1344"/>
                    <a:pt x="205" y="1328"/>
                    <a:pt x="177" y="1307"/>
                  </a:cubicBezTo>
                  <a:cubicBezTo>
                    <a:pt x="149" y="1279"/>
                    <a:pt x="140" y="1246"/>
                    <a:pt x="140" y="1208"/>
                  </a:cubicBezTo>
                  <a:cubicBezTo>
                    <a:pt x="140" y="1171"/>
                    <a:pt x="156" y="1138"/>
                    <a:pt x="177" y="1110"/>
                  </a:cubicBezTo>
                  <a:cubicBezTo>
                    <a:pt x="511" y="771"/>
                    <a:pt x="511" y="771"/>
                    <a:pt x="511" y="771"/>
                  </a:cubicBezTo>
                  <a:cubicBezTo>
                    <a:pt x="495" y="722"/>
                    <a:pt x="495" y="722"/>
                    <a:pt x="495" y="722"/>
                  </a:cubicBezTo>
                  <a:cubicBezTo>
                    <a:pt x="479" y="678"/>
                    <a:pt x="467" y="629"/>
                    <a:pt x="467" y="579"/>
                  </a:cubicBezTo>
                  <a:cubicBezTo>
                    <a:pt x="467" y="344"/>
                    <a:pt x="654" y="157"/>
                    <a:pt x="890" y="157"/>
                  </a:cubicBezTo>
                  <a:cubicBezTo>
                    <a:pt x="922" y="157"/>
                    <a:pt x="950" y="162"/>
                    <a:pt x="978" y="168"/>
                  </a:cubicBezTo>
                  <a:cubicBezTo>
                    <a:pt x="1011" y="180"/>
                    <a:pt x="1011" y="180"/>
                    <a:pt x="1011" y="180"/>
                  </a:cubicBezTo>
                  <a:cubicBezTo>
                    <a:pt x="786" y="404"/>
                    <a:pt x="786" y="404"/>
                    <a:pt x="786" y="404"/>
                  </a:cubicBezTo>
                  <a:cubicBezTo>
                    <a:pt x="732" y="458"/>
                    <a:pt x="732" y="458"/>
                    <a:pt x="732" y="458"/>
                  </a:cubicBezTo>
                  <a:cubicBezTo>
                    <a:pt x="1012" y="738"/>
                    <a:pt x="1012" y="738"/>
                    <a:pt x="1012" y="738"/>
                  </a:cubicBezTo>
                  <a:cubicBezTo>
                    <a:pt x="1292" y="458"/>
                    <a:pt x="1292" y="458"/>
                    <a:pt x="1292" y="458"/>
                  </a:cubicBezTo>
                  <a:cubicBezTo>
                    <a:pt x="1297" y="496"/>
                    <a:pt x="1297" y="496"/>
                    <a:pt x="1297" y="496"/>
                  </a:cubicBezTo>
                  <a:cubicBezTo>
                    <a:pt x="1302" y="524"/>
                    <a:pt x="1309" y="550"/>
                    <a:pt x="1309" y="584"/>
                  </a:cubicBezTo>
                  <a:cubicBezTo>
                    <a:pt x="1320" y="825"/>
                    <a:pt x="1135" y="1012"/>
                    <a:pt x="899" y="1012"/>
                  </a:cubicBezTo>
                  <a:close/>
                  <a:moveTo>
                    <a:pt x="899" y="1012"/>
                  </a:moveTo>
                  <a:cubicBezTo>
                    <a:pt x="899" y="1012"/>
                    <a:pt x="899" y="1012"/>
                    <a:pt x="899" y="1012"/>
                  </a:cubicBezTo>
                </a:path>
              </a:pathLst>
            </a:custGeom>
            <a:solidFill>
              <a:schemeClr val="bg1">
                <a:alpha val="100000"/>
              </a:schemeClr>
            </a:solidFill>
            <a:ln w="9525">
              <a:noFill/>
            </a:ln>
          </p:spPr>
          <p:txBody>
            <a:bodyPr/>
            <a:p>
              <a:endParaRPr lang="zh-CN" altLang="en-US"/>
            </a:p>
          </p:txBody>
        </p:sp>
        <p:sp>
          <p:nvSpPr>
            <p:cNvPr id="30763" name="Freeform 59"/>
            <p:cNvSpPr>
              <a:spLocks noEditPoints="1"/>
            </p:cNvSpPr>
            <p:nvPr/>
          </p:nvSpPr>
          <p:spPr>
            <a:xfrm>
              <a:off x="434" y="1324"/>
              <a:ext cx="1509" cy="1715"/>
            </a:xfrm>
            <a:custGeom>
              <a:avLst/>
              <a:gdLst/>
              <a:ahLst/>
              <a:cxnLst>
                <a:cxn ang="0">
                  <a:pos x="781" y="264"/>
                </a:cxn>
                <a:cxn ang="0">
                  <a:pos x="803" y="242"/>
                </a:cxn>
                <a:cxn ang="0">
                  <a:pos x="781" y="220"/>
                </a:cxn>
                <a:cxn ang="0">
                  <a:pos x="660" y="220"/>
                </a:cxn>
                <a:cxn ang="0">
                  <a:pos x="658" y="216"/>
                </a:cxn>
                <a:cxn ang="0">
                  <a:pos x="395" y="0"/>
                </a:cxn>
                <a:cxn ang="0">
                  <a:pos x="126" y="273"/>
                </a:cxn>
                <a:cxn ang="0">
                  <a:pos x="274" y="515"/>
                </a:cxn>
                <a:cxn ang="0">
                  <a:pos x="287" y="521"/>
                </a:cxn>
                <a:cxn ang="0">
                  <a:pos x="274" y="526"/>
                </a:cxn>
                <a:cxn ang="0">
                  <a:pos x="0" y="888"/>
                </a:cxn>
                <a:cxn ang="0">
                  <a:pos x="6" y="905"/>
                </a:cxn>
                <a:cxn ang="0">
                  <a:pos x="21" y="913"/>
                </a:cxn>
                <a:cxn ang="0">
                  <a:pos x="322" y="913"/>
                </a:cxn>
                <a:cxn ang="0">
                  <a:pos x="345" y="891"/>
                </a:cxn>
                <a:cxn ang="0">
                  <a:pos x="323" y="869"/>
                </a:cxn>
                <a:cxn ang="0">
                  <a:pos x="46" y="869"/>
                </a:cxn>
                <a:cxn ang="0">
                  <a:pos x="47" y="863"/>
                </a:cxn>
                <a:cxn ang="0">
                  <a:pos x="407" y="551"/>
                </a:cxn>
                <a:cxn ang="0">
                  <a:pos x="420" y="547"/>
                </a:cxn>
                <a:cxn ang="0">
                  <a:pos x="423" y="545"/>
                </a:cxn>
                <a:cxn ang="0">
                  <a:pos x="668" y="276"/>
                </a:cxn>
                <a:cxn ang="0">
                  <a:pos x="668" y="266"/>
                </a:cxn>
                <a:cxn ang="0">
                  <a:pos x="781" y="266"/>
                </a:cxn>
                <a:cxn ang="0">
                  <a:pos x="781" y="264"/>
                </a:cxn>
                <a:cxn ang="0">
                  <a:pos x="178" y="211"/>
                </a:cxn>
                <a:cxn ang="0">
                  <a:pos x="395" y="44"/>
                </a:cxn>
                <a:cxn ang="0">
                  <a:pos x="612" y="211"/>
                </a:cxn>
                <a:cxn ang="0">
                  <a:pos x="613" y="219"/>
                </a:cxn>
                <a:cxn ang="0">
                  <a:pos x="174" y="219"/>
                </a:cxn>
                <a:cxn ang="0">
                  <a:pos x="178" y="211"/>
                </a:cxn>
                <a:cxn ang="0">
                  <a:pos x="397" y="501"/>
                </a:cxn>
                <a:cxn ang="0">
                  <a:pos x="171" y="273"/>
                </a:cxn>
                <a:cxn ang="0">
                  <a:pos x="171" y="266"/>
                </a:cxn>
                <a:cxn ang="0">
                  <a:pos x="623" y="266"/>
                </a:cxn>
                <a:cxn ang="0">
                  <a:pos x="623" y="275"/>
                </a:cxn>
                <a:cxn ang="0">
                  <a:pos x="397" y="501"/>
                </a:cxn>
                <a:cxn ang="0">
                  <a:pos x="397" y="501"/>
                </a:cxn>
                <a:cxn ang="0">
                  <a:pos x="397" y="501"/>
                </a:cxn>
              </a:cxnLst>
              <a:pathLst>
                <a:path w="2837" h="3223">
                  <a:moveTo>
                    <a:pt x="2760" y="932"/>
                  </a:moveTo>
                  <a:cubicBezTo>
                    <a:pt x="2805" y="932"/>
                    <a:pt x="2837" y="899"/>
                    <a:pt x="2837" y="855"/>
                  </a:cubicBezTo>
                  <a:cubicBezTo>
                    <a:pt x="2837" y="811"/>
                    <a:pt x="2805" y="778"/>
                    <a:pt x="2760" y="778"/>
                  </a:cubicBezTo>
                  <a:cubicBezTo>
                    <a:pt x="2333" y="778"/>
                    <a:pt x="2333" y="778"/>
                    <a:pt x="2333" y="778"/>
                  </a:cubicBezTo>
                  <a:cubicBezTo>
                    <a:pt x="2328" y="762"/>
                    <a:pt x="2328" y="762"/>
                    <a:pt x="2328" y="762"/>
                  </a:cubicBezTo>
                  <a:cubicBezTo>
                    <a:pt x="2235" y="323"/>
                    <a:pt x="1840" y="0"/>
                    <a:pt x="1396" y="0"/>
                  </a:cubicBezTo>
                  <a:cubicBezTo>
                    <a:pt x="871" y="0"/>
                    <a:pt x="443" y="432"/>
                    <a:pt x="443" y="965"/>
                  </a:cubicBezTo>
                  <a:cubicBezTo>
                    <a:pt x="443" y="1327"/>
                    <a:pt x="646" y="1656"/>
                    <a:pt x="969" y="1819"/>
                  </a:cubicBezTo>
                  <a:cubicBezTo>
                    <a:pt x="1013" y="1841"/>
                    <a:pt x="1013" y="1841"/>
                    <a:pt x="1013" y="1841"/>
                  </a:cubicBezTo>
                  <a:cubicBezTo>
                    <a:pt x="969" y="1857"/>
                    <a:pt x="969" y="1857"/>
                    <a:pt x="969" y="1857"/>
                  </a:cubicBezTo>
                  <a:cubicBezTo>
                    <a:pt x="415" y="2049"/>
                    <a:pt x="37" y="2548"/>
                    <a:pt x="0" y="3134"/>
                  </a:cubicBezTo>
                  <a:cubicBezTo>
                    <a:pt x="0" y="3156"/>
                    <a:pt x="4" y="3179"/>
                    <a:pt x="21" y="3195"/>
                  </a:cubicBezTo>
                  <a:cubicBezTo>
                    <a:pt x="37" y="3211"/>
                    <a:pt x="54" y="3223"/>
                    <a:pt x="75" y="3223"/>
                  </a:cubicBezTo>
                  <a:cubicBezTo>
                    <a:pt x="1138" y="3223"/>
                    <a:pt x="1138" y="3223"/>
                    <a:pt x="1138" y="3223"/>
                  </a:cubicBezTo>
                  <a:cubicBezTo>
                    <a:pt x="1182" y="3223"/>
                    <a:pt x="1220" y="3190"/>
                    <a:pt x="1220" y="3146"/>
                  </a:cubicBezTo>
                  <a:cubicBezTo>
                    <a:pt x="1220" y="3102"/>
                    <a:pt x="1187" y="3069"/>
                    <a:pt x="1143" y="3069"/>
                  </a:cubicBezTo>
                  <a:cubicBezTo>
                    <a:pt x="163" y="3069"/>
                    <a:pt x="163" y="3069"/>
                    <a:pt x="163" y="3069"/>
                  </a:cubicBezTo>
                  <a:cubicBezTo>
                    <a:pt x="168" y="3048"/>
                    <a:pt x="168" y="3048"/>
                    <a:pt x="168" y="3048"/>
                  </a:cubicBezTo>
                  <a:cubicBezTo>
                    <a:pt x="262" y="2417"/>
                    <a:pt x="808" y="1947"/>
                    <a:pt x="1439" y="1947"/>
                  </a:cubicBezTo>
                  <a:cubicBezTo>
                    <a:pt x="1450" y="1947"/>
                    <a:pt x="1467" y="1942"/>
                    <a:pt x="1483" y="1931"/>
                  </a:cubicBezTo>
                  <a:cubicBezTo>
                    <a:pt x="1495" y="1926"/>
                    <a:pt x="1495" y="1926"/>
                    <a:pt x="1495" y="1926"/>
                  </a:cubicBezTo>
                  <a:cubicBezTo>
                    <a:pt x="1988" y="1877"/>
                    <a:pt x="2361" y="1471"/>
                    <a:pt x="2361" y="973"/>
                  </a:cubicBezTo>
                  <a:cubicBezTo>
                    <a:pt x="2361" y="940"/>
                    <a:pt x="2361" y="940"/>
                    <a:pt x="2361" y="940"/>
                  </a:cubicBezTo>
                  <a:cubicBezTo>
                    <a:pt x="2760" y="940"/>
                    <a:pt x="2760" y="940"/>
                    <a:pt x="2760" y="940"/>
                  </a:cubicBezTo>
                  <a:lnTo>
                    <a:pt x="2760" y="932"/>
                  </a:lnTo>
                  <a:close/>
                  <a:moveTo>
                    <a:pt x="630" y="745"/>
                  </a:moveTo>
                  <a:cubicBezTo>
                    <a:pt x="728" y="395"/>
                    <a:pt x="1041" y="154"/>
                    <a:pt x="1396" y="154"/>
                  </a:cubicBezTo>
                  <a:cubicBezTo>
                    <a:pt x="1752" y="154"/>
                    <a:pt x="2065" y="395"/>
                    <a:pt x="2163" y="745"/>
                  </a:cubicBezTo>
                  <a:cubicBezTo>
                    <a:pt x="2168" y="773"/>
                    <a:pt x="2168" y="773"/>
                    <a:pt x="2168" y="773"/>
                  </a:cubicBezTo>
                  <a:cubicBezTo>
                    <a:pt x="617" y="773"/>
                    <a:pt x="617" y="773"/>
                    <a:pt x="617" y="773"/>
                  </a:cubicBezTo>
                  <a:lnTo>
                    <a:pt x="630" y="745"/>
                  </a:lnTo>
                  <a:close/>
                  <a:moveTo>
                    <a:pt x="1403" y="1770"/>
                  </a:moveTo>
                  <a:cubicBezTo>
                    <a:pt x="959" y="1770"/>
                    <a:pt x="604" y="1408"/>
                    <a:pt x="604" y="965"/>
                  </a:cubicBezTo>
                  <a:cubicBezTo>
                    <a:pt x="604" y="937"/>
                    <a:pt x="604" y="937"/>
                    <a:pt x="604" y="937"/>
                  </a:cubicBezTo>
                  <a:cubicBezTo>
                    <a:pt x="2204" y="937"/>
                    <a:pt x="2204" y="937"/>
                    <a:pt x="2204" y="937"/>
                  </a:cubicBezTo>
                  <a:cubicBezTo>
                    <a:pt x="2204" y="970"/>
                    <a:pt x="2204" y="970"/>
                    <a:pt x="2204" y="970"/>
                  </a:cubicBezTo>
                  <a:cubicBezTo>
                    <a:pt x="2202" y="1408"/>
                    <a:pt x="1840" y="1770"/>
                    <a:pt x="1403" y="1770"/>
                  </a:cubicBezTo>
                  <a:close/>
                  <a:moveTo>
                    <a:pt x="1403" y="1770"/>
                  </a:moveTo>
                  <a:cubicBezTo>
                    <a:pt x="1403" y="1770"/>
                    <a:pt x="1403" y="1770"/>
                    <a:pt x="1403" y="1770"/>
                  </a:cubicBezTo>
                </a:path>
              </a:pathLst>
            </a:custGeom>
            <a:solidFill>
              <a:schemeClr val="bg1">
                <a:alpha val="100000"/>
              </a:schemeClr>
            </a:solidFill>
            <a:ln w="9525">
              <a:noFill/>
            </a:ln>
          </p:spPr>
          <p:txBody>
            <a:bodyPr/>
            <a:p>
              <a:endParaRPr lang="zh-CN" altLang="en-US"/>
            </a:p>
          </p:txBody>
        </p:sp>
      </p:grpSp>
      <p:grpSp>
        <p:nvGrpSpPr>
          <p:cNvPr id="30740" name="Group 62"/>
          <p:cNvGrpSpPr>
            <a:grpSpLocks noChangeAspect="1"/>
          </p:cNvGrpSpPr>
          <p:nvPr/>
        </p:nvGrpSpPr>
        <p:grpSpPr>
          <a:xfrm>
            <a:off x="6710363" y="2468563"/>
            <a:ext cx="560387" cy="561975"/>
            <a:chOff x="2" y="1117"/>
            <a:chExt cx="868" cy="869"/>
          </a:xfrm>
        </p:grpSpPr>
        <p:sp>
          <p:nvSpPr>
            <p:cNvPr id="30753" name="Freeform 63"/>
            <p:cNvSpPr>
              <a:spLocks noEditPoints="1"/>
            </p:cNvSpPr>
            <p:nvPr/>
          </p:nvSpPr>
          <p:spPr>
            <a:xfrm>
              <a:off x="188" y="1117"/>
              <a:ext cx="475" cy="464"/>
            </a:xfrm>
            <a:custGeom>
              <a:avLst/>
              <a:gdLst/>
              <a:ahLst/>
              <a:cxnLst>
                <a:cxn ang="0">
                  <a:pos x="247" y="0"/>
                </a:cxn>
                <a:cxn ang="0">
                  <a:pos x="0" y="242"/>
                </a:cxn>
                <a:cxn ang="0">
                  <a:pos x="0" y="242"/>
                </a:cxn>
                <a:cxn ang="0">
                  <a:pos x="247" y="482"/>
                </a:cxn>
                <a:cxn ang="0">
                  <a:pos x="493" y="242"/>
                </a:cxn>
                <a:cxn ang="0">
                  <a:pos x="247" y="0"/>
                </a:cxn>
                <a:cxn ang="0">
                  <a:pos x="239" y="409"/>
                </a:cxn>
                <a:cxn ang="0">
                  <a:pos x="77" y="248"/>
                </a:cxn>
                <a:cxn ang="0">
                  <a:pos x="239" y="74"/>
                </a:cxn>
                <a:cxn ang="0">
                  <a:pos x="417" y="248"/>
                </a:cxn>
                <a:cxn ang="0">
                  <a:pos x="239" y="409"/>
                </a:cxn>
              </a:cxnLst>
              <a:pathLst>
                <a:path w="458" h="447">
                  <a:moveTo>
                    <a:pt x="229" y="0"/>
                  </a:moveTo>
                  <a:cubicBezTo>
                    <a:pt x="103" y="0"/>
                    <a:pt x="0" y="101"/>
                    <a:pt x="0" y="224"/>
                  </a:cubicBezTo>
                  <a:cubicBezTo>
                    <a:pt x="0" y="224"/>
                    <a:pt x="0" y="224"/>
                    <a:pt x="0" y="224"/>
                  </a:cubicBezTo>
                  <a:cubicBezTo>
                    <a:pt x="0" y="347"/>
                    <a:pt x="103" y="447"/>
                    <a:pt x="229" y="447"/>
                  </a:cubicBezTo>
                  <a:cubicBezTo>
                    <a:pt x="356" y="447"/>
                    <a:pt x="458" y="347"/>
                    <a:pt x="458" y="224"/>
                  </a:cubicBezTo>
                  <a:cubicBezTo>
                    <a:pt x="458" y="101"/>
                    <a:pt x="356" y="0"/>
                    <a:pt x="229" y="0"/>
                  </a:cubicBezTo>
                  <a:close/>
                  <a:moveTo>
                    <a:pt x="222" y="380"/>
                  </a:moveTo>
                  <a:cubicBezTo>
                    <a:pt x="131" y="380"/>
                    <a:pt x="71" y="319"/>
                    <a:pt x="71" y="230"/>
                  </a:cubicBezTo>
                  <a:cubicBezTo>
                    <a:pt x="71" y="140"/>
                    <a:pt x="131" y="68"/>
                    <a:pt x="222" y="68"/>
                  </a:cubicBezTo>
                  <a:cubicBezTo>
                    <a:pt x="314" y="68"/>
                    <a:pt x="388" y="140"/>
                    <a:pt x="388" y="230"/>
                  </a:cubicBezTo>
                  <a:cubicBezTo>
                    <a:pt x="388" y="319"/>
                    <a:pt x="314" y="380"/>
                    <a:pt x="222" y="380"/>
                  </a:cubicBezTo>
                  <a:close/>
                </a:path>
              </a:pathLst>
            </a:custGeom>
            <a:solidFill>
              <a:schemeClr val="bg1">
                <a:alpha val="100000"/>
              </a:schemeClr>
            </a:solidFill>
            <a:ln w="9525">
              <a:noFill/>
            </a:ln>
          </p:spPr>
          <p:txBody>
            <a:bodyPr/>
            <a:p>
              <a:endParaRPr lang="zh-CN" altLang="en-US"/>
            </a:p>
          </p:txBody>
        </p:sp>
        <p:sp>
          <p:nvSpPr>
            <p:cNvPr id="30754" name="Freeform 64"/>
            <p:cNvSpPr/>
            <p:nvPr/>
          </p:nvSpPr>
          <p:spPr>
            <a:xfrm>
              <a:off x="184" y="1668"/>
              <a:ext cx="489" cy="318"/>
            </a:xfrm>
            <a:custGeom>
              <a:avLst/>
              <a:gdLst/>
              <a:ahLst/>
              <a:cxnLst>
                <a:cxn ang="0">
                  <a:pos x="253" y="318"/>
                </a:cxn>
                <a:cxn ang="0">
                  <a:pos x="489" y="45"/>
                </a:cxn>
                <a:cxn ang="0">
                  <a:pos x="470" y="28"/>
                </a:cxn>
                <a:cxn ang="0">
                  <a:pos x="430" y="0"/>
                </a:cxn>
                <a:cxn ang="0">
                  <a:pos x="253" y="224"/>
                </a:cxn>
                <a:cxn ang="0">
                  <a:pos x="58" y="7"/>
                </a:cxn>
                <a:cxn ang="0">
                  <a:pos x="25" y="28"/>
                </a:cxn>
                <a:cxn ang="0">
                  <a:pos x="0" y="51"/>
                </a:cxn>
                <a:cxn ang="0">
                  <a:pos x="253" y="318"/>
                </a:cxn>
              </a:cxnLst>
              <a:pathLst>
                <a:path w="489" h="318">
                  <a:moveTo>
                    <a:pt x="253" y="318"/>
                  </a:moveTo>
                  <a:lnTo>
                    <a:pt x="489" y="45"/>
                  </a:lnTo>
                  <a:lnTo>
                    <a:pt x="470" y="28"/>
                  </a:lnTo>
                  <a:lnTo>
                    <a:pt x="430" y="0"/>
                  </a:lnTo>
                  <a:lnTo>
                    <a:pt x="253" y="224"/>
                  </a:lnTo>
                  <a:lnTo>
                    <a:pt x="58" y="7"/>
                  </a:lnTo>
                  <a:lnTo>
                    <a:pt x="25" y="28"/>
                  </a:lnTo>
                  <a:lnTo>
                    <a:pt x="0" y="51"/>
                  </a:lnTo>
                  <a:lnTo>
                    <a:pt x="253" y="318"/>
                  </a:lnTo>
                  <a:close/>
                </a:path>
              </a:pathLst>
            </a:custGeom>
            <a:solidFill>
              <a:schemeClr val="bg1">
                <a:alpha val="100000"/>
              </a:schemeClr>
            </a:solidFill>
            <a:ln w="9525">
              <a:noFill/>
            </a:ln>
          </p:spPr>
          <p:txBody>
            <a:bodyPr/>
            <a:p>
              <a:endParaRPr lang="zh-CN" altLang="en-US"/>
            </a:p>
          </p:txBody>
        </p:sp>
        <p:sp>
          <p:nvSpPr>
            <p:cNvPr id="30755" name="Freeform 65"/>
            <p:cNvSpPr/>
            <p:nvPr/>
          </p:nvSpPr>
          <p:spPr>
            <a:xfrm>
              <a:off x="184" y="1668"/>
              <a:ext cx="489" cy="318"/>
            </a:xfrm>
            <a:custGeom>
              <a:avLst/>
              <a:gdLst/>
              <a:ahLst/>
              <a:cxnLst>
                <a:cxn ang="0">
                  <a:pos x="253" y="318"/>
                </a:cxn>
                <a:cxn ang="0">
                  <a:pos x="489" y="45"/>
                </a:cxn>
                <a:cxn ang="0">
                  <a:pos x="470" y="28"/>
                </a:cxn>
                <a:cxn ang="0">
                  <a:pos x="430" y="0"/>
                </a:cxn>
                <a:cxn ang="0">
                  <a:pos x="253" y="224"/>
                </a:cxn>
                <a:cxn ang="0">
                  <a:pos x="58" y="7"/>
                </a:cxn>
                <a:cxn ang="0">
                  <a:pos x="25" y="28"/>
                </a:cxn>
                <a:cxn ang="0">
                  <a:pos x="0" y="51"/>
                </a:cxn>
              </a:cxnLst>
              <a:pathLst>
                <a:path w="489" h="318">
                  <a:moveTo>
                    <a:pt x="253" y="318"/>
                  </a:moveTo>
                  <a:lnTo>
                    <a:pt x="489" y="45"/>
                  </a:lnTo>
                  <a:lnTo>
                    <a:pt x="470" y="28"/>
                  </a:lnTo>
                  <a:lnTo>
                    <a:pt x="430" y="0"/>
                  </a:lnTo>
                  <a:lnTo>
                    <a:pt x="253" y="224"/>
                  </a:lnTo>
                  <a:lnTo>
                    <a:pt x="58" y="7"/>
                  </a:lnTo>
                  <a:lnTo>
                    <a:pt x="25" y="28"/>
                  </a:lnTo>
                  <a:lnTo>
                    <a:pt x="0" y="51"/>
                  </a:lnTo>
                </a:path>
              </a:pathLst>
            </a:custGeom>
            <a:noFill/>
            <a:ln w="9525">
              <a:noFill/>
            </a:ln>
          </p:spPr>
          <p:txBody>
            <a:bodyPr/>
            <a:p>
              <a:endParaRPr lang="zh-CN" altLang="en-US"/>
            </a:p>
          </p:txBody>
        </p:sp>
        <p:sp>
          <p:nvSpPr>
            <p:cNvPr id="30756" name="Freeform 66"/>
            <p:cNvSpPr/>
            <p:nvPr/>
          </p:nvSpPr>
          <p:spPr>
            <a:xfrm>
              <a:off x="553" y="1582"/>
              <a:ext cx="317" cy="392"/>
            </a:xfrm>
            <a:custGeom>
              <a:avLst/>
              <a:gdLst/>
              <a:ahLst/>
              <a:cxnLst>
                <a:cxn ang="0">
                  <a:pos x="329" y="408"/>
                </a:cxn>
                <a:cxn ang="0">
                  <a:pos x="39" y="0"/>
                </a:cxn>
                <a:cxn ang="0">
                  <a:pos x="0" y="62"/>
                </a:cxn>
                <a:cxn ang="0">
                  <a:pos x="249" y="408"/>
                </a:cxn>
                <a:cxn ang="0">
                  <a:pos x="329" y="408"/>
                </a:cxn>
              </a:cxnLst>
              <a:pathLst>
                <a:path w="305" h="377">
                  <a:moveTo>
                    <a:pt x="305" y="377"/>
                  </a:moveTo>
                  <a:cubicBezTo>
                    <a:pt x="305" y="217"/>
                    <a:pt x="192" y="54"/>
                    <a:pt x="37" y="0"/>
                  </a:cubicBezTo>
                  <a:cubicBezTo>
                    <a:pt x="0" y="58"/>
                    <a:pt x="0" y="58"/>
                    <a:pt x="0" y="58"/>
                  </a:cubicBezTo>
                  <a:cubicBezTo>
                    <a:pt x="138" y="106"/>
                    <a:pt x="231" y="234"/>
                    <a:pt x="231" y="377"/>
                  </a:cubicBezTo>
                  <a:lnTo>
                    <a:pt x="305" y="377"/>
                  </a:lnTo>
                  <a:close/>
                </a:path>
              </a:pathLst>
            </a:custGeom>
            <a:solidFill>
              <a:schemeClr val="bg1">
                <a:alpha val="100000"/>
              </a:schemeClr>
            </a:solidFill>
            <a:ln w="9525">
              <a:noFill/>
            </a:ln>
          </p:spPr>
          <p:txBody>
            <a:bodyPr/>
            <a:p>
              <a:endParaRPr lang="zh-CN" altLang="en-US"/>
            </a:p>
          </p:txBody>
        </p:sp>
        <p:sp>
          <p:nvSpPr>
            <p:cNvPr id="30757" name="Freeform 67"/>
            <p:cNvSpPr/>
            <p:nvPr/>
          </p:nvSpPr>
          <p:spPr>
            <a:xfrm>
              <a:off x="416" y="1706"/>
              <a:ext cx="36" cy="124"/>
            </a:xfrm>
            <a:custGeom>
              <a:avLst/>
              <a:gdLst/>
              <a:ahLst/>
              <a:cxnLst>
                <a:cxn ang="0">
                  <a:pos x="20" y="124"/>
                </a:cxn>
                <a:cxn ang="0">
                  <a:pos x="36" y="105"/>
                </a:cxn>
                <a:cxn ang="0">
                  <a:pos x="25" y="0"/>
                </a:cxn>
                <a:cxn ang="0">
                  <a:pos x="13" y="0"/>
                </a:cxn>
                <a:cxn ang="0">
                  <a:pos x="0" y="105"/>
                </a:cxn>
                <a:cxn ang="0">
                  <a:pos x="20" y="124"/>
                </a:cxn>
              </a:cxnLst>
              <a:pathLst>
                <a:path w="36" h="124">
                  <a:moveTo>
                    <a:pt x="20" y="124"/>
                  </a:moveTo>
                  <a:lnTo>
                    <a:pt x="36" y="105"/>
                  </a:lnTo>
                  <a:lnTo>
                    <a:pt x="25" y="0"/>
                  </a:lnTo>
                  <a:lnTo>
                    <a:pt x="13" y="0"/>
                  </a:lnTo>
                  <a:lnTo>
                    <a:pt x="0" y="105"/>
                  </a:lnTo>
                  <a:lnTo>
                    <a:pt x="20" y="124"/>
                  </a:lnTo>
                  <a:close/>
                </a:path>
              </a:pathLst>
            </a:custGeom>
            <a:solidFill>
              <a:srgbClr val="000000">
                <a:alpha val="100000"/>
              </a:srgbClr>
            </a:solidFill>
            <a:ln w="9525">
              <a:noFill/>
            </a:ln>
          </p:spPr>
          <p:txBody>
            <a:bodyPr/>
            <a:p>
              <a:endParaRPr lang="zh-CN" altLang="en-US"/>
            </a:p>
          </p:txBody>
        </p:sp>
        <p:sp>
          <p:nvSpPr>
            <p:cNvPr id="30758" name="Freeform 68"/>
            <p:cNvSpPr/>
            <p:nvPr/>
          </p:nvSpPr>
          <p:spPr>
            <a:xfrm>
              <a:off x="395" y="1675"/>
              <a:ext cx="79" cy="198"/>
            </a:xfrm>
            <a:custGeom>
              <a:avLst/>
              <a:gdLst/>
              <a:ahLst/>
              <a:cxnLst>
                <a:cxn ang="0">
                  <a:pos x="0" y="147"/>
                </a:cxn>
                <a:cxn ang="0">
                  <a:pos x="14" y="0"/>
                </a:cxn>
                <a:cxn ang="0">
                  <a:pos x="66" y="0"/>
                </a:cxn>
                <a:cxn ang="0">
                  <a:pos x="79" y="146"/>
                </a:cxn>
                <a:cxn ang="0">
                  <a:pos x="42" y="198"/>
                </a:cxn>
                <a:cxn ang="0">
                  <a:pos x="0" y="147"/>
                </a:cxn>
              </a:cxnLst>
              <a:pathLst>
                <a:path w="79" h="198">
                  <a:moveTo>
                    <a:pt x="0" y="147"/>
                  </a:moveTo>
                  <a:lnTo>
                    <a:pt x="14" y="0"/>
                  </a:lnTo>
                  <a:lnTo>
                    <a:pt x="66" y="0"/>
                  </a:lnTo>
                  <a:lnTo>
                    <a:pt x="79" y="146"/>
                  </a:lnTo>
                  <a:lnTo>
                    <a:pt x="42" y="198"/>
                  </a:lnTo>
                  <a:lnTo>
                    <a:pt x="0" y="147"/>
                  </a:lnTo>
                  <a:close/>
                </a:path>
              </a:pathLst>
            </a:custGeom>
            <a:solidFill>
              <a:schemeClr val="bg1">
                <a:alpha val="100000"/>
              </a:schemeClr>
            </a:solidFill>
            <a:ln w="9525">
              <a:noFill/>
            </a:ln>
          </p:spPr>
          <p:txBody>
            <a:bodyPr/>
            <a:p>
              <a:endParaRPr lang="zh-CN" altLang="en-US"/>
            </a:p>
          </p:txBody>
        </p:sp>
        <p:sp>
          <p:nvSpPr>
            <p:cNvPr id="30759" name="Freeform 69"/>
            <p:cNvSpPr/>
            <p:nvPr/>
          </p:nvSpPr>
          <p:spPr>
            <a:xfrm>
              <a:off x="385" y="1605"/>
              <a:ext cx="95" cy="47"/>
            </a:xfrm>
            <a:custGeom>
              <a:avLst/>
              <a:gdLst/>
              <a:ahLst/>
              <a:cxnLst>
                <a:cxn ang="0">
                  <a:pos x="77" y="47"/>
                </a:cxn>
                <a:cxn ang="0">
                  <a:pos x="95" y="0"/>
                </a:cxn>
                <a:cxn ang="0">
                  <a:pos x="0" y="0"/>
                </a:cxn>
                <a:cxn ang="0">
                  <a:pos x="21" y="47"/>
                </a:cxn>
                <a:cxn ang="0">
                  <a:pos x="77" y="47"/>
                </a:cxn>
              </a:cxnLst>
              <a:pathLst>
                <a:path w="95" h="47">
                  <a:moveTo>
                    <a:pt x="77" y="47"/>
                  </a:moveTo>
                  <a:lnTo>
                    <a:pt x="95" y="0"/>
                  </a:lnTo>
                  <a:lnTo>
                    <a:pt x="0" y="0"/>
                  </a:lnTo>
                  <a:lnTo>
                    <a:pt x="21" y="47"/>
                  </a:lnTo>
                  <a:lnTo>
                    <a:pt x="77" y="47"/>
                  </a:lnTo>
                  <a:close/>
                </a:path>
              </a:pathLst>
            </a:custGeom>
            <a:solidFill>
              <a:schemeClr val="bg1">
                <a:alpha val="100000"/>
              </a:schemeClr>
            </a:solidFill>
            <a:ln w="9525">
              <a:noFill/>
            </a:ln>
          </p:spPr>
          <p:txBody>
            <a:bodyPr/>
            <a:p>
              <a:endParaRPr lang="zh-CN" altLang="en-US"/>
            </a:p>
          </p:txBody>
        </p:sp>
        <p:sp>
          <p:nvSpPr>
            <p:cNvPr id="30760" name="Freeform 70"/>
            <p:cNvSpPr/>
            <p:nvPr/>
          </p:nvSpPr>
          <p:spPr>
            <a:xfrm>
              <a:off x="385" y="1605"/>
              <a:ext cx="95" cy="47"/>
            </a:xfrm>
            <a:custGeom>
              <a:avLst/>
              <a:gdLst/>
              <a:ahLst/>
              <a:cxnLst>
                <a:cxn ang="0">
                  <a:pos x="77" y="47"/>
                </a:cxn>
                <a:cxn ang="0">
                  <a:pos x="95" y="0"/>
                </a:cxn>
                <a:cxn ang="0">
                  <a:pos x="0" y="0"/>
                </a:cxn>
                <a:cxn ang="0">
                  <a:pos x="21" y="47"/>
                </a:cxn>
              </a:cxnLst>
              <a:pathLst>
                <a:path w="95" h="47">
                  <a:moveTo>
                    <a:pt x="77" y="47"/>
                  </a:moveTo>
                  <a:lnTo>
                    <a:pt x="95" y="0"/>
                  </a:lnTo>
                  <a:lnTo>
                    <a:pt x="0" y="0"/>
                  </a:lnTo>
                  <a:lnTo>
                    <a:pt x="21" y="47"/>
                  </a:lnTo>
                </a:path>
              </a:pathLst>
            </a:custGeom>
            <a:noFill/>
            <a:ln w="9525">
              <a:noFill/>
            </a:ln>
          </p:spPr>
          <p:txBody>
            <a:bodyPr/>
            <a:p>
              <a:endParaRPr lang="zh-CN" altLang="en-US"/>
            </a:p>
          </p:txBody>
        </p:sp>
        <p:sp>
          <p:nvSpPr>
            <p:cNvPr id="30761" name="Freeform 71"/>
            <p:cNvSpPr/>
            <p:nvPr/>
          </p:nvSpPr>
          <p:spPr>
            <a:xfrm>
              <a:off x="2" y="1582"/>
              <a:ext cx="306" cy="392"/>
            </a:xfrm>
            <a:custGeom>
              <a:avLst/>
              <a:gdLst/>
              <a:ahLst/>
              <a:cxnLst>
                <a:cxn ang="0">
                  <a:pos x="72" y="408"/>
                </a:cxn>
                <a:cxn ang="0">
                  <a:pos x="317" y="63"/>
                </a:cxn>
                <a:cxn ang="0">
                  <a:pos x="282" y="0"/>
                </a:cxn>
                <a:cxn ang="0">
                  <a:pos x="0" y="408"/>
                </a:cxn>
              </a:cxnLst>
              <a:pathLst>
                <a:path w="295" h="377">
                  <a:moveTo>
                    <a:pt x="67" y="377"/>
                  </a:moveTo>
                  <a:cubicBezTo>
                    <a:pt x="67" y="235"/>
                    <a:pt x="159" y="107"/>
                    <a:pt x="295" y="59"/>
                  </a:cubicBezTo>
                  <a:cubicBezTo>
                    <a:pt x="262" y="0"/>
                    <a:pt x="262" y="0"/>
                    <a:pt x="262" y="0"/>
                  </a:cubicBezTo>
                  <a:cubicBezTo>
                    <a:pt x="110" y="54"/>
                    <a:pt x="0" y="218"/>
                    <a:pt x="0" y="377"/>
                  </a:cubicBezTo>
                </a:path>
              </a:pathLst>
            </a:custGeom>
            <a:solidFill>
              <a:schemeClr val="bg1">
                <a:alpha val="100000"/>
              </a:schemeClr>
            </a:solidFill>
            <a:ln w="9525">
              <a:noFill/>
            </a:ln>
          </p:spPr>
          <p:txBody>
            <a:bodyPr/>
            <a:p>
              <a:endParaRPr lang="zh-CN" altLang="en-US"/>
            </a:p>
          </p:txBody>
        </p:sp>
      </p:grpSp>
      <p:pic>
        <p:nvPicPr>
          <p:cNvPr id="30741" name="图片 33840"/>
          <p:cNvPicPr>
            <a:picLocks noChangeAspect="1"/>
          </p:cNvPicPr>
          <p:nvPr/>
        </p:nvPicPr>
        <p:blipFill>
          <a:blip r:embed="rId1"/>
          <a:stretch>
            <a:fillRect/>
          </a:stretch>
        </p:blipFill>
        <p:spPr>
          <a:xfrm>
            <a:off x="3506788" y="2471738"/>
            <a:ext cx="581025" cy="581025"/>
          </a:xfrm>
          <a:prstGeom prst="rect">
            <a:avLst/>
          </a:prstGeom>
          <a:noFill/>
          <a:ln w="9525">
            <a:noFill/>
          </a:ln>
        </p:spPr>
      </p:pic>
      <p:pic>
        <p:nvPicPr>
          <p:cNvPr id="30742" name="图片 33841"/>
          <p:cNvPicPr>
            <a:picLocks noChangeAspect="1"/>
          </p:cNvPicPr>
          <p:nvPr/>
        </p:nvPicPr>
        <p:blipFill>
          <a:blip r:embed="rId2"/>
          <a:stretch>
            <a:fillRect/>
          </a:stretch>
        </p:blipFill>
        <p:spPr>
          <a:xfrm>
            <a:off x="5114925" y="2468563"/>
            <a:ext cx="563563" cy="565150"/>
          </a:xfrm>
          <a:prstGeom prst="rect">
            <a:avLst/>
          </a:prstGeom>
          <a:noFill/>
          <a:ln w="9525">
            <a:noFill/>
          </a:ln>
        </p:spPr>
      </p:pic>
      <p:pic>
        <p:nvPicPr>
          <p:cNvPr id="30743" name="图片 33842"/>
          <p:cNvPicPr>
            <a:picLocks noChangeAspect="1"/>
          </p:cNvPicPr>
          <p:nvPr/>
        </p:nvPicPr>
        <p:blipFill>
          <a:blip r:embed="rId3"/>
          <a:stretch>
            <a:fillRect/>
          </a:stretch>
        </p:blipFill>
        <p:spPr>
          <a:xfrm>
            <a:off x="2728913" y="4518025"/>
            <a:ext cx="481012" cy="541338"/>
          </a:xfrm>
          <a:prstGeom prst="rect">
            <a:avLst/>
          </a:prstGeom>
          <a:noFill/>
          <a:ln w="9525">
            <a:noFill/>
          </a:ln>
        </p:spPr>
      </p:pic>
      <p:grpSp>
        <p:nvGrpSpPr>
          <p:cNvPr id="30744" name="Group 74"/>
          <p:cNvGrpSpPr>
            <a:grpSpLocks noChangeAspect="1"/>
          </p:cNvGrpSpPr>
          <p:nvPr/>
        </p:nvGrpSpPr>
        <p:grpSpPr>
          <a:xfrm>
            <a:off x="1892300" y="2538413"/>
            <a:ext cx="592138" cy="492125"/>
            <a:chOff x="1" y="3"/>
            <a:chExt cx="9303" cy="7749"/>
          </a:xfrm>
        </p:grpSpPr>
        <p:sp>
          <p:nvSpPr>
            <p:cNvPr id="30745" name="Freeform 75"/>
            <p:cNvSpPr/>
            <p:nvPr/>
          </p:nvSpPr>
          <p:spPr>
            <a:xfrm>
              <a:off x="6200" y="7080"/>
              <a:ext cx="14" cy="284"/>
            </a:xfrm>
            <a:custGeom>
              <a:avLst/>
              <a:gdLst/>
              <a:ahLst/>
              <a:cxnLst>
                <a:cxn ang="0">
                  <a:pos x="33" y="672"/>
                </a:cxn>
                <a:cxn ang="0">
                  <a:pos x="21" y="589"/>
                </a:cxn>
                <a:cxn ang="0">
                  <a:pos x="33" y="454"/>
                </a:cxn>
                <a:cxn ang="0">
                  <a:pos x="28" y="320"/>
                </a:cxn>
                <a:cxn ang="0">
                  <a:pos x="21" y="291"/>
                </a:cxn>
                <a:cxn ang="0">
                  <a:pos x="16" y="163"/>
                </a:cxn>
                <a:cxn ang="0">
                  <a:pos x="16" y="135"/>
                </a:cxn>
                <a:cxn ang="0">
                  <a:pos x="0" y="0"/>
                </a:cxn>
                <a:cxn ang="0">
                  <a:pos x="0" y="0"/>
                </a:cxn>
              </a:cxnLst>
              <a:pathLst>
                <a:path w="6" h="120">
                  <a:moveTo>
                    <a:pt x="6" y="120"/>
                  </a:moveTo>
                  <a:cubicBezTo>
                    <a:pt x="4" y="105"/>
                    <a:pt x="4" y="105"/>
                    <a:pt x="4" y="105"/>
                  </a:cubicBezTo>
                  <a:cubicBezTo>
                    <a:pt x="4" y="97"/>
                    <a:pt x="5" y="89"/>
                    <a:pt x="6" y="81"/>
                  </a:cubicBezTo>
                  <a:cubicBezTo>
                    <a:pt x="5" y="73"/>
                    <a:pt x="5" y="65"/>
                    <a:pt x="5" y="57"/>
                  </a:cubicBezTo>
                  <a:cubicBezTo>
                    <a:pt x="4" y="52"/>
                    <a:pt x="4" y="52"/>
                    <a:pt x="4" y="52"/>
                  </a:cubicBezTo>
                  <a:cubicBezTo>
                    <a:pt x="4" y="45"/>
                    <a:pt x="4" y="37"/>
                    <a:pt x="3" y="29"/>
                  </a:cubicBezTo>
                  <a:cubicBezTo>
                    <a:pt x="3" y="24"/>
                    <a:pt x="3" y="24"/>
                    <a:pt x="3" y="24"/>
                  </a:cubicBezTo>
                  <a:cubicBezTo>
                    <a:pt x="2" y="16"/>
                    <a:pt x="1" y="8"/>
                    <a:pt x="0" y="0"/>
                  </a:cubicBezTo>
                  <a:cubicBezTo>
                    <a:pt x="0" y="0"/>
                    <a:pt x="0" y="0"/>
                    <a:pt x="0" y="0"/>
                  </a:cubicBezTo>
                </a:path>
              </a:pathLst>
            </a:custGeom>
            <a:solidFill>
              <a:srgbClr val="000000">
                <a:alpha val="100000"/>
              </a:srgbClr>
            </a:solidFill>
            <a:ln w="9525">
              <a:noFill/>
            </a:ln>
          </p:spPr>
          <p:txBody>
            <a:bodyPr/>
            <a:p>
              <a:endParaRPr lang="zh-CN" altLang="en-US"/>
            </a:p>
          </p:txBody>
        </p:sp>
        <p:sp>
          <p:nvSpPr>
            <p:cNvPr id="30746" name="Freeform 76"/>
            <p:cNvSpPr/>
            <p:nvPr/>
          </p:nvSpPr>
          <p:spPr>
            <a:xfrm>
              <a:off x="6200" y="7080"/>
              <a:ext cx="7" cy="57"/>
            </a:xfrm>
            <a:custGeom>
              <a:avLst/>
              <a:gdLst/>
              <a:ahLst/>
              <a:cxnLst>
                <a:cxn ang="0">
                  <a:pos x="16" y="135"/>
                </a:cxn>
                <a:cxn ang="0">
                  <a:pos x="0" y="0"/>
                </a:cxn>
              </a:cxnLst>
              <a:pathLst>
                <a:path w="3" h="24">
                  <a:moveTo>
                    <a:pt x="3" y="24"/>
                  </a:moveTo>
                  <a:cubicBezTo>
                    <a:pt x="2" y="16"/>
                    <a:pt x="1" y="8"/>
                    <a:pt x="0" y="0"/>
                  </a:cubicBezTo>
                </a:path>
              </a:pathLst>
            </a:custGeom>
            <a:solidFill>
              <a:srgbClr val="000000">
                <a:alpha val="100000"/>
              </a:srgbClr>
            </a:solidFill>
            <a:ln w="9525">
              <a:noFill/>
            </a:ln>
          </p:spPr>
          <p:txBody>
            <a:bodyPr/>
            <a:p>
              <a:endParaRPr lang="zh-CN" altLang="en-US"/>
            </a:p>
          </p:txBody>
        </p:sp>
        <p:sp>
          <p:nvSpPr>
            <p:cNvPr id="30747" name="Freeform 77"/>
            <p:cNvSpPr/>
            <p:nvPr/>
          </p:nvSpPr>
          <p:spPr>
            <a:xfrm>
              <a:off x="1" y="3"/>
              <a:ext cx="6986" cy="7749"/>
            </a:xfrm>
            <a:custGeom>
              <a:avLst/>
              <a:gdLst/>
              <a:ahLst/>
              <a:cxnLst>
                <a:cxn ang="0">
                  <a:pos x="14594" y="16283"/>
                </a:cxn>
                <a:cxn ang="0">
                  <a:pos x="14471" y="15730"/>
                </a:cxn>
                <a:cxn ang="0">
                  <a:pos x="14336" y="15283"/>
                </a:cxn>
                <a:cxn ang="0">
                  <a:pos x="14135" y="14772"/>
                </a:cxn>
                <a:cxn ang="0">
                  <a:pos x="13918" y="14337"/>
                </a:cxn>
                <a:cxn ang="0">
                  <a:pos x="13492" y="13661"/>
                </a:cxn>
                <a:cxn ang="0">
                  <a:pos x="13189" y="13263"/>
                </a:cxn>
                <a:cxn ang="0">
                  <a:pos x="12882" y="12928"/>
                </a:cxn>
                <a:cxn ang="0">
                  <a:pos x="12476" y="12542"/>
                </a:cxn>
                <a:cxn ang="0">
                  <a:pos x="7981" y="11015"/>
                </a:cxn>
                <a:cxn ang="0">
                  <a:pos x="7965" y="11015"/>
                </a:cxn>
                <a:cxn ang="0">
                  <a:pos x="7936" y="11015"/>
                </a:cxn>
                <a:cxn ang="0">
                  <a:pos x="7920" y="11010"/>
                </a:cxn>
                <a:cxn ang="0">
                  <a:pos x="7899" y="11010"/>
                </a:cxn>
                <a:cxn ang="0">
                  <a:pos x="7880" y="11010"/>
                </a:cxn>
                <a:cxn ang="0">
                  <a:pos x="7858" y="11010"/>
                </a:cxn>
                <a:cxn ang="0">
                  <a:pos x="7842" y="11005"/>
                </a:cxn>
                <a:cxn ang="0">
                  <a:pos x="7818" y="11005"/>
                </a:cxn>
                <a:cxn ang="0">
                  <a:pos x="7797" y="11005"/>
                </a:cxn>
                <a:cxn ang="0">
                  <a:pos x="7780" y="11005"/>
                </a:cxn>
                <a:cxn ang="0">
                  <a:pos x="7757" y="10998"/>
                </a:cxn>
                <a:cxn ang="0">
                  <a:pos x="7735" y="10998"/>
                </a:cxn>
                <a:cxn ang="0">
                  <a:pos x="7712" y="10993"/>
                </a:cxn>
                <a:cxn ang="0">
                  <a:pos x="5" y="17406"/>
                </a:cxn>
                <a:cxn ang="0">
                  <a:pos x="50" y="16669"/>
                </a:cxn>
                <a:cxn ang="0">
                  <a:pos x="106" y="16165"/>
                </a:cxn>
                <a:cxn ang="0">
                  <a:pos x="229" y="15522"/>
                </a:cxn>
                <a:cxn ang="0">
                  <a:pos x="357" y="15037"/>
                </a:cxn>
                <a:cxn ang="0">
                  <a:pos x="537" y="14493"/>
                </a:cxn>
                <a:cxn ang="0">
                  <a:pos x="721" y="14051"/>
                </a:cxn>
                <a:cxn ang="0">
                  <a:pos x="939" y="13592"/>
                </a:cxn>
                <a:cxn ang="0">
                  <a:pos x="1430" y="12767"/>
                </a:cxn>
                <a:cxn ang="0">
                  <a:pos x="1733" y="12346"/>
                </a:cxn>
                <a:cxn ang="0">
                  <a:pos x="2017" y="11994"/>
                </a:cxn>
                <a:cxn ang="0">
                  <a:pos x="2369" y="11613"/>
                </a:cxn>
                <a:cxn ang="0">
                  <a:pos x="4646" y="9969"/>
                </a:cxn>
                <a:cxn ang="0">
                  <a:pos x="4650" y="9965"/>
                </a:cxn>
                <a:cxn ang="0">
                  <a:pos x="4679" y="9953"/>
                </a:cxn>
                <a:cxn ang="0">
                  <a:pos x="4690" y="9948"/>
                </a:cxn>
                <a:cxn ang="0">
                  <a:pos x="4695" y="9941"/>
                </a:cxn>
                <a:cxn ang="0">
                  <a:pos x="4880" y="9858"/>
                </a:cxn>
                <a:cxn ang="0">
                  <a:pos x="11173" y="7952"/>
                </a:cxn>
                <a:cxn ang="0">
                  <a:pos x="7986" y="9142"/>
                </a:cxn>
                <a:cxn ang="0">
                  <a:pos x="13308" y="10859"/>
                </a:cxn>
                <a:cxn ang="0">
                  <a:pos x="13582" y="11088"/>
                </a:cxn>
                <a:cxn ang="0">
                  <a:pos x="13894" y="11362"/>
                </a:cxn>
                <a:cxn ang="0">
                  <a:pos x="14168" y="11637"/>
                </a:cxn>
                <a:cxn ang="0">
                  <a:pos x="14717" y="12256"/>
                </a:cxn>
                <a:cxn ang="0">
                  <a:pos x="14955" y="12575"/>
                </a:cxn>
                <a:cxn ang="0">
                  <a:pos x="15192" y="12923"/>
                </a:cxn>
                <a:cxn ang="0">
                  <a:pos x="15393" y="13252"/>
                </a:cxn>
                <a:cxn ang="0">
                  <a:pos x="15677" y="13784"/>
                </a:cxn>
                <a:cxn ang="0">
                  <a:pos x="15844" y="14153"/>
                </a:cxn>
                <a:cxn ang="0">
                  <a:pos x="15996" y="14543"/>
                </a:cxn>
                <a:cxn ang="0">
                  <a:pos x="16130" y="14940"/>
                </a:cxn>
                <a:cxn ang="0">
                  <a:pos x="16242" y="15332"/>
                </a:cxn>
                <a:cxn ang="0">
                  <a:pos x="16327" y="15685"/>
                </a:cxn>
                <a:cxn ang="0">
                  <a:pos x="16398" y="16099"/>
                </a:cxn>
                <a:cxn ang="0">
                  <a:pos x="16454" y="16524"/>
                </a:cxn>
                <a:cxn ang="0">
                  <a:pos x="16487" y="16955"/>
                </a:cxn>
                <a:cxn ang="0">
                  <a:pos x="14951" y="18054"/>
                </a:cxn>
              </a:cxnLst>
              <a:pathLst>
                <a:path w="2955" h="3277">
                  <a:moveTo>
                    <a:pt x="2620" y="2969"/>
                  </a:moveTo>
                  <a:cubicBezTo>
                    <a:pt x="2619" y="2965"/>
                    <a:pt x="2619" y="2965"/>
                    <a:pt x="2619" y="2965"/>
                  </a:cubicBezTo>
                  <a:cubicBezTo>
                    <a:pt x="2618" y="2957"/>
                    <a:pt x="2617" y="2950"/>
                    <a:pt x="2616" y="2942"/>
                  </a:cubicBezTo>
                  <a:cubicBezTo>
                    <a:pt x="2615" y="2937"/>
                    <a:pt x="2615" y="2937"/>
                    <a:pt x="2615" y="2937"/>
                  </a:cubicBezTo>
                  <a:cubicBezTo>
                    <a:pt x="2614" y="2929"/>
                    <a:pt x="2613" y="2921"/>
                    <a:pt x="2612" y="2914"/>
                  </a:cubicBezTo>
                  <a:cubicBezTo>
                    <a:pt x="2611" y="2913"/>
                    <a:pt x="2611" y="2913"/>
                    <a:pt x="2611" y="2913"/>
                  </a:cubicBezTo>
                  <a:cubicBezTo>
                    <a:pt x="2611" y="2912"/>
                    <a:pt x="2611" y="2912"/>
                    <a:pt x="2611" y="2912"/>
                  </a:cubicBezTo>
                  <a:cubicBezTo>
                    <a:pt x="2610" y="2905"/>
                    <a:pt x="2609" y="2897"/>
                    <a:pt x="2607" y="2890"/>
                  </a:cubicBezTo>
                  <a:cubicBezTo>
                    <a:pt x="2606" y="2885"/>
                    <a:pt x="2606" y="2885"/>
                    <a:pt x="2606" y="2885"/>
                  </a:cubicBezTo>
                  <a:cubicBezTo>
                    <a:pt x="2605" y="2878"/>
                    <a:pt x="2603" y="2871"/>
                    <a:pt x="2602" y="2863"/>
                  </a:cubicBezTo>
                  <a:cubicBezTo>
                    <a:pt x="2600" y="2858"/>
                    <a:pt x="2600" y="2858"/>
                    <a:pt x="2600" y="2858"/>
                  </a:cubicBezTo>
                  <a:cubicBezTo>
                    <a:pt x="2599" y="2851"/>
                    <a:pt x="2597" y="2843"/>
                    <a:pt x="2595" y="2836"/>
                  </a:cubicBezTo>
                  <a:cubicBezTo>
                    <a:pt x="2595" y="2833"/>
                    <a:pt x="2595" y="2833"/>
                    <a:pt x="2595" y="2833"/>
                  </a:cubicBezTo>
                  <a:cubicBezTo>
                    <a:pt x="2593" y="2827"/>
                    <a:pt x="2591" y="2820"/>
                    <a:pt x="2589" y="2813"/>
                  </a:cubicBezTo>
                  <a:cubicBezTo>
                    <a:pt x="2588" y="2808"/>
                    <a:pt x="2588" y="2808"/>
                    <a:pt x="2588" y="2808"/>
                  </a:cubicBezTo>
                  <a:cubicBezTo>
                    <a:pt x="2586" y="2801"/>
                    <a:pt x="2584" y="2794"/>
                    <a:pt x="2582" y="2787"/>
                  </a:cubicBezTo>
                  <a:cubicBezTo>
                    <a:pt x="2580" y="2781"/>
                    <a:pt x="2580" y="2781"/>
                    <a:pt x="2580" y="2781"/>
                  </a:cubicBezTo>
                  <a:cubicBezTo>
                    <a:pt x="2578" y="2774"/>
                    <a:pt x="2576" y="2768"/>
                    <a:pt x="2574" y="2761"/>
                  </a:cubicBezTo>
                  <a:cubicBezTo>
                    <a:pt x="2573" y="2756"/>
                    <a:pt x="2573" y="2756"/>
                    <a:pt x="2573" y="2756"/>
                  </a:cubicBezTo>
                  <a:cubicBezTo>
                    <a:pt x="2571" y="2750"/>
                    <a:pt x="2569" y="2744"/>
                    <a:pt x="2567" y="2739"/>
                  </a:cubicBezTo>
                  <a:cubicBezTo>
                    <a:pt x="2565" y="2733"/>
                    <a:pt x="2565" y="2733"/>
                    <a:pt x="2565" y="2733"/>
                  </a:cubicBezTo>
                  <a:cubicBezTo>
                    <a:pt x="2562" y="2726"/>
                    <a:pt x="2560" y="2720"/>
                    <a:pt x="2558" y="2713"/>
                  </a:cubicBezTo>
                  <a:cubicBezTo>
                    <a:pt x="2555" y="2706"/>
                    <a:pt x="2555" y="2706"/>
                    <a:pt x="2555" y="2706"/>
                  </a:cubicBezTo>
                  <a:cubicBezTo>
                    <a:pt x="2553" y="2700"/>
                    <a:pt x="2551" y="2695"/>
                    <a:pt x="2549" y="2689"/>
                  </a:cubicBezTo>
                  <a:cubicBezTo>
                    <a:pt x="2545" y="2681"/>
                    <a:pt x="2545" y="2681"/>
                    <a:pt x="2545" y="2681"/>
                  </a:cubicBezTo>
                  <a:cubicBezTo>
                    <a:pt x="2543" y="2676"/>
                    <a:pt x="2541" y="2671"/>
                    <a:pt x="2539" y="2666"/>
                  </a:cubicBezTo>
                  <a:cubicBezTo>
                    <a:pt x="2536" y="2659"/>
                    <a:pt x="2536" y="2659"/>
                    <a:pt x="2536" y="2659"/>
                  </a:cubicBezTo>
                  <a:cubicBezTo>
                    <a:pt x="2534" y="2654"/>
                    <a:pt x="2531" y="2648"/>
                    <a:pt x="2529" y="2642"/>
                  </a:cubicBezTo>
                  <a:cubicBezTo>
                    <a:pt x="2525" y="2634"/>
                    <a:pt x="2525" y="2634"/>
                    <a:pt x="2525" y="2634"/>
                  </a:cubicBezTo>
                  <a:cubicBezTo>
                    <a:pt x="2523" y="2629"/>
                    <a:pt x="2520" y="2623"/>
                    <a:pt x="2518" y="2618"/>
                  </a:cubicBezTo>
                  <a:cubicBezTo>
                    <a:pt x="2514" y="2610"/>
                    <a:pt x="2514" y="2610"/>
                    <a:pt x="2514" y="2610"/>
                  </a:cubicBezTo>
                  <a:cubicBezTo>
                    <a:pt x="2512" y="2605"/>
                    <a:pt x="2509" y="2601"/>
                    <a:pt x="2507" y="2596"/>
                  </a:cubicBezTo>
                  <a:cubicBezTo>
                    <a:pt x="2503" y="2589"/>
                    <a:pt x="2503" y="2589"/>
                    <a:pt x="2503" y="2589"/>
                  </a:cubicBezTo>
                  <a:cubicBezTo>
                    <a:pt x="2501" y="2584"/>
                    <a:pt x="2498" y="2578"/>
                    <a:pt x="2495" y="2573"/>
                  </a:cubicBezTo>
                  <a:cubicBezTo>
                    <a:pt x="2490" y="2564"/>
                    <a:pt x="2490" y="2564"/>
                    <a:pt x="2490" y="2564"/>
                  </a:cubicBezTo>
                  <a:cubicBezTo>
                    <a:pt x="2486" y="2556"/>
                    <a:pt x="2481" y="2548"/>
                    <a:pt x="2477" y="2540"/>
                  </a:cubicBezTo>
                  <a:cubicBezTo>
                    <a:pt x="2471" y="2530"/>
                    <a:pt x="2471" y="2530"/>
                    <a:pt x="2471" y="2530"/>
                  </a:cubicBezTo>
                  <a:cubicBezTo>
                    <a:pt x="2469" y="2527"/>
                    <a:pt x="2467" y="2523"/>
                    <a:pt x="2465" y="2520"/>
                  </a:cubicBezTo>
                  <a:cubicBezTo>
                    <a:pt x="2456" y="2504"/>
                    <a:pt x="2446" y="2489"/>
                    <a:pt x="2436" y="2474"/>
                  </a:cubicBezTo>
                  <a:cubicBezTo>
                    <a:pt x="2430" y="2466"/>
                    <a:pt x="2430" y="2466"/>
                    <a:pt x="2430" y="2466"/>
                  </a:cubicBezTo>
                  <a:cubicBezTo>
                    <a:pt x="2427" y="2461"/>
                    <a:pt x="2424" y="2456"/>
                    <a:pt x="2420" y="2451"/>
                  </a:cubicBezTo>
                  <a:cubicBezTo>
                    <a:pt x="2414" y="2443"/>
                    <a:pt x="2414" y="2443"/>
                    <a:pt x="2414" y="2443"/>
                  </a:cubicBezTo>
                  <a:cubicBezTo>
                    <a:pt x="2407" y="2433"/>
                    <a:pt x="2407" y="2433"/>
                    <a:pt x="2407" y="2433"/>
                  </a:cubicBezTo>
                  <a:cubicBezTo>
                    <a:pt x="2401" y="2425"/>
                    <a:pt x="2401" y="2425"/>
                    <a:pt x="2401" y="2425"/>
                  </a:cubicBezTo>
                  <a:cubicBezTo>
                    <a:pt x="2398" y="2420"/>
                    <a:pt x="2394" y="2415"/>
                    <a:pt x="2391" y="2411"/>
                  </a:cubicBezTo>
                  <a:cubicBezTo>
                    <a:pt x="2385" y="2404"/>
                    <a:pt x="2385" y="2404"/>
                    <a:pt x="2385" y="2404"/>
                  </a:cubicBezTo>
                  <a:cubicBezTo>
                    <a:pt x="2381" y="2399"/>
                    <a:pt x="2377" y="2394"/>
                    <a:pt x="2373" y="2388"/>
                  </a:cubicBezTo>
                  <a:cubicBezTo>
                    <a:pt x="2368" y="2383"/>
                    <a:pt x="2368" y="2383"/>
                    <a:pt x="2368" y="2383"/>
                  </a:cubicBezTo>
                  <a:cubicBezTo>
                    <a:pt x="2365" y="2379"/>
                    <a:pt x="2363" y="2376"/>
                    <a:pt x="2360" y="2372"/>
                  </a:cubicBezTo>
                  <a:cubicBezTo>
                    <a:pt x="2355" y="2367"/>
                    <a:pt x="2355" y="2367"/>
                    <a:pt x="2355" y="2367"/>
                  </a:cubicBezTo>
                  <a:cubicBezTo>
                    <a:pt x="2351" y="2362"/>
                    <a:pt x="2346" y="2356"/>
                    <a:pt x="2341" y="2351"/>
                  </a:cubicBezTo>
                  <a:cubicBezTo>
                    <a:pt x="2337" y="2346"/>
                    <a:pt x="2337" y="2346"/>
                    <a:pt x="2337" y="2346"/>
                  </a:cubicBezTo>
                  <a:cubicBezTo>
                    <a:pt x="2332" y="2340"/>
                    <a:pt x="2327" y="2335"/>
                    <a:pt x="2322" y="2329"/>
                  </a:cubicBezTo>
                  <a:cubicBezTo>
                    <a:pt x="2318" y="2325"/>
                    <a:pt x="2318" y="2325"/>
                    <a:pt x="2318" y="2325"/>
                  </a:cubicBezTo>
                  <a:cubicBezTo>
                    <a:pt x="2315" y="2322"/>
                    <a:pt x="2312" y="2319"/>
                    <a:pt x="2308" y="2315"/>
                  </a:cubicBezTo>
                  <a:cubicBezTo>
                    <a:pt x="2305" y="2312"/>
                    <a:pt x="2305" y="2312"/>
                    <a:pt x="2305" y="2312"/>
                  </a:cubicBezTo>
                  <a:cubicBezTo>
                    <a:pt x="2300" y="2306"/>
                    <a:pt x="2294" y="2301"/>
                    <a:pt x="2288" y="2295"/>
                  </a:cubicBezTo>
                  <a:cubicBezTo>
                    <a:pt x="2284" y="2291"/>
                    <a:pt x="2284" y="2291"/>
                    <a:pt x="2284" y="2291"/>
                  </a:cubicBezTo>
                  <a:cubicBezTo>
                    <a:pt x="2278" y="2285"/>
                    <a:pt x="2273" y="2279"/>
                    <a:pt x="2267" y="2274"/>
                  </a:cubicBezTo>
                  <a:cubicBezTo>
                    <a:pt x="2264" y="2271"/>
                    <a:pt x="2264" y="2271"/>
                    <a:pt x="2264" y="2271"/>
                  </a:cubicBezTo>
                  <a:cubicBezTo>
                    <a:pt x="2260" y="2268"/>
                    <a:pt x="2257" y="2265"/>
                    <a:pt x="2254" y="2262"/>
                  </a:cubicBezTo>
                  <a:cubicBezTo>
                    <a:pt x="2251" y="2259"/>
                    <a:pt x="2251" y="2259"/>
                    <a:pt x="2251" y="2259"/>
                  </a:cubicBezTo>
                  <a:cubicBezTo>
                    <a:pt x="2245" y="2254"/>
                    <a:pt x="2238" y="2248"/>
                    <a:pt x="2232" y="2243"/>
                  </a:cubicBezTo>
                  <a:cubicBezTo>
                    <a:pt x="2228" y="2239"/>
                    <a:pt x="2228" y="2239"/>
                    <a:pt x="2228" y="2239"/>
                  </a:cubicBezTo>
                  <a:cubicBezTo>
                    <a:pt x="2222" y="2234"/>
                    <a:pt x="2216" y="2229"/>
                    <a:pt x="2209" y="2223"/>
                  </a:cubicBezTo>
                  <a:cubicBezTo>
                    <a:pt x="2206" y="2221"/>
                    <a:pt x="2206" y="2221"/>
                    <a:pt x="2206" y="2221"/>
                  </a:cubicBezTo>
                  <a:cubicBezTo>
                    <a:pt x="2202" y="2218"/>
                    <a:pt x="2199" y="2215"/>
                    <a:pt x="2195" y="2212"/>
                  </a:cubicBezTo>
                  <a:cubicBezTo>
                    <a:pt x="2023" y="2075"/>
                    <a:pt x="1812" y="1986"/>
                    <a:pt x="1580" y="1966"/>
                  </a:cubicBezTo>
                  <a:cubicBezTo>
                    <a:pt x="1530" y="1972"/>
                    <a:pt x="1479" y="1973"/>
                    <a:pt x="1429" y="1970"/>
                  </a:cubicBezTo>
                  <a:cubicBezTo>
                    <a:pt x="1428" y="1970"/>
                    <a:pt x="1428" y="1970"/>
                    <a:pt x="1428" y="1970"/>
                  </a:cubicBezTo>
                  <a:cubicBezTo>
                    <a:pt x="1428" y="1970"/>
                    <a:pt x="1428" y="1970"/>
                    <a:pt x="1428" y="1970"/>
                  </a:cubicBezTo>
                  <a:cubicBezTo>
                    <a:pt x="1427" y="1970"/>
                    <a:pt x="1427" y="1970"/>
                    <a:pt x="1427" y="1970"/>
                  </a:cubicBezTo>
                  <a:cubicBezTo>
                    <a:pt x="1427" y="1970"/>
                    <a:pt x="1427" y="1970"/>
                    <a:pt x="1427" y="1970"/>
                  </a:cubicBezTo>
                  <a:cubicBezTo>
                    <a:pt x="1426" y="1970"/>
                    <a:pt x="1426" y="1970"/>
                    <a:pt x="1426" y="1970"/>
                  </a:cubicBezTo>
                  <a:cubicBezTo>
                    <a:pt x="1426" y="1970"/>
                    <a:pt x="1426" y="1970"/>
                    <a:pt x="1426" y="1970"/>
                  </a:cubicBezTo>
                  <a:cubicBezTo>
                    <a:pt x="1425" y="1970"/>
                    <a:pt x="1425" y="1970"/>
                    <a:pt x="1425" y="1970"/>
                  </a:cubicBezTo>
                  <a:cubicBezTo>
                    <a:pt x="1425" y="1970"/>
                    <a:pt x="1425" y="1970"/>
                    <a:pt x="1425" y="1970"/>
                  </a:cubicBezTo>
                  <a:cubicBezTo>
                    <a:pt x="1424" y="1970"/>
                    <a:pt x="1424" y="1970"/>
                    <a:pt x="1424" y="1970"/>
                  </a:cubicBezTo>
                  <a:cubicBezTo>
                    <a:pt x="1423" y="1970"/>
                    <a:pt x="1423" y="1970"/>
                    <a:pt x="1423" y="1970"/>
                  </a:cubicBezTo>
                  <a:cubicBezTo>
                    <a:pt x="1423" y="1970"/>
                    <a:pt x="1423" y="1970"/>
                    <a:pt x="1423" y="1970"/>
                  </a:cubicBezTo>
                  <a:cubicBezTo>
                    <a:pt x="1423" y="1970"/>
                    <a:pt x="1423" y="1970"/>
                    <a:pt x="1423" y="1970"/>
                  </a:cubicBezTo>
                  <a:cubicBezTo>
                    <a:pt x="1422" y="1970"/>
                    <a:pt x="1422" y="1970"/>
                    <a:pt x="1422" y="1970"/>
                  </a:cubicBezTo>
                  <a:cubicBezTo>
                    <a:pt x="1421" y="1970"/>
                    <a:pt x="1421" y="1970"/>
                    <a:pt x="1421" y="1970"/>
                  </a:cubicBezTo>
                  <a:cubicBezTo>
                    <a:pt x="1420" y="1970"/>
                    <a:pt x="1420" y="1970"/>
                    <a:pt x="1420" y="1970"/>
                  </a:cubicBezTo>
                  <a:cubicBezTo>
                    <a:pt x="1420" y="1970"/>
                    <a:pt x="1420" y="1970"/>
                    <a:pt x="1420" y="1970"/>
                  </a:cubicBezTo>
                  <a:cubicBezTo>
                    <a:pt x="1420" y="1970"/>
                    <a:pt x="1420" y="1970"/>
                    <a:pt x="1420" y="1970"/>
                  </a:cubicBezTo>
                  <a:cubicBezTo>
                    <a:pt x="1419" y="1970"/>
                    <a:pt x="1419" y="1970"/>
                    <a:pt x="1419" y="1970"/>
                  </a:cubicBezTo>
                  <a:cubicBezTo>
                    <a:pt x="1418" y="1970"/>
                    <a:pt x="1418" y="1970"/>
                    <a:pt x="1418" y="1970"/>
                  </a:cubicBezTo>
                  <a:cubicBezTo>
                    <a:pt x="1418" y="1970"/>
                    <a:pt x="1418" y="1970"/>
                    <a:pt x="1418" y="1970"/>
                  </a:cubicBezTo>
                  <a:cubicBezTo>
                    <a:pt x="1417" y="1970"/>
                    <a:pt x="1417" y="1970"/>
                    <a:pt x="1417" y="1970"/>
                  </a:cubicBezTo>
                  <a:cubicBezTo>
                    <a:pt x="1417" y="1969"/>
                    <a:pt x="1417" y="1969"/>
                    <a:pt x="1417" y="1969"/>
                  </a:cubicBezTo>
                  <a:cubicBezTo>
                    <a:pt x="1417" y="1969"/>
                    <a:pt x="1417" y="1969"/>
                    <a:pt x="1417" y="1969"/>
                  </a:cubicBezTo>
                  <a:cubicBezTo>
                    <a:pt x="1416" y="1969"/>
                    <a:pt x="1416" y="1969"/>
                    <a:pt x="1416" y="1969"/>
                  </a:cubicBezTo>
                  <a:cubicBezTo>
                    <a:pt x="1415" y="1969"/>
                    <a:pt x="1415" y="1969"/>
                    <a:pt x="1415" y="1969"/>
                  </a:cubicBezTo>
                  <a:cubicBezTo>
                    <a:pt x="1415" y="1969"/>
                    <a:pt x="1415" y="1969"/>
                    <a:pt x="1415" y="1969"/>
                  </a:cubicBezTo>
                  <a:cubicBezTo>
                    <a:pt x="1414" y="1969"/>
                    <a:pt x="1414" y="1969"/>
                    <a:pt x="1414" y="1969"/>
                  </a:cubicBezTo>
                  <a:cubicBezTo>
                    <a:pt x="1414" y="1969"/>
                    <a:pt x="1414" y="1969"/>
                    <a:pt x="1414" y="1969"/>
                  </a:cubicBezTo>
                  <a:cubicBezTo>
                    <a:pt x="1413" y="1969"/>
                    <a:pt x="1413" y="1969"/>
                    <a:pt x="1413" y="1969"/>
                  </a:cubicBezTo>
                  <a:cubicBezTo>
                    <a:pt x="1413" y="1969"/>
                    <a:pt x="1413" y="1969"/>
                    <a:pt x="1413" y="1969"/>
                  </a:cubicBezTo>
                  <a:cubicBezTo>
                    <a:pt x="1412" y="1969"/>
                    <a:pt x="1412" y="1969"/>
                    <a:pt x="1412" y="1969"/>
                  </a:cubicBezTo>
                  <a:cubicBezTo>
                    <a:pt x="1412" y="1969"/>
                    <a:pt x="1412" y="1969"/>
                    <a:pt x="1412" y="1969"/>
                  </a:cubicBezTo>
                  <a:cubicBezTo>
                    <a:pt x="1411" y="1969"/>
                    <a:pt x="1411" y="1969"/>
                    <a:pt x="1411" y="1969"/>
                  </a:cubicBezTo>
                  <a:cubicBezTo>
                    <a:pt x="1411" y="1969"/>
                    <a:pt x="1411" y="1969"/>
                    <a:pt x="1411" y="1969"/>
                  </a:cubicBezTo>
                  <a:cubicBezTo>
                    <a:pt x="1410" y="1969"/>
                    <a:pt x="1410" y="1969"/>
                    <a:pt x="1410" y="1969"/>
                  </a:cubicBezTo>
                  <a:cubicBezTo>
                    <a:pt x="1410" y="1969"/>
                    <a:pt x="1410" y="1969"/>
                    <a:pt x="1410" y="1969"/>
                  </a:cubicBezTo>
                  <a:cubicBezTo>
                    <a:pt x="1409" y="1969"/>
                    <a:pt x="1409" y="1969"/>
                    <a:pt x="1409" y="1969"/>
                  </a:cubicBezTo>
                  <a:cubicBezTo>
                    <a:pt x="1409" y="1969"/>
                    <a:pt x="1409" y="1969"/>
                    <a:pt x="1409" y="1969"/>
                  </a:cubicBezTo>
                  <a:cubicBezTo>
                    <a:pt x="1408" y="1969"/>
                    <a:pt x="1408" y="1969"/>
                    <a:pt x="1408" y="1969"/>
                  </a:cubicBezTo>
                  <a:cubicBezTo>
                    <a:pt x="1408" y="1969"/>
                    <a:pt x="1408" y="1969"/>
                    <a:pt x="1408" y="1969"/>
                  </a:cubicBezTo>
                  <a:cubicBezTo>
                    <a:pt x="1407" y="1969"/>
                    <a:pt x="1407" y="1969"/>
                    <a:pt x="1407" y="1969"/>
                  </a:cubicBezTo>
                  <a:cubicBezTo>
                    <a:pt x="1406" y="1969"/>
                    <a:pt x="1406" y="1969"/>
                    <a:pt x="1406" y="1969"/>
                  </a:cubicBezTo>
                  <a:cubicBezTo>
                    <a:pt x="1406" y="1969"/>
                    <a:pt x="1406" y="1969"/>
                    <a:pt x="1406" y="1969"/>
                  </a:cubicBezTo>
                  <a:cubicBezTo>
                    <a:pt x="1406" y="1969"/>
                    <a:pt x="1406" y="1969"/>
                    <a:pt x="1406" y="1969"/>
                  </a:cubicBezTo>
                  <a:cubicBezTo>
                    <a:pt x="1405" y="1969"/>
                    <a:pt x="1405" y="1969"/>
                    <a:pt x="1405" y="1969"/>
                  </a:cubicBezTo>
                  <a:cubicBezTo>
                    <a:pt x="1404" y="1969"/>
                    <a:pt x="1404" y="1969"/>
                    <a:pt x="1404" y="1969"/>
                  </a:cubicBezTo>
                  <a:cubicBezTo>
                    <a:pt x="1404" y="1969"/>
                    <a:pt x="1404" y="1969"/>
                    <a:pt x="1404" y="1969"/>
                  </a:cubicBezTo>
                  <a:cubicBezTo>
                    <a:pt x="1403" y="1969"/>
                    <a:pt x="1403" y="1969"/>
                    <a:pt x="1403" y="1969"/>
                  </a:cubicBezTo>
                  <a:cubicBezTo>
                    <a:pt x="1403" y="1968"/>
                    <a:pt x="1403" y="1968"/>
                    <a:pt x="1403" y="1968"/>
                  </a:cubicBezTo>
                  <a:cubicBezTo>
                    <a:pt x="1403" y="1968"/>
                    <a:pt x="1403" y="1968"/>
                    <a:pt x="1403" y="1968"/>
                  </a:cubicBezTo>
                  <a:cubicBezTo>
                    <a:pt x="1402" y="1968"/>
                    <a:pt x="1402" y="1968"/>
                    <a:pt x="1402" y="1968"/>
                  </a:cubicBezTo>
                  <a:cubicBezTo>
                    <a:pt x="1401" y="1968"/>
                    <a:pt x="1401" y="1968"/>
                    <a:pt x="1401" y="1968"/>
                  </a:cubicBezTo>
                  <a:cubicBezTo>
                    <a:pt x="1401" y="1968"/>
                    <a:pt x="1401" y="1968"/>
                    <a:pt x="1401" y="1968"/>
                  </a:cubicBezTo>
                  <a:cubicBezTo>
                    <a:pt x="1400" y="1968"/>
                    <a:pt x="1400" y="1968"/>
                    <a:pt x="1400" y="1968"/>
                  </a:cubicBezTo>
                  <a:cubicBezTo>
                    <a:pt x="1400" y="1968"/>
                    <a:pt x="1400" y="1968"/>
                    <a:pt x="1400" y="1968"/>
                  </a:cubicBezTo>
                  <a:cubicBezTo>
                    <a:pt x="1400" y="1968"/>
                    <a:pt x="1400" y="1968"/>
                    <a:pt x="1400" y="1968"/>
                  </a:cubicBezTo>
                  <a:cubicBezTo>
                    <a:pt x="1399" y="1968"/>
                    <a:pt x="1399" y="1968"/>
                    <a:pt x="1399" y="1968"/>
                  </a:cubicBezTo>
                  <a:cubicBezTo>
                    <a:pt x="1398" y="1968"/>
                    <a:pt x="1398" y="1968"/>
                    <a:pt x="1398" y="1968"/>
                  </a:cubicBezTo>
                  <a:cubicBezTo>
                    <a:pt x="1398" y="1968"/>
                    <a:pt x="1398" y="1968"/>
                    <a:pt x="1398" y="1968"/>
                  </a:cubicBezTo>
                  <a:cubicBezTo>
                    <a:pt x="1397" y="1968"/>
                    <a:pt x="1397" y="1968"/>
                    <a:pt x="1397" y="1968"/>
                  </a:cubicBezTo>
                  <a:cubicBezTo>
                    <a:pt x="1397" y="1968"/>
                    <a:pt x="1397" y="1968"/>
                    <a:pt x="1397" y="1968"/>
                  </a:cubicBezTo>
                  <a:cubicBezTo>
                    <a:pt x="1396" y="1968"/>
                    <a:pt x="1396" y="1968"/>
                    <a:pt x="1396" y="1968"/>
                  </a:cubicBezTo>
                  <a:cubicBezTo>
                    <a:pt x="1396" y="1968"/>
                    <a:pt x="1396" y="1968"/>
                    <a:pt x="1396" y="1968"/>
                  </a:cubicBezTo>
                  <a:cubicBezTo>
                    <a:pt x="1395" y="1968"/>
                    <a:pt x="1395" y="1968"/>
                    <a:pt x="1395" y="1968"/>
                  </a:cubicBezTo>
                  <a:cubicBezTo>
                    <a:pt x="1395" y="1968"/>
                    <a:pt x="1395" y="1968"/>
                    <a:pt x="1395" y="1968"/>
                  </a:cubicBezTo>
                  <a:cubicBezTo>
                    <a:pt x="1394" y="1968"/>
                    <a:pt x="1394" y="1968"/>
                    <a:pt x="1394" y="1968"/>
                  </a:cubicBezTo>
                  <a:cubicBezTo>
                    <a:pt x="1394" y="1968"/>
                    <a:pt x="1394" y="1968"/>
                    <a:pt x="1394" y="1968"/>
                  </a:cubicBezTo>
                  <a:cubicBezTo>
                    <a:pt x="1393" y="1968"/>
                    <a:pt x="1393" y="1968"/>
                    <a:pt x="1393" y="1968"/>
                  </a:cubicBezTo>
                  <a:cubicBezTo>
                    <a:pt x="1393" y="1968"/>
                    <a:pt x="1393" y="1968"/>
                    <a:pt x="1393" y="1968"/>
                  </a:cubicBezTo>
                  <a:cubicBezTo>
                    <a:pt x="1392" y="1968"/>
                    <a:pt x="1392" y="1968"/>
                    <a:pt x="1392" y="1968"/>
                  </a:cubicBezTo>
                  <a:cubicBezTo>
                    <a:pt x="1392" y="1968"/>
                    <a:pt x="1392" y="1968"/>
                    <a:pt x="1392" y="1968"/>
                  </a:cubicBezTo>
                  <a:cubicBezTo>
                    <a:pt x="1391" y="1967"/>
                    <a:pt x="1391" y="1967"/>
                    <a:pt x="1391" y="1967"/>
                  </a:cubicBezTo>
                  <a:cubicBezTo>
                    <a:pt x="1390" y="1967"/>
                    <a:pt x="1390" y="1967"/>
                    <a:pt x="1390" y="1967"/>
                  </a:cubicBezTo>
                  <a:cubicBezTo>
                    <a:pt x="1390" y="1967"/>
                    <a:pt x="1390" y="1967"/>
                    <a:pt x="1390" y="1967"/>
                  </a:cubicBezTo>
                  <a:cubicBezTo>
                    <a:pt x="1390" y="1967"/>
                    <a:pt x="1390" y="1967"/>
                    <a:pt x="1390" y="1967"/>
                  </a:cubicBezTo>
                  <a:cubicBezTo>
                    <a:pt x="1389" y="1967"/>
                    <a:pt x="1389" y="1967"/>
                    <a:pt x="1389" y="1967"/>
                  </a:cubicBezTo>
                  <a:cubicBezTo>
                    <a:pt x="1389" y="1967"/>
                    <a:pt x="1389" y="1967"/>
                    <a:pt x="1389" y="1967"/>
                  </a:cubicBezTo>
                  <a:cubicBezTo>
                    <a:pt x="1388" y="1967"/>
                    <a:pt x="1388" y="1967"/>
                    <a:pt x="1388" y="1967"/>
                  </a:cubicBezTo>
                  <a:cubicBezTo>
                    <a:pt x="1387" y="1967"/>
                    <a:pt x="1387" y="1967"/>
                    <a:pt x="1387" y="1967"/>
                  </a:cubicBezTo>
                  <a:cubicBezTo>
                    <a:pt x="1387" y="1967"/>
                    <a:pt x="1387" y="1967"/>
                    <a:pt x="1387" y="1967"/>
                  </a:cubicBezTo>
                  <a:cubicBezTo>
                    <a:pt x="1386" y="1967"/>
                    <a:pt x="1386" y="1967"/>
                    <a:pt x="1386" y="1967"/>
                  </a:cubicBezTo>
                  <a:cubicBezTo>
                    <a:pt x="1386" y="1967"/>
                    <a:pt x="1386" y="1967"/>
                    <a:pt x="1386" y="1967"/>
                  </a:cubicBezTo>
                  <a:cubicBezTo>
                    <a:pt x="1386" y="1967"/>
                    <a:pt x="1386" y="1967"/>
                    <a:pt x="1386" y="1967"/>
                  </a:cubicBezTo>
                  <a:cubicBezTo>
                    <a:pt x="1385" y="1967"/>
                    <a:pt x="1385" y="1967"/>
                    <a:pt x="1385" y="1967"/>
                  </a:cubicBezTo>
                  <a:cubicBezTo>
                    <a:pt x="1384" y="1967"/>
                    <a:pt x="1384" y="1967"/>
                    <a:pt x="1384" y="1967"/>
                  </a:cubicBezTo>
                  <a:cubicBezTo>
                    <a:pt x="1384" y="1967"/>
                    <a:pt x="1384" y="1967"/>
                    <a:pt x="1384" y="1967"/>
                  </a:cubicBezTo>
                  <a:cubicBezTo>
                    <a:pt x="1383" y="1967"/>
                    <a:pt x="1383" y="1967"/>
                    <a:pt x="1383" y="1967"/>
                  </a:cubicBezTo>
                  <a:cubicBezTo>
                    <a:pt x="1383" y="1967"/>
                    <a:pt x="1383" y="1967"/>
                    <a:pt x="1383" y="1967"/>
                  </a:cubicBezTo>
                  <a:cubicBezTo>
                    <a:pt x="1383" y="1967"/>
                    <a:pt x="1383" y="1967"/>
                    <a:pt x="1383" y="1967"/>
                  </a:cubicBezTo>
                  <a:cubicBezTo>
                    <a:pt x="1382" y="1967"/>
                    <a:pt x="1382" y="1967"/>
                    <a:pt x="1382" y="1967"/>
                  </a:cubicBezTo>
                  <a:cubicBezTo>
                    <a:pt x="1381" y="1967"/>
                    <a:pt x="1381" y="1967"/>
                    <a:pt x="1381" y="1967"/>
                  </a:cubicBezTo>
                  <a:cubicBezTo>
                    <a:pt x="1380" y="1966"/>
                    <a:pt x="1380" y="1966"/>
                    <a:pt x="1380" y="1966"/>
                  </a:cubicBezTo>
                  <a:cubicBezTo>
                    <a:pt x="1380" y="1966"/>
                    <a:pt x="1380" y="1966"/>
                    <a:pt x="1380" y="1966"/>
                  </a:cubicBezTo>
                  <a:cubicBezTo>
                    <a:pt x="792" y="2017"/>
                    <a:pt x="331" y="2510"/>
                    <a:pt x="331" y="3110"/>
                  </a:cubicBezTo>
                  <a:cubicBezTo>
                    <a:pt x="331" y="3111"/>
                    <a:pt x="331" y="3111"/>
                    <a:pt x="331" y="3111"/>
                  </a:cubicBezTo>
                  <a:cubicBezTo>
                    <a:pt x="328" y="3111"/>
                    <a:pt x="328" y="3111"/>
                    <a:pt x="328" y="3111"/>
                  </a:cubicBezTo>
                  <a:cubicBezTo>
                    <a:pt x="328" y="3113"/>
                    <a:pt x="328" y="3113"/>
                    <a:pt x="328" y="3113"/>
                  </a:cubicBezTo>
                  <a:cubicBezTo>
                    <a:pt x="328" y="3203"/>
                    <a:pt x="255" y="3277"/>
                    <a:pt x="165" y="3277"/>
                  </a:cubicBezTo>
                  <a:cubicBezTo>
                    <a:pt x="75" y="3277"/>
                    <a:pt x="1" y="3203"/>
                    <a:pt x="1" y="3113"/>
                  </a:cubicBezTo>
                  <a:cubicBezTo>
                    <a:pt x="0" y="3098"/>
                    <a:pt x="0" y="3098"/>
                    <a:pt x="0" y="3098"/>
                  </a:cubicBezTo>
                  <a:cubicBezTo>
                    <a:pt x="0" y="3085"/>
                    <a:pt x="2" y="3072"/>
                    <a:pt x="4" y="3060"/>
                  </a:cubicBezTo>
                  <a:cubicBezTo>
                    <a:pt x="5" y="3051"/>
                    <a:pt x="5" y="3043"/>
                    <a:pt x="5" y="3034"/>
                  </a:cubicBezTo>
                  <a:cubicBezTo>
                    <a:pt x="6" y="3023"/>
                    <a:pt x="6" y="3023"/>
                    <a:pt x="6" y="3023"/>
                  </a:cubicBezTo>
                  <a:cubicBezTo>
                    <a:pt x="6" y="3018"/>
                    <a:pt x="7" y="3013"/>
                    <a:pt x="7" y="3007"/>
                  </a:cubicBezTo>
                  <a:cubicBezTo>
                    <a:pt x="7" y="3004"/>
                    <a:pt x="7" y="3000"/>
                    <a:pt x="8" y="2997"/>
                  </a:cubicBezTo>
                  <a:cubicBezTo>
                    <a:pt x="8" y="2992"/>
                    <a:pt x="9" y="2986"/>
                    <a:pt x="9" y="2981"/>
                  </a:cubicBezTo>
                  <a:cubicBezTo>
                    <a:pt x="10" y="2968"/>
                    <a:pt x="10" y="2968"/>
                    <a:pt x="10" y="2968"/>
                  </a:cubicBezTo>
                  <a:cubicBezTo>
                    <a:pt x="11" y="2964"/>
                    <a:pt x="11" y="2959"/>
                    <a:pt x="11" y="2955"/>
                  </a:cubicBezTo>
                  <a:cubicBezTo>
                    <a:pt x="12" y="2951"/>
                    <a:pt x="12" y="2946"/>
                    <a:pt x="13" y="2942"/>
                  </a:cubicBezTo>
                  <a:cubicBezTo>
                    <a:pt x="14" y="2929"/>
                    <a:pt x="14" y="2929"/>
                    <a:pt x="14" y="2929"/>
                  </a:cubicBezTo>
                  <a:cubicBezTo>
                    <a:pt x="16" y="2917"/>
                    <a:pt x="16" y="2917"/>
                    <a:pt x="16" y="2917"/>
                  </a:cubicBezTo>
                  <a:cubicBezTo>
                    <a:pt x="16" y="2912"/>
                    <a:pt x="17" y="2907"/>
                    <a:pt x="18" y="2902"/>
                  </a:cubicBezTo>
                  <a:cubicBezTo>
                    <a:pt x="18" y="2899"/>
                    <a:pt x="19" y="2895"/>
                    <a:pt x="19" y="2891"/>
                  </a:cubicBezTo>
                  <a:cubicBezTo>
                    <a:pt x="20" y="2886"/>
                    <a:pt x="21" y="2882"/>
                    <a:pt x="22" y="2877"/>
                  </a:cubicBezTo>
                  <a:cubicBezTo>
                    <a:pt x="22" y="2873"/>
                    <a:pt x="23" y="2869"/>
                    <a:pt x="24" y="2864"/>
                  </a:cubicBezTo>
                  <a:cubicBezTo>
                    <a:pt x="24" y="2860"/>
                    <a:pt x="25" y="2856"/>
                    <a:pt x="26" y="2852"/>
                  </a:cubicBezTo>
                  <a:cubicBezTo>
                    <a:pt x="27" y="2843"/>
                    <a:pt x="29" y="2835"/>
                    <a:pt x="31" y="2826"/>
                  </a:cubicBezTo>
                  <a:cubicBezTo>
                    <a:pt x="33" y="2814"/>
                    <a:pt x="33" y="2814"/>
                    <a:pt x="33" y="2814"/>
                  </a:cubicBezTo>
                  <a:cubicBezTo>
                    <a:pt x="34" y="2810"/>
                    <a:pt x="35" y="2805"/>
                    <a:pt x="36" y="2800"/>
                  </a:cubicBezTo>
                  <a:cubicBezTo>
                    <a:pt x="37" y="2792"/>
                    <a:pt x="39" y="2784"/>
                    <a:pt x="41" y="2776"/>
                  </a:cubicBezTo>
                  <a:cubicBezTo>
                    <a:pt x="44" y="2764"/>
                    <a:pt x="44" y="2764"/>
                    <a:pt x="44" y="2764"/>
                  </a:cubicBezTo>
                  <a:cubicBezTo>
                    <a:pt x="45" y="2759"/>
                    <a:pt x="46" y="2755"/>
                    <a:pt x="47" y="2750"/>
                  </a:cubicBezTo>
                  <a:cubicBezTo>
                    <a:pt x="50" y="2738"/>
                    <a:pt x="50" y="2738"/>
                    <a:pt x="50" y="2738"/>
                  </a:cubicBezTo>
                  <a:cubicBezTo>
                    <a:pt x="54" y="2726"/>
                    <a:pt x="54" y="2726"/>
                    <a:pt x="54" y="2726"/>
                  </a:cubicBezTo>
                  <a:cubicBezTo>
                    <a:pt x="57" y="2713"/>
                    <a:pt x="57" y="2713"/>
                    <a:pt x="57" y="2713"/>
                  </a:cubicBezTo>
                  <a:cubicBezTo>
                    <a:pt x="60" y="2701"/>
                    <a:pt x="60" y="2701"/>
                    <a:pt x="60" y="2701"/>
                  </a:cubicBezTo>
                  <a:cubicBezTo>
                    <a:pt x="64" y="2689"/>
                    <a:pt x="64" y="2689"/>
                    <a:pt x="64" y="2689"/>
                  </a:cubicBezTo>
                  <a:cubicBezTo>
                    <a:pt x="68" y="2677"/>
                    <a:pt x="68" y="2677"/>
                    <a:pt x="68" y="2677"/>
                  </a:cubicBezTo>
                  <a:cubicBezTo>
                    <a:pt x="71" y="2665"/>
                    <a:pt x="71" y="2665"/>
                    <a:pt x="71" y="2665"/>
                  </a:cubicBezTo>
                  <a:cubicBezTo>
                    <a:pt x="73" y="2661"/>
                    <a:pt x="74" y="2656"/>
                    <a:pt x="75" y="2652"/>
                  </a:cubicBezTo>
                  <a:cubicBezTo>
                    <a:pt x="79" y="2640"/>
                    <a:pt x="79" y="2640"/>
                    <a:pt x="79" y="2640"/>
                  </a:cubicBezTo>
                  <a:cubicBezTo>
                    <a:pt x="82" y="2632"/>
                    <a:pt x="85" y="2624"/>
                    <a:pt x="88" y="2616"/>
                  </a:cubicBezTo>
                  <a:cubicBezTo>
                    <a:pt x="92" y="2605"/>
                    <a:pt x="92" y="2605"/>
                    <a:pt x="92" y="2605"/>
                  </a:cubicBezTo>
                  <a:cubicBezTo>
                    <a:pt x="96" y="2592"/>
                    <a:pt x="96" y="2592"/>
                    <a:pt x="96" y="2592"/>
                  </a:cubicBezTo>
                  <a:cubicBezTo>
                    <a:pt x="100" y="2582"/>
                    <a:pt x="100" y="2582"/>
                    <a:pt x="100" y="2582"/>
                  </a:cubicBezTo>
                  <a:cubicBezTo>
                    <a:pt x="106" y="2568"/>
                    <a:pt x="106" y="2568"/>
                    <a:pt x="106" y="2568"/>
                  </a:cubicBezTo>
                  <a:cubicBezTo>
                    <a:pt x="109" y="2559"/>
                    <a:pt x="109" y="2559"/>
                    <a:pt x="109" y="2559"/>
                  </a:cubicBezTo>
                  <a:cubicBezTo>
                    <a:pt x="111" y="2554"/>
                    <a:pt x="113" y="2550"/>
                    <a:pt x="115" y="2545"/>
                  </a:cubicBezTo>
                  <a:cubicBezTo>
                    <a:pt x="119" y="2535"/>
                    <a:pt x="119" y="2535"/>
                    <a:pt x="119" y="2535"/>
                  </a:cubicBezTo>
                  <a:cubicBezTo>
                    <a:pt x="121" y="2531"/>
                    <a:pt x="123" y="2526"/>
                    <a:pt x="125" y="2522"/>
                  </a:cubicBezTo>
                  <a:cubicBezTo>
                    <a:pt x="129" y="2513"/>
                    <a:pt x="129" y="2513"/>
                    <a:pt x="129" y="2513"/>
                  </a:cubicBezTo>
                  <a:cubicBezTo>
                    <a:pt x="131" y="2508"/>
                    <a:pt x="133" y="2503"/>
                    <a:pt x="135" y="2499"/>
                  </a:cubicBezTo>
                  <a:cubicBezTo>
                    <a:pt x="138" y="2491"/>
                    <a:pt x="138" y="2491"/>
                    <a:pt x="138" y="2491"/>
                  </a:cubicBezTo>
                  <a:cubicBezTo>
                    <a:pt x="141" y="2486"/>
                    <a:pt x="143" y="2481"/>
                    <a:pt x="146" y="2476"/>
                  </a:cubicBezTo>
                  <a:cubicBezTo>
                    <a:pt x="149" y="2469"/>
                    <a:pt x="149" y="2469"/>
                    <a:pt x="149" y="2469"/>
                  </a:cubicBezTo>
                  <a:cubicBezTo>
                    <a:pt x="151" y="2464"/>
                    <a:pt x="154" y="2459"/>
                    <a:pt x="156" y="2454"/>
                  </a:cubicBezTo>
                  <a:cubicBezTo>
                    <a:pt x="158" y="2450"/>
                    <a:pt x="160" y="2447"/>
                    <a:pt x="161" y="2444"/>
                  </a:cubicBezTo>
                  <a:cubicBezTo>
                    <a:pt x="164" y="2439"/>
                    <a:pt x="166" y="2435"/>
                    <a:pt x="168" y="2431"/>
                  </a:cubicBezTo>
                  <a:cubicBezTo>
                    <a:pt x="169" y="2428"/>
                    <a:pt x="169" y="2428"/>
                    <a:pt x="169" y="2428"/>
                  </a:cubicBezTo>
                  <a:cubicBezTo>
                    <a:pt x="187" y="2393"/>
                    <a:pt x="207" y="2360"/>
                    <a:pt x="228" y="2326"/>
                  </a:cubicBezTo>
                  <a:cubicBezTo>
                    <a:pt x="229" y="2324"/>
                    <a:pt x="229" y="2324"/>
                    <a:pt x="229" y="2324"/>
                  </a:cubicBezTo>
                  <a:cubicBezTo>
                    <a:pt x="232" y="2319"/>
                    <a:pt x="236" y="2313"/>
                    <a:pt x="239" y="2308"/>
                  </a:cubicBezTo>
                  <a:cubicBezTo>
                    <a:pt x="243" y="2303"/>
                    <a:pt x="243" y="2303"/>
                    <a:pt x="243" y="2303"/>
                  </a:cubicBezTo>
                  <a:cubicBezTo>
                    <a:pt x="246" y="2297"/>
                    <a:pt x="250" y="2292"/>
                    <a:pt x="253" y="2287"/>
                  </a:cubicBezTo>
                  <a:cubicBezTo>
                    <a:pt x="256" y="2283"/>
                    <a:pt x="256" y="2283"/>
                    <a:pt x="256" y="2283"/>
                  </a:cubicBezTo>
                  <a:cubicBezTo>
                    <a:pt x="260" y="2277"/>
                    <a:pt x="263" y="2272"/>
                    <a:pt x="267" y="2266"/>
                  </a:cubicBezTo>
                  <a:cubicBezTo>
                    <a:pt x="270" y="2262"/>
                    <a:pt x="270" y="2262"/>
                    <a:pt x="270" y="2262"/>
                  </a:cubicBezTo>
                  <a:cubicBezTo>
                    <a:pt x="274" y="2257"/>
                    <a:pt x="278" y="2252"/>
                    <a:pt x="281" y="2246"/>
                  </a:cubicBezTo>
                  <a:cubicBezTo>
                    <a:pt x="285" y="2242"/>
                    <a:pt x="285" y="2242"/>
                    <a:pt x="285" y="2242"/>
                  </a:cubicBezTo>
                  <a:cubicBezTo>
                    <a:pt x="288" y="2237"/>
                    <a:pt x="292" y="2232"/>
                    <a:pt x="295" y="2227"/>
                  </a:cubicBezTo>
                  <a:cubicBezTo>
                    <a:pt x="299" y="2222"/>
                    <a:pt x="299" y="2222"/>
                    <a:pt x="299" y="2222"/>
                  </a:cubicBezTo>
                  <a:cubicBezTo>
                    <a:pt x="303" y="2217"/>
                    <a:pt x="307" y="2212"/>
                    <a:pt x="310" y="2208"/>
                  </a:cubicBezTo>
                  <a:cubicBezTo>
                    <a:pt x="314" y="2202"/>
                    <a:pt x="314" y="2202"/>
                    <a:pt x="314" y="2202"/>
                  </a:cubicBezTo>
                  <a:cubicBezTo>
                    <a:pt x="318" y="2197"/>
                    <a:pt x="322" y="2193"/>
                    <a:pt x="326" y="2188"/>
                  </a:cubicBezTo>
                  <a:cubicBezTo>
                    <a:pt x="330" y="2183"/>
                    <a:pt x="330" y="2183"/>
                    <a:pt x="330" y="2183"/>
                  </a:cubicBezTo>
                  <a:cubicBezTo>
                    <a:pt x="334" y="2178"/>
                    <a:pt x="338" y="2173"/>
                    <a:pt x="342" y="2168"/>
                  </a:cubicBezTo>
                  <a:cubicBezTo>
                    <a:pt x="345" y="2164"/>
                    <a:pt x="345" y="2164"/>
                    <a:pt x="345" y="2164"/>
                  </a:cubicBezTo>
                  <a:cubicBezTo>
                    <a:pt x="349" y="2159"/>
                    <a:pt x="353" y="2155"/>
                    <a:pt x="357" y="2150"/>
                  </a:cubicBezTo>
                  <a:cubicBezTo>
                    <a:pt x="361" y="2145"/>
                    <a:pt x="361" y="2145"/>
                    <a:pt x="361" y="2145"/>
                  </a:cubicBezTo>
                  <a:cubicBezTo>
                    <a:pt x="365" y="2141"/>
                    <a:pt x="369" y="2136"/>
                    <a:pt x="374" y="2131"/>
                  </a:cubicBezTo>
                  <a:cubicBezTo>
                    <a:pt x="377" y="2127"/>
                    <a:pt x="377" y="2127"/>
                    <a:pt x="377" y="2127"/>
                  </a:cubicBezTo>
                  <a:cubicBezTo>
                    <a:pt x="381" y="2122"/>
                    <a:pt x="386" y="2117"/>
                    <a:pt x="390" y="2112"/>
                  </a:cubicBezTo>
                  <a:cubicBezTo>
                    <a:pt x="393" y="2109"/>
                    <a:pt x="393" y="2109"/>
                    <a:pt x="393" y="2109"/>
                  </a:cubicBezTo>
                  <a:cubicBezTo>
                    <a:pt x="398" y="2104"/>
                    <a:pt x="402" y="2099"/>
                    <a:pt x="407" y="2095"/>
                  </a:cubicBezTo>
                  <a:cubicBezTo>
                    <a:pt x="410" y="2091"/>
                    <a:pt x="410" y="2091"/>
                    <a:pt x="410" y="2091"/>
                  </a:cubicBezTo>
                  <a:cubicBezTo>
                    <a:pt x="415" y="2086"/>
                    <a:pt x="420" y="2081"/>
                    <a:pt x="424" y="2077"/>
                  </a:cubicBezTo>
                  <a:cubicBezTo>
                    <a:pt x="427" y="2074"/>
                    <a:pt x="427" y="2074"/>
                    <a:pt x="427" y="2074"/>
                  </a:cubicBezTo>
                  <a:cubicBezTo>
                    <a:pt x="432" y="2069"/>
                    <a:pt x="437" y="2064"/>
                    <a:pt x="442" y="2059"/>
                  </a:cubicBezTo>
                  <a:cubicBezTo>
                    <a:pt x="444" y="2057"/>
                    <a:pt x="444" y="2057"/>
                    <a:pt x="444" y="2057"/>
                  </a:cubicBezTo>
                  <a:cubicBezTo>
                    <a:pt x="449" y="2052"/>
                    <a:pt x="455" y="2047"/>
                    <a:pt x="460" y="2041"/>
                  </a:cubicBezTo>
                  <a:cubicBezTo>
                    <a:pt x="460" y="2041"/>
                    <a:pt x="460" y="2041"/>
                    <a:pt x="460" y="2041"/>
                  </a:cubicBezTo>
                  <a:cubicBezTo>
                    <a:pt x="570" y="1936"/>
                    <a:pt x="695" y="1849"/>
                    <a:pt x="831" y="1783"/>
                  </a:cubicBezTo>
                  <a:cubicBezTo>
                    <a:pt x="831" y="1783"/>
                    <a:pt x="831" y="1783"/>
                    <a:pt x="831" y="1783"/>
                  </a:cubicBezTo>
                  <a:cubicBezTo>
                    <a:pt x="831" y="1783"/>
                    <a:pt x="831" y="1783"/>
                    <a:pt x="831" y="1783"/>
                  </a:cubicBezTo>
                  <a:cubicBezTo>
                    <a:pt x="831" y="1783"/>
                    <a:pt x="831" y="1783"/>
                    <a:pt x="831" y="1783"/>
                  </a:cubicBezTo>
                  <a:cubicBezTo>
                    <a:pt x="831" y="1783"/>
                    <a:pt x="831" y="1783"/>
                    <a:pt x="831" y="1783"/>
                  </a:cubicBezTo>
                  <a:cubicBezTo>
                    <a:pt x="831" y="1782"/>
                    <a:pt x="831" y="1782"/>
                    <a:pt x="831"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3" y="1782"/>
                    <a:pt x="833" y="1782"/>
                    <a:pt x="833" y="1782"/>
                  </a:cubicBezTo>
                  <a:cubicBezTo>
                    <a:pt x="837" y="1780"/>
                    <a:pt x="837" y="1780"/>
                    <a:pt x="837" y="1780"/>
                  </a:cubicBezTo>
                  <a:cubicBezTo>
                    <a:pt x="837" y="1780"/>
                    <a:pt x="837" y="1780"/>
                    <a:pt x="837" y="1780"/>
                  </a:cubicBezTo>
                  <a:cubicBezTo>
                    <a:pt x="837" y="1780"/>
                    <a:pt x="837" y="1780"/>
                    <a:pt x="837" y="1780"/>
                  </a:cubicBezTo>
                  <a:cubicBezTo>
                    <a:pt x="837" y="1780"/>
                    <a:pt x="837" y="1780"/>
                    <a:pt x="837" y="1780"/>
                  </a:cubicBezTo>
                  <a:cubicBezTo>
                    <a:pt x="838" y="1779"/>
                    <a:pt x="838" y="1779"/>
                    <a:pt x="838" y="1779"/>
                  </a:cubicBezTo>
                  <a:cubicBezTo>
                    <a:pt x="838" y="1779"/>
                    <a:pt x="838" y="1779"/>
                    <a:pt x="838" y="1779"/>
                  </a:cubicBezTo>
                  <a:cubicBezTo>
                    <a:pt x="838" y="1779"/>
                    <a:pt x="838" y="1779"/>
                    <a:pt x="838"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40" y="1779"/>
                    <a:pt x="840" y="1779"/>
                    <a:pt x="840" y="1779"/>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1" y="1778"/>
                    <a:pt x="841" y="1778"/>
                    <a:pt x="841" y="1778"/>
                  </a:cubicBezTo>
                  <a:cubicBezTo>
                    <a:pt x="841" y="1778"/>
                    <a:pt x="841" y="1778"/>
                    <a:pt x="841" y="1778"/>
                  </a:cubicBezTo>
                  <a:cubicBezTo>
                    <a:pt x="841" y="1778"/>
                    <a:pt x="841" y="1778"/>
                    <a:pt x="841" y="1778"/>
                  </a:cubicBezTo>
                  <a:cubicBezTo>
                    <a:pt x="841" y="1778"/>
                    <a:pt x="841" y="1778"/>
                    <a:pt x="841" y="1778"/>
                  </a:cubicBezTo>
                  <a:cubicBezTo>
                    <a:pt x="842" y="1778"/>
                    <a:pt x="842" y="1778"/>
                    <a:pt x="842" y="1778"/>
                  </a:cubicBezTo>
                  <a:cubicBezTo>
                    <a:pt x="852" y="1773"/>
                    <a:pt x="863" y="1768"/>
                    <a:pt x="873" y="1763"/>
                  </a:cubicBezTo>
                  <a:cubicBezTo>
                    <a:pt x="643" y="1582"/>
                    <a:pt x="494" y="1301"/>
                    <a:pt x="494" y="986"/>
                  </a:cubicBezTo>
                  <a:cubicBezTo>
                    <a:pt x="494" y="441"/>
                    <a:pt x="935" y="0"/>
                    <a:pt x="1480" y="0"/>
                  </a:cubicBezTo>
                  <a:cubicBezTo>
                    <a:pt x="2024" y="0"/>
                    <a:pt x="2466" y="441"/>
                    <a:pt x="2466" y="986"/>
                  </a:cubicBezTo>
                  <a:cubicBezTo>
                    <a:pt x="2466" y="1185"/>
                    <a:pt x="2406" y="1370"/>
                    <a:pt x="2305" y="1525"/>
                  </a:cubicBezTo>
                  <a:cubicBezTo>
                    <a:pt x="2304" y="1525"/>
                    <a:pt x="2304" y="1525"/>
                    <a:pt x="2304" y="1525"/>
                  </a:cubicBezTo>
                  <a:cubicBezTo>
                    <a:pt x="2260" y="1583"/>
                    <a:pt x="2184" y="1606"/>
                    <a:pt x="2115" y="1583"/>
                  </a:cubicBezTo>
                  <a:cubicBezTo>
                    <a:pt x="2045" y="1559"/>
                    <a:pt x="1999" y="1495"/>
                    <a:pt x="1999" y="1422"/>
                  </a:cubicBezTo>
                  <a:cubicBezTo>
                    <a:pt x="1999" y="1348"/>
                    <a:pt x="2053" y="1305"/>
                    <a:pt x="2080" y="1241"/>
                  </a:cubicBezTo>
                  <a:cubicBezTo>
                    <a:pt x="2115" y="1160"/>
                    <a:pt x="2133" y="1072"/>
                    <a:pt x="2133" y="984"/>
                  </a:cubicBezTo>
                  <a:cubicBezTo>
                    <a:pt x="2133" y="621"/>
                    <a:pt x="1839" y="328"/>
                    <a:pt x="1477" y="328"/>
                  </a:cubicBezTo>
                  <a:cubicBezTo>
                    <a:pt x="1115" y="328"/>
                    <a:pt x="821" y="621"/>
                    <a:pt x="821" y="984"/>
                  </a:cubicBezTo>
                  <a:cubicBezTo>
                    <a:pt x="821" y="1322"/>
                    <a:pt x="1077" y="1600"/>
                    <a:pt x="1406" y="1635"/>
                  </a:cubicBezTo>
                  <a:cubicBezTo>
                    <a:pt x="1413" y="1635"/>
                    <a:pt x="1421" y="1635"/>
                    <a:pt x="1429" y="1634"/>
                  </a:cubicBezTo>
                  <a:cubicBezTo>
                    <a:pt x="1429" y="1635"/>
                    <a:pt x="1429" y="1635"/>
                    <a:pt x="1429" y="1635"/>
                  </a:cubicBezTo>
                  <a:cubicBezTo>
                    <a:pt x="1445" y="1635"/>
                    <a:pt x="1461" y="1634"/>
                    <a:pt x="1477" y="1634"/>
                  </a:cubicBezTo>
                  <a:cubicBezTo>
                    <a:pt x="1788" y="1634"/>
                    <a:pt x="2077" y="1730"/>
                    <a:pt x="2315" y="1895"/>
                  </a:cubicBezTo>
                  <a:cubicBezTo>
                    <a:pt x="2315" y="1895"/>
                    <a:pt x="2315" y="1895"/>
                    <a:pt x="2315" y="1895"/>
                  </a:cubicBezTo>
                  <a:cubicBezTo>
                    <a:pt x="2329" y="1904"/>
                    <a:pt x="2342" y="1913"/>
                    <a:pt x="2355" y="1923"/>
                  </a:cubicBezTo>
                  <a:cubicBezTo>
                    <a:pt x="2359" y="1926"/>
                    <a:pt x="2359" y="1926"/>
                    <a:pt x="2359" y="1926"/>
                  </a:cubicBezTo>
                  <a:cubicBezTo>
                    <a:pt x="2365" y="1931"/>
                    <a:pt x="2365" y="1931"/>
                    <a:pt x="2365" y="1931"/>
                  </a:cubicBezTo>
                  <a:cubicBezTo>
                    <a:pt x="2371" y="1935"/>
                    <a:pt x="2376" y="1939"/>
                    <a:pt x="2381" y="1942"/>
                  </a:cubicBezTo>
                  <a:cubicBezTo>
                    <a:pt x="2382" y="1944"/>
                    <a:pt x="2382" y="1944"/>
                    <a:pt x="2382" y="1944"/>
                  </a:cubicBezTo>
                  <a:cubicBezTo>
                    <a:pt x="2385" y="1946"/>
                    <a:pt x="2388" y="1949"/>
                    <a:pt x="2392" y="1951"/>
                  </a:cubicBezTo>
                  <a:cubicBezTo>
                    <a:pt x="2398" y="1956"/>
                    <a:pt x="2398" y="1956"/>
                    <a:pt x="2398" y="1956"/>
                  </a:cubicBezTo>
                  <a:cubicBezTo>
                    <a:pt x="2402" y="1959"/>
                    <a:pt x="2405" y="1962"/>
                    <a:pt x="2408" y="1964"/>
                  </a:cubicBezTo>
                  <a:cubicBezTo>
                    <a:pt x="2414" y="1969"/>
                    <a:pt x="2414" y="1969"/>
                    <a:pt x="2414" y="1969"/>
                  </a:cubicBezTo>
                  <a:cubicBezTo>
                    <a:pt x="2424" y="1977"/>
                    <a:pt x="2424" y="1977"/>
                    <a:pt x="2424" y="1977"/>
                  </a:cubicBezTo>
                  <a:cubicBezTo>
                    <a:pt x="2430" y="1983"/>
                    <a:pt x="2430" y="1983"/>
                    <a:pt x="2430" y="1983"/>
                  </a:cubicBezTo>
                  <a:cubicBezTo>
                    <a:pt x="2440" y="1991"/>
                    <a:pt x="2440" y="1991"/>
                    <a:pt x="2440" y="1991"/>
                  </a:cubicBezTo>
                  <a:cubicBezTo>
                    <a:pt x="2446" y="1996"/>
                    <a:pt x="2446" y="1996"/>
                    <a:pt x="2446" y="1996"/>
                  </a:cubicBezTo>
                  <a:cubicBezTo>
                    <a:pt x="2455" y="2004"/>
                    <a:pt x="2455" y="2004"/>
                    <a:pt x="2455" y="2004"/>
                  </a:cubicBezTo>
                  <a:cubicBezTo>
                    <a:pt x="2461" y="2010"/>
                    <a:pt x="2461" y="2010"/>
                    <a:pt x="2461" y="2010"/>
                  </a:cubicBezTo>
                  <a:cubicBezTo>
                    <a:pt x="2471" y="2018"/>
                    <a:pt x="2471" y="2018"/>
                    <a:pt x="2471" y="2018"/>
                  </a:cubicBezTo>
                  <a:cubicBezTo>
                    <a:pt x="2476" y="2023"/>
                    <a:pt x="2476" y="2023"/>
                    <a:pt x="2476" y="2023"/>
                  </a:cubicBezTo>
                  <a:cubicBezTo>
                    <a:pt x="2486" y="2032"/>
                    <a:pt x="2486" y="2032"/>
                    <a:pt x="2486" y="2032"/>
                  </a:cubicBezTo>
                  <a:cubicBezTo>
                    <a:pt x="2492" y="2038"/>
                    <a:pt x="2492" y="2038"/>
                    <a:pt x="2492" y="2038"/>
                  </a:cubicBezTo>
                  <a:cubicBezTo>
                    <a:pt x="2500" y="2046"/>
                    <a:pt x="2500" y="2046"/>
                    <a:pt x="2500" y="2046"/>
                  </a:cubicBezTo>
                  <a:cubicBezTo>
                    <a:pt x="2508" y="2053"/>
                    <a:pt x="2508" y="2053"/>
                    <a:pt x="2508" y="2053"/>
                  </a:cubicBezTo>
                  <a:cubicBezTo>
                    <a:pt x="2515" y="2060"/>
                    <a:pt x="2515" y="2060"/>
                    <a:pt x="2515" y="2060"/>
                  </a:cubicBezTo>
                  <a:cubicBezTo>
                    <a:pt x="2522" y="2067"/>
                    <a:pt x="2522" y="2067"/>
                    <a:pt x="2522" y="2067"/>
                  </a:cubicBezTo>
                  <a:cubicBezTo>
                    <a:pt x="2530" y="2075"/>
                    <a:pt x="2530" y="2075"/>
                    <a:pt x="2530" y="2075"/>
                  </a:cubicBezTo>
                  <a:cubicBezTo>
                    <a:pt x="2535" y="2081"/>
                    <a:pt x="2535" y="2081"/>
                    <a:pt x="2535" y="2081"/>
                  </a:cubicBezTo>
                  <a:cubicBezTo>
                    <a:pt x="2538" y="2084"/>
                    <a:pt x="2542" y="2087"/>
                    <a:pt x="2545" y="2091"/>
                  </a:cubicBezTo>
                  <a:cubicBezTo>
                    <a:pt x="2546" y="2092"/>
                    <a:pt x="2546" y="2092"/>
                    <a:pt x="2546" y="2092"/>
                  </a:cubicBezTo>
                  <a:cubicBezTo>
                    <a:pt x="2568" y="2115"/>
                    <a:pt x="2589" y="2139"/>
                    <a:pt x="2609" y="2163"/>
                  </a:cubicBezTo>
                  <a:cubicBezTo>
                    <a:pt x="2612" y="2167"/>
                    <a:pt x="2612" y="2167"/>
                    <a:pt x="2612" y="2167"/>
                  </a:cubicBezTo>
                  <a:cubicBezTo>
                    <a:pt x="2621" y="2177"/>
                    <a:pt x="2621" y="2177"/>
                    <a:pt x="2621" y="2177"/>
                  </a:cubicBezTo>
                  <a:cubicBezTo>
                    <a:pt x="2626" y="2183"/>
                    <a:pt x="2626" y="2183"/>
                    <a:pt x="2626" y="2183"/>
                  </a:cubicBezTo>
                  <a:cubicBezTo>
                    <a:pt x="2633" y="2192"/>
                    <a:pt x="2633" y="2192"/>
                    <a:pt x="2633" y="2192"/>
                  </a:cubicBezTo>
                  <a:cubicBezTo>
                    <a:pt x="2639" y="2199"/>
                    <a:pt x="2639" y="2199"/>
                    <a:pt x="2639" y="2199"/>
                  </a:cubicBezTo>
                  <a:cubicBezTo>
                    <a:pt x="2646" y="2209"/>
                    <a:pt x="2646" y="2209"/>
                    <a:pt x="2646" y="2209"/>
                  </a:cubicBezTo>
                  <a:cubicBezTo>
                    <a:pt x="2651" y="2215"/>
                    <a:pt x="2651" y="2215"/>
                    <a:pt x="2651" y="2215"/>
                  </a:cubicBezTo>
                  <a:cubicBezTo>
                    <a:pt x="2659" y="2226"/>
                    <a:pt x="2659" y="2226"/>
                    <a:pt x="2659" y="2226"/>
                  </a:cubicBezTo>
                  <a:cubicBezTo>
                    <a:pt x="2663" y="2232"/>
                    <a:pt x="2663" y="2232"/>
                    <a:pt x="2663" y="2232"/>
                  </a:cubicBezTo>
                  <a:cubicBezTo>
                    <a:pt x="2666" y="2235"/>
                    <a:pt x="2669" y="2239"/>
                    <a:pt x="2671" y="2242"/>
                  </a:cubicBezTo>
                  <a:cubicBezTo>
                    <a:pt x="2676" y="2249"/>
                    <a:pt x="2676" y="2249"/>
                    <a:pt x="2676" y="2249"/>
                  </a:cubicBezTo>
                  <a:cubicBezTo>
                    <a:pt x="2683" y="2258"/>
                    <a:pt x="2683" y="2258"/>
                    <a:pt x="2683" y="2258"/>
                  </a:cubicBezTo>
                  <a:cubicBezTo>
                    <a:pt x="2688" y="2266"/>
                    <a:pt x="2688" y="2266"/>
                    <a:pt x="2688" y="2266"/>
                  </a:cubicBezTo>
                  <a:cubicBezTo>
                    <a:pt x="2695" y="2276"/>
                    <a:pt x="2695" y="2276"/>
                    <a:pt x="2695" y="2276"/>
                  </a:cubicBezTo>
                  <a:cubicBezTo>
                    <a:pt x="2699" y="2282"/>
                    <a:pt x="2699" y="2282"/>
                    <a:pt x="2699" y="2282"/>
                  </a:cubicBezTo>
                  <a:cubicBezTo>
                    <a:pt x="2707" y="2293"/>
                    <a:pt x="2707" y="2293"/>
                    <a:pt x="2707" y="2293"/>
                  </a:cubicBezTo>
                  <a:cubicBezTo>
                    <a:pt x="2711" y="2300"/>
                    <a:pt x="2711" y="2300"/>
                    <a:pt x="2711" y="2300"/>
                  </a:cubicBezTo>
                  <a:cubicBezTo>
                    <a:pt x="2713" y="2303"/>
                    <a:pt x="2716" y="2307"/>
                    <a:pt x="2718" y="2311"/>
                  </a:cubicBezTo>
                  <a:cubicBezTo>
                    <a:pt x="2722" y="2317"/>
                    <a:pt x="2722" y="2317"/>
                    <a:pt x="2722" y="2317"/>
                  </a:cubicBezTo>
                  <a:cubicBezTo>
                    <a:pt x="2729" y="2328"/>
                    <a:pt x="2729" y="2328"/>
                    <a:pt x="2729" y="2328"/>
                  </a:cubicBezTo>
                  <a:cubicBezTo>
                    <a:pt x="2734" y="2336"/>
                    <a:pt x="2734" y="2336"/>
                    <a:pt x="2734" y="2336"/>
                  </a:cubicBezTo>
                  <a:cubicBezTo>
                    <a:pt x="2740" y="2345"/>
                    <a:pt x="2740" y="2345"/>
                    <a:pt x="2740" y="2345"/>
                  </a:cubicBezTo>
                  <a:cubicBezTo>
                    <a:pt x="2744" y="2353"/>
                    <a:pt x="2744" y="2353"/>
                    <a:pt x="2744" y="2353"/>
                  </a:cubicBezTo>
                  <a:cubicBezTo>
                    <a:pt x="2746" y="2357"/>
                    <a:pt x="2748" y="2360"/>
                    <a:pt x="2750" y="2363"/>
                  </a:cubicBezTo>
                  <a:cubicBezTo>
                    <a:pt x="2754" y="2370"/>
                    <a:pt x="2754" y="2370"/>
                    <a:pt x="2754" y="2370"/>
                  </a:cubicBezTo>
                  <a:cubicBezTo>
                    <a:pt x="2763" y="2385"/>
                    <a:pt x="2772" y="2401"/>
                    <a:pt x="2781" y="2417"/>
                  </a:cubicBezTo>
                  <a:cubicBezTo>
                    <a:pt x="2781" y="2417"/>
                    <a:pt x="2781" y="2417"/>
                    <a:pt x="2781" y="2417"/>
                  </a:cubicBezTo>
                  <a:cubicBezTo>
                    <a:pt x="2783" y="2421"/>
                    <a:pt x="2784" y="2425"/>
                    <a:pt x="2786" y="2428"/>
                  </a:cubicBezTo>
                  <a:cubicBezTo>
                    <a:pt x="2790" y="2436"/>
                    <a:pt x="2790" y="2436"/>
                    <a:pt x="2790" y="2436"/>
                  </a:cubicBezTo>
                  <a:cubicBezTo>
                    <a:pt x="2792" y="2440"/>
                    <a:pt x="2794" y="2444"/>
                    <a:pt x="2796" y="2447"/>
                  </a:cubicBezTo>
                  <a:cubicBezTo>
                    <a:pt x="2800" y="2454"/>
                    <a:pt x="2800" y="2454"/>
                    <a:pt x="2800" y="2454"/>
                  </a:cubicBezTo>
                  <a:cubicBezTo>
                    <a:pt x="2805" y="2465"/>
                    <a:pt x="2805" y="2465"/>
                    <a:pt x="2805" y="2465"/>
                  </a:cubicBezTo>
                  <a:cubicBezTo>
                    <a:pt x="2809" y="2474"/>
                    <a:pt x="2809" y="2474"/>
                    <a:pt x="2809" y="2474"/>
                  </a:cubicBezTo>
                  <a:cubicBezTo>
                    <a:pt x="2814" y="2484"/>
                    <a:pt x="2814" y="2484"/>
                    <a:pt x="2814" y="2484"/>
                  </a:cubicBezTo>
                  <a:cubicBezTo>
                    <a:pt x="2818" y="2492"/>
                    <a:pt x="2818" y="2492"/>
                    <a:pt x="2818" y="2492"/>
                  </a:cubicBezTo>
                  <a:cubicBezTo>
                    <a:pt x="2823" y="2503"/>
                    <a:pt x="2823" y="2503"/>
                    <a:pt x="2823" y="2503"/>
                  </a:cubicBezTo>
                  <a:cubicBezTo>
                    <a:pt x="2826" y="2512"/>
                    <a:pt x="2826" y="2512"/>
                    <a:pt x="2826" y="2512"/>
                  </a:cubicBezTo>
                  <a:cubicBezTo>
                    <a:pt x="2831" y="2522"/>
                    <a:pt x="2831" y="2522"/>
                    <a:pt x="2831" y="2522"/>
                  </a:cubicBezTo>
                  <a:cubicBezTo>
                    <a:pt x="2835" y="2531"/>
                    <a:pt x="2835" y="2531"/>
                    <a:pt x="2835" y="2531"/>
                  </a:cubicBezTo>
                  <a:cubicBezTo>
                    <a:pt x="2839" y="2541"/>
                    <a:pt x="2839" y="2541"/>
                    <a:pt x="2839" y="2541"/>
                  </a:cubicBezTo>
                  <a:cubicBezTo>
                    <a:pt x="2843" y="2551"/>
                    <a:pt x="2843" y="2551"/>
                    <a:pt x="2843" y="2551"/>
                  </a:cubicBezTo>
                  <a:cubicBezTo>
                    <a:pt x="2847" y="2561"/>
                    <a:pt x="2847" y="2561"/>
                    <a:pt x="2847" y="2561"/>
                  </a:cubicBezTo>
                  <a:cubicBezTo>
                    <a:pt x="2851" y="2570"/>
                    <a:pt x="2851" y="2570"/>
                    <a:pt x="2851" y="2570"/>
                  </a:cubicBezTo>
                  <a:cubicBezTo>
                    <a:pt x="2855" y="2581"/>
                    <a:pt x="2855" y="2581"/>
                    <a:pt x="2855" y="2581"/>
                  </a:cubicBezTo>
                  <a:cubicBezTo>
                    <a:pt x="2858" y="2590"/>
                    <a:pt x="2858" y="2590"/>
                    <a:pt x="2858" y="2590"/>
                  </a:cubicBezTo>
                  <a:cubicBezTo>
                    <a:pt x="2862" y="2601"/>
                    <a:pt x="2862" y="2601"/>
                    <a:pt x="2862" y="2601"/>
                  </a:cubicBezTo>
                  <a:cubicBezTo>
                    <a:pt x="2866" y="2610"/>
                    <a:pt x="2866" y="2610"/>
                    <a:pt x="2866" y="2610"/>
                  </a:cubicBezTo>
                  <a:cubicBezTo>
                    <a:pt x="2869" y="2620"/>
                    <a:pt x="2869" y="2620"/>
                    <a:pt x="2869" y="2620"/>
                  </a:cubicBezTo>
                  <a:cubicBezTo>
                    <a:pt x="2873" y="2631"/>
                    <a:pt x="2873" y="2631"/>
                    <a:pt x="2873" y="2631"/>
                  </a:cubicBezTo>
                  <a:cubicBezTo>
                    <a:pt x="2876" y="2640"/>
                    <a:pt x="2876" y="2640"/>
                    <a:pt x="2876" y="2640"/>
                  </a:cubicBezTo>
                  <a:cubicBezTo>
                    <a:pt x="2880" y="2651"/>
                    <a:pt x="2880" y="2651"/>
                    <a:pt x="2880" y="2651"/>
                  </a:cubicBezTo>
                  <a:cubicBezTo>
                    <a:pt x="2881" y="2654"/>
                    <a:pt x="2882" y="2657"/>
                    <a:pt x="2883" y="2660"/>
                  </a:cubicBezTo>
                  <a:cubicBezTo>
                    <a:pt x="2884" y="2664"/>
                    <a:pt x="2885" y="2668"/>
                    <a:pt x="2886" y="2672"/>
                  </a:cubicBezTo>
                  <a:cubicBezTo>
                    <a:pt x="2889" y="2681"/>
                    <a:pt x="2889" y="2681"/>
                    <a:pt x="2889" y="2681"/>
                  </a:cubicBezTo>
                  <a:cubicBezTo>
                    <a:pt x="2890" y="2684"/>
                    <a:pt x="2891" y="2688"/>
                    <a:pt x="2892" y="2691"/>
                  </a:cubicBezTo>
                  <a:cubicBezTo>
                    <a:pt x="2895" y="2701"/>
                    <a:pt x="2895" y="2701"/>
                    <a:pt x="2895" y="2701"/>
                  </a:cubicBezTo>
                  <a:cubicBezTo>
                    <a:pt x="2895" y="2702"/>
                    <a:pt x="2895" y="2702"/>
                    <a:pt x="2895" y="2702"/>
                  </a:cubicBezTo>
                  <a:cubicBezTo>
                    <a:pt x="2897" y="2708"/>
                    <a:pt x="2899" y="2715"/>
                    <a:pt x="2901" y="2721"/>
                  </a:cubicBezTo>
                  <a:cubicBezTo>
                    <a:pt x="2901" y="2722"/>
                    <a:pt x="2901" y="2722"/>
                    <a:pt x="2901" y="2722"/>
                  </a:cubicBezTo>
                  <a:cubicBezTo>
                    <a:pt x="2903" y="2728"/>
                    <a:pt x="2904" y="2735"/>
                    <a:pt x="2906" y="2742"/>
                  </a:cubicBezTo>
                  <a:cubicBezTo>
                    <a:pt x="2906" y="2742"/>
                    <a:pt x="2906" y="2742"/>
                    <a:pt x="2906" y="2742"/>
                  </a:cubicBezTo>
                  <a:cubicBezTo>
                    <a:pt x="2909" y="2752"/>
                    <a:pt x="2909" y="2752"/>
                    <a:pt x="2909" y="2752"/>
                  </a:cubicBezTo>
                  <a:cubicBezTo>
                    <a:pt x="2911" y="2763"/>
                    <a:pt x="2911" y="2763"/>
                    <a:pt x="2911" y="2763"/>
                  </a:cubicBezTo>
                  <a:cubicBezTo>
                    <a:pt x="2914" y="2774"/>
                    <a:pt x="2914" y="2774"/>
                    <a:pt x="2914" y="2774"/>
                  </a:cubicBezTo>
                  <a:cubicBezTo>
                    <a:pt x="2916" y="2783"/>
                    <a:pt x="2916" y="2783"/>
                    <a:pt x="2916" y="2783"/>
                  </a:cubicBezTo>
                  <a:cubicBezTo>
                    <a:pt x="2918" y="2794"/>
                    <a:pt x="2918" y="2794"/>
                    <a:pt x="2918" y="2794"/>
                  </a:cubicBezTo>
                  <a:cubicBezTo>
                    <a:pt x="2919" y="2798"/>
                    <a:pt x="2920" y="2801"/>
                    <a:pt x="2921" y="2805"/>
                  </a:cubicBezTo>
                  <a:cubicBezTo>
                    <a:pt x="2923" y="2815"/>
                    <a:pt x="2923" y="2815"/>
                    <a:pt x="2923" y="2815"/>
                  </a:cubicBezTo>
                  <a:cubicBezTo>
                    <a:pt x="2924" y="2819"/>
                    <a:pt x="2924" y="2822"/>
                    <a:pt x="2925" y="2826"/>
                  </a:cubicBezTo>
                  <a:cubicBezTo>
                    <a:pt x="2927" y="2836"/>
                    <a:pt x="2927" y="2836"/>
                    <a:pt x="2927" y="2836"/>
                  </a:cubicBezTo>
                  <a:cubicBezTo>
                    <a:pt x="2929" y="2848"/>
                    <a:pt x="2929" y="2848"/>
                    <a:pt x="2929" y="2848"/>
                  </a:cubicBezTo>
                  <a:cubicBezTo>
                    <a:pt x="2931" y="2857"/>
                    <a:pt x="2931" y="2857"/>
                    <a:pt x="2931" y="2857"/>
                  </a:cubicBezTo>
                  <a:cubicBezTo>
                    <a:pt x="2933" y="2869"/>
                    <a:pt x="2933" y="2869"/>
                    <a:pt x="2933" y="2869"/>
                  </a:cubicBezTo>
                  <a:cubicBezTo>
                    <a:pt x="2934" y="2879"/>
                    <a:pt x="2934" y="2879"/>
                    <a:pt x="2934" y="2879"/>
                  </a:cubicBezTo>
                  <a:cubicBezTo>
                    <a:pt x="2936" y="2891"/>
                    <a:pt x="2936" y="2891"/>
                    <a:pt x="2936" y="2891"/>
                  </a:cubicBezTo>
                  <a:cubicBezTo>
                    <a:pt x="2937" y="2900"/>
                    <a:pt x="2937" y="2900"/>
                    <a:pt x="2937" y="2900"/>
                  </a:cubicBezTo>
                  <a:cubicBezTo>
                    <a:pt x="2939" y="2912"/>
                    <a:pt x="2939" y="2912"/>
                    <a:pt x="2939" y="2912"/>
                  </a:cubicBezTo>
                  <a:cubicBezTo>
                    <a:pt x="2940" y="2923"/>
                    <a:pt x="2940" y="2923"/>
                    <a:pt x="2940" y="2923"/>
                  </a:cubicBezTo>
                  <a:cubicBezTo>
                    <a:pt x="2942" y="2933"/>
                    <a:pt x="2942" y="2933"/>
                    <a:pt x="2942" y="2933"/>
                  </a:cubicBezTo>
                  <a:cubicBezTo>
                    <a:pt x="2943" y="2944"/>
                    <a:pt x="2943" y="2944"/>
                    <a:pt x="2943" y="2944"/>
                  </a:cubicBezTo>
                  <a:cubicBezTo>
                    <a:pt x="2944" y="2955"/>
                    <a:pt x="2944" y="2955"/>
                    <a:pt x="2944" y="2955"/>
                  </a:cubicBezTo>
                  <a:cubicBezTo>
                    <a:pt x="2945" y="2966"/>
                    <a:pt x="2945" y="2966"/>
                    <a:pt x="2945" y="2966"/>
                  </a:cubicBezTo>
                  <a:cubicBezTo>
                    <a:pt x="2946" y="2977"/>
                    <a:pt x="2946" y="2977"/>
                    <a:pt x="2946" y="2977"/>
                  </a:cubicBezTo>
                  <a:cubicBezTo>
                    <a:pt x="2947" y="2988"/>
                    <a:pt x="2947" y="2988"/>
                    <a:pt x="2947" y="2988"/>
                  </a:cubicBezTo>
                  <a:cubicBezTo>
                    <a:pt x="2948" y="2999"/>
                    <a:pt x="2948" y="2999"/>
                    <a:pt x="2948" y="2999"/>
                  </a:cubicBezTo>
                  <a:cubicBezTo>
                    <a:pt x="2949" y="3010"/>
                    <a:pt x="2949" y="3010"/>
                    <a:pt x="2949" y="3010"/>
                  </a:cubicBezTo>
                  <a:cubicBezTo>
                    <a:pt x="2949" y="3014"/>
                    <a:pt x="2949" y="3018"/>
                    <a:pt x="2949" y="3022"/>
                  </a:cubicBezTo>
                  <a:cubicBezTo>
                    <a:pt x="2950" y="3032"/>
                    <a:pt x="2950" y="3032"/>
                    <a:pt x="2950" y="3032"/>
                  </a:cubicBezTo>
                  <a:cubicBezTo>
                    <a:pt x="2950" y="3037"/>
                    <a:pt x="2951" y="3043"/>
                    <a:pt x="2951" y="3048"/>
                  </a:cubicBezTo>
                  <a:cubicBezTo>
                    <a:pt x="2951" y="3054"/>
                    <a:pt x="2951" y="3054"/>
                    <a:pt x="2951" y="3054"/>
                  </a:cubicBezTo>
                  <a:cubicBezTo>
                    <a:pt x="2951" y="3061"/>
                    <a:pt x="2951" y="3069"/>
                    <a:pt x="2952" y="3076"/>
                  </a:cubicBezTo>
                  <a:cubicBezTo>
                    <a:pt x="2953" y="3083"/>
                    <a:pt x="2953" y="3091"/>
                    <a:pt x="2953" y="3098"/>
                  </a:cubicBezTo>
                  <a:cubicBezTo>
                    <a:pt x="2955" y="3113"/>
                    <a:pt x="2955" y="3113"/>
                    <a:pt x="2955" y="3113"/>
                  </a:cubicBezTo>
                  <a:cubicBezTo>
                    <a:pt x="2955" y="3203"/>
                    <a:pt x="2881" y="3277"/>
                    <a:pt x="2791" y="3277"/>
                  </a:cubicBezTo>
                  <a:cubicBezTo>
                    <a:pt x="2748" y="3277"/>
                    <a:pt x="2706" y="3259"/>
                    <a:pt x="2675" y="3229"/>
                  </a:cubicBezTo>
                  <a:cubicBezTo>
                    <a:pt x="2645" y="3198"/>
                    <a:pt x="2628" y="3156"/>
                    <a:pt x="2628" y="3113"/>
                  </a:cubicBezTo>
                  <a:cubicBezTo>
                    <a:pt x="2628" y="3113"/>
                    <a:pt x="2628" y="3113"/>
                    <a:pt x="2628" y="3113"/>
                  </a:cubicBezTo>
                </a:path>
              </a:pathLst>
            </a:custGeom>
            <a:solidFill>
              <a:schemeClr val="bg1">
                <a:alpha val="100000"/>
              </a:schemeClr>
            </a:solidFill>
            <a:ln w="9525">
              <a:noFill/>
            </a:ln>
          </p:spPr>
          <p:txBody>
            <a:bodyPr/>
            <a:p>
              <a:endParaRPr lang="zh-CN" altLang="en-US"/>
            </a:p>
          </p:txBody>
        </p:sp>
        <p:sp>
          <p:nvSpPr>
            <p:cNvPr id="30748" name="Freeform 78"/>
            <p:cNvSpPr/>
            <p:nvPr/>
          </p:nvSpPr>
          <p:spPr>
            <a:xfrm>
              <a:off x="6176" y="6893"/>
              <a:ext cx="7" cy="55"/>
            </a:xfrm>
            <a:custGeom>
              <a:avLst/>
              <a:gdLst/>
              <a:ahLst/>
              <a:cxnLst>
                <a:cxn ang="0">
                  <a:pos x="16" y="132"/>
                </a:cxn>
                <a:cxn ang="0">
                  <a:pos x="0" y="0"/>
                </a:cxn>
              </a:cxnLst>
              <a:pathLst>
                <a:path w="3" h="23">
                  <a:moveTo>
                    <a:pt x="3" y="23"/>
                  </a:moveTo>
                  <a:cubicBezTo>
                    <a:pt x="2" y="15"/>
                    <a:pt x="1" y="7"/>
                    <a:pt x="0" y="0"/>
                  </a:cubicBezTo>
                </a:path>
              </a:pathLst>
            </a:custGeom>
            <a:solidFill>
              <a:srgbClr val="000000">
                <a:alpha val="100000"/>
              </a:srgbClr>
            </a:solidFill>
            <a:ln w="9525">
              <a:noFill/>
            </a:ln>
          </p:spPr>
          <p:txBody>
            <a:bodyPr/>
            <a:p>
              <a:endParaRPr lang="zh-CN" altLang="en-US"/>
            </a:p>
          </p:txBody>
        </p:sp>
        <p:sp>
          <p:nvSpPr>
            <p:cNvPr id="30749" name="Freeform 79"/>
            <p:cNvSpPr/>
            <p:nvPr/>
          </p:nvSpPr>
          <p:spPr>
            <a:xfrm>
              <a:off x="6136" y="6709"/>
              <a:ext cx="12" cy="52"/>
            </a:xfrm>
            <a:custGeom>
              <a:avLst/>
              <a:gdLst/>
              <a:ahLst/>
              <a:cxnLst>
                <a:cxn ang="0">
                  <a:pos x="29" y="123"/>
                </a:cxn>
                <a:cxn ang="0">
                  <a:pos x="0" y="0"/>
                </a:cxn>
              </a:cxnLst>
              <a:pathLst>
                <a:path w="5" h="22">
                  <a:moveTo>
                    <a:pt x="5" y="22"/>
                  </a:moveTo>
                  <a:cubicBezTo>
                    <a:pt x="4" y="15"/>
                    <a:pt x="2" y="7"/>
                    <a:pt x="0" y="0"/>
                  </a:cubicBezTo>
                </a:path>
              </a:pathLst>
            </a:custGeom>
            <a:solidFill>
              <a:srgbClr val="000000">
                <a:alpha val="100000"/>
              </a:srgbClr>
            </a:solidFill>
            <a:ln w="9525">
              <a:noFill/>
            </a:ln>
          </p:spPr>
          <p:txBody>
            <a:bodyPr/>
            <a:p>
              <a:endParaRPr lang="zh-CN" altLang="en-US"/>
            </a:p>
          </p:txBody>
        </p:sp>
        <p:sp>
          <p:nvSpPr>
            <p:cNvPr id="30750" name="Freeform 80"/>
            <p:cNvSpPr/>
            <p:nvPr/>
          </p:nvSpPr>
          <p:spPr>
            <a:xfrm>
              <a:off x="5623" y="11"/>
              <a:ext cx="3681" cy="7738"/>
            </a:xfrm>
            <a:custGeom>
              <a:avLst/>
              <a:gdLst/>
              <a:ahLst/>
              <a:cxnLst>
                <a:cxn ang="0">
                  <a:pos x="2241" y="8686"/>
                </a:cxn>
                <a:cxn ang="0">
                  <a:pos x="2258" y="8662"/>
                </a:cxn>
                <a:cxn ang="0">
                  <a:pos x="4114" y="5483"/>
                </a:cxn>
                <a:cxn ang="0">
                  <a:pos x="1889" y="2114"/>
                </a:cxn>
                <a:cxn ang="0">
                  <a:pos x="877" y="1856"/>
                </a:cxn>
                <a:cxn ang="0">
                  <a:pos x="12" y="988"/>
                </a:cxn>
                <a:cxn ang="0">
                  <a:pos x="0" y="910"/>
                </a:cxn>
                <a:cxn ang="0">
                  <a:pos x="832" y="40"/>
                </a:cxn>
                <a:cxn ang="0">
                  <a:pos x="877" y="0"/>
                </a:cxn>
                <a:cxn ang="0">
                  <a:pos x="5974" y="5494"/>
                </a:cxn>
                <a:cxn ang="0">
                  <a:pos x="3917" y="9788"/>
                </a:cxn>
                <a:cxn ang="0">
                  <a:pos x="3917" y="9882"/>
                </a:cxn>
                <a:cxn ang="0">
                  <a:pos x="8691" y="17176"/>
                </a:cxn>
                <a:cxn ang="0">
                  <a:pos x="8698" y="17299"/>
                </a:cxn>
                <a:cxn ang="0">
                  <a:pos x="8702" y="17384"/>
                </a:cxn>
                <a:cxn ang="0">
                  <a:pos x="7792" y="18294"/>
                </a:cxn>
                <a:cxn ang="0">
                  <a:pos x="7142" y="18032"/>
                </a:cxn>
                <a:cxn ang="0">
                  <a:pos x="6880" y="17384"/>
                </a:cxn>
                <a:cxn ang="0">
                  <a:pos x="6870" y="17299"/>
                </a:cxn>
                <a:cxn ang="0">
                  <a:pos x="6880" y="17164"/>
                </a:cxn>
                <a:cxn ang="0">
                  <a:pos x="3695" y="11821"/>
                </a:cxn>
                <a:cxn ang="0">
                  <a:pos x="3208" y="11566"/>
                </a:cxn>
                <a:cxn ang="0">
                  <a:pos x="2085" y="11140"/>
                </a:cxn>
                <a:cxn ang="0">
                  <a:pos x="1392" y="10005"/>
                </a:cxn>
                <a:cxn ang="0">
                  <a:pos x="1381" y="9887"/>
                </a:cxn>
                <a:cxn ang="0">
                  <a:pos x="2241" y="8686"/>
                </a:cxn>
                <a:cxn ang="0">
                  <a:pos x="2241" y="8686"/>
                </a:cxn>
              </a:cxnLst>
              <a:pathLst>
                <a:path w="1557" h="3273">
                  <a:moveTo>
                    <a:pt x="401" y="1554"/>
                  </a:moveTo>
                  <a:cubicBezTo>
                    <a:pt x="404" y="1550"/>
                    <a:pt x="404" y="1550"/>
                    <a:pt x="404" y="1550"/>
                  </a:cubicBezTo>
                  <a:cubicBezTo>
                    <a:pt x="602" y="1437"/>
                    <a:pt x="736" y="1225"/>
                    <a:pt x="736" y="981"/>
                  </a:cubicBezTo>
                  <a:cubicBezTo>
                    <a:pt x="736" y="710"/>
                    <a:pt x="572" y="478"/>
                    <a:pt x="338" y="378"/>
                  </a:cubicBezTo>
                  <a:cubicBezTo>
                    <a:pt x="280" y="352"/>
                    <a:pt x="221" y="332"/>
                    <a:pt x="157" y="332"/>
                  </a:cubicBezTo>
                  <a:cubicBezTo>
                    <a:pt x="71" y="332"/>
                    <a:pt x="2" y="263"/>
                    <a:pt x="2" y="177"/>
                  </a:cubicBezTo>
                  <a:cubicBezTo>
                    <a:pt x="0" y="163"/>
                    <a:pt x="0" y="163"/>
                    <a:pt x="0" y="163"/>
                  </a:cubicBezTo>
                  <a:cubicBezTo>
                    <a:pt x="0" y="79"/>
                    <a:pt x="66" y="11"/>
                    <a:pt x="149" y="7"/>
                  </a:cubicBezTo>
                  <a:cubicBezTo>
                    <a:pt x="157" y="0"/>
                    <a:pt x="157" y="0"/>
                    <a:pt x="157" y="0"/>
                  </a:cubicBezTo>
                  <a:cubicBezTo>
                    <a:pt x="667" y="38"/>
                    <a:pt x="1069" y="463"/>
                    <a:pt x="1069" y="983"/>
                  </a:cubicBezTo>
                  <a:cubicBezTo>
                    <a:pt x="1069" y="1293"/>
                    <a:pt x="925" y="1570"/>
                    <a:pt x="701" y="1751"/>
                  </a:cubicBezTo>
                  <a:cubicBezTo>
                    <a:pt x="701" y="1756"/>
                    <a:pt x="701" y="1762"/>
                    <a:pt x="701" y="1768"/>
                  </a:cubicBezTo>
                  <a:cubicBezTo>
                    <a:pt x="1196" y="1998"/>
                    <a:pt x="1542" y="2494"/>
                    <a:pt x="1555" y="3073"/>
                  </a:cubicBezTo>
                  <a:cubicBezTo>
                    <a:pt x="1556" y="3080"/>
                    <a:pt x="1556" y="3088"/>
                    <a:pt x="1556" y="3095"/>
                  </a:cubicBezTo>
                  <a:cubicBezTo>
                    <a:pt x="1557" y="3110"/>
                    <a:pt x="1557" y="3110"/>
                    <a:pt x="1557" y="3110"/>
                  </a:cubicBezTo>
                  <a:cubicBezTo>
                    <a:pt x="1557" y="3200"/>
                    <a:pt x="1484" y="3273"/>
                    <a:pt x="1394" y="3273"/>
                  </a:cubicBezTo>
                  <a:cubicBezTo>
                    <a:pt x="1351" y="3273"/>
                    <a:pt x="1309" y="3256"/>
                    <a:pt x="1278" y="3226"/>
                  </a:cubicBezTo>
                  <a:cubicBezTo>
                    <a:pt x="1248" y="3195"/>
                    <a:pt x="1231" y="3153"/>
                    <a:pt x="1231" y="3110"/>
                  </a:cubicBezTo>
                  <a:cubicBezTo>
                    <a:pt x="1229" y="3095"/>
                    <a:pt x="1229" y="3095"/>
                    <a:pt x="1229" y="3095"/>
                  </a:cubicBezTo>
                  <a:cubicBezTo>
                    <a:pt x="1229" y="3087"/>
                    <a:pt x="1230" y="3079"/>
                    <a:pt x="1231" y="3071"/>
                  </a:cubicBezTo>
                  <a:cubicBezTo>
                    <a:pt x="1218" y="2663"/>
                    <a:pt x="992" y="2308"/>
                    <a:pt x="661" y="2115"/>
                  </a:cubicBezTo>
                  <a:cubicBezTo>
                    <a:pt x="633" y="2098"/>
                    <a:pt x="604" y="2083"/>
                    <a:pt x="574" y="2069"/>
                  </a:cubicBezTo>
                  <a:cubicBezTo>
                    <a:pt x="503" y="2027"/>
                    <a:pt x="441" y="2027"/>
                    <a:pt x="373" y="1993"/>
                  </a:cubicBezTo>
                  <a:cubicBezTo>
                    <a:pt x="297" y="1954"/>
                    <a:pt x="249" y="1876"/>
                    <a:pt x="249" y="1790"/>
                  </a:cubicBezTo>
                  <a:cubicBezTo>
                    <a:pt x="247" y="1769"/>
                    <a:pt x="247" y="1769"/>
                    <a:pt x="247" y="1769"/>
                  </a:cubicBezTo>
                  <a:cubicBezTo>
                    <a:pt x="247" y="1670"/>
                    <a:pt x="311" y="1585"/>
                    <a:pt x="401" y="1554"/>
                  </a:cubicBezTo>
                  <a:cubicBezTo>
                    <a:pt x="401" y="1554"/>
                    <a:pt x="401" y="1554"/>
                    <a:pt x="401" y="1554"/>
                  </a:cubicBezTo>
                  <a:close/>
                </a:path>
              </a:pathLst>
            </a:custGeom>
            <a:solidFill>
              <a:schemeClr val="bg1">
                <a:alpha val="100000"/>
              </a:schemeClr>
            </a:solidFill>
            <a:ln w="9525">
              <a:noFill/>
            </a:ln>
          </p:spPr>
          <p:txBody>
            <a:bodyPr/>
            <a:p>
              <a:endParaRPr lang="zh-CN" altLang="en-US"/>
            </a:p>
          </p:txBody>
        </p:sp>
        <p:sp>
          <p:nvSpPr>
            <p:cNvPr id="30751" name="Line 81"/>
            <p:cNvSpPr/>
            <p:nvPr/>
          </p:nvSpPr>
          <p:spPr>
            <a:xfrm>
              <a:off x="6571" y="3685"/>
              <a:ext cx="0" cy="0"/>
            </a:xfrm>
            <a:prstGeom prst="line">
              <a:avLst/>
            </a:prstGeom>
            <a:ln w="9525">
              <a:noFill/>
            </a:ln>
          </p:spPr>
        </p:sp>
        <p:sp>
          <p:nvSpPr>
            <p:cNvPr id="30752" name="Line 82"/>
            <p:cNvSpPr/>
            <p:nvPr/>
          </p:nvSpPr>
          <p:spPr>
            <a:xfrm>
              <a:off x="6571" y="3685"/>
              <a:ext cx="0" cy="0"/>
            </a:xfrm>
            <a:prstGeom prst="line">
              <a:avLst/>
            </a:prstGeom>
            <a:ln w="9525">
              <a:noFill/>
            </a:ln>
          </p:spPr>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rot="2700000">
            <a:off x="1090613" y="2092325"/>
            <a:ext cx="1290638" cy="1290638"/>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2700000">
            <a:off x="3927475" y="2098675"/>
            <a:ext cx="1289050" cy="12890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rot="2700000">
            <a:off x="6762750" y="2092325"/>
            <a:ext cx="1290638" cy="1290638"/>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rot="2700000">
            <a:off x="6762750" y="4632325"/>
            <a:ext cx="1290638" cy="1290638"/>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rot="2700000">
            <a:off x="3926681" y="4633119"/>
            <a:ext cx="1290638" cy="12890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rot="2700000">
            <a:off x="1090613" y="4632325"/>
            <a:ext cx="1290638" cy="1290638"/>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燕尾形 10"/>
          <p:cNvSpPr/>
          <p:nvPr/>
        </p:nvSpPr>
        <p:spPr>
          <a:xfrm>
            <a:off x="2668588" y="2420938"/>
            <a:ext cx="496888" cy="576263"/>
          </a:xfrm>
          <a:prstGeom prst="chevron">
            <a:avLst>
              <a:gd name="adj" fmla="val 5363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燕尾形 11"/>
          <p:cNvSpPr/>
          <p:nvPr/>
        </p:nvSpPr>
        <p:spPr>
          <a:xfrm>
            <a:off x="3033713" y="2420938"/>
            <a:ext cx="496888" cy="576263"/>
          </a:xfrm>
          <a:prstGeom prst="chevron">
            <a:avLst>
              <a:gd name="adj" fmla="val 536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燕尾形 12"/>
          <p:cNvSpPr/>
          <p:nvPr/>
        </p:nvSpPr>
        <p:spPr>
          <a:xfrm>
            <a:off x="5494338" y="2420938"/>
            <a:ext cx="496888" cy="576263"/>
          </a:xfrm>
          <a:prstGeom prst="chevron">
            <a:avLst>
              <a:gd name="adj" fmla="val 5363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燕尾形 13"/>
          <p:cNvSpPr/>
          <p:nvPr/>
        </p:nvSpPr>
        <p:spPr>
          <a:xfrm>
            <a:off x="5859463" y="2420938"/>
            <a:ext cx="496888" cy="576263"/>
          </a:xfrm>
          <a:prstGeom prst="chevron">
            <a:avLst>
              <a:gd name="adj" fmla="val 536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燕尾形 14"/>
          <p:cNvSpPr/>
          <p:nvPr/>
        </p:nvSpPr>
        <p:spPr>
          <a:xfrm flipH="1">
            <a:off x="5634038" y="5013325"/>
            <a:ext cx="496888" cy="576263"/>
          </a:xfrm>
          <a:prstGeom prst="chevron">
            <a:avLst>
              <a:gd name="adj" fmla="val 5363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燕尾形 15"/>
          <p:cNvSpPr/>
          <p:nvPr/>
        </p:nvSpPr>
        <p:spPr>
          <a:xfrm flipH="1">
            <a:off x="5999163" y="5013325"/>
            <a:ext cx="496888" cy="576263"/>
          </a:xfrm>
          <a:prstGeom prst="chevron">
            <a:avLst>
              <a:gd name="adj" fmla="val 536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燕尾形 16"/>
          <p:cNvSpPr/>
          <p:nvPr/>
        </p:nvSpPr>
        <p:spPr>
          <a:xfrm flipH="1">
            <a:off x="2797175" y="5013325"/>
            <a:ext cx="496888" cy="576263"/>
          </a:xfrm>
          <a:prstGeom prst="chevron">
            <a:avLst>
              <a:gd name="adj" fmla="val 5363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燕尾形 17"/>
          <p:cNvSpPr/>
          <p:nvPr/>
        </p:nvSpPr>
        <p:spPr>
          <a:xfrm flipH="1">
            <a:off x="3162300" y="5013325"/>
            <a:ext cx="496888" cy="576263"/>
          </a:xfrm>
          <a:prstGeom prst="chevron">
            <a:avLst>
              <a:gd name="adj" fmla="val 536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760" name="矩形 18"/>
          <p:cNvSpPr/>
          <p:nvPr/>
        </p:nvSpPr>
        <p:spPr>
          <a:xfrm>
            <a:off x="993775" y="2536825"/>
            <a:ext cx="1468438" cy="400050"/>
          </a:xfrm>
          <a:prstGeom prst="rect">
            <a:avLst/>
          </a:prstGeom>
          <a:noFill/>
          <a:ln w="9525">
            <a:noFill/>
          </a:ln>
        </p:spPr>
        <p:txBody>
          <a:bodyPr wrap="none">
            <a:spAutoFit/>
          </a:bodyPr>
          <a:p>
            <a:pPr algn="ctr" eaLnBrk="1" hangingPunct="1"/>
            <a:r>
              <a:rPr lang="zh-CN" altLang="en-US" sz="2000" b="1" dirty="0">
                <a:solidFill>
                  <a:schemeClr val="bg1"/>
                </a:solidFill>
                <a:latin typeface="微软雅黑" panose="020B0503020204020204" charset="-122"/>
                <a:ea typeface="微软雅黑" panose="020B0503020204020204" charset="-122"/>
              </a:rPr>
              <a:t>选择承包商</a:t>
            </a:r>
            <a:endParaRPr lang="zh-CN" altLang="en-US" sz="2000" b="1" dirty="0">
              <a:solidFill>
                <a:schemeClr val="bg1"/>
              </a:solidFill>
              <a:latin typeface="微软雅黑" panose="020B0503020204020204" charset="-122"/>
              <a:ea typeface="微软雅黑" panose="020B0503020204020204" charset="-122"/>
            </a:endParaRPr>
          </a:p>
        </p:txBody>
      </p:sp>
      <p:sp>
        <p:nvSpPr>
          <p:cNvPr id="31761" name="矩形 19"/>
          <p:cNvSpPr/>
          <p:nvPr/>
        </p:nvSpPr>
        <p:spPr>
          <a:xfrm>
            <a:off x="3967163" y="2536825"/>
            <a:ext cx="1209675" cy="400050"/>
          </a:xfrm>
          <a:prstGeom prst="rect">
            <a:avLst/>
          </a:prstGeom>
          <a:noFill/>
          <a:ln w="9525">
            <a:noFill/>
          </a:ln>
        </p:spPr>
        <p:txBody>
          <a:bodyPr wrap="none">
            <a:spAutoFit/>
          </a:bodyPr>
          <a:p>
            <a:pPr algn="ctr" eaLnBrk="1" hangingPunct="1"/>
            <a:r>
              <a:rPr lang="zh-CN" altLang="en-US" sz="2000" b="1" dirty="0">
                <a:solidFill>
                  <a:schemeClr val="bg1"/>
                </a:solidFill>
                <a:latin typeface="微软雅黑" panose="020B0503020204020204" charset="-122"/>
                <a:ea typeface="微软雅黑" panose="020B0503020204020204" charset="-122"/>
              </a:rPr>
              <a:t>合同准备</a:t>
            </a:r>
            <a:endParaRPr lang="zh-CN" altLang="en-US" sz="2000" b="1" dirty="0">
              <a:solidFill>
                <a:schemeClr val="bg1"/>
              </a:solidFill>
              <a:latin typeface="微软雅黑" panose="020B0503020204020204" charset="-122"/>
              <a:ea typeface="微软雅黑" panose="020B0503020204020204" charset="-122"/>
            </a:endParaRPr>
          </a:p>
        </p:txBody>
      </p:sp>
      <p:sp>
        <p:nvSpPr>
          <p:cNvPr id="31762" name="矩形 20"/>
          <p:cNvSpPr/>
          <p:nvPr/>
        </p:nvSpPr>
        <p:spPr>
          <a:xfrm>
            <a:off x="6802438" y="2536825"/>
            <a:ext cx="1211262" cy="400050"/>
          </a:xfrm>
          <a:prstGeom prst="rect">
            <a:avLst/>
          </a:prstGeom>
          <a:noFill/>
          <a:ln w="9525">
            <a:noFill/>
          </a:ln>
        </p:spPr>
        <p:txBody>
          <a:bodyPr wrap="none">
            <a:spAutoFit/>
          </a:bodyPr>
          <a:p>
            <a:pPr algn="ctr" eaLnBrk="1" hangingPunct="1"/>
            <a:r>
              <a:rPr lang="zh-CN" altLang="en-US" sz="2000" b="1" dirty="0">
                <a:solidFill>
                  <a:schemeClr val="bg1"/>
                </a:solidFill>
                <a:latin typeface="微软雅黑" panose="020B0503020204020204" charset="-122"/>
                <a:ea typeface="微软雅黑" panose="020B0503020204020204" charset="-122"/>
              </a:rPr>
              <a:t>合同签订</a:t>
            </a:r>
            <a:endParaRPr lang="zh-CN" altLang="en-US" sz="2000" b="1" dirty="0">
              <a:solidFill>
                <a:schemeClr val="bg1"/>
              </a:solidFill>
              <a:latin typeface="微软雅黑" panose="020B0503020204020204" charset="-122"/>
              <a:ea typeface="微软雅黑" panose="020B0503020204020204" charset="-122"/>
            </a:endParaRPr>
          </a:p>
        </p:txBody>
      </p:sp>
      <p:sp>
        <p:nvSpPr>
          <p:cNvPr id="31763" name="矩形 21"/>
          <p:cNvSpPr/>
          <p:nvPr/>
        </p:nvSpPr>
        <p:spPr>
          <a:xfrm>
            <a:off x="6731000" y="4875213"/>
            <a:ext cx="1354138" cy="852487"/>
          </a:xfrm>
          <a:prstGeom prst="rect">
            <a:avLst/>
          </a:prstGeom>
          <a:noFill/>
          <a:ln w="9525">
            <a:noFill/>
          </a:ln>
        </p:spPr>
        <p:txBody>
          <a:bodyPr>
            <a:spAutoFit/>
          </a:bodyPr>
          <a:p>
            <a:pPr algn="ctr" eaLnBrk="1" hangingPunct="1">
              <a:lnSpc>
                <a:spcPct val="130000"/>
              </a:lnSpc>
            </a:pPr>
            <a:r>
              <a:rPr lang="zh-CN" altLang="en-US" sz="2000" b="1" dirty="0">
                <a:solidFill>
                  <a:schemeClr val="bg1"/>
                </a:solidFill>
                <a:latin typeface="微软雅黑" panose="020B0503020204020204" charset="-122"/>
                <a:ea typeface="微软雅黑" panose="020B0503020204020204" charset="-122"/>
              </a:rPr>
              <a:t>安全培训和训练</a:t>
            </a:r>
            <a:endParaRPr lang="zh-CN" altLang="en-US" sz="2000" b="1" dirty="0">
              <a:solidFill>
                <a:schemeClr val="bg1"/>
              </a:solidFill>
              <a:latin typeface="微软雅黑" panose="020B0503020204020204" charset="-122"/>
              <a:ea typeface="微软雅黑" panose="020B0503020204020204" charset="-122"/>
            </a:endParaRPr>
          </a:p>
        </p:txBody>
      </p:sp>
      <p:sp>
        <p:nvSpPr>
          <p:cNvPr id="31764" name="矩形 22"/>
          <p:cNvSpPr/>
          <p:nvPr/>
        </p:nvSpPr>
        <p:spPr>
          <a:xfrm>
            <a:off x="3979863" y="5030788"/>
            <a:ext cx="1211262" cy="492125"/>
          </a:xfrm>
          <a:prstGeom prst="rect">
            <a:avLst/>
          </a:prstGeom>
          <a:noFill/>
          <a:ln w="9525">
            <a:noFill/>
          </a:ln>
        </p:spPr>
        <p:txBody>
          <a:bodyPr>
            <a:spAutoFit/>
          </a:bodyPr>
          <a:p>
            <a:pPr algn="ctr" eaLnBrk="1" hangingPunct="1">
              <a:lnSpc>
                <a:spcPct val="130000"/>
              </a:lnSpc>
            </a:pPr>
            <a:r>
              <a:rPr lang="zh-CN" altLang="en-US" sz="2000" b="1" dirty="0">
                <a:solidFill>
                  <a:schemeClr val="bg1"/>
                </a:solidFill>
                <a:latin typeface="微软雅黑" panose="020B0503020204020204" charset="-122"/>
                <a:ea typeface="微软雅黑" panose="020B0503020204020204" charset="-122"/>
              </a:rPr>
              <a:t>工作管理</a:t>
            </a:r>
            <a:endParaRPr lang="zh-CN" altLang="en-US" sz="2000" b="1" dirty="0">
              <a:solidFill>
                <a:schemeClr val="bg1"/>
              </a:solidFill>
              <a:latin typeface="微软雅黑" panose="020B0503020204020204" charset="-122"/>
              <a:ea typeface="微软雅黑" panose="020B0503020204020204" charset="-122"/>
            </a:endParaRPr>
          </a:p>
        </p:txBody>
      </p:sp>
      <p:sp>
        <p:nvSpPr>
          <p:cNvPr id="31765" name="矩形 23"/>
          <p:cNvSpPr/>
          <p:nvPr/>
        </p:nvSpPr>
        <p:spPr>
          <a:xfrm>
            <a:off x="1130300" y="5100638"/>
            <a:ext cx="1211263" cy="400050"/>
          </a:xfrm>
          <a:prstGeom prst="rect">
            <a:avLst/>
          </a:prstGeom>
          <a:noFill/>
          <a:ln w="9525">
            <a:noFill/>
          </a:ln>
        </p:spPr>
        <p:txBody>
          <a:bodyPr wrap="none">
            <a:spAutoFit/>
          </a:bodyPr>
          <a:p>
            <a:pPr algn="ctr" eaLnBrk="1" hangingPunct="1"/>
            <a:r>
              <a:rPr lang="zh-CN" altLang="en-US" sz="2000" b="1" dirty="0">
                <a:solidFill>
                  <a:schemeClr val="bg1"/>
                </a:solidFill>
                <a:latin typeface="微软雅黑" panose="020B0503020204020204" charset="-122"/>
                <a:ea typeface="微软雅黑" panose="020B0503020204020204" charset="-122"/>
              </a:rPr>
              <a:t>定期评估</a:t>
            </a:r>
            <a:endParaRPr lang="zh-CN" altLang="en-US" sz="2000" b="1" dirty="0">
              <a:solidFill>
                <a:schemeClr val="bg1"/>
              </a:solidFill>
              <a:latin typeface="微软雅黑" panose="020B0503020204020204" charset="-122"/>
              <a:ea typeface="微软雅黑" panose="020B0503020204020204" charset="-122"/>
            </a:endParaRPr>
          </a:p>
        </p:txBody>
      </p:sp>
      <p:sp>
        <p:nvSpPr>
          <p:cNvPr id="31766" name="Rectangle 9"/>
          <p:cNvSpPr>
            <a:spLocks noGrp="1" noRot="1"/>
          </p:cNvSpPr>
          <p:nvPr/>
        </p:nvSpPr>
        <p:spPr>
          <a:xfrm>
            <a:off x="2179638" y="461963"/>
            <a:ext cx="4784725" cy="611187"/>
          </a:xfrm>
          <a:prstGeom prst="rect">
            <a:avLst/>
          </a:prstGeom>
          <a:noFill/>
          <a:ln w="9525">
            <a:noFill/>
          </a:ln>
        </p:spPr>
        <p:txBody>
          <a:bodyPr/>
          <a:p>
            <a:pPr algn="ctr">
              <a:buClr>
                <a:schemeClr val="hlink"/>
              </a:buClr>
              <a:buSzPct val="75000"/>
              <a:buFont typeface="Wingdings" panose="05000000000000000000" pitchFamily="2" charset="2"/>
            </a:pPr>
            <a:r>
              <a:rPr lang="zh-CN" altLang="en-US" sz="3200" b="1" dirty="0">
                <a:solidFill>
                  <a:srgbClr val="002060"/>
                </a:solidFill>
                <a:latin typeface="华文中宋" panose="02010600040101010101" pitchFamily="2" charset="-122"/>
                <a:ea typeface="华文中宋" panose="02010600040101010101" pitchFamily="2" charset="-122"/>
              </a:rPr>
              <a:t>杜邦承包商安全管理过程</a:t>
            </a:r>
            <a:endParaRPr lang="zh-CN" altLang="en-US" sz="3200" b="1" dirty="0">
              <a:solidFill>
                <a:srgbClr val="002060"/>
              </a:solidFill>
              <a:latin typeface="华文中宋" panose="02010600040101010101" pitchFamily="2" charset="-122"/>
              <a:ea typeface="华文中宋" panose="02010600040101010101" pitchFamily="2" charset="-122"/>
            </a:endParaRPr>
          </a:p>
        </p:txBody>
      </p:sp>
      <p:grpSp>
        <p:nvGrpSpPr>
          <p:cNvPr id="31767" name="组合 1"/>
          <p:cNvGrpSpPr/>
          <p:nvPr/>
        </p:nvGrpSpPr>
        <p:grpSpPr>
          <a:xfrm rot="5400000">
            <a:off x="6977063" y="3643313"/>
            <a:ext cx="862012" cy="576262"/>
            <a:chOff x="5881880" y="3507388"/>
            <a:chExt cx="862012" cy="576262"/>
          </a:xfrm>
        </p:grpSpPr>
        <p:sp>
          <p:nvSpPr>
            <p:cNvPr id="23" name="燕尾形 22"/>
            <p:cNvSpPr/>
            <p:nvPr/>
          </p:nvSpPr>
          <p:spPr>
            <a:xfrm>
              <a:off x="5881881" y="3507389"/>
              <a:ext cx="496887" cy="576262"/>
            </a:xfrm>
            <a:prstGeom prst="chevron">
              <a:avLst>
                <a:gd name="adj" fmla="val 5363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燕尾形 23"/>
            <p:cNvSpPr/>
            <p:nvPr/>
          </p:nvSpPr>
          <p:spPr>
            <a:xfrm>
              <a:off x="6247006" y="3507389"/>
              <a:ext cx="496887" cy="576262"/>
            </a:xfrm>
            <a:prstGeom prst="chevron">
              <a:avLst>
                <a:gd name="adj" fmla="val 536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2" name="矩形 4"/>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步骤1</a:t>
            </a:r>
            <a:endParaRPr lang="zh-CN" altLang="en-US" sz="2000" b="1" dirty="0">
              <a:solidFill>
                <a:schemeClr val="bg1"/>
              </a:solidFill>
              <a:latin typeface="微软雅黑" panose="020B0503020204020204" charset="-122"/>
              <a:ea typeface="微软雅黑" panose="020B0503020204020204" charset="-122"/>
            </a:endParaRPr>
          </a:p>
        </p:txBody>
      </p:sp>
      <p:sp>
        <p:nvSpPr>
          <p:cNvPr id="6" name="燕尾形 5"/>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矩形 6"/>
          <p:cNvSpPr/>
          <p:nvPr/>
        </p:nvSpPr>
        <p:spPr>
          <a:xfrm>
            <a:off x="2239963" y="6921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选择承包商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32775" name="矩形 10"/>
          <p:cNvSpPr/>
          <p:nvPr/>
        </p:nvSpPr>
        <p:spPr>
          <a:xfrm>
            <a:off x="1008063" y="2371725"/>
            <a:ext cx="7380287" cy="3416300"/>
          </a:xfrm>
          <a:prstGeom prst="rect">
            <a:avLst/>
          </a:prstGeom>
          <a:noFill/>
          <a:ln w="9525">
            <a:noFill/>
          </a:ln>
        </p:spPr>
        <p:txBody>
          <a:bodyPr>
            <a:spAutoFit/>
          </a:bodyPr>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应选择有良好安全实践的承包商</a:t>
            </a:r>
            <a:endParaRPr lang="zh-CN" altLang="en-US" dirty="0">
              <a:solidFill>
                <a:srgbClr val="000000"/>
              </a:solidFill>
              <a:latin typeface="微软雅黑" panose="020B0503020204020204" charset="-122"/>
              <a:ea typeface="微软雅黑" panose="020B0503020204020204" charset="-122"/>
            </a:endParaRPr>
          </a:p>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当做资格预审的时候，应仔细考察其安全表现</a:t>
            </a:r>
            <a:endParaRPr lang="zh-CN" altLang="en-US" dirty="0">
              <a:solidFill>
                <a:srgbClr val="000000"/>
              </a:solidFill>
              <a:latin typeface="微软雅黑" panose="020B0503020204020204" charset="-122"/>
              <a:ea typeface="微软雅黑" panose="020B0503020204020204" charset="-122"/>
            </a:endParaRPr>
          </a:p>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每个现场必须制定一个管理变更程序来处理当承包商不能符合资格预审要求的情况</a:t>
            </a:r>
            <a:endParaRPr lang="zh-CN" altLang="en-US" dirty="0">
              <a:solidFill>
                <a:srgbClr val="000000"/>
              </a:solidFill>
              <a:latin typeface="微软雅黑" panose="020B0503020204020204" charset="-122"/>
              <a:ea typeface="微软雅黑" panose="020B0503020204020204" charset="-122"/>
            </a:endParaRPr>
          </a:p>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合同管理手册应提供资格预审、安全表现和变更程序的详细规定</a:t>
            </a:r>
            <a:endParaRPr lang="zh-CN" altLang="en-US" dirty="0">
              <a:solidFill>
                <a:srgbClr val="000000"/>
              </a:solidFill>
              <a:latin typeface="微软雅黑" panose="020B0503020204020204" charset="-122"/>
              <a:ea typeface="微软雅黑" panose="020B0503020204020204" charset="-122"/>
            </a:endParaRPr>
          </a:p>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承包商管理团队共同工作</a:t>
            </a:r>
            <a:endParaRPr lang="zh-CN" altLang="en-US" dirty="0">
              <a:solidFill>
                <a:srgbClr val="000000"/>
              </a:solidFill>
              <a:latin typeface="微软雅黑" panose="020B0503020204020204" charset="-122"/>
              <a:ea typeface="微软雅黑" panose="020B0503020204020204" charset="-122"/>
            </a:endParaRPr>
          </a:p>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培训团队成员有效的工作</a:t>
            </a:r>
            <a:endParaRPr lang="zh-CN" altLang="en-US" dirty="0">
              <a:solidFill>
                <a:srgbClr val="000000"/>
              </a:solidFill>
              <a:latin typeface="微软雅黑" panose="020B0503020204020204" charset="-122"/>
              <a:ea typeface="微软雅黑" panose="020B0503020204020204" charset="-122"/>
            </a:endParaRPr>
          </a:p>
          <a:p>
            <a:pPr marL="285750" indent="-285750" eaLnBrk="1" hangingPunct="1">
              <a:lnSpc>
                <a:spcPct val="150000"/>
              </a:lnSpc>
              <a:buFont typeface="Wingdings" panose="05000000000000000000" pitchFamily="2" charset="2"/>
              <a:buChar char="Ø"/>
            </a:pPr>
            <a:r>
              <a:rPr lang="zh-CN" altLang="en-US" dirty="0">
                <a:solidFill>
                  <a:srgbClr val="000000"/>
                </a:solidFill>
                <a:latin typeface="微软雅黑" panose="020B0503020204020204" charset="-122"/>
                <a:ea typeface="微软雅黑" panose="020B0503020204020204" charset="-122"/>
              </a:rPr>
              <a:t>它为后续步骤的实施奠定基础</a:t>
            </a:r>
            <a:endParaRPr lang="zh-CN" altLang="en-US" dirty="0">
              <a:solidFill>
                <a:srgbClr val="000000"/>
              </a:solidFill>
              <a:latin typeface="微软雅黑" panose="020B0503020204020204" charset="-122"/>
              <a:ea typeface="微软雅黑" panose="020B0503020204020204" charset="-122"/>
            </a:endParaRPr>
          </a:p>
        </p:txBody>
      </p:sp>
      <p:sp>
        <p:nvSpPr>
          <p:cNvPr id="32776" name="矩形 11"/>
          <p:cNvSpPr/>
          <p:nvPr/>
        </p:nvSpPr>
        <p:spPr>
          <a:xfrm>
            <a:off x="1008063" y="1835150"/>
            <a:ext cx="663575" cy="369888"/>
          </a:xfrm>
          <a:prstGeom prst="rect">
            <a:avLst/>
          </a:prstGeom>
          <a:noFill/>
          <a:ln w="9525">
            <a:noFill/>
          </a:ln>
        </p:spPr>
        <p:txBody>
          <a:bodyPr>
            <a:spAutoFit/>
          </a:bodyPr>
          <a:p>
            <a:pPr eaLnBrk="1" hangingPunct="1"/>
            <a:r>
              <a:rPr lang="zh-CN" altLang="en-US" b="1" dirty="0">
                <a:solidFill>
                  <a:srgbClr val="000000"/>
                </a:solidFill>
                <a:latin typeface="微软雅黑" panose="020B0503020204020204" charset="-122"/>
                <a:ea typeface="微软雅黑" panose="020B0503020204020204" charset="-122"/>
                <a:sym typeface="宋体" panose="02010600030101010101" pitchFamily="2" charset="-122"/>
              </a:rPr>
              <a:t>要素</a:t>
            </a:r>
            <a:endParaRPr lang="zh-CN" altLang="en-US" b="1" dirty="0">
              <a:solidFill>
                <a:srgbClr val="0000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
          <p:cNvSpPr/>
          <p:nvPr/>
        </p:nvSpPr>
        <p:spPr>
          <a:xfrm>
            <a:off x="361950" y="889000"/>
            <a:ext cx="8462963" cy="5580063"/>
          </a:xfrm>
          <a:custGeom>
            <a:avLst/>
            <a:gdLst>
              <a:gd name="connsiteX0" fmla="*/ 621102 w 8462514"/>
              <a:gd name="connsiteY0" fmla="*/ 0 h 5581290"/>
              <a:gd name="connsiteX1" fmla="*/ 0 w 8462514"/>
              <a:gd name="connsiteY1" fmla="*/ 0 h 5581290"/>
              <a:gd name="connsiteX2" fmla="*/ 0 w 8462514"/>
              <a:gd name="connsiteY2" fmla="*/ 5581290 h 5581290"/>
              <a:gd name="connsiteX3" fmla="*/ 8462514 w 8462514"/>
              <a:gd name="connsiteY3" fmla="*/ 5581290 h 5581290"/>
              <a:gd name="connsiteX4" fmla="*/ 8462514 w 8462514"/>
              <a:gd name="connsiteY4" fmla="*/ 34505 h 5581290"/>
              <a:gd name="connsiteX5" fmla="*/ 3347049 w 8462514"/>
              <a:gd name="connsiteY5" fmla="*/ 34505 h 558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2514" h="5581290">
                <a:moveTo>
                  <a:pt x="621102" y="0"/>
                </a:moveTo>
                <a:lnTo>
                  <a:pt x="0" y="0"/>
                </a:lnTo>
                <a:lnTo>
                  <a:pt x="0" y="5581290"/>
                </a:lnTo>
                <a:lnTo>
                  <a:pt x="8462514" y="5581290"/>
                </a:lnTo>
                <a:lnTo>
                  <a:pt x="8462514" y="34505"/>
                </a:lnTo>
                <a:lnTo>
                  <a:pt x="3347049" y="34505"/>
                </a:lnTo>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rot="2700000">
            <a:off x="1072356" y="527844"/>
            <a:ext cx="728663" cy="730250"/>
          </a:xfrm>
          <a:prstGeom prst="roundRect">
            <a:avLst>
              <a:gd name="adj" fmla="val 6379"/>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6" name="矩形 5"/>
          <p:cNvSpPr/>
          <p:nvPr/>
        </p:nvSpPr>
        <p:spPr>
          <a:xfrm>
            <a:off x="1008063" y="692150"/>
            <a:ext cx="855662" cy="400050"/>
          </a:xfrm>
          <a:prstGeom prst="rect">
            <a:avLst/>
          </a:prstGeom>
          <a:noFill/>
          <a:ln w="9525">
            <a:noFill/>
          </a:ln>
        </p:spPr>
        <p:txBody>
          <a:bodyPr wrap="none">
            <a:spAutoFit/>
          </a:bodyPr>
          <a:p>
            <a:pPr eaLnBrk="1" hangingPunct="1"/>
            <a:r>
              <a:rPr lang="zh-CN" altLang="en-US" sz="2000" b="1" dirty="0">
                <a:solidFill>
                  <a:schemeClr val="bg1"/>
                </a:solidFill>
                <a:latin typeface="微软雅黑" panose="020B0503020204020204" charset="-122"/>
                <a:ea typeface="微软雅黑" panose="020B0503020204020204" charset="-122"/>
              </a:rPr>
              <a:t>步骤1</a:t>
            </a:r>
            <a:endParaRPr lang="zh-CN" altLang="en-US" sz="2000" b="1" dirty="0">
              <a:solidFill>
                <a:schemeClr val="bg1"/>
              </a:solidFill>
              <a:latin typeface="微软雅黑" panose="020B0503020204020204" charset="-122"/>
              <a:ea typeface="微软雅黑" panose="020B0503020204020204" charset="-122"/>
            </a:endParaRPr>
          </a:p>
        </p:txBody>
      </p:sp>
      <p:sp>
        <p:nvSpPr>
          <p:cNvPr id="7" name="燕尾形 6"/>
          <p:cNvSpPr/>
          <p:nvPr/>
        </p:nvSpPr>
        <p:spPr>
          <a:xfrm>
            <a:off x="1497013" y="304800"/>
            <a:ext cx="719138" cy="1176338"/>
          </a:xfrm>
          <a:prstGeom prst="chevron">
            <a:avLst>
              <a:gd name="adj" fmla="val 807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2239963" y="6921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rPr>
              <a:t>选择承包商</a:t>
            </a:r>
            <a:endParaRPr kumimoji="0" lang="zh-CN" altLang="en-US" sz="2000" b="1" i="0" u="none" strike="noStrike" kern="1200" cap="none" spc="0" normalizeH="0" baseline="0" noProof="0" dirty="0">
              <a:ln>
                <a:noFill/>
              </a:ln>
              <a:solidFill>
                <a:schemeClr val="accent1">
                  <a:lumMod val="25000"/>
                </a:schemeClr>
              </a:solidFill>
              <a:effectLst/>
              <a:uLnTx/>
              <a:uFillTx/>
              <a:latin typeface="微软雅黑" panose="020B0503020204020204" charset="-122"/>
              <a:ea typeface="微软雅黑" panose="020B0503020204020204" charset="-122"/>
              <a:cs typeface="+mn-cs"/>
            </a:endParaRPr>
          </a:p>
        </p:txBody>
      </p:sp>
      <p:sp>
        <p:nvSpPr>
          <p:cNvPr id="33799" name="矩形 9"/>
          <p:cNvSpPr/>
          <p:nvPr/>
        </p:nvSpPr>
        <p:spPr>
          <a:xfrm>
            <a:off x="1016000" y="1804988"/>
            <a:ext cx="7235825" cy="368300"/>
          </a:xfrm>
          <a:prstGeom prst="rect">
            <a:avLst/>
          </a:prstGeom>
          <a:noFill/>
          <a:ln w="9525">
            <a:noFill/>
          </a:ln>
        </p:spPr>
        <p:txBody>
          <a:bodyPr>
            <a:spAutoFit/>
          </a:bodyPr>
          <a:p>
            <a:pPr eaLnBrk="1" hangingPunct="1"/>
            <a:r>
              <a:rPr lang="zh-CN" altLang="en-US" b="1" dirty="0">
                <a:solidFill>
                  <a:srgbClr val="000000"/>
                </a:solidFill>
                <a:latin typeface="微软雅黑" panose="020B0503020204020204" charset="-122"/>
                <a:ea typeface="微软雅黑" panose="020B0503020204020204" charset="-122"/>
              </a:rPr>
              <a:t>选择良好安全实践的承包商，发展合格的竞标者名单应考虑以下内容：</a:t>
            </a:r>
            <a:endParaRPr lang="zh-CN" altLang="en-US" b="1" dirty="0">
              <a:solidFill>
                <a:srgbClr val="000000"/>
              </a:solidFill>
              <a:latin typeface="微软雅黑" panose="020B0503020204020204" charset="-122"/>
              <a:ea typeface="微软雅黑" panose="020B0503020204020204" charset="-122"/>
            </a:endParaRPr>
          </a:p>
        </p:txBody>
      </p:sp>
      <p:sp>
        <p:nvSpPr>
          <p:cNvPr id="11" name="五边形 10"/>
          <p:cNvSpPr/>
          <p:nvPr/>
        </p:nvSpPr>
        <p:spPr>
          <a:xfrm>
            <a:off x="1235075" y="2725738"/>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1863725" y="2736850"/>
            <a:ext cx="3416300" cy="36830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以往伤害／疾病／安全表现数据</a:t>
            </a:r>
            <a:endPar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3" name="五边形 12"/>
          <p:cNvSpPr/>
          <p:nvPr/>
        </p:nvSpPr>
        <p:spPr>
          <a:xfrm>
            <a:off x="1230313" y="3505200"/>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1855788" y="3505200"/>
            <a:ext cx="2262188"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特殊工种技能与培训</a:t>
            </a:r>
            <a:endPar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5" name="矩形 14"/>
          <p:cNvSpPr/>
          <p:nvPr/>
        </p:nvSpPr>
        <p:spPr>
          <a:xfrm>
            <a:off x="1863725" y="4287838"/>
            <a:ext cx="2493963"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承包商安全程序、计划</a:t>
            </a:r>
            <a:endPar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6" name="矩形 15"/>
          <p:cNvSpPr/>
          <p:nvPr/>
        </p:nvSpPr>
        <p:spPr>
          <a:xfrm>
            <a:off x="1863725" y="5037138"/>
            <a:ext cx="2032000"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与业主合作的历史</a:t>
            </a:r>
            <a:endPar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7" name="五边形 16"/>
          <p:cNvSpPr/>
          <p:nvPr/>
        </p:nvSpPr>
        <p:spPr>
          <a:xfrm>
            <a:off x="1230313" y="4284663"/>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五边形 17"/>
          <p:cNvSpPr/>
          <p:nvPr/>
        </p:nvSpPr>
        <p:spPr>
          <a:xfrm>
            <a:off x="1230313" y="5064125"/>
            <a:ext cx="431800" cy="360363"/>
          </a:xfrm>
          <a:prstGeom prst="homePlate">
            <a:avLst>
              <a:gd name="adj" fmla="val 380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08" name="文本框 15"/>
          <p:cNvSpPr txBox="1"/>
          <p:nvPr/>
        </p:nvSpPr>
        <p:spPr>
          <a:xfrm>
            <a:off x="1209675" y="2697163"/>
            <a:ext cx="381000"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ndParaRPr>
          </a:p>
        </p:txBody>
      </p:sp>
      <p:sp>
        <p:nvSpPr>
          <p:cNvPr id="33809" name="文本框 18"/>
          <p:cNvSpPr txBox="1"/>
          <p:nvPr/>
        </p:nvSpPr>
        <p:spPr>
          <a:xfrm>
            <a:off x="1220788" y="3487738"/>
            <a:ext cx="382587"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ndParaRPr>
          </a:p>
        </p:txBody>
      </p:sp>
      <p:sp>
        <p:nvSpPr>
          <p:cNvPr id="33810" name="文本框 19"/>
          <p:cNvSpPr txBox="1"/>
          <p:nvPr/>
        </p:nvSpPr>
        <p:spPr>
          <a:xfrm>
            <a:off x="1220788" y="4257675"/>
            <a:ext cx="382587"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ndParaRPr>
          </a:p>
        </p:txBody>
      </p:sp>
      <p:sp>
        <p:nvSpPr>
          <p:cNvPr id="33811" name="文本框 20"/>
          <p:cNvSpPr txBox="1"/>
          <p:nvPr/>
        </p:nvSpPr>
        <p:spPr>
          <a:xfrm>
            <a:off x="1230313" y="5032375"/>
            <a:ext cx="381000" cy="400050"/>
          </a:xfrm>
          <a:prstGeom prst="rect">
            <a:avLst/>
          </a:prstGeom>
          <a:noFill/>
          <a:ln w="9525">
            <a:noFill/>
          </a:ln>
        </p:spPr>
        <p:txBody>
          <a:bodyPr>
            <a:spAutoFit/>
          </a:bodyPr>
          <a:p>
            <a:pPr algn="ctr" eaLnBrk="1" hangingPunct="1"/>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ndParaRPr>
          </a:p>
        </p:txBody>
      </p:sp>
    </p:spTree>
  </p:cSld>
  <p:clrMapOvr>
    <a:masterClrMapping/>
  </p:clrMapOvr>
  <p:transition spd="med"/>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4_自定义设计方案_2">
  <a:themeElements>
    <a:clrScheme name="4_自定义设计方案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自定义设计方案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4_自定义设计方案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自定义设计方案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自定义设计方案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自定义设计方案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自定义设计方案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自定义设计方案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自定义设计方案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自定义设计方案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自定义设计方案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自定义设计方案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自定义设计方案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自定义设计方案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3524</Words>
  <Application>WPS 演示</Application>
  <PresentationFormat>全屏显示(4:3)</PresentationFormat>
  <Paragraphs>581</Paragraphs>
  <Slides>36</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36</vt:i4>
      </vt:variant>
    </vt:vector>
  </HeadingPairs>
  <TitlesOfParts>
    <vt:vector size="50" baseType="lpstr">
      <vt:lpstr>Arial</vt:lpstr>
      <vt:lpstr>宋体</vt:lpstr>
      <vt:lpstr>Wingdings</vt:lpstr>
      <vt:lpstr>华文楷体</vt:lpstr>
      <vt:lpstr>微软雅黑</vt:lpstr>
      <vt:lpstr>方正清刻本悦宋简体</vt:lpstr>
      <vt:lpstr>华文中宋</vt:lpstr>
      <vt:lpstr>Arial Unicode MS</vt:lpstr>
      <vt:lpstr>Calibri</vt:lpstr>
      <vt:lpstr>楷体</vt:lpstr>
      <vt:lpstr>汉仪旗黑-85S</vt:lpstr>
      <vt:lpstr>黑体</vt:lpstr>
      <vt:lpstr>4_自定义设计方案_2</vt:lpstr>
      <vt:lpstr>诗情画意</vt:lpstr>
      <vt:lpstr>承包商安全管理</vt:lpstr>
      <vt:lpstr>PowerPoint 演示文稿</vt:lpstr>
      <vt:lpstr>小组讨论</vt:lpstr>
      <vt:lpstr>承包商的定义</vt:lpstr>
      <vt:lpstr>杜邦相信</vt:lpstr>
      <vt:lpstr>杜邦承包商安全管理团队</vt:lpstr>
      <vt:lpstr>PowerPoint 演示文稿</vt:lpstr>
      <vt:lpstr>PowerPoint 演示文稿</vt:lpstr>
      <vt:lpstr>PowerPoint 演示文稿</vt:lpstr>
      <vt:lpstr>避免步骤1中易犯的错误</vt:lpstr>
      <vt:lpstr>承包商安全能力评估与可能的投标人开会并讨论</vt:lpstr>
      <vt:lpstr>对承包商提出的其他问题</vt:lpstr>
      <vt:lpstr>承包商选择团队经验</vt:lpstr>
      <vt:lpstr>变更管理程序</vt:lpstr>
      <vt:lpstr>PowerPoint 演示文稿</vt:lpstr>
      <vt:lpstr>招标/合同文件应包括以下内容：</vt:lpstr>
      <vt:lpstr>避免步骤2中易犯的错误</vt:lpstr>
      <vt:lpstr>PowerPoint 演示文稿</vt:lpstr>
      <vt:lpstr>避免步骤3中易犯的错误</vt:lpstr>
      <vt:lpstr>PowerPoint 演示文稿</vt:lpstr>
      <vt:lpstr>PowerPoint 演示文稿</vt:lpstr>
      <vt:lpstr>PowerPoint 演示文稿</vt:lpstr>
      <vt:lpstr>PowerPoint 演示文稿</vt:lpstr>
      <vt:lpstr>避免步骤4中易犯的错误</vt:lpstr>
      <vt:lpstr>PowerPoint 演示文稿</vt:lpstr>
      <vt:lpstr>PowerPoint 演示文稿</vt:lpstr>
      <vt:lpstr>避免步骤5中易犯的错误</vt:lpstr>
      <vt:lpstr>PowerPoint 演示文稿</vt:lpstr>
      <vt:lpstr>PowerPoint 演示文稿</vt:lpstr>
      <vt:lpstr>PowerPoint 演示文稿</vt:lpstr>
      <vt:lpstr>PowerPoint 演示文稿</vt:lpstr>
      <vt:lpstr>避免步骤6中易犯的错误</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承包商安全管理</dc:title>
  <dc:creator/>
  <cp:lastModifiedBy>little fairy</cp:lastModifiedBy>
  <cp:revision>2</cp:revision>
  <dcterms:created xsi:type="dcterms:W3CDTF">2021-06-21T01:54:00Z</dcterms:created>
  <dcterms:modified xsi:type="dcterms:W3CDTF">2024-02-23T05:55:37Z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KSOSaveFontToCloudKey">
    <vt:lpwstr>259347719_cloud</vt:lpwstr>
  </property>
  <property fmtid="{D5CDD505-2E9C-101B-9397-08002B2CF9AE}" pid="4" name="ICV">
    <vt:lpwstr>E0FFBF1D938543CAB2F7C52472A81A13_13</vt:lpwstr>
  </property>
</Properties>
</file>