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478" r:id="rId4"/>
    <p:sldId id="258" r:id="rId5"/>
    <p:sldId id="259" r:id="rId6"/>
    <p:sldId id="260" r:id="rId7"/>
    <p:sldId id="281" r:id="rId8"/>
    <p:sldId id="393" r:id="rId9"/>
    <p:sldId id="394" r:id="rId10"/>
    <p:sldId id="282" r:id="rId11"/>
    <p:sldId id="395" r:id="rId12"/>
    <p:sldId id="283" r:id="rId13"/>
    <p:sldId id="284" r:id="rId14"/>
    <p:sldId id="396" r:id="rId15"/>
    <p:sldId id="397" r:id="rId16"/>
    <p:sldId id="285" r:id="rId17"/>
    <p:sldId id="286" r:id="rId18"/>
    <p:sldId id="398" r:id="rId19"/>
    <p:sldId id="287" r:id="rId20"/>
    <p:sldId id="399" r:id="rId21"/>
    <p:sldId id="400" r:id="rId22"/>
    <p:sldId id="288" r:id="rId23"/>
    <p:sldId id="289" r:id="rId24"/>
    <p:sldId id="299" r:id="rId25"/>
    <p:sldId id="291" r:id="rId26"/>
    <p:sldId id="402" r:id="rId27"/>
    <p:sldId id="300" r:id="rId28"/>
    <p:sldId id="297" r:id="rId29"/>
    <p:sldId id="296" r:id="rId30"/>
    <p:sldId id="293" r:id="rId31"/>
    <p:sldId id="295" r:id="rId33"/>
    <p:sldId id="302" r:id="rId34"/>
    <p:sldId id="304" r:id="rId35"/>
    <p:sldId id="305" r:id="rId36"/>
    <p:sldId id="306" r:id="rId37"/>
    <p:sldId id="303" r:id="rId38"/>
    <p:sldId id="307" r:id="rId39"/>
    <p:sldId id="308" r:id="rId40"/>
    <p:sldId id="309" r:id="rId41"/>
    <p:sldId id="401" r:id="rId42"/>
    <p:sldId id="403" r:id="rId43"/>
    <p:sldId id="404" r:id="rId44"/>
    <p:sldId id="405" r:id="rId45"/>
    <p:sldId id="310" r:id="rId46"/>
    <p:sldId id="390" r:id="rId47"/>
    <p:sldId id="391" r:id="rId48"/>
    <p:sldId id="392" r:id="rId49"/>
    <p:sldId id="311" r:id="rId50"/>
    <p:sldId id="312" r:id="rId51"/>
    <p:sldId id="313" r:id="rId52"/>
    <p:sldId id="314" r:id="rId53"/>
    <p:sldId id="315" r:id="rId54"/>
    <p:sldId id="316" r:id="rId55"/>
    <p:sldId id="317" r:id="rId56"/>
    <p:sldId id="318" r:id="rId57"/>
    <p:sldId id="322" r:id="rId58"/>
    <p:sldId id="301" r:id="rId59"/>
    <p:sldId id="319" r:id="rId60"/>
    <p:sldId id="320" r:id="rId61"/>
    <p:sldId id="321" r:id="rId62"/>
    <p:sldId id="323" r:id="rId63"/>
    <p:sldId id="325" r:id="rId64"/>
    <p:sldId id="326" r:id="rId65"/>
    <p:sldId id="327" r:id="rId66"/>
    <p:sldId id="328" r:id="rId67"/>
    <p:sldId id="329" r:id="rId68"/>
    <p:sldId id="330" r:id="rId69"/>
    <p:sldId id="331" r:id="rId70"/>
    <p:sldId id="351" r:id="rId71"/>
    <p:sldId id="352" r:id="rId72"/>
    <p:sldId id="353" r:id="rId73"/>
    <p:sldId id="354" r:id="rId74"/>
    <p:sldId id="332" r:id="rId75"/>
    <p:sldId id="333" r:id="rId76"/>
    <p:sldId id="334" r:id="rId77"/>
    <p:sldId id="335" r:id="rId78"/>
    <p:sldId id="336" r:id="rId79"/>
    <p:sldId id="337" r:id="rId80"/>
    <p:sldId id="338" r:id="rId81"/>
    <p:sldId id="339" r:id="rId82"/>
    <p:sldId id="340" r:id="rId83"/>
    <p:sldId id="341" r:id="rId84"/>
    <p:sldId id="342" r:id="rId85"/>
    <p:sldId id="344" r:id="rId86"/>
    <p:sldId id="343" r:id="rId87"/>
    <p:sldId id="324" r:id="rId88"/>
    <p:sldId id="346" r:id="rId89"/>
    <p:sldId id="347" r:id="rId90"/>
    <p:sldId id="407" r:id="rId91"/>
    <p:sldId id="345" r:id="rId92"/>
    <p:sldId id="348" r:id="rId93"/>
    <p:sldId id="480" r:id="rId94"/>
  </p:sldIdLst>
  <p:sldSz cx="9144000" cy="6858000" type="screen4x3"/>
  <p:notesSz cx="6858000" cy="9144000"/>
  <p:custDataLst>
    <p:tags r:id="rId99"/>
  </p:custDataLst>
  <p:defaultTextStyle>
    <a:defPPr>
      <a:defRPr lang="en-US"/>
    </a:defPPr>
    <a:lvl1pPr marL="0" lvl="0"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a:srgbClr val="000066"/>
    <a:srgbClr val="000099"/>
    <a:srgbClr val="FFFF00"/>
    <a:srgbClr val="FF0000"/>
    <a:srgbClr val="CFCC52"/>
    <a:srgbClr val="1D3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82"/>
  </p:normalViewPr>
  <p:slideViewPr>
    <p:cSldViewPr showGuides="1">
      <p:cViewPr>
        <p:scale>
          <a:sx n="66" d="100"/>
          <a:sy n="66" d="100"/>
        </p:scale>
        <p:origin x="1248" y="264"/>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9" Type="http://schemas.openxmlformats.org/officeDocument/2006/relationships/tags" Target="tags/tag19.xml"/><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dirty="0">
              <a:ea typeface="宋体" panose="02010600030101010101" pitchFamily="2" charset="-122"/>
            </a:endParaRPr>
          </a:p>
        </p:txBody>
      </p:sp>
      <p:sp>
        <p:nvSpPr>
          <p:cNvPr id="3075" name="日期占位符 3074"/>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ea typeface="宋体" panose="02010600030101010101" pitchFamily="2" charset="-122"/>
            </a:endParaRPr>
          </a:p>
        </p:txBody>
      </p:sp>
      <p:sp>
        <p:nvSpPr>
          <p:cNvPr id="3076" name="幻灯片图像占位符 3075"/>
          <p:cNvSpPr>
            <a:spLocks noGrp="1" noRot="1" noChangeAspect="1"/>
          </p:cNvSpPr>
          <p:nvPr>
            <p:ph type="sldImg" idx="2"/>
          </p:nvPr>
        </p:nvSpPr>
        <p:spPr>
          <a:xfrm>
            <a:off x="1143000" y="685800"/>
            <a:ext cx="4572000" cy="3429000"/>
          </a:xfrm>
          <a:prstGeom prst="rect">
            <a:avLst/>
          </a:prstGeom>
          <a:noFill/>
          <a:ln w="9525">
            <a:noFill/>
          </a:ln>
        </p:spPr>
      </p:sp>
      <p:sp>
        <p:nvSpPr>
          <p:cNvPr id="3077" name="文本占位符 3076"/>
          <p:cNvSpPr>
            <a:spLocks noGrp="1" noRot="1"/>
          </p:cNvSpPr>
          <p:nvPr>
            <p:ph type="body" sz="quarter" idx="3"/>
          </p:nvPr>
        </p:nvSpPr>
        <p:spPr>
          <a:xfrm>
            <a:off x="685800" y="4343400"/>
            <a:ext cx="5486400" cy="4114800"/>
          </a:xfrm>
          <a:prstGeom prst="rect">
            <a:avLst/>
          </a:prstGeom>
          <a:noFill/>
          <a:ln w="9525">
            <a:noFill/>
          </a:ln>
        </p:spPr>
        <p:txBody>
          <a:bodyPr anchor="ct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3078" name="页脚占位符 3077"/>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dirty="0">
              <a:ea typeface="宋体" panose="02010600030101010101" pitchFamily="2" charset="-122"/>
            </a:endParaRPr>
          </a:p>
        </p:txBody>
      </p:sp>
      <p:sp>
        <p:nvSpPr>
          <p:cNvPr id="3079" name="灯片编号占位符 3078"/>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
        <p:nvSpPr>
          <p:cNvPr id="112642" name="幻灯片图像占位符 112641"/>
          <p:cNvSpPr>
            <a:spLocks noGrp="1" noRot="1" noChangeAspect="1" noTextEdit="1"/>
          </p:cNvSpPr>
          <p:nvPr>
            <p:ph type="sldImg"/>
          </p:nvPr>
        </p:nvSpPr>
        <p:spPr/>
      </p:sp>
      <p:sp>
        <p:nvSpPr>
          <p:cNvPr id="112643" name="文本占位符 112642"/>
          <p:cNvSpPr>
            <a:spLocks noGrp="1" noRot="1"/>
          </p:cNvSpPr>
          <p:nvPr>
            <p:ph type="body" idx="1"/>
          </p:nvPr>
        </p:nvSpPr>
        <p:spPr/>
        <p:txBody>
          <a:bodyPr anchor="ctr"/>
          <a:lstStyle/>
          <a:p>
            <a:pPr lvl="0"/>
            <a:r>
              <a:rPr lang="zh-CN" altLang="en-US" dirty="0">
                <a:ea typeface="宋体" panose="02010600030101010101" pitchFamily="2" charset="-122"/>
              </a:rPr>
              <a:t>两票：工作票、操作票；三制：交接班制、巡回检查制、设备定期试验轮换制。 </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
        <p:nvSpPr>
          <p:cNvPr id="113666" name="幻灯片图像占位符 113665"/>
          <p:cNvSpPr>
            <a:spLocks noGrp="1" noRot="1" noChangeAspect="1" noTextEdit="1"/>
          </p:cNvSpPr>
          <p:nvPr>
            <p:ph type="sldImg"/>
          </p:nvPr>
        </p:nvSpPr>
        <p:spPr/>
      </p:sp>
      <p:sp>
        <p:nvSpPr>
          <p:cNvPr id="113667" name="文本占位符 113666"/>
          <p:cNvSpPr>
            <a:spLocks noGrp="1" noRot="1"/>
          </p:cNvSpPr>
          <p:nvPr>
            <p:ph type="body" idx="1"/>
          </p:nvPr>
        </p:nvSpPr>
        <p:spPr/>
        <p:txBody>
          <a:bodyPr anchor="ctr"/>
          <a:lstStyle/>
          <a:p>
            <a:pPr lvl="0"/>
            <a:r>
              <a:rPr lang="en-US" altLang="zh-CN">
                <a:ea typeface="宋体" panose="02010600030101010101" pitchFamily="2" charset="-122"/>
              </a:rPr>
              <a:t>《</a:t>
            </a:r>
            <a:r>
              <a:rPr lang="zh-CN" altLang="en-US" dirty="0">
                <a:ea typeface="宋体" panose="02010600030101010101" pitchFamily="2" charset="-122"/>
              </a:rPr>
              <a:t>煤矿瓦斯防治工作“十条禁令”</a:t>
            </a:r>
            <a:r>
              <a:rPr lang="en-US" altLang="zh-CN">
                <a:ea typeface="宋体" panose="02010600030101010101" pitchFamily="2" charset="-122"/>
              </a:rPr>
              <a:t>》</a:t>
            </a:r>
            <a:r>
              <a:rPr lang="zh-CN" altLang="en-US" dirty="0">
                <a:ea typeface="宋体" panose="02010600030101010101" pitchFamily="2" charset="-122"/>
              </a:rPr>
              <a:t>和</a:t>
            </a:r>
            <a:r>
              <a:rPr lang="en-US" altLang="zh-CN">
                <a:ea typeface="宋体" panose="02010600030101010101" pitchFamily="2" charset="-122"/>
              </a:rPr>
              <a:t>《</a:t>
            </a:r>
            <a:r>
              <a:rPr lang="zh-CN" altLang="en-US" dirty="0">
                <a:ea typeface="宋体" panose="02010600030101010101" pitchFamily="2" charset="-122"/>
              </a:rPr>
              <a:t>煤矿安全监管监察工作“十项要求”</a:t>
            </a:r>
            <a:r>
              <a:rPr lang="en-US" altLang="zh-CN">
                <a:ea typeface="宋体" panose="02010600030101010101" pitchFamily="2" charset="-122"/>
              </a:rPr>
              <a:t>》</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v更多资料添加公众号hsevclass</a:t>
            </a:r>
            <a:endParaRPr lang="en-US" altLang="zh-CN"/>
          </a:p>
        </p:txBody>
      </p:sp>
      <p:sp>
        <p:nvSpPr>
          <p:cNvPr id="4" name="灯片编号占位符 3"/>
          <p:cNvSpPr>
            <a:spLocks noGrp="1"/>
          </p:cNvSpPr>
          <p:nvPr>
            <p:ph type="sldNum" sz="quarter" idx="5"/>
          </p:nvPr>
        </p:nvSpPr>
        <p:spPr/>
        <p:txBody>
          <a:bodyPr/>
          <a:lstStyle/>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5"/>
          </p:nvPr>
        </p:nvSpPr>
        <p:spPr/>
        <p:txBody>
          <a:bodyPr/>
          <a:lstStyle/>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8850" name="幻灯片图像占位符 78849"/>
          <p:cNvSpPr>
            <a:spLocks noGrp="1" noRot="1" noChangeAspect="1" noTextEdit="1"/>
          </p:cNvSpPr>
          <p:nvPr>
            <p:ph type="sldImg"/>
          </p:nvPr>
        </p:nvSpPr>
        <p:spPr/>
      </p:sp>
      <p:sp>
        <p:nvSpPr>
          <p:cNvPr id="78851" name="文本占位符 78850"/>
          <p:cNvSpPr>
            <a:spLocks noGrp="1" noRot="1"/>
          </p:cNvSpPr>
          <p:nvPr>
            <p:ph type="body" idx="1"/>
          </p:nvPr>
        </p:nvSpPr>
        <p:spPr/>
        <p:txBody>
          <a:bodyPr anchor="ctr"/>
          <a:lstStyle/>
          <a:p>
            <a:pPr lvl="0"/>
            <a:r>
              <a:rPr lang="zh-CN" altLang="en-US" sz="1000" b="1" dirty="0">
                <a:ea typeface="宋体" panose="02010600030101010101" pitchFamily="2" charset="-122"/>
              </a:rPr>
              <a:t>事故案例一   </a:t>
            </a:r>
            <a:r>
              <a:rPr lang="zh-CN" altLang="en-US" sz="1000" dirty="0">
                <a:ea typeface="宋体" panose="02010600030101010101" pitchFamily="2" charset="-122"/>
              </a:rPr>
              <a:t>山西阳泉煤业集团三矿裕公井“</a:t>
            </a:r>
            <a:r>
              <a:rPr lang="en-US" altLang="zh-CN" sz="1000" dirty="0">
                <a:ea typeface="宋体" panose="02010600030101010101" pitchFamily="2" charset="-122"/>
              </a:rPr>
              <a:t>8</a:t>
            </a:r>
            <a:r>
              <a:rPr lang="en-US" altLang="zh-CN" sz="1000" dirty="0">
                <a:latin typeface="Arial" panose="020B0604020202020204" pitchFamily="34" charset="0"/>
                <a:ea typeface="宋体" panose="02010600030101010101" pitchFamily="2" charset="-122"/>
              </a:rPr>
              <a:t>·</a:t>
            </a:r>
            <a:r>
              <a:rPr lang="en-US" altLang="zh-CN" sz="1000" dirty="0">
                <a:ea typeface="宋体" panose="02010600030101010101" pitchFamily="2" charset="-122"/>
              </a:rPr>
              <a:t>14”</a:t>
            </a:r>
            <a:r>
              <a:rPr lang="zh-CN" altLang="en-US" sz="1000" dirty="0">
                <a:ea typeface="宋体" panose="02010600030101010101" pitchFamily="2" charset="-122"/>
              </a:rPr>
              <a:t>特大瓦斯爆炸事故　　</a:t>
            </a:r>
            <a:endParaRPr lang="zh-CN" altLang="en-US" sz="1000" b="1" dirty="0">
              <a:ea typeface="宋体" panose="02010600030101010101" pitchFamily="2" charset="-122"/>
            </a:endParaRPr>
          </a:p>
          <a:p>
            <a:pPr lvl="0"/>
            <a:r>
              <a:rPr lang="zh-CN" altLang="en-US" sz="1000" b="1" dirty="0">
                <a:ea typeface="宋体" panose="02010600030101010101" pitchFamily="2" charset="-122"/>
              </a:rPr>
              <a:t> </a:t>
            </a:r>
            <a:r>
              <a:rPr lang="zh-CN" altLang="en-US" sz="1000" dirty="0">
                <a:ea typeface="宋体" panose="02010600030101010101" pitchFamily="2" charset="-122"/>
              </a:rPr>
              <a:t>阳泉煤业集团三矿现有三对矿井，裕公井是其中之一。该矿为煤与瓦斯突出矿井，瓦斯绝对涌出量每分钟</a:t>
            </a:r>
            <a:r>
              <a:rPr lang="en-US" altLang="zh-CN" sz="1000" dirty="0">
                <a:ea typeface="宋体" panose="02010600030101010101" pitchFamily="2" charset="-122"/>
              </a:rPr>
              <a:t>92.78</a:t>
            </a:r>
            <a:r>
              <a:rPr lang="zh-CN" altLang="en-US" sz="1000" dirty="0">
                <a:ea typeface="宋体" panose="02010600030101010101" pitchFamily="2" charset="-122"/>
              </a:rPr>
              <a:t>米</a:t>
            </a:r>
            <a:r>
              <a:rPr lang="en-US" altLang="zh-CN" sz="1000" dirty="0">
                <a:ea typeface="宋体" panose="02010600030101010101" pitchFamily="2" charset="-122"/>
              </a:rPr>
              <a:t>3</a:t>
            </a:r>
            <a:r>
              <a:rPr lang="zh-CN" altLang="en-US" sz="1000" dirty="0">
                <a:ea typeface="宋体" panose="02010600030101010101" pitchFamily="2" charset="-122"/>
              </a:rPr>
              <a:t>。采用混合试联合通风，裕公井井下</a:t>
            </a:r>
            <a:r>
              <a:rPr lang="en-US" altLang="zh-CN" sz="1000" dirty="0">
                <a:ea typeface="宋体" panose="02010600030101010101" pitchFamily="2" charset="-122"/>
              </a:rPr>
              <a:t>K7210</a:t>
            </a:r>
            <a:r>
              <a:rPr lang="zh-CN" altLang="en-US" sz="1000" dirty="0">
                <a:ea typeface="宋体" panose="02010600030101010101" pitchFamily="2" charset="-122"/>
              </a:rPr>
              <a:t>准备工作面切眼已掘进</a:t>
            </a:r>
            <a:r>
              <a:rPr lang="en-US" altLang="zh-CN" sz="1000" dirty="0">
                <a:ea typeface="宋体" panose="02010600030101010101" pitchFamily="2" charset="-122"/>
              </a:rPr>
              <a:t>140</a:t>
            </a:r>
            <a:r>
              <a:rPr lang="zh-CN" altLang="en-US" sz="1000" dirty="0">
                <a:ea typeface="宋体" panose="02010600030101010101" pitchFamily="2" charset="-122"/>
              </a:rPr>
              <a:t>米，断面为</a:t>
            </a:r>
            <a:r>
              <a:rPr lang="en-US" altLang="zh-CN" sz="1000" dirty="0">
                <a:ea typeface="宋体" panose="02010600030101010101" pitchFamily="2" charset="-122"/>
              </a:rPr>
              <a:t>14</a:t>
            </a:r>
            <a:r>
              <a:rPr lang="zh-CN" altLang="en-US" sz="1000" dirty="0">
                <a:ea typeface="宋体" panose="02010600030101010101" pitchFamily="2" charset="-122"/>
              </a:rPr>
              <a:t>平方米，</a:t>
            </a:r>
            <a:r>
              <a:rPr lang="en-US" altLang="zh-CN" sz="1000" dirty="0">
                <a:ea typeface="宋体" panose="02010600030101010101" pitchFamily="2" charset="-122"/>
              </a:rPr>
              <a:t>8</a:t>
            </a:r>
            <a:r>
              <a:rPr lang="zh-CN" altLang="en-US" sz="1000" dirty="0">
                <a:ea typeface="宋体" panose="02010600030101010101" pitchFamily="2" charset="-122"/>
              </a:rPr>
              <a:t>月</a:t>
            </a:r>
            <a:r>
              <a:rPr lang="en-US" altLang="zh-CN" sz="1000" dirty="0">
                <a:ea typeface="宋体" panose="02010600030101010101" pitchFamily="2" charset="-122"/>
              </a:rPr>
              <a:t>8</a:t>
            </a:r>
            <a:r>
              <a:rPr lang="zh-CN" altLang="en-US" sz="1000" dirty="0">
                <a:ea typeface="宋体" panose="02010600030101010101" pitchFamily="2" charset="-122"/>
              </a:rPr>
              <a:t>日该切眼停工停风后，在盲巷口用临时木板墙封闭，至</a:t>
            </a:r>
            <a:r>
              <a:rPr lang="en-US" altLang="zh-CN" sz="1000" dirty="0">
                <a:ea typeface="宋体" panose="02010600030101010101" pitchFamily="2" charset="-122"/>
              </a:rPr>
              <a:t>8</a:t>
            </a:r>
            <a:r>
              <a:rPr lang="zh-CN" altLang="en-US" sz="1000" dirty="0">
                <a:ea typeface="宋体" panose="02010600030101010101" pitchFamily="2" charset="-122"/>
              </a:rPr>
              <a:t>月</a:t>
            </a:r>
            <a:r>
              <a:rPr lang="en-US" altLang="zh-CN" sz="1000" dirty="0">
                <a:ea typeface="宋体" panose="02010600030101010101" pitchFamily="2" charset="-122"/>
              </a:rPr>
              <a:t>14</a:t>
            </a:r>
            <a:r>
              <a:rPr lang="zh-CN" altLang="en-US" sz="1000" dirty="0">
                <a:ea typeface="宋体" panose="02010600030101010101" pitchFamily="2" charset="-122"/>
              </a:rPr>
              <a:t>日封闭</a:t>
            </a:r>
            <a:r>
              <a:rPr lang="en-US" altLang="zh-CN" sz="1000" dirty="0">
                <a:ea typeface="宋体" panose="02010600030101010101" pitchFamily="2" charset="-122"/>
              </a:rPr>
              <a:t>6</a:t>
            </a:r>
            <a:r>
              <a:rPr lang="zh-CN" altLang="en-US" sz="1000" dirty="0">
                <a:ea typeface="宋体" panose="02010600030101010101" pitchFamily="2" charset="-122"/>
              </a:rPr>
              <a:t>天，切眼内积有瓦斯量约</a:t>
            </a:r>
            <a:r>
              <a:rPr lang="en-US" altLang="zh-CN" sz="1000" dirty="0">
                <a:ea typeface="宋体" panose="02010600030101010101" pitchFamily="2" charset="-122"/>
              </a:rPr>
              <a:t>1600</a:t>
            </a:r>
            <a:r>
              <a:rPr lang="zh-CN" altLang="en-US" sz="1000" dirty="0">
                <a:ea typeface="宋体" panose="02010600030101010101" pitchFamily="2" charset="-122"/>
              </a:rPr>
              <a:t>立方米，平均瓦斯浓度</a:t>
            </a:r>
            <a:r>
              <a:rPr lang="en-US" altLang="zh-CN" sz="1000" dirty="0">
                <a:ea typeface="宋体" panose="02010600030101010101" pitchFamily="2" charset="-122"/>
              </a:rPr>
              <a:t>81</a:t>
            </a:r>
            <a:r>
              <a:rPr lang="zh-CN" altLang="en-US" sz="1000" dirty="0">
                <a:ea typeface="宋体" panose="02010600030101010101" pitchFamily="2" charset="-122"/>
              </a:rPr>
              <a:t>％左右。</a:t>
            </a:r>
            <a:r>
              <a:rPr lang="en-US" altLang="zh-CN" sz="1000" dirty="0">
                <a:ea typeface="宋体" panose="02010600030101010101" pitchFamily="2" charset="-122"/>
              </a:rPr>
              <a:t>2003</a:t>
            </a:r>
            <a:r>
              <a:rPr lang="zh-CN" altLang="en-US" sz="1000" dirty="0">
                <a:ea typeface="宋体" panose="02010600030101010101" pitchFamily="2" charset="-122"/>
              </a:rPr>
              <a:t>年</a:t>
            </a:r>
            <a:r>
              <a:rPr lang="en-US" altLang="zh-CN" sz="1000" dirty="0">
                <a:ea typeface="宋体" panose="02010600030101010101" pitchFamily="2" charset="-122"/>
              </a:rPr>
              <a:t>8</a:t>
            </a:r>
            <a:r>
              <a:rPr lang="zh-CN" altLang="en-US" sz="1000" dirty="0">
                <a:ea typeface="宋体" panose="02010600030101010101" pitchFamily="2" charset="-122"/>
              </a:rPr>
              <a:t>月</a:t>
            </a:r>
            <a:r>
              <a:rPr lang="en-US" altLang="zh-CN" sz="1000" dirty="0">
                <a:ea typeface="宋体" panose="02010600030101010101" pitchFamily="2" charset="-122"/>
              </a:rPr>
              <a:t>14</a:t>
            </a:r>
            <a:r>
              <a:rPr lang="zh-CN" altLang="en-US" sz="1000" dirty="0">
                <a:ea typeface="宋体" panose="02010600030101010101" pitchFamily="2" charset="-122"/>
              </a:rPr>
              <a:t>日</a:t>
            </a:r>
            <a:r>
              <a:rPr lang="en-US" altLang="zh-CN" sz="1000" dirty="0">
                <a:ea typeface="宋体" panose="02010600030101010101" pitchFamily="2" charset="-122"/>
              </a:rPr>
              <a:t>6</a:t>
            </a:r>
            <a:r>
              <a:rPr lang="zh-CN" altLang="en-US" sz="1000" dirty="0">
                <a:ea typeface="宋体" panose="02010600030101010101" pitchFamily="2" charset="-122"/>
              </a:rPr>
              <a:t>时，三矿裕公井调度与通风联系排放二区</a:t>
            </a:r>
            <a:r>
              <a:rPr lang="en-US" altLang="zh-CN" sz="1000" dirty="0">
                <a:ea typeface="宋体" panose="02010600030101010101" pitchFamily="2" charset="-122"/>
              </a:rPr>
              <a:t>K7210</a:t>
            </a:r>
            <a:r>
              <a:rPr lang="zh-CN" altLang="en-US" sz="1000" dirty="0">
                <a:ea typeface="宋体" panose="02010600030101010101" pitchFamily="2" charset="-122"/>
              </a:rPr>
              <a:t>准备工作面切眼瓦斯，通风区调度在接到裕公井调度联系电话后，通风队长安排了</a:t>
            </a:r>
            <a:r>
              <a:rPr lang="en-US" altLang="zh-CN" sz="1000" dirty="0">
                <a:ea typeface="宋体" panose="02010600030101010101" pitchFamily="2" charset="-122"/>
              </a:rPr>
              <a:t>8</a:t>
            </a:r>
            <a:r>
              <a:rPr lang="zh-CN" altLang="en-US" sz="1000" dirty="0">
                <a:ea typeface="宋体" panose="02010600030101010101" pitchFamily="2" charset="-122"/>
              </a:rPr>
              <a:t>点班排放瓦斯。裕公井在联系排瓦斯后没有通知所及队组，准备队仍然安排</a:t>
            </a:r>
            <a:r>
              <a:rPr lang="en-US" altLang="zh-CN" sz="1000" dirty="0">
                <a:ea typeface="宋体" panose="02010600030101010101" pitchFamily="2" charset="-122"/>
              </a:rPr>
              <a:t>3</a:t>
            </a:r>
            <a:r>
              <a:rPr lang="zh-CN" altLang="en-US" sz="1000" dirty="0">
                <a:ea typeface="宋体" panose="02010600030101010101" pitchFamily="2" charset="-122"/>
              </a:rPr>
              <a:t>人在回风巷接</a:t>
            </a:r>
            <a:r>
              <a:rPr lang="en-US" altLang="zh-CN" sz="1000" dirty="0">
                <a:ea typeface="宋体" panose="02010600030101010101" pitchFamily="2" charset="-122"/>
              </a:rPr>
              <a:t>127V</a:t>
            </a:r>
            <a:r>
              <a:rPr lang="zh-CN" altLang="en-US" sz="1000" dirty="0">
                <a:ea typeface="宋体" panose="02010600030101010101" pitchFamily="2" charset="-122"/>
              </a:rPr>
              <a:t>信号线，掘进队安排</a:t>
            </a:r>
            <a:r>
              <a:rPr lang="en-US" altLang="zh-CN" sz="1000" dirty="0">
                <a:ea typeface="宋体" panose="02010600030101010101" pitchFamily="2" charset="-122"/>
              </a:rPr>
              <a:t>9</a:t>
            </a:r>
            <a:r>
              <a:rPr lang="zh-CN" altLang="en-US" sz="1000" dirty="0">
                <a:ea typeface="宋体" panose="02010600030101010101" pitchFamily="2" charset="-122"/>
              </a:rPr>
              <a:t>人在</a:t>
            </a:r>
            <a:r>
              <a:rPr lang="en-US" altLang="zh-CN" sz="1000" dirty="0">
                <a:ea typeface="宋体" panose="02010600030101010101" pitchFamily="2" charset="-122"/>
              </a:rPr>
              <a:t>13</a:t>
            </a:r>
            <a:r>
              <a:rPr lang="zh-CN" altLang="en-US" sz="1000" dirty="0">
                <a:ea typeface="宋体" panose="02010600030101010101" pitchFamily="2" charset="-122"/>
              </a:rPr>
              <a:t>横贯处清浮煤，补打锚索锚杆。此外，还有生产科</a:t>
            </a:r>
            <a:r>
              <a:rPr lang="en-US" altLang="zh-CN" sz="1000" dirty="0">
                <a:ea typeface="宋体" panose="02010600030101010101" pitchFamily="2" charset="-122"/>
              </a:rPr>
              <a:t>1</a:t>
            </a:r>
            <a:r>
              <a:rPr lang="zh-CN" altLang="en-US" sz="1000" dirty="0">
                <a:ea typeface="宋体" panose="02010600030101010101" pitchFamily="2" charset="-122"/>
              </a:rPr>
              <a:t>名技术人员跟班现场协调，矿安监处一名安监工督查</a:t>
            </a:r>
            <a:r>
              <a:rPr lang="en-US" altLang="zh-CN" sz="1000" dirty="0">
                <a:ea typeface="宋体" panose="02010600030101010101" pitchFamily="2" charset="-122"/>
              </a:rPr>
              <a:t>13</a:t>
            </a:r>
            <a:r>
              <a:rPr lang="zh-CN" altLang="en-US" sz="1000" dirty="0">
                <a:ea typeface="宋体" panose="02010600030101010101" pitchFamily="2" charset="-122"/>
              </a:rPr>
              <a:t>横贯丁字口补打锚杆工作，排瓦斯的</a:t>
            </a:r>
            <a:r>
              <a:rPr lang="en-US" altLang="zh-CN" sz="1000" dirty="0">
                <a:ea typeface="宋体" panose="02010600030101010101" pitchFamily="2" charset="-122"/>
              </a:rPr>
              <a:t>28kW</a:t>
            </a:r>
            <a:r>
              <a:rPr lang="zh-CN" altLang="en-US" sz="1000" dirty="0">
                <a:ea typeface="宋体" panose="02010600030101010101" pitchFamily="2" charset="-122"/>
              </a:rPr>
              <a:t>局安设在切眼对面最后一个横贯内。在通风队有关人员排放瓦斯过程中，准备队电工在回风违章带电倒接</a:t>
            </a:r>
            <a:r>
              <a:rPr lang="en-US" altLang="zh-CN" sz="1000" dirty="0">
                <a:ea typeface="宋体" panose="02010600030101010101" pitchFamily="2" charset="-122"/>
              </a:rPr>
              <a:t>127V</a:t>
            </a:r>
            <a:r>
              <a:rPr lang="zh-CN" altLang="en-US" sz="1000" dirty="0">
                <a:ea typeface="宋体" panose="02010600030101010101" pitchFamily="2" charset="-122"/>
              </a:rPr>
              <a:t>信号线引起火花，造成瓦斯爆炸事故，</a:t>
            </a:r>
            <a:r>
              <a:rPr lang="en-US" altLang="zh-CN" sz="1000" dirty="0">
                <a:ea typeface="宋体" panose="02010600030101010101" pitchFamily="2" charset="-122"/>
              </a:rPr>
              <a:t>28</a:t>
            </a:r>
            <a:r>
              <a:rPr lang="zh-CN" altLang="en-US" sz="1000" dirty="0">
                <a:ea typeface="宋体" panose="02010600030101010101" pitchFamily="2" charset="-122"/>
              </a:rPr>
              <a:t>人死亡。这起特大瓦斯爆炸事故是阳泉煤业集团建企以来死亡人数最多，事故性质最严重的一起事故。</a:t>
            </a:r>
            <a:endParaRPr lang="zh-CN" altLang="en-US" sz="1000" dirty="0">
              <a:ea typeface="宋体" panose="02010600030101010101" pitchFamily="2" charset="-122"/>
            </a:endParaRPr>
          </a:p>
          <a:p>
            <a:pPr lvl="0"/>
            <a:r>
              <a:rPr lang="zh-CN" altLang="en-US" sz="1000" dirty="0">
                <a:ea typeface="宋体" panose="02010600030101010101" pitchFamily="2" charset="-122"/>
              </a:rPr>
              <a:t>事故的主要教训  </a:t>
            </a:r>
            <a:endParaRPr lang="zh-CN" altLang="en-US" sz="1000" dirty="0">
              <a:ea typeface="宋体" panose="02010600030101010101" pitchFamily="2" charset="-122"/>
            </a:endParaRPr>
          </a:p>
          <a:p>
            <a:pPr lvl="0"/>
            <a:r>
              <a:rPr lang="en-US" altLang="zh-CN" sz="1000" dirty="0">
                <a:ea typeface="宋体" panose="02010600030101010101" pitchFamily="2" charset="-122"/>
              </a:rPr>
              <a:t>1.</a:t>
            </a:r>
            <a:r>
              <a:rPr lang="zh-CN" altLang="en-US" sz="1000" dirty="0">
                <a:ea typeface="宋体" panose="02010600030101010101" pitchFamily="2" charset="-122"/>
              </a:rPr>
              <a:t>该矿为煤与瓦斯突出矿井，瓦斯绝对涌出量每分钟</a:t>
            </a:r>
            <a:r>
              <a:rPr lang="en-US" altLang="zh-CN" sz="1000" dirty="0">
                <a:ea typeface="宋体" panose="02010600030101010101" pitchFamily="2" charset="-122"/>
              </a:rPr>
              <a:t>92.78</a:t>
            </a:r>
            <a:r>
              <a:rPr lang="zh-CN" altLang="en-US" sz="1000" dirty="0">
                <a:ea typeface="宋体" panose="02010600030101010101" pitchFamily="2" charset="-122"/>
              </a:rPr>
              <a:t>立方米。</a:t>
            </a:r>
            <a:endParaRPr lang="zh-CN" altLang="en-US" sz="1000" dirty="0">
              <a:ea typeface="宋体" panose="02010600030101010101" pitchFamily="2" charset="-122"/>
            </a:endParaRPr>
          </a:p>
          <a:p>
            <a:pPr lvl="0"/>
            <a:r>
              <a:rPr lang="en-US" altLang="zh-CN" sz="1000" dirty="0">
                <a:ea typeface="宋体" panose="02010600030101010101" pitchFamily="2" charset="-122"/>
              </a:rPr>
              <a:t>2.</a:t>
            </a:r>
            <a:r>
              <a:rPr lang="zh-CN" altLang="en-US" sz="1000" dirty="0">
                <a:ea typeface="宋体" panose="02010600030101010101" pitchFamily="2" charset="-122"/>
              </a:rPr>
              <a:t>在盲巷口用临时木板墙封闭</a:t>
            </a:r>
            <a:r>
              <a:rPr lang="en-US" altLang="zh-CN" sz="1000" dirty="0">
                <a:ea typeface="宋体" panose="02010600030101010101" pitchFamily="2" charset="-122"/>
              </a:rPr>
              <a:t>6</a:t>
            </a:r>
            <a:r>
              <a:rPr lang="zh-CN" altLang="en-US" sz="1000" dirty="0">
                <a:ea typeface="宋体" panose="02010600030101010101" pitchFamily="2" charset="-122"/>
              </a:rPr>
              <a:t>天，切眼内积有瓦斯量约</a:t>
            </a:r>
            <a:r>
              <a:rPr lang="en-US" altLang="zh-CN" sz="1000" dirty="0">
                <a:ea typeface="宋体" panose="02010600030101010101" pitchFamily="2" charset="-122"/>
              </a:rPr>
              <a:t>1600</a:t>
            </a:r>
            <a:r>
              <a:rPr lang="zh-CN" altLang="en-US" sz="1000" dirty="0">
                <a:ea typeface="宋体" panose="02010600030101010101" pitchFamily="2" charset="-122"/>
              </a:rPr>
              <a:t>立方米，平均瓦斯浓度</a:t>
            </a:r>
            <a:r>
              <a:rPr lang="en-US" altLang="zh-CN" sz="1000" dirty="0">
                <a:ea typeface="宋体" panose="02010600030101010101" pitchFamily="2" charset="-122"/>
              </a:rPr>
              <a:t>81</a:t>
            </a:r>
            <a:r>
              <a:rPr lang="zh-CN" altLang="en-US" sz="1000" dirty="0">
                <a:ea typeface="宋体" panose="02010600030101010101" pitchFamily="2" charset="-122"/>
              </a:rPr>
              <a:t>％左右。</a:t>
            </a:r>
            <a:endParaRPr lang="zh-CN" altLang="en-US" sz="1000" dirty="0">
              <a:ea typeface="宋体" panose="02010600030101010101" pitchFamily="2" charset="-122"/>
            </a:endParaRPr>
          </a:p>
          <a:p>
            <a:pPr lvl="0"/>
            <a:r>
              <a:rPr lang="en-US" altLang="zh-CN" sz="1000" dirty="0">
                <a:ea typeface="宋体" panose="02010600030101010101" pitchFamily="2" charset="-122"/>
              </a:rPr>
              <a:t>3.</a:t>
            </a:r>
            <a:r>
              <a:rPr lang="zh-CN" altLang="en-US" sz="1000" dirty="0">
                <a:ea typeface="宋体" panose="02010600030101010101" pitchFamily="2" charset="-122"/>
              </a:rPr>
              <a:t>多队组作业准备队仍然安排</a:t>
            </a:r>
            <a:r>
              <a:rPr lang="en-US" altLang="zh-CN" sz="1000" dirty="0">
                <a:ea typeface="宋体" panose="02010600030101010101" pitchFamily="2" charset="-122"/>
              </a:rPr>
              <a:t>3</a:t>
            </a:r>
            <a:r>
              <a:rPr lang="zh-CN" altLang="en-US" sz="1000" dirty="0">
                <a:ea typeface="宋体" panose="02010600030101010101" pitchFamily="2" charset="-122"/>
              </a:rPr>
              <a:t>人在回风巷接</a:t>
            </a:r>
            <a:r>
              <a:rPr lang="en-US" altLang="zh-CN" sz="1000" dirty="0">
                <a:ea typeface="宋体" panose="02010600030101010101" pitchFamily="2" charset="-122"/>
              </a:rPr>
              <a:t>127V</a:t>
            </a:r>
            <a:r>
              <a:rPr lang="zh-CN" altLang="en-US" sz="1000" dirty="0">
                <a:ea typeface="宋体" panose="02010600030101010101" pitchFamily="2" charset="-122"/>
              </a:rPr>
              <a:t>信号线，掘进队安排</a:t>
            </a:r>
            <a:r>
              <a:rPr lang="en-US" altLang="zh-CN" sz="1000" dirty="0">
                <a:ea typeface="宋体" panose="02010600030101010101" pitchFamily="2" charset="-122"/>
              </a:rPr>
              <a:t>9</a:t>
            </a:r>
            <a:r>
              <a:rPr lang="zh-CN" altLang="en-US" sz="1000" dirty="0">
                <a:ea typeface="宋体" panose="02010600030101010101" pitchFamily="2" charset="-122"/>
              </a:rPr>
              <a:t>人在</a:t>
            </a:r>
            <a:r>
              <a:rPr lang="en-US" altLang="zh-CN" sz="1000" dirty="0">
                <a:ea typeface="宋体" panose="02010600030101010101" pitchFamily="2" charset="-122"/>
              </a:rPr>
              <a:t>13</a:t>
            </a:r>
            <a:r>
              <a:rPr lang="zh-CN" altLang="en-US" sz="1000" dirty="0">
                <a:ea typeface="宋体" panose="02010600030101010101" pitchFamily="2" charset="-122"/>
              </a:rPr>
              <a:t>横贯处清浮煤，补打锚索锚杆。此外，还有生产科</a:t>
            </a:r>
            <a:r>
              <a:rPr lang="en-US" altLang="zh-CN" sz="1000" dirty="0">
                <a:ea typeface="宋体" panose="02010600030101010101" pitchFamily="2" charset="-122"/>
              </a:rPr>
              <a:t>1</a:t>
            </a:r>
            <a:r>
              <a:rPr lang="zh-CN" altLang="en-US" sz="1000" dirty="0">
                <a:ea typeface="宋体" panose="02010600030101010101" pitchFamily="2" charset="-122"/>
              </a:rPr>
              <a:t>名技术人员跟班现场协调，矿安监处一名安监工督查</a:t>
            </a:r>
            <a:r>
              <a:rPr lang="en-US" altLang="zh-CN" sz="1000" dirty="0">
                <a:ea typeface="宋体" panose="02010600030101010101" pitchFamily="2" charset="-122"/>
              </a:rPr>
              <a:t>13</a:t>
            </a:r>
            <a:r>
              <a:rPr lang="zh-CN" altLang="en-US" sz="1000" dirty="0">
                <a:ea typeface="宋体" panose="02010600030101010101" pitchFamily="2" charset="-122"/>
              </a:rPr>
              <a:t>横贯丁字口补打锚杆工作，排瓦斯的</a:t>
            </a:r>
            <a:r>
              <a:rPr lang="en-US" altLang="zh-CN" sz="1000" dirty="0">
                <a:ea typeface="宋体" panose="02010600030101010101" pitchFamily="2" charset="-122"/>
              </a:rPr>
              <a:t>28kW</a:t>
            </a:r>
            <a:r>
              <a:rPr lang="zh-CN" altLang="en-US" sz="1000" dirty="0">
                <a:ea typeface="宋体" panose="02010600030101010101" pitchFamily="2" charset="-122"/>
              </a:rPr>
              <a:t>局安设在切眼对面最后一个横贯内。</a:t>
            </a:r>
            <a:endParaRPr lang="zh-CN" altLang="en-US" sz="1000" dirty="0">
              <a:ea typeface="宋体" panose="02010600030101010101" pitchFamily="2" charset="-122"/>
            </a:endParaRPr>
          </a:p>
          <a:p>
            <a:pPr lvl="0"/>
            <a:r>
              <a:rPr lang="en-US" altLang="zh-CN" sz="1000" dirty="0">
                <a:ea typeface="宋体" panose="02010600030101010101" pitchFamily="2" charset="-122"/>
              </a:rPr>
              <a:t>4.</a:t>
            </a:r>
            <a:r>
              <a:rPr lang="zh-CN" altLang="en-US" sz="1000" dirty="0">
                <a:ea typeface="宋体" panose="02010600030101010101" pitchFamily="2" charset="-122"/>
              </a:rPr>
              <a:t>准备队电工在回风违章带电倒接</a:t>
            </a:r>
            <a:r>
              <a:rPr lang="en-US" altLang="zh-CN" sz="1000" dirty="0">
                <a:ea typeface="宋体" panose="02010600030101010101" pitchFamily="2" charset="-122"/>
              </a:rPr>
              <a:t>127V</a:t>
            </a:r>
            <a:r>
              <a:rPr lang="zh-CN" altLang="en-US" sz="1000" dirty="0">
                <a:ea typeface="宋体" panose="02010600030101010101" pitchFamily="2" charset="-122"/>
              </a:rPr>
              <a:t>信号线引起火花，造成瓦斯爆炸事故。</a:t>
            </a:r>
            <a:endParaRPr lang="zh-CN" altLang="en-US" sz="1000" dirty="0">
              <a:ea typeface="宋体" panose="02010600030101010101" pitchFamily="2" charset="-122"/>
            </a:endParaRPr>
          </a:p>
          <a:p>
            <a:pPr lvl="0"/>
            <a:r>
              <a:rPr lang="en-US" altLang="zh-CN" sz="1000" dirty="0">
                <a:ea typeface="宋体" panose="02010600030101010101" pitchFamily="2" charset="-122"/>
              </a:rPr>
              <a:t>5</a:t>
            </a:r>
            <a:r>
              <a:rPr lang="zh-CN" altLang="en-US" sz="1000" dirty="0">
                <a:ea typeface="宋体" panose="02010600030101010101" pitchFamily="2" charset="-122"/>
              </a:rPr>
              <a:t>、反映出施工组织管理预想、安全技术措施预想、工作流程要素预想没有很好的贯彻执行。</a:t>
            </a:r>
            <a:endParaRPr lang="zh-CN" altLang="en-US" sz="10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p:sp>
      <p:sp>
        <p:nvSpPr>
          <p:cNvPr id="86019" name="文本占位符 86018"/>
          <p:cNvSpPr>
            <a:spLocks noGrp="1" noRot="1"/>
          </p:cNvSpPr>
          <p:nvPr>
            <p:ph type="body" idx="1"/>
          </p:nvPr>
        </p:nvSpPr>
        <p:spPr/>
        <p:txBody>
          <a:bodyPr anchor="ctr"/>
          <a:lstStyle/>
          <a:p>
            <a:pPr lvl="0"/>
            <a:r>
              <a:rPr lang="zh-CN" altLang="en-US" sz="1000" b="1" dirty="0">
                <a:ea typeface="宋体" panose="02010600030101010101" pitchFamily="2" charset="-122"/>
              </a:rPr>
              <a:t>事故案例二   华晋焦煤公司王家岭矿“</a:t>
            </a:r>
            <a:r>
              <a:rPr lang="en-US" altLang="zh-CN" sz="1000" b="1" dirty="0">
                <a:ea typeface="宋体" panose="02010600030101010101" pitchFamily="2" charset="-122"/>
              </a:rPr>
              <a:t>3</a:t>
            </a:r>
            <a:r>
              <a:rPr lang="en-US" altLang="zh-CN" sz="1000" b="1" dirty="0">
                <a:latin typeface="Arial" panose="020B0604020202020204" pitchFamily="34" charset="0"/>
                <a:ea typeface="宋体" panose="02010600030101010101" pitchFamily="2" charset="-122"/>
              </a:rPr>
              <a:t>·</a:t>
            </a:r>
            <a:r>
              <a:rPr lang="en-US" altLang="zh-CN" sz="1000" b="1" dirty="0">
                <a:ea typeface="宋体" panose="02010600030101010101" pitchFamily="2" charset="-122"/>
              </a:rPr>
              <a:t>28”</a:t>
            </a:r>
            <a:r>
              <a:rPr lang="zh-CN" altLang="en-US" sz="1000" b="1" dirty="0">
                <a:ea typeface="宋体" panose="02010600030101010101" pitchFamily="2" charset="-122"/>
              </a:rPr>
              <a:t>特别重大透水事故</a:t>
            </a:r>
            <a:endParaRPr lang="zh-CN" altLang="en-US" sz="1000" dirty="0">
              <a:ea typeface="宋体" panose="02010600030101010101" pitchFamily="2" charset="-122"/>
            </a:endParaRPr>
          </a:p>
          <a:p>
            <a:pPr lvl="0"/>
            <a:r>
              <a:rPr lang="zh-CN" altLang="en-US" sz="1000" dirty="0">
                <a:ea typeface="宋体" panose="02010600030101010101" pitchFamily="2" charset="-122"/>
              </a:rPr>
              <a:t>	王家岭矿为基建矿井，设计生产能力</a:t>
            </a:r>
            <a:r>
              <a:rPr lang="en-US" altLang="zh-CN" sz="1000" dirty="0">
                <a:ea typeface="宋体" panose="02010600030101010101" pitchFamily="2" charset="-122"/>
              </a:rPr>
              <a:t>600</a:t>
            </a:r>
            <a:r>
              <a:rPr lang="zh-CN" altLang="en-US" sz="1000" dirty="0">
                <a:ea typeface="宋体" panose="02010600030101010101" pitchFamily="2" charset="-122"/>
              </a:rPr>
              <a:t>万吨</a:t>
            </a:r>
            <a:r>
              <a:rPr lang="en-US" altLang="zh-CN" sz="1000" dirty="0">
                <a:ea typeface="宋体" panose="02010600030101010101" pitchFamily="2" charset="-122"/>
              </a:rPr>
              <a:t>/</a:t>
            </a:r>
            <a:r>
              <a:rPr lang="zh-CN" altLang="en-US" sz="1000" dirty="0">
                <a:ea typeface="宋体" panose="02010600030101010101" pitchFamily="2" charset="-122"/>
              </a:rPr>
              <a:t>年。该矿所在区域小窑开采历史悠久，事故发生前该矿井田内及相邻共有小煤矿</a:t>
            </a:r>
            <a:r>
              <a:rPr lang="en-US" altLang="zh-CN" sz="1000" dirty="0">
                <a:ea typeface="宋体" panose="02010600030101010101" pitchFamily="2" charset="-122"/>
              </a:rPr>
              <a:t>18</a:t>
            </a:r>
            <a:r>
              <a:rPr lang="zh-CN" altLang="en-US" sz="1000" dirty="0">
                <a:ea typeface="宋体" panose="02010600030101010101" pitchFamily="2" charset="-122"/>
              </a:rPr>
              <a:t>个。该矿由中煤能源集团和山西焦煤集团有限责任公司（以下简称山西焦煤集团）合资（各占</a:t>
            </a:r>
            <a:r>
              <a:rPr lang="en-US" altLang="zh-CN" sz="1000" dirty="0">
                <a:ea typeface="宋体" panose="02010600030101010101" pitchFamily="2" charset="-122"/>
              </a:rPr>
              <a:t>50%</a:t>
            </a:r>
            <a:r>
              <a:rPr lang="zh-CN" altLang="en-US" sz="1000" dirty="0">
                <a:ea typeface="宋体" panose="02010600030101010101" pitchFamily="2" charset="-122"/>
              </a:rPr>
              <a:t>股份）组建的华晋焦煤公司开发建设。发生事故的王家岭矿碟子沟项目井巷工程由中煤能源集团下属的中煤建设集团第一建设公司（以下简称中煤一建公司）第六十三工程处（以下简称中煤一建六十三处）施工，北京康迪建设监理咨询有限公司（以下简称康迪监理公司）负责监理，中煤西安设计工程有限责任公司负责设计。中国煤炭科工集团西安研究院电法勘探研究所承担井巷探测项目。</a:t>
            </a:r>
            <a:endParaRPr lang="zh-CN" altLang="en-US" sz="1000" dirty="0">
              <a:ea typeface="宋体" panose="02010600030101010101" pitchFamily="2" charset="-122"/>
            </a:endParaRPr>
          </a:p>
          <a:p>
            <a:pPr lvl="0"/>
            <a:r>
              <a:rPr lang="zh-CN" altLang="en-US" sz="1000" dirty="0">
                <a:ea typeface="宋体" panose="02010600030101010101" pitchFamily="2" charset="-122"/>
              </a:rPr>
              <a:t>事故的直接原因是：该矿</a:t>
            </a:r>
            <a:r>
              <a:rPr lang="en-US" altLang="zh-CN" sz="1000" dirty="0">
                <a:ea typeface="宋体" panose="02010600030101010101" pitchFamily="2" charset="-122"/>
              </a:rPr>
              <a:t>20101</a:t>
            </a:r>
            <a:r>
              <a:rPr lang="zh-CN" altLang="en-US" sz="1000" dirty="0">
                <a:ea typeface="宋体" panose="02010600030101010101" pitchFamily="2" charset="-122"/>
              </a:rPr>
              <a:t>回风巷掘进工作面附近小煤窑老空区积水情况未探明，且在发现透水征兆后未及时采取撤出井下作业人员等果断措施，掘进作业导致老空区积水透出，造成</a:t>
            </a:r>
            <a:r>
              <a:rPr lang="en-US" altLang="zh-CN" sz="1000" dirty="0">
                <a:ea typeface="宋体" panose="02010600030101010101" pitchFamily="2" charset="-122"/>
              </a:rPr>
              <a:t>+583.168m</a:t>
            </a:r>
            <a:r>
              <a:rPr lang="zh-CN" altLang="en-US" sz="1000" dirty="0">
                <a:ea typeface="宋体" panose="02010600030101010101" pitchFamily="2" charset="-122"/>
              </a:rPr>
              <a:t>标高以下巷道被淹和人员伤亡。共造成</a:t>
            </a:r>
            <a:r>
              <a:rPr lang="en-US" altLang="zh-CN" sz="1000" dirty="0">
                <a:ea typeface="宋体" panose="02010600030101010101" pitchFamily="2" charset="-122"/>
              </a:rPr>
              <a:t>38</a:t>
            </a:r>
            <a:r>
              <a:rPr lang="zh-CN" altLang="en-US" sz="1000" dirty="0">
                <a:ea typeface="宋体" panose="02010600030101010101" pitchFamily="2" charset="-122"/>
              </a:rPr>
              <a:t>人死亡、</a:t>
            </a:r>
            <a:r>
              <a:rPr lang="en-US" altLang="zh-CN" sz="1000" dirty="0">
                <a:ea typeface="宋体" panose="02010600030101010101" pitchFamily="2" charset="-122"/>
              </a:rPr>
              <a:t>115</a:t>
            </a:r>
            <a:r>
              <a:rPr lang="zh-CN" altLang="en-US" sz="1000" dirty="0">
                <a:ea typeface="宋体" panose="02010600030101010101" pitchFamily="2" charset="-122"/>
              </a:rPr>
              <a:t>人受伤，直接经济损失</a:t>
            </a:r>
            <a:r>
              <a:rPr lang="en-US" altLang="zh-CN" sz="1000" dirty="0">
                <a:ea typeface="宋体" panose="02010600030101010101" pitchFamily="2" charset="-122"/>
              </a:rPr>
              <a:t>4937</a:t>
            </a:r>
            <a:r>
              <a:rPr lang="zh-CN" altLang="en-US" sz="1000" dirty="0">
                <a:ea typeface="宋体" panose="02010600030101010101" pitchFamily="2" charset="-122"/>
              </a:rPr>
              <a:t>万元。</a:t>
            </a:r>
            <a:endParaRPr lang="zh-CN" altLang="en-US" sz="1000" dirty="0">
              <a:ea typeface="宋体" panose="02010600030101010101" pitchFamily="2" charset="-122"/>
            </a:endParaRPr>
          </a:p>
          <a:p>
            <a:pPr lvl="0"/>
            <a:r>
              <a:rPr lang="zh-CN" altLang="en-US" sz="1000" dirty="0">
                <a:ea typeface="宋体" panose="02010600030101010101" pitchFamily="2" charset="-122"/>
              </a:rPr>
              <a:t>   事故的间接原因是：地质勘探程度不够，水文地质条件不清，未查明老窑采空区位置和范围、积水情况；水患排查治理不力，发现透水征兆后未采取有效措施；施工组织不合理，赶工期、抢进度；未对职工进行全员安全培训，部分新到矿职工未经培训就安排上岗作业，部分特殊工种人员无证上岗。</a:t>
            </a:r>
            <a:endParaRPr lang="zh-CN" altLang="en-US" sz="1000" dirty="0">
              <a:ea typeface="宋体" panose="02010600030101010101" pitchFamily="2" charset="-122"/>
            </a:endParaRPr>
          </a:p>
          <a:p>
            <a:pPr lvl="0"/>
            <a:r>
              <a:rPr lang="zh-CN" altLang="en-US" sz="1000" dirty="0">
                <a:ea typeface="宋体" panose="02010600030101010101" pitchFamily="2" charset="-122"/>
              </a:rPr>
              <a:t>事故的主要教训</a:t>
            </a:r>
            <a:endParaRPr lang="zh-CN" altLang="en-US" sz="1000" dirty="0">
              <a:ea typeface="宋体" panose="02010600030101010101" pitchFamily="2" charset="-122"/>
            </a:endParaRPr>
          </a:p>
          <a:p>
            <a:pPr lvl="0"/>
            <a:r>
              <a:rPr lang="zh-CN" altLang="en-US" sz="1000" dirty="0">
                <a:ea typeface="宋体" panose="02010600030101010101" pitchFamily="2" charset="-122"/>
              </a:rPr>
              <a:t>这是一起典型的预报预警环节缺失造成的特别重大事故。王家岭矿在平时就是隐患重重；在透水事故发生前的三四天内，井下已经出现征兆。从</a:t>
            </a:r>
            <a:r>
              <a:rPr lang="en-US" altLang="zh-CN" sz="1000" dirty="0">
                <a:ea typeface="宋体" panose="02010600030101010101" pitchFamily="2" charset="-122"/>
              </a:rPr>
              <a:t>3</a:t>
            </a:r>
            <a:r>
              <a:rPr lang="zh-CN" altLang="en-US" sz="1000" dirty="0">
                <a:ea typeface="宋体" panose="02010600030101010101" pitchFamily="2" charset="-122"/>
              </a:rPr>
              <a:t>月</a:t>
            </a:r>
            <a:r>
              <a:rPr lang="en-US" altLang="zh-CN" sz="1000" dirty="0">
                <a:ea typeface="宋体" panose="02010600030101010101" pitchFamily="2" charset="-122"/>
              </a:rPr>
              <a:t>26</a:t>
            </a:r>
            <a:r>
              <a:rPr lang="zh-CN" altLang="en-US" sz="1000" dirty="0">
                <a:ea typeface="宋体" panose="02010600030101010101" pitchFamily="2" charset="-122"/>
              </a:rPr>
              <a:t>日开始，就有井下作业工人升井后发现鞋湿了。</a:t>
            </a:r>
            <a:r>
              <a:rPr lang="en-US" altLang="zh-CN" sz="1000" dirty="0">
                <a:ea typeface="宋体" panose="02010600030101010101" pitchFamily="2" charset="-122"/>
              </a:rPr>
              <a:t>3</a:t>
            </a:r>
            <a:r>
              <a:rPr lang="zh-CN" altLang="en-US" sz="1000" dirty="0">
                <a:ea typeface="宋体" panose="02010600030101010101" pitchFamily="2" charset="-122"/>
              </a:rPr>
              <a:t>月</a:t>
            </a:r>
            <a:r>
              <a:rPr lang="en-US" altLang="zh-CN" sz="1000" dirty="0">
                <a:ea typeface="宋体" panose="02010600030101010101" pitchFamily="2" charset="-122"/>
              </a:rPr>
              <a:t>28</a:t>
            </a:r>
            <a:r>
              <a:rPr lang="zh-CN" altLang="en-US" sz="1000" dirty="0">
                <a:ea typeface="宋体" panose="02010600030101010101" pitchFamily="2" charset="-122"/>
              </a:rPr>
              <a:t>日上午，还有工人发现裤腿都湿了。这些迹象向矿上反映之后，却没有得到重视。平时施工过程就存在隐患，主要表现在工作量太大、超能力生产、赶进度，井下的通风、排水等设施不能满足工作面的数量。所以，预报四种方式、预警六项措施没有贯彻实施，出事故是必然，不出事故是偶然。</a:t>
            </a:r>
            <a:endParaRPr lang="zh-CN" altLang="en-US" sz="10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0114" name="幻灯片图像占位符 90113"/>
          <p:cNvSpPr>
            <a:spLocks noGrp="1" noRot="1" noChangeAspect="1" noTextEdit="1"/>
          </p:cNvSpPr>
          <p:nvPr>
            <p:ph type="sldImg"/>
          </p:nvPr>
        </p:nvSpPr>
        <p:spPr/>
      </p:sp>
      <p:sp>
        <p:nvSpPr>
          <p:cNvPr id="90115" name="文本占位符 90114"/>
          <p:cNvSpPr>
            <a:spLocks noGrp="1" noRot="1"/>
          </p:cNvSpPr>
          <p:nvPr>
            <p:ph type="body" idx="1"/>
          </p:nvPr>
        </p:nvSpPr>
        <p:spPr/>
        <p:txBody>
          <a:bodyPr anchor="ctr"/>
          <a:lstStyle/>
          <a:p>
            <a:pPr lvl="0"/>
            <a:r>
              <a:rPr lang="zh-CN" altLang="en-US" sz="1000" b="1" dirty="0">
                <a:ea typeface="宋体" panose="02010600030101010101" pitchFamily="2" charset="-122"/>
              </a:rPr>
              <a:t>事故案例三   江西丰城矿务局新建煤矿“</a:t>
            </a:r>
            <a:r>
              <a:rPr lang="en-US" altLang="zh-CN" sz="1000" b="1" dirty="0">
                <a:ea typeface="宋体" panose="02010600030101010101" pitchFamily="2" charset="-122"/>
              </a:rPr>
              <a:t>11</a:t>
            </a:r>
            <a:r>
              <a:rPr lang="en-US" altLang="zh-CN" sz="1000" b="1" dirty="0">
                <a:latin typeface="Arial" panose="020B0604020202020204" pitchFamily="34" charset="0"/>
                <a:ea typeface="宋体" panose="02010600030101010101" pitchFamily="2" charset="-122"/>
              </a:rPr>
              <a:t>·</a:t>
            </a:r>
            <a:r>
              <a:rPr lang="en-US" altLang="zh-CN" sz="1000" b="1" dirty="0">
                <a:ea typeface="宋体" panose="02010600030101010101" pitchFamily="2" charset="-122"/>
              </a:rPr>
              <a:t>14”</a:t>
            </a:r>
            <a:r>
              <a:rPr lang="zh-CN" altLang="en-US" sz="1000" b="1" dirty="0">
                <a:ea typeface="宋体" panose="02010600030101010101" pitchFamily="2" charset="-122"/>
              </a:rPr>
              <a:t>特大瓦斯爆炸事故　</a:t>
            </a:r>
            <a:r>
              <a:rPr lang="zh-CN" altLang="en-US" sz="1000" dirty="0">
                <a:ea typeface="宋体" panose="02010600030101010101" pitchFamily="2" charset="-122"/>
              </a:rPr>
              <a:t>　</a:t>
            </a:r>
            <a:endParaRPr lang="zh-CN" altLang="en-US" sz="1000" dirty="0">
              <a:ea typeface="宋体" panose="02010600030101010101" pitchFamily="2" charset="-122"/>
            </a:endParaRPr>
          </a:p>
          <a:p>
            <a:pPr lvl="0"/>
            <a:r>
              <a:rPr lang="zh-CN" altLang="en-US" sz="1000" dirty="0">
                <a:ea typeface="宋体" panose="02010600030101010101" pitchFamily="2" charset="-122"/>
              </a:rPr>
              <a:t>新建煤矿是丰城矿务局</a:t>
            </a:r>
            <a:r>
              <a:rPr lang="en-US" altLang="zh-CN" sz="1000" dirty="0">
                <a:ea typeface="宋体" panose="02010600030101010101" pitchFamily="2" charset="-122"/>
              </a:rPr>
              <a:t>4</a:t>
            </a:r>
            <a:r>
              <a:rPr lang="zh-CN" altLang="en-US" sz="1000" dirty="0">
                <a:ea typeface="宋体" panose="02010600030101010101" pitchFamily="2" charset="-122"/>
              </a:rPr>
              <a:t>对生产矿井之一。瓦斯等级鉴定为煤与瓦斯突出矿井，新建煤矿井下</a:t>
            </a:r>
            <a:r>
              <a:rPr lang="en-US" altLang="zh-CN" sz="1000" dirty="0">
                <a:ea typeface="宋体" panose="02010600030101010101" pitchFamily="2" charset="-122"/>
              </a:rPr>
              <a:t>1010</a:t>
            </a:r>
            <a:r>
              <a:rPr lang="zh-CN" altLang="en-US" sz="1000" dirty="0">
                <a:ea typeface="宋体" panose="02010600030101010101" pitchFamily="2" charset="-122"/>
              </a:rPr>
              <a:t>工作面进风（运输）顺槽在掘进过程中，曾于</a:t>
            </a:r>
            <a:r>
              <a:rPr lang="en-US" altLang="zh-CN" sz="1000" dirty="0">
                <a:ea typeface="宋体" panose="02010600030101010101" pitchFamily="2" charset="-122"/>
              </a:rPr>
              <a:t>2003</a:t>
            </a:r>
            <a:r>
              <a:rPr lang="zh-CN" altLang="en-US" sz="1000" dirty="0">
                <a:ea typeface="宋体" panose="02010600030101010101" pitchFamily="2" charset="-122"/>
              </a:rPr>
              <a:t>年</a:t>
            </a:r>
            <a:r>
              <a:rPr lang="en-US" altLang="zh-CN" sz="1000" dirty="0">
                <a:ea typeface="宋体" panose="02010600030101010101" pitchFamily="2" charset="-122"/>
              </a:rPr>
              <a:t>6</a:t>
            </a:r>
            <a:r>
              <a:rPr lang="zh-CN" altLang="en-US" sz="1000" dirty="0">
                <a:ea typeface="宋体" panose="02010600030101010101" pitchFamily="2" charset="-122"/>
              </a:rPr>
              <a:t>月</a:t>
            </a:r>
            <a:r>
              <a:rPr lang="en-US" altLang="zh-CN" sz="1000" dirty="0">
                <a:ea typeface="宋体" panose="02010600030101010101" pitchFamily="2" charset="-122"/>
              </a:rPr>
              <a:t>14</a:t>
            </a:r>
            <a:r>
              <a:rPr lang="zh-CN" altLang="en-US" sz="1000" dirty="0">
                <a:ea typeface="宋体" panose="02010600030101010101" pitchFamily="2" charset="-122"/>
              </a:rPr>
              <a:t>日和</a:t>
            </a:r>
            <a:r>
              <a:rPr lang="en-US" altLang="zh-CN" sz="1000" dirty="0">
                <a:ea typeface="宋体" panose="02010600030101010101" pitchFamily="2" charset="-122"/>
              </a:rPr>
              <a:t>7</a:t>
            </a:r>
            <a:r>
              <a:rPr lang="zh-CN" altLang="en-US" sz="1000" dirty="0">
                <a:ea typeface="宋体" panose="02010600030101010101" pitchFamily="2" charset="-122"/>
              </a:rPr>
              <a:t>月</a:t>
            </a:r>
            <a:r>
              <a:rPr lang="en-US" altLang="zh-CN" sz="1000" dirty="0">
                <a:ea typeface="宋体" panose="02010600030101010101" pitchFamily="2" charset="-122"/>
              </a:rPr>
              <a:t>27</a:t>
            </a:r>
            <a:r>
              <a:rPr lang="zh-CN" altLang="en-US" sz="1000" dirty="0">
                <a:ea typeface="宋体" panose="02010600030101010101" pitchFamily="2" charset="-122"/>
              </a:rPr>
              <a:t>日发生煤与瓦斯突出，形成了</a:t>
            </a:r>
            <a:r>
              <a:rPr lang="en-US" altLang="zh-CN" sz="1000" dirty="0">
                <a:ea typeface="宋体" panose="02010600030101010101" pitchFamily="2" charset="-122"/>
              </a:rPr>
              <a:t>1</a:t>
            </a:r>
            <a:r>
              <a:rPr lang="zh-CN" altLang="en-US" sz="1000" dirty="0">
                <a:ea typeface="宋体" panose="02010600030101010101" pitchFamily="2" charset="-122"/>
              </a:rPr>
              <a:t>号和</a:t>
            </a:r>
            <a:r>
              <a:rPr lang="en-US" altLang="zh-CN" sz="1000" dirty="0">
                <a:ea typeface="宋体" panose="02010600030101010101" pitchFamily="2" charset="-122"/>
              </a:rPr>
              <a:t>2</a:t>
            </a:r>
            <a:r>
              <a:rPr lang="zh-CN" altLang="en-US" sz="1000" dirty="0">
                <a:ea typeface="宋体" panose="02010600030101010101" pitchFamily="2" charset="-122"/>
              </a:rPr>
              <a:t>号突出孔洞。在对</a:t>
            </a:r>
            <a:r>
              <a:rPr lang="en-US" altLang="zh-CN" sz="1000" dirty="0">
                <a:ea typeface="宋体" panose="02010600030101010101" pitchFamily="2" charset="-122"/>
              </a:rPr>
              <a:t>1010</a:t>
            </a:r>
            <a:r>
              <a:rPr lang="zh-CN" altLang="en-US" sz="1000" dirty="0">
                <a:ea typeface="宋体" panose="02010600030101010101" pitchFamily="2" charset="-122"/>
              </a:rPr>
              <a:t>工作面运输顺槽</a:t>
            </a:r>
            <a:r>
              <a:rPr lang="en-US" altLang="zh-CN" sz="1000" dirty="0">
                <a:ea typeface="宋体" panose="02010600030101010101" pitchFamily="2" charset="-122"/>
              </a:rPr>
              <a:t>2</a:t>
            </a:r>
            <a:r>
              <a:rPr lang="zh-CN" altLang="en-US" sz="1000" dirty="0">
                <a:ea typeface="宋体" panose="02010600030101010101" pitchFamily="2" charset="-122"/>
              </a:rPr>
              <a:t>号突出孔洞进行密闭前，没有清理完突出浮煤，密闭墙没有按设计要求施工，密闭不严，没有采取有效的防止自然发火的措施，导致密闭内突出浮煤氧化自然，煤炭自然引燃孔洞内积聚的瓦斯，造成瓦斯爆炸，</a:t>
            </a:r>
            <a:r>
              <a:rPr lang="en-US" altLang="zh-CN" sz="1000" dirty="0">
                <a:ea typeface="宋体" panose="02010600030101010101" pitchFamily="2" charset="-122"/>
              </a:rPr>
              <a:t>51</a:t>
            </a:r>
            <a:r>
              <a:rPr lang="zh-CN" altLang="en-US" sz="1000" dirty="0">
                <a:ea typeface="宋体" panose="02010600030101010101" pitchFamily="2" charset="-122"/>
              </a:rPr>
              <a:t>人死亡，</a:t>
            </a:r>
            <a:r>
              <a:rPr lang="en-US" altLang="zh-CN" sz="1000" dirty="0">
                <a:ea typeface="宋体" panose="02010600030101010101" pitchFamily="2" charset="-122"/>
              </a:rPr>
              <a:t>5</a:t>
            </a:r>
            <a:r>
              <a:rPr lang="zh-CN" altLang="en-US" sz="1000" dirty="0">
                <a:ea typeface="宋体" panose="02010600030101010101" pitchFamily="2" charset="-122"/>
              </a:rPr>
              <a:t>人轻伤。</a:t>
            </a:r>
            <a:endParaRPr lang="zh-CN" altLang="en-US" sz="1000" b="1" dirty="0">
              <a:ea typeface="宋体" panose="02010600030101010101" pitchFamily="2" charset="-122"/>
            </a:endParaRPr>
          </a:p>
          <a:p>
            <a:pPr lvl="0"/>
            <a:r>
              <a:rPr lang="zh-CN" altLang="en-US" sz="1000" b="1" dirty="0">
                <a:ea typeface="宋体" panose="02010600030101010101" pitchFamily="2" charset="-122"/>
              </a:rPr>
              <a:t>事故案例四  淮北矿业集团芦岭煤矿“</a:t>
            </a:r>
            <a:r>
              <a:rPr lang="en-US" altLang="zh-CN" sz="1000" b="1" dirty="0">
                <a:ea typeface="宋体" panose="02010600030101010101" pitchFamily="2" charset="-122"/>
              </a:rPr>
              <a:t>5</a:t>
            </a:r>
            <a:r>
              <a:rPr lang="en-US" altLang="zh-CN" sz="1000" b="1" dirty="0">
                <a:latin typeface="Arial" panose="020B0604020202020204" pitchFamily="34" charset="0"/>
                <a:ea typeface="宋体" panose="02010600030101010101" pitchFamily="2" charset="-122"/>
              </a:rPr>
              <a:t>·</a:t>
            </a:r>
            <a:r>
              <a:rPr lang="en-US" altLang="zh-CN" sz="1000" b="1" dirty="0">
                <a:ea typeface="宋体" panose="02010600030101010101" pitchFamily="2" charset="-122"/>
              </a:rPr>
              <a:t>13”</a:t>
            </a:r>
            <a:r>
              <a:rPr lang="zh-CN" altLang="en-US" sz="1000" b="1" dirty="0">
                <a:ea typeface="宋体" panose="02010600030101010101" pitchFamily="2" charset="-122"/>
              </a:rPr>
              <a:t>特大瓦斯爆炸事故</a:t>
            </a:r>
            <a:r>
              <a:rPr lang="zh-CN" altLang="en-US" sz="1000" dirty="0">
                <a:ea typeface="宋体" panose="02010600030101010101" pitchFamily="2" charset="-122"/>
              </a:rPr>
              <a:t>　　</a:t>
            </a:r>
            <a:endParaRPr lang="zh-CN" altLang="en-US" sz="1000" dirty="0">
              <a:ea typeface="宋体" panose="02010600030101010101" pitchFamily="2" charset="-122"/>
            </a:endParaRPr>
          </a:p>
          <a:p>
            <a:pPr lvl="0"/>
            <a:r>
              <a:rPr lang="zh-CN" altLang="en-US" sz="1000" dirty="0">
                <a:ea typeface="宋体" panose="02010600030101010101" pitchFamily="2" charset="-122"/>
              </a:rPr>
              <a:t>淮北矿业集团芦岭煤矿井下</a:t>
            </a:r>
            <a:r>
              <a:rPr lang="en-US" altLang="zh-CN" sz="1000" dirty="0">
                <a:ea typeface="宋体" panose="02010600030101010101" pitchFamily="2" charset="-122"/>
              </a:rPr>
              <a:t>Ⅱ104</a:t>
            </a:r>
            <a:r>
              <a:rPr lang="zh-CN" altLang="en-US" sz="1000" dirty="0">
                <a:ea typeface="宋体" panose="02010600030101010101" pitchFamily="2" charset="-122"/>
              </a:rPr>
              <a:t>采区位于矿井二水平中部，开采</a:t>
            </a:r>
            <a:r>
              <a:rPr lang="en-US" altLang="zh-CN" sz="1000" dirty="0">
                <a:ea typeface="宋体" panose="02010600030101010101" pitchFamily="2" charset="-122"/>
              </a:rPr>
              <a:t>10</a:t>
            </a:r>
            <a:r>
              <a:rPr lang="zh-CN" altLang="en-US" sz="1000" dirty="0">
                <a:ea typeface="宋体" panose="02010600030101010101" pitchFamily="2" charset="-122"/>
              </a:rPr>
              <a:t>层煤，是</a:t>
            </a:r>
            <a:r>
              <a:rPr lang="en-US" altLang="zh-CN" sz="1000" dirty="0">
                <a:ea typeface="宋体" panose="02010600030101010101" pitchFamily="2" charset="-122"/>
              </a:rPr>
              <a:t>8</a:t>
            </a:r>
            <a:r>
              <a:rPr lang="zh-CN" altLang="en-US" sz="1000" dirty="0">
                <a:ea typeface="宋体" panose="02010600030101010101" pitchFamily="2" charset="-122"/>
              </a:rPr>
              <a:t>、</a:t>
            </a:r>
            <a:r>
              <a:rPr lang="en-US" altLang="zh-CN" sz="1000" dirty="0">
                <a:ea typeface="宋体" panose="02010600030101010101" pitchFamily="2" charset="-122"/>
              </a:rPr>
              <a:t>9</a:t>
            </a:r>
            <a:r>
              <a:rPr lang="zh-CN" altLang="en-US" sz="1000" dirty="0">
                <a:ea typeface="宋体" panose="02010600030101010101" pitchFamily="2" charset="-122"/>
              </a:rPr>
              <a:t>层煤的解放层，该采区走向长</a:t>
            </a:r>
            <a:r>
              <a:rPr lang="en-US" altLang="zh-CN" sz="1000" dirty="0">
                <a:ea typeface="宋体" panose="02010600030101010101" pitchFamily="2" charset="-122"/>
              </a:rPr>
              <a:t>630</a:t>
            </a:r>
            <a:r>
              <a:rPr lang="zh-CN" altLang="en-US" sz="1000" dirty="0">
                <a:ea typeface="宋体" panose="02010600030101010101" pitchFamily="2" charset="-122"/>
              </a:rPr>
              <a:t>米，倾斜宽</a:t>
            </a:r>
            <a:r>
              <a:rPr lang="en-US" altLang="zh-CN" sz="1000" dirty="0">
                <a:ea typeface="宋体" panose="02010600030101010101" pitchFamily="2" charset="-122"/>
              </a:rPr>
              <a:t>670</a:t>
            </a:r>
            <a:r>
              <a:rPr lang="zh-CN" altLang="en-US" sz="1000" dirty="0">
                <a:ea typeface="宋体" panose="02010600030101010101" pitchFamily="2" charset="-122"/>
              </a:rPr>
              <a:t>米，剩余可采储量</a:t>
            </a:r>
            <a:r>
              <a:rPr lang="en-US" altLang="zh-CN" sz="1000" dirty="0">
                <a:ea typeface="宋体" panose="02010600030101010101" pitchFamily="2" charset="-122"/>
              </a:rPr>
              <a:t>180</a:t>
            </a:r>
            <a:r>
              <a:rPr lang="zh-CN" altLang="en-US" sz="1000" dirty="0">
                <a:ea typeface="宋体" panose="02010600030101010101" pitchFamily="2" charset="-122"/>
              </a:rPr>
              <a:t>万吨。这个采区有一个回采工作面（</a:t>
            </a:r>
            <a:r>
              <a:rPr lang="en-US" altLang="zh-CN" sz="1000" dirty="0">
                <a:ea typeface="宋体" panose="02010600030101010101" pitchFamily="2" charset="-122"/>
              </a:rPr>
              <a:t>1046</a:t>
            </a:r>
            <a:r>
              <a:rPr lang="zh-CN" altLang="en-US" sz="1000" dirty="0">
                <a:ea typeface="宋体" panose="02010600030101010101" pitchFamily="2" charset="-122"/>
              </a:rPr>
              <a:t>），两下掘进工作面（</a:t>
            </a:r>
            <a:r>
              <a:rPr lang="en-US" altLang="zh-CN" sz="1000" dirty="0">
                <a:ea typeface="宋体" panose="02010600030101010101" pitchFamily="2" charset="-122"/>
              </a:rPr>
              <a:t>Ⅱ1048</a:t>
            </a:r>
            <a:r>
              <a:rPr lang="zh-CN" altLang="en-US" sz="1000" dirty="0">
                <a:ea typeface="宋体" panose="02010600030101010101" pitchFamily="2" charset="-122"/>
              </a:rPr>
              <a:t>切眼、</a:t>
            </a:r>
            <a:r>
              <a:rPr lang="en-US" altLang="zh-CN" sz="1000" dirty="0">
                <a:ea typeface="宋体" panose="02010600030101010101" pitchFamily="2" charset="-122"/>
              </a:rPr>
              <a:t>Ⅱ1048</a:t>
            </a:r>
            <a:r>
              <a:rPr lang="zh-CN" altLang="en-US" sz="1000" dirty="0">
                <a:ea typeface="宋体" panose="02010600030101010101" pitchFamily="2" charset="-122"/>
              </a:rPr>
              <a:t>风巷）。采区内有</a:t>
            </a:r>
            <a:r>
              <a:rPr lang="en-US" altLang="zh-CN" sz="1000" dirty="0">
                <a:ea typeface="宋体" panose="02010600030101010101" pitchFamily="2" charset="-122"/>
              </a:rPr>
              <a:t>7</a:t>
            </a:r>
            <a:r>
              <a:rPr lang="zh-CN" altLang="en-US" sz="1000" dirty="0">
                <a:ea typeface="宋体" panose="02010600030101010101" pitchFamily="2" charset="-122"/>
              </a:rPr>
              <a:t>个瓦斯传感器。</a:t>
            </a:r>
            <a:r>
              <a:rPr lang="en-US" altLang="zh-CN" sz="1000" dirty="0">
                <a:ea typeface="宋体" panose="02010600030101010101" pitchFamily="2" charset="-122"/>
              </a:rPr>
              <a:t>Ⅱ1046</a:t>
            </a:r>
            <a:r>
              <a:rPr lang="zh-CN" altLang="en-US" sz="1000" dirty="0">
                <a:ea typeface="宋体" panose="02010600030101010101" pitchFamily="2" charset="-122"/>
              </a:rPr>
              <a:t>采煤工作面遇到断层，留设断层煤柱后工作面跳采。断层煤柱前的采空区老顶来压垮落，导致采空区和</a:t>
            </a:r>
            <a:r>
              <a:rPr lang="en-US" altLang="zh-CN" sz="1000" dirty="0">
                <a:ea typeface="宋体" panose="02010600030101010101" pitchFamily="2" charset="-122"/>
              </a:rPr>
              <a:t>Ⅱ1048</a:t>
            </a:r>
            <a:r>
              <a:rPr lang="zh-CN" altLang="en-US" sz="1000" dirty="0">
                <a:ea typeface="宋体" panose="02010600030101010101" pitchFamily="2" charset="-122"/>
              </a:rPr>
              <a:t>风巷之间隔离柱上的多个孔洞冲入</a:t>
            </a:r>
            <a:r>
              <a:rPr lang="en-US" altLang="zh-CN" sz="1000" dirty="0">
                <a:ea typeface="宋体" panose="02010600030101010101" pitchFamily="2" charset="-122"/>
              </a:rPr>
              <a:t>Ⅱ1048</a:t>
            </a:r>
            <a:r>
              <a:rPr lang="zh-CN" altLang="en-US" sz="1000" dirty="0">
                <a:ea typeface="宋体" panose="02010600030101010101" pitchFamily="2" charset="-122"/>
              </a:rPr>
              <a:t>风巷，造成瓦斯积聚形成爆炸性混合气体，电钳工拆卸</a:t>
            </a:r>
            <a:r>
              <a:rPr lang="en-US" altLang="zh-CN" sz="1000" dirty="0">
                <a:ea typeface="宋体" panose="02010600030101010101" pitchFamily="2" charset="-122"/>
              </a:rPr>
              <a:t>Ⅱ1048</a:t>
            </a:r>
            <a:r>
              <a:rPr lang="zh-CN" altLang="en-US" sz="1000" dirty="0">
                <a:ea typeface="宋体" panose="02010600030101010101" pitchFamily="2" charset="-122"/>
              </a:rPr>
              <a:t>风巷控制刮板输送机电磁启动器（</a:t>
            </a:r>
            <a:r>
              <a:rPr lang="en-US" altLang="zh-CN" sz="1000" dirty="0">
                <a:ea typeface="宋体" panose="02010600030101010101" pitchFamily="2" charset="-122"/>
              </a:rPr>
              <a:t>QCI-120</a:t>
            </a:r>
            <a:r>
              <a:rPr lang="zh-CN" altLang="en-US" sz="1000" dirty="0">
                <a:ea typeface="宋体" panose="02010600030101010101" pitchFamily="2" charset="-122"/>
              </a:rPr>
              <a:t>型），打开了接线腔上盖板，在老顶来压琮程中，煤及矸石落入接线腔内，造成带电端子短路产生火花，引起瓦斯爆炸。在爆炸过程中</a:t>
            </a:r>
            <a:r>
              <a:rPr lang="en-US" altLang="zh-CN" sz="1000" dirty="0">
                <a:ea typeface="宋体" panose="02010600030101010101" pitchFamily="2" charset="-122"/>
              </a:rPr>
              <a:t>Ⅱ1046</a:t>
            </a:r>
            <a:r>
              <a:rPr lang="zh-CN" altLang="en-US" sz="1000" dirty="0">
                <a:ea typeface="宋体" panose="02010600030101010101" pitchFamily="2" charset="-122"/>
              </a:rPr>
              <a:t>工作面局部煤尘参与了爆炸，造成</a:t>
            </a:r>
            <a:r>
              <a:rPr lang="en-US" altLang="zh-CN" sz="1000" dirty="0">
                <a:ea typeface="宋体" panose="02010600030101010101" pitchFamily="2" charset="-122"/>
              </a:rPr>
              <a:t>86</a:t>
            </a:r>
            <a:r>
              <a:rPr lang="zh-CN" altLang="en-US" sz="1000" dirty="0">
                <a:ea typeface="宋体" panose="02010600030101010101" pitchFamily="2" charset="-122"/>
              </a:rPr>
              <a:t>人死亡，</a:t>
            </a:r>
            <a:r>
              <a:rPr lang="en-US" altLang="zh-CN" sz="1000" dirty="0">
                <a:ea typeface="宋体" panose="02010600030101010101" pitchFamily="2" charset="-122"/>
              </a:rPr>
              <a:t>9</a:t>
            </a:r>
            <a:r>
              <a:rPr lang="zh-CN" altLang="en-US" sz="1000" dirty="0">
                <a:ea typeface="宋体" panose="02010600030101010101" pitchFamily="2" charset="-122"/>
              </a:rPr>
              <a:t>人重伤，</a:t>
            </a:r>
            <a:r>
              <a:rPr lang="en-US" altLang="zh-CN" sz="1000" dirty="0">
                <a:ea typeface="宋体" panose="02010600030101010101" pitchFamily="2" charset="-122"/>
              </a:rPr>
              <a:t>19</a:t>
            </a:r>
            <a:r>
              <a:rPr lang="zh-CN" altLang="en-US" sz="1000" dirty="0">
                <a:ea typeface="宋体" panose="02010600030101010101" pitchFamily="2" charset="-122"/>
              </a:rPr>
              <a:t>人轻伤。</a:t>
            </a:r>
            <a:endParaRPr lang="zh-CN" altLang="en-US" sz="1000" dirty="0">
              <a:ea typeface="宋体" panose="02010600030101010101" pitchFamily="2" charset="-122"/>
            </a:endParaRPr>
          </a:p>
          <a:p>
            <a:pPr lvl="0"/>
            <a:r>
              <a:rPr lang="zh-CN" altLang="en-US" sz="1000" dirty="0">
                <a:ea typeface="宋体" panose="02010600030101010101" pitchFamily="2" charset="-122"/>
              </a:rPr>
              <a:t>事故的主要教训</a:t>
            </a:r>
            <a:endParaRPr lang="zh-CN" altLang="en-US" sz="1000" dirty="0">
              <a:ea typeface="宋体" panose="02010600030101010101" pitchFamily="2" charset="-122"/>
            </a:endParaRPr>
          </a:p>
          <a:p>
            <a:pPr lvl="0"/>
            <a:r>
              <a:rPr lang="zh-CN" altLang="en-US" sz="1000" dirty="0">
                <a:ea typeface="宋体" panose="02010600030101010101" pitchFamily="2" charset="-122"/>
              </a:rPr>
              <a:t>以上两起事故突出表现在：煤与瓦斯突出已经造成一定规模的事故，对安全生产已形成巨大的潜在的危险；小事故没有采取充分和完善的预防预备技术手段与安全措施进行有效控制，最终导致大事故发生。</a:t>
            </a:r>
            <a:endParaRPr lang="zh-CN" altLang="en-US" sz="10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7" descr="图片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4213" y="3573463"/>
            <a:ext cx="7772400" cy="1254125"/>
          </a:xfrm>
        </p:spPr>
        <p:txBody>
          <a:bodyPr/>
          <a:lstStyle>
            <a:lvl1pPr>
              <a:defRPr sz="3600" b="0">
                <a:solidFill>
                  <a:schemeClr val="accent1">
                    <a:lumMod val="75000"/>
                  </a:schemeClr>
                </a:solidFill>
              </a:defRPr>
            </a:lvl1pPr>
          </a:lstStyle>
          <a:p>
            <a:pPr lvl="0"/>
            <a:r>
              <a:rPr lang="zh-CN" altLang="en-US" noProof="0"/>
              <a:t>单击此处编辑母版标题样式</a:t>
            </a:r>
            <a:endParaRPr lang="zh-CN" altLang="en-US" noProof="0" dirty="0"/>
          </a:p>
        </p:txBody>
      </p:sp>
      <p:sp>
        <p:nvSpPr>
          <p:cNvPr id="3075" name="Rectangle 3"/>
          <p:cNvSpPr>
            <a:spLocks noGrp="1" noChangeArrowheads="1"/>
          </p:cNvSpPr>
          <p:nvPr>
            <p:ph type="subTitle" idx="1"/>
          </p:nvPr>
        </p:nvSpPr>
        <p:spPr>
          <a:xfrm>
            <a:off x="684213" y="5013325"/>
            <a:ext cx="6400800" cy="555625"/>
          </a:xfrm>
        </p:spPr>
        <p:txBody>
          <a:bodyPr/>
          <a:lstStyle>
            <a:lvl1pPr marL="0" indent="0">
              <a:buFontTx/>
              <a:buNone/>
              <a:defRPr sz="1800">
                <a:solidFill>
                  <a:schemeClr val="bg1">
                    <a:lumMod val="50000"/>
                  </a:schemeClr>
                </a:solidFill>
              </a:defRPr>
            </a:lvl1pPr>
          </a:lstStyle>
          <a:p>
            <a:pPr lvl="0"/>
            <a:r>
              <a:rPr lang="zh-CN" altLang="en-US" noProof="0"/>
              <a:t>单击此处编辑母版副标题样式</a:t>
            </a:r>
            <a:endParaRPr lang="zh-CN" altLang="en-US" noProof="0"/>
          </a:p>
        </p:txBody>
      </p:sp>
      <p:sp>
        <p:nvSpPr>
          <p:cNvPr id="5" name="Rectangle 4"/>
          <p:cNvSpPr>
            <a:spLocks noGrp="1" noChangeArrowheads="1"/>
          </p:cNvSpPr>
          <p:nvPr>
            <p:ph type="dt" sz="half" idx="10"/>
          </p:nvPr>
        </p:nvSpPr>
        <p:spPr/>
        <p:txBody>
          <a:bodyPr/>
          <a:lstStyle>
            <a:lvl1pPr>
              <a:defRPr/>
            </a:lvl1pPr>
          </a:lstStyle>
          <a:p>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 name="Rectangle 5"/>
          <p:cNvSpPr>
            <a:spLocks noGrp="1" noChangeArrowheads="1"/>
          </p:cNvSpPr>
          <p:nvPr>
            <p:ph type="ftr" sz="quarter" idx="11"/>
          </p:nvPr>
        </p:nvSpPr>
        <p:spPr/>
        <p:txBody>
          <a:bodyPr/>
          <a:lstStyle>
            <a:lvl1pPr>
              <a:defRPr/>
            </a:lvl1pPr>
          </a:lstStyle>
          <a:p>
            <a:endParaRPr lang="zh-CN" altLang="en-US" dirty="0">
              <a:latin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196" y="228441"/>
            <a:ext cx="898096" cy="453553"/>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5"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188913"/>
            <a:ext cx="2057400" cy="56070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3" y="188913"/>
            <a:ext cx="6019800" cy="56070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5"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5"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solidFill>
                  <a:schemeClr val="accent1"/>
                </a:solidFill>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5"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68313" y="1125538"/>
            <a:ext cx="4038600" cy="46704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9313" y="1125538"/>
            <a:ext cx="4038600" cy="46704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6"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8"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4"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3"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6"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lvl="0"/>
            <a:endParaRPr lang="zh-CN" altLang="en-US" dirty="0">
              <a:latin typeface="Arial" panose="020B0604020202020204" pitchFamily="34" charset="0"/>
              <a:ea typeface="宋体" panose="02010600030101010101" pitchFamily="2" charset="-122"/>
            </a:endParaRPr>
          </a:p>
        </p:txBody>
      </p:sp>
      <p:sp>
        <p:nvSpPr>
          <p:cNvPr id="6" name="Rectangle 5"/>
          <p:cNvSpPr>
            <a:spLocks noGrp="1" noChangeArrowheads="1"/>
          </p:cNvSpPr>
          <p:nvPr>
            <p:ph type="ftr" sz="quarter" idx="11"/>
          </p:nvPr>
        </p:nvSpPr>
        <p:spPr/>
        <p:txBody>
          <a:bodyPr/>
          <a:lstStyle>
            <a:lvl1pPr>
              <a:defRPr/>
            </a:lvl1pPr>
          </a:lstStyle>
          <a:p>
            <a:pPr lvl="0"/>
            <a:endParaRPr lang="zh-CN" altLang="en-US" dirty="0">
              <a:latin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图片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8313" y="1889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8" name="Rectangle 3"/>
          <p:cNvSpPr>
            <a:spLocks noGrp="1" noChangeArrowheads="1"/>
          </p:cNvSpPr>
          <p:nvPr>
            <p:ph type="body" idx="1"/>
          </p:nvPr>
        </p:nvSpPr>
        <p:spPr bwMode="auto">
          <a:xfrm>
            <a:off x="468313" y="1125538"/>
            <a:ext cx="82296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lvl="0"/>
            <a:endParaRPr lang="zh-CN" altLang="en-US" dirty="0">
              <a:latin typeface="Arial" panose="020B0604020202020204" pitchFamily="34" charset="0"/>
              <a:ea typeface="宋体" panose="02010600030101010101" pitchFamily="2" charset="-122"/>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lvl="0"/>
            <a:endParaRPr lang="zh-CN" altLang="en-US"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3196" y="2284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sz="2600" b="1" kern="1200">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Calibri" panose="020F0502020204030204" pitchFamily="34" charset="0"/>
          <a:ea typeface="幼圆" panose="02010509060101010101" pitchFamily="49" charset="-122"/>
          <a:cs typeface="宋体" panose="02010600030101010101" pitchFamily="2" charset="-122"/>
        </a:defRPr>
      </a:lvl2pPr>
      <a:lvl3pPr algn="l" rtl="0" eaLnBrk="1" fontAlgn="base" hangingPunct="1">
        <a:spcBef>
          <a:spcPct val="0"/>
        </a:spcBef>
        <a:spcAft>
          <a:spcPct val="0"/>
        </a:spcAft>
        <a:defRPr sz="2600" b="1">
          <a:solidFill>
            <a:schemeClr val="bg1"/>
          </a:solidFill>
          <a:latin typeface="Calibri" panose="020F0502020204030204" pitchFamily="34" charset="0"/>
          <a:ea typeface="幼圆" panose="02010509060101010101" pitchFamily="49" charset="-122"/>
          <a:cs typeface="宋体" panose="02010600030101010101" pitchFamily="2" charset="-122"/>
        </a:defRPr>
      </a:lvl3pPr>
      <a:lvl4pPr algn="l" rtl="0" eaLnBrk="1" fontAlgn="base" hangingPunct="1">
        <a:spcBef>
          <a:spcPct val="0"/>
        </a:spcBef>
        <a:spcAft>
          <a:spcPct val="0"/>
        </a:spcAft>
        <a:defRPr sz="2600" b="1">
          <a:solidFill>
            <a:schemeClr val="bg1"/>
          </a:solidFill>
          <a:latin typeface="Calibri" panose="020F0502020204030204" pitchFamily="34" charset="0"/>
          <a:ea typeface="幼圆" panose="02010509060101010101" pitchFamily="49" charset="-122"/>
          <a:cs typeface="宋体" panose="02010600030101010101" pitchFamily="2" charset="-122"/>
        </a:defRPr>
      </a:lvl4pPr>
      <a:lvl5pPr algn="l" rtl="0" eaLnBrk="1" fontAlgn="base" hangingPunct="1">
        <a:spcBef>
          <a:spcPct val="0"/>
        </a:spcBef>
        <a:spcAft>
          <a:spcPct val="0"/>
        </a:spcAft>
        <a:defRPr sz="2600" b="1">
          <a:solidFill>
            <a:schemeClr val="bg1"/>
          </a:solidFill>
          <a:latin typeface="Calibri" panose="020F0502020204030204" pitchFamily="34" charset="0"/>
          <a:ea typeface="幼圆" panose="02010509060101010101" pitchFamily="49" charset="-122"/>
          <a:cs typeface="宋体" panose="02010600030101010101" pitchFamily="2" charset="-122"/>
        </a:defRPr>
      </a:lvl5pPr>
      <a:lvl6pPr marL="457200" algn="l" rtl="0" eaLnBrk="1" fontAlgn="base" hangingPunct="1">
        <a:spcBef>
          <a:spcPct val="0"/>
        </a:spcBef>
        <a:spcAft>
          <a:spcPct val="0"/>
        </a:spcAft>
        <a:defRPr sz="2600" b="1">
          <a:solidFill>
            <a:schemeClr val="bg1"/>
          </a:solidFill>
          <a:latin typeface="Arial" panose="020B0604020202020204" pitchFamily="34" charset="0"/>
          <a:ea typeface="幼圆" panose="02010509060101010101" pitchFamily="49" charset="-122"/>
          <a:cs typeface="宋体" panose="02010600030101010101" pitchFamily="2" charset="-122"/>
        </a:defRPr>
      </a:lvl6pPr>
      <a:lvl7pPr marL="914400" algn="l" rtl="0" eaLnBrk="1" fontAlgn="base" hangingPunct="1">
        <a:spcBef>
          <a:spcPct val="0"/>
        </a:spcBef>
        <a:spcAft>
          <a:spcPct val="0"/>
        </a:spcAft>
        <a:defRPr sz="2600" b="1">
          <a:solidFill>
            <a:schemeClr val="bg1"/>
          </a:solidFill>
          <a:latin typeface="Arial" panose="020B0604020202020204" pitchFamily="34" charset="0"/>
          <a:ea typeface="幼圆" panose="02010509060101010101" pitchFamily="49" charset="-122"/>
          <a:cs typeface="宋体" panose="02010600030101010101" pitchFamily="2" charset="-122"/>
        </a:defRPr>
      </a:lvl7pPr>
      <a:lvl8pPr marL="1371600" algn="l" rtl="0" eaLnBrk="1" fontAlgn="base" hangingPunct="1">
        <a:spcBef>
          <a:spcPct val="0"/>
        </a:spcBef>
        <a:spcAft>
          <a:spcPct val="0"/>
        </a:spcAft>
        <a:defRPr sz="2600" b="1">
          <a:solidFill>
            <a:schemeClr val="bg1"/>
          </a:solidFill>
          <a:latin typeface="Arial" panose="020B0604020202020204" pitchFamily="34" charset="0"/>
          <a:ea typeface="幼圆" panose="02010509060101010101" pitchFamily="49" charset="-122"/>
          <a:cs typeface="宋体" panose="02010600030101010101" pitchFamily="2" charset="-122"/>
        </a:defRPr>
      </a:lvl8pPr>
      <a:lvl9pPr marL="1828800" algn="l" rtl="0" eaLnBrk="1" fontAlgn="base" hangingPunct="1">
        <a:spcBef>
          <a:spcPct val="0"/>
        </a:spcBef>
        <a:spcAft>
          <a:spcPct val="0"/>
        </a:spcAft>
        <a:defRPr sz="2600" b="1">
          <a:solidFill>
            <a:schemeClr val="bg1"/>
          </a:solidFill>
          <a:latin typeface="Arial" panose="020B0604020202020204" pitchFamily="34" charset="0"/>
          <a:ea typeface="幼圆" panose="02010509060101010101" pitchFamily="49" charset="-122"/>
          <a:cs typeface="宋体" panose="02010600030101010101" pitchFamily="2" charset="-122"/>
        </a:defRPr>
      </a:lvl9pPr>
    </p:titleStyle>
    <p:bodyStyle>
      <a:lvl1pPr marL="342900" indent="-342900" algn="l" rtl="0" eaLnBrk="1" fontAlgn="base" hangingPunct="1">
        <a:spcBef>
          <a:spcPts val="1800"/>
        </a:spcBef>
        <a:spcAft>
          <a:spcPct val="0"/>
        </a:spcAft>
        <a:buClr>
          <a:schemeClr val="accent2"/>
        </a:buClr>
        <a:buChar char="•"/>
        <a:defRPr sz="2000" kern="1200">
          <a:solidFill>
            <a:srgbClr val="3B4355"/>
          </a:solidFill>
          <a:latin typeface="+mn-lt"/>
          <a:ea typeface="+mn-ea"/>
          <a:cs typeface="+mn-cs"/>
        </a:defRPr>
      </a:lvl1pPr>
      <a:lvl2pPr marL="357505" indent="-285750" algn="l" rtl="0" eaLnBrk="1" fontAlgn="base" hangingPunct="1">
        <a:spcBef>
          <a:spcPct val="20000"/>
        </a:spcBef>
        <a:spcAft>
          <a:spcPct val="0"/>
        </a:spcAft>
        <a:buFont typeface="Arial" panose="020B0604020202020204" pitchFamily="34" charset="0"/>
        <a:buChar char=" "/>
        <a:defRPr kern="1200">
          <a:solidFill>
            <a:srgbClr val="888C8F"/>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0.jpeg"/><Relationship Id="rId4" Type="http://schemas.openxmlformats.org/officeDocument/2006/relationships/tags" Target="../tags/tag16.xml"/><Relationship Id="rId3" Type="http://schemas.openxmlformats.org/officeDocument/2006/relationships/image" Target="../media/image39.jpeg"/><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098" name="标题 4097"/>
          <p:cNvSpPr>
            <a:spLocks noGrp="1"/>
          </p:cNvSpPr>
          <p:nvPr>
            <p:ph type="ctrTitle"/>
          </p:nvPr>
        </p:nvSpPr>
        <p:spPr>
          <a:xfrm>
            <a:off x="304800" y="381000"/>
            <a:ext cx="5715000" cy="3048000"/>
          </a:xfrm>
        </p:spPr>
        <p:txBody>
          <a:bodyPr anchor="ctr"/>
          <a:lstStyle/>
          <a:p>
            <a:pPr defTabSz="914400">
              <a:buSzTx/>
            </a:pPr>
            <a:r>
              <a:rPr lang="zh-CN" altLang="en-US" sz="4800" b="1" kern="1200" baseline="0" dirty="0">
                <a:solidFill>
                  <a:srgbClr val="FFFF00"/>
                </a:solidFill>
                <a:latin typeface="Arial" panose="020B0604020202020204" pitchFamily="34" charset="0"/>
                <a:ea typeface="宋体" panose="02010600030101010101" pitchFamily="2" charset="-122"/>
              </a:rPr>
              <a:t>煤矿班组反“三违”与安全行为养成</a:t>
            </a:r>
            <a:endParaRPr lang="zh-CN" altLang="en-US" sz="7200" b="1" kern="1200" baseline="0" dirty="0">
              <a:solidFill>
                <a:srgbClr val="FFFF00"/>
              </a:solidFill>
              <a:latin typeface="Arial" panose="020B0604020202020204" pitchFamily="34" charset="0"/>
              <a:ea typeface="宋体" panose="02010600030101010101" pitchFamily="2" charset="-122"/>
            </a:endParaRPr>
          </a:p>
        </p:txBody>
      </p:sp>
      <p:sp>
        <p:nvSpPr>
          <p:cNvPr id="4100" name="矩形 4099"/>
          <p:cNvSpPr/>
          <p:nvPr/>
        </p:nvSpPr>
        <p:spPr>
          <a:xfrm>
            <a:off x="304800" y="381000"/>
            <a:ext cx="5715000" cy="3048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ClrTx/>
              <a:buSzTx/>
              <a:buFontTx/>
              <a:buNone/>
              <a:defRPr sz="4400" u="none" kern="1200" baseline="0">
                <a:solidFill>
                  <a:schemeClr val="tx1"/>
                </a:solidFill>
                <a:latin typeface="Arial" panose="020B0604020202020204" pitchFamily="34" charset="0"/>
              </a:defRPr>
            </a:lvl1pPr>
          </a:lstStyle>
          <a:p>
            <a:pPr lvl="0"/>
            <a:r>
              <a:rPr lang="zh-CN" altLang="en-US" sz="4800" b="1" dirty="0">
                <a:solidFill>
                  <a:srgbClr val="FFFF00"/>
                </a:solidFill>
                <a:ea typeface="宋体" panose="02010600030101010101" pitchFamily="2" charset="-122"/>
              </a:rPr>
              <a:t>煤矿班组反“三违”与安全行为养成</a:t>
            </a:r>
            <a:endParaRPr lang="zh-CN" altLang="en-US" sz="7200" b="1" dirty="0">
              <a:solidFill>
                <a:srgbClr val="FFFF00"/>
              </a:solidFill>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96159"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58659" y="492158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bg1"/>
                </a:solidFill>
              </a:rPr>
              <a:t>全面</a:t>
            </a:r>
            <a:endParaRPr lang="zh-CN" altLang="en-US" sz="2400" b="1">
              <a:solidFill>
                <a:schemeClr val="bg1"/>
              </a:solidFill>
            </a:endParaRPr>
          </a:p>
        </p:txBody>
      </p:sp>
      <p:sp>
        <p:nvSpPr>
          <p:cNvPr id="9" name="椭圆 8"/>
          <p:cNvSpPr/>
          <p:nvPr>
            <p:custDataLst>
              <p:tags r:id="rId3"/>
            </p:custDataLst>
          </p:nvPr>
        </p:nvSpPr>
        <p:spPr>
          <a:xfrm>
            <a:off x="6690995"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bg1"/>
                </a:solidFill>
              </a:rPr>
              <a:t>专业</a:t>
            </a:r>
            <a:endParaRPr lang="zh-CN" altLang="en-US" sz="2400" b="1">
              <a:solidFill>
                <a:schemeClr val="bg1"/>
              </a:solidFill>
            </a:endParaRPr>
          </a:p>
        </p:txBody>
      </p:sp>
      <p:sp>
        <p:nvSpPr>
          <p:cNvPr id="10" name="椭圆 9"/>
          <p:cNvSpPr/>
          <p:nvPr>
            <p:custDataLst>
              <p:tags r:id="rId4"/>
            </p:custDataLst>
          </p:nvPr>
        </p:nvSpPr>
        <p:spPr>
          <a:xfrm>
            <a:off x="7623331"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bg1"/>
                </a:solidFill>
              </a:rPr>
              <a:t>实用</a:t>
            </a:r>
            <a:endParaRPr lang="zh-CN" altLang="en-US" sz="24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2290" name="圆角矩形 12289"/>
          <p:cNvSpPr/>
          <p:nvPr/>
        </p:nvSpPr>
        <p:spPr>
          <a:xfrm>
            <a:off x="591185" y="1447800"/>
            <a:ext cx="8245475" cy="25908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12291" name="标题 12290"/>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solidFill>
                <a:srgbClr val="FF0066"/>
              </a:solidFill>
              <a:ea typeface="宋体" panose="02010600030101010101" pitchFamily="2" charset="-122"/>
            </a:endParaRPr>
          </a:p>
        </p:txBody>
      </p:sp>
      <p:sp>
        <p:nvSpPr>
          <p:cNvPr id="12292" name="文本占位符 12291"/>
          <p:cNvSpPr>
            <a:spLocks noGrp="1"/>
          </p:cNvSpPr>
          <p:nvPr>
            <p:ph type="body" idx="1"/>
          </p:nvPr>
        </p:nvSpPr>
        <p:spPr>
          <a:xfrm>
            <a:off x="381000" y="1818005"/>
            <a:ext cx="8229600" cy="2667000"/>
          </a:xfrm>
        </p:spPr>
        <p:txBody>
          <a:bodyPr/>
          <a:lstStyle/>
          <a:p>
            <a:pPr lvl="1"/>
            <a:r>
              <a:rPr lang="zh-CN" altLang="en-US" sz="2000" b="1" dirty="0">
                <a:solidFill>
                  <a:srgbClr val="FF0066"/>
                </a:solidFill>
                <a:ea typeface="宋体" panose="02010600030101010101" pitchFamily="2" charset="-122"/>
              </a:rPr>
              <a:t> </a:t>
            </a:r>
            <a:r>
              <a:rPr lang="zh-CN" altLang="en-US" sz="2000" b="1" dirty="0">
                <a:solidFill>
                  <a:srgbClr val="003300"/>
                </a:solidFill>
                <a:ea typeface="宋体" panose="02010600030101010101" pitchFamily="2" charset="-122"/>
              </a:rPr>
              <a:t>逞能心理。一些职工熟悉岗位技能，有工作经验，理论上有一套，操作知识也都知道，产生骄傲自满思想；认为有关作业规定和程序对自己来说都是不必要的“小菜一碟”，别人不敢违章，自己技高胆大，违章操作才显“英雄本色”，结果造成事故。</a:t>
            </a:r>
            <a:r>
              <a:rPr lang="zh-CN" altLang="en-US" sz="2000" b="1" dirty="0">
                <a:solidFill>
                  <a:srgbClr val="FF0066"/>
                </a:solidFill>
                <a:ea typeface="宋体" panose="02010600030101010101" pitchFamily="2" charset="-122"/>
              </a:rPr>
              <a:t> </a:t>
            </a:r>
            <a:endParaRPr lang="zh-CN" altLang="en-US" sz="2000" dirty="0">
              <a:ea typeface="宋体" panose="02010600030101010101" pitchFamily="2" charset="-122"/>
            </a:endParaRPr>
          </a:p>
        </p:txBody>
      </p:sp>
      <p:pic>
        <p:nvPicPr>
          <p:cNvPr id="12297" name="图片 12296" descr="e019fdf697c61788"/>
          <p:cNvPicPr>
            <a:picLocks noChangeAspect="1"/>
          </p:cNvPicPr>
          <p:nvPr/>
        </p:nvPicPr>
        <p:blipFill>
          <a:blip r:embed="rId1"/>
          <a:stretch>
            <a:fillRect/>
          </a:stretch>
        </p:blipFill>
        <p:spPr>
          <a:xfrm>
            <a:off x="3352800" y="4191000"/>
            <a:ext cx="5257800" cy="2286000"/>
          </a:xfrm>
          <a:prstGeom prst="rect">
            <a:avLst/>
          </a:prstGeom>
          <a:noFill/>
          <a:ln w="9525">
            <a:noFill/>
          </a:ln>
        </p:spPr>
      </p:pic>
      <p:sp>
        <p:nvSpPr>
          <p:cNvPr id="12299" name="矩形 12298"/>
          <p:cNvSpPr/>
          <p:nvPr/>
        </p:nvSpPr>
        <p:spPr>
          <a:xfrm rot="10800000" flipV="1">
            <a:off x="381000" y="5213350"/>
            <a:ext cx="3048000"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solidFill>
                  <a:srgbClr val="FF0066"/>
                </a:solidFill>
                <a:latin typeface="Arial" panose="020B0604020202020204" pitchFamily="34" charset="0"/>
                <a:ea typeface="宋体" panose="02010600030101010101" pitchFamily="2" charset="-122"/>
              </a:rPr>
              <a:t>1</a:t>
            </a:r>
            <a:r>
              <a:rPr lang="zh-CN" altLang="en-US" sz="2000" b="1" dirty="0">
                <a:solidFill>
                  <a:srgbClr val="FF0066"/>
                </a:solidFill>
                <a:latin typeface="Arial" panose="020B0604020202020204" pitchFamily="34" charset="0"/>
                <a:ea typeface="宋体" panose="02010600030101010101" pitchFamily="2" charset="-122"/>
              </a:rPr>
              <a:t> 、“三违”主观原因</a:t>
            </a:r>
            <a:endParaRPr lang="zh-CN" altLang="en-US" sz="20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457200" y="1122045"/>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3314" name="圆角矩形 13313"/>
          <p:cNvSpPr/>
          <p:nvPr/>
        </p:nvSpPr>
        <p:spPr>
          <a:xfrm>
            <a:off x="533400" y="3657600"/>
            <a:ext cx="8153400" cy="2819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cap="flat" cmpd="sng">
            <a:solidFill>
              <a:srgbClr val="3366FF"/>
            </a:solidFill>
            <a:prstDash val="solid"/>
            <a:headEnd type="none" w="med" len="med"/>
            <a:tailEnd type="none" w="med" len="med"/>
          </a:ln>
        </p:spPr>
        <p:txBody>
          <a:bodyPr wrap="none" anchor="ctr"/>
          <a:lstStyle/>
          <a:p>
            <a:pPr algn="l" eaLnBrk="0" hangingPunct="0">
              <a:spcBef>
                <a:spcPct val="0"/>
              </a:spcBef>
            </a:pPr>
            <a:r>
              <a:rPr lang="zh-CN" altLang="en-US" sz="2800" b="1" dirty="0">
                <a:solidFill>
                  <a:srgbClr val="000000"/>
                </a:solidFill>
                <a:latin typeface="宋体" panose="02010600030101010101" pitchFamily="2" charset="-122"/>
                <a:ea typeface="宋体" panose="02010600030101010101" pitchFamily="2" charset="-122"/>
              </a:rPr>
              <a:t>      蛮干心理。有些职工有一定的技术能力，</a:t>
            </a:r>
            <a:endParaRPr lang="zh-CN" altLang="en-US" sz="2800" b="1" dirty="0">
              <a:solidFill>
                <a:srgbClr val="000000"/>
              </a:solidFill>
              <a:latin typeface="宋体" panose="02010600030101010101" pitchFamily="2" charset="-122"/>
              <a:ea typeface="宋体" panose="02010600030101010101" pitchFamily="2" charset="-122"/>
            </a:endParaRPr>
          </a:p>
          <a:p>
            <a:pPr algn="l" eaLnBrk="0" hangingPunct="0">
              <a:spcBef>
                <a:spcPct val="0"/>
              </a:spcBef>
            </a:pPr>
            <a:r>
              <a:rPr lang="zh-CN" altLang="en-US" sz="2800" b="1" dirty="0">
                <a:solidFill>
                  <a:srgbClr val="000000"/>
                </a:solidFill>
                <a:latin typeface="宋体" panose="02010600030101010101" pitchFamily="2" charset="-122"/>
                <a:ea typeface="宋体" panose="02010600030101010101" pitchFamily="2" charset="-122"/>
              </a:rPr>
              <a:t>但工作方法简单粗暴，把遵章守制当成是刻板，</a:t>
            </a:r>
            <a:endParaRPr lang="zh-CN" altLang="en-US" sz="2800" b="1" dirty="0">
              <a:solidFill>
                <a:srgbClr val="000000"/>
              </a:solidFill>
              <a:latin typeface="宋体" panose="02010600030101010101" pitchFamily="2" charset="-122"/>
              <a:ea typeface="宋体" panose="02010600030101010101" pitchFamily="2" charset="-122"/>
            </a:endParaRPr>
          </a:p>
          <a:p>
            <a:pPr algn="l" eaLnBrk="0" hangingPunct="0">
              <a:spcBef>
                <a:spcPct val="0"/>
              </a:spcBef>
            </a:pPr>
            <a:r>
              <a:rPr lang="zh-CN" altLang="en-US" sz="2800" b="1" dirty="0">
                <a:solidFill>
                  <a:srgbClr val="000000"/>
                </a:solidFill>
                <a:latin typeface="宋体" panose="02010600030101010101" pitchFamily="2" charset="-122"/>
                <a:ea typeface="宋体" panose="02010600030101010101" pitchFamily="2" charset="-122"/>
              </a:rPr>
              <a:t>随意“创新”工作方法，不充分估计行为的恶果，</a:t>
            </a:r>
            <a:endParaRPr lang="zh-CN" altLang="en-US" sz="2800" b="1" dirty="0">
              <a:solidFill>
                <a:srgbClr val="000000"/>
              </a:solidFill>
              <a:latin typeface="宋体" panose="02010600030101010101" pitchFamily="2" charset="-122"/>
              <a:ea typeface="宋体" panose="02010600030101010101" pitchFamily="2" charset="-122"/>
            </a:endParaRPr>
          </a:p>
          <a:p>
            <a:pPr algn="l" eaLnBrk="0" hangingPunct="0">
              <a:spcBef>
                <a:spcPct val="0"/>
              </a:spcBef>
            </a:pPr>
            <a:r>
              <a:rPr lang="zh-CN" altLang="en-US" sz="2800" b="1" dirty="0">
                <a:solidFill>
                  <a:srgbClr val="000000"/>
                </a:solidFill>
                <a:latin typeface="宋体" panose="02010600030101010101" pitchFamily="2" charset="-122"/>
                <a:ea typeface="宋体" panose="02010600030101010101" pitchFamily="2" charset="-122"/>
              </a:rPr>
              <a:t>这种违章一旦发生事故就有可能是大事故。</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13315" name="标题 13314"/>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3316" name="六边形 13315"/>
          <p:cNvSpPr/>
          <p:nvPr/>
        </p:nvSpPr>
        <p:spPr>
          <a:xfrm>
            <a:off x="871538" y="4013200"/>
            <a:ext cx="831850" cy="598488"/>
          </a:xfrm>
          <a:prstGeom prst="hexagon">
            <a:avLst>
              <a:gd name="adj" fmla="val 34747"/>
              <a:gd name="vf" fmla="val 115470"/>
            </a:avLst>
          </a:prstGeom>
          <a:solidFill>
            <a:srgbClr val="808080"/>
          </a:solidFill>
          <a:ln w="9525">
            <a:noFill/>
          </a:ln>
        </p:spPr>
        <p:txBody>
          <a:bodyPr/>
          <a:lstStyle/>
          <a:p>
            <a:endParaRPr lang="zh-CN" altLang="en-US"/>
          </a:p>
        </p:txBody>
      </p:sp>
      <p:sp>
        <p:nvSpPr>
          <p:cNvPr id="13317" name="六边形 13316"/>
          <p:cNvSpPr/>
          <p:nvPr/>
        </p:nvSpPr>
        <p:spPr>
          <a:xfrm>
            <a:off x="838200" y="4038600"/>
            <a:ext cx="831850" cy="598488"/>
          </a:xfrm>
          <a:prstGeom prst="hexagon">
            <a:avLst>
              <a:gd name="adj" fmla="val 34747"/>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3318" name="六边形 13317"/>
          <p:cNvSpPr/>
          <p:nvPr/>
        </p:nvSpPr>
        <p:spPr>
          <a:xfrm>
            <a:off x="914400" y="40386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pic>
        <p:nvPicPr>
          <p:cNvPr id="13319" name="图片 13318" descr="9d33ba8e01d11ecc"/>
          <p:cNvPicPr>
            <a:picLocks noChangeAspect="1"/>
          </p:cNvPicPr>
          <p:nvPr/>
        </p:nvPicPr>
        <p:blipFill>
          <a:blip r:embed="rId1"/>
          <a:stretch>
            <a:fillRect/>
          </a:stretch>
        </p:blipFill>
        <p:spPr>
          <a:xfrm>
            <a:off x="457200" y="1219200"/>
            <a:ext cx="5562600" cy="2222500"/>
          </a:xfrm>
          <a:prstGeom prst="rect">
            <a:avLst/>
          </a:prstGeom>
          <a:noFill/>
          <a:ln w="9525">
            <a:noFill/>
          </a:ln>
        </p:spPr>
      </p:pic>
      <p:sp>
        <p:nvSpPr>
          <p:cNvPr id="13321" name="矩形 13320"/>
          <p:cNvSpPr/>
          <p:nvPr/>
        </p:nvSpPr>
        <p:spPr>
          <a:xfrm>
            <a:off x="6172200" y="1295400"/>
            <a:ext cx="2590800"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solidFill>
                  <a:srgbClr val="FF0066"/>
                </a:solidFill>
                <a:latin typeface="Arial" panose="020B0604020202020204" pitchFamily="34" charset="0"/>
                <a:ea typeface="宋体" panose="02010600030101010101" pitchFamily="2" charset="-122"/>
              </a:rPr>
              <a:t>1</a:t>
            </a:r>
            <a:r>
              <a:rPr lang="zh-CN" altLang="en-US" sz="2000" b="1" dirty="0">
                <a:solidFill>
                  <a:srgbClr val="FF0066"/>
                </a:solidFill>
                <a:latin typeface="Arial" panose="020B0604020202020204" pitchFamily="34" charset="0"/>
                <a:ea typeface="宋体" panose="02010600030101010101" pitchFamily="2" charset="-122"/>
              </a:rPr>
              <a:t> 、“三违”主观原因</a:t>
            </a:r>
            <a:endParaRPr lang="zh-CN" altLang="en-US" sz="20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4338" name="标题 14337"/>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4339" name="文本占位符 14338"/>
          <p:cNvSpPr>
            <a:spLocks noGrp="1"/>
          </p:cNvSpPr>
          <p:nvPr>
            <p:ph type="body" idx="1"/>
          </p:nvPr>
        </p:nvSpPr>
        <p:spPr>
          <a:xfrm>
            <a:off x="914400" y="1143000"/>
            <a:ext cx="7696200" cy="2667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2000" b="1" dirty="0">
                <a:solidFill>
                  <a:schemeClr val="bg1"/>
                </a:solidFill>
                <a:ea typeface="宋体" panose="02010600030101010101" pitchFamily="2" charset="-122"/>
              </a:rPr>
              <a:t>（</a:t>
            </a:r>
            <a:r>
              <a:rPr lang="en-US" altLang="zh-CN" sz="2000" b="1">
                <a:solidFill>
                  <a:schemeClr val="bg1"/>
                </a:solidFill>
                <a:ea typeface="宋体" panose="02010600030101010101" pitchFamily="2" charset="-122"/>
              </a:rPr>
              <a:t>7</a:t>
            </a:r>
            <a:r>
              <a:rPr lang="zh-CN" altLang="en-US" sz="2000" b="1" dirty="0">
                <a:solidFill>
                  <a:schemeClr val="bg1"/>
                </a:solidFill>
                <a:ea typeface="宋体" panose="02010600030101010101" pitchFamily="2" charset="-122"/>
              </a:rPr>
              <a:t>）</a:t>
            </a:r>
            <a:r>
              <a:rPr lang="zh-CN" altLang="en-US" sz="2400" b="1" dirty="0">
                <a:solidFill>
                  <a:srgbClr val="003300"/>
                </a:solidFill>
                <a:ea typeface="宋体" panose="02010600030101010101" pitchFamily="2" charset="-122"/>
              </a:rPr>
              <a:t>无知心理。一些新职工和部分文化程度较低的职工，平时不注意加强学习，对每项工作程序应该遵守的规章制度不了解或一知半解，工作起来凭本能、热情，作业中糊里糊涂违章，糊里糊涂出事，根本不知道错在哪里。</a:t>
            </a:r>
            <a:endParaRPr lang="zh-CN" altLang="en-US" sz="2400" b="1" dirty="0">
              <a:solidFill>
                <a:srgbClr val="003300"/>
              </a:solidFill>
              <a:ea typeface="宋体" panose="02010600030101010101" pitchFamily="2" charset="-122"/>
            </a:endParaRPr>
          </a:p>
        </p:txBody>
      </p:sp>
      <p:pic>
        <p:nvPicPr>
          <p:cNvPr id="14344" name="图片 14343" descr="a5fc5cc87cb7871e"/>
          <p:cNvPicPr>
            <a:picLocks noChangeAspect="1"/>
          </p:cNvPicPr>
          <p:nvPr/>
        </p:nvPicPr>
        <p:blipFill>
          <a:blip r:embed="rId1"/>
          <a:stretch>
            <a:fillRect/>
          </a:stretch>
        </p:blipFill>
        <p:spPr>
          <a:xfrm>
            <a:off x="2971800" y="4038600"/>
            <a:ext cx="5791200" cy="2438400"/>
          </a:xfrm>
          <a:prstGeom prst="rect">
            <a:avLst/>
          </a:prstGeom>
          <a:noFill/>
          <a:ln w="9525">
            <a:noFill/>
          </a:ln>
        </p:spPr>
      </p:pic>
      <p:sp>
        <p:nvSpPr>
          <p:cNvPr id="14346" name="矩形 14345"/>
          <p:cNvSpPr/>
          <p:nvPr/>
        </p:nvSpPr>
        <p:spPr>
          <a:xfrm>
            <a:off x="228600" y="4191000"/>
            <a:ext cx="2667000"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solidFill>
                  <a:srgbClr val="FF0066"/>
                </a:solidFill>
                <a:latin typeface="Arial" panose="020B0604020202020204" pitchFamily="34" charset="0"/>
                <a:ea typeface="宋体" panose="02010600030101010101" pitchFamily="2" charset="-122"/>
              </a:rPr>
              <a:t>1</a:t>
            </a:r>
            <a:r>
              <a:rPr lang="zh-CN" altLang="en-US" sz="2000" b="1" dirty="0">
                <a:solidFill>
                  <a:srgbClr val="FF0066"/>
                </a:solidFill>
                <a:latin typeface="Arial" panose="020B0604020202020204" pitchFamily="34" charset="0"/>
                <a:ea typeface="宋体" panose="02010600030101010101" pitchFamily="2" charset="-122"/>
              </a:rPr>
              <a:t> 、“三违”主观原因</a:t>
            </a:r>
            <a:endParaRPr lang="zh-CN" altLang="en-US" sz="20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1432560" y="11430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7</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5362" name="标题 15361"/>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5363" name="文本占位符 15362"/>
          <p:cNvSpPr>
            <a:spLocks noGrp="1"/>
          </p:cNvSpPr>
          <p:nvPr>
            <p:ph type="body" idx="1"/>
          </p:nvPr>
        </p:nvSpPr>
        <p:spPr>
          <a:xfrm>
            <a:off x="457200" y="1076325"/>
            <a:ext cx="8229600" cy="28860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eaLnBrk="0" hangingPunct="0">
              <a:lnSpc>
                <a:spcPct val="80000"/>
              </a:lnSpc>
              <a:spcBef>
                <a:spcPct val="0"/>
              </a:spcBef>
              <a:buClrTx/>
              <a:buFontTx/>
              <a:buNone/>
            </a:pPr>
            <a:r>
              <a:rPr lang="zh-CN" altLang="en-US" sz="2800" b="1" dirty="0">
                <a:ea typeface="宋体" panose="02010600030101010101" pitchFamily="2" charset="-122"/>
              </a:rPr>
              <a:t>（</a:t>
            </a:r>
            <a:r>
              <a:rPr lang="en-US" altLang="zh-CN" sz="2800" b="1">
                <a:solidFill>
                  <a:srgbClr val="003300"/>
                </a:solidFill>
                <a:ea typeface="宋体" panose="02010600030101010101" pitchFamily="2" charset="-122"/>
              </a:rPr>
              <a:t>8</a:t>
            </a:r>
            <a:r>
              <a:rPr lang="zh-CN" altLang="en-US" sz="2800" b="1" dirty="0">
                <a:solidFill>
                  <a:srgbClr val="003300"/>
                </a:solidFill>
                <a:ea typeface="宋体" panose="02010600030101010101" pitchFamily="2" charset="-122"/>
              </a:rPr>
              <a:t>）麻木心理。个别职工因长期、反复从事同一工作，生产热情减退，工作积极性不高，工作应付了事，完全处于被动状态。发现安全工器具有问题也不及时更换或修理，使安全设备缺乏可靠性；发现他人违章也不制止，认为就算发生不幸也轮不到我头上，久而久之就有可能发生事故。</a:t>
            </a:r>
            <a:endParaRPr lang="zh-CN" altLang="en-US" sz="2800" b="1" dirty="0">
              <a:solidFill>
                <a:srgbClr val="003300"/>
              </a:solidFill>
              <a:ea typeface="宋体" panose="02010600030101010101" pitchFamily="2" charset="-122"/>
            </a:endParaRPr>
          </a:p>
        </p:txBody>
      </p:sp>
      <p:grpSp>
        <p:nvGrpSpPr>
          <p:cNvPr id="15364" name="组合 15363"/>
          <p:cNvGrpSpPr/>
          <p:nvPr/>
        </p:nvGrpSpPr>
        <p:grpSpPr>
          <a:xfrm>
            <a:off x="762000" y="1143000"/>
            <a:ext cx="838200" cy="609600"/>
            <a:chOff x="0" y="0"/>
            <a:chExt cx="1549" cy="1351"/>
          </a:xfrm>
        </p:grpSpPr>
        <p:sp>
          <p:nvSpPr>
            <p:cNvPr id="15365" name="六边形 15364"/>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15366" name="六边形 15365"/>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5367" name="六边形 15366"/>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8</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grpSp>
      <p:pic>
        <p:nvPicPr>
          <p:cNvPr id="15368" name="图片 15367" descr="b3114f142f7c7b09"/>
          <p:cNvPicPr>
            <a:picLocks noChangeAspect="1"/>
          </p:cNvPicPr>
          <p:nvPr/>
        </p:nvPicPr>
        <p:blipFill>
          <a:blip r:embed="rId1"/>
          <a:stretch>
            <a:fillRect/>
          </a:stretch>
        </p:blipFill>
        <p:spPr>
          <a:xfrm>
            <a:off x="3886200" y="4267200"/>
            <a:ext cx="4343400" cy="2133600"/>
          </a:xfrm>
          <a:prstGeom prst="rect">
            <a:avLst/>
          </a:prstGeom>
          <a:noFill/>
          <a:ln w="9525">
            <a:noFill/>
          </a:ln>
        </p:spPr>
      </p:pic>
      <p:sp>
        <p:nvSpPr>
          <p:cNvPr id="15370" name="矩形 15369"/>
          <p:cNvSpPr/>
          <p:nvPr/>
        </p:nvSpPr>
        <p:spPr>
          <a:xfrm>
            <a:off x="457200" y="4648200"/>
            <a:ext cx="3429000"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solidFill>
                  <a:srgbClr val="FF0066"/>
                </a:solidFill>
                <a:latin typeface="Arial" panose="020B0604020202020204" pitchFamily="34" charset="0"/>
                <a:ea typeface="宋体" panose="02010600030101010101" pitchFamily="2" charset="-122"/>
              </a:rPr>
              <a:t>1</a:t>
            </a:r>
            <a:r>
              <a:rPr lang="zh-CN" altLang="en-US" sz="2000" b="1" dirty="0">
                <a:solidFill>
                  <a:srgbClr val="FF0066"/>
                </a:solidFill>
                <a:latin typeface="Arial" panose="020B0604020202020204" pitchFamily="34" charset="0"/>
                <a:ea typeface="宋体" panose="02010600030101010101" pitchFamily="2" charset="-122"/>
              </a:rPr>
              <a:t> 、“三违”主观原因</a:t>
            </a:r>
            <a:endParaRPr lang="zh-CN" altLang="en-US" sz="20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6386" name="标题 16385"/>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6387" name="文本占位符 16386"/>
          <p:cNvSpPr>
            <a:spLocks noGrp="1"/>
          </p:cNvSpPr>
          <p:nvPr>
            <p:ph type="body" idx="1"/>
          </p:nvPr>
        </p:nvSpPr>
        <p:spPr>
          <a:xfrm>
            <a:off x="457200" y="1076325"/>
            <a:ext cx="8229600" cy="28098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lvl="1">
              <a:lnSpc>
                <a:spcPct val="90000"/>
              </a:lnSpc>
            </a:pPr>
            <a:r>
              <a:rPr lang="zh-CN" altLang="en-US" dirty="0">
                <a:solidFill>
                  <a:srgbClr val="003300"/>
                </a:solidFill>
                <a:ea typeface="宋体" panose="02010600030101010101" pitchFamily="2" charset="-122"/>
              </a:rPr>
              <a:t>（</a:t>
            </a:r>
            <a:r>
              <a:rPr lang="en-US" altLang="zh-CN" b="1">
                <a:solidFill>
                  <a:srgbClr val="003300"/>
                </a:solidFill>
                <a:ea typeface="宋体" panose="02010600030101010101" pitchFamily="2" charset="-122"/>
              </a:rPr>
              <a:t>9</a:t>
            </a:r>
            <a:r>
              <a:rPr lang="zh-CN" altLang="en-US" b="1" dirty="0">
                <a:solidFill>
                  <a:srgbClr val="003300"/>
                </a:solidFill>
                <a:ea typeface="宋体" panose="02010600030101010101" pitchFamily="2" charset="-122"/>
              </a:rPr>
              <a:t>）从众心理。一些职工安全知识不全面、安全意识不强，看到其他职工违章操作“即省力，又没出事”，还没被追究和处理，遂削弱正确的安全思想，把违章当成经验，盲目地学习、运用、渐渐地错误的操作方法代替了正确的方法，形成习惯性违章。</a:t>
            </a:r>
            <a:r>
              <a:rPr lang="zh-CN" altLang="en-US" dirty="0">
                <a:solidFill>
                  <a:srgbClr val="003300"/>
                </a:solidFill>
                <a:ea typeface="宋体" panose="02010600030101010101" pitchFamily="2" charset="-122"/>
              </a:rPr>
              <a:t> </a:t>
            </a:r>
            <a:endParaRPr lang="zh-CN" altLang="en-US" dirty="0">
              <a:solidFill>
                <a:srgbClr val="003300"/>
              </a:solidFill>
              <a:ea typeface="宋体" panose="02010600030101010101" pitchFamily="2" charset="-122"/>
            </a:endParaRPr>
          </a:p>
        </p:txBody>
      </p:sp>
      <p:pic>
        <p:nvPicPr>
          <p:cNvPr id="16392" name="图片 16391" descr="100409100525351t"/>
          <p:cNvPicPr>
            <a:picLocks noChangeAspect="1"/>
          </p:cNvPicPr>
          <p:nvPr/>
        </p:nvPicPr>
        <p:blipFill>
          <a:blip r:embed="rId1"/>
          <a:stretch>
            <a:fillRect/>
          </a:stretch>
        </p:blipFill>
        <p:spPr>
          <a:xfrm>
            <a:off x="3657600" y="4038600"/>
            <a:ext cx="5105400" cy="2438400"/>
          </a:xfrm>
          <a:prstGeom prst="rect">
            <a:avLst/>
          </a:prstGeom>
          <a:noFill/>
          <a:ln w="9525">
            <a:noFill/>
          </a:ln>
        </p:spPr>
      </p:pic>
      <p:sp>
        <p:nvSpPr>
          <p:cNvPr id="16394" name="矩形 16393"/>
          <p:cNvSpPr/>
          <p:nvPr/>
        </p:nvSpPr>
        <p:spPr>
          <a:xfrm>
            <a:off x="381000" y="4876800"/>
            <a:ext cx="29718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963930" y="9906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9</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7410" name="标题 17409"/>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7411" name="圆角矩形 17410"/>
          <p:cNvSpPr/>
          <p:nvPr/>
        </p:nvSpPr>
        <p:spPr>
          <a:xfrm>
            <a:off x="533400" y="3810000"/>
            <a:ext cx="8001000" cy="2667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cap="flat" cmpd="sng">
            <a:solidFill>
              <a:srgbClr val="3366FF"/>
            </a:solidFill>
            <a:prstDash val="solid"/>
            <a:headEnd type="none" w="med" len="med"/>
            <a:tailEnd type="none" w="med" len="med"/>
          </a:ln>
        </p:spPr>
        <p:txBody>
          <a:bodyPr wrap="none" anchor="ctr"/>
          <a:lstStyle/>
          <a:p>
            <a:pPr algn="l" eaLnBrk="0" hangingPunct="0">
              <a:spcBef>
                <a:spcPct val="0"/>
              </a:spcBef>
            </a:pPr>
            <a:r>
              <a:rPr lang="zh-CN" altLang="en-US" sz="2800" b="1" dirty="0">
                <a:solidFill>
                  <a:schemeClr val="bg1"/>
                </a:solidFill>
                <a:latin typeface="Arial" panose="020B0604020202020204" pitchFamily="34" charset="0"/>
                <a:ea typeface="宋体" panose="02010600030101010101" pitchFamily="2" charset="-122"/>
              </a:rPr>
              <a:t>（</a:t>
            </a:r>
            <a:r>
              <a:rPr lang="en-US" altLang="zh-CN" sz="2800" b="1">
                <a:solidFill>
                  <a:schemeClr val="bg1"/>
                </a:solidFill>
                <a:latin typeface="Arial" panose="020B0604020202020204" pitchFamily="34" charset="0"/>
                <a:ea typeface="宋体" panose="02010600030101010101" pitchFamily="2" charset="-122"/>
              </a:rPr>
              <a:t>10</a:t>
            </a:r>
            <a:r>
              <a:rPr lang="zh-CN" altLang="en-US" sz="2800" b="1" dirty="0">
                <a:solidFill>
                  <a:schemeClr val="bg1"/>
                </a:solidFill>
                <a:latin typeface="Arial" panose="020B0604020202020204" pitchFamily="34" charset="0"/>
                <a:ea typeface="宋体" panose="02010600030101010101" pitchFamily="2" charset="-122"/>
              </a:rPr>
              <a:t>）</a:t>
            </a:r>
            <a:r>
              <a:rPr lang="zh-CN" altLang="en-US" sz="2800" b="1" dirty="0">
                <a:solidFill>
                  <a:srgbClr val="003300"/>
                </a:solidFill>
                <a:latin typeface="Arial" panose="020B0604020202020204" pitchFamily="34" charset="0"/>
                <a:ea typeface="宋体" panose="02010600030101010101" pitchFamily="2" charset="-122"/>
              </a:rPr>
              <a:t>奉上心理。一些职工原则性不强，对上级</a:t>
            </a:r>
            <a:endParaRPr lang="zh-CN" altLang="en-US" sz="2800" b="1" dirty="0">
              <a:solidFill>
                <a:srgbClr val="003300"/>
              </a:solidFill>
              <a:latin typeface="Arial" panose="020B0604020202020204" pitchFamily="34" charset="0"/>
              <a:ea typeface="宋体" panose="02010600030101010101" pitchFamily="2" charset="-122"/>
            </a:endParaRPr>
          </a:p>
          <a:p>
            <a:pPr algn="l" eaLnBrk="0" hangingPunct="0">
              <a:spcBef>
                <a:spcPct val="0"/>
              </a:spcBef>
            </a:pPr>
            <a:r>
              <a:rPr lang="zh-CN" altLang="en-US" sz="2800" b="1" dirty="0">
                <a:solidFill>
                  <a:srgbClr val="003300"/>
                </a:solidFill>
                <a:latin typeface="Arial" panose="020B0604020202020204" pitchFamily="34" charset="0"/>
                <a:ea typeface="宋体" panose="02010600030101010101" pitchFamily="2" charset="-122"/>
              </a:rPr>
              <a:t>的话惟命是从，明明知道是错的，总想着是领导</a:t>
            </a:r>
            <a:endParaRPr lang="zh-CN" altLang="en-US" sz="2800" b="1" dirty="0">
              <a:solidFill>
                <a:srgbClr val="003300"/>
              </a:solidFill>
              <a:latin typeface="Arial" panose="020B0604020202020204" pitchFamily="34" charset="0"/>
              <a:ea typeface="宋体" panose="02010600030101010101" pitchFamily="2" charset="-122"/>
            </a:endParaRPr>
          </a:p>
          <a:p>
            <a:pPr algn="l" eaLnBrk="0" hangingPunct="0">
              <a:spcBef>
                <a:spcPct val="0"/>
              </a:spcBef>
            </a:pPr>
            <a:r>
              <a:rPr lang="zh-CN" altLang="en-US" sz="2800" b="1" dirty="0">
                <a:solidFill>
                  <a:srgbClr val="003300"/>
                </a:solidFill>
                <a:latin typeface="Arial" panose="020B0604020202020204" pitchFamily="34" charset="0"/>
                <a:ea typeface="宋体" panose="02010600030101010101" pitchFamily="2" charset="-122"/>
              </a:rPr>
              <a:t>让我干的，就算出了事也有上面顶着，查不到我，</a:t>
            </a:r>
            <a:endParaRPr lang="zh-CN" altLang="en-US" sz="2800" b="1" dirty="0">
              <a:solidFill>
                <a:srgbClr val="003300"/>
              </a:solidFill>
              <a:latin typeface="Arial" panose="020B0604020202020204" pitchFamily="34" charset="0"/>
              <a:ea typeface="宋体" panose="02010600030101010101" pitchFamily="2" charset="-122"/>
            </a:endParaRPr>
          </a:p>
          <a:p>
            <a:pPr algn="l" eaLnBrk="0" hangingPunct="0">
              <a:spcBef>
                <a:spcPct val="0"/>
              </a:spcBef>
            </a:pPr>
            <a:r>
              <a:rPr lang="zh-CN" altLang="en-US" sz="2800" b="1" dirty="0">
                <a:solidFill>
                  <a:srgbClr val="003300"/>
                </a:solidFill>
                <a:latin typeface="Arial" panose="020B0604020202020204" pitchFamily="34" charset="0"/>
                <a:ea typeface="宋体" panose="02010600030101010101" pitchFamily="2" charset="-122"/>
              </a:rPr>
              <a:t>结果发生了本不该发生的事故。</a:t>
            </a:r>
            <a:endParaRPr lang="zh-CN" altLang="en-US" sz="2800" b="1" dirty="0">
              <a:solidFill>
                <a:srgbClr val="003300"/>
              </a:solidFill>
              <a:latin typeface="Arial" panose="020B0604020202020204" pitchFamily="34" charset="0"/>
              <a:ea typeface="宋体" panose="02010600030101010101" pitchFamily="2" charset="-122"/>
            </a:endParaRPr>
          </a:p>
        </p:txBody>
      </p:sp>
      <p:grpSp>
        <p:nvGrpSpPr>
          <p:cNvPr id="17412" name="组合 17411"/>
          <p:cNvGrpSpPr/>
          <p:nvPr/>
        </p:nvGrpSpPr>
        <p:grpSpPr>
          <a:xfrm>
            <a:off x="838200" y="3962400"/>
            <a:ext cx="990600" cy="762000"/>
            <a:chOff x="0" y="0"/>
            <a:chExt cx="1549" cy="1351"/>
          </a:xfrm>
        </p:grpSpPr>
        <p:sp>
          <p:nvSpPr>
            <p:cNvPr id="17413" name="六边形 17412"/>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17414" name="六边形 17413"/>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7415" name="六边形 17414"/>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10</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grpSp>
      <p:pic>
        <p:nvPicPr>
          <p:cNvPr id="17416" name="图片 17415" descr="200922516564161070[1]"/>
          <p:cNvPicPr>
            <a:picLocks noChangeAspect="1"/>
          </p:cNvPicPr>
          <p:nvPr/>
        </p:nvPicPr>
        <p:blipFill>
          <a:blip r:embed="rId1"/>
          <a:stretch>
            <a:fillRect/>
          </a:stretch>
        </p:blipFill>
        <p:spPr>
          <a:xfrm>
            <a:off x="533400" y="1066800"/>
            <a:ext cx="5943600" cy="2667000"/>
          </a:xfrm>
          <a:prstGeom prst="rect">
            <a:avLst/>
          </a:prstGeom>
          <a:noFill/>
          <a:ln w="9525">
            <a:noFill/>
          </a:ln>
        </p:spPr>
      </p:pic>
      <p:sp>
        <p:nvSpPr>
          <p:cNvPr id="17418" name="矩形 17417"/>
          <p:cNvSpPr/>
          <p:nvPr/>
        </p:nvSpPr>
        <p:spPr>
          <a:xfrm>
            <a:off x="6400800" y="1219200"/>
            <a:ext cx="2743200" cy="366713"/>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1800" b="1">
                <a:solidFill>
                  <a:srgbClr val="FF0066"/>
                </a:solidFill>
                <a:latin typeface="Arial" panose="020B0604020202020204" pitchFamily="34" charset="0"/>
                <a:ea typeface="宋体" panose="02010600030101010101" pitchFamily="2" charset="-122"/>
              </a:rPr>
              <a:t>1</a:t>
            </a:r>
            <a:r>
              <a:rPr lang="zh-CN" altLang="en-US" sz="1800" b="1" dirty="0">
                <a:solidFill>
                  <a:srgbClr val="FF0066"/>
                </a:solidFill>
                <a:latin typeface="Arial" panose="020B0604020202020204" pitchFamily="34" charset="0"/>
                <a:ea typeface="宋体" panose="02010600030101010101" pitchFamily="2" charset="-122"/>
              </a:rPr>
              <a:t> 、“三违”主观原因</a:t>
            </a:r>
            <a:endParaRPr lang="zh-CN" altLang="en-US" sz="18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8434" name="标题 18433"/>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8435" name="文本占位符 18434"/>
          <p:cNvSpPr>
            <a:spLocks noGrp="1"/>
          </p:cNvSpPr>
          <p:nvPr>
            <p:ph type="body" idx="1"/>
          </p:nvPr>
        </p:nvSpPr>
        <p:spPr>
          <a:xfrm>
            <a:off x="457200" y="1066800"/>
            <a:ext cx="8229600" cy="2209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chemeClr val="bg1"/>
                </a:solidFill>
                <a:ea typeface="宋体" panose="02010600030101010101" pitchFamily="2" charset="-122"/>
              </a:rPr>
              <a:t>（</a:t>
            </a:r>
            <a:r>
              <a:rPr lang="en-US" altLang="zh-CN" b="1">
                <a:solidFill>
                  <a:schemeClr val="bg1"/>
                </a:solidFill>
                <a:ea typeface="宋体" panose="02010600030101010101" pitchFamily="2" charset="-122"/>
              </a:rPr>
              <a:t>11</a:t>
            </a:r>
            <a:r>
              <a:rPr lang="zh-CN" altLang="en-US" b="1" dirty="0">
                <a:solidFill>
                  <a:schemeClr val="bg1"/>
                </a:solidFill>
                <a:ea typeface="宋体" panose="02010600030101010101" pitchFamily="2" charset="-122"/>
              </a:rPr>
              <a:t>）</a:t>
            </a:r>
            <a:r>
              <a:rPr lang="zh-CN" altLang="en-US" b="1" dirty="0">
                <a:solidFill>
                  <a:srgbClr val="1D3721"/>
                </a:solidFill>
                <a:ea typeface="宋体" panose="02010600030101010101" pitchFamily="2" charset="-122"/>
              </a:rPr>
              <a:t>唯心心理。极少数职工受消极思想影响，抱着“是福不是祸，是祸躲不过”的错误心理，靠惯性作业，凭经验操作，不注意安全随意工作，往往造成事故。</a:t>
            </a:r>
            <a:endParaRPr lang="zh-CN" altLang="en-US" b="1" dirty="0">
              <a:solidFill>
                <a:srgbClr val="1D3721"/>
              </a:solidFill>
              <a:ea typeface="宋体" panose="02010600030101010101" pitchFamily="2" charset="-122"/>
            </a:endParaRPr>
          </a:p>
        </p:txBody>
      </p:sp>
      <p:pic>
        <p:nvPicPr>
          <p:cNvPr id="18440" name="图片 18439" descr="_1127441778_126342[1]"/>
          <p:cNvPicPr>
            <a:picLocks noChangeAspect="1"/>
          </p:cNvPicPr>
          <p:nvPr/>
        </p:nvPicPr>
        <p:blipFill>
          <a:blip r:embed="rId1"/>
          <a:stretch>
            <a:fillRect/>
          </a:stretch>
        </p:blipFill>
        <p:spPr>
          <a:xfrm>
            <a:off x="3352800" y="3581400"/>
            <a:ext cx="5486400" cy="2895600"/>
          </a:xfrm>
          <a:prstGeom prst="rect">
            <a:avLst/>
          </a:prstGeom>
          <a:noFill/>
          <a:ln w="9525">
            <a:noFill/>
          </a:ln>
        </p:spPr>
      </p:pic>
      <p:sp>
        <p:nvSpPr>
          <p:cNvPr id="18442" name="矩形 18441"/>
          <p:cNvSpPr/>
          <p:nvPr/>
        </p:nvSpPr>
        <p:spPr>
          <a:xfrm rot="10800000" flipV="1">
            <a:off x="0" y="4449763"/>
            <a:ext cx="35052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975995" y="909955"/>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11</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9458" name="标题 19457"/>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9459" name="文本占位符 19458"/>
          <p:cNvSpPr>
            <a:spLocks noGrp="1"/>
          </p:cNvSpPr>
          <p:nvPr>
            <p:ph type="body" idx="1"/>
          </p:nvPr>
        </p:nvSpPr>
        <p:spPr>
          <a:xfrm>
            <a:off x="457200" y="1066800"/>
            <a:ext cx="3505200" cy="5248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buNone/>
            </a:pPr>
            <a:r>
              <a:rPr lang="zh-CN" altLang="en-US" sz="2800" b="1" dirty="0">
                <a:solidFill>
                  <a:srgbClr val="003300"/>
                </a:solidFill>
                <a:ea typeface="宋体" panose="02010600030101010101" pitchFamily="2" charset="-122"/>
              </a:rPr>
              <a:t>（</a:t>
            </a:r>
            <a:r>
              <a:rPr lang="en-US" altLang="zh-CN" sz="2800" b="1">
                <a:solidFill>
                  <a:srgbClr val="003300"/>
                </a:solidFill>
                <a:ea typeface="宋体" panose="02010600030101010101" pitchFamily="2" charset="-122"/>
              </a:rPr>
              <a:t>12</a:t>
            </a:r>
            <a:r>
              <a:rPr lang="zh-CN" altLang="en-US" sz="2800" b="1" dirty="0">
                <a:solidFill>
                  <a:srgbClr val="003300"/>
                </a:solidFill>
                <a:ea typeface="宋体" panose="02010600030101010101" pitchFamily="2" charset="-122"/>
              </a:rPr>
              <a:t>）片面追求经济效益。为了追求高效益，擅改施工方案，不顾工程质量和安全。在只强调经济效益，不重视安全的思想影响下，使违章行为滋长蔓延。</a:t>
            </a:r>
            <a:endParaRPr lang="zh-CN" altLang="en-US" sz="2800" b="1" dirty="0">
              <a:solidFill>
                <a:srgbClr val="003300"/>
              </a:solidFill>
              <a:ea typeface="宋体" panose="02010600030101010101" pitchFamily="2" charset="-122"/>
            </a:endParaRPr>
          </a:p>
        </p:txBody>
      </p:sp>
      <p:grpSp>
        <p:nvGrpSpPr>
          <p:cNvPr id="19460" name="组合 19459"/>
          <p:cNvGrpSpPr/>
          <p:nvPr/>
        </p:nvGrpSpPr>
        <p:grpSpPr>
          <a:xfrm>
            <a:off x="838200" y="1066800"/>
            <a:ext cx="914400" cy="685800"/>
            <a:chOff x="0" y="0"/>
            <a:chExt cx="1549" cy="1351"/>
          </a:xfrm>
        </p:grpSpPr>
        <p:sp>
          <p:nvSpPr>
            <p:cNvPr id="19461" name="六边形 19460"/>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19462" name="六边形 1946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9463" name="六边形 19462"/>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12</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grpSp>
      <p:pic>
        <p:nvPicPr>
          <p:cNvPr id="19464" name="图片 19463" descr="220_140568_57b8b6314cde40b[1]"/>
          <p:cNvPicPr>
            <a:picLocks noChangeAspect="1"/>
          </p:cNvPicPr>
          <p:nvPr/>
        </p:nvPicPr>
        <p:blipFill>
          <a:blip r:embed="rId1"/>
          <a:stretch>
            <a:fillRect/>
          </a:stretch>
        </p:blipFill>
        <p:spPr>
          <a:xfrm>
            <a:off x="5029200" y="1905000"/>
            <a:ext cx="3429000" cy="4495800"/>
          </a:xfrm>
          <a:prstGeom prst="rect">
            <a:avLst/>
          </a:prstGeom>
          <a:noFill/>
          <a:ln w="9525">
            <a:noFill/>
          </a:ln>
        </p:spPr>
      </p:pic>
      <p:sp>
        <p:nvSpPr>
          <p:cNvPr id="19466" name="矩形 19465"/>
          <p:cNvSpPr/>
          <p:nvPr/>
        </p:nvSpPr>
        <p:spPr>
          <a:xfrm>
            <a:off x="4343400" y="1219200"/>
            <a:ext cx="44196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0482" name="标题 20481"/>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0483" name="文本占位符 20482"/>
          <p:cNvSpPr>
            <a:spLocks noGrp="1"/>
          </p:cNvSpPr>
          <p:nvPr>
            <p:ph type="body" idx="1"/>
          </p:nvPr>
        </p:nvSpPr>
        <p:spPr>
          <a:xfrm>
            <a:off x="457200" y="1076325"/>
            <a:ext cx="8229600" cy="22764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chemeClr val="bg1"/>
                </a:solidFill>
                <a:ea typeface="宋体" panose="02010600030101010101" pitchFamily="2" charset="-122"/>
              </a:rPr>
              <a:t>（</a:t>
            </a:r>
            <a:r>
              <a:rPr lang="en-US" altLang="zh-CN" b="1">
                <a:solidFill>
                  <a:schemeClr val="bg1"/>
                </a:solidFill>
                <a:ea typeface="宋体" panose="02010600030101010101" pitchFamily="2" charset="-122"/>
              </a:rPr>
              <a:t>13</a:t>
            </a:r>
            <a:r>
              <a:rPr lang="zh-CN" altLang="en-US" b="1" dirty="0">
                <a:solidFill>
                  <a:schemeClr val="bg1"/>
                </a:solidFill>
                <a:ea typeface="宋体" panose="02010600030101010101" pitchFamily="2" charset="-122"/>
              </a:rPr>
              <a:t>）</a:t>
            </a:r>
            <a:r>
              <a:rPr lang="zh-CN" altLang="en-US" b="1" dirty="0">
                <a:solidFill>
                  <a:srgbClr val="1D3721"/>
                </a:solidFill>
                <a:ea typeface="宋体" panose="02010600030101010101" pitchFamily="2" charset="-122"/>
              </a:rPr>
              <a:t>业务素质低。有些职工由于业务技术素质较低，因而面对突如其来的异常情况束手无策，无以应对，表现出心慌意乱、手忙脚乱，故而发生违章行为。</a:t>
            </a:r>
            <a:endParaRPr lang="zh-CN" altLang="en-US" b="1" dirty="0">
              <a:solidFill>
                <a:srgbClr val="1D3721"/>
              </a:solidFill>
              <a:ea typeface="宋体" panose="02010600030101010101" pitchFamily="2" charset="-122"/>
            </a:endParaRPr>
          </a:p>
        </p:txBody>
      </p:sp>
      <p:pic>
        <p:nvPicPr>
          <p:cNvPr id="20488" name="图片 20487" descr="11755412_899080[1]"/>
          <p:cNvPicPr>
            <a:picLocks noChangeAspect="1"/>
          </p:cNvPicPr>
          <p:nvPr/>
        </p:nvPicPr>
        <p:blipFill>
          <a:blip r:embed="rId1"/>
          <a:stretch>
            <a:fillRect/>
          </a:stretch>
        </p:blipFill>
        <p:spPr>
          <a:xfrm>
            <a:off x="3124200" y="3657600"/>
            <a:ext cx="5638800" cy="2590800"/>
          </a:xfrm>
          <a:prstGeom prst="rect">
            <a:avLst/>
          </a:prstGeom>
          <a:noFill/>
          <a:ln w="9525">
            <a:noFill/>
          </a:ln>
        </p:spPr>
      </p:pic>
      <p:sp>
        <p:nvSpPr>
          <p:cNvPr id="20490" name="矩形 20489"/>
          <p:cNvSpPr/>
          <p:nvPr/>
        </p:nvSpPr>
        <p:spPr>
          <a:xfrm>
            <a:off x="152400" y="4191000"/>
            <a:ext cx="31242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1025525" y="9906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dirty="0">
                <a:latin typeface="Arial" panose="020B0604020202020204" pitchFamily="34" charset="0"/>
                <a:ea typeface="宋体" panose="02010600030101010101" pitchFamily="2" charset="-122"/>
              </a:rPr>
              <a:t>13</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1506" name="标题 21505"/>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1507" name="文本占位符 21506"/>
          <p:cNvSpPr>
            <a:spLocks noGrp="1"/>
          </p:cNvSpPr>
          <p:nvPr>
            <p:ph type="body" idx="1"/>
          </p:nvPr>
        </p:nvSpPr>
        <p:spPr>
          <a:xfrm>
            <a:off x="457200" y="1219200"/>
            <a:ext cx="3276600" cy="5257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sz="2800" b="1" dirty="0">
                <a:solidFill>
                  <a:srgbClr val="003300"/>
                </a:solidFill>
                <a:ea typeface="宋体" panose="02010600030101010101" pitchFamily="2" charset="-122"/>
              </a:rPr>
              <a:t>（</a:t>
            </a:r>
            <a:r>
              <a:rPr lang="en-US" altLang="zh-CN" sz="2800" b="1">
                <a:solidFill>
                  <a:srgbClr val="003300"/>
                </a:solidFill>
                <a:ea typeface="宋体" panose="02010600030101010101" pitchFamily="2" charset="-122"/>
              </a:rPr>
              <a:t>14</a:t>
            </a:r>
            <a:r>
              <a:rPr lang="zh-CN" altLang="en-US" sz="2800" b="1" dirty="0">
                <a:solidFill>
                  <a:srgbClr val="003300"/>
                </a:solidFill>
                <a:ea typeface="宋体" panose="02010600030101010101" pitchFamily="2" charset="-122"/>
              </a:rPr>
              <a:t>）判断失误。在作业环境中，由于环境干扰等因素，造成人们的感觉功能错觉，干扰了人的思维判断，从而导致因判断失误引起的操作失误。</a:t>
            </a:r>
            <a:endParaRPr lang="zh-CN" altLang="en-US" sz="2800" b="1" dirty="0">
              <a:solidFill>
                <a:srgbClr val="003300"/>
              </a:solidFill>
              <a:ea typeface="宋体" panose="02010600030101010101" pitchFamily="2" charset="-122"/>
            </a:endParaRPr>
          </a:p>
        </p:txBody>
      </p:sp>
      <p:grpSp>
        <p:nvGrpSpPr>
          <p:cNvPr id="21508" name="组合 21507"/>
          <p:cNvGrpSpPr/>
          <p:nvPr/>
        </p:nvGrpSpPr>
        <p:grpSpPr>
          <a:xfrm>
            <a:off x="990600" y="1219200"/>
            <a:ext cx="1143000" cy="685800"/>
            <a:chOff x="0" y="0"/>
            <a:chExt cx="1549" cy="1351"/>
          </a:xfrm>
        </p:grpSpPr>
        <p:sp>
          <p:nvSpPr>
            <p:cNvPr id="21509" name="六边形 21508"/>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21510" name="六边形 21509"/>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21511" name="六边形 21510"/>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14</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grpSp>
      <p:pic>
        <p:nvPicPr>
          <p:cNvPr id="21512" name="图片 21511" descr="003_8fa9244daf098e1ecf8fcd6341aa5117[1]"/>
          <p:cNvPicPr>
            <a:picLocks noChangeAspect="1"/>
          </p:cNvPicPr>
          <p:nvPr/>
        </p:nvPicPr>
        <p:blipFill>
          <a:blip r:embed="rId1"/>
          <a:stretch>
            <a:fillRect/>
          </a:stretch>
        </p:blipFill>
        <p:spPr>
          <a:xfrm>
            <a:off x="4800600" y="3810000"/>
            <a:ext cx="3733800" cy="2590800"/>
          </a:xfrm>
          <a:prstGeom prst="rect">
            <a:avLst/>
          </a:prstGeom>
          <a:noFill/>
          <a:ln w="9525">
            <a:noFill/>
          </a:ln>
        </p:spPr>
      </p:pic>
      <p:pic>
        <p:nvPicPr>
          <p:cNvPr id="21513" name="图片 21512" descr="007_fe264050f828527af520be323c5a8e9e[1]"/>
          <p:cNvPicPr>
            <a:picLocks noChangeAspect="1"/>
          </p:cNvPicPr>
          <p:nvPr/>
        </p:nvPicPr>
        <p:blipFill>
          <a:blip r:embed="rId2"/>
          <a:stretch>
            <a:fillRect/>
          </a:stretch>
        </p:blipFill>
        <p:spPr>
          <a:xfrm>
            <a:off x="4800600" y="1295400"/>
            <a:ext cx="3733800" cy="1828800"/>
          </a:xfrm>
          <a:prstGeom prst="rect">
            <a:avLst/>
          </a:prstGeom>
          <a:noFill/>
          <a:ln w="9525">
            <a:noFill/>
          </a:ln>
        </p:spPr>
      </p:pic>
      <p:sp>
        <p:nvSpPr>
          <p:cNvPr id="21515" name="矩形 21514"/>
          <p:cNvSpPr/>
          <p:nvPr/>
        </p:nvSpPr>
        <p:spPr>
          <a:xfrm>
            <a:off x="4495800" y="3200400"/>
            <a:ext cx="41148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475" y="1714500"/>
            <a:ext cx="5875655" cy="194246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gn="l">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196" y="2284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2530" name="标题 22529"/>
          <p:cNvSpPr>
            <a:spLocks noGrp="1"/>
          </p:cNvSpPr>
          <p:nvPr>
            <p:ph type="title"/>
          </p:nvPr>
        </p:nvSpPr>
        <p:spPr/>
        <p:txBody>
          <a:bodyPr anchor="ctr"/>
          <a:lstStyle/>
          <a:p>
            <a:r>
              <a:rPr lang="zh-CN" altLang="en-US" dirty="0">
                <a:ea typeface="宋体" panose="02010600030101010101" pitchFamily="2" charset="-122"/>
              </a:rPr>
              <a:t>一、“三违”现象出现的主客观原因</a:t>
            </a:r>
            <a:endParaRPr lang="zh-CN" altLang="en-US" dirty="0">
              <a:ea typeface="宋体" panose="02010600030101010101" pitchFamily="2" charset="-122"/>
            </a:endParaRPr>
          </a:p>
        </p:txBody>
      </p:sp>
      <p:sp>
        <p:nvSpPr>
          <p:cNvPr id="22531" name="文本占位符 22530"/>
          <p:cNvSpPr>
            <a:spLocks noGrp="1"/>
          </p:cNvSpPr>
          <p:nvPr>
            <p:ph type="body" idx="1"/>
          </p:nvPr>
        </p:nvSpPr>
        <p:spPr>
          <a:xfrm>
            <a:off x="457200" y="1524000"/>
            <a:ext cx="4267200" cy="4191000"/>
          </a:xfrm>
        </p:spPr>
        <p:txBody>
          <a:bodyPr/>
          <a:lstStyle/>
          <a:p>
            <a:pPr>
              <a:buNone/>
            </a:pPr>
            <a:r>
              <a:rPr lang="en-US" altLang="zh-CN" b="1">
                <a:ea typeface="宋体" panose="02010600030101010101" pitchFamily="2" charset="-122"/>
              </a:rPr>
              <a:t>2</a:t>
            </a:r>
            <a:r>
              <a:rPr lang="zh-CN" altLang="en-US" b="1" dirty="0">
                <a:ea typeface="宋体" panose="02010600030101010101" pitchFamily="2" charset="-122"/>
              </a:rPr>
              <a:t>、“三违”的客观原因</a:t>
            </a:r>
            <a:endParaRPr lang="zh-CN" altLang="en-US" b="1" dirty="0">
              <a:ea typeface="宋体" panose="02010600030101010101" pitchFamily="2" charset="-122"/>
            </a:endParaRPr>
          </a:p>
        </p:txBody>
      </p:sp>
      <p:pic>
        <p:nvPicPr>
          <p:cNvPr id="22532" name="图片 22531" descr="00123f37932509fceefc02"/>
          <p:cNvPicPr>
            <a:picLocks noChangeAspect="1"/>
          </p:cNvPicPr>
          <p:nvPr/>
        </p:nvPicPr>
        <p:blipFill>
          <a:blip r:embed="rId1"/>
          <a:stretch>
            <a:fillRect/>
          </a:stretch>
        </p:blipFill>
        <p:spPr>
          <a:xfrm>
            <a:off x="4800600" y="1447800"/>
            <a:ext cx="3810000" cy="4724400"/>
          </a:xfrm>
          <a:prstGeom prst="rect">
            <a:avLst/>
          </a:prstGeom>
          <a:noFill/>
          <a:ln w="9525">
            <a:noFill/>
          </a:ln>
        </p:spPr>
      </p:pic>
      <p:sp>
        <p:nvSpPr>
          <p:cNvPr id="22533" name="矩形 22532"/>
          <p:cNvSpPr/>
          <p:nvPr/>
        </p:nvSpPr>
        <p:spPr>
          <a:xfrm>
            <a:off x="685800" y="2590800"/>
            <a:ext cx="3124200" cy="457200"/>
          </a:xfrm>
          <a:prstGeom prst="rect">
            <a:avLst/>
          </a:prstGeom>
          <a:noFill/>
          <a:ln w="9525">
            <a:noFill/>
          </a:ln>
        </p:spPr>
        <p:txBody>
          <a:bodyPr>
            <a:spAutoFit/>
          </a:bodyPr>
          <a:lstStyle/>
          <a:p>
            <a:pPr algn="l" fontAlgn="t">
              <a:spcBef>
                <a:spcPct val="0"/>
              </a:spcBef>
            </a:pPr>
            <a:r>
              <a:rPr lang="zh-CN" altLang="en-US" sz="2400" b="1" dirty="0">
                <a:solidFill>
                  <a:srgbClr val="FF3300"/>
                </a:solidFill>
                <a:latin typeface="Arial" panose="020B0604020202020204" pitchFamily="34" charset="0"/>
                <a:ea typeface="宋体" panose="02010600030101010101" pitchFamily="2" charset="-122"/>
              </a:rPr>
              <a:t>（</a:t>
            </a:r>
            <a:r>
              <a:rPr lang="en-US" altLang="zh-CN" sz="2400" b="1">
                <a:solidFill>
                  <a:srgbClr val="FF3300"/>
                </a:solidFill>
                <a:latin typeface="Arial" panose="020B0604020202020204" pitchFamily="34" charset="0"/>
                <a:ea typeface="宋体" panose="02010600030101010101" pitchFamily="2" charset="-122"/>
              </a:rPr>
              <a:t>1</a:t>
            </a:r>
            <a:r>
              <a:rPr lang="zh-CN" altLang="en-US" sz="2400" b="1" dirty="0">
                <a:solidFill>
                  <a:srgbClr val="FF3300"/>
                </a:solidFill>
                <a:latin typeface="Arial" panose="020B0604020202020204" pitchFamily="34" charset="0"/>
                <a:ea typeface="宋体" panose="02010600030101010101" pitchFamily="2" charset="-122"/>
              </a:rPr>
              <a:t>）岗位培训不到位。</a:t>
            </a:r>
            <a:endParaRPr lang="zh-CN" altLang="en-US" sz="2400" b="1" dirty="0">
              <a:solidFill>
                <a:srgbClr val="FF3300"/>
              </a:solidFill>
              <a:latin typeface="Arial" panose="020B0604020202020204" pitchFamily="34" charset="0"/>
              <a:ea typeface="宋体" panose="02010600030101010101" pitchFamily="2" charset="-122"/>
            </a:endParaRPr>
          </a:p>
        </p:txBody>
      </p:sp>
      <p:sp>
        <p:nvSpPr>
          <p:cNvPr id="22534" name="矩形 22533"/>
          <p:cNvSpPr/>
          <p:nvPr/>
        </p:nvSpPr>
        <p:spPr>
          <a:xfrm>
            <a:off x="685800" y="3273425"/>
            <a:ext cx="3111500" cy="457200"/>
          </a:xfrm>
          <a:prstGeom prst="rect">
            <a:avLst/>
          </a:prstGeom>
          <a:noFill/>
          <a:ln w="9525">
            <a:noFill/>
          </a:ln>
        </p:spPr>
        <p:txBody>
          <a:bodyPr wrap="none" anchor="t">
            <a:spAutoFit/>
          </a:bodyPr>
          <a:lstStyle/>
          <a:p>
            <a:pPr algn="l" fontAlgn="t">
              <a:spcBef>
                <a:spcPct val="0"/>
              </a:spcBef>
            </a:pPr>
            <a:r>
              <a:rPr lang="zh-CN" altLang="en-US" sz="2400" b="1" dirty="0">
                <a:solidFill>
                  <a:srgbClr val="FF3300"/>
                </a:solidFill>
                <a:latin typeface="Arial" panose="020B0604020202020204" pitchFamily="34" charset="0"/>
                <a:ea typeface="宋体" panose="02010600030101010101" pitchFamily="2" charset="-122"/>
              </a:rPr>
              <a:t>（</a:t>
            </a:r>
            <a:r>
              <a:rPr lang="en-US" altLang="zh-CN" sz="2400" b="1">
                <a:solidFill>
                  <a:srgbClr val="FF3300"/>
                </a:solidFill>
                <a:latin typeface="Arial" panose="020B0604020202020204" pitchFamily="34" charset="0"/>
                <a:ea typeface="宋体" panose="02010600030101010101" pitchFamily="2" charset="-122"/>
              </a:rPr>
              <a:t>2</a:t>
            </a:r>
            <a:r>
              <a:rPr lang="zh-CN" altLang="en-US" sz="2400" b="1" dirty="0">
                <a:solidFill>
                  <a:srgbClr val="FF3300"/>
                </a:solidFill>
                <a:latin typeface="Arial" panose="020B0604020202020204" pitchFamily="34" charset="0"/>
                <a:ea typeface="宋体" panose="02010600030101010101" pitchFamily="2" charset="-122"/>
              </a:rPr>
              <a:t>）作业环境不安全</a:t>
            </a:r>
            <a:endParaRPr lang="zh-CN" altLang="en-US" sz="2400" b="1" dirty="0">
              <a:solidFill>
                <a:srgbClr val="FF3300"/>
              </a:solidFill>
              <a:latin typeface="Arial" panose="020B0604020202020204" pitchFamily="34" charset="0"/>
              <a:ea typeface="宋体" panose="02010600030101010101" pitchFamily="2" charset="-122"/>
            </a:endParaRPr>
          </a:p>
        </p:txBody>
      </p:sp>
      <p:sp>
        <p:nvSpPr>
          <p:cNvPr id="22535" name="矩形 22534"/>
          <p:cNvSpPr/>
          <p:nvPr/>
        </p:nvSpPr>
        <p:spPr>
          <a:xfrm>
            <a:off x="762000" y="3962400"/>
            <a:ext cx="3429000" cy="457200"/>
          </a:xfrm>
          <a:prstGeom prst="rect">
            <a:avLst/>
          </a:prstGeom>
          <a:noFill/>
          <a:ln w="9525">
            <a:noFill/>
          </a:ln>
        </p:spPr>
        <p:txBody>
          <a:bodyPr>
            <a:spAutoFit/>
          </a:bodyPr>
          <a:lstStyle/>
          <a:p>
            <a:pPr algn="l" fontAlgn="t">
              <a:spcBef>
                <a:spcPct val="0"/>
              </a:spcBef>
            </a:pPr>
            <a:r>
              <a:rPr lang="zh-CN" altLang="en-US" sz="2400" b="1" dirty="0">
                <a:solidFill>
                  <a:srgbClr val="FF3300"/>
                </a:solidFill>
                <a:latin typeface="Arial" panose="020B0604020202020204" pitchFamily="34" charset="0"/>
                <a:ea typeface="宋体" panose="02010600030101010101" pitchFamily="2" charset="-122"/>
              </a:rPr>
              <a:t>（</a:t>
            </a:r>
            <a:r>
              <a:rPr lang="en-US" altLang="zh-CN" sz="2400" b="1">
                <a:solidFill>
                  <a:srgbClr val="FF3300"/>
                </a:solidFill>
                <a:latin typeface="Arial" panose="020B0604020202020204" pitchFamily="34" charset="0"/>
                <a:ea typeface="宋体" panose="02010600030101010101" pitchFamily="2" charset="-122"/>
              </a:rPr>
              <a:t>3</a:t>
            </a:r>
            <a:r>
              <a:rPr lang="zh-CN" altLang="en-US" sz="2400" b="1" dirty="0">
                <a:solidFill>
                  <a:srgbClr val="FF3300"/>
                </a:solidFill>
                <a:latin typeface="Arial" panose="020B0604020202020204" pitchFamily="34" charset="0"/>
                <a:ea typeface="宋体" panose="02010600030101010101" pitchFamily="2" charset="-122"/>
              </a:rPr>
              <a:t>）管理制度不完善</a:t>
            </a:r>
            <a:endParaRPr lang="zh-CN" altLang="en-US" sz="2400" b="1" dirty="0">
              <a:solidFill>
                <a:srgbClr val="FF3300"/>
              </a:solidFill>
              <a:latin typeface="Arial" panose="020B0604020202020204" pitchFamily="34" charset="0"/>
              <a:ea typeface="宋体" panose="02010600030101010101" pitchFamily="2" charset="-122"/>
            </a:endParaRPr>
          </a:p>
        </p:txBody>
      </p:sp>
      <p:sp>
        <p:nvSpPr>
          <p:cNvPr id="22536" name="矩形 22535"/>
          <p:cNvSpPr/>
          <p:nvPr/>
        </p:nvSpPr>
        <p:spPr>
          <a:xfrm>
            <a:off x="838200" y="4645025"/>
            <a:ext cx="3111500" cy="457200"/>
          </a:xfrm>
          <a:prstGeom prst="rect">
            <a:avLst/>
          </a:prstGeom>
          <a:noFill/>
          <a:ln w="9525">
            <a:noFill/>
          </a:ln>
        </p:spPr>
        <p:txBody>
          <a:bodyPr wrap="none" anchor="t">
            <a:spAutoFit/>
          </a:bodyPr>
          <a:lstStyle/>
          <a:p>
            <a:pPr algn="l" fontAlgn="t">
              <a:spcBef>
                <a:spcPct val="0"/>
              </a:spcBef>
            </a:pPr>
            <a:r>
              <a:rPr lang="zh-CN" altLang="en-US" sz="2400" b="1" dirty="0">
                <a:solidFill>
                  <a:srgbClr val="FF3300"/>
                </a:solidFill>
                <a:latin typeface="Arial" panose="020B0604020202020204" pitchFamily="34" charset="0"/>
                <a:ea typeface="宋体" panose="02010600030101010101" pitchFamily="2" charset="-122"/>
              </a:rPr>
              <a:t>（</a:t>
            </a:r>
            <a:r>
              <a:rPr lang="en-US" altLang="zh-CN" sz="2400" b="1">
                <a:solidFill>
                  <a:srgbClr val="FF3300"/>
                </a:solidFill>
                <a:latin typeface="Arial" panose="020B0604020202020204" pitchFamily="34" charset="0"/>
                <a:ea typeface="宋体" panose="02010600030101010101" pitchFamily="2" charset="-122"/>
              </a:rPr>
              <a:t>4</a:t>
            </a:r>
            <a:r>
              <a:rPr lang="zh-CN" altLang="en-US" sz="2400" b="1" dirty="0">
                <a:solidFill>
                  <a:srgbClr val="FF3300"/>
                </a:solidFill>
                <a:latin typeface="Arial" panose="020B0604020202020204" pitchFamily="34" charset="0"/>
                <a:ea typeface="宋体" panose="02010600030101010101" pitchFamily="2" charset="-122"/>
              </a:rPr>
              <a:t>）社会环境不理想</a:t>
            </a:r>
            <a:endParaRPr lang="zh-CN" altLang="en-US" sz="2400" b="1" dirty="0">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3554" name="标题 23553"/>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3555" name="文本占位符 23554"/>
          <p:cNvSpPr>
            <a:spLocks noGrp="1"/>
          </p:cNvSpPr>
          <p:nvPr>
            <p:ph type="body" idx="1"/>
          </p:nvPr>
        </p:nvSpPr>
        <p:spPr>
          <a:xfrm>
            <a:off x="457200" y="1533525"/>
            <a:ext cx="8229600" cy="50958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defTabSz="914400">
              <a:lnSpc>
                <a:spcPct val="80000"/>
              </a:lnSpc>
              <a:tabLst>
                <a:tab pos="6101080" algn="l"/>
              </a:tabLst>
            </a:pPr>
            <a:r>
              <a:rPr lang="zh-CN" altLang="en-US" sz="1800" b="1" dirty="0">
                <a:solidFill>
                  <a:srgbClr val="FF3300"/>
                </a:solidFill>
                <a:ea typeface="宋体" panose="02010600030101010101" pitchFamily="2" charset="-122"/>
              </a:rPr>
              <a:t>（</a:t>
            </a:r>
            <a:r>
              <a:rPr lang="en-US" altLang="zh-CN" sz="1800" b="1">
                <a:solidFill>
                  <a:srgbClr val="FF3300"/>
                </a:solidFill>
                <a:ea typeface="宋体" panose="02010600030101010101" pitchFamily="2" charset="-122"/>
              </a:rPr>
              <a:t>1</a:t>
            </a:r>
            <a:r>
              <a:rPr lang="zh-CN" altLang="en-US" sz="1800" b="1" dirty="0">
                <a:solidFill>
                  <a:srgbClr val="FF3300"/>
                </a:solidFill>
                <a:ea typeface="宋体" panose="02010600030101010101" pitchFamily="2" charset="-122"/>
              </a:rPr>
              <a:t>）岗位培训不到位。</a:t>
            </a:r>
            <a:r>
              <a:rPr lang="zh-CN" altLang="en-US" sz="1800" b="1" dirty="0">
                <a:solidFill>
                  <a:srgbClr val="000099"/>
                </a:solidFill>
                <a:ea typeface="宋体" panose="02010600030101010101" pitchFamily="2" charset="-122"/>
              </a:rPr>
              <a:t>区队班组没有完善的培训计划定期对职工进行知识更新和技术培训，主要表现为：新职工无证上岗或设备结构、工艺技术改造后，职工对新工艺操作规程不了解，在不知情的状态下违章。另外，区队班组虽然开展了许多与安全相关的理论培训、思想教育、技术培训，但由于培训过于程式化，效果不理想。职工只是被动接受，往往认识问题不全面、不充分、不理性，反映到工作中，就是摆不正安全与效益的关系，常会产生“安全就是不出事故”的单纯认识，因而也不能真正认识到“三违”的危害和反“三违”的重要性。</a:t>
            </a:r>
            <a:endParaRPr lang="zh-CN" altLang="en-US" sz="1800" b="1" dirty="0">
              <a:solidFill>
                <a:srgbClr val="000099"/>
              </a:solidFill>
              <a:ea typeface="宋体" panose="02010600030101010101" pitchFamily="2" charset="-122"/>
            </a:endParaRPr>
          </a:p>
        </p:txBody>
      </p:sp>
      <p:sp>
        <p:nvSpPr>
          <p:cNvPr id="23557" name="矩形 23556"/>
          <p:cNvSpPr/>
          <p:nvPr/>
        </p:nvSpPr>
        <p:spPr>
          <a:xfrm>
            <a:off x="4267200" y="1066800"/>
            <a:ext cx="4079875" cy="366713"/>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1800" b="1">
                <a:latin typeface="Arial" panose="020B0604020202020204" pitchFamily="34" charset="0"/>
                <a:ea typeface="宋体" panose="02010600030101010101" pitchFamily="2" charset="-122"/>
              </a:rPr>
              <a:t>2</a:t>
            </a:r>
            <a:r>
              <a:rPr lang="zh-CN" altLang="en-US" sz="1800" b="1" dirty="0">
                <a:latin typeface="Arial" panose="020B0604020202020204" pitchFamily="34" charset="0"/>
                <a:ea typeface="宋体" panose="02010600030101010101" pitchFamily="2" charset="-122"/>
              </a:rPr>
              <a:t>、“三违”的客观原因</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4578" name="标题 24577"/>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4579" name="文本占位符 24578"/>
          <p:cNvSpPr>
            <a:spLocks noGrp="1"/>
          </p:cNvSpPr>
          <p:nvPr>
            <p:ph type="body" idx="1"/>
          </p:nvPr>
        </p:nvSpPr>
        <p:spPr>
          <a:xfrm>
            <a:off x="457200" y="1447800"/>
            <a:ext cx="8229600" cy="5029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2</a:t>
            </a:r>
            <a:r>
              <a:rPr lang="zh-CN" altLang="en-US" b="1" dirty="0">
                <a:solidFill>
                  <a:srgbClr val="FF3300"/>
                </a:solidFill>
                <a:ea typeface="宋体" panose="02010600030101010101" pitchFamily="2" charset="-122"/>
              </a:rPr>
              <a:t>）作业环境不安全。</a:t>
            </a:r>
            <a:r>
              <a:rPr lang="zh-CN" altLang="en-US" b="1" dirty="0">
                <a:solidFill>
                  <a:srgbClr val="000099"/>
                </a:solidFill>
                <a:ea typeface="宋体" panose="02010600030101010101" pitchFamily="2" charset="-122"/>
              </a:rPr>
              <a:t>煤矿开采主要是井下作业，面对水、火、瓦斯、煤尘，顶板等自然灾害，生产战线长、设备工艺复杂，安全管理难度大，易出现一些意想不到的灾害。有的设备结构、工艺技术设计时考虑不充分，不符合人体的生理特征，按正规的操作极不方便或容易损坏零部件，从而引起习惯性违章操作。此外，随着产能扩大，一些设备“带病上阵”或“超龄服役”，迫使职工违章操作。</a:t>
            </a:r>
            <a:endParaRPr lang="zh-CN" altLang="en-US" b="1" dirty="0">
              <a:solidFill>
                <a:srgbClr val="000099"/>
              </a:solidFill>
              <a:ea typeface="宋体" panose="02010600030101010101" pitchFamily="2" charset="-122"/>
            </a:endParaRPr>
          </a:p>
        </p:txBody>
      </p:sp>
      <p:sp>
        <p:nvSpPr>
          <p:cNvPr id="24581" name="矩形 24580"/>
          <p:cNvSpPr/>
          <p:nvPr/>
        </p:nvSpPr>
        <p:spPr>
          <a:xfrm>
            <a:off x="2351088" y="1066800"/>
            <a:ext cx="6564312"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、“三违”的客观原因</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5602" name="标题 25601"/>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5603" name="文本占位符 25602"/>
          <p:cNvSpPr>
            <a:spLocks noGrp="1"/>
          </p:cNvSpPr>
          <p:nvPr>
            <p:ph type="body" idx="1"/>
          </p:nvPr>
        </p:nvSpPr>
        <p:spPr>
          <a:xfrm>
            <a:off x="457200" y="1447800"/>
            <a:ext cx="8229600" cy="5029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FF3300"/>
                </a:solidFill>
                <a:ea typeface="宋体" panose="02010600030101010101" pitchFamily="2" charset="-122"/>
              </a:rPr>
              <a:t>（</a:t>
            </a:r>
            <a:r>
              <a:rPr lang="en-US" altLang="zh-CN" sz="1800" b="1">
                <a:solidFill>
                  <a:srgbClr val="FF3300"/>
                </a:solidFill>
                <a:ea typeface="宋体" panose="02010600030101010101" pitchFamily="2" charset="-122"/>
              </a:rPr>
              <a:t>3</a:t>
            </a:r>
            <a:r>
              <a:rPr lang="zh-CN" altLang="en-US" sz="1800" b="1" dirty="0">
                <a:solidFill>
                  <a:srgbClr val="FF3300"/>
                </a:solidFill>
                <a:ea typeface="宋体" panose="02010600030101010101" pitchFamily="2" charset="-122"/>
              </a:rPr>
              <a:t>）管理制度不完善。</a:t>
            </a:r>
            <a:r>
              <a:rPr lang="zh-CN" altLang="en-US" sz="1800" b="1" dirty="0">
                <a:solidFill>
                  <a:srgbClr val="000099"/>
                </a:solidFill>
                <a:ea typeface="宋体" panose="02010600030101010101" pitchFamily="2" charset="-122"/>
              </a:rPr>
              <a:t>主要表现在：管理人员抓安全管理不讲究方式方法，对职工采取高压强管，挫伤职工参与安全管理的积极性</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工作布置不合理，不考虑作业现场的实际情况安排任务，在现场强行要求职工冒险违章蛮干；管理人员不能以身作则，带头违章违纪，给职工的安全观念造成错误引导；个别基层班组不严格执行安全生产程序和规章制度，对暂时还没有造成恶果的违章行为姑息迁就，放松了对职工安全行为的严格要求和教育督导，最终导致事故发生。 </a:t>
            </a:r>
            <a:endParaRPr lang="zh-CN" altLang="en-US" sz="1800" b="1" dirty="0">
              <a:solidFill>
                <a:srgbClr val="000099"/>
              </a:solidFill>
              <a:ea typeface="宋体" panose="02010600030101010101" pitchFamily="2" charset="-122"/>
            </a:endParaRPr>
          </a:p>
        </p:txBody>
      </p:sp>
      <p:sp>
        <p:nvSpPr>
          <p:cNvPr id="25605" name="矩形 25604"/>
          <p:cNvSpPr/>
          <p:nvPr/>
        </p:nvSpPr>
        <p:spPr>
          <a:xfrm>
            <a:off x="3259138" y="1066800"/>
            <a:ext cx="5503862"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、“三违”的客观原因</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6626" name="标题 26625"/>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26627" name="文本占位符 26626"/>
          <p:cNvSpPr>
            <a:spLocks noGrp="1"/>
          </p:cNvSpPr>
          <p:nvPr>
            <p:ph type="body" idx="1"/>
          </p:nvPr>
        </p:nvSpPr>
        <p:spPr>
          <a:xfrm>
            <a:off x="457200" y="1600200"/>
            <a:ext cx="8229600" cy="4876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4</a:t>
            </a:r>
            <a:r>
              <a:rPr lang="zh-CN" altLang="en-US" b="1" dirty="0">
                <a:solidFill>
                  <a:srgbClr val="FF3300"/>
                </a:solidFill>
                <a:ea typeface="宋体" panose="02010600030101010101" pitchFamily="2" charset="-122"/>
              </a:rPr>
              <a:t>）社会环境不理想。</a:t>
            </a:r>
            <a:r>
              <a:rPr lang="zh-CN" altLang="en-US" b="1" dirty="0">
                <a:solidFill>
                  <a:srgbClr val="000099"/>
                </a:solidFill>
                <a:ea typeface="宋体" panose="02010600030101010101" pitchFamily="2" charset="-122"/>
              </a:rPr>
              <a:t>随着社会的发展，职工参与社会生活的程度在不断地增加，社会的不良风气必定会在职工心中造成影响，容易导致心理失衡、思想不稳定，注意力不集中，行为走样；还有，在与同事、朋友、亲属发生一些矛盾及生活中遇到重大变故，也会使职工思想情绪波动，在特定的条件和环境下导致行为失常。</a:t>
            </a:r>
            <a:endParaRPr lang="zh-CN" altLang="en-US" b="1" dirty="0">
              <a:solidFill>
                <a:srgbClr val="000099"/>
              </a:solidFill>
              <a:ea typeface="宋体" panose="02010600030101010101" pitchFamily="2" charset="-122"/>
            </a:endParaRPr>
          </a:p>
        </p:txBody>
      </p:sp>
      <p:sp>
        <p:nvSpPr>
          <p:cNvPr id="26629" name="矩形 26628"/>
          <p:cNvSpPr/>
          <p:nvPr/>
        </p:nvSpPr>
        <p:spPr>
          <a:xfrm>
            <a:off x="3276600" y="1066800"/>
            <a:ext cx="4741863" cy="396875"/>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、“三违”的客观原因</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1619" name="文本占位符 111618"/>
          <p:cNvSpPr>
            <a:spLocks noGrp="1"/>
          </p:cNvSpPr>
          <p:nvPr>
            <p:ph type="body" idx="1"/>
          </p:nvPr>
        </p:nvSpPr>
        <p:spPr>
          <a:xfrm>
            <a:off x="457200" y="1905000"/>
            <a:ext cx="8229600" cy="4410075"/>
          </a:xfrm>
        </p:spPr>
        <p:txBody>
          <a:bodyPr/>
          <a:lstStyle/>
          <a:p>
            <a:r>
              <a:rPr lang="en-US" altLang="zh-CN" b="1">
                <a:ea typeface="宋体" panose="02010600030101010101" pitchFamily="2" charset="-122"/>
              </a:rPr>
              <a:t>1.</a:t>
            </a:r>
            <a:r>
              <a:rPr lang="zh-CN" altLang="en-US" b="1" dirty="0">
                <a:ea typeface="宋体" panose="02010600030101010101" pitchFamily="2" charset="-122"/>
              </a:rPr>
              <a:t>你有抓“三违”的任务吗？你是如何做的？</a:t>
            </a:r>
            <a:endParaRPr lang="zh-CN" altLang="en-US" b="1" dirty="0">
              <a:ea typeface="宋体" panose="02010600030101010101" pitchFamily="2" charset="-122"/>
            </a:endParaRPr>
          </a:p>
          <a:p>
            <a:pPr>
              <a:buNone/>
            </a:pPr>
            <a:endParaRPr lang="zh-CN" altLang="en-US" b="1" dirty="0">
              <a:ea typeface="宋体" panose="02010600030101010101" pitchFamily="2" charset="-122"/>
            </a:endParaRPr>
          </a:p>
          <a:p>
            <a:r>
              <a:rPr lang="en-US" altLang="zh-CN" b="1">
                <a:ea typeface="宋体" panose="02010600030101010101" pitchFamily="2" charset="-122"/>
              </a:rPr>
              <a:t>2.</a:t>
            </a:r>
            <a:r>
              <a:rPr lang="zh-CN" altLang="en-US" b="1" dirty="0">
                <a:ea typeface="宋体" panose="02010600030101010101" pitchFamily="2" charset="-122"/>
              </a:rPr>
              <a:t>你是否有过“三违”现象或行为？</a:t>
            </a:r>
            <a:endParaRPr lang="zh-CN" altLang="en-US" b="1" dirty="0">
              <a:ea typeface="宋体" panose="02010600030101010101" pitchFamily="2" charset="-122"/>
            </a:endParaRPr>
          </a:p>
          <a:p>
            <a:endParaRPr lang="zh-CN" altLang="en-US" b="1" dirty="0">
              <a:ea typeface="宋体" panose="02010600030101010101" pitchFamily="2" charset="-122"/>
            </a:endParaRPr>
          </a:p>
          <a:p>
            <a:r>
              <a:rPr lang="en-US" altLang="zh-CN" b="1">
                <a:ea typeface="宋体" panose="02010600030101010101" pitchFamily="2" charset="-122"/>
              </a:rPr>
              <a:t>3.</a:t>
            </a:r>
            <a:r>
              <a:rPr lang="zh-CN" altLang="en-US" b="1" dirty="0">
                <a:ea typeface="宋体" panose="02010600030101010101" pitchFamily="2" charset="-122"/>
              </a:rPr>
              <a:t>你认为消除发生“三违”现象最根本的安全举措是什么？</a:t>
            </a:r>
            <a:endParaRPr lang="zh-CN" altLang="en-US" b="1" dirty="0">
              <a:ea typeface="宋体" panose="02010600030101010101" pitchFamily="2" charset="-122"/>
            </a:endParaRPr>
          </a:p>
          <a:p>
            <a:endParaRPr lang="zh-CN" altLang="en-US" b="1" dirty="0">
              <a:ea typeface="宋体" panose="02010600030101010101" pitchFamily="2" charset="-122"/>
            </a:endParaRPr>
          </a:p>
        </p:txBody>
      </p:sp>
      <p:sp>
        <p:nvSpPr>
          <p:cNvPr id="111620" name="圆角矩形 111619"/>
          <p:cNvSpPr/>
          <p:nvPr/>
        </p:nvSpPr>
        <p:spPr>
          <a:xfrm>
            <a:off x="914400" y="1143000"/>
            <a:ext cx="3429000" cy="6858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lstStyle/>
          <a:p>
            <a:pPr fontAlgn="t">
              <a:spcBef>
                <a:spcPct val="0"/>
              </a:spcBef>
            </a:pPr>
            <a:r>
              <a:rPr lang="zh-CN" altLang="en-US" sz="3600" b="1" dirty="0">
                <a:solidFill>
                  <a:srgbClr val="003300"/>
                </a:solidFill>
                <a:latin typeface="Arial" panose="020B0604020202020204" pitchFamily="34" charset="0"/>
                <a:ea typeface="宋体" panose="02010600030101010101" pitchFamily="2" charset="-122"/>
              </a:rPr>
              <a:t>讨 论  题</a:t>
            </a:r>
            <a:endParaRPr lang="zh-CN" altLang="en-US" sz="3600" b="1" dirty="0">
              <a:solidFill>
                <a:srgbClr val="003300"/>
              </a:solidFill>
              <a:latin typeface="Arial" panose="020B0604020202020204" pitchFamily="34" charset="0"/>
              <a:ea typeface="宋体" panose="02010600030101010101" pitchFamily="2" charset="-122"/>
            </a:endParaRPr>
          </a:p>
        </p:txBody>
      </p:sp>
      <p:sp>
        <p:nvSpPr>
          <p:cNvPr id="111622" name="矩形 111621"/>
          <p:cNvSpPr/>
          <p:nvPr/>
        </p:nvSpPr>
        <p:spPr>
          <a:xfrm>
            <a:off x="2209800" y="304800"/>
            <a:ext cx="4191000" cy="762000"/>
          </a:xfrm>
          <a:prstGeom prst="rect">
            <a:avLst/>
          </a:prstGeom>
          <a:noFill/>
          <a:ln w="9525">
            <a:noFill/>
          </a:ln>
          <a:effectLst>
            <a:outerShdw dist="35921" dir="2699999" algn="ctr" rotWithShape="0">
              <a:schemeClr val="bg2"/>
            </a:outerShdw>
          </a:effectLst>
        </p:spPr>
        <p:txBody>
          <a:bodyPr wrap="none" anchor="ctr"/>
          <a:lstStyle/>
          <a:p>
            <a:pPr fontAlgn="t">
              <a:spcBef>
                <a:spcPct val="0"/>
              </a:spcBef>
            </a:pPr>
            <a:r>
              <a:rPr lang="zh-CN" altLang="en-US" sz="4000" b="1" dirty="0">
                <a:solidFill>
                  <a:srgbClr val="FFFF00"/>
                </a:solidFill>
                <a:latin typeface="Arial" panose="020B0604020202020204" pitchFamily="34" charset="0"/>
                <a:ea typeface="宋体" panose="02010600030101010101" pitchFamily="2" charset="-122"/>
              </a:rPr>
              <a:t>课  题  研  讨</a:t>
            </a:r>
            <a:endParaRPr lang="zh-CN" altLang="en-US" sz="4000" b="1" dirty="0">
              <a:solidFill>
                <a:srgbClr val="FFFF00"/>
              </a:solidFill>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7651" name="矩形 27650"/>
          <p:cNvSpPr/>
          <p:nvPr/>
        </p:nvSpPr>
        <p:spPr>
          <a:xfrm>
            <a:off x="457200" y="0"/>
            <a:ext cx="739140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1" u="none" kern="1200" baseline="0">
                <a:solidFill>
                  <a:schemeClr val="tx1"/>
                </a:solidFill>
                <a:latin typeface="Arial" panose="020B0604020202020204" pitchFamily="34" charset="0"/>
              </a:defRPr>
            </a:lvl1pPr>
          </a:lstStyle>
          <a:p>
            <a:pPr lvl="0"/>
            <a:r>
              <a:rPr lang="zh-CN" altLang="en-US" dirty="0">
                <a:ea typeface="宋体" panose="02010600030101010101" pitchFamily="2" charset="-122"/>
              </a:rPr>
              <a:t>二、反“三违”基层班组是重点</a:t>
            </a:r>
            <a:endParaRPr lang="zh-CN" altLang="en-US" dirty="0">
              <a:ea typeface="宋体" panose="02010600030101010101" pitchFamily="2" charset="-122"/>
            </a:endParaRPr>
          </a:p>
        </p:txBody>
      </p:sp>
      <p:sp>
        <p:nvSpPr>
          <p:cNvPr id="27652" name="圆角矩形 27651"/>
          <p:cNvSpPr/>
          <p:nvPr/>
        </p:nvSpPr>
        <p:spPr>
          <a:xfrm>
            <a:off x="1066800" y="2362200"/>
            <a:ext cx="2163763" cy="3962400"/>
          </a:xfrm>
          <a:prstGeom prst="roundRect">
            <a:avLst>
              <a:gd name="adj" fmla="val 17509"/>
            </a:avLst>
          </a:prstGeom>
          <a:gradFill rotWithShape="1">
            <a:gsLst>
              <a:gs pos="0">
                <a:srgbClr val="4E91D4"/>
              </a:gs>
              <a:gs pos="100000">
                <a:srgbClr val="3477A4"/>
              </a:gs>
            </a:gsLst>
            <a:lin ang="2700000" scaled="1"/>
            <a:tileRect/>
          </a:gradFill>
          <a:ln w="9525">
            <a:noFill/>
          </a:ln>
          <a:effectLst>
            <a:prstShdw prst="shdw12" dir="16200000">
              <a:srgbClr val="000000">
                <a:alpha val="50000"/>
              </a:srgbClr>
            </a:prstShdw>
          </a:effectLst>
        </p:spPr>
        <p:txBody>
          <a:bodyPr/>
          <a:lstStyle/>
          <a:p>
            <a:endParaRPr lang="zh-CN" altLang="en-US"/>
          </a:p>
        </p:txBody>
      </p:sp>
      <p:sp>
        <p:nvSpPr>
          <p:cNvPr id="27653" name="圆角矩形 27652"/>
          <p:cNvSpPr/>
          <p:nvPr/>
        </p:nvSpPr>
        <p:spPr>
          <a:xfrm>
            <a:off x="762000" y="1676400"/>
            <a:ext cx="2590800" cy="4648200"/>
          </a:xfrm>
          <a:prstGeom prst="roundRect">
            <a:avLst>
              <a:gd name="adj" fmla="val 16667"/>
            </a:avLst>
          </a:prstGeom>
          <a:solidFill>
            <a:srgbClr val="3CA1E6"/>
          </a:solidFill>
          <a:ln w="9525">
            <a:noFill/>
          </a:ln>
        </p:spPr>
        <p:txBody>
          <a:bodyPr/>
          <a:lstStyle/>
          <a:p>
            <a:endParaRPr lang="zh-CN" altLang="en-US"/>
          </a:p>
        </p:txBody>
      </p:sp>
      <p:sp>
        <p:nvSpPr>
          <p:cNvPr id="27654" name="圆角矩形 27653"/>
          <p:cNvSpPr/>
          <p:nvPr/>
        </p:nvSpPr>
        <p:spPr>
          <a:xfrm>
            <a:off x="1143000" y="3886200"/>
            <a:ext cx="2070100" cy="2438400"/>
          </a:xfrm>
          <a:prstGeom prst="roundRect">
            <a:avLst>
              <a:gd name="adj" fmla="val 50000"/>
            </a:avLst>
          </a:prstGeom>
          <a:gradFill rotWithShape="1">
            <a:gsLst>
              <a:gs pos="0">
                <a:srgbClr val="3CA1E6">
                  <a:alpha val="0"/>
                </a:srgbClr>
              </a:gs>
              <a:gs pos="100000">
                <a:srgbClr val="3CA1E6">
                  <a:gamma/>
                  <a:tint val="51373"/>
                  <a:invGamma/>
                </a:srgbClr>
              </a:gs>
            </a:gsLst>
            <a:lin ang="5400000" scaled="1"/>
            <a:tileRect/>
          </a:gradFill>
          <a:ln w="9525">
            <a:noFill/>
          </a:ln>
        </p:spPr>
        <p:txBody>
          <a:bodyPr/>
          <a:lstStyle/>
          <a:p>
            <a:endParaRPr lang="zh-CN" altLang="en-US"/>
          </a:p>
        </p:txBody>
      </p:sp>
      <p:sp>
        <p:nvSpPr>
          <p:cNvPr id="27655" name="圆角矩形 27654"/>
          <p:cNvSpPr/>
          <p:nvPr/>
        </p:nvSpPr>
        <p:spPr>
          <a:xfrm>
            <a:off x="1143000" y="1752600"/>
            <a:ext cx="2070100" cy="1371600"/>
          </a:xfrm>
          <a:prstGeom prst="roundRect">
            <a:avLst>
              <a:gd name="adj" fmla="val 50000"/>
            </a:avLst>
          </a:prstGeom>
          <a:gradFill rotWithShape="1">
            <a:gsLst>
              <a:gs pos="0">
                <a:srgbClr val="3CA1E6">
                  <a:gamma/>
                  <a:tint val="33333"/>
                  <a:invGamma/>
                </a:srgbClr>
              </a:gs>
              <a:gs pos="100000">
                <a:srgbClr val="3CA1E6">
                  <a:alpha val="0"/>
                </a:srgbClr>
              </a:gs>
            </a:gsLst>
            <a:lin ang="5400000" scaled="1"/>
            <a:tileRect/>
          </a:gradFill>
          <a:ln w="9525">
            <a:noFill/>
          </a:ln>
        </p:spPr>
        <p:txBody>
          <a:bodyPr/>
          <a:lstStyle/>
          <a:p>
            <a:endParaRPr lang="zh-CN" altLang="en-US"/>
          </a:p>
        </p:txBody>
      </p:sp>
      <p:grpSp>
        <p:nvGrpSpPr>
          <p:cNvPr id="27656" name="组合 27655"/>
          <p:cNvGrpSpPr/>
          <p:nvPr/>
        </p:nvGrpSpPr>
        <p:grpSpPr>
          <a:xfrm>
            <a:off x="1828800" y="1066800"/>
            <a:ext cx="609600" cy="609600"/>
            <a:chOff x="0" y="0"/>
            <a:chExt cx="668" cy="668"/>
          </a:xfrm>
        </p:grpSpPr>
        <p:sp>
          <p:nvSpPr>
            <p:cNvPr id="27657" name="椭圆 27656"/>
            <p:cNvSpPr/>
            <p:nvPr/>
          </p:nvSpPr>
          <p:spPr>
            <a:xfrm>
              <a:off x="0" y="0"/>
              <a:ext cx="668" cy="668"/>
            </a:xfrm>
            <a:prstGeom prst="ellipse">
              <a:avLst/>
            </a:prstGeom>
            <a:solidFill>
              <a:srgbClr val="333333"/>
            </a:solidFill>
            <a:ln w="9525">
              <a:noFill/>
            </a:ln>
          </p:spPr>
          <p:txBody>
            <a:bodyPr/>
            <a:lstStyle/>
            <a:p>
              <a:endParaRPr lang="zh-CN" altLang="en-US"/>
            </a:p>
          </p:txBody>
        </p:sp>
        <p:sp>
          <p:nvSpPr>
            <p:cNvPr id="27658" name="椭圆 27657"/>
            <p:cNvSpPr/>
            <p:nvPr/>
          </p:nvSpPr>
          <p:spPr>
            <a:xfrm>
              <a:off x="7" y="5"/>
              <a:ext cx="646" cy="647"/>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27659" name="椭圆 27658"/>
            <p:cNvSpPr/>
            <p:nvPr/>
          </p:nvSpPr>
          <p:spPr>
            <a:xfrm>
              <a:off x="15" y="9"/>
              <a:ext cx="631" cy="63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27660" name="椭圆 27659"/>
            <p:cNvSpPr/>
            <p:nvPr/>
          </p:nvSpPr>
          <p:spPr>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27661" name="椭圆 27660"/>
            <p:cNvSpPr/>
            <p:nvPr/>
          </p:nvSpPr>
          <p:spPr>
            <a:xfrm>
              <a:off x="57" y="31"/>
              <a:ext cx="533" cy="479"/>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grpSp>
      <p:sp>
        <p:nvSpPr>
          <p:cNvPr id="27662" name="文本框 27661"/>
          <p:cNvSpPr txBox="1"/>
          <p:nvPr/>
        </p:nvSpPr>
        <p:spPr>
          <a:xfrm>
            <a:off x="1828800" y="1143000"/>
            <a:ext cx="609600" cy="457200"/>
          </a:xfrm>
          <a:prstGeom prst="rect">
            <a:avLst/>
          </a:prstGeom>
          <a:noFill/>
          <a:ln w="9525">
            <a:noFill/>
          </a:ln>
        </p:spPr>
        <p:txBody>
          <a:bodyPr>
            <a:spAutoFit/>
          </a:bodyPr>
          <a:lstStyle/>
          <a:p>
            <a:pPr eaLnBrk="0" hangingPunct="0">
              <a:spcBef>
                <a:spcPct val="0"/>
              </a:spcBef>
            </a:pPr>
            <a:r>
              <a:rPr lang="en-US" altLang="zh-CN" sz="2400">
                <a:solidFill>
                  <a:srgbClr val="000000"/>
                </a:solidFill>
                <a:latin typeface="Arial" panose="020B0604020202020204" pitchFamily="34" charset="0"/>
                <a:ea typeface="宋体" panose="02010600030101010101" pitchFamily="2" charset="-122"/>
              </a:rPr>
              <a:t>1</a:t>
            </a:r>
            <a:endParaRPr lang="en-US" altLang="zh-CN" sz="2400">
              <a:solidFill>
                <a:srgbClr val="000000"/>
              </a:solidFill>
              <a:latin typeface="Arial" panose="020B0604020202020204" pitchFamily="34" charset="0"/>
              <a:ea typeface="宋体" panose="02010600030101010101" pitchFamily="2" charset="-122"/>
            </a:endParaRPr>
          </a:p>
        </p:txBody>
      </p:sp>
      <p:sp>
        <p:nvSpPr>
          <p:cNvPr id="27663" name="文本框 27662"/>
          <p:cNvSpPr txBox="1"/>
          <p:nvPr/>
        </p:nvSpPr>
        <p:spPr>
          <a:xfrm>
            <a:off x="990600" y="1752600"/>
            <a:ext cx="2209800" cy="4486275"/>
          </a:xfrm>
          <a:prstGeom prst="rect">
            <a:avLst/>
          </a:prstGeom>
          <a:noFill/>
          <a:ln w="9525">
            <a:noFill/>
          </a:ln>
        </p:spPr>
        <p:txBody>
          <a:bodyPr>
            <a:spAutoFit/>
          </a:bodyPr>
          <a:lstStyle/>
          <a:p>
            <a:pPr algn="l" eaLnBrk="0" hangingPunct="0">
              <a:spcBef>
                <a:spcPct val="0"/>
              </a:spcBef>
            </a:pPr>
            <a:r>
              <a:rPr lang="zh-CN" altLang="en-US" sz="1800" b="1" dirty="0">
                <a:solidFill>
                  <a:srgbClr val="000099"/>
                </a:solidFill>
                <a:latin typeface="Arial" panose="020B0604020202020204" pitchFamily="34" charset="0"/>
                <a:ea typeface="宋体" panose="02010600030101010101" pitchFamily="2" charset="-122"/>
              </a:rPr>
              <a:t>（</a:t>
            </a:r>
            <a:r>
              <a:rPr lang="en-US" altLang="zh-CN" sz="1800" b="1">
                <a:solidFill>
                  <a:srgbClr val="000099"/>
                </a:solidFill>
                <a:latin typeface="Arial" panose="020B0604020202020204" pitchFamily="34" charset="0"/>
                <a:ea typeface="宋体" panose="02010600030101010101" pitchFamily="2" charset="-122"/>
              </a:rPr>
              <a:t>1</a:t>
            </a:r>
            <a:r>
              <a:rPr lang="zh-CN" altLang="en-US" sz="1800" b="1" dirty="0">
                <a:solidFill>
                  <a:srgbClr val="000099"/>
                </a:solidFill>
                <a:latin typeface="Arial" panose="020B0604020202020204" pitchFamily="34" charset="0"/>
                <a:ea typeface="宋体" panose="02010600030101010101" pitchFamily="2" charset="-122"/>
              </a:rPr>
              <a:t>）反“三违”的根本目的是为了保护职工的生命安全和国家、集体财产的安全，从而保证安全生产顺利进行。班组是企业生产的最基本单位，拥有众多的人员和设备，构成把握安全防线前沿阵地。所以，只有把反“三违”、预防事故发生的重点放在基层班组，才能有效实现这一根本目的。</a:t>
            </a:r>
            <a:endParaRPr lang="zh-CN" altLang="en-US" sz="1800" b="1" dirty="0">
              <a:solidFill>
                <a:srgbClr val="000099"/>
              </a:solidFill>
              <a:latin typeface="Arial" panose="020B0604020202020204" pitchFamily="34" charset="0"/>
              <a:ea typeface="宋体" panose="02010600030101010101" pitchFamily="2" charset="-122"/>
            </a:endParaRPr>
          </a:p>
        </p:txBody>
      </p:sp>
      <p:sp>
        <p:nvSpPr>
          <p:cNvPr id="27664" name="圆角矩形 27663"/>
          <p:cNvSpPr/>
          <p:nvPr/>
        </p:nvSpPr>
        <p:spPr>
          <a:xfrm>
            <a:off x="5816600" y="2347913"/>
            <a:ext cx="2163763" cy="2857500"/>
          </a:xfrm>
          <a:prstGeom prst="roundRect">
            <a:avLst>
              <a:gd name="adj" fmla="val 17509"/>
            </a:avLst>
          </a:prstGeom>
          <a:gradFill rotWithShape="1">
            <a:gsLst>
              <a:gs pos="0">
                <a:srgbClr val="B59F43"/>
              </a:gs>
              <a:gs pos="100000">
                <a:srgbClr val="8F8849"/>
              </a:gs>
            </a:gsLst>
            <a:lin ang="2700000" scaled="1"/>
            <a:tileRect/>
          </a:gradFill>
          <a:ln w="9525">
            <a:noFill/>
          </a:ln>
          <a:effectLst>
            <a:prstShdw prst="shdw11" dir="16200000">
              <a:srgbClr val="000000">
                <a:alpha val="50000"/>
              </a:srgbClr>
            </a:prstShdw>
          </a:effectLst>
        </p:spPr>
        <p:txBody>
          <a:bodyPr/>
          <a:lstStyle/>
          <a:p>
            <a:endParaRPr lang="zh-CN" altLang="en-US"/>
          </a:p>
        </p:txBody>
      </p:sp>
      <p:sp>
        <p:nvSpPr>
          <p:cNvPr id="27665" name="圆角矩形 27664"/>
          <p:cNvSpPr/>
          <p:nvPr/>
        </p:nvSpPr>
        <p:spPr>
          <a:xfrm>
            <a:off x="5791200" y="1752600"/>
            <a:ext cx="2438400" cy="4648200"/>
          </a:xfrm>
          <a:prstGeom prst="roundRect">
            <a:avLst>
              <a:gd name="adj" fmla="val 16667"/>
            </a:avLst>
          </a:prstGeom>
          <a:solidFill>
            <a:srgbClr val="E9E065"/>
          </a:solidFill>
          <a:ln w="9525">
            <a:noFill/>
          </a:ln>
        </p:spPr>
        <p:txBody>
          <a:bodyPr/>
          <a:lstStyle/>
          <a:p>
            <a:endParaRPr lang="zh-CN" altLang="en-US"/>
          </a:p>
        </p:txBody>
      </p:sp>
      <p:sp>
        <p:nvSpPr>
          <p:cNvPr id="27666" name="圆角矩形 27665"/>
          <p:cNvSpPr/>
          <p:nvPr/>
        </p:nvSpPr>
        <p:spPr>
          <a:xfrm>
            <a:off x="5867400" y="4419600"/>
            <a:ext cx="2286000" cy="381000"/>
          </a:xfrm>
          <a:prstGeom prst="roundRect">
            <a:avLst>
              <a:gd name="adj" fmla="val 50000"/>
            </a:avLst>
          </a:prstGeom>
          <a:gradFill rotWithShape="1">
            <a:gsLst>
              <a:gs pos="0">
                <a:srgbClr val="E9E065"/>
              </a:gs>
              <a:gs pos="100000">
                <a:srgbClr val="E9E065">
                  <a:gamma/>
                  <a:tint val="57647"/>
                  <a:invGamma/>
                </a:srgbClr>
              </a:gs>
            </a:gsLst>
            <a:lin ang="5400000" scaled="1"/>
            <a:tileRect/>
          </a:gradFill>
          <a:ln w="9525">
            <a:noFill/>
          </a:ln>
        </p:spPr>
        <p:txBody>
          <a:bodyPr/>
          <a:lstStyle/>
          <a:p>
            <a:endParaRPr lang="zh-CN" altLang="en-US"/>
          </a:p>
        </p:txBody>
      </p:sp>
      <p:sp>
        <p:nvSpPr>
          <p:cNvPr id="27667" name="圆角矩形 27666"/>
          <p:cNvSpPr/>
          <p:nvPr/>
        </p:nvSpPr>
        <p:spPr>
          <a:xfrm>
            <a:off x="5867400" y="1828800"/>
            <a:ext cx="2286000" cy="1241425"/>
          </a:xfrm>
          <a:prstGeom prst="roundRect">
            <a:avLst>
              <a:gd name="adj" fmla="val 50000"/>
            </a:avLst>
          </a:prstGeom>
          <a:gradFill rotWithShape="1">
            <a:gsLst>
              <a:gs pos="0">
                <a:srgbClr val="E9E065">
                  <a:gamma/>
                  <a:tint val="33333"/>
                  <a:invGamma/>
                </a:srgbClr>
              </a:gs>
              <a:gs pos="100000">
                <a:srgbClr val="E9E065"/>
              </a:gs>
            </a:gsLst>
            <a:lin ang="5400000" scaled="1"/>
            <a:tileRect/>
          </a:gradFill>
          <a:ln w="9525">
            <a:noFill/>
          </a:ln>
        </p:spPr>
        <p:txBody>
          <a:bodyPr/>
          <a:lstStyle/>
          <a:p>
            <a:endParaRPr lang="zh-CN" altLang="en-US"/>
          </a:p>
        </p:txBody>
      </p:sp>
      <p:grpSp>
        <p:nvGrpSpPr>
          <p:cNvPr id="27668" name="组合 27667"/>
          <p:cNvGrpSpPr/>
          <p:nvPr/>
        </p:nvGrpSpPr>
        <p:grpSpPr>
          <a:xfrm>
            <a:off x="6561138" y="1066800"/>
            <a:ext cx="642937" cy="685800"/>
            <a:chOff x="0" y="0"/>
            <a:chExt cx="668" cy="668"/>
          </a:xfrm>
        </p:grpSpPr>
        <p:sp>
          <p:nvSpPr>
            <p:cNvPr id="27669" name="椭圆 27668"/>
            <p:cNvSpPr/>
            <p:nvPr/>
          </p:nvSpPr>
          <p:spPr>
            <a:xfrm>
              <a:off x="0" y="0"/>
              <a:ext cx="668" cy="668"/>
            </a:xfrm>
            <a:prstGeom prst="ellipse">
              <a:avLst/>
            </a:prstGeom>
            <a:solidFill>
              <a:srgbClr val="333333"/>
            </a:solidFill>
            <a:ln w="9525">
              <a:noFill/>
            </a:ln>
          </p:spPr>
          <p:txBody>
            <a:bodyPr/>
            <a:lstStyle/>
            <a:p>
              <a:endParaRPr lang="zh-CN" altLang="en-US"/>
            </a:p>
          </p:txBody>
        </p:sp>
        <p:sp>
          <p:nvSpPr>
            <p:cNvPr id="27670" name="椭圆 27669"/>
            <p:cNvSpPr/>
            <p:nvPr/>
          </p:nvSpPr>
          <p:spPr>
            <a:xfrm>
              <a:off x="7" y="5"/>
              <a:ext cx="646" cy="647"/>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27671" name="椭圆 27670"/>
            <p:cNvSpPr/>
            <p:nvPr/>
          </p:nvSpPr>
          <p:spPr>
            <a:xfrm>
              <a:off x="15" y="9"/>
              <a:ext cx="631" cy="63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27672" name="椭圆 27671"/>
            <p:cNvSpPr/>
            <p:nvPr/>
          </p:nvSpPr>
          <p:spPr>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27673" name="椭圆 27672"/>
            <p:cNvSpPr/>
            <p:nvPr/>
          </p:nvSpPr>
          <p:spPr>
            <a:xfrm>
              <a:off x="57" y="31"/>
              <a:ext cx="533" cy="479"/>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grpSp>
      <p:sp>
        <p:nvSpPr>
          <p:cNvPr id="27674" name="文本框 27673"/>
          <p:cNvSpPr txBox="1"/>
          <p:nvPr/>
        </p:nvSpPr>
        <p:spPr>
          <a:xfrm>
            <a:off x="6705600" y="1143000"/>
            <a:ext cx="354013" cy="457200"/>
          </a:xfrm>
          <a:prstGeom prst="rect">
            <a:avLst/>
          </a:prstGeom>
          <a:noFill/>
          <a:ln w="9525">
            <a:noFill/>
          </a:ln>
        </p:spPr>
        <p:txBody>
          <a:bodyPr>
            <a:spAutoFit/>
          </a:bodyPr>
          <a:lstStyle/>
          <a:p>
            <a:pPr eaLnBrk="0" hangingPunct="0">
              <a:spcBef>
                <a:spcPct val="0"/>
              </a:spcBef>
            </a:pPr>
            <a:r>
              <a:rPr lang="en-US" altLang="zh-CN" sz="2400">
                <a:solidFill>
                  <a:srgbClr val="000000"/>
                </a:solidFill>
                <a:latin typeface="Arial" panose="020B0604020202020204" pitchFamily="34" charset="0"/>
                <a:ea typeface="宋体" panose="02010600030101010101" pitchFamily="2" charset="-122"/>
              </a:rPr>
              <a:t>3</a:t>
            </a:r>
            <a:endParaRPr lang="en-US" altLang="zh-CN" sz="2400">
              <a:solidFill>
                <a:srgbClr val="000000"/>
              </a:solidFill>
              <a:latin typeface="Arial" panose="020B0604020202020204" pitchFamily="34" charset="0"/>
              <a:ea typeface="宋体" panose="02010600030101010101" pitchFamily="2" charset="-122"/>
            </a:endParaRPr>
          </a:p>
        </p:txBody>
      </p:sp>
      <p:sp>
        <p:nvSpPr>
          <p:cNvPr id="27675" name="文本框 27674"/>
          <p:cNvSpPr txBox="1"/>
          <p:nvPr/>
        </p:nvSpPr>
        <p:spPr>
          <a:xfrm>
            <a:off x="5791200" y="1828800"/>
            <a:ext cx="2362200" cy="4737100"/>
          </a:xfrm>
          <a:prstGeom prst="rect">
            <a:avLst/>
          </a:prstGeom>
          <a:noFill/>
          <a:ln w="9525">
            <a:noFill/>
          </a:ln>
        </p:spPr>
        <p:txBody>
          <a:bodyPr>
            <a:spAutoFit/>
          </a:bodyPr>
          <a:lstStyle/>
          <a:p>
            <a:pPr algn="l" eaLnBrk="0" hangingPunct="0">
              <a:spcBef>
                <a:spcPct val="0"/>
              </a:spcBef>
            </a:pPr>
            <a:r>
              <a:rPr lang="zh-CN" altLang="en-US" sz="1600" dirty="0">
                <a:solidFill>
                  <a:srgbClr val="000066"/>
                </a:solidFill>
                <a:latin typeface="Arial" panose="020B0604020202020204" pitchFamily="34" charset="0"/>
                <a:ea typeface="宋体" panose="02010600030101010101" pitchFamily="2" charset="-122"/>
              </a:rPr>
              <a:t>（</a:t>
            </a:r>
            <a:r>
              <a:rPr lang="en-US" altLang="zh-CN" sz="1600" b="1">
                <a:solidFill>
                  <a:srgbClr val="000000"/>
                </a:solidFill>
                <a:latin typeface="Arial" panose="020B0604020202020204" pitchFamily="34" charset="0"/>
                <a:ea typeface="宋体" panose="02010600030101010101" pitchFamily="2" charset="-122"/>
              </a:rPr>
              <a:t>3</a:t>
            </a:r>
            <a:r>
              <a:rPr lang="zh-CN" altLang="en-US" sz="1600" b="1" dirty="0">
                <a:solidFill>
                  <a:srgbClr val="000000"/>
                </a:solidFill>
                <a:latin typeface="Arial" panose="020B0604020202020204" pitchFamily="34" charset="0"/>
                <a:ea typeface="宋体" panose="02010600030101010101" pitchFamily="2" charset="-122"/>
              </a:rPr>
              <a:t>）从当前企业的现状来看，多年来存在着上面紧、下面松的倾向，班组的反“三违”工作仍然十分薄弱。有的班组长对职工的“三违”行为不但不能识别和及时制止，反而带头违章指挥；有的老职工在作业中，有章不循，固守旧的操作方式和习惯，在新职工中具有相当的影响力；有的职工对他人发生的“三违”听之任之，缺乏相互监督的责任感等。所有这一切。都要求我们应当将反“三违”工作的重点放在基层班组。</a:t>
            </a:r>
            <a:endParaRPr lang="zh-CN" altLang="en-US" sz="1600" b="1" dirty="0">
              <a:solidFill>
                <a:srgbClr val="000000"/>
              </a:solidFill>
              <a:latin typeface="Arial" panose="020B0604020202020204" pitchFamily="34" charset="0"/>
              <a:ea typeface="宋体" panose="02010600030101010101" pitchFamily="2" charset="-122"/>
            </a:endParaRPr>
          </a:p>
        </p:txBody>
      </p:sp>
      <p:sp>
        <p:nvSpPr>
          <p:cNvPr id="27676" name="圆角矩形 27675"/>
          <p:cNvSpPr/>
          <p:nvPr/>
        </p:nvSpPr>
        <p:spPr>
          <a:xfrm>
            <a:off x="3454400" y="2347913"/>
            <a:ext cx="2163763" cy="3976687"/>
          </a:xfrm>
          <a:prstGeom prst="roundRect">
            <a:avLst>
              <a:gd name="adj" fmla="val 17509"/>
            </a:avLst>
          </a:prstGeom>
          <a:gradFill rotWithShape="1">
            <a:gsLst>
              <a:gs pos="0">
                <a:srgbClr val="34B034"/>
              </a:gs>
              <a:gs pos="100000">
                <a:srgbClr val="3F8B4A"/>
              </a:gs>
            </a:gsLst>
            <a:lin ang="2700000" scaled="1"/>
            <a:tileRect/>
          </a:gradFill>
          <a:ln w="9525">
            <a:noFill/>
          </a:ln>
        </p:spPr>
        <p:txBody>
          <a:bodyPr/>
          <a:lstStyle/>
          <a:p>
            <a:endParaRPr lang="zh-CN" altLang="en-US"/>
          </a:p>
        </p:txBody>
      </p:sp>
      <p:sp>
        <p:nvSpPr>
          <p:cNvPr id="27677" name="圆角矩形 27676"/>
          <p:cNvSpPr/>
          <p:nvPr/>
        </p:nvSpPr>
        <p:spPr>
          <a:xfrm>
            <a:off x="3505200" y="2362200"/>
            <a:ext cx="2098675" cy="3962400"/>
          </a:xfrm>
          <a:prstGeom prst="roundRect">
            <a:avLst>
              <a:gd name="adj" fmla="val 16667"/>
            </a:avLst>
          </a:prstGeom>
          <a:solidFill>
            <a:srgbClr val="73E77E"/>
          </a:solidFill>
          <a:ln w="9525">
            <a:noFill/>
          </a:ln>
        </p:spPr>
        <p:txBody>
          <a:bodyPr/>
          <a:lstStyle/>
          <a:p>
            <a:endParaRPr lang="zh-CN" altLang="en-US"/>
          </a:p>
        </p:txBody>
      </p:sp>
      <p:sp>
        <p:nvSpPr>
          <p:cNvPr id="27678" name="圆角矩形 27677"/>
          <p:cNvSpPr/>
          <p:nvPr/>
        </p:nvSpPr>
        <p:spPr>
          <a:xfrm>
            <a:off x="3505200" y="3124200"/>
            <a:ext cx="2057400" cy="2895600"/>
          </a:xfrm>
          <a:prstGeom prst="roundRect">
            <a:avLst>
              <a:gd name="adj" fmla="val 50000"/>
            </a:avLst>
          </a:prstGeom>
          <a:gradFill rotWithShape="1">
            <a:gsLst>
              <a:gs pos="0">
                <a:srgbClr val="73E77E"/>
              </a:gs>
              <a:gs pos="100000">
                <a:srgbClr val="73E77E">
                  <a:gamma/>
                  <a:tint val="54510"/>
                  <a:invGamma/>
                </a:srgbClr>
              </a:gs>
            </a:gsLst>
            <a:lin ang="5400000" scaled="1"/>
            <a:tileRect/>
          </a:gradFill>
          <a:ln w="9525">
            <a:noFill/>
          </a:ln>
        </p:spPr>
        <p:txBody>
          <a:bodyPr/>
          <a:lstStyle/>
          <a:p>
            <a:endParaRPr lang="zh-CN" altLang="en-US"/>
          </a:p>
        </p:txBody>
      </p:sp>
      <p:sp>
        <p:nvSpPr>
          <p:cNvPr id="27679" name="圆角矩形 27678"/>
          <p:cNvSpPr/>
          <p:nvPr/>
        </p:nvSpPr>
        <p:spPr>
          <a:xfrm>
            <a:off x="3429000" y="1752600"/>
            <a:ext cx="2209800" cy="1333500"/>
          </a:xfrm>
          <a:prstGeom prst="roundRect">
            <a:avLst>
              <a:gd name="adj" fmla="val 16667"/>
            </a:avLst>
          </a:prstGeom>
          <a:gradFill rotWithShape="1">
            <a:gsLst>
              <a:gs pos="0">
                <a:srgbClr val="73E77E">
                  <a:gamma/>
                  <a:tint val="33333"/>
                  <a:invGamma/>
                </a:srgbClr>
              </a:gs>
              <a:gs pos="100000">
                <a:srgbClr val="73E77E"/>
              </a:gs>
            </a:gsLst>
            <a:lin ang="5400000" scaled="1"/>
            <a:tileRect/>
          </a:gradFill>
          <a:ln w="9525">
            <a:noFill/>
          </a:ln>
        </p:spPr>
        <p:txBody>
          <a:bodyPr/>
          <a:lstStyle/>
          <a:p>
            <a:endParaRPr lang="zh-CN" altLang="en-US"/>
          </a:p>
        </p:txBody>
      </p:sp>
      <p:sp>
        <p:nvSpPr>
          <p:cNvPr id="27680" name="椭圆 27679"/>
          <p:cNvSpPr/>
          <p:nvPr/>
        </p:nvSpPr>
        <p:spPr>
          <a:xfrm>
            <a:off x="4114800" y="1066800"/>
            <a:ext cx="685800" cy="533400"/>
          </a:xfrm>
          <a:prstGeom prst="ellipse">
            <a:avLst/>
          </a:prstGeom>
          <a:solidFill>
            <a:srgbClr val="333333"/>
          </a:solidFill>
          <a:ln w="9525">
            <a:noFill/>
          </a:ln>
        </p:spPr>
        <p:txBody>
          <a:bodyPr/>
          <a:lstStyle/>
          <a:p>
            <a:endParaRPr lang="zh-CN" altLang="en-US"/>
          </a:p>
        </p:txBody>
      </p:sp>
      <p:sp>
        <p:nvSpPr>
          <p:cNvPr id="27681" name="椭圆 27680"/>
          <p:cNvSpPr/>
          <p:nvPr/>
        </p:nvSpPr>
        <p:spPr>
          <a:xfrm>
            <a:off x="4114800" y="1143000"/>
            <a:ext cx="622300" cy="622300"/>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27682" name="椭圆 27681"/>
          <p:cNvSpPr/>
          <p:nvPr/>
        </p:nvSpPr>
        <p:spPr>
          <a:xfrm>
            <a:off x="4191000" y="1143000"/>
            <a:ext cx="608013" cy="608013"/>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27683" name="椭圆 27682"/>
          <p:cNvSpPr/>
          <p:nvPr/>
        </p:nvSpPr>
        <p:spPr>
          <a:xfrm>
            <a:off x="4219575" y="1066800"/>
            <a:ext cx="577850" cy="609600"/>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27684" name="椭圆 27683"/>
          <p:cNvSpPr/>
          <p:nvPr/>
        </p:nvSpPr>
        <p:spPr>
          <a:xfrm>
            <a:off x="4191000" y="1066800"/>
            <a:ext cx="609600" cy="609600"/>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sp>
        <p:nvSpPr>
          <p:cNvPr id="27685" name="文本框 27684"/>
          <p:cNvSpPr txBox="1"/>
          <p:nvPr/>
        </p:nvSpPr>
        <p:spPr>
          <a:xfrm>
            <a:off x="4343400" y="1143000"/>
            <a:ext cx="354013" cy="457200"/>
          </a:xfrm>
          <a:prstGeom prst="rect">
            <a:avLst/>
          </a:prstGeom>
          <a:noFill/>
          <a:ln w="9525">
            <a:noFill/>
          </a:ln>
        </p:spPr>
        <p:txBody>
          <a:bodyPr wrap="none" anchor="t">
            <a:spAutoFit/>
          </a:bodyPr>
          <a:lstStyle/>
          <a:p>
            <a:pPr eaLnBrk="0" hangingPunct="0">
              <a:spcBef>
                <a:spcPct val="0"/>
              </a:spcBef>
            </a:pPr>
            <a:r>
              <a:rPr lang="en-US" altLang="zh-CN" sz="2400">
                <a:solidFill>
                  <a:srgbClr val="000000"/>
                </a:solidFill>
                <a:latin typeface="Arial" panose="020B0604020202020204" pitchFamily="34" charset="0"/>
                <a:ea typeface="宋体" panose="02010600030101010101" pitchFamily="2" charset="-122"/>
              </a:rPr>
              <a:t>2</a:t>
            </a:r>
            <a:endParaRPr lang="en-US" altLang="zh-CN" sz="2400">
              <a:solidFill>
                <a:srgbClr val="000000"/>
              </a:solidFill>
              <a:latin typeface="Arial" panose="020B0604020202020204" pitchFamily="34" charset="0"/>
              <a:ea typeface="宋体" panose="02010600030101010101" pitchFamily="2" charset="-122"/>
            </a:endParaRPr>
          </a:p>
        </p:txBody>
      </p:sp>
      <p:sp>
        <p:nvSpPr>
          <p:cNvPr id="27686" name="文本框 27685"/>
          <p:cNvSpPr txBox="1"/>
          <p:nvPr/>
        </p:nvSpPr>
        <p:spPr>
          <a:xfrm>
            <a:off x="3505200" y="1828800"/>
            <a:ext cx="2082800" cy="4003675"/>
          </a:xfrm>
          <a:prstGeom prst="rect">
            <a:avLst/>
          </a:prstGeom>
          <a:noFill/>
          <a:ln w="9525">
            <a:noFill/>
          </a:ln>
        </p:spPr>
        <p:txBody>
          <a:bodyPr>
            <a:spAutoFit/>
          </a:bodyPr>
          <a:lstStyle/>
          <a:p>
            <a:pPr algn="l" eaLnBrk="0" hangingPunct="0">
              <a:spcBef>
                <a:spcPct val="0"/>
              </a:spcBef>
            </a:pPr>
            <a:r>
              <a:rPr lang="zh-CN" altLang="en-US" sz="1600" b="1" dirty="0">
                <a:solidFill>
                  <a:srgbClr val="FF0066"/>
                </a:solidFill>
                <a:latin typeface="Arial" panose="020B0604020202020204" pitchFamily="34" charset="0"/>
                <a:ea typeface="宋体" panose="02010600030101010101" pitchFamily="2" charset="-122"/>
              </a:rPr>
              <a:t>（</a:t>
            </a:r>
            <a:r>
              <a:rPr lang="en-US" altLang="zh-CN" sz="1600" b="1">
                <a:solidFill>
                  <a:srgbClr val="FF0066"/>
                </a:solidFill>
                <a:latin typeface="Arial" panose="020B0604020202020204" pitchFamily="34" charset="0"/>
                <a:ea typeface="宋体" panose="02010600030101010101" pitchFamily="2" charset="-122"/>
              </a:rPr>
              <a:t>2</a:t>
            </a:r>
            <a:r>
              <a:rPr lang="zh-CN" altLang="en-US" sz="1600" b="1" dirty="0">
                <a:solidFill>
                  <a:srgbClr val="FF0066"/>
                </a:solidFill>
                <a:latin typeface="Arial" panose="020B0604020202020204" pitchFamily="34" charset="0"/>
                <a:ea typeface="宋体" panose="02010600030101010101" pitchFamily="2" charset="-122"/>
              </a:rPr>
              <a:t>）基层班组是“三违”事故隐患排查和风险预防的第一线，由“三违”行为诱发的事故中，</a:t>
            </a:r>
            <a:r>
              <a:rPr lang="en-US" altLang="zh-CN" sz="1600" b="1">
                <a:solidFill>
                  <a:srgbClr val="FF0066"/>
                </a:solidFill>
                <a:latin typeface="Arial" panose="020B0604020202020204" pitchFamily="34" charset="0"/>
                <a:ea typeface="宋体" panose="02010600030101010101" pitchFamily="2" charset="-122"/>
              </a:rPr>
              <a:t>90%</a:t>
            </a:r>
            <a:r>
              <a:rPr lang="zh-CN" altLang="en-US" sz="1600" b="1" dirty="0">
                <a:solidFill>
                  <a:srgbClr val="FF0066"/>
                </a:solidFill>
                <a:latin typeface="Arial" panose="020B0604020202020204" pitchFamily="34" charset="0"/>
                <a:ea typeface="宋体" panose="02010600030101010101" pitchFamily="2" charset="-122"/>
              </a:rPr>
              <a:t>以上发生在基层班组；“三违”安全隐患的排查和风险预防的措施落实，起始于班组，终结于班组，构成闭环体系，是关键的关键；只有把反“三违”的重点放在基层班组，彻底铲除“三违”根源，才能为安全生产打下坚实基础。</a:t>
            </a:r>
            <a:endParaRPr lang="zh-CN" altLang="en-US" sz="1600" b="1" dirty="0">
              <a:solidFill>
                <a:srgbClr val="FF0066"/>
              </a:solidFill>
              <a:latin typeface="Arial" panose="020B0604020202020204" pitchFamily="34" charset="0"/>
              <a:ea typeface="宋体" panose="02010600030101010101" pitchFamily="2" charset="-122"/>
            </a:endParaRPr>
          </a:p>
        </p:txBody>
      </p:sp>
      <p:sp>
        <p:nvSpPr>
          <p:cNvPr id="27688" name="椭圆 27687"/>
          <p:cNvSpPr/>
          <p:nvPr/>
        </p:nvSpPr>
        <p:spPr>
          <a:xfrm>
            <a:off x="1447800" y="6324600"/>
            <a:ext cx="15240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fontAlgn="t">
              <a:spcBef>
                <a:spcPct val="0"/>
              </a:spcBef>
            </a:pPr>
            <a:r>
              <a:rPr lang="zh-CN" altLang="en-US" sz="1800" b="1" dirty="0">
                <a:solidFill>
                  <a:srgbClr val="000099"/>
                </a:solidFill>
                <a:latin typeface="Arial" panose="020B0604020202020204" pitchFamily="34" charset="0"/>
                <a:ea typeface="宋体" panose="02010600030101010101" pitchFamily="2" charset="-122"/>
              </a:rPr>
              <a:t>目 的</a:t>
            </a:r>
            <a:endParaRPr lang="zh-CN" altLang="en-US" sz="1800" b="1" dirty="0">
              <a:solidFill>
                <a:srgbClr val="000099"/>
              </a:solidFill>
              <a:latin typeface="Arial" panose="020B0604020202020204" pitchFamily="34" charset="0"/>
              <a:ea typeface="宋体" panose="02010600030101010101" pitchFamily="2" charset="-122"/>
            </a:endParaRPr>
          </a:p>
        </p:txBody>
      </p:sp>
      <p:sp>
        <p:nvSpPr>
          <p:cNvPr id="27691" name="椭圆 27690"/>
          <p:cNvSpPr/>
          <p:nvPr/>
        </p:nvSpPr>
        <p:spPr>
          <a:xfrm>
            <a:off x="4114800" y="6248400"/>
            <a:ext cx="1295400" cy="609600"/>
          </a:xfrm>
          <a:prstGeom prst="ellipse">
            <a:avLst/>
          </a:prstGeom>
          <a:solidFill>
            <a:srgbClr val="36A857"/>
          </a:solidFill>
          <a:ln w="9525" cap="flat" cmpd="sng">
            <a:solidFill>
              <a:schemeClr val="tx1"/>
            </a:solidFill>
            <a:prstDash val="solid"/>
            <a:headEnd type="none" w="med" len="med"/>
            <a:tailEnd type="none" w="med" len="med"/>
          </a:ln>
        </p:spPr>
        <p:txBody>
          <a:bodyPr wrap="none" anchor="ctr"/>
          <a:lstStyle/>
          <a:p>
            <a:pPr fontAlgn="t">
              <a:spcBef>
                <a:spcPct val="0"/>
              </a:spcBef>
            </a:pPr>
            <a:r>
              <a:rPr lang="zh-CN" altLang="en-US" sz="2000" b="1" dirty="0">
                <a:solidFill>
                  <a:srgbClr val="FF00FF"/>
                </a:solidFill>
                <a:latin typeface="Arial" panose="020B0604020202020204" pitchFamily="34" charset="0"/>
                <a:ea typeface="宋体" panose="02010600030101010101" pitchFamily="2" charset="-122"/>
              </a:rPr>
              <a:t>基  础</a:t>
            </a:r>
            <a:endParaRPr lang="zh-CN" altLang="en-US" sz="2000" b="1" dirty="0">
              <a:solidFill>
                <a:srgbClr val="FF00FF"/>
              </a:solidFill>
              <a:latin typeface="Arial" panose="020B0604020202020204" pitchFamily="34" charset="0"/>
              <a:ea typeface="宋体" panose="02010600030101010101" pitchFamily="2" charset="-122"/>
            </a:endParaRPr>
          </a:p>
        </p:txBody>
      </p:sp>
      <p:sp>
        <p:nvSpPr>
          <p:cNvPr id="27692" name="椭圆 27691"/>
          <p:cNvSpPr/>
          <p:nvPr/>
        </p:nvSpPr>
        <p:spPr>
          <a:xfrm>
            <a:off x="6629400" y="6400800"/>
            <a:ext cx="1219200" cy="457200"/>
          </a:xfrm>
          <a:prstGeom prst="ellipse">
            <a:avLst/>
          </a:prstGeom>
          <a:solidFill>
            <a:srgbClr val="CFCC52"/>
          </a:solidFill>
          <a:ln w="9525" cap="flat" cmpd="sng">
            <a:solidFill>
              <a:schemeClr val="tx1"/>
            </a:solidFill>
            <a:prstDash val="solid"/>
            <a:headEnd type="none" w="med" len="med"/>
            <a:tailEnd type="none" w="med" len="med"/>
          </a:ln>
        </p:spPr>
        <p:txBody>
          <a:bodyPr wrap="none" anchor="ctr"/>
          <a:lstStyle/>
          <a:p>
            <a:pPr fontAlgn="t">
              <a:spcBef>
                <a:spcPct val="0"/>
              </a:spcBef>
            </a:pPr>
            <a:r>
              <a:rPr lang="zh-CN" altLang="en-US" sz="1800" b="1" dirty="0">
                <a:solidFill>
                  <a:srgbClr val="000000"/>
                </a:solidFill>
                <a:latin typeface="Arial" panose="020B0604020202020204" pitchFamily="34" charset="0"/>
                <a:ea typeface="宋体" panose="02010600030101010101" pitchFamily="2" charset="-122"/>
              </a:rPr>
              <a:t>问 题</a:t>
            </a:r>
            <a:endParaRPr lang="zh-CN" altLang="en-US" sz="18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8674" name="标题 28673"/>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28675" name="文本占位符 28674"/>
          <p:cNvSpPr>
            <a:spLocks noGrp="1"/>
          </p:cNvSpPr>
          <p:nvPr>
            <p:ph type="body" idx="1"/>
          </p:nvPr>
        </p:nvSpPr>
        <p:spPr>
          <a:xfrm>
            <a:off x="533400" y="2133600"/>
            <a:ext cx="8229600" cy="2057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000099"/>
                </a:solidFill>
                <a:ea typeface="宋体" panose="02010600030101010101" pitchFamily="2" charset="-122"/>
              </a:rPr>
              <a:t>（</a:t>
            </a:r>
            <a:r>
              <a:rPr lang="en-US" altLang="zh-CN" sz="1800" b="1">
                <a:solidFill>
                  <a:srgbClr val="000099"/>
                </a:solidFill>
                <a:ea typeface="宋体" panose="02010600030101010101" pitchFamily="2" charset="-122"/>
              </a:rPr>
              <a:t>1</a:t>
            </a:r>
            <a:r>
              <a:rPr lang="zh-CN" altLang="en-US" sz="1800" b="1" dirty="0">
                <a:solidFill>
                  <a:srgbClr val="000099"/>
                </a:solidFill>
                <a:ea typeface="宋体" panose="02010600030101010101" pitchFamily="2" charset="-122"/>
              </a:rPr>
              <a:t>）结合职工的思想和工作实际，组织好班前会班后会，布置和总结一天的工作，检查在工作中是否有“三违”行为，发现一例，纠正一例，从而使大家时时、事事、处处养成反“三违”的良好习惯。</a:t>
            </a:r>
            <a:endParaRPr lang="zh-CN" altLang="en-US" sz="1800" b="1" dirty="0">
              <a:solidFill>
                <a:srgbClr val="000099"/>
              </a:solidFill>
              <a:ea typeface="宋体" panose="02010600030101010101" pitchFamily="2" charset="-122"/>
            </a:endParaRPr>
          </a:p>
        </p:txBody>
      </p:sp>
      <p:sp>
        <p:nvSpPr>
          <p:cNvPr id="28676" name="矩形 28675"/>
          <p:cNvSpPr/>
          <p:nvPr/>
        </p:nvSpPr>
        <p:spPr>
          <a:xfrm>
            <a:off x="1066800" y="1227138"/>
            <a:ext cx="6559550" cy="457200"/>
          </a:xfrm>
          <a:prstGeom prst="rect">
            <a:avLst/>
          </a:prstGeom>
          <a:noFill/>
          <a:ln w="9525">
            <a:noFill/>
          </a:ln>
        </p:spPr>
        <p:txBody>
          <a:bodyPr anchor="ctr">
            <a:spAutoFit/>
          </a:bodyPr>
          <a:lstStyle/>
          <a:p>
            <a:pPr algn="l">
              <a:spcBef>
                <a:spcPct val="0"/>
              </a:spcBef>
            </a:pPr>
            <a:r>
              <a:rPr lang="en-US" altLang="zh-CN" sz="2400" b="1">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、基层班组做好反“三违”工作的主要环节</a:t>
            </a:r>
            <a:endParaRPr lang="zh-CN" altLang="en-US" sz="2400" b="1" dirty="0">
              <a:latin typeface="Arial" panose="020B0604020202020204" pitchFamily="34" charset="0"/>
              <a:ea typeface="宋体" panose="02010600030101010101" pitchFamily="2" charset="-122"/>
            </a:endParaRPr>
          </a:p>
        </p:txBody>
      </p:sp>
      <p:pic>
        <p:nvPicPr>
          <p:cNvPr id="28677" name="图片 28676" descr="u=1601553,891919745&amp;fm=52&amp;gp=0"/>
          <p:cNvPicPr>
            <a:picLocks noChangeAspect="1"/>
          </p:cNvPicPr>
          <p:nvPr/>
        </p:nvPicPr>
        <p:blipFill>
          <a:blip r:embed="rId1"/>
          <a:stretch>
            <a:fillRect/>
          </a:stretch>
        </p:blipFill>
        <p:spPr>
          <a:xfrm>
            <a:off x="3733800" y="4267200"/>
            <a:ext cx="4800600" cy="22098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29698" name="标题 29697"/>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29699" name="文本占位符 29698"/>
          <p:cNvSpPr>
            <a:spLocks noGrp="1"/>
          </p:cNvSpPr>
          <p:nvPr>
            <p:ph type="body" idx="1"/>
          </p:nvPr>
        </p:nvSpPr>
        <p:spPr>
          <a:xfrm>
            <a:off x="457200" y="1905000"/>
            <a:ext cx="4343400" cy="4724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000099"/>
                </a:solidFill>
                <a:ea typeface="宋体" panose="02010600030101010101" pitchFamily="2" charset="-122"/>
              </a:rPr>
              <a:t>（</a:t>
            </a:r>
            <a:r>
              <a:rPr lang="en-US" altLang="zh-CN" sz="1800" b="1">
                <a:solidFill>
                  <a:srgbClr val="000099"/>
                </a:solidFill>
                <a:ea typeface="宋体" panose="02010600030101010101" pitchFamily="2" charset="-122"/>
              </a:rPr>
              <a:t>2</a:t>
            </a:r>
            <a:r>
              <a:rPr lang="zh-CN" altLang="en-US" sz="1800" b="1" dirty="0">
                <a:solidFill>
                  <a:srgbClr val="000099"/>
                </a:solidFill>
                <a:ea typeface="宋体" panose="02010600030101010101" pitchFamily="2" charset="-122"/>
              </a:rPr>
              <a:t>）利用每周安全日活动，总结一周的安全情况，针对本班组存在的“三违”现象，学习有关文件、事故通报、简报和法律法规，进行座谈讨论。边学习边整改，使大家吸取教训，营造浓厚的反“三违”氛围。</a:t>
            </a:r>
            <a:endParaRPr lang="zh-CN" altLang="en-US" sz="1800" b="1" dirty="0">
              <a:solidFill>
                <a:srgbClr val="000099"/>
              </a:solidFill>
              <a:ea typeface="宋体" panose="02010600030101010101" pitchFamily="2" charset="-122"/>
            </a:endParaRPr>
          </a:p>
        </p:txBody>
      </p:sp>
      <p:pic>
        <p:nvPicPr>
          <p:cNvPr id="29700" name="图片 29699" descr="u=4232775021,134393941&amp;fm=51&amp;gp=0"/>
          <p:cNvPicPr>
            <a:picLocks noChangeAspect="1"/>
          </p:cNvPicPr>
          <p:nvPr/>
        </p:nvPicPr>
        <p:blipFill>
          <a:blip r:embed="rId1"/>
          <a:stretch>
            <a:fillRect/>
          </a:stretch>
        </p:blipFill>
        <p:spPr>
          <a:xfrm rot="10800000" flipH="1" flipV="1">
            <a:off x="5334000" y="1371600"/>
            <a:ext cx="3352800" cy="5016500"/>
          </a:xfrm>
          <a:prstGeom prst="rect">
            <a:avLst/>
          </a:prstGeom>
          <a:noFill/>
          <a:ln w="9525">
            <a:noFill/>
          </a:ln>
        </p:spPr>
      </p:pic>
      <p:sp>
        <p:nvSpPr>
          <p:cNvPr id="29702" name="矩形 29701"/>
          <p:cNvSpPr/>
          <p:nvPr/>
        </p:nvSpPr>
        <p:spPr>
          <a:xfrm>
            <a:off x="304800" y="1219200"/>
            <a:ext cx="50292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、基层班组做好反“三违”工作的主要环节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0722" name="标题 30721"/>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0723" name="文本占位符 30722"/>
          <p:cNvSpPr>
            <a:spLocks noGrp="1"/>
          </p:cNvSpPr>
          <p:nvPr>
            <p:ph type="body" idx="1"/>
          </p:nvPr>
        </p:nvSpPr>
        <p:spPr>
          <a:xfrm>
            <a:off x="457200" y="1752600"/>
            <a:ext cx="8229600" cy="4724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000099"/>
                </a:solidFill>
                <a:ea typeface="宋体" panose="02010600030101010101" pitchFamily="2" charset="-122"/>
              </a:rPr>
              <a:t>（</a:t>
            </a:r>
            <a:r>
              <a:rPr lang="en-US" altLang="zh-CN" sz="1800" b="1">
                <a:solidFill>
                  <a:srgbClr val="000099"/>
                </a:solidFill>
                <a:ea typeface="宋体" panose="02010600030101010101" pitchFamily="2" charset="-122"/>
              </a:rPr>
              <a:t>3</a:t>
            </a:r>
            <a:r>
              <a:rPr lang="zh-CN" altLang="en-US" sz="1800" b="1" dirty="0">
                <a:solidFill>
                  <a:srgbClr val="000099"/>
                </a:solidFill>
                <a:ea typeface="宋体" panose="02010600030101010101" pitchFamily="2" charset="-122"/>
              </a:rPr>
              <a:t>）基层班组是各项作业和操作的具体实施者和执行者，所以既是严格执行“标准化安全作业程序、手指口述确认制、两票三制”的直接受益者，又是忽视执行“标准化安全作业程序、手指口述确认制、两票三制”的直接受害者。因此，要给班组每个成员讲清楚执行“标准化安全作业程序、手指口述确认制、两票三制”的重要性，在具体的作业和操作中严格执行“标准化安全作业程序、手指口述确认制、两票三制”。</a:t>
            </a:r>
            <a:endParaRPr lang="zh-CN" altLang="en-US" sz="1800" b="1" dirty="0">
              <a:solidFill>
                <a:srgbClr val="000099"/>
              </a:solidFill>
              <a:ea typeface="宋体" panose="02010600030101010101" pitchFamily="2" charset="-122"/>
            </a:endParaRPr>
          </a:p>
        </p:txBody>
      </p:sp>
      <p:sp>
        <p:nvSpPr>
          <p:cNvPr id="30725" name="矩形 30724"/>
          <p:cNvSpPr/>
          <p:nvPr/>
        </p:nvSpPr>
        <p:spPr>
          <a:xfrm>
            <a:off x="1371600" y="1143000"/>
            <a:ext cx="6324600" cy="457200"/>
          </a:xfrm>
          <a:prstGeom prst="rect">
            <a:avLst/>
          </a:prstGeom>
          <a:noFill/>
          <a:ln w="9525">
            <a:noFill/>
          </a:ln>
        </p:spPr>
        <p:txBody>
          <a:bodyPr>
            <a:spAutoFit/>
          </a:bodyPr>
          <a:lstStyle/>
          <a:p>
            <a:pPr algn="l" fontAlgn="t">
              <a:spcBef>
                <a:spcPct val="0"/>
              </a:spcBef>
            </a:pPr>
            <a:r>
              <a:rPr lang="en-US" altLang="zh-CN" sz="2400" b="1">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、基层班组做好反“三违”工作的主要环节</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122" name="标题 5121"/>
          <p:cNvSpPr>
            <a:spLocks noGrp="1"/>
          </p:cNvSpPr>
          <p:nvPr>
            <p:ph type="title"/>
          </p:nvPr>
        </p:nvSpPr>
        <p:spPr/>
        <p:txBody>
          <a:bodyPr anchor="ctr"/>
          <a:lstStyle/>
          <a:p>
            <a:r>
              <a:rPr lang="zh-CN" altLang="en-US" sz="4000" dirty="0">
                <a:ea typeface="宋体" panose="02010600030101010101" pitchFamily="2" charset="-122"/>
              </a:rPr>
              <a:t>主 要 内 容</a:t>
            </a:r>
            <a:endParaRPr lang="zh-CN" altLang="en-US" sz="2400" dirty="0">
              <a:ea typeface="宋体" panose="02010600030101010101" pitchFamily="2" charset="-122"/>
            </a:endParaRPr>
          </a:p>
        </p:txBody>
      </p:sp>
      <p:grpSp>
        <p:nvGrpSpPr>
          <p:cNvPr id="5123" name="组合 5122"/>
          <p:cNvGrpSpPr/>
          <p:nvPr/>
        </p:nvGrpSpPr>
        <p:grpSpPr>
          <a:xfrm>
            <a:off x="1816100" y="1746885"/>
            <a:ext cx="762000" cy="665163"/>
            <a:chOff x="0" y="0"/>
            <a:chExt cx="1549" cy="1351"/>
          </a:xfrm>
        </p:grpSpPr>
        <p:sp>
          <p:nvSpPr>
            <p:cNvPr id="5124" name="六边形 5123"/>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5125" name="六边形 5124"/>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5126" name="六边形 5125"/>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a:lstStyle/>
            <a:p>
              <a:endParaRPr lang="zh-CN" altLang="en-US"/>
            </a:p>
          </p:txBody>
        </p:sp>
      </p:grpSp>
      <p:sp>
        <p:nvSpPr>
          <p:cNvPr id="5127" name="直接连接符 5126"/>
          <p:cNvSpPr/>
          <p:nvPr/>
        </p:nvSpPr>
        <p:spPr>
          <a:xfrm>
            <a:off x="2438400" y="2362200"/>
            <a:ext cx="4800600" cy="0"/>
          </a:xfrm>
          <a:prstGeom prst="line">
            <a:avLst/>
          </a:prstGeom>
          <a:ln w="25400" cap="flat" cmpd="sng">
            <a:solidFill>
              <a:srgbClr val="C0C0C0"/>
            </a:solidFill>
            <a:prstDash val="sysDot"/>
            <a:headEnd type="none" w="med" len="med"/>
            <a:tailEnd type="oval" w="med" len="med"/>
          </a:ln>
        </p:spPr>
      </p:sp>
      <p:sp>
        <p:nvSpPr>
          <p:cNvPr id="5128" name="文本框 5127"/>
          <p:cNvSpPr txBox="1"/>
          <p:nvPr/>
        </p:nvSpPr>
        <p:spPr>
          <a:xfrm>
            <a:off x="2209800" y="1828800"/>
            <a:ext cx="6607810" cy="583565"/>
          </a:xfrm>
          <a:prstGeom prst="rect">
            <a:avLst/>
          </a:prstGeom>
          <a:noFill/>
          <a:ln w="9525">
            <a:noFill/>
          </a:ln>
        </p:spPr>
        <p:txBody>
          <a:bodyPr wrap="square">
            <a:spAutoFit/>
          </a:bodyPr>
          <a:lstStyle/>
          <a:p>
            <a:pPr eaLnBrk="0" hangingPunct="0">
              <a:spcBef>
                <a:spcPct val="0"/>
              </a:spcBef>
            </a:pPr>
            <a:r>
              <a:rPr lang="zh-CN" altLang="en-US" b="1" dirty="0">
                <a:latin typeface="Arial" panose="020B0604020202020204" pitchFamily="34" charset="0"/>
                <a:ea typeface="宋体" panose="02010600030101010101" pitchFamily="2" charset="-122"/>
              </a:rPr>
              <a:t>“三违”现象出现的主客观原因</a:t>
            </a:r>
            <a:endParaRPr lang="zh-CN" altLang="en-US" b="1" dirty="0">
              <a:latin typeface="Arial" panose="020B0604020202020204" pitchFamily="34" charset="0"/>
              <a:ea typeface="宋体" panose="02010600030101010101" pitchFamily="2" charset="-122"/>
            </a:endParaRPr>
          </a:p>
        </p:txBody>
      </p:sp>
      <p:sp>
        <p:nvSpPr>
          <p:cNvPr id="5129" name="文本框 5128"/>
          <p:cNvSpPr txBox="1"/>
          <p:nvPr/>
        </p:nvSpPr>
        <p:spPr>
          <a:xfrm>
            <a:off x="1946910" y="1856740"/>
            <a:ext cx="490538" cy="457200"/>
          </a:xfrm>
          <a:prstGeom prst="rect">
            <a:avLst/>
          </a:prstGeom>
          <a:noFill/>
          <a:ln w="9525">
            <a:noFill/>
          </a:ln>
        </p:spPr>
        <p:txBody>
          <a:bodyPr wrap="none" anchor="t">
            <a:spAutoFit/>
          </a:bodyPr>
          <a:lstStyle/>
          <a:p>
            <a:pPr eaLnBrk="0" hangingPunct="0">
              <a:spcBef>
                <a:spcPct val="0"/>
              </a:spcBef>
            </a:pPr>
            <a:r>
              <a:rPr lang="zh-CN" altLang="en-US" sz="2400" b="1" dirty="0">
                <a:solidFill>
                  <a:srgbClr val="000000"/>
                </a:solidFill>
                <a:latin typeface="Arial" panose="020B0604020202020204" pitchFamily="34" charset="0"/>
                <a:ea typeface="宋体" panose="02010600030101010101" pitchFamily="2" charset="-122"/>
              </a:rPr>
              <a:t>一</a:t>
            </a:r>
            <a:endParaRPr lang="zh-CN" altLang="en-US" sz="2400" b="1" dirty="0">
              <a:solidFill>
                <a:srgbClr val="000000"/>
              </a:solidFill>
              <a:latin typeface="Arial" panose="020B0604020202020204" pitchFamily="34" charset="0"/>
              <a:ea typeface="宋体" panose="02010600030101010101" pitchFamily="2" charset="-122"/>
            </a:endParaRPr>
          </a:p>
        </p:txBody>
      </p:sp>
      <p:grpSp>
        <p:nvGrpSpPr>
          <p:cNvPr id="5130" name="组合 5129"/>
          <p:cNvGrpSpPr/>
          <p:nvPr/>
        </p:nvGrpSpPr>
        <p:grpSpPr>
          <a:xfrm>
            <a:off x="1828800" y="3581400"/>
            <a:ext cx="762000" cy="665163"/>
            <a:chOff x="0" y="0"/>
            <a:chExt cx="1549" cy="1351"/>
          </a:xfrm>
        </p:grpSpPr>
        <p:sp>
          <p:nvSpPr>
            <p:cNvPr id="5131" name="六边形 5130"/>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5132" name="六边形 513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5133" name="六边形 5132"/>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a:lstStyle/>
            <a:p>
              <a:endParaRPr lang="zh-CN" altLang="en-US"/>
            </a:p>
          </p:txBody>
        </p:sp>
      </p:grpSp>
      <p:sp>
        <p:nvSpPr>
          <p:cNvPr id="5134" name="直接连接符 5133"/>
          <p:cNvSpPr/>
          <p:nvPr/>
        </p:nvSpPr>
        <p:spPr>
          <a:xfrm>
            <a:off x="2438400" y="4168775"/>
            <a:ext cx="4800600" cy="0"/>
          </a:xfrm>
          <a:prstGeom prst="line">
            <a:avLst/>
          </a:prstGeom>
          <a:ln w="25400" cap="flat" cmpd="sng">
            <a:solidFill>
              <a:srgbClr val="C0C0C0"/>
            </a:solidFill>
            <a:prstDash val="sysDot"/>
            <a:headEnd type="none" w="med" len="med"/>
            <a:tailEnd type="oval" w="med" len="med"/>
          </a:ln>
        </p:spPr>
      </p:sp>
      <p:sp>
        <p:nvSpPr>
          <p:cNvPr id="5135" name="文本框 5134"/>
          <p:cNvSpPr txBox="1"/>
          <p:nvPr/>
        </p:nvSpPr>
        <p:spPr>
          <a:xfrm>
            <a:off x="2286635" y="3651885"/>
            <a:ext cx="6454775" cy="583565"/>
          </a:xfrm>
          <a:prstGeom prst="rect">
            <a:avLst/>
          </a:prstGeom>
          <a:noFill/>
          <a:ln w="9525">
            <a:noFill/>
          </a:ln>
        </p:spPr>
        <p:txBody>
          <a:bodyPr wrap="square">
            <a:spAutoFit/>
          </a:bodyPr>
          <a:lstStyle/>
          <a:p>
            <a:pPr eaLnBrk="0" hangingPunct="0">
              <a:spcBef>
                <a:spcPct val="0"/>
              </a:spcBef>
            </a:pPr>
            <a:r>
              <a:rPr lang="zh-CN" altLang="en-US" b="1" dirty="0">
                <a:latin typeface="Arial" panose="020B0604020202020204" pitchFamily="34" charset="0"/>
                <a:ea typeface="宋体" panose="02010600030101010101" pitchFamily="2" charset="-122"/>
              </a:rPr>
              <a:t>班组职工安全行为养成的要求</a:t>
            </a:r>
            <a:endParaRPr lang="zh-CN" altLang="en-US" b="1" dirty="0">
              <a:latin typeface="Arial" panose="020B0604020202020204" pitchFamily="34" charset="0"/>
              <a:ea typeface="宋体" panose="02010600030101010101" pitchFamily="2" charset="-122"/>
            </a:endParaRPr>
          </a:p>
        </p:txBody>
      </p:sp>
      <p:sp>
        <p:nvSpPr>
          <p:cNvPr id="5136" name="文本框 5135"/>
          <p:cNvSpPr txBox="1"/>
          <p:nvPr/>
        </p:nvSpPr>
        <p:spPr>
          <a:xfrm>
            <a:off x="1959928" y="3679825"/>
            <a:ext cx="490537" cy="457200"/>
          </a:xfrm>
          <a:prstGeom prst="rect">
            <a:avLst/>
          </a:prstGeom>
          <a:noFill/>
          <a:ln w="9525">
            <a:noFill/>
          </a:ln>
        </p:spPr>
        <p:txBody>
          <a:bodyPr wrap="none" anchor="t">
            <a:spAutoFit/>
          </a:bodyPr>
          <a:lstStyle/>
          <a:p>
            <a:pPr eaLnBrk="0" hangingPunct="0">
              <a:spcBef>
                <a:spcPct val="0"/>
              </a:spcBef>
            </a:pPr>
            <a:r>
              <a:rPr lang="zh-CN" altLang="en-US" sz="2400" b="1" dirty="0">
                <a:solidFill>
                  <a:srgbClr val="000000"/>
                </a:solidFill>
                <a:latin typeface="Arial" panose="020B0604020202020204" pitchFamily="34" charset="0"/>
                <a:ea typeface="宋体" panose="02010600030101010101" pitchFamily="2" charset="-122"/>
              </a:rPr>
              <a:t>三</a:t>
            </a:r>
            <a:endParaRPr lang="en-US" altLang="zh-CN" sz="2400" b="1">
              <a:solidFill>
                <a:srgbClr val="000000"/>
              </a:solidFill>
              <a:latin typeface="Arial" panose="020B0604020202020204" pitchFamily="34" charset="0"/>
              <a:ea typeface="宋体" panose="02010600030101010101" pitchFamily="2" charset="-122"/>
            </a:endParaRPr>
          </a:p>
        </p:txBody>
      </p:sp>
      <p:grpSp>
        <p:nvGrpSpPr>
          <p:cNvPr id="5138" name="组合 5137"/>
          <p:cNvGrpSpPr/>
          <p:nvPr/>
        </p:nvGrpSpPr>
        <p:grpSpPr>
          <a:xfrm>
            <a:off x="1822450" y="2717165"/>
            <a:ext cx="762000" cy="609600"/>
            <a:chOff x="0" y="0"/>
            <a:chExt cx="1549" cy="1351"/>
          </a:xfrm>
        </p:grpSpPr>
        <p:sp>
          <p:nvSpPr>
            <p:cNvPr id="5139" name="六边形 5138"/>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5140" name="六边形 5139"/>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5141" name="六边形 5140"/>
            <p:cNvSpPr/>
            <p:nvPr/>
          </p:nvSpPr>
          <p:spPr>
            <a:xfrm>
              <a:off x="25"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a:noFill/>
            </a:ln>
            <a:effectLst>
              <a:prstShdw prst="shdw17" dist="17961" dir="2699999">
                <a:schemeClr val="hlink">
                  <a:gamma/>
                  <a:shade val="60000"/>
                  <a:invGamma/>
                </a:schemeClr>
              </a:prstShdw>
            </a:effectLst>
          </p:spPr>
          <p:txBody>
            <a:bodyPr wrap="none" anchor="ctr"/>
            <a:lstStyle/>
            <a:p>
              <a:pPr marL="342900" indent="-342900">
                <a:buClr>
                  <a:schemeClr val="hlink"/>
                </a:buClr>
                <a:buFont typeface="Wingdings" panose="05000000000000000000" pitchFamily="2" charset="2"/>
              </a:pPr>
              <a:r>
                <a:rPr lang="zh-CN" altLang="en-US" sz="2800" b="1" dirty="0">
                  <a:solidFill>
                    <a:srgbClr val="000000"/>
                  </a:solidFill>
                  <a:latin typeface="Arial" panose="020B0604020202020204" pitchFamily="34" charset="0"/>
                  <a:ea typeface="宋体" panose="02010600030101010101" pitchFamily="2" charset="-122"/>
                </a:rPr>
                <a:t>二</a:t>
              </a:r>
              <a:endParaRPr lang="zh-CN" altLang="en-US" sz="2800" b="1" dirty="0">
                <a:solidFill>
                  <a:srgbClr val="000000"/>
                </a:solidFill>
                <a:latin typeface="Arial" panose="020B0604020202020204" pitchFamily="34" charset="0"/>
                <a:ea typeface="宋体" panose="02010600030101010101" pitchFamily="2" charset="-122"/>
              </a:endParaRPr>
            </a:p>
          </p:txBody>
        </p:sp>
      </p:grpSp>
      <p:sp>
        <p:nvSpPr>
          <p:cNvPr id="5142" name="矩形 5141"/>
          <p:cNvSpPr/>
          <p:nvPr/>
        </p:nvSpPr>
        <p:spPr>
          <a:xfrm>
            <a:off x="2755900" y="2753360"/>
            <a:ext cx="6172835" cy="583565"/>
          </a:xfrm>
          <a:prstGeom prst="rect">
            <a:avLst/>
          </a:prstGeom>
          <a:noFill/>
          <a:ln w="9525">
            <a:noFill/>
          </a:ln>
        </p:spPr>
        <p:txBody>
          <a:bodyPr wrap="square">
            <a:spAutoFit/>
          </a:bodyPr>
          <a:lstStyle/>
          <a:p>
            <a:pPr marL="342900" indent="-342900" algn="l" eaLnBrk="0" hangingPunct="0">
              <a:spcBef>
                <a:spcPct val="0"/>
              </a:spcBef>
            </a:pPr>
            <a:r>
              <a:rPr lang="zh-CN" altLang="en-US" b="1" dirty="0">
                <a:latin typeface="Arial" panose="020B0604020202020204" pitchFamily="34" charset="0"/>
                <a:ea typeface="宋体" panose="02010600030101010101" pitchFamily="2" charset="-122"/>
              </a:rPr>
              <a:t>反“三违”基层班组是重点</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1746" name="标题 31745"/>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1747" name="文本占位符 31746"/>
          <p:cNvSpPr>
            <a:spLocks noGrp="1"/>
          </p:cNvSpPr>
          <p:nvPr>
            <p:ph type="body" idx="1"/>
          </p:nvPr>
        </p:nvSpPr>
        <p:spPr>
          <a:xfrm>
            <a:off x="381000" y="1600200"/>
            <a:ext cx="7848600" cy="2971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0000"/>
                </a:solidFill>
                <a:ea typeface="宋体" panose="02010600030101010101" pitchFamily="2" charset="-122"/>
              </a:rPr>
              <a:t>（</a:t>
            </a:r>
            <a:r>
              <a:rPr lang="en-US" altLang="zh-CN" b="1" u="sng">
                <a:solidFill>
                  <a:srgbClr val="FF0000"/>
                </a:solidFill>
                <a:ea typeface="宋体" panose="02010600030101010101" pitchFamily="2" charset="-122"/>
              </a:rPr>
              <a:t>4</a:t>
            </a:r>
            <a:r>
              <a:rPr lang="zh-CN" altLang="en-US" b="1" u="sng" dirty="0">
                <a:solidFill>
                  <a:srgbClr val="FF0000"/>
                </a:solidFill>
                <a:ea typeface="宋体" panose="02010600030101010101" pitchFamily="2" charset="-122"/>
              </a:rPr>
              <a:t>）做好危险点的控制工作，在每次作业和操作开始之前要认真进行安全、技术两交底，杜绝盲目作业和盲目操作行为，确保组织措施和安全措施正确、完备。</a:t>
            </a:r>
            <a:endParaRPr lang="zh-CN" altLang="en-US" b="1" u="sng" dirty="0">
              <a:solidFill>
                <a:srgbClr val="FF0000"/>
              </a:solidFill>
              <a:ea typeface="宋体" panose="02010600030101010101" pitchFamily="2" charset="-122"/>
            </a:endParaRPr>
          </a:p>
        </p:txBody>
      </p:sp>
      <p:pic>
        <p:nvPicPr>
          <p:cNvPr id="31748" name="图片 31747" descr="3a4bfef697c61788"/>
          <p:cNvPicPr>
            <a:picLocks noChangeAspect="1"/>
          </p:cNvPicPr>
          <p:nvPr/>
        </p:nvPicPr>
        <p:blipFill>
          <a:blip r:embed="rId1"/>
          <a:stretch>
            <a:fillRect/>
          </a:stretch>
        </p:blipFill>
        <p:spPr>
          <a:xfrm>
            <a:off x="5867400" y="4495800"/>
            <a:ext cx="2667000" cy="1981200"/>
          </a:xfrm>
          <a:prstGeom prst="rect">
            <a:avLst/>
          </a:prstGeom>
          <a:noFill/>
          <a:ln w="9525">
            <a:noFill/>
          </a:ln>
        </p:spPr>
      </p:pic>
      <p:pic>
        <p:nvPicPr>
          <p:cNvPr id="31749" name="图片 31748" descr="6b44fe7d9245d66b"/>
          <p:cNvPicPr>
            <a:picLocks noChangeAspect="1"/>
          </p:cNvPicPr>
          <p:nvPr/>
        </p:nvPicPr>
        <p:blipFill>
          <a:blip r:embed="rId2"/>
          <a:stretch>
            <a:fillRect/>
          </a:stretch>
        </p:blipFill>
        <p:spPr>
          <a:xfrm>
            <a:off x="1066800" y="4572000"/>
            <a:ext cx="4114800" cy="1828800"/>
          </a:xfrm>
          <a:prstGeom prst="rect">
            <a:avLst/>
          </a:prstGeom>
          <a:noFill/>
          <a:ln w="9525">
            <a:noFill/>
          </a:ln>
        </p:spPr>
      </p:pic>
      <p:sp>
        <p:nvSpPr>
          <p:cNvPr id="31751" name="矩形 31750"/>
          <p:cNvSpPr/>
          <p:nvPr/>
        </p:nvSpPr>
        <p:spPr>
          <a:xfrm>
            <a:off x="838200" y="1143000"/>
            <a:ext cx="472440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4</a:t>
            </a:r>
            <a:r>
              <a:rPr lang="zh-CN" altLang="en-US" sz="1800" b="1" dirty="0">
                <a:latin typeface="Arial" panose="020B0604020202020204" pitchFamily="34" charset="0"/>
                <a:ea typeface="宋体" panose="02010600030101010101" pitchFamily="2" charset="-122"/>
              </a:rPr>
              <a:t>、基层班组做好反“三违”工作的主要环节</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2770" name="标题 32769"/>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2771" name="文本占位符 32770"/>
          <p:cNvSpPr>
            <a:spLocks noGrp="1"/>
          </p:cNvSpPr>
          <p:nvPr>
            <p:ph type="body" idx="1"/>
          </p:nvPr>
        </p:nvSpPr>
        <p:spPr>
          <a:xfrm>
            <a:off x="457200" y="16764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0099"/>
                </a:solidFill>
                <a:ea typeface="宋体" panose="02010600030101010101" pitchFamily="2" charset="-122"/>
              </a:rPr>
              <a:t>（</a:t>
            </a:r>
            <a:r>
              <a:rPr lang="en-US" altLang="zh-CN" b="1">
                <a:solidFill>
                  <a:srgbClr val="000099"/>
                </a:solidFill>
                <a:ea typeface="宋体" panose="02010600030101010101" pitchFamily="2" charset="-122"/>
              </a:rPr>
              <a:t>5</a:t>
            </a:r>
            <a:r>
              <a:rPr lang="zh-CN" altLang="en-US" b="1" dirty="0">
                <a:solidFill>
                  <a:srgbClr val="000099"/>
                </a:solidFill>
                <a:ea typeface="宋体" panose="02010600030101010101" pitchFamily="2" charset="-122"/>
              </a:rPr>
              <a:t>）加强班组的业务知识学习，坚持“每周一答”， 定期进行业务理论考试，整体提高班组成员的业务理论水平。</a:t>
            </a:r>
            <a:endParaRPr lang="zh-CN" altLang="en-US" b="1" dirty="0">
              <a:solidFill>
                <a:srgbClr val="000099"/>
              </a:solidFill>
              <a:ea typeface="宋体" panose="02010600030101010101" pitchFamily="2" charset="-122"/>
            </a:endParaRPr>
          </a:p>
          <a:p>
            <a:r>
              <a:rPr lang="zh-CN" altLang="en-US" b="1" dirty="0">
                <a:solidFill>
                  <a:srgbClr val="000099"/>
                </a:solidFill>
                <a:ea typeface="宋体" panose="02010600030101010101" pitchFamily="2" charset="-122"/>
              </a:rPr>
              <a:t>（</a:t>
            </a:r>
            <a:r>
              <a:rPr lang="en-US" altLang="zh-CN" b="1">
                <a:solidFill>
                  <a:srgbClr val="000099"/>
                </a:solidFill>
                <a:ea typeface="宋体" panose="02010600030101010101" pitchFamily="2" charset="-122"/>
              </a:rPr>
              <a:t>6</a:t>
            </a:r>
            <a:r>
              <a:rPr lang="zh-CN" altLang="en-US" b="1" dirty="0">
                <a:solidFill>
                  <a:srgbClr val="000099"/>
                </a:solidFill>
                <a:ea typeface="宋体" panose="02010600030101010101" pitchFamily="2" charset="-122"/>
              </a:rPr>
              <a:t>）理论联系实际，通过采取开展事故预想、编制事故预案，进行事故模拟操作等方法，强化业务技能训练，从而杜绝和减少因职工业务技术素质低造成的“三违”行为。</a:t>
            </a:r>
            <a:endParaRPr lang="zh-CN" altLang="en-US" b="1" dirty="0">
              <a:solidFill>
                <a:srgbClr val="000099"/>
              </a:solidFill>
              <a:ea typeface="宋体" panose="02010600030101010101" pitchFamily="2" charset="-122"/>
            </a:endParaRPr>
          </a:p>
        </p:txBody>
      </p:sp>
      <p:sp>
        <p:nvSpPr>
          <p:cNvPr id="32773" name="矩形 32772"/>
          <p:cNvSpPr/>
          <p:nvPr/>
        </p:nvSpPr>
        <p:spPr>
          <a:xfrm>
            <a:off x="838200" y="1143000"/>
            <a:ext cx="5946775"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4</a:t>
            </a:r>
            <a:r>
              <a:rPr lang="zh-CN" altLang="en-US" sz="1800" b="1" dirty="0">
                <a:latin typeface="Arial" panose="020B0604020202020204" pitchFamily="34" charset="0"/>
                <a:ea typeface="宋体" panose="02010600030101010101" pitchFamily="2" charset="-122"/>
              </a:rPr>
              <a:t>、基层班组做好反“三违”工作的主要环节</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3794" name="标题 33793"/>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3795" name="文本占位符 33794"/>
          <p:cNvSpPr>
            <a:spLocks noGrp="1"/>
          </p:cNvSpPr>
          <p:nvPr>
            <p:ph type="body" idx="1"/>
          </p:nvPr>
        </p:nvSpPr>
        <p:spPr>
          <a:xfrm>
            <a:off x="381000" y="18288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003300"/>
                </a:solidFill>
                <a:ea typeface="宋体" panose="02010600030101010101" pitchFamily="2" charset="-122"/>
              </a:rPr>
              <a:t>（</a:t>
            </a:r>
            <a:r>
              <a:rPr lang="en-US" altLang="zh-CN" sz="1800" b="1">
                <a:solidFill>
                  <a:srgbClr val="003300"/>
                </a:solidFill>
                <a:ea typeface="宋体" panose="02010600030101010101" pitchFamily="2" charset="-122"/>
              </a:rPr>
              <a:t>7</a:t>
            </a:r>
            <a:r>
              <a:rPr lang="zh-CN" altLang="en-US" sz="1800" b="1" dirty="0">
                <a:solidFill>
                  <a:srgbClr val="003300"/>
                </a:solidFill>
                <a:ea typeface="宋体" panose="02010600030101010101" pitchFamily="2" charset="-122"/>
              </a:rPr>
              <a:t>）认真组织好本班组开展反“三违”的“双十项”活动。</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a:t>
            </a:r>
            <a:r>
              <a:rPr lang="en-US" altLang="zh-CN" sz="1800" b="1">
                <a:solidFill>
                  <a:srgbClr val="003300"/>
                </a:solidFill>
                <a:ea typeface="宋体" panose="02010600030101010101" pitchFamily="2" charset="-122"/>
              </a:rPr>
              <a:t>8</a:t>
            </a:r>
            <a:r>
              <a:rPr lang="zh-CN" altLang="en-US" sz="1800" b="1" dirty="0">
                <a:solidFill>
                  <a:srgbClr val="003300"/>
                </a:solidFill>
                <a:ea typeface="宋体" panose="02010600030101010101" pitchFamily="2" charset="-122"/>
              </a:rPr>
              <a:t>）在反“三违”活动中，职工可能出现这样或那样的思想问题。因此班组长善于观察职工的思想情绪变化，适时做好职工的思想工作。特别是那些因为“三违”而受到处罚的职工，更要及时、深入、过细地做好思想工作。要进行个别谈心，动之以情，晓之以理，帮助他们认清“三违”的性质和危害，鼓励他们解除精神负担，彻底抛弃不良习惯，养成遵章守纪的好习惯，使处罚真正达到教育的目的。</a:t>
            </a:r>
            <a:endParaRPr lang="zh-CN" altLang="en-US" sz="1800" b="1" dirty="0">
              <a:solidFill>
                <a:srgbClr val="003300"/>
              </a:solidFill>
              <a:ea typeface="宋体" panose="02010600030101010101" pitchFamily="2" charset="-122"/>
            </a:endParaRPr>
          </a:p>
          <a:p>
            <a:pPr>
              <a:lnSpc>
                <a:spcPct val="80000"/>
              </a:lnSpc>
              <a:buNone/>
            </a:pPr>
            <a:endParaRPr lang="zh-CN" altLang="en-US" sz="1800" b="1" dirty="0">
              <a:solidFill>
                <a:srgbClr val="003300"/>
              </a:solidFill>
              <a:ea typeface="宋体" panose="02010600030101010101" pitchFamily="2" charset="-122"/>
            </a:endParaRPr>
          </a:p>
        </p:txBody>
      </p:sp>
      <p:sp>
        <p:nvSpPr>
          <p:cNvPr id="33797" name="矩形 33796"/>
          <p:cNvSpPr/>
          <p:nvPr/>
        </p:nvSpPr>
        <p:spPr>
          <a:xfrm>
            <a:off x="914400" y="1219200"/>
            <a:ext cx="5870575"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、基层班组做好反“三违”工作的主要环节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4818" name="标题 34817"/>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4819" name="文本占位符 34818"/>
          <p:cNvSpPr>
            <a:spLocks noGrp="1"/>
          </p:cNvSpPr>
          <p:nvPr>
            <p:ph type="body" idx="1"/>
          </p:nvPr>
        </p:nvSpPr>
        <p:spPr>
          <a:xfrm>
            <a:off x="381000" y="1600200"/>
            <a:ext cx="8229600" cy="50196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rgbClr val="000099"/>
                </a:solidFill>
                <a:ea typeface="宋体" panose="02010600030101010101" pitchFamily="2" charset="-122"/>
              </a:rPr>
              <a:t>反“三违”，人人有责。作为职工个人应积极投入到反“三违”活动中去，并重点做好以下几点：</a:t>
            </a:r>
            <a:endParaRPr lang="zh-CN" altLang="en-US" b="1" dirty="0">
              <a:solidFill>
                <a:srgbClr val="000099"/>
              </a:solidFill>
              <a:ea typeface="宋体" panose="02010600030101010101" pitchFamily="2" charset="-122"/>
            </a:endParaRPr>
          </a:p>
          <a:p>
            <a:pPr>
              <a:lnSpc>
                <a:spcPct val="90000"/>
              </a:lnSpc>
            </a:pPr>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1</a:t>
            </a:r>
            <a:r>
              <a:rPr lang="zh-CN" altLang="en-US" b="1" dirty="0">
                <a:solidFill>
                  <a:srgbClr val="FF3300"/>
                </a:solidFill>
                <a:ea typeface="宋体" panose="02010600030101010101" pitchFamily="2" charset="-122"/>
              </a:rPr>
              <a:t>）端正态度</a:t>
            </a:r>
            <a:r>
              <a:rPr lang="zh-CN" altLang="en-US" b="1" dirty="0">
                <a:solidFill>
                  <a:srgbClr val="000099"/>
                </a:solidFill>
                <a:ea typeface="宋体" panose="02010600030101010101" pitchFamily="2" charset="-122"/>
              </a:rPr>
              <a:t>，自觉澄清各种模糊认识，充分认识到反“三违”的重大意义，千万不要以为“反‘三违’是领导的事，是有‘ 三违’行为人的事”，而自己是一般职工，又无违章现象，所以事不关己，高高挂起。</a:t>
            </a:r>
            <a:endParaRPr lang="zh-CN" altLang="en-US" b="1" dirty="0">
              <a:solidFill>
                <a:srgbClr val="000099"/>
              </a:solidFill>
              <a:ea typeface="宋体" panose="02010600030101010101" pitchFamily="2" charset="-122"/>
            </a:endParaRPr>
          </a:p>
        </p:txBody>
      </p:sp>
      <p:sp>
        <p:nvSpPr>
          <p:cNvPr id="34821" name="矩形 34820"/>
          <p:cNvSpPr/>
          <p:nvPr/>
        </p:nvSpPr>
        <p:spPr>
          <a:xfrm>
            <a:off x="1143000" y="1143000"/>
            <a:ext cx="5184775" cy="457200"/>
          </a:xfrm>
          <a:prstGeom prst="rect">
            <a:avLst/>
          </a:prstGeom>
          <a:noFill/>
          <a:ln w="9525">
            <a:noFill/>
          </a:ln>
        </p:spPr>
        <p:txBody>
          <a:bodyPr>
            <a:spAutoFit/>
          </a:bodyPr>
          <a:lstStyle/>
          <a:p>
            <a:pPr algn="l" fontAlgn="t">
              <a:spcBef>
                <a:spcPct val="0"/>
              </a:spcBef>
            </a:pPr>
            <a:r>
              <a:rPr lang="en-US" altLang="zh-CN" sz="2400" b="1">
                <a:latin typeface="Arial" panose="020B0604020202020204" pitchFamily="34" charset="0"/>
                <a:ea typeface="宋体" panose="02010600030101010101" pitchFamily="2" charset="-122"/>
              </a:rPr>
              <a:t>5</a:t>
            </a:r>
            <a:r>
              <a:rPr lang="zh-CN" altLang="en-US" sz="2400" b="1" dirty="0">
                <a:latin typeface="Arial" panose="020B0604020202020204" pitchFamily="34" charset="0"/>
                <a:ea typeface="宋体" panose="02010600030101010101" pitchFamily="2" charset="-122"/>
              </a:rPr>
              <a:t>、职工个人做好反“三违”的要求</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5842" name="标题 35841"/>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5843" name="文本占位符 35842"/>
          <p:cNvSpPr>
            <a:spLocks noGrp="1"/>
          </p:cNvSpPr>
          <p:nvPr>
            <p:ph type="body" idx="1"/>
          </p:nvPr>
        </p:nvSpPr>
        <p:spPr>
          <a:xfrm>
            <a:off x="457200" y="1752600"/>
            <a:ext cx="8229600" cy="47148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2</a:t>
            </a:r>
            <a:r>
              <a:rPr lang="zh-CN" altLang="en-US" b="1" dirty="0">
                <a:solidFill>
                  <a:srgbClr val="FF3300"/>
                </a:solidFill>
                <a:ea typeface="宋体" panose="02010600030101010101" pitchFamily="2" charset="-122"/>
              </a:rPr>
              <a:t>）要认真学习安全工作规程，</a:t>
            </a:r>
            <a:r>
              <a:rPr lang="zh-CN" altLang="en-US" b="1" dirty="0">
                <a:solidFill>
                  <a:srgbClr val="000099"/>
                </a:solidFill>
                <a:ea typeface="宋体" panose="02010600030101010101" pitchFamily="2" charset="-122"/>
              </a:rPr>
              <a:t>熟练掌握更多的安全防护知识，对安全规程和防护知识，不懂的要努力弄懂，并且严格执行。</a:t>
            </a:r>
            <a:endParaRPr lang="zh-CN" altLang="en-US" b="1" dirty="0">
              <a:solidFill>
                <a:srgbClr val="000099"/>
              </a:solidFill>
              <a:ea typeface="宋体" panose="02010600030101010101" pitchFamily="2" charset="-122"/>
            </a:endParaRPr>
          </a:p>
          <a:p>
            <a:pPr>
              <a:lnSpc>
                <a:spcPct val="90000"/>
              </a:lnSpc>
            </a:pPr>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3</a:t>
            </a:r>
            <a:r>
              <a:rPr lang="zh-CN" altLang="en-US" b="1" dirty="0">
                <a:solidFill>
                  <a:srgbClr val="FF3300"/>
                </a:solidFill>
                <a:ea typeface="宋体" panose="02010600030101010101" pitchFamily="2" charset="-122"/>
              </a:rPr>
              <a:t>）从我做起，从现在做起，力戒自己身上出现“三违”行为</a:t>
            </a:r>
            <a:r>
              <a:rPr lang="zh-CN" altLang="en-US" b="1" dirty="0">
                <a:solidFill>
                  <a:srgbClr val="000099"/>
                </a:solidFill>
                <a:ea typeface="宋体" panose="02010600030101010101" pitchFamily="2" charset="-122"/>
              </a:rPr>
              <a:t>。在每一项作业和操作中，一切按安全规程办事。凡是安全规程要求的，就一丝不苟地执行；凡是违反安全规程的，坚决不做。</a:t>
            </a:r>
            <a:endParaRPr lang="zh-CN" altLang="en-US" b="1" dirty="0">
              <a:solidFill>
                <a:srgbClr val="000099"/>
              </a:solidFill>
              <a:ea typeface="宋体" panose="02010600030101010101" pitchFamily="2" charset="-122"/>
            </a:endParaRPr>
          </a:p>
        </p:txBody>
      </p:sp>
      <p:sp>
        <p:nvSpPr>
          <p:cNvPr id="35845" name="矩形 35844"/>
          <p:cNvSpPr/>
          <p:nvPr/>
        </p:nvSpPr>
        <p:spPr>
          <a:xfrm>
            <a:off x="838200" y="1143000"/>
            <a:ext cx="41211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、职工个人做好反“三违”的要求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6866" name="标题 36865"/>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6867" name="文本占位符 36866"/>
          <p:cNvSpPr>
            <a:spLocks noGrp="1"/>
          </p:cNvSpPr>
          <p:nvPr>
            <p:ph type="body" idx="1"/>
          </p:nvPr>
        </p:nvSpPr>
        <p:spPr>
          <a:xfrm>
            <a:off x="381000" y="1676400"/>
            <a:ext cx="8229600" cy="2962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4</a:t>
            </a:r>
            <a:r>
              <a:rPr lang="zh-CN" altLang="en-US" b="1" dirty="0">
                <a:solidFill>
                  <a:srgbClr val="FF3300"/>
                </a:solidFill>
                <a:ea typeface="宋体" panose="02010600030101010101" pitchFamily="2" charset="-122"/>
              </a:rPr>
              <a:t>）当别人制止自己“三违”行为时，一定虚心接受。</a:t>
            </a:r>
            <a:r>
              <a:rPr lang="zh-CN" altLang="en-US" b="1" dirty="0">
                <a:solidFill>
                  <a:srgbClr val="000099"/>
                </a:solidFill>
                <a:ea typeface="宋体" panose="02010600030101010101" pitchFamily="2" charset="-122"/>
              </a:rPr>
              <a:t>一定要乐于接受他人的监护，绝不我行我素，更不能对他人产生反感。只有这样，才能虚心纠正自己的错误，感谢他人的帮助。</a:t>
            </a:r>
            <a:endParaRPr lang="zh-CN" altLang="en-US" b="1" dirty="0">
              <a:solidFill>
                <a:srgbClr val="000099"/>
              </a:solidFill>
              <a:ea typeface="宋体" panose="02010600030101010101" pitchFamily="2" charset="-122"/>
            </a:endParaRPr>
          </a:p>
        </p:txBody>
      </p:sp>
      <p:pic>
        <p:nvPicPr>
          <p:cNvPr id="36868" name="图片 36867" descr="55c41855ae1b3bba"/>
          <p:cNvPicPr>
            <a:picLocks noChangeAspect="1"/>
          </p:cNvPicPr>
          <p:nvPr/>
        </p:nvPicPr>
        <p:blipFill>
          <a:blip r:embed="rId1"/>
          <a:stretch>
            <a:fillRect/>
          </a:stretch>
        </p:blipFill>
        <p:spPr>
          <a:xfrm>
            <a:off x="3048000" y="4724400"/>
            <a:ext cx="3886200" cy="1828800"/>
          </a:xfrm>
          <a:prstGeom prst="rect">
            <a:avLst/>
          </a:prstGeom>
          <a:noFill/>
          <a:ln w="9525">
            <a:noFill/>
          </a:ln>
        </p:spPr>
      </p:pic>
      <p:sp>
        <p:nvSpPr>
          <p:cNvPr id="36870" name="矩形 36869"/>
          <p:cNvSpPr/>
          <p:nvPr/>
        </p:nvSpPr>
        <p:spPr>
          <a:xfrm>
            <a:off x="990600" y="1143000"/>
            <a:ext cx="4962525" cy="398780"/>
          </a:xfrm>
          <a:prstGeom prst="rect">
            <a:avLst/>
          </a:prstGeom>
          <a:noFill/>
          <a:ln w="9525">
            <a:noFill/>
          </a:ln>
        </p:spPr>
        <p:txBody>
          <a:bodyPr wrap="square">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、职工个人做好反“三违”的要求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7890" name="标题 37889"/>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7891" name="文本占位符 37890"/>
          <p:cNvSpPr>
            <a:spLocks noGrp="1"/>
          </p:cNvSpPr>
          <p:nvPr>
            <p:ph type="body" idx="1"/>
          </p:nvPr>
        </p:nvSpPr>
        <p:spPr>
          <a:xfrm>
            <a:off x="457200" y="16764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5</a:t>
            </a:r>
            <a:r>
              <a:rPr lang="zh-CN" altLang="en-US" b="1" dirty="0">
                <a:solidFill>
                  <a:srgbClr val="FF3300"/>
                </a:solidFill>
                <a:ea typeface="宋体" panose="02010600030101010101" pitchFamily="2" charset="-122"/>
              </a:rPr>
              <a:t>）勇于制止或劝阻他人的“三违”行为</a:t>
            </a:r>
            <a:r>
              <a:rPr lang="zh-CN" altLang="en-US" b="1" dirty="0">
                <a:solidFill>
                  <a:srgbClr val="000099"/>
                </a:solidFill>
                <a:ea typeface="宋体" panose="02010600030101010101" pitchFamily="2" charset="-122"/>
              </a:rPr>
              <a:t>。做到三个假如，即：假如你是职工，则敢劝阻领导的违章指挥；假如你是徒弟，则敢劝阻师傅的违章指挥和作业；假如你是新工人，则敢劝阻老工人的违章行为。如果你制止了他的违章行为，就能防患于未然，他人不但不会忌恨你，反而会感谢你。</a:t>
            </a:r>
            <a:endParaRPr lang="zh-CN" altLang="en-US" b="1" dirty="0">
              <a:solidFill>
                <a:srgbClr val="000099"/>
              </a:solidFill>
              <a:ea typeface="宋体" panose="02010600030101010101" pitchFamily="2" charset="-122"/>
            </a:endParaRPr>
          </a:p>
        </p:txBody>
      </p:sp>
      <p:pic>
        <p:nvPicPr>
          <p:cNvPr id="37892" name="图片 37891" descr="3b0cbcd99d2504c0"/>
          <p:cNvPicPr>
            <a:picLocks noChangeAspect="1"/>
          </p:cNvPicPr>
          <p:nvPr/>
        </p:nvPicPr>
        <p:blipFill>
          <a:blip r:embed="rId1"/>
          <a:stretch>
            <a:fillRect/>
          </a:stretch>
        </p:blipFill>
        <p:spPr>
          <a:xfrm>
            <a:off x="5791200" y="4876800"/>
            <a:ext cx="2667000" cy="1614488"/>
          </a:xfrm>
          <a:prstGeom prst="rect">
            <a:avLst/>
          </a:prstGeom>
          <a:noFill/>
          <a:ln w="9525">
            <a:noFill/>
          </a:ln>
        </p:spPr>
      </p:pic>
      <p:sp>
        <p:nvSpPr>
          <p:cNvPr id="37894" name="矩形 37893"/>
          <p:cNvSpPr/>
          <p:nvPr/>
        </p:nvSpPr>
        <p:spPr>
          <a:xfrm>
            <a:off x="2590800" y="1217613"/>
            <a:ext cx="3881438" cy="396875"/>
          </a:xfrm>
          <a:prstGeom prst="rect">
            <a:avLst/>
          </a:prstGeom>
          <a:noFill/>
          <a:ln w="9525">
            <a:noFill/>
          </a:ln>
        </p:spPr>
        <p:txBody>
          <a:bodyPr wrap="none" anchor="t">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、职工个人做好反“三违”的要求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8914" name="标题 38913"/>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8915" name="文本占位符 38914"/>
          <p:cNvSpPr>
            <a:spLocks noGrp="1"/>
          </p:cNvSpPr>
          <p:nvPr>
            <p:ph type="body" idx="1"/>
          </p:nvPr>
        </p:nvSpPr>
        <p:spPr>
          <a:xfrm>
            <a:off x="381000" y="1609725"/>
            <a:ext cx="8229600" cy="47910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6</a:t>
            </a:r>
            <a:r>
              <a:rPr lang="zh-CN" altLang="en-US" b="1" dirty="0">
                <a:solidFill>
                  <a:srgbClr val="FF3300"/>
                </a:solidFill>
                <a:ea typeface="宋体" panose="02010600030101010101" pitchFamily="2" charset="-122"/>
              </a:rPr>
              <a:t>）要善于总结正反两方面的教训，</a:t>
            </a:r>
            <a:r>
              <a:rPr lang="zh-CN" altLang="en-US" b="1" dirty="0">
                <a:solidFill>
                  <a:srgbClr val="000099"/>
                </a:solidFill>
                <a:ea typeface="宋体" panose="02010600030101010101" pitchFamily="2" charset="-122"/>
              </a:rPr>
              <a:t>从“三违”案例的学习中汲取教训，查找差距，受到启示，以防发生类似现象。</a:t>
            </a:r>
            <a:endParaRPr lang="zh-CN" altLang="en-US" b="1" dirty="0">
              <a:solidFill>
                <a:srgbClr val="000099"/>
              </a:solidFill>
              <a:ea typeface="宋体" panose="02010600030101010101" pitchFamily="2" charset="-122"/>
            </a:endParaRPr>
          </a:p>
        </p:txBody>
      </p:sp>
      <p:pic>
        <p:nvPicPr>
          <p:cNvPr id="38916" name="图片 38915" descr="6250492bc616e5c3"/>
          <p:cNvPicPr>
            <a:picLocks noChangeAspect="1"/>
          </p:cNvPicPr>
          <p:nvPr/>
        </p:nvPicPr>
        <p:blipFill>
          <a:blip r:embed="rId1"/>
          <a:stretch>
            <a:fillRect/>
          </a:stretch>
        </p:blipFill>
        <p:spPr>
          <a:xfrm>
            <a:off x="3733800" y="3657600"/>
            <a:ext cx="4724400" cy="2192338"/>
          </a:xfrm>
          <a:prstGeom prst="rect">
            <a:avLst/>
          </a:prstGeom>
          <a:noFill/>
          <a:ln w="9525">
            <a:noFill/>
          </a:ln>
        </p:spPr>
      </p:pic>
      <p:sp>
        <p:nvSpPr>
          <p:cNvPr id="38918" name="矩形 38917"/>
          <p:cNvSpPr/>
          <p:nvPr/>
        </p:nvSpPr>
        <p:spPr>
          <a:xfrm>
            <a:off x="2057400" y="1143000"/>
            <a:ext cx="4270375"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、职工个人做好反“三违”的要求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39938" name="标题 39937"/>
          <p:cNvSpPr>
            <a:spLocks noGrp="1"/>
          </p:cNvSpPr>
          <p:nvPr>
            <p:ph type="title"/>
          </p:nvPr>
        </p:nvSpPr>
        <p:spPr/>
        <p:txBody>
          <a:bodyPr anchor="ctr"/>
          <a:lstStyle/>
          <a:p>
            <a:r>
              <a:rPr lang="zh-CN" altLang="en-US" sz="3200" dirty="0">
                <a:ea typeface="宋体" panose="02010600030101010101" pitchFamily="2" charset="-122"/>
              </a:rPr>
              <a:t>二、反“三违”基层班组是重点</a:t>
            </a:r>
            <a:endParaRPr lang="zh-CN" altLang="en-US" sz="3200" dirty="0">
              <a:ea typeface="宋体" panose="02010600030101010101" pitchFamily="2" charset="-122"/>
            </a:endParaRPr>
          </a:p>
        </p:txBody>
      </p:sp>
      <p:sp>
        <p:nvSpPr>
          <p:cNvPr id="39939" name="文本占位符 39938"/>
          <p:cNvSpPr>
            <a:spLocks noGrp="1"/>
          </p:cNvSpPr>
          <p:nvPr>
            <p:ph type="body" idx="1"/>
          </p:nvPr>
        </p:nvSpPr>
        <p:spPr>
          <a:xfrm>
            <a:off x="457200" y="1676400"/>
            <a:ext cx="8229600" cy="21240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3300"/>
                </a:solidFill>
                <a:ea typeface="宋体" panose="02010600030101010101" pitchFamily="2" charset="-122"/>
              </a:rPr>
              <a:t>（</a:t>
            </a:r>
            <a:r>
              <a:rPr lang="en-US" altLang="zh-CN" b="1">
                <a:solidFill>
                  <a:srgbClr val="FF3300"/>
                </a:solidFill>
                <a:ea typeface="宋体" panose="02010600030101010101" pitchFamily="2" charset="-122"/>
              </a:rPr>
              <a:t>7</a:t>
            </a:r>
            <a:r>
              <a:rPr lang="zh-CN" altLang="en-US" b="1" dirty="0">
                <a:solidFill>
                  <a:srgbClr val="FF3300"/>
                </a:solidFill>
                <a:ea typeface="宋体" panose="02010600030101010101" pitchFamily="2" charset="-122"/>
              </a:rPr>
              <a:t>）加强自己平时的业务技术学习和训练，</a:t>
            </a:r>
            <a:r>
              <a:rPr lang="zh-CN" altLang="en-US" b="1" dirty="0">
                <a:solidFill>
                  <a:srgbClr val="000099"/>
                </a:solidFill>
                <a:ea typeface="宋体" panose="02010600030101010101" pitchFamily="2" charset="-122"/>
              </a:rPr>
              <a:t>提高业务能力和技术水平，减少因无知或水平低造成的违章几率</a:t>
            </a:r>
            <a:r>
              <a:rPr lang="zh-CN" altLang="en-US" b="1" dirty="0">
                <a:solidFill>
                  <a:srgbClr val="003300"/>
                </a:solidFill>
                <a:ea typeface="宋体" panose="02010600030101010101" pitchFamily="2" charset="-122"/>
              </a:rPr>
              <a:t>。</a:t>
            </a:r>
            <a:endParaRPr lang="zh-CN" altLang="en-US" b="1" dirty="0">
              <a:solidFill>
                <a:srgbClr val="003300"/>
              </a:solidFill>
              <a:ea typeface="宋体" panose="02010600030101010101" pitchFamily="2" charset="-122"/>
            </a:endParaRPr>
          </a:p>
        </p:txBody>
      </p:sp>
      <p:pic>
        <p:nvPicPr>
          <p:cNvPr id="39940" name="图片 39939" descr="a5b52123941204d5"/>
          <p:cNvPicPr>
            <a:picLocks noChangeAspect="1"/>
          </p:cNvPicPr>
          <p:nvPr/>
        </p:nvPicPr>
        <p:blipFill>
          <a:blip r:embed="rId1"/>
          <a:stretch>
            <a:fillRect/>
          </a:stretch>
        </p:blipFill>
        <p:spPr>
          <a:xfrm>
            <a:off x="762000" y="4038600"/>
            <a:ext cx="7315200" cy="2514600"/>
          </a:xfrm>
          <a:prstGeom prst="rect">
            <a:avLst/>
          </a:prstGeom>
          <a:noFill/>
          <a:ln w="9525">
            <a:noFill/>
          </a:ln>
        </p:spPr>
      </p:pic>
      <p:sp>
        <p:nvSpPr>
          <p:cNvPr id="39942" name="矩形 39941"/>
          <p:cNvSpPr/>
          <p:nvPr/>
        </p:nvSpPr>
        <p:spPr>
          <a:xfrm>
            <a:off x="914400" y="1143000"/>
            <a:ext cx="42672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、职工个人做好反“三违”的要求</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0594" name="标题 110593"/>
          <p:cNvSpPr>
            <a:spLocks noGrp="1"/>
          </p:cNvSpPr>
          <p:nvPr>
            <p:ph type="title"/>
          </p:nvPr>
        </p:nvSpPr>
        <p:spPr/>
        <p:txBody>
          <a:bodyPr anchor="ctr"/>
          <a:lstStyle/>
          <a:p>
            <a:r>
              <a:rPr lang="zh-CN" altLang="en-US" dirty="0">
                <a:solidFill>
                  <a:srgbClr val="FFFF00"/>
                </a:solidFill>
                <a:ea typeface="宋体" panose="02010600030101010101" pitchFamily="2" charset="-122"/>
              </a:rPr>
              <a:t>课  题  研  讨</a:t>
            </a:r>
            <a:endParaRPr lang="zh-CN" altLang="en-US" dirty="0">
              <a:solidFill>
                <a:srgbClr val="FFFF00"/>
              </a:solidFill>
              <a:ea typeface="宋体" panose="02010600030101010101" pitchFamily="2" charset="-122"/>
            </a:endParaRPr>
          </a:p>
        </p:txBody>
      </p:sp>
      <p:sp>
        <p:nvSpPr>
          <p:cNvPr id="110595" name="文本占位符 110594"/>
          <p:cNvSpPr>
            <a:spLocks noGrp="1"/>
          </p:cNvSpPr>
          <p:nvPr>
            <p:ph type="body" idx="1"/>
          </p:nvPr>
        </p:nvSpPr>
        <p:spPr>
          <a:xfrm>
            <a:off x="457200" y="2667000"/>
            <a:ext cx="8229600" cy="3505200"/>
          </a:xfrm>
        </p:spPr>
        <p:txBody>
          <a:bodyPr/>
          <a:lstStyle/>
          <a:p>
            <a:r>
              <a:rPr lang="zh-CN" altLang="en-US" b="1" dirty="0">
                <a:ea typeface="宋体" panose="02010600030101010101" pitchFamily="2" charset="-122"/>
              </a:rPr>
              <a:t>班组贯彻反“三违”最基本的原则是什么？</a:t>
            </a:r>
            <a:endParaRPr lang="zh-CN" altLang="en-US" b="1" dirty="0">
              <a:ea typeface="宋体" panose="02010600030101010101" pitchFamily="2" charset="-122"/>
            </a:endParaRPr>
          </a:p>
          <a:p>
            <a:pPr>
              <a:buNone/>
            </a:pPr>
            <a:endParaRPr lang="zh-CN" altLang="en-US" b="1" dirty="0">
              <a:ea typeface="宋体" panose="02010600030101010101" pitchFamily="2" charset="-122"/>
            </a:endParaRPr>
          </a:p>
          <a:p>
            <a:r>
              <a:rPr lang="zh-CN" altLang="en-US" b="1" dirty="0">
                <a:ea typeface="宋体" panose="02010600030101010101" pitchFamily="2" charset="-122"/>
              </a:rPr>
              <a:t>员工个人安全行为养成最终靠什么？</a:t>
            </a:r>
            <a:endParaRPr lang="zh-CN" altLang="en-US" b="1" dirty="0">
              <a:ea typeface="宋体" panose="02010600030101010101" pitchFamily="2" charset="-122"/>
            </a:endParaRPr>
          </a:p>
        </p:txBody>
      </p:sp>
      <p:sp>
        <p:nvSpPr>
          <p:cNvPr id="110597" name="圆角矩形 110596"/>
          <p:cNvSpPr/>
          <p:nvPr/>
        </p:nvSpPr>
        <p:spPr>
          <a:xfrm>
            <a:off x="914400" y="1524000"/>
            <a:ext cx="3429000" cy="7620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lstStyle/>
          <a:p>
            <a:pPr fontAlgn="t">
              <a:spcBef>
                <a:spcPct val="0"/>
              </a:spcBef>
            </a:pPr>
            <a:r>
              <a:rPr lang="zh-CN" altLang="en-US" sz="3600" b="1" dirty="0">
                <a:solidFill>
                  <a:srgbClr val="003300"/>
                </a:solidFill>
                <a:latin typeface="Arial" panose="020B0604020202020204" pitchFamily="34" charset="0"/>
                <a:ea typeface="宋体" panose="02010600030101010101" pitchFamily="2" charset="-122"/>
              </a:rPr>
              <a:t>讨 论  题</a:t>
            </a:r>
            <a:endParaRPr lang="zh-CN" altLang="en-US" sz="3600" b="1" dirty="0">
              <a:solidFill>
                <a:srgbClr val="0033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146" name="标题 6145"/>
          <p:cNvSpPr>
            <a:spLocks noGrp="1"/>
          </p:cNvSpPr>
          <p:nvPr>
            <p:ph type="title"/>
          </p:nvPr>
        </p:nvSpPr>
        <p:spPr>
          <a:xfrm>
            <a:off x="457200" y="381000"/>
            <a:ext cx="7391400" cy="533400"/>
          </a:xfrm>
        </p:spPr>
        <p:txBody>
          <a:bodyPr anchor="ctr"/>
          <a:lstStyle/>
          <a:p>
            <a:r>
              <a:rPr lang="zh-CN" altLang="en-US" dirty="0">
                <a:ea typeface="宋体" panose="02010600030101010101" pitchFamily="2" charset="-122"/>
              </a:rPr>
              <a:t>序     言</a:t>
            </a:r>
            <a:endParaRPr lang="zh-CN" altLang="en-US" dirty="0">
              <a:ea typeface="宋体" panose="02010600030101010101" pitchFamily="2" charset="-122"/>
            </a:endParaRPr>
          </a:p>
        </p:txBody>
      </p:sp>
      <p:sp>
        <p:nvSpPr>
          <p:cNvPr id="6147" name="文本占位符 6146"/>
          <p:cNvSpPr>
            <a:spLocks noGrp="1"/>
          </p:cNvSpPr>
          <p:nvPr>
            <p:ph type="body" idx="1"/>
          </p:nvPr>
        </p:nvSpPr>
        <p:spPr>
          <a:xfrm>
            <a:off x="381000" y="1752600"/>
            <a:ext cx="8077200" cy="4648200"/>
          </a:xfrm>
        </p:spPr>
        <p:txBody>
          <a:bodyPr/>
          <a:lstStyle/>
          <a:p>
            <a:pPr algn="just"/>
            <a:r>
              <a:rPr lang="zh-CN" altLang="en-US" b="1" dirty="0">
                <a:ea typeface="宋体" panose="02010600030101010101" pitchFamily="2" charset="-122"/>
              </a:rPr>
              <a:t>“三违”是指煤矿企业职工、管理人员在安全生产过程中“违章作业、违章指挥、违反劳动纪律”。“三违”是煤矿安全生产的大忌，在发生过的事故中，绝大部分是由“三违”造成的。在煤矿企业反“三违”活动中</a:t>
            </a:r>
            <a:r>
              <a:rPr lang="en-US" altLang="zh-CN" b="1">
                <a:ea typeface="宋体" panose="02010600030101010101" pitchFamily="2" charset="-122"/>
              </a:rPr>
              <a:t>,</a:t>
            </a:r>
            <a:r>
              <a:rPr lang="zh-CN" altLang="en-US" b="1" dirty="0">
                <a:ea typeface="宋体" panose="02010600030101010101" pitchFamily="2" charset="-122"/>
              </a:rPr>
              <a:t>基层班组则是重点。</a:t>
            </a:r>
            <a:endParaRPr lang="zh-CN" altLang="en-US" b="1" dirty="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4690" name="标题 114689"/>
          <p:cNvSpPr>
            <a:spLocks noGrp="1"/>
          </p:cNvSpPr>
          <p:nvPr>
            <p:ph type="title"/>
          </p:nvPr>
        </p:nvSpPr>
        <p:spPr/>
        <p:txBody>
          <a:bodyPr anchor="ctr"/>
          <a:lstStyle/>
          <a:p>
            <a:r>
              <a:rPr lang="zh-CN" altLang="en-US" sz="3200" dirty="0">
                <a:solidFill>
                  <a:srgbClr val="FFFF00"/>
                </a:solidFill>
                <a:ea typeface="宋体" panose="02010600030101010101" pitchFamily="2" charset="-122"/>
              </a:rPr>
              <a:t>风险预控管理体系的核心内容和作用</a:t>
            </a:r>
            <a:endParaRPr lang="zh-CN" altLang="en-US" sz="3200" dirty="0">
              <a:solidFill>
                <a:srgbClr val="FFFF00"/>
              </a:solidFill>
              <a:ea typeface="宋体" panose="02010600030101010101" pitchFamily="2" charset="-122"/>
            </a:endParaRPr>
          </a:p>
        </p:txBody>
      </p:sp>
      <p:sp>
        <p:nvSpPr>
          <p:cNvPr id="114691" name="文本占位符 114690"/>
          <p:cNvSpPr>
            <a:spLocks noGrp="1"/>
          </p:cNvSpPr>
          <p:nvPr>
            <p:ph type="body" idx="1"/>
          </p:nvPr>
        </p:nvSpPr>
        <p:spPr>
          <a:xfrm>
            <a:off x="457200" y="2286000"/>
            <a:ext cx="8229600" cy="4572000"/>
          </a:xfrm>
        </p:spPr>
        <p:txBody>
          <a:bodyPr/>
          <a:lstStyle/>
          <a:p>
            <a:r>
              <a:rPr lang="zh-CN" altLang="en-US" dirty="0"/>
              <a:t> </a:t>
            </a:r>
            <a:r>
              <a:rPr lang="zh-CN" altLang="en-US" b="1" dirty="0">
                <a:ea typeface="宋体" panose="02010600030101010101" pitchFamily="2" charset="-122"/>
              </a:rPr>
              <a:t>风险预控管理体系是以</a:t>
            </a:r>
            <a:r>
              <a:rPr lang="zh-CN" altLang="en-US" b="1" dirty="0">
                <a:solidFill>
                  <a:srgbClr val="00B0F0"/>
                </a:solidFill>
                <a:ea typeface="宋体" panose="02010600030101010101" pitchFamily="2" charset="-122"/>
              </a:rPr>
              <a:t>危险源辨识</a:t>
            </a:r>
            <a:r>
              <a:rPr lang="zh-CN" altLang="en-US" b="1" dirty="0">
                <a:ea typeface="宋体" panose="02010600030101010101" pitchFamily="2" charset="-122"/>
              </a:rPr>
              <a:t>和</a:t>
            </a:r>
            <a:r>
              <a:rPr lang="zh-CN" altLang="en-US" b="1" dirty="0">
                <a:solidFill>
                  <a:srgbClr val="00B0F0"/>
                </a:solidFill>
                <a:ea typeface="宋体" panose="02010600030101010101" pitchFamily="2" charset="-122"/>
              </a:rPr>
              <a:t>风险评</a:t>
            </a:r>
            <a:r>
              <a:rPr lang="zh-CN" altLang="en-US" b="1" dirty="0">
                <a:ea typeface="宋体" panose="02010600030101010101" pitchFamily="2" charset="-122"/>
              </a:rPr>
              <a:t>估为基础，以</a:t>
            </a:r>
            <a:r>
              <a:rPr lang="zh-CN" altLang="en-US" b="1" dirty="0">
                <a:solidFill>
                  <a:srgbClr val="FF0000"/>
                </a:solidFill>
                <a:ea typeface="宋体" panose="02010600030101010101" pitchFamily="2" charset="-122"/>
              </a:rPr>
              <a:t>风险预控</a:t>
            </a:r>
            <a:r>
              <a:rPr lang="zh-CN" altLang="en-US" b="1" dirty="0">
                <a:ea typeface="宋体" panose="02010600030101010101" pitchFamily="2" charset="-122"/>
              </a:rPr>
              <a:t>为核心，以</a:t>
            </a:r>
            <a:r>
              <a:rPr lang="zh-CN" altLang="en-US" b="1" dirty="0">
                <a:solidFill>
                  <a:srgbClr val="00B0F0"/>
                </a:solidFill>
                <a:ea typeface="宋体" panose="02010600030101010101" pitchFamily="2" charset="-122"/>
              </a:rPr>
              <a:t>不安全行为</a:t>
            </a:r>
            <a:r>
              <a:rPr lang="zh-CN" altLang="en-US" b="1" dirty="0">
                <a:ea typeface="宋体" panose="02010600030101010101" pitchFamily="2" charset="-122"/>
              </a:rPr>
              <a:t>管控为重点，通过对煤矿全生命周期过程中存在的危险源采取有效的消除、减少、稀释和隔离等措施，从而实现“人机环管”的最佳匹配，将煤矿风险降低和保持在可容许水平，实现安全生产的程序化、系统化的管理体系和方法。</a:t>
            </a:r>
            <a:endParaRPr lang="zh-CN" altLang="en-US" b="1" dirty="0">
              <a:ea typeface="宋体" panose="02010600030101010101" pitchFamily="2" charset="-122"/>
            </a:endParaRPr>
          </a:p>
          <a:p>
            <a:endParaRPr lang="zh-CN" altLang="en-US" b="1" dirty="0"/>
          </a:p>
        </p:txBody>
      </p:sp>
      <p:pic>
        <p:nvPicPr>
          <p:cNvPr id="114695" name="图片 114694"/>
          <p:cNvPicPr>
            <a:picLocks noChangeAspect="1"/>
          </p:cNvPicPr>
          <p:nvPr/>
        </p:nvPicPr>
        <p:blipFill>
          <a:blip r:embed="rId1"/>
          <a:stretch>
            <a:fillRect/>
          </a:stretch>
        </p:blipFill>
        <p:spPr>
          <a:xfrm>
            <a:off x="762000" y="1447800"/>
            <a:ext cx="7529513" cy="6858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5716" name="TextBox 2"/>
          <p:cNvSpPr txBox="1"/>
          <p:nvPr/>
        </p:nvSpPr>
        <p:spPr>
          <a:xfrm>
            <a:off x="642938" y="457200"/>
            <a:ext cx="7000875" cy="668338"/>
          </a:xfrm>
          <a:prstGeom prst="rect">
            <a:avLst/>
          </a:prstGeom>
          <a:noFill/>
          <a:ln w="9525">
            <a:noFill/>
          </a:ln>
        </p:spPr>
        <p:txBody>
          <a:bodyPr anchor="ctr"/>
          <a:lstStyle/>
          <a:p>
            <a:pPr algn="l" latinLnBrk="1">
              <a:spcBef>
                <a:spcPct val="0"/>
              </a:spcBef>
            </a:pPr>
            <a:r>
              <a:rPr lang="zh-CN" altLang="en-US" sz="2600" b="1" dirty="0">
                <a:solidFill>
                  <a:srgbClr val="0000FF"/>
                </a:solidFill>
                <a:latin typeface="黑体" panose="02010609060101010101" pitchFamily="49" charset="-122"/>
                <a:ea typeface="黑体" panose="02010609060101010101" pitchFamily="49" charset="-122"/>
              </a:rPr>
              <a:t>    </a:t>
            </a:r>
            <a:r>
              <a:rPr lang="zh-CN" altLang="en-US" sz="2600" b="1" dirty="0">
                <a:solidFill>
                  <a:srgbClr val="FFFF00"/>
                </a:solidFill>
                <a:latin typeface="黑体" panose="02010609060101010101" pitchFamily="49" charset="-122"/>
                <a:ea typeface="黑体" panose="02010609060101010101" pitchFamily="49" charset="-122"/>
              </a:rPr>
              <a:t>风险预控管理体系的核心内容和作用</a:t>
            </a:r>
            <a:endParaRPr lang="zh-CN" altLang="en-US" sz="2600" b="1" dirty="0">
              <a:solidFill>
                <a:srgbClr val="FFFF00"/>
              </a:solidFill>
              <a:latin typeface="黑体" panose="02010609060101010101" pitchFamily="49" charset="-122"/>
              <a:ea typeface="黑体" panose="02010609060101010101" pitchFamily="49" charset="-122"/>
            </a:endParaRPr>
          </a:p>
        </p:txBody>
      </p:sp>
      <p:sp>
        <p:nvSpPr>
          <p:cNvPr id="115717" name="Text Box 7"/>
          <p:cNvSpPr txBox="1"/>
          <p:nvPr/>
        </p:nvSpPr>
        <p:spPr>
          <a:xfrm>
            <a:off x="228600" y="1752600"/>
            <a:ext cx="4027488" cy="4862513"/>
          </a:xfrm>
          <a:prstGeom prst="rect">
            <a:avLst/>
          </a:prstGeom>
          <a:noFill/>
          <a:ln w="9525">
            <a:noFill/>
          </a:ln>
        </p:spPr>
        <p:txBody>
          <a:bodyPr/>
          <a:lstStyle/>
          <a:p>
            <a:pPr algn="l" latinLnBrk="1">
              <a:lnSpc>
                <a:spcPct val="120000"/>
              </a:lnSpc>
              <a:spcBef>
                <a:spcPct val="0"/>
              </a:spcBef>
              <a:buClr>
                <a:srgbClr val="FF0000"/>
              </a:buClr>
              <a:buFont typeface="Arial" panose="020B0604020202020204" pitchFamily="34" charset="0"/>
            </a:pPr>
            <a:r>
              <a:rPr lang="zh-CN" altLang="en-US" sz="2000" b="1" dirty="0">
                <a:solidFill>
                  <a:srgbClr val="FFFFFF"/>
                </a:solidFill>
                <a:latin typeface="宋体" panose="02010600030101010101" pitchFamily="2" charset="-122"/>
                <a:ea typeface="宋体" panose="02010600030101010101" pitchFamily="2" charset="-122"/>
              </a:rPr>
              <a:t>体系结构分为五个部分</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ct val="0"/>
              </a:spcBef>
              <a:buClr>
                <a:srgbClr val="FF0000"/>
              </a:buClr>
              <a:buFont typeface="Arial" panose="020B0604020202020204" pitchFamily="34" charset="0"/>
              <a:buChar char="•"/>
            </a:pPr>
            <a:r>
              <a:rPr lang="zh-CN" altLang="en-US" sz="2000" b="1" dirty="0">
                <a:solidFill>
                  <a:srgbClr val="FFFFFF"/>
                </a:solidFill>
                <a:latin typeface="宋体" panose="02010600030101010101" pitchFamily="2" charset="-122"/>
                <a:ea typeface="宋体" panose="02010600030101010101" pitchFamily="2" charset="-122"/>
              </a:rPr>
              <a:t>   组织保障管理</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ct val="0"/>
              </a:spcBef>
              <a:buClr>
                <a:srgbClr val="FF0000"/>
              </a:buClr>
              <a:buFont typeface="Arial" panose="020B0604020202020204" pitchFamily="34" charset="0"/>
              <a:buChar char="•"/>
            </a:pPr>
            <a:r>
              <a:rPr lang="zh-CN" altLang="en-US" sz="2000" b="1" dirty="0">
                <a:solidFill>
                  <a:srgbClr val="FFFFFF"/>
                </a:solidFill>
                <a:latin typeface="宋体" panose="02010600030101010101" pitchFamily="2" charset="-122"/>
                <a:ea typeface="宋体" panose="02010600030101010101" pitchFamily="2" charset="-122"/>
              </a:rPr>
              <a:t>   风险预控管理</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ct val="0"/>
              </a:spcBef>
              <a:buClr>
                <a:srgbClr val="FF0000"/>
              </a:buClr>
              <a:buFont typeface="Arial" panose="020B0604020202020204" pitchFamily="34" charset="0"/>
              <a:buChar char="•"/>
            </a:pPr>
            <a:r>
              <a:rPr lang="zh-CN" altLang="en-US" sz="2000" b="1" dirty="0">
                <a:solidFill>
                  <a:srgbClr val="FFFFFF"/>
                </a:solidFill>
                <a:latin typeface="宋体" panose="02010600030101010101" pitchFamily="2" charset="-122"/>
                <a:ea typeface="宋体" panose="02010600030101010101" pitchFamily="2" charset="-122"/>
              </a:rPr>
              <a:t>   不安全行为控制</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ct val="0"/>
              </a:spcBef>
              <a:buClr>
                <a:srgbClr val="FF0000"/>
              </a:buClr>
              <a:buFont typeface="Arial" panose="020B0604020202020204" pitchFamily="34" charset="0"/>
              <a:buChar char="•"/>
            </a:pPr>
            <a:r>
              <a:rPr lang="zh-CN" altLang="en-US" sz="2000" b="1" dirty="0">
                <a:solidFill>
                  <a:srgbClr val="FFFFFF"/>
                </a:solidFill>
                <a:latin typeface="宋体" panose="02010600030101010101" pitchFamily="2" charset="-122"/>
                <a:ea typeface="宋体" panose="02010600030101010101" pitchFamily="2" charset="-122"/>
              </a:rPr>
              <a:t>   生产系统要素控制</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ct val="0"/>
              </a:spcBef>
              <a:buClr>
                <a:srgbClr val="FF0000"/>
              </a:buClr>
              <a:buFont typeface="Arial" panose="020B0604020202020204" pitchFamily="34" charset="0"/>
              <a:buChar char="•"/>
            </a:pPr>
            <a:r>
              <a:rPr lang="zh-CN" altLang="en-US" sz="2000" b="1" dirty="0">
                <a:solidFill>
                  <a:srgbClr val="FFFFFF"/>
                </a:solidFill>
                <a:latin typeface="宋体" panose="02010600030101010101" pitchFamily="2" charset="-122"/>
                <a:ea typeface="宋体" panose="02010600030101010101" pitchFamily="2" charset="-122"/>
              </a:rPr>
              <a:t>   辅助管理</a:t>
            </a:r>
            <a:endParaRPr lang="zh-CN" altLang="en-US" sz="2000" b="1" dirty="0">
              <a:solidFill>
                <a:srgbClr val="FFFFFF"/>
              </a:solidFill>
              <a:latin typeface="宋体" panose="02010600030101010101" pitchFamily="2" charset="-122"/>
              <a:ea typeface="宋体" panose="02010600030101010101" pitchFamily="2" charset="-122"/>
            </a:endParaRPr>
          </a:p>
          <a:p>
            <a:pPr algn="l" latinLnBrk="1">
              <a:lnSpc>
                <a:spcPct val="120000"/>
              </a:lnSpc>
              <a:spcBef>
                <a:spcPts val="800"/>
              </a:spcBef>
              <a:spcAft>
                <a:spcPts val="800"/>
              </a:spcAft>
              <a:buClr>
                <a:srgbClr val="FF0000"/>
              </a:buClr>
              <a:buFont typeface="Arial" panose="020B0604020202020204" pitchFamily="34" charset="0"/>
            </a:pPr>
            <a:r>
              <a:rPr lang="zh-CN" altLang="en-US" sz="2000" b="1" dirty="0">
                <a:solidFill>
                  <a:srgbClr val="FFFFFF"/>
                </a:solidFill>
                <a:latin typeface="宋体" panose="02010600030101010101" pitchFamily="2" charset="-122"/>
                <a:ea typeface="宋体" panose="02010600030101010101" pitchFamily="2" charset="-122"/>
              </a:rPr>
              <a:t>本安体系以风险管理为核心，以人员不安全行为管理为重点，以生产系统要素为基础，以组织保障管理为支撑，以信息化系统为运行平台。</a:t>
            </a:r>
            <a:endParaRPr lang="en-US" altLang="zh-CN" sz="2000" b="1">
              <a:solidFill>
                <a:srgbClr val="FF0000"/>
              </a:solidFill>
              <a:latin typeface="宋体" panose="02010600030101010101" pitchFamily="2" charset="-122"/>
              <a:ea typeface="宋体" panose="02010600030101010101" pitchFamily="2" charset="-122"/>
            </a:endParaRPr>
          </a:p>
        </p:txBody>
      </p:sp>
      <p:grpSp>
        <p:nvGrpSpPr>
          <p:cNvPr id="115718" name="组合 115717"/>
          <p:cNvGrpSpPr/>
          <p:nvPr/>
        </p:nvGrpSpPr>
        <p:grpSpPr>
          <a:xfrm>
            <a:off x="4419600" y="2057400"/>
            <a:ext cx="4760913" cy="4156075"/>
            <a:chOff x="0" y="0"/>
            <a:chExt cx="5327650" cy="3197843"/>
          </a:xfrm>
        </p:grpSpPr>
        <p:grpSp>
          <p:nvGrpSpPr>
            <p:cNvPr id="115719" name="组合 115718"/>
            <p:cNvGrpSpPr/>
            <p:nvPr/>
          </p:nvGrpSpPr>
          <p:grpSpPr>
            <a:xfrm>
              <a:off x="0" y="0"/>
              <a:ext cx="5327650" cy="3197843"/>
              <a:chOff x="0" y="0"/>
              <a:chExt cx="5327650" cy="3197843"/>
            </a:xfrm>
          </p:grpSpPr>
          <p:grpSp>
            <p:nvGrpSpPr>
              <p:cNvPr id="115720" name="组合 115719"/>
              <p:cNvGrpSpPr/>
              <p:nvPr/>
            </p:nvGrpSpPr>
            <p:grpSpPr>
              <a:xfrm>
                <a:off x="0" y="575775"/>
                <a:ext cx="5327650" cy="2622068"/>
                <a:chOff x="0" y="391"/>
                <a:chExt cx="5327650" cy="2566145"/>
              </a:xfrm>
            </p:grpSpPr>
            <p:sp>
              <p:nvSpPr>
                <p:cNvPr id="115721" name="AutoShape 2"/>
                <p:cNvSpPr/>
                <p:nvPr/>
              </p:nvSpPr>
              <p:spPr>
                <a:xfrm>
                  <a:off x="1008029" y="391"/>
                  <a:ext cx="3169592" cy="1601916"/>
                </a:xfrm>
                <a:prstGeom prst="cube">
                  <a:avLst>
                    <a:gd name="adj" fmla="val 6301"/>
                  </a:avLst>
                </a:prstGeom>
                <a:gradFill rotWithShape="1">
                  <a:gsLst>
                    <a:gs pos="0">
                      <a:srgbClr val="0000CC"/>
                    </a:gs>
                    <a:gs pos="100000">
                      <a:srgbClr val="003366"/>
                    </a:gs>
                  </a:gsLst>
                  <a:path path="rect">
                    <a:fillToRect l="50000" t="50000" r="50000" b="50000"/>
                  </a:path>
                  <a:tileRect/>
                </a:gradFill>
                <a:ln w="9525">
                  <a:noFill/>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22" name="Text Box 97"/>
                <p:cNvSpPr txBox="1"/>
                <p:nvPr/>
              </p:nvSpPr>
              <p:spPr>
                <a:xfrm>
                  <a:off x="1440722" y="44614"/>
                  <a:ext cx="2158417" cy="229483"/>
                </a:xfrm>
                <a:prstGeom prst="rect">
                  <a:avLst/>
                </a:prstGeom>
                <a:noFill/>
                <a:ln w="9525">
                  <a:noFill/>
                </a:ln>
              </p:spPr>
              <p:txBody>
                <a:bodyPr>
                  <a:spAutoFit/>
                </a:bodyPr>
                <a:lstStyle/>
                <a:p>
                  <a:pPr latinLnBrk="1">
                    <a:spcBef>
                      <a:spcPct val="0"/>
                    </a:spcBef>
                  </a:pPr>
                  <a:r>
                    <a:rPr lang="zh-CN" altLang="en-US" sz="1400" b="1" dirty="0">
                      <a:effectLst>
                        <a:outerShdw blurRad="38100" dist="38100" dir="2700000">
                          <a:srgbClr val="000000"/>
                        </a:outerShdw>
                      </a:effectLst>
                      <a:latin typeface="Gulim" panose="020B0600000101010101" pitchFamily="34" charset="-127"/>
                      <a:ea typeface="黑体" panose="02010609060101010101" pitchFamily="49" charset="-122"/>
                    </a:rPr>
                    <a:t>风险预控</a:t>
                  </a:r>
                  <a:endParaRPr lang="zh-CN" altLang="en-US" sz="1400" b="1" dirty="0">
                    <a:effectLst>
                      <a:outerShdw blurRad="38100" dist="38100" dir="2700000">
                        <a:srgbClr val="000000"/>
                      </a:outerShdw>
                    </a:effectLst>
                    <a:latin typeface="Gulim" panose="020B0600000101010101" pitchFamily="34" charset="-127"/>
                    <a:ea typeface="黑体" panose="02010609060101010101" pitchFamily="49" charset="-122"/>
                  </a:endParaRPr>
                </a:p>
              </p:txBody>
            </p:sp>
            <p:sp>
              <p:nvSpPr>
                <p:cNvPr id="115723" name="Line 4"/>
                <p:cNvSpPr/>
                <p:nvPr/>
              </p:nvSpPr>
              <p:spPr>
                <a:xfrm>
                  <a:off x="2478873" y="733319"/>
                  <a:ext cx="0" cy="143762"/>
                </a:xfrm>
                <a:prstGeom prst="line">
                  <a:avLst/>
                </a:prstGeom>
                <a:ln w="9525" cap="flat" cmpd="sng">
                  <a:solidFill>
                    <a:srgbClr val="FFFFFF"/>
                  </a:solidFill>
                  <a:prstDash val="solid"/>
                  <a:headEnd type="none" w="med" len="med"/>
                  <a:tailEnd type="triangle" w="med" len="med"/>
                </a:ln>
              </p:spPr>
            </p:sp>
            <p:sp>
              <p:nvSpPr>
                <p:cNvPr id="115724" name="AutoShape 5"/>
                <p:cNvSpPr/>
                <p:nvPr/>
              </p:nvSpPr>
              <p:spPr>
                <a:xfrm>
                  <a:off x="4261769" y="861677"/>
                  <a:ext cx="217384" cy="573764"/>
                </a:xfrm>
                <a:prstGeom prst="leftArrow">
                  <a:avLst>
                    <a:gd name="adj1" fmla="val 50000"/>
                    <a:gd name="adj2" fmla="val 25000"/>
                  </a:avLst>
                </a:prstGeom>
                <a:solidFill>
                  <a:srgbClr val="FF6600"/>
                </a:solidFill>
                <a:ln w="9525" cap="flat" cmpd="sng">
                  <a:solidFill>
                    <a:srgbClr val="FFFFFF"/>
                  </a:solidFill>
                  <a:prstDash val="solid"/>
                  <a:miter/>
                  <a:headEnd type="none" w="med" len="med"/>
                  <a:tailEnd type="none" w="med" len="med"/>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25" name="AutoShape 6"/>
                <p:cNvSpPr/>
                <p:nvPr/>
              </p:nvSpPr>
              <p:spPr>
                <a:xfrm>
                  <a:off x="706497" y="861677"/>
                  <a:ext cx="215630" cy="501883"/>
                </a:xfrm>
                <a:prstGeom prst="rightArrow">
                  <a:avLst>
                    <a:gd name="adj1" fmla="val 50000"/>
                    <a:gd name="adj2" fmla="val 25000"/>
                  </a:avLst>
                </a:prstGeom>
                <a:solidFill>
                  <a:srgbClr val="FF6600"/>
                </a:solidFill>
                <a:ln w="9525" cap="flat" cmpd="sng">
                  <a:solidFill>
                    <a:srgbClr val="FFFFFF"/>
                  </a:solidFill>
                  <a:prstDash val="solid"/>
                  <a:miter/>
                  <a:headEnd type="none" w="med" len="med"/>
                  <a:tailEnd type="none" w="med" len="med"/>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pic>
              <p:nvPicPr>
                <p:cNvPr id="115726" name="AutoShape 8"/>
                <p:cNvPicPr/>
                <p:nvPr/>
              </p:nvPicPr>
              <p:blipFill>
                <a:blip r:embed="rId1"/>
                <a:stretch>
                  <a:fillRect/>
                </a:stretch>
              </p:blipFill>
              <p:spPr>
                <a:xfrm>
                  <a:off x="4466039" y="1675"/>
                  <a:ext cx="720311" cy="2080026"/>
                </a:xfrm>
                <a:prstGeom prst="rect">
                  <a:avLst/>
                </a:prstGeom>
                <a:noFill/>
                <a:ln w="9525">
                  <a:noFill/>
                </a:ln>
              </p:spPr>
            </p:pic>
            <p:pic>
              <p:nvPicPr>
                <p:cNvPr id="115727" name="AutoShape 9"/>
                <p:cNvPicPr/>
                <p:nvPr/>
              </p:nvPicPr>
              <p:blipFill>
                <a:blip r:embed="rId2"/>
                <a:stretch>
                  <a:fillRect/>
                </a:stretch>
              </p:blipFill>
              <p:spPr>
                <a:xfrm>
                  <a:off x="2805" y="1675"/>
                  <a:ext cx="720311" cy="2080026"/>
                </a:xfrm>
                <a:prstGeom prst="rect">
                  <a:avLst/>
                </a:prstGeom>
                <a:noFill/>
                <a:ln w="9525">
                  <a:noFill/>
                </a:ln>
              </p:spPr>
            </p:pic>
            <p:sp>
              <p:nvSpPr>
                <p:cNvPr id="115728" name="Text Box 100"/>
                <p:cNvSpPr txBox="1"/>
                <p:nvPr/>
              </p:nvSpPr>
              <p:spPr>
                <a:xfrm>
                  <a:off x="0" y="2337053"/>
                  <a:ext cx="5327650" cy="229483"/>
                </a:xfrm>
                <a:prstGeom prst="rect">
                  <a:avLst/>
                </a:prstGeom>
                <a:solidFill>
                  <a:srgbClr val="7030A0"/>
                </a:solidFill>
                <a:ln w="9525">
                  <a:noFill/>
                </a:ln>
              </p:spPr>
              <p:txBody>
                <a:bodyPr>
                  <a:spAutoFit/>
                </a:bodyPr>
                <a:lstStyle/>
                <a:p>
                  <a:pPr latinLnBrk="1">
                    <a:spcBef>
                      <a:spcPct val="0"/>
                    </a:spcBef>
                  </a:pPr>
                  <a:r>
                    <a:rPr lang="zh-CN" altLang="en-US" sz="1400" b="1" dirty="0">
                      <a:effectLst>
                        <a:outerShdw blurRad="38100" dist="38100" dir="2700000">
                          <a:srgbClr val="000000"/>
                        </a:outerShdw>
                      </a:effectLst>
                      <a:latin typeface="Gulim" panose="020B0600000101010101" pitchFamily="34" charset="-127"/>
                      <a:ea typeface="黑体" panose="02010609060101010101" pitchFamily="49" charset="-122"/>
                    </a:rPr>
                    <a:t>风险预控管理信息系统</a:t>
                  </a:r>
                  <a:endParaRPr lang="zh-CN" altLang="en-US" sz="1400" b="1" dirty="0">
                    <a:effectLst>
                      <a:outerShdw blurRad="38100" dist="38100" dir="2700000">
                        <a:srgbClr val="000000"/>
                      </a:outerShdw>
                    </a:effectLst>
                    <a:latin typeface="Gulim" panose="020B0600000101010101" pitchFamily="34" charset="-127"/>
                    <a:ea typeface="黑体" panose="02010609060101010101" pitchFamily="49" charset="-122"/>
                  </a:endParaRPr>
                </a:p>
              </p:txBody>
            </p:sp>
            <p:sp>
              <p:nvSpPr>
                <p:cNvPr id="115729" name="AutoShape 13"/>
                <p:cNvSpPr/>
                <p:nvPr/>
              </p:nvSpPr>
              <p:spPr>
                <a:xfrm>
                  <a:off x="2159811" y="2156817"/>
                  <a:ext cx="720522" cy="215643"/>
                </a:xfrm>
                <a:prstGeom prst="upArrow">
                  <a:avLst>
                    <a:gd name="adj1" fmla="val 50000"/>
                    <a:gd name="adj2" fmla="val 25000"/>
                  </a:avLst>
                </a:prstGeom>
                <a:solidFill>
                  <a:srgbClr val="333300"/>
                </a:solidFill>
                <a:ln w="9525" cap="flat" cmpd="sng">
                  <a:solidFill>
                    <a:srgbClr val="FFFFFF"/>
                  </a:solidFill>
                  <a:prstDash val="solid"/>
                  <a:miter/>
                  <a:headEnd type="none" w="med" len="med"/>
                  <a:tailEnd type="none" w="med" len="med"/>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30" name="AutoShape 14"/>
                <p:cNvSpPr/>
                <p:nvPr/>
              </p:nvSpPr>
              <p:spPr>
                <a:xfrm>
                  <a:off x="73630" y="2169652"/>
                  <a:ext cx="718768" cy="215643"/>
                </a:xfrm>
                <a:prstGeom prst="upArrow">
                  <a:avLst>
                    <a:gd name="adj1" fmla="val 50000"/>
                    <a:gd name="adj2" fmla="val 25000"/>
                  </a:avLst>
                </a:prstGeom>
                <a:solidFill>
                  <a:srgbClr val="333300"/>
                </a:solidFill>
                <a:ln w="9525" cap="flat" cmpd="sng">
                  <a:solidFill>
                    <a:srgbClr val="FFFFFF"/>
                  </a:solidFill>
                  <a:prstDash val="solid"/>
                  <a:miter/>
                  <a:headEnd type="none" w="med" len="med"/>
                  <a:tailEnd type="none" w="med" len="med"/>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31" name="AutoShape 15"/>
                <p:cNvSpPr/>
                <p:nvPr/>
              </p:nvSpPr>
              <p:spPr>
                <a:xfrm>
                  <a:off x="4466881" y="2156817"/>
                  <a:ext cx="718768" cy="215643"/>
                </a:xfrm>
                <a:prstGeom prst="upArrow">
                  <a:avLst>
                    <a:gd name="adj1" fmla="val 50000"/>
                    <a:gd name="adj2" fmla="val 25000"/>
                  </a:avLst>
                </a:prstGeom>
                <a:solidFill>
                  <a:srgbClr val="333300"/>
                </a:solidFill>
                <a:ln w="9525" cap="flat" cmpd="sng">
                  <a:solidFill>
                    <a:srgbClr val="FFFFFF"/>
                  </a:solidFill>
                  <a:prstDash val="solid"/>
                  <a:miter/>
                  <a:headEnd type="none" w="med" len="med"/>
                  <a:tailEnd type="none" w="med" len="med"/>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32" name="Oval 17"/>
                <p:cNvSpPr/>
                <p:nvPr/>
              </p:nvSpPr>
              <p:spPr>
                <a:xfrm>
                  <a:off x="1800427" y="864245"/>
                  <a:ext cx="1439289" cy="431285"/>
                </a:xfrm>
                <a:prstGeom prst="ellipse">
                  <a:avLst/>
                </a:prstGeom>
                <a:solidFill>
                  <a:srgbClr val="FF0000"/>
                </a:solidFill>
                <a:ln w="9525">
                  <a:noFill/>
                </a:ln>
              </p:spPr>
              <p:txBody>
                <a:bodyPr wrap="none" anchor="ctr"/>
                <a:lstStyle/>
                <a:p>
                  <a:pPr algn="l">
                    <a:spcBef>
                      <a:spcPct val="0"/>
                    </a:spcBef>
                  </a:pPr>
                  <a:endParaRPr lang="zh-CN" altLang="en-US" sz="1800" dirty="0">
                    <a:solidFill>
                      <a:srgbClr val="000000"/>
                    </a:solidFill>
                    <a:latin typeface="Gulim" panose="020B0600000101010101" pitchFamily="34" charset="-127"/>
                    <a:ea typeface="Gulim" panose="020B0600000101010101" pitchFamily="34" charset="-127"/>
                  </a:endParaRPr>
                </a:p>
              </p:txBody>
            </p:sp>
            <p:sp>
              <p:nvSpPr>
                <p:cNvPr id="115733" name="Text Box 18"/>
                <p:cNvSpPr txBox="1"/>
                <p:nvPr/>
              </p:nvSpPr>
              <p:spPr>
                <a:xfrm>
                  <a:off x="2062488" y="950594"/>
                  <a:ext cx="934426" cy="192431"/>
                </a:xfrm>
                <a:prstGeom prst="rect">
                  <a:avLst/>
                </a:prstGeom>
                <a:noFill/>
                <a:ln w="9525">
                  <a:noFill/>
                </a:ln>
              </p:spPr>
              <p:txBody>
                <a:bodyPr lIns="0" tIns="0" rIns="0" bIns="0">
                  <a:spAutoFit/>
                </a:bodyPr>
                <a:lstStyle/>
                <a:p>
                  <a:pPr>
                    <a:lnSpc>
                      <a:spcPct val="120000"/>
                    </a:lnSpc>
                    <a:spcBef>
                      <a:spcPct val="50000"/>
                    </a:spcBef>
                  </a:pPr>
                  <a:r>
                    <a:rPr lang="zh-CN" altLang="en-US" sz="1400" b="1" dirty="0">
                      <a:solidFill>
                        <a:srgbClr val="FFFFFF"/>
                      </a:solidFill>
                      <a:latin typeface="黑体" panose="02010609060101010101" pitchFamily="49" charset="-122"/>
                      <a:ea typeface="黑体" panose="02010609060101010101" pitchFamily="49" charset="-122"/>
                    </a:rPr>
                    <a:t>危险源</a:t>
                  </a:r>
                  <a:endParaRPr lang="zh-CN" altLang="en-US" sz="1400" b="1" dirty="0">
                    <a:solidFill>
                      <a:srgbClr val="FFFFFF"/>
                    </a:solidFill>
                    <a:latin typeface="黑体" panose="02010609060101010101" pitchFamily="49" charset="-122"/>
                    <a:ea typeface="黑体" panose="02010609060101010101" pitchFamily="49" charset="-122"/>
                  </a:endParaRPr>
                </a:p>
              </p:txBody>
            </p:sp>
            <p:sp>
              <p:nvSpPr>
                <p:cNvPr id="115734" name="Text Box 19"/>
                <p:cNvSpPr txBox="1"/>
                <p:nvPr/>
              </p:nvSpPr>
              <p:spPr>
                <a:xfrm>
                  <a:off x="1367886" y="936251"/>
                  <a:ext cx="273577" cy="192431"/>
                </a:xfrm>
                <a:prstGeom prst="rect">
                  <a:avLst/>
                </a:prstGeom>
                <a:solidFill>
                  <a:srgbClr val="333300"/>
                </a:solidFill>
                <a:ln w="9525">
                  <a:noFill/>
                </a:ln>
              </p:spPr>
              <p:txBody>
                <a:bodyPr lIns="0" tIns="0" rIns="0" bIns="0">
                  <a:spAutoFit/>
                </a:bodyPr>
                <a:lstStyle/>
                <a:p>
                  <a:pPr algn="l">
                    <a:lnSpc>
                      <a:spcPct val="120000"/>
                    </a:lnSpc>
                    <a:spcBef>
                      <a:spcPct val="50000"/>
                    </a:spcBef>
                  </a:pPr>
                  <a:r>
                    <a:rPr lang="zh-CN" altLang="en-US" sz="1400" dirty="0">
                      <a:solidFill>
                        <a:srgbClr val="FFFF00"/>
                      </a:solidFill>
                      <a:latin typeface="Times New Roman" panose="02020603050405020304" pitchFamily="18" charset="0"/>
                      <a:ea typeface="黑体" panose="02010609060101010101" pitchFamily="49" charset="-122"/>
                    </a:rPr>
                    <a:t>机</a:t>
                  </a:r>
                  <a:endParaRPr lang="zh-CN" altLang="en-US" sz="1400" dirty="0">
                    <a:solidFill>
                      <a:srgbClr val="FFFF00"/>
                    </a:solidFill>
                    <a:latin typeface="Times New Roman" panose="02020603050405020304" pitchFamily="18" charset="0"/>
                    <a:ea typeface="黑体" panose="02010609060101010101" pitchFamily="49" charset="-122"/>
                  </a:endParaRPr>
                </a:p>
              </p:txBody>
            </p:sp>
            <p:sp>
              <p:nvSpPr>
                <p:cNvPr id="115735" name="Text Box 20"/>
                <p:cNvSpPr txBox="1"/>
                <p:nvPr/>
              </p:nvSpPr>
              <p:spPr>
                <a:xfrm>
                  <a:off x="2348501" y="459357"/>
                  <a:ext cx="273577" cy="192431"/>
                </a:xfrm>
                <a:prstGeom prst="rect">
                  <a:avLst/>
                </a:prstGeom>
                <a:solidFill>
                  <a:srgbClr val="333300"/>
                </a:solidFill>
                <a:ln w="9525">
                  <a:noFill/>
                </a:ln>
              </p:spPr>
              <p:txBody>
                <a:bodyPr lIns="0" tIns="0" rIns="0" bIns="0">
                  <a:spAutoFit/>
                </a:bodyPr>
                <a:lstStyle/>
                <a:p>
                  <a:pPr algn="l">
                    <a:lnSpc>
                      <a:spcPct val="120000"/>
                    </a:lnSpc>
                    <a:spcBef>
                      <a:spcPct val="50000"/>
                    </a:spcBef>
                  </a:pPr>
                  <a:r>
                    <a:rPr lang="zh-CN" altLang="en-US" sz="1400" dirty="0">
                      <a:solidFill>
                        <a:srgbClr val="FFFF00"/>
                      </a:solidFill>
                      <a:latin typeface="Times New Roman" panose="02020603050405020304" pitchFamily="18" charset="0"/>
                      <a:ea typeface="黑体" panose="02010609060101010101" pitchFamily="49" charset="-122"/>
                    </a:rPr>
                    <a:t>环</a:t>
                  </a:r>
                  <a:endParaRPr lang="zh-CN" altLang="en-US" sz="1400" dirty="0">
                    <a:solidFill>
                      <a:srgbClr val="FFFF00"/>
                    </a:solidFill>
                    <a:latin typeface="Times New Roman" panose="02020603050405020304" pitchFamily="18" charset="0"/>
                    <a:ea typeface="黑体" panose="02010609060101010101" pitchFamily="49" charset="-122"/>
                  </a:endParaRPr>
                </a:p>
              </p:txBody>
            </p:sp>
            <p:sp>
              <p:nvSpPr>
                <p:cNvPr id="115736" name="Text Box 21"/>
                <p:cNvSpPr txBox="1"/>
                <p:nvPr/>
              </p:nvSpPr>
              <p:spPr>
                <a:xfrm>
                  <a:off x="3385962" y="936251"/>
                  <a:ext cx="271801" cy="192431"/>
                </a:xfrm>
                <a:prstGeom prst="rect">
                  <a:avLst/>
                </a:prstGeom>
                <a:solidFill>
                  <a:srgbClr val="333300"/>
                </a:solidFill>
                <a:ln w="9525">
                  <a:noFill/>
                </a:ln>
              </p:spPr>
              <p:txBody>
                <a:bodyPr lIns="0" tIns="0" rIns="0" bIns="0">
                  <a:spAutoFit/>
                </a:bodyPr>
                <a:lstStyle/>
                <a:p>
                  <a:pPr algn="l">
                    <a:lnSpc>
                      <a:spcPct val="120000"/>
                    </a:lnSpc>
                    <a:spcBef>
                      <a:spcPct val="50000"/>
                    </a:spcBef>
                  </a:pPr>
                  <a:r>
                    <a:rPr lang="zh-CN" altLang="en-US" sz="1400" dirty="0">
                      <a:solidFill>
                        <a:srgbClr val="FFFF00"/>
                      </a:solidFill>
                      <a:latin typeface="Times New Roman" panose="02020603050405020304" pitchFamily="18" charset="0"/>
                      <a:ea typeface="黑体" panose="02010609060101010101" pitchFamily="49" charset="-122"/>
                    </a:rPr>
                    <a:t>管</a:t>
                  </a:r>
                  <a:endParaRPr lang="zh-CN" altLang="en-US" sz="1400" dirty="0">
                    <a:solidFill>
                      <a:srgbClr val="FFFF00"/>
                    </a:solidFill>
                    <a:latin typeface="Times New Roman" panose="02020603050405020304" pitchFamily="18" charset="0"/>
                    <a:ea typeface="黑体" panose="02010609060101010101" pitchFamily="49" charset="-122"/>
                  </a:endParaRPr>
                </a:p>
              </p:txBody>
            </p:sp>
            <p:sp>
              <p:nvSpPr>
                <p:cNvPr id="115737" name="AutoShape 22"/>
                <p:cNvSpPr/>
                <p:nvPr/>
              </p:nvSpPr>
              <p:spPr>
                <a:xfrm>
                  <a:off x="1078153" y="1743502"/>
                  <a:ext cx="3095962" cy="352986"/>
                </a:xfrm>
                <a:prstGeom prst="cube">
                  <a:avLst>
                    <a:gd name="adj" fmla="val 6301"/>
                  </a:avLst>
                </a:prstGeom>
                <a:solidFill>
                  <a:srgbClr val="00CC00"/>
                </a:solidFill>
                <a:ln w="9525">
                  <a:noFill/>
                </a:ln>
              </p:spPr>
              <p:txBody>
                <a:bodyPr wrap="none" anchor="ctr"/>
                <a:lstStyle/>
                <a:p>
                  <a:pPr>
                    <a:spcBef>
                      <a:spcPct val="0"/>
                    </a:spcBef>
                  </a:pPr>
                  <a:r>
                    <a:rPr lang="zh-CN" altLang="en-US" sz="1400" b="1" dirty="0">
                      <a:latin typeface="黑体" panose="02010609060101010101" pitchFamily="49" charset="-122"/>
                      <a:ea typeface="黑体" panose="02010609060101010101" pitchFamily="49" charset="-122"/>
                    </a:rPr>
                    <a:t>不安全行为控制</a:t>
                  </a:r>
                  <a:endParaRPr lang="zh-CN" altLang="en-US" sz="1400" b="1" dirty="0">
                    <a:latin typeface="黑体" panose="02010609060101010101" pitchFamily="49" charset="-122"/>
                    <a:ea typeface="黑体" panose="02010609060101010101" pitchFamily="49" charset="-122"/>
                  </a:endParaRPr>
                </a:p>
              </p:txBody>
            </p:sp>
            <p:sp>
              <p:nvSpPr>
                <p:cNvPr id="115738" name="Line 23"/>
                <p:cNvSpPr/>
                <p:nvPr/>
              </p:nvSpPr>
              <p:spPr>
                <a:xfrm>
                  <a:off x="1656673" y="1078604"/>
                  <a:ext cx="143754" cy="0"/>
                </a:xfrm>
                <a:prstGeom prst="line">
                  <a:avLst/>
                </a:prstGeom>
                <a:ln w="9525" cap="flat" cmpd="sng">
                  <a:solidFill>
                    <a:srgbClr val="FFFFFF"/>
                  </a:solidFill>
                  <a:prstDash val="solid"/>
                  <a:headEnd type="none" w="med" len="med"/>
                  <a:tailEnd type="triangle" w="med" len="med"/>
                </a:ln>
              </p:spPr>
            </p:sp>
            <p:sp>
              <p:nvSpPr>
                <p:cNvPr id="115739" name="Line 24"/>
                <p:cNvSpPr/>
                <p:nvPr/>
              </p:nvSpPr>
              <p:spPr>
                <a:xfrm flipV="1">
                  <a:off x="2506923" y="1251888"/>
                  <a:ext cx="0" cy="143762"/>
                </a:xfrm>
                <a:prstGeom prst="line">
                  <a:avLst/>
                </a:prstGeom>
                <a:ln w="9525" cap="flat" cmpd="sng">
                  <a:solidFill>
                    <a:srgbClr val="FFFFFF"/>
                  </a:solidFill>
                  <a:prstDash val="solid"/>
                  <a:headEnd type="none" w="med" len="med"/>
                  <a:tailEnd type="triangle" w="med" len="med"/>
                </a:ln>
              </p:spPr>
            </p:sp>
            <p:sp>
              <p:nvSpPr>
                <p:cNvPr id="115740" name="Line 25"/>
                <p:cNvSpPr/>
                <p:nvPr/>
              </p:nvSpPr>
              <p:spPr>
                <a:xfrm flipH="1">
                  <a:off x="3243222" y="1078604"/>
                  <a:ext cx="142001" cy="0"/>
                </a:xfrm>
                <a:prstGeom prst="line">
                  <a:avLst/>
                </a:prstGeom>
                <a:ln w="9525" cap="flat" cmpd="sng">
                  <a:solidFill>
                    <a:srgbClr val="FFFFFF"/>
                  </a:solidFill>
                  <a:prstDash val="solid"/>
                  <a:headEnd type="none" w="med" len="med"/>
                  <a:tailEnd type="triangle" w="med" len="med"/>
                </a:ln>
              </p:spPr>
            </p:sp>
            <p:sp>
              <p:nvSpPr>
                <p:cNvPr id="115741" name="Text Box 26"/>
                <p:cNvSpPr txBox="1"/>
                <p:nvPr/>
              </p:nvSpPr>
              <p:spPr>
                <a:xfrm>
                  <a:off x="2375148" y="1396228"/>
                  <a:ext cx="273577" cy="192460"/>
                </a:xfrm>
                <a:prstGeom prst="rect">
                  <a:avLst/>
                </a:prstGeom>
                <a:solidFill>
                  <a:srgbClr val="333300"/>
                </a:solidFill>
                <a:ln w="9525">
                  <a:noFill/>
                </a:ln>
              </p:spPr>
              <p:txBody>
                <a:bodyPr lIns="0" tIns="0" rIns="0" bIns="0">
                  <a:spAutoFit/>
                </a:bodyPr>
                <a:lstStyle/>
                <a:p>
                  <a:pPr algn="l">
                    <a:lnSpc>
                      <a:spcPct val="120000"/>
                    </a:lnSpc>
                    <a:spcBef>
                      <a:spcPct val="50000"/>
                    </a:spcBef>
                  </a:pPr>
                  <a:r>
                    <a:rPr lang="zh-CN" altLang="en-US" sz="1400" dirty="0">
                      <a:solidFill>
                        <a:srgbClr val="FFFF00"/>
                      </a:solidFill>
                      <a:latin typeface="Times New Roman" panose="02020603050405020304" pitchFamily="18" charset="0"/>
                      <a:ea typeface="黑体" panose="02010609060101010101" pitchFamily="49" charset="-122"/>
                    </a:rPr>
                    <a:t>人</a:t>
                  </a:r>
                  <a:endParaRPr lang="zh-CN" altLang="en-US" sz="1400" dirty="0">
                    <a:solidFill>
                      <a:srgbClr val="FFFF00"/>
                    </a:solidFill>
                    <a:latin typeface="Times New Roman" panose="02020603050405020304" pitchFamily="18" charset="0"/>
                    <a:ea typeface="黑体" panose="02010609060101010101" pitchFamily="49" charset="-122"/>
                  </a:endParaRPr>
                </a:p>
              </p:txBody>
            </p:sp>
            <p:sp>
              <p:nvSpPr>
                <p:cNvPr id="115742" name="Line 28"/>
                <p:cNvSpPr/>
                <p:nvPr/>
              </p:nvSpPr>
              <p:spPr>
                <a:xfrm>
                  <a:off x="2506923" y="1532994"/>
                  <a:ext cx="0" cy="252866"/>
                </a:xfrm>
                <a:prstGeom prst="line">
                  <a:avLst/>
                </a:prstGeom>
                <a:ln w="9525" cap="flat" cmpd="sng">
                  <a:solidFill>
                    <a:srgbClr val="FFFFFF"/>
                  </a:solidFill>
                  <a:prstDash val="solid"/>
                  <a:headEnd type="none" w="med" len="med"/>
                  <a:tailEnd type="triangle" w="med" len="med"/>
                </a:ln>
              </p:spPr>
            </p:sp>
          </p:grpSp>
          <p:sp>
            <p:nvSpPr>
              <p:cNvPr id="115743" name="AutoShape 22"/>
              <p:cNvSpPr/>
              <p:nvPr/>
            </p:nvSpPr>
            <p:spPr>
              <a:xfrm>
                <a:off x="1081659" y="0"/>
                <a:ext cx="3095962" cy="367237"/>
              </a:xfrm>
              <a:prstGeom prst="cube">
                <a:avLst>
                  <a:gd name="adj" fmla="val 6301"/>
                </a:avLst>
              </a:prstGeom>
              <a:solidFill>
                <a:srgbClr val="FF9900"/>
              </a:solidFill>
              <a:ln w="9525">
                <a:noFill/>
              </a:ln>
            </p:spPr>
            <p:txBody>
              <a:bodyPr wrap="none" anchor="ctr"/>
              <a:lstStyle/>
              <a:p>
                <a:pPr>
                  <a:spcBef>
                    <a:spcPct val="0"/>
                  </a:spcBef>
                </a:pPr>
                <a:r>
                  <a:rPr lang="zh-CN" altLang="en-US" sz="1400" dirty="0">
                    <a:solidFill>
                      <a:srgbClr val="0000CC"/>
                    </a:solidFill>
                    <a:latin typeface="黑体" panose="02010609060101010101" pitchFamily="49" charset="-122"/>
                    <a:ea typeface="黑体" panose="02010609060101010101" pitchFamily="49" charset="-122"/>
                  </a:rPr>
                  <a:t>辅助管理</a:t>
                </a:r>
                <a:endParaRPr lang="zh-CN" altLang="en-US" sz="1400" dirty="0">
                  <a:solidFill>
                    <a:srgbClr val="0000CC"/>
                  </a:solidFill>
                  <a:latin typeface="黑体" panose="02010609060101010101" pitchFamily="49" charset="-122"/>
                  <a:ea typeface="黑体" panose="02010609060101010101" pitchFamily="49" charset="-122"/>
                </a:endParaRPr>
              </a:p>
            </p:txBody>
          </p:sp>
        </p:grpSp>
        <p:sp>
          <p:nvSpPr>
            <p:cNvPr id="115744" name="下箭头 18"/>
            <p:cNvSpPr/>
            <p:nvPr/>
          </p:nvSpPr>
          <p:spPr>
            <a:xfrm>
              <a:off x="2301812" y="392157"/>
              <a:ext cx="504891" cy="288543"/>
            </a:xfrm>
            <a:prstGeom prst="downArrow">
              <a:avLst>
                <a:gd name="adj1" fmla="val 50000"/>
                <a:gd name="adj2" fmla="val 50000"/>
              </a:avLst>
            </a:prstGeom>
            <a:solidFill>
              <a:srgbClr val="FF9900"/>
            </a:solidFill>
            <a:ln w="25400" cap="flat" cmpd="sng">
              <a:solidFill>
                <a:srgbClr val="408135"/>
              </a:solidFill>
              <a:prstDash val="solid"/>
              <a:miter/>
              <a:headEnd type="none" w="med" len="med"/>
              <a:tailEnd type="none" w="med" len="med"/>
            </a:ln>
          </p:spPr>
          <p:txBody>
            <a:bodyPr anchor="ctr"/>
            <a:lstStyle/>
            <a:p>
              <a:pPr>
                <a:spcBef>
                  <a:spcPct val="0"/>
                </a:spcBef>
              </a:pPr>
              <a:endParaRPr lang="zh-CN" altLang="en-US" sz="1800" dirty="0">
                <a:solidFill>
                  <a:srgbClr val="FFFFFF"/>
                </a:solidFill>
                <a:latin typeface="Arial" panose="020B0604020202020204" pitchFamily="34" charset="0"/>
                <a:ea typeface="宋体" panose="02010600030101010101" pitchFamily="2" charset="-122"/>
              </a:endParaRPr>
            </a:p>
          </p:txBody>
        </p:sp>
      </p:grpSp>
      <p:sp>
        <p:nvSpPr>
          <p:cNvPr id="115746" name="内容占位符 6"/>
          <p:cNvSpPr txBox="1"/>
          <p:nvPr/>
        </p:nvSpPr>
        <p:spPr>
          <a:xfrm>
            <a:off x="457200" y="1143000"/>
            <a:ext cx="7489825" cy="533400"/>
          </a:xfrm>
          <a:prstGeom prst="rect">
            <a:avLst/>
          </a:prstGeom>
          <a:gradFill rotWithShape="1">
            <a:gsLst>
              <a:gs pos="0">
                <a:srgbClr val="CC00CC">
                  <a:alpha val="100000"/>
                </a:srgbClr>
              </a:gs>
              <a:gs pos="50000">
                <a:srgbClr val="FFCCFF">
                  <a:alpha val="100000"/>
                </a:srgbClr>
              </a:gs>
              <a:gs pos="100000">
                <a:srgbClr val="CC00FF">
                  <a:alpha val="100000"/>
                </a:srgbClr>
              </a:gs>
            </a:gsLst>
            <a:lin ang="5400000" scaled="1"/>
            <a:tileRect/>
          </a:gradFill>
          <a:ln w="19050" cap="flat" cmpd="sng">
            <a:solidFill>
              <a:schemeClr val="tx1"/>
            </a:solidFill>
            <a:prstDash val="solid"/>
            <a:miter/>
            <a:headEnd type="none" w="med" len="med"/>
            <a:tailEnd type="none" w="med" len="med"/>
          </a:ln>
        </p:spPr>
        <p:txBody>
          <a:bodyPr wrap="none" anchor="ctr"/>
          <a:lstStyle/>
          <a:p>
            <a:pPr algn="l" latinLnBrk="1">
              <a:spcBef>
                <a:spcPct val="0"/>
              </a:spcBef>
            </a:pPr>
            <a:r>
              <a:rPr lang="zh-CN" altLang="en-US" sz="2200" b="1" dirty="0">
                <a:solidFill>
                  <a:srgbClr val="0000FF"/>
                </a:solidFill>
                <a:latin typeface="永中宋体" pitchFamily="2" charset="-122"/>
                <a:ea typeface="永中宋体" pitchFamily="2" charset="-122"/>
              </a:rPr>
              <a:t>风险预控管理体系的基本结构</a:t>
            </a:r>
            <a:endParaRPr lang="zh-CN" altLang="en-US" sz="2200" b="1" dirty="0">
              <a:solidFill>
                <a:srgbClr val="0000FF"/>
              </a:solidFill>
              <a:latin typeface="永中宋体" pitchFamily="2" charset="-122"/>
              <a:ea typeface="永中宋体"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6738" name="标题 116737"/>
          <p:cNvSpPr>
            <a:spLocks noGrp="1"/>
          </p:cNvSpPr>
          <p:nvPr>
            <p:ph type="title"/>
          </p:nvPr>
        </p:nvSpPr>
        <p:spPr/>
        <p:txBody>
          <a:bodyPr anchor="ctr"/>
          <a:lstStyle/>
          <a:p>
            <a:r>
              <a:rPr lang="zh-CN" altLang="en-US" sz="2800" dirty="0">
                <a:solidFill>
                  <a:srgbClr val="FFFF00"/>
                </a:solidFill>
                <a:ea typeface="宋体" panose="02010600030101010101" pitchFamily="2" charset="-122"/>
              </a:rPr>
              <a:t>风险预控管理体系的核心内容和作用</a:t>
            </a:r>
            <a:endParaRPr lang="zh-CN" altLang="en-US" sz="2800" dirty="0">
              <a:solidFill>
                <a:srgbClr val="FFFF00"/>
              </a:solidFill>
              <a:ea typeface="宋体" panose="02010600030101010101" pitchFamily="2" charset="-122"/>
            </a:endParaRPr>
          </a:p>
        </p:txBody>
      </p:sp>
      <p:sp>
        <p:nvSpPr>
          <p:cNvPr id="116739" name="文本占位符 116738"/>
          <p:cNvSpPr>
            <a:spLocks noGrp="1"/>
          </p:cNvSpPr>
          <p:nvPr>
            <p:ph type="body" idx="1"/>
          </p:nvPr>
        </p:nvSpPr>
        <p:spPr>
          <a:xfrm>
            <a:off x="457200" y="1828800"/>
            <a:ext cx="8229600" cy="2362200"/>
          </a:xfrm>
          <a:solidFill>
            <a:srgbClr val="00CCFF">
              <a:alpha val="78000"/>
            </a:srgbClr>
          </a:solidFill>
        </p:spPr>
        <p:txBody>
          <a:bodyPr/>
          <a:lstStyle/>
          <a:p>
            <a:pPr>
              <a:lnSpc>
                <a:spcPct val="80000"/>
              </a:lnSpc>
            </a:pPr>
            <a:r>
              <a:rPr lang="zh-CN" altLang="en-US" sz="2000" b="1" dirty="0">
                <a:ea typeface="宋体" panose="02010600030101010101" pitchFamily="2" charset="-122"/>
              </a:rPr>
              <a:t>采用</a:t>
            </a:r>
            <a:r>
              <a:rPr lang="zh-CN" altLang="en-US" sz="2000" b="1" dirty="0">
                <a:solidFill>
                  <a:srgbClr val="FF0000"/>
                </a:solidFill>
                <a:ea typeface="宋体" panose="02010600030101010101" pitchFamily="2" charset="-122"/>
              </a:rPr>
              <a:t>工作任务分析法</a:t>
            </a:r>
            <a:r>
              <a:rPr lang="zh-CN" altLang="en-US" sz="2000" b="1" dirty="0">
                <a:ea typeface="宋体" panose="02010600030101010101" pitchFamily="2" charset="-122"/>
              </a:rPr>
              <a:t>，让员工能自主辨识自己岗位风险，增强个体防范意识。</a:t>
            </a:r>
            <a:endParaRPr lang="zh-CN" altLang="en-US" sz="2000" b="1" dirty="0">
              <a:ea typeface="宋体" panose="02010600030101010101" pitchFamily="2" charset="-122"/>
            </a:endParaRPr>
          </a:p>
          <a:p>
            <a:pPr lvl="1">
              <a:lnSpc>
                <a:spcPct val="80000"/>
              </a:lnSpc>
            </a:pPr>
            <a:r>
              <a:rPr lang="zh-CN" altLang="en-US" sz="1800" b="1" dirty="0">
                <a:ea typeface="宋体" panose="02010600030101010101" pitchFamily="2" charset="-122"/>
              </a:rPr>
              <a:t>  采用</a:t>
            </a:r>
            <a:r>
              <a:rPr lang="zh-CN" altLang="en-US" sz="1800" b="1" dirty="0">
                <a:solidFill>
                  <a:srgbClr val="FF0000"/>
                </a:solidFill>
                <a:ea typeface="宋体" panose="02010600030101010101" pitchFamily="2" charset="-122"/>
              </a:rPr>
              <a:t>事故机理分析法</a:t>
            </a:r>
            <a:r>
              <a:rPr lang="zh-CN" altLang="en-US" sz="1800" b="1" dirty="0">
                <a:ea typeface="宋体" panose="02010600030101010101" pitchFamily="2" charset="-122"/>
              </a:rPr>
              <a:t>，技术和管理部门能排查出</a:t>
            </a:r>
            <a:r>
              <a:rPr lang="zh-CN" altLang="en-US" sz="1800" b="1" dirty="0">
                <a:solidFill>
                  <a:srgbClr val="FF0000"/>
                </a:solidFill>
                <a:ea typeface="宋体" panose="02010600030101010101" pitchFamily="2" charset="-122"/>
              </a:rPr>
              <a:t>系统性重大危险源及其风险</a:t>
            </a:r>
            <a:r>
              <a:rPr lang="zh-CN" altLang="en-US" sz="1800" b="1" dirty="0">
                <a:ea typeface="宋体" panose="02010600030101010101" pitchFamily="2" charset="-122"/>
              </a:rPr>
              <a:t>。</a:t>
            </a:r>
            <a:endParaRPr lang="zh-CN" altLang="en-US" sz="1800" b="1" dirty="0">
              <a:ea typeface="宋体" panose="02010600030101010101" pitchFamily="2" charset="-122"/>
            </a:endParaRPr>
          </a:p>
          <a:p>
            <a:pPr>
              <a:lnSpc>
                <a:spcPct val="80000"/>
              </a:lnSpc>
            </a:pPr>
            <a:r>
              <a:rPr lang="zh-CN" altLang="en-US" sz="2000" b="1" dirty="0">
                <a:ea typeface="宋体" panose="02010600030101010101" pitchFamily="2" charset="-122"/>
              </a:rPr>
              <a:t>  制定和严格执行风险管理标准和控制措施，能预防和消除风险，实现安全。</a:t>
            </a:r>
            <a:endParaRPr lang="en-US" altLang="zh-CN" sz="2000" b="1">
              <a:ea typeface="宋体" panose="02010600030101010101" pitchFamily="2" charset="-122"/>
            </a:endParaRPr>
          </a:p>
          <a:p>
            <a:pPr lvl="1">
              <a:lnSpc>
                <a:spcPct val="80000"/>
              </a:lnSpc>
            </a:pPr>
            <a:endParaRPr lang="en-US" altLang="zh-CN" sz="1800" b="1">
              <a:ea typeface="宋体" panose="02010600030101010101" pitchFamily="2" charset="-122"/>
            </a:endParaRPr>
          </a:p>
          <a:p>
            <a:pPr lvl="1">
              <a:lnSpc>
                <a:spcPct val="80000"/>
              </a:lnSpc>
            </a:pPr>
            <a:r>
              <a:rPr lang="zh-CN" altLang="en-US" sz="1800" b="1" dirty="0">
                <a:solidFill>
                  <a:srgbClr val="FF0000"/>
                </a:solidFill>
                <a:ea typeface="宋体" panose="02010600030101010101" pitchFamily="2" charset="-122"/>
              </a:rPr>
              <a:t>实现了领导者在抓生产的同时抓安全，工人在操作的同时注意安全。</a:t>
            </a:r>
            <a:endParaRPr lang="en-US" altLang="zh-CN" sz="1800" b="1">
              <a:solidFill>
                <a:srgbClr val="FF0000"/>
              </a:solidFill>
              <a:ea typeface="宋体" panose="02010600030101010101" pitchFamily="2" charset="-122"/>
            </a:endParaRPr>
          </a:p>
          <a:p>
            <a:pPr>
              <a:lnSpc>
                <a:spcPct val="80000"/>
              </a:lnSpc>
            </a:pPr>
            <a:endParaRPr lang="zh-CN" altLang="en-US" sz="2000" b="1" dirty="0"/>
          </a:p>
        </p:txBody>
      </p:sp>
      <p:sp>
        <p:nvSpPr>
          <p:cNvPr id="116740" name="Rectangle 3"/>
          <p:cNvSpPr/>
          <p:nvPr/>
        </p:nvSpPr>
        <p:spPr>
          <a:xfrm>
            <a:off x="533400" y="4343400"/>
            <a:ext cx="1295400" cy="914400"/>
          </a:xfrm>
          <a:prstGeom prst="rect">
            <a:avLst/>
          </a:prstGeom>
          <a:solidFill>
            <a:srgbClr val="000080"/>
          </a:solidFill>
          <a:ln w="9525">
            <a:noFill/>
          </a:ln>
        </p:spPr>
        <p:txBody>
          <a:bodyPr lIns="18000" tIns="10800" rIns="18000" bIns="10800" anchor="ctr"/>
          <a:lstStyle/>
          <a:p>
            <a:pPr>
              <a:lnSpc>
                <a:spcPct val="120000"/>
              </a:lnSpc>
              <a:spcBef>
                <a:spcPct val="50000"/>
              </a:spcBef>
              <a:buClr>
                <a:srgbClr val="FFFFFF"/>
              </a:buClr>
              <a:buFont typeface="Wingdings" panose="05000000000000000000" pitchFamily="2" charset="2"/>
            </a:pPr>
            <a:r>
              <a:rPr lang="zh-CN" altLang="en-US" sz="2000" b="1" dirty="0">
                <a:solidFill>
                  <a:srgbClr val="FFFFFF"/>
                </a:solidFill>
                <a:latin typeface="Gulim" panose="020B0600000101010101" pitchFamily="34" charset="-127"/>
                <a:ea typeface="Gulim" panose="020B0600000101010101" pitchFamily="34" charset="-127"/>
              </a:rPr>
              <a:t>明确了管理的对象</a:t>
            </a:r>
            <a:endParaRPr lang="zh-CN" altLang="en-US" sz="2000" b="1" dirty="0">
              <a:solidFill>
                <a:srgbClr val="FFFFFF"/>
              </a:solidFill>
              <a:latin typeface="Gulim" panose="020B0600000101010101" pitchFamily="34" charset="-127"/>
              <a:ea typeface="Gulim" panose="020B0600000101010101" pitchFamily="34" charset="-127"/>
            </a:endParaRPr>
          </a:p>
        </p:txBody>
      </p:sp>
      <p:sp>
        <p:nvSpPr>
          <p:cNvPr id="116741" name="Rectangle 4"/>
          <p:cNvSpPr/>
          <p:nvPr/>
        </p:nvSpPr>
        <p:spPr>
          <a:xfrm>
            <a:off x="2133600" y="4343400"/>
            <a:ext cx="1143000" cy="914400"/>
          </a:xfrm>
          <a:prstGeom prst="rect">
            <a:avLst/>
          </a:prstGeom>
          <a:solidFill>
            <a:srgbClr val="000080"/>
          </a:solidFill>
          <a:ln w="9525" cap="flat" cmpd="sng">
            <a:solidFill>
              <a:srgbClr val="000000"/>
            </a:solidFill>
            <a:prstDash val="solid"/>
            <a:miter/>
            <a:headEnd type="none" w="med" len="med"/>
            <a:tailEnd type="none" w="med" len="med"/>
          </a:ln>
        </p:spPr>
        <p:txBody>
          <a:bodyPr lIns="18000" tIns="10800" rIns="18000" bIns="10800" anchor="ctr" anchorCtr="1"/>
          <a:lstStyle/>
          <a:p>
            <a:pPr>
              <a:lnSpc>
                <a:spcPct val="120000"/>
              </a:lnSpc>
              <a:spcBef>
                <a:spcPct val="50000"/>
              </a:spcBef>
              <a:buClr>
                <a:srgbClr val="FFFFFF"/>
              </a:buClr>
              <a:buFont typeface="Wingdings" panose="05000000000000000000" pitchFamily="2" charset="2"/>
            </a:pPr>
            <a:r>
              <a:rPr lang="zh-CN" altLang="en-US" sz="2000" b="1" dirty="0">
                <a:solidFill>
                  <a:srgbClr val="FFFFFF"/>
                </a:solidFill>
                <a:latin typeface="Gulim" panose="020B0600000101010101" pitchFamily="34" charset="-127"/>
                <a:ea typeface="Gulim" panose="020B0600000101010101" pitchFamily="34" charset="-127"/>
              </a:rPr>
              <a:t>明确了管理的重点</a:t>
            </a:r>
            <a:endParaRPr lang="zh-CN" altLang="en-US" sz="2000" b="1" dirty="0">
              <a:solidFill>
                <a:srgbClr val="FFFFFF"/>
              </a:solidFill>
              <a:latin typeface="Gulim" panose="020B0600000101010101" pitchFamily="34" charset="-127"/>
              <a:ea typeface="Gulim" panose="020B0600000101010101" pitchFamily="34" charset="-127"/>
            </a:endParaRPr>
          </a:p>
        </p:txBody>
      </p:sp>
      <p:sp>
        <p:nvSpPr>
          <p:cNvPr id="116742" name="Rectangle 5"/>
          <p:cNvSpPr/>
          <p:nvPr/>
        </p:nvSpPr>
        <p:spPr>
          <a:xfrm>
            <a:off x="3733800" y="4343400"/>
            <a:ext cx="1219200" cy="838200"/>
          </a:xfrm>
          <a:prstGeom prst="rect">
            <a:avLst/>
          </a:prstGeom>
          <a:solidFill>
            <a:srgbClr val="000080"/>
          </a:solidFill>
          <a:ln w="9525">
            <a:noFill/>
          </a:ln>
        </p:spPr>
        <p:txBody>
          <a:bodyPr lIns="18000" tIns="10800" rIns="18000" bIns="10800"/>
          <a:lstStyle/>
          <a:p>
            <a:pPr algn="l">
              <a:lnSpc>
                <a:spcPct val="120000"/>
              </a:lnSpc>
              <a:spcBef>
                <a:spcPct val="50000"/>
              </a:spcBef>
              <a:buClr>
                <a:srgbClr val="FFFFFF"/>
              </a:buClr>
              <a:buFont typeface="Wingdings" panose="05000000000000000000" pitchFamily="2" charset="2"/>
            </a:pPr>
            <a:r>
              <a:rPr lang="zh-CN" altLang="en-US" sz="2000" b="1" dirty="0">
                <a:solidFill>
                  <a:srgbClr val="FFFFFF"/>
                </a:solidFill>
                <a:latin typeface="Gulim" panose="020B0600000101010101" pitchFamily="34" charset="-127"/>
                <a:ea typeface="Gulim" panose="020B0600000101010101" pitchFamily="34" charset="-127"/>
              </a:rPr>
              <a:t>明确了管理的依据</a:t>
            </a:r>
            <a:endParaRPr lang="zh-CN" altLang="en-US" sz="2000" b="1" dirty="0">
              <a:solidFill>
                <a:srgbClr val="FFFFFF"/>
              </a:solidFill>
              <a:latin typeface="Gulim" panose="020B0600000101010101" pitchFamily="34" charset="-127"/>
              <a:ea typeface="Gulim" panose="020B0600000101010101" pitchFamily="34" charset="-127"/>
            </a:endParaRPr>
          </a:p>
        </p:txBody>
      </p:sp>
      <p:sp>
        <p:nvSpPr>
          <p:cNvPr id="116743" name="Rectangle 13"/>
          <p:cNvSpPr/>
          <p:nvPr/>
        </p:nvSpPr>
        <p:spPr>
          <a:xfrm>
            <a:off x="5257800" y="4343400"/>
            <a:ext cx="1371600" cy="838200"/>
          </a:xfrm>
          <a:prstGeom prst="rect">
            <a:avLst/>
          </a:prstGeom>
          <a:solidFill>
            <a:srgbClr val="000080"/>
          </a:solidFill>
          <a:ln w="9525">
            <a:noFill/>
          </a:ln>
        </p:spPr>
        <p:txBody>
          <a:bodyPr lIns="18000" tIns="10800" rIns="18000" bIns="10800"/>
          <a:lstStyle/>
          <a:p>
            <a:pPr algn="l">
              <a:lnSpc>
                <a:spcPct val="120000"/>
              </a:lnSpc>
              <a:spcBef>
                <a:spcPct val="50000"/>
              </a:spcBef>
              <a:buClr>
                <a:srgbClr val="FFFFFF"/>
              </a:buClr>
              <a:buFont typeface="Wingdings" panose="05000000000000000000" pitchFamily="2" charset="2"/>
            </a:pPr>
            <a:r>
              <a:rPr lang="zh-CN" altLang="en-US" sz="2000" b="1" dirty="0">
                <a:solidFill>
                  <a:srgbClr val="FFFFFF"/>
                </a:solidFill>
                <a:latin typeface="Gulim" panose="020B0600000101010101" pitchFamily="34" charset="-127"/>
                <a:ea typeface="Gulim" panose="020B0600000101010101" pitchFamily="34" charset="-127"/>
              </a:rPr>
              <a:t>明确不同岗位的责任</a:t>
            </a:r>
            <a:endParaRPr lang="zh-CN" altLang="en-US" sz="2000" b="1" dirty="0">
              <a:solidFill>
                <a:srgbClr val="FFFFFF"/>
              </a:solidFill>
              <a:latin typeface="Gulim" panose="020B0600000101010101" pitchFamily="34" charset="-127"/>
              <a:ea typeface="Gulim" panose="020B0600000101010101" pitchFamily="34" charset="-127"/>
            </a:endParaRPr>
          </a:p>
        </p:txBody>
      </p:sp>
      <p:sp>
        <p:nvSpPr>
          <p:cNvPr id="116744" name="Rectangle 7"/>
          <p:cNvSpPr/>
          <p:nvPr/>
        </p:nvSpPr>
        <p:spPr>
          <a:xfrm>
            <a:off x="7086600" y="4267200"/>
            <a:ext cx="1447800" cy="914400"/>
          </a:xfrm>
          <a:prstGeom prst="rect">
            <a:avLst/>
          </a:prstGeom>
          <a:solidFill>
            <a:srgbClr val="000080"/>
          </a:solidFill>
          <a:ln w="9525">
            <a:noFill/>
          </a:ln>
        </p:spPr>
        <p:txBody>
          <a:bodyPr lIns="18000" tIns="10800" rIns="18000" bIns="10800"/>
          <a:lstStyle/>
          <a:p>
            <a:pPr algn="l">
              <a:lnSpc>
                <a:spcPct val="120000"/>
              </a:lnSpc>
              <a:spcBef>
                <a:spcPct val="50000"/>
              </a:spcBef>
              <a:buClr>
                <a:srgbClr val="FFFFFF"/>
              </a:buClr>
              <a:buFont typeface="Wingdings" panose="05000000000000000000" pitchFamily="2" charset="2"/>
            </a:pPr>
            <a:r>
              <a:rPr lang="zh-CN" altLang="en-US" sz="2400" b="1" dirty="0">
                <a:solidFill>
                  <a:srgbClr val="FFFFFF"/>
                </a:solidFill>
                <a:latin typeface="Gulim" panose="020B0600000101010101" pitchFamily="34" charset="-127"/>
                <a:ea typeface="Gulim" panose="020B0600000101010101" pitchFamily="34" charset="-127"/>
              </a:rPr>
              <a:t>明确了管理的途径</a:t>
            </a:r>
            <a:endParaRPr lang="zh-CN" altLang="en-US" sz="2400" b="1" dirty="0">
              <a:solidFill>
                <a:srgbClr val="FFFFFF"/>
              </a:solidFill>
              <a:latin typeface="Gulim" panose="020B0600000101010101" pitchFamily="34" charset="-127"/>
              <a:ea typeface="Gulim" panose="020B0600000101010101" pitchFamily="34" charset="-127"/>
            </a:endParaRPr>
          </a:p>
        </p:txBody>
      </p:sp>
      <p:sp>
        <p:nvSpPr>
          <p:cNvPr id="116745" name="矩形 116744"/>
          <p:cNvSpPr/>
          <p:nvPr/>
        </p:nvSpPr>
        <p:spPr>
          <a:xfrm>
            <a:off x="381000" y="5291138"/>
            <a:ext cx="8534400" cy="1187450"/>
          </a:xfrm>
          <a:prstGeom prst="rect">
            <a:avLst/>
          </a:prstGeom>
          <a:noFill/>
          <a:ln w="9525">
            <a:noFill/>
          </a:ln>
        </p:spPr>
        <p:txBody>
          <a:bodyPr>
            <a:spAutoFit/>
          </a:bodyPr>
          <a:lstStyle/>
          <a:p>
            <a:pPr marL="342900" indent="-342900" algn="l">
              <a:lnSpc>
                <a:spcPct val="120000"/>
              </a:lnSpc>
              <a:spcBef>
                <a:spcPct val="50000"/>
              </a:spcBef>
              <a:buClr>
                <a:srgbClr val="FFFFFF"/>
              </a:buClr>
              <a:buFont typeface="Wingdings" panose="05000000000000000000" pitchFamily="2" charset="2"/>
            </a:pPr>
            <a:r>
              <a:rPr lang="zh-CN" altLang="en-US" sz="2000"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达到了岗位员工自主风险控制管理的目的，真正实现了煤矿安全管理由事后管理向事前预控、由被动管理向主动管理的转变，切实解决了煤矿安全管理“管什么”和“如何管”的根本问题。 </a:t>
            </a:r>
            <a:endParaRPr lang="zh-CN" altLang="en-US" sz="2000" b="1" dirty="0">
              <a:latin typeface="Arial" panose="020B0604020202020204" pitchFamily="34" charset="0"/>
              <a:ea typeface="宋体" panose="02010600030101010101" pitchFamily="2" charset="-122"/>
            </a:endParaRPr>
          </a:p>
        </p:txBody>
      </p:sp>
      <p:sp>
        <p:nvSpPr>
          <p:cNvPr id="116746" name="矩形 116745"/>
          <p:cNvSpPr/>
          <p:nvPr/>
        </p:nvSpPr>
        <p:spPr>
          <a:xfrm>
            <a:off x="685800" y="1219200"/>
            <a:ext cx="5284788" cy="457200"/>
          </a:xfrm>
          <a:prstGeom prst="rect">
            <a:avLst/>
          </a:prstGeom>
          <a:noFill/>
          <a:ln w="9525">
            <a:noFill/>
          </a:ln>
        </p:spPr>
        <p:txBody>
          <a:bodyPr>
            <a:spAutoFit/>
          </a:bodyPr>
          <a:lstStyle/>
          <a:p>
            <a:pPr marL="342900" indent="-342900" algn="l">
              <a:buClr>
                <a:schemeClr val="hlink"/>
              </a:buClr>
              <a:buFont typeface="Wingdings" panose="05000000000000000000" pitchFamily="2" charset="2"/>
              <a:buChar char="v"/>
            </a:pPr>
            <a:r>
              <a:rPr lang="zh-CN" altLang="en-US" sz="2400" b="1" dirty="0">
                <a:latin typeface="Arial" panose="020B0604020202020204" pitchFamily="34" charset="0"/>
                <a:ea typeface="宋体" panose="02010600030101010101" pitchFamily="2" charset="-122"/>
              </a:rPr>
              <a:t>员工个人安全行为养成</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0962" name="标题 40961"/>
          <p:cNvSpPr>
            <a:spLocks noGrp="1"/>
          </p:cNvSpPr>
          <p:nvPr>
            <p:ph type="title"/>
          </p:nvPr>
        </p:nvSpPr>
        <p:spPr>
          <a:xfrm>
            <a:off x="381000" y="381000"/>
            <a:ext cx="7467600" cy="563563"/>
          </a:xfrm>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0963" name="文本占位符 40962"/>
          <p:cNvSpPr>
            <a:spLocks noGrp="1"/>
          </p:cNvSpPr>
          <p:nvPr>
            <p:ph type="body" idx="1"/>
          </p:nvPr>
        </p:nvSpPr>
        <p:spPr>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en-US" altLang="zh-CN" b="1">
                <a:solidFill>
                  <a:srgbClr val="000099"/>
                </a:solidFill>
                <a:ea typeface="宋体" panose="02010600030101010101" pitchFamily="2" charset="-122"/>
              </a:rPr>
              <a:t>1</a:t>
            </a:r>
            <a:r>
              <a:rPr lang="zh-CN" altLang="en-US" b="1" dirty="0">
                <a:solidFill>
                  <a:srgbClr val="000099"/>
                </a:solidFill>
                <a:ea typeface="宋体" panose="02010600030101010101" pitchFamily="2" charset="-122"/>
              </a:rPr>
              <a:t>、主动学习、磨练安全行为的养成</a:t>
            </a:r>
            <a:endParaRPr lang="zh-CN" altLang="en-US" b="1" dirty="0">
              <a:solidFill>
                <a:srgbClr val="000099"/>
              </a:solidFill>
              <a:ea typeface="宋体" panose="02010600030101010101" pitchFamily="2" charset="-122"/>
            </a:endParaRPr>
          </a:p>
          <a:p>
            <a:pPr>
              <a:lnSpc>
                <a:spcPct val="90000"/>
              </a:lnSpc>
            </a:pPr>
            <a:r>
              <a:rPr lang="zh-CN" altLang="en-US" dirty="0">
                <a:solidFill>
                  <a:srgbClr val="000099"/>
                </a:solidFill>
                <a:ea typeface="宋体" panose="02010600030101010101" pitchFamily="2" charset="-122"/>
              </a:rPr>
              <a:t>班组职工经常主动学习技术，通过反复学习提高岗位操作技能，培育适应作业变化而自我学、练的基本习惯，也是一种必备的安全行为。作业环境条件不断变化，工艺设备在变化，作业技术就需要相应的变化，作业技能就应该相应提高，所以，任何满足现状或者吃技术、技能老本的懒惰或停滞行为，实际上都是在技术、技能方面埋下了作业隐患。</a:t>
            </a:r>
            <a:endParaRPr lang="zh-CN" altLang="en-US" dirty="0">
              <a:solidFill>
                <a:srgbClr val="000099"/>
              </a:solidFill>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3010" name="标题 4300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3011" name="椭圆 43010"/>
          <p:cNvSpPr/>
          <p:nvPr/>
        </p:nvSpPr>
        <p:spPr>
          <a:xfrm>
            <a:off x="1676400" y="1295400"/>
            <a:ext cx="6934200" cy="44958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tileRect/>
          </a:gradFill>
          <a:ln w="9525">
            <a:noFill/>
          </a:ln>
        </p:spPr>
        <p:txBody>
          <a:bodyPr/>
          <a:lstStyle/>
          <a:p>
            <a:endParaRPr lang="zh-CN" altLang="en-US"/>
          </a:p>
        </p:txBody>
      </p:sp>
      <p:sp>
        <p:nvSpPr>
          <p:cNvPr id="43012" name="椭圆 43011"/>
          <p:cNvSpPr/>
          <p:nvPr/>
        </p:nvSpPr>
        <p:spPr>
          <a:xfrm>
            <a:off x="1524000" y="2362200"/>
            <a:ext cx="3659188" cy="3352800"/>
          </a:xfrm>
          <a:prstGeom prst="ellipse">
            <a:avLst/>
          </a:prstGeom>
          <a:gradFill rotWithShape="1">
            <a:gsLst>
              <a:gs pos="0">
                <a:schemeClr val="folHlink">
                  <a:alpha val="31999"/>
                </a:schemeClr>
              </a:gs>
              <a:gs pos="100000">
                <a:schemeClr val="folHlink">
                  <a:gamma/>
                  <a:shade val="0"/>
                  <a:invGamma/>
                  <a:alpha val="89999"/>
                </a:schemeClr>
              </a:gs>
            </a:gsLst>
            <a:lin ang="2700000" scaled="1"/>
            <a:tileRect/>
          </a:gradFill>
          <a:ln w="9525">
            <a:noFill/>
          </a:ln>
        </p:spPr>
        <p:txBody>
          <a:bodyPr/>
          <a:lstStyle/>
          <a:p>
            <a:endParaRPr lang="zh-CN" altLang="en-US"/>
          </a:p>
        </p:txBody>
      </p:sp>
      <p:grpSp>
        <p:nvGrpSpPr>
          <p:cNvPr id="43013" name="组合 43012"/>
          <p:cNvGrpSpPr/>
          <p:nvPr/>
        </p:nvGrpSpPr>
        <p:grpSpPr>
          <a:xfrm rot="480000">
            <a:off x="1295400" y="1371600"/>
            <a:ext cx="7269163" cy="4181475"/>
            <a:chOff x="0" y="0"/>
            <a:chExt cx="1252" cy="1252"/>
          </a:xfrm>
        </p:grpSpPr>
        <p:sp>
          <p:nvSpPr>
            <p:cNvPr id="43014" name="椭圆 43013"/>
            <p:cNvSpPr/>
            <p:nvPr/>
          </p:nvSpPr>
          <p:spPr>
            <a:xfrm>
              <a:off x="0" y="0"/>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3015" name="椭圆 43014"/>
            <p:cNvSpPr/>
            <p:nvPr/>
          </p:nvSpPr>
          <p:spPr>
            <a:xfrm>
              <a:off x="16" y="7"/>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3016" name="椭圆 43015"/>
            <p:cNvSpPr/>
            <p:nvPr/>
          </p:nvSpPr>
          <p:spPr>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3017" name="椭圆 43016"/>
            <p:cNvSpPr/>
            <p:nvPr/>
          </p:nvSpPr>
          <p:spPr>
            <a:xfrm>
              <a:off x="97" y="51"/>
              <a:ext cx="1033" cy="926"/>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grpSp>
      <p:sp>
        <p:nvSpPr>
          <p:cNvPr id="43018" name="文本框 43017"/>
          <p:cNvSpPr txBox="1"/>
          <p:nvPr/>
        </p:nvSpPr>
        <p:spPr>
          <a:xfrm>
            <a:off x="2590800" y="2209800"/>
            <a:ext cx="3886200" cy="1630045"/>
          </a:xfrm>
          <a:prstGeom prst="rect">
            <a:avLst/>
          </a:prstGeom>
          <a:noFill/>
          <a:ln w="9525">
            <a:noFill/>
          </a:ln>
        </p:spPr>
        <p:txBody>
          <a:bodyPr>
            <a:spAutoFit/>
          </a:bodyPr>
          <a:lstStyle/>
          <a:p>
            <a:pPr algn="l" eaLnBrk="0" hangingPunct="0">
              <a:spcBef>
                <a:spcPct val="0"/>
              </a:spcBef>
            </a:pPr>
            <a:r>
              <a:rPr lang="zh-CN" altLang="en-US" sz="2000" b="1" dirty="0">
                <a:solidFill>
                  <a:srgbClr val="FF0066"/>
                </a:solidFill>
                <a:latin typeface="Arial" panose="020B0604020202020204" pitchFamily="34" charset="0"/>
                <a:ea typeface="宋体" panose="02010600030101010101" pitchFamily="2" charset="-122"/>
              </a:rPr>
              <a:t>包括勤奋苦学、提高知识水平；养成学习习惯，持续攀登安全知识技能的高峰；操作动作的养成训练。 </a:t>
            </a:r>
            <a:endParaRPr lang="zh-CN" altLang="en-US" sz="2000" b="1" dirty="0">
              <a:solidFill>
                <a:srgbClr val="FF0066"/>
              </a:solidFill>
              <a:latin typeface="Arial" panose="020B0604020202020204" pitchFamily="34" charset="0"/>
              <a:ea typeface="宋体" panose="02010600030101010101" pitchFamily="2" charset="-122"/>
            </a:endParaRPr>
          </a:p>
          <a:p>
            <a:pPr algn="l" fontAlgn="t">
              <a:spcBef>
                <a:spcPct val="0"/>
              </a:spcBef>
            </a:pPr>
            <a:endParaRPr lang="zh-CN" altLang="en-US" sz="2000" b="1" dirty="0">
              <a:solidFill>
                <a:srgbClr val="FF0066"/>
              </a:solidFill>
              <a:latin typeface="Arial" panose="020B0604020202020204" pitchFamily="34" charset="0"/>
              <a:ea typeface="宋体" panose="02010600030101010101" pitchFamily="2" charset="-122"/>
            </a:endParaRPr>
          </a:p>
        </p:txBody>
      </p:sp>
      <p:sp>
        <p:nvSpPr>
          <p:cNvPr id="43019" name="圆角矩形 43018"/>
          <p:cNvSpPr/>
          <p:nvPr/>
        </p:nvSpPr>
        <p:spPr>
          <a:xfrm>
            <a:off x="457200" y="5638800"/>
            <a:ext cx="2971800" cy="762000"/>
          </a:xfrm>
          <a:prstGeom prst="roundRect">
            <a:avLst>
              <a:gd name="adj" fmla="val 50000"/>
            </a:avLst>
          </a:prstGeom>
          <a:noFill/>
          <a:ln w="38100" cap="flat" cmpd="sng">
            <a:solidFill>
              <a:schemeClr val="tx1"/>
            </a:solidFill>
            <a:prstDash val="solid"/>
            <a:headEnd type="none" w="med" len="med"/>
            <a:tailEnd type="none" w="med" len="med"/>
          </a:ln>
        </p:spPr>
        <p:txBody>
          <a:bodyPr wrap="none" anchor="ctr"/>
          <a:lstStyle/>
          <a:p>
            <a:pPr eaLnBrk="0" hangingPunct="0">
              <a:spcBef>
                <a:spcPct val="0"/>
              </a:spcBef>
            </a:pPr>
            <a:r>
              <a:rPr lang="zh-CN" altLang="en-US" sz="2000" b="1" dirty="0">
                <a:effectLst>
                  <a:outerShdw blurRad="38100" dist="38100" dir="2700000">
                    <a:srgbClr val="000000"/>
                  </a:outerShdw>
                </a:effectLst>
                <a:latin typeface="Arial" panose="020B0604020202020204" pitchFamily="34" charset="0"/>
                <a:ea typeface="宋体" panose="02010600030101010101" pitchFamily="2" charset="-122"/>
              </a:rPr>
              <a:t>（</a:t>
            </a:r>
            <a:r>
              <a:rPr lang="en-US" altLang="zh-CN" sz="2000" b="1">
                <a:effectLst>
                  <a:outerShdw blurRad="38100" dist="38100" dir="2700000">
                    <a:srgbClr val="000000"/>
                  </a:outerShdw>
                </a:effectLst>
                <a:latin typeface="Arial" panose="020B0604020202020204" pitchFamily="34" charset="0"/>
                <a:ea typeface="宋体" panose="02010600030101010101" pitchFamily="2" charset="-122"/>
              </a:rPr>
              <a:t>1</a:t>
            </a:r>
            <a:r>
              <a:rPr lang="zh-CN" altLang="en-US" sz="2000" b="1" dirty="0">
                <a:effectLst>
                  <a:outerShdw blurRad="38100" dist="38100" dir="2700000">
                    <a:srgbClr val="000000"/>
                  </a:outerShdw>
                </a:effectLst>
                <a:latin typeface="Arial" panose="020B0604020202020204" pitchFamily="34" charset="0"/>
                <a:ea typeface="宋体" panose="02010600030101010101" pitchFamily="2" charset="-122"/>
              </a:rPr>
              <a:t>）、主动学习、磨练</a:t>
            </a:r>
            <a:endParaRPr lang="zh-CN" altLang="en-US" sz="2000" b="1" dirty="0">
              <a:effectLst>
                <a:outerShdw blurRad="38100" dist="38100" dir="2700000">
                  <a:srgbClr val="000000"/>
                </a:outerShdw>
              </a:effectLst>
              <a:latin typeface="Arial" panose="020B0604020202020204" pitchFamily="34" charset="0"/>
              <a:ea typeface="宋体" panose="02010600030101010101" pitchFamily="2" charset="-122"/>
            </a:endParaRPr>
          </a:p>
          <a:p>
            <a:pPr eaLnBrk="0" hangingPunct="0">
              <a:spcBef>
                <a:spcPct val="0"/>
              </a:spcBef>
            </a:pPr>
            <a:r>
              <a:rPr lang="zh-CN" altLang="en-US" sz="2000" b="1" dirty="0">
                <a:effectLst>
                  <a:outerShdw blurRad="38100" dist="38100" dir="2700000">
                    <a:srgbClr val="000000"/>
                  </a:outerShdw>
                </a:effectLst>
                <a:latin typeface="Arial" panose="020B0604020202020204" pitchFamily="34" charset="0"/>
                <a:ea typeface="宋体" panose="02010600030101010101" pitchFamily="2" charset="-122"/>
              </a:rPr>
              <a:t>的行为养成关键点</a:t>
            </a:r>
            <a:endParaRPr lang="zh-CN" altLang="en-US" sz="2000" b="1" dirty="0">
              <a:effectLst>
                <a:outerShdw blurRad="38100" dist="38100" dir="2700000">
                  <a:srgbClr val="000000"/>
                </a:outerShdw>
              </a:effectLst>
              <a:latin typeface="Verdana" panose="020B0604030504040204" pitchFamily="34" charset="0"/>
              <a:ea typeface="宋体" panose="02010600030101010101" pitchFamily="2" charset="-122"/>
            </a:endParaRPr>
          </a:p>
        </p:txBody>
      </p:sp>
      <p:sp>
        <p:nvSpPr>
          <p:cNvPr id="43021" name="矩形 43020"/>
          <p:cNvSpPr/>
          <p:nvPr/>
        </p:nvSpPr>
        <p:spPr>
          <a:xfrm>
            <a:off x="457200" y="1219200"/>
            <a:ext cx="3962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1.</a:t>
            </a:r>
            <a:r>
              <a:rPr lang="zh-CN" altLang="en-US" sz="2000" b="1" dirty="0">
                <a:latin typeface="Arial" panose="020B0604020202020204" pitchFamily="34" charset="0"/>
                <a:ea typeface="宋体" panose="02010600030101010101" pitchFamily="2" charset="-122"/>
              </a:rPr>
              <a:t>主动学习、磨练安全行为的养成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4034" name="标题 4403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4035" name="椭圆 44034"/>
          <p:cNvSpPr/>
          <p:nvPr/>
        </p:nvSpPr>
        <p:spPr>
          <a:xfrm>
            <a:off x="838200" y="1143000"/>
            <a:ext cx="6173788" cy="502920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tileRect/>
          </a:gradFill>
          <a:ln w="9525">
            <a:noFill/>
          </a:ln>
        </p:spPr>
        <p:txBody>
          <a:bodyPr/>
          <a:lstStyle/>
          <a:p>
            <a:endParaRPr lang="zh-CN" altLang="en-US"/>
          </a:p>
        </p:txBody>
      </p:sp>
      <p:grpSp>
        <p:nvGrpSpPr>
          <p:cNvPr id="44036" name="组合 44035"/>
          <p:cNvGrpSpPr/>
          <p:nvPr/>
        </p:nvGrpSpPr>
        <p:grpSpPr>
          <a:xfrm>
            <a:off x="304800" y="1066800"/>
            <a:ext cx="6629400" cy="5029200"/>
            <a:chOff x="0" y="0"/>
            <a:chExt cx="1252" cy="1252"/>
          </a:xfrm>
        </p:grpSpPr>
        <p:sp>
          <p:nvSpPr>
            <p:cNvPr id="44037" name="椭圆 44036"/>
            <p:cNvSpPr/>
            <p:nvPr/>
          </p:nvSpPr>
          <p:spPr>
            <a:xfrm>
              <a:off x="0" y="0"/>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4038" name="椭圆 44037"/>
            <p:cNvSpPr/>
            <p:nvPr/>
          </p:nvSpPr>
          <p:spPr>
            <a:xfrm>
              <a:off x="16" y="7"/>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4039" name="椭圆 44038"/>
            <p:cNvSpPr/>
            <p:nvPr/>
          </p:nvSpPr>
          <p:spPr>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4040" name="椭圆 44039"/>
            <p:cNvSpPr/>
            <p:nvPr/>
          </p:nvSpPr>
          <p:spPr>
            <a:xfrm>
              <a:off x="97" y="51"/>
              <a:ext cx="1033" cy="926"/>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grpSp>
      <p:sp>
        <p:nvSpPr>
          <p:cNvPr id="44041" name="文本框 44040"/>
          <p:cNvSpPr txBox="1"/>
          <p:nvPr/>
        </p:nvSpPr>
        <p:spPr>
          <a:xfrm>
            <a:off x="1905000" y="1905000"/>
            <a:ext cx="4495800" cy="2245360"/>
          </a:xfrm>
          <a:prstGeom prst="rect">
            <a:avLst/>
          </a:prstGeom>
          <a:noFill/>
          <a:ln w="9525">
            <a:noFill/>
          </a:ln>
        </p:spPr>
        <p:txBody>
          <a:bodyPr>
            <a:spAutoFit/>
          </a:bodyPr>
          <a:lstStyle/>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①认真参加组织安排的各种学习培训，考试考核合格。</a:t>
            </a:r>
            <a:endParaRPr lang="zh-CN" altLang="en-US" sz="2000" b="1" dirty="0">
              <a:solidFill>
                <a:srgbClr val="FF0066"/>
              </a:solidFill>
              <a:latin typeface="Arial" panose="020B0604020202020204" pitchFamily="34" charset="0"/>
              <a:ea typeface="宋体" panose="02010600030101010101" pitchFamily="2" charset="-122"/>
            </a:endParaRPr>
          </a:p>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②积极参加各种比武、练兵、竞赛活动，力求取得较好名次。</a:t>
            </a:r>
            <a:endParaRPr lang="zh-CN" altLang="en-US" sz="2000" b="1" dirty="0">
              <a:solidFill>
                <a:srgbClr val="FF0066"/>
              </a:solidFill>
              <a:latin typeface="Arial" panose="020B0604020202020204" pitchFamily="34" charset="0"/>
              <a:ea typeface="宋体" panose="02010600030101010101" pitchFamily="2" charset="-122"/>
            </a:endParaRPr>
          </a:p>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③主动自学。</a:t>
            </a:r>
            <a:endParaRPr lang="zh-CN" altLang="en-US" sz="2000" b="1" dirty="0">
              <a:solidFill>
                <a:srgbClr val="FF0066"/>
              </a:solidFill>
              <a:latin typeface="Arial" panose="020B0604020202020204" pitchFamily="34" charset="0"/>
              <a:ea typeface="宋体" panose="02010600030101010101" pitchFamily="2" charset="-122"/>
            </a:endParaRPr>
          </a:p>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④在现场操作过程中，自觉苦练技能，达到岗位作业标准化水平。</a:t>
            </a:r>
            <a:endParaRPr lang="zh-CN" altLang="en-US" sz="2000" b="1" dirty="0">
              <a:solidFill>
                <a:srgbClr val="FF0066"/>
              </a:solidFill>
              <a:latin typeface="Arial" panose="020B0604020202020204" pitchFamily="34" charset="0"/>
              <a:ea typeface="宋体" panose="02010600030101010101" pitchFamily="2" charset="-122"/>
            </a:endParaRPr>
          </a:p>
        </p:txBody>
      </p:sp>
      <p:sp>
        <p:nvSpPr>
          <p:cNvPr id="44042" name="圆角矩形 44041"/>
          <p:cNvSpPr/>
          <p:nvPr/>
        </p:nvSpPr>
        <p:spPr>
          <a:xfrm rot="-10807160" flipV="1">
            <a:off x="5867400" y="5259388"/>
            <a:ext cx="3048000" cy="1220787"/>
          </a:xfrm>
          <a:prstGeom prst="roundRect">
            <a:avLst>
              <a:gd name="adj" fmla="val 50000"/>
            </a:avLst>
          </a:prstGeom>
          <a:noFill/>
          <a:ln w="38100" cap="flat" cmpd="sng">
            <a:solidFill>
              <a:schemeClr val="tx1"/>
            </a:solidFill>
            <a:prstDash val="solid"/>
            <a:headEnd type="none" w="med" len="med"/>
            <a:tailEnd type="none" w="med" len="med"/>
          </a:ln>
        </p:spPr>
        <p:txBody>
          <a:bodyPr wrap="none" anchor="ctr"/>
          <a:lstStyle/>
          <a:p>
            <a:pPr eaLnBrk="0" hangingPunct="0">
              <a:spcBef>
                <a:spcPct val="0"/>
              </a:spcBef>
            </a:pPr>
            <a:r>
              <a:rPr lang="en-US" altLang="zh-CN" sz="1800" b="1">
                <a:latin typeface="Arial" panose="020B0604020202020204" pitchFamily="34" charset="0"/>
                <a:ea typeface="宋体" panose="02010600030101010101" pitchFamily="2" charset="-122"/>
              </a:rPr>
              <a:t>(2)</a:t>
            </a:r>
            <a:r>
              <a:rPr lang="zh-CN" altLang="en-US" sz="1800" b="1" dirty="0">
                <a:latin typeface="Arial" panose="020B0604020202020204" pitchFamily="34" charset="0"/>
                <a:ea typeface="宋体" panose="02010600030101010101" pitchFamily="2" charset="-122"/>
              </a:rPr>
              <a:t>、主动学习、磨</a:t>
            </a:r>
            <a:endParaRPr lang="zh-CN" altLang="en-US" sz="1800" b="1" dirty="0">
              <a:latin typeface="Arial" panose="020B0604020202020204" pitchFamily="34" charset="0"/>
              <a:ea typeface="宋体" panose="02010600030101010101" pitchFamily="2" charset="-122"/>
            </a:endParaRPr>
          </a:p>
          <a:p>
            <a:pPr eaLnBrk="0" hangingPunct="0">
              <a:spcBef>
                <a:spcPct val="0"/>
              </a:spcBef>
            </a:pPr>
            <a:r>
              <a:rPr lang="zh-CN" altLang="en-US" sz="1800" b="1" dirty="0">
                <a:latin typeface="Arial" panose="020B0604020202020204" pitchFamily="34" charset="0"/>
                <a:ea typeface="宋体" panose="02010600030101010101" pitchFamily="2" charset="-122"/>
              </a:rPr>
              <a:t>练的行为养成要求 </a:t>
            </a:r>
            <a:endParaRPr lang="zh-CN" altLang="en-US" sz="1800" b="1" dirty="0">
              <a:latin typeface="Arial" panose="020B0604020202020204" pitchFamily="34" charset="0"/>
              <a:ea typeface="宋体" panose="02010600030101010101" pitchFamily="2" charset="-122"/>
            </a:endParaRPr>
          </a:p>
        </p:txBody>
      </p:sp>
      <p:sp>
        <p:nvSpPr>
          <p:cNvPr id="44044" name="矩形 44043"/>
          <p:cNvSpPr/>
          <p:nvPr/>
        </p:nvSpPr>
        <p:spPr>
          <a:xfrm>
            <a:off x="5111750" y="1271905"/>
            <a:ext cx="3933190"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1.</a:t>
            </a:r>
            <a:r>
              <a:rPr lang="zh-CN" altLang="en-US" sz="1800" b="1" dirty="0">
                <a:latin typeface="Arial" panose="020B0604020202020204" pitchFamily="34" charset="0"/>
                <a:ea typeface="宋体" panose="02010600030101010101" pitchFamily="2" charset="-122"/>
              </a:rPr>
              <a:t>主动学习、磨练安全行为的养成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5058" name="标题 4505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5059" name="椭圆 45058"/>
          <p:cNvSpPr/>
          <p:nvPr/>
        </p:nvSpPr>
        <p:spPr>
          <a:xfrm>
            <a:off x="3124200" y="1295400"/>
            <a:ext cx="5410200" cy="51816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lstStyle/>
          <a:p>
            <a:endParaRPr lang="zh-CN" altLang="en-US"/>
          </a:p>
        </p:txBody>
      </p:sp>
      <p:grpSp>
        <p:nvGrpSpPr>
          <p:cNvPr id="45060" name="组合 45059"/>
          <p:cNvGrpSpPr/>
          <p:nvPr/>
        </p:nvGrpSpPr>
        <p:grpSpPr>
          <a:xfrm>
            <a:off x="3200400" y="1447800"/>
            <a:ext cx="5181600" cy="4953000"/>
            <a:chOff x="0" y="0"/>
            <a:chExt cx="1252" cy="1252"/>
          </a:xfrm>
        </p:grpSpPr>
        <p:sp>
          <p:nvSpPr>
            <p:cNvPr id="45061" name="椭圆 45060"/>
            <p:cNvSpPr/>
            <p:nvPr/>
          </p:nvSpPr>
          <p:spPr>
            <a:xfrm>
              <a:off x="0" y="0"/>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5062" name="椭圆 45061"/>
            <p:cNvSpPr/>
            <p:nvPr/>
          </p:nvSpPr>
          <p:spPr>
            <a:xfrm>
              <a:off x="16" y="7"/>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5063" name="椭圆 45062"/>
            <p:cNvSpPr/>
            <p:nvPr/>
          </p:nvSpPr>
          <p:spPr>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5064" name="椭圆 45063"/>
            <p:cNvSpPr/>
            <p:nvPr/>
          </p:nvSpPr>
          <p:spPr>
            <a:xfrm>
              <a:off x="97" y="51"/>
              <a:ext cx="1033" cy="926"/>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lstStyle/>
            <a:p>
              <a:endParaRPr lang="zh-CN" altLang="en-US"/>
            </a:p>
          </p:txBody>
        </p:sp>
      </p:grpSp>
      <p:sp>
        <p:nvSpPr>
          <p:cNvPr id="45065" name="文本框 45064"/>
          <p:cNvSpPr txBox="1"/>
          <p:nvPr/>
        </p:nvSpPr>
        <p:spPr>
          <a:xfrm>
            <a:off x="4184650" y="2348548"/>
            <a:ext cx="3429000" cy="2861310"/>
          </a:xfrm>
          <a:prstGeom prst="rect">
            <a:avLst/>
          </a:prstGeom>
          <a:noFill/>
          <a:ln w="9525">
            <a:noFill/>
          </a:ln>
        </p:spPr>
        <p:txBody>
          <a:bodyPr>
            <a:spAutoFit/>
          </a:bodyPr>
          <a:lstStyle/>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⑤对主要操作动作展开要领分析、动作分析，由作业动作的规范化、标准化，逐步实现作业动作的最优化、精细化。</a:t>
            </a:r>
            <a:endParaRPr lang="zh-CN" altLang="en-US" sz="2000" b="1" dirty="0">
              <a:solidFill>
                <a:srgbClr val="FF0066"/>
              </a:solidFill>
              <a:latin typeface="Arial" panose="020B0604020202020204" pitchFamily="34" charset="0"/>
              <a:ea typeface="宋体" panose="02010600030101010101" pitchFamily="2" charset="-122"/>
            </a:endParaRPr>
          </a:p>
          <a:p>
            <a:pPr algn="l">
              <a:spcBef>
                <a:spcPct val="0"/>
              </a:spcBef>
            </a:pPr>
            <a:r>
              <a:rPr lang="zh-CN" altLang="en-US" sz="2000" b="1" dirty="0">
                <a:solidFill>
                  <a:srgbClr val="FF0066"/>
                </a:solidFill>
                <a:latin typeface="Arial" panose="020B0604020202020204" pitchFamily="34" charset="0"/>
                <a:ea typeface="宋体" panose="02010600030101010101" pitchFamily="2" charset="-122"/>
              </a:rPr>
              <a:t>⑥至少取得一种岗位操作证，鼓励取得两种和两种以上岗位操作证。</a:t>
            </a:r>
            <a:endParaRPr lang="zh-CN" altLang="en-US" sz="2000" b="1" dirty="0">
              <a:solidFill>
                <a:srgbClr val="FF0066"/>
              </a:solidFill>
              <a:latin typeface="Arial" panose="020B0604020202020204" pitchFamily="34" charset="0"/>
              <a:ea typeface="宋体" panose="02010600030101010101" pitchFamily="2" charset="-122"/>
            </a:endParaRPr>
          </a:p>
          <a:p>
            <a:pPr algn="l" fontAlgn="t">
              <a:spcBef>
                <a:spcPct val="0"/>
              </a:spcBef>
            </a:pPr>
            <a:endParaRPr lang="zh-CN" altLang="en-US" sz="2000" b="1" dirty="0">
              <a:solidFill>
                <a:srgbClr val="FF0066"/>
              </a:solidFill>
              <a:latin typeface="Arial" panose="020B0604020202020204" pitchFamily="34" charset="0"/>
              <a:ea typeface="宋体" panose="02010600030101010101" pitchFamily="2" charset="-122"/>
            </a:endParaRPr>
          </a:p>
        </p:txBody>
      </p:sp>
      <p:sp>
        <p:nvSpPr>
          <p:cNvPr id="45066" name="圆角矩形 45065"/>
          <p:cNvSpPr/>
          <p:nvPr/>
        </p:nvSpPr>
        <p:spPr>
          <a:xfrm>
            <a:off x="460375" y="4878388"/>
            <a:ext cx="3198813" cy="1674812"/>
          </a:xfrm>
          <a:prstGeom prst="roundRect">
            <a:avLst>
              <a:gd name="adj" fmla="val 50000"/>
            </a:avLst>
          </a:prstGeom>
          <a:noFill/>
          <a:ln w="38100" cap="flat" cmpd="sng">
            <a:solidFill>
              <a:schemeClr val="tx1"/>
            </a:solidFill>
            <a:prstDash val="solid"/>
            <a:headEnd type="none" w="med" len="med"/>
            <a:tailEnd type="none" w="med" len="med"/>
          </a:ln>
        </p:spPr>
        <p:txBody>
          <a:bodyPr wrap="none" anchor="ctr"/>
          <a:lstStyle/>
          <a:p>
            <a:pPr>
              <a:spcBef>
                <a:spcPct val="0"/>
              </a:spcBef>
            </a:pPr>
            <a:r>
              <a:rPr lang="zh-CN" altLang="en-US" sz="2400" b="1" dirty="0">
                <a:effectLst>
                  <a:outerShdw blurRad="38100" dist="38100" dir="2700000">
                    <a:srgbClr val="000000"/>
                  </a:outerShdw>
                </a:effectLst>
                <a:latin typeface="Arial" panose="020B0604020202020204" pitchFamily="34" charset="0"/>
                <a:ea typeface="宋体" panose="02010600030101010101" pitchFamily="2" charset="-122"/>
              </a:rPr>
              <a:t>（</a:t>
            </a:r>
            <a:r>
              <a:rPr lang="en-US" altLang="zh-CN" sz="2400" b="1">
                <a:effectLst>
                  <a:outerShdw blurRad="38100" dist="38100" dir="2700000">
                    <a:srgbClr val="000000"/>
                  </a:outerShdw>
                </a:effectLst>
                <a:latin typeface="Arial" panose="020B0604020202020204" pitchFamily="34" charset="0"/>
                <a:ea typeface="宋体" panose="02010600030101010101" pitchFamily="2" charset="-122"/>
              </a:rPr>
              <a:t>2</a:t>
            </a:r>
            <a:r>
              <a:rPr lang="zh-CN" altLang="en-US" sz="2400" b="1" dirty="0">
                <a:effectLst>
                  <a:outerShdw blurRad="38100" dist="38100" dir="2700000">
                    <a:srgbClr val="000000"/>
                  </a:outerShdw>
                </a:effectLst>
                <a:latin typeface="Arial" panose="020B0604020202020204" pitchFamily="34" charset="0"/>
                <a:ea typeface="宋体" panose="02010600030101010101" pitchFamily="2" charset="-122"/>
              </a:rPr>
              <a:t>）、主动学习、磨</a:t>
            </a:r>
            <a:endParaRPr lang="zh-CN" altLang="en-US" sz="2400" b="1" dirty="0">
              <a:effectLst>
                <a:outerShdw blurRad="38100" dist="38100" dir="2700000">
                  <a:srgbClr val="000000"/>
                </a:outerShdw>
              </a:effectLst>
              <a:latin typeface="Arial" panose="020B0604020202020204" pitchFamily="34" charset="0"/>
              <a:ea typeface="宋体" panose="02010600030101010101" pitchFamily="2" charset="-122"/>
            </a:endParaRPr>
          </a:p>
          <a:p>
            <a:pPr>
              <a:spcBef>
                <a:spcPct val="0"/>
              </a:spcBef>
            </a:pPr>
            <a:r>
              <a:rPr lang="zh-CN" altLang="en-US" sz="2400" b="1" dirty="0">
                <a:effectLst>
                  <a:outerShdw blurRad="38100" dist="38100" dir="2700000">
                    <a:srgbClr val="000000"/>
                  </a:outerShdw>
                </a:effectLst>
                <a:latin typeface="Arial" panose="020B0604020202020204" pitchFamily="34" charset="0"/>
                <a:ea typeface="宋体" panose="02010600030101010101" pitchFamily="2" charset="-122"/>
              </a:rPr>
              <a:t>练的行为养成要求</a:t>
            </a:r>
            <a:r>
              <a:rPr lang="zh-CN" altLang="en-US" sz="2000" b="1" dirty="0">
                <a:latin typeface="Arial" panose="020B0604020202020204" pitchFamily="34" charset="0"/>
                <a:ea typeface="宋体" panose="02010600030101010101" pitchFamily="2" charset="-122"/>
              </a:rPr>
              <a:t> </a:t>
            </a:r>
            <a:endParaRPr lang="zh-CN" altLang="en-US" sz="2000" b="1" dirty="0">
              <a:latin typeface="Arial" panose="020B0604020202020204" pitchFamily="34" charset="0"/>
              <a:ea typeface="宋体" panose="02010600030101010101" pitchFamily="2" charset="-122"/>
            </a:endParaRPr>
          </a:p>
          <a:p>
            <a:pPr eaLnBrk="0" hangingPunct="0">
              <a:spcBef>
                <a:spcPct val="0"/>
              </a:spcBef>
            </a:pPr>
            <a:endParaRPr lang="zh-CN" altLang="en-US" sz="1400" b="1" dirty="0">
              <a:effectLst>
                <a:outerShdw blurRad="38100" dist="38100" dir="2700000">
                  <a:srgbClr val="000000"/>
                </a:outerShdw>
              </a:effectLst>
              <a:latin typeface="Verdana" panose="020B0604030504040204" pitchFamily="34" charset="0"/>
              <a:ea typeface="宋体" panose="02010600030101010101" pitchFamily="2" charset="-122"/>
            </a:endParaRPr>
          </a:p>
        </p:txBody>
      </p:sp>
      <p:sp>
        <p:nvSpPr>
          <p:cNvPr id="45068" name="矩形 45067"/>
          <p:cNvSpPr/>
          <p:nvPr/>
        </p:nvSpPr>
        <p:spPr>
          <a:xfrm>
            <a:off x="609600" y="1447800"/>
            <a:ext cx="3575050" cy="366713"/>
          </a:xfrm>
          <a:prstGeom prst="rect">
            <a:avLst/>
          </a:prstGeom>
          <a:noFill/>
          <a:ln w="9525">
            <a:noFill/>
          </a:ln>
        </p:spPr>
        <p:txBody>
          <a:bodyPr wrap="none" anchor="t">
            <a:spAutoFit/>
          </a:bodyPr>
          <a:lstStyle/>
          <a:p>
            <a:pPr algn="l" fontAlgn="t">
              <a:spcBef>
                <a:spcPct val="0"/>
              </a:spcBef>
            </a:pPr>
            <a:r>
              <a:rPr lang="en-US" altLang="zh-CN" sz="1800" b="1">
                <a:latin typeface="Arial" panose="020B0604020202020204" pitchFamily="34" charset="0"/>
                <a:ea typeface="宋体" panose="02010600030101010101" pitchFamily="2" charset="-122"/>
              </a:rPr>
              <a:t>1.</a:t>
            </a:r>
            <a:r>
              <a:rPr lang="zh-CN" altLang="en-US" sz="1800" b="1" dirty="0">
                <a:latin typeface="Arial" panose="020B0604020202020204" pitchFamily="34" charset="0"/>
                <a:ea typeface="宋体" panose="02010600030101010101" pitchFamily="2" charset="-122"/>
              </a:rPr>
              <a:t>主动学习、磨练安全行为的养成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6082" name="标题 4608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6083" name="文本占位符 46082"/>
          <p:cNvSpPr>
            <a:spLocks noGrp="1"/>
          </p:cNvSpPr>
          <p:nvPr>
            <p:ph type="body" idx="1"/>
          </p:nvPr>
        </p:nvSpPr>
        <p:spPr>
          <a:xfrm>
            <a:off x="457200" y="1905000"/>
            <a:ext cx="8229600" cy="4343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rgbClr val="FF0066"/>
                </a:solidFill>
                <a:ea typeface="宋体" panose="02010600030101010101" pitchFamily="2" charset="-122"/>
              </a:rPr>
              <a:t>班组的各种作业岗位，常处于复杂的安全环境之中，而且各种安全条件多处于不断变化之中。任何一个岗位作业者，都需要了解掌握大量的而且随时变化的安全信息。否则，就很可能陷入闭塞、盲动的状态。因此，主动了解各种安全信息，是班组职工必须具备的基本安全行为习惯。</a:t>
            </a:r>
            <a:endParaRPr lang="zh-CN" altLang="en-US" b="1" dirty="0">
              <a:solidFill>
                <a:srgbClr val="FF0066"/>
              </a:solidFill>
              <a:ea typeface="宋体" panose="02010600030101010101" pitchFamily="2" charset="-122"/>
            </a:endParaRPr>
          </a:p>
        </p:txBody>
      </p:sp>
      <p:pic>
        <p:nvPicPr>
          <p:cNvPr id="46084" name="图片 46083" descr="200812210952302047"/>
          <p:cNvPicPr>
            <a:picLocks noChangeAspect="1"/>
          </p:cNvPicPr>
          <p:nvPr/>
        </p:nvPicPr>
        <p:blipFill>
          <a:blip r:embed="rId1"/>
          <a:stretch>
            <a:fillRect/>
          </a:stretch>
        </p:blipFill>
        <p:spPr>
          <a:xfrm>
            <a:off x="6248400" y="5029200"/>
            <a:ext cx="2133600" cy="1371600"/>
          </a:xfrm>
          <a:prstGeom prst="rect">
            <a:avLst/>
          </a:prstGeom>
          <a:noFill/>
          <a:ln w="9525">
            <a:noFill/>
          </a:ln>
        </p:spPr>
      </p:pic>
      <p:sp>
        <p:nvSpPr>
          <p:cNvPr id="46086" name="矩形 46085"/>
          <p:cNvSpPr/>
          <p:nvPr/>
        </p:nvSpPr>
        <p:spPr>
          <a:xfrm>
            <a:off x="1752600" y="1295400"/>
            <a:ext cx="48069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、主动了解安全信息的安全行为养成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7106" name="标题 4710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7107" name="文本占位符 47106"/>
          <p:cNvSpPr>
            <a:spLocks noGrp="1"/>
          </p:cNvSpPr>
          <p:nvPr>
            <p:ph type="body" idx="1"/>
          </p:nvPr>
        </p:nvSpPr>
        <p:spPr>
          <a:xfrm>
            <a:off x="457200" y="19050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0066"/>
                </a:solidFill>
                <a:ea typeface="宋体" panose="02010600030101010101" pitchFamily="2" charset="-122"/>
              </a:rPr>
              <a:t>（</a:t>
            </a:r>
            <a:r>
              <a:rPr lang="en-US" altLang="zh-CN" b="1">
                <a:solidFill>
                  <a:srgbClr val="FF0066"/>
                </a:solidFill>
                <a:ea typeface="宋体" panose="02010600030101010101" pitchFamily="2" charset="-122"/>
              </a:rPr>
              <a:t>1</a:t>
            </a:r>
            <a:r>
              <a:rPr lang="zh-CN" altLang="en-US" b="1" dirty="0">
                <a:solidFill>
                  <a:srgbClr val="FF0066"/>
                </a:solidFill>
                <a:ea typeface="宋体" panose="02010600030101010101" pitchFamily="2" charset="-122"/>
              </a:rPr>
              <a:t>）、主动了解安全信息的安全行为养成的关键点</a:t>
            </a:r>
            <a:endParaRPr lang="zh-CN" altLang="en-US" b="1" dirty="0">
              <a:solidFill>
                <a:srgbClr val="FF0066"/>
              </a:solidFill>
              <a:ea typeface="宋体" panose="02010600030101010101" pitchFamily="2" charset="-122"/>
            </a:endParaRPr>
          </a:p>
          <a:p>
            <a:r>
              <a:rPr lang="zh-CN" altLang="en-US" b="1" dirty="0">
                <a:solidFill>
                  <a:srgbClr val="003300"/>
                </a:solidFill>
                <a:ea typeface="宋体" panose="02010600030101010101" pitchFamily="2" charset="-122"/>
              </a:rPr>
              <a:t>认真参加班前会和班后会，认真进行现场交接班，仔细阅读各种安全情况通报，认真接受各种安全警示，做到举一反三，全面细致地了解掌握各类安全信息，对变化着的安全情况了如指掌。</a:t>
            </a:r>
            <a:endParaRPr lang="zh-CN" altLang="en-US" b="1" dirty="0">
              <a:solidFill>
                <a:srgbClr val="003300"/>
              </a:solidFill>
              <a:ea typeface="宋体" panose="02010600030101010101" pitchFamily="2" charset="-122"/>
            </a:endParaRPr>
          </a:p>
        </p:txBody>
      </p:sp>
      <p:sp>
        <p:nvSpPr>
          <p:cNvPr id="47109" name="矩形 47108"/>
          <p:cNvSpPr/>
          <p:nvPr/>
        </p:nvSpPr>
        <p:spPr>
          <a:xfrm>
            <a:off x="1524000" y="1143000"/>
            <a:ext cx="48006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、主动了解安全信息的安全行为养成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8130" name="标题 4812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8131" name="文本占位符 48130"/>
          <p:cNvSpPr>
            <a:spLocks noGrp="1"/>
          </p:cNvSpPr>
          <p:nvPr>
            <p:ph type="body" idx="1"/>
          </p:nvPr>
        </p:nvSpPr>
        <p:spPr>
          <a:xfrm>
            <a:off x="457200" y="18288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FF0066"/>
                </a:solidFill>
                <a:ea typeface="宋体" panose="02010600030101010101" pitchFamily="2" charset="-122"/>
              </a:rPr>
              <a:t>（</a:t>
            </a:r>
            <a:r>
              <a:rPr lang="en-US" altLang="zh-CN" sz="1800" b="1">
                <a:solidFill>
                  <a:srgbClr val="FF0066"/>
                </a:solidFill>
                <a:ea typeface="宋体" panose="02010600030101010101" pitchFamily="2" charset="-122"/>
              </a:rPr>
              <a:t>2</a:t>
            </a:r>
            <a:r>
              <a:rPr lang="zh-CN" altLang="en-US" sz="1800" b="1" dirty="0">
                <a:solidFill>
                  <a:srgbClr val="FF0066"/>
                </a:solidFill>
                <a:ea typeface="宋体" panose="02010600030101010101" pitchFamily="2" charset="-122"/>
              </a:rPr>
              <a:t>）、主动了解安全信息的安全行为养成的要求</a:t>
            </a:r>
            <a:endParaRPr lang="zh-CN" altLang="en-US" sz="1800" b="1" dirty="0">
              <a:solidFill>
                <a:srgbClr val="FF0066"/>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①准时参加班前会和班后会，认真听，主动想；明白完成当班作业任务的安全条件；清楚作业现场的各种条件变化；了解作业过程中的协作合作者的情况；预测可能发生的各种安全问题，有备无患。</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②现场交接班时，详细了解作业现场的安全条件变化；细致了解设备、动力、工具、材料、通风、水等作业条件的安全状态；深入了解现场各种危险因素、安全隐患。</a:t>
            </a:r>
            <a:endParaRPr lang="zh-CN" altLang="en-US" sz="1800" b="1" dirty="0">
              <a:solidFill>
                <a:srgbClr val="003300"/>
              </a:solidFill>
              <a:ea typeface="宋体" panose="02010600030101010101" pitchFamily="2" charset="-122"/>
            </a:endParaRPr>
          </a:p>
        </p:txBody>
      </p:sp>
      <p:sp>
        <p:nvSpPr>
          <p:cNvPr id="48133" name="矩形 48132"/>
          <p:cNvSpPr/>
          <p:nvPr/>
        </p:nvSpPr>
        <p:spPr>
          <a:xfrm>
            <a:off x="1295400" y="1219200"/>
            <a:ext cx="4933315" cy="398780"/>
          </a:xfrm>
          <a:prstGeom prst="rect">
            <a:avLst/>
          </a:prstGeom>
          <a:noFill/>
          <a:ln w="9525">
            <a:noFill/>
          </a:ln>
        </p:spPr>
        <p:txBody>
          <a:bodyPr wrap="square">
            <a:spAutoFit/>
          </a:bodyPr>
          <a:lstStyle/>
          <a:p>
            <a:pPr algn="l" fontAlgn="t">
              <a:spcBef>
                <a:spcPct val="0"/>
              </a:spcBef>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、主动了解安全信息的安全行为养成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170" name="标题 7169"/>
          <p:cNvSpPr>
            <a:spLocks noGrp="1"/>
          </p:cNvSpPr>
          <p:nvPr>
            <p:ph type="title"/>
          </p:nvPr>
        </p:nvSpPr>
        <p:spPr>
          <a:xfrm>
            <a:off x="685800" y="381000"/>
            <a:ext cx="7162800" cy="563563"/>
          </a:xfrm>
        </p:spPr>
        <p:txBody>
          <a:bodyPr anchor="ctr"/>
          <a:lstStyle/>
          <a:p>
            <a:r>
              <a:rPr lang="zh-CN" altLang="en-US" dirty="0">
                <a:ea typeface="宋体" panose="02010600030101010101" pitchFamily="2" charset="-122"/>
              </a:rPr>
              <a:t>一、“三违”现象出现的主客观原因</a:t>
            </a:r>
            <a:endParaRPr lang="zh-CN" altLang="en-US" dirty="0">
              <a:ea typeface="宋体" panose="02010600030101010101" pitchFamily="2" charset="-122"/>
            </a:endParaRPr>
          </a:p>
        </p:txBody>
      </p:sp>
      <p:sp>
        <p:nvSpPr>
          <p:cNvPr id="7171" name="圆角矩形 7170"/>
          <p:cNvSpPr/>
          <p:nvPr/>
        </p:nvSpPr>
        <p:spPr>
          <a:xfrm>
            <a:off x="5562600" y="3124200"/>
            <a:ext cx="2743200" cy="3200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cap="flat" cmpd="sng">
            <a:solidFill>
              <a:srgbClr val="3366FF"/>
            </a:solidFill>
            <a:prstDash val="solid"/>
            <a:headEnd type="none" w="med" len="med"/>
            <a:tailEnd type="none" w="med" len="med"/>
          </a:ln>
        </p:spPr>
        <p:txBody>
          <a:bodyPr wrap="none" anchor="ctr"/>
          <a:lstStyle/>
          <a:p>
            <a:pPr eaLnBrk="0" hangingPunct="0">
              <a:spcBef>
                <a:spcPct val="0"/>
              </a:spcBef>
            </a:pPr>
            <a:endParaRPr lang="zh-CN" altLang="en-US" sz="1800" dirty="0">
              <a:latin typeface="Verdana" panose="020B0604030504040204" pitchFamily="34" charset="0"/>
              <a:ea typeface="宋体" panose="02010600030101010101" pitchFamily="2" charset="-122"/>
            </a:endParaRPr>
          </a:p>
        </p:txBody>
      </p:sp>
      <p:sp>
        <p:nvSpPr>
          <p:cNvPr id="7172" name="文本框 7171"/>
          <p:cNvSpPr txBox="1"/>
          <p:nvPr/>
        </p:nvSpPr>
        <p:spPr>
          <a:xfrm>
            <a:off x="5715000" y="3290888"/>
            <a:ext cx="2438400" cy="2563812"/>
          </a:xfrm>
          <a:prstGeom prst="rect">
            <a:avLst/>
          </a:prstGeom>
          <a:noFill/>
          <a:ln w="9525">
            <a:noFill/>
          </a:ln>
        </p:spPr>
        <p:txBody>
          <a:bodyPr>
            <a:spAutoFit/>
          </a:bodyPr>
          <a:lstStyle/>
          <a:p>
            <a:pPr algn="l" eaLnBrk="0" hangingPunct="0">
              <a:spcBef>
                <a:spcPct val="0"/>
              </a:spcBef>
            </a:pPr>
            <a:r>
              <a:rPr lang="en-US" altLang="zh-CN" sz="1800" b="1">
                <a:solidFill>
                  <a:srgbClr val="FF0066"/>
                </a:solidFill>
                <a:latin typeface="Arial" panose="020B0604020202020204" pitchFamily="34" charset="0"/>
                <a:ea typeface="宋体" panose="02010600030101010101" pitchFamily="2" charset="-122"/>
              </a:rPr>
              <a:t>2</a:t>
            </a:r>
            <a:r>
              <a:rPr lang="zh-CN" altLang="en-US" sz="1800" b="1" dirty="0">
                <a:solidFill>
                  <a:srgbClr val="FF0066"/>
                </a:solidFill>
                <a:latin typeface="Arial" panose="020B0604020202020204" pitchFamily="34" charset="0"/>
                <a:ea typeface="宋体" panose="02010600030101010101" pitchFamily="2" charset="-122"/>
              </a:rPr>
              <a:t>、“三违”的客观原因</a:t>
            </a:r>
            <a:endParaRPr lang="zh-CN" altLang="en-US" sz="1800" b="1" dirty="0">
              <a:solidFill>
                <a:srgbClr val="FF0066"/>
              </a:solidFill>
              <a:latin typeface="Arial" panose="020B0604020202020204" pitchFamily="34" charset="0"/>
              <a:ea typeface="宋体" panose="02010600030101010101" pitchFamily="2" charset="-122"/>
            </a:endParaRPr>
          </a:p>
          <a:p>
            <a:pPr algn="l" eaLnBrk="0" hangingPunct="0">
              <a:spcBef>
                <a:spcPct val="0"/>
              </a:spcBef>
            </a:pP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a:t>
            </a:r>
            <a:r>
              <a:rPr lang="en-US" altLang="zh-CN" sz="1800" b="1">
                <a:solidFill>
                  <a:srgbClr val="003399"/>
                </a:solidFill>
                <a:latin typeface="Arial" panose="020B0604020202020204" pitchFamily="34" charset="0"/>
                <a:ea typeface="宋体" panose="02010600030101010101" pitchFamily="2" charset="-122"/>
              </a:rPr>
              <a:t>1</a:t>
            </a:r>
            <a:r>
              <a:rPr lang="zh-CN" altLang="en-US" sz="1800" b="1" dirty="0">
                <a:solidFill>
                  <a:srgbClr val="003399"/>
                </a:solidFill>
                <a:latin typeface="Arial" panose="020B0604020202020204" pitchFamily="34" charset="0"/>
                <a:ea typeface="宋体" panose="02010600030101010101" pitchFamily="2" charset="-122"/>
              </a:rPr>
              <a:t>）岗位培训不到位</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 </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a:t>
            </a:r>
            <a:r>
              <a:rPr lang="en-US" altLang="zh-CN" sz="1800" b="1">
                <a:solidFill>
                  <a:srgbClr val="003399"/>
                </a:solidFill>
                <a:latin typeface="Arial" panose="020B0604020202020204" pitchFamily="34" charset="0"/>
                <a:ea typeface="宋体" panose="02010600030101010101" pitchFamily="2" charset="-122"/>
              </a:rPr>
              <a:t>2</a:t>
            </a:r>
            <a:r>
              <a:rPr lang="zh-CN" altLang="en-US" sz="1800" b="1" dirty="0">
                <a:solidFill>
                  <a:srgbClr val="003399"/>
                </a:solidFill>
                <a:latin typeface="Arial" panose="020B0604020202020204" pitchFamily="34" charset="0"/>
                <a:ea typeface="宋体" panose="02010600030101010101" pitchFamily="2" charset="-122"/>
              </a:rPr>
              <a:t>）作业环境不安全</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 </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a:t>
            </a:r>
            <a:r>
              <a:rPr lang="en-US" altLang="zh-CN" sz="1800" b="1">
                <a:solidFill>
                  <a:srgbClr val="003399"/>
                </a:solidFill>
                <a:latin typeface="Arial" panose="020B0604020202020204" pitchFamily="34" charset="0"/>
                <a:ea typeface="宋体" panose="02010600030101010101" pitchFamily="2" charset="-122"/>
              </a:rPr>
              <a:t>3</a:t>
            </a:r>
            <a:r>
              <a:rPr lang="zh-CN" altLang="en-US" sz="1800" b="1" dirty="0">
                <a:solidFill>
                  <a:srgbClr val="003399"/>
                </a:solidFill>
                <a:latin typeface="Arial" panose="020B0604020202020204" pitchFamily="34" charset="0"/>
                <a:ea typeface="宋体" panose="02010600030101010101" pitchFamily="2" charset="-122"/>
              </a:rPr>
              <a:t>）管理制度不完善</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 </a:t>
            </a:r>
            <a:endParaRPr lang="zh-CN" altLang="en-US" sz="1800" b="1" dirty="0">
              <a:solidFill>
                <a:srgbClr val="003399"/>
              </a:solidFill>
              <a:latin typeface="Arial" panose="020B0604020202020204" pitchFamily="34" charset="0"/>
              <a:ea typeface="宋体" panose="02010600030101010101" pitchFamily="2" charset="-122"/>
            </a:endParaRPr>
          </a:p>
          <a:p>
            <a:pPr algn="l" eaLnBrk="0" hangingPunct="0">
              <a:spcBef>
                <a:spcPct val="0"/>
              </a:spcBef>
            </a:pPr>
            <a:r>
              <a:rPr lang="zh-CN" altLang="en-US" sz="1800" b="1" dirty="0">
                <a:solidFill>
                  <a:srgbClr val="003399"/>
                </a:solidFill>
                <a:latin typeface="Arial" panose="020B0604020202020204" pitchFamily="34" charset="0"/>
                <a:ea typeface="宋体" panose="02010600030101010101" pitchFamily="2" charset="-122"/>
              </a:rPr>
              <a:t>（</a:t>
            </a:r>
            <a:r>
              <a:rPr lang="en-US" altLang="zh-CN" sz="1800" b="1">
                <a:solidFill>
                  <a:srgbClr val="003399"/>
                </a:solidFill>
                <a:latin typeface="Arial" panose="020B0604020202020204" pitchFamily="34" charset="0"/>
                <a:ea typeface="宋体" panose="02010600030101010101" pitchFamily="2" charset="-122"/>
              </a:rPr>
              <a:t>4</a:t>
            </a:r>
            <a:r>
              <a:rPr lang="zh-CN" altLang="en-US" sz="1800" b="1" dirty="0">
                <a:solidFill>
                  <a:srgbClr val="003399"/>
                </a:solidFill>
                <a:latin typeface="Arial" panose="020B0604020202020204" pitchFamily="34" charset="0"/>
                <a:ea typeface="宋体" panose="02010600030101010101" pitchFamily="2" charset="-122"/>
              </a:rPr>
              <a:t>）社会环境不理想 </a:t>
            </a:r>
            <a:endParaRPr lang="zh-CN" altLang="en-US" sz="1800" b="1" dirty="0">
              <a:solidFill>
                <a:srgbClr val="003399"/>
              </a:solidFill>
              <a:latin typeface="Arial" panose="020B0604020202020204" pitchFamily="34" charset="0"/>
              <a:ea typeface="宋体" panose="02010600030101010101" pitchFamily="2" charset="-122"/>
            </a:endParaRPr>
          </a:p>
        </p:txBody>
      </p:sp>
      <p:sp>
        <p:nvSpPr>
          <p:cNvPr id="7173" name="圆角矩形 7172"/>
          <p:cNvSpPr/>
          <p:nvPr/>
        </p:nvSpPr>
        <p:spPr>
          <a:xfrm>
            <a:off x="533400" y="2743200"/>
            <a:ext cx="2895600" cy="3733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cap="flat" cmpd="sng">
            <a:solidFill>
              <a:srgbClr val="3366FF"/>
            </a:solidFill>
            <a:prstDash val="solid"/>
            <a:headEnd type="none" w="med" len="med"/>
            <a:tailEnd type="none" w="med" len="med"/>
          </a:ln>
        </p:spPr>
        <p:txBody>
          <a:bodyPr wrap="none" anchor="ctr"/>
          <a:lstStyle/>
          <a:p>
            <a:pPr eaLnBrk="0" hangingPunct="0">
              <a:spcBef>
                <a:spcPct val="0"/>
              </a:spcBef>
            </a:pPr>
            <a:endParaRPr lang="zh-CN" altLang="en-US" sz="1800" dirty="0">
              <a:latin typeface="Verdana" panose="020B0604030504040204" pitchFamily="34" charset="0"/>
              <a:ea typeface="宋体" panose="02010600030101010101" pitchFamily="2" charset="-122"/>
            </a:endParaRPr>
          </a:p>
        </p:txBody>
      </p:sp>
      <p:sp>
        <p:nvSpPr>
          <p:cNvPr id="7174" name="文本框 7173"/>
          <p:cNvSpPr txBox="1"/>
          <p:nvPr/>
        </p:nvSpPr>
        <p:spPr>
          <a:xfrm>
            <a:off x="762000" y="2819400"/>
            <a:ext cx="2438400" cy="3314700"/>
          </a:xfrm>
          <a:prstGeom prst="rect">
            <a:avLst/>
          </a:prstGeom>
          <a:noFill/>
          <a:ln w="9525">
            <a:noFill/>
          </a:ln>
        </p:spPr>
        <p:txBody>
          <a:bodyPr>
            <a:spAutoFit/>
          </a:bodyPr>
          <a:lstStyle/>
          <a:p>
            <a:pPr algn="l" eaLnBrk="0" hangingPunct="0">
              <a:spcBef>
                <a:spcPct val="0"/>
              </a:spcBef>
            </a:pPr>
            <a:r>
              <a:rPr lang="en-US" altLang="zh-CN" sz="1600" b="1">
                <a:solidFill>
                  <a:srgbClr val="FF0066"/>
                </a:solidFill>
                <a:latin typeface="Arial" panose="020B0604020202020204" pitchFamily="34" charset="0"/>
                <a:ea typeface="宋体" panose="02010600030101010101" pitchFamily="2" charset="-122"/>
              </a:rPr>
              <a:t>1</a:t>
            </a:r>
            <a:r>
              <a:rPr lang="zh-CN" altLang="en-US" sz="1600" b="1" dirty="0">
                <a:solidFill>
                  <a:srgbClr val="FF0066"/>
                </a:solidFill>
                <a:latin typeface="Arial" panose="020B0604020202020204" pitchFamily="34" charset="0"/>
                <a:ea typeface="宋体" panose="02010600030101010101" pitchFamily="2" charset="-122"/>
              </a:rPr>
              <a:t> 、“三违”主观原因</a:t>
            </a:r>
            <a:endParaRPr lang="zh-CN" altLang="en-US" sz="1600" b="1" dirty="0">
              <a:solidFill>
                <a:srgbClr val="FF0066"/>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a:t>
            </a:r>
            <a:r>
              <a:rPr lang="zh-CN" altLang="en-US" sz="1400" b="1" dirty="0">
                <a:solidFill>
                  <a:srgbClr val="0070C0"/>
                </a:solidFill>
                <a:latin typeface="Arial" panose="020B0604020202020204" pitchFamily="34" charset="0"/>
                <a:ea typeface="宋体" panose="02010600030101010101" pitchFamily="2" charset="-122"/>
              </a:rPr>
              <a:t>）侥幸心理</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 （</a:t>
            </a:r>
            <a:r>
              <a:rPr lang="en-US" altLang="zh-CN" sz="1400" b="1">
                <a:solidFill>
                  <a:srgbClr val="0070C0"/>
                </a:solidFill>
                <a:latin typeface="Arial" panose="020B0604020202020204" pitchFamily="34" charset="0"/>
                <a:ea typeface="宋体" panose="02010600030101010101" pitchFamily="2" charset="-122"/>
              </a:rPr>
              <a:t>2</a:t>
            </a:r>
            <a:r>
              <a:rPr lang="zh-CN" altLang="en-US" sz="1400" b="1" dirty="0">
                <a:solidFill>
                  <a:srgbClr val="0070C0"/>
                </a:solidFill>
                <a:latin typeface="Arial" panose="020B0604020202020204" pitchFamily="34" charset="0"/>
                <a:ea typeface="宋体" panose="02010600030101010101" pitchFamily="2" charset="-122"/>
              </a:rPr>
              <a:t>）麻痹心理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3</a:t>
            </a:r>
            <a:r>
              <a:rPr lang="zh-CN" altLang="en-US" sz="1400" b="1" dirty="0">
                <a:solidFill>
                  <a:srgbClr val="0070C0"/>
                </a:solidFill>
                <a:latin typeface="Arial" panose="020B0604020202020204" pitchFamily="34" charset="0"/>
                <a:ea typeface="宋体" panose="02010600030101010101" pitchFamily="2" charset="-122"/>
              </a:rPr>
              <a:t>）取巧心理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4</a:t>
            </a:r>
            <a:r>
              <a:rPr lang="zh-CN" altLang="en-US" sz="1400" b="1" dirty="0">
                <a:solidFill>
                  <a:srgbClr val="0070C0"/>
                </a:solidFill>
                <a:latin typeface="Arial" panose="020B0604020202020204" pitchFamily="34" charset="0"/>
                <a:ea typeface="宋体" panose="02010600030101010101" pitchFamily="2" charset="-122"/>
              </a:rPr>
              <a:t>）马虎心理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5</a:t>
            </a:r>
            <a:r>
              <a:rPr lang="zh-CN" altLang="en-US" sz="1400" b="1" dirty="0">
                <a:solidFill>
                  <a:srgbClr val="0070C0"/>
                </a:solidFill>
                <a:latin typeface="Arial" panose="020B0604020202020204" pitchFamily="34" charset="0"/>
                <a:ea typeface="宋体" panose="02010600030101010101" pitchFamily="2" charset="-122"/>
              </a:rPr>
              <a:t>）逞能心理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6</a:t>
            </a:r>
            <a:r>
              <a:rPr lang="zh-CN" altLang="en-US" sz="1400" b="1" dirty="0">
                <a:solidFill>
                  <a:srgbClr val="0070C0"/>
                </a:solidFill>
                <a:latin typeface="Arial" panose="020B0604020202020204" pitchFamily="34" charset="0"/>
                <a:ea typeface="宋体" panose="02010600030101010101" pitchFamily="2" charset="-122"/>
              </a:rPr>
              <a:t>）蛮干心理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7</a:t>
            </a:r>
            <a:r>
              <a:rPr lang="zh-CN" altLang="en-US" sz="1400" b="1" dirty="0">
                <a:solidFill>
                  <a:srgbClr val="0070C0"/>
                </a:solidFill>
                <a:latin typeface="Arial" panose="020B0604020202020204" pitchFamily="34" charset="0"/>
                <a:ea typeface="宋体" panose="02010600030101010101" pitchFamily="2" charset="-122"/>
              </a:rPr>
              <a:t>）无知心理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8</a:t>
            </a:r>
            <a:r>
              <a:rPr lang="zh-CN" altLang="en-US" sz="1400" b="1" dirty="0">
                <a:solidFill>
                  <a:srgbClr val="0070C0"/>
                </a:solidFill>
                <a:latin typeface="Arial" panose="020B0604020202020204" pitchFamily="34" charset="0"/>
                <a:ea typeface="宋体" panose="02010600030101010101" pitchFamily="2" charset="-122"/>
              </a:rPr>
              <a:t>）麻木心理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9</a:t>
            </a:r>
            <a:r>
              <a:rPr lang="zh-CN" altLang="en-US" sz="1400" b="1" dirty="0">
                <a:solidFill>
                  <a:srgbClr val="0070C0"/>
                </a:solidFill>
                <a:latin typeface="Arial" panose="020B0604020202020204" pitchFamily="34" charset="0"/>
                <a:ea typeface="宋体" panose="02010600030101010101" pitchFamily="2" charset="-122"/>
              </a:rPr>
              <a:t>）从众心理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10</a:t>
            </a:r>
            <a:r>
              <a:rPr lang="zh-CN" altLang="en-US" sz="1400" b="1" dirty="0">
                <a:solidFill>
                  <a:srgbClr val="0070C0"/>
                </a:solidFill>
                <a:latin typeface="Arial" panose="020B0604020202020204" pitchFamily="34" charset="0"/>
                <a:ea typeface="宋体" panose="02010600030101010101" pitchFamily="2" charset="-122"/>
              </a:rPr>
              <a:t>）奉上心理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11</a:t>
            </a:r>
            <a:r>
              <a:rPr lang="zh-CN" altLang="en-US" sz="1400" b="1" dirty="0">
                <a:solidFill>
                  <a:srgbClr val="0070C0"/>
                </a:solidFill>
                <a:latin typeface="Arial" panose="020B0604020202020204" pitchFamily="34" charset="0"/>
                <a:ea typeface="宋体" panose="02010600030101010101" pitchFamily="2" charset="-122"/>
              </a:rPr>
              <a:t>）唯心心理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12</a:t>
            </a:r>
            <a:r>
              <a:rPr lang="zh-CN" altLang="en-US" sz="1400" b="1" dirty="0">
                <a:solidFill>
                  <a:srgbClr val="0070C0"/>
                </a:solidFill>
                <a:latin typeface="Arial" panose="020B0604020202020204" pitchFamily="34" charset="0"/>
                <a:ea typeface="宋体" panose="02010600030101010101" pitchFamily="2" charset="-122"/>
              </a:rPr>
              <a:t>）片面追求经济效益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13</a:t>
            </a:r>
            <a:r>
              <a:rPr lang="zh-CN" altLang="en-US" sz="1400" b="1" dirty="0">
                <a:solidFill>
                  <a:srgbClr val="0070C0"/>
                </a:solidFill>
                <a:latin typeface="Arial" panose="020B0604020202020204" pitchFamily="34" charset="0"/>
                <a:ea typeface="宋体" panose="02010600030101010101" pitchFamily="2" charset="-122"/>
              </a:rPr>
              <a:t>）业务素质低 </a:t>
            </a:r>
            <a:endParaRPr lang="zh-CN" altLang="en-US" sz="1400" b="1" dirty="0">
              <a:solidFill>
                <a:srgbClr val="0070C0"/>
              </a:solidFill>
              <a:latin typeface="Arial" panose="020B0604020202020204" pitchFamily="34" charset="0"/>
              <a:ea typeface="宋体" panose="02010600030101010101" pitchFamily="2" charset="-122"/>
            </a:endParaRPr>
          </a:p>
          <a:p>
            <a:pPr algn="l" eaLnBrk="0" hangingPunct="0">
              <a:spcBef>
                <a:spcPct val="0"/>
              </a:spcBef>
            </a:pPr>
            <a:r>
              <a:rPr lang="zh-CN" altLang="en-US" sz="1400" b="1" dirty="0">
                <a:solidFill>
                  <a:srgbClr val="0070C0"/>
                </a:solidFill>
                <a:latin typeface="Arial" panose="020B0604020202020204" pitchFamily="34" charset="0"/>
                <a:ea typeface="宋体" panose="02010600030101010101" pitchFamily="2" charset="-122"/>
              </a:rPr>
              <a:t>（</a:t>
            </a:r>
            <a:r>
              <a:rPr lang="en-US" altLang="zh-CN" sz="1400" b="1">
                <a:solidFill>
                  <a:srgbClr val="0070C0"/>
                </a:solidFill>
                <a:latin typeface="Arial" panose="020B0604020202020204" pitchFamily="34" charset="0"/>
                <a:ea typeface="宋体" panose="02010600030101010101" pitchFamily="2" charset="-122"/>
              </a:rPr>
              <a:t>14</a:t>
            </a:r>
            <a:r>
              <a:rPr lang="zh-CN" altLang="en-US" sz="1400" b="1" dirty="0">
                <a:solidFill>
                  <a:srgbClr val="0070C0"/>
                </a:solidFill>
                <a:latin typeface="Arial" panose="020B0604020202020204" pitchFamily="34" charset="0"/>
                <a:ea typeface="宋体" panose="02010600030101010101" pitchFamily="2" charset="-122"/>
              </a:rPr>
              <a:t>）判断失误 </a:t>
            </a:r>
            <a:endParaRPr lang="zh-CN" altLang="en-US" sz="1400" b="1" dirty="0">
              <a:solidFill>
                <a:srgbClr val="0070C0"/>
              </a:solidFill>
              <a:latin typeface="Arial" panose="020B0604020202020204" pitchFamily="34" charset="0"/>
              <a:ea typeface="宋体" panose="02010600030101010101" pitchFamily="2" charset="-122"/>
            </a:endParaRPr>
          </a:p>
        </p:txBody>
      </p:sp>
      <p:sp>
        <p:nvSpPr>
          <p:cNvPr id="7175" name="矩形 7174"/>
          <p:cNvSpPr>
            <a:spLocks noChangeAspect="1" noTextEdit="1"/>
          </p:cNvSpPr>
          <p:nvPr/>
        </p:nvSpPr>
        <p:spPr>
          <a:xfrm>
            <a:off x="3222625" y="2995613"/>
            <a:ext cx="909638" cy="1244600"/>
          </a:xfrm>
          <a:prstGeom prst="rect">
            <a:avLst/>
          </a:prstGeom>
          <a:noFill/>
          <a:ln w="9525">
            <a:noFill/>
          </a:ln>
        </p:spPr>
        <p:txBody>
          <a:bodyPr/>
          <a:lstStyle/>
          <a:p>
            <a:endParaRPr lang="zh-CN" altLang="en-US"/>
          </a:p>
        </p:txBody>
      </p:sp>
      <p:sp>
        <p:nvSpPr>
          <p:cNvPr id="7176" name="未知"/>
          <p:cNvSpPr/>
          <p:nvPr/>
        </p:nvSpPr>
        <p:spPr>
          <a:xfrm>
            <a:off x="3222625" y="2998788"/>
            <a:ext cx="903288" cy="124142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alpha val="100000"/>
                </a:schemeClr>
              </a:gs>
              <a:gs pos="100000">
                <a:schemeClr val="bg1">
                  <a:gamma/>
                  <a:tint val="31765"/>
                  <a:invGamma/>
                  <a:alpha val="100000"/>
                </a:schemeClr>
              </a:gs>
            </a:gsLst>
            <a:lin ang="0" scaled="1"/>
            <a:tileRect/>
          </a:gradFill>
          <a:ln w="9525">
            <a:noFill/>
          </a:ln>
        </p:spPr>
        <p:txBody>
          <a:bodyPr/>
          <a:lstStyle/>
          <a:p>
            <a:endParaRPr lang="zh-CN" altLang="en-US"/>
          </a:p>
        </p:txBody>
      </p:sp>
      <p:sp>
        <p:nvSpPr>
          <p:cNvPr id="7177" name="矩形 7176"/>
          <p:cNvSpPr>
            <a:spLocks noChangeAspect="1" noTextEdit="1"/>
          </p:cNvSpPr>
          <p:nvPr/>
        </p:nvSpPr>
        <p:spPr>
          <a:xfrm flipH="1">
            <a:off x="4876800" y="2971800"/>
            <a:ext cx="909638" cy="1244600"/>
          </a:xfrm>
          <a:prstGeom prst="rect">
            <a:avLst/>
          </a:prstGeom>
          <a:noFill/>
          <a:ln w="9525">
            <a:noFill/>
          </a:ln>
        </p:spPr>
        <p:txBody>
          <a:bodyPr/>
          <a:lstStyle/>
          <a:p>
            <a:endParaRPr lang="zh-CN" altLang="en-US"/>
          </a:p>
        </p:txBody>
      </p:sp>
      <p:sp>
        <p:nvSpPr>
          <p:cNvPr id="7178" name="未知"/>
          <p:cNvSpPr/>
          <p:nvPr/>
        </p:nvSpPr>
        <p:spPr>
          <a:xfrm flipH="1">
            <a:off x="4875213" y="2998788"/>
            <a:ext cx="903287" cy="124142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alpha val="100000"/>
                </a:schemeClr>
              </a:gs>
              <a:gs pos="100000">
                <a:schemeClr val="accent1">
                  <a:gamma/>
                  <a:tint val="31765"/>
                  <a:invGamma/>
                  <a:alpha val="100000"/>
                </a:schemeClr>
              </a:gs>
            </a:gsLst>
            <a:lin ang="0" scaled="1"/>
            <a:tileRect/>
          </a:gradFill>
          <a:ln w="9525">
            <a:noFill/>
          </a:ln>
        </p:spPr>
        <p:txBody>
          <a:bodyPr/>
          <a:lstStyle/>
          <a:p>
            <a:endParaRPr lang="zh-CN" altLang="en-US"/>
          </a:p>
        </p:txBody>
      </p:sp>
      <p:grpSp>
        <p:nvGrpSpPr>
          <p:cNvPr id="7179" name="组合 7178"/>
          <p:cNvGrpSpPr/>
          <p:nvPr/>
        </p:nvGrpSpPr>
        <p:grpSpPr>
          <a:xfrm>
            <a:off x="3048000" y="1371600"/>
            <a:ext cx="2998788" cy="1601788"/>
            <a:chOff x="0" y="0"/>
            <a:chExt cx="1889" cy="1009"/>
          </a:xfrm>
        </p:grpSpPr>
        <p:grpSp>
          <p:nvGrpSpPr>
            <p:cNvPr id="7180" name="组合 7179"/>
            <p:cNvGrpSpPr/>
            <p:nvPr/>
          </p:nvGrpSpPr>
          <p:grpSpPr>
            <a:xfrm>
              <a:off x="0" y="90"/>
              <a:ext cx="1889" cy="919"/>
              <a:chOff x="0" y="0"/>
              <a:chExt cx="1926" cy="937"/>
            </a:xfrm>
          </p:grpSpPr>
          <p:sp>
            <p:nvSpPr>
              <p:cNvPr id="7181" name="椭圆 7180"/>
              <p:cNvSpPr/>
              <p:nvPr/>
            </p:nvSpPr>
            <p:spPr>
              <a:xfrm>
                <a:off x="21" y="30"/>
                <a:ext cx="1905" cy="907"/>
              </a:xfrm>
              <a:prstGeom prst="ellipse">
                <a:avLst/>
              </a:prstGeom>
              <a:gradFill rotWithShape="1">
                <a:gsLst>
                  <a:gs pos="0">
                    <a:schemeClr val="hlink"/>
                  </a:gs>
                  <a:gs pos="100000">
                    <a:schemeClr val="hlink">
                      <a:gamma/>
                      <a:shade val="48627"/>
                      <a:invGamma/>
                    </a:schemeClr>
                  </a:gs>
                </a:gsLst>
                <a:lin ang="2700000" scaled="1"/>
                <a:tileRect/>
              </a:gradFill>
              <a:ln w="9525">
                <a:noFill/>
              </a:ln>
            </p:spPr>
            <p:txBody>
              <a:bodyPr/>
              <a:lstStyle/>
              <a:p>
                <a:endParaRPr lang="zh-CN" altLang="en-US"/>
              </a:p>
            </p:txBody>
          </p:sp>
          <p:sp>
            <p:nvSpPr>
              <p:cNvPr id="7182" name="椭圆 7181"/>
              <p:cNvSpPr/>
              <p:nvPr/>
            </p:nvSpPr>
            <p:spPr>
              <a:xfrm>
                <a:off x="0" y="0"/>
                <a:ext cx="1905" cy="907"/>
              </a:xfrm>
              <a:prstGeom prst="ellipse">
                <a:avLst/>
              </a:prstGeom>
              <a:gradFill rotWithShape="1">
                <a:gsLst>
                  <a:gs pos="0">
                    <a:schemeClr val="hlink">
                      <a:gamma/>
                      <a:tint val="44314"/>
                      <a:invGamma/>
                    </a:schemeClr>
                  </a:gs>
                  <a:gs pos="100000">
                    <a:schemeClr val="hlink"/>
                  </a:gs>
                </a:gsLst>
                <a:lin ang="2700000" scaled="1"/>
                <a:tileRect/>
              </a:gradFill>
              <a:ln w="9525">
                <a:noFill/>
              </a:ln>
            </p:spPr>
            <p:txBody>
              <a:bodyPr/>
              <a:lstStyle/>
              <a:p>
                <a:endParaRPr lang="zh-CN" altLang="en-US"/>
              </a:p>
            </p:txBody>
          </p:sp>
        </p:grpSp>
        <p:sp>
          <p:nvSpPr>
            <p:cNvPr id="7183" name="椭圆 7182"/>
            <p:cNvSpPr/>
            <p:nvPr/>
          </p:nvSpPr>
          <p:spPr>
            <a:xfrm>
              <a:off x="89" y="0"/>
              <a:ext cx="1691" cy="845"/>
            </a:xfrm>
            <a:prstGeom prst="ellipse">
              <a:avLst/>
            </a:prstGeom>
            <a:gradFill rotWithShape="1">
              <a:gsLst>
                <a:gs pos="0">
                  <a:schemeClr val="accent1">
                    <a:gamma/>
                    <a:shade val="46275"/>
                    <a:invGamma/>
                  </a:schemeClr>
                </a:gs>
                <a:gs pos="100000">
                  <a:schemeClr val="accent1"/>
                </a:gs>
              </a:gsLst>
              <a:lin ang="2700000" scaled="1"/>
              <a:tileRect/>
            </a:gradFill>
            <a:ln w="9525">
              <a:noFill/>
            </a:ln>
          </p:spPr>
          <p:txBody>
            <a:bodyPr/>
            <a:lstStyle/>
            <a:p>
              <a:endParaRPr lang="zh-CN" altLang="en-US"/>
            </a:p>
          </p:txBody>
        </p:sp>
        <p:sp>
          <p:nvSpPr>
            <p:cNvPr id="7184" name="椭圆 7183"/>
            <p:cNvSpPr/>
            <p:nvPr/>
          </p:nvSpPr>
          <p:spPr>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tileRect/>
            </a:gradFill>
            <a:ln w="9525">
              <a:noFill/>
            </a:ln>
          </p:spPr>
          <p:txBody>
            <a:bodyPr/>
            <a:lstStyle/>
            <a:p>
              <a:endParaRPr lang="zh-CN" altLang="en-US"/>
            </a:p>
          </p:txBody>
        </p:sp>
        <p:sp>
          <p:nvSpPr>
            <p:cNvPr id="7185" name="椭圆 7184"/>
            <p:cNvSpPr/>
            <p:nvPr/>
          </p:nvSpPr>
          <p:spPr>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tileRect/>
            </a:gradFill>
            <a:ln w="9525">
              <a:noFill/>
            </a:ln>
          </p:spPr>
          <p:txBody>
            <a:bodyPr/>
            <a:lstStyle/>
            <a:p>
              <a:endParaRPr lang="zh-CN" altLang="en-US"/>
            </a:p>
          </p:txBody>
        </p:sp>
        <p:sp>
          <p:nvSpPr>
            <p:cNvPr id="7186" name="椭圆 7185"/>
            <p:cNvSpPr/>
            <p:nvPr/>
          </p:nvSpPr>
          <p:spPr>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tileRect/>
            </a:gradFill>
            <a:ln w="9525">
              <a:noFill/>
            </a:ln>
          </p:spPr>
          <p:txBody>
            <a:bodyPr/>
            <a:lstStyle/>
            <a:p>
              <a:endParaRPr lang="zh-CN" altLang="en-US"/>
            </a:p>
          </p:txBody>
        </p:sp>
      </p:grpSp>
      <p:sp>
        <p:nvSpPr>
          <p:cNvPr id="7187" name="文本框 7186"/>
          <p:cNvSpPr txBox="1"/>
          <p:nvPr/>
        </p:nvSpPr>
        <p:spPr>
          <a:xfrm>
            <a:off x="3733800" y="1630363"/>
            <a:ext cx="1752600" cy="641350"/>
          </a:xfrm>
          <a:prstGeom prst="rect">
            <a:avLst/>
          </a:prstGeom>
          <a:noFill/>
          <a:ln w="9525">
            <a:noFill/>
          </a:ln>
        </p:spPr>
        <p:txBody>
          <a:bodyPr>
            <a:spAutoFit/>
          </a:bodyPr>
          <a:lstStyle/>
          <a:p>
            <a:pPr>
              <a:spcBef>
                <a:spcPct val="0"/>
              </a:spcBef>
            </a:pPr>
            <a:r>
              <a:rPr lang="zh-CN" altLang="en-US" sz="1800" b="1" dirty="0">
                <a:solidFill>
                  <a:srgbClr val="FF0066"/>
                </a:solidFill>
                <a:latin typeface="Arial" panose="020B0604020202020204" pitchFamily="34" charset="0"/>
                <a:ea typeface="宋体" panose="02010600030101010101" pitchFamily="2" charset="-122"/>
              </a:rPr>
              <a:t>“三违”产生的</a:t>
            </a:r>
            <a:endParaRPr lang="zh-CN" altLang="en-US" sz="1800" b="1" dirty="0">
              <a:solidFill>
                <a:srgbClr val="FF0066"/>
              </a:solidFill>
              <a:latin typeface="Arial" panose="020B0604020202020204" pitchFamily="34" charset="0"/>
              <a:ea typeface="宋体" panose="02010600030101010101" pitchFamily="2" charset="-122"/>
            </a:endParaRPr>
          </a:p>
          <a:p>
            <a:pPr>
              <a:spcBef>
                <a:spcPct val="0"/>
              </a:spcBef>
            </a:pPr>
            <a:r>
              <a:rPr lang="zh-CN" altLang="en-US" sz="1800" b="1" dirty="0">
                <a:solidFill>
                  <a:srgbClr val="FF0066"/>
                </a:solidFill>
                <a:latin typeface="Arial" panose="020B0604020202020204" pitchFamily="34" charset="0"/>
                <a:ea typeface="宋体" panose="02010600030101010101" pitchFamily="2" charset="-122"/>
              </a:rPr>
              <a:t>   根源</a:t>
            </a:r>
            <a:endParaRPr lang="zh-CN" altLang="en-US" sz="18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49154" name="标题 4915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49155" name="文本占位符 49154"/>
          <p:cNvSpPr>
            <a:spLocks noGrp="1"/>
          </p:cNvSpPr>
          <p:nvPr>
            <p:ph type="body" idx="1"/>
          </p:nvPr>
        </p:nvSpPr>
        <p:spPr>
          <a:xfrm>
            <a:off x="381000" y="1676400"/>
            <a:ext cx="8229600" cy="2667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③认真阅读各种安全信息通报；认真接受各种安全警示、预测预报；认真听取各级干部班组长、老工人以及工友对安全情况的介绍、分析和提醒。</a:t>
            </a:r>
            <a:endParaRPr lang="zh-CN" altLang="en-US" b="1" dirty="0">
              <a:solidFill>
                <a:srgbClr val="003300"/>
              </a:solidFill>
              <a:ea typeface="宋体" panose="02010600030101010101" pitchFamily="2" charset="-122"/>
            </a:endParaRPr>
          </a:p>
        </p:txBody>
      </p:sp>
      <p:pic>
        <p:nvPicPr>
          <p:cNvPr id="49156" name="图片 49155" descr="25b037a99d2504c0"/>
          <p:cNvPicPr>
            <a:picLocks noChangeAspect="1"/>
          </p:cNvPicPr>
          <p:nvPr/>
        </p:nvPicPr>
        <p:blipFill>
          <a:blip r:embed="rId1"/>
          <a:stretch>
            <a:fillRect/>
          </a:stretch>
        </p:blipFill>
        <p:spPr>
          <a:xfrm>
            <a:off x="3810000" y="4191000"/>
            <a:ext cx="4953000" cy="2200275"/>
          </a:xfrm>
          <a:prstGeom prst="rect">
            <a:avLst/>
          </a:prstGeom>
          <a:noFill/>
          <a:ln w="9525">
            <a:noFill/>
          </a:ln>
        </p:spPr>
      </p:pic>
      <p:sp>
        <p:nvSpPr>
          <p:cNvPr id="49158" name="矩形 49157"/>
          <p:cNvSpPr/>
          <p:nvPr/>
        </p:nvSpPr>
        <p:spPr>
          <a:xfrm>
            <a:off x="1371600" y="1219200"/>
            <a:ext cx="44958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、主动了解安全信息的安全行为养成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0178" name="标题 5017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0179" name="文本占位符 50178"/>
          <p:cNvSpPr>
            <a:spLocks noGrp="1"/>
          </p:cNvSpPr>
          <p:nvPr>
            <p:ph type="body" idx="1"/>
          </p:nvPr>
        </p:nvSpPr>
        <p:spPr>
          <a:xfrm>
            <a:off x="381000" y="18288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en-US" altLang="zh-CN" b="1">
                <a:solidFill>
                  <a:srgbClr val="FF0066"/>
                </a:solidFill>
                <a:ea typeface="宋体" panose="02010600030101010101" pitchFamily="2" charset="-122"/>
              </a:rPr>
              <a:t>3</a:t>
            </a:r>
            <a:r>
              <a:rPr lang="zh-CN" altLang="en-US" b="1" dirty="0">
                <a:solidFill>
                  <a:srgbClr val="FF0066"/>
                </a:solidFill>
                <a:ea typeface="宋体" panose="02010600030101010101" pitchFamily="2" charset="-122"/>
              </a:rPr>
              <a:t>、安全确认的安全行为养成</a:t>
            </a:r>
            <a:endParaRPr lang="zh-CN" altLang="en-US" b="1" dirty="0">
              <a:solidFill>
                <a:srgbClr val="FF0066"/>
              </a:solidFill>
              <a:ea typeface="宋体" panose="02010600030101010101" pitchFamily="2" charset="-122"/>
            </a:endParaRPr>
          </a:p>
          <a:p>
            <a:r>
              <a:rPr lang="zh-CN" altLang="en-US" b="1" dirty="0">
                <a:solidFill>
                  <a:srgbClr val="003300"/>
                </a:solidFill>
                <a:ea typeface="宋体" panose="02010600030101010101" pitchFamily="2" charset="-122"/>
              </a:rPr>
              <a:t>安全确认就是在现场工作之前，对操作程序、现场环境及其他相关安全因素，经过周详、认真的辨识、认知、判断以后，作出严肃的认定。确认的主要作用是：</a:t>
            </a:r>
            <a:endParaRPr lang="zh-CN" altLang="en-US" b="1" dirty="0">
              <a:solidFill>
                <a:srgbClr val="003300"/>
              </a:solidFill>
              <a:ea typeface="宋体" panose="02010600030101010101" pitchFamily="2" charset="-122"/>
            </a:endParaRPr>
          </a:p>
        </p:txBody>
      </p:sp>
      <p:pic>
        <p:nvPicPr>
          <p:cNvPr id="50180" name="图片 50179" descr="96bdd6562a725e18"/>
          <p:cNvPicPr>
            <a:picLocks noChangeAspect="1"/>
          </p:cNvPicPr>
          <p:nvPr/>
        </p:nvPicPr>
        <p:blipFill>
          <a:blip r:embed="rId1"/>
          <a:stretch>
            <a:fillRect/>
          </a:stretch>
        </p:blipFill>
        <p:spPr>
          <a:xfrm>
            <a:off x="4343400" y="4267200"/>
            <a:ext cx="4191000" cy="2133600"/>
          </a:xfrm>
          <a:prstGeom prst="rect">
            <a:avLst/>
          </a:prstGeom>
          <a:noFill/>
          <a:ln w="9525">
            <a:noFill/>
          </a:ln>
        </p:spPr>
      </p:pic>
      <p:sp>
        <p:nvSpPr>
          <p:cNvPr id="50182" name="矩形 50181"/>
          <p:cNvSpPr/>
          <p:nvPr/>
        </p:nvSpPr>
        <p:spPr>
          <a:xfrm>
            <a:off x="2590800" y="1292225"/>
            <a:ext cx="4011613" cy="457200"/>
          </a:xfrm>
          <a:prstGeom prst="rect">
            <a:avLst/>
          </a:prstGeom>
          <a:noFill/>
          <a:ln w="9525">
            <a:noFill/>
          </a:ln>
        </p:spPr>
        <p:txBody>
          <a:bodyPr wrap="none" anchor="t">
            <a:spAutoFit/>
          </a:bodyPr>
          <a:lstStyle/>
          <a:p>
            <a:pPr algn="l" fontAlgn="t">
              <a:spcBef>
                <a:spcPct val="0"/>
              </a:spcBef>
            </a:pPr>
            <a:r>
              <a:rPr lang="en-US" altLang="zh-CN" sz="2400" b="1">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、安全确认的安全行为养成</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1202" name="标题 5120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1203" name="文本占位符 51202"/>
          <p:cNvSpPr>
            <a:spLocks noGrp="1"/>
          </p:cNvSpPr>
          <p:nvPr>
            <p:ph type="body" idx="1"/>
          </p:nvPr>
        </p:nvSpPr>
        <p:spPr>
          <a:xfrm>
            <a:off x="381000" y="17526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FF0066"/>
                </a:solidFill>
                <a:ea typeface="宋体" panose="02010600030101010101" pitchFamily="2" charset="-122"/>
              </a:rPr>
              <a:t>①审慎判断安全条件；</a:t>
            </a:r>
            <a:r>
              <a:rPr lang="zh-CN" altLang="en-US" sz="1800" b="1" dirty="0">
                <a:solidFill>
                  <a:srgbClr val="003300"/>
                </a:solidFill>
                <a:ea typeface="宋体" panose="02010600030101010101" pitchFamily="2" charset="-122"/>
              </a:rPr>
              <a:t>在作业之前，做出审慎的判断，确保具有安全作业的各种充分必要条件。</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②避免无确认导致的误操作。</a:t>
            </a:r>
            <a:r>
              <a:rPr lang="zh-CN" altLang="en-US" sz="1800" b="1" dirty="0">
                <a:solidFill>
                  <a:srgbClr val="003300"/>
                </a:solidFill>
                <a:ea typeface="宋体" panose="02010600030101010101" pitchFamily="2" charset="-122"/>
              </a:rPr>
              <a:t>误操作的发生原因有两种：一是由于未予确认便盲目随意操作；二是认知判断失误。</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③克服无意识状态，强化安全责任。</a:t>
            </a:r>
            <a:r>
              <a:rPr lang="zh-CN" altLang="en-US" sz="1800" b="1" dirty="0">
                <a:solidFill>
                  <a:srgbClr val="003300"/>
                </a:solidFill>
                <a:ea typeface="宋体" panose="02010600030101010101" pitchFamily="2" charset="-122"/>
              </a:rPr>
              <a:t>经过确认，集中注意力，使作业者从无意识或低水平意识状态转变为主的注意的积极意识状态。安全确认的安全行为养成，最关键的基本点是，让每个作业者都养成安全确认的习惯；每一次操作，都要首先进行安全确认；不进行安全确认，就不进行操作；坚决避免无意识的误操作，确保每一次操作都准确无误。</a:t>
            </a:r>
            <a:endParaRPr lang="zh-CN" altLang="en-US" sz="1800" b="1" dirty="0">
              <a:solidFill>
                <a:srgbClr val="003300"/>
              </a:solidFill>
              <a:ea typeface="宋体" panose="02010600030101010101" pitchFamily="2" charset="-122"/>
            </a:endParaRPr>
          </a:p>
        </p:txBody>
      </p:sp>
      <p:sp>
        <p:nvSpPr>
          <p:cNvPr id="51205" name="矩形 51204"/>
          <p:cNvSpPr/>
          <p:nvPr/>
        </p:nvSpPr>
        <p:spPr>
          <a:xfrm>
            <a:off x="762000" y="1292225"/>
            <a:ext cx="6069013" cy="457200"/>
          </a:xfrm>
          <a:prstGeom prst="rect">
            <a:avLst/>
          </a:prstGeom>
          <a:noFill/>
          <a:ln w="9525">
            <a:noFill/>
          </a:ln>
        </p:spPr>
        <p:txBody>
          <a:bodyPr>
            <a:spAutoFit/>
          </a:bodyPr>
          <a:lstStyle/>
          <a:p>
            <a:pPr algn="l" fontAlgn="t">
              <a:spcBef>
                <a:spcPct val="0"/>
              </a:spcBef>
            </a:pPr>
            <a:r>
              <a:rPr lang="en-US" altLang="zh-CN" sz="2400" b="1">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、安全确认的安全行为养成</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2226" name="标题 52225"/>
          <p:cNvSpPr>
            <a:spLocks noGrp="1"/>
          </p:cNvSpPr>
          <p:nvPr>
            <p:ph type="title"/>
          </p:nvPr>
        </p:nvSpPr>
        <p:spPr/>
        <p:txBody>
          <a:bodyPr anchor="ctr"/>
          <a:lstStyle/>
          <a:p>
            <a:r>
              <a:rPr lang="zh-CN" altLang="en-US" dirty="0">
                <a:ea typeface="宋体" panose="02010600030101010101" pitchFamily="2" charset="-122"/>
              </a:rPr>
              <a:t>三、班组职工安全行为养成的要求</a:t>
            </a:r>
            <a:endParaRPr lang="zh-CN" altLang="en-US" dirty="0">
              <a:ea typeface="宋体" panose="02010600030101010101" pitchFamily="2" charset="-122"/>
            </a:endParaRPr>
          </a:p>
        </p:txBody>
      </p:sp>
      <p:sp>
        <p:nvSpPr>
          <p:cNvPr id="52227" name="文本占位符 52226"/>
          <p:cNvSpPr>
            <a:spLocks noGrp="1"/>
          </p:cNvSpPr>
          <p:nvPr>
            <p:ph type="body" idx="1"/>
          </p:nvPr>
        </p:nvSpPr>
        <p:spPr>
          <a:xfrm>
            <a:off x="457200" y="1828800"/>
            <a:ext cx="8229600" cy="47148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sz="1800" b="1" dirty="0">
                <a:solidFill>
                  <a:srgbClr val="FF0066"/>
                </a:solidFill>
                <a:ea typeface="宋体" panose="02010600030101010101" pitchFamily="2" charset="-122"/>
              </a:rPr>
              <a:t>（</a:t>
            </a:r>
            <a:r>
              <a:rPr lang="en-US" altLang="zh-CN" sz="1800" b="1">
                <a:solidFill>
                  <a:srgbClr val="FF0066"/>
                </a:solidFill>
                <a:ea typeface="宋体" panose="02010600030101010101" pitchFamily="2" charset="-122"/>
              </a:rPr>
              <a:t>1</a:t>
            </a:r>
            <a:r>
              <a:rPr lang="zh-CN" altLang="en-US" sz="1800" b="1" dirty="0">
                <a:solidFill>
                  <a:srgbClr val="FF0066"/>
                </a:solidFill>
                <a:ea typeface="宋体" panose="02010600030101010101" pitchFamily="2" charset="-122"/>
              </a:rPr>
              <a:t>）安全确认的安全行为养成确认形式</a:t>
            </a:r>
            <a:endParaRPr lang="zh-CN" altLang="en-US" sz="1800" b="1" dirty="0">
              <a:solidFill>
                <a:srgbClr val="FF0066"/>
              </a:solidFill>
              <a:ea typeface="宋体" panose="02010600030101010101" pitchFamily="2" charset="-122"/>
            </a:endParaRPr>
          </a:p>
          <a:p>
            <a:r>
              <a:rPr lang="zh-CN" altLang="en-US" sz="1800" b="1" dirty="0">
                <a:solidFill>
                  <a:srgbClr val="003300"/>
                </a:solidFill>
                <a:ea typeface="宋体" panose="02010600030101010101" pitchFamily="2" charset="-122"/>
              </a:rPr>
              <a:t>①文字确认。</a:t>
            </a:r>
            <a:r>
              <a:rPr lang="zh-CN" altLang="en-US" sz="1800" b="1" dirty="0">
                <a:solidFill>
                  <a:srgbClr val="FF0066"/>
                </a:solidFill>
                <a:ea typeface="宋体" panose="02010600030101010101" pitchFamily="2" charset="-122"/>
              </a:rPr>
              <a:t>一般采取签字确认形式。</a:t>
            </a:r>
            <a:endParaRPr lang="zh-CN" altLang="en-US" sz="1800" b="1" dirty="0">
              <a:solidFill>
                <a:srgbClr val="FF0066"/>
              </a:solidFill>
              <a:ea typeface="宋体" panose="02010600030101010101" pitchFamily="2" charset="-122"/>
            </a:endParaRPr>
          </a:p>
          <a:p>
            <a:r>
              <a:rPr lang="zh-CN" altLang="en-US" sz="1800" b="1" dirty="0">
                <a:solidFill>
                  <a:srgbClr val="003300"/>
                </a:solidFill>
                <a:ea typeface="宋体" panose="02010600030101010101" pitchFamily="2" charset="-122"/>
              </a:rPr>
              <a:t>②信物确认。</a:t>
            </a:r>
            <a:r>
              <a:rPr lang="zh-CN" altLang="en-US" sz="1800" b="1" dirty="0">
                <a:solidFill>
                  <a:srgbClr val="FF0066"/>
                </a:solidFill>
                <a:ea typeface="宋体" panose="02010600030101010101" pitchFamily="2" charset="-122"/>
              </a:rPr>
              <a:t>如盖章、交换特制牌证等。</a:t>
            </a:r>
            <a:endParaRPr lang="zh-CN" altLang="en-US" sz="1800" b="1" dirty="0">
              <a:solidFill>
                <a:srgbClr val="FF0066"/>
              </a:solidFill>
              <a:ea typeface="宋体" panose="02010600030101010101" pitchFamily="2" charset="-122"/>
            </a:endParaRPr>
          </a:p>
          <a:p>
            <a:r>
              <a:rPr lang="zh-CN" altLang="en-US" sz="1800" b="1" dirty="0">
                <a:solidFill>
                  <a:srgbClr val="003300"/>
                </a:solidFill>
                <a:ea typeface="宋体" panose="02010600030101010101" pitchFamily="2" charset="-122"/>
              </a:rPr>
              <a:t>③语言确认。</a:t>
            </a:r>
            <a:r>
              <a:rPr lang="zh-CN" altLang="en-US" sz="1800" b="1" dirty="0">
                <a:solidFill>
                  <a:srgbClr val="FF0066"/>
                </a:solidFill>
                <a:ea typeface="宋体" panose="02010600030101010101" pitchFamily="2" charset="-122"/>
              </a:rPr>
              <a:t>一般采用面对面言语确认，也大量采用远距离的电话通信等媒体语言传达。</a:t>
            </a:r>
            <a:endParaRPr lang="zh-CN" altLang="en-US" sz="1800" b="1" dirty="0">
              <a:solidFill>
                <a:srgbClr val="FF0066"/>
              </a:solidFill>
              <a:ea typeface="宋体" panose="02010600030101010101" pitchFamily="2" charset="-122"/>
            </a:endParaRPr>
          </a:p>
        </p:txBody>
      </p:sp>
      <p:pic>
        <p:nvPicPr>
          <p:cNvPr id="52228" name="图片 52227" descr="6559d75d8e47630b"/>
          <p:cNvPicPr>
            <a:picLocks noChangeAspect="1"/>
          </p:cNvPicPr>
          <p:nvPr/>
        </p:nvPicPr>
        <p:blipFill>
          <a:blip r:embed="rId1"/>
          <a:stretch>
            <a:fillRect/>
          </a:stretch>
        </p:blipFill>
        <p:spPr>
          <a:xfrm>
            <a:off x="5486400" y="5334000"/>
            <a:ext cx="1727200" cy="1054100"/>
          </a:xfrm>
          <a:prstGeom prst="rect">
            <a:avLst/>
          </a:prstGeom>
          <a:noFill/>
          <a:ln w="9525">
            <a:noFill/>
          </a:ln>
        </p:spPr>
      </p:pic>
      <p:pic>
        <p:nvPicPr>
          <p:cNvPr id="52229" name="图片 52228" descr="5a471c86813fd9d0"/>
          <p:cNvPicPr>
            <a:picLocks noChangeAspect="1"/>
          </p:cNvPicPr>
          <p:nvPr/>
        </p:nvPicPr>
        <p:blipFill>
          <a:blip r:embed="rId2"/>
          <a:stretch>
            <a:fillRect/>
          </a:stretch>
        </p:blipFill>
        <p:spPr>
          <a:xfrm rot="2651855">
            <a:off x="3944938" y="5484813"/>
            <a:ext cx="1422400" cy="658812"/>
          </a:xfrm>
          <a:prstGeom prst="rect">
            <a:avLst/>
          </a:prstGeom>
          <a:noFill/>
          <a:ln w="9525">
            <a:noFill/>
          </a:ln>
        </p:spPr>
      </p:pic>
      <p:sp>
        <p:nvSpPr>
          <p:cNvPr id="52231" name="矩形 52230"/>
          <p:cNvSpPr/>
          <p:nvPr/>
        </p:nvSpPr>
        <p:spPr>
          <a:xfrm>
            <a:off x="1219200" y="1219200"/>
            <a:ext cx="3581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3</a:t>
            </a:r>
            <a:r>
              <a:rPr lang="zh-CN" altLang="en-US" sz="2000" b="1" dirty="0">
                <a:latin typeface="Arial" panose="020B0604020202020204" pitchFamily="34" charset="0"/>
                <a:ea typeface="宋体" panose="02010600030101010101" pitchFamily="2" charset="-122"/>
              </a:rPr>
              <a:t>、安全确认的安全行为养成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3250" name="标题 5324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3251" name="文本占位符 53250"/>
          <p:cNvSpPr>
            <a:spLocks noGrp="1"/>
          </p:cNvSpPr>
          <p:nvPr>
            <p:ph type="body" idx="1"/>
          </p:nvPr>
        </p:nvSpPr>
        <p:spPr>
          <a:xfrm>
            <a:off x="457200" y="18288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003300"/>
                </a:solidFill>
                <a:ea typeface="宋体" panose="02010600030101010101" pitchFamily="2" charset="-122"/>
              </a:rPr>
              <a:t>④信号确认</a:t>
            </a:r>
            <a:r>
              <a:rPr lang="zh-CN" altLang="en-US" sz="1800" b="1" dirty="0">
                <a:solidFill>
                  <a:srgbClr val="FF0066"/>
                </a:solidFill>
                <a:ea typeface="宋体" panose="02010600030101010101" pitchFamily="2" charset="-122"/>
              </a:rPr>
              <a:t>。如信号灯、口哨、旗语是、手势、点头、摇头等。</a:t>
            </a:r>
            <a:endParaRPr lang="zh-CN" altLang="en-US" sz="1800" b="1" dirty="0">
              <a:solidFill>
                <a:srgbClr val="FF0066"/>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⑤警戒确认。</a:t>
            </a:r>
            <a:r>
              <a:rPr lang="zh-CN" altLang="en-US" sz="1800" b="1" dirty="0">
                <a:solidFill>
                  <a:srgbClr val="FF0066"/>
                </a:solidFill>
                <a:ea typeface="宋体" panose="02010600030101010101" pitchFamily="2" charset="-122"/>
              </a:rPr>
              <a:t>由警戒人员按照要求到位，设置警戒栅栏网线、悬挂警戒标识牌等。</a:t>
            </a:r>
            <a:endParaRPr lang="zh-CN" altLang="en-US" sz="1800" b="1" dirty="0">
              <a:solidFill>
                <a:srgbClr val="FF0066"/>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⑥无意外默认</a:t>
            </a:r>
            <a:r>
              <a:rPr lang="zh-CN" altLang="en-US" sz="1800" b="1" dirty="0">
                <a:solidFill>
                  <a:srgbClr val="FF0066"/>
                </a:solidFill>
                <a:ea typeface="宋体" panose="02010600030101010101" pitchFamily="2" charset="-122"/>
              </a:rPr>
              <a:t>。在无异常情况下；不再告知警示，以默认表示确认，但此种确认要在事先约定的情况下才能进行。</a:t>
            </a:r>
            <a:endParaRPr lang="zh-CN" altLang="en-US" sz="1800" b="1" dirty="0">
              <a:solidFill>
                <a:srgbClr val="FF0066"/>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⑦模拟操作确认。</a:t>
            </a:r>
            <a:r>
              <a:rPr lang="zh-CN" altLang="en-US" sz="1800" b="1" dirty="0">
                <a:solidFill>
                  <a:srgbClr val="FF0066"/>
                </a:solidFill>
                <a:ea typeface="宋体" panose="02010600030101010101" pitchFamily="2" charset="-122"/>
              </a:rPr>
              <a:t>对于特别重要而且危险性很大的关键性操作，要采用操作票或模拟操作板，先模拟操作，确认无误后，再实施正式操作。</a:t>
            </a:r>
            <a:endParaRPr lang="zh-CN" altLang="en-US" sz="1800" b="1" dirty="0">
              <a:solidFill>
                <a:srgbClr val="FF0066"/>
              </a:solidFill>
              <a:ea typeface="宋体" panose="02010600030101010101" pitchFamily="2" charset="-122"/>
            </a:endParaRPr>
          </a:p>
        </p:txBody>
      </p:sp>
      <p:sp>
        <p:nvSpPr>
          <p:cNvPr id="53253" name="矩形 53252"/>
          <p:cNvSpPr/>
          <p:nvPr/>
        </p:nvSpPr>
        <p:spPr>
          <a:xfrm>
            <a:off x="990600" y="1143000"/>
            <a:ext cx="3581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3</a:t>
            </a:r>
            <a:r>
              <a:rPr lang="zh-CN" altLang="en-US" sz="2000" b="1" dirty="0">
                <a:latin typeface="Arial" panose="020B0604020202020204" pitchFamily="34" charset="0"/>
                <a:ea typeface="宋体" panose="02010600030101010101" pitchFamily="2" charset="-122"/>
              </a:rPr>
              <a:t>、安全确认的安全行为养成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4274" name="标题 5427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4275" name="文本占位符 54274"/>
          <p:cNvSpPr>
            <a:spLocks noGrp="1"/>
          </p:cNvSpPr>
          <p:nvPr>
            <p:ph type="body" idx="1"/>
          </p:nvPr>
        </p:nvSpPr>
        <p:spPr>
          <a:xfrm>
            <a:off x="381000" y="1981200"/>
            <a:ext cx="8229600" cy="4486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lvl="1"/>
            <a:r>
              <a:rPr lang="zh-CN" altLang="en-US" sz="1800" b="1" dirty="0">
                <a:solidFill>
                  <a:srgbClr val="003300"/>
                </a:solidFill>
                <a:ea typeface="宋体" panose="02010600030101010101" pitchFamily="2" charset="-122"/>
              </a:rPr>
              <a:t>①作业准备的安全确认要求。</a:t>
            </a:r>
            <a:r>
              <a:rPr lang="zh-CN" altLang="en-US" sz="1800" b="1" dirty="0">
                <a:solidFill>
                  <a:srgbClr val="FF0066"/>
                </a:solidFill>
                <a:ea typeface="宋体" panose="02010600030101010101" pitchFamily="2" charset="-122"/>
              </a:rPr>
              <a:t>作业人员在接班后应进行设备、环境状况的确认。如设备的操纵、显示装置，安全装置等是否正常可靠；设备的润滑情况是否良好；原材料、辅助品的性能状况是否符合要求，工器具摆放是否到位；作业场所是否清洁、整齐；材料、物品的摆放是否妥当；作业通道是否顺畅等。一切确认正常，或确认可能有危险而采取有效的防止对策后方允许开始操作。作业准备的确认可以喝作业前的安全检查结合起来，采用安全检查表进行逐项确认。</a:t>
            </a:r>
            <a:endParaRPr lang="zh-CN" altLang="en-US" sz="1800" b="1" dirty="0">
              <a:solidFill>
                <a:srgbClr val="FF0066"/>
              </a:solidFill>
              <a:ea typeface="宋体" panose="02010600030101010101" pitchFamily="2" charset="-122"/>
            </a:endParaRPr>
          </a:p>
        </p:txBody>
      </p:sp>
      <p:sp>
        <p:nvSpPr>
          <p:cNvPr id="54276" name="矩形 54275"/>
          <p:cNvSpPr/>
          <p:nvPr/>
        </p:nvSpPr>
        <p:spPr>
          <a:xfrm>
            <a:off x="838200" y="1219200"/>
            <a:ext cx="4495800" cy="457200"/>
          </a:xfrm>
          <a:prstGeom prst="rect">
            <a:avLst/>
          </a:prstGeom>
          <a:solidFill>
            <a:srgbClr val="008080"/>
          </a:soli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400" b="1" dirty="0">
                <a:solidFill>
                  <a:srgbClr val="FFFF00"/>
                </a:solidFill>
                <a:latin typeface="Arial" panose="020B0604020202020204" pitchFamily="34" charset="0"/>
                <a:ea typeface="宋体" panose="02010600030101010101" pitchFamily="2" charset="-122"/>
              </a:rPr>
              <a:t>几种典型安全确认的具体要求</a:t>
            </a:r>
            <a:endParaRPr lang="zh-CN" altLang="en-US" sz="2400" b="1" dirty="0">
              <a:solidFill>
                <a:srgbClr val="FFFF00"/>
              </a:solidFill>
              <a:latin typeface="Arial" panose="020B0604020202020204" pitchFamily="34" charset="0"/>
              <a:ea typeface="宋体" panose="02010600030101010101" pitchFamily="2" charset="-122"/>
            </a:endParaRPr>
          </a:p>
        </p:txBody>
      </p:sp>
      <p:pic>
        <p:nvPicPr>
          <p:cNvPr id="54277" name="图片 54276" descr="cbeda096813fd9d0"/>
          <p:cNvPicPr>
            <a:picLocks noChangeAspect="1"/>
          </p:cNvPicPr>
          <p:nvPr/>
        </p:nvPicPr>
        <p:blipFill>
          <a:blip r:embed="rId1"/>
          <a:stretch>
            <a:fillRect/>
          </a:stretch>
        </p:blipFill>
        <p:spPr>
          <a:xfrm>
            <a:off x="381000" y="2133600"/>
            <a:ext cx="762000" cy="995363"/>
          </a:xfrm>
          <a:prstGeom prst="rect">
            <a:avLst/>
          </a:prstGeom>
          <a:noFill/>
          <a:ln w="9525">
            <a:noFill/>
          </a:ln>
        </p:spPr>
      </p:pic>
      <p:sp>
        <p:nvSpPr>
          <p:cNvPr id="54279" name="矩形 54278"/>
          <p:cNvSpPr/>
          <p:nvPr/>
        </p:nvSpPr>
        <p:spPr>
          <a:xfrm rot="-10735418" flipV="1">
            <a:off x="5637213" y="1138238"/>
            <a:ext cx="3276600" cy="366712"/>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3</a:t>
            </a:r>
            <a:r>
              <a:rPr lang="zh-CN" altLang="en-US" sz="1800" b="1" dirty="0">
                <a:latin typeface="Arial" panose="020B0604020202020204" pitchFamily="34" charset="0"/>
                <a:ea typeface="宋体" panose="02010600030101010101" pitchFamily="2" charset="-122"/>
              </a:rPr>
              <a:t>、安全确认的安全行为养成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5298" name="标题 5529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5299" name="文本占位符 55298"/>
          <p:cNvSpPr>
            <a:spLocks noGrp="1"/>
          </p:cNvSpPr>
          <p:nvPr>
            <p:ph type="body" idx="1"/>
          </p:nvPr>
        </p:nvSpPr>
        <p:spPr>
          <a:xfrm>
            <a:off x="457200" y="2057400"/>
            <a:ext cx="8229600" cy="3886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②作业方法的安全确认要求</a:t>
            </a:r>
            <a:r>
              <a:rPr lang="zh-CN" altLang="en-US" dirty="0">
                <a:solidFill>
                  <a:srgbClr val="003300"/>
                </a:solidFill>
                <a:ea typeface="宋体" panose="02010600030101010101" pitchFamily="2" charset="-122"/>
              </a:rPr>
              <a:t>。</a:t>
            </a:r>
            <a:r>
              <a:rPr lang="zh-CN" altLang="en-US" b="1" dirty="0">
                <a:solidFill>
                  <a:srgbClr val="88307B"/>
                </a:solidFill>
                <a:ea typeface="宋体" panose="02010600030101010101" pitchFamily="2" charset="-122"/>
              </a:rPr>
              <a:t>即按照标准化的作业规程，对作业方法进行确认，确认无误后才允许启动设备、开工作业。特别是在设备安装工程开工前，对起吊方式、操作要求、安装顺序等作业方法的确认尤为重要。</a:t>
            </a:r>
            <a:endParaRPr lang="zh-CN" altLang="en-US" b="1" dirty="0">
              <a:solidFill>
                <a:srgbClr val="88307B"/>
              </a:solidFill>
              <a:ea typeface="宋体" panose="02010600030101010101" pitchFamily="2" charset="-122"/>
            </a:endParaRPr>
          </a:p>
        </p:txBody>
      </p:sp>
      <p:sp>
        <p:nvSpPr>
          <p:cNvPr id="55300" name="矩形 55299"/>
          <p:cNvSpPr/>
          <p:nvPr/>
        </p:nvSpPr>
        <p:spPr>
          <a:xfrm>
            <a:off x="838200" y="1219200"/>
            <a:ext cx="4495800" cy="457200"/>
          </a:xfrm>
          <a:prstGeom prst="rect">
            <a:avLst/>
          </a:prstGeom>
          <a:solidFill>
            <a:srgbClr val="008080"/>
          </a:soli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400" b="1" dirty="0">
                <a:solidFill>
                  <a:srgbClr val="FFFF00"/>
                </a:solidFill>
                <a:latin typeface="Arial" panose="020B0604020202020204" pitchFamily="34" charset="0"/>
                <a:ea typeface="宋体" panose="02010600030101010101" pitchFamily="2" charset="-122"/>
              </a:rPr>
              <a:t>几种典型安全确认的具体要求</a:t>
            </a:r>
            <a:endParaRPr lang="zh-CN" altLang="en-US" sz="2400" b="1" dirty="0">
              <a:solidFill>
                <a:srgbClr val="FFFF00"/>
              </a:solidFill>
              <a:latin typeface="Arial" panose="020B0604020202020204" pitchFamily="34" charset="0"/>
              <a:ea typeface="宋体" panose="02010600030101010101" pitchFamily="2" charset="-122"/>
            </a:endParaRPr>
          </a:p>
        </p:txBody>
      </p:sp>
      <p:sp>
        <p:nvSpPr>
          <p:cNvPr id="55302" name="矩形 55301"/>
          <p:cNvSpPr/>
          <p:nvPr/>
        </p:nvSpPr>
        <p:spPr>
          <a:xfrm>
            <a:off x="5562600" y="1447800"/>
            <a:ext cx="30543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3</a:t>
            </a:r>
            <a:r>
              <a:rPr lang="zh-CN" altLang="en-US" sz="1800" b="1" dirty="0">
                <a:latin typeface="Arial" panose="020B0604020202020204" pitchFamily="34" charset="0"/>
                <a:ea typeface="宋体" panose="02010600030101010101" pitchFamily="2" charset="-122"/>
              </a:rPr>
              <a:t>、安全确认的安全行为养成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6322" name="标题 5632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6323" name="文本占位符 56322"/>
          <p:cNvSpPr>
            <a:spLocks noGrp="1"/>
          </p:cNvSpPr>
          <p:nvPr>
            <p:ph type="body" idx="1"/>
          </p:nvPr>
        </p:nvSpPr>
        <p:spPr>
          <a:xfrm>
            <a:off x="381000" y="1828800"/>
            <a:ext cx="8229600" cy="4419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sz="1800" b="1" dirty="0">
                <a:solidFill>
                  <a:srgbClr val="003300"/>
                </a:solidFill>
                <a:ea typeface="宋体" panose="02010600030101010101" pitchFamily="2" charset="-122"/>
              </a:rPr>
              <a:t>③设备运行的安全确认要求。</a:t>
            </a:r>
            <a:r>
              <a:rPr lang="zh-CN" altLang="en-US" sz="1800" dirty="0">
                <a:solidFill>
                  <a:srgbClr val="FF0066"/>
                </a:solidFill>
                <a:ea typeface="宋体" panose="02010600030101010101" pitchFamily="2" charset="-122"/>
              </a:rPr>
              <a:t>设备开动后，应对设备的运行情况是否正常进行确认，如运转是否平稳，有无异常的振动、噪声或其他任何预示危险的征兆，各种运行参数的显示是否正常等。设备运行确认也可以与作业中的安全简介结合，采用安全检查表进行。有时该种确认应根据现场工作需要在整个作业期间进行若干次。</a:t>
            </a:r>
            <a:endParaRPr lang="zh-CN" altLang="en-US" sz="1800" dirty="0">
              <a:solidFill>
                <a:srgbClr val="FF0066"/>
              </a:solidFill>
              <a:ea typeface="宋体" panose="02010600030101010101" pitchFamily="2" charset="-122"/>
            </a:endParaRPr>
          </a:p>
        </p:txBody>
      </p:sp>
      <p:sp>
        <p:nvSpPr>
          <p:cNvPr id="56324" name="矩形 56323"/>
          <p:cNvSpPr/>
          <p:nvPr/>
        </p:nvSpPr>
        <p:spPr>
          <a:xfrm>
            <a:off x="838200" y="1219200"/>
            <a:ext cx="4495800" cy="457200"/>
          </a:xfrm>
          <a:prstGeom prst="rect">
            <a:avLst/>
          </a:prstGeom>
          <a:solidFill>
            <a:srgbClr val="008080"/>
          </a:soli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400" b="1" dirty="0">
                <a:solidFill>
                  <a:srgbClr val="FFFF00"/>
                </a:solidFill>
                <a:latin typeface="Arial" panose="020B0604020202020204" pitchFamily="34" charset="0"/>
                <a:ea typeface="宋体" panose="02010600030101010101" pitchFamily="2" charset="-122"/>
              </a:rPr>
              <a:t>几种典型安全确认的具体要求</a:t>
            </a:r>
            <a:endParaRPr lang="zh-CN" altLang="en-US" sz="2400" b="1" dirty="0">
              <a:solidFill>
                <a:srgbClr val="FFFF00"/>
              </a:solidFill>
              <a:latin typeface="Arial" panose="020B0604020202020204" pitchFamily="34" charset="0"/>
              <a:ea typeface="宋体" panose="02010600030101010101" pitchFamily="2" charset="-122"/>
            </a:endParaRPr>
          </a:p>
        </p:txBody>
      </p:sp>
      <p:sp>
        <p:nvSpPr>
          <p:cNvPr id="56326" name="矩形 56325"/>
          <p:cNvSpPr/>
          <p:nvPr/>
        </p:nvSpPr>
        <p:spPr>
          <a:xfrm>
            <a:off x="5638800" y="1295400"/>
            <a:ext cx="30543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3</a:t>
            </a:r>
            <a:r>
              <a:rPr lang="zh-CN" altLang="en-US" sz="1800" b="1" dirty="0">
                <a:latin typeface="Arial" panose="020B0604020202020204" pitchFamily="34" charset="0"/>
                <a:ea typeface="宋体" panose="02010600030101010101" pitchFamily="2" charset="-122"/>
              </a:rPr>
              <a:t>、安全确认的安全行为养成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7346" name="标题 5734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7347" name="文本占位符 57346"/>
          <p:cNvSpPr>
            <a:spLocks noGrp="1"/>
          </p:cNvSpPr>
          <p:nvPr>
            <p:ph type="body" idx="1"/>
          </p:nvPr>
        </p:nvSpPr>
        <p:spPr>
          <a:xfrm>
            <a:off x="533400" y="2286000"/>
            <a:ext cx="8153400" cy="3810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④关闭设备的安全确认要求。</a:t>
            </a:r>
            <a:r>
              <a:rPr lang="zh-CN" altLang="en-US" dirty="0">
                <a:solidFill>
                  <a:srgbClr val="FF0066"/>
                </a:solidFill>
                <a:ea typeface="宋体" panose="02010600030101010101" pitchFamily="2" charset="-122"/>
              </a:rPr>
              <a:t>与开启设备的情况相同，应按照标准化作业规程对关闭设备的作业方法确认后才允许关闭设备。特别是在停电、停水、停压风等情况下尤为重要。</a:t>
            </a:r>
            <a:endParaRPr lang="zh-CN" altLang="en-US" dirty="0">
              <a:solidFill>
                <a:srgbClr val="FF0066"/>
              </a:solidFill>
              <a:ea typeface="宋体" panose="02010600030101010101" pitchFamily="2" charset="-122"/>
            </a:endParaRPr>
          </a:p>
        </p:txBody>
      </p:sp>
      <p:sp>
        <p:nvSpPr>
          <p:cNvPr id="57348" name="矩形 57347"/>
          <p:cNvSpPr/>
          <p:nvPr/>
        </p:nvSpPr>
        <p:spPr>
          <a:xfrm>
            <a:off x="762000" y="1600200"/>
            <a:ext cx="4495800" cy="457200"/>
          </a:xfrm>
          <a:prstGeom prst="rect">
            <a:avLst/>
          </a:prstGeom>
          <a:solidFill>
            <a:srgbClr val="008080"/>
          </a:soli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400" b="1" dirty="0">
                <a:solidFill>
                  <a:srgbClr val="FFFF00"/>
                </a:solidFill>
                <a:latin typeface="Arial" panose="020B0604020202020204" pitchFamily="34" charset="0"/>
                <a:ea typeface="宋体" panose="02010600030101010101" pitchFamily="2" charset="-122"/>
              </a:rPr>
              <a:t>几种典型安全确认的具体要求</a:t>
            </a:r>
            <a:endParaRPr lang="zh-CN" altLang="en-US" sz="2400" b="1" dirty="0">
              <a:solidFill>
                <a:srgbClr val="FFFF00"/>
              </a:solidFill>
              <a:latin typeface="Arial" panose="020B0604020202020204" pitchFamily="34" charset="0"/>
              <a:ea typeface="宋体" panose="02010600030101010101" pitchFamily="2" charset="-122"/>
            </a:endParaRPr>
          </a:p>
        </p:txBody>
      </p:sp>
      <p:sp>
        <p:nvSpPr>
          <p:cNvPr id="57350" name="矩形 57349"/>
          <p:cNvSpPr/>
          <p:nvPr/>
        </p:nvSpPr>
        <p:spPr>
          <a:xfrm>
            <a:off x="5638800" y="1295400"/>
            <a:ext cx="30543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3</a:t>
            </a:r>
            <a:r>
              <a:rPr lang="zh-CN" altLang="en-US" sz="1800" b="1" dirty="0">
                <a:latin typeface="Arial" panose="020B0604020202020204" pitchFamily="34" charset="0"/>
                <a:ea typeface="宋体" panose="02010600030101010101" pitchFamily="2" charset="-122"/>
              </a:rPr>
              <a:t>、安全确认的安全行为养成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8370" name="标题 5836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8371" name="文本占位符 58370"/>
          <p:cNvSpPr>
            <a:spLocks noGrp="1"/>
          </p:cNvSpPr>
          <p:nvPr>
            <p:ph type="body" idx="1"/>
          </p:nvPr>
        </p:nvSpPr>
        <p:spPr>
          <a:xfrm>
            <a:off x="457200" y="2057400"/>
            <a:ext cx="8229600" cy="4267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⑤多人作业的安全确认要求。</a:t>
            </a:r>
            <a:r>
              <a:rPr lang="zh-CN" altLang="en-US" dirty="0">
                <a:solidFill>
                  <a:srgbClr val="FF0066"/>
                </a:solidFill>
                <a:ea typeface="宋体" panose="02010600030101010101" pitchFamily="2" charset="-122"/>
              </a:rPr>
              <a:t>如是多人协同作业，则在开始作业前，应按照预定的安排对参加作业的人员，人员的作业位置、作业方法、指挥联络形式、作业中出现异常情况时的对策等进行确认，确认无误才允许开始作业。</a:t>
            </a:r>
            <a:endParaRPr lang="zh-CN" altLang="en-US" dirty="0">
              <a:solidFill>
                <a:srgbClr val="FF0066"/>
              </a:solidFill>
              <a:ea typeface="宋体" panose="02010600030101010101" pitchFamily="2" charset="-122"/>
            </a:endParaRPr>
          </a:p>
        </p:txBody>
      </p:sp>
      <p:sp>
        <p:nvSpPr>
          <p:cNvPr id="58372" name="矩形 58371"/>
          <p:cNvSpPr/>
          <p:nvPr/>
        </p:nvSpPr>
        <p:spPr>
          <a:xfrm>
            <a:off x="838200" y="1219200"/>
            <a:ext cx="4495800" cy="457200"/>
          </a:xfrm>
          <a:prstGeom prst="rect">
            <a:avLst/>
          </a:prstGeom>
          <a:solidFill>
            <a:srgbClr val="008080"/>
          </a:soli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400" b="1" dirty="0">
                <a:solidFill>
                  <a:srgbClr val="FFFF00"/>
                </a:solidFill>
                <a:latin typeface="Arial" panose="020B0604020202020204" pitchFamily="34" charset="0"/>
                <a:ea typeface="宋体" panose="02010600030101010101" pitchFamily="2" charset="-122"/>
              </a:rPr>
              <a:t>几种典型安全确认的具体要求</a:t>
            </a:r>
            <a:endParaRPr lang="zh-CN" altLang="en-US" sz="2400" b="1" dirty="0">
              <a:solidFill>
                <a:srgbClr val="FFFF00"/>
              </a:solidFill>
              <a:latin typeface="Arial" panose="020B0604020202020204" pitchFamily="34" charset="0"/>
              <a:ea typeface="宋体" panose="02010600030101010101" pitchFamily="2" charset="-122"/>
            </a:endParaRPr>
          </a:p>
        </p:txBody>
      </p:sp>
      <p:sp>
        <p:nvSpPr>
          <p:cNvPr id="58374" name="矩形 58373"/>
          <p:cNvSpPr/>
          <p:nvPr/>
        </p:nvSpPr>
        <p:spPr>
          <a:xfrm>
            <a:off x="5715000" y="1219200"/>
            <a:ext cx="30543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3</a:t>
            </a:r>
            <a:r>
              <a:rPr lang="zh-CN" altLang="en-US" sz="1800" b="1" dirty="0">
                <a:latin typeface="Arial" panose="020B0604020202020204" pitchFamily="34" charset="0"/>
                <a:ea typeface="宋体" panose="02010600030101010101" pitchFamily="2" charset="-122"/>
              </a:rPr>
              <a:t>、安全确认的安全行为养成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194" name="矩形 8193"/>
          <p:cNvSpPr/>
          <p:nvPr/>
        </p:nvSpPr>
        <p:spPr>
          <a:xfrm>
            <a:off x="304800" y="1524000"/>
            <a:ext cx="4191000" cy="4648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spcBef>
                <a:spcPct val="0"/>
              </a:spcBef>
            </a:pPr>
            <a:endParaRPr lang="zh-CN" altLang="en-US" sz="1800" dirty="0">
              <a:latin typeface="Arial" panose="020B0604020202020204" pitchFamily="34" charset="0"/>
              <a:ea typeface="宋体" panose="02010600030101010101" pitchFamily="2" charset="-122"/>
            </a:endParaRPr>
          </a:p>
        </p:txBody>
      </p:sp>
      <p:sp>
        <p:nvSpPr>
          <p:cNvPr id="8195" name="标题 8194"/>
          <p:cNvSpPr>
            <a:spLocks noGrp="1"/>
          </p:cNvSpPr>
          <p:nvPr>
            <p:ph type="title"/>
          </p:nvPr>
        </p:nvSpPr>
        <p:spPr>
          <a:xfrm>
            <a:off x="457200" y="457200"/>
            <a:ext cx="7391400" cy="838200"/>
          </a:xfrm>
        </p:spPr>
        <p:txBody>
          <a:bodyPr anchor="ctr"/>
          <a:lstStyle/>
          <a:p>
            <a:r>
              <a:rPr lang="zh-CN" altLang="en-US" sz="2800" dirty="0">
                <a:ea typeface="宋体" panose="02010600030101010101" pitchFamily="2" charset="-122"/>
              </a:rPr>
              <a:t>一、</a:t>
            </a:r>
            <a:r>
              <a:rPr lang="zh-CN" altLang="en-US" sz="3200" dirty="0">
                <a:ea typeface="宋体" panose="02010600030101010101" pitchFamily="2" charset="-122"/>
              </a:rPr>
              <a:t>“三违”现象出现的主客观原因</a:t>
            </a:r>
            <a:br>
              <a:rPr lang="zh-CN" altLang="en-US" sz="3200" dirty="0">
                <a:solidFill>
                  <a:srgbClr val="FF0066"/>
                </a:solidFill>
                <a:ea typeface="宋体" panose="02010600030101010101" pitchFamily="2" charset="-122"/>
              </a:rPr>
            </a:br>
            <a:endParaRPr lang="zh-CN" altLang="en-US" sz="3200" dirty="0">
              <a:solidFill>
                <a:srgbClr val="FF0066"/>
              </a:solidFill>
              <a:ea typeface="宋体" panose="02010600030101010101" pitchFamily="2" charset="-122"/>
            </a:endParaRPr>
          </a:p>
        </p:txBody>
      </p:sp>
      <p:sp>
        <p:nvSpPr>
          <p:cNvPr id="8196" name="文本占位符 8195"/>
          <p:cNvSpPr>
            <a:spLocks noGrp="1"/>
          </p:cNvSpPr>
          <p:nvPr>
            <p:ph type="body" idx="1"/>
          </p:nvPr>
        </p:nvSpPr>
        <p:spPr>
          <a:xfrm>
            <a:off x="381000" y="1524000"/>
            <a:ext cx="4267200" cy="4648200"/>
          </a:xfrm>
        </p:spPr>
        <p:txBody>
          <a:bodyPr/>
          <a:lstStyle/>
          <a:p>
            <a:pPr>
              <a:lnSpc>
                <a:spcPct val="90000"/>
              </a:lnSpc>
            </a:pPr>
            <a:r>
              <a:rPr lang="zh-CN" altLang="en-US" sz="2800" dirty="0">
                <a:ea typeface="宋体" panose="02010600030101010101" pitchFamily="2" charset="-122"/>
              </a:rPr>
              <a:t>    </a:t>
            </a:r>
            <a:r>
              <a:rPr lang="zh-CN" altLang="en-US" sz="2800" b="1" dirty="0">
                <a:solidFill>
                  <a:srgbClr val="003300"/>
                </a:solidFill>
                <a:ea typeface="宋体" panose="02010600030101010101" pitchFamily="2" charset="-122"/>
              </a:rPr>
              <a:t>侥幸心理。有些职工自认为控制力强，对作业环境和条件变化能够掌握，偶尔几次违章都没有出过事，就把潜在的危险置之脑后。一旦环境、设备、人员发生变化，就很可能引发事故，这类情形在工作时间不长的青年职工中较多见。</a:t>
            </a:r>
            <a:endParaRPr lang="zh-CN" altLang="en-US" sz="2800" b="1" dirty="0">
              <a:solidFill>
                <a:srgbClr val="003300"/>
              </a:solidFill>
              <a:ea typeface="宋体" panose="02010600030101010101" pitchFamily="2" charset="-122"/>
            </a:endParaRPr>
          </a:p>
        </p:txBody>
      </p:sp>
      <p:sp>
        <p:nvSpPr>
          <p:cNvPr id="8197" name="文本框 8196"/>
          <p:cNvSpPr txBox="1"/>
          <p:nvPr/>
        </p:nvSpPr>
        <p:spPr>
          <a:xfrm>
            <a:off x="609600" y="4267200"/>
            <a:ext cx="6553200" cy="366713"/>
          </a:xfrm>
          <a:prstGeom prst="rect">
            <a:avLst/>
          </a:prstGeom>
          <a:noFill/>
          <a:ln w="9525">
            <a:noFill/>
          </a:ln>
        </p:spPr>
        <p:txBody>
          <a:bodyPr>
            <a:spAutoFit/>
          </a:bodyPr>
          <a:lstStyle/>
          <a:p>
            <a:pPr algn="l">
              <a:spcBef>
                <a:spcPct val="0"/>
              </a:spcBef>
            </a:pPr>
            <a:endParaRPr lang="zh-CN" altLang="en-US" sz="1800" dirty="0">
              <a:latin typeface="Arial" panose="020B0604020202020204" pitchFamily="34" charset="0"/>
              <a:ea typeface="宋体" panose="02010600030101010101" pitchFamily="2" charset="-122"/>
            </a:endParaRPr>
          </a:p>
        </p:txBody>
      </p:sp>
      <p:grpSp>
        <p:nvGrpSpPr>
          <p:cNvPr id="8198" name="组合 8197"/>
          <p:cNvGrpSpPr/>
          <p:nvPr/>
        </p:nvGrpSpPr>
        <p:grpSpPr>
          <a:xfrm>
            <a:off x="304800" y="1447800"/>
            <a:ext cx="762000" cy="609600"/>
            <a:chOff x="0" y="0"/>
            <a:chExt cx="1549" cy="1351"/>
          </a:xfrm>
        </p:grpSpPr>
        <p:sp>
          <p:nvSpPr>
            <p:cNvPr id="8199" name="六边形 8198"/>
            <p:cNvSpPr/>
            <p:nvPr/>
          </p:nvSpPr>
          <p:spPr>
            <a:xfrm>
              <a:off x="13" y="23"/>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8200" name="六边形 8199"/>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8201" name="六边形 8200"/>
            <p:cNvSpPr/>
            <p:nvPr/>
          </p:nvSpPr>
          <p:spPr>
            <a:xfrm>
              <a:off x="90" y="80"/>
              <a:ext cx="1350" cy="1168"/>
            </a:xfrm>
            <a:prstGeom prst="hexagon">
              <a:avLst>
                <a:gd name="adj" fmla="val 28895"/>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a:lstStyle/>
            <a:p>
              <a:endParaRPr lang="zh-CN" altLang="en-US"/>
            </a:p>
          </p:txBody>
        </p:sp>
      </p:grpSp>
      <p:sp>
        <p:nvSpPr>
          <p:cNvPr id="8202" name="文本框 8201"/>
          <p:cNvSpPr txBox="1"/>
          <p:nvPr/>
        </p:nvSpPr>
        <p:spPr>
          <a:xfrm>
            <a:off x="0" y="1524000"/>
            <a:ext cx="1371600" cy="457200"/>
          </a:xfrm>
          <a:prstGeom prst="rect">
            <a:avLst/>
          </a:prstGeom>
          <a:noFill/>
          <a:ln w="9525">
            <a:noFill/>
          </a:ln>
        </p:spPr>
        <p:txBody>
          <a:bodyPr>
            <a:spAutoFit/>
          </a:bodyPr>
          <a:lstStyle/>
          <a:p>
            <a:pPr eaLnBrk="0" hangingPunct="0">
              <a:spcBef>
                <a:spcPct val="0"/>
              </a:spcBef>
            </a:pPr>
            <a:r>
              <a:rPr lang="zh-CN" altLang="en-US" sz="2400" b="1" dirty="0">
                <a:solidFill>
                  <a:srgbClr val="000000"/>
                </a:solidFill>
                <a:latin typeface="Arial" panose="020B0604020202020204" pitchFamily="34" charset="0"/>
                <a:ea typeface="宋体" panose="02010600030101010101" pitchFamily="2" charset="-122"/>
              </a:rPr>
              <a:t>（</a:t>
            </a:r>
            <a:r>
              <a:rPr lang="en-US" altLang="zh-CN" sz="2400" b="1">
                <a:solidFill>
                  <a:srgbClr val="000000"/>
                </a:solidFill>
                <a:latin typeface="Arial" panose="020B0604020202020204" pitchFamily="34" charset="0"/>
                <a:ea typeface="宋体" panose="02010600030101010101" pitchFamily="2" charset="-122"/>
              </a:rPr>
              <a:t>1</a:t>
            </a:r>
            <a:r>
              <a:rPr lang="zh-CN" altLang="en-US" sz="2400" b="1" dirty="0">
                <a:solidFill>
                  <a:srgbClr val="000000"/>
                </a:solidFill>
                <a:latin typeface="Arial" panose="020B0604020202020204" pitchFamily="34" charset="0"/>
                <a:ea typeface="宋体" panose="02010600030101010101" pitchFamily="2" charset="-122"/>
              </a:rPr>
              <a:t>）</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8203" name="图片 8202" descr="39663481[1]"/>
          <p:cNvPicPr>
            <a:picLocks noChangeAspect="1"/>
          </p:cNvPicPr>
          <p:nvPr/>
        </p:nvPicPr>
        <p:blipFill>
          <a:blip r:embed="rId1"/>
          <a:stretch>
            <a:fillRect/>
          </a:stretch>
        </p:blipFill>
        <p:spPr>
          <a:xfrm>
            <a:off x="5029200" y="1905000"/>
            <a:ext cx="3505200" cy="4495800"/>
          </a:xfrm>
          <a:prstGeom prst="rect">
            <a:avLst/>
          </a:prstGeom>
          <a:noFill/>
          <a:ln w="9525">
            <a:noFill/>
          </a:ln>
        </p:spPr>
      </p:pic>
      <p:pic>
        <p:nvPicPr>
          <p:cNvPr id="8204" name="图片 8203" descr="图片1"/>
          <p:cNvPicPr>
            <a:picLocks noChangeAspect="1"/>
          </p:cNvPicPr>
          <p:nvPr/>
        </p:nvPicPr>
        <p:blipFill>
          <a:blip r:embed="rId2"/>
          <a:stretch>
            <a:fillRect/>
          </a:stretch>
        </p:blipFill>
        <p:spPr>
          <a:xfrm>
            <a:off x="228600" y="381000"/>
            <a:ext cx="609600" cy="609600"/>
          </a:xfrm>
          <a:prstGeom prst="rect">
            <a:avLst/>
          </a:prstGeom>
          <a:noFill/>
          <a:ln w="9525">
            <a:noFill/>
          </a:ln>
        </p:spPr>
      </p:pic>
      <p:sp>
        <p:nvSpPr>
          <p:cNvPr id="8205" name="矩形 8204"/>
          <p:cNvSpPr/>
          <p:nvPr/>
        </p:nvSpPr>
        <p:spPr>
          <a:xfrm>
            <a:off x="5257800" y="1371600"/>
            <a:ext cx="3124200" cy="457200"/>
          </a:xfrm>
          <a:prstGeom prst="rect">
            <a:avLst/>
          </a:prstGeom>
          <a:noFill/>
          <a:ln w="9525">
            <a:noFill/>
          </a:ln>
        </p:spPr>
        <p:txBody>
          <a:bodyPr>
            <a:spAutoFit/>
          </a:bodyPr>
          <a:lstStyle/>
          <a:p>
            <a:pPr marL="342900" indent="-342900" eaLnBrk="0" hangingPunct="0">
              <a:spcBef>
                <a:spcPct val="0"/>
              </a:spcBef>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59394" name="标题 5939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59395" name="文本占位符 59394"/>
          <p:cNvSpPr>
            <a:spLocks noGrp="1"/>
          </p:cNvSpPr>
          <p:nvPr>
            <p:ph type="body" idx="1"/>
          </p:nvPr>
        </p:nvSpPr>
        <p:spPr>
          <a:xfrm>
            <a:off x="381000" y="1752600"/>
            <a:ext cx="8229600" cy="4876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FF0066"/>
                </a:solidFill>
                <a:ea typeface="宋体" panose="02010600030101010101" pitchFamily="2" charset="-122"/>
              </a:rPr>
              <a:t>自觉服从的安全行为养成，也可以称为军事化的安全行为养成。安全行为的军事化，其本质是：一方面企业职工的安全行为军事化是有前提条件的军事化，因为职工有拒绝服从的十项权利，可以拒绝违章指挥，拒绝执行不具备安全条件的指令，所以，应该是自觉服从，而不是绝对服从，更不是盲从。另一方面，现代化大生产以及企业特有的安全生产作业条件，决定了企业职工必须具备良好的服从意识和服从习惯，必须实行和实现准军事化的行为养成训练。</a:t>
            </a:r>
            <a:endParaRPr lang="zh-CN" altLang="en-US" sz="1800" b="1" dirty="0">
              <a:solidFill>
                <a:srgbClr val="FF0066"/>
              </a:solidFill>
              <a:ea typeface="宋体" panose="02010600030101010101" pitchFamily="2" charset="-122"/>
            </a:endParaRPr>
          </a:p>
        </p:txBody>
      </p:sp>
      <p:sp>
        <p:nvSpPr>
          <p:cNvPr id="59397" name="矩形 59396"/>
          <p:cNvSpPr/>
          <p:nvPr/>
        </p:nvSpPr>
        <p:spPr>
          <a:xfrm>
            <a:off x="1295400" y="1219200"/>
            <a:ext cx="35115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、自觉服从的安全行为养成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0418" name="标题 6041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0419" name="文本占位符 60418"/>
          <p:cNvSpPr>
            <a:spLocks noGrp="1"/>
          </p:cNvSpPr>
          <p:nvPr>
            <p:ph type="body" idx="1"/>
          </p:nvPr>
        </p:nvSpPr>
        <p:spPr>
          <a:xfrm>
            <a:off x="533400" y="2133600"/>
            <a:ext cx="8229600" cy="41814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a:t>
            </a:r>
            <a:r>
              <a:rPr lang="en-US" altLang="zh-CN" b="1">
                <a:solidFill>
                  <a:srgbClr val="003300"/>
                </a:solidFill>
                <a:ea typeface="宋体" panose="02010600030101010101" pitchFamily="2" charset="-122"/>
              </a:rPr>
              <a:t>1</a:t>
            </a:r>
            <a:r>
              <a:rPr lang="zh-CN" altLang="en-US" b="1" dirty="0">
                <a:solidFill>
                  <a:srgbClr val="003300"/>
                </a:solidFill>
                <a:ea typeface="宋体" panose="02010600030101010101" pitchFamily="2" charset="-122"/>
              </a:rPr>
              <a:t>）自觉服从的安全行为养成关键点</a:t>
            </a:r>
            <a:endParaRPr lang="zh-CN" altLang="en-US" b="1" dirty="0">
              <a:solidFill>
                <a:srgbClr val="003300"/>
              </a:solidFill>
              <a:ea typeface="宋体" panose="02010600030101010101" pitchFamily="2" charset="-122"/>
            </a:endParaRPr>
          </a:p>
          <a:p>
            <a:r>
              <a:rPr lang="zh-CN" altLang="en-US" b="1" dirty="0">
                <a:solidFill>
                  <a:srgbClr val="FF0066"/>
                </a:solidFill>
                <a:ea typeface="宋体" panose="02010600030101010101" pitchFamily="2" charset="-122"/>
              </a:rPr>
              <a:t>服从命令，听从指挥，令行禁止；一举一动，规章至尊；遵章指挥，遵章作业，严守纪律，杜绝“三违”。</a:t>
            </a:r>
            <a:endParaRPr lang="zh-CN" altLang="en-US" b="1" dirty="0">
              <a:solidFill>
                <a:srgbClr val="FF0066"/>
              </a:solidFill>
              <a:ea typeface="宋体" panose="02010600030101010101" pitchFamily="2" charset="-122"/>
            </a:endParaRPr>
          </a:p>
        </p:txBody>
      </p:sp>
      <p:sp>
        <p:nvSpPr>
          <p:cNvPr id="60421" name="矩形 60420"/>
          <p:cNvSpPr/>
          <p:nvPr/>
        </p:nvSpPr>
        <p:spPr>
          <a:xfrm>
            <a:off x="914400" y="1295400"/>
            <a:ext cx="3054350" cy="366713"/>
          </a:xfrm>
          <a:prstGeom prst="rect">
            <a:avLst/>
          </a:prstGeom>
          <a:noFill/>
          <a:ln w="9525">
            <a:noFill/>
          </a:ln>
        </p:spPr>
        <p:txBody>
          <a:bodyPr wrap="none" anchor="t">
            <a:spAutoFit/>
          </a:bodyPr>
          <a:lstStyle/>
          <a:p>
            <a:pPr algn="l" fontAlgn="t">
              <a:spcBef>
                <a:spcPct val="0"/>
              </a:spcBef>
            </a:pPr>
            <a:r>
              <a:rPr lang="en-US" altLang="zh-CN" sz="1800" b="1">
                <a:latin typeface="Arial" panose="020B0604020202020204" pitchFamily="34" charset="0"/>
                <a:ea typeface="宋体" panose="02010600030101010101" pitchFamily="2" charset="-122"/>
              </a:rPr>
              <a:t>4</a:t>
            </a:r>
            <a:r>
              <a:rPr lang="zh-CN" altLang="en-US" sz="1800" b="1" dirty="0">
                <a:latin typeface="Arial" panose="020B0604020202020204" pitchFamily="34" charset="0"/>
                <a:ea typeface="宋体" panose="02010600030101010101" pitchFamily="2" charset="-122"/>
              </a:rPr>
              <a:t>、自觉服从的安全行为养成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1442" name="标题 6144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1443" name="文本占位符 61442"/>
          <p:cNvSpPr>
            <a:spLocks noGrp="1"/>
          </p:cNvSpPr>
          <p:nvPr>
            <p:ph type="body" idx="1"/>
          </p:nvPr>
        </p:nvSpPr>
        <p:spPr>
          <a:xfrm>
            <a:off x="457200" y="1905000"/>
            <a:ext cx="8229600" cy="4572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003300"/>
                </a:solidFill>
                <a:ea typeface="宋体" panose="02010600030101010101" pitchFamily="2" charset="-122"/>
              </a:rPr>
              <a:t>（</a:t>
            </a:r>
            <a:r>
              <a:rPr lang="en-US" altLang="zh-CN" sz="1800" b="1">
                <a:solidFill>
                  <a:srgbClr val="003300"/>
                </a:solidFill>
                <a:ea typeface="宋体" panose="02010600030101010101" pitchFamily="2" charset="-122"/>
              </a:rPr>
              <a:t>2</a:t>
            </a:r>
            <a:r>
              <a:rPr lang="zh-CN" altLang="en-US" sz="1800" b="1" dirty="0">
                <a:solidFill>
                  <a:srgbClr val="003300"/>
                </a:solidFill>
                <a:ea typeface="宋体" panose="02010600030101010101" pitchFamily="2" charset="-122"/>
              </a:rPr>
              <a:t>）自觉服从的安全行为养成关键点</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①自觉接受对“三违”的处罚教育。</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②自觉接受各种安全监督检查好现场指导。人自觉接受出入井检身，自觉考勤打卡签到。</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③自觉爱好、维护安全设施。</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④用顺从、服从的姿态执行规章制度。坚决避免因逆反心理和不满情绪抵触规章制度；坚决避免用各种借口理由，为违章行为寻找合理解释。</a:t>
            </a:r>
            <a:endParaRPr lang="zh-CN" altLang="en-US" sz="1800" b="1" dirty="0">
              <a:solidFill>
                <a:srgbClr val="FF0066"/>
              </a:solidFill>
              <a:ea typeface="宋体" panose="02010600030101010101" pitchFamily="2" charset="-122"/>
            </a:endParaRPr>
          </a:p>
          <a:p>
            <a:pPr>
              <a:lnSpc>
                <a:spcPct val="90000"/>
              </a:lnSpc>
              <a:buNone/>
            </a:pPr>
            <a:endParaRPr lang="zh-CN" altLang="en-US" sz="1800" b="1" dirty="0">
              <a:solidFill>
                <a:srgbClr val="FF0066"/>
              </a:solidFill>
              <a:ea typeface="宋体" panose="02010600030101010101" pitchFamily="2" charset="-122"/>
            </a:endParaRPr>
          </a:p>
        </p:txBody>
      </p:sp>
      <p:sp>
        <p:nvSpPr>
          <p:cNvPr id="61445" name="矩形 61444"/>
          <p:cNvSpPr/>
          <p:nvPr/>
        </p:nvSpPr>
        <p:spPr>
          <a:xfrm>
            <a:off x="1295400" y="1217613"/>
            <a:ext cx="3373438" cy="396875"/>
          </a:xfrm>
          <a:prstGeom prst="rect">
            <a:avLst/>
          </a:prstGeom>
          <a:noFill/>
          <a:ln w="9525">
            <a:noFill/>
          </a:ln>
        </p:spPr>
        <p:txBody>
          <a:bodyPr wrap="none" anchor="t">
            <a:spAutoFit/>
          </a:bodyPr>
          <a:lstStyle/>
          <a:p>
            <a:pPr algn="l" fontAlgn="t">
              <a:spcBef>
                <a:spcPct val="0"/>
              </a:spcBef>
            </a:pPr>
            <a:r>
              <a:rPr lang="en-US" altLang="zh-CN" sz="2000" b="1">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、自觉服从的安全行为养成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2466" name="标题 6246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2467" name="文本占位符 62466"/>
          <p:cNvSpPr>
            <a:spLocks noGrp="1"/>
          </p:cNvSpPr>
          <p:nvPr>
            <p:ph type="body" idx="1"/>
          </p:nvPr>
        </p:nvSpPr>
        <p:spPr>
          <a:xfrm>
            <a:off x="457200" y="19050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0066"/>
                </a:solidFill>
                <a:ea typeface="宋体" panose="02010600030101010101" pitchFamily="2" charset="-122"/>
              </a:rPr>
              <a:t>⑤听从管理者指挥。即使这种指挥主体是联合作业的临时指挥者、维持或协调作业流程的业务管理者，都要服从。</a:t>
            </a:r>
            <a:endParaRPr lang="zh-CN" altLang="en-US" b="1" dirty="0">
              <a:solidFill>
                <a:srgbClr val="FF0066"/>
              </a:solidFill>
              <a:ea typeface="宋体" panose="02010600030101010101" pitchFamily="2" charset="-122"/>
            </a:endParaRPr>
          </a:p>
          <a:p>
            <a:r>
              <a:rPr lang="zh-CN" altLang="en-US" b="1" dirty="0">
                <a:solidFill>
                  <a:srgbClr val="FF0066"/>
                </a:solidFill>
                <a:ea typeface="宋体" panose="02010600030101010101" pitchFamily="2" charset="-122"/>
              </a:rPr>
              <a:t>⑥尊重师傅，虚心请教。</a:t>
            </a:r>
            <a:endParaRPr lang="zh-CN" altLang="en-US" b="1" dirty="0">
              <a:solidFill>
                <a:srgbClr val="FF0066"/>
              </a:solidFill>
              <a:ea typeface="宋体" panose="02010600030101010101" pitchFamily="2" charset="-122"/>
            </a:endParaRPr>
          </a:p>
          <a:p>
            <a:r>
              <a:rPr lang="zh-CN" altLang="en-US" b="1" dirty="0">
                <a:solidFill>
                  <a:srgbClr val="FF0066"/>
                </a:solidFill>
                <a:ea typeface="宋体" panose="02010600030101010101" pitchFamily="2" charset="-122"/>
              </a:rPr>
              <a:t>⑦行为动作要规范，一切都按规矩办。</a:t>
            </a:r>
            <a:endParaRPr lang="zh-CN" altLang="en-US" b="1" dirty="0">
              <a:solidFill>
                <a:srgbClr val="FF0066"/>
              </a:solidFill>
              <a:ea typeface="宋体" panose="02010600030101010101" pitchFamily="2" charset="-122"/>
            </a:endParaRPr>
          </a:p>
          <a:p>
            <a:r>
              <a:rPr lang="zh-CN" altLang="en-US" b="1" dirty="0">
                <a:solidFill>
                  <a:srgbClr val="FF0066"/>
                </a:solidFill>
                <a:ea typeface="宋体" panose="02010600030101010101" pitchFamily="2" charset="-122"/>
              </a:rPr>
              <a:t>⑧不侥幸冒险，不偷懒投机，不麻痹松懈</a:t>
            </a:r>
            <a:endParaRPr lang="zh-CN" altLang="en-US" b="1" dirty="0">
              <a:solidFill>
                <a:srgbClr val="FF0066"/>
              </a:solidFill>
              <a:ea typeface="宋体" panose="02010600030101010101" pitchFamily="2" charset="-122"/>
            </a:endParaRPr>
          </a:p>
        </p:txBody>
      </p:sp>
      <p:sp>
        <p:nvSpPr>
          <p:cNvPr id="62469" name="矩形 62468"/>
          <p:cNvSpPr/>
          <p:nvPr/>
        </p:nvSpPr>
        <p:spPr>
          <a:xfrm>
            <a:off x="1143000" y="1219200"/>
            <a:ext cx="36576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、自觉服从的安全行为养成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3490" name="标题 6348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3491" name="文本占位符 63490"/>
          <p:cNvSpPr>
            <a:spLocks noGrp="1"/>
          </p:cNvSpPr>
          <p:nvPr>
            <p:ph type="body" idx="1"/>
          </p:nvPr>
        </p:nvSpPr>
        <p:spPr>
          <a:xfrm>
            <a:off x="457200" y="1828800"/>
            <a:ext cx="8229600" cy="4495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sz="1800" b="1" dirty="0">
                <a:solidFill>
                  <a:srgbClr val="FF0066"/>
                </a:solidFill>
                <a:ea typeface="宋体" panose="02010600030101010101" pitchFamily="2" charset="-122"/>
              </a:rPr>
              <a:t>自我身心调适的安全行为养成</a:t>
            </a:r>
            <a:endParaRPr lang="zh-CN" altLang="en-US" sz="1800" b="1" dirty="0">
              <a:solidFill>
                <a:srgbClr val="FF0066"/>
              </a:solidFill>
              <a:ea typeface="宋体" panose="02010600030101010101" pitchFamily="2" charset="-122"/>
            </a:endParaRPr>
          </a:p>
          <a:p>
            <a:r>
              <a:rPr lang="zh-CN" altLang="en-US" sz="1800" dirty="0">
                <a:solidFill>
                  <a:srgbClr val="FF0066"/>
                </a:solidFill>
                <a:ea typeface="宋体" panose="02010600030101010101" pitchFamily="2" charset="-122"/>
              </a:rPr>
              <a:t>艰苦的作业条件和繁重的体力劳动特征，都对企业职工的精力、体能和心理素质提出了很高的要求。坚持足够的休息和高度重视饮食起居，保持健康的心理状态，是企业职工上岗的基本身心要求。而这种精力、身体的“休养生息”和心理情绪的平衡调节，一般又都是依靠个人的自我身心调适。这种身心调适的安全行为习惯，必须经过长期培育养成</a:t>
            </a:r>
            <a:r>
              <a:rPr lang="zh-CN" altLang="en-US" sz="1800" dirty="0">
                <a:ea typeface="宋体" panose="02010600030101010101" pitchFamily="2" charset="-122"/>
              </a:rPr>
              <a:t>。</a:t>
            </a:r>
            <a:endParaRPr lang="zh-CN" altLang="en-US" sz="1800" dirty="0">
              <a:ea typeface="宋体" panose="02010600030101010101" pitchFamily="2" charset="-122"/>
            </a:endParaRPr>
          </a:p>
        </p:txBody>
      </p:sp>
      <p:sp>
        <p:nvSpPr>
          <p:cNvPr id="63493" name="矩形 63492"/>
          <p:cNvSpPr/>
          <p:nvPr/>
        </p:nvSpPr>
        <p:spPr>
          <a:xfrm>
            <a:off x="1143000" y="1295400"/>
            <a:ext cx="3962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、自我身心调适的安全行为养成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4514" name="标题 6451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4515" name="文本占位符 64514"/>
          <p:cNvSpPr>
            <a:spLocks noGrp="1"/>
          </p:cNvSpPr>
          <p:nvPr>
            <p:ph type="body" idx="1"/>
          </p:nvPr>
        </p:nvSpPr>
        <p:spPr>
          <a:xfrm>
            <a:off x="304800" y="2133600"/>
            <a:ext cx="8229600" cy="3352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003300"/>
                </a:solidFill>
                <a:ea typeface="宋体" panose="02010600030101010101" pitchFamily="2" charset="-122"/>
              </a:rPr>
              <a:t>（</a:t>
            </a:r>
            <a:r>
              <a:rPr lang="en-US" altLang="zh-CN" b="1">
                <a:solidFill>
                  <a:srgbClr val="003300"/>
                </a:solidFill>
                <a:ea typeface="宋体" panose="02010600030101010101" pitchFamily="2" charset="-122"/>
              </a:rPr>
              <a:t>1</a:t>
            </a:r>
            <a:r>
              <a:rPr lang="zh-CN" altLang="en-US" b="1" dirty="0">
                <a:solidFill>
                  <a:srgbClr val="003300"/>
                </a:solidFill>
                <a:ea typeface="宋体" panose="02010600030101010101" pitchFamily="2" charset="-122"/>
              </a:rPr>
              <a:t>）身心调适安全行为养成关键点</a:t>
            </a:r>
            <a:endParaRPr lang="zh-CN" altLang="en-US" b="1" dirty="0">
              <a:solidFill>
                <a:srgbClr val="003300"/>
              </a:solidFill>
              <a:ea typeface="宋体" panose="02010600030101010101" pitchFamily="2" charset="-122"/>
            </a:endParaRPr>
          </a:p>
          <a:p>
            <a:r>
              <a:rPr lang="zh-CN" altLang="en-US" dirty="0">
                <a:solidFill>
                  <a:srgbClr val="FF0066"/>
                </a:solidFill>
                <a:ea typeface="宋体" panose="02010600030101010101" pitchFamily="2" charset="-122"/>
              </a:rPr>
              <a:t>吃好睡好休息好，保证下井工作精力充沛。达观开朗情绪好，自我平衡心态好，排除一切心理干扰。</a:t>
            </a:r>
            <a:endParaRPr lang="zh-CN" altLang="en-US" dirty="0">
              <a:solidFill>
                <a:srgbClr val="FF0066"/>
              </a:solidFill>
              <a:ea typeface="宋体" panose="02010600030101010101" pitchFamily="2" charset="-122"/>
            </a:endParaRPr>
          </a:p>
        </p:txBody>
      </p:sp>
      <p:sp>
        <p:nvSpPr>
          <p:cNvPr id="64517" name="矩形 64516"/>
          <p:cNvSpPr/>
          <p:nvPr/>
        </p:nvSpPr>
        <p:spPr>
          <a:xfrm>
            <a:off x="838200" y="1447800"/>
            <a:ext cx="41211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、自我身心调适的安全行为养成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5538" name="标题 6553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5539" name="文本占位符 65538"/>
          <p:cNvSpPr>
            <a:spLocks noGrp="1"/>
          </p:cNvSpPr>
          <p:nvPr>
            <p:ph type="body" idx="1"/>
          </p:nvPr>
        </p:nvSpPr>
        <p:spPr>
          <a:xfrm>
            <a:off x="457200" y="1828800"/>
            <a:ext cx="8229600" cy="4724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003300"/>
                </a:solidFill>
                <a:ea typeface="宋体" panose="02010600030101010101" pitchFamily="2" charset="-122"/>
              </a:rPr>
              <a:t>（</a:t>
            </a:r>
            <a:r>
              <a:rPr lang="en-US" altLang="zh-CN" sz="1800" b="1">
                <a:solidFill>
                  <a:srgbClr val="003300"/>
                </a:solidFill>
                <a:ea typeface="宋体" panose="02010600030101010101" pitchFamily="2" charset="-122"/>
              </a:rPr>
              <a:t>2</a:t>
            </a:r>
            <a:r>
              <a:rPr lang="zh-CN" altLang="en-US" sz="1800" b="1" dirty="0">
                <a:solidFill>
                  <a:srgbClr val="003300"/>
                </a:solidFill>
                <a:ea typeface="宋体" panose="02010600030101010101" pitchFamily="2" charset="-122"/>
              </a:rPr>
              <a:t>）身心调适安全行为养成要求</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①高度重视休息和饮食起居。戒除所有不良嗜好和不利于身体健康的生活习惯。</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②尽量参加一些体育锻炼。</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③妥善处理各种人际关系，解除各种烦恼的干扰冲击。</a:t>
            </a:r>
            <a:endParaRPr lang="zh-CN" altLang="en-US" sz="1800" b="1" dirty="0">
              <a:solidFill>
                <a:srgbClr val="FF0066"/>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④当疲惫伤病、体力不支或者情绪波动、精神萎靡时，一定要告诉车间班组负责人或者工友，以获得全面的关照。</a:t>
            </a:r>
            <a:endParaRPr lang="zh-CN" altLang="en-US" sz="1800" b="1" dirty="0">
              <a:solidFill>
                <a:srgbClr val="FF0066"/>
              </a:solidFill>
              <a:ea typeface="宋体" panose="02010600030101010101" pitchFamily="2" charset="-122"/>
            </a:endParaRPr>
          </a:p>
        </p:txBody>
      </p:sp>
      <p:sp>
        <p:nvSpPr>
          <p:cNvPr id="65541" name="矩形 65540"/>
          <p:cNvSpPr/>
          <p:nvPr/>
        </p:nvSpPr>
        <p:spPr>
          <a:xfrm>
            <a:off x="1219200" y="1295400"/>
            <a:ext cx="40386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5</a:t>
            </a:r>
            <a:r>
              <a:rPr lang="zh-CN" altLang="en-US" sz="2000" b="1" dirty="0">
                <a:latin typeface="Arial" panose="020B0604020202020204" pitchFamily="34" charset="0"/>
                <a:ea typeface="宋体" panose="02010600030101010101" pitchFamily="2" charset="-122"/>
              </a:rPr>
              <a:t>、自我身心调适的安全行为养成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6562" name="标题 6656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6563" name="文本占位符 66562"/>
          <p:cNvSpPr>
            <a:spLocks noGrp="1"/>
          </p:cNvSpPr>
          <p:nvPr>
            <p:ph type="body" idx="1"/>
          </p:nvPr>
        </p:nvSpPr>
        <p:spPr>
          <a:xfrm>
            <a:off x="533400" y="1905000"/>
            <a:ext cx="8229600" cy="4343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dirty="0">
                <a:solidFill>
                  <a:srgbClr val="000099"/>
                </a:solidFill>
                <a:ea typeface="宋体" panose="02010600030101010101" pitchFamily="2" charset="-122"/>
              </a:rPr>
              <a:t>许多事故的发生都是由于个人操作前急于完成作业任务，而无视或忽视了可能发生的危险，日本的企业普遍推行危险预知训练，取得了较好的效果，国内的一些企业也积极学习推广。在国内部分企业也开展了以安全工作的预知、预想、预教、预警、预测、预报等内容的行为养成训练，取得了较好的效果。把预防为主的行为养成归集到六方面，</a:t>
            </a:r>
            <a:r>
              <a:rPr lang="zh-CN" altLang="en-US" sz="1800" dirty="0">
                <a:solidFill>
                  <a:srgbClr val="FF00FF"/>
                </a:solidFill>
                <a:ea typeface="宋体" panose="02010600030101010101" pitchFamily="2" charset="-122"/>
              </a:rPr>
              <a:t>就构成“六预”</a:t>
            </a:r>
            <a:r>
              <a:rPr lang="en-US" altLang="zh-CN" sz="1800">
                <a:solidFill>
                  <a:srgbClr val="FF00FF"/>
                </a:solidFill>
                <a:ea typeface="宋体" panose="02010600030101010101" pitchFamily="2" charset="-122"/>
              </a:rPr>
              <a:t>------</a:t>
            </a:r>
            <a:r>
              <a:rPr lang="zh-CN" altLang="en-US" sz="1800" b="1" dirty="0">
                <a:solidFill>
                  <a:srgbClr val="FF00FF"/>
                </a:solidFill>
                <a:ea typeface="宋体" panose="02010600030101010101" pitchFamily="2" charset="-122"/>
              </a:rPr>
              <a:t>预知预想，预报预警，预防预备。</a:t>
            </a:r>
            <a:endParaRPr lang="zh-CN" altLang="en-US" sz="1800" b="1" dirty="0">
              <a:solidFill>
                <a:srgbClr val="FF00FF"/>
              </a:solidFill>
              <a:ea typeface="宋体" panose="02010600030101010101" pitchFamily="2" charset="-122"/>
            </a:endParaRPr>
          </a:p>
        </p:txBody>
      </p:sp>
      <p:sp>
        <p:nvSpPr>
          <p:cNvPr id="66565" name="矩形 66564"/>
          <p:cNvSpPr/>
          <p:nvPr/>
        </p:nvSpPr>
        <p:spPr>
          <a:xfrm>
            <a:off x="1295400" y="1295400"/>
            <a:ext cx="4119245" cy="398780"/>
          </a:xfrm>
          <a:prstGeom prst="rect">
            <a:avLst/>
          </a:prstGeom>
          <a:noFill/>
          <a:ln w="9525">
            <a:noFill/>
          </a:ln>
        </p:spPr>
        <p:txBody>
          <a:bodyPr wrap="square">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7586" name="标题 6758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7587" name="文本占位符 67586"/>
          <p:cNvSpPr>
            <a:spLocks noGrp="1"/>
          </p:cNvSpPr>
          <p:nvPr>
            <p:ph type="body" idx="1"/>
          </p:nvPr>
        </p:nvSpPr>
        <p:spPr>
          <a:xfrm>
            <a:off x="381000" y="2057400"/>
            <a:ext cx="8229600" cy="3810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dirty="0">
                <a:solidFill>
                  <a:schemeClr val="bg1"/>
                </a:solidFill>
                <a:ea typeface="宋体" panose="02010600030101010101" pitchFamily="2" charset="-122"/>
              </a:rPr>
              <a:t>预知预想，预报预警，预防预备（预教、预测、预想、预报、预警、预控）为主要内容的“六预”安全风险预控管理体系，通过事故预想控制，作业过程控制和重点环节控制，使职工明确辨识危险源，预防化解危险源，科学处置危险源。</a:t>
            </a:r>
            <a:endParaRPr lang="zh-CN" altLang="en-US" dirty="0">
              <a:solidFill>
                <a:schemeClr val="bg1"/>
              </a:solidFill>
              <a:ea typeface="宋体" panose="02010600030101010101" pitchFamily="2" charset="-122"/>
            </a:endParaRPr>
          </a:p>
        </p:txBody>
      </p:sp>
      <p:sp>
        <p:nvSpPr>
          <p:cNvPr id="67589" name="矩形 67588"/>
          <p:cNvSpPr/>
          <p:nvPr/>
        </p:nvSpPr>
        <p:spPr>
          <a:xfrm>
            <a:off x="685800" y="1446213"/>
            <a:ext cx="3119438" cy="396875"/>
          </a:xfrm>
          <a:prstGeom prst="rect">
            <a:avLst/>
          </a:prstGeom>
          <a:noFill/>
          <a:ln w="9525">
            <a:noFill/>
          </a:ln>
        </p:spPr>
        <p:txBody>
          <a:bodyPr wrap="none" anchor="t">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8610" name="标题 6860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8611" name="文本占位符 68610"/>
          <p:cNvSpPr>
            <a:spLocks noGrp="1"/>
          </p:cNvSpPr>
          <p:nvPr>
            <p:ph type="body" idx="1"/>
          </p:nvPr>
        </p:nvSpPr>
        <p:spPr>
          <a:xfrm>
            <a:off x="457200" y="1752600"/>
            <a:ext cx="8229600" cy="4724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dirty="0">
                <a:solidFill>
                  <a:schemeClr val="bg1"/>
                </a:solidFill>
                <a:ea typeface="宋体" panose="02010600030101010101" pitchFamily="2" charset="-122"/>
              </a:rPr>
              <a:t>“六预”体系三个主要环节。</a:t>
            </a:r>
            <a:endParaRPr lang="zh-CN" altLang="en-US" dirty="0">
              <a:solidFill>
                <a:schemeClr val="bg1"/>
              </a:solidFill>
              <a:ea typeface="宋体" panose="02010600030101010101" pitchFamily="2" charset="-122"/>
            </a:endParaRPr>
          </a:p>
          <a:p>
            <a:r>
              <a:rPr lang="zh-CN" altLang="en-US" dirty="0">
                <a:solidFill>
                  <a:schemeClr val="bg1"/>
                </a:solidFill>
                <a:ea typeface="宋体" panose="02010600030101010101" pitchFamily="2" charset="-122"/>
              </a:rPr>
              <a:t> “预防为主”的涵义，不仅仅是针对一个企业、一个煤矿或一个区队的整体。实际上许多事故的发生都是由于个人操作前急于完成作业任务而无视或忽视了可能发生的危险，在毫无防备的“不设防”状态下导致事故。推敲预防为主的安全行为实质，基本是带有连续性的三个环节： </a:t>
            </a:r>
            <a:endParaRPr lang="zh-CN" altLang="en-US" dirty="0">
              <a:solidFill>
                <a:schemeClr val="bg1"/>
              </a:solidFill>
              <a:ea typeface="宋体" panose="02010600030101010101" pitchFamily="2" charset="-122"/>
            </a:endParaRPr>
          </a:p>
        </p:txBody>
      </p:sp>
      <p:sp>
        <p:nvSpPr>
          <p:cNvPr id="68613" name="矩形 68612"/>
          <p:cNvSpPr/>
          <p:nvPr/>
        </p:nvSpPr>
        <p:spPr>
          <a:xfrm>
            <a:off x="762000" y="1066800"/>
            <a:ext cx="34353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9218" name="标题 9217"/>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solidFill>
                <a:srgbClr val="FF0066"/>
              </a:solidFill>
              <a:ea typeface="宋体" panose="02010600030101010101" pitchFamily="2" charset="-122"/>
            </a:endParaRPr>
          </a:p>
        </p:txBody>
      </p:sp>
      <p:sp>
        <p:nvSpPr>
          <p:cNvPr id="9219" name="矩形 9218"/>
          <p:cNvSpPr/>
          <p:nvPr/>
        </p:nvSpPr>
        <p:spPr>
          <a:xfrm flipV="1">
            <a:off x="762000" y="1143000"/>
            <a:ext cx="4114800" cy="53340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9224" name="文本占位符 9223"/>
          <p:cNvSpPr>
            <a:spLocks noGrp="1"/>
          </p:cNvSpPr>
          <p:nvPr>
            <p:ph type="body" idx="1"/>
          </p:nvPr>
        </p:nvSpPr>
        <p:spPr>
          <a:xfrm>
            <a:off x="457200" y="1219200"/>
            <a:ext cx="4419600" cy="5095875"/>
          </a:xfrm>
        </p:spPr>
        <p:txBody>
          <a:bodyPr vert="horz" wrap="square" anchor="t"/>
          <a:lstStyle/>
          <a:p>
            <a:pPr>
              <a:spcBef>
                <a:spcPct val="0"/>
              </a:spcBef>
              <a:buClrTx/>
              <a:buFontTx/>
              <a:buNone/>
            </a:pPr>
            <a:r>
              <a:rPr lang="zh-CN" altLang="en-US" dirty="0">
                <a:ea typeface="宋体" panose="02010600030101010101" pitchFamily="2" charset="-122"/>
              </a:rPr>
              <a:t>（</a:t>
            </a:r>
            <a:r>
              <a:rPr lang="en-US" altLang="zh-CN">
                <a:ea typeface="宋体" panose="02010600030101010101" pitchFamily="2" charset="-122"/>
              </a:rPr>
              <a:t>2</a:t>
            </a:r>
            <a:r>
              <a:rPr lang="zh-CN" altLang="en-US" dirty="0">
                <a:ea typeface="宋体" panose="02010600030101010101" pitchFamily="2" charset="-122"/>
              </a:rPr>
              <a:t>）</a:t>
            </a:r>
            <a:r>
              <a:rPr lang="zh-CN" altLang="en-US" b="1" dirty="0">
                <a:solidFill>
                  <a:srgbClr val="003300"/>
                </a:solidFill>
                <a:ea typeface="宋体" panose="02010600030101010101" pitchFamily="2" charset="-122"/>
              </a:rPr>
              <a:t>麻痹心理。在单位安全生产形势较为稳定的情况下，有些职工的安全思想和警惕性就会不自觉地松懈下来，在操作中很容易产生轻视心理，不严格按规程办事，时间一长就养成违章习惯。 </a:t>
            </a:r>
            <a:endParaRPr lang="zh-CN" altLang="en-US" b="1" dirty="0">
              <a:solidFill>
                <a:srgbClr val="003300"/>
              </a:solidFill>
              <a:ea typeface="宋体" panose="02010600030101010101" pitchFamily="2" charset="-122"/>
            </a:endParaRPr>
          </a:p>
        </p:txBody>
      </p:sp>
      <p:pic>
        <p:nvPicPr>
          <p:cNvPr id="9225" name="图片 9224" descr="复件 1265097919661"/>
          <p:cNvPicPr>
            <a:picLocks noChangeAspect="1"/>
          </p:cNvPicPr>
          <p:nvPr/>
        </p:nvPicPr>
        <p:blipFill>
          <a:blip r:embed="rId1"/>
          <a:stretch>
            <a:fillRect/>
          </a:stretch>
        </p:blipFill>
        <p:spPr>
          <a:xfrm>
            <a:off x="5334000" y="2209800"/>
            <a:ext cx="3429000" cy="3886200"/>
          </a:xfrm>
          <a:prstGeom prst="rect">
            <a:avLst/>
          </a:prstGeom>
          <a:noFill/>
          <a:ln w="9525">
            <a:noFill/>
          </a:ln>
        </p:spPr>
      </p:pic>
      <p:sp>
        <p:nvSpPr>
          <p:cNvPr id="9227" name="矩形 9226"/>
          <p:cNvSpPr/>
          <p:nvPr/>
        </p:nvSpPr>
        <p:spPr>
          <a:xfrm>
            <a:off x="5181600" y="1447800"/>
            <a:ext cx="3200400" cy="457200"/>
          </a:xfrm>
          <a:prstGeom prst="rect">
            <a:avLst/>
          </a:prstGeom>
          <a:noFill/>
          <a:ln w="9525">
            <a:noFill/>
          </a:ln>
        </p:spPr>
        <p:txBody>
          <a:bodyPr>
            <a:spAutoFit/>
          </a:bodyPr>
          <a:lstStyle/>
          <a:p>
            <a:pPr marL="342900" indent="-342900" eaLnBrk="0" hangingPunct="0">
              <a:spcBef>
                <a:spcPct val="0"/>
              </a:spcBef>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457200" y="11430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69634" name="标题 6963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69635" name="文本占位符 69634"/>
          <p:cNvSpPr>
            <a:spLocks noGrp="1"/>
          </p:cNvSpPr>
          <p:nvPr>
            <p:ph type="body" idx="1"/>
          </p:nvPr>
        </p:nvSpPr>
        <p:spPr>
          <a:xfrm>
            <a:off x="457200" y="1752600"/>
            <a:ext cx="8229600" cy="47148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chemeClr val="bg1"/>
                </a:solidFill>
                <a:ea typeface="宋体" panose="02010600030101010101" pitchFamily="2" charset="-122"/>
              </a:rPr>
              <a:t>第一个环节是</a:t>
            </a:r>
            <a:r>
              <a:rPr lang="en-US" altLang="zh-CN" b="1">
                <a:solidFill>
                  <a:schemeClr val="bg1"/>
                </a:solidFill>
                <a:ea typeface="宋体" panose="02010600030101010101" pitchFamily="2" charset="-122"/>
              </a:rPr>
              <a:t>——</a:t>
            </a:r>
            <a:r>
              <a:rPr lang="zh-CN" altLang="en-US" b="1" dirty="0">
                <a:solidFill>
                  <a:schemeClr val="bg1"/>
                </a:solidFill>
                <a:ea typeface="宋体" panose="02010600030101010101" pitchFamily="2" charset="-122"/>
              </a:rPr>
              <a:t>知晓，即对可能发生事故的危险，本人知道不知道、想到没想到，预知、预想、预料、预见、预教、预测、预断，都属于这一环节的内容。 </a:t>
            </a:r>
            <a:endParaRPr lang="zh-CN" altLang="en-US" b="1" dirty="0">
              <a:solidFill>
                <a:schemeClr val="bg1"/>
              </a:solidFill>
              <a:ea typeface="宋体" panose="02010600030101010101" pitchFamily="2" charset="-122"/>
            </a:endParaRPr>
          </a:p>
          <a:p>
            <a:pPr>
              <a:lnSpc>
                <a:spcPct val="90000"/>
              </a:lnSpc>
            </a:pPr>
            <a:r>
              <a:rPr lang="zh-CN" altLang="en-US" b="1" dirty="0">
                <a:solidFill>
                  <a:schemeClr val="bg1"/>
                </a:solidFill>
                <a:ea typeface="宋体" panose="02010600030101010101" pitchFamily="2" charset="-122"/>
              </a:rPr>
              <a:t>第二个环节是</a:t>
            </a:r>
            <a:r>
              <a:rPr lang="en-US" altLang="zh-CN" b="1">
                <a:solidFill>
                  <a:schemeClr val="bg1"/>
                </a:solidFill>
                <a:ea typeface="宋体" panose="02010600030101010101" pitchFamily="2" charset="-122"/>
              </a:rPr>
              <a:t>——</a:t>
            </a:r>
            <a:r>
              <a:rPr lang="zh-CN" altLang="en-US" b="1" dirty="0">
                <a:solidFill>
                  <a:schemeClr val="bg1"/>
                </a:solidFill>
                <a:ea typeface="宋体" panose="02010600030101010101" pitchFamily="2" charset="-122"/>
              </a:rPr>
              <a:t>警觉，即在作业前本人对已经知晓的危险引起警惕没有，如果本人不知晓或本人没有警觉的，别人告诉没有，警示提醒没有。预警、预示、预告、预报，都属于这一环节的内容。</a:t>
            </a:r>
            <a:r>
              <a:rPr lang="zh-CN" altLang="en-US" dirty="0">
                <a:solidFill>
                  <a:schemeClr val="bg1"/>
                </a:solidFill>
                <a:ea typeface="宋体" panose="02010600030101010101" pitchFamily="2" charset="-122"/>
              </a:rPr>
              <a:t> </a:t>
            </a:r>
            <a:endParaRPr lang="zh-CN" altLang="en-US" dirty="0">
              <a:solidFill>
                <a:schemeClr val="bg1"/>
              </a:solidFill>
              <a:ea typeface="宋体" panose="02010600030101010101" pitchFamily="2" charset="-122"/>
            </a:endParaRPr>
          </a:p>
        </p:txBody>
      </p:sp>
      <p:sp>
        <p:nvSpPr>
          <p:cNvPr id="69637" name="矩形 69636"/>
          <p:cNvSpPr/>
          <p:nvPr/>
        </p:nvSpPr>
        <p:spPr>
          <a:xfrm>
            <a:off x="838200" y="1219200"/>
            <a:ext cx="313055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0658" name="标题 7065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0659" name="文本占位符 70658"/>
          <p:cNvSpPr>
            <a:spLocks noGrp="1"/>
          </p:cNvSpPr>
          <p:nvPr>
            <p:ph type="body" idx="1"/>
          </p:nvPr>
        </p:nvSpPr>
        <p:spPr>
          <a:xfrm>
            <a:off x="457200" y="18288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b="1" dirty="0">
                <a:solidFill>
                  <a:schemeClr val="bg1"/>
                </a:solidFill>
                <a:ea typeface="宋体" panose="02010600030101010101" pitchFamily="2" charset="-122"/>
              </a:rPr>
              <a:t>第三个环节是</a:t>
            </a:r>
            <a:r>
              <a:rPr lang="en-US" altLang="zh-CN" b="1">
                <a:solidFill>
                  <a:schemeClr val="bg1"/>
                </a:solidFill>
                <a:ea typeface="宋体" panose="02010600030101010101" pitchFamily="2" charset="-122"/>
              </a:rPr>
              <a:t>——</a:t>
            </a:r>
            <a:r>
              <a:rPr lang="zh-CN" altLang="en-US" b="1" dirty="0">
                <a:solidFill>
                  <a:schemeClr val="bg1"/>
                </a:solidFill>
                <a:ea typeface="宋体" panose="02010600030101010101" pitchFamily="2" charset="-122"/>
              </a:rPr>
              <a:t>防备，对各种可能发生事故的危险源采取了防范措施没有，对潜藏潜伏的隐患处置没有。预备、预防，就属于这一环节的内容。</a:t>
            </a:r>
            <a:endParaRPr lang="zh-CN" altLang="en-US" b="1" dirty="0">
              <a:solidFill>
                <a:schemeClr val="bg1"/>
              </a:solidFill>
              <a:ea typeface="宋体" panose="02010600030101010101" pitchFamily="2" charset="-122"/>
            </a:endParaRPr>
          </a:p>
          <a:p>
            <a:pPr>
              <a:lnSpc>
                <a:spcPct val="90000"/>
              </a:lnSpc>
            </a:pPr>
            <a:r>
              <a:rPr lang="zh-CN" altLang="en-US" b="1" dirty="0">
                <a:solidFill>
                  <a:schemeClr val="bg1"/>
                </a:solidFill>
                <a:ea typeface="宋体" panose="02010600030101010101" pitchFamily="2" charset="-122"/>
              </a:rPr>
              <a:t>    针对以上三个环节，把预防为主的行为养成归集到三个方面，就构成“六预”</a:t>
            </a:r>
            <a:r>
              <a:rPr lang="en-US" altLang="zh-CN" b="1">
                <a:solidFill>
                  <a:schemeClr val="bg1"/>
                </a:solidFill>
                <a:ea typeface="宋体" panose="02010600030101010101" pitchFamily="2" charset="-122"/>
              </a:rPr>
              <a:t>——</a:t>
            </a:r>
            <a:r>
              <a:rPr lang="zh-CN" altLang="en-US" b="1" dirty="0">
                <a:solidFill>
                  <a:schemeClr val="bg1"/>
                </a:solidFill>
                <a:ea typeface="宋体" panose="02010600030101010101" pitchFamily="2" charset="-122"/>
              </a:rPr>
              <a:t>预知预想，预报预警，预防预备。这样的整合概括和提炼，在实际操作中比较简练集中，易于进行养成训练。</a:t>
            </a:r>
            <a:endParaRPr lang="zh-CN" altLang="en-US" b="1" dirty="0">
              <a:solidFill>
                <a:schemeClr val="bg1"/>
              </a:solidFill>
              <a:ea typeface="宋体" panose="02010600030101010101" pitchFamily="2" charset="-122"/>
            </a:endParaRPr>
          </a:p>
        </p:txBody>
      </p:sp>
      <p:sp>
        <p:nvSpPr>
          <p:cNvPr id="70661" name="矩形 70660"/>
          <p:cNvSpPr/>
          <p:nvPr/>
        </p:nvSpPr>
        <p:spPr>
          <a:xfrm>
            <a:off x="1066800" y="1295400"/>
            <a:ext cx="3581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1682" name="标题 7168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1683" name="文本占位符 71682"/>
          <p:cNvSpPr>
            <a:spLocks noGrp="1"/>
          </p:cNvSpPr>
          <p:nvPr>
            <p:ph type="body" idx="1"/>
          </p:nvPr>
        </p:nvSpPr>
        <p:spPr>
          <a:xfrm>
            <a:off x="381000" y="1828800"/>
            <a:ext cx="8229600" cy="4572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dirty="0">
                <a:solidFill>
                  <a:srgbClr val="660033"/>
                </a:solidFill>
                <a:ea typeface="宋体" panose="02010600030101010101" pitchFamily="2" charset="-122"/>
              </a:rPr>
              <a:t>（</a:t>
            </a:r>
            <a:r>
              <a:rPr lang="en-US" altLang="zh-CN">
                <a:solidFill>
                  <a:srgbClr val="660033"/>
                </a:solidFill>
                <a:ea typeface="宋体" panose="02010600030101010101" pitchFamily="2" charset="-122"/>
              </a:rPr>
              <a:t>1</a:t>
            </a:r>
            <a:r>
              <a:rPr lang="zh-CN" altLang="en-US" dirty="0">
                <a:solidFill>
                  <a:srgbClr val="660033"/>
                </a:solidFill>
                <a:ea typeface="宋体" panose="02010600030101010101" pitchFamily="2" charset="-122"/>
              </a:rPr>
              <a:t>）预知预想</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预知是一种最基本的安全作业行为习惯。操作者要培育主动预知意识，不断提高预知技能，养成积极预知的习惯，坚决克服粗枝大叶的认知恶习，克服鲁莽行事积弊。预知必须建立在应知基础上才能达到有效的预知。企业职工的应知内容一般包括以下几点：</a:t>
            </a:r>
            <a:endParaRPr lang="zh-CN" altLang="en-US" dirty="0">
              <a:solidFill>
                <a:srgbClr val="660033"/>
              </a:solidFill>
              <a:ea typeface="宋体" panose="02010600030101010101" pitchFamily="2" charset="-122"/>
            </a:endParaRPr>
          </a:p>
        </p:txBody>
      </p:sp>
      <p:sp>
        <p:nvSpPr>
          <p:cNvPr id="71685" name="矩形 71684"/>
          <p:cNvSpPr/>
          <p:nvPr/>
        </p:nvSpPr>
        <p:spPr>
          <a:xfrm>
            <a:off x="64008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
        <p:nvSpPr>
          <p:cNvPr id="71686" name="矩形 71685"/>
          <p:cNvSpPr/>
          <p:nvPr/>
        </p:nvSpPr>
        <p:spPr>
          <a:xfrm>
            <a:off x="1371600" y="1371600"/>
            <a:ext cx="3813810"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2706" name="标题 7270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2707" name="文本占位符 72706"/>
          <p:cNvSpPr>
            <a:spLocks noGrp="1"/>
          </p:cNvSpPr>
          <p:nvPr>
            <p:ph type="body" idx="1"/>
          </p:nvPr>
        </p:nvSpPr>
        <p:spPr>
          <a:xfrm>
            <a:off x="457200" y="1828800"/>
            <a:ext cx="8229600" cy="4495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dirty="0">
                <a:solidFill>
                  <a:srgbClr val="660033"/>
                </a:solidFill>
                <a:ea typeface="宋体" panose="02010600030101010101" pitchFamily="2" charset="-122"/>
              </a:rPr>
              <a:t>①应知本企业安全生产的基本知识。</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②应知本工种专业的基本知识。</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③应知本工种岗位必须掌握的法规条文。</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④应知本矿井的基本情况。</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⑤熟知本岗位所在工作地区、作业地点的情况。</a:t>
            </a:r>
            <a:endParaRPr lang="zh-CN" altLang="en-US" dirty="0">
              <a:solidFill>
                <a:srgbClr val="660033"/>
              </a:solidFill>
              <a:ea typeface="宋体" panose="02010600030101010101" pitchFamily="2" charset="-122"/>
            </a:endParaRPr>
          </a:p>
          <a:p>
            <a:r>
              <a:rPr lang="zh-CN" altLang="en-US" dirty="0">
                <a:solidFill>
                  <a:srgbClr val="660033"/>
                </a:solidFill>
                <a:ea typeface="宋体" panose="02010600030101010101" pitchFamily="2" charset="-122"/>
              </a:rPr>
              <a:t>⑥熟知本岗位的操作规程、工艺流程。</a:t>
            </a:r>
            <a:endParaRPr lang="zh-CN" altLang="en-US" dirty="0">
              <a:solidFill>
                <a:srgbClr val="660033"/>
              </a:solidFill>
              <a:ea typeface="宋体" panose="02010600030101010101" pitchFamily="2" charset="-122"/>
            </a:endParaRPr>
          </a:p>
        </p:txBody>
      </p:sp>
      <p:sp>
        <p:nvSpPr>
          <p:cNvPr id="72709" name="矩形 72708"/>
          <p:cNvSpPr/>
          <p:nvPr/>
        </p:nvSpPr>
        <p:spPr>
          <a:xfrm>
            <a:off x="1143000" y="1219200"/>
            <a:ext cx="34290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
        <p:nvSpPr>
          <p:cNvPr id="72710" name="矩形 72709"/>
          <p:cNvSpPr/>
          <p:nvPr/>
        </p:nvSpPr>
        <p:spPr>
          <a:xfrm>
            <a:off x="5943600" y="1219200"/>
            <a:ext cx="1692275" cy="366713"/>
          </a:xfrm>
          <a:prstGeom prst="rect">
            <a:avLst/>
          </a:prstGeom>
          <a:noFill/>
          <a:ln w="9525">
            <a:noFill/>
          </a:ln>
        </p:spPr>
        <p:txBody>
          <a:bodyPr wrap="none" anchor="t">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3730" name="标题 7372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3731" name="文本占位符 73730"/>
          <p:cNvSpPr>
            <a:spLocks noGrp="1"/>
          </p:cNvSpPr>
          <p:nvPr>
            <p:ph type="body" idx="1"/>
          </p:nvPr>
        </p:nvSpPr>
        <p:spPr>
          <a:xfrm>
            <a:off x="457200" y="1828800"/>
            <a:ext cx="8229600" cy="4495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dirty="0">
                <a:solidFill>
                  <a:srgbClr val="660033"/>
                </a:solidFill>
                <a:ea typeface="宋体" panose="02010600030101010101" pitchFamily="2" charset="-122"/>
              </a:rPr>
              <a:t>⑦熟知本岗位的安全质量标准及各项岗位标准。</a:t>
            </a:r>
            <a:endParaRPr lang="zh-CN" altLang="en-US" dirty="0">
              <a:solidFill>
                <a:srgbClr val="660033"/>
              </a:solidFill>
              <a:ea typeface="宋体" panose="02010600030101010101" pitchFamily="2" charset="-122"/>
            </a:endParaRPr>
          </a:p>
          <a:p>
            <a:pPr>
              <a:lnSpc>
                <a:spcPct val="90000"/>
              </a:lnSpc>
            </a:pPr>
            <a:r>
              <a:rPr lang="zh-CN" altLang="en-US" dirty="0">
                <a:solidFill>
                  <a:srgbClr val="660033"/>
                </a:solidFill>
                <a:ea typeface="宋体" panose="02010600030101010101" pitchFamily="2" charset="-122"/>
              </a:rPr>
              <a:t>⑧熟知可能发生的各种灾变，掌握避灾、救灾、救护知识。</a:t>
            </a:r>
            <a:endParaRPr lang="zh-CN" altLang="en-US" dirty="0">
              <a:solidFill>
                <a:srgbClr val="660033"/>
              </a:solidFill>
              <a:ea typeface="宋体" panose="02010600030101010101" pitchFamily="2" charset="-122"/>
            </a:endParaRPr>
          </a:p>
          <a:p>
            <a:pPr>
              <a:lnSpc>
                <a:spcPct val="90000"/>
              </a:lnSpc>
            </a:pPr>
            <a:r>
              <a:rPr lang="zh-CN" altLang="en-US" dirty="0">
                <a:solidFill>
                  <a:srgbClr val="660033"/>
                </a:solidFill>
                <a:ea typeface="宋体" panose="02010600030101010101" pitchFamily="2" charset="-122"/>
              </a:rPr>
              <a:t>⑨熟知本岗位各类设备、工具、材料的性能及使用知识。</a:t>
            </a:r>
            <a:endParaRPr lang="zh-CN" altLang="en-US" dirty="0">
              <a:solidFill>
                <a:srgbClr val="660033"/>
              </a:solidFill>
              <a:ea typeface="宋体" panose="02010600030101010101" pitchFamily="2" charset="-122"/>
            </a:endParaRPr>
          </a:p>
          <a:p>
            <a:pPr>
              <a:lnSpc>
                <a:spcPct val="90000"/>
              </a:lnSpc>
            </a:pPr>
            <a:r>
              <a:rPr lang="zh-CN" altLang="en-US" dirty="0">
                <a:solidFill>
                  <a:srgbClr val="660033"/>
                </a:solidFill>
                <a:ea typeface="宋体" panose="02010600030101010101" pitchFamily="2" charset="-122"/>
              </a:rPr>
              <a:t>⑩熟知本工种岗位多发常见的人身事故，掌握</a:t>
            </a:r>
            <a:r>
              <a:rPr lang="en-US" altLang="zh-CN">
                <a:solidFill>
                  <a:srgbClr val="660033"/>
                </a:solidFill>
                <a:ea typeface="宋体" panose="02010600030101010101" pitchFamily="2" charset="-122"/>
              </a:rPr>
              <a:t>20</a:t>
            </a:r>
            <a:r>
              <a:rPr lang="zh-CN" altLang="en-US" dirty="0">
                <a:solidFill>
                  <a:srgbClr val="660033"/>
                </a:solidFill>
                <a:ea typeface="宋体" panose="02010600030101010101" pitchFamily="2" charset="-122"/>
              </a:rPr>
              <a:t>个以上分类的死亡事故案例。</a:t>
            </a:r>
            <a:endParaRPr lang="zh-CN" altLang="en-US" dirty="0">
              <a:solidFill>
                <a:srgbClr val="660033"/>
              </a:solidFill>
              <a:ea typeface="宋体" panose="02010600030101010101" pitchFamily="2" charset="-122"/>
            </a:endParaRPr>
          </a:p>
        </p:txBody>
      </p:sp>
      <p:sp>
        <p:nvSpPr>
          <p:cNvPr id="73733" name="矩形 73732"/>
          <p:cNvSpPr/>
          <p:nvPr/>
        </p:nvSpPr>
        <p:spPr>
          <a:xfrm>
            <a:off x="1066800" y="1219200"/>
            <a:ext cx="4536440" cy="460375"/>
          </a:xfrm>
          <a:prstGeom prst="rect">
            <a:avLst/>
          </a:prstGeom>
          <a:noFill/>
          <a:ln w="9525">
            <a:noFill/>
          </a:ln>
        </p:spPr>
        <p:txBody>
          <a:bodyPr wrap="square">
            <a:spAutoFit/>
          </a:bodyPr>
          <a:lstStyle/>
          <a:p>
            <a:pPr algn="l" fontAlgn="t">
              <a:spcBef>
                <a:spcPct val="0"/>
              </a:spcBef>
            </a:pPr>
            <a:r>
              <a:rPr lang="en-US" altLang="zh-CN" sz="2400" b="1">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、“六预”的安全行为养成</a:t>
            </a:r>
            <a:endParaRPr lang="zh-CN" altLang="en-US" sz="2400" b="1" dirty="0">
              <a:latin typeface="Arial" panose="020B0604020202020204" pitchFamily="34" charset="0"/>
              <a:ea typeface="宋体" panose="02010600030101010101" pitchFamily="2" charset="-122"/>
            </a:endParaRPr>
          </a:p>
        </p:txBody>
      </p:sp>
      <p:sp>
        <p:nvSpPr>
          <p:cNvPr id="73734" name="矩形 73733"/>
          <p:cNvSpPr/>
          <p:nvPr/>
        </p:nvSpPr>
        <p:spPr>
          <a:xfrm>
            <a:off x="64770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4754" name="标题 74753"/>
          <p:cNvSpPr>
            <a:spLocks noGrp="1"/>
          </p:cNvSpPr>
          <p:nvPr>
            <p:ph type="title"/>
          </p:nvPr>
        </p:nvSpPr>
        <p:spPr>
          <a:xfrm>
            <a:off x="533400" y="381000"/>
            <a:ext cx="6934200" cy="563563"/>
          </a:xfrm>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4755" name="文本占位符 74754"/>
          <p:cNvSpPr>
            <a:spLocks noGrp="1"/>
          </p:cNvSpPr>
          <p:nvPr>
            <p:ph type="body" idx="1"/>
          </p:nvPr>
        </p:nvSpPr>
        <p:spPr>
          <a:xfrm>
            <a:off x="457200" y="1981200"/>
            <a:ext cx="8229600" cy="4419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sz="1800" dirty="0">
                <a:solidFill>
                  <a:srgbClr val="660033"/>
                </a:solidFill>
                <a:ea typeface="宋体" panose="02010600030101010101" pitchFamily="2" charset="-122"/>
              </a:rPr>
              <a:t>预知的重要途径。广义的预知途径包括各种培训学习、宣传教育以及各种会议传达、文件贯彻和各种各样的安全信息传输渠道。从狭义的直接层面看，主要有以下四种途径：</a:t>
            </a:r>
            <a:endParaRPr lang="zh-CN" altLang="en-US" sz="1800" dirty="0">
              <a:solidFill>
                <a:srgbClr val="660033"/>
              </a:solidFill>
              <a:ea typeface="宋体" panose="02010600030101010101" pitchFamily="2" charset="-122"/>
            </a:endParaRPr>
          </a:p>
          <a:p>
            <a:r>
              <a:rPr lang="zh-CN" altLang="en-US" sz="1800" dirty="0">
                <a:solidFill>
                  <a:srgbClr val="660033"/>
                </a:solidFill>
                <a:ea typeface="宋体" panose="02010600030101010101" pitchFamily="2" charset="-122"/>
              </a:rPr>
              <a:t>①班前会。</a:t>
            </a:r>
            <a:endParaRPr lang="zh-CN" altLang="en-US" sz="1800" dirty="0">
              <a:solidFill>
                <a:srgbClr val="660033"/>
              </a:solidFill>
              <a:ea typeface="宋体" panose="02010600030101010101" pitchFamily="2" charset="-122"/>
            </a:endParaRPr>
          </a:p>
          <a:p>
            <a:r>
              <a:rPr lang="zh-CN" altLang="en-US" sz="1800" dirty="0">
                <a:solidFill>
                  <a:srgbClr val="660033"/>
                </a:solidFill>
                <a:ea typeface="宋体" panose="02010600030101010101" pitchFamily="2" charset="-122"/>
              </a:rPr>
              <a:t>②交接班时的情况了解。</a:t>
            </a:r>
            <a:endParaRPr lang="zh-CN" altLang="en-US" sz="1800" dirty="0">
              <a:solidFill>
                <a:srgbClr val="660033"/>
              </a:solidFill>
              <a:ea typeface="宋体" panose="02010600030101010101" pitchFamily="2" charset="-122"/>
            </a:endParaRPr>
          </a:p>
          <a:p>
            <a:r>
              <a:rPr lang="zh-CN" altLang="en-US" sz="1800" dirty="0">
                <a:solidFill>
                  <a:srgbClr val="660033"/>
                </a:solidFill>
                <a:ea typeface="宋体" panose="02010600030101010101" pitchFamily="2" charset="-122"/>
              </a:rPr>
              <a:t>③作业任务书或操作命令。</a:t>
            </a:r>
            <a:endParaRPr lang="zh-CN" altLang="en-US" sz="1800" dirty="0">
              <a:solidFill>
                <a:srgbClr val="660033"/>
              </a:solidFill>
              <a:ea typeface="宋体" panose="02010600030101010101" pitchFamily="2" charset="-122"/>
            </a:endParaRPr>
          </a:p>
          <a:p>
            <a:r>
              <a:rPr lang="zh-CN" altLang="en-US" sz="1800" dirty="0">
                <a:solidFill>
                  <a:srgbClr val="660033"/>
                </a:solidFill>
                <a:ea typeface="宋体" panose="02010600030101010101" pitchFamily="2" charset="-122"/>
              </a:rPr>
              <a:t>④直接面对队组和操作工人的各种安全信息。 </a:t>
            </a:r>
            <a:endParaRPr lang="zh-CN" altLang="en-US" sz="1800" dirty="0">
              <a:solidFill>
                <a:srgbClr val="660033"/>
              </a:solidFill>
              <a:ea typeface="宋体" panose="02010600030101010101" pitchFamily="2" charset="-122"/>
            </a:endParaRPr>
          </a:p>
        </p:txBody>
      </p:sp>
      <p:sp>
        <p:nvSpPr>
          <p:cNvPr id="74757" name="矩形 74756"/>
          <p:cNvSpPr/>
          <p:nvPr/>
        </p:nvSpPr>
        <p:spPr>
          <a:xfrm>
            <a:off x="990600" y="1371600"/>
            <a:ext cx="4852035" cy="460375"/>
          </a:xfrm>
          <a:prstGeom prst="rect">
            <a:avLst/>
          </a:prstGeom>
          <a:noFill/>
          <a:ln w="9525">
            <a:noFill/>
          </a:ln>
        </p:spPr>
        <p:txBody>
          <a:bodyPr wrap="square">
            <a:spAutoFit/>
          </a:bodyPr>
          <a:lstStyle/>
          <a:p>
            <a:pPr algn="l" fontAlgn="t">
              <a:spcBef>
                <a:spcPct val="0"/>
              </a:spcBef>
            </a:pPr>
            <a:r>
              <a:rPr lang="en-US" altLang="zh-CN" sz="2400" b="1">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、“六预”的安全行为养成</a:t>
            </a:r>
            <a:endParaRPr lang="zh-CN" altLang="en-US" sz="2400" b="1" dirty="0">
              <a:latin typeface="Arial" panose="020B0604020202020204" pitchFamily="34" charset="0"/>
              <a:ea typeface="宋体" panose="02010600030101010101" pitchFamily="2" charset="-122"/>
            </a:endParaRPr>
          </a:p>
        </p:txBody>
      </p:sp>
      <p:sp>
        <p:nvSpPr>
          <p:cNvPr id="74758" name="矩形 74757"/>
          <p:cNvSpPr/>
          <p:nvPr/>
        </p:nvSpPr>
        <p:spPr>
          <a:xfrm>
            <a:off x="6324600" y="13716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5778" name="标题 7577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5779" name="文本占位符 75778"/>
          <p:cNvSpPr>
            <a:spLocks noGrp="1"/>
          </p:cNvSpPr>
          <p:nvPr>
            <p:ph type="body" idx="1"/>
          </p:nvPr>
        </p:nvSpPr>
        <p:spPr>
          <a:xfrm>
            <a:off x="457200" y="1905000"/>
            <a:ext cx="8229600" cy="4343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00FF"/>
                </a:solidFill>
                <a:ea typeface="宋体" panose="02010600030101010101" pitchFamily="2" charset="-122"/>
              </a:rPr>
              <a:t>预想</a:t>
            </a:r>
            <a:r>
              <a:rPr lang="zh-CN" altLang="en-US" sz="2800" b="1" dirty="0">
                <a:solidFill>
                  <a:srgbClr val="660033"/>
                </a:solidFill>
                <a:ea typeface="宋体" panose="02010600030101010101" pitchFamily="2" charset="-122"/>
              </a:rPr>
              <a:t>就是结合工作任务及现场实际，充分发挥区队、车间班组个人的主观能动性，根据实践经验，利用跳跃、逆向、非常规思维，对各个生产工序的每个环节进行认真分析，无约束地想象工作流程可能出现的危险及后果，并提出具有针对性的防范措施，实现对预测结果的动态弥补。预想的内容主要包括以下几个方面：</a:t>
            </a:r>
            <a:endParaRPr lang="zh-CN" altLang="en-US" sz="2800" b="1" dirty="0">
              <a:solidFill>
                <a:srgbClr val="660033"/>
              </a:solidFill>
              <a:ea typeface="宋体" panose="02010600030101010101" pitchFamily="2" charset="-122"/>
            </a:endParaRPr>
          </a:p>
        </p:txBody>
      </p:sp>
      <p:sp>
        <p:nvSpPr>
          <p:cNvPr id="75780" name="矩形 75779"/>
          <p:cNvSpPr/>
          <p:nvPr/>
        </p:nvSpPr>
        <p:spPr>
          <a:xfrm>
            <a:off x="990600" y="1219200"/>
            <a:ext cx="28257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75781" name="矩形 75780"/>
          <p:cNvSpPr/>
          <p:nvPr/>
        </p:nvSpPr>
        <p:spPr>
          <a:xfrm>
            <a:off x="6400800" y="12954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6802" name="标题 7680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2400" dirty="0">
              <a:solidFill>
                <a:srgbClr val="FF00FF"/>
              </a:solidFill>
              <a:ea typeface="宋体" panose="02010600030101010101" pitchFamily="2" charset="-122"/>
            </a:endParaRPr>
          </a:p>
        </p:txBody>
      </p:sp>
      <p:sp>
        <p:nvSpPr>
          <p:cNvPr id="76803" name="文本占位符 76802"/>
          <p:cNvSpPr>
            <a:spLocks noGrp="1"/>
          </p:cNvSpPr>
          <p:nvPr>
            <p:ph type="body" idx="1"/>
          </p:nvPr>
        </p:nvSpPr>
        <p:spPr>
          <a:xfrm>
            <a:off x="381000" y="1600200"/>
            <a:ext cx="8229600" cy="4867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b="1" dirty="0">
                <a:solidFill>
                  <a:srgbClr val="FF00FF"/>
                </a:solidFill>
                <a:ea typeface="宋体" panose="02010600030101010101" pitchFamily="2" charset="-122"/>
              </a:rPr>
              <a:t>①施工组织管理预想。</a:t>
            </a:r>
            <a:r>
              <a:rPr lang="zh-CN" altLang="en-US" b="1" dirty="0">
                <a:solidFill>
                  <a:srgbClr val="660033"/>
                </a:solidFill>
                <a:ea typeface="宋体" panose="02010600030101010101" pitchFamily="2" charset="-122"/>
              </a:rPr>
              <a:t>针对工作任务安排，预想施工组织过程中，安排部署是否全面细致，安全监督检查责任是否明确，避免出现安全管理上的漏洞。</a:t>
            </a:r>
            <a:endParaRPr lang="zh-CN" altLang="en-US" b="1" dirty="0">
              <a:solidFill>
                <a:srgbClr val="660033"/>
              </a:solidFill>
              <a:ea typeface="宋体" panose="02010600030101010101" pitchFamily="2" charset="-122"/>
            </a:endParaRPr>
          </a:p>
          <a:p>
            <a:pPr>
              <a:lnSpc>
                <a:spcPct val="80000"/>
              </a:lnSpc>
            </a:pPr>
            <a:r>
              <a:rPr lang="zh-CN" altLang="en-US" b="1" dirty="0">
                <a:solidFill>
                  <a:srgbClr val="660033"/>
                </a:solidFill>
                <a:ea typeface="宋体" panose="02010600030101010101" pitchFamily="2" charset="-122"/>
              </a:rPr>
              <a:t>②安全技术措施预想。对前期制订的施工方案、安全技术保障措施预想有无纰漏、错误，是否符合当前现场作业环境的要求，对纰漏、错误和需要改进完善的内容及时补充，使其更具有针对性、可操作性和实效性。</a:t>
            </a:r>
            <a:endParaRPr lang="zh-CN" altLang="en-US" b="1" dirty="0">
              <a:solidFill>
                <a:srgbClr val="660033"/>
              </a:solidFill>
              <a:ea typeface="宋体" panose="02010600030101010101" pitchFamily="2" charset="-122"/>
            </a:endParaRPr>
          </a:p>
          <a:p>
            <a:pPr>
              <a:lnSpc>
                <a:spcPct val="80000"/>
              </a:lnSpc>
            </a:pPr>
            <a:r>
              <a:rPr lang="zh-CN" altLang="en-US" b="1" dirty="0">
                <a:solidFill>
                  <a:srgbClr val="FF00FF"/>
                </a:solidFill>
                <a:ea typeface="宋体" panose="02010600030101010101" pitchFamily="2" charset="-122"/>
              </a:rPr>
              <a:t>③工作流程要素预想。</a:t>
            </a:r>
            <a:r>
              <a:rPr lang="zh-CN" altLang="en-US" b="1" dirty="0">
                <a:solidFill>
                  <a:srgbClr val="660033"/>
                </a:solidFill>
                <a:ea typeface="宋体" panose="02010600030101010101" pitchFamily="2" charset="-122"/>
              </a:rPr>
              <a:t>工作流程要素包括人、机、物、环境。即对岗位人员的安全心态、设施设备的运行状态、施工材料的安全质量保证、现场作业环境潜在的安全隐患和各要素彼此影响可能造成的安全危险性因素的预想。</a:t>
            </a:r>
            <a:endParaRPr lang="zh-CN" altLang="en-US" b="1" dirty="0">
              <a:solidFill>
                <a:srgbClr val="660033"/>
              </a:solidFill>
              <a:ea typeface="宋体" panose="02010600030101010101" pitchFamily="2" charset="-122"/>
            </a:endParaRPr>
          </a:p>
        </p:txBody>
      </p:sp>
      <p:sp>
        <p:nvSpPr>
          <p:cNvPr id="76804" name="矩形 76803"/>
          <p:cNvSpPr/>
          <p:nvPr/>
        </p:nvSpPr>
        <p:spPr>
          <a:xfrm>
            <a:off x="6781800" y="11430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
        <p:nvSpPr>
          <p:cNvPr id="76805" name="矩形 76804"/>
          <p:cNvSpPr/>
          <p:nvPr/>
        </p:nvSpPr>
        <p:spPr>
          <a:xfrm>
            <a:off x="1219200" y="1219200"/>
            <a:ext cx="3517265"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7826" name="标题 7782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7827" name="文本占位符 77826"/>
          <p:cNvSpPr>
            <a:spLocks noGrp="1"/>
          </p:cNvSpPr>
          <p:nvPr>
            <p:ph type="body" idx="1"/>
          </p:nvPr>
        </p:nvSpPr>
        <p:spPr>
          <a:xfrm>
            <a:off x="381000" y="17526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660033"/>
                </a:solidFill>
                <a:ea typeface="宋体" panose="02010600030101010101" pitchFamily="2" charset="-122"/>
              </a:rPr>
              <a:t>预想方式</a:t>
            </a:r>
            <a:endParaRPr lang="zh-CN" altLang="en-US" sz="1800" b="1" dirty="0">
              <a:solidFill>
                <a:srgbClr val="660033"/>
              </a:solidFill>
              <a:ea typeface="宋体" panose="02010600030101010101" pitchFamily="2" charset="-122"/>
            </a:endParaRPr>
          </a:p>
          <a:p>
            <a:pPr>
              <a:lnSpc>
                <a:spcPct val="90000"/>
              </a:lnSpc>
            </a:pPr>
            <a:r>
              <a:rPr lang="zh-CN" altLang="en-US" sz="1800" b="1" dirty="0">
                <a:solidFill>
                  <a:srgbClr val="FF00FF"/>
                </a:solidFill>
                <a:ea typeface="宋体" panose="02010600030101010101" pitchFamily="2" charset="-122"/>
              </a:rPr>
              <a:t>①开放式预想。</a:t>
            </a:r>
            <a:r>
              <a:rPr lang="zh-CN" altLang="en-US" sz="1800" b="1" dirty="0">
                <a:solidFill>
                  <a:srgbClr val="660033"/>
                </a:solidFill>
                <a:ea typeface="宋体" panose="02010600030101010101" pitchFamily="2" charset="-122"/>
              </a:rPr>
              <a:t>结合现场生产实际，通过区队安全活动日和班前班后会等固定形式进行全方位、全覆盖的预想。</a:t>
            </a:r>
            <a:endParaRPr lang="zh-CN" altLang="en-US" sz="1800" b="1" dirty="0">
              <a:solidFill>
                <a:srgbClr val="660033"/>
              </a:solidFill>
              <a:ea typeface="宋体" panose="02010600030101010101" pitchFamily="2" charset="-122"/>
            </a:endParaRPr>
          </a:p>
          <a:p>
            <a:pPr>
              <a:lnSpc>
                <a:spcPct val="90000"/>
              </a:lnSpc>
            </a:pPr>
            <a:r>
              <a:rPr lang="zh-CN" altLang="en-US" sz="1800" b="1" dirty="0">
                <a:solidFill>
                  <a:srgbClr val="FF00FF"/>
                </a:solidFill>
                <a:ea typeface="宋体" panose="02010600030101010101" pitchFamily="2" charset="-122"/>
              </a:rPr>
              <a:t>②针对性预想</a:t>
            </a:r>
            <a:r>
              <a:rPr lang="zh-CN" altLang="en-US" sz="1800" b="1" dirty="0">
                <a:solidFill>
                  <a:srgbClr val="660033"/>
                </a:solidFill>
                <a:ea typeface="宋体" panose="02010600030101010101" pitchFamily="2" charset="-122"/>
              </a:rPr>
              <a:t>。针对作业工序转换、现场作业环境突变等可能产生安全危险因素的情况的预想。</a:t>
            </a:r>
            <a:endParaRPr lang="zh-CN" altLang="en-US" sz="1800" b="1" dirty="0">
              <a:solidFill>
                <a:srgbClr val="660033"/>
              </a:solidFill>
              <a:ea typeface="宋体" panose="02010600030101010101" pitchFamily="2" charset="-122"/>
            </a:endParaRPr>
          </a:p>
          <a:p>
            <a:pPr>
              <a:lnSpc>
                <a:spcPct val="90000"/>
              </a:lnSpc>
            </a:pPr>
            <a:r>
              <a:rPr lang="zh-CN" altLang="en-US" sz="1800" b="1" dirty="0">
                <a:solidFill>
                  <a:srgbClr val="FF00FF"/>
                </a:solidFill>
                <a:ea typeface="宋体" panose="02010600030101010101" pitchFamily="2" charset="-122"/>
              </a:rPr>
              <a:t>③走动式预想。</a:t>
            </a:r>
            <a:r>
              <a:rPr lang="zh-CN" altLang="en-US" sz="1800" b="1" dirty="0">
                <a:solidFill>
                  <a:srgbClr val="660033"/>
                </a:solidFill>
                <a:ea typeface="宋体" panose="02010600030101010101" pitchFamily="2" charset="-122"/>
              </a:rPr>
              <a:t>指车间班组负责人现场动态监督检查过程中，根据现场情况，对可能产生的危险性因素产生的预想。 </a:t>
            </a:r>
            <a:endParaRPr lang="zh-CN" altLang="en-US" sz="1800" b="1" dirty="0">
              <a:solidFill>
                <a:srgbClr val="660033"/>
              </a:solidFill>
              <a:ea typeface="宋体" panose="02010600030101010101" pitchFamily="2" charset="-122"/>
            </a:endParaRPr>
          </a:p>
        </p:txBody>
      </p:sp>
      <p:sp>
        <p:nvSpPr>
          <p:cNvPr id="77828" name="矩形 77827"/>
          <p:cNvSpPr/>
          <p:nvPr/>
        </p:nvSpPr>
        <p:spPr>
          <a:xfrm>
            <a:off x="1066800" y="1295400"/>
            <a:ext cx="3581400" cy="396875"/>
          </a:xfrm>
          <a:prstGeom prst="rect">
            <a:avLst/>
          </a:prstGeom>
          <a:noFill/>
          <a:ln w="9525">
            <a:noFill/>
          </a:ln>
        </p:spPr>
        <p:txBody>
          <a:bodyPr>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
        <p:nvSpPr>
          <p:cNvPr id="77829" name="矩形 77828"/>
          <p:cNvSpPr/>
          <p:nvPr/>
        </p:nvSpPr>
        <p:spPr>
          <a:xfrm>
            <a:off x="62484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FF"/>
                </a:solidFill>
                <a:latin typeface="Arial" panose="020B0604020202020204" pitchFamily="34" charset="0"/>
                <a:ea typeface="宋体" panose="02010600030101010101" pitchFamily="2" charset="-122"/>
              </a:rPr>
              <a:t>（</a:t>
            </a:r>
            <a:r>
              <a:rPr lang="en-US" altLang="zh-CN" sz="1800" b="1">
                <a:solidFill>
                  <a:srgbClr val="FF00FF"/>
                </a:solidFill>
                <a:latin typeface="Arial" panose="020B0604020202020204" pitchFamily="34" charset="0"/>
                <a:ea typeface="宋体" panose="02010600030101010101" pitchFamily="2" charset="-122"/>
              </a:rPr>
              <a:t>1</a:t>
            </a:r>
            <a:r>
              <a:rPr lang="zh-CN" altLang="en-US" sz="1800" b="1" dirty="0">
                <a:solidFill>
                  <a:srgbClr val="FF00FF"/>
                </a:solidFill>
                <a:latin typeface="Arial" panose="020B0604020202020204" pitchFamily="34" charset="0"/>
                <a:ea typeface="宋体" panose="02010600030101010101" pitchFamily="2" charset="-122"/>
              </a:rPr>
              <a:t>）预知预想</a:t>
            </a:r>
            <a:endParaRPr lang="zh-CN" altLang="en-US" sz="1800" b="1" dirty="0">
              <a:solidFill>
                <a:srgbClr val="FF00FF"/>
              </a:solidFill>
              <a:latin typeface="Arial" panose="020B0604020202020204" pitchFamily="34"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79874" name="标题 7987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79875" name="文本占位符 79874"/>
          <p:cNvSpPr>
            <a:spLocks noGrp="1"/>
          </p:cNvSpPr>
          <p:nvPr>
            <p:ph type="body" idx="1"/>
          </p:nvPr>
        </p:nvSpPr>
        <p:spPr>
          <a:xfrm>
            <a:off x="457200" y="1676400"/>
            <a:ext cx="8229600" cy="48006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FF3300"/>
                </a:solidFill>
                <a:ea typeface="宋体" panose="02010600030101010101" pitchFamily="2" charset="-122"/>
              </a:rPr>
              <a:t>（</a:t>
            </a:r>
            <a:r>
              <a:rPr lang="en-US" altLang="zh-CN" sz="1800" b="1">
                <a:solidFill>
                  <a:srgbClr val="FF3300"/>
                </a:solidFill>
                <a:ea typeface="宋体" panose="02010600030101010101" pitchFamily="2" charset="-122"/>
              </a:rPr>
              <a:t>2</a:t>
            </a:r>
            <a:r>
              <a:rPr lang="zh-CN" altLang="en-US" sz="1800" b="1" dirty="0">
                <a:solidFill>
                  <a:srgbClr val="FF3300"/>
                </a:solidFill>
                <a:ea typeface="宋体" panose="02010600030101010101" pitchFamily="2" charset="-122"/>
              </a:rPr>
              <a:t>）预报预警</a:t>
            </a:r>
            <a:endParaRPr lang="zh-CN" altLang="en-US" sz="1800" b="1" dirty="0">
              <a:solidFill>
                <a:srgbClr val="FF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预报就是把预测、预想的结果及其防范措施准确及时地传输给必须知道的单位和个人，确保防范性措施的落实。预警就是对预报反映的安全危险源，通过有形的文字、图案、色彩等标志提醒，消除由于侥幸、麻痹、蛮干、懒惰、精神恍惚等不健康安全心理状态引起的可能导致安全事故的危险性因素，持续强化各级安全责任主体的安全思想警惕性和安全行为上的必为和必不可为。预报和预警都是传输信息，提示、警告职工对安全危险引起必要或高度警觉的行为。这两者更多的是团队的组织行为，由于预报、预警的客体受众是全体职工，而且其中的每个人都担负着不同的预报、预警责任或任务，所以，必须作为一类安全行为进行养成训练。 </a:t>
            </a:r>
            <a:endParaRPr lang="zh-CN" altLang="en-US" sz="1800" b="1" dirty="0">
              <a:solidFill>
                <a:srgbClr val="003300"/>
              </a:solidFill>
              <a:ea typeface="宋体" panose="02010600030101010101" pitchFamily="2" charset="-122"/>
            </a:endParaRPr>
          </a:p>
        </p:txBody>
      </p:sp>
      <p:sp>
        <p:nvSpPr>
          <p:cNvPr id="79876" name="矩形 79875"/>
          <p:cNvSpPr/>
          <p:nvPr/>
        </p:nvSpPr>
        <p:spPr>
          <a:xfrm>
            <a:off x="1219200" y="1143000"/>
            <a:ext cx="2825750" cy="366713"/>
          </a:xfrm>
          <a:prstGeom prst="rect">
            <a:avLst/>
          </a:prstGeom>
          <a:noFill/>
          <a:ln w="9525">
            <a:noFill/>
          </a:ln>
        </p:spPr>
        <p:txBody>
          <a:bodyPr>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79877" name="矩形 79876"/>
          <p:cNvSpPr/>
          <p:nvPr/>
        </p:nvSpPr>
        <p:spPr>
          <a:xfrm>
            <a:off x="6477000" y="1295400"/>
            <a:ext cx="1692275" cy="366713"/>
          </a:xfrm>
          <a:prstGeom prst="rect">
            <a:avLst/>
          </a:prstGeom>
          <a:noFill/>
          <a:ln w="9525">
            <a:noFill/>
          </a:ln>
        </p:spPr>
        <p:txBody>
          <a:bodyPr wrap="none" anchor="t">
            <a:spAutoFit/>
          </a:bodyPr>
          <a:lstStyle/>
          <a:p>
            <a:pPr algn="l" fontAlgn="t">
              <a:spcBef>
                <a:spcPct val="0"/>
              </a:spcBef>
            </a:pPr>
            <a:r>
              <a:rPr lang="zh-CN" altLang="en-US" sz="1800" b="1" dirty="0">
                <a:solidFill>
                  <a:srgbClr val="FF3300"/>
                </a:solidFill>
                <a:latin typeface="Arial" panose="020B0604020202020204" pitchFamily="34" charset="0"/>
                <a:ea typeface="宋体" panose="02010600030101010101" pitchFamily="2" charset="-122"/>
              </a:rPr>
              <a:t>（</a:t>
            </a:r>
            <a:r>
              <a:rPr lang="en-US" altLang="zh-CN" sz="1800" b="1">
                <a:solidFill>
                  <a:srgbClr val="FF3300"/>
                </a:solidFill>
                <a:latin typeface="Arial" panose="020B0604020202020204" pitchFamily="34" charset="0"/>
                <a:ea typeface="宋体" panose="02010600030101010101" pitchFamily="2" charset="-122"/>
              </a:rPr>
              <a:t>2</a:t>
            </a:r>
            <a:r>
              <a:rPr lang="zh-CN" altLang="en-US" sz="1800" b="1" dirty="0">
                <a:solidFill>
                  <a:srgbClr val="FF3300"/>
                </a:solidFill>
                <a:latin typeface="Arial" panose="020B0604020202020204" pitchFamily="34" charset="0"/>
                <a:ea typeface="宋体" panose="02010600030101010101" pitchFamily="2" charset="-122"/>
              </a:rPr>
              <a:t>）预报预警</a:t>
            </a:r>
            <a:endParaRPr lang="zh-CN" altLang="en-US" sz="1800" b="1" dirty="0">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0242" name="圆角矩形 10241"/>
          <p:cNvSpPr/>
          <p:nvPr/>
        </p:nvSpPr>
        <p:spPr>
          <a:xfrm>
            <a:off x="533400" y="1676400"/>
            <a:ext cx="8472170" cy="26670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10243" name="标题 10242"/>
          <p:cNvSpPr>
            <a:spLocks noGrp="1"/>
          </p:cNvSpPr>
          <p:nvPr>
            <p:ph type="title"/>
          </p:nvPr>
        </p:nvSpPr>
        <p:spPr/>
        <p:txBody>
          <a:bodyPr anchor="ctr"/>
          <a:lstStyle/>
          <a:p>
            <a:r>
              <a:rPr lang="zh-CN" altLang="en-US" sz="3200" dirty="0">
                <a:ea typeface="宋体" panose="02010600030101010101" pitchFamily="2" charset="-122"/>
              </a:rPr>
              <a:t>一、“三违”现象出现的主客观原因</a:t>
            </a:r>
            <a:endParaRPr lang="zh-CN" altLang="en-US" sz="3200" dirty="0">
              <a:ea typeface="宋体" panose="02010600030101010101" pitchFamily="2" charset="-122"/>
            </a:endParaRPr>
          </a:p>
        </p:txBody>
      </p:sp>
      <p:sp>
        <p:nvSpPr>
          <p:cNvPr id="10248" name="文本占位符 10247"/>
          <p:cNvSpPr>
            <a:spLocks noGrp="1"/>
          </p:cNvSpPr>
          <p:nvPr>
            <p:ph type="body" idx="1"/>
          </p:nvPr>
        </p:nvSpPr>
        <p:spPr>
          <a:xfrm>
            <a:off x="658495" y="2438400"/>
            <a:ext cx="8229600" cy="2514600"/>
          </a:xfrm>
        </p:spPr>
        <p:txBody>
          <a:bodyPr/>
          <a:lstStyle/>
          <a:p>
            <a:pPr eaLnBrk="0" hangingPunct="0">
              <a:spcBef>
                <a:spcPct val="0"/>
              </a:spcBef>
              <a:buClrTx/>
              <a:buFontTx/>
              <a:buNone/>
            </a:pPr>
            <a:r>
              <a:rPr lang="zh-CN" altLang="en-US" dirty="0">
                <a:ea typeface="宋体" panose="02010600030101010101" pitchFamily="2" charset="-122"/>
              </a:rPr>
              <a:t>（</a:t>
            </a:r>
            <a:r>
              <a:rPr lang="en-US" altLang="zh-CN">
                <a:ea typeface="宋体" panose="02010600030101010101" pitchFamily="2" charset="-122"/>
              </a:rPr>
              <a:t>3</a:t>
            </a:r>
            <a:r>
              <a:rPr lang="zh-CN" altLang="en-US" dirty="0">
                <a:ea typeface="宋体" panose="02010600030101010101" pitchFamily="2" charset="-122"/>
              </a:rPr>
              <a:t>）</a:t>
            </a:r>
            <a:r>
              <a:rPr lang="zh-CN" altLang="en-US" b="1" dirty="0">
                <a:solidFill>
                  <a:srgbClr val="003300"/>
                </a:solidFill>
                <a:ea typeface="宋体" panose="02010600030101010101" pitchFamily="2" charset="-122"/>
              </a:rPr>
              <a:t>取巧心理。有的职工脑子精，为了抢时间赶工作进度，图省时省劲，投机取巧，简化操作过程、减少施工工作等，置安全措施于不顾。</a:t>
            </a:r>
            <a:endParaRPr lang="zh-CN" altLang="en-US" b="1" dirty="0">
              <a:solidFill>
                <a:srgbClr val="003300"/>
              </a:solidFill>
              <a:ea typeface="宋体" panose="02010600030101010101" pitchFamily="2" charset="-122"/>
            </a:endParaRPr>
          </a:p>
          <a:p>
            <a:endParaRPr lang="zh-CN" altLang="en-US" b="1" dirty="0">
              <a:solidFill>
                <a:srgbClr val="003300"/>
              </a:solidFill>
              <a:ea typeface="宋体" panose="02010600030101010101" pitchFamily="2" charset="-122"/>
            </a:endParaRPr>
          </a:p>
        </p:txBody>
      </p:sp>
      <p:pic>
        <p:nvPicPr>
          <p:cNvPr id="10249" name="图片 10248" descr="1280211050005"/>
          <p:cNvPicPr>
            <a:picLocks noChangeAspect="1"/>
          </p:cNvPicPr>
          <p:nvPr/>
        </p:nvPicPr>
        <p:blipFill>
          <a:blip r:embed="rId1"/>
          <a:stretch>
            <a:fillRect/>
          </a:stretch>
        </p:blipFill>
        <p:spPr>
          <a:xfrm>
            <a:off x="1524000" y="4419600"/>
            <a:ext cx="6324600" cy="2057400"/>
          </a:xfrm>
          <a:prstGeom prst="rect">
            <a:avLst/>
          </a:prstGeom>
          <a:noFill/>
          <a:ln w="9525">
            <a:noFill/>
          </a:ln>
        </p:spPr>
      </p:pic>
      <p:sp>
        <p:nvSpPr>
          <p:cNvPr id="10251" name="矩形 10250"/>
          <p:cNvSpPr/>
          <p:nvPr/>
        </p:nvSpPr>
        <p:spPr>
          <a:xfrm>
            <a:off x="4419600" y="1066800"/>
            <a:ext cx="47244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658495" y="235839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3</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0898" name="标题 80897"/>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0899" name="文本占位符 80898"/>
          <p:cNvSpPr>
            <a:spLocks noGrp="1"/>
          </p:cNvSpPr>
          <p:nvPr>
            <p:ph type="body" idx="1"/>
          </p:nvPr>
        </p:nvSpPr>
        <p:spPr>
          <a:xfrm>
            <a:off x="457200" y="1828800"/>
            <a:ext cx="8229600" cy="4724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003300"/>
                </a:solidFill>
                <a:ea typeface="宋体" panose="02010600030101010101" pitchFamily="2" charset="-122"/>
              </a:rPr>
              <a:t>预报作为安全预防的基本行为有以下两个基本点：</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003300"/>
                </a:solidFill>
                <a:ea typeface="宋体" panose="02010600030101010101" pitchFamily="2" charset="-122"/>
              </a:rPr>
              <a:t>建立四级四类预报网络。四级是：全厂，各主要专业，各车间，各作业班组。四类是：</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00"/>
                </a:solidFill>
                <a:ea typeface="宋体" panose="02010600030101010101" pitchFamily="2" charset="-122"/>
              </a:rPr>
              <a:t>①主传媒预报</a:t>
            </a:r>
            <a:r>
              <a:rPr lang="zh-CN" altLang="en-US" sz="1800" b="1" dirty="0">
                <a:solidFill>
                  <a:srgbClr val="003300"/>
                </a:solidFill>
                <a:ea typeface="宋体" panose="02010600030101010101" pitchFamily="2" charset="-122"/>
              </a:rPr>
              <a:t>，四级都应当有固定的有效主媒体实施预报，并坚持定时预报，让所有管理者和作业人员都能够在确定的地点和时间获取预报信息。</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00"/>
                </a:solidFill>
                <a:ea typeface="宋体" panose="02010600030101010101" pitchFamily="2" charset="-122"/>
              </a:rPr>
              <a:t>②专项预报，</a:t>
            </a:r>
            <a:r>
              <a:rPr lang="zh-CN" altLang="en-US" sz="1800" b="1" dirty="0">
                <a:solidFill>
                  <a:srgbClr val="003300"/>
                </a:solidFill>
                <a:ea typeface="宋体" panose="02010600030101010101" pitchFamily="2" charset="-122"/>
              </a:rPr>
              <a:t>对比较复杂的情况或专业性较强的的预报，要编制科学严谨、细致周详的专项预报，让管理者和相关作业者能具体地掌握预报内容，了解详细情况。</a:t>
            </a:r>
            <a:endParaRPr lang="zh-CN" altLang="en-US" sz="1800" b="1" dirty="0">
              <a:solidFill>
                <a:srgbClr val="003300"/>
              </a:solidFill>
              <a:ea typeface="宋体" panose="02010600030101010101" pitchFamily="2" charset="-122"/>
            </a:endParaRPr>
          </a:p>
        </p:txBody>
      </p:sp>
      <p:sp>
        <p:nvSpPr>
          <p:cNvPr id="80901" name="矩形 80900"/>
          <p:cNvSpPr/>
          <p:nvPr/>
        </p:nvSpPr>
        <p:spPr>
          <a:xfrm>
            <a:off x="1143000" y="1295400"/>
            <a:ext cx="4013835" cy="398780"/>
          </a:xfrm>
          <a:prstGeom prst="rect">
            <a:avLst/>
          </a:prstGeom>
          <a:noFill/>
          <a:ln w="9525">
            <a:noFill/>
          </a:ln>
        </p:spPr>
        <p:txBody>
          <a:bodyPr wrap="square">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
        <p:nvSpPr>
          <p:cNvPr id="80902" name="矩形 80901"/>
          <p:cNvSpPr/>
          <p:nvPr/>
        </p:nvSpPr>
        <p:spPr>
          <a:xfrm>
            <a:off x="6553200" y="1295400"/>
            <a:ext cx="1692275" cy="366713"/>
          </a:xfrm>
          <a:prstGeom prst="rect">
            <a:avLst/>
          </a:prstGeom>
          <a:noFill/>
          <a:ln w="9525">
            <a:noFill/>
          </a:ln>
        </p:spPr>
        <p:txBody>
          <a:bodyPr>
            <a:spAutoFit/>
          </a:bodyPr>
          <a:lstStyle/>
          <a:p>
            <a:pPr algn="l" fontAlgn="t">
              <a:spcBef>
                <a:spcPct val="0"/>
              </a:spcBef>
            </a:pPr>
            <a:r>
              <a:rPr lang="zh-CN" altLang="en-US" sz="1800" b="1" dirty="0">
                <a:solidFill>
                  <a:srgbClr val="FF3300"/>
                </a:solidFill>
                <a:latin typeface="Arial" panose="020B0604020202020204" pitchFamily="34" charset="0"/>
                <a:ea typeface="宋体" panose="02010600030101010101" pitchFamily="2" charset="-122"/>
              </a:rPr>
              <a:t>（</a:t>
            </a:r>
            <a:r>
              <a:rPr lang="en-US" altLang="zh-CN" sz="1800" b="1">
                <a:solidFill>
                  <a:srgbClr val="FF3300"/>
                </a:solidFill>
                <a:latin typeface="Arial" panose="020B0604020202020204" pitchFamily="34" charset="0"/>
                <a:ea typeface="宋体" panose="02010600030101010101" pitchFamily="2" charset="-122"/>
              </a:rPr>
              <a:t>2</a:t>
            </a:r>
            <a:r>
              <a:rPr lang="zh-CN" altLang="en-US" sz="1800" b="1" dirty="0">
                <a:solidFill>
                  <a:srgbClr val="FF3300"/>
                </a:solidFill>
                <a:latin typeface="Arial" panose="020B0604020202020204" pitchFamily="34" charset="0"/>
                <a:ea typeface="宋体" panose="02010600030101010101" pitchFamily="2" charset="-122"/>
              </a:rPr>
              <a:t>）预报预警</a:t>
            </a:r>
            <a:endParaRPr lang="zh-CN" altLang="en-US" sz="1800" b="1" dirty="0">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1922" name="标题 8192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1923" name="文本占位符 81922"/>
          <p:cNvSpPr>
            <a:spLocks noGrp="1"/>
          </p:cNvSpPr>
          <p:nvPr>
            <p:ph type="body" idx="1"/>
          </p:nvPr>
        </p:nvSpPr>
        <p:spPr>
          <a:xfrm>
            <a:off x="457200" y="1609725"/>
            <a:ext cx="8229600" cy="4867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FF0000"/>
                </a:solidFill>
                <a:ea typeface="宋体" panose="02010600030101010101" pitchFamily="2" charset="-122"/>
              </a:rPr>
              <a:t>③直接送达式预报</a:t>
            </a:r>
            <a:r>
              <a:rPr lang="zh-CN" altLang="en-US" sz="1800" b="1" dirty="0">
                <a:solidFill>
                  <a:srgbClr val="003300"/>
                </a:solidFill>
                <a:ea typeface="宋体" panose="02010600030101010101" pitchFamily="2" charset="-122"/>
              </a:rPr>
              <a:t>，有一些隐患、险情是需要有关责任部门和作业人员及时掌握了解并预防处置的，就要把预报书直接送达，并由部门负责人和作业人员及时掌握了解并预防处置的，就要把预报书直接送达，并由责任部门负责人或作业者签收，使预报信息切实能够传输给责任者。</a:t>
            </a:r>
            <a:endParaRPr lang="zh-CN" altLang="en-US" sz="1800" b="1" dirty="0">
              <a:solidFill>
                <a:srgbClr val="003300"/>
              </a:solidFill>
              <a:ea typeface="宋体" panose="02010600030101010101" pitchFamily="2" charset="-122"/>
            </a:endParaRPr>
          </a:p>
          <a:p>
            <a:pPr>
              <a:lnSpc>
                <a:spcPct val="90000"/>
              </a:lnSpc>
            </a:pPr>
            <a:r>
              <a:rPr lang="zh-CN" altLang="en-US" sz="1800" b="1" dirty="0">
                <a:solidFill>
                  <a:srgbClr val="FF0000"/>
                </a:solidFill>
                <a:ea typeface="宋体" panose="02010600030101010101" pitchFamily="2" charset="-122"/>
              </a:rPr>
              <a:t>④紧急预报，</a:t>
            </a:r>
            <a:r>
              <a:rPr lang="zh-CN" altLang="en-US" sz="1800" b="1" dirty="0">
                <a:solidFill>
                  <a:srgbClr val="003300"/>
                </a:solidFill>
                <a:ea typeface="宋体" panose="02010600030101010101" pitchFamily="2" charset="-122"/>
              </a:rPr>
              <a:t>对于特别紧急的隐患灾害或情况变化，要用最快的速度通知相关人员，这时应由专人通过电话或直接到现场通知。</a:t>
            </a:r>
            <a:endParaRPr lang="zh-CN" altLang="en-US" sz="1800" b="1" dirty="0">
              <a:solidFill>
                <a:srgbClr val="003300"/>
              </a:solidFill>
              <a:ea typeface="宋体" panose="02010600030101010101" pitchFamily="2" charset="-122"/>
            </a:endParaRPr>
          </a:p>
          <a:p>
            <a:pPr>
              <a:lnSpc>
                <a:spcPct val="90000"/>
              </a:lnSpc>
            </a:pPr>
            <a:endParaRPr lang="zh-CN" altLang="en-US" sz="1800" b="1" dirty="0">
              <a:solidFill>
                <a:srgbClr val="003300"/>
              </a:solidFill>
              <a:ea typeface="宋体" panose="02010600030101010101" pitchFamily="2" charset="-122"/>
            </a:endParaRPr>
          </a:p>
        </p:txBody>
      </p:sp>
      <p:sp>
        <p:nvSpPr>
          <p:cNvPr id="81925" name="矩形 81924"/>
          <p:cNvSpPr/>
          <p:nvPr/>
        </p:nvSpPr>
        <p:spPr>
          <a:xfrm>
            <a:off x="1219200" y="1143000"/>
            <a:ext cx="3739515"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1926" name="矩形 81925"/>
          <p:cNvSpPr/>
          <p:nvPr/>
        </p:nvSpPr>
        <p:spPr>
          <a:xfrm>
            <a:off x="64770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3300"/>
                </a:solidFill>
                <a:latin typeface="Arial" panose="020B0604020202020204" pitchFamily="34" charset="0"/>
                <a:ea typeface="宋体" panose="02010600030101010101" pitchFamily="2" charset="-122"/>
              </a:rPr>
              <a:t>（</a:t>
            </a:r>
            <a:r>
              <a:rPr lang="en-US" altLang="zh-CN" sz="1800" b="1">
                <a:solidFill>
                  <a:srgbClr val="FF3300"/>
                </a:solidFill>
                <a:latin typeface="Arial" panose="020B0604020202020204" pitchFamily="34" charset="0"/>
                <a:ea typeface="宋体" panose="02010600030101010101" pitchFamily="2" charset="-122"/>
              </a:rPr>
              <a:t>2</a:t>
            </a:r>
            <a:r>
              <a:rPr lang="zh-CN" altLang="en-US" sz="1800" b="1" dirty="0">
                <a:solidFill>
                  <a:srgbClr val="FF3300"/>
                </a:solidFill>
                <a:latin typeface="Arial" panose="020B0604020202020204" pitchFamily="34" charset="0"/>
                <a:ea typeface="宋体" panose="02010600030101010101" pitchFamily="2" charset="-122"/>
              </a:rPr>
              <a:t>）预报预警</a:t>
            </a:r>
            <a:endParaRPr lang="zh-CN" altLang="en-US" sz="1800" b="1" dirty="0">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2946" name="标题 8294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2947" name="文本占位符 82946"/>
          <p:cNvSpPr>
            <a:spLocks noGrp="1"/>
          </p:cNvSpPr>
          <p:nvPr>
            <p:ph type="body" idx="1"/>
          </p:nvPr>
        </p:nvSpPr>
        <p:spPr>
          <a:xfrm>
            <a:off x="457200" y="1676400"/>
            <a:ext cx="8229600" cy="48768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FF0000"/>
                </a:solidFill>
                <a:ea typeface="宋体" panose="02010600030101010101" pitchFamily="2" charset="-122"/>
              </a:rPr>
              <a:t>预警。预警系统包括以下几种：</a:t>
            </a:r>
            <a:endParaRPr lang="zh-CN" altLang="en-US" sz="1800" b="1" dirty="0">
              <a:solidFill>
                <a:srgbClr val="FF00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①作业现场的警示标志、警示牌要醒目，具有很高的瞬时辨识功能。</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②作业现场的声光警示信号，要明亮显眼，具有很强的视觉听觉冲击力。</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③作业现场的警戒设施，如警戒围栏隔板挡绳等，要和警示标志牌板同时设置。</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④专职预警人员在作业者操作时，直接监督警示，对关键性作业步骤控制，或对一个作业区域实施警戒控制。</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⑤联合作业体的指挥者，对操作人员进行安全行为的直接监控。</a:t>
            </a:r>
            <a:endParaRPr lang="zh-CN" altLang="en-US" sz="1800" b="1" dirty="0">
              <a:solidFill>
                <a:srgbClr val="003300"/>
              </a:solidFill>
              <a:ea typeface="宋体" panose="02010600030101010101" pitchFamily="2" charset="-122"/>
            </a:endParaRPr>
          </a:p>
          <a:p>
            <a:pPr>
              <a:lnSpc>
                <a:spcPct val="80000"/>
              </a:lnSpc>
            </a:pPr>
            <a:r>
              <a:rPr lang="zh-CN" altLang="en-US" sz="1800" b="1" dirty="0">
                <a:solidFill>
                  <a:srgbClr val="003300"/>
                </a:solidFill>
                <a:ea typeface="宋体" panose="02010600030101010101" pitchFamily="2" charset="-122"/>
              </a:rPr>
              <a:t>⑥共同作业者之间的彼此提示警示。</a:t>
            </a:r>
            <a:endParaRPr lang="zh-CN" altLang="en-US" sz="1800" b="1" dirty="0">
              <a:solidFill>
                <a:srgbClr val="003300"/>
              </a:solidFill>
              <a:ea typeface="宋体" panose="02010600030101010101" pitchFamily="2" charset="-122"/>
            </a:endParaRPr>
          </a:p>
        </p:txBody>
      </p:sp>
      <p:sp>
        <p:nvSpPr>
          <p:cNvPr id="82949" name="矩形 82948"/>
          <p:cNvSpPr/>
          <p:nvPr/>
        </p:nvSpPr>
        <p:spPr>
          <a:xfrm>
            <a:off x="1447800" y="1219200"/>
            <a:ext cx="3406775"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2950" name="矩形 82949"/>
          <p:cNvSpPr/>
          <p:nvPr/>
        </p:nvSpPr>
        <p:spPr>
          <a:xfrm>
            <a:off x="64770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3300"/>
                </a:solidFill>
                <a:latin typeface="Arial" panose="020B0604020202020204" pitchFamily="34" charset="0"/>
                <a:ea typeface="宋体" panose="02010600030101010101" pitchFamily="2" charset="-122"/>
              </a:rPr>
              <a:t>（</a:t>
            </a:r>
            <a:r>
              <a:rPr lang="en-US" altLang="zh-CN" sz="1800" b="1">
                <a:solidFill>
                  <a:srgbClr val="FF3300"/>
                </a:solidFill>
                <a:latin typeface="Arial" panose="020B0604020202020204" pitchFamily="34" charset="0"/>
                <a:ea typeface="宋体" panose="02010600030101010101" pitchFamily="2" charset="-122"/>
              </a:rPr>
              <a:t>2</a:t>
            </a:r>
            <a:r>
              <a:rPr lang="zh-CN" altLang="en-US" sz="1800" b="1" dirty="0">
                <a:solidFill>
                  <a:srgbClr val="FF3300"/>
                </a:solidFill>
                <a:latin typeface="Arial" panose="020B0604020202020204" pitchFamily="34" charset="0"/>
                <a:ea typeface="宋体" panose="02010600030101010101" pitchFamily="2" charset="-122"/>
              </a:rPr>
              <a:t>）预报预警</a:t>
            </a:r>
            <a:endParaRPr lang="zh-CN" altLang="en-US" sz="1800" b="1" dirty="0">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3970" name="标题 8396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3971" name="文本占位符 83970"/>
          <p:cNvSpPr>
            <a:spLocks noGrp="1"/>
          </p:cNvSpPr>
          <p:nvPr>
            <p:ph type="body" idx="1"/>
          </p:nvPr>
        </p:nvSpPr>
        <p:spPr>
          <a:xfrm>
            <a:off x="381000" y="1828800"/>
            <a:ext cx="8229600" cy="46386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dirty="0">
                <a:solidFill>
                  <a:srgbClr val="000099"/>
                </a:solidFill>
                <a:ea typeface="宋体" panose="02010600030101010101" pitchFamily="2" charset="-122"/>
              </a:rPr>
              <a:t>⑶阳煤集团公司预报预警规定要求</a:t>
            </a:r>
            <a:endParaRPr lang="zh-CN" altLang="en-US" dirty="0">
              <a:solidFill>
                <a:srgbClr val="000099"/>
              </a:solidFill>
              <a:ea typeface="宋体" panose="02010600030101010101" pitchFamily="2" charset="-122"/>
            </a:endParaRPr>
          </a:p>
          <a:p>
            <a:pPr>
              <a:lnSpc>
                <a:spcPct val="90000"/>
              </a:lnSpc>
            </a:pPr>
            <a:r>
              <a:rPr lang="en-US" altLang="zh-CN">
                <a:solidFill>
                  <a:srgbClr val="000099"/>
                </a:solidFill>
                <a:ea typeface="宋体" panose="02010600030101010101" pitchFamily="2" charset="-122"/>
              </a:rPr>
              <a:t>《</a:t>
            </a:r>
            <a:r>
              <a:rPr lang="zh-CN" altLang="en-US" dirty="0">
                <a:solidFill>
                  <a:srgbClr val="000099"/>
                </a:solidFill>
                <a:ea typeface="宋体" panose="02010600030101010101" pitchFamily="2" charset="-122"/>
              </a:rPr>
              <a:t>关于集团公司井下推行危险预控的通知</a:t>
            </a:r>
            <a:r>
              <a:rPr lang="en-US" altLang="zh-CN">
                <a:solidFill>
                  <a:srgbClr val="000099"/>
                </a:solidFill>
                <a:ea typeface="宋体" panose="02010600030101010101" pitchFamily="2" charset="-122"/>
              </a:rPr>
              <a:t>》</a:t>
            </a:r>
            <a:r>
              <a:rPr lang="zh-CN" altLang="en-US" dirty="0">
                <a:solidFill>
                  <a:srgbClr val="000099"/>
                </a:solidFill>
                <a:ea typeface="宋体" panose="02010600030101010101" pitchFamily="2" charset="-122"/>
              </a:rPr>
              <a:t>阳煤安字</a:t>
            </a:r>
            <a:r>
              <a:rPr lang="en-US" altLang="zh-CN">
                <a:solidFill>
                  <a:srgbClr val="000099"/>
                </a:solidFill>
                <a:ea typeface="宋体" panose="02010600030101010101" pitchFamily="2" charset="-122"/>
              </a:rPr>
              <a:t>【2008】550</a:t>
            </a:r>
            <a:r>
              <a:rPr lang="zh-CN" altLang="en-US" dirty="0">
                <a:solidFill>
                  <a:srgbClr val="000099"/>
                </a:solidFill>
                <a:ea typeface="宋体" panose="02010600030101010101" pitchFamily="2" charset="-122"/>
              </a:rPr>
              <a:t>号</a:t>
            </a:r>
            <a:endParaRPr lang="zh-CN" altLang="en-US" dirty="0">
              <a:solidFill>
                <a:srgbClr val="000099"/>
              </a:solidFill>
              <a:ea typeface="宋体" panose="02010600030101010101" pitchFamily="2" charset="-122"/>
            </a:endParaRPr>
          </a:p>
          <a:p>
            <a:pPr>
              <a:lnSpc>
                <a:spcPct val="90000"/>
              </a:lnSpc>
            </a:pPr>
            <a:r>
              <a:rPr lang="zh-CN" altLang="en-US" dirty="0">
                <a:solidFill>
                  <a:srgbClr val="000099"/>
                </a:solidFill>
                <a:ea typeface="宋体" panose="02010600030101010101" pitchFamily="2" charset="-122"/>
              </a:rPr>
              <a:t>推行现场危险因素预控管理方法：运用现场危险因素辨识及清除方法的告知牌和每个岗位常见危险因素预防手册两种载体，达到现场全部作业人员都认识危险因素，都积极参与清除危险因素。</a:t>
            </a:r>
            <a:endParaRPr lang="zh-CN" altLang="en-US" dirty="0">
              <a:solidFill>
                <a:srgbClr val="000099"/>
              </a:solidFill>
              <a:ea typeface="宋体" panose="02010600030101010101" pitchFamily="2" charset="-122"/>
            </a:endParaRPr>
          </a:p>
        </p:txBody>
      </p:sp>
      <p:sp>
        <p:nvSpPr>
          <p:cNvPr id="83973" name="矩形 83972"/>
          <p:cNvSpPr/>
          <p:nvPr/>
        </p:nvSpPr>
        <p:spPr>
          <a:xfrm>
            <a:off x="1066800" y="1293813"/>
            <a:ext cx="3119438" cy="396875"/>
          </a:xfrm>
          <a:prstGeom prst="rect">
            <a:avLst/>
          </a:prstGeom>
          <a:noFill/>
          <a:ln w="9525">
            <a:noFill/>
          </a:ln>
        </p:spPr>
        <p:txBody>
          <a:bodyPr wrap="none" anchor="t">
            <a:spAutoFit/>
          </a:bodyPr>
          <a:lstStyle/>
          <a:p>
            <a:pPr algn="l" fontAlgn="t">
              <a:spcBef>
                <a:spcPct val="0"/>
              </a:spcBef>
            </a:pPr>
            <a:r>
              <a:rPr lang="en-US" altLang="zh-CN" sz="2000" b="1">
                <a:latin typeface="Arial" panose="020B0604020202020204" pitchFamily="34" charset="0"/>
                <a:ea typeface="宋体" panose="02010600030101010101" pitchFamily="2" charset="-122"/>
              </a:rPr>
              <a:t>6</a:t>
            </a:r>
            <a:r>
              <a:rPr lang="zh-CN" altLang="en-US" sz="2000" b="1" dirty="0">
                <a:latin typeface="Arial" panose="020B0604020202020204" pitchFamily="34" charset="0"/>
                <a:ea typeface="宋体" panose="02010600030101010101" pitchFamily="2" charset="-122"/>
              </a:rPr>
              <a:t>、“六预”的安全行为养成</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4994" name="标题 84993"/>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4995" name="文本占位符 84994"/>
          <p:cNvSpPr>
            <a:spLocks noGrp="1"/>
          </p:cNvSpPr>
          <p:nvPr>
            <p:ph type="body" idx="1"/>
          </p:nvPr>
        </p:nvSpPr>
        <p:spPr>
          <a:xfrm>
            <a:off x="381000" y="1752600"/>
            <a:ext cx="8229600" cy="4648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dirty="0">
                <a:solidFill>
                  <a:srgbClr val="000099"/>
                </a:solidFill>
                <a:ea typeface="宋体" panose="02010600030101010101" pitchFamily="2" charset="-122"/>
              </a:rPr>
              <a:t>主要措施：</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    安全风险评估、安全风险监控和预警。</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    安全风险干预和控制、应急管理配套。</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    两种方法：</a:t>
            </a:r>
            <a:endParaRPr lang="zh-CN" altLang="en-US" sz="1800" dirty="0">
              <a:solidFill>
                <a:srgbClr val="000099"/>
              </a:solidFill>
              <a:ea typeface="宋体" panose="02010600030101010101" pitchFamily="2" charset="-122"/>
            </a:endParaRPr>
          </a:p>
          <a:p>
            <a:pPr>
              <a:lnSpc>
                <a:spcPct val="80000"/>
              </a:lnSpc>
            </a:pPr>
            <a:r>
              <a:rPr lang="en-US" altLang="zh-CN" sz="1800">
                <a:solidFill>
                  <a:srgbClr val="000099"/>
                </a:solidFill>
                <a:ea typeface="宋体" panose="02010600030101010101" pitchFamily="2" charset="-122"/>
              </a:rPr>
              <a:t>1</a:t>
            </a:r>
            <a:r>
              <a:rPr lang="zh-CN" altLang="en-US" sz="1800" dirty="0">
                <a:solidFill>
                  <a:srgbClr val="000099"/>
                </a:solidFill>
                <a:ea typeface="宋体" panose="02010600030101010101" pitchFamily="2" charset="-122"/>
              </a:rPr>
              <a:t>、现场危险因素辨识及清除方法告知牌运用；</a:t>
            </a:r>
            <a:endParaRPr lang="zh-CN" altLang="en-US" sz="1800" dirty="0">
              <a:solidFill>
                <a:srgbClr val="000099"/>
              </a:solidFill>
              <a:ea typeface="宋体" panose="02010600030101010101" pitchFamily="2" charset="-122"/>
            </a:endParaRPr>
          </a:p>
          <a:p>
            <a:pPr>
              <a:lnSpc>
                <a:spcPct val="80000"/>
              </a:lnSpc>
            </a:pPr>
            <a:r>
              <a:rPr lang="en-US" altLang="zh-CN" sz="1800">
                <a:solidFill>
                  <a:srgbClr val="000099"/>
                </a:solidFill>
                <a:ea typeface="宋体" panose="02010600030101010101" pitchFamily="2" charset="-122"/>
              </a:rPr>
              <a:t>2</a:t>
            </a:r>
            <a:r>
              <a:rPr lang="zh-CN" altLang="en-US" sz="1800" dirty="0">
                <a:solidFill>
                  <a:srgbClr val="000099"/>
                </a:solidFill>
                <a:ea typeface="宋体" panose="02010600030101010101" pitchFamily="2" charset="-122"/>
              </a:rPr>
              <a:t>、岗位工种常见危险因素及预防手册。</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    要求：伤亡案例细分析，经验教训细总结，规程实际细对照，现场环节细考量，多种因素细排查。</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    危险因素确定后，要做到：目视有看板，辨识有措施，预控有责任，程序有闭环，控制有确认。</a:t>
            </a:r>
            <a:endParaRPr lang="zh-CN" altLang="en-US" sz="1800" dirty="0">
              <a:solidFill>
                <a:srgbClr val="000099"/>
              </a:solidFill>
              <a:ea typeface="宋体" panose="02010600030101010101" pitchFamily="2" charset="-122"/>
            </a:endParaRPr>
          </a:p>
          <a:p>
            <a:pPr>
              <a:lnSpc>
                <a:spcPct val="80000"/>
              </a:lnSpc>
            </a:pPr>
            <a:r>
              <a:rPr lang="zh-CN" altLang="en-US" sz="1800" dirty="0">
                <a:solidFill>
                  <a:srgbClr val="000099"/>
                </a:solidFill>
                <a:ea typeface="宋体" panose="02010600030101010101" pitchFamily="2" charset="-122"/>
              </a:rPr>
              <a:t>组织措施：班前</a:t>
            </a:r>
            <a:r>
              <a:rPr lang="en-US" altLang="zh-CN" sz="1800">
                <a:solidFill>
                  <a:srgbClr val="000099"/>
                </a:solidFill>
                <a:ea typeface="宋体" panose="02010600030101010101" pitchFamily="2" charset="-122"/>
              </a:rPr>
              <a:t>10</a:t>
            </a:r>
            <a:r>
              <a:rPr lang="zh-CN" altLang="en-US" sz="1800" dirty="0">
                <a:solidFill>
                  <a:srgbClr val="000099"/>
                </a:solidFill>
                <a:ea typeface="宋体" panose="02010600030101010101" pitchFamily="2" charset="-122"/>
              </a:rPr>
              <a:t>分钟会议</a:t>
            </a:r>
            <a:r>
              <a:rPr lang="en-US" altLang="zh-CN" sz="1800">
                <a:solidFill>
                  <a:srgbClr val="000099"/>
                </a:solidFill>
                <a:ea typeface="宋体" panose="02010600030101010101" pitchFamily="2" charset="-122"/>
              </a:rPr>
              <a:t>——</a:t>
            </a:r>
            <a:r>
              <a:rPr lang="zh-CN" altLang="en-US" sz="1800" dirty="0">
                <a:solidFill>
                  <a:srgbClr val="000099"/>
                </a:solidFill>
                <a:ea typeface="宋体" panose="02010600030101010101" pitchFamily="2" charset="-122"/>
              </a:rPr>
              <a:t>现场确认</a:t>
            </a:r>
            <a:endParaRPr lang="zh-CN" altLang="en-US" sz="1800" dirty="0">
              <a:solidFill>
                <a:srgbClr val="000099"/>
              </a:solidFill>
              <a:ea typeface="宋体" panose="02010600030101010101" pitchFamily="2" charset="-122"/>
            </a:endParaRPr>
          </a:p>
        </p:txBody>
      </p:sp>
      <p:sp>
        <p:nvSpPr>
          <p:cNvPr id="84997" name="矩形 84996"/>
          <p:cNvSpPr/>
          <p:nvPr/>
        </p:nvSpPr>
        <p:spPr>
          <a:xfrm>
            <a:off x="990600" y="1295400"/>
            <a:ext cx="2825750" cy="366713"/>
          </a:xfrm>
          <a:prstGeom prst="rect">
            <a:avLst/>
          </a:prstGeom>
          <a:noFill/>
          <a:ln w="9525">
            <a:noFill/>
          </a:ln>
        </p:spPr>
        <p:txBody>
          <a:bodyPr wrap="none" anchor="t">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4998" name="矩形 84997"/>
          <p:cNvSpPr/>
          <p:nvPr/>
        </p:nvSpPr>
        <p:spPr>
          <a:xfrm>
            <a:off x="4953000" y="1143000"/>
            <a:ext cx="3406775" cy="366713"/>
          </a:xfrm>
          <a:prstGeom prst="rect">
            <a:avLst/>
          </a:prstGeom>
          <a:noFill/>
          <a:ln w="9525">
            <a:noFill/>
          </a:ln>
        </p:spPr>
        <p:txBody>
          <a:bodyPr>
            <a:spAutoFit/>
          </a:bodyPr>
          <a:lstStyle/>
          <a:p>
            <a:pPr algn="l" fontAlgn="t">
              <a:spcBef>
                <a:spcPct val="0"/>
              </a:spcBef>
            </a:pPr>
            <a:r>
              <a:rPr lang="zh-CN" altLang="en-US" sz="1800" b="1" dirty="0">
                <a:solidFill>
                  <a:srgbClr val="FFFF00"/>
                </a:solidFill>
                <a:latin typeface="Arial" panose="020B0604020202020204" pitchFamily="34" charset="0"/>
                <a:ea typeface="宋体" panose="02010600030101010101" pitchFamily="2" charset="-122"/>
              </a:rPr>
              <a:t>阳煤集团公司预报预警规定要求</a:t>
            </a:r>
            <a:endParaRPr lang="zh-CN" altLang="en-US" sz="1800" b="1" dirty="0">
              <a:solidFill>
                <a:srgbClr val="FFFF00"/>
              </a:solidFill>
              <a:latin typeface="Arial" panose="020B0604020202020204" pitchFamily="34" charset="0"/>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7042" name="标题 87041"/>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7043" name="文本占位符 87042"/>
          <p:cNvSpPr>
            <a:spLocks noGrp="1"/>
          </p:cNvSpPr>
          <p:nvPr>
            <p:ph type="body" idx="1"/>
          </p:nvPr>
        </p:nvSpPr>
        <p:spPr>
          <a:xfrm>
            <a:off x="381000" y="2133600"/>
            <a:ext cx="8229600" cy="41910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miter/>
          </a:ln>
          <a:scene3d>
            <a:camera prst="legacyObliqueTopRight">
              <a:rot lat="0" lon="0" rev="0"/>
            </a:camera>
            <a:lightRig rig="legacyFlat2" dir="b"/>
          </a:scene3d>
          <a:sp3d extrusionH="430200" prstMaterial="legacyMatte">
            <a:bevelT w="13500" h="13500" prst="angle"/>
            <a:bevelB w="13500" h="13500" prst="angle"/>
            <a:extrusionClr>
              <a:srgbClr val="99CCFF"/>
            </a:extrusionClr>
          </a:sp3d>
        </p:spPr>
        <p:txBody>
          <a:bodyPr vert="horz" wrap="square" anchor="t">
            <a:flatTx/>
          </a:bodyPr>
          <a:lstStyle/>
          <a:p>
            <a:r>
              <a:rPr lang="zh-CN" altLang="en-US" b="1" dirty="0">
                <a:solidFill>
                  <a:srgbClr val="003300"/>
                </a:solidFill>
                <a:ea typeface="宋体" panose="02010600030101010101" pitchFamily="2" charset="-122"/>
              </a:rPr>
              <a:t>（</a:t>
            </a:r>
            <a:r>
              <a:rPr lang="en-US" altLang="zh-CN" b="1">
                <a:solidFill>
                  <a:srgbClr val="003300"/>
                </a:solidFill>
                <a:ea typeface="宋体" panose="02010600030101010101" pitchFamily="2" charset="-122"/>
              </a:rPr>
              <a:t>3</a:t>
            </a:r>
            <a:r>
              <a:rPr lang="zh-CN" altLang="en-US" b="1" dirty="0">
                <a:solidFill>
                  <a:srgbClr val="003300"/>
                </a:solidFill>
                <a:ea typeface="宋体" panose="02010600030101010101" pitchFamily="2" charset="-122"/>
              </a:rPr>
              <a:t>）预防预备</a:t>
            </a:r>
            <a:endParaRPr lang="zh-CN" altLang="en-US" b="1" dirty="0">
              <a:solidFill>
                <a:srgbClr val="003300"/>
              </a:solidFill>
              <a:ea typeface="宋体" panose="02010600030101010101" pitchFamily="2" charset="-122"/>
            </a:endParaRPr>
          </a:p>
          <a:p>
            <a:r>
              <a:rPr lang="zh-CN" altLang="en-US" dirty="0">
                <a:solidFill>
                  <a:srgbClr val="000099"/>
                </a:solidFill>
                <a:ea typeface="宋体" panose="02010600030101010101" pitchFamily="2" charset="-122"/>
              </a:rPr>
              <a:t>人们通常所说的防患未然、有备无患、常备不懈、戒备森严，都是对预报的经验结晶。预防预备作为安全行为，是以上四预的落脚点，也是以预防为主的关键行动。</a:t>
            </a:r>
            <a:endParaRPr lang="zh-CN" altLang="en-US" dirty="0">
              <a:solidFill>
                <a:srgbClr val="000099"/>
              </a:solidFill>
              <a:ea typeface="宋体" panose="02010600030101010101" pitchFamily="2" charset="-122"/>
            </a:endParaRPr>
          </a:p>
        </p:txBody>
      </p:sp>
      <p:sp>
        <p:nvSpPr>
          <p:cNvPr id="87045" name="矩形 87044"/>
          <p:cNvSpPr/>
          <p:nvPr/>
        </p:nvSpPr>
        <p:spPr>
          <a:xfrm>
            <a:off x="1371600" y="1295400"/>
            <a:ext cx="3789045"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7046" name="矩形 87045"/>
          <p:cNvSpPr/>
          <p:nvPr/>
        </p:nvSpPr>
        <p:spPr>
          <a:xfrm>
            <a:off x="6019800" y="1295400"/>
            <a:ext cx="1692275" cy="366713"/>
          </a:xfrm>
          <a:prstGeom prst="rect">
            <a:avLst/>
          </a:prstGeom>
          <a:noFill/>
          <a:ln w="9525">
            <a:noFill/>
          </a:ln>
        </p:spPr>
        <p:txBody>
          <a:bodyPr wrap="none" anchor="t">
            <a:spAutoFit/>
          </a:bodyPr>
          <a:lstStyle/>
          <a:p>
            <a:pPr algn="l" fontAlgn="t">
              <a:spcBef>
                <a:spcPct val="0"/>
              </a:spcBef>
            </a:pPr>
            <a:r>
              <a:rPr lang="zh-CN" altLang="en-US" sz="1800" b="1" dirty="0">
                <a:solidFill>
                  <a:srgbClr val="FFFF00"/>
                </a:solidFill>
                <a:latin typeface="Arial" panose="020B0604020202020204" pitchFamily="34" charset="0"/>
                <a:ea typeface="宋体" panose="02010600030101010101" pitchFamily="2" charset="-122"/>
              </a:rPr>
              <a:t>（</a:t>
            </a:r>
            <a:r>
              <a:rPr lang="en-US" altLang="zh-CN" sz="1800" b="1">
                <a:solidFill>
                  <a:srgbClr val="FFFF00"/>
                </a:solidFill>
                <a:latin typeface="Arial" panose="020B0604020202020204" pitchFamily="34" charset="0"/>
                <a:ea typeface="宋体" panose="02010600030101010101" pitchFamily="2" charset="-122"/>
              </a:rPr>
              <a:t>3</a:t>
            </a:r>
            <a:r>
              <a:rPr lang="zh-CN" altLang="en-US" sz="1800" b="1" dirty="0">
                <a:solidFill>
                  <a:srgbClr val="FFFF00"/>
                </a:solidFill>
                <a:latin typeface="Arial" panose="020B0604020202020204" pitchFamily="34" charset="0"/>
                <a:ea typeface="宋体" panose="02010600030101010101" pitchFamily="2" charset="-122"/>
              </a:rPr>
              <a:t>）预防预备</a:t>
            </a:r>
            <a:endParaRPr lang="zh-CN" altLang="en-US" sz="1800" b="1" dirty="0">
              <a:solidFill>
                <a:srgbClr val="FFFF00"/>
              </a:solidFill>
              <a:latin typeface="Arial" panose="020B0604020202020204" pitchFamily="34"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8066" name="标题 88065"/>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8067" name="文本占位符 88066"/>
          <p:cNvSpPr>
            <a:spLocks noGrp="1"/>
          </p:cNvSpPr>
          <p:nvPr>
            <p:ph type="body" idx="1"/>
          </p:nvPr>
        </p:nvSpPr>
        <p:spPr>
          <a:xfrm>
            <a:off x="457200" y="1609725"/>
            <a:ext cx="8229600" cy="48672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90000"/>
              </a:lnSpc>
            </a:pPr>
            <a:r>
              <a:rPr lang="zh-CN" altLang="en-US" sz="1800" b="1" dirty="0">
                <a:solidFill>
                  <a:srgbClr val="000099"/>
                </a:solidFill>
                <a:ea typeface="宋体" panose="02010600030101010101" pitchFamily="2" charset="-122"/>
              </a:rPr>
              <a:t>预防预备的安全行为包括以下几项：</a:t>
            </a:r>
            <a:endParaRPr lang="zh-CN" altLang="en-US" sz="1800" b="1" dirty="0">
              <a:solidFill>
                <a:srgbClr val="000099"/>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预防</a:t>
            </a:r>
            <a:r>
              <a:rPr lang="en-US" altLang="zh-CN" sz="1800" b="1">
                <a:solidFill>
                  <a:srgbClr val="FF0066"/>
                </a:solidFill>
                <a:ea typeface="宋体" panose="02010600030101010101" pitchFamily="2" charset="-122"/>
              </a:rPr>
              <a:t>----</a:t>
            </a:r>
            <a:r>
              <a:rPr lang="zh-CN" altLang="en-US" sz="1800" b="1" dirty="0">
                <a:solidFill>
                  <a:srgbClr val="FF0066"/>
                </a:solidFill>
                <a:ea typeface="宋体" panose="02010600030101010101" pitchFamily="2" charset="-122"/>
              </a:rPr>
              <a:t>防止事故发生的安全技术</a:t>
            </a:r>
            <a:r>
              <a:rPr lang="zh-CN" altLang="en-US" sz="1800" b="1" dirty="0">
                <a:solidFill>
                  <a:srgbClr val="000099"/>
                </a:solidFill>
                <a:ea typeface="宋体" panose="02010600030101010101" pitchFamily="2" charset="-122"/>
              </a:rPr>
              <a:t> </a:t>
            </a:r>
            <a:r>
              <a:rPr lang="zh-CN" altLang="en-US" sz="1800" b="1" dirty="0">
                <a:solidFill>
                  <a:srgbClr val="FF0066"/>
                </a:solidFill>
                <a:ea typeface="宋体" panose="02010600030101010101" pitchFamily="2" charset="-122"/>
              </a:rPr>
              <a:t>：</a:t>
            </a:r>
            <a:r>
              <a:rPr lang="zh-CN" altLang="en-US" sz="1800" b="1" dirty="0">
                <a:solidFill>
                  <a:srgbClr val="000099"/>
                </a:solidFill>
                <a:ea typeface="宋体" panose="02010600030101010101" pitchFamily="2" charset="-122"/>
              </a:rPr>
              <a:t>①消除危险源，②限制能量或危险物质，③隔离屏蔽。</a:t>
            </a:r>
            <a:endParaRPr lang="zh-CN" altLang="en-US" sz="1800" b="1" dirty="0">
              <a:solidFill>
                <a:srgbClr val="000099"/>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采取措施减少故障的发生：</a:t>
            </a:r>
            <a:r>
              <a:rPr lang="zh-CN" altLang="en-US" sz="1800" b="1" dirty="0">
                <a:solidFill>
                  <a:srgbClr val="000099"/>
                </a:solidFill>
                <a:ea typeface="宋体" panose="02010600030101010101" pitchFamily="2" charset="-122"/>
              </a:rPr>
              <a:t>①安全系数②提高可靠性③安全监控系统（三种状态</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正常</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异常</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紧急，三种时态</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过去</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现在</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未来）。</a:t>
            </a:r>
            <a:endParaRPr lang="zh-CN" altLang="en-US" sz="1800" b="1" dirty="0">
              <a:solidFill>
                <a:srgbClr val="000099"/>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避免或减少事故损失的安全技术：</a:t>
            </a:r>
            <a:r>
              <a:rPr lang="zh-CN" altLang="en-US" sz="1800" b="1" dirty="0">
                <a:solidFill>
                  <a:srgbClr val="000099"/>
                </a:solidFill>
                <a:ea typeface="宋体" panose="02010600030101010101" pitchFamily="2" charset="-122"/>
              </a:rPr>
              <a:t>①隔离、远离、封闭、缓冲，②薄弱环节，③联锁，④个体防护，⑤避难与援救。</a:t>
            </a:r>
            <a:endParaRPr lang="zh-CN" altLang="en-US" sz="1800" b="1" dirty="0">
              <a:solidFill>
                <a:srgbClr val="000099"/>
              </a:solidFill>
              <a:ea typeface="宋体" panose="02010600030101010101" pitchFamily="2" charset="-122"/>
            </a:endParaRPr>
          </a:p>
          <a:p>
            <a:pPr>
              <a:lnSpc>
                <a:spcPct val="90000"/>
              </a:lnSpc>
            </a:pPr>
            <a:r>
              <a:rPr lang="zh-CN" altLang="en-US" sz="1800" b="1" dirty="0">
                <a:solidFill>
                  <a:srgbClr val="FF0066"/>
                </a:solidFill>
                <a:ea typeface="宋体" panose="02010600030101010101" pitchFamily="2" charset="-122"/>
              </a:rPr>
              <a:t>预防的安全教育对策：</a:t>
            </a:r>
            <a:r>
              <a:rPr lang="zh-CN" altLang="en-US" sz="1800" b="1" dirty="0">
                <a:solidFill>
                  <a:srgbClr val="000099"/>
                </a:solidFill>
                <a:ea typeface="宋体" panose="02010600030101010101" pitchFamily="2" charset="-122"/>
              </a:rPr>
              <a:t>①安全态度教育，②安全知识教育</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管理、技术，③技能教育，④各级管理人员的安全教育。</a:t>
            </a:r>
            <a:endParaRPr lang="zh-CN" altLang="en-US" sz="1800" b="1" dirty="0">
              <a:solidFill>
                <a:srgbClr val="000099"/>
              </a:solidFill>
              <a:ea typeface="宋体" panose="02010600030101010101" pitchFamily="2" charset="-122"/>
            </a:endParaRPr>
          </a:p>
        </p:txBody>
      </p:sp>
      <p:sp>
        <p:nvSpPr>
          <p:cNvPr id="88069" name="矩形 88068"/>
          <p:cNvSpPr/>
          <p:nvPr/>
        </p:nvSpPr>
        <p:spPr>
          <a:xfrm>
            <a:off x="1066800" y="1219200"/>
            <a:ext cx="4048760"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8070" name="矩形 88069"/>
          <p:cNvSpPr/>
          <p:nvPr/>
        </p:nvSpPr>
        <p:spPr>
          <a:xfrm>
            <a:off x="6477000" y="1219200"/>
            <a:ext cx="1692275" cy="366713"/>
          </a:xfrm>
          <a:prstGeom prst="rect">
            <a:avLst/>
          </a:prstGeom>
          <a:noFill/>
          <a:ln w="9525">
            <a:noFill/>
          </a:ln>
        </p:spPr>
        <p:txBody>
          <a:bodyPr>
            <a:spAutoFit/>
          </a:bodyPr>
          <a:lstStyle/>
          <a:p>
            <a:pPr algn="l" fontAlgn="t">
              <a:spcBef>
                <a:spcPct val="0"/>
              </a:spcBef>
            </a:pPr>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a:solidFill>
                  <a:srgbClr val="FF0000"/>
                </a:solidFill>
                <a:latin typeface="Arial" panose="020B0604020202020204" pitchFamily="34" charset="0"/>
                <a:ea typeface="宋体" panose="02010600030101010101" pitchFamily="2" charset="-122"/>
              </a:rPr>
              <a:t>3</a:t>
            </a:r>
            <a:r>
              <a:rPr lang="zh-CN" altLang="en-US" sz="1800" b="1" dirty="0">
                <a:solidFill>
                  <a:srgbClr val="FF0000"/>
                </a:solidFill>
                <a:latin typeface="Arial" panose="020B0604020202020204" pitchFamily="34" charset="0"/>
                <a:ea typeface="宋体" panose="02010600030101010101" pitchFamily="2" charset="-122"/>
              </a:rPr>
              <a:t>）预防预备</a:t>
            </a:r>
            <a:endParaRPr lang="zh-CN" altLang="en-US" sz="18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89090" name="标题 89089"/>
          <p:cNvSpPr>
            <a:spLocks noGrp="1"/>
          </p:cNvSpPr>
          <p:nvPr>
            <p:ph type="title"/>
          </p:nvPr>
        </p:nvSpPr>
        <p:spPr/>
        <p:txBody>
          <a:bodyPr anchor="ctr"/>
          <a:lstStyle/>
          <a:p>
            <a:r>
              <a:rPr lang="zh-CN" altLang="en-US" sz="3200" dirty="0">
                <a:ea typeface="宋体" panose="02010600030101010101" pitchFamily="2" charset="-122"/>
              </a:rPr>
              <a:t>三、班组职工安全行为养成的要求</a:t>
            </a:r>
            <a:endParaRPr lang="zh-CN" altLang="en-US" sz="3200" dirty="0">
              <a:ea typeface="宋体" panose="02010600030101010101" pitchFamily="2" charset="-122"/>
            </a:endParaRPr>
          </a:p>
        </p:txBody>
      </p:sp>
      <p:sp>
        <p:nvSpPr>
          <p:cNvPr id="89091" name="文本占位符 89090"/>
          <p:cNvSpPr>
            <a:spLocks noGrp="1"/>
          </p:cNvSpPr>
          <p:nvPr>
            <p:ph type="body" idx="1"/>
          </p:nvPr>
        </p:nvSpPr>
        <p:spPr>
          <a:xfrm>
            <a:off x="457200" y="1828800"/>
            <a:ext cx="8229600" cy="4343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pPr>
            <a:r>
              <a:rPr lang="zh-CN" altLang="en-US" sz="1800" b="1" dirty="0">
                <a:solidFill>
                  <a:srgbClr val="000099"/>
                </a:solidFill>
                <a:ea typeface="宋体" panose="02010600030101010101" pitchFamily="2" charset="-122"/>
              </a:rPr>
              <a:t>预备</a:t>
            </a:r>
            <a:r>
              <a:rPr lang="en-US" altLang="zh-CN" sz="1800" b="1">
                <a:solidFill>
                  <a:srgbClr val="000099"/>
                </a:solidFill>
                <a:ea typeface="宋体" panose="02010600030101010101" pitchFamily="2" charset="-122"/>
              </a:rPr>
              <a:t>---</a:t>
            </a:r>
            <a:r>
              <a:rPr lang="zh-CN" altLang="en-US" sz="1800" b="1" dirty="0">
                <a:solidFill>
                  <a:srgbClr val="000099"/>
                </a:solidFill>
                <a:ea typeface="宋体" panose="02010600030101010101" pitchFamily="2" charset="-122"/>
              </a:rPr>
              <a:t>应急组织管理措施：</a:t>
            </a:r>
            <a:endParaRPr lang="zh-CN" altLang="en-US" sz="1800" b="1" dirty="0">
              <a:solidFill>
                <a:srgbClr val="000099"/>
              </a:solidFill>
              <a:ea typeface="宋体" panose="02010600030101010101" pitchFamily="2" charset="-122"/>
            </a:endParaRPr>
          </a:p>
          <a:p>
            <a:pPr>
              <a:lnSpc>
                <a:spcPct val="80000"/>
              </a:lnSpc>
            </a:pPr>
            <a:r>
              <a:rPr lang="zh-CN" altLang="en-US" sz="1800" b="1" dirty="0">
                <a:solidFill>
                  <a:srgbClr val="FF00FF"/>
                </a:solidFill>
                <a:ea typeface="宋体" panose="02010600030101010101" pitchFamily="2" charset="-122"/>
              </a:rPr>
              <a:t>①确定预案。</a:t>
            </a:r>
            <a:r>
              <a:rPr lang="zh-CN" altLang="en-US" sz="1800" b="1" dirty="0">
                <a:solidFill>
                  <a:srgbClr val="000099"/>
                </a:solidFill>
                <a:ea typeface="宋体" panose="02010600030101010101" pitchFamily="2" charset="-122"/>
              </a:rPr>
              <a:t>必须有专项或常规的应急预案，每一个设计预案的管理和操作人员都必须熟知预案。</a:t>
            </a:r>
            <a:endParaRPr lang="zh-CN" altLang="en-US" sz="1800" b="1" dirty="0">
              <a:solidFill>
                <a:srgbClr val="000099"/>
              </a:solidFill>
              <a:ea typeface="宋体" panose="02010600030101010101" pitchFamily="2" charset="-122"/>
            </a:endParaRPr>
          </a:p>
          <a:p>
            <a:pPr>
              <a:lnSpc>
                <a:spcPct val="80000"/>
              </a:lnSpc>
            </a:pPr>
            <a:r>
              <a:rPr lang="zh-CN" altLang="en-US" sz="1800" b="1" dirty="0">
                <a:solidFill>
                  <a:srgbClr val="FF00FF"/>
                </a:solidFill>
                <a:ea typeface="宋体" panose="02010600030101010101" pitchFamily="2" charset="-122"/>
              </a:rPr>
              <a:t>②演习训练。</a:t>
            </a:r>
            <a:r>
              <a:rPr lang="zh-CN" altLang="en-US" sz="1800" b="1" dirty="0">
                <a:solidFill>
                  <a:srgbClr val="000099"/>
                </a:solidFill>
                <a:ea typeface="宋体" panose="02010600030101010101" pitchFamily="2" charset="-122"/>
              </a:rPr>
              <a:t>企业职工的许多防灾抗险应急预案，必须进行模拟实战演习和预备行动训练。</a:t>
            </a:r>
            <a:endParaRPr lang="zh-CN" altLang="en-US" sz="1800" b="1" dirty="0">
              <a:solidFill>
                <a:srgbClr val="000099"/>
              </a:solidFill>
              <a:ea typeface="宋体" panose="02010600030101010101" pitchFamily="2" charset="-122"/>
            </a:endParaRPr>
          </a:p>
          <a:p>
            <a:pPr>
              <a:lnSpc>
                <a:spcPct val="80000"/>
              </a:lnSpc>
            </a:pPr>
            <a:r>
              <a:rPr lang="zh-CN" altLang="en-US" sz="1800" b="1" dirty="0">
                <a:solidFill>
                  <a:srgbClr val="FF00FF"/>
                </a:solidFill>
                <a:ea typeface="宋体" panose="02010600030101010101" pitchFamily="2" charset="-122"/>
              </a:rPr>
              <a:t>③物质准备。</a:t>
            </a:r>
            <a:r>
              <a:rPr lang="zh-CN" altLang="en-US" sz="1800" b="1" dirty="0">
                <a:solidFill>
                  <a:srgbClr val="000099"/>
                </a:solidFill>
                <a:ea typeface="宋体" panose="02010600030101010101" pitchFamily="2" charset="-122"/>
              </a:rPr>
              <a:t>用于避灾救险的装备设施、工具材料以及个人的安全防护用品，要有充分、足够的准备，而且要坚持经常性地检验测试其完好性，切不可由于安全的长治久安而“刀枪入库，马放南山”。</a:t>
            </a:r>
            <a:endParaRPr lang="zh-CN" altLang="en-US" sz="1800" b="1" dirty="0">
              <a:solidFill>
                <a:srgbClr val="000099"/>
              </a:solidFill>
              <a:ea typeface="宋体" panose="02010600030101010101" pitchFamily="2" charset="-122"/>
            </a:endParaRPr>
          </a:p>
          <a:p>
            <a:pPr>
              <a:lnSpc>
                <a:spcPct val="80000"/>
              </a:lnSpc>
            </a:pPr>
            <a:r>
              <a:rPr lang="zh-CN" altLang="en-US" sz="1800" b="1" dirty="0">
                <a:solidFill>
                  <a:srgbClr val="FF00FF"/>
                </a:solidFill>
                <a:ea typeface="宋体" panose="02010600030101010101" pitchFamily="2" charset="-122"/>
              </a:rPr>
              <a:t>④提高警惕。</a:t>
            </a:r>
            <a:r>
              <a:rPr lang="zh-CN" altLang="en-US" sz="1800" b="1" dirty="0">
                <a:solidFill>
                  <a:srgbClr val="000099"/>
                </a:solidFill>
                <a:ea typeface="宋体" panose="02010600030101010101" pitchFamily="2" charset="-122"/>
              </a:rPr>
              <a:t>预防为主的安全意识，要落实到高度的警惕性上。</a:t>
            </a:r>
            <a:endParaRPr lang="zh-CN" altLang="en-US" sz="1800" b="1" dirty="0">
              <a:solidFill>
                <a:srgbClr val="000099"/>
              </a:solidFill>
              <a:ea typeface="宋体" panose="02010600030101010101" pitchFamily="2" charset="-122"/>
            </a:endParaRPr>
          </a:p>
        </p:txBody>
      </p:sp>
      <p:sp>
        <p:nvSpPr>
          <p:cNvPr id="89093" name="矩形 89092"/>
          <p:cNvSpPr/>
          <p:nvPr/>
        </p:nvSpPr>
        <p:spPr>
          <a:xfrm>
            <a:off x="1219200" y="1219200"/>
            <a:ext cx="4283075" cy="368300"/>
          </a:xfrm>
          <a:prstGeom prst="rect">
            <a:avLst/>
          </a:prstGeom>
          <a:noFill/>
          <a:ln w="9525">
            <a:noFill/>
          </a:ln>
        </p:spPr>
        <p:txBody>
          <a:bodyPr wrap="square">
            <a:spAutoFit/>
          </a:bodyPr>
          <a:lstStyle/>
          <a:p>
            <a:pPr algn="l" fontAlgn="t">
              <a:spcBef>
                <a:spcPct val="0"/>
              </a:spcBef>
            </a:pPr>
            <a:r>
              <a:rPr lang="en-US" altLang="zh-CN" sz="1800" b="1">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、“六预”的安全行为养成</a:t>
            </a:r>
            <a:endParaRPr lang="zh-CN" altLang="en-US" sz="1800" b="1" dirty="0">
              <a:latin typeface="Arial" panose="020B0604020202020204" pitchFamily="34" charset="0"/>
              <a:ea typeface="宋体" panose="02010600030101010101" pitchFamily="2" charset="-122"/>
            </a:endParaRPr>
          </a:p>
        </p:txBody>
      </p:sp>
      <p:sp>
        <p:nvSpPr>
          <p:cNvPr id="89094" name="矩形 89093"/>
          <p:cNvSpPr/>
          <p:nvPr/>
        </p:nvSpPr>
        <p:spPr>
          <a:xfrm>
            <a:off x="6324600" y="1371600"/>
            <a:ext cx="1692275" cy="366713"/>
          </a:xfrm>
          <a:prstGeom prst="rect">
            <a:avLst/>
          </a:prstGeom>
          <a:noFill/>
          <a:ln w="9525">
            <a:noFill/>
          </a:ln>
        </p:spPr>
        <p:txBody>
          <a:bodyPr wrap="none" anchor="t">
            <a:spAutoFit/>
          </a:bodyPr>
          <a:lstStyle/>
          <a:p>
            <a:pPr algn="l" fontAlgn="t">
              <a:spcBef>
                <a:spcPct val="0"/>
              </a:spcBef>
            </a:pPr>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a:solidFill>
                  <a:srgbClr val="FF0000"/>
                </a:solidFill>
                <a:latin typeface="Arial" panose="020B0604020202020204" pitchFamily="34" charset="0"/>
                <a:ea typeface="宋体" panose="02010600030101010101" pitchFamily="2" charset="-122"/>
              </a:rPr>
              <a:t>3</a:t>
            </a:r>
            <a:r>
              <a:rPr lang="zh-CN" altLang="en-US" sz="1800" b="1" dirty="0">
                <a:solidFill>
                  <a:srgbClr val="FF0000"/>
                </a:solidFill>
                <a:latin typeface="Arial" panose="020B0604020202020204" pitchFamily="34" charset="0"/>
                <a:ea typeface="宋体" panose="02010600030101010101" pitchFamily="2" charset="-122"/>
              </a:rPr>
              <a:t>）预防预备</a:t>
            </a:r>
            <a:endParaRPr lang="zh-CN" altLang="en-US" sz="18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20834" name="标题 120833"/>
          <p:cNvSpPr>
            <a:spLocks noGrp="1"/>
          </p:cNvSpPr>
          <p:nvPr>
            <p:ph type="title"/>
          </p:nvPr>
        </p:nvSpPr>
        <p:spPr/>
        <p:txBody>
          <a:bodyPr anchor="ctr"/>
          <a:lstStyle/>
          <a:p>
            <a:r>
              <a:rPr lang="zh-CN" altLang="en-US" sz="3200" dirty="0">
                <a:solidFill>
                  <a:srgbClr val="FFFF00"/>
                </a:solidFill>
                <a:ea typeface="宋体" panose="02010600030101010101" pitchFamily="2" charset="-122"/>
              </a:rPr>
              <a:t>小       结</a:t>
            </a:r>
            <a:endParaRPr lang="zh-CN" altLang="en-US" sz="3200" dirty="0">
              <a:solidFill>
                <a:srgbClr val="FFFF00"/>
              </a:solidFill>
              <a:ea typeface="宋体" panose="02010600030101010101" pitchFamily="2" charset="-122"/>
            </a:endParaRPr>
          </a:p>
        </p:txBody>
      </p:sp>
      <p:sp>
        <p:nvSpPr>
          <p:cNvPr id="120835" name="文本占位符 120834"/>
          <p:cNvSpPr>
            <a:spLocks noGrp="1"/>
          </p:cNvSpPr>
          <p:nvPr>
            <p:ph type="body" idx="1"/>
          </p:nvPr>
        </p:nvSpPr>
        <p:spPr>
          <a:xfrm>
            <a:off x="457200" y="1143000"/>
            <a:ext cx="8229600" cy="51720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buNone/>
            </a:pPr>
            <a:r>
              <a:rPr lang="en-US" altLang="zh-CN" sz="2400" b="1">
                <a:solidFill>
                  <a:srgbClr val="000066"/>
                </a:solidFill>
                <a:ea typeface="宋体" panose="02010600030101010101" pitchFamily="2" charset="-122"/>
              </a:rPr>
              <a:t>1</a:t>
            </a:r>
            <a:r>
              <a:rPr lang="zh-CN" altLang="en-US" sz="2400" b="1" dirty="0">
                <a:solidFill>
                  <a:srgbClr val="000066"/>
                </a:solidFill>
                <a:ea typeface="宋体" panose="02010600030101010101" pitchFamily="2" charset="-122"/>
              </a:rPr>
              <a:t>、主动学习、磨练安全行为的养成</a:t>
            </a:r>
            <a:endParaRPr lang="zh-CN" altLang="en-US" sz="2400" b="1" dirty="0">
              <a:solidFill>
                <a:srgbClr val="000066"/>
              </a:solidFill>
              <a:ea typeface="宋体" panose="02010600030101010101" pitchFamily="2" charset="-122"/>
            </a:endParaRPr>
          </a:p>
          <a:p>
            <a:pPr fontAlgn="t">
              <a:spcBef>
                <a:spcPct val="0"/>
              </a:spcBef>
              <a:buClrTx/>
              <a:buFontTx/>
              <a:buNone/>
            </a:pPr>
            <a:r>
              <a:rPr lang="en-US" altLang="zh-CN" sz="2400" b="1">
                <a:solidFill>
                  <a:srgbClr val="000066"/>
                </a:solidFill>
              </a:rPr>
              <a:t>2</a:t>
            </a:r>
            <a:r>
              <a:rPr lang="zh-CN" altLang="en-US" sz="2400" b="1" dirty="0">
                <a:solidFill>
                  <a:srgbClr val="000066"/>
                </a:solidFill>
              </a:rPr>
              <a:t>、主动了解安全信息的安全行为养成</a:t>
            </a:r>
            <a:endParaRPr lang="zh-CN" altLang="en-US" sz="2400" b="1" dirty="0">
              <a:solidFill>
                <a:srgbClr val="000066"/>
              </a:solidFill>
              <a:ea typeface="宋体" panose="02010600030101010101" pitchFamily="2" charset="-122"/>
            </a:endParaRPr>
          </a:p>
          <a:p>
            <a:pPr fontAlgn="t">
              <a:spcBef>
                <a:spcPct val="0"/>
              </a:spcBef>
              <a:buClrTx/>
              <a:buFontTx/>
              <a:buNone/>
            </a:pPr>
            <a:r>
              <a:rPr lang="en-US" altLang="zh-CN" sz="2400" b="1">
                <a:solidFill>
                  <a:srgbClr val="000066"/>
                </a:solidFill>
              </a:rPr>
              <a:t>3</a:t>
            </a:r>
            <a:r>
              <a:rPr lang="zh-CN" altLang="en-US" sz="2400" b="1" dirty="0">
                <a:solidFill>
                  <a:srgbClr val="000066"/>
                </a:solidFill>
              </a:rPr>
              <a:t>、安全确认的安全行为养成</a:t>
            </a:r>
            <a:endParaRPr lang="zh-CN" altLang="en-US" sz="2400" b="1" dirty="0">
              <a:solidFill>
                <a:srgbClr val="000066"/>
              </a:solidFill>
              <a:ea typeface="宋体" panose="02010600030101010101" pitchFamily="2" charset="-122"/>
            </a:endParaRPr>
          </a:p>
          <a:p>
            <a:pPr fontAlgn="t">
              <a:spcBef>
                <a:spcPct val="0"/>
              </a:spcBef>
              <a:buClrTx/>
              <a:buFontTx/>
              <a:buNone/>
            </a:pPr>
            <a:r>
              <a:rPr lang="en-US" altLang="zh-CN" sz="2400" b="1">
                <a:solidFill>
                  <a:srgbClr val="000066"/>
                </a:solidFill>
              </a:rPr>
              <a:t>4</a:t>
            </a:r>
            <a:r>
              <a:rPr lang="zh-CN" altLang="en-US" sz="2400" b="1" dirty="0">
                <a:solidFill>
                  <a:srgbClr val="000066"/>
                </a:solidFill>
              </a:rPr>
              <a:t>、自觉服从的安全行为养成</a:t>
            </a:r>
            <a:endParaRPr lang="zh-CN" altLang="en-US" sz="2400" b="1" dirty="0">
              <a:solidFill>
                <a:srgbClr val="000066"/>
              </a:solidFill>
              <a:ea typeface="宋体" panose="02010600030101010101" pitchFamily="2" charset="-122"/>
            </a:endParaRPr>
          </a:p>
          <a:p>
            <a:pPr fontAlgn="t">
              <a:spcBef>
                <a:spcPct val="0"/>
              </a:spcBef>
              <a:buClrTx/>
              <a:buFontTx/>
              <a:buNone/>
            </a:pPr>
            <a:r>
              <a:rPr lang="en-US" altLang="zh-CN" sz="2400" b="1">
                <a:solidFill>
                  <a:srgbClr val="000066"/>
                </a:solidFill>
              </a:rPr>
              <a:t>5</a:t>
            </a:r>
            <a:r>
              <a:rPr lang="zh-CN" altLang="en-US" sz="2400" b="1" dirty="0">
                <a:solidFill>
                  <a:srgbClr val="000066"/>
                </a:solidFill>
              </a:rPr>
              <a:t>、自我身心调适的安全行为养成</a:t>
            </a:r>
            <a:endParaRPr lang="zh-CN" altLang="en-US" sz="2400" b="1" dirty="0">
              <a:solidFill>
                <a:srgbClr val="000066"/>
              </a:solidFill>
              <a:ea typeface="宋体" panose="02010600030101010101" pitchFamily="2" charset="-122"/>
            </a:endParaRPr>
          </a:p>
          <a:p>
            <a:pPr>
              <a:buNone/>
            </a:pPr>
            <a:r>
              <a:rPr lang="en-US" altLang="zh-CN" sz="2400" b="1">
                <a:solidFill>
                  <a:srgbClr val="000066"/>
                </a:solidFill>
              </a:rPr>
              <a:t>6</a:t>
            </a:r>
            <a:r>
              <a:rPr lang="zh-CN" altLang="en-US" sz="2400" b="1" dirty="0">
                <a:solidFill>
                  <a:srgbClr val="000066"/>
                </a:solidFill>
              </a:rPr>
              <a:t>、“六预”的安全行为养</a:t>
            </a:r>
            <a:endParaRPr lang="zh-CN" altLang="en-US" sz="2400" b="1" dirty="0">
              <a:solidFill>
                <a:srgbClr val="000066"/>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93186" name="标题 93185"/>
          <p:cNvSpPr>
            <a:spLocks noGrp="1"/>
          </p:cNvSpPr>
          <p:nvPr>
            <p:ph type="title"/>
          </p:nvPr>
        </p:nvSpPr>
        <p:spPr>
          <a:xfrm>
            <a:off x="457200" y="1066800"/>
            <a:ext cx="7391400" cy="762000"/>
          </a:xfrm>
        </p:spPr>
        <p:txBody>
          <a:bodyPr anchor="ctr"/>
          <a:lstStyle/>
          <a:p>
            <a:r>
              <a:rPr lang="zh-CN" altLang="en-US" dirty="0">
                <a:ea typeface="宋体" panose="02010600030101010101" pitchFamily="2" charset="-122"/>
              </a:rPr>
              <a:t>课题难点</a:t>
            </a:r>
            <a:endParaRPr lang="zh-CN" altLang="en-US" dirty="0">
              <a:ea typeface="宋体" panose="02010600030101010101" pitchFamily="2" charset="-122"/>
            </a:endParaRPr>
          </a:p>
        </p:txBody>
      </p:sp>
      <p:sp>
        <p:nvSpPr>
          <p:cNvPr id="93187" name="文本占位符 93186"/>
          <p:cNvSpPr>
            <a:spLocks noGrp="1"/>
          </p:cNvSpPr>
          <p:nvPr>
            <p:ph type="body" idx="1"/>
          </p:nvPr>
        </p:nvSpPr>
        <p:spPr>
          <a:xfrm>
            <a:off x="685800" y="4343400"/>
            <a:ext cx="8001000" cy="16764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r>
              <a:rPr lang="zh-CN" altLang="en-US" b="1" dirty="0">
                <a:solidFill>
                  <a:srgbClr val="FF0000"/>
                </a:solidFill>
                <a:ea typeface="宋体" panose="02010600030101010101" pitchFamily="2" charset="-122"/>
              </a:rPr>
              <a:t>危险源辨识，风险预控体系是员工安全行为养成实现安全生产的根本。</a:t>
            </a:r>
            <a:endParaRPr lang="zh-CN" altLang="en-US" b="1" dirty="0">
              <a:solidFill>
                <a:srgbClr val="FF0000"/>
              </a:solidFill>
              <a:ea typeface="宋体" panose="02010600030101010101" pitchFamily="2" charset="-122"/>
            </a:endParaRPr>
          </a:p>
        </p:txBody>
      </p:sp>
      <p:sp>
        <p:nvSpPr>
          <p:cNvPr id="93188" name="圆角矩形 93187"/>
          <p:cNvSpPr/>
          <p:nvPr/>
        </p:nvSpPr>
        <p:spPr>
          <a:xfrm rot="10800000" flipV="1">
            <a:off x="533400" y="1905000"/>
            <a:ext cx="8229600" cy="1600200"/>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cap="flat" cmpd="sng">
            <a:solidFill>
              <a:srgbClr val="3366FF"/>
            </a:solidFill>
            <a:prstDash val="solid"/>
            <a:headEnd type="none" w="med" len="med"/>
            <a:tailEnd type="none" w="med" len="med"/>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v"/>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
                <a:schemeClr val="tx1"/>
              </a:buClr>
              <a:buFontTx/>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Arial" panose="020B0604020202020204" pitchFamily="34" charset="0"/>
              </a:defRPr>
            </a:lvl5pPr>
          </a:lstStyle>
          <a:p>
            <a:pPr lvl="0"/>
            <a:r>
              <a:rPr lang="zh-CN" altLang="en-US" b="1" dirty="0">
                <a:solidFill>
                  <a:srgbClr val="000000"/>
                </a:solidFill>
                <a:ea typeface="宋体" panose="02010600030101010101" pitchFamily="2" charset="-122"/>
              </a:rPr>
              <a:t>抓“三违”是安全的重要手段，但不是保安全最根本的措施，是被动的安全管理方式。</a:t>
            </a:r>
            <a:endParaRPr lang="zh-CN" altLang="en-US" b="1" dirty="0">
              <a:solidFill>
                <a:srgbClr val="000000"/>
              </a:solidFill>
              <a:ea typeface="宋体" panose="02010600030101010101" pitchFamily="2" charset="-122"/>
            </a:endParaRPr>
          </a:p>
        </p:txBody>
      </p:sp>
      <p:sp>
        <p:nvSpPr>
          <p:cNvPr id="93190" name="平行四边形 93189"/>
          <p:cNvSpPr/>
          <p:nvPr/>
        </p:nvSpPr>
        <p:spPr>
          <a:xfrm>
            <a:off x="1981200" y="3733800"/>
            <a:ext cx="2514600" cy="533400"/>
          </a:xfrm>
          <a:prstGeom prst="parallelogram">
            <a:avLst>
              <a:gd name="adj" fmla="val 117857"/>
            </a:avLst>
          </a:prstGeom>
          <a:noFill/>
          <a:ln w="9525">
            <a:noFill/>
          </a:ln>
        </p:spPr>
        <p:txBody>
          <a:bodyPr/>
          <a:lstStyle/>
          <a:p>
            <a:endParaRPr lang="zh-CN" altLang="en-US"/>
          </a:p>
        </p:txBody>
      </p:sp>
      <p:sp>
        <p:nvSpPr>
          <p:cNvPr id="93191" name="矩形 93190"/>
          <p:cNvSpPr/>
          <p:nvPr/>
        </p:nvSpPr>
        <p:spPr>
          <a:xfrm>
            <a:off x="609600" y="1219200"/>
            <a:ext cx="7391400" cy="3048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1" u="none" kern="1200" baseline="0">
                <a:solidFill>
                  <a:schemeClr val="tx1"/>
                </a:solidFill>
                <a:latin typeface="Arial" panose="020B0604020202020204" pitchFamily="34" charset="0"/>
              </a:defRPr>
            </a:lvl1pPr>
          </a:lstStyle>
          <a:p>
            <a:pPr lvl="0"/>
            <a:endParaRPr lang="zh-CN" altLang="en-US" dirty="0">
              <a:ea typeface="宋体" panose="02010600030101010101" pitchFamily="2" charset="-122"/>
            </a:endParaRPr>
          </a:p>
        </p:txBody>
      </p:sp>
      <p:sp>
        <p:nvSpPr>
          <p:cNvPr id="93192" name="矩形 93191"/>
          <p:cNvSpPr/>
          <p:nvPr/>
        </p:nvSpPr>
        <p:spPr>
          <a:xfrm>
            <a:off x="685800" y="3657600"/>
            <a:ext cx="7391400" cy="5334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1" u="none" kern="1200" baseline="0">
                <a:solidFill>
                  <a:schemeClr val="tx1"/>
                </a:solidFill>
                <a:latin typeface="Arial" panose="020B0604020202020204" pitchFamily="34" charset="0"/>
              </a:defRPr>
            </a:lvl1pPr>
          </a:lstStyle>
          <a:p>
            <a:pPr lvl="0"/>
            <a:r>
              <a:rPr lang="zh-CN" altLang="en-US" dirty="0">
                <a:solidFill>
                  <a:srgbClr val="FF0000"/>
                </a:solidFill>
                <a:ea typeface="宋体" panose="02010600030101010101" pitchFamily="2" charset="-122"/>
              </a:rPr>
              <a:t>课题重点</a:t>
            </a:r>
            <a:endParaRPr lang="zh-CN" altLang="en-US" dirty="0">
              <a:solidFill>
                <a:srgbClr val="FF0000"/>
              </a:solidFill>
              <a:ea typeface="宋体" panose="02010600030101010101" pitchFamily="2" charset="-122"/>
            </a:endParaRPr>
          </a:p>
        </p:txBody>
      </p:sp>
      <p:sp>
        <p:nvSpPr>
          <p:cNvPr id="93194" name="矩形 93193"/>
          <p:cNvSpPr/>
          <p:nvPr/>
        </p:nvSpPr>
        <p:spPr>
          <a:xfrm>
            <a:off x="198438" y="334962"/>
            <a:ext cx="3040062" cy="579438"/>
          </a:xfrm>
          <a:prstGeom prst="rect">
            <a:avLst/>
          </a:prstGeom>
          <a:noFill/>
          <a:ln w="9525">
            <a:noFill/>
          </a:ln>
        </p:spPr>
        <p:txBody>
          <a:bodyPr wrap="none" anchor="t">
            <a:spAutoFit/>
          </a:bodyPr>
          <a:lstStyle/>
          <a:p>
            <a:pPr marL="342900" indent="-342900">
              <a:buClr>
                <a:schemeClr val="hlink"/>
              </a:buClr>
              <a:buFont typeface="Wingdings" panose="05000000000000000000" pitchFamily="2" charset="2"/>
            </a:pPr>
            <a:r>
              <a:rPr lang="zh-CN" altLang="en-US" b="1" dirty="0">
                <a:solidFill>
                  <a:srgbClr val="FFFF00"/>
                </a:solidFill>
                <a:latin typeface="Arial" panose="020B0604020202020204" pitchFamily="34" charset="0"/>
                <a:ea typeface="宋体" panose="02010600030101010101" pitchFamily="2" charset="-122"/>
              </a:rPr>
              <a:t>课题难点、重点</a:t>
            </a:r>
            <a:endParaRPr lang="zh-CN" altLang="en-US" b="1" dirty="0">
              <a:solidFill>
                <a:srgbClr val="FFFF00"/>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11266" name="圆角矩形 11265"/>
          <p:cNvSpPr/>
          <p:nvPr/>
        </p:nvSpPr>
        <p:spPr>
          <a:xfrm>
            <a:off x="457200" y="1295400"/>
            <a:ext cx="4038600" cy="51054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11267" name="标题 11266"/>
          <p:cNvSpPr>
            <a:spLocks noGrp="1"/>
          </p:cNvSpPr>
          <p:nvPr>
            <p:ph type="title"/>
          </p:nvPr>
        </p:nvSpPr>
        <p:spPr/>
        <p:txBody>
          <a:bodyPr anchor="ctr"/>
          <a:lstStyle/>
          <a:p>
            <a:br>
              <a:rPr lang="zh-CN" altLang="en-US" sz="2800" dirty="0">
                <a:solidFill>
                  <a:srgbClr val="FF0066"/>
                </a:solidFill>
                <a:ea typeface="宋体" panose="02010600030101010101" pitchFamily="2" charset="-122"/>
              </a:rPr>
            </a:br>
            <a:r>
              <a:rPr lang="zh-CN" altLang="en-US" sz="3200" dirty="0">
                <a:ea typeface="宋体" panose="02010600030101010101" pitchFamily="2" charset="-122"/>
              </a:rPr>
              <a:t>一、“三违”现象出现的主客观原因</a:t>
            </a:r>
            <a:br>
              <a:rPr lang="zh-CN" altLang="en-US" sz="3200" dirty="0">
                <a:solidFill>
                  <a:srgbClr val="FF0066"/>
                </a:solidFill>
                <a:ea typeface="宋体" panose="02010600030101010101" pitchFamily="2" charset="-122"/>
              </a:rPr>
            </a:br>
            <a:endParaRPr lang="zh-CN" altLang="en-US" sz="3200" dirty="0">
              <a:solidFill>
                <a:srgbClr val="FF0066"/>
              </a:solidFill>
              <a:ea typeface="宋体" panose="02010600030101010101" pitchFamily="2" charset="-122"/>
            </a:endParaRPr>
          </a:p>
        </p:txBody>
      </p:sp>
      <p:sp>
        <p:nvSpPr>
          <p:cNvPr id="11272" name="文本框 11271"/>
          <p:cNvSpPr txBox="1"/>
          <p:nvPr/>
        </p:nvSpPr>
        <p:spPr>
          <a:xfrm>
            <a:off x="1447800" y="1371600"/>
            <a:ext cx="6324600" cy="519113"/>
          </a:xfrm>
          <a:prstGeom prst="rect">
            <a:avLst/>
          </a:prstGeom>
          <a:noFill/>
          <a:ln w="9525">
            <a:noFill/>
          </a:ln>
        </p:spPr>
        <p:txBody>
          <a:bodyPr>
            <a:spAutoFit/>
          </a:bodyPr>
          <a:lstStyle/>
          <a:p>
            <a:pPr algn="l" eaLnBrk="0" hangingPunct="0">
              <a:spcBef>
                <a:spcPct val="0"/>
              </a:spcBef>
            </a:pPr>
            <a:endParaRPr lang="zh-CN" altLang="en-US" sz="2800" dirty="0">
              <a:latin typeface="Arial" panose="020B0604020202020204" pitchFamily="34" charset="0"/>
              <a:ea typeface="宋体" panose="02010600030101010101" pitchFamily="2" charset="-122"/>
            </a:endParaRPr>
          </a:p>
        </p:txBody>
      </p:sp>
      <p:sp>
        <p:nvSpPr>
          <p:cNvPr id="11273" name="文本框 11272"/>
          <p:cNvSpPr txBox="1"/>
          <p:nvPr/>
        </p:nvSpPr>
        <p:spPr>
          <a:xfrm>
            <a:off x="533400" y="1447800"/>
            <a:ext cx="3886200" cy="4362450"/>
          </a:xfrm>
          <a:prstGeom prst="rect">
            <a:avLst/>
          </a:prstGeom>
          <a:noFill/>
          <a:ln w="9525">
            <a:noFill/>
          </a:ln>
        </p:spPr>
        <p:txBody>
          <a:bodyPr>
            <a:spAutoFit/>
          </a:bodyPr>
          <a:lstStyle/>
          <a:p>
            <a:pPr algn="l" eaLnBrk="0" hangingPunct="0">
              <a:spcBef>
                <a:spcPct val="0"/>
              </a:spcBef>
            </a:pPr>
            <a:r>
              <a:rPr lang="zh-CN" altLang="en-US" sz="2400" dirty="0">
                <a:latin typeface="Arial" panose="020B0604020202020204" pitchFamily="34" charset="0"/>
                <a:ea typeface="宋体" panose="02010600030101010101" pitchFamily="2" charset="-122"/>
              </a:rPr>
              <a:t>（</a:t>
            </a:r>
            <a:r>
              <a:rPr lang="en-US" altLang="zh-CN" sz="2400">
                <a:latin typeface="Arial" panose="020B0604020202020204" pitchFamily="34" charset="0"/>
                <a:ea typeface="宋体" panose="02010600030101010101" pitchFamily="2" charset="-122"/>
              </a:rPr>
              <a:t>4</a:t>
            </a:r>
            <a:r>
              <a:rPr lang="zh-CN" altLang="en-US" sz="2400" dirty="0">
                <a:latin typeface="Arial" panose="020B0604020202020204" pitchFamily="34" charset="0"/>
                <a:ea typeface="宋体" panose="02010600030101010101" pitchFamily="2" charset="-122"/>
              </a:rPr>
              <a:t>）</a:t>
            </a:r>
            <a:r>
              <a:rPr lang="zh-CN" altLang="en-US" sz="2800" b="1" dirty="0">
                <a:solidFill>
                  <a:srgbClr val="003300"/>
                </a:solidFill>
                <a:latin typeface="Arial" panose="020B0604020202020204" pitchFamily="34" charset="0"/>
                <a:ea typeface="宋体" panose="02010600030101010101" pitchFamily="2" charset="-122"/>
              </a:rPr>
              <a:t>马虎心理。有些职工认为自己熟悉工作环境和作业程序，只要把握主要的操作规程即可，作业时粗枝大叶，不拘小节，他们往往对“看得见”的危险比较警觉，对暂时没有发生危险恶果的潜伏危险掉以轻心</a:t>
            </a:r>
            <a:r>
              <a:rPr lang="zh-CN" altLang="en-US" sz="2400" b="1" dirty="0">
                <a:solidFill>
                  <a:srgbClr val="003300"/>
                </a:solidFill>
                <a:latin typeface="Arial" panose="020B0604020202020204" pitchFamily="34" charset="0"/>
                <a:ea typeface="宋体" panose="02010600030101010101" pitchFamily="2" charset="-122"/>
              </a:rPr>
              <a:t>。</a:t>
            </a:r>
            <a:endParaRPr lang="zh-CN" altLang="en-US" b="1" dirty="0">
              <a:solidFill>
                <a:srgbClr val="003300"/>
              </a:solidFill>
              <a:latin typeface="Arial" panose="020B0604020202020204" pitchFamily="34" charset="0"/>
              <a:ea typeface="宋体" panose="02010600030101010101" pitchFamily="2" charset="-122"/>
            </a:endParaRPr>
          </a:p>
        </p:txBody>
      </p:sp>
      <p:pic>
        <p:nvPicPr>
          <p:cNvPr id="11274" name="图片 11273" descr="3a4bfef697c61788"/>
          <p:cNvPicPr>
            <a:picLocks noChangeAspect="1"/>
          </p:cNvPicPr>
          <p:nvPr/>
        </p:nvPicPr>
        <p:blipFill>
          <a:blip r:embed="rId1"/>
          <a:stretch>
            <a:fillRect/>
          </a:stretch>
        </p:blipFill>
        <p:spPr>
          <a:xfrm>
            <a:off x="5181600" y="1905000"/>
            <a:ext cx="3200400" cy="4724400"/>
          </a:xfrm>
          <a:prstGeom prst="rect">
            <a:avLst/>
          </a:prstGeom>
          <a:noFill/>
          <a:ln w="9525">
            <a:noFill/>
          </a:ln>
        </p:spPr>
      </p:pic>
      <p:pic>
        <p:nvPicPr>
          <p:cNvPr id="11275" name="图片 11274" descr="图片1"/>
          <p:cNvPicPr>
            <a:picLocks noChangeAspect="1"/>
          </p:cNvPicPr>
          <p:nvPr/>
        </p:nvPicPr>
        <p:blipFill>
          <a:blip r:embed="rId2"/>
          <a:stretch>
            <a:fillRect/>
          </a:stretch>
        </p:blipFill>
        <p:spPr>
          <a:xfrm>
            <a:off x="228600" y="381000"/>
            <a:ext cx="609600" cy="609600"/>
          </a:xfrm>
          <a:prstGeom prst="rect">
            <a:avLst/>
          </a:prstGeom>
          <a:noFill/>
          <a:ln w="9525">
            <a:noFill/>
          </a:ln>
        </p:spPr>
      </p:pic>
      <p:sp>
        <p:nvSpPr>
          <p:cNvPr id="11276" name="矩形 11275"/>
          <p:cNvSpPr/>
          <p:nvPr/>
        </p:nvSpPr>
        <p:spPr>
          <a:xfrm>
            <a:off x="5029200" y="1219200"/>
            <a:ext cx="3505200" cy="457200"/>
          </a:xfrm>
          <a:prstGeom prst="rect">
            <a:avLst/>
          </a:prstGeom>
          <a:noFill/>
          <a:ln w="9525">
            <a:noFill/>
          </a:ln>
        </p:spPr>
        <p:txBody>
          <a:bodyPr>
            <a:spAutoFit/>
          </a:bodyPr>
          <a:lstStyle/>
          <a:p>
            <a:pPr marL="342900" indent="-342900">
              <a:buClr>
                <a:schemeClr val="hlink"/>
              </a:buClr>
              <a:buFont typeface="Wingdings" panose="05000000000000000000" pitchFamily="2" charset="2"/>
            </a:pPr>
            <a:r>
              <a:rPr lang="en-US" altLang="zh-CN" sz="2400" b="1">
                <a:solidFill>
                  <a:srgbClr val="FF0066"/>
                </a:solidFill>
                <a:latin typeface="Arial" panose="020B0604020202020204" pitchFamily="34" charset="0"/>
                <a:ea typeface="宋体" panose="02010600030101010101" pitchFamily="2" charset="-122"/>
              </a:rPr>
              <a:t>1</a:t>
            </a:r>
            <a:r>
              <a:rPr lang="zh-CN" altLang="en-US" sz="2400" b="1" dirty="0">
                <a:solidFill>
                  <a:srgbClr val="FF0066"/>
                </a:solidFill>
                <a:latin typeface="Arial" panose="020B0604020202020204" pitchFamily="34" charset="0"/>
                <a:ea typeface="宋体" panose="02010600030101010101" pitchFamily="2" charset="-122"/>
              </a:rPr>
              <a:t> 、“三违”主观原因</a:t>
            </a:r>
            <a:endParaRPr lang="zh-CN" altLang="en-US" sz="2400" b="1" dirty="0">
              <a:solidFill>
                <a:srgbClr val="FF0066"/>
              </a:solidFill>
              <a:latin typeface="Arial" panose="020B0604020202020204" pitchFamily="34" charset="0"/>
              <a:ea typeface="宋体" panose="02010600030101010101" pitchFamily="2" charset="-122"/>
            </a:endParaRPr>
          </a:p>
        </p:txBody>
      </p:sp>
      <p:sp>
        <p:nvSpPr>
          <p:cNvPr id="13318" name="六边形 13317"/>
          <p:cNvSpPr/>
          <p:nvPr/>
        </p:nvSpPr>
        <p:spPr>
          <a:xfrm>
            <a:off x="643255" y="1447800"/>
            <a:ext cx="730250" cy="527050"/>
          </a:xfrm>
          <a:prstGeom prst="hexagon">
            <a:avLst>
              <a:gd name="adj" fmla="val 34638"/>
              <a:gd name="vf" fmla="val 115470"/>
            </a:avLst>
          </a:prstGeom>
          <a:gradFill rotWithShape="1">
            <a:gsLst>
              <a:gs pos="0">
                <a:schemeClr val="hlink">
                  <a:gamma/>
                  <a:shade val="46275"/>
                  <a:invGamma/>
                </a:schemeClr>
              </a:gs>
              <a:gs pos="100000">
                <a:schemeClr val="hlink"/>
              </a:gs>
            </a:gsLst>
            <a:lin ang="2700000" scaled="1"/>
            <a:tileRect/>
          </a:gradFill>
          <a:ln w="9525" cap="flat" cmpd="sng">
            <a:solidFill>
              <a:schemeClr val="tx1"/>
            </a:solidFill>
            <a:prstDash val="solid"/>
            <a:miter/>
            <a:headEnd type="none" w="med" len="med"/>
            <a:tailEnd type="none" w="med" len="med"/>
          </a:ln>
        </p:spPr>
        <p:txBody>
          <a:bodyPr wrap="none" anchor="ctr"/>
          <a:lstStyle/>
          <a:p>
            <a:pPr fontAlgn="t">
              <a:spcBef>
                <a:spcPct val="0"/>
              </a:spcBef>
            </a:pPr>
            <a:r>
              <a:rPr lang="zh-CN" altLang="en-US" sz="2000" b="1" dirty="0">
                <a:latin typeface="Arial" panose="020B0604020202020204" pitchFamily="34" charset="0"/>
                <a:ea typeface="宋体" panose="02010600030101010101" pitchFamily="2" charset="-122"/>
              </a:rPr>
              <a:t>（</a:t>
            </a:r>
            <a:r>
              <a:rPr lang="en-US" altLang="zh-CN" sz="2000" b="1" dirty="0">
                <a:latin typeface="Arial" panose="020B0604020202020204" pitchFamily="34" charset="0"/>
                <a:ea typeface="宋体" panose="02010600030101010101" pitchFamily="2" charset="-122"/>
              </a:rPr>
              <a:t>4</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
        <p:nvSpPr>
          <p:cNvPr id="91138" name="标题 91137"/>
          <p:cNvSpPr>
            <a:spLocks noGrp="1"/>
          </p:cNvSpPr>
          <p:nvPr>
            <p:ph type="title"/>
          </p:nvPr>
        </p:nvSpPr>
        <p:spPr/>
        <p:txBody>
          <a:bodyPr anchor="ctr"/>
          <a:lstStyle/>
          <a:p>
            <a:r>
              <a:rPr lang="zh-CN" altLang="en-US" sz="3200" dirty="0">
                <a:solidFill>
                  <a:srgbClr val="FFFF00"/>
                </a:solidFill>
                <a:ea typeface="宋体" panose="02010600030101010101" pitchFamily="2" charset="-122"/>
              </a:rPr>
              <a:t>结束语</a:t>
            </a:r>
            <a:endParaRPr lang="zh-CN" altLang="en-US" sz="3200" dirty="0">
              <a:solidFill>
                <a:srgbClr val="FFFF00"/>
              </a:solidFill>
              <a:ea typeface="宋体" panose="02010600030101010101" pitchFamily="2" charset="-122"/>
            </a:endParaRPr>
          </a:p>
        </p:txBody>
      </p:sp>
      <p:sp>
        <p:nvSpPr>
          <p:cNvPr id="91139" name="文本占位符 91138"/>
          <p:cNvSpPr>
            <a:spLocks noGrp="1"/>
          </p:cNvSpPr>
          <p:nvPr>
            <p:ph type="body" idx="1"/>
          </p:nvPr>
        </p:nvSpPr>
        <p:spPr>
          <a:xfrm>
            <a:off x="457200" y="1295400"/>
            <a:ext cx="8229600" cy="5019675"/>
          </a:xfrm>
          <a:prstGeom prst="roundRect">
            <a:avLst>
              <a:gd name="adj" fmla="val 16667"/>
            </a:avLst>
          </a:prstGeom>
          <a:gradFill rotWithShape="1">
            <a:gsLst>
              <a:gs pos="0">
                <a:srgbClr val="99CCFF"/>
              </a:gs>
              <a:gs pos="100000">
                <a:srgbClr val="99CCFF">
                  <a:gamma/>
                  <a:tint val="27451"/>
                  <a:invGamma/>
                </a:srgbClr>
              </a:gs>
            </a:gsLst>
            <a:lin ang="5400000" scaled="1"/>
            <a:tileRect/>
          </a:gradFill>
          <a:ln w="38100">
            <a:solidFill>
              <a:srgbClr val="3366FF"/>
            </a:solidFill>
            <a:miter/>
          </a:ln>
        </p:spPr>
        <p:txBody>
          <a:bodyPr vert="horz" wrap="square" anchor="t"/>
          <a:lstStyle/>
          <a:p>
            <a:pPr>
              <a:lnSpc>
                <a:spcPct val="80000"/>
              </a:lnSpc>
              <a:buNone/>
            </a:pPr>
            <a:endParaRPr lang="zh-CN" altLang="en-US" sz="1800" dirty="0">
              <a:solidFill>
                <a:srgbClr val="000099"/>
              </a:solidFill>
              <a:ea typeface="宋体" panose="02010600030101010101" pitchFamily="2" charset="-122"/>
            </a:endParaRPr>
          </a:p>
          <a:p>
            <a:pPr>
              <a:lnSpc>
                <a:spcPct val="115000"/>
              </a:lnSpc>
            </a:pPr>
            <a:r>
              <a:rPr lang="zh-CN" altLang="en-US" sz="1800" b="1" dirty="0">
                <a:solidFill>
                  <a:srgbClr val="000099"/>
                </a:solidFill>
                <a:ea typeface="宋体" panose="02010600030101010101" pitchFamily="2" charset="-122"/>
              </a:rPr>
              <a:t>基层班组是处在煤矿安全工作的第一道防线上，是煤矿一切工作的出发点或落脚点。要强化班组安全管理，必须把现场反“三违”作为重点来抓紧抓牢，</a:t>
            </a:r>
            <a:r>
              <a:rPr lang="zh-CN" altLang="en-US" sz="1800" b="1" dirty="0">
                <a:solidFill>
                  <a:srgbClr val="FF0000"/>
                </a:solidFill>
                <a:ea typeface="宋体" panose="02010600030101010101" pitchFamily="2" charset="-122"/>
              </a:rPr>
              <a:t>要以员工岗位危险辨识、风险预控体系为基础，从根源上克服和消除“三违”行为产生的各种因素；</a:t>
            </a:r>
            <a:r>
              <a:rPr lang="zh-CN" altLang="en-US" sz="1800" b="1" dirty="0">
                <a:solidFill>
                  <a:srgbClr val="000099"/>
                </a:solidFill>
                <a:ea typeface="宋体" panose="02010600030101010101" pitchFamily="2" charset="-122"/>
              </a:rPr>
              <a:t>要切实强化班组职工安全行为养成的教育、培训和训练工作落实，规范员工的安全行为，健全安全规范标准体系，创立良好的班组安全生产氛围，从源头上确保安全生产。</a:t>
            </a:r>
            <a:endParaRPr lang="zh-CN" altLang="en-US" sz="1800" b="1" dirty="0">
              <a:solidFill>
                <a:srgbClr val="000099"/>
              </a:solidFill>
              <a:ea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78195" y="3968750"/>
            <a:ext cx="29508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5020" y="4231005"/>
            <a:ext cx="104013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8519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3565" y="4907915"/>
            <a:ext cx="82486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RESOURCELIBID_PRE" val="12371"/>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博富特">
  <a:themeElements>
    <a:clrScheme name="自定义 1">
      <a:dk1>
        <a:srgbClr val="454749"/>
      </a:dk1>
      <a:lt1>
        <a:srgbClr val="FFFFFF"/>
      </a:lt1>
      <a:dk2>
        <a:srgbClr val="454749"/>
      </a:dk2>
      <a:lt2>
        <a:srgbClr val="FFFFFF"/>
      </a:lt2>
      <a:accent1>
        <a:srgbClr val="4F5A71"/>
      </a:accent1>
      <a:accent2>
        <a:srgbClr val="6A8F94"/>
      </a:accent2>
      <a:accent3>
        <a:srgbClr val="4E6363"/>
      </a:accent3>
      <a:accent4>
        <a:srgbClr val="8B695B"/>
      </a:accent4>
      <a:accent5>
        <a:srgbClr val="B2C6D2"/>
      </a:accent5>
      <a:accent6>
        <a:srgbClr val="6C9C16"/>
      </a:accent6>
      <a:hlink>
        <a:srgbClr val="00B0F0"/>
      </a:hlink>
      <a:folHlink>
        <a:srgbClr val="AFB2B4"/>
      </a:folHlink>
    </a:clrScheme>
    <a:fontScheme name="KSO主题字体">
      <a:majorFont>
        <a:latin typeface="Calibri"/>
        <a:ea typeface="幼圆"/>
        <a:cs typeface=""/>
      </a:majorFont>
      <a:minorFont>
        <a:latin typeface="Calibri"/>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14743</Words>
  <Application>WPS 演示</Application>
  <PresentationFormat>全屏显示(4:3)</PresentationFormat>
  <Paragraphs>1019</Paragraphs>
  <Slides>91</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91</vt:i4>
      </vt:variant>
    </vt:vector>
  </HeadingPairs>
  <TitlesOfParts>
    <vt:vector size="107" baseType="lpstr">
      <vt:lpstr>Arial</vt:lpstr>
      <vt:lpstr>宋体</vt:lpstr>
      <vt:lpstr>Wingdings</vt:lpstr>
      <vt:lpstr>Calibri</vt:lpstr>
      <vt:lpstr>幼圆</vt:lpstr>
      <vt:lpstr>Verdana</vt:lpstr>
      <vt:lpstr>微软雅黑</vt:lpstr>
      <vt:lpstr>Arial Unicode MS</vt:lpstr>
      <vt:lpstr>楷体</vt:lpstr>
      <vt:lpstr>黑体</vt:lpstr>
      <vt:lpstr>Gulim</vt:lpstr>
      <vt:lpstr>Malgun Gothic</vt:lpstr>
      <vt:lpstr>Times New Roman</vt:lpstr>
      <vt:lpstr>永中宋体</vt:lpstr>
      <vt:lpstr>汉仪旗黑-85S</vt:lpstr>
      <vt:lpstr>博富特</vt:lpstr>
      <vt:lpstr>煤矿班组反“三违”与安全行为养成</vt:lpstr>
      <vt:lpstr>PowerPoint 演示文稿</vt:lpstr>
      <vt:lpstr>主 要 内 容</vt:lpstr>
      <vt:lpstr>序     言</vt:lpstr>
      <vt:lpstr>一、“三违”现象出现的主客观原因</vt:lpstr>
      <vt:lpstr>一、“三违”现象出现的主客观原因 </vt:lpstr>
      <vt:lpstr>一、“三违”现象出现的主客观原因</vt:lpstr>
      <vt:lpstr>一、“三违”现象出现的主客观原因</vt:lpstr>
      <vt:lpstr> 一、“三违”现象出现的主客观原因 </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一、“三违”现象出现的主客观原因</vt:lpstr>
      <vt:lpstr>PowerPoint 演示文稿</vt:lpstr>
      <vt:lpstr>PowerPoint 演示文稿</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二、反“三违”基层班组是重点</vt:lpstr>
      <vt:lpstr>课  题  研  讨</vt:lpstr>
      <vt:lpstr>风险预控管理体系的核心内容和作用</vt:lpstr>
      <vt:lpstr>PowerPoint 演示文稿</vt:lpstr>
      <vt:lpstr>风险预控管理体系的核心内容和作用</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三、班组职工安全行为养成的要求</vt:lpstr>
      <vt:lpstr>小       结</vt:lpstr>
      <vt:lpstr>课题难点</vt:lpstr>
      <vt:lpstr>结束语</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煤矿班组反“三违”与安全行为养成</dc:title>
  <dc:creator/>
  <cp:lastModifiedBy>little fairy</cp:lastModifiedBy>
  <cp:revision>2</cp:revision>
  <dcterms:created xsi:type="dcterms:W3CDTF">2021-04-28T08:27:00Z</dcterms:created>
  <dcterms:modified xsi:type="dcterms:W3CDTF">2024-02-23T05:52:13Z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BB3B37BD6FBC42FAB7FD76F13EA672FC_13</vt:lpwstr>
  </property>
</Properties>
</file>