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322" r:id="rId5"/>
    <p:sldId id="260" r:id="rId6"/>
    <p:sldId id="257" r:id="rId7"/>
    <p:sldId id="258" r:id="rId8"/>
    <p:sldId id="259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14" r:id="rId56"/>
    <p:sldId id="315" r:id="rId57"/>
    <p:sldId id="309" r:id="rId58"/>
    <p:sldId id="310" r:id="rId59"/>
    <p:sldId id="311" r:id="rId60"/>
    <p:sldId id="312" r:id="rId61"/>
    <p:sldId id="324" r:id="rId62"/>
  </p:sldIdLst>
  <p:sldSz cx="9144000" cy="6858000" type="screen4x3"/>
  <p:notesSz cx="6858000" cy="9144000"/>
  <p:custDataLst>
    <p:tags r:id="rId67"/>
  </p:custDataLst>
  <p:defaultTextStyle>
    <a:defPPr>
      <a:defRPr lang="ru-RU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-102" y="-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7" Type="http://schemas.openxmlformats.org/officeDocument/2006/relationships/tags" Target="tags/tag19.xml"/><Relationship Id="rId66" Type="http://schemas.openxmlformats.org/officeDocument/2006/relationships/commentAuthors" Target="commentAuthors.xml"/><Relationship Id="rId65" Type="http://schemas.openxmlformats.org/officeDocument/2006/relationships/tableStyles" Target="tableStyles.xml"/><Relationship Id="rId64" Type="http://schemas.openxmlformats.org/officeDocument/2006/relationships/viewProps" Target="viewProps.xml"/><Relationship Id="rId63" Type="http://schemas.openxmlformats.org/officeDocument/2006/relationships/presProps" Target="presProps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页眉占位符 1"/>
          <p:cNvSpPr>
            <a:spLocks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099" name="日期占位符 2"/>
          <p:cNvSpPr>
            <a:spLocks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2468" name="幻灯片图像占位符 3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01" name="备注占位符 4"/>
          <p:cNvSpPr>
            <a:spLocks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102" name="页脚占位符 5"/>
          <p:cNvSpPr>
            <a:spLocks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103" name="灯片编号占位符 6"/>
          <p:cNvSpPr>
            <a:spLocks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90" name="灯片编号占位符 6"/>
          <p:cNvSpPr txBox="1"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3491" name="幻灯片图像占位符 1"/>
          <p:cNvSpPr>
            <a:spLocks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</a:ln>
        </p:spPr>
      </p:sp>
      <p:sp>
        <p:nvSpPr>
          <p:cNvPr id="63492" name="备注占位符 2"/>
          <p:cNvSpPr/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zh-CN" altLang="zh-CN" dirty="0">
              <a:ea typeface="宋体" panose="02010600030101010101" pitchFamily="2" charset="-122"/>
            </a:endParaRPr>
          </a:p>
        </p:txBody>
      </p:sp>
      <p:sp>
        <p:nvSpPr>
          <p:cNvPr id="63493" name="灯片编号占位符 3"/>
          <p:cNvSpPr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fld id="{9A0DB2DC-4C9A-4742-B13C-FB6460FD3503}" type="slidenum">
              <a:rPr lang="ru-RU" altLang="zh-CN" sz="1200" dirty="0">
                <a:ea typeface="宋体" panose="02010600030101010101" pitchFamily="2" charset="-122"/>
              </a:rPr>
            </a:fld>
            <a:endParaRPr lang="ru-RU" altLang="zh-CN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FB4A83-B5AD-435F-8238-3130491CEB43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FB4A83-B5AD-435F-8238-3130491CEB43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FB4A83-B5AD-435F-8238-3130491CEB43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714965" y="804067"/>
            <a:ext cx="4051700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150455" y="1800369"/>
            <a:ext cx="2683069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03366" y="2662659"/>
            <a:ext cx="39632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03366" y="3950373"/>
            <a:ext cx="39632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FB4A83-B5AD-435F-8238-3130491CEB43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FB4A83-B5AD-435F-8238-3130491CEB43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FB4A83-B5AD-435F-8238-3130491CEB43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FB4A83-B5AD-435F-8238-3130491CEB43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FB4A83-B5AD-435F-8238-3130491CEB43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FB4A83-B5AD-435F-8238-3130491CEB43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FB4A83-B5AD-435F-8238-3130491CEB43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FB4A83-B5AD-435F-8238-3130491CEB43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7" name="任意多边形 7"/>
          <p:cNvSpPr/>
          <p:nvPr userDrawn="1"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EB7">
                  <a:alpha val="45097"/>
                </a:srgbClr>
              </a:gs>
              <a:gs pos="79999">
                <a:srgbClr val="009BE5">
                  <a:alpha val="33176"/>
                </a:srgbClr>
              </a:gs>
              <a:gs pos="100000">
                <a:srgbClr val="009BE5">
                  <a:alpha val="30196"/>
                </a:srgbClr>
              </a:gs>
            </a:gsLst>
            <a:lin ang="5400000"/>
          </a:gradFill>
          <a:ln w="9525" cap="flat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p>
            <a:pPr lvl="0" eaLnBrk="1" hangingPunct="1"/>
            <a:endParaRPr lang="en-US" altLang="zh-CN" dirty="0">
              <a:latin typeface="Constantia" panose="02030602050306030303" pitchFamily="18" charset="0"/>
              <a:ea typeface="Arial" panose="020B0604020202020204" pitchFamily="34" charset="0"/>
            </a:endParaRPr>
          </a:p>
        </p:txBody>
      </p:sp>
      <p:sp>
        <p:nvSpPr>
          <p:cNvPr id="1030" name="标题占位符 8"/>
          <p:cNvSpPr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lIns="0" rIns="0" bIns="0" anchor="b" anchorCtr="0"/>
          <a:p>
            <a:pPr lvl="0"/>
            <a:r>
              <a:rPr lang="zh-CN" altLang="ru-RU" dirty="0"/>
              <a:t>单击此处编辑母版标题样式</a:t>
            </a:r>
            <a:endParaRPr lang="zh-CN" altLang="ru-RU" dirty="0"/>
          </a:p>
        </p:txBody>
      </p:sp>
      <p:sp>
        <p:nvSpPr>
          <p:cNvPr id="1031" name="文本占位符 29"/>
          <p:cNvSpPr/>
          <p:nvPr>
            <p:ph type="body" idx="1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ru-RU" dirty="0"/>
              <a:t>单击此处编辑母版文本样式</a:t>
            </a:r>
            <a:endParaRPr lang="zh-CN" altLang="ru-RU" dirty="0"/>
          </a:p>
          <a:p>
            <a:pPr lvl="1"/>
            <a:r>
              <a:rPr lang="zh-CN" altLang="ru-RU" dirty="0"/>
              <a:t>第二级</a:t>
            </a:r>
            <a:endParaRPr lang="zh-CN" altLang="ru-RU" dirty="0"/>
          </a:p>
          <a:p>
            <a:pPr lvl="2"/>
            <a:r>
              <a:rPr lang="zh-CN" altLang="ru-RU" dirty="0"/>
              <a:t>第三级</a:t>
            </a:r>
            <a:endParaRPr lang="zh-CN" altLang="ru-RU" dirty="0"/>
          </a:p>
          <a:p>
            <a:pPr lvl="3"/>
            <a:r>
              <a:rPr lang="zh-CN" altLang="ru-RU" dirty="0"/>
              <a:t>第四级</a:t>
            </a:r>
            <a:endParaRPr lang="zh-CN" altLang="ru-RU" dirty="0"/>
          </a:p>
          <a:p>
            <a:pPr lvl="4"/>
            <a:r>
              <a:rPr lang="zh-CN" altLang="ru-RU" dirty="0"/>
              <a:t>第五级</a:t>
            </a:r>
            <a:endParaRPr lang="zh-CN" altLang="ru-RU" dirty="0"/>
          </a:p>
        </p:txBody>
      </p:sp>
      <p:sp>
        <p:nvSpPr>
          <p:cNvPr id="2" name="日期占位符 9"/>
          <p:cNvSpPr>
            <a:spLocks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b" anchorCtr="0" compatLnSpc="1"/>
          <a:lstStyle>
            <a:lvl1pPr>
              <a:defRPr sz="1200">
                <a:solidFill>
                  <a:schemeClr val="tx2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FB4A83-B5AD-435F-8238-3130491CEB43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3" name="页脚占位符 21"/>
          <p:cNvSpPr>
            <a:spLocks noChangeArrowheads="1"/>
          </p:cNvSpPr>
          <p:nvPr>
            <p:ph type="ftr" sz="quarter" idx="3"/>
          </p:nvPr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b" anchorCtr="0" compatLnSpc="1"/>
          <a:lstStyle>
            <a:lvl1pPr>
              <a:defRPr sz="1200">
                <a:solidFill>
                  <a:schemeClr val="tx2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032" name="灯片编号占位符 17"/>
          <p:cNvSpPr>
            <a:spLocks noChangeArrowheads="1"/>
          </p:cNvSpPr>
          <p:nvPr>
            <p:ph type="sldNum" sz="quarter" idx="4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b" anchorCtr="0" compatLnSpc="1"/>
          <a:lstStyle>
            <a:lvl1pPr algn="r">
              <a:defRPr sz="1200">
                <a:solidFill>
                  <a:schemeClr val="tx2"/>
                </a:solidFill>
                <a:ea typeface="宋体" panose="02010600030101010101" pitchFamily="2" charset="-122"/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  <p:grpSp>
        <p:nvGrpSpPr>
          <p:cNvPr id="1035" name="Group 9"/>
          <p:cNvGrpSpPr/>
          <p:nvPr userDrawn="1"/>
        </p:nvGrpSpPr>
        <p:grpSpPr>
          <a:xfrm>
            <a:off x="-19050" y="203200"/>
            <a:ext cx="9180513" cy="649288"/>
            <a:chOff x="-19045" y="216550"/>
            <a:chExt cx="9180548" cy="649224"/>
          </a:xfrm>
        </p:grpSpPr>
        <p:sp>
          <p:nvSpPr>
            <p:cNvPr id="1034" name="任意多边形 11"/>
            <p:cNvSpPr/>
            <p:nvPr/>
          </p:nvSpPr>
          <p:spPr bwMode="auto">
            <a:xfrm rot="21420000">
              <a:off x="-19045" y="216550"/>
              <a:ext cx="9163050" cy="649224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" name="任意多边形 12"/>
            <p:cNvSpPr/>
            <p:nvPr/>
          </p:nvSpPr>
          <p:spPr bwMode="auto">
            <a:xfrm rot="21420000">
              <a:off x="-14309" y="290003"/>
              <a:ext cx="9175812" cy="53035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246" y="545306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38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/>
        <a:buChar char=""/>
        <a:defRPr sz="2400">
          <a:solidFill>
            <a:schemeClr val="tx1"/>
          </a:solidFill>
          <a:latin typeface="+mn-lt"/>
          <a:cs typeface="+mn-cs"/>
        </a:defRPr>
      </a:lvl2pPr>
      <a:lvl3pPr marL="914400" indent="-24638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/>
        <a:buChar char=""/>
        <a:defRPr sz="2100">
          <a:solidFill>
            <a:schemeClr val="tx1"/>
          </a:solidFill>
          <a:latin typeface="+mn-lt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/>
        <a:buChar char=""/>
        <a:defRPr sz="2000">
          <a:solidFill>
            <a:schemeClr val="tx1"/>
          </a:solidFill>
          <a:latin typeface="+mn-lt"/>
          <a:cs typeface="+mn-cs"/>
        </a:defRPr>
      </a:lvl4pPr>
      <a:lvl5pPr marL="1462405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/>
        <a:buChar char=""/>
        <a:defRPr sz="2000">
          <a:solidFill>
            <a:schemeClr val="tx1"/>
          </a:solidFill>
          <a:latin typeface="+mn-lt"/>
          <a:cs typeface="+mn-cs"/>
        </a:defRPr>
      </a:lvl5pPr>
      <a:lvl6pPr marL="1919605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/>
        <a:buChar char=""/>
        <a:defRPr sz="2000">
          <a:solidFill>
            <a:schemeClr val="tx1"/>
          </a:solidFill>
          <a:latin typeface="+mn-lt"/>
          <a:cs typeface="+mn-cs"/>
        </a:defRPr>
      </a:lvl6pPr>
      <a:lvl7pPr marL="2376805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/>
        <a:buChar char=""/>
        <a:defRPr sz="2000">
          <a:solidFill>
            <a:schemeClr val="tx1"/>
          </a:solidFill>
          <a:latin typeface="+mn-lt"/>
          <a:cs typeface="+mn-cs"/>
        </a:defRPr>
      </a:lvl7pPr>
      <a:lvl8pPr marL="2834005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/>
        <a:buChar char=""/>
        <a:defRPr sz="2000">
          <a:solidFill>
            <a:schemeClr val="tx1"/>
          </a:solidFill>
          <a:latin typeface="+mn-lt"/>
          <a:cs typeface="+mn-cs"/>
        </a:defRPr>
      </a:lvl8pPr>
      <a:lvl9pPr marL="3291205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/>
        <a:buChar char="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3.xml"/><Relationship Id="rId4" Type="http://schemas.openxmlformats.org/officeDocument/2006/relationships/image" Target="../media/image1.pn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tags" Target="../tags/tag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2.jpeg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5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slides/_rels/slide5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3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tags" Target="../tags/tag18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17.xml"/><Relationship Id="rId5" Type="http://schemas.openxmlformats.org/officeDocument/2006/relationships/image" Target="../media/image45.jpeg"/><Relationship Id="rId4" Type="http://schemas.openxmlformats.org/officeDocument/2006/relationships/tags" Target="../tags/tag16.xml"/><Relationship Id="rId3" Type="http://schemas.openxmlformats.org/officeDocument/2006/relationships/image" Target="../media/image44.jpeg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标题 1"/>
          <p:cNvSpPr/>
          <p:nvPr>
            <p:ph type="ctrTitle" idx="4294967295"/>
          </p:nvPr>
        </p:nvSpPr>
        <p:spPr>
          <a:xfrm>
            <a:off x="533400" y="1371600"/>
            <a:ext cx="7851775" cy="2489200"/>
          </a:xfrm>
          <a:ln/>
        </p:spPr>
        <p:txBody>
          <a:bodyPr vert="horz" wrap="square" lIns="91440" tIns="45720" rIns="91440" bIns="45720" anchor="t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r>
              <a:rPr lang="zh-CN" altLang="en-US" sz="4800" dirty="0">
                <a:ea typeface="宋体" panose="02010600030101010101" pitchFamily="2" charset="-122"/>
              </a:rPr>
              <a:t>垃圾</a:t>
            </a:r>
            <a:r>
              <a:rPr lang="zh-CN" altLang="en-US" dirty="0">
                <a:ea typeface="宋体" panose="02010600030101010101" pitchFamily="2" charset="-122"/>
              </a:rPr>
              <a:t>发电厂检修安全常识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1"/>
            </p:custDataLst>
          </p:nvPr>
        </p:nvSpPr>
        <p:spPr>
          <a:xfrm>
            <a:off x="5939949" y="3860541"/>
            <a:ext cx="1773555" cy="3581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sz="18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sz="18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1800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2"/>
            </p:custDataLst>
          </p:nvPr>
        </p:nvSpPr>
        <p:spPr>
          <a:xfrm>
            <a:off x="5602449" y="4796489"/>
            <a:ext cx="675000" cy="675000"/>
          </a:xfrm>
          <a:prstGeom prst="ellipse">
            <a:avLst/>
          </a:prstGeom>
          <a:solidFill>
            <a:srgbClr val="00B050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6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3"/>
            </p:custDataLst>
          </p:nvPr>
        </p:nvSpPr>
        <p:spPr>
          <a:xfrm>
            <a:off x="6534785" y="4796949"/>
            <a:ext cx="675000" cy="675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6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4"/>
            </p:custDataLst>
          </p:nvPr>
        </p:nvSpPr>
        <p:spPr>
          <a:xfrm>
            <a:off x="7467121" y="4796489"/>
            <a:ext cx="675000" cy="675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6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标题 1"/>
          <p:cNvSpPr/>
          <p:nvPr>
            <p:ph type="title" idx="4294967295"/>
          </p:nvPr>
        </p:nvSpPr>
        <p:spPr>
          <a:solidFill>
            <a:srgbClr val="0F6FC6">
              <a:alpha val="100000"/>
            </a:srgbClr>
          </a:solidFill>
          <a:ln w="25400">
            <a:solidFill>
              <a:srgbClr val="005091">
                <a:alpha val="100000"/>
              </a:srgbClr>
            </a:solidFill>
          </a:ln>
        </p:spPr>
        <p:txBody>
          <a:bodyPr vert="horz" wrap="square" lIns="0" tIns="45720" rIns="0" bIns="0" anchor="b" anchorCtr="0"/>
          <a:p>
            <a:pPr eaLnBrk="1" hangingPunct="1"/>
            <a:r>
              <a:rPr lang="zh-CN" altLang="ru-RU" dirty="0">
                <a:ea typeface="宋体" panose="02010600030101010101" pitchFamily="2" charset="-122"/>
              </a:rPr>
              <a:t>垃圾发电厂安全事故类型</a:t>
            </a:r>
            <a:endParaRPr lang="zh-CN" altLang="ru-RU" dirty="0">
              <a:ea typeface="宋体" panose="02010600030101010101" pitchFamily="2" charset="-122"/>
            </a:endParaRPr>
          </a:p>
        </p:txBody>
      </p:sp>
      <p:sp>
        <p:nvSpPr>
          <p:cNvPr id="10243" name="内容占位符 2"/>
          <p:cNvSpPr/>
          <p:nvPr>
            <p:ph idx="1"/>
          </p:nvPr>
        </p:nvSpPr>
        <p:spPr>
          <a:solidFill>
            <a:srgbClr val="00B46D">
              <a:alpha val="100000"/>
            </a:srgbClr>
          </a:solidFill>
          <a:ln>
            <a:solidFill>
              <a:srgbClr val="009A72">
                <a:alpha val="100000"/>
              </a:srgbClr>
            </a:solidFill>
          </a:ln>
        </p:spPr>
        <p:txBody>
          <a:bodyPr vert="horz" wrap="square" lIns="91440" tIns="45720" rIns="91440" bIns="45720" anchor="t" anchorCtr="0"/>
          <a:p>
            <a:pPr eaLnBrk="1" hangingPunct="1"/>
            <a:r>
              <a:rPr lang="en-US" altLang="zh-CN" sz="4800" b="1" dirty="0">
                <a:solidFill>
                  <a:srgbClr val="FF0000"/>
                </a:solidFill>
                <a:ea typeface="宋体" panose="02010600030101010101" pitchFamily="2" charset="-122"/>
              </a:rPr>
              <a:t>2.</a:t>
            </a:r>
            <a:r>
              <a:rPr lang="zh-CN" altLang="zh-CN" sz="4800" b="1" dirty="0">
                <a:solidFill>
                  <a:srgbClr val="FF0000"/>
                </a:solidFill>
                <a:ea typeface="宋体" panose="02010600030101010101" pitchFamily="2" charset="-122"/>
              </a:rPr>
              <a:t>电、火焊灼烫：</a:t>
            </a:r>
            <a:endParaRPr lang="en-US" altLang="zh-CN" sz="4800" b="1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eaLnBrk="1" hangingPunct="1"/>
            <a:endParaRPr lang="zh-CN" altLang="zh-CN" dirty="0">
              <a:solidFill>
                <a:srgbClr val="002060"/>
              </a:solidFill>
              <a:ea typeface="宋体" panose="02010600030101010101" pitchFamily="2" charset="-122"/>
            </a:endParaRPr>
          </a:p>
          <a:p>
            <a:pPr eaLnBrk="1" hangingPunct="1">
              <a:buNone/>
            </a:pPr>
            <a:r>
              <a:rPr lang="en-US" altLang="zh-CN" dirty="0">
                <a:solidFill>
                  <a:srgbClr val="002060"/>
                </a:solidFill>
                <a:ea typeface="宋体" panose="02010600030101010101" pitchFamily="2" charset="-122"/>
              </a:rPr>
              <a:t>   </a:t>
            </a:r>
            <a:r>
              <a:rPr lang="zh-CN" altLang="zh-CN" dirty="0">
                <a:solidFill>
                  <a:srgbClr val="002060"/>
                </a:solidFill>
                <a:ea typeface="宋体" panose="02010600030101010101" pitchFamily="2" charset="-122"/>
              </a:rPr>
              <a:t>常见原因为未佩戴正确的劳动防火用品；在动火区域内违章作业；</a:t>
            </a:r>
            <a:endParaRPr lang="zh-CN" altLang="zh-CN" dirty="0">
              <a:solidFill>
                <a:srgbClr val="002060"/>
              </a:solidFill>
              <a:ea typeface="宋体" panose="02010600030101010101" pitchFamily="2" charset="-122"/>
            </a:endParaRPr>
          </a:p>
          <a:p>
            <a:pPr eaLnBrk="1" hangingPunct="1"/>
            <a:r>
              <a:rPr lang="zh-CN" altLang="zh-CN" dirty="0">
                <a:solidFill>
                  <a:srgbClr val="FFFF00"/>
                </a:solidFill>
                <a:ea typeface="宋体" panose="02010600030101010101" pitchFamily="2" charset="-122"/>
              </a:rPr>
              <a:t>相应的安全措施</a:t>
            </a:r>
            <a:r>
              <a:rPr lang="en-US" altLang="zh-CN" dirty="0">
                <a:solidFill>
                  <a:srgbClr val="FFFF00"/>
                </a:solidFill>
                <a:ea typeface="宋体" panose="02010600030101010101" pitchFamily="2" charset="-122"/>
              </a:rPr>
              <a:t>:</a:t>
            </a:r>
            <a:r>
              <a:rPr lang="zh-CN" altLang="zh-CN" dirty="0">
                <a:solidFill>
                  <a:srgbClr val="FFFF00"/>
                </a:solidFill>
                <a:ea typeface="宋体" panose="02010600030101010101" pitchFamily="2" charset="-122"/>
              </a:rPr>
              <a:t>操作人员必须穿戴专用工作服，绝缘鞋、防护手套等专业劳防用品，在人员密集场所进行电、火焊，宜设挡光屏；电、火焊工作场所应有良好照明，应采取措施排除有害，易燃易爆气体及粉尘。</a:t>
            </a:r>
            <a:endParaRPr lang="zh-CN" altLang="zh-CN" dirty="0">
              <a:solidFill>
                <a:srgbClr val="FFFF00"/>
              </a:solidFill>
              <a:ea typeface="宋体" panose="02010600030101010101" pitchFamily="2" charset="-122"/>
            </a:endParaRPr>
          </a:p>
          <a:p>
            <a:pPr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标题 1"/>
          <p:cNvSpPr/>
          <p:nvPr>
            <p:ph type="title" idx="4294967295"/>
          </p:nvPr>
        </p:nvSpPr>
        <p:spPr>
          <a:ln/>
        </p:spPr>
        <p:txBody>
          <a:bodyPr vert="horz" wrap="square" lIns="0" tIns="45720" rIns="0" bIns="0" anchor="b" anchorCtr="0"/>
          <a:p>
            <a:pPr eaLnBrk="1" hangingPunct="1"/>
            <a:r>
              <a:rPr lang="zh-CN" altLang="ru-RU" dirty="0">
                <a:ea typeface="宋体" panose="02010600030101010101" pitchFamily="2" charset="-122"/>
              </a:rPr>
              <a:t>垃圾发电厂安全事故类型</a:t>
            </a:r>
            <a:endParaRPr lang="zh-CN" altLang="ru-RU" dirty="0">
              <a:ea typeface="宋体" panose="02010600030101010101" pitchFamily="2" charset="-122"/>
            </a:endParaRPr>
          </a:p>
        </p:txBody>
      </p:sp>
      <p:pic>
        <p:nvPicPr>
          <p:cNvPr id="11267" name="内容占位符 4" descr="u=1797260756,3887113085&amp;fm=23&amp;gp=0.jpg"/>
          <p:cNvPicPr preferRelativeResize="0"/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468313" y="2133600"/>
            <a:ext cx="8137525" cy="4321175"/>
          </a:xfrm>
          <a:ln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标题 1"/>
          <p:cNvSpPr/>
          <p:nvPr>
            <p:ph type="title" idx="4294967295"/>
          </p:nvPr>
        </p:nvSpPr>
        <p:spPr>
          <a:solidFill>
            <a:srgbClr val="0F6FC6">
              <a:alpha val="100000"/>
            </a:srgbClr>
          </a:solidFill>
          <a:ln w="25400">
            <a:solidFill>
              <a:srgbClr val="005091">
                <a:alpha val="100000"/>
              </a:srgbClr>
            </a:solidFill>
          </a:ln>
        </p:spPr>
        <p:txBody>
          <a:bodyPr vert="horz" wrap="square" lIns="0" tIns="45720" rIns="0" bIns="0" anchor="b" anchorCtr="0"/>
          <a:p>
            <a:pPr eaLnBrk="1" hangingPunct="1"/>
            <a:r>
              <a:rPr lang="zh-CN" altLang="ru-RU" dirty="0">
                <a:ea typeface="宋体" panose="02010600030101010101" pitchFamily="2" charset="-122"/>
              </a:rPr>
              <a:t>垃圾发电厂安全事故类型</a:t>
            </a:r>
            <a:endParaRPr lang="zh-CN" altLang="ru-RU" dirty="0">
              <a:ea typeface="宋体" panose="02010600030101010101" pitchFamily="2" charset="-122"/>
            </a:endParaRPr>
          </a:p>
        </p:txBody>
      </p:sp>
      <p:sp>
        <p:nvSpPr>
          <p:cNvPr id="12291" name="内容占位符 2"/>
          <p:cNvSpPr/>
          <p:nvPr>
            <p:ph idx="1"/>
          </p:nvPr>
        </p:nvSpPr>
        <p:spPr>
          <a:solidFill>
            <a:srgbClr val="00B46D">
              <a:alpha val="100000"/>
            </a:srgbClr>
          </a:solidFill>
          <a:ln>
            <a:solidFill>
              <a:srgbClr val="009A72">
                <a:alpha val="100000"/>
              </a:srgbClr>
            </a:solidFill>
          </a:ln>
        </p:spPr>
        <p:txBody>
          <a:bodyPr vert="horz" wrap="square" lIns="91440" tIns="45720" rIns="91440" bIns="45720" anchor="t" anchorCtr="0"/>
          <a:p>
            <a:pPr eaLnBrk="1" hangingPunct="1"/>
            <a:r>
              <a:rPr lang="en-US" altLang="zh-CN" sz="4800" b="1" dirty="0">
                <a:solidFill>
                  <a:srgbClr val="FF0000"/>
                </a:solidFill>
                <a:ea typeface="宋体" panose="02010600030101010101" pitchFamily="2" charset="-122"/>
              </a:rPr>
              <a:t>3.</a:t>
            </a:r>
            <a:r>
              <a:rPr lang="zh-CN" altLang="zh-CN" sz="4800" b="1" dirty="0">
                <a:solidFill>
                  <a:srgbClr val="FF0000"/>
                </a:solidFill>
                <a:ea typeface="宋体" panose="02010600030101010101" pitchFamily="2" charset="-122"/>
              </a:rPr>
              <a:t>机械伤害：</a:t>
            </a:r>
            <a:endParaRPr lang="en-US" altLang="zh-CN" sz="4800" b="1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eaLnBrk="1" hangingPunct="1"/>
            <a:endParaRPr lang="zh-CN" altLang="zh-CN" dirty="0">
              <a:ea typeface="宋体" panose="02010600030101010101" pitchFamily="2" charset="-122"/>
            </a:endParaRPr>
          </a:p>
          <a:p>
            <a:pPr eaLnBrk="1" hangingPunct="1"/>
            <a:r>
              <a:rPr lang="zh-CN" altLang="zh-CN" dirty="0">
                <a:solidFill>
                  <a:srgbClr val="002060"/>
                </a:solidFill>
                <a:ea typeface="宋体" panose="02010600030101010101" pitchFamily="2" charset="-122"/>
              </a:rPr>
              <a:t>常见原因为为转动设备安全防护设施不当，旋转的部件或轴头绞卷衣服、手套；工具使用不当，如扳手滑脱，戴手套抡大锤，戴手套进行钻孔作业等。</a:t>
            </a:r>
            <a:endParaRPr lang="zh-CN" altLang="zh-CN" dirty="0">
              <a:solidFill>
                <a:srgbClr val="002060"/>
              </a:solidFill>
              <a:ea typeface="宋体" panose="02010600030101010101" pitchFamily="2" charset="-122"/>
            </a:endParaRPr>
          </a:p>
          <a:p>
            <a:pPr eaLnBrk="1" hangingPunct="1"/>
            <a:r>
              <a:rPr lang="zh-CN" altLang="zh-CN" dirty="0">
                <a:solidFill>
                  <a:srgbClr val="FFFF00"/>
                </a:solidFill>
                <a:ea typeface="宋体" panose="02010600030101010101" pitchFamily="2" charset="-122"/>
              </a:rPr>
              <a:t>易发生在风机，水泵，减速机，刮板机等机械的维护保养，拆卸检修工作。</a:t>
            </a:r>
            <a:endParaRPr lang="zh-CN" altLang="zh-CN" dirty="0">
              <a:solidFill>
                <a:srgbClr val="FFFF00"/>
              </a:solidFill>
              <a:ea typeface="宋体" panose="02010600030101010101" pitchFamily="2" charset="-122"/>
            </a:endParaRPr>
          </a:p>
          <a:p>
            <a:pPr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标题 1"/>
          <p:cNvSpPr/>
          <p:nvPr>
            <p:ph type="title" idx="4294967295"/>
          </p:nvPr>
        </p:nvSpPr>
        <p:spPr>
          <a:ln/>
        </p:spPr>
        <p:txBody>
          <a:bodyPr vert="horz" wrap="square" lIns="0" tIns="45720" rIns="0" bIns="0" anchor="b" anchorCtr="0"/>
          <a:p>
            <a:pPr eaLnBrk="1" hangingPunct="1"/>
            <a:r>
              <a:rPr lang="zh-CN" altLang="ru-RU" dirty="0">
                <a:ea typeface="宋体" panose="02010600030101010101" pitchFamily="2" charset="-122"/>
              </a:rPr>
              <a:t>垃圾发电厂安全事故类型</a:t>
            </a:r>
            <a:endParaRPr lang="zh-CN" altLang="ru-RU" dirty="0">
              <a:ea typeface="宋体" panose="02010600030101010101" pitchFamily="2" charset="-122"/>
            </a:endParaRPr>
          </a:p>
        </p:txBody>
      </p:sp>
      <p:pic>
        <p:nvPicPr>
          <p:cNvPr id="13315" name="内容占位符 3" descr="下载 (2).jpg"/>
          <p:cNvPicPr preferRelativeResize="0"/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755650" y="2349500"/>
            <a:ext cx="7345363" cy="4176713"/>
          </a:xfrm>
          <a:ln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标题 1"/>
          <p:cNvSpPr/>
          <p:nvPr>
            <p:ph type="title" idx="4294967295"/>
          </p:nvPr>
        </p:nvSpPr>
        <p:spPr>
          <a:solidFill>
            <a:srgbClr val="0F6FC6">
              <a:alpha val="100000"/>
            </a:srgbClr>
          </a:solidFill>
          <a:ln w="25400">
            <a:solidFill>
              <a:srgbClr val="005091">
                <a:alpha val="100000"/>
              </a:srgbClr>
            </a:solidFill>
          </a:ln>
        </p:spPr>
        <p:txBody>
          <a:bodyPr vert="horz" wrap="square" lIns="0" tIns="45720" rIns="0" bIns="0" anchor="b" anchorCtr="0"/>
          <a:p>
            <a:pPr eaLnBrk="1" hangingPunct="1"/>
            <a:r>
              <a:rPr lang="zh-CN" altLang="ru-RU" dirty="0">
                <a:ea typeface="宋体" panose="02010600030101010101" pitchFamily="2" charset="-122"/>
              </a:rPr>
              <a:t>垃圾发电厂安全事故类型</a:t>
            </a:r>
            <a:endParaRPr lang="zh-CN" altLang="ru-RU" dirty="0">
              <a:ea typeface="宋体" panose="02010600030101010101" pitchFamily="2" charset="-122"/>
            </a:endParaRPr>
          </a:p>
        </p:txBody>
      </p:sp>
      <p:sp>
        <p:nvSpPr>
          <p:cNvPr id="14339" name="内容占位符 2"/>
          <p:cNvSpPr/>
          <p:nvPr>
            <p:ph idx="1"/>
          </p:nvPr>
        </p:nvSpPr>
        <p:spPr>
          <a:solidFill>
            <a:srgbClr val="00B46D">
              <a:alpha val="100000"/>
            </a:srgbClr>
          </a:solidFill>
          <a:ln>
            <a:solidFill>
              <a:srgbClr val="009A72">
                <a:alpha val="100000"/>
              </a:srgbClr>
            </a:solidFill>
          </a:ln>
        </p:spPr>
        <p:txBody>
          <a:bodyPr vert="horz" wrap="square" lIns="91440" tIns="45720" rIns="91440" bIns="45720" anchor="t" anchorCtr="0"/>
          <a:p>
            <a:pPr eaLnBrk="1" hangingPunct="1"/>
            <a:r>
              <a:rPr lang="en-US" altLang="zh-CN" sz="4800" b="1" dirty="0">
                <a:solidFill>
                  <a:srgbClr val="FF0000"/>
                </a:solidFill>
                <a:ea typeface="宋体" panose="02010600030101010101" pitchFamily="2" charset="-122"/>
              </a:rPr>
              <a:t>4. </a:t>
            </a:r>
            <a:r>
              <a:rPr lang="zh-CN" altLang="zh-CN" sz="4800" b="1" dirty="0">
                <a:solidFill>
                  <a:srgbClr val="FF0000"/>
                </a:solidFill>
                <a:ea typeface="宋体" panose="02010600030101010101" pitchFamily="2" charset="-122"/>
              </a:rPr>
              <a:t>起重伤害：</a:t>
            </a:r>
            <a:endParaRPr lang="zh-CN" altLang="zh-CN" sz="4800" b="1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eaLnBrk="1" hangingPunct="1"/>
            <a:r>
              <a:rPr lang="zh-CN" altLang="zh-CN" dirty="0">
                <a:solidFill>
                  <a:srgbClr val="002060"/>
                </a:solidFill>
                <a:ea typeface="宋体" panose="02010600030101010101" pitchFamily="2" charset="-122"/>
              </a:rPr>
              <a:t>常见原因为设备本体存在隐患，安全装置、保险设施不全或失效；起重吊具失效，如吊钩、抓斗、钢丝绳等物损坏而造成重物坠落；操作人员技术不熟练，违章作业，违章指挥等</a:t>
            </a:r>
            <a:endParaRPr lang="zh-CN" altLang="zh-CN" dirty="0">
              <a:solidFill>
                <a:srgbClr val="002060"/>
              </a:solidFill>
              <a:ea typeface="宋体" panose="02010600030101010101" pitchFamily="2" charset="-122"/>
            </a:endParaRPr>
          </a:p>
          <a:p>
            <a:pPr eaLnBrk="1" hangingPunct="1"/>
            <a:r>
              <a:rPr lang="zh-CN" altLang="zh-CN" dirty="0">
                <a:solidFill>
                  <a:srgbClr val="FFFF00"/>
                </a:solidFill>
                <a:ea typeface="宋体" panose="02010600030101010101" pitchFamily="2" charset="-122"/>
              </a:rPr>
              <a:t>易发生在汽轮机检修吊装，锅炉检修上下吊运，垃圾吊，渣吊检修维护等。</a:t>
            </a:r>
            <a:endParaRPr lang="zh-CN" altLang="zh-CN" dirty="0">
              <a:solidFill>
                <a:srgbClr val="FFFF00"/>
              </a:solidFill>
              <a:ea typeface="宋体" panose="02010600030101010101" pitchFamily="2" charset="-122"/>
            </a:endParaRPr>
          </a:p>
          <a:p>
            <a:pPr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标题 1"/>
          <p:cNvSpPr/>
          <p:nvPr>
            <p:ph type="title" idx="4294967295"/>
          </p:nvPr>
        </p:nvSpPr>
        <p:spPr>
          <a:ln/>
        </p:spPr>
        <p:txBody>
          <a:bodyPr vert="horz" wrap="square" lIns="0" tIns="45720" rIns="0" bIns="0" anchor="b" anchorCtr="0"/>
          <a:p>
            <a:pPr eaLnBrk="1" hangingPunct="1"/>
            <a:r>
              <a:rPr lang="zh-CN" altLang="ru-RU" dirty="0">
                <a:ea typeface="宋体" panose="02010600030101010101" pitchFamily="2" charset="-122"/>
              </a:rPr>
              <a:t>垃圾发电厂安全事故类型</a:t>
            </a:r>
            <a:endParaRPr lang="zh-CN" altLang="ru-RU" dirty="0">
              <a:ea typeface="宋体" panose="02010600030101010101" pitchFamily="2" charset="-122"/>
            </a:endParaRPr>
          </a:p>
        </p:txBody>
      </p:sp>
      <p:pic>
        <p:nvPicPr>
          <p:cNvPr id="15363" name="内容占位符 3" descr="t013ed8f760d640153a.jpg"/>
          <p:cNvPicPr preferRelativeResize="0"/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1773238"/>
            <a:ext cx="9144000" cy="4895850"/>
          </a:xfrm>
          <a:ln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标题 1"/>
          <p:cNvSpPr/>
          <p:nvPr>
            <p:ph type="title" idx="4294967295"/>
          </p:nvPr>
        </p:nvSpPr>
        <p:spPr>
          <a:solidFill>
            <a:srgbClr val="0F6FC6">
              <a:alpha val="100000"/>
            </a:srgbClr>
          </a:solidFill>
          <a:ln w="25400">
            <a:solidFill>
              <a:srgbClr val="005091">
                <a:alpha val="100000"/>
              </a:srgbClr>
            </a:solidFill>
          </a:ln>
        </p:spPr>
        <p:txBody>
          <a:bodyPr vert="horz" wrap="square" lIns="0" tIns="45720" rIns="0" bIns="0" anchor="b" anchorCtr="0"/>
          <a:p>
            <a:pPr eaLnBrk="1" hangingPunct="1"/>
            <a:r>
              <a:rPr lang="zh-CN" altLang="ru-RU" dirty="0">
                <a:ea typeface="宋体" panose="02010600030101010101" pitchFamily="2" charset="-122"/>
              </a:rPr>
              <a:t>垃圾发电厂安全事故类型</a:t>
            </a:r>
            <a:endParaRPr lang="zh-CN" altLang="ru-RU" dirty="0">
              <a:ea typeface="宋体" panose="02010600030101010101" pitchFamily="2" charset="-122"/>
            </a:endParaRPr>
          </a:p>
        </p:txBody>
      </p:sp>
      <p:sp>
        <p:nvSpPr>
          <p:cNvPr id="16387" name="内容占位符 2"/>
          <p:cNvSpPr/>
          <p:nvPr>
            <p:ph idx="1"/>
          </p:nvPr>
        </p:nvSpPr>
        <p:spPr>
          <a:solidFill>
            <a:srgbClr val="00B46D">
              <a:alpha val="100000"/>
            </a:srgbClr>
          </a:solidFill>
          <a:ln>
            <a:solidFill>
              <a:srgbClr val="009A72">
                <a:alpha val="100000"/>
              </a:srgbClr>
            </a:solidFill>
          </a:ln>
        </p:spPr>
        <p:txBody>
          <a:bodyPr vert="horz" wrap="square" lIns="91440" tIns="45720" rIns="91440" bIns="45720" anchor="t" anchorCtr="0"/>
          <a:p>
            <a:pPr eaLnBrk="1" hangingPunct="1"/>
            <a:r>
              <a:rPr lang="en-US" altLang="zh-CN" sz="4800" b="1" dirty="0">
                <a:solidFill>
                  <a:srgbClr val="FF0000"/>
                </a:solidFill>
                <a:ea typeface="宋体" panose="02010600030101010101" pitchFamily="2" charset="-122"/>
              </a:rPr>
              <a:t>5.</a:t>
            </a:r>
            <a:r>
              <a:rPr lang="zh-CN" altLang="zh-CN" sz="4800" b="1" dirty="0">
                <a:solidFill>
                  <a:srgbClr val="FF0000"/>
                </a:solidFill>
                <a:ea typeface="宋体" panose="02010600030101010101" pitchFamily="2" charset="-122"/>
              </a:rPr>
              <a:t>触电伤害：</a:t>
            </a:r>
            <a:endParaRPr lang="zh-CN" altLang="zh-CN" sz="4800" b="1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eaLnBrk="1" hangingPunct="1"/>
            <a:r>
              <a:rPr lang="zh-CN" altLang="zh-CN" dirty="0">
                <a:solidFill>
                  <a:srgbClr val="002060"/>
                </a:solidFill>
                <a:ea typeface="宋体" panose="02010600030101010101" pitchFamily="2" charset="-122"/>
              </a:rPr>
              <a:t>常见原因为绝缘破损，带电作业</a:t>
            </a:r>
            <a:endParaRPr lang="zh-CN" altLang="zh-CN" dirty="0">
              <a:solidFill>
                <a:srgbClr val="002060"/>
              </a:solidFill>
              <a:ea typeface="宋体" panose="02010600030101010101" pitchFamily="2" charset="-122"/>
            </a:endParaRPr>
          </a:p>
          <a:p>
            <a:pPr eaLnBrk="1" hangingPunct="1"/>
            <a:r>
              <a:rPr lang="zh-CN" altLang="zh-CN" dirty="0">
                <a:solidFill>
                  <a:srgbClr val="FFFF00"/>
                </a:solidFill>
                <a:ea typeface="宋体" panose="02010600030101010101" pitchFamily="2" charset="-122"/>
              </a:rPr>
              <a:t>易发生在电焊机，电器工具的使用；风机，水泵，电动机等转动设备的检修；电气设备的检修等。</a:t>
            </a:r>
            <a:endParaRPr lang="zh-CN" altLang="zh-CN" dirty="0">
              <a:solidFill>
                <a:srgbClr val="FFFF00"/>
              </a:solidFill>
              <a:ea typeface="宋体" panose="02010600030101010101" pitchFamily="2" charset="-122"/>
            </a:endParaRPr>
          </a:p>
          <a:p>
            <a:pPr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标题 1"/>
          <p:cNvSpPr/>
          <p:nvPr>
            <p:ph type="title" idx="4294967295"/>
          </p:nvPr>
        </p:nvSpPr>
        <p:spPr>
          <a:ln/>
        </p:spPr>
        <p:txBody>
          <a:bodyPr vert="horz" wrap="square" lIns="0" tIns="45720" rIns="0" bIns="0" anchor="b" anchorCtr="0"/>
          <a:p>
            <a:pPr eaLnBrk="1" hangingPunct="1"/>
            <a:r>
              <a:rPr lang="zh-CN" altLang="ru-RU" dirty="0">
                <a:ea typeface="宋体" panose="02010600030101010101" pitchFamily="2" charset="-122"/>
              </a:rPr>
              <a:t>垃圾发电厂安全事故类型</a:t>
            </a:r>
            <a:endParaRPr lang="zh-CN" altLang="ru-RU" dirty="0">
              <a:ea typeface="宋体" panose="02010600030101010101" pitchFamily="2" charset="-122"/>
            </a:endParaRPr>
          </a:p>
        </p:txBody>
      </p:sp>
      <p:pic>
        <p:nvPicPr>
          <p:cNvPr id="17411" name="内容占位符 3" descr="u=827389206,1559365688&amp;fm=21&amp;gp=0.jpg"/>
          <p:cNvPicPr preferRelativeResize="0"/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50825" y="2708275"/>
            <a:ext cx="3887788" cy="3887788"/>
          </a:xfrm>
          <a:ln/>
        </p:spPr>
      </p:pic>
      <p:pic>
        <p:nvPicPr>
          <p:cNvPr id="17412" name="图片 4" descr="u=1779747430,764477966&amp;fm=21&amp;gp=0.jpg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4427538" y="2708275"/>
            <a:ext cx="4032250" cy="39608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标题 1"/>
          <p:cNvSpPr/>
          <p:nvPr>
            <p:ph type="title" idx="4294967295"/>
          </p:nvPr>
        </p:nvSpPr>
        <p:spPr>
          <a:solidFill>
            <a:srgbClr val="0F6FC6">
              <a:alpha val="100000"/>
            </a:srgbClr>
          </a:solidFill>
          <a:ln w="25400">
            <a:solidFill>
              <a:srgbClr val="005091">
                <a:alpha val="100000"/>
              </a:srgbClr>
            </a:solidFill>
          </a:ln>
        </p:spPr>
        <p:txBody>
          <a:bodyPr vert="horz" wrap="square" lIns="0" tIns="45720" rIns="0" bIns="0" anchor="b" anchorCtr="0"/>
          <a:p>
            <a:pPr eaLnBrk="1" hangingPunct="1"/>
            <a:r>
              <a:rPr lang="zh-CN" altLang="ru-RU" dirty="0">
                <a:ea typeface="宋体" panose="02010600030101010101" pitchFamily="2" charset="-122"/>
              </a:rPr>
              <a:t>垃圾发电厂安全事故类型</a:t>
            </a:r>
            <a:endParaRPr lang="zh-CN" altLang="ru-RU" dirty="0">
              <a:ea typeface="宋体" panose="02010600030101010101" pitchFamily="2" charset="-122"/>
            </a:endParaRPr>
          </a:p>
        </p:txBody>
      </p:sp>
      <p:sp>
        <p:nvSpPr>
          <p:cNvPr id="18435" name="内容占位符 2"/>
          <p:cNvSpPr/>
          <p:nvPr>
            <p:ph idx="1"/>
          </p:nvPr>
        </p:nvSpPr>
        <p:spPr>
          <a:solidFill>
            <a:srgbClr val="00B46D">
              <a:alpha val="100000"/>
            </a:srgbClr>
          </a:solidFill>
          <a:ln>
            <a:solidFill>
              <a:srgbClr val="009A72">
                <a:alpha val="100000"/>
              </a:srgbClr>
            </a:solidFill>
          </a:ln>
        </p:spPr>
        <p:txBody>
          <a:bodyPr vert="horz" wrap="square" lIns="91440" tIns="45720" rIns="91440" bIns="45720" anchor="t" anchorCtr="0"/>
          <a:p>
            <a:pPr eaLnBrk="1" hangingPunct="1"/>
            <a:r>
              <a:rPr lang="en-US" altLang="zh-CN" sz="4800" b="1" dirty="0">
                <a:solidFill>
                  <a:srgbClr val="FF0000"/>
                </a:solidFill>
                <a:ea typeface="宋体" panose="02010600030101010101" pitchFamily="2" charset="-122"/>
              </a:rPr>
              <a:t>6.</a:t>
            </a:r>
            <a:r>
              <a:rPr lang="zh-CN" altLang="zh-CN" sz="4800" b="1" dirty="0">
                <a:solidFill>
                  <a:srgbClr val="FF0000"/>
                </a:solidFill>
                <a:ea typeface="宋体" panose="02010600030101010101" pitchFamily="2" charset="-122"/>
              </a:rPr>
              <a:t>高处坠落：</a:t>
            </a:r>
            <a:r>
              <a:rPr lang="en-US" altLang="zh-CN" dirty="0">
                <a:ea typeface="宋体" panose="02010600030101010101" pitchFamily="2" charset="-122"/>
              </a:rPr>
              <a:t>	</a:t>
            </a:r>
            <a:endParaRPr lang="zh-CN" altLang="zh-CN" dirty="0">
              <a:ea typeface="宋体" panose="02010600030101010101" pitchFamily="2" charset="-122"/>
            </a:endParaRPr>
          </a:p>
          <a:p>
            <a:pPr eaLnBrk="1" hangingPunct="1"/>
            <a:r>
              <a:rPr lang="zh-CN" altLang="zh-CN" dirty="0">
                <a:solidFill>
                  <a:srgbClr val="002060"/>
                </a:solidFill>
                <a:ea typeface="宋体" panose="02010600030101010101" pitchFamily="2" charset="-122"/>
              </a:rPr>
              <a:t>常见原因为未系安全带，安全带未正确使用，低挂高用或系在不牢固的构件上；脚手架搭设不符合规范，不牢固；梯子使用不当，无人监护等。</a:t>
            </a:r>
            <a:endParaRPr lang="zh-CN" altLang="zh-CN" dirty="0">
              <a:solidFill>
                <a:srgbClr val="002060"/>
              </a:solidFill>
              <a:ea typeface="宋体" panose="02010600030101010101" pitchFamily="2" charset="-122"/>
            </a:endParaRPr>
          </a:p>
          <a:p>
            <a:pPr eaLnBrk="1" hangingPunct="1"/>
            <a:r>
              <a:rPr lang="zh-CN" altLang="zh-CN" dirty="0">
                <a:solidFill>
                  <a:srgbClr val="FFFF00"/>
                </a:solidFill>
                <a:ea typeface="宋体" panose="02010600030101010101" pitchFamily="2" charset="-122"/>
              </a:rPr>
              <a:t>易发生在炉膛清焦清灰，反应塔清理，行车检修，高空管道阀门检修，及高处电气焊作业，室外井坑孔洞等。</a:t>
            </a:r>
            <a:endParaRPr lang="zh-CN" altLang="zh-CN" dirty="0">
              <a:solidFill>
                <a:srgbClr val="FFFF00"/>
              </a:solidFill>
              <a:ea typeface="宋体" panose="02010600030101010101" pitchFamily="2" charset="-122"/>
            </a:endParaRPr>
          </a:p>
          <a:p>
            <a:pPr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标题 1"/>
          <p:cNvSpPr/>
          <p:nvPr>
            <p:ph type="title" idx="4294967295"/>
          </p:nvPr>
        </p:nvSpPr>
        <p:spPr>
          <a:ln/>
        </p:spPr>
        <p:txBody>
          <a:bodyPr vert="horz" wrap="square" lIns="0" tIns="45720" rIns="0" bIns="0" anchor="b" anchorCtr="0"/>
          <a:p>
            <a:pPr eaLnBrk="1" hangingPunct="1"/>
            <a:r>
              <a:rPr lang="zh-CN" altLang="ru-RU" dirty="0">
                <a:ea typeface="宋体" panose="02010600030101010101" pitchFamily="2" charset="-122"/>
              </a:rPr>
              <a:t>垃圾发电厂安全事故类型</a:t>
            </a:r>
            <a:endParaRPr lang="zh-CN" altLang="ru-RU" dirty="0">
              <a:ea typeface="宋体" panose="02010600030101010101" pitchFamily="2" charset="-122"/>
            </a:endParaRPr>
          </a:p>
        </p:txBody>
      </p:sp>
      <p:pic>
        <p:nvPicPr>
          <p:cNvPr id="19459" name="内容占位符 3" descr="t011f3690883b726679.jpg"/>
          <p:cNvPicPr preferRelativeResize="0"/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4067175" y="2205038"/>
            <a:ext cx="3848100" cy="3552825"/>
          </a:xfrm>
          <a:ln/>
        </p:spPr>
      </p:pic>
      <p:pic>
        <p:nvPicPr>
          <p:cNvPr id="19460" name="图片 4" descr="t0194cbd1346d1d1130.jpg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250825" y="2133600"/>
            <a:ext cx="3744913" cy="36718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5268" y="1570990"/>
            <a:ext cx="5566410" cy="22009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429000" y="4114800"/>
            <a:ext cx="5148739" cy="112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5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9617" y="3829050"/>
            <a:ext cx="2822734" cy="1881378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00525" y="1714500"/>
            <a:ext cx="2809399" cy="1872615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89535" y="998696"/>
            <a:ext cx="5111591" cy="44767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1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1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246" y="545306"/>
            <a:ext cx="898096" cy="453553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标题 1"/>
          <p:cNvSpPr/>
          <p:nvPr>
            <p:ph type="title" idx="4294967295"/>
          </p:nvPr>
        </p:nvSpPr>
        <p:spPr>
          <a:solidFill>
            <a:srgbClr val="0F6FC6">
              <a:alpha val="100000"/>
            </a:srgbClr>
          </a:solidFill>
          <a:ln w="25400">
            <a:solidFill>
              <a:srgbClr val="005091">
                <a:alpha val="100000"/>
              </a:srgbClr>
            </a:solidFill>
          </a:ln>
        </p:spPr>
        <p:txBody>
          <a:bodyPr vert="horz" wrap="square" lIns="0" tIns="45720" rIns="0" bIns="0" anchor="b" anchorCtr="0"/>
          <a:p>
            <a:pPr eaLnBrk="1" hangingPunct="1"/>
            <a:r>
              <a:rPr lang="zh-CN" altLang="ru-RU" dirty="0">
                <a:ea typeface="宋体" panose="02010600030101010101" pitchFamily="2" charset="-122"/>
              </a:rPr>
              <a:t>垃圾发电厂安全事故类型</a:t>
            </a:r>
            <a:endParaRPr lang="zh-CN" altLang="ru-RU" dirty="0">
              <a:ea typeface="宋体" panose="02010600030101010101" pitchFamily="2" charset="-122"/>
            </a:endParaRPr>
          </a:p>
        </p:txBody>
      </p:sp>
      <p:sp>
        <p:nvSpPr>
          <p:cNvPr id="20483" name="内容占位符 2"/>
          <p:cNvSpPr/>
          <p:nvPr>
            <p:ph idx="1"/>
          </p:nvPr>
        </p:nvSpPr>
        <p:spPr>
          <a:solidFill>
            <a:srgbClr val="00B46D">
              <a:alpha val="100000"/>
            </a:srgbClr>
          </a:solidFill>
          <a:ln>
            <a:solidFill>
              <a:srgbClr val="009A72">
                <a:alpha val="100000"/>
              </a:srgbClr>
            </a:solidFill>
          </a:ln>
        </p:spPr>
        <p:txBody>
          <a:bodyPr vert="horz" wrap="square" lIns="91440" tIns="45720" rIns="91440" bIns="45720" anchor="t" anchorCtr="0"/>
          <a:p>
            <a:pPr eaLnBrk="1" hangingPunct="1"/>
            <a:r>
              <a:rPr lang="en-US" altLang="zh-CN" sz="4800" b="1" dirty="0">
                <a:solidFill>
                  <a:srgbClr val="FF0000"/>
                </a:solidFill>
                <a:ea typeface="宋体" panose="02010600030101010101" pitchFamily="2" charset="-122"/>
              </a:rPr>
              <a:t>7.</a:t>
            </a:r>
            <a:r>
              <a:rPr lang="zh-CN" altLang="zh-CN" sz="4800" b="1" dirty="0">
                <a:solidFill>
                  <a:srgbClr val="FF0000"/>
                </a:solidFill>
                <a:ea typeface="宋体" panose="02010600030101010101" pitchFamily="2" charset="-122"/>
              </a:rPr>
              <a:t>爆炸，火灾：</a:t>
            </a:r>
            <a:endParaRPr lang="zh-CN" altLang="zh-CN" sz="4800" b="1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eaLnBrk="1" hangingPunct="1"/>
            <a:r>
              <a:rPr lang="zh-CN" altLang="zh-CN" dirty="0">
                <a:solidFill>
                  <a:srgbClr val="002060"/>
                </a:solidFill>
                <a:ea typeface="宋体" panose="02010600030101010101" pitchFamily="2" charset="-122"/>
              </a:rPr>
              <a:t>常见原因为在禁止动火区内使用电焊，气割，电动工具等易产生火花或静电的工具；在动火区内没有做好相应的安全措施，如隔离，清洗，吹扫；未配备灭火器，消防沙等消防器材。</a:t>
            </a:r>
            <a:endParaRPr lang="zh-CN" altLang="zh-CN" dirty="0">
              <a:solidFill>
                <a:srgbClr val="002060"/>
              </a:solidFill>
              <a:ea typeface="宋体" panose="02010600030101010101" pitchFamily="2" charset="-122"/>
            </a:endParaRPr>
          </a:p>
          <a:p>
            <a:pPr eaLnBrk="1" hangingPunct="1"/>
            <a:r>
              <a:rPr lang="zh-CN" altLang="zh-CN" dirty="0">
                <a:solidFill>
                  <a:srgbClr val="FFFF00"/>
                </a:solidFill>
                <a:ea typeface="宋体" panose="02010600030101010101" pitchFamily="2" charset="-122"/>
              </a:rPr>
              <a:t>易发生在油区（油漆库，油品库，汽机主油箱等）；易燃易爆场所（活性炭间，垃圾坑，渗沥液间，污水收集池内等）</a:t>
            </a:r>
            <a:endParaRPr lang="zh-CN" altLang="zh-CN" dirty="0">
              <a:solidFill>
                <a:srgbClr val="FFFF00"/>
              </a:solidFill>
              <a:ea typeface="宋体" panose="02010600030101010101" pitchFamily="2" charset="-122"/>
            </a:endParaRPr>
          </a:p>
          <a:p>
            <a:pPr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标题 1"/>
          <p:cNvSpPr/>
          <p:nvPr>
            <p:ph type="title" idx="4294967295"/>
          </p:nvPr>
        </p:nvSpPr>
        <p:spPr>
          <a:ln/>
        </p:spPr>
        <p:txBody>
          <a:bodyPr vert="horz" wrap="square" lIns="0" tIns="45720" rIns="0" bIns="0" anchor="b" anchorCtr="0"/>
          <a:p>
            <a:pPr eaLnBrk="1" hangingPunct="1"/>
            <a:r>
              <a:rPr lang="zh-CN" altLang="ru-RU" dirty="0">
                <a:ea typeface="宋体" panose="02010600030101010101" pitchFamily="2" charset="-122"/>
              </a:rPr>
              <a:t>垃圾发电厂安全事故类型</a:t>
            </a:r>
            <a:endParaRPr lang="zh-CN" altLang="ru-RU" dirty="0">
              <a:ea typeface="宋体" panose="02010600030101010101" pitchFamily="2" charset="-122"/>
            </a:endParaRPr>
          </a:p>
        </p:txBody>
      </p:sp>
      <p:pic>
        <p:nvPicPr>
          <p:cNvPr id="21507" name="内容占位符 3" descr="u=3334100820,3370760961&amp;fm=21&amp;gp=0.jpg"/>
          <p:cNvPicPr preferRelativeResize="0"/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323850" y="1989138"/>
            <a:ext cx="8569325" cy="4537075"/>
          </a:xfrm>
          <a:ln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标题 1"/>
          <p:cNvSpPr/>
          <p:nvPr>
            <p:ph type="title" idx="4294967295"/>
          </p:nvPr>
        </p:nvSpPr>
        <p:spPr>
          <a:xfrm>
            <a:off x="468313" y="836613"/>
            <a:ext cx="8229600" cy="1143000"/>
          </a:xfrm>
          <a:solidFill>
            <a:srgbClr val="0F6FC6">
              <a:alpha val="100000"/>
            </a:srgbClr>
          </a:solidFill>
          <a:ln w="25400">
            <a:solidFill>
              <a:srgbClr val="005091">
                <a:alpha val="100000"/>
              </a:srgbClr>
            </a:solidFill>
          </a:ln>
        </p:spPr>
        <p:txBody>
          <a:bodyPr vert="horz" wrap="square" lIns="0" tIns="45720" rIns="0" bIns="0" anchor="b" anchorCtr="0"/>
          <a:p>
            <a:pPr eaLnBrk="1" hangingPunct="1"/>
            <a:r>
              <a:rPr lang="zh-CN" altLang="ru-RU" dirty="0">
                <a:ea typeface="宋体" panose="02010600030101010101" pitchFamily="2" charset="-122"/>
              </a:rPr>
              <a:t>垃圾发电厂安全事故类型</a:t>
            </a:r>
            <a:endParaRPr lang="zh-CN" altLang="ru-RU" dirty="0">
              <a:ea typeface="宋体" panose="02010600030101010101" pitchFamily="2" charset="-122"/>
            </a:endParaRPr>
          </a:p>
        </p:txBody>
      </p:sp>
      <p:sp>
        <p:nvSpPr>
          <p:cNvPr id="22531" name="内容占位符 2"/>
          <p:cNvSpPr/>
          <p:nvPr>
            <p:ph idx="1"/>
          </p:nvPr>
        </p:nvSpPr>
        <p:spPr>
          <a:solidFill>
            <a:srgbClr val="00B46D">
              <a:alpha val="100000"/>
            </a:srgbClr>
          </a:solidFill>
          <a:ln>
            <a:solidFill>
              <a:srgbClr val="009A72">
                <a:alpha val="100000"/>
              </a:srgbClr>
            </a:solidFill>
          </a:ln>
        </p:spPr>
        <p:txBody>
          <a:bodyPr vert="horz" wrap="square" lIns="91440" tIns="45720" rIns="91440" bIns="45720" anchor="t" anchorCtr="0"/>
          <a:p>
            <a:pPr eaLnBrk="1" hangingPunct="1"/>
            <a:r>
              <a:rPr lang="en-US" altLang="zh-CN" sz="4800" b="1" dirty="0">
                <a:solidFill>
                  <a:srgbClr val="FF0000"/>
                </a:solidFill>
                <a:ea typeface="宋体" panose="02010600030101010101" pitchFamily="2" charset="-122"/>
              </a:rPr>
              <a:t>8.</a:t>
            </a:r>
            <a:r>
              <a:rPr lang="zh-CN" altLang="zh-CN" sz="4800" b="1" dirty="0">
                <a:solidFill>
                  <a:srgbClr val="FF0000"/>
                </a:solidFill>
                <a:ea typeface="宋体" panose="02010600030101010101" pitchFamily="2" charset="-122"/>
              </a:rPr>
              <a:t>中毒窒息：</a:t>
            </a:r>
            <a:endParaRPr lang="zh-CN" altLang="zh-CN" sz="4800" b="1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eaLnBrk="1" hangingPunct="1"/>
            <a:r>
              <a:rPr lang="zh-CN" altLang="zh-CN" dirty="0">
                <a:solidFill>
                  <a:srgbClr val="002060"/>
                </a:solidFill>
                <a:ea typeface="宋体" panose="02010600030101010101" pitchFamily="2" charset="-122"/>
              </a:rPr>
              <a:t>常见原因为未正确佩戴防护用品；未定时进行气体检测；未设立专职监护人等</a:t>
            </a:r>
            <a:endParaRPr lang="zh-CN" altLang="zh-CN" dirty="0">
              <a:solidFill>
                <a:srgbClr val="002060"/>
              </a:solidFill>
              <a:ea typeface="宋体" panose="02010600030101010101" pitchFamily="2" charset="-122"/>
            </a:endParaRPr>
          </a:p>
          <a:p>
            <a:pPr eaLnBrk="1" hangingPunct="1"/>
            <a:r>
              <a:rPr lang="zh-CN" altLang="zh-CN" dirty="0">
                <a:solidFill>
                  <a:srgbClr val="FFFF00"/>
                </a:solidFill>
                <a:ea typeface="宋体" panose="02010600030101010101" pitchFamily="2" charset="-122"/>
              </a:rPr>
              <a:t>易发生在垃圾坑，渗沥液间检修作业；容器内，地下井，坑，池检修作业；炉膛，反应塔，除尘器含有大量粉尘检修作业</a:t>
            </a:r>
            <a:endParaRPr lang="zh-CN" altLang="zh-CN" dirty="0">
              <a:solidFill>
                <a:srgbClr val="FFFF00"/>
              </a:solidFill>
              <a:ea typeface="宋体" panose="02010600030101010101" pitchFamily="2" charset="-122"/>
            </a:endParaRPr>
          </a:p>
          <a:p>
            <a:pPr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标题 1"/>
          <p:cNvSpPr/>
          <p:nvPr>
            <p:ph type="title" idx="4294967295"/>
          </p:nvPr>
        </p:nvSpPr>
        <p:spPr>
          <a:ln/>
        </p:spPr>
        <p:txBody>
          <a:bodyPr vert="horz" wrap="square" lIns="0" tIns="45720" rIns="0" bIns="0" anchor="b" anchorCtr="0"/>
          <a:p>
            <a:pPr eaLnBrk="1" hangingPunct="1"/>
            <a:r>
              <a:rPr lang="zh-CN" altLang="ru-RU" dirty="0">
                <a:ea typeface="宋体" panose="02010600030101010101" pitchFamily="2" charset="-122"/>
              </a:rPr>
              <a:t>垃圾发电厂安全事故类型</a:t>
            </a:r>
            <a:endParaRPr lang="zh-CN" altLang="ru-RU" dirty="0">
              <a:ea typeface="宋体" panose="02010600030101010101" pitchFamily="2" charset="-122"/>
            </a:endParaRPr>
          </a:p>
        </p:txBody>
      </p:sp>
      <p:pic>
        <p:nvPicPr>
          <p:cNvPr id="23555" name="内容占位符 3" descr="下载 (4).jpg"/>
          <p:cNvPicPr preferRelativeResize="0"/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4716463" y="2636838"/>
            <a:ext cx="3671887" cy="3463925"/>
          </a:xfrm>
          <a:ln/>
        </p:spPr>
      </p:pic>
      <p:pic>
        <p:nvPicPr>
          <p:cNvPr id="23556" name="图片 4" descr="下载 (6).jpg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042988" y="2420938"/>
            <a:ext cx="2990850" cy="40401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标题 1"/>
          <p:cNvSpPr/>
          <p:nvPr>
            <p:ph type="title" idx="4294967295"/>
          </p:nvPr>
        </p:nvSpPr>
        <p:spPr>
          <a:xfrm>
            <a:off x="468313" y="692150"/>
            <a:ext cx="8229600" cy="1143000"/>
          </a:xfrm>
          <a:solidFill>
            <a:srgbClr val="0F6FC6">
              <a:alpha val="100000"/>
            </a:srgbClr>
          </a:solidFill>
          <a:ln w="25400">
            <a:solidFill>
              <a:srgbClr val="005091">
                <a:alpha val="100000"/>
              </a:srgbClr>
            </a:solidFill>
          </a:ln>
        </p:spPr>
        <p:txBody>
          <a:bodyPr vert="horz" wrap="square" lIns="0" tIns="45720" rIns="0" bIns="0" anchor="b" anchorCtr="0"/>
          <a:p>
            <a:pPr eaLnBrk="1" hangingPunct="1"/>
            <a:r>
              <a:rPr lang="zh-CN" altLang="ru-RU" dirty="0">
                <a:ea typeface="宋体" panose="02010600030101010101" pitchFamily="2" charset="-122"/>
              </a:rPr>
              <a:t>垃圾发电厂安全事故类型</a:t>
            </a:r>
            <a:endParaRPr lang="zh-CN" altLang="ru-RU" dirty="0">
              <a:ea typeface="宋体" panose="02010600030101010101" pitchFamily="2" charset="-122"/>
            </a:endParaRPr>
          </a:p>
        </p:txBody>
      </p:sp>
      <p:sp>
        <p:nvSpPr>
          <p:cNvPr id="24579" name="内容占位符 2"/>
          <p:cNvSpPr/>
          <p:nvPr>
            <p:ph idx="1"/>
          </p:nvPr>
        </p:nvSpPr>
        <p:spPr>
          <a:solidFill>
            <a:srgbClr val="00B46D">
              <a:alpha val="100000"/>
            </a:srgbClr>
          </a:solidFill>
          <a:ln>
            <a:solidFill>
              <a:srgbClr val="009A72">
                <a:alpha val="100000"/>
              </a:srgbClr>
            </a:solidFill>
          </a:ln>
        </p:spPr>
        <p:txBody>
          <a:bodyPr vert="horz" wrap="square" lIns="91440" tIns="45720" rIns="91440" bIns="45720" anchor="t" anchorCtr="0"/>
          <a:p>
            <a:pPr eaLnBrk="1" hangingPunct="1"/>
            <a:r>
              <a:rPr lang="en-US" altLang="zh-CN" sz="4800" b="1" dirty="0">
                <a:solidFill>
                  <a:srgbClr val="FF0000"/>
                </a:solidFill>
                <a:ea typeface="宋体" panose="02010600030101010101" pitchFamily="2" charset="-122"/>
              </a:rPr>
              <a:t>9.</a:t>
            </a:r>
            <a:r>
              <a:rPr lang="zh-CN" altLang="zh-CN" sz="4800" b="1" dirty="0">
                <a:solidFill>
                  <a:srgbClr val="FF0000"/>
                </a:solidFill>
                <a:ea typeface="宋体" panose="02010600030101010101" pitchFamily="2" charset="-122"/>
              </a:rPr>
              <a:t>车辆伤害</a:t>
            </a:r>
            <a:r>
              <a:rPr lang="zh-CN" altLang="zh-CN" sz="4800" dirty="0">
                <a:solidFill>
                  <a:srgbClr val="FF0000"/>
                </a:solidFill>
                <a:ea typeface="宋体" panose="02010600030101010101" pitchFamily="2" charset="-122"/>
              </a:rPr>
              <a:t>：</a:t>
            </a:r>
            <a:endParaRPr lang="zh-CN" altLang="zh-CN" sz="4800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eaLnBrk="1" hangingPunct="1"/>
            <a:r>
              <a:rPr lang="zh-CN" altLang="zh-CN" dirty="0">
                <a:solidFill>
                  <a:srgbClr val="002060"/>
                </a:solidFill>
                <a:ea typeface="宋体" panose="02010600030101010101" pitchFamily="2" charset="-122"/>
              </a:rPr>
              <a:t>常见原因为厂区车辆（垃圾车，渣车，灰车，叉车）违章行驶；使用叉车违章作业（人站在叉齿上）</a:t>
            </a:r>
            <a:endParaRPr lang="zh-CN" altLang="zh-CN" dirty="0">
              <a:solidFill>
                <a:srgbClr val="002060"/>
              </a:solidFill>
              <a:ea typeface="宋体" panose="02010600030101010101" pitchFamily="2" charset="-122"/>
            </a:endParaRPr>
          </a:p>
          <a:p>
            <a:pPr eaLnBrk="1" hangingPunct="1"/>
            <a:r>
              <a:rPr lang="zh-CN" altLang="zh-CN" dirty="0">
                <a:solidFill>
                  <a:srgbClr val="FFFF00"/>
                </a:solidFill>
                <a:ea typeface="宋体" panose="02010600030101010101" pitchFamily="2" charset="-122"/>
              </a:rPr>
              <a:t>易发生在厂区内交叉路口，高架引桥，其他高空作业（叉车）</a:t>
            </a:r>
            <a:endParaRPr lang="zh-CN" altLang="zh-CN" dirty="0">
              <a:solidFill>
                <a:srgbClr val="FFFF00"/>
              </a:solidFill>
              <a:ea typeface="宋体" panose="02010600030101010101" pitchFamily="2" charset="-122"/>
            </a:endParaRPr>
          </a:p>
          <a:p>
            <a:pPr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标题 1"/>
          <p:cNvSpPr/>
          <p:nvPr>
            <p:ph type="title" idx="4294967295"/>
          </p:nvPr>
        </p:nvSpPr>
        <p:spPr>
          <a:ln/>
        </p:spPr>
        <p:txBody>
          <a:bodyPr vert="horz" wrap="square" lIns="0" tIns="45720" rIns="0" bIns="0" anchor="b" anchorCtr="0"/>
          <a:p>
            <a:pPr eaLnBrk="1" hangingPunct="1"/>
            <a:r>
              <a:rPr lang="zh-CN" altLang="ru-RU" dirty="0">
                <a:ea typeface="宋体" panose="02010600030101010101" pitchFamily="2" charset="-122"/>
              </a:rPr>
              <a:t>垃圾发电厂安全事故类型</a:t>
            </a:r>
            <a:endParaRPr lang="zh-CN" altLang="ru-RU" dirty="0">
              <a:ea typeface="宋体" panose="02010600030101010101" pitchFamily="2" charset="-122"/>
            </a:endParaRPr>
          </a:p>
        </p:txBody>
      </p:sp>
      <p:pic>
        <p:nvPicPr>
          <p:cNvPr id="25603" name="内容占位符 3" descr="u=3010153562,3235139691&amp;fm=21&amp;gp=0.jpg"/>
          <p:cNvPicPr preferRelativeResize="0"/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611188" y="3081338"/>
            <a:ext cx="6769100" cy="3776662"/>
          </a:xfrm>
          <a:ln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标题 1"/>
          <p:cNvSpPr/>
          <p:nvPr>
            <p:ph type="title" idx="4294967295"/>
          </p:nvPr>
        </p:nvSpPr>
        <p:spPr>
          <a:solidFill>
            <a:srgbClr val="A5C249">
              <a:alpha val="100000"/>
            </a:srgbClr>
          </a:solidFill>
          <a:ln w="38100">
            <a:solidFill>
              <a:srgbClr val="FFFFFF">
                <a:alpha val="100000"/>
              </a:srgbClr>
            </a:solidFill>
          </a:ln>
        </p:spPr>
        <p:txBody>
          <a:bodyPr vert="horz" wrap="square" lIns="0" tIns="45720" rIns="0" bIns="0" anchor="b" anchorCtr="0"/>
          <a:p>
            <a:pPr eaLnBrk="1" hangingPunct="1"/>
            <a:r>
              <a:rPr lang="zh-CN" altLang="ru-RU" dirty="0">
                <a:ea typeface="宋体" panose="02010600030101010101" pitchFamily="2" charset="-122"/>
              </a:rPr>
              <a:t>垃圾发电厂常见习惯性违章</a:t>
            </a:r>
            <a:endParaRPr lang="zh-CN" altLang="ru-RU" dirty="0">
              <a:ea typeface="宋体" panose="02010600030101010101" pitchFamily="2" charset="-122"/>
            </a:endParaRPr>
          </a:p>
        </p:txBody>
      </p:sp>
      <p:sp>
        <p:nvSpPr>
          <p:cNvPr id="26627" name="内容占位符 2"/>
          <p:cNvSpPr/>
          <p:nvPr>
            <p:ph idx="1"/>
          </p:nvPr>
        </p:nvSpPr>
        <p:spPr>
          <a:solidFill>
            <a:srgbClr val="2D950B">
              <a:alpha val="100000"/>
            </a:srgbClr>
          </a:solidFill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en-US" altLang="zh-CN" dirty="0">
              <a:ea typeface="宋体" panose="02010600030101010101" pitchFamily="2" charset="-122"/>
            </a:endParaRPr>
          </a:p>
          <a:p>
            <a:pPr eaLnBrk="1" hangingPunct="1"/>
            <a:endParaRPr lang="en-US" altLang="zh-CN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eaLnBrk="1" hangingPunct="1"/>
            <a:endParaRPr lang="zh-CN" altLang="zh-CN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eaLnBrk="1" hangingPunct="1"/>
            <a:r>
              <a:rPr lang="zh-CN" altLang="zh-CN" sz="4000" b="1" dirty="0">
                <a:solidFill>
                  <a:srgbClr val="002060"/>
                </a:solidFill>
                <a:ea typeface="宋体" panose="02010600030101010101" pitchFamily="2" charset="-122"/>
              </a:rPr>
              <a:t>习惯性违章之一</a:t>
            </a:r>
            <a:r>
              <a:rPr lang="zh-CN" altLang="zh-CN" sz="4000" dirty="0">
                <a:solidFill>
                  <a:srgbClr val="002060"/>
                </a:solidFill>
                <a:ea typeface="宋体" panose="02010600030101010101" pitchFamily="2" charset="-122"/>
              </a:rPr>
              <a:t>：</a:t>
            </a:r>
            <a:r>
              <a:rPr lang="zh-CN" altLang="zh-CN" dirty="0">
                <a:solidFill>
                  <a:srgbClr val="FF0000"/>
                </a:solidFill>
                <a:ea typeface="宋体" panose="02010600030101010101" pitchFamily="2" charset="-122"/>
              </a:rPr>
              <a:t>进入生产现场未按规定穿戴劳动保护用品或穿戴不规范。如焊接、打磨、切割、使用砂轮时，不戴防护镜；空压机房，汽轮机房不戴耳塞；垃圾坑，渗沥液廊道作业不戴正压式呼吸器。</a:t>
            </a:r>
            <a:endParaRPr lang="zh-CN" altLang="zh-CN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标题 1"/>
          <p:cNvSpPr/>
          <p:nvPr>
            <p:ph type="title" idx="4294967295"/>
          </p:nvPr>
        </p:nvSpPr>
        <p:spPr>
          <a:solidFill>
            <a:srgbClr val="A5C249">
              <a:alpha val="100000"/>
            </a:srgbClr>
          </a:solidFill>
          <a:ln w="25400">
            <a:solidFill>
              <a:srgbClr val="788E33">
                <a:alpha val="100000"/>
              </a:srgbClr>
            </a:solidFill>
          </a:ln>
        </p:spPr>
        <p:txBody>
          <a:bodyPr vert="horz" wrap="square" lIns="0" tIns="45720" rIns="0" bIns="0" anchor="b" anchorCtr="0"/>
          <a:p>
            <a:pPr eaLnBrk="1" hangingPunct="1"/>
            <a:r>
              <a:rPr lang="zh-CN" altLang="ru-RU" dirty="0">
                <a:ea typeface="宋体" panose="02010600030101010101" pitchFamily="2" charset="-122"/>
              </a:rPr>
              <a:t>垃圾发电厂常见习惯性违章</a:t>
            </a:r>
            <a:endParaRPr lang="zh-CN" altLang="ru-RU" dirty="0">
              <a:ea typeface="宋体" panose="02010600030101010101" pitchFamily="2" charset="-122"/>
            </a:endParaRPr>
          </a:p>
        </p:txBody>
      </p:sp>
      <p:pic>
        <p:nvPicPr>
          <p:cNvPr id="27651" name="内容占位符 3" descr="u=261886808,180674833&amp;fm=21&amp;gp=0.jpg"/>
          <p:cNvPicPr preferRelativeResize="0"/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323850" y="2565400"/>
            <a:ext cx="4040188" cy="3600450"/>
          </a:xfrm>
          <a:ln/>
        </p:spPr>
      </p:pic>
      <p:pic>
        <p:nvPicPr>
          <p:cNvPr id="27652" name="图片 4" descr="下载 (7).jpg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4427538" y="2636838"/>
            <a:ext cx="4103687" cy="3168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标题 1"/>
          <p:cNvSpPr/>
          <p:nvPr>
            <p:ph type="title" idx="4294967295"/>
          </p:nvPr>
        </p:nvSpPr>
        <p:spPr>
          <a:solidFill>
            <a:srgbClr val="A5C249">
              <a:alpha val="100000"/>
            </a:srgbClr>
          </a:solidFill>
          <a:ln w="25400">
            <a:solidFill>
              <a:srgbClr val="788E33">
                <a:alpha val="100000"/>
              </a:srgbClr>
            </a:solidFill>
          </a:ln>
        </p:spPr>
        <p:txBody>
          <a:bodyPr vert="horz" wrap="square" lIns="0" tIns="45720" rIns="0" bIns="0" anchor="b" anchorCtr="0"/>
          <a:p>
            <a:pPr eaLnBrk="1" hangingPunct="1"/>
            <a:r>
              <a:rPr lang="zh-CN" altLang="ru-RU" dirty="0">
                <a:ea typeface="宋体" panose="02010600030101010101" pitchFamily="2" charset="-122"/>
              </a:rPr>
              <a:t>垃圾发电厂常见习惯性违章</a:t>
            </a:r>
            <a:endParaRPr lang="zh-CN" altLang="ru-RU" dirty="0">
              <a:ea typeface="宋体" panose="02010600030101010101" pitchFamily="2" charset="-122"/>
            </a:endParaRPr>
          </a:p>
        </p:txBody>
      </p:sp>
      <p:sp>
        <p:nvSpPr>
          <p:cNvPr id="28675" name="内容占位符 2"/>
          <p:cNvSpPr/>
          <p:nvPr>
            <p:ph idx="1"/>
          </p:nvPr>
        </p:nvSpPr>
        <p:spPr>
          <a:solidFill>
            <a:srgbClr val="2D950B">
              <a:alpha val="100000"/>
            </a:srgbClr>
          </a:solidFill>
          <a:ln>
            <a:solidFill>
              <a:srgbClr val="599545">
                <a:alpha val="100000"/>
              </a:srgbClr>
            </a:solidFill>
          </a:ln>
        </p:spPr>
        <p:txBody>
          <a:bodyPr vert="horz" wrap="square" lIns="91440" tIns="45720" rIns="91440" bIns="45720" anchor="t" anchorCtr="0"/>
          <a:p>
            <a:pPr eaLnBrk="1" hangingPunct="1"/>
            <a:endParaRPr lang="en-US" altLang="zh-CN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eaLnBrk="1" hangingPunct="1"/>
            <a:endParaRPr lang="en-US" altLang="zh-CN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eaLnBrk="1" hangingPunct="1"/>
            <a:r>
              <a:rPr lang="zh-CN" altLang="zh-CN" sz="4000" b="1" dirty="0">
                <a:solidFill>
                  <a:srgbClr val="002060"/>
                </a:solidFill>
                <a:ea typeface="宋体" panose="02010600030101010101" pitchFamily="2" charset="-122"/>
              </a:rPr>
              <a:t>习惯性违章之二</a:t>
            </a:r>
            <a:r>
              <a:rPr lang="zh-CN" altLang="zh-CN" b="1" dirty="0">
                <a:solidFill>
                  <a:srgbClr val="002060"/>
                </a:solidFill>
                <a:ea typeface="宋体" panose="02010600030101010101" pitchFamily="2" charset="-122"/>
              </a:rPr>
              <a:t>：</a:t>
            </a:r>
            <a:r>
              <a:rPr lang="zh-CN" altLang="zh-CN" dirty="0">
                <a:solidFill>
                  <a:srgbClr val="FF0000"/>
                </a:solidFill>
                <a:ea typeface="宋体" panose="02010600030101010101" pitchFamily="2" charset="-122"/>
              </a:rPr>
              <a:t>攀爬，登高作业未采取防护措施；或上下台阶不扶扶手；长梯作业未有人监护，就上下作业。</a:t>
            </a:r>
            <a:endParaRPr lang="zh-CN" altLang="zh-CN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标题 1"/>
          <p:cNvSpPr/>
          <p:nvPr>
            <p:ph type="title" idx="4294967295"/>
          </p:nvPr>
        </p:nvSpPr>
        <p:spPr>
          <a:ln/>
        </p:spPr>
        <p:txBody>
          <a:bodyPr vert="horz" wrap="square" lIns="0" tIns="45720" rIns="0" bIns="0" anchor="b" anchorCtr="0"/>
          <a:p>
            <a:pPr eaLnBrk="1" hangingPunct="1"/>
            <a:r>
              <a:rPr lang="zh-CN" altLang="ru-RU" dirty="0">
                <a:ea typeface="宋体" panose="02010600030101010101" pitchFamily="2" charset="-122"/>
              </a:rPr>
              <a:t>垃圾发电厂常见习惯性违章</a:t>
            </a:r>
            <a:endParaRPr lang="zh-CN" altLang="ru-RU" dirty="0">
              <a:ea typeface="宋体" panose="02010600030101010101" pitchFamily="2" charset="-122"/>
            </a:endParaRPr>
          </a:p>
        </p:txBody>
      </p:sp>
      <p:pic>
        <p:nvPicPr>
          <p:cNvPr id="29699" name="内容占位符 3" descr="u=966475420,1785031578&amp;fm=21&amp;gp=0 (1).jpg"/>
          <p:cNvPicPr preferRelativeResize="0"/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116013" y="2420938"/>
            <a:ext cx="6696075" cy="3744912"/>
          </a:xfrm>
          <a:ln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标题 1"/>
          <p:cNvSpPr/>
          <p:nvPr>
            <p:ph type="title" idx="4294967295"/>
          </p:nvPr>
        </p:nvSpPr>
        <p:spPr>
          <a:solidFill>
            <a:srgbClr val="0F6FC6">
              <a:alpha val="100000"/>
            </a:srgbClr>
          </a:solidFill>
          <a:ln w="25400">
            <a:solidFill>
              <a:srgbClr val="005091">
                <a:alpha val="100000"/>
              </a:srgbClr>
            </a:solidFill>
          </a:ln>
        </p:spPr>
        <p:txBody>
          <a:bodyPr vert="horz" wrap="square" lIns="0" tIns="45720" rIns="0" bIns="0" anchor="b" anchorCtr="0"/>
          <a:p>
            <a:pPr marL="742950" indent="-742950" eaLnBrk="1" hangingPunct="1"/>
            <a:r>
              <a:rPr lang="ru-RU" altLang="zh-CN" dirty="0"/>
              <a:t>                     </a:t>
            </a:r>
            <a:r>
              <a:rPr lang="zh-CN" altLang="ru-RU" dirty="0">
                <a:ea typeface="宋体" panose="02010600030101010101" pitchFamily="2" charset="-122"/>
              </a:rPr>
              <a:t>目  录</a:t>
            </a:r>
            <a:endParaRPr lang="zh-CN" altLang="ru-RU" dirty="0">
              <a:ea typeface="宋体" panose="02010600030101010101" pitchFamily="2" charset="-122"/>
            </a:endParaRPr>
          </a:p>
        </p:txBody>
      </p:sp>
      <p:sp>
        <p:nvSpPr>
          <p:cNvPr id="3075" name="内容占位符 2"/>
          <p:cNvSpPr/>
          <p:nvPr>
            <p:ph idx="1"/>
          </p:nvPr>
        </p:nvSpPr>
        <p:spPr>
          <a:solidFill>
            <a:srgbClr val="009DD9">
              <a:alpha val="100000"/>
            </a:srgbClr>
          </a:solidFill>
          <a:ln w="25400">
            <a:solidFill>
              <a:srgbClr val="00729F">
                <a:alpha val="100000"/>
              </a:srgbClr>
            </a:solidFill>
          </a:ln>
        </p:spPr>
        <p:txBody>
          <a:bodyPr vert="horz" wrap="square" lIns="91440" tIns="45720" rIns="91440" bIns="45720" anchor="t" anchorCtr="0"/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zh-CN" altLang="en-US" sz="4000" dirty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垃圾发电厂安全生产流程</a:t>
            </a:r>
            <a:endParaRPr lang="en-US" altLang="zh-CN" sz="4000" dirty="0">
              <a:solidFill>
                <a:srgbClr val="FFFF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zh-CN" altLang="en-US" sz="4000" dirty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垃圾发电厂安全事故类型</a:t>
            </a:r>
            <a:endParaRPr lang="en-US" altLang="zh-CN" sz="4000" dirty="0">
              <a:solidFill>
                <a:srgbClr val="FFFF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zh-CN" altLang="en-US" sz="4000" dirty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垃圾发电厂常见习惯性违章</a:t>
            </a:r>
            <a:endParaRPr lang="en-US" altLang="zh-CN" sz="4000" dirty="0">
              <a:solidFill>
                <a:srgbClr val="FFFF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zh-CN" altLang="en-US" sz="4000" dirty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垃圾发电厂安全色和安全标志</a:t>
            </a:r>
            <a:endParaRPr lang="en-US" altLang="zh-CN" sz="4000" dirty="0">
              <a:solidFill>
                <a:srgbClr val="FFFF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标题 1"/>
          <p:cNvSpPr/>
          <p:nvPr>
            <p:ph type="title" idx="4294967295"/>
          </p:nvPr>
        </p:nvSpPr>
        <p:spPr>
          <a:solidFill>
            <a:srgbClr val="A5C249">
              <a:alpha val="100000"/>
            </a:srgbClr>
          </a:solidFill>
          <a:ln w="25400">
            <a:solidFill>
              <a:srgbClr val="788E33">
                <a:alpha val="100000"/>
              </a:srgbClr>
            </a:solidFill>
          </a:ln>
        </p:spPr>
        <p:txBody>
          <a:bodyPr vert="horz" wrap="square" lIns="0" tIns="45720" rIns="0" bIns="0" anchor="b" anchorCtr="0"/>
          <a:p>
            <a:pPr eaLnBrk="1" hangingPunct="1"/>
            <a:r>
              <a:rPr lang="zh-CN" altLang="ru-RU" dirty="0">
                <a:ea typeface="宋体" panose="02010600030101010101" pitchFamily="2" charset="-122"/>
              </a:rPr>
              <a:t>垃圾发电厂常见习惯性违章</a:t>
            </a:r>
            <a:endParaRPr lang="zh-CN" altLang="ru-RU" dirty="0">
              <a:ea typeface="宋体" panose="02010600030101010101" pitchFamily="2" charset="-122"/>
            </a:endParaRPr>
          </a:p>
        </p:txBody>
      </p:sp>
      <p:sp>
        <p:nvSpPr>
          <p:cNvPr id="30723" name="内容占位符 2"/>
          <p:cNvSpPr/>
          <p:nvPr>
            <p:ph idx="1"/>
          </p:nvPr>
        </p:nvSpPr>
        <p:spPr>
          <a:solidFill>
            <a:srgbClr val="2D950B">
              <a:alpha val="100000"/>
            </a:srgbClr>
          </a:solidFill>
          <a:ln>
            <a:solidFill>
              <a:srgbClr val="599545">
                <a:alpha val="100000"/>
              </a:srgbClr>
            </a:solidFill>
          </a:ln>
        </p:spPr>
        <p:txBody>
          <a:bodyPr vert="horz" wrap="square" lIns="91440" tIns="45720" rIns="91440" bIns="45720" anchor="t" anchorCtr="0"/>
          <a:p>
            <a:pPr eaLnBrk="1" hangingPunct="1"/>
            <a:endParaRPr lang="en-US" altLang="zh-CN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eaLnBrk="1" hangingPunct="1"/>
            <a:endParaRPr lang="en-US" altLang="zh-CN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eaLnBrk="1" hangingPunct="1"/>
            <a:r>
              <a:rPr lang="zh-CN" altLang="zh-CN" sz="4000" b="1" dirty="0">
                <a:solidFill>
                  <a:srgbClr val="002060"/>
                </a:solidFill>
                <a:ea typeface="宋体" panose="02010600030101010101" pitchFamily="2" charset="-122"/>
              </a:rPr>
              <a:t>习惯性违章之三：</a:t>
            </a:r>
            <a:r>
              <a:rPr lang="zh-CN" altLang="zh-CN" dirty="0">
                <a:solidFill>
                  <a:srgbClr val="FF0000"/>
                </a:solidFill>
                <a:ea typeface="宋体" panose="02010600030101010101" pitchFamily="2" charset="-122"/>
              </a:rPr>
              <a:t>未停电、停机，或泄压、通风即违规检修作业；工作负责人未检查安全措施，未找或未等监护人到现场来，擅自单人进行检修作业。</a:t>
            </a:r>
            <a:endParaRPr lang="zh-CN" altLang="zh-CN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标题 1"/>
          <p:cNvSpPr/>
          <p:nvPr>
            <p:ph type="title" idx="4294967295"/>
          </p:nvPr>
        </p:nvSpPr>
        <p:spPr>
          <a:ln/>
        </p:spPr>
        <p:txBody>
          <a:bodyPr vert="horz" wrap="square" lIns="0" tIns="45720" rIns="0" bIns="0" anchor="b" anchorCtr="0"/>
          <a:p>
            <a:pPr eaLnBrk="1" hangingPunct="1"/>
            <a:r>
              <a:rPr lang="zh-CN" altLang="ru-RU" dirty="0">
                <a:ea typeface="宋体" panose="02010600030101010101" pitchFamily="2" charset="-122"/>
              </a:rPr>
              <a:t>垃圾发电厂常见习惯性违章</a:t>
            </a:r>
            <a:endParaRPr lang="zh-CN" altLang="ru-RU" dirty="0">
              <a:ea typeface="宋体" panose="02010600030101010101" pitchFamily="2" charset="-122"/>
            </a:endParaRPr>
          </a:p>
        </p:txBody>
      </p:sp>
      <p:pic>
        <p:nvPicPr>
          <p:cNvPr id="31747" name="内容占位符 3" descr="u=960007169,1992078747&amp;fm=21&amp;gp=0.jpg"/>
          <p:cNvPicPr preferRelativeResize="0"/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042988" y="2060575"/>
            <a:ext cx="6480175" cy="3960813"/>
          </a:xfrm>
          <a:ln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标题 1"/>
          <p:cNvSpPr/>
          <p:nvPr>
            <p:ph type="title" idx="4294967295"/>
          </p:nvPr>
        </p:nvSpPr>
        <p:spPr>
          <a:solidFill>
            <a:srgbClr val="A5C249">
              <a:alpha val="100000"/>
            </a:srgbClr>
          </a:solidFill>
          <a:ln w="25400">
            <a:solidFill>
              <a:srgbClr val="788E33">
                <a:alpha val="100000"/>
              </a:srgbClr>
            </a:solidFill>
          </a:ln>
        </p:spPr>
        <p:txBody>
          <a:bodyPr vert="horz" wrap="square" lIns="0" tIns="45720" rIns="0" bIns="0" anchor="b" anchorCtr="0"/>
          <a:p>
            <a:pPr eaLnBrk="1" hangingPunct="1"/>
            <a:r>
              <a:rPr lang="zh-CN" altLang="ru-RU" dirty="0">
                <a:ea typeface="宋体" panose="02010600030101010101" pitchFamily="2" charset="-122"/>
              </a:rPr>
              <a:t>垃圾发电厂常见习惯性违章</a:t>
            </a:r>
            <a:endParaRPr lang="zh-CN" altLang="ru-RU" dirty="0">
              <a:ea typeface="宋体" panose="02010600030101010101" pitchFamily="2" charset="-122"/>
            </a:endParaRPr>
          </a:p>
        </p:txBody>
      </p:sp>
      <p:sp>
        <p:nvSpPr>
          <p:cNvPr id="32771" name="内容占位符 2"/>
          <p:cNvSpPr/>
          <p:nvPr>
            <p:ph idx="1"/>
          </p:nvPr>
        </p:nvSpPr>
        <p:spPr>
          <a:solidFill>
            <a:srgbClr val="2D950B">
              <a:alpha val="100000"/>
            </a:srgbClr>
          </a:solidFill>
          <a:ln>
            <a:solidFill>
              <a:srgbClr val="599545">
                <a:alpha val="100000"/>
              </a:srgbClr>
            </a:solidFill>
          </a:ln>
        </p:spPr>
        <p:txBody>
          <a:bodyPr vert="horz" wrap="square" lIns="91440" tIns="45720" rIns="91440" bIns="45720" anchor="t" anchorCtr="0"/>
          <a:p>
            <a:pPr eaLnBrk="1" hangingPunct="1"/>
            <a:endParaRPr lang="en-US" altLang="zh-CN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eaLnBrk="1" hangingPunct="1"/>
            <a:endParaRPr lang="en-US" altLang="zh-CN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eaLnBrk="1" hangingPunct="1"/>
            <a:endParaRPr lang="en-US" altLang="zh-CN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eaLnBrk="1" hangingPunct="1"/>
            <a:r>
              <a:rPr lang="zh-CN" altLang="zh-CN" sz="4000" b="1" dirty="0">
                <a:solidFill>
                  <a:srgbClr val="002060"/>
                </a:solidFill>
                <a:ea typeface="宋体" panose="02010600030101010101" pitchFamily="2" charset="-122"/>
              </a:rPr>
              <a:t>习惯性违章之四</a:t>
            </a:r>
            <a:r>
              <a:rPr lang="zh-CN" altLang="zh-CN" dirty="0">
                <a:solidFill>
                  <a:srgbClr val="FF0000"/>
                </a:solidFill>
                <a:ea typeface="宋体" panose="02010600030101010101" pitchFamily="2" charset="-122"/>
              </a:rPr>
              <a:t>：检修工作需用工具不当；忽视安全工器具的维护保养和使用前检查。</a:t>
            </a:r>
            <a:endParaRPr lang="zh-CN" altLang="zh-CN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标题 1"/>
          <p:cNvSpPr/>
          <p:nvPr>
            <p:ph type="title" idx="4294967295"/>
          </p:nvPr>
        </p:nvSpPr>
        <p:spPr>
          <a:ln/>
        </p:spPr>
        <p:txBody>
          <a:bodyPr vert="horz" wrap="square" lIns="0" tIns="45720" rIns="0" bIns="0" anchor="b" anchorCtr="0"/>
          <a:p>
            <a:pPr eaLnBrk="1" hangingPunct="1"/>
            <a:r>
              <a:rPr lang="zh-CN" altLang="ru-RU" dirty="0">
                <a:ea typeface="宋体" panose="02010600030101010101" pitchFamily="2" charset="-122"/>
              </a:rPr>
              <a:t>垃圾发电厂常见习惯性违章</a:t>
            </a:r>
            <a:endParaRPr lang="zh-CN" altLang="ru-RU" dirty="0">
              <a:ea typeface="宋体" panose="02010600030101010101" pitchFamily="2" charset="-122"/>
            </a:endParaRPr>
          </a:p>
        </p:txBody>
      </p:sp>
      <p:pic>
        <p:nvPicPr>
          <p:cNvPr id="33795" name="内容占位符 3" descr="t015f5af0cfbd54d3c0.jpg"/>
          <p:cNvPicPr preferRelativeResize="0"/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547813" y="2420938"/>
            <a:ext cx="5472112" cy="3744912"/>
          </a:xfrm>
          <a:ln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标题 1"/>
          <p:cNvSpPr/>
          <p:nvPr>
            <p:ph type="title" idx="4294967295"/>
          </p:nvPr>
        </p:nvSpPr>
        <p:spPr>
          <a:solidFill>
            <a:srgbClr val="A5C249">
              <a:alpha val="100000"/>
            </a:srgbClr>
          </a:solidFill>
          <a:ln w="25400">
            <a:solidFill>
              <a:srgbClr val="788E33">
                <a:alpha val="100000"/>
              </a:srgbClr>
            </a:solidFill>
          </a:ln>
        </p:spPr>
        <p:txBody>
          <a:bodyPr vert="horz" wrap="square" lIns="0" tIns="45720" rIns="0" bIns="0" anchor="b" anchorCtr="0"/>
          <a:p>
            <a:pPr eaLnBrk="1" hangingPunct="1"/>
            <a:r>
              <a:rPr lang="zh-CN" altLang="ru-RU" dirty="0">
                <a:ea typeface="宋体" panose="02010600030101010101" pitchFamily="2" charset="-122"/>
              </a:rPr>
              <a:t>垃圾发电厂常见习惯性违章</a:t>
            </a:r>
            <a:endParaRPr lang="zh-CN" altLang="ru-RU" dirty="0">
              <a:ea typeface="宋体" panose="02010600030101010101" pitchFamily="2" charset="-122"/>
            </a:endParaRPr>
          </a:p>
        </p:txBody>
      </p:sp>
      <p:sp>
        <p:nvSpPr>
          <p:cNvPr id="34819" name="内容占位符 2"/>
          <p:cNvSpPr/>
          <p:nvPr>
            <p:ph idx="1"/>
          </p:nvPr>
        </p:nvSpPr>
        <p:spPr>
          <a:solidFill>
            <a:srgbClr val="2D950B">
              <a:alpha val="100000"/>
            </a:srgbClr>
          </a:solidFill>
          <a:ln>
            <a:solidFill>
              <a:srgbClr val="599545">
                <a:alpha val="100000"/>
              </a:srgbClr>
            </a:solidFill>
          </a:ln>
        </p:spPr>
        <p:txBody>
          <a:bodyPr vert="horz" wrap="square" lIns="91440" tIns="45720" rIns="91440" bIns="45720" anchor="t" anchorCtr="0"/>
          <a:p>
            <a:pPr eaLnBrk="1" hangingPunct="1"/>
            <a:endParaRPr lang="en-US" altLang="zh-CN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eaLnBrk="1" hangingPunct="1"/>
            <a:endParaRPr lang="en-US" altLang="zh-CN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eaLnBrk="1" hangingPunct="1"/>
            <a:endParaRPr lang="en-US" altLang="zh-CN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eaLnBrk="1" hangingPunct="1"/>
            <a:r>
              <a:rPr lang="zh-CN" altLang="zh-CN" sz="4000" b="1" dirty="0">
                <a:solidFill>
                  <a:srgbClr val="002060"/>
                </a:solidFill>
                <a:ea typeface="宋体" panose="02010600030101010101" pitchFamily="2" charset="-122"/>
              </a:rPr>
              <a:t>习惯性违章之五：</a:t>
            </a:r>
            <a:r>
              <a:rPr lang="zh-CN" altLang="zh-CN" dirty="0">
                <a:solidFill>
                  <a:srgbClr val="FF0000"/>
                </a:solidFill>
                <a:ea typeface="宋体" panose="02010600030101010101" pitchFamily="2" charset="-122"/>
              </a:rPr>
              <a:t>易燃、易爆、有毒、有害废弃物随意摆放，随意扔、倒或排放。（油漆，稀料，润滑油，酸碱）</a:t>
            </a:r>
            <a:endParaRPr lang="zh-CN" altLang="zh-CN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标题 1"/>
          <p:cNvSpPr/>
          <p:nvPr>
            <p:ph type="title" idx="4294967295"/>
          </p:nvPr>
        </p:nvSpPr>
        <p:spPr>
          <a:ln/>
        </p:spPr>
        <p:txBody>
          <a:bodyPr vert="horz" wrap="square" lIns="0" tIns="45720" rIns="0" bIns="0" anchor="b" anchorCtr="0"/>
          <a:p>
            <a:pPr eaLnBrk="1" hangingPunct="1"/>
            <a:r>
              <a:rPr lang="zh-CN" altLang="ru-RU" dirty="0">
                <a:ea typeface="宋体" panose="02010600030101010101" pitchFamily="2" charset="-122"/>
              </a:rPr>
              <a:t>垃圾发电厂常见习惯性违章</a:t>
            </a:r>
            <a:endParaRPr lang="zh-CN" altLang="ru-RU" dirty="0">
              <a:ea typeface="宋体" panose="02010600030101010101" pitchFamily="2" charset="-122"/>
            </a:endParaRPr>
          </a:p>
        </p:txBody>
      </p:sp>
      <p:pic>
        <p:nvPicPr>
          <p:cNvPr id="35843" name="内容占位符 3" descr="t011edd7fce37870725.jpg"/>
          <p:cNvPicPr preferRelativeResize="0"/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116013" y="2133600"/>
            <a:ext cx="6696075" cy="4176713"/>
          </a:xfrm>
          <a:ln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标题 1"/>
          <p:cNvSpPr/>
          <p:nvPr>
            <p:ph type="title" idx="4294967295"/>
          </p:nvPr>
        </p:nvSpPr>
        <p:spPr>
          <a:solidFill>
            <a:srgbClr val="A5C249">
              <a:alpha val="100000"/>
            </a:srgbClr>
          </a:solidFill>
          <a:ln w="25400">
            <a:solidFill>
              <a:srgbClr val="788E33">
                <a:alpha val="100000"/>
              </a:srgbClr>
            </a:solidFill>
          </a:ln>
        </p:spPr>
        <p:txBody>
          <a:bodyPr vert="horz" wrap="square" lIns="0" tIns="45720" rIns="0" bIns="0" anchor="b" anchorCtr="0"/>
          <a:p>
            <a:pPr eaLnBrk="1" hangingPunct="1"/>
            <a:r>
              <a:rPr lang="zh-CN" altLang="ru-RU" dirty="0">
                <a:ea typeface="宋体" panose="02010600030101010101" pitchFamily="2" charset="-122"/>
              </a:rPr>
              <a:t>垃圾发电厂常见习惯性违章</a:t>
            </a:r>
            <a:endParaRPr lang="zh-CN" altLang="ru-RU" dirty="0">
              <a:ea typeface="宋体" panose="02010600030101010101" pitchFamily="2" charset="-122"/>
            </a:endParaRPr>
          </a:p>
        </p:txBody>
      </p:sp>
      <p:sp>
        <p:nvSpPr>
          <p:cNvPr id="36867" name="内容占位符 2"/>
          <p:cNvSpPr/>
          <p:nvPr>
            <p:ph idx="1"/>
          </p:nvPr>
        </p:nvSpPr>
        <p:spPr>
          <a:solidFill>
            <a:srgbClr val="2D950B">
              <a:alpha val="100000"/>
            </a:srgbClr>
          </a:solidFill>
          <a:ln>
            <a:solidFill>
              <a:srgbClr val="599545">
                <a:alpha val="100000"/>
              </a:srgbClr>
            </a:solidFill>
          </a:ln>
        </p:spPr>
        <p:txBody>
          <a:bodyPr vert="horz" wrap="square" lIns="91440" tIns="45720" rIns="91440" bIns="45720" anchor="t" anchorCtr="0"/>
          <a:p>
            <a:pPr eaLnBrk="1" hangingPunct="1"/>
            <a:endParaRPr lang="en-US" altLang="zh-CN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eaLnBrk="1" hangingPunct="1"/>
            <a:endParaRPr lang="en-US" altLang="zh-CN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eaLnBrk="1" hangingPunct="1"/>
            <a:endParaRPr lang="en-US" altLang="zh-CN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eaLnBrk="1" hangingPunct="1"/>
            <a:r>
              <a:rPr lang="zh-CN" altLang="zh-CN" sz="4000" b="1" dirty="0">
                <a:solidFill>
                  <a:srgbClr val="002060"/>
                </a:solidFill>
                <a:ea typeface="宋体" panose="02010600030101010101" pitchFamily="2" charset="-122"/>
              </a:rPr>
              <a:t>习惯性违章之六：</a:t>
            </a:r>
            <a:r>
              <a:rPr lang="zh-CN" altLang="zh-CN" dirty="0">
                <a:solidFill>
                  <a:srgbClr val="FF0000"/>
                </a:solidFill>
                <a:ea typeface="宋体" panose="02010600030101010101" pitchFamily="2" charset="-122"/>
              </a:rPr>
              <a:t>进入有限空间或可能才在有毒有害、易燃易爆气体空间作业前，未按规定进行检测，未配备必要的防护用品、未设立监护人。</a:t>
            </a:r>
            <a:endParaRPr lang="zh-CN" altLang="zh-CN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标题 1"/>
          <p:cNvSpPr/>
          <p:nvPr>
            <p:ph type="title" idx="4294967295"/>
          </p:nvPr>
        </p:nvSpPr>
        <p:spPr>
          <a:ln/>
        </p:spPr>
        <p:txBody>
          <a:bodyPr vert="horz" wrap="square" lIns="0" tIns="45720" rIns="0" bIns="0" anchor="b" anchorCtr="0"/>
          <a:p>
            <a:pPr eaLnBrk="1" hangingPunct="1"/>
            <a:r>
              <a:rPr lang="zh-CN" altLang="ru-RU" dirty="0">
                <a:ea typeface="宋体" panose="02010600030101010101" pitchFamily="2" charset="-122"/>
              </a:rPr>
              <a:t>垃圾发电厂常见习惯性违章</a:t>
            </a:r>
            <a:endParaRPr lang="zh-CN" altLang="ru-RU" dirty="0">
              <a:ea typeface="宋体" panose="02010600030101010101" pitchFamily="2" charset="-122"/>
            </a:endParaRPr>
          </a:p>
        </p:txBody>
      </p:sp>
      <p:pic>
        <p:nvPicPr>
          <p:cNvPr id="37891" name="内容占位符 3" descr="t015d4e1a11e21f31f6.jpg"/>
          <p:cNvPicPr preferRelativeResize="0"/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323850" y="1916113"/>
            <a:ext cx="8569325" cy="4752975"/>
          </a:xfrm>
          <a:ln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标题 1"/>
          <p:cNvSpPr/>
          <p:nvPr>
            <p:ph type="title" idx="4294967295"/>
          </p:nvPr>
        </p:nvSpPr>
        <p:spPr>
          <a:solidFill>
            <a:srgbClr val="A5C249">
              <a:alpha val="100000"/>
            </a:srgbClr>
          </a:solidFill>
          <a:ln w="25400">
            <a:solidFill>
              <a:srgbClr val="788E33">
                <a:alpha val="100000"/>
              </a:srgbClr>
            </a:solidFill>
          </a:ln>
        </p:spPr>
        <p:txBody>
          <a:bodyPr vert="horz" wrap="square" lIns="0" tIns="45720" rIns="0" bIns="0" anchor="b" anchorCtr="0"/>
          <a:p>
            <a:pPr eaLnBrk="1" hangingPunct="1"/>
            <a:r>
              <a:rPr lang="zh-CN" altLang="ru-RU" dirty="0">
                <a:ea typeface="宋体" panose="02010600030101010101" pitchFamily="2" charset="-122"/>
              </a:rPr>
              <a:t>垃圾发电厂常见习惯性违章</a:t>
            </a:r>
            <a:endParaRPr lang="zh-CN" altLang="ru-RU" dirty="0">
              <a:ea typeface="宋体" panose="02010600030101010101" pitchFamily="2" charset="-122"/>
            </a:endParaRPr>
          </a:p>
        </p:txBody>
      </p:sp>
      <p:sp>
        <p:nvSpPr>
          <p:cNvPr id="38915" name="内容占位符 2"/>
          <p:cNvSpPr/>
          <p:nvPr>
            <p:ph idx="1"/>
          </p:nvPr>
        </p:nvSpPr>
        <p:spPr>
          <a:solidFill>
            <a:srgbClr val="2D950B">
              <a:alpha val="100000"/>
            </a:srgbClr>
          </a:solidFill>
          <a:ln>
            <a:solidFill>
              <a:srgbClr val="599545">
                <a:alpha val="100000"/>
              </a:srgbClr>
            </a:solidFill>
          </a:ln>
        </p:spPr>
        <p:txBody>
          <a:bodyPr vert="horz" wrap="square" lIns="91440" tIns="45720" rIns="91440" bIns="45720" anchor="t" anchorCtr="0"/>
          <a:p>
            <a:pPr eaLnBrk="1" hangingPunct="1"/>
            <a:endParaRPr lang="en-US" altLang="zh-CN" dirty="0">
              <a:solidFill>
                <a:srgbClr val="0070C0"/>
              </a:solidFill>
              <a:ea typeface="宋体" panose="02010600030101010101" pitchFamily="2" charset="-122"/>
            </a:endParaRPr>
          </a:p>
          <a:p>
            <a:pPr eaLnBrk="1" hangingPunct="1"/>
            <a:r>
              <a:rPr lang="zh-CN" altLang="zh-CN" dirty="0">
                <a:solidFill>
                  <a:srgbClr val="0070C0"/>
                </a:solidFill>
                <a:ea typeface="宋体" panose="02010600030101010101" pitchFamily="2" charset="-122"/>
              </a:rPr>
              <a:t>常见习惯性违章</a:t>
            </a:r>
            <a:endParaRPr lang="zh-CN" altLang="zh-CN" dirty="0">
              <a:solidFill>
                <a:srgbClr val="0070C0"/>
              </a:solidFill>
              <a:ea typeface="宋体" panose="02010600030101010101" pitchFamily="2" charset="-122"/>
            </a:endParaRPr>
          </a:p>
          <a:p>
            <a:pPr eaLnBrk="1" hangingPunct="1"/>
            <a:r>
              <a:rPr lang="zh-CN" altLang="zh-CN" sz="4000" b="1" dirty="0">
                <a:solidFill>
                  <a:srgbClr val="C00000"/>
                </a:solidFill>
                <a:ea typeface="宋体" panose="02010600030101010101" pitchFamily="2" charset="-122"/>
              </a:rPr>
              <a:t>焊接、气割作业：</a:t>
            </a:r>
            <a:endParaRPr lang="zh-CN" altLang="zh-CN" sz="4000" b="1" dirty="0">
              <a:solidFill>
                <a:srgbClr val="C00000"/>
              </a:solidFill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dirty="0">
                <a:solidFill>
                  <a:srgbClr val="0070C0"/>
                </a:solidFill>
                <a:ea typeface="宋体" panose="02010600030101010101" pitchFamily="2" charset="-122"/>
              </a:rPr>
              <a:t>1</a:t>
            </a:r>
            <a:r>
              <a:rPr lang="zh-CN" altLang="en-US" dirty="0">
                <a:solidFill>
                  <a:srgbClr val="0070C0"/>
                </a:solidFill>
                <a:ea typeface="宋体" panose="02010600030101010101" pitchFamily="2" charset="-122"/>
              </a:rPr>
              <a:t>、</a:t>
            </a:r>
            <a:r>
              <a:rPr lang="zh-CN" altLang="zh-CN" dirty="0">
                <a:solidFill>
                  <a:srgbClr val="0070C0"/>
                </a:solidFill>
                <a:ea typeface="宋体" panose="02010600030101010101" pitchFamily="2" charset="-122"/>
              </a:rPr>
              <a:t>气焊作业时，氧气瓶与乙炔瓶间距不够</a:t>
            </a:r>
            <a:r>
              <a:rPr lang="en-US" altLang="zh-CN" dirty="0">
                <a:solidFill>
                  <a:srgbClr val="0070C0"/>
                </a:solidFill>
                <a:ea typeface="宋体" panose="02010600030101010101" pitchFamily="2" charset="-122"/>
              </a:rPr>
              <a:t>5</a:t>
            </a:r>
            <a:r>
              <a:rPr lang="zh-CN" altLang="zh-CN" dirty="0">
                <a:solidFill>
                  <a:srgbClr val="0070C0"/>
                </a:solidFill>
                <a:ea typeface="宋体" panose="02010600030101010101" pitchFamily="2" charset="-122"/>
              </a:rPr>
              <a:t>米，氧气瓶与乙炔瓶据动火点距离不够</a:t>
            </a:r>
            <a:r>
              <a:rPr lang="en-US" altLang="zh-CN" dirty="0">
                <a:solidFill>
                  <a:srgbClr val="0070C0"/>
                </a:solidFill>
                <a:ea typeface="宋体" panose="02010600030101010101" pitchFamily="2" charset="-122"/>
              </a:rPr>
              <a:t>10</a:t>
            </a:r>
            <a:r>
              <a:rPr lang="zh-CN" altLang="zh-CN" dirty="0">
                <a:solidFill>
                  <a:srgbClr val="0070C0"/>
                </a:solidFill>
                <a:ea typeface="宋体" panose="02010600030101010101" pitchFamily="2" charset="-122"/>
              </a:rPr>
              <a:t>米。</a:t>
            </a:r>
            <a:endParaRPr lang="zh-CN" altLang="zh-CN" dirty="0">
              <a:solidFill>
                <a:srgbClr val="0070C0"/>
              </a:solidFill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dirty="0">
                <a:solidFill>
                  <a:srgbClr val="0070C0"/>
                </a:solidFill>
                <a:ea typeface="宋体" panose="02010600030101010101" pitchFamily="2" charset="-122"/>
              </a:rPr>
              <a:t>2</a:t>
            </a:r>
            <a:r>
              <a:rPr lang="zh-CN" altLang="en-US" dirty="0">
                <a:solidFill>
                  <a:srgbClr val="0070C0"/>
                </a:solidFill>
                <a:ea typeface="宋体" panose="02010600030101010101" pitchFamily="2" charset="-122"/>
              </a:rPr>
              <a:t>、</a:t>
            </a:r>
            <a:r>
              <a:rPr lang="zh-CN" altLang="zh-CN" dirty="0">
                <a:solidFill>
                  <a:srgbClr val="0070C0"/>
                </a:solidFill>
                <a:ea typeface="宋体" panose="02010600030101010101" pitchFamily="2" charset="-122"/>
              </a:rPr>
              <a:t>焊接作业，焊工不戴安全帽，电焊帽。</a:t>
            </a:r>
            <a:endParaRPr lang="zh-CN" altLang="zh-CN" dirty="0">
              <a:solidFill>
                <a:srgbClr val="0070C0"/>
              </a:solidFill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dirty="0">
                <a:solidFill>
                  <a:srgbClr val="0070C0"/>
                </a:solidFill>
                <a:ea typeface="宋体" panose="02010600030101010101" pitchFamily="2" charset="-122"/>
              </a:rPr>
              <a:t>3</a:t>
            </a:r>
            <a:r>
              <a:rPr lang="zh-CN" altLang="en-US" dirty="0">
                <a:solidFill>
                  <a:srgbClr val="0070C0"/>
                </a:solidFill>
                <a:ea typeface="宋体" panose="02010600030101010101" pitchFamily="2" charset="-122"/>
              </a:rPr>
              <a:t>、</a:t>
            </a:r>
            <a:r>
              <a:rPr lang="zh-CN" altLang="zh-CN" dirty="0">
                <a:solidFill>
                  <a:srgbClr val="0070C0"/>
                </a:solidFill>
                <a:ea typeface="宋体" panose="02010600030101010101" pitchFamily="2" charset="-122"/>
              </a:rPr>
              <a:t>氧气瓶，乙炔瓶混放，乙炔气瓶卧放。</a:t>
            </a:r>
            <a:endParaRPr lang="zh-CN" altLang="zh-CN" dirty="0">
              <a:solidFill>
                <a:srgbClr val="0070C0"/>
              </a:solidFill>
              <a:ea typeface="宋体" panose="02010600030101010101" pitchFamily="2" charset="-122"/>
            </a:endParaRPr>
          </a:p>
          <a:p>
            <a:pPr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标题 1"/>
          <p:cNvSpPr/>
          <p:nvPr>
            <p:ph type="title" idx="4294967295"/>
          </p:nvPr>
        </p:nvSpPr>
        <p:spPr>
          <a:solidFill>
            <a:srgbClr val="A5C249">
              <a:alpha val="100000"/>
            </a:srgbClr>
          </a:solidFill>
          <a:ln w="25400">
            <a:solidFill>
              <a:srgbClr val="788E33">
                <a:alpha val="100000"/>
              </a:srgbClr>
            </a:solidFill>
          </a:ln>
        </p:spPr>
        <p:txBody>
          <a:bodyPr vert="horz" wrap="square" lIns="0" tIns="45720" rIns="0" bIns="0" anchor="b" anchorCtr="0"/>
          <a:p>
            <a:pPr eaLnBrk="1" hangingPunct="1"/>
            <a:r>
              <a:rPr lang="zh-CN" altLang="ru-RU" dirty="0">
                <a:ea typeface="宋体" panose="02010600030101010101" pitchFamily="2" charset="-122"/>
              </a:rPr>
              <a:t>垃圾发电厂常见习惯性违章</a:t>
            </a:r>
            <a:endParaRPr lang="zh-CN" altLang="ru-RU" dirty="0">
              <a:ea typeface="宋体" panose="02010600030101010101" pitchFamily="2" charset="-122"/>
            </a:endParaRPr>
          </a:p>
        </p:txBody>
      </p:sp>
      <p:sp>
        <p:nvSpPr>
          <p:cNvPr id="39939" name="内容占位符 2"/>
          <p:cNvSpPr/>
          <p:nvPr>
            <p:ph idx="1"/>
          </p:nvPr>
        </p:nvSpPr>
        <p:spPr>
          <a:solidFill>
            <a:srgbClr val="2D950B">
              <a:alpha val="100000"/>
            </a:srgbClr>
          </a:solidFill>
          <a:ln>
            <a:solidFill>
              <a:srgbClr val="599545">
                <a:alpha val="100000"/>
              </a:srgbClr>
            </a:solidFill>
          </a:ln>
        </p:spPr>
        <p:txBody>
          <a:bodyPr vert="horz" wrap="square" lIns="91440" tIns="45720" rIns="91440" bIns="45720" anchor="t" anchorCtr="0"/>
          <a:p>
            <a:pPr eaLnBrk="1" hangingPunct="1"/>
            <a:endParaRPr lang="en-US" altLang="zh-CN" dirty="0">
              <a:solidFill>
                <a:srgbClr val="0070C0"/>
              </a:solidFill>
              <a:ea typeface="宋体" panose="02010600030101010101" pitchFamily="2" charset="-122"/>
            </a:endParaRPr>
          </a:p>
          <a:p>
            <a:pPr eaLnBrk="1" hangingPunct="1"/>
            <a:endParaRPr lang="en-US" altLang="zh-CN" dirty="0">
              <a:solidFill>
                <a:srgbClr val="0070C0"/>
              </a:solidFill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dirty="0">
                <a:solidFill>
                  <a:srgbClr val="0070C0"/>
                </a:solidFill>
                <a:ea typeface="宋体" panose="02010600030101010101" pitchFamily="2" charset="-122"/>
              </a:rPr>
              <a:t>4</a:t>
            </a:r>
            <a:r>
              <a:rPr lang="zh-CN" altLang="en-US" dirty="0">
                <a:solidFill>
                  <a:srgbClr val="0070C0"/>
                </a:solidFill>
                <a:ea typeface="宋体" panose="02010600030101010101" pitchFamily="2" charset="-122"/>
              </a:rPr>
              <a:t>、</a:t>
            </a:r>
            <a:r>
              <a:rPr lang="zh-CN" altLang="zh-CN" dirty="0">
                <a:solidFill>
                  <a:srgbClr val="0070C0"/>
                </a:solidFill>
                <a:ea typeface="宋体" panose="02010600030101010101" pitchFamily="2" charset="-122"/>
              </a:rPr>
              <a:t>氧气瓶，乙炔瓶防护帽，胶圈、压力表等安全附件缺损或不完好。</a:t>
            </a:r>
            <a:endParaRPr lang="zh-CN" altLang="zh-CN" dirty="0">
              <a:solidFill>
                <a:srgbClr val="0070C0"/>
              </a:solidFill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dirty="0">
                <a:solidFill>
                  <a:srgbClr val="0070C0"/>
                </a:solidFill>
                <a:ea typeface="宋体" panose="02010600030101010101" pitchFamily="2" charset="-122"/>
              </a:rPr>
              <a:t>5</a:t>
            </a:r>
            <a:r>
              <a:rPr lang="zh-CN" altLang="en-US" dirty="0">
                <a:solidFill>
                  <a:srgbClr val="0070C0"/>
                </a:solidFill>
                <a:ea typeface="宋体" panose="02010600030101010101" pitchFamily="2" charset="-122"/>
              </a:rPr>
              <a:t>、</a:t>
            </a:r>
            <a:r>
              <a:rPr lang="zh-CN" altLang="zh-CN" dirty="0">
                <a:solidFill>
                  <a:srgbClr val="0070C0"/>
                </a:solidFill>
                <a:ea typeface="宋体" panose="02010600030101010101" pitchFamily="2" charset="-122"/>
              </a:rPr>
              <a:t>焊工工作完毕，不及时清理现场，不清理皮管，电焊导线，不关闭气瓶阀门，不关闭电焊机电源。</a:t>
            </a:r>
            <a:endParaRPr lang="zh-CN" altLang="zh-CN" dirty="0">
              <a:solidFill>
                <a:srgbClr val="0070C0"/>
              </a:solidFill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dirty="0">
                <a:solidFill>
                  <a:srgbClr val="0070C0"/>
                </a:solidFill>
                <a:ea typeface="宋体" panose="02010600030101010101" pitchFamily="2" charset="-122"/>
              </a:rPr>
              <a:t>6</a:t>
            </a:r>
            <a:r>
              <a:rPr lang="zh-CN" altLang="en-US" dirty="0">
                <a:solidFill>
                  <a:srgbClr val="0070C0"/>
                </a:solidFill>
                <a:ea typeface="宋体" panose="02010600030101010101" pitchFamily="2" charset="-122"/>
              </a:rPr>
              <a:t>、</a:t>
            </a:r>
            <a:r>
              <a:rPr lang="zh-CN" altLang="zh-CN" dirty="0">
                <a:solidFill>
                  <a:srgbClr val="0070C0"/>
                </a:solidFill>
                <a:ea typeface="宋体" panose="02010600030101010101" pitchFamily="2" charset="-122"/>
              </a:rPr>
              <a:t>电焊带接头铜线裸露不及时处理等</a:t>
            </a:r>
            <a:endParaRPr lang="zh-CN" altLang="zh-CN" dirty="0">
              <a:solidFill>
                <a:srgbClr val="0070C0"/>
              </a:solidFill>
              <a:ea typeface="宋体" panose="02010600030101010101" pitchFamily="2" charset="-122"/>
            </a:endParaRPr>
          </a:p>
          <a:p>
            <a:pPr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标题 1"/>
          <p:cNvSpPr/>
          <p:nvPr>
            <p:ph type="title" idx="4294967295"/>
          </p:nvPr>
        </p:nvSpPr>
        <p:spPr>
          <a:solidFill>
            <a:srgbClr val="0F6FC6">
              <a:alpha val="100000"/>
            </a:srgbClr>
          </a:solidFill>
          <a:ln w="25400">
            <a:solidFill>
              <a:srgbClr val="005091">
                <a:alpha val="100000"/>
              </a:srgbClr>
            </a:solidFill>
          </a:ln>
        </p:spPr>
        <p:txBody>
          <a:bodyPr vert="horz" wrap="square" lIns="0" tIns="45720" rIns="0" bIns="0" anchor="b" anchorCtr="0"/>
          <a:p>
            <a:pPr eaLnBrk="1" hangingPunct="1"/>
            <a:r>
              <a:rPr lang="ru-RU" altLang="zh-CN" dirty="0"/>
              <a:t>   </a:t>
            </a:r>
            <a:r>
              <a:rPr lang="zh-CN" altLang="ru-RU" dirty="0">
                <a:ea typeface="宋体" panose="02010600030101010101" pitchFamily="2" charset="-122"/>
              </a:rPr>
              <a:t>垃圾发电厂安全生产过程</a:t>
            </a:r>
            <a:endParaRPr lang="zh-CN" altLang="ru-RU" dirty="0">
              <a:ea typeface="宋体" panose="02010600030101010101" pitchFamily="2" charset="-122"/>
            </a:endParaRPr>
          </a:p>
        </p:txBody>
      </p:sp>
      <p:sp>
        <p:nvSpPr>
          <p:cNvPr id="4099" name="内容占位符 2"/>
          <p:cNvSpPr/>
          <p:nvPr>
            <p:ph idx="1"/>
          </p:nvPr>
        </p:nvSpPr>
        <p:spPr>
          <a:solidFill>
            <a:srgbClr val="10CF9B">
              <a:alpha val="100000"/>
            </a:srgbClr>
          </a:solidFill>
          <a:ln w="38100">
            <a:solidFill>
              <a:srgbClr val="FFFFFF">
                <a:alpha val="100000"/>
              </a:srgbClr>
            </a:solidFill>
          </a:ln>
        </p:spPr>
        <p:txBody>
          <a:bodyPr vert="horz" wrap="square" lIns="91440" tIns="45720" rIns="91440" bIns="45720" anchor="t" anchorCtr="0"/>
          <a:p>
            <a:pPr eaLnBrk="1" hangingPunct="1"/>
            <a:endParaRPr lang="en-US" altLang="zh-CN" dirty="0">
              <a:ea typeface="宋体" panose="02010600030101010101" pitchFamily="2" charset="-122"/>
            </a:endParaRPr>
          </a:p>
          <a:p>
            <a:pPr eaLnBrk="1" hangingPunct="1">
              <a:buNone/>
            </a:pPr>
            <a:r>
              <a:rPr lang="en-US" altLang="zh-CN" dirty="0">
                <a:ea typeface="宋体" panose="02010600030101010101" pitchFamily="2" charset="-122"/>
              </a:rPr>
              <a:t>         </a:t>
            </a:r>
            <a:r>
              <a:rPr lang="zh-CN" altLang="en-US" sz="4000" dirty="0">
                <a:solidFill>
                  <a:srgbClr val="FFFF00"/>
                </a:solidFill>
                <a:ea typeface="宋体" panose="02010600030101010101" pitchFamily="2" charset="-122"/>
              </a:rPr>
              <a:t>垃圾发电厂是使用生活垃圾作为燃料，在锅炉炉膛内燃烧，产生蒸汽，冲动汽轮机旋转，从而带动发</a:t>
            </a:r>
            <a:endParaRPr lang="en-US" altLang="zh-CN" sz="4000" dirty="0">
              <a:solidFill>
                <a:srgbClr val="FFFF00"/>
              </a:solidFill>
              <a:ea typeface="宋体" panose="02010600030101010101" pitchFamily="2" charset="-122"/>
            </a:endParaRPr>
          </a:p>
          <a:p>
            <a:pPr eaLnBrk="1" hangingPunct="1">
              <a:buNone/>
            </a:pPr>
            <a:r>
              <a:rPr lang="zh-CN" altLang="en-US" sz="4000" dirty="0">
                <a:solidFill>
                  <a:srgbClr val="FFFF00"/>
                </a:solidFill>
                <a:ea typeface="宋体" panose="02010600030101010101" pitchFamily="2" charset="-122"/>
              </a:rPr>
              <a:t>  电机旋转发电</a:t>
            </a:r>
            <a:r>
              <a:rPr lang="zh-CN" altLang="en-US" sz="2800" dirty="0">
                <a:solidFill>
                  <a:srgbClr val="FFFF00"/>
                </a:solidFill>
                <a:ea typeface="宋体" panose="02010600030101010101" pitchFamily="2" charset="-122"/>
              </a:rPr>
              <a:t>。</a:t>
            </a:r>
            <a:endParaRPr lang="zh-CN" altLang="en-US" sz="2800" dirty="0">
              <a:solidFill>
                <a:srgbClr val="FFFF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标题 1"/>
          <p:cNvSpPr/>
          <p:nvPr>
            <p:ph type="title" idx="4294967295"/>
          </p:nvPr>
        </p:nvSpPr>
        <p:spPr>
          <a:solidFill>
            <a:srgbClr val="A5C249">
              <a:alpha val="100000"/>
            </a:srgbClr>
          </a:solidFill>
          <a:ln w="25400">
            <a:solidFill>
              <a:srgbClr val="788E33">
                <a:alpha val="100000"/>
              </a:srgbClr>
            </a:solidFill>
          </a:ln>
        </p:spPr>
        <p:txBody>
          <a:bodyPr vert="horz" wrap="square" lIns="0" tIns="45720" rIns="0" bIns="0" anchor="b" anchorCtr="0"/>
          <a:p>
            <a:pPr eaLnBrk="1" hangingPunct="1"/>
            <a:r>
              <a:rPr lang="zh-CN" altLang="ru-RU" dirty="0">
                <a:ea typeface="宋体" panose="02010600030101010101" pitchFamily="2" charset="-122"/>
              </a:rPr>
              <a:t>垃圾发电厂常见习惯性违章</a:t>
            </a:r>
            <a:endParaRPr lang="zh-CN" altLang="ru-RU" dirty="0">
              <a:ea typeface="宋体" panose="02010600030101010101" pitchFamily="2" charset="-122"/>
            </a:endParaRPr>
          </a:p>
        </p:txBody>
      </p:sp>
      <p:sp>
        <p:nvSpPr>
          <p:cNvPr id="40963" name="内容占位符 2"/>
          <p:cNvSpPr/>
          <p:nvPr>
            <p:ph idx="1"/>
          </p:nvPr>
        </p:nvSpPr>
        <p:spPr>
          <a:solidFill>
            <a:srgbClr val="2D950B">
              <a:alpha val="100000"/>
            </a:srgbClr>
          </a:solidFill>
          <a:ln>
            <a:solidFill>
              <a:srgbClr val="599545">
                <a:alpha val="100000"/>
              </a:srgbClr>
            </a:solidFill>
          </a:ln>
        </p:spPr>
        <p:txBody>
          <a:bodyPr vert="horz" wrap="square" lIns="91440" tIns="45720" rIns="91440" bIns="45720" anchor="t" anchorCtr="0"/>
          <a:p>
            <a:pPr eaLnBrk="1" hangingPunct="1"/>
            <a:endParaRPr lang="en-US" altLang="zh-CN" dirty="0">
              <a:solidFill>
                <a:srgbClr val="0070C0"/>
              </a:solidFill>
              <a:ea typeface="宋体" panose="02010600030101010101" pitchFamily="2" charset="-122"/>
            </a:endParaRPr>
          </a:p>
          <a:p>
            <a:pPr eaLnBrk="1" hangingPunct="1">
              <a:buNone/>
            </a:pPr>
            <a:r>
              <a:rPr lang="en-US" altLang="zh-CN" dirty="0">
                <a:solidFill>
                  <a:srgbClr val="0070C0"/>
                </a:solidFill>
                <a:ea typeface="宋体" panose="02010600030101010101" pitchFamily="2" charset="-122"/>
              </a:rPr>
              <a:t>   </a:t>
            </a:r>
            <a:r>
              <a:rPr lang="en-US" altLang="zh-CN" sz="4000" b="1" dirty="0">
                <a:solidFill>
                  <a:srgbClr val="C00000"/>
                </a:solidFill>
                <a:ea typeface="宋体" panose="02010600030101010101" pitchFamily="2" charset="-122"/>
              </a:rPr>
              <a:t> </a:t>
            </a:r>
            <a:r>
              <a:rPr lang="zh-CN" altLang="zh-CN" sz="4000" b="1" dirty="0">
                <a:solidFill>
                  <a:srgbClr val="C00000"/>
                </a:solidFill>
                <a:ea typeface="宋体" panose="02010600030101010101" pitchFamily="2" charset="-122"/>
              </a:rPr>
              <a:t>电气作业：</a:t>
            </a:r>
            <a:endParaRPr lang="zh-CN" altLang="zh-CN" sz="4000" b="1" dirty="0">
              <a:solidFill>
                <a:srgbClr val="C00000"/>
              </a:solidFill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dirty="0">
                <a:solidFill>
                  <a:srgbClr val="0070C0"/>
                </a:solidFill>
                <a:ea typeface="宋体" panose="02010600030101010101" pitchFamily="2" charset="-122"/>
              </a:rPr>
              <a:t>1</a:t>
            </a:r>
            <a:r>
              <a:rPr lang="zh-CN" altLang="en-US" dirty="0">
                <a:solidFill>
                  <a:srgbClr val="0070C0"/>
                </a:solidFill>
                <a:ea typeface="宋体" panose="02010600030101010101" pitchFamily="2" charset="-122"/>
              </a:rPr>
              <a:t>、</a:t>
            </a:r>
            <a:r>
              <a:rPr lang="zh-CN" altLang="zh-CN" dirty="0">
                <a:solidFill>
                  <a:srgbClr val="0070C0"/>
                </a:solidFill>
                <a:ea typeface="宋体" panose="02010600030101010101" pitchFamily="2" charset="-122"/>
              </a:rPr>
              <a:t>电气作业不按规定戴绝缘手套，防护镜，穿绝缘鞋、使用绝缘隔板、不站在绝缘垫上。</a:t>
            </a:r>
            <a:endParaRPr lang="zh-CN" altLang="zh-CN" dirty="0">
              <a:solidFill>
                <a:srgbClr val="0070C0"/>
              </a:solidFill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dirty="0">
                <a:solidFill>
                  <a:srgbClr val="0070C0"/>
                </a:solidFill>
                <a:ea typeface="宋体" panose="02010600030101010101" pitchFamily="2" charset="-122"/>
              </a:rPr>
              <a:t>2</a:t>
            </a:r>
            <a:r>
              <a:rPr lang="zh-CN" altLang="en-US" dirty="0">
                <a:solidFill>
                  <a:srgbClr val="0070C0"/>
                </a:solidFill>
                <a:ea typeface="宋体" panose="02010600030101010101" pitchFamily="2" charset="-122"/>
              </a:rPr>
              <a:t>、</a:t>
            </a:r>
            <a:r>
              <a:rPr lang="zh-CN" altLang="zh-CN" dirty="0">
                <a:solidFill>
                  <a:srgbClr val="0070C0"/>
                </a:solidFill>
                <a:ea typeface="宋体" panose="02010600030101010101" pitchFamily="2" charset="-122"/>
              </a:rPr>
              <a:t>电气作业不按规定挂警示牌，设警戒线，不设置隔断设施。</a:t>
            </a:r>
            <a:endParaRPr lang="zh-CN" altLang="zh-CN" dirty="0">
              <a:solidFill>
                <a:srgbClr val="0070C0"/>
              </a:solidFill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dirty="0">
                <a:solidFill>
                  <a:srgbClr val="0070C0"/>
                </a:solidFill>
                <a:ea typeface="宋体" panose="02010600030101010101" pitchFamily="2" charset="-122"/>
              </a:rPr>
              <a:t>3</a:t>
            </a:r>
            <a:r>
              <a:rPr lang="zh-CN" altLang="en-US" dirty="0">
                <a:solidFill>
                  <a:srgbClr val="0070C0"/>
                </a:solidFill>
                <a:ea typeface="宋体" panose="02010600030101010101" pitchFamily="2" charset="-122"/>
              </a:rPr>
              <a:t>、</a:t>
            </a:r>
            <a:r>
              <a:rPr lang="zh-CN" altLang="zh-CN" dirty="0">
                <a:solidFill>
                  <a:srgbClr val="0070C0"/>
                </a:solidFill>
                <a:ea typeface="宋体" panose="02010600030101010101" pitchFamily="2" charset="-122"/>
              </a:rPr>
              <a:t>电气作业前不对工具进行检测，不停电，不验电、不挂接地线。</a:t>
            </a:r>
            <a:endParaRPr lang="zh-CN" altLang="zh-CN" dirty="0">
              <a:solidFill>
                <a:srgbClr val="0070C0"/>
              </a:solidFill>
              <a:ea typeface="宋体" panose="02010600030101010101" pitchFamily="2" charset="-122"/>
            </a:endParaRPr>
          </a:p>
          <a:p>
            <a:pPr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标题 1"/>
          <p:cNvSpPr/>
          <p:nvPr>
            <p:ph type="title" idx="4294967295"/>
          </p:nvPr>
        </p:nvSpPr>
        <p:spPr>
          <a:solidFill>
            <a:srgbClr val="A5C249">
              <a:alpha val="100000"/>
            </a:srgbClr>
          </a:solidFill>
          <a:ln w="25400">
            <a:solidFill>
              <a:srgbClr val="788E33">
                <a:alpha val="100000"/>
              </a:srgbClr>
            </a:solidFill>
          </a:ln>
        </p:spPr>
        <p:txBody>
          <a:bodyPr vert="horz" wrap="square" lIns="0" tIns="45720" rIns="0" bIns="0" anchor="b" anchorCtr="0"/>
          <a:p>
            <a:pPr eaLnBrk="1" hangingPunct="1"/>
            <a:r>
              <a:rPr lang="zh-CN" altLang="ru-RU" dirty="0">
                <a:ea typeface="宋体" panose="02010600030101010101" pitchFamily="2" charset="-122"/>
              </a:rPr>
              <a:t>垃圾发电厂常见习惯性违章</a:t>
            </a:r>
            <a:endParaRPr lang="zh-CN" altLang="ru-RU" dirty="0">
              <a:ea typeface="宋体" panose="02010600030101010101" pitchFamily="2" charset="-122"/>
            </a:endParaRPr>
          </a:p>
        </p:txBody>
      </p:sp>
      <p:sp>
        <p:nvSpPr>
          <p:cNvPr id="41987" name="内容占位符 2"/>
          <p:cNvSpPr/>
          <p:nvPr>
            <p:ph idx="1"/>
          </p:nvPr>
        </p:nvSpPr>
        <p:spPr>
          <a:solidFill>
            <a:srgbClr val="2D950B">
              <a:alpha val="100000"/>
            </a:srgbClr>
          </a:solidFill>
          <a:ln>
            <a:solidFill>
              <a:srgbClr val="599545">
                <a:alpha val="100000"/>
              </a:srgbClr>
            </a:solidFill>
          </a:ln>
        </p:spPr>
        <p:txBody>
          <a:bodyPr vert="horz" wrap="square" lIns="91440" tIns="45720" rIns="91440" bIns="45720" anchor="t" anchorCtr="0"/>
          <a:p>
            <a:pPr eaLnBrk="1" hangingPunct="1"/>
            <a:endParaRPr lang="en-US" altLang="zh-CN" dirty="0">
              <a:solidFill>
                <a:srgbClr val="0070C0"/>
              </a:solidFill>
              <a:ea typeface="宋体" panose="02010600030101010101" pitchFamily="2" charset="-122"/>
            </a:endParaRPr>
          </a:p>
          <a:p>
            <a:pPr eaLnBrk="1" hangingPunct="1"/>
            <a:endParaRPr lang="en-US" altLang="zh-CN" dirty="0">
              <a:solidFill>
                <a:srgbClr val="0070C0"/>
              </a:solidFill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dirty="0">
                <a:solidFill>
                  <a:srgbClr val="0070C0"/>
                </a:solidFill>
                <a:ea typeface="宋体" panose="02010600030101010101" pitchFamily="2" charset="-122"/>
              </a:rPr>
              <a:t>4</a:t>
            </a:r>
            <a:r>
              <a:rPr lang="zh-CN" altLang="en-US" dirty="0">
                <a:solidFill>
                  <a:srgbClr val="0070C0"/>
                </a:solidFill>
                <a:ea typeface="宋体" panose="02010600030101010101" pitchFamily="2" charset="-122"/>
              </a:rPr>
              <a:t>、</a:t>
            </a:r>
            <a:r>
              <a:rPr lang="zh-CN" altLang="zh-CN" dirty="0">
                <a:solidFill>
                  <a:srgbClr val="0070C0"/>
                </a:solidFill>
                <a:ea typeface="宋体" panose="02010600030101010101" pitchFamily="2" charset="-122"/>
              </a:rPr>
              <a:t>电器检修不使用安全器具，用电笔代替螺丝刀作业。</a:t>
            </a:r>
            <a:endParaRPr lang="zh-CN" altLang="zh-CN" dirty="0">
              <a:solidFill>
                <a:srgbClr val="0070C0"/>
              </a:solidFill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dirty="0">
                <a:solidFill>
                  <a:srgbClr val="0070C0"/>
                </a:solidFill>
                <a:ea typeface="宋体" panose="02010600030101010101" pitchFamily="2" charset="-122"/>
              </a:rPr>
              <a:t>5</a:t>
            </a:r>
            <a:r>
              <a:rPr lang="zh-CN" altLang="en-US" dirty="0">
                <a:solidFill>
                  <a:srgbClr val="0070C0"/>
                </a:solidFill>
                <a:ea typeface="宋体" panose="02010600030101010101" pitchFamily="2" charset="-122"/>
              </a:rPr>
              <a:t>、</a:t>
            </a:r>
            <a:r>
              <a:rPr lang="zh-CN" altLang="zh-CN" dirty="0">
                <a:solidFill>
                  <a:srgbClr val="0070C0"/>
                </a:solidFill>
                <a:ea typeface="宋体" panose="02010600030101010101" pitchFamily="2" charset="-122"/>
              </a:rPr>
              <a:t>接临时线时，直接用线头代替插头插接。</a:t>
            </a:r>
            <a:endParaRPr lang="zh-CN" altLang="zh-CN" dirty="0">
              <a:solidFill>
                <a:srgbClr val="0070C0"/>
              </a:solidFill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dirty="0">
                <a:solidFill>
                  <a:srgbClr val="0070C0"/>
                </a:solidFill>
                <a:ea typeface="宋体" panose="02010600030101010101" pitchFamily="2" charset="-122"/>
              </a:rPr>
              <a:t>6</a:t>
            </a:r>
            <a:r>
              <a:rPr lang="zh-CN" altLang="en-US" dirty="0">
                <a:solidFill>
                  <a:srgbClr val="0070C0"/>
                </a:solidFill>
                <a:ea typeface="宋体" panose="02010600030101010101" pitchFamily="2" charset="-122"/>
              </a:rPr>
              <a:t>、</a:t>
            </a:r>
            <a:r>
              <a:rPr lang="zh-CN" altLang="zh-CN" dirty="0">
                <a:solidFill>
                  <a:srgbClr val="0070C0"/>
                </a:solidFill>
                <a:ea typeface="宋体" panose="02010600030101010101" pitchFamily="2" charset="-122"/>
              </a:rPr>
              <a:t>多台临时用电设备用同一开关控制。</a:t>
            </a:r>
            <a:endParaRPr lang="zh-CN" altLang="zh-CN" dirty="0">
              <a:solidFill>
                <a:srgbClr val="0070C0"/>
              </a:solidFill>
              <a:ea typeface="宋体" panose="02010600030101010101" pitchFamily="2" charset="-122"/>
            </a:endParaRPr>
          </a:p>
          <a:p>
            <a:pPr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标题 1"/>
          <p:cNvSpPr/>
          <p:nvPr>
            <p:ph type="title" idx="4294967295"/>
          </p:nvPr>
        </p:nvSpPr>
        <p:spPr>
          <a:solidFill>
            <a:srgbClr val="A5C249">
              <a:alpha val="100000"/>
            </a:srgbClr>
          </a:solidFill>
          <a:ln w="25400">
            <a:solidFill>
              <a:srgbClr val="788E33">
                <a:alpha val="100000"/>
              </a:srgbClr>
            </a:solidFill>
          </a:ln>
        </p:spPr>
        <p:txBody>
          <a:bodyPr vert="horz" wrap="square" lIns="0" tIns="45720" rIns="0" bIns="0" anchor="b" anchorCtr="0"/>
          <a:p>
            <a:pPr eaLnBrk="1" hangingPunct="1"/>
            <a:r>
              <a:rPr lang="zh-CN" altLang="ru-RU" dirty="0">
                <a:ea typeface="宋体" panose="02010600030101010101" pitchFamily="2" charset="-122"/>
              </a:rPr>
              <a:t>垃圾发电厂常见习惯性违章</a:t>
            </a:r>
            <a:endParaRPr lang="zh-CN" altLang="ru-RU" dirty="0">
              <a:ea typeface="宋体" panose="02010600030101010101" pitchFamily="2" charset="-122"/>
            </a:endParaRPr>
          </a:p>
        </p:txBody>
      </p:sp>
      <p:sp>
        <p:nvSpPr>
          <p:cNvPr id="43011" name="内容占位符 2"/>
          <p:cNvSpPr/>
          <p:nvPr>
            <p:ph idx="1"/>
          </p:nvPr>
        </p:nvSpPr>
        <p:spPr>
          <a:solidFill>
            <a:srgbClr val="2D950B">
              <a:alpha val="100000"/>
            </a:srgbClr>
          </a:solidFill>
          <a:ln>
            <a:solidFill>
              <a:srgbClr val="599545">
                <a:alpha val="100000"/>
              </a:srgbClr>
            </a:solidFill>
          </a:ln>
        </p:spPr>
        <p:txBody>
          <a:bodyPr vert="horz" wrap="square" lIns="91440" tIns="45720" rIns="91440" bIns="45720" anchor="t" anchorCtr="0"/>
          <a:p>
            <a:pPr eaLnBrk="1" hangingPunct="1"/>
            <a:r>
              <a:rPr lang="zh-CN" altLang="zh-CN" sz="4000" b="1" dirty="0">
                <a:solidFill>
                  <a:srgbClr val="C00000"/>
                </a:solidFill>
                <a:ea typeface="宋体" panose="02010600030101010101" pitchFamily="2" charset="-122"/>
              </a:rPr>
              <a:t>设备检修作业：</a:t>
            </a:r>
            <a:endParaRPr lang="zh-CN" altLang="zh-CN" sz="4000" b="1" dirty="0">
              <a:solidFill>
                <a:srgbClr val="C00000"/>
              </a:solidFill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dirty="0">
                <a:solidFill>
                  <a:srgbClr val="0070C0"/>
                </a:solidFill>
                <a:ea typeface="宋体" panose="02010600030101010101" pitchFamily="2" charset="-122"/>
              </a:rPr>
              <a:t>1</a:t>
            </a:r>
            <a:r>
              <a:rPr lang="zh-CN" altLang="en-US" dirty="0">
                <a:solidFill>
                  <a:srgbClr val="0070C0"/>
                </a:solidFill>
                <a:ea typeface="宋体" panose="02010600030101010101" pitchFamily="2" charset="-122"/>
              </a:rPr>
              <a:t>、</a:t>
            </a:r>
            <a:r>
              <a:rPr lang="zh-CN" altLang="zh-CN" dirty="0">
                <a:solidFill>
                  <a:srgbClr val="0070C0"/>
                </a:solidFill>
                <a:ea typeface="宋体" panose="02010600030101010101" pitchFamily="2" charset="-122"/>
              </a:rPr>
              <a:t>未指定设备检修安全方案，落实检修人员，检修组织，安全措施等。</a:t>
            </a:r>
            <a:endParaRPr lang="zh-CN" altLang="zh-CN" dirty="0">
              <a:solidFill>
                <a:srgbClr val="0070C0"/>
              </a:solidFill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dirty="0">
                <a:solidFill>
                  <a:srgbClr val="0070C0"/>
                </a:solidFill>
                <a:ea typeface="宋体" panose="02010600030101010101" pitchFamily="2" charset="-122"/>
              </a:rPr>
              <a:t>2</a:t>
            </a:r>
            <a:r>
              <a:rPr lang="zh-CN" altLang="en-US" dirty="0">
                <a:solidFill>
                  <a:srgbClr val="0070C0"/>
                </a:solidFill>
                <a:ea typeface="宋体" panose="02010600030101010101" pitchFamily="2" charset="-122"/>
              </a:rPr>
              <a:t>、</a:t>
            </a:r>
            <a:r>
              <a:rPr lang="zh-CN" altLang="zh-CN" dirty="0">
                <a:solidFill>
                  <a:srgbClr val="0070C0"/>
                </a:solidFill>
                <a:ea typeface="宋体" panose="02010600030101010101" pitchFamily="2" charset="-122"/>
              </a:rPr>
              <a:t>检修前，没有对参加检修作业的人员进行必要的安全教育，交底。</a:t>
            </a:r>
            <a:endParaRPr lang="zh-CN" altLang="zh-CN" dirty="0">
              <a:solidFill>
                <a:srgbClr val="0070C0"/>
              </a:solidFill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dirty="0">
                <a:solidFill>
                  <a:srgbClr val="0070C0"/>
                </a:solidFill>
                <a:ea typeface="宋体" panose="02010600030101010101" pitchFamily="2" charset="-122"/>
              </a:rPr>
              <a:t>3</a:t>
            </a:r>
            <a:r>
              <a:rPr lang="zh-CN" altLang="en-US" dirty="0">
                <a:solidFill>
                  <a:srgbClr val="0070C0"/>
                </a:solidFill>
                <a:ea typeface="宋体" panose="02010600030101010101" pitchFamily="2" charset="-122"/>
              </a:rPr>
              <a:t>、</a:t>
            </a:r>
            <a:r>
              <a:rPr lang="zh-CN" altLang="zh-CN" dirty="0">
                <a:solidFill>
                  <a:srgbClr val="0070C0"/>
                </a:solidFill>
                <a:ea typeface="宋体" panose="02010600030101010101" pitchFamily="2" charset="-122"/>
              </a:rPr>
              <a:t>特种设备无证操作。</a:t>
            </a:r>
            <a:endParaRPr lang="zh-CN" altLang="zh-CN" dirty="0">
              <a:solidFill>
                <a:srgbClr val="0070C0"/>
              </a:solidFill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dirty="0">
                <a:solidFill>
                  <a:srgbClr val="0070C0"/>
                </a:solidFill>
                <a:ea typeface="宋体" panose="02010600030101010101" pitchFamily="2" charset="-122"/>
              </a:rPr>
              <a:t>4</a:t>
            </a:r>
            <a:r>
              <a:rPr lang="zh-CN" altLang="en-US" dirty="0">
                <a:solidFill>
                  <a:srgbClr val="0070C0"/>
                </a:solidFill>
                <a:ea typeface="宋体" panose="02010600030101010101" pitchFamily="2" charset="-122"/>
              </a:rPr>
              <a:t>、</a:t>
            </a:r>
            <a:r>
              <a:rPr lang="zh-CN" altLang="zh-CN" dirty="0">
                <a:solidFill>
                  <a:srgbClr val="0070C0"/>
                </a:solidFill>
                <a:ea typeface="宋体" panose="02010600030101010101" pitchFamily="2" charset="-122"/>
              </a:rPr>
              <a:t>检修工作现场无监护人或监护人不在现场。</a:t>
            </a:r>
            <a:endParaRPr lang="zh-CN" altLang="zh-CN" dirty="0">
              <a:solidFill>
                <a:srgbClr val="0070C0"/>
              </a:solidFill>
              <a:ea typeface="宋体" panose="02010600030101010101" pitchFamily="2" charset="-122"/>
            </a:endParaRPr>
          </a:p>
          <a:p>
            <a:pPr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标题 1"/>
          <p:cNvSpPr/>
          <p:nvPr>
            <p:ph type="title" idx="4294967295"/>
          </p:nvPr>
        </p:nvSpPr>
        <p:spPr>
          <a:solidFill>
            <a:srgbClr val="A5C249">
              <a:alpha val="100000"/>
            </a:srgbClr>
          </a:solidFill>
          <a:ln w="25400">
            <a:solidFill>
              <a:srgbClr val="788E33">
                <a:alpha val="100000"/>
              </a:srgbClr>
            </a:solidFill>
          </a:ln>
        </p:spPr>
        <p:txBody>
          <a:bodyPr vert="horz" wrap="square" lIns="0" tIns="45720" rIns="0" bIns="0" anchor="b" anchorCtr="0"/>
          <a:p>
            <a:pPr eaLnBrk="1" hangingPunct="1"/>
            <a:r>
              <a:rPr lang="zh-CN" altLang="ru-RU" dirty="0">
                <a:ea typeface="宋体" panose="02010600030101010101" pitchFamily="2" charset="-122"/>
              </a:rPr>
              <a:t>垃圾发电厂常见习惯性违章</a:t>
            </a:r>
            <a:endParaRPr lang="zh-CN" altLang="ru-RU" dirty="0">
              <a:ea typeface="宋体" panose="02010600030101010101" pitchFamily="2" charset="-122"/>
            </a:endParaRPr>
          </a:p>
        </p:txBody>
      </p:sp>
      <p:sp>
        <p:nvSpPr>
          <p:cNvPr id="44035" name="内容占位符 2"/>
          <p:cNvSpPr/>
          <p:nvPr>
            <p:ph idx="1"/>
          </p:nvPr>
        </p:nvSpPr>
        <p:spPr>
          <a:solidFill>
            <a:srgbClr val="2D950B">
              <a:alpha val="100000"/>
            </a:srgbClr>
          </a:solidFill>
          <a:ln>
            <a:solidFill>
              <a:srgbClr val="599545">
                <a:alpha val="100000"/>
              </a:srgbClr>
            </a:solidFill>
          </a:ln>
        </p:spPr>
        <p:txBody>
          <a:bodyPr vert="horz" wrap="square" lIns="91440" tIns="45720" rIns="91440" bIns="45720" anchor="t" anchorCtr="0"/>
          <a:p>
            <a:pPr eaLnBrk="1" hangingPunct="1"/>
            <a:endParaRPr lang="en-US" altLang="zh-CN" dirty="0">
              <a:solidFill>
                <a:srgbClr val="0070C0"/>
              </a:solidFill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dirty="0">
                <a:solidFill>
                  <a:srgbClr val="0070C0"/>
                </a:solidFill>
                <a:ea typeface="宋体" panose="02010600030101010101" pitchFamily="2" charset="-122"/>
              </a:rPr>
              <a:t>5</a:t>
            </a:r>
            <a:r>
              <a:rPr lang="zh-CN" altLang="en-US" dirty="0">
                <a:solidFill>
                  <a:srgbClr val="0070C0"/>
                </a:solidFill>
                <a:ea typeface="宋体" panose="02010600030101010101" pitchFamily="2" charset="-122"/>
              </a:rPr>
              <a:t>、</a:t>
            </a:r>
            <a:r>
              <a:rPr lang="zh-CN" altLang="zh-CN" dirty="0">
                <a:solidFill>
                  <a:srgbClr val="0070C0"/>
                </a:solidFill>
                <a:ea typeface="宋体" panose="02010600030101010101" pitchFamily="2" charset="-122"/>
              </a:rPr>
              <a:t>检修人员在工作时，随意改变或拆除安全防护装置、安全围栏等。</a:t>
            </a:r>
            <a:endParaRPr lang="zh-CN" altLang="zh-CN" dirty="0">
              <a:solidFill>
                <a:srgbClr val="0070C0"/>
              </a:solidFill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dirty="0">
                <a:solidFill>
                  <a:srgbClr val="0070C0"/>
                </a:solidFill>
                <a:ea typeface="宋体" panose="02010600030101010101" pitchFamily="2" charset="-122"/>
              </a:rPr>
              <a:t>6</a:t>
            </a:r>
            <a:r>
              <a:rPr lang="zh-CN" altLang="en-US" dirty="0">
                <a:solidFill>
                  <a:srgbClr val="0070C0"/>
                </a:solidFill>
                <a:ea typeface="宋体" panose="02010600030101010101" pitchFamily="2" charset="-122"/>
              </a:rPr>
              <a:t>、</a:t>
            </a:r>
            <a:r>
              <a:rPr lang="zh-CN" altLang="zh-CN" dirty="0">
                <a:solidFill>
                  <a:srgbClr val="0070C0"/>
                </a:solidFill>
                <a:ea typeface="宋体" panose="02010600030101010101" pitchFamily="2" charset="-122"/>
              </a:rPr>
              <a:t>检修作业现场未设置警戒线和</a:t>
            </a:r>
            <a:r>
              <a:rPr lang="zh-CN" altLang="zh-CN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lang="zh-CN" altLang="zh-CN" dirty="0">
                <a:solidFill>
                  <a:srgbClr val="0070C0"/>
                </a:solidFill>
                <a:ea typeface="宋体" panose="02010600030101010101" pitchFamily="2" charset="-122"/>
              </a:rPr>
              <a:t>设备检修，禁止靠近</a:t>
            </a:r>
            <a:r>
              <a:rPr lang="zh-CN" altLang="zh-CN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  <a:r>
              <a:rPr lang="zh-CN" altLang="zh-CN" dirty="0">
                <a:solidFill>
                  <a:srgbClr val="0070C0"/>
                </a:solidFill>
                <a:ea typeface="宋体" panose="02010600030101010101" pitchFamily="2" charset="-122"/>
              </a:rPr>
              <a:t>等安全警示标志。</a:t>
            </a:r>
            <a:endParaRPr lang="zh-CN" altLang="zh-CN" dirty="0">
              <a:solidFill>
                <a:srgbClr val="0070C0"/>
              </a:solidFill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dirty="0">
                <a:solidFill>
                  <a:srgbClr val="0070C0"/>
                </a:solidFill>
                <a:ea typeface="宋体" panose="02010600030101010101" pitchFamily="2" charset="-122"/>
              </a:rPr>
              <a:t>7</a:t>
            </a:r>
            <a:r>
              <a:rPr lang="zh-CN" altLang="en-US" dirty="0">
                <a:solidFill>
                  <a:srgbClr val="0070C0"/>
                </a:solidFill>
                <a:ea typeface="宋体" panose="02010600030101010101" pitchFamily="2" charset="-122"/>
              </a:rPr>
              <a:t>、</a:t>
            </a:r>
            <a:r>
              <a:rPr lang="zh-CN" altLang="zh-CN" dirty="0">
                <a:solidFill>
                  <a:srgbClr val="0070C0"/>
                </a:solidFill>
                <a:ea typeface="宋体" panose="02010600030101010101" pitchFamily="2" charset="-122"/>
              </a:rPr>
              <a:t>现场的易燃易爆物品没有立即清理干净。</a:t>
            </a:r>
            <a:endParaRPr lang="zh-CN" altLang="zh-CN" dirty="0">
              <a:solidFill>
                <a:srgbClr val="0070C0"/>
              </a:solidFill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dirty="0">
                <a:solidFill>
                  <a:srgbClr val="0070C0"/>
                </a:solidFill>
                <a:ea typeface="宋体" panose="02010600030101010101" pitchFamily="2" charset="-122"/>
              </a:rPr>
              <a:t>8</a:t>
            </a:r>
            <a:r>
              <a:rPr lang="zh-CN" altLang="en-US" dirty="0">
                <a:solidFill>
                  <a:srgbClr val="0070C0"/>
                </a:solidFill>
                <a:ea typeface="宋体" panose="02010600030101010101" pitchFamily="2" charset="-122"/>
              </a:rPr>
              <a:t>、</a:t>
            </a:r>
            <a:r>
              <a:rPr lang="zh-CN" altLang="zh-CN" dirty="0">
                <a:solidFill>
                  <a:srgbClr val="0070C0"/>
                </a:solidFill>
                <a:ea typeface="宋体" panose="02010600030101010101" pitchFamily="2" charset="-122"/>
              </a:rPr>
              <a:t>需夜间检修的作业场所，未设有足够亮度的照明装置。</a:t>
            </a:r>
            <a:endParaRPr lang="zh-CN" altLang="zh-CN" dirty="0">
              <a:solidFill>
                <a:srgbClr val="0070C0"/>
              </a:solidFill>
              <a:ea typeface="宋体" panose="02010600030101010101" pitchFamily="2" charset="-122"/>
            </a:endParaRPr>
          </a:p>
          <a:p>
            <a:pPr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标题 1"/>
          <p:cNvSpPr/>
          <p:nvPr>
            <p:ph type="title" idx="4294967295"/>
          </p:nvPr>
        </p:nvSpPr>
        <p:spPr>
          <a:ln/>
        </p:spPr>
        <p:txBody>
          <a:bodyPr vert="horz" wrap="square" lIns="0" tIns="45720" rIns="0" bIns="0" anchor="b" anchorCtr="0"/>
          <a:p>
            <a:pPr eaLnBrk="1" hangingPunct="1"/>
            <a:r>
              <a:rPr lang="zh-CN" altLang="ru-RU" dirty="0">
                <a:ea typeface="宋体" panose="02010600030101010101" pitchFamily="2" charset="-122"/>
              </a:rPr>
              <a:t>安全色与安全标志</a:t>
            </a:r>
            <a:endParaRPr lang="zh-CN" altLang="ru-RU" dirty="0">
              <a:ea typeface="宋体" panose="02010600030101010101" pitchFamily="2" charset="-122"/>
            </a:endParaRPr>
          </a:p>
        </p:txBody>
      </p:sp>
      <p:sp>
        <p:nvSpPr>
          <p:cNvPr id="45059" name="内容占位符 2"/>
          <p:cNvSpPr/>
          <p:nvPr>
            <p:ph idx="1"/>
          </p:nvPr>
        </p:nvSpPr>
        <p:spPr>
          <a:solidFill>
            <a:srgbClr val="C9DF97">
              <a:alpha val="100000"/>
            </a:srgbClr>
          </a:solidFill>
          <a:ln>
            <a:solidFill>
              <a:srgbClr val="798F32">
                <a:alpha val="100000"/>
              </a:srgbClr>
            </a:solidFill>
          </a:ln>
        </p:spPr>
        <p:txBody>
          <a:bodyPr vert="horz" wrap="square" lIns="91440" tIns="45720" rIns="91440" bIns="45720" anchor="t" anchorCtr="0"/>
          <a:p>
            <a:pPr eaLnBrk="1" hangingPunct="1"/>
            <a:r>
              <a:rPr lang="zh-CN" altLang="zh-CN" dirty="0">
                <a:ea typeface="宋体" panose="02010600030101010101" pitchFamily="2" charset="-122"/>
              </a:rPr>
              <a:t>　</a:t>
            </a:r>
            <a:r>
              <a:rPr lang="zh-CN" altLang="zh-CN" dirty="0">
                <a:solidFill>
                  <a:srgbClr val="FF0000"/>
                </a:solidFill>
                <a:ea typeface="宋体" panose="02010600030101010101" pitchFamily="2" charset="-122"/>
              </a:rPr>
              <a:t>安全色</a:t>
            </a:r>
            <a:r>
              <a:rPr lang="zh-CN" altLang="zh-CN" dirty="0">
                <a:solidFill>
                  <a:srgbClr val="00B050"/>
                </a:solidFill>
                <a:ea typeface="宋体" panose="02010600030101010101" pitchFamily="2" charset="-122"/>
              </a:rPr>
              <a:t>是用来表达禁止、警告、指令和提示等安全信息含义的颜色。它的作用是使人们能够迅速发现和分辨安全标志，提醒人们注意安全，以防发生事故。我国《安全色》国家标准中采用了红、蓝、黄、绿四种颜色为安全色。</a:t>
            </a:r>
            <a:endParaRPr lang="en-US" altLang="zh-CN" dirty="0">
              <a:solidFill>
                <a:srgbClr val="00B050"/>
              </a:solidFill>
              <a:ea typeface="宋体" panose="02010600030101010101" pitchFamily="2" charset="-122"/>
            </a:endParaRPr>
          </a:p>
          <a:p>
            <a:pPr eaLnBrk="1" hangingPunct="1"/>
            <a:r>
              <a:rPr lang="zh-CN" altLang="zh-CN" dirty="0">
                <a:solidFill>
                  <a:srgbClr val="00B050"/>
                </a:solidFill>
                <a:ea typeface="宋体" panose="02010600030101010101" pitchFamily="2" charset="-122"/>
              </a:rPr>
              <a:t>红色含义是禁止和紧急停止。红色也表示防火。蓝色的含义是必须遵守。黄色的含义是警告和注意。绿色的含义是提示、安全状态和通行。</a:t>
            </a:r>
            <a:endParaRPr lang="zh-CN" altLang="zh-CN" dirty="0">
              <a:solidFill>
                <a:srgbClr val="00B050"/>
              </a:solidFill>
              <a:ea typeface="宋体" panose="02010600030101010101" pitchFamily="2" charset="-122"/>
            </a:endParaRPr>
          </a:p>
          <a:p>
            <a:pPr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标题 1"/>
          <p:cNvSpPr/>
          <p:nvPr>
            <p:ph type="title" idx="4294967295"/>
          </p:nvPr>
        </p:nvSpPr>
        <p:spPr>
          <a:ln/>
        </p:spPr>
        <p:txBody>
          <a:bodyPr vert="horz" wrap="square" lIns="0" tIns="45720" rIns="0" bIns="0" anchor="b" anchorCtr="0"/>
          <a:p>
            <a:pPr eaLnBrk="1" hangingPunct="1"/>
            <a:r>
              <a:rPr lang="zh-CN" altLang="ru-RU" dirty="0">
                <a:ea typeface="宋体" panose="02010600030101010101" pitchFamily="2" charset="-122"/>
              </a:rPr>
              <a:t>安全色与安全标志</a:t>
            </a:r>
            <a:endParaRPr lang="zh-CN" altLang="ru-RU" dirty="0">
              <a:ea typeface="宋体" panose="02010600030101010101" pitchFamily="2" charset="-122"/>
            </a:endParaRPr>
          </a:p>
        </p:txBody>
      </p:sp>
      <p:pic>
        <p:nvPicPr>
          <p:cNvPr id="46083" name="内容占位符 3" descr="t015e8f47a6b22185ca.jpg"/>
          <p:cNvPicPr preferRelativeResize="0"/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187450" y="1916113"/>
            <a:ext cx="6337300" cy="4392612"/>
          </a:xfrm>
          <a:ln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标题 1"/>
          <p:cNvSpPr/>
          <p:nvPr>
            <p:ph type="title" idx="4294967295"/>
          </p:nvPr>
        </p:nvSpPr>
        <p:spPr>
          <a:ln/>
        </p:spPr>
        <p:txBody>
          <a:bodyPr vert="horz" wrap="square" lIns="0" tIns="45720" rIns="0" bIns="0" anchor="b" anchorCtr="0"/>
          <a:p>
            <a:pPr eaLnBrk="1" hangingPunct="1"/>
            <a:r>
              <a:rPr lang="zh-CN" altLang="ru-RU" dirty="0">
                <a:ea typeface="宋体" panose="02010600030101010101" pitchFamily="2" charset="-122"/>
              </a:rPr>
              <a:t>安全色与安全标志</a:t>
            </a:r>
            <a:endParaRPr lang="zh-CN" altLang="ru-RU" dirty="0">
              <a:ea typeface="宋体" panose="02010600030101010101" pitchFamily="2" charset="-122"/>
            </a:endParaRPr>
          </a:p>
        </p:txBody>
      </p:sp>
      <p:pic>
        <p:nvPicPr>
          <p:cNvPr id="47107" name="内容占位符 3" descr="t01bd589d8773651f94.jpg"/>
          <p:cNvPicPr preferRelativeResize="0"/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692275" y="2133600"/>
            <a:ext cx="5472113" cy="4176713"/>
          </a:xfrm>
          <a:ln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标题 1"/>
          <p:cNvSpPr/>
          <p:nvPr>
            <p:ph type="title" idx="4294967295"/>
          </p:nvPr>
        </p:nvSpPr>
        <p:spPr>
          <a:ln/>
        </p:spPr>
        <p:txBody>
          <a:bodyPr vert="horz" wrap="square" lIns="0" tIns="45720" rIns="0" bIns="0" anchor="b" anchorCtr="0"/>
          <a:p>
            <a:pPr eaLnBrk="1" hangingPunct="1"/>
            <a:endParaRPr lang="zh-CN" altLang="zh-CN" dirty="0"/>
          </a:p>
        </p:txBody>
      </p:sp>
      <p:pic>
        <p:nvPicPr>
          <p:cNvPr id="48131" name="内容占位符 3" descr="t0164283fdff204bcf3.jpg"/>
          <p:cNvPicPr preferRelativeResize="0"/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835150" y="2349500"/>
            <a:ext cx="5472113" cy="3816350"/>
          </a:xfrm>
          <a:ln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4" name="标题 1"/>
          <p:cNvSpPr/>
          <p:nvPr>
            <p:ph type="title" idx="4294967295"/>
          </p:nvPr>
        </p:nvSpPr>
        <p:spPr>
          <a:ln/>
        </p:spPr>
        <p:txBody>
          <a:bodyPr vert="horz" wrap="square" lIns="0" tIns="45720" rIns="0" bIns="0" anchor="b" anchorCtr="0"/>
          <a:p>
            <a:pPr eaLnBrk="1" hangingPunct="1"/>
            <a:r>
              <a:rPr lang="zh-CN" altLang="ru-RU" dirty="0">
                <a:ea typeface="宋体" panose="02010600030101010101" pitchFamily="2" charset="-122"/>
              </a:rPr>
              <a:t>安全色与安全标志</a:t>
            </a:r>
            <a:endParaRPr lang="zh-CN" altLang="ru-RU" dirty="0">
              <a:ea typeface="宋体" panose="02010600030101010101" pitchFamily="2" charset="-122"/>
            </a:endParaRPr>
          </a:p>
        </p:txBody>
      </p:sp>
      <p:pic>
        <p:nvPicPr>
          <p:cNvPr id="49155" name="内容占位符 3" descr="t0170541fa839ba4409.jpg"/>
          <p:cNvPicPr preferRelativeResize="0"/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835150" y="2205038"/>
            <a:ext cx="5113338" cy="3744912"/>
          </a:xfrm>
          <a:ln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8" name="标题 1"/>
          <p:cNvSpPr/>
          <p:nvPr>
            <p:ph type="title" idx="4294967295"/>
          </p:nvPr>
        </p:nvSpPr>
        <p:spPr>
          <a:ln/>
        </p:spPr>
        <p:txBody>
          <a:bodyPr vert="horz" wrap="square" lIns="0" tIns="45720" rIns="0" bIns="0" anchor="b" anchorCtr="0"/>
          <a:p>
            <a:pPr eaLnBrk="1" hangingPunct="1"/>
            <a:r>
              <a:rPr lang="zh-CN" altLang="ru-RU" dirty="0">
                <a:ea typeface="宋体" panose="02010600030101010101" pitchFamily="2" charset="-122"/>
              </a:rPr>
              <a:t>安全色与安全标志</a:t>
            </a:r>
            <a:endParaRPr lang="zh-CN" altLang="ru-RU" dirty="0">
              <a:ea typeface="宋体" panose="02010600030101010101" pitchFamily="2" charset="-122"/>
            </a:endParaRPr>
          </a:p>
        </p:txBody>
      </p:sp>
      <p:pic>
        <p:nvPicPr>
          <p:cNvPr id="50179" name="内容占位符 3" descr="t01492de4faeac8c6ce.jpg"/>
          <p:cNvPicPr preferRelativeResize="0"/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979613" y="2276475"/>
            <a:ext cx="5040312" cy="3671888"/>
          </a:xfrm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标题 1"/>
          <p:cNvSpPr/>
          <p:nvPr>
            <p:ph type="title" idx="4294967295"/>
          </p:nvPr>
        </p:nvSpPr>
        <p:spPr>
          <a:ln/>
        </p:spPr>
        <p:txBody>
          <a:bodyPr vert="horz" wrap="square" lIns="0" tIns="45720" rIns="0" bIns="0" anchor="b" anchorCtr="0"/>
          <a:p>
            <a:pPr eaLnBrk="1" hangingPunct="1"/>
            <a:endParaRPr lang="zh-CN" altLang="zh-CN" dirty="0"/>
          </a:p>
        </p:txBody>
      </p:sp>
      <p:pic>
        <p:nvPicPr>
          <p:cNvPr id="5123" name="内容占位符 3" descr="IMG_20170217_105102.jpg"/>
          <p:cNvPicPr preferRelativeResize="0"/>
          <p:nvPr>
            <p:ph idx="1"/>
          </p:nvPr>
        </p:nvPicPr>
        <p:blipFill>
          <a:blip r:embed="rId1"/>
          <a:srcRect b="12727"/>
          <a:stretch>
            <a:fillRect/>
          </a:stretch>
        </p:blipFill>
        <p:spPr>
          <a:xfrm>
            <a:off x="0" y="765175"/>
            <a:ext cx="9144000" cy="5318125"/>
          </a:xfrm>
          <a:ln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标题 1"/>
          <p:cNvSpPr/>
          <p:nvPr>
            <p:ph type="title" idx="4294967295"/>
          </p:nvPr>
        </p:nvSpPr>
        <p:spPr>
          <a:ln/>
        </p:spPr>
        <p:txBody>
          <a:bodyPr vert="horz" wrap="square" lIns="0" tIns="45720" rIns="0" bIns="0" anchor="b" anchorCtr="0"/>
          <a:p>
            <a:pPr eaLnBrk="1" hangingPunct="1"/>
            <a:r>
              <a:rPr lang="zh-CN" altLang="ru-RU" dirty="0">
                <a:ea typeface="宋体" panose="02010600030101010101" pitchFamily="2" charset="-122"/>
              </a:rPr>
              <a:t>安全色与安全标志</a:t>
            </a:r>
            <a:endParaRPr lang="zh-CN" altLang="ru-RU" dirty="0">
              <a:ea typeface="宋体" panose="02010600030101010101" pitchFamily="2" charset="-122"/>
            </a:endParaRPr>
          </a:p>
        </p:txBody>
      </p:sp>
      <p:sp>
        <p:nvSpPr>
          <p:cNvPr id="51203" name="内容占位符 2"/>
          <p:cNvSpPr/>
          <p:nvPr>
            <p:ph idx="1"/>
          </p:nvPr>
        </p:nvSpPr>
        <p:spPr>
          <a:solidFill>
            <a:srgbClr val="C9DF97">
              <a:alpha val="100000"/>
            </a:srgbClr>
          </a:solidFill>
          <a:ln>
            <a:solidFill>
              <a:srgbClr val="798F32">
                <a:alpha val="100000"/>
              </a:srgbClr>
            </a:solidFill>
          </a:ln>
        </p:spPr>
        <p:txBody>
          <a:bodyPr vert="horz" wrap="square" lIns="91440" tIns="45720" rIns="91440" bIns="45720" anchor="t" anchorCtr="0"/>
          <a:p>
            <a:pPr eaLnBrk="1" hangingPunct="1"/>
            <a:r>
              <a:rPr lang="zh-CN" altLang="zh-CN" dirty="0">
                <a:solidFill>
                  <a:srgbClr val="FF0000"/>
                </a:solidFill>
                <a:ea typeface="宋体" panose="02010600030101010101" pitchFamily="2" charset="-122"/>
              </a:rPr>
              <a:t>安全标志</a:t>
            </a:r>
            <a:r>
              <a:rPr lang="zh-CN" altLang="zh-CN" dirty="0">
                <a:solidFill>
                  <a:srgbClr val="00B050"/>
                </a:solidFill>
                <a:ea typeface="宋体" panose="02010600030101010101" pitchFamily="2" charset="-122"/>
              </a:rPr>
              <a:t>是由安全色、几何图形和形象的图形符号构成的，用以表达特定的安全信息。</a:t>
            </a:r>
            <a:endParaRPr lang="zh-CN" altLang="zh-CN" dirty="0">
              <a:solidFill>
                <a:srgbClr val="00B050"/>
              </a:solidFill>
              <a:ea typeface="宋体" panose="02010600030101010101" pitchFamily="2" charset="-122"/>
            </a:endParaRPr>
          </a:p>
          <a:p>
            <a:pPr eaLnBrk="1" hangingPunct="1"/>
            <a:r>
              <a:rPr lang="zh-CN" altLang="zh-CN" dirty="0">
                <a:solidFill>
                  <a:srgbClr val="00B050"/>
                </a:solidFill>
                <a:ea typeface="宋体" panose="02010600030101010101" pitchFamily="2" charset="-122"/>
              </a:rPr>
              <a:t>　　安全标志分为禁止标志、警告标志、指令标志和提示标志四类。</a:t>
            </a:r>
            <a:endParaRPr lang="zh-CN" altLang="zh-CN" dirty="0">
              <a:solidFill>
                <a:srgbClr val="00B050"/>
              </a:solidFill>
              <a:ea typeface="宋体" panose="02010600030101010101" pitchFamily="2" charset="-122"/>
            </a:endParaRPr>
          </a:p>
          <a:p>
            <a:pPr eaLnBrk="1" hangingPunct="1"/>
            <a:r>
              <a:rPr lang="zh-CN" altLang="zh-CN" dirty="0">
                <a:solidFill>
                  <a:srgbClr val="00B050"/>
                </a:solidFill>
                <a:ea typeface="宋体" panose="02010600030101010101" pitchFamily="2" charset="-122"/>
              </a:rPr>
              <a:t>　　</a:t>
            </a:r>
            <a:r>
              <a:rPr lang="en-US" altLang="zh-CN" dirty="0">
                <a:solidFill>
                  <a:srgbClr val="00B050"/>
                </a:solidFill>
                <a:ea typeface="宋体" panose="02010600030101010101" pitchFamily="2" charset="-122"/>
              </a:rPr>
              <a:t>1</a:t>
            </a:r>
            <a:r>
              <a:rPr lang="zh-CN" altLang="zh-CN" dirty="0">
                <a:solidFill>
                  <a:srgbClr val="00B050"/>
                </a:solidFill>
                <a:ea typeface="宋体" panose="02010600030101010101" pitchFamily="2" charset="-122"/>
              </a:rPr>
              <a:t>）禁止标志的含义是禁止人们的不安全行为。禁止标志的几何图形是带斜杠的圆环，图形背景为白色，圆环和斜杠为红色，图形符号为黑色。</a:t>
            </a:r>
            <a:endParaRPr lang="zh-CN" altLang="zh-CN" dirty="0">
              <a:solidFill>
                <a:srgbClr val="00B050"/>
              </a:solidFill>
              <a:ea typeface="宋体" panose="02010600030101010101" pitchFamily="2" charset="-122"/>
            </a:endParaRPr>
          </a:p>
          <a:p>
            <a:pPr eaLnBrk="1" hangingPunct="1"/>
            <a:r>
              <a:rPr lang="zh-CN" altLang="zh-CN" dirty="0">
                <a:solidFill>
                  <a:srgbClr val="00B050"/>
                </a:solidFill>
                <a:ea typeface="宋体" panose="02010600030101010101" pitchFamily="2" charset="-122"/>
              </a:rPr>
              <a:t>　　</a:t>
            </a:r>
            <a:r>
              <a:rPr lang="en-US" altLang="zh-CN" dirty="0">
                <a:solidFill>
                  <a:srgbClr val="00B050"/>
                </a:solidFill>
                <a:ea typeface="宋体" panose="02010600030101010101" pitchFamily="2" charset="-122"/>
              </a:rPr>
              <a:t>2</a:t>
            </a:r>
            <a:r>
              <a:rPr lang="zh-CN" altLang="zh-CN" dirty="0">
                <a:solidFill>
                  <a:srgbClr val="00B050"/>
                </a:solidFill>
                <a:ea typeface="宋体" panose="02010600030101010101" pitchFamily="2" charset="-122"/>
              </a:rPr>
              <a:t>）警告标志的含义是提醒人们对周围环境引起注意，以避免可能发生危险。警告标志的几何图形是三角形，图形背景是黄色，三角形边框及图形符号均为黑色。</a:t>
            </a:r>
            <a:endParaRPr lang="zh-CN" altLang="zh-CN" dirty="0">
              <a:solidFill>
                <a:srgbClr val="00B050"/>
              </a:solidFill>
              <a:ea typeface="宋体" panose="02010600030101010101" pitchFamily="2" charset="-122"/>
            </a:endParaRPr>
          </a:p>
          <a:p>
            <a:pPr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6" name="标题 1"/>
          <p:cNvSpPr/>
          <p:nvPr>
            <p:ph type="title" idx="4294967295"/>
          </p:nvPr>
        </p:nvSpPr>
        <p:spPr>
          <a:ln/>
        </p:spPr>
        <p:txBody>
          <a:bodyPr vert="horz" wrap="square" lIns="0" tIns="45720" rIns="0" bIns="0" anchor="b" anchorCtr="0"/>
          <a:p>
            <a:pPr eaLnBrk="1" hangingPunct="1"/>
            <a:r>
              <a:rPr lang="zh-CN" altLang="ru-RU" dirty="0">
                <a:ea typeface="宋体" panose="02010600030101010101" pitchFamily="2" charset="-122"/>
              </a:rPr>
              <a:t>安全色与安全标志</a:t>
            </a:r>
            <a:endParaRPr lang="zh-CN" altLang="ru-RU" dirty="0">
              <a:ea typeface="宋体" panose="02010600030101010101" pitchFamily="2" charset="-122"/>
            </a:endParaRPr>
          </a:p>
        </p:txBody>
      </p:sp>
      <p:sp>
        <p:nvSpPr>
          <p:cNvPr id="52227" name="内容占位符 2"/>
          <p:cNvSpPr/>
          <p:nvPr>
            <p:ph idx="1"/>
          </p:nvPr>
        </p:nvSpPr>
        <p:spPr>
          <a:solidFill>
            <a:srgbClr val="C9DF97">
              <a:alpha val="100000"/>
            </a:srgbClr>
          </a:solidFill>
          <a:ln>
            <a:solidFill>
              <a:srgbClr val="798F32">
                <a:alpha val="100000"/>
              </a:srgbClr>
            </a:solidFill>
          </a:ln>
        </p:spPr>
        <p:txBody>
          <a:bodyPr vert="horz" wrap="square" lIns="91440" tIns="45720" rIns="91440" bIns="45720" anchor="t" anchorCtr="0"/>
          <a:p>
            <a:pPr eaLnBrk="1" hangingPunct="1"/>
            <a:r>
              <a:rPr lang="zh-CN" altLang="zh-CN" dirty="0">
                <a:solidFill>
                  <a:srgbClr val="00B050"/>
                </a:solidFill>
                <a:ea typeface="宋体" panose="02010600030101010101" pitchFamily="2" charset="-122"/>
              </a:rPr>
              <a:t>　</a:t>
            </a:r>
            <a:r>
              <a:rPr lang="en-US" altLang="zh-CN" dirty="0">
                <a:solidFill>
                  <a:srgbClr val="00B050"/>
                </a:solidFill>
                <a:ea typeface="宋体" panose="02010600030101010101" pitchFamily="2" charset="-122"/>
              </a:rPr>
              <a:t>3</a:t>
            </a:r>
            <a:r>
              <a:rPr lang="zh-CN" altLang="zh-CN" dirty="0">
                <a:solidFill>
                  <a:srgbClr val="00B050"/>
                </a:solidFill>
                <a:ea typeface="宋体" panose="02010600030101010101" pitchFamily="2" charset="-122"/>
              </a:rPr>
              <a:t>）指令标志的含义是强制人们必须做出某种动作或采用防范措施。几何图形是圆形，背景为蓝色，图形符号为白色。</a:t>
            </a:r>
            <a:endParaRPr lang="zh-CN" altLang="zh-CN" dirty="0">
              <a:solidFill>
                <a:srgbClr val="00B050"/>
              </a:solidFill>
              <a:ea typeface="宋体" panose="02010600030101010101" pitchFamily="2" charset="-122"/>
            </a:endParaRPr>
          </a:p>
          <a:p>
            <a:pPr eaLnBrk="1" hangingPunct="1"/>
            <a:r>
              <a:rPr lang="zh-CN" altLang="zh-CN" dirty="0">
                <a:solidFill>
                  <a:srgbClr val="00B050"/>
                </a:solidFill>
                <a:ea typeface="宋体" panose="02010600030101010101" pitchFamily="2" charset="-122"/>
              </a:rPr>
              <a:t>　</a:t>
            </a:r>
            <a:r>
              <a:rPr lang="en-US" altLang="zh-CN" dirty="0">
                <a:solidFill>
                  <a:srgbClr val="00B050"/>
                </a:solidFill>
                <a:ea typeface="宋体" panose="02010600030101010101" pitchFamily="2" charset="-122"/>
              </a:rPr>
              <a:t>4</a:t>
            </a:r>
            <a:r>
              <a:rPr lang="zh-CN" altLang="zh-CN" dirty="0">
                <a:solidFill>
                  <a:srgbClr val="00B050"/>
                </a:solidFill>
                <a:ea typeface="宋体" panose="02010600030101010101" pitchFamily="2" charset="-122"/>
              </a:rPr>
              <a:t>）提示标志的含义是向人们提供某种信息（指示目标方向、标明安全设施或场所等）。几何图形是长方形，按长短边的比例不同，分一般提示标志和消防设备提示标志两类。提示标志图形背景为绿色，图形符号及文字为白色</a:t>
            </a:r>
            <a:endParaRPr lang="zh-CN" altLang="en-US" dirty="0">
              <a:solidFill>
                <a:srgbClr val="00B05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0" name="标题 1"/>
          <p:cNvSpPr/>
          <p:nvPr>
            <p:ph type="title" idx="4294967295"/>
          </p:nvPr>
        </p:nvSpPr>
        <p:spPr>
          <a:xfrm>
            <a:off x="611188" y="620713"/>
            <a:ext cx="8229600" cy="1143000"/>
          </a:xfrm>
          <a:solidFill>
            <a:srgbClr val="0BD0D9">
              <a:alpha val="100000"/>
            </a:srgbClr>
          </a:solidFill>
          <a:ln w="25400">
            <a:solidFill>
              <a:srgbClr val="00989F">
                <a:alpha val="100000"/>
              </a:srgbClr>
            </a:solidFill>
          </a:ln>
        </p:spPr>
        <p:txBody>
          <a:bodyPr vert="horz" wrap="square" lIns="0" tIns="45720" rIns="0" bIns="0" anchor="b" anchorCtr="0"/>
          <a:p>
            <a:pPr eaLnBrk="1" hangingPunct="1"/>
            <a:r>
              <a:rPr lang="zh-CN" altLang="en-US" sz="8000" dirty="0">
                <a:solidFill>
                  <a:schemeClr val="tx1"/>
                </a:solidFill>
                <a:ea typeface="宋体" panose="02010600030101010101" pitchFamily="2" charset="-122"/>
              </a:rPr>
              <a:t>           </a:t>
            </a:r>
            <a:r>
              <a:rPr lang="zh-CN" altLang="en-US" sz="8000" b="1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禁 止</a:t>
            </a:r>
            <a:endParaRPr lang="zh-CN" altLang="en-US" sz="8000" b="1" dirty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53251" name="内容占位符 11" descr="t01b934eaaec5240d7f.jpg"/>
          <p:cNvPicPr preferRelativeResize="0"/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116013" y="1989138"/>
            <a:ext cx="3268662" cy="2447925"/>
          </a:xfrm>
          <a:ln/>
        </p:spPr>
      </p:pic>
      <p:pic>
        <p:nvPicPr>
          <p:cNvPr id="53252" name="图片 12" descr="t01cb703571c97df8b4.jpg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611188" y="4572000"/>
            <a:ext cx="4176712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3" name="图片 13" descr="t01fdfe560dabdf9c6b.jpg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643438" y="2060575"/>
            <a:ext cx="3168650" cy="2327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4" name="图片 14" descr="t012be89937bcdf9667.jpg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284663" y="4437063"/>
            <a:ext cx="4176712" cy="24209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4" name="标题 1"/>
          <p:cNvSpPr/>
          <p:nvPr>
            <p:ph type="title" idx="4294967295"/>
          </p:nvPr>
        </p:nvSpPr>
        <p:spPr>
          <a:solidFill>
            <a:srgbClr val="0BD0D9">
              <a:alpha val="100000"/>
            </a:srgbClr>
          </a:solidFill>
          <a:ln w="38100">
            <a:solidFill>
              <a:srgbClr val="FFFFFF">
                <a:alpha val="100000"/>
              </a:srgbClr>
            </a:solidFill>
          </a:ln>
        </p:spPr>
        <p:txBody>
          <a:bodyPr vert="horz" wrap="square" lIns="0" tIns="45720" rIns="0" bIns="0" anchor="b" anchorCtr="0"/>
          <a:p>
            <a:pPr eaLnBrk="1" hangingPunct="1"/>
            <a:r>
              <a:rPr lang="zh-CN" altLang="en-US" sz="8000" b="1" dirty="0">
                <a:solidFill>
                  <a:schemeClr val="accent1"/>
                </a:solidFill>
                <a:latin typeface="隶书" pitchFamily="49" charset="-122"/>
                <a:ea typeface="隶书" pitchFamily="49" charset="-122"/>
              </a:rPr>
              <a:t>         </a:t>
            </a:r>
            <a:r>
              <a:rPr lang="zh-CN" altLang="en-US" sz="8000" b="1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禁 止</a:t>
            </a:r>
            <a:endParaRPr lang="zh-CN" altLang="en-US" sz="8000" dirty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54275" name="内容占位符 3" descr="t0129b2240c7e8fb679.jpg"/>
          <p:cNvPicPr preferRelativeResize="0"/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4716463" y="2492375"/>
            <a:ext cx="2586037" cy="3408363"/>
          </a:xfrm>
          <a:ln/>
        </p:spPr>
      </p:pic>
      <p:pic>
        <p:nvPicPr>
          <p:cNvPr id="54276" name="图片 4" descr="t01795b1806d4d049cb.jpg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258888" y="2492375"/>
            <a:ext cx="2857500" cy="34083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8" name="标题 1"/>
          <p:cNvSpPr/>
          <p:nvPr>
            <p:ph type="title" idx="4294967295"/>
          </p:nvPr>
        </p:nvSpPr>
        <p:spPr>
          <a:xfrm>
            <a:off x="323850" y="692150"/>
            <a:ext cx="8229600" cy="1143000"/>
          </a:xfrm>
          <a:solidFill>
            <a:srgbClr val="0BD0D9">
              <a:alpha val="100000"/>
            </a:srgbClr>
          </a:solidFill>
          <a:ln w="38100">
            <a:solidFill>
              <a:srgbClr val="FFFFFF">
                <a:alpha val="100000"/>
              </a:srgbClr>
            </a:solidFill>
          </a:ln>
        </p:spPr>
        <p:txBody>
          <a:bodyPr vert="horz" wrap="square" lIns="0" tIns="45720" rIns="0" bIns="0" anchor="b" anchorCtr="0"/>
          <a:p>
            <a:pPr eaLnBrk="1" hangingPunct="1"/>
            <a:r>
              <a:rPr lang="zh-CN" altLang="en-US" sz="8000" b="1" dirty="0">
                <a:ea typeface="宋体" panose="02010600030101010101" pitchFamily="2" charset="-122"/>
              </a:rPr>
              <a:t>            </a:t>
            </a:r>
            <a:r>
              <a:rPr lang="zh-CN" altLang="en-US" sz="8000" b="1" dirty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警 告</a:t>
            </a:r>
            <a:endParaRPr lang="zh-CN" altLang="en-US" sz="8000" b="1" dirty="0">
              <a:solidFill>
                <a:srgbClr val="FFFF00"/>
              </a:solidFill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55299" name="内容占位符 3" descr="t01834d80bd917ddd6c.jpg"/>
          <p:cNvPicPr preferRelativeResize="0"/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484438" y="1844675"/>
            <a:ext cx="3960812" cy="4103688"/>
          </a:xfrm>
          <a:ln/>
        </p:spPr>
      </p:pic>
      <p:pic>
        <p:nvPicPr>
          <p:cNvPr id="55300" name="图片 4" descr="t015434e9d6252830b5.jpg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6443663" y="3500438"/>
            <a:ext cx="1871662" cy="2376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01" name="图片 5" descr="t01577289e5bb72214c.jpg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11188" y="3500438"/>
            <a:ext cx="2286000" cy="2447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2" name="标题 1"/>
          <p:cNvSpPr/>
          <p:nvPr>
            <p:ph type="title" idx="4294967295"/>
          </p:nvPr>
        </p:nvSpPr>
        <p:spPr>
          <a:solidFill>
            <a:srgbClr val="0BD0D9">
              <a:alpha val="100000"/>
            </a:srgbClr>
          </a:solidFill>
          <a:ln w="38100">
            <a:solidFill>
              <a:srgbClr val="FFFFFF">
                <a:alpha val="100000"/>
              </a:srgbClr>
            </a:solidFill>
          </a:ln>
        </p:spPr>
        <p:txBody>
          <a:bodyPr vert="horz" wrap="square" lIns="0" tIns="45720" rIns="0" bIns="0" anchor="b" anchorCtr="0"/>
          <a:p>
            <a:pPr eaLnBrk="1" hangingPunct="1"/>
            <a:r>
              <a:rPr lang="zh-CN" altLang="en-US" sz="8000" b="1" dirty="0">
                <a:ea typeface="宋体" panose="02010600030101010101" pitchFamily="2" charset="-122"/>
              </a:rPr>
              <a:t>            </a:t>
            </a:r>
            <a:r>
              <a:rPr lang="zh-CN" altLang="en-US" sz="8000" b="1" dirty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警 告</a:t>
            </a:r>
            <a:endParaRPr lang="zh-CN" altLang="en-US" sz="8000" b="1" dirty="0">
              <a:solidFill>
                <a:srgbClr val="FFFF00"/>
              </a:solidFill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56323" name="内容占位符 3" descr="t011785d9142a7fc04b.jpg"/>
          <p:cNvPicPr preferRelativeResize="0"/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4427538" y="2060575"/>
            <a:ext cx="3403600" cy="3960813"/>
          </a:xfrm>
          <a:ln/>
        </p:spPr>
      </p:pic>
      <p:pic>
        <p:nvPicPr>
          <p:cNvPr id="56324" name="图片 4" descr="t015875202bb0772319.jpg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755650" y="2133600"/>
            <a:ext cx="3240088" cy="3816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6" name="标题 1"/>
          <p:cNvSpPr/>
          <p:nvPr>
            <p:ph type="title" idx="4294967295"/>
          </p:nvPr>
        </p:nvSpPr>
        <p:spPr>
          <a:solidFill>
            <a:srgbClr val="709700">
              <a:alpha val="100000"/>
            </a:srgbClr>
          </a:solidFill>
          <a:ln>
            <a:solidFill>
              <a:srgbClr val="798F32">
                <a:alpha val="100000"/>
              </a:srgbClr>
            </a:solidFill>
          </a:ln>
        </p:spPr>
        <p:txBody>
          <a:bodyPr vert="horz" wrap="square" lIns="0" tIns="45720" rIns="0" bIns="0" anchor="b" anchorCtr="0"/>
          <a:p>
            <a:pPr eaLnBrk="1" hangingPunct="1"/>
            <a:r>
              <a:rPr lang="zh-CN" altLang="en-US" sz="8000" b="1" dirty="0">
                <a:ea typeface="宋体" panose="02010600030101010101" pitchFamily="2" charset="-122"/>
              </a:rPr>
              <a:t>            </a:t>
            </a:r>
            <a:r>
              <a:rPr lang="zh-CN" altLang="en-US" sz="8000" b="1" dirty="0">
                <a:solidFill>
                  <a:srgbClr val="00B0F0"/>
                </a:solidFill>
                <a:latin typeface="隶书" pitchFamily="49" charset="-122"/>
                <a:ea typeface="隶书" pitchFamily="49" charset="-122"/>
              </a:rPr>
              <a:t>指 令</a:t>
            </a:r>
            <a:endParaRPr lang="zh-CN" altLang="en-US" sz="8000" b="1" dirty="0">
              <a:solidFill>
                <a:srgbClr val="00B0F0"/>
              </a:solidFill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57347" name="内容占位符 3" descr="t01cf07153d9160e48e.jpg"/>
          <p:cNvPicPr preferRelativeResize="0"/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3276600" y="1989138"/>
            <a:ext cx="2879725" cy="3455987"/>
          </a:xfrm>
          <a:ln/>
        </p:spPr>
      </p:pic>
      <p:pic>
        <p:nvPicPr>
          <p:cNvPr id="57348" name="图片 4" descr="t0100aadb673b4f3694.jpg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250825" y="2133600"/>
            <a:ext cx="3168650" cy="347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49" name="图片 5" descr="t0144f92c55f32658bf.jpg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300788" y="1989138"/>
            <a:ext cx="2303462" cy="3384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70" name="标题 1"/>
          <p:cNvSpPr/>
          <p:nvPr>
            <p:ph type="title" idx="4294967295"/>
          </p:nvPr>
        </p:nvSpPr>
        <p:spPr>
          <a:solidFill>
            <a:srgbClr val="ACE49F">
              <a:alpha val="100000"/>
            </a:srgbClr>
          </a:solidFill>
          <a:ln>
            <a:solidFill>
              <a:srgbClr val="599545">
                <a:alpha val="100000"/>
              </a:srgbClr>
            </a:solidFill>
          </a:ln>
        </p:spPr>
        <p:txBody>
          <a:bodyPr vert="horz" wrap="square" lIns="0" tIns="45720" rIns="0" bIns="0" anchor="b" anchorCtr="0"/>
          <a:p>
            <a:pPr eaLnBrk="1" hangingPunct="1"/>
            <a:r>
              <a:rPr lang="zh-CN" altLang="en-US" sz="8000" dirty="0">
                <a:solidFill>
                  <a:srgbClr val="00B050"/>
                </a:solidFill>
                <a:latin typeface="隶书" pitchFamily="49" charset="-122"/>
                <a:ea typeface="隶书" pitchFamily="49" charset="-122"/>
              </a:rPr>
              <a:t>         </a:t>
            </a:r>
            <a:r>
              <a:rPr lang="zh-CN" altLang="en-US" sz="8000" b="1" dirty="0">
                <a:solidFill>
                  <a:srgbClr val="00B050"/>
                </a:solidFill>
                <a:latin typeface="隶书" pitchFamily="49" charset="-122"/>
                <a:ea typeface="隶书" pitchFamily="49" charset="-122"/>
              </a:rPr>
              <a:t>提 示</a:t>
            </a:r>
            <a:endParaRPr lang="zh-CN" altLang="en-US" sz="8000" b="1" dirty="0">
              <a:solidFill>
                <a:srgbClr val="00B050"/>
              </a:solidFill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58371" name="内容占位符 3" descr="t01ee40f67c9a918d9e.jpg"/>
          <p:cNvPicPr preferRelativeResize="0"/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411413" y="2276475"/>
            <a:ext cx="4032250" cy="2995613"/>
          </a:xfrm>
          <a:ln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4" name="图示 3"/>
          <p:cNvSpPr/>
          <p:nvPr/>
        </p:nvSpPr>
        <p:spPr>
          <a:xfrm>
            <a:off x="457200" y="704850"/>
            <a:ext cx="8229600" cy="1143000"/>
          </a:xfrm>
          <a:custGeom>
            <a:avLst/>
            <a:gdLst/>
            <a:ahLst/>
            <a:cxnLst/>
            <a:pathLst/>
          </a:cu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9395" name="内容占位符 2"/>
          <p:cNvSpPr/>
          <p:nvPr>
            <p:ph idx="1"/>
          </p:nvPr>
        </p:nvSpPr>
        <p:spPr>
          <a:solidFill>
            <a:srgbClr val="0037AB">
              <a:alpha val="100000"/>
            </a:srgbClr>
          </a:solidFill>
          <a:ln>
            <a:solidFill>
              <a:srgbClr val="005093">
                <a:alpha val="100000"/>
              </a:srgbClr>
            </a:solidFill>
          </a:ln>
        </p:spPr>
        <p:txBody>
          <a:bodyPr vert="horz" wrap="square" lIns="91440" tIns="45720" rIns="91440" bIns="45720" anchor="t" anchorCtr="0"/>
          <a:p>
            <a:pPr eaLnBrk="1" hangingPunct="1"/>
            <a:r>
              <a:rPr lang="en-US" altLang="zh-CN" sz="3600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endParaRPr lang="en-US" altLang="zh-CN" sz="3600" dirty="0">
              <a:solidFill>
                <a:srgbClr val="FFFF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3600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zh-CN" sz="3600" dirty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有危险并不可怕，可怕的是不能发现危险；而发现危险仅仅是第一步，实质性的一步在于消除危险。</a:t>
            </a:r>
            <a:endParaRPr lang="zh-CN" altLang="zh-CN" sz="3600" dirty="0">
              <a:solidFill>
                <a:srgbClr val="FFFF00"/>
              </a:solidFill>
              <a:latin typeface="隶书" pitchFamily="49" charset="-122"/>
              <a:ea typeface="隶书" pitchFamily="49" charset="-122"/>
            </a:endParaRPr>
          </a:p>
          <a:p>
            <a:pPr eaLnBrk="1" hangingPunct="1"/>
            <a:r>
              <a:rPr lang="en-US" altLang="zh-CN" sz="3600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zh-CN" altLang="zh-CN" sz="3600" dirty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让我们共同养成动作之前、思考数秒、确认安全的良好习惯！</a:t>
            </a:r>
            <a:endParaRPr lang="zh-CN" altLang="zh-CN" sz="3600" dirty="0">
              <a:solidFill>
                <a:srgbClr val="FFFF00"/>
              </a:solidFill>
              <a:latin typeface="隶书" pitchFamily="49" charset="-122"/>
              <a:ea typeface="隶书" pitchFamily="49" charset="-122"/>
            </a:endParaRPr>
          </a:p>
          <a:p>
            <a:pPr eaLnBrk="1" hangingPunct="1"/>
            <a:r>
              <a:rPr lang="en-US" altLang="zh-CN" sz="3600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zh-CN" altLang="zh-CN" sz="3600" dirty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沐浴和谐阳光，享受平安幸福！</a:t>
            </a:r>
            <a:endParaRPr lang="zh-CN" altLang="zh-CN" sz="3600" dirty="0">
              <a:solidFill>
                <a:srgbClr val="FFFF00"/>
              </a:solidFill>
              <a:latin typeface="隶书" pitchFamily="49" charset="-122"/>
              <a:ea typeface="隶书" pitchFamily="49" charset="-122"/>
            </a:endParaRPr>
          </a:p>
          <a:p>
            <a:pPr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91459" y="1970806"/>
            <a:ext cx="3963299" cy="884705"/>
          </a:xfrm>
        </p:spPr>
        <p:txBody>
          <a:bodyPr>
            <a:noAutofit/>
          </a:bodyPr>
          <a:lstStyle/>
          <a:p>
            <a:r>
              <a:rPr sz="495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495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758815" y="3968750"/>
            <a:ext cx="3070225" cy="118808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346" y="4017161"/>
            <a:ext cx="891000" cy="891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5842000" y="4231005"/>
            <a:ext cx="1029335" cy="65214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05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05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7920514" y="4057643"/>
            <a:ext cx="830047" cy="81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277971" y="4076882"/>
            <a:ext cx="3015037" cy="816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05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0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05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05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93533" y="3104964"/>
            <a:ext cx="2359819" cy="786289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2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61505" y="4907915"/>
            <a:ext cx="796925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微信公众号</a:t>
            </a:r>
            <a:endParaRPr lang="zh-CN" altLang="en-US" sz="825" dirty="0"/>
          </a:p>
        </p:txBody>
      </p:sp>
      <p:sp>
        <p:nvSpPr>
          <p:cNvPr id="9" name="文本框 8"/>
          <p:cNvSpPr txBox="1"/>
          <p:nvPr/>
        </p:nvSpPr>
        <p:spPr>
          <a:xfrm>
            <a:off x="7942499" y="4907220"/>
            <a:ext cx="702078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抖音</a:t>
            </a:r>
            <a:endParaRPr lang="zh-CN" altLang="en-US" sz="825" dirty="0"/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标题 1"/>
          <p:cNvSpPr/>
          <p:nvPr>
            <p:ph type="title" idx="4294967295"/>
          </p:nvPr>
        </p:nvSpPr>
        <p:spPr>
          <a:solidFill>
            <a:srgbClr val="0F6FC6">
              <a:alpha val="100000"/>
            </a:srgbClr>
          </a:solidFill>
          <a:ln w="25400">
            <a:solidFill>
              <a:srgbClr val="005091">
                <a:alpha val="100000"/>
              </a:srgbClr>
            </a:solidFill>
          </a:ln>
        </p:spPr>
        <p:txBody>
          <a:bodyPr vert="horz" wrap="square" lIns="0" tIns="45720" rIns="0" bIns="0" anchor="b" anchorCtr="0"/>
          <a:p>
            <a:pPr eaLnBrk="1" hangingPunct="1"/>
            <a:r>
              <a:rPr lang="zh-CN" altLang="ru-RU" dirty="0">
                <a:ea typeface="宋体" panose="02010600030101010101" pitchFamily="2" charset="-122"/>
              </a:rPr>
              <a:t>垃圾发电厂安全事故类型</a:t>
            </a:r>
            <a:endParaRPr lang="zh-CN" altLang="ru-RU" dirty="0">
              <a:ea typeface="宋体" panose="02010600030101010101" pitchFamily="2" charset="-122"/>
            </a:endParaRPr>
          </a:p>
        </p:txBody>
      </p:sp>
      <p:sp>
        <p:nvSpPr>
          <p:cNvPr id="6147" name="内容占位符 2"/>
          <p:cNvSpPr/>
          <p:nvPr>
            <p:ph idx="1"/>
          </p:nvPr>
        </p:nvSpPr>
        <p:spPr>
          <a:solidFill>
            <a:srgbClr val="00B46D">
              <a:alpha val="100000"/>
            </a:srgbClr>
          </a:solidFill>
          <a:ln>
            <a:solidFill>
              <a:srgbClr val="009A72">
                <a:alpha val="100000"/>
              </a:srgbClr>
            </a:solidFill>
          </a:ln>
        </p:spPr>
        <p:txBody>
          <a:bodyPr vert="horz" wrap="square" lIns="91440" tIns="45720" rIns="91440" bIns="45720" anchor="t" anchorCtr="0"/>
          <a:p>
            <a:pPr marL="514350" indent="-514350" eaLnBrk="1" hangingPunct="1">
              <a:buNone/>
            </a:pPr>
            <a:r>
              <a:rPr lang="zh-CN" altLang="en-US" sz="36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主要涉及到的事故类型有：</a:t>
            </a:r>
            <a:endParaRPr lang="en-US" altLang="zh-CN" sz="36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514350" indent="-514350" eaLnBrk="1" hangingPunct="1">
              <a:buNone/>
            </a:pP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36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、高温高压烫伤</a:t>
            </a:r>
            <a:endParaRPr lang="en-US" altLang="zh-CN" sz="36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514350" indent="-514350" eaLnBrk="1" hangingPunct="1">
              <a:buNone/>
            </a:pP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36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、电、火焊灼烫</a:t>
            </a:r>
            <a:endParaRPr lang="en-US" altLang="zh-CN" sz="36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514350" indent="-514350" eaLnBrk="1" hangingPunct="1">
              <a:buNone/>
            </a:pP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36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、机械伤害</a:t>
            </a:r>
            <a:endParaRPr lang="en-US" altLang="zh-CN" sz="36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514350" indent="-514350" eaLnBrk="1" hangingPunct="1">
              <a:buNone/>
            </a:pP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en-US" sz="36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、起重伤害</a:t>
            </a:r>
            <a:endParaRPr lang="en-US" altLang="zh-CN" sz="36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514350" indent="-514350" eaLnBrk="1" hangingPunct="1">
              <a:buNone/>
            </a:pP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5</a:t>
            </a:r>
            <a:r>
              <a:rPr lang="zh-CN" altLang="en-US" sz="36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、触电伤害</a:t>
            </a:r>
            <a:endParaRPr lang="en-US" altLang="zh-CN" sz="36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514350" indent="-514350" eaLnBrk="1" hangingPunct="1">
              <a:buNone/>
            </a:pPr>
            <a:endParaRPr lang="en-US" altLang="zh-CN" dirty="0">
              <a:ea typeface="宋体" panose="02010600030101010101" pitchFamily="2" charset="-122"/>
            </a:endParaRP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endParaRPr lang="en-US" altLang="zh-CN" dirty="0">
              <a:ea typeface="宋体" panose="02010600030101010101" pitchFamily="2" charset="-122"/>
            </a:endParaRPr>
          </a:p>
          <a:p>
            <a:pPr marL="514350" indent="-514350" eaLnBrk="1" hangingPunct="1">
              <a:buNone/>
            </a:pPr>
            <a:endParaRPr lang="en-US" altLang="zh-CN" dirty="0">
              <a:ea typeface="宋体" panose="02010600030101010101" pitchFamily="2" charset="-122"/>
            </a:endParaRPr>
          </a:p>
          <a:p>
            <a:pPr marL="514350" indent="-514350" eaLnBrk="1" hangingPunct="1">
              <a:buFont typeface="Calibri" panose="020F0502020204030204" pitchFamily="34" charset="0"/>
              <a:buChar char=""/>
            </a:pP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标题 1"/>
          <p:cNvSpPr/>
          <p:nvPr>
            <p:ph type="title" idx="4294967295"/>
          </p:nvPr>
        </p:nvSpPr>
        <p:spPr>
          <a:solidFill>
            <a:srgbClr val="0F6FC6">
              <a:alpha val="100000"/>
            </a:srgbClr>
          </a:solidFill>
          <a:ln w="25400">
            <a:solidFill>
              <a:srgbClr val="005091">
                <a:alpha val="100000"/>
              </a:srgbClr>
            </a:solidFill>
          </a:ln>
        </p:spPr>
        <p:txBody>
          <a:bodyPr vert="horz" wrap="square" lIns="0" tIns="45720" rIns="0" bIns="0" anchor="b" anchorCtr="0"/>
          <a:p>
            <a:pPr eaLnBrk="1" hangingPunct="1"/>
            <a:r>
              <a:rPr lang="zh-CN" altLang="ru-RU" dirty="0">
                <a:ea typeface="宋体" panose="02010600030101010101" pitchFamily="2" charset="-122"/>
              </a:rPr>
              <a:t>垃圾发电厂安全事故类型</a:t>
            </a:r>
            <a:endParaRPr lang="zh-CN" altLang="ru-RU" dirty="0">
              <a:ea typeface="宋体" panose="02010600030101010101" pitchFamily="2" charset="-122"/>
            </a:endParaRPr>
          </a:p>
        </p:txBody>
      </p:sp>
      <p:sp>
        <p:nvSpPr>
          <p:cNvPr id="7171" name="内容占位符 2"/>
          <p:cNvSpPr/>
          <p:nvPr>
            <p:ph idx="1"/>
          </p:nvPr>
        </p:nvSpPr>
        <p:spPr>
          <a:solidFill>
            <a:srgbClr val="00B46D">
              <a:alpha val="100000"/>
            </a:srgbClr>
          </a:solidFill>
          <a:ln>
            <a:solidFill>
              <a:srgbClr val="009A72">
                <a:alpha val="100000"/>
              </a:srgbClr>
            </a:solidFill>
          </a:ln>
        </p:spPr>
        <p:txBody>
          <a:bodyPr vert="horz" wrap="square" lIns="91440" tIns="45720" rIns="91440" bIns="45720" anchor="t" anchorCtr="0"/>
          <a:p>
            <a:pPr marL="514350" indent="-514350" eaLnBrk="1" hangingPunct="1">
              <a:buNone/>
            </a:pP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6</a:t>
            </a:r>
            <a:r>
              <a:rPr lang="zh-CN" altLang="en-US" sz="36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、高处坠落</a:t>
            </a:r>
            <a:endParaRPr lang="en-US" altLang="zh-CN" sz="36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514350" indent="-514350" eaLnBrk="1" hangingPunct="1">
              <a:buNone/>
            </a:pP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7</a:t>
            </a:r>
            <a:r>
              <a:rPr lang="zh-CN" altLang="en-US" sz="36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、爆炸，火灾</a:t>
            </a:r>
            <a:endParaRPr lang="en-US" altLang="zh-CN" sz="36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514350" indent="-514350" eaLnBrk="1" hangingPunct="1">
              <a:buNone/>
            </a:pP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8</a:t>
            </a:r>
            <a:r>
              <a:rPr lang="zh-CN" altLang="en-US" sz="36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、中毒窒息</a:t>
            </a:r>
            <a:endParaRPr lang="en-US" altLang="zh-CN" sz="36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514350" indent="-514350" eaLnBrk="1" hangingPunct="1">
              <a:buNone/>
            </a:pP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9</a:t>
            </a:r>
            <a:r>
              <a:rPr lang="zh-CN" altLang="en-US" sz="36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、车辆伤害</a:t>
            </a:r>
            <a:endParaRPr lang="zh-CN" altLang="en-US" sz="3600" dirty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标题 1"/>
          <p:cNvSpPr/>
          <p:nvPr>
            <p:ph type="title" idx="4294967295"/>
          </p:nvPr>
        </p:nvSpPr>
        <p:spPr>
          <a:solidFill>
            <a:srgbClr val="0F6FC6">
              <a:alpha val="100000"/>
            </a:srgbClr>
          </a:solidFill>
          <a:ln w="25400">
            <a:solidFill>
              <a:srgbClr val="005091">
                <a:alpha val="100000"/>
              </a:srgbClr>
            </a:solidFill>
          </a:ln>
        </p:spPr>
        <p:txBody>
          <a:bodyPr vert="horz" wrap="square" lIns="0" tIns="45720" rIns="0" bIns="0" anchor="b" anchorCtr="0"/>
          <a:p>
            <a:pPr eaLnBrk="1" hangingPunct="1"/>
            <a:r>
              <a:rPr lang="zh-CN" altLang="ru-RU" dirty="0">
                <a:ea typeface="宋体" panose="02010600030101010101" pitchFamily="2" charset="-122"/>
              </a:rPr>
              <a:t>垃圾发电厂安全事故类型</a:t>
            </a:r>
            <a:endParaRPr lang="zh-CN" altLang="ru-RU" dirty="0">
              <a:ea typeface="宋体" panose="02010600030101010101" pitchFamily="2" charset="-122"/>
            </a:endParaRPr>
          </a:p>
        </p:txBody>
      </p:sp>
      <p:sp>
        <p:nvSpPr>
          <p:cNvPr id="8195" name="内容占位符 2"/>
          <p:cNvSpPr/>
          <p:nvPr>
            <p:ph idx="1"/>
          </p:nvPr>
        </p:nvSpPr>
        <p:spPr>
          <a:solidFill>
            <a:srgbClr val="00B46D">
              <a:alpha val="100000"/>
            </a:srgbClr>
          </a:solidFill>
          <a:ln>
            <a:solidFill>
              <a:srgbClr val="009A72">
                <a:alpha val="100000"/>
              </a:srgbClr>
            </a:solidFill>
          </a:ln>
        </p:spPr>
        <p:txBody>
          <a:bodyPr vert="horz" wrap="square" lIns="91440" tIns="45720" rIns="91440" bIns="45720" anchor="t" anchorCtr="0"/>
          <a:p>
            <a:pPr eaLnBrk="1" hangingPunct="1"/>
            <a:r>
              <a:rPr lang="en-US" altLang="zh-CN" sz="4800" b="1" dirty="0">
                <a:solidFill>
                  <a:srgbClr val="FF0000"/>
                </a:solidFill>
                <a:ea typeface="宋体" panose="02010600030101010101" pitchFamily="2" charset="-122"/>
              </a:rPr>
              <a:t>1.</a:t>
            </a:r>
            <a:r>
              <a:rPr lang="zh-CN" altLang="zh-CN" sz="4800" b="1" dirty="0">
                <a:solidFill>
                  <a:srgbClr val="FF0000"/>
                </a:solidFill>
                <a:ea typeface="宋体" panose="02010600030101010101" pitchFamily="2" charset="-122"/>
              </a:rPr>
              <a:t>高温高压烫伤</a:t>
            </a:r>
            <a:r>
              <a:rPr lang="zh-CN" altLang="zh-CN" sz="4800" dirty="0">
                <a:solidFill>
                  <a:srgbClr val="FF0000"/>
                </a:solidFill>
                <a:ea typeface="宋体" panose="02010600030101010101" pitchFamily="2" charset="-122"/>
              </a:rPr>
              <a:t>：</a:t>
            </a:r>
            <a:endParaRPr lang="en-US" altLang="zh-CN" sz="4800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eaLnBrk="1" hangingPunct="1"/>
            <a:endParaRPr lang="zh-CN" altLang="zh-CN" dirty="0">
              <a:ea typeface="宋体" panose="02010600030101010101" pitchFamily="2" charset="-122"/>
            </a:endParaRPr>
          </a:p>
          <a:p>
            <a:pPr eaLnBrk="1" hangingPunct="1"/>
            <a:r>
              <a:rPr lang="zh-CN" altLang="zh-CN" dirty="0">
                <a:solidFill>
                  <a:srgbClr val="002060"/>
                </a:solidFill>
                <a:ea typeface="宋体" panose="02010600030101010101" pitchFamily="2" charset="-122"/>
              </a:rPr>
              <a:t>常见原因为为人员检修时站位不当接触高温汽水或蒸汽突然泄漏；相关阀门未关闭或不严，未做好相关安全防范措施；</a:t>
            </a:r>
            <a:endParaRPr lang="zh-CN" altLang="zh-CN" dirty="0">
              <a:solidFill>
                <a:srgbClr val="002060"/>
              </a:solidFill>
              <a:ea typeface="宋体" panose="02010600030101010101" pitchFamily="2" charset="-122"/>
            </a:endParaRPr>
          </a:p>
          <a:p>
            <a:pPr eaLnBrk="1" hangingPunct="1"/>
            <a:r>
              <a:rPr lang="zh-CN" altLang="zh-CN" dirty="0">
                <a:solidFill>
                  <a:srgbClr val="FFFF00"/>
                </a:solidFill>
                <a:ea typeface="宋体" panose="02010600030101010101" pitchFamily="2" charset="-122"/>
              </a:rPr>
              <a:t>易发生在汽水管道，阀门，压力容器，水位计等高温高压设备检修；炉膛清焦，清灰，过热器，省煤器灰斗清理热灰工作。</a:t>
            </a:r>
            <a:endParaRPr lang="zh-CN" altLang="zh-CN" dirty="0">
              <a:solidFill>
                <a:srgbClr val="FFFF00"/>
              </a:solidFill>
              <a:ea typeface="宋体" panose="02010600030101010101" pitchFamily="2" charset="-122"/>
            </a:endParaRPr>
          </a:p>
          <a:p>
            <a:pPr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标题 1"/>
          <p:cNvSpPr/>
          <p:nvPr>
            <p:ph type="title" idx="4294967295"/>
          </p:nvPr>
        </p:nvSpPr>
        <p:spPr>
          <a:solidFill>
            <a:srgbClr val="0F6FC6">
              <a:alpha val="100000"/>
            </a:srgbClr>
          </a:solidFill>
          <a:ln w="25400">
            <a:solidFill>
              <a:srgbClr val="005091">
                <a:alpha val="100000"/>
              </a:srgbClr>
            </a:solidFill>
          </a:ln>
        </p:spPr>
        <p:txBody>
          <a:bodyPr vert="horz" wrap="square" lIns="0" tIns="45720" rIns="0" bIns="0" anchor="b" anchorCtr="0"/>
          <a:p>
            <a:pPr eaLnBrk="1" hangingPunct="1"/>
            <a:r>
              <a:rPr lang="zh-CN" altLang="ru-RU" dirty="0">
                <a:ea typeface="宋体" panose="02010600030101010101" pitchFamily="2" charset="-122"/>
              </a:rPr>
              <a:t>垃圾发电厂安全事故类型</a:t>
            </a:r>
            <a:endParaRPr lang="zh-CN" altLang="ru-RU" dirty="0">
              <a:ea typeface="宋体" panose="02010600030101010101" pitchFamily="2" charset="-122"/>
            </a:endParaRPr>
          </a:p>
        </p:txBody>
      </p:sp>
      <p:pic>
        <p:nvPicPr>
          <p:cNvPr id="9219" name="内容占位符 3" descr="下载 (1).jpg"/>
          <p:cNvPicPr preferRelativeResize="0"/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771775" y="1844675"/>
            <a:ext cx="3240088" cy="5013325"/>
          </a:xfrm>
          <a:ln/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.xml><?xml version="1.0" encoding="utf-8"?>
<p:tagLst xmlns:p="http://schemas.openxmlformats.org/presentationml/2006/main">
  <p:tag name="KSO_WM_SPECIAL_SOURCE" val="bdnull"/>
</p:tagLst>
</file>

<file path=ppt/tags/tag14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5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17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18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19.xml><?xml version="1.0" encoding="utf-8"?>
<p:tagLst xmlns:p="http://schemas.openxmlformats.org/presentationml/2006/main">
  <p:tag name="commondata" val="eyJoZGlkIjoiNDY1MmY4MTY3YzFkZTg4NGM1MWI4N2I1NTA1MWI4MWEifQ==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9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heme/theme1.xml><?xml version="1.0" encoding="utf-8"?>
<a:theme xmlns:a="http://schemas.openxmlformats.org/drawingml/2006/main" name="流畅">
  <a:themeElements>
    <a:clrScheme name="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EC4"/>
      </a:accent6>
      <a:hlink>
        <a:srgbClr val="E2D700"/>
      </a:hlink>
      <a:folHlink>
        <a:srgbClr val="85DFD0"/>
      </a:folHlink>
    </a:clrScheme>
    <a:fontScheme name="流畅">
      <a:majorFont>
        <a:latin typeface="Calibri"/>
        <a:ea typeface=""/>
        <a:cs typeface="Arial"/>
      </a:majorFont>
      <a:minorFont>
        <a:latin typeface="Constant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3688</Words>
  <Application>WPS 演示</Application>
  <PresentationFormat>全屏显示(4:3)</PresentationFormat>
  <Paragraphs>298</Paragraphs>
  <Slides>59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59</vt:i4>
      </vt:variant>
    </vt:vector>
  </HeadingPairs>
  <TitlesOfParts>
    <vt:vector size="75" baseType="lpstr">
      <vt:lpstr>Arial</vt:lpstr>
      <vt:lpstr>宋体</vt:lpstr>
      <vt:lpstr>Wingdings</vt:lpstr>
      <vt:lpstr>Calibri</vt:lpstr>
      <vt:lpstr>Constantia</vt:lpstr>
      <vt:lpstr>Wingdings 2</vt:lpstr>
      <vt:lpstr>Wingdings</vt:lpstr>
      <vt:lpstr>隶书</vt:lpstr>
      <vt:lpstr>微软雅黑</vt:lpstr>
      <vt:lpstr>Wingdings 2</vt:lpstr>
      <vt:lpstr>Constantia</vt:lpstr>
      <vt:lpstr>Arial Unicode MS</vt:lpstr>
      <vt:lpstr>楷体</vt:lpstr>
      <vt:lpstr>汉仪旗黑-85S</vt:lpstr>
      <vt:lpstr>黑体</vt:lpstr>
      <vt:lpstr>流畅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垃圾发电厂检修安全常识</dc:title>
  <dc:creator/>
  <cp:lastModifiedBy>little fairy</cp:lastModifiedBy>
  <cp:revision>72</cp:revision>
  <dcterms:created xsi:type="dcterms:W3CDTF">2017-06-28T07:10:00Z</dcterms:created>
  <dcterms:modified xsi:type="dcterms:W3CDTF">2024-02-20T09:19:13Z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4B7ABF1CE025455A8558EDDB937A5728_13</vt:lpwstr>
  </property>
</Properties>
</file>