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2"/>
  </p:notesMasterIdLst>
  <p:handoutMasterIdLst>
    <p:handoutMasterId r:id="rId23"/>
  </p:handoutMasterIdLst>
  <p:sldIdLst>
    <p:sldId id="330" r:id="rId4"/>
    <p:sldId id="331" r:id="rId5"/>
    <p:sldId id="313" r:id="rId6"/>
    <p:sldId id="314" r:id="rId7"/>
    <p:sldId id="315" r:id="rId8"/>
    <p:sldId id="316" r:id="rId9"/>
    <p:sldId id="317" r:id="rId10"/>
    <p:sldId id="318" r:id="rId11"/>
    <p:sldId id="310" r:id="rId12"/>
    <p:sldId id="311" r:id="rId13"/>
    <p:sldId id="319" r:id="rId14"/>
    <p:sldId id="320" r:id="rId15"/>
    <p:sldId id="321" r:id="rId16"/>
    <p:sldId id="312" r:id="rId17"/>
    <p:sldId id="324" r:id="rId18"/>
    <p:sldId id="325" r:id="rId19"/>
    <p:sldId id="326" r:id="rId20"/>
    <p:sldId id="332" r:id="rId21"/>
  </p:sldIdLst>
  <p:sldSz cx="12192000" cy="6858000"/>
  <p:notesSz cx="7010400" cy="9296400"/>
  <p:custDataLst>
    <p:tags r:id="rId28"/>
  </p:custDataLst>
  <p:kinsoku lang="zh-CN" invalStChars="、。，．・：；？！゛゜ヽヾゝゞ々ー’”）〕］｝〉》」』】°‰′″℃￠％ぁぃぅぇぉっゃゅょゎァィゥェォッャュョヮヵヶ!%),.:;?]}｡｣､･ｧｨｩｪｫｬｭｮｯｰﾞﾟ" invalEndChars="‘“（〔［｛〈《「『【￥＄$([\{｢￡"/>
  <p:defaultTextStyle>
    <a:defPPr>
      <a:defRPr lang="en-US"/>
    </a:defPPr>
    <a:lvl1pPr marL="0" lvl="0" indent="0" algn="l" defTabSz="914400" rtl="0" eaLnBrk="1" fontAlgn="base" latinLnBrk="0" hangingPunct="1">
      <a:lnSpc>
        <a:spcPct val="90000"/>
      </a:lnSpc>
      <a:spcBef>
        <a:spcPct val="0"/>
      </a:spcBef>
      <a:spcAft>
        <a:spcPct val="0"/>
      </a:spcAft>
      <a:buNone/>
      <a:defRPr sz="3600" b="1" i="0" u="none" kern="1200" baseline="0">
        <a:solidFill>
          <a:schemeClr val="tx2"/>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90000"/>
      </a:lnSpc>
      <a:spcBef>
        <a:spcPct val="0"/>
      </a:spcBef>
      <a:spcAft>
        <a:spcPct val="0"/>
      </a:spcAft>
      <a:buNone/>
      <a:defRPr sz="3600" b="1" i="0" u="none" kern="1200" baseline="0">
        <a:solidFill>
          <a:schemeClr val="tx2"/>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90000"/>
      </a:lnSpc>
      <a:spcBef>
        <a:spcPct val="0"/>
      </a:spcBef>
      <a:spcAft>
        <a:spcPct val="0"/>
      </a:spcAft>
      <a:buNone/>
      <a:defRPr sz="3600" b="1" i="0" u="none" kern="1200" baseline="0">
        <a:solidFill>
          <a:schemeClr val="tx2"/>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90000"/>
      </a:lnSpc>
      <a:spcBef>
        <a:spcPct val="0"/>
      </a:spcBef>
      <a:spcAft>
        <a:spcPct val="0"/>
      </a:spcAft>
      <a:buNone/>
      <a:defRPr sz="3600" b="1" i="0" u="none" kern="1200" baseline="0">
        <a:solidFill>
          <a:schemeClr val="tx2"/>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90000"/>
      </a:lnSpc>
      <a:spcBef>
        <a:spcPct val="0"/>
      </a:spcBef>
      <a:spcAft>
        <a:spcPct val="0"/>
      </a:spcAft>
      <a:buNone/>
      <a:defRPr sz="3600" b="1" i="0" u="none" kern="1200" baseline="0">
        <a:solidFill>
          <a:schemeClr val="tx2"/>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90000"/>
      </a:lnSpc>
      <a:spcBef>
        <a:spcPct val="0"/>
      </a:spcBef>
      <a:spcAft>
        <a:spcPct val="0"/>
      </a:spcAft>
      <a:buNone/>
      <a:defRPr sz="3600" b="1" i="0" u="none" kern="1200" baseline="0">
        <a:solidFill>
          <a:schemeClr val="tx2"/>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90000"/>
      </a:lnSpc>
      <a:spcBef>
        <a:spcPct val="0"/>
      </a:spcBef>
      <a:spcAft>
        <a:spcPct val="0"/>
      </a:spcAft>
      <a:buNone/>
      <a:defRPr sz="3600" b="1" i="0" u="none" kern="1200" baseline="0">
        <a:solidFill>
          <a:schemeClr val="tx2"/>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90000"/>
      </a:lnSpc>
      <a:spcBef>
        <a:spcPct val="0"/>
      </a:spcBef>
      <a:spcAft>
        <a:spcPct val="0"/>
      </a:spcAft>
      <a:buNone/>
      <a:defRPr sz="3600" b="1" i="0" u="none" kern="1200" baseline="0">
        <a:solidFill>
          <a:schemeClr val="tx2"/>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90000"/>
      </a:lnSpc>
      <a:spcBef>
        <a:spcPct val="0"/>
      </a:spcBef>
      <a:spcAft>
        <a:spcPct val="0"/>
      </a:spcAft>
      <a:buNone/>
      <a:defRPr sz="3600" b="1" i="0" u="none" kern="1200" baseline="0">
        <a:solidFill>
          <a:schemeClr val="tx2"/>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2FDB2607-1784-4EEB-B798-7EB5836EED8A}">
        <p14:showMediaCtrls xmlns:p14="http://schemas.microsoft.com/office/powerpoint/2010/main" val="1"/>
      </p:ext>
    </p:extLst>
  </p:showPr>
  <p:clrMru>
    <a:srgbClr val="C8C8C8"/>
    <a:srgbClr val="0000FF"/>
    <a:srgbClr val="FFFF00"/>
    <a:srgbClr val="66FF66"/>
    <a:srgbClr val="00FF66"/>
    <a:srgbClr val="C838A9"/>
    <a:srgbClr val="FF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howGuides="1">
      <p:cViewPr>
        <p:scale>
          <a:sx n="75" d="100"/>
          <a:sy n="75" d="100"/>
        </p:scale>
        <p:origin x="-1218" y="-42"/>
      </p:cViewPr>
      <p:guideLst>
        <p:guide orient="horz" pos="2160"/>
        <p:guide pos="387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160.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Text Box 2"/>
          <p:cNvSpPr txBox="1"/>
          <p:nvPr/>
        </p:nvSpPr>
        <p:spPr>
          <a:xfrm>
            <a:off x="3670300" y="8929688"/>
            <a:ext cx="3051175" cy="244475"/>
          </a:xfrm>
          <a:prstGeom prst="rect">
            <a:avLst/>
          </a:prstGeom>
          <a:noFill/>
          <a:ln w="12700">
            <a:noFill/>
          </a:ln>
        </p:spPr>
        <p:txBody>
          <a:bodyPr wrap="none" lIns="91650" tIns="45825" rIns="91650" bIns="45825" anchor="t" anchorCtr="0">
            <a:spAutoFit/>
          </a:bodyPr>
          <a:p>
            <a:pPr lvl="0" algn="l" defTabSz="916305">
              <a:lnSpc>
                <a:spcPct val="100000"/>
              </a:lnSpc>
              <a:buClrTx/>
              <a:buFontTx/>
            </a:pPr>
            <a:r>
              <a:rPr lang="en-US" altLang="zh-CN" sz="1000" dirty="0">
                <a:solidFill>
                  <a:schemeClr val="tx1"/>
                </a:solidFill>
              </a:rPr>
              <a:t>\COMPLETE\DIRECTORY\PATH\FILENAME - </a:t>
            </a:r>
            <a:fld id="{9A0DB2DC-4C9A-4742-B13C-FB6460FD3503}" type="slidenum">
              <a:rPr lang="en-US" altLang="zh-CN" sz="1000" dirty="0">
                <a:solidFill>
                  <a:schemeClr val="tx1"/>
                </a:solidFill>
              </a:rPr>
            </a:fld>
            <a:endParaRPr lang="en-US" altLang="zh-CN" sz="1000" dirty="0">
              <a:solidFill>
                <a:schemeClr val="tx1"/>
              </a:solidFill>
            </a:endParaRPr>
          </a:p>
        </p:txBody>
      </p:sp>
      <p:sp>
        <p:nvSpPr>
          <p:cNvPr id="3075" name="Text Box 3"/>
          <p:cNvSpPr txBox="1"/>
          <p:nvPr/>
        </p:nvSpPr>
        <p:spPr>
          <a:xfrm>
            <a:off x="3349625" y="-36512"/>
            <a:ext cx="184150" cy="457200"/>
          </a:xfrm>
          <a:prstGeom prst="rect">
            <a:avLst/>
          </a:prstGeom>
          <a:noFill/>
          <a:ln w="12700">
            <a:noFill/>
          </a:ln>
        </p:spPr>
        <p:txBody>
          <a:bodyPr wrap="none" lIns="91650" tIns="45825" rIns="91650" bIns="45825" anchor="t" anchorCtr="0">
            <a:spAutoFit/>
          </a:bodyPr>
          <a:p>
            <a:pPr lvl="0" algn="l" defTabSz="916305">
              <a:lnSpc>
                <a:spcPct val="100000"/>
              </a:lnSpc>
              <a:buClrTx/>
              <a:buFontTx/>
            </a:pPr>
            <a:endParaRPr lang="en-US" sz="2400" b="0" dirty="0">
              <a:solidFill>
                <a:schemeClr val="tx1"/>
              </a:solidFill>
            </a:endParaRPr>
          </a:p>
        </p:txBody>
      </p:sp>
      <p:sp>
        <p:nvSpPr>
          <p:cNvPr id="3076" name="Text Box 4"/>
          <p:cNvSpPr txBox="1"/>
          <p:nvPr/>
        </p:nvSpPr>
        <p:spPr>
          <a:xfrm>
            <a:off x="2828925" y="228600"/>
            <a:ext cx="1373188" cy="641350"/>
          </a:xfrm>
          <a:prstGeom prst="rect">
            <a:avLst/>
          </a:prstGeom>
          <a:noFill/>
          <a:ln w="12700">
            <a:noFill/>
          </a:ln>
        </p:spPr>
        <p:txBody>
          <a:bodyPr wrap="none" lIns="91650" tIns="45825" rIns="91650" bIns="45825" anchor="t" anchorCtr="0">
            <a:spAutoFit/>
          </a:bodyPr>
          <a:p>
            <a:pPr lvl="0" defTabSz="916305">
              <a:lnSpc>
                <a:spcPct val="100000"/>
              </a:lnSpc>
              <a:buClrTx/>
              <a:buFontTx/>
            </a:pPr>
            <a:r>
              <a:rPr lang="en-US" altLang="zh-CN" sz="1200" b="0" dirty="0">
                <a:solidFill>
                  <a:schemeClr val="tx1"/>
                </a:solidFill>
              </a:rPr>
              <a:t>Presentation Title</a:t>
            </a:r>
            <a:endParaRPr lang="en-US" altLang="zh-CN" sz="1200" b="0" dirty="0">
              <a:solidFill>
                <a:schemeClr val="tx1"/>
              </a:solidFill>
            </a:endParaRPr>
          </a:p>
          <a:p>
            <a:pPr lvl="0" defTabSz="916305">
              <a:lnSpc>
                <a:spcPct val="100000"/>
              </a:lnSpc>
              <a:buClrTx/>
              <a:buFontTx/>
            </a:pPr>
            <a:r>
              <a:rPr lang="en-US" altLang="zh-CN" sz="1200" b="0" dirty="0">
                <a:solidFill>
                  <a:schemeClr val="tx1"/>
                </a:solidFill>
              </a:rPr>
              <a:t>Name of Meeting</a:t>
            </a:r>
            <a:endParaRPr lang="en-US" altLang="zh-CN" sz="1200" b="0" dirty="0">
              <a:solidFill>
                <a:schemeClr val="tx1"/>
              </a:solidFill>
            </a:endParaRPr>
          </a:p>
          <a:p>
            <a:pPr lvl="0" defTabSz="916305">
              <a:lnSpc>
                <a:spcPct val="100000"/>
              </a:lnSpc>
              <a:buClrTx/>
              <a:buFontTx/>
            </a:pPr>
            <a:r>
              <a:rPr lang="en-US" altLang="zh-CN" sz="1200" b="0" dirty="0">
                <a:solidFill>
                  <a:schemeClr val="tx1"/>
                </a:solidFill>
              </a:rPr>
              <a:t>Location, Date</a:t>
            </a:r>
            <a:endParaRPr lang="en-US" altLang="zh-CN" sz="1200" b="0" dirty="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1028"/>
          <p:cNvSpPr>
            <a:spLocks noTextEdit="1"/>
          </p:cNvSpPr>
          <p:nvPr>
            <p:ph type="sldImg"/>
          </p:nvPr>
        </p:nvSpPr>
        <p:spPr>
          <a:xfrm>
            <a:off x="372534" y="915988"/>
            <a:ext cx="6239932" cy="3509962"/>
          </a:xfrm>
          <a:prstGeom prst="rect">
            <a:avLst/>
          </a:prstGeom>
          <a:noFill/>
          <a:ln w="9525" cap="flat" cmpd="sng">
            <a:solidFill>
              <a:srgbClr val="000000"/>
            </a:solidFill>
            <a:prstDash val="solid"/>
            <a:miter/>
            <a:headEnd type="none" w="med" len="med"/>
            <a:tailEnd type="none" w="med" len="med"/>
          </a:ln>
        </p:spPr>
      </p:sp>
      <p:sp>
        <p:nvSpPr>
          <p:cNvPr id="4099" name="Rectangle 1029"/>
          <p:cNvSpPr>
            <a:spLocks noGrp="1"/>
          </p:cNvSpPr>
          <p:nvPr>
            <p:ph type="body" sz="quarter"/>
          </p:nvPr>
        </p:nvSpPr>
        <p:spPr>
          <a:xfrm>
            <a:off x="917575" y="4648200"/>
            <a:ext cx="5124450" cy="3973513"/>
          </a:xfrm>
          <a:prstGeom prst="rect">
            <a:avLst/>
          </a:prstGeom>
          <a:noFill/>
          <a:ln w="12700">
            <a:noFill/>
          </a:ln>
        </p:spPr>
        <p:txBody>
          <a:bodyPr lIns="91650" tIns="45825" rIns="91650" bIns="45825" anchor="t" anchorCtr="0"/>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4100" name="Text Box 1032"/>
          <p:cNvSpPr txBox="1"/>
          <p:nvPr/>
        </p:nvSpPr>
        <p:spPr>
          <a:xfrm>
            <a:off x="2828925" y="228600"/>
            <a:ext cx="1373188" cy="641350"/>
          </a:xfrm>
          <a:prstGeom prst="rect">
            <a:avLst/>
          </a:prstGeom>
          <a:noFill/>
          <a:ln w="12700">
            <a:noFill/>
          </a:ln>
        </p:spPr>
        <p:txBody>
          <a:bodyPr wrap="none" lIns="91650" tIns="45825" rIns="91650" bIns="45825" anchor="t" anchorCtr="0">
            <a:spAutoFit/>
          </a:bodyPr>
          <a:p>
            <a:pPr lvl="0" defTabSz="916305">
              <a:lnSpc>
                <a:spcPct val="100000"/>
              </a:lnSpc>
              <a:buClrTx/>
              <a:buFontTx/>
            </a:pPr>
            <a:r>
              <a:rPr lang="en-US" altLang="zh-CN" sz="1200" b="0" dirty="0">
                <a:solidFill>
                  <a:schemeClr val="tx1"/>
                </a:solidFill>
              </a:rPr>
              <a:t>Presentation Title</a:t>
            </a:r>
            <a:endParaRPr lang="en-US" altLang="zh-CN" sz="1200" b="0" dirty="0">
              <a:solidFill>
                <a:schemeClr val="tx1"/>
              </a:solidFill>
            </a:endParaRPr>
          </a:p>
          <a:p>
            <a:pPr lvl="0" defTabSz="916305">
              <a:lnSpc>
                <a:spcPct val="100000"/>
              </a:lnSpc>
              <a:buClrTx/>
              <a:buFontTx/>
            </a:pPr>
            <a:r>
              <a:rPr lang="en-US" altLang="zh-CN" sz="1200" b="0" dirty="0">
                <a:solidFill>
                  <a:schemeClr val="tx1"/>
                </a:solidFill>
              </a:rPr>
              <a:t>Name of Meeting</a:t>
            </a:r>
            <a:endParaRPr lang="en-US" altLang="zh-CN" sz="1200" b="0" dirty="0">
              <a:solidFill>
                <a:schemeClr val="tx1"/>
              </a:solidFill>
            </a:endParaRPr>
          </a:p>
          <a:p>
            <a:pPr lvl="0" defTabSz="916305">
              <a:lnSpc>
                <a:spcPct val="100000"/>
              </a:lnSpc>
              <a:buClrTx/>
              <a:buFontTx/>
            </a:pPr>
            <a:r>
              <a:rPr lang="en-US" altLang="zh-CN" sz="1200" b="0" dirty="0">
                <a:solidFill>
                  <a:schemeClr val="tx1"/>
                </a:solidFill>
              </a:rPr>
              <a:t>Location, Date</a:t>
            </a:r>
            <a:endParaRPr lang="en-US" altLang="zh-CN" sz="1200" b="0" dirty="0">
              <a:solidFill>
                <a:schemeClr val="tx1"/>
              </a:solidFill>
            </a:endParaRPr>
          </a:p>
        </p:txBody>
      </p:sp>
      <p:sp>
        <p:nvSpPr>
          <p:cNvPr id="4101" name="Text Box 1034"/>
          <p:cNvSpPr txBox="1"/>
          <p:nvPr/>
        </p:nvSpPr>
        <p:spPr>
          <a:xfrm>
            <a:off x="3670300" y="8929688"/>
            <a:ext cx="3051175" cy="244475"/>
          </a:xfrm>
          <a:prstGeom prst="rect">
            <a:avLst/>
          </a:prstGeom>
          <a:noFill/>
          <a:ln w="12700">
            <a:noFill/>
          </a:ln>
        </p:spPr>
        <p:txBody>
          <a:bodyPr wrap="none" lIns="91650" tIns="45825" rIns="91650" bIns="45825" anchor="t" anchorCtr="0">
            <a:spAutoFit/>
          </a:bodyPr>
          <a:p>
            <a:pPr lvl="0" algn="l" defTabSz="916305">
              <a:lnSpc>
                <a:spcPct val="100000"/>
              </a:lnSpc>
              <a:buClrTx/>
              <a:buFontTx/>
            </a:pPr>
            <a:r>
              <a:rPr lang="en-US" altLang="zh-CN" sz="1000" dirty="0">
                <a:solidFill>
                  <a:schemeClr val="tx1"/>
                </a:solidFill>
              </a:rPr>
              <a:t>\COMPLETE\DIRECTORY\PATH\FILENAME - </a:t>
            </a:r>
            <a:fld id="{9A0DB2DC-4C9A-4742-B13C-FB6460FD3503}" type="slidenum">
              <a:rPr lang="en-US" altLang="zh-CN" sz="1000" dirty="0">
                <a:solidFill>
                  <a:schemeClr val="tx1"/>
                </a:solidFill>
              </a:rPr>
            </a:fld>
            <a:endParaRPr lang="en-US" altLang="zh-CN" sz="1000" dirty="0">
              <a:solidFill>
                <a:schemeClr val="tx1"/>
              </a:solidFill>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231775" lvl="1"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463550" lvl="2"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695325" lvl="3"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927100" lvl="4"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spd="slow">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0800" y="152400"/>
            <a:ext cx="2844800" cy="5791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06400" y="152400"/>
            <a:ext cx="8369484" cy="5791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06400" y="1295400"/>
            <a:ext cx="5575808" cy="4648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9792" y="1295400"/>
            <a:ext cx="5575808" cy="4648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spd="slow">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dir="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06400" y="152400"/>
            <a:ext cx="11379200" cy="990600"/>
          </a:xfrm>
          <a:prstGeom prst="rect">
            <a:avLst/>
          </a:prstGeom>
          <a:noFill/>
          <a:ln w="12700">
            <a:noFill/>
          </a:ln>
        </p:spPr>
        <p:txBody>
          <a:bodyPr lIns="90488" tIns="44450" rIns="90488" bIns="44450" anchor="t" anchorCtr="0"/>
          <a:p>
            <a:pPr lvl="0"/>
            <a:r>
              <a:rPr lang="en-US" altLang="zh-CN" dirty="0"/>
              <a:t>Headline, bold 36p centered/left, second line goes here.</a:t>
            </a:r>
            <a:endParaRPr lang="en-US" altLang="zh-CN" dirty="0"/>
          </a:p>
        </p:txBody>
      </p:sp>
      <p:sp>
        <p:nvSpPr>
          <p:cNvPr id="1027" name="Rectangle 3"/>
          <p:cNvSpPr>
            <a:spLocks noGrp="1"/>
          </p:cNvSpPr>
          <p:nvPr>
            <p:ph type="body"/>
          </p:nvPr>
        </p:nvSpPr>
        <p:spPr>
          <a:xfrm>
            <a:off x="406400" y="1295400"/>
            <a:ext cx="11379200" cy="4648200"/>
          </a:xfrm>
          <a:prstGeom prst="rect">
            <a:avLst/>
          </a:prstGeom>
          <a:noFill/>
          <a:ln w="12700">
            <a:noFill/>
          </a:ln>
        </p:spPr>
        <p:txBody>
          <a:bodyPr lIns="90488" tIns="44450" rIns="90488" bIns="44450" anchor="t" anchorCtr="0"/>
          <a:p>
            <a:pPr lvl="0"/>
            <a:r>
              <a:rPr lang="en-US" altLang="zh-CN" dirty="0"/>
              <a:t>Sub headline, bold 32p, left/centered</a:t>
            </a:r>
            <a:endParaRPr lang="en-US" altLang="zh-CN" dirty="0"/>
          </a:p>
          <a:p>
            <a:pPr lvl="1"/>
            <a:r>
              <a:rPr lang="en-US" altLang="zh-CN" dirty="0"/>
              <a:t>Body copy for first level: 30p bold</a:t>
            </a:r>
            <a:endParaRPr lang="en-US" altLang="zh-CN" dirty="0"/>
          </a:p>
          <a:p>
            <a:pPr lvl="2"/>
            <a:r>
              <a:rPr lang="en-US" altLang="zh-CN" dirty="0"/>
              <a:t>Body copy for second level: 24p bold</a:t>
            </a:r>
            <a:endParaRPr lang="en-US" altLang="zh-CN" dirty="0"/>
          </a:p>
          <a:p>
            <a:pPr lvl="3"/>
            <a:r>
              <a:rPr lang="en-US" altLang="zh-CN" dirty="0"/>
              <a:t>Body copy for third level: 18p bold</a:t>
            </a:r>
            <a:endParaRPr lang="en-US" altLang="zh-CN" dirty="0"/>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ru"/>
  </p:transition>
  <p:hf sldNum="0" hdr="0" ftr="0" dt="0"/>
  <p:txStyles>
    <p:titleStyle>
      <a:lvl1pPr marL="0" lvl="0" indent="0" algn="ctr" defTabSz="914400" rtl="0" eaLnBrk="0" fontAlgn="base" latinLnBrk="0" hangingPunct="0">
        <a:lnSpc>
          <a:spcPct val="90000"/>
        </a:lnSpc>
        <a:spcBef>
          <a:spcPct val="0"/>
        </a:spcBef>
        <a:spcAft>
          <a:spcPct val="0"/>
        </a:spcAft>
        <a:buNone/>
        <a:defRPr sz="3600" b="1" i="0" u="none" kern="1200" baseline="0">
          <a:solidFill>
            <a:schemeClr val="tx2"/>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Clr>
          <a:schemeClr val="tx2"/>
        </a:buClr>
        <a:buSzPct val="125000"/>
        <a:buNone/>
        <a:defRPr sz="3200" b="1" i="0" u="none" kern="1200" baseline="0">
          <a:solidFill>
            <a:schemeClr val="tx1"/>
          </a:solidFill>
          <a:latin typeface="+mn-lt"/>
          <a:ea typeface="+mn-ea"/>
          <a:cs typeface="+mn-cs"/>
        </a:defRPr>
      </a:lvl1pPr>
      <a:lvl2pPr marL="342900" lvl="1" indent="114300" algn="l" defTabSz="914400" rtl="0" eaLnBrk="0" fontAlgn="base" latinLnBrk="0" hangingPunct="0">
        <a:lnSpc>
          <a:spcPct val="100000"/>
        </a:lnSpc>
        <a:spcBef>
          <a:spcPct val="20000"/>
        </a:spcBef>
        <a:spcAft>
          <a:spcPct val="0"/>
        </a:spcAft>
        <a:buClr>
          <a:schemeClr val="tx2"/>
        </a:buClr>
        <a:buSzPct val="125000"/>
        <a:buChar char="•"/>
        <a:defRPr sz="3000" b="0" i="0" u="none" kern="1200" baseline="0">
          <a:solidFill>
            <a:schemeClr val="tx1"/>
          </a:solidFill>
          <a:latin typeface="+mn-lt"/>
          <a:ea typeface="+mn-ea"/>
          <a:cs typeface="+mn-cs"/>
        </a:defRPr>
      </a:lvl2pPr>
      <a:lvl3pPr marL="685800" lvl="2" indent="-228600" algn="l" defTabSz="914400" rtl="0" eaLnBrk="0" fontAlgn="base" latinLnBrk="0" hangingPunct="0">
        <a:lnSpc>
          <a:spcPct val="100000"/>
        </a:lnSpc>
        <a:spcBef>
          <a:spcPct val="20000"/>
        </a:spcBef>
        <a:spcAft>
          <a:spcPct val="0"/>
        </a:spcAft>
        <a:buClr>
          <a:schemeClr val="tx2"/>
        </a:buClr>
        <a:buSzPct val="125000"/>
        <a:buChar char="•"/>
        <a:defRPr sz="2400" b="0" i="0" u="none" kern="1200" baseline="0">
          <a:solidFill>
            <a:schemeClr val="tx1"/>
          </a:solidFill>
          <a:latin typeface="+mn-lt"/>
          <a:ea typeface="+mn-ea"/>
          <a:cs typeface="+mn-cs"/>
        </a:defRPr>
      </a:lvl3pPr>
      <a:lvl4pPr marL="1028700" lvl="3" indent="-228600" algn="l" defTabSz="914400" rtl="0" eaLnBrk="0" fontAlgn="base" latinLnBrk="0" hangingPunct="0">
        <a:lnSpc>
          <a:spcPct val="100000"/>
        </a:lnSpc>
        <a:spcBef>
          <a:spcPct val="20000"/>
        </a:spcBef>
        <a:spcAft>
          <a:spcPct val="0"/>
        </a:spcAft>
        <a:buClr>
          <a:schemeClr val="tx2"/>
        </a:buClr>
        <a:buSzPct val="125000"/>
        <a:buChar char="•"/>
        <a:defRPr sz="18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lr>
          <a:srgbClr val="FFFF00"/>
        </a:buClr>
        <a:buSzPct val="85000"/>
        <a:buFont typeface="Wingdings" panose="05000000000000000000" pitchFamily="2" charset="2"/>
        <a:buChar char="n"/>
        <a:defRPr sz="1800" b="1" i="0" u="none" kern="1200" baseline="0">
          <a:solidFill>
            <a:srgbClr val="FFFFFF"/>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lr>
          <a:srgbClr val="FFFF00"/>
        </a:buClr>
        <a:buSzPct val="85000"/>
        <a:buFont typeface="Wingdings" panose="05000000000000000000" pitchFamily="2" charset="2"/>
        <a:buChar char="n"/>
        <a:defRPr sz="1800" b="1" i="0" u="none" kern="1200" baseline="0">
          <a:solidFill>
            <a:srgbClr val="FFFFFF"/>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lr>
          <a:srgbClr val="FFFF00"/>
        </a:buClr>
        <a:buSzPct val="85000"/>
        <a:buFont typeface="Wingdings" panose="05000000000000000000" pitchFamily="2" charset="2"/>
        <a:buChar char="n"/>
        <a:defRPr sz="1800" b="1" i="0" u="none" kern="1200" baseline="0">
          <a:solidFill>
            <a:srgbClr val="FFFFFF"/>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lr>
          <a:srgbClr val="FFFF00"/>
        </a:buClr>
        <a:buSzPct val="85000"/>
        <a:buFont typeface="Wingdings" panose="05000000000000000000" pitchFamily="2" charset="2"/>
        <a:buChar char="n"/>
        <a:defRPr sz="1800" b="1" i="0" u="none" kern="1200" baseline="0">
          <a:solidFill>
            <a:srgbClr val="FFFFFF"/>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lr>
          <a:srgbClr val="FFFF00"/>
        </a:buClr>
        <a:buSzPct val="85000"/>
        <a:buFont typeface="Wingdings" panose="05000000000000000000" pitchFamily="2" charset="2"/>
        <a:buChar char="n"/>
        <a:defRPr sz="1800" b="1" i="0" u="none" kern="1200" baseline="0">
          <a:solidFill>
            <a:srgbClr val="FFFFFF"/>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8.wmf"/><Relationship Id="rId1"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9.wmf"/><Relationship Id="rId1"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0.wmf"/><Relationship Id="rId1"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hyperlink" Target="http://www.bofety.com/" TargetMode="External"/><Relationship Id="rId7" Type="http://schemas.openxmlformats.org/officeDocument/2006/relationships/tags" Target="../tags/tag158.xml"/><Relationship Id="rId6" Type="http://schemas.openxmlformats.org/officeDocument/2006/relationships/image" Target="../media/image13.jpeg"/><Relationship Id="rId5" Type="http://schemas.openxmlformats.org/officeDocument/2006/relationships/tags" Target="../tags/tag157.xml"/><Relationship Id="rId4" Type="http://schemas.openxmlformats.org/officeDocument/2006/relationships/image" Target="../media/image12.jpeg"/><Relationship Id="rId3" Type="http://schemas.openxmlformats.org/officeDocument/2006/relationships/tags" Target="../tags/tag156.xml"/><Relationship Id="rId2" Type="http://schemas.openxmlformats.org/officeDocument/2006/relationships/tags" Target="../tags/tag155.xml"/><Relationship Id="rId10" Type="http://schemas.openxmlformats.org/officeDocument/2006/relationships/slideLayout" Target="../slideLayouts/slideLayout2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4.xml"/><Relationship Id="rId5" Type="http://schemas.openxmlformats.org/officeDocument/2006/relationships/image" Target="../media/image1.png"/><Relationship Id="rId4" Type="http://schemas.openxmlformats.org/officeDocument/2006/relationships/tags" Target="../tags/tag15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事故事件报告、调查流程培训</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流  程</a:t>
            </a:r>
            <a:endParaRPr lang="zh-CN" altLang="en-US" dirty="0">
              <a:ea typeface="宋体" panose="02010600030101010101" pitchFamily="2" charset="-122"/>
            </a:endParaRPr>
          </a:p>
        </p:txBody>
      </p:sp>
      <p:sp>
        <p:nvSpPr>
          <p:cNvPr id="14338" name="Rectangle 11"/>
          <p:cNvSpPr>
            <a:spLocks noGrp="1"/>
          </p:cNvSpPr>
          <p:nvPr>
            <p:ph type="body" idx="4294967295"/>
          </p:nvPr>
        </p:nvSpPr>
        <p:spPr>
          <a:ln/>
        </p:spPr>
        <p:txBody>
          <a:bodyPr vert="horz" wrap="square" lIns="90488" tIns="44450" rIns="90488" bIns="44450" anchor="t" anchorCtr="0"/>
          <a:p>
            <a:pPr marL="0" indent="0"/>
            <a:r>
              <a:rPr lang="zh-CN" altLang="en-US" dirty="0">
                <a:solidFill>
                  <a:srgbClr val="FF6600"/>
                </a:solidFill>
                <a:ea typeface="宋体" panose="02010600030101010101" pitchFamily="2" charset="-122"/>
              </a:rPr>
              <a:t>几乎事件</a:t>
            </a:r>
            <a:endParaRPr lang="zh-CN" altLang="en-US" dirty="0">
              <a:solidFill>
                <a:srgbClr val="FF6600"/>
              </a:solidFill>
              <a:ea typeface="宋体" panose="02010600030101010101" pitchFamily="2" charset="-122"/>
            </a:endParaRPr>
          </a:p>
          <a:p>
            <a:pPr marL="0" indent="0"/>
            <a:r>
              <a:rPr lang="zh-CN" altLang="en-US" dirty="0">
                <a:ea typeface="宋体" panose="02010600030101010101" pitchFamily="2" charset="-122"/>
              </a:rPr>
              <a:t>部门安全协调员填写</a:t>
            </a:r>
            <a:r>
              <a:rPr lang="en-US" altLang="zh-CN" dirty="0">
                <a:ea typeface="宋体" panose="02010600030101010101" pitchFamily="2" charset="-122"/>
              </a:rPr>
              <a:t>《</a:t>
            </a:r>
            <a:r>
              <a:rPr lang="zh-CN" altLang="en-US" dirty="0">
                <a:ea typeface="宋体" panose="02010600030101010101" pitchFamily="2" charset="-122"/>
              </a:rPr>
              <a:t>事故事件登记表</a:t>
            </a:r>
            <a:r>
              <a:rPr lang="en-US" altLang="zh-CN" dirty="0">
                <a:ea typeface="宋体" panose="02010600030101010101" pitchFamily="2" charset="-122"/>
              </a:rPr>
              <a:t>》</a:t>
            </a:r>
            <a:r>
              <a:rPr lang="zh-CN" altLang="en-US" dirty="0">
                <a:ea typeface="宋体" panose="02010600030101010101" pitchFamily="2" charset="-122"/>
              </a:rPr>
              <a:t>和事故事件调查初步报告  ，每月</a:t>
            </a:r>
            <a:r>
              <a:rPr lang="en-US" altLang="zh-CN" dirty="0">
                <a:ea typeface="宋体" panose="02010600030101010101" pitchFamily="2" charset="-122"/>
              </a:rPr>
              <a:t>20</a:t>
            </a:r>
            <a:r>
              <a:rPr lang="zh-CN" altLang="en-US" dirty="0">
                <a:ea typeface="宋体" panose="02010600030101010101" pitchFamily="2" charset="-122"/>
              </a:rPr>
              <a:t>日前将本部门这两份表格报至</a:t>
            </a:r>
            <a:r>
              <a:rPr lang="en-US" altLang="zh-CN" dirty="0">
                <a:ea typeface="宋体" panose="02010600030101010101" pitchFamily="2" charset="-122"/>
              </a:rPr>
              <a:t>EHS</a:t>
            </a:r>
            <a:r>
              <a:rPr lang="zh-CN" altLang="en-US" dirty="0">
                <a:ea typeface="宋体" panose="02010600030101010101" pitchFamily="2" charset="-122"/>
              </a:rPr>
              <a:t>工程师 </a:t>
            </a:r>
            <a:endParaRPr lang="zh-CN" altLang="en-US" dirty="0">
              <a:ea typeface="宋体" panose="02010600030101010101" pitchFamily="2" charset="-122"/>
            </a:endParaRPr>
          </a:p>
          <a:p>
            <a:pPr marL="0" indent="0"/>
            <a:endParaRPr lang="zh-CN" altLang="en-US" dirty="0">
              <a:ea typeface="宋体" panose="02010600030101010101" pitchFamily="2" charset="-122"/>
            </a:endParaRPr>
          </a:p>
        </p:txBody>
      </p:sp>
      <p:sp>
        <p:nvSpPr>
          <p:cNvPr id="14339" name="矩形 11268"/>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没尼某梁伴潞咐横劝拴封蕉汰氯魁母观肾史治搔明咱吮榨漠惹株只帜廷樱事故事件报告调查流程培训事故事件报告调查流程培训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流  程</a:t>
            </a:r>
            <a:endParaRPr lang="zh-CN" altLang="en-US" dirty="0">
              <a:ea typeface="宋体" panose="02010600030101010101" pitchFamily="2" charset="-122"/>
            </a:endParaRPr>
          </a:p>
        </p:txBody>
      </p:sp>
      <p:sp>
        <p:nvSpPr>
          <p:cNvPr id="15362" name="Rectangle 3"/>
          <p:cNvSpPr>
            <a:spLocks noGrp="1"/>
          </p:cNvSpPr>
          <p:nvPr>
            <p:ph type="body" idx="4294967295"/>
          </p:nvPr>
        </p:nvSpPr>
        <p:spPr>
          <a:ln/>
        </p:spPr>
        <p:txBody>
          <a:bodyPr vert="horz" wrap="square" lIns="90488" tIns="44450" rIns="90488" bIns="44450" anchor="t" anchorCtr="0"/>
          <a:p>
            <a:pPr marL="0" indent="0"/>
            <a:r>
              <a:rPr lang="zh-CN" altLang="en-US" dirty="0">
                <a:solidFill>
                  <a:srgbClr val="FF6600"/>
                </a:solidFill>
                <a:ea typeface="宋体" panose="02010600030101010101" pitchFamily="2" charset="-122"/>
              </a:rPr>
              <a:t>轻微损失</a:t>
            </a:r>
            <a:r>
              <a:rPr lang="zh-CN" altLang="en-US" dirty="0">
                <a:ea typeface="宋体" panose="02010600030101010101" pitchFamily="2" charset="-122"/>
              </a:rPr>
              <a:t> </a:t>
            </a:r>
            <a:endParaRPr lang="zh-CN" altLang="en-US" dirty="0">
              <a:ea typeface="宋体" panose="02010600030101010101" pitchFamily="2" charset="-122"/>
            </a:endParaRPr>
          </a:p>
          <a:p>
            <a:pPr marL="0" indent="0"/>
            <a:r>
              <a:rPr lang="zh-CN" altLang="en-US" dirty="0">
                <a:ea typeface="宋体" panose="02010600030101010101" pitchFamily="2" charset="-122"/>
              </a:rPr>
              <a:t>急救员或部门安全协调员 应在</a:t>
            </a:r>
            <a:r>
              <a:rPr lang="en-US" altLang="zh-CN" dirty="0">
                <a:ea typeface="宋体" panose="02010600030101010101" pitchFamily="2" charset="-122"/>
              </a:rPr>
              <a:t>24</a:t>
            </a:r>
            <a:r>
              <a:rPr lang="zh-CN" altLang="en-US" dirty="0">
                <a:ea typeface="宋体" panose="02010600030101010101" pitchFamily="2" charset="-122"/>
              </a:rPr>
              <a:t>小时内将</a:t>
            </a:r>
            <a:r>
              <a:rPr lang="en-US" altLang="zh-CN" dirty="0">
                <a:ea typeface="宋体" panose="02010600030101010101" pitchFamily="2" charset="-122"/>
              </a:rPr>
              <a:t>《</a:t>
            </a:r>
            <a:r>
              <a:rPr lang="zh-CN" altLang="en-US" dirty="0">
                <a:ea typeface="宋体" panose="02010600030101010101" pitchFamily="2" charset="-122"/>
              </a:rPr>
              <a:t>急救事件报告</a:t>
            </a:r>
            <a:r>
              <a:rPr lang="en-US" altLang="zh-CN" dirty="0">
                <a:ea typeface="宋体" panose="02010600030101010101" pitchFamily="2" charset="-122"/>
              </a:rPr>
              <a:t>》</a:t>
            </a:r>
            <a:r>
              <a:rPr lang="zh-CN" altLang="en-US" dirty="0">
                <a:ea typeface="宋体" panose="02010600030101010101" pitchFamily="2" charset="-122"/>
              </a:rPr>
              <a:t>和</a:t>
            </a:r>
            <a:r>
              <a:rPr lang="en-US" altLang="zh-CN" dirty="0">
                <a:ea typeface="宋体" panose="02010600030101010101" pitchFamily="2" charset="-122"/>
              </a:rPr>
              <a:t>《</a:t>
            </a:r>
            <a:r>
              <a:rPr lang="zh-CN" altLang="en-US" dirty="0">
                <a:ea typeface="宋体" panose="02010600030101010101" pitchFamily="2" charset="-122"/>
              </a:rPr>
              <a:t>事故事件登记表</a:t>
            </a:r>
            <a:r>
              <a:rPr lang="en-US" altLang="zh-CN" dirty="0">
                <a:ea typeface="宋体" panose="02010600030101010101" pitchFamily="2" charset="-122"/>
              </a:rPr>
              <a:t>》</a:t>
            </a:r>
            <a:r>
              <a:rPr lang="zh-CN" altLang="en-US" dirty="0">
                <a:ea typeface="宋体" panose="02010600030101010101" pitchFamily="2" charset="-122"/>
              </a:rPr>
              <a:t>送至</a:t>
            </a:r>
            <a:r>
              <a:rPr lang="en-US" altLang="zh-CN" dirty="0">
                <a:ea typeface="宋体" panose="02010600030101010101" pitchFamily="2" charset="-122"/>
              </a:rPr>
              <a:t>EHS</a:t>
            </a:r>
            <a:r>
              <a:rPr lang="zh-CN" altLang="en-US" dirty="0">
                <a:ea typeface="宋体" panose="02010600030101010101" pitchFamily="2" charset="-122"/>
              </a:rPr>
              <a:t>工程师 ；事故事件调查初步报告每月</a:t>
            </a:r>
            <a:r>
              <a:rPr lang="en-US" altLang="zh-CN" dirty="0">
                <a:ea typeface="宋体" panose="02010600030101010101" pitchFamily="2" charset="-122"/>
              </a:rPr>
              <a:t>20</a:t>
            </a:r>
            <a:r>
              <a:rPr lang="zh-CN" altLang="en-US" dirty="0">
                <a:ea typeface="宋体" panose="02010600030101010101" pitchFamily="2" charset="-122"/>
              </a:rPr>
              <a:t>日前交至</a:t>
            </a:r>
            <a:r>
              <a:rPr lang="en-US" altLang="zh-CN" dirty="0">
                <a:ea typeface="宋体" panose="02010600030101010101" pitchFamily="2" charset="-122"/>
              </a:rPr>
              <a:t>EHS</a:t>
            </a:r>
            <a:r>
              <a:rPr lang="zh-CN" altLang="en-US" dirty="0">
                <a:ea typeface="宋体" panose="02010600030101010101" pitchFamily="2" charset="-122"/>
              </a:rPr>
              <a:t>工程师 </a:t>
            </a:r>
            <a:endParaRPr lang="zh-CN" altLang="en-US" dirty="0">
              <a:ea typeface="宋体" panose="02010600030101010101" pitchFamily="2" charset="-122"/>
            </a:endParaRPr>
          </a:p>
        </p:txBody>
      </p:sp>
      <p:sp>
        <p:nvSpPr>
          <p:cNvPr id="15363" name="矩形 12292"/>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旱必塘懊傅卢盖姜录美旅薯蜀掌鹤污短梳迁沦悲张诛钦竹陨耪契贫责扣耻事故事件报告调查流程培训事故事件报告调查流程培训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流  程</a:t>
            </a:r>
            <a:endParaRPr lang="zh-CN" altLang="en-US" dirty="0">
              <a:ea typeface="宋体" panose="02010600030101010101" pitchFamily="2" charset="-122"/>
            </a:endParaRPr>
          </a:p>
        </p:txBody>
      </p:sp>
      <p:sp>
        <p:nvSpPr>
          <p:cNvPr id="16386" name="Rectangle 3"/>
          <p:cNvSpPr>
            <a:spLocks noGrp="1"/>
          </p:cNvSpPr>
          <p:nvPr>
            <p:ph type="body" idx="4294967295"/>
          </p:nvPr>
        </p:nvSpPr>
        <p:spPr>
          <a:ln/>
        </p:spPr>
        <p:txBody>
          <a:bodyPr vert="horz" wrap="square" lIns="90488" tIns="44450" rIns="90488" bIns="44450" anchor="t" anchorCtr="0"/>
          <a:p>
            <a:pPr marL="0" indent="0">
              <a:lnSpc>
                <a:spcPct val="80000"/>
              </a:lnSpc>
            </a:pPr>
            <a:r>
              <a:rPr lang="zh-CN" altLang="en-US" sz="2800" dirty="0">
                <a:solidFill>
                  <a:srgbClr val="FF6600"/>
                </a:solidFill>
                <a:ea typeface="宋体" panose="02010600030101010101" pitchFamily="2" charset="-122"/>
              </a:rPr>
              <a:t>严重损失</a:t>
            </a:r>
            <a:r>
              <a:rPr lang="zh-CN" altLang="en-US" sz="2800" dirty="0">
                <a:ea typeface="宋体" panose="02010600030101010101" pitchFamily="2" charset="-122"/>
              </a:rPr>
              <a:t>：</a:t>
            </a:r>
            <a:endParaRPr lang="zh-CN" altLang="en-US" sz="2800" dirty="0">
              <a:ea typeface="宋体" panose="02010600030101010101" pitchFamily="2" charset="-122"/>
            </a:endParaRPr>
          </a:p>
          <a:p>
            <a:pPr marL="0" indent="0">
              <a:lnSpc>
                <a:spcPct val="80000"/>
              </a:lnSpc>
            </a:pPr>
            <a:r>
              <a:rPr lang="zh-CN" altLang="en-US" sz="2800" dirty="0">
                <a:ea typeface="宋体" panose="02010600030101010101" pitchFamily="2" charset="-122"/>
              </a:rPr>
              <a:t>生产领班或部门安全协调员应立即控制事故现场，呼叫急救员或急救中心、医院等组织急救，保护现场，留取事故现场第一时间的原始材料（如事故现场照片、设备工具等）。</a:t>
            </a:r>
            <a:endParaRPr lang="zh-CN" altLang="en-US" sz="2800" dirty="0">
              <a:ea typeface="宋体" panose="02010600030101010101" pitchFamily="2" charset="-122"/>
            </a:endParaRPr>
          </a:p>
          <a:p>
            <a:pPr marL="0" indent="0">
              <a:lnSpc>
                <a:spcPct val="80000"/>
              </a:lnSpc>
            </a:pPr>
            <a:r>
              <a:rPr lang="zh-CN" altLang="en-US" sz="2800" dirty="0">
                <a:ea typeface="宋体" panose="02010600030101010101" pitchFamily="2" charset="-122"/>
              </a:rPr>
              <a:t>生产领班或部门安全协调员应立即报告</a:t>
            </a:r>
            <a:r>
              <a:rPr lang="en-US" altLang="zh-CN" sz="2800" dirty="0">
                <a:ea typeface="宋体" panose="02010600030101010101" pitchFamily="2" charset="-122"/>
              </a:rPr>
              <a:t>EHS</a:t>
            </a:r>
            <a:r>
              <a:rPr lang="zh-CN" altLang="en-US" sz="2800" dirty="0">
                <a:ea typeface="宋体" panose="02010600030101010101" pitchFamily="2" charset="-122"/>
              </a:rPr>
              <a:t>工程师和部门经理，部门安全协调员在</a:t>
            </a:r>
            <a:r>
              <a:rPr lang="en-US" altLang="zh-CN" sz="2800" dirty="0">
                <a:ea typeface="宋体" panose="02010600030101010101" pitchFamily="2" charset="-122"/>
              </a:rPr>
              <a:t>12</a:t>
            </a:r>
            <a:r>
              <a:rPr lang="zh-CN" altLang="en-US" sz="2800" dirty="0">
                <a:ea typeface="宋体" panose="02010600030101010101" pitchFamily="2" charset="-122"/>
              </a:rPr>
              <a:t>小时内将</a:t>
            </a:r>
            <a:r>
              <a:rPr lang="en-US" altLang="zh-CN" sz="2800" dirty="0">
                <a:ea typeface="宋体" panose="02010600030101010101" pitchFamily="2" charset="-122"/>
              </a:rPr>
              <a:t>《</a:t>
            </a:r>
            <a:r>
              <a:rPr lang="zh-CN" altLang="en-US" sz="2800" dirty="0">
                <a:ea typeface="宋体" panose="02010600030101010101" pitchFamily="2" charset="-122"/>
              </a:rPr>
              <a:t>事故事件登记表</a:t>
            </a:r>
            <a:r>
              <a:rPr lang="en-US" altLang="zh-CN" sz="2800" dirty="0">
                <a:ea typeface="宋体" panose="02010600030101010101" pitchFamily="2" charset="-122"/>
              </a:rPr>
              <a:t>》</a:t>
            </a:r>
            <a:r>
              <a:rPr lang="zh-CN" altLang="en-US" sz="2800" dirty="0">
                <a:ea typeface="宋体" panose="02010600030101010101" pitchFamily="2" charset="-122"/>
              </a:rPr>
              <a:t>和事故调查初步报告呈交</a:t>
            </a:r>
            <a:r>
              <a:rPr lang="en-US" altLang="zh-CN" sz="2800" dirty="0">
                <a:ea typeface="宋体" panose="02010600030101010101" pitchFamily="2" charset="-122"/>
              </a:rPr>
              <a:t>EHS</a:t>
            </a:r>
            <a:r>
              <a:rPr lang="zh-CN" altLang="en-US" sz="2800" dirty="0">
                <a:ea typeface="宋体" panose="02010600030101010101" pitchFamily="2" charset="-122"/>
              </a:rPr>
              <a:t>工程师和</a:t>
            </a:r>
            <a:r>
              <a:rPr lang="en-US" altLang="zh-CN" sz="2800" dirty="0">
                <a:ea typeface="宋体" panose="02010600030101010101" pitchFamily="2" charset="-122"/>
              </a:rPr>
              <a:t>HR</a:t>
            </a:r>
            <a:r>
              <a:rPr lang="zh-CN" altLang="en-US" sz="2800" dirty="0">
                <a:ea typeface="宋体" panose="02010600030101010101" pitchFamily="2" charset="-122"/>
              </a:rPr>
              <a:t>经理。</a:t>
            </a:r>
            <a:endParaRPr lang="zh-CN" altLang="en-US" sz="2800" dirty="0">
              <a:ea typeface="宋体" panose="02010600030101010101" pitchFamily="2" charset="-122"/>
            </a:endParaRPr>
          </a:p>
          <a:p>
            <a:pPr marL="0" indent="0">
              <a:lnSpc>
                <a:spcPct val="80000"/>
              </a:lnSpc>
            </a:pPr>
            <a:r>
              <a:rPr lang="en-US" altLang="zh-CN" sz="2800" dirty="0">
                <a:ea typeface="宋体" panose="02010600030101010101" pitchFamily="2" charset="-122"/>
              </a:rPr>
              <a:t>HR</a:t>
            </a:r>
            <a:r>
              <a:rPr lang="zh-CN" altLang="en-US" sz="2800" dirty="0">
                <a:ea typeface="宋体" panose="02010600030101010101" pitchFamily="2" charset="-122"/>
              </a:rPr>
              <a:t>经理、</a:t>
            </a:r>
            <a:r>
              <a:rPr lang="en-US" altLang="zh-CN" sz="2800" dirty="0">
                <a:ea typeface="宋体" panose="02010600030101010101" pitchFamily="2" charset="-122"/>
              </a:rPr>
              <a:t>EHS</a:t>
            </a:r>
            <a:r>
              <a:rPr lang="zh-CN" altLang="en-US" sz="2800" dirty="0">
                <a:ea typeface="宋体" panose="02010600030101010101" pitchFamily="2" charset="-122"/>
              </a:rPr>
              <a:t>工程师、部门主管、生产领班或部门安全协调员及其他相关人员组成调查小组，在事故发生后</a:t>
            </a:r>
            <a:r>
              <a:rPr lang="en-US" altLang="zh-CN" sz="2800" dirty="0">
                <a:ea typeface="宋体" panose="02010600030101010101" pitchFamily="2" charset="-122"/>
              </a:rPr>
              <a:t>5</a:t>
            </a:r>
            <a:r>
              <a:rPr lang="zh-CN" altLang="en-US" sz="2800" dirty="0">
                <a:ea typeface="宋体" panose="02010600030101010101" pitchFamily="2" charset="-122"/>
              </a:rPr>
              <a:t>天内完成最终报告。   </a:t>
            </a:r>
            <a:endParaRPr lang="zh-CN" altLang="en-US" sz="2800" dirty="0">
              <a:ea typeface="宋体" panose="02010600030101010101" pitchFamily="2" charset="-122"/>
            </a:endParaRPr>
          </a:p>
        </p:txBody>
      </p:sp>
      <p:sp>
        <p:nvSpPr>
          <p:cNvPr id="16387" name="矩形 13316"/>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嘛宙洼琶洋痪凉绎慌燎士弛澡戳钝溉步宅语薪皆容焊陆鲸啤多脂土瑶疟复事故事件报告调查流程培训事故事件报告调查流程培训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流  程</a:t>
            </a:r>
            <a:endParaRPr lang="zh-CN" altLang="en-US" dirty="0">
              <a:ea typeface="宋体" panose="02010600030101010101" pitchFamily="2" charset="-122"/>
            </a:endParaRPr>
          </a:p>
        </p:txBody>
      </p:sp>
      <p:sp>
        <p:nvSpPr>
          <p:cNvPr id="17410" name="Rectangle 3"/>
          <p:cNvSpPr>
            <a:spLocks noGrp="1"/>
          </p:cNvSpPr>
          <p:nvPr>
            <p:ph type="body" idx="4294967295"/>
          </p:nvPr>
        </p:nvSpPr>
        <p:spPr>
          <a:ln/>
        </p:spPr>
        <p:txBody>
          <a:bodyPr vert="horz" wrap="square" lIns="90488" tIns="44450" rIns="90488" bIns="44450" anchor="t" anchorCtr="0"/>
          <a:p>
            <a:pPr marL="0" indent="0">
              <a:lnSpc>
                <a:spcPct val="90000"/>
              </a:lnSpc>
            </a:pPr>
            <a:r>
              <a:rPr lang="zh-CN" altLang="en-US" sz="2400" dirty="0">
                <a:solidFill>
                  <a:srgbClr val="FF6600"/>
                </a:solidFill>
                <a:ea typeface="宋体" panose="02010600030101010101" pitchFamily="2" charset="-122"/>
              </a:rPr>
              <a:t>重大损失 </a:t>
            </a:r>
            <a:endParaRPr lang="zh-CN" altLang="en-US" sz="2400" dirty="0">
              <a:solidFill>
                <a:srgbClr val="FF6600"/>
              </a:solidFill>
              <a:ea typeface="宋体" panose="02010600030101010101" pitchFamily="2" charset="-122"/>
            </a:endParaRPr>
          </a:p>
          <a:p>
            <a:pPr marL="0" indent="0">
              <a:lnSpc>
                <a:spcPct val="90000"/>
              </a:lnSpc>
            </a:pPr>
            <a:r>
              <a:rPr lang="zh-CN" altLang="en-US" sz="2400" dirty="0">
                <a:ea typeface="宋体" panose="02010600030101010101" pitchFamily="2" charset="-122"/>
              </a:rPr>
              <a:t>生产领班或部门安全协调员应立即控制事故现场，呼叫急救员或急救中心、医院等组织急救，保护现场，留取事故现场第一时间的原始材料（如事故现场照片、设备工具等）。</a:t>
            </a:r>
            <a:endParaRPr lang="zh-CN" altLang="en-US" sz="2400" dirty="0">
              <a:ea typeface="宋体" panose="02010600030101010101" pitchFamily="2" charset="-122"/>
            </a:endParaRPr>
          </a:p>
          <a:p>
            <a:pPr marL="0" indent="0">
              <a:lnSpc>
                <a:spcPct val="90000"/>
              </a:lnSpc>
            </a:pPr>
            <a:r>
              <a:rPr lang="zh-CN" altLang="en-US" sz="2400" dirty="0">
                <a:ea typeface="宋体" panose="02010600030101010101" pitchFamily="2" charset="-122"/>
              </a:rPr>
              <a:t>在事故发生后生产领班或部门安全协调员应立即将事故报告给部门经理、</a:t>
            </a:r>
            <a:r>
              <a:rPr lang="en-US" altLang="zh-CN" sz="2400" dirty="0">
                <a:ea typeface="宋体" panose="02010600030101010101" pitchFamily="2" charset="-122"/>
              </a:rPr>
              <a:t>EHS</a:t>
            </a:r>
            <a:r>
              <a:rPr lang="zh-CN" altLang="en-US" sz="2400" dirty="0">
                <a:ea typeface="宋体" panose="02010600030101010101" pitchFamily="2" charset="-122"/>
              </a:rPr>
              <a:t>工程师，并在</a:t>
            </a:r>
            <a:r>
              <a:rPr lang="en-US" altLang="zh-CN" sz="2400" dirty="0">
                <a:ea typeface="宋体" panose="02010600030101010101" pitchFamily="2" charset="-122"/>
              </a:rPr>
              <a:t>8</a:t>
            </a:r>
            <a:r>
              <a:rPr lang="zh-CN" altLang="en-US" sz="2400" dirty="0">
                <a:ea typeface="宋体" panose="02010600030101010101" pitchFamily="2" charset="-122"/>
              </a:rPr>
              <a:t>小时内向</a:t>
            </a:r>
            <a:r>
              <a:rPr lang="en-US" altLang="zh-CN" sz="2400" dirty="0">
                <a:ea typeface="宋体" panose="02010600030101010101" pitchFamily="2" charset="-122"/>
              </a:rPr>
              <a:t>EHS</a:t>
            </a:r>
            <a:r>
              <a:rPr lang="zh-CN" altLang="en-US" sz="2400" dirty="0">
                <a:ea typeface="宋体" panose="02010600030101010101" pitchFamily="2" charset="-122"/>
              </a:rPr>
              <a:t>工程师递交</a:t>
            </a:r>
            <a:r>
              <a:rPr lang="en-US" altLang="zh-CN" sz="2400" dirty="0">
                <a:ea typeface="宋体" panose="02010600030101010101" pitchFamily="2" charset="-122"/>
              </a:rPr>
              <a:t>《</a:t>
            </a:r>
            <a:r>
              <a:rPr lang="zh-CN" altLang="en-US" sz="2400" dirty="0">
                <a:ea typeface="宋体" panose="02010600030101010101" pitchFamily="2" charset="-122"/>
              </a:rPr>
              <a:t>事故事件登记表</a:t>
            </a:r>
            <a:r>
              <a:rPr lang="en-US" altLang="zh-CN" sz="2400" dirty="0">
                <a:ea typeface="宋体" panose="02010600030101010101" pitchFamily="2" charset="-122"/>
              </a:rPr>
              <a:t>》 </a:t>
            </a:r>
            <a:r>
              <a:rPr lang="zh-CN" altLang="en-US" sz="2400" dirty="0">
                <a:ea typeface="宋体" panose="02010600030101010101" pitchFamily="2" charset="-122"/>
              </a:rPr>
              <a:t>。部门经理填写事故事件调查初步报告，并于</a:t>
            </a:r>
            <a:r>
              <a:rPr lang="en-US" altLang="zh-CN" sz="2400" dirty="0">
                <a:ea typeface="宋体" panose="02010600030101010101" pitchFamily="2" charset="-122"/>
              </a:rPr>
              <a:t>8</a:t>
            </a:r>
            <a:r>
              <a:rPr lang="zh-CN" altLang="en-US" sz="2400" dirty="0">
                <a:ea typeface="宋体" panose="02010600030101010101" pitchFamily="2" charset="-122"/>
              </a:rPr>
              <a:t>小时之内呈交</a:t>
            </a:r>
            <a:r>
              <a:rPr lang="en-US" altLang="zh-CN" sz="2400" dirty="0">
                <a:ea typeface="宋体" panose="02010600030101010101" pitchFamily="2" charset="-122"/>
              </a:rPr>
              <a:t>HR</a:t>
            </a:r>
            <a:r>
              <a:rPr lang="zh-CN" altLang="en-US" sz="2400" dirty="0">
                <a:ea typeface="宋体" panose="02010600030101010101" pitchFamily="2" charset="-122"/>
              </a:rPr>
              <a:t>经理和总经理。 </a:t>
            </a:r>
            <a:endParaRPr lang="zh-CN" altLang="en-US" sz="2400" dirty="0">
              <a:ea typeface="宋体" panose="02010600030101010101" pitchFamily="2" charset="-122"/>
            </a:endParaRPr>
          </a:p>
          <a:p>
            <a:pPr marL="0" indent="0">
              <a:lnSpc>
                <a:spcPct val="90000"/>
              </a:lnSpc>
            </a:pPr>
            <a:r>
              <a:rPr lang="zh-CN" altLang="en-US" sz="2400" dirty="0">
                <a:ea typeface="宋体" panose="02010600030101010101" pitchFamily="2" charset="-122"/>
              </a:rPr>
              <a:t>总经理、</a:t>
            </a:r>
            <a:r>
              <a:rPr lang="en-US" altLang="zh-CN" sz="2400" dirty="0">
                <a:ea typeface="宋体" panose="02010600030101010101" pitchFamily="2" charset="-122"/>
              </a:rPr>
              <a:t>HR</a:t>
            </a:r>
            <a:r>
              <a:rPr lang="zh-CN" altLang="en-US" sz="2400" dirty="0">
                <a:ea typeface="宋体" panose="02010600030101010101" pitchFamily="2" charset="-122"/>
              </a:rPr>
              <a:t>经理、</a:t>
            </a:r>
            <a:r>
              <a:rPr lang="en-US" altLang="zh-CN" sz="2400" dirty="0">
                <a:ea typeface="宋体" panose="02010600030101010101" pitchFamily="2" charset="-122"/>
              </a:rPr>
              <a:t>EHS</a:t>
            </a:r>
            <a:r>
              <a:rPr lang="zh-CN" altLang="en-US" sz="2400" dirty="0">
                <a:ea typeface="宋体" panose="02010600030101010101" pitchFamily="2" charset="-122"/>
              </a:rPr>
              <a:t>工程师、部门主管、生产领班或部门安全协调员及其他相关人员组成调查小组，参与所有重大损失事件的调查。在事故发生后</a:t>
            </a:r>
            <a:r>
              <a:rPr lang="en-US" altLang="zh-CN" sz="2400" dirty="0">
                <a:ea typeface="宋体" panose="02010600030101010101" pitchFamily="2" charset="-122"/>
              </a:rPr>
              <a:t>5</a:t>
            </a:r>
            <a:r>
              <a:rPr lang="zh-CN" altLang="en-US" sz="2400" dirty="0">
                <a:ea typeface="宋体" panose="02010600030101010101" pitchFamily="2" charset="-122"/>
              </a:rPr>
              <a:t>天内完成完成最终报告。</a:t>
            </a:r>
            <a:endParaRPr lang="zh-CN" altLang="en-US" sz="2400" dirty="0">
              <a:ea typeface="宋体" panose="02010600030101010101" pitchFamily="2" charset="-122"/>
            </a:endParaRPr>
          </a:p>
        </p:txBody>
      </p:sp>
      <p:sp>
        <p:nvSpPr>
          <p:cNvPr id="17411" name="矩形 14340"/>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梭含藉质钱唱褪巨混专渤古巾恳绊委狡置卓宗喘溃球拷装隋腑滴沈涎缴灵事故事件报告调查流程培训事故事件报告调查流程培训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4"/>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报 告 表</a:t>
            </a:r>
            <a:endParaRPr lang="zh-CN" altLang="en-US" dirty="0">
              <a:ea typeface="宋体" panose="02010600030101010101" pitchFamily="2" charset="-122"/>
            </a:endParaRPr>
          </a:p>
        </p:txBody>
      </p:sp>
      <p:sp>
        <p:nvSpPr>
          <p:cNvPr id="18434" name="Rectangle 7"/>
          <p:cNvSpPr>
            <a:spLocks noGrp="1"/>
          </p:cNvSpPr>
          <p:nvPr>
            <p:ph type="body" idx="4294967295"/>
          </p:nvPr>
        </p:nvSpPr>
        <p:spPr>
          <a:ln/>
        </p:spPr>
        <p:txBody>
          <a:bodyPr vert="horz" wrap="square" lIns="90488" tIns="44450" rIns="90488" bIns="44450" anchor="t" anchorCtr="0"/>
          <a:p>
            <a:pPr marL="0" indent="0">
              <a:buFont typeface="Wingdings" panose="05000000000000000000" pitchFamily="2" charset="2"/>
              <a:buChar char="Ø"/>
            </a:pPr>
            <a:endParaRPr lang="en-US" altLang="zh-CN" dirty="0">
              <a:ea typeface="宋体" panose="02010600030101010101" pitchFamily="2" charset="-122"/>
            </a:endParaRPr>
          </a:p>
          <a:p>
            <a:pPr marL="0" indent="0">
              <a:buNone/>
            </a:pPr>
            <a:endParaRPr lang="en-US" altLang="zh-CN" dirty="0">
              <a:ea typeface="宋体" panose="02010600030101010101" pitchFamily="2" charset="-122"/>
            </a:endParaRPr>
          </a:p>
          <a:p>
            <a:pPr marL="0" indent="0">
              <a:buNone/>
            </a:pPr>
            <a:endParaRPr lang="en-US" altLang="zh-CN" dirty="0">
              <a:ea typeface="宋体" panose="02010600030101010101" pitchFamily="2" charset="-122"/>
            </a:endParaRPr>
          </a:p>
        </p:txBody>
      </p:sp>
      <p:graphicFrame>
        <p:nvGraphicFramePr>
          <p:cNvPr id="18435" name="Object 8"/>
          <p:cNvGraphicFramePr>
            <a:graphicFrameLocks noChangeAspect="1"/>
          </p:cNvGraphicFramePr>
          <p:nvPr/>
        </p:nvGraphicFramePr>
        <p:xfrm>
          <a:off x="4295775" y="2133600"/>
          <a:ext cx="3311525" cy="2482850"/>
        </p:xfrm>
        <a:graphic>
          <a:graphicData uri="http://schemas.openxmlformats.org/presentationml/2006/ole">
            <mc:AlternateContent xmlns:mc="http://schemas.openxmlformats.org/markup-compatibility/2006">
              <mc:Choice xmlns:v="urn:schemas-microsoft-com:vml" Requires="v">
                <p:oleObj spid="_x0000_s3077" name="" showAsIcon="1" r:id="rId1" imgW="914400" imgH="685800" progId="Word.Document.8">
                  <p:embed/>
                </p:oleObj>
              </mc:Choice>
              <mc:Fallback>
                <p:oleObj name="" showAsIcon="1" r:id="rId1" imgW="914400" imgH="685800" progId="Word.Document.8">
                  <p:embed/>
                  <p:pic>
                    <p:nvPicPr>
                      <p:cNvPr id="0" name="图片 3076"/>
                      <p:cNvPicPr/>
                      <p:nvPr/>
                    </p:nvPicPr>
                    <p:blipFill>
                      <a:blip r:embed="rId2"/>
                      <a:stretch>
                        <a:fillRect/>
                      </a:stretch>
                    </p:blipFill>
                    <p:spPr>
                      <a:xfrm>
                        <a:off x="4295775" y="2133600"/>
                        <a:ext cx="3311525" cy="2482850"/>
                      </a:xfrm>
                      <a:prstGeom prst="rect">
                        <a:avLst/>
                      </a:prstGeom>
                      <a:noFill/>
                      <a:ln w="38100">
                        <a:noFill/>
                        <a:miter/>
                      </a:ln>
                    </p:spPr>
                  </p:pic>
                </p:oleObj>
              </mc:Fallback>
            </mc:AlternateContent>
          </a:graphicData>
        </a:graphic>
      </p:graphicFrame>
      <p:sp>
        <p:nvSpPr>
          <p:cNvPr id="18436" name="矩形 15365"/>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诀慰谬竖锌著系贤括蓬触值何同盘坚溯枢揣小逆泽兜倘晨垂于士衷猖乖缆事故事件报告调查流程培训事故事件报告调查流程培训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报 告 表</a:t>
            </a:r>
            <a:endParaRPr lang="zh-CN" altLang="en-US" dirty="0">
              <a:ea typeface="宋体" panose="02010600030101010101" pitchFamily="2" charset="-122"/>
            </a:endParaRPr>
          </a:p>
        </p:txBody>
      </p:sp>
      <p:sp>
        <p:nvSpPr>
          <p:cNvPr id="19458" name="Rectangle 3"/>
          <p:cNvSpPr>
            <a:spLocks noGrp="1"/>
          </p:cNvSpPr>
          <p:nvPr>
            <p:ph type="body" idx="4294967295"/>
          </p:nvPr>
        </p:nvSpPr>
        <p:spPr>
          <a:ln/>
        </p:spPr>
        <p:txBody>
          <a:bodyPr vert="horz" wrap="square" lIns="90488" tIns="44450" rIns="90488" bIns="44450" anchor="t" anchorCtr="0"/>
          <a:p>
            <a:pPr marL="0" indent="0"/>
            <a:endParaRPr lang="en-US" dirty="0">
              <a:ea typeface="宋体" panose="02010600030101010101" pitchFamily="2" charset="-122"/>
            </a:endParaRPr>
          </a:p>
        </p:txBody>
      </p:sp>
      <p:graphicFrame>
        <p:nvGraphicFramePr>
          <p:cNvPr id="19459" name="Object 4"/>
          <p:cNvGraphicFramePr>
            <a:graphicFrameLocks noChangeAspect="1"/>
          </p:cNvGraphicFramePr>
          <p:nvPr/>
        </p:nvGraphicFramePr>
        <p:xfrm>
          <a:off x="4800600" y="2205038"/>
          <a:ext cx="2401888" cy="1801812"/>
        </p:xfrm>
        <a:graphic>
          <a:graphicData uri="http://schemas.openxmlformats.org/presentationml/2006/ole">
            <mc:AlternateContent xmlns:mc="http://schemas.openxmlformats.org/markup-compatibility/2006">
              <mc:Choice xmlns:v="urn:schemas-microsoft-com:vml" Requires="v">
                <p:oleObj spid="_x0000_s3076" name="" showAsIcon="1" r:id="rId1" imgW="914400" imgH="685800" progId="Excel.Sheet.8">
                  <p:embed/>
                </p:oleObj>
              </mc:Choice>
              <mc:Fallback>
                <p:oleObj name="" showAsIcon="1" r:id="rId1" imgW="914400" imgH="685800" progId="Excel.Sheet.8">
                  <p:embed/>
                  <p:pic>
                    <p:nvPicPr>
                      <p:cNvPr id="0" name="图片 3075"/>
                      <p:cNvPicPr/>
                      <p:nvPr/>
                    </p:nvPicPr>
                    <p:blipFill>
                      <a:blip r:embed="rId2"/>
                      <a:stretch>
                        <a:fillRect/>
                      </a:stretch>
                    </p:blipFill>
                    <p:spPr>
                      <a:xfrm>
                        <a:off x="4800600" y="2205038"/>
                        <a:ext cx="2401888" cy="1801812"/>
                      </a:xfrm>
                      <a:prstGeom prst="rect">
                        <a:avLst/>
                      </a:prstGeom>
                      <a:noFill/>
                      <a:ln w="38100">
                        <a:noFill/>
                        <a:miter/>
                      </a:ln>
                    </p:spPr>
                  </p:pic>
                </p:oleObj>
              </mc:Fallback>
            </mc:AlternateContent>
          </a:graphicData>
        </a:graphic>
      </p:graphicFrame>
      <p:sp>
        <p:nvSpPr>
          <p:cNvPr id="19460" name="矩形 16389"/>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昂弓努纠河寄胆堡暇钡茎熄卓淘帮吸皆阴自饮珠奥蓟敷模根貌包掳荡理饺事故事件报告调查流程培训事故事件报告调查流程培训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报 告 表</a:t>
            </a:r>
            <a:endParaRPr lang="zh-CN" altLang="en-US" dirty="0">
              <a:ea typeface="宋体" panose="02010600030101010101" pitchFamily="2" charset="-122"/>
            </a:endParaRPr>
          </a:p>
        </p:txBody>
      </p:sp>
      <p:sp>
        <p:nvSpPr>
          <p:cNvPr id="20482" name="Rectangle 3"/>
          <p:cNvSpPr>
            <a:spLocks noGrp="1"/>
          </p:cNvSpPr>
          <p:nvPr>
            <p:ph type="body" idx="4294967295"/>
          </p:nvPr>
        </p:nvSpPr>
        <p:spPr>
          <a:ln/>
        </p:spPr>
        <p:txBody>
          <a:bodyPr vert="horz" wrap="square" lIns="90488" tIns="44450" rIns="90488" bIns="44450" anchor="t" anchorCtr="0"/>
          <a:p>
            <a:pPr marL="0" indent="0"/>
            <a:endParaRPr lang="en-US" dirty="0">
              <a:ea typeface="宋体" panose="02010600030101010101" pitchFamily="2" charset="-122"/>
            </a:endParaRPr>
          </a:p>
        </p:txBody>
      </p:sp>
      <p:graphicFrame>
        <p:nvGraphicFramePr>
          <p:cNvPr id="20483" name="Object 4"/>
          <p:cNvGraphicFramePr>
            <a:graphicFrameLocks noChangeAspect="1"/>
          </p:cNvGraphicFramePr>
          <p:nvPr/>
        </p:nvGraphicFramePr>
        <p:xfrm>
          <a:off x="4151313" y="1989138"/>
          <a:ext cx="3194050" cy="2395537"/>
        </p:xfrm>
        <a:graphic>
          <a:graphicData uri="http://schemas.openxmlformats.org/presentationml/2006/ole">
            <mc:AlternateContent xmlns:mc="http://schemas.openxmlformats.org/markup-compatibility/2006">
              <mc:Choice xmlns:v="urn:schemas-microsoft-com:vml" Requires="v">
                <p:oleObj spid="_x0000_s3078" name="" showAsIcon="1" r:id="rId1" imgW="914400" imgH="685800" progId="Excel.Sheet.8">
                  <p:embed/>
                </p:oleObj>
              </mc:Choice>
              <mc:Fallback>
                <p:oleObj name="" showAsIcon="1" r:id="rId1" imgW="914400" imgH="685800" progId="Excel.Sheet.8">
                  <p:embed/>
                  <p:pic>
                    <p:nvPicPr>
                      <p:cNvPr id="0" name="图片 3077"/>
                      <p:cNvPicPr/>
                      <p:nvPr/>
                    </p:nvPicPr>
                    <p:blipFill>
                      <a:blip r:embed="rId2"/>
                      <a:stretch>
                        <a:fillRect/>
                      </a:stretch>
                    </p:blipFill>
                    <p:spPr>
                      <a:xfrm>
                        <a:off x="4151313" y="1989138"/>
                        <a:ext cx="3194050" cy="2395537"/>
                      </a:xfrm>
                      <a:prstGeom prst="rect">
                        <a:avLst/>
                      </a:prstGeom>
                      <a:noFill/>
                      <a:ln w="38100">
                        <a:noFill/>
                        <a:miter/>
                      </a:ln>
                    </p:spPr>
                  </p:pic>
                </p:oleObj>
              </mc:Fallback>
            </mc:AlternateContent>
          </a:graphicData>
        </a:graphic>
      </p:graphicFrame>
      <p:sp>
        <p:nvSpPr>
          <p:cNvPr id="20484" name="矩形 17413"/>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狭必弓泊俩鹤笔武额秉软庐朋另吝飘磷汽官拭帧那杖眨咳藏蚊消阴猜谈伍事故事件报告调查流程培训事故事件报告调查流程培训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胸牌佩戴要求</a:t>
            </a:r>
            <a:endParaRPr lang="zh-CN" altLang="en-US" dirty="0">
              <a:ea typeface="宋体" panose="02010600030101010101" pitchFamily="2" charset="-122"/>
            </a:endParaRPr>
          </a:p>
        </p:txBody>
      </p:sp>
      <p:sp>
        <p:nvSpPr>
          <p:cNvPr id="21506" name="Rectangle 3"/>
          <p:cNvSpPr>
            <a:spLocks noGrp="1"/>
          </p:cNvSpPr>
          <p:nvPr>
            <p:ph type="body" idx="4294967295"/>
          </p:nvPr>
        </p:nvSpPr>
        <p:spPr>
          <a:ln/>
        </p:spPr>
        <p:txBody>
          <a:bodyPr vert="horz" wrap="square" lIns="90488" tIns="44450" rIns="90488" bIns="44450" anchor="t" anchorCtr="0"/>
          <a:p>
            <a:pPr marL="609600" indent="-609600"/>
            <a:r>
              <a:rPr lang="en-US" altLang="zh-CN" dirty="0">
                <a:ea typeface="宋体" panose="02010600030101010101" pitchFamily="2" charset="-122"/>
              </a:rPr>
              <a:t>1</a:t>
            </a:r>
            <a:r>
              <a:rPr lang="zh-CN" altLang="en-US" dirty="0">
                <a:ea typeface="宋体" panose="02010600030101010101" pitchFamily="2" charset="-122"/>
              </a:rPr>
              <a:t>、凡已取得急救员培训并经考试合格的员工，工作上岗期间必须佩戴急救员胸牌。</a:t>
            </a:r>
            <a:endParaRPr lang="zh-CN" altLang="en-US" dirty="0">
              <a:ea typeface="宋体" panose="02010600030101010101" pitchFamily="2" charset="-122"/>
            </a:endParaRPr>
          </a:p>
          <a:p>
            <a:pPr marL="609600" indent="-609600"/>
            <a:r>
              <a:rPr lang="en-US" altLang="zh-CN" dirty="0">
                <a:ea typeface="宋体" panose="02010600030101010101" pitchFamily="2" charset="-122"/>
              </a:rPr>
              <a:t>2</a:t>
            </a:r>
            <a:r>
              <a:rPr lang="zh-CN" altLang="en-US" dirty="0">
                <a:ea typeface="宋体" panose="02010600030101010101" pitchFamily="2" charset="-122"/>
              </a:rPr>
              <a:t>、部门安全协调员工作上岗期间必须佩戴</a:t>
            </a:r>
            <a:r>
              <a:rPr lang="en-US" altLang="zh-CN" dirty="0">
                <a:ea typeface="宋体" panose="02010600030101010101" pitchFamily="2" charset="-122"/>
              </a:rPr>
              <a:t>EHS</a:t>
            </a:r>
            <a:r>
              <a:rPr lang="zh-CN" altLang="en-US" dirty="0">
                <a:ea typeface="宋体" panose="02010600030101010101" pitchFamily="2" charset="-122"/>
              </a:rPr>
              <a:t>胸牌。</a:t>
            </a:r>
            <a:endParaRPr lang="zh-CN" altLang="en-US" dirty="0">
              <a:ea typeface="宋体" panose="02010600030101010101" pitchFamily="2" charset="-122"/>
            </a:endParaRPr>
          </a:p>
          <a:p>
            <a:pPr marL="609600" indent="-609600"/>
            <a:r>
              <a:rPr lang="en-US" altLang="zh-CN" dirty="0">
                <a:ea typeface="宋体" panose="02010600030101010101" pitchFamily="2" charset="-122"/>
              </a:rPr>
              <a:t>3</a:t>
            </a:r>
            <a:r>
              <a:rPr lang="zh-CN" altLang="en-US" dirty="0">
                <a:ea typeface="宋体" panose="02010600030101010101" pitchFamily="2" charset="-122"/>
              </a:rPr>
              <a:t>、</a:t>
            </a:r>
            <a:r>
              <a:rPr lang="en-US" altLang="zh-CN" dirty="0">
                <a:ea typeface="宋体" panose="02010600030101010101" pitchFamily="2" charset="-122"/>
              </a:rPr>
              <a:t>EHS</a:t>
            </a:r>
            <a:r>
              <a:rPr lang="zh-CN" altLang="en-US" dirty="0">
                <a:ea typeface="宋体" panose="02010600030101010101" pitchFamily="2" charset="-122"/>
              </a:rPr>
              <a:t>胸牌优于急救员胸牌。</a:t>
            </a:r>
            <a:endParaRPr lang="zh-CN" altLang="en-US" dirty="0">
              <a:ea typeface="宋体" panose="02010600030101010101" pitchFamily="2" charset="-122"/>
            </a:endParaRPr>
          </a:p>
          <a:p>
            <a:pPr marL="609600" indent="-609600"/>
            <a:r>
              <a:rPr lang="en-US" altLang="zh-CN" dirty="0">
                <a:ea typeface="宋体" panose="02010600030101010101" pitchFamily="2" charset="-122"/>
              </a:rPr>
              <a:t>4</a:t>
            </a:r>
            <a:r>
              <a:rPr lang="zh-CN" altLang="en-US" dirty="0">
                <a:ea typeface="宋体" panose="02010600030101010101" pitchFamily="2" charset="-122"/>
              </a:rPr>
              <a:t>、胸牌如有遗失或损坏应及时报告</a:t>
            </a:r>
            <a:r>
              <a:rPr lang="en-US" altLang="zh-CN" dirty="0">
                <a:ea typeface="宋体" panose="02010600030101010101" pitchFamily="2" charset="-122"/>
              </a:rPr>
              <a:t>EHS</a:t>
            </a:r>
            <a:r>
              <a:rPr lang="zh-CN" altLang="en-US" dirty="0">
                <a:ea typeface="宋体" panose="02010600030101010101" pitchFamily="2" charset="-122"/>
              </a:rPr>
              <a:t>工程师。</a:t>
            </a:r>
            <a:endParaRPr lang="zh-CN" altLang="en-US" dirty="0">
              <a:ea typeface="宋体" panose="02010600030101010101" pitchFamily="2" charset="-122"/>
            </a:endParaRPr>
          </a:p>
        </p:txBody>
      </p:sp>
      <p:sp>
        <p:nvSpPr>
          <p:cNvPr id="21507" name="矩形 18436"/>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奴堤翼谜多佰鸡斧涨愧塞咖馅沉偶输瑰禹和蹲招扩颈身锁兰宴吨通撕汰绑事故事件报告调查流程培训事故事件报告调查流程培训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内   容</a:t>
            </a:r>
            <a:endParaRPr lang="zh-CN" altLang="en-US" dirty="0">
              <a:ea typeface="宋体" panose="02010600030101010101" pitchFamily="2" charset="-122"/>
            </a:endParaRPr>
          </a:p>
        </p:txBody>
      </p:sp>
      <p:sp>
        <p:nvSpPr>
          <p:cNvPr id="7170" name="Rectangle 6"/>
          <p:cNvSpPr>
            <a:spLocks noGrp="1"/>
          </p:cNvSpPr>
          <p:nvPr>
            <p:ph type="body" idx="4294967295"/>
          </p:nvPr>
        </p:nvSpPr>
        <p:spPr>
          <a:xfrm>
            <a:off x="1828800" y="765175"/>
            <a:ext cx="8515350" cy="5688013"/>
          </a:xfrm>
          <a:ln/>
        </p:spPr>
        <p:txBody>
          <a:bodyPr vert="horz" wrap="square" lIns="90488" tIns="44450" rIns="90488" bIns="44450" anchor="t" anchorCtr="0"/>
          <a:p>
            <a:pPr marL="0" indent="0">
              <a:lnSpc>
                <a:spcPct val="80000"/>
              </a:lnSpc>
              <a:buFont typeface="Wingdings" panose="05000000000000000000" pitchFamily="2" charset="2"/>
              <a:buChar char="Ø"/>
            </a:pPr>
            <a:r>
              <a:rPr lang="zh-CN" altLang="en-US" sz="2800" dirty="0">
                <a:ea typeface="宋体" panose="02010600030101010101" pitchFamily="2" charset="-122"/>
              </a:rPr>
              <a:t>介绍</a:t>
            </a:r>
            <a:r>
              <a:rPr lang="en-US" altLang="zh-CN" sz="2800" dirty="0">
                <a:ea typeface="宋体" panose="02010600030101010101" pitchFamily="2" charset="-122"/>
              </a:rPr>
              <a:t>S &amp; H </a:t>
            </a:r>
            <a:r>
              <a:rPr lang="zh-CN" altLang="en-US" sz="2800" dirty="0">
                <a:ea typeface="宋体" panose="02010600030101010101" pitchFamily="2" charset="-122"/>
              </a:rPr>
              <a:t>成员</a:t>
            </a:r>
            <a:endParaRPr lang="zh-CN" altLang="en-US" sz="2800" dirty="0">
              <a:ea typeface="宋体" panose="02010600030101010101" pitchFamily="2" charset="-122"/>
            </a:endParaRPr>
          </a:p>
          <a:p>
            <a:pPr marL="0" indent="0">
              <a:lnSpc>
                <a:spcPct val="80000"/>
              </a:lnSpc>
              <a:buFont typeface="Wingdings" panose="05000000000000000000" pitchFamily="2" charset="2"/>
              <a:buChar char="Ø"/>
            </a:pPr>
            <a:r>
              <a:rPr lang="zh-CN" altLang="en-US" sz="2800" dirty="0">
                <a:ea typeface="宋体" panose="02010600030101010101" pitchFamily="2" charset="-122"/>
              </a:rPr>
              <a:t>介绍部门安全健康协调员</a:t>
            </a:r>
            <a:endParaRPr lang="zh-CN" altLang="en-US" sz="2800" dirty="0">
              <a:ea typeface="宋体" panose="02010600030101010101" pitchFamily="2" charset="-122"/>
            </a:endParaRPr>
          </a:p>
          <a:p>
            <a:pPr marL="0" indent="0">
              <a:lnSpc>
                <a:spcPct val="80000"/>
              </a:lnSpc>
              <a:buFont typeface="Wingdings" panose="05000000000000000000" pitchFamily="2" charset="2"/>
              <a:buChar char="Ø"/>
            </a:pPr>
            <a:r>
              <a:rPr lang="zh-CN" altLang="en-US" sz="2800" dirty="0">
                <a:ea typeface="宋体" panose="02010600030101010101" pitchFamily="2" charset="-122"/>
              </a:rPr>
              <a:t>介绍急救员</a:t>
            </a:r>
            <a:endParaRPr lang="zh-CN" altLang="en-US" sz="2800" dirty="0">
              <a:ea typeface="宋体" panose="02010600030101010101" pitchFamily="2" charset="-122"/>
            </a:endParaRPr>
          </a:p>
          <a:p>
            <a:pPr marL="0" indent="0">
              <a:lnSpc>
                <a:spcPct val="80000"/>
              </a:lnSpc>
              <a:buFont typeface="Wingdings" panose="05000000000000000000" pitchFamily="2" charset="2"/>
              <a:buChar char="Ø"/>
            </a:pPr>
            <a:r>
              <a:rPr lang="zh-CN" altLang="en-US" sz="2800" dirty="0">
                <a:ea typeface="宋体" panose="02010600030101010101" pitchFamily="2" charset="-122"/>
              </a:rPr>
              <a:t>定义</a:t>
            </a:r>
            <a:endParaRPr lang="zh-CN" altLang="en-US" sz="2800" dirty="0">
              <a:ea typeface="宋体" panose="02010600030101010101" pitchFamily="2" charset="-122"/>
            </a:endParaRPr>
          </a:p>
          <a:p>
            <a:pPr marL="0" indent="0">
              <a:lnSpc>
                <a:spcPct val="80000"/>
              </a:lnSpc>
              <a:buNone/>
            </a:pPr>
            <a:r>
              <a:rPr lang="zh-CN" altLang="en-US" sz="2800" dirty="0">
                <a:ea typeface="宋体" panose="02010600030101010101" pitchFamily="2" charset="-122"/>
              </a:rPr>
              <a:t>     </a:t>
            </a:r>
            <a:r>
              <a:rPr lang="zh-CN" altLang="en-US" sz="2000" dirty="0">
                <a:ea typeface="宋体" panose="02010600030101010101" pitchFamily="2" charset="-122"/>
              </a:rPr>
              <a:t>几乎事件</a:t>
            </a:r>
            <a:endParaRPr lang="zh-CN" altLang="en-US" sz="2000" dirty="0">
              <a:ea typeface="宋体" panose="02010600030101010101" pitchFamily="2" charset="-122"/>
            </a:endParaRPr>
          </a:p>
          <a:p>
            <a:pPr marL="0" indent="0">
              <a:lnSpc>
                <a:spcPct val="80000"/>
              </a:lnSpc>
              <a:buNone/>
            </a:pPr>
            <a:r>
              <a:rPr lang="zh-CN" altLang="en-US" sz="2000" dirty="0">
                <a:ea typeface="宋体" panose="02010600030101010101" pitchFamily="2" charset="-122"/>
              </a:rPr>
              <a:t>       急救事故</a:t>
            </a:r>
            <a:endParaRPr lang="zh-CN" altLang="en-US" sz="2000" dirty="0">
              <a:ea typeface="宋体" panose="02010600030101010101" pitchFamily="2" charset="-122"/>
            </a:endParaRPr>
          </a:p>
          <a:p>
            <a:pPr marL="0" indent="0">
              <a:lnSpc>
                <a:spcPct val="80000"/>
              </a:lnSpc>
              <a:buNone/>
            </a:pPr>
            <a:r>
              <a:rPr lang="zh-CN" altLang="en-US" sz="2000" dirty="0">
                <a:ea typeface="宋体" panose="02010600030101010101" pitchFamily="2" charset="-122"/>
              </a:rPr>
              <a:t>       工作受限事故</a:t>
            </a:r>
            <a:endParaRPr lang="zh-CN" altLang="en-US" sz="2000" dirty="0">
              <a:ea typeface="宋体" panose="02010600030101010101" pitchFamily="2" charset="-122"/>
            </a:endParaRPr>
          </a:p>
          <a:p>
            <a:pPr marL="0" indent="0">
              <a:lnSpc>
                <a:spcPct val="80000"/>
              </a:lnSpc>
              <a:buNone/>
            </a:pPr>
            <a:r>
              <a:rPr lang="zh-CN" altLang="en-US" sz="2000" dirty="0">
                <a:ea typeface="宋体" panose="02010600030101010101" pitchFamily="2" charset="-122"/>
              </a:rPr>
              <a:t>       误工事故 </a:t>
            </a:r>
            <a:endParaRPr lang="zh-CN" altLang="en-US" sz="2000" dirty="0">
              <a:ea typeface="宋体" panose="02010600030101010101" pitchFamily="2" charset="-122"/>
            </a:endParaRPr>
          </a:p>
          <a:p>
            <a:pPr marL="0" indent="0">
              <a:lnSpc>
                <a:spcPct val="80000"/>
              </a:lnSpc>
              <a:buNone/>
            </a:pPr>
            <a:r>
              <a:rPr lang="zh-CN" altLang="en-US" sz="2000" dirty="0">
                <a:ea typeface="宋体" panose="02010600030101010101" pitchFamily="2" charset="-122"/>
              </a:rPr>
              <a:t>       重大损失</a:t>
            </a:r>
            <a:r>
              <a:rPr lang="zh-CN" altLang="en-US" sz="2800" dirty="0">
                <a:ea typeface="宋体" panose="02010600030101010101" pitchFamily="2" charset="-122"/>
              </a:rPr>
              <a:t> </a:t>
            </a:r>
            <a:endParaRPr lang="zh-CN" altLang="en-US" sz="2800" dirty="0">
              <a:ea typeface="宋体" panose="02010600030101010101" pitchFamily="2" charset="-122"/>
            </a:endParaRPr>
          </a:p>
          <a:p>
            <a:pPr marL="0" indent="0">
              <a:lnSpc>
                <a:spcPct val="80000"/>
              </a:lnSpc>
              <a:buNone/>
            </a:pPr>
            <a:r>
              <a:rPr lang="zh-CN" altLang="en-US" sz="2400" dirty="0">
                <a:ea typeface="宋体" panose="02010600030101010101" pitchFamily="2" charset="-122"/>
              </a:rPr>
              <a:t>      </a:t>
            </a:r>
            <a:r>
              <a:rPr lang="zh-CN" altLang="en-US" sz="2000" dirty="0">
                <a:ea typeface="宋体" panose="02010600030101010101" pitchFamily="2" charset="-122"/>
              </a:rPr>
              <a:t>严重损失</a:t>
            </a:r>
            <a:endParaRPr lang="zh-CN" altLang="en-US" sz="2000" dirty="0">
              <a:ea typeface="宋体" panose="02010600030101010101" pitchFamily="2" charset="-122"/>
            </a:endParaRPr>
          </a:p>
          <a:p>
            <a:pPr marL="0" indent="0">
              <a:lnSpc>
                <a:spcPct val="80000"/>
              </a:lnSpc>
              <a:buNone/>
            </a:pPr>
            <a:r>
              <a:rPr lang="zh-CN" altLang="en-US" sz="2000" dirty="0">
                <a:ea typeface="宋体" panose="02010600030101010101" pitchFamily="2" charset="-122"/>
              </a:rPr>
              <a:t>       轻微损失</a:t>
            </a:r>
            <a:endParaRPr lang="zh-CN" altLang="en-US" sz="2000" dirty="0">
              <a:ea typeface="宋体" panose="02010600030101010101" pitchFamily="2" charset="-122"/>
            </a:endParaRPr>
          </a:p>
          <a:p>
            <a:pPr marL="0" indent="0">
              <a:lnSpc>
                <a:spcPct val="80000"/>
              </a:lnSpc>
              <a:buNone/>
            </a:pPr>
            <a:r>
              <a:rPr lang="zh-CN" altLang="en-US" sz="2000" dirty="0">
                <a:ea typeface="宋体" panose="02010600030101010101" pitchFamily="2" charset="-122"/>
              </a:rPr>
              <a:t>       财产损失</a:t>
            </a:r>
            <a:r>
              <a:rPr lang="zh-CN" altLang="en-US" sz="2800" dirty="0">
                <a:ea typeface="宋体" panose="02010600030101010101" pitchFamily="2" charset="-122"/>
              </a:rPr>
              <a:t>   </a:t>
            </a:r>
            <a:endParaRPr lang="zh-CN" altLang="en-US" sz="2800" dirty="0">
              <a:ea typeface="宋体" panose="02010600030101010101" pitchFamily="2" charset="-122"/>
            </a:endParaRPr>
          </a:p>
          <a:p>
            <a:pPr marL="0" indent="0">
              <a:lnSpc>
                <a:spcPct val="80000"/>
              </a:lnSpc>
              <a:buFont typeface="Wingdings" panose="05000000000000000000" pitchFamily="2" charset="2"/>
              <a:buChar char="Ø"/>
            </a:pPr>
            <a:r>
              <a:rPr lang="zh-CN" altLang="en-US" sz="2800" dirty="0">
                <a:ea typeface="宋体" panose="02010600030101010101" pitchFamily="2" charset="-122"/>
              </a:rPr>
              <a:t>流程</a:t>
            </a:r>
            <a:endParaRPr lang="zh-CN" altLang="en-US" sz="2800" dirty="0">
              <a:ea typeface="宋体" panose="02010600030101010101" pitchFamily="2" charset="-122"/>
            </a:endParaRPr>
          </a:p>
          <a:p>
            <a:pPr marL="0" indent="0">
              <a:lnSpc>
                <a:spcPct val="80000"/>
              </a:lnSpc>
              <a:buFont typeface="Wingdings" panose="05000000000000000000" pitchFamily="2" charset="2"/>
              <a:buChar char="Ø"/>
            </a:pPr>
            <a:r>
              <a:rPr lang="zh-CN" altLang="en-US" sz="2800" dirty="0">
                <a:ea typeface="宋体" panose="02010600030101010101" pitchFamily="2" charset="-122"/>
              </a:rPr>
              <a:t>报告表</a:t>
            </a:r>
            <a:endParaRPr lang="zh-CN" altLang="en-US" sz="2800" dirty="0">
              <a:ea typeface="宋体" panose="02010600030101010101" pitchFamily="2" charset="-122"/>
            </a:endParaRPr>
          </a:p>
          <a:p>
            <a:pPr marL="0" indent="0">
              <a:lnSpc>
                <a:spcPct val="80000"/>
              </a:lnSpc>
              <a:buFont typeface="Wingdings" panose="05000000000000000000" pitchFamily="2" charset="2"/>
              <a:buChar char="Ø"/>
            </a:pPr>
            <a:endParaRPr lang="zh-CN" altLang="en-US" sz="2800" dirty="0">
              <a:ea typeface="宋体" panose="02010600030101010101" pitchFamily="2" charset="-122"/>
            </a:endParaRPr>
          </a:p>
        </p:txBody>
      </p:sp>
      <p:sp>
        <p:nvSpPr>
          <p:cNvPr id="7171" name="矩形 4100"/>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壕详砚紧洁掘揽排燥团殆柠健屁肺丫荚忌逮赘笼贮援腆香鼻倔蔷享琉蹈恬事故事件报告调查流程培训事故事件报告调查流程培训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定  义</a:t>
            </a:r>
            <a:endParaRPr lang="zh-CN" altLang="en-US" dirty="0">
              <a:ea typeface="宋体" panose="02010600030101010101" pitchFamily="2" charset="-122"/>
            </a:endParaRPr>
          </a:p>
        </p:txBody>
      </p:sp>
      <p:sp>
        <p:nvSpPr>
          <p:cNvPr id="8194" name="Rectangle 3"/>
          <p:cNvSpPr>
            <a:spLocks noGrp="1"/>
          </p:cNvSpPr>
          <p:nvPr>
            <p:ph type="body" idx="4294967295"/>
          </p:nvPr>
        </p:nvSpPr>
        <p:spPr>
          <a:ln/>
        </p:spPr>
        <p:txBody>
          <a:bodyPr vert="horz" wrap="square" lIns="90488" tIns="44450" rIns="90488" bIns="44450" anchor="t" anchorCtr="0"/>
          <a:p>
            <a:pPr marL="0" indent="0">
              <a:lnSpc>
                <a:spcPct val="90000"/>
              </a:lnSpc>
              <a:buNone/>
            </a:pPr>
            <a:r>
              <a:rPr lang="zh-CN" altLang="en-US" sz="2400" dirty="0">
                <a:solidFill>
                  <a:srgbClr val="FF0033"/>
                </a:solidFill>
                <a:ea typeface="宋体" panose="02010600030101010101" pitchFamily="2" charset="-122"/>
              </a:rPr>
              <a:t>急救事故</a:t>
            </a:r>
            <a:r>
              <a:rPr lang="zh-CN" altLang="en-US" sz="2400" dirty="0">
                <a:ea typeface="宋体" panose="02010600030101010101" pitchFamily="2" charset="-122"/>
              </a:rPr>
              <a:t>：如果工作期间受伤未引起丧失意识、工作受限或转换工作，通过下列急救（即一次性医疗处理即可解决或仅需要对小伤害事故的后续观察）就可解决的轻伤事故，即使由医生完成。此类事故不必在月度工伤事故中统计。</a:t>
            </a:r>
            <a:endParaRPr lang="zh-CN" altLang="en-US" sz="2400" dirty="0">
              <a:ea typeface="宋体" panose="02010600030101010101" pitchFamily="2" charset="-122"/>
            </a:endParaRPr>
          </a:p>
          <a:p>
            <a:pPr marL="0" indent="0">
              <a:lnSpc>
                <a:spcPct val="90000"/>
              </a:lnSpc>
              <a:buFont typeface="Wingdings" panose="05000000000000000000" pitchFamily="2" charset="2"/>
              <a:buChar char="p"/>
            </a:pPr>
            <a:r>
              <a:rPr lang="zh-CN" altLang="en-US" sz="2400" dirty="0">
                <a:ea typeface="宋体" panose="02010600030101010101" pitchFamily="2" charset="-122"/>
              </a:rPr>
              <a:t>经医护人员进行首次杀菌消毒处理</a:t>
            </a:r>
            <a:endParaRPr lang="zh-CN" altLang="en-US" sz="2400" dirty="0">
              <a:ea typeface="宋体" panose="02010600030101010101" pitchFamily="2" charset="-122"/>
            </a:endParaRPr>
          </a:p>
          <a:p>
            <a:pPr marL="0" indent="0">
              <a:lnSpc>
                <a:spcPct val="90000"/>
              </a:lnSpc>
              <a:buFont typeface="Wingdings" panose="05000000000000000000" pitchFamily="2" charset="2"/>
              <a:buChar char="p"/>
            </a:pPr>
            <a:r>
              <a:rPr lang="zh-CN" altLang="en-US" sz="2400" dirty="0">
                <a:ea typeface="宋体" panose="02010600030101010101" pitchFamily="2" charset="-122"/>
              </a:rPr>
              <a:t>轻度烫伤处理</a:t>
            </a:r>
            <a:endParaRPr lang="zh-CN" altLang="en-US" sz="2400" dirty="0">
              <a:ea typeface="宋体" panose="02010600030101010101" pitchFamily="2" charset="-122"/>
            </a:endParaRPr>
          </a:p>
          <a:p>
            <a:pPr marL="0" indent="0">
              <a:lnSpc>
                <a:spcPct val="90000"/>
              </a:lnSpc>
              <a:buFont typeface="Wingdings" panose="05000000000000000000" pitchFamily="2" charset="2"/>
              <a:buChar char="p"/>
            </a:pPr>
            <a:r>
              <a:rPr lang="zh-CN" altLang="en-US" sz="2400" dirty="0">
                <a:ea typeface="宋体" panose="02010600030101010101" pitchFamily="2" charset="-122"/>
              </a:rPr>
              <a:t>经医护人员进行首次包扎处理</a:t>
            </a:r>
            <a:endParaRPr lang="zh-CN" altLang="en-US" sz="2400" dirty="0">
              <a:ea typeface="宋体" panose="02010600030101010101" pitchFamily="2" charset="-122"/>
            </a:endParaRPr>
          </a:p>
          <a:p>
            <a:pPr marL="0" indent="0">
              <a:lnSpc>
                <a:spcPct val="90000"/>
              </a:lnSpc>
              <a:buFont typeface="Wingdings" panose="05000000000000000000" pitchFamily="2" charset="2"/>
              <a:buChar char="p"/>
            </a:pPr>
            <a:r>
              <a:rPr lang="zh-CN" altLang="en-US" sz="2400" dirty="0">
                <a:ea typeface="宋体" panose="02010600030101010101" pitchFamily="2" charset="-122"/>
              </a:rPr>
              <a:t>如用镊子将异物从伤口取出</a:t>
            </a:r>
            <a:endParaRPr lang="zh-CN" altLang="en-US" sz="2400" dirty="0">
              <a:ea typeface="宋体" panose="02010600030101010101" pitchFamily="2" charset="-122"/>
            </a:endParaRPr>
          </a:p>
          <a:p>
            <a:pPr marL="0" indent="0">
              <a:lnSpc>
                <a:spcPct val="90000"/>
              </a:lnSpc>
              <a:buFont typeface="Wingdings" panose="05000000000000000000" pitchFamily="2" charset="2"/>
              <a:buChar char="p"/>
            </a:pPr>
            <a:r>
              <a:rPr lang="zh-CN" altLang="en-US" sz="2400" dirty="0">
                <a:ea typeface="宋体" panose="02010600030101010101" pitchFamily="2" charset="-122"/>
              </a:rPr>
              <a:t>使用非处方药或单剂处方药</a:t>
            </a:r>
            <a:endParaRPr lang="zh-CN" altLang="en-US" sz="2400" dirty="0">
              <a:ea typeface="宋体" panose="02010600030101010101" pitchFamily="2" charset="-122"/>
            </a:endParaRPr>
          </a:p>
          <a:p>
            <a:pPr marL="0" indent="0">
              <a:lnSpc>
                <a:spcPct val="90000"/>
              </a:lnSpc>
              <a:buFont typeface="Wingdings" panose="05000000000000000000" pitchFamily="2" charset="2"/>
              <a:buChar char="p"/>
            </a:pPr>
            <a:r>
              <a:rPr lang="zh-CN" altLang="en-US" sz="2400" dirty="0">
                <a:ea typeface="宋体" panose="02010600030101010101" pitchFamily="2" charset="-122"/>
              </a:rPr>
              <a:t>单一的热疗，</a:t>
            </a:r>
            <a:r>
              <a:rPr lang="en-US" altLang="zh-CN" sz="2400" dirty="0">
                <a:ea typeface="宋体" panose="02010600030101010101" pitchFamily="2" charset="-122"/>
              </a:rPr>
              <a:t>X</a:t>
            </a:r>
            <a:r>
              <a:rPr lang="zh-CN" altLang="en-US" sz="2400" dirty="0">
                <a:ea typeface="宋体" panose="02010600030101010101" pitchFamily="2" charset="-122"/>
              </a:rPr>
              <a:t>光检查</a:t>
            </a:r>
            <a:endParaRPr lang="zh-CN" altLang="en-US" sz="2400" dirty="0">
              <a:ea typeface="宋体" panose="02010600030101010101" pitchFamily="2" charset="-122"/>
            </a:endParaRPr>
          </a:p>
          <a:p>
            <a:pPr marL="0" indent="0">
              <a:lnSpc>
                <a:spcPct val="90000"/>
              </a:lnSpc>
              <a:buFont typeface="Wingdings" panose="05000000000000000000" pitchFamily="2" charset="2"/>
              <a:buChar char="p"/>
            </a:pPr>
            <a:r>
              <a:rPr lang="zh-CN" altLang="en-US" sz="2400" dirty="0">
                <a:ea typeface="宋体" panose="02010600030101010101" pitchFamily="2" charset="-122"/>
              </a:rPr>
              <a:t>破伤风处理 </a:t>
            </a:r>
            <a:endParaRPr lang="zh-CN" altLang="en-US" sz="2400" dirty="0">
              <a:ea typeface="宋体" panose="02010600030101010101" pitchFamily="2" charset="-122"/>
            </a:endParaRPr>
          </a:p>
        </p:txBody>
      </p:sp>
      <p:sp>
        <p:nvSpPr>
          <p:cNvPr id="8195" name="矩形 5124"/>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薛岂蔼忽淹脂籽泊秽煌辽丈筑杉漂床猾雕丘亦连囚胀礁味磐侄廊船裕慢结事故事件报告调查流程培训事故事件报告调查流程培训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定  义</a:t>
            </a:r>
            <a:endParaRPr lang="zh-CN" altLang="en-US" dirty="0">
              <a:ea typeface="宋体" panose="02010600030101010101" pitchFamily="2" charset="-122"/>
            </a:endParaRPr>
          </a:p>
        </p:txBody>
      </p:sp>
      <p:sp>
        <p:nvSpPr>
          <p:cNvPr id="9218" name="Rectangle 3"/>
          <p:cNvSpPr>
            <a:spLocks noGrp="1"/>
          </p:cNvSpPr>
          <p:nvPr>
            <p:ph type="body" idx="4294967295"/>
          </p:nvPr>
        </p:nvSpPr>
        <p:spPr>
          <a:ln/>
        </p:spPr>
        <p:txBody>
          <a:bodyPr vert="horz" wrap="square" lIns="90488" tIns="44450" rIns="90488" bIns="44450" anchor="t" anchorCtr="0"/>
          <a:p>
            <a:pPr marL="0" indent="0"/>
            <a:r>
              <a:rPr lang="zh-CN" altLang="en-US" dirty="0">
                <a:solidFill>
                  <a:srgbClr val="FF0033"/>
                </a:solidFill>
                <a:ea typeface="宋体" panose="02010600030101010101" pitchFamily="2" charset="-122"/>
              </a:rPr>
              <a:t>工作受限事故</a:t>
            </a:r>
            <a:r>
              <a:rPr lang="zh-CN" altLang="en-US" dirty="0">
                <a:ea typeface="宋体" panose="02010600030101010101" pitchFamily="2" charset="-122"/>
              </a:rPr>
              <a:t>：如果员工因伤害在下一个班次可以来上班却不能百分之百履行自己工作的事故。该事故不必在月度工伤事故中统计，该员工在完全恢复前的天数被计算为受限天数。 </a:t>
            </a:r>
            <a:endParaRPr lang="zh-CN" altLang="en-US" dirty="0">
              <a:ea typeface="宋体" panose="02010600030101010101" pitchFamily="2" charset="-122"/>
            </a:endParaRPr>
          </a:p>
        </p:txBody>
      </p:sp>
      <p:sp>
        <p:nvSpPr>
          <p:cNvPr id="9219" name="矩形 6148"/>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鹃羊莱人雄本姚奈誓爬容攻虽吞诊杆萧寞商阎泉世珐匹热京垄蹭烹躲炉凝事故事件报告调查流程培训事故事件报告调查流程培训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定  义</a:t>
            </a:r>
            <a:endParaRPr lang="zh-CN" altLang="en-US" dirty="0">
              <a:ea typeface="宋体" panose="02010600030101010101" pitchFamily="2" charset="-122"/>
            </a:endParaRPr>
          </a:p>
        </p:txBody>
      </p:sp>
      <p:sp>
        <p:nvSpPr>
          <p:cNvPr id="10242" name="Rectangle 3"/>
          <p:cNvSpPr>
            <a:spLocks noGrp="1"/>
          </p:cNvSpPr>
          <p:nvPr>
            <p:ph type="body" idx="4294967295"/>
          </p:nvPr>
        </p:nvSpPr>
        <p:spPr>
          <a:ln/>
        </p:spPr>
        <p:txBody>
          <a:bodyPr vert="horz" wrap="square" lIns="90488" tIns="44450" rIns="90488" bIns="44450" anchor="t" anchorCtr="0"/>
          <a:p>
            <a:pPr marL="0" indent="0"/>
            <a:r>
              <a:rPr lang="en-US" altLang="zh-CN" dirty="0">
                <a:ea typeface="宋体" panose="02010600030101010101" pitchFamily="2" charset="-122"/>
              </a:rPr>
              <a:t> </a:t>
            </a:r>
            <a:r>
              <a:rPr lang="zh-CN" altLang="en-US" dirty="0">
                <a:solidFill>
                  <a:srgbClr val="FF0033"/>
                </a:solidFill>
                <a:ea typeface="宋体" panose="02010600030101010101" pitchFamily="2" charset="-122"/>
              </a:rPr>
              <a:t>误工事故</a:t>
            </a:r>
            <a:r>
              <a:rPr lang="zh-CN" altLang="en-US" dirty="0">
                <a:ea typeface="宋体" panose="02010600030101010101" pitchFamily="2" charset="-122"/>
              </a:rPr>
              <a:t>：指员工因伤害造成误工数天或在数日内无法从事任何工作的伤害事故。该事故应在月度工伤事故中统计，该员工在工伤期间离岗的天数被计算为损失天数。 </a:t>
            </a:r>
            <a:endParaRPr lang="zh-CN" altLang="en-US" dirty="0">
              <a:ea typeface="宋体" panose="02010600030101010101" pitchFamily="2" charset="-122"/>
            </a:endParaRPr>
          </a:p>
        </p:txBody>
      </p:sp>
      <p:sp>
        <p:nvSpPr>
          <p:cNvPr id="10243" name="矩形 7172"/>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蕾批帕也披托尊屹碘蜒卢族徐蕊画此青肇期幕撇畔恢娃罩畦箭幕乳靛停忧事故事件报告调查流程培训事故事件报告调查流程培训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定  义</a:t>
            </a:r>
            <a:endParaRPr lang="zh-CN" altLang="en-US" dirty="0">
              <a:ea typeface="宋体" panose="02010600030101010101" pitchFamily="2" charset="-122"/>
            </a:endParaRPr>
          </a:p>
        </p:txBody>
      </p:sp>
      <p:sp>
        <p:nvSpPr>
          <p:cNvPr id="11266" name="Rectangle 3"/>
          <p:cNvSpPr>
            <a:spLocks noGrp="1"/>
          </p:cNvSpPr>
          <p:nvPr>
            <p:ph type="body" idx="4294967295"/>
          </p:nvPr>
        </p:nvSpPr>
        <p:spPr>
          <a:ln/>
        </p:spPr>
        <p:txBody>
          <a:bodyPr vert="horz" wrap="square" lIns="90488" tIns="44450" rIns="90488" bIns="44450" anchor="t" anchorCtr="0"/>
          <a:p>
            <a:pPr marL="0" indent="0">
              <a:lnSpc>
                <a:spcPct val="90000"/>
              </a:lnSpc>
            </a:pPr>
            <a:r>
              <a:rPr lang="zh-CN" altLang="en-US" sz="2400" dirty="0">
                <a:solidFill>
                  <a:srgbClr val="FF0033"/>
                </a:solidFill>
                <a:ea typeface="宋体" panose="02010600030101010101" pitchFamily="2" charset="-122"/>
              </a:rPr>
              <a:t>财产损失</a:t>
            </a:r>
            <a:r>
              <a:rPr lang="zh-CN" altLang="en-US" sz="2400" dirty="0">
                <a:ea typeface="宋体" panose="02010600030101010101" pitchFamily="2" charset="-122"/>
              </a:rPr>
              <a:t>：</a:t>
            </a:r>
            <a:endParaRPr lang="zh-CN" altLang="en-US" sz="2400" dirty="0">
              <a:ea typeface="宋体" panose="02010600030101010101" pitchFamily="2" charset="-122"/>
            </a:endParaRPr>
          </a:p>
          <a:p>
            <a:pPr marL="0" indent="0">
              <a:lnSpc>
                <a:spcPct val="90000"/>
              </a:lnSpc>
            </a:pPr>
            <a:r>
              <a:rPr lang="en-US" altLang="zh-CN" sz="2400" dirty="0">
                <a:ea typeface="宋体" panose="02010600030101010101" pitchFamily="2" charset="-122"/>
              </a:rPr>
              <a:t>*</a:t>
            </a:r>
            <a:r>
              <a:rPr lang="zh-CN" altLang="en-US" sz="2400" dirty="0">
                <a:ea typeface="宋体" panose="02010600030101010101" pitchFamily="2" charset="-122"/>
              </a:rPr>
              <a:t>建筑物受损：如道路、墙面、楼梯等受到碰撞、涂抹、划伤等，影响外观或正常使用；</a:t>
            </a:r>
            <a:endParaRPr lang="zh-CN" altLang="en-US" sz="2400" dirty="0">
              <a:ea typeface="宋体" panose="02010600030101010101" pitchFamily="2" charset="-122"/>
            </a:endParaRPr>
          </a:p>
          <a:p>
            <a:pPr marL="0" indent="0">
              <a:lnSpc>
                <a:spcPct val="90000"/>
              </a:lnSpc>
            </a:pPr>
            <a:r>
              <a:rPr lang="en-US" altLang="zh-CN" sz="2400" dirty="0">
                <a:ea typeface="宋体" panose="02010600030101010101" pitchFamily="2" charset="-122"/>
              </a:rPr>
              <a:t>*</a:t>
            </a:r>
            <a:r>
              <a:rPr lang="zh-CN" altLang="en-US" sz="2400" dirty="0">
                <a:ea typeface="宋体" panose="02010600030101010101" pitchFamily="2" charset="-122"/>
              </a:rPr>
              <a:t>运输设备受损：叉车、卡车、班车等由于使用不当，在折旧周期之前提前报废；</a:t>
            </a:r>
            <a:endParaRPr lang="zh-CN" altLang="en-US" sz="2400" dirty="0">
              <a:ea typeface="宋体" panose="02010600030101010101" pitchFamily="2" charset="-122"/>
            </a:endParaRPr>
          </a:p>
          <a:p>
            <a:pPr marL="0" indent="0">
              <a:lnSpc>
                <a:spcPct val="90000"/>
              </a:lnSpc>
            </a:pPr>
            <a:r>
              <a:rPr lang="en-US" altLang="zh-CN" sz="2400" dirty="0">
                <a:ea typeface="宋体" panose="02010600030101010101" pitchFamily="2" charset="-122"/>
              </a:rPr>
              <a:t>*</a:t>
            </a:r>
            <a:r>
              <a:rPr lang="zh-CN" altLang="en-US" sz="2400" dirty="0">
                <a:ea typeface="宋体" panose="02010600030101010101" pitchFamily="2" charset="-122"/>
              </a:rPr>
              <a:t>生产设备受损：模具、刀具等由于使用不当；</a:t>
            </a:r>
            <a:endParaRPr lang="zh-CN" altLang="en-US" sz="2400" dirty="0">
              <a:ea typeface="宋体" panose="02010600030101010101" pitchFamily="2" charset="-122"/>
            </a:endParaRPr>
          </a:p>
          <a:p>
            <a:pPr marL="0" indent="0">
              <a:lnSpc>
                <a:spcPct val="90000"/>
              </a:lnSpc>
            </a:pPr>
            <a:r>
              <a:rPr lang="en-US" altLang="zh-CN" sz="2400" dirty="0">
                <a:ea typeface="宋体" panose="02010600030101010101" pitchFamily="2" charset="-122"/>
              </a:rPr>
              <a:t>*</a:t>
            </a:r>
            <a:r>
              <a:rPr lang="zh-CN" altLang="en-US" sz="2400" dirty="0">
                <a:ea typeface="宋体" panose="02010600030101010101" pitchFamily="2" charset="-122"/>
              </a:rPr>
              <a:t>产品损失：由于保管、运输不当，造成产品被淋湿、撞破、压坏等；</a:t>
            </a:r>
            <a:endParaRPr lang="zh-CN" altLang="en-US" sz="2400" dirty="0">
              <a:ea typeface="宋体" panose="02010600030101010101" pitchFamily="2" charset="-122"/>
            </a:endParaRPr>
          </a:p>
          <a:p>
            <a:pPr marL="0" indent="0">
              <a:lnSpc>
                <a:spcPct val="90000"/>
              </a:lnSpc>
            </a:pPr>
            <a:r>
              <a:rPr lang="en-US" altLang="zh-CN" sz="2400" dirty="0">
                <a:ea typeface="宋体" panose="02010600030101010101" pitchFamily="2" charset="-122"/>
              </a:rPr>
              <a:t>*</a:t>
            </a:r>
            <a:r>
              <a:rPr lang="zh-CN" altLang="en-US" sz="2400" dirty="0">
                <a:ea typeface="宋体" panose="02010600030101010101" pitchFamily="2" charset="-122"/>
              </a:rPr>
              <a:t>原材料呆滞报废：由于超过保质期、或产品规格或品种改变公司不再生产该种原料所产出的成品，所需要报废的原材料；</a:t>
            </a:r>
            <a:endParaRPr lang="zh-CN" altLang="en-US" sz="2400" dirty="0">
              <a:ea typeface="宋体" panose="02010600030101010101" pitchFamily="2" charset="-122"/>
            </a:endParaRPr>
          </a:p>
          <a:p>
            <a:pPr marL="0" indent="0">
              <a:lnSpc>
                <a:spcPct val="90000"/>
              </a:lnSpc>
            </a:pPr>
            <a:r>
              <a:rPr lang="en-US" altLang="zh-CN" sz="2400" dirty="0">
                <a:ea typeface="宋体" panose="02010600030101010101" pitchFamily="2" charset="-122"/>
              </a:rPr>
              <a:t>*</a:t>
            </a:r>
            <a:r>
              <a:rPr lang="zh-CN" altLang="en-US" sz="2400" dirty="0">
                <a:ea typeface="宋体" panose="02010600030101010101" pitchFamily="2" charset="-122"/>
              </a:rPr>
              <a:t>成品批量投诉：由于产品无法满足客户要求，造成客户批量退货或扣款</a:t>
            </a:r>
            <a:endParaRPr lang="zh-CN" altLang="en-US" sz="2400" dirty="0">
              <a:ea typeface="宋体" panose="02010600030101010101" pitchFamily="2" charset="-122"/>
            </a:endParaRPr>
          </a:p>
        </p:txBody>
      </p:sp>
      <p:sp>
        <p:nvSpPr>
          <p:cNvPr id="11267" name="矩形 8196"/>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一跃趾苍氛只菩酶阐渝橇蒂遁祖麻朴划伞扇诉摹歧倍酞霍疏蛋研稻毒缓睬事故事件报告调查流程培训事故事件报告调查流程培训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p:cNvSpPr>
          <p:nvPr>
            <p:ph type="title" idx="4294967295"/>
          </p:nvPr>
        </p:nvSpPr>
        <p:spPr>
          <a:ln/>
        </p:spPr>
        <p:txBody>
          <a:bodyPr vert="horz" wrap="square" lIns="90488" tIns="44450" rIns="90488" bIns="44450" anchor="t" anchorCtr="0"/>
          <a:p>
            <a:r>
              <a:rPr lang="zh-CN" altLang="en-US" dirty="0">
                <a:ea typeface="宋体" panose="02010600030101010101" pitchFamily="2" charset="-122"/>
              </a:rPr>
              <a:t>定  义</a:t>
            </a:r>
            <a:endParaRPr lang="zh-CN" altLang="en-US" dirty="0">
              <a:ea typeface="宋体" panose="02010600030101010101" pitchFamily="2" charset="-122"/>
            </a:endParaRPr>
          </a:p>
        </p:txBody>
      </p:sp>
      <p:sp>
        <p:nvSpPr>
          <p:cNvPr id="12290" name="Rectangle 3"/>
          <p:cNvSpPr>
            <a:spLocks noGrp="1"/>
          </p:cNvSpPr>
          <p:nvPr>
            <p:ph type="body" idx="4294967295"/>
          </p:nvPr>
        </p:nvSpPr>
        <p:spPr>
          <a:ln/>
        </p:spPr>
        <p:txBody>
          <a:bodyPr vert="horz" wrap="square" lIns="90488" tIns="44450" rIns="90488" bIns="44450" anchor="t" anchorCtr="0"/>
          <a:p>
            <a:pPr marL="0" indent="0">
              <a:buNone/>
            </a:pPr>
            <a:r>
              <a:rPr lang="zh-CN" altLang="en-US" dirty="0">
                <a:solidFill>
                  <a:srgbClr val="FF0033"/>
                </a:solidFill>
                <a:ea typeface="宋体" panose="02010600030101010101" pitchFamily="2" charset="-122"/>
              </a:rPr>
              <a:t>需要下列医疗处理的伤害事故，应记录在每月工伤事故中统计：</a:t>
            </a:r>
            <a:endParaRPr lang="zh-CN" altLang="en-US" dirty="0">
              <a:solidFill>
                <a:srgbClr val="FF0033"/>
              </a:solidFill>
              <a:ea typeface="宋体" panose="02010600030101010101" pitchFamily="2" charset="-122"/>
            </a:endParaRPr>
          </a:p>
          <a:p>
            <a:pPr marL="0" indent="0">
              <a:buFont typeface="Wingdings" panose="05000000000000000000" pitchFamily="2" charset="2"/>
              <a:buChar char="ü"/>
            </a:pPr>
            <a:r>
              <a:rPr lang="zh-CN" altLang="en-US" dirty="0">
                <a:ea typeface="宋体" panose="02010600030101010101" pitchFamily="2" charset="-122"/>
              </a:rPr>
              <a:t>对同一急救事故的重复治疗；</a:t>
            </a:r>
            <a:endParaRPr lang="zh-CN" altLang="en-US" dirty="0">
              <a:ea typeface="宋体" panose="02010600030101010101" pitchFamily="2" charset="-122"/>
            </a:endParaRPr>
          </a:p>
          <a:p>
            <a:pPr marL="0" indent="0">
              <a:buFont typeface="Wingdings" panose="05000000000000000000" pitchFamily="2" charset="2"/>
              <a:buChar char="ü"/>
            </a:pPr>
            <a:r>
              <a:rPr lang="zh-CN" altLang="en-US" dirty="0">
                <a:ea typeface="宋体" panose="02010600030101010101" pitchFamily="2" charset="-122"/>
              </a:rPr>
              <a:t>住院</a:t>
            </a:r>
            <a:endParaRPr lang="zh-CN" altLang="en-US" dirty="0">
              <a:ea typeface="宋体" panose="02010600030101010101" pitchFamily="2" charset="-122"/>
            </a:endParaRPr>
          </a:p>
          <a:p>
            <a:pPr marL="0" indent="0">
              <a:buFont typeface="Wingdings" panose="05000000000000000000" pitchFamily="2" charset="2"/>
              <a:buChar char="ü"/>
            </a:pPr>
            <a:r>
              <a:rPr lang="zh-CN" altLang="en-US" dirty="0">
                <a:ea typeface="宋体" panose="02010600030101010101" pitchFamily="2" charset="-122"/>
              </a:rPr>
              <a:t>手术缝合</a:t>
            </a:r>
            <a:endParaRPr lang="zh-CN" altLang="en-US" dirty="0">
              <a:ea typeface="宋体" panose="02010600030101010101" pitchFamily="2" charset="-122"/>
            </a:endParaRPr>
          </a:p>
          <a:p>
            <a:pPr marL="0" indent="0">
              <a:buFont typeface="Wingdings" panose="05000000000000000000" pitchFamily="2" charset="2"/>
              <a:buChar char="ü"/>
            </a:pPr>
            <a:r>
              <a:rPr lang="zh-CN" altLang="en-US" dirty="0">
                <a:ea typeface="宋体" panose="02010600030101010101" pitchFamily="2" charset="-122"/>
              </a:rPr>
              <a:t>高难度的取出伤口异物，或从眼睛里取出任何异物 </a:t>
            </a:r>
            <a:endParaRPr lang="zh-CN" altLang="en-US" dirty="0">
              <a:ea typeface="宋体" panose="02010600030101010101" pitchFamily="2" charset="-122"/>
            </a:endParaRPr>
          </a:p>
        </p:txBody>
      </p:sp>
      <p:sp>
        <p:nvSpPr>
          <p:cNvPr id="12291" name="矩形 9220"/>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扒浊椅绒悍钢闻器蒸米措拉辑依耗痉瞻哇够鬼弧敏止顽味科舷坏醉村群眶事故事件报告调查流程培训事故事件报告调查流程培训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Picture 7"/>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3314" name="矩形 10243"/>
          <p:cNvSpPr/>
          <p:nvPr/>
        </p:nvSpPr>
        <p:spPr>
          <a:xfrm>
            <a:off x="10826750" y="7016750"/>
            <a:ext cx="0" cy="0"/>
          </a:xfrm>
          <a:prstGeom prst="rect">
            <a:avLst/>
          </a:prstGeom>
          <a:noFill/>
          <a:ln w="9525">
            <a:noFill/>
          </a:ln>
        </p:spPr>
        <p:txBody>
          <a:bodyPr wrap="square" anchor="ctr" anchorCtr="0"/>
          <a:p>
            <a:pPr marL="1905" indent="-1905" eaLnBrk="0" hangingPunct="0">
              <a:lnSpc>
                <a:spcPts val="140"/>
              </a:lnSpc>
              <a:buClrTx/>
              <a:buFontTx/>
            </a:pPr>
            <a:r>
              <a:rPr lang="zh-CN" altLang="en-US" sz="100" dirty="0">
                <a:solidFill>
                  <a:srgbClr val="000000"/>
                </a:solidFill>
                <a:latin typeface="Arial" panose="020B0604020202020204" pitchFamily="34" charset="0"/>
                <a:sym typeface="Arial" panose="020B0604020202020204" pitchFamily="34" charset="0"/>
              </a:rPr>
              <a:t>尹哨声宿舌猾灰乏揩牵作率乙赡缎发融褒痊错棋潍凡蕴帅叫四郁某同冀沫事故事件报告调查流程培训事故事件报告调查流程培训</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transition spd="slow">
    <p:pull dir="ru"/>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ALVwhite issue 1">
  <a:themeElements>
    <a:clrScheme name="">
      <a:dk1>
        <a:srgbClr val="000000"/>
      </a:dk1>
      <a:lt1>
        <a:srgbClr val="FDFDFD"/>
      </a:lt1>
      <a:dk2>
        <a:srgbClr val="000080"/>
      </a:dk2>
      <a:lt2>
        <a:srgbClr val="C0C0C0"/>
      </a:lt2>
      <a:accent1>
        <a:srgbClr val="000080"/>
      </a:accent1>
      <a:accent2>
        <a:srgbClr val="993366"/>
      </a:accent2>
      <a:accent3>
        <a:srgbClr val="FEFEFE"/>
      </a:accent3>
      <a:accent4>
        <a:srgbClr val="000000"/>
      </a:accent4>
      <a:accent5>
        <a:srgbClr val="AAAAC1"/>
      </a:accent5>
      <a:accent6>
        <a:srgbClr val="892D5B"/>
      </a:accent6>
      <a:hlink>
        <a:srgbClr val="008080"/>
      </a:hlink>
      <a:folHlink>
        <a:srgbClr val="336699"/>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80"/>
        </a:lt1>
        <a:dk2>
          <a:srgbClr val="FFFF00"/>
        </a:dk2>
        <a:lt2>
          <a:srgbClr val="000000"/>
        </a:lt2>
        <a:accent1>
          <a:srgbClr val="FFFF99"/>
        </a:accent1>
        <a:accent2>
          <a:srgbClr val="FFCC99"/>
        </a:accent2>
        <a:accent3>
          <a:srgbClr val="AAAAC1"/>
        </a:accent3>
        <a:accent4>
          <a:srgbClr val="DCDCDC"/>
        </a:accent4>
        <a:accent5>
          <a:srgbClr val="FFFFCA"/>
        </a:accent5>
        <a:accent6>
          <a:srgbClr val="E5B789"/>
        </a:accent6>
        <a:hlink>
          <a:srgbClr val="99CCFF"/>
        </a:hlink>
        <a:folHlink>
          <a:srgbClr val="66FFCC"/>
        </a:folHlink>
      </a:clrScheme>
      <a:clrMap bg1="lt1" tx1="dk1" bg2="lt2" tx2="dk2" accent1="accent1" accent2="accent2" accent3="accent3" accent4="accent4" accent5="accent5" accent6="accent6" hlink="hlink" folHlink="folHlink"/>
    </a:extraClrScheme>
    <a:extraClrScheme>
      <a:clrScheme name="">
        <a:dk1>
          <a:srgbClr val="000000"/>
        </a:dk1>
        <a:lt1>
          <a:srgbClr val="FDFDFD"/>
        </a:lt1>
        <a:dk2>
          <a:srgbClr val="000080"/>
        </a:dk2>
        <a:lt2>
          <a:srgbClr val="C0C0C0"/>
        </a:lt2>
        <a:accent1>
          <a:srgbClr val="000080"/>
        </a:accent1>
        <a:accent2>
          <a:srgbClr val="993366"/>
        </a:accent2>
        <a:accent3>
          <a:srgbClr val="FEFEFE"/>
        </a:accent3>
        <a:accent4>
          <a:srgbClr val="000000"/>
        </a:accent4>
        <a:accent5>
          <a:srgbClr val="AAAAC1"/>
        </a:accent5>
        <a:accent6>
          <a:srgbClr val="892D5B"/>
        </a:accent6>
        <a:hlink>
          <a:srgbClr val="008080"/>
        </a:hlink>
        <a:folHlink>
          <a:srgbClr val="336699"/>
        </a:folHlink>
      </a:clrScheme>
      <a:clrMap bg1="lt1" tx1="dk1" bg2="lt2" tx2="dk2" accent1="accent1" accent2="accent2" accent3="accent3" accent4="accent4" accent5="accent5" accent6="accent6" hlink="hlink" folHlink="folHlink"/>
    </a:extraClrScheme>
    <a:extraClrScheme>
      <a:clrScheme name="">
        <a:dk1>
          <a:srgbClr val="000000"/>
        </a:dk1>
        <a:lt1>
          <a:srgbClr val="FDFDFD"/>
        </a:lt1>
        <a:dk2>
          <a:srgbClr val="000000"/>
        </a:dk2>
        <a:lt2>
          <a:srgbClr val="C0C0C0"/>
        </a:lt2>
        <a:accent1>
          <a:srgbClr val="333333"/>
        </a:accent1>
        <a:accent2>
          <a:srgbClr val="808080"/>
        </a:accent2>
        <a:accent3>
          <a:srgbClr val="FEFEFE"/>
        </a:accent3>
        <a:accent4>
          <a:srgbClr val="000000"/>
        </a:accent4>
        <a:accent5>
          <a:srgbClr val="ADADAD"/>
        </a:accent5>
        <a:accent6>
          <a:srgbClr val="727272"/>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
        <a:dk1>
          <a:srgbClr val="FFFFFF"/>
        </a:dk1>
        <a:lt1>
          <a:srgbClr val="000080"/>
        </a:lt1>
        <a:dk2>
          <a:srgbClr val="FFFF00"/>
        </a:dk2>
        <a:lt2>
          <a:srgbClr val="000000"/>
        </a:lt2>
        <a:accent1>
          <a:srgbClr val="FFFF00"/>
        </a:accent1>
        <a:accent2>
          <a:srgbClr val="FF9933"/>
        </a:accent2>
        <a:accent3>
          <a:srgbClr val="AAAAC1"/>
        </a:accent3>
        <a:accent4>
          <a:srgbClr val="DCDCDC"/>
        </a:accent4>
        <a:accent5>
          <a:srgbClr val="FFFFAA"/>
        </a:accent5>
        <a:accent6>
          <a:srgbClr val="E5892D"/>
        </a:accent6>
        <a:hlink>
          <a:srgbClr val="6666FF"/>
        </a:hlink>
        <a:folHlink>
          <a:srgbClr val="00CC99"/>
        </a:folHlink>
      </a:clrScheme>
      <a:clrMap bg1="lt1" tx1="dk1" bg2="lt2" tx2="dk2" accent1="accent1" accent2="accent2" accent3="accent3" accent4="accent4" accent5="accent5" accent6="accent6" hlink="hlink" folHlink="folHlink"/>
    </a:extraClrScheme>
    <a:extraClrScheme>
      <a:clrScheme name="">
        <a:dk1>
          <a:srgbClr val="000000"/>
        </a:dk1>
        <a:lt1>
          <a:srgbClr val="FDFDFD"/>
        </a:lt1>
        <a:dk2>
          <a:srgbClr val="000080"/>
        </a:dk2>
        <a:lt2>
          <a:srgbClr val="C0C0C0"/>
        </a:lt2>
        <a:accent1>
          <a:srgbClr val="3333CC"/>
        </a:accent1>
        <a:accent2>
          <a:srgbClr val="D60093"/>
        </a:accent2>
        <a:accent3>
          <a:srgbClr val="FEFEFE"/>
        </a:accent3>
        <a:accent4>
          <a:srgbClr val="000000"/>
        </a:accent4>
        <a:accent5>
          <a:srgbClr val="ADADE2"/>
        </a:accent5>
        <a:accent6>
          <a:srgbClr val="C00083"/>
        </a:accent6>
        <a:hlink>
          <a:srgbClr val="33CCCC"/>
        </a:hlink>
        <a:folHlink>
          <a:srgbClr val="0099CC"/>
        </a:folHlink>
      </a:clrScheme>
      <a:clrMap bg1="lt1" tx1="dk1" bg2="lt2" tx2="dk2" accent1="accent1" accent2="accent2" accent3="accent3" accent4="accent4" accent5="accent5" accent6="accent6" hlink="hlink" folHlink="folHlink"/>
    </a:extraClrScheme>
    <a:extraClrScheme>
      <a:clrScheme name="">
        <a:dk1>
          <a:srgbClr val="000000"/>
        </a:dk1>
        <a:lt1>
          <a:srgbClr val="FDFDFD"/>
        </a:lt1>
        <a:dk2>
          <a:srgbClr val="000000"/>
        </a:dk2>
        <a:lt2>
          <a:srgbClr val="C0C0C0"/>
        </a:lt2>
        <a:accent1>
          <a:srgbClr val="DDDDDD"/>
        </a:accent1>
        <a:accent2>
          <a:srgbClr val="4D4D4D"/>
        </a:accent2>
        <a:accent3>
          <a:srgbClr val="FEFEFE"/>
        </a:accent3>
        <a:accent4>
          <a:srgbClr val="000000"/>
        </a:accent4>
        <a:accent5>
          <a:srgbClr val="EBEBEB"/>
        </a:accent5>
        <a:accent6>
          <a:srgbClr val="444444"/>
        </a:accent6>
        <a:hlink>
          <a:srgbClr val="969696"/>
        </a:hlink>
        <a:folHlink>
          <a:srgbClr val="2929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C00"/>
      </a:accent6>
      <a:hlink>
        <a:srgbClr val="FC0128"/>
      </a:hlink>
      <a:folHlink>
        <a:srgbClr val="CECECE"/>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C00"/>
      </a:accent6>
      <a:hlink>
        <a:srgbClr val="FC0128"/>
      </a:hlink>
      <a:folHlink>
        <a:srgbClr val="CECECE"/>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2738</Words>
  <Application>WPS 演示</Application>
  <PresentationFormat>信纸(8.5x11 英寸)</PresentationFormat>
  <Paragraphs>160</Paragraphs>
  <Slides>18</Slides>
  <Notes>0</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3</vt:i4>
      </vt:variant>
      <vt:variant>
        <vt:lpstr>幻灯片标题</vt:lpstr>
      </vt:variant>
      <vt:variant>
        <vt:i4>18</vt:i4>
      </vt:variant>
    </vt:vector>
  </HeadingPairs>
  <TitlesOfParts>
    <vt:vector size="35" baseType="lpstr">
      <vt:lpstr>Arial</vt:lpstr>
      <vt:lpstr>宋体</vt:lpstr>
      <vt:lpstr>Wingdings</vt:lpstr>
      <vt:lpstr>Times New Roman</vt:lpstr>
      <vt:lpstr>华文行楷</vt:lpstr>
      <vt:lpstr>微软雅黑</vt:lpstr>
      <vt:lpstr>Arial Unicode MS</vt:lpstr>
      <vt:lpstr>隶书</vt:lpstr>
      <vt:lpstr>汉仪旗黑-85S</vt:lpstr>
      <vt:lpstr>黑体</vt:lpstr>
      <vt:lpstr>李旭科毛笔行书</vt:lpstr>
      <vt:lpstr>楷体</vt:lpstr>
      <vt:lpstr>ALVwhite issue 1</vt:lpstr>
      <vt:lpstr>3_Office 主题​​</vt:lpstr>
      <vt:lpstr>Word.Document.8</vt:lpstr>
      <vt:lpstr>Excel.Sheet.8</vt:lpstr>
      <vt:lpstr>Excel.Sheet.8</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njhr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APS Workshop NHA # 001 5S – Production office</dc:title>
  <dc:creator>nha</dc:creator>
  <dc:subject>事故事件报告调查流程培训</dc:subject>
  <cp:lastModifiedBy>monkeyhappy</cp:lastModifiedBy>
  <cp:revision>47</cp:revision>
  <cp:lastPrinted>1999-03-17T17:36:04Z</cp:lastPrinted>
  <dcterms:created xsi:type="dcterms:W3CDTF">2005-11-08T21:26:15Z</dcterms:created>
  <dcterms:modified xsi:type="dcterms:W3CDTF">2024-02-21T05:42:15Z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735FFBF1BBB1422A87FE682918969AFD_12</vt:lpwstr>
  </property>
  <property fmtid="{D5CDD505-2E9C-101B-9397-08002B2CF9AE}" pid="3" name="KSOProductBuildVer">
    <vt:lpwstr>2052-12.1.0.16388</vt:lpwstr>
  </property>
</Properties>
</file>