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6"/>
  </p:notesMasterIdLst>
  <p:sldIdLst>
    <p:sldId id="694" r:id="rId5"/>
    <p:sldId id="695" r:id="rId6"/>
    <p:sldId id="290" r:id="rId7"/>
    <p:sldId id="656" r:id="rId8"/>
    <p:sldId id="677" r:id="rId9"/>
    <p:sldId id="675" r:id="rId10"/>
    <p:sldId id="658" r:id="rId11"/>
    <p:sldId id="676" r:id="rId12"/>
    <p:sldId id="660" r:id="rId13"/>
    <p:sldId id="671" r:id="rId14"/>
    <p:sldId id="672" r:id="rId15"/>
    <p:sldId id="674" r:id="rId16"/>
    <p:sldId id="678" r:id="rId17"/>
    <p:sldId id="680" r:id="rId18"/>
    <p:sldId id="681" r:id="rId19"/>
    <p:sldId id="682" r:id="rId20"/>
    <p:sldId id="651" r:id="rId21"/>
    <p:sldId id="685" r:id="rId22"/>
    <p:sldId id="684" r:id="rId23"/>
    <p:sldId id="687" r:id="rId24"/>
    <p:sldId id="696" r:id="rId25"/>
  </p:sldIdLst>
  <p:sldSz cx="12192000" cy="6858000"/>
  <p:notesSz cx="6858000" cy="9144000"/>
  <p:custDataLst>
    <p:tags r:id="rId31"/>
  </p:custDataLst>
  <p:defaultTextStyle>
    <a:defPPr>
      <a:defRPr lang="zh-CN"/>
    </a:defPPr>
    <a:lvl1pPr marL="0" lvl="0"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1pPr>
    <a:lvl2pPr marL="457200" lvl="1"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2pPr>
    <a:lvl3pPr marL="914400" lvl="2"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3pPr>
    <a:lvl4pPr marL="1371600" lvl="3"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4pPr>
    <a:lvl5pPr marL="1828800" lvl="4"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5pPr>
    <a:lvl6pPr marL="2286000" lvl="5"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6pPr>
    <a:lvl7pPr marL="2743200" lvl="6"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7pPr>
    <a:lvl8pPr marL="3200400" lvl="7"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8pPr>
    <a:lvl9pPr marL="3657600" lvl="8"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DF3"/>
    <a:srgbClr val="FF3300"/>
    <a:srgbClr val="6600CC"/>
    <a:srgbClr val="CCCC00"/>
    <a:srgbClr val="CC00FF"/>
    <a:srgbClr val="3F24E0"/>
    <a:srgbClr val="1AEA8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75" d="100"/>
          <a:sy n="75" d="100"/>
        </p:scale>
        <p:origin x="-1410" y="-378"/>
      </p:cViewPr>
      <p:guideLst>
        <p:guide orient="horz" pos="2159"/>
        <p:guide pos="3873"/>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gs" Target="tags/tag16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lgn="l">
              <a:lnSpc>
                <a:spcPct val="100000"/>
              </a:lnSpc>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lnSpc>
                <a:spcPct val="100000"/>
              </a:lnSpc>
              <a:defRPr sz="120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04" name="Rectangle 4"/>
          <p:cNvSpPr>
            <a:spLocks noGrp="1"/>
          </p:cNvSpPr>
          <p:nvPr>
            <p:ph type="sldImg" idx="2"/>
          </p:nvPr>
        </p:nvSpPr>
        <p:spPr>
          <a:xfrm>
            <a:off x="381000" y="685800"/>
            <a:ext cx="6096000" cy="3429000"/>
          </a:xfrm>
          <a:prstGeom prst="rect">
            <a:avLst/>
          </a:prstGeom>
          <a:noFill/>
          <a:ln w="9525">
            <a:noFill/>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lgn="l">
              <a:lnSpc>
                <a:spcPct val="100000"/>
              </a:lnSpc>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p>
            <a:pPr lvl="0" algn="r" eaLnBrk="1" hangingPunct="1">
              <a:lnSpc>
                <a:spcPct val="100000"/>
              </a:lnSpc>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fld>
            <a:endParaRPr lang="en-US" altLang="zh-CN" sz="1200"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lnSpc>
                <a:spcPct val="100000"/>
              </a:lnSpc>
            </a:pP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4.xml"/><Relationship Id="rId19" Type="http://schemas.openxmlformats.org/officeDocument/2006/relationships/image" Target="../media/image3.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algn="l">
              <a:lnSpc>
                <a:spcPct val="100000"/>
              </a:lnSpc>
              <a:defRPr sz="140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a:lnSpc>
                <a:spcPct val="100000"/>
              </a:lnSpc>
              <a:defRPr sz="140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a:defRPr sz="1400">
                <a:solidFill>
                  <a:schemeClr val="tx1"/>
                </a:solidFill>
                <a:latin typeface="Arial" panose="020B0604020202020204" pitchFamily="34" charset="0"/>
                <a:ea typeface="宋体" panose="02010600030101010101" pitchFamily="2" charset="-122"/>
              </a:defRPr>
            </a:lvl1pPr>
          </a:lstStyle>
          <a:p>
            <a:pPr lvl="0" eaLnBrk="1" hangingPunct="1">
              <a:lnSpc>
                <a:spcPct val="100000"/>
              </a:lnSpc>
            </a:pPr>
            <a:fld id="{9A0DB2DC-4C9A-4742-B13C-FB6460FD3503}" type="slidenum">
              <a:rPr lang="en-US" altLang="zh-CN" dirty="0"/>
            </a:fld>
            <a:endParaRPr lang="en-US" altLang="zh-CN" dirty="0"/>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1" name="Line 3"/>
          <p:cNvSpPr>
            <a:spLocks noChangeShapeType="1"/>
          </p:cNvSpPr>
          <p:nvPr userDrawn="1"/>
        </p:nvSpPr>
        <p:spPr bwMode="auto">
          <a:xfrm>
            <a:off x="0" y="1066800"/>
            <a:ext cx="12192000" cy="0"/>
          </a:xfrm>
          <a:prstGeom prst="line">
            <a:avLst/>
          </a:prstGeom>
          <a:noFill/>
          <a:ln w="28575">
            <a:solidFill>
              <a:srgbClr val="FF0000"/>
            </a:solidFill>
            <a:round/>
          </a:ln>
        </p:spPr>
        <p:txBody>
          <a:bodyPr/>
          <a:lstStyle/>
          <a:p>
            <a:pPr marL="0" marR="0" lvl="0" indent="0" algn="just" defTabSz="914400" rtl="0" eaLnBrk="1" fontAlgn="base" latinLnBrk="0" hangingPunct="1">
              <a:lnSpc>
                <a:spcPct val="13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rgbClr val="FF3300"/>
              </a:solidFill>
              <a:effectLst/>
              <a:uLnTx/>
              <a:uFillTx/>
              <a:latin typeface="黑体" panose="02010609060101010101" pitchFamily="49" charset="-122"/>
              <a:ea typeface="黑体" panose="02010609060101010101" pitchFamily="49" charset="-122"/>
              <a:cs typeface="+mn-cs"/>
            </a:endParaRPr>
          </a:p>
        </p:txBody>
      </p:sp>
      <p:sp>
        <p:nvSpPr>
          <p:cNvPr id="2052" name="Line 4"/>
          <p:cNvSpPr>
            <a:spLocks noChangeShapeType="1"/>
          </p:cNvSpPr>
          <p:nvPr userDrawn="1"/>
        </p:nvSpPr>
        <p:spPr bwMode="auto">
          <a:xfrm>
            <a:off x="0" y="6172200"/>
            <a:ext cx="12192000" cy="0"/>
          </a:xfrm>
          <a:prstGeom prst="line">
            <a:avLst/>
          </a:prstGeom>
          <a:noFill/>
          <a:ln w="28575">
            <a:solidFill>
              <a:srgbClr val="FF0000"/>
            </a:solidFill>
            <a:round/>
          </a:ln>
        </p:spPr>
        <p:txBody>
          <a:bodyPr/>
          <a:lstStyle/>
          <a:p>
            <a:pPr marL="0" marR="0" lvl="0" indent="0" algn="just" defTabSz="914400" rtl="0" eaLnBrk="1" fontAlgn="base" latinLnBrk="0" hangingPunct="1">
              <a:lnSpc>
                <a:spcPct val="130000"/>
              </a:lnSpc>
              <a:spcBef>
                <a:spcPct val="0"/>
              </a:spcBef>
              <a:spcAft>
                <a:spcPct val="0"/>
              </a:spcAft>
              <a:buClrTx/>
              <a:buSzTx/>
              <a:buFontTx/>
              <a:buNone/>
              <a:defRPr/>
            </a:pPr>
            <a:endParaRPr kumimoji="0" lang="zh-CN" altLang="en-US" sz="2000" b="0" i="0" u="none" strike="noStrike" kern="1200" cap="none" spc="0" normalizeH="0" baseline="0" noProof="0" smtClean="0">
              <a:ln>
                <a:noFill/>
              </a:ln>
              <a:solidFill>
                <a:srgbClr val="FF3300"/>
              </a:solidFill>
              <a:effectLst/>
              <a:uLnTx/>
              <a:uFillTx/>
              <a:latin typeface="黑体" panose="02010609060101010101" pitchFamily="49" charset="-122"/>
              <a:ea typeface="黑体" panose="02010609060101010101" pitchFamily="49" charset="-122"/>
              <a:cs typeface="+mn-cs"/>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15.jpeg"/><Relationship Id="rId5" Type="http://schemas.openxmlformats.org/officeDocument/2006/relationships/tags" Target="../tags/tag158.xml"/><Relationship Id="rId4" Type="http://schemas.openxmlformats.org/officeDocument/2006/relationships/image" Target="../media/image14.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33.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 全 事 故 案 例 学 习</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12291" name="Text Box 3"/>
          <p:cNvSpPr txBox="1"/>
          <p:nvPr/>
        </p:nvSpPr>
        <p:spPr>
          <a:xfrm>
            <a:off x="1981200" y="1219200"/>
            <a:ext cx="5105400" cy="4742815"/>
          </a:xfrm>
          <a:prstGeom prst="rect">
            <a:avLst/>
          </a:prstGeom>
          <a:noFill/>
          <a:ln w="9525">
            <a:noFill/>
          </a:ln>
        </p:spPr>
        <p:txBody>
          <a:bodyPr lIns="0" rIns="0">
            <a:spAutoFit/>
          </a:bodyPr>
          <a:p>
            <a:pPr>
              <a:lnSpc>
                <a:spcPct val="140000"/>
              </a:lnSpc>
            </a:pPr>
            <a:r>
              <a:rPr lang="en-US" altLang="zh-CN" sz="2400" b="1" dirty="0">
                <a:solidFill>
                  <a:srgbClr val="0000FF"/>
                </a:solidFill>
                <a:latin typeface="黑体" panose="02010609060101010101" pitchFamily="49" charset="-122"/>
              </a:rPr>
              <a:t>    2014</a:t>
            </a:r>
            <a:r>
              <a:rPr lang="zh-CN" altLang="en-US" sz="2400" b="1" dirty="0">
                <a:solidFill>
                  <a:srgbClr val="0000FF"/>
                </a:solidFill>
                <a:latin typeface="黑体" panose="02010609060101010101" pitchFamily="49" charset="-122"/>
              </a:rPr>
              <a:t>年</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11</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21:50</a:t>
            </a:r>
            <a:r>
              <a:rPr lang="zh-CN" altLang="en-US" sz="2400" b="1" dirty="0">
                <a:solidFill>
                  <a:srgbClr val="0000FF"/>
                </a:solidFill>
                <a:latin typeface="黑体" panose="02010609060101010101" pitchFamily="49" charset="-122"/>
              </a:rPr>
              <a:t>，由长城钻探工程公司</a:t>
            </a:r>
            <a:r>
              <a:rPr lang="en-US" altLang="zh-CN" sz="2400" b="1" dirty="0">
                <a:solidFill>
                  <a:srgbClr val="0000FF"/>
                </a:solidFill>
                <a:latin typeface="黑体" panose="02010609060101010101" pitchFamily="49" charset="-122"/>
              </a:rPr>
              <a:t>40609</a:t>
            </a:r>
            <a:r>
              <a:rPr lang="zh-CN" altLang="en-US" sz="2400" b="1" dirty="0">
                <a:solidFill>
                  <a:srgbClr val="0000FF"/>
                </a:solidFill>
                <a:latin typeface="黑体" panose="02010609060101010101" pitchFamily="49" charset="-122"/>
              </a:rPr>
              <a:t>钻井队（挂靠）施工的长庆油田安平</a:t>
            </a:r>
            <a:r>
              <a:rPr lang="en-US" altLang="zh-CN" sz="2400" b="1" dirty="0">
                <a:solidFill>
                  <a:srgbClr val="0000FF"/>
                </a:solidFill>
                <a:latin typeface="黑体" panose="02010609060101010101" pitchFamily="49" charset="-122"/>
              </a:rPr>
              <a:t>179</a:t>
            </a:r>
            <a:r>
              <a:rPr lang="zh-CN" altLang="en-US" sz="2400" b="1" dirty="0">
                <a:solidFill>
                  <a:srgbClr val="0000FF"/>
                </a:solidFill>
                <a:latin typeface="黑体" panose="02010609060101010101" pitchFamily="49" charset="-122"/>
              </a:rPr>
              <a:t>井，在完钻固井前循环中发生着火事故，</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12</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3:25</a:t>
            </a:r>
            <a:r>
              <a:rPr lang="zh-CN" altLang="en-US" sz="2400" b="1" dirty="0">
                <a:solidFill>
                  <a:srgbClr val="0000FF"/>
                </a:solidFill>
                <a:latin typeface="黑体" panose="02010609060101010101" pitchFamily="49" charset="-122"/>
              </a:rPr>
              <a:t>，井架倒塌。</a:t>
            </a:r>
            <a:r>
              <a:rPr lang="en-US" altLang="zh-CN" sz="2400" b="1" dirty="0">
                <a:solidFill>
                  <a:srgbClr val="0000FF"/>
                </a:solidFill>
                <a:latin typeface="黑体" panose="02010609060101010101" pitchFamily="49" charset="-122"/>
              </a:rPr>
              <a:t>17:30</a:t>
            </a:r>
            <a:r>
              <a:rPr lang="zh-CN" altLang="en-US" sz="2400" b="1" dirty="0">
                <a:solidFill>
                  <a:srgbClr val="0000FF"/>
                </a:solidFill>
                <a:latin typeface="黑体" panose="02010609060101010101" pitchFamily="49" charset="-122"/>
              </a:rPr>
              <a:t>，进行现场灭火降温。</a:t>
            </a:r>
            <a:r>
              <a:rPr lang="en-US" altLang="zh-CN" sz="2400" b="1" dirty="0">
                <a:solidFill>
                  <a:srgbClr val="0000FF"/>
                </a:solidFill>
                <a:latin typeface="黑体" panose="02010609060101010101" pitchFamily="49" charset="-122"/>
              </a:rPr>
              <a:t>17:50</a:t>
            </a:r>
            <a:r>
              <a:rPr lang="zh-CN" altLang="en-US" sz="2400" b="1" dirty="0">
                <a:solidFill>
                  <a:srgbClr val="0000FF"/>
                </a:solidFill>
                <a:latin typeface="黑体" panose="02010609060101010101" pitchFamily="49" charset="-122"/>
              </a:rPr>
              <a:t>，人员进入钻台下，成功关闭套管头四通闸门，解除险情。事故没有造成人员伤亡和环境污染。</a:t>
            </a:r>
            <a:endParaRPr lang="zh-CN" altLang="en-US" sz="2400" b="1" dirty="0">
              <a:solidFill>
                <a:srgbClr val="0000FF"/>
              </a:solidFill>
              <a:latin typeface="黑体" panose="02010609060101010101" pitchFamily="49" charset="-122"/>
            </a:endParaRPr>
          </a:p>
          <a:p>
            <a:pPr>
              <a:lnSpc>
                <a:spcPct val="140000"/>
              </a:lnSpc>
            </a:pPr>
            <a:r>
              <a:rPr lang="zh-CN" altLang="en-US" sz="2400" b="1" dirty="0">
                <a:solidFill>
                  <a:srgbClr val="0000FF"/>
                </a:solidFill>
                <a:latin typeface="黑体" panose="02010609060101010101" pitchFamily="49" charset="-122"/>
              </a:rPr>
              <a:t>    目前，事故原因尚在调查中。</a:t>
            </a:r>
            <a:endParaRPr lang="zh-CN" altLang="en-US" dirty="0">
              <a:latin typeface="黑体" panose="02010609060101010101" pitchFamily="49" charset="-122"/>
            </a:endParaRPr>
          </a:p>
        </p:txBody>
      </p:sp>
      <p:pic>
        <p:nvPicPr>
          <p:cNvPr id="12292" name="Picture 10"/>
          <p:cNvPicPr>
            <a:picLocks noChangeAspect="1"/>
          </p:cNvPicPr>
          <p:nvPr/>
        </p:nvPicPr>
        <p:blipFill>
          <a:blip r:embed="rId1"/>
          <a:stretch>
            <a:fillRect/>
          </a:stretch>
        </p:blipFill>
        <p:spPr>
          <a:xfrm>
            <a:off x="7239000" y="1092200"/>
            <a:ext cx="3402013" cy="5029200"/>
          </a:xfrm>
          <a:prstGeom prst="rect">
            <a:avLst/>
          </a:prstGeom>
          <a:noFill/>
          <a:ln w="9525">
            <a:noFill/>
          </a:ln>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13315" name="Text Box 3"/>
          <p:cNvSpPr txBox="1"/>
          <p:nvPr/>
        </p:nvSpPr>
        <p:spPr>
          <a:xfrm>
            <a:off x="1828800" y="1174750"/>
            <a:ext cx="8534400" cy="4742815"/>
          </a:xfrm>
          <a:prstGeom prst="rect">
            <a:avLst/>
          </a:prstGeom>
          <a:noFill/>
          <a:ln w="9525">
            <a:noFill/>
          </a:ln>
        </p:spPr>
        <p:txBody>
          <a:bodyPr lIns="0" rIns="0">
            <a:spAutoFit/>
          </a:bodyPr>
          <a:p>
            <a:pPr>
              <a:lnSpc>
                <a:spcPct val="140000"/>
              </a:lnSpc>
            </a:pPr>
            <a:r>
              <a:rPr lang="zh-CN" altLang="en-US" sz="2400" b="1" dirty="0">
                <a:latin typeface="黑体" panose="02010609060101010101" pitchFamily="49" charset="-122"/>
              </a:rPr>
              <a:t>事故经过</a:t>
            </a:r>
            <a:endParaRPr lang="zh-CN" altLang="en-US" sz="2400" b="1" dirty="0">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2014</a:t>
            </a:r>
            <a:r>
              <a:rPr lang="zh-CN" altLang="en-US" sz="2400" b="1" dirty="0">
                <a:solidFill>
                  <a:srgbClr val="0000FF"/>
                </a:solidFill>
                <a:latin typeface="黑体" panose="02010609060101010101" pitchFamily="49" charset="-122"/>
              </a:rPr>
              <a:t>年</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4</a:t>
            </a:r>
            <a:r>
              <a:rPr lang="zh-CN" altLang="en-US" sz="2400" b="1" dirty="0">
                <a:solidFill>
                  <a:srgbClr val="0000FF"/>
                </a:solidFill>
                <a:latin typeface="黑体" panose="02010609060101010101" pitchFamily="49" charset="-122"/>
              </a:rPr>
              <a:t>日钻至</a:t>
            </a:r>
            <a:r>
              <a:rPr lang="en-US" altLang="zh-CN" sz="2400" b="1" dirty="0">
                <a:solidFill>
                  <a:srgbClr val="0000FF"/>
                </a:solidFill>
                <a:latin typeface="黑体" panose="02010609060101010101" pitchFamily="49" charset="-122"/>
              </a:rPr>
              <a:t>3411m</a:t>
            </a:r>
            <a:r>
              <a:rPr lang="zh-CN" altLang="en-US" sz="2400" b="1" dirty="0">
                <a:solidFill>
                  <a:srgbClr val="0000FF"/>
                </a:solidFill>
                <a:latin typeface="黑体" panose="02010609060101010101" pitchFamily="49" charset="-122"/>
              </a:rPr>
              <a:t>时发生井漏，立即随钻堵漏，漏失量降至</a:t>
            </a:r>
            <a:r>
              <a:rPr lang="en-US" altLang="zh-CN" sz="2400" b="1" dirty="0">
                <a:solidFill>
                  <a:srgbClr val="0000FF"/>
                </a:solidFill>
                <a:latin typeface="黑体" panose="02010609060101010101" pitchFamily="49" charset="-122"/>
              </a:rPr>
              <a:t>2-3m</a:t>
            </a:r>
            <a:r>
              <a:rPr lang="en-US" altLang="zh-CN" sz="2400" b="1" baseline="30000" dirty="0">
                <a:solidFill>
                  <a:srgbClr val="0000FF"/>
                </a:solidFill>
                <a:latin typeface="黑体" panose="02010609060101010101" pitchFamily="49" charset="-122"/>
              </a:rPr>
              <a:t>3</a:t>
            </a:r>
            <a:r>
              <a:rPr lang="en-US" altLang="zh-CN" sz="2400" b="1" dirty="0">
                <a:solidFill>
                  <a:srgbClr val="0000FF"/>
                </a:solidFill>
                <a:latin typeface="黑体" panose="02010609060101010101" pitchFamily="49" charset="-122"/>
              </a:rPr>
              <a:t>/h</a:t>
            </a:r>
            <a:r>
              <a:rPr lang="zh-CN" altLang="en-US" sz="2400" b="1" dirty="0">
                <a:solidFill>
                  <a:srgbClr val="0000FF"/>
                </a:solidFill>
                <a:latin typeface="黑体" panose="02010609060101010101" pitchFamily="49" charset="-122"/>
              </a:rPr>
              <a:t>。</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5</a:t>
            </a:r>
            <a:r>
              <a:rPr lang="zh-CN" altLang="en-US" sz="2400" b="1" dirty="0">
                <a:solidFill>
                  <a:srgbClr val="0000FF"/>
                </a:solidFill>
                <a:latin typeface="黑体" panose="02010609060101010101" pitchFamily="49" charset="-122"/>
              </a:rPr>
              <a:t>日于</a:t>
            </a:r>
            <a:r>
              <a:rPr lang="en-US" altLang="zh-CN" sz="2400" b="1" dirty="0">
                <a:solidFill>
                  <a:srgbClr val="0000FF"/>
                </a:solidFill>
                <a:latin typeface="黑体" panose="02010609060101010101" pitchFamily="49" charset="-122"/>
              </a:rPr>
              <a:t>3467m</a:t>
            </a:r>
            <a:r>
              <a:rPr lang="zh-CN" altLang="en-US" sz="2400" b="1" dirty="0">
                <a:solidFill>
                  <a:srgbClr val="0000FF"/>
                </a:solidFill>
                <a:latin typeface="黑体" panose="02010609060101010101" pitchFamily="49" charset="-122"/>
              </a:rPr>
              <a:t>完钻。</a:t>
            </a:r>
            <a:endParaRPr lang="zh-CN" altLang="en-US" sz="2400" b="1" dirty="0">
              <a:solidFill>
                <a:srgbClr val="0000FF"/>
              </a:solidFill>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日，在测井前循环过程中有气体窜出，泥浆涌出约</a:t>
            </a:r>
            <a:r>
              <a:rPr lang="en-US" altLang="zh-CN" sz="2400" b="1" dirty="0">
                <a:solidFill>
                  <a:srgbClr val="0000FF"/>
                </a:solidFill>
                <a:latin typeface="黑体" panose="02010609060101010101" pitchFamily="49" charset="-122"/>
              </a:rPr>
              <a:t>3m</a:t>
            </a:r>
            <a:r>
              <a:rPr lang="zh-CN" altLang="en-US" sz="2400" b="1" dirty="0">
                <a:solidFill>
                  <a:srgbClr val="0000FF"/>
                </a:solidFill>
                <a:latin typeface="黑体" panose="02010609060101010101" pitchFamily="49" charset="-122"/>
              </a:rPr>
              <a:t>高，为防止险情发生，钻井项目组决定不测井直接下套管。</a:t>
            </a:r>
            <a:endParaRPr lang="zh-CN" altLang="en-US" sz="2400" b="1" dirty="0">
              <a:solidFill>
                <a:srgbClr val="0000FF"/>
              </a:solidFill>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11</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17:00</a:t>
            </a:r>
            <a:r>
              <a:rPr lang="zh-CN" altLang="en-US" sz="2400" b="1" dirty="0">
                <a:solidFill>
                  <a:srgbClr val="0000FF"/>
                </a:solidFill>
                <a:latin typeface="黑体" panose="02010609060101010101" pitchFamily="49" charset="-122"/>
              </a:rPr>
              <a:t>，下完套管准备固井时，通过套管头四通闸门循环时发现油气侵现象。为保证固井质量，固井队拒绝固井，钻井队组织循环提高钻井液密度。</a:t>
            </a:r>
            <a:endParaRPr lang="zh-CN" altLang="en-US" sz="2400" b="1" dirty="0">
              <a:solidFill>
                <a:srgbClr val="0000FF"/>
              </a:solidFill>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21:50</a:t>
            </a:r>
            <a:r>
              <a:rPr lang="zh-CN" altLang="en-US" sz="2400" b="1" dirty="0">
                <a:solidFill>
                  <a:srgbClr val="0000FF"/>
                </a:solidFill>
                <a:latin typeface="黑体" panose="02010609060101010101" pitchFamily="49" charset="-122"/>
              </a:rPr>
              <a:t>，振动筛排污坑处发生油气闪爆，坑内原油着火。</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14339" name="Text Box 3"/>
          <p:cNvSpPr txBox="1"/>
          <p:nvPr/>
        </p:nvSpPr>
        <p:spPr>
          <a:xfrm>
            <a:off x="1905000" y="1565275"/>
            <a:ext cx="8305800" cy="3415030"/>
          </a:xfrm>
          <a:prstGeom prst="rect">
            <a:avLst/>
          </a:prstGeom>
          <a:noFill/>
          <a:ln w="9525">
            <a:noFill/>
          </a:ln>
        </p:spPr>
        <p:txBody>
          <a:bodyPr lIns="0" rIns="0">
            <a:spAutoFit/>
          </a:bodyPr>
          <a:p>
            <a:pPr>
              <a:lnSpc>
                <a:spcPct val="150000"/>
              </a:lnSpc>
            </a:pPr>
            <a:r>
              <a:rPr lang="zh-CN" altLang="en-US" sz="2400" b="1" dirty="0">
                <a:solidFill>
                  <a:srgbClr val="0000FF"/>
                </a:solidFill>
                <a:latin typeface="黑体" panose="02010609060101010101" pitchFamily="49" charset="-122"/>
              </a:rPr>
              <a:t>    固井队为防止固井设备燃烧，驱车离开现场，钻井队人员也相继逃生。</a:t>
            </a:r>
            <a:endParaRPr lang="zh-CN" altLang="en-US" sz="2400" b="1" dirty="0">
              <a:solidFill>
                <a:srgbClr val="0000FF"/>
              </a:solidFill>
              <a:latin typeface="黑体" panose="02010609060101010101" pitchFamily="49" charset="-122"/>
            </a:endParaRPr>
          </a:p>
          <a:p>
            <a:pPr>
              <a:lnSpc>
                <a:spcPct val="150000"/>
              </a:lnSpc>
            </a:pPr>
            <a:r>
              <a:rPr lang="zh-CN" altLang="en-US" sz="2400" b="1" dirty="0">
                <a:solidFill>
                  <a:srgbClr val="0000FF"/>
                </a:solidFill>
                <a:latin typeface="黑体" panose="02010609060101010101" pitchFamily="49" charset="-122"/>
              </a:rPr>
              <a:t>    采油厂钻井项目组得知报告后，立即组织该钻井队和周边钻井队进行灭火并拨打火警电话。</a:t>
            </a:r>
            <a:endParaRPr lang="zh-CN" altLang="en-US" sz="2400" b="1" dirty="0">
              <a:solidFill>
                <a:srgbClr val="0000FF"/>
              </a:solidFill>
              <a:latin typeface="黑体" panose="02010609060101010101" pitchFamily="49" charset="-122"/>
            </a:endParaRPr>
          </a:p>
          <a:p>
            <a:pPr>
              <a:lnSpc>
                <a:spcPct val="150000"/>
              </a:lnSpc>
            </a:pPr>
            <a:r>
              <a:rPr lang="en-US" altLang="zh-CN" sz="2400" b="1" dirty="0">
                <a:solidFill>
                  <a:srgbClr val="0000FF"/>
                </a:solidFill>
                <a:latin typeface="黑体" panose="02010609060101010101" pitchFamily="49" charset="-122"/>
              </a:rPr>
              <a:t>    11</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22:40,</a:t>
            </a:r>
            <a:r>
              <a:rPr lang="zh-CN" altLang="en-US" sz="2400" b="1" dirty="0">
                <a:solidFill>
                  <a:srgbClr val="0000FF"/>
                </a:solidFill>
                <a:latin typeface="黑体" panose="02010609060101010101" pitchFamily="49" charset="-122"/>
              </a:rPr>
              <a:t>消防车到达现场，但因火势过大，未能控制住火情，导致火焰蔓延至井口，至</a:t>
            </a:r>
            <a:r>
              <a:rPr lang="en-US" altLang="zh-CN" sz="2400" b="1" dirty="0">
                <a:solidFill>
                  <a:srgbClr val="0000FF"/>
                </a:solidFill>
                <a:latin typeface="黑体" panose="02010609060101010101" pitchFamily="49" charset="-122"/>
              </a:rPr>
              <a:t>12</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3:25</a:t>
            </a:r>
            <a:r>
              <a:rPr lang="zh-CN" altLang="en-US" sz="2400" b="1" dirty="0">
                <a:solidFill>
                  <a:srgbClr val="0000FF"/>
                </a:solidFill>
                <a:latin typeface="黑体" panose="02010609060101010101" pitchFamily="49" charset="-122"/>
              </a:rPr>
              <a:t>，井架倒塌。</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Text Box 3"/>
          <p:cNvSpPr txBox="1"/>
          <p:nvPr/>
        </p:nvSpPr>
        <p:spPr>
          <a:xfrm>
            <a:off x="2133600" y="1143000"/>
            <a:ext cx="7848600" cy="4523105"/>
          </a:xfrm>
          <a:prstGeom prst="rect">
            <a:avLst/>
          </a:prstGeom>
          <a:noFill/>
          <a:ln w="9525">
            <a:noFill/>
          </a:ln>
        </p:spPr>
        <p:txBody>
          <a:bodyPr lIns="0" rIns="0">
            <a:spAutoFit/>
          </a:bodyPr>
          <a:p>
            <a:pPr>
              <a:lnSpc>
                <a:spcPct val="150000"/>
              </a:lnSpc>
            </a:pPr>
            <a:r>
              <a:rPr lang="zh-CN" altLang="en-US" sz="2400" b="1" dirty="0">
                <a:latin typeface="黑体" panose="02010609060101010101" pitchFamily="49" charset="-122"/>
              </a:rPr>
              <a:t>    可看出，油气闪爆引燃排污坑内污油着火，是事故发生的</a:t>
            </a:r>
            <a:r>
              <a:rPr lang="zh-CN" altLang="en-US" sz="2400" b="1" dirty="0">
                <a:solidFill>
                  <a:srgbClr val="0000FF"/>
                </a:solidFill>
                <a:latin typeface="黑体" panose="02010609060101010101" pitchFamily="49" charset="-122"/>
              </a:rPr>
              <a:t>直接原因</a:t>
            </a:r>
            <a:r>
              <a:rPr lang="zh-CN" altLang="en-US" sz="2400" b="1" dirty="0">
                <a:latin typeface="黑体" panose="02010609060101010101" pitchFamily="49" charset="-122"/>
              </a:rPr>
              <a:t>。排污坑着火后，井队人员未及时关闭套管四通闸门是险情扩大的</a:t>
            </a:r>
            <a:r>
              <a:rPr lang="zh-CN" altLang="en-US" sz="2400" b="1" dirty="0">
                <a:solidFill>
                  <a:srgbClr val="0000FF"/>
                </a:solidFill>
                <a:latin typeface="黑体" panose="02010609060101010101" pitchFamily="49" charset="-122"/>
              </a:rPr>
              <a:t>间接原因</a:t>
            </a:r>
            <a:r>
              <a:rPr lang="zh-CN" altLang="en-US" sz="2400" b="1" dirty="0">
                <a:latin typeface="黑体" panose="02010609060101010101" pitchFamily="49" charset="-122"/>
              </a:rPr>
              <a:t>。</a:t>
            </a:r>
            <a:endParaRPr lang="zh-CN" altLang="en-US" sz="2400" b="1" dirty="0">
              <a:latin typeface="黑体" panose="02010609060101010101" pitchFamily="49" charset="-122"/>
            </a:endParaRPr>
          </a:p>
          <a:p>
            <a:pPr>
              <a:lnSpc>
                <a:spcPct val="150000"/>
              </a:lnSpc>
            </a:pPr>
            <a:r>
              <a:rPr lang="zh-CN" altLang="en-US" sz="2400" b="1" dirty="0">
                <a:latin typeface="黑体" panose="02010609060101010101" pitchFamily="49" charset="-122"/>
              </a:rPr>
              <a:t>    只有具备可燃物和火源（油气</a:t>
            </a:r>
            <a:endParaRPr lang="zh-CN" altLang="en-US" sz="2400" b="1" dirty="0">
              <a:latin typeface="黑体" panose="02010609060101010101" pitchFamily="49" charset="-122"/>
            </a:endParaRPr>
          </a:p>
          <a:p>
            <a:pPr>
              <a:lnSpc>
                <a:spcPct val="150000"/>
              </a:lnSpc>
            </a:pPr>
            <a:r>
              <a:rPr lang="zh-CN" altLang="en-US" sz="2400" b="1" dirty="0">
                <a:latin typeface="黑体" panose="02010609060101010101" pitchFamily="49" charset="-122"/>
              </a:rPr>
              <a:t>闪爆所需的点火能量），才有可能</a:t>
            </a:r>
            <a:endParaRPr lang="zh-CN" altLang="en-US" sz="2400" b="1" dirty="0">
              <a:latin typeface="黑体" panose="02010609060101010101" pitchFamily="49" charset="-122"/>
            </a:endParaRPr>
          </a:p>
          <a:p>
            <a:pPr>
              <a:lnSpc>
                <a:spcPct val="150000"/>
              </a:lnSpc>
            </a:pPr>
            <a:r>
              <a:rPr lang="zh-CN" altLang="en-US" sz="2400" b="1" dirty="0">
                <a:latin typeface="黑体" panose="02010609060101010101" pitchFamily="49" charset="-122"/>
              </a:rPr>
              <a:t>发生着火、闪爆。</a:t>
            </a:r>
            <a:endParaRPr lang="zh-CN" altLang="en-US" sz="2400" b="1" dirty="0">
              <a:latin typeface="黑体" panose="02010609060101010101" pitchFamily="49" charset="-122"/>
            </a:endParaRPr>
          </a:p>
          <a:p>
            <a:pPr>
              <a:lnSpc>
                <a:spcPct val="150000"/>
              </a:lnSpc>
            </a:pPr>
            <a:r>
              <a:rPr lang="zh-CN" altLang="en-US" sz="2400" b="1" dirty="0">
                <a:latin typeface="黑体" panose="02010609060101010101" pitchFamily="49" charset="-122"/>
              </a:rPr>
              <a:t>    因此，本次事故发生的原因可</a:t>
            </a:r>
            <a:endParaRPr lang="zh-CN" altLang="en-US" sz="2400" b="1" dirty="0">
              <a:latin typeface="黑体" panose="02010609060101010101" pitchFamily="49" charset="-122"/>
            </a:endParaRPr>
          </a:p>
          <a:p>
            <a:pPr>
              <a:lnSpc>
                <a:spcPct val="150000"/>
              </a:lnSpc>
            </a:pPr>
            <a:r>
              <a:rPr lang="zh-CN" altLang="en-US" sz="2400" b="1" dirty="0">
                <a:latin typeface="黑体" panose="02010609060101010101" pitchFamily="49" charset="-122"/>
              </a:rPr>
              <a:t>能有以下几点：</a:t>
            </a:r>
            <a:endParaRPr lang="zh-CN" altLang="en-US" sz="2400" b="1" dirty="0">
              <a:latin typeface="黑体" panose="02010609060101010101" pitchFamily="49" charset="-122"/>
            </a:endParaRPr>
          </a:p>
        </p:txBody>
      </p:sp>
      <p:sp>
        <p:nvSpPr>
          <p:cNvPr id="112642"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grpSp>
        <p:nvGrpSpPr>
          <p:cNvPr id="15364" name="Diagram 15"/>
          <p:cNvGrpSpPr>
            <a:grpSpLocks noChangeAspect="1"/>
          </p:cNvGrpSpPr>
          <p:nvPr/>
        </p:nvGrpSpPr>
        <p:grpSpPr>
          <a:xfrm>
            <a:off x="7362825" y="3054350"/>
            <a:ext cx="2725738" cy="2838450"/>
            <a:chOff x="1624" y="938"/>
            <a:chExt cx="2513" cy="2617"/>
          </a:xfrm>
        </p:grpSpPr>
        <p:sp>
          <p:nvSpPr>
            <p:cNvPr id="15366" name="_s112657"/>
            <p:cNvSpPr>
              <a:spLocks noTextEdit="1"/>
            </p:cNvSpPr>
            <p:nvPr/>
          </p:nvSpPr>
          <p:spPr>
            <a:xfrm>
              <a:off x="1950" y="938"/>
              <a:ext cx="1861" cy="1861"/>
            </a:xfrm>
            <a:custGeom>
              <a:avLst/>
              <a:gdLst>
                <a:gd name="txL" fmla="*/ 3169 w 21600"/>
                <a:gd name="txT" fmla="*/ 3169 h 21600"/>
                <a:gd name="txR" fmla="*/ 18431 w 21600"/>
                <a:gd name="txB" fmla="*/ 18431 h 21600"/>
              </a:gdLst>
              <a:ahLst/>
              <a:cxnLst>
                <a:cxn ang="0">
                  <a:pos x="690" y="32"/>
                </a:cxn>
                <a:cxn ang="0">
                  <a:pos x="432" y="336"/>
                </a:cxn>
                <a:cxn ang="0">
                  <a:pos x="770" y="331"/>
                </a:cxn>
                <a:cxn ang="0">
                  <a:pos x="1132" y="-215"/>
                </a:cxn>
                <a:cxn ang="0">
                  <a:pos x="1447" y="234"/>
                </a:cxn>
                <a:cxn ang="0">
                  <a:pos x="998" y="549"/>
                </a:cxn>
              </a:cxnLst>
              <a:rect l="txL" t="txT" r="txR" b="txB"/>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66FF33"/>
            </a:solidFill>
            <a:ln w="28575" cap="flat" cmpd="sng">
              <a:solidFill>
                <a:srgbClr val="0101FF"/>
              </a:solidFill>
              <a:prstDash val="solid"/>
              <a:miter/>
              <a:headEnd type="none" w="med" len="med"/>
              <a:tailEnd type="none" w="med" len="med"/>
            </a:ln>
          </p:spPr>
          <p:txBody>
            <a:bodyPr/>
            <a:p>
              <a:endParaRPr lang="zh-CN" altLang="en-US"/>
            </a:p>
          </p:txBody>
        </p:sp>
        <p:sp>
          <p:nvSpPr>
            <p:cNvPr id="15367" name="_s112658"/>
            <p:cNvSpPr>
              <a:spLocks noTextEdit="1"/>
            </p:cNvSpPr>
            <p:nvPr/>
          </p:nvSpPr>
          <p:spPr>
            <a:xfrm rot="7200000">
              <a:off x="2205" y="1378"/>
              <a:ext cx="1861" cy="1861"/>
            </a:xfrm>
            <a:custGeom>
              <a:avLst/>
              <a:gdLst>
                <a:gd name="txL" fmla="*/ 3169 w 21600"/>
                <a:gd name="txT" fmla="*/ 3169 h 21600"/>
                <a:gd name="txR" fmla="*/ 18431 w 21600"/>
                <a:gd name="txB" fmla="*/ 18431 h 21600"/>
              </a:gdLst>
              <a:ahLst/>
              <a:cxnLst>
                <a:cxn ang="0">
                  <a:pos x="690" y="32"/>
                </a:cxn>
                <a:cxn ang="0">
                  <a:pos x="432" y="336"/>
                </a:cxn>
                <a:cxn ang="0">
                  <a:pos x="770" y="331"/>
                </a:cxn>
                <a:cxn ang="0">
                  <a:pos x="1132" y="-215"/>
                </a:cxn>
                <a:cxn ang="0">
                  <a:pos x="1447" y="234"/>
                </a:cxn>
                <a:cxn ang="0">
                  <a:pos x="998" y="549"/>
                </a:cxn>
              </a:cxnLst>
              <a:rect l="txL" t="txT" r="txR" b="txB"/>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66FF33"/>
            </a:solidFill>
            <a:ln w="28575" cap="flat" cmpd="sng">
              <a:solidFill>
                <a:srgbClr val="0101FF"/>
              </a:solidFill>
              <a:prstDash val="solid"/>
              <a:miter/>
              <a:headEnd type="none" w="med" len="med"/>
              <a:tailEnd type="none" w="med" len="med"/>
            </a:ln>
          </p:spPr>
          <p:txBody>
            <a:bodyPr/>
            <a:p>
              <a:endParaRPr lang="zh-CN" altLang="en-US"/>
            </a:p>
          </p:txBody>
        </p:sp>
        <p:sp>
          <p:nvSpPr>
            <p:cNvPr id="15368" name="_s112659"/>
            <p:cNvSpPr>
              <a:spLocks noTextEdit="1"/>
            </p:cNvSpPr>
            <p:nvPr/>
          </p:nvSpPr>
          <p:spPr>
            <a:xfrm rot="-7200000">
              <a:off x="1696" y="1380"/>
              <a:ext cx="1861" cy="1861"/>
            </a:xfrm>
            <a:custGeom>
              <a:avLst/>
              <a:gdLst>
                <a:gd name="txL" fmla="*/ 3169 w 21600"/>
                <a:gd name="txT" fmla="*/ 3169 h 21600"/>
                <a:gd name="txR" fmla="*/ 18431 w 21600"/>
                <a:gd name="txB" fmla="*/ 18431 h 21600"/>
              </a:gdLst>
              <a:ahLst/>
              <a:cxnLst>
                <a:cxn ang="0">
                  <a:pos x="690" y="32"/>
                </a:cxn>
                <a:cxn ang="0">
                  <a:pos x="432" y="336"/>
                </a:cxn>
                <a:cxn ang="0">
                  <a:pos x="770" y="331"/>
                </a:cxn>
                <a:cxn ang="0">
                  <a:pos x="1132" y="-215"/>
                </a:cxn>
                <a:cxn ang="0">
                  <a:pos x="1447" y="234"/>
                </a:cxn>
                <a:cxn ang="0">
                  <a:pos x="998" y="549"/>
                </a:cxn>
              </a:cxnLst>
              <a:rect l="txL" t="txT" r="txR" b="txB"/>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66FF33"/>
            </a:solidFill>
            <a:ln w="28575" cap="flat" cmpd="sng">
              <a:solidFill>
                <a:srgbClr val="0101FF"/>
              </a:solidFill>
              <a:prstDash val="solid"/>
              <a:miter/>
              <a:headEnd type="none" w="med" len="med"/>
              <a:tailEnd type="none" w="med" len="med"/>
            </a:ln>
          </p:spPr>
          <p:txBody>
            <a:bodyPr/>
            <a:p>
              <a:endParaRPr lang="zh-CN" altLang="en-US"/>
            </a:p>
          </p:txBody>
        </p:sp>
        <p:sp>
          <p:nvSpPr>
            <p:cNvPr id="15369" name="_s112660"/>
            <p:cNvSpPr/>
            <p:nvPr/>
          </p:nvSpPr>
          <p:spPr>
            <a:xfrm>
              <a:off x="3337" y="1279"/>
              <a:ext cx="800" cy="747"/>
            </a:xfrm>
            <a:prstGeom prst="rect">
              <a:avLst/>
            </a:prstGeom>
            <a:noFill/>
            <a:ln w="9525">
              <a:noFill/>
            </a:ln>
          </p:spPr>
          <p:txBody>
            <a:bodyPr wrap="none" lIns="0" tIns="0" rIns="0" bIns="0" anchor="ctr" anchorCtr="0"/>
            <a:p>
              <a:pPr algn="ctr">
                <a:lnSpc>
                  <a:spcPct val="100000"/>
                </a:lnSpc>
              </a:pPr>
              <a:endParaRPr lang="en-US" altLang="zh-CN">
                <a:solidFill>
                  <a:srgbClr val="0033CC"/>
                </a:solidFill>
                <a:latin typeface="Arial" panose="020B0604020202020204" pitchFamily="34" charset="0"/>
                <a:ea typeface="金桥简魏碑"/>
              </a:endParaRPr>
            </a:p>
            <a:p>
              <a:pPr algn="ctr">
                <a:lnSpc>
                  <a:spcPct val="100000"/>
                </a:lnSpc>
              </a:pPr>
              <a:r>
                <a:rPr lang="zh-CN" altLang="en-US" b="1" dirty="0">
                  <a:solidFill>
                    <a:schemeClr val="tx1"/>
                  </a:solidFill>
                  <a:latin typeface="Arial" panose="020B0604020202020204" pitchFamily="34" charset="0"/>
                  <a:ea typeface="金桥简魏碑"/>
                </a:rPr>
                <a:t>助燃物</a:t>
              </a:r>
              <a:endParaRPr lang="zh-CN" altLang="en-US" b="1" dirty="0">
                <a:solidFill>
                  <a:schemeClr val="tx1"/>
                </a:solidFill>
                <a:latin typeface="Arial" panose="020B0604020202020204" pitchFamily="34" charset="0"/>
                <a:ea typeface="金桥简魏碑"/>
              </a:endParaRPr>
            </a:p>
            <a:p>
              <a:pPr algn="ctr">
                <a:lnSpc>
                  <a:spcPct val="100000"/>
                </a:lnSpc>
              </a:pPr>
              <a:endParaRPr lang="en-US" altLang="zh-CN">
                <a:solidFill>
                  <a:schemeClr val="tx1"/>
                </a:solidFill>
                <a:latin typeface="Arial" panose="020B0604020202020204" pitchFamily="34" charset="0"/>
                <a:ea typeface="金桥简魏碑"/>
              </a:endParaRPr>
            </a:p>
          </p:txBody>
        </p:sp>
        <p:sp>
          <p:nvSpPr>
            <p:cNvPr id="15370" name="_s112661"/>
            <p:cNvSpPr/>
            <p:nvPr/>
          </p:nvSpPr>
          <p:spPr>
            <a:xfrm>
              <a:off x="2507" y="2808"/>
              <a:ext cx="830" cy="747"/>
            </a:xfrm>
            <a:prstGeom prst="rect">
              <a:avLst/>
            </a:prstGeom>
            <a:noFill/>
            <a:ln w="9525">
              <a:noFill/>
            </a:ln>
          </p:spPr>
          <p:txBody>
            <a:bodyPr wrap="none" lIns="0" tIns="0" rIns="0" bIns="0" anchor="ctr" anchorCtr="0"/>
            <a:p>
              <a:pPr algn="ctr">
                <a:lnSpc>
                  <a:spcPct val="100000"/>
                </a:lnSpc>
              </a:pPr>
              <a:endParaRPr lang="en-US" altLang="zh-CN">
                <a:solidFill>
                  <a:schemeClr val="tx1"/>
                </a:solidFill>
                <a:latin typeface="Arial" panose="020B0604020202020204" pitchFamily="34" charset="0"/>
                <a:ea typeface="金桥简魏碑"/>
              </a:endParaRPr>
            </a:p>
            <a:p>
              <a:pPr algn="ctr">
                <a:lnSpc>
                  <a:spcPct val="100000"/>
                </a:lnSpc>
              </a:pPr>
              <a:r>
                <a:rPr lang="zh-CN" altLang="en-US" b="1" dirty="0">
                  <a:solidFill>
                    <a:schemeClr val="tx1"/>
                  </a:solidFill>
                  <a:latin typeface="Arial" panose="020B0604020202020204" pitchFamily="34" charset="0"/>
                  <a:ea typeface="金桥简魏碑"/>
                </a:rPr>
                <a:t>点火源</a:t>
              </a:r>
              <a:endParaRPr lang="zh-CN" altLang="en-US" b="1" dirty="0">
                <a:solidFill>
                  <a:schemeClr val="tx1"/>
                </a:solidFill>
                <a:latin typeface="Arial" panose="020B0604020202020204" pitchFamily="34" charset="0"/>
                <a:ea typeface="金桥简魏碑"/>
              </a:endParaRPr>
            </a:p>
            <a:p>
              <a:pPr algn="ctr">
                <a:lnSpc>
                  <a:spcPct val="100000"/>
                </a:lnSpc>
              </a:pPr>
              <a:endParaRPr lang="en-US" altLang="zh-CN">
                <a:solidFill>
                  <a:schemeClr val="tx1"/>
                </a:solidFill>
                <a:latin typeface="Arial" panose="020B0604020202020204" pitchFamily="34" charset="0"/>
                <a:ea typeface="金桥简魏碑"/>
              </a:endParaRPr>
            </a:p>
          </p:txBody>
        </p:sp>
        <p:sp>
          <p:nvSpPr>
            <p:cNvPr id="15371" name="_s112662"/>
            <p:cNvSpPr/>
            <p:nvPr/>
          </p:nvSpPr>
          <p:spPr>
            <a:xfrm>
              <a:off x="1624" y="1279"/>
              <a:ext cx="799" cy="747"/>
            </a:xfrm>
            <a:prstGeom prst="rect">
              <a:avLst/>
            </a:prstGeom>
            <a:noFill/>
            <a:ln w="9525">
              <a:noFill/>
            </a:ln>
          </p:spPr>
          <p:txBody>
            <a:bodyPr wrap="none" lIns="0" tIns="0" rIns="0" bIns="0" anchor="ctr" anchorCtr="0"/>
            <a:p>
              <a:pPr algn="ctr">
                <a:lnSpc>
                  <a:spcPct val="100000"/>
                </a:lnSpc>
              </a:pPr>
              <a:endParaRPr lang="en-US" altLang="zh-CN">
                <a:solidFill>
                  <a:schemeClr val="tx2"/>
                </a:solidFill>
                <a:latin typeface="Arial" panose="020B0604020202020204" pitchFamily="34" charset="0"/>
                <a:ea typeface="宋体" panose="02010600030101010101" pitchFamily="2" charset="-122"/>
              </a:endParaRPr>
            </a:p>
            <a:p>
              <a:pPr algn="ctr">
                <a:lnSpc>
                  <a:spcPct val="100000"/>
                </a:lnSpc>
              </a:pPr>
              <a:r>
                <a:rPr lang="zh-CN" altLang="en-US" b="1" dirty="0">
                  <a:solidFill>
                    <a:schemeClr val="tx1"/>
                  </a:solidFill>
                  <a:latin typeface="Arial" panose="020B0604020202020204" pitchFamily="34" charset="0"/>
                  <a:ea typeface="金桥简魏碑"/>
                </a:rPr>
                <a:t>可燃物</a:t>
              </a:r>
              <a:endParaRPr lang="zh-CN" altLang="en-US" b="1" dirty="0">
                <a:solidFill>
                  <a:schemeClr val="tx1"/>
                </a:solidFill>
                <a:latin typeface="Arial" panose="020B0604020202020204" pitchFamily="34" charset="0"/>
                <a:ea typeface="金桥简魏碑"/>
              </a:endParaRPr>
            </a:p>
            <a:p>
              <a:pPr algn="ctr">
                <a:lnSpc>
                  <a:spcPct val="100000"/>
                </a:lnSpc>
              </a:pPr>
              <a:endParaRPr lang="en-US" altLang="zh-CN">
                <a:solidFill>
                  <a:srgbClr val="0000FF"/>
                </a:solidFill>
                <a:latin typeface="Arial" panose="020B0604020202020204" pitchFamily="34" charset="0"/>
                <a:ea typeface="宋体" panose="02010600030101010101" pitchFamily="2" charset="-122"/>
              </a:endParaRPr>
            </a:p>
          </p:txBody>
        </p:sp>
      </p:grpSp>
      <p:sp>
        <p:nvSpPr>
          <p:cNvPr id="15365" name="Rectangle 13"/>
          <p:cNvSpPr/>
          <p:nvPr/>
        </p:nvSpPr>
        <p:spPr>
          <a:xfrm>
            <a:off x="8035449" y="3976688"/>
            <a:ext cx="1253490" cy="1050290"/>
          </a:xfrm>
          <a:prstGeom prst="rect">
            <a:avLst/>
          </a:prstGeom>
          <a:noFill/>
          <a:ln w="9525">
            <a:noFill/>
          </a:ln>
        </p:spPr>
        <p:txBody>
          <a:bodyPr wrap="none">
            <a:spAutoFit/>
          </a:bodyPr>
          <a:p>
            <a:r>
              <a:rPr lang="en-US" altLang="zh-CN" sz="2400">
                <a:solidFill>
                  <a:srgbClr val="FF0000"/>
                </a:solidFill>
                <a:latin typeface="黑体" panose="02010609060101010101" pitchFamily="49" charset="-122"/>
                <a:ea typeface="金桥简魏碑"/>
              </a:rPr>
              <a:t> </a:t>
            </a:r>
            <a:r>
              <a:rPr lang="zh-CN" altLang="en-US" sz="2400" b="1" dirty="0">
                <a:solidFill>
                  <a:srgbClr val="FF0000"/>
                </a:solidFill>
                <a:latin typeface="金桥简魏碑"/>
                <a:ea typeface="金桥简魏碑"/>
              </a:rPr>
              <a:t>燃烧的</a:t>
            </a:r>
            <a:endParaRPr lang="zh-CN" altLang="en-US" sz="2400" b="1" dirty="0">
              <a:solidFill>
                <a:srgbClr val="FF0000"/>
              </a:solidFill>
              <a:latin typeface="金桥简魏碑"/>
              <a:ea typeface="金桥简魏碑"/>
            </a:endParaRPr>
          </a:p>
          <a:p>
            <a:r>
              <a:rPr lang="zh-CN" altLang="en-US" sz="2400" b="1" dirty="0">
                <a:solidFill>
                  <a:srgbClr val="FF0000"/>
                </a:solidFill>
                <a:latin typeface="金桥简魏碑"/>
                <a:ea typeface="金桥简魏碑"/>
              </a:rPr>
              <a:t> 三要素</a:t>
            </a:r>
            <a:endParaRPr lang="zh-CN" altLang="en-US" sz="2400" b="1" dirty="0">
              <a:solidFill>
                <a:srgbClr val="FF0000"/>
              </a:solidFill>
              <a:latin typeface="金桥简魏碑"/>
              <a:ea typeface="金桥简魏碑"/>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1"/>
          <p:cNvPicPr>
            <a:picLocks noChangeAspect="1"/>
          </p:cNvPicPr>
          <p:nvPr/>
        </p:nvPicPr>
        <p:blipFill>
          <a:blip r:embed="rId1"/>
          <a:stretch>
            <a:fillRect/>
          </a:stretch>
        </p:blipFill>
        <p:spPr>
          <a:xfrm>
            <a:off x="6096000" y="1447800"/>
            <a:ext cx="4457700" cy="4238625"/>
          </a:xfrm>
          <a:prstGeom prst="rect">
            <a:avLst/>
          </a:prstGeom>
          <a:noFill/>
          <a:ln w="9525">
            <a:noFill/>
          </a:ln>
        </p:spPr>
      </p:pic>
      <p:sp>
        <p:nvSpPr>
          <p:cNvPr id="114690"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16388" name="Text Box 3"/>
          <p:cNvSpPr txBox="1"/>
          <p:nvPr/>
        </p:nvSpPr>
        <p:spPr>
          <a:xfrm>
            <a:off x="1752600" y="1143000"/>
            <a:ext cx="5105400" cy="4887595"/>
          </a:xfrm>
          <a:prstGeom prst="rect">
            <a:avLst/>
          </a:prstGeom>
          <a:noFill/>
          <a:ln w="9525">
            <a:noFill/>
          </a:ln>
        </p:spPr>
        <p:txBody>
          <a:bodyPr lIns="0" rIns="0">
            <a:spAutoFit/>
          </a:bodyPr>
          <a:p>
            <a:pPr marL="381000" indent="-381000"/>
            <a:r>
              <a:rPr lang="en-US" altLang="zh-CN" sz="2400" b="1">
                <a:solidFill>
                  <a:srgbClr val="0000FF"/>
                </a:solidFill>
                <a:latin typeface="黑体" panose="02010609060101010101" pitchFamily="49" charset="-122"/>
              </a:rPr>
              <a:t>    </a:t>
            </a:r>
            <a:r>
              <a:rPr lang="en-US" altLang="zh-CN" sz="2400" b="1">
                <a:latin typeface="黑体" panose="02010609060101010101" pitchFamily="49" charset="-122"/>
              </a:rPr>
              <a:t>1.</a:t>
            </a:r>
            <a:r>
              <a:rPr lang="zh-CN" altLang="en-US" sz="2400" b="1" dirty="0">
                <a:solidFill>
                  <a:srgbClr val="0000FF"/>
                </a:solidFill>
                <a:latin typeface="黑体" panose="02010609060101010101" pitchFamily="49" charset="-122"/>
              </a:rPr>
              <a:t>循环过程中，振动筛附近</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有吸烟、或电气焊作业、或交叉</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施工未关闭防火帽的车辆存在，</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或者该区域用电线路和设施老化</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着火，或者循环泥浆中含有较多</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岩屑或铁块等杂质，在出口产生</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静电。  </a:t>
            </a:r>
            <a:endParaRPr lang="zh-CN" altLang="en-US" sz="2400" b="1" dirty="0">
              <a:solidFill>
                <a:srgbClr val="0000FF"/>
              </a:solidFill>
              <a:latin typeface="黑体" panose="02010609060101010101" pitchFamily="49" charset="-122"/>
            </a:endParaRPr>
          </a:p>
          <a:p>
            <a:pPr marL="381000" indent="-381000"/>
            <a:r>
              <a:rPr lang="en-US" altLang="zh-CN" sz="2400" b="1">
                <a:solidFill>
                  <a:srgbClr val="0000FF"/>
                </a:solidFill>
                <a:latin typeface="黑体" panose="02010609060101010101" pitchFamily="49" charset="-122"/>
              </a:rPr>
              <a:t>    </a:t>
            </a:r>
            <a:r>
              <a:rPr lang="en-US" altLang="zh-CN" sz="2400" b="1">
                <a:latin typeface="黑体" panose="02010609060101010101" pitchFamily="49" charset="-122"/>
              </a:rPr>
              <a:t>2.</a:t>
            </a:r>
            <a:r>
              <a:rPr lang="zh-CN" altLang="en-US" sz="2400" b="1" dirty="0">
                <a:solidFill>
                  <a:srgbClr val="0000FF"/>
                </a:solidFill>
                <a:latin typeface="黑体" panose="02010609060101010101" pitchFamily="49" charset="-122"/>
              </a:rPr>
              <a:t>循环过程中井口、出口未及</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时进行气体监测，并采取除气措</a:t>
            </a:r>
            <a:endParaRPr lang="zh-CN" altLang="en-US" sz="2400" b="1" dirty="0">
              <a:solidFill>
                <a:srgbClr val="0000FF"/>
              </a:solidFill>
              <a:latin typeface="黑体" panose="02010609060101010101" pitchFamily="49" charset="-122"/>
            </a:endParaRPr>
          </a:p>
          <a:p>
            <a:pPr marL="381000" indent="-381000"/>
            <a:r>
              <a:rPr lang="zh-CN" altLang="en-US" sz="2400" b="1" dirty="0">
                <a:solidFill>
                  <a:srgbClr val="0000FF"/>
                </a:solidFill>
                <a:latin typeface="黑体" panose="02010609060101010101" pitchFamily="49" charset="-122"/>
              </a:rPr>
              <a:t>施，致使气体聚集，达到爆炸极限。</a:t>
            </a:r>
            <a:r>
              <a:rPr lang="zh-CN" altLang="en-US" dirty="0">
                <a:latin typeface="黑体" panose="02010609060101010101" pitchFamily="49" charset="-122"/>
              </a:rPr>
              <a:t> </a:t>
            </a:r>
            <a:endParaRPr lang="en-US" altLang="zh-CN">
              <a:latin typeface="黑体" panose="02010609060101010101" pitchFamily="49"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7" descr="C:\Users\Administrator\Desktop\u=2702803741,723686322&amp;fm=12&amp;gp=0.jpg"/>
          <p:cNvPicPr>
            <a:picLocks noChangeAspect="1"/>
          </p:cNvPicPr>
          <p:nvPr/>
        </p:nvPicPr>
        <p:blipFill>
          <a:blip r:embed="rId1"/>
          <a:srcRect r="11874" b="22501"/>
          <a:stretch>
            <a:fillRect/>
          </a:stretch>
        </p:blipFill>
        <p:spPr>
          <a:xfrm>
            <a:off x="7559675" y="1193800"/>
            <a:ext cx="3019425" cy="4876800"/>
          </a:xfrm>
          <a:prstGeom prst="rect">
            <a:avLst/>
          </a:prstGeom>
          <a:noFill/>
          <a:ln w="9525">
            <a:noFill/>
          </a:ln>
        </p:spPr>
      </p:pic>
      <p:sp>
        <p:nvSpPr>
          <p:cNvPr id="115714"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18436" name="Text Box 3"/>
          <p:cNvSpPr txBox="1"/>
          <p:nvPr/>
        </p:nvSpPr>
        <p:spPr>
          <a:xfrm>
            <a:off x="1752600" y="1457325"/>
            <a:ext cx="5334000" cy="4225925"/>
          </a:xfrm>
          <a:prstGeom prst="rect">
            <a:avLst/>
          </a:prstGeom>
          <a:noFill/>
          <a:ln w="9525">
            <a:noFill/>
          </a:ln>
        </p:spPr>
        <p:txBody>
          <a:bodyPr lIns="0" rIns="0">
            <a:spAutoFit/>
          </a:bodyPr>
          <a:p>
            <a:pPr>
              <a:lnSpc>
                <a:spcPct val="140000"/>
              </a:lnSpc>
            </a:pPr>
            <a:r>
              <a:rPr lang="en-US" altLang="zh-CN" sz="2400" b="1">
                <a:latin typeface="黑体" panose="02010609060101010101" pitchFamily="49" charset="-122"/>
              </a:rPr>
              <a:t>    3.</a:t>
            </a:r>
            <a:r>
              <a:rPr lang="zh-CN" altLang="en-US" sz="2400" b="1" dirty="0">
                <a:solidFill>
                  <a:srgbClr val="0000FF"/>
                </a:solidFill>
                <a:latin typeface="黑体" panose="02010609060101010101" pitchFamily="49" charset="-122"/>
              </a:rPr>
              <a:t>测井前循环过程中出现井涌，未按井控细则测压、循环压井至井筒压力平衡后再施工，而是抢时间，导致环空失压，作业中油气上窜。   </a:t>
            </a:r>
            <a:endParaRPr lang="zh-CN" altLang="en-US" sz="2400" b="1" dirty="0">
              <a:solidFill>
                <a:srgbClr val="0000FF"/>
              </a:solidFill>
              <a:latin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rPr>
              <a:t>    </a:t>
            </a:r>
            <a:r>
              <a:rPr lang="en-US" altLang="zh-CN" sz="2400" b="1">
                <a:latin typeface="黑体" panose="02010609060101010101" pitchFamily="49" charset="-122"/>
              </a:rPr>
              <a:t>4.</a:t>
            </a:r>
            <a:r>
              <a:rPr lang="zh-CN" altLang="en-US" sz="2400" b="1" dirty="0">
                <a:solidFill>
                  <a:srgbClr val="0000FF"/>
                </a:solidFill>
                <a:latin typeface="黑体" panose="02010609060101010101" pitchFamily="49" charset="-122"/>
              </a:rPr>
              <a:t>钻进中堵漏后漏失量为</a:t>
            </a:r>
            <a:r>
              <a:rPr lang="en-US" altLang="zh-CN" sz="2400" b="1">
                <a:solidFill>
                  <a:srgbClr val="0000FF"/>
                </a:solidFill>
                <a:latin typeface="黑体" panose="02010609060101010101" pitchFamily="49" charset="-122"/>
              </a:rPr>
              <a:t>2-3m</a:t>
            </a:r>
            <a:r>
              <a:rPr lang="en-US" altLang="zh-CN" sz="2400" b="1" baseline="30000">
                <a:solidFill>
                  <a:srgbClr val="0000FF"/>
                </a:solidFill>
                <a:latin typeface="黑体" panose="02010609060101010101" pitchFamily="49" charset="-122"/>
              </a:rPr>
              <a:t>3</a:t>
            </a:r>
            <a:r>
              <a:rPr lang="en-US" altLang="zh-CN" sz="2400" b="1">
                <a:solidFill>
                  <a:srgbClr val="0000FF"/>
                </a:solidFill>
                <a:latin typeface="黑体" panose="02010609060101010101" pitchFamily="49" charset="-122"/>
              </a:rPr>
              <a:t>/h</a:t>
            </a:r>
            <a:r>
              <a:rPr lang="zh-CN" altLang="en-US" sz="2400" b="1" dirty="0">
                <a:solidFill>
                  <a:srgbClr val="0000FF"/>
                </a:solidFill>
                <a:latin typeface="黑体" panose="02010609060101010101" pitchFamily="49" charset="-122"/>
              </a:rPr>
              <a:t>，未完全堵住情况下，后续作业过程中灌液、液面监测制度不落实，现场泥浆材料和压井液储备不足。 </a:t>
            </a:r>
            <a:endParaRPr lang="en-US" altLang="zh-CN" sz="2400" b="1">
              <a:solidFill>
                <a:srgbClr val="0000FF"/>
              </a:solidFill>
              <a:latin typeface="黑体" panose="02010609060101010101" pitchFamily="49" charset="-122"/>
            </a:endParaRPr>
          </a:p>
        </p:txBody>
      </p:sp>
      <p:sp>
        <p:nvSpPr>
          <p:cNvPr id="18437" name="WordArt 5"/>
          <p:cNvSpPr>
            <a:spLocks noTextEdit="1"/>
          </p:cNvSpPr>
          <p:nvPr/>
        </p:nvSpPr>
        <p:spPr>
          <a:xfrm rot="5400000">
            <a:off x="7848600" y="3200400"/>
            <a:ext cx="3276600" cy="16002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p>
            <a:pPr algn="ctr"/>
            <a:r>
              <a:rPr lang="zh-CN" altLang="en-US" sz="3600" b="1">
                <a:solidFill>
                  <a:srgbClr val="FF3300"/>
                </a:solidFill>
                <a:latin typeface="华文新魏" panose="02010800040101010101" charset="-122"/>
                <a:ea typeface="华文新魏" panose="02010800040101010101" charset="-122"/>
              </a:rPr>
              <a:t>？</a:t>
            </a:r>
            <a:endParaRPr lang="zh-CN" altLang="en-US" sz="3600" b="1">
              <a:solidFill>
                <a:srgbClr val="FF3300"/>
              </a:solidFill>
              <a:latin typeface="华文新魏" panose="02010800040101010101" charset="-122"/>
              <a:ea typeface="华文新魏" panose="02010800040101010101"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二、“</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8.11”</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油气着火事故</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pic>
        <p:nvPicPr>
          <p:cNvPr id="19459" name="Picture 7" descr="u=2577813918,1687298884&amp;fm=23&amp;gp=0"/>
          <p:cNvPicPr>
            <a:picLocks noChangeAspect="1"/>
          </p:cNvPicPr>
          <p:nvPr/>
        </p:nvPicPr>
        <p:blipFill>
          <a:blip r:embed="rId1"/>
          <a:stretch>
            <a:fillRect/>
          </a:stretch>
        </p:blipFill>
        <p:spPr>
          <a:xfrm>
            <a:off x="6991350" y="1295400"/>
            <a:ext cx="3524250" cy="4648200"/>
          </a:xfrm>
          <a:prstGeom prst="rect">
            <a:avLst/>
          </a:prstGeom>
          <a:noFill/>
          <a:ln w="9525">
            <a:noFill/>
          </a:ln>
        </p:spPr>
      </p:pic>
      <p:sp>
        <p:nvSpPr>
          <p:cNvPr id="19460" name="Text Box 3"/>
          <p:cNvSpPr txBox="1"/>
          <p:nvPr/>
        </p:nvSpPr>
        <p:spPr>
          <a:xfrm>
            <a:off x="1752600" y="990600"/>
            <a:ext cx="5257800" cy="5259070"/>
          </a:xfrm>
          <a:prstGeom prst="rect">
            <a:avLst/>
          </a:prstGeom>
          <a:noFill/>
          <a:ln w="9525">
            <a:noFill/>
          </a:ln>
        </p:spPr>
        <p:txBody>
          <a:bodyPr lIns="0" rIns="0">
            <a:spAutoFit/>
          </a:bodyPr>
          <a:p>
            <a:pPr>
              <a:lnSpc>
                <a:spcPct val="140000"/>
              </a:lnSpc>
            </a:pPr>
            <a:r>
              <a:rPr lang="en-US" altLang="zh-CN" sz="2400" b="1">
                <a:latin typeface="黑体" panose="02010609060101010101" pitchFamily="49" charset="-122"/>
              </a:rPr>
              <a:t>    5.</a:t>
            </a:r>
            <a:r>
              <a:rPr lang="zh-CN" altLang="en-US" sz="2400" b="1" dirty="0">
                <a:solidFill>
                  <a:srgbClr val="0000FF"/>
                </a:solidFill>
                <a:latin typeface="黑体" panose="02010609060101010101" pitchFamily="49" charset="-122"/>
              </a:rPr>
              <a:t>着火后至</a:t>
            </a:r>
            <a:r>
              <a:rPr lang="en-US" altLang="zh-CN" sz="2400" b="1">
                <a:solidFill>
                  <a:srgbClr val="0000FF"/>
                </a:solidFill>
                <a:latin typeface="黑体" panose="02010609060101010101" pitchFamily="49" charset="-122"/>
              </a:rPr>
              <a:t>22:40</a:t>
            </a:r>
            <a:r>
              <a:rPr lang="zh-CN" altLang="en-US" sz="2400" b="1" dirty="0">
                <a:solidFill>
                  <a:srgbClr val="0000FF"/>
                </a:solidFill>
                <a:latin typeface="黑体" panose="02010609060101010101" pitchFamily="49" charset="-122"/>
              </a:rPr>
              <a:t>消防队赶至现场，火势随后蔓延至井口期间，现场未能指挥封井，井队现场负责人、钻井监督现场值班制度、应急职责不落实。</a:t>
            </a:r>
            <a:endParaRPr lang="zh-CN" altLang="en-US" sz="2400" b="1" dirty="0">
              <a:solidFill>
                <a:srgbClr val="0000FF"/>
              </a:solidFill>
              <a:latin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rPr>
              <a:t>    </a:t>
            </a:r>
            <a:r>
              <a:rPr lang="en-US" altLang="zh-CN" sz="2400" b="1">
                <a:latin typeface="黑体" panose="02010609060101010101" pitchFamily="49" charset="-122"/>
              </a:rPr>
              <a:t>6.</a:t>
            </a:r>
            <a:r>
              <a:rPr lang="zh-CN" altLang="en-US" sz="2400" b="1" dirty="0">
                <a:solidFill>
                  <a:srgbClr val="0000FF"/>
                </a:solidFill>
                <a:latin typeface="黑体" panose="02010609060101010101" pitchFamily="49" charset="-122"/>
              </a:rPr>
              <a:t>钻井队未按标准进行</a:t>
            </a:r>
            <a:r>
              <a:rPr lang="zh-CN" altLang="en-US" sz="2400" b="1" dirty="0">
                <a:latin typeface="黑体" panose="02010609060101010101" pitchFamily="49" charset="-122"/>
              </a:rPr>
              <a:t>防喷演习</a:t>
            </a:r>
            <a:r>
              <a:rPr lang="zh-CN" altLang="en-US" sz="2400" b="1" dirty="0">
                <a:solidFill>
                  <a:srgbClr val="0000FF"/>
                </a:solidFill>
                <a:latin typeface="黑体" panose="02010609060101010101" pitchFamily="49" charset="-122"/>
              </a:rPr>
              <a:t>，致使井控意识差，出现着火后逃窜。</a:t>
            </a:r>
            <a:endParaRPr lang="zh-CN" altLang="en-US" sz="2400" b="1" dirty="0">
              <a:solidFill>
                <a:srgbClr val="0000FF"/>
              </a:solidFill>
              <a:latin typeface="黑体" panose="02010609060101010101" pitchFamily="49" charset="-122"/>
            </a:endParaRPr>
          </a:p>
          <a:p>
            <a:pPr>
              <a:lnSpc>
                <a:spcPct val="140000"/>
              </a:lnSpc>
            </a:pPr>
            <a:r>
              <a:rPr lang="zh-CN" altLang="en-US" sz="2400" b="1" dirty="0">
                <a:solidFill>
                  <a:srgbClr val="0000FF"/>
                </a:solidFill>
                <a:latin typeface="黑体" panose="02010609060101010101" pitchFamily="49" charset="-122"/>
              </a:rPr>
              <a:t>    </a:t>
            </a:r>
            <a:r>
              <a:rPr lang="en-US" altLang="zh-CN" sz="2400" b="1">
                <a:latin typeface="黑体" panose="02010609060101010101" pitchFamily="49" charset="-122"/>
              </a:rPr>
              <a:t>7.</a:t>
            </a:r>
            <a:r>
              <a:rPr lang="zh-CN" altLang="en-US" sz="2400" b="1" dirty="0">
                <a:solidFill>
                  <a:srgbClr val="0000FF"/>
                </a:solidFill>
                <a:latin typeface="黑体" panose="02010609060101010101" pitchFamily="49" charset="-122"/>
              </a:rPr>
              <a:t>循环过程中，出口未进泥浆罐，直接排放至排污坑，因坑低于井场，从而振动筛排污坑处油气积聚。</a:t>
            </a:r>
            <a:endParaRPr lang="zh-CN" altLang="en-US" sz="2400" b="1" dirty="0">
              <a:solidFill>
                <a:srgbClr val="0000FF"/>
              </a:solidFill>
              <a:latin typeface="黑体" panose="02010609060101010101" pitchFamily="49" charset="-122"/>
            </a:endParaRPr>
          </a:p>
          <a:p>
            <a:pPr>
              <a:lnSpc>
                <a:spcPct val="140000"/>
              </a:lnSpc>
            </a:pPr>
            <a:r>
              <a:rPr lang="en-US" altLang="zh-CN" sz="2400" b="1">
                <a:solidFill>
                  <a:srgbClr val="0000FF"/>
                </a:solidFill>
                <a:latin typeface="黑体" panose="02010609060101010101" pitchFamily="49" charset="-122"/>
              </a:rPr>
              <a:t>    …………</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3"/>
          <p:cNvSpPr txBox="1"/>
          <p:nvPr/>
        </p:nvSpPr>
        <p:spPr>
          <a:xfrm>
            <a:off x="2438400" y="1651000"/>
            <a:ext cx="6477000" cy="3415030"/>
          </a:xfrm>
          <a:prstGeom prst="rect">
            <a:avLst/>
          </a:prstGeom>
          <a:noFill/>
          <a:ln w="9525">
            <a:noFill/>
          </a:ln>
        </p:spPr>
        <p:txBody>
          <a:bodyPr lIns="0" rIns="0">
            <a:spAutoFit/>
          </a:bodyPr>
          <a:p>
            <a:pPr indent="535305">
              <a:lnSpc>
                <a:spcPct val="150000"/>
              </a:lnSpc>
            </a:pPr>
            <a:r>
              <a:rPr lang="zh-CN" altLang="en-US" sz="2400" b="1" dirty="0">
                <a:latin typeface="黑体" panose="02010609060101010101" pitchFamily="49" charset="-122"/>
              </a:rPr>
              <a:t>以上两起事故，性质不同，但存在以下共同点：</a:t>
            </a:r>
            <a:endParaRPr lang="zh-CN" altLang="en-US" sz="2400" b="1" dirty="0">
              <a:latin typeface="黑体" panose="02010609060101010101" pitchFamily="49" charset="-122"/>
            </a:endParaRPr>
          </a:p>
          <a:p>
            <a:pPr indent="535305">
              <a:lnSpc>
                <a:spcPct val="150000"/>
              </a:lnSpc>
            </a:pPr>
            <a:r>
              <a:rPr lang="en-US" altLang="zh-CN" sz="2400" b="1" dirty="0">
                <a:solidFill>
                  <a:srgbClr val="0000FF"/>
                </a:solidFill>
                <a:latin typeface="黑体" panose="02010609060101010101" pitchFamily="49" charset="-122"/>
              </a:rPr>
              <a:t>1.</a:t>
            </a:r>
            <a:r>
              <a:rPr lang="zh-CN" altLang="en-US" sz="2400" b="1" dirty="0">
                <a:solidFill>
                  <a:srgbClr val="0000FF"/>
                </a:solidFill>
                <a:latin typeface="黑体" panose="02010609060101010101" pitchFamily="49" charset="-122"/>
              </a:rPr>
              <a:t>都与承包商管理有关。</a:t>
            </a:r>
            <a:endParaRPr lang="zh-CN" altLang="en-US" sz="2400" b="1" dirty="0">
              <a:solidFill>
                <a:srgbClr val="0000FF"/>
              </a:solidFill>
              <a:latin typeface="黑体" panose="02010609060101010101" pitchFamily="49" charset="-122"/>
            </a:endParaRPr>
          </a:p>
          <a:p>
            <a:pPr indent="535305">
              <a:lnSpc>
                <a:spcPct val="150000"/>
              </a:lnSpc>
            </a:pPr>
            <a:r>
              <a:rPr lang="en-US" altLang="zh-CN" sz="2400" b="1" dirty="0">
                <a:solidFill>
                  <a:srgbClr val="0000FF"/>
                </a:solidFill>
                <a:latin typeface="黑体" panose="02010609060101010101" pitchFamily="49" charset="-122"/>
              </a:rPr>
              <a:t>2.</a:t>
            </a:r>
            <a:r>
              <a:rPr lang="zh-CN" altLang="en-US" sz="2400" b="1" dirty="0">
                <a:solidFill>
                  <a:srgbClr val="0000FF"/>
                </a:solidFill>
                <a:latin typeface="黑体" panose="02010609060101010101" pitchFamily="49" charset="-122"/>
              </a:rPr>
              <a:t>事故的直接原因都是作业许可、井控实施细则、应急处置等基础制度执行不到位。</a:t>
            </a:r>
            <a:endParaRPr lang="zh-CN" altLang="en-US" sz="2400" b="1" dirty="0">
              <a:solidFill>
                <a:srgbClr val="0000FF"/>
              </a:solidFill>
              <a:latin typeface="黑体" panose="02010609060101010101" pitchFamily="49" charset="-122"/>
            </a:endParaRPr>
          </a:p>
          <a:p>
            <a:pPr indent="535305">
              <a:lnSpc>
                <a:spcPct val="150000"/>
              </a:lnSpc>
            </a:pPr>
            <a:r>
              <a:rPr lang="en-US" altLang="zh-CN" sz="2400" b="1" dirty="0">
                <a:solidFill>
                  <a:srgbClr val="0000FF"/>
                </a:solidFill>
                <a:latin typeface="黑体" panose="02010609060101010101" pitchFamily="49" charset="-122"/>
              </a:rPr>
              <a:t>3.</a:t>
            </a:r>
            <a:r>
              <a:rPr lang="zh-CN" altLang="en-US" sz="2400" b="1" dirty="0">
                <a:solidFill>
                  <a:srgbClr val="0000FF"/>
                </a:solidFill>
                <a:latin typeface="黑体" panose="02010609060101010101" pitchFamily="49" charset="-122"/>
              </a:rPr>
              <a:t>管理方面都与过程监管失控有关。</a:t>
            </a:r>
            <a:endParaRPr lang="zh-CN" altLang="en-US" sz="2400" b="1" dirty="0">
              <a:solidFill>
                <a:srgbClr val="0000FF"/>
              </a:solidFill>
              <a:latin typeface="黑体" panose="02010609060101010101" pitchFamily="49" charset="-122"/>
            </a:endParaRPr>
          </a:p>
        </p:txBody>
      </p:sp>
      <p:sp>
        <p:nvSpPr>
          <p:cNvPr id="20483" name="WordArt 5"/>
          <p:cNvSpPr>
            <a:spLocks noTextEdit="1"/>
          </p:cNvSpPr>
          <p:nvPr/>
        </p:nvSpPr>
        <p:spPr>
          <a:xfrm rot="5400000">
            <a:off x="7810500" y="3086100"/>
            <a:ext cx="4114800" cy="990600"/>
          </a:xfrm>
          <a:prstGeom prst="rect">
            <a:avLst/>
          </a:prstGeom>
        </p:spPr>
        <p:txBody>
          <a:bodyPr vert="eaVert" wrap="none" fromWordArt="1">
            <a:prstTxWarp prst="textPlain">
              <a:avLst>
                <a:gd name="adj" fmla="val 50000"/>
              </a:avLst>
            </a:prstTxWarp>
            <a:normAutofit/>
          </a:bodyPr>
          <a:p>
            <a:pPr algn="ctr"/>
            <a:r>
              <a:rPr lang="zh-CN" altLang="en-US" sz="2800" b="1">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rPr>
              <a:t>安全工作 只争朝夕</a:t>
            </a:r>
            <a:endParaRPr lang="zh-CN" altLang="en-US" sz="2800" b="1">
              <a:ln w="9525" cap="flat" cmpd="sng">
                <a:solidFill>
                  <a:srgbClr val="000000"/>
                </a:solidFill>
                <a:prstDash val="solid"/>
                <a:headEnd type="none" w="med" len="med"/>
                <a:tailEnd type="none" w="med" len="med"/>
              </a:ln>
              <a:solidFill>
                <a:srgbClr val="000000"/>
              </a:solidFill>
              <a:latin typeface="黑体" panose="02010609060101010101" pitchFamily="49" charset="-122"/>
              <a:ea typeface="黑体" panose="02010609060101010101" pitchFamily="49" charset="-122"/>
            </a:endParaRPr>
          </a:p>
        </p:txBody>
      </p:sp>
      <p:sp>
        <p:nvSpPr>
          <p:cNvPr id="20484" name="WordArt 6"/>
          <p:cNvSpPr/>
          <p:nvPr/>
        </p:nvSpPr>
        <p:spPr>
          <a:xfrm>
            <a:off x="3886200" y="304800"/>
            <a:ext cx="4495800" cy="5334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启示和教训</a:t>
            </a:r>
            <a:endPar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1854200" y="1651000"/>
            <a:ext cx="7289800" cy="3969385"/>
          </a:xfrm>
          <a:prstGeom prst="rect">
            <a:avLst/>
          </a:prstGeom>
          <a:noFill/>
          <a:ln w="9525">
            <a:noFill/>
          </a:ln>
        </p:spPr>
        <p:txBody>
          <a:bodyPr lIns="0" rIns="0">
            <a:spAutoFit/>
          </a:bodyPr>
          <a:p>
            <a:pPr indent="535305">
              <a:lnSpc>
                <a:spcPct val="150000"/>
              </a:lnSpc>
            </a:pPr>
            <a:r>
              <a:rPr lang="zh-CN" altLang="en-US" sz="2400" b="1" dirty="0">
                <a:latin typeface="黑体" panose="02010609060101010101" pitchFamily="49" charset="-122"/>
              </a:rPr>
              <a:t>通过分享事故，我们应注意以下几点：</a:t>
            </a:r>
            <a:endParaRPr lang="zh-CN" altLang="en-US" sz="2400" b="1" dirty="0">
              <a:latin typeface="黑体" panose="02010609060101010101" pitchFamily="49" charset="-122"/>
            </a:endParaRPr>
          </a:p>
          <a:p>
            <a:pPr indent="535305">
              <a:lnSpc>
                <a:spcPct val="150000"/>
              </a:lnSpc>
            </a:pPr>
            <a:r>
              <a:rPr lang="en-US" altLang="zh-CN" sz="2400" b="1" dirty="0">
                <a:latin typeface="黑体" panose="02010609060101010101" pitchFamily="49" charset="-122"/>
              </a:rPr>
              <a:t>1.</a:t>
            </a:r>
            <a:r>
              <a:rPr lang="zh-CN" altLang="en-US" sz="2400" b="1" dirty="0">
                <a:latin typeface="黑体" panose="02010609060101010101" pitchFamily="49" charset="-122"/>
              </a:rPr>
              <a:t>经验分享，重在效果。</a:t>
            </a:r>
            <a:r>
              <a:rPr lang="zh-CN" altLang="en-US" sz="2400" b="1" dirty="0">
                <a:solidFill>
                  <a:srgbClr val="0000FF"/>
                </a:solidFill>
                <a:latin typeface="黑体" panose="02010609060101010101" pitchFamily="49" charset="-122"/>
              </a:rPr>
              <a:t>前事不忘后事之师！要能及时将公司内外的事故作为本单位的教训，结合实际，认真分析，切实做到举一反三。“</a:t>
            </a:r>
            <a:r>
              <a:rPr lang="en-US" altLang="zh-CN" sz="2400" b="1" dirty="0">
                <a:solidFill>
                  <a:srgbClr val="0000FF"/>
                </a:solidFill>
                <a:latin typeface="黑体" panose="02010609060101010101" pitchFamily="49" charset="-122"/>
              </a:rPr>
              <a:t>8.13”</a:t>
            </a:r>
            <a:r>
              <a:rPr lang="zh-CN" altLang="en-US" sz="2400" b="1" dirty="0">
                <a:solidFill>
                  <a:srgbClr val="0000FF"/>
                </a:solidFill>
                <a:latin typeface="黑体" panose="02010609060101010101" pitchFamily="49" charset="-122"/>
              </a:rPr>
              <a:t>挖弯管线事件与“</a:t>
            </a:r>
            <a:r>
              <a:rPr lang="en-US" altLang="zh-CN" sz="2400" b="1" dirty="0">
                <a:solidFill>
                  <a:srgbClr val="0000FF"/>
                </a:solidFill>
                <a:latin typeface="黑体" panose="02010609060101010101" pitchFamily="49" charset="-122"/>
              </a:rPr>
              <a:t>5.4”</a:t>
            </a:r>
            <a:r>
              <a:rPr lang="zh-CN" altLang="en-US" sz="2400" b="1" dirty="0">
                <a:solidFill>
                  <a:srgbClr val="0000FF"/>
                </a:solidFill>
                <a:latin typeface="黑体" panose="02010609060101010101" pitchFamily="49" charset="-122"/>
              </a:rPr>
              <a:t>丘东挖断光缆事件原因基本相同，且后者在油田公司周生产会上进行了分享，但未能很好的利用事故的教训。</a:t>
            </a:r>
            <a:endParaRPr lang="zh-CN" altLang="en-US" sz="2400" b="1" dirty="0">
              <a:solidFill>
                <a:srgbClr val="0000FF"/>
              </a:solidFill>
              <a:latin typeface="黑体" panose="02010609060101010101" pitchFamily="49" charset="-122"/>
            </a:endParaRPr>
          </a:p>
        </p:txBody>
      </p:sp>
      <p:sp>
        <p:nvSpPr>
          <p:cNvPr id="21507" name="WordArt 3"/>
          <p:cNvSpPr>
            <a:spLocks noTextEdit="1"/>
          </p:cNvSpPr>
          <p:nvPr/>
        </p:nvSpPr>
        <p:spPr>
          <a:xfrm rot="5400000">
            <a:off x="7543800" y="3200400"/>
            <a:ext cx="4648200" cy="990600"/>
          </a:xfrm>
          <a:prstGeom prst="rect">
            <a:avLst/>
          </a:prstGeom>
        </p:spPr>
        <p:txBody>
          <a:bodyPr vert="eaVert" wrap="none" fromWordArt="1">
            <a:prstTxWarp prst="textPlain">
              <a:avLst>
                <a:gd name="adj" fmla="val 50000"/>
              </a:avLst>
            </a:prstTxWarp>
            <a:normAutofit/>
          </a:bodyPr>
          <a:p>
            <a:pPr algn="ctr"/>
            <a:r>
              <a:rPr lang="zh-CN" altLang="en-US" sz="2800" b="1">
                <a:ln w="9525" cap="flat" cmpd="sng">
                  <a:solidFill>
                    <a:srgbClr val="800000"/>
                  </a:solidFill>
                  <a:prstDash val="solid"/>
                  <a:headEnd type="none" w="med" len="med"/>
                  <a:tailEnd type="none" w="med" len="med"/>
                </a:ln>
                <a:solidFill>
                  <a:srgbClr val="800000"/>
                </a:solidFill>
                <a:effectLst>
                  <a:outerShdw dist="35921" dir="2699999" algn="ctr" rotWithShape="0">
                    <a:srgbClr val="B2B2B2">
                      <a:alpha val="79999"/>
                    </a:srgbClr>
                  </a:outerShdw>
                </a:effectLst>
                <a:latin typeface="微软雅黑" panose="020B0503020204020204" charset="-122"/>
                <a:ea typeface="微软雅黑" panose="020B0503020204020204" charset="-122"/>
              </a:rPr>
              <a:t>以人为鉴 可以知得失</a:t>
            </a:r>
            <a:endParaRPr lang="zh-CN" altLang="en-US" sz="2800" b="1">
              <a:ln w="9525" cap="flat" cmpd="sng">
                <a:solidFill>
                  <a:srgbClr val="800000"/>
                </a:solidFill>
                <a:prstDash val="solid"/>
                <a:headEnd type="none" w="med" len="med"/>
                <a:tailEnd type="none" w="med" len="med"/>
              </a:ln>
              <a:solidFill>
                <a:srgbClr val="800000"/>
              </a:solidFill>
              <a:effectLst>
                <a:outerShdw dist="35921" dir="2699999" algn="ctr" rotWithShape="0">
                  <a:srgbClr val="B2B2B2">
                    <a:alpha val="79999"/>
                  </a:srgbClr>
                </a:outerShdw>
              </a:effectLst>
              <a:latin typeface="微软雅黑" panose="020B0503020204020204" charset="-122"/>
              <a:ea typeface="微软雅黑" panose="020B0503020204020204" charset="-122"/>
            </a:endParaRPr>
          </a:p>
        </p:txBody>
      </p:sp>
      <p:sp>
        <p:nvSpPr>
          <p:cNvPr id="21508" name="WordArt 4"/>
          <p:cNvSpPr/>
          <p:nvPr/>
        </p:nvSpPr>
        <p:spPr>
          <a:xfrm>
            <a:off x="3886200" y="304800"/>
            <a:ext cx="4495800" cy="5334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启示和教训</a:t>
            </a:r>
            <a:endPar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1828800" y="1066800"/>
            <a:ext cx="8534400" cy="1863725"/>
          </a:xfrm>
          <a:prstGeom prst="rect">
            <a:avLst/>
          </a:prstGeom>
          <a:noFill/>
          <a:ln w="9525">
            <a:noFill/>
          </a:ln>
        </p:spPr>
        <p:txBody>
          <a:bodyPr lIns="0" rIns="0">
            <a:spAutoFit/>
          </a:bodyPr>
          <a:p>
            <a:pPr indent="535305">
              <a:lnSpc>
                <a:spcPct val="120000"/>
              </a:lnSpc>
            </a:pPr>
            <a:r>
              <a:rPr lang="en-US" altLang="zh-CN" sz="2400" b="1">
                <a:latin typeface="黑体" panose="02010609060101010101" pitchFamily="49" charset="-122"/>
              </a:rPr>
              <a:t>2.</a:t>
            </a:r>
            <a:r>
              <a:rPr lang="zh-CN" altLang="en-US" sz="2400" b="1" dirty="0">
                <a:latin typeface="黑体" panose="02010609060101010101" pitchFamily="49" charset="-122"/>
              </a:rPr>
              <a:t>强化承包商安全监管。</a:t>
            </a:r>
            <a:r>
              <a:rPr lang="zh-CN" altLang="en-US" sz="2400" b="1" dirty="0">
                <a:solidFill>
                  <a:srgbClr val="0000FF"/>
                </a:solidFill>
                <a:latin typeface="黑体" panose="02010609060101010101" pitchFamily="49" charset="-122"/>
              </a:rPr>
              <a:t>随着业务优化，公司涉及的承包商业务相应增加。为保证安全生产，紧跟</a:t>
            </a:r>
            <a:r>
              <a:rPr lang="en-US" altLang="zh-CN" sz="2400" b="1">
                <a:solidFill>
                  <a:srgbClr val="0000FF"/>
                </a:solidFill>
                <a:latin typeface="黑体" panose="02010609060101010101" pitchFamily="49" charset="-122"/>
              </a:rPr>
              <a:t>《</a:t>
            </a:r>
            <a:r>
              <a:rPr lang="zh-CN" altLang="en-US" sz="2400" b="1" dirty="0">
                <a:solidFill>
                  <a:srgbClr val="0000FF"/>
                </a:solidFill>
                <a:latin typeface="黑体" panose="02010609060101010101" pitchFamily="49" charset="-122"/>
              </a:rPr>
              <a:t>安全生产法</a:t>
            </a:r>
            <a:r>
              <a:rPr lang="en-US" altLang="zh-CN" sz="2400" b="1">
                <a:solidFill>
                  <a:srgbClr val="0000FF"/>
                </a:solidFill>
                <a:latin typeface="黑体" panose="02010609060101010101" pitchFamily="49" charset="-122"/>
              </a:rPr>
              <a:t>》</a:t>
            </a:r>
            <a:r>
              <a:rPr lang="zh-CN" altLang="en-US" sz="2400" b="1" dirty="0">
                <a:solidFill>
                  <a:srgbClr val="0000FF"/>
                </a:solidFill>
                <a:latin typeface="黑体" panose="02010609060101010101" pitchFamily="49" charset="-122"/>
              </a:rPr>
              <a:t>中对承包商管理责任、违法连带责任的从严要求，各业务单位、属地单位应落实“管工作管安全”，强化源头预防、过程监管。</a:t>
            </a:r>
            <a:endParaRPr lang="zh-CN" altLang="en-US" sz="2400" b="1" dirty="0">
              <a:solidFill>
                <a:srgbClr val="0000FF"/>
              </a:solidFill>
              <a:latin typeface="黑体" panose="02010609060101010101" pitchFamily="49" charset="-122"/>
            </a:endParaRPr>
          </a:p>
        </p:txBody>
      </p:sp>
      <p:sp>
        <p:nvSpPr>
          <p:cNvPr id="22531" name="WordArt 4"/>
          <p:cNvSpPr/>
          <p:nvPr/>
        </p:nvSpPr>
        <p:spPr>
          <a:xfrm>
            <a:off x="3886200" y="304800"/>
            <a:ext cx="4495800" cy="5334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启示和教训</a:t>
            </a:r>
            <a:endPar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graphicFrame>
        <p:nvGraphicFramePr>
          <p:cNvPr id="22567" name="表格 22566"/>
          <p:cNvGraphicFramePr/>
          <p:nvPr/>
        </p:nvGraphicFramePr>
        <p:xfrm>
          <a:off x="1676400" y="2971800"/>
          <a:ext cx="8839200" cy="2959100"/>
        </p:xfrm>
        <a:graphic>
          <a:graphicData uri="http://schemas.openxmlformats.org/drawingml/2006/table">
            <a:tbl>
              <a:tblPr/>
              <a:tblGrid>
                <a:gridCol w="4419600"/>
                <a:gridCol w="4419600"/>
              </a:tblGrid>
              <a:tr h="487363">
                <a:tc>
                  <a:txBody>
                    <a:bodyPr/>
                    <a:lstStyle>
                      <a:lvl1pPr marL="0" lvl="0" indent="0" algn="just" defTabSz="914400" rtl="0" eaLnBrk="0" fontAlgn="base" latinLnBrk="0" hangingPunct="0">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defRPr>
                      </a:lvl1pPr>
                      <a:lvl2pPr marL="457200" lvl="1"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2pPr>
                      <a:lvl3pPr marL="914400" lvl="2"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3pPr>
                      <a:lvl4pPr marL="1371600" lvl="3"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4pPr>
                      <a:lvl5pPr marL="1828800" lvl="4"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5pPr>
                    </a:lstStyle>
                    <a:p>
                      <a:pPr lvl="0" algn="ctr" eaLnBrk="0" hangingPunct="0">
                        <a:buNone/>
                      </a:pPr>
                      <a:r>
                        <a:rPr lang="zh-CN" altLang="en-US" b="1" dirty="0">
                          <a:latin typeface="宋体" panose="02010600030101010101" pitchFamily="2" charset="-122"/>
                          <a:ea typeface="宋体" panose="02010600030101010101" pitchFamily="2" charset="-122"/>
                        </a:rPr>
                        <a:t>修改前</a:t>
                      </a:r>
                      <a:r>
                        <a:rPr lang="en-US" altLang="zh-CN" b="1">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安全生产法</a:t>
                      </a:r>
                      <a:r>
                        <a:rPr lang="en-US" altLang="zh-CN" b="1">
                          <a:latin typeface="宋体" panose="02010600030101010101" pitchFamily="2" charset="-122"/>
                          <a:ea typeface="宋体" panose="02010600030101010101" pitchFamily="2" charset="-122"/>
                        </a:rPr>
                        <a:t>》</a:t>
                      </a:r>
                      <a:endParaRPr lang="en-US" altLang="zh-CN">
                        <a:latin typeface="黑体" panose="02010609060101010101" pitchFamily="49" charset="-122"/>
                      </a:endParaRPr>
                    </a:p>
                  </a:txBody>
                  <a:tcPr marL="0" marR="0">
                    <a:lnL w="25400" cap="flat" cmpd="sng">
                      <a:solidFill>
                        <a:srgbClr val="0000FF"/>
                      </a:solidFill>
                      <a:prstDash val="solid"/>
                      <a:headEnd type="none" w="med" len="med"/>
                      <a:tailEnd type="none" w="med" len="med"/>
                    </a:lnL>
                    <a:lnR w="25400" cap="flat" cmpd="sng">
                      <a:solidFill>
                        <a:srgbClr val="0000FF"/>
                      </a:solidFill>
                      <a:prstDash val="solid"/>
                      <a:headEnd type="none" w="med" len="med"/>
                      <a:tailEnd type="none" w="med" len="med"/>
                    </a:lnR>
                    <a:lnT w="25400" cap="flat" cmpd="sng">
                      <a:solidFill>
                        <a:srgbClr val="0000FF"/>
                      </a:solidFill>
                      <a:prstDash val="solid"/>
                      <a:headEnd type="none" w="med" len="med"/>
                      <a:tailEnd type="none" w="med" len="med"/>
                    </a:lnT>
                    <a:lnB w="25400" cap="flat" cmpd="sng">
                      <a:solidFill>
                        <a:srgbClr val="0000FF"/>
                      </a:solidFill>
                      <a:prstDash val="solid"/>
                      <a:headEnd type="none" w="med" len="med"/>
                      <a:tailEnd type="none" w="med" len="med"/>
                    </a:lnB>
                    <a:lnTlToBr>
                      <a:noFill/>
                    </a:lnTlToBr>
                    <a:lnBlToTr>
                      <a:noFill/>
                    </a:lnBlToTr>
                    <a:noFill/>
                  </a:tcPr>
                </a:tc>
                <a:tc>
                  <a:txBody>
                    <a:bodyPr/>
                    <a:lstStyle>
                      <a:lvl1pPr marL="0" lvl="0" indent="0" algn="just" defTabSz="914400" rtl="0" eaLnBrk="0" fontAlgn="base" latinLnBrk="0" hangingPunct="0">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defRPr>
                      </a:lvl1pPr>
                      <a:lvl2pPr marL="457200" lvl="1"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2pPr>
                      <a:lvl3pPr marL="914400" lvl="2"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3pPr>
                      <a:lvl4pPr marL="1371600" lvl="3"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4pPr>
                      <a:lvl5pPr marL="1828800" lvl="4"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5pPr>
                    </a:lstStyle>
                    <a:p>
                      <a:pPr lvl="0" algn="ctr" eaLnBrk="0" hangingPunct="0">
                        <a:buNone/>
                      </a:pPr>
                      <a:r>
                        <a:rPr lang="zh-CN" altLang="en-US" b="1" dirty="0">
                          <a:latin typeface="宋体" panose="02010600030101010101" pitchFamily="2" charset="-122"/>
                          <a:ea typeface="宋体" panose="02010600030101010101" pitchFamily="2" charset="-122"/>
                        </a:rPr>
                        <a:t>修改后</a:t>
                      </a:r>
                      <a:r>
                        <a:rPr lang="en-US" altLang="zh-CN" b="1">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安全生产法</a:t>
                      </a:r>
                      <a:r>
                        <a:rPr lang="en-US" altLang="zh-CN" b="1">
                          <a:latin typeface="宋体" panose="02010600030101010101" pitchFamily="2" charset="-122"/>
                          <a:ea typeface="宋体" panose="02010600030101010101" pitchFamily="2" charset="-122"/>
                        </a:rPr>
                        <a:t>》</a:t>
                      </a:r>
                      <a:endParaRPr lang="en-US" altLang="zh-CN">
                        <a:latin typeface="黑体" panose="02010609060101010101" pitchFamily="49" charset="-122"/>
                      </a:endParaRPr>
                    </a:p>
                  </a:txBody>
                  <a:tcPr marL="0" marR="0">
                    <a:lnL w="25400" cap="flat" cmpd="sng">
                      <a:solidFill>
                        <a:srgbClr val="0000FF"/>
                      </a:solidFill>
                      <a:prstDash val="solid"/>
                      <a:headEnd type="none" w="med" len="med"/>
                      <a:tailEnd type="none" w="med" len="med"/>
                    </a:lnL>
                    <a:lnR w="25400" cap="flat" cmpd="sng">
                      <a:solidFill>
                        <a:srgbClr val="0000FF"/>
                      </a:solidFill>
                      <a:prstDash val="solid"/>
                      <a:headEnd type="none" w="med" len="med"/>
                      <a:tailEnd type="none" w="med" len="med"/>
                    </a:lnR>
                    <a:lnT w="25400" cap="flat" cmpd="sng">
                      <a:solidFill>
                        <a:srgbClr val="0000FF"/>
                      </a:solidFill>
                      <a:prstDash val="solid"/>
                      <a:headEnd type="none" w="med" len="med"/>
                      <a:tailEnd type="none" w="med" len="med"/>
                    </a:lnT>
                    <a:lnB w="25400" cap="flat" cmpd="sng">
                      <a:solidFill>
                        <a:srgbClr val="0000FF"/>
                      </a:solidFill>
                      <a:prstDash val="solid"/>
                      <a:headEnd type="none" w="med" len="med"/>
                      <a:tailEnd type="none" w="med" len="med"/>
                    </a:lnB>
                    <a:lnTlToBr>
                      <a:noFill/>
                    </a:lnTlToBr>
                    <a:lnBlToTr>
                      <a:noFill/>
                    </a:lnBlToTr>
                    <a:noFill/>
                  </a:tcPr>
                </a:tc>
              </a:tr>
              <a:tr h="2471737">
                <a:tc>
                  <a:txBody>
                    <a:bodyPr/>
                    <a:lstStyle>
                      <a:lvl1pPr marL="0" lvl="0" indent="0" algn="just" defTabSz="914400" rtl="0" eaLnBrk="0" fontAlgn="base" latinLnBrk="0" hangingPunct="0">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defRPr>
                      </a:lvl1pPr>
                      <a:lvl2pPr marL="457200" lvl="1"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2pPr>
                      <a:lvl3pPr marL="914400" lvl="2"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3pPr>
                      <a:lvl4pPr marL="1371600" lvl="3"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4pPr>
                      <a:lvl5pPr marL="1828800" lvl="4"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5pPr>
                    </a:lstStyle>
                    <a:p>
                      <a:pPr lvl="0" eaLnBrk="0" hangingPunct="0">
                        <a:buNone/>
                      </a:pPr>
                      <a:r>
                        <a:rPr lang="zh-CN" altLang="en-US" b="1" dirty="0">
                          <a:latin typeface="宋体" panose="02010600030101010101" pitchFamily="2" charset="-122"/>
                          <a:ea typeface="宋体" panose="02010600030101010101" pitchFamily="2" charset="-122"/>
                        </a:rPr>
                        <a:t>第八十六条 生产经营单位将生产经营项目、场所、设备发包或出租给不具备安全生产条件或者相应资质的单位或者个人的</a:t>
                      </a:r>
                      <a:r>
                        <a:rPr lang="en-US" altLang="zh-CN" b="1">
                          <a:latin typeface="宋体" panose="02010600030101010101" pitchFamily="2" charset="-122"/>
                          <a:ea typeface="宋体" panose="02010600030101010101" pitchFamily="2" charset="-122"/>
                        </a:rPr>
                        <a:t>……</a:t>
                      </a:r>
                      <a:r>
                        <a:rPr lang="zh-CN" altLang="en-US" b="1" dirty="0">
                          <a:solidFill>
                            <a:schemeClr val="tx1"/>
                          </a:solidFill>
                          <a:latin typeface="宋体" panose="02010600030101010101" pitchFamily="2" charset="-122"/>
                          <a:ea typeface="宋体" panose="02010600030101010101" pitchFamily="2" charset="-122"/>
                        </a:rPr>
                        <a:t>没有违法所得或违法所得不足五万元</a:t>
                      </a:r>
                      <a:r>
                        <a:rPr lang="zh-CN" altLang="en-US" b="1" dirty="0">
                          <a:latin typeface="宋体" panose="02010600030101010101" pitchFamily="2" charset="-122"/>
                          <a:ea typeface="宋体" panose="02010600030101010101" pitchFamily="2" charset="-122"/>
                        </a:rPr>
                        <a:t>的，单处或者并处</a:t>
                      </a:r>
                      <a:r>
                        <a:rPr lang="zh-CN" altLang="en-US" b="1" dirty="0">
                          <a:solidFill>
                            <a:schemeClr val="tx1"/>
                          </a:solidFill>
                          <a:latin typeface="宋体" panose="02010600030101010101" pitchFamily="2" charset="-122"/>
                          <a:ea typeface="宋体" panose="02010600030101010101" pitchFamily="2" charset="-122"/>
                        </a:rPr>
                        <a:t>一万元以上五万元</a:t>
                      </a:r>
                      <a:r>
                        <a:rPr lang="zh-CN" altLang="en-US" b="1" dirty="0">
                          <a:latin typeface="宋体" panose="02010600030101010101" pitchFamily="2" charset="-122"/>
                          <a:ea typeface="宋体" panose="02010600030101010101" pitchFamily="2" charset="-122"/>
                        </a:rPr>
                        <a:t>以下的罚款</a:t>
                      </a:r>
                      <a:r>
                        <a:rPr lang="en-US" altLang="zh-CN" b="1">
                          <a:latin typeface="宋体" panose="02010600030101010101" pitchFamily="2" charset="-122"/>
                          <a:ea typeface="宋体" panose="02010600030101010101" pitchFamily="2" charset="-122"/>
                        </a:rPr>
                        <a:t>……</a:t>
                      </a:r>
                      <a:endParaRPr lang="en-US" altLang="zh-CN">
                        <a:latin typeface="黑体" panose="02010609060101010101" pitchFamily="49" charset="-122"/>
                      </a:endParaRPr>
                    </a:p>
                  </a:txBody>
                  <a:tcPr marL="0" marR="0">
                    <a:lnL w="25400" cap="flat" cmpd="sng">
                      <a:solidFill>
                        <a:srgbClr val="0000FF"/>
                      </a:solidFill>
                      <a:prstDash val="solid"/>
                      <a:headEnd type="none" w="med" len="med"/>
                      <a:tailEnd type="none" w="med" len="med"/>
                    </a:lnL>
                    <a:lnR w="25400" cap="flat" cmpd="sng">
                      <a:solidFill>
                        <a:srgbClr val="0000FF"/>
                      </a:solidFill>
                      <a:prstDash val="solid"/>
                      <a:headEnd type="none" w="med" len="med"/>
                      <a:tailEnd type="none" w="med" len="med"/>
                    </a:lnR>
                    <a:lnT w="25400" cap="flat" cmpd="sng">
                      <a:solidFill>
                        <a:srgbClr val="0000FF"/>
                      </a:solidFill>
                      <a:prstDash val="solid"/>
                      <a:headEnd type="none" w="med" len="med"/>
                      <a:tailEnd type="none" w="med" len="med"/>
                    </a:lnT>
                    <a:lnB w="25400" cap="flat" cmpd="sng">
                      <a:solidFill>
                        <a:srgbClr val="0000FF"/>
                      </a:solidFill>
                      <a:prstDash val="solid"/>
                      <a:headEnd type="none" w="med" len="med"/>
                      <a:tailEnd type="none" w="med" len="med"/>
                    </a:lnB>
                    <a:lnTlToBr>
                      <a:noFill/>
                    </a:lnTlToBr>
                    <a:lnBlToTr>
                      <a:noFill/>
                    </a:lnBlToTr>
                    <a:noFill/>
                  </a:tcPr>
                </a:tc>
                <a:tc>
                  <a:txBody>
                    <a:bodyPr/>
                    <a:lstStyle>
                      <a:lvl1pPr marL="0" lvl="0" indent="0" algn="just" defTabSz="914400" rtl="0" eaLnBrk="0" fontAlgn="base" latinLnBrk="0" hangingPunct="0">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defRPr>
                      </a:lvl1pPr>
                      <a:lvl2pPr marL="457200" lvl="1"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2pPr>
                      <a:lvl3pPr marL="914400" lvl="2"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3pPr>
                      <a:lvl4pPr marL="1371600" lvl="3"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4pPr>
                      <a:lvl5pPr marL="1828800" lvl="4" indent="0" algn="just" defTabSz="914400" rtl="0" eaLnBrk="1" fontAlgn="base" latinLnBrk="0" hangingPunct="1">
                        <a:lnSpc>
                          <a:spcPct val="130000"/>
                        </a:lnSpc>
                        <a:spcBef>
                          <a:spcPct val="0"/>
                        </a:spcBef>
                        <a:spcAft>
                          <a:spcPct val="0"/>
                        </a:spcAft>
                        <a:buNone/>
                        <a:defRPr sz="2000" b="0" i="0" u="none" kern="1200" baseline="0">
                          <a:solidFill>
                            <a:srgbClr val="FF3300"/>
                          </a:solidFill>
                          <a:latin typeface="黑体" panose="02010609060101010101" pitchFamily="49" charset="-122"/>
                          <a:ea typeface="黑体" panose="02010609060101010101" pitchFamily="49" charset="-122"/>
                          <a:cs typeface="+mn-cs"/>
                        </a:defRPr>
                      </a:lvl5pPr>
                    </a:lstStyle>
                    <a:p>
                      <a:pPr lvl="0" eaLnBrk="0" hangingPunct="0">
                        <a:buNone/>
                      </a:pPr>
                      <a:r>
                        <a:rPr lang="zh-CN" altLang="en-US" b="1" dirty="0">
                          <a:latin typeface="宋体" panose="02010600030101010101" pitchFamily="2" charset="-122"/>
                          <a:ea typeface="宋体" panose="02010600030101010101" pitchFamily="2" charset="-122"/>
                        </a:rPr>
                        <a:t>第</a:t>
                      </a:r>
                      <a:r>
                        <a:rPr lang="zh-CN" altLang="en-US" b="1" dirty="0">
                          <a:solidFill>
                            <a:srgbClr val="FF0000"/>
                          </a:solidFill>
                          <a:latin typeface="宋体" panose="02010600030101010101" pitchFamily="2" charset="-122"/>
                          <a:ea typeface="宋体" panose="02010600030101010101" pitchFamily="2" charset="-122"/>
                        </a:rPr>
                        <a:t>一百零九</a:t>
                      </a:r>
                      <a:r>
                        <a:rPr lang="zh-CN" altLang="en-US" b="1" dirty="0">
                          <a:latin typeface="宋体" panose="02010600030101010101" pitchFamily="2" charset="-122"/>
                          <a:ea typeface="宋体" panose="02010600030101010101" pitchFamily="2" charset="-122"/>
                        </a:rPr>
                        <a:t>条 生产经营单位将生产经营项目、场所、设备发包或出租给不具备安全生产条件或者相应资质的单位或者个人的</a:t>
                      </a:r>
                      <a:r>
                        <a:rPr lang="en-US" altLang="zh-CN" b="1">
                          <a:latin typeface="宋体" panose="02010600030101010101" pitchFamily="2" charset="-122"/>
                          <a:ea typeface="宋体" panose="02010600030101010101" pitchFamily="2" charset="-122"/>
                        </a:rPr>
                        <a:t>……</a:t>
                      </a:r>
                      <a:r>
                        <a:rPr lang="zh-CN" altLang="en-US" b="1" dirty="0">
                          <a:solidFill>
                            <a:schemeClr val="tx1"/>
                          </a:solidFill>
                          <a:latin typeface="宋体" panose="02010600030101010101" pitchFamily="2" charset="-122"/>
                          <a:ea typeface="宋体" panose="02010600030101010101" pitchFamily="2" charset="-122"/>
                        </a:rPr>
                        <a:t>没有违法所得或违法所得不足十万元的</a:t>
                      </a:r>
                      <a:r>
                        <a:rPr lang="zh-CN" altLang="en-US" b="1" dirty="0">
                          <a:latin typeface="宋体" panose="02010600030101010101" pitchFamily="2" charset="-122"/>
                          <a:ea typeface="宋体" panose="02010600030101010101" pitchFamily="2" charset="-122"/>
                        </a:rPr>
                        <a:t>，单处或者并处</a:t>
                      </a:r>
                      <a:r>
                        <a:rPr lang="zh-CN" altLang="en-US" b="1" dirty="0">
                          <a:solidFill>
                            <a:schemeClr val="tx1"/>
                          </a:solidFill>
                          <a:latin typeface="宋体" panose="02010600030101010101" pitchFamily="2" charset="-122"/>
                          <a:ea typeface="宋体" panose="02010600030101010101" pitchFamily="2" charset="-122"/>
                        </a:rPr>
                        <a:t>十万元以上五十万元以下</a:t>
                      </a:r>
                      <a:r>
                        <a:rPr lang="zh-CN" altLang="en-US" b="1" dirty="0">
                          <a:latin typeface="宋体" panose="02010600030101010101" pitchFamily="2" charset="-122"/>
                          <a:ea typeface="宋体" panose="02010600030101010101" pitchFamily="2" charset="-122"/>
                        </a:rPr>
                        <a:t>的罚款</a:t>
                      </a:r>
                      <a:r>
                        <a:rPr lang="en-US" altLang="zh-CN" b="1">
                          <a:latin typeface="宋体" panose="02010600030101010101" pitchFamily="2" charset="-122"/>
                          <a:ea typeface="宋体" panose="02010600030101010101" pitchFamily="2" charset="-122"/>
                        </a:rPr>
                        <a:t>……</a:t>
                      </a:r>
                      <a:endParaRPr lang="en-US" altLang="zh-CN">
                        <a:latin typeface="黑体" panose="02010609060101010101" pitchFamily="49" charset="-122"/>
                      </a:endParaRPr>
                    </a:p>
                  </a:txBody>
                  <a:tcPr marL="0" marR="0">
                    <a:lnL w="25400" cap="flat" cmpd="sng">
                      <a:solidFill>
                        <a:srgbClr val="0000FF"/>
                      </a:solidFill>
                      <a:prstDash val="solid"/>
                      <a:headEnd type="none" w="med" len="med"/>
                      <a:tailEnd type="none" w="med" len="med"/>
                    </a:lnL>
                    <a:lnR w="25400" cap="flat" cmpd="sng">
                      <a:solidFill>
                        <a:srgbClr val="0000FF"/>
                      </a:solidFill>
                      <a:prstDash val="solid"/>
                      <a:headEnd type="none" w="med" len="med"/>
                      <a:tailEnd type="none" w="med" len="med"/>
                    </a:lnR>
                    <a:lnT w="25400" cap="flat" cmpd="sng">
                      <a:solidFill>
                        <a:srgbClr val="0000FF"/>
                      </a:solidFill>
                      <a:prstDash val="solid"/>
                      <a:headEnd type="none" w="med" len="med"/>
                      <a:tailEnd type="none" w="med" len="med"/>
                    </a:lnT>
                    <a:lnB w="25400" cap="flat" cmpd="sng">
                      <a:solidFill>
                        <a:srgbClr val="0000F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p:nvPr/>
        </p:nvSpPr>
        <p:spPr>
          <a:xfrm>
            <a:off x="1828800" y="1295400"/>
            <a:ext cx="8534400" cy="4225925"/>
          </a:xfrm>
          <a:prstGeom prst="rect">
            <a:avLst/>
          </a:prstGeom>
          <a:noFill/>
          <a:ln w="9525">
            <a:noFill/>
          </a:ln>
        </p:spPr>
        <p:txBody>
          <a:bodyPr lIns="0" rIns="0">
            <a:spAutoFit/>
          </a:bodyPr>
          <a:p>
            <a:pPr indent="535305">
              <a:lnSpc>
                <a:spcPct val="140000"/>
              </a:lnSpc>
            </a:pPr>
            <a:r>
              <a:rPr lang="en-US" altLang="zh-CN" sz="2400" b="1" dirty="0">
                <a:latin typeface="黑体" panose="02010609060101010101" pitchFamily="49" charset="-122"/>
              </a:rPr>
              <a:t>3.</a:t>
            </a:r>
            <a:r>
              <a:rPr lang="zh-CN" altLang="en-US" sz="2400" b="1" dirty="0">
                <a:latin typeface="黑体" panose="02010609060101010101" pitchFamily="49" charset="-122"/>
              </a:rPr>
              <a:t>以基础制度落实为重点，做好事前预防，强化过程监控。</a:t>
            </a:r>
            <a:endParaRPr lang="en-US" altLang="zh-CN" sz="2400" b="1" dirty="0">
              <a:latin typeface="黑体" panose="02010609060101010101" pitchFamily="49" charset="-122"/>
            </a:endParaRPr>
          </a:p>
          <a:p>
            <a:pPr indent="535305" algn="l">
              <a:lnSpc>
                <a:spcPct val="140000"/>
              </a:lnSpc>
            </a:pPr>
            <a:r>
              <a:rPr lang="zh-CN" altLang="en-US" sz="2400" b="1" dirty="0">
                <a:latin typeface="黑体" panose="02010609060101010101" pitchFamily="49" charset="-122"/>
              </a:rPr>
              <a:t> </a:t>
            </a:r>
            <a:r>
              <a:rPr lang="zh-CN" altLang="en-US" sz="2400" b="1" dirty="0">
                <a:solidFill>
                  <a:srgbClr val="0000FF"/>
                </a:solidFill>
                <a:latin typeface="黑体" panose="02010609060101010101" pitchFamily="49" charset="-122"/>
              </a:rPr>
              <a:t>基础不牢，地动山摇，各单位                        应结合特殊施工及季节、气候变化，                      以作业许可制度、井控细则等基础                         制度落实为抓手，加强风险识别和                        过程控制。解决问题时，从“人、                        机、管、环”方面查找原因，多找                             自身管理原因。</a:t>
            </a:r>
            <a:endParaRPr lang="zh-CN" altLang="en-US" sz="2400" b="1" dirty="0">
              <a:solidFill>
                <a:srgbClr val="0000FF"/>
              </a:solidFill>
              <a:latin typeface="黑体" panose="02010609060101010101" pitchFamily="49" charset="-122"/>
            </a:endParaRPr>
          </a:p>
        </p:txBody>
      </p:sp>
      <p:sp>
        <p:nvSpPr>
          <p:cNvPr id="23555" name="WordArt 4"/>
          <p:cNvSpPr/>
          <p:nvPr/>
        </p:nvSpPr>
        <p:spPr>
          <a:xfrm>
            <a:off x="3886200" y="304800"/>
            <a:ext cx="4495800" cy="533400"/>
          </a:xfrm>
          <a:prstGeom prst="rect">
            <a:avLst/>
          </a:prstGeom>
        </p:spPr>
        <p:txBody>
          <a:bodyPr wrap="none" fromWordArt="1">
            <a:prstTxWarp prst="textPlain">
              <a:avLst>
                <a:gd name="adj" fmla="val 50000"/>
              </a:avLst>
            </a:prstTxWarp>
            <a:normAutofit fontScale="60000"/>
          </a:bodyPr>
          <a:p>
            <a:pPr algn="ctr"/>
            <a:r>
              <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rPr>
              <a:t>启示和教训</a:t>
            </a:r>
            <a:endParaRPr lang="zh-CN" alt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黑体" panose="02010609060101010101" pitchFamily="49" charset="-122"/>
              <a:ea typeface="黑体" panose="02010609060101010101" pitchFamily="49" charset="-122"/>
            </a:endParaRPr>
          </a:p>
        </p:txBody>
      </p:sp>
      <p:pic>
        <p:nvPicPr>
          <p:cNvPr id="23556" name="Picture 2" descr="http://img2.imgtn.bdimg.com/it/u=3888372799,275537137&amp;fm=90&amp;gp=0.jpg"/>
          <p:cNvPicPr>
            <a:picLocks noChangeAspect="1"/>
          </p:cNvPicPr>
          <p:nvPr/>
        </p:nvPicPr>
        <p:blipFill>
          <a:blip r:embed="rId1"/>
          <a:stretch>
            <a:fillRect/>
          </a:stretch>
        </p:blipFill>
        <p:spPr>
          <a:xfrm>
            <a:off x="6858000" y="2133600"/>
            <a:ext cx="3657600" cy="3876675"/>
          </a:xfrm>
          <a:prstGeom prst="rect">
            <a:avLst/>
          </a:prstGeom>
          <a:noFill/>
          <a:ln w="9525">
            <a:noFill/>
          </a:ln>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0"/>
          <p:cNvSpPr/>
          <p:nvPr/>
        </p:nvSpPr>
        <p:spPr>
          <a:xfrm>
            <a:off x="5105400" y="152400"/>
            <a:ext cx="2590800" cy="891540"/>
          </a:xfrm>
          <a:prstGeom prst="rect">
            <a:avLst/>
          </a:prstGeom>
          <a:noFill/>
          <a:ln w="9525">
            <a:noFill/>
          </a:ln>
        </p:spPr>
        <p:txBody>
          <a:bodyPr lIns="0" rIns="0">
            <a:spAutoFit/>
          </a:bodyPr>
          <a:p>
            <a:pPr algn="ctr"/>
            <a:r>
              <a:rPr lang="zh-CN" altLang="en-US" sz="4000" b="1" dirty="0">
                <a:latin typeface="黑体" panose="02010609060101010101" pitchFamily="49" charset="-122"/>
              </a:rPr>
              <a:t>提    纲</a:t>
            </a:r>
            <a:endParaRPr lang="zh-CN" altLang="en-US" sz="4000" b="1" dirty="0">
              <a:latin typeface="黑体" panose="02010609060101010101" pitchFamily="49" charset="-122"/>
            </a:endParaRPr>
          </a:p>
        </p:txBody>
      </p:sp>
      <p:sp>
        <p:nvSpPr>
          <p:cNvPr id="5123" name="Text Box 19"/>
          <p:cNvSpPr txBox="1"/>
          <p:nvPr/>
        </p:nvSpPr>
        <p:spPr>
          <a:xfrm>
            <a:off x="3048000" y="1524000"/>
            <a:ext cx="6553200" cy="3784600"/>
          </a:xfrm>
          <a:prstGeom prst="rect">
            <a:avLst/>
          </a:prstGeom>
          <a:noFill/>
          <a:ln w="9525">
            <a:noFill/>
          </a:ln>
        </p:spPr>
        <p:txBody>
          <a:bodyPr lIns="0" rIns="0">
            <a:spAutoFit/>
          </a:bodyPr>
          <a:p>
            <a:pPr>
              <a:lnSpc>
                <a:spcPct val="150000"/>
              </a:lnSpc>
              <a:spcBef>
                <a:spcPct val="50000"/>
              </a:spcBef>
            </a:pPr>
            <a:r>
              <a:rPr lang="zh-CN" altLang="en-US" sz="3200" b="1" dirty="0">
                <a:latin typeface="黑体" panose="02010609060101010101" pitchFamily="49" charset="-122"/>
              </a:rPr>
              <a:t>第一部分  事故案例分享</a:t>
            </a:r>
            <a:endParaRPr lang="zh-CN" altLang="en-US" sz="3200" b="1" dirty="0">
              <a:latin typeface="黑体" panose="02010609060101010101" pitchFamily="49" charset="-122"/>
            </a:endParaRPr>
          </a:p>
          <a:p>
            <a:pPr>
              <a:lnSpc>
                <a:spcPct val="150000"/>
              </a:lnSpc>
              <a:spcBef>
                <a:spcPct val="50000"/>
              </a:spcBef>
            </a:pPr>
            <a:r>
              <a:rPr lang="zh-CN" altLang="en-US" sz="3200" b="1" dirty="0">
                <a:solidFill>
                  <a:srgbClr val="0000FF"/>
                </a:solidFill>
                <a:latin typeface="黑体" panose="02010609060101010101" pitchFamily="49" charset="-122"/>
              </a:rPr>
              <a:t> 一、“</a:t>
            </a:r>
            <a:r>
              <a:rPr lang="en-US" altLang="zh-CN" sz="3200" b="1" dirty="0">
                <a:solidFill>
                  <a:srgbClr val="0000FF"/>
                </a:solidFill>
                <a:latin typeface="黑体" panose="02010609060101010101" pitchFamily="49" charset="-122"/>
              </a:rPr>
              <a:t>8.13”</a:t>
            </a:r>
            <a:r>
              <a:rPr lang="zh-CN" altLang="en-US" sz="3200" b="1" dirty="0">
                <a:solidFill>
                  <a:srgbClr val="0000FF"/>
                </a:solidFill>
                <a:latin typeface="黑体" panose="02010609060101010101" pitchFamily="49" charset="-122"/>
              </a:rPr>
              <a:t>挖弯单井管线事件</a:t>
            </a:r>
            <a:r>
              <a:rPr lang="zh-CN" altLang="en-US" sz="3200" dirty="0">
                <a:latin typeface="黑体" panose="02010609060101010101" pitchFamily="49" charset="-122"/>
              </a:rPr>
              <a:t> </a:t>
            </a:r>
            <a:endParaRPr lang="zh-CN" altLang="en-US" sz="3200" b="1" dirty="0">
              <a:solidFill>
                <a:srgbClr val="0000FF"/>
              </a:solidFill>
              <a:latin typeface="黑体" panose="02010609060101010101" pitchFamily="49" charset="-122"/>
            </a:endParaRPr>
          </a:p>
          <a:p>
            <a:pPr>
              <a:lnSpc>
                <a:spcPct val="150000"/>
              </a:lnSpc>
              <a:spcBef>
                <a:spcPct val="50000"/>
              </a:spcBef>
            </a:pPr>
            <a:r>
              <a:rPr lang="zh-CN" altLang="en-US" sz="3200" b="1" dirty="0">
                <a:solidFill>
                  <a:srgbClr val="0000FF"/>
                </a:solidFill>
                <a:latin typeface="黑体" panose="02010609060101010101" pitchFamily="49" charset="-122"/>
              </a:rPr>
              <a:t> 二、“</a:t>
            </a:r>
            <a:r>
              <a:rPr lang="en-US" altLang="zh-CN" sz="3200" b="1" dirty="0">
                <a:solidFill>
                  <a:srgbClr val="0000FF"/>
                </a:solidFill>
                <a:latin typeface="黑体" panose="02010609060101010101" pitchFamily="49" charset="-122"/>
              </a:rPr>
              <a:t>8.11”</a:t>
            </a:r>
            <a:r>
              <a:rPr lang="zh-CN" altLang="en-US" sz="3200" b="1" dirty="0">
                <a:solidFill>
                  <a:srgbClr val="0000FF"/>
                </a:solidFill>
                <a:latin typeface="黑体" panose="02010609060101010101" pitchFamily="49" charset="-122"/>
              </a:rPr>
              <a:t>油气着火事故 </a:t>
            </a:r>
            <a:endParaRPr lang="zh-CN" altLang="en-US" sz="3200" b="1" dirty="0">
              <a:solidFill>
                <a:srgbClr val="0000FF"/>
              </a:solidFill>
              <a:latin typeface="黑体" panose="02010609060101010101" pitchFamily="49" charset="-122"/>
            </a:endParaRPr>
          </a:p>
          <a:p>
            <a:pPr>
              <a:lnSpc>
                <a:spcPct val="150000"/>
              </a:lnSpc>
              <a:spcBef>
                <a:spcPct val="50000"/>
              </a:spcBef>
            </a:pPr>
            <a:r>
              <a:rPr lang="zh-CN" altLang="en-US" sz="3200" b="1" dirty="0">
                <a:latin typeface="黑体" panose="02010609060101010101" pitchFamily="49" charset="-122"/>
              </a:rPr>
              <a:t>第二部分  启示和教训</a:t>
            </a:r>
            <a:r>
              <a:rPr lang="zh-CN" altLang="en-US" sz="3200" b="1" dirty="0">
                <a:solidFill>
                  <a:srgbClr val="0000FF"/>
                </a:solidFill>
                <a:latin typeface="黑体" panose="02010609060101010101" pitchFamily="49" charset="-122"/>
              </a:rPr>
              <a:t> </a:t>
            </a:r>
            <a:endParaRPr lang="zh-CN" altLang="en-US" sz="3200" b="1" dirty="0">
              <a:solidFill>
                <a:srgbClr val="0000FF"/>
              </a:solidFill>
              <a:latin typeface="黑体" panose="02010609060101010101" pitchFamily="49" charset="-122"/>
            </a:endParaRPr>
          </a:p>
        </p:txBody>
      </p:sp>
      <p:sp>
        <p:nvSpPr>
          <p:cNvPr id="5124" name="Rectangle 20"/>
          <p:cNvSpPr/>
          <p:nvPr/>
        </p:nvSpPr>
        <p:spPr>
          <a:xfrm>
            <a:off x="5961698" y="-13568680"/>
            <a:ext cx="268605" cy="27137360"/>
          </a:xfrm>
          <a:prstGeom prst="rect">
            <a:avLst/>
          </a:prstGeom>
          <a:noFill/>
          <a:ln w="9525">
            <a:noFill/>
          </a:ln>
        </p:spPr>
        <p:txBody>
          <a:bodyPr wrap="none" lIns="95220" tIns="26737776" rIns="47610" bIns="0" anchor="ctr" anchorCtr="0">
            <a:spAutoFit/>
          </a:bodyPr>
          <a:p>
            <a:endParaRPr lang="zh-CN" altLang="en-US" dirty="0">
              <a:latin typeface="黑体" panose="02010609060101010101" pitchFamily="49" charset="-122"/>
            </a:endParaRPr>
          </a:p>
        </p:txBody>
      </p:sp>
      <p:sp>
        <p:nvSpPr>
          <p:cNvPr id="5125" name="Rectangle 22"/>
          <p:cNvSpPr/>
          <p:nvPr/>
        </p:nvSpPr>
        <p:spPr>
          <a:xfrm>
            <a:off x="5961698" y="-13568680"/>
            <a:ext cx="268605" cy="27137360"/>
          </a:xfrm>
          <a:prstGeom prst="rect">
            <a:avLst/>
          </a:prstGeom>
          <a:noFill/>
          <a:ln w="9525">
            <a:noFill/>
          </a:ln>
        </p:spPr>
        <p:txBody>
          <a:bodyPr wrap="none" lIns="95220" tIns="26737776" rIns="47610" bIns="0" anchor="ctr" anchorCtr="0">
            <a:spAutoFit/>
          </a:bodyPr>
          <a:p>
            <a:endParaRPr lang="zh-CN" altLang="en-US" dirty="0">
              <a:latin typeface="黑体" panose="02010609060101010101" pitchFamily="49" charset="-122"/>
            </a:endParaRPr>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6147" name="Text Box 3"/>
          <p:cNvSpPr txBox="1"/>
          <p:nvPr/>
        </p:nvSpPr>
        <p:spPr>
          <a:xfrm>
            <a:off x="1828800" y="1663700"/>
            <a:ext cx="8534400" cy="3709035"/>
          </a:xfrm>
          <a:prstGeom prst="rect">
            <a:avLst/>
          </a:prstGeom>
          <a:noFill/>
          <a:ln w="9525">
            <a:noFill/>
          </a:ln>
        </p:spPr>
        <p:txBody>
          <a:bodyPr lIns="0" rIns="0">
            <a:spAutoFit/>
          </a:bodyPr>
          <a:p>
            <a:pPr>
              <a:lnSpc>
                <a:spcPct val="140000"/>
              </a:lnSpc>
            </a:pPr>
            <a:r>
              <a:rPr lang="zh-CN" altLang="en-US" sz="2400" b="1" dirty="0">
                <a:solidFill>
                  <a:srgbClr val="0000FF"/>
                </a:solidFill>
                <a:latin typeface="黑体" panose="02010609060101010101" pitchFamily="49" charset="-122"/>
              </a:rPr>
              <a:t>    </a:t>
            </a:r>
            <a:r>
              <a:rPr lang="en-US" altLang="zh-CN" sz="2400" b="1" dirty="0">
                <a:solidFill>
                  <a:srgbClr val="0000FF"/>
                </a:solidFill>
                <a:latin typeface="黑体" panose="02010609060101010101" pitchFamily="49" charset="-122"/>
              </a:rPr>
              <a:t>2014</a:t>
            </a:r>
            <a:r>
              <a:rPr lang="zh-CN" altLang="en-US" sz="2400" b="1" dirty="0">
                <a:solidFill>
                  <a:srgbClr val="0000FF"/>
                </a:solidFill>
                <a:latin typeface="黑体" panose="02010609060101010101" pitchFamily="49" charset="-122"/>
              </a:rPr>
              <a:t>年</a:t>
            </a:r>
            <a:r>
              <a:rPr lang="en-US" altLang="zh-CN" sz="2400" b="1" dirty="0">
                <a:solidFill>
                  <a:srgbClr val="0000FF"/>
                </a:solidFill>
                <a:latin typeface="黑体" panose="02010609060101010101" pitchFamily="49" charset="-122"/>
              </a:rPr>
              <a:t>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13</a:t>
            </a:r>
            <a:r>
              <a:rPr lang="zh-CN" altLang="en-US" sz="2400" b="1" dirty="0">
                <a:solidFill>
                  <a:srgbClr val="0000FF"/>
                </a:solidFill>
                <a:latin typeface="黑体" panose="02010609060101010101" pitchFamily="49" charset="-122"/>
              </a:rPr>
              <a:t>日</a:t>
            </a:r>
            <a:r>
              <a:rPr lang="en-US" altLang="zh-CN" sz="2400" b="1" dirty="0">
                <a:solidFill>
                  <a:srgbClr val="0000FF"/>
                </a:solidFill>
                <a:latin typeface="黑体" panose="02010609060101010101" pitchFamily="49" charset="-122"/>
              </a:rPr>
              <a:t>17:30</a:t>
            </a:r>
            <a:r>
              <a:rPr lang="zh-CN" altLang="en-US" sz="2400" b="1" dirty="0">
                <a:solidFill>
                  <a:srgbClr val="0000FF"/>
                </a:solidFill>
                <a:latin typeface="黑体" panose="02010609060101010101" pitchFamily="49" charset="-122"/>
              </a:rPr>
              <a:t>，吐哈油建路桥工程公司下属承包商艾力艾（福建）市政工程建设有限公司，在鲁克沁采油厂原油掺稀和外输管道丘陵段开挖管沟时，将鄯</a:t>
            </a:r>
            <a:r>
              <a:rPr lang="en-US" altLang="zh-CN" sz="2400" b="1" dirty="0">
                <a:solidFill>
                  <a:srgbClr val="0000FF"/>
                </a:solidFill>
                <a:latin typeface="黑体" panose="02010609060101010101" pitchFamily="49" charset="-122"/>
              </a:rPr>
              <a:t>17-3</a:t>
            </a:r>
            <a:r>
              <a:rPr lang="zh-CN" altLang="en-US" sz="2400" b="1" dirty="0">
                <a:solidFill>
                  <a:srgbClr val="0000FF"/>
                </a:solidFill>
                <a:latin typeface="黑体" panose="02010609060101010101" pitchFamily="49" charset="-122"/>
              </a:rPr>
              <a:t>单井输油管线挖弯，造成管线损伤。因鄯</a:t>
            </a:r>
            <a:r>
              <a:rPr lang="en-US" altLang="zh-CN" sz="2400" b="1" dirty="0">
                <a:solidFill>
                  <a:srgbClr val="0000FF"/>
                </a:solidFill>
                <a:latin typeface="黑体" panose="02010609060101010101" pitchFamily="49" charset="-122"/>
              </a:rPr>
              <a:t>17-3</a:t>
            </a:r>
            <a:r>
              <a:rPr lang="zh-CN" altLang="en-US" sz="2400" b="1" dirty="0">
                <a:solidFill>
                  <a:srgbClr val="0000FF"/>
                </a:solidFill>
                <a:latin typeface="黑体" panose="02010609060101010101" pitchFamily="49" charset="-122"/>
              </a:rPr>
              <a:t>停井，此管线已停止使用，未造成停井事故。</a:t>
            </a:r>
            <a:r>
              <a:rPr lang="zh-CN" altLang="en-US" dirty="0">
                <a:latin typeface="黑体" panose="02010609060101010101" pitchFamily="49" charset="-122"/>
              </a:rPr>
              <a:t> </a:t>
            </a:r>
            <a:endParaRPr lang="zh-CN" altLang="en-US" dirty="0">
              <a:latin typeface="黑体" panose="02010609060101010101" pitchFamily="49" charset="-122"/>
            </a:endParaRPr>
          </a:p>
          <a:p>
            <a:pPr>
              <a:lnSpc>
                <a:spcPct val="140000"/>
              </a:lnSpc>
            </a:pPr>
            <a:r>
              <a:rPr lang="zh-CN" altLang="en-US" sz="2400" b="1" dirty="0">
                <a:solidFill>
                  <a:srgbClr val="0000FF"/>
                </a:solidFill>
                <a:latin typeface="黑体" panose="02010609060101010101" pitchFamily="49" charset="-122"/>
              </a:rPr>
              <a:t>    该项目由中国石油集团工程设计有限责任公司（</a:t>
            </a:r>
            <a:r>
              <a:rPr lang="en-US" altLang="zh-CN" sz="2400" b="1" dirty="0">
                <a:solidFill>
                  <a:srgbClr val="0000FF"/>
                </a:solidFill>
                <a:latin typeface="黑体" panose="02010609060101010101" pitchFamily="49" charset="-122"/>
              </a:rPr>
              <a:t>CPE</a:t>
            </a:r>
            <a:r>
              <a:rPr lang="zh-CN" altLang="en-US" sz="2400" b="1" dirty="0">
                <a:solidFill>
                  <a:srgbClr val="0000FF"/>
                </a:solidFill>
                <a:latin typeface="黑体" panose="02010609060101010101" pitchFamily="49" charset="-122"/>
              </a:rPr>
              <a:t>）华北分公司进行</a:t>
            </a:r>
            <a:r>
              <a:rPr lang="en-US" altLang="zh-CN" sz="2400" b="1" dirty="0">
                <a:solidFill>
                  <a:srgbClr val="0000FF"/>
                </a:solidFill>
                <a:latin typeface="黑体" panose="02010609060101010101" pitchFamily="49" charset="-122"/>
              </a:rPr>
              <a:t>PC</a:t>
            </a:r>
            <a:r>
              <a:rPr lang="zh-CN" altLang="en-US" sz="2400" b="1" dirty="0">
                <a:solidFill>
                  <a:srgbClr val="0000FF"/>
                </a:solidFill>
                <a:latin typeface="黑体" panose="02010609060101010101" pitchFamily="49" charset="-122"/>
              </a:rPr>
              <a:t>承包，吐哈油田建设有限责任公司施工。</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7171" name="Text Box 3"/>
          <p:cNvSpPr txBox="1"/>
          <p:nvPr/>
        </p:nvSpPr>
        <p:spPr>
          <a:xfrm>
            <a:off x="1828800" y="1250950"/>
            <a:ext cx="8534400" cy="4742815"/>
          </a:xfrm>
          <a:prstGeom prst="rect">
            <a:avLst/>
          </a:prstGeom>
          <a:noFill/>
          <a:ln w="9525">
            <a:noFill/>
          </a:ln>
        </p:spPr>
        <p:txBody>
          <a:bodyPr lIns="0" rIns="0">
            <a:spAutoFit/>
          </a:bodyPr>
          <a:p>
            <a:pPr>
              <a:lnSpc>
                <a:spcPct val="140000"/>
              </a:lnSpc>
            </a:pPr>
            <a:r>
              <a:rPr lang="zh-CN" altLang="en-US" sz="2400" b="1" dirty="0">
                <a:latin typeface="黑体" panose="02010609060101010101" pitchFamily="49" charset="-122"/>
              </a:rPr>
              <a:t>事故经过</a:t>
            </a:r>
            <a:endParaRPr lang="zh-CN" altLang="en-US" sz="2400" b="1" dirty="0">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2014</a:t>
            </a:r>
            <a:r>
              <a:rPr lang="zh-CN" altLang="en-US" sz="2400" b="1" dirty="0">
                <a:solidFill>
                  <a:srgbClr val="0000FF"/>
                </a:solidFill>
                <a:latin typeface="黑体" panose="02010609060101010101" pitchFamily="49" charset="-122"/>
              </a:rPr>
              <a:t>年</a:t>
            </a:r>
            <a:r>
              <a:rPr lang="en-US" altLang="zh-CN" sz="2400" b="1" dirty="0">
                <a:solidFill>
                  <a:srgbClr val="0000FF"/>
                </a:solidFill>
                <a:latin typeface="黑体" panose="02010609060101010101" pitchFamily="49" charset="-122"/>
              </a:rPr>
              <a:t>7</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11</a:t>
            </a:r>
            <a:r>
              <a:rPr lang="zh-CN" altLang="en-US" sz="2400" b="1" dirty="0">
                <a:solidFill>
                  <a:srgbClr val="0000FF"/>
                </a:solidFill>
                <a:latin typeface="黑体" panose="02010609060101010101" pitchFamily="49" charset="-122"/>
              </a:rPr>
              <a:t>日，经鲁克沁采油厂、油建公司、鄯善采油厂、</a:t>
            </a:r>
            <a:r>
              <a:rPr lang="en-US" altLang="zh-CN" sz="2400" b="1" dirty="0">
                <a:solidFill>
                  <a:srgbClr val="0000FF"/>
                </a:solidFill>
                <a:latin typeface="黑体" panose="02010609060101010101" pitchFamily="49" charset="-122"/>
              </a:rPr>
              <a:t>CPE</a:t>
            </a:r>
            <a:r>
              <a:rPr lang="zh-CN" altLang="en-US" sz="2400" b="1" dirty="0">
                <a:solidFill>
                  <a:srgbClr val="0000FF"/>
                </a:solidFill>
                <a:latin typeface="黑体" panose="02010609060101010101" pitchFamily="49" charset="-122"/>
              </a:rPr>
              <a:t>华北分公司</a:t>
            </a:r>
            <a:r>
              <a:rPr lang="en-US" altLang="zh-CN" sz="2400" b="1" dirty="0">
                <a:solidFill>
                  <a:srgbClr val="0000FF"/>
                </a:solidFill>
                <a:latin typeface="黑体" panose="02010609060101010101" pitchFamily="49" charset="-122"/>
              </a:rPr>
              <a:t>PC</a:t>
            </a:r>
            <a:r>
              <a:rPr lang="zh-CN" altLang="en-US" sz="2400" b="1" dirty="0">
                <a:solidFill>
                  <a:srgbClr val="0000FF"/>
                </a:solidFill>
                <a:latin typeface="黑体" panose="02010609060101010101" pitchFamily="49" charset="-122"/>
              </a:rPr>
              <a:t>项目组共同确认，鲁中输油站至鄯善油库输油管道管沟开挖。</a:t>
            </a:r>
            <a:endParaRPr lang="zh-CN" altLang="en-US" sz="2400" b="1" dirty="0">
              <a:solidFill>
                <a:srgbClr val="0000FF"/>
              </a:solidFill>
              <a:latin typeface="黑体" panose="02010609060101010101" pitchFamily="49" charset="-122"/>
            </a:endParaRPr>
          </a:p>
          <a:p>
            <a:pPr>
              <a:lnSpc>
                <a:spcPct val="140000"/>
              </a:lnSpc>
            </a:pPr>
            <a:r>
              <a:rPr lang="zh-CN" altLang="en-US" sz="2400" b="1" dirty="0">
                <a:solidFill>
                  <a:srgbClr val="0000FF"/>
                </a:solidFill>
                <a:latin typeface="黑体" panose="02010609060101010101" pitchFamily="49" charset="-122"/>
              </a:rPr>
              <a:t>    施工前，油田公司生产运行处组织各相关单位召开了项目协调会，明确了相关采油厂属地管理监护责任，并对施工单位进行了技术交底。</a:t>
            </a:r>
            <a:endParaRPr lang="zh-CN" altLang="en-US" sz="2400" b="1" dirty="0">
              <a:solidFill>
                <a:srgbClr val="0000FF"/>
              </a:solidFill>
              <a:latin typeface="黑体" panose="02010609060101010101" pitchFamily="49" charset="-122"/>
            </a:endParaRPr>
          </a:p>
          <a:p>
            <a:pPr>
              <a:lnSpc>
                <a:spcPct val="140000"/>
              </a:lnSpc>
            </a:pPr>
            <a:r>
              <a:rPr lang="zh-CN" altLang="en-US" sz="2400" b="1" dirty="0">
                <a:solidFill>
                  <a:srgbClr val="0000FF"/>
                </a:solidFill>
                <a:latin typeface="黑体" panose="02010609060101010101" pitchFamily="49" charset="-122"/>
              </a:rPr>
              <a:t>    油建公司现场安全技术交底记录中未附管线穿越地下隐蔽物交底图，但明确地下隐蔽物</a:t>
            </a:r>
            <a:r>
              <a:rPr lang="en-US" altLang="zh-CN" sz="2400" b="1" dirty="0">
                <a:solidFill>
                  <a:srgbClr val="0000FF"/>
                </a:solidFill>
                <a:latin typeface="黑体" panose="02010609060101010101" pitchFamily="49" charset="-122"/>
              </a:rPr>
              <a:t>5</a:t>
            </a:r>
            <a:r>
              <a:rPr lang="zh-CN" altLang="en-US" sz="2400" b="1" dirty="0">
                <a:solidFill>
                  <a:srgbClr val="0000FF"/>
                </a:solidFill>
                <a:latin typeface="黑体" panose="02010609060101010101" pitchFamily="49" charset="-122"/>
              </a:rPr>
              <a:t>米范围内不得使用机械开挖。</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WordArt 2"/>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
        <p:nvSpPr>
          <p:cNvPr id="8195" name="Text Box 3"/>
          <p:cNvSpPr txBox="1"/>
          <p:nvPr/>
        </p:nvSpPr>
        <p:spPr>
          <a:xfrm>
            <a:off x="1828800" y="1381125"/>
            <a:ext cx="8534400" cy="4225925"/>
          </a:xfrm>
          <a:prstGeom prst="rect">
            <a:avLst/>
          </a:prstGeom>
          <a:noFill/>
          <a:ln w="9525">
            <a:noFill/>
          </a:ln>
        </p:spPr>
        <p:txBody>
          <a:bodyPr lIns="0" rIns="0">
            <a:spAutoFit/>
          </a:bodyPr>
          <a:p>
            <a:pPr>
              <a:lnSpc>
                <a:spcPct val="140000"/>
              </a:lnSpc>
            </a:pPr>
            <a:r>
              <a:rPr lang="zh-CN" altLang="en-US" sz="2400" b="1" dirty="0">
                <a:solidFill>
                  <a:srgbClr val="0000FF"/>
                </a:solidFill>
                <a:latin typeface="黑体" panose="02010609060101010101" pitchFamily="49" charset="-122"/>
              </a:rPr>
              <a:t>    鄯善采油厂对油建公司管线开挖工作现场进行了交底，并在鄯</a:t>
            </a:r>
            <a:r>
              <a:rPr lang="en-US" altLang="zh-CN" sz="2400" b="1" dirty="0">
                <a:solidFill>
                  <a:srgbClr val="0000FF"/>
                </a:solidFill>
                <a:latin typeface="黑体" panose="02010609060101010101" pitchFamily="49" charset="-122"/>
              </a:rPr>
              <a:t>17-3</a:t>
            </a:r>
            <a:r>
              <a:rPr lang="zh-CN" altLang="en-US" sz="2400" b="1" dirty="0">
                <a:solidFill>
                  <a:srgbClr val="0000FF"/>
                </a:solidFill>
                <a:latin typeface="黑体" panose="02010609060101010101" pitchFamily="49" charset="-122"/>
              </a:rPr>
              <a:t>井单井管线管廊带上用彩旗做出了标识。</a:t>
            </a:r>
            <a:endParaRPr lang="zh-CN" altLang="en-US" sz="2400" b="1" dirty="0">
              <a:solidFill>
                <a:srgbClr val="0000FF"/>
              </a:solidFill>
              <a:latin typeface="黑体" panose="02010609060101010101" pitchFamily="49" charset="-122"/>
            </a:endParaRPr>
          </a:p>
          <a:p>
            <a:pPr>
              <a:lnSpc>
                <a:spcPct val="140000"/>
              </a:lnSpc>
            </a:pPr>
            <a:r>
              <a:rPr lang="en-US" altLang="zh-CN" sz="2400" b="1" dirty="0">
                <a:solidFill>
                  <a:srgbClr val="0000FF"/>
                </a:solidFill>
                <a:latin typeface="黑体" panose="02010609060101010101" pitchFamily="49" charset="-122"/>
              </a:rPr>
              <a:t>    8</a:t>
            </a:r>
            <a:r>
              <a:rPr lang="zh-CN" altLang="en-US" sz="2400" b="1" dirty="0">
                <a:solidFill>
                  <a:srgbClr val="0000FF"/>
                </a:solidFill>
                <a:latin typeface="黑体" panose="02010609060101010101" pitchFamily="49" charset="-122"/>
              </a:rPr>
              <a:t>月</a:t>
            </a:r>
            <a:r>
              <a:rPr lang="en-US" altLang="zh-CN" sz="2400" b="1" dirty="0">
                <a:solidFill>
                  <a:srgbClr val="0000FF"/>
                </a:solidFill>
                <a:latin typeface="黑体" panose="02010609060101010101" pitchFamily="49" charset="-122"/>
              </a:rPr>
              <a:t>13</a:t>
            </a:r>
            <a:r>
              <a:rPr lang="zh-CN" altLang="en-US" sz="2400" b="1" dirty="0">
                <a:solidFill>
                  <a:srgbClr val="0000FF"/>
                </a:solidFill>
                <a:latin typeface="黑体" panose="02010609060101010101" pitchFamily="49" charset="-122"/>
              </a:rPr>
              <a:t>日下午，吐哈油建路桥工程公司现场监护人因参加培训，委托艾力艾公司现场负责人进行监护，并交接相关事宜后于</a:t>
            </a:r>
            <a:r>
              <a:rPr lang="en-US" altLang="zh-CN" sz="2400" b="1" dirty="0">
                <a:solidFill>
                  <a:srgbClr val="0000FF"/>
                </a:solidFill>
                <a:latin typeface="黑体" panose="02010609060101010101" pitchFamily="49" charset="-122"/>
              </a:rPr>
              <a:t>18:30</a:t>
            </a:r>
            <a:r>
              <a:rPr lang="zh-CN" altLang="en-US" sz="2400" b="1" dirty="0">
                <a:solidFill>
                  <a:srgbClr val="0000FF"/>
                </a:solidFill>
                <a:latin typeface="黑体" panose="02010609060101010101" pitchFamily="49" charset="-122"/>
              </a:rPr>
              <a:t>离开现场。艾力艾公司现场负责人在鄯</a:t>
            </a:r>
            <a:r>
              <a:rPr lang="en-US" altLang="zh-CN" sz="2400" b="1" dirty="0">
                <a:solidFill>
                  <a:srgbClr val="0000FF"/>
                </a:solidFill>
                <a:latin typeface="黑体" panose="02010609060101010101" pitchFamily="49" charset="-122"/>
              </a:rPr>
              <a:t>17-3</a:t>
            </a:r>
            <a:r>
              <a:rPr lang="zh-CN" altLang="en-US" sz="2400" b="1" dirty="0">
                <a:solidFill>
                  <a:srgbClr val="0000FF"/>
                </a:solidFill>
                <a:latin typeface="黑体" panose="02010609060101010101" pitchFamily="49" charset="-122"/>
              </a:rPr>
              <a:t>井单井管线探坑已挖开，明知地下存在隐蔽物、</a:t>
            </a:r>
            <a:r>
              <a:rPr lang="en-US" altLang="zh-CN" sz="2400" b="1" dirty="0">
                <a:solidFill>
                  <a:srgbClr val="0000FF"/>
                </a:solidFill>
                <a:latin typeface="黑体" panose="02010609060101010101" pitchFamily="49" charset="-122"/>
              </a:rPr>
              <a:t>5</a:t>
            </a:r>
            <a:r>
              <a:rPr lang="zh-CN" altLang="en-US" sz="2400" b="1" dirty="0">
                <a:solidFill>
                  <a:srgbClr val="0000FF"/>
                </a:solidFill>
                <a:latin typeface="黑体" panose="02010609060101010101" pitchFamily="49" charset="-122"/>
              </a:rPr>
              <a:t>米范围内规定不得使用机械开挖的情况下，为节省人工成本，依然指挥挖掘机进行挖掘，造成鄯</a:t>
            </a:r>
            <a:r>
              <a:rPr lang="en-US" altLang="zh-CN" sz="2400" b="1" dirty="0">
                <a:solidFill>
                  <a:srgbClr val="0000FF"/>
                </a:solidFill>
                <a:latin typeface="黑体" panose="02010609060101010101" pitchFamily="49" charset="-122"/>
              </a:rPr>
              <a:t>17-3</a:t>
            </a:r>
            <a:r>
              <a:rPr lang="zh-CN" altLang="en-US" sz="2400" b="1" dirty="0">
                <a:solidFill>
                  <a:srgbClr val="0000FF"/>
                </a:solidFill>
                <a:latin typeface="黑体" panose="02010609060101010101" pitchFamily="49" charset="-122"/>
              </a:rPr>
              <a:t>井单井管线被挖掘机挖弯事件。</a:t>
            </a:r>
            <a:endParaRPr lang="zh-CN" altLang="en-US" sz="2400" b="1" dirty="0">
              <a:solidFill>
                <a:srgbClr val="0000FF"/>
              </a:solidFill>
              <a:latin typeface="黑体" panose="02010609060101010101" pitchFamily="49"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10" descr="u=170355467,1920810899&amp;fm=90&amp;gp=0"/>
          <p:cNvPicPr>
            <a:picLocks noChangeAspect="1"/>
          </p:cNvPicPr>
          <p:nvPr/>
        </p:nvPicPr>
        <p:blipFill>
          <a:blip r:embed="rId1"/>
          <a:stretch>
            <a:fillRect/>
          </a:stretch>
        </p:blipFill>
        <p:spPr>
          <a:xfrm>
            <a:off x="7467600" y="3198813"/>
            <a:ext cx="2971800" cy="2906712"/>
          </a:xfrm>
          <a:prstGeom prst="rect">
            <a:avLst/>
          </a:prstGeom>
          <a:noFill/>
          <a:ln w="9525">
            <a:noFill/>
          </a:ln>
        </p:spPr>
      </p:pic>
      <p:sp>
        <p:nvSpPr>
          <p:cNvPr id="9219" name="Text Box 2"/>
          <p:cNvSpPr txBox="1"/>
          <p:nvPr/>
        </p:nvSpPr>
        <p:spPr>
          <a:xfrm>
            <a:off x="2209800" y="1295400"/>
            <a:ext cx="7772400" cy="2380615"/>
          </a:xfrm>
          <a:prstGeom prst="rect">
            <a:avLst/>
          </a:prstGeom>
          <a:noFill/>
          <a:ln w="9525">
            <a:noFill/>
          </a:ln>
        </p:spPr>
        <p:txBody>
          <a:bodyPr lIns="0" rIns="0">
            <a:spAutoFit/>
          </a:bodyPr>
          <a:p>
            <a:pPr>
              <a:lnSpc>
                <a:spcPct val="150000"/>
              </a:lnSpc>
              <a:spcBef>
                <a:spcPct val="20000"/>
              </a:spcBef>
            </a:pPr>
            <a:r>
              <a:rPr lang="zh-CN" altLang="en-US" sz="2400" b="1" dirty="0">
                <a:latin typeface="黑体" panose="02010609060101010101" pitchFamily="49" charset="-122"/>
              </a:rPr>
              <a:t>直接原因</a:t>
            </a:r>
            <a:endParaRPr lang="zh-CN" altLang="en-US" sz="2400" b="1" dirty="0">
              <a:latin typeface="黑体" panose="02010609060101010101" pitchFamily="49" charset="-122"/>
            </a:endParaRPr>
          </a:p>
          <a:p>
            <a:pPr>
              <a:lnSpc>
                <a:spcPct val="150000"/>
              </a:lnSpc>
              <a:spcBef>
                <a:spcPct val="20000"/>
              </a:spcBef>
            </a:pPr>
            <a:r>
              <a:rPr lang="zh-CN" altLang="en-US" sz="2400" b="1" dirty="0">
                <a:solidFill>
                  <a:srgbClr val="0000FF"/>
                </a:solidFill>
                <a:latin typeface="黑体" panose="02010609060101010101" pitchFamily="49" charset="-122"/>
              </a:rPr>
              <a:t>    承包商在确认地下有管网设施的情况下，盲目抢施工进度，</a:t>
            </a:r>
            <a:r>
              <a:rPr lang="zh-CN" altLang="en-US" sz="2400" b="1" dirty="0">
                <a:latin typeface="黑体" panose="02010609060101010101" pitchFamily="49" charset="-122"/>
              </a:rPr>
              <a:t>违章指挥挖掘机司机在单井管线</a:t>
            </a:r>
            <a:r>
              <a:rPr lang="en-US" altLang="zh-CN" sz="2400" b="1" dirty="0">
                <a:latin typeface="黑体" panose="02010609060101010101" pitchFamily="49" charset="-122"/>
              </a:rPr>
              <a:t>5</a:t>
            </a:r>
            <a:r>
              <a:rPr lang="zh-CN" altLang="en-US" sz="2400" b="1" dirty="0">
                <a:latin typeface="黑体" panose="02010609060101010101" pitchFamily="49" charset="-122"/>
              </a:rPr>
              <a:t>米范围内进行机械开挖</a:t>
            </a:r>
            <a:r>
              <a:rPr lang="zh-CN" altLang="en-US" sz="2400" b="1" dirty="0">
                <a:solidFill>
                  <a:srgbClr val="0000FF"/>
                </a:solidFill>
                <a:latin typeface="黑体" panose="02010609060101010101" pitchFamily="49" charset="-122"/>
              </a:rPr>
              <a:t>，是造成此次事件的直接原因。  </a:t>
            </a:r>
            <a:endParaRPr lang="zh-CN" altLang="en-US" sz="2400" b="1" dirty="0">
              <a:solidFill>
                <a:srgbClr val="0000FF"/>
              </a:solidFill>
              <a:latin typeface="黑体" panose="02010609060101010101" pitchFamily="49" charset="-122"/>
            </a:endParaRPr>
          </a:p>
        </p:txBody>
      </p:sp>
      <p:sp>
        <p:nvSpPr>
          <p:cNvPr id="83976" name="WordArt 8"/>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3"/>
          <p:cNvSpPr txBox="1"/>
          <p:nvPr/>
        </p:nvSpPr>
        <p:spPr>
          <a:xfrm>
            <a:off x="2133600" y="1371600"/>
            <a:ext cx="8077200" cy="4407535"/>
          </a:xfrm>
          <a:prstGeom prst="rect">
            <a:avLst/>
          </a:prstGeom>
          <a:noFill/>
          <a:ln w="9525">
            <a:noFill/>
          </a:ln>
        </p:spPr>
        <p:txBody>
          <a:bodyPr lIns="0" rIns="0">
            <a:spAutoFit/>
          </a:bodyPr>
          <a:p>
            <a:r>
              <a:rPr lang="zh-CN" altLang="en-US" sz="2400" b="1" dirty="0">
                <a:latin typeface="黑体" panose="02010609060101010101" pitchFamily="49" charset="-122"/>
              </a:rPr>
              <a:t>间接原因：</a:t>
            </a:r>
            <a:endParaRPr lang="zh-CN" altLang="en-US" sz="2400" b="1" dirty="0">
              <a:latin typeface="黑体" panose="02010609060101010101" pitchFamily="49" charset="-122"/>
            </a:endParaRPr>
          </a:p>
          <a:p>
            <a:pPr algn="l"/>
            <a:r>
              <a:rPr lang="en-US" altLang="zh-CN" sz="2400" b="1" dirty="0">
                <a:solidFill>
                  <a:srgbClr val="0000FF"/>
                </a:solidFill>
                <a:latin typeface="黑体" panose="02010609060101010101" pitchFamily="49" charset="-122"/>
              </a:rPr>
              <a:t>    </a:t>
            </a:r>
            <a:r>
              <a:rPr lang="en-US" altLang="zh-CN" sz="2400" b="1" dirty="0">
                <a:latin typeface="黑体" panose="02010609060101010101" pitchFamily="49" charset="-122"/>
              </a:rPr>
              <a:t>1.</a:t>
            </a:r>
            <a:r>
              <a:rPr lang="zh-CN" altLang="en-US" sz="2400" b="1" dirty="0">
                <a:latin typeface="黑体" panose="02010609060101010101" pitchFamily="49" charset="-122"/>
              </a:rPr>
              <a:t>监督责任缺失</a:t>
            </a:r>
            <a:r>
              <a:rPr lang="zh-CN" altLang="en-US" sz="2400" b="1" dirty="0">
                <a:solidFill>
                  <a:srgbClr val="0000FF"/>
                </a:solidFill>
                <a:latin typeface="黑体" panose="02010609060101010101" pitchFamily="49" charset="-122"/>
              </a:rPr>
              <a:t>，施工单位对承包商日常安全管理、监督检查不到位，是发生此次事件的重要原因。</a:t>
            </a:r>
            <a:br>
              <a:rPr lang="zh-CN" altLang="en-US" sz="2400" b="1" dirty="0">
                <a:solidFill>
                  <a:srgbClr val="0000FF"/>
                </a:solidFill>
                <a:latin typeface="黑体" panose="02010609060101010101" pitchFamily="49" charset="-122"/>
              </a:rPr>
            </a:br>
            <a:r>
              <a:rPr lang="zh-CN" altLang="en-US" sz="2400" b="1" dirty="0">
                <a:solidFill>
                  <a:srgbClr val="0000FF"/>
                </a:solidFill>
                <a:latin typeface="黑体" panose="02010609060101010101" pitchFamily="49" charset="-122"/>
              </a:rPr>
              <a:t>    </a:t>
            </a:r>
            <a:r>
              <a:rPr lang="en-US" altLang="zh-CN" sz="2400" b="1" dirty="0">
                <a:latin typeface="黑体" panose="02010609060101010101" pitchFamily="49" charset="-122"/>
              </a:rPr>
              <a:t>2.</a:t>
            </a:r>
            <a:r>
              <a:rPr lang="zh-CN" altLang="en-US" sz="2400" b="1" dirty="0">
                <a:latin typeface="黑体" panose="02010609060101010101" pitchFamily="49" charset="-122"/>
              </a:rPr>
              <a:t>监督职责不清</a:t>
            </a:r>
            <a:r>
              <a:rPr lang="zh-CN" altLang="en-US" sz="2400" b="1" dirty="0">
                <a:solidFill>
                  <a:srgbClr val="0000FF"/>
                </a:solidFill>
                <a:latin typeface="黑体" panose="02010609060101010101" pitchFamily="49" charset="-122"/>
              </a:rPr>
              <a:t>。监护人离开现场后职责缺位，由承包商人员顶替监护，对日常监督检查的职责不清，是此次事件发生的又一重要原因。</a:t>
            </a:r>
            <a:endParaRPr lang="zh-CN" altLang="en-US" sz="2400" b="1" dirty="0">
              <a:solidFill>
                <a:srgbClr val="0000FF"/>
              </a:solidFill>
              <a:latin typeface="黑体" panose="02010609060101010101" pitchFamily="49" charset="-122"/>
            </a:endParaRPr>
          </a:p>
          <a:p>
            <a:pPr algn="l"/>
            <a:r>
              <a:rPr lang="zh-CN" altLang="en-US" sz="2400" b="1" dirty="0">
                <a:solidFill>
                  <a:srgbClr val="0000FF"/>
                </a:solidFill>
                <a:latin typeface="黑体" panose="02010609060101010101" pitchFamily="49" charset="-122"/>
              </a:rPr>
              <a:t>    </a:t>
            </a:r>
            <a:r>
              <a:rPr lang="en-US" altLang="zh-CN" sz="2400" b="1" dirty="0">
                <a:latin typeface="黑体" panose="02010609060101010101" pitchFamily="49" charset="-122"/>
              </a:rPr>
              <a:t>3.</a:t>
            </a:r>
            <a:r>
              <a:rPr lang="zh-CN" altLang="en-US" sz="2400" b="1" dirty="0">
                <a:latin typeface="黑体" panose="02010609060101010101" pitchFamily="49" charset="-122"/>
              </a:rPr>
              <a:t>作业许可执行发生偏差</a:t>
            </a:r>
            <a:r>
              <a:rPr lang="zh-CN" altLang="en-US" sz="2400" b="1" dirty="0">
                <a:solidFill>
                  <a:srgbClr val="0000FF"/>
                </a:solidFill>
                <a:latin typeface="黑体" panose="02010609060101010101" pitchFamily="49" charset="-122"/>
              </a:rPr>
              <a:t>。动土施工作业涉及油田周边单位地下设施，超出本单位管辖范围，作业票未提交生产运行处审批。</a:t>
            </a:r>
            <a:r>
              <a:rPr lang="zh-CN" altLang="en-US" dirty="0">
                <a:latin typeface="黑体" panose="02010609060101010101" pitchFamily="49" charset="-122"/>
              </a:rPr>
              <a:t> </a:t>
            </a:r>
            <a:endParaRPr lang="en-US" altLang="zh-CN" dirty="0">
              <a:latin typeface="黑体" panose="02010609060101010101" pitchFamily="49" charset="-122"/>
            </a:endParaRPr>
          </a:p>
        </p:txBody>
      </p:sp>
      <p:sp>
        <p:nvSpPr>
          <p:cNvPr id="110596" name="WordArt 4"/>
          <p:cNvSpPr>
            <a:spLocks noChangeArrowheads="1" noChangeShapeType="1"/>
          </p:cNvSpPr>
          <p:nvPr/>
        </p:nvSpPr>
        <p:spPr bwMode="auto">
          <a:xfrm>
            <a:off x="3886200" y="3048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1905000" y="1143000"/>
            <a:ext cx="8534400" cy="4887595"/>
          </a:xfrm>
          <a:prstGeom prst="rect">
            <a:avLst/>
          </a:prstGeom>
          <a:noFill/>
          <a:ln w="9525">
            <a:noFill/>
          </a:ln>
        </p:spPr>
        <p:txBody>
          <a:bodyPr lIns="0" rIns="0">
            <a:spAutoFit/>
          </a:bodyPr>
          <a:p>
            <a:r>
              <a:rPr lang="en-US" altLang="zh-CN" b="1" dirty="0">
                <a:latin typeface="黑体" panose="02010609060101010101" pitchFamily="49" charset="-122"/>
              </a:rPr>
              <a:t> </a:t>
            </a:r>
            <a:r>
              <a:rPr lang="zh-CN" altLang="en-US" sz="2400" b="1" dirty="0">
                <a:latin typeface="黑体" panose="02010609060101010101" pitchFamily="49" charset="-122"/>
              </a:rPr>
              <a:t>管理原因</a:t>
            </a:r>
            <a:endParaRPr lang="zh-CN" altLang="en-US" sz="2400" b="1" dirty="0">
              <a:latin typeface="黑体" panose="02010609060101010101" pitchFamily="49" charset="-122"/>
            </a:endParaRPr>
          </a:p>
          <a:p>
            <a:r>
              <a:rPr lang="en-US" altLang="zh-CN" sz="2400" b="1" dirty="0">
                <a:solidFill>
                  <a:srgbClr val="0000FF"/>
                </a:solidFill>
                <a:latin typeface="黑体" panose="02010609060101010101" pitchFamily="49" charset="-122"/>
              </a:rPr>
              <a:t>    </a:t>
            </a:r>
            <a:r>
              <a:rPr lang="en-US" altLang="zh-CN" sz="2400" b="1" dirty="0">
                <a:latin typeface="黑体" panose="02010609060101010101" pitchFamily="49" charset="-122"/>
              </a:rPr>
              <a:t>1.</a:t>
            </a:r>
            <a:r>
              <a:rPr lang="zh-CN" altLang="en-US" sz="2400" b="1" dirty="0">
                <a:latin typeface="黑体" panose="02010609060101010101" pitchFamily="49" charset="-122"/>
              </a:rPr>
              <a:t>施工方</a:t>
            </a:r>
            <a:r>
              <a:rPr lang="zh-CN" altLang="en-US" sz="2400" b="1" dirty="0">
                <a:solidFill>
                  <a:srgbClr val="0000FF"/>
                </a:solidFill>
                <a:latin typeface="黑体" panose="02010609060101010101" pitchFamily="49" charset="-122"/>
              </a:rPr>
              <a:t>油建公司现场安全监管薄弱，安全制度、防范措施执行力差，是引发此次事件的管理原因。</a:t>
            </a:r>
            <a:endParaRPr lang="zh-CN" altLang="en-US" sz="2400" b="1" dirty="0">
              <a:solidFill>
                <a:srgbClr val="0000FF"/>
              </a:solidFill>
              <a:latin typeface="黑体" panose="02010609060101010101" pitchFamily="49" charset="-122"/>
            </a:endParaRPr>
          </a:p>
          <a:p>
            <a:r>
              <a:rPr lang="en-US" altLang="zh-CN" sz="2400" b="1" dirty="0">
                <a:solidFill>
                  <a:srgbClr val="0000FF"/>
                </a:solidFill>
                <a:latin typeface="黑体" panose="02010609060101010101" pitchFamily="49" charset="-122"/>
              </a:rPr>
              <a:t>    </a:t>
            </a:r>
            <a:r>
              <a:rPr lang="en-US" altLang="zh-CN" sz="2400" b="1" dirty="0">
                <a:latin typeface="黑体" panose="02010609060101010101" pitchFamily="49" charset="-122"/>
              </a:rPr>
              <a:t>2.</a:t>
            </a:r>
            <a:r>
              <a:rPr lang="zh-CN" altLang="en-US" sz="2400" b="1" dirty="0">
                <a:latin typeface="黑体" panose="02010609060101010101" pitchFamily="49" charset="-122"/>
              </a:rPr>
              <a:t>承包商</a:t>
            </a:r>
            <a:r>
              <a:rPr lang="zh-CN" altLang="en-US" sz="2400" b="1" dirty="0">
                <a:solidFill>
                  <a:srgbClr val="0000FF"/>
                </a:solidFill>
                <a:latin typeface="黑体" panose="02010609060101010101" pitchFamily="49" charset="-122"/>
              </a:rPr>
              <a:t>艾力艾公司对员工安全培训教育不到位，特殊作业制度执行不严。 </a:t>
            </a:r>
            <a:endParaRPr lang="zh-CN" altLang="en-US" sz="2400" b="1" dirty="0">
              <a:solidFill>
                <a:srgbClr val="0000FF"/>
              </a:solidFill>
              <a:latin typeface="黑体" panose="02010609060101010101" pitchFamily="49" charset="-122"/>
            </a:endParaRPr>
          </a:p>
          <a:p>
            <a:r>
              <a:rPr lang="en-US" altLang="zh-CN" sz="2400" b="1" dirty="0">
                <a:solidFill>
                  <a:srgbClr val="0000FF"/>
                </a:solidFill>
                <a:latin typeface="黑体" panose="02010609060101010101" pitchFamily="49" charset="-122"/>
              </a:rPr>
              <a:t>    </a:t>
            </a:r>
            <a:r>
              <a:rPr lang="en-US" altLang="zh-CN" sz="2400" b="1" dirty="0">
                <a:latin typeface="黑体" panose="02010609060101010101" pitchFamily="49" charset="-122"/>
              </a:rPr>
              <a:t>3.</a:t>
            </a:r>
            <a:r>
              <a:rPr lang="zh-CN" altLang="en-US" sz="2400" b="1" dirty="0">
                <a:latin typeface="黑体" panose="02010609060101010101" pitchFamily="49" charset="-122"/>
              </a:rPr>
              <a:t>总承包方</a:t>
            </a:r>
            <a:r>
              <a:rPr lang="en-US" altLang="zh-CN" sz="2400" b="1" dirty="0">
                <a:solidFill>
                  <a:srgbClr val="0000FF"/>
                </a:solidFill>
                <a:latin typeface="黑体" panose="02010609060101010101" pitchFamily="49" charset="-122"/>
              </a:rPr>
              <a:t>CPE</a:t>
            </a:r>
            <a:r>
              <a:rPr lang="zh-CN" altLang="en-US" sz="2400" b="1" dirty="0">
                <a:solidFill>
                  <a:srgbClr val="0000FF"/>
                </a:solidFill>
                <a:latin typeface="黑体" panose="02010609060101010101" pitchFamily="49" charset="-122"/>
              </a:rPr>
              <a:t>华北分公司</a:t>
            </a:r>
            <a:r>
              <a:rPr lang="en-US" altLang="zh-CN" sz="2400" b="1" dirty="0">
                <a:solidFill>
                  <a:srgbClr val="0000FF"/>
                </a:solidFill>
                <a:latin typeface="黑体" panose="02010609060101010101" pitchFamily="49" charset="-122"/>
              </a:rPr>
              <a:t>PC</a:t>
            </a:r>
            <a:r>
              <a:rPr lang="zh-CN" altLang="en-US" sz="2400" b="1" dirty="0">
                <a:solidFill>
                  <a:srgbClr val="0000FF"/>
                </a:solidFill>
                <a:latin typeface="黑体" panose="02010609060101010101" pitchFamily="49" charset="-122"/>
              </a:rPr>
              <a:t>项目部，对施工现场监管不力，以包代管，安全管控措施执行不严。 </a:t>
            </a:r>
            <a:endParaRPr lang="zh-CN" altLang="en-US" sz="2400" b="1" dirty="0">
              <a:solidFill>
                <a:srgbClr val="0000FF"/>
              </a:solidFill>
              <a:latin typeface="黑体" panose="02010609060101010101" pitchFamily="49" charset="-122"/>
            </a:endParaRPr>
          </a:p>
          <a:p>
            <a:r>
              <a:rPr lang="en-US" altLang="zh-CN" sz="2400" b="1" dirty="0">
                <a:solidFill>
                  <a:srgbClr val="0000FF"/>
                </a:solidFill>
                <a:latin typeface="黑体" panose="02010609060101010101" pitchFamily="49" charset="-122"/>
              </a:rPr>
              <a:t>    </a:t>
            </a:r>
            <a:r>
              <a:rPr lang="en-US" altLang="zh-CN" sz="2400" b="1" dirty="0">
                <a:latin typeface="黑体" panose="02010609060101010101" pitchFamily="49" charset="-122"/>
              </a:rPr>
              <a:t>4.</a:t>
            </a:r>
            <a:r>
              <a:rPr lang="zh-CN" altLang="en-US" sz="2400" b="1" dirty="0">
                <a:latin typeface="黑体" panose="02010609060101010101" pitchFamily="49" charset="-122"/>
              </a:rPr>
              <a:t>建设方</a:t>
            </a:r>
            <a:r>
              <a:rPr lang="zh-CN" altLang="en-US" sz="2400" b="1" dirty="0">
                <a:solidFill>
                  <a:srgbClr val="0000FF"/>
                </a:solidFill>
                <a:latin typeface="黑体" panose="02010609060101010101" pitchFamily="49" charset="-122"/>
              </a:rPr>
              <a:t>鲁克沁采油厂作为</a:t>
            </a:r>
            <a:r>
              <a:rPr lang="en-US" altLang="zh-CN" sz="2400" b="1" dirty="0">
                <a:solidFill>
                  <a:srgbClr val="0000FF"/>
                </a:solidFill>
                <a:latin typeface="黑体" panose="02010609060101010101" pitchFamily="49" charset="-122"/>
              </a:rPr>
              <a:t>HSE</a:t>
            </a:r>
            <a:r>
              <a:rPr lang="zh-CN" altLang="en-US" sz="2400" b="1" dirty="0">
                <a:solidFill>
                  <a:srgbClr val="0000FF"/>
                </a:solidFill>
                <a:latin typeface="黑体" panose="02010609060101010101" pitchFamily="49" charset="-122"/>
              </a:rPr>
              <a:t>管理主体，现场监督管理缺位，对审批的作业许可管理松懈，未及时发现和制止施工现场违章行为，现场监管存在严重漏洞， </a:t>
            </a:r>
            <a:endParaRPr lang="en-US" altLang="zh-CN" sz="2400" b="1" dirty="0">
              <a:solidFill>
                <a:srgbClr val="0000FF"/>
              </a:solidFill>
              <a:latin typeface="黑体" panose="02010609060101010101" pitchFamily="49" charset="-122"/>
            </a:endParaRPr>
          </a:p>
        </p:txBody>
      </p:sp>
      <p:sp>
        <p:nvSpPr>
          <p:cNvPr id="86021" name="WordArt 5"/>
          <p:cNvSpPr>
            <a:spLocks noChangeArrowheads="1" noChangeShapeType="1"/>
          </p:cNvSpPr>
          <p:nvPr/>
        </p:nvSpPr>
        <p:spPr bwMode="auto">
          <a:xfrm>
            <a:off x="3886200" y="279400"/>
            <a:ext cx="44958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一、“</a:t>
            </a:r>
            <a:r>
              <a:rPr kumimoji="0" lang="en-US" altLang="zh-CN"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8.13”</a:t>
            </a:r>
            <a:r>
              <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rPr>
              <a:t>挖弯单井管线事件 </a:t>
            </a:r>
            <a:endParaRPr kumimoji="0" lang="zh-CN" altLang="en-US" sz="3600" b="1" i="0" u="none" strike="noStrike" kern="10" cap="none" spc="0" normalizeH="0" baseline="0" noProof="0" smtClean="0">
              <a:ln w="19050">
                <a:solidFill>
                  <a:srgbClr val="FF0000"/>
                </a:solidFill>
                <a:round/>
              </a:ln>
              <a:solidFill>
                <a:srgbClr val="FF0000"/>
              </a:solidFill>
              <a:effectLst>
                <a:outerShdw dist="35921" dir="2700000" algn="ctr" rotWithShape="0">
                  <a:srgbClr val="99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random/>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0" tIns="45720" rIns="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0" lang="zh-CN" sz="2000" b="0" i="0" u="none" strike="noStrike" cap="none" normalizeH="0" baseline="0" smtClean="0">
            <a:ln>
              <a:noFill/>
            </a:ln>
            <a:solidFill>
              <a:srgbClr val="FF3300"/>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0" tIns="45720" rIns="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0" lang="zh-CN" sz="2000" b="0" i="0" u="none" strike="noStrike" cap="none" normalizeH="0" baseline="0" smtClean="0">
            <a:ln>
              <a:noFill/>
            </a:ln>
            <a:solidFill>
              <a:srgbClr val="FF3300"/>
            </a:solidFill>
            <a:effectLst/>
            <a:latin typeface="黑体" panose="02010609060101010101" pitchFamily="49" charset="-122"/>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汇报材料（总局）">
  <a:themeElements>
    <a:clrScheme name="汇报材料（总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汇报材料（总局）">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0" tIns="45720" rIns="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0" lang="zh-CN" sz="2000" b="0" i="0" u="none" strike="noStrike" cap="none" normalizeH="0" baseline="0" smtClean="0">
            <a:ln>
              <a:noFill/>
            </a:ln>
            <a:solidFill>
              <a:srgbClr val="FF3300"/>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0" tIns="45720" rIns="0" bIns="45720" numCol="1" anchor="t" anchorCtr="0" compatLnSpc="1">
        <a:spAutoFit/>
      </a:bodyPr>
      <a:lstStyle>
        <a:defPPr marL="0" marR="0" indent="0" algn="just" defTabSz="914400" rtl="0" eaLnBrk="1" fontAlgn="base" latinLnBrk="0" hangingPunct="1">
          <a:lnSpc>
            <a:spcPct val="130000"/>
          </a:lnSpc>
          <a:spcBef>
            <a:spcPct val="0"/>
          </a:spcBef>
          <a:spcAft>
            <a:spcPct val="0"/>
          </a:spcAft>
          <a:buClrTx/>
          <a:buSzTx/>
          <a:buFontTx/>
          <a:buNone/>
          <a:defRPr kumimoji="0" lang="zh-CN" sz="2000" b="0" i="0" u="none" strike="noStrike" cap="none" normalizeH="0" baseline="0" smtClean="0">
            <a:ln>
              <a:noFill/>
            </a:ln>
            <a:solidFill>
              <a:srgbClr val="FF3300"/>
            </a:solidFill>
            <a:effectLst/>
            <a:latin typeface="黑体" panose="02010609060101010101" pitchFamily="49" charset="-122"/>
            <a:ea typeface="黑体" panose="02010609060101010101" pitchFamily="49" charset="-122"/>
          </a:defRPr>
        </a:defPPr>
      </a:lstStyle>
    </a:lnDef>
  </a:objectDefaults>
  <a:extraClrSchemeLst>
    <a:extraClrScheme>
      <a:clrScheme name="汇报材料（总局）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汇报材料（总局）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汇报材料（总局）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汇报材料（总局）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汇报材料（总局）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汇报材料（总局）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汇报材料（总局）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汇报材料（总局）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汇报材料（总局）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汇报材料（总局）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汇报材料（总局）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汇报材料（总局）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迎接张总调研(余改）</Template>
  <TotalTime>0</TotalTime>
  <Words>3701</Words>
  <Application>WPS 演示</Application>
  <PresentationFormat>在屏幕上显示</PresentationFormat>
  <Paragraphs>177</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vt:i4>
      </vt:variant>
    </vt:vector>
  </HeadingPairs>
  <TitlesOfParts>
    <vt:vector size="38" baseType="lpstr">
      <vt:lpstr>Arial</vt:lpstr>
      <vt:lpstr>宋体</vt:lpstr>
      <vt:lpstr>Wingdings</vt:lpstr>
      <vt:lpstr>黑体</vt:lpstr>
      <vt:lpstr>金桥简魏碑</vt:lpstr>
      <vt:lpstr>Segoe Print</vt:lpstr>
      <vt:lpstr>Times New Roman</vt:lpstr>
      <vt:lpstr>微软雅黑</vt:lpstr>
      <vt:lpstr>Arial Unicode MS</vt:lpstr>
      <vt:lpstr>华文新魏</vt:lpstr>
      <vt:lpstr>隶书</vt:lpstr>
      <vt:lpstr>汉仪旗黑-85S</vt:lpstr>
      <vt:lpstr>李旭科毛笔行书</vt:lpstr>
      <vt:lpstr>楷体</vt:lpstr>
      <vt:lpstr>自定义设计方案</vt:lpstr>
      <vt:lpstr>汇报材料（总局）</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monkeyhappy</cp:lastModifiedBy>
  <cp:revision>1736</cp:revision>
  <dcterms:created xsi:type="dcterms:W3CDTF">2013-06-07T10:37:13Z</dcterms:created>
  <dcterms:modified xsi:type="dcterms:W3CDTF">2024-02-21T05:31:03Z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2052-12.1.0.16388</vt:lpwstr>
  </property>
  <property fmtid="{D5CDD505-2E9C-101B-9397-08002B2CF9AE}" pid="4" name="ICV">
    <vt:lpwstr>14876078D9354CF7A69DBC64B109177C_12</vt:lpwstr>
  </property>
</Properties>
</file>