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37" r:id="rId3"/>
    <p:sldId id="1332" r:id="rId4"/>
    <p:sldId id="1105" r:id="rId5"/>
    <p:sldId id="1244" r:id="rId6"/>
    <p:sldId id="1215" r:id="rId7"/>
    <p:sldId id="1294" r:id="rId8"/>
    <p:sldId id="1255" r:id="rId9"/>
    <p:sldId id="1257" r:id="rId10"/>
    <p:sldId id="1258" r:id="rId11"/>
    <p:sldId id="1283" r:id="rId12"/>
    <p:sldId id="1254" r:id="rId13"/>
    <p:sldId id="1260" r:id="rId14"/>
    <p:sldId id="1261" r:id="rId15"/>
    <p:sldId id="1291" r:id="rId16"/>
    <p:sldId id="1259" r:id="rId17"/>
    <p:sldId id="1293" r:id="rId18"/>
    <p:sldId id="1141" r:id="rId19"/>
    <p:sldId id="1253" r:id="rId20"/>
    <p:sldId id="1267" r:id="rId21"/>
    <p:sldId id="1246" r:id="rId22"/>
    <p:sldId id="1284" r:id="rId23"/>
    <p:sldId id="1286" r:id="rId24"/>
    <p:sldId id="1287" r:id="rId25"/>
    <p:sldId id="1279" r:id="rId26"/>
    <p:sldId id="1288" r:id="rId27"/>
    <p:sldId id="1290" r:id="rId28"/>
    <p:sldId id="1280" r:id="rId29"/>
    <p:sldId id="1289" r:id="rId30"/>
    <p:sldId id="1281" r:id="rId31"/>
    <p:sldId id="1263" r:id="rId32"/>
    <p:sldId id="1250" r:id="rId33"/>
    <p:sldId id="381" r:id="rId34"/>
    <p:sldId id="709" r:id="rId35"/>
    <p:sldId id="410" r:id="rId36"/>
    <p:sldId id="1142" r:id="rId37"/>
    <p:sldId id="1299" r:id="rId38"/>
    <p:sldId id="1298" r:id="rId39"/>
    <p:sldId id="1297" r:id="rId40"/>
    <p:sldId id="1296" r:id="rId41"/>
    <p:sldId id="1247" r:id="rId42"/>
    <p:sldId id="418" r:id="rId43"/>
    <p:sldId id="1102" r:id="rId44"/>
    <p:sldId id="1334" r:id="rId45"/>
  </p:sldIdLst>
  <p:sldSz cx="9144000" cy="6858000" type="screen4x3"/>
  <p:notesSz cx="6858000" cy="9144000"/>
  <p:custDataLst>
    <p:tags r:id="rId51"/>
  </p:custDataLst>
  <p:defaultTextStyle>
    <a:defPPr>
      <a:defRPr lang="zh-CN"/>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996633"/>
    <a:srgbClr val="FFFF00"/>
    <a:srgbClr val="0099FF"/>
    <a:srgbClr val="CC6600"/>
    <a:srgbClr val="FF9900"/>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55"/>
    <p:restoredTop sz="96434"/>
  </p:normalViewPr>
  <p:slideViewPr>
    <p:cSldViewPr showGuides="1">
      <p:cViewPr varScale="1">
        <p:scale>
          <a:sx n="74" d="100"/>
          <a:sy n="74"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19.xml"/><Relationship Id="rId50" Type="http://schemas.openxmlformats.org/officeDocument/2006/relationships/commentAuthors" Target="commentAuthors.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dgm:catLst/>
</dgm:colorsDef>
</file>

<file path=ppt/diagrams/data1.xml><?xml version="1.0" encoding="utf-8"?>
<dgm:dataModel xmlns:dgm="http://schemas.openxmlformats.org/drawingml/2006/diagram" xmlns:a="http://schemas.openxmlformats.org/drawingml/2006/main">
  <dgm:ptLst>
    <dgm:pt modelId="{7EB03025-64D9-4693-B964-D289EE003297}" type="doc">
      <dgm:prSet loTypeId="urn:microsoft.com/office/officeart/2005/8/layout/orgChart1" qsTypeId="urn:microsoft.com/office/officeart/2005/8/quickstyle/simple1" csTypeId="urn:microsoft.com/office/officeart/2005/8/colors/accent1_2"/>
      <dgm:spPr/>
    </dgm:pt>
    <dgm:pt modelId="{1F6FD373-3EFE-4BE0-8A96-E8B534F91023}">
      <dgm:prSet/>
      <dgm:spPr/>
    </dgm:pt>
    <dgm:pt modelId="{0F928E63-6B8E-461F-AF19-E47AB8D808AB}" cxnId="{71EEA093-4818-4557-B36B-D62D4D234570}" type="parTrans">
      <dgm:prSet/>
      <dgm:spPr/>
    </dgm:pt>
    <dgm:pt modelId="{6552AAA7-CB20-4662-BD54-89321BC52867}" cxnId="{71EEA093-4818-4557-B36B-D62D4D234570}" type="sibTrans">
      <dgm:prSet/>
      <dgm:spPr/>
    </dgm:pt>
    <dgm:pt modelId="{21CE6A1E-7463-48C8-A727-18F1D74DEF34}" type="asst">
      <dgm:prSet/>
      <dgm:spPr/>
    </dgm:pt>
    <dgm:pt modelId="{387CD580-B4E9-42B3-8CE8-D6426C23FE52}" cxnId="{0A6D23A8-2B9A-4CFF-8D35-DCCBEEFFD636}" type="parTrans">
      <dgm:prSet/>
      <dgm:spPr/>
    </dgm:pt>
    <dgm:pt modelId="{B7E97FA2-1A32-4B04-9857-897F8FB24489}" cxnId="{0A6D23A8-2B9A-4CFF-8D35-DCCBEEFFD636}" type="sibTrans">
      <dgm:prSet/>
      <dgm:spPr/>
    </dgm:pt>
    <dgm:pt modelId="{CC061F7A-9A94-4583-B157-62DFB54AC8CE}">
      <dgm:prSet/>
      <dgm:spPr/>
    </dgm:pt>
    <dgm:pt modelId="{4FC21E26-2598-4F0D-B621-D51C36E6989B}" cxnId="{0AE74CA2-13D2-4CA3-BE93-6972EACF2437}" type="parTrans">
      <dgm:prSet/>
      <dgm:spPr/>
    </dgm:pt>
    <dgm:pt modelId="{F19847DE-1326-44C0-8DB9-DF3ABB45776B}" cxnId="{0AE74CA2-13D2-4CA3-BE93-6972EACF2437}" type="sibTrans">
      <dgm:prSet/>
      <dgm:spPr/>
    </dgm:pt>
    <dgm:pt modelId="{BAC67CD9-59C6-4AFA-A32F-8DC751101C23}">
      <dgm:prSet/>
      <dgm:spPr/>
    </dgm:pt>
    <dgm:pt modelId="{61F9065B-04CE-4DC2-96FC-62A98398A294}" cxnId="{B41014A9-DEF7-4CB4-AEB0-A22DEEB0941F}" type="parTrans">
      <dgm:prSet/>
      <dgm:spPr/>
    </dgm:pt>
    <dgm:pt modelId="{08D38CCA-3324-4812-8E4B-25C04135E2BE}" cxnId="{B41014A9-DEF7-4CB4-AEB0-A22DEEB0941F}" type="sibTrans">
      <dgm:prSet/>
      <dgm:spPr/>
    </dgm:pt>
    <dgm:pt modelId="{5826622D-B276-43E1-9AFA-BEAD14C9ACC9}">
      <dgm:prSet/>
      <dgm:spPr/>
    </dgm:pt>
    <dgm:pt modelId="{954DD1F4-686A-4DE1-88AC-9F8F43661CB4}" cxnId="{1593D929-03F7-487D-AE6F-C0DCC82D41E2}" type="parTrans">
      <dgm:prSet/>
      <dgm:spPr/>
    </dgm:pt>
    <dgm:pt modelId="{C592BC59-FDB8-43A2-91B4-E3365A535047}" cxnId="{1593D929-03F7-487D-AE6F-C0DCC82D41E2}" type="sibTrans">
      <dgm:prSet/>
      <dgm:spPr/>
    </dgm:pt>
    <dgm:pt modelId="{FAAF59B0-5ABD-4DE4-9D8C-D2C590486E13}" type="pres">
      <dgm:prSet presAssocID="{7EB03025-64D9-4693-B964-D289EE003297}" presName="hierChild1">
        <dgm:presLayoutVars>
          <dgm:orgChart val="1"/>
          <dgm:chPref val="1"/>
          <dgm:dir/>
          <dgm:animOne val="branch"/>
          <dgm:animLvl val="lvl"/>
          <dgm:resizeHandles/>
        </dgm:presLayoutVars>
      </dgm:prSet>
      <dgm:spPr/>
    </dgm:pt>
    <dgm:pt modelId="{6F3EF6B3-CA4B-40FE-899C-00417CEE2193}" type="pres">
      <dgm:prSet presAssocID="{1F6FD373-3EFE-4BE0-8A96-E8B534F91023}" presName="hierRoot1">
        <dgm:presLayoutVars>
          <dgm:hierBranch val="init"/>
        </dgm:presLayoutVars>
      </dgm:prSet>
      <dgm:spPr/>
    </dgm:pt>
    <dgm:pt modelId="{26A74C18-6E8C-4F8D-93AE-337B6A578A70}" type="pres">
      <dgm:prSet presAssocID="{1F6FD373-3EFE-4BE0-8A96-E8B534F91023}" presName="rootComposite1"/>
      <dgm:spPr/>
    </dgm:pt>
    <dgm:pt modelId="{7FA26769-A57E-4EDC-B3EC-E2206009ADA0}" type="pres">
      <dgm:prSet presAssocID="{1F6FD373-3EFE-4BE0-8A96-E8B534F91023}" presName="hierChild2"/>
      <dgm:spPr/>
    </dgm:pt>
    <dgm:pt modelId="{4FF73777-C7F1-40D2-9AA3-BEE53EDC38D5}" type="pres">
      <dgm:prSet presAssocID="{1F6FD373-3EFE-4BE0-8A96-E8B534F91023}" presName="hierChild3"/>
      <dgm:spPr/>
    </dgm:pt>
    <dgm:pt modelId="{4A1AD868-0977-4CFA-A016-D9EF7BC17955}" type="pres">
      <dgm:prSet presAssocID="{1F6FD373-3EFE-4BE0-8A96-E8B534F91023}" presName="rootText1" presStyleLbl="node0" presStyleIdx="0" presStyleCnt="1">
        <dgm:presLayoutVars>
          <dgm:chPref val="3"/>
        </dgm:presLayoutVars>
      </dgm:prSet>
      <dgm:spPr/>
    </dgm:pt>
    <dgm:pt modelId="{79CC9720-B28F-4468-8650-30ECE382FB83}" type="pres">
      <dgm:prSet presAssocID="{1F6FD373-3EFE-4BE0-8A96-E8B534F91023}" presName="rootConnector1" presStyleLbl="node1"/>
      <dgm:spPr/>
    </dgm:pt>
    <dgm:pt modelId="{ADD76143-FAE7-41D6-AED1-7F283C8457C0}" type="pres">
      <dgm:prSet presAssocID="{4FC21E26-2598-4F0D-B621-D51C36E6989B}" presName="Name37" presStyleLbl="parChTrans1D2" presStyleIdx="0" presStyleCnt="4"/>
      <dgm:spPr/>
    </dgm:pt>
    <dgm:pt modelId="{AC2F68F0-2700-4312-9E45-4B029AF533DC}" type="pres">
      <dgm:prSet presAssocID="{CC061F7A-9A94-4583-B157-62DFB54AC8CE}" presName="hierRoot2">
        <dgm:presLayoutVars>
          <dgm:hierBranch val="init"/>
        </dgm:presLayoutVars>
      </dgm:prSet>
      <dgm:spPr/>
    </dgm:pt>
    <dgm:pt modelId="{C4202ED8-311E-4288-A1F2-6D820D37A789}" type="pres">
      <dgm:prSet presAssocID="{CC061F7A-9A94-4583-B157-62DFB54AC8CE}" presName="rootComposite"/>
      <dgm:spPr/>
    </dgm:pt>
    <dgm:pt modelId="{8DBE303D-C80D-424A-97DA-58B6A146F337}" type="pres">
      <dgm:prSet presAssocID="{CC061F7A-9A94-4583-B157-62DFB54AC8CE}" presName="hierChild4"/>
      <dgm:spPr/>
    </dgm:pt>
    <dgm:pt modelId="{FAA57757-A568-4560-AFCA-3F6F6E9CA4DB}" type="pres">
      <dgm:prSet presAssocID="{CC061F7A-9A94-4583-B157-62DFB54AC8CE}" presName="hierChild5"/>
      <dgm:spPr/>
    </dgm:pt>
    <dgm:pt modelId="{7C883357-9BEA-48C0-BB44-9C386F6772E5}" type="pres">
      <dgm:prSet presAssocID="{CC061F7A-9A94-4583-B157-62DFB54AC8CE}" presName="rootText" presStyleLbl="node2" presStyleIdx="0" presStyleCnt="3">
        <dgm:presLayoutVars>
          <dgm:chPref val="3"/>
        </dgm:presLayoutVars>
      </dgm:prSet>
      <dgm:spPr/>
    </dgm:pt>
    <dgm:pt modelId="{DF2864C2-9C1A-4BF8-8DA5-4DD51A52AF86}" type="pres">
      <dgm:prSet presAssocID="{CC061F7A-9A94-4583-B157-62DFB54AC8CE}" presName="rootConnector" presStyleLbl="node2" presStyleIdx="0" presStyleCnt="3"/>
      <dgm:spPr/>
    </dgm:pt>
    <dgm:pt modelId="{E2463EE6-AE15-414B-A866-EDF5052DFAD9}" type="pres">
      <dgm:prSet presAssocID="{61F9065B-04CE-4DC2-96FC-62A98398A294}" presName="Name37" presStyleLbl="parChTrans1D2" presStyleIdx="1" presStyleCnt="4"/>
      <dgm:spPr/>
    </dgm:pt>
    <dgm:pt modelId="{AF5D769E-8E88-4537-BF44-B65967754D94}" type="pres">
      <dgm:prSet presAssocID="{BAC67CD9-59C6-4AFA-A32F-8DC751101C23}" presName="hierRoot2">
        <dgm:presLayoutVars>
          <dgm:hierBranch val="init"/>
        </dgm:presLayoutVars>
      </dgm:prSet>
      <dgm:spPr/>
    </dgm:pt>
    <dgm:pt modelId="{881DB90A-25A9-447B-862E-BC526C7A30E3}" type="pres">
      <dgm:prSet presAssocID="{BAC67CD9-59C6-4AFA-A32F-8DC751101C23}" presName="rootComposite"/>
      <dgm:spPr/>
    </dgm:pt>
    <dgm:pt modelId="{6528C7DC-94DD-4600-8049-9BBBC5765D73}" type="pres">
      <dgm:prSet presAssocID="{BAC67CD9-59C6-4AFA-A32F-8DC751101C23}" presName="hierChild4"/>
      <dgm:spPr/>
    </dgm:pt>
    <dgm:pt modelId="{F518903B-4158-492D-86DB-AEF809DE9D09}" type="pres">
      <dgm:prSet presAssocID="{BAC67CD9-59C6-4AFA-A32F-8DC751101C23}" presName="hierChild5"/>
      <dgm:spPr/>
    </dgm:pt>
    <dgm:pt modelId="{9DC46404-AEAF-41D4-BB0B-851FA3A37969}" type="pres">
      <dgm:prSet presAssocID="{BAC67CD9-59C6-4AFA-A32F-8DC751101C23}" presName="rootText" presStyleLbl="node2" presStyleIdx="1" presStyleCnt="3">
        <dgm:presLayoutVars>
          <dgm:chPref val="3"/>
        </dgm:presLayoutVars>
      </dgm:prSet>
      <dgm:spPr/>
    </dgm:pt>
    <dgm:pt modelId="{797CC0E6-3EE9-4431-B7E4-4EA77FFD4D7C}" type="pres">
      <dgm:prSet presAssocID="{BAC67CD9-59C6-4AFA-A32F-8DC751101C23}" presName="rootConnector" presStyleLbl="node2" presStyleIdx="1" presStyleCnt="3"/>
      <dgm:spPr/>
    </dgm:pt>
    <dgm:pt modelId="{D8F8C884-596E-4B35-A410-80C185F21A96}" type="pres">
      <dgm:prSet presAssocID="{954DD1F4-686A-4DE1-88AC-9F8F43661CB4}" presName="Name37" presStyleLbl="parChTrans1D2" presStyleIdx="2" presStyleCnt="4"/>
      <dgm:spPr/>
    </dgm:pt>
    <dgm:pt modelId="{FFBB4190-CAA8-4055-AF2F-4062371D5716}" type="pres">
      <dgm:prSet presAssocID="{5826622D-B276-43E1-9AFA-BEAD14C9ACC9}" presName="hierRoot2">
        <dgm:presLayoutVars>
          <dgm:hierBranch val="init"/>
        </dgm:presLayoutVars>
      </dgm:prSet>
      <dgm:spPr/>
    </dgm:pt>
    <dgm:pt modelId="{D69C47B4-F356-45EC-B5AF-72BCE75D89A4}" type="pres">
      <dgm:prSet presAssocID="{5826622D-B276-43E1-9AFA-BEAD14C9ACC9}" presName="rootComposite"/>
      <dgm:spPr/>
    </dgm:pt>
    <dgm:pt modelId="{BDA59F26-7CF8-4689-800E-176EC01BDE44}" type="pres">
      <dgm:prSet presAssocID="{5826622D-B276-43E1-9AFA-BEAD14C9ACC9}" presName="hierChild4"/>
      <dgm:spPr/>
    </dgm:pt>
    <dgm:pt modelId="{EA1C6724-3420-4CCF-8E5D-91031A3E8EEA}" type="pres">
      <dgm:prSet presAssocID="{5826622D-B276-43E1-9AFA-BEAD14C9ACC9}" presName="hierChild5"/>
      <dgm:spPr/>
    </dgm:pt>
    <dgm:pt modelId="{4B952A0B-F1E2-4659-B814-A774E6456F69}" type="pres">
      <dgm:prSet presAssocID="{5826622D-B276-43E1-9AFA-BEAD14C9ACC9}" presName="rootText" presStyleLbl="node2" presStyleIdx="2" presStyleCnt="3">
        <dgm:presLayoutVars>
          <dgm:chPref val="3"/>
        </dgm:presLayoutVars>
      </dgm:prSet>
      <dgm:spPr/>
    </dgm:pt>
    <dgm:pt modelId="{E14B5327-13C1-4744-8ECB-4CB2EC13AA69}" type="pres">
      <dgm:prSet presAssocID="{5826622D-B276-43E1-9AFA-BEAD14C9ACC9}" presName="rootConnector" presStyleLbl="node2" presStyleIdx="2" presStyleCnt="3"/>
      <dgm:spPr/>
    </dgm:pt>
    <dgm:pt modelId="{D7F3B85C-2DEC-4897-B5C5-494DA957F1E0}" type="pres">
      <dgm:prSet presAssocID="{387CD580-B4E9-42B3-8CE8-D6426C23FE52}" presName="Name111" presStyleLbl="parChTrans1D2" presStyleIdx="3" presStyleCnt="4"/>
      <dgm:spPr/>
    </dgm:pt>
    <dgm:pt modelId="{74C519FF-DE1A-456A-91BD-1D352EBE0B69}" type="pres">
      <dgm:prSet presAssocID="{21CE6A1E-7463-48C8-A727-18F1D74DEF34}" presName="hierRoot3">
        <dgm:presLayoutVars>
          <dgm:hierBranch val="init"/>
        </dgm:presLayoutVars>
      </dgm:prSet>
      <dgm:spPr/>
    </dgm:pt>
    <dgm:pt modelId="{12B6F38B-7484-4150-AB7D-FF9C4625C3B1}" type="pres">
      <dgm:prSet presAssocID="{21CE6A1E-7463-48C8-A727-18F1D74DEF34}" presName="rootComposite3"/>
      <dgm:spPr/>
    </dgm:pt>
    <dgm:pt modelId="{61A89901-E764-4DBE-8958-0E7A9DD9D9BF}" type="pres">
      <dgm:prSet presAssocID="{21CE6A1E-7463-48C8-A727-18F1D74DEF34}" presName="hierChild6"/>
      <dgm:spPr/>
    </dgm:pt>
    <dgm:pt modelId="{F8CF1FDE-1476-4763-94CE-EC6E9BCFAD88}" type="pres">
      <dgm:prSet presAssocID="{21CE6A1E-7463-48C8-A727-18F1D74DEF34}" presName="hierChild7"/>
      <dgm:spPr/>
    </dgm:pt>
    <dgm:pt modelId="{DECDC476-06EB-43FD-97E9-AD4B139CC528}" type="pres">
      <dgm:prSet presAssocID="{21CE6A1E-7463-48C8-A727-18F1D74DEF34}" presName="rootText3" presStyleLbl="asst1" presStyleIdx="0" presStyleCnt="1">
        <dgm:presLayoutVars>
          <dgm:chPref val="3"/>
        </dgm:presLayoutVars>
      </dgm:prSet>
      <dgm:spPr/>
    </dgm:pt>
    <dgm:pt modelId="{4075664B-7155-4AFC-8294-04783A60F78B}" type="pres">
      <dgm:prSet presAssocID="{21CE6A1E-7463-48C8-A727-18F1D74DEF34}" presName="rootConnector3" presStyleLbl="asst1" presStyleIdx="0" presStyleCnt="1"/>
      <dgm:spPr/>
    </dgm:pt>
  </dgm:ptLst>
  <dgm:cxnLst>
    <dgm:cxn modelId="{71EEA093-4818-4557-B36B-D62D4D234570}" srcId="{7EB03025-64D9-4693-B964-D289EE003297}" destId="{1F6FD373-3EFE-4BE0-8A96-E8B534F91023}" srcOrd="0" destOrd="0" parTransId="{0F928E63-6B8E-461F-AF19-E47AB8D808AB}" sibTransId="{6552AAA7-CB20-4662-BD54-89321BC52867}"/>
    <dgm:cxn modelId="{0A6D23A8-2B9A-4CFF-8D35-DCCBEEFFD636}" srcId="{1F6FD373-3EFE-4BE0-8A96-E8B534F91023}" destId="{21CE6A1E-7463-48C8-A727-18F1D74DEF34}" srcOrd="0" destOrd="0" parTransId="{387CD580-B4E9-42B3-8CE8-D6426C23FE52}" sibTransId="{B7E97FA2-1A32-4B04-9857-897F8FB24489}"/>
    <dgm:cxn modelId="{0AE74CA2-13D2-4CA3-BE93-6972EACF2437}" srcId="{1F6FD373-3EFE-4BE0-8A96-E8B534F91023}" destId="{CC061F7A-9A94-4583-B157-62DFB54AC8CE}" srcOrd="1" destOrd="0" parTransId="{4FC21E26-2598-4F0D-B621-D51C36E6989B}" sibTransId="{F19847DE-1326-44C0-8DB9-DF3ABB45776B}"/>
    <dgm:cxn modelId="{B41014A9-DEF7-4CB4-AEB0-A22DEEB0941F}" srcId="{1F6FD373-3EFE-4BE0-8A96-E8B534F91023}" destId="{BAC67CD9-59C6-4AFA-A32F-8DC751101C23}" srcOrd="2" destOrd="0" parTransId="{61F9065B-04CE-4DC2-96FC-62A98398A294}" sibTransId="{08D38CCA-3324-4812-8E4B-25C04135E2BE}"/>
    <dgm:cxn modelId="{1593D929-03F7-487D-AE6F-C0DCC82D41E2}" srcId="{1F6FD373-3EFE-4BE0-8A96-E8B534F91023}" destId="{5826622D-B276-43E1-9AFA-BEAD14C9ACC9}" srcOrd="3" destOrd="0" parTransId="{954DD1F4-686A-4DE1-88AC-9F8F43661CB4}" sibTransId="{C592BC59-FDB8-43A2-91B4-E3365A535047}"/>
    <dgm:cxn modelId="{B8A736ED-DD48-4A0A-BD18-D6A27E8F07C3}" type="presOf" srcId="{7EB03025-64D9-4693-B964-D289EE003297}" destId="{FAAF59B0-5ABD-4DE4-9D8C-D2C590486E13}" srcOrd="0" destOrd="0"/>
    <dgm:cxn modelId="{8F2A0431-0EE2-4FA3-8F44-2749A6997172}" type="presParOf" srcId="{FAAF59B0-5ABD-4DE4-9D8C-D2C590486E13}" destId="{6F3EF6B3-CA4B-40FE-899C-00417CEE2193}" srcOrd="0" destOrd="0"/>
    <dgm:cxn modelId="{E276B418-E6C9-4C28-9799-602B4C615CC5}" type="presParOf" srcId="{6F3EF6B3-CA4B-40FE-899C-00417CEE2193}" destId="{26A74C18-6E8C-4F8D-93AE-337B6A578A70}" srcOrd="0" destOrd="0"/>
    <dgm:cxn modelId="{A079198C-0947-4D62-A617-A8A5A854C60A}" type="presParOf" srcId="{6F3EF6B3-CA4B-40FE-899C-00417CEE2193}" destId="{7FA26769-A57E-4EDC-B3EC-E2206009ADA0}" srcOrd="1" destOrd="0"/>
    <dgm:cxn modelId="{BF158B7A-463F-421E-8C00-25FDBFC188FF}" type="presParOf" srcId="{6F3EF6B3-CA4B-40FE-899C-00417CEE2193}" destId="{4FF73777-C7F1-40D2-9AA3-BEE53EDC38D5}" srcOrd="2" destOrd="0"/>
    <dgm:cxn modelId="{051AD089-F26A-4A09-B79E-BA9B48D8FE28}" type="presParOf" srcId="{26A74C18-6E8C-4F8D-93AE-337B6A578A70}" destId="{4A1AD868-0977-4CFA-A016-D9EF7BC17955}" srcOrd="0" destOrd="0"/>
    <dgm:cxn modelId="{E30790D3-D54D-496C-940D-DD2BDF2901CD}" type="presOf" srcId="{1F6FD373-3EFE-4BE0-8A96-E8B534F91023}" destId="{4A1AD868-0977-4CFA-A016-D9EF7BC17955}" srcOrd="0" destOrd="0"/>
    <dgm:cxn modelId="{DFFB2118-0FE4-4AAC-B96C-0DD22CEC90DE}" type="presParOf" srcId="{26A74C18-6E8C-4F8D-93AE-337B6A578A70}" destId="{79CC9720-B28F-4468-8650-30ECE382FB83}" srcOrd="1" destOrd="0"/>
    <dgm:cxn modelId="{C22CD531-9869-46AC-950E-4D58B8F22AFA}" type="presOf" srcId="{1F6FD373-3EFE-4BE0-8A96-E8B534F91023}" destId="{79CC9720-B28F-4468-8650-30ECE382FB83}" srcOrd="0" destOrd="0"/>
    <dgm:cxn modelId="{BFAD3A87-C844-4FDF-A0C0-2FF14C393073}" type="presParOf" srcId="{7FA26769-A57E-4EDC-B3EC-E2206009ADA0}" destId="{ADD76143-FAE7-41D6-AED1-7F283C8457C0}" srcOrd="0" destOrd="0"/>
    <dgm:cxn modelId="{00BCEC68-76E4-4635-A382-418123974801}" type="presOf" srcId="{4FC21E26-2598-4F0D-B621-D51C36E6989B}" destId="{ADD76143-FAE7-41D6-AED1-7F283C8457C0}" srcOrd="0" destOrd="0"/>
    <dgm:cxn modelId="{E666C5BA-6D99-4E77-A444-5CEA6ACFF67A}" type="presParOf" srcId="{7FA26769-A57E-4EDC-B3EC-E2206009ADA0}" destId="{AC2F68F0-2700-4312-9E45-4B029AF533DC}" srcOrd="1" destOrd="0"/>
    <dgm:cxn modelId="{7925555F-63D0-478A-A581-5F8E8278E873}" type="presParOf" srcId="{AC2F68F0-2700-4312-9E45-4B029AF533DC}" destId="{C4202ED8-311E-4288-A1F2-6D820D37A789}" srcOrd="0" destOrd="0"/>
    <dgm:cxn modelId="{651619A7-87A0-4DC7-8B59-D1C1E75239FF}" type="presParOf" srcId="{AC2F68F0-2700-4312-9E45-4B029AF533DC}" destId="{8DBE303D-C80D-424A-97DA-58B6A146F337}" srcOrd="1" destOrd="0"/>
    <dgm:cxn modelId="{40017E56-577E-4D85-9DE9-CEC416A7BA9E}" type="presParOf" srcId="{AC2F68F0-2700-4312-9E45-4B029AF533DC}" destId="{FAA57757-A568-4560-AFCA-3F6F6E9CA4DB}" srcOrd="2" destOrd="0"/>
    <dgm:cxn modelId="{6B5144DD-E25B-4E72-B367-78DED09C032B}" type="presParOf" srcId="{C4202ED8-311E-4288-A1F2-6D820D37A789}" destId="{7C883357-9BEA-48C0-BB44-9C386F6772E5}" srcOrd="0" destOrd="0"/>
    <dgm:cxn modelId="{01BCCCFE-83BF-440A-BEB3-5BF9684FDA88}" type="presOf" srcId="{CC061F7A-9A94-4583-B157-62DFB54AC8CE}" destId="{7C883357-9BEA-48C0-BB44-9C386F6772E5}" srcOrd="0" destOrd="0"/>
    <dgm:cxn modelId="{D0CEEE6D-9127-435A-B3C2-4922E8883D41}" type="presParOf" srcId="{C4202ED8-311E-4288-A1F2-6D820D37A789}" destId="{DF2864C2-9C1A-4BF8-8DA5-4DD51A52AF86}" srcOrd="1" destOrd="0"/>
    <dgm:cxn modelId="{21978087-F1E6-4DEE-AEB6-15B270C3F995}" type="presOf" srcId="{CC061F7A-9A94-4583-B157-62DFB54AC8CE}" destId="{DF2864C2-9C1A-4BF8-8DA5-4DD51A52AF86}" srcOrd="0" destOrd="0"/>
    <dgm:cxn modelId="{4B4F541D-5B09-4720-866C-EEFE067B8E81}" type="presParOf" srcId="{7FA26769-A57E-4EDC-B3EC-E2206009ADA0}" destId="{E2463EE6-AE15-414B-A866-EDF5052DFAD9}" srcOrd="2" destOrd="0"/>
    <dgm:cxn modelId="{2E1DDF55-7746-485A-BCB9-EF13A066A2E2}" type="presOf" srcId="{61F9065B-04CE-4DC2-96FC-62A98398A294}" destId="{E2463EE6-AE15-414B-A866-EDF5052DFAD9}" srcOrd="0" destOrd="0"/>
    <dgm:cxn modelId="{0496C077-B39C-4FF2-B979-D2121B4E0170}" type="presParOf" srcId="{7FA26769-A57E-4EDC-B3EC-E2206009ADA0}" destId="{AF5D769E-8E88-4537-BF44-B65967754D94}" srcOrd="3" destOrd="0"/>
    <dgm:cxn modelId="{9171F0D1-8B92-492B-867F-6D1A773967B1}" type="presParOf" srcId="{AF5D769E-8E88-4537-BF44-B65967754D94}" destId="{881DB90A-25A9-447B-862E-BC526C7A30E3}" srcOrd="0" destOrd="0"/>
    <dgm:cxn modelId="{C5D5CDEF-C2E4-4C69-9F76-BFA44F2DD6DD}" type="presParOf" srcId="{AF5D769E-8E88-4537-BF44-B65967754D94}" destId="{6528C7DC-94DD-4600-8049-9BBBC5765D73}" srcOrd="1" destOrd="0"/>
    <dgm:cxn modelId="{39FDEBEB-0485-43A5-B837-6BDD9BC3286A}" type="presParOf" srcId="{AF5D769E-8E88-4537-BF44-B65967754D94}" destId="{F518903B-4158-492D-86DB-AEF809DE9D09}" srcOrd="2" destOrd="0"/>
    <dgm:cxn modelId="{FA69B156-1A6F-4A33-A28B-E8306FF81BF0}" type="presParOf" srcId="{881DB90A-25A9-447B-862E-BC526C7A30E3}" destId="{9DC46404-AEAF-41D4-BB0B-851FA3A37969}" srcOrd="0" destOrd="0"/>
    <dgm:cxn modelId="{9C3583DE-5CA2-4C9E-B33B-76F6609A14FA}" type="presOf" srcId="{BAC67CD9-59C6-4AFA-A32F-8DC751101C23}" destId="{9DC46404-AEAF-41D4-BB0B-851FA3A37969}" srcOrd="0" destOrd="0"/>
    <dgm:cxn modelId="{045F2B9A-CAD2-42BC-B85B-418E8513AB73}" type="presParOf" srcId="{881DB90A-25A9-447B-862E-BC526C7A30E3}" destId="{797CC0E6-3EE9-4431-B7E4-4EA77FFD4D7C}" srcOrd="1" destOrd="0"/>
    <dgm:cxn modelId="{15A8A0AA-BE62-43BC-AA92-D5155BF4ADDF}" type="presOf" srcId="{BAC67CD9-59C6-4AFA-A32F-8DC751101C23}" destId="{797CC0E6-3EE9-4431-B7E4-4EA77FFD4D7C}" srcOrd="0" destOrd="0"/>
    <dgm:cxn modelId="{0A8B8999-6A72-418C-A8D6-8D22D212B850}" type="presParOf" srcId="{7FA26769-A57E-4EDC-B3EC-E2206009ADA0}" destId="{D8F8C884-596E-4B35-A410-80C185F21A96}" srcOrd="4" destOrd="0"/>
    <dgm:cxn modelId="{BD8DDA8B-4E95-4749-A177-146BB5C26666}" type="presOf" srcId="{954DD1F4-686A-4DE1-88AC-9F8F43661CB4}" destId="{D8F8C884-596E-4B35-A410-80C185F21A96}" srcOrd="0" destOrd="0"/>
    <dgm:cxn modelId="{4334B7AD-3183-4AFE-8C8F-22D30F367C2B}" type="presParOf" srcId="{7FA26769-A57E-4EDC-B3EC-E2206009ADA0}" destId="{FFBB4190-CAA8-4055-AF2F-4062371D5716}" srcOrd="5" destOrd="0"/>
    <dgm:cxn modelId="{F36FED56-9DEB-4663-8C51-A0072E41480D}" type="presParOf" srcId="{FFBB4190-CAA8-4055-AF2F-4062371D5716}" destId="{D69C47B4-F356-45EC-B5AF-72BCE75D89A4}" srcOrd="0" destOrd="0"/>
    <dgm:cxn modelId="{EB47D9D0-3C17-49EE-9645-14C7302BC541}" type="presParOf" srcId="{FFBB4190-CAA8-4055-AF2F-4062371D5716}" destId="{BDA59F26-7CF8-4689-800E-176EC01BDE44}" srcOrd="1" destOrd="0"/>
    <dgm:cxn modelId="{AA846A37-E9BB-4C39-83A4-C1D3750D6224}" type="presParOf" srcId="{FFBB4190-CAA8-4055-AF2F-4062371D5716}" destId="{EA1C6724-3420-4CCF-8E5D-91031A3E8EEA}" srcOrd="2" destOrd="0"/>
    <dgm:cxn modelId="{C8930C26-2319-46FB-ACFE-E273C958C7DD}" type="presParOf" srcId="{D69C47B4-F356-45EC-B5AF-72BCE75D89A4}" destId="{4B952A0B-F1E2-4659-B814-A774E6456F69}" srcOrd="0" destOrd="0"/>
    <dgm:cxn modelId="{CA110973-993C-4527-AC61-E435C1F2A049}" type="presOf" srcId="{5826622D-B276-43E1-9AFA-BEAD14C9ACC9}" destId="{4B952A0B-F1E2-4659-B814-A774E6456F69}" srcOrd="0" destOrd="0"/>
    <dgm:cxn modelId="{48B0B696-48DF-4D02-BA59-5B28D1AA4BD5}" type="presParOf" srcId="{D69C47B4-F356-45EC-B5AF-72BCE75D89A4}" destId="{E14B5327-13C1-4744-8ECB-4CB2EC13AA69}" srcOrd="1" destOrd="0"/>
    <dgm:cxn modelId="{EA572A49-3377-400C-8693-191D37180954}" type="presOf" srcId="{5826622D-B276-43E1-9AFA-BEAD14C9ACC9}" destId="{E14B5327-13C1-4744-8ECB-4CB2EC13AA69}" srcOrd="0" destOrd="0"/>
    <dgm:cxn modelId="{60B78513-E57A-409A-89B8-AC3887D49AF6}" type="presParOf" srcId="{4FF73777-C7F1-40D2-9AA3-BEE53EDC38D5}" destId="{D7F3B85C-2DEC-4897-B5C5-494DA957F1E0}" srcOrd="0" destOrd="0"/>
    <dgm:cxn modelId="{4DA38D43-BA69-4689-ABB2-3EA53D9FBFD5}" type="presOf" srcId="{387CD580-B4E9-42B3-8CE8-D6426C23FE52}" destId="{D7F3B85C-2DEC-4897-B5C5-494DA957F1E0}" srcOrd="0" destOrd="0"/>
    <dgm:cxn modelId="{C2A46539-046C-4CFA-BCDE-F0D9CE84AC5C}" type="presParOf" srcId="{4FF73777-C7F1-40D2-9AA3-BEE53EDC38D5}" destId="{74C519FF-DE1A-456A-91BD-1D352EBE0B69}" srcOrd="1" destOrd="0"/>
    <dgm:cxn modelId="{14F71FC7-5131-42D3-8630-9D84A2D6B3FB}" type="presParOf" srcId="{74C519FF-DE1A-456A-91BD-1D352EBE0B69}" destId="{12B6F38B-7484-4150-AB7D-FF9C4625C3B1}" srcOrd="0" destOrd="0"/>
    <dgm:cxn modelId="{0A90202B-F92B-470E-AAA2-8A7E934AF220}" type="presParOf" srcId="{74C519FF-DE1A-456A-91BD-1D352EBE0B69}" destId="{61A89901-E764-4DBE-8958-0E7A9DD9D9BF}" srcOrd="1" destOrd="0"/>
    <dgm:cxn modelId="{5AE746C6-B9D8-45B2-A1C5-BEBF86A60E99}" type="presParOf" srcId="{74C519FF-DE1A-456A-91BD-1D352EBE0B69}" destId="{F8CF1FDE-1476-4763-94CE-EC6E9BCFAD88}" srcOrd="2" destOrd="0"/>
    <dgm:cxn modelId="{D79000A5-D927-49F8-9500-E1C33CBF28A9}" type="presParOf" srcId="{12B6F38B-7484-4150-AB7D-FF9C4625C3B1}" destId="{DECDC476-06EB-43FD-97E9-AD4B139CC528}" srcOrd="0" destOrd="0"/>
    <dgm:cxn modelId="{A871B104-4D4F-49B2-9072-5B3505C4CF37}" type="presOf" srcId="{21CE6A1E-7463-48C8-A727-18F1D74DEF34}" destId="{DECDC476-06EB-43FD-97E9-AD4B139CC528}" srcOrd="0" destOrd="0"/>
    <dgm:cxn modelId="{E5C902F8-28EE-4517-9F3F-5BC0C79153AD}" type="presParOf" srcId="{12B6F38B-7484-4150-AB7D-FF9C4625C3B1}" destId="{4075664B-7155-4AFC-8294-04783A60F78B}" srcOrd="1" destOrd="0"/>
    <dgm:cxn modelId="{21EEE539-9E67-41E0-9677-E10ADE9199BA}" type="presOf" srcId="{21CE6A1E-7463-48C8-A727-18F1D74DEF34}" destId="{4075664B-7155-4AFC-8294-04783A60F78B}"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file>

<file path=ppt/diagrams/quickStyle1.xml><?xml version="1.0" encoding="utf-8"?>
<dgm:styleDef xmlns:dgm="http://schemas.openxmlformats.org/drawingml/2006/diagram" xmlns:a="http://schemas.openxmlformats.org/drawingml/2006/main">
  <dgm:catLst/>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spcBef>
                <a:spcPct val="0"/>
              </a:spcBef>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p:cNvSpPr>
          <p:nvPr>
            <p:ph type="sldImg" idx="2"/>
          </p:nvPr>
        </p:nvSpPr>
        <p:spPr>
          <a:xfrm>
            <a:off x="1143000" y="685800"/>
            <a:ext cx="4572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spcBef>
                <a:spcPct val="0"/>
              </a:spcBef>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6D709B3-1A72-4A9D-A4DD-7A5C70C01DEA}"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5943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304800"/>
            <a:ext cx="6019800" cy="5943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229600" cy="9144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371600"/>
            <a:ext cx="4038600" cy="487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1600"/>
            <a:ext cx="4038600" cy="487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56565" y="1120140"/>
            <a:ext cx="4654550" cy="5086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71600"/>
            <a:ext cx="4038600" cy="487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1600"/>
            <a:ext cx="4038600" cy="4876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FFFF00"/>
              </a:buClr>
              <a:buSzTx/>
              <a:buFont typeface="Wingdings" panose="05000000000000000000" pitchFamily="2" charset="2"/>
              <a:buNone/>
              <a:defRPr/>
            </a:pPr>
            <a:endParaRPr kumimoji="0" lang="zh-CN" altLang="en-US" sz="3200" b="0" i="0" u="none" strike="noStrike" kern="120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66FF"/>
        </a:solidFill>
        <a:effectLst/>
      </p:bgPr>
    </p:bg>
    <p:spTree>
      <p:nvGrpSpPr>
        <p:cNvPr id="1" name=""/>
        <p:cNvGrpSpPr/>
        <p:nvPr/>
      </p:nvGrpSpPr>
      <p:grpSpPr/>
      <p:sp>
        <p:nvSpPr>
          <p:cNvPr id="2050" name="Rectangle 2"/>
          <p:cNvSpPr/>
          <p:nvPr>
            <p:ph type="title"/>
          </p:nvPr>
        </p:nvSpPr>
        <p:spPr>
          <a:xfrm>
            <a:off x="457200" y="304800"/>
            <a:ext cx="8229600" cy="9144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p:nvPr>
            <p:ph type="body" idx="1"/>
          </p:nvPr>
        </p:nvSpPr>
        <p:spPr>
          <a:xfrm>
            <a:off x="457200" y="1371600"/>
            <a:ext cx="8229600" cy="4876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spcBef>
                <a:spcPct val="0"/>
              </a:spcBef>
              <a:defRPr sz="1000">
                <a:solidFill>
                  <a:srgbClr val="FFFF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DB158E0-83A8-4108-8A9A-0BAC8CA34AE8}" type="datetime11">
              <a:rPr kumimoji="0" lang="zh-CN" altLang="en-US"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384925"/>
            <a:ext cx="2895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spcBef>
                <a:spcPct val="0"/>
              </a:spcBef>
              <a:defRPr sz="1000">
                <a:solidFill>
                  <a:srgbClr val="FFFF00"/>
                </a:solidFill>
                <a:latin typeface="Arial" panose="020B0604020202020204" pitchFamily="34" charset="0"/>
                <a:ea typeface="+mj-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FFFF00"/>
              </a:solidFill>
              <a:effectLst/>
              <a:uLnTx/>
              <a:uFillTx/>
              <a:latin typeface="Arial" panose="020B0604020202020204" pitchFamily="34" charset="0"/>
              <a:ea typeface="+mj-ea"/>
              <a:cs typeface="+mn-cs"/>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solidFill>
                  <a:srgbClr val="FFFF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27EF14B-CE89-4CC0-A11C-0C098451F27C}" type="slidenum">
              <a:rPr kumimoji="0" lang="zh-CN" altLang="en-US"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rgbClr val="FFFF00"/>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29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timing>
    <p:tnLst>
      <p:par>
        <p:cTn id="1" dur="indefinite" restart="never" nodeType="tmRoot"/>
      </p:par>
    </p:tnLst>
  </p:timing>
  <p:hf sldNum="0" hdr="0" ftr="0"/>
  <p:txStyles>
    <p:titleStyle>
      <a:lvl1pPr algn="ctr" rtl="0" eaLnBrk="0" fontAlgn="base" hangingPunct="0">
        <a:spcBef>
          <a:spcPct val="0"/>
        </a:spcBef>
        <a:spcAft>
          <a:spcPct val="0"/>
        </a:spcAft>
        <a:defRPr sz="4000" kern="12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000">
          <a:solidFill>
            <a:srgbClr val="FFFF00"/>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000">
          <a:solidFill>
            <a:srgbClr val="FFFF00"/>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000">
          <a:solidFill>
            <a:srgbClr val="FFFF00"/>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000">
          <a:solidFill>
            <a:srgbClr val="FFFF00"/>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4000">
          <a:solidFill>
            <a:srgbClr val="FFFF00"/>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4000">
          <a:solidFill>
            <a:srgbClr val="FFFF00"/>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4000">
          <a:solidFill>
            <a:srgbClr val="FFFF00"/>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slide" Target="slide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slide" Target="slide3.xml"/><Relationship Id="rId2" Type="http://schemas.openxmlformats.org/officeDocument/2006/relationships/image" Target="../media/image15.e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3.xml"/><Relationship Id="rId7" Type="http://schemas.openxmlformats.org/officeDocument/2006/relationships/image" Target="../media/image27.jpeg"/><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hyperlink" Target="http://imgsrc.baidu.com/baike/pic/item/ac754782455ab3870df4d230.jpg"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32.wmf"/><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hyperlink" Target="http://images.google.cn/imgres?imgurl=http://www.0735ya.com/Manage/ewebeditor/UploadFile/2008101793750893.jpg&amp;imgrefurl=http://www.0735ya.com/&amp;usg=__tz6DeKOL01QpIeFuzRIRVsbOKhE=&amp;h=298&amp;w=427&amp;sz=23&amp;hl=zh-CN&amp;start=9&amp;um=1&amp;tbnid=owrW0zTVdF80UM:&amp;tbnh=88&amp;tbnw=126&amp;prev=/images%3Fq%3D%25E8%25BF%259D%25E7%25AB%25A0%25E6%2593%258D%25E4%25BD%259C%26hl%3Dzh-CN%26sa%3DN%26um%3D1%26newwindow%3D1" TargetMode="Externa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hyperlink" Target="http://www.hudong.com/wiki/%E6%83%85%E7%BB%AA%E5%91%A8%E6%9C%9F" TargetMode="External"/><Relationship Id="rId1" Type="http://schemas.openxmlformats.org/officeDocument/2006/relationships/hyperlink" Target="http://biorhythms.perbang.dk/" TargetMode="Externa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40.wmf"/><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3.xml"/><Relationship Id="rId2" Type="http://schemas.openxmlformats.org/officeDocument/2006/relationships/image" Target="../media/image44.wmf"/><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9" Type="http://schemas.openxmlformats.org/officeDocument/2006/relationships/slide" Target="slide17.xml"/><Relationship Id="rId8" Type="http://schemas.openxmlformats.org/officeDocument/2006/relationships/slide" Target="slide16.xml"/><Relationship Id="rId7" Type="http://schemas.openxmlformats.org/officeDocument/2006/relationships/slide" Target="slide15.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0.xml"/><Relationship Id="rId3" Type="http://schemas.openxmlformats.org/officeDocument/2006/relationships/slide" Target="slide6.xml"/><Relationship Id="rId26" Type="http://schemas.openxmlformats.org/officeDocument/2006/relationships/slideLayout" Target="../slideLayouts/slideLayout4.xml"/><Relationship Id="rId25" Type="http://schemas.openxmlformats.org/officeDocument/2006/relationships/image" Target="../media/image4.wmf"/><Relationship Id="rId24" Type="http://schemas.openxmlformats.org/officeDocument/2006/relationships/slide" Target="slide41.xml"/><Relationship Id="rId23" Type="http://schemas.openxmlformats.org/officeDocument/2006/relationships/slide" Target="slide40.xml"/><Relationship Id="rId22" Type="http://schemas.openxmlformats.org/officeDocument/2006/relationships/slide" Target="slide39.xml"/><Relationship Id="rId21" Type="http://schemas.openxmlformats.org/officeDocument/2006/relationships/slide" Target="slide38.xml"/><Relationship Id="rId20" Type="http://schemas.openxmlformats.org/officeDocument/2006/relationships/slide" Target="slide37.xml"/><Relationship Id="rId2" Type="http://schemas.openxmlformats.org/officeDocument/2006/relationships/slide" Target="slide5.xml"/><Relationship Id="rId19" Type="http://schemas.openxmlformats.org/officeDocument/2006/relationships/slide" Target="slide36.xml"/><Relationship Id="rId18" Type="http://schemas.openxmlformats.org/officeDocument/2006/relationships/slide" Target="slide35.xml"/><Relationship Id="rId17" Type="http://schemas.openxmlformats.org/officeDocument/2006/relationships/slide" Target="slide32.xml"/><Relationship Id="rId16" Type="http://schemas.openxmlformats.org/officeDocument/2006/relationships/slide" Target="slide30.xml"/><Relationship Id="rId15" Type="http://schemas.openxmlformats.org/officeDocument/2006/relationships/slide" Target="slide29.xml"/><Relationship Id="rId14" Type="http://schemas.openxmlformats.org/officeDocument/2006/relationships/slide" Target="slide27.xml"/><Relationship Id="rId13" Type="http://schemas.openxmlformats.org/officeDocument/2006/relationships/slide" Target="slide24.xml"/><Relationship Id="rId12" Type="http://schemas.openxmlformats.org/officeDocument/2006/relationships/slide" Target="slide20.xml"/><Relationship Id="rId11" Type="http://schemas.openxmlformats.org/officeDocument/2006/relationships/slide" Target="slide19.xml"/><Relationship Id="rId10" Type="http://schemas.openxmlformats.org/officeDocument/2006/relationships/slide" Target="slide18.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xml"/><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wmf"/><Relationship Id="rId2" Type="http://schemas.openxmlformats.org/officeDocument/2006/relationships/slide" Target="slide3.xml"/><Relationship Id="rId1" Type="http://schemas.openxmlformats.org/officeDocument/2006/relationships/image" Target="../media/image47.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slide" Target="slide3.xml"/><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wmf"/><Relationship Id="rId1"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wmf"/><Relationship Id="rId1" Type="http://schemas.openxmlformats.org/officeDocument/2006/relationships/slide" Target="slide3.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6.wmf"/><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 Target="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 Target="slide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GIF"/></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hyperlink" Target="http://images.google.cn/imgres?imgurl=http://photo.hexun.com/p/2006/0111/8725/b_E6DC108F5B0D11E6.jpg&amp;imgrefurl=http://www.orzotl.com/bbs/topic/view/3836.html&amp;usg=__rmxr6FW1crV_d5kCwIqKgra4aHo=&amp;h=419&amp;w=500&amp;sz=49&amp;hl=zh-CN&amp;start=1&amp;um=1&amp;tbnid=N4fm2Mtzdw9sIM:&amp;tbnh=109&amp;tbnw=130&amp;prev=/images%3Fq%3D%25E6%2580%259D%25E8%2580%2583%26hl%3Dzh-CN%26lr%3D%26um%3D1%26newwindow%3D1" TargetMode="External"/><Relationship Id="rId3" Type="http://schemas.openxmlformats.org/officeDocument/2006/relationships/image" Target="../media/image60.jpeg"/><Relationship Id="rId2" Type="http://schemas.openxmlformats.org/officeDocument/2006/relationships/hyperlink" Target="http://bp2.blogger.com/_qhwsBqXRMiA/SCHLBnlVUlI/AAAAAAAAAVY/P6qGqxeRlQo/s400/&#24605;&#32771;&#29031;&#20843;.jpg" TargetMode="External"/><Relationship Id="rId1" Type="http://schemas.openxmlformats.org/officeDocument/2006/relationships/slide" Target="slide3.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63.jpeg"/><Relationship Id="rId4" Type="http://schemas.openxmlformats.org/officeDocument/2006/relationships/tags" Target="../tags/tag16.xml"/><Relationship Id="rId3" Type="http://schemas.openxmlformats.org/officeDocument/2006/relationships/image" Target="../media/image62.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3.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ph type="ctrTitle"/>
          </p:nvPr>
        </p:nvSpPr>
        <p:spPr>
          <a:xfrm>
            <a:off x="876300" y="1905000"/>
            <a:ext cx="7391400" cy="2667000"/>
          </a:xfrm>
        </p:spPr>
        <p:txBody>
          <a:bodyPr vert="horz" wrap="square" lIns="91440" tIns="45720" rIns="91440" bIns="45720" anchor="ctr" anchorCtr="0"/>
          <a:p>
            <a:pPr eaLnBrk="1" hangingPunct="1">
              <a:buClrTx/>
              <a:buSzTx/>
              <a:buFontTx/>
            </a:pPr>
            <a:r>
              <a:rPr lang="zh-CN" altLang="en-US" sz="4000" kern="1200" dirty="0">
                <a:latin typeface="+mj-lt"/>
                <a:ea typeface="+mj-ea"/>
                <a:cs typeface="+mj-cs"/>
              </a:rPr>
              <a:t>安全管理知识介绍</a:t>
            </a:r>
            <a:br>
              <a:rPr lang="zh-CN" altLang="en-US" sz="4000" kern="1200" dirty="0">
                <a:latin typeface="+mj-lt"/>
                <a:ea typeface="+mj-ea"/>
                <a:cs typeface="+mj-cs"/>
              </a:rPr>
            </a:br>
            <a:br>
              <a:rPr lang="zh-CN" altLang="en-US" sz="2000" kern="1200" dirty="0">
                <a:latin typeface="+mj-lt"/>
                <a:ea typeface="+mj-ea"/>
                <a:cs typeface="+mj-cs"/>
              </a:rPr>
            </a:br>
            <a:r>
              <a:rPr lang="en-US" altLang="zh-CN" sz="2800" i="1" kern="1200" dirty="0">
                <a:latin typeface="华文仿宋" panose="02010600040101010101" pitchFamily="2" charset="-122"/>
                <a:ea typeface="华文仿宋" panose="02010600040101010101" pitchFamily="2" charset="-122"/>
                <a:cs typeface="+mj-cs"/>
              </a:rPr>
              <a:t>——</a:t>
            </a:r>
            <a:r>
              <a:rPr lang="zh-CN" altLang="en-US" sz="2800" i="1" kern="1200" dirty="0">
                <a:latin typeface="+mj-lt"/>
                <a:ea typeface="华文仿宋" panose="02010600040101010101" pitchFamily="2" charset="-122"/>
                <a:cs typeface="+mj-cs"/>
              </a:rPr>
              <a:t>预防型与本质化安全理念简介</a:t>
            </a:r>
            <a:endParaRPr lang="zh-CN" altLang="en-US" sz="2800" i="1" kern="1200" dirty="0">
              <a:latin typeface="+mj-lt"/>
              <a:ea typeface="华文仿宋" panose="02010600040101010101" pitchFamily="2" charset="-122"/>
              <a:cs typeface="+mj-cs"/>
            </a:endParaRPr>
          </a:p>
        </p:txBody>
      </p:sp>
      <p:sp>
        <p:nvSpPr>
          <p:cNvPr id="3" name="文本框 2" descr="7b0a2020202022776f7264617274223a20227b5c2269645c223a32353030343531362c5c227469645c223a31333439377d220a7d0a"/>
          <p:cNvSpPr txBox="1"/>
          <p:nvPr>
            <p:custDataLst>
              <p:tags r:id="rId1"/>
            </p:custDataLst>
          </p:nvPr>
        </p:nvSpPr>
        <p:spPr>
          <a:xfrm>
            <a:off x="5867559" y="41907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530059" y="5126689"/>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462395" y="51271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394731" y="51266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331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3316" name="Rectangle 2"/>
          <p:cNvSpPr/>
          <p:nvPr>
            <p:ph type="title"/>
          </p:nvPr>
        </p:nvSpPr>
        <p:spPr/>
        <p:txBody>
          <a:bodyPr vert="horz" wrap="square" lIns="91440" tIns="45720" rIns="91440" bIns="45720" anchor="ctr" anchorCtr="0"/>
          <a:p>
            <a:pPr eaLnBrk="1" hangingPunct="1"/>
            <a:r>
              <a:rPr lang="en-US" altLang="zh-CN" dirty="0"/>
              <a:t>1.3 </a:t>
            </a:r>
            <a:r>
              <a:rPr lang="zh-CN" altLang="en-US" dirty="0"/>
              <a:t>本质论与预防型安全哲学的观念</a:t>
            </a:r>
            <a:endParaRPr lang="zh-CN" altLang="en-US" dirty="0"/>
          </a:p>
        </p:txBody>
      </p:sp>
      <p:sp>
        <p:nvSpPr>
          <p:cNvPr id="13317" name="Rectangle 3"/>
          <p:cNvSpPr/>
          <p:nvPr>
            <p:ph idx="1"/>
          </p:nvPr>
        </p:nvSpPr>
        <p:spPr>
          <a:xfrm>
            <a:off x="457200" y="1371600"/>
            <a:ext cx="8229600" cy="838200"/>
          </a:xfrm>
        </p:spPr>
        <p:txBody>
          <a:bodyPr vert="horz" wrap="square" lIns="91440" tIns="45720" rIns="91440" bIns="45720" anchor="t" anchorCtr="0"/>
          <a:p>
            <a:pPr eaLnBrk="1" hangingPunct="1"/>
            <a:r>
              <a:rPr lang="zh-CN" altLang="en-US" dirty="0"/>
              <a:t>要做到以“本质论与预防型”的哲学观去理解安全系统，并以此为基础开展安全工作，首先得正确认识并认可以下观念。</a:t>
            </a:r>
            <a:endParaRPr lang="zh-CN" altLang="en-US" dirty="0"/>
          </a:p>
        </p:txBody>
      </p:sp>
      <p:sp>
        <p:nvSpPr>
          <p:cNvPr id="13318" name="Rectangle 4"/>
          <p:cNvSpPr/>
          <p:nvPr/>
        </p:nvSpPr>
        <p:spPr>
          <a:xfrm>
            <a:off x="457200" y="2209800"/>
            <a:ext cx="5562600" cy="41910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sz="1800" dirty="0"/>
              <a:t>安全效益的经济观</a:t>
            </a:r>
            <a:endParaRPr lang="zh-CN" altLang="en-US" sz="1800" dirty="0"/>
          </a:p>
          <a:p>
            <a:pPr marL="742950" lvl="1" indent="-285750" eaLnBrk="1" hangingPunct="1"/>
            <a:r>
              <a:rPr lang="zh-CN" altLang="en-US" sz="1600" dirty="0"/>
              <a:t>实现安全生产，保护员工的生命安全与健康，不仅是企业的工作责任和任务，而且是保障生产顺利进行、企业效益实现的基本备件，安全就是效益，安全不仅能减损而且能增值，这是企业法人代表应建立的安全效益观。</a:t>
            </a:r>
            <a:endParaRPr lang="zh-CN" altLang="en-US" sz="1600" dirty="0"/>
          </a:p>
          <a:p>
            <a:pPr marL="742950" lvl="1" indent="-285750" eaLnBrk="1" hangingPunct="1"/>
            <a:r>
              <a:rPr lang="zh-CN" altLang="en-US" sz="1600" dirty="0"/>
              <a:t>对安全经济活动所特有的规律，如“负效益”规律、非直接价值性特征等，只有通过分析对比才能获得准确的认识。 </a:t>
            </a:r>
            <a:endParaRPr lang="zh-CN" altLang="en-US" sz="1600" dirty="0"/>
          </a:p>
          <a:p>
            <a:pPr marL="342900" lvl="0" indent="-342900" eaLnBrk="1" hangingPunct="1"/>
            <a:r>
              <a:rPr lang="zh-CN" altLang="en-US" sz="1800" dirty="0"/>
              <a:t>预防为主的科学观</a:t>
            </a:r>
            <a:endParaRPr lang="zh-CN" altLang="en-US" sz="1800" dirty="0"/>
          </a:p>
          <a:p>
            <a:pPr marL="742950" lvl="1" indent="-285750" eaLnBrk="1" hangingPunct="1"/>
            <a:r>
              <a:rPr lang="zh-CN" altLang="en-US" sz="1600" dirty="0"/>
              <a:t>要高效、高质量的实现企业的安全生产，必须走预防为主之路，必须采用超前管理、预期型管理的方法，这是生产实践证实的科学真理，预防为主的科学观是实现系统（工业生产）本质安全化的必由之路。</a:t>
            </a:r>
            <a:endParaRPr lang="zh-CN" altLang="en-US" sz="1600" dirty="0"/>
          </a:p>
        </p:txBody>
      </p:sp>
      <p:sp>
        <p:nvSpPr>
          <p:cNvPr id="126984" name="Rectangle 8"/>
          <p:cNvSpPr/>
          <p:nvPr/>
        </p:nvSpPr>
        <p:spPr>
          <a:xfrm>
            <a:off x="6324600" y="2895600"/>
            <a:ext cx="2133600" cy="2667000"/>
          </a:xfrm>
          <a:prstGeom prst="rect">
            <a:avLst/>
          </a:prstGeom>
          <a:solidFill>
            <a:srgbClr val="FFCC00"/>
          </a:solidFill>
          <a:ln w="6350" cap="flat" cmpd="sng">
            <a:solidFill>
              <a:srgbClr val="FFCC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lnSpc>
                <a:spcPct val="120000"/>
              </a:lnSpc>
              <a:spcBef>
                <a:spcPct val="0"/>
              </a:spcBef>
              <a:buClrTx/>
              <a:buFontTx/>
              <a:buNone/>
            </a:pPr>
            <a:r>
              <a:rPr lang="zh-CN" altLang="en-US" sz="1200" dirty="0">
                <a:solidFill>
                  <a:schemeClr val="tx1"/>
                </a:solidFill>
                <a:ea typeface="宋体" panose="02010600030101010101" pitchFamily="2" charset="-122"/>
              </a:rPr>
              <a:t>根据安全经济学分析结果：安全投入产出比为</a:t>
            </a:r>
            <a:r>
              <a:rPr lang="en-US" altLang="zh-CN" sz="1200" dirty="0">
                <a:solidFill>
                  <a:schemeClr val="tx1"/>
                </a:solidFill>
                <a:ea typeface="宋体" panose="02010600030101010101" pitchFamily="2" charset="-122"/>
              </a:rPr>
              <a:t>1:6</a:t>
            </a:r>
            <a:r>
              <a:rPr lang="zh-CN" altLang="en-US" sz="1200" dirty="0">
                <a:solidFill>
                  <a:schemeClr val="tx1"/>
                </a:solidFill>
                <a:ea typeface="宋体" panose="02010600030101010101" pitchFamily="2" charset="-122"/>
              </a:rPr>
              <a:t>；安全生产贡献率为</a:t>
            </a:r>
            <a:r>
              <a:rPr lang="en-US" altLang="zh-CN" sz="1200" dirty="0">
                <a:solidFill>
                  <a:schemeClr val="tx1"/>
                </a:solidFill>
                <a:ea typeface="宋体" panose="02010600030101010101" pitchFamily="2" charset="-122"/>
              </a:rPr>
              <a:t>1.5</a:t>
            </a:r>
            <a:r>
              <a:rPr lang="zh-CN" altLang="en-US" sz="1200" dirty="0">
                <a:solidFill>
                  <a:schemeClr val="tx1"/>
                </a:solidFill>
                <a:ea typeface="宋体" panose="02010600030101010101" pitchFamily="2" charset="-122"/>
              </a:rPr>
              <a:t>～</a:t>
            </a:r>
            <a:r>
              <a:rPr lang="en-US" altLang="zh-CN" sz="1200" dirty="0">
                <a:solidFill>
                  <a:schemeClr val="tx1"/>
                </a:solidFill>
                <a:ea typeface="宋体" panose="02010600030101010101" pitchFamily="2" charset="-122"/>
              </a:rPr>
              <a:t>5%</a:t>
            </a:r>
            <a:r>
              <a:rPr lang="zh-CN" altLang="en-US" sz="1200" dirty="0">
                <a:solidFill>
                  <a:schemeClr val="tx1"/>
                </a:solidFill>
                <a:ea typeface="宋体" panose="02010600030101010101" pitchFamily="2" charset="-122"/>
              </a:rPr>
              <a:t>；预防性投入效果与事后整改效果的等价关系是</a:t>
            </a:r>
            <a:r>
              <a:rPr lang="en-US" altLang="zh-CN" sz="1200" dirty="0">
                <a:solidFill>
                  <a:schemeClr val="tx1"/>
                </a:solidFill>
                <a:ea typeface="宋体" panose="02010600030101010101" pitchFamily="2" charset="-122"/>
              </a:rPr>
              <a:t>1</a:t>
            </a:r>
            <a:r>
              <a:rPr lang="zh-CN" altLang="en-US" sz="1200" dirty="0">
                <a:solidFill>
                  <a:schemeClr val="tx1"/>
                </a:solidFill>
                <a:ea typeface="宋体" panose="02010600030101010101" pitchFamily="2" charset="-122"/>
              </a:rPr>
              <a:t>与</a:t>
            </a:r>
            <a:r>
              <a:rPr lang="en-US" altLang="zh-CN" sz="1200" dirty="0">
                <a:solidFill>
                  <a:schemeClr val="tx1"/>
                </a:solidFill>
                <a:ea typeface="宋体" panose="02010600030101010101" pitchFamily="2" charset="-122"/>
              </a:rPr>
              <a:t>5</a:t>
            </a:r>
            <a:r>
              <a:rPr lang="zh-CN" altLang="en-US" sz="1200" dirty="0">
                <a:solidFill>
                  <a:schemeClr val="tx1"/>
                </a:solidFill>
                <a:ea typeface="宋体" panose="02010600030101010101" pitchFamily="2" charset="-122"/>
              </a:rPr>
              <a:t>，即</a:t>
            </a:r>
            <a:r>
              <a:rPr lang="en-US" altLang="zh-CN" sz="1200" dirty="0">
                <a:solidFill>
                  <a:schemeClr val="tx1"/>
                </a:solidFill>
                <a:ea typeface="宋体" panose="02010600030101010101" pitchFamily="2" charset="-122"/>
              </a:rPr>
              <a:t>1</a:t>
            </a:r>
            <a:r>
              <a:rPr lang="zh-CN" altLang="en-US" sz="1200" dirty="0">
                <a:solidFill>
                  <a:schemeClr val="tx1"/>
                </a:solidFill>
                <a:ea typeface="宋体" panose="02010600030101010101" pitchFamily="2" charset="-122"/>
              </a:rPr>
              <a:t>元事前预防＝</a:t>
            </a:r>
            <a:r>
              <a:rPr lang="en-US" altLang="zh-CN" sz="1200" dirty="0">
                <a:solidFill>
                  <a:schemeClr val="tx1"/>
                </a:solidFill>
                <a:ea typeface="宋体" panose="02010600030101010101" pitchFamily="2" charset="-122"/>
              </a:rPr>
              <a:t>5</a:t>
            </a:r>
            <a:r>
              <a:rPr lang="zh-CN" altLang="en-US" sz="1200" dirty="0">
                <a:solidFill>
                  <a:schemeClr val="tx1"/>
                </a:solidFill>
                <a:ea typeface="宋体" panose="02010600030101010101" pitchFamily="2" charset="-122"/>
              </a:rPr>
              <a:t>元事后投资。</a:t>
            </a:r>
            <a:endParaRPr lang="zh-CN" altLang="en-US" sz="1200" dirty="0">
              <a:solidFill>
                <a:schemeClr val="tx1"/>
              </a:solidFill>
              <a:ea typeface="宋体" panose="02010600030101010101" pitchFamily="2" charset="-122"/>
            </a:endParaRPr>
          </a:p>
          <a:p>
            <a:pPr marL="0" lvl="0" indent="0" algn="ctr">
              <a:lnSpc>
                <a:spcPct val="120000"/>
              </a:lnSpc>
              <a:spcBef>
                <a:spcPct val="0"/>
              </a:spcBef>
              <a:buClrTx/>
              <a:buFontTx/>
              <a:buNone/>
            </a:pPr>
            <a:endParaRPr lang="zh-CN" altLang="en-US" sz="1200" dirty="0">
              <a:solidFill>
                <a:schemeClr val="tx1"/>
              </a:solidFill>
              <a:ea typeface="宋体" panose="02010600030101010101" pitchFamily="2" charset="-122"/>
            </a:endParaRPr>
          </a:p>
          <a:p>
            <a:pPr marL="0" lvl="0" indent="0" algn="ctr">
              <a:lnSpc>
                <a:spcPct val="120000"/>
              </a:lnSpc>
              <a:spcBef>
                <a:spcPct val="0"/>
              </a:spcBef>
              <a:buClrTx/>
              <a:buFontTx/>
              <a:buNone/>
            </a:pPr>
            <a:r>
              <a:rPr lang="zh-CN" altLang="en-US" sz="1200" dirty="0">
                <a:solidFill>
                  <a:schemeClr val="tx1"/>
                </a:solidFill>
                <a:ea typeface="宋体" panose="02010600030101010101" pitchFamily="2" charset="-122"/>
              </a:rPr>
              <a:t>由此可看出：</a:t>
            </a:r>
            <a:endParaRPr lang="zh-CN" altLang="en-US" sz="1200" dirty="0">
              <a:solidFill>
                <a:schemeClr val="tx1"/>
              </a:solidFill>
              <a:ea typeface="宋体" panose="02010600030101010101" pitchFamily="2" charset="-122"/>
            </a:endParaRPr>
          </a:p>
          <a:p>
            <a:pPr marL="0" lvl="0" indent="0" algn="ctr">
              <a:lnSpc>
                <a:spcPct val="120000"/>
              </a:lnSpc>
              <a:spcBef>
                <a:spcPct val="0"/>
              </a:spcBef>
              <a:buClrTx/>
              <a:buFontTx/>
              <a:buNone/>
            </a:pPr>
            <a:r>
              <a:rPr lang="zh-CN" altLang="en-US" sz="1200" dirty="0">
                <a:solidFill>
                  <a:schemeClr val="tx1"/>
                </a:solidFill>
                <a:ea typeface="宋体" panose="02010600030101010101" pitchFamily="2" charset="-122"/>
              </a:rPr>
              <a:t>安全投入产出是正效益；预防性的投入产出比高于事后整改的投入产出比。</a:t>
            </a:r>
            <a:endParaRPr lang="zh-CN" altLang="en-US" sz="1200" dirty="0">
              <a:solidFill>
                <a:schemeClr val="tx1"/>
              </a:solidFill>
              <a:ea typeface="宋体" panose="02010600030101010101" pitchFamily="2" charset="-122"/>
            </a:endParaRPr>
          </a:p>
        </p:txBody>
      </p:sp>
      <p:sp>
        <p:nvSpPr>
          <p:cNvPr id="13320" name="AutoShape 9">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6984"/>
                                        </p:tgtEl>
                                        <p:attrNameLst>
                                          <p:attrName>style.visibility</p:attrName>
                                        </p:attrNameLst>
                                      </p:cBhvr>
                                      <p:to>
                                        <p:strVal val="visible"/>
                                      </p:to>
                                    </p:set>
                                    <p:anim calcmode="lin" valueType="num">
                                      <p:cBhvr>
                                        <p:cTn id="7" dur="500" fill="hold"/>
                                        <p:tgtEl>
                                          <p:spTgt spid="126984"/>
                                        </p:tgtEl>
                                        <p:attrNameLst>
                                          <p:attrName>ppt_w</p:attrName>
                                        </p:attrNameLst>
                                      </p:cBhvr>
                                      <p:tavLst>
                                        <p:tav tm="0">
                                          <p:val>
                                            <p:fltVal val="0.000000"/>
                                          </p:val>
                                        </p:tav>
                                        <p:tav tm="100000">
                                          <p:val>
                                            <p:strVal val="#ppt_w"/>
                                          </p:val>
                                        </p:tav>
                                      </p:tavLst>
                                    </p:anim>
                                    <p:anim calcmode="lin" valueType="num">
                                      <p:cBhvr>
                                        <p:cTn id="8" dur="500" fill="hold"/>
                                        <p:tgtEl>
                                          <p:spTgt spid="126984"/>
                                        </p:tgtEl>
                                        <p:attrNameLst>
                                          <p:attrName>ppt_h</p:attrName>
                                        </p:attrNameLst>
                                      </p:cBhvr>
                                      <p:tavLst>
                                        <p:tav tm="0">
                                          <p:val>
                                            <p:fltVal val="0.000000"/>
                                          </p:val>
                                        </p:tav>
                                        <p:tav tm="100000">
                                          <p:val>
                                            <p:strVal val="#ppt_h"/>
                                          </p:val>
                                        </p:tav>
                                      </p:tavLst>
                                    </p:anim>
                                    <p:anim calcmode="lin" valueType="num">
                                      <p:cBhvr>
                                        <p:cTn id="9" dur="500" fill="hold"/>
                                        <p:tgtEl>
                                          <p:spTgt spid="126984"/>
                                        </p:tgtEl>
                                        <p:attrNameLst>
                                          <p:attrName>style.rotation</p:attrName>
                                        </p:attrNameLst>
                                      </p:cBhvr>
                                      <p:tavLst>
                                        <p:tav tm="0">
                                          <p:val>
                                            <p:fltVal val="360.000000"/>
                                          </p:val>
                                        </p:tav>
                                        <p:tav tm="100000">
                                          <p:val>
                                            <p:fltVal val="0.000000"/>
                                          </p:val>
                                        </p:tav>
                                      </p:tavLst>
                                    </p:anim>
                                    <p:animEffect transition="in" filter="fade">
                                      <p:cBhvr>
                                        <p:cTn id="10" dur="500"/>
                                        <p:tgtEl>
                                          <p:spTgt spid="126984"/>
                                        </p:tgtEl>
                                      </p:cBhvr>
                                    </p:animEffect>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126984">
                                            <p:txEl>
                                              <p:charRg st="0" end="79"/>
                                            </p:txEl>
                                          </p:spTgt>
                                        </p:tgtEl>
                                        <p:attrNameLst>
                                          <p:attrName>style.visibility</p:attrName>
                                        </p:attrNameLst>
                                      </p:cBhvr>
                                      <p:to>
                                        <p:strVal val="visible"/>
                                      </p:to>
                                    </p:set>
                                    <p:anim calcmode="discrete" valueType="clr">
                                      <p:cBhvr override="childStyle">
                                        <p:cTn id="14" dur="500"/>
                                        <p:tgtEl>
                                          <p:spTgt spid="126984">
                                            <p:txEl>
                                              <p:charRg st="0" end="7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26984">
                                            <p:txEl>
                                              <p:charRg st="0" end="79"/>
                                            </p:txEl>
                                          </p:spTgt>
                                        </p:tgtEl>
                                        <p:attrNameLst>
                                          <p:attrName>fillcolor</p:attrName>
                                        </p:attrNameLst>
                                      </p:cBhvr>
                                      <p:tavLst>
                                        <p:tav tm="0">
                                          <p:val>
                                            <p:clrVal>
                                              <a:schemeClr val="accent2"/>
                                            </p:clrVal>
                                          </p:val>
                                        </p:tav>
                                        <p:tav tm="50000">
                                          <p:val>
                                            <p:clrVal>
                                              <a:schemeClr val="hlink"/>
                                            </p:clrVal>
                                          </p:val>
                                        </p:tav>
                                      </p:tavLst>
                                    </p:anim>
                                    <p:set>
                                      <p:cBhvr>
                                        <p:cTn id="16" dur="500"/>
                                        <p:tgtEl>
                                          <p:spTgt spid="126984">
                                            <p:txEl>
                                              <p:charRg st="0" end="79"/>
                                            </p:txEl>
                                          </p:spTgt>
                                        </p:tgtEl>
                                        <p:attrNameLst>
                                          <p:attrName>fill.type</p:attrName>
                                        </p:attrNameLst>
                                      </p:cBhvr>
                                      <p:to>
                                        <p:strVal val="solid"/>
                                      </p:to>
                                    </p:set>
                                  </p:childTnLst>
                                </p:cTn>
                              </p:par>
                            </p:childTnLst>
                          </p:cTn>
                        </p:par>
                        <p:par>
                          <p:cTn id="17" fill="hold">
                            <p:stCondLst>
                              <p:cond delay="2025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126984">
                                            <p:txEl>
                                              <p:charRg st="80" end="87"/>
                                            </p:txEl>
                                          </p:spTgt>
                                        </p:tgtEl>
                                        <p:attrNameLst>
                                          <p:attrName>style.visibility</p:attrName>
                                        </p:attrNameLst>
                                      </p:cBhvr>
                                      <p:to>
                                        <p:strVal val="visible"/>
                                      </p:to>
                                    </p:set>
                                    <p:anim calcmode="discrete" valueType="clr">
                                      <p:cBhvr override="childStyle">
                                        <p:cTn id="20" dur="500"/>
                                        <p:tgtEl>
                                          <p:spTgt spid="126984">
                                            <p:txEl>
                                              <p:charRg st="80" end="8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126984">
                                            <p:txEl>
                                              <p:charRg st="80" end="87"/>
                                            </p:txEl>
                                          </p:spTgt>
                                        </p:tgtEl>
                                        <p:attrNameLst>
                                          <p:attrName>fillcolor</p:attrName>
                                        </p:attrNameLst>
                                      </p:cBhvr>
                                      <p:tavLst>
                                        <p:tav tm="0">
                                          <p:val>
                                            <p:clrVal>
                                              <a:schemeClr val="accent2"/>
                                            </p:clrVal>
                                          </p:val>
                                        </p:tav>
                                        <p:tav tm="50000">
                                          <p:val>
                                            <p:clrVal>
                                              <a:schemeClr val="hlink"/>
                                            </p:clrVal>
                                          </p:val>
                                        </p:tav>
                                      </p:tavLst>
                                    </p:anim>
                                    <p:set>
                                      <p:cBhvr>
                                        <p:cTn id="22" dur="500"/>
                                        <p:tgtEl>
                                          <p:spTgt spid="126984">
                                            <p:txEl>
                                              <p:charRg st="80" end="87"/>
                                            </p:txEl>
                                          </p:spTgt>
                                        </p:tgtEl>
                                        <p:attrNameLst>
                                          <p:attrName>fill.type</p:attrName>
                                        </p:attrNameLst>
                                      </p:cBhvr>
                                      <p:to>
                                        <p:strVal val="solid"/>
                                      </p:to>
                                    </p:set>
                                  </p:childTnLst>
                                </p:cTn>
                              </p:par>
                            </p:childTnLst>
                          </p:cTn>
                        </p:par>
                        <p:par>
                          <p:cTn id="23" fill="hold">
                            <p:stCondLst>
                              <p:cond delay="220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126984">
                                            <p:txEl>
                                              <p:charRg st="87" end="121"/>
                                            </p:txEl>
                                          </p:spTgt>
                                        </p:tgtEl>
                                        <p:attrNameLst>
                                          <p:attrName>style.visibility</p:attrName>
                                        </p:attrNameLst>
                                      </p:cBhvr>
                                      <p:to>
                                        <p:strVal val="visible"/>
                                      </p:to>
                                    </p:set>
                                    <p:anim calcmode="discrete" valueType="clr">
                                      <p:cBhvr override="childStyle">
                                        <p:cTn id="26" dur="500"/>
                                        <p:tgtEl>
                                          <p:spTgt spid="126984">
                                            <p:txEl>
                                              <p:charRg st="87" end="12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126984">
                                            <p:txEl>
                                              <p:charRg st="87" end="121"/>
                                            </p:txEl>
                                          </p:spTgt>
                                        </p:tgtEl>
                                        <p:attrNameLst>
                                          <p:attrName>fillcolor</p:attrName>
                                        </p:attrNameLst>
                                      </p:cBhvr>
                                      <p:tavLst>
                                        <p:tav tm="0">
                                          <p:val>
                                            <p:clrVal>
                                              <a:schemeClr val="accent2"/>
                                            </p:clrVal>
                                          </p:val>
                                        </p:tav>
                                        <p:tav tm="50000">
                                          <p:val>
                                            <p:clrVal>
                                              <a:schemeClr val="hlink"/>
                                            </p:clrVal>
                                          </p:val>
                                        </p:tav>
                                      </p:tavLst>
                                    </p:anim>
                                    <p:set>
                                      <p:cBhvr>
                                        <p:cTn id="28" dur="500"/>
                                        <p:tgtEl>
                                          <p:spTgt spid="126984">
                                            <p:txEl>
                                              <p:charRg st="87" end="12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nimBg="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4339"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4340" name="Rectangle 3"/>
          <p:cNvSpPr/>
          <p:nvPr>
            <p:ph idx="1"/>
          </p:nvPr>
        </p:nvSpPr>
        <p:spPr>
          <a:xfrm>
            <a:off x="457200" y="685800"/>
            <a:ext cx="8229600" cy="5562600"/>
          </a:xfrm>
        </p:spPr>
        <p:txBody>
          <a:bodyPr vert="horz" wrap="square" lIns="91440" tIns="45720" rIns="91440" bIns="45720" anchor="t" anchorCtr="0"/>
          <a:p>
            <a:pPr eaLnBrk="1" hangingPunct="1"/>
            <a:endParaRPr lang="zh-CN" altLang="en-US" dirty="0"/>
          </a:p>
          <a:p>
            <a:pPr eaLnBrk="1" hangingPunct="1"/>
            <a:endParaRPr lang="zh-CN" altLang="en-US" dirty="0"/>
          </a:p>
          <a:p>
            <a:pPr eaLnBrk="1" hangingPunct="1"/>
            <a:r>
              <a:rPr lang="zh-CN" altLang="en-US" dirty="0"/>
              <a:t>安全第一的哲学观</a:t>
            </a:r>
            <a:endParaRPr lang="zh-CN" altLang="en-US" dirty="0"/>
          </a:p>
          <a:p>
            <a:pPr lvl="1" eaLnBrk="1" hangingPunct="1"/>
            <a:r>
              <a:rPr lang="zh-CN" altLang="en-US" dirty="0"/>
              <a:t>“安全第一”是一个相对、辩证的概念，是在人类活动的方式上相对于其他方式或手段而言的，并是在与之发生矛盾时必须遵循的原则。安全既是企业的目标，又是各项工作（技术、效益、生产等）的基础，建立起辩证的安全第一的哲学观，就能处理好安全与生产、安全与效益的关系，才能做好企业的安全工作。</a:t>
            </a:r>
            <a:endParaRPr lang="zh-CN" altLang="en-US" dirty="0"/>
          </a:p>
          <a:p>
            <a:pPr lvl="1" eaLnBrk="1" hangingPunct="1"/>
            <a:endParaRPr lang="zh-CN" altLang="en-US" dirty="0"/>
          </a:p>
          <a:p>
            <a:pPr lvl="1" eaLnBrk="1" hangingPunct="1"/>
            <a:endParaRPr lang="zh-CN" altLang="en-US" dirty="0"/>
          </a:p>
          <a:p>
            <a:pPr eaLnBrk="1" hangingPunct="1"/>
            <a:endParaRPr lang="zh-CN" altLang="en-US" dirty="0"/>
          </a:p>
          <a:p>
            <a:pPr eaLnBrk="1" hangingPunct="1"/>
            <a:r>
              <a:rPr lang="zh-CN" altLang="en-US" dirty="0"/>
              <a:t>重视生命的情感观</a:t>
            </a:r>
            <a:endParaRPr lang="zh-CN" altLang="en-US" dirty="0"/>
          </a:p>
          <a:p>
            <a:pPr lvl="1" eaLnBrk="1" hangingPunct="1"/>
            <a:r>
              <a:rPr lang="zh-CN" altLang="en-US" dirty="0"/>
              <a:t>安全维系人的生命安全与健康，生命只有一次，健康是人生之本，充分认识人的生命与健康的价值，强化“善待生命，珍惜健康”之理，是我们社会每一个人应该建立的情感观，以人为本，尊重与爱护员工是企业法人代表或雇主应有的情感观。</a:t>
            </a:r>
            <a:endParaRPr lang="zh-CN" altLang="en-US" dirty="0"/>
          </a:p>
        </p:txBody>
      </p:sp>
      <p:sp>
        <p:nvSpPr>
          <p:cNvPr id="14341" name="WordArt 4"/>
          <p:cNvSpPr>
            <a:spLocks noTextEdit="1"/>
          </p:cNvSpPr>
          <p:nvPr/>
        </p:nvSpPr>
        <p:spPr>
          <a:xfrm>
            <a:off x="3581400" y="838200"/>
            <a:ext cx="1828800" cy="457200"/>
          </a:xfrm>
          <a:prstGeom prst="rect">
            <a:avLst/>
          </a:prstGeom>
        </p:spPr>
        <p:txBody>
          <a:bodyPr wrap="none" fromWordArt="1">
            <a:prstTxWarp prst="textPlain">
              <a:avLst>
                <a:gd name="adj" fmla="val 50000"/>
              </a:avLst>
            </a:prstTxWarp>
            <a:normAutofit/>
            <a:scene3d>
              <a:camera prst="legacyPerspectiveBottom">
                <a:rot lat="0" lon="0" rev="0"/>
              </a:camera>
              <a:lightRig rig="legacyHarsh3" dir="t"/>
            </a:scene3d>
            <a:sp3d extrusionH="887400" prstMaterial="legacyMatte">
              <a:extrusionClr>
                <a:srgbClr val="663300"/>
              </a:extrusionClr>
            </a:sp3d>
          </a:bodyPr>
          <a:p>
            <a:pPr algn="ctr"/>
            <a:r>
              <a:rPr lang="zh-CN" altLang="en-US" sz="3600">
                <a:blipFill rotWithShape="1">
                  <a:blip r:embed="rId1"/>
                </a:blipFill>
                <a:latin typeface="黑体" panose="02010609060101010101" pitchFamily="49" charset="-122"/>
                <a:ea typeface="黑体" panose="02010609060101010101" pitchFamily="49" charset="-122"/>
              </a:rPr>
              <a:t>安全第一</a:t>
            </a:r>
            <a:endParaRPr lang="zh-CN" altLang="en-US" sz="3600">
              <a:blipFill rotWithShape="1">
                <a:blip r:embed="rId1"/>
              </a:blipFill>
              <a:latin typeface="黑体" panose="02010609060101010101" pitchFamily="49" charset="-122"/>
              <a:ea typeface="黑体" panose="02010609060101010101" pitchFamily="49" charset="-122"/>
            </a:endParaRPr>
          </a:p>
        </p:txBody>
      </p:sp>
      <p:sp>
        <p:nvSpPr>
          <p:cNvPr id="14342" name="WordArt 5"/>
          <p:cNvSpPr>
            <a:spLocks noTextEdit="1"/>
          </p:cNvSpPr>
          <p:nvPr/>
        </p:nvSpPr>
        <p:spPr>
          <a:xfrm>
            <a:off x="3657600" y="3733800"/>
            <a:ext cx="1828800" cy="457200"/>
          </a:xfrm>
          <a:prstGeom prst="rect">
            <a:avLst/>
          </a:prstGeom>
        </p:spPr>
        <p:txBody>
          <a:bodyPr wrap="none" fromWordArt="1">
            <a:prstTxWarp prst="textPlain">
              <a:avLst>
                <a:gd name="adj" fmla="val 50000"/>
              </a:avLst>
            </a:prstTxWarp>
            <a:normAutofit/>
            <a:scene3d>
              <a:camera prst="legacyPerspectiveBottom">
                <a:rot lat="0" lon="0" rev="0"/>
              </a:camera>
              <a:lightRig rig="legacyHarsh3" dir="t"/>
            </a:scene3d>
            <a:sp3d extrusionH="887400" prstMaterial="legacyMatte">
              <a:extrusionClr>
                <a:srgbClr val="663300"/>
              </a:extrusionClr>
            </a:sp3d>
          </a:bodyPr>
          <a:p>
            <a:pPr algn="ctr"/>
            <a:r>
              <a:rPr lang="zh-CN" altLang="en-US" sz="3600">
                <a:blipFill rotWithShape="1">
                  <a:blip r:embed="rId1"/>
                </a:blipFill>
                <a:latin typeface="黑体" panose="02010609060101010101" pitchFamily="49" charset="-122"/>
                <a:ea typeface="黑体" panose="02010609060101010101" pitchFamily="49" charset="-122"/>
              </a:rPr>
              <a:t>珍爱生命</a:t>
            </a:r>
            <a:endParaRPr lang="zh-CN" altLang="en-US" sz="3600">
              <a:blipFill rotWithShape="1">
                <a:blip r:embed="rId1"/>
              </a:blipFill>
              <a:latin typeface="黑体" panose="02010609060101010101" pitchFamily="49" charset="-122"/>
              <a:ea typeface="黑体" panose="02010609060101010101" pitchFamily="49" charset="-122"/>
            </a:endParaRPr>
          </a:p>
        </p:txBody>
      </p:sp>
      <p:sp>
        <p:nvSpPr>
          <p:cNvPr id="14343" name="AutoShape 6">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ircle(in)">
                                      <p:cBhvr>
                                        <p:cTn id="7" dur="2000"/>
                                        <p:tgtEl>
                                          <p:spTgt spid="1434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circle(in)">
                                      <p:cBhvr>
                                        <p:cTn id="11"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0" name="日期占位符 4"/>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051" name="灯片编号占位符 6"/>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052" name="Rectangle 2"/>
          <p:cNvSpPr/>
          <p:nvPr>
            <p:ph type="title"/>
          </p:nvPr>
        </p:nvSpPr>
        <p:spPr/>
        <p:txBody>
          <a:bodyPr vert="horz" wrap="square" lIns="91440" tIns="45720" rIns="91440" bIns="45720" anchor="ctr" anchorCtr="0"/>
          <a:p>
            <a:pPr eaLnBrk="1" hangingPunct="1"/>
            <a:r>
              <a:rPr lang="en-US" altLang="zh-CN" dirty="0"/>
              <a:t>1.4 </a:t>
            </a:r>
            <a:r>
              <a:rPr lang="zh-CN" altLang="en-US" dirty="0"/>
              <a:t>安全系统的构成</a:t>
            </a:r>
            <a:endParaRPr lang="zh-CN" altLang="en-US" dirty="0"/>
          </a:p>
        </p:txBody>
      </p:sp>
      <p:sp>
        <p:nvSpPr>
          <p:cNvPr id="1053" name="Rectangle 3"/>
          <p:cNvSpPr/>
          <p:nvPr>
            <p:ph type="body" sz="half" idx="1"/>
          </p:nvPr>
        </p:nvSpPr>
        <p:spPr/>
        <p:txBody>
          <a:bodyPr vert="horz" wrap="square" lIns="91440" tIns="45720" rIns="91440" bIns="45720" anchor="t" anchorCtr="0"/>
          <a:p>
            <a:pPr eaLnBrk="1" hangingPunct="1">
              <a:buClr>
                <a:srgbClr val="FFFF00"/>
              </a:buClr>
              <a:buSzTx/>
              <a:buFont typeface="Wingdings" panose="05000000000000000000" pitchFamily="2" charset="2"/>
            </a:pPr>
            <a:r>
              <a:rPr lang="zh-CN" altLang="en-US" sz="1800" dirty="0"/>
              <a:t>从以上人类安全哲学的演变可以看出，本质论与预防型安全哲学方法论上讲求安全的超前、主动，认识论由“系统安全”发展到“安全系统”。</a:t>
            </a:r>
            <a:endParaRPr lang="en-US" altLang="zh-CN" sz="1800" dirty="0"/>
          </a:p>
          <a:p>
            <a:pPr eaLnBrk="1" hangingPunct="1">
              <a:buClr>
                <a:srgbClr val="FFFF00"/>
              </a:buClr>
              <a:buSzTx/>
              <a:buFont typeface="Wingdings" panose="05000000000000000000" pitchFamily="2" charset="2"/>
            </a:pPr>
            <a:endParaRPr lang="zh-CN" altLang="en-US" sz="1200" dirty="0"/>
          </a:p>
          <a:p>
            <a:pPr eaLnBrk="1" hangingPunct="1">
              <a:buClr>
                <a:srgbClr val="FFFF00"/>
              </a:buClr>
              <a:buSzTx/>
              <a:buFont typeface="Wingdings" panose="05000000000000000000" pitchFamily="2" charset="2"/>
            </a:pPr>
            <a:r>
              <a:rPr lang="zh-CN" altLang="en-US" sz="1800" dirty="0"/>
              <a:t>从安全系统的动态特性看，人类的安全系统是人、社会、环境、技术、经济等因素构成的大协调系统。</a:t>
            </a:r>
            <a:endParaRPr lang="zh-CN" altLang="en-US" sz="1800" dirty="0"/>
          </a:p>
          <a:p>
            <a:pPr eaLnBrk="1" hangingPunct="1">
              <a:buClr>
                <a:srgbClr val="FFFF00"/>
              </a:buClr>
              <a:buSzTx/>
              <a:buFont typeface="Wingdings" panose="05000000000000000000" pitchFamily="2" charset="2"/>
            </a:pPr>
            <a:endParaRPr lang="zh-CN" altLang="en-US" sz="1200" dirty="0"/>
          </a:p>
          <a:p>
            <a:pPr eaLnBrk="1" hangingPunct="1">
              <a:buClr>
                <a:srgbClr val="FFFF00"/>
              </a:buClr>
              <a:buSzTx/>
              <a:buFont typeface="Wingdings" panose="05000000000000000000" pitchFamily="2" charset="2"/>
            </a:pPr>
            <a:r>
              <a:rPr lang="zh-CN" altLang="en-US" sz="1800" dirty="0"/>
              <a:t>从安全系统的静态特性看，安全系统论理论主要研究两个系统对象，一是事故系统，二是安全系统。</a:t>
            </a:r>
            <a:endParaRPr lang="zh-CN" altLang="en-US" sz="1800" dirty="0"/>
          </a:p>
          <a:p>
            <a:pPr eaLnBrk="1" hangingPunct="1">
              <a:buClr>
                <a:srgbClr val="FFFF00"/>
              </a:buClr>
              <a:buSzTx/>
              <a:buFont typeface="Wingdings" panose="05000000000000000000" pitchFamily="2" charset="2"/>
            </a:pPr>
            <a:endParaRPr lang="zh-CN" altLang="en-US" sz="1200" dirty="0"/>
          </a:p>
          <a:p>
            <a:pPr eaLnBrk="1" hangingPunct="1">
              <a:buClr>
                <a:srgbClr val="FFFF00"/>
              </a:buClr>
              <a:buSzTx/>
              <a:buFont typeface="Wingdings" panose="05000000000000000000" pitchFamily="2" charset="2"/>
            </a:pPr>
            <a:r>
              <a:rPr lang="zh-CN" altLang="en-US" sz="1800" dirty="0"/>
              <a:t>下面，我们就从安全系统的静态特性入手，引出本质安全的含义。</a:t>
            </a:r>
            <a:endParaRPr lang="zh-CN" altLang="en-US" sz="1800" dirty="0"/>
          </a:p>
        </p:txBody>
      </p:sp>
      <p:graphicFrame>
        <p:nvGraphicFramePr>
          <p:cNvPr id="2" name="图示 1"/>
          <p:cNvGraphicFramePr/>
          <p:nvPr/>
        </p:nvGraphicFramePr>
        <p:xfrm>
          <a:off x="4419600" y="1524000"/>
          <a:ext cx="4038600" cy="4876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54" name="AutoShape 42">
            <a:hlinkClick r:id="rId6"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日期占位符 4"/>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5363" name="灯片编号占位符 6"/>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5364" name="Rectangle 2"/>
          <p:cNvSpPr/>
          <p:nvPr>
            <p:ph type="title"/>
          </p:nvPr>
        </p:nvSpPr>
        <p:spPr/>
        <p:txBody>
          <a:bodyPr vert="horz" wrap="square" lIns="91440" tIns="45720" rIns="91440" bIns="45720" anchor="ctr" anchorCtr="0"/>
          <a:p>
            <a:pPr eaLnBrk="1" hangingPunct="1"/>
            <a:r>
              <a:rPr lang="en-US" altLang="zh-CN" dirty="0"/>
              <a:t>1.4.1 </a:t>
            </a:r>
            <a:r>
              <a:rPr lang="zh-CN" altLang="en-US" dirty="0"/>
              <a:t>事故系统 </a:t>
            </a:r>
            <a:r>
              <a:rPr lang="zh-CN" altLang="en-US" sz="1800" i="1" dirty="0">
                <a:ea typeface="华文仿宋" panose="02010600040101010101" pitchFamily="2" charset="-122"/>
              </a:rPr>
              <a:t>安全系统的静态特性之一</a:t>
            </a:r>
            <a:endParaRPr lang="zh-CN" altLang="en-US" sz="1800" i="1" dirty="0">
              <a:ea typeface="华文仿宋" panose="02010600040101010101" pitchFamily="2" charset="-122"/>
            </a:endParaRPr>
          </a:p>
        </p:txBody>
      </p:sp>
      <p:sp>
        <p:nvSpPr>
          <p:cNvPr id="15365" name="Rectangle 3"/>
          <p:cNvSpPr/>
          <p:nvPr>
            <p:ph type="body" sz="half" idx="1"/>
          </p:nvPr>
        </p:nvSpPr>
        <p:spPr>
          <a:xfrm>
            <a:off x="457200" y="4038600"/>
            <a:ext cx="8229600" cy="2133600"/>
          </a:xfrm>
        </p:spPr>
        <p:txBody>
          <a:bodyPr vert="horz" wrap="square" lIns="91440" tIns="45720" rIns="91440" bIns="45720" anchor="t" anchorCtr="0"/>
          <a:p>
            <a:pPr eaLnBrk="1" hangingPunct="1">
              <a:buClr>
                <a:srgbClr val="FFFF00"/>
              </a:buClr>
              <a:buSzTx/>
              <a:buFont typeface="Wingdings" panose="05000000000000000000" pitchFamily="2" charset="2"/>
            </a:pPr>
            <a:r>
              <a:rPr lang="zh-CN" altLang="en-US" sz="1600" dirty="0">
                <a:latin typeface="楷体_GB2312" pitchFamily="49" charset="-122"/>
              </a:rPr>
              <a:t>事故系统涉及四个要素，通常称</a:t>
            </a:r>
            <a:r>
              <a:rPr lang="zh-CN" altLang="en-US" sz="1600" dirty="0"/>
              <a:t>“</a:t>
            </a:r>
            <a:r>
              <a:rPr lang="en-US" altLang="zh-CN" sz="1600" dirty="0">
                <a:latin typeface="楷体_GB2312" pitchFamily="49" charset="-122"/>
              </a:rPr>
              <a:t>4</a:t>
            </a:r>
            <a:r>
              <a:rPr lang="zh-CN" altLang="en-US" sz="1600" dirty="0">
                <a:latin typeface="楷体_GB2312" pitchFamily="49" charset="-122"/>
              </a:rPr>
              <a:t>Ｍ</a:t>
            </a:r>
            <a:r>
              <a:rPr lang="zh-CN" altLang="en-US" sz="1600" dirty="0"/>
              <a:t>”</a:t>
            </a:r>
            <a:r>
              <a:rPr lang="zh-CN" altLang="en-US" sz="1600" dirty="0">
                <a:latin typeface="楷体_GB2312" pitchFamily="49" charset="-122"/>
              </a:rPr>
              <a:t>要素，即：</a:t>
            </a:r>
            <a:endParaRPr lang="zh-CN" altLang="en-US" sz="1600" dirty="0">
              <a:latin typeface="楷体_GB2312" pitchFamily="49" charset="-122"/>
            </a:endParaRPr>
          </a:p>
          <a:p>
            <a:pPr lvl="1" eaLnBrk="1" hangingPunct="1">
              <a:buClr>
                <a:srgbClr val="FF0000"/>
              </a:buClr>
              <a:buFont typeface="Wingdings" panose="05000000000000000000" pitchFamily="2" charset="2"/>
            </a:pPr>
            <a:r>
              <a:rPr lang="zh-CN" altLang="en-US" sz="1600" dirty="0"/>
              <a:t>人</a:t>
            </a:r>
            <a:r>
              <a:rPr lang="en-US" altLang="zh-CN" sz="1600" dirty="0"/>
              <a:t>(Men)─</a:t>
            </a:r>
            <a:r>
              <a:rPr lang="zh-CN" altLang="en-US" sz="1600" dirty="0"/>
              <a:t>人的不安全行为是事故的最直接的因素，约占</a:t>
            </a:r>
            <a:r>
              <a:rPr lang="en-US" altLang="zh-CN" sz="1600" dirty="0"/>
              <a:t>80%</a:t>
            </a:r>
            <a:r>
              <a:rPr lang="zh-CN" altLang="en-US" sz="1600" dirty="0"/>
              <a:t>；</a:t>
            </a:r>
            <a:endParaRPr lang="zh-CN" altLang="en-US" sz="1600" dirty="0"/>
          </a:p>
          <a:p>
            <a:pPr lvl="1" eaLnBrk="1" hangingPunct="1">
              <a:buClr>
                <a:srgbClr val="FF0000"/>
              </a:buClr>
              <a:buFont typeface="Wingdings" panose="05000000000000000000" pitchFamily="2" charset="2"/>
            </a:pPr>
            <a:r>
              <a:rPr lang="zh-CN" altLang="en-US" sz="1600" dirty="0"/>
              <a:t>机</a:t>
            </a:r>
            <a:r>
              <a:rPr lang="en-US" altLang="zh-CN" sz="1600" dirty="0"/>
              <a:t>(Machine)─</a:t>
            </a:r>
            <a:r>
              <a:rPr lang="zh-CN" altLang="en-US" sz="1600" dirty="0"/>
              <a:t>机的不安全状态也是事故的最直接因素，约占</a:t>
            </a:r>
            <a:r>
              <a:rPr lang="en-US" altLang="zh-CN" sz="1600" dirty="0"/>
              <a:t>10%</a:t>
            </a:r>
            <a:r>
              <a:rPr lang="zh-CN" altLang="en-US" sz="1600" dirty="0"/>
              <a:t>；</a:t>
            </a:r>
            <a:endParaRPr lang="zh-CN" altLang="en-US" sz="1600" dirty="0"/>
          </a:p>
          <a:p>
            <a:pPr lvl="1" eaLnBrk="1" hangingPunct="1">
              <a:buClr>
                <a:srgbClr val="FF0000"/>
              </a:buClr>
              <a:buFont typeface="Wingdings" panose="05000000000000000000" pitchFamily="2" charset="2"/>
            </a:pPr>
            <a:r>
              <a:rPr lang="zh-CN" altLang="en-US" sz="1600" dirty="0"/>
              <a:t>环境</a:t>
            </a:r>
            <a:r>
              <a:rPr lang="en-US" altLang="zh-CN" sz="1600" dirty="0"/>
              <a:t>(Medium)─</a:t>
            </a:r>
            <a:r>
              <a:rPr lang="zh-CN" altLang="en-US" sz="1600" dirty="0"/>
              <a:t>生产环境的不良会影响人的行为和对机械设备产生不良的作用，因此是构成事故的重要因素；</a:t>
            </a:r>
            <a:endParaRPr lang="zh-CN" altLang="en-US" sz="1600" dirty="0"/>
          </a:p>
          <a:p>
            <a:pPr lvl="1" eaLnBrk="1" hangingPunct="1">
              <a:buClr>
                <a:srgbClr val="FF0000"/>
              </a:buClr>
              <a:buFont typeface="Wingdings" panose="05000000000000000000" pitchFamily="2" charset="2"/>
            </a:pPr>
            <a:r>
              <a:rPr lang="zh-CN" altLang="en-US" sz="1600" dirty="0"/>
              <a:t>管理</a:t>
            </a:r>
            <a:r>
              <a:rPr lang="en-US" altLang="zh-CN" sz="1600" dirty="0"/>
              <a:t>(Management)─</a:t>
            </a:r>
            <a:r>
              <a:rPr lang="zh-CN" altLang="en-US" sz="1600" dirty="0"/>
              <a:t>管理的欠缺是事故发生的间接因素，但又是最重要的因素，因为管理对人、机、境都会产生作用和影响。</a:t>
            </a:r>
            <a:endParaRPr lang="zh-CN" altLang="en-US" sz="1600" dirty="0"/>
          </a:p>
        </p:txBody>
      </p:sp>
      <p:grpSp>
        <p:nvGrpSpPr>
          <p:cNvPr id="99461" name="Group 133"/>
          <p:cNvGrpSpPr/>
          <p:nvPr/>
        </p:nvGrpSpPr>
        <p:grpSpPr>
          <a:xfrm>
            <a:off x="838200" y="1676400"/>
            <a:ext cx="4343400" cy="1752600"/>
            <a:chOff x="1248" y="960"/>
            <a:chExt cx="3220" cy="1296"/>
          </a:xfrm>
        </p:grpSpPr>
        <p:sp>
          <p:nvSpPr>
            <p:cNvPr id="15371" name="Rectangle 123"/>
            <p:cNvSpPr/>
            <p:nvPr/>
          </p:nvSpPr>
          <p:spPr>
            <a:xfrm>
              <a:off x="2400" y="1968"/>
              <a:ext cx="964"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物的不安全状态</a:t>
              </a:r>
              <a:endParaRPr lang="zh-CN" altLang="en-US" sz="1200" dirty="0">
                <a:solidFill>
                  <a:schemeClr val="tx1"/>
                </a:solidFill>
                <a:ea typeface="宋体" panose="02010600030101010101" pitchFamily="2" charset="-122"/>
              </a:endParaRPr>
            </a:p>
          </p:txBody>
        </p:sp>
        <p:sp>
          <p:nvSpPr>
            <p:cNvPr id="15372" name="Rectangle 124"/>
            <p:cNvSpPr/>
            <p:nvPr/>
          </p:nvSpPr>
          <p:spPr>
            <a:xfrm>
              <a:off x="1248" y="1968"/>
              <a:ext cx="964"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人的不安全行为</a:t>
              </a:r>
              <a:endParaRPr lang="zh-CN" altLang="en-US" sz="1200" dirty="0">
                <a:solidFill>
                  <a:schemeClr val="tx1"/>
                </a:solidFill>
                <a:ea typeface="宋体" panose="02010600030101010101" pitchFamily="2" charset="-122"/>
              </a:endParaRPr>
            </a:p>
          </p:txBody>
        </p:sp>
        <p:sp>
          <p:nvSpPr>
            <p:cNvPr id="15373" name="Rectangle 125"/>
            <p:cNvSpPr/>
            <p:nvPr/>
          </p:nvSpPr>
          <p:spPr>
            <a:xfrm>
              <a:off x="3508" y="1968"/>
              <a:ext cx="960"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环境不良</a:t>
              </a:r>
              <a:endParaRPr lang="zh-CN" altLang="en-US" sz="1200" dirty="0">
                <a:solidFill>
                  <a:schemeClr val="tx1"/>
                </a:solidFill>
                <a:ea typeface="宋体" panose="02010600030101010101" pitchFamily="2" charset="-122"/>
              </a:endParaRPr>
            </a:p>
          </p:txBody>
        </p:sp>
        <p:sp>
          <p:nvSpPr>
            <p:cNvPr id="15374" name="Rectangle 126"/>
            <p:cNvSpPr/>
            <p:nvPr/>
          </p:nvSpPr>
          <p:spPr>
            <a:xfrm>
              <a:off x="1732" y="1392"/>
              <a:ext cx="768"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管理措施</a:t>
              </a:r>
              <a:endParaRPr lang="zh-CN" altLang="en-US" sz="1200" dirty="0">
                <a:solidFill>
                  <a:schemeClr val="tx1"/>
                </a:solidFill>
                <a:ea typeface="宋体" panose="02010600030101010101" pitchFamily="2" charset="-122"/>
              </a:endParaRPr>
            </a:p>
          </p:txBody>
        </p:sp>
        <p:sp>
          <p:nvSpPr>
            <p:cNvPr id="15375" name="Line 127"/>
            <p:cNvSpPr/>
            <p:nvPr/>
          </p:nvSpPr>
          <p:spPr>
            <a:xfrm>
              <a:off x="1732" y="1823"/>
              <a:ext cx="2256" cy="1"/>
            </a:xfrm>
            <a:prstGeom prst="line">
              <a:avLst/>
            </a:prstGeom>
            <a:ln w="6350" cap="flat" cmpd="sng">
              <a:solidFill>
                <a:srgbClr val="FFCC00"/>
              </a:solidFill>
              <a:prstDash val="solid"/>
              <a:headEnd type="none" w="med" len="med"/>
              <a:tailEnd type="none" w="med" len="med"/>
            </a:ln>
          </p:spPr>
        </p:sp>
        <p:sp>
          <p:nvSpPr>
            <p:cNvPr id="15376" name="Line 128"/>
            <p:cNvSpPr/>
            <p:nvPr/>
          </p:nvSpPr>
          <p:spPr>
            <a:xfrm>
              <a:off x="3987" y="1824"/>
              <a:ext cx="1" cy="144"/>
            </a:xfrm>
            <a:prstGeom prst="line">
              <a:avLst/>
            </a:prstGeom>
            <a:ln w="6350" cap="flat" cmpd="sng">
              <a:solidFill>
                <a:srgbClr val="FFCC00"/>
              </a:solidFill>
              <a:prstDash val="solid"/>
              <a:headEnd type="none" w="med" len="med"/>
              <a:tailEnd type="none" w="med" len="med"/>
            </a:ln>
          </p:spPr>
        </p:sp>
        <p:sp>
          <p:nvSpPr>
            <p:cNvPr id="15377" name="Line 129"/>
            <p:cNvSpPr/>
            <p:nvPr/>
          </p:nvSpPr>
          <p:spPr>
            <a:xfrm>
              <a:off x="2883" y="1248"/>
              <a:ext cx="1" cy="720"/>
            </a:xfrm>
            <a:prstGeom prst="line">
              <a:avLst/>
            </a:prstGeom>
            <a:ln w="6350" cap="flat" cmpd="sng">
              <a:solidFill>
                <a:srgbClr val="FFCC00"/>
              </a:solidFill>
              <a:prstDash val="solid"/>
              <a:headEnd type="none" w="med" len="med"/>
              <a:tailEnd type="none" w="med" len="med"/>
            </a:ln>
          </p:spPr>
        </p:sp>
        <p:sp>
          <p:nvSpPr>
            <p:cNvPr id="15378" name="Rectangle 130"/>
            <p:cNvSpPr/>
            <p:nvPr/>
          </p:nvSpPr>
          <p:spPr>
            <a:xfrm>
              <a:off x="2352" y="960"/>
              <a:ext cx="1056"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事故系统</a:t>
              </a:r>
              <a:endParaRPr lang="zh-CN" altLang="en-US" sz="1200" dirty="0">
                <a:solidFill>
                  <a:schemeClr val="tx1"/>
                </a:solidFill>
                <a:ea typeface="宋体" panose="02010600030101010101" pitchFamily="2" charset="-122"/>
              </a:endParaRPr>
            </a:p>
          </p:txBody>
        </p:sp>
        <p:sp>
          <p:nvSpPr>
            <p:cNvPr id="15379" name="Line 131"/>
            <p:cNvSpPr/>
            <p:nvPr/>
          </p:nvSpPr>
          <p:spPr>
            <a:xfrm>
              <a:off x="2496" y="1536"/>
              <a:ext cx="384" cy="1"/>
            </a:xfrm>
            <a:prstGeom prst="line">
              <a:avLst/>
            </a:prstGeom>
            <a:ln w="6350" cap="flat" cmpd="sng">
              <a:solidFill>
                <a:srgbClr val="FFCC00"/>
              </a:solidFill>
              <a:prstDash val="solid"/>
              <a:headEnd type="none" w="med" len="med"/>
              <a:tailEnd type="none" w="med" len="med"/>
            </a:ln>
          </p:spPr>
        </p:sp>
        <p:sp>
          <p:nvSpPr>
            <p:cNvPr id="15380" name="Line 132"/>
            <p:cNvSpPr/>
            <p:nvPr/>
          </p:nvSpPr>
          <p:spPr>
            <a:xfrm>
              <a:off x="1727" y="1824"/>
              <a:ext cx="1" cy="144"/>
            </a:xfrm>
            <a:prstGeom prst="line">
              <a:avLst/>
            </a:prstGeom>
            <a:ln w="6350" cap="flat" cmpd="sng">
              <a:solidFill>
                <a:srgbClr val="FFCC00"/>
              </a:solidFill>
              <a:prstDash val="solid"/>
              <a:headEnd type="none" w="med" len="med"/>
              <a:tailEnd type="none" w="med" len="med"/>
            </a:ln>
          </p:spPr>
        </p:sp>
      </p:grpSp>
      <p:graphicFrame>
        <p:nvGraphicFramePr>
          <p:cNvPr id="99462" name="Object 134"/>
          <p:cNvGraphicFramePr>
            <a:graphicFrameLocks noChangeAspect="1"/>
          </p:cNvGraphicFramePr>
          <p:nvPr>
            <p:ph sz="half" idx="2"/>
          </p:nvPr>
        </p:nvGraphicFramePr>
        <p:xfrm>
          <a:off x="5562600" y="1600200"/>
          <a:ext cx="3048000" cy="1882775"/>
        </p:xfrm>
        <a:graphic>
          <a:graphicData uri="http://schemas.openxmlformats.org/presentationml/2006/ole">
            <mc:AlternateContent xmlns:mc="http://schemas.openxmlformats.org/markup-compatibility/2006">
              <mc:Choice xmlns:v="urn:schemas-microsoft-com:vml" Requires="v">
                <p:oleObj spid="_x0000_s3076" name="" r:id="rId1" imgW="4142740" imgH="2562860" progId="Excel.Chart.8">
                  <p:embed/>
                </p:oleObj>
              </mc:Choice>
              <mc:Fallback>
                <p:oleObj name="" r:id="rId1" imgW="4142740" imgH="2562860" progId="Excel.Chart.8">
                  <p:embed/>
                  <p:pic>
                    <p:nvPicPr>
                      <p:cNvPr id="0" name="图片 3075"/>
                      <p:cNvPicPr/>
                      <p:nvPr/>
                    </p:nvPicPr>
                    <p:blipFill>
                      <a:blip r:embed="rId2"/>
                      <a:srcRect/>
                      <a:stretch>
                        <a:fillRect/>
                      </a:stretch>
                    </p:blipFill>
                    <p:spPr>
                      <a:xfrm>
                        <a:off x="5562600" y="1600200"/>
                        <a:ext cx="3048000" cy="1882775"/>
                      </a:xfrm>
                      <a:prstGeom prst="rect">
                        <a:avLst/>
                      </a:prstGeom>
                      <a:noFill/>
                      <a:ln w="38100">
                        <a:miter/>
                      </a:ln>
                    </p:spPr>
                  </p:pic>
                </p:oleObj>
              </mc:Fallback>
            </mc:AlternateContent>
          </a:graphicData>
        </a:graphic>
      </p:graphicFrame>
      <p:sp>
        <p:nvSpPr>
          <p:cNvPr id="99463" name="Rectangle 135"/>
          <p:cNvSpPr/>
          <p:nvPr/>
        </p:nvSpPr>
        <p:spPr>
          <a:xfrm>
            <a:off x="5715000" y="3505200"/>
            <a:ext cx="2743200" cy="304800"/>
          </a:xfrm>
          <a:prstGeom prst="rect">
            <a:avLst/>
          </a:prstGeom>
          <a:solidFill>
            <a:schemeClr val="accent1"/>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统计结果中，各因素造成事故的比例</a:t>
            </a:r>
            <a:endParaRPr lang="zh-CN" altLang="en-US" sz="1200" dirty="0">
              <a:solidFill>
                <a:schemeClr val="tx1"/>
              </a:solidFill>
              <a:ea typeface="宋体" panose="02010600030101010101" pitchFamily="2" charset="-122"/>
            </a:endParaRPr>
          </a:p>
        </p:txBody>
      </p:sp>
      <p:sp>
        <p:nvSpPr>
          <p:cNvPr id="99466" name="Rectangle 138"/>
          <p:cNvSpPr/>
          <p:nvPr/>
        </p:nvSpPr>
        <p:spPr>
          <a:xfrm>
            <a:off x="1828800" y="3505200"/>
            <a:ext cx="2438400" cy="304800"/>
          </a:xfrm>
          <a:prstGeom prst="rect">
            <a:avLst/>
          </a:prstGeom>
          <a:solidFill>
            <a:schemeClr val="accent1"/>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事故系统中的“</a:t>
            </a:r>
            <a:r>
              <a:rPr lang="en-US" altLang="zh-CN" sz="1200" dirty="0">
                <a:solidFill>
                  <a:schemeClr val="tx1"/>
                </a:solidFill>
                <a:ea typeface="宋体" panose="02010600030101010101" pitchFamily="2" charset="-122"/>
              </a:rPr>
              <a:t>4M”</a:t>
            </a:r>
            <a:r>
              <a:rPr lang="zh-CN" altLang="en-US" sz="1200" dirty="0">
                <a:solidFill>
                  <a:schemeClr val="tx1"/>
                </a:solidFill>
                <a:ea typeface="宋体" panose="02010600030101010101" pitchFamily="2" charset="-122"/>
              </a:rPr>
              <a:t>要素</a:t>
            </a:r>
            <a:endParaRPr lang="zh-CN" altLang="en-US" sz="1200" dirty="0">
              <a:solidFill>
                <a:schemeClr val="tx1"/>
              </a:solidFill>
              <a:ea typeface="宋体" panose="02010600030101010101" pitchFamily="2" charset="-122"/>
            </a:endParaRPr>
          </a:p>
        </p:txBody>
      </p:sp>
      <p:sp>
        <p:nvSpPr>
          <p:cNvPr id="15370" name="AutoShape 139">
            <a:hlinkClick r:id="rId3"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9461"/>
                                        </p:tgtEl>
                                        <p:attrNameLst>
                                          <p:attrName>style.visibility</p:attrName>
                                        </p:attrNameLst>
                                      </p:cBhvr>
                                      <p:to>
                                        <p:strVal val="visible"/>
                                      </p:to>
                                    </p:set>
                                    <p:anim calcmode="lin" valueType="num">
                                      <p:cBhvr>
                                        <p:cTn id="7" dur="500" decel="50000" fill="hold">
                                          <p:stCondLst>
                                            <p:cond delay="0"/>
                                          </p:stCondLst>
                                        </p:cTn>
                                        <p:tgtEl>
                                          <p:spTgt spid="99461"/>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994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9461"/>
                                        </p:tgtEl>
                                        <p:attrNameLst>
                                          <p:attrName>ppt_w</p:attrName>
                                        </p:attrNameLst>
                                      </p:cBhvr>
                                      <p:tavLst>
                                        <p:tav tm="0">
                                          <p:val>
                                            <p:strVal val="#ppt_w*.05"/>
                                          </p:val>
                                        </p:tav>
                                        <p:tav tm="100000">
                                          <p:val>
                                            <p:strVal val="#ppt_w"/>
                                          </p:val>
                                        </p:tav>
                                      </p:tavLst>
                                    </p:anim>
                                    <p:anim calcmode="lin" valueType="num">
                                      <p:cBhvr>
                                        <p:cTn id="10" dur="1000" fill="hold"/>
                                        <p:tgtEl>
                                          <p:spTgt spid="994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94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94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94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9461"/>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99466"/>
                                        </p:tgtEl>
                                        <p:attrNameLst>
                                          <p:attrName>style.visibility</p:attrName>
                                        </p:attrNameLst>
                                      </p:cBhvr>
                                      <p:to>
                                        <p:strVal val="visible"/>
                                      </p:to>
                                    </p:set>
                                    <p:anim calcmode="lin" valueType="num">
                                      <p:cBhvr>
                                        <p:cTn id="18" dur="500" decel="50000" fill="hold">
                                          <p:stCondLst>
                                            <p:cond delay="0"/>
                                          </p:stCondLst>
                                        </p:cTn>
                                        <p:tgtEl>
                                          <p:spTgt spid="99466"/>
                                        </p:tgtEl>
                                        <p:attrNameLst>
                                          <p:attrName>style.rotation</p:attrName>
                                        </p:attrNameLst>
                                      </p:cBhvr>
                                      <p:tavLst>
                                        <p:tav tm="0">
                                          <p:val>
                                            <p:fltVal val="-90.000000"/>
                                          </p:val>
                                        </p:tav>
                                        <p:tav tm="100000">
                                          <p:val>
                                            <p:fltVal val="0.000000"/>
                                          </p:val>
                                        </p:tav>
                                      </p:tavLst>
                                    </p:anim>
                                    <p:anim calcmode="lin" valueType="num">
                                      <p:cBhvr>
                                        <p:cTn id="19" dur="500" decel="50000" fill="hold">
                                          <p:stCondLst>
                                            <p:cond delay="0"/>
                                          </p:stCondLst>
                                        </p:cTn>
                                        <p:tgtEl>
                                          <p:spTgt spid="9946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9466"/>
                                        </p:tgtEl>
                                        <p:attrNameLst>
                                          <p:attrName>ppt_w</p:attrName>
                                        </p:attrNameLst>
                                      </p:cBhvr>
                                      <p:tavLst>
                                        <p:tav tm="0">
                                          <p:val>
                                            <p:strVal val="#ppt_w*.05"/>
                                          </p:val>
                                        </p:tav>
                                        <p:tav tm="100000">
                                          <p:val>
                                            <p:strVal val="#ppt_w"/>
                                          </p:val>
                                        </p:tav>
                                      </p:tavLst>
                                    </p:anim>
                                    <p:anim calcmode="lin" valueType="num">
                                      <p:cBhvr>
                                        <p:cTn id="21" dur="1000" fill="hold"/>
                                        <p:tgtEl>
                                          <p:spTgt spid="9946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946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946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946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946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99462"/>
                                        </p:tgtEl>
                                        <p:attrNameLst>
                                          <p:attrName>style.visibility</p:attrName>
                                        </p:attrNameLst>
                                      </p:cBhvr>
                                      <p:to>
                                        <p:strVal val="visible"/>
                                      </p:to>
                                    </p:set>
                                    <p:anim calcmode="lin" valueType="num">
                                      <p:cBhvr>
                                        <p:cTn id="29" dur="500" decel="50000" fill="hold">
                                          <p:stCondLst>
                                            <p:cond delay="0"/>
                                          </p:stCondLst>
                                        </p:cTn>
                                        <p:tgtEl>
                                          <p:spTgt spid="99462"/>
                                        </p:tgtEl>
                                        <p:attrNameLst>
                                          <p:attrName>style.rotation</p:attrName>
                                        </p:attrNameLst>
                                      </p:cBhvr>
                                      <p:tavLst>
                                        <p:tav tm="0">
                                          <p:val>
                                            <p:fltVal val="-90.000000"/>
                                          </p:val>
                                        </p:tav>
                                        <p:tav tm="100000">
                                          <p:val>
                                            <p:fltVal val="0.000000"/>
                                          </p:val>
                                        </p:tav>
                                      </p:tavLst>
                                    </p:anim>
                                    <p:anim calcmode="lin" valueType="num">
                                      <p:cBhvr>
                                        <p:cTn id="30" dur="500" decel="50000" fill="hold">
                                          <p:stCondLst>
                                            <p:cond delay="0"/>
                                          </p:stCondLst>
                                        </p:cTn>
                                        <p:tgtEl>
                                          <p:spTgt spid="9946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9462"/>
                                        </p:tgtEl>
                                        <p:attrNameLst>
                                          <p:attrName>ppt_w</p:attrName>
                                        </p:attrNameLst>
                                      </p:cBhvr>
                                      <p:tavLst>
                                        <p:tav tm="0">
                                          <p:val>
                                            <p:strVal val="#ppt_w*.05"/>
                                          </p:val>
                                        </p:tav>
                                        <p:tav tm="100000">
                                          <p:val>
                                            <p:strVal val="#ppt_w"/>
                                          </p:val>
                                        </p:tav>
                                      </p:tavLst>
                                    </p:anim>
                                    <p:anim calcmode="lin" valueType="num">
                                      <p:cBhvr>
                                        <p:cTn id="32" dur="1000" fill="hold"/>
                                        <p:tgtEl>
                                          <p:spTgt spid="9946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946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946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946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9462"/>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99463"/>
                                        </p:tgtEl>
                                        <p:attrNameLst>
                                          <p:attrName>style.visibility</p:attrName>
                                        </p:attrNameLst>
                                      </p:cBhvr>
                                      <p:to>
                                        <p:strVal val="visible"/>
                                      </p:to>
                                    </p:set>
                                    <p:anim calcmode="lin" valueType="num">
                                      <p:cBhvr>
                                        <p:cTn id="40" dur="500" decel="50000" fill="hold">
                                          <p:stCondLst>
                                            <p:cond delay="0"/>
                                          </p:stCondLst>
                                        </p:cTn>
                                        <p:tgtEl>
                                          <p:spTgt spid="99463"/>
                                        </p:tgtEl>
                                        <p:attrNameLst>
                                          <p:attrName>style.rotation</p:attrName>
                                        </p:attrNameLst>
                                      </p:cBhvr>
                                      <p:tavLst>
                                        <p:tav tm="0">
                                          <p:val>
                                            <p:fltVal val="-90.000000"/>
                                          </p:val>
                                        </p:tav>
                                        <p:tav tm="100000">
                                          <p:val>
                                            <p:fltVal val="0.000000"/>
                                          </p:val>
                                        </p:tav>
                                      </p:tavLst>
                                    </p:anim>
                                    <p:anim calcmode="lin" valueType="num">
                                      <p:cBhvr>
                                        <p:cTn id="41" dur="500" decel="50000" fill="hold">
                                          <p:stCondLst>
                                            <p:cond delay="0"/>
                                          </p:stCondLst>
                                        </p:cTn>
                                        <p:tgtEl>
                                          <p:spTgt spid="9946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9463"/>
                                        </p:tgtEl>
                                        <p:attrNameLst>
                                          <p:attrName>ppt_w</p:attrName>
                                        </p:attrNameLst>
                                      </p:cBhvr>
                                      <p:tavLst>
                                        <p:tav tm="0">
                                          <p:val>
                                            <p:strVal val="#ppt_w*.05"/>
                                          </p:val>
                                        </p:tav>
                                        <p:tav tm="100000">
                                          <p:val>
                                            <p:strVal val="#ppt_w"/>
                                          </p:val>
                                        </p:tav>
                                      </p:tavLst>
                                    </p:anim>
                                    <p:anim calcmode="lin" valueType="num">
                                      <p:cBhvr>
                                        <p:cTn id="43" dur="1000" fill="hold"/>
                                        <p:tgtEl>
                                          <p:spTgt spid="9946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946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946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946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9462" grpId="0" animBg="1"/>
      <p:bldP spid="99463" grpId="0" animBg="1"/>
      <p:bldP spid="994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638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6388" name="WordArt 5" descr="信纸"/>
          <p:cNvSpPr>
            <a:spLocks noTextEdit="1"/>
          </p:cNvSpPr>
          <p:nvPr/>
        </p:nvSpPr>
        <p:spPr>
          <a:xfrm>
            <a:off x="762000" y="685800"/>
            <a:ext cx="3962400" cy="304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1"/>
                </a:blipFill>
                <a:latin typeface="方正姚体" panose="02010601030101010101" pitchFamily="2" charset="-122"/>
                <a:ea typeface="方正姚体" panose="02010601030101010101" pitchFamily="2" charset="-122"/>
              </a:rPr>
              <a:t>物的不安全状态举例</a:t>
            </a:r>
            <a:endParaRPr lang="zh-CN" altLang="en-US" sz="3600">
              <a:blipFill rotWithShape="0">
                <a:blip r:embed="rId1"/>
              </a:blipFill>
              <a:latin typeface="方正姚体" panose="02010601030101010101" pitchFamily="2" charset="-122"/>
              <a:ea typeface="方正姚体" panose="02010601030101010101" pitchFamily="2" charset="-122"/>
            </a:endParaRPr>
          </a:p>
        </p:txBody>
      </p:sp>
      <p:pic>
        <p:nvPicPr>
          <p:cNvPr id="136198" name="Picture 6"/>
          <p:cNvPicPr>
            <a:picLocks noChangeAspect="1"/>
          </p:cNvPicPr>
          <p:nvPr/>
        </p:nvPicPr>
        <p:blipFill>
          <a:blip r:embed="rId2">
            <a:lum bright="20001" contrast="4000"/>
          </a:blip>
          <a:stretch>
            <a:fillRect/>
          </a:stretch>
        </p:blipFill>
        <p:spPr>
          <a:xfrm>
            <a:off x="914400" y="1524000"/>
            <a:ext cx="2400300" cy="1798638"/>
          </a:xfrm>
          <a:prstGeom prst="rect">
            <a:avLst/>
          </a:prstGeom>
          <a:noFill/>
          <a:ln w="6350">
            <a:noFill/>
          </a:ln>
        </p:spPr>
      </p:pic>
      <p:pic>
        <p:nvPicPr>
          <p:cNvPr id="136199" name="Picture 7"/>
          <p:cNvPicPr>
            <a:picLocks noChangeAspect="1"/>
          </p:cNvPicPr>
          <p:nvPr/>
        </p:nvPicPr>
        <p:blipFill>
          <a:blip r:embed="rId3">
            <a:lum bright="1999"/>
          </a:blip>
          <a:stretch>
            <a:fillRect/>
          </a:stretch>
        </p:blipFill>
        <p:spPr>
          <a:xfrm>
            <a:off x="5943600" y="1552575"/>
            <a:ext cx="2400300" cy="1800225"/>
          </a:xfrm>
          <a:prstGeom prst="rect">
            <a:avLst/>
          </a:prstGeom>
          <a:noFill/>
          <a:ln w="6350">
            <a:noFill/>
          </a:ln>
        </p:spPr>
      </p:pic>
      <p:pic>
        <p:nvPicPr>
          <p:cNvPr id="136200" name="Picture 8"/>
          <p:cNvPicPr>
            <a:picLocks noChangeAspect="1"/>
          </p:cNvPicPr>
          <p:nvPr/>
        </p:nvPicPr>
        <p:blipFill>
          <a:blip r:embed="rId4">
            <a:lum bright="7999" contrast="1999"/>
          </a:blip>
          <a:stretch>
            <a:fillRect/>
          </a:stretch>
        </p:blipFill>
        <p:spPr>
          <a:xfrm>
            <a:off x="5943600" y="3886200"/>
            <a:ext cx="2400300" cy="1800225"/>
          </a:xfrm>
          <a:prstGeom prst="rect">
            <a:avLst/>
          </a:prstGeom>
          <a:noFill/>
          <a:ln w="6350">
            <a:noFill/>
          </a:ln>
        </p:spPr>
      </p:pic>
      <p:pic>
        <p:nvPicPr>
          <p:cNvPr id="136201" name="Picture 9"/>
          <p:cNvPicPr>
            <a:picLocks noChangeAspect="1"/>
          </p:cNvPicPr>
          <p:nvPr/>
        </p:nvPicPr>
        <p:blipFill>
          <a:blip r:embed="rId5"/>
          <a:stretch>
            <a:fillRect/>
          </a:stretch>
        </p:blipFill>
        <p:spPr>
          <a:xfrm>
            <a:off x="914400" y="3886200"/>
            <a:ext cx="2400300" cy="1800225"/>
          </a:xfrm>
          <a:prstGeom prst="rect">
            <a:avLst/>
          </a:prstGeom>
          <a:noFill/>
          <a:ln w="6350">
            <a:noFill/>
          </a:ln>
        </p:spPr>
      </p:pic>
      <p:pic>
        <p:nvPicPr>
          <p:cNvPr id="136202" name="Picture 10"/>
          <p:cNvPicPr>
            <a:picLocks noChangeAspect="1"/>
          </p:cNvPicPr>
          <p:nvPr/>
        </p:nvPicPr>
        <p:blipFill>
          <a:blip r:embed="rId6">
            <a:lum bright="17999" contrast="8000"/>
          </a:blip>
          <a:stretch>
            <a:fillRect/>
          </a:stretch>
        </p:blipFill>
        <p:spPr>
          <a:xfrm>
            <a:off x="3748088" y="2849563"/>
            <a:ext cx="1814512" cy="1570037"/>
          </a:xfrm>
          <a:prstGeom prst="rect">
            <a:avLst/>
          </a:prstGeom>
          <a:noFill/>
          <a:ln w="6350">
            <a:noFill/>
          </a:ln>
        </p:spPr>
      </p:pic>
      <p:sp>
        <p:nvSpPr>
          <p:cNvPr id="136203" name="Text Box 11"/>
          <p:cNvSpPr txBox="1"/>
          <p:nvPr/>
        </p:nvSpPr>
        <p:spPr>
          <a:xfrm>
            <a:off x="914400" y="3352800"/>
            <a:ext cx="2362200" cy="274638"/>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铝合金梯子搭放日光灯金属罩上</a:t>
            </a:r>
            <a:endParaRPr lang="zh-CN" altLang="en-US" sz="1200" dirty="0">
              <a:ea typeface="宋体" panose="02010600030101010101" pitchFamily="2" charset="-122"/>
            </a:endParaRPr>
          </a:p>
        </p:txBody>
      </p:sp>
      <p:sp>
        <p:nvSpPr>
          <p:cNvPr id="136204" name="Text Box 12"/>
          <p:cNvSpPr txBox="1"/>
          <p:nvPr/>
        </p:nvSpPr>
        <p:spPr>
          <a:xfrm>
            <a:off x="5943600" y="3352800"/>
            <a:ext cx="2438400" cy="274638"/>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调试区物品放置现状</a:t>
            </a:r>
            <a:endParaRPr lang="zh-CN" altLang="en-US" sz="1200" dirty="0">
              <a:ea typeface="宋体" panose="02010600030101010101" pitchFamily="2" charset="-122"/>
            </a:endParaRPr>
          </a:p>
        </p:txBody>
      </p:sp>
      <p:sp>
        <p:nvSpPr>
          <p:cNvPr id="136205" name="Text Box 13"/>
          <p:cNvSpPr txBox="1"/>
          <p:nvPr/>
        </p:nvSpPr>
        <p:spPr>
          <a:xfrm>
            <a:off x="5943600" y="5715000"/>
            <a:ext cx="2362200" cy="457200"/>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忽视整体重心，包装破损（将其向里或向外放，结果完全不同）</a:t>
            </a:r>
            <a:endParaRPr lang="zh-CN" altLang="en-US" sz="1200" dirty="0">
              <a:ea typeface="宋体" panose="02010600030101010101" pitchFamily="2" charset="-122"/>
            </a:endParaRPr>
          </a:p>
        </p:txBody>
      </p:sp>
      <p:sp>
        <p:nvSpPr>
          <p:cNvPr id="136206" name="Text Box 14"/>
          <p:cNvSpPr txBox="1"/>
          <p:nvPr/>
        </p:nvSpPr>
        <p:spPr>
          <a:xfrm>
            <a:off x="914400" y="5715000"/>
            <a:ext cx="2438400" cy="274638"/>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一些金属碎屑进入到电子学柜内</a:t>
            </a:r>
            <a:endParaRPr lang="zh-CN" altLang="en-US" sz="1200" dirty="0">
              <a:ea typeface="宋体" panose="02010600030101010101" pitchFamily="2" charset="-122"/>
            </a:endParaRPr>
          </a:p>
        </p:txBody>
      </p:sp>
      <p:sp>
        <p:nvSpPr>
          <p:cNvPr id="136207" name="Text Box 15"/>
          <p:cNvSpPr txBox="1"/>
          <p:nvPr/>
        </p:nvSpPr>
        <p:spPr>
          <a:xfrm>
            <a:off x="3657600" y="4419600"/>
            <a:ext cx="2057400" cy="639763"/>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当足够大的外力作用到门上，电源线，数据线会怎样？人又会怎样？</a:t>
            </a:r>
            <a:endParaRPr lang="en-US" altLang="zh-CN" sz="1200" dirty="0">
              <a:ea typeface="宋体" panose="02010600030101010101" pitchFamily="2" charset="-122"/>
            </a:endParaRPr>
          </a:p>
        </p:txBody>
      </p:sp>
      <p:sp>
        <p:nvSpPr>
          <p:cNvPr id="136209" name="AutoShape 17"/>
          <p:cNvSpPr/>
          <p:nvPr/>
        </p:nvSpPr>
        <p:spPr>
          <a:xfrm>
            <a:off x="3838575" y="2133600"/>
            <a:ext cx="1647825" cy="542925"/>
          </a:xfrm>
          <a:prstGeom prst="borderCallout3">
            <a:avLst>
              <a:gd name="adj1" fmla="val 21051"/>
              <a:gd name="adj2" fmla="val -4625"/>
              <a:gd name="adj3" fmla="val 21051"/>
              <a:gd name="adj4" fmla="val -24565"/>
              <a:gd name="adj5" fmla="val 185380"/>
              <a:gd name="adj6" fmla="val -24565"/>
              <a:gd name="adj7" fmla="val 345028"/>
              <a:gd name="adj8" fmla="val 27551"/>
            </a:avLst>
          </a:prstGeom>
          <a:solidFill>
            <a:srgbClr val="FFCC00"/>
          </a:solidFill>
          <a:ln w="6350" cap="flat" cmpd="sng">
            <a:solidFill>
              <a:srgbClr val="FFCC00"/>
            </a:solidFill>
            <a:prstDash val="solid"/>
            <a:miter/>
            <a:headEnd type="triangl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电源线、数据线就在门与框的“铡刀”间</a:t>
            </a:r>
            <a:endParaRPr lang="zh-CN" altLang="en-US" sz="1200" dirty="0">
              <a:solidFill>
                <a:schemeClr val="tx1"/>
              </a:solidFill>
              <a:ea typeface="宋体" panose="02010600030101010101" pitchFamily="2" charset="-122"/>
            </a:endParaRPr>
          </a:p>
        </p:txBody>
      </p:sp>
      <p:sp>
        <p:nvSpPr>
          <p:cNvPr id="136210" name="Text Box 18"/>
          <p:cNvSpPr txBox="1"/>
          <p:nvPr/>
        </p:nvSpPr>
        <p:spPr>
          <a:xfrm>
            <a:off x="4876800" y="762000"/>
            <a:ext cx="2514600" cy="274638"/>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ea typeface="宋体" panose="02010600030101010101" pitchFamily="2" charset="-122"/>
              </a:rPr>
              <a:t>以下图片均来源于我公司现场</a:t>
            </a:r>
            <a:endParaRPr lang="zh-CN" altLang="en-US" sz="1200" dirty="0">
              <a:ea typeface="宋体" panose="02010600030101010101" pitchFamily="2" charset="-122"/>
            </a:endParaRPr>
          </a:p>
        </p:txBody>
      </p:sp>
      <p:sp>
        <p:nvSpPr>
          <p:cNvPr id="16401" name="AutoShape 19">
            <a:hlinkClick r:id="rId7"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6198"/>
                                        </p:tgtEl>
                                        <p:attrNameLst>
                                          <p:attrName>style.visibility</p:attrName>
                                        </p:attrNameLst>
                                      </p:cBhvr>
                                      <p:to>
                                        <p:strVal val="visible"/>
                                      </p:to>
                                    </p:set>
                                    <p:animEffect transition="in" filter="blinds(horizontal)">
                                      <p:cBhvr>
                                        <p:cTn id="7" dur="500"/>
                                        <p:tgtEl>
                                          <p:spTgt spid="13619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6203"/>
                                        </p:tgtEl>
                                        <p:attrNameLst>
                                          <p:attrName>style.visibility</p:attrName>
                                        </p:attrNameLst>
                                      </p:cBhvr>
                                      <p:to>
                                        <p:strVal val="visible"/>
                                      </p:to>
                                    </p:se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36199"/>
                                        </p:tgtEl>
                                        <p:attrNameLst>
                                          <p:attrName>style.visibility</p:attrName>
                                        </p:attrNameLst>
                                      </p:cBhvr>
                                      <p:to>
                                        <p:strVal val="visible"/>
                                      </p:to>
                                    </p:set>
                                    <p:animEffect transition="in" filter="blinds(horizontal)">
                                      <p:cBhvr>
                                        <p:cTn id="14" dur="500"/>
                                        <p:tgtEl>
                                          <p:spTgt spid="136199"/>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36204"/>
                                        </p:tgtEl>
                                        <p:attrNameLst>
                                          <p:attrName>style.visibility</p:attrName>
                                        </p:attrNameLst>
                                      </p:cBhvr>
                                      <p:to>
                                        <p:strVal val="visible"/>
                                      </p:to>
                                    </p:se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136201"/>
                                        </p:tgtEl>
                                        <p:attrNameLst>
                                          <p:attrName>style.visibility</p:attrName>
                                        </p:attrNameLst>
                                      </p:cBhvr>
                                      <p:to>
                                        <p:strVal val="visible"/>
                                      </p:to>
                                    </p:set>
                                    <p:animEffect transition="in" filter="blinds(horizontal)">
                                      <p:cBhvr>
                                        <p:cTn id="21" dur="500"/>
                                        <p:tgtEl>
                                          <p:spTgt spid="136201"/>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136206"/>
                                        </p:tgtEl>
                                        <p:attrNameLst>
                                          <p:attrName>style.visibility</p:attrName>
                                        </p:attrNameLst>
                                      </p:cBhvr>
                                      <p:to>
                                        <p:strVal val="visible"/>
                                      </p:to>
                                    </p:se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136200"/>
                                        </p:tgtEl>
                                        <p:attrNameLst>
                                          <p:attrName>style.visibility</p:attrName>
                                        </p:attrNameLst>
                                      </p:cBhvr>
                                      <p:to>
                                        <p:strVal val="visible"/>
                                      </p:to>
                                    </p:set>
                                    <p:animEffect transition="in" filter="blinds(horizontal)">
                                      <p:cBhvr>
                                        <p:cTn id="28" dur="500"/>
                                        <p:tgtEl>
                                          <p:spTgt spid="136200"/>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136205"/>
                                        </p:tgtEl>
                                        <p:attrNameLst>
                                          <p:attrName>style.visibility</p:attrName>
                                        </p:attrNameLst>
                                      </p:cBhvr>
                                      <p:to>
                                        <p:strVal val="visible"/>
                                      </p:to>
                                    </p:set>
                                  </p:childTnLst>
                                </p:cTn>
                              </p:par>
                            </p:childTnLst>
                          </p:cTn>
                        </p:par>
                        <p:par>
                          <p:cTn id="32" fill="hold">
                            <p:stCondLst>
                              <p:cond delay="2000"/>
                            </p:stCondLst>
                            <p:childTnLst>
                              <p:par>
                                <p:cTn id="33" presetID="8" presetClass="entr" presetSubtype="16" fill="hold" nodeType="afterEffect">
                                  <p:stCondLst>
                                    <p:cond delay="0"/>
                                  </p:stCondLst>
                                  <p:childTnLst>
                                    <p:set>
                                      <p:cBhvr>
                                        <p:cTn id="34" dur="1" fill="hold">
                                          <p:stCondLst>
                                            <p:cond delay="0"/>
                                          </p:stCondLst>
                                        </p:cTn>
                                        <p:tgtEl>
                                          <p:spTgt spid="136202"/>
                                        </p:tgtEl>
                                        <p:attrNameLst>
                                          <p:attrName>style.visibility</p:attrName>
                                        </p:attrNameLst>
                                      </p:cBhvr>
                                      <p:to>
                                        <p:strVal val="visible"/>
                                      </p:to>
                                    </p:set>
                                    <p:animEffect transition="in" filter="diamond(in)">
                                      <p:cBhvr>
                                        <p:cTn id="35" dur="2000"/>
                                        <p:tgtEl>
                                          <p:spTgt spid="136202"/>
                                        </p:tgtEl>
                                      </p:cBhvr>
                                    </p:animEffect>
                                  </p:childTnLst>
                                </p:cTn>
                              </p:par>
                            </p:childTnLst>
                          </p:cTn>
                        </p:par>
                        <p:par>
                          <p:cTn id="36" fill="hold">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136209"/>
                                        </p:tgtEl>
                                        <p:attrNameLst>
                                          <p:attrName>style.visibility</p:attrName>
                                        </p:attrNameLst>
                                      </p:cBhvr>
                                      <p:to>
                                        <p:strVal val="visible"/>
                                      </p:to>
                                    </p:set>
                                    <p:animEffect transition="in" filter="wedge">
                                      <p:cBhvr>
                                        <p:cTn id="39" dur="2000"/>
                                        <p:tgtEl>
                                          <p:spTgt spid="136209"/>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136207"/>
                                        </p:tgtEl>
                                        <p:attrNameLst>
                                          <p:attrName>style.visibility</p:attrName>
                                        </p:attrNameLst>
                                      </p:cBhvr>
                                      <p:to>
                                        <p:strVal val="visible"/>
                                      </p:to>
                                    </p:set>
                                    <p:animEffect transition="in" filter="fade">
                                      <p:cBhvr>
                                        <p:cTn id="43" dur="2000"/>
                                        <p:tgtEl>
                                          <p:spTgt spid="136207"/>
                                        </p:tgtEl>
                                      </p:cBhvr>
                                    </p:animEffect>
                                  </p:childTnLst>
                                </p:cTn>
                              </p:par>
                            </p:childTnLst>
                          </p:cTn>
                        </p:par>
                        <p:par>
                          <p:cTn id="44" fill="hold">
                            <p:stCondLst>
                              <p:cond delay="8000"/>
                            </p:stCondLst>
                            <p:childTnLst>
                              <p:par>
                                <p:cTn id="45" presetID="10" presetClass="entr" presetSubtype="0" fill="hold" grpId="0" nodeType="afterEffect">
                                  <p:stCondLst>
                                    <p:cond delay="0"/>
                                  </p:stCondLst>
                                  <p:childTnLst>
                                    <p:set>
                                      <p:cBhvr>
                                        <p:cTn id="46" dur="1" fill="hold">
                                          <p:stCondLst>
                                            <p:cond delay="0"/>
                                          </p:stCondLst>
                                        </p:cTn>
                                        <p:tgtEl>
                                          <p:spTgt spid="136210"/>
                                        </p:tgtEl>
                                        <p:attrNameLst>
                                          <p:attrName>style.visibility</p:attrName>
                                        </p:attrNameLst>
                                      </p:cBhvr>
                                      <p:to>
                                        <p:strVal val="visible"/>
                                      </p:to>
                                    </p:set>
                                    <p:animEffect transition="in" filter="fade">
                                      <p:cBhvr>
                                        <p:cTn id="47" dur="2000"/>
                                        <p:tgtEl>
                                          <p:spTgt spid="136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5" grpId="0"/>
      <p:bldP spid="136206" grpId="0"/>
      <p:bldP spid="136207" grpId="0"/>
      <p:bldP spid="136209" grpId="0" animBg="1"/>
      <p:bldP spid="1362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741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7412" name="Rectangle 2"/>
          <p:cNvSpPr/>
          <p:nvPr>
            <p:ph type="title"/>
          </p:nvPr>
        </p:nvSpPr>
        <p:spPr/>
        <p:txBody>
          <a:bodyPr vert="horz" wrap="square" lIns="91440" tIns="45720" rIns="91440" bIns="45720" anchor="ctr" anchorCtr="0"/>
          <a:p>
            <a:pPr eaLnBrk="1" hangingPunct="1"/>
            <a:r>
              <a:rPr lang="en-US" altLang="zh-CN" dirty="0"/>
              <a:t>1.4.2 </a:t>
            </a:r>
            <a:r>
              <a:rPr lang="zh-CN" altLang="en-US" dirty="0"/>
              <a:t>安全系统 </a:t>
            </a:r>
            <a:r>
              <a:rPr lang="zh-CN" altLang="en-US" sz="1800" i="1" dirty="0">
                <a:ea typeface="华文仿宋" panose="02010600040101010101" pitchFamily="2" charset="-122"/>
              </a:rPr>
              <a:t>安全系统的静态特性之二</a:t>
            </a:r>
            <a:endParaRPr lang="zh-CN" altLang="en-US" sz="1800" i="1" dirty="0">
              <a:ea typeface="华文仿宋" panose="02010600040101010101" pitchFamily="2" charset="-122"/>
            </a:endParaRPr>
          </a:p>
        </p:txBody>
      </p:sp>
      <p:sp>
        <p:nvSpPr>
          <p:cNvPr id="17413" name="Rectangle 6"/>
          <p:cNvSpPr/>
          <p:nvPr>
            <p:ph idx="1"/>
          </p:nvPr>
        </p:nvSpPr>
        <p:spPr>
          <a:xfrm>
            <a:off x="457200" y="4648200"/>
            <a:ext cx="8229600" cy="1600200"/>
          </a:xfrm>
        </p:spPr>
        <p:txBody>
          <a:bodyPr vert="horz" wrap="square" lIns="91440" tIns="45720" rIns="91440" bIns="45720" anchor="t" anchorCtr="0"/>
          <a:p>
            <a:pPr eaLnBrk="1" hangingPunct="1"/>
            <a:r>
              <a:rPr lang="zh-CN" altLang="en-US" sz="1600" dirty="0"/>
              <a:t>安全系统涉及四个要素，即</a:t>
            </a:r>
            <a:endParaRPr lang="zh-CN" altLang="en-US" sz="1600" dirty="0"/>
          </a:p>
          <a:p>
            <a:pPr lvl="1" eaLnBrk="1" hangingPunct="1"/>
            <a:r>
              <a:rPr lang="zh-CN" altLang="en-US" sz="1600" dirty="0">
                <a:latin typeface="楷体_GB2312" pitchFamily="49" charset="-122"/>
              </a:rPr>
              <a:t>人─人的安全素质（心理与生理；安全能力；文化素质）；</a:t>
            </a:r>
            <a:endParaRPr lang="zh-CN" altLang="en-US" sz="1600" dirty="0">
              <a:latin typeface="楷体_GB2312" pitchFamily="49" charset="-122"/>
            </a:endParaRPr>
          </a:p>
          <a:p>
            <a:pPr lvl="1" eaLnBrk="1" hangingPunct="1"/>
            <a:r>
              <a:rPr lang="zh-CN" altLang="en-US" sz="1600" dirty="0">
                <a:latin typeface="楷体_GB2312" pitchFamily="49" charset="-122"/>
              </a:rPr>
              <a:t>物─设备与环境的安全可靠性（设计安全性；制造安全性；使用安全性）；</a:t>
            </a:r>
            <a:endParaRPr lang="zh-CN" altLang="en-US" sz="1600" dirty="0">
              <a:latin typeface="楷体_GB2312" pitchFamily="49" charset="-122"/>
            </a:endParaRPr>
          </a:p>
          <a:p>
            <a:pPr lvl="1" eaLnBrk="1" hangingPunct="1"/>
            <a:r>
              <a:rPr lang="zh-CN" altLang="en-US" sz="1600" dirty="0">
                <a:latin typeface="楷体_GB2312" pitchFamily="49" charset="-122"/>
              </a:rPr>
              <a:t>能量─生产过程能的安全作用（能的有效控制）；</a:t>
            </a:r>
            <a:endParaRPr lang="zh-CN" altLang="en-US" sz="1600" dirty="0">
              <a:latin typeface="楷体_GB2312" pitchFamily="49" charset="-122"/>
            </a:endParaRPr>
          </a:p>
          <a:p>
            <a:pPr lvl="1" eaLnBrk="1" hangingPunct="1"/>
            <a:r>
              <a:rPr lang="zh-CN" altLang="en-US" sz="1600" dirty="0">
                <a:latin typeface="楷体_GB2312" pitchFamily="49" charset="-122"/>
              </a:rPr>
              <a:t>信息─充分可靠的安全信息流（管理效能的充分发挥）是安全的基础保障。</a:t>
            </a:r>
            <a:endParaRPr lang="zh-CN" altLang="en-US" sz="1600" b="1" dirty="0">
              <a:solidFill>
                <a:srgbClr val="FF0000"/>
              </a:solidFill>
              <a:latin typeface="楷体_GB2312" pitchFamily="49" charset="-122"/>
            </a:endParaRPr>
          </a:p>
        </p:txBody>
      </p:sp>
      <p:grpSp>
        <p:nvGrpSpPr>
          <p:cNvPr id="94259" name="Group 51"/>
          <p:cNvGrpSpPr/>
          <p:nvPr/>
        </p:nvGrpSpPr>
        <p:grpSpPr>
          <a:xfrm>
            <a:off x="1066800" y="1524000"/>
            <a:ext cx="7010400" cy="1828800"/>
            <a:chOff x="912" y="816"/>
            <a:chExt cx="4416" cy="1152"/>
          </a:xfrm>
        </p:grpSpPr>
        <p:sp>
          <p:nvSpPr>
            <p:cNvPr id="17422" name="Rectangle 39"/>
            <p:cNvSpPr/>
            <p:nvPr/>
          </p:nvSpPr>
          <p:spPr>
            <a:xfrm>
              <a:off x="2060" y="1392"/>
              <a:ext cx="964" cy="576"/>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0"/>
                </a:spcBef>
                <a:buClrTx/>
                <a:buFontTx/>
                <a:buNone/>
              </a:pPr>
              <a:r>
                <a:rPr lang="zh-CN" altLang="en-US" sz="1200" b="1" dirty="0">
                  <a:solidFill>
                    <a:srgbClr val="FF0000"/>
                  </a:solidFill>
                  <a:ea typeface="宋体" panose="02010600030101010101" pitchFamily="2" charset="-122"/>
                </a:rPr>
                <a:t>物</a:t>
              </a:r>
              <a:endParaRPr lang="zh-CN" altLang="en-US" sz="1200" b="1" dirty="0">
                <a:solidFill>
                  <a:srgbClr val="FF0000"/>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机的本质安全化</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良好的环境</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物的安全状态</a:t>
              </a:r>
              <a:endParaRPr lang="zh-CN" altLang="en-US" sz="1200" dirty="0">
                <a:solidFill>
                  <a:schemeClr val="tx1"/>
                </a:solidFill>
                <a:ea typeface="宋体" panose="02010600030101010101" pitchFamily="2" charset="-122"/>
              </a:endParaRPr>
            </a:p>
          </p:txBody>
        </p:sp>
        <p:sp>
          <p:nvSpPr>
            <p:cNvPr id="17423" name="Rectangle 40"/>
            <p:cNvSpPr/>
            <p:nvPr/>
          </p:nvSpPr>
          <p:spPr>
            <a:xfrm>
              <a:off x="912" y="1392"/>
              <a:ext cx="964" cy="576"/>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0"/>
                </a:spcBef>
                <a:buClrTx/>
                <a:buFontTx/>
                <a:buNone/>
              </a:pPr>
              <a:r>
                <a:rPr lang="zh-CN" altLang="en-US" sz="1200" b="1" dirty="0">
                  <a:solidFill>
                    <a:srgbClr val="FF0000"/>
                  </a:solidFill>
                  <a:ea typeface="宋体" panose="02010600030101010101" pitchFamily="2" charset="-122"/>
                </a:rPr>
                <a:t>人</a:t>
              </a:r>
              <a:endParaRPr lang="zh-CN" altLang="en-US" sz="1200" b="1" dirty="0">
                <a:solidFill>
                  <a:srgbClr val="FF0000"/>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观念，意识</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行为，品德</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人文安全素质</a:t>
              </a:r>
              <a:endParaRPr lang="zh-CN" altLang="en-US" sz="1200" dirty="0">
                <a:solidFill>
                  <a:schemeClr val="tx1"/>
                </a:solidFill>
                <a:ea typeface="宋体" panose="02010600030101010101" pitchFamily="2" charset="-122"/>
              </a:endParaRPr>
            </a:p>
          </p:txBody>
        </p:sp>
        <p:sp>
          <p:nvSpPr>
            <p:cNvPr id="17424" name="Rectangle 41"/>
            <p:cNvSpPr/>
            <p:nvPr/>
          </p:nvSpPr>
          <p:spPr>
            <a:xfrm>
              <a:off x="3216" y="1392"/>
              <a:ext cx="960" cy="576"/>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0"/>
                </a:spcBef>
                <a:buClrTx/>
                <a:buFontTx/>
                <a:buNone/>
              </a:pPr>
              <a:r>
                <a:rPr lang="zh-CN" altLang="en-US" sz="1200" b="1" dirty="0">
                  <a:solidFill>
                    <a:srgbClr val="FF0000"/>
                  </a:solidFill>
                  <a:ea typeface="宋体" panose="02010600030101010101" pitchFamily="2" charset="-122"/>
                </a:rPr>
                <a:t>能量</a:t>
              </a:r>
              <a:endParaRPr lang="zh-CN" altLang="en-US" sz="1200" b="1" dirty="0">
                <a:solidFill>
                  <a:srgbClr val="FF0000"/>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机械能，电能</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化学能，热能</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声能，辐射能等</a:t>
              </a:r>
              <a:endParaRPr lang="zh-CN" altLang="en-US" sz="1200" dirty="0">
                <a:solidFill>
                  <a:schemeClr val="tx1"/>
                </a:solidFill>
                <a:ea typeface="宋体" panose="02010600030101010101" pitchFamily="2" charset="-122"/>
              </a:endParaRPr>
            </a:p>
          </p:txBody>
        </p:sp>
        <p:sp>
          <p:nvSpPr>
            <p:cNvPr id="17425" name="Rectangle 42"/>
            <p:cNvSpPr/>
            <p:nvPr/>
          </p:nvSpPr>
          <p:spPr>
            <a:xfrm>
              <a:off x="4368" y="1392"/>
              <a:ext cx="960" cy="576"/>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0"/>
                </a:spcBef>
                <a:buClrTx/>
                <a:buFontTx/>
                <a:buNone/>
              </a:pPr>
              <a:r>
                <a:rPr lang="zh-CN" altLang="en-US" sz="1200" b="1" dirty="0">
                  <a:solidFill>
                    <a:srgbClr val="FF0000"/>
                  </a:solidFill>
                  <a:ea typeface="宋体" panose="02010600030101010101" pitchFamily="2" charset="-122"/>
                </a:rPr>
                <a:t>信息</a:t>
              </a:r>
              <a:endParaRPr lang="zh-CN" altLang="en-US" sz="1200" b="1" dirty="0">
                <a:solidFill>
                  <a:srgbClr val="FF0000"/>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原始信息</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加工信息</a:t>
              </a:r>
              <a:endParaRPr lang="zh-CN" altLang="en-US" sz="1200" dirty="0">
                <a:solidFill>
                  <a:schemeClr val="tx1"/>
                </a:solidFill>
                <a:ea typeface="宋体" panose="02010600030101010101" pitchFamily="2" charset="-122"/>
              </a:endParaRPr>
            </a:p>
            <a:p>
              <a:pPr marL="0" lvl="0" indent="0" algn="ctr">
                <a:spcBef>
                  <a:spcPct val="0"/>
                </a:spcBef>
                <a:buClrTx/>
                <a:buFontTx/>
                <a:buNone/>
              </a:pPr>
              <a:r>
                <a:rPr lang="zh-CN" altLang="en-US" sz="1200" dirty="0">
                  <a:solidFill>
                    <a:schemeClr val="tx1"/>
                  </a:solidFill>
                  <a:ea typeface="宋体" panose="02010600030101010101" pitchFamily="2" charset="-122"/>
                </a:rPr>
                <a:t>警示信息等</a:t>
              </a:r>
              <a:endParaRPr lang="zh-CN" altLang="en-US" sz="1200" dirty="0">
                <a:solidFill>
                  <a:schemeClr val="tx1"/>
                </a:solidFill>
                <a:ea typeface="宋体" panose="02010600030101010101" pitchFamily="2" charset="-122"/>
              </a:endParaRPr>
            </a:p>
          </p:txBody>
        </p:sp>
        <p:sp>
          <p:nvSpPr>
            <p:cNvPr id="17426" name="Line 43"/>
            <p:cNvSpPr/>
            <p:nvPr/>
          </p:nvSpPr>
          <p:spPr>
            <a:xfrm>
              <a:off x="1396" y="1247"/>
              <a:ext cx="3452" cy="1"/>
            </a:xfrm>
            <a:prstGeom prst="line">
              <a:avLst/>
            </a:prstGeom>
            <a:ln w="6350" cap="flat" cmpd="sng">
              <a:solidFill>
                <a:srgbClr val="FFCC00"/>
              </a:solidFill>
              <a:prstDash val="solid"/>
              <a:headEnd type="none" w="med" len="med"/>
              <a:tailEnd type="none" w="med" len="med"/>
            </a:ln>
          </p:spPr>
        </p:sp>
        <p:sp>
          <p:nvSpPr>
            <p:cNvPr id="17427" name="Line 44"/>
            <p:cNvSpPr/>
            <p:nvPr/>
          </p:nvSpPr>
          <p:spPr>
            <a:xfrm>
              <a:off x="3695" y="1248"/>
              <a:ext cx="1" cy="144"/>
            </a:xfrm>
            <a:prstGeom prst="line">
              <a:avLst/>
            </a:prstGeom>
            <a:ln w="6350" cap="flat" cmpd="sng">
              <a:solidFill>
                <a:srgbClr val="FFCC00"/>
              </a:solidFill>
              <a:prstDash val="solid"/>
              <a:headEnd type="none" w="med" len="med"/>
              <a:tailEnd type="none" w="med" len="med"/>
            </a:ln>
          </p:spPr>
        </p:sp>
        <p:sp>
          <p:nvSpPr>
            <p:cNvPr id="17428" name="Line 45"/>
            <p:cNvSpPr/>
            <p:nvPr/>
          </p:nvSpPr>
          <p:spPr>
            <a:xfrm>
              <a:off x="3116" y="1104"/>
              <a:ext cx="4" cy="144"/>
            </a:xfrm>
            <a:prstGeom prst="line">
              <a:avLst/>
            </a:prstGeom>
            <a:ln w="6350" cap="flat" cmpd="sng">
              <a:solidFill>
                <a:srgbClr val="FFCC00"/>
              </a:solidFill>
              <a:prstDash val="solid"/>
              <a:headEnd type="none" w="med" len="med"/>
              <a:tailEnd type="none" w="med" len="med"/>
            </a:ln>
          </p:spPr>
        </p:sp>
        <p:sp>
          <p:nvSpPr>
            <p:cNvPr id="17429" name="Rectangle 46"/>
            <p:cNvSpPr/>
            <p:nvPr/>
          </p:nvSpPr>
          <p:spPr>
            <a:xfrm>
              <a:off x="2592" y="816"/>
              <a:ext cx="1056" cy="288"/>
            </a:xfrm>
            <a:prstGeom prst="rect">
              <a:avLst/>
            </a:prstGeom>
            <a:solidFill>
              <a:srgbClr val="FFCC00"/>
            </a:solidFill>
            <a:ln w="6350"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安全系统</a:t>
              </a:r>
              <a:endParaRPr lang="zh-CN" altLang="en-US" sz="1200" dirty="0">
                <a:solidFill>
                  <a:schemeClr val="tx1"/>
                </a:solidFill>
                <a:ea typeface="宋体" panose="02010600030101010101" pitchFamily="2" charset="-122"/>
              </a:endParaRPr>
            </a:p>
          </p:txBody>
        </p:sp>
        <p:sp>
          <p:nvSpPr>
            <p:cNvPr id="17430" name="Line 48"/>
            <p:cNvSpPr/>
            <p:nvPr/>
          </p:nvSpPr>
          <p:spPr>
            <a:xfrm>
              <a:off x="1391" y="1248"/>
              <a:ext cx="1" cy="144"/>
            </a:xfrm>
            <a:prstGeom prst="line">
              <a:avLst/>
            </a:prstGeom>
            <a:ln w="6350" cap="flat" cmpd="sng">
              <a:solidFill>
                <a:srgbClr val="FFCC00"/>
              </a:solidFill>
              <a:prstDash val="solid"/>
              <a:headEnd type="none" w="med" len="med"/>
              <a:tailEnd type="none" w="med" len="med"/>
            </a:ln>
          </p:spPr>
        </p:sp>
        <p:sp>
          <p:nvSpPr>
            <p:cNvPr id="17431" name="Line 49"/>
            <p:cNvSpPr/>
            <p:nvPr/>
          </p:nvSpPr>
          <p:spPr>
            <a:xfrm>
              <a:off x="4847" y="1248"/>
              <a:ext cx="1" cy="144"/>
            </a:xfrm>
            <a:prstGeom prst="line">
              <a:avLst/>
            </a:prstGeom>
            <a:ln w="6350" cap="flat" cmpd="sng">
              <a:solidFill>
                <a:srgbClr val="FFCC00"/>
              </a:solidFill>
              <a:prstDash val="solid"/>
              <a:headEnd type="none" w="med" len="med"/>
              <a:tailEnd type="none" w="med" len="med"/>
            </a:ln>
          </p:spPr>
        </p:sp>
        <p:sp>
          <p:nvSpPr>
            <p:cNvPr id="17432" name="Line 50"/>
            <p:cNvSpPr/>
            <p:nvPr/>
          </p:nvSpPr>
          <p:spPr>
            <a:xfrm>
              <a:off x="2543" y="1248"/>
              <a:ext cx="1" cy="144"/>
            </a:xfrm>
            <a:prstGeom prst="line">
              <a:avLst/>
            </a:prstGeom>
            <a:ln w="6350" cap="flat" cmpd="sng">
              <a:solidFill>
                <a:srgbClr val="FFCC00"/>
              </a:solidFill>
              <a:prstDash val="solid"/>
              <a:headEnd type="none" w="med" len="med"/>
              <a:tailEnd type="none" w="med" len="med"/>
            </a:ln>
          </p:spPr>
        </p:sp>
      </p:grpSp>
      <p:pic>
        <p:nvPicPr>
          <p:cNvPr id="94261" name="Picture 53" descr="ac754782455ab3870df4d230">
            <a:hlinkClick r:id="rId1"/>
          </p:cNvPr>
          <p:cNvPicPr>
            <a:picLocks noChangeAspect="1"/>
          </p:cNvPicPr>
          <p:nvPr/>
        </p:nvPicPr>
        <p:blipFill>
          <a:blip r:embed="rId2"/>
          <a:stretch>
            <a:fillRect/>
          </a:stretch>
        </p:blipFill>
        <p:spPr>
          <a:xfrm>
            <a:off x="1143000" y="3429000"/>
            <a:ext cx="1371600" cy="990600"/>
          </a:xfrm>
          <a:prstGeom prst="rect">
            <a:avLst/>
          </a:prstGeom>
          <a:noFill/>
          <a:ln w="9525">
            <a:noFill/>
          </a:ln>
        </p:spPr>
      </p:pic>
      <p:pic>
        <p:nvPicPr>
          <p:cNvPr id="94267" name="Picture 59" descr="20090413085828740"/>
          <p:cNvPicPr>
            <a:picLocks noChangeAspect="1"/>
          </p:cNvPicPr>
          <p:nvPr/>
        </p:nvPicPr>
        <p:blipFill>
          <a:blip r:embed="rId3"/>
          <a:stretch>
            <a:fillRect/>
          </a:stretch>
        </p:blipFill>
        <p:spPr>
          <a:xfrm>
            <a:off x="7772400" y="0"/>
            <a:ext cx="1371600" cy="609600"/>
          </a:xfrm>
          <a:prstGeom prst="rect">
            <a:avLst/>
          </a:prstGeom>
          <a:noFill/>
          <a:ln w="9525">
            <a:noFill/>
          </a:ln>
        </p:spPr>
      </p:pic>
      <p:pic>
        <p:nvPicPr>
          <p:cNvPr id="94269" name="Picture 61" descr="sun_a"/>
          <p:cNvPicPr>
            <a:picLocks noChangeAspect="1"/>
          </p:cNvPicPr>
          <p:nvPr/>
        </p:nvPicPr>
        <p:blipFill>
          <a:blip r:embed="rId4"/>
          <a:stretch>
            <a:fillRect/>
          </a:stretch>
        </p:blipFill>
        <p:spPr>
          <a:xfrm>
            <a:off x="4800600" y="3429000"/>
            <a:ext cx="1295400" cy="971550"/>
          </a:xfrm>
          <a:prstGeom prst="rect">
            <a:avLst/>
          </a:prstGeom>
          <a:noFill/>
          <a:ln w="9525">
            <a:noFill/>
          </a:ln>
        </p:spPr>
      </p:pic>
      <p:pic>
        <p:nvPicPr>
          <p:cNvPr id="94271" name="Picture 63" descr="00142235e9880a2ad18d01"/>
          <p:cNvPicPr>
            <a:picLocks noChangeAspect="1"/>
          </p:cNvPicPr>
          <p:nvPr/>
        </p:nvPicPr>
        <p:blipFill>
          <a:blip r:embed="rId5"/>
          <a:stretch>
            <a:fillRect/>
          </a:stretch>
        </p:blipFill>
        <p:spPr>
          <a:xfrm>
            <a:off x="6705600" y="3429000"/>
            <a:ext cx="1314450" cy="982663"/>
          </a:xfrm>
          <a:prstGeom prst="rect">
            <a:avLst/>
          </a:prstGeom>
          <a:noFill/>
          <a:ln w="9525">
            <a:noFill/>
          </a:ln>
        </p:spPr>
      </p:pic>
      <p:pic>
        <p:nvPicPr>
          <p:cNvPr id="94273" name="Picture 65" descr="全球第一品牌的美国_VISXS4准分子激光设备"/>
          <p:cNvPicPr>
            <a:picLocks noChangeAspect="1"/>
          </p:cNvPicPr>
          <p:nvPr/>
        </p:nvPicPr>
        <p:blipFill>
          <a:blip r:embed="rId6"/>
          <a:stretch>
            <a:fillRect/>
          </a:stretch>
        </p:blipFill>
        <p:spPr>
          <a:xfrm>
            <a:off x="2971800" y="3429000"/>
            <a:ext cx="1295400" cy="979488"/>
          </a:xfrm>
          <a:prstGeom prst="rect">
            <a:avLst/>
          </a:prstGeom>
          <a:noFill/>
          <a:ln w="9525">
            <a:noFill/>
          </a:ln>
        </p:spPr>
      </p:pic>
      <p:pic>
        <p:nvPicPr>
          <p:cNvPr id="94275" name="Picture 67" descr="200610121956433ddce"/>
          <p:cNvPicPr>
            <a:picLocks noChangeAspect="1"/>
          </p:cNvPicPr>
          <p:nvPr/>
        </p:nvPicPr>
        <p:blipFill>
          <a:blip r:embed="rId7"/>
          <a:stretch>
            <a:fillRect/>
          </a:stretch>
        </p:blipFill>
        <p:spPr>
          <a:xfrm>
            <a:off x="0" y="0"/>
            <a:ext cx="1371600" cy="615950"/>
          </a:xfrm>
          <a:prstGeom prst="rect">
            <a:avLst/>
          </a:prstGeom>
          <a:noFill/>
          <a:ln w="9525">
            <a:noFill/>
          </a:ln>
        </p:spPr>
      </p:pic>
      <p:sp>
        <p:nvSpPr>
          <p:cNvPr id="17421" name="AutoShape 69">
            <a:hlinkClick r:id="rId8"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4259"/>
                                        </p:tgtEl>
                                        <p:attrNameLst>
                                          <p:attrName>style.visibility</p:attrName>
                                        </p:attrNameLst>
                                      </p:cBhvr>
                                      <p:to>
                                        <p:strVal val="visible"/>
                                      </p:to>
                                    </p:set>
                                    <p:anim calcmode="lin" valueType="num">
                                      <p:cBhvr>
                                        <p:cTn id="7" dur="1000" fill="hold"/>
                                        <p:tgtEl>
                                          <p:spTgt spid="94259"/>
                                        </p:tgtEl>
                                        <p:attrNameLst>
                                          <p:attrName>ppt_w</p:attrName>
                                        </p:attrNameLst>
                                      </p:cBhvr>
                                      <p:tavLst>
                                        <p:tav tm="0">
                                          <p:val>
                                            <p:strVal val="#ppt_w+.3"/>
                                          </p:val>
                                        </p:tav>
                                        <p:tav tm="100000">
                                          <p:val>
                                            <p:strVal val="#ppt_w"/>
                                          </p:val>
                                        </p:tav>
                                      </p:tavLst>
                                    </p:anim>
                                    <p:anim calcmode="lin" valueType="num">
                                      <p:cBhvr>
                                        <p:cTn id="8" dur="1000" fill="hold"/>
                                        <p:tgtEl>
                                          <p:spTgt spid="94259"/>
                                        </p:tgtEl>
                                        <p:attrNameLst>
                                          <p:attrName>ppt_h</p:attrName>
                                        </p:attrNameLst>
                                      </p:cBhvr>
                                      <p:tavLst>
                                        <p:tav tm="0">
                                          <p:val>
                                            <p:strVal val="#ppt_h"/>
                                          </p:val>
                                        </p:tav>
                                        <p:tav tm="100000">
                                          <p:val>
                                            <p:strVal val="#ppt_h"/>
                                          </p:val>
                                        </p:tav>
                                      </p:tavLst>
                                    </p:anim>
                                    <p:animEffect transition="in" filter="fade">
                                      <p:cBhvr>
                                        <p:cTn id="9" dur="1000"/>
                                        <p:tgtEl>
                                          <p:spTgt spid="94259"/>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94261"/>
                                        </p:tgtEl>
                                        <p:attrNameLst>
                                          <p:attrName>style.visibility</p:attrName>
                                        </p:attrNameLst>
                                      </p:cBhvr>
                                      <p:to>
                                        <p:strVal val="visible"/>
                                      </p:to>
                                    </p:set>
                                    <p:anim calcmode="lin" valueType="num">
                                      <p:cBhvr>
                                        <p:cTn id="13" dur="1000" fill="hold"/>
                                        <p:tgtEl>
                                          <p:spTgt spid="94261"/>
                                        </p:tgtEl>
                                        <p:attrNameLst>
                                          <p:attrName>ppt_w</p:attrName>
                                        </p:attrNameLst>
                                      </p:cBhvr>
                                      <p:tavLst>
                                        <p:tav tm="0">
                                          <p:val>
                                            <p:fltVal val="0.000000"/>
                                          </p:val>
                                        </p:tav>
                                        <p:tav tm="100000">
                                          <p:val>
                                            <p:strVal val="#ppt_w"/>
                                          </p:val>
                                        </p:tav>
                                      </p:tavLst>
                                    </p:anim>
                                    <p:anim calcmode="lin" valueType="num">
                                      <p:cBhvr>
                                        <p:cTn id="14" dur="1000" fill="hold"/>
                                        <p:tgtEl>
                                          <p:spTgt spid="94261"/>
                                        </p:tgtEl>
                                        <p:attrNameLst>
                                          <p:attrName>ppt_h</p:attrName>
                                        </p:attrNameLst>
                                      </p:cBhvr>
                                      <p:tavLst>
                                        <p:tav tm="0">
                                          <p:val>
                                            <p:fltVal val="0.000000"/>
                                          </p:val>
                                        </p:tav>
                                        <p:tav tm="100000">
                                          <p:val>
                                            <p:strVal val="#ppt_h"/>
                                          </p:val>
                                        </p:tav>
                                      </p:tavLst>
                                    </p:anim>
                                    <p:anim calcmode="lin" valueType="num">
                                      <p:cBhvr>
                                        <p:cTn id="15" dur="1000" fill="hold"/>
                                        <p:tgtEl>
                                          <p:spTgt spid="94261"/>
                                        </p:tgtEl>
                                        <p:attrNameLst>
                                          <p:attrName>style.rotation</p:attrName>
                                        </p:attrNameLst>
                                      </p:cBhvr>
                                      <p:tavLst>
                                        <p:tav tm="0">
                                          <p:val>
                                            <p:fltVal val="90.000000"/>
                                          </p:val>
                                        </p:tav>
                                        <p:tav tm="100000">
                                          <p:val>
                                            <p:fltVal val="0.000000"/>
                                          </p:val>
                                        </p:tav>
                                      </p:tavLst>
                                    </p:anim>
                                    <p:animEffect transition="in" filter="fade">
                                      <p:cBhvr>
                                        <p:cTn id="16" dur="1000"/>
                                        <p:tgtEl>
                                          <p:spTgt spid="94261"/>
                                        </p:tgtEl>
                                      </p:cBhvr>
                                    </p:animEffect>
                                  </p:childTnLst>
                                </p:cTn>
                              </p:par>
                            </p:childTnLst>
                          </p:cTn>
                        </p:par>
                        <p:par>
                          <p:cTn id="17" fill="hold">
                            <p:stCondLst>
                              <p:cond delay="2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94273"/>
                                        </p:tgtEl>
                                        <p:attrNameLst>
                                          <p:attrName>style.visibility</p:attrName>
                                        </p:attrNameLst>
                                      </p:cBhvr>
                                      <p:to>
                                        <p:strVal val="visible"/>
                                      </p:to>
                                    </p:set>
                                    <p:anim calcmode="lin" valueType="num">
                                      <p:cBhvr>
                                        <p:cTn id="20" dur="1000" fill="hold"/>
                                        <p:tgtEl>
                                          <p:spTgt spid="94273"/>
                                        </p:tgtEl>
                                        <p:attrNameLst>
                                          <p:attrName>ppt_w</p:attrName>
                                        </p:attrNameLst>
                                      </p:cBhvr>
                                      <p:tavLst>
                                        <p:tav tm="0">
                                          <p:val>
                                            <p:fltVal val="0.000000"/>
                                          </p:val>
                                        </p:tav>
                                        <p:tav tm="100000">
                                          <p:val>
                                            <p:strVal val="#ppt_w"/>
                                          </p:val>
                                        </p:tav>
                                      </p:tavLst>
                                    </p:anim>
                                    <p:anim calcmode="lin" valueType="num">
                                      <p:cBhvr>
                                        <p:cTn id="21" dur="1000" fill="hold"/>
                                        <p:tgtEl>
                                          <p:spTgt spid="94273"/>
                                        </p:tgtEl>
                                        <p:attrNameLst>
                                          <p:attrName>ppt_h</p:attrName>
                                        </p:attrNameLst>
                                      </p:cBhvr>
                                      <p:tavLst>
                                        <p:tav tm="0">
                                          <p:val>
                                            <p:fltVal val="0.000000"/>
                                          </p:val>
                                        </p:tav>
                                        <p:tav tm="100000">
                                          <p:val>
                                            <p:strVal val="#ppt_h"/>
                                          </p:val>
                                        </p:tav>
                                      </p:tavLst>
                                    </p:anim>
                                    <p:anim calcmode="lin" valueType="num">
                                      <p:cBhvr>
                                        <p:cTn id="22" dur="1000" fill="hold"/>
                                        <p:tgtEl>
                                          <p:spTgt spid="94273"/>
                                        </p:tgtEl>
                                        <p:attrNameLst>
                                          <p:attrName>style.rotation</p:attrName>
                                        </p:attrNameLst>
                                      </p:cBhvr>
                                      <p:tavLst>
                                        <p:tav tm="0">
                                          <p:val>
                                            <p:fltVal val="90.000000"/>
                                          </p:val>
                                        </p:tav>
                                        <p:tav tm="100000">
                                          <p:val>
                                            <p:fltVal val="0.000000"/>
                                          </p:val>
                                        </p:tav>
                                      </p:tavLst>
                                    </p:anim>
                                    <p:animEffect transition="in" filter="fade">
                                      <p:cBhvr>
                                        <p:cTn id="23" dur="1000"/>
                                        <p:tgtEl>
                                          <p:spTgt spid="94273"/>
                                        </p:tgtEl>
                                      </p:cBhvr>
                                    </p:animEffect>
                                  </p:childTnLst>
                                </p:cTn>
                              </p:par>
                            </p:childTnLst>
                          </p:cTn>
                        </p:par>
                        <p:par>
                          <p:cTn id="24" fill="hold">
                            <p:stCondLst>
                              <p:cond delay="30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94269"/>
                                        </p:tgtEl>
                                        <p:attrNameLst>
                                          <p:attrName>style.visibility</p:attrName>
                                        </p:attrNameLst>
                                      </p:cBhvr>
                                      <p:to>
                                        <p:strVal val="visible"/>
                                      </p:to>
                                    </p:set>
                                    <p:anim calcmode="lin" valueType="num">
                                      <p:cBhvr>
                                        <p:cTn id="27" dur="1000" fill="hold"/>
                                        <p:tgtEl>
                                          <p:spTgt spid="94269"/>
                                        </p:tgtEl>
                                        <p:attrNameLst>
                                          <p:attrName>ppt_w</p:attrName>
                                        </p:attrNameLst>
                                      </p:cBhvr>
                                      <p:tavLst>
                                        <p:tav tm="0">
                                          <p:val>
                                            <p:fltVal val="0.000000"/>
                                          </p:val>
                                        </p:tav>
                                        <p:tav tm="100000">
                                          <p:val>
                                            <p:strVal val="#ppt_w"/>
                                          </p:val>
                                        </p:tav>
                                      </p:tavLst>
                                    </p:anim>
                                    <p:anim calcmode="lin" valueType="num">
                                      <p:cBhvr>
                                        <p:cTn id="28" dur="1000" fill="hold"/>
                                        <p:tgtEl>
                                          <p:spTgt spid="94269"/>
                                        </p:tgtEl>
                                        <p:attrNameLst>
                                          <p:attrName>ppt_h</p:attrName>
                                        </p:attrNameLst>
                                      </p:cBhvr>
                                      <p:tavLst>
                                        <p:tav tm="0">
                                          <p:val>
                                            <p:fltVal val="0.000000"/>
                                          </p:val>
                                        </p:tav>
                                        <p:tav tm="100000">
                                          <p:val>
                                            <p:strVal val="#ppt_h"/>
                                          </p:val>
                                        </p:tav>
                                      </p:tavLst>
                                    </p:anim>
                                    <p:anim calcmode="lin" valueType="num">
                                      <p:cBhvr>
                                        <p:cTn id="29" dur="1000" fill="hold"/>
                                        <p:tgtEl>
                                          <p:spTgt spid="94269"/>
                                        </p:tgtEl>
                                        <p:attrNameLst>
                                          <p:attrName>style.rotation</p:attrName>
                                        </p:attrNameLst>
                                      </p:cBhvr>
                                      <p:tavLst>
                                        <p:tav tm="0">
                                          <p:val>
                                            <p:fltVal val="90.000000"/>
                                          </p:val>
                                        </p:tav>
                                        <p:tav tm="100000">
                                          <p:val>
                                            <p:fltVal val="0.000000"/>
                                          </p:val>
                                        </p:tav>
                                      </p:tavLst>
                                    </p:anim>
                                    <p:animEffect transition="in" filter="fade">
                                      <p:cBhvr>
                                        <p:cTn id="30" dur="1000"/>
                                        <p:tgtEl>
                                          <p:spTgt spid="94269"/>
                                        </p:tgtEl>
                                      </p:cBhvr>
                                    </p:animEffect>
                                  </p:childTnLst>
                                </p:cTn>
                              </p:par>
                            </p:childTnLst>
                          </p:cTn>
                        </p:par>
                        <p:par>
                          <p:cTn id="31" fill="hold">
                            <p:stCondLst>
                              <p:cond delay="4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94271"/>
                                        </p:tgtEl>
                                        <p:attrNameLst>
                                          <p:attrName>style.visibility</p:attrName>
                                        </p:attrNameLst>
                                      </p:cBhvr>
                                      <p:to>
                                        <p:strVal val="visible"/>
                                      </p:to>
                                    </p:set>
                                    <p:anim calcmode="lin" valueType="num">
                                      <p:cBhvr>
                                        <p:cTn id="34" dur="1000" fill="hold"/>
                                        <p:tgtEl>
                                          <p:spTgt spid="94271"/>
                                        </p:tgtEl>
                                        <p:attrNameLst>
                                          <p:attrName>ppt_w</p:attrName>
                                        </p:attrNameLst>
                                      </p:cBhvr>
                                      <p:tavLst>
                                        <p:tav tm="0">
                                          <p:val>
                                            <p:fltVal val="0.000000"/>
                                          </p:val>
                                        </p:tav>
                                        <p:tav tm="100000">
                                          <p:val>
                                            <p:strVal val="#ppt_w"/>
                                          </p:val>
                                        </p:tav>
                                      </p:tavLst>
                                    </p:anim>
                                    <p:anim calcmode="lin" valueType="num">
                                      <p:cBhvr>
                                        <p:cTn id="35" dur="1000" fill="hold"/>
                                        <p:tgtEl>
                                          <p:spTgt spid="94271"/>
                                        </p:tgtEl>
                                        <p:attrNameLst>
                                          <p:attrName>ppt_h</p:attrName>
                                        </p:attrNameLst>
                                      </p:cBhvr>
                                      <p:tavLst>
                                        <p:tav tm="0">
                                          <p:val>
                                            <p:fltVal val="0.000000"/>
                                          </p:val>
                                        </p:tav>
                                        <p:tav tm="100000">
                                          <p:val>
                                            <p:strVal val="#ppt_h"/>
                                          </p:val>
                                        </p:tav>
                                      </p:tavLst>
                                    </p:anim>
                                    <p:anim calcmode="lin" valueType="num">
                                      <p:cBhvr>
                                        <p:cTn id="36" dur="1000" fill="hold"/>
                                        <p:tgtEl>
                                          <p:spTgt spid="94271"/>
                                        </p:tgtEl>
                                        <p:attrNameLst>
                                          <p:attrName>style.rotation</p:attrName>
                                        </p:attrNameLst>
                                      </p:cBhvr>
                                      <p:tavLst>
                                        <p:tav tm="0">
                                          <p:val>
                                            <p:fltVal val="90.000000"/>
                                          </p:val>
                                        </p:tav>
                                        <p:tav tm="100000">
                                          <p:val>
                                            <p:fltVal val="0.000000"/>
                                          </p:val>
                                        </p:tav>
                                      </p:tavLst>
                                    </p:anim>
                                    <p:animEffect transition="in" filter="fade">
                                      <p:cBhvr>
                                        <p:cTn id="37" dur="1000"/>
                                        <p:tgtEl>
                                          <p:spTgt spid="94271"/>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94275"/>
                                        </p:tgtEl>
                                        <p:attrNameLst>
                                          <p:attrName>style.visibility</p:attrName>
                                        </p:attrNameLst>
                                      </p:cBhvr>
                                      <p:to>
                                        <p:strVal val="visible"/>
                                      </p:to>
                                    </p:set>
                                    <p:animEffect transition="in" filter="fade">
                                      <p:cBhvr>
                                        <p:cTn id="41" dur="2000"/>
                                        <p:tgtEl>
                                          <p:spTgt spid="94275"/>
                                        </p:tgtEl>
                                      </p:cBhvr>
                                    </p:animEffect>
                                  </p:childTnLst>
                                </p:cTn>
                              </p:par>
                            </p:childTnLst>
                          </p:cTn>
                        </p:par>
                        <p:par>
                          <p:cTn id="42" fill="hold">
                            <p:stCondLst>
                              <p:cond delay="7000"/>
                            </p:stCondLst>
                            <p:childTnLst>
                              <p:par>
                                <p:cTn id="43" presetID="10" presetClass="entr" presetSubtype="0" fill="hold" nodeType="afterEffect">
                                  <p:stCondLst>
                                    <p:cond delay="0"/>
                                  </p:stCondLst>
                                  <p:childTnLst>
                                    <p:set>
                                      <p:cBhvr>
                                        <p:cTn id="44" dur="1" fill="hold">
                                          <p:stCondLst>
                                            <p:cond delay="0"/>
                                          </p:stCondLst>
                                        </p:cTn>
                                        <p:tgtEl>
                                          <p:spTgt spid="94267"/>
                                        </p:tgtEl>
                                        <p:attrNameLst>
                                          <p:attrName>style.visibility</p:attrName>
                                        </p:attrNameLst>
                                      </p:cBhvr>
                                      <p:to>
                                        <p:strVal val="visible"/>
                                      </p:to>
                                    </p:set>
                                    <p:animEffect transition="in" filter="fade">
                                      <p:cBhvr>
                                        <p:cTn id="45" dur="2000"/>
                                        <p:tgtEl>
                                          <p:spTgt spid="94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843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8436" name="Rectangle 3"/>
          <p:cNvSpPr/>
          <p:nvPr>
            <p:ph idx="1"/>
          </p:nvPr>
        </p:nvSpPr>
        <p:spPr/>
        <p:txBody>
          <a:bodyPr vert="horz" wrap="square" lIns="91440" tIns="45720" rIns="91440" bIns="45720" anchor="t" anchorCtr="0"/>
          <a:p>
            <a:pPr eaLnBrk="1" hangingPunct="1"/>
            <a:r>
              <a:rPr lang="zh-CN" altLang="en-US" sz="1800" dirty="0"/>
              <a:t>在事故系统中，人的不安全行为是导致事故发生的主要直接因素，而物的不安全状态也是人为作用的结果，因此从根本上说，人的行为是导致事故发生的主要原因。</a:t>
            </a:r>
            <a:endParaRPr lang="zh-CN" altLang="en-US" sz="1800" dirty="0"/>
          </a:p>
          <a:p>
            <a:pPr eaLnBrk="1" hangingPunct="1"/>
            <a:endParaRPr lang="zh-CN" altLang="en-US" sz="1200" dirty="0"/>
          </a:p>
          <a:p>
            <a:pPr eaLnBrk="1" hangingPunct="1"/>
            <a:r>
              <a:rPr lang="zh-CN" altLang="en-US" sz="1800" dirty="0"/>
              <a:t>在现代安全系统中，人的安全素质不仅决定其自身安全生产行为，还影响着或决定着“物”的安全可靠性，对“能量”和“信息”的控制也主要是通过人发挥作用。</a:t>
            </a:r>
            <a:endParaRPr lang="zh-CN" altLang="en-US" sz="1800" dirty="0"/>
          </a:p>
          <a:p>
            <a:pPr eaLnBrk="1" hangingPunct="1"/>
            <a:endParaRPr lang="zh-CN" altLang="en-US" sz="1200" dirty="0"/>
          </a:p>
          <a:p>
            <a:pPr eaLnBrk="1" hangingPunct="1"/>
            <a:r>
              <a:rPr lang="zh-CN" altLang="en-US" sz="1800" dirty="0"/>
              <a:t>由此可见“人”的重要性，而人的行为是否安全，取决于自身安全文化素质。不论在事故系统中还是在安全系统中，人都是最主要的构成因素，也是预防型与本质化安全工作的首要着手点。</a:t>
            </a:r>
            <a:endParaRPr lang="zh-CN" altLang="en-US" sz="1800" dirty="0"/>
          </a:p>
        </p:txBody>
      </p:sp>
      <p:pic>
        <p:nvPicPr>
          <p:cNvPr id="138249" name="Picture 9" descr="xinsrc_1321005081314828278703"/>
          <p:cNvPicPr>
            <a:picLocks noChangeAspect="1"/>
          </p:cNvPicPr>
          <p:nvPr/>
        </p:nvPicPr>
        <p:blipFill>
          <a:blip r:embed="rId1"/>
          <a:stretch>
            <a:fillRect/>
          </a:stretch>
        </p:blipFill>
        <p:spPr>
          <a:xfrm>
            <a:off x="2171700" y="4648200"/>
            <a:ext cx="4762500" cy="1676400"/>
          </a:xfrm>
          <a:prstGeom prst="rect">
            <a:avLst/>
          </a:prstGeom>
          <a:noFill/>
          <a:ln w="9525">
            <a:noFill/>
          </a:ln>
        </p:spPr>
      </p:pic>
      <p:sp>
        <p:nvSpPr>
          <p:cNvPr id="18438" name="Rectangle 10"/>
          <p:cNvSpPr/>
          <p:nvPr>
            <p:ph type="title"/>
          </p:nvPr>
        </p:nvSpPr>
        <p:spPr/>
        <p:txBody>
          <a:bodyPr vert="horz" wrap="square" lIns="91440" tIns="45720" rIns="91440" bIns="45720" anchor="ctr" anchorCtr="0"/>
          <a:p>
            <a:pPr eaLnBrk="1" hangingPunct="1"/>
            <a:r>
              <a:rPr lang="en-US" altLang="zh-CN" dirty="0"/>
              <a:t>1.4.3 </a:t>
            </a:r>
            <a:r>
              <a:rPr lang="zh-CN" altLang="en-US" dirty="0"/>
              <a:t>安全系统中“人”的重要性</a:t>
            </a:r>
            <a:endParaRPr lang="zh-CN" altLang="en-US" dirty="0"/>
          </a:p>
        </p:txBody>
      </p:sp>
      <p:sp>
        <p:nvSpPr>
          <p:cNvPr id="18439" name="AutoShape 11">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8249"/>
                                        </p:tgtEl>
                                        <p:attrNameLst>
                                          <p:attrName>style.visibility</p:attrName>
                                        </p:attrNameLst>
                                      </p:cBhvr>
                                      <p:to>
                                        <p:strVal val="visible"/>
                                      </p:to>
                                    </p:set>
                                    <p:animEffect transition="in" filter="blinds(horizontal)">
                                      <p:cBhvr>
                                        <p:cTn id="7" dur="500"/>
                                        <p:tgtEl>
                                          <p:spTgt spid="13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458" name="Rectangle 2"/>
          <p:cNvSpPr/>
          <p:nvPr>
            <p:ph type="title"/>
          </p:nvPr>
        </p:nvSpPr>
        <p:spPr>
          <a:xfrm>
            <a:off x="457200" y="2514600"/>
            <a:ext cx="8229600" cy="914400"/>
          </a:xfrm>
        </p:spPr>
        <p:txBody>
          <a:bodyPr vert="horz" wrap="square" lIns="91440" tIns="45720" rIns="91440" bIns="45720" anchor="ctr" anchorCtr="0"/>
          <a:p>
            <a:pPr eaLnBrk="1" hangingPunct="1"/>
            <a:r>
              <a:rPr lang="en-US" altLang="zh-CN" dirty="0"/>
              <a:t>2 </a:t>
            </a:r>
            <a:r>
              <a:rPr lang="zh-CN" altLang="en-US" dirty="0"/>
              <a:t>本质安全的含义</a:t>
            </a:r>
            <a:endParaRPr lang="zh-CN" altLang="en-US" dirty="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0483"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0484" name="Rectangle 2"/>
          <p:cNvSpPr/>
          <p:nvPr>
            <p:ph type="title"/>
          </p:nvPr>
        </p:nvSpPr>
        <p:spPr/>
        <p:txBody>
          <a:bodyPr vert="horz" wrap="square" lIns="91440" tIns="45720" rIns="91440" bIns="45720" anchor="ctr" anchorCtr="0"/>
          <a:p>
            <a:pPr eaLnBrk="1" hangingPunct="1"/>
            <a:r>
              <a:rPr lang="en-US" altLang="zh-CN" dirty="0"/>
              <a:t>2.1 </a:t>
            </a:r>
            <a:r>
              <a:rPr lang="zh-CN" altLang="en-US" dirty="0"/>
              <a:t>什么是本质安全</a:t>
            </a:r>
            <a:endParaRPr lang="zh-CN" altLang="en-US" dirty="0"/>
          </a:p>
        </p:txBody>
      </p:sp>
      <p:sp>
        <p:nvSpPr>
          <p:cNvPr id="20485" name="Rectangle 3"/>
          <p:cNvSpPr/>
          <p:nvPr>
            <p:ph idx="1"/>
          </p:nvPr>
        </p:nvSpPr>
        <p:spPr>
          <a:xfrm>
            <a:off x="457200" y="1371600"/>
            <a:ext cx="8229600" cy="2514600"/>
          </a:xfrm>
        </p:spPr>
        <p:txBody>
          <a:bodyPr vert="horz" wrap="square" lIns="91440" tIns="45720" rIns="91440" bIns="45720" anchor="t" anchorCtr="0"/>
          <a:p>
            <a:pPr eaLnBrk="1" hangingPunct="1"/>
            <a:r>
              <a:rPr lang="zh-CN" altLang="en-US" dirty="0"/>
              <a:t>“本质安全”一词的提出源于</a:t>
            </a:r>
            <a:r>
              <a:rPr lang="en-US" altLang="zh-CN" dirty="0"/>
              <a:t>20</a:t>
            </a:r>
            <a:r>
              <a:rPr lang="zh-CN" altLang="en-US" dirty="0"/>
              <a:t>世纪</a:t>
            </a:r>
            <a:r>
              <a:rPr lang="en-US" altLang="zh-CN" dirty="0"/>
              <a:t>50</a:t>
            </a:r>
            <a:r>
              <a:rPr lang="zh-CN" altLang="en-US" dirty="0"/>
              <a:t>年代世界宇航技术的发展，随着人类科学技术的进步和安全理论的发展，这一概念逐步被广泛接受。</a:t>
            </a:r>
            <a:endParaRPr lang="zh-CN" altLang="en-US" dirty="0"/>
          </a:p>
          <a:p>
            <a:pPr eaLnBrk="1" hangingPunct="1"/>
            <a:endParaRPr lang="zh-CN" altLang="en-US" dirty="0"/>
          </a:p>
          <a:p>
            <a:pPr eaLnBrk="1" hangingPunct="1"/>
            <a:r>
              <a:rPr lang="zh-CN" altLang="en-US" dirty="0"/>
              <a:t>狭义的本质安全是指机器、设备本身所具有的安全性能。当系统发生故障时，机器、设备能够自动防止操作失误或引发事故；即使由于人为操作失误，设备系统也能够自动排除、切换或安全地停止运转，从而保障人身、设备和财产的安全。</a:t>
            </a:r>
            <a:endParaRPr lang="zh-CN" altLang="en-US" dirty="0"/>
          </a:p>
        </p:txBody>
      </p:sp>
      <p:pic>
        <p:nvPicPr>
          <p:cNvPr id="87045" name="Picture 5" descr="20078812542322_2"/>
          <p:cNvPicPr>
            <a:picLocks noChangeAspect="1"/>
          </p:cNvPicPr>
          <p:nvPr/>
        </p:nvPicPr>
        <p:blipFill>
          <a:blip r:embed="rId1"/>
          <a:stretch>
            <a:fillRect/>
          </a:stretch>
        </p:blipFill>
        <p:spPr>
          <a:xfrm>
            <a:off x="5638800" y="4222750"/>
            <a:ext cx="2514600" cy="1339850"/>
          </a:xfrm>
          <a:prstGeom prst="rect">
            <a:avLst/>
          </a:prstGeom>
          <a:noFill/>
          <a:ln w="9525">
            <a:noFill/>
          </a:ln>
        </p:spPr>
      </p:pic>
      <p:sp>
        <p:nvSpPr>
          <p:cNvPr id="20487" name="Rectangle 6"/>
          <p:cNvSpPr/>
          <p:nvPr/>
        </p:nvSpPr>
        <p:spPr>
          <a:xfrm>
            <a:off x="457200" y="3962400"/>
            <a:ext cx="4800600" cy="18288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dirty="0">
                <a:latin typeface="楷体_GB2312" pitchFamily="49" charset="-122"/>
              </a:rPr>
              <a:t>广义的本质安全指</a:t>
            </a:r>
            <a:r>
              <a:rPr lang="zh-CN" altLang="en-US" dirty="0">
                <a:latin typeface="宋体" panose="02010600030101010101" pitchFamily="2" charset="-122"/>
              </a:rPr>
              <a:t>“</a:t>
            </a:r>
            <a:r>
              <a:rPr lang="zh-CN" altLang="en-US" dirty="0">
                <a:latin typeface="楷体_GB2312" pitchFamily="49" charset="-122"/>
              </a:rPr>
              <a:t>人</a:t>
            </a:r>
            <a:r>
              <a:rPr lang="en-US" altLang="zh-CN" dirty="0">
                <a:latin typeface="宋体" panose="02010600030101010101" pitchFamily="2" charset="-122"/>
              </a:rPr>
              <a:t>—</a:t>
            </a:r>
            <a:r>
              <a:rPr lang="zh-CN" altLang="en-US" dirty="0">
                <a:latin typeface="楷体_GB2312" pitchFamily="49" charset="-122"/>
              </a:rPr>
              <a:t>机</a:t>
            </a:r>
            <a:r>
              <a:rPr lang="en-US" altLang="zh-CN" dirty="0">
                <a:latin typeface="宋体" panose="02010600030101010101" pitchFamily="2" charset="-122"/>
              </a:rPr>
              <a:t>—</a:t>
            </a:r>
            <a:r>
              <a:rPr lang="zh-CN" altLang="en-US" dirty="0">
                <a:latin typeface="楷体_GB2312" pitchFamily="49" charset="-122"/>
              </a:rPr>
              <a:t>环境</a:t>
            </a:r>
            <a:r>
              <a:rPr lang="en-US" altLang="zh-CN" dirty="0">
                <a:latin typeface="宋体" panose="02010600030101010101" pitchFamily="2" charset="-122"/>
              </a:rPr>
              <a:t>—</a:t>
            </a:r>
            <a:r>
              <a:rPr lang="zh-CN" altLang="en-US" dirty="0">
                <a:latin typeface="楷体_GB2312" pitchFamily="49" charset="-122"/>
              </a:rPr>
              <a:t>管理</a:t>
            </a:r>
            <a:r>
              <a:rPr lang="zh-CN" altLang="en-US" dirty="0">
                <a:latin typeface="宋体" panose="02010600030101010101" pitchFamily="2" charset="-122"/>
              </a:rPr>
              <a:t>”</a:t>
            </a:r>
            <a:r>
              <a:rPr lang="zh-CN" altLang="en-US" dirty="0">
                <a:latin typeface="楷体_GB2312" pitchFamily="49" charset="-122"/>
              </a:rPr>
              <a:t>这一系统（就是前文所说的事故系统）表现出的安全性能。简单来说，就是通过优化资源配置和提高其完整性，使整个系统安全可靠。</a:t>
            </a:r>
            <a:endParaRPr lang="zh-CN" altLang="en-US" dirty="0">
              <a:latin typeface="楷体_GB2312" pitchFamily="49" charset="-122"/>
            </a:endParaRPr>
          </a:p>
        </p:txBody>
      </p:sp>
      <p:sp>
        <p:nvSpPr>
          <p:cNvPr id="20488" name="AutoShape 7">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additive="base">
                                        <p:cTn id="7" dur="500" fill="hold"/>
                                        <p:tgtEl>
                                          <p:spTgt spid="87045"/>
                                        </p:tgtEl>
                                        <p:attrNameLst>
                                          <p:attrName>ppt_x</p:attrName>
                                        </p:attrNameLst>
                                      </p:cBhvr>
                                      <p:tavLst>
                                        <p:tav tm="0">
                                          <p:val>
                                            <p:strVal val="#ppt_x"/>
                                          </p:val>
                                        </p:tav>
                                        <p:tav tm="100000">
                                          <p:val>
                                            <p:strVal val="#ppt_x"/>
                                          </p:val>
                                        </p:tav>
                                      </p:tavLst>
                                    </p:anim>
                                    <p:anim calcmode="lin" valueType="num">
                                      <p:cBhvr additive="base">
                                        <p:cTn id="8" dur="500" fill="hold"/>
                                        <p:tgtEl>
                                          <p:spTgt spid="87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150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1508" name="Rectangle 2"/>
          <p:cNvSpPr/>
          <p:nvPr>
            <p:ph type="title"/>
          </p:nvPr>
        </p:nvSpPr>
        <p:spPr/>
        <p:txBody>
          <a:bodyPr vert="horz" wrap="square" lIns="91440" tIns="45720" rIns="91440" bIns="45720" anchor="ctr" anchorCtr="0"/>
          <a:p>
            <a:pPr eaLnBrk="1" hangingPunct="1"/>
            <a:r>
              <a:rPr lang="en-US" altLang="zh-CN" dirty="0"/>
              <a:t>2.1.1 </a:t>
            </a:r>
            <a:r>
              <a:rPr lang="zh-CN" altLang="en-US" dirty="0"/>
              <a:t>本质安全的理念</a:t>
            </a:r>
            <a:endParaRPr lang="zh-CN" altLang="en-US" dirty="0"/>
          </a:p>
        </p:txBody>
      </p:sp>
      <p:sp>
        <p:nvSpPr>
          <p:cNvPr id="110595" name="Rectangle 3"/>
          <p:cNvSpPr/>
          <p:nvPr>
            <p:ph idx="1"/>
          </p:nvPr>
        </p:nvSpPr>
        <p:spPr/>
        <p:txBody>
          <a:bodyPr vert="horz" wrap="square" lIns="91440" tIns="45720" rIns="91440" bIns="45720" anchor="t" anchorCtr="0"/>
          <a:p>
            <a:pPr eaLnBrk="1" hangingPunct="1"/>
            <a:r>
              <a:rPr lang="zh-CN" altLang="en-US" sz="2400" dirty="0">
                <a:solidFill>
                  <a:srgbClr val="FFCC00"/>
                </a:solidFill>
                <a:ea typeface="方正姚体" panose="02010601030101010101" pitchFamily="2" charset="-122"/>
              </a:rPr>
              <a:t>本质安全理念认为：所有事故都是可以预防和避免的。</a:t>
            </a:r>
            <a:endParaRPr lang="zh-CN" altLang="en-US" sz="2400" dirty="0">
              <a:solidFill>
                <a:srgbClr val="FFCC00"/>
              </a:solidFill>
              <a:ea typeface="方正姚体" panose="02010601030101010101" pitchFamily="2" charset="-122"/>
            </a:endParaRPr>
          </a:p>
          <a:p>
            <a:pPr eaLnBrk="1" hangingPunct="1"/>
            <a:endParaRPr lang="zh-CN" altLang="en-US" sz="1800" dirty="0">
              <a:solidFill>
                <a:srgbClr val="FFCC00"/>
              </a:solidFill>
              <a:ea typeface="方正姚体" panose="02010601030101010101" pitchFamily="2" charset="-122"/>
            </a:endParaRPr>
          </a:p>
          <a:p>
            <a:pPr eaLnBrk="1" hangingPunct="1">
              <a:lnSpc>
                <a:spcPct val="120000"/>
              </a:lnSpc>
              <a:spcBef>
                <a:spcPct val="50000"/>
              </a:spcBef>
            </a:pPr>
            <a:r>
              <a:rPr lang="zh-CN" altLang="en-US" sz="1800" dirty="0">
                <a:ea typeface="方正姚体" panose="02010601030101010101" pitchFamily="2" charset="-122"/>
              </a:rPr>
              <a:t>如何实现本质安全理念所提出的零安全事故的目标，途径如下：</a:t>
            </a:r>
            <a:endParaRPr lang="zh-CN" altLang="en-US" sz="1800" dirty="0">
              <a:ea typeface="方正姚体" panose="02010601030101010101" pitchFamily="2" charset="-122"/>
            </a:endParaRPr>
          </a:p>
          <a:p>
            <a:pPr lvl="1" eaLnBrk="1" hangingPunct="1">
              <a:lnSpc>
                <a:spcPct val="120000"/>
              </a:lnSpc>
              <a:spcBef>
                <a:spcPct val="50000"/>
              </a:spcBef>
            </a:pPr>
            <a:r>
              <a:rPr lang="zh-CN" altLang="en-US" dirty="0">
                <a:ea typeface="方正姚体" panose="02010601030101010101" pitchFamily="2" charset="-122"/>
              </a:rPr>
              <a:t>一是人的安全可靠性。不论在何种作业环境和条件下，都能按规程操作，杜绝“三违”，实现个体安全。</a:t>
            </a:r>
            <a:endParaRPr lang="zh-CN" altLang="en-US" dirty="0">
              <a:ea typeface="方正姚体" panose="02010601030101010101" pitchFamily="2" charset="-122"/>
            </a:endParaRPr>
          </a:p>
          <a:p>
            <a:pPr lvl="1" eaLnBrk="1" hangingPunct="1">
              <a:lnSpc>
                <a:spcPct val="120000"/>
              </a:lnSpc>
              <a:spcBef>
                <a:spcPct val="50000"/>
              </a:spcBef>
            </a:pPr>
            <a:r>
              <a:rPr lang="zh-CN" altLang="en-US" dirty="0">
                <a:ea typeface="方正姚体" panose="02010601030101010101" pitchFamily="2" charset="-122"/>
              </a:rPr>
              <a:t>二是物的安全可靠性。不论在动态过程中，还是静态过程中，物始终处在能够安全运行的状态。</a:t>
            </a:r>
            <a:endParaRPr lang="zh-CN" altLang="en-US" dirty="0">
              <a:ea typeface="方正姚体" panose="02010601030101010101" pitchFamily="2" charset="-122"/>
            </a:endParaRPr>
          </a:p>
          <a:p>
            <a:pPr lvl="1" eaLnBrk="1" hangingPunct="1">
              <a:lnSpc>
                <a:spcPct val="120000"/>
              </a:lnSpc>
              <a:spcBef>
                <a:spcPct val="50000"/>
              </a:spcBef>
            </a:pPr>
            <a:r>
              <a:rPr lang="zh-CN" altLang="en-US" dirty="0">
                <a:ea typeface="方正姚体" panose="02010601030101010101" pitchFamily="2" charset="-122"/>
              </a:rPr>
              <a:t>三是系统的安全可靠性。在日常安全生产中，不因人的不安全行为或物的不安全状况而发生重大事故，形成“人机互补、人机制约”的安全系统。</a:t>
            </a:r>
            <a:endParaRPr lang="zh-CN" altLang="en-US" dirty="0">
              <a:ea typeface="方正姚体" panose="02010601030101010101" pitchFamily="2" charset="-122"/>
            </a:endParaRPr>
          </a:p>
          <a:p>
            <a:pPr lvl="1" eaLnBrk="1" hangingPunct="1">
              <a:lnSpc>
                <a:spcPct val="120000"/>
              </a:lnSpc>
              <a:spcBef>
                <a:spcPct val="50000"/>
              </a:spcBef>
            </a:pPr>
            <a:r>
              <a:rPr lang="zh-CN" altLang="en-US" dirty="0">
                <a:ea typeface="方正姚体" panose="02010601030101010101" pitchFamily="2" charset="-122"/>
              </a:rPr>
              <a:t>四是管理规范和持续改进。通过规范制度、科学管理，杜绝管理上的失误，在生产中实现零缺陷、零事故。</a:t>
            </a:r>
            <a:endParaRPr lang="zh-CN" altLang="en-US" dirty="0">
              <a:ea typeface="方正姚体" panose="02010601030101010101" pitchFamily="2" charset="-122"/>
            </a:endParaRPr>
          </a:p>
        </p:txBody>
      </p:sp>
      <p:sp>
        <p:nvSpPr>
          <p:cNvPr id="21510" name="AutoShape 5">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10595">
                                            <p:txEl>
                                              <p:charRg st="0" end="25"/>
                                            </p:txEl>
                                          </p:spTgt>
                                        </p:tgtEl>
                                        <p:attrNameLst>
                                          <p:attrName>style.visibility</p:attrName>
                                        </p:attrNameLst>
                                      </p:cBhvr>
                                      <p:to>
                                        <p:strVal val="visible"/>
                                      </p:to>
                                    </p:set>
                                    <p:anim calcmode="discrete" valueType="clr">
                                      <p:cBhvr override="childStyle">
                                        <p:cTn id="7" dur="100"/>
                                        <p:tgtEl>
                                          <p:spTgt spid="110595">
                                            <p:txEl>
                                              <p:charRg st="0" end="2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
                                        <p:tgtEl>
                                          <p:spTgt spid="110595">
                                            <p:txEl>
                                              <p:charRg st="0" end="25"/>
                                            </p:txEl>
                                          </p:spTgt>
                                        </p:tgtEl>
                                        <p:attrNameLst>
                                          <p:attrName>fillcolor</p:attrName>
                                        </p:attrNameLst>
                                      </p:cBhvr>
                                      <p:tavLst>
                                        <p:tav tm="0">
                                          <p:val>
                                            <p:clrVal>
                                              <a:schemeClr val="accent2"/>
                                            </p:clrVal>
                                          </p:val>
                                        </p:tav>
                                        <p:tav tm="50000">
                                          <p:val>
                                            <p:clrVal>
                                              <a:schemeClr val="hlink"/>
                                            </p:clrVal>
                                          </p:val>
                                        </p:tav>
                                      </p:tavLst>
                                    </p:anim>
                                    <p:set>
                                      <p:cBhvr>
                                        <p:cTn id="9" dur="100"/>
                                        <p:tgtEl>
                                          <p:spTgt spid="110595">
                                            <p:txEl>
                                              <p:charRg st="0" end="25"/>
                                            </p:txEl>
                                          </p:spTgt>
                                        </p:tgtEl>
                                        <p:attrNameLst>
                                          <p:attrName>fill.type</p:attrName>
                                        </p:attrNameLst>
                                      </p:cBhvr>
                                      <p:to>
                                        <p:strVal val="solid"/>
                                      </p:to>
                                    </p:set>
                                  </p:childTnLst>
                                </p:cTn>
                              </p:par>
                            </p:childTnLst>
                          </p:cTn>
                        </p:par>
                        <p:par>
                          <p:cTn id="10" fill="hold">
                            <p:stCondLst>
                              <p:cond delay="125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10595">
                                            <p:txEl>
                                              <p:charRg st="26" end="55"/>
                                            </p:txEl>
                                          </p:spTgt>
                                        </p:tgtEl>
                                        <p:attrNameLst>
                                          <p:attrName>style.visibility</p:attrName>
                                        </p:attrNameLst>
                                      </p:cBhvr>
                                      <p:to>
                                        <p:strVal val="visible"/>
                                      </p:to>
                                    </p:set>
                                    <p:anim calcmode="discrete" valueType="clr">
                                      <p:cBhvr override="childStyle">
                                        <p:cTn id="13" dur="100"/>
                                        <p:tgtEl>
                                          <p:spTgt spid="110595">
                                            <p:txEl>
                                              <p:charRg st="26" end="5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100"/>
                                        <p:tgtEl>
                                          <p:spTgt spid="110595">
                                            <p:txEl>
                                              <p:charRg st="26" end="55"/>
                                            </p:txEl>
                                          </p:spTgt>
                                        </p:tgtEl>
                                        <p:attrNameLst>
                                          <p:attrName>fillcolor</p:attrName>
                                        </p:attrNameLst>
                                      </p:cBhvr>
                                      <p:tavLst>
                                        <p:tav tm="0">
                                          <p:val>
                                            <p:clrVal>
                                              <a:schemeClr val="accent2"/>
                                            </p:clrVal>
                                          </p:val>
                                        </p:tav>
                                        <p:tav tm="50000">
                                          <p:val>
                                            <p:clrVal>
                                              <a:schemeClr val="hlink"/>
                                            </p:clrVal>
                                          </p:val>
                                        </p:tav>
                                      </p:tavLst>
                                    </p:anim>
                                    <p:set>
                                      <p:cBhvr>
                                        <p:cTn id="15" dur="100"/>
                                        <p:tgtEl>
                                          <p:spTgt spid="110595">
                                            <p:txEl>
                                              <p:charRg st="26" end="55"/>
                                            </p:txEl>
                                          </p:spTgt>
                                        </p:tgtEl>
                                        <p:attrNameLst>
                                          <p:attrName>fill.type</p:attrName>
                                        </p:attrNameLst>
                                      </p:cBhvr>
                                      <p:to>
                                        <p:strVal val="solid"/>
                                      </p:to>
                                    </p:set>
                                  </p:childTnLst>
                                </p:cTn>
                              </p:par>
                            </p:childTnLst>
                          </p:cTn>
                        </p:par>
                        <p:par>
                          <p:cTn id="16" fill="hold">
                            <p:stCondLst>
                              <p:cond delay="27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10595">
                                            <p:txEl>
                                              <p:charRg st="55" end="102"/>
                                            </p:txEl>
                                          </p:spTgt>
                                        </p:tgtEl>
                                        <p:attrNameLst>
                                          <p:attrName>style.visibility</p:attrName>
                                        </p:attrNameLst>
                                      </p:cBhvr>
                                      <p:to>
                                        <p:strVal val="visible"/>
                                      </p:to>
                                    </p:set>
                                    <p:anim calcmode="discrete" valueType="clr">
                                      <p:cBhvr override="childStyle">
                                        <p:cTn id="19" dur="100"/>
                                        <p:tgtEl>
                                          <p:spTgt spid="110595">
                                            <p:txEl>
                                              <p:charRg st="55" end="10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100"/>
                                        <p:tgtEl>
                                          <p:spTgt spid="110595">
                                            <p:txEl>
                                              <p:charRg st="55" end="102"/>
                                            </p:txEl>
                                          </p:spTgt>
                                        </p:tgtEl>
                                        <p:attrNameLst>
                                          <p:attrName>fillcolor</p:attrName>
                                        </p:attrNameLst>
                                      </p:cBhvr>
                                      <p:tavLst>
                                        <p:tav tm="0">
                                          <p:val>
                                            <p:clrVal>
                                              <a:schemeClr val="accent2"/>
                                            </p:clrVal>
                                          </p:val>
                                        </p:tav>
                                        <p:tav tm="50000">
                                          <p:val>
                                            <p:clrVal>
                                              <a:schemeClr val="hlink"/>
                                            </p:clrVal>
                                          </p:val>
                                        </p:tav>
                                      </p:tavLst>
                                    </p:anim>
                                    <p:set>
                                      <p:cBhvr>
                                        <p:cTn id="21" dur="100"/>
                                        <p:tgtEl>
                                          <p:spTgt spid="110595">
                                            <p:txEl>
                                              <p:charRg st="55" end="102"/>
                                            </p:txEl>
                                          </p:spTgt>
                                        </p:tgtEl>
                                        <p:attrNameLst>
                                          <p:attrName>fill.type</p:attrName>
                                        </p:attrNameLst>
                                      </p:cBhvr>
                                      <p:to>
                                        <p:strVal val="solid"/>
                                      </p:to>
                                    </p:set>
                                  </p:childTnLst>
                                </p:cTn>
                              </p:par>
                            </p:childTnLst>
                          </p:cTn>
                        </p:par>
                        <p:par>
                          <p:cTn id="22" fill="hold">
                            <p:stCondLst>
                              <p:cond delay="505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10595">
                                            <p:txEl>
                                              <p:charRg st="102" end="145"/>
                                            </p:txEl>
                                          </p:spTgt>
                                        </p:tgtEl>
                                        <p:attrNameLst>
                                          <p:attrName>style.visibility</p:attrName>
                                        </p:attrNameLst>
                                      </p:cBhvr>
                                      <p:to>
                                        <p:strVal val="visible"/>
                                      </p:to>
                                    </p:set>
                                    <p:anim calcmode="discrete" valueType="clr">
                                      <p:cBhvr override="childStyle">
                                        <p:cTn id="25" dur="100"/>
                                        <p:tgtEl>
                                          <p:spTgt spid="110595">
                                            <p:txEl>
                                              <p:charRg st="102" end="14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100"/>
                                        <p:tgtEl>
                                          <p:spTgt spid="110595">
                                            <p:txEl>
                                              <p:charRg st="102" end="145"/>
                                            </p:txEl>
                                          </p:spTgt>
                                        </p:tgtEl>
                                        <p:attrNameLst>
                                          <p:attrName>fillcolor</p:attrName>
                                        </p:attrNameLst>
                                      </p:cBhvr>
                                      <p:tavLst>
                                        <p:tav tm="0">
                                          <p:val>
                                            <p:clrVal>
                                              <a:schemeClr val="accent2"/>
                                            </p:clrVal>
                                          </p:val>
                                        </p:tav>
                                        <p:tav tm="50000">
                                          <p:val>
                                            <p:clrVal>
                                              <a:schemeClr val="hlink"/>
                                            </p:clrVal>
                                          </p:val>
                                        </p:tav>
                                      </p:tavLst>
                                    </p:anim>
                                    <p:set>
                                      <p:cBhvr>
                                        <p:cTn id="27" dur="100"/>
                                        <p:tgtEl>
                                          <p:spTgt spid="110595">
                                            <p:txEl>
                                              <p:charRg st="102" end="145"/>
                                            </p:txEl>
                                          </p:spTgt>
                                        </p:tgtEl>
                                        <p:attrNameLst>
                                          <p:attrName>fill.type</p:attrName>
                                        </p:attrNameLst>
                                      </p:cBhvr>
                                      <p:to>
                                        <p:strVal val="solid"/>
                                      </p:to>
                                    </p:set>
                                  </p:childTnLst>
                                </p:cTn>
                              </p:par>
                            </p:childTnLst>
                          </p:cTn>
                        </p:par>
                        <p:par>
                          <p:cTn id="28" fill="hold">
                            <p:stCondLst>
                              <p:cond delay="7199"/>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10595">
                                            <p:txEl>
                                              <p:charRg st="145" end="210"/>
                                            </p:txEl>
                                          </p:spTgt>
                                        </p:tgtEl>
                                        <p:attrNameLst>
                                          <p:attrName>style.visibility</p:attrName>
                                        </p:attrNameLst>
                                      </p:cBhvr>
                                      <p:to>
                                        <p:strVal val="visible"/>
                                      </p:to>
                                    </p:set>
                                    <p:anim calcmode="discrete" valueType="clr">
                                      <p:cBhvr override="childStyle">
                                        <p:cTn id="31" dur="100"/>
                                        <p:tgtEl>
                                          <p:spTgt spid="110595">
                                            <p:txEl>
                                              <p:charRg st="145" end="2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100"/>
                                        <p:tgtEl>
                                          <p:spTgt spid="110595">
                                            <p:txEl>
                                              <p:charRg st="145" end="210"/>
                                            </p:txEl>
                                          </p:spTgt>
                                        </p:tgtEl>
                                        <p:attrNameLst>
                                          <p:attrName>fillcolor</p:attrName>
                                        </p:attrNameLst>
                                      </p:cBhvr>
                                      <p:tavLst>
                                        <p:tav tm="0">
                                          <p:val>
                                            <p:clrVal>
                                              <a:schemeClr val="accent2"/>
                                            </p:clrVal>
                                          </p:val>
                                        </p:tav>
                                        <p:tav tm="50000">
                                          <p:val>
                                            <p:clrVal>
                                              <a:schemeClr val="hlink"/>
                                            </p:clrVal>
                                          </p:val>
                                        </p:tav>
                                      </p:tavLst>
                                    </p:anim>
                                    <p:set>
                                      <p:cBhvr>
                                        <p:cTn id="33" dur="100"/>
                                        <p:tgtEl>
                                          <p:spTgt spid="110595">
                                            <p:txEl>
                                              <p:charRg st="145" end="210"/>
                                            </p:txEl>
                                          </p:spTgt>
                                        </p:tgtEl>
                                        <p:attrNameLst>
                                          <p:attrName>fill.type</p:attrName>
                                        </p:attrNameLst>
                                      </p:cBhvr>
                                      <p:to>
                                        <p:strVal val="solid"/>
                                      </p:to>
                                    </p:set>
                                  </p:childTnLst>
                                </p:cTn>
                              </p:par>
                            </p:childTnLst>
                          </p:cTn>
                        </p:par>
                        <p:par>
                          <p:cTn id="34" fill="hold">
                            <p:stCondLst>
                              <p:cond delay="10449"/>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10595">
                                            <p:txEl>
                                              <p:charRg st="210" end="258"/>
                                            </p:txEl>
                                          </p:spTgt>
                                        </p:tgtEl>
                                        <p:attrNameLst>
                                          <p:attrName>style.visibility</p:attrName>
                                        </p:attrNameLst>
                                      </p:cBhvr>
                                      <p:to>
                                        <p:strVal val="visible"/>
                                      </p:to>
                                    </p:set>
                                    <p:anim calcmode="discrete" valueType="clr">
                                      <p:cBhvr override="childStyle">
                                        <p:cTn id="37" dur="100"/>
                                        <p:tgtEl>
                                          <p:spTgt spid="110595">
                                            <p:txEl>
                                              <p:charRg st="210" end="25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100"/>
                                        <p:tgtEl>
                                          <p:spTgt spid="110595">
                                            <p:txEl>
                                              <p:charRg st="210" end="258"/>
                                            </p:txEl>
                                          </p:spTgt>
                                        </p:tgtEl>
                                        <p:attrNameLst>
                                          <p:attrName>fillcolor</p:attrName>
                                        </p:attrNameLst>
                                      </p:cBhvr>
                                      <p:tavLst>
                                        <p:tav tm="0">
                                          <p:val>
                                            <p:clrVal>
                                              <a:schemeClr val="accent2"/>
                                            </p:clrVal>
                                          </p:val>
                                        </p:tav>
                                        <p:tav tm="50000">
                                          <p:val>
                                            <p:clrVal>
                                              <a:schemeClr val="hlink"/>
                                            </p:clrVal>
                                          </p:val>
                                        </p:tav>
                                      </p:tavLst>
                                    </p:anim>
                                    <p:set>
                                      <p:cBhvr>
                                        <p:cTn id="39" dur="100"/>
                                        <p:tgtEl>
                                          <p:spTgt spid="110595">
                                            <p:txEl>
                                              <p:charRg st="210" end="258"/>
                                            </p:txEl>
                                          </p:spTgt>
                                        </p:tgtEl>
                                        <p:attrNameLst>
                                          <p:attrName>fill.type</p:attrName>
                                        </p:attrNameLst>
                                      </p:cBhvr>
                                      <p:to>
                                        <p:strVal val="solid"/>
                                      </p:to>
                                    </p:set>
                                  </p:childTnLst>
                                </p:cTn>
                              </p:par>
                            </p:childTnLst>
                          </p:cTn>
                        </p:par>
                        <p:par>
                          <p:cTn id="40" fill="hold">
                            <p:stCondLst>
                              <p:cond delay="12850"/>
                            </p:stCondLst>
                            <p:childTnLst>
                              <p:par>
                                <p:cTn id="41" presetID="27" presetClass="emph" presetSubtype="0" fill="hold" nodeType="afterEffect">
                                  <p:stCondLst>
                                    <p:cond delay="0"/>
                                  </p:stCondLst>
                                  <p:iterate type="lt">
                                    <p:tmPct val="0"/>
                                  </p:iterate>
                                  <p:childTnLst>
                                    <p:animClr clrSpc="rgb" dir="cw">
                                      <p:cBhvr override="childStyle">
                                        <p:cTn id="42" dur="250" autoRev="1" fill="hold"/>
                                        <p:tgtEl>
                                          <p:spTgt spid="110595">
                                            <p:txEl>
                                              <p:charRg st="0" end="25"/>
                                            </p:txEl>
                                          </p:spTgt>
                                        </p:tgtEl>
                                        <p:attrNameLst>
                                          <p:attrName>style.color</p:attrName>
                                        </p:attrNameLst>
                                      </p:cBhvr>
                                      <p:to>
                                        <a:schemeClr val="bg1"/>
                                      </p:to>
                                    </p:animClr>
                                    <p:animClr clrSpc="rgb" dir="cw">
                                      <p:cBhvr>
                                        <p:cTn id="43" dur="250" autoRev="1" fill="hold"/>
                                        <p:tgtEl>
                                          <p:spTgt spid="110595">
                                            <p:txEl>
                                              <p:charRg st="0" end="25"/>
                                            </p:txEl>
                                          </p:spTgt>
                                        </p:tgtEl>
                                        <p:attrNameLst>
                                          <p:attrName>fillcolor</p:attrName>
                                        </p:attrNameLst>
                                      </p:cBhvr>
                                      <p:to>
                                        <a:schemeClr val="bg1"/>
                                      </p:to>
                                    </p:animClr>
                                    <p:set>
                                      <p:cBhvr>
                                        <p:cTn id="44" dur="250" autoRev="1" fill="hold"/>
                                        <p:tgtEl>
                                          <p:spTgt spid="110595">
                                            <p:txEl>
                                              <p:charRg st="0" end="25"/>
                                            </p:txEl>
                                          </p:spTgt>
                                        </p:tgtEl>
                                        <p:attrNameLst>
                                          <p:attrName>fill.type</p:attrName>
                                        </p:attrNameLst>
                                      </p:cBhvr>
                                      <p:to>
                                        <p:strVal val="solid"/>
                                      </p:to>
                                    </p:set>
                                    <p:set>
                                      <p:cBhvr>
                                        <p:cTn id="45" dur="250" autoRev="1" fill="hold"/>
                                        <p:tgtEl>
                                          <p:spTgt spid="110595">
                                            <p:txEl>
                                              <p:charRg st="0" end="25"/>
                                            </p:txEl>
                                          </p:spTgt>
                                        </p:tgtEl>
                                        <p:attrNameLst>
                                          <p:attrName>fill.on</p:attrName>
                                        </p:attrNameLst>
                                      </p:cBhvr>
                                      <p:to>
                                        <p:strVal val="true"/>
                                      </p:to>
                                    </p:set>
                                  </p:childTnLst>
                                </p:cTn>
                              </p:par>
                            </p:childTnLst>
                          </p:cTn>
                        </p:par>
                        <p:par>
                          <p:cTn id="46" fill="hold">
                            <p:stCondLst>
                              <p:cond delay="13350"/>
                            </p:stCondLst>
                            <p:childTnLst>
                              <p:par>
                                <p:cTn id="47" presetID="27" presetClass="emph" presetSubtype="0" fill="hold" nodeType="afterEffect">
                                  <p:stCondLst>
                                    <p:cond delay="0"/>
                                  </p:stCondLst>
                                  <p:iterate type="lt">
                                    <p:tmPct val="0"/>
                                  </p:iterate>
                                  <p:childTnLst>
                                    <p:animClr clrSpc="rgb" dir="cw">
                                      <p:cBhvr override="childStyle">
                                        <p:cTn id="48" dur="250" autoRev="1" fill="hold"/>
                                        <p:tgtEl>
                                          <p:spTgt spid="110595">
                                            <p:txEl>
                                              <p:charRg st="0" end="25"/>
                                            </p:txEl>
                                          </p:spTgt>
                                        </p:tgtEl>
                                        <p:attrNameLst>
                                          <p:attrName>style.color</p:attrName>
                                        </p:attrNameLst>
                                      </p:cBhvr>
                                      <p:to>
                                        <a:schemeClr val="bg1"/>
                                      </p:to>
                                    </p:animClr>
                                    <p:animClr clrSpc="rgb" dir="cw">
                                      <p:cBhvr>
                                        <p:cTn id="49" dur="250" autoRev="1" fill="hold"/>
                                        <p:tgtEl>
                                          <p:spTgt spid="110595">
                                            <p:txEl>
                                              <p:charRg st="0" end="25"/>
                                            </p:txEl>
                                          </p:spTgt>
                                        </p:tgtEl>
                                        <p:attrNameLst>
                                          <p:attrName>fillcolor</p:attrName>
                                        </p:attrNameLst>
                                      </p:cBhvr>
                                      <p:to>
                                        <a:schemeClr val="bg1"/>
                                      </p:to>
                                    </p:animClr>
                                    <p:set>
                                      <p:cBhvr>
                                        <p:cTn id="50" dur="250" autoRev="1" fill="hold"/>
                                        <p:tgtEl>
                                          <p:spTgt spid="110595">
                                            <p:txEl>
                                              <p:charRg st="0" end="25"/>
                                            </p:txEl>
                                          </p:spTgt>
                                        </p:tgtEl>
                                        <p:attrNameLst>
                                          <p:attrName>fill.type</p:attrName>
                                        </p:attrNameLst>
                                      </p:cBhvr>
                                      <p:to>
                                        <p:strVal val="solid"/>
                                      </p:to>
                                    </p:set>
                                    <p:set>
                                      <p:cBhvr>
                                        <p:cTn id="51" dur="250" autoRev="1" fill="hold"/>
                                        <p:tgtEl>
                                          <p:spTgt spid="110595">
                                            <p:txEl>
                                              <p:charRg st="0" end="2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452245"/>
            <a:ext cx="59086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9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396" y="283051"/>
            <a:ext cx="898096" cy="453553"/>
          </a:xfrm>
          <a:prstGeom prst="rect">
            <a:avLst/>
          </a:prstGeom>
        </p:spPr>
      </p:pic>
    </p:spTree>
    <p:custDataLst>
      <p:tags r:id="rId5"/>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253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79875" name="Rectangle 3"/>
          <p:cNvSpPr/>
          <p:nvPr>
            <p:ph idx="1"/>
          </p:nvPr>
        </p:nvSpPr>
        <p:spPr>
          <a:xfrm>
            <a:off x="457200" y="1905000"/>
            <a:ext cx="8229600" cy="4343400"/>
          </a:xfrm>
        </p:spPr>
        <p:txBody>
          <a:bodyPr vert="horz" wrap="square" lIns="91440" tIns="45720" rIns="91440" bIns="45720" anchor="t" anchorCtr="0"/>
          <a:p>
            <a:pPr eaLnBrk="1" hangingPunct="1"/>
            <a:r>
              <a:rPr lang="zh-CN" altLang="en-US" sz="1800" dirty="0"/>
              <a:t>根据统计分析结果：</a:t>
            </a:r>
            <a:r>
              <a:rPr lang="en-US" altLang="zh-CN" sz="1800" dirty="0"/>
              <a:t>80%</a:t>
            </a:r>
            <a:r>
              <a:rPr lang="zh-CN" altLang="en-US" sz="1800" dirty="0"/>
              <a:t>的事故是由于“人的不安全行为”造成的。如何消除不安全行为，杜绝“三违”，实现“人的安全可靠”呢？应从以下措施着手：</a:t>
            </a:r>
            <a:endParaRPr lang="zh-CN" altLang="en-US" sz="1800" dirty="0"/>
          </a:p>
          <a:p>
            <a:pPr lvl="1" eaLnBrk="1" hangingPunct="1"/>
            <a:endParaRPr lang="zh-CN" altLang="en-US" sz="1600" dirty="0"/>
          </a:p>
          <a:p>
            <a:pPr lvl="1" eaLnBrk="1" hangingPunct="1"/>
            <a:r>
              <a:rPr lang="zh-CN" altLang="en-US" sz="1600" dirty="0"/>
              <a:t>人员的甄选。在招聘、试用过程中，借助人员考评机制，以评价新员工是否具备基本的安全工作素养，是否可以对其展开进阶性的安全教育培训。该措施是保障系统安全的一项非常重要的前期工作。</a:t>
            </a:r>
            <a:endParaRPr lang="en-US" altLang="zh-CN" sz="1600" dirty="0"/>
          </a:p>
          <a:p>
            <a:pPr lvl="1" eaLnBrk="1" hangingPunct="1"/>
            <a:endParaRPr lang="zh-CN" altLang="en-US" sz="1600" dirty="0"/>
          </a:p>
          <a:p>
            <a:pPr lvl="1" eaLnBrk="1" hangingPunct="1"/>
            <a:r>
              <a:rPr lang="zh-CN" altLang="en-US" sz="1600" dirty="0"/>
              <a:t>教育培训。这是提升人员安全素质最主要的办法。具体如安全意识培养，安全技能培训，事故案例学习，经验分享，应急处理培训，考核测评等。</a:t>
            </a:r>
            <a:endParaRPr lang="zh-CN" altLang="en-US" sz="1600" dirty="0"/>
          </a:p>
          <a:p>
            <a:pPr lvl="1" eaLnBrk="1" hangingPunct="1"/>
            <a:endParaRPr lang="zh-CN" altLang="en-US" sz="1600" dirty="0"/>
          </a:p>
          <a:p>
            <a:pPr lvl="1" eaLnBrk="1" hangingPunct="1"/>
            <a:r>
              <a:rPr lang="zh-CN" altLang="en-US" sz="1600" dirty="0"/>
              <a:t>合理的劳动组织、合理的工作任务分配。</a:t>
            </a:r>
            <a:endParaRPr lang="zh-CN" altLang="en-US" sz="1600" dirty="0"/>
          </a:p>
          <a:p>
            <a:pPr lvl="1" eaLnBrk="1" hangingPunct="1"/>
            <a:endParaRPr lang="en-US" altLang="zh-CN" sz="1600" dirty="0"/>
          </a:p>
          <a:p>
            <a:pPr lvl="1" eaLnBrk="1" hangingPunct="1"/>
            <a:r>
              <a:rPr lang="zh-CN" altLang="en-US" sz="1600" dirty="0"/>
              <a:t>注意个人的情绪波动规律，克服情绪低潮期，防止安全事故。</a:t>
            </a:r>
            <a:endParaRPr lang="zh-CN" altLang="en-US" sz="1600" dirty="0"/>
          </a:p>
        </p:txBody>
      </p:sp>
      <p:sp>
        <p:nvSpPr>
          <p:cNvPr id="79876" name="Rectangle 4"/>
          <p:cNvSpPr/>
          <p:nvPr/>
        </p:nvSpPr>
        <p:spPr>
          <a:xfrm>
            <a:off x="762000" y="1219200"/>
            <a:ext cx="7620000" cy="457200"/>
          </a:xfrm>
          <a:prstGeom prst="rect">
            <a:avLst/>
          </a:prstGeom>
          <a:solidFill>
            <a:srgbClr val="FFCC00"/>
          </a:solidFill>
          <a:ln w="6350" cap="flat" cmpd="sng">
            <a:solidFill>
              <a:srgbClr val="FFCC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eaLnBrk="1" hangingPunct="1">
              <a:buNone/>
            </a:pPr>
            <a:r>
              <a:rPr lang="zh-CN" altLang="en-US" sz="1600" dirty="0">
                <a:solidFill>
                  <a:schemeClr val="tx1"/>
                </a:solidFill>
                <a:ea typeface="方正姚体" panose="02010601030101010101" pitchFamily="2" charset="-122"/>
              </a:rPr>
              <a:t>不论在何种作业环境和条件下，人都能按规程操作，杜绝“三违”，实现个体安全。</a:t>
            </a:r>
            <a:endParaRPr lang="zh-CN" altLang="en-US" sz="1600" dirty="0">
              <a:solidFill>
                <a:schemeClr val="tx1"/>
              </a:solidFill>
              <a:ea typeface="方正姚体" panose="02010601030101010101" pitchFamily="2" charset="-122"/>
            </a:endParaRPr>
          </a:p>
        </p:txBody>
      </p:sp>
      <p:sp>
        <p:nvSpPr>
          <p:cNvPr id="22534" name="WordArt 5" descr="信纸"/>
          <p:cNvSpPr>
            <a:spLocks noTextEdit="1"/>
          </p:cNvSpPr>
          <p:nvPr/>
        </p:nvSpPr>
        <p:spPr>
          <a:xfrm>
            <a:off x="762000" y="685800"/>
            <a:ext cx="3048000" cy="304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1"/>
                </a:blipFill>
                <a:latin typeface="方正姚体" panose="02010601030101010101" pitchFamily="2" charset="-122"/>
                <a:ea typeface="方正姚体" panose="02010601030101010101" pitchFamily="2" charset="-122"/>
              </a:rPr>
              <a:t>人的安全可靠性</a:t>
            </a:r>
            <a:endParaRPr lang="zh-CN" altLang="en-US" sz="3600">
              <a:blipFill rotWithShape="0">
                <a:blip r:embed="rId1"/>
              </a:blipFill>
              <a:latin typeface="方正姚体" panose="02010601030101010101" pitchFamily="2" charset="-122"/>
              <a:ea typeface="方正姚体" panose="02010601030101010101" pitchFamily="2" charset="-122"/>
            </a:endParaRPr>
          </a:p>
        </p:txBody>
      </p:sp>
      <p:pic>
        <p:nvPicPr>
          <p:cNvPr id="79878" name="Picture 6" descr="MCj04292650000[1]"/>
          <p:cNvPicPr>
            <a:picLocks noChangeAspect="1"/>
          </p:cNvPicPr>
          <p:nvPr/>
        </p:nvPicPr>
        <p:blipFill>
          <a:blip r:embed="rId2"/>
          <a:stretch>
            <a:fillRect/>
          </a:stretch>
        </p:blipFill>
        <p:spPr>
          <a:xfrm>
            <a:off x="5457825" y="76200"/>
            <a:ext cx="1019175" cy="1066800"/>
          </a:xfrm>
          <a:prstGeom prst="rect">
            <a:avLst/>
          </a:prstGeom>
          <a:noFill/>
          <a:ln w="9525">
            <a:noFill/>
          </a:ln>
        </p:spPr>
      </p:pic>
      <p:pic>
        <p:nvPicPr>
          <p:cNvPr id="79881" name="Picture 9" descr="MCj02174820000[1]"/>
          <p:cNvPicPr>
            <a:picLocks noChangeAspect="1"/>
          </p:cNvPicPr>
          <p:nvPr/>
        </p:nvPicPr>
        <p:blipFill>
          <a:blip r:embed="rId3"/>
          <a:stretch>
            <a:fillRect/>
          </a:stretch>
        </p:blipFill>
        <p:spPr>
          <a:xfrm>
            <a:off x="7086600" y="4953000"/>
            <a:ext cx="1295400" cy="1277938"/>
          </a:xfrm>
          <a:prstGeom prst="rect">
            <a:avLst/>
          </a:prstGeom>
          <a:noFill/>
          <a:ln w="9525">
            <a:noFill/>
          </a:ln>
        </p:spPr>
      </p:pic>
      <p:sp>
        <p:nvSpPr>
          <p:cNvPr id="22537" name="AutoShape 10">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strips(downLeft)">
                                      <p:cBhvr>
                                        <p:cTn id="7" dur="500"/>
                                        <p:tgtEl>
                                          <p:spTgt spid="22534"/>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79876"/>
                                        </p:tgtEl>
                                        <p:attrNameLst>
                                          <p:attrName>style.visibility</p:attrName>
                                        </p:attrNameLst>
                                      </p:cBhvr>
                                      <p:to>
                                        <p:strVal val="visible"/>
                                      </p:to>
                                    </p:set>
                                    <p:animEffect transition="in" filter="fade">
                                      <p:cBhvr>
                                        <p:cTn id="11" dur="1000"/>
                                        <p:tgtEl>
                                          <p:spTgt spid="79876"/>
                                        </p:tgtEl>
                                      </p:cBhvr>
                                    </p:animEffect>
                                    <p:anim calcmode="lin" valueType="num">
                                      <p:cBhvr>
                                        <p:cTn id="12" dur="1000" fill="hold"/>
                                        <p:tgtEl>
                                          <p:spTgt spid="79876"/>
                                        </p:tgtEl>
                                        <p:attrNameLst>
                                          <p:attrName>ppt_w</p:attrName>
                                        </p:attrNameLst>
                                      </p:cBhvr>
                                      <p:tavLst>
                                        <p:tav tm="0" fmla="#ppt_w*sin(2.5*pi*$)">
                                          <p:val>
                                            <p:fltVal val="0.000000"/>
                                          </p:val>
                                        </p:tav>
                                        <p:tav tm="100000">
                                          <p:val>
                                            <p:fltVal val="1.000000"/>
                                          </p:val>
                                        </p:tav>
                                      </p:tavLst>
                                    </p:anim>
                                    <p:anim calcmode="lin" valueType="num">
                                      <p:cBhvr>
                                        <p:cTn id="13" dur="1000" fill="hold"/>
                                        <p:tgtEl>
                                          <p:spTgt spid="79876"/>
                                        </p:tgtEl>
                                        <p:attrNameLst>
                                          <p:attrName>ppt_h</p:attrName>
                                        </p:attrNameLst>
                                      </p:cBhvr>
                                      <p:tavLst>
                                        <p:tav tm="0">
                                          <p:val>
                                            <p:strVal val="#ppt_h"/>
                                          </p:val>
                                        </p:tav>
                                        <p:tav tm="100000">
                                          <p:val>
                                            <p:strVal val="#ppt_h"/>
                                          </p:val>
                                        </p:tav>
                                      </p:tavLst>
                                    </p:anim>
                                  </p:childTnLst>
                                </p:cTn>
                              </p:par>
                            </p:childTnLst>
                          </p:cTn>
                        </p:par>
                        <p:par>
                          <p:cTn id="14" fill="hold">
                            <p:stCondLst>
                              <p:cond delay="5099"/>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79875">
                                            <p:txEl>
                                              <p:charRg st="0" end="70"/>
                                            </p:txEl>
                                          </p:spTgt>
                                        </p:tgtEl>
                                        <p:attrNameLst>
                                          <p:attrName>style.visibility</p:attrName>
                                        </p:attrNameLst>
                                      </p:cBhvr>
                                      <p:to>
                                        <p:strVal val="visible"/>
                                      </p:to>
                                    </p:set>
                                    <p:anim calcmode="discrete" valueType="clr">
                                      <p:cBhvr override="childStyle">
                                        <p:cTn id="17" dur="80"/>
                                        <p:tgtEl>
                                          <p:spTgt spid="79875">
                                            <p:txEl>
                                              <p:charRg st="0" end="7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9875">
                                            <p:txEl>
                                              <p:charRg st="0" end="70"/>
                                            </p:txEl>
                                          </p:spTgt>
                                        </p:tgtEl>
                                        <p:attrNameLst>
                                          <p:attrName>fillcolor</p:attrName>
                                        </p:attrNameLst>
                                      </p:cBhvr>
                                      <p:tavLst>
                                        <p:tav tm="0">
                                          <p:val>
                                            <p:clrVal>
                                              <a:schemeClr val="accent2"/>
                                            </p:clrVal>
                                          </p:val>
                                        </p:tav>
                                        <p:tav tm="50000">
                                          <p:val>
                                            <p:clrVal>
                                              <a:schemeClr val="hlink"/>
                                            </p:clrVal>
                                          </p:val>
                                        </p:tav>
                                      </p:tavLst>
                                    </p:anim>
                                    <p:set>
                                      <p:cBhvr>
                                        <p:cTn id="19" dur="80"/>
                                        <p:tgtEl>
                                          <p:spTgt spid="79875">
                                            <p:txEl>
                                              <p:charRg st="0" end="70"/>
                                            </p:txEl>
                                          </p:spTgt>
                                        </p:tgtEl>
                                        <p:attrNameLst>
                                          <p:attrName>fill.type</p:attrName>
                                        </p:attrNameLst>
                                      </p:cBhvr>
                                      <p:to>
                                        <p:strVal val="solid"/>
                                      </p:to>
                                    </p:set>
                                  </p:childTnLst>
                                </p:cTn>
                              </p:par>
                            </p:childTnLst>
                          </p:cTn>
                        </p:par>
                        <p:par>
                          <p:cTn id="20" fill="hold">
                            <p:stCondLst>
                              <p:cond delay="789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79875">
                                            <p:txEl>
                                              <p:charRg st="71" end="159"/>
                                            </p:txEl>
                                          </p:spTgt>
                                        </p:tgtEl>
                                        <p:attrNameLst>
                                          <p:attrName>style.visibility</p:attrName>
                                        </p:attrNameLst>
                                      </p:cBhvr>
                                      <p:to>
                                        <p:strVal val="visible"/>
                                      </p:to>
                                    </p:set>
                                    <p:anim calcmode="discrete" valueType="clr">
                                      <p:cBhvr override="childStyle">
                                        <p:cTn id="23" dur="80"/>
                                        <p:tgtEl>
                                          <p:spTgt spid="79875">
                                            <p:txEl>
                                              <p:charRg st="71" end="15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79875">
                                            <p:txEl>
                                              <p:charRg st="71" end="159"/>
                                            </p:txEl>
                                          </p:spTgt>
                                        </p:tgtEl>
                                        <p:attrNameLst>
                                          <p:attrName>fillcolor</p:attrName>
                                        </p:attrNameLst>
                                      </p:cBhvr>
                                      <p:tavLst>
                                        <p:tav tm="0">
                                          <p:val>
                                            <p:clrVal>
                                              <a:schemeClr val="accent2"/>
                                            </p:clrVal>
                                          </p:val>
                                        </p:tav>
                                        <p:tav tm="50000">
                                          <p:val>
                                            <p:clrVal>
                                              <a:schemeClr val="hlink"/>
                                            </p:clrVal>
                                          </p:val>
                                        </p:tav>
                                      </p:tavLst>
                                    </p:anim>
                                    <p:set>
                                      <p:cBhvr>
                                        <p:cTn id="25" dur="80"/>
                                        <p:tgtEl>
                                          <p:spTgt spid="79875">
                                            <p:txEl>
                                              <p:charRg st="71" end="159"/>
                                            </p:txEl>
                                          </p:spTgt>
                                        </p:tgtEl>
                                        <p:attrNameLst>
                                          <p:attrName>fill.type</p:attrName>
                                        </p:attrNameLst>
                                      </p:cBhvr>
                                      <p:to>
                                        <p:strVal val="solid"/>
                                      </p:to>
                                    </p:set>
                                  </p:childTnLst>
                                </p:cTn>
                              </p:par>
                            </p:childTnLst>
                          </p:cTn>
                        </p:par>
                        <p:par>
                          <p:cTn id="26" fill="hold">
                            <p:stCondLst>
                              <p:cond delay="114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79875">
                                            <p:txEl>
                                              <p:charRg st="160" end="225"/>
                                            </p:txEl>
                                          </p:spTgt>
                                        </p:tgtEl>
                                        <p:attrNameLst>
                                          <p:attrName>style.visibility</p:attrName>
                                        </p:attrNameLst>
                                      </p:cBhvr>
                                      <p:to>
                                        <p:strVal val="visible"/>
                                      </p:to>
                                    </p:set>
                                    <p:anim calcmode="discrete" valueType="clr">
                                      <p:cBhvr override="childStyle">
                                        <p:cTn id="29" dur="80"/>
                                        <p:tgtEl>
                                          <p:spTgt spid="79875">
                                            <p:txEl>
                                              <p:charRg st="160" end="22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9875">
                                            <p:txEl>
                                              <p:charRg st="160" end="225"/>
                                            </p:txEl>
                                          </p:spTgt>
                                        </p:tgtEl>
                                        <p:attrNameLst>
                                          <p:attrName>fillcolor</p:attrName>
                                        </p:attrNameLst>
                                      </p:cBhvr>
                                      <p:tavLst>
                                        <p:tav tm="0">
                                          <p:val>
                                            <p:clrVal>
                                              <a:schemeClr val="accent2"/>
                                            </p:clrVal>
                                          </p:val>
                                        </p:tav>
                                        <p:tav tm="50000">
                                          <p:val>
                                            <p:clrVal>
                                              <a:schemeClr val="hlink"/>
                                            </p:clrVal>
                                          </p:val>
                                        </p:tav>
                                      </p:tavLst>
                                    </p:anim>
                                    <p:set>
                                      <p:cBhvr>
                                        <p:cTn id="31" dur="80"/>
                                        <p:tgtEl>
                                          <p:spTgt spid="79875">
                                            <p:txEl>
                                              <p:charRg st="160" end="225"/>
                                            </p:txEl>
                                          </p:spTgt>
                                        </p:tgtEl>
                                        <p:attrNameLst>
                                          <p:attrName>fill.type</p:attrName>
                                        </p:attrNameLst>
                                      </p:cBhvr>
                                      <p:to>
                                        <p:strVal val="solid"/>
                                      </p:to>
                                    </p:set>
                                  </p:childTnLst>
                                </p:cTn>
                              </p:par>
                            </p:childTnLst>
                          </p:cTn>
                        </p:par>
                        <p:par>
                          <p:cTn id="32" fill="hold">
                            <p:stCondLst>
                              <p:cond delay="1402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79875">
                                            <p:txEl>
                                              <p:charRg st="226" end="245"/>
                                            </p:txEl>
                                          </p:spTgt>
                                        </p:tgtEl>
                                        <p:attrNameLst>
                                          <p:attrName>style.visibility</p:attrName>
                                        </p:attrNameLst>
                                      </p:cBhvr>
                                      <p:to>
                                        <p:strVal val="visible"/>
                                      </p:to>
                                    </p:set>
                                    <p:anim calcmode="discrete" valueType="clr">
                                      <p:cBhvr override="childStyle">
                                        <p:cTn id="35" dur="80"/>
                                        <p:tgtEl>
                                          <p:spTgt spid="79875">
                                            <p:txEl>
                                              <p:charRg st="226" end="24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9875">
                                            <p:txEl>
                                              <p:charRg st="226" end="245"/>
                                            </p:txEl>
                                          </p:spTgt>
                                        </p:tgtEl>
                                        <p:attrNameLst>
                                          <p:attrName>fillcolor</p:attrName>
                                        </p:attrNameLst>
                                      </p:cBhvr>
                                      <p:tavLst>
                                        <p:tav tm="0">
                                          <p:val>
                                            <p:clrVal>
                                              <a:schemeClr val="accent2"/>
                                            </p:clrVal>
                                          </p:val>
                                        </p:tav>
                                        <p:tav tm="50000">
                                          <p:val>
                                            <p:clrVal>
                                              <a:schemeClr val="hlink"/>
                                            </p:clrVal>
                                          </p:val>
                                        </p:tav>
                                      </p:tavLst>
                                    </p:anim>
                                    <p:set>
                                      <p:cBhvr>
                                        <p:cTn id="37" dur="80"/>
                                        <p:tgtEl>
                                          <p:spTgt spid="79875">
                                            <p:txEl>
                                              <p:charRg st="226" end="245"/>
                                            </p:txEl>
                                          </p:spTgt>
                                        </p:tgtEl>
                                        <p:attrNameLst>
                                          <p:attrName>fill.type</p:attrName>
                                        </p:attrNameLst>
                                      </p:cBhvr>
                                      <p:to>
                                        <p:strVal val="solid"/>
                                      </p:to>
                                    </p:set>
                                  </p:childTnLst>
                                </p:cTn>
                              </p:par>
                            </p:childTnLst>
                          </p:cTn>
                        </p:par>
                        <p:par>
                          <p:cTn id="38" fill="hold">
                            <p:stCondLst>
                              <p:cond delay="1478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79875">
                                            <p:txEl>
                                              <p:charRg st="246" end="274"/>
                                            </p:txEl>
                                          </p:spTgt>
                                        </p:tgtEl>
                                        <p:attrNameLst>
                                          <p:attrName>style.visibility</p:attrName>
                                        </p:attrNameLst>
                                      </p:cBhvr>
                                      <p:to>
                                        <p:strVal val="visible"/>
                                      </p:to>
                                    </p:set>
                                    <p:anim calcmode="discrete" valueType="clr">
                                      <p:cBhvr override="childStyle">
                                        <p:cTn id="41" dur="80"/>
                                        <p:tgtEl>
                                          <p:spTgt spid="79875">
                                            <p:txEl>
                                              <p:charRg st="246" end="27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9875">
                                            <p:txEl>
                                              <p:charRg st="246" end="274"/>
                                            </p:txEl>
                                          </p:spTgt>
                                        </p:tgtEl>
                                        <p:attrNameLst>
                                          <p:attrName>fillcolor</p:attrName>
                                        </p:attrNameLst>
                                      </p:cBhvr>
                                      <p:tavLst>
                                        <p:tav tm="0">
                                          <p:val>
                                            <p:clrVal>
                                              <a:schemeClr val="accent2"/>
                                            </p:clrVal>
                                          </p:val>
                                        </p:tav>
                                        <p:tav tm="50000">
                                          <p:val>
                                            <p:clrVal>
                                              <a:schemeClr val="hlink"/>
                                            </p:clrVal>
                                          </p:val>
                                        </p:tav>
                                      </p:tavLst>
                                    </p:anim>
                                    <p:set>
                                      <p:cBhvr>
                                        <p:cTn id="43" dur="80"/>
                                        <p:tgtEl>
                                          <p:spTgt spid="79875">
                                            <p:txEl>
                                              <p:charRg st="246" end="274"/>
                                            </p:txEl>
                                          </p:spTgt>
                                        </p:tgtEl>
                                        <p:attrNameLst>
                                          <p:attrName>fill.type</p:attrName>
                                        </p:attrNameLst>
                                      </p:cBhvr>
                                      <p:to>
                                        <p:strVal val="solid"/>
                                      </p:to>
                                    </p:set>
                                  </p:childTnLst>
                                </p:cTn>
                              </p:par>
                            </p:childTnLst>
                          </p:cTn>
                        </p:par>
                        <p:par>
                          <p:cTn id="44" fill="hold">
                            <p:stCondLst>
                              <p:cond delay="15899"/>
                            </p:stCondLst>
                            <p:childTnLst>
                              <p:par>
                                <p:cTn id="45" presetID="34" presetClass="entr" presetSubtype="0" fill="hold" nodeType="afterEffect">
                                  <p:stCondLst>
                                    <p:cond delay="0"/>
                                  </p:stCondLst>
                                  <p:childTnLst>
                                    <p:set>
                                      <p:cBhvr>
                                        <p:cTn id="46" dur="1" fill="hold">
                                          <p:stCondLst>
                                            <p:cond delay="0"/>
                                          </p:stCondLst>
                                        </p:cTn>
                                        <p:tgtEl>
                                          <p:spTgt spid="79878"/>
                                        </p:tgtEl>
                                        <p:attrNameLst>
                                          <p:attrName>style.visibility</p:attrName>
                                        </p:attrNameLst>
                                      </p:cBhvr>
                                      <p:to>
                                        <p:strVal val="visible"/>
                                      </p:to>
                                    </p:set>
                                    <p:anim from="(-#ppt_w/2)" to="(#ppt_x)" calcmode="lin" valueType="num">
                                      <p:cBhvr>
                                        <p:cTn id="47" dur="600" fill="hold">
                                          <p:stCondLst>
                                            <p:cond delay="0"/>
                                          </p:stCondLst>
                                        </p:cTn>
                                        <p:tgtEl>
                                          <p:spTgt spid="79878"/>
                                        </p:tgtEl>
                                        <p:attrNameLst>
                                          <p:attrName>ppt_x</p:attrName>
                                        </p:attrNameLst>
                                      </p:cBhvr>
                                    </p:anim>
                                    <p:anim from="0" to="-1.0" calcmode="lin" valueType="num">
                                      <p:cBhvr>
                                        <p:cTn id="48" dur="200" decel="50000" autoRev="1" fill="hold">
                                          <p:stCondLst>
                                            <p:cond delay="600"/>
                                          </p:stCondLst>
                                        </p:cTn>
                                        <p:tgtEl>
                                          <p:spTgt spid="79878"/>
                                        </p:tgtEl>
                                        <p:attrNameLst>
                                          <p:attrName>xshear</p:attrName>
                                        </p:attrNameLst>
                                      </p:cBhvr>
                                    </p:anim>
                                    <p:animScale>
                                      <p:cBhvr>
                                        <p:cTn id="49" dur="200" decel="100000" autoRev="1" fill="hold">
                                          <p:stCondLst>
                                            <p:cond delay="600"/>
                                          </p:stCondLst>
                                        </p:cTn>
                                        <p:tgtEl>
                                          <p:spTgt spid="79878"/>
                                        </p:tgtEl>
                                      </p:cBhvr>
                                      <p:from x="100000" y="100000"/>
                                      <p:to x="80000" y="100000"/>
                                    </p:animScale>
                                    <p:anim by="(#ppt_h/3+#ppt_w*0.1)" calcmode="lin" valueType="num">
                                      <p:cBhvr additive="sum">
                                        <p:cTn id="50" dur="200" decel="100000" autoRev="1" fill="hold">
                                          <p:stCondLst>
                                            <p:cond delay="600"/>
                                          </p:stCondLst>
                                        </p:cTn>
                                        <p:tgtEl>
                                          <p:spTgt spid="79878"/>
                                        </p:tgtEl>
                                        <p:attrNameLst>
                                          <p:attrName>ppt_x</p:attrName>
                                        </p:attrNameLst>
                                      </p:cBhvr>
                                    </p:anim>
                                  </p:childTnLst>
                                </p:cTn>
                              </p:par>
                            </p:childTnLst>
                          </p:cTn>
                        </p:par>
                        <p:par>
                          <p:cTn id="51" fill="hold">
                            <p:stCondLst>
                              <p:cond delay="16899"/>
                            </p:stCondLst>
                            <p:childTnLst>
                              <p:par>
                                <p:cTn id="52" presetID="15" presetClass="entr" presetSubtype="0" fill="hold" nodeType="afterEffect">
                                  <p:stCondLst>
                                    <p:cond delay="0"/>
                                  </p:stCondLst>
                                  <p:childTnLst>
                                    <p:set>
                                      <p:cBhvr>
                                        <p:cTn id="53" dur="1" fill="hold">
                                          <p:stCondLst>
                                            <p:cond delay="0"/>
                                          </p:stCondLst>
                                        </p:cTn>
                                        <p:tgtEl>
                                          <p:spTgt spid="79881"/>
                                        </p:tgtEl>
                                        <p:attrNameLst>
                                          <p:attrName>style.visibility</p:attrName>
                                        </p:attrNameLst>
                                      </p:cBhvr>
                                      <p:to>
                                        <p:strVal val="visible"/>
                                      </p:to>
                                    </p:set>
                                    <p:anim calcmode="lin" valueType="num">
                                      <p:cBhvr>
                                        <p:cTn id="54" dur="2000" fill="hold"/>
                                        <p:tgtEl>
                                          <p:spTgt spid="79881"/>
                                        </p:tgtEl>
                                        <p:attrNameLst>
                                          <p:attrName>ppt_w</p:attrName>
                                        </p:attrNameLst>
                                      </p:cBhvr>
                                      <p:tavLst>
                                        <p:tav tm="0">
                                          <p:val>
                                            <p:fltVal val="0.000000"/>
                                          </p:val>
                                        </p:tav>
                                        <p:tav tm="100000">
                                          <p:val>
                                            <p:strVal val="#ppt_w"/>
                                          </p:val>
                                        </p:tav>
                                      </p:tavLst>
                                    </p:anim>
                                    <p:anim calcmode="lin" valueType="num">
                                      <p:cBhvr>
                                        <p:cTn id="55" dur="2000" fill="hold"/>
                                        <p:tgtEl>
                                          <p:spTgt spid="79881"/>
                                        </p:tgtEl>
                                        <p:attrNameLst>
                                          <p:attrName>ppt_h</p:attrName>
                                        </p:attrNameLst>
                                      </p:cBhvr>
                                      <p:tavLst>
                                        <p:tav tm="0">
                                          <p:val>
                                            <p:fltVal val="0.000000"/>
                                          </p:val>
                                        </p:tav>
                                        <p:tav tm="100000">
                                          <p:val>
                                            <p:strVal val="#ppt_h"/>
                                          </p:val>
                                        </p:tav>
                                      </p:tavLst>
                                    </p:anim>
                                    <p:anim calcmode="lin" valueType="num">
                                      <p:cBhvr>
                                        <p:cTn id="56" dur="2000" fill="hold"/>
                                        <p:tgtEl>
                                          <p:spTgt spid="79881"/>
                                        </p:tgtEl>
                                        <p:attrNameLst>
                                          <p:attrName>ppt_x</p:attrName>
                                        </p:attrNameLst>
                                      </p:cBhvr>
                                      <p:tavLst>
                                        <p:tav tm="0" fmla="#ppt_x+(cos(-2*pi*(1-$))*-#ppt_x-sin(-2*pi*(1-$))*(1-#ppt_y))*(1-$)">
                                          <p:val>
                                            <p:fltVal val="0.000000"/>
                                          </p:val>
                                        </p:tav>
                                        <p:tav tm="100000">
                                          <p:val>
                                            <p:fltVal val="1.000000"/>
                                          </p:val>
                                        </p:tav>
                                      </p:tavLst>
                                    </p:anim>
                                    <p:anim calcmode="lin" valueType="num">
                                      <p:cBhvr>
                                        <p:cTn id="57" dur="2000" fill="hold"/>
                                        <p:tgtEl>
                                          <p:spTgt spid="7988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355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3556" name="Rectangle 2"/>
          <p:cNvSpPr/>
          <p:nvPr>
            <p:ph type="title"/>
          </p:nvPr>
        </p:nvSpPr>
        <p:spPr/>
        <p:txBody>
          <a:bodyPr vert="horz" wrap="square" lIns="91440" tIns="45720" rIns="91440" bIns="45720" anchor="ctr" anchorCtr="0"/>
          <a:p>
            <a:pPr eaLnBrk="1" hangingPunct="1"/>
            <a:r>
              <a:rPr lang="zh-CN" altLang="en-US" dirty="0"/>
              <a:t>无劳动防护，高处坠落 </a:t>
            </a:r>
            <a:endParaRPr lang="zh-CN" altLang="en-US" dirty="0"/>
          </a:p>
        </p:txBody>
      </p:sp>
      <p:sp>
        <p:nvSpPr>
          <p:cNvPr id="23557" name="Rectangle 3"/>
          <p:cNvSpPr/>
          <p:nvPr>
            <p:ph idx="1"/>
          </p:nvPr>
        </p:nvSpPr>
        <p:spPr>
          <a:xfrm>
            <a:off x="457200" y="1371600"/>
            <a:ext cx="8229600" cy="1905000"/>
          </a:xfrm>
        </p:spPr>
        <p:txBody>
          <a:bodyPr vert="horz" wrap="square" lIns="91440" tIns="45720" rIns="91440" bIns="45720" anchor="t" anchorCtr="0"/>
          <a:p>
            <a:pPr eaLnBrk="1" hangingPunct="1"/>
            <a:r>
              <a:rPr lang="en-US" altLang="zh-CN" sz="1800" dirty="0">
                <a:latin typeface="楷体_GB2312" pitchFamily="49" charset="-122"/>
              </a:rPr>
              <a:t>2002</a:t>
            </a:r>
            <a:r>
              <a:rPr lang="zh-CN" altLang="en-US" sz="1800" dirty="0">
                <a:latin typeface="楷体_GB2312" pitchFamily="49" charset="-122"/>
              </a:rPr>
              <a:t>年</a:t>
            </a:r>
            <a:r>
              <a:rPr lang="en-US" altLang="zh-CN" sz="1800" dirty="0">
                <a:latin typeface="楷体_GB2312" pitchFamily="49" charset="-122"/>
              </a:rPr>
              <a:t>2</a:t>
            </a:r>
            <a:r>
              <a:rPr lang="zh-CN" altLang="en-US" sz="1800" dirty="0">
                <a:latin typeface="楷体_GB2312" pitchFamily="49" charset="-122"/>
              </a:rPr>
              <a:t>月</a:t>
            </a:r>
            <a:r>
              <a:rPr lang="en-US" altLang="zh-CN" sz="1800" dirty="0">
                <a:latin typeface="楷体_GB2312" pitchFamily="49" charset="-122"/>
              </a:rPr>
              <a:t>20</a:t>
            </a:r>
            <a:r>
              <a:rPr lang="zh-CN" altLang="en-US" sz="1800" dirty="0">
                <a:latin typeface="楷体_GB2312" pitchFamily="49" charset="-122"/>
              </a:rPr>
              <a:t>日上午，某电厂工程现场，屋面压型钢板安装班组张、罗、贺、刘、代</a:t>
            </a:r>
            <a:r>
              <a:rPr lang="en-US" altLang="zh-CN" sz="1800" dirty="0">
                <a:latin typeface="楷体_GB2312" pitchFamily="49" charset="-122"/>
              </a:rPr>
              <a:t>5</a:t>
            </a:r>
            <a:r>
              <a:rPr lang="zh-CN" altLang="en-US" sz="1800" dirty="0">
                <a:latin typeface="楷体_GB2312" pitchFamily="49" charset="-122"/>
              </a:rPr>
              <a:t>名工人在</a:t>
            </a:r>
            <a:r>
              <a:rPr lang="en-US" altLang="zh-CN" sz="1800" dirty="0">
                <a:latin typeface="楷体_GB2312" pitchFamily="49" charset="-122"/>
              </a:rPr>
              <a:t>6</a:t>
            </a:r>
            <a:r>
              <a:rPr lang="zh-CN" altLang="en-US" sz="1800" dirty="0">
                <a:latin typeface="楷体_GB2312" pitchFamily="49" charset="-122"/>
              </a:rPr>
              <a:t>号厂房安装压型钢板。在施工中，</a:t>
            </a:r>
            <a:r>
              <a:rPr lang="zh-CN" altLang="en-US" sz="1800" dirty="0">
                <a:solidFill>
                  <a:srgbClr val="FF0000"/>
                </a:solidFill>
                <a:latin typeface="楷体_GB2312" pitchFamily="49" charset="-122"/>
              </a:rPr>
              <a:t>未按要求对压型钢板进行锚固</a:t>
            </a:r>
            <a:r>
              <a:rPr lang="zh-CN" altLang="en-US" sz="1800" dirty="0">
                <a:latin typeface="楷体_GB2312" pitchFamily="49" charset="-122"/>
              </a:rPr>
              <a:t>，就开始向外安装钢板， 且</a:t>
            </a:r>
            <a:r>
              <a:rPr lang="en-US" altLang="zh-CN" sz="1800" dirty="0">
                <a:latin typeface="楷体_GB2312" pitchFamily="49" charset="-122"/>
              </a:rPr>
              <a:t>5</a:t>
            </a:r>
            <a:r>
              <a:rPr lang="zh-CN" altLang="en-US" sz="1800" dirty="0">
                <a:latin typeface="楷体_GB2312" pitchFamily="49" charset="-122"/>
              </a:rPr>
              <a:t>人均</a:t>
            </a:r>
            <a:r>
              <a:rPr lang="zh-CN" altLang="en-US" sz="1800" dirty="0">
                <a:solidFill>
                  <a:srgbClr val="FF0000"/>
                </a:solidFill>
                <a:latin typeface="楷体_GB2312" pitchFamily="49" charset="-122"/>
              </a:rPr>
              <a:t>未系安全带。</a:t>
            </a:r>
            <a:r>
              <a:rPr lang="zh-CN" altLang="en-US" sz="1800" dirty="0">
                <a:latin typeface="楷体_GB2312" pitchFamily="49" charset="-122"/>
              </a:rPr>
              <a:t>在安装推动过程中，压型钢板两端（张、罗、贺在一端，刘、代在另一端）因受力不均，致使钢板一侧突然向外滑移，带动张、罗、贺</a:t>
            </a:r>
            <a:r>
              <a:rPr lang="en-US" altLang="zh-CN" sz="1800" dirty="0">
                <a:latin typeface="楷体_GB2312" pitchFamily="49" charset="-122"/>
              </a:rPr>
              <a:t>3</a:t>
            </a:r>
            <a:r>
              <a:rPr lang="zh-CN" altLang="en-US" sz="1800" dirty="0">
                <a:latin typeface="楷体_GB2312" pitchFamily="49" charset="-122"/>
              </a:rPr>
              <a:t>人失稳坠落至三层平台死亡，坠落高度</a:t>
            </a:r>
            <a:r>
              <a:rPr lang="en-US" altLang="zh-CN" sz="1800" dirty="0">
                <a:latin typeface="楷体_GB2312" pitchFamily="49" charset="-122"/>
              </a:rPr>
              <a:t>19.4</a:t>
            </a:r>
            <a:r>
              <a:rPr lang="zh-CN" altLang="en-US" sz="1800" dirty="0">
                <a:latin typeface="楷体_GB2312" pitchFamily="49" charset="-122"/>
              </a:rPr>
              <a:t>米。</a:t>
            </a:r>
            <a:endParaRPr lang="zh-CN" altLang="en-US" dirty="0"/>
          </a:p>
        </p:txBody>
      </p:sp>
      <p:sp>
        <p:nvSpPr>
          <p:cNvPr id="128005" name="WordArt 5" descr="信纸"/>
          <p:cNvSpPr>
            <a:spLocks noChangeArrowheads="1" noChangeShapeType="1" noTextEdit="1"/>
          </p:cNvSpPr>
          <p:nvPr/>
        </p:nvSpPr>
        <p:spPr bwMode="auto">
          <a:xfrm>
            <a:off x="76200" y="76200"/>
            <a:ext cx="838200" cy="30480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CC"/>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案例</a:t>
            </a:r>
            <a:r>
              <a:rPr kumimoji="0" lang="en-US" altLang="zh-CN"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1</a:t>
            </a:r>
            <a:endPar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endParaRPr>
          </a:p>
        </p:txBody>
      </p:sp>
      <p:sp>
        <p:nvSpPr>
          <p:cNvPr id="23559" name="Rectangle 6"/>
          <p:cNvSpPr/>
          <p:nvPr/>
        </p:nvSpPr>
        <p:spPr>
          <a:xfrm>
            <a:off x="457200" y="3429000"/>
            <a:ext cx="6019800" cy="28956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en-US" altLang="zh-CN" sz="1800" dirty="0">
                <a:latin typeface="楷体_GB2312" pitchFamily="49" charset="-122"/>
              </a:rPr>
              <a:t>【</a:t>
            </a:r>
            <a:r>
              <a:rPr lang="zh-CN" altLang="en-US" sz="1800" dirty="0">
                <a:latin typeface="楷体_GB2312" pitchFamily="49" charset="-122"/>
              </a:rPr>
              <a:t>直接原因</a:t>
            </a:r>
            <a:r>
              <a:rPr lang="en-US" altLang="zh-CN" sz="1800" dirty="0">
                <a:latin typeface="楷体_GB2312" pitchFamily="49" charset="-122"/>
              </a:rPr>
              <a:t>】 </a:t>
            </a:r>
            <a:endParaRPr lang="en-US" altLang="zh-CN" sz="1800" dirty="0">
              <a:latin typeface="楷体_GB2312" pitchFamily="49" charset="-122"/>
            </a:endParaRPr>
          </a:p>
          <a:p>
            <a:pPr marL="742950" lvl="1" indent="-285750" eaLnBrk="1" hangingPunct="1"/>
            <a:r>
              <a:rPr lang="zh-CN" altLang="en-US" dirty="0">
                <a:latin typeface="楷体_GB2312" pitchFamily="49" charset="-122"/>
              </a:rPr>
              <a:t>违反高处作业规程，临边高处悬空作业，不系安全带；施工作业面下方无水平防护，缺乏有效的防坠落措施。</a:t>
            </a:r>
            <a:endParaRPr lang="zh-CN" altLang="en-US" dirty="0">
              <a:latin typeface="楷体_GB2312" pitchFamily="49" charset="-122"/>
            </a:endParaRPr>
          </a:p>
          <a:p>
            <a:pPr marL="742950" lvl="1" indent="-285750" eaLnBrk="1" hangingPunct="1"/>
            <a:r>
              <a:rPr lang="zh-CN" altLang="en-US" dirty="0">
                <a:latin typeface="楷体_GB2312" pitchFamily="49" charset="-122"/>
              </a:rPr>
              <a:t>违反施工工艺和施工组织设计要求。根据施工组织设计要求，铺设压型钢板一块后，应首先进行固定，再进行翻板，而实际施工中既未固定第一张板，也未翻板，而是采取平推钢板，由于推力不均从而失稳坠落。</a:t>
            </a:r>
            <a:endParaRPr lang="zh-CN" altLang="en-US" dirty="0">
              <a:latin typeface="楷体_GB2312" pitchFamily="49" charset="-122"/>
            </a:endParaRPr>
          </a:p>
        </p:txBody>
      </p:sp>
      <p:pic>
        <p:nvPicPr>
          <p:cNvPr id="128007" name="Picture 7" descr="MCj00978370000[1]"/>
          <p:cNvPicPr>
            <a:picLocks noChangeAspect="1"/>
          </p:cNvPicPr>
          <p:nvPr/>
        </p:nvPicPr>
        <p:blipFill>
          <a:blip r:embed="rId2"/>
          <a:stretch>
            <a:fillRect/>
          </a:stretch>
        </p:blipFill>
        <p:spPr>
          <a:xfrm>
            <a:off x="6958013" y="3911600"/>
            <a:ext cx="1347787" cy="1803400"/>
          </a:xfrm>
          <a:prstGeom prst="rect">
            <a:avLst/>
          </a:prstGeom>
          <a:noFill/>
          <a:ln w="9525">
            <a:noFill/>
          </a:ln>
        </p:spPr>
      </p:pic>
      <p:sp>
        <p:nvSpPr>
          <p:cNvPr id="23561" name="AutoShape 8">
            <a:hlinkClick r:id="rId3"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8007"/>
                                        </p:tgtEl>
                                        <p:attrNameLst>
                                          <p:attrName>style.visibility</p:attrName>
                                        </p:attrNameLst>
                                      </p:cBhvr>
                                      <p:to>
                                        <p:strVal val="visible"/>
                                      </p:to>
                                    </p:set>
                                    <p:anim calcmode="lin" valueType="num">
                                      <p:cBhvr>
                                        <p:cTn id="7" dur="2000" fill="hold"/>
                                        <p:tgtEl>
                                          <p:spTgt spid="128007"/>
                                        </p:tgtEl>
                                        <p:attrNameLst>
                                          <p:attrName>ppt_w</p:attrName>
                                        </p:attrNameLst>
                                      </p:cBhvr>
                                      <p:tavLst>
                                        <p:tav tm="0">
                                          <p:val>
                                            <p:fltVal val="0.000000"/>
                                          </p:val>
                                        </p:tav>
                                        <p:tav tm="100000">
                                          <p:val>
                                            <p:strVal val="#ppt_w"/>
                                          </p:val>
                                        </p:tav>
                                      </p:tavLst>
                                    </p:anim>
                                    <p:anim calcmode="lin" valueType="num">
                                      <p:cBhvr>
                                        <p:cTn id="8" dur="2000" fill="hold"/>
                                        <p:tgtEl>
                                          <p:spTgt spid="128007"/>
                                        </p:tgtEl>
                                        <p:attrNameLst>
                                          <p:attrName>ppt_h</p:attrName>
                                        </p:attrNameLst>
                                      </p:cBhvr>
                                      <p:tavLst>
                                        <p:tav tm="0">
                                          <p:val>
                                            <p:fltVal val="0.000000"/>
                                          </p:val>
                                        </p:tav>
                                        <p:tav tm="100000">
                                          <p:val>
                                            <p:strVal val="#ppt_h"/>
                                          </p:val>
                                        </p:tav>
                                      </p:tavLst>
                                    </p:anim>
                                    <p:anim calcmode="lin" valueType="num">
                                      <p:cBhvr>
                                        <p:cTn id="9" dur="2000" fill="hold"/>
                                        <p:tgtEl>
                                          <p:spTgt spid="128007"/>
                                        </p:tgtEl>
                                        <p:attrNameLst>
                                          <p:attrName>ppt_x</p:attrName>
                                        </p:attrNameLst>
                                      </p:cBhvr>
                                      <p:tavLst>
                                        <p:tav tm="0" fmla="#ppt_x+(cos(-2*pi*(1-$))*-#ppt_x-sin(-2*pi*(1-$))*(1-#ppt_y))*(1-$)">
                                          <p:val>
                                            <p:fltVal val="0.000000"/>
                                          </p:val>
                                        </p:tav>
                                        <p:tav tm="100000">
                                          <p:val>
                                            <p:fltVal val="1.000000"/>
                                          </p:val>
                                        </p:tav>
                                      </p:tavLst>
                                    </p:anim>
                                    <p:anim calcmode="lin" valueType="num">
                                      <p:cBhvr>
                                        <p:cTn id="10" dur="2000" fill="hold"/>
                                        <p:tgtEl>
                                          <p:spTgt spid="12800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4579"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4580" name="Rectangle 2"/>
          <p:cNvSpPr/>
          <p:nvPr>
            <p:ph type="title"/>
          </p:nvPr>
        </p:nvSpPr>
        <p:spPr/>
        <p:txBody>
          <a:bodyPr vert="horz" wrap="square" lIns="91440" tIns="45720" rIns="91440" bIns="45720" anchor="ctr" anchorCtr="0"/>
          <a:p>
            <a:pPr eaLnBrk="1" hangingPunct="1"/>
            <a:r>
              <a:rPr lang="zh-CN" altLang="en-US" dirty="0"/>
              <a:t>违章操作，自断手指</a:t>
            </a:r>
            <a:endParaRPr lang="zh-CN" altLang="en-US" dirty="0"/>
          </a:p>
        </p:txBody>
      </p:sp>
      <p:sp>
        <p:nvSpPr>
          <p:cNvPr id="24581" name="Rectangle 3"/>
          <p:cNvSpPr/>
          <p:nvPr>
            <p:ph idx="1"/>
          </p:nvPr>
        </p:nvSpPr>
        <p:spPr>
          <a:xfrm>
            <a:off x="457200" y="1371600"/>
            <a:ext cx="8229600" cy="1447800"/>
          </a:xfrm>
        </p:spPr>
        <p:txBody>
          <a:bodyPr vert="horz" wrap="square" lIns="91440" tIns="45720" rIns="91440" bIns="45720" anchor="t" anchorCtr="0"/>
          <a:p>
            <a:pPr eaLnBrk="1" hangingPunct="1">
              <a:lnSpc>
                <a:spcPct val="90000"/>
              </a:lnSpc>
            </a:pPr>
            <a:r>
              <a:rPr lang="en-US" altLang="zh-CN" sz="1600" dirty="0">
                <a:latin typeface="楷体_GB2312" pitchFamily="49" charset="-122"/>
              </a:rPr>
              <a:t>2001</a:t>
            </a:r>
            <a:r>
              <a:rPr lang="zh-CN" altLang="en-US" sz="1600" dirty="0">
                <a:latin typeface="楷体_GB2312" pitchFamily="49" charset="-122"/>
              </a:rPr>
              <a:t>年</a:t>
            </a:r>
            <a:r>
              <a:rPr lang="en-US" altLang="zh-CN" sz="1600" dirty="0">
                <a:latin typeface="楷体_GB2312" pitchFamily="49" charset="-122"/>
              </a:rPr>
              <a:t>11</a:t>
            </a:r>
            <a:r>
              <a:rPr lang="zh-CN" altLang="en-US" sz="1600" dirty="0">
                <a:latin typeface="楷体_GB2312" pitchFamily="49" charset="-122"/>
              </a:rPr>
              <a:t>月</a:t>
            </a:r>
            <a:r>
              <a:rPr lang="en-US" altLang="zh-CN" sz="1600" dirty="0">
                <a:latin typeface="楷体_GB2312" pitchFamily="49" charset="-122"/>
              </a:rPr>
              <a:t>28</a:t>
            </a:r>
            <a:r>
              <a:rPr lang="zh-CN" altLang="en-US" sz="1600" dirty="0">
                <a:latin typeface="楷体_GB2312" pitchFamily="49" charset="-122"/>
              </a:rPr>
              <a:t>日下午</a:t>
            </a:r>
            <a:r>
              <a:rPr lang="en-US" altLang="zh-CN" sz="1600" dirty="0">
                <a:latin typeface="楷体_GB2312" pitchFamily="49" charset="-122"/>
              </a:rPr>
              <a:t>3</a:t>
            </a:r>
            <a:r>
              <a:rPr lang="zh-CN" altLang="en-US" sz="1600" dirty="0">
                <a:latin typeface="楷体_GB2312" pitchFamily="49" charset="-122"/>
              </a:rPr>
              <a:t>点，某厂热塑班班长李甲带领本班另外三名班员在</a:t>
            </a:r>
            <a:r>
              <a:rPr lang="en-US" altLang="zh-CN" sz="1600" dirty="0">
                <a:latin typeface="楷体_GB2312" pitchFamily="49" charset="-122"/>
              </a:rPr>
              <a:t>Q11</a:t>
            </a:r>
            <a:r>
              <a:rPr lang="zh-CN" altLang="en-US" sz="1600" dirty="0">
                <a:latin typeface="楷体_GB2312" pitchFamily="49" charset="-122"/>
              </a:rPr>
              <a:t>－</a:t>
            </a:r>
            <a:r>
              <a:rPr lang="en-US" altLang="zh-CN" sz="1600" dirty="0">
                <a:latin typeface="楷体_GB2312" pitchFamily="49" charset="-122"/>
              </a:rPr>
              <a:t>6×2500</a:t>
            </a:r>
            <a:r>
              <a:rPr lang="zh-CN" altLang="en-US" sz="1600" dirty="0">
                <a:latin typeface="楷体_GB2312" pitchFamily="49" charset="-122"/>
              </a:rPr>
              <a:t>型剪板机上剪切钢板。李甲将全班分为两组，在同一剪床上同时作业，由李甲负责控制脚踏开关。作业进行到</a:t>
            </a:r>
            <a:r>
              <a:rPr lang="en-US" altLang="zh-CN" sz="1600" dirty="0">
                <a:latin typeface="楷体_GB2312" pitchFamily="49" charset="-122"/>
              </a:rPr>
              <a:t>3</a:t>
            </a:r>
            <a:r>
              <a:rPr lang="zh-CN" altLang="en-US" sz="1600" dirty="0">
                <a:latin typeface="楷体_GB2312" pitchFamily="49" charset="-122"/>
              </a:rPr>
              <a:t>点</a:t>
            </a:r>
            <a:r>
              <a:rPr lang="en-US" altLang="zh-CN" sz="1600" dirty="0">
                <a:latin typeface="楷体_GB2312" pitchFamily="49" charset="-122"/>
              </a:rPr>
              <a:t>10</a:t>
            </a:r>
            <a:r>
              <a:rPr lang="zh-CN" altLang="en-US" sz="1600" dirty="0">
                <a:latin typeface="楷体_GB2312" pitchFamily="49" charset="-122"/>
              </a:rPr>
              <a:t>分左右，李甲在送钢板时，右手伸进了剪板机的剪切面，并在此时误动了脚踏开关，剪板机瞬间动作，将李甲右手食指、中指、无名指剪断。</a:t>
            </a:r>
            <a:endParaRPr lang="zh-CN" altLang="en-US" sz="1600" dirty="0">
              <a:latin typeface="楷体_GB2312" pitchFamily="49" charset="-122"/>
            </a:endParaRPr>
          </a:p>
        </p:txBody>
      </p:sp>
      <p:sp>
        <p:nvSpPr>
          <p:cNvPr id="130053" name="WordArt 5" descr="信纸"/>
          <p:cNvSpPr>
            <a:spLocks noChangeArrowheads="1" noChangeShapeType="1" noTextEdit="1"/>
          </p:cNvSpPr>
          <p:nvPr/>
        </p:nvSpPr>
        <p:spPr bwMode="auto">
          <a:xfrm>
            <a:off x="76200" y="76200"/>
            <a:ext cx="838200" cy="30480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CC"/>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案例</a:t>
            </a:r>
            <a:r>
              <a:rPr kumimoji="0" lang="en-US" altLang="zh-CN"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2</a:t>
            </a:r>
            <a:endPar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endParaRPr>
          </a:p>
        </p:txBody>
      </p:sp>
      <p:pic>
        <p:nvPicPr>
          <p:cNvPr id="130055" name="Picture 7">
            <a:hlinkClick r:id="rId2"/>
          </p:cNvPr>
          <p:cNvPicPr>
            <a:picLocks noChangeAspect="1"/>
          </p:cNvPicPr>
          <p:nvPr/>
        </p:nvPicPr>
        <p:blipFill>
          <a:blip r:embed="rId3"/>
          <a:stretch>
            <a:fillRect/>
          </a:stretch>
        </p:blipFill>
        <p:spPr>
          <a:xfrm>
            <a:off x="7943850" y="0"/>
            <a:ext cx="1200150" cy="838200"/>
          </a:xfrm>
          <a:prstGeom prst="rect">
            <a:avLst/>
          </a:prstGeom>
          <a:noFill/>
          <a:ln w="9525">
            <a:noFill/>
          </a:ln>
        </p:spPr>
      </p:pic>
      <p:sp>
        <p:nvSpPr>
          <p:cNvPr id="24584" name="Rectangle 8"/>
          <p:cNvSpPr/>
          <p:nvPr/>
        </p:nvSpPr>
        <p:spPr>
          <a:xfrm>
            <a:off x="457200" y="2667000"/>
            <a:ext cx="6629400" cy="35814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lnSpc>
                <a:spcPct val="90000"/>
              </a:lnSpc>
            </a:pPr>
            <a:r>
              <a:rPr lang="en-US" altLang="zh-CN" sz="1600" dirty="0">
                <a:latin typeface="楷体_GB2312" pitchFamily="49" charset="-122"/>
              </a:rPr>
              <a:t>【</a:t>
            </a:r>
            <a:r>
              <a:rPr lang="zh-CN" altLang="en-US" sz="1600" dirty="0">
                <a:latin typeface="楷体_GB2312" pitchFamily="49" charset="-122"/>
              </a:rPr>
              <a:t>事故原因</a:t>
            </a:r>
            <a:r>
              <a:rPr lang="en-US" altLang="zh-CN" sz="1600" dirty="0">
                <a:latin typeface="楷体_GB2312" pitchFamily="49" charset="-122"/>
              </a:rPr>
              <a:t>】</a:t>
            </a:r>
            <a:endParaRPr lang="en-US" altLang="zh-CN" sz="1600" dirty="0">
              <a:latin typeface="楷体_GB2312" pitchFamily="49" charset="-122"/>
            </a:endParaRPr>
          </a:p>
          <a:p>
            <a:pPr marL="742950" lvl="1" indent="-285750" eaLnBrk="1" hangingPunct="1">
              <a:lnSpc>
                <a:spcPct val="90000"/>
              </a:lnSpc>
            </a:pPr>
            <a:r>
              <a:rPr lang="zh-CN" altLang="en-US" sz="1600" dirty="0">
                <a:latin typeface="楷体_GB2312" pitchFamily="49" charset="-122"/>
              </a:rPr>
              <a:t>剪板机安全操作规程明确规定：</a:t>
            </a:r>
            <a:r>
              <a:rPr lang="zh-CN" altLang="en-US" sz="1600" dirty="0">
                <a:latin typeface="宋体" panose="02010600030101010101" pitchFamily="2" charset="-122"/>
              </a:rPr>
              <a:t>“</a:t>
            </a:r>
            <a:r>
              <a:rPr lang="zh-CN" altLang="en-US" sz="1600" dirty="0">
                <a:latin typeface="楷体_GB2312" pitchFamily="49" charset="-122"/>
              </a:rPr>
              <a:t>在设备运转时或未停电时，禁止将手伸入剪板机压脚内取放工件</a:t>
            </a:r>
            <a:r>
              <a:rPr lang="zh-CN" altLang="en-US" sz="1600" dirty="0">
                <a:latin typeface="宋体" panose="02010600030101010101" pitchFamily="2" charset="-122"/>
              </a:rPr>
              <a:t>”</a:t>
            </a:r>
            <a:r>
              <a:rPr lang="zh-CN" altLang="en-US" sz="1600" dirty="0">
                <a:latin typeface="楷体_GB2312" pitchFamily="49" charset="-122"/>
              </a:rPr>
              <a:t>；</a:t>
            </a:r>
            <a:r>
              <a:rPr lang="zh-CN" altLang="en-US" sz="1600" dirty="0">
                <a:latin typeface="宋体" panose="02010600030101010101" pitchFamily="2" charset="-122"/>
              </a:rPr>
              <a:t>“</a:t>
            </a:r>
            <a:r>
              <a:rPr lang="zh-CN" altLang="en-US" sz="1600" dirty="0">
                <a:latin typeface="楷体_GB2312" pitchFamily="49" charset="-122"/>
              </a:rPr>
              <a:t>严禁两人在同一剪床上同时剪切两件材料</a:t>
            </a:r>
            <a:r>
              <a:rPr lang="zh-CN" altLang="en-US" sz="1600" dirty="0">
                <a:latin typeface="宋体" panose="02010600030101010101" pitchFamily="2" charset="-122"/>
              </a:rPr>
              <a:t>”</a:t>
            </a:r>
            <a:r>
              <a:rPr lang="zh-CN" altLang="en-US" sz="1600" dirty="0">
                <a:latin typeface="楷体_GB2312" pitchFamily="49" charset="-122"/>
              </a:rPr>
              <a:t>。李甲无视安全规程，在送钢板时竟将手伸入了剪切面，属于违章操作。此外，李甲将本班四人分为两组同机操作，也是违章指挥。</a:t>
            </a:r>
            <a:endParaRPr lang="zh-CN" altLang="en-US" sz="1600" dirty="0">
              <a:latin typeface="楷体_GB2312" pitchFamily="49" charset="-122"/>
            </a:endParaRPr>
          </a:p>
          <a:p>
            <a:pPr marL="742950" lvl="1" indent="-285750" eaLnBrk="1" hangingPunct="1">
              <a:lnSpc>
                <a:spcPct val="90000"/>
              </a:lnSpc>
            </a:pPr>
            <a:r>
              <a:rPr lang="zh-CN" altLang="en-US" sz="1600" dirty="0">
                <a:latin typeface="楷体_GB2312" pitchFamily="49" charset="-122"/>
              </a:rPr>
              <a:t>应引起重视的是，发生事故的剪板机是六十年代的产品，设计上有一定缺陷，其脚踏开关容易被误动。这就所说的</a:t>
            </a:r>
            <a:r>
              <a:rPr lang="zh-CN" altLang="en-US" sz="1600" dirty="0">
                <a:latin typeface="宋体" panose="02010600030101010101" pitchFamily="2" charset="-122"/>
              </a:rPr>
              <a:t>“</a:t>
            </a:r>
            <a:r>
              <a:rPr lang="zh-CN" altLang="en-US" sz="1600" dirty="0">
                <a:latin typeface="楷体_GB2312" pitchFamily="49" charset="-122"/>
              </a:rPr>
              <a:t>物的安全可靠性</a:t>
            </a:r>
            <a:r>
              <a:rPr lang="zh-CN" altLang="en-US" sz="1600" dirty="0">
                <a:latin typeface="宋体" panose="02010600030101010101" pitchFamily="2" charset="-122"/>
              </a:rPr>
              <a:t>”</a:t>
            </a:r>
            <a:r>
              <a:rPr lang="zh-CN" altLang="en-US" sz="1600" dirty="0">
                <a:latin typeface="楷体_GB2312" pitchFamily="49" charset="-122"/>
              </a:rPr>
              <a:t>。</a:t>
            </a:r>
            <a:endParaRPr lang="zh-CN" altLang="en-US" sz="1600" dirty="0">
              <a:latin typeface="楷体_GB2312" pitchFamily="49" charset="-122"/>
            </a:endParaRPr>
          </a:p>
          <a:p>
            <a:pPr marL="742950" lvl="1" indent="-285750" eaLnBrk="1" hangingPunct="1">
              <a:lnSpc>
                <a:spcPct val="90000"/>
              </a:lnSpc>
            </a:pPr>
            <a:r>
              <a:rPr lang="zh-CN" altLang="en-US" sz="1600" dirty="0">
                <a:latin typeface="楷体_GB2312" pitchFamily="49" charset="-122"/>
              </a:rPr>
              <a:t>还有一个因素不容忽视。据调查，事发当日，李甲的情绪处在低潮期，身体机能处于消极状态，此时最易出差错，发生意外。因此生产管理人员还应关注员工的生活和工作动态，对处在消极和不稳定状态的员工，要时时提醒其注意安全，科学组织劳动，合理分配任务，防止事故发生。员工自己在感烦噪不安、心烦意乱时，也要注意调整情绪，避免受到不必要伤害，或伤害别人。</a:t>
            </a:r>
            <a:endParaRPr lang="zh-CN" altLang="en-US" sz="1600" dirty="0">
              <a:latin typeface="楷体_GB2312" pitchFamily="49" charset="-122"/>
            </a:endParaRPr>
          </a:p>
        </p:txBody>
      </p:sp>
      <p:pic>
        <p:nvPicPr>
          <p:cNvPr id="130060" name="Picture 12" descr="1237517099623"/>
          <p:cNvPicPr>
            <a:picLocks noChangeAspect="1"/>
          </p:cNvPicPr>
          <p:nvPr/>
        </p:nvPicPr>
        <p:blipFill>
          <a:blip r:embed="rId4"/>
          <a:stretch>
            <a:fillRect/>
          </a:stretch>
        </p:blipFill>
        <p:spPr>
          <a:xfrm>
            <a:off x="2438400" y="1676400"/>
            <a:ext cx="4495800" cy="3608388"/>
          </a:xfrm>
          <a:prstGeom prst="rect">
            <a:avLst/>
          </a:prstGeom>
          <a:noFill/>
          <a:ln w="9525">
            <a:noFill/>
          </a:ln>
        </p:spPr>
      </p:pic>
      <p:pic>
        <p:nvPicPr>
          <p:cNvPr id="130064" name="Picture 16" descr="834344af3ca90fe8fbed509e"/>
          <p:cNvPicPr>
            <a:picLocks noChangeAspect="1"/>
          </p:cNvPicPr>
          <p:nvPr/>
        </p:nvPicPr>
        <p:blipFill>
          <a:blip r:embed="rId5"/>
          <a:stretch>
            <a:fillRect/>
          </a:stretch>
        </p:blipFill>
        <p:spPr>
          <a:xfrm>
            <a:off x="7315200" y="3352800"/>
            <a:ext cx="1484313" cy="2209800"/>
          </a:xfrm>
          <a:prstGeom prst="rect">
            <a:avLst/>
          </a:prstGeom>
          <a:noFill/>
          <a:ln w="9525">
            <a:noFill/>
          </a:ln>
        </p:spPr>
      </p:pic>
      <p:sp>
        <p:nvSpPr>
          <p:cNvPr id="24587" name="AutoShape 17">
            <a:hlinkClick r:id="rId6"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 fill="hold"/>
                                        <p:tgtEl>
                                          <p:spTgt spid="130055"/>
                                        </p:tgtEl>
                                        <p:attrNameLst>
                                          <p:attrName>r</p:attrName>
                                        </p:attrNameLst>
                                      </p:cBhvr>
                                    </p:animRot>
                                  </p:childTnLst>
                                </p:cTn>
                              </p:par>
                            </p:childTnLst>
                          </p:cTn>
                        </p:par>
                        <p:par>
                          <p:cTn id="7" fill="hold">
                            <p:stCondLst>
                              <p:cond delay="500"/>
                            </p:stCondLst>
                            <p:childTnLst>
                              <p:par>
                                <p:cTn id="8" presetID="35" presetClass="emph" presetSubtype="0" fill="hold" nodeType="afterEffect">
                                  <p:stCondLst>
                                    <p:cond delay="0"/>
                                  </p:stCondLst>
                                  <p:childTnLst>
                                    <p:anim calcmode="discrete" valueType="str">
                                      <p:cBhvr>
                                        <p:cTn id="9" dur="1000" fill="hold"/>
                                        <p:tgtEl>
                                          <p:spTgt spid="130055"/>
                                        </p:tgtEl>
                                        <p:attrNameLst>
                                          <p:attrName>style.visibility</p:attrName>
                                        </p:attrNameLst>
                                      </p:cBhvr>
                                      <p:tavLst>
                                        <p:tav tm="0">
                                          <p:val>
                                            <p:strVal val="hidden"/>
                                          </p:val>
                                        </p:tav>
                                        <p:tav tm="50000">
                                          <p:val>
                                            <p:strVal val="visible"/>
                                          </p:val>
                                        </p:tav>
                                      </p:tavLst>
                                    </p:anim>
                                  </p:childTnLst>
                                </p:cTn>
                              </p:par>
                            </p:childTnLst>
                          </p:cTn>
                        </p:par>
                        <p:par>
                          <p:cTn id="10" fill="hold">
                            <p:stCondLst>
                              <p:cond delay="1500"/>
                            </p:stCondLst>
                            <p:childTnLst>
                              <p:par>
                                <p:cTn id="11" presetID="35" presetClass="emph" presetSubtype="0" fill="hold" nodeType="afterEffect">
                                  <p:stCondLst>
                                    <p:cond delay="0"/>
                                  </p:stCondLst>
                                  <p:childTnLst>
                                    <p:anim calcmode="discrete" valueType="str">
                                      <p:cBhvr>
                                        <p:cTn id="12" dur="1000" fill="hold"/>
                                        <p:tgtEl>
                                          <p:spTgt spid="130055"/>
                                        </p:tgtEl>
                                        <p:attrNameLst>
                                          <p:attrName>style.visibility</p:attrName>
                                        </p:attrNameLst>
                                      </p:cBhvr>
                                      <p:tavLst>
                                        <p:tav tm="0">
                                          <p:val>
                                            <p:strVal val="hidden"/>
                                          </p:val>
                                        </p:tav>
                                        <p:tav tm="50000">
                                          <p:val>
                                            <p:strVal val="visible"/>
                                          </p:val>
                                        </p:tav>
                                      </p:tavLst>
                                    </p:anim>
                                  </p:childTnLst>
                                </p:cTn>
                              </p:par>
                            </p:childTnLst>
                          </p:cTn>
                        </p:par>
                        <p:par>
                          <p:cTn id="13" fill="hold">
                            <p:stCondLst>
                              <p:cond delay="2500"/>
                            </p:stCondLst>
                            <p:childTnLst>
                              <p:par>
                                <p:cTn id="14" presetID="20" presetClass="entr" presetSubtype="0" fill="hold" nodeType="afterEffect">
                                  <p:stCondLst>
                                    <p:cond delay="0"/>
                                  </p:stCondLst>
                                  <p:childTnLst>
                                    <p:set>
                                      <p:cBhvr>
                                        <p:cTn id="15" dur="1" fill="hold">
                                          <p:stCondLst>
                                            <p:cond delay="0"/>
                                          </p:stCondLst>
                                        </p:cTn>
                                        <p:tgtEl>
                                          <p:spTgt spid="130064"/>
                                        </p:tgtEl>
                                        <p:attrNameLst>
                                          <p:attrName>style.visibility</p:attrName>
                                        </p:attrNameLst>
                                      </p:cBhvr>
                                      <p:to>
                                        <p:strVal val="visible"/>
                                      </p:to>
                                    </p:set>
                                    <p:animEffect transition="in" filter="wedge">
                                      <p:cBhvr>
                                        <p:cTn id="16" dur="2000"/>
                                        <p:tgtEl>
                                          <p:spTgt spid="130064"/>
                                        </p:tgtEl>
                                      </p:cBhvr>
                                    </p:animEffect>
                                  </p:childTnLst>
                                </p:cTn>
                              </p:par>
                            </p:childTnLst>
                          </p:cTn>
                        </p:par>
                        <p:par>
                          <p:cTn id="17" fill="hold">
                            <p:stCondLst>
                              <p:cond delay="4500"/>
                            </p:stCondLst>
                            <p:childTnLst>
                              <p:par>
                                <p:cTn id="18" presetID="35" presetClass="emph" presetSubtype="0" fill="hold" nodeType="afterEffect">
                                  <p:stCondLst>
                                    <p:cond delay="0"/>
                                  </p:stCondLst>
                                  <p:childTnLst>
                                    <p:anim calcmode="discrete" valueType="str">
                                      <p:cBhvr>
                                        <p:cTn id="19" dur="1000" fill="hold"/>
                                        <p:tgtEl>
                                          <p:spTgt spid="130055"/>
                                        </p:tgtEl>
                                        <p:attrNameLst>
                                          <p:attrName>style.visibility</p:attrName>
                                        </p:attrNameLst>
                                      </p:cBhvr>
                                      <p:tavLst>
                                        <p:tav tm="0">
                                          <p:val>
                                            <p:strVal val="hidden"/>
                                          </p:val>
                                        </p:tav>
                                        <p:tav tm="50000">
                                          <p:val>
                                            <p:strVal val="visible"/>
                                          </p:val>
                                        </p:tav>
                                      </p:tavLst>
                                    </p:anim>
                                  </p:childTnLst>
                                </p:cTn>
                              </p:par>
                            </p:childTnLst>
                          </p:cTn>
                        </p:par>
                        <p:par>
                          <p:cTn id="20" fill="hold">
                            <p:stCondLst>
                              <p:cond delay="5500"/>
                            </p:stCondLst>
                            <p:childTnLst>
                              <p:par>
                                <p:cTn id="21" presetID="35" presetClass="emph" presetSubtype="0" fill="hold" nodeType="afterEffect">
                                  <p:stCondLst>
                                    <p:cond delay="0"/>
                                  </p:stCondLst>
                                  <p:childTnLst>
                                    <p:anim calcmode="discrete" valueType="str">
                                      <p:cBhvr>
                                        <p:cTn id="22" dur="1000" fill="hold"/>
                                        <p:tgtEl>
                                          <p:spTgt spid="130055"/>
                                        </p:tgtEl>
                                        <p:attrNameLst>
                                          <p:attrName>style.visibility</p:attrName>
                                        </p:attrNameLst>
                                      </p:cBhvr>
                                      <p:tavLst>
                                        <p:tav tm="0">
                                          <p:val>
                                            <p:strVal val="hidden"/>
                                          </p:val>
                                        </p:tav>
                                        <p:tav tm="50000">
                                          <p:val>
                                            <p:strVal val="visible"/>
                                          </p:val>
                                        </p:tav>
                                      </p:tavLst>
                                    </p:anim>
                                  </p:childTnLst>
                                </p:cTn>
                              </p:par>
                            </p:childTnLst>
                          </p:cTn>
                        </p:par>
                        <p:par>
                          <p:cTn id="23" fill="hold">
                            <p:stCondLst>
                              <p:cond delay="6500"/>
                            </p:stCondLst>
                            <p:childTnLst>
                              <p:par>
                                <p:cTn id="24" presetID="35" presetClass="emph" presetSubtype="0" fill="hold" nodeType="afterEffect">
                                  <p:stCondLst>
                                    <p:cond delay="0"/>
                                  </p:stCondLst>
                                  <p:childTnLst>
                                    <p:anim calcmode="discrete" valueType="str">
                                      <p:cBhvr>
                                        <p:cTn id="25" dur="1000" fill="hold"/>
                                        <p:tgtEl>
                                          <p:spTgt spid="130055"/>
                                        </p:tgtEl>
                                        <p:attrNameLst>
                                          <p:attrName>style.visibility</p:attrName>
                                        </p:attrNameLst>
                                      </p:cBhvr>
                                      <p:tavLst>
                                        <p:tav tm="0">
                                          <p:val>
                                            <p:strVal val="hidden"/>
                                          </p:val>
                                        </p:tav>
                                        <p:tav tm="50000">
                                          <p:val>
                                            <p:strVal val="visible"/>
                                          </p:val>
                                        </p:tav>
                                      </p:tavLst>
                                    </p:anim>
                                  </p:childTnLst>
                                </p:cTn>
                              </p:par>
                            </p:childTnLst>
                          </p:cTn>
                        </p:par>
                        <p:par>
                          <p:cTn id="26" fill="hold">
                            <p:stCondLst>
                              <p:cond delay="7500"/>
                            </p:stCondLst>
                            <p:childTnLst>
                              <p:par>
                                <p:cTn id="27" presetID="35" presetClass="emph" presetSubtype="0" fill="hold" nodeType="afterEffect">
                                  <p:stCondLst>
                                    <p:cond delay="0"/>
                                  </p:stCondLst>
                                  <p:childTnLst>
                                    <p:anim calcmode="discrete" valueType="str">
                                      <p:cBhvr>
                                        <p:cTn id="28" dur="1000" fill="hold"/>
                                        <p:tgtEl>
                                          <p:spTgt spid="130055"/>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0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5603"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5604" name="Rectangle 2"/>
          <p:cNvSpPr/>
          <p:nvPr>
            <p:ph type="title"/>
          </p:nvPr>
        </p:nvSpPr>
        <p:spPr/>
        <p:txBody>
          <a:bodyPr vert="horz" wrap="square" lIns="91440" tIns="45720" rIns="91440" bIns="45720" anchor="ctr" anchorCtr="0"/>
          <a:p>
            <a:pPr algn="l" eaLnBrk="1" hangingPunct="1"/>
            <a:r>
              <a:rPr lang="zh-CN" altLang="en-US" sz="2400" dirty="0">
                <a:latin typeface="方正姚体" panose="02010601030101010101" pitchFamily="2" charset="-122"/>
                <a:ea typeface="方正姚体" panose="02010601030101010101" pitchFamily="2" charset="-122"/>
              </a:rPr>
              <a:t>参考资料：生物节奏 </a:t>
            </a:r>
            <a:r>
              <a:rPr lang="en-US" altLang="zh-CN" sz="2400" dirty="0">
                <a:latin typeface="方正姚体" panose="02010601030101010101" pitchFamily="2" charset="-122"/>
                <a:ea typeface="方正姚体" panose="02010601030101010101" pitchFamily="2" charset="-122"/>
              </a:rPr>
              <a:t>- </a:t>
            </a:r>
            <a:r>
              <a:rPr lang="zh-CN" altLang="en-US" sz="2400" dirty="0">
                <a:latin typeface="方正姚体" panose="02010601030101010101" pitchFamily="2" charset="-122"/>
                <a:ea typeface="方正姚体" panose="02010601030101010101" pitchFamily="2" charset="-122"/>
              </a:rPr>
              <a:t>情绪周期</a:t>
            </a:r>
            <a:endParaRPr lang="zh-CN" altLang="en-US" sz="2400" dirty="0">
              <a:latin typeface="方正姚体" panose="02010601030101010101" pitchFamily="2" charset="-122"/>
              <a:ea typeface="方正姚体" panose="02010601030101010101" pitchFamily="2" charset="-122"/>
            </a:endParaRPr>
          </a:p>
        </p:txBody>
      </p:sp>
      <p:sp>
        <p:nvSpPr>
          <p:cNvPr id="25605" name="Rectangle 3"/>
          <p:cNvSpPr/>
          <p:nvPr>
            <p:ph idx="1"/>
          </p:nvPr>
        </p:nvSpPr>
        <p:spPr>
          <a:xfrm>
            <a:off x="457200" y="1371600"/>
            <a:ext cx="5638800" cy="4876800"/>
          </a:xfrm>
        </p:spPr>
        <p:txBody>
          <a:bodyPr vert="horz" wrap="square" lIns="91440" tIns="45720" rIns="91440" bIns="45720" anchor="t" anchorCtr="0"/>
          <a:p>
            <a:pPr eaLnBrk="1" hangingPunct="1">
              <a:lnSpc>
                <a:spcPct val="90000"/>
              </a:lnSpc>
            </a:pPr>
            <a:r>
              <a:rPr lang="zh-CN" altLang="en-US" sz="1600" dirty="0"/>
              <a:t>人的情绪周期与生俱来。从出生的那一天开始，一般</a:t>
            </a:r>
            <a:r>
              <a:rPr lang="en-US" altLang="zh-CN" sz="1600" dirty="0"/>
              <a:t>28</a:t>
            </a:r>
            <a:r>
              <a:rPr lang="zh-CN" altLang="en-US" sz="1600" dirty="0"/>
              <a:t>天为一个周期，周而复始。每个周期的前一半时间为“高潮期”，后一半时间为“低潮期”。在高潮与低潮之间，即由高潮向低潮或由低潮向高潮过渡的时间，称为“临界期”，一般是</a:t>
            </a:r>
            <a:r>
              <a:rPr lang="en-US" altLang="zh-CN" sz="1600" dirty="0"/>
              <a:t>2</a:t>
            </a:r>
            <a:r>
              <a:rPr lang="zh-CN" altLang="en-US" sz="1600" dirty="0"/>
              <a:t>至</a:t>
            </a:r>
            <a:r>
              <a:rPr lang="en-US" altLang="zh-CN" sz="1600" dirty="0"/>
              <a:t>3</a:t>
            </a:r>
            <a:r>
              <a:rPr lang="zh-CN" altLang="en-US" sz="1600" dirty="0"/>
              <a:t>天。临界期的特点是情绪不稳定，机体各方面的协调性能差，易发生事故。</a:t>
            </a:r>
            <a:endParaRPr lang="zh-CN" altLang="en-US" sz="1600" dirty="0"/>
          </a:p>
          <a:p>
            <a:pPr eaLnBrk="1" hangingPunct="1">
              <a:lnSpc>
                <a:spcPct val="90000"/>
              </a:lnSpc>
            </a:pPr>
            <a:endParaRPr lang="zh-CN" altLang="en-US" sz="1600" dirty="0"/>
          </a:p>
          <a:p>
            <a:pPr eaLnBrk="1" hangingPunct="1">
              <a:lnSpc>
                <a:spcPct val="90000"/>
              </a:lnSpc>
            </a:pPr>
            <a:r>
              <a:rPr lang="zh-CN" altLang="en-US" sz="1600" dirty="0"/>
              <a:t>情绪周期是人生情感的晴雨表，我们可据此安排好自己人生耕耘的茬口。情绪高涨时安排一些难度大、较繁琐的任务，而在情绪低落时多出去走走，多参加体育锻炼，放松思想、放宽心情，有了烦心的事多向亲人、同学、朋友倾诉，寻求心理上的支持，安全地渡过情绪危险期。</a:t>
            </a:r>
            <a:endParaRPr lang="zh-CN" altLang="en-US" sz="1600" dirty="0"/>
          </a:p>
          <a:p>
            <a:pPr eaLnBrk="1" hangingPunct="1">
              <a:lnSpc>
                <a:spcPct val="90000"/>
              </a:lnSpc>
            </a:pPr>
            <a:endParaRPr lang="zh-CN" altLang="en-US" sz="1600" dirty="0"/>
          </a:p>
          <a:p>
            <a:pPr eaLnBrk="1" hangingPunct="1">
              <a:lnSpc>
                <a:spcPct val="90000"/>
              </a:lnSpc>
            </a:pPr>
            <a:r>
              <a:rPr lang="zh-CN" altLang="en-US" sz="1600" dirty="0"/>
              <a:t>情绪周期是生物节奏的一种，一般人的生物节奏为：体力周期</a:t>
            </a:r>
            <a:r>
              <a:rPr lang="en-US" altLang="zh-CN" sz="1600" dirty="0"/>
              <a:t>23</a:t>
            </a:r>
            <a:r>
              <a:rPr lang="zh-CN" altLang="en-US" sz="1600" dirty="0"/>
              <a:t>天，情绪周期</a:t>
            </a:r>
            <a:r>
              <a:rPr lang="en-US" altLang="zh-CN" sz="1600" dirty="0"/>
              <a:t>28</a:t>
            </a:r>
            <a:r>
              <a:rPr lang="zh-CN" altLang="en-US" sz="1600" dirty="0"/>
              <a:t>天。智力周期</a:t>
            </a:r>
            <a:r>
              <a:rPr lang="en-US" altLang="zh-CN" sz="1600" dirty="0"/>
              <a:t>33</a:t>
            </a:r>
            <a:r>
              <a:rPr lang="zh-CN" altLang="en-US" sz="1600" dirty="0"/>
              <a:t>天。</a:t>
            </a:r>
            <a:endParaRPr lang="zh-CN" altLang="en-US" sz="1600" dirty="0"/>
          </a:p>
          <a:p>
            <a:pPr eaLnBrk="1" hangingPunct="1">
              <a:lnSpc>
                <a:spcPct val="90000"/>
              </a:lnSpc>
            </a:pPr>
            <a:endParaRPr lang="zh-CN" altLang="en-US" sz="1600" dirty="0"/>
          </a:p>
          <a:p>
            <a:pPr eaLnBrk="1" hangingPunct="1">
              <a:lnSpc>
                <a:spcPct val="90000"/>
              </a:lnSpc>
            </a:pPr>
            <a:r>
              <a:rPr lang="zh-CN" altLang="en-US" sz="1600" dirty="0"/>
              <a:t>生物节奏查询地址：</a:t>
            </a:r>
            <a:r>
              <a:rPr lang="en-US" altLang="zh-CN" sz="1600" dirty="0">
                <a:hlinkClick r:id="rId1"/>
              </a:rPr>
              <a:t>http://biorhythms.perbang.dk/</a:t>
            </a:r>
            <a:r>
              <a:rPr lang="zh-CN" altLang="en-US" sz="1600" dirty="0"/>
              <a:t>，很实用哦。智能手机也可以安装</a:t>
            </a:r>
            <a:r>
              <a:rPr lang="en-US" altLang="zh-CN" sz="1600" dirty="0"/>
              <a:t>Pocket Biorhythm</a:t>
            </a:r>
            <a:r>
              <a:rPr lang="zh-CN" altLang="en-US" sz="1600" dirty="0"/>
              <a:t>来查询。</a:t>
            </a:r>
            <a:endParaRPr lang="zh-CN" altLang="en-US" sz="1600" dirty="0"/>
          </a:p>
        </p:txBody>
      </p:sp>
      <p:pic>
        <p:nvPicPr>
          <p:cNvPr id="131077" name="Picture 5" descr="情绪周期">
            <a:hlinkClick r:id="rId2"/>
          </p:cNvPr>
          <p:cNvPicPr>
            <a:picLocks noChangeAspect="1"/>
          </p:cNvPicPr>
          <p:nvPr/>
        </p:nvPicPr>
        <p:blipFill>
          <a:blip r:embed="rId3"/>
          <a:stretch>
            <a:fillRect/>
          </a:stretch>
        </p:blipFill>
        <p:spPr>
          <a:xfrm>
            <a:off x="6629400" y="4529138"/>
            <a:ext cx="1905000" cy="1262062"/>
          </a:xfrm>
          <a:prstGeom prst="rect">
            <a:avLst/>
          </a:prstGeom>
          <a:noFill/>
          <a:ln w="9525">
            <a:noFill/>
          </a:ln>
        </p:spPr>
      </p:pic>
      <p:pic>
        <p:nvPicPr>
          <p:cNvPr id="131079" name="Picture 7" descr="screenshot0018"/>
          <p:cNvPicPr>
            <a:picLocks noChangeAspect="1"/>
          </p:cNvPicPr>
          <p:nvPr/>
        </p:nvPicPr>
        <p:blipFill>
          <a:blip r:embed="rId4"/>
          <a:stretch>
            <a:fillRect/>
          </a:stretch>
        </p:blipFill>
        <p:spPr>
          <a:xfrm>
            <a:off x="6400800" y="1600200"/>
            <a:ext cx="2362200" cy="2362200"/>
          </a:xfrm>
          <a:prstGeom prst="rect">
            <a:avLst/>
          </a:prstGeom>
          <a:noFill/>
          <a:ln w="9525">
            <a:noFill/>
          </a:ln>
        </p:spPr>
      </p:pic>
      <p:sp>
        <p:nvSpPr>
          <p:cNvPr id="25608" name="AutoShape 8">
            <a:hlinkClick r:id="rId5"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strips(downLeft)">
                                      <p:cBhvr>
                                        <p:cTn id="7" dur="500"/>
                                        <p:tgtEl>
                                          <p:spTgt spid="13107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1079"/>
                                        </p:tgtEl>
                                        <p:attrNameLst>
                                          <p:attrName>style.visibility</p:attrName>
                                        </p:attrNameLst>
                                      </p:cBhvr>
                                      <p:to>
                                        <p:strVal val="visible"/>
                                      </p:to>
                                    </p:set>
                                    <p:animEffect transition="in" filter="wipe(down)">
                                      <p:cBhvr>
                                        <p:cTn id="11"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662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22882" name="Rectangle 2"/>
          <p:cNvSpPr/>
          <p:nvPr>
            <p:ph idx="1"/>
          </p:nvPr>
        </p:nvSpPr>
        <p:spPr>
          <a:xfrm>
            <a:off x="457200" y="1905000"/>
            <a:ext cx="8229600" cy="2362200"/>
          </a:xfrm>
        </p:spPr>
        <p:txBody>
          <a:bodyPr vert="horz" wrap="square" lIns="91440" tIns="45720" rIns="91440" bIns="45720" anchor="t" anchorCtr="0"/>
          <a:p>
            <a:pPr eaLnBrk="1" hangingPunct="1"/>
            <a:r>
              <a:rPr lang="zh-CN" altLang="en-US" sz="1800" dirty="0"/>
              <a:t>物的安全可靠性依赖于：</a:t>
            </a:r>
            <a:endParaRPr lang="zh-CN" altLang="en-US" sz="1800" dirty="0"/>
          </a:p>
          <a:p>
            <a:pPr lvl="1" eaLnBrk="1" hangingPunct="1"/>
            <a:r>
              <a:rPr lang="zh-CN" altLang="en-US" sz="1600" dirty="0"/>
              <a:t>物本身安全性能的优劣。这里的“物”既包括单一某种物质，更多的情况下则指某种设备或产品。</a:t>
            </a:r>
            <a:endParaRPr lang="zh-CN" altLang="en-US" sz="1600" dirty="0"/>
          </a:p>
          <a:p>
            <a:pPr lvl="1" eaLnBrk="1" hangingPunct="1"/>
            <a:r>
              <a:rPr lang="zh-CN" altLang="en-US" sz="1600" dirty="0"/>
              <a:t>在搬运、使用、贮存等过程中，是否能保持物始终处于安受控的状态下。</a:t>
            </a:r>
            <a:endParaRPr lang="zh-CN" altLang="en-US" sz="1600" dirty="0"/>
          </a:p>
          <a:p>
            <a:pPr lvl="1" eaLnBrk="1" hangingPunct="1"/>
            <a:r>
              <a:rPr lang="zh-CN" altLang="en-US" sz="1600" dirty="0"/>
              <a:t>在极端或意外情况下，如破坏，泄露，高温，高压，辐射，冰冻等，不会造成严重后果，或者产生的后果在可接受的程度范围内。</a:t>
            </a:r>
            <a:endParaRPr lang="zh-CN" altLang="en-US" sz="1600" dirty="0"/>
          </a:p>
          <a:p>
            <a:pPr lvl="1" eaLnBrk="1" hangingPunct="1"/>
            <a:r>
              <a:rPr lang="zh-CN" altLang="en-US" sz="1600" dirty="0"/>
              <a:t>对于单一的某种危险物质，通过管理和技术手段，完全规避风险或减小到可接受的程度范围内。</a:t>
            </a:r>
            <a:endParaRPr lang="zh-CN" altLang="en-US" sz="1600" dirty="0"/>
          </a:p>
        </p:txBody>
      </p:sp>
      <p:sp>
        <p:nvSpPr>
          <p:cNvPr id="122883" name="Rectangle 3"/>
          <p:cNvSpPr/>
          <p:nvPr/>
        </p:nvSpPr>
        <p:spPr>
          <a:xfrm>
            <a:off x="762000" y="1219200"/>
            <a:ext cx="7620000" cy="457200"/>
          </a:xfrm>
          <a:prstGeom prst="rect">
            <a:avLst/>
          </a:prstGeom>
          <a:solidFill>
            <a:srgbClr val="FFCC00"/>
          </a:solidFill>
          <a:ln w="6350" cap="flat" cmpd="sng">
            <a:solidFill>
              <a:srgbClr val="FFCC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eaLnBrk="1" hangingPunct="1">
              <a:buNone/>
            </a:pPr>
            <a:r>
              <a:rPr lang="zh-CN" altLang="en-US" sz="1600" dirty="0">
                <a:solidFill>
                  <a:schemeClr val="tx1"/>
                </a:solidFill>
                <a:ea typeface="方正姚体" panose="02010601030101010101" pitchFamily="2" charset="-122"/>
              </a:rPr>
              <a:t>不论在动态过程中，还是静态过程中，物始终处在能够安全运行的状态。</a:t>
            </a:r>
            <a:endParaRPr lang="zh-CN" altLang="en-US" sz="1600" dirty="0">
              <a:solidFill>
                <a:schemeClr val="tx1"/>
              </a:solidFill>
              <a:ea typeface="方正姚体" panose="02010601030101010101" pitchFamily="2" charset="-122"/>
            </a:endParaRPr>
          </a:p>
        </p:txBody>
      </p:sp>
      <p:sp>
        <p:nvSpPr>
          <p:cNvPr id="26630" name="WordArt 5" descr="信纸"/>
          <p:cNvSpPr>
            <a:spLocks noTextEdit="1"/>
          </p:cNvSpPr>
          <p:nvPr/>
        </p:nvSpPr>
        <p:spPr>
          <a:xfrm>
            <a:off x="762000" y="685800"/>
            <a:ext cx="3048000" cy="304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1"/>
                </a:blipFill>
                <a:latin typeface="方正姚体" panose="02010601030101010101" pitchFamily="2" charset="-122"/>
                <a:ea typeface="方正姚体" panose="02010601030101010101" pitchFamily="2" charset="-122"/>
              </a:rPr>
              <a:t>物的安全可靠性</a:t>
            </a:r>
            <a:endParaRPr lang="zh-CN" altLang="en-US" sz="3600">
              <a:blipFill rotWithShape="0">
                <a:blip r:embed="rId1"/>
              </a:blipFill>
              <a:latin typeface="方正姚体" panose="02010601030101010101" pitchFamily="2" charset="-122"/>
              <a:ea typeface="方正姚体" panose="02010601030101010101" pitchFamily="2" charset="-122"/>
            </a:endParaRPr>
          </a:p>
        </p:txBody>
      </p:sp>
      <p:pic>
        <p:nvPicPr>
          <p:cNvPr id="122887" name="Picture 7" descr="MCj01980750000[1]"/>
          <p:cNvPicPr>
            <a:picLocks noChangeAspect="1"/>
          </p:cNvPicPr>
          <p:nvPr/>
        </p:nvPicPr>
        <p:blipFill>
          <a:blip r:embed="rId2"/>
          <a:stretch>
            <a:fillRect/>
          </a:stretch>
        </p:blipFill>
        <p:spPr>
          <a:xfrm>
            <a:off x="1066800" y="4645025"/>
            <a:ext cx="1676400" cy="1527175"/>
          </a:xfrm>
          <a:prstGeom prst="rect">
            <a:avLst/>
          </a:prstGeom>
          <a:noFill/>
          <a:ln w="9525">
            <a:noFill/>
          </a:ln>
        </p:spPr>
      </p:pic>
      <p:pic>
        <p:nvPicPr>
          <p:cNvPr id="122888" name="Picture 8" descr="MCj01991220000[1]"/>
          <p:cNvPicPr>
            <a:picLocks noChangeAspect="1"/>
          </p:cNvPicPr>
          <p:nvPr/>
        </p:nvPicPr>
        <p:blipFill>
          <a:blip r:embed="rId3"/>
          <a:stretch>
            <a:fillRect/>
          </a:stretch>
        </p:blipFill>
        <p:spPr>
          <a:xfrm>
            <a:off x="5410200" y="76200"/>
            <a:ext cx="1295400" cy="982663"/>
          </a:xfrm>
          <a:prstGeom prst="rect">
            <a:avLst/>
          </a:prstGeom>
          <a:noFill/>
          <a:ln w="9525">
            <a:noFill/>
          </a:ln>
        </p:spPr>
      </p:pic>
      <p:sp>
        <p:nvSpPr>
          <p:cNvPr id="122889" name="Rectangle 9"/>
          <p:cNvSpPr/>
          <p:nvPr/>
        </p:nvSpPr>
        <p:spPr>
          <a:xfrm>
            <a:off x="3124200" y="4419600"/>
            <a:ext cx="5562600" cy="17526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sz="1800" dirty="0"/>
              <a:t>本质安全理念认为：</a:t>
            </a:r>
            <a:endParaRPr lang="zh-CN" altLang="en-US" sz="1800" dirty="0"/>
          </a:p>
          <a:p>
            <a:pPr marL="742950" lvl="1" indent="-285750" eaLnBrk="1" hangingPunct="1"/>
            <a:r>
              <a:rPr lang="zh-CN" altLang="en-US" sz="1600" dirty="0"/>
              <a:t>产品安全性能是设计出来的，而不是采取补救措施来防范。因此，除了人之外，安全保障的另一重要环节就是产品本身</a:t>
            </a:r>
            <a:r>
              <a:rPr lang="en-US" altLang="zh-CN" sz="1600" dirty="0"/>
              <a:t>——</a:t>
            </a:r>
            <a:r>
              <a:rPr lang="zh-CN" altLang="en-US" sz="1600" dirty="0"/>
              <a:t>产品的设计。</a:t>
            </a:r>
            <a:endParaRPr lang="zh-CN" altLang="en-US" sz="1600" dirty="0"/>
          </a:p>
          <a:p>
            <a:pPr marL="742950" lvl="1" indent="-285750" eaLnBrk="1" hangingPunct="1"/>
            <a:r>
              <a:rPr lang="zh-CN" altLang="en-US" sz="1600" dirty="0"/>
              <a:t>统计结果表明，</a:t>
            </a:r>
            <a:r>
              <a:rPr lang="en-US" altLang="zh-CN" sz="1600" dirty="0"/>
              <a:t>10%</a:t>
            </a:r>
            <a:r>
              <a:rPr lang="zh-CN" altLang="en-US" sz="1600" dirty="0"/>
              <a:t>的事故是由于物的不安全状态造成的。</a:t>
            </a:r>
            <a:endParaRPr lang="zh-CN" altLang="en-US" sz="1600" dirty="0"/>
          </a:p>
        </p:txBody>
      </p:sp>
      <p:sp>
        <p:nvSpPr>
          <p:cNvPr id="26634" name="AutoShape 10">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strips(downLeft)">
                                      <p:cBhvr>
                                        <p:cTn id="7" dur="500"/>
                                        <p:tgtEl>
                                          <p:spTgt spid="26630"/>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2883"/>
                                        </p:tgtEl>
                                        <p:attrNameLst>
                                          <p:attrName>style.visibility</p:attrName>
                                        </p:attrNameLst>
                                      </p:cBhvr>
                                      <p:to>
                                        <p:strVal val="visible"/>
                                      </p:to>
                                    </p:set>
                                    <p:animEffect transition="in" filter="fade">
                                      <p:cBhvr>
                                        <p:cTn id="11" dur="500"/>
                                        <p:tgtEl>
                                          <p:spTgt spid="122883"/>
                                        </p:tgtEl>
                                      </p:cBhvr>
                                    </p:animEffect>
                                    <p:anim calcmode="lin" valueType="num">
                                      <p:cBhvr>
                                        <p:cTn id="12" dur="500" fill="hold"/>
                                        <p:tgtEl>
                                          <p:spTgt spid="122883"/>
                                        </p:tgtEl>
                                        <p:attrNameLst>
                                          <p:attrName>ppt_w</p:attrName>
                                        </p:attrNameLst>
                                      </p:cBhvr>
                                      <p:tavLst>
                                        <p:tav tm="0" fmla="#ppt_w*sin(2.5*pi*$)">
                                          <p:val>
                                            <p:fltVal val="0.000000"/>
                                          </p:val>
                                        </p:tav>
                                        <p:tav tm="100000">
                                          <p:val>
                                            <p:fltVal val="1.000000"/>
                                          </p:val>
                                        </p:tav>
                                      </p:tavLst>
                                    </p:anim>
                                    <p:anim calcmode="lin" valueType="num">
                                      <p:cBhvr>
                                        <p:cTn id="13" dur="500" fill="hold"/>
                                        <p:tgtEl>
                                          <p:spTgt spid="122883"/>
                                        </p:tgtEl>
                                        <p:attrNameLst>
                                          <p:attrName>ppt_h</p:attrName>
                                        </p:attrNameLst>
                                      </p:cBhvr>
                                      <p:tavLst>
                                        <p:tav tm="0">
                                          <p:val>
                                            <p:strVal val="#ppt_h"/>
                                          </p:val>
                                        </p:tav>
                                        <p:tav tm="100000">
                                          <p:val>
                                            <p:strVal val="#ppt_h"/>
                                          </p:val>
                                        </p:tav>
                                      </p:tavLst>
                                    </p:anim>
                                  </p:childTnLst>
                                </p:cTn>
                              </p:par>
                            </p:childTnLst>
                          </p:cTn>
                        </p:par>
                        <p:par>
                          <p:cTn id="14" fill="hold">
                            <p:stCondLst>
                              <p:cond delay="2549"/>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2882">
                                            <p:txEl>
                                              <p:charRg st="0" end="12"/>
                                            </p:txEl>
                                          </p:spTgt>
                                        </p:tgtEl>
                                        <p:attrNameLst>
                                          <p:attrName>style.visibility</p:attrName>
                                        </p:attrNameLst>
                                      </p:cBhvr>
                                      <p:to>
                                        <p:strVal val="visible"/>
                                      </p:to>
                                    </p:set>
                                    <p:anim calcmode="discrete" valueType="clr">
                                      <p:cBhvr override="childStyle">
                                        <p:cTn id="17" dur="80"/>
                                        <p:tgtEl>
                                          <p:spTgt spid="122882">
                                            <p:txEl>
                                              <p:charRg st="0"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2882">
                                            <p:txEl>
                                              <p:charRg st="0" end="12"/>
                                            </p:txEl>
                                          </p:spTgt>
                                        </p:tgtEl>
                                        <p:attrNameLst>
                                          <p:attrName>fillcolor</p:attrName>
                                        </p:attrNameLst>
                                      </p:cBhvr>
                                      <p:tavLst>
                                        <p:tav tm="0">
                                          <p:val>
                                            <p:clrVal>
                                              <a:schemeClr val="accent2"/>
                                            </p:clrVal>
                                          </p:val>
                                        </p:tav>
                                        <p:tav tm="50000">
                                          <p:val>
                                            <p:clrVal>
                                              <a:schemeClr val="hlink"/>
                                            </p:clrVal>
                                          </p:val>
                                        </p:tav>
                                      </p:tavLst>
                                    </p:anim>
                                    <p:set>
                                      <p:cBhvr>
                                        <p:cTn id="19" dur="80"/>
                                        <p:tgtEl>
                                          <p:spTgt spid="122882">
                                            <p:txEl>
                                              <p:charRg st="0" end="12"/>
                                            </p:txEl>
                                          </p:spTgt>
                                        </p:tgtEl>
                                        <p:attrNameLst>
                                          <p:attrName>fill.type</p:attrName>
                                        </p:attrNameLst>
                                      </p:cBhvr>
                                      <p:to>
                                        <p:strVal val="solid"/>
                                      </p:to>
                                    </p:set>
                                  </p:childTnLst>
                                </p:cTn>
                              </p:par>
                            </p:childTnLst>
                          </p:cTn>
                        </p:par>
                        <p:par>
                          <p:cTn id="20" fill="hold">
                            <p:stCondLst>
                              <p:cond delay="302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22882">
                                            <p:txEl>
                                              <p:charRg st="12" end="56"/>
                                            </p:txEl>
                                          </p:spTgt>
                                        </p:tgtEl>
                                        <p:attrNameLst>
                                          <p:attrName>style.visibility</p:attrName>
                                        </p:attrNameLst>
                                      </p:cBhvr>
                                      <p:to>
                                        <p:strVal val="visible"/>
                                      </p:to>
                                    </p:set>
                                    <p:anim calcmode="discrete" valueType="clr">
                                      <p:cBhvr override="childStyle">
                                        <p:cTn id="23" dur="80"/>
                                        <p:tgtEl>
                                          <p:spTgt spid="122882">
                                            <p:txEl>
                                              <p:charRg st="12" end="5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2882">
                                            <p:txEl>
                                              <p:charRg st="12" end="56"/>
                                            </p:txEl>
                                          </p:spTgt>
                                        </p:tgtEl>
                                        <p:attrNameLst>
                                          <p:attrName>fillcolor</p:attrName>
                                        </p:attrNameLst>
                                      </p:cBhvr>
                                      <p:tavLst>
                                        <p:tav tm="0">
                                          <p:val>
                                            <p:clrVal>
                                              <a:schemeClr val="accent2"/>
                                            </p:clrVal>
                                          </p:val>
                                        </p:tav>
                                        <p:tav tm="50000">
                                          <p:val>
                                            <p:clrVal>
                                              <a:schemeClr val="hlink"/>
                                            </p:clrVal>
                                          </p:val>
                                        </p:tav>
                                      </p:tavLst>
                                    </p:anim>
                                    <p:set>
                                      <p:cBhvr>
                                        <p:cTn id="25" dur="80"/>
                                        <p:tgtEl>
                                          <p:spTgt spid="122882">
                                            <p:txEl>
                                              <p:charRg st="12" end="56"/>
                                            </p:txEl>
                                          </p:spTgt>
                                        </p:tgtEl>
                                        <p:attrNameLst>
                                          <p:attrName>fill.type</p:attrName>
                                        </p:attrNameLst>
                                      </p:cBhvr>
                                      <p:to>
                                        <p:strVal val="solid"/>
                                      </p:to>
                                    </p:set>
                                  </p:childTnLst>
                                </p:cTn>
                              </p:par>
                            </p:childTnLst>
                          </p:cTn>
                        </p:par>
                        <p:par>
                          <p:cTn id="26" fill="hold">
                            <p:stCondLst>
                              <p:cond delay="4789"/>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22882">
                                            <p:txEl>
                                              <p:charRg st="56" end="89"/>
                                            </p:txEl>
                                          </p:spTgt>
                                        </p:tgtEl>
                                        <p:attrNameLst>
                                          <p:attrName>style.visibility</p:attrName>
                                        </p:attrNameLst>
                                      </p:cBhvr>
                                      <p:to>
                                        <p:strVal val="visible"/>
                                      </p:to>
                                    </p:set>
                                    <p:anim calcmode="discrete" valueType="clr">
                                      <p:cBhvr override="childStyle">
                                        <p:cTn id="29" dur="80"/>
                                        <p:tgtEl>
                                          <p:spTgt spid="122882">
                                            <p:txEl>
                                              <p:charRg st="56" end="8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2882">
                                            <p:txEl>
                                              <p:charRg st="56" end="89"/>
                                            </p:txEl>
                                          </p:spTgt>
                                        </p:tgtEl>
                                        <p:attrNameLst>
                                          <p:attrName>fillcolor</p:attrName>
                                        </p:attrNameLst>
                                      </p:cBhvr>
                                      <p:tavLst>
                                        <p:tav tm="0">
                                          <p:val>
                                            <p:clrVal>
                                              <a:schemeClr val="accent2"/>
                                            </p:clrVal>
                                          </p:val>
                                        </p:tav>
                                        <p:tav tm="50000">
                                          <p:val>
                                            <p:clrVal>
                                              <a:schemeClr val="hlink"/>
                                            </p:clrVal>
                                          </p:val>
                                        </p:tav>
                                      </p:tavLst>
                                    </p:anim>
                                    <p:set>
                                      <p:cBhvr>
                                        <p:cTn id="31" dur="80"/>
                                        <p:tgtEl>
                                          <p:spTgt spid="122882">
                                            <p:txEl>
                                              <p:charRg st="56" end="89"/>
                                            </p:txEl>
                                          </p:spTgt>
                                        </p:tgtEl>
                                        <p:attrNameLst>
                                          <p:attrName>fill.type</p:attrName>
                                        </p:attrNameLst>
                                      </p:cBhvr>
                                      <p:to>
                                        <p:strVal val="solid"/>
                                      </p:to>
                                    </p:set>
                                  </p:childTnLst>
                                </p:cTn>
                              </p:par>
                            </p:childTnLst>
                          </p:cTn>
                        </p:par>
                        <p:par>
                          <p:cTn id="32" fill="hold">
                            <p:stCondLst>
                              <p:cond delay="6109"/>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22882">
                                            <p:txEl>
                                              <p:charRg st="89" end="147"/>
                                            </p:txEl>
                                          </p:spTgt>
                                        </p:tgtEl>
                                        <p:attrNameLst>
                                          <p:attrName>style.visibility</p:attrName>
                                        </p:attrNameLst>
                                      </p:cBhvr>
                                      <p:to>
                                        <p:strVal val="visible"/>
                                      </p:to>
                                    </p:set>
                                    <p:anim calcmode="discrete" valueType="clr">
                                      <p:cBhvr override="childStyle">
                                        <p:cTn id="35" dur="80"/>
                                        <p:tgtEl>
                                          <p:spTgt spid="122882">
                                            <p:txEl>
                                              <p:charRg st="89" end="14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2882">
                                            <p:txEl>
                                              <p:charRg st="89" end="147"/>
                                            </p:txEl>
                                          </p:spTgt>
                                        </p:tgtEl>
                                        <p:attrNameLst>
                                          <p:attrName>fillcolor</p:attrName>
                                        </p:attrNameLst>
                                      </p:cBhvr>
                                      <p:tavLst>
                                        <p:tav tm="0">
                                          <p:val>
                                            <p:clrVal>
                                              <a:schemeClr val="accent2"/>
                                            </p:clrVal>
                                          </p:val>
                                        </p:tav>
                                        <p:tav tm="50000">
                                          <p:val>
                                            <p:clrVal>
                                              <a:schemeClr val="hlink"/>
                                            </p:clrVal>
                                          </p:val>
                                        </p:tav>
                                      </p:tavLst>
                                    </p:anim>
                                    <p:set>
                                      <p:cBhvr>
                                        <p:cTn id="37" dur="80"/>
                                        <p:tgtEl>
                                          <p:spTgt spid="122882">
                                            <p:txEl>
                                              <p:charRg st="89" end="147"/>
                                            </p:txEl>
                                          </p:spTgt>
                                        </p:tgtEl>
                                        <p:attrNameLst>
                                          <p:attrName>fill.type</p:attrName>
                                        </p:attrNameLst>
                                      </p:cBhvr>
                                      <p:to>
                                        <p:strVal val="solid"/>
                                      </p:to>
                                    </p:set>
                                  </p:childTnLst>
                                </p:cTn>
                              </p:par>
                            </p:childTnLst>
                          </p:cTn>
                        </p:par>
                        <p:par>
                          <p:cTn id="38" fill="hold">
                            <p:stCondLst>
                              <p:cond delay="8429"/>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22882">
                                            <p:txEl>
                                              <p:charRg st="147" end="190"/>
                                            </p:txEl>
                                          </p:spTgt>
                                        </p:tgtEl>
                                        <p:attrNameLst>
                                          <p:attrName>style.visibility</p:attrName>
                                        </p:attrNameLst>
                                      </p:cBhvr>
                                      <p:to>
                                        <p:strVal val="visible"/>
                                      </p:to>
                                    </p:set>
                                    <p:anim calcmode="discrete" valueType="clr">
                                      <p:cBhvr override="childStyle">
                                        <p:cTn id="41" dur="80"/>
                                        <p:tgtEl>
                                          <p:spTgt spid="122882">
                                            <p:txEl>
                                              <p:charRg st="147" end="19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2882">
                                            <p:txEl>
                                              <p:charRg st="147" end="190"/>
                                            </p:txEl>
                                          </p:spTgt>
                                        </p:tgtEl>
                                        <p:attrNameLst>
                                          <p:attrName>fillcolor</p:attrName>
                                        </p:attrNameLst>
                                      </p:cBhvr>
                                      <p:tavLst>
                                        <p:tav tm="0">
                                          <p:val>
                                            <p:clrVal>
                                              <a:schemeClr val="accent2"/>
                                            </p:clrVal>
                                          </p:val>
                                        </p:tav>
                                        <p:tav tm="50000">
                                          <p:val>
                                            <p:clrVal>
                                              <a:schemeClr val="hlink"/>
                                            </p:clrVal>
                                          </p:val>
                                        </p:tav>
                                      </p:tavLst>
                                    </p:anim>
                                    <p:set>
                                      <p:cBhvr>
                                        <p:cTn id="43" dur="80"/>
                                        <p:tgtEl>
                                          <p:spTgt spid="122882">
                                            <p:txEl>
                                              <p:charRg st="147" end="190"/>
                                            </p:txEl>
                                          </p:spTgt>
                                        </p:tgtEl>
                                        <p:attrNameLst>
                                          <p:attrName>fill.type</p:attrName>
                                        </p:attrNameLst>
                                      </p:cBhvr>
                                      <p:to>
                                        <p:strVal val="solid"/>
                                      </p:to>
                                    </p:set>
                                  </p:childTnLst>
                                </p:cTn>
                              </p:par>
                            </p:childTnLst>
                          </p:cTn>
                        </p:par>
                        <p:par>
                          <p:cTn id="44" fill="hold">
                            <p:stCondLst>
                              <p:cond delay="10149"/>
                            </p:stCondLst>
                            <p:childTnLst>
                              <p:par>
                                <p:cTn id="45" presetID="27" presetClass="entr" presetSubtype="0" fill="hold" nodeType="afterEffect">
                                  <p:stCondLst>
                                    <p:cond delay="0"/>
                                  </p:stCondLst>
                                  <p:iterate type="lt">
                                    <p:tmPct val="50000"/>
                                  </p:iterate>
                                  <p:childTnLst>
                                    <p:set>
                                      <p:cBhvr>
                                        <p:cTn id="46" dur="1" fill="hold">
                                          <p:stCondLst>
                                            <p:cond delay="0"/>
                                          </p:stCondLst>
                                        </p:cTn>
                                        <p:tgtEl>
                                          <p:spTgt spid="122889">
                                            <p:txEl>
                                              <p:charRg st="0" end="10"/>
                                            </p:txEl>
                                          </p:spTgt>
                                        </p:tgtEl>
                                        <p:attrNameLst>
                                          <p:attrName>style.visibility</p:attrName>
                                        </p:attrNameLst>
                                      </p:cBhvr>
                                      <p:to>
                                        <p:strVal val="visible"/>
                                      </p:to>
                                    </p:set>
                                    <p:anim calcmode="discrete" valueType="clr">
                                      <p:cBhvr override="childStyle">
                                        <p:cTn id="47" dur="80"/>
                                        <p:tgtEl>
                                          <p:spTgt spid="122889">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2889">
                                            <p:txEl>
                                              <p:charRg st="0" end="10"/>
                                            </p:txEl>
                                          </p:spTgt>
                                        </p:tgtEl>
                                        <p:attrNameLst>
                                          <p:attrName>fillcolor</p:attrName>
                                        </p:attrNameLst>
                                      </p:cBhvr>
                                      <p:tavLst>
                                        <p:tav tm="0">
                                          <p:val>
                                            <p:clrVal>
                                              <a:schemeClr val="accent2"/>
                                            </p:clrVal>
                                          </p:val>
                                        </p:tav>
                                        <p:tav tm="50000">
                                          <p:val>
                                            <p:clrVal>
                                              <a:schemeClr val="hlink"/>
                                            </p:clrVal>
                                          </p:val>
                                        </p:tav>
                                      </p:tavLst>
                                    </p:anim>
                                    <p:set>
                                      <p:cBhvr>
                                        <p:cTn id="49" dur="80"/>
                                        <p:tgtEl>
                                          <p:spTgt spid="122889">
                                            <p:txEl>
                                              <p:charRg st="0" end="10"/>
                                            </p:txEl>
                                          </p:spTgt>
                                        </p:tgtEl>
                                        <p:attrNameLst>
                                          <p:attrName>fill.type</p:attrName>
                                        </p:attrNameLst>
                                      </p:cBhvr>
                                      <p:to>
                                        <p:strVal val="solid"/>
                                      </p:to>
                                    </p:set>
                                  </p:childTnLst>
                                </p:cTn>
                              </p:par>
                            </p:childTnLst>
                          </p:cTn>
                        </p:par>
                        <p:par>
                          <p:cTn id="50" fill="hold">
                            <p:stCondLst>
                              <p:cond delay="10549"/>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122889">
                                            <p:txEl>
                                              <p:charRg st="10" end="71"/>
                                            </p:txEl>
                                          </p:spTgt>
                                        </p:tgtEl>
                                        <p:attrNameLst>
                                          <p:attrName>style.visibility</p:attrName>
                                        </p:attrNameLst>
                                      </p:cBhvr>
                                      <p:to>
                                        <p:strVal val="visible"/>
                                      </p:to>
                                    </p:set>
                                    <p:anim calcmode="discrete" valueType="clr">
                                      <p:cBhvr override="childStyle">
                                        <p:cTn id="53" dur="80"/>
                                        <p:tgtEl>
                                          <p:spTgt spid="122889">
                                            <p:txEl>
                                              <p:charRg st="10" end="7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2889">
                                            <p:txEl>
                                              <p:charRg st="10" end="71"/>
                                            </p:txEl>
                                          </p:spTgt>
                                        </p:tgtEl>
                                        <p:attrNameLst>
                                          <p:attrName>fillcolor</p:attrName>
                                        </p:attrNameLst>
                                      </p:cBhvr>
                                      <p:tavLst>
                                        <p:tav tm="0">
                                          <p:val>
                                            <p:clrVal>
                                              <a:schemeClr val="accent2"/>
                                            </p:clrVal>
                                          </p:val>
                                        </p:tav>
                                        <p:tav tm="50000">
                                          <p:val>
                                            <p:clrVal>
                                              <a:schemeClr val="hlink"/>
                                            </p:clrVal>
                                          </p:val>
                                        </p:tav>
                                      </p:tavLst>
                                    </p:anim>
                                    <p:set>
                                      <p:cBhvr>
                                        <p:cTn id="55" dur="80"/>
                                        <p:tgtEl>
                                          <p:spTgt spid="122889">
                                            <p:txEl>
                                              <p:charRg st="10" end="71"/>
                                            </p:txEl>
                                          </p:spTgt>
                                        </p:tgtEl>
                                        <p:attrNameLst>
                                          <p:attrName>fill.type</p:attrName>
                                        </p:attrNameLst>
                                      </p:cBhvr>
                                      <p:to>
                                        <p:strVal val="solid"/>
                                      </p:to>
                                    </p:set>
                                  </p:childTnLst>
                                </p:cTn>
                              </p:par>
                            </p:childTnLst>
                          </p:cTn>
                        </p:par>
                        <p:par>
                          <p:cTn id="56" fill="hold">
                            <p:stCondLst>
                              <p:cond delay="12989"/>
                            </p:stCondLst>
                            <p:childTnLst>
                              <p:par>
                                <p:cTn id="57" presetID="27" presetClass="entr" presetSubtype="0" fill="hold" nodeType="afterEffect">
                                  <p:stCondLst>
                                    <p:cond delay="0"/>
                                  </p:stCondLst>
                                  <p:iterate type="lt">
                                    <p:tmPct val="50000"/>
                                  </p:iterate>
                                  <p:childTnLst>
                                    <p:set>
                                      <p:cBhvr>
                                        <p:cTn id="58" dur="1" fill="hold">
                                          <p:stCondLst>
                                            <p:cond delay="0"/>
                                          </p:stCondLst>
                                        </p:cTn>
                                        <p:tgtEl>
                                          <p:spTgt spid="122889">
                                            <p:txEl>
                                              <p:charRg st="71" end="99"/>
                                            </p:txEl>
                                          </p:spTgt>
                                        </p:tgtEl>
                                        <p:attrNameLst>
                                          <p:attrName>style.visibility</p:attrName>
                                        </p:attrNameLst>
                                      </p:cBhvr>
                                      <p:to>
                                        <p:strVal val="visible"/>
                                      </p:to>
                                    </p:set>
                                    <p:anim calcmode="discrete" valueType="clr">
                                      <p:cBhvr override="childStyle">
                                        <p:cTn id="59" dur="80"/>
                                        <p:tgtEl>
                                          <p:spTgt spid="122889">
                                            <p:txEl>
                                              <p:charRg st="71" end="9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22889">
                                            <p:txEl>
                                              <p:charRg st="71" end="99"/>
                                            </p:txEl>
                                          </p:spTgt>
                                        </p:tgtEl>
                                        <p:attrNameLst>
                                          <p:attrName>fillcolor</p:attrName>
                                        </p:attrNameLst>
                                      </p:cBhvr>
                                      <p:tavLst>
                                        <p:tav tm="0">
                                          <p:val>
                                            <p:clrVal>
                                              <a:schemeClr val="accent2"/>
                                            </p:clrVal>
                                          </p:val>
                                        </p:tav>
                                        <p:tav tm="50000">
                                          <p:val>
                                            <p:clrVal>
                                              <a:schemeClr val="hlink"/>
                                            </p:clrVal>
                                          </p:val>
                                        </p:tav>
                                      </p:tavLst>
                                    </p:anim>
                                    <p:set>
                                      <p:cBhvr>
                                        <p:cTn id="61" dur="80"/>
                                        <p:tgtEl>
                                          <p:spTgt spid="122889">
                                            <p:txEl>
                                              <p:charRg st="71" end="99"/>
                                            </p:txEl>
                                          </p:spTgt>
                                        </p:tgtEl>
                                        <p:attrNameLst>
                                          <p:attrName>fill.type</p:attrName>
                                        </p:attrNameLst>
                                      </p:cBhvr>
                                      <p:to>
                                        <p:strVal val="solid"/>
                                      </p:to>
                                    </p:set>
                                  </p:childTnLst>
                                </p:cTn>
                              </p:par>
                            </p:childTnLst>
                          </p:cTn>
                        </p:par>
                        <p:par>
                          <p:cTn id="62" fill="hold">
                            <p:stCondLst>
                              <p:cond delay="14109"/>
                            </p:stCondLst>
                            <p:childTnLst>
                              <p:par>
                                <p:cTn id="63" presetID="21" presetClass="entr" presetSubtype="4" fill="hold" nodeType="afterEffect">
                                  <p:stCondLst>
                                    <p:cond delay="0"/>
                                  </p:stCondLst>
                                  <p:childTnLst>
                                    <p:set>
                                      <p:cBhvr>
                                        <p:cTn id="64" dur="1" fill="hold">
                                          <p:stCondLst>
                                            <p:cond delay="0"/>
                                          </p:stCondLst>
                                        </p:cTn>
                                        <p:tgtEl>
                                          <p:spTgt spid="122888"/>
                                        </p:tgtEl>
                                        <p:attrNameLst>
                                          <p:attrName>style.visibility</p:attrName>
                                        </p:attrNameLst>
                                      </p:cBhvr>
                                      <p:to>
                                        <p:strVal val="visible"/>
                                      </p:to>
                                    </p:set>
                                    <p:animEffect transition="in" filter="wheel(4)">
                                      <p:cBhvr>
                                        <p:cTn id="65" dur="2000"/>
                                        <p:tgtEl>
                                          <p:spTgt spid="122888"/>
                                        </p:tgtEl>
                                      </p:cBhvr>
                                    </p:animEffect>
                                  </p:childTnLst>
                                </p:cTn>
                              </p:par>
                            </p:childTnLst>
                          </p:cTn>
                        </p:par>
                        <p:par>
                          <p:cTn id="66" fill="hold">
                            <p:stCondLst>
                              <p:cond delay="16109"/>
                            </p:stCondLst>
                            <p:childTnLst>
                              <p:par>
                                <p:cTn id="67" presetID="50" presetClass="entr" presetSubtype="0" decel="100000" fill="hold" nodeType="afterEffect">
                                  <p:stCondLst>
                                    <p:cond delay="0"/>
                                  </p:stCondLst>
                                  <p:childTnLst>
                                    <p:set>
                                      <p:cBhvr>
                                        <p:cTn id="68" dur="1" fill="hold">
                                          <p:stCondLst>
                                            <p:cond delay="0"/>
                                          </p:stCondLst>
                                        </p:cTn>
                                        <p:tgtEl>
                                          <p:spTgt spid="122887"/>
                                        </p:tgtEl>
                                        <p:attrNameLst>
                                          <p:attrName>style.visibility</p:attrName>
                                        </p:attrNameLst>
                                      </p:cBhvr>
                                      <p:to>
                                        <p:strVal val="visible"/>
                                      </p:to>
                                    </p:set>
                                    <p:anim calcmode="lin" valueType="num">
                                      <p:cBhvr>
                                        <p:cTn id="69" dur="1000" fill="hold"/>
                                        <p:tgtEl>
                                          <p:spTgt spid="122887"/>
                                        </p:tgtEl>
                                        <p:attrNameLst>
                                          <p:attrName>ppt_w</p:attrName>
                                        </p:attrNameLst>
                                      </p:cBhvr>
                                      <p:tavLst>
                                        <p:tav tm="0">
                                          <p:val>
                                            <p:strVal val="#ppt_w+.3"/>
                                          </p:val>
                                        </p:tav>
                                        <p:tav tm="100000">
                                          <p:val>
                                            <p:strVal val="#ppt_w"/>
                                          </p:val>
                                        </p:tav>
                                      </p:tavLst>
                                    </p:anim>
                                    <p:anim calcmode="lin" valueType="num">
                                      <p:cBhvr>
                                        <p:cTn id="70" dur="1000" fill="hold"/>
                                        <p:tgtEl>
                                          <p:spTgt spid="122887"/>
                                        </p:tgtEl>
                                        <p:attrNameLst>
                                          <p:attrName>ppt_h</p:attrName>
                                        </p:attrNameLst>
                                      </p:cBhvr>
                                      <p:tavLst>
                                        <p:tav tm="0">
                                          <p:val>
                                            <p:strVal val="#ppt_h"/>
                                          </p:val>
                                        </p:tav>
                                        <p:tav tm="100000">
                                          <p:val>
                                            <p:strVal val="#ppt_h"/>
                                          </p:val>
                                        </p:tav>
                                      </p:tavLst>
                                    </p:anim>
                                    <p:animEffect transition="in" filter="fade">
                                      <p:cBhvr>
                                        <p:cTn id="71" dur="1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765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7652" name="Rectangle 2"/>
          <p:cNvSpPr/>
          <p:nvPr>
            <p:ph type="title"/>
          </p:nvPr>
        </p:nvSpPr>
        <p:spPr/>
        <p:txBody>
          <a:bodyPr vert="horz" wrap="square" lIns="91440" tIns="45720" rIns="91440" bIns="45720" anchor="ctr" anchorCtr="0"/>
          <a:p>
            <a:pPr eaLnBrk="1" hangingPunct="1"/>
            <a:r>
              <a:rPr lang="zh-CN" altLang="en-US" dirty="0"/>
              <a:t>饮水机引发火灾，损失惨重</a:t>
            </a:r>
            <a:endParaRPr lang="zh-CN" altLang="en-US" dirty="0"/>
          </a:p>
        </p:txBody>
      </p:sp>
      <p:sp>
        <p:nvSpPr>
          <p:cNvPr id="27653" name="Rectangle 3"/>
          <p:cNvSpPr/>
          <p:nvPr>
            <p:ph idx="1"/>
          </p:nvPr>
        </p:nvSpPr>
        <p:spPr/>
        <p:txBody>
          <a:bodyPr vert="horz" wrap="square" lIns="91440" tIns="45720" rIns="91440" bIns="45720" anchor="t" anchorCtr="0"/>
          <a:p>
            <a:pPr eaLnBrk="1" hangingPunct="1"/>
            <a:r>
              <a:rPr lang="en-US" altLang="zh-CN" sz="1800" dirty="0">
                <a:latin typeface="楷体_GB2312" pitchFamily="49" charset="-122"/>
              </a:rPr>
              <a:t>2002</a:t>
            </a:r>
            <a:r>
              <a:rPr lang="zh-CN" altLang="en-US" sz="1800" dirty="0">
                <a:latin typeface="楷体_GB2312" pitchFamily="49" charset="-122"/>
              </a:rPr>
              <a:t>年</a:t>
            </a:r>
            <a:r>
              <a:rPr lang="en-US" altLang="zh-CN" sz="1800" dirty="0">
                <a:latin typeface="楷体_GB2312" pitchFamily="49" charset="-122"/>
              </a:rPr>
              <a:t>11</a:t>
            </a:r>
            <a:r>
              <a:rPr lang="zh-CN" altLang="en-US" sz="1800" dirty="0">
                <a:latin typeface="楷体_GB2312" pitchFamily="49" charset="-122"/>
              </a:rPr>
              <a:t>月</a:t>
            </a:r>
            <a:r>
              <a:rPr lang="en-US" altLang="zh-CN" sz="1800" dirty="0">
                <a:latin typeface="楷体_GB2312" pitchFamily="49" charset="-122"/>
              </a:rPr>
              <a:t>29</a:t>
            </a:r>
            <a:r>
              <a:rPr lang="zh-CN" altLang="en-US" sz="1800" dirty="0">
                <a:latin typeface="楷体_GB2312" pitchFamily="49" charset="-122"/>
              </a:rPr>
              <a:t>日北京张某购买某公司冷热饮水机两台，分别放置在住所的二层睡房和三层楼梯间使用。</a:t>
            </a:r>
            <a:r>
              <a:rPr lang="en-US" altLang="zh-CN" sz="1800" dirty="0">
                <a:latin typeface="楷体_GB2312" pitchFamily="49" charset="-122"/>
              </a:rPr>
              <a:t>2008</a:t>
            </a:r>
            <a:r>
              <a:rPr lang="zh-CN" altLang="en-US" sz="1800" dirty="0">
                <a:latin typeface="楷体_GB2312" pitchFamily="49" charset="-122"/>
              </a:rPr>
              <a:t>年</a:t>
            </a:r>
            <a:r>
              <a:rPr lang="en-US" altLang="zh-CN" sz="1800" dirty="0">
                <a:latin typeface="楷体_GB2312" pitchFamily="49" charset="-122"/>
              </a:rPr>
              <a:t>9</a:t>
            </a:r>
            <a:r>
              <a:rPr lang="zh-CN" altLang="en-US" sz="1800" dirty="0">
                <a:latin typeface="楷体_GB2312" pitchFamily="49" charset="-122"/>
              </a:rPr>
              <a:t>月</a:t>
            </a:r>
            <a:r>
              <a:rPr lang="en-US" altLang="zh-CN" sz="1800" dirty="0">
                <a:latin typeface="楷体_GB2312" pitchFamily="49" charset="-122"/>
              </a:rPr>
              <a:t>28</a:t>
            </a:r>
            <a:r>
              <a:rPr lang="zh-CN" altLang="en-US" sz="1800" dirty="0">
                <a:latin typeface="楷体_GB2312" pitchFamily="49" charset="-122"/>
              </a:rPr>
              <a:t>日</a:t>
            </a:r>
            <a:r>
              <a:rPr lang="en-US" altLang="zh-CN" sz="1800" dirty="0">
                <a:latin typeface="楷体_GB2312" pitchFamily="49" charset="-122"/>
              </a:rPr>
              <a:t>23</a:t>
            </a:r>
            <a:r>
              <a:rPr lang="zh-CN" altLang="en-US" sz="1800" dirty="0">
                <a:latin typeface="楷体_GB2312" pitchFamily="49" charset="-122"/>
              </a:rPr>
              <a:t>点</a:t>
            </a:r>
            <a:r>
              <a:rPr lang="en-US" altLang="zh-CN" sz="1800" dirty="0">
                <a:latin typeface="楷体_GB2312" pitchFamily="49" charset="-122"/>
              </a:rPr>
              <a:t>36</a:t>
            </a:r>
            <a:r>
              <a:rPr lang="zh-CN" altLang="en-US" sz="1800" dirty="0">
                <a:latin typeface="楷体_GB2312" pitchFamily="49" charset="-122"/>
              </a:rPr>
              <a:t>分左右原告住所发生火灾，将张某住所的二层、三层及阁楼的内装修和存放的物品全部烧毁。张某将该饮水机公司告上法庭，请求人民法院判令被告赔偿装修损失费</a:t>
            </a:r>
            <a:r>
              <a:rPr lang="en-US" altLang="zh-CN" sz="1800" dirty="0">
                <a:latin typeface="楷体_GB2312" pitchFamily="49" charset="-122"/>
              </a:rPr>
              <a:t>1498227</a:t>
            </a:r>
            <a:r>
              <a:rPr lang="zh-CN" altLang="en-US" sz="1800" dirty="0">
                <a:latin typeface="楷体_GB2312" pitchFamily="49" charset="-122"/>
              </a:rPr>
              <a:t>元、物品损失费</a:t>
            </a:r>
            <a:r>
              <a:rPr lang="en-US" altLang="zh-CN" sz="1800" dirty="0">
                <a:latin typeface="楷体_GB2312" pitchFamily="49" charset="-122"/>
              </a:rPr>
              <a:t>1346977</a:t>
            </a:r>
            <a:r>
              <a:rPr lang="zh-CN" altLang="en-US" sz="1800" dirty="0">
                <a:latin typeface="楷体_GB2312" pitchFamily="49" charset="-122"/>
              </a:rPr>
              <a:t>元、租房损失费</a:t>
            </a:r>
            <a:r>
              <a:rPr lang="en-US" altLang="zh-CN" sz="1800" dirty="0">
                <a:latin typeface="楷体_GB2312" pitchFamily="49" charset="-122"/>
              </a:rPr>
              <a:t>48000</a:t>
            </a:r>
            <a:r>
              <a:rPr lang="zh-CN" altLang="en-US" sz="1800" dirty="0">
                <a:latin typeface="楷体_GB2312" pitchFamily="49" charset="-122"/>
              </a:rPr>
              <a:t>元、检测费</a:t>
            </a:r>
            <a:r>
              <a:rPr lang="en-US" altLang="zh-CN" sz="1800" dirty="0">
                <a:latin typeface="楷体_GB2312" pitchFamily="49" charset="-122"/>
              </a:rPr>
              <a:t>5000</a:t>
            </a:r>
            <a:r>
              <a:rPr lang="zh-CN" altLang="en-US" sz="1800" dirty="0">
                <a:latin typeface="楷体_GB2312" pitchFamily="49" charset="-122"/>
              </a:rPr>
              <a:t>元；并承担本案诉讼费。</a:t>
            </a:r>
            <a:endParaRPr lang="zh-CN" altLang="en-US" sz="1800" dirty="0">
              <a:latin typeface="楷体_GB2312" pitchFamily="49" charset="-122"/>
            </a:endParaRPr>
          </a:p>
          <a:p>
            <a:pPr eaLnBrk="1" hangingPunct="1"/>
            <a:endParaRPr lang="zh-CN" altLang="en-US" sz="1800" dirty="0">
              <a:latin typeface="楷体_GB2312" pitchFamily="49" charset="-122"/>
            </a:endParaRPr>
          </a:p>
          <a:p>
            <a:pPr eaLnBrk="1" hangingPunct="1"/>
            <a:r>
              <a:rPr lang="zh-CN" altLang="en-US" sz="1800" dirty="0">
                <a:latin typeface="楷体_GB2312" pitchFamily="49" charset="-122"/>
              </a:rPr>
              <a:t>北京市宣武区公安消防支队经勘验后于</a:t>
            </a:r>
            <a:r>
              <a:rPr lang="en-US" altLang="zh-CN" sz="1800" dirty="0">
                <a:latin typeface="楷体_GB2312" pitchFamily="49" charset="-122"/>
              </a:rPr>
              <a:t>2008</a:t>
            </a:r>
            <a:r>
              <a:rPr lang="zh-CN" altLang="en-US" sz="1800" dirty="0">
                <a:latin typeface="楷体_GB2312" pitchFamily="49" charset="-122"/>
              </a:rPr>
              <a:t>年</a:t>
            </a:r>
            <a:r>
              <a:rPr lang="en-US" altLang="zh-CN" sz="1800" dirty="0">
                <a:latin typeface="楷体_GB2312" pitchFamily="49" charset="-122"/>
              </a:rPr>
              <a:t>12</a:t>
            </a:r>
            <a:r>
              <a:rPr lang="zh-CN" altLang="en-US" sz="1800" dirty="0">
                <a:latin typeface="楷体_GB2312" pitchFamily="49" charset="-122"/>
              </a:rPr>
              <a:t>月</a:t>
            </a:r>
            <a:r>
              <a:rPr lang="en-US" altLang="zh-CN" sz="1800" dirty="0">
                <a:latin typeface="楷体_GB2312" pitchFamily="49" charset="-122"/>
              </a:rPr>
              <a:t>26</a:t>
            </a:r>
            <a:r>
              <a:rPr lang="zh-CN" altLang="en-US" sz="1800" dirty="0">
                <a:latin typeface="楷体_GB2312" pitchFamily="49" charset="-122"/>
              </a:rPr>
              <a:t>日出具</a:t>
            </a:r>
            <a:r>
              <a:rPr lang="en-US" altLang="zh-CN" sz="1800" dirty="0">
                <a:latin typeface="楷体_GB2312" pitchFamily="49" charset="-122"/>
              </a:rPr>
              <a:t>《</a:t>
            </a:r>
            <a:r>
              <a:rPr lang="zh-CN" altLang="en-US" sz="1800" dirty="0">
                <a:latin typeface="楷体_GB2312" pitchFamily="49" charset="-122"/>
              </a:rPr>
              <a:t>火灾原因认定书</a:t>
            </a:r>
            <a:r>
              <a:rPr lang="en-US" altLang="zh-CN" sz="1800" dirty="0">
                <a:latin typeface="楷体_GB2312" pitchFamily="49" charset="-122"/>
              </a:rPr>
              <a:t>》</a:t>
            </a:r>
            <a:r>
              <a:rPr lang="zh-CN" altLang="en-US" sz="1800" dirty="0">
                <a:latin typeface="楷体_GB2312" pitchFamily="49" charset="-122"/>
              </a:rPr>
              <a:t>认定：起火物为饮水机。</a:t>
            </a:r>
            <a:endParaRPr lang="zh-CN" altLang="en-US" sz="1800" dirty="0">
              <a:latin typeface="楷体_GB2312" pitchFamily="49" charset="-122"/>
            </a:endParaRPr>
          </a:p>
        </p:txBody>
      </p:sp>
      <p:sp>
        <p:nvSpPr>
          <p:cNvPr id="132101" name="WordArt 5" descr="信纸"/>
          <p:cNvSpPr>
            <a:spLocks noChangeArrowheads="1" noChangeShapeType="1" noTextEdit="1"/>
          </p:cNvSpPr>
          <p:nvPr/>
        </p:nvSpPr>
        <p:spPr bwMode="auto">
          <a:xfrm>
            <a:off x="76200" y="76200"/>
            <a:ext cx="838200" cy="30480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CC"/>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案例</a:t>
            </a:r>
            <a:r>
              <a:rPr kumimoji="0" lang="en-US" altLang="zh-CN"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3</a:t>
            </a:r>
            <a:endPar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endParaRPr>
          </a:p>
        </p:txBody>
      </p:sp>
      <p:pic>
        <p:nvPicPr>
          <p:cNvPr id="132104" name="Picture 8" descr="MCj03568790000[1]"/>
          <p:cNvPicPr>
            <a:picLocks noChangeAspect="1"/>
          </p:cNvPicPr>
          <p:nvPr/>
        </p:nvPicPr>
        <p:blipFill>
          <a:blip r:embed="rId2"/>
          <a:stretch>
            <a:fillRect/>
          </a:stretch>
        </p:blipFill>
        <p:spPr>
          <a:xfrm>
            <a:off x="7086600" y="4191000"/>
            <a:ext cx="1068388" cy="1836738"/>
          </a:xfrm>
          <a:prstGeom prst="rect">
            <a:avLst/>
          </a:prstGeom>
          <a:noFill/>
          <a:ln w="9525">
            <a:noFill/>
          </a:ln>
        </p:spPr>
      </p:pic>
      <p:sp>
        <p:nvSpPr>
          <p:cNvPr id="27656" name="Rectangle 10"/>
          <p:cNvSpPr/>
          <p:nvPr/>
        </p:nvSpPr>
        <p:spPr>
          <a:xfrm>
            <a:off x="457200" y="4419600"/>
            <a:ext cx="6172200" cy="10668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sz="1800" dirty="0">
                <a:latin typeface="楷体_GB2312" pitchFamily="49" charset="-122"/>
              </a:rPr>
              <a:t>借此案例，</a:t>
            </a:r>
            <a:r>
              <a:rPr lang="zh-CN" altLang="en-US" sz="1800" b="1" dirty="0">
                <a:solidFill>
                  <a:srgbClr val="FF0000"/>
                </a:solidFill>
                <a:latin typeface="楷体_GB2312" pitchFamily="49" charset="-122"/>
              </a:rPr>
              <a:t>提醒公司所有员工，深刻认识饮水机的安全性，下班后一定要关闭饮水机。</a:t>
            </a:r>
            <a:r>
              <a:rPr lang="zh-CN" altLang="en-US" sz="1800" dirty="0">
                <a:latin typeface="楷体_GB2312" pitchFamily="49" charset="-122"/>
              </a:rPr>
              <a:t>另外，此案例中，张某的饮水机使用时间过长，我们也应引起注意。</a:t>
            </a:r>
            <a:endParaRPr lang="zh-CN" altLang="en-US" sz="1800" dirty="0">
              <a:latin typeface="楷体_GB2312" pitchFamily="49" charset="-122"/>
            </a:endParaRPr>
          </a:p>
        </p:txBody>
      </p:sp>
      <p:sp>
        <p:nvSpPr>
          <p:cNvPr id="132107" name="Rectangle 11"/>
          <p:cNvSpPr/>
          <p:nvPr/>
        </p:nvSpPr>
        <p:spPr>
          <a:xfrm>
            <a:off x="1143000" y="5638800"/>
            <a:ext cx="5029200" cy="381000"/>
          </a:xfrm>
          <a:prstGeom prst="rect">
            <a:avLst/>
          </a:prstGeom>
          <a:solidFill>
            <a:srgbClr val="FFCC00"/>
          </a:solidFill>
          <a:ln w="6350" cap="flat" cmpd="sng">
            <a:solidFill>
              <a:srgbClr val="FFCC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下班后，最后离开的员工，要主动巡视办公区，关停电气设备。</a:t>
            </a:r>
            <a:endParaRPr lang="zh-CN" altLang="en-US" sz="1200" dirty="0">
              <a:solidFill>
                <a:schemeClr val="tx1"/>
              </a:solidFill>
              <a:ea typeface="宋体" panose="02010600030101010101" pitchFamily="2" charset="-122"/>
            </a:endParaRPr>
          </a:p>
        </p:txBody>
      </p:sp>
      <p:sp>
        <p:nvSpPr>
          <p:cNvPr id="27658" name="AutoShape 12">
            <a:hlinkClick r:id="rId3"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2104"/>
                                        </p:tgtEl>
                                        <p:attrNameLst>
                                          <p:attrName>style.visibility</p:attrName>
                                        </p:attrNameLst>
                                      </p:cBhvr>
                                      <p:to>
                                        <p:strVal val="visible"/>
                                      </p:to>
                                    </p:set>
                                    <p:animEffect transition="in" filter="checkerboard(across)">
                                      <p:cBhvr>
                                        <p:cTn id="7" dur="500"/>
                                        <p:tgtEl>
                                          <p:spTgt spid="132104"/>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32107"/>
                                        </p:tgtEl>
                                        <p:attrNameLst>
                                          <p:attrName>style.visibility</p:attrName>
                                        </p:attrNameLst>
                                      </p:cBhvr>
                                      <p:to>
                                        <p:strVal val="visible"/>
                                      </p:to>
                                    </p:set>
                                    <p:animEffect transition="in" filter="fade">
                                      <p:cBhvr>
                                        <p:cTn id="11" dur="2000"/>
                                        <p:tgtEl>
                                          <p:spTgt spid="132107"/>
                                        </p:tgtEl>
                                      </p:cBhvr>
                                    </p:animEffect>
                                    <p:anim calcmode="lin" valueType="num">
                                      <p:cBhvr>
                                        <p:cTn id="12" dur="2000" fill="hold"/>
                                        <p:tgtEl>
                                          <p:spTgt spid="132107"/>
                                        </p:tgtEl>
                                        <p:attrNameLst>
                                          <p:attrName>ppt_w</p:attrName>
                                        </p:attrNameLst>
                                      </p:cBhvr>
                                      <p:tavLst>
                                        <p:tav tm="0" fmla="#ppt_w*sin(2.5*pi*$)">
                                          <p:val>
                                            <p:fltVal val="0.000000"/>
                                          </p:val>
                                        </p:tav>
                                        <p:tav tm="100000">
                                          <p:val>
                                            <p:fltVal val="1.000000"/>
                                          </p:val>
                                        </p:tav>
                                      </p:tavLst>
                                    </p:anim>
                                    <p:anim calcmode="lin" valueType="num">
                                      <p:cBhvr>
                                        <p:cTn id="13" dur="2000" fill="hold"/>
                                        <p:tgtEl>
                                          <p:spTgt spid="132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867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8676" name="Rectangle 2"/>
          <p:cNvSpPr/>
          <p:nvPr>
            <p:ph type="title"/>
          </p:nvPr>
        </p:nvSpPr>
        <p:spPr/>
        <p:txBody>
          <a:bodyPr vert="horz" wrap="square" lIns="91440" tIns="45720" rIns="91440" bIns="45720" anchor="ctr" anchorCtr="0"/>
          <a:p>
            <a:pPr eaLnBrk="1" hangingPunct="1"/>
            <a:r>
              <a:rPr lang="zh-CN" altLang="en-US" dirty="0"/>
              <a:t>钢丝绳断裂，钢渣四溅，烫死一人</a:t>
            </a:r>
            <a:endParaRPr lang="zh-CN" altLang="en-US" dirty="0"/>
          </a:p>
        </p:txBody>
      </p:sp>
      <p:sp>
        <p:nvSpPr>
          <p:cNvPr id="28677" name="Rectangle 3"/>
          <p:cNvSpPr/>
          <p:nvPr>
            <p:ph idx="1"/>
          </p:nvPr>
        </p:nvSpPr>
        <p:spPr>
          <a:xfrm>
            <a:off x="457200" y="1371600"/>
            <a:ext cx="8229600" cy="2971800"/>
          </a:xfrm>
        </p:spPr>
        <p:txBody>
          <a:bodyPr vert="horz" wrap="square" lIns="91440" tIns="45720" rIns="91440" bIns="45720" anchor="t" anchorCtr="0"/>
          <a:p>
            <a:pPr eaLnBrk="1" hangingPunct="1"/>
            <a:r>
              <a:rPr lang="en-US" altLang="zh-CN" sz="1600" dirty="0">
                <a:latin typeface="楷体_GB2312" pitchFamily="49" charset="-122"/>
              </a:rPr>
              <a:t>2003年10月11日9点40分 ，大连某钢铁公司第一炼钢厂一车间2号电炉丙班。</a:t>
            </a:r>
            <a:r>
              <a:rPr lang="zh-CN" altLang="en-US" sz="1600" dirty="0">
                <a:latin typeface="楷体_GB2312" pitchFamily="49" charset="-122"/>
              </a:rPr>
              <a:t>准备将留在渣坑中装有热钢渣的渣斗子运走。</a:t>
            </a:r>
            <a:r>
              <a:rPr lang="en-US" altLang="zh-CN" sz="1600" dirty="0">
                <a:latin typeface="楷体_GB2312" pitchFamily="49" charset="-122"/>
              </a:rPr>
              <a:t>9点45分左右，陈某在坑下挂好钢丝绳，走到东端梯子处（渣坑为东西方向，渣斗距渣坑东墙9.6米）</a:t>
            </a:r>
            <a:r>
              <a:rPr lang="zh-CN" altLang="en-US" sz="1600" dirty="0">
                <a:latin typeface="楷体_GB2312" pitchFamily="49" charset="-122"/>
              </a:rPr>
              <a:t>。天车东端侯某发现陈某站在渣坑东墙根不上来，便喊他上来，陈某没理睬，并挥动双手做起吊手势。站在天车西端的王某，面向西侧，感觉天车启动后，陈某也有时间上来，便指挥起吊。</a:t>
            </a:r>
            <a:endParaRPr lang="zh-CN" altLang="en-US" sz="1600" dirty="0">
              <a:latin typeface="楷体_GB2312" pitchFamily="49" charset="-122"/>
            </a:endParaRPr>
          </a:p>
          <a:p>
            <a:pPr eaLnBrk="1" hangingPunct="1"/>
            <a:endParaRPr lang="zh-CN" altLang="en-US" sz="1600" dirty="0">
              <a:latin typeface="楷体_GB2312" pitchFamily="49" charset="-122"/>
            </a:endParaRPr>
          </a:p>
          <a:p>
            <a:pPr eaLnBrk="1" hangingPunct="1"/>
            <a:r>
              <a:rPr lang="zh-CN" altLang="en-US" sz="1600" dirty="0">
                <a:latin typeface="楷体_GB2312" pitchFamily="49" charset="-122"/>
              </a:rPr>
              <a:t>就在钢丝绳拉紧，刚开始水平移动的刹那间，钢丝绳突然断裂，渣斗倾翻，液体钢渣沿着渣坑自西向东流淌。陈某见状想迅速上攀，但由于高温气流迅速抬升，陈某恰置于其间，导致呼吸系统吸入性损伤、窒息，同时衣裤被烤燃后烧伤，最终，经医院抢救无效后死亡。</a:t>
            </a:r>
            <a:endParaRPr lang="zh-CN" altLang="en-US" sz="1600" dirty="0">
              <a:latin typeface="楷体_GB2312" pitchFamily="49" charset="-122"/>
            </a:endParaRPr>
          </a:p>
        </p:txBody>
      </p:sp>
      <p:sp>
        <p:nvSpPr>
          <p:cNvPr id="134149" name="WordArt 5" descr="信纸"/>
          <p:cNvSpPr>
            <a:spLocks noChangeArrowheads="1" noChangeShapeType="1" noTextEdit="1"/>
          </p:cNvSpPr>
          <p:nvPr/>
        </p:nvSpPr>
        <p:spPr bwMode="auto">
          <a:xfrm>
            <a:off x="76200" y="76200"/>
            <a:ext cx="838200" cy="30480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CC"/>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案例</a:t>
            </a:r>
            <a:r>
              <a:rPr kumimoji="0" lang="en-US" altLang="zh-CN"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4</a:t>
            </a:r>
            <a:endPar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endParaRPr>
          </a:p>
        </p:txBody>
      </p:sp>
      <p:sp>
        <p:nvSpPr>
          <p:cNvPr id="28679" name="Rectangle 6"/>
          <p:cNvSpPr/>
          <p:nvPr/>
        </p:nvSpPr>
        <p:spPr>
          <a:xfrm>
            <a:off x="457200" y="4343400"/>
            <a:ext cx="5943600" cy="18288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en-US" altLang="zh-CN" sz="1600" dirty="0">
                <a:latin typeface="楷体_GB2312" pitchFamily="49" charset="-122"/>
              </a:rPr>
              <a:t>【事故原因】</a:t>
            </a:r>
            <a:endParaRPr lang="en-US" altLang="zh-CN" sz="1600" dirty="0">
              <a:latin typeface="楷体_GB2312" pitchFamily="49" charset="-122"/>
            </a:endParaRPr>
          </a:p>
          <a:p>
            <a:pPr marL="742950" lvl="1" indent="-285750" eaLnBrk="1" hangingPunct="1"/>
            <a:r>
              <a:rPr lang="zh-CN" altLang="en-US" sz="1600" dirty="0">
                <a:latin typeface="楷体_GB2312" pitchFamily="49" charset="-122"/>
              </a:rPr>
              <a:t>此事故的直接原因是吊索具缺陷， </a:t>
            </a:r>
            <a:r>
              <a:rPr lang="en-US" altLang="zh-CN" sz="1600" dirty="0">
                <a:latin typeface="楷体_GB2312" pitchFamily="49" charset="-122"/>
              </a:rPr>
              <a:t>经</a:t>
            </a:r>
            <a:r>
              <a:rPr lang="zh-CN" altLang="en-US" sz="1600" dirty="0">
                <a:latin typeface="楷体_GB2312" pitchFamily="49" charset="-122"/>
              </a:rPr>
              <a:t>查，该班所使用的钢丝绳在吊车钩头反复挤压下已有</a:t>
            </a:r>
            <a:r>
              <a:rPr lang="en-US" altLang="zh-CN" sz="1600" dirty="0">
                <a:latin typeface="楷体_GB2312" pitchFamily="49" charset="-122"/>
              </a:rPr>
              <a:t>70％的钢丝受到创伤，呈扁状，断丝严重</a:t>
            </a:r>
            <a:r>
              <a:rPr lang="zh-CN" altLang="en-US" sz="1600" dirty="0">
                <a:latin typeface="楷体_GB2312" pitchFamily="49" charset="-122"/>
              </a:rPr>
              <a:t>。</a:t>
            </a:r>
            <a:endParaRPr lang="zh-CN" altLang="en-US" sz="1600" dirty="0">
              <a:latin typeface="楷体_GB2312" pitchFamily="49" charset="-122"/>
            </a:endParaRPr>
          </a:p>
          <a:p>
            <a:pPr marL="742950" lvl="1" indent="-285750" eaLnBrk="1" hangingPunct="1"/>
            <a:r>
              <a:rPr lang="en-US" altLang="zh-CN" sz="1600" dirty="0">
                <a:latin typeface="楷体_GB2312" pitchFamily="49" charset="-122"/>
              </a:rPr>
              <a:t>人员违章作业，</a:t>
            </a:r>
            <a:r>
              <a:rPr lang="zh-CN" altLang="en-US" sz="1600" dirty="0">
                <a:latin typeface="楷体_GB2312" pitchFamily="49" charset="-122"/>
              </a:rPr>
              <a:t>操作前没有检查天车设备，没有等人员上坑后再操作天车。</a:t>
            </a:r>
            <a:endParaRPr lang="zh-CN" altLang="en-US" sz="1600" dirty="0">
              <a:latin typeface="楷体_GB2312" pitchFamily="49" charset="-122"/>
            </a:endParaRPr>
          </a:p>
        </p:txBody>
      </p:sp>
      <p:pic>
        <p:nvPicPr>
          <p:cNvPr id="134151" name="Picture 7" descr="MPj03901700000[1]"/>
          <p:cNvPicPr>
            <a:picLocks noChangeAspect="1"/>
          </p:cNvPicPr>
          <p:nvPr/>
        </p:nvPicPr>
        <p:blipFill>
          <a:blip r:embed="rId2"/>
          <a:stretch>
            <a:fillRect/>
          </a:stretch>
        </p:blipFill>
        <p:spPr>
          <a:xfrm>
            <a:off x="6705600" y="4724400"/>
            <a:ext cx="1676400" cy="1196975"/>
          </a:xfrm>
          <a:prstGeom prst="rect">
            <a:avLst/>
          </a:prstGeom>
          <a:noFill/>
          <a:ln w="9525">
            <a:noFill/>
          </a:ln>
        </p:spPr>
      </p:pic>
      <p:sp>
        <p:nvSpPr>
          <p:cNvPr id="28681" name="AutoShape 9">
            <a:hlinkClick r:id="rId3"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1000" fill="hold"/>
                                        <p:tgtEl>
                                          <p:spTgt spid="134151"/>
                                        </p:tgtEl>
                                        <p:attrNameLst>
                                          <p:attrName>ppt_w</p:attrName>
                                        </p:attrNameLst>
                                      </p:cBhvr>
                                      <p:tavLst>
                                        <p:tav tm="0">
                                          <p:val>
                                            <p:strVal val="#ppt_w+.3"/>
                                          </p:val>
                                        </p:tav>
                                        <p:tav tm="100000">
                                          <p:val>
                                            <p:strVal val="#ppt_w"/>
                                          </p:val>
                                        </p:tav>
                                      </p:tavLst>
                                    </p:anim>
                                    <p:anim calcmode="lin" valueType="num">
                                      <p:cBhvr>
                                        <p:cTn id="8" dur="1000" fill="hold"/>
                                        <p:tgtEl>
                                          <p:spTgt spid="134151"/>
                                        </p:tgtEl>
                                        <p:attrNameLst>
                                          <p:attrName>ppt_h</p:attrName>
                                        </p:attrNameLst>
                                      </p:cBhvr>
                                      <p:tavLst>
                                        <p:tav tm="0">
                                          <p:val>
                                            <p:strVal val="#ppt_h"/>
                                          </p:val>
                                        </p:tav>
                                        <p:tav tm="100000">
                                          <p:val>
                                            <p:strVal val="#ppt_h"/>
                                          </p:val>
                                        </p:tav>
                                      </p:tavLst>
                                    </p:anim>
                                    <p:animEffect transition="in" filter="fade">
                                      <p:cBhvr>
                                        <p:cTn id="9" dur="1000"/>
                                        <p:tgtEl>
                                          <p:spTgt spid="134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29699"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23906" name="Rectangle 2"/>
          <p:cNvSpPr/>
          <p:nvPr>
            <p:ph idx="1"/>
          </p:nvPr>
        </p:nvSpPr>
        <p:spPr>
          <a:xfrm>
            <a:off x="457200" y="2057400"/>
            <a:ext cx="8229600" cy="3124200"/>
          </a:xfrm>
        </p:spPr>
        <p:txBody>
          <a:bodyPr vert="horz" wrap="square" lIns="91440" tIns="45720" rIns="91440" bIns="45720" anchor="t" anchorCtr="0"/>
          <a:p>
            <a:pPr eaLnBrk="1" hangingPunct="1"/>
            <a:r>
              <a:rPr lang="zh-CN" altLang="en-US" sz="1800" dirty="0">
                <a:latin typeface="楷体_GB2312" pitchFamily="49" charset="-122"/>
              </a:rPr>
              <a:t>随着现代化设备或系统越来越复杂，人们意识到单纯地依靠人或物都不足以保障系统的安全性。</a:t>
            </a:r>
            <a:endParaRPr lang="zh-CN" altLang="en-US" sz="1800" dirty="0">
              <a:latin typeface="楷体_GB2312" pitchFamily="49" charset="-122"/>
            </a:endParaRPr>
          </a:p>
          <a:p>
            <a:pPr eaLnBrk="1" hangingPunct="1"/>
            <a:endParaRPr lang="zh-CN" altLang="en-US" sz="1800" dirty="0">
              <a:latin typeface="楷体_GB2312" pitchFamily="49" charset="-122"/>
            </a:endParaRPr>
          </a:p>
          <a:p>
            <a:pPr eaLnBrk="1" hangingPunct="1"/>
            <a:r>
              <a:rPr lang="zh-CN" altLang="en-US" sz="1800" dirty="0">
                <a:latin typeface="楷体_GB2312" pitchFamily="49" charset="-122"/>
              </a:rPr>
              <a:t>系统的安全可靠性不是人的安全可靠性和物的安全可靠性的简单叠加，而是要实现</a:t>
            </a:r>
            <a:r>
              <a:rPr lang="zh-CN" altLang="en-US" sz="1800" dirty="0"/>
              <a:t>“</a:t>
            </a:r>
            <a:r>
              <a:rPr lang="zh-CN" altLang="en-US" sz="1800" dirty="0">
                <a:latin typeface="楷体_GB2312" pitchFamily="49" charset="-122"/>
              </a:rPr>
              <a:t>人机互补，人机制约</a:t>
            </a:r>
            <a:r>
              <a:rPr lang="zh-CN" altLang="en-US" sz="1800" dirty="0"/>
              <a:t>”</a:t>
            </a:r>
            <a:r>
              <a:rPr lang="zh-CN" altLang="en-US" sz="1800" dirty="0">
                <a:latin typeface="楷体_GB2312" pitchFamily="49" charset="-122"/>
              </a:rPr>
              <a:t>的机制。</a:t>
            </a:r>
            <a:endParaRPr lang="zh-CN" altLang="en-US" sz="1800" dirty="0">
              <a:latin typeface="楷体_GB2312" pitchFamily="49" charset="-122"/>
            </a:endParaRPr>
          </a:p>
          <a:p>
            <a:pPr eaLnBrk="1" hangingPunct="1"/>
            <a:endParaRPr lang="zh-CN" altLang="en-US" sz="1800" dirty="0">
              <a:latin typeface="楷体_GB2312" pitchFamily="49" charset="-122"/>
            </a:endParaRPr>
          </a:p>
          <a:p>
            <a:pPr eaLnBrk="1" hangingPunct="1"/>
            <a:r>
              <a:rPr lang="zh-CN" altLang="en-US" sz="1800" dirty="0">
                <a:latin typeface="楷体_GB2312" pitchFamily="49" charset="-122"/>
              </a:rPr>
              <a:t>举例：我公司辐射安全防护系统中的安全联锁机制，就是</a:t>
            </a:r>
            <a:r>
              <a:rPr lang="zh-CN" altLang="en-US" sz="1800" dirty="0"/>
              <a:t>“</a:t>
            </a:r>
            <a:r>
              <a:rPr lang="zh-CN" altLang="en-US" sz="1800" dirty="0">
                <a:latin typeface="楷体_GB2312" pitchFamily="49" charset="-122"/>
              </a:rPr>
              <a:t>人机互补，人机制约</a:t>
            </a:r>
            <a:r>
              <a:rPr lang="zh-CN" altLang="en-US" sz="1800" dirty="0"/>
              <a:t>”</a:t>
            </a:r>
            <a:r>
              <a:rPr lang="zh-CN" altLang="en-US" sz="1800" dirty="0">
                <a:latin typeface="楷体_GB2312" pitchFamily="49" charset="-122"/>
              </a:rPr>
              <a:t>的典型。要发挥安全联锁的作用，首先操作人员得打开系统，使其正常工作；第二，联锁设备未就绪，加速器无法出束，避免了人员被误照射。</a:t>
            </a:r>
            <a:endParaRPr lang="zh-CN" altLang="en-US" sz="1800" dirty="0">
              <a:latin typeface="楷体_GB2312" pitchFamily="49" charset="-122"/>
            </a:endParaRPr>
          </a:p>
        </p:txBody>
      </p:sp>
      <p:sp>
        <p:nvSpPr>
          <p:cNvPr id="123907" name="Rectangle 3"/>
          <p:cNvSpPr/>
          <p:nvPr/>
        </p:nvSpPr>
        <p:spPr>
          <a:xfrm>
            <a:off x="762000" y="1219200"/>
            <a:ext cx="7620000" cy="685800"/>
          </a:xfrm>
          <a:prstGeom prst="rect">
            <a:avLst/>
          </a:prstGeom>
          <a:solidFill>
            <a:srgbClr val="FFCC00"/>
          </a:solidFill>
          <a:ln w="6350" cap="flat" cmpd="sng">
            <a:solidFill>
              <a:srgbClr val="FFCC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eaLnBrk="1" hangingPunct="1">
              <a:buNone/>
            </a:pPr>
            <a:r>
              <a:rPr lang="zh-CN" altLang="en-US" sz="1600" dirty="0">
                <a:solidFill>
                  <a:schemeClr val="tx1"/>
                </a:solidFill>
                <a:ea typeface="方正姚体" panose="02010601030101010101" pitchFamily="2" charset="-122"/>
              </a:rPr>
              <a:t>在日常安全生产中，避免因人的不安全行为或物的不安全状况而发生重大事故，形成“人机互补、人机制约”的安全系统。</a:t>
            </a:r>
            <a:endParaRPr lang="zh-CN" altLang="en-US" sz="1600" dirty="0">
              <a:solidFill>
                <a:schemeClr val="tx1"/>
              </a:solidFill>
              <a:ea typeface="方正姚体" panose="02010601030101010101" pitchFamily="2" charset="-122"/>
            </a:endParaRPr>
          </a:p>
        </p:txBody>
      </p:sp>
      <p:sp>
        <p:nvSpPr>
          <p:cNvPr id="29702" name="WordArt 5" descr="信纸"/>
          <p:cNvSpPr>
            <a:spLocks noTextEdit="1"/>
          </p:cNvSpPr>
          <p:nvPr/>
        </p:nvSpPr>
        <p:spPr>
          <a:xfrm>
            <a:off x="762000" y="685800"/>
            <a:ext cx="3352800" cy="304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1"/>
                </a:blipFill>
                <a:latin typeface="方正姚体" panose="02010601030101010101" pitchFamily="2" charset="-122"/>
                <a:ea typeface="方正姚体" panose="02010601030101010101" pitchFamily="2" charset="-122"/>
              </a:rPr>
              <a:t>系统的安全可靠性</a:t>
            </a:r>
            <a:endParaRPr lang="zh-CN" altLang="en-US" sz="3600">
              <a:blipFill rotWithShape="0">
                <a:blip r:embed="rId1"/>
              </a:blipFill>
              <a:latin typeface="方正姚体" panose="02010601030101010101" pitchFamily="2" charset="-122"/>
              <a:ea typeface="方正姚体" panose="02010601030101010101" pitchFamily="2" charset="-122"/>
            </a:endParaRPr>
          </a:p>
        </p:txBody>
      </p:sp>
      <p:pic>
        <p:nvPicPr>
          <p:cNvPr id="123910" name="Picture 6" descr="MCj02978150000[1]"/>
          <p:cNvPicPr>
            <a:picLocks noChangeAspect="1"/>
          </p:cNvPicPr>
          <p:nvPr/>
        </p:nvPicPr>
        <p:blipFill>
          <a:blip r:embed="rId2"/>
          <a:stretch>
            <a:fillRect/>
          </a:stretch>
        </p:blipFill>
        <p:spPr>
          <a:xfrm>
            <a:off x="7054850" y="5105400"/>
            <a:ext cx="782638" cy="1371600"/>
          </a:xfrm>
          <a:prstGeom prst="rect">
            <a:avLst/>
          </a:prstGeom>
          <a:noFill/>
          <a:ln w="9525">
            <a:noFill/>
          </a:ln>
        </p:spPr>
      </p:pic>
      <p:sp>
        <p:nvSpPr>
          <p:cNvPr id="123911" name="Rectangle 7"/>
          <p:cNvSpPr/>
          <p:nvPr/>
        </p:nvSpPr>
        <p:spPr>
          <a:xfrm>
            <a:off x="457200" y="5257800"/>
            <a:ext cx="5638800" cy="9906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sz="1800" dirty="0">
                <a:latin typeface="楷体_GB2312" pitchFamily="49" charset="-122"/>
              </a:rPr>
              <a:t>下面举一个因安全联锁失效，人员不谨慎，而被射线照射的事故。</a:t>
            </a:r>
            <a:endParaRPr lang="zh-CN" altLang="en-US" sz="1800" dirty="0">
              <a:latin typeface="楷体_GB2312" pitchFamily="49" charset="-122"/>
            </a:endParaRPr>
          </a:p>
        </p:txBody>
      </p:sp>
      <p:pic>
        <p:nvPicPr>
          <p:cNvPr id="123912" name="Picture 8" descr="MCj02907960000[1]"/>
          <p:cNvPicPr>
            <a:picLocks noChangeAspect="1"/>
          </p:cNvPicPr>
          <p:nvPr/>
        </p:nvPicPr>
        <p:blipFill>
          <a:blip r:embed="rId3"/>
          <a:stretch>
            <a:fillRect/>
          </a:stretch>
        </p:blipFill>
        <p:spPr>
          <a:xfrm>
            <a:off x="5562600" y="120650"/>
            <a:ext cx="1066800" cy="1022350"/>
          </a:xfrm>
          <a:prstGeom prst="rect">
            <a:avLst/>
          </a:prstGeom>
          <a:noFill/>
          <a:ln w="9525">
            <a:noFill/>
          </a:ln>
        </p:spPr>
      </p:pic>
      <p:sp>
        <p:nvSpPr>
          <p:cNvPr id="29706" name="AutoShape 9">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strips(downLeft)">
                                      <p:cBhvr>
                                        <p:cTn id="7" dur="500"/>
                                        <p:tgtEl>
                                          <p:spTgt spid="29702"/>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3907"/>
                                        </p:tgtEl>
                                        <p:attrNameLst>
                                          <p:attrName>style.visibility</p:attrName>
                                        </p:attrNameLst>
                                      </p:cBhvr>
                                      <p:to>
                                        <p:strVal val="visible"/>
                                      </p:to>
                                    </p:set>
                                    <p:animEffect transition="in" filter="fade">
                                      <p:cBhvr>
                                        <p:cTn id="11" dur="500"/>
                                        <p:tgtEl>
                                          <p:spTgt spid="123907"/>
                                        </p:tgtEl>
                                      </p:cBhvr>
                                    </p:animEffect>
                                    <p:anim calcmode="lin" valueType="num">
                                      <p:cBhvr>
                                        <p:cTn id="12" dur="500" fill="hold"/>
                                        <p:tgtEl>
                                          <p:spTgt spid="123907"/>
                                        </p:tgtEl>
                                        <p:attrNameLst>
                                          <p:attrName>ppt_w</p:attrName>
                                        </p:attrNameLst>
                                      </p:cBhvr>
                                      <p:tavLst>
                                        <p:tav tm="0" fmla="#ppt_w*sin(2.5*pi*$)">
                                          <p:val>
                                            <p:fltVal val="0.000000"/>
                                          </p:val>
                                        </p:tav>
                                        <p:tav tm="100000">
                                          <p:val>
                                            <p:fltVal val="1.000000"/>
                                          </p:val>
                                        </p:tav>
                                      </p:tavLst>
                                    </p:anim>
                                    <p:anim calcmode="lin" valueType="num">
                                      <p:cBhvr>
                                        <p:cTn id="13" dur="500" fill="hold"/>
                                        <p:tgtEl>
                                          <p:spTgt spid="123907"/>
                                        </p:tgtEl>
                                        <p:attrNameLst>
                                          <p:attrName>ppt_h</p:attrName>
                                        </p:attrNameLst>
                                      </p:cBhvr>
                                      <p:tavLst>
                                        <p:tav tm="0">
                                          <p:val>
                                            <p:strVal val="#ppt_h"/>
                                          </p:val>
                                        </p:tav>
                                        <p:tav tm="100000">
                                          <p:val>
                                            <p:strVal val="#ppt_h"/>
                                          </p:val>
                                        </p:tav>
                                      </p:tavLst>
                                    </p:anim>
                                  </p:childTnLst>
                                </p:cTn>
                              </p:par>
                            </p:childTnLst>
                          </p:cTn>
                        </p:par>
                        <p:par>
                          <p:cTn id="14" fill="hold">
                            <p:stCondLst>
                              <p:cond delay="365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3906">
                                            <p:txEl>
                                              <p:charRg st="0" end="43"/>
                                            </p:txEl>
                                          </p:spTgt>
                                        </p:tgtEl>
                                        <p:attrNameLst>
                                          <p:attrName>style.visibility</p:attrName>
                                        </p:attrNameLst>
                                      </p:cBhvr>
                                      <p:to>
                                        <p:strVal val="visible"/>
                                      </p:to>
                                    </p:set>
                                    <p:anim calcmode="discrete" valueType="clr">
                                      <p:cBhvr override="childStyle">
                                        <p:cTn id="17" dur="80"/>
                                        <p:tgtEl>
                                          <p:spTgt spid="123906">
                                            <p:txEl>
                                              <p:charRg st="0" end="4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3906">
                                            <p:txEl>
                                              <p:charRg st="0" end="43"/>
                                            </p:txEl>
                                          </p:spTgt>
                                        </p:tgtEl>
                                        <p:attrNameLst>
                                          <p:attrName>fillcolor</p:attrName>
                                        </p:attrNameLst>
                                      </p:cBhvr>
                                      <p:tavLst>
                                        <p:tav tm="0">
                                          <p:val>
                                            <p:clrVal>
                                              <a:schemeClr val="accent2"/>
                                            </p:clrVal>
                                          </p:val>
                                        </p:tav>
                                        <p:tav tm="50000">
                                          <p:val>
                                            <p:clrVal>
                                              <a:schemeClr val="hlink"/>
                                            </p:clrVal>
                                          </p:val>
                                        </p:tav>
                                      </p:tavLst>
                                    </p:anim>
                                    <p:set>
                                      <p:cBhvr>
                                        <p:cTn id="19" dur="80"/>
                                        <p:tgtEl>
                                          <p:spTgt spid="123906">
                                            <p:txEl>
                                              <p:charRg st="0" end="43"/>
                                            </p:txEl>
                                          </p:spTgt>
                                        </p:tgtEl>
                                        <p:attrNameLst>
                                          <p:attrName>fill.type</p:attrName>
                                        </p:attrNameLst>
                                      </p:cBhvr>
                                      <p:to>
                                        <p:strVal val="solid"/>
                                      </p:to>
                                    </p:set>
                                  </p:childTnLst>
                                </p:cTn>
                              </p:par>
                            </p:childTnLst>
                          </p:cTn>
                        </p:par>
                        <p:par>
                          <p:cTn id="20" fill="hold">
                            <p:stCondLst>
                              <p:cond delay="5369"/>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23906">
                                            <p:txEl>
                                              <p:charRg st="44" end="96"/>
                                            </p:txEl>
                                          </p:spTgt>
                                        </p:tgtEl>
                                        <p:attrNameLst>
                                          <p:attrName>style.visibility</p:attrName>
                                        </p:attrNameLst>
                                      </p:cBhvr>
                                      <p:to>
                                        <p:strVal val="visible"/>
                                      </p:to>
                                    </p:set>
                                    <p:anim calcmode="discrete" valueType="clr">
                                      <p:cBhvr override="childStyle">
                                        <p:cTn id="23" dur="80"/>
                                        <p:tgtEl>
                                          <p:spTgt spid="123906">
                                            <p:txEl>
                                              <p:charRg st="44" end="9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3906">
                                            <p:txEl>
                                              <p:charRg st="44" end="96"/>
                                            </p:txEl>
                                          </p:spTgt>
                                        </p:tgtEl>
                                        <p:attrNameLst>
                                          <p:attrName>fillcolor</p:attrName>
                                        </p:attrNameLst>
                                      </p:cBhvr>
                                      <p:tavLst>
                                        <p:tav tm="0">
                                          <p:val>
                                            <p:clrVal>
                                              <a:schemeClr val="accent2"/>
                                            </p:clrVal>
                                          </p:val>
                                        </p:tav>
                                        <p:tav tm="50000">
                                          <p:val>
                                            <p:clrVal>
                                              <a:schemeClr val="hlink"/>
                                            </p:clrVal>
                                          </p:val>
                                        </p:tav>
                                      </p:tavLst>
                                    </p:anim>
                                    <p:set>
                                      <p:cBhvr>
                                        <p:cTn id="25" dur="80"/>
                                        <p:tgtEl>
                                          <p:spTgt spid="123906">
                                            <p:txEl>
                                              <p:charRg st="44" end="96"/>
                                            </p:txEl>
                                          </p:spTgt>
                                        </p:tgtEl>
                                        <p:attrNameLst>
                                          <p:attrName>fill.type</p:attrName>
                                        </p:attrNameLst>
                                      </p:cBhvr>
                                      <p:to>
                                        <p:strVal val="solid"/>
                                      </p:to>
                                    </p:set>
                                  </p:childTnLst>
                                </p:cTn>
                              </p:par>
                            </p:childTnLst>
                          </p:cTn>
                        </p:par>
                        <p:par>
                          <p:cTn id="26" fill="hold">
                            <p:stCondLst>
                              <p:cond delay="7449"/>
                            </p:stCondLst>
                            <p:childTnLst>
                              <p:par>
                                <p:cTn id="27" presetID="1" presetClass="entr" presetSubtype="0" fill="hold" nodeType="afterEffect">
                                  <p:stCondLst>
                                    <p:cond delay="1500"/>
                                  </p:stCondLst>
                                  <p:childTnLst>
                                    <p:set>
                                      <p:cBhvr>
                                        <p:cTn id="28" dur="1" fill="hold">
                                          <p:stCondLst>
                                            <p:cond delay="0"/>
                                          </p:stCondLst>
                                        </p:cTn>
                                        <p:tgtEl>
                                          <p:spTgt spid="123906">
                                            <p:txEl>
                                              <p:charRg st="97" end="197"/>
                                            </p:txEl>
                                          </p:spTgt>
                                        </p:tgtEl>
                                        <p:attrNameLst>
                                          <p:attrName>style.visibility</p:attrName>
                                        </p:attrNameLst>
                                      </p:cBhvr>
                                      <p:to>
                                        <p:strVal val="visible"/>
                                      </p:to>
                                    </p:set>
                                  </p:childTnLst>
                                </p:cTn>
                              </p:par>
                            </p:childTnLst>
                          </p:cTn>
                        </p:par>
                        <p:par>
                          <p:cTn id="29" fill="hold">
                            <p:stCondLst>
                              <p:cond delay="8949"/>
                            </p:stCondLst>
                            <p:childTnLst>
                              <p:par>
                                <p:cTn id="30" presetID="1" presetClass="entr" presetSubtype="0" fill="hold" nodeType="afterEffect">
                                  <p:stCondLst>
                                    <p:cond delay="500"/>
                                  </p:stCondLst>
                                  <p:childTnLst>
                                    <p:set>
                                      <p:cBhvr>
                                        <p:cTn id="31" dur="1" fill="hold">
                                          <p:stCondLst>
                                            <p:cond delay="0"/>
                                          </p:stCondLst>
                                        </p:cTn>
                                        <p:tgtEl>
                                          <p:spTgt spid="123911">
                                            <p:txEl>
                                              <p:charRg st="0" end="30"/>
                                            </p:txEl>
                                          </p:spTgt>
                                        </p:tgtEl>
                                        <p:attrNameLst>
                                          <p:attrName>style.visibility</p:attrName>
                                        </p:attrNameLst>
                                      </p:cBhvr>
                                      <p:to>
                                        <p:strVal val="visible"/>
                                      </p:to>
                                    </p:set>
                                  </p:childTnLst>
                                </p:cTn>
                              </p:par>
                            </p:childTnLst>
                          </p:cTn>
                        </p:par>
                        <p:par>
                          <p:cTn id="32" fill="hold">
                            <p:stCondLst>
                              <p:cond delay="9449"/>
                            </p:stCondLst>
                            <p:childTnLst>
                              <p:par>
                                <p:cTn id="33" presetID="5" presetClass="entr" presetSubtype="10" fill="hold" nodeType="afterEffect">
                                  <p:stCondLst>
                                    <p:cond delay="0"/>
                                  </p:stCondLst>
                                  <p:childTnLst>
                                    <p:set>
                                      <p:cBhvr>
                                        <p:cTn id="34" dur="1" fill="hold">
                                          <p:stCondLst>
                                            <p:cond delay="0"/>
                                          </p:stCondLst>
                                        </p:cTn>
                                        <p:tgtEl>
                                          <p:spTgt spid="123912"/>
                                        </p:tgtEl>
                                        <p:attrNameLst>
                                          <p:attrName>style.visibility</p:attrName>
                                        </p:attrNameLst>
                                      </p:cBhvr>
                                      <p:to>
                                        <p:strVal val="visible"/>
                                      </p:to>
                                    </p:set>
                                    <p:animEffect transition="in" filter="checkerboard(across)">
                                      <p:cBhvr>
                                        <p:cTn id="35" dur="500"/>
                                        <p:tgtEl>
                                          <p:spTgt spid="123912"/>
                                        </p:tgtEl>
                                      </p:cBhvr>
                                    </p:animEffect>
                                  </p:childTnLst>
                                </p:cTn>
                              </p:par>
                            </p:childTnLst>
                          </p:cTn>
                        </p:par>
                        <p:par>
                          <p:cTn id="36" fill="hold">
                            <p:stCondLst>
                              <p:cond delay="9949"/>
                            </p:stCondLst>
                            <p:childTnLst>
                              <p:par>
                                <p:cTn id="37" presetID="5" presetClass="entr" presetSubtype="10" fill="hold" nodeType="afterEffect">
                                  <p:stCondLst>
                                    <p:cond delay="0"/>
                                  </p:stCondLst>
                                  <p:childTnLst>
                                    <p:set>
                                      <p:cBhvr>
                                        <p:cTn id="38" dur="1" fill="hold">
                                          <p:stCondLst>
                                            <p:cond delay="0"/>
                                          </p:stCondLst>
                                        </p:cTn>
                                        <p:tgtEl>
                                          <p:spTgt spid="123910"/>
                                        </p:tgtEl>
                                        <p:attrNameLst>
                                          <p:attrName>style.visibility</p:attrName>
                                        </p:attrNameLst>
                                      </p:cBhvr>
                                      <p:to>
                                        <p:strVal val="visible"/>
                                      </p:to>
                                    </p:set>
                                    <p:animEffect transition="in" filter="checkerboard(across)">
                                      <p:cBhvr>
                                        <p:cTn id="39" dur="5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0723"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0724" name="Rectangle 2"/>
          <p:cNvSpPr/>
          <p:nvPr>
            <p:ph type="title"/>
          </p:nvPr>
        </p:nvSpPr>
        <p:spPr/>
        <p:txBody>
          <a:bodyPr vert="horz" wrap="square" lIns="91440" tIns="45720" rIns="91440" bIns="45720" anchor="ctr" anchorCtr="0"/>
          <a:p>
            <a:pPr eaLnBrk="1" hangingPunct="1"/>
            <a:r>
              <a:rPr lang="zh-CN" altLang="en-US" dirty="0"/>
              <a:t>北京师范大学辐照故事</a:t>
            </a:r>
            <a:endParaRPr lang="zh-CN" altLang="en-US" dirty="0"/>
          </a:p>
        </p:txBody>
      </p:sp>
      <p:sp>
        <p:nvSpPr>
          <p:cNvPr id="30725" name="Rectangle 3"/>
          <p:cNvSpPr/>
          <p:nvPr>
            <p:ph idx="1"/>
          </p:nvPr>
        </p:nvSpPr>
        <p:spPr>
          <a:xfrm>
            <a:off x="457200" y="1371600"/>
            <a:ext cx="8229600" cy="2819400"/>
          </a:xfrm>
        </p:spPr>
        <p:txBody>
          <a:bodyPr vert="horz" wrap="square" lIns="91440" tIns="45720" rIns="91440" bIns="45720" anchor="t" anchorCtr="0"/>
          <a:p>
            <a:pPr eaLnBrk="1" hangingPunct="1"/>
            <a:r>
              <a:rPr lang="en-US" altLang="zh-CN" dirty="0"/>
              <a:t>1993</a:t>
            </a:r>
            <a:r>
              <a:rPr lang="zh-CN" altLang="en-US" dirty="0"/>
              <a:t>年</a:t>
            </a:r>
            <a:r>
              <a:rPr lang="en-US" altLang="zh-CN" dirty="0"/>
              <a:t>6</a:t>
            </a:r>
            <a:r>
              <a:rPr lang="zh-CN" altLang="en-US" dirty="0"/>
              <a:t>月</a:t>
            </a:r>
            <a:r>
              <a:rPr lang="en-US" altLang="zh-CN" dirty="0"/>
              <a:t>30</a:t>
            </a:r>
            <a:r>
              <a:rPr lang="zh-CN" altLang="en-US" dirty="0"/>
              <a:t>日，该校低能物理所，用</a:t>
            </a:r>
            <a:r>
              <a:rPr lang="en-US" altLang="zh-CN" dirty="0"/>
              <a:t>1</a:t>
            </a:r>
            <a:r>
              <a:rPr lang="zh-CN" altLang="en-US" dirty="0"/>
              <a:t>台</a:t>
            </a:r>
            <a:r>
              <a:rPr lang="en-US" altLang="zh-CN" dirty="0"/>
              <a:t>4MeV</a:t>
            </a:r>
            <a:r>
              <a:rPr lang="zh-CN" altLang="en-US" dirty="0"/>
              <a:t>电子直线加速器为某研究院辐照可控硅芯片时，</a:t>
            </a:r>
            <a:r>
              <a:rPr lang="zh-CN" altLang="en-US" dirty="0">
                <a:solidFill>
                  <a:srgbClr val="FF0000"/>
                </a:solidFill>
              </a:rPr>
              <a:t>由于设备老化，安全设施简陋，门机联锁装置失灵。</a:t>
            </a:r>
            <a:r>
              <a:rPr lang="zh-CN" altLang="en-US" dirty="0"/>
              <a:t>送样人在加高压后进入辐照室，将样品置于照射平台时，双手有触电似感觉，便即刻退出。</a:t>
            </a:r>
            <a:endParaRPr lang="zh-CN" altLang="en-US" dirty="0"/>
          </a:p>
          <a:p>
            <a:pPr eaLnBrk="1" hangingPunct="1"/>
            <a:endParaRPr lang="zh-CN" altLang="en-US" dirty="0"/>
          </a:p>
          <a:p>
            <a:pPr eaLnBrk="1" hangingPunct="1"/>
            <a:r>
              <a:rPr lang="zh-CN" altLang="en-US" dirty="0"/>
              <a:t>之后，经医院诊断，该人员双手为急性</a:t>
            </a:r>
            <a:r>
              <a:rPr lang="en-US" altLang="zh-CN" dirty="0"/>
              <a:t>β</a:t>
            </a:r>
            <a:r>
              <a:rPr lang="zh-CN" altLang="en-US" dirty="0"/>
              <a:t>射线烧伤二至三度。经调查，送样人停留约</a:t>
            </a:r>
            <a:r>
              <a:rPr lang="en-US" altLang="zh-CN" dirty="0"/>
              <a:t>1</a:t>
            </a:r>
            <a:r>
              <a:rPr lang="zh-CN" altLang="en-US" dirty="0"/>
              <a:t>～</a:t>
            </a:r>
            <a:r>
              <a:rPr lang="en-US" altLang="zh-CN" dirty="0"/>
              <a:t>2s</a:t>
            </a:r>
            <a:r>
              <a:rPr lang="zh-CN" altLang="en-US" dirty="0"/>
              <a:t>，估计手部受照剂量约</a:t>
            </a:r>
            <a:r>
              <a:rPr lang="en-US" altLang="zh-CN" dirty="0"/>
              <a:t>15</a:t>
            </a:r>
            <a:r>
              <a:rPr lang="zh-CN" altLang="en-US" dirty="0"/>
              <a:t>～</a:t>
            </a:r>
            <a:r>
              <a:rPr lang="en-US" altLang="zh-CN" dirty="0"/>
              <a:t>20Gy</a:t>
            </a:r>
            <a:r>
              <a:rPr lang="zh-CN" altLang="en-US" dirty="0"/>
              <a:t>。最终，这起事故导致该人员双手残废。</a:t>
            </a:r>
            <a:endParaRPr lang="zh-CN" altLang="en-US" dirty="0"/>
          </a:p>
        </p:txBody>
      </p:sp>
      <p:sp>
        <p:nvSpPr>
          <p:cNvPr id="133125" name="WordArt 5" descr="信纸"/>
          <p:cNvSpPr>
            <a:spLocks noChangeArrowheads="1" noChangeShapeType="1" noTextEdit="1"/>
          </p:cNvSpPr>
          <p:nvPr/>
        </p:nvSpPr>
        <p:spPr bwMode="auto">
          <a:xfrm>
            <a:off x="76200" y="76200"/>
            <a:ext cx="838200" cy="304800"/>
          </a:xfrm>
          <a:prstGeom prst="rect">
            <a:avLst/>
          </a:prstGeom>
          <a:extLst>
            <a:ext uri="{AF507438-7753-43E0-B8FC-AC1667EBCBE1}">
              <a14:hiddenEffects xmlns:a14="http://schemas.microsoft.com/office/drawing/2010/main">
                <a:effectLst/>
              </a14:hiddenEffects>
            </a:ext>
          </a:extLst>
        </p:spPr>
        <p:txBody>
          <a:bodyPr wrap="none" numCol="1"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CC"/>
              </a:contourClr>
            </a:sp3d>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案例</a:t>
            </a:r>
            <a:r>
              <a:rPr kumimoji="0" lang="en-US" altLang="zh-CN"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rPr>
              <a:t>5</a:t>
            </a:r>
            <a:endParaRPr kumimoji="0" lang="zh-CN" altLang="en-US" sz="3600" b="0" i="0" u="none" strike="noStrike" kern="10" cap="none" spc="0" normalizeH="0" baseline="0" noProof="0">
              <a:ln w="9525">
                <a:round/>
              </a:ln>
              <a:blipFill dpi="0" rotWithShape="0">
                <a:blip r:embed="rId1"/>
                <a:srcRect/>
                <a:tile tx="0" ty="0" sx="100000" sy="100000" flip="none" algn="tl"/>
              </a:blipFill>
              <a:effectLst/>
              <a:uLnTx/>
              <a:uFillTx/>
              <a:latin typeface="方正姚体" panose="02010601030101010101" pitchFamily="2" charset="-122"/>
              <a:ea typeface="方正姚体" panose="02010601030101010101" pitchFamily="2" charset="-122"/>
              <a:cs typeface="+mn-cs"/>
            </a:endParaRPr>
          </a:p>
        </p:txBody>
      </p:sp>
      <p:pic>
        <p:nvPicPr>
          <p:cNvPr id="133126" name="Picture 6" descr="MCj01504510000[1]"/>
          <p:cNvPicPr>
            <a:picLocks noChangeAspect="1"/>
          </p:cNvPicPr>
          <p:nvPr/>
        </p:nvPicPr>
        <p:blipFill>
          <a:blip r:embed="rId2"/>
          <a:stretch>
            <a:fillRect/>
          </a:stretch>
        </p:blipFill>
        <p:spPr>
          <a:xfrm>
            <a:off x="6581775" y="4495800"/>
            <a:ext cx="1800225" cy="1382713"/>
          </a:xfrm>
          <a:prstGeom prst="rect">
            <a:avLst/>
          </a:prstGeom>
          <a:noFill/>
          <a:ln w="9525">
            <a:noFill/>
          </a:ln>
        </p:spPr>
      </p:pic>
      <p:sp>
        <p:nvSpPr>
          <p:cNvPr id="30728" name="Rectangle 7"/>
          <p:cNvSpPr/>
          <p:nvPr/>
        </p:nvSpPr>
        <p:spPr>
          <a:xfrm>
            <a:off x="457200" y="4267200"/>
            <a:ext cx="5867400" cy="19812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en-US" altLang="zh-CN" dirty="0">
                <a:latin typeface="楷体_GB2312" pitchFamily="49" charset="-122"/>
              </a:rPr>
              <a:t>【</a:t>
            </a:r>
            <a:r>
              <a:rPr lang="zh-CN" altLang="en-US" dirty="0">
                <a:latin typeface="楷体_GB2312" pitchFamily="49" charset="-122"/>
              </a:rPr>
              <a:t>事故原因</a:t>
            </a:r>
            <a:r>
              <a:rPr lang="en-US" altLang="zh-CN" dirty="0">
                <a:latin typeface="楷体_GB2312" pitchFamily="49" charset="-122"/>
              </a:rPr>
              <a:t>】</a:t>
            </a:r>
            <a:endParaRPr lang="en-US" altLang="zh-CN" dirty="0">
              <a:latin typeface="楷体_GB2312" pitchFamily="49" charset="-122"/>
            </a:endParaRPr>
          </a:p>
          <a:p>
            <a:pPr marL="742950" lvl="1" indent="-285750" eaLnBrk="1" hangingPunct="1"/>
            <a:r>
              <a:rPr lang="zh-CN" altLang="en-US" dirty="0">
                <a:latin typeface="楷体_GB2312" pitchFamily="49" charset="-122"/>
              </a:rPr>
              <a:t>安全联锁装置失效。没有对安全装置进行检查。</a:t>
            </a:r>
            <a:endParaRPr lang="zh-CN" altLang="en-US" dirty="0">
              <a:latin typeface="楷体_GB2312" pitchFamily="49" charset="-122"/>
            </a:endParaRPr>
          </a:p>
          <a:p>
            <a:pPr marL="742950" lvl="1" indent="-285750" eaLnBrk="1" hangingPunct="1"/>
            <a:r>
              <a:rPr lang="zh-CN" altLang="en-US" dirty="0">
                <a:latin typeface="楷体_GB2312" pitchFamily="49" charset="-122"/>
              </a:rPr>
              <a:t>对辐照系统这样危险作业，在安全性能上，没有引起主管人员的足够重视，没有建立、实施</a:t>
            </a:r>
            <a:r>
              <a:rPr lang="zh-CN" altLang="en-US" dirty="0"/>
              <a:t>“</a:t>
            </a:r>
            <a:r>
              <a:rPr lang="zh-CN" altLang="en-US" dirty="0">
                <a:latin typeface="楷体_GB2312" pitchFamily="49" charset="-122"/>
              </a:rPr>
              <a:t>人机互补，人机制约</a:t>
            </a:r>
            <a:r>
              <a:rPr lang="zh-CN" altLang="en-US" dirty="0"/>
              <a:t>”</a:t>
            </a:r>
            <a:r>
              <a:rPr lang="zh-CN" altLang="en-US" dirty="0">
                <a:latin typeface="楷体_GB2312" pitchFamily="49" charset="-122"/>
              </a:rPr>
              <a:t>的机制。</a:t>
            </a:r>
            <a:endParaRPr lang="zh-CN" altLang="en-US" dirty="0">
              <a:latin typeface="楷体_GB2312" pitchFamily="49" charset="-122"/>
            </a:endParaRPr>
          </a:p>
        </p:txBody>
      </p:sp>
      <p:sp>
        <p:nvSpPr>
          <p:cNvPr id="30729" name="AutoShape 8">
            <a:hlinkClick r:id="rId3"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33126"/>
                                        </p:tgtEl>
                                        <p:attrNameLst>
                                          <p:attrName>style.visibility</p:attrName>
                                        </p:attrNameLst>
                                      </p:cBhvr>
                                      <p:to>
                                        <p:strVal val="visible"/>
                                      </p:to>
                                    </p:set>
                                    <p:animEffect transition="in" filter="wheel(4)">
                                      <p:cBhvr>
                                        <p:cTn id="7" dur="20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174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24931" name="Rectangle 3"/>
          <p:cNvSpPr/>
          <p:nvPr/>
        </p:nvSpPr>
        <p:spPr>
          <a:xfrm>
            <a:off x="762000" y="1219200"/>
            <a:ext cx="7620000" cy="457200"/>
          </a:xfrm>
          <a:prstGeom prst="rect">
            <a:avLst/>
          </a:prstGeom>
          <a:solidFill>
            <a:srgbClr val="FFCC00"/>
          </a:solidFill>
          <a:ln w="6350" cap="flat" cmpd="sng">
            <a:solidFill>
              <a:srgbClr val="FFCC00"/>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eaLnBrk="1" hangingPunct="1">
              <a:buNone/>
            </a:pPr>
            <a:r>
              <a:rPr lang="zh-CN" altLang="en-US" sz="1600" dirty="0">
                <a:solidFill>
                  <a:schemeClr val="tx1"/>
                </a:solidFill>
                <a:ea typeface="方正姚体" panose="02010601030101010101" pitchFamily="2" charset="-122"/>
              </a:rPr>
              <a:t>通过规范制度、科学管理，杜绝管理上的失误，在生产中实现零缺陷、零事故。</a:t>
            </a:r>
            <a:endParaRPr lang="zh-CN" altLang="en-US" sz="1600" dirty="0">
              <a:solidFill>
                <a:schemeClr val="tx1"/>
              </a:solidFill>
              <a:ea typeface="方正姚体" panose="02010601030101010101" pitchFamily="2" charset="-122"/>
            </a:endParaRPr>
          </a:p>
        </p:txBody>
      </p:sp>
      <p:sp>
        <p:nvSpPr>
          <p:cNvPr id="124952" name="Rectangle 24"/>
          <p:cNvSpPr/>
          <p:nvPr>
            <p:ph idx="1"/>
          </p:nvPr>
        </p:nvSpPr>
        <p:spPr>
          <a:xfrm>
            <a:off x="457200" y="1828800"/>
            <a:ext cx="8229600" cy="4419600"/>
          </a:xfrm>
        </p:spPr>
        <p:txBody>
          <a:bodyPr vert="horz" wrap="square" lIns="91440" tIns="45720" rIns="91440" bIns="45720" anchor="t" anchorCtr="0"/>
          <a:p>
            <a:pPr eaLnBrk="1" hangingPunct="1"/>
            <a:r>
              <a:rPr lang="zh-CN" altLang="en-US" sz="1800" dirty="0"/>
              <a:t>实现本质安全的另一重要措施就是“标准化”，从管理层到作业层，建立并遵循科学的工作流程和操作方法。下面是杜邦公司的安全管理模式，通过安全绩效的持续改进，目前杜邦公司已实现了几乎为零的职业伤害率。</a:t>
            </a:r>
            <a:endParaRPr lang="zh-CN" altLang="en-US" sz="1800" dirty="0"/>
          </a:p>
        </p:txBody>
      </p:sp>
      <p:sp>
        <p:nvSpPr>
          <p:cNvPr id="31750" name="WordArt 25" descr="信纸"/>
          <p:cNvSpPr>
            <a:spLocks noTextEdit="1"/>
          </p:cNvSpPr>
          <p:nvPr/>
        </p:nvSpPr>
        <p:spPr>
          <a:xfrm>
            <a:off x="762000" y="685800"/>
            <a:ext cx="4343400" cy="3048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3600">
                <a:blipFill rotWithShape="0">
                  <a:blip r:embed="rId1"/>
                </a:blipFill>
                <a:latin typeface="方正姚体" panose="02010601030101010101" pitchFamily="2" charset="-122"/>
                <a:ea typeface="方正姚体" panose="02010601030101010101" pitchFamily="2" charset="-122"/>
              </a:rPr>
              <a:t>管理的规范和持续改进</a:t>
            </a:r>
            <a:endParaRPr lang="zh-CN" altLang="en-US" sz="3600">
              <a:blipFill rotWithShape="0">
                <a:blip r:embed="rId1"/>
              </a:blipFill>
              <a:latin typeface="方正姚体" panose="02010601030101010101" pitchFamily="2" charset="-122"/>
              <a:ea typeface="方正姚体" panose="02010601030101010101" pitchFamily="2" charset="-122"/>
            </a:endParaRPr>
          </a:p>
        </p:txBody>
      </p:sp>
      <p:grpSp>
        <p:nvGrpSpPr>
          <p:cNvPr id="124954" name="Group 26"/>
          <p:cNvGrpSpPr/>
          <p:nvPr/>
        </p:nvGrpSpPr>
        <p:grpSpPr>
          <a:xfrm>
            <a:off x="609600" y="3124200"/>
            <a:ext cx="7783513" cy="3095625"/>
            <a:chOff x="1134" y="945"/>
            <a:chExt cx="3297" cy="1901"/>
          </a:xfrm>
        </p:grpSpPr>
        <p:sp>
          <p:nvSpPr>
            <p:cNvPr id="124955" name="Text Box 27"/>
            <p:cNvSpPr txBox="1">
              <a:spLocks noChangeArrowheads="1"/>
            </p:cNvSpPr>
            <p:nvPr/>
          </p:nvSpPr>
          <p:spPr bwMode="auto">
            <a:xfrm>
              <a:off x="1134" y="1568"/>
              <a:ext cx="335"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伤害</a:t>
              </a:r>
              <a:r>
                <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率</a:t>
              </a:r>
              <a:endPar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Injury</a:t>
              </a:r>
              <a:endPar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Rates</a:t>
              </a:r>
              <a:endPar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PMingLiU" pitchFamily="18" charset="-120"/>
                <a:cs typeface="+mn-cs"/>
              </a:endParaRPr>
            </a:p>
          </p:txBody>
        </p:sp>
        <p:sp>
          <p:nvSpPr>
            <p:cNvPr id="124956" name="Text Box 28"/>
            <p:cNvSpPr txBox="1">
              <a:spLocks noChangeArrowheads="1"/>
            </p:cNvSpPr>
            <p:nvPr/>
          </p:nvSpPr>
          <p:spPr bwMode="auto">
            <a:xfrm>
              <a:off x="1738" y="945"/>
              <a:ext cx="69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本能反应</a:t>
              </a:r>
              <a:r>
                <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 </a:t>
              </a:r>
              <a:endPar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Natural Instincts</a:t>
              </a:r>
              <a:endPar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24957" name="Text Box 29"/>
            <p:cNvSpPr txBox="1">
              <a:spLocks noChangeArrowheads="1"/>
            </p:cNvSpPr>
            <p:nvPr/>
          </p:nvSpPr>
          <p:spPr bwMode="auto">
            <a:xfrm>
              <a:off x="2175" y="1462"/>
              <a:ext cx="5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00430" rtl="0" eaLnBrk="0" fontAlgn="base" latinLnBrk="0" hangingPunct="0">
                <a:lnSpc>
                  <a:spcPct val="90000"/>
                </a:lnSpc>
                <a:spcBef>
                  <a:spcPct val="0"/>
                </a:spcBef>
                <a:spcAft>
                  <a:spcPct val="0"/>
                </a:spcAft>
                <a:buClrTx/>
                <a:buSzTx/>
                <a:buFontTx/>
                <a:buNone/>
                <a:defRPr/>
              </a:pPr>
              <a:r>
                <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主管管理 </a:t>
              </a:r>
              <a:endPar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a:p>
              <a:pPr marL="0" marR="0" lvl="0" indent="0" algn="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Supervision</a:t>
              </a:r>
              <a:endPar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24958" name="Text Box 30"/>
            <p:cNvSpPr txBox="1">
              <a:spLocks noChangeArrowheads="1"/>
            </p:cNvSpPr>
            <p:nvPr/>
          </p:nvSpPr>
          <p:spPr bwMode="auto">
            <a:xfrm>
              <a:off x="2905" y="1886"/>
              <a:ext cx="59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自我管理 </a:t>
              </a:r>
              <a:r>
                <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Self</a:t>
              </a:r>
              <a:endPar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24959" name="Text Box 31"/>
            <p:cNvSpPr txBox="1">
              <a:spLocks noChangeArrowheads="1"/>
            </p:cNvSpPr>
            <p:nvPr/>
          </p:nvSpPr>
          <p:spPr bwMode="auto">
            <a:xfrm>
              <a:off x="3747" y="2119"/>
              <a:ext cx="684"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团队</a:t>
              </a:r>
              <a:r>
                <a:rPr kumimoji="0" lang="zh-TW" altLang="en-US"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管理</a:t>
              </a:r>
              <a:r>
                <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Teams</a:t>
              </a:r>
              <a:endParaRPr kumimoji="0" lang="en-US" altLang="zh-TW" sz="1600" b="0" i="0"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24960" name="Text Box 32"/>
            <p:cNvSpPr txBox="1">
              <a:spLocks noChangeArrowheads="1"/>
            </p:cNvSpPr>
            <p:nvPr/>
          </p:nvSpPr>
          <p:spPr bwMode="auto">
            <a:xfrm>
              <a:off x="1694" y="2487"/>
              <a:ext cx="556" cy="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zh-TW" altLang="zh-TW" sz="2000" b="1" i="0" u="none" strike="noStrike" kern="1200" cap="none" spc="0" normalizeH="0" baseline="0" noProof="0">
                  <a:ln>
                    <a:noFill/>
                  </a:ln>
                  <a:solidFill>
                    <a:srgbClr val="004E27"/>
                  </a:solidFill>
                  <a:effectLst>
                    <a:outerShdw blurRad="38100" dist="38100" dir="2700000" algn="tl">
                      <a:srgbClr val="000000"/>
                    </a:outerShdw>
                  </a:effectLst>
                  <a:uLnTx/>
                  <a:uFillTx/>
                  <a:latin typeface="Arial" panose="020B0604020202020204" pitchFamily="34" charset="0"/>
                  <a:ea typeface="DFKai-SB" pitchFamily="65" charset="-120"/>
                  <a:cs typeface="+mn-cs"/>
                </a:rPr>
                <a:t>  </a:t>
              </a:r>
              <a:r>
                <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Dependent</a:t>
              </a:r>
              <a:endPar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 </a:t>
              </a:r>
              <a:r>
                <a:rPr kumimoji="0" lang="zh-CN"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依赖期</a:t>
              </a:r>
              <a:endPar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p:txBody>
        </p:sp>
        <p:sp>
          <p:nvSpPr>
            <p:cNvPr id="124961" name="Text Box 33"/>
            <p:cNvSpPr txBox="1">
              <a:spLocks noChangeArrowheads="1"/>
            </p:cNvSpPr>
            <p:nvPr/>
          </p:nvSpPr>
          <p:spPr bwMode="auto">
            <a:xfrm>
              <a:off x="2529" y="2511"/>
              <a:ext cx="5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Independent</a:t>
              </a:r>
              <a:endPar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独立自护</a:t>
              </a:r>
              <a:r>
                <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期</a:t>
              </a:r>
              <a:endPar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p:txBody>
        </p:sp>
        <p:sp>
          <p:nvSpPr>
            <p:cNvPr id="124962" name="Text Box 34"/>
            <p:cNvSpPr txBox="1">
              <a:spLocks noChangeArrowheads="1"/>
            </p:cNvSpPr>
            <p:nvPr/>
          </p:nvSpPr>
          <p:spPr bwMode="auto">
            <a:xfrm>
              <a:off x="3507" y="2512"/>
              <a:ext cx="65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4" tIns="45002" rIns="90004" bIns="45002">
              <a:spAutoFit/>
            </a:bodyPr>
            <a:lstStyle>
              <a:lvl1pPr algn="l" defTabSz="900430">
                <a:spcBef>
                  <a:spcPct val="0"/>
                </a:spcBef>
                <a:defRPr>
                  <a:solidFill>
                    <a:schemeClr val="tx1"/>
                  </a:solidFill>
                  <a:latin typeface="Arial" panose="020B0604020202020204" pitchFamily="34" charset="0"/>
                  <a:ea typeface="宋体" panose="02010600030101010101" pitchFamily="2" charset="-122"/>
                </a:defRPr>
              </a:lvl1pPr>
              <a:lvl2pPr marL="449580" algn="l" defTabSz="900430">
                <a:spcBef>
                  <a:spcPct val="0"/>
                </a:spcBef>
                <a:defRPr>
                  <a:solidFill>
                    <a:schemeClr val="tx1"/>
                  </a:solidFill>
                  <a:latin typeface="Arial" panose="020B0604020202020204" pitchFamily="34" charset="0"/>
                  <a:ea typeface="宋体" panose="02010600030101010101" pitchFamily="2" charset="-122"/>
                </a:defRPr>
              </a:lvl2pPr>
              <a:lvl3pPr marL="900430" algn="l" defTabSz="900430">
                <a:spcBef>
                  <a:spcPct val="0"/>
                </a:spcBef>
                <a:defRPr>
                  <a:solidFill>
                    <a:schemeClr val="tx1"/>
                  </a:solidFill>
                  <a:latin typeface="Arial" panose="020B0604020202020204" pitchFamily="34" charset="0"/>
                  <a:ea typeface="宋体" panose="02010600030101010101" pitchFamily="2" charset="-122"/>
                </a:defRPr>
              </a:lvl3pPr>
              <a:lvl4pPr marL="1349375" algn="l" defTabSz="900430">
                <a:spcBef>
                  <a:spcPct val="0"/>
                </a:spcBef>
                <a:defRPr>
                  <a:solidFill>
                    <a:schemeClr val="tx1"/>
                  </a:solidFill>
                  <a:latin typeface="Arial" panose="020B0604020202020204" pitchFamily="34" charset="0"/>
                  <a:ea typeface="宋体" panose="02010600030101010101" pitchFamily="2" charset="-122"/>
                </a:defRPr>
              </a:lvl4pPr>
              <a:lvl5pPr marL="1800225" algn="l" defTabSz="900430">
                <a:spcBef>
                  <a:spcPct val="0"/>
                </a:spcBef>
                <a:defRPr>
                  <a:solidFill>
                    <a:schemeClr val="tx1"/>
                  </a:solidFill>
                  <a:latin typeface="Arial" panose="020B0604020202020204" pitchFamily="34" charset="0"/>
                  <a:ea typeface="宋体" panose="02010600030101010101" pitchFamily="2" charset="-122"/>
                </a:defRPr>
              </a:lvl5pPr>
              <a:lvl6pPr marL="22574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146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1718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29025" defTabSz="9004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00430" rtl="0" eaLnBrk="0" fontAlgn="base" latinLnBrk="0" hangingPunct="0">
                <a:lnSpc>
                  <a:spcPct val="90000"/>
                </a:lnSpc>
                <a:spcBef>
                  <a:spcPct val="0"/>
                </a:spcBef>
                <a:spcAft>
                  <a:spcPct val="0"/>
                </a:spcAft>
                <a:buClrTx/>
                <a:buSzTx/>
                <a:buFontTx/>
                <a:buNone/>
                <a:defRPr/>
              </a:pPr>
              <a:r>
                <a:rPr kumimoji="0" lang="en-US" altLang="zh-TW"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Interdependent</a:t>
              </a:r>
              <a:endParaRPr kumimoji="0" lang="en-US" altLang="zh-CN"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ctr" defTabSz="900430" rtl="0" eaLnBrk="0" fontAlgn="base" latinLnBrk="0" hangingPunct="0">
                <a:lnSpc>
                  <a:spcPct val="90000"/>
                </a:lnSpc>
                <a:spcBef>
                  <a:spcPct val="0"/>
                </a:spcBef>
                <a:spcAft>
                  <a:spcPct val="0"/>
                </a:spcAft>
                <a:buClrTx/>
                <a:buSzTx/>
                <a:buFontTx/>
                <a:buNone/>
                <a:defRPr/>
              </a:pPr>
              <a:r>
                <a:rPr kumimoji="0" lang="zh-CN"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互赖互护</a:t>
              </a:r>
              <a:r>
                <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rPr>
                <a:t>期</a:t>
              </a:r>
              <a:endParaRPr kumimoji="0" lang="zh-TW" altLang="en-US" sz="1600" b="0" i="0" u="none" strike="noStrike" kern="1200" cap="none" spc="0" normalizeH="0" baseline="0" noProof="0">
                <a:ln>
                  <a:noFill/>
                </a:ln>
                <a:solidFill>
                  <a:srgbClr val="FFCC00"/>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p:txBody>
        </p:sp>
        <p:sp>
          <p:nvSpPr>
            <p:cNvPr id="31762" name="Freeform 35"/>
            <p:cNvSpPr/>
            <p:nvPr/>
          </p:nvSpPr>
          <p:spPr>
            <a:xfrm>
              <a:off x="1591" y="1188"/>
              <a:ext cx="2598" cy="1259"/>
            </a:xfrm>
            <a:custGeom>
              <a:avLst/>
              <a:gdLst/>
              <a:ahLst/>
              <a:cxnLst>
                <a:cxn ang="0">
                  <a:pos x="0" y="0"/>
                </a:cxn>
                <a:cxn ang="0">
                  <a:pos x="0" y="65"/>
                </a:cxn>
                <a:cxn ang="0">
                  <a:pos x="141" y="65"/>
                </a:cxn>
                <a:cxn ang="0">
                  <a:pos x="96" y="54"/>
                </a:cxn>
                <a:cxn ang="0">
                  <a:pos x="44" y="38"/>
                </a:cxn>
                <a:cxn ang="0">
                  <a:pos x="6" y="9"/>
                </a:cxn>
                <a:cxn ang="0">
                  <a:pos x="0" y="0"/>
                </a:cxn>
              </a:cxnLst>
              <a:pathLst>
                <a:path w="4224" h="2064">
                  <a:moveTo>
                    <a:pt x="0" y="0"/>
                  </a:moveTo>
                  <a:lnTo>
                    <a:pt x="0" y="2064"/>
                  </a:lnTo>
                  <a:lnTo>
                    <a:pt x="4224" y="2064"/>
                  </a:lnTo>
                  <a:lnTo>
                    <a:pt x="2880" y="1722"/>
                  </a:lnTo>
                  <a:lnTo>
                    <a:pt x="1320" y="1212"/>
                  </a:lnTo>
                  <a:lnTo>
                    <a:pt x="192" y="288"/>
                  </a:lnTo>
                  <a:lnTo>
                    <a:pt x="0" y="0"/>
                  </a:lnTo>
                  <a:close/>
                </a:path>
              </a:pathLst>
            </a:custGeom>
            <a:gradFill rotWithShape="0">
              <a:gsLst>
                <a:gs pos="0">
                  <a:srgbClr val="004747">
                    <a:alpha val="100000"/>
                  </a:srgbClr>
                </a:gs>
                <a:gs pos="100000">
                  <a:srgbClr val="009999">
                    <a:alpha val="100000"/>
                  </a:srgbClr>
                </a:gs>
              </a:gsLst>
              <a:lin ang="0" scaled="1"/>
              <a:tileRect/>
            </a:gradFill>
            <a:ln w="12700">
              <a:noFill/>
            </a:ln>
          </p:spPr>
          <p:txBody>
            <a:bodyPr/>
            <a:p>
              <a:endParaRPr lang="zh-CN" altLang="en-US"/>
            </a:p>
          </p:txBody>
        </p:sp>
        <p:sp>
          <p:nvSpPr>
            <p:cNvPr id="31763" name="Freeform 36"/>
            <p:cNvSpPr/>
            <p:nvPr/>
          </p:nvSpPr>
          <p:spPr>
            <a:xfrm>
              <a:off x="1709" y="1363"/>
              <a:ext cx="2" cy="1085"/>
            </a:xfrm>
            <a:custGeom>
              <a:avLst/>
              <a:gdLst/>
              <a:ahLst/>
              <a:cxnLst>
                <a:cxn ang="0">
                  <a:pos x="0" y="0"/>
                </a:cxn>
                <a:cxn ang="0">
                  <a:pos x="2" y="962"/>
                </a:cxn>
              </a:cxnLst>
              <a:pathLst>
                <a:path w="2" h="1107">
                  <a:moveTo>
                    <a:pt x="0" y="0"/>
                  </a:moveTo>
                  <a:lnTo>
                    <a:pt x="2" y="1107"/>
                  </a:lnTo>
                </a:path>
              </a:pathLst>
            </a:custGeom>
            <a:noFill/>
            <a:ln w="12700" cap="flat" cmpd="sng">
              <a:solidFill>
                <a:schemeClr val="bg1">
                  <a:alpha val="100000"/>
                </a:schemeClr>
              </a:solidFill>
              <a:prstDash val="solid"/>
              <a:round/>
              <a:headEnd type="none" w="sm" len="sm"/>
              <a:tailEnd type="none" w="med" len="lg"/>
            </a:ln>
          </p:spPr>
          <p:txBody>
            <a:bodyPr/>
            <a:p>
              <a:endParaRPr lang="zh-CN" altLang="en-US"/>
            </a:p>
          </p:txBody>
        </p:sp>
        <p:sp>
          <p:nvSpPr>
            <p:cNvPr id="31764" name="Freeform 37"/>
            <p:cNvSpPr/>
            <p:nvPr/>
          </p:nvSpPr>
          <p:spPr>
            <a:xfrm>
              <a:off x="2343" y="1920"/>
              <a:ext cx="2" cy="532"/>
            </a:xfrm>
            <a:custGeom>
              <a:avLst/>
              <a:gdLst/>
              <a:ahLst/>
              <a:cxnLst>
                <a:cxn ang="0">
                  <a:pos x="2" y="0"/>
                </a:cxn>
                <a:cxn ang="0">
                  <a:pos x="0" y="470"/>
                </a:cxn>
              </a:cxnLst>
              <a:pathLst>
                <a:path w="2" h="543">
                  <a:moveTo>
                    <a:pt x="2" y="0"/>
                  </a:moveTo>
                  <a:lnTo>
                    <a:pt x="0" y="543"/>
                  </a:lnTo>
                </a:path>
              </a:pathLst>
            </a:custGeom>
            <a:noFill/>
            <a:ln w="12700" cap="flat" cmpd="sng">
              <a:solidFill>
                <a:schemeClr val="bg1">
                  <a:alpha val="100000"/>
                </a:schemeClr>
              </a:solidFill>
              <a:prstDash val="solid"/>
              <a:round/>
              <a:headEnd type="none" w="sm" len="sm"/>
              <a:tailEnd type="none" w="med" len="lg"/>
            </a:ln>
          </p:spPr>
          <p:txBody>
            <a:bodyPr/>
            <a:p>
              <a:endParaRPr lang="zh-CN" altLang="en-US"/>
            </a:p>
          </p:txBody>
        </p:sp>
        <p:sp>
          <p:nvSpPr>
            <p:cNvPr id="31765" name="Line 38"/>
            <p:cNvSpPr/>
            <p:nvPr/>
          </p:nvSpPr>
          <p:spPr>
            <a:xfrm>
              <a:off x="3362" y="2242"/>
              <a:ext cx="0" cy="205"/>
            </a:xfrm>
            <a:prstGeom prst="line">
              <a:avLst/>
            </a:prstGeom>
            <a:ln w="12700" cap="flat" cmpd="sng">
              <a:solidFill>
                <a:schemeClr val="bg1"/>
              </a:solidFill>
              <a:prstDash val="solid"/>
              <a:headEnd type="none" w="sm" len="sm"/>
              <a:tailEnd type="none" w="med" len="lg"/>
            </a:ln>
          </p:spPr>
        </p:sp>
        <p:sp>
          <p:nvSpPr>
            <p:cNvPr id="31766" name="Line 39"/>
            <p:cNvSpPr/>
            <p:nvPr/>
          </p:nvSpPr>
          <p:spPr>
            <a:xfrm>
              <a:off x="1591" y="1188"/>
              <a:ext cx="118" cy="175"/>
            </a:xfrm>
            <a:prstGeom prst="line">
              <a:avLst/>
            </a:prstGeom>
            <a:ln w="28575" cap="flat" cmpd="sng">
              <a:solidFill>
                <a:srgbClr val="FFCC00"/>
              </a:solidFill>
              <a:prstDash val="solid"/>
              <a:headEnd type="none" w="sm" len="sm"/>
              <a:tailEnd type="stealth" w="med" len="lg"/>
            </a:ln>
          </p:spPr>
        </p:sp>
        <p:sp>
          <p:nvSpPr>
            <p:cNvPr id="31767" name="Line 40"/>
            <p:cNvSpPr/>
            <p:nvPr/>
          </p:nvSpPr>
          <p:spPr>
            <a:xfrm>
              <a:off x="1709" y="1363"/>
              <a:ext cx="679" cy="557"/>
            </a:xfrm>
            <a:prstGeom prst="line">
              <a:avLst/>
            </a:prstGeom>
            <a:ln w="28575" cap="flat" cmpd="sng">
              <a:solidFill>
                <a:srgbClr val="FFCC00"/>
              </a:solidFill>
              <a:prstDash val="solid"/>
              <a:headEnd type="none" w="sm" len="sm"/>
              <a:tailEnd type="stealth" w="med" len="lg"/>
            </a:ln>
          </p:spPr>
        </p:sp>
        <p:sp>
          <p:nvSpPr>
            <p:cNvPr id="31768" name="Line 41"/>
            <p:cNvSpPr/>
            <p:nvPr/>
          </p:nvSpPr>
          <p:spPr>
            <a:xfrm>
              <a:off x="2388" y="1920"/>
              <a:ext cx="974" cy="322"/>
            </a:xfrm>
            <a:prstGeom prst="line">
              <a:avLst/>
            </a:prstGeom>
            <a:ln w="28575" cap="flat" cmpd="sng">
              <a:solidFill>
                <a:srgbClr val="FFCC00"/>
              </a:solidFill>
              <a:prstDash val="solid"/>
              <a:headEnd type="none" w="sm" len="sm"/>
              <a:tailEnd type="stealth" w="med" len="lg"/>
            </a:ln>
          </p:spPr>
        </p:sp>
        <p:sp>
          <p:nvSpPr>
            <p:cNvPr id="31769" name="Line 42"/>
            <p:cNvSpPr/>
            <p:nvPr/>
          </p:nvSpPr>
          <p:spPr>
            <a:xfrm>
              <a:off x="3362" y="2242"/>
              <a:ext cx="827" cy="205"/>
            </a:xfrm>
            <a:prstGeom prst="line">
              <a:avLst/>
            </a:prstGeom>
            <a:ln w="28575" cap="flat" cmpd="sng">
              <a:solidFill>
                <a:srgbClr val="FFCC00"/>
              </a:solidFill>
              <a:prstDash val="solid"/>
              <a:headEnd type="none" w="sm" len="sm"/>
              <a:tailEnd type="stealth" w="med" len="lg"/>
            </a:ln>
          </p:spPr>
        </p:sp>
      </p:grpSp>
      <p:sp>
        <p:nvSpPr>
          <p:cNvPr id="124971" name="Rectangle 43"/>
          <p:cNvSpPr>
            <a:spLocks noChangeArrowheads="1"/>
          </p:cNvSpPr>
          <p:nvPr/>
        </p:nvSpPr>
        <p:spPr bwMode="auto">
          <a:xfrm>
            <a:off x="5638800" y="3048000"/>
            <a:ext cx="274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TW" altLang="en-US" sz="1800" b="0" i="1"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DFKai-SB" pitchFamily="65" charset="-120"/>
                <a:cs typeface="+mn-cs"/>
              </a:rPr>
              <a:t>杜邦布來德模式</a:t>
            </a:r>
            <a:endParaRPr kumimoji="0" lang="zh-TW" altLang="en-US" sz="1800" b="0" i="1"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TW" sz="1800" b="0" i="1"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DFKai-SB" pitchFamily="65" charset="-120"/>
                <a:cs typeface="+mn-cs"/>
              </a:rPr>
              <a:t>Du Pont Bradley Model</a:t>
            </a:r>
            <a:endParaRPr kumimoji="0" lang="en-US" altLang="zh-TW" sz="1800" b="0" i="1" u="none" strike="noStrike" kern="1200" cap="none" spc="0" normalizeH="0" baseline="0" noProof="0">
              <a:ln>
                <a:noFill/>
              </a:ln>
              <a:solidFill>
                <a:srgbClr val="CCFFFF"/>
              </a:solidFill>
              <a:effectLst>
                <a:outerShdw blurRad="38100" dist="38100" dir="2700000" algn="tl">
                  <a:srgbClr val="000000"/>
                </a:outerShdw>
              </a:effectLst>
              <a:uLnTx/>
              <a:uFillTx/>
              <a:latin typeface="Arial" panose="020B0604020202020204" pitchFamily="34" charset="0"/>
              <a:ea typeface="DFKai-SB" pitchFamily="65" charset="-120"/>
              <a:cs typeface="+mn-cs"/>
            </a:endParaRPr>
          </a:p>
        </p:txBody>
      </p:sp>
      <p:sp>
        <p:nvSpPr>
          <p:cNvPr id="31753" name="AutoShape 44">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strips(downLeft)">
                                      <p:cBhvr>
                                        <p:cTn id="7" dur="500"/>
                                        <p:tgtEl>
                                          <p:spTgt spid="31750"/>
                                        </p:tgtEl>
                                      </p:cBhvr>
                                    </p:animEffect>
                                  </p:childTnLst>
                                </p:cTn>
                              </p:par>
                            </p:childTnLst>
                          </p:cTn>
                        </p:par>
                        <p:par>
                          <p:cTn id="8" fill="hold">
                            <p:stCondLst>
                              <p:cond delay="5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24931"/>
                                        </p:tgtEl>
                                        <p:attrNameLst>
                                          <p:attrName>style.visibility</p:attrName>
                                        </p:attrNameLst>
                                      </p:cBhvr>
                                      <p:to>
                                        <p:strVal val="visible"/>
                                      </p:to>
                                    </p:set>
                                    <p:animEffect transition="in" filter="fade">
                                      <p:cBhvr>
                                        <p:cTn id="11" dur="500"/>
                                        <p:tgtEl>
                                          <p:spTgt spid="124931"/>
                                        </p:tgtEl>
                                      </p:cBhvr>
                                    </p:animEffect>
                                    <p:anim calcmode="lin" valueType="num">
                                      <p:cBhvr>
                                        <p:cTn id="12" dur="500" fill="hold"/>
                                        <p:tgtEl>
                                          <p:spTgt spid="124931"/>
                                        </p:tgtEl>
                                        <p:attrNameLst>
                                          <p:attrName>ppt_w</p:attrName>
                                        </p:attrNameLst>
                                      </p:cBhvr>
                                      <p:tavLst>
                                        <p:tav tm="0" fmla="#ppt_w*sin(2.5*pi*$)">
                                          <p:val>
                                            <p:fltVal val="0.000000"/>
                                          </p:val>
                                        </p:tav>
                                        <p:tav tm="100000">
                                          <p:val>
                                            <p:fltVal val="1.000000"/>
                                          </p:val>
                                        </p:tav>
                                      </p:tavLst>
                                    </p:anim>
                                    <p:anim calcmode="lin" valueType="num">
                                      <p:cBhvr>
                                        <p:cTn id="13" dur="500" fill="hold"/>
                                        <p:tgtEl>
                                          <p:spTgt spid="124931"/>
                                        </p:tgtEl>
                                        <p:attrNameLst>
                                          <p:attrName>ppt_h</p:attrName>
                                        </p:attrNameLst>
                                      </p:cBhvr>
                                      <p:tavLst>
                                        <p:tav tm="0">
                                          <p:val>
                                            <p:strVal val="#ppt_h"/>
                                          </p:val>
                                        </p:tav>
                                        <p:tav tm="100000">
                                          <p:val>
                                            <p:strVal val="#ppt_h"/>
                                          </p:val>
                                        </p:tav>
                                      </p:tavLst>
                                    </p:anim>
                                  </p:childTnLst>
                                </p:cTn>
                              </p:par>
                            </p:childTnLst>
                          </p:cTn>
                        </p:par>
                        <p:par>
                          <p:cTn id="14" fill="hold">
                            <p:stCondLst>
                              <p:cond delay="27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24952">
                                            <p:txEl>
                                              <p:charRg st="0" end="97"/>
                                            </p:txEl>
                                          </p:spTgt>
                                        </p:tgtEl>
                                        <p:attrNameLst>
                                          <p:attrName>style.visibility</p:attrName>
                                        </p:attrNameLst>
                                      </p:cBhvr>
                                      <p:to>
                                        <p:strVal val="visible"/>
                                      </p:to>
                                    </p:set>
                                    <p:anim calcmode="discrete" valueType="clr">
                                      <p:cBhvr override="childStyle">
                                        <p:cTn id="17" dur="80"/>
                                        <p:tgtEl>
                                          <p:spTgt spid="124952">
                                            <p:txEl>
                                              <p:charRg st="0" end="9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4952">
                                            <p:txEl>
                                              <p:charRg st="0" end="97"/>
                                            </p:txEl>
                                          </p:spTgt>
                                        </p:tgtEl>
                                        <p:attrNameLst>
                                          <p:attrName>fillcolor</p:attrName>
                                        </p:attrNameLst>
                                      </p:cBhvr>
                                      <p:tavLst>
                                        <p:tav tm="0">
                                          <p:val>
                                            <p:clrVal>
                                              <a:schemeClr val="accent2"/>
                                            </p:clrVal>
                                          </p:val>
                                        </p:tav>
                                        <p:tav tm="50000">
                                          <p:val>
                                            <p:clrVal>
                                              <a:schemeClr val="hlink"/>
                                            </p:clrVal>
                                          </p:val>
                                        </p:tav>
                                      </p:tavLst>
                                    </p:anim>
                                    <p:set>
                                      <p:cBhvr>
                                        <p:cTn id="19" dur="80"/>
                                        <p:tgtEl>
                                          <p:spTgt spid="124952">
                                            <p:txEl>
                                              <p:charRg st="0" end="97"/>
                                            </p:txEl>
                                          </p:spTgt>
                                        </p:tgtEl>
                                        <p:attrNameLst>
                                          <p:attrName>fill.type</p:attrName>
                                        </p:attrNameLst>
                                      </p:cBhvr>
                                      <p:to>
                                        <p:strVal val="solid"/>
                                      </p:to>
                                    </p:set>
                                  </p:childTnLst>
                                </p:cTn>
                              </p:par>
                            </p:childTnLst>
                          </p:cTn>
                        </p:par>
                        <p:par>
                          <p:cTn id="20" fill="hold">
                            <p:stCondLst>
                              <p:cond delay="6579"/>
                            </p:stCondLst>
                            <p:childTnLst>
                              <p:par>
                                <p:cTn id="21" presetID="15" presetClass="entr" presetSubtype="0" fill="hold" grpId="0" nodeType="afterEffect">
                                  <p:stCondLst>
                                    <p:cond delay="0"/>
                                  </p:stCondLst>
                                  <p:childTnLst>
                                    <p:set>
                                      <p:cBhvr>
                                        <p:cTn id="22" dur="1" fill="hold">
                                          <p:stCondLst>
                                            <p:cond delay="0"/>
                                          </p:stCondLst>
                                        </p:cTn>
                                        <p:tgtEl>
                                          <p:spTgt spid="124971"/>
                                        </p:tgtEl>
                                        <p:attrNameLst>
                                          <p:attrName>style.visibility</p:attrName>
                                        </p:attrNameLst>
                                      </p:cBhvr>
                                      <p:to>
                                        <p:strVal val="visible"/>
                                      </p:to>
                                    </p:set>
                                    <p:anim calcmode="lin" valueType="num">
                                      <p:cBhvr>
                                        <p:cTn id="23" dur="1000" fill="hold"/>
                                        <p:tgtEl>
                                          <p:spTgt spid="124971"/>
                                        </p:tgtEl>
                                        <p:attrNameLst>
                                          <p:attrName>ppt_w</p:attrName>
                                        </p:attrNameLst>
                                      </p:cBhvr>
                                      <p:tavLst>
                                        <p:tav tm="0">
                                          <p:val>
                                            <p:fltVal val="0.000000"/>
                                          </p:val>
                                        </p:tav>
                                        <p:tav tm="100000">
                                          <p:val>
                                            <p:strVal val="#ppt_w"/>
                                          </p:val>
                                        </p:tav>
                                      </p:tavLst>
                                    </p:anim>
                                    <p:anim calcmode="lin" valueType="num">
                                      <p:cBhvr>
                                        <p:cTn id="24" dur="1000" fill="hold"/>
                                        <p:tgtEl>
                                          <p:spTgt spid="124971"/>
                                        </p:tgtEl>
                                        <p:attrNameLst>
                                          <p:attrName>ppt_h</p:attrName>
                                        </p:attrNameLst>
                                      </p:cBhvr>
                                      <p:tavLst>
                                        <p:tav tm="0">
                                          <p:val>
                                            <p:fltVal val="0.000000"/>
                                          </p:val>
                                        </p:tav>
                                        <p:tav tm="100000">
                                          <p:val>
                                            <p:strVal val="#ppt_h"/>
                                          </p:val>
                                        </p:tav>
                                      </p:tavLst>
                                    </p:anim>
                                    <p:anim calcmode="lin" valueType="num">
                                      <p:cBhvr>
                                        <p:cTn id="25" dur="1000" fill="hold"/>
                                        <p:tgtEl>
                                          <p:spTgt spid="124971"/>
                                        </p:tgtEl>
                                        <p:attrNameLst>
                                          <p:attrName>ppt_x</p:attrName>
                                        </p:attrNameLst>
                                      </p:cBhvr>
                                      <p:tavLst>
                                        <p:tav tm="0" fmla="#ppt_x+(cos(-2*pi*(1-$))*-#ppt_x-sin(-2*pi*(1-$))*(1-#ppt_y))*(1-$)">
                                          <p:val>
                                            <p:fltVal val="0.000000"/>
                                          </p:val>
                                        </p:tav>
                                        <p:tav tm="100000">
                                          <p:val>
                                            <p:fltVal val="1.000000"/>
                                          </p:val>
                                        </p:tav>
                                      </p:tavLst>
                                    </p:anim>
                                    <p:anim calcmode="lin" valueType="num">
                                      <p:cBhvr>
                                        <p:cTn id="26" dur="1000" fill="hold"/>
                                        <p:tgtEl>
                                          <p:spTgt spid="124971"/>
                                        </p:tgtEl>
                                        <p:attrNameLst>
                                          <p:attrName>ppt_y</p:attrName>
                                        </p:attrNameLst>
                                      </p:cBhvr>
                                      <p:tavLst>
                                        <p:tav tm="0" fmla="#ppt_y+(sin(-2*pi*(1-$))*-#ppt_x+cos(-2*pi*(1-$))*(1-#ppt_y))*(1-$)">
                                          <p:val>
                                            <p:fltVal val="0.000000"/>
                                          </p:val>
                                        </p:tav>
                                        <p:tav tm="100000">
                                          <p:val>
                                            <p:fltVal val="1.000000"/>
                                          </p:val>
                                        </p:tav>
                                      </p:tavLst>
                                    </p:anim>
                                  </p:childTnLst>
                                </p:cTn>
                              </p:par>
                            </p:childTnLst>
                          </p:cTn>
                        </p:par>
                        <p:par>
                          <p:cTn id="27" fill="hold">
                            <p:stCondLst>
                              <p:cond delay="7579"/>
                            </p:stCondLst>
                            <p:childTnLst>
                              <p:par>
                                <p:cTn id="28" presetID="14" presetClass="entr" presetSubtype="10" fill="hold" nodeType="afterEffect">
                                  <p:stCondLst>
                                    <p:cond delay="0"/>
                                  </p:stCondLst>
                                  <p:childTnLst>
                                    <p:set>
                                      <p:cBhvr>
                                        <p:cTn id="29" dur="1" fill="hold">
                                          <p:stCondLst>
                                            <p:cond delay="0"/>
                                          </p:stCondLst>
                                        </p:cTn>
                                        <p:tgtEl>
                                          <p:spTgt spid="124954"/>
                                        </p:tgtEl>
                                        <p:attrNameLst>
                                          <p:attrName>style.visibility</p:attrName>
                                        </p:attrNameLst>
                                      </p:cBhvr>
                                      <p:to>
                                        <p:strVal val="visible"/>
                                      </p:to>
                                    </p:set>
                                    <p:animEffect transition="in" filter="randombar(horizontal)">
                                      <p:cBhvr>
                                        <p:cTn id="30" dur="500"/>
                                        <p:tgtEl>
                                          <p:spTgt spid="124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日期占位符 4"/>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6147" name="灯片编号占位符 6"/>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6148" name="Rectangle 2"/>
          <p:cNvSpPr/>
          <p:nvPr>
            <p:ph type="title"/>
          </p:nvPr>
        </p:nvSpPr>
        <p:spPr/>
        <p:txBody>
          <a:bodyPr vert="horz" wrap="square" lIns="91440" tIns="45720" rIns="91440" bIns="45720" anchor="ctr" anchorCtr="0"/>
          <a:p>
            <a:pPr eaLnBrk="1" hangingPunct="1"/>
            <a:r>
              <a:rPr lang="zh-CN" altLang="en-US" dirty="0"/>
              <a:t>内容导航</a:t>
            </a:r>
            <a:endParaRPr lang="zh-CN" altLang="en-US" dirty="0"/>
          </a:p>
        </p:txBody>
      </p:sp>
      <p:sp>
        <p:nvSpPr>
          <p:cNvPr id="6149" name="Rectangle 3"/>
          <p:cNvSpPr/>
          <p:nvPr>
            <p:ph sz="half" idx="1"/>
          </p:nvPr>
        </p:nvSpPr>
        <p:spPr/>
        <p:txBody>
          <a:bodyPr vert="horz" wrap="square" lIns="91440" tIns="45720" rIns="91440" bIns="45720" anchor="t" anchorCtr="0"/>
          <a:p>
            <a:pPr eaLnBrk="1" hangingPunct="1">
              <a:buClr>
                <a:srgbClr val="FFFF00"/>
              </a:buClr>
              <a:buSzTx/>
              <a:buFont typeface="Wingdings" panose="05000000000000000000" pitchFamily="2" charset="2"/>
            </a:pPr>
            <a:r>
              <a:rPr lang="en-US" altLang="zh-CN" sz="1800" dirty="0">
                <a:latin typeface="华文仿宋" panose="02010600040101010101" pitchFamily="2" charset="-122"/>
                <a:ea typeface="华文仿宋" panose="02010600040101010101" pitchFamily="2" charset="-122"/>
                <a:hlinkClick r:id="rId1" action="ppaction://hlinksldjump"/>
              </a:rPr>
              <a:t>1 </a:t>
            </a:r>
            <a:r>
              <a:rPr lang="zh-CN" altLang="en-US" sz="1800" dirty="0">
                <a:latin typeface="华文仿宋" panose="02010600040101010101" pitchFamily="2" charset="-122"/>
                <a:ea typeface="华文仿宋" panose="02010600040101010101" pitchFamily="2" charset="-122"/>
                <a:hlinkClick r:id="rId1" action="ppaction://hlinksldjump"/>
              </a:rPr>
              <a:t>人类安全哲学的发展进程简介</a:t>
            </a:r>
            <a:endParaRPr lang="zh-CN" altLang="en-US" sz="18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2" action="ppaction://hlinksldjump"/>
              </a:rPr>
              <a:t>1.1</a:t>
            </a:r>
            <a:r>
              <a:rPr lang="zh-CN" altLang="en-US" sz="1600" dirty="0">
                <a:latin typeface="华文仿宋" panose="02010600040101010101" pitchFamily="2" charset="-122"/>
                <a:ea typeface="华文仿宋" panose="02010600040101010101" pitchFamily="2" charset="-122"/>
                <a:hlinkClick r:id="rId2" action="ppaction://hlinksldjump"/>
              </a:rPr>
              <a:t>人类安全哲学的发展进程</a:t>
            </a:r>
            <a:endParaRPr lang="zh-CN" altLang="en-US" sz="16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3" action="ppaction://hlinksldjump"/>
              </a:rPr>
              <a:t>1.2 </a:t>
            </a:r>
            <a:r>
              <a:rPr lang="zh-CN" altLang="en-US" sz="1600" dirty="0">
                <a:latin typeface="华文仿宋" panose="02010600040101010101" pitchFamily="2" charset="-122"/>
                <a:ea typeface="华文仿宋" panose="02010600040101010101" pitchFamily="2" charset="-122"/>
                <a:hlinkClick r:id="rId3" action="ppaction://hlinksldjump"/>
              </a:rPr>
              <a:t>各历史时期安全哲学综述</a:t>
            </a:r>
            <a:endParaRPr lang="zh-CN" altLang="en-US" sz="16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4" action="ppaction://hlinksldjump"/>
              </a:rPr>
              <a:t>1.3 </a:t>
            </a:r>
            <a:r>
              <a:rPr lang="zh-CN" altLang="en-US" sz="1600" dirty="0">
                <a:latin typeface="华文仿宋" panose="02010600040101010101" pitchFamily="2" charset="-122"/>
                <a:ea typeface="华文仿宋" panose="02010600040101010101" pitchFamily="2" charset="-122"/>
                <a:hlinkClick r:id="rId4" action="ppaction://hlinksldjump"/>
              </a:rPr>
              <a:t>本质论与预防型安全哲学的观念</a:t>
            </a:r>
            <a:endParaRPr lang="zh-CN" altLang="en-US" sz="16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5" action="ppaction://hlinksldjump"/>
              </a:rPr>
              <a:t>1.4</a:t>
            </a:r>
            <a:r>
              <a:rPr lang="zh-CN" altLang="en-US" sz="1600" dirty="0">
                <a:latin typeface="华文仿宋" panose="02010600040101010101" pitchFamily="2" charset="-122"/>
                <a:ea typeface="华文仿宋" panose="02010600040101010101" pitchFamily="2" charset="-122"/>
                <a:hlinkClick r:id="rId5" action="ppaction://hlinksldjump"/>
              </a:rPr>
              <a:t>安全系统的构成</a:t>
            </a:r>
            <a:endParaRPr lang="zh-CN" altLang="en-US" sz="1600" dirty="0">
              <a:latin typeface="华文仿宋" panose="02010600040101010101" pitchFamily="2" charset="-122"/>
              <a:ea typeface="华文仿宋" panose="02010600040101010101" pitchFamily="2" charset="-122"/>
            </a:endParaRPr>
          </a:p>
          <a:p>
            <a:pPr lvl="2" eaLnBrk="1" hangingPunct="1">
              <a:buClr>
                <a:schemeClr val="hlink"/>
              </a:buClr>
              <a:buFont typeface="Wingdings" panose="05000000000000000000" pitchFamily="2" charset="2"/>
            </a:pPr>
            <a:r>
              <a:rPr lang="en-US" altLang="zh-CN" sz="1400" dirty="0">
                <a:latin typeface="华文仿宋" panose="02010600040101010101" pitchFamily="2" charset="-122"/>
                <a:ea typeface="华文仿宋" panose="02010600040101010101" pitchFamily="2" charset="-122"/>
                <a:hlinkClick r:id="rId6" action="ppaction://hlinksldjump"/>
              </a:rPr>
              <a:t>1.4.1</a:t>
            </a:r>
            <a:r>
              <a:rPr lang="zh-CN" altLang="en-US" sz="1400" dirty="0">
                <a:latin typeface="华文仿宋" panose="02010600040101010101" pitchFamily="2" charset="-122"/>
                <a:ea typeface="华文仿宋" panose="02010600040101010101" pitchFamily="2" charset="-122"/>
                <a:hlinkClick r:id="rId6" action="ppaction://hlinksldjump"/>
              </a:rPr>
              <a:t>事故系统</a:t>
            </a:r>
            <a:endParaRPr lang="zh-CN" altLang="en-US" sz="1400" dirty="0">
              <a:latin typeface="华文仿宋" panose="02010600040101010101" pitchFamily="2" charset="-122"/>
              <a:ea typeface="华文仿宋" panose="02010600040101010101" pitchFamily="2" charset="-122"/>
            </a:endParaRPr>
          </a:p>
          <a:p>
            <a:pPr lvl="2" eaLnBrk="1" hangingPunct="1">
              <a:buClr>
                <a:schemeClr val="hlink"/>
              </a:buClr>
              <a:buFont typeface="Wingdings" panose="05000000000000000000" pitchFamily="2" charset="2"/>
            </a:pPr>
            <a:r>
              <a:rPr lang="en-US" altLang="zh-CN" sz="1400" dirty="0">
                <a:latin typeface="华文仿宋" panose="02010600040101010101" pitchFamily="2" charset="-122"/>
                <a:ea typeface="华文仿宋" panose="02010600040101010101" pitchFamily="2" charset="-122"/>
                <a:hlinkClick r:id="rId7" action="ppaction://hlinksldjump"/>
              </a:rPr>
              <a:t>1.4.2</a:t>
            </a:r>
            <a:r>
              <a:rPr lang="zh-CN" altLang="en-US" sz="1400" dirty="0">
                <a:latin typeface="华文仿宋" panose="02010600040101010101" pitchFamily="2" charset="-122"/>
                <a:ea typeface="华文仿宋" panose="02010600040101010101" pitchFamily="2" charset="-122"/>
                <a:hlinkClick r:id="rId7" action="ppaction://hlinksldjump"/>
              </a:rPr>
              <a:t>安全系统</a:t>
            </a:r>
            <a:endParaRPr lang="zh-CN" altLang="en-US" sz="1400" dirty="0">
              <a:latin typeface="华文仿宋" panose="02010600040101010101" pitchFamily="2" charset="-122"/>
              <a:ea typeface="华文仿宋" panose="02010600040101010101" pitchFamily="2" charset="-122"/>
            </a:endParaRPr>
          </a:p>
          <a:p>
            <a:pPr lvl="2" eaLnBrk="1" hangingPunct="1">
              <a:buClr>
                <a:schemeClr val="hlink"/>
              </a:buClr>
              <a:buFont typeface="Wingdings" panose="05000000000000000000" pitchFamily="2" charset="2"/>
            </a:pPr>
            <a:r>
              <a:rPr lang="en-US" altLang="zh-CN" sz="1400" dirty="0">
                <a:latin typeface="华文仿宋" panose="02010600040101010101" pitchFamily="2" charset="-122"/>
                <a:ea typeface="华文仿宋" panose="02010600040101010101" pitchFamily="2" charset="-122"/>
                <a:hlinkClick r:id="rId8" action="ppaction://hlinksldjump"/>
              </a:rPr>
              <a:t>1.4.3</a:t>
            </a:r>
            <a:r>
              <a:rPr lang="zh-CN" altLang="en-US" sz="1400" dirty="0">
                <a:latin typeface="华文仿宋" panose="02010600040101010101" pitchFamily="2" charset="-122"/>
                <a:ea typeface="华文仿宋" panose="02010600040101010101" pitchFamily="2" charset="-122"/>
                <a:hlinkClick r:id="rId8" action="ppaction://hlinksldjump"/>
              </a:rPr>
              <a:t>安全系统中“人”的重要性</a:t>
            </a:r>
            <a:endParaRPr lang="zh-CN" altLang="en-US" sz="1400" dirty="0">
              <a:latin typeface="华文仿宋" panose="02010600040101010101" pitchFamily="2" charset="-122"/>
              <a:ea typeface="华文仿宋" panose="02010600040101010101" pitchFamily="2" charset="-122"/>
            </a:endParaRPr>
          </a:p>
          <a:p>
            <a:pPr eaLnBrk="1" hangingPunct="1">
              <a:buClr>
                <a:srgbClr val="FFFF00"/>
              </a:buClr>
              <a:buSzTx/>
              <a:buFont typeface="Wingdings" panose="05000000000000000000" pitchFamily="2" charset="2"/>
            </a:pPr>
            <a:r>
              <a:rPr lang="en-US" altLang="zh-CN" sz="1800" dirty="0">
                <a:latin typeface="华文仿宋" panose="02010600040101010101" pitchFamily="2" charset="-122"/>
                <a:ea typeface="华文仿宋" panose="02010600040101010101" pitchFamily="2" charset="-122"/>
                <a:hlinkClick r:id="rId9" action="ppaction://hlinksldjump"/>
              </a:rPr>
              <a:t>2 </a:t>
            </a:r>
            <a:r>
              <a:rPr lang="zh-CN" altLang="en-US" sz="1800" dirty="0">
                <a:latin typeface="华文仿宋" panose="02010600040101010101" pitchFamily="2" charset="-122"/>
                <a:ea typeface="华文仿宋" panose="02010600040101010101" pitchFamily="2" charset="-122"/>
                <a:hlinkClick r:id="rId9" action="ppaction://hlinksldjump"/>
              </a:rPr>
              <a:t>本质安全的含义</a:t>
            </a:r>
            <a:endParaRPr lang="zh-CN" altLang="en-US" sz="18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10" action="ppaction://hlinksldjump"/>
              </a:rPr>
              <a:t>2.1 </a:t>
            </a:r>
            <a:r>
              <a:rPr lang="zh-CN" altLang="en-US" sz="1600" dirty="0">
                <a:latin typeface="华文仿宋" panose="02010600040101010101" pitchFamily="2" charset="-122"/>
                <a:ea typeface="华文仿宋" panose="02010600040101010101" pitchFamily="2" charset="-122"/>
                <a:hlinkClick r:id="rId10" action="ppaction://hlinksldjump"/>
              </a:rPr>
              <a:t>什么是本质安全</a:t>
            </a:r>
            <a:endParaRPr lang="zh-CN" altLang="en-US" sz="1600" dirty="0">
              <a:latin typeface="华文仿宋" panose="02010600040101010101" pitchFamily="2" charset="-122"/>
              <a:ea typeface="华文仿宋" panose="02010600040101010101" pitchFamily="2" charset="-122"/>
            </a:endParaRPr>
          </a:p>
          <a:p>
            <a:pPr lvl="2" eaLnBrk="1" hangingPunct="1">
              <a:buClr>
                <a:schemeClr val="hlink"/>
              </a:buClr>
              <a:buFont typeface="Wingdings" panose="05000000000000000000" pitchFamily="2" charset="2"/>
            </a:pPr>
            <a:r>
              <a:rPr lang="en-US" altLang="zh-CN" sz="1400" dirty="0">
                <a:latin typeface="华文仿宋" panose="02010600040101010101" pitchFamily="2" charset="-122"/>
                <a:ea typeface="华文仿宋" panose="02010600040101010101" pitchFamily="2" charset="-122"/>
                <a:hlinkClick r:id="rId11" action="ppaction://hlinksldjump"/>
              </a:rPr>
              <a:t>2.1.1</a:t>
            </a:r>
            <a:r>
              <a:rPr lang="zh-CN" altLang="en-US" sz="1400" dirty="0">
                <a:latin typeface="华文仿宋" panose="02010600040101010101" pitchFamily="2" charset="-122"/>
                <a:ea typeface="华文仿宋" panose="02010600040101010101" pitchFamily="2" charset="-122"/>
                <a:hlinkClick r:id="rId11" action="ppaction://hlinksldjump"/>
              </a:rPr>
              <a:t>本质安全的理念</a:t>
            </a:r>
            <a:endParaRPr lang="zh-CN" altLang="en-US" sz="1400" dirty="0">
              <a:latin typeface="华文仿宋" panose="02010600040101010101" pitchFamily="2" charset="-122"/>
              <a:ea typeface="华文仿宋" panose="02010600040101010101" pitchFamily="2" charset="-122"/>
            </a:endParaRPr>
          </a:p>
          <a:p>
            <a:pPr lvl="3" eaLnBrk="1" hangingPunct="1">
              <a:buClrTx/>
              <a:buFont typeface="Arial" panose="020B0604020202020204" pitchFamily="34" charset="0"/>
            </a:pPr>
            <a:r>
              <a:rPr lang="zh-CN" altLang="en-US" sz="1200" dirty="0">
                <a:latin typeface="华文仿宋" panose="02010600040101010101" pitchFamily="2" charset="-122"/>
                <a:ea typeface="华文仿宋" panose="02010600040101010101" pitchFamily="2" charset="-122"/>
                <a:hlinkClick r:id="rId12" action="ppaction://hlinksldjump"/>
              </a:rPr>
              <a:t>人的安全可靠性</a:t>
            </a:r>
            <a:endParaRPr lang="zh-CN" altLang="en-US" sz="1200" dirty="0">
              <a:latin typeface="华文仿宋" panose="02010600040101010101" pitchFamily="2" charset="-122"/>
              <a:ea typeface="华文仿宋" panose="02010600040101010101" pitchFamily="2" charset="-122"/>
            </a:endParaRPr>
          </a:p>
          <a:p>
            <a:pPr lvl="3" eaLnBrk="1" hangingPunct="1">
              <a:buClrTx/>
              <a:buFont typeface="Arial" panose="020B0604020202020204" pitchFamily="34" charset="0"/>
            </a:pPr>
            <a:r>
              <a:rPr lang="zh-CN" altLang="en-US" sz="1200" dirty="0">
                <a:latin typeface="华文仿宋" panose="02010600040101010101" pitchFamily="2" charset="-122"/>
                <a:ea typeface="华文仿宋" panose="02010600040101010101" pitchFamily="2" charset="-122"/>
                <a:hlinkClick r:id="rId13" action="ppaction://hlinksldjump"/>
              </a:rPr>
              <a:t>物的安全可靠性</a:t>
            </a:r>
            <a:endParaRPr lang="zh-CN" altLang="en-US" sz="1200" dirty="0">
              <a:latin typeface="华文仿宋" panose="02010600040101010101" pitchFamily="2" charset="-122"/>
              <a:ea typeface="华文仿宋" panose="02010600040101010101" pitchFamily="2" charset="-122"/>
            </a:endParaRPr>
          </a:p>
          <a:p>
            <a:pPr lvl="3" eaLnBrk="1" hangingPunct="1">
              <a:buClrTx/>
              <a:buFont typeface="Arial" panose="020B0604020202020204" pitchFamily="34" charset="0"/>
            </a:pPr>
            <a:r>
              <a:rPr lang="zh-CN" altLang="en-US" sz="1200" dirty="0">
                <a:latin typeface="华文仿宋" panose="02010600040101010101" pitchFamily="2" charset="-122"/>
                <a:ea typeface="华文仿宋" panose="02010600040101010101" pitchFamily="2" charset="-122"/>
                <a:hlinkClick r:id="rId14" action="ppaction://hlinksldjump"/>
              </a:rPr>
              <a:t>系统的安全可靠性</a:t>
            </a:r>
            <a:endParaRPr lang="zh-CN" altLang="en-US" sz="1200" dirty="0">
              <a:latin typeface="华文仿宋" panose="02010600040101010101" pitchFamily="2" charset="-122"/>
              <a:ea typeface="华文仿宋" panose="02010600040101010101" pitchFamily="2" charset="-122"/>
            </a:endParaRPr>
          </a:p>
          <a:p>
            <a:pPr lvl="3" eaLnBrk="1" hangingPunct="1">
              <a:buClrTx/>
              <a:buFont typeface="Arial" panose="020B0604020202020204" pitchFamily="34" charset="0"/>
            </a:pPr>
            <a:r>
              <a:rPr lang="zh-CN" altLang="en-US" sz="1200" dirty="0">
                <a:latin typeface="华文仿宋" panose="02010600040101010101" pitchFamily="2" charset="-122"/>
                <a:ea typeface="华文仿宋" panose="02010600040101010101" pitchFamily="2" charset="-122"/>
                <a:hlinkClick r:id="rId15" action="ppaction://hlinksldjump"/>
              </a:rPr>
              <a:t>管理的规范和持续改进</a:t>
            </a:r>
            <a:endParaRPr lang="zh-CN" altLang="en-US" sz="1200" dirty="0">
              <a:latin typeface="华文仿宋" panose="02010600040101010101" pitchFamily="2" charset="-122"/>
              <a:ea typeface="华文仿宋" panose="02010600040101010101" pitchFamily="2" charset="-122"/>
            </a:endParaRPr>
          </a:p>
          <a:p>
            <a:pPr lvl="1" eaLnBrk="1" hangingPunct="1">
              <a:buClr>
                <a:srgbClr val="FF0000"/>
              </a:buClr>
              <a:buFont typeface="Wingdings" panose="05000000000000000000" pitchFamily="2" charset="2"/>
            </a:pPr>
            <a:r>
              <a:rPr lang="en-US" altLang="zh-CN" sz="1600" dirty="0">
                <a:latin typeface="华文仿宋" panose="02010600040101010101" pitchFamily="2" charset="-122"/>
                <a:ea typeface="华文仿宋" panose="02010600040101010101" pitchFamily="2" charset="-122"/>
                <a:hlinkClick r:id="rId16" action="ppaction://hlinksldjump"/>
              </a:rPr>
              <a:t>2.2 </a:t>
            </a:r>
            <a:r>
              <a:rPr lang="zh-CN" altLang="en-US" sz="1600" dirty="0">
                <a:latin typeface="华文仿宋" panose="02010600040101010101" pitchFamily="2" charset="-122"/>
                <a:ea typeface="华文仿宋" panose="02010600040101010101" pitchFamily="2" charset="-122"/>
                <a:hlinkClick r:id="rId16" action="ppaction://hlinksldjump"/>
              </a:rPr>
              <a:t>狭义本质安全的两个方面</a:t>
            </a:r>
            <a:endParaRPr lang="en-US" altLang="zh-CN" sz="1600" dirty="0">
              <a:latin typeface="华文仿宋" panose="02010600040101010101" pitchFamily="2" charset="-122"/>
              <a:ea typeface="华文仿宋" panose="02010600040101010101" pitchFamily="2" charset="-122"/>
            </a:endParaRPr>
          </a:p>
        </p:txBody>
      </p:sp>
      <p:sp>
        <p:nvSpPr>
          <p:cNvPr id="6150" name="Rectangle 4"/>
          <p:cNvSpPr/>
          <p:nvPr>
            <p:ph sz="half" idx="2"/>
          </p:nvPr>
        </p:nvSpPr>
        <p:spPr/>
        <p:txBody>
          <a:bodyPr vert="horz" wrap="square" lIns="91440" tIns="45720" rIns="91440" bIns="45720" anchor="t" anchorCtr="0"/>
          <a:p>
            <a:pPr eaLnBrk="1" hangingPunct="1">
              <a:lnSpc>
                <a:spcPct val="90000"/>
              </a:lnSpc>
              <a:buClr>
                <a:srgbClr val="FFFF00"/>
              </a:buClr>
              <a:buSzTx/>
              <a:buFont typeface="Wingdings" panose="05000000000000000000" pitchFamily="2" charset="2"/>
            </a:pPr>
            <a:r>
              <a:rPr lang="en-US" altLang="zh-CN" sz="1800" dirty="0">
                <a:latin typeface="华文仿宋" panose="02010600040101010101" pitchFamily="2" charset="-122"/>
                <a:ea typeface="华文仿宋" panose="02010600040101010101" pitchFamily="2" charset="-122"/>
                <a:hlinkClick r:id="rId17" action="ppaction://hlinksldjump"/>
              </a:rPr>
              <a:t>3 </a:t>
            </a:r>
            <a:r>
              <a:rPr lang="zh-CN" altLang="zh-CN" sz="1800" dirty="0">
                <a:latin typeface="华文仿宋" panose="02010600040101010101" pitchFamily="2" charset="-122"/>
                <a:ea typeface="华文仿宋" panose="02010600040101010101" pitchFamily="2" charset="-122"/>
                <a:hlinkClick r:id="rId17" action="ppaction://hlinksldjump"/>
              </a:rPr>
              <a:t>小</a:t>
            </a:r>
            <a:r>
              <a:rPr lang="zh-CN" altLang="en-US" sz="1800" dirty="0">
                <a:latin typeface="华文仿宋" panose="02010600040101010101" pitchFamily="2" charset="-122"/>
                <a:ea typeface="华文仿宋" panose="02010600040101010101" pitchFamily="2" charset="-122"/>
                <a:hlinkClick r:id="rId17" action="ppaction://hlinksldjump"/>
              </a:rPr>
              <a:t>幽默</a:t>
            </a:r>
            <a:endParaRPr lang="zh-CN" altLang="en-US" sz="1800" dirty="0">
              <a:latin typeface="华文仿宋" panose="02010600040101010101" pitchFamily="2" charset="-122"/>
              <a:ea typeface="华文仿宋" panose="02010600040101010101" pitchFamily="2" charset="-122"/>
            </a:endParaRPr>
          </a:p>
          <a:p>
            <a:pPr eaLnBrk="1" hangingPunct="1">
              <a:lnSpc>
                <a:spcPct val="90000"/>
              </a:lnSpc>
              <a:buClr>
                <a:srgbClr val="FFFF00"/>
              </a:buClr>
              <a:buSzTx/>
              <a:buFont typeface="Wingdings" panose="05000000000000000000" pitchFamily="2" charset="2"/>
            </a:pPr>
            <a:r>
              <a:rPr lang="en-US" altLang="zh-CN" dirty="0">
                <a:latin typeface="华文仿宋" panose="02010600040101010101" pitchFamily="2" charset="-122"/>
                <a:ea typeface="华文仿宋" panose="02010600040101010101" pitchFamily="2" charset="-122"/>
                <a:hlinkClick r:id="rId18" action="ppaction://hlinksldjump"/>
              </a:rPr>
              <a:t>5 </a:t>
            </a:r>
            <a:r>
              <a:rPr lang="zh-CN" altLang="en-US" dirty="0">
                <a:latin typeface="华文仿宋" panose="02010600040101010101" pitchFamily="2" charset="-122"/>
                <a:ea typeface="华文仿宋" panose="02010600040101010101" pitchFamily="2" charset="-122"/>
                <a:hlinkClick r:id="rId18" action="ppaction://hlinksldjump"/>
              </a:rPr>
              <a:t>与本质安全有关的几个概念</a:t>
            </a:r>
            <a:endParaRPr lang="zh-CN" altLang="en-US" dirty="0">
              <a:latin typeface="华文仿宋" panose="02010600040101010101" pitchFamily="2" charset="-122"/>
              <a:ea typeface="华文仿宋" panose="02010600040101010101" pitchFamily="2" charset="-122"/>
            </a:endParaRPr>
          </a:p>
          <a:p>
            <a:pPr lvl="1" eaLnBrk="1" hangingPunct="1">
              <a:lnSpc>
                <a:spcPct val="90000"/>
              </a:lnSpc>
              <a:buClr>
                <a:srgbClr val="FF0000"/>
              </a:buClr>
              <a:buFont typeface="Wingdings" panose="05000000000000000000" pitchFamily="2" charset="2"/>
            </a:pPr>
            <a:r>
              <a:rPr lang="zh-CN" altLang="en-US" sz="1800" dirty="0">
                <a:latin typeface="华文仿宋" panose="02010600040101010101" pitchFamily="2" charset="-122"/>
                <a:ea typeface="华文仿宋" panose="02010600040101010101" pitchFamily="2" charset="-122"/>
                <a:hlinkClick r:id="rId19" action="ppaction://hlinksldjump"/>
              </a:rPr>
              <a:t>三违</a:t>
            </a:r>
            <a:endParaRPr lang="zh-CN" altLang="en-US" sz="1800" dirty="0">
              <a:latin typeface="华文仿宋" panose="02010600040101010101" pitchFamily="2" charset="-122"/>
              <a:ea typeface="华文仿宋" panose="02010600040101010101" pitchFamily="2" charset="-122"/>
            </a:endParaRPr>
          </a:p>
          <a:p>
            <a:pPr lvl="1" eaLnBrk="1" hangingPunct="1">
              <a:lnSpc>
                <a:spcPct val="90000"/>
              </a:lnSpc>
              <a:buClr>
                <a:srgbClr val="FF0000"/>
              </a:buClr>
              <a:buFont typeface="Wingdings" panose="05000000000000000000" pitchFamily="2" charset="2"/>
            </a:pPr>
            <a:r>
              <a:rPr lang="zh-CN" altLang="en-US" sz="1800" dirty="0">
                <a:latin typeface="华文仿宋" panose="02010600040101010101" pitchFamily="2" charset="-122"/>
                <a:ea typeface="华文仿宋" panose="02010600040101010101" pitchFamily="2" charset="-122"/>
                <a:hlinkClick r:id="rId20" action="ppaction://hlinksldjump"/>
              </a:rPr>
              <a:t>三不伤害</a:t>
            </a:r>
            <a:endParaRPr lang="zh-CN" altLang="en-US" sz="1800" dirty="0">
              <a:latin typeface="华文仿宋" panose="02010600040101010101" pitchFamily="2" charset="-122"/>
              <a:ea typeface="华文仿宋" panose="02010600040101010101" pitchFamily="2" charset="-122"/>
            </a:endParaRPr>
          </a:p>
          <a:p>
            <a:pPr lvl="1" eaLnBrk="1" hangingPunct="1">
              <a:lnSpc>
                <a:spcPct val="90000"/>
              </a:lnSpc>
              <a:buClr>
                <a:srgbClr val="FF0000"/>
              </a:buClr>
              <a:buFont typeface="Wingdings" panose="05000000000000000000" pitchFamily="2" charset="2"/>
            </a:pPr>
            <a:r>
              <a:rPr lang="zh-CN" altLang="en-US" sz="1800" dirty="0">
                <a:latin typeface="华文仿宋" panose="02010600040101010101" pitchFamily="2" charset="-122"/>
                <a:ea typeface="华文仿宋" panose="02010600040101010101" pitchFamily="2" charset="-122"/>
                <a:hlinkClick r:id="rId21" action="ppaction://hlinksldjump"/>
              </a:rPr>
              <a:t>三点控制</a:t>
            </a:r>
            <a:endParaRPr lang="zh-CN" altLang="en-US" sz="1800" dirty="0">
              <a:latin typeface="华文仿宋" panose="02010600040101010101" pitchFamily="2" charset="-122"/>
              <a:ea typeface="华文仿宋" panose="02010600040101010101" pitchFamily="2" charset="-122"/>
            </a:endParaRPr>
          </a:p>
          <a:p>
            <a:pPr lvl="1" eaLnBrk="1" hangingPunct="1">
              <a:lnSpc>
                <a:spcPct val="90000"/>
              </a:lnSpc>
              <a:buClr>
                <a:srgbClr val="FF0000"/>
              </a:buClr>
              <a:buFont typeface="Wingdings" panose="05000000000000000000" pitchFamily="2" charset="2"/>
            </a:pPr>
            <a:r>
              <a:rPr lang="en-US" altLang="zh-CN" sz="1800" dirty="0">
                <a:latin typeface="华文仿宋" panose="02010600040101010101" pitchFamily="2" charset="-122"/>
                <a:ea typeface="华文仿宋" panose="02010600040101010101" pitchFamily="2" charset="-122"/>
                <a:hlinkClick r:id="rId22" action="ppaction://hlinksldjump"/>
              </a:rPr>
              <a:t>3E</a:t>
            </a:r>
            <a:r>
              <a:rPr lang="zh-CN" altLang="en-US" sz="1800" dirty="0">
                <a:latin typeface="华文仿宋" panose="02010600040101010101" pitchFamily="2" charset="-122"/>
                <a:ea typeface="华文仿宋" panose="02010600040101010101" pitchFamily="2" charset="-122"/>
                <a:hlinkClick r:id="rId22" action="ppaction://hlinksldjump"/>
              </a:rPr>
              <a:t>原则</a:t>
            </a:r>
            <a:endParaRPr lang="zh-CN" altLang="en-US" sz="1800" dirty="0">
              <a:latin typeface="华文仿宋" panose="02010600040101010101" pitchFamily="2" charset="-122"/>
              <a:ea typeface="华文仿宋" panose="02010600040101010101" pitchFamily="2" charset="-122"/>
            </a:endParaRPr>
          </a:p>
          <a:p>
            <a:pPr lvl="1" eaLnBrk="1" hangingPunct="1">
              <a:lnSpc>
                <a:spcPct val="90000"/>
              </a:lnSpc>
              <a:buClr>
                <a:srgbClr val="FF0000"/>
              </a:buClr>
              <a:buFont typeface="Wingdings" panose="05000000000000000000" pitchFamily="2" charset="2"/>
            </a:pPr>
            <a:r>
              <a:rPr lang="zh-CN" altLang="en-US" sz="1800" dirty="0">
                <a:latin typeface="华文仿宋" panose="02010600040101010101" pitchFamily="2" charset="-122"/>
                <a:ea typeface="华文仿宋" panose="02010600040101010101" pitchFamily="2" charset="-122"/>
                <a:hlinkClick r:id="rId23" action="ppaction://hlinksldjump"/>
              </a:rPr>
              <a:t>安全效益“金字塔法则”</a:t>
            </a:r>
            <a:endParaRPr lang="zh-CN" altLang="en-US" sz="1800" dirty="0">
              <a:latin typeface="华文仿宋" panose="02010600040101010101" pitchFamily="2" charset="-122"/>
              <a:ea typeface="华文仿宋" panose="02010600040101010101" pitchFamily="2" charset="-122"/>
            </a:endParaRPr>
          </a:p>
          <a:p>
            <a:pPr eaLnBrk="1" hangingPunct="1">
              <a:lnSpc>
                <a:spcPct val="90000"/>
              </a:lnSpc>
              <a:buClr>
                <a:srgbClr val="FFFF00"/>
              </a:buClr>
              <a:buSzTx/>
              <a:buFont typeface="Wingdings" panose="05000000000000000000" pitchFamily="2" charset="2"/>
            </a:pPr>
            <a:r>
              <a:rPr lang="en-US" altLang="zh-CN" dirty="0">
                <a:latin typeface="华文仿宋" panose="02010600040101010101" pitchFamily="2" charset="-122"/>
                <a:ea typeface="华文仿宋" panose="02010600040101010101" pitchFamily="2" charset="-122"/>
                <a:hlinkClick r:id="rId24" action="ppaction://hlinksldjump"/>
              </a:rPr>
              <a:t>6  </a:t>
            </a:r>
            <a:r>
              <a:rPr lang="zh-CN" altLang="zh-CN" dirty="0">
                <a:latin typeface="华文仿宋" panose="02010600040101010101" pitchFamily="2" charset="-122"/>
                <a:ea typeface="华文仿宋" panose="02010600040101010101" pitchFamily="2" charset="-122"/>
                <a:hlinkClick r:id="rId24" action="ppaction://hlinksldjump"/>
              </a:rPr>
              <a:t>本期培训效果自测</a:t>
            </a:r>
            <a:endParaRPr lang="zh-CN" altLang="zh-CN" dirty="0">
              <a:latin typeface="华文仿宋" panose="02010600040101010101" pitchFamily="2" charset="-122"/>
              <a:ea typeface="华文仿宋" panose="02010600040101010101" pitchFamily="2" charset="-122"/>
            </a:endParaRPr>
          </a:p>
        </p:txBody>
      </p:sp>
      <p:pic>
        <p:nvPicPr>
          <p:cNvPr id="6151" name="Picture 5" descr="MCj02400690000[1]"/>
          <p:cNvPicPr>
            <a:picLocks noChangeAspect="1"/>
          </p:cNvPicPr>
          <p:nvPr/>
        </p:nvPicPr>
        <p:blipFill>
          <a:blip r:embed="rId25"/>
          <a:stretch>
            <a:fillRect/>
          </a:stretch>
        </p:blipFill>
        <p:spPr>
          <a:xfrm>
            <a:off x="6043613" y="4284663"/>
            <a:ext cx="1347787" cy="1811337"/>
          </a:xfrm>
          <a:prstGeom prst="rect">
            <a:avLst/>
          </a:prstGeom>
          <a:noFill/>
          <a:ln w="9525">
            <a:noFill/>
          </a:ln>
        </p:spPr>
      </p:pic>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277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2772" name="Rectangle 2"/>
          <p:cNvSpPr/>
          <p:nvPr>
            <p:ph type="title"/>
          </p:nvPr>
        </p:nvSpPr>
        <p:spPr/>
        <p:txBody>
          <a:bodyPr vert="horz" wrap="square" lIns="91440" tIns="45720" rIns="91440" bIns="45720" anchor="ctr" anchorCtr="0"/>
          <a:p>
            <a:pPr eaLnBrk="1" hangingPunct="1"/>
            <a:r>
              <a:rPr lang="en-US" altLang="zh-CN" dirty="0"/>
              <a:t>2.2 </a:t>
            </a:r>
            <a:r>
              <a:rPr lang="zh-CN" altLang="en-US" dirty="0"/>
              <a:t>狭义本质安全的两个方面</a:t>
            </a:r>
            <a:endParaRPr lang="zh-CN" altLang="en-US" dirty="0"/>
          </a:p>
        </p:txBody>
      </p:sp>
      <p:sp>
        <p:nvSpPr>
          <p:cNvPr id="105475" name="Rectangle 3"/>
          <p:cNvSpPr/>
          <p:nvPr>
            <p:ph idx="1"/>
          </p:nvPr>
        </p:nvSpPr>
        <p:spPr/>
        <p:txBody>
          <a:bodyPr vert="horz" wrap="square" lIns="91440" tIns="45720" rIns="91440" bIns="45720" anchor="t" anchorCtr="0"/>
          <a:p>
            <a:pPr eaLnBrk="1" hangingPunct="1"/>
            <a:r>
              <a:rPr lang="zh-CN" altLang="en-US" dirty="0"/>
              <a:t>通常从我们企业安全管理角度讲，是狭义的本质安全，它包括两方面的内容：</a:t>
            </a:r>
            <a:endParaRPr lang="zh-CN" altLang="en-US" dirty="0"/>
          </a:p>
          <a:p>
            <a:pPr eaLnBrk="1" hangingPunct="1"/>
            <a:endParaRPr lang="zh-CN" altLang="en-US" sz="1600" dirty="0"/>
          </a:p>
          <a:p>
            <a:pPr eaLnBrk="1" hangingPunct="1"/>
            <a:r>
              <a:rPr lang="zh-CN" altLang="en-US" dirty="0"/>
              <a:t>失误</a:t>
            </a:r>
            <a:r>
              <a:rPr lang="en-US" altLang="zh-CN" dirty="0"/>
              <a:t>——</a:t>
            </a:r>
            <a:r>
              <a:rPr lang="zh-CN" altLang="en-US" dirty="0"/>
              <a:t>安全功能</a:t>
            </a:r>
            <a:endParaRPr lang="zh-CN" altLang="en-US" dirty="0"/>
          </a:p>
          <a:p>
            <a:pPr lvl="1" eaLnBrk="1" hangingPunct="1"/>
            <a:r>
              <a:rPr lang="zh-CN" altLang="en-US" dirty="0"/>
              <a:t>指操作者及时操作失误，也不会发生事故或伤害，或者说设备，设施或技术本身具有自动防止人的不安全行为的功能。</a:t>
            </a:r>
            <a:endParaRPr lang="zh-CN" altLang="en-US" dirty="0"/>
          </a:p>
          <a:p>
            <a:pPr eaLnBrk="1" hangingPunct="1"/>
            <a:endParaRPr lang="zh-CN" altLang="en-US" sz="1600" dirty="0"/>
          </a:p>
          <a:p>
            <a:pPr eaLnBrk="1" hangingPunct="1"/>
            <a:r>
              <a:rPr lang="zh-CN" altLang="en-US" dirty="0"/>
              <a:t>故障</a:t>
            </a:r>
            <a:r>
              <a:rPr lang="en-US" altLang="zh-CN" dirty="0"/>
              <a:t>——</a:t>
            </a:r>
            <a:r>
              <a:rPr lang="zh-CN" altLang="en-US" dirty="0"/>
              <a:t>安全功能</a:t>
            </a:r>
            <a:endParaRPr lang="zh-CN" altLang="en-US" dirty="0"/>
          </a:p>
          <a:p>
            <a:pPr lvl="1" eaLnBrk="1" hangingPunct="1"/>
            <a:r>
              <a:rPr lang="zh-CN" altLang="en-US" dirty="0"/>
              <a:t>指设备、设施或技术工艺发生故障或损坏时，还能暂时维持正常工作或自动转变为安全状态。</a:t>
            </a:r>
            <a:endParaRPr lang="zh-CN" altLang="en-US" dirty="0"/>
          </a:p>
          <a:p>
            <a:pPr lvl="1" eaLnBrk="1" hangingPunct="1"/>
            <a:endParaRPr lang="zh-CN" altLang="en-US" sz="1600" dirty="0"/>
          </a:p>
          <a:p>
            <a:pPr eaLnBrk="1" hangingPunct="1"/>
            <a:r>
              <a:rPr lang="zh-CN" altLang="en-US" dirty="0"/>
              <a:t>上述两种功能应该是设备、设施或技术工艺本身固有的，即在它们的规划设计阶段就被纳入其中，而不是事后补偿的。</a:t>
            </a:r>
            <a:endParaRPr lang="zh-CN" altLang="en-US" dirty="0"/>
          </a:p>
        </p:txBody>
      </p:sp>
      <p:pic>
        <p:nvPicPr>
          <p:cNvPr id="105476" name="Picture 4" descr="MCj04348500000[1]"/>
          <p:cNvPicPr>
            <a:picLocks noChangeAspect="1"/>
          </p:cNvPicPr>
          <p:nvPr/>
        </p:nvPicPr>
        <p:blipFill>
          <a:blip r:embed="rId1"/>
          <a:stretch>
            <a:fillRect/>
          </a:stretch>
        </p:blipFill>
        <p:spPr>
          <a:xfrm>
            <a:off x="6858000" y="5562600"/>
            <a:ext cx="1143000" cy="1143000"/>
          </a:xfrm>
          <a:prstGeom prst="rect">
            <a:avLst/>
          </a:prstGeom>
          <a:noFill/>
          <a:ln w="9525">
            <a:noFill/>
          </a:ln>
        </p:spPr>
      </p:pic>
      <p:sp>
        <p:nvSpPr>
          <p:cNvPr id="32775" name="AutoShape 5">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05475">
                                            <p:txEl>
                                              <p:charRg st="0" end="35"/>
                                            </p:txEl>
                                          </p:spTgt>
                                        </p:tgtEl>
                                        <p:attrNameLst>
                                          <p:attrName>style.visibility</p:attrName>
                                        </p:attrNameLst>
                                      </p:cBhvr>
                                      <p:to>
                                        <p:strVal val="visible"/>
                                      </p:to>
                                    </p:set>
                                    <p:anim calcmode="discrete" valueType="clr">
                                      <p:cBhvr override="childStyle">
                                        <p:cTn id="7" dur="80"/>
                                        <p:tgtEl>
                                          <p:spTgt spid="105475">
                                            <p:txEl>
                                              <p:charRg st="0" end="3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5475">
                                            <p:txEl>
                                              <p:charRg st="0" end="35"/>
                                            </p:txEl>
                                          </p:spTgt>
                                        </p:tgtEl>
                                        <p:attrNameLst>
                                          <p:attrName>fillcolor</p:attrName>
                                        </p:attrNameLst>
                                      </p:cBhvr>
                                      <p:tavLst>
                                        <p:tav tm="0">
                                          <p:val>
                                            <p:clrVal>
                                              <a:schemeClr val="accent2"/>
                                            </p:clrVal>
                                          </p:val>
                                        </p:tav>
                                        <p:tav tm="50000">
                                          <p:val>
                                            <p:clrVal>
                                              <a:schemeClr val="hlink"/>
                                            </p:clrVal>
                                          </p:val>
                                        </p:tav>
                                      </p:tavLst>
                                    </p:anim>
                                    <p:set>
                                      <p:cBhvr>
                                        <p:cTn id="9" dur="80"/>
                                        <p:tgtEl>
                                          <p:spTgt spid="105475">
                                            <p:txEl>
                                              <p:charRg st="0" end="35"/>
                                            </p:txEl>
                                          </p:spTgt>
                                        </p:tgtEl>
                                        <p:attrNameLst>
                                          <p:attrName>fill.type</p:attrName>
                                        </p:attrNameLst>
                                      </p:cBhvr>
                                      <p:to>
                                        <p:strVal val="solid"/>
                                      </p:to>
                                    </p:set>
                                  </p:childTnLst>
                                </p:cTn>
                              </p:par>
                            </p:childTnLst>
                          </p:cTn>
                        </p:par>
                        <p:par>
                          <p:cTn id="10" fill="hold">
                            <p:stCondLst>
                              <p:cond delay="139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05475">
                                            <p:txEl>
                                              <p:charRg st="36" end="45"/>
                                            </p:txEl>
                                          </p:spTgt>
                                        </p:tgtEl>
                                        <p:attrNameLst>
                                          <p:attrName>style.visibility</p:attrName>
                                        </p:attrNameLst>
                                      </p:cBhvr>
                                      <p:to>
                                        <p:strVal val="visible"/>
                                      </p:to>
                                    </p:set>
                                    <p:anim calcmode="discrete" valueType="clr">
                                      <p:cBhvr override="childStyle">
                                        <p:cTn id="13" dur="80"/>
                                        <p:tgtEl>
                                          <p:spTgt spid="105475">
                                            <p:txEl>
                                              <p:charRg st="36" end="4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5475">
                                            <p:txEl>
                                              <p:charRg st="36" end="45"/>
                                            </p:txEl>
                                          </p:spTgt>
                                        </p:tgtEl>
                                        <p:attrNameLst>
                                          <p:attrName>fillcolor</p:attrName>
                                        </p:attrNameLst>
                                      </p:cBhvr>
                                      <p:tavLst>
                                        <p:tav tm="0">
                                          <p:val>
                                            <p:clrVal>
                                              <a:schemeClr val="accent2"/>
                                            </p:clrVal>
                                          </p:val>
                                        </p:tav>
                                        <p:tav tm="50000">
                                          <p:val>
                                            <p:clrVal>
                                              <a:schemeClr val="hlink"/>
                                            </p:clrVal>
                                          </p:val>
                                        </p:tav>
                                      </p:tavLst>
                                    </p:anim>
                                    <p:set>
                                      <p:cBhvr>
                                        <p:cTn id="15" dur="80"/>
                                        <p:tgtEl>
                                          <p:spTgt spid="105475">
                                            <p:txEl>
                                              <p:charRg st="36" end="45"/>
                                            </p:txEl>
                                          </p:spTgt>
                                        </p:tgtEl>
                                        <p:attrNameLst>
                                          <p:attrName>fill.type</p:attrName>
                                        </p:attrNameLst>
                                      </p:cBhvr>
                                      <p:to>
                                        <p:strVal val="solid"/>
                                      </p:to>
                                    </p:set>
                                  </p:childTnLst>
                                </p:cTn>
                              </p:par>
                            </p:childTnLst>
                          </p:cTn>
                        </p:par>
                        <p:par>
                          <p:cTn id="16" fill="hold">
                            <p:stCondLst>
                              <p:cond delay="175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05475">
                                            <p:txEl>
                                              <p:charRg st="45" end="98"/>
                                            </p:txEl>
                                          </p:spTgt>
                                        </p:tgtEl>
                                        <p:attrNameLst>
                                          <p:attrName>style.visibility</p:attrName>
                                        </p:attrNameLst>
                                      </p:cBhvr>
                                      <p:to>
                                        <p:strVal val="visible"/>
                                      </p:to>
                                    </p:set>
                                    <p:anim calcmode="discrete" valueType="clr">
                                      <p:cBhvr override="childStyle">
                                        <p:cTn id="19" dur="80"/>
                                        <p:tgtEl>
                                          <p:spTgt spid="105475">
                                            <p:txEl>
                                              <p:charRg st="45" end="9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5475">
                                            <p:txEl>
                                              <p:charRg st="45" end="98"/>
                                            </p:txEl>
                                          </p:spTgt>
                                        </p:tgtEl>
                                        <p:attrNameLst>
                                          <p:attrName>fillcolor</p:attrName>
                                        </p:attrNameLst>
                                      </p:cBhvr>
                                      <p:tavLst>
                                        <p:tav tm="0">
                                          <p:val>
                                            <p:clrVal>
                                              <a:schemeClr val="accent2"/>
                                            </p:clrVal>
                                          </p:val>
                                        </p:tav>
                                        <p:tav tm="50000">
                                          <p:val>
                                            <p:clrVal>
                                              <a:schemeClr val="hlink"/>
                                            </p:clrVal>
                                          </p:val>
                                        </p:tav>
                                      </p:tavLst>
                                    </p:anim>
                                    <p:set>
                                      <p:cBhvr>
                                        <p:cTn id="21" dur="80"/>
                                        <p:tgtEl>
                                          <p:spTgt spid="105475">
                                            <p:txEl>
                                              <p:charRg st="45" end="98"/>
                                            </p:txEl>
                                          </p:spTgt>
                                        </p:tgtEl>
                                        <p:attrNameLst>
                                          <p:attrName>fill.type</p:attrName>
                                        </p:attrNameLst>
                                      </p:cBhvr>
                                      <p:to>
                                        <p:strVal val="solid"/>
                                      </p:to>
                                    </p:set>
                                  </p:childTnLst>
                                </p:cTn>
                              </p:par>
                            </p:childTnLst>
                          </p:cTn>
                        </p:par>
                        <p:par>
                          <p:cTn id="22" fill="hold">
                            <p:stCondLst>
                              <p:cond delay="3879"/>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05475">
                                            <p:txEl>
                                              <p:charRg st="99" end="108"/>
                                            </p:txEl>
                                          </p:spTgt>
                                        </p:tgtEl>
                                        <p:attrNameLst>
                                          <p:attrName>style.visibility</p:attrName>
                                        </p:attrNameLst>
                                      </p:cBhvr>
                                      <p:to>
                                        <p:strVal val="visible"/>
                                      </p:to>
                                    </p:set>
                                    <p:anim calcmode="discrete" valueType="clr">
                                      <p:cBhvr override="childStyle">
                                        <p:cTn id="25" dur="80"/>
                                        <p:tgtEl>
                                          <p:spTgt spid="105475">
                                            <p:txEl>
                                              <p:charRg st="99" end="10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05475">
                                            <p:txEl>
                                              <p:charRg st="99" end="108"/>
                                            </p:txEl>
                                          </p:spTgt>
                                        </p:tgtEl>
                                        <p:attrNameLst>
                                          <p:attrName>fillcolor</p:attrName>
                                        </p:attrNameLst>
                                      </p:cBhvr>
                                      <p:tavLst>
                                        <p:tav tm="0">
                                          <p:val>
                                            <p:clrVal>
                                              <a:schemeClr val="accent2"/>
                                            </p:clrVal>
                                          </p:val>
                                        </p:tav>
                                        <p:tav tm="50000">
                                          <p:val>
                                            <p:clrVal>
                                              <a:schemeClr val="hlink"/>
                                            </p:clrVal>
                                          </p:val>
                                        </p:tav>
                                      </p:tavLst>
                                    </p:anim>
                                    <p:set>
                                      <p:cBhvr>
                                        <p:cTn id="27" dur="80"/>
                                        <p:tgtEl>
                                          <p:spTgt spid="105475">
                                            <p:txEl>
                                              <p:charRg st="99" end="108"/>
                                            </p:txEl>
                                          </p:spTgt>
                                        </p:tgtEl>
                                        <p:attrNameLst>
                                          <p:attrName>fill.type</p:attrName>
                                        </p:attrNameLst>
                                      </p:cBhvr>
                                      <p:to>
                                        <p:strVal val="solid"/>
                                      </p:to>
                                    </p:set>
                                  </p:childTnLst>
                                </p:cTn>
                              </p:par>
                            </p:childTnLst>
                          </p:cTn>
                        </p:par>
                        <p:par>
                          <p:cTn id="28" fill="hold">
                            <p:stCondLst>
                              <p:cond delay="4239"/>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05475">
                                            <p:txEl>
                                              <p:charRg st="108" end="150"/>
                                            </p:txEl>
                                          </p:spTgt>
                                        </p:tgtEl>
                                        <p:attrNameLst>
                                          <p:attrName>style.visibility</p:attrName>
                                        </p:attrNameLst>
                                      </p:cBhvr>
                                      <p:to>
                                        <p:strVal val="visible"/>
                                      </p:to>
                                    </p:set>
                                    <p:anim calcmode="discrete" valueType="clr">
                                      <p:cBhvr override="childStyle">
                                        <p:cTn id="31" dur="80"/>
                                        <p:tgtEl>
                                          <p:spTgt spid="105475">
                                            <p:txEl>
                                              <p:charRg st="108" end="15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5475">
                                            <p:txEl>
                                              <p:charRg st="108" end="150"/>
                                            </p:txEl>
                                          </p:spTgt>
                                        </p:tgtEl>
                                        <p:attrNameLst>
                                          <p:attrName>fillcolor</p:attrName>
                                        </p:attrNameLst>
                                      </p:cBhvr>
                                      <p:tavLst>
                                        <p:tav tm="0">
                                          <p:val>
                                            <p:clrVal>
                                              <a:schemeClr val="accent2"/>
                                            </p:clrVal>
                                          </p:val>
                                        </p:tav>
                                        <p:tav tm="50000">
                                          <p:val>
                                            <p:clrVal>
                                              <a:schemeClr val="hlink"/>
                                            </p:clrVal>
                                          </p:val>
                                        </p:tav>
                                      </p:tavLst>
                                    </p:anim>
                                    <p:set>
                                      <p:cBhvr>
                                        <p:cTn id="33" dur="80"/>
                                        <p:tgtEl>
                                          <p:spTgt spid="105475">
                                            <p:txEl>
                                              <p:charRg st="108" end="150"/>
                                            </p:txEl>
                                          </p:spTgt>
                                        </p:tgtEl>
                                        <p:attrNameLst>
                                          <p:attrName>fill.type</p:attrName>
                                        </p:attrNameLst>
                                      </p:cBhvr>
                                      <p:to>
                                        <p:strVal val="solid"/>
                                      </p:to>
                                    </p:set>
                                  </p:childTnLst>
                                </p:cTn>
                              </p:par>
                            </p:childTnLst>
                          </p:cTn>
                        </p:par>
                        <p:par>
                          <p:cTn id="34" fill="hold">
                            <p:stCondLst>
                              <p:cond delay="592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05475">
                                            <p:txEl>
                                              <p:charRg st="151" end="204"/>
                                            </p:txEl>
                                          </p:spTgt>
                                        </p:tgtEl>
                                        <p:attrNameLst>
                                          <p:attrName>style.visibility</p:attrName>
                                        </p:attrNameLst>
                                      </p:cBhvr>
                                      <p:to>
                                        <p:strVal val="visible"/>
                                      </p:to>
                                    </p:set>
                                    <p:anim calcmode="discrete" valueType="clr">
                                      <p:cBhvr override="childStyle">
                                        <p:cTn id="37" dur="80"/>
                                        <p:tgtEl>
                                          <p:spTgt spid="105475">
                                            <p:txEl>
                                              <p:charRg st="151" end="20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05475">
                                            <p:txEl>
                                              <p:charRg st="151" end="204"/>
                                            </p:txEl>
                                          </p:spTgt>
                                        </p:tgtEl>
                                        <p:attrNameLst>
                                          <p:attrName>fillcolor</p:attrName>
                                        </p:attrNameLst>
                                      </p:cBhvr>
                                      <p:tavLst>
                                        <p:tav tm="0">
                                          <p:val>
                                            <p:clrVal>
                                              <a:schemeClr val="accent2"/>
                                            </p:clrVal>
                                          </p:val>
                                        </p:tav>
                                        <p:tav tm="50000">
                                          <p:val>
                                            <p:clrVal>
                                              <a:schemeClr val="hlink"/>
                                            </p:clrVal>
                                          </p:val>
                                        </p:tav>
                                      </p:tavLst>
                                    </p:anim>
                                    <p:set>
                                      <p:cBhvr>
                                        <p:cTn id="39" dur="80"/>
                                        <p:tgtEl>
                                          <p:spTgt spid="105475">
                                            <p:txEl>
                                              <p:charRg st="151" end="204"/>
                                            </p:txEl>
                                          </p:spTgt>
                                        </p:tgtEl>
                                        <p:attrNameLst>
                                          <p:attrName>fill.type</p:attrName>
                                        </p:attrNameLst>
                                      </p:cBhvr>
                                      <p:to>
                                        <p:strVal val="solid"/>
                                      </p:to>
                                    </p:set>
                                  </p:childTnLst>
                                </p:cTn>
                              </p:par>
                            </p:childTnLst>
                          </p:cTn>
                        </p:par>
                        <p:par>
                          <p:cTn id="40" fill="hold">
                            <p:stCondLst>
                              <p:cond delay="8039"/>
                            </p:stCondLst>
                            <p:childTnLst>
                              <p:par>
                                <p:cTn id="41" presetID="15" presetClass="entr" presetSubtype="0" fill="hold" nodeType="afterEffect">
                                  <p:stCondLst>
                                    <p:cond delay="0"/>
                                  </p:stCondLst>
                                  <p:childTnLst>
                                    <p:set>
                                      <p:cBhvr>
                                        <p:cTn id="42" dur="1" fill="hold">
                                          <p:stCondLst>
                                            <p:cond delay="0"/>
                                          </p:stCondLst>
                                        </p:cTn>
                                        <p:tgtEl>
                                          <p:spTgt spid="105476"/>
                                        </p:tgtEl>
                                        <p:attrNameLst>
                                          <p:attrName>style.visibility</p:attrName>
                                        </p:attrNameLst>
                                      </p:cBhvr>
                                      <p:to>
                                        <p:strVal val="visible"/>
                                      </p:to>
                                    </p:set>
                                    <p:anim calcmode="lin" valueType="num">
                                      <p:cBhvr>
                                        <p:cTn id="43" dur="1000" fill="hold"/>
                                        <p:tgtEl>
                                          <p:spTgt spid="105476"/>
                                        </p:tgtEl>
                                        <p:attrNameLst>
                                          <p:attrName>ppt_w</p:attrName>
                                        </p:attrNameLst>
                                      </p:cBhvr>
                                      <p:tavLst>
                                        <p:tav tm="0">
                                          <p:val>
                                            <p:fltVal val="0.000000"/>
                                          </p:val>
                                        </p:tav>
                                        <p:tav tm="100000">
                                          <p:val>
                                            <p:strVal val="#ppt_w"/>
                                          </p:val>
                                        </p:tav>
                                      </p:tavLst>
                                    </p:anim>
                                    <p:anim calcmode="lin" valueType="num">
                                      <p:cBhvr>
                                        <p:cTn id="44" dur="1000" fill="hold"/>
                                        <p:tgtEl>
                                          <p:spTgt spid="105476"/>
                                        </p:tgtEl>
                                        <p:attrNameLst>
                                          <p:attrName>ppt_h</p:attrName>
                                        </p:attrNameLst>
                                      </p:cBhvr>
                                      <p:tavLst>
                                        <p:tav tm="0">
                                          <p:val>
                                            <p:fltVal val="0.000000"/>
                                          </p:val>
                                        </p:tav>
                                        <p:tav tm="100000">
                                          <p:val>
                                            <p:strVal val="#ppt_h"/>
                                          </p:val>
                                        </p:tav>
                                      </p:tavLst>
                                    </p:anim>
                                    <p:anim calcmode="lin" valueType="num">
                                      <p:cBhvr>
                                        <p:cTn id="45" dur="1000" fill="hold"/>
                                        <p:tgtEl>
                                          <p:spTgt spid="105476"/>
                                        </p:tgtEl>
                                        <p:attrNameLst>
                                          <p:attrName>ppt_x</p:attrName>
                                        </p:attrNameLst>
                                      </p:cBhvr>
                                      <p:tavLst>
                                        <p:tav tm="0" fmla="#ppt_x+(cos(-2*pi*(1-$))*-#ppt_x-sin(-2*pi*(1-$))*(1-#ppt_y))*(1-$)">
                                          <p:val>
                                            <p:fltVal val="0.000000"/>
                                          </p:val>
                                        </p:tav>
                                        <p:tav tm="100000">
                                          <p:val>
                                            <p:fltVal val="1.000000"/>
                                          </p:val>
                                        </p:tav>
                                      </p:tavLst>
                                    </p:anim>
                                    <p:anim calcmode="lin" valueType="num">
                                      <p:cBhvr>
                                        <p:cTn id="46" dur="1000" fill="hold"/>
                                        <p:tgtEl>
                                          <p:spTgt spid="10547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379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83970" name="Rectangle 2"/>
          <p:cNvSpPr/>
          <p:nvPr>
            <p:ph idx="1"/>
          </p:nvPr>
        </p:nvSpPr>
        <p:spPr>
          <a:xfrm>
            <a:off x="457200" y="685800"/>
            <a:ext cx="8229600" cy="5562600"/>
          </a:xfrm>
        </p:spPr>
        <p:txBody>
          <a:bodyPr vert="horz" wrap="square" lIns="91440" tIns="45720" rIns="91440" bIns="45720" anchor="t" anchorCtr="0"/>
          <a:p>
            <a:pPr eaLnBrk="1" hangingPunct="1"/>
            <a:r>
              <a:rPr lang="zh-CN" altLang="en-US" dirty="0">
                <a:solidFill>
                  <a:schemeClr val="hlink"/>
                </a:solidFill>
                <a:ea typeface="方正姚体" panose="02010601030101010101" pitchFamily="2" charset="-122"/>
              </a:rPr>
              <a:t>从安全管理学角度，本质安全是安全管理理念的转变，表现为对事故由被动接受到积极事先预防，以实现从源头杜绝事故，保护人类自身安全。</a:t>
            </a:r>
            <a:endParaRPr lang="zh-CN" altLang="en-US" dirty="0">
              <a:solidFill>
                <a:schemeClr val="hlink"/>
              </a:solidFill>
              <a:ea typeface="方正姚体" panose="02010601030101010101" pitchFamily="2" charset="-122"/>
            </a:endParaRPr>
          </a:p>
          <a:p>
            <a:pPr eaLnBrk="1" hangingPunct="1"/>
            <a:endParaRPr lang="zh-CN" altLang="en-US" dirty="0">
              <a:solidFill>
                <a:schemeClr val="hlink"/>
              </a:solidFill>
              <a:ea typeface="方正姚体" panose="02010601030101010101" pitchFamily="2" charset="-122"/>
            </a:endParaRPr>
          </a:p>
          <a:p>
            <a:pPr eaLnBrk="1" hangingPunct="1"/>
            <a:r>
              <a:rPr lang="zh-CN" altLang="en-US" dirty="0">
                <a:solidFill>
                  <a:schemeClr val="hlink"/>
                </a:solidFill>
                <a:ea typeface="方正姚体" panose="02010601030101010101" pitchFamily="2" charset="-122"/>
              </a:rPr>
              <a:t>过去人们普遍认为，高危险行业发生事故是必然的，不发生事故是偶然的。而本质安全理论则认为，如果我们在工作中处处按照标准和规程作业，可以把事故降低到最低甚至实现零事故；发生事故是偶然的，不发生事故是必然的。</a:t>
            </a:r>
            <a:endParaRPr lang="zh-CN" altLang="en-US" dirty="0">
              <a:solidFill>
                <a:schemeClr val="hlink"/>
              </a:solidFill>
              <a:ea typeface="方正姚体" panose="02010601030101010101" pitchFamily="2" charset="-122"/>
            </a:endParaRPr>
          </a:p>
          <a:p>
            <a:pPr eaLnBrk="1" hangingPunct="1"/>
            <a:endParaRPr lang="zh-CN" altLang="en-US" dirty="0">
              <a:solidFill>
                <a:schemeClr val="hlink"/>
              </a:solidFill>
              <a:ea typeface="方正姚体" panose="02010601030101010101" pitchFamily="2" charset="-122"/>
            </a:endParaRPr>
          </a:p>
          <a:p>
            <a:pPr eaLnBrk="1" hangingPunct="1"/>
            <a:r>
              <a:rPr lang="zh-CN" altLang="en-US" dirty="0">
                <a:solidFill>
                  <a:schemeClr val="hlink"/>
                </a:solidFill>
                <a:ea typeface="方正姚体" panose="02010601030101010101" pitchFamily="2" charset="-122"/>
              </a:rPr>
              <a:t>本质安全是安全生产管理预防为主的根本体现，也是安全管理的最高境界。</a:t>
            </a:r>
            <a:endParaRPr lang="zh-CN" altLang="en-US" dirty="0">
              <a:solidFill>
                <a:schemeClr val="hlink"/>
              </a:solidFill>
              <a:ea typeface="方正姚体" panose="02010601030101010101" pitchFamily="2" charset="-122"/>
            </a:endParaRPr>
          </a:p>
        </p:txBody>
      </p:sp>
      <p:pic>
        <p:nvPicPr>
          <p:cNvPr id="83974" name="Picture 6" descr="MPj04387920000[1]"/>
          <p:cNvPicPr>
            <a:picLocks noChangeAspect="1"/>
          </p:cNvPicPr>
          <p:nvPr/>
        </p:nvPicPr>
        <p:blipFill>
          <a:blip r:embed="rId1"/>
          <a:stretch>
            <a:fillRect/>
          </a:stretch>
        </p:blipFill>
        <p:spPr>
          <a:xfrm>
            <a:off x="3200400" y="4584700"/>
            <a:ext cx="2743200" cy="1663700"/>
          </a:xfrm>
          <a:prstGeom prst="rect">
            <a:avLst/>
          </a:prstGeom>
          <a:noFill/>
          <a:ln w="9525">
            <a:noFill/>
          </a:ln>
        </p:spPr>
      </p:pic>
      <p:sp>
        <p:nvSpPr>
          <p:cNvPr id="33798" name="AutoShape 12">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83970">
                                            <p:txEl>
                                              <p:charRg st="0" end="64"/>
                                            </p:txEl>
                                          </p:spTgt>
                                        </p:tgtEl>
                                        <p:attrNameLst>
                                          <p:attrName>style.visibility</p:attrName>
                                        </p:attrNameLst>
                                      </p:cBhvr>
                                      <p:to>
                                        <p:strVal val="visible"/>
                                      </p:to>
                                    </p:set>
                                    <p:anim calcmode="discrete" valueType="clr">
                                      <p:cBhvr override="childStyle">
                                        <p:cTn id="7" dur="80"/>
                                        <p:tgtEl>
                                          <p:spTgt spid="83970">
                                            <p:txEl>
                                              <p:charRg st="0" end="6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3970">
                                            <p:txEl>
                                              <p:charRg st="0" end="64"/>
                                            </p:txEl>
                                          </p:spTgt>
                                        </p:tgtEl>
                                        <p:attrNameLst>
                                          <p:attrName>fillcolor</p:attrName>
                                        </p:attrNameLst>
                                      </p:cBhvr>
                                      <p:tavLst>
                                        <p:tav tm="0">
                                          <p:val>
                                            <p:clrVal>
                                              <a:schemeClr val="accent2"/>
                                            </p:clrVal>
                                          </p:val>
                                        </p:tav>
                                        <p:tav tm="50000">
                                          <p:val>
                                            <p:clrVal>
                                              <a:schemeClr val="hlink"/>
                                            </p:clrVal>
                                          </p:val>
                                        </p:tav>
                                      </p:tavLst>
                                    </p:anim>
                                    <p:set>
                                      <p:cBhvr>
                                        <p:cTn id="9" dur="80"/>
                                        <p:tgtEl>
                                          <p:spTgt spid="83970">
                                            <p:txEl>
                                              <p:charRg st="0" end="64"/>
                                            </p:txEl>
                                          </p:spTgt>
                                        </p:tgtEl>
                                        <p:attrNameLst>
                                          <p:attrName>fill.type</p:attrName>
                                        </p:attrNameLst>
                                      </p:cBhvr>
                                      <p:to>
                                        <p:strVal val="solid"/>
                                      </p:to>
                                    </p:set>
                                  </p:childTnLst>
                                </p:cTn>
                              </p:par>
                            </p:childTnLst>
                          </p:cTn>
                        </p:par>
                        <p:par>
                          <p:cTn id="10" fill="hold">
                            <p:stCondLst>
                              <p:cond delay="2559"/>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83970">
                                            <p:txEl>
                                              <p:charRg st="65" end="167"/>
                                            </p:txEl>
                                          </p:spTgt>
                                        </p:tgtEl>
                                        <p:attrNameLst>
                                          <p:attrName>style.visibility</p:attrName>
                                        </p:attrNameLst>
                                      </p:cBhvr>
                                      <p:to>
                                        <p:strVal val="visible"/>
                                      </p:to>
                                    </p:set>
                                    <p:anim calcmode="discrete" valueType="clr">
                                      <p:cBhvr override="childStyle">
                                        <p:cTn id="13" dur="80"/>
                                        <p:tgtEl>
                                          <p:spTgt spid="83970">
                                            <p:txEl>
                                              <p:charRg st="65" end="16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3970">
                                            <p:txEl>
                                              <p:charRg st="65" end="167"/>
                                            </p:txEl>
                                          </p:spTgt>
                                        </p:tgtEl>
                                        <p:attrNameLst>
                                          <p:attrName>fillcolor</p:attrName>
                                        </p:attrNameLst>
                                      </p:cBhvr>
                                      <p:tavLst>
                                        <p:tav tm="0">
                                          <p:val>
                                            <p:clrVal>
                                              <a:schemeClr val="accent2"/>
                                            </p:clrVal>
                                          </p:val>
                                        </p:tav>
                                        <p:tav tm="50000">
                                          <p:val>
                                            <p:clrVal>
                                              <a:schemeClr val="hlink"/>
                                            </p:clrVal>
                                          </p:val>
                                        </p:tav>
                                      </p:tavLst>
                                    </p:anim>
                                    <p:set>
                                      <p:cBhvr>
                                        <p:cTn id="15" dur="80"/>
                                        <p:tgtEl>
                                          <p:spTgt spid="83970">
                                            <p:txEl>
                                              <p:charRg st="65" end="167"/>
                                            </p:txEl>
                                          </p:spTgt>
                                        </p:tgtEl>
                                        <p:attrNameLst>
                                          <p:attrName>fill.type</p:attrName>
                                        </p:attrNameLst>
                                      </p:cBhvr>
                                      <p:to>
                                        <p:strVal val="solid"/>
                                      </p:to>
                                    </p:set>
                                  </p:childTnLst>
                                </p:cTn>
                              </p:par>
                            </p:childTnLst>
                          </p:cTn>
                        </p:par>
                        <p:par>
                          <p:cTn id="16" fill="hold">
                            <p:stCondLst>
                              <p:cond delay="6639"/>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83970">
                                            <p:txEl>
                                              <p:charRg st="168" end="202"/>
                                            </p:txEl>
                                          </p:spTgt>
                                        </p:tgtEl>
                                        <p:attrNameLst>
                                          <p:attrName>style.visibility</p:attrName>
                                        </p:attrNameLst>
                                      </p:cBhvr>
                                      <p:to>
                                        <p:strVal val="visible"/>
                                      </p:to>
                                    </p:set>
                                    <p:anim calcmode="discrete" valueType="clr">
                                      <p:cBhvr override="childStyle">
                                        <p:cTn id="19" dur="80"/>
                                        <p:tgtEl>
                                          <p:spTgt spid="83970">
                                            <p:txEl>
                                              <p:charRg st="168" end="20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3970">
                                            <p:txEl>
                                              <p:charRg st="168" end="202"/>
                                            </p:txEl>
                                          </p:spTgt>
                                        </p:tgtEl>
                                        <p:attrNameLst>
                                          <p:attrName>fillcolor</p:attrName>
                                        </p:attrNameLst>
                                      </p:cBhvr>
                                      <p:tavLst>
                                        <p:tav tm="0">
                                          <p:val>
                                            <p:clrVal>
                                              <a:schemeClr val="accent2"/>
                                            </p:clrVal>
                                          </p:val>
                                        </p:tav>
                                        <p:tav tm="50000">
                                          <p:val>
                                            <p:clrVal>
                                              <a:schemeClr val="hlink"/>
                                            </p:clrVal>
                                          </p:val>
                                        </p:tav>
                                      </p:tavLst>
                                    </p:anim>
                                    <p:set>
                                      <p:cBhvr>
                                        <p:cTn id="21" dur="80"/>
                                        <p:tgtEl>
                                          <p:spTgt spid="83970">
                                            <p:txEl>
                                              <p:charRg st="168" end="202"/>
                                            </p:txEl>
                                          </p:spTgt>
                                        </p:tgtEl>
                                        <p:attrNameLst>
                                          <p:attrName>fill.type</p:attrName>
                                        </p:attrNameLst>
                                      </p:cBhvr>
                                      <p:to>
                                        <p:strVal val="solid"/>
                                      </p:to>
                                    </p:se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83974"/>
                                        </p:tgtEl>
                                        <p:attrNameLst>
                                          <p:attrName>style.visibility</p:attrName>
                                        </p:attrNameLst>
                                      </p:cBhvr>
                                      <p:to>
                                        <p:strVal val="visible"/>
                                      </p:to>
                                    </p:set>
                                    <p:animEffect transition="in" filter="fade">
                                      <p:cBhvr>
                                        <p:cTn id="25" dur="2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blipFill>
        <a:effectLst/>
      </p:bgPr>
    </p:bg>
    <p:spTree>
      <p:nvGrpSpPr>
        <p:cNvPr id="1" name=""/>
        <p:cNvGrpSpPr/>
        <p:nvPr/>
      </p:nvGrpSpPr>
      <p:grpSpPr/>
      <p:sp>
        <p:nvSpPr>
          <p:cNvPr id="34818" name="Rectangle 2"/>
          <p:cNvSpPr/>
          <p:nvPr>
            <p:ph type="ctrTitle"/>
          </p:nvPr>
        </p:nvSpPr>
        <p:spPr>
          <a:xfrm>
            <a:off x="685800" y="2263775"/>
            <a:ext cx="7772400" cy="1470025"/>
          </a:xfrm>
        </p:spPr>
        <p:txBody>
          <a:bodyPr vert="horz" wrap="square" lIns="91440" tIns="45720" rIns="91440" bIns="45720" anchor="ctr" anchorCtr="0"/>
          <a:p>
            <a:pPr eaLnBrk="1" hangingPunct="1">
              <a:buClrTx/>
              <a:buSzTx/>
              <a:buFontTx/>
            </a:pPr>
            <a:r>
              <a:rPr lang="en-US" altLang="zh-CN" sz="4000" kern="1200" dirty="0">
                <a:solidFill>
                  <a:schemeClr val="tx1"/>
                </a:solidFill>
                <a:latin typeface="+mj-lt"/>
                <a:ea typeface="方正姚体" panose="02010601030101010101" pitchFamily="2" charset="-122"/>
                <a:cs typeface="+mj-cs"/>
              </a:rPr>
              <a:t>3 </a:t>
            </a:r>
            <a:r>
              <a:rPr lang="zh-CN" altLang="zh-CN" sz="4000" kern="1200" dirty="0">
                <a:solidFill>
                  <a:schemeClr val="tx1"/>
                </a:solidFill>
                <a:latin typeface="+mj-lt"/>
                <a:ea typeface="方正姚体" panose="02010601030101010101" pitchFamily="2" charset="-122"/>
                <a:cs typeface="+mj-cs"/>
              </a:rPr>
              <a:t>小</a:t>
            </a:r>
            <a:r>
              <a:rPr lang="zh-CN" altLang="en-US" sz="4000" kern="1200" dirty="0">
                <a:solidFill>
                  <a:schemeClr val="tx1"/>
                </a:solidFill>
                <a:latin typeface="+mj-lt"/>
                <a:ea typeface="方正姚体" panose="02010601030101010101" pitchFamily="2" charset="-122"/>
                <a:cs typeface="+mj-cs"/>
              </a:rPr>
              <a:t>幽默</a:t>
            </a:r>
            <a:endParaRPr lang="zh-CN" altLang="en-US" sz="4000" kern="1200" dirty="0">
              <a:solidFill>
                <a:schemeClr val="tx1"/>
              </a:solidFill>
              <a:latin typeface="+mj-lt"/>
              <a:ea typeface="方正姚体" panose="02010601030101010101" pitchFamily="2" charset="-122"/>
              <a:cs typeface="+mj-cs"/>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blipFill>
        <a:effectLst/>
      </p:bgPr>
    </p:bg>
    <p:spTree>
      <p:nvGrpSpPr>
        <p:cNvPr id="1" name=""/>
        <p:cNvGrpSpPr/>
        <p:nvPr/>
      </p:nvGrpSpPr>
      <p:grpSpPr/>
      <p:sp>
        <p:nvSpPr>
          <p:cNvPr id="35842" name="Rectangle 2"/>
          <p:cNvSpPr/>
          <p:nvPr>
            <p:ph type="title"/>
          </p:nvPr>
        </p:nvSpPr>
        <p:spPr/>
        <p:txBody>
          <a:bodyPr vert="horz" wrap="square" lIns="91440" tIns="45720" rIns="91440" bIns="45720" anchor="ctr" anchorCtr="0"/>
          <a:p>
            <a:pPr eaLnBrk="1" hangingPunct="1"/>
            <a:r>
              <a:rPr lang="zh-CN" altLang="en-US" dirty="0">
                <a:solidFill>
                  <a:srgbClr val="336600"/>
                </a:solidFill>
                <a:ea typeface="方正姚体" panose="02010601030101010101" pitchFamily="2" charset="-122"/>
              </a:rPr>
              <a:t>我理解</a:t>
            </a:r>
            <a:endParaRPr lang="zh-CN" altLang="en-US" dirty="0">
              <a:solidFill>
                <a:srgbClr val="336600"/>
              </a:solidFill>
              <a:ea typeface="方正姚体" panose="02010601030101010101" pitchFamily="2" charset="-122"/>
            </a:endParaRPr>
          </a:p>
        </p:txBody>
      </p:sp>
      <p:sp>
        <p:nvSpPr>
          <p:cNvPr id="21507" name="Rectangle 3"/>
          <p:cNvSpPr/>
          <p:nvPr>
            <p:ph idx="1"/>
          </p:nvPr>
        </p:nvSpPr>
        <p:spPr>
          <a:xfrm>
            <a:off x="457200" y="1371600"/>
            <a:ext cx="8229600" cy="1219200"/>
          </a:xfrm>
        </p:spPr>
        <p:txBody>
          <a:bodyPr vert="horz" wrap="square" lIns="91440" tIns="45720" rIns="91440" bIns="45720" anchor="t" anchorCtr="0"/>
          <a:p>
            <a:pPr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在手术室，一个病人非常紧张，他对主刀医生说：</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大夫，我</a:t>
            </a:r>
            <a:r>
              <a:rPr lang="en-US" altLang="zh-CN"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我非常害怕，这是我第一次做手术</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a:p>
            <a:pPr eaLnBrk="1" hangingPunct="1">
              <a:buClr>
                <a:srgbClr val="009900"/>
              </a:buClr>
              <a:buFont typeface="Wingdings" panose="05000000000000000000" pitchFamily="2" charset="2"/>
              <a:buChar char="J"/>
            </a:pP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我理解，完全能体会到你的感受，这也是我第一次做手术。</a:t>
            </a:r>
            <a:r>
              <a:rPr lang="zh-CN" altLang="en-US" sz="1800" dirty="0">
                <a:solidFill>
                  <a:schemeClr val="tx1"/>
                </a:solidFill>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p:txBody>
      </p:sp>
      <p:sp>
        <p:nvSpPr>
          <p:cNvPr id="35844" name="AutoShape 4">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
        <p:nvSpPr>
          <p:cNvPr id="21512" name="Rectangle 8"/>
          <p:cNvSpPr/>
          <p:nvPr/>
        </p:nvSpPr>
        <p:spPr>
          <a:xfrm>
            <a:off x="457200" y="3657600"/>
            <a:ext cx="5486400" cy="25908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医院的脑外科即将为一位病人执行一次大脑移植手术。</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你有两个选择</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，医生说道：</a:t>
            </a:r>
            <a:r>
              <a:rPr lang="zh-CN" altLang="en-US" sz="1800" dirty="0">
                <a:solidFill>
                  <a:schemeClr val="tx1"/>
                </a:solidFill>
                <a:ea typeface="方正姚体" panose="02010601030101010101" pitchFamily="2" charset="-122"/>
              </a:rPr>
              <a:t>“</a:t>
            </a:r>
            <a:r>
              <a:rPr lang="en-US" altLang="zh-CN" sz="1800" dirty="0">
                <a:solidFill>
                  <a:schemeClr val="tx1"/>
                </a:solidFill>
                <a:latin typeface="方正姚体" panose="02010601030101010101" pitchFamily="2" charset="-122"/>
                <a:ea typeface="方正姚体" panose="02010601030101010101" pitchFamily="2" charset="-122"/>
              </a:rPr>
              <a:t>1</a:t>
            </a:r>
            <a:r>
              <a:rPr lang="zh-CN" altLang="en-US" sz="1800" dirty="0">
                <a:solidFill>
                  <a:schemeClr val="tx1"/>
                </a:solidFill>
                <a:latin typeface="方正姚体" panose="02010601030101010101" pitchFamily="2" charset="-122"/>
                <a:ea typeface="方正姚体" panose="02010601030101010101" pitchFamily="2" charset="-122"/>
              </a:rPr>
              <a:t>万元的心理学家的大脑和</a:t>
            </a:r>
            <a:r>
              <a:rPr lang="en-US" altLang="zh-CN" sz="1800" dirty="0">
                <a:solidFill>
                  <a:schemeClr val="tx1"/>
                </a:solidFill>
                <a:latin typeface="方正姚体" panose="02010601030101010101" pitchFamily="2" charset="-122"/>
                <a:ea typeface="方正姚体" panose="02010601030101010101" pitchFamily="2" charset="-122"/>
              </a:rPr>
              <a:t>10</a:t>
            </a:r>
            <a:r>
              <a:rPr lang="zh-CN" altLang="en-US" sz="1800" dirty="0">
                <a:solidFill>
                  <a:schemeClr val="tx1"/>
                </a:solidFill>
                <a:latin typeface="方正姚体" panose="02010601030101010101" pitchFamily="2" charset="-122"/>
                <a:ea typeface="方正姚体" panose="02010601030101010101" pitchFamily="2" charset="-122"/>
              </a:rPr>
              <a:t>万元的政治家的大脑，你想要哪个？</a:t>
            </a:r>
            <a:r>
              <a:rPr lang="zh-CN" altLang="en-US" sz="1800" dirty="0">
                <a:solidFill>
                  <a:schemeClr val="tx1"/>
                </a:solidFill>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病人感到很好奇，便问：</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政治家的大脑要好很多吗？</a:t>
            </a:r>
            <a:r>
              <a:rPr lang="zh-CN" altLang="en-US" sz="1800" dirty="0">
                <a:solidFill>
                  <a:schemeClr val="tx1"/>
                </a:solidFill>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医生回答：</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不，并不比另一个好，只是因为没用过。</a:t>
            </a:r>
            <a:r>
              <a:rPr lang="zh-CN" altLang="en-US" sz="1800" dirty="0">
                <a:solidFill>
                  <a:schemeClr val="tx1"/>
                </a:solidFill>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p:txBody>
      </p:sp>
      <p:sp>
        <p:nvSpPr>
          <p:cNvPr id="35846" name="Rectangle 14"/>
          <p:cNvSpPr/>
          <p:nvPr/>
        </p:nvSpPr>
        <p:spPr>
          <a:xfrm>
            <a:off x="457200" y="2667000"/>
            <a:ext cx="5257800" cy="914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eaLnBrk="1" hangingPunct="1">
              <a:spcBef>
                <a:spcPct val="0"/>
              </a:spcBef>
              <a:buClrTx/>
              <a:buFontTx/>
              <a:buNone/>
            </a:pPr>
            <a:r>
              <a:rPr lang="zh-CN" altLang="en-US" sz="4000" dirty="0">
                <a:solidFill>
                  <a:srgbClr val="336600"/>
                </a:solidFill>
                <a:ea typeface="方正姚体" panose="02010601030101010101" pitchFamily="2" charset="-122"/>
              </a:rPr>
              <a:t>大脑移植</a:t>
            </a:r>
            <a:endParaRPr lang="zh-CN" altLang="en-US" sz="4000" dirty="0">
              <a:solidFill>
                <a:srgbClr val="336600"/>
              </a:solidFill>
              <a:ea typeface="方正姚体" panose="02010601030101010101" pitchFamily="2" charset="-122"/>
            </a:endParaRPr>
          </a:p>
        </p:txBody>
      </p:sp>
      <p:pic>
        <p:nvPicPr>
          <p:cNvPr id="21522" name="Picture 18" descr="MCj02335320000[1]"/>
          <p:cNvPicPr>
            <a:picLocks noChangeAspect="1"/>
          </p:cNvPicPr>
          <p:nvPr/>
        </p:nvPicPr>
        <p:blipFill>
          <a:blip r:embed="rId3"/>
          <a:stretch>
            <a:fillRect/>
          </a:stretch>
        </p:blipFill>
        <p:spPr>
          <a:xfrm>
            <a:off x="6477000" y="3657600"/>
            <a:ext cx="1609725" cy="21002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1507">
                                            <p:txEl>
                                              <p:charRg st="0" end="46"/>
                                            </p:txEl>
                                          </p:spTgt>
                                        </p:tgtEl>
                                        <p:attrNameLst>
                                          <p:attrName>style.visibility</p:attrName>
                                        </p:attrNameLst>
                                      </p:cBhvr>
                                      <p:to>
                                        <p:strVal val="visible"/>
                                      </p:to>
                                    </p:set>
                                    <p:animEffect transition="in" filter="strips(downLeft)">
                                      <p:cBhvr>
                                        <p:cTn id="7" dur="500"/>
                                        <p:tgtEl>
                                          <p:spTgt spid="21507">
                                            <p:txEl>
                                              <p:charRg st="0" end="46"/>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1507">
                                            <p:txEl>
                                              <p:charRg st="46" end="75"/>
                                            </p:txEl>
                                          </p:spTgt>
                                        </p:tgtEl>
                                        <p:attrNameLst>
                                          <p:attrName>style.visibility</p:attrName>
                                        </p:attrNameLst>
                                      </p:cBhvr>
                                      <p:to>
                                        <p:strVal val="visible"/>
                                      </p:to>
                                    </p:set>
                                    <p:animEffect transition="in" filter="strips(downLeft)">
                                      <p:cBhvr>
                                        <p:cTn id="11" dur="500"/>
                                        <p:tgtEl>
                                          <p:spTgt spid="21507">
                                            <p:txEl>
                                              <p:charRg st="46" end="75"/>
                                            </p:txEl>
                                          </p:spTgt>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21512"/>
                                        </p:tgtEl>
                                        <p:attrNameLst>
                                          <p:attrName>style.visibility</p:attrName>
                                        </p:attrNameLst>
                                      </p:cBhvr>
                                      <p:to>
                                        <p:strVal val="visible"/>
                                      </p:to>
                                    </p:set>
                                    <p:anim calcmode="lin" valueType="num">
                                      <p:cBhvr>
                                        <p:cTn id="15" dur="500" fill="hold"/>
                                        <p:tgtEl>
                                          <p:spTgt spid="21512"/>
                                        </p:tgtEl>
                                        <p:attrNameLst>
                                          <p:attrName>ppt_w</p:attrName>
                                        </p:attrNameLst>
                                      </p:cBhvr>
                                      <p:tavLst>
                                        <p:tav tm="0">
                                          <p:val>
                                            <p:fltVal val="0.000000"/>
                                          </p:val>
                                        </p:tav>
                                        <p:tav tm="100000">
                                          <p:val>
                                            <p:strVal val="#ppt_w"/>
                                          </p:val>
                                        </p:tav>
                                      </p:tavLst>
                                    </p:anim>
                                    <p:anim calcmode="lin" valueType="num">
                                      <p:cBhvr>
                                        <p:cTn id="16" dur="500" fill="hold"/>
                                        <p:tgtEl>
                                          <p:spTgt spid="21512"/>
                                        </p:tgtEl>
                                        <p:attrNameLst>
                                          <p:attrName>ppt_h</p:attrName>
                                        </p:attrNameLst>
                                      </p:cBhvr>
                                      <p:tavLst>
                                        <p:tav tm="0">
                                          <p:val>
                                            <p:fltVal val="0.000000"/>
                                          </p:val>
                                        </p:tav>
                                        <p:tav tm="100000">
                                          <p:val>
                                            <p:strVal val="#ppt_h"/>
                                          </p:val>
                                        </p:tav>
                                      </p:tavLst>
                                    </p:anim>
                                    <p:anim calcmode="lin" valueType="num">
                                      <p:cBhvr>
                                        <p:cTn id="17" dur="500" fill="hold"/>
                                        <p:tgtEl>
                                          <p:spTgt spid="21512"/>
                                        </p:tgtEl>
                                        <p:attrNameLst>
                                          <p:attrName>style.rotation</p:attrName>
                                        </p:attrNameLst>
                                      </p:cBhvr>
                                      <p:tavLst>
                                        <p:tav tm="0">
                                          <p:val>
                                            <p:fltVal val="360.000000"/>
                                          </p:val>
                                        </p:tav>
                                        <p:tav tm="100000">
                                          <p:val>
                                            <p:fltVal val="0.000000"/>
                                          </p:val>
                                        </p:tav>
                                      </p:tavLst>
                                    </p:anim>
                                    <p:animEffect transition="in" filter="fade">
                                      <p:cBhvr>
                                        <p:cTn id="18" dur="500"/>
                                        <p:tgtEl>
                                          <p:spTgt spid="21512"/>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1522"/>
                                        </p:tgtEl>
                                        <p:attrNameLst>
                                          <p:attrName>style.visibility</p:attrName>
                                        </p:attrNameLst>
                                      </p:cBhvr>
                                      <p:to>
                                        <p:strVal val="visible"/>
                                      </p:to>
                                    </p:set>
                                    <p:animEffect transition="in" filter="randombar(horizontal)">
                                      <p:cBhvr>
                                        <p:cTn id="22"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1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blipFill>
        <a:effectLst/>
      </p:bgPr>
    </p:bg>
    <p:spTree>
      <p:nvGrpSpPr>
        <p:cNvPr id="1" name=""/>
        <p:cNvGrpSpPr/>
        <p:nvPr/>
      </p:nvGrpSpPr>
      <p:grpSpPr/>
      <p:sp>
        <p:nvSpPr>
          <p:cNvPr id="36866" name="AutoShape 2">
            <a:hlinkClick r:id="rId2"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
        <p:nvSpPr>
          <p:cNvPr id="22540" name="Rectangle 12"/>
          <p:cNvSpPr/>
          <p:nvPr/>
        </p:nvSpPr>
        <p:spPr>
          <a:xfrm>
            <a:off x="457200" y="1295400"/>
            <a:ext cx="8153400" cy="16002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一位男性在超市走向一位年轻美丽的女性，说道：</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请你帮帮忙，我找不着到我老婆了，你能和我说一会话吗？</a:t>
            </a:r>
            <a:r>
              <a:rPr lang="zh-CN" altLang="en-US" sz="1800" dirty="0">
                <a:solidFill>
                  <a:schemeClr val="tx1"/>
                </a:solidFill>
                <a:ea typeface="方正姚体" panose="02010601030101010101" pitchFamily="2" charset="-122"/>
              </a:rPr>
              <a:t>”</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为什么？</a:t>
            </a: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漂亮女性感到非常诧异。</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ea typeface="方正姚体" panose="02010601030101010101" pitchFamily="2" charset="-122"/>
              </a:rPr>
              <a:t>“</a:t>
            </a:r>
            <a:r>
              <a:rPr lang="zh-CN" altLang="en-US" sz="1800" dirty="0">
                <a:solidFill>
                  <a:schemeClr val="tx1"/>
                </a:solidFill>
                <a:latin typeface="方正姚体" panose="02010601030101010101" pitchFamily="2" charset="-122"/>
                <a:ea typeface="方正姚体" panose="02010601030101010101" pitchFamily="2" charset="-122"/>
              </a:rPr>
              <a:t>因为不管在哪儿，每次当我和漂亮女性说话的时候，我老婆总会突然冒出来。</a:t>
            </a:r>
            <a:endParaRPr lang="zh-CN" altLang="en-US" sz="1800" dirty="0">
              <a:solidFill>
                <a:schemeClr val="tx1"/>
              </a:solidFill>
              <a:latin typeface="方正姚体" panose="02010601030101010101" pitchFamily="2" charset="-122"/>
              <a:ea typeface="方正姚体" panose="02010601030101010101" pitchFamily="2" charset="-122"/>
            </a:endParaRPr>
          </a:p>
        </p:txBody>
      </p:sp>
      <p:sp>
        <p:nvSpPr>
          <p:cNvPr id="22554" name="Rectangle 26"/>
          <p:cNvSpPr/>
          <p:nvPr/>
        </p:nvSpPr>
        <p:spPr>
          <a:xfrm>
            <a:off x="457200" y="4191000"/>
            <a:ext cx="5105400" cy="17526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父亲：汤姆，你知道，林肯跟你现在这么大时，他是个很好的学生，事实上，他是班里最优秀的学生。</a:t>
            </a:r>
            <a:endParaRPr lang="zh-CN" altLang="en-US" sz="1800" dirty="0">
              <a:solidFill>
                <a:schemeClr val="tx1"/>
              </a:solidFill>
              <a:latin typeface="方正姚体" panose="02010601030101010101" pitchFamily="2" charset="-122"/>
              <a:ea typeface="方正姚体" panose="02010601030101010101" pitchFamily="2" charset="-122"/>
            </a:endParaRPr>
          </a:p>
          <a:p>
            <a:pPr marL="342900" lvl="0" indent="-342900" eaLnBrk="1" hangingPunct="1">
              <a:buClr>
                <a:srgbClr val="009900"/>
              </a:buClr>
              <a:buFont typeface="Wingdings" panose="05000000000000000000" pitchFamily="2" charset="2"/>
              <a:buChar char="J"/>
            </a:pPr>
            <a:r>
              <a:rPr lang="zh-CN" altLang="en-US" sz="1800" dirty="0">
                <a:solidFill>
                  <a:schemeClr val="tx1"/>
                </a:solidFill>
                <a:latin typeface="方正姚体" panose="02010601030101010101" pitchFamily="2" charset="-122"/>
                <a:ea typeface="方正姚体" panose="02010601030101010101" pitchFamily="2" charset="-122"/>
              </a:rPr>
              <a:t>儿子：是的，爸爸。但是林肯跟你现在这么大时，他已经是美国的总统了。</a:t>
            </a:r>
            <a:endParaRPr lang="zh-CN" altLang="en-US" sz="1800" dirty="0">
              <a:solidFill>
                <a:schemeClr val="tx1"/>
              </a:solidFill>
              <a:latin typeface="方正姚体" panose="02010601030101010101" pitchFamily="2" charset="-122"/>
              <a:ea typeface="方正姚体" panose="02010601030101010101" pitchFamily="2" charset="-122"/>
            </a:endParaRPr>
          </a:p>
        </p:txBody>
      </p:sp>
      <p:sp>
        <p:nvSpPr>
          <p:cNvPr id="36869" name="Rectangle 31"/>
          <p:cNvSpPr/>
          <p:nvPr>
            <p:ph type="title"/>
          </p:nvPr>
        </p:nvSpPr>
        <p:spPr/>
        <p:txBody>
          <a:bodyPr vert="horz" wrap="square" lIns="91440" tIns="45720" rIns="91440" bIns="45720" anchor="ctr" anchorCtr="0"/>
          <a:p>
            <a:pPr eaLnBrk="1" hangingPunct="1"/>
            <a:r>
              <a:rPr lang="zh-CN" altLang="en-US" dirty="0">
                <a:solidFill>
                  <a:srgbClr val="336600"/>
                </a:solidFill>
                <a:ea typeface="方正姚体" panose="02010601030101010101" pitchFamily="2" charset="-122"/>
              </a:rPr>
              <a:t>魅力</a:t>
            </a:r>
            <a:endParaRPr lang="zh-CN" altLang="en-US" dirty="0">
              <a:solidFill>
                <a:srgbClr val="336600"/>
              </a:solidFill>
              <a:ea typeface="方正姚体" panose="02010601030101010101" pitchFamily="2" charset="-122"/>
            </a:endParaRPr>
          </a:p>
        </p:txBody>
      </p:sp>
      <p:sp>
        <p:nvSpPr>
          <p:cNvPr id="36870" name="Rectangle 32"/>
          <p:cNvSpPr/>
          <p:nvPr/>
        </p:nvSpPr>
        <p:spPr>
          <a:xfrm>
            <a:off x="457200" y="3048000"/>
            <a:ext cx="5486400" cy="914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eaLnBrk="1" hangingPunct="1">
              <a:spcBef>
                <a:spcPct val="0"/>
              </a:spcBef>
              <a:buClrTx/>
              <a:buFontTx/>
              <a:buNone/>
            </a:pPr>
            <a:r>
              <a:rPr lang="zh-CN" altLang="en-US" sz="4000" dirty="0">
                <a:solidFill>
                  <a:srgbClr val="336600"/>
                </a:solidFill>
                <a:ea typeface="方正姚体" panose="02010601030101010101" pitchFamily="2" charset="-122"/>
              </a:rPr>
              <a:t>父亲和儿子</a:t>
            </a:r>
            <a:endParaRPr lang="zh-CN" altLang="en-US" sz="4000" dirty="0">
              <a:solidFill>
                <a:srgbClr val="336600"/>
              </a:solidFill>
              <a:ea typeface="方正姚体" panose="02010601030101010101" pitchFamily="2" charset="-122"/>
            </a:endParaRPr>
          </a:p>
        </p:txBody>
      </p:sp>
      <p:pic>
        <p:nvPicPr>
          <p:cNvPr id="22563" name="Picture 35" descr="49ac9701_51f38"/>
          <p:cNvPicPr>
            <a:picLocks noChangeAspect="1"/>
          </p:cNvPicPr>
          <p:nvPr/>
        </p:nvPicPr>
        <p:blipFill>
          <a:blip r:embed="rId3"/>
          <a:stretch>
            <a:fillRect/>
          </a:stretch>
        </p:blipFill>
        <p:spPr>
          <a:xfrm>
            <a:off x="6248400" y="3962400"/>
            <a:ext cx="2133600" cy="20145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540"/>
                                        </p:tgtEl>
                                        <p:attrNameLst>
                                          <p:attrName>style.visibility</p:attrName>
                                        </p:attrNameLst>
                                      </p:cBhvr>
                                      <p:to>
                                        <p:strVal val="visible"/>
                                      </p:to>
                                    </p:set>
                                    <p:anim calcmode="lin" valueType="num">
                                      <p:cBhvr>
                                        <p:cTn id="7" dur="500" fill="hold"/>
                                        <p:tgtEl>
                                          <p:spTgt spid="22540"/>
                                        </p:tgtEl>
                                        <p:attrNameLst>
                                          <p:attrName>ppt_w</p:attrName>
                                        </p:attrNameLst>
                                      </p:cBhvr>
                                      <p:tavLst>
                                        <p:tav tm="0">
                                          <p:val>
                                            <p:fltVal val="0.000000"/>
                                          </p:val>
                                        </p:tav>
                                        <p:tav tm="100000">
                                          <p:val>
                                            <p:strVal val="#ppt_w"/>
                                          </p:val>
                                        </p:tav>
                                      </p:tavLst>
                                    </p:anim>
                                    <p:anim calcmode="lin" valueType="num">
                                      <p:cBhvr>
                                        <p:cTn id="8" dur="500" fill="hold"/>
                                        <p:tgtEl>
                                          <p:spTgt spid="2254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2554"/>
                                        </p:tgtEl>
                                        <p:attrNameLst>
                                          <p:attrName>style.visibility</p:attrName>
                                        </p:attrNameLst>
                                      </p:cBhvr>
                                      <p:to>
                                        <p:strVal val="visible"/>
                                      </p:to>
                                    </p:set>
                                    <p:anim calcmode="lin" valueType="num">
                                      <p:cBhvr>
                                        <p:cTn id="12" dur="500" fill="hold"/>
                                        <p:tgtEl>
                                          <p:spTgt spid="22554"/>
                                        </p:tgtEl>
                                        <p:attrNameLst>
                                          <p:attrName>ppt_w</p:attrName>
                                        </p:attrNameLst>
                                      </p:cBhvr>
                                      <p:tavLst>
                                        <p:tav tm="0">
                                          <p:val>
                                            <p:fltVal val="0.000000"/>
                                          </p:val>
                                        </p:tav>
                                        <p:tav tm="100000">
                                          <p:val>
                                            <p:strVal val="#ppt_w"/>
                                          </p:val>
                                        </p:tav>
                                      </p:tavLst>
                                    </p:anim>
                                    <p:anim calcmode="lin" valueType="num">
                                      <p:cBhvr>
                                        <p:cTn id="13" dur="500" fill="hold"/>
                                        <p:tgtEl>
                                          <p:spTgt spid="2255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22563"/>
                                        </p:tgtEl>
                                        <p:attrNameLst>
                                          <p:attrName>style.visibility</p:attrName>
                                        </p:attrNameLst>
                                      </p:cBhvr>
                                      <p:to>
                                        <p:strVal val="visible"/>
                                      </p:to>
                                    </p:set>
                                    <p:anim calcmode="lin" valueType="num">
                                      <p:cBhvr>
                                        <p:cTn id="17" dur="1000" fill="hold"/>
                                        <p:tgtEl>
                                          <p:spTgt spid="22563"/>
                                        </p:tgtEl>
                                        <p:attrNameLst>
                                          <p:attrName>ppt_w</p:attrName>
                                        </p:attrNameLst>
                                      </p:cBhvr>
                                      <p:tavLst>
                                        <p:tav tm="0">
                                          <p:val>
                                            <p:fltVal val="0.000000"/>
                                          </p:val>
                                        </p:tav>
                                        <p:tav tm="100000">
                                          <p:val>
                                            <p:strVal val="#ppt_w"/>
                                          </p:val>
                                        </p:tav>
                                      </p:tavLst>
                                    </p:anim>
                                    <p:anim calcmode="lin" valueType="num">
                                      <p:cBhvr>
                                        <p:cTn id="18" dur="1000" fill="hold"/>
                                        <p:tgtEl>
                                          <p:spTgt spid="22563"/>
                                        </p:tgtEl>
                                        <p:attrNameLst>
                                          <p:attrName>ppt_h</p:attrName>
                                        </p:attrNameLst>
                                      </p:cBhvr>
                                      <p:tavLst>
                                        <p:tav tm="0">
                                          <p:val>
                                            <p:fltVal val="0.000000"/>
                                          </p:val>
                                        </p:tav>
                                        <p:tav tm="100000">
                                          <p:val>
                                            <p:strVal val="#ppt_h"/>
                                          </p:val>
                                        </p:tav>
                                      </p:tavLst>
                                    </p:anim>
                                    <p:anim calcmode="lin" valueType="num">
                                      <p:cBhvr>
                                        <p:cTn id="19" dur="1000" fill="hold"/>
                                        <p:tgtEl>
                                          <p:spTgt spid="22563"/>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2256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Rectangle 2"/>
          <p:cNvSpPr/>
          <p:nvPr>
            <p:ph type="title"/>
          </p:nvPr>
        </p:nvSpPr>
        <p:spPr>
          <a:xfrm>
            <a:off x="457200" y="2133600"/>
            <a:ext cx="8229600" cy="1828800"/>
          </a:xfrm>
        </p:spPr>
        <p:txBody>
          <a:bodyPr vert="horz" wrap="square" lIns="91440" tIns="45720" rIns="91440" bIns="45720" anchor="ctr" anchorCtr="0"/>
          <a:p>
            <a:pPr eaLnBrk="1" hangingPunct="1"/>
            <a:r>
              <a:rPr lang="en-US" altLang="zh-CN" dirty="0"/>
              <a:t>5 </a:t>
            </a:r>
            <a:r>
              <a:rPr lang="zh-CN" altLang="en-US" dirty="0"/>
              <a:t>与本质安全有关的几个概念</a:t>
            </a:r>
            <a:endParaRPr lang="zh-CN" altLang="en-US"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8915"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8916" name="Rectangle 2"/>
          <p:cNvSpPr/>
          <p:nvPr>
            <p:ph type="title"/>
          </p:nvPr>
        </p:nvSpPr>
        <p:spPr/>
        <p:txBody>
          <a:bodyPr vert="horz" wrap="square" lIns="91440" tIns="45720" rIns="91440" bIns="45720" anchor="ctr" anchorCtr="0"/>
          <a:p>
            <a:pPr eaLnBrk="1" hangingPunct="1"/>
            <a:r>
              <a:rPr lang="zh-CN" altLang="en-US" sz="3600" dirty="0">
                <a:latin typeface="楷体_GB2312" pitchFamily="49" charset="-122"/>
              </a:rPr>
              <a:t>三违</a:t>
            </a:r>
            <a:endParaRPr lang="zh-CN" altLang="en-US" sz="3600" dirty="0">
              <a:latin typeface="楷体_GB2312" pitchFamily="49" charset="-122"/>
            </a:endParaRPr>
          </a:p>
        </p:txBody>
      </p:sp>
      <p:sp>
        <p:nvSpPr>
          <p:cNvPr id="38917" name="Rectangle 3"/>
          <p:cNvSpPr/>
          <p:nvPr>
            <p:ph idx="1"/>
          </p:nvPr>
        </p:nvSpPr>
        <p:spPr/>
        <p:txBody>
          <a:bodyPr vert="horz" wrap="square" lIns="91440" tIns="45720" rIns="91440" bIns="45720" anchor="t" anchorCtr="0"/>
          <a:p>
            <a:pPr eaLnBrk="1" hangingPunct="1"/>
            <a:r>
              <a:rPr lang="zh-CN" altLang="en-US" dirty="0">
                <a:latin typeface="楷体_GB2312" pitchFamily="49" charset="-122"/>
              </a:rPr>
              <a:t>这是我国提出的，具体指：违章操作，违章指挥，违反劳动纪律。</a:t>
            </a:r>
            <a:endParaRPr lang="zh-CN" altLang="en-US" dirty="0">
              <a:latin typeface="楷体_GB2312" pitchFamily="49" charset="-122"/>
            </a:endParaRPr>
          </a:p>
          <a:p>
            <a:pPr eaLnBrk="1" hangingPunct="1"/>
            <a:endParaRPr lang="zh-CN" altLang="en-US" sz="1400" dirty="0">
              <a:latin typeface="楷体_GB2312" pitchFamily="49" charset="-122"/>
            </a:endParaRPr>
          </a:p>
          <a:p>
            <a:pPr eaLnBrk="1" hangingPunct="1"/>
            <a:r>
              <a:rPr lang="zh-CN" altLang="en-US" dirty="0"/>
              <a:t>要杜绝违章，首先要明白什么是违章：违章就是违反安全管理制度、规范、章程，违反安全技术措施及交底要求所从事的活动。违章包括：作业违章，指挥违章，失职违章。</a:t>
            </a:r>
            <a:endParaRPr lang="zh-CN" altLang="en-US" dirty="0"/>
          </a:p>
          <a:p>
            <a:pPr lvl="1" eaLnBrk="1" hangingPunct="1"/>
            <a:r>
              <a:rPr lang="zh-CN" altLang="en-US" dirty="0"/>
              <a:t>作业违章是指从事各类活动的人员在过程中出现的违章行为；</a:t>
            </a:r>
            <a:endParaRPr lang="zh-CN" altLang="en-US" dirty="0"/>
          </a:p>
          <a:p>
            <a:pPr lvl="1" eaLnBrk="1" hangingPunct="1"/>
            <a:r>
              <a:rPr lang="zh-CN" altLang="en-US" dirty="0"/>
              <a:t>指挥违章是指各级承担管理职能的人员，在活动过程中出现的违章指挥行为；</a:t>
            </a:r>
            <a:endParaRPr lang="zh-CN" altLang="en-US" dirty="0"/>
          </a:p>
          <a:p>
            <a:pPr lvl="1" eaLnBrk="1" hangingPunct="1"/>
            <a:r>
              <a:rPr lang="zh-CN" altLang="en-US" dirty="0"/>
              <a:t>失职违章是指承担安全管理、监督职责的人员，在活动过程中，不履行安全管理责任而出现失职、渎职行为。</a:t>
            </a:r>
            <a:endParaRPr lang="zh-CN" altLang="en-US" dirty="0"/>
          </a:p>
          <a:p>
            <a:pPr eaLnBrk="1" hangingPunct="1"/>
            <a:endParaRPr lang="zh-CN" altLang="en-US" sz="1400" dirty="0"/>
          </a:p>
          <a:p>
            <a:pPr eaLnBrk="1" hangingPunct="1"/>
            <a:r>
              <a:rPr lang="zh-CN" altLang="en-US" dirty="0"/>
              <a:t>违章不一定出事（故），出事（故）必是违章；苍蝇专叮有缝的蛋，事故专找大意的人。</a:t>
            </a:r>
            <a:endParaRPr lang="zh-CN" altLang="en-US" dirty="0"/>
          </a:p>
        </p:txBody>
      </p:sp>
      <p:sp>
        <p:nvSpPr>
          <p:cNvPr id="38918" name="AutoShape 4">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pic>
        <p:nvPicPr>
          <p:cNvPr id="38919" name="Picture 9" descr="MCj03043230000[1]"/>
          <p:cNvPicPr>
            <a:picLocks noChangeAspect="1"/>
          </p:cNvPicPr>
          <p:nvPr/>
        </p:nvPicPr>
        <p:blipFill>
          <a:blip r:embed="rId2"/>
          <a:stretch>
            <a:fillRect/>
          </a:stretch>
        </p:blipFill>
        <p:spPr>
          <a:xfrm>
            <a:off x="5795963" y="5562600"/>
            <a:ext cx="1824037" cy="749300"/>
          </a:xfrm>
          <a:prstGeom prst="rect">
            <a:avLst/>
          </a:prstGeom>
          <a:noFill/>
          <a:ln w="9525">
            <a:noFill/>
          </a:ln>
        </p:spPr>
      </p:pic>
      <p:pic>
        <p:nvPicPr>
          <p:cNvPr id="38920" name="Picture 10" descr="MCj00787120000[1]"/>
          <p:cNvPicPr>
            <a:picLocks noChangeAspect="1"/>
          </p:cNvPicPr>
          <p:nvPr/>
        </p:nvPicPr>
        <p:blipFill>
          <a:blip r:embed="rId3"/>
          <a:stretch>
            <a:fillRect/>
          </a:stretch>
        </p:blipFill>
        <p:spPr>
          <a:xfrm>
            <a:off x="0" y="0"/>
            <a:ext cx="993775" cy="1066800"/>
          </a:xfrm>
          <a:prstGeom prst="rect">
            <a:avLst/>
          </a:prstGeom>
          <a:noFill/>
          <a:ln w="9525">
            <a:noFill/>
          </a:ln>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9939"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39940" name="Rectangle 2"/>
          <p:cNvSpPr/>
          <p:nvPr>
            <p:ph type="title"/>
          </p:nvPr>
        </p:nvSpPr>
        <p:spPr/>
        <p:txBody>
          <a:bodyPr vert="horz" wrap="square" lIns="91440" tIns="45720" rIns="91440" bIns="45720" anchor="ctr" anchorCtr="0"/>
          <a:p>
            <a:pPr eaLnBrk="1" hangingPunct="1"/>
            <a:r>
              <a:rPr lang="zh-CN" altLang="en-US" sz="3600" dirty="0">
                <a:latin typeface="楷体_GB2312" pitchFamily="49" charset="-122"/>
              </a:rPr>
              <a:t>三不伤害</a:t>
            </a:r>
            <a:endParaRPr lang="zh-CN" altLang="en-US" sz="3600" dirty="0">
              <a:latin typeface="楷体_GB2312" pitchFamily="49" charset="-122"/>
            </a:endParaRPr>
          </a:p>
        </p:txBody>
      </p:sp>
      <p:sp>
        <p:nvSpPr>
          <p:cNvPr id="39941" name="Rectangle 3"/>
          <p:cNvSpPr/>
          <p:nvPr>
            <p:ph idx="1"/>
          </p:nvPr>
        </p:nvSpPr>
        <p:spPr/>
        <p:txBody>
          <a:bodyPr vert="horz" wrap="square" lIns="91440" tIns="45720" rIns="91440" bIns="45720" anchor="t" anchorCtr="0"/>
          <a:p>
            <a:pPr eaLnBrk="1" hangingPunct="1"/>
            <a:r>
              <a:rPr lang="zh-CN" altLang="en-US" dirty="0">
                <a:latin typeface="楷体_GB2312" pitchFamily="49" charset="-122"/>
              </a:rPr>
              <a:t>不伤害自己，不伤害他人，不被别人伤害。</a:t>
            </a:r>
            <a:endParaRPr lang="zh-CN" altLang="en-US" dirty="0">
              <a:latin typeface="楷体_GB2312" pitchFamily="49" charset="-122"/>
            </a:endParaRPr>
          </a:p>
        </p:txBody>
      </p:sp>
      <p:sp>
        <p:nvSpPr>
          <p:cNvPr id="147461" name="Rectangle 5"/>
          <p:cNvSpPr/>
          <p:nvPr/>
        </p:nvSpPr>
        <p:spPr>
          <a:xfrm>
            <a:off x="457200" y="2849563"/>
            <a:ext cx="8305800" cy="3246437"/>
          </a:xfrm>
          <a:prstGeom prst="rect">
            <a:avLst/>
          </a:prstGeom>
          <a:noFill/>
          <a:ln w="6350">
            <a:noFill/>
          </a:ln>
        </p:spPr>
        <p:txBody>
          <a:bodyPr>
            <a:spAutoFit/>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spcBef>
                <a:spcPct val="50000"/>
              </a:spcBef>
              <a:buClrTx/>
              <a:buFontTx/>
              <a:buNone/>
            </a:pPr>
            <a:r>
              <a:rPr lang="zh-CN" altLang="en-US" sz="1200" dirty="0">
                <a:solidFill>
                  <a:srgbClr val="CCFFFF"/>
                </a:solidFill>
                <a:latin typeface="宋体" panose="02010600030101010101" pitchFamily="2" charset="-122"/>
                <a:ea typeface="宋体" panose="02010600030101010101" pitchFamily="2" charset="-122"/>
              </a:rPr>
              <a:t>    </a:t>
            </a:r>
            <a:r>
              <a:rPr lang="zh-CN" altLang="en-US" sz="1000" dirty="0">
                <a:solidFill>
                  <a:srgbClr val="CCFFFF"/>
                </a:solidFill>
                <a:latin typeface="宋体" panose="02010600030101010101" pitchFamily="2" charset="-122"/>
                <a:ea typeface="宋体" panose="02010600030101010101" pitchFamily="2" charset="-122"/>
              </a:rPr>
              <a:t>“自己不伤害自己，自己不伤害他人，自己不被他人伤害”，这是安全工作中经常提到的“三不伤害”的内容。细细品味，发现其中蕴涵的深刻意义，令人深思。</a:t>
            </a:r>
            <a:endParaRPr lang="zh-CN" altLang="en-US" sz="1000" dirty="0">
              <a:solidFill>
                <a:srgbClr val="CCFFFF"/>
              </a:solidFill>
              <a:latin typeface="宋体" panose="02010600030101010101" pitchFamily="2" charset="-122"/>
              <a:ea typeface="宋体" panose="02010600030101010101" pitchFamily="2" charset="-122"/>
            </a:endParaRPr>
          </a:p>
          <a:p>
            <a:pPr marL="0" lvl="0" indent="0">
              <a:spcBef>
                <a:spcPct val="50000"/>
              </a:spcBef>
              <a:buClrTx/>
              <a:buFontTx/>
              <a:buNone/>
            </a:pPr>
            <a:r>
              <a:rPr lang="zh-CN" altLang="en-US" sz="1000" dirty="0">
                <a:solidFill>
                  <a:srgbClr val="CCFFFF"/>
                </a:solidFill>
                <a:latin typeface="宋体" panose="02010600030101010101" pitchFamily="2" charset="-122"/>
                <a:ea typeface="宋体" panose="02010600030101010101" pitchFamily="2" charset="-122"/>
              </a:rPr>
              <a:t>    不伤害自己。咋一看，是个很简单的问题，谁会伤害自己，搬起石头砸自己的脚呢？其实不然，在工作中自己伤害自己的事情屡见不鲜。如：高空作业不系安全带，造成摔伤；带电操作不戴绝缘手套，不穿缘靴，发生触电事故；明知不穿防静电衣服很容易引起火灾、爆炸事故，还存在侥幸心理，结果损失惨重等等，这些教训很多。</a:t>
            </a:r>
            <a:endParaRPr lang="zh-CN" altLang="en-US" sz="1000" dirty="0">
              <a:solidFill>
                <a:srgbClr val="CCFFFF"/>
              </a:solidFill>
              <a:latin typeface="宋体" panose="02010600030101010101" pitchFamily="2" charset="-122"/>
              <a:ea typeface="宋体" panose="02010600030101010101" pitchFamily="2" charset="-122"/>
            </a:endParaRPr>
          </a:p>
          <a:p>
            <a:pPr marL="0" lvl="0" indent="0">
              <a:spcBef>
                <a:spcPct val="50000"/>
              </a:spcBef>
              <a:buClrTx/>
              <a:buFontTx/>
              <a:buNone/>
            </a:pPr>
            <a:r>
              <a:rPr lang="zh-CN" altLang="en-US" sz="1000" dirty="0">
                <a:solidFill>
                  <a:srgbClr val="CCFFFF"/>
                </a:solidFill>
                <a:latin typeface="宋体" panose="02010600030101010101" pitchFamily="2" charset="-122"/>
                <a:ea typeface="宋体" panose="02010600030101010101" pitchFamily="2" charset="-122"/>
              </a:rPr>
              <a:t>    看来，做到自己不伤害自己并不简单，不但要有超强的安全意识，还要认真执行安全操作的各项规章制度，遵守劳动纪律，工作认真细致，不出任何纰漏，这样自己不伤害自己。</a:t>
            </a:r>
            <a:endParaRPr lang="zh-CN" altLang="en-US" sz="1000" dirty="0">
              <a:solidFill>
                <a:srgbClr val="CCFFFF"/>
              </a:solidFill>
              <a:latin typeface="宋体" panose="02010600030101010101" pitchFamily="2" charset="-122"/>
              <a:ea typeface="宋体" panose="02010600030101010101" pitchFamily="2" charset="-122"/>
            </a:endParaRPr>
          </a:p>
          <a:p>
            <a:pPr marL="0" lvl="0" indent="0">
              <a:spcBef>
                <a:spcPct val="50000"/>
              </a:spcBef>
              <a:buClrTx/>
              <a:buFontTx/>
              <a:buNone/>
            </a:pPr>
            <a:r>
              <a:rPr lang="zh-CN" altLang="en-US" sz="1000" dirty="0">
                <a:solidFill>
                  <a:srgbClr val="CCFFFF"/>
                </a:solidFill>
                <a:latin typeface="宋体" panose="02010600030101010101" pitchFamily="2" charset="-122"/>
                <a:ea typeface="宋体" panose="02010600030101010101" pitchFamily="2" charset="-122"/>
              </a:rPr>
              <a:t>    不伤害他人，就是我们在操作时，不要伤害到身边其他人。在实际中，由于自己误操作，造成了对他人伤害或群死群伤的事故的例子有很多。因此要求我们在工作时，除要自我保护防范外，还要注意周围的环境，要想到若发生事故能否给他人造成伤害，若在自己的作业区特别是危险区域内有其他人停留，要及时提醒他们离开，或做防范。如在高处作业，要注意下面是否有人操作；要想到自己的工作是否会给他人造成危险或是给下一步操作留下隐患等等，只有人人注意安全，安全才有保障。</a:t>
            </a:r>
            <a:endParaRPr lang="zh-CN" altLang="en-US" sz="1000" dirty="0">
              <a:solidFill>
                <a:srgbClr val="CCFFFF"/>
              </a:solidFill>
              <a:latin typeface="宋体" panose="02010600030101010101" pitchFamily="2" charset="-122"/>
              <a:ea typeface="宋体" panose="02010600030101010101" pitchFamily="2" charset="-122"/>
            </a:endParaRPr>
          </a:p>
          <a:p>
            <a:pPr marL="0" lvl="0" indent="0">
              <a:spcBef>
                <a:spcPct val="50000"/>
              </a:spcBef>
              <a:buClrTx/>
              <a:buFontTx/>
              <a:buNone/>
            </a:pPr>
            <a:r>
              <a:rPr lang="zh-CN" altLang="en-US" sz="1000" dirty="0">
                <a:solidFill>
                  <a:srgbClr val="CCFFFF"/>
                </a:solidFill>
                <a:latin typeface="宋体" panose="02010600030101010101" pitchFamily="2" charset="-122"/>
                <a:ea typeface="宋体" panose="02010600030101010101" pitchFamily="2" charset="-122"/>
              </a:rPr>
              <a:t>    不被别人伤害。有这样一则故事：说的是有一位盲人在黑夜里提着一盏灯走路，别人问他：你又看不见，提着灯有什么用呢？这位盲人说：我提着灯走路，不是给自己照亮，而是给别人照亮，防止别人碰伤了我。从这一小故事中说明，我们在工作中，要注意创造安全生产的条件，按规定、章程工作，营造本质安全的氛围；要时刻注意周围工作环境和劳动条件，发现危险或同伴违章要及时制止，时刻注意不要被别人伤害。否则，一人违章殃及大家。如电工在进行操作时，规定了要有“禁止合闸”等标志，在正在维修的设备旁要求有“禁止操作”等警示牌，可有的人往往为了图省事，不按规章办事，结果这些该放的标志不放，该有的警示没有，以至造成被他人伤害的事故。</a:t>
            </a:r>
            <a:endParaRPr lang="zh-CN" altLang="en-US" sz="1000" dirty="0">
              <a:solidFill>
                <a:srgbClr val="CCFFFF"/>
              </a:solidFill>
              <a:latin typeface="宋体" panose="02010600030101010101" pitchFamily="2" charset="-122"/>
              <a:ea typeface="宋体" panose="02010600030101010101" pitchFamily="2" charset="-122"/>
            </a:endParaRPr>
          </a:p>
          <a:p>
            <a:pPr marL="0" lvl="0" indent="0">
              <a:spcBef>
                <a:spcPct val="50000"/>
              </a:spcBef>
              <a:buClrTx/>
              <a:buFontTx/>
              <a:buNone/>
            </a:pPr>
            <a:r>
              <a:rPr lang="zh-CN" altLang="en-US" sz="1000" dirty="0">
                <a:solidFill>
                  <a:srgbClr val="CCFFFF"/>
                </a:solidFill>
                <a:latin typeface="宋体" panose="02010600030101010101" pitchFamily="2" charset="-122"/>
                <a:ea typeface="宋体" panose="02010600030101010101" pitchFamily="2" charset="-122"/>
              </a:rPr>
              <a:t>    由此看来，只有深刻领会“三不伤害”所所蕴涵的意义，不断提高自主保安、互助保安的意识和能力，我们身边才不会发生触目惊心的事故。</a:t>
            </a:r>
            <a:endParaRPr lang="zh-CN" altLang="en-US" sz="1000" dirty="0">
              <a:solidFill>
                <a:srgbClr val="CCFFFF"/>
              </a:solidFill>
              <a:latin typeface="宋体" panose="02010600030101010101" pitchFamily="2" charset="-122"/>
              <a:ea typeface="宋体" panose="02010600030101010101" pitchFamily="2" charset="-122"/>
            </a:endParaRPr>
          </a:p>
        </p:txBody>
      </p:sp>
      <p:sp>
        <p:nvSpPr>
          <p:cNvPr id="147462" name="Rectangle 6"/>
          <p:cNvSpPr/>
          <p:nvPr/>
        </p:nvSpPr>
        <p:spPr>
          <a:xfrm>
            <a:off x="3886200" y="2286000"/>
            <a:ext cx="1371600" cy="304800"/>
          </a:xfrm>
          <a:prstGeom prst="rect">
            <a:avLst/>
          </a:prstGeom>
          <a:solidFill>
            <a:srgbClr val="FFCC00"/>
          </a:solidFill>
          <a:ln w="6350" cap="flat" cmpd="sng">
            <a:solidFill>
              <a:srgbClr val="FFCC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r>
              <a:rPr lang="zh-CN" altLang="en-US" sz="1200" dirty="0">
                <a:solidFill>
                  <a:schemeClr val="tx1"/>
                </a:solidFill>
                <a:ea typeface="宋体" panose="02010600030101010101" pitchFamily="2" charset="-122"/>
              </a:rPr>
              <a:t>阅读资料</a:t>
            </a:r>
            <a:endParaRPr lang="zh-CN" altLang="en-US" sz="1200" dirty="0">
              <a:solidFill>
                <a:schemeClr val="tx1"/>
              </a:solidFill>
              <a:ea typeface="宋体" panose="02010600030101010101" pitchFamily="2" charset="-122"/>
            </a:endParaRPr>
          </a:p>
        </p:txBody>
      </p:sp>
      <p:sp>
        <p:nvSpPr>
          <p:cNvPr id="39944" name="Line 7"/>
          <p:cNvSpPr/>
          <p:nvPr/>
        </p:nvSpPr>
        <p:spPr>
          <a:xfrm>
            <a:off x="533400" y="2743200"/>
            <a:ext cx="8077200" cy="0"/>
          </a:xfrm>
          <a:prstGeom prst="line">
            <a:avLst/>
          </a:prstGeom>
          <a:ln w="6350" cap="flat" cmpd="sng">
            <a:solidFill>
              <a:srgbClr val="FFCC00"/>
            </a:solidFill>
            <a:prstDash val="dashDot"/>
            <a:headEnd type="none" w="med" len="med"/>
            <a:tailEnd type="none" w="med" len="med"/>
          </a:ln>
        </p:spPr>
      </p:sp>
      <p:sp>
        <p:nvSpPr>
          <p:cNvPr id="39945" name="Line 8"/>
          <p:cNvSpPr/>
          <p:nvPr/>
        </p:nvSpPr>
        <p:spPr>
          <a:xfrm>
            <a:off x="533400" y="6172200"/>
            <a:ext cx="8077200" cy="0"/>
          </a:xfrm>
          <a:prstGeom prst="line">
            <a:avLst/>
          </a:prstGeom>
          <a:ln w="6350" cap="flat" cmpd="sng">
            <a:solidFill>
              <a:srgbClr val="FFCC00"/>
            </a:solidFill>
            <a:prstDash val="dashDot"/>
            <a:headEnd type="none" w="med" len="med"/>
            <a:tailEnd type="none" w="med" len="med"/>
          </a:ln>
        </p:spPr>
      </p:sp>
      <p:sp>
        <p:nvSpPr>
          <p:cNvPr id="39946" name="AutoShape 9">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pic>
        <p:nvPicPr>
          <p:cNvPr id="147466" name="Picture 10" descr="MCj00978250000[1]"/>
          <p:cNvPicPr>
            <a:picLocks noChangeAspect="1"/>
          </p:cNvPicPr>
          <p:nvPr/>
        </p:nvPicPr>
        <p:blipFill>
          <a:blip r:embed="rId2"/>
          <a:stretch>
            <a:fillRect/>
          </a:stretch>
        </p:blipFill>
        <p:spPr>
          <a:xfrm>
            <a:off x="6858000" y="777875"/>
            <a:ext cx="1447800" cy="14319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7462"/>
                                        </p:tgtEl>
                                        <p:attrNameLst>
                                          <p:attrName>style.visibility</p:attrName>
                                        </p:attrNameLst>
                                      </p:cBhvr>
                                      <p:to>
                                        <p:strVal val="visible"/>
                                      </p:to>
                                    </p:set>
                                    <p:anim calcmode="lin" valueType="num">
                                      <p:cBhvr>
                                        <p:cTn id="7" dur="500" fill="hold"/>
                                        <p:tgtEl>
                                          <p:spTgt spid="147462"/>
                                        </p:tgtEl>
                                        <p:attrNameLst>
                                          <p:attrName>ppt_w</p:attrName>
                                        </p:attrNameLst>
                                      </p:cBhvr>
                                      <p:tavLst>
                                        <p:tav tm="0">
                                          <p:val>
                                            <p:fltVal val="0.000000"/>
                                          </p:val>
                                        </p:tav>
                                        <p:tav tm="100000">
                                          <p:val>
                                            <p:strVal val="#ppt_w"/>
                                          </p:val>
                                        </p:tav>
                                      </p:tavLst>
                                    </p:anim>
                                    <p:anim calcmode="lin" valueType="num">
                                      <p:cBhvr>
                                        <p:cTn id="8" dur="500" fill="hold"/>
                                        <p:tgtEl>
                                          <p:spTgt spid="147462"/>
                                        </p:tgtEl>
                                        <p:attrNameLst>
                                          <p:attrName>ppt_h</p:attrName>
                                        </p:attrNameLst>
                                      </p:cBhvr>
                                      <p:tavLst>
                                        <p:tav tm="0">
                                          <p:val>
                                            <p:fltVal val="0.000000"/>
                                          </p:val>
                                        </p:tav>
                                        <p:tav tm="100000">
                                          <p:val>
                                            <p:strVal val="#ppt_h"/>
                                          </p:val>
                                        </p:tav>
                                      </p:tavLst>
                                    </p:anim>
                                    <p:animEffect transition="in" filter="fade">
                                      <p:cBhvr>
                                        <p:cTn id="9" dur="500"/>
                                        <p:tgtEl>
                                          <p:spTgt spid="147462"/>
                                        </p:tgtEl>
                                      </p:cBhvr>
                                    </p:animEffect>
                                  </p:childTnLst>
                                </p:cTn>
                              </p:par>
                            </p:childTnLst>
                          </p:cTn>
                        </p:par>
                        <p:par>
                          <p:cTn id="10" fill="hold">
                            <p:stCondLst>
                              <p:cond delay="500"/>
                            </p:stCondLst>
                            <p:childTnLst>
                              <p:par>
                                <p:cTn id="11" presetID="3" presetClass="entr" presetSubtype="10" fill="hold" nodeType="afterEffect">
                                  <p:stCondLst>
                                    <p:cond delay="0"/>
                                  </p:stCondLst>
                                  <p:childTnLst>
                                    <p:set>
                                      <p:cBhvr>
                                        <p:cTn id="12" dur="1" fill="hold">
                                          <p:stCondLst>
                                            <p:cond delay="0"/>
                                          </p:stCondLst>
                                        </p:cTn>
                                        <p:tgtEl>
                                          <p:spTgt spid="147461">
                                            <p:txEl>
                                              <p:charRg st="0" end="76"/>
                                            </p:txEl>
                                          </p:spTgt>
                                        </p:tgtEl>
                                        <p:attrNameLst>
                                          <p:attrName>style.visibility</p:attrName>
                                        </p:attrNameLst>
                                      </p:cBhvr>
                                      <p:to>
                                        <p:strVal val="visible"/>
                                      </p:to>
                                    </p:set>
                                    <p:animEffect transition="in" filter="blinds(horizontal)">
                                      <p:cBhvr>
                                        <p:cTn id="13" dur="500"/>
                                        <p:tgtEl>
                                          <p:spTgt spid="147461">
                                            <p:txEl>
                                              <p:charRg st="0" end="76"/>
                                            </p:txEl>
                                          </p:spTgt>
                                        </p:tgtEl>
                                      </p:cBhvr>
                                    </p:animEffect>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147461">
                                            <p:txEl>
                                              <p:charRg st="76" end="227"/>
                                            </p:txEl>
                                          </p:spTgt>
                                        </p:tgtEl>
                                        <p:attrNameLst>
                                          <p:attrName>style.visibility</p:attrName>
                                        </p:attrNameLst>
                                      </p:cBhvr>
                                      <p:to>
                                        <p:strVal val="visible"/>
                                      </p:to>
                                    </p:set>
                                    <p:animEffect transition="in" filter="blinds(horizontal)">
                                      <p:cBhvr>
                                        <p:cTn id="17" dur="500"/>
                                        <p:tgtEl>
                                          <p:spTgt spid="147461">
                                            <p:txEl>
                                              <p:charRg st="76" end="227"/>
                                            </p:txEl>
                                          </p:spTgt>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47461">
                                            <p:txEl>
                                              <p:charRg st="227" end="310"/>
                                            </p:txEl>
                                          </p:spTgt>
                                        </p:tgtEl>
                                        <p:attrNameLst>
                                          <p:attrName>style.visibility</p:attrName>
                                        </p:attrNameLst>
                                      </p:cBhvr>
                                      <p:to>
                                        <p:strVal val="visible"/>
                                      </p:to>
                                    </p:set>
                                    <p:animEffect transition="in" filter="blinds(horizontal)">
                                      <p:cBhvr>
                                        <p:cTn id="21" dur="500"/>
                                        <p:tgtEl>
                                          <p:spTgt spid="147461">
                                            <p:txEl>
                                              <p:charRg st="227" end="310"/>
                                            </p:txEl>
                                          </p:spTgt>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147461">
                                            <p:txEl>
                                              <p:charRg st="310" end="532"/>
                                            </p:txEl>
                                          </p:spTgt>
                                        </p:tgtEl>
                                        <p:attrNameLst>
                                          <p:attrName>style.visibility</p:attrName>
                                        </p:attrNameLst>
                                      </p:cBhvr>
                                      <p:to>
                                        <p:strVal val="visible"/>
                                      </p:to>
                                    </p:set>
                                    <p:animEffect transition="in" filter="blinds(horizontal)">
                                      <p:cBhvr>
                                        <p:cTn id="25" dur="500"/>
                                        <p:tgtEl>
                                          <p:spTgt spid="147461">
                                            <p:txEl>
                                              <p:charRg st="310" end="532"/>
                                            </p:txEl>
                                          </p:spTgt>
                                        </p:tgtEl>
                                      </p:cBhvr>
                                    </p:animEffect>
                                  </p:childTnLst>
                                </p:cTn>
                              </p:par>
                            </p:childTnLst>
                          </p:cTn>
                        </p:par>
                        <p:par>
                          <p:cTn id="26" fill="hold">
                            <p:stCondLst>
                              <p:cond delay="2500"/>
                            </p:stCondLst>
                            <p:childTnLst>
                              <p:par>
                                <p:cTn id="27" presetID="3" presetClass="entr" presetSubtype="10" fill="hold" nodeType="afterEffect">
                                  <p:stCondLst>
                                    <p:cond delay="0"/>
                                  </p:stCondLst>
                                  <p:childTnLst>
                                    <p:set>
                                      <p:cBhvr>
                                        <p:cTn id="28" dur="1" fill="hold">
                                          <p:stCondLst>
                                            <p:cond delay="0"/>
                                          </p:stCondLst>
                                        </p:cTn>
                                        <p:tgtEl>
                                          <p:spTgt spid="147461">
                                            <p:txEl>
                                              <p:charRg st="532" end="835"/>
                                            </p:txEl>
                                          </p:spTgt>
                                        </p:tgtEl>
                                        <p:attrNameLst>
                                          <p:attrName>style.visibility</p:attrName>
                                        </p:attrNameLst>
                                      </p:cBhvr>
                                      <p:to>
                                        <p:strVal val="visible"/>
                                      </p:to>
                                    </p:set>
                                    <p:animEffect transition="in" filter="blinds(horizontal)">
                                      <p:cBhvr>
                                        <p:cTn id="29" dur="500"/>
                                        <p:tgtEl>
                                          <p:spTgt spid="147461">
                                            <p:txEl>
                                              <p:charRg st="532" end="835"/>
                                            </p:txEl>
                                          </p:spTgt>
                                        </p:tgtEl>
                                      </p:cBhvr>
                                    </p:animEffect>
                                  </p:childTnLst>
                                </p:cTn>
                              </p:par>
                            </p:childTnLst>
                          </p:cTn>
                        </p:par>
                        <p:par>
                          <p:cTn id="30" fill="hold">
                            <p:stCondLst>
                              <p:cond delay="3000"/>
                            </p:stCondLst>
                            <p:childTnLst>
                              <p:par>
                                <p:cTn id="31" presetID="3" presetClass="entr" presetSubtype="10" fill="hold" nodeType="afterEffect">
                                  <p:stCondLst>
                                    <p:cond delay="0"/>
                                  </p:stCondLst>
                                  <p:childTnLst>
                                    <p:set>
                                      <p:cBhvr>
                                        <p:cTn id="32" dur="1" fill="hold">
                                          <p:stCondLst>
                                            <p:cond delay="0"/>
                                          </p:stCondLst>
                                        </p:cTn>
                                        <p:tgtEl>
                                          <p:spTgt spid="147461">
                                            <p:txEl>
                                              <p:charRg st="835" end="902"/>
                                            </p:txEl>
                                          </p:spTgt>
                                        </p:tgtEl>
                                        <p:attrNameLst>
                                          <p:attrName>style.visibility</p:attrName>
                                        </p:attrNameLst>
                                      </p:cBhvr>
                                      <p:to>
                                        <p:strVal val="visible"/>
                                      </p:to>
                                    </p:set>
                                    <p:animEffect transition="in" filter="blinds(horizontal)">
                                      <p:cBhvr>
                                        <p:cTn id="33" dur="500"/>
                                        <p:tgtEl>
                                          <p:spTgt spid="147461">
                                            <p:txEl>
                                              <p:charRg st="835" end="902"/>
                                            </p:txEl>
                                          </p:spTgt>
                                        </p:tgtEl>
                                      </p:cBhvr>
                                    </p:animEffect>
                                  </p:childTnLst>
                                </p:cTn>
                              </p:par>
                            </p:childTnLst>
                          </p:cTn>
                        </p:par>
                        <p:par>
                          <p:cTn id="34" fill="hold">
                            <p:stCondLst>
                              <p:cond delay="3500"/>
                            </p:stCondLst>
                            <p:childTnLst>
                              <p:par>
                                <p:cTn id="35" presetID="15" presetClass="entr" presetSubtype="0" fill="hold" nodeType="afterEffect">
                                  <p:stCondLst>
                                    <p:cond delay="0"/>
                                  </p:stCondLst>
                                  <p:childTnLst>
                                    <p:set>
                                      <p:cBhvr>
                                        <p:cTn id="36" dur="1" fill="hold">
                                          <p:stCondLst>
                                            <p:cond delay="0"/>
                                          </p:stCondLst>
                                        </p:cTn>
                                        <p:tgtEl>
                                          <p:spTgt spid="147466"/>
                                        </p:tgtEl>
                                        <p:attrNameLst>
                                          <p:attrName>style.visibility</p:attrName>
                                        </p:attrNameLst>
                                      </p:cBhvr>
                                      <p:to>
                                        <p:strVal val="visible"/>
                                      </p:to>
                                    </p:set>
                                    <p:anim calcmode="lin" valueType="num">
                                      <p:cBhvr>
                                        <p:cTn id="37" dur="1000" fill="hold"/>
                                        <p:tgtEl>
                                          <p:spTgt spid="147466"/>
                                        </p:tgtEl>
                                        <p:attrNameLst>
                                          <p:attrName>ppt_w</p:attrName>
                                        </p:attrNameLst>
                                      </p:cBhvr>
                                      <p:tavLst>
                                        <p:tav tm="0">
                                          <p:val>
                                            <p:fltVal val="0.000000"/>
                                          </p:val>
                                        </p:tav>
                                        <p:tav tm="100000">
                                          <p:val>
                                            <p:strVal val="#ppt_w"/>
                                          </p:val>
                                        </p:tav>
                                      </p:tavLst>
                                    </p:anim>
                                    <p:anim calcmode="lin" valueType="num">
                                      <p:cBhvr>
                                        <p:cTn id="38" dur="1000" fill="hold"/>
                                        <p:tgtEl>
                                          <p:spTgt spid="147466"/>
                                        </p:tgtEl>
                                        <p:attrNameLst>
                                          <p:attrName>ppt_h</p:attrName>
                                        </p:attrNameLst>
                                      </p:cBhvr>
                                      <p:tavLst>
                                        <p:tav tm="0">
                                          <p:val>
                                            <p:fltVal val="0.000000"/>
                                          </p:val>
                                        </p:tav>
                                        <p:tav tm="100000">
                                          <p:val>
                                            <p:strVal val="#ppt_h"/>
                                          </p:val>
                                        </p:tav>
                                      </p:tavLst>
                                    </p:anim>
                                    <p:anim calcmode="lin" valueType="num">
                                      <p:cBhvr>
                                        <p:cTn id="39" dur="1000" fill="hold"/>
                                        <p:tgtEl>
                                          <p:spTgt spid="147466"/>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14746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0963"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0964" name="Rectangle 2"/>
          <p:cNvSpPr/>
          <p:nvPr>
            <p:ph type="title"/>
          </p:nvPr>
        </p:nvSpPr>
        <p:spPr/>
        <p:txBody>
          <a:bodyPr vert="horz" wrap="square" lIns="91440" tIns="45720" rIns="91440" bIns="45720" anchor="ctr" anchorCtr="0"/>
          <a:p>
            <a:pPr eaLnBrk="1" hangingPunct="1"/>
            <a:r>
              <a:rPr lang="zh-CN" altLang="en-US" sz="3600" dirty="0">
                <a:latin typeface="楷体_GB2312" pitchFamily="49" charset="-122"/>
              </a:rPr>
              <a:t>三点控制</a:t>
            </a:r>
            <a:endParaRPr lang="zh-CN" altLang="en-US" sz="3600" dirty="0">
              <a:latin typeface="楷体_GB2312" pitchFamily="49" charset="-122"/>
            </a:endParaRPr>
          </a:p>
        </p:txBody>
      </p:sp>
      <p:sp>
        <p:nvSpPr>
          <p:cNvPr id="40965" name="Rectangle 3"/>
          <p:cNvSpPr/>
          <p:nvPr>
            <p:ph idx="1"/>
          </p:nvPr>
        </p:nvSpPr>
        <p:spPr/>
        <p:txBody>
          <a:bodyPr vert="horz" wrap="square" lIns="91440" tIns="45720" rIns="91440" bIns="45720" anchor="t" anchorCtr="0"/>
          <a:p>
            <a:pPr eaLnBrk="1" hangingPunct="1"/>
            <a:r>
              <a:rPr lang="zh-CN" altLang="en-US" dirty="0">
                <a:latin typeface="楷体_GB2312" pitchFamily="49" charset="-122"/>
              </a:rPr>
              <a:t>对生产现场的</a:t>
            </a:r>
            <a:r>
              <a:rPr lang="zh-CN" altLang="en-US" dirty="0"/>
              <a:t>”</a:t>
            </a:r>
            <a:r>
              <a:rPr lang="zh-CN" altLang="en-US" dirty="0">
                <a:latin typeface="楷体_GB2312" pitchFamily="49" charset="-122"/>
              </a:rPr>
              <a:t>危险点、危害点、事故多发点</a:t>
            </a:r>
            <a:r>
              <a:rPr lang="zh-CN" altLang="en-US" dirty="0"/>
              <a:t>”</a:t>
            </a:r>
            <a:r>
              <a:rPr lang="zh-CN" altLang="en-US" dirty="0">
                <a:latin typeface="楷体_GB2312" pitchFamily="49" charset="-122"/>
              </a:rPr>
              <a:t>要进行强化的控制管理，进行挂牌制，标明其危险或危害的性质、类型、定量、注意事项等内容，以警示人员。</a:t>
            </a:r>
            <a:endParaRPr lang="zh-CN" altLang="en-US" dirty="0">
              <a:latin typeface="楷体_GB2312" pitchFamily="49" charset="-122"/>
            </a:endParaRPr>
          </a:p>
          <a:p>
            <a:pPr eaLnBrk="1" hangingPunct="1"/>
            <a:endParaRPr lang="zh-CN" altLang="en-US" dirty="0">
              <a:latin typeface="楷体_GB2312" pitchFamily="49" charset="-122"/>
            </a:endParaRPr>
          </a:p>
          <a:p>
            <a:pPr eaLnBrk="1" hangingPunct="1"/>
            <a:r>
              <a:rPr lang="zh-CN" altLang="en-US" dirty="0">
                <a:latin typeface="楷体_GB2312" pitchFamily="49" charset="-122"/>
              </a:rPr>
              <a:t>在</a:t>
            </a:r>
            <a:r>
              <a:rPr lang="en-US" altLang="zh-CN" dirty="0">
                <a:latin typeface="楷体_GB2312" pitchFamily="49" charset="-122"/>
              </a:rPr>
              <a:t>6S</a:t>
            </a:r>
            <a:r>
              <a:rPr lang="zh-CN" altLang="en-US" dirty="0">
                <a:latin typeface="楷体_GB2312" pitchFamily="49" charset="-122"/>
              </a:rPr>
              <a:t>管理中，也有类似的做法。</a:t>
            </a:r>
            <a:endParaRPr lang="zh-CN" altLang="en-US" dirty="0">
              <a:latin typeface="楷体_GB2312" pitchFamily="49" charset="-122"/>
            </a:endParaRPr>
          </a:p>
        </p:txBody>
      </p:sp>
      <p:sp>
        <p:nvSpPr>
          <p:cNvPr id="40966" name="AutoShape 4">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
        <p:nvSpPr>
          <p:cNvPr id="40967" name="WordArt 5"/>
          <p:cNvSpPr>
            <a:spLocks noTextEdit="1"/>
          </p:cNvSpPr>
          <p:nvPr/>
        </p:nvSpPr>
        <p:spPr>
          <a:xfrm>
            <a:off x="5105400" y="3686175"/>
            <a:ext cx="1371600" cy="1136650"/>
          </a:xfrm>
          <a:prstGeom prst="rect">
            <a:avLst/>
          </a:prstGeom>
        </p:spPr>
        <p:txBody>
          <a:bodyPr wrap="none" fromWordArt="1">
            <a:prstTxWarp prst="textSlantUp">
              <a:avLst>
                <a:gd name="adj" fmla="val 55556"/>
              </a:avLst>
            </a:prstTxWarp>
            <a:normAutofit/>
          </a:bodyPr>
          <a:p>
            <a:pPr algn="ctr"/>
            <a:r>
              <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rPr>
              <a:t>危险点</a:t>
            </a:r>
            <a:endPar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endParaRPr>
          </a:p>
        </p:txBody>
      </p:sp>
      <p:sp>
        <p:nvSpPr>
          <p:cNvPr id="40968" name="WordArt 6"/>
          <p:cNvSpPr>
            <a:spLocks noTextEdit="1"/>
          </p:cNvSpPr>
          <p:nvPr/>
        </p:nvSpPr>
        <p:spPr>
          <a:xfrm>
            <a:off x="6858000" y="3686175"/>
            <a:ext cx="1371600" cy="1136650"/>
          </a:xfrm>
          <a:prstGeom prst="rect">
            <a:avLst/>
          </a:prstGeom>
        </p:spPr>
        <p:txBody>
          <a:bodyPr wrap="none" fromWordArt="1">
            <a:prstTxWarp prst="textSlantDown">
              <a:avLst>
                <a:gd name="adj" fmla="val 44444"/>
              </a:avLst>
            </a:prstTxWarp>
            <a:normAutofit/>
          </a:bodyPr>
          <a:p>
            <a:pPr algn="ctr"/>
            <a:r>
              <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rPr>
              <a:t>危害点</a:t>
            </a:r>
            <a:endPar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endParaRPr>
          </a:p>
        </p:txBody>
      </p:sp>
      <p:sp>
        <p:nvSpPr>
          <p:cNvPr id="40969" name="WordArt 7"/>
          <p:cNvSpPr>
            <a:spLocks noTextEdit="1"/>
          </p:cNvSpPr>
          <p:nvPr/>
        </p:nvSpPr>
        <p:spPr>
          <a:xfrm>
            <a:off x="5334000" y="4905375"/>
            <a:ext cx="2590800" cy="504825"/>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rPr>
              <a:t>事故多发点</a:t>
            </a:r>
            <a:endParaRPr lang="zh-CN" altLang="en-US" sz="3600">
              <a:ln w="9525" cap="flat" cmpd="sng">
                <a:solidFill>
                  <a:srgbClr val="FFCC00"/>
                </a:solidFill>
                <a:prstDash val="solid"/>
                <a:headEnd type="none" w="med" len="med"/>
                <a:tailEnd type="none" w="med" len="med"/>
              </a:ln>
              <a:solidFill>
                <a:srgbClr val="FFCC00"/>
              </a:solidFill>
              <a:latin typeface="华文仿宋" panose="02010600040101010101" pitchFamily="2" charset="-122"/>
              <a:ea typeface="华文仿宋" panose="02010600040101010101" pitchFamily="2" charset="-122"/>
            </a:endParaRPr>
          </a:p>
        </p:txBody>
      </p:sp>
      <p:pic>
        <p:nvPicPr>
          <p:cNvPr id="146440" name="Picture 8" descr="MCj04325070000[1]"/>
          <p:cNvPicPr>
            <a:picLocks noChangeAspect="1"/>
          </p:cNvPicPr>
          <p:nvPr/>
        </p:nvPicPr>
        <p:blipFill>
          <a:blip r:embed="rId2"/>
          <a:stretch>
            <a:fillRect/>
          </a:stretch>
        </p:blipFill>
        <p:spPr>
          <a:xfrm>
            <a:off x="1371600" y="3962400"/>
            <a:ext cx="2222500" cy="152876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randombar(horizontal)">
                                      <p:cBhvr>
                                        <p:cTn id="7" dur="500"/>
                                        <p:tgtEl>
                                          <p:spTgt spid="4096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968"/>
                                        </p:tgtEl>
                                        <p:attrNameLst>
                                          <p:attrName>style.visibility</p:attrName>
                                        </p:attrNameLst>
                                      </p:cBhvr>
                                      <p:to>
                                        <p:strVal val="visible"/>
                                      </p:to>
                                    </p:set>
                                    <p:animEffect transition="in" filter="randombar(horizontal)">
                                      <p:cBhvr>
                                        <p:cTn id="11" dur="500"/>
                                        <p:tgtEl>
                                          <p:spTgt spid="4096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0969"/>
                                        </p:tgtEl>
                                        <p:attrNameLst>
                                          <p:attrName>style.visibility</p:attrName>
                                        </p:attrNameLst>
                                      </p:cBhvr>
                                      <p:to>
                                        <p:strVal val="visible"/>
                                      </p:to>
                                    </p:set>
                                    <p:animEffect transition="in" filter="randombar(horizontal)">
                                      <p:cBhvr>
                                        <p:cTn id="15" dur="500"/>
                                        <p:tgtEl>
                                          <p:spTgt spid="4096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6440"/>
                                        </p:tgtEl>
                                        <p:attrNameLst>
                                          <p:attrName>style.visibility</p:attrName>
                                        </p:attrNameLst>
                                      </p:cBhvr>
                                      <p:to>
                                        <p:strVal val="visible"/>
                                      </p:to>
                                    </p:set>
                                    <p:animEffect transition="in" filter="dissolve">
                                      <p:cBhvr>
                                        <p:cTn id="19"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198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1988" name="Rectangle 2"/>
          <p:cNvSpPr/>
          <p:nvPr>
            <p:ph type="title"/>
          </p:nvPr>
        </p:nvSpPr>
        <p:spPr/>
        <p:txBody>
          <a:bodyPr vert="horz" wrap="square" lIns="91440" tIns="45720" rIns="91440" bIns="45720" anchor="ctr" anchorCtr="0"/>
          <a:p>
            <a:pPr eaLnBrk="1" hangingPunct="1"/>
            <a:r>
              <a:rPr lang="en-US" altLang="zh-CN" sz="3600" dirty="0"/>
              <a:t>3E</a:t>
            </a:r>
            <a:r>
              <a:rPr lang="zh-CN" altLang="en-US" sz="3600" dirty="0">
                <a:latin typeface="楷体_GB2312" pitchFamily="49" charset="-122"/>
              </a:rPr>
              <a:t>原则</a:t>
            </a:r>
            <a:endParaRPr lang="zh-CN" altLang="en-US" sz="3600" dirty="0">
              <a:latin typeface="楷体_GB2312" pitchFamily="49" charset="-122"/>
            </a:endParaRPr>
          </a:p>
        </p:txBody>
      </p:sp>
      <p:sp>
        <p:nvSpPr>
          <p:cNvPr id="41989" name="Rectangle 3"/>
          <p:cNvSpPr/>
          <p:nvPr>
            <p:ph idx="1"/>
          </p:nvPr>
        </p:nvSpPr>
        <p:spPr/>
        <p:txBody>
          <a:bodyPr vert="horz" wrap="square" lIns="91440" tIns="45720" rIns="91440" bIns="45720" anchor="t" anchorCtr="0"/>
          <a:p>
            <a:pPr eaLnBrk="1" hangingPunct="1"/>
            <a:r>
              <a:rPr lang="zh-CN" altLang="en-US" dirty="0"/>
              <a:t>美国安全专家海因里希通过对“造成人的不安全行为和物的不安全状态”的分析，总结出技术原因、教育原因、身体和态度原因、管理原因几个主要因素。后来，人们从这些因素概括出安全管理的“</a:t>
            </a:r>
            <a:r>
              <a:rPr lang="en-US" altLang="zh-CN" dirty="0"/>
              <a:t>3E</a:t>
            </a:r>
            <a:r>
              <a:rPr lang="zh-CN" altLang="en-US" dirty="0"/>
              <a:t>原则”，即工程技术对策，教育对策和法制对策。</a:t>
            </a:r>
            <a:endParaRPr lang="zh-CN" altLang="en-US" dirty="0"/>
          </a:p>
          <a:p>
            <a:pPr eaLnBrk="1" hangingPunct="1"/>
            <a:endParaRPr lang="zh-CN" altLang="en-US" dirty="0"/>
          </a:p>
          <a:p>
            <a:pPr eaLnBrk="1" hangingPunct="1"/>
            <a:r>
              <a:rPr lang="en-US" altLang="zh-CN" dirty="0"/>
              <a:t>Education</a:t>
            </a:r>
            <a:endParaRPr lang="en-US" altLang="zh-CN" dirty="0"/>
          </a:p>
          <a:p>
            <a:pPr lvl="1" eaLnBrk="1" hangingPunct="1"/>
            <a:r>
              <a:rPr lang="zh-CN" altLang="en-US" dirty="0"/>
              <a:t>通过教育培训使人们避免和减少失误。</a:t>
            </a:r>
            <a:endParaRPr lang="zh-CN" altLang="en-US" dirty="0"/>
          </a:p>
          <a:p>
            <a:pPr eaLnBrk="1" hangingPunct="1"/>
            <a:r>
              <a:rPr lang="en-US" altLang="zh-CN" dirty="0"/>
              <a:t>Engineering</a:t>
            </a:r>
            <a:endParaRPr lang="en-US" altLang="zh-CN" dirty="0"/>
          </a:p>
          <a:p>
            <a:pPr lvl="1" eaLnBrk="1" hangingPunct="1"/>
            <a:r>
              <a:rPr lang="zh-CN" altLang="en-US" dirty="0"/>
              <a:t>通过工程技术手段不断改进设备设施的安全性能。</a:t>
            </a:r>
            <a:endParaRPr lang="zh-CN" altLang="en-US" dirty="0"/>
          </a:p>
          <a:p>
            <a:pPr eaLnBrk="1" hangingPunct="1"/>
            <a:r>
              <a:rPr lang="en-US" altLang="zh-CN" dirty="0"/>
              <a:t>Enforcement</a:t>
            </a:r>
            <a:endParaRPr lang="en-US" altLang="zh-CN" dirty="0"/>
          </a:p>
          <a:p>
            <a:pPr lvl="1" eaLnBrk="1" hangingPunct="1"/>
            <a:r>
              <a:rPr lang="zh-CN" altLang="en-US" dirty="0"/>
              <a:t>通过严格的管理措施规范行为和操作，惩戒违纪者。</a:t>
            </a:r>
            <a:endParaRPr lang="zh-CN" altLang="en-US" dirty="0"/>
          </a:p>
        </p:txBody>
      </p:sp>
      <p:sp>
        <p:nvSpPr>
          <p:cNvPr id="41990" name="AutoShape 4">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pic>
        <p:nvPicPr>
          <p:cNvPr id="145413" name="Picture 5" descr="j0299125"/>
          <p:cNvPicPr>
            <a:picLocks noChangeAspect="1"/>
          </p:cNvPicPr>
          <p:nvPr/>
        </p:nvPicPr>
        <p:blipFill>
          <a:blip r:embed="rId2"/>
          <a:stretch>
            <a:fillRect/>
          </a:stretch>
        </p:blipFill>
        <p:spPr>
          <a:xfrm>
            <a:off x="7162800" y="3124200"/>
            <a:ext cx="788988" cy="1295400"/>
          </a:xfrm>
          <a:prstGeom prst="rect">
            <a:avLst/>
          </a:prstGeom>
          <a:noFill/>
          <a:ln w="9525">
            <a:noFill/>
          </a:ln>
        </p:spPr>
      </p:pic>
      <p:pic>
        <p:nvPicPr>
          <p:cNvPr id="145416" name="Picture 8" descr="MCj03053890000[1]"/>
          <p:cNvPicPr>
            <a:picLocks noChangeAspect="1"/>
          </p:cNvPicPr>
          <p:nvPr/>
        </p:nvPicPr>
        <p:blipFill>
          <a:blip r:embed="rId3"/>
          <a:stretch>
            <a:fillRect/>
          </a:stretch>
        </p:blipFill>
        <p:spPr>
          <a:xfrm>
            <a:off x="1676400" y="5410200"/>
            <a:ext cx="738188" cy="1066800"/>
          </a:xfrm>
          <a:prstGeom prst="rect">
            <a:avLst/>
          </a:prstGeom>
          <a:noFill/>
          <a:ln w="9525">
            <a:noFill/>
          </a:ln>
        </p:spPr>
      </p:pic>
      <p:pic>
        <p:nvPicPr>
          <p:cNvPr id="145417" name="Picture 9" descr="MCj02500810000[1]"/>
          <p:cNvPicPr>
            <a:picLocks noChangeAspect="1"/>
          </p:cNvPicPr>
          <p:nvPr/>
        </p:nvPicPr>
        <p:blipFill>
          <a:blip r:embed="rId4"/>
          <a:stretch>
            <a:fillRect/>
          </a:stretch>
        </p:blipFill>
        <p:spPr>
          <a:xfrm>
            <a:off x="6705600" y="5334000"/>
            <a:ext cx="1295400" cy="12382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45413"/>
                                        </p:tgtEl>
                                        <p:attrNameLst>
                                          <p:attrName>style.visibility</p:attrName>
                                        </p:attrNameLst>
                                      </p:cBhvr>
                                      <p:to>
                                        <p:strVal val="visible"/>
                                      </p:to>
                                    </p:set>
                                    <p:animEffect transition="in" filter="strips(downLeft)">
                                      <p:cBhvr>
                                        <p:cTn id="7" dur="500"/>
                                        <p:tgtEl>
                                          <p:spTgt spid="1454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5417"/>
                                        </p:tgtEl>
                                        <p:attrNameLst>
                                          <p:attrName>style.visibility</p:attrName>
                                        </p:attrNameLst>
                                      </p:cBhvr>
                                      <p:to>
                                        <p:strVal val="visible"/>
                                      </p:to>
                                    </p:set>
                                    <p:animEffect transition="in" filter="blinds(horizontal)">
                                      <p:cBhvr>
                                        <p:cTn id="11" dur="500"/>
                                        <p:tgtEl>
                                          <p:spTgt spid="14541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5416"/>
                                        </p:tgtEl>
                                        <p:attrNameLst>
                                          <p:attrName>style.visibility</p:attrName>
                                        </p:attrNameLst>
                                      </p:cBhvr>
                                      <p:to>
                                        <p:strVal val="visible"/>
                                      </p:to>
                                    </p:set>
                                    <p:anim calcmode="lin" valueType="num">
                                      <p:cBhvr>
                                        <p:cTn id="15" dur="500" fill="hold"/>
                                        <p:tgtEl>
                                          <p:spTgt spid="145416"/>
                                        </p:tgtEl>
                                        <p:attrNameLst>
                                          <p:attrName>ppt_w</p:attrName>
                                        </p:attrNameLst>
                                      </p:cBhvr>
                                      <p:tavLst>
                                        <p:tav tm="0">
                                          <p:val>
                                            <p:fltVal val="0.000000"/>
                                          </p:val>
                                        </p:tav>
                                        <p:tav tm="100000">
                                          <p:val>
                                            <p:strVal val="#ppt_w"/>
                                          </p:val>
                                        </p:tav>
                                      </p:tavLst>
                                    </p:anim>
                                    <p:anim calcmode="lin" valueType="num">
                                      <p:cBhvr>
                                        <p:cTn id="16" dur="500" fill="hold"/>
                                        <p:tgtEl>
                                          <p:spTgt spid="145416"/>
                                        </p:tgtEl>
                                        <p:attrNameLst>
                                          <p:attrName>ppt_h</p:attrName>
                                        </p:attrNameLst>
                                      </p:cBhvr>
                                      <p:tavLst>
                                        <p:tav tm="0">
                                          <p:val>
                                            <p:fltVal val="0.000000"/>
                                          </p:val>
                                        </p:tav>
                                        <p:tav tm="100000">
                                          <p:val>
                                            <p:strVal val="#ppt_h"/>
                                          </p:val>
                                        </p:tav>
                                      </p:tavLst>
                                    </p:anim>
                                    <p:animEffect transition="in" filter="fade">
                                      <p:cBhvr>
                                        <p:cTn id="17" dur="500"/>
                                        <p:tgtEl>
                                          <p:spTgt spid="145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170" name="Rectangle 2"/>
          <p:cNvSpPr/>
          <p:nvPr>
            <p:ph type="title"/>
          </p:nvPr>
        </p:nvSpPr>
        <p:spPr>
          <a:xfrm>
            <a:off x="457200" y="2590800"/>
            <a:ext cx="8229600" cy="914400"/>
          </a:xfrm>
        </p:spPr>
        <p:txBody>
          <a:bodyPr vert="horz" wrap="square" lIns="91440" tIns="45720" rIns="91440" bIns="45720" anchor="ctr" anchorCtr="0"/>
          <a:p>
            <a:pPr eaLnBrk="1" hangingPunct="1"/>
            <a:r>
              <a:rPr lang="en-US" altLang="zh-CN" dirty="0"/>
              <a:t>1 </a:t>
            </a:r>
            <a:r>
              <a:rPr lang="zh-CN" altLang="en-US" dirty="0"/>
              <a:t>人类安全哲学的发展进程简介</a:t>
            </a:r>
            <a:endParaRPr lang="zh-CN" altLang="en-US" dirty="0"/>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301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3012" name="Rectangle 2"/>
          <p:cNvSpPr/>
          <p:nvPr>
            <p:ph type="title"/>
          </p:nvPr>
        </p:nvSpPr>
        <p:spPr/>
        <p:txBody>
          <a:bodyPr vert="horz" wrap="square" lIns="91440" tIns="45720" rIns="91440" bIns="45720" anchor="ctr" anchorCtr="0"/>
          <a:p>
            <a:pPr eaLnBrk="1" hangingPunct="1"/>
            <a:r>
              <a:rPr lang="zh-CN" altLang="en-US" dirty="0"/>
              <a:t>安全效益“金字塔法则”</a:t>
            </a:r>
            <a:endParaRPr lang="zh-CN" altLang="en-US" dirty="0"/>
          </a:p>
        </p:txBody>
      </p:sp>
      <p:sp>
        <p:nvSpPr>
          <p:cNvPr id="43013" name="Rectangle 3"/>
          <p:cNvSpPr/>
          <p:nvPr>
            <p:ph idx="1"/>
          </p:nvPr>
        </p:nvSpPr>
        <p:spPr>
          <a:xfrm>
            <a:off x="457200" y="3657600"/>
            <a:ext cx="8229600" cy="2590800"/>
          </a:xfrm>
        </p:spPr>
        <p:txBody>
          <a:bodyPr vert="horz" wrap="square" lIns="91440" tIns="45720" rIns="91440" bIns="45720" anchor="t" anchorCtr="0"/>
          <a:p>
            <a:pPr eaLnBrk="1" hangingPunct="1"/>
            <a:r>
              <a:rPr lang="zh-CN" altLang="en-US" dirty="0"/>
              <a:t>上述概念都有一个共同点，都体现“预防为主”的思想，都是在本质化安全理念的前提下提出的。</a:t>
            </a:r>
            <a:endParaRPr lang="zh-CN" altLang="en-US" dirty="0"/>
          </a:p>
        </p:txBody>
      </p:sp>
      <p:sp>
        <p:nvSpPr>
          <p:cNvPr id="43014" name="AutoShape 4">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pic>
        <p:nvPicPr>
          <p:cNvPr id="80907" name="Picture 11" descr="MCj02325330000[1]"/>
          <p:cNvPicPr>
            <a:picLocks noChangeAspect="1"/>
          </p:cNvPicPr>
          <p:nvPr/>
        </p:nvPicPr>
        <p:blipFill>
          <a:blip r:embed="rId2"/>
          <a:stretch>
            <a:fillRect/>
          </a:stretch>
        </p:blipFill>
        <p:spPr>
          <a:xfrm>
            <a:off x="5943600" y="4659313"/>
            <a:ext cx="1924050" cy="1436687"/>
          </a:xfrm>
          <a:prstGeom prst="rect">
            <a:avLst/>
          </a:prstGeom>
          <a:noFill/>
          <a:ln w="9525">
            <a:noFill/>
          </a:ln>
        </p:spPr>
      </p:pic>
      <p:pic>
        <p:nvPicPr>
          <p:cNvPr id="80908" name="Picture 12" descr="MCj02375020000[1]"/>
          <p:cNvPicPr>
            <a:picLocks noChangeAspect="1"/>
          </p:cNvPicPr>
          <p:nvPr/>
        </p:nvPicPr>
        <p:blipFill>
          <a:blip r:embed="rId3"/>
          <a:stretch>
            <a:fillRect/>
          </a:stretch>
        </p:blipFill>
        <p:spPr>
          <a:xfrm>
            <a:off x="1676400" y="4622800"/>
            <a:ext cx="1905000" cy="1473200"/>
          </a:xfrm>
          <a:prstGeom prst="rect">
            <a:avLst/>
          </a:prstGeom>
          <a:noFill/>
          <a:ln w="9525">
            <a:noFill/>
          </a:ln>
        </p:spPr>
      </p:pic>
      <p:grpSp>
        <p:nvGrpSpPr>
          <p:cNvPr id="80916" name="Group 20"/>
          <p:cNvGrpSpPr/>
          <p:nvPr/>
        </p:nvGrpSpPr>
        <p:grpSpPr>
          <a:xfrm>
            <a:off x="6172200" y="1524000"/>
            <a:ext cx="2209800" cy="1828800"/>
            <a:chOff x="2352" y="2688"/>
            <a:chExt cx="1536" cy="1152"/>
          </a:xfrm>
        </p:grpSpPr>
        <p:sp>
          <p:nvSpPr>
            <p:cNvPr id="43019" name="AutoShape 13"/>
            <p:cNvSpPr/>
            <p:nvPr/>
          </p:nvSpPr>
          <p:spPr>
            <a:xfrm>
              <a:off x="2352" y="2688"/>
              <a:ext cx="1536" cy="1152"/>
            </a:xfrm>
            <a:prstGeom prst="flowChartExtract">
              <a:avLst/>
            </a:prstGeom>
            <a:solidFill>
              <a:srgbClr val="FFCC00"/>
            </a:solidFill>
            <a:ln w="6350" cap="flat" cmpd="sng">
              <a:solidFill>
                <a:srgbClr val="FFCC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en-US" altLang="zh-CN" sz="1200" dirty="0">
                <a:solidFill>
                  <a:schemeClr val="tx1"/>
                </a:solidFill>
                <a:ea typeface="宋体" panose="02010600030101010101" pitchFamily="2" charset="-122"/>
              </a:endParaRPr>
            </a:p>
          </p:txBody>
        </p:sp>
        <p:sp>
          <p:nvSpPr>
            <p:cNvPr id="43020" name="Line 16"/>
            <p:cNvSpPr/>
            <p:nvPr/>
          </p:nvSpPr>
          <p:spPr>
            <a:xfrm>
              <a:off x="3054" y="2776"/>
              <a:ext cx="122" cy="0"/>
            </a:xfrm>
            <a:prstGeom prst="line">
              <a:avLst/>
            </a:prstGeom>
            <a:ln w="6350" cap="flat" cmpd="sng">
              <a:solidFill>
                <a:srgbClr val="FF0000"/>
              </a:solidFill>
              <a:prstDash val="solid"/>
              <a:headEnd type="none" w="med" len="med"/>
              <a:tailEnd type="none" w="med" len="med"/>
            </a:ln>
          </p:spPr>
        </p:sp>
        <p:sp>
          <p:nvSpPr>
            <p:cNvPr id="43021" name="Line 19"/>
            <p:cNvSpPr/>
            <p:nvPr/>
          </p:nvSpPr>
          <p:spPr>
            <a:xfrm>
              <a:off x="2928" y="2976"/>
              <a:ext cx="384" cy="0"/>
            </a:xfrm>
            <a:prstGeom prst="line">
              <a:avLst/>
            </a:prstGeom>
            <a:ln w="6350" cap="flat" cmpd="sng">
              <a:solidFill>
                <a:srgbClr val="FF0000"/>
              </a:solidFill>
              <a:prstDash val="solid"/>
              <a:headEnd type="none" w="med" len="med"/>
              <a:tailEnd type="none" w="med" len="med"/>
            </a:ln>
          </p:spPr>
        </p:sp>
      </p:grpSp>
      <p:sp>
        <p:nvSpPr>
          <p:cNvPr id="43018" name="Rectangle 21"/>
          <p:cNvSpPr/>
          <p:nvPr/>
        </p:nvSpPr>
        <p:spPr>
          <a:xfrm>
            <a:off x="457200" y="1371600"/>
            <a:ext cx="5334000" cy="2133600"/>
          </a:xfrm>
          <a:prstGeom prst="rect">
            <a:avLst/>
          </a:prstGeom>
          <a:noFill/>
          <a:ln w="9525">
            <a:noFill/>
          </a:ln>
        </p:spPr>
        <p:txBody>
          <a:bodyPr/>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342900" lvl="0" indent="-342900" eaLnBrk="1" hangingPunct="1"/>
            <a:r>
              <a:rPr lang="zh-CN" altLang="en-US" dirty="0">
                <a:latin typeface="楷体_GB2312" pitchFamily="49" charset="-122"/>
              </a:rPr>
              <a:t>在工业实践中，有一个安全效益的</a:t>
            </a:r>
            <a:r>
              <a:rPr lang="zh-CN" altLang="en-US" dirty="0"/>
              <a:t>“</a:t>
            </a:r>
            <a:r>
              <a:rPr lang="zh-CN" altLang="en-US" dirty="0">
                <a:latin typeface="楷体_GB2312" pitchFamily="49" charset="-122"/>
              </a:rPr>
              <a:t>金字塔法则</a:t>
            </a:r>
            <a:r>
              <a:rPr lang="zh-CN" altLang="en-US" dirty="0"/>
              <a:t>”</a:t>
            </a:r>
            <a:r>
              <a:rPr lang="zh-CN" altLang="en-US" dirty="0">
                <a:latin typeface="楷体_GB2312" pitchFamily="49" charset="-122"/>
              </a:rPr>
              <a:t>，即：设计时考虑</a:t>
            </a:r>
            <a:r>
              <a:rPr lang="en-US" altLang="zh-CN" dirty="0">
                <a:latin typeface="楷体_GB2312" pitchFamily="49" charset="-122"/>
              </a:rPr>
              <a:t>1</a:t>
            </a:r>
            <a:r>
              <a:rPr lang="zh-CN" altLang="en-US" dirty="0">
                <a:latin typeface="楷体_GB2312" pitchFamily="49" charset="-122"/>
              </a:rPr>
              <a:t>分的安全性，相当于加工和制造时的</a:t>
            </a:r>
            <a:r>
              <a:rPr lang="en-US" altLang="zh-CN" dirty="0">
                <a:latin typeface="楷体_GB2312" pitchFamily="49" charset="-122"/>
              </a:rPr>
              <a:t>10</a:t>
            </a:r>
            <a:r>
              <a:rPr lang="zh-CN" altLang="en-US" dirty="0">
                <a:latin typeface="楷体_GB2312" pitchFamily="49" charset="-122"/>
              </a:rPr>
              <a:t>分安全性效果，而能达到运行或投产时的</a:t>
            </a:r>
            <a:r>
              <a:rPr lang="en-US" altLang="zh-CN" dirty="0">
                <a:latin typeface="楷体_GB2312" pitchFamily="49" charset="-122"/>
              </a:rPr>
              <a:t>1000</a:t>
            </a:r>
            <a:r>
              <a:rPr lang="zh-CN" altLang="en-US" dirty="0">
                <a:latin typeface="楷体_GB2312" pitchFamily="49" charset="-122"/>
              </a:rPr>
              <a:t>分安全性效果。由此可以说，超前预防型效果优于事后型整改效果。</a:t>
            </a:r>
            <a:endParaRPr lang="zh-CN" altLang="en-US" dirty="0">
              <a:latin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0916"/>
                                        </p:tgtEl>
                                        <p:attrNameLst>
                                          <p:attrName>style.visibility</p:attrName>
                                        </p:attrNameLst>
                                      </p:cBhvr>
                                      <p:to>
                                        <p:strVal val="visible"/>
                                      </p:to>
                                    </p:set>
                                    <p:anim calcmode="lin" valueType="num">
                                      <p:cBhvr>
                                        <p:cTn id="7" dur="1000" fill="hold"/>
                                        <p:tgtEl>
                                          <p:spTgt spid="80916"/>
                                        </p:tgtEl>
                                        <p:attrNameLst>
                                          <p:attrName>ppt_w</p:attrName>
                                        </p:attrNameLst>
                                      </p:cBhvr>
                                      <p:tavLst>
                                        <p:tav tm="0">
                                          <p:val>
                                            <p:fltVal val="0.000000"/>
                                          </p:val>
                                        </p:tav>
                                        <p:tav tm="100000">
                                          <p:val>
                                            <p:strVal val="#ppt_w"/>
                                          </p:val>
                                        </p:tav>
                                      </p:tavLst>
                                    </p:anim>
                                    <p:anim calcmode="lin" valueType="num">
                                      <p:cBhvr>
                                        <p:cTn id="8" dur="1000" fill="hold"/>
                                        <p:tgtEl>
                                          <p:spTgt spid="80916"/>
                                        </p:tgtEl>
                                        <p:attrNameLst>
                                          <p:attrName>ppt_h</p:attrName>
                                        </p:attrNameLst>
                                      </p:cBhvr>
                                      <p:tavLst>
                                        <p:tav tm="0">
                                          <p:val>
                                            <p:fltVal val="0.000000"/>
                                          </p:val>
                                        </p:tav>
                                        <p:tav tm="100000">
                                          <p:val>
                                            <p:strVal val="#ppt_h"/>
                                          </p:val>
                                        </p:tav>
                                      </p:tavLst>
                                    </p:anim>
                                    <p:anim calcmode="lin" valueType="num">
                                      <p:cBhvr>
                                        <p:cTn id="9" dur="1000" fill="hold"/>
                                        <p:tgtEl>
                                          <p:spTgt spid="80916"/>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80916"/>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80908"/>
                                        </p:tgtEl>
                                        <p:attrNameLst>
                                          <p:attrName>style.visibility</p:attrName>
                                        </p:attrNameLst>
                                      </p:cBhvr>
                                      <p:to>
                                        <p:strVal val="visible"/>
                                      </p:to>
                                    </p:set>
                                    <p:animEffect transition="in" filter="randombar(horizontal)">
                                      <p:cBhvr>
                                        <p:cTn id="14" dur="500"/>
                                        <p:tgtEl>
                                          <p:spTgt spid="80908"/>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80907"/>
                                        </p:tgtEl>
                                        <p:attrNameLst>
                                          <p:attrName>style.visibility</p:attrName>
                                        </p:attrNameLst>
                                      </p:cBhvr>
                                      <p:to>
                                        <p:strVal val="visible"/>
                                      </p:to>
                                    </p:set>
                                    <p:animEffect transition="in" filter="dissolve">
                                      <p:cBhvr>
                                        <p:cTn id="18" dur="500"/>
                                        <p:tgtEl>
                                          <p:spTgt spid="80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Rectangle 2"/>
          <p:cNvSpPr/>
          <p:nvPr>
            <p:ph type="title"/>
          </p:nvPr>
        </p:nvSpPr>
        <p:spPr>
          <a:xfrm>
            <a:off x="457200" y="2438400"/>
            <a:ext cx="8229600" cy="914400"/>
          </a:xfrm>
        </p:spPr>
        <p:txBody>
          <a:bodyPr vert="horz" wrap="square" lIns="91440" tIns="45720" rIns="91440" bIns="45720" anchor="ctr" anchorCtr="0"/>
          <a:p>
            <a:pPr eaLnBrk="1" hangingPunct="1"/>
            <a:r>
              <a:rPr lang="zh-CN" altLang="zh-CN" dirty="0"/>
              <a:t> </a:t>
            </a:r>
            <a:r>
              <a:rPr lang="en-US" altLang="zh-CN" dirty="0"/>
              <a:t>6 </a:t>
            </a:r>
            <a:r>
              <a:rPr lang="zh-CN" altLang="zh-CN" dirty="0"/>
              <a:t>本期培训效果自测</a:t>
            </a:r>
            <a:endParaRPr lang="zh-CN" altLang="zh-CN" dirty="0"/>
          </a:p>
        </p:txBody>
      </p:sp>
      <p:pic>
        <p:nvPicPr>
          <p:cNvPr id="44035" name="Picture 4" descr="AG00317_"/>
          <p:cNvPicPr>
            <a:picLocks noChangeAspect="1"/>
          </p:cNvPicPr>
          <p:nvPr/>
        </p:nvPicPr>
        <p:blipFill>
          <a:blip r:embed="rId1"/>
          <a:stretch>
            <a:fillRect/>
          </a:stretch>
        </p:blipFill>
        <p:spPr>
          <a:xfrm>
            <a:off x="4191000" y="3200400"/>
            <a:ext cx="1423988" cy="1828800"/>
          </a:xfrm>
          <a:prstGeom prst="rect">
            <a:avLst/>
          </a:prstGeom>
          <a:noFill/>
          <a:ln w="9525">
            <a:noFill/>
          </a:ln>
        </p:spPr>
      </p:pic>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5059"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45060" name="Rectangle 2"/>
          <p:cNvSpPr/>
          <p:nvPr>
            <p:ph idx="1"/>
          </p:nvPr>
        </p:nvSpPr>
        <p:spPr>
          <a:xfrm>
            <a:off x="457200" y="762000"/>
            <a:ext cx="8229600" cy="5486400"/>
          </a:xfrm>
        </p:spPr>
        <p:txBody>
          <a:bodyPr vert="horz" wrap="square" lIns="91440" tIns="45720" rIns="91440" bIns="45720" anchor="t" anchorCtr="0"/>
          <a:p>
            <a:pPr eaLnBrk="1" hangingPunct="1">
              <a:lnSpc>
                <a:spcPct val="120000"/>
              </a:lnSpc>
            </a:pPr>
            <a:r>
              <a:rPr lang="zh-CN" altLang="en-US" sz="1800" dirty="0">
                <a:latin typeface="方正姚体" panose="02010601030101010101" pitchFamily="2" charset="-122"/>
                <a:ea typeface="方正姚体" panose="02010601030101010101" pitchFamily="2" charset="-122"/>
              </a:rPr>
              <a:t>人类在安全哲学上的认识大致分为几个阶段？</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预防型与本质化安全哲学的基本观点是什么？</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根据安全经济学分析的结果，安全投入与产出的关系是什么？事前预防型与事后整改型的投入效果之间的关系如何？</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事故系统的</a:t>
            </a:r>
            <a:r>
              <a:rPr lang="zh-CN" altLang="en-US" sz="1800" dirty="0">
                <a:ea typeface="方正姚体" panose="02010601030101010101" pitchFamily="2" charset="-122"/>
              </a:rPr>
              <a:t>“</a:t>
            </a:r>
            <a:r>
              <a:rPr lang="en-US" altLang="zh-CN" sz="1800" dirty="0">
                <a:latin typeface="方正姚体" panose="02010601030101010101" pitchFamily="2" charset="-122"/>
                <a:ea typeface="方正姚体" panose="02010601030101010101" pitchFamily="2" charset="-122"/>
              </a:rPr>
              <a:t>4M</a:t>
            </a:r>
            <a:r>
              <a:rPr lang="en-US" altLang="zh-CN"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要素分别是什么？各要素在事故原因中所占比例如何？</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安全系统中四要素是什么？</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本质安全的理念是什么？</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狭义的本质安全主要是指哪些内容？</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什么是</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三违</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？什么是</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三点控制</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什么是</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三不伤害</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？什么是</a:t>
            </a:r>
            <a:r>
              <a:rPr lang="zh-CN" altLang="en-US" sz="1800" dirty="0">
                <a:ea typeface="方正姚体" panose="02010601030101010101" pitchFamily="2" charset="-122"/>
              </a:rPr>
              <a:t>”</a:t>
            </a:r>
            <a:r>
              <a:rPr lang="en-US" altLang="zh-CN" sz="1800" dirty="0">
                <a:latin typeface="方正姚体" panose="02010601030101010101" pitchFamily="2" charset="-122"/>
                <a:ea typeface="方正姚体" panose="02010601030101010101" pitchFamily="2" charset="-122"/>
              </a:rPr>
              <a:t>3E</a:t>
            </a:r>
            <a:r>
              <a:rPr lang="zh-CN" altLang="en-US" sz="1800" dirty="0">
                <a:latin typeface="方正姚体" panose="02010601030101010101" pitchFamily="2" charset="-122"/>
                <a:ea typeface="方正姚体" panose="02010601030101010101" pitchFamily="2" charset="-122"/>
              </a:rPr>
              <a:t>原则</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a:t>
            </a:r>
            <a:endParaRPr lang="zh-CN" altLang="en-US" sz="1800" dirty="0">
              <a:latin typeface="方正姚体" panose="02010601030101010101" pitchFamily="2" charset="-122"/>
              <a:ea typeface="方正姚体" panose="02010601030101010101" pitchFamily="2" charset="-122"/>
            </a:endParaRPr>
          </a:p>
          <a:p>
            <a:pPr eaLnBrk="1" hangingPunct="1">
              <a:lnSpc>
                <a:spcPct val="120000"/>
              </a:lnSpc>
            </a:pPr>
            <a:r>
              <a:rPr lang="zh-CN" altLang="en-US" sz="1800" dirty="0">
                <a:latin typeface="方正姚体" panose="02010601030101010101" pitchFamily="2" charset="-122"/>
                <a:ea typeface="方正姚体" panose="02010601030101010101" pitchFamily="2" charset="-122"/>
              </a:rPr>
              <a:t>什么是安全效益的</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金字塔法则</a:t>
            </a:r>
            <a:r>
              <a:rPr lang="zh-CN" altLang="en-US" sz="1800" dirty="0">
                <a:ea typeface="方正姚体" panose="02010601030101010101" pitchFamily="2" charset="-122"/>
              </a:rPr>
              <a:t>”</a:t>
            </a:r>
            <a:r>
              <a:rPr lang="zh-CN" altLang="en-US" sz="1800" dirty="0">
                <a:latin typeface="方正姚体" panose="02010601030101010101" pitchFamily="2" charset="-122"/>
                <a:ea typeface="方正姚体" panose="02010601030101010101" pitchFamily="2" charset="-122"/>
              </a:rPr>
              <a:t>？</a:t>
            </a:r>
            <a:endParaRPr lang="zh-CN" altLang="en-US" sz="1800" dirty="0">
              <a:latin typeface="方正姚体" panose="02010601030101010101" pitchFamily="2" charset="-122"/>
              <a:ea typeface="方正姚体" panose="02010601030101010101" pitchFamily="2" charset="-122"/>
            </a:endParaRPr>
          </a:p>
        </p:txBody>
      </p:sp>
      <p:sp>
        <p:nvSpPr>
          <p:cNvPr id="26628" name="Rectangle 4"/>
          <p:cNvSpPr/>
          <p:nvPr/>
        </p:nvSpPr>
        <p:spPr>
          <a:xfrm>
            <a:off x="5943600" y="5867400"/>
            <a:ext cx="1828800" cy="304800"/>
          </a:xfrm>
          <a:prstGeom prst="rect">
            <a:avLst/>
          </a:prstGeom>
          <a:solidFill>
            <a:srgbClr val="FFCC00"/>
          </a:solidFill>
          <a:ln w="9525" cap="flat" cmpd="sng">
            <a:solidFill>
              <a:srgbClr val="FFCC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0"/>
              </a:spcBef>
              <a:buClrTx/>
              <a:buFontTx/>
              <a:buNone/>
            </a:pPr>
            <a:r>
              <a:rPr lang="zh-CN" altLang="en-US" sz="1200" dirty="0">
                <a:solidFill>
                  <a:schemeClr val="tx1"/>
                </a:solidFill>
                <a:ea typeface="宋体" panose="02010600030101010101" pitchFamily="2" charset="-122"/>
              </a:rPr>
              <a:t>答案本期简报内寻找</a:t>
            </a:r>
            <a:endParaRPr lang="zh-CN" altLang="en-US" sz="1200" dirty="0">
              <a:solidFill>
                <a:schemeClr val="tx1"/>
              </a:solidFill>
              <a:ea typeface="宋体" panose="02010600030101010101" pitchFamily="2" charset="-122"/>
            </a:endParaRPr>
          </a:p>
        </p:txBody>
      </p:sp>
      <p:sp>
        <p:nvSpPr>
          <p:cNvPr id="45062" name="AutoShape 5">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pic>
        <p:nvPicPr>
          <p:cNvPr id="45063" name="Picture 7" descr="查看完整尺寸的图片">
            <a:hlinkClick r:id="rId2"/>
          </p:cNvPr>
          <p:cNvPicPr>
            <a:picLocks noChangeAspect="1"/>
          </p:cNvPicPr>
          <p:nvPr/>
        </p:nvPicPr>
        <p:blipFill>
          <a:blip r:embed="rId3"/>
          <a:stretch>
            <a:fillRect/>
          </a:stretch>
        </p:blipFill>
        <p:spPr>
          <a:xfrm>
            <a:off x="8001000" y="0"/>
            <a:ext cx="1143000" cy="852488"/>
          </a:xfrm>
          <a:prstGeom prst="rect">
            <a:avLst/>
          </a:prstGeom>
          <a:noFill/>
          <a:ln w="9525">
            <a:noFill/>
          </a:ln>
        </p:spPr>
      </p:pic>
      <p:pic>
        <p:nvPicPr>
          <p:cNvPr id="45064" name="Picture 9">
            <a:hlinkClick r:id="rId4"/>
          </p:cNvPr>
          <p:cNvPicPr>
            <a:picLocks noChangeAspect="1"/>
          </p:cNvPicPr>
          <p:nvPr/>
        </p:nvPicPr>
        <p:blipFill>
          <a:blip r:embed="rId5"/>
          <a:stretch>
            <a:fillRect/>
          </a:stretch>
        </p:blipFill>
        <p:spPr>
          <a:xfrm>
            <a:off x="0" y="5516563"/>
            <a:ext cx="1600200" cy="1341437"/>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628"/>
                                        </p:tgtEl>
                                        <p:attrNameLst>
                                          <p:attrName>style.visibility</p:attrName>
                                        </p:attrNameLst>
                                      </p:cBhvr>
                                      <p:to>
                                        <p:strVal val="visible"/>
                                      </p:to>
                                    </p:set>
                                    <p:anim calcmode="lin" valueType="num">
                                      <p:cBhvr>
                                        <p:cTn id="7" dur="1000" fill="hold"/>
                                        <p:tgtEl>
                                          <p:spTgt spid="2662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6628"/>
                                        </p:tgtEl>
                                        <p:attrNameLst>
                                          <p:attrName>ppt_y</p:attrName>
                                        </p:attrNameLst>
                                      </p:cBhvr>
                                      <p:tavLst>
                                        <p:tav tm="0">
                                          <p:val>
                                            <p:strVal val="#ppt_y"/>
                                          </p:val>
                                        </p:tav>
                                        <p:tav tm="100000">
                                          <p:val>
                                            <p:strVal val="#ppt_y"/>
                                          </p:val>
                                        </p:tav>
                                      </p:tavLst>
                                    </p:anim>
                                    <p:anim calcmode="lin" valueType="num">
                                      <p:cBhvr>
                                        <p:cTn id="9" dur="1000" fill="hold"/>
                                        <p:tgtEl>
                                          <p:spTgt spid="2662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66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1355" y="3968750"/>
            <a:ext cx="30676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5655" y="4231005"/>
            <a:ext cx="101790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b="1" dirty="0">
                <a:solidFill>
                  <a:schemeClr val="accent5">
                    <a:lumMod val="50000"/>
                  </a:schemeClr>
                </a:solidFill>
                <a:cs typeface="+mn-ea"/>
                <a:sym typeface="+mn-lt"/>
              </a:rPr>
              <a:t> </a:t>
            </a:r>
            <a:r>
              <a:rPr lang="en-US" altLang="zh-CN" dirty="0">
                <a:solidFill>
                  <a:schemeClr val="accent5">
                    <a:lumMod val="50000"/>
                  </a:schemeClr>
                </a:solidFill>
                <a:cs typeface="+mn-ea"/>
                <a:sym typeface="+mn-lt"/>
              </a:rPr>
              <a:t>| </a:t>
            </a:r>
            <a:r>
              <a:rPr lang="en-US" altLang="zh-CN" dirty="0">
                <a:solidFill>
                  <a:schemeClr val="accent5">
                    <a:lumMod val="50000"/>
                  </a:schemeClr>
                </a:solidFill>
                <a:cs typeface="+mn-ea"/>
                <a:sym typeface="+mn-lt"/>
                <a:hlinkClick r:id="rId7"/>
              </a:rPr>
              <a:t>http://www.bofety.com/</a:t>
            </a:r>
            <a:endParaRPr lang="zh-CN" altLang="en-US"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31990" y="4907915"/>
            <a:ext cx="726440"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日期占位符 4"/>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8195" name="灯片编号占位符 6"/>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8196" name="Rectangle 103"/>
          <p:cNvSpPr/>
          <p:nvPr>
            <p:ph type="title"/>
          </p:nvPr>
        </p:nvSpPr>
        <p:spPr/>
        <p:txBody>
          <a:bodyPr vert="horz" wrap="square" lIns="91440" tIns="45720" rIns="91440" bIns="45720" anchor="ctr" anchorCtr="0"/>
          <a:p>
            <a:pPr eaLnBrk="1" hangingPunct="1"/>
            <a:r>
              <a:rPr lang="en-US" altLang="zh-CN" dirty="0"/>
              <a:t>1.1 </a:t>
            </a:r>
            <a:r>
              <a:rPr lang="zh-CN" altLang="en-US" dirty="0"/>
              <a:t>人类安全哲学的发展进程</a:t>
            </a:r>
            <a:endParaRPr lang="zh-CN" altLang="en-US" dirty="0"/>
          </a:p>
        </p:txBody>
      </p:sp>
      <p:sp>
        <p:nvSpPr>
          <p:cNvPr id="8197" name="Rectangle 3"/>
          <p:cNvSpPr/>
          <p:nvPr>
            <p:ph type="body" sz="half" idx="1"/>
          </p:nvPr>
        </p:nvSpPr>
        <p:spPr>
          <a:xfrm>
            <a:off x="457200" y="1371600"/>
            <a:ext cx="8229600" cy="4876800"/>
          </a:xfrm>
        </p:spPr>
        <p:txBody>
          <a:bodyPr vert="horz" wrap="square" lIns="91440" tIns="45720" rIns="91440" bIns="45720" anchor="t" anchorCtr="0"/>
          <a:p>
            <a:pPr eaLnBrk="1" hangingPunct="1">
              <a:buClr>
                <a:srgbClr val="FFFF00"/>
              </a:buClr>
              <a:buSzTx/>
              <a:buFont typeface="Wingdings" panose="05000000000000000000" pitchFamily="2" charset="2"/>
            </a:pPr>
            <a:r>
              <a:rPr lang="zh-CN" altLang="en-US" dirty="0"/>
              <a:t>在人类历史进程中，包含着人类安全哲学</a:t>
            </a:r>
            <a:r>
              <a:rPr lang="en-US" altLang="zh-CN" dirty="0"/>
              <a:t>—</a:t>
            </a:r>
            <a:r>
              <a:rPr lang="zh-CN" altLang="en-US" dirty="0"/>
              <a:t>人类安全生产的认识论和方法论的发展和进步。人类安全哲学的发展进程见下表。</a:t>
            </a:r>
            <a:endParaRPr lang="zh-CN" altLang="en-US" dirty="0"/>
          </a:p>
        </p:txBody>
      </p:sp>
      <p:sp>
        <p:nvSpPr>
          <p:cNvPr id="8198" name="AutoShape 26">
            <a:hlinkClick r:id="rId1"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graphicFrame>
        <p:nvGraphicFramePr>
          <p:cNvPr id="6475" name="Group 331"/>
          <p:cNvGraphicFramePr>
            <a:graphicFrameLocks noGrp="1"/>
          </p:cNvGraphicFramePr>
          <p:nvPr>
            <p:ph sz="half" idx="1"/>
          </p:nvPr>
        </p:nvGraphicFramePr>
        <p:xfrm>
          <a:off x="685800" y="2514600"/>
          <a:ext cx="7772400" cy="2968625"/>
        </p:xfrm>
        <a:graphic>
          <a:graphicData uri="http://schemas.openxmlformats.org/drawingml/2006/table">
            <a:tbl>
              <a:tblPr/>
              <a:tblGrid>
                <a:gridCol w="573088"/>
                <a:gridCol w="1789112"/>
                <a:gridCol w="1752600"/>
                <a:gridCol w="1114425"/>
                <a:gridCol w="942975"/>
                <a:gridCol w="1600200"/>
              </a:tblGrid>
              <a:tr h="593725">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阶段</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时代</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技术特征</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哲学观</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认识论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方法论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1</a:t>
                      </a:r>
                      <a:endPar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17</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世纪以前</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农牧业及手工业</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宿命论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与被动型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听天由命</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无能为力</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2</a:t>
                      </a:r>
                      <a:endPar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17</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世纪末至</a:t>
                      </a: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20</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世纪初</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蒸汽机时代</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经验论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与事后型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局部安全</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亡羊补牢，事后型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3</a:t>
                      </a:r>
                      <a:endPar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20</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世纪初至</a:t>
                      </a: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50</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年代</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电气化时代</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系统论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与综合型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系统安全</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综合对策及系统工程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93725">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ctr"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4</a:t>
                      </a:r>
                      <a:endPar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20</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世纪</a:t>
                      </a:r>
                      <a:r>
                        <a:rPr kumimoji="0" lang="en-US" altLang="zh-CN"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50</a:t>
                      </a: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年代以来</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宇航技术与核能</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本质论</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与预防型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安全系统</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buClr>
                          <a:srgbClr val="FFFF00"/>
                        </a:buClr>
                        <a:buFont typeface="Wingdings" panose="05000000000000000000" pitchFamily="2" charset="2"/>
                        <a:defRPr>
                          <a:solidFill>
                            <a:schemeClr val="bg1"/>
                          </a:solidFill>
                          <a:latin typeface="Arial" panose="020B0604020202020204" pitchFamily="34" charset="0"/>
                          <a:ea typeface="楷体_GB2312" pitchFamily="49" charset="-122"/>
                        </a:defRPr>
                      </a:lvl1pPr>
                      <a:lvl2pPr marL="742950" indent="-285750" algn="l">
                        <a:spcBef>
                          <a:spcPct val="20000"/>
                        </a:spcBef>
                        <a:buClr>
                          <a:srgbClr val="FF0000"/>
                        </a:buClr>
                        <a:buFont typeface="Wingdings" panose="05000000000000000000" pitchFamily="2" charset="2"/>
                        <a:defRPr sz="1600">
                          <a:solidFill>
                            <a:schemeClr val="bg1"/>
                          </a:solidFill>
                          <a:latin typeface="Arial" panose="020B0604020202020204" pitchFamily="34" charset="0"/>
                          <a:ea typeface="楷体_GB2312" pitchFamily="49" charset="-122"/>
                        </a:defRPr>
                      </a:lvl2pPr>
                      <a:lvl3pPr marL="1143000" indent="-228600" algn="l">
                        <a:spcBef>
                          <a:spcPct val="20000"/>
                        </a:spcBef>
                        <a:buClr>
                          <a:schemeClr val="hlink"/>
                        </a:buClr>
                        <a:buFont typeface="Wingdings" panose="05000000000000000000" pitchFamily="2" charset="2"/>
                        <a:defRPr sz="1400">
                          <a:solidFill>
                            <a:schemeClr val="bg1"/>
                          </a:solidFill>
                          <a:latin typeface="Arial" panose="020B0604020202020204" pitchFamily="34" charset="0"/>
                          <a:ea typeface="仿宋_GB2312" pitchFamily="49" charset="-122"/>
                        </a:defRPr>
                      </a:lvl3pPr>
                      <a:lvl4pPr marL="1600200" indent="-228600" algn="l">
                        <a:spcBef>
                          <a:spcPct val="20000"/>
                        </a:spcBef>
                        <a:buFont typeface="Arial" panose="020B0604020202020204" pitchFamily="34" charset="0"/>
                        <a:defRPr sz="1200">
                          <a:solidFill>
                            <a:schemeClr val="bg1"/>
                          </a:solidFill>
                          <a:latin typeface="Arial" panose="020B0604020202020204" pitchFamily="34" charset="0"/>
                          <a:ea typeface="楷体_GB2312" pitchFamily="49" charset="-122"/>
                        </a:defRPr>
                      </a:lvl4pPr>
                      <a:lvl5pPr marL="2057400" indent="-228600" algn="l">
                        <a:spcBef>
                          <a:spcPct val="20000"/>
                        </a:spcBef>
                        <a:defRPr sz="1000">
                          <a:solidFill>
                            <a:schemeClr val="bg1"/>
                          </a:solidFill>
                          <a:latin typeface="Arial" panose="020B0604020202020204" pitchFamily="34" charset="0"/>
                          <a:ea typeface="楷体_GB2312" pitchFamily="49" charset="-122"/>
                        </a:defRPr>
                      </a:lvl5pPr>
                      <a:lvl6pPr marL="25146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6pPr>
                      <a:lvl7pPr marL="29718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7pPr>
                      <a:lvl8pPr marL="34290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8pPr>
                      <a:lvl9pPr marL="3886200" indent="-228600" fontAlgn="base">
                        <a:spcBef>
                          <a:spcPct val="20000"/>
                        </a:spcBef>
                        <a:spcAft>
                          <a:spcPct val="0"/>
                        </a:spcAft>
                        <a:defRPr sz="1000">
                          <a:solidFill>
                            <a:schemeClr val="bg1"/>
                          </a:solidFill>
                          <a:latin typeface="Arial" panose="020B0604020202020204" pitchFamily="34" charset="0"/>
                          <a:ea typeface="楷体_GB2312" pitchFamily="49" charset="-122"/>
                        </a:defRPr>
                      </a:lvl9pPr>
                    </a:lstStyle>
                    <a:p>
                      <a:pPr marL="342900" marR="0" lvl="0" indent="-342900" algn="l" defTabSz="914400" rtl="0" eaLnBrk="0" fontAlgn="base" latinLnBrk="0" hangingPunct="0">
                        <a:lnSpc>
                          <a:spcPct val="100000"/>
                        </a:lnSpc>
                        <a:spcBef>
                          <a:spcPct val="0"/>
                        </a:spcBef>
                        <a:spcAft>
                          <a:spcPct val="0"/>
                        </a:spcAft>
                        <a:buClrTx/>
                        <a:buSzTx/>
                        <a:buFontTx/>
                        <a:buNone/>
                      </a:pPr>
                      <a:r>
                        <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rPr>
                        <a:t>本质安全化，防预型</a:t>
                      </a:r>
                      <a:endParaRPr kumimoji="0" lang="zh-CN" altLang="en-US" sz="1400" b="0" i="0" u="none" strike="noStrike" cap="none" normalizeH="0" baseline="0">
                        <a:ln>
                          <a:noFill/>
                        </a:ln>
                        <a:solidFill>
                          <a:schemeClr val="bg1"/>
                        </a:solidFill>
                        <a:effectLst/>
                        <a:latin typeface="方正姚体" panose="02010601030101010101" pitchFamily="2" charset="-122"/>
                        <a:ea typeface="方正姚体" panose="02010601030101010101" pitchFamily="2" charset="-122"/>
                        <a:cs typeface="Times New Roman" panose="02020603050405020304" pitchFamily="18" charset="0"/>
                      </a:endParaRPr>
                    </a:p>
                  </a:txBody>
                  <a:tcPr marL="90000" marR="90000" marT="46800" marB="46800" anchor="ctr" anchorCtr="1"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218" name="Rectangle 2"/>
          <p:cNvSpPr/>
          <p:nvPr>
            <p:ph type="title"/>
          </p:nvPr>
        </p:nvSpPr>
        <p:spPr>
          <a:xfrm>
            <a:off x="457200" y="2590800"/>
            <a:ext cx="8229600" cy="914400"/>
          </a:xfrm>
        </p:spPr>
        <p:txBody>
          <a:bodyPr vert="horz" wrap="square" lIns="91440" tIns="45720" rIns="91440" bIns="45720" anchor="ctr" anchorCtr="0"/>
          <a:p>
            <a:pPr eaLnBrk="1" hangingPunct="1"/>
            <a:r>
              <a:rPr lang="en-US" altLang="zh-CN" dirty="0"/>
              <a:t>1.2 </a:t>
            </a:r>
            <a:r>
              <a:rPr lang="zh-CN" altLang="en-US" dirty="0"/>
              <a:t>各历史时期安全哲学综述</a:t>
            </a:r>
            <a:endParaRPr lang="zh-CN" altLang="en-US"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0243"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0244" name="Rectangle 3"/>
          <p:cNvSpPr/>
          <p:nvPr>
            <p:ph idx="1"/>
          </p:nvPr>
        </p:nvSpPr>
        <p:spPr>
          <a:xfrm>
            <a:off x="457200" y="685800"/>
            <a:ext cx="5257800" cy="5562600"/>
          </a:xfrm>
        </p:spPr>
        <p:txBody>
          <a:bodyPr vert="horz" wrap="square" lIns="91440" tIns="45720" rIns="91440" bIns="45720" anchor="t" anchorCtr="0"/>
          <a:p>
            <a:pPr eaLnBrk="1" hangingPunct="1"/>
            <a:r>
              <a:rPr lang="zh-CN" altLang="en-US" dirty="0">
                <a:latin typeface="楷体_GB2312" pitchFamily="49" charset="-122"/>
              </a:rPr>
              <a:t>宿命论与被动型的安全哲学</a:t>
            </a:r>
            <a:r>
              <a:rPr lang="zh-CN" altLang="en-US" sz="1400" dirty="0">
                <a:latin typeface="方正姚体" panose="02010601030101010101" pitchFamily="2" charset="-122"/>
                <a:ea typeface="方正姚体" panose="02010601030101010101" pitchFamily="2" charset="-122"/>
              </a:rPr>
              <a:t>（ </a:t>
            </a:r>
            <a:r>
              <a:rPr lang="en-US" altLang="zh-CN" sz="1400" dirty="0">
                <a:latin typeface="方正姚体" panose="02010601030101010101" pitchFamily="2" charset="-122"/>
                <a:ea typeface="方正姚体" panose="02010601030101010101" pitchFamily="2" charset="-122"/>
              </a:rPr>
              <a:t>17</a:t>
            </a:r>
            <a:r>
              <a:rPr lang="zh-CN" altLang="en-US" sz="1400" dirty="0">
                <a:latin typeface="方正姚体" panose="02010601030101010101" pitchFamily="2" charset="-122"/>
                <a:ea typeface="方正姚体" panose="02010601030101010101" pitchFamily="2" charset="-122"/>
              </a:rPr>
              <a:t>世纪以前）</a:t>
            </a:r>
            <a:endParaRPr lang="zh-CN" altLang="en-US" sz="1400" dirty="0">
              <a:latin typeface="方正姚体" panose="02010601030101010101" pitchFamily="2" charset="-122"/>
              <a:ea typeface="方正姚体" panose="02010601030101010101" pitchFamily="2" charset="-122"/>
            </a:endParaRPr>
          </a:p>
          <a:p>
            <a:pPr lvl="1" eaLnBrk="1" hangingPunct="1"/>
            <a:r>
              <a:rPr lang="zh-CN" altLang="en-US" dirty="0">
                <a:latin typeface="楷体_GB2312" pitchFamily="49" charset="-122"/>
              </a:rPr>
              <a:t>这样的认识论与方法论表现为：对于事故与灾害听天由命，无能为力。认为命运是老天的安排，神灵是人类的主宰。面对事故对生命的残酷与践蹋，人类只能是被动地承受。人类的生活质量无从谈起，生命与健康的价值被抹灭。</a:t>
            </a:r>
            <a:endParaRPr lang="zh-CN" altLang="en-US" dirty="0">
              <a:latin typeface="楷体_GB2312" pitchFamily="49" charset="-122"/>
            </a:endParaRPr>
          </a:p>
          <a:p>
            <a:pPr lvl="1" eaLnBrk="1" hangingPunct="1"/>
            <a:endParaRPr lang="zh-CN" altLang="en-US" dirty="0">
              <a:latin typeface="楷体_GB2312" pitchFamily="49" charset="-122"/>
            </a:endParaRPr>
          </a:p>
          <a:p>
            <a:pPr eaLnBrk="1" hangingPunct="1"/>
            <a:r>
              <a:rPr lang="zh-CN" altLang="en-US" dirty="0">
                <a:latin typeface="楷体_GB2312" pitchFamily="49" charset="-122"/>
              </a:rPr>
              <a:t>经验论与事后型的安全哲学</a:t>
            </a:r>
            <a:r>
              <a:rPr lang="zh-CN" altLang="en-US" sz="1400" dirty="0">
                <a:latin typeface="方正姚体" panose="02010601030101010101" pitchFamily="2" charset="-122"/>
                <a:ea typeface="方正姚体" panose="02010601030101010101" pitchFamily="2" charset="-122"/>
              </a:rPr>
              <a:t>（ </a:t>
            </a:r>
            <a:r>
              <a:rPr lang="en-US" altLang="zh-CN" sz="1400" dirty="0">
                <a:latin typeface="方正姚体" panose="02010601030101010101" pitchFamily="2" charset="-122"/>
                <a:ea typeface="方正姚体" panose="02010601030101010101" pitchFamily="2" charset="-122"/>
              </a:rPr>
              <a:t>17</a:t>
            </a:r>
            <a:r>
              <a:rPr lang="zh-CN" altLang="en-US" sz="1400" dirty="0">
                <a:latin typeface="方正姚体" panose="02010601030101010101" pitchFamily="2" charset="-122"/>
                <a:ea typeface="方正姚体" panose="02010601030101010101" pitchFamily="2" charset="-122"/>
              </a:rPr>
              <a:t>世纪末至</a:t>
            </a:r>
            <a:r>
              <a:rPr lang="en-US" altLang="zh-CN" sz="1400" dirty="0">
                <a:latin typeface="方正姚体" panose="02010601030101010101" pitchFamily="2" charset="-122"/>
                <a:ea typeface="方正姚体" panose="02010601030101010101" pitchFamily="2" charset="-122"/>
              </a:rPr>
              <a:t>20</a:t>
            </a:r>
            <a:r>
              <a:rPr lang="zh-CN" altLang="en-US" sz="1400" dirty="0">
                <a:latin typeface="方正姚体" panose="02010601030101010101" pitchFamily="2" charset="-122"/>
                <a:ea typeface="方正姚体" panose="02010601030101010101" pitchFamily="2" charset="-122"/>
              </a:rPr>
              <a:t>世纪初）</a:t>
            </a:r>
            <a:endParaRPr lang="zh-CN" altLang="en-US" sz="1400" dirty="0">
              <a:latin typeface="方正姚体" panose="02010601030101010101" pitchFamily="2" charset="-122"/>
              <a:ea typeface="方正姚体" panose="02010601030101010101" pitchFamily="2" charset="-122"/>
            </a:endParaRPr>
          </a:p>
          <a:p>
            <a:pPr lvl="1" eaLnBrk="1" hangingPunct="1"/>
            <a:r>
              <a:rPr lang="zh-CN" altLang="en-US" dirty="0">
                <a:latin typeface="楷体_GB2312" pitchFamily="49" charset="-122"/>
              </a:rPr>
              <a:t>随着生产方式的变更，人类从农牧业进入了早期的工业化社会─蒸汽机时代。由于事故与灾害类型的复杂多样和事故严重性的扩大，人类进入了局部安全认识阶段，哲学上反映出：建立在事故与灾难的经历上来认识人类安全，有了与事故抗争的意识，学会了＂亡羊补牢＂的手段，是一种头痛医头、脚痛医脚的对策方式。</a:t>
            </a:r>
            <a:endParaRPr lang="zh-CN" altLang="en-US" dirty="0">
              <a:latin typeface="楷体_GB2312" pitchFamily="49" charset="-122"/>
            </a:endParaRPr>
          </a:p>
        </p:txBody>
      </p:sp>
      <p:pic>
        <p:nvPicPr>
          <p:cNvPr id="89094" name="Picture 6" descr="2007102682550150"/>
          <p:cNvPicPr>
            <a:picLocks noChangeAspect="1"/>
          </p:cNvPicPr>
          <p:nvPr/>
        </p:nvPicPr>
        <p:blipFill>
          <a:blip r:embed="rId1"/>
          <a:stretch>
            <a:fillRect/>
          </a:stretch>
        </p:blipFill>
        <p:spPr>
          <a:xfrm>
            <a:off x="6019800" y="2667000"/>
            <a:ext cx="2438400" cy="1633538"/>
          </a:xfrm>
          <a:prstGeom prst="rect">
            <a:avLst/>
          </a:prstGeom>
          <a:noFill/>
          <a:ln w="9525">
            <a:noFill/>
          </a:ln>
        </p:spPr>
      </p:pic>
      <p:pic>
        <p:nvPicPr>
          <p:cNvPr id="89096" name="Picture 8" descr="2007221235317993"/>
          <p:cNvPicPr>
            <a:picLocks noChangeAspect="1"/>
          </p:cNvPicPr>
          <p:nvPr/>
        </p:nvPicPr>
        <p:blipFill>
          <a:blip r:embed="rId2"/>
          <a:stretch>
            <a:fillRect/>
          </a:stretch>
        </p:blipFill>
        <p:spPr>
          <a:xfrm>
            <a:off x="6019800" y="4567238"/>
            <a:ext cx="2438400" cy="1681162"/>
          </a:xfrm>
          <a:prstGeom prst="rect">
            <a:avLst/>
          </a:prstGeom>
          <a:noFill/>
          <a:ln w="9525">
            <a:noFill/>
          </a:ln>
        </p:spPr>
      </p:pic>
      <p:pic>
        <p:nvPicPr>
          <p:cNvPr id="89098" name="Picture 10" descr="xin_3620405301336578181935"/>
          <p:cNvPicPr>
            <a:picLocks noChangeAspect="1"/>
          </p:cNvPicPr>
          <p:nvPr/>
        </p:nvPicPr>
        <p:blipFill>
          <a:blip r:embed="rId3"/>
          <a:stretch>
            <a:fillRect/>
          </a:stretch>
        </p:blipFill>
        <p:spPr>
          <a:xfrm>
            <a:off x="5943600" y="781050"/>
            <a:ext cx="2609850" cy="1581150"/>
          </a:xfrm>
          <a:prstGeom prst="rect">
            <a:avLst/>
          </a:prstGeom>
          <a:noFill/>
          <a:ln w="9525">
            <a:noFill/>
          </a:ln>
        </p:spPr>
      </p:pic>
      <p:sp>
        <p:nvSpPr>
          <p:cNvPr id="10248" name="AutoShape 11">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89098"/>
                                        </p:tgtEl>
                                        <p:attrNameLst>
                                          <p:attrName>style.visibility</p:attrName>
                                        </p:attrNameLst>
                                      </p:cBhvr>
                                      <p:to>
                                        <p:strVal val="visible"/>
                                      </p:to>
                                    </p:set>
                                    <p:animEffect transition="in" filter="diamond(in)">
                                      <p:cBhvr>
                                        <p:cTn id="7" dur="2000"/>
                                        <p:tgtEl>
                                          <p:spTgt spid="89098"/>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89094"/>
                                        </p:tgtEl>
                                        <p:attrNameLst>
                                          <p:attrName>style.visibility</p:attrName>
                                        </p:attrNameLst>
                                      </p:cBhvr>
                                      <p:to>
                                        <p:strVal val="visible"/>
                                      </p:to>
                                    </p:set>
                                    <p:animEffect transition="in" filter="wedge">
                                      <p:cBhvr>
                                        <p:cTn id="11" dur="2000"/>
                                        <p:tgtEl>
                                          <p:spTgt spid="89094"/>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89096"/>
                                        </p:tgtEl>
                                        <p:attrNameLst>
                                          <p:attrName>style.visibility</p:attrName>
                                        </p:attrNameLst>
                                      </p:cBhvr>
                                      <p:to>
                                        <p:strVal val="visible"/>
                                      </p:to>
                                    </p:set>
                                    <p:animEffect transition="in" filter="diamond(in)">
                                      <p:cBhvr>
                                        <p:cTn id="15" dur="20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1267"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1268" name="Rectangle 2"/>
          <p:cNvSpPr/>
          <p:nvPr>
            <p:ph idx="1"/>
          </p:nvPr>
        </p:nvSpPr>
        <p:spPr>
          <a:xfrm>
            <a:off x="457200" y="685800"/>
            <a:ext cx="5486400" cy="5562600"/>
          </a:xfrm>
        </p:spPr>
        <p:txBody>
          <a:bodyPr vert="horz" wrap="square" lIns="91440" tIns="45720" rIns="91440" bIns="45720" anchor="t" anchorCtr="0"/>
          <a:p>
            <a:pPr eaLnBrk="1" hangingPunct="1"/>
            <a:r>
              <a:rPr lang="zh-CN" altLang="en-US" sz="1800" dirty="0"/>
              <a:t>系统论与综合型的安全哲学</a:t>
            </a:r>
            <a:r>
              <a:rPr lang="zh-CN" altLang="en-US" sz="1400" dirty="0">
                <a:latin typeface="方正姚体" panose="02010601030101010101" pitchFamily="2" charset="-122"/>
                <a:ea typeface="方正姚体" panose="02010601030101010101" pitchFamily="2" charset="-122"/>
              </a:rPr>
              <a:t>（ </a:t>
            </a:r>
            <a:r>
              <a:rPr lang="en-US" altLang="zh-CN" sz="1400" dirty="0">
                <a:latin typeface="方正姚体" panose="02010601030101010101" pitchFamily="2" charset="-122"/>
                <a:ea typeface="方正姚体" panose="02010601030101010101" pitchFamily="2" charset="-122"/>
              </a:rPr>
              <a:t>20</a:t>
            </a:r>
            <a:r>
              <a:rPr lang="zh-CN" altLang="en-US" sz="1400" dirty="0">
                <a:latin typeface="方正姚体" panose="02010601030101010101" pitchFamily="2" charset="-122"/>
                <a:ea typeface="方正姚体" panose="02010601030101010101" pitchFamily="2" charset="-122"/>
              </a:rPr>
              <a:t>世纪初至</a:t>
            </a:r>
            <a:r>
              <a:rPr lang="en-US" altLang="zh-CN" sz="1400" dirty="0">
                <a:latin typeface="方正姚体" panose="02010601030101010101" pitchFamily="2" charset="-122"/>
                <a:ea typeface="方正姚体" panose="02010601030101010101" pitchFamily="2" charset="-122"/>
              </a:rPr>
              <a:t>50</a:t>
            </a:r>
            <a:r>
              <a:rPr lang="zh-CN" altLang="en-US" sz="1400" dirty="0">
                <a:latin typeface="方正姚体" panose="02010601030101010101" pitchFamily="2" charset="-122"/>
                <a:ea typeface="方正姚体" panose="02010601030101010101" pitchFamily="2" charset="-122"/>
              </a:rPr>
              <a:t>年代）</a:t>
            </a:r>
            <a:endParaRPr lang="zh-CN" altLang="en-US" sz="1400" dirty="0">
              <a:latin typeface="方正姚体" panose="02010601030101010101" pitchFamily="2" charset="-122"/>
              <a:ea typeface="方正姚体" panose="02010601030101010101" pitchFamily="2" charset="-122"/>
            </a:endParaRPr>
          </a:p>
          <a:p>
            <a:pPr eaLnBrk="1" hangingPunct="1"/>
            <a:r>
              <a:rPr lang="zh-CN" altLang="en-US" sz="1800" dirty="0"/>
              <a:t>这一时期，人类建立了事故系统的综合认识，认识到了人、机、环境、管理事故综合要素，主张工程技术硬手段与教育、管理软手段综合措施。其具体思想和方法有：</a:t>
            </a:r>
            <a:endParaRPr lang="zh-CN" altLang="en-US" sz="1800" dirty="0"/>
          </a:p>
          <a:p>
            <a:pPr lvl="1" eaLnBrk="1" hangingPunct="1">
              <a:spcBef>
                <a:spcPct val="0"/>
              </a:spcBef>
            </a:pPr>
            <a:r>
              <a:rPr lang="zh-CN" altLang="en-US" sz="1600" dirty="0"/>
              <a:t>全面安全管理的思想；</a:t>
            </a:r>
            <a:endParaRPr lang="zh-CN" altLang="en-US" sz="1600" dirty="0"/>
          </a:p>
          <a:p>
            <a:pPr lvl="1" eaLnBrk="1" hangingPunct="1">
              <a:spcBef>
                <a:spcPct val="0"/>
              </a:spcBef>
            </a:pPr>
            <a:r>
              <a:rPr lang="zh-CN" altLang="en-US" sz="1600" dirty="0"/>
              <a:t>安全与生产技术统一的原则；</a:t>
            </a:r>
            <a:endParaRPr lang="zh-CN" altLang="en-US" sz="1600" dirty="0"/>
          </a:p>
          <a:p>
            <a:pPr lvl="1" eaLnBrk="1" hangingPunct="1">
              <a:spcBef>
                <a:spcPct val="0"/>
              </a:spcBef>
            </a:pPr>
            <a:r>
              <a:rPr lang="zh-CN" altLang="en-US" sz="1600" dirty="0"/>
              <a:t>讲究安全人机设计；</a:t>
            </a:r>
            <a:endParaRPr lang="zh-CN" altLang="en-US" sz="1600" dirty="0"/>
          </a:p>
          <a:p>
            <a:pPr lvl="1" eaLnBrk="1" hangingPunct="1">
              <a:spcBef>
                <a:spcPct val="0"/>
              </a:spcBef>
            </a:pPr>
            <a:r>
              <a:rPr lang="zh-CN" altLang="en-US" sz="1600" dirty="0"/>
              <a:t>推行系统安全工程；</a:t>
            </a:r>
            <a:endParaRPr lang="zh-CN" altLang="en-US" sz="1600" dirty="0"/>
          </a:p>
          <a:p>
            <a:pPr lvl="1" eaLnBrk="1" hangingPunct="1">
              <a:spcBef>
                <a:spcPct val="0"/>
              </a:spcBef>
            </a:pPr>
            <a:r>
              <a:rPr lang="zh-CN" altLang="en-US" sz="1600" dirty="0"/>
              <a:t>国家、企业、工会、个人综合负责的体制；</a:t>
            </a:r>
            <a:endParaRPr lang="zh-CN" altLang="en-US" sz="1600" dirty="0"/>
          </a:p>
          <a:p>
            <a:pPr lvl="1" eaLnBrk="1" hangingPunct="1">
              <a:spcBef>
                <a:spcPct val="0"/>
              </a:spcBef>
            </a:pPr>
            <a:r>
              <a:rPr lang="zh-CN" altLang="en-US" sz="1600" dirty="0"/>
              <a:t>同计划、同布置、同检查、同总结、同评比的“五同时”原则；</a:t>
            </a:r>
            <a:endParaRPr lang="zh-CN" altLang="en-US" sz="1600" dirty="0"/>
          </a:p>
          <a:p>
            <a:pPr lvl="1" eaLnBrk="1" hangingPunct="1">
              <a:spcBef>
                <a:spcPct val="0"/>
              </a:spcBef>
            </a:pPr>
            <a:r>
              <a:rPr lang="zh-CN" altLang="en-US" sz="1600" dirty="0"/>
              <a:t>企业各级生产领导的 “三负责”制（上级、员工、自己）；</a:t>
            </a:r>
            <a:endParaRPr lang="zh-CN" altLang="en-US" sz="1600" dirty="0"/>
          </a:p>
          <a:p>
            <a:pPr lvl="1" eaLnBrk="1" hangingPunct="1">
              <a:spcBef>
                <a:spcPct val="0"/>
              </a:spcBef>
            </a:pPr>
            <a:r>
              <a:rPr lang="zh-CN" altLang="en-US" sz="1600" dirty="0"/>
              <a:t>完善的安全检查系统工程。查思想认识、查规章制度、查管理落实、查设备和环境隐患，进行定期与非定期检查相结合、普查与专查相结合、自查、互查、抽查相结合，生产企业岗位每天查、班组车间每周查、厂级每季查、公司年年查，定项目、定标准、定指标、科学定性与定量相结合等。</a:t>
            </a:r>
            <a:endParaRPr lang="zh-CN" altLang="en-US" sz="1600" dirty="0"/>
          </a:p>
        </p:txBody>
      </p:sp>
      <p:pic>
        <p:nvPicPr>
          <p:cNvPr id="91144" name="Picture 8" descr="20093301623130789"/>
          <p:cNvPicPr>
            <a:picLocks noChangeAspect="1"/>
          </p:cNvPicPr>
          <p:nvPr/>
        </p:nvPicPr>
        <p:blipFill>
          <a:blip r:embed="rId1"/>
          <a:stretch>
            <a:fillRect/>
          </a:stretch>
        </p:blipFill>
        <p:spPr>
          <a:xfrm>
            <a:off x="6248400" y="762000"/>
            <a:ext cx="2209800" cy="1804988"/>
          </a:xfrm>
          <a:prstGeom prst="rect">
            <a:avLst/>
          </a:prstGeom>
          <a:noFill/>
          <a:ln w="9525">
            <a:noFill/>
          </a:ln>
        </p:spPr>
      </p:pic>
      <p:pic>
        <p:nvPicPr>
          <p:cNvPr id="91146" name="Picture 10" descr="ozb2kf"/>
          <p:cNvPicPr>
            <a:picLocks noChangeAspect="1"/>
          </p:cNvPicPr>
          <p:nvPr/>
        </p:nvPicPr>
        <p:blipFill>
          <a:blip r:embed="rId2"/>
          <a:stretch>
            <a:fillRect/>
          </a:stretch>
        </p:blipFill>
        <p:spPr>
          <a:xfrm>
            <a:off x="6248400" y="4724400"/>
            <a:ext cx="2209800" cy="1536700"/>
          </a:xfrm>
          <a:prstGeom prst="rect">
            <a:avLst/>
          </a:prstGeom>
          <a:noFill/>
          <a:ln w="9525">
            <a:noFill/>
          </a:ln>
        </p:spPr>
      </p:pic>
      <p:pic>
        <p:nvPicPr>
          <p:cNvPr id="91147" name="Picture 11" descr="a7"/>
          <p:cNvPicPr>
            <a:picLocks noChangeAspect="1"/>
          </p:cNvPicPr>
          <p:nvPr/>
        </p:nvPicPr>
        <p:blipFill>
          <a:blip r:embed="rId3"/>
          <a:stretch>
            <a:fillRect/>
          </a:stretch>
        </p:blipFill>
        <p:spPr>
          <a:xfrm>
            <a:off x="6248400" y="2743200"/>
            <a:ext cx="2209800" cy="1778000"/>
          </a:xfrm>
          <a:prstGeom prst="rect">
            <a:avLst/>
          </a:prstGeom>
          <a:noFill/>
          <a:ln w="9525">
            <a:noFill/>
          </a:ln>
        </p:spPr>
      </p:pic>
      <p:sp>
        <p:nvSpPr>
          <p:cNvPr id="11272" name="AutoShape 12">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circle(in)">
                                      <p:cBhvr>
                                        <p:cTn id="7" dur="2000"/>
                                        <p:tgtEl>
                                          <p:spTgt spid="9114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1144"/>
                                        </p:tgtEl>
                                        <p:attrNameLst>
                                          <p:attrName>style.visibility</p:attrName>
                                        </p:attrNameLst>
                                      </p:cBhvr>
                                      <p:to>
                                        <p:strVal val="visible"/>
                                      </p:to>
                                    </p:set>
                                    <p:animEffect transition="in" filter="circle(in)">
                                      <p:cBhvr>
                                        <p:cTn id="11" dur="2000"/>
                                        <p:tgtEl>
                                          <p:spTgt spid="9114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91146"/>
                                        </p:tgtEl>
                                        <p:attrNameLst>
                                          <p:attrName>style.visibility</p:attrName>
                                        </p:attrNameLst>
                                      </p:cBhvr>
                                      <p:to>
                                        <p:strVal val="visible"/>
                                      </p:to>
                                    </p:set>
                                    <p:animEffect transition="in" filter="circle(in)">
                                      <p:cBhvr>
                                        <p:cTn id="15" dur="2000"/>
                                        <p:tgtEl>
                                          <p:spTgt spid="9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日期占位符 3"/>
          <p:cNvSpPr txBox="1">
            <a:spLocks noGrp="1"/>
          </p:cNvSpPr>
          <p:nvPr>
            <p:ph type="dt" sz="half" idx="10"/>
          </p:nvPr>
        </p:nvSpPr>
        <p:spPr/>
        <p:txBody>
          <a:bodyPr/>
          <a:p>
            <a:pPr marL="0" indent="0" eaLnBrk="1" hangingPunct="1">
              <a:spcBef>
                <a:spcPct val="0"/>
              </a:spcBef>
              <a:buClrTx/>
              <a:buFontTx/>
              <a:buNone/>
            </a:pPr>
            <a:fld id="{BB962C8B-B14F-4D97-AF65-F5344CB8AC3E}" type="datetime11">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2291" name="灯片编号占位符 5"/>
          <p:cNvSpPr txBox="1">
            <a:spLocks noGrp="1"/>
          </p:cNvSpPr>
          <p:nvPr>
            <p:ph type="sldNum" sz="quarter" idx="12"/>
          </p:nvPr>
        </p:nvSpPr>
        <p:spPr/>
        <p:txBody>
          <a:bodyPr/>
          <a:p>
            <a:pPr marL="0" indent="0" algn="r" eaLnBrk="1" hangingPunct="1">
              <a:spcBef>
                <a:spcPct val="0"/>
              </a:spcBef>
              <a:buClrTx/>
              <a:buFontTx/>
              <a:buNone/>
            </a:pPr>
            <a:fld id="{9A0DB2DC-4C9A-4742-B13C-FB6460FD3503}" type="slidenum">
              <a:rPr lang="zh-CN" altLang="en-US" sz="1000" dirty="0">
                <a:solidFill>
                  <a:srgbClr val="FFFF00"/>
                </a:solidFill>
                <a:ea typeface="宋体" panose="02010600030101010101" pitchFamily="2" charset="-122"/>
              </a:rPr>
            </a:fld>
            <a:endParaRPr lang="zh-CN" altLang="en-US" sz="1000" dirty="0">
              <a:solidFill>
                <a:srgbClr val="FFFF00"/>
              </a:solidFill>
              <a:ea typeface="宋体" panose="02010600030101010101" pitchFamily="2" charset="-122"/>
            </a:endParaRPr>
          </a:p>
        </p:txBody>
      </p:sp>
      <p:sp>
        <p:nvSpPr>
          <p:cNvPr id="12292" name="Rectangle 2"/>
          <p:cNvSpPr/>
          <p:nvPr>
            <p:ph idx="1"/>
          </p:nvPr>
        </p:nvSpPr>
        <p:spPr>
          <a:xfrm>
            <a:off x="457200" y="685800"/>
            <a:ext cx="5181600" cy="5562600"/>
          </a:xfrm>
        </p:spPr>
        <p:txBody>
          <a:bodyPr vert="horz" wrap="square" lIns="91440" tIns="45720" rIns="91440" bIns="45720" anchor="t" anchorCtr="0"/>
          <a:p>
            <a:pPr eaLnBrk="1" hangingPunct="1">
              <a:lnSpc>
                <a:spcPct val="90000"/>
              </a:lnSpc>
            </a:pPr>
            <a:r>
              <a:rPr lang="zh-CN" altLang="en-US" sz="1800" dirty="0"/>
              <a:t>本质论与预防型的安全哲学</a:t>
            </a:r>
            <a:r>
              <a:rPr lang="zh-CN" altLang="en-US" sz="1200" dirty="0">
                <a:latin typeface="方正姚体" panose="02010601030101010101" pitchFamily="2" charset="-122"/>
                <a:ea typeface="方正姚体" panose="02010601030101010101" pitchFamily="2" charset="-122"/>
              </a:rPr>
              <a:t>（ </a:t>
            </a:r>
            <a:r>
              <a:rPr lang="en-US" altLang="zh-CN" sz="1200" dirty="0">
                <a:latin typeface="方正姚体" panose="02010601030101010101" pitchFamily="2" charset="-122"/>
                <a:ea typeface="方正姚体" panose="02010601030101010101" pitchFamily="2" charset="-122"/>
              </a:rPr>
              <a:t>20</a:t>
            </a:r>
            <a:r>
              <a:rPr lang="zh-CN" altLang="en-US" sz="1200" dirty="0">
                <a:latin typeface="方正姚体" panose="02010601030101010101" pitchFamily="2" charset="-122"/>
                <a:ea typeface="方正姚体" panose="02010601030101010101" pitchFamily="2" charset="-122"/>
              </a:rPr>
              <a:t>世纪</a:t>
            </a:r>
            <a:r>
              <a:rPr lang="en-US" altLang="zh-CN" sz="1200" dirty="0">
                <a:latin typeface="方正姚体" panose="02010601030101010101" pitchFamily="2" charset="-122"/>
                <a:ea typeface="方正姚体" panose="02010601030101010101" pitchFamily="2" charset="-122"/>
              </a:rPr>
              <a:t>50</a:t>
            </a:r>
            <a:r>
              <a:rPr lang="zh-CN" altLang="en-US" sz="1200" dirty="0">
                <a:latin typeface="方正姚体" panose="02010601030101010101" pitchFamily="2" charset="-122"/>
                <a:ea typeface="方正姚体" panose="02010601030101010101" pitchFamily="2" charset="-122"/>
              </a:rPr>
              <a:t>年代以来）</a:t>
            </a:r>
            <a:endParaRPr lang="zh-CN" altLang="en-US" sz="1200" dirty="0">
              <a:latin typeface="方正姚体" panose="02010601030101010101" pitchFamily="2" charset="-122"/>
              <a:ea typeface="方正姚体" panose="02010601030101010101" pitchFamily="2" charset="-122"/>
            </a:endParaRPr>
          </a:p>
          <a:p>
            <a:pPr eaLnBrk="1" hangingPunct="1">
              <a:lnSpc>
                <a:spcPct val="90000"/>
              </a:lnSpc>
            </a:pPr>
            <a:r>
              <a:rPr lang="zh-CN" altLang="en-US" sz="1800" dirty="0"/>
              <a:t>进入了信息化社会，高科技的不断应用，人类在安全认识论上有了自组织思想和本质安全化的认识，方法论上讲求安全的超前、主动。具体表现为：</a:t>
            </a:r>
            <a:endParaRPr lang="zh-CN" altLang="en-US" sz="1800" dirty="0"/>
          </a:p>
          <a:p>
            <a:pPr lvl="1" eaLnBrk="1" hangingPunct="1">
              <a:lnSpc>
                <a:spcPct val="90000"/>
              </a:lnSpc>
              <a:spcBef>
                <a:spcPct val="0"/>
              </a:spcBef>
            </a:pPr>
            <a:r>
              <a:rPr lang="zh-CN" altLang="en-US" sz="1600" dirty="0"/>
              <a:t>从人与机器和环境的本质安全入手，人的本质安全指不但要要解决人知识、技能、意识素质，还要从人的观念、伦理、情感、态度、认知、品德等人文素质入手，从而提出安全文化建设的思路；</a:t>
            </a:r>
            <a:endParaRPr lang="zh-CN" altLang="en-US" sz="1600" dirty="0"/>
          </a:p>
          <a:p>
            <a:pPr lvl="1" eaLnBrk="1" hangingPunct="1">
              <a:lnSpc>
                <a:spcPct val="90000"/>
              </a:lnSpc>
              <a:spcBef>
                <a:spcPct val="0"/>
              </a:spcBef>
            </a:pPr>
            <a:r>
              <a:rPr lang="zh-CN" altLang="en-US" sz="1600" dirty="0"/>
              <a:t>物和环境的本质安全化就是要采用先进的安全科学技术，推广自组织、自适应、自动控制与闭锁的安全技术；</a:t>
            </a:r>
            <a:endParaRPr lang="zh-CN" altLang="en-US" sz="1600" dirty="0"/>
          </a:p>
          <a:p>
            <a:pPr lvl="1" eaLnBrk="1" hangingPunct="1">
              <a:lnSpc>
                <a:spcPct val="90000"/>
              </a:lnSpc>
              <a:spcBef>
                <a:spcPct val="0"/>
              </a:spcBef>
            </a:pPr>
            <a:r>
              <a:rPr lang="zh-CN" altLang="en-US" sz="1600" dirty="0"/>
              <a:t>研究人、物、能量、信息的安全系统论、安全控制论和安全信息论等现代工业安全原理；</a:t>
            </a:r>
            <a:endParaRPr lang="zh-CN" altLang="en-US" sz="1600" dirty="0"/>
          </a:p>
          <a:p>
            <a:pPr lvl="1" eaLnBrk="1" hangingPunct="1">
              <a:lnSpc>
                <a:spcPct val="90000"/>
              </a:lnSpc>
              <a:spcBef>
                <a:spcPct val="0"/>
              </a:spcBef>
            </a:pPr>
            <a:r>
              <a:rPr lang="zh-CN" altLang="en-US" sz="1600" dirty="0"/>
              <a:t>技术项目中要遵循安全措施与技术设施同时设计、同时施工、同时投入生产的“三同时”原则； </a:t>
            </a:r>
            <a:endParaRPr lang="zh-CN" altLang="en-US" sz="1600" dirty="0"/>
          </a:p>
          <a:p>
            <a:pPr lvl="1" eaLnBrk="1" hangingPunct="1">
              <a:lnSpc>
                <a:spcPct val="90000"/>
              </a:lnSpc>
              <a:spcBef>
                <a:spcPct val="0"/>
              </a:spcBef>
            </a:pPr>
            <a:r>
              <a:rPr lang="zh-CN" altLang="en-US" sz="1600" dirty="0"/>
              <a:t>进行“三不伤害”、 “</a:t>
            </a:r>
            <a:r>
              <a:rPr lang="en-US" altLang="zh-CN" sz="1600" dirty="0"/>
              <a:t>6S</a:t>
            </a:r>
            <a:r>
              <a:rPr lang="zh-CN" altLang="en-US" sz="1600" dirty="0"/>
              <a:t>“、</a:t>
            </a:r>
            <a:r>
              <a:rPr lang="en-US" altLang="zh-CN" sz="1600" dirty="0"/>
              <a:t>”</a:t>
            </a:r>
            <a:r>
              <a:rPr lang="zh-CN" altLang="en-US" sz="1600" dirty="0"/>
              <a:t>三点控制“等超前预防型安全活动；</a:t>
            </a:r>
            <a:endParaRPr lang="zh-CN" altLang="en-US" sz="1600" dirty="0"/>
          </a:p>
          <a:p>
            <a:pPr lvl="1" eaLnBrk="1" hangingPunct="1">
              <a:lnSpc>
                <a:spcPct val="90000"/>
              </a:lnSpc>
              <a:spcBef>
                <a:spcPct val="0"/>
              </a:spcBef>
            </a:pPr>
            <a:r>
              <a:rPr lang="zh-CN" altLang="en-US" sz="1600" dirty="0"/>
              <a:t>推行安全目标管理、无隐患管理、安全经济分析、危险预知活动、事故判定技术等安全系统工程方法。</a:t>
            </a:r>
            <a:endParaRPr lang="zh-CN" altLang="en-US" sz="1600" dirty="0"/>
          </a:p>
        </p:txBody>
      </p:sp>
      <p:pic>
        <p:nvPicPr>
          <p:cNvPr id="92168" name="Picture 8" descr="P200804141037052632132351"/>
          <p:cNvPicPr>
            <a:picLocks noChangeAspect="1"/>
          </p:cNvPicPr>
          <p:nvPr/>
        </p:nvPicPr>
        <p:blipFill>
          <a:blip r:embed="rId1"/>
          <a:stretch>
            <a:fillRect/>
          </a:stretch>
        </p:blipFill>
        <p:spPr>
          <a:xfrm>
            <a:off x="6172200" y="4800600"/>
            <a:ext cx="2438400" cy="1484313"/>
          </a:xfrm>
          <a:prstGeom prst="rect">
            <a:avLst/>
          </a:prstGeom>
          <a:noFill/>
          <a:ln w="9525">
            <a:noFill/>
          </a:ln>
        </p:spPr>
      </p:pic>
      <p:pic>
        <p:nvPicPr>
          <p:cNvPr id="92172" name="Picture 12" descr="105830454"/>
          <p:cNvPicPr>
            <a:picLocks noChangeAspect="1"/>
          </p:cNvPicPr>
          <p:nvPr/>
        </p:nvPicPr>
        <p:blipFill>
          <a:blip r:embed="rId2"/>
          <a:srcRect t="-1935" b="31514"/>
          <a:stretch>
            <a:fillRect/>
          </a:stretch>
        </p:blipFill>
        <p:spPr>
          <a:xfrm>
            <a:off x="6400800" y="2590800"/>
            <a:ext cx="1981200" cy="1981200"/>
          </a:xfrm>
          <a:prstGeom prst="rect">
            <a:avLst/>
          </a:prstGeom>
          <a:noFill/>
          <a:ln w="9525">
            <a:noFill/>
          </a:ln>
        </p:spPr>
      </p:pic>
      <p:pic>
        <p:nvPicPr>
          <p:cNvPr id="92174" name="Picture 14" descr="cePW2kNIvrU0o"/>
          <p:cNvPicPr>
            <a:picLocks noChangeAspect="1"/>
          </p:cNvPicPr>
          <p:nvPr/>
        </p:nvPicPr>
        <p:blipFill>
          <a:blip r:embed="rId3">
            <a:lum bright="10001" contrast="1999"/>
          </a:blip>
          <a:stretch>
            <a:fillRect/>
          </a:stretch>
        </p:blipFill>
        <p:spPr>
          <a:xfrm>
            <a:off x="6324600" y="757238"/>
            <a:ext cx="2133600" cy="1681162"/>
          </a:xfrm>
          <a:prstGeom prst="rect">
            <a:avLst/>
          </a:prstGeom>
          <a:noFill/>
          <a:ln w="9525">
            <a:noFill/>
          </a:ln>
        </p:spPr>
      </p:pic>
      <p:sp>
        <p:nvSpPr>
          <p:cNvPr id="12296" name="AutoShape 15">
            <a:hlinkClick r:id="rId4" action="ppaction://hlinksldjump"/>
          </p:cNvPr>
          <p:cNvSpPr/>
          <p:nvPr/>
        </p:nvSpPr>
        <p:spPr>
          <a:xfrm>
            <a:off x="8763000" y="6629400"/>
            <a:ext cx="381000" cy="228600"/>
          </a:xfrm>
          <a:prstGeom prst="actionButtonHome">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lr>
                <a:srgbClr val="FFFF00"/>
              </a:buClr>
              <a:buFont typeface="Wingdings" panose="05000000000000000000" pitchFamily="2" charset="2"/>
              <a:buChar char="l"/>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anose="05000000000000000000" pitchFamily="2" charset="2"/>
              <a:buChar char="G"/>
              <a:defRPr kern="1200">
                <a:solidFill>
                  <a:schemeClr val="bg1"/>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Ø"/>
              <a:defRPr sz="1600" kern="1200">
                <a:solidFill>
                  <a:schemeClr val="bg1"/>
                </a:solidFill>
                <a:latin typeface="+mn-lt"/>
                <a:ea typeface="仿宋_GB2312"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1200" kern="1200">
                <a:solidFill>
                  <a:schemeClr val="bg1"/>
                </a:solidFill>
                <a:latin typeface="+mn-lt"/>
                <a:ea typeface="+mn-ea"/>
                <a:cs typeface="+mn-cs"/>
              </a:defRPr>
            </a:lvl5pPr>
          </a:lstStyle>
          <a:p>
            <a:pPr marL="0" lvl="0" indent="0" algn="ctr">
              <a:spcBef>
                <a:spcPct val="50000"/>
              </a:spcBef>
              <a:buClrTx/>
              <a:buFontTx/>
              <a:buNone/>
            </a:pPr>
            <a:endParaRPr lang="zh-CN" altLang="en-US" sz="1200" dirty="0">
              <a:solidFill>
                <a:schemeClr val="tx1"/>
              </a:solidFill>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92174"/>
                                        </p:tgtEl>
                                        <p:attrNameLst>
                                          <p:attrName>style.visibility</p:attrName>
                                        </p:attrNameLst>
                                      </p:cBhvr>
                                      <p:to>
                                        <p:strVal val="visible"/>
                                      </p:to>
                                    </p:set>
                                    <p:animEffect transition="in" filter="wheel(4)">
                                      <p:cBhvr>
                                        <p:cTn id="7" dur="2000"/>
                                        <p:tgtEl>
                                          <p:spTgt spid="9217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92172"/>
                                        </p:tgtEl>
                                        <p:attrNameLst>
                                          <p:attrName>style.visibility</p:attrName>
                                        </p:attrNameLst>
                                      </p:cBhvr>
                                      <p:to>
                                        <p:strVal val="visible"/>
                                      </p:to>
                                    </p:set>
                                    <p:animEffect transition="in" filter="wheel(4)">
                                      <p:cBhvr>
                                        <p:cTn id="11" dur="2000"/>
                                        <p:tgtEl>
                                          <p:spTgt spid="92172"/>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92168"/>
                                        </p:tgtEl>
                                        <p:attrNameLst>
                                          <p:attrName>style.visibility</p:attrName>
                                        </p:attrNameLst>
                                      </p:cBhvr>
                                      <p:to>
                                        <p:strVal val="visible"/>
                                      </p:to>
                                    </p:set>
                                    <p:animEffect transition="in" filter="wheel(4)">
                                      <p:cBhvr>
                                        <p:cTn id="15" dur="20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安全简报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fontScheme name="安全简报设计模板">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lang="zh-CN"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lang="zh-CN" altLang="zh-CN" sz="1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安全简报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安全简报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安全简报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安全简报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安全简报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安全简报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安全简报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安全简报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安全简报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安全简报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安全简报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安全简报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安全简报设计模板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CC9900"/>
        </a:folHlink>
      </a:clrScheme>
      <a:clrMap bg1="lt1" tx1="dk1" bg2="lt2" tx2="dk2" accent1="accent1" accent2="accent2" accent3="accent3" accent4="accent4" accent5="accent5" accent6="accent6" hlink="hlink" folHlink="folHlink"/>
    </a:extraClrScheme>
    <a:extraClrScheme>
      <a:clrScheme name="安全简报设计模板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00"/>
        </a:hlink>
        <a:folHlink>
          <a:srgbClr val="CC6600"/>
        </a:folHlink>
      </a:clrScheme>
      <a:clrMap bg1="lt1" tx1="dk1" bg2="lt2" tx2="dk2" accent1="accent1" accent2="accent2" accent3="accent3" accent4="accent4" accent5="accent5" accent6="accent6" hlink="hlink" folHlink="folHlink"/>
    </a:extraClrScheme>
    <a:extraClrScheme>
      <a:clrScheme name="安全简报设计模板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FF33"/>
        </a:folHlink>
      </a:clrScheme>
      <a:clrMap bg1="lt1" tx1="dk1" bg2="lt2" tx2="dk2" accent1="accent1" accent2="accent2" accent3="accent3" accent4="accent4" accent5="accent5" accent6="accent6" hlink="hlink" folHlink="folHlink"/>
    </a:extraClrScheme>
    <a:extraClrScheme>
      <a:clrScheme name="安全简报设计模板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10494</Words>
  <Application>WPS 演示</Application>
  <PresentationFormat>全屏显示(4:3)</PresentationFormat>
  <Paragraphs>674</Paragraphs>
  <Slides>43</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43</vt:i4>
      </vt:variant>
    </vt:vector>
  </HeadingPairs>
  <TitlesOfParts>
    <vt:vector size="63" baseType="lpstr">
      <vt:lpstr>Arial</vt:lpstr>
      <vt:lpstr>宋体</vt:lpstr>
      <vt:lpstr>Wingdings</vt:lpstr>
      <vt:lpstr>黑体</vt:lpstr>
      <vt:lpstr>仿宋_GB2312</vt:lpstr>
      <vt:lpstr>仿宋</vt:lpstr>
      <vt:lpstr>华文仿宋</vt:lpstr>
      <vt:lpstr>楷体_GB2312</vt:lpstr>
      <vt:lpstr>新宋体</vt:lpstr>
      <vt:lpstr>方正姚体</vt:lpstr>
      <vt:lpstr>Times New Roman</vt:lpstr>
      <vt:lpstr>微软雅黑</vt:lpstr>
      <vt:lpstr>Arial Unicode MS</vt:lpstr>
      <vt:lpstr>DFKai-SB</vt:lpstr>
      <vt:lpstr>PMingLiU</vt:lpstr>
      <vt:lpstr>楷体</vt:lpstr>
      <vt:lpstr>楷体_GB2312</vt:lpstr>
      <vt:lpstr>汉仪旗黑-85S</vt:lpstr>
      <vt:lpstr>安全简报设计模板</vt:lpstr>
      <vt:lpstr>Excel.Chart.8</vt:lpstr>
      <vt:lpstr>安全管理知识介绍  ——预防型与本质化安全理念简介</vt:lpstr>
      <vt:lpstr>PowerPoint 演示文稿</vt:lpstr>
      <vt:lpstr>内容导航</vt:lpstr>
      <vt:lpstr>1 人类安全哲学的发展进程简介</vt:lpstr>
      <vt:lpstr>1.1 人类安全哲学的发展进程</vt:lpstr>
      <vt:lpstr>1.2 各历史时期安全哲学综述</vt:lpstr>
      <vt:lpstr>PowerPoint 演示文稿</vt:lpstr>
      <vt:lpstr>PowerPoint 演示文稿</vt:lpstr>
      <vt:lpstr>PowerPoint 演示文稿</vt:lpstr>
      <vt:lpstr>1.3 本质论与预防型安全哲学的观念</vt:lpstr>
      <vt:lpstr>PowerPoint 演示文稿</vt:lpstr>
      <vt:lpstr>1.4 安全系统的构成</vt:lpstr>
      <vt:lpstr>1.4.1 事故系统 安全系统的静态特性之一</vt:lpstr>
      <vt:lpstr>PowerPoint 演示文稿</vt:lpstr>
      <vt:lpstr>1.4.2 安全系统 安全系统的静态特性之二</vt:lpstr>
      <vt:lpstr>1.4.3 安全系统中“人”的重要性</vt:lpstr>
      <vt:lpstr>2 本质安全的含义</vt:lpstr>
      <vt:lpstr>2.1 什么是本质安全</vt:lpstr>
      <vt:lpstr>2.1.1 本质安全的理念</vt:lpstr>
      <vt:lpstr>PowerPoint 演示文稿</vt:lpstr>
      <vt:lpstr>无劳动防护，高处坠落 </vt:lpstr>
      <vt:lpstr>违章操作，自断手指</vt:lpstr>
      <vt:lpstr>参考资料：生物节奏 - 情绪周期</vt:lpstr>
      <vt:lpstr>PowerPoint 演示文稿</vt:lpstr>
      <vt:lpstr>饮水机引发火灾，损失惨重</vt:lpstr>
      <vt:lpstr>钢丝绳断裂，钢渣四溅，烫死一人</vt:lpstr>
      <vt:lpstr>PowerPoint 演示文稿</vt:lpstr>
      <vt:lpstr>北京师范大学辐照故事</vt:lpstr>
      <vt:lpstr>PowerPoint 演示文稿</vt:lpstr>
      <vt:lpstr>2.2 狭义本质安全的两个方面</vt:lpstr>
      <vt:lpstr>PowerPoint 演示文稿</vt:lpstr>
      <vt:lpstr>3 小幽默</vt:lpstr>
      <vt:lpstr>我理解</vt:lpstr>
      <vt:lpstr>魅力</vt:lpstr>
      <vt:lpstr>5 与本质安全有关的几个概念</vt:lpstr>
      <vt:lpstr>三违</vt:lpstr>
      <vt:lpstr>三不伤害</vt:lpstr>
      <vt:lpstr>三点控制</vt:lpstr>
      <vt:lpstr>3E原则</vt:lpstr>
      <vt:lpstr>安全效益“金字塔法则”</vt:lpstr>
      <vt:lpstr> 6 本期培训效果自测</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安全管理知识介绍  ——预防型与本质化安全理念简介</dc:title>
  <dc:creator/>
  <cp:lastModifiedBy>little fairy</cp:lastModifiedBy>
  <cp:revision>3</cp:revision>
  <dcterms:created xsi:type="dcterms:W3CDTF">2021-04-16T02:17:00Z</dcterms:created>
  <dcterms:modified xsi:type="dcterms:W3CDTF">2024-02-23T08:42:15Z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2052-12.1.0.16388</vt:lpwstr>
  </property>
  <property fmtid="{D5CDD505-2E9C-101B-9397-08002B2CF9AE}" pid="4" name="ICV">
    <vt:lpwstr>4BBD5F7D9E984D7C8CFF667CB27F6782_13</vt:lpwstr>
  </property>
</Properties>
</file>