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Lst>
  <p:notesMasterIdLst>
    <p:notesMasterId r:id="rId39"/>
  </p:notesMasterIdLst>
  <p:sldIdLst>
    <p:sldId id="299" r:id="rId4"/>
    <p:sldId id="300"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9" r:id="rId31"/>
    <p:sldId id="288" r:id="rId32"/>
    <p:sldId id="292" r:id="rId33"/>
    <p:sldId id="291" r:id="rId34"/>
    <p:sldId id="296" r:id="rId35"/>
    <p:sldId id="295" r:id="rId36"/>
    <p:sldId id="294" r:id="rId37"/>
    <p:sldId id="301" r:id="rId38"/>
  </p:sldIdLst>
  <p:sldSz cx="12192000" cy="6858000"/>
  <p:notesSz cx="6858000" cy="9144000"/>
  <p:custDataLst>
    <p:tags r:id="rId44"/>
  </p:custDataLst>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2" clrIdx="0"/>
  <p:cmAuthor id="2" name="作者" initials="作" lastIdx="0" clrIdx="1"/>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AD9F"/>
    <a:srgbClr val="0000FF"/>
    <a:srgbClr val="FFFF00"/>
    <a:srgbClr val="FCFEA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460" autoAdjust="0"/>
    <p:restoredTop sz="90244" autoAdjust="0"/>
  </p:normalViewPr>
  <p:slideViewPr>
    <p:cSldViewPr>
      <p:cViewPr varScale="1">
        <p:scale>
          <a:sx n="60" d="100"/>
          <a:sy n="60" d="100"/>
        </p:scale>
        <p:origin x="-1596" y="-96"/>
      </p:cViewPr>
      <p:guideLst>
        <p:guide orient="horz" pos="2160"/>
        <p:guide pos="3840"/>
      </p:guideLst>
    </p:cSldViewPr>
  </p:slideViewPr>
  <p:notesTextViewPr>
    <p:cViewPr>
      <p:scale>
        <a:sx n="100" d="100"/>
        <a:sy n="100" d="100"/>
      </p:scale>
      <p:origin x="0" y="0"/>
    </p:cViewPr>
  </p:notesTextViewPr>
  <p:notesViewPr>
    <p:cSldViewPr>
      <p:cViewPr>
        <p:scale>
          <a:sx n="1" d="1"/>
          <a:sy n="1" d="1"/>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4" Type="http://schemas.openxmlformats.org/officeDocument/2006/relationships/tags" Target="tags/tag162.xml"/><Relationship Id="rId43" Type="http://schemas.openxmlformats.org/officeDocument/2006/relationships/commentAuthors" Target="commentAuthors.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slide" Target="slides/slide1.xml"/><Relationship Id="rId39" Type="http://schemas.openxmlformats.org/officeDocument/2006/relationships/notesMaster" Target="notesMasters/notesMaster1.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anose="020B0604020202020204"/>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panose="020B0604020202020204"/>
              </a:defRPr>
            </a:lvl1pPr>
          </a:lstStyle>
          <a:p>
            <a:pPr>
              <a:defRPr/>
            </a:pPr>
            <a:fld id="{F3A2400D-1DFF-45F7-888D-D07DEB57003F}"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anose="020B0604020202020204"/>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defRPr sz="1200"/>
            </a:lvl1pPr>
          </a:lstStyle>
          <a:p>
            <a:pPr>
              <a:defRPr/>
            </a:pPr>
            <a:fld id="{4B24185B-E758-4343-BC8D-2FACDDDF9925}" type="slidenum">
              <a:rPr lang="zh-CN" altLang="en-US"/>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1" Type="http://schemas.openxmlformats.org/officeDocument/2006/relationships/tags" Target="../tags/tag21.xml"/><Relationship Id="rId10"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35.xml"/><Relationship Id="rId8" Type="http://schemas.openxmlformats.org/officeDocument/2006/relationships/tags" Target="../tags/tag34.xml"/><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7" Type="http://schemas.openxmlformats.org/officeDocument/2006/relationships/tags" Target="../tags/tag49.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65.xml"/><Relationship Id="rId7" Type="http://schemas.openxmlformats.org/officeDocument/2006/relationships/tags" Target="../tags/tag64.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78.xml"/><Relationship Id="rId8" Type="http://schemas.openxmlformats.org/officeDocument/2006/relationships/tags" Target="../tags/tag77.xml"/><Relationship Id="rId7" Type="http://schemas.openxmlformats.org/officeDocument/2006/relationships/tags" Target="../tags/tag76.x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3" Type="http://schemas.openxmlformats.org/officeDocument/2006/relationships/tags" Target="../tags/tag82.xml"/><Relationship Id="rId12" Type="http://schemas.openxmlformats.org/officeDocument/2006/relationships/tags" Target="../tags/tag81.xml"/><Relationship Id="rId11" Type="http://schemas.openxmlformats.org/officeDocument/2006/relationships/tags" Target="../tags/tag80.xml"/><Relationship Id="rId10" Type="http://schemas.openxmlformats.org/officeDocument/2006/relationships/tags" Target="../tags/tag79.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90.xml"/><Relationship Id="rId8" Type="http://schemas.openxmlformats.org/officeDocument/2006/relationships/tags" Target="../tags/tag89.xml"/><Relationship Id="rId7" Type="http://schemas.openxmlformats.org/officeDocument/2006/relationships/tags" Target="../tags/tag88.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 Id="rId3" Type="http://schemas.openxmlformats.org/officeDocument/2006/relationships/tags" Target="../tags/tag84.xml"/><Relationship Id="rId2" Type="http://schemas.openxmlformats.org/officeDocument/2006/relationships/tags" Target="../tags/tag83.xml"/><Relationship Id="rId11" Type="http://schemas.openxmlformats.org/officeDocument/2006/relationships/tags" Target="../tags/tag92.xml"/><Relationship Id="rId10" Type="http://schemas.openxmlformats.org/officeDocument/2006/relationships/tags" Target="../tags/tag91.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00.xml"/><Relationship Id="rId8" Type="http://schemas.openxmlformats.org/officeDocument/2006/relationships/tags" Target="../tags/tag99.xml"/><Relationship Id="rId7" Type="http://schemas.openxmlformats.org/officeDocument/2006/relationships/tags" Target="../tags/tag98.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3" Type="http://schemas.openxmlformats.org/officeDocument/2006/relationships/image" Target="../media/image1.png"/><Relationship Id="rId12" Type="http://schemas.openxmlformats.org/officeDocument/2006/relationships/tags" Target="../tags/tag103.xml"/><Relationship Id="rId11" Type="http://schemas.openxmlformats.org/officeDocument/2006/relationships/tags" Target="../tags/tag102.xml"/><Relationship Id="rId10" Type="http://schemas.openxmlformats.org/officeDocument/2006/relationships/tags" Target="../tags/tag101.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11.xml"/><Relationship Id="rId8" Type="http://schemas.openxmlformats.org/officeDocument/2006/relationships/tags" Target="../tags/tag110.xml"/><Relationship Id="rId7" Type="http://schemas.openxmlformats.org/officeDocument/2006/relationships/tags" Target="../tags/tag109.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tags" Target="../tags/tag104.xml"/><Relationship Id="rId11" Type="http://schemas.openxmlformats.org/officeDocument/2006/relationships/tags" Target="../tags/tag113.xml"/><Relationship Id="rId10" Type="http://schemas.openxmlformats.org/officeDocument/2006/relationships/tags" Target="../tags/tag112.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121.xml"/><Relationship Id="rId8" Type="http://schemas.openxmlformats.org/officeDocument/2006/relationships/tags" Target="../tags/tag120.xml"/><Relationship Id="rId7" Type="http://schemas.openxmlformats.org/officeDocument/2006/relationships/tags" Target="../tags/tag119.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5" Type="http://schemas.openxmlformats.org/officeDocument/2006/relationships/image" Target="../media/image1.png"/><Relationship Id="rId14" Type="http://schemas.openxmlformats.org/officeDocument/2006/relationships/tags" Target="../tags/tag126.xml"/><Relationship Id="rId13" Type="http://schemas.openxmlformats.org/officeDocument/2006/relationships/tags" Target="../tags/tag125.xml"/><Relationship Id="rId12" Type="http://schemas.openxmlformats.org/officeDocument/2006/relationships/tags" Target="../tags/tag124.xml"/><Relationship Id="rId11" Type="http://schemas.openxmlformats.org/officeDocument/2006/relationships/tags" Target="../tags/tag123.xml"/><Relationship Id="rId10" Type="http://schemas.openxmlformats.org/officeDocument/2006/relationships/tags" Target="../tags/tag122.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134.xml"/><Relationship Id="rId8" Type="http://schemas.openxmlformats.org/officeDocument/2006/relationships/tags" Target="../tags/tag133.xml"/><Relationship Id="rId7" Type="http://schemas.openxmlformats.org/officeDocument/2006/relationships/tags" Target="../tags/tag132.xml"/><Relationship Id="rId6" Type="http://schemas.openxmlformats.org/officeDocument/2006/relationships/tags" Target="../tags/tag131.xml"/><Relationship Id="rId5" Type="http://schemas.openxmlformats.org/officeDocument/2006/relationships/tags" Target="../tags/tag130.xml"/><Relationship Id="rId4" Type="http://schemas.openxmlformats.org/officeDocument/2006/relationships/tags" Target="../tags/tag129.xml"/><Relationship Id="rId3" Type="http://schemas.openxmlformats.org/officeDocument/2006/relationships/tags" Target="../tags/tag128.xml"/><Relationship Id="rId2" Type="http://schemas.openxmlformats.org/officeDocument/2006/relationships/tags" Target="../tags/tag127.xml"/><Relationship Id="rId13" Type="http://schemas.openxmlformats.org/officeDocument/2006/relationships/tags" Target="../tags/tag138.xml"/><Relationship Id="rId12" Type="http://schemas.openxmlformats.org/officeDocument/2006/relationships/tags" Target="../tags/tag137.xml"/><Relationship Id="rId11" Type="http://schemas.openxmlformats.org/officeDocument/2006/relationships/tags" Target="../tags/tag136.xml"/><Relationship Id="rId10" Type="http://schemas.openxmlformats.org/officeDocument/2006/relationships/tags" Target="../tags/tag135.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no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2063751" y="2349500"/>
            <a:ext cx="9118600" cy="938213"/>
          </a:xfrm>
        </p:spPr>
        <p:txBody>
          <a:bodyPr/>
          <a:lstStyle>
            <a:lvl1pPr>
              <a:defRPr sz="2800"/>
            </a:lvl1pPr>
          </a:lstStyle>
          <a:p>
            <a:r>
              <a:rPr lang="zh-CN" altLang="en-US"/>
              <a:t>单击此处编辑母版标题样式</a:t>
            </a:r>
            <a:endParaRPr lang="zh-CN" altLang="en-US"/>
          </a:p>
        </p:txBody>
      </p:sp>
      <p:sp>
        <p:nvSpPr>
          <p:cNvPr id="8195" name="Rectangle 3"/>
          <p:cNvSpPr>
            <a:spLocks noGrp="1" noChangeArrowheads="1"/>
          </p:cNvSpPr>
          <p:nvPr>
            <p:ph type="subTitle" idx="1"/>
          </p:nvPr>
        </p:nvSpPr>
        <p:spPr>
          <a:xfrm>
            <a:off x="2351617" y="3527425"/>
            <a:ext cx="8779933" cy="622300"/>
          </a:xfrm>
        </p:spPr>
        <p:txBody>
          <a:bodyPr/>
          <a:lstStyle>
            <a:lvl1pPr marL="0" indent="0" algn="ctr">
              <a:buFontTx/>
              <a:buNone/>
              <a:defRPr sz="2400"/>
            </a:lvl1pPr>
          </a:lstStyle>
          <a:p>
            <a:r>
              <a:rPr lang="zh-CN" altLang="en-US"/>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C177828F-0797-4537-B442-193564B38E17}" type="slidenum">
              <a:rPr lang="en-US" altLang="zh-CN"/>
            </a:fld>
            <a:endParaRPr lang="en-US" altLang="zh-CN"/>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E607580D-27AD-410E-B9B3-01C45FC8B0E6}" type="slidenum">
              <a:rPr lang="en-US" altLang="zh-CN"/>
            </a:fld>
            <a:endParaRPr lang="en-US" altLang="zh-CN"/>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699500" y="188913"/>
            <a:ext cx="2882900" cy="59372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6567" y="188913"/>
            <a:ext cx="8449733" cy="593725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CD9CF02E-B77E-48AB-BDDF-EFDC8760A193}" type="slidenum">
              <a:rPr lang="en-US" altLang="zh-CN"/>
            </a:fld>
            <a:endParaRPr lang="en-US" altLang="zh-CN"/>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609600" y="1600200"/>
            <a:ext cx="10972800" cy="4525963"/>
          </a:xfrm>
        </p:spPr>
        <p:txBody>
          <a:bodyPr/>
          <a:lstStyle/>
          <a:p>
            <a:pPr lvl="0"/>
            <a:endParaRPr lang="zh-CN" alt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0CCB7905-DD71-42E6-8E75-A2910B1E6DDA}" type="slidenum">
              <a:rPr lang="en-US" altLang="zh-CN"/>
            </a:fld>
            <a:endParaRPr lang="en-US" altLang="zh-CN"/>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46567" y="188913"/>
            <a:ext cx="7213600" cy="417512"/>
          </a:xfrm>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609600" y="1600200"/>
            <a:ext cx="5384800" cy="21859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quarter" idx="2"/>
          </p:nvPr>
        </p:nvSpPr>
        <p:spPr>
          <a:xfrm>
            <a:off x="6197600" y="1600200"/>
            <a:ext cx="5384800" cy="21859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内容占位符 4"/>
          <p:cNvSpPr>
            <a:spLocks noGrp="1"/>
          </p:cNvSpPr>
          <p:nvPr>
            <p:ph sz="quarter" idx="3"/>
          </p:nvPr>
        </p:nvSpPr>
        <p:spPr>
          <a:xfrm>
            <a:off x="609600" y="3938588"/>
            <a:ext cx="5384800" cy="21875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内容占位符 5"/>
          <p:cNvSpPr>
            <a:spLocks noGrp="1"/>
          </p:cNvSpPr>
          <p:nvPr>
            <p:ph sz="quarter" idx="4"/>
          </p:nvPr>
        </p:nvSpPr>
        <p:spPr>
          <a:xfrm>
            <a:off x="6197600" y="3938588"/>
            <a:ext cx="5384800" cy="21875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p:txBody>
          <a:bodyPr/>
          <a:lstStyle>
            <a:lvl1pPr>
              <a:defRPr/>
            </a:lvl1pPr>
          </a:lstStyle>
          <a:p>
            <a:pPr>
              <a:defRPr/>
            </a:pPr>
            <a:fld id="{864AB34C-DCE9-4499-96FD-100C51BA5EBA}" type="slidenum">
              <a:rPr lang="en-US" altLang="zh-CN"/>
            </a:fld>
            <a:endParaRPr lang="en-US" altLang="zh-CN"/>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博富特">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849" y="378959"/>
            <a:ext cx="61436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sz="1800">
              <a:solidFill>
                <a:schemeClr val="lt1"/>
              </a:solidFill>
            </a:endParaRPr>
          </a:p>
        </p:txBody>
      </p:sp>
      <p:sp>
        <p:nvSpPr>
          <p:cNvPr id="2" name="标题 1"/>
          <p:cNvSpPr>
            <a:spLocks noGrp="1"/>
          </p:cNvSpPr>
          <p:nvPr>
            <p:ph type="ctrTitle" hasCustomPrompt="1"/>
            <p:custDataLst>
              <p:tags r:id="rId3"/>
            </p:custDataLst>
          </p:nvPr>
        </p:nvSpPr>
        <p:spPr>
          <a:xfrm>
            <a:off x="1147493" y="2089484"/>
            <a:ext cx="5363363"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293" y="3209187"/>
            <a:ext cx="5363363"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080" y="3809063"/>
            <a:ext cx="5362575"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3"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6" name="任意多边形: 形状 15"/>
          <p:cNvSpPr/>
          <p:nvPr userDrawn="1">
            <p:custDataLst>
              <p:tags r:id="rId2"/>
            </p:custDataLst>
          </p:nvPr>
        </p:nvSpPr>
        <p:spPr>
          <a:xfrm>
            <a:off x="5695951" y="1450649"/>
            <a:ext cx="6496051" cy="5407351"/>
          </a:xfrm>
          <a:custGeom>
            <a:avLst/>
            <a:gdLst>
              <a:gd name="connsiteX0" fmla="*/ 4709239 w 6496050"/>
              <a:gd name="connsiteY0" fmla="*/ 0 h 5407351"/>
              <a:gd name="connsiteX1" fmla="*/ 6328434 w 6496050"/>
              <a:gd name="connsiteY1" fmla="*/ 285756 h 5407351"/>
              <a:gd name="connsiteX2" fmla="*/ 6496050 w 6496050"/>
              <a:gd name="connsiteY2" fmla="*/ 351845 h 5407351"/>
              <a:gd name="connsiteX3" fmla="*/ 6496050 w 6496050"/>
              <a:gd name="connsiteY3" fmla="*/ 818208 h 5407351"/>
              <a:gd name="connsiteX4" fmla="*/ 6375920 w 6496050"/>
              <a:gd name="connsiteY4" fmla="*/ 763899 h 5407351"/>
              <a:gd name="connsiteX5" fmla="*/ 4709239 w 6496050"/>
              <a:gd name="connsiteY5" fmla="*/ 427411 h 5407351"/>
              <a:gd name="connsiteX6" fmla="*/ 427411 w 6496050"/>
              <a:gd name="connsiteY6" fmla="*/ 4709240 h 5407351"/>
              <a:gd name="connsiteX7" fmla="*/ 449517 w 6496050"/>
              <a:gd name="connsiteY7" fmla="*/ 5147033 h 5407351"/>
              <a:gd name="connsiteX8" fmla="*/ 489246 w 6496050"/>
              <a:gd name="connsiteY8" fmla="*/ 5407351 h 5407351"/>
              <a:gd name="connsiteX9" fmla="*/ 57374 w 6496050"/>
              <a:gd name="connsiteY9" fmla="*/ 5407351 h 5407351"/>
              <a:gd name="connsiteX10" fmla="*/ 24313 w 6496050"/>
              <a:gd name="connsiteY10" fmla="*/ 5190733 h 5407351"/>
              <a:gd name="connsiteX11" fmla="*/ 0 w 6496050"/>
              <a:gd name="connsiteY11" fmla="*/ 4709240 h 5407351"/>
              <a:gd name="connsiteX12" fmla="*/ 4709239 w 6496050"/>
              <a:gd name="connsiteY12" fmla="*/ 0 h 540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6050" h="5407351">
                <a:moveTo>
                  <a:pt x="4709239" y="0"/>
                </a:moveTo>
                <a:cubicBezTo>
                  <a:pt x="5278173" y="0"/>
                  <a:pt x="5823543" y="100890"/>
                  <a:pt x="6328434" y="285756"/>
                </a:cubicBezTo>
                <a:lnTo>
                  <a:pt x="6496050" y="351845"/>
                </a:lnTo>
                <a:lnTo>
                  <a:pt x="6496050" y="818208"/>
                </a:lnTo>
                <a:lnTo>
                  <a:pt x="6375920" y="763899"/>
                </a:lnTo>
                <a:cubicBezTo>
                  <a:pt x="5863649" y="547226"/>
                  <a:pt x="5300436" y="427411"/>
                  <a:pt x="4709239" y="427411"/>
                </a:cubicBezTo>
                <a:cubicBezTo>
                  <a:pt x="2344451" y="427411"/>
                  <a:pt x="427411" y="2344451"/>
                  <a:pt x="427411" y="4709240"/>
                </a:cubicBezTo>
                <a:cubicBezTo>
                  <a:pt x="427411" y="4857040"/>
                  <a:pt x="434900" y="5003090"/>
                  <a:pt x="449517" y="5147033"/>
                </a:cubicBezTo>
                <a:lnTo>
                  <a:pt x="489246" y="5407351"/>
                </a:lnTo>
                <a:lnTo>
                  <a:pt x="57374" y="5407351"/>
                </a:lnTo>
                <a:lnTo>
                  <a:pt x="24313" y="5190733"/>
                </a:lnTo>
                <a:cubicBezTo>
                  <a:pt x="8236" y="5032422"/>
                  <a:pt x="0" y="4871793"/>
                  <a:pt x="0" y="4709240"/>
                </a:cubicBezTo>
                <a:cubicBezTo>
                  <a:pt x="0" y="2108399"/>
                  <a:pt x="2108398" y="0"/>
                  <a:pt x="470923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7" name="弧形 16"/>
          <p:cNvSpPr/>
          <p:nvPr userDrawn="1">
            <p:custDataLst>
              <p:tags r:id="rId3"/>
            </p:custDataLst>
          </p:nvPr>
        </p:nvSpPr>
        <p:spPr>
          <a:xfrm>
            <a:off x="3185160" y="-1074420"/>
            <a:ext cx="9006840" cy="9006840"/>
          </a:xfrm>
          <a:prstGeom prst="arc">
            <a:avLst>
              <a:gd name="adj1" fmla="val 7848479"/>
              <a:gd name="adj2" fmla="val 13838895"/>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18" name="圆: 空心 17"/>
          <p:cNvSpPr/>
          <p:nvPr userDrawn="1">
            <p:custDataLst>
              <p:tags r:id="rId4"/>
            </p:custDataLst>
          </p:nvPr>
        </p:nvSpPr>
        <p:spPr>
          <a:xfrm>
            <a:off x="2398411" y="1651651"/>
            <a:ext cx="1573499" cy="1573499"/>
          </a:xfrm>
          <a:prstGeom prst="donut">
            <a:avLst>
              <a:gd name="adj" fmla="val 135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 name="标题 1"/>
          <p:cNvSpPr>
            <a:spLocks noGrp="1"/>
          </p:cNvSpPr>
          <p:nvPr>
            <p:ph type="title" hasCustomPrompt="1"/>
            <p:custDataLst>
              <p:tags r:id="rId5"/>
            </p:custDataLst>
          </p:nvPr>
        </p:nvSpPr>
        <p:spPr>
          <a:xfrm>
            <a:off x="252888" y="4583115"/>
            <a:ext cx="5595939" cy="749301"/>
          </a:xfrm>
        </p:spPr>
        <p:txBody>
          <a:bodyPr lIns="90000" tIns="46800" rIns="90000" bIns="46800" anchor="t" anchorCtr="0">
            <a:normAutofit/>
          </a:bodyPr>
          <a:lstStyle>
            <a:lvl1pPr algn="ctr">
              <a:defRPr sz="36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15" name="图片 14"/>
          <p:cNvPicPr>
            <a:picLocks noChangeAspect="1"/>
          </p:cNvPicPr>
          <p:nvPr userDrawn="1">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6658653" y="2437393"/>
            <a:ext cx="5513056" cy="4420607"/>
          </a:xfrm>
          <a:prstGeom prst="rect">
            <a:avLst/>
          </a:prstGeom>
        </p:spPr>
      </p:pic>
      <p:cxnSp>
        <p:nvCxnSpPr>
          <p:cNvPr id="21" name="直接连接符 20"/>
          <p:cNvCxnSpPr/>
          <p:nvPr userDrawn="1">
            <p:custDataLst>
              <p:tags r:id="rId11"/>
            </p:custDataLst>
          </p:nvPr>
        </p:nvCxnSpPr>
        <p:spPr>
          <a:xfrm>
            <a:off x="2721863" y="4511499"/>
            <a:ext cx="65799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1"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3" cy="5388907"/>
          </a:xfrm>
        </p:spPr>
        <p:txBody>
          <a:bodyPr lIns="90000" tIns="46800" rIns="90000" bIns="46800">
            <a:normAutofit/>
          </a:bodyPr>
          <a:lstStyle>
            <a:lvl1pPr>
              <a:defRPr sz="1600" baseline="0">
                <a:solidFill>
                  <a:schemeClr val="tx1">
                    <a:lumMod val="85000"/>
                    <a:lumOff val="15000"/>
                  </a:schemeClr>
                </a:solidFill>
                <a:latin typeface="Arial" panose="020B0604020202020204" pitchFamily="34" charset="0"/>
                <a:ea typeface="微软雅黑" panose="020B0503020204020204" pitchFamily="34" charset="-122"/>
              </a:defRPr>
            </a:lvl1pPr>
            <a:lvl2pPr>
              <a:defRPr sz="1600" baseline="0">
                <a:solidFill>
                  <a:schemeClr val="tx1">
                    <a:lumMod val="85000"/>
                    <a:lumOff val="15000"/>
                  </a:schemeClr>
                </a:solidFill>
                <a:latin typeface="Arial" panose="020B0604020202020204" pitchFamily="34" charset="0"/>
                <a:ea typeface="微软雅黑" panose="020B0503020204020204" pitchFamily="34" charset="-122"/>
              </a:defRPr>
            </a:lvl2pPr>
            <a:lvl3pPr>
              <a:defRPr sz="1600" baseline="0">
                <a:solidFill>
                  <a:schemeClr val="tx1">
                    <a:lumMod val="85000"/>
                    <a:lumOff val="15000"/>
                  </a:schemeClr>
                </a:solidFill>
                <a:latin typeface="Arial" panose="020B0604020202020204" pitchFamily="34" charset="0"/>
                <a:ea typeface="微软雅黑" panose="020B0503020204020204" pitchFamily="34" charset="-122"/>
              </a:defRPr>
            </a:lvl3pPr>
            <a:lvl4pPr>
              <a:defRPr sz="1600" baseline="0">
                <a:solidFill>
                  <a:schemeClr val="tx1">
                    <a:lumMod val="85000"/>
                    <a:lumOff val="15000"/>
                  </a:schemeClr>
                </a:solidFill>
                <a:latin typeface="Arial" panose="020B0604020202020204" pitchFamily="34" charset="0"/>
                <a:ea typeface="微软雅黑" panose="020B0503020204020204" pitchFamily="34" charset="-122"/>
              </a:defRPr>
            </a:lvl4pPr>
            <a:lvl5pPr>
              <a:defRPr sz="1600"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1" y="952508"/>
            <a:ext cx="5283243"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1" y="952508"/>
            <a:ext cx="5283243"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1" y="1406525"/>
            <a:ext cx="5283243"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任意多边形: 形状 5"/>
          <p:cNvSpPr/>
          <p:nvPr userDrawn="1">
            <p:custDataLst>
              <p:tags r:id="rId2"/>
            </p:custDataLst>
          </p:nvPr>
        </p:nvSpPr>
        <p:spPr>
          <a:xfrm>
            <a:off x="0" y="230217"/>
            <a:ext cx="569493" cy="1138985"/>
          </a:xfrm>
          <a:custGeom>
            <a:avLst/>
            <a:gdLst>
              <a:gd name="connsiteX0" fmla="*/ 0 w 1899285"/>
              <a:gd name="connsiteY0" fmla="*/ 0 h 3798570"/>
              <a:gd name="connsiteX1" fmla="*/ 1899285 w 1899285"/>
              <a:gd name="connsiteY1" fmla="*/ 1899285 h 3798570"/>
              <a:gd name="connsiteX2" fmla="*/ 0 w 1899285"/>
              <a:gd name="connsiteY2" fmla="*/ 3798570 h 3798570"/>
              <a:gd name="connsiteX3" fmla="*/ 0 w 1899285"/>
              <a:gd name="connsiteY3" fmla="*/ 3022191 h 3798570"/>
              <a:gd name="connsiteX4" fmla="*/ 1122906 w 1899285"/>
              <a:gd name="connsiteY4" fmla="*/ 1899285 h 3798570"/>
              <a:gd name="connsiteX5" fmla="*/ 0 w 1899285"/>
              <a:gd name="connsiteY5" fmla="*/ 776379 h 37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285" h="3798570">
                <a:moveTo>
                  <a:pt x="0" y="0"/>
                </a:moveTo>
                <a:cubicBezTo>
                  <a:pt x="1048946" y="0"/>
                  <a:pt x="1899285" y="850339"/>
                  <a:pt x="1899285" y="1899285"/>
                </a:cubicBezTo>
                <a:cubicBezTo>
                  <a:pt x="1899285" y="2948231"/>
                  <a:pt x="1048946" y="3798570"/>
                  <a:pt x="0" y="3798570"/>
                </a:cubicBezTo>
                <a:lnTo>
                  <a:pt x="0" y="3022191"/>
                </a:lnTo>
                <a:cubicBezTo>
                  <a:pt x="620164" y="3022191"/>
                  <a:pt x="1122906" y="2519449"/>
                  <a:pt x="1122906" y="1899285"/>
                </a:cubicBezTo>
                <a:cubicBezTo>
                  <a:pt x="1122906" y="1279121"/>
                  <a:pt x="620164" y="776379"/>
                  <a:pt x="0" y="776379"/>
                </a:cubicBezTo>
                <a:close/>
              </a:path>
            </a:pathLst>
          </a:custGeom>
          <a:gradFill>
            <a:gsLst>
              <a:gs pos="0">
                <a:schemeClr val="accent1"/>
              </a:gs>
              <a:gs pos="74000">
                <a:schemeClr val="accent1">
                  <a:lumMod val="20000"/>
                  <a:lumOff val="8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pitchFamily="34" charset="-122"/>
              <a:sym typeface="+mn-lt"/>
            </a:endParaRPr>
          </a:p>
        </p:txBody>
      </p:sp>
      <p:sp>
        <p:nvSpPr>
          <p:cNvPr id="2" name="标题 1"/>
          <p:cNvSpPr>
            <a:spLocks noGrp="1"/>
          </p:cNvSpPr>
          <p:nvPr>
            <p:ph type="title"/>
            <p:custDataLst>
              <p:tags r:id="rId3"/>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6BDE45B5-1109-4503-A9AB-51E7C03EEC39}" type="slidenum">
              <a:rPr lang="en-US" altLang="zh-CN"/>
            </a:fld>
            <a:endParaRPr lang="en-US" altLang="zh-CN"/>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1"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1" y="952508"/>
            <a:ext cx="5283243"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lIns="90000" tIns="46800" rIns="90000" bIns="46800"/>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lIns="90000" tIns="46800" rIns="90000" bIns="46800"/>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lIns="90000" tIns="46800" rIns="90000" bIns="46800"/>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1" y="952508"/>
            <a:ext cx="10852237" cy="5388907"/>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14" name="任意多边形: 形状 13"/>
          <p:cNvSpPr/>
          <p:nvPr userDrawn="1">
            <p:custDataLst>
              <p:tags r:id="rId5"/>
            </p:custDataLst>
          </p:nvPr>
        </p:nvSpPr>
        <p:spPr>
          <a:xfrm>
            <a:off x="9311005" y="6246495"/>
            <a:ext cx="2726055" cy="611505"/>
          </a:xfrm>
          <a:custGeom>
            <a:avLst/>
            <a:gdLst>
              <a:gd name="connsiteX0" fmla="*/ 1892027 w 3784054"/>
              <a:gd name="connsiteY0" fmla="*/ 0 h 1248903"/>
              <a:gd name="connsiteX1" fmla="*/ 3701110 w 3784054"/>
              <a:gd name="connsiteY1" fmla="*/ 1076721 h 1248903"/>
              <a:gd name="connsiteX2" fmla="*/ 3784054 w 3784054"/>
              <a:gd name="connsiteY2" fmla="*/ 1248903 h 1248903"/>
              <a:gd name="connsiteX3" fmla="*/ 3035755 w 3784054"/>
              <a:gd name="connsiteY3" fmla="*/ 1248903 h 1248903"/>
              <a:gd name="connsiteX4" fmla="*/ 2973620 w 3784054"/>
              <a:gd name="connsiteY4" fmla="*/ 1165811 h 1248903"/>
              <a:gd name="connsiteX5" fmla="*/ 1892027 w 3784054"/>
              <a:gd name="connsiteY5" fmla="*/ 655735 h 1248903"/>
              <a:gd name="connsiteX6" fmla="*/ 810435 w 3784054"/>
              <a:gd name="connsiteY6" fmla="*/ 1165811 h 1248903"/>
              <a:gd name="connsiteX7" fmla="*/ 748300 w 3784054"/>
              <a:gd name="connsiteY7" fmla="*/ 1248903 h 1248903"/>
              <a:gd name="connsiteX8" fmla="*/ 0 w 3784054"/>
              <a:gd name="connsiteY8" fmla="*/ 1248903 h 1248903"/>
              <a:gd name="connsiteX9" fmla="*/ 82944 w 3784054"/>
              <a:gd name="connsiteY9" fmla="*/ 1076721 h 1248903"/>
              <a:gd name="connsiteX10" fmla="*/ 1892027 w 3784054"/>
              <a:gd name="connsiteY10" fmla="*/ 0 h 124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4054" h="1248903">
                <a:moveTo>
                  <a:pt x="1892027" y="0"/>
                </a:moveTo>
                <a:cubicBezTo>
                  <a:pt x="2673213" y="0"/>
                  <a:pt x="3352711" y="435378"/>
                  <a:pt x="3701110" y="1076721"/>
                </a:cubicBezTo>
                <a:lnTo>
                  <a:pt x="3784054" y="1248903"/>
                </a:lnTo>
                <a:lnTo>
                  <a:pt x="3035755" y="1248903"/>
                </a:lnTo>
                <a:lnTo>
                  <a:pt x="2973620" y="1165811"/>
                </a:lnTo>
                <a:cubicBezTo>
                  <a:pt x="2716534" y="854295"/>
                  <a:pt x="2327468" y="655735"/>
                  <a:pt x="1892027" y="655735"/>
                </a:cubicBezTo>
                <a:cubicBezTo>
                  <a:pt x="1456586" y="655735"/>
                  <a:pt x="1067520" y="854295"/>
                  <a:pt x="810435" y="1165811"/>
                </a:cubicBezTo>
                <a:lnTo>
                  <a:pt x="748300" y="1248903"/>
                </a:lnTo>
                <a:lnTo>
                  <a:pt x="0" y="1248903"/>
                </a:lnTo>
                <a:lnTo>
                  <a:pt x="82944" y="1076721"/>
                </a:lnTo>
                <a:cubicBezTo>
                  <a:pt x="431343" y="435378"/>
                  <a:pt x="1110841" y="0"/>
                  <a:pt x="189202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980728"/>
            <a:ext cx="11563840" cy="557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2" name="标题 1"/>
          <p:cNvSpPr>
            <a:spLocks noGrp="1"/>
          </p:cNvSpPr>
          <p:nvPr>
            <p:ph type="title" hasCustomPrompt="1"/>
            <p:custDataLst>
              <p:tags r:id="rId3"/>
            </p:custDataLst>
          </p:nvPr>
        </p:nvSpPr>
        <p:spPr>
          <a:xfrm>
            <a:off x="1281600" y="1249200"/>
            <a:ext cx="9626400" cy="723600"/>
          </a:xfrm>
        </p:spPr>
        <p:txBody>
          <a:bodyPr lIns="90000" tIns="46800" rIns="90000" bIns="46800"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9" name="弧形 8"/>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grpSp>
        <p:nvGrpSpPr>
          <p:cNvPr id="12" name="组合 11"/>
          <p:cNvGrpSpPr/>
          <p:nvPr userDrawn="1">
            <p:custDataLst>
              <p:tags r:id="rId10"/>
            </p:custDataLst>
          </p:nvPr>
        </p:nvGrpSpPr>
        <p:grpSpPr>
          <a:xfrm flipH="1" flipV="1">
            <a:off x="10365740" y="5610225"/>
            <a:ext cx="2961640" cy="3140711"/>
            <a:chOff x="-1596" y="-2724"/>
            <a:chExt cx="4664" cy="4946"/>
          </a:xfrm>
        </p:grpSpPr>
        <p:sp>
          <p:nvSpPr>
            <p:cNvPr id="10" name="弧形 9"/>
            <p:cNvSpPr/>
            <p:nvPr userDrawn="1">
              <p:custDataLst>
                <p:tags r:id="rId11"/>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1" name="弧形 10"/>
            <p:cNvSpPr/>
            <p:nvPr userDrawn="1">
              <p:custDataLst>
                <p:tags r:id="rId12"/>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5" name="灯片编号占位符 4"/>
          <p:cNvSpPr>
            <a:spLocks noGrp="1"/>
          </p:cNvSpPr>
          <p:nvPr>
            <p:ph type="sldNum" sz="quarter" idx="12"/>
            <p:custDataLst>
              <p:tags r:id="rId1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dirty="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wrap="square" lIns="90000" tIns="46800" rIns="90000" bIns="46800"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5101200" y="769939"/>
            <a:ext cx="6480000" cy="5087937"/>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flipV="1">
            <a:off x="-1129665" y="5607051"/>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0" name="弧形 9"/>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3" name="日期占位符 2"/>
          <p:cNvSpPr>
            <a:spLocks noGrp="1"/>
          </p:cNvSpPr>
          <p:nvPr>
            <p:ph type="dt" sz="half" idx="10"/>
            <p:custDataLst>
              <p:tags r:id="rId10"/>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7" name="文本占位符 6"/>
          <p:cNvSpPr>
            <a:spLocks noGrp="1"/>
          </p:cNvSpPr>
          <p:nvPr>
            <p:ph type="body" sz="quarter" idx="13"/>
            <p:custDataLst>
              <p:tags r:id="rId11"/>
            </p:custDataLst>
          </p:nvPr>
        </p:nvSpPr>
        <p:spPr>
          <a:xfrm>
            <a:off x="586800" y="1764000"/>
            <a:ext cx="3956400" cy="4093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612775" y="2808000"/>
            <a:ext cx="10965600" cy="343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8" name="弧形 7"/>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2" name="标题 1"/>
          <p:cNvSpPr>
            <a:spLocks noGrp="1"/>
          </p:cNvSpPr>
          <p:nvPr>
            <p:ph type="title"/>
            <p:custDataLst>
              <p:tags r:id="rId10"/>
            </p:custDataLst>
          </p:nvPr>
        </p:nvSpPr>
        <p:spPr>
          <a:xfrm>
            <a:off x="612000" y="781200"/>
            <a:ext cx="10976400" cy="626400"/>
          </a:xfrm>
        </p:spPr>
        <p:txBody>
          <a:bodyPr wrap="square" lIns="90000" tIns="46800" rIns="90000" bIns="46800"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11"/>
            </p:custDataLst>
          </p:nvPr>
        </p:nvSpPr>
        <p:spPr>
          <a:xfrm>
            <a:off x="612000" y="1659600"/>
            <a:ext cx="10975975" cy="828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pic>
        <p:nvPicPr>
          <p:cNvPr id="11" name="图片 10"/>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604837" y="1681200"/>
            <a:ext cx="10990800" cy="321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594000" y="5180400"/>
            <a:ext cx="11001600" cy="10116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13" name="组合 12"/>
          <p:cNvGrpSpPr/>
          <p:nvPr userDrawn="1">
            <p:custDataLst>
              <p:tags r:id="rId8"/>
            </p:custDataLst>
          </p:nvPr>
        </p:nvGrpSpPr>
        <p:grpSpPr>
          <a:xfrm flipH="1">
            <a:off x="10377805" y="-1854835"/>
            <a:ext cx="2961640" cy="3140711"/>
            <a:chOff x="-1796" y="-2924"/>
            <a:chExt cx="4664" cy="4946"/>
          </a:xfrm>
        </p:grpSpPr>
        <p:sp>
          <p:nvSpPr>
            <p:cNvPr id="6" name="弧形 5"/>
            <p:cNvSpPr/>
            <p:nvPr userDrawn="1">
              <p:custDataLst>
                <p:tags r:id="rId9"/>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0" name="弧形 9"/>
            <p:cNvSpPr/>
            <p:nvPr userDrawn="1">
              <p:custDataLst>
                <p:tags r:id="rId10"/>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2" name="标题 1"/>
          <p:cNvSpPr>
            <a:spLocks noGrp="1"/>
          </p:cNvSpPr>
          <p:nvPr>
            <p:ph type="title"/>
            <p:custDataLst>
              <p:tags r:id="rId11"/>
            </p:custDataLst>
          </p:nvPr>
        </p:nvSpPr>
        <p:spPr>
          <a:xfrm>
            <a:off x="604800" y="669600"/>
            <a:ext cx="10976400" cy="565200"/>
          </a:xfrm>
        </p:spPr>
        <p:txBody>
          <a:bodyPr wrap="square" lIns="90000" tIns="46800" rIns="90000" bIns="46800"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FFF19700-F963-412A-B6CE-F6C2C0FDC144}" type="slidenum">
              <a:rPr lang="en-US" altLang="zh-CN"/>
            </a:fld>
            <a:endParaRPr lang="en-US" altLang="zh-CN"/>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p:custDataLst>
              <p:tags r:id="rId3"/>
            </p:custDataLst>
          </p:nvPr>
        </p:nvSpPr>
        <p:spPr>
          <a:xfrm>
            <a:off x="579600" y="237600"/>
            <a:ext cx="11037600" cy="441964"/>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11"/>
            </p:custDataLst>
          </p:nvPr>
        </p:nvGrpSpPr>
        <p:grpSpPr>
          <a:xfrm flipH="1" flipV="1">
            <a:off x="10365740" y="5610225"/>
            <a:ext cx="2961640" cy="3140711"/>
            <a:chOff x="-1596" y="-2724"/>
            <a:chExt cx="4664" cy="4946"/>
          </a:xfrm>
        </p:grpSpPr>
        <p:sp>
          <p:nvSpPr>
            <p:cNvPr id="6" name="弧形 5"/>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8" name="弧形 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pic>
        <p:nvPicPr>
          <p:cNvPr id="15" name="图片 14"/>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wrap="square" lIns="90000" tIns="46800" rIns="90000" bIns="46800"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8"/>
            </p:custDataLst>
          </p:nvPr>
        </p:nvGrpSpPr>
        <p:grpSpPr>
          <a:xfrm flipH="1" flipV="1">
            <a:off x="10365740" y="5610225"/>
            <a:ext cx="2961640" cy="3140711"/>
            <a:chOff x="-1596" y="-2724"/>
            <a:chExt cx="4664" cy="4946"/>
          </a:xfrm>
        </p:grpSpPr>
        <p:sp>
          <p:nvSpPr>
            <p:cNvPr id="6" name="弧形 5"/>
            <p:cNvSpPr/>
            <p:nvPr userDrawn="1">
              <p:custDataLst>
                <p:tags r:id="rId9"/>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1" name="弧形 10"/>
            <p:cNvSpPr/>
            <p:nvPr userDrawn="1">
              <p:custDataLst>
                <p:tags r:id="rId10"/>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grpSp>
        <p:nvGrpSpPr>
          <p:cNvPr id="16" name="组合 15"/>
          <p:cNvGrpSpPr/>
          <p:nvPr userDrawn="1">
            <p:custDataLst>
              <p:tags r:id="rId11"/>
            </p:custDataLst>
          </p:nvPr>
        </p:nvGrpSpPr>
        <p:grpSpPr>
          <a:xfrm>
            <a:off x="-1123315" y="-1883409"/>
            <a:ext cx="2961640" cy="3140711"/>
            <a:chOff x="-1596" y="-2724"/>
            <a:chExt cx="4664" cy="4946"/>
          </a:xfrm>
        </p:grpSpPr>
        <p:sp>
          <p:nvSpPr>
            <p:cNvPr id="17" name="弧形 16"/>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8" name="弧形 1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674A3DDF-AF82-4056-B889-0AF6398B3A36}" type="slidenum">
              <a:rPr lang="en-US" altLang="zh-CN"/>
            </a:fld>
            <a:endParaRPr lang="en-US" altLang="zh-CN"/>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p:txBody>
          <a:bodyPr/>
          <a:lstStyle>
            <a:lvl1pPr>
              <a:defRPr/>
            </a:lvl1pPr>
          </a:lstStyle>
          <a:p>
            <a:pPr>
              <a:defRPr/>
            </a:pPr>
            <a:fld id="{C8A547C9-6DF1-44B1-8FC1-383C5A667007}" type="slidenum">
              <a:rPr lang="en-US" altLang="zh-CN"/>
            </a:fld>
            <a:endParaRPr lang="en-US" altLang="zh-CN"/>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p:txBody>
          <a:bodyPr/>
          <a:lstStyle>
            <a:lvl1pPr>
              <a:defRPr/>
            </a:lvl1pPr>
          </a:lstStyle>
          <a:p>
            <a:pPr>
              <a:defRPr/>
            </a:pPr>
            <a:fld id="{F2D974C1-99B4-4D4C-9E5B-1C3A898C9339}" type="slidenum">
              <a:rPr lang="en-US" altLang="zh-CN"/>
            </a:fld>
            <a:endParaRPr lang="en-US" altLang="zh-CN"/>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a:defRPr/>
            </a:lvl1pPr>
          </a:lstStyle>
          <a:p>
            <a:pPr>
              <a:defRPr/>
            </a:pPr>
            <a:fld id="{6C5A497F-F011-4C78-A31F-4B2A7FCFDF41}" type="slidenum">
              <a:rPr lang="en-US" altLang="zh-CN"/>
            </a:fld>
            <a:endParaRPr lang="en-US" altLang="zh-CN"/>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B694034B-49B5-4016-96EA-7B83D8C01F98}" type="slidenum">
              <a:rPr lang="en-US" altLang="zh-CN"/>
            </a:fld>
            <a:endParaRPr lang="en-US" altLang="zh-CN"/>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9802577A-46B0-414A-AE09-F0D28711D971}" type="slidenum">
              <a:rPr lang="en-US" altLang="zh-CN"/>
            </a:fld>
            <a:endParaRPr lang="en-US" altLang="zh-CN"/>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1.png"/><Relationship Id="rId14" Type="http://schemas.openxmlformats.org/officeDocument/2006/relationships/tags" Target="../tags/tag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8" Type="http://schemas.openxmlformats.org/officeDocument/2006/relationships/theme" Target="../theme/theme2.xml"/><Relationship Id="rId27" Type="http://schemas.openxmlformats.org/officeDocument/2006/relationships/image" Target="../media/image1.png"/><Relationship Id="rId26" Type="http://schemas.openxmlformats.org/officeDocument/2006/relationships/tags" Target="../tags/tag145.xml"/><Relationship Id="rId25" Type="http://schemas.openxmlformats.org/officeDocument/2006/relationships/tags" Target="../tags/tag144.xml"/><Relationship Id="rId24" Type="http://schemas.openxmlformats.org/officeDocument/2006/relationships/tags" Target="../tags/tag143.xml"/><Relationship Id="rId23" Type="http://schemas.openxmlformats.org/officeDocument/2006/relationships/tags" Target="../tags/tag142.xml"/><Relationship Id="rId22" Type="http://schemas.openxmlformats.org/officeDocument/2006/relationships/tags" Target="../tags/tag141.xml"/><Relationship Id="rId21" Type="http://schemas.openxmlformats.org/officeDocument/2006/relationships/tags" Target="../tags/tag140.xml"/><Relationship Id="rId20" Type="http://schemas.openxmlformats.org/officeDocument/2006/relationships/tags" Target="../tags/tag139.xml"/><Relationship Id="rId2" Type="http://schemas.openxmlformats.org/officeDocument/2006/relationships/slideLayout" Target="../slideLayouts/slideLayout15.xml"/><Relationship Id="rId19" Type="http://schemas.openxmlformats.org/officeDocument/2006/relationships/image" Target="../media/image3.png"/><Relationship Id="rId18" Type="http://schemas.openxmlformats.org/officeDocument/2006/relationships/slideLayout" Target="../slideLayouts/slideLayout31.xml"/><Relationship Id="rId17" Type="http://schemas.openxmlformats.org/officeDocument/2006/relationships/slideLayout" Target="../slideLayouts/slideLayout30.xml"/><Relationship Id="rId16" Type="http://schemas.openxmlformats.org/officeDocument/2006/relationships/slideLayout" Target="../slideLayouts/slideLayout29.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567" y="188913"/>
            <a:ext cx="7213600" cy="417512"/>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Rectangle 3"/>
          <p:cNvSpPr>
            <a:spLocks noGrp="1" noChangeArrowheads="1"/>
          </p:cNvSpPr>
          <p:nvPr>
            <p:ph type="body" idx="1"/>
          </p:nvPr>
        </p:nvSpPr>
        <p:spPr bwMode="auto">
          <a:xfrm>
            <a:off x="609600" y="1600200"/>
            <a:ext cx="10972800" cy="4525963"/>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5124"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atin typeface="Arial" panose="020B0604020202020204"/>
              </a:defRPr>
            </a:lvl1pPr>
          </a:lstStyle>
          <a:p>
            <a:pPr>
              <a:defRPr/>
            </a:pPr>
            <a:endParaRPr lang="en-US" altLang="zh-CN"/>
          </a:p>
        </p:txBody>
      </p:sp>
      <p:sp>
        <p:nvSpPr>
          <p:cNvPr id="5125"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atin typeface="Arial" panose="020B0604020202020204"/>
              </a:defRPr>
            </a:lvl1pPr>
          </a:lstStyle>
          <a:p>
            <a:pPr>
              <a:defRPr/>
            </a:pPr>
            <a:endParaRPr lang="en-US" altLang="zh-CN"/>
          </a:p>
        </p:txBody>
      </p:sp>
      <p:sp>
        <p:nvSpPr>
          <p:cNvPr id="5126"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a:lvl1pPr>
          </a:lstStyle>
          <a:p>
            <a:pPr>
              <a:defRPr/>
            </a:pPr>
            <a:fld id="{FB89AD2E-2177-4890-8A02-B07053F4ABCC}" type="slidenum">
              <a:rPr lang="en-US" altLang="zh-CN"/>
            </a:fld>
            <a:endParaRPr lang="en-US" altLang="zh-CN"/>
          </a:p>
        </p:txBody>
      </p:sp>
      <p:pic>
        <p:nvPicPr>
          <p:cNvPr id="8" name="图片 7"/>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txStyles>
    <p:titleStyle>
      <a:lvl1pPr algn="l" rtl="0" eaLnBrk="0" fontAlgn="base" hangingPunct="0">
        <a:spcBef>
          <a:spcPct val="0"/>
        </a:spcBef>
        <a:spcAft>
          <a:spcPct val="0"/>
        </a:spcAft>
        <a:defRPr sz="2000">
          <a:solidFill>
            <a:schemeClr val="tx2"/>
          </a:solidFill>
          <a:latin typeface="+mj-lt"/>
          <a:ea typeface="+mj-ea"/>
          <a:cs typeface="汉仪中等线简"/>
        </a:defRPr>
      </a:lvl1pPr>
      <a:lvl2pPr algn="l" rtl="0" eaLnBrk="0" fontAlgn="base" hangingPunct="0">
        <a:spcBef>
          <a:spcPct val="0"/>
        </a:spcBef>
        <a:spcAft>
          <a:spcPct val="0"/>
        </a:spcAft>
        <a:defRPr sz="2000">
          <a:solidFill>
            <a:schemeClr val="tx2"/>
          </a:solidFill>
          <a:latin typeface="Arial" panose="020B0604020202020204"/>
          <a:ea typeface="汉仪中等线简" pitchFamily="49" charset="-122"/>
          <a:cs typeface="汉仪中等线简"/>
        </a:defRPr>
      </a:lvl2pPr>
      <a:lvl3pPr algn="l" rtl="0" eaLnBrk="0" fontAlgn="base" hangingPunct="0">
        <a:spcBef>
          <a:spcPct val="0"/>
        </a:spcBef>
        <a:spcAft>
          <a:spcPct val="0"/>
        </a:spcAft>
        <a:defRPr sz="2000">
          <a:solidFill>
            <a:schemeClr val="tx2"/>
          </a:solidFill>
          <a:latin typeface="Arial" panose="020B0604020202020204"/>
          <a:ea typeface="汉仪中等线简" pitchFamily="49" charset="-122"/>
          <a:cs typeface="汉仪中等线简"/>
        </a:defRPr>
      </a:lvl3pPr>
      <a:lvl4pPr algn="l" rtl="0" eaLnBrk="0" fontAlgn="base" hangingPunct="0">
        <a:spcBef>
          <a:spcPct val="0"/>
        </a:spcBef>
        <a:spcAft>
          <a:spcPct val="0"/>
        </a:spcAft>
        <a:defRPr sz="2000">
          <a:solidFill>
            <a:schemeClr val="tx2"/>
          </a:solidFill>
          <a:latin typeface="Arial" panose="020B0604020202020204"/>
          <a:ea typeface="汉仪中等线简" pitchFamily="49" charset="-122"/>
          <a:cs typeface="汉仪中等线简"/>
        </a:defRPr>
      </a:lvl4pPr>
      <a:lvl5pPr algn="l" rtl="0" eaLnBrk="0" fontAlgn="base" hangingPunct="0">
        <a:spcBef>
          <a:spcPct val="0"/>
        </a:spcBef>
        <a:spcAft>
          <a:spcPct val="0"/>
        </a:spcAft>
        <a:defRPr sz="2000">
          <a:solidFill>
            <a:schemeClr val="tx2"/>
          </a:solidFill>
          <a:latin typeface="Arial" panose="020B0604020202020204"/>
          <a:ea typeface="汉仪中等线简" pitchFamily="49" charset="-122"/>
          <a:cs typeface="汉仪中等线简"/>
        </a:defRPr>
      </a:lvl5pPr>
      <a:lvl6pPr marL="457200" algn="l" rtl="0" fontAlgn="base">
        <a:spcBef>
          <a:spcPct val="0"/>
        </a:spcBef>
        <a:spcAft>
          <a:spcPct val="0"/>
        </a:spcAft>
        <a:defRPr sz="2000">
          <a:solidFill>
            <a:schemeClr val="tx2"/>
          </a:solidFill>
          <a:latin typeface="Arial" panose="020B0604020202020204"/>
          <a:ea typeface="汉仪中等线简" pitchFamily="49" charset="-122"/>
        </a:defRPr>
      </a:lvl6pPr>
      <a:lvl7pPr marL="914400" algn="l" rtl="0" fontAlgn="base">
        <a:spcBef>
          <a:spcPct val="0"/>
        </a:spcBef>
        <a:spcAft>
          <a:spcPct val="0"/>
        </a:spcAft>
        <a:defRPr sz="2000">
          <a:solidFill>
            <a:schemeClr val="tx2"/>
          </a:solidFill>
          <a:latin typeface="Arial" panose="020B0604020202020204"/>
          <a:ea typeface="汉仪中等线简" pitchFamily="49" charset="-122"/>
        </a:defRPr>
      </a:lvl7pPr>
      <a:lvl8pPr marL="1371600" algn="l" rtl="0" fontAlgn="base">
        <a:spcBef>
          <a:spcPct val="0"/>
        </a:spcBef>
        <a:spcAft>
          <a:spcPct val="0"/>
        </a:spcAft>
        <a:defRPr sz="2000">
          <a:solidFill>
            <a:schemeClr val="tx2"/>
          </a:solidFill>
          <a:latin typeface="Arial" panose="020B0604020202020204"/>
          <a:ea typeface="汉仪中等线简" pitchFamily="49" charset="-122"/>
        </a:defRPr>
      </a:lvl8pPr>
      <a:lvl9pPr marL="1828800" algn="l" rtl="0" fontAlgn="base">
        <a:spcBef>
          <a:spcPct val="0"/>
        </a:spcBef>
        <a:spcAft>
          <a:spcPct val="0"/>
        </a:spcAft>
        <a:defRPr sz="2000">
          <a:solidFill>
            <a:schemeClr val="tx2"/>
          </a:solidFill>
          <a:latin typeface="Arial" panose="020B0604020202020204"/>
          <a:ea typeface="汉仪中等线简" pitchFamily="49"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9"/>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3" y="443231"/>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3"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766453"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8" name="图片 7"/>
          <p:cNvPicPr>
            <a:picLocks noChangeAspect="1"/>
          </p:cNvPicPr>
          <p:nvPr userDrawn="1">
            <p:custDataLst>
              <p:tags r:id="rId26"/>
            </p:custDataLst>
          </p:nvPr>
        </p:nvPicPr>
        <p:blipFill>
          <a:blip r:embed="rId2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5995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20567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152.xml"/><Relationship Id="rId8" Type="http://schemas.openxmlformats.org/officeDocument/2006/relationships/image" Target="../media/image1.png"/><Relationship Id="rId7" Type="http://schemas.openxmlformats.org/officeDocument/2006/relationships/tags" Target="../tags/tag151.xml"/><Relationship Id="rId6" Type="http://schemas.openxmlformats.org/officeDocument/2006/relationships/tags" Target="../tags/tag150.xml"/><Relationship Id="rId5" Type="http://schemas.openxmlformats.org/officeDocument/2006/relationships/tags" Target="../tags/tag149.xml"/><Relationship Id="rId4" Type="http://schemas.openxmlformats.org/officeDocument/2006/relationships/tags" Target="../tags/tag148.xml"/><Relationship Id="rId3" Type="http://schemas.openxmlformats.org/officeDocument/2006/relationships/tags" Target="../tags/tag147.xml"/><Relationship Id="rId2" Type="http://schemas.openxmlformats.org/officeDocument/2006/relationships/tags" Target="../tags/tag146.xml"/><Relationship Id="rId11" Type="http://schemas.openxmlformats.org/officeDocument/2006/relationships/slideLayout" Target="../slideLayouts/slideLayout14.xml"/><Relationship Id="rId10" Type="http://schemas.openxmlformats.org/officeDocument/2006/relationships/tags" Target="../tags/tag153.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20.xml"/><Relationship Id="rId6" Type="http://schemas.openxmlformats.org/officeDocument/2006/relationships/tags" Target="../tags/tag156.xml"/><Relationship Id="rId5" Type="http://schemas.openxmlformats.org/officeDocument/2006/relationships/image" Target="../media/image1.png"/><Relationship Id="rId4" Type="http://schemas.openxmlformats.org/officeDocument/2006/relationships/tags" Target="../tags/tag155.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15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0.emf"/></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1.emf"/></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3.jpeg"/><Relationship Id="rId1" Type="http://schemas.openxmlformats.org/officeDocument/2006/relationships/image" Target="../media/image12.emf"/></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5.jpeg"/><Relationship Id="rId1" Type="http://schemas.openxmlformats.org/officeDocument/2006/relationships/image" Target="../media/image14.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7.jpeg"/><Relationship Id="rId1" Type="http://schemas.openxmlformats.org/officeDocument/2006/relationships/image" Target="../media/image16.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8.emf"/></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0.jpeg"/><Relationship Id="rId1" Type="http://schemas.openxmlformats.org/officeDocument/2006/relationships/image" Target="../media/image19.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1.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4.png"/><Relationship Id="rId1" Type="http://schemas.openxmlformats.org/officeDocument/2006/relationships/image" Target="../media/image23.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5.png"/></Relationships>
</file>

<file path=ppt/slides/_rels/slide35.xml.rels><?xml version="1.0" encoding="UTF-8" standalone="yes"?>
<Relationships xmlns="http://schemas.openxmlformats.org/package/2006/relationships"><Relationship Id="rId9" Type="http://schemas.openxmlformats.org/officeDocument/2006/relationships/tags" Target="../tags/tag161.xml"/><Relationship Id="rId8" Type="http://schemas.openxmlformats.org/officeDocument/2006/relationships/hyperlink" Target="http://www.bofety.com/" TargetMode="External"/><Relationship Id="rId7" Type="http://schemas.openxmlformats.org/officeDocument/2006/relationships/tags" Target="../tags/tag160.xml"/><Relationship Id="rId6" Type="http://schemas.openxmlformats.org/officeDocument/2006/relationships/image" Target="../media/image28.jpeg"/><Relationship Id="rId5" Type="http://schemas.openxmlformats.org/officeDocument/2006/relationships/tags" Target="../tags/tag159.xml"/><Relationship Id="rId4" Type="http://schemas.openxmlformats.org/officeDocument/2006/relationships/image" Target="../media/image27.jpeg"/><Relationship Id="rId3" Type="http://schemas.openxmlformats.org/officeDocument/2006/relationships/tags" Target="../tags/tag158.xml"/><Relationship Id="rId2" Type="http://schemas.openxmlformats.org/officeDocument/2006/relationships/tags" Target="../tags/tag157.xml"/><Relationship Id="rId10" Type="http://schemas.openxmlformats.org/officeDocument/2006/relationships/slideLayout" Target="../slideLayouts/slideLayout24.xml"/><Relationship Id="rId1" Type="http://schemas.openxmlformats.org/officeDocument/2006/relationships/image" Target="../media/image2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 Target="slide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603885" y="1673225"/>
            <a:ext cx="6363335" cy="1113155"/>
          </a:xfrm>
        </p:spPr>
        <p:txBody>
          <a:bodyPr>
            <a:noAutofit/>
          </a:bodyPr>
          <a:lstStyle/>
          <a:p>
            <a:pPr marL="0" indent="0" algn="ctr">
              <a:lnSpc>
                <a:spcPct val="110000"/>
              </a:lnSpc>
              <a:spcBef>
                <a:spcPts val="0"/>
              </a:spcBef>
              <a:spcAft>
                <a:spcPts val="0"/>
              </a:spcAft>
              <a:buSzPct val="100000"/>
              <a:buNone/>
            </a:pP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三查四定介绍</a:t>
            </a:r>
            <a:endParaRPr lang="zh-CN" altLang="en-US" sz="4400" dirty="0">
              <a:solidFill>
                <a:schemeClr val="tx1"/>
              </a:solidFill>
              <a:latin typeface="李旭科毛笔行书" panose="02010600030101010101" pitchFamily="2" charset="-122"/>
              <a:ea typeface="李旭科毛笔行书" panose="02010600030101010101" pitchFamily="2" charset="-122"/>
              <a:sym typeface="+mn-ea"/>
            </a:endParaRPr>
          </a:p>
        </p:txBody>
      </p:sp>
      <p:sp>
        <p:nvSpPr>
          <p:cNvPr id="3" name="文本框 2" descr="7b0a2020202022776f7264617274223a20227b5c2269645c223a32353030343531362c5c227469645c223a31333439377d220a7d0a"/>
          <p:cNvSpPr txBox="1"/>
          <p:nvPr>
            <p:custDataLst>
              <p:tags r:id="rId3"/>
            </p:custDataLst>
          </p:nvPr>
        </p:nvSpPr>
        <p:spPr>
          <a:xfrm>
            <a:off x="2603775" y="3693592"/>
            <a:ext cx="2364124" cy="477396"/>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4"/>
            </p:custDataLst>
          </p:nvPr>
        </p:nvSpPr>
        <p:spPr>
          <a:xfrm>
            <a:off x="2153892" y="4941198"/>
            <a:ext cx="899766" cy="899766"/>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5"/>
            </p:custDataLst>
          </p:nvPr>
        </p:nvSpPr>
        <p:spPr>
          <a:xfrm>
            <a:off x="3396683" y="4941811"/>
            <a:ext cx="899766" cy="899766"/>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6"/>
            </p:custDataLst>
          </p:nvPr>
        </p:nvSpPr>
        <p:spPr>
          <a:xfrm>
            <a:off x="4639475" y="4941198"/>
            <a:ext cx="899766" cy="899766"/>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pic>
        <p:nvPicPr>
          <p:cNvPr id="4" name="图片 3"/>
          <p:cNvPicPr>
            <a:picLocks noChangeAspect="1"/>
          </p:cNvPicPr>
          <p:nvPr userDrawn="1">
            <p:custDataLst>
              <p:tags r:id="rId7"/>
            </p:custDataLst>
          </p:nvPr>
        </p:nvPicPr>
        <p:blipFill>
          <a:blip r:embed="rId8"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pic>
        <p:nvPicPr>
          <p:cNvPr id="5" name="图片 4"/>
          <p:cNvPicPr>
            <a:picLocks noChangeAspect="1"/>
          </p:cNvPicPr>
          <p:nvPr userDrawn="1">
            <p:custDataLst>
              <p:tags r:id="rId9"/>
            </p:custDataLst>
          </p:nvPr>
        </p:nvPicPr>
        <p:blipFill>
          <a:blip r:embed="rId8"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10"/>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TextBox 2"/>
          <p:cNvSpPr txBox="1"/>
          <p:nvPr/>
        </p:nvSpPr>
        <p:spPr>
          <a:xfrm>
            <a:off x="1558925" y="-26988"/>
            <a:ext cx="6913563" cy="737235"/>
          </a:xfrm>
          <a:prstGeom prst="rect">
            <a:avLst/>
          </a:prstGeom>
          <a:noFill/>
        </p:spPr>
        <p:txBody>
          <a:bodyPr>
            <a:spAutoFit/>
          </a:bodyPr>
          <a:lstStyle/>
          <a:p>
            <a:pPr eaLnBrk="1" hangingPunct="1">
              <a:lnSpc>
                <a:spcPct val="150000"/>
              </a:lnSpc>
              <a:defRPr/>
            </a:pPr>
            <a:r>
              <a:rPr lang="zh-CN" altLang="en-US" sz="2800">
                <a:latin typeface="+mn-ea"/>
              </a:rPr>
              <a:t>五、三查四定中的</a:t>
            </a:r>
            <a:r>
              <a:rPr lang="en-US" altLang="zh-CN" sz="2800">
                <a:latin typeface="+mn-ea"/>
              </a:rPr>
              <a:t>HSE</a:t>
            </a:r>
            <a:endParaRPr lang="en-US" altLang="zh-CN" sz="2800">
              <a:latin typeface="+mn-ea"/>
            </a:endParaRPr>
          </a:p>
        </p:txBody>
      </p:sp>
      <p:sp>
        <p:nvSpPr>
          <p:cNvPr id="4" name="矩形 3"/>
          <p:cNvSpPr>
            <a:spLocks noChangeArrowheads="1"/>
          </p:cNvSpPr>
          <p:nvPr/>
        </p:nvSpPr>
        <p:spPr bwMode="auto">
          <a:xfrm>
            <a:off x="1703388" y="692150"/>
            <a:ext cx="8964612" cy="5446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50000"/>
              </a:lnSpc>
              <a:defRPr/>
            </a:pPr>
            <a:r>
              <a:rPr lang="zh-CN" altLang="en-US" sz="2000" b="1" kern="0">
                <a:latin typeface="华文中宋" panose="02010600040101010101" pitchFamily="2" charset="-122"/>
                <a:ea typeface="华文中宋" panose="02010600040101010101" pitchFamily="2" charset="-122"/>
              </a:rPr>
              <a:t>在三查四定中安全至关重要</a:t>
            </a:r>
            <a:r>
              <a:rPr lang="zh-CN" altLang="zh-CN" sz="2000" b="1" kern="0">
                <a:latin typeface="华文中宋" panose="02010600040101010101" pitchFamily="2" charset="-122"/>
                <a:ea typeface="华文中宋" panose="02010600040101010101" pitchFamily="2" charset="-122"/>
              </a:rPr>
              <a:t>，</a:t>
            </a:r>
            <a:r>
              <a:rPr lang="zh-CN" altLang="en-US" sz="2000" b="1" kern="0">
                <a:latin typeface="华文中宋" panose="02010600040101010101" pitchFamily="2" charset="-122"/>
                <a:ea typeface="华文中宋" panose="02010600040101010101" pitchFamily="2" charset="-122"/>
              </a:rPr>
              <a:t>因此在一些不安全状态下进行必要检查时，我们必须要做到以下几点：</a:t>
            </a:r>
            <a:endParaRPr lang="zh-CN" altLang="zh-CN" sz="2000" b="1" kern="0">
              <a:latin typeface="华文中宋" panose="02010600040101010101" pitchFamily="2" charset="-122"/>
              <a:ea typeface="华文中宋" panose="02010600040101010101" pitchFamily="2" charset="-122"/>
            </a:endParaRPr>
          </a:p>
          <a:p>
            <a:pPr algn="just" eaLnBrk="1" hangingPunct="1">
              <a:lnSpc>
                <a:spcPct val="150000"/>
              </a:lnSpc>
              <a:defRPr/>
            </a:pPr>
            <a:r>
              <a:rPr lang="en-US" altLang="zh-CN" sz="2000" b="1" kern="0">
                <a:latin typeface="华文中宋" panose="02010600040101010101" pitchFamily="2" charset="-122"/>
                <a:ea typeface="华文中宋" panose="02010600040101010101" pitchFamily="2" charset="-122"/>
              </a:rPr>
              <a:t>1.</a:t>
            </a:r>
            <a:r>
              <a:rPr lang="zh-CN" altLang="zh-CN" sz="2000" b="1" kern="0">
                <a:latin typeface="华文中宋" panose="02010600040101010101" pitchFamily="2" charset="-122"/>
                <a:ea typeface="华文中宋" panose="02010600040101010101" pitchFamily="2" charset="-122"/>
              </a:rPr>
              <a:t>使用背包来携带文档，以便在爬梯子时保证身体有三点同时与梯子接触。</a:t>
            </a:r>
            <a:endParaRPr lang="zh-CN" altLang="zh-CN" sz="2000" b="1" kern="0">
              <a:latin typeface="华文中宋" panose="02010600040101010101" pitchFamily="2" charset="-122"/>
              <a:ea typeface="华文中宋" panose="02010600040101010101" pitchFamily="2" charset="-122"/>
            </a:endParaRPr>
          </a:p>
          <a:p>
            <a:pPr algn="just" eaLnBrk="1" hangingPunct="1">
              <a:lnSpc>
                <a:spcPct val="150000"/>
              </a:lnSpc>
              <a:defRPr/>
            </a:pPr>
            <a:r>
              <a:rPr lang="en-US" altLang="zh-CN" sz="2000" b="1" kern="0">
                <a:latin typeface="华文中宋" panose="02010600040101010101" pitchFamily="2" charset="-122"/>
                <a:ea typeface="华文中宋" panose="02010600040101010101" pitchFamily="2" charset="-122"/>
              </a:rPr>
              <a:t>2.</a:t>
            </a:r>
            <a:r>
              <a:rPr lang="zh-CN" altLang="zh-CN" sz="2000" b="1" kern="0">
                <a:latin typeface="华文中宋" panose="02010600040101010101" pitchFamily="2" charset="-122"/>
                <a:ea typeface="华文中宋" panose="02010600040101010101" pitchFamily="2" charset="-122"/>
              </a:rPr>
              <a:t>在栏杆外时使用安全绳；如，在爬扶手以外的管道时。</a:t>
            </a:r>
            <a:endParaRPr lang="zh-CN" altLang="zh-CN" sz="2000" b="1" kern="0">
              <a:latin typeface="华文中宋" panose="02010600040101010101" pitchFamily="2" charset="-122"/>
              <a:ea typeface="华文中宋" panose="02010600040101010101" pitchFamily="2" charset="-122"/>
            </a:endParaRPr>
          </a:p>
          <a:p>
            <a:pPr algn="just" eaLnBrk="1" hangingPunct="1">
              <a:lnSpc>
                <a:spcPct val="150000"/>
              </a:lnSpc>
              <a:defRPr/>
            </a:pPr>
            <a:r>
              <a:rPr lang="en-US" altLang="zh-CN" sz="2000" b="1" kern="0">
                <a:latin typeface="华文中宋" panose="02010600040101010101" pitchFamily="2" charset="-122"/>
                <a:ea typeface="华文中宋" panose="02010600040101010101" pitchFamily="2" charset="-122"/>
              </a:rPr>
              <a:t>3.</a:t>
            </a:r>
            <a:r>
              <a:rPr lang="zh-CN" altLang="zh-CN" sz="2000" b="1" kern="0">
                <a:latin typeface="华文中宋" panose="02010600040101010101" pitchFamily="2" charset="-122"/>
                <a:ea typeface="华文中宋" panose="02010600040101010101" pitchFamily="2" charset="-122"/>
              </a:rPr>
              <a:t>不要穿越栏杆（任何临时或永久的）。</a:t>
            </a:r>
            <a:endParaRPr lang="zh-CN" altLang="zh-CN" sz="2000" b="1" kern="0">
              <a:latin typeface="华文中宋" panose="02010600040101010101" pitchFamily="2" charset="-122"/>
              <a:ea typeface="华文中宋" panose="02010600040101010101" pitchFamily="2" charset="-122"/>
            </a:endParaRPr>
          </a:p>
          <a:p>
            <a:pPr algn="just" eaLnBrk="1" hangingPunct="1">
              <a:lnSpc>
                <a:spcPct val="150000"/>
              </a:lnSpc>
              <a:defRPr/>
            </a:pPr>
            <a:r>
              <a:rPr lang="en-US" altLang="zh-CN" sz="2000" b="1" kern="0" smtClean="0">
                <a:latin typeface="华文中宋" panose="02010600040101010101" pitchFamily="2" charset="-122"/>
                <a:ea typeface="华文中宋" panose="02010600040101010101" pitchFamily="2" charset="-122"/>
              </a:rPr>
              <a:t>4.</a:t>
            </a:r>
            <a:r>
              <a:rPr lang="zh-CN" altLang="zh-CN" sz="2000" b="1" kern="0">
                <a:latin typeface="华文中宋" panose="02010600040101010101" pitchFamily="2" charset="-122"/>
                <a:ea typeface="华文中宋" panose="02010600040101010101" pitchFamily="2" charset="-122"/>
              </a:rPr>
              <a:t>工作中适当的工具；所有的工作都应使用正确的工具 。工艺组在现场有一个工具箱，这里存放工具，并有备用。</a:t>
            </a:r>
            <a:endParaRPr lang="zh-CN" altLang="zh-CN" sz="2000" b="1" kern="0">
              <a:latin typeface="华文中宋" panose="02010600040101010101" pitchFamily="2" charset="-122"/>
              <a:ea typeface="华文中宋" panose="02010600040101010101" pitchFamily="2" charset="-122"/>
            </a:endParaRPr>
          </a:p>
          <a:p>
            <a:pPr eaLnBrk="1" hangingPunct="1">
              <a:lnSpc>
                <a:spcPct val="150000"/>
              </a:lnSpc>
              <a:defRPr/>
            </a:pPr>
            <a:r>
              <a:rPr lang="en-US" altLang="zh-CN" sz="2000" b="1" kern="0" smtClean="0">
                <a:latin typeface="华文中宋" panose="02010600040101010101" pitchFamily="2" charset="-122"/>
                <a:ea typeface="华文中宋" panose="02010600040101010101" pitchFamily="2" charset="-122"/>
              </a:rPr>
              <a:t>5.</a:t>
            </a:r>
            <a:r>
              <a:rPr lang="zh-CN" altLang="zh-CN" sz="2000" b="1" kern="0">
                <a:latin typeface="华文中宋" panose="02010600040101010101" pitchFamily="2" charset="-122"/>
                <a:ea typeface="华文中宋" panose="02010600040101010101" pitchFamily="2" charset="-122"/>
              </a:rPr>
              <a:t>必须穿戴</a:t>
            </a:r>
            <a:r>
              <a:rPr lang="zh-CN" altLang="en-US" sz="2000" b="1" kern="0">
                <a:latin typeface="华文中宋" panose="02010600040101010101" pitchFamily="2" charset="-122"/>
                <a:ea typeface="华文中宋" panose="02010600040101010101" pitchFamily="2" charset="-122"/>
              </a:rPr>
              <a:t>劳动保护着装</a:t>
            </a:r>
            <a:r>
              <a:rPr lang="zh-CN" altLang="zh-CN" sz="2000" b="1" kern="0">
                <a:latin typeface="华文中宋" panose="02010600040101010101" pitchFamily="2" charset="-122"/>
                <a:ea typeface="华文中宋" panose="02010600040101010101" pitchFamily="2" charset="-122"/>
              </a:rPr>
              <a:t>进入现场。</a:t>
            </a:r>
            <a:endParaRPr lang="zh-CN" altLang="zh-CN" sz="2000" b="1" kern="0">
              <a:latin typeface="华文中宋" panose="02010600040101010101" pitchFamily="2" charset="-122"/>
              <a:ea typeface="华文中宋" panose="02010600040101010101" pitchFamily="2" charset="-122"/>
            </a:endParaRPr>
          </a:p>
          <a:p>
            <a:pPr eaLnBrk="1" hangingPunct="1">
              <a:lnSpc>
                <a:spcPct val="150000"/>
              </a:lnSpc>
              <a:defRPr/>
            </a:pPr>
            <a:r>
              <a:rPr lang="en-US" altLang="zh-CN" sz="2000" b="1" kern="0" smtClean="0">
                <a:latin typeface="华文中宋" panose="02010600040101010101" pitchFamily="2" charset="-122"/>
                <a:ea typeface="华文中宋" panose="02010600040101010101" pitchFamily="2" charset="-122"/>
              </a:rPr>
              <a:t>6.</a:t>
            </a:r>
            <a:r>
              <a:rPr lang="zh-CN" altLang="zh-CN" sz="2000" b="1" kern="0">
                <a:latin typeface="华文中宋" panose="02010600040101010101" pitchFamily="2" charset="-122"/>
                <a:ea typeface="华文中宋" panose="02010600040101010101" pitchFamily="2" charset="-122"/>
              </a:rPr>
              <a:t>在进行任何工作必须有许可证。</a:t>
            </a:r>
            <a:endParaRPr lang="zh-CN" altLang="zh-CN" sz="2000" b="1" kern="0">
              <a:latin typeface="华文中宋" panose="02010600040101010101" pitchFamily="2" charset="-122"/>
              <a:ea typeface="华文中宋" panose="02010600040101010101" pitchFamily="2" charset="-122"/>
            </a:endParaRPr>
          </a:p>
          <a:p>
            <a:pPr eaLnBrk="1" hangingPunct="1">
              <a:lnSpc>
                <a:spcPct val="150000"/>
              </a:lnSpc>
              <a:defRPr/>
            </a:pPr>
            <a:r>
              <a:rPr lang="en-US" altLang="zh-CN" sz="2000" b="1" kern="0" smtClean="0">
                <a:latin typeface="华文中宋" panose="02010600040101010101" pitchFamily="2" charset="-122"/>
                <a:ea typeface="华文中宋" panose="02010600040101010101" pitchFamily="2" charset="-122"/>
              </a:rPr>
              <a:t>7.</a:t>
            </a:r>
            <a:r>
              <a:rPr lang="zh-CN" altLang="zh-CN" sz="2000" b="1" kern="0">
                <a:latin typeface="华文中宋" panose="02010600040101010101" pitchFamily="2" charset="-122"/>
                <a:ea typeface="华文中宋" panose="02010600040101010101" pitchFamily="2" charset="-122"/>
              </a:rPr>
              <a:t>在没有许可证及外部监护人员的情况下禁止进入任何容器或密闭空间，如塔座和罐。</a:t>
            </a:r>
            <a:endParaRPr lang="en-US" altLang="zh-CN" sz="2000" b="1" kern="0">
              <a:latin typeface="华文中宋" panose="02010600040101010101" pitchFamily="2" charset="-122"/>
              <a:ea typeface="华文中宋" panose="02010600040101010101" pitchFamily="2" charset="-122"/>
            </a:endParaRPr>
          </a:p>
          <a:p>
            <a:pPr eaLnBrk="1" hangingPunct="1">
              <a:lnSpc>
                <a:spcPct val="150000"/>
              </a:lnSpc>
              <a:defRPr/>
            </a:pPr>
            <a:r>
              <a:rPr lang="zh-CN" altLang="zh-CN" sz="1200" b="1" kern="0" smtClean="0">
                <a:latin typeface="华文中宋" panose="02010600040101010101" pitchFamily="2" charset="-122"/>
                <a:ea typeface="华文中宋" panose="02010600040101010101" pitchFamily="2" charset="-122"/>
              </a:rPr>
              <a:t>。。。。。。</a:t>
            </a:r>
            <a:endParaRPr lang="en-US" altLang="zh-CN" sz="1200" b="1" kern="0" smtClean="0">
              <a:latin typeface="华文中宋" panose="02010600040101010101" pitchFamily="2" charset="-122"/>
              <a:ea typeface="华文中宋" panose="02010600040101010101" pitchFamily="2" charset="-122"/>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TextBox 2"/>
          <p:cNvSpPr txBox="1"/>
          <p:nvPr/>
        </p:nvSpPr>
        <p:spPr>
          <a:xfrm>
            <a:off x="1558925" y="-26988"/>
            <a:ext cx="6913563" cy="737235"/>
          </a:xfrm>
          <a:prstGeom prst="rect">
            <a:avLst/>
          </a:prstGeom>
          <a:noFill/>
        </p:spPr>
        <p:txBody>
          <a:bodyPr>
            <a:spAutoFit/>
          </a:bodyPr>
          <a:lstStyle/>
          <a:p>
            <a:pPr eaLnBrk="1" hangingPunct="1">
              <a:lnSpc>
                <a:spcPct val="150000"/>
              </a:lnSpc>
              <a:defRPr/>
            </a:pPr>
            <a:r>
              <a:rPr lang="zh-CN" altLang="en-US" sz="2800">
                <a:latin typeface="+mn-ea"/>
              </a:rPr>
              <a:t>六、三查四定的分类</a:t>
            </a:r>
            <a:endParaRPr lang="en-US" altLang="zh-CN" sz="2800">
              <a:latin typeface="+mn-ea"/>
            </a:endParaRPr>
          </a:p>
        </p:txBody>
      </p:sp>
      <p:sp>
        <p:nvSpPr>
          <p:cNvPr id="2" name="矩形 1"/>
          <p:cNvSpPr/>
          <p:nvPr/>
        </p:nvSpPr>
        <p:spPr>
          <a:xfrm>
            <a:off x="2495550" y="860425"/>
            <a:ext cx="7308850" cy="5015865"/>
          </a:xfrm>
          <a:prstGeom prst="rect">
            <a:avLst/>
          </a:prstGeom>
        </p:spPr>
        <p:txBody>
          <a:bodyPr>
            <a:spAutoFit/>
          </a:bodyPr>
          <a:lstStyle/>
          <a:p>
            <a:pPr marL="285750" indent="-285750" eaLnBrk="1" hangingPunct="1">
              <a:lnSpc>
                <a:spcPct val="200000"/>
              </a:lnSpc>
              <a:buClr>
                <a:srgbClr val="FF0000"/>
              </a:buClr>
              <a:buFont typeface="Wingdings" panose="05000000000000000000" pitchFamily="2" charset="2"/>
              <a:buChar char="Ø"/>
              <a:defRPr/>
            </a:pPr>
            <a:r>
              <a:rPr lang="zh-CN" altLang="en-US" sz="2000" b="1" kern="0">
                <a:latin typeface="华文中宋" panose="02010600040101010101" pitchFamily="2" charset="-122"/>
                <a:ea typeface="华文中宋" panose="02010600040101010101" pitchFamily="2" charset="-122"/>
              </a:rPr>
              <a:t>动设备的检查</a:t>
            </a:r>
            <a:r>
              <a:rPr lang="en-US" altLang="zh-CN" sz="2000" b="1" kern="0">
                <a:latin typeface="华文中宋" panose="02010600040101010101" pitchFamily="2" charset="-122"/>
                <a:ea typeface="华文中宋" panose="02010600040101010101" pitchFamily="2" charset="-122"/>
              </a:rPr>
              <a:t>:</a:t>
            </a:r>
            <a:r>
              <a:rPr lang="zh-CN" altLang="en-US" sz="2000" b="1" kern="0">
                <a:latin typeface="华文中宋" panose="02010600040101010101" pitchFamily="2" charset="-122"/>
                <a:ea typeface="华文中宋" panose="02010600040101010101" pitchFamily="2" charset="-122"/>
              </a:rPr>
              <a:t>分机泵、搅拌器、风机、压缩机、起重机械</a:t>
            </a:r>
            <a:endParaRPr lang="zh-CN" altLang="en-US" sz="2000" b="1" kern="0">
              <a:latin typeface="华文中宋" panose="02010600040101010101" pitchFamily="2" charset="-122"/>
              <a:ea typeface="华文中宋" panose="02010600040101010101" pitchFamily="2" charset="-122"/>
            </a:endParaRPr>
          </a:p>
          <a:p>
            <a:pPr marL="285750" indent="-285750" eaLnBrk="1" hangingPunct="1">
              <a:lnSpc>
                <a:spcPct val="200000"/>
              </a:lnSpc>
              <a:buClr>
                <a:srgbClr val="FF0000"/>
              </a:buClr>
              <a:buFont typeface="Wingdings" panose="05000000000000000000" pitchFamily="2" charset="2"/>
              <a:buChar char="Ø"/>
              <a:defRPr/>
            </a:pPr>
            <a:r>
              <a:rPr lang="zh-CN" altLang="en-US" sz="2000" b="1" kern="0">
                <a:latin typeface="华文中宋" panose="02010600040101010101" pitchFamily="2" charset="-122"/>
                <a:ea typeface="华文中宋" panose="02010600040101010101" pitchFamily="2" charset="-122"/>
              </a:rPr>
              <a:t>静设备的检查</a:t>
            </a:r>
            <a:r>
              <a:rPr lang="en-US" altLang="zh-CN" sz="2000" b="1" kern="0">
                <a:latin typeface="华文中宋" panose="02010600040101010101" pitchFamily="2" charset="-122"/>
                <a:ea typeface="华文中宋" panose="02010600040101010101" pitchFamily="2" charset="-122"/>
              </a:rPr>
              <a:t>:</a:t>
            </a:r>
            <a:r>
              <a:rPr lang="zh-CN" altLang="en-US" sz="2000" b="1" kern="0">
                <a:latin typeface="华文中宋" panose="02010600040101010101" pitchFamily="2" charset="-122"/>
                <a:ea typeface="华文中宋" panose="02010600040101010101" pitchFamily="2" charset="-122"/>
              </a:rPr>
              <a:t>分换热器、容器、塔、炉子、反应器</a:t>
            </a:r>
            <a:endParaRPr lang="zh-CN" altLang="en-US" sz="2000" b="1" kern="0">
              <a:latin typeface="华文中宋" panose="02010600040101010101" pitchFamily="2" charset="-122"/>
              <a:ea typeface="华文中宋" panose="02010600040101010101" pitchFamily="2" charset="-122"/>
            </a:endParaRPr>
          </a:p>
          <a:p>
            <a:pPr marL="285750" indent="-285750" eaLnBrk="1" hangingPunct="1">
              <a:lnSpc>
                <a:spcPct val="200000"/>
              </a:lnSpc>
              <a:buClr>
                <a:srgbClr val="FF0000"/>
              </a:buClr>
              <a:buFont typeface="Wingdings" panose="05000000000000000000" pitchFamily="2" charset="2"/>
              <a:buChar char="Ø"/>
              <a:defRPr/>
            </a:pPr>
            <a:r>
              <a:rPr lang="zh-CN" altLang="en-US" sz="2000" b="1" kern="0">
                <a:latin typeface="华文中宋" panose="02010600040101010101" pitchFamily="2" charset="-122"/>
                <a:ea typeface="华文中宋" panose="02010600040101010101" pitchFamily="2" charset="-122"/>
              </a:rPr>
              <a:t>管道类的检查</a:t>
            </a:r>
            <a:endParaRPr lang="zh-CN" altLang="en-US" sz="2000" b="1" kern="0">
              <a:latin typeface="华文中宋" panose="02010600040101010101" pitchFamily="2" charset="-122"/>
              <a:ea typeface="华文中宋" panose="02010600040101010101" pitchFamily="2" charset="-122"/>
            </a:endParaRPr>
          </a:p>
          <a:p>
            <a:pPr marL="285750" indent="-285750" eaLnBrk="1" hangingPunct="1">
              <a:lnSpc>
                <a:spcPct val="200000"/>
              </a:lnSpc>
              <a:buClr>
                <a:srgbClr val="FF0000"/>
              </a:buClr>
              <a:buFont typeface="Wingdings" panose="05000000000000000000" pitchFamily="2" charset="2"/>
              <a:buChar char="Ø"/>
              <a:defRPr/>
            </a:pPr>
            <a:r>
              <a:rPr lang="zh-CN" altLang="en-US" sz="2000" b="1" kern="0">
                <a:latin typeface="华文中宋" panose="02010600040101010101" pitchFamily="2" charset="-122"/>
                <a:ea typeface="华文中宋" panose="02010600040101010101" pitchFamily="2" charset="-122"/>
              </a:rPr>
              <a:t>安全设施的检查</a:t>
            </a:r>
            <a:endParaRPr lang="zh-CN" altLang="en-US" sz="2000" b="1" kern="0">
              <a:latin typeface="华文中宋" panose="02010600040101010101" pitchFamily="2" charset="-122"/>
              <a:ea typeface="华文中宋" panose="02010600040101010101" pitchFamily="2" charset="-122"/>
            </a:endParaRPr>
          </a:p>
          <a:p>
            <a:pPr marL="285750" indent="-285750" eaLnBrk="1" hangingPunct="1">
              <a:lnSpc>
                <a:spcPct val="200000"/>
              </a:lnSpc>
              <a:buClr>
                <a:srgbClr val="FF0000"/>
              </a:buClr>
              <a:buFont typeface="Wingdings" panose="05000000000000000000" pitchFamily="2" charset="2"/>
              <a:buChar char="Ø"/>
              <a:defRPr/>
            </a:pPr>
            <a:r>
              <a:rPr lang="zh-CN" altLang="en-US" sz="2000" b="1" kern="0">
                <a:latin typeface="华文中宋" panose="02010600040101010101" pitchFamily="2" charset="-122"/>
                <a:ea typeface="华文中宋" panose="02010600040101010101" pitchFamily="2" charset="-122"/>
              </a:rPr>
              <a:t>仪表类的检查</a:t>
            </a:r>
            <a:endParaRPr lang="zh-CN" altLang="en-US" sz="2000" b="1" kern="0">
              <a:latin typeface="华文中宋" panose="02010600040101010101" pitchFamily="2" charset="-122"/>
              <a:ea typeface="华文中宋" panose="02010600040101010101" pitchFamily="2" charset="-122"/>
            </a:endParaRPr>
          </a:p>
          <a:p>
            <a:pPr marL="285750" indent="-285750" eaLnBrk="1" hangingPunct="1">
              <a:lnSpc>
                <a:spcPct val="200000"/>
              </a:lnSpc>
              <a:buClr>
                <a:srgbClr val="FF0000"/>
              </a:buClr>
              <a:buFont typeface="Wingdings" panose="05000000000000000000" pitchFamily="2" charset="2"/>
              <a:buChar char="Ø"/>
              <a:defRPr/>
            </a:pPr>
            <a:r>
              <a:rPr lang="zh-CN" altLang="en-US" sz="2000" b="1" kern="0">
                <a:latin typeface="华文中宋" panose="02010600040101010101" pitchFamily="2" charset="-122"/>
                <a:ea typeface="华文中宋" panose="02010600040101010101" pitchFamily="2" charset="-122"/>
              </a:rPr>
              <a:t>电气类的检查</a:t>
            </a:r>
            <a:endParaRPr lang="zh-CN" altLang="en-US" sz="2000" b="1" kern="0">
              <a:latin typeface="华文中宋" panose="02010600040101010101" pitchFamily="2" charset="-122"/>
              <a:ea typeface="华文中宋" panose="02010600040101010101" pitchFamily="2" charset="-122"/>
            </a:endParaRPr>
          </a:p>
          <a:p>
            <a:pPr marL="285750" indent="-285750" eaLnBrk="1" hangingPunct="1">
              <a:lnSpc>
                <a:spcPct val="200000"/>
              </a:lnSpc>
              <a:buClr>
                <a:srgbClr val="FF0000"/>
              </a:buClr>
              <a:buFont typeface="Wingdings" panose="05000000000000000000" pitchFamily="2" charset="2"/>
              <a:buChar char="Ø"/>
              <a:defRPr/>
            </a:pPr>
            <a:r>
              <a:rPr lang="zh-CN" altLang="en-US" sz="2000" b="1" kern="0">
                <a:latin typeface="华文中宋" panose="02010600040101010101" pitchFamily="2" charset="-122"/>
                <a:ea typeface="华文中宋" panose="02010600040101010101" pitchFamily="2" charset="-122"/>
              </a:rPr>
              <a:t>焊接、无损检验的检查</a:t>
            </a:r>
            <a:endParaRPr lang="zh-CN" altLang="en-US" sz="2000" b="1" kern="0">
              <a:latin typeface="华文中宋" panose="02010600040101010101" pitchFamily="2" charset="-122"/>
              <a:ea typeface="华文中宋" panose="02010600040101010101" pitchFamily="2" charset="-122"/>
            </a:endParaRPr>
          </a:p>
          <a:p>
            <a:pPr marL="285750" indent="-285750" eaLnBrk="1" hangingPunct="1">
              <a:lnSpc>
                <a:spcPct val="200000"/>
              </a:lnSpc>
              <a:buClr>
                <a:srgbClr val="FF0000"/>
              </a:buClr>
              <a:buFont typeface="Wingdings" panose="05000000000000000000" pitchFamily="2" charset="2"/>
              <a:buChar char="Ø"/>
              <a:defRPr/>
            </a:pPr>
            <a:r>
              <a:rPr lang="zh-CN" altLang="en-US" sz="2000" b="1" kern="0">
                <a:latin typeface="华文中宋" panose="02010600040101010101" pitchFamily="2" charset="-122"/>
                <a:ea typeface="华文中宋" panose="02010600040101010101" pitchFamily="2" charset="-122"/>
              </a:rPr>
              <a:t>其它类的检查</a:t>
            </a:r>
            <a:endParaRPr lang="zh-CN" altLang="en-US" sz="2000" b="1" kern="0">
              <a:latin typeface="华文中宋" panose="02010600040101010101" pitchFamily="2" charset="-122"/>
              <a:ea typeface="华文中宋" panose="02010600040101010101" pitchFamily="2" charset="-122"/>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TextBox 2"/>
          <p:cNvSpPr txBox="1"/>
          <p:nvPr/>
        </p:nvSpPr>
        <p:spPr>
          <a:xfrm>
            <a:off x="1558925" y="-26988"/>
            <a:ext cx="6913563" cy="737235"/>
          </a:xfrm>
          <a:prstGeom prst="rect">
            <a:avLst/>
          </a:prstGeom>
          <a:noFill/>
        </p:spPr>
        <p:txBody>
          <a:bodyPr>
            <a:spAutoFit/>
          </a:bodyPr>
          <a:lstStyle/>
          <a:p>
            <a:pPr eaLnBrk="1" hangingPunct="1">
              <a:lnSpc>
                <a:spcPct val="150000"/>
              </a:lnSpc>
              <a:defRPr/>
            </a:pPr>
            <a:r>
              <a:rPr lang="zh-CN" altLang="en-US" sz="2800">
                <a:latin typeface="+mn-ea"/>
              </a:rPr>
              <a:t>七、三查四定的内容</a:t>
            </a:r>
            <a:endParaRPr lang="en-US" altLang="zh-CN" sz="2800">
              <a:latin typeface="+mn-ea"/>
            </a:endParaRPr>
          </a:p>
        </p:txBody>
      </p:sp>
      <p:sp>
        <p:nvSpPr>
          <p:cNvPr id="13315" name="TextBox 3"/>
          <p:cNvSpPr txBox="1">
            <a:spLocks noChangeArrowheads="1"/>
          </p:cNvSpPr>
          <p:nvPr/>
        </p:nvSpPr>
        <p:spPr bwMode="auto">
          <a:xfrm>
            <a:off x="1668463" y="765175"/>
            <a:ext cx="8748712" cy="6062345"/>
          </a:xfrm>
          <a:prstGeom prst="rect">
            <a:avLst/>
          </a:prstGeom>
          <a:noFill/>
          <a:ln w="9525">
            <a:noFill/>
            <a:miter lim="800000"/>
          </a:ln>
        </p:spPr>
        <p:txBody>
          <a:bodyPr>
            <a:spAutoFit/>
          </a:bodyPr>
          <a:lstStyle/>
          <a:p>
            <a:pPr eaLnBrk="1" hangingPunct="1"/>
            <a:r>
              <a:rPr lang="zh-CN" altLang="en-US" sz="2400">
                <a:latin typeface="楷体_GB2312" pitchFamily="49" charset="-122"/>
                <a:ea typeface="楷体_GB2312" pitchFamily="49" charset="-122"/>
              </a:rPr>
              <a:t>三查四定又分为</a:t>
            </a:r>
            <a:r>
              <a:rPr lang="zh-CN" altLang="en-US" sz="2400">
                <a:solidFill>
                  <a:srgbClr val="FF0000"/>
                </a:solidFill>
                <a:latin typeface="楷体_GB2312" pitchFamily="49" charset="-122"/>
                <a:ea typeface="楷体_GB2312" pitchFamily="49" charset="-122"/>
              </a:rPr>
              <a:t>竣工文件检查</a:t>
            </a:r>
            <a:r>
              <a:rPr lang="zh-CN" altLang="en-US" sz="2400">
                <a:latin typeface="楷体_GB2312" pitchFamily="49" charset="-122"/>
                <a:ea typeface="楷体_GB2312" pitchFamily="49" charset="-122"/>
              </a:rPr>
              <a:t>和</a:t>
            </a:r>
            <a:r>
              <a:rPr lang="zh-CN" altLang="en-US" sz="2400">
                <a:solidFill>
                  <a:srgbClr val="FF0000"/>
                </a:solidFill>
                <a:latin typeface="楷体_GB2312" pitchFamily="49" charset="-122"/>
                <a:ea typeface="楷体_GB2312" pitchFamily="49" charset="-122"/>
              </a:rPr>
              <a:t>现场检查</a:t>
            </a:r>
            <a:r>
              <a:rPr lang="zh-CN" altLang="en-US" sz="2400">
                <a:latin typeface="楷体_GB2312" pitchFamily="49" charset="-122"/>
                <a:ea typeface="楷体_GB2312" pitchFamily="49" charset="-122"/>
              </a:rPr>
              <a:t>；其中竣工文件的检查包括以下三个方面：</a:t>
            </a:r>
            <a:endParaRPr lang="en-US" altLang="zh-CN" sz="2400">
              <a:latin typeface="楷体_GB2312" pitchFamily="49" charset="-122"/>
              <a:ea typeface="楷体_GB2312" pitchFamily="49" charset="-122"/>
            </a:endParaRPr>
          </a:p>
          <a:p>
            <a:pPr eaLnBrk="1" hangingPunct="1"/>
            <a:r>
              <a:rPr lang="en-US" altLang="zh-CN" sz="2400" b="1">
                <a:latin typeface="楷体_GB2312" pitchFamily="49" charset="-122"/>
                <a:ea typeface="楷体_GB2312" pitchFamily="49" charset="-122"/>
              </a:rPr>
              <a:t>1.</a:t>
            </a:r>
            <a:r>
              <a:rPr lang="zh-CN" altLang="en-US" sz="2400" b="1">
                <a:latin typeface="楷体_GB2312" pitchFamily="49" charset="-122"/>
                <a:ea typeface="楷体_GB2312" pitchFamily="49" charset="-122"/>
              </a:rPr>
              <a:t>设计竣工文件</a:t>
            </a:r>
            <a:endParaRPr lang="en-US" altLang="zh-CN" sz="2400" b="1">
              <a:latin typeface="楷体_GB2312" pitchFamily="49" charset="-122"/>
              <a:ea typeface="楷体_GB2312" pitchFamily="49" charset="-122"/>
            </a:endParaRPr>
          </a:p>
          <a:p>
            <a:pPr eaLnBrk="1" hangingPunct="1"/>
            <a:r>
              <a:rPr lang="en-US" altLang="zh-CN" sz="2400" b="1">
                <a:latin typeface="楷体_GB2312" pitchFamily="49" charset="-122"/>
                <a:ea typeface="楷体_GB2312" pitchFamily="49" charset="-122"/>
              </a:rPr>
              <a:t>2.</a:t>
            </a:r>
            <a:r>
              <a:rPr lang="zh-CN" altLang="en-US" sz="2400" b="1">
                <a:latin typeface="楷体_GB2312" pitchFamily="49" charset="-122"/>
                <a:ea typeface="楷体_GB2312" pitchFamily="49" charset="-122"/>
              </a:rPr>
              <a:t>采购竣工文件</a:t>
            </a:r>
            <a:endParaRPr lang="en-US" altLang="zh-CN" sz="2400" b="1">
              <a:latin typeface="楷体_GB2312" pitchFamily="49" charset="-122"/>
              <a:ea typeface="楷体_GB2312" pitchFamily="49" charset="-122"/>
            </a:endParaRPr>
          </a:p>
          <a:p>
            <a:pPr eaLnBrk="1" hangingPunct="1"/>
            <a:r>
              <a:rPr lang="en-US" altLang="zh-CN" sz="2400" b="1">
                <a:latin typeface="楷体_GB2312" pitchFamily="49" charset="-122"/>
                <a:ea typeface="楷体_GB2312" pitchFamily="49" charset="-122"/>
              </a:rPr>
              <a:t>3.</a:t>
            </a:r>
            <a:r>
              <a:rPr lang="zh-CN" altLang="en-US" sz="2400" b="1">
                <a:latin typeface="楷体_GB2312" pitchFamily="49" charset="-122"/>
                <a:ea typeface="楷体_GB2312" pitchFamily="49" charset="-122"/>
              </a:rPr>
              <a:t>施工竣工文件</a:t>
            </a:r>
            <a:endParaRPr lang="en-US" altLang="zh-CN" sz="2400" b="1">
              <a:latin typeface="楷体_GB2312" pitchFamily="49" charset="-122"/>
              <a:ea typeface="楷体_GB2312" pitchFamily="49" charset="-122"/>
            </a:endParaRPr>
          </a:p>
          <a:p>
            <a:pPr eaLnBrk="1" hangingPunct="1"/>
            <a:endParaRPr lang="en-US" altLang="zh-CN" sz="2400" b="1">
              <a:latin typeface="楷体_GB2312" pitchFamily="49" charset="-122"/>
              <a:ea typeface="楷体_GB2312" pitchFamily="49" charset="-122"/>
            </a:endParaRPr>
          </a:p>
          <a:p>
            <a:pPr eaLnBrk="1" hangingPunct="1"/>
            <a:r>
              <a:rPr lang="zh-CN" altLang="en-US" sz="2400" b="1">
                <a:solidFill>
                  <a:srgbClr val="FF0000"/>
                </a:solidFill>
                <a:latin typeface="楷体_GB2312" pitchFamily="49" charset="-122"/>
                <a:ea typeface="楷体_GB2312" pitchFamily="49" charset="-122"/>
              </a:rPr>
              <a:t>设计竣工文件</a:t>
            </a:r>
            <a:endParaRPr lang="en-US" altLang="zh-CN" sz="2400" b="1">
              <a:solidFill>
                <a:srgbClr val="FF0000"/>
              </a:solidFill>
              <a:latin typeface="楷体_GB2312" pitchFamily="49" charset="-122"/>
              <a:ea typeface="楷体_GB2312" pitchFamily="49" charset="-122"/>
            </a:endParaRPr>
          </a:p>
          <a:p>
            <a:pPr eaLnBrk="1" hangingPunct="1"/>
            <a:r>
              <a:rPr lang="en-US" altLang="zh-CN" sz="2000">
                <a:latin typeface="楷体_GB2312" pitchFamily="49" charset="-122"/>
                <a:ea typeface="楷体_GB2312" pitchFamily="49" charset="-122"/>
              </a:rPr>
              <a:t>a.</a:t>
            </a:r>
            <a:r>
              <a:rPr lang="zh-CN" altLang="en-US" sz="2000">
                <a:latin typeface="楷体_GB2312" pitchFamily="49" charset="-122"/>
                <a:ea typeface="楷体_GB2312" pitchFamily="49" charset="-122"/>
              </a:rPr>
              <a:t>设计漏项</a:t>
            </a:r>
            <a:r>
              <a:rPr lang="en-US" altLang="zh-CN" sz="2000">
                <a:latin typeface="楷体_GB2312" pitchFamily="49" charset="-122"/>
                <a:ea typeface="楷体_GB2312" pitchFamily="49" charset="-122"/>
              </a:rPr>
              <a:t> </a:t>
            </a:r>
            <a:endParaRPr lang="en-US" altLang="zh-CN" sz="2000">
              <a:latin typeface="楷体_GB2312" pitchFamily="49" charset="-122"/>
              <a:ea typeface="楷体_GB2312" pitchFamily="49" charset="-122"/>
            </a:endParaRPr>
          </a:p>
          <a:p>
            <a:pPr eaLnBrk="1" hangingPunct="1"/>
            <a:r>
              <a:rPr lang="zh-CN" altLang="en-US" sz="2000">
                <a:latin typeface="楷体_GB2312" pitchFamily="49" charset="-122"/>
                <a:ea typeface="楷体_GB2312" pitchFamily="49" charset="-122"/>
              </a:rPr>
              <a:t>（</a:t>
            </a:r>
            <a:r>
              <a:rPr lang="en-US" altLang="zh-CN" sz="2000">
                <a:latin typeface="楷体_GB2312" pitchFamily="49" charset="-122"/>
                <a:ea typeface="楷体_GB2312" pitchFamily="49" charset="-122"/>
              </a:rPr>
              <a:t>1</a:t>
            </a:r>
            <a:r>
              <a:rPr lang="zh-CN" altLang="en-US" sz="2000">
                <a:latin typeface="楷体_GB2312" pitchFamily="49" charset="-122"/>
                <a:ea typeface="楷体_GB2312" pitchFamily="49" charset="-122"/>
              </a:rPr>
              <a:t>）遗漏必要的</a:t>
            </a:r>
            <a:r>
              <a:rPr lang="zh-CN" altLang="en-US" sz="2000">
                <a:solidFill>
                  <a:srgbClr val="FF0000"/>
                </a:solidFill>
                <a:latin typeface="楷体_GB2312" pitchFamily="49" charset="-122"/>
                <a:ea typeface="楷体_GB2312" pitchFamily="49" charset="-122"/>
              </a:rPr>
              <a:t>切断阀门、跨线、放空点及排液点</a:t>
            </a:r>
            <a:r>
              <a:rPr lang="zh-CN" altLang="en-US" sz="2000">
                <a:latin typeface="楷体_GB2312" pitchFamily="49" charset="-122"/>
                <a:ea typeface="楷体_GB2312" pitchFamily="49" charset="-122"/>
              </a:rPr>
              <a:t>等。一个生产装置中往往要用到成千上万只阀门，而大多数阀门都是用于关断或开通管道的，尤其是对于切换操作的管道，正常生产中经常进行阀门的关断或开通操作。这样的阀门一旦遗漏，操作将无法进行。装置中的</a:t>
            </a:r>
            <a:r>
              <a:rPr lang="zh-CN" altLang="en-US" sz="2000">
                <a:solidFill>
                  <a:srgbClr val="FF0000"/>
                </a:solidFill>
                <a:latin typeface="楷体_GB2312" pitchFamily="49" charset="-122"/>
                <a:ea typeface="楷体_GB2312" pitchFamily="49" charset="-122"/>
              </a:rPr>
              <a:t>冷换设备、机泵等进出口管道常带有连通线</a:t>
            </a:r>
            <a:r>
              <a:rPr lang="en-US" altLang="zh-CN" sz="2000">
                <a:solidFill>
                  <a:srgbClr val="FF0000"/>
                </a:solidFill>
                <a:latin typeface="楷体_GB2312" pitchFamily="49" charset="-122"/>
                <a:ea typeface="楷体_GB2312" pitchFamily="49" charset="-122"/>
              </a:rPr>
              <a:t>(</a:t>
            </a:r>
            <a:r>
              <a:rPr lang="zh-CN" altLang="en-US" sz="2000">
                <a:solidFill>
                  <a:srgbClr val="FF0000"/>
                </a:solidFill>
                <a:latin typeface="楷体_GB2312" pitchFamily="49" charset="-122"/>
                <a:ea typeface="楷体_GB2312" pitchFamily="49" charset="-122"/>
              </a:rPr>
              <a:t>如旁通线、暖泵线、最小流量线等</a:t>
            </a:r>
            <a:r>
              <a:rPr lang="en-US" altLang="zh-CN" sz="2000">
                <a:latin typeface="楷体_GB2312" pitchFamily="49" charset="-122"/>
                <a:ea typeface="楷体_GB2312" pitchFamily="49" charset="-122"/>
              </a:rPr>
              <a:t>)</a:t>
            </a:r>
            <a:endParaRPr lang="en-US" altLang="zh-CN" sz="2000">
              <a:latin typeface="楷体_GB2312" pitchFamily="49" charset="-122"/>
              <a:ea typeface="楷体_GB2312" pitchFamily="49" charset="-122"/>
            </a:endParaRPr>
          </a:p>
          <a:p>
            <a:pPr eaLnBrk="1" hangingPunct="1"/>
            <a:r>
              <a:rPr lang="zh-CN" altLang="en-US" sz="2000">
                <a:latin typeface="楷体_GB2312" pitchFamily="49" charset="-122"/>
                <a:ea typeface="楷体_GB2312" pitchFamily="49" charset="-122"/>
              </a:rPr>
              <a:t>（</a:t>
            </a:r>
            <a:r>
              <a:rPr lang="en-US" altLang="zh-CN" sz="2000">
                <a:latin typeface="楷体_GB2312" pitchFamily="49" charset="-122"/>
                <a:ea typeface="楷体_GB2312" pitchFamily="49" charset="-122"/>
              </a:rPr>
              <a:t>2</a:t>
            </a:r>
            <a:r>
              <a:rPr lang="zh-CN" altLang="en-US" sz="2000">
                <a:latin typeface="楷体_GB2312" pitchFamily="49" charset="-122"/>
                <a:ea typeface="楷体_GB2312" pitchFamily="49" charset="-122"/>
              </a:rPr>
              <a:t>）操作人员无法接近</a:t>
            </a:r>
            <a:r>
              <a:rPr lang="zh-CN" altLang="en-US" sz="2000">
                <a:solidFill>
                  <a:srgbClr val="FF0000"/>
                </a:solidFill>
                <a:latin typeface="楷体_GB2312" pitchFamily="49" charset="-122"/>
                <a:ea typeface="楷体_GB2312" pitchFamily="49" charset="-122"/>
              </a:rPr>
              <a:t>操作点和观察点</a:t>
            </a:r>
            <a:r>
              <a:rPr lang="zh-CN" altLang="en-US" sz="2000">
                <a:latin typeface="楷体_GB2312" pitchFamily="49" charset="-122"/>
                <a:ea typeface="楷体_GB2312" pitchFamily="49" charset="-122"/>
              </a:rPr>
              <a:t>，或缺少必要的</a:t>
            </a:r>
            <a:r>
              <a:rPr lang="zh-CN" altLang="en-US" sz="2000">
                <a:solidFill>
                  <a:srgbClr val="FF0000"/>
                </a:solidFill>
                <a:latin typeface="楷体_GB2312" pitchFamily="49" charset="-122"/>
                <a:ea typeface="楷体_GB2312" pitchFamily="49" charset="-122"/>
              </a:rPr>
              <a:t>操作平台</a:t>
            </a:r>
            <a:endParaRPr lang="en-US" altLang="zh-CN" sz="2000">
              <a:solidFill>
                <a:srgbClr val="FF0000"/>
              </a:solidFill>
              <a:latin typeface="楷体_GB2312" pitchFamily="49" charset="-122"/>
              <a:ea typeface="楷体_GB2312" pitchFamily="49" charset="-122"/>
            </a:endParaRPr>
          </a:p>
          <a:p>
            <a:pPr eaLnBrk="1" hangingPunct="1"/>
            <a:r>
              <a:rPr lang="zh-CN" altLang="en-US" sz="2000">
                <a:latin typeface="楷体_GB2312" pitchFamily="49" charset="-122"/>
                <a:ea typeface="楷体_GB2312" pitchFamily="49" charset="-122"/>
              </a:rPr>
              <a:t>（</a:t>
            </a:r>
            <a:r>
              <a:rPr lang="en-US" altLang="zh-CN" sz="2000">
                <a:latin typeface="楷体_GB2312" pitchFamily="49" charset="-122"/>
                <a:ea typeface="楷体_GB2312" pitchFamily="49" charset="-122"/>
              </a:rPr>
              <a:t>3</a:t>
            </a:r>
            <a:r>
              <a:rPr lang="zh-CN" altLang="en-US" sz="2000">
                <a:latin typeface="楷体_GB2312" pitchFamily="49" charset="-122"/>
                <a:ea typeface="楷体_GB2312" pitchFamily="49" charset="-122"/>
              </a:rPr>
              <a:t>）缺少必要的</a:t>
            </a:r>
            <a:r>
              <a:rPr lang="zh-CN" altLang="en-US" sz="2000">
                <a:solidFill>
                  <a:srgbClr val="FF0000"/>
                </a:solidFill>
                <a:latin typeface="楷体_GB2312" pitchFamily="49" charset="-122"/>
                <a:ea typeface="楷体_GB2312" pitchFamily="49" charset="-122"/>
              </a:rPr>
              <a:t>操作说明</a:t>
            </a:r>
            <a:r>
              <a:rPr lang="zh-CN" altLang="en-US" sz="2000">
                <a:latin typeface="楷体_GB2312" pitchFamily="49" charset="-122"/>
                <a:ea typeface="楷体_GB2312" pitchFamily="49" charset="-122"/>
              </a:rPr>
              <a:t>（</a:t>
            </a:r>
            <a:r>
              <a:rPr lang="zh-CN" altLang="en-US" sz="2000">
                <a:solidFill>
                  <a:srgbClr val="FF0000"/>
                </a:solidFill>
                <a:latin typeface="楷体_GB2312" pitchFamily="49" charset="-122"/>
                <a:ea typeface="楷体_GB2312" pitchFamily="49" charset="-122"/>
              </a:rPr>
              <a:t>气动阀或电动阀等特殊阀门的操作及维护要求</a:t>
            </a:r>
            <a:r>
              <a:rPr lang="zh-CN" altLang="en-US" sz="2000">
                <a:latin typeface="楷体_GB2312" pitchFamily="49" charset="-122"/>
                <a:ea typeface="楷体_GB2312" pitchFamily="49" charset="-122"/>
              </a:rPr>
              <a:t>；</a:t>
            </a:r>
            <a:r>
              <a:rPr lang="zh-CN" altLang="en-US" sz="2000">
                <a:solidFill>
                  <a:srgbClr val="FF0000"/>
                </a:solidFill>
                <a:latin typeface="楷体_GB2312" pitchFamily="49" charset="-122"/>
                <a:ea typeface="楷体_GB2312" pitchFamily="49" charset="-122"/>
              </a:rPr>
              <a:t>采样系统</a:t>
            </a:r>
            <a:r>
              <a:rPr lang="zh-CN" altLang="en-US" sz="2000">
                <a:latin typeface="楷体_GB2312" pitchFamily="49" charset="-122"/>
                <a:ea typeface="楷体_GB2312" pitchFamily="49" charset="-122"/>
              </a:rPr>
              <a:t>的操作程序；</a:t>
            </a:r>
            <a:r>
              <a:rPr lang="zh-CN" altLang="en-US" sz="2000">
                <a:solidFill>
                  <a:srgbClr val="FF0000"/>
                </a:solidFill>
                <a:latin typeface="楷体_GB2312" pitchFamily="49" charset="-122"/>
                <a:ea typeface="楷体_GB2312" pitchFamily="49" charset="-122"/>
              </a:rPr>
              <a:t>弹簧支吊架</a:t>
            </a:r>
            <a:r>
              <a:rPr lang="zh-CN" altLang="en-US" sz="2000">
                <a:latin typeface="楷体_GB2312" pitchFamily="49" charset="-122"/>
                <a:ea typeface="楷体_GB2312" pitchFamily="49" charset="-122"/>
              </a:rPr>
              <a:t>的定位要求；</a:t>
            </a:r>
            <a:r>
              <a:rPr lang="zh-CN" altLang="en-US" sz="2000">
                <a:solidFill>
                  <a:srgbClr val="FF0000"/>
                </a:solidFill>
                <a:latin typeface="楷体_GB2312" pitchFamily="49" charset="-122"/>
                <a:ea typeface="楷体_GB2312" pitchFamily="49" charset="-122"/>
              </a:rPr>
              <a:t>膨胀节的</a:t>
            </a:r>
            <a:r>
              <a:rPr lang="zh-CN" altLang="en-US" sz="2000">
                <a:latin typeface="楷体_GB2312" pitchFamily="49" charset="-122"/>
                <a:ea typeface="楷体_GB2312" pitchFamily="49" charset="-122"/>
              </a:rPr>
              <a:t>安装要求；</a:t>
            </a:r>
            <a:r>
              <a:rPr lang="zh-CN" altLang="en-US" sz="2000">
                <a:solidFill>
                  <a:srgbClr val="FF0000"/>
                </a:solidFill>
                <a:latin typeface="楷体_GB2312" pitchFamily="49" charset="-122"/>
                <a:ea typeface="楷体_GB2312" pitchFamily="49" charset="-122"/>
              </a:rPr>
              <a:t>高温法兰密封的热紧要求</a:t>
            </a:r>
            <a:r>
              <a:rPr lang="zh-CN" altLang="en-US" sz="2000">
                <a:latin typeface="楷体_GB2312" pitchFamily="49" charset="-122"/>
                <a:ea typeface="楷体_GB2312" pitchFamily="49" charset="-122"/>
              </a:rPr>
              <a:t>；停工时的管道吹扫、氮封 </a:t>
            </a:r>
            <a:r>
              <a:rPr lang="en-US" altLang="zh-CN" sz="2000">
                <a:latin typeface="楷体_GB2312" pitchFamily="49" charset="-122"/>
                <a:ea typeface="楷体_GB2312" pitchFamily="49" charset="-122"/>
              </a:rPr>
              <a:t>(</a:t>
            </a:r>
            <a:r>
              <a:rPr lang="zh-CN" altLang="en-US" sz="2000">
                <a:latin typeface="楷体_GB2312" pitchFamily="49" charset="-122"/>
                <a:ea typeface="楷体_GB2312" pitchFamily="49" charset="-122"/>
              </a:rPr>
              <a:t>如果工艺专业有要求时</a:t>
            </a:r>
            <a:r>
              <a:rPr lang="en-US" altLang="zh-CN" sz="2000">
                <a:latin typeface="楷体_GB2312" pitchFamily="49" charset="-122"/>
                <a:ea typeface="楷体_GB2312" pitchFamily="49" charset="-122"/>
              </a:rPr>
              <a:t>)</a:t>
            </a:r>
            <a:r>
              <a:rPr lang="zh-CN" altLang="en-US" sz="2000">
                <a:latin typeface="楷体_GB2312" pitchFamily="49" charset="-122"/>
                <a:ea typeface="楷体_GB2312" pitchFamily="49" charset="-122"/>
              </a:rPr>
              <a:t>、碱洗等方面的要求）</a:t>
            </a:r>
            <a:endParaRPr lang="zh-CN" altLang="en-US" sz="2000">
              <a:latin typeface="楷体_GB2312" pitchFamily="49" charset="-122"/>
              <a:ea typeface="楷体_GB2312" pitchFamily="49" charset="-122"/>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TextBox 2"/>
          <p:cNvSpPr txBox="1"/>
          <p:nvPr/>
        </p:nvSpPr>
        <p:spPr>
          <a:xfrm>
            <a:off x="1558925" y="-26988"/>
            <a:ext cx="6913563" cy="737235"/>
          </a:xfrm>
          <a:prstGeom prst="rect">
            <a:avLst/>
          </a:prstGeom>
          <a:noFill/>
        </p:spPr>
        <p:txBody>
          <a:bodyPr>
            <a:spAutoFit/>
          </a:bodyPr>
          <a:lstStyle/>
          <a:p>
            <a:pPr eaLnBrk="1" hangingPunct="1">
              <a:lnSpc>
                <a:spcPct val="150000"/>
              </a:lnSpc>
              <a:defRPr/>
            </a:pPr>
            <a:r>
              <a:rPr lang="zh-CN" altLang="en-US" sz="2800">
                <a:latin typeface="+mn-ea"/>
              </a:rPr>
              <a:t>七、三查四定的内容</a:t>
            </a:r>
            <a:endParaRPr lang="en-US" altLang="zh-CN" sz="2800">
              <a:latin typeface="+mn-ea"/>
            </a:endParaRPr>
          </a:p>
        </p:txBody>
      </p:sp>
      <p:sp>
        <p:nvSpPr>
          <p:cNvPr id="14339" name="矩形 2"/>
          <p:cNvSpPr>
            <a:spLocks noChangeArrowheads="1"/>
          </p:cNvSpPr>
          <p:nvPr/>
        </p:nvSpPr>
        <p:spPr bwMode="auto">
          <a:xfrm>
            <a:off x="1739900" y="692150"/>
            <a:ext cx="8677275" cy="6247130"/>
          </a:xfrm>
          <a:prstGeom prst="rect">
            <a:avLst/>
          </a:prstGeom>
          <a:noFill/>
          <a:ln w="9525">
            <a:noFill/>
            <a:miter lim="800000"/>
          </a:ln>
        </p:spPr>
        <p:txBody>
          <a:bodyPr>
            <a:spAutoFit/>
          </a:bodyPr>
          <a:lstStyle/>
          <a:p>
            <a:pPr eaLnBrk="1" hangingPunct="1"/>
            <a:r>
              <a:rPr lang="en-US" altLang="zh-CN" sz="2000" b="1">
                <a:latin typeface="楷体_GB2312" pitchFamily="49" charset="-122"/>
                <a:ea typeface="楷体_GB2312" pitchFamily="49" charset="-122"/>
              </a:rPr>
              <a:t>b.</a:t>
            </a:r>
            <a:r>
              <a:rPr lang="zh-CN" altLang="en-US" sz="2000" b="1">
                <a:latin typeface="楷体_GB2312" pitchFamily="49" charset="-122"/>
                <a:ea typeface="楷体_GB2312" pitchFamily="49" charset="-122"/>
              </a:rPr>
              <a:t>设计文件不完整</a:t>
            </a:r>
            <a:endParaRPr lang="en-US" altLang="zh-CN" sz="2000" b="1">
              <a:latin typeface="楷体_GB2312" pitchFamily="49" charset="-122"/>
              <a:ea typeface="楷体_GB2312" pitchFamily="49" charset="-122"/>
            </a:endParaRPr>
          </a:p>
          <a:p>
            <a:pPr eaLnBrk="1" hangingPunct="1"/>
            <a:r>
              <a:rPr lang="zh-CN" altLang="en-US" sz="2000"/>
              <a:t>        </a:t>
            </a:r>
            <a:r>
              <a:rPr lang="zh-CN" altLang="en-US" sz="2000">
                <a:latin typeface="华文楷体" panose="02010600040101010101" charset="-122"/>
                <a:ea typeface="华文楷体" panose="02010600040101010101" charset="-122"/>
              </a:rPr>
              <a:t>设计文件不完整问题常常发生在</a:t>
            </a:r>
            <a:r>
              <a:rPr lang="zh-CN" altLang="en-US" sz="2000">
                <a:solidFill>
                  <a:srgbClr val="FF0000"/>
                </a:solidFill>
                <a:latin typeface="华文楷体" panose="02010600040101010101" charset="-122"/>
                <a:ea typeface="华文楷体" panose="02010600040101010101" charset="-122"/>
              </a:rPr>
              <a:t>设计修改</a:t>
            </a:r>
            <a:r>
              <a:rPr lang="zh-CN" altLang="en-US" sz="2000">
                <a:latin typeface="华文楷体" panose="02010600040101010101" charset="-122"/>
                <a:ea typeface="华文楷体" panose="02010600040101010101" charset="-122"/>
              </a:rPr>
              <a:t>和</a:t>
            </a:r>
            <a:r>
              <a:rPr lang="zh-CN" altLang="en-US" sz="2000">
                <a:solidFill>
                  <a:srgbClr val="FF0000"/>
                </a:solidFill>
                <a:latin typeface="华文楷体" panose="02010600040101010101" charset="-122"/>
                <a:ea typeface="华文楷体" panose="02010600040101010101" charset="-122"/>
              </a:rPr>
              <a:t>变更方面</a:t>
            </a:r>
            <a:r>
              <a:rPr lang="zh-CN" altLang="en-US" sz="2000">
                <a:latin typeface="华文楷体" panose="02010600040101010101" charset="-122"/>
                <a:ea typeface="华文楷体" panose="02010600040101010101" charset="-122"/>
              </a:rPr>
              <a:t>。装置</a:t>
            </a:r>
            <a:r>
              <a:rPr lang="zh-CN" altLang="en-US" sz="2000">
                <a:solidFill>
                  <a:srgbClr val="FF0000"/>
                </a:solidFill>
                <a:latin typeface="华文楷体" panose="02010600040101010101" charset="-122"/>
                <a:ea typeface="华文楷体" panose="02010600040101010101" charset="-122"/>
              </a:rPr>
              <a:t>在建设过程中</a:t>
            </a:r>
            <a:r>
              <a:rPr lang="zh-CN" altLang="en-US" sz="2000">
                <a:latin typeface="华文楷体" panose="02010600040101010101" charset="-122"/>
                <a:ea typeface="华文楷体" panose="02010600040101010101" charset="-122"/>
              </a:rPr>
              <a:t>，经常会由于</a:t>
            </a:r>
            <a:r>
              <a:rPr lang="zh-CN" altLang="en-US" sz="2000">
                <a:solidFill>
                  <a:srgbClr val="FF0000"/>
                </a:solidFill>
                <a:latin typeface="华文楷体" panose="02010600040101010101" charset="-122"/>
                <a:ea typeface="华文楷体" panose="02010600040101010101" charset="-122"/>
              </a:rPr>
              <a:t>采购、施工、设计本身的错误等原因引起设计的修改和变更</a:t>
            </a:r>
            <a:r>
              <a:rPr lang="zh-CN" altLang="en-US" sz="2000">
                <a:latin typeface="华文楷体" panose="02010600040101010101" charset="-122"/>
                <a:ea typeface="华文楷体" panose="02010600040101010101" charset="-122"/>
              </a:rPr>
              <a:t>。</a:t>
            </a:r>
            <a:r>
              <a:rPr lang="zh-CN" altLang="en-US" sz="2000">
                <a:solidFill>
                  <a:srgbClr val="FF0000"/>
                </a:solidFill>
                <a:latin typeface="华文楷体" panose="02010600040101010101" charset="-122"/>
                <a:ea typeface="华文楷体" panose="02010600040101010101" charset="-122"/>
              </a:rPr>
              <a:t>当发生设计修改和变更时，应将设计修改变更文件作为设计文件的一部分存人竣工设计文件中，同时在原设计文件中进行标识。</a:t>
            </a:r>
            <a:r>
              <a:rPr lang="zh-CN" altLang="en-US" sz="2000">
                <a:latin typeface="华文楷体" panose="02010600040101010101" charset="-122"/>
                <a:ea typeface="华文楷体" panose="02010600040101010101" charset="-122"/>
              </a:rPr>
              <a:t>一些装置的设计竣工文件经常遗漏修订内容的标识和修订文件的保存，以致日后装置改造时无据可依，造成实物与图纸对不上。</a:t>
            </a:r>
            <a:endParaRPr lang="en-US" altLang="zh-CN" sz="2000">
              <a:latin typeface="华文楷体" panose="02010600040101010101" charset="-122"/>
              <a:ea typeface="华文楷体" panose="02010600040101010101" charset="-122"/>
            </a:endParaRPr>
          </a:p>
          <a:p>
            <a:pPr eaLnBrk="1" hangingPunct="1"/>
            <a:r>
              <a:rPr lang="en-US" altLang="zh-CN" sz="2000" b="1">
                <a:latin typeface="华文楷体" panose="02010600040101010101" charset="-122"/>
                <a:ea typeface="华文楷体" panose="02010600040101010101" charset="-122"/>
              </a:rPr>
              <a:t>c.</a:t>
            </a:r>
            <a:r>
              <a:rPr lang="zh-CN" altLang="en-US" sz="2000" b="1">
                <a:latin typeface="华文楷体" panose="02010600040101010101" charset="-122"/>
                <a:ea typeface="华文楷体" panose="02010600040101010101" charset="-122"/>
              </a:rPr>
              <a:t>装置的安全保护措施不能满足有关规范和地方法规的要求</a:t>
            </a:r>
            <a:endParaRPr lang="en-US" altLang="zh-CN" sz="2000" b="1">
              <a:latin typeface="华文楷体" panose="02010600040101010101" charset="-122"/>
              <a:ea typeface="华文楷体" panose="02010600040101010101" charset="-122"/>
            </a:endParaRPr>
          </a:p>
          <a:p>
            <a:pPr eaLnBrk="1" hangingPunct="1"/>
            <a:r>
              <a:rPr lang="zh-CN" altLang="en-US" sz="2000"/>
              <a:t>        </a:t>
            </a:r>
            <a:r>
              <a:rPr lang="zh-CN" altLang="en-US" sz="2000">
                <a:latin typeface="华文楷体" panose="02010600040101010101" charset="-122"/>
                <a:ea typeface="华文楷体" panose="02010600040101010101" charset="-122"/>
              </a:rPr>
              <a:t>管道设计时必须满足有关的</a:t>
            </a:r>
            <a:r>
              <a:rPr lang="zh-CN" altLang="en-US" sz="2000">
                <a:solidFill>
                  <a:srgbClr val="FF0000"/>
                </a:solidFill>
                <a:latin typeface="华文楷体" panose="02010600040101010101" charset="-122"/>
                <a:ea typeface="华文楷体" panose="02010600040101010101" charset="-122"/>
              </a:rPr>
              <a:t>防火规范、防爆规范、环保规范以及地方劳动安全法规</a:t>
            </a:r>
            <a:r>
              <a:rPr lang="zh-CN" altLang="en-US" sz="2000">
                <a:latin typeface="华文楷体" panose="02010600040101010101" charset="-122"/>
                <a:ea typeface="华文楷体" panose="02010600040101010101" charset="-122"/>
              </a:rPr>
              <a:t>等的要求。这些规范和法规涉及面广，执行起来是一件很复杂的事情，有时很容易被疏忽。例如，法兰、阀门等泄漏点到配电室及中心控制室的防爆间距问题，灭火蒸汽分配系统距灭火点距离问题，</a:t>
            </a:r>
            <a:r>
              <a:rPr lang="zh-CN" altLang="en-US" sz="2000">
                <a:solidFill>
                  <a:srgbClr val="FF0000"/>
                </a:solidFill>
                <a:latin typeface="华文楷体" panose="02010600040101010101" charset="-122"/>
                <a:ea typeface="华文楷体" panose="02010600040101010101" charset="-122"/>
              </a:rPr>
              <a:t>酸碱站附近应设置事故淋浴器和眼冲洗器的问题等</a:t>
            </a:r>
            <a:r>
              <a:rPr lang="zh-CN" altLang="en-US" sz="2000"/>
              <a:t>。</a:t>
            </a:r>
            <a:endParaRPr lang="en-US" altLang="zh-CN" sz="2000"/>
          </a:p>
          <a:p>
            <a:pPr eaLnBrk="1" hangingPunct="1"/>
            <a:r>
              <a:rPr lang="en-US" altLang="zh-CN" sz="2000" b="1">
                <a:solidFill>
                  <a:srgbClr val="FF0000"/>
                </a:solidFill>
                <a:latin typeface="华文楷体" panose="02010600040101010101" charset="-122"/>
                <a:ea typeface="华文楷体" panose="02010600040101010101" charset="-122"/>
              </a:rPr>
              <a:t>2.</a:t>
            </a:r>
            <a:r>
              <a:rPr lang="zh-CN" altLang="en-US" sz="2000" b="1">
                <a:solidFill>
                  <a:srgbClr val="FF0000"/>
                </a:solidFill>
                <a:latin typeface="华文楷体" panose="02010600040101010101" charset="-122"/>
                <a:ea typeface="华文楷体" panose="02010600040101010101" charset="-122"/>
              </a:rPr>
              <a:t>采购竣工文件</a:t>
            </a:r>
            <a:endParaRPr lang="en-US" altLang="zh-CN" sz="2000" b="1">
              <a:solidFill>
                <a:srgbClr val="FF0000"/>
              </a:solidFill>
              <a:latin typeface="华文楷体" panose="02010600040101010101" charset="-122"/>
              <a:ea typeface="华文楷体" panose="02010600040101010101" charset="-122"/>
            </a:endParaRPr>
          </a:p>
          <a:p>
            <a:pPr eaLnBrk="1" hangingPunct="1"/>
            <a:r>
              <a:rPr lang="en-US" altLang="zh-CN" sz="2000">
                <a:solidFill>
                  <a:srgbClr val="FF0000"/>
                </a:solidFill>
                <a:latin typeface="华文楷体" panose="02010600040101010101" charset="-122"/>
                <a:ea typeface="华文楷体" panose="02010600040101010101" charset="-122"/>
              </a:rPr>
              <a:t>a.</a:t>
            </a:r>
            <a:r>
              <a:rPr lang="zh-CN" altLang="en-US" sz="2000">
                <a:solidFill>
                  <a:srgbClr val="FF0000"/>
                </a:solidFill>
                <a:latin typeface="华文楷体" panose="02010600040101010101" charset="-122"/>
                <a:ea typeface="华文楷体" panose="02010600040101010101" charset="-122"/>
              </a:rPr>
              <a:t>采购文件中应有相应的采购技术文件</a:t>
            </a:r>
            <a:endParaRPr lang="en-US" altLang="zh-CN" sz="2000">
              <a:solidFill>
                <a:srgbClr val="FF0000"/>
              </a:solidFill>
              <a:latin typeface="华文楷体" panose="02010600040101010101" charset="-122"/>
              <a:ea typeface="华文楷体" panose="02010600040101010101" charset="-122"/>
            </a:endParaRPr>
          </a:p>
          <a:p>
            <a:pPr eaLnBrk="1" hangingPunct="1"/>
            <a:r>
              <a:rPr lang="en-US" altLang="zh-CN" sz="2000">
                <a:latin typeface="华文楷体" panose="02010600040101010101" charset="-122"/>
                <a:ea typeface="华文楷体" panose="02010600040101010101" charset="-122"/>
              </a:rPr>
              <a:t>b.</a:t>
            </a:r>
            <a:r>
              <a:rPr lang="zh-CN" altLang="en-US" sz="2000">
                <a:latin typeface="华文楷体" panose="02010600040101010101" charset="-122"/>
                <a:ea typeface="华文楷体" panose="02010600040101010101" charset="-122"/>
              </a:rPr>
              <a:t>采购文件应与设计文件相符（采购文件与设计文件相符是必须遵守的原则。如果出现与设计不符的采购文件，应交给设计人员进行评审，并确认其可靠性，否则应更换产品或采取必要的补救措施）。</a:t>
            </a:r>
            <a:endParaRPr lang="zh-CN" altLang="en-US" sz="2000">
              <a:latin typeface="华文楷体" panose="02010600040101010101" charset="-122"/>
              <a:ea typeface="华文楷体" panose="02010600040101010101" charset="-122"/>
            </a:endParaRPr>
          </a:p>
          <a:p>
            <a:pPr eaLnBrk="1" hangingPunct="1"/>
            <a:r>
              <a:rPr lang="en-US" altLang="zh-CN" sz="2000">
                <a:latin typeface="华文楷体" panose="02010600040101010101" charset="-122"/>
                <a:ea typeface="华文楷体" panose="02010600040101010101" charset="-122"/>
              </a:rPr>
              <a:t>c.</a:t>
            </a:r>
            <a:r>
              <a:rPr lang="zh-CN" altLang="en-US" sz="2000">
                <a:latin typeface="华文楷体" panose="02010600040101010101" charset="-122"/>
                <a:ea typeface="华文楷体" panose="02010600040101010101" charset="-122"/>
              </a:rPr>
              <a:t>采购变更文件</a:t>
            </a:r>
            <a:r>
              <a:rPr lang="en-US" altLang="zh-CN" sz="2000">
                <a:latin typeface="华文楷体" panose="02010600040101010101" charset="-122"/>
                <a:ea typeface="华文楷体" panose="02010600040101010101" charset="-122"/>
              </a:rPr>
              <a:t>(</a:t>
            </a:r>
            <a:r>
              <a:rPr lang="zh-CN" altLang="en-US" sz="2000">
                <a:latin typeface="华文楷体" panose="02010600040101010101" charset="-122"/>
                <a:ea typeface="华文楷体" panose="02010600040101010101" charset="-122"/>
              </a:rPr>
              <a:t>采购代料单</a:t>
            </a:r>
            <a:r>
              <a:rPr lang="en-US" altLang="zh-CN" sz="2000">
                <a:latin typeface="华文楷体" panose="02010600040101010101" charset="-122"/>
                <a:ea typeface="华文楷体" panose="02010600040101010101" charset="-122"/>
              </a:rPr>
              <a:t>)</a:t>
            </a:r>
            <a:r>
              <a:rPr lang="zh-CN" altLang="en-US" sz="2000">
                <a:latin typeface="华文楷体" panose="02010600040101010101" charset="-122"/>
                <a:ea typeface="华文楷体" panose="02010600040101010101" charset="-122"/>
              </a:rPr>
              <a:t>应得到设计人员的确认</a:t>
            </a:r>
            <a:endParaRPr lang="en-US" altLang="zh-CN" sz="2000">
              <a:latin typeface="华文楷体" panose="02010600040101010101" charset="-122"/>
              <a:ea typeface="华文楷体" panose="02010600040101010101" charset="-122"/>
            </a:endParaRPr>
          </a:p>
          <a:p>
            <a:pPr eaLnBrk="1" hangingPunct="1"/>
            <a:r>
              <a:rPr lang="en-US" altLang="zh-CN" sz="2000">
                <a:latin typeface="华文楷体" panose="02010600040101010101" charset="-122"/>
                <a:ea typeface="华文楷体" panose="02010600040101010101" charset="-122"/>
              </a:rPr>
              <a:t>d.</a:t>
            </a:r>
            <a:r>
              <a:rPr lang="zh-CN" altLang="en-US" sz="2000">
                <a:solidFill>
                  <a:srgbClr val="FF0000"/>
                </a:solidFill>
                <a:latin typeface="华文楷体" panose="02010600040101010101" charset="-122"/>
                <a:ea typeface="华文楷体" panose="02010600040101010101" charset="-122"/>
              </a:rPr>
              <a:t>产品随箱资料应齐全，并应进行妥善保存</a:t>
            </a:r>
            <a:endParaRPr lang="en-US" altLang="zh-CN">
              <a:latin typeface="华文楷体" panose="02010600040101010101" charset="-122"/>
              <a:ea typeface="华文楷体" panose="02010600040101010101" charset="-122"/>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TextBox 2"/>
          <p:cNvSpPr txBox="1"/>
          <p:nvPr/>
        </p:nvSpPr>
        <p:spPr>
          <a:xfrm>
            <a:off x="1558925" y="-26988"/>
            <a:ext cx="6913563" cy="737235"/>
          </a:xfrm>
          <a:prstGeom prst="rect">
            <a:avLst/>
          </a:prstGeom>
          <a:noFill/>
        </p:spPr>
        <p:txBody>
          <a:bodyPr>
            <a:spAutoFit/>
          </a:bodyPr>
          <a:lstStyle/>
          <a:p>
            <a:pPr eaLnBrk="1" hangingPunct="1">
              <a:lnSpc>
                <a:spcPct val="150000"/>
              </a:lnSpc>
              <a:defRPr/>
            </a:pPr>
            <a:r>
              <a:rPr lang="zh-CN" altLang="en-US" sz="2800">
                <a:latin typeface="+mn-ea"/>
              </a:rPr>
              <a:t>七、三查四定的内容</a:t>
            </a:r>
            <a:endParaRPr lang="en-US" altLang="zh-CN" sz="2800">
              <a:latin typeface="+mn-ea"/>
            </a:endParaRPr>
          </a:p>
        </p:txBody>
      </p:sp>
      <p:sp>
        <p:nvSpPr>
          <p:cNvPr id="15363" name="矩形 3"/>
          <p:cNvSpPr>
            <a:spLocks noChangeArrowheads="1"/>
          </p:cNvSpPr>
          <p:nvPr/>
        </p:nvSpPr>
        <p:spPr bwMode="auto">
          <a:xfrm>
            <a:off x="1524000" y="928688"/>
            <a:ext cx="9144000" cy="5323205"/>
          </a:xfrm>
          <a:prstGeom prst="rect">
            <a:avLst/>
          </a:prstGeom>
          <a:noFill/>
          <a:ln w="9525">
            <a:noFill/>
            <a:miter lim="800000"/>
          </a:ln>
        </p:spPr>
        <p:txBody>
          <a:bodyPr>
            <a:spAutoFit/>
          </a:bodyPr>
          <a:lstStyle/>
          <a:p>
            <a:pPr eaLnBrk="1" hangingPunct="1"/>
            <a:r>
              <a:rPr lang="en-US" altLang="zh-CN" sz="2000" b="1">
                <a:solidFill>
                  <a:srgbClr val="FF0000"/>
                </a:solidFill>
                <a:latin typeface="华文楷体" panose="02010600040101010101" charset="-122"/>
                <a:ea typeface="华文楷体" panose="02010600040101010101" charset="-122"/>
              </a:rPr>
              <a:t>3.</a:t>
            </a:r>
            <a:r>
              <a:rPr lang="zh-CN" altLang="en-US" sz="2000" b="1">
                <a:solidFill>
                  <a:srgbClr val="FF0000"/>
                </a:solidFill>
                <a:latin typeface="华文楷体" panose="02010600040101010101" charset="-122"/>
                <a:ea typeface="华文楷体" panose="02010600040101010101" charset="-122"/>
              </a:rPr>
              <a:t>施工竣工文件</a:t>
            </a:r>
            <a:r>
              <a:rPr lang="en-US" altLang="zh-CN" sz="2000" b="1">
                <a:solidFill>
                  <a:srgbClr val="FF0000"/>
                </a:solidFill>
                <a:latin typeface="华文楷体" panose="02010600040101010101" charset="-122"/>
                <a:ea typeface="华文楷体" panose="02010600040101010101" charset="-122"/>
              </a:rPr>
              <a:t> </a:t>
            </a:r>
            <a:r>
              <a:rPr lang="en-US" altLang="zh-CN" sz="2000">
                <a:latin typeface="华文楷体" panose="02010600040101010101" charset="-122"/>
                <a:ea typeface="华文楷体" panose="02010600040101010101" charset="-122"/>
              </a:rPr>
              <a:t>   </a:t>
            </a:r>
            <a:br>
              <a:rPr lang="en-US" altLang="zh-CN" sz="2000">
                <a:latin typeface="华文楷体" panose="02010600040101010101" charset="-122"/>
                <a:ea typeface="华文楷体" panose="02010600040101010101" charset="-122"/>
              </a:rPr>
            </a:br>
            <a:r>
              <a:rPr lang="en-US" altLang="zh-CN" sz="2000">
                <a:latin typeface="华文楷体" panose="02010600040101010101" charset="-122"/>
                <a:ea typeface="华文楷体" panose="02010600040101010101" charset="-122"/>
              </a:rPr>
              <a:t>     </a:t>
            </a:r>
            <a:r>
              <a:rPr lang="zh-CN" altLang="en-US" sz="2000">
                <a:latin typeface="华文楷体" panose="02010600040101010101" charset="-122"/>
                <a:ea typeface="华文楷体" panose="02010600040101010101" charset="-122"/>
              </a:rPr>
              <a:t>需要检查的施工竣工文件主要包括下列文件：</a:t>
            </a:r>
            <a:br>
              <a:rPr lang="en-US" altLang="zh-CN" sz="2000">
                <a:latin typeface="华文楷体" panose="02010600040101010101" charset="-122"/>
                <a:ea typeface="华文楷体" panose="02010600040101010101" charset="-122"/>
              </a:rPr>
            </a:br>
            <a:r>
              <a:rPr lang="en-US" altLang="zh-CN" sz="2000">
                <a:latin typeface="华文楷体" panose="02010600040101010101" charset="-122"/>
                <a:ea typeface="华文楷体" panose="02010600040101010101" charset="-122"/>
              </a:rPr>
              <a:t>   a</a:t>
            </a:r>
            <a:r>
              <a:rPr lang="zh-CN" altLang="en-US" sz="2000">
                <a:latin typeface="华文楷体" panose="02010600040101010101" charset="-122"/>
                <a:ea typeface="华文楷体" panose="02010600040101010101" charset="-122"/>
              </a:rPr>
              <a:t>．重点设备及管道的安装记录；</a:t>
            </a:r>
            <a:r>
              <a:rPr lang="en-US" altLang="zh-CN" sz="2000">
                <a:latin typeface="华文楷体" panose="02010600040101010101" charset="-122"/>
                <a:ea typeface="华文楷体" panose="02010600040101010101" charset="-122"/>
              </a:rPr>
              <a:t>    </a:t>
            </a:r>
            <a:br>
              <a:rPr lang="en-US" altLang="zh-CN" sz="2000">
                <a:latin typeface="华文楷体" panose="02010600040101010101" charset="-122"/>
                <a:ea typeface="华文楷体" panose="02010600040101010101" charset="-122"/>
              </a:rPr>
            </a:br>
            <a:r>
              <a:rPr lang="en-US" altLang="zh-CN" sz="2000">
                <a:latin typeface="华文楷体" panose="02010600040101010101" charset="-122"/>
                <a:ea typeface="华文楷体" panose="02010600040101010101" charset="-122"/>
              </a:rPr>
              <a:t>   b</a:t>
            </a:r>
            <a:r>
              <a:rPr lang="zh-CN" altLang="en-US" sz="2000">
                <a:latin typeface="华文楷体" panose="02010600040101010101" charset="-122"/>
                <a:ea typeface="华文楷体" panose="02010600040101010101" charset="-122"/>
              </a:rPr>
              <a:t>．管道的焊接记录；</a:t>
            </a:r>
            <a:br>
              <a:rPr lang="en-US" altLang="zh-CN" sz="2000">
                <a:latin typeface="华文楷体" panose="02010600040101010101" charset="-122"/>
                <a:ea typeface="华文楷体" panose="02010600040101010101" charset="-122"/>
              </a:rPr>
            </a:br>
            <a:r>
              <a:rPr lang="en-US" altLang="zh-CN" sz="2000">
                <a:latin typeface="华文楷体" panose="02010600040101010101" charset="-122"/>
                <a:ea typeface="华文楷体" panose="02010600040101010101" charset="-122"/>
              </a:rPr>
              <a:t>   c</a:t>
            </a:r>
            <a:r>
              <a:rPr lang="zh-CN" altLang="en-US" sz="2000">
                <a:latin typeface="华文楷体" panose="02010600040101010101" charset="-122"/>
                <a:ea typeface="华文楷体" panose="02010600040101010101" charset="-122"/>
              </a:rPr>
              <a:t>．焊缝的无损探伤及硬度检验记录；</a:t>
            </a:r>
            <a:br>
              <a:rPr lang="en-US" altLang="zh-CN" sz="2000">
                <a:latin typeface="华文楷体" panose="02010600040101010101" charset="-122"/>
                <a:ea typeface="华文楷体" panose="02010600040101010101" charset="-122"/>
              </a:rPr>
            </a:br>
            <a:r>
              <a:rPr lang="en-US" altLang="zh-CN" sz="2000">
                <a:latin typeface="华文楷体" panose="02010600040101010101" charset="-122"/>
                <a:ea typeface="华文楷体" panose="02010600040101010101" charset="-122"/>
              </a:rPr>
              <a:t>   d</a:t>
            </a:r>
            <a:r>
              <a:rPr lang="zh-CN" altLang="en-US" sz="2000">
                <a:latin typeface="华文楷体" panose="02010600040101010101" charset="-122"/>
                <a:ea typeface="华文楷体" panose="02010600040101010101" charset="-122"/>
              </a:rPr>
              <a:t>．设备管道系统的强度和严密性试验记录；</a:t>
            </a:r>
            <a:br>
              <a:rPr lang="en-US" altLang="zh-CN" sz="2000">
                <a:latin typeface="华文楷体" panose="02010600040101010101" charset="-122"/>
                <a:ea typeface="华文楷体" panose="02010600040101010101" charset="-122"/>
              </a:rPr>
            </a:br>
            <a:r>
              <a:rPr lang="en-US" altLang="zh-CN" sz="2000">
                <a:latin typeface="华文楷体" panose="02010600040101010101" charset="-122"/>
                <a:ea typeface="华文楷体" panose="02010600040101010101" charset="-122"/>
              </a:rPr>
              <a:t>   e</a:t>
            </a:r>
            <a:r>
              <a:rPr lang="zh-CN" altLang="en-US" sz="2000">
                <a:latin typeface="华文楷体" panose="02010600040101010101" charset="-122"/>
                <a:ea typeface="华文楷体" panose="02010600040101010101" charset="-122"/>
              </a:rPr>
              <a:t>．管道系统的吹扫记录；</a:t>
            </a:r>
            <a:br>
              <a:rPr lang="en-US" altLang="zh-CN" sz="2000">
                <a:latin typeface="华文楷体" panose="02010600040101010101" charset="-122"/>
                <a:ea typeface="华文楷体" panose="02010600040101010101" charset="-122"/>
              </a:rPr>
            </a:br>
            <a:r>
              <a:rPr lang="en-US" altLang="zh-CN" sz="2000">
                <a:latin typeface="华文楷体" panose="02010600040101010101" charset="-122"/>
                <a:ea typeface="华文楷体" panose="02010600040101010101" charset="-122"/>
              </a:rPr>
              <a:t>   f</a:t>
            </a:r>
            <a:r>
              <a:rPr lang="zh-CN" altLang="en-US" sz="2000">
                <a:latin typeface="华文楷体" panose="02010600040101010101" charset="-122"/>
                <a:ea typeface="华文楷体" panose="02010600040101010101" charset="-122"/>
              </a:rPr>
              <a:t>．管道隔热施工记录；</a:t>
            </a:r>
            <a:br>
              <a:rPr lang="en-US" altLang="zh-CN" sz="2000">
                <a:latin typeface="华文楷体" panose="02010600040101010101" charset="-122"/>
                <a:ea typeface="华文楷体" panose="02010600040101010101" charset="-122"/>
              </a:rPr>
            </a:br>
            <a:r>
              <a:rPr lang="en-US" altLang="zh-CN" sz="2000">
                <a:latin typeface="华文楷体" panose="02010600040101010101" charset="-122"/>
                <a:ea typeface="华文楷体" panose="02010600040101010101" charset="-122"/>
              </a:rPr>
              <a:t>   g</a:t>
            </a:r>
            <a:r>
              <a:rPr lang="zh-CN" altLang="en-US" sz="2000">
                <a:latin typeface="华文楷体" panose="02010600040101010101" charset="-122"/>
                <a:ea typeface="华文楷体" panose="02010600040101010101" charset="-122"/>
              </a:rPr>
              <a:t>．管道防腐施工记录；</a:t>
            </a:r>
            <a:br>
              <a:rPr lang="en-US" altLang="zh-CN" sz="2000">
                <a:latin typeface="华文楷体" panose="02010600040101010101" charset="-122"/>
                <a:ea typeface="华文楷体" panose="02010600040101010101" charset="-122"/>
              </a:rPr>
            </a:br>
            <a:r>
              <a:rPr lang="en-US" altLang="zh-CN" sz="2000">
                <a:latin typeface="华文楷体" panose="02010600040101010101" charset="-122"/>
                <a:ea typeface="华文楷体" panose="02010600040101010101" charset="-122"/>
              </a:rPr>
              <a:t>   h</a:t>
            </a:r>
            <a:r>
              <a:rPr lang="zh-CN" altLang="en-US" sz="2000">
                <a:latin typeface="华文楷体" panose="02010600040101010101" charset="-122"/>
                <a:ea typeface="华文楷体" panose="02010600040101010101" charset="-122"/>
              </a:rPr>
              <a:t>．安全阀调整试验记录及重点阀门的检验记录；</a:t>
            </a:r>
            <a:br>
              <a:rPr lang="en-US" altLang="zh-CN" sz="2000">
                <a:latin typeface="华文楷体" panose="02010600040101010101" charset="-122"/>
                <a:ea typeface="华文楷体" panose="02010600040101010101" charset="-122"/>
              </a:rPr>
            </a:br>
            <a:r>
              <a:rPr lang="en-US" altLang="zh-CN" sz="2000">
                <a:latin typeface="华文楷体" panose="02010600040101010101" charset="-122"/>
                <a:ea typeface="华文楷体" panose="02010600040101010101" charset="-122"/>
              </a:rPr>
              <a:t>   I</a:t>
            </a:r>
            <a:r>
              <a:rPr lang="zh-CN" altLang="en-US" sz="2000">
                <a:latin typeface="华文楷体" panose="02010600040101010101" charset="-122"/>
                <a:ea typeface="华文楷体" panose="02010600040101010101" charset="-122"/>
              </a:rPr>
              <a:t>．设计及采购变更记录；</a:t>
            </a:r>
            <a:br>
              <a:rPr lang="en-US" altLang="zh-CN" sz="2000">
                <a:latin typeface="华文楷体" panose="02010600040101010101" charset="-122"/>
                <a:ea typeface="华文楷体" panose="02010600040101010101" charset="-122"/>
              </a:rPr>
            </a:br>
            <a:r>
              <a:rPr lang="en-US" altLang="zh-CN" sz="2000">
                <a:latin typeface="华文楷体" panose="02010600040101010101" charset="-122"/>
                <a:ea typeface="华文楷体" panose="02010600040101010101" charset="-122"/>
              </a:rPr>
              <a:t>   j</a:t>
            </a:r>
            <a:r>
              <a:rPr lang="zh-CN" altLang="en-US" sz="2000">
                <a:latin typeface="华文楷体" panose="02010600040101010101" charset="-122"/>
                <a:ea typeface="华文楷体" panose="02010600040101010101" charset="-122"/>
              </a:rPr>
              <a:t>．其它施工文件；</a:t>
            </a:r>
            <a:br>
              <a:rPr lang="en-US" altLang="zh-CN" sz="2000">
                <a:latin typeface="华文楷体" panose="02010600040101010101" charset="-122"/>
                <a:ea typeface="华文楷体" panose="02010600040101010101" charset="-122"/>
              </a:rPr>
            </a:br>
            <a:r>
              <a:rPr lang="en-US" altLang="zh-CN" sz="2000">
                <a:latin typeface="华文楷体" panose="02010600040101010101" charset="-122"/>
                <a:ea typeface="华文楷体" panose="02010600040101010101" charset="-122"/>
              </a:rPr>
              <a:t>   k</a:t>
            </a:r>
            <a:r>
              <a:rPr lang="zh-CN" altLang="en-US" sz="2000">
                <a:latin typeface="华文楷体" panose="02010600040101010101" charset="-122"/>
                <a:ea typeface="华文楷体" panose="02010600040101010101" charset="-122"/>
              </a:rPr>
              <a:t>．竣工图</a:t>
            </a:r>
            <a:r>
              <a:rPr lang="en-US" altLang="zh-CN" sz="2000">
                <a:latin typeface="华文楷体" panose="02010600040101010101" charset="-122"/>
                <a:ea typeface="华文楷体" panose="02010600040101010101" charset="-122"/>
              </a:rPr>
              <a:t>;</a:t>
            </a:r>
            <a:endParaRPr lang="en-US" altLang="zh-CN" sz="2000">
              <a:latin typeface="华文楷体" panose="02010600040101010101" charset="-122"/>
              <a:ea typeface="华文楷体" panose="02010600040101010101" charset="-122"/>
            </a:endParaRPr>
          </a:p>
          <a:p>
            <a:pPr eaLnBrk="1" hangingPunct="1"/>
            <a:r>
              <a:rPr lang="en-US" altLang="zh-CN" sz="2000">
                <a:latin typeface="华文楷体" panose="02010600040101010101" charset="-122"/>
                <a:ea typeface="华文楷体" panose="02010600040101010101" charset="-122"/>
              </a:rPr>
              <a:t>   l. </a:t>
            </a:r>
            <a:r>
              <a:rPr lang="zh-CN" altLang="en-US" sz="2000">
                <a:latin typeface="华文楷体" panose="02010600040101010101" charset="-122"/>
                <a:ea typeface="华文楷体" panose="02010600040101010101" charset="-122"/>
              </a:rPr>
              <a:t>设备安装调整数据（设备找正，设备安装参数等）</a:t>
            </a:r>
            <a:endParaRPr lang="en-US" altLang="zh-CN" sz="2000">
              <a:latin typeface="华文楷体" panose="02010600040101010101" charset="-122"/>
              <a:ea typeface="华文楷体" panose="02010600040101010101" charset="-122"/>
            </a:endParaRPr>
          </a:p>
          <a:p>
            <a:pPr eaLnBrk="1" hangingPunct="1"/>
            <a:r>
              <a:rPr lang="en-US" altLang="zh-CN" sz="2000">
                <a:latin typeface="华文楷体" panose="02010600040101010101" charset="-122"/>
                <a:ea typeface="华文楷体" panose="02010600040101010101" charset="-122"/>
              </a:rPr>
              <a:t>   m.</a:t>
            </a:r>
            <a:r>
              <a:rPr lang="zh-CN" altLang="en-US" sz="2000">
                <a:latin typeface="华文楷体" panose="02010600040101010101" charset="-122"/>
                <a:ea typeface="华文楷体" panose="02010600040101010101" charset="-122"/>
              </a:rPr>
              <a:t>单机试车记录</a:t>
            </a:r>
            <a:endParaRPr lang="en-US" altLang="zh-CN" sz="2000">
              <a:latin typeface="华文楷体" panose="02010600040101010101" charset="-122"/>
              <a:ea typeface="华文楷体" panose="02010600040101010101" charset="-122"/>
            </a:endParaRPr>
          </a:p>
          <a:p>
            <a:pPr eaLnBrk="1" hangingPunct="1"/>
            <a:r>
              <a:rPr lang="en-US" altLang="zh-CN" sz="2000">
                <a:latin typeface="华文楷体" panose="02010600040101010101" charset="-122"/>
                <a:ea typeface="华文楷体" panose="02010600040101010101" charset="-122"/>
              </a:rPr>
              <a:t>   n. </a:t>
            </a:r>
            <a:r>
              <a:rPr lang="zh-CN" altLang="en-US" sz="2000">
                <a:latin typeface="华文楷体" panose="02010600040101010101" charset="-122"/>
                <a:ea typeface="华文楷体" panose="02010600040101010101" charset="-122"/>
              </a:rPr>
              <a:t>终板资料</a:t>
            </a:r>
            <a:br>
              <a:rPr lang="en-US" altLang="zh-CN" sz="2000">
                <a:latin typeface="华文楷体" panose="02010600040101010101" charset="-122"/>
                <a:ea typeface="华文楷体" panose="02010600040101010101" charset="-122"/>
              </a:rPr>
            </a:br>
            <a:r>
              <a:rPr lang="en-US" altLang="zh-CN" sz="2000">
                <a:latin typeface="华文楷体" panose="02010600040101010101" charset="-122"/>
                <a:ea typeface="华文楷体" panose="02010600040101010101" charset="-122"/>
              </a:rPr>
              <a:t>    </a:t>
            </a:r>
            <a:r>
              <a:rPr lang="zh-CN" altLang="en-US" sz="2000">
                <a:solidFill>
                  <a:srgbClr val="FF0000"/>
                </a:solidFill>
                <a:latin typeface="华文楷体" panose="02010600040101010101" charset="-122"/>
                <a:ea typeface="华文楷体" panose="02010600040101010101" charset="-122"/>
              </a:rPr>
              <a:t>检查的内容主要是查它是否符合设计文件要求，是否符合相应标准的要求</a:t>
            </a:r>
            <a:r>
              <a:rPr lang="zh-CN" altLang="en-US" sz="2000">
                <a:latin typeface="华文楷体" panose="02010600040101010101" charset="-122"/>
                <a:ea typeface="华文楷体" panose="02010600040101010101" charset="-122"/>
              </a:rPr>
              <a:t>。</a:t>
            </a:r>
            <a:endParaRPr lang="zh-CN" altLang="en-US" sz="2000">
              <a:latin typeface="华文楷体" panose="02010600040101010101" charset="-122"/>
              <a:ea typeface="华文楷体" panose="02010600040101010101" charset="-122"/>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TextBox 2"/>
          <p:cNvSpPr txBox="1"/>
          <p:nvPr/>
        </p:nvSpPr>
        <p:spPr>
          <a:xfrm>
            <a:off x="1558925" y="-26988"/>
            <a:ext cx="6913563" cy="737235"/>
          </a:xfrm>
          <a:prstGeom prst="rect">
            <a:avLst/>
          </a:prstGeom>
          <a:noFill/>
        </p:spPr>
        <p:txBody>
          <a:bodyPr>
            <a:spAutoFit/>
          </a:bodyPr>
          <a:lstStyle/>
          <a:p>
            <a:pPr eaLnBrk="1" hangingPunct="1">
              <a:lnSpc>
                <a:spcPct val="150000"/>
              </a:lnSpc>
              <a:defRPr/>
            </a:pPr>
            <a:r>
              <a:rPr lang="zh-CN" altLang="en-US" sz="2800">
                <a:latin typeface="+mn-ea"/>
              </a:rPr>
              <a:t>七、三查四定的内容</a:t>
            </a:r>
            <a:endParaRPr lang="en-US" altLang="zh-CN" sz="2800">
              <a:latin typeface="+mn-ea"/>
            </a:endParaRPr>
          </a:p>
        </p:txBody>
      </p:sp>
      <p:sp>
        <p:nvSpPr>
          <p:cNvPr id="5" name="Rectangle 1"/>
          <p:cNvSpPr>
            <a:spLocks noChangeArrowheads="1"/>
          </p:cNvSpPr>
          <p:nvPr/>
        </p:nvSpPr>
        <p:spPr bwMode="auto">
          <a:xfrm>
            <a:off x="1524000" y="857885"/>
            <a:ext cx="9144000" cy="706755"/>
          </a:xfrm>
          <a:prstGeom prst="rect">
            <a:avLst/>
          </a:prstGeom>
          <a:noFill/>
          <a:ln w="9525">
            <a:noFill/>
            <a:miter lim="800000"/>
          </a:ln>
        </p:spPr>
        <p:txBody>
          <a:bodyPr anchor="ctr">
            <a:spAutoFit/>
          </a:bodyPr>
          <a:lstStyle/>
          <a:p>
            <a:pPr>
              <a:defRPr/>
            </a:pPr>
            <a:r>
              <a:rPr lang="zh-CN" altLang="en-US" sz="2000" b="1">
                <a:latin typeface="楷体" panose="02010609060101010101" pitchFamily="49" charset="-122"/>
                <a:ea typeface="楷体" panose="02010609060101010101" pitchFamily="49" charset="-122"/>
              </a:rPr>
              <a:t>针对于现场检查可以分为</a:t>
            </a:r>
            <a:r>
              <a:rPr lang="zh-CN" altLang="en-US" sz="2000" b="1">
                <a:solidFill>
                  <a:srgbClr val="FF0000"/>
                </a:solidFill>
                <a:latin typeface="楷体" panose="02010609060101010101" pitchFamily="49" charset="-122"/>
                <a:ea typeface="楷体" panose="02010609060101010101" pitchFamily="49" charset="-122"/>
              </a:rPr>
              <a:t>设计与施工漏项</a:t>
            </a:r>
            <a:r>
              <a:rPr lang="zh-CN" altLang="en-US" sz="2000" b="1">
                <a:latin typeface="楷体" panose="02010609060101010101" pitchFamily="49" charset="-122"/>
                <a:ea typeface="楷体" panose="02010609060101010101" pitchFamily="49" charset="-122"/>
              </a:rPr>
              <a:t>、</a:t>
            </a:r>
            <a:r>
              <a:rPr lang="zh-CN" altLang="en-US" sz="2000" b="1">
                <a:solidFill>
                  <a:srgbClr val="FF0000"/>
                </a:solidFill>
                <a:latin typeface="楷体" panose="02010609060101010101" pitchFamily="49" charset="-122"/>
                <a:ea typeface="楷体" panose="02010609060101010101" pitchFamily="49" charset="-122"/>
              </a:rPr>
              <a:t>未完工程</a:t>
            </a:r>
            <a:r>
              <a:rPr lang="zh-CN" altLang="en-US" sz="2000" b="1">
                <a:latin typeface="楷体" panose="02010609060101010101" pitchFamily="49" charset="-122"/>
                <a:ea typeface="楷体" panose="02010609060101010101" pitchFamily="49" charset="-122"/>
              </a:rPr>
              <a:t>、</a:t>
            </a:r>
            <a:r>
              <a:rPr lang="zh-CN" altLang="en-US" sz="2000" b="1">
                <a:solidFill>
                  <a:srgbClr val="FF0000"/>
                </a:solidFill>
                <a:latin typeface="楷体" panose="02010609060101010101" pitchFamily="49" charset="-122"/>
                <a:ea typeface="楷体" panose="02010609060101010101" pitchFamily="49" charset="-122"/>
              </a:rPr>
              <a:t>施工质量</a:t>
            </a:r>
            <a:r>
              <a:rPr lang="zh-CN" altLang="en-US" sz="2000" b="1">
                <a:latin typeface="楷体" panose="02010609060101010101" pitchFamily="49" charset="-122"/>
                <a:ea typeface="楷体" panose="02010609060101010101" pitchFamily="49" charset="-122"/>
              </a:rPr>
              <a:t>三方面的检查</a:t>
            </a:r>
            <a:endParaRPr lang="en-US" altLang="zh-CN" sz="2000" b="1">
              <a:latin typeface="楷体" panose="02010609060101010101" pitchFamily="49" charset="-122"/>
              <a:ea typeface="楷体" panose="02010609060101010101" pitchFamily="49" charset="-122"/>
            </a:endParaRPr>
          </a:p>
          <a:p>
            <a:pPr indent="406400">
              <a:defRPr/>
            </a:pPr>
            <a:endParaRPr lang="zh-CN" altLang="en-US" sz="2000" b="1">
              <a:latin typeface="楷体" panose="02010609060101010101" pitchFamily="49" charset="-122"/>
              <a:ea typeface="楷体" panose="02010609060101010101" pitchFamily="49" charset="-122"/>
            </a:endParaRPr>
          </a:p>
        </p:txBody>
      </p:sp>
      <p:sp>
        <p:nvSpPr>
          <p:cNvPr id="6" name="Rectangle 2"/>
          <p:cNvSpPr>
            <a:spLocks noChangeArrowheads="1"/>
          </p:cNvSpPr>
          <p:nvPr/>
        </p:nvSpPr>
        <p:spPr bwMode="auto">
          <a:xfrm>
            <a:off x="1524000" y="1146017"/>
            <a:ext cx="9144000" cy="5631180"/>
          </a:xfrm>
          <a:prstGeom prst="rect">
            <a:avLst/>
          </a:prstGeom>
          <a:noFill/>
          <a:ln w="9525">
            <a:noFill/>
            <a:miter lim="800000"/>
          </a:ln>
          <a:effectLst/>
        </p:spPr>
        <p:txBody>
          <a:bodyPr anchor="ctr">
            <a:spAutoFit/>
          </a:bodyPr>
          <a:lstStyle/>
          <a:p>
            <a:pPr>
              <a:lnSpc>
                <a:spcPct val="150000"/>
              </a:lnSpc>
              <a:defRPr/>
            </a:pPr>
            <a:r>
              <a:rPr lang="zh-CN" altLang="en-US" sz="2000" b="1">
                <a:solidFill>
                  <a:srgbClr val="444444"/>
                </a:solidFill>
                <a:latin typeface="楷体_GB2312" pitchFamily="49" charset="-122"/>
                <a:ea typeface="楷体_GB2312" pitchFamily="49" charset="-122"/>
                <a:cs typeface="Times New Roman" panose="02020603050405020304" pitchFamily="18" charset="0"/>
              </a:rPr>
              <a:t>（</a:t>
            </a:r>
            <a:r>
              <a:rPr lang="en-US" altLang="zh-CN" sz="2000" b="1">
                <a:solidFill>
                  <a:srgbClr val="444444"/>
                </a:solidFill>
                <a:latin typeface="楷体_GB2312" pitchFamily="49" charset="-122"/>
                <a:ea typeface="楷体_GB2312" pitchFamily="49" charset="-122"/>
                <a:cs typeface="Times New Roman" panose="02020603050405020304" pitchFamily="18" charset="0"/>
              </a:rPr>
              <a:t>1</a:t>
            </a:r>
            <a:r>
              <a:rPr lang="zh-CN" altLang="en-US" sz="2000" b="1">
                <a:solidFill>
                  <a:srgbClr val="444444"/>
                </a:solidFill>
                <a:latin typeface="楷体_GB2312" pitchFamily="49" charset="-122"/>
                <a:ea typeface="楷体_GB2312" pitchFamily="49" charset="-122"/>
                <a:cs typeface="Times New Roman" panose="02020603050405020304" pitchFamily="18" charset="0"/>
              </a:rPr>
              <a:t>）</a:t>
            </a:r>
            <a:r>
              <a:rPr lang="zh-CN" sz="2000" b="1">
                <a:solidFill>
                  <a:srgbClr val="FF0000"/>
                </a:solidFill>
                <a:latin typeface="楷体_GB2312" pitchFamily="49" charset="-122"/>
                <a:ea typeface="楷体_GB2312" pitchFamily="49" charset="-122"/>
                <a:cs typeface="Times New Roman" panose="02020603050405020304" pitchFamily="18" charset="0"/>
              </a:rPr>
              <a:t>设计</a:t>
            </a:r>
            <a:r>
              <a:rPr lang="zh-CN" sz="2000" b="1">
                <a:solidFill>
                  <a:srgbClr val="444444"/>
                </a:solidFill>
                <a:latin typeface="楷体_GB2312" pitchFamily="49" charset="-122"/>
                <a:ea typeface="楷体_GB2312" pitchFamily="49" charset="-122"/>
                <a:cs typeface="Times New Roman" panose="02020603050405020304" pitchFamily="18" charset="0"/>
              </a:rPr>
              <a:t>与</a:t>
            </a:r>
            <a:r>
              <a:rPr lang="zh-CN" sz="2000" b="1">
                <a:solidFill>
                  <a:srgbClr val="FF0000"/>
                </a:solidFill>
                <a:latin typeface="楷体_GB2312" pitchFamily="49" charset="-122"/>
                <a:ea typeface="楷体_GB2312" pitchFamily="49" charset="-122"/>
                <a:cs typeface="Times New Roman" panose="02020603050405020304" pitchFamily="18" charset="0"/>
              </a:rPr>
              <a:t>施工</a:t>
            </a:r>
            <a:r>
              <a:rPr lang="zh-CN" sz="2000" b="1">
                <a:solidFill>
                  <a:srgbClr val="444444"/>
                </a:solidFill>
                <a:latin typeface="楷体_GB2312" pitchFamily="49" charset="-122"/>
                <a:ea typeface="楷体_GB2312" pitchFamily="49" charset="-122"/>
                <a:cs typeface="Times New Roman" panose="02020603050405020304" pitchFamily="18" charset="0"/>
              </a:rPr>
              <a:t>漏项</a:t>
            </a:r>
            <a:endParaRPr lang="en-US" altLang="zh-CN" sz="2000" b="1">
              <a:solidFill>
                <a:srgbClr val="444444"/>
              </a:solidFill>
              <a:latin typeface="楷体_GB2312" pitchFamily="49" charset="-122"/>
              <a:ea typeface="楷体_GB2312" pitchFamily="49" charset="-122"/>
              <a:cs typeface="Times New Roman" panose="02020603050405020304" pitchFamily="18" charset="0"/>
            </a:endParaRPr>
          </a:p>
          <a:p>
            <a:pPr>
              <a:lnSpc>
                <a:spcPct val="150000"/>
              </a:lnSpc>
              <a:defRPr/>
            </a:pPr>
            <a:r>
              <a:rPr lang="zh-CN" altLang="en-US" sz="2000">
                <a:latin typeface="楷体_GB2312" pitchFamily="49" charset="-122"/>
                <a:ea typeface="楷体_GB2312" pitchFamily="49" charset="-122"/>
              </a:rPr>
              <a:t>  设计与施工漏项可能发生在各个方面，出现频率较高的问题有以下几个方面：</a:t>
            </a:r>
            <a:endParaRPr lang="zh-CN" altLang="en-US" sz="2000">
              <a:latin typeface="楷体_GB2312" pitchFamily="49" charset="-122"/>
              <a:ea typeface="楷体_GB2312" pitchFamily="49" charset="-122"/>
            </a:endParaRPr>
          </a:p>
          <a:p>
            <a:pPr indent="406400">
              <a:lnSpc>
                <a:spcPct val="150000"/>
              </a:lnSpc>
              <a:defRPr/>
            </a:pPr>
            <a:r>
              <a:rPr lang="en-US" altLang="zh-CN" sz="2000">
                <a:latin typeface="楷体_GB2312" pitchFamily="49" charset="-122"/>
                <a:ea typeface="楷体_GB2312" pitchFamily="49" charset="-122"/>
              </a:rPr>
              <a:t>1</a:t>
            </a:r>
            <a:r>
              <a:rPr lang="zh-CN" altLang="en-US" sz="2000">
                <a:latin typeface="楷体_GB2312" pitchFamily="49" charset="-122"/>
                <a:ea typeface="楷体_GB2312" pitchFamily="49" charset="-122"/>
              </a:rPr>
              <a:t>．阀门、跨线、高点排气及低点排液等遗漏； </a:t>
            </a:r>
            <a:endParaRPr lang="zh-CN" altLang="en-US" sz="2000">
              <a:latin typeface="楷体_GB2312" pitchFamily="49" charset="-122"/>
              <a:ea typeface="楷体_GB2312" pitchFamily="49" charset="-122"/>
            </a:endParaRPr>
          </a:p>
          <a:p>
            <a:pPr indent="406400">
              <a:lnSpc>
                <a:spcPct val="150000"/>
              </a:lnSpc>
              <a:defRPr/>
            </a:pPr>
            <a:r>
              <a:rPr lang="en-US" altLang="zh-CN" sz="2000">
                <a:latin typeface="楷体_GB2312" pitchFamily="49" charset="-122"/>
                <a:ea typeface="楷体_GB2312" pitchFamily="49" charset="-122"/>
              </a:rPr>
              <a:t>2</a:t>
            </a:r>
            <a:r>
              <a:rPr lang="zh-CN" altLang="en-US" sz="2000">
                <a:latin typeface="楷体_GB2312" pitchFamily="49" charset="-122"/>
                <a:ea typeface="楷体_GB2312" pitchFamily="49" charset="-122"/>
              </a:rPr>
              <a:t>．操作及测量指示点太高以致无法操作或观察，尤其是仪表现场指示元件； </a:t>
            </a:r>
            <a:endParaRPr lang="zh-CN" altLang="en-US" sz="2000">
              <a:latin typeface="楷体_GB2312" pitchFamily="49" charset="-122"/>
              <a:ea typeface="楷体_GB2312" pitchFamily="49" charset="-122"/>
            </a:endParaRPr>
          </a:p>
          <a:p>
            <a:pPr indent="406400">
              <a:lnSpc>
                <a:spcPct val="150000"/>
              </a:lnSpc>
              <a:defRPr/>
            </a:pPr>
            <a:r>
              <a:rPr lang="en-US" altLang="zh-CN" sz="2000">
                <a:latin typeface="楷体_GB2312" pitchFamily="49" charset="-122"/>
                <a:ea typeface="楷体_GB2312" pitchFamily="49" charset="-122"/>
              </a:rPr>
              <a:t>3</a:t>
            </a:r>
            <a:r>
              <a:rPr lang="zh-CN" altLang="en-US" sz="2000">
                <a:latin typeface="楷体_GB2312" pitchFamily="49" charset="-122"/>
                <a:ea typeface="楷体_GB2312" pitchFamily="49" charset="-122"/>
              </a:rPr>
              <a:t>．缺少梯子、过道或梯子设置较少，巡回检查不方便； </a:t>
            </a:r>
            <a:endParaRPr lang="zh-CN" altLang="en-US" sz="2000">
              <a:latin typeface="楷体_GB2312" pitchFamily="49" charset="-122"/>
              <a:ea typeface="楷体_GB2312" pitchFamily="49" charset="-122"/>
            </a:endParaRPr>
          </a:p>
          <a:p>
            <a:pPr indent="406400">
              <a:lnSpc>
                <a:spcPct val="150000"/>
              </a:lnSpc>
              <a:defRPr/>
            </a:pPr>
            <a:r>
              <a:rPr lang="en-US" altLang="zh-CN" sz="2000">
                <a:latin typeface="楷体_GB2312" pitchFamily="49" charset="-122"/>
                <a:ea typeface="楷体_GB2312" pitchFamily="49" charset="-122"/>
              </a:rPr>
              <a:t>4</a:t>
            </a:r>
            <a:r>
              <a:rPr lang="zh-CN" altLang="en-US" sz="2000">
                <a:latin typeface="楷体_GB2312" pitchFamily="49" charset="-122"/>
                <a:ea typeface="楷体_GB2312" pitchFamily="49" charset="-122"/>
              </a:rPr>
              <a:t>．支吊架偏少，以致管道挠度超出标准要求，或管道不稳定；</a:t>
            </a:r>
            <a:endParaRPr lang="zh-CN" altLang="en-US" sz="2000">
              <a:latin typeface="楷体_GB2312" pitchFamily="49" charset="-122"/>
              <a:ea typeface="楷体_GB2312" pitchFamily="49" charset="-122"/>
            </a:endParaRPr>
          </a:p>
          <a:p>
            <a:pPr indent="406400">
              <a:lnSpc>
                <a:spcPct val="150000"/>
              </a:lnSpc>
              <a:defRPr/>
            </a:pPr>
            <a:r>
              <a:rPr lang="en-US" altLang="zh-CN" sz="2000">
                <a:latin typeface="楷体_GB2312" pitchFamily="49" charset="-122"/>
                <a:ea typeface="楷体_GB2312" pitchFamily="49" charset="-122"/>
              </a:rPr>
              <a:t>5</a:t>
            </a:r>
            <a:r>
              <a:rPr lang="zh-CN" altLang="en-US" sz="2000">
                <a:latin typeface="楷体_GB2312" pitchFamily="49" charset="-122"/>
                <a:ea typeface="楷体_GB2312" pitchFamily="49" charset="-122"/>
              </a:rPr>
              <a:t>．管道或构筑物的梁柱等影响操作通道；</a:t>
            </a:r>
            <a:endParaRPr lang="zh-CN" altLang="en-US" sz="2000">
              <a:latin typeface="楷体_GB2312" pitchFamily="49" charset="-122"/>
              <a:ea typeface="楷体_GB2312" pitchFamily="49" charset="-122"/>
            </a:endParaRPr>
          </a:p>
          <a:p>
            <a:pPr indent="406400">
              <a:lnSpc>
                <a:spcPct val="150000"/>
              </a:lnSpc>
              <a:defRPr/>
            </a:pPr>
            <a:r>
              <a:rPr lang="en-US" altLang="zh-CN" sz="2000">
                <a:latin typeface="楷体_GB2312" pitchFamily="49" charset="-122"/>
                <a:ea typeface="楷体_GB2312" pitchFamily="49" charset="-122"/>
              </a:rPr>
              <a:t>6</a:t>
            </a:r>
            <a:r>
              <a:rPr lang="zh-CN" altLang="en-US" sz="2000">
                <a:latin typeface="楷体_GB2312" pitchFamily="49" charset="-122"/>
                <a:ea typeface="楷体_GB2312" pitchFamily="49" charset="-122"/>
              </a:rPr>
              <a:t>．设备、机泵、特殊仪表元件</a:t>
            </a:r>
            <a:r>
              <a:rPr lang="en-US" altLang="zh-CN" sz="2000">
                <a:latin typeface="楷体_GB2312" pitchFamily="49" charset="-122"/>
                <a:ea typeface="楷体_GB2312" pitchFamily="49" charset="-122"/>
              </a:rPr>
              <a:t>(</a:t>
            </a:r>
            <a:r>
              <a:rPr lang="zh-CN" altLang="en-US" sz="2000">
                <a:latin typeface="楷体_GB2312" pitchFamily="49" charset="-122"/>
                <a:ea typeface="楷体_GB2312" pitchFamily="49" charset="-122"/>
              </a:rPr>
              <a:t>如热电偶、仪表箱、流量计等</a:t>
            </a:r>
            <a:r>
              <a:rPr lang="en-US" altLang="zh-CN" sz="2000">
                <a:latin typeface="楷体_GB2312" pitchFamily="49" charset="-122"/>
                <a:ea typeface="楷体_GB2312" pitchFamily="49" charset="-122"/>
              </a:rPr>
              <a:t>)</a:t>
            </a:r>
            <a:r>
              <a:rPr lang="zh-CN" altLang="en-US" sz="2000">
                <a:latin typeface="楷体_GB2312" pitchFamily="49" charset="-122"/>
                <a:ea typeface="楷体_GB2312" pitchFamily="49" charset="-122"/>
              </a:rPr>
              <a:t>、阀门等缺少必要的操作检修场地，或空间太小，操作检修不方便。 </a:t>
            </a:r>
            <a:endParaRPr lang="en-US" altLang="zh-CN" sz="2000">
              <a:latin typeface="楷体_GB2312" pitchFamily="49" charset="-122"/>
              <a:ea typeface="楷体_GB2312" pitchFamily="49" charset="-122"/>
            </a:endParaRPr>
          </a:p>
          <a:p>
            <a:pPr indent="406400">
              <a:lnSpc>
                <a:spcPct val="150000"/>
              </a:lnSpc>
              <a:defRPr/>
            </a:pPr>
            <a:r>
              <a:rPr lang="en-US" altLang="zh-CN" sz="2000">
                <a:latin typeface="楷体_GB2312" pitchFamily="49" charset="-122"/>
                <a:ea typeface="楷体_GB2312" pitchFamily="49" charset="-122"/>
              </a:rPr>
              <a:t>7.</a:t>
            </a:r>
            <a:r>
              <a:rPr lang="zh-CN" altLang="en-US" sz="2000">
                <a:latin typeface="楷体_GB2312" pitchFamily="49" charset="-122"/>
                <a:ea typeface="楷体_GB2312" pitchFamily="49" charset="-122"/>
              </a:rPr>
              <a:t>电气仪表盘安装位置不便于巡回检查</a:t>
            </a:r>
            <a:endParaRPr lang="en-US" altLang="zh-CN" sz="2000">
              <a:latin typeface="楷体_GB2312" pitchFamily="49" charset="-122"/>
              <a:ea typeface="楷体_GB2312" pitchFamily="49" charset="-122"/>
            </a:endParaRPr>
          </a:p>
          <a:p>
            <a:pPr indent="406400">
              <a:lnSpc>
                <a:spcPct val="150000"/>
              </a:lnSpc>
              <a:defRPr/>
            </a:pPr>
            <a:r>
              <a:rPr lang="en-US" altLang="zh-CN" sz="2000">
                <a:latin typeface="楷体_GB2312" pitchFamily="49" charset="-122"/>
                <a:ea typeface="楷体_GB2312" pitchFamily="49" charset="-122"/>
              </a:rPr>
              <a:t>8.</a:t>
            </a:r>
            <a:r>
              <a:rPr lang="zh-CN" altLang="en-US" sz="2000">
                <a:latin typeface="楷体_GB2312" pitchFamily="49" charset="-122"/>
                <a:ea typeface="楷体_GB2312" pitchFamily="49" charset="-122"/>
              </a:rPr>
              <a:t>设备操作盘与设备相离距离远或标示不清楚（如机泵操作面板）</a:t>
            </a:r>
            <a:endParaRPr lang="en-US" altLang="zh-CN" sz="2000">
              <a:latin typeface="楷体_GB2312" pitchFamily="49" charset="-122"/>
              <a:ea typeface="楷体_GB2312" pitchFamily="49" charset="-122"/>
            </a:endParaRPr>
          </a:p>
          <a:p>
            <a:pPr indent="406400">
              <a:lnSpc>
                <a:spcPct val="150000"/>
              </a:lnSpc>
              <a:defRPr/>
            </a:pPr>
            <a:r>
              <a:rPr lang="en-US" altLang="zh-CN" sz="2000">
                <a:latin typeface="楷体_GB2312" pitchFamily="49" charset="-122"/>
                <a:ea typeface="楷体_GB2312" pitchFamily="49" charset="-122"/>
              </a:rPr>
              <a:t>9.</a:t>
            </a:r>
            <a:r>
              <a:rPr lang="zh-CN" altLang="en-US" sz="2000">
                <a:latin typeface="楷体_GB2312" pitchFamily="49" charset="-122"/>
                <a:ea typeface="楷体_GB2312" pitchFamily="49" charset="-122"/>
              </a:rPr>
              <a:t>设备本体检测部件预留口未设计（如机组安全</a:t>
            </a:r>
            <a:r>
              <a:rPr lang="en-US" altLang="zh-CN" sz="2000" err="1">
                <a:latin typeface="楷体_GB2312" pitchFamily="49" charset="-122"/>
                <a:ea typeface="楷体_GB2312" pitchFamily="49" charset="-122"/>
              </a:rPr>
              <a:t>Bently</a:t>
            </a:r>
            <a:r>
              <a:rPr lang="zh-CN" altLang="en-US" sz="2000">
                <a:latin typeface="楷体_GB2312" pitchFamily="49" charset="-122"/>
                <a:ea typeface="楷体_GB2312" pitchFamily="49" charset="-122"/>
              </a:rPr>
              <a:t>检测端口）</a:t>
            </a:r>
            <a:endParaRPr lang="zh-CN" altLang="en-US" sz="2000">
              <a:latin typeface="楷体_GB2312" pitchFamily="49" charset="-122"/>
              <a:ea typeface="楷体_GB2312" pitchFamily="49" charset="-122"/>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TextBox 2"/>
          <p:cNvSpPr txBox="1"/>
          <p:nvPr/>
        </p:nvSpPr>
        <p:spPr>
          <a:xfrm>
            <a:off x="1558925" y="-26988"/>
            <a:ext cx="6913563" cy="737235"/>
          </a:xfrm>
          <a:prstGeom prst="rect">
            <a:avLst/>
          </a:prstGeom>
          <a:noFill/>
        </p:spPr>
        <p:txBody>
          <a:bodyPr>
            <a:spAutoFit/>
          </a:bodyPr>
          <a:lstStyle/>
          <a:p>
            <a:pPr eaLnBrk="1" hangingPunct="1">
              <a:lnSpc>
                <a:spcPct val="150000"/>
              </a:lnSpc>
              <a:defRPr/>
            </a:pPr>
            <a:r>
              <a:rPr lang="zh-CN" altLang="en-US" sz="2800">
                <a:latin typeface="+mn-ea"/>
              </a:rPr>
              <a:t>七、三查四定的内容</a:t>
            </a:r>
            <a:endParaRPr lang="en-US" altLang="zh-CN" sz="2800">
              <a:latin typeface="+mn-ea"/>
            </a:endParaRPr>
          </a:p>
        </p:txBody>
      </p:sp>
      <p:sp>
        <p:nvSpPr>
          <p:cNvPr id="17411" name="Rectangle 1"/>
          <p:cNvSpPr>
            <a:spLocks noChangeArrowheads="1"/>
          </p:cNvSpPr>
          <p:nvPr/>
        </p:nvSpPr>
        <p:spPr bwMode="auto">
          <a:xfrm>
            <a:off x="1631950" y="965677"/>
            <a:ext cx="8855075" cy="5169535"/>
          </a:xfrm>
          <a:prstGeom prst="rect">
            <a:avLst/>
          </a:prstGeom>
          <a:noFill/>
          <a:ln w="9525">
            <a:noFill/>
            <a:miter lim="800000"/>
          </a:ln>
        </p:spPr>
        <p:txBody>
          <a:bodyPr anchor="ctr">
            <a:spAutoFit/>
          </a:bodyPr>
          <a:lstStyle/>
          <a:p>
            <a:pPr indent="406400">
              <a:lnSpc>
                <a:spcPct val="150000"/>
              </a:lnSpc>
            </a:pPr>
            <a:r>
              <a:rPr lang="en-US" altLang="zh-CN" sz="2000" b="1">
                <a:solidFill>
                  <a:srgbClr val="444444"/>
                </a:solidFill>
                <a:latin typeface="楷体_GB2312" pitchFamily="49" charset="-122"/>
                <a:ea typeface="楷体_GB2312" pitchFamily="49" charset="-122"/>
                <a:cs typeface="Times New Roman" panose="02020603050405020304" pitchFamily="18" charset="0"/>
              </a:rPr>
              <a:t>(</a:t>
            </a:r>
            <a:r>
              <a:rPr lang="zh-CN" altLang="en-US" sz="2000" b="1">
                <a:solidFill>
                  <a:srgbClr val="444444"/>
                </a:solidFill>
                <a:latin typeface="楷体_GB2312" pitchFamily="49" charset="-122"/>
                <a:ea typeface="楷体_GB2312" pitchFamily="49" charset="-122"/>
                <a:cs typeface="Times New Roman" panose="02020603050405020304" pitchFamily="18" charset="0"/>
              </a:rPr>
              <a:t>二</a:t>
            </a:r>
            <a:r>
              <a:rPr lang="en-US" altLang="zh-CN" sz="2000" b="1">
                <a:solidFill>
                  <a:srgbClr val="444444"/>
                </a:solidFill>
                <a:latin typeface="楷体_GB2312" pitchFamily="49" charset="-122"/>
                <a:ea typeface="楷体_GB2312" pitchFamily="49" charset="-122"/>
                <a:cs typeface="Times New Roman" panose="02020603050405020304" pitchFamily="18" charset="0"/>
              </a:rPr>
              <a:t>)</a:t>
            </a:r>
            <a:r>
              <a:rPr lang="zh-CN" altLang="en-US" sz="2000" b="1">
                <a:solidFill>
                  <a:srgbClr val="444444"/>
                </a:solidFill>
                <a:latin typeface="楷体_GB2312" pitchFamily="49" charset="-122"/>
                <a:ea typeface="楷体_GB2312" pitchFamily="49" charset="-122"/>
                <a:cs typeface="Times New Roman" panose="02020603050405020304" pitchFamily="18" charset="0"/>
              </a:rPr>
              <a:t>未完工程 </a:t>
            </a:r>
            <a:endParaRPr lang="zh-CN" altLang="en-US" sz="2000" b="1">
              <a:latin typeface="楷体_GB2312" pitchFamily="49" charset="-122"/>
              <a:ea typeface="楷体_GB2312" pitchFamily="49" charset="-122"/>
              <a:cs typeface="Times New Roman" panose="02020603050405020304" pitchFamily="18" charset="0"/>
            </a:endParaRPr>
          </a:p>
          <a:p>
            <a:pPr indent="406400">
              <a:lnSpc>
                <a:spcPct val="150000"/>
              </a:lnSpc>
            </a:pPr>
            <a:r>
              <a:rPr lang="zh-CN" altLang="en-US" sz="2000">
                <a:latin typeface="楷体_GB2312" pitchFamily="49" charset="-122"/>
                <a:ea typeface="楷体_GB2312" pitchFamily="49" charset="-122"/>
                <a:cs typeface="Times New Roman" panose="02020603050405020304" pitchFamily="18" charset="0"/>
              </a:rPr>
              <a:t>未完工程的检查适用于</a:t>
            </a:r>
            <a:r>
              <a:rPr lang="zh-CN" altLang="en-US" sz="2000">
                <a:solidFill>
                  <a:srgbClr val="FF0000"/>
                </a:solidFill>
                <a:latin typeface="楷体_GB2312" pitchFamily="49" charset="-122"/>
                <a:ea typeface="楷体_GB2312" pitchFamily="49" charset="-122"/>
                <a:cs typeface="Times New Roman" panose="02020603050405020304" pitchFamily="18" charset="0"/>
              </a:rPr>
              <a:t>中间检查</a:t>
            </a:r>
            <a:r>
              <a:rPr lang="zh-CN" altLang="en-US" sz="2000">
                <a:latin typeface="楷体_GB2312" pitchFamily="49" charset="-122"/>
                <a:ea typeface="楷体_GB2312" pitchFamily="49" charset="-122"/>
                <a:cs typeface="Times New Roman" panose="02020603050405020304" pitchFamily="18" charset="0"/>
              </a:rPr>
              <a:t>或</a:t>
            </a:r>
            <a:r>
              <a:rPr lang="zh-CN" altLang="en-US" sz="2000">
                <a:solidFill>
                  <a:srgbClr val="FF0000"/>
                </a:solidFill>
                <a:latin typeface="楷体_GB2312" pitchFamily="49" charset="-122"/>
                <a:ea typeface="楷体_GB2312" pitchFamily="49" charset="-122"/>
                <a:cs typeface="Times New Roman" panose="02020603050405020304" pitchFamily="18" charset="0"/>
              </a:rPr>
              <a:t>分期分批投入开车的装置检查</a:t>
            </a:r>
            <a:r>
              <a:rPr lang="zh-CN" altLang="en-US" sz="2000">
                <a:latin typeface="楷体_GB2312" pitchFamily="49" charset="-122"/>
                <a:ea typeface="楷体_GB2312" pitchFamily="49" charset="-122"/>
                <a:cs typeface="Times New Roman" panose="02020603050405020304" pitchFamily="18" charset="0"/>
              </a:rPr>
              <a:t>。对于本次开车所涉及到的工程，必须确认其已完成</a:t>
            </a:r>
            <a:r>
              <a:rPr lang="zh-CN" altLang="en-US" sz="2000" b="1">
                <a:solidFill>
                  <a:srgbClr val="FF0000"/>
                </a:solidFill>
                <a:latin typeface="楷体_GB2312" pitchFamily="49" charset="-122"/>
                <a:ea typeface="楷体_GB2312" pitchFamily="49" charset="-122"/>
                <a:cs typeface="Times New Roman" panose="02020603050405020304" pitchFamily="18" charset="0"/>
              </a:rPr>
              <a:t>并不影响正常</a:t>
            </a:r>
            <a:r>
              <a:rPr lang="zh-CN" altLang="en-US" sz="2000">
                <a:latin typeface="楷体_GB2312" pitchFamily="49" charset="-122"/>
                <a:ea typeface="楷体_GB2312" pitchFamily="49" charset="-122"/>
                <a:cs typeface="Times New Roman" panose="02020603050405020304" pitchFamily="18" charset="0"/>
              </a:rPr>
              <a:t>的开车。对于分期分批投入开车的装置，未列入本次开车的部分，应进行隔离，并确认它们之间相互不影响。但下列一些内容不属于未完工程：</a:t>
            </a:r>
            <a:endParaRPr lang="en-US" altLang="zh-CN" sz="2000">
              <a:latin typeface="楷体_GB2312" pitchFamily="49" charset="-122"/>
              <a:ea typeface="楷体_GB2312" pitchFamily="49" charset="-122"/>
              <a:cs typeface="Times New Roman" panose="02020603050405020304" pitchFamily="18" charset="0"/>
            </a:endParaRPr>
          </a:p>
          <a:p>
            <a:pPr indent="406400">
              <a:lnSpc>
                <a:spcPct val="150000"/>
              </a:lnSpc>
            </a:pPr>
            <a:r>
              <a:rPr lang="en-US" altLang="zh-CN" sz="2000">
                <a:latin typeface="楷体_GB2312" pitchFamily="49" charset="-122"/>
                <a:ea typeface="楷体_GB2312" pitchFamily="49" charset="-122"/>
                <a:cs typeface="Times New Roman" panose="02020603050405020304" pitchFamily="18" charset="0"/>
              </a:rPr>
              <a:t>1</a:t>
            </a:r>
            <a:r>
              <a:rPr lang="zh-CN" altLang="en-US" sz="2000">
                <a:latin typeface="楷体_GB2312" pitchFamily="49" charset="-122"/>
                <a:ea typeface="楷体_GB2312" pitchFamily="49" charset="-122"/>
                <a:cs typeface="Times New Roman" panose="02020603050405020304" pitchFamily="18" charset="0"/>
              </a:rPr>
              <a:t>．法兰、阀门处的隔热。在开车升温过程中，要进行法兰、阀门等可拆卸连接处的泄漏检查和螺栓的热紧工作，故局部隔热应在开车后再实施； </a:t>
            </a:r>
            <a:endParaRPr lang="zh-CN" altLang="en-US" sz="2000">
              <a:latin typeface="楷体_GB2312" pitchFamily="49" charset="-122"/>
              <a:ea typeface="楷体_GB2312" pitchFamily="49" charset="-122"/>
              <a:cs typeface="Times New Roman" panose="02020603050405020304" pitchFamily="18" charset="0"/>
            </a:endParaRPr>
          </a:p>
          <a:p>
            <a:pPr indent="406400">
              <a:lnSpc>
                <a:spcPct val="150000"/>
              </a:lnSpc>
            </a:pPr>
            <a:r>
              <a:rPr lang="en-US" altLang="zh-CN" sz="2000">
                <a:latin typeface="楷体_GB2312" pitchFamily="49" charset="-122"/>
                <a:ea typeface="楷体_GB2312" pitchFamily="49" charset="-122"/>
                <a:cs typeface="Times New Roman" panose="02020603050405020304" pitchFamily="18" charset="0"/>
              </a:rPr>
              <a:t>2</a:t>
            </a:r>
            <a:r>
              <a:rPr lang="zh-CN" altLang="en-US" sz="2000">
                <a:latin typeface="楷体_GB2312" pitchFamily="49" charset="-122"/>
                <a:ea typeface="楷体_GB2312" pitchFamily="49" charset="-122"/>
                <a:cs typeface="Times New Roman" panose="02020603050405020304" pitchFamily="18" charset="0"/>
              </a:rPr>
              <a:t>．地沟敷设的盖板、阀门井盖板等。道理同上，开车正常后再盖好盖板； </a:t>
            </a:r>
            <a:endParaRPr lang="zh-CN" altLang="en-US" sz="2000">
              <a:latin typeface="楷体_GB2312" pitchFamily="49" charset="-122"/>
              <a:ea typeface="楷体_GB2312" pitchFamily="49" charset="-122"/>
              <a:cs typeface="Times New Roman" panose="02020603050405020304" pitchFamily="18" charset="0"/>
            </a:endParaRPr>
          </a:p>
          <a:p>
            <a:pPr indent="406400">
              <a:lnSpc>
                <a:spcPct val="150000"/>
              </a:lnSpc>
            </a:pPr>
            <a:r>
              <a:rPr lang="en-US" altLang="zh-CN" sz="2000">
                <a:latin typeface="楷体_GB2312" pitchFamily="49" charset="-122"/>
                <a:ea typeface="楷体_GB2312" pitchFamily="49" charset="-122"/>
                <a:cs typeface="Times New Roman" panose="02020603050405020304" pitchFamily="18" charset="0"/>
              </a:rPr>
              <a:t>3</a:t>
            </a:r>
            <a:r>
              <a:rPr lang="zh-CN" altLang="en-US" sz="2000">
                <a:latin typeface="楷体_GB2312" pitchFamily="49" charset="-122"/>
                <a:ea typeface="楷体_GB2312" pitchFamily="49" charset="-122"/>
                <a:cs typeface="Times New Roman" panose="02020603050405020304" pitchFamily="18" charset="0"/>
              </a:rPr>
              <a:t>．用于法兰热紧用的临时脚手架或操作台。道理同上，开车正常后再进行拆除。 </a:t>
            </a:r>
            <a:endParaRPr lang="en-US" altLang="zh-CN" sz="2000">
              <a:latin typeface="楷体_GB2312" pitchFamily="49" charset="-122"/>
              <a:ea typeface="楷体_GB2312" pitchFamily="49" charset="-122"/>
              <a:cs typeface="Times New Roman" panose="02020603050405020304" pitchFamily="18" charset="0"/>
            </a:endParaRPr>
          </a:p>
          <a:p>
            <a:pPr indent="406400">
              <a:lnSpc>
                <a:spcPct val="150000"/>
              </a:lnSpc>
            </a:pPr>
            <a:r>
              <a:rPr lang="en-US" altLang="zh-CN" sz="2000">
                <a:latin typeface="楷体_GB2312" pitchFamily="49" charset="-122"/>
                <a:ea typeface="楷体_GB2312" pitchFamily="49" charset="-122"/>
                <a:cs typeface="Times New Roman" panose="02020603050405020304" pitchFamily="18" charset="0"/>
              </a:rPr>
              <a:t>4.</a:t>
            </a:r>
            <a:r>
              <a:rPr lang="zh-CN" altLang="en-US" sz="2000">
                <a:latin typeface="楷体_GB2312" pitchFamily="49" charset="-122"/>
                <a:ea typeface="楷体_GB2312" pitchFamily="49" charset="-122"/>
                <a:cs typeface="Times New Roman" panose="02020603050405020304" pitchFamily="18" charset="0"/>
              </a:rPr>
              <a:t>设备基础表面美化等。</a:t>
            </a:r>
            <a:endParaRPr lang="zh-CN" altLang="en-US" sz="2000">
              <a:latin typeface="楷体_GB2312" pitchFamily="49" charset="-122"/>
              <a:ea typeface="楷体_GB2312" pitchFamily="49" charset="-122"/>
              <a:cs typeface="Times New Roman" panose="02020603050405020304" pitchFamily="18"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TextBox 2"/>
          <p:cNvSpPr txBox="1"/>
          <p:nvPr/>
        </p:nvSpPr>
        <p:spPr>
          <a:xfrm>
            <a:off x="1558925" y="-26988"/>
            <a:ext cx="6913563" cy="737235"/>
          </a:xfrm>
          <a:prstGeom prst="rect">
            <a:avLst/>
          </a:prstGeom>
          <a:noFill/>
        </p:spPr>
        <p:txBody>
          <a:bodyPr>
            <a:spAutoFit/>
          </a:bodyPr>
          <a:lstStyle/>
          <a:p>
            <a:pPr eaLnBrk="1" hangingPunct="1">
              <a:lnSpc>
                <a:spcPct val="150000"/>
              </a:lnSpc>
              <a:defRPr/>
            </a:pPr>
            <a:r>
              <a:rPr lang="zh-CN" altLang="en-US" sz="2800">
                <a:latin typeface="+mn-ea"/>
              </a:rPr>
              <a:t>七、三查四定的内容</a:t>
            </a:r>
            <a:endParaRPr lang="en-US" altLang="zh-CN" sz="2800">
              <a:latin typeface="+mn-ea"/>
            </a:endParaRPr>
          </a:p>
        </p:txBody>
      </p:sp>
      <p:sp>
        <p:nvSpPr>
          <p:cNvPr id="4" name="Rectangle 1"/>
          <p:cNvSpPr>
            <a:spLocks noChangeArrowheads="1"/>
          </p:cNvSpPr>
          <p:nvPr/>
        </p:nvSpPr>
        <p:spPr bwMode="auto">
          <a:xfrm>
            <a:off x="1524000" y="842328"/>
            <a:ext cx="9144000" cy="5446395"/>
          </a:xfrm>
          <a:prstGeom prst="rect">
            <a:avLst/>
          </a:prstGeom>
          <a:noFill/>
          <a:ln w="9525">
            <a:noFill/>
            <a:miter lim="800000"/>
          </a:ln>
          <a:effectLst/>
        </p:spPr>
        <p:txBody>
          <a:bodyPr anchor="ctr">
            <a:spAutoFit/>
          </a:bodyPr>
          <a:lstStyle/>
          <a:p>
            <a:pPr indent="406400">
              <a:defRPr/>
            </a:pPr>
            <a:r>
              <a:rPr lang="en-US" altLang="zh-CN" sz="2000" b="1">
                <a:solidFill>
                  <a:srgbClr val="444444"/>
                </a:solidFill>
                <a:latin typeface="Calibri" panose="020F0502020204030204" charset="0"/>
                <a:ea typeface="楷体" panose="02010609060101010101" pitchFamily="49" charset="-122"/>
                <a:cs typeface="Times New Roman" panose="02020603050405020304" pitchFamily="18" charset="0"/>
              </a:rPr>
              <a:t>(</a:t>
            </a:r>
            <a:r>
              <a:rPr lang="zh-CN" altLang="en-US" sz="2000" b="1">
                <a:solidFill>
                  <a:srgbClr val="444444"/>
                </a:solidFill>
                <a:latin typeface="Calibri" panose="020F0502020204030204" charset="0"/>
                <a:ea typeface="楷体" panose="02010609060101010101" pitchFamily="49" charset="-122"/>
                <a:cs typeface="Times New Roman" panose="02020603050405020304" pitchFamily="18" charset="0"/>
              </a:rPr>
              <a:t>三</a:t>
            </a:r>
            <a:r>
              <a:rPr lang="en-US" altLang="zh-CN" sz="2000" b="1">
                <a:solidFill>
                  <a:srgbClr val="444444"/>
                </a:solidFill>
                <a:latin typeface="Calibri" panose="020F0502020204030204" charset="0"/>
                <a:ea typeface="楷体" panose="02010609060101010101" pitchFamily="49" charset="-122"/>
                <a:cs typeface="Times New Roman" panose="02020603050405020304" pitchFamily="18" charset="0"/>
              </a:rPr>
              <a:t>) </a:t>
            </a:r>
            <a:r>
              <a:rPr lang="zh-CN" altLang="en-US" sz="2000" b="1">
                <a:solidFill>
                  <a:srgbClr val="444444"/>
                </a:solidFill>
                <a:latin typeface="Calibri" panose="020F0502020204030204" charset="0"/>
                <a:ea typeface="楷体" panose="02010609060101010101" pitchFamily="49" charset="-122"/>
                <a:cs typeface="Times New Roman" panose="02020603050405020304" pitchFamily="18" charset="0"/>
              </a:rPr>
              <a:t>施工质量可能发生在各个方面，因此应全面检查。可着重从以下几个方面进行检查：</a:t>
            </a:r>
            <a:endParaRPr lang="zh-CN" altLang="en-US" sz="2000" b="1">
              <a:solidFill>
                <a:srgbClr val="444444"/>
              </a:solidFill>
              <a:latin typeface="Calibri" panose="020F0502020204030204" charset="0"/>
              <a:ea typeface="楷体" panose="02010609060101010101" pitchFamily="49" charset="-122"/>
              <a:cs typeface="Times New Roman" panose="02020603050405020304" pitchFamily="18" charset="0"/>
            </a:endParaRPr>
          </a:p>
          <a:p>
            <a:pPr indent="406400">
              <a:defRPr/>
            </a:pPr>
            <a:r>
              <a:rPr lang="en-US" altLang="zh-CN" sz="2000" b="1">
                <a:solidFill>
                  <a:srgbClr val="444444"/>
                </a:solidFill>
                <a:latin typeface="楷体_GB2312" pitchFamily="49" charset="-122"/>
                <a:ea typeface="楷体_GB2312" pitchFamily="49" charset="-122"/>
                <a:cs typeface="Times New Roman" panose="02020603050405020304" pitchFamily="18" charset="0"/>
              </a:rPr>
              <a:t>1.</a:t>
            </a:r>
            <a:r>
              <a:rPr lang="zh-CN" altLang="en-US" sz="2000" b="1">
                <a:solidFill>
                  <a:srgbClr val="444444"/>
                </a:solidFill>
                <a:latin typeface="楷体_GB2312" pitchFamily="49" charset="-122"/>
                <a:ea typeface="楷体_GB2312" pitchFamily="49" charset="-122"/>
                <a:cs typeface="Times New Roman" panose="02020603050405020304" pitchFamily="18" charset="0"/>
              </a:rPr>
              <a:t>管道及其元件方面 此方面容易出现的问题有：</a:t>
            </a:r>
            <a:endParaRPr lang="zh-CN" altLang="en-US" sz="2000" b="1">
              <a:solidFill>
                <a:srgbClr val="444444"/>
              </a:solidFill>
              <a:latin typeface="楷体_GB2312" pitchFamily="49" charset="-122"/>
              <a:ea typeface="楷体_GB2312" pitchFamily="49" charset="-122"/>
              <a:cs typeface="Times New Roman" panose="02020603050405020304" pitchFamily="18" charset="0"/>
            </a:endParaRPr>
          </a:p>
          <a:p>
            <a:pPr>
              <a:defRPr/>
            </a:pPr>
            <a:r>
              <a:rPr lang="zh-CN" altLang="en-US">
                <a:solidFill>
                  <a:srgbClr val="FF0000"/>
                </a:solidFill>
                <a:latin typeface="楷体" panose="02010609060101010101" pitchFamily="49" charset="-122"/>
                <a:ea typeface="楷体" panose="02010609060101010101" pitchFamily="49" charset="-122"/>
              </a:rPr>
              <a:t>（</a:t>
            </a:r>
            <a:r>
              <a:rPr lang="en-US" altLang="zh-CN">
                <a:solidFill>
                  <a:srgbClr val="FF0000"/>
                </a:solidFill>
                <a:latin typeface="楷体" panose="02010609060101010101" pitchFamily="49" charset="-122"/>
                <a:ea typeface="楷体" panose="02010609060101010101" pitchFamily="49" charset="-122"/>
              </a:rPr>
              <a:t>1</a:t>
            </a:r>
            <a:r>
              <a:rPr lang="zh-CN" altLang="en-US">
                <a:solidFill>
                  <a:srgbClr val="FF0000"/>
                </a:solidFill>
                <a:latin typeface="楷体" panose="02010609060101010101" pitchFamily="49" charset="-122"/>
                <a:ea typeface="楷体" panose="02010609060101010101" pitchFamily="49" charset="-122"/>
              </a:rPr>
              <a:t>）有方向性的阀门，其方向装反。</a:t>
            </a:r>
            <a:r>
              <a:rPr lang="zh-CN" altLang="en-US">
                <a:latin typeface="楷体" panose="02010609060101010101" pitchFamily="49" charset="-122"/>
                <a:ea typeface="楷体" panose="02010609060101010101" pitchFamily="49" charset="-122"/>
              </a:rPr>
              <a:t>有方向性的阀门有止回阀、截止阀、安全阀、角阀、大多数疏水阀等，这些阀门一旦方向装反，有时是很危险的，故开车前必须加以改正；</a:t>
            </a:r>
            <a:endParaRPr lang="zh-CN" altLang="en-US">
              <a:latin typeface="楷体" panose="02010609060101010101" pitchFamily="49" charset="-122"/>
              <a:ea typeface="楷体" panose="02010609060101010101" pitchFamily="49" charset="-122"/>
            </a:endParaRPr>
          </a:p>
          <a:p>
            <a:pPr>
              <a:defRPr/>
            </a:pPr>
            <a:r>
              <a:rPr lang="zh-CN" altLang="en-US">
                <a:solidFill>
                  <a:srgbClr val="FF0000"/>
                </a:solidFill>
                <a:latin typeface="楷体" panose="02010609060101010101" pitchFamily="49" charset="-122"/>
                <a:ea typeface="楷体" panose="02010609060101010101" pitchFamily="49" charset="-122"/>
              </a:rPr>
              <a:t>（</a:t>
            </a:r>
            <a:r>
              <a:rPr lang="en-US" altLang="zh-CN">
                <a:solidFill>
                  <a:srgbClr val="FF0000"/>
                </a:solidFill>
                <a:latin typeface="楷体" panose="02010609060101010101" pitchFamily="49" charset="-122"/>
                <a:ea typeface="楷体" panose="02010609060101010101" pitchFamily="49" charset="-122"/>
              </a:rPr>
              <a:t>2</a:t>
            </a:r>
            <a:r>
              <a:rPr lang="zh-CN" altLang="en-US">
                <a:solidFill>
                  <a:srgbClr val="FF0000"/>
                </a:solidFill>
                <a:latin typeface="楷体" panose="02010609060101010101" pitchFamily="49" charset="-122"/>
                <a:ea typeface="楷体" panose="02010609060101010101" pitchFamily="49" charset="-122"/>
              </a:rPr>
              <a:t>）盲板</a:t>
            </a:r>
            <a:r>
              <a:rPr lang="en-US" altLang="zh-CN">
                <a:solidFill>
                  <a:srgbClr val="FF0000"/>
                </a:solidFill>
                <a:latin typeface="楷体" panose="02010609060101010101" pitchFamily="49" charset="-122"/>
                <a:ea typeface="楷体" panose="02010609060101010101" pitchFamily="49" charset="-122"/>
              </a:rPr>
              <a:t>(</a:t>
            </a:r>
            <a:r>
              <a:rPr lang="zh-CN" altLang="en-US">
                <a:solidFill>
                  <a:srgbClr val="FF0000"/>
                </a:solidFill>
                <a:latin typeface="楷体" panose="02010609060101010101" pitchFamily="49" charset="-122"/>
                <a:ea typeface="楷体" panose="02010609060101010101" pitchFamily="49" charset="-122"/>
              </a:rPr>
              <a:t>尤其是</a:t>
            </a:r>
            <a:r>
              <a:rPr lang="en-US" altLang="zh-CN">
                <a:solidFill>
                  <a:srgbClr val="FF0000"/>
                </a:solidFill>
                <a:latin typeface="楷体" panose="02010609060101010101" pitchFamily="49" charset="-122"/>
                <a:ea typeface="楷体" panose="02010609060101010101" pitchFamily="49" charset="-122"/>
              </a:rPr>
              <a:t>8</a:t>
            </a:r>
            <a:r>
              <a:rPr lang="zh-CN" altLang="en-US">
                <a:solidFill>
                  <a:srgbClr val="FF0000"/>
                </a:solidFill>
                <a:latin typeface="楷体" panose="02010609060101010101" pitchFamily="49" charset="-122"/>
                <a:ea typeface="楷体" panose="02010609060101010101" pitchFamily="49" charset="-122"/>
              </a:rPr>
              <a:t>字盲板</a:t>
            </a:r>
            <a:r>
              <a:rPr lang="en-US" altLang="zh-CN">
                <a:solidFill>
                  <a:srgbClr val="FF0000"/>
                </a:solidFill>
                <a:latin typeface="楷体" panose="02010609060101010101" pitchFamily="49" charset="-122"/>
                <a:ea typeface="楷体" panose="02010609060101010101" pitchFamily="49" charset="-122"/>
              </a:rPr>
              <a:t>)</a:t>
            </a:r>
            <a:r>
              <a:rPr lang="zh-CN" altLang="en-US">
                <a:solidFill>
                  <a:srgbClr val="FF0000"/>
                </a:solidFill>
                <a:latin typeface="楷体" panose="02010609060101010101" pitchFamily="49" charset="-122"/>
                <a:ea typeface="楷体" panose="02010609060101010101" pitchFamily="49" charset="-122"/>
              </a:rPr>
              <a:t>位置状态</a:t>
            </a:r>
            <a:r>
              <a:rPr lang="zh-CN" altLang="en-US">
                <a:latin typeface="楷体" panose="02010609060101010101" pitchFamily="49" charset="-122"/>
                <a:ea typeface="楷体" panose="02010609060101010101" pitchFamily="49" charset="-122"/>
              </a:rPr>
              <a:t>不对，应结合操作及时进行调整；</a:t>
            </a:r>
            <a:endParaRPr lang="zh-CN" altLang="en-US">
              <a:latin typeface="楷体" panose="02010609060101010101" pitchFamily="49" charset="-122"/>
              <a:ea typeface="楷体" panose="02010609060101010101" pitchFamily="49" charset="-122"/>
            </a:endParaRPr>
          </a:p>
          <a:p>
            <a:pPr>
              <a:defRPr/>
            </a:pPr>
            <a:r>
              <a:rPr lang="zh-CN" altLang="en-US">
                <a:solidFill>
                  <a:srgbClr val="FF0000"/>
                </a:solidFill>
                <a:latin typeface="楷体" panose="02010609060101010101" pitchFamily="49" charset="-122"/>
                <a:ea typeface="楷体" panose="02010609060101010101" pitchFamily="49" charset="-122"/>
              </a:rPr>
              <a:t>（</a:t>
            </a:r>
            <a:r>
              <a:rPr lang="en-US" altLang="zh-CN">
                <a:solidFill>
                  <a:srgbClr val="FF0000"/>
                </a:solidFill>
                <a:latin typeface="楷体" panose="02010609060101010101" pitchFamily="49" charset="-122"/>
                <a:ea typeface="楷体" panose="02010609060101010101" pitchFamily="49" charset="-122"/>
              </a:rPr>
              <a:t>3</a:t>
            </a:r>
            <a:r>
              <a:rPr lang="zh-CN" altLang="en-US">
                <a:solidFill>
                  <a:srgbClr val="FF0000"/>
                </a:solidFill>
                <a:latin typeface="楷体" panose="02010609060101010101" pitchFamily="49" charset="-122"/>
                <a:ea typeface="楷体" panose="02010609060101010101" pitchFamily="49" charset="-122"/>
              </a:rPr>
              <a:t>）阀门、法兰、螺栓等型式不正确。</a:t>
            </a:r>
            <a:r>
              <a:rPr lang="zh-CN" altLang="en-US">
                <a:latin typeface="楷体" panose="02010609060101010101" pitchFamily="49" charset="-122"/>
                <a:ea typeface="楷体" panose="02010609060101010101" pitchFamily="49" charset="-122"/>
              </a:rPr>
              <a:t>不同型式的阀门，各有各自的特点，如果实际安装的阀门与设计不符，会给操作带来一些不利的影响，严重时会造成事故。不同的法兰型式具有不同的适宜适用条件，例如不能用平焊法兰代替对焊法兰用于苛刻条件下，否则</a:t>
            </a:r>
            <a:r>
              <a:rPr lang="zh-CN" altLang="en-US">
                <a:solidFill>
                  <a:srgbClr val="FF0000"/>
                </a:solidFill>
                <a:latin typeface="楷体" panose="02010609060101010101" pitchFamily="49" charset="-122"/>
                <a:ea typeface="楷体" panose="02010609060101010101" pitchFamily="49" charset="-122"/>
              </a:rPr>
              <a:t>密封性</a:t>
            </a:r>
            <a:r>
              <a:rPr lang="zh-CN" altLang="en-US">
                <a:latin typeface="楷体" panose="02010609060101010101" pitchFamily="49" charset="-122"/>
                <a:ea typeface="楷体" panose="02010609060101010101" pitchFamily="49" charset="-122"/>
              </a:rPr>
              <a:t>能将得不到保证。不同的螺栓也具有不同的适用条件，单头螺栓不能代替双头螺栓用于苛刻条件下，否则同样使法兰密封副的密封性能得不到保证。除此之外，尚应观察螺栓数量是否齐全，螺栓直径及露头长度是否均匀一致，是否符合标准要求等； </a:t>
            </a:r>
            <a:endParaRPr lang="zh-CN" altLang="en-US">
              <a:latin typeface="楷体" panose="02010609060101010101" pitchFamily="49" charset="-122"/>
              <a:ea typeface="楷体" panose="02010609060101010101" pitchFamily="49" charset="-122"/>
            </a:endParaRPr>
          </a:p>
          <a:p>
            <a:pPr>
              <a:defRPr/>
            </a:pPr>
            <a:r>
              <a:rPr lang="zh-CN" altLang="en-US">
                <a:solidFill>
                  <a:srgbClr val="FF0000"/>
                </a:solidFill>
                <a:latin typeface="楷体" panose="02010609060101010101" pitchFamily="49" charset="-122"/>
                <a:ea typeface="楷体" panose="02010609060101010101" pitchFamily="49" charset="-122"/>
              </a:rPr>
              <a:t>（</a:t>
            </a:r>
            <a:r>
              <a:rPr lang="en-US" altLang="zh-CN">
                <a:solidFill>
                  <a:srgbClr val="FF0000"/>
                </a:solidFill>
                <a:latin typeface="楷体" panose="02010609060101010101" pitchFamily="49" charset="-122"/>
                <a:ea typeface="楷体" panose="02010609060101010101" pitchFamily="49" charset="-122"/>
              </a:rPr>
              <a:t>4</a:t>
            </a:r>
            <a:r>
              <a:rPr lang="zh-CN" altLang="en-US">
                <a:solidFill>
                  <a:srgbClr val="FF0000"/>
                </a:solidFill>
                <a:latin typeface="楷体" panose="02010609060101010101" pitchFamily="49" charset="-122"/>
                <a:ea typeface="楷体" panose="02010609060101010101" pitchFamily="49" charset="-122"/>
              </a:rPr>
              <a:t>）管道及其元件的材质和压力等级</a:t>
            </a:r>
            <a:r>
              <a:rPr lang="zh-CN" altLang="en-US">
                <a:latin typeface="楷体" panose="02010609060101010101" pitchFamily="49" charset="-122"/>
                <a:ea typeface="楷体" panose="02010609060101010101" pitchFamily="49" charset="-122"/>
              </a:rPr>
              <a:t>与设计要求不符。这是比较严重的施工错误，一旦发生，引发事故的可能性很大。通过检查管子及管件上的材料标记、法兰及螺栓上的标记、阀门及小型管道设备上的铭牌可以判断是否符合设计要求；</a:t>
            </a:r>
            <a:endParaRPr lang="zh-CN" altLang="en-US">
              <a:latin typeface="楷体" panose="02010609060101010101" pitchFamily="49" charset="-122"/>
              <a:ea typeface="楷体" panose="02010609060101010101" pitchFamily="49" charset="-122"/>
            </a:endParaRPr>
          </a:p>
          <a:p>
            <a:pPr>
              <a:defRPr/>
            </a:pPr>
            <a:r>
              <a:rPr lang="zh-CN" altLang="en-US">
                <a:latin typeface="楷体" panose="02010609060101010101" pitchFamily="49" charset="-122"/>
                <a:ea typeface="楷体" panose="02010609060101010101" pitchFamily="49" charset="-122"/>
              </a:rPr>
              <a:t>（</a:t>
            </a:r>
            <a:r>
              <a:rPr lang="en-US" altLang="zh-CN">
                <a:solidFill>
                  <a:srgbClr val="FF0000"/>
                </a:solidFill>
                <a:latin typeface="楷体" panose="02010609060101010101" pitchFamily="49" charset="-122"/>
                <a:ea typeface="楷体" panose="02010609060101010101" pitchFamily="49" charset="-122"/>
              </a:rPr>
              <a:t>5</a:t>
            </a:r>
            <a:r>
              <a:rPr lang="zh-CN" altLang="en-US">
                <a:solidFill>
                  <a:srgbClr val="FF0000"/>
                </a:solidFill>
                <a:latin typeface="楷体" panose="02010609060101010101" pitchFamily="49" charset="-122"/>
                <a:ea typeface="楷体" panose="02010609060101010101" pitchFamily="49" charset="-122"/>
              </a:rPr>
              <a:t>）波纹管膨胀节的安装状态不正确，运输安全杆没有拆除。</a:t>
            </a:r>
            <a:r>
              <a:rPr lang="zh-CN" altLang="en-US">
                <a:latin typeface="楷体" panose="02010609060101010101" pitchFamily="49" charset="-122"/>
                <a:ea typeface="楷体" panose="02010609060101010101" pitchFamily="49" charset="-122"/>
              </a:rPr>
              <a:t>一般情况下，对于约束型膨胀节，其连杆或铰链的位置与其位移补偿方向是匹配的，一旦发生错误，会引起严重事故，故在开车前应进行确认。运输安全杆仅用于波纹管膨胀节运输过程的保护，如果在装置开车时没有拆除，会阻碍膨胀节的补偿变形，故装置开车前应将其拆除。 </a:t>
            </a:r>
            <a:endParaRPr lang="zh-CN" altLang="en-US">
              <a:latin typeface="楷体" panose="02010609060101010101" pitchFamily="49" charset="-122"/>
              <a:ea typeface="楷体" panose="02010609060101010101" pitchFamily="49" charset="-122"/>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TextBox 2"/>
          <p:cNvSpPr txBox="1"/>
          <p:nvPr/>
        </p:nvSpPr>
        <p:spPr>
          <a:xfrm>
            <a:off x="1558925" y="-26988"/>
            <a:ext cx="6913563" cy="737235"/>
          </a:xfrm>
          <a:prstGeom prst="rect">
            <a:avLst/>
          </a:prstGeom>
          <a:noFill/>
        </p:spPr>
        <p:txBody>
          <a:bodyPr>
            <a:spAutoFit/>
          </a:bodyPr>
          <a:lstStyle/>
          <a:p>
            <a:pPr eaLnBrk="1" hangingPunct="1">
              <a:lnSpc>
                <a:spcPct val="150000"/>
              </a:lnSpc>
              <a:defRPr/>
            </a:pPr>
            <a:r>
              <a:rPr lang="zh-CN" altLang="en-US" sz="2800">
                <a:latin typeface="+mn-ea"/>
              </a:rPr>
              <a:t>七、三查四定的内容</a:t>
            </a:r>
            <a:endParaRPr lang="en-US" altLang="zh-CN" sz="2800">
              <a:latin typeface="+mn-ea"/>
            </a:endParaRPr>
          </a:p>
        </p:txBody>
      </p:sp>
      <p:sp>
        <p:nvSpPr>
          <p:cNvPr id="5" name="Rectangle 1"/>
          <p:cNvSpPr>
            <a:spLocks noChangeArrowheads="1"/>
          </p:cNvSpPr>
          <p:nvPr/>
        </p:nvSpPr>
        <p:spPr bwMode="auto">
          <a:xfrm>
            <a:off x="1524000" y="960438"/>
            <a:ext cx="9144000" cy="5384800"/>
          </a:xfrm>
          <a:prstGeom prst="rect">
            <a:avLst/>
          </a:prstGeom>
          <a:noFill/>
          <a:ln w="9525">
            <a:noFill/>
            <a:miter lim="800000"/>
          </a:ln>
        </p:spPr>
        <p:txBody>
          <a:bodyPr anchor="ctr">
            <a:spAutoFit/>
          </a:bodyPr>
          <a:lstStyle/>
          <a:p>
            <a:pPr indent="406400">
              <a:defRPr/>
            </a:pPr>
            <a:r>
              <a:rPr lang="en-US" altLang="zh-CN" sz="2000" b="1">
                <a:solidFill>
                  <a:srgbClr val="444444"/>
                </a:solidFill>
                <a:latin typeface="楷体_GB2312" pitchFamily="49" charset="-122"/>
                <a:ea typeface="楷体_GB2312" pitchFamily="49" charset="-122"/>
                <a:cs typeface="Times New Roman" panose="02020603050405020304" pitchFamily="18" charset="0"/>
              </a:rPr>
              <a:t>2.</a:t>
            </a:r>
            <a:r>
              <a:rPr lang="zh-CN" altLang="en-US" sz="2000" b="1">
                <a:solidFill>
                  <a:srgbClr val="444444"/>
                </a:solidFill>
                <a:latin typeface="楷体_GB2312" pitchFamily="49" charset="-122"/>
                <a:ea typeface="楷体_GB2312" pitchFamily="49" charset="-122"/>
                <a:cs typeface="Times New Roman" panose="02020603050405020304" pitchFamily="18" charset="0"/>
              </a:rPr>
              <a:t>支吊架方面 此方面容易出现的问题有：</a:t>
            </a:r>
            <a:endParaRPr lang="zh-CN" altLang="en-US" sz="2000" b="1">
              <a:solidFill>
                <a:srgbClr val="444444"/>
              </a:solidFill>
              <a:latin typeface="楷体_GB2312" pitchFamily="49" charset="-122"/>
              <a:ea typeface="楷体_GB2312" pitchFamily="49" charset="-122"/>
              <a:cs typeface="Times New Roman" panose="02020603050405020304" pitchFamily="18" charset="0"/>
            </a:endParaRPr>
          </a:p>
          <a:p>
            <a:pPr>
              <a:defRPr/>
            </a:pPr>
            <a:r>
              <a:rPr lang="zh-CN" altLang="en-US" sz="1600">
                <a:solidFill>
                  <a:srgbClr val="444444"/>
                </a:solidFill>
                <a:latin typeface="楷体_GB2312" pitchFamily="49" charset="-122"/>
                <a:ea typeface="楷体_GB2312" pitchFamily="49" charset="-122"/>
                <a:cs typeface="Times New Roman" panose="02020603050405020304" pitchFamily="18" charset="0"/>
              </a:rPr>
              <a:t>（</a:t>
            </a:r>
            <a:r>
              <a:rPr lang="en-US" altLang="zh-CN">
                <a:solidFill>
                  <a:srgbClr val="444444"/>
                </a:solidFill>
                <a:latin typeface="楷体_GB2312" pitchFamily="49" charset="-122"/>
                <a:ea typeface="楷体_GB2312" pitchFamily="49" charset="-122"/>
                <a:cs typeface="Times New Roman" panose="02020603050405020304" pitchFamily="18" charset="0"/>
              </a:rPr>
              <a:t>1</a:t>
            </a:r>
            <a:r>
              <a:rPr lang="zh-CN" altLang="en-US">
                <a:solidFill>
                  <a:srgbClr val="444444"/>
                </a:solidFill>
                <a:latin typeface="楷体_GB2312" pitchFamily="49" charset="-122"/>
                <a:ea typeface="楷体_GB2312" pitchFamily="49" charset="-122"/>
                <a:cs typeface="Times New Roman" panose="02020603050405020304" pitchFamily="18" charset="0"/>
              </a:rPr>
              <a:t>）</a:t>
            </a:r>
            <a:r>
              <a:rPr lang="zh-CN" altLang="en-US">
                <a:solidFill>
                  <a:srgbClr val="FF0000"/>
                </a:solidFill>
                <a:latin typeface="楷体_GB2312" pitchFamily="49" charset="-122"/>
                <a:ea typeface="楷体_GB2312" pitchFamily="49" charset="-122"/>
                <a:cs typeface="Times New Roman" panose="02020603050405020304" pitchFamily="18" charset="0"/>
              </a:rPr>
              <a:t>支吊架型式不正确</a:t>
            </a:r>
            <a:r>
              <a:rPr lang="zh-CN" altLang="en-US">
                <a:solidFill>
                  <a:srgbClr val="444444"/>
                </a:solidFill>
                <a:latin typeface="楷体_GB2312" pitchFamily="49" charset="-122"/>
                <a:ea typeface="楷体_GB2312" pitchFamily="49" charset="-122"/>
                <a:cs typeface="Times New Roman" panose="02020603050405020304" pitchFamily="18" charset="0"/>
              </a:rPr>
              <a:t>。例如将导向支架施工成为一般的承重支架</a:t>
            </a:r>
            <a:r>
              <a:rPr lang="en-US" altLang="zh-CN">
                <a:solidFill>
                  <a:srgbClr val="444444"/>
                </a:solidFill>
                <a:latin typeface="楷体_GB2312" pitchFamily="49" charset="-122"/>
                <a:ea typeface="楷体_GB2312" pitchFamily="49" charset="-122"/>
                <a:cs typeface="Times New Roman" panose="02020603050405020304" pitchFamily="18" charset="0"/>
              </a:rPr>
              <a:t>(</a:t>
            </a:r>
            <a:r>
              <a:rPr lang="zh-CN" altLang="en-US">
                <a:solidFill>
                  <a:srgbClr val="444444"/>
                </a:solidFill>
                <a:latin typeface="楷体_GB2312" pitchFamily="49" charset="-122"/>
                <a:ea typeface="楷体_GB2312" pitchFamily="49" charset="-122"/>
                <a:cs typeface="Times New Roman" panose="02020603050405020304" pitchFamily="18" charset="0"/>
              </a:rPr>
              <a:t>即遗漏导向卡</a:t>
            </a:r>
            <a:r>
              <a:rPr lang="en-US" altLang="zh-CN">
                <a:solidFill>
                  <a:srgbClr val="444444"/>
                </a:solidFill>
                <a:latin typeface="楷体_GB2312" pitchFamily="49" charset="-122"/>
                <a:ea typeface="楷体_GB2312" pitchFamily="49" charset="-122"/>
                <a:cs typeface="Times New Roman" panose="02020603050405020304" pitchFamily="18" charset="0"/>
              </a:rPr>
              <a:t>)</a:t>
            </a:r>
            <a:r>
              <a:rPr lang="zh-CN" altLang="en-US">
                <a:solidFill>
                  <a:srgbClr val="444444"/>
                </a:solidFill>
                <a:latin typeface="楷体_GB2312" pitchFamily="49" charset="-122"/>
                <a:ea typeface="楷体_GB2312" pitchFamily="49" charset="-122"/>
                <a:cs typeface="Times New Roman" panose="02020603050405020304" pitchFamily="18" charset="0"/>
              </a:rPr>
              <a:t>，将</a:t>
            </a:r>
            <a:r>
              <a:rPr lang="zh-CN" altLang="en-US">
                <a:solidFill>
                  <a:srgbClr val="FF0000"/>
                </a:solidFill>
                <a:latin typeface="楷体_GB2312" pitchFamily="49" charset="-122"/>
                <a:ea typeface="楷体_GB2312" pitchFamily="49" charset="-122"/>
                <a:cs typeface="Times New Roman" panose="02020603050405020304" pitchFamily="18" charset="0"/>
              </a:rPr>
              <a:t>滑动管托与支撑梁焊接使其变成了固定管托</a:t>
            </a:r>
            <a:r>
              <a:rPr lang="zh-CN" altLang="en-US">
                <a:solidFill>
                  <a:srgbClr val="444444"/>
                </a:solidFill>
                <a:latin typeface="楷体_GB2312" pitchFamily="49" charset="-122"/>
                <a:ea typeface="楷体_GB2312" pitchFamily="49" charset="-122"/>
                <a:cs typeface="Times New Roman" panose="02020603050405020304" pitchFamily="18" charset="0"/>
              </a:rPr>
              <a:t>，将固定支架安装成了一般承重支架</a:t>
            </a:r>
            <a:r>
              <a:rPr lang="en-US" altLang="zh-CN">
                <a:solidFill>
                  <a:srgbClr val="444444"/>
                </a:solidFill>
                <a:latin typeface="楷体_GB2312" pitchFamily="49" charset="-122"/>
                <a:ea typeface="楷体_GB2312" pitchFamily="49" charset="-122"/>
                <a:cs typeface="Times New Roman" panose="02020603050405020304" pitchFamily="18" charset="0"/>
              </a:rPr>
              <a:t>(</a:t>
            </a:r>
            <a:r>
              <a:rPr lang="zh-CN" altLang="en-US">
                <a:solidFill>
                  <a:srgbClr val="444444"/>
                </a:solidFill>
                <a:latin typeface="楷体_GB2312" pitchFamily="49" charset="-122"/>
                <a:ea typeface="楷体_GB2312" pitchFamily="49" charset="-122"/>
                <a:cs typeface="Times New Roman" panose="02020603050405020304" pitchFamily="18" charset="0"/>
              </a:rPr>
              <a:t>即没有安装固定螺栓</a:t>
            </a:r>
            <a:r>
              <a:rPr lang="en-US" altLang="zh-CN">
                <a:solidFill>
                  <a:srgbClr val="444444"/>
                </a:solidFill>
                <a:latin typeface="楷体_GB2312" pitchFamily="49" charset="-122"/>
                <a:ea typeface="楷体_GB2312" pitchFamily="49" charset="-122"/>
                <a:cs typeface="Times New Roman" panose="02020603050405020304" pitchFamily="18" charset="0"/>
              </a:rPr>
              <a:t>)</a:t>
            </a:r>
            <a:r>
              <a:rPr lang="zh-CN" altLang="en-US">
                <a:solidFill>
                  <a:srgbClr val="444444"/>
                </a:solidFill>
                <a:latin typeface="楷体_GB2312" pitchFamily="49" charset="-122"/>
                <a:ea typeface="楷体_GB2312" pitchFamily="49" charset="-122"/>
                <a:cs typeface="Times New Roman" panose="02020603050405020304" pitchFamily="18" charset="0"/>
              </a:rPr>
              <a:t>，等等。支架型式的安装错误是很严重的错误，轻则会导致管系本身的应力超标，对设备嘴子的附加力超标，对管架及支架本身的推力超标，严重时会直接导致管道本身、支架本身及生根设施的破坏和相连设备的损坏；</a:t>
            </a:r>
            <a:endParaRPr lang="zh-CN" altLang="en-US">
              <a:latin typeface="楷体_GB2312" pitchFamily="49" charset="-122"/>
              <a:ea typeface="楷体_GB2312" pitchFamily="49" charset="-122"/>
              <a:cs typeface="Times New Roman" panose="02020603050405020304" pitchFamily="18" charset="0"/>
            </a:endParaRPr>
          </a:p>
          <a:p>
            <a:pPr>
              <a:defRPr/>
            </a:pPr>
            <a:r>
              <a:rPr lang="zh-CN" altLang="en-US">
                <a:solidFill>
                  <a:srgbClr val="444444"/>
                </a:solidFill>
                <a:latin typeface="楷体_GB2312" pitchFamily="49" charset="-122"/>
                <a:ea typeface="楷体_GB2312" pitchFamily="49" charset="-122"/>
                <a:cs typeface="Times New Roman" panose="02020603050405020304" pitchFamily="18" charset="0"/>
              </a:rPr>
              <a:t>（</a:t>
            </a:r>
            <a:r>
              <a:rPr lang="en-US" altLang="zh-CN">
                <a:solidFill>
                  <a:srgbClr val="444444"/>
                </a:solidFill>
                <a:latin typeface="楷体_GB2312" pitchFamily="49" charset="-122"/>
                <a:ea typeface="楷体_GB2312" pitchFamily="49" charset="-122"/>
                <a:cs typeface="Times New Roman" panose="02020603050405020304" pitchFamily="18" charset="0"/>
              </a:rPr>
              <a:t>2</a:t>
            </a:r>
            <a:r>
              <a:rPr lang="zh-CN" altLang="en-US">
                <a:solidFill>
                  <a:srgbClr val="444444"/>
                </a:solidFill>
                <a:latin typeface="楷体_GB2312" pitchFamily="49" charset="-122"/>
                <a:ea typeface="楷体_GB2312" pitchFamily="49" charset="-122"/>
                <a:cs typeface="Times New Roman" panose="02020603050405020304" pitchFamily="18" charset="0"/>
              </a:rPr>
              <a:t>）</a:t>
            </a:r>
            <a:r>
              <a:rPr lang="zh-CN" altLang="en-US">
                <a:solidFill>
                  <a:srgbClr val="FF0000"/>
                </a:solidFill>
                <a:latin typeface="楷体_GB2312" pitchFamily="49" charset="-122"/>
                <a:ea typeface="楷体_GB2312" pitchFamily="49" charset="-122"/>
                <a:cs typeface="Times New Roman" panose="02020603050405020304" pitchFamily="18" charset="0"/>
              </a:rPr>
              <a:t>支吊架的安装状态不正确</a:t>
            </a:r>
            <a:r>
              <a:rPr lang="zh-CN" altLang="en-US">
                <a:solidFill>
                  <a:srgbClr val="444444"/>
                </a:solidFill>
                <a:latin typeface="楷体_GB2312" pitchFamily="49" charset="-122"/>
                <a:ea typeface="楷体_GB2312" pitchFamily="49" charset="-122"/>
                <a:cs typeface="Times New Roman" panose="02020603050405020304" pitchFamily="18" charset="0"/>
              </a:rPr>
              <a:t>。例如，</a:t>
            </a:r>
            <a:r>
              <a:rPr lang="zh-CN" altLang="en-US">
                <a:solidFill>
                  <a:srgbClr val="FF0000"/>
                </a:solidFill>
                <a:latin typeface="楷体_GB2312" pitchFamily="49" charset="-122"/>
                <a:ea typeface="楷体_GB2312" pitchFamily="49" charset="-122"/>
                <a:cs typeface="Times New Roman" panose="02020603050405020304" pitchFamily="18" charset="0"/>
              </a:rPr>
              <a:t>承重支架的高度不够</a:t>
            </a:r>
            <a:r>
              <a:rPr lang="zh-CN" altLang="en-US">
                <a:solidFill>
                  <a:srgbClr val="444444"/>
                </a:solidFill>
                <a:latin typeface="楷体_GB2312" pitchFamily="49" charset="-122"/>
                <a:ea typeface="楷体_GB2312" pitchFamily="49" charset="-122"/>
                <a:cs typeface="Times New Roman" panose="02020603050405020304" pitchFamily="18" charset="0"/>
              </a:rPr>
              <a:t>而使管道在安装状态下脱空，</a:t>
            </a:r>
            <a:r>
              <a:rPr lang="zh-CN" altLang="en-US">
                <a:solidFill>
                  <a:srgbClr val="FF0000"/>
                </a:solidFill>
                <a:latin typeface="楷体_GB2312" pitchFamily="49" charset="-122"/>
                <a:ea typeface="楷体_GB2312" pitchFamily="49" charset="-122"/>
                <a:cs typeface="Times New Roman" panose="02020603050405020304" pitchFamily="18" charset="0"/>
              </a:rPr>
              <a:t>吊架的吊杆松弛而使管道在安装状态下没有起到承重作用</a:t>
            </a:r>
            <a:r>
              <a:rPr lang="zh-CN" altLang="en-US">
                <a:solidFill>
                  <a:srgbClr val="444444"/>
                </a:solidFill>
                <a:latin typeface="楷体_GB2312" pitchFamily="49" charset="-122"/>
                <a:ea typeface="楷体_GB2312" pitchFamily="49" charset="-122"/>
                <a:cs typeface="Times New Roman" panose="02020603050405020304" pitchFamily="18" charset="0"/>
              </a:rPr>
              <a:t>，弹簧支吊架的安装荷载或安装位置不符合设计要求，等等。这些问题都会使支架本身失去作用或不能起到应起的作用，严重时也会导致管子或相连设备的破坏；</a:t>
            </a:r>
            <a:endParaRPr lang="zh-CN" altLang="en-US">
              <a:latin typeface="楷体_GB2312" pitchFamily="49" charset="-122"/>
              <a:ea typeface="楷体_GB2312" pitchFamily="49" charset="-122"/>
              <a:cs typeface="Times New Roman" panose="02020603050405020304" pitchFamily="18" charset="0"/>
            </a:endParaRPr>
          </a:p>
          <a:p>
            <a:pPr>
              <a:defRPr/>
            </a:pPr>
            <a:r>
              <a:rPr lang="zh-CN" altLang="en-US">
                <a:solidFill>
                  <a:srgbClr val="444444"/>
                </a:solidFill>
                <a:latin typeface="楷体_GB2312" pitchFamily="49" charset="-122"/>
                <a:ea typeface="楷体_GB2312" pitchFamily="49" charset="-122"/>
                <a:cs typeface="Times New Roman" panose="02020603050405020304" pitchFamily="18" charset="0"/>
              </a:rPr>
              <a:t>（</a:t>
            </a:r>
            <a:r>
              <a:rPr lang="en-US" altLang="zh-CN">
                <a:solidFill>
                  <a:srgbClr val="444444"/>
                </a:solidFill>
                <a:latin typeface="楷体_GB2312" pitchFamily="49" charset="-122"/>
                <a:ea typeface="楷体_GB2312" pitchFamily="49" charset="-122"/>
                <a:cs typeface="Times New Roman" panose="02020603050405020304" pitchFamily="18" charset="0"/>
              </a:rPr>
              <a:t>3</a:t>
            </a:r>
            <a:r>
              <a:rPr lang="zh-CN" altLang="en-US">
                <a:solidFill>
                  <a:srgbClr val="444444"/>
                </a:solidFill>
                <a:latin typeface="楷体_GB2312" pitchFamily="49" charset="-122"/>
                <a:ea typeface="楷体_GB2312" pitchFamily="49" charset="-122"/>
                <a:cs typeface="Times New Roman" panose="02020603050405020304" pitchFamily="18" charset="0"/>
              </a:rPr>
              <a:t>）</a:t>
            </a:r>
            <a:r>
              <a:rPr lang="zh-CN" altLang="en-US">
                <a:solidFill>
                  <a:srgbClr val="FF0000"/>
                </a:solidFill>
                <a:latin typeface="楷体_GB2312" pitchFamily="49" charset="-122"/>
                <a:ea typeface="楷体_GB2312" pitchFamily="49" charset="-122"/>
                <a:cs typeface="Times New Roman" panose="02020603050405020304" pitchFamily="18" charset="0"/>
              </a:rPr>
              <a:t>支吊架的材料及规格不正确</a:t>
            </a:r>
            <a:r>
              <a:rPr lang="zh-CN" altLang="en-US">
                <a:solidFill>
                  <a:srgbClr val="444444"/>
                </a:solidFill>
                <a:latin typeface="楷体_GB2312" pitchFamily="49" charset="-122"/>
                <a:ea typeface="楷体_GB2312" pitchFamily="49" charset="-122"/>
                <a:cs typeface="Times New Roman" panose="02020603050405020304" pitchFamily="18" charset="0"/>
              </a:rPr>
              <a:t>。材料方面发生问题较多的是与管道或设备直接相接触的零部件</a:t>
            </a:r>
            <a:r>
              <a:rPr lang="en-US" altLang="zh-CN">
                <a:solidFill>
                  <a:srgbClr val="444444"/>
                </a:solidFill>
                <a:latin typeface="楷体_GB2312" pitchFamily="49" charset="-122"/>
                <a:ea typeface="楷体_GB2312" pitchFamily="49" charset="-122"/>
                <a:cs typeface="Times New Roman" panose="02020603050405020304" pitchFamily="18" charset="0"/>
              </a:rPr>
              <a:t>(</a:t>
            </a:r>
            <a:r>
              <a:rPr lang="zh-CN" altLang="en-US">
                <a:solidFill>
                  <a:srgbClr val="444444"/>
                </a:solidFill>
                <a:latin typeface="楷体_GB2312" pitchFamily="49" charset="-122"/>
                <a:ea typeface="楷体_GB2312" pitchFamily="49" charset="-122"/>
                <a:cs typeface="Times New Roman" panose="02020603050405020304" pitchFamily="18" charset="0"/>
              </a:rPr>
              <a:t>即附管部件和生根在设备上的生根部件</a:t>
            </a:r>
            <a:r>
              <a:rPr lang="en-US" altLang="zh-CN">
                <a:solidFill>
                  <a:srgbClr val="444444"/>
                </a:solidFill>
                <a:latin typeface="楷体_GB2312" pitchFamily="49" charset="-122"/>
                <a:ea typeface="楷体_GB2312" pitchFamily="49" charset="-122"/>
                <a:cs typeface="Times New Roman" panose="02020603050405020304" pitchFamily="18" charset="0"/>
              </a:rPr>
              <a:t>)</a:t>
            </a:r>
            <a:r>
              <a:rPr lang="zh-CN" altLang="en-US">
                <a:solidFill>
                  <a:srgbClr val="444444"/>
                </a:solidFill>
                <a:latin typeface="楷体_GB2312" pitchFamily="49" charset="-122"/>
                <a:ea typeface="楷体_GB2312" pitchFamily="49" charset="-122"/>
                <a:cs typeface="Times New Roman" panose="02020603050405020304" pitchFamily="18" charset="0"/>
              </a:rPr>
              <a:t>材料较差，从而影响到相应设备或管子材料的安定性</a:t>
            </a:r>
            <a:r>
              <a:rPr lang="en-US" altLang="zh-CN">
                <a:solidFill>
                  <a:srgbClr val="444444"/>
                </a:solidFill>
                <a:latin typeface="楷体_GB2312" pitchFamily="49" charset="-122"/>
                <a:ea typeface="楷体_GB2312" pitchFamily="49" charset="-122"/>
                <a:cs typeface="Times New Roman" panose="02020603050405020304" pitchFamily="18" charset="0"/>
              </a:rPr>
              <a:t>(</a:t>
            </a:r>
            <a:r>
              <a:rPr lang="zh-CN" altLang="en-US">
                <a:solidFill>
                  <a:srgbClr val="444444"/>
                </a:solidFill>
                <a:latin typeface="楷体_GB2312" pitchFamily="49" charset="-122"/>
                <a:ea typeface="楷体_GB2312" pitchFamily="49" charset="-122"/>
                <a:cs typeface="Times New Roman" panose="02020603050405020304" pitchFamily="18" charset="0"/>
              </a:rPr>
              <a:t>详见第八章所述</a:t>
            </a:r>
            <a:r>
              <a:rPr lang="en-US" altLang="zh-CN">
                <a:solidFill>
                  <a:srgbClr val="444444"/>
                </a:solidFill>
                <a:latin typeface="楷体_GB2312" pitchFamily="49" charset="-122"/>
                <a:ea typeface="楷体_GB2312" pitchFamily="49" charset="-122"/>
                <a:cs typeface="Times New Roman" panose="02020603050405020304" pitchFamily="18" charset="0"/>
              </a:rPr>
              <a:t>)</a:t>
            </a:r>
            <a:r>
              <a:rPr lang="zh-CN" altLang="en-US">
                <a:solidFill>
                  <a:srgbClr val="444444"/>
                </a:solidFill>
                <a:latin typeface="楷体_GB2312" pitchFamily="49" charset="-122"/>
                <a:ea typeface="楷体_GB2312" pitchFamily="49" charset="-122"/>
                <a:cs typeface="Times New Roman" panose="02020603050405020304" pitchFamily="18" charset="0"/>
              </a:rPr>
              <a:t>。一般情况下，与管道和设备直接相连的支吊架零件应与相应的设备或管子同材质，或者是同类材料。支吊架的零部件规格不应小于设计图纸要求，否则会导致支架本身强度不够而破坏，进而危及管道的安全；</a:t>
            </a:r>
            <a:endParaRPr lang="zh-CN" altLang="en-US">
              <a:latin typeface="楷体_GB2312" pitchFamily="49" charset="-122"/>
              <a:ea typeface="楷体_GB2312" pitchFamily="49" charset="-122"/>
              <a:cs typeface="Times New Roman" panose="02020603050405020304" pitchFamily="18" charset="0"/>
            </a:endParaRPr>
          </a:p>
          <a:p>
            <a:pPr>
              <a:defRPr/>
            </a:pPr>
            <a:r>
              <a:rPr lang="zh-CN" altLang="en-US">
                <a:solidFill>
                  <a:srgbClr val="444444"/>
                </a:solidFill>
                <a:latin typeface="楷体_GB2312" pitchFamily="49" charset="-122"/>
                <a:ea typeface="楷体_GB2312" pitchFamily="49" charset="-122"/>
                <a:cs typeface="Times New Roman" panose="02020603050405020304" pitchFamily="18" charset="0"/>
              </a:rPr>
              <a:t>（</a:t>
            </a:r>
            <a:r>
              <a:rPr lang="en-US" altLang="zh-CN">
                <a:solidFill>
                  <a:srgbClr val="444444"/>
                </a:solidFill>
                <a:latin typeface="楷体_GB2312" pitchFamily="49" charset="-122"/>
                <a:ea typeface="楷体_GB2312" pitchFamily="49" charset="-122"/>
                <a:cs typeface="Times New Roman" panose="02020603050405020304" pitchFamily="18" charset="0"/>
              </a:rPr>
              <a:t>4</a:t>
            </a:r>
            <a:r>
              <a:rPr lang="zh-CN" altLang="en-US">
                <a:solidFill>
                  <a:srgbClr val="444444"/>
                </a:solidFill>
                <a:latin typeface="楷体_GB2312" pitchFamily="49" charset="-122"/>
                <a:ea typeface="楷体_GB2312" pitchFamily="49" charset="-122"/>
                <a:cs typeface="Times New Roman" panose="02020603050405020304" pitchFamily="18" charset="0"/>
              </a:rPr>
              <a:t>）</a:t>
            </a:r>
            <a:r>
              <a:rPr lang="zh-CN" altLang="en-US">
                <a:solidFill>
                  <a:srgbClr val="FF0000"/>
                </a:solidFill>
                <a:latin typeface="楷体_GB2312" pitchFamily="49" charset="-122"/>
                <a:ea typeface="楷体_GB2312" pitchFamily="49" charset="-122"/>
                <a:cs typeface="Times New Roman" panose="02020603050405020304" pitchFamily="18" charset="0"/>
              </a:rPr>
              <a:t>临时支吊架随意焊接</a:t>
            </a:r>
            <a:r>
              <a:rPr lang="zh-CN" altLang="en-US">
                <a:solidFill>
                  <a:srgbClr val="444444"/>
                </a:solidFill>
                <a:latin typeface="楷体_GB2312" pitchFamily="49" charset="-122"/>
                <a:ea typeface="楷体_GB2312" pitchFamily="49" charset="-122"/>
                <a:cs typeface="Times New Roman" panose="02020603050405020304" pitchFamily="18" charset="0"/>
              </a:rPr>
              <a:t>。</a:t>
            </a:r>
            <a:r>
              <a:rPr lang="zh-CN" altLang="en-US">
                <a:solidFill>
                  <a:srgbClr val="FF0000"/>
                </a:solidFill>
                <a:latin typeface="楷体_GB2312" pitchFamily="49" charset="-122"/>
                <a:ea typeface="楷体_GB2312" pitchFamily="49" charset="-122"/>
                <a:cs typeface="Times New Roman" panose="02020603050405020304" pitchFamily="18" charset="0"/>
              </a:rPr>
              <a:t>事实上，有许多管道上是不允许现场焊接的</a:t>
            </a:r>
            <a:r>
              <a:rPr lang="zh-CN" altLang="en-US">
                <a:solidFill>
                  <a:srgbClr val="444444"/>
                </a:solidFill>
                <a:latin typeface="楷体_GB2312" pitchFamily="49" charset="-122"/>
                <a:ea typeface="楷体_GB2312" pitchFamily="49" charset="-122"/>
                <a:cs typeface="Times New Roman" panose="02020603050405020304" pitchFamily="18" charset="0"/>
              </a:rPr>
              <a:t>，</a:t>
            </a:r>
            <a:r>
              <a:rPr lang="zh-CN" altLang="en-US">
                <a:solidFill>
                  <a:srgbClr val="FF0000"/>
                </a:solidFill>
                <a:latin typeface="楷体_GB2312" pitchFamily="49" charset="-122"/>
                <a:ea typeface="楷体_GB2312" pitchFamily="49" charset="-122"/>
                <a:cs typeface="Times New Roman" panose="02020603050405020304" pitchFamily="18" charset="0"/>
              </a:rPr>
              <a:t>例如有应力腐蚀开裂危险的管道、高压厚壁管道、其它要求焊后热处理的管道等。</a:t>
            </a:r>
            <a:r>
              <a:rPr lang="zh-CN" altLang="en-US">
                <a:solidFill>
                  <a:srgbClr val="444444"/>
                </a:solidFill>
                <a:latin typeface="楷体_GB2312" pitchFamily="49" charset="-122"/>
                <a:ea typeface="楷体_GB2312" pitchFamily="49" charset="-122"/>
                <a:cs typeface="Times New Roman" panose="02020603050405020304" pitchFamily="18" charset="0"/>
              </a:rPr>
              <a:t>如果焊接了临时支吊架，其焊点会影响管道材料性能的下降。检查时一旦发现这类问题，应组织有关人员进行评定，或采取相应的措施消除其影响。 </a:t>
            </a:r>
            <a:endParaRPr lang="zh-CN" altLang="en-US">
              <a:latin typeface="楷体_GB2312" pitchFamily="49" charset="-122"/>
              <a:ea typeface="楷体_GB2312" pitchFamily="49" charset="-122"/>
              <a:cs typeface="Times New Roman" panose="02020603050405020304" pitchFamily="18" charset="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TextBox 2"/>
          <p:cNvSpPr txBox="1"/>
          <p:nvPr/>
        </p:nvSpPr>
        <p:spPr>
          <a:xfrm>
            <a:off x="1558925" y="-26988"/>
            <a:ext cx="6913563" cy="737235"/>
          </a:xfrm>
          <a:prstGeom prst="rect">
            <a:avLst/>
          </a:prstGeom>
          <a:noFill/>
        </p:spPr>
        <p:txBody>
          <a:bodyPr>
            <a:spAutoFit/>
          </a:bodyPr>
          <a:lstStyle/>
          <a:p>
            <a:pPr eaLnBrk="1" hangingPunct="1">
              <a:lnSpc>
                <a:spcPct val="150000"/>
              </a:lnSpc>
              <a:defRPr/>
            </a:pPr>
            <a:r>
              <a:rPr lang="zh-CN" altLang="en-US" sz="2800">
                <a:latin typeface="+mn-ea"/>
              </a:rPr>
              <a:t>七、三查四定的内容</a:t>
            </a:r>
            <a:endParaRPr lang="en-US" altLang="zh-CN" sz="2800">
              <a:latin typeface="+mn-ea"/>
            </a:endParaRPr>
          </a:p>
        </p:txBody>
      </p:sp>
      <p:sp>
        <p:nvSpPr>
          <p:cNvPr id="4" name="Rectangle 1"/>
          <p:cNvSpPr>
            <a:spLocks noChangeArrowheads="1"/>
          </p:cNvSpPr>
          <p:nvPr/>
        </p:nvSpPr>
        <p:spPr bwMode="auto">
          <a:xfrm>
            <a:off x="1524000" y="960438"/>
            <a:ext cx="9144000" cy="3476625"/>
          </a:xfrm>
          <a:prstGeom prst="rect">
            <a:avLst/>
          </a:prstGeom>
          <a:noFill/>
          <a:ln w="9525">
            <a:noFill/>
            <a:miter lim="800000"/>
          </a:ln>
        </p:spPr>
        <p:txBody>
          <a:bodyPr anchor="ctr">
            <a:spAutoFit/>
          </a:bodyPr>
          <a:lstStyle/>
          <a:p>
            <a:pPr indent="406400">
              <a:defRPr/>
            </a:pPr>
            <a:r>
              <a:rPr lang="en-US" altLang="zh-CN" sz="2000" b="1">
                <a:solidFill>
                  <a:srgbClr val="444444"/>
                </a:solidFill>
                <a:latin typeface="楷体_GB2312" pitchFamily="49" charset="-122"/>
                <a:ea typeface="楷体_GB2312" pitchFamily="49" charset="-122"/>
                <a:cs typeface="Times New Roman" panose="02020603050405020304" pitchFamily="18" charset="0"/>
              </a:rPr>
              <a:t>3</a:t>
            </a:r>
            <a:r>
              <a:rPr lang="zh-CN" altLang="en-US" sz="2000" b="1">
                <a:solidFill>
                  <a:srgbClr val="444444"/>
                </a:solidFill>
                <a:latin typeface="楷体_GB2312" pitchFamily="49" charset="-122"/>
                <a:ea typeface="楷体_GB2312" pitchFamily="49" charset="-122"/>
                <a:cs typeface="Times New Roman" panose="02020603050405020304" pitchFamily="18" charset="0"/>
              </a:rPr>
              <a:t>．焊接方面 此方面容易出现的问题有： </a:t>
            </a:r>
            <a:endParaRPr lang="zh-CN" altLang="en-US" sz="2000" b="1">
              <a:solidFill>
                <a:srgbClr val="444444"/>
              </a:solidFill>
              <a:latin typeface="楷体_GB2312" pitchFamily="49" charset="-122"/>
              <a:ea typeface="楷体_GB2312" pitchFamily="49" charset="-122"/>
              <a:cs typeface="Times New Roman" panose="02020603050405020304" pitchFamily="18" charset="0"/>
            </a:endParaRPr>
          </a:p>
          <a:p>
            <a:pPr>
              <a:defRPr/>
            </a:pPr>
            <a:r>
              <a:rPr lang="zh-CN" altLang="en-US" sz="2000">
                <a:solidFill>
                  <a:srgbClr val="444444"/>
                </a:solidFill>
                <a:latin typeface="楷体_GB2312" pitchFamily="49" charset="-122"/>
                <a:ea typeface="楷体_GB2312" pitchFamily="49" charset="-122"/>
                <a:cs typeface="Times New Roman" panose="02020603050405020304" pitchFamily="18" charset="0"/>
              </a:rPr>
              <a:t>（</a:t>
            </a:r>
            <a:r>
              <a:rPr lang="en-US" altLang="zh-CN" sz="2000">
                <a:solidFill>
                  <a:srgbClr val="444444"/>
                </a:solidFill>
                <a:latin typeface="楷体_GB2312" pitchFamily="49" charset="-122"/>
                <a:ea typeface="楷体_GB2312" pitchFamily="49" charset="-122"/>
                <a:cs typeface="Times New Roman" panose="02020603050405020304" pitchFamily="18" charset="0"/>
              </a:rPr>
              <a:t>1</a:t>
            </a:r>
            <a:r>
              <a:rPr lang="zh-CN" altLang="en-US" sz="2000">
                <a:solidFill>
                  <a:srgbClr val="444444"/>
                </a:solidFill>
                <a:latin typeface="楷体_GB2312" pitchFamily="49" charset="-122"/>
                <a:ea typeface="楷体_GB2312" pitchFamily="49" charset="-122"/>
                <a:cs typeface="Times New Roman" panose="02020603050405020304" pitchFamily="18" charset="0"/>
              </a:rPr>
              <a:t>）</a:t>
            </a:r>
            <a:r>
              <a:rPr lang="zh-CN" altLang="en-US" sz="2000">
                <a:solidFill>
                  <a:srgbClr val="FF0000"/>
                </a:solidFill>
                <a:latin typeface="楷体_GB2312" pitchFamily="49" charset="-122"/>
                <a:ea typeface="楷体_GB2312" pitchFamily="49" charset="-122"/>
                <a:cs typeface="Times New Roman" panose="02020603050405020304" pitchFamily="18" charset="0"/>
              </a:rPr>
              <a:t>管道及其元件焊缝外观质量超标。</a:t>
            </a:r>
            <a:r>
              <a:rPr lang="zh-CN" altLang="en-US" sz="2000">
                <a:solidFill>
                  <a:srgbClr val="444444"/>
                </a:solidFill>
                <a:latin typeface="楷体_GB2312" pitchFamily="49" charset="-122"/>
                <a:ea typeface="楷体_GB2312" pitchFamily="49" charset="-122"/>
                <a:cs typeface="Times New Roman" panose="02020603050405020304" pitchFamily="18" charset="0"/>
              </a:rPr>
              <a:t>主要表现在焊缝金属超高、未焊满、咬边、焊瘤、</a:t>
            </a:r>
            <a:r>
              <a:rPr lang="zh-CN" altLang="en-US" sz="2000">
                <a:solidFill>
                  <a:srgbClr val="FF0000"/>
                </a:solidFill>
                <a:latin typeface="楷体_GB2312" pitchFamily="49" charset="-122"/>
                <a:ea typeface="楷体_GB2312" pitchFamily="49" charset="-122"/>
                <a:cs typeface="Times New Roman" panose="02020603050405020304" pitchFamily="18" charset="0"/>
              </a:rPr>
              <a:t>母材上有飞溅物</a:t>
            </a:r>
            <a:r>
              <a:rPr lang="en-US" altLang="zh-CN" sz="2000">
                <a:solidFill>
                  <a:srgbClr val="FF0000"/>
                </a:solidFill>
                <a:latin typeface="楷体_GB2312" pitchFamily="49" charset="-122"/>
                <a:ea typeface="楷体_GB2312" pitchFamily="49" charset="-122"/>
                <a:cs typeface="Times New Roman" panose="02020603050405020304" pitchFamily="18" charset="0"/>
              </a:rPr>
              <a:t>(</a:t>
            </a:r>
            <a:r>
              <a:rPr lang="zh-CN" altLang="en-US" sz="2000">
                <a:solidFill>
                  <a:srgbClr val="FF0000"/>
                </a:solidFill>
                <a:latin typeface="楷体_GB2312" pitchFamily="49" charset="-122"/>
                <a:ea typeface="楷体_GB2312" pitchFamily="49" charset="-122"/>
                <a:cs typeface="Times New Roman" panose="02020603050405020304" pitchFamily="18" charset="0"/>
              </a:rPr>
              <a:t>尤其是合金母材</a:t>
            </a:r>
            <a:r>
              <a:rPr lang="en-US" altLang="zh-CN" sz="2000">
                <a:solidFill>
                  <a:srgbClr val="FF0000"/>
                </a:solidFill>
                <a:latin typeface="楷体_GB2312" pitchFamily="49" charset="-122"/>
                <a:ea typeface="楷体_GB2312" pitchFamily="49" charset="-122"/>
                <a:cs typeface="Times New Roman" panose="02020603050405020304" pitchFamily="18" charset="0"/>
              </a:rPr>
              <a:t>)</a:t>
            </a:r>
            <a:r>
              <a:rPr lang="zh-CN" altLang="en-US" sz="2000">
                <a:solidFill>
                  <a:srgbClr val="FF0000"/>
                </a:solidFill>
                <a:latin typeface="楷体_GB2312" pitchFamily="49" charset="-122"/>
                <a:ea typeface="楷体_GB2312" pitchFamily="49" charset="-122"/>
                <a:cs typeface="Times New Roman" panose="02020603050405020304" pitchFamily="18" charset="0"/>
              </a:rPr>
              <a:t>等等</a:t>
            </a:r>
            <a:r>
              <a:rPr lang="zh-CN" altLang="en-US" sz="2000">
                <a:solidFill>
                  <a:srgbClr val="444444"/>
                </a:solidFill>
                <a:latin typeface="楷体_GB2312" pitchFamily="49" charset="-122"/>
                <a:ea typeface="楷体_GB2312" pitchFamily="49" charset="-122"/>
                <a:cs typeface="Times New Roman" panose="02020603050405020304" pitchFamily="18" charset="0"/>
              </a:rPr>
              <a:t>。焊缝的这些缺陷都会影响到焊接接头的性能，进而危及管道的安全性；</a:t>
            </a:r>
            <a:endParaRPr lang="zh-CN" altLang="en-US" sz="2000">
              <a:latin typeface="楷体_GB2312" pitchFamily="49" charset="-122"/>
              <a:ea typeface="楷体_GB2312" pitchFamily="49" charset="-122"/>
              <a:cs typeface="Times New Roman" panose="02020603050405020304" pitchFamily="18" charset="0"/>
            </a:endParaRPr>
          </a:p>
          <a:p>
            <a:pPr>
              <a:defRPr/>
            </a:pPr>
            <a:r>
              <a:rPr lang="zh-CN" altLang="en-US" sz="2000">
                <a:solidFill>
                  <a:srgbClr val="444444"/>
                </a:solidFill>
                <a:latin typeface="楷体_GB2312" pitchFamily="49" charset="-122"/>
                <a:ea typeface="楷体_GB2312" pitchFamily="49" charset="-122"/>
                <a:cs typeface="Times New Roman" panose="02020603050405020304" pitchFamily="18" charset="0"/>
              </a:rPr>
              <a:t>（</a:t>
            </a:r>
            <a:r>
              <a:rPr lang="en-US" altLang="zh-CN" sz="2000">
                <a:solidFill>
                  <a:srgbClr val="444444"/>
                </a:solidFill>
                <a:latin typeface="楷体_GB2312" pitchFamily="49" charset="-122"/>
                <a:ea typeface="楷体_GB2312" pitchFamily="49" charset="-122"/>
                <a:cs typeface="Times New Roman" panose="02020603050405020304" pitchFamily="18" charset="0"/>
              </a:rPr>
              <a:t>2</a:t>
            </a:r>
            <a:r>
              <a:rPr lang="zh-CN" altLang="en-US" sz="2000">
                <a:solidFill>
                  <a:srgbClr val="444444"/>
                </a:solidFill>
                <a:latin typeface="楷体_GB2312" pitchFamily="49" charset="-122"/>
                <a:ea typeface="楷体_GB2312" pitchFamily="49" charset="-122"/>
                <a:cs typeface="Times New Roman" panose="02020603050405020304" pitchFamily="18" charset="0"/>
              </a:rPr>
              <a:t>）</a:t>
            </a:r>
            <a:r>
              <a:rPr lang="zh-CN" altLang="en-US" sz="2000">
                <a:solidFill>
                  <a:srgbClr val="FF0000"/>
                </a:solidFill>
                <a:latin typeface="楷体_GB2312" pitchFamily="49" charset="-122"/>
                <a:ea typeface="楷体_GB2312" pitchFamily="49" charset="-122"/>
                <a:cs typeface="Times New Roman" panose="02020603050405020304" pitchFamily="18" charset="0"/>
              </a:rPr>
              <a:t>管道支吊架焊缝不合格。</a:t>
            </a:r>
            <a:r>
              <a:rPr lang="zh-CN" altLang="en-US" sz="2000">
                <a:solidFill>
                  <a:srgbClr val="444444"/>
                </a:solidFill>
                <a:latin typeface="楷体_GB2312" pitchFamily="49" charset="-122"/>
                <a:ea typeface="楷体_GB2312" pitchFamily="49" charset="-122"/>
                <a:cs typeface="Times New Roman" panose="02020603050405020304" pitchFamily="18" charset="0"/>
              </a:rPr>
              <a:t>它主要表现在：</a:t>
            </a:r>
            <a:r>
              <a:rPr lang="zh-CN" altLang="en-US" sz="2000">
                <a:solidFill>
                  <a:srgbClr val="FF0000"/>
                </a:solidFill>
                <a:latin typeface="楷体_GB2312" pitchFamily="49" charset="-122"/>
                <a:ea typeface="楷体_GB2312" pitchFamily="49" charset="-122"/>
                <a:cs typeface="Times New Roman" panose="02020603050405020304" pitchFamily="18" charset="0"/>
              </a:rPr>
              <a:t>焊缝长度不够</a:t>
            </a:r>
            <a:r>
              <a:rPr lang="zh-CN" altLang="en-US" sz="2000">
                <a:solidFill>
                  <a:srgbClr val="444444"/>
                </a:solidFill>
                <a:latin typeface="楷体_GB2312" pitchFamily="49" charset="-122"/>
                <a:ea typeface="楷体_GB2312" pitchFamily="49" charset="-122"/>
                <a:cs typeface="Times New Roman" panose="02020603050405020304" pitchFamily="18" charset="0"/>
              </a:rPr>
              <a:t>（有的甚至为点焊），角焊缝腰高尺寸不够，较薄支吊架零件被焊穿，等等。这些焊接缺陷会影响到支吊架本身的强度。进而危及压力管道的安全；</a:t>
            </a:r>
            <a:endParaRPr lang="zh-CN" altLang="en-US" sz="2000">
              <a:latin typeface="楷体_GB2312" pitchFamily="49" charset="-122"/>
              <a:ea typeface="楷体_GB2312" pitchFamily="49" charset="-122"/>
              <a:cs typeface="Times New Roman" panose="02020603050405020304" pitchFamily="18" charset="0"/>
            </a:endParaRPr>
          </a:p>
          <a:p>
            <a:pPr>
              <a:defRPr/>
            </a:pPr>
            <a:r>
              <a:rPr lang="zh-CN" altLang="en-US" sz="2000">
                <a:solidFill>
                  <a:srgbClr val="444444"/>
                </a:solidFill>
                <a:latin typeface="楷体_GB2312" pitchFamily="49" charset="-122"/>
                <a:ea typeface="楷体_GB2312" pitchFamily="49" charset="-122"/>
                <a:cs typeface="Times New Roman" panose="02020603050405020304" pitchFamily="18" charset="0"/>
              </a:rPr>
              <a:t>（</a:t>
            </a:r>
            <a:r>
              <a:rPr lang="en-US" altLang="zh-CN" sz="2000">
                <a:solidFill>
                  <a:srgbClr val="444444"/>
                </a:solidFill>
                <a:latin typeface="楷体_GB2312" pitchFamily="49" charset="-122"/>
                <a:ea typeface="楷体_GB2312" pitchFamily="49" charset="-122"/>
                <a:cs typeface="Times New Roman" panose="02020603050405020304" pitchFamily="18" charset="0"/>
              </a:rPr>
              <a:t>3</a:t>
            </a:r>
            <a:r>
              <a:rPr lang="zh-CN" altLang="en-US" sz="2000">
                <a:solidFill>
                  <a:srgbClr val="444444"/>
                </a:solidFill>
                <a:latin typeface="楷体_GB2312" pitchFamily="49" charset="-122"/>
                <a:ea typeface="楷体_GB2312" pitchFamily="49" charset="-122"/>
                <a:cs typeface="Times New Roman" panose="02020603050405020304" pitchFamily="18" charset="0"/>
              </a:rPr>
              <a:t>）</a:t>
            </a:r>
            <a:r>
              <a:rPr lang="zh-CN" altLang="en-US" sz="2000">
                <a:solidFill>
                  <a:srgbClr val="FF0000"/>
                </a:solidFill>
                <a:latin typeface="楷体_GB2312" pitchFamily="49" charset="-122"/>
                <a:ea typeface="楷体_GB2312" pitchFamily="49" charset="-122"/>
                <a:cs typeface="Times New Roman" panose="02020603050405020304" pitchFamily="18" charset="0"/>
              </a:rPr>
              <a:t>台梯子及构筑物的钢结构焊缝不合格。</a:t>
            </a:r>
            <a:r>
              <a:rPr lang="zh-CN" altLang="en-US" sz="2000">
                <a:solidFill>
                  <a:srgbClr val="444444"/>
                </a:solidFill>
                <a:latin typeface="楷体_GB2312" pitchFamily="49" charset="-122"/>
                <a:ea typeface="楷体_GB2312" pitchFamily="49" charset="-122"/>
                <a:cs typeface="Times New Roman" panose="02020603050405020304" pitchFamily="18" charset="0"/>
              </a:rPr>
              <a:t>它主要表现在：</a:t>
            </a:r>
            <a:r>
              <a:rPr lang="zh-CN" altLang="en-US" sz="2000">
                <a:solidFill>
                  <a:srgbClr val="FF0000"/>
                </a:solidFill>
                <a:latin typeface="楷体_GB2312" pitchFamily="49" charset="-122"/>
                <a:ea typeface="楷体_GB2312" pitchFamily="49" charset="-122"/>
                <a:cs typeface="Times New Roman" panose="02020603050405020304" pitchFamily="18" charset="0"/>
              </a:rPr>
              <a:t>焊缝长度不够</a:t>
            </a:r>
            <a:r>
              <a:rPr lang="zh-CN" altLang="en-US" sz="2000">
                <a:solidFill>
                  <a:srgbClr val="444444"/>
                </a:solidFill>
                <a:latin typeface="楷体_GB2312" pitchFamily="49" charset="-122"/>
                <a:ea typeface="楷体_GB2312" pitchFamily="49" charset="-122"/>
                <a:cs typeface="Times New Roman" panose="02020603050405020304" pitchFamily="18" charset="0"/>
              </a:rPr>
              <a:t>；较薄构件被焊穿，热设备与冷设备、或设备与框架、或不同温度的设备之间的平台被焊连，等等。这些缺陷虽然不直接对压力管道的安全构成威胁，但却直接危及人身安全，故一旦发现也应给予纠正。</a:t>
            </a:r>
            <a:endParaRPr lang="zh-CN" altLang="en-US" sz="2000">
              <a:latin typeface="楷体_GB2312" pitchFamily="49" charset="-122"/>
              <a:ea typeface="楷体_GB2312" pitchFamily="49" charset="-122"/>
              <a:cs typeface="Times New Roman" panose="02020603050405020304" pitchFamily="18"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5197" y="1143595"/>
            <a:ext cx="7419948" cy="2414905"/>
          </a:xfrm>
          <a:prstGeom prst="rect">
            <a:avLst/>
          </a:prstGeom>
          <a:noFill/>
        </p:spPr>
        <p:txBody>
          <a:bodyPr wrap="square" rtlCol="0" anchor="t">
            <a:spAutoFit/>
          </a:bodyPr>
          <a:lstStyle/>
          <a:p>
            <a:pPr indent="304800" algn="just">
              <a:lnSpc>
                <a:spcPct val="140000"/>
              </a:lnSpc>
            </a:pP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397" y="4343162"/>
            <a:ext cx="6863198" cy="1476375"/>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pitchFamily="49"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80952" y="3962261"/>
            <a:ext cx="3762665" cy="2507851"/>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3503" y="1143595"/>
            <a:ext cx="3744890" cy="2496170"/>
          </a:xfrm>
          <a:prstGeom prst="rect">
            <a:avLst/>
          </a:prstGeom>
        </p:spPr>
      </p:pic>
      <p:sp>
        <p:nvSpPr>
          <p:cNvPr id="6" name="标题 3"/>
          <p:cNvSpPr txBox="1"/>
          <p:nvPr/>
        </p:nvSpPr>
        <p:spPr>
          <a:xfrm>
            <a:off x="120937" y="189439"/>
            <a:ext cx="6813681" cy="59674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TextBox 2"/>
          <p:cNvSpPr txBox="1"/>
          <p:nvPr/>
        </p:nvSpPr>
        <p:spPr>
          <a:xfrm>
            <a:off x="1558925" y="-26988"/>
            <a:ext cx="6913563" cy="737235"/>
          </a:xfrm>
          <a:prstGeom prst="rect">
            <a:avLst/>
          </a:prstGeom>
          <a:noFill/>
        </p:spPr>
        <p:txBody>
          <a:bodyPr>
            <a:spAutoFit/>
          </a:bodyPr>
          <a:lstStyle/>
          <a:p>
            <a:pPr eaLnBrk="1" hangingPunct="1">
              <a:lnSpc>
                <a:spcPct val="150000"/>
              </a:lnSpc>
              <a:defRPr/>
            </a:pPr>
            <a:r>
              <a:rPr lang="zh-CN" altLang="en-US" sz="2800">
                <a:latin typeface="+mn-ea"/>
              </a:rPr>
              <a:t>七、三查四定的内容</a:t>
            </a:r>
            <a:endParaRPr lang="en-US" altLang="zh-CN" sz="2800">
              <a:latin typeface="+mn-ea"/>
            </a:endParaRPr>
          </a:p>
        </p:txBody>
      </p:sp>
      <p:sp>
        <p:nvSpPr>
          <p:cNvPr id="21507" name="Rectangle 1"/>
          <p:cNvSpPr>
            <a:spLocks noChangeArrowheads="1"/>
          </p:cNvSpPr>
          <p:nvPr/>
        </p:nvSpPr>
        <p:spPr bwMode="auto">
          <a:xfrm>
            <a:off x="1524000" y="775018"/>
            <a:ext cx="8748713" cy="4707890"/>
          </a:xfrm>
          <a:prstGeom prst="rect">
            <a:avLst/>
          </a:prstGeom>
          <a:noFill/>
          <a:ln w="9525">
            <a:noFill/>
            <a:miter lim="800000"/>
          </a:ln>
        </p:spPr>
        <p:txBody>
          <a:bodyPr anchor="ctr">
            <a:spAutoFit/>
          </a:bodyPr>
          <a:lstStyle/>
          <a:p>
            <a:r>
              <a:rPr lang="en-US" altLang="zh-CN" sz="2000" b="1">
                <a:solidFill>
                  <a:srgbClr val="444444"/>
                </a:solidFill>
                <a:latin typeface="楷体_GB2312" pitchFamily="49" charset="-122"/>
                <a:ea typeface="楷体_GB2312" pitchFamily="49" charset="-122"/>
                <a:cs typeface="Times New Roman" panose="02020603050405020304" pitchFamily="18" charset="0"/>
              </a:rPr>
              <a:t>4</a:t>
            </a:r>
            <a:r>
              <a:rPr lang="zh-CN" altLang="en-US" sz="2000" b="1">
                <a:solidFill>
                  <a:srgbClr val="444444"/>
                </a:solidFill>
                <a:latin typeface="楷体_GB2312" pitchFamily="49" charset="-122"/>
                <a:ea typeface="楷体_GB2312" pitchFamily="49" charset="-122"/>
                <a:cs typeface="Times New Roman" panose="02020603050405020304" pitchFamily="18" charset="0"/>
              </a:rPr>
              <a:t>．隔热防腐方面</a:t>
            </a:r>
            <a:endParaRPr lang="en-US" altLang="zh-CN" sz="2000" b="1">
              <a:solidFill>
                <a:srgbClr val="444444"/>
              </a:solidFill>
              <a:latin typeface="楷体_GB2312" pitchFamily="49" charset="-122"/>
              <a:ea typeface="楷体_GB2312" pitchFamily="49" charset="-122"/>
              <a:cs typeface="Times New Roman" panose="02020603050405020304" pitchFamily="18" charset="0"/>
            </a:endParaRPr>
          </a:p>
          <a:p>
            <a:r>
              <a:rPr lang="zh-CN" altLang="en-US" sz="2000">
                <a:solidFill>
                  <a:srgbClr val="444444"/>
                </a:solidFill>
                <a:latin typeface="楷体_GB2312" pitchFamily="49" charset="-122"/>
                <a:ea typeface="楷体_GB2312" pitchFamily="49" charset="-122"/>
                <a:cs typeface="Times New Roman" panose="02020603050405020304" pitchFamily="18" charset="0"/>
              </a:rPr>
              <a:t>球罐，料仓，管道等隔热防腐方面经常出现的施工问题是没有按设计或标准要求去做，或没有按施工程序去做，以致影响到后续的检验。它主要表现在以下几个方面：</a:t>
            </a:r>
            <a:endParaRPr lang="zh-CN" altLang="en-US" sz="2000">
              <a:latin typeface="楷体_GB2312" pitchFamily="49" charset="-122"/>
              <a:ea typeface="楷体_GB2312" pitchFamily="49" charset="-122"/>
              <a:cs typeface="Times New Roman" panose="02020603050405020304" pitchFamily="18" charset="0"/>
            </a:endParaRPr>
          </a:p>
          <a:p>
            <a:r>
              <a:rPr lang="zh-CN" altLang="en-US" sz="2000">
                <a:solidFill>
                  <a:srgbClr val="444444"/>
                </a:solidFill>
                <a:latin typeface="楷体_GB2312" pitchFamily="49" charset="-122"/>
                <a:ea typeface="楷体_GB2312" pitchFamily="49" charset="-122"/>
                <a:cs typeface="Times New Roman" panose="02020603050405020304" pitchFamily="18" charset="0"/>
              </a:rPr>
              <a:t>（</a:t>
            </a:r>
            <a:r>
              <a:rPr lang="en-US" altLang="zh-CN" sz="2000">
                <a:solidFill>
                  <a:srgbClr val="444444"/>
                </a:solidFill>
                <a:latin typeface="楷体_GB2312" pitchFamily="49" charset="-122"/>
                <a:ea typeface="楷体_GB2312" pitchFamily="49" charset="-122"/>
                <a:cs typeface="Times New Roman" panose="02020603050405020304" pitchFamily="18" charset="0"/>
              </a:rPr>
              <a:t>1</a:t>
            </a:r>
            <a:r>
              <a:rPr lang="zh-CN" altLang="en-US" sz="2000">
                <a:solidFill>
                  <a:srgbClr val="444444"/>
                </a:solidFill>
                <a:latin typeface="楷体_GB2312" pitchFamily="49" charset="-122"/>
                <a:ea typeface="楷体_GB2312" pitchFamily="49" charset="-122"/>
                <a:cs typeface="Times New Roman" panose="02020603050405020304" pitchFamily="18" charset="0"/>
              </a:rPr>
              <a:t>）隔热或隔冷</a:t>
            </a:r>
            <a:r>
              <a:rPr lang="zh-CN" altLang="en-US" sz="2000" b="1">
                <a:solidFill>
                  <a:srgbClr val="FF0000"/>
                </a:solidFill>
                <a:latin typeface="楷体_GB2312" pitchFamily="49" charset="-122"/>
                <a:ea typeface="楷体_GB2312" pitchFamily="49" charset="-122"/>
                <a:cs typeface="Times New Roman" panose="02020603050405020304" pitchFamily="18" charset="0"/>
              </a:rPr>
              <a:t>厚度</a:t>
            </a:r>
            <a:r>
              <a:rPr lang="zh-CN" altLang="en-US" sz="2000">
                <a:solidFill>
                  <a:srgbClr val="444444"/>
                </a:solidFill>
                <a:latin typeface="楷体_GB2312" pitchFamily="49" charset="-122"/>
                <a:ea typeface="楷体_GB2312" pitchFamily="49" charset="-122"/>
                <a:cs typeface="Times New Roman" panose="02020603050405020304" pitchFamily="18" charset="0"/>
              </a:rPr>
              <a:t>没有达到设计要求；</a:t>
            </a:r>
            <a:endParaRPr lang="zh-CN" altLang="en-US" sz="2000">
              <a:latin typeface="楷体_GB2312" pitchFamily="49" charset="-122"/>
              <a:ea typeface="楷体_GB2312" pitchFamily="49" charset="-122"/>
              <a:cs typeface="Times New Roman" panose="02020603050405020304" pitchFamily="18" charset="0"/>
            </a:endParaRPr>
          </a:p>
          <a:p>
            <a:r>
              <a:rPr lang="zh-CN" altLang="en-US" sz="2000">
                <a:solidFill>
                  <a:srgbClr val="444444"/>
                </a:solidFill>
                <a:latin typeface="楷体_GB2312" pitchFamily="49" charset="-122"/>
                <a:ea typeface="楷体_GB2312" pitchFamily="49" charset="-122"/>
                <a:cs typeface="Times New Roman" panose="02020603050405020304" pitchFamily="18" charset="0"/>
              </a:rPr>
              <a:t>（</a:t>
            </a:r>
            <a:r>
              <a:rPr lang="en-US" altLang="zh-CN" sz="2000">
                <a:solidFill>
                  <a:srgbClr val="444444"/>
                </a:solidFill>
                <a:latin typeface="楷体_GB2312" pitchFamily="49" charset="-122"/>
                <a:ea typeface="楷体_GB2312" pitchFamily="49" charset="-122"/>
                <a:cs typeface="Times New Roman" panose="02020603050405020304" pitchFamily="18" charset="0"/>
              </a:rPr>
              <a:t>2</a:t>
            </a:r>
            <a:r>
              <a:rPr lang="zh-CN" altLang="en-US" sz="2000">
                <a:solidFill>
                  <a:srgbClr val="444444"/>
                </a:solidFill>
                <a:latin typeface="楷体_GB2312" pitchFamily="49" charset="-122"/>
                <a:ea typeface="楷体_GB2312" pitchFamily="49" charset="-122"/>
                <a:cs typeface="Times New Roman" panose="02020603050405020304" pitchFamily="18" charset="0"/>
              </a:rPr>
              <a:t>）隔热或隔冷保护层</a:t>
            </a:r>
            <a:r>
              <a:rPr lang="zh-CN" altLang="en-US" sz="2000" b="1">
                <a:solidFill>
                  <a:srgbClr val="FF0000"/>
                </a:solidFill>
                <a:latin typeface="楷体_GB2312" pitchFamily="49" charset="-122"/>
                <a:ea typeface="楷体_GB2312" pitchFamily="49" charset="-122"/>
                <a:cs typeface="Times New Roman" panose="02020603050405020304" pitchFamily="18" charset="0"/>
              </a:rPr>
              <a:t>密封不严</a:t>
            </a:r>
            <a:r>
              <a:rPr lang="zh-CN" altLang="en-US" sz="2000">
                <a:solidFill>
                  <a:srgbClr val="444444"/>
                </a:solidFill>
                <a:latin typeface="楷体_GB2312" pitchFamily="49" charset="-122"/>
                <a:ea typeface="楷体_GB2312" pitchFamily="49" charset="-122"/>
                <a:cs typeface="Times New Roman" panose="02020603050405020304" pitchFamily="18" charset="0"/>
              </a:rPr>
              <a:t>，以致隔热或隔冷吸水受潮；</a:t>
            </a:r>
            <a:endParaRPr lang="zh-CN" altLang="en-US" sz="2000">
              <a:latin typeface="楷体_GB2312" pitchFamily="49" charset="-122"/>
              <a:ea typeface="楷体_GB2312" pitchFamily="49" charset="-122"/>
              <a:cs typeface="Times New Roman" panose="02020603050405020304" pitchFamily="18" charset="0"/>
            </a:endParaRPr>
          </a:p>
          <a:p>
            <a:r>
              <a:rPr lang="zh-CN" altLang="en-US" sz="2000">
                <a:solidFill>
                  <a:srgbClr val="444444"/>
                </a:solidFill>
                <a:latin typeface="楷体_GB2312" pitchFamily="49" charset="-122"/>
                <a:ea typeface="楷体_GB2312" pitchFamily="49" charset="-122"/>
                <a:cs typeface="Times New Roman" panose="02020603050405020304" pitchFamily="18" charset="0"/>
              </a:rPr>
              <a:t>（</a:t>
            </a:r>
            <a:r>
              <a:rPr lang="en-US" altLang="zh-CN" sz="2000">
                <a:solidFill>
                  <a:srgbClr val="444444"/>
                </a:solidFill>
                <a:latin typeface="楷体_GB2312" pitchFamily="49" charset="-122"/>
                <a:ea typeface="楷体_GB2312" pitchFamily="49" charset="-122"/>
                <a:cs typeface="Times New Roman" panose="02020603050405020304" pitchFamily="18" charset="0"/>
              </a:rPr>
              <a:t>3</a:t>
            </a:r>
            <a:r>
              <a:rPr lang="zh-CN" altLang="en-US" sz="2000">
                <a:solidFill>
                  <a:srgbClr val="444444"/>
                </a:solidFill>
                <a:latin typeface="楷体_GB2312" pitchFamily="49" charset="-122"/>
                <a:ea typeface="楷体_GB2312" pitchFamily="49" charset="-122"/>
                <a:cs typeface="Times New Roman" panose="02020603050405020304" pitchFamily="18" charset="0"/>
              </a:rPr>
              <a:t>）隔热管道上的</a:t>
            </a:r>
            <a:r>
              <a:rPr lang="zh-CN" altLang="en-US" sz="2000">
                <a:solidFill>
                  <a:srgbClr val="FF0000"/>
                </a:solidFill>
                <a:latin typeface="楷体_GB2312" pitchFamily="49" charset="-122"/>
                <a:ea typeface="楷体_GB2312" pitchFamily="49" charset="-122"/>
                <a:cs typeface="Times New Roman" panose="02020603050405020304" pitchFamily="18" charset="0"/>
              </a:rPr>
              <a:t>阀门及热油泵等没有进行隔热</a:t>
            </a:r>
            <a:r>
              <a:rPr lang="en-US" altLang="zh-CN" sz="2000">
                <a:solidFill>
                  <a:srgbClr val="444444"/>
                </a:solidFill>
                <a:latin typeface="楷体_GB2312" pitchFamily="49" charset="-122"/>
                <a:ea typeface="楷体_GB2312" pitchFamily="49" charset="-122"/>
                <a:cs typeface="Times New Roman" panose="02020603050405020304" pitchFamily="18" charset="0"/>
              </a:rPr>
              <a:t>(</a:t>
            </a:r>
            <a:r>
              <a:rPr lang="zh-CN" altLang="en-US" sz="2000">
                <a:solidFill>
                  <a:srgbClr val="444444"/>
                </a:solidFill>
                <a:latin typeface="楷体_GB2312" pitchFamily="49" charset="-122"/>
                <a:ea typeface="楷体_GB2312" pitchFamily="49" charset="-122"/>
                <a:cs typeface="Times New Roman" panose="02020603050405020304" pitchFamily="18" charset="0"/>
              </a:rPr>
              <a:t>设计另有要求时除外</a:t>
            </a:r>
            <a:r>
              <a:rPr lang="en-US" altLang="zh-CN" sz="2000">
                <a:solidFill>
                  <a:srgbClr val="444444"/>
                </a:solidFill>
                <a:latin typeface="楷体_GB2312" pitchFamily="49" charset="-122"/>
                <a:ea typeface="楷体_GB2312" pitchFamily="49" charset="-122"/>
                <a:cs typeface="Times New Roman" panose="02020603050405020304" pitchFamily="18" charset="0"/>
              </a:rPr>
              <a:t>)</a:t>
            </a:r>
            <a:r>
              <a:rPr lang="zh-CN" altLang="en-US" sz="2000">
                <a:solidFill>
                  <a:srgbClr val="444444"/>
                </a:solidFill>
                <a:latin typeface="楷体_GB2312" pitchFamily="49" charset="-122"/>
                <a:ea typeface="楷体_GB2312" pitchFamily="49" charset="-122"/>
                <a:cs typeface="Times New Roman" panose="02020603050405020304" pitchFamily="18" charset="0"/>
              </a:rPr>
              <a:t>； </a:t>
            </a:r>
            <a:endParaRPr lang="zh-CN" altLang="en-US" sz="2000">
              <a:latin typeface="楷体_GB2312" pitchFamily="49" charset="-122"/>
              <a:ea typeface="楷体_GB2312" pitchFamily="49" charset="-122"/>
              <a:cs typeface="Times New Roman" panose="02020603050405020304" pitchFamily="18" charset="0"/>
            </a:endParaRPr>
          </a:p>
          <a:p>
            <a:r>
              <a:rPr lang="zh-CN" altLang="en-US" sz="2000">
                <a:solidFill>
                  <a:srgbClr val="444444"/>
                </a:solidFill>
                <a:latin typeface="楷体_GB2312" pitchFamily="49" charset="-122"/>
                <a:ea typeface="楷体_GB2312" pitchFamily="49" charset="-122"/>
                <a:cs typeface="Times New Roman" panose="02020603050405020304" pitchFamily="18" charset="0"/>
              </a:rPr>
              <a:t>（</a:t>
            </a:r>
            <a:r>
              <a:rPr lang="en-US" altLang="zh-CN" sz="2000">
                <a:solidFill>
                  <a:srgbClr val="444444"/>
                </a:solidFill>
                <a:latin typeface="楷体_GB2312" pitchFamily="49" charset="-122"/>
                <a:ea typeface="楷体_GB2312" pitchFamily="49" charset="-122"/>
                <a:cs typeface="Times New Roman" panose="02020603050405020304" pitchFamily="18" charset="0"/>
              </a:rPr>
              <a:t>4</a:t>
            </a:r>
            <a:r>
              <a:rPr lang="zh-CN" altLang="en-US" sz="2000">
                <a:solidFill>
                  <a:srgbClr val="444444"/>
                </a:solidFill>
                <a:latin typeface="楷体_GB2312" pitchFamily="49" charset="-122"/>
                <a:ea typeface="楷体_GB2312" pitchFamily="49" charset="-122"/>
                <a:cs typeface="Times New Roman" panose="02020603050405020304" pitchFamily="18" charset="0"/>
              </a:rPr>
              <a:t>）隔热施工在管道水压试验之前进行；或者在水压试验、气密试验、开车之前就将法兰、螺纹等可拆卸接头进行了隔热施工；</a:t>
            </a:r>
            <a:endParaRPr lang="zh-CN" altLang="en-US" sz="2000">
              <a:latin typeface="楷体_GB2312" pitchFamily="49" charset="-122"/>
              <a:ea typeface="楷体_GB2312" pitchFamily="49" charset="-122"/>
              <a:cs typeface="Times New Roman" panose="02020603050405020304" pitchFamily="18" charset="0"/>
            </a:endParaRPr>
          </a:p>
          <a:p>
            <a:r>
              <a:rPr lang="zh-CN" altLang="en-US" sz="2000">
                <a:solidFill>
                  <a:srgbClr val="444444"/>
                </a:solidFill>
                <a:latin typeface="楷体_GB2312" pitchFamily="49" charset="-122"/>
                <a:ea typeface="楷体_GB2312" pitchFamily="49" charset="-122"/>
                <a:cs typeface="Times New Roman" panose="02020603050405020304" pitchFamily="18" charset="0"/>
              </a:rPr>
              <a:t>（</a:t>
            </a:r>
            <a:r>
              <a:rPr lang="en-US" altLang="zh-CN" sz="2000">
                <a:solidFill>
                  <a:srgbClr val="444444"/>
                </a:solidFill>
                <a:latin typeface="楷体_GB2312" pitchFamily="49" charset="-122"/>
                <a:ea typeface="楷体_GB2312" pitchFamily="49" charset="-122"/>
                <a:cs typeface="Times New Roman" panose="02020603050405020304" pitchFamily="18" charset="0"/>
              </a:rPr>
              <a:t>5</a:t>
            </a:r>
            <a:r>
              <a:rPr lang="zh-CN" altLang="en-US" sz="2000">
                <a:solidFill>
                  <a:srgbClr val="444444"/>
                </a:solidFill>
                <a:latin typeface="楷体_GB2312" pitchFamily="49" charset="-122"/>
                <a:ea typeface="楷体_GB2312" pitchFamily="49" charset="-122"/>
                <a:cs typeface="Times New Roman" panose="02020603050405020304" pitchFamily="18" charset="0"/>
              </a:rPr>
              <a:t>）</a:t>
            </a:r>
            <a:r>
              <a:rPr lang="zh-CN" altLang="en-US" sz="2000">
                <a:solidFill>
                  <a:srgbClr val="FF0000"/>
                </a:solidFill>
                <a:latin typeface="楷体_GB2312" pitchFamily="49" charset="-122"/>
                <a:ea typeface="楷体_GB2312" pitchFamily="49" charset="-122"/>
                <a:cs typeface="Times New Roman" panose="02020603050405020304" pitchFamily="18" charset="0"/>
              </a:rPr>
              <a:t>没有按设计或标准要求进行除锈，涂漆厚度没有达到标准或设计要求，以致开车前防腐涂料层已经开始剥落；</a:t>
            </a:r>
            <a:endParaRPr lang="zh-CN" altLang="en-US" sz="2000">
              <a:solidFill>
                <a:srgbClr val="FF0000"/>
              </a:solidFill>
              <a:latin typeface="楷体_GB2312" pitchFamily="49" charset="-122"/>
              <a:ea typeface="楷体_GB2312" pitchFamily="49" charset="-122"/>
              <a:cs typeface="Times New Roman" panose="02020603050405020304" pitchFamily="18" charset="0"/>
            </a:endParaRPr>
          </a:p>
          <a:p>
            <a:r>
              <a:rPr lang="zh-CN" altLang="en-US" sz="2000">
                <a:solidFill>
                  <a:srgbClr val="444444"/>
                </a:solidFill>
                <a:latin typeface="楷体_GB2312" pitchFamily="49" charset="-122"/>
                <a:ea typeface="楷体_GB2312" pitchFamily="49" charset="-122"/>
                <a:cs typeface="Times New Roman" panose="02020603050405020304" pitchFamily="18" charset="0"/>
              </a:rPr>
              <a:t>（</a:t>
            </a:r>
            <a:r>
              <a:rPr lang="en-US" altLang="zh-CN" sz="2000">
                <a:solidFill>
                  <a:srgbClr val="444444"/>
                </a:solidFill>
                <a:latin typeface="楷体_GB2312" pitchFamily="49" charset="-122"/>
                <a:ea typeface="楷体_GB2312" pitchFamily="49" charset="-122"/>
                <a:cs typeface="Times New Roman" panose="02020603050405020304" pitchFamily="18" charset="0"/>
              </a:rPr>
              <a:t>6</a:t>
            </a:r>
            <a:r>
              <a:rPr lang="zh-CN" altLang="en-US" sz="2000">
                <a:solidFill>
                  <a:srgbClr val="444444"/>
                </a:solidFill>
                <a:latin typeface="楷体_GB2312" pitchFamily="49" charset="-122"/>
                <a:ea typeface="楷体_GB2312" pitchFamily="49" charset="-122"/>
                <a:cs typeface="Times New Roman" panose="02020603050405020304" pitchFamily="18" charset="0"/>
              </a:rPr>
              <a:t>）焊缝在进行表面无损探伤之前已涂刷上涂料，致使焊缝表面无法进行探伤</a:t>
            </a:r>
            <a:endParaRPr lang="en-US" altLang="zh-CN" sz="2000">
              <a:solidFill>
                <a:srgbClr val="444444"/>
              </a:solidFill>
              <a:latin typeface="楷体_GB2312" pitchFamily="49" charset="-122"/>
              <a:ea typeface="楷体_GB2312" pitchFamily="49" charset="-122"/>
              <a:cs typeface="Times New Roman" panose="02020603050405020304" pitchFamily="18" charset="0"/>
            </a:endParaRPr>
          </a:p>
          <a:p>
            <a:r>
              <a:rPr lang="zh-CN" altLang="en-US" sz="2000">
                <a:solidFill>
                  <a:srgbClr val="444444"/>
                </a:solidFill>
                <a:latin typeface="楷体_GB2312" pitchFamily="49" charset="-122"/>
                <a:ea typeface="楷体_GB2312" pitchFamily="49" charset="-122"/>
                <a:cs typeface="Times New Roman" panose="02020603050405020304" pitchFamily="18" charset="0"/>
              </a:rPr>
              <a:t>（</a:t>
            </a:r>
            <a:r>
              <a:rPr lang="en-US" altLang="zh-CN" sz="2000">
                <a:solidFill>
                  <a:srgbClr val="444444"/>
                </a:solidFill>
                <a:latin typeface="楷体_GB2312" pitchFamily="49" charset="-122"/>
                <a:ea typeface="楷体_GB2312" pitchFamily="49" charset="-122"/>
                <a:cs typeface="Times New Roman" panose="02020603050405020304" pitchFamily="18" charset="0"/>
              </a:rPr>
              <a:t>7</a:t>
            </a:r>
            <a:r>
              <a:rPr lang="zh-CN" altLang="en-US" sz="2000">
                <a:solidFill>
                  <a:srgbClr val="444444"/>
                </a:solidFill>
                <a:latin typeface="楷体_GB2312" pitchFamily="49" charset="-122"/>
                <a:ea typeface="楷体_GB2312" pitchFamily="49" charset="-122"/>
                <a:cs typeface="Times New Roman" panose="02020603050405020304" pitchFamily="18" charset="0"/>
              </a:rPr>
              <a:t>）</a:t>
            </a:r>
            <a:r>
              <a:rPr lang="zh-CN" altLang="en-US" sz="2000">
                <a:solidFill>
                  <a:srgbClr val="FF0000"/>
                </a:solidFill>
                <a:latin typeface="楷体_GB2312" pitchFamily="49" charset="-122"/>
                <a:ea typeface="楷体_GB2312" pitchFamily="49" charset="-122"/>
                <a:cs typeface="Times New Roman" panose="02020603050405020304" pitchFamily="18" charset="0"/>
              </a:rPr>
              <a:t>隔热或隔冷，防腐蚀材料选择不对</a:t>
            </a:r>
            <a:r>
              <a:rPr lang="zh-CN" altLang="en-US" sz="2000">
                <a:solidFill>
                  <a:srgbClr val="444444"/>
                </a:solidFill>
                <a:latin typeface="楷体_GB2312" pitchFamily="49" charset="-122"/>
                <a:ea typeface="楷体_GB2312" pitchFamily="49" charset="-122"/>
                <a:cs typeface="Times New Roman" panose="02020603050405020304" pitchFamily="18" charset="0"/>
              </a:rPr>
              <a:t>；质量差，保护层厚度不符合要求</a:t>
            </a:r>
            <a:endParaRPr lang="en-US" altLang="zh-CN" sz="2000">
              <a:solidFill>
                <a:srgbClr val="444444"/>
              </a:solidFill>
              <a:latin typeface="楷体_GB2312" pitchFamily="49" charset="-122"/>
              <a:ea typeface="楷体_GB2312" pitchFamily="49" charset="-122"/>
              <a:cs typeface="Times New Roman" panose="02020603050405020304" pitchFamily="18" charset="0"/>
            </a:endParaRPr>
          </a:p>
          <a:p>
            <a:r>
              <a:rPr lang="zh-CN" altLang="en-US" sz="2000">
                <a:solidFill>
                  <a:srgbClr val="444444"/>
                </a:solidFill>
                <a:latin typeface="楷体_GB2312" pitchFamily="49" charset="-122"/>
                <a:ea typeface="楷体_GB2312" pitchFamily="49" charset="-122"/>
                <a:cs typeface="Times New Roman" panose="02020603050405020304" pitchFamily="18" charset="0"/>
              </a:rPr>
              <a:t>（</a:t>
            </a:r>
            <a:r>
              <a:rPr lang="en-US" altLang="zh-CN" sz="2000">
                <a:solidFill>
                  <a:srgbClr val="444444"/>
                </a:solidFill>
                <a:latin typeface="楷体_GB2312" pitchFamily="49" charset="-122"/>
                <a:ea typeface="楷体_GB2312" pitchFamily="49" charset="-122"/>
                <a:cs typeface="Times New Roman" panose="02020603050405020304" pitchFamily="18" charset="0"/>
              </a:rPr>
              <a:t>8</a:t>
            </a:r>
            <a:r>
              <a:rPr lang="zh-CN" altLang="en-US" sz="2000">
                <a:solidFill>
                  <a:srgbClr val="444444"/>
                </a:solidFill>
                <a:latin typeface="楷体_GB2312" pitchFamily="49" charset="-122"/>
                <a:ea typeface="楷体_GB2312" pitchFamily="49" charset="-122"/>
                <a:cs typeface="Times New Roman" panose="02020603050405020304" pitchFamily="18" charset="0"/>
              </a:rPr>
              <a:t>）</a:t>
            </a:r>
            <a:r>
              <a:rPr lang="zh-CN" altLang="en-US" sz="2000">
                <a:solidFill>
                  <a:srgbClr val="FF0000"/>
                </a:solidFill>
                <a:latin typeface="楷体_GB2312" pitchFamily="49" charset="-122"/>
                <a:ea typeface="楷体_GB2312" pitchFamily="49" charset="-122"/>
                <a:cs typeface="Times New Roman" panose="02020603050405020304" pitchFamily="18" charset="0"/>
              </a:rPr>
              <a:t>管道或设备伴热材质选择不对；缠绕质量差。</a:t>
            </a:r>
            <a:endParaRPr lang="zh-CN" altLang="en-US" sz="2000">
              <a:solidFill>
                <a:srgbClr val="FF0000"/>
              </a:solidFill>
              <a:latin typeface="楷体_GB2312" pitchFamily="49" charset="-122"/>
              <a:ea typeface="楷体_GB2312" pitchFamily="49" charset="-122"/>
              <a:cs typeface="Times New Roman" panose="02020603050405020304" pitchFamily="18" charset="0"/>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TextBox 2"/>
          <p:cNvSpPr txBox="1"/>
          <p:nvPr/>
        </p:nvSpPr>
        <p:spPr>
          <a:xfrm>
            <a:off x="1558925" y="-26988"/>
            <a:ext cx="6913563" cy="737235"/>
          </a:xfrm>
          <a:prstGeom prst="rect">
            <a:avLst/>
          </a:prstGeom>
          <a:noFill/>
        </p:spPr>
        <p:txBody>
          <a:bodyPr>
            <a:spAutoFit/>
          </a:bodyPr>
          <a:lstStyle/>
          <a:p>
            <a:pPr eaLnBrk="1" hangingPunct="1">
              <a:lnSpc>
                <a:spcPct val="150000"/>
              </a:lnSpc>
              <a:defRPr/>
            </a:pPr>
            <a:r>
              <a:rPr lang="zh-CN" altLang="en-US" sz="2800">
                <a:latin typeface="+mn-ea"/>
              </a:rPr>
              <a:t>七、三查四定的内容</a:t>
            </a:r>
            <a:endParaRPr lang="en-US" altLang="zh-CN" sz="2800">
              <a:latin typeface="+mn-ea"/>
            </a:endParaRPr>
          </a:p>
        </p:txBody>
      </p:sp>
      <p:sp>
        <p:nvSpPr>
          <p:cNvPr id="22531" name="TextBox 3"/>
          <p:cNvSpPr txBox="1">
            <a:spLocks noChangeArrowheads="1"/>
          </p:cNvSpPr>
          <p:nvPr/>
        </p:nvSpPr>
        <p:spPr bwMode="auto">
          <a:xfrm>
            <a:off x="1524000" y="650875"/>
            <a:ext cx="9251950" cy="553085"/>
          </a:xfrm>
          <a:prstGeom prst="rect">
            <a:avLst/>
          </a:prstGeom>
          <a:noFill/>
          <a:ln w="9525">
            <a:noFill/>
            <a:miter lim="800000"/>
          </a:ln>
        </p:spPr>
        <p:txBody>
          <a:bodyPr>
            <a:spAutoFit/>
          </a:bodyPr>
          <a:lstStyle/>
          <a:p>
            <a:pPr indent="406400">
              <a:lnSpc>
                <a:spcPct val="150000"/>
              </a:lnSpc>
            </a:pPr>
            <a:r>
              <a:rPr lang="en-US" altLang="zh-CN" sz="2000" b="1">
                <a:solidFill>
                  <a:srgbClr val="444444"/>
                </a:solidFill>
                <a:latin typeface="楷体_GB2312" pitchFamily="49" charset="-122"/>
                <a:ea typeface="楷体_GB2312" pitchFamily="49" charset="-122"/>
                <a:cs typeface="Times New Roman" panose="02020603050405020304" pitchFamily="18" charset="0"/>
              </a:rPr>
              <a:t>5.</a:t>
            </a:r>
            <a:r>
              <a:rPr lang="zh-CN" altLang="en-US" sz="2000" b="1">
                <a:solidFill>
                  <a:srgbClr val="444444"/>
                </a:solidFill>
                <a:latin typeface="楷体_GB2312" pitchFamily="49" charset="-122"/>
                <a:ea typeface="楷体_GB2312" pitchFamily="49" charset="-122"/>
                <a:cs typeface="Times New Roman" panose="02020603050405020304" pitchFamily="18" charset="0"/>
              </a:rPr>
              <a:t>设备安装质量</a:t>
            </a:r>
            <a:endParaRPr lang="zh-CN" altLang="en-US" sz="2000" b="1">
              <a:solidFill>
                <a:srgbClr val="444444"/>
              </a:solidFill>
              <a:latin typeface="楷体_GB2312" pitchFamily="49" charset="-122"/>
              <a:ea typeface="楷体_GB2312" pitchFamily="49" charset="-122"/>
              <a:cs typeface="Times New Roman" panose="02020603050405020304" pitchFamily="18" charset="0"/>
            </a:endParaRPr>
          </a:p>
        </p:txBody>
      </p:sp>
      <p:sp>
        <p:nvSpPr>
          <p:cNvPr id="22532" name="TextBox 4"/>
          <p:cNvSpPr txBox="1">
            <a:spLocks noChangeArrowheads="1"/>
          </p:cNvSpPr>
          <p:nvPr/>
        </p:nvSpPr>
        <p:spPr bwMode="auto">
          <a:xfrm>
            <a:off x="1524000" y="1079500"/>
            <a:ext cx="9251950" cy="5631180"/>
          </a:xfrm>
          <a:prstGeom prst="rect">
            <a:avLst/>
          </a:prstGeom>
          <a:noFill/>
          <a:ln w="9525">
            <a:noFill/>
            <a:miter lim="800000"/>
          </a:ln>
        </p:spPr>
        <p:txBody>
          <a:bodyPr>
            <a:spAutoFit/>
          </a:bodyPr>
          <a:lstStyle/>
          <a:p>
            <a:pPr eaLnBrk="1" hangingPunct="1">
              <a:lnSpc>
                <a:spcPct val="150000"/>
              </a:lnSpc>
            </a:pPr>
            <a:r>
              <a:rPr lang="zh-CN" altLang="en-US" sz="2000">
                <a:latin typeface="楷体_GB2312" pitchFamily="49" charset="-122"/>
                <a:ea typeface="楷体_GB2312" pitchFamily="49" charset="-122"/>
              </a:rPr>
              <a:t>由于设备大多都是成套设备，因此只需对设备安装质量和完成情况进行检查梳理即可。</a:t>
            </a:r>
            <a:endParaRPr lang="en-US" altLang="zh-CN" sz="2000">
              <a:latin typeface="楷体_GB2312" pitchFamily="49" charset="-122"/>
              <a:ea typeface="楷体_GB2312" pitchFamily="49" charset="-122"/>
            </a:endParaRPr>
          </a:p>
          <a:p>
            <a:pPr eaLnBrk="1" hangingPunct="1">
              <a:lnSpc>
                <a:spcPct val="150000"/>
              </a:lnSpc>
            </a:pPr>
            <a:r>
              <a:rPr lang="zh-CN" altLang="en-US" sz="2000">
                <a:latin typeface="楷体_GB2312" pitchFamily="49" charset="-122"/>
                <a:ea typeface="楷体_GB2312" pitchFamily="49" charset="-122"/>
              </a:rPr>
              <a:t>（</a:t>
            </a:r>
            <a:r>
              <a:rPr lang="en-US" altLang="zh-CN" sz="2000">
                <a:latin typeface="楷体_GB2312" pitchFamily="49" charset="-122"/>
                <a:ea typeface="楷体_GB2312" pitchFamily="49" charset="-122"/>
              </a:rPr>
              <a:t>1</a:t>
            </a:r>
            <a:r>
              <a:rPr lang="zh-CN" altLang="en-US" sz="2000">
                <a:latin typeface="楷体_GB2312" pitchFamily="49" charset="-122"/>
                <a:ea typeface="楷体_GB2312" pitchFamily="49" charset="-122"/>
              </a:rPr>
              <a:t>）</a:t>
            </a:r>
            <a:r>
              <a:rPr lang="zh-CN" altLang="en-US" sz="2000">
                <a:solidFill>
                  <a:srgbClr val="FF0000"/>
                </a:solidFill>
                <a:latin typeface="楷体_GB2312" pitchFamily="49" charset="-122"/>
                <a:ea typeface="楷体_GB2312" pitchFamily="49" charset="-122"/>
              </a:rPr>
              <a:t>设备安装</a:t>
            </a:r>
            <a:r>
              <a:rPr lang="zh-CN" altLang="en-US" sz="2000">
                <a:latin typeface="楷体_GB2312" pitchFamily="49" charset="-122"/>
                <a:ea typeface="楷体_GB2312" pitchFamily="49" charset="-122"/>
              </a:rPr>
              <a:t>偏离设备安装中心（主要是机组）</a:t>
            </a:r>
            <a:endParaRPr lang="en-US" altLang="zh-CN" sz="2000">
              <a:latin typeface="楷体_GB2312" pitchFamily="49" charset="-122"/>
              <a:ea typeface="楷体_GB2312" pitchFamily="49" charset="-122"/>
            </a:endParaRPr>
          </a:p>
          <a:p>
            <a:pPr eaLnBrk="1" hangingPunct="1">
              <a:lnSpc>
                <a:spcPct val="150000"/>
              </a:lnSpc>
            </a:pPr>
            <a:r>
              <a:rPr lang="zh-CN" altLang="en-US" sz="2000">
                <a:latin typeface="楷体_GB2312" pitchFamily="49" charset="-122"/>
                <a:ea typeface="楷体_GB2312" pitchFamily="49" charset="-122"/>
              </a:rPr>
              <a:t>（</a:t>
            </a:r>
            <a:r>
              <a:rPr lang="en-US" altLang="zh-CN" sz="2000">
                <a:latin typeface="楷体_GB2312" pitchFamily="49" charset="-122"/>
                <a:ea typeface="楷体_GB2312" pitchFamily="49" charset="-122"/>
              </a:rPr>
              <a:t>2</a:t>
            </a:r>
            <a:r>
              <a:rPr lang="zh-CN" altLang="en-US" sz="2000">
                <a:latin typeface="楷体_GB2312" pitchFamily="49" charset="-122"/>
                <a:ea typeface="楷体_GB2312" pitchFamily="49" charset="-122"/>
              </a:rPr>
              <a:t>）</a:t>
            </a:r>
            <a:r>
              <a:rPr lang="zh-CN" altLang="en-US" sz="2000">
                <a:solidFill>
                  <a:srgbClr val="FF0000"/>
                </a:solidFill>
                <a:latin typeface="楷体_GB2312" pitchFamily="49" charset="-122"/>
                <a:ea typeface="楷体_GB2312" pitchFamily="49" charset="-122"/>
              </a:rPr>
              <a:t>设备安装灌浆层厚度</a:t>
            </a:r>
            <a:r>
              <a:rPr lang="zh-CN" altLang="en-US" sz="2000">
                <a:latin typeface="楷体_GB2312" pitchFamily="49" charset="-122"/>
                <a:ea typeface="楷体_GB2312" pitchFamily="49" charset="-122"/>
              </a:rPr>
              <a:t>或</a:t>
            </a:r>
            <a:r>
              <a:rPr lang="zh-CN" altLang="en-US" sz="2000">
                <a:solidFill>
                  <a:srgbClr val="FF0000"/>
                </a:solidFill>
                <a:latin typeface="楷体_GB2312" pitchFamily="49" charset="-122"/>
                <a:ea typeface="楷体_GB2312" pitchFamily="49" charset="-122"/>
              </a:rPr>
              <a:t>地脚螺栓伸出长度</a:t>
            </a:r>
            <a:r>
              <a:rPr lang="zh-CN" altLang="en-US" sz="2000">
                <a:latin typeface="楷体_GB2312" pitchFamily="49" charset="-122"/>
                <a:ea typeface="楷体_GB2312" pitchFamily="49" charset="-122"/>
              </a:rPr>
              <a:t>不够，且设备调整螺栓转动不灵活</a:t>
            </a:r>
            <a:endParaRPr lang="en-US" altLang="zh-CN" sz="2000">
              <a:latin typeface="楷体_GB2312" pitchFamily="49" charset="-122"/>
              <a:ea typeface="楷体_GB2312" pitchFamily="49" charset="-122"/>
            </a:endParaRPr>
          </a:p>
          <a:p>
            <a:pPr eaLnBrk="1" hangingPunct="1">
              <a:lnSpc>
                <a:spcPct val="150000"/>
              </a:lnSpc>
            </a:pPr>
            <a:r>
              <a:rPr lang="zh-CN" altLang="en-US" sz="2000">
                <a:latin typeface="楷体_GB2312" pitchFamily="49" charset="-122"/>
                <a:ea typeface="楷体_GB2312" pitchFamily="49" charset="-122"/>
              </a:rPr>
              <a:t>（</a:t>
            </a:r>
            <a:r>
              <a:rPr lang="en-US" altLang="zh-CN" sz="2000">
                <a:latin typeface="楷体_GB2312" pitchFamily="49" charset="-122"/>
                <a:ea typeface="楷体_GB2312" pitchFamily="49" charset="-122"/>
              </a:rPr>
              <a:t>3</a:t>
            </a:r>
            <a:r>
              <a:rPr lang="zh-CN" altLang="en-US" sz="2000">
                <a:latin typeface="楷体_GB2312" pitchFamily="49" charset="-122"/>
                <a:ea typeface="楷体_GB2312" pitchFamily="49" charset="-122"/>
              </a:rPr>
              <a:t>）</a:t>
            </a:r>
            <a:r>
              <a:rPr lang="zh-CN" altLang="en-US" sz="2000">
                <a:solidFill>
                  <a:srgbClr val="FF0000"/>
                </a:solidFill>
                <a:latin typeface="楷体_GB2312" pitchFamily="49" charset="-122"/>
                <a:ea typeface="楷体_GB2312" pitchFamily="49" charset="-122"/>
              </a:rPr>
              <a:t>设备安装时，部分仪表或润滑油管路损坏</a:t>
            </a:r>
            <a:r>
              <a:rPr lang="zh-CN" altLang="en-US" sz="2000">
                <a:latin typeface="楷体_GB2312" pitchFamily="49" charset="-122"/>
                <a:ea typeface="楷体_GB2312" pitchFamily="49" charset="-122"/>
              </a:rPr>
              <a:t>，设备接口密封性不好</a:t>
            </a:r>
            <a:endParaRPr lang="en-US" altLang="zh-CN" sz="2000">
              <a:latin typeface="楷体_GB2312" pitchFamily="49" charset="-122"/>
              <a:ea typeface="楷体_GB2312" pitchFamily="49" charset="-122"/>
            </a:endParaRPr>
          </a:p>
          <a:p>
            <a:pPr eaLnBrk="1" hangingPunct="1">
              <a:lnSpc>
                <a:spcPct val="150000"/>
              </a:lnSpc>
            </a:pPr>
            <a:r>
              <a:rPr lang="zh-CN" altLang="en-US" sz="2000">
                <a:latin typeface="楷体_GB2312" pitchFamily="49" charset="-122"/>
                <a:ea typeface="楷体_GB2312" pitchFamily="49" charset="-122"/>
              </a:rPr>
              <a:t>（</a:t>
            </a:r>
            <a:r>
              <a:rPr lang="en-US" altLang="zh-CN" sz="2000">
                <a:latin typeface="楷体_GB2312" pitchFamily="49" charset="-122"/>
                <a:ea typeface="楷体_GB2312" pitchFamily="49" charset="-122"/>
              </a:rPr>
              <a:t>4</a:t>
            </a:r>
            <a:r>
              <a:rPr lang="zh-CN" altLang="en-US" sz="2000">
                <a:latin typeface="楷体_GB2312" pitchFamily="49" charset="-122"/>
                <a:ea typeface="楷体_GB2312" pitchFamily="49" charset="-122"/>
              </a:rPr>
              <a:t>）设备安装时部分参数偏离设备安装要求数值，设备未按要求进行平衡检查</a:t>
            </a:r>
            <a:endParaRPr lang="en-US" altLang="zh-CN" sz="2000">
              <a:latin typeface="楷体_GB2312" pitchFamily="49" charset="-122"/>
              <a:ea typeface="楷体_GB2312" pitchFamily="49" charset="-122"/>
            </a:endParaRPr>
          </a:p>
          <a:p>
            <a:pPr eaLnBrk="1" hangingPunct="1">
              <a:lnSpc>
                <a:spcPct val="150000"/>
              </a:lnSpc>
            </a:pPr>
            <a:r>
              <a:rPr lang="zh-CN" altLang="en-US" sz="2000">
                <a:latin typeface="楷体_GB2312" pitchFamily="49" charset="-122"/>
                <a:ea typeface="楷体_GB2312" pitchFamily="49" charset="-122"/>
              </a:rPr>
              <a:t>（</a:t>
            </a:r>
            <a:r>
              <a:rPr lang="en-US" altLang="zh-CN" sz="2000">
                <a:latin typeface="楷体_GB2312" pitchFamily="49" charset="-122"/>
                <a:ea typeface="楷体_GB2312" pitchFamily="49" charset="-122"/>
              </a:rPr>
              <a:t>5</a:t>
            </a:r>
            <a:r>
              <a:rPr lang="zh-CN" altLang="en-US" sz="2000">
                <a:latin typeface="楷体_GB2312" pitchFamily="49" charset="-122"/>
                <a:ea typeface="楷体_GB2312" pitchFamily="49" charset="-122"/>
              </a:rPr>
              <a:t>）设备安装时，附属管路，阀门，限流孔板，视镜等丢失或损坏</a:t>
            </a:r>
            <a:endParaRPr lang="en-US" altLang="zh-CN" sz="2000">
              <a:latin typeface="楷体_GB2312" pitchFamily="49" charset="-122"/>
              <a:ea typeface="楷体_GB2312" pitchFamily="49" charset="-122"/>
            </a:endParaRPr>
          </a:p>
          <a:p>
            <a:pPr eaLnBrk="1" hangingPunct="1">
              <a:lnSpc>
                <a:spcPct val="150000"/>
              </a:lnSpc>
            </a:pPr>
            <a:r>
              <a:rPr lang="zh-CN" altLang="en-US" sz="2000">
                <a:latin typeface="楷体_GB2312" pitchFamily="49" charset="-122"/>
                <a:ea typeface="楷体_GB2312" pitchFamily="49" charset="-122"/>
              </a:rPr>
              <a:t>（</a:t>
            </a:r>
            <a:r>
              <a:rPr lang="en-US" altLang="zh-CN" sz="2000">
                <a:latin typeface="楷体_GB2312" pitchFamily="49" charset="-122"/>
                <a:ea typeface="楷体_GB2312" pitchFamily="49" charset="-122"/>
              </a:rPr>
              <a:t>6</a:t>
            </a:r>
            <a:r>
              <a:rPr lang="zh-CN" altLang="en-US" sz="2000">
                <a:latin typeface="楷体_GB2312" pitchFamily="49" charset="-122"/>
                <a:ea typeface="楷体_GB2312" pitchFamily="49" charset="-122"/>
              </a:rPr>
              <a:t>）设备安装后表面油漆缺失，设备卫生差</a:t>
            </a:r>
            <a:endParaRPr lang="en-US" altLang="zh-CN" sz="2000">
              <a:latin typeface="楷体_GB2312" pitchFamily="49" charset="-122"/>
              <a:ea typeface="楷体_GB2312" pitchFamily="49" charset="-122"/>
            </a:endParaRPr>
          </a:p>
          <a:p>
            <a:pPr eaLnBrk="1" hangingPunct="1">
              <a:lnSpc>
                <a:spcPct val="150000"/>
              </a:lnSpc>
            </a:pPr>
            <a:r>
              <a:rPr lang="zh-CN" altLang="en-US" sz="2000">
                <a:latin typeface="楷体_GB2312" pitchFamily="49" charset="-122"/>
                <a:ea typeface="楷体_GB2312" pitchFamily="49" charset="-122"/>
              </a:rPr>
              <a:t>（</a:t>
            </a:r>
            <a:r>
              <a:rPr lang="en-US" altLang="zh-CN" sz="2000">
                <a:latin typeface="楷体_GB2312" pitchFamily="49" charset="-122"/>
                <a:ea typeface="楷体_GB2312" pitchFamily="49" charset="-122"/>
              </a:rPr>
              <a:t>7</a:t>
            </a:r>
            <a:r>
              <a:rPr lang="zh-CN" altLang="en-US" sz="2000">
                <a:latin typeface="楷体_GB2312" pitchFamily="49" charset="-122"/>
                <a:ea typeface="楷体_GB2312" pitchFamily="49" charset="-122"/>
              </a:rPr>
              <a:t>）设备安装完后盘车漏油，或盘车不灵活</a:t>
            </a:r>
            <a:endParaRPr lang="en-US" altLang="zh-CN" sz="2000">
              <a:latin typeface="楷体_GB2312" pitchFamily="49" charset="-122"/>
              <a:ea typeface="楷体_GB2312" pitchFamily="49" charset="-122"/>
            </a:endParaRPr>
          </a:p>
          <a:p>
            <a:pPr eaLnBrk="1" hangingPunct="1">
              <a:lnSpc>
                <a:spcPct val="150000"/>
              </a:lnSpc>
            </a:pPr>
            <a:r>
              <a:rPr lang="zh-CN" altLang="en-US" sz="2000">
                <a:latin typeface="楷体_GB2312" pitchFamily="49" charset="-122"/>
                <a:ea typeface="楷体_GB2312" pitchFamily="49" charset="-122"/>
              </a:rPr>
              <a:t>（</a:t>
            </a:r>
            <a:r>
              <a:rPr lang="en-US" altLang="zh-CN" sz="2000">
                <a:latin typeface="楷体_GB2312" pitchFamily="49" charset="-122"/>
                <a:ea typeface="楷体_GB2312" pitchFamily="49" charset="-122"/>
              </a:rPr>
              <a:t>8</a:t>
            </a:r>
            <a:r>
              <a:rPr lang="zh-CN" altLang="en-US" sz="2000">
                <a:latin typeface="楷体_GB2312" pitchFamily="49" charset="-122"/>
                <a:ea typeface="楷体_GB2312" pitchFamily="49" charset="-122"/>
              </a:rPr>
              <a:t>）设备转动方向与电机转向相反</a:t>
            </a:r>
            <a:endParaRPr lang="en-US" altLang="zh-CN" sz="2000">
              <a:latin typeface="楷体_GB2312" pitchFamily="49" charset="-122"/>
              <a:ea typeface="楷体_GB2312" pitchFamily="49" charset="-122"/>
            </a:endParaRPr>
          </a:p>
          <a:p>
            <a:pPr eaLnBrk="1" hangingPunct="1">
              <a:lnSpc>
                <a:spcPct val="150000"/>
              </a:lnSpc>
            </a:pPr>
            <a:r>
              <a:rPr lang="zh-CN" altLang="en-US" sz="2000">
                <a:latin typeface="楷体_GB2312" pitchFamily="49" charset="-122"/>
                <a:ea typeface="楷体_GB2312" pitchFamily="49" charset="-122"/>
              </a:rPr>
              <a:t>（</a:t>
            </a:r>
            <a:r>
              <a:rPr lang="en-US" altLang="zh-CN" sz="2000">
                <a:latin typeface="楷体_GB2312" pitchFamily="49" charset="-122"/>
                <a:ea typeface="楷体_GB2312" pitchFamily="49" charset="-122"/>
              </a:rPr>
              <a:t>9</a:t>
            </a:r>
            <a:r>
              <a:rPr lang="zh-CN" altLang="en-US" sz="2000">
                <a:latin typeface="楷体_GB2312" pitchFamily="49" charset="-122"/>
                <a:ea typeface="楷体_GB2312" pitchFamily="49" charset="-122"/>
              </a:rPr>
              <a:t>）设备保温防腐未按要求进行</a:t>
            </a:r>
            <a:endParaRPr lang="en-US" altLang="zh-CN" sz="2000">
              <a:latin typeface="楷体_GB2312" pitchFamily="49" charset="-122"/>
              <a:ea typeface="楷体_GB2312" pitchFamily="49" charset="-122"/>
            </a:endParaRPr>
          </a:p>
          <a:p>
            <a:pPr eaLnBrk="1" hangingPunct="1">
              <a:lnSpc>
                <a:spcPct val="150000"/>
              </a:lnSpc>
            </a:pPr>
            <a:r>
              <a:rPr lang="zh-CN" altLang="en-US" sz="2000">
                <a:latin typeface="楷体_GB2312" pitchFamily="49" charset="-122"/>
                <a:ea typeface="楷体_GB2312" pitchFamily="49" charset="-122"/>
              </a:rPr>
              <a:t>（</a:t>
            </a:r>
            <a:r>
              <a:rPr lang="en-US" altLang="zh-CN" sz="2000">
                <a:latin typeface="楷体_GB2312" pitchFamily="49" charset="-122"/>
                <a:ea typeface="楷体_GB2312" pitchFamily="49" charset="-122"/>
              </a:rPr>
              <a:t>10</a:t>
            </a:r>
            <a:r>
              <a:rPr lang="zh-CN" altLang="en-US" sz="2000">
                <a:latin typeface="楷体_GB2312" pitchFamily="49" charset="-122"/>
                <a:ea typeface="楷体_GB2312" pitchFamily="49" charset="-122"/>
              </a:rPr>
              <a:t>）设备铭牌或其他标示错误或缺失</a:t>
            </a:r>
            <a:endParaRPr lang="en-US" altLang="zh-CN" sz="2000">
              <a:latin typeface="楷体_GB2312" pitchFamily="49" charset="-122"/>
              <a:ea typeface="楷体_GB2312" pitchFamily="49" charset="-122"/>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TextBox 2"/>
          <p:cNvSpPr txBox="1"/>
          <p:nvPr/>
        </p:nvSpPr>
        <p:spPr>
          <a:xfrm>
            <a:off x="1558925" y="-26988"/>
            <a:ext cx="6913563" cy="737235"/>
          </a:xfrm>
          <a:prstGeom prst="rect">
            <a:avLst/>
          </a:prstGeom>
          <a:noFill/>
        </p:spPr>
        <p:txBody>
          <a:bodyPr>
            <a:spAutoFit/>
          </a:bodyPr>
          <a:lstStyle/>
          <a:p>
            <a:pPr eaLnBrk="1" hangingPunct="1">
              <a:lnSpc>
                <a:spcPct val="150000"/>
              </a:lnSpc>
              <a:defRPr/>
            </a:pPr>
            <a:r>
              <a:rPr lang="zh-CN" altLang="en-US" sz="2800">
                <a:latin typeface="+mn-ea"/>
              </a:rPr>
              <a:t>七、三查四定的内容</a:t>
            </a:r>
            <a:endParaRPr lang="en-US" altLang="zh-CN" sz="2800">
              <a:latin typeface="+mn-ea"/>
            </a:endParaRPr>
          </a:p>
        </p:txBody>
      </p:sp>
      <p:sp>
        <p:nvSpPr>
          <p:cNvPr id="23555" name="TextBox 3"/>
          <p:cNvSpPr txBox="1">
            <a:spLocks noChangeArrowheads="1"/>
          </p:cNvSpPr>
          <p:nvPr/>
        </p:nvSpPr>
        <p:spPr bwMode="auto">
          <a:xfrm>
            <a:off x="1739900" y="692150"/>
            <a:ext cx="7885113" cy="553085"/>
          </a:xfrm>
          <a:prstGeom prst="rect">
            <a:avLst/>
          </a:prstGeom>
          <a:noFill/>
          <a:ln w="9525">
            <a:noFill/>
            <a:miter lim="800000"/>
          </a:ln>
        </p:spPr>
        <p:txBody>
          <a:bodyPr>
            <a:spAutoFit/>
          </a:bodyPr>
          <a:lstStyle/>
          <a:p>
            <a:pPr indent="406400">
              <a:lnSpc>
                <a:spcPct val="150000"/>
              </a:lnSpc>
            </a:pPr>
            <a:r>
              <a:rPr lang="en-US" altLang="zh-CN" sz="2000" b="1">
                <a:solidFill>
                  <a:srgbClr val="444444"/>
                </a:solidFill>
                <a:latin typeface="楷体_GB2312" pitchFamily="49" charset="-122"/>
                <a:ea typeface="楷体_GB2312" pitchFamily="49" charset="-122"/>
                <a:cs typeface="Times New Roman" panose="02020603050405020304" pitchFamily="18" charset="0"/>
              </a:rPr>
              <a:t>6.</a:t>
            </a:r>
            <a:r>
              <a:rPr lang="zh-CN" altLang="en-US" sz="2000" b="1">
                <a:solidFill>
                  <a:srgbClr val="444444"/>
                </a:solidFill>
                <a:latin typeface="楷体_GB2312" pitchFamily="49" charset="-122"/>
                <a:ea typeface="楷体_GB2312" pitchFamily="49" charset="-122"/>
                <a:cs typeface="Times New Roman" panose="02020603050405020304" pitchFamily="18" charset="0"/>
              </a:rPr>
              <a:t>安全防护装置</a:t>
            </a:r>
            <a:endParaRPr lang="zh-CN" altLang="en-US" sz="2000" b="1">
              <a:solidFill>
                <a:srgbClr val="444444"/>
              </a:solidFill>
              <a:latin typeface="楷体_GB2312" pitchFamily="49" charset="-122"/>
              <a:ea typeface="楷体_GB2312" pitchFamily="49" charset="-122"/>
              <a:cs typeface="Times New Roman" panose="02020603050405020304" pitchFamily="18" charset="0"/>
            </a:endParaRPr>
          </a:p>
        </p:txBody>
      </p:sp>
      <p:sp>
        <p:nvSpPr>
          <p:cNvPr id="23556" name="TextBox 4"/>
          <p:cNvSpPr txBox="1">
            <a:spLocks noChangeArrowheads="1"/>
          </p:cNvSpPr>
          <p:nvPr/>
        </p:nvSpPr>
        <p:spPr bwMode="auto">
          <a:xfrm>
            <a:off x="1739900" y="1192213"/>
            <a:ext cx="7885113" cy="5631180"/>
          </a:xfrm>
          <a:prstGeom prst="rect">
            <a:avLst/>
          </a:prstGeom>
          <a:noFill/>
          <a:ln w="9525">
            <a:noFill/>
            <a:miter lim="800000"/>
          </a:ln>
        </p:spPr>
        <p:txBody>
          <a:bodyPr>
            <a:spAutoFit/>
          </a:bodyPr>
          <a:lstStyle/>
          <a:p>
            <a:pPr eaLnBrk="1" hangingPunct="1">
              <a:lnSpc>
                <a:spcPct val="150000"/>
              </a:lnSpc>
            </a:pPr>
            <a:r>
              <a:rPr lang="zh-CN" altLang="en-US" sz="2000">
                <a:latin typeface="楷体_GB2312" pitchFamily="49" charset="-122"/>
                <a:ea typeface="楷体_GB2312" pitchFamily="49" charset="-122"/>
              </a:rPr>
              <a:t>安全防护装置包括：平台，格栅板，楼梯，操作台，操作柱，爬梯等</a:t>
            </a:r>
            <a:endParaRPr lang="en-US" altLang="zh-CN" sz="2000">
              <a:latin typeface="楷体_GB2312" pitchFamily="49" charset="-122"/>
              <a:ea typeface="楷体_GB2312" pitchFamily="49" charset="-122"/>
            </a:endParaRPr>
          </a:p>
          <a:p>
            <a:pPr eaLnBrk="1" hangingPunct="1">
              <a:lnSpc>
                <a:spcPct val="150000"/>
              </a:lnSpc>
            </a:pPr>
            <a:r>
              <a:rPr lang="en-US" altLang="zh-CN" sz="2000">
                <a:latin typeface="楷体_GB2312" pitchFamily="49" charset="-122"/>
                <a:ea typeface="楷体_GB2312" pitchFamily="49" charset="-122"/>
              </a:rPr>
              <a:t>1.</a:t>
            </a:r>
            <a:r>
              <a:rPr lang="zh-CN" altLang="en-US" sz="2000">
                <a:latin typeface="楷体_GB2312" pitchFamily="49" charset="-122"/>
                <a:ea typeface="楷体_GB2312" pitchFamily="49" charset="-122"/>
              </a:rPr>
              <a:t>操作平台没有设计安装护栏</a:t>
            </a:r>
            <a:endParaRPr lang="en-US" altLang="zh-CN" sz="2000">
              <a:latin typeface="楷体_GB2312" pitchFamily="49" charset="-122"/>
              <a:ea typeface="楷体_GB2312" pitchFamily="49" charset="-122"/>
            </a:endParaRPr>
          </a:p>
          <a:p>
            <a:pPr eaLnBrk="1" hangingPunct="1">
              <a:lnSpc>
                <a:spcPct val="150000"/>
              </a:lnSpc>
            </a:pPr>
            <a:r>
              <a:rPr lang="en-US" altLang="zh-CN" sz="2000">
                <a:latin typeface="楷体_GB2312" pitchFamily="49" charset="-122"/>
                <a:ea typeface="楷体_GB2312" pitchFamily="49" charset="-122"/>
              </a:rPr>
              <a:t>2.</a:t>
            </a:r>
            <a:r>
              <a:rPr lang="zh-CN" altLang="en-US" sz="2000">
                <a:latin typeface="楷体_GB2312" pitchFamily="49" charset="-122"/>
                <a:ea typeface="楷体_GB2312" pitchFamily="49" charset="-122"/>
              </a:rPr>
              <a:t>操作柱或操作台缺少静电释放设备</a:t>
            </a:r>
            <a:endParaRPr lang="en-US" altLang="zh-CN" sz="2000">
              <a:latin typeface="楷体_GB2312" pitchFamily="49" charset="-122"/>
              <a:ea typeface="楷体_GB2312" pitchFamily="49" charset="-122"/>
            </a:endParaRPr>
          </a:p>
          <a:p>
            <a:pPr eaLnBrk="1" hangingPunct="1">
              <a:lnSpc>
                <a:spcPct val="150000"/>
              </a:lnSpc>
            </a:pPr>
            <a:r>
              <a:rPr lang="en-US" altLang="zh-CN" sz="2000">
                <a:latin typeface="楷体_GB2312" pitchFamily="49" charset="-122"/>
                <a:ea typeface="楷体_GB2312" pitchFamily="49" charset="-122"/>
              </a:rPr>
              <a:t>3.</a:t>
            </a:r>
            <a:r>
              <a:rPr lang="zh-CN" altLang="en-US" sz="2000">
                <a:latin typeface="楷体_GB2312" pitchFamily="49" charset="-122"/>
                <a:ea typeface="楷体_GB2312" pitchFamily="49" charset="-122"/>
              </a:rPr>
              <a:t>爬梯未设计护栏或者护栏高度不够</a:t>
            </a:r>
            <a:endParaRPr lang="en-US" altLang="zh-CN" sz="2000">
              <a:latin typeface="楷体_GB2312" pitchFamily="49" charset="-122"/>
              <a:ea typeface="楷体_GB2312" pitchFamily="49" charset="-122"/>
            </a:endParaRPr>
          </a:p>
          <a:p>
            <a:pPr eaLnBrk="1" hangingPunct="1">
              <a:lnSpc>
                <a:spcPct val="150000"/>
              </a:lnSpc>
            </a:pPr>
            <a:r>
              <a:rPr lang="en-US" altLang="zh-CN" sz="2000">
                <a:latin typeface="楷体_GB2312" pitchFamily="49" charset="-122"/>
                <a:ea typeface="楷体_GB2312" pitchFamily="49" charset="-122"/>
              </a:rPr>
              <a:t>4.</a:t>
            </a:r>
            <a:r>
              <a:rPr lang="zh-CN" altLang="en-US" sz="2000">
                <a:latin typeface="楷体_GB2312" pitchFamily="49" charset="-122"/>
                <a:ea typeface="楷体_GB2312" pitchFamily="49" charset="-122"/>
              </a:rPr>
              <a:t>爬梯未设计踏脚板或第一层离地面过高</a:t>
            </a:r>
            <a:endParaRPr lang="en-US" altLang="zh-CN" sz="2000">
              <a:latin typeface="楷体_GB2312" pitchFamily="49" charset="-122"/>
              <a:ea typeface="楷体_GB2312" pitchFamily="49" charset="-122"/>
            </a:endParaRPr>
          </a:p>
          <a:p>
            <a:pPr eaLnBrk="1" hangingPunct="1">
              <a:lnSpc>
                <a:spcPct val="150000"/>
              </a:lnSpc>
            </a:pPr>
            <a:r>
              <a:rPr lang="en-US" altLang="zh-CN" sz="2000">
                <a:latin typeface="楷体_GB2312" pitchFamily="49" charset="-122"/>
                <a:ea typeface="楷体_GB2312" pitchFamily="49" charset="-122"/>
              </a:rPr>
              <a:t>5.</a:t>
            </a:r>
            <a:r>
              <a:rPr lang="zh-CN" altLang="en-US" sz="2000">
                <a:latin typeface="楷体_GB2312" pitchFamily="49" charset="-122"/>
                <a:ea typeface="楷体_GB2312" pitchFamily="49" charset="-122"/>
              </a:rPr>
              <a:t>楼梯护栏未安装踢脚板，或侧边防护空间过大</a:t>
            </a:r>
            <a:endParaRPr lang="en-US" altLang="zh-CN" sz="2000">
              <a:latin typeface="楷体_GB2312" pitchFamily="49" charset="-122"/>
              <a:ea typeface="楷体_GB2312" pitchFamily="49" charset="-122"/>
            </a:endParaRPr>
          </a:p>
          <a:p>
            <a:pPr eaLnBrk="1" hangingPunct="1">
              <a:lnSpc>
                <a:spcPct val="150000"/>
              </a:lnSpc>
            </a:pPr>
            <a:r>
              <a:rPr lang="en-US" altLang="zh-CN" sz="2000">
                <a:latin typeface="楷体_GB2312" pitchFamily="49" charset="-122"/>
                <a:ea typeface="楷体_GB2312" pitchFamily="49" charset="-122"/>
              </a:rPr>
              <a:t>6.</a:t>
            </a:r>
            <a:r>
              <a:rPr lang="zh-CN" altLang="en-US" sz="2000">
                <a:latin typeface="楷体_GB2312" pitchFamily="49" charset="-122"/>
                <a:ea typeface="楷体_GB2312" pitchFamily="49" charset="-122"/>
              </a:rPr>
              <a:t>格栅板连接螺栓未按要求紧固</a:t>
            </a:r>
            <a:endParaRPr lang="en-US" altLang="zh-CN" sz="2000">
              <a:latin typeface="楷体_GB2312" pitchFamily="49" charset="-122"/>
              <a:ea typeface="楷体_GB2312" pitchFamily="49" charset="-122"/>
            </a:endParaRPr>
          </a:p>
          <a:p>
            <a:pPr eaLnBrk="1" hangingPunct="1">
              <a:lnSpc>
                <a:spcPct val="150000"/>
              </a:lnSpc>
            </a:pPr>
            <a:r>
              <a:rPr lang="en-US" altLang="zh-CN" sz="2000">
                <a:latin typeface="楷体_GB2312" pitchFamily="49" charset="-122"/>
                <a:ea typeface="楷体_GB2312" pitchFamily="49" charset="-122"/>
              </a:rPr>
              <a:t>7.</a:t>
            </a:r>
            <a:r>
              <a:rPr lang="zh-CN" altLang="en-US" sz="2000">
                <a:latin typeface="楷体_GB2312" pitchFamily="49" charset="-122"/>
                <a:ea typeface="楷体_GB2312" pitchFamily="49" charset="-122"/>
              </a:rPr>
              <a:t>部分格栅板或钢结构空洞未按要求进行封堵</a:t>
            </a:r>
            <a:endParaRPr lang="en-US" altLang="zh-CN" sz="2000">
              <a:latin typeface="楷体_GB2312" pitchFamily="49" charset="-122"/>
              <a:ea typeface="楷体_GB2312" pitchFamily="49" charset="-122"/>
            </a:endParaRPr>
          </a:p>
          <a:p>
            <a:pPr eaLnBrk="1" hangingPunct="1">
              <a:lnSpc>
                <a:spcPct val="150000"/>
              </a:lnSpc>
            </a:pPr>
            <a:r>
              <a:rPr lang="en-US" altLang="zh-CN" sz="2000">
                <a:latin typeface="楷体_GB2312" pitchFamily="49" charset="-122"/>
                <a:ea typeface="楷体_GB2312" pitchFamily="49" charset="-122"/>
              </a:rPr>
              <a:t>8.</a:t>
            </a:r>
            <a:r>
              <a:rPr lang="zh-CN" altLang="en-US" sz="2000">
                <a:latin typeface="楷体_GB2312" pitchFamily="49" charset="-122"/>
                <a:ea typeface="楷体_GB2312" pitchFamily="49" charset="-122"/>
              </a:rPr>
              <a:t>未按照要求拆除地面施工遗留膨胀螺栓或钢筋</a:t>
            </a:r>
            <a:endParaRPr lang="en-US" altLang="zh-CN" sz="2000">
              <a:latin typeface="楷体_GB2312" pitchFamily="49" charset="-122"/>
              <a:ea typeface="楷体_GB2312" pitchFamily="49" charset="-122"/>
            </a:endParaRPr>
          </a:p>
          <a:p>
            <a:pPr eaLnBrk="1" hangingPunct="1">
              <a:lnSpc>
                <a:spcPct val="150000"/>
              </a:lnSpc>
            </a:pPr>
            <a:r>
              <a:rPr lang="en-US" altLang="zh-CN" sz="2000">
                <a:latin typeface="楷体_GB2312" pitchFamily="49" charset="-122"/>
                <a:ea typeface="楷体_GB2312" pitchFamily="49" charset="-122"/>
              </a:rPr>
              <a:t>9.</a:t>
            </a:r>
            <a:r>
              <a:rPr lang="zh-CN" altLang="en-US" sz="2000">
                <a:latin typeface="楷体_GB2312" pitchFamily="49" charset="-122"/>
                <a:ea typeface="楷体_GB2312" pitchFamily="49" charset="-122"/>
              </a:rPr>
              <a:t>平台或爬梯采用铆接或者焊接时，需要对焊接处或铆接处进行防腐处理</a:t>
            </a:r>
            <a:endParaRPr lang="en-US" altLang="zh-CN" sz="2000">
              <a:latin typeface="楷体_GB2312" pitchFamily="49" charset="-122"/>
              <a:ea typeface="楷体_GB2312" pitchFamily="49" charset="-122"/>
            </a:endParaRPr>
          </a:p>
          <a:p>
            <a:pPr eaLnBrk="1" hangingPunct="1">
              <a:lnSpc>
                <a:spcPct val="150000"/>
              </a:lnSpc>
            </a:pPr>
            <a:r>
              <a:rPr lang="en-US" altLang="zh-CN" sz="2000">
                <a:latin typeface="楷体_GB2312" pitchFamily="49" charset="-122"/>
                <a:ea typeface="楷体_GB2312" pitchFamily="49" charset="-122"/>
              </a:rPr>
              <a:t>10.</a:t>
            </a:r>
            <a:r>
              <a:rPr lang="zh-CN" altLang="en-US" sz="2000">
                <a:latin typeface="楷体_GB2312" pitchFamily="49" charset="-122"/>
                <a:ea typeface="楷体_GB2312" pitchFamily="49" charset="-122"/>
              </a:rPr>
              <a:t>钢结构铰接螺栓未拧断铰接螺栓根部</a:t>
            </a:r>
            <a:endParaRPr lang="zh-CN" altLang="en-US" sz="2000">
              <a:latin typeface="楷体_GB2312" pitchFamily="49" charset="-122"/>
              <a:ea typeface="楷体_GB2312" pitchFamily="49" charset="-122"/>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4582" name="New shape"/>
          <p:cNvSpPr/>
          <p:nvPr/>
        </p:nvSpPr>
        <p:spPr>
          <a:xfrm>
            <a:off x="8096250" y="4786313"/>
            <a:ext cx="635000" cy="381000"/>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b="1">
                <a:solidFill>
                  <a:srgbClr val="FFFFFF"/>
                </a:solidFill>
              </a:rPr>
              <a:t>　　“重任千钧惟担当。”话语掷地有声，这是李克强总理在政府工作报告中明确提出的要求，这既是对当前国内经济下行压力增大，世界经济复苏乏力提出的警告，也是在科技发展日新月异的情况下，政府要加强自身建设，提高施政能力和服务水平的要求，更是在面对异常艰巨复杂的改革攻坚任务时，党和政府把全面建成小康社会的使命扛肩头，把万家忧乐放心头的果敢担当。
　　国之于家，形势更复杂。地域不同，发展步调迥异；基础不同，发展速度快慢不一；民情不同，对幸福期盼的心情却同样迫切……作为执政为民的中央政府，在千头万绪中精准把脉民生发展主线，积极为社会进步提供公平、廉洁、高效的服务，这是时代发展万千民众的需要，也是适应世界发展形势，勇立经济发展潮头，自我加压和提升的一种胆识和魄力。唯有担当，才能破解发展中面临的层出不穷的问题，才能打造一届法治政府、创新政府；唯有担当，才能凸显中国共产党为民谋福祉，自觉扛起民族复兴大旗的信心和勇气。
　　家之于国，犹如四两对千斤。“秤砣虽小压千斤”，家庭和谐，窗明几净；邻里相助，尊老爱幼；社区融洽，孝亲敬长；文明新风，春风化雨……在积极培育和践行社会主义核心价值观的推动下，</a:t>
            </a:r>
            <a:endParaRPr sz="100" b="1">
              <a:solidFill>
                <a:srgbClr val="FFFFFF"/>
              </a:solidFill>
            </a:endParaRPr>
          </a:p>
        </p:txBody>
      </p:sp>
      <p:sp>
        <p:nvSpPr>
          <p:cNvPr id="3" name="TextBox 2"/>
          <p:cNvSpPr txBox="1"/>
          <p:nvPr/>
        </p:nvSpPr>
        <p:spPr>
          <a:xfrm>
            <a:off x="1558925" y="-26988"/>
            <a:ext cx="6913563" cy="737235"/>
          </a:xfrm>
          <a:prstGeom prst="rect">
            <a:avLst/>
          </a:prstGeom>
          <a:noFill/>
        </p:spPr>
        <p:txBody>
          <a:bodyPr>
            <a:spAutoFit/>
          </a:bodyPr>
          <a:lstStyle/>
          <a:p>
            <a:pPr eaLnBrk="1" hangingPunct="1">
              <a:lnSpc>
                <a:spcPct val="150000"/>
              </a:lnSpc>
              <a:defRPr/>
            </a:pPr>
            <a:r>
              <a:rPr lang="zh-CN" altLang="en-US" sz="2800">
                <a:latin typeface="+mn-ea"/>
              </a:rPr>
              <a:t>七、三查四定的内容</a:t>
            </a:r>
            <a:endParaRPr lang="en-US" altLang="zh-CN" sz="2800">
              <a:latin typeface="+mn-ea"/>
            </a:endParaRPr>
          </a:p>
        </p:txBody>
      </p:sp>
      <p:sp>
        <p:nvSpPr>
          <p:cNvPr id="24579" name="矩形 3"/>
          <p:cNvSpPr>
            <a:spLocks noChangeArrowheads="1"/>
          </p:cNvSpPr>
          <p:nvPr/>
        </p:nvSpPr>
        <p:spPr bwMode="auto">
          <a:xfrm>
            <a:off x="1524000" y="928688"/>
            <a:ext cx="9144000" cy="1291590"/>
          </a:xfrm>
          <a:prstGeom prst="rect">
            <a:avLst/>
          </a:prstGeom>
          <a:noFill/>
          <a:ln w="9525">
            <a:noFill/>
            <a:miter lim="800000"/>
          </a:ln>
        </p:spPr>
        <p:txBody>
          <a:bodyPr>
            <a:spAutoFit/>
          </a:bodyPr>
          <a:lstStyle/>
          <a:p>
            <a:pPr eaLnBrk="1" hangingPunct="1"/>
            <a:r>
              <a:rPr lang="zh-CN" altLang="en-US" sz="2000">
                <a:latin typeface="楷体_GB2312" pitchFamily="49" charset="-122"/>
                <a:ea typeface="楷体_GB2312" pitchFamily="49" charset="-122"/>
              </a:rPr>
              <a:t>三查四定的内容多范围广</a:t>
            </a:r>
            <a:r>
              <a:rPr lang="en-US" altLang="zh-CN" sz="2000">
                <a:latin typeface="楷体_GB2312" pitchFamily="49" charset="-122"/>
                <a:ea typeface="楷体_GB2312" pitchFamily="49" charset="-122"/>
              </a:rPr>
              <a:t>,</a:t>
            </a:r>
            <a:r>
              <a:rPr lang="zh-CN" altLang="en-US" sz="2000">
                <a:latin typeface="楷体_GB2312" pitchFamily="49" charset="-122"/>
                <a:ea typeface="楷体_GB2312" pitchFamily="49" charset="-122"/>
              </a:rPr>
              <a:t>时间关系很难一一讲解。下面有重点对常见的设备如：换热设备（适用于静设备）、机泵（动设备）、安全防护等设备作一些简单的讲解</a:t>
            </a:r>
            <a:r>
              <a:rPr lang="en-US" altLang="zh-CN" sz="2000">
                <a:latin typeface="楷体_GB2312" pitchFamily="49" charset="-122"/>
                <a:ea typeface="楷体_GB2312" pitchFamily="49" charset="-122"/>
              </a:rPr>
              <a:t>;</a:t>
            </a:r>
            <a:endParaRPr lang="zh-CN" altLang="en-US">
              <a:latin typeface="楷体_GB2312" pitchFamily="49" charset="-122"/>
              <a:ea typeface="楷体_GB2312" pitchFamily="49" charset="-122"/>
            </a:endParaRPr>
          </a:p>
          <a:p>
            <a:pPr eaLnBrk="1" hangingPunct="1"/>
            <a:r>
              <a:rPr lang="zh-CN" altLang="en-US"/>
              <a:t>  </a:t>
            </a:r>
            <a:endParaRPr lang="zh-CN" altLang="en-US"/>
          </a:p>
        </p:txBody>
      </p:sp>
      <p:sp>
        <p:nvSpPr>
          <p:cNvPr id="24580" name="矩形 4"/>
          <p:cNvSpPr>
            <a:spLocks noChangeArrowheads="1"/>
          </p:cNvSpPr>
          <p:nvPr/>
        </p:nvSpPr>
        <p:spPr bwMode="auto">
          <a:xfrm>
            <a:off x="1524000" y="1928813"/>
            <a:ext cx="9144000" cy="4338320"/>
          </a:xfrm>
          <a:prstGeom prst="rect">
            <a:avLst/>
          </a:prstGeom>
          <a:noFill/>
          <a:ln w="9525">
            <a:noFill/>
            <a:miter lim="800000"/>
          </a:ln>
        </p:spPr>
        <p:txBody>
          <a:bodyPr>
            <a:spAutoFit/>
          </a:bodyPr>
          <a:lstStyle/>
          <a:p>
            <a:pPr eaLnBrk="1" hangingPunct="1"/>
            <a:r>
              <a:rPr lang="zh-CN" altLang="en-US" sz="2400" b="1">
                <a:latin typeface="华文楷体" panose="02010600040101010101" charset="-122"/>
                <a:ea typeface="华文楷体" panose="02010600040101010101" charset="-122"/>
              </a:rPr>
              <a:t>换热设备检查：竣工资料检查和现场检查</a:t>
            </a:r>
            <a:endParaRPr lang="en-US" altLang="zh-CN" sz="2400" b="1">
              <a:latin typeface="华文楷体" panose="02010600040101010101" charset="-122"/>
              <a:ea typeface="华文楷体" panose="02010600040101010101" charset="-122"/>
            </a:endParaRPr>
          </a:p>
          <a:p>
            <a:pPr eaLnBrk="1" hangingPunct="1"/>
            <a:r>
              <a:rPr lang="zh-CN" altLang="en-US" sz="2400" b="1">
                <a:solidFill>
                  <a:srgbClr val="FF0000"/>
                </a:solidFill>
                <a:latin typeface="华文楷体" panose="02010600040101010101" charset="-122"/>
                <a:ea typeface="华文楷体" panose="02010600040101010101" charset="-122"/>
              </a:rPr>
              <a:t>竣工资料检查：</a:t>
            </a:r>
            <a:endParaRPr lang="en-US" altLang="zh-CN" sz="2400" b="1">
              <a:solidFill>
                <a:srgbClr val="FF0000"/>
              </a:solidFill>
              <a:latin typeface="华文楷体" panose="02010600040101010101" charset="-122"/>
              <a:ea typeface="华文楷体" panose="02010600040101010101" charset="-122"/>
            </a:endParaRPr>
          </a:p>
          <a:p>
            <a:pPr eaLnBrk="1" hangingPunct="1"/>
            <a:r>
              <a:rPr lang="en-US" altLang="zh-CN" sz="2400">
                <a:latin typeface="楷体_GB2312" pitchFamily="49" charset="-122"/>
                <a:ea typeface="楷体_GB2312" pitchFamily="49" charset="-122"/>
              </a:rPr>
              <a:t>1.</a:t>
            </a:r>
            <a:r>
              <a:rPr lang="zh-CN" altLang="en-US" sz="2400" b="1">
                <a:solidFill>
                  <a:srgbClr val="FF0000"/>
                </a:solidFill>
                <a:latin typeface="楷体_GB2312" pitchFamily="49" charset="-122"/>
                <a:ea typeface="楷体_GB2312" pitchFamily="49" charset="-122"/>
              </a:rPr>
              <a:t>换热器竣工资料检查</a:t>
            </a:r>
            <a:endParaRPr lang="zh-CN" altLang="en-US" sz="2400" b="1">
              <a:solidFill>
                <a:srgbClr val="FF0000"/>
              </a:solidFill>
              <a:latin typeface="楷体_GB2312" pitchFamily="49" charset="-122"/>
              <a:ea typeface="楷体_GB2312" pitchFamily="49" charset="-122"/>
            </a:endParaRPr>
          </a:p>
          <a:p>
            <a:pPr eaLnBrk="1" hangingPunct="1"/>
            <a:r>
              <a:rPr lang="en-US" altLang="zh-CN" sz="2400">
                <a:latin typeface="楷体_GB2312" pitchFamily="49" charset="-122"/>
                <a:ea typeface="楷体_GB2312" pitchFamily="49" charset="-122"/>
              </a:rPr>
              <a:t>2.</a:t>
            </a:r>
            <a:r>
              <a:rPr lang="zh-CN" altLang="en-US" sz="2400">
                <a:latin typeface="楷体_GB2312" pitchFamily="49" charset="-122"/>
                <a:ea typeface="楷体_GB2312" pitchFamily="49" charset="-122"/>
              </a:rPr>
              <a:t>换热器安装资料检查</a:t>
            </a:r>
            <a:endParaRPr lang="en-US" altLang="zh-CN" sz="2400">
              <a:latin typeface="楷体_GB2312" pitchFamily="49" charset="-122"/>
              <a:ea typeface="楷体_GB2312" pitchFamily="49" charset="-122"/>
            </a:endParaRPr>
          </a:p>
          <a:p>
            <a:pPr eaLnBrk="1" hangingPunct="1"/>
            <a:r>
              <a:rPr lang="en-US" altLang="zh-CN" sz="2400">
                <a:latin typeface="楷体_GB2312" pitchFamily="49" charset="-122"/>
                <a:ea typeface="楷体_GB2312" pitchFamily="49" charset="-122"/>
              </a:rPr>
              <a:t>3.</a:t>
            </a:r>
            <a:r>
              <a:rPr lang="zh-CN" altLang="en-US" sz="2400" b="1">
                <a:solidFill>
                  <a:srgbClr val="FF0000"/>
                </a:solidFill>
                <a:latin typeface="楷体_GB2312" pitchFamily="49" charset="-122"/>
                <a:ea typeface="楷体_GB2312" pitchFamily="49" charset="-122"/>
              </a:rPr>
              <a:t>换热器设计资料检查</a:t>
            </a:r>
            <a:endParaRPr lang="zh-CN" altLang="en-US" sz="2400" b="1">
              <a:solidFill>
                <a:srgbClr val="FF0000"/>
              </a:solidFill>
              <a:latin typeface="楷体_GB2312" pitchFamily="49" charset="-122"/>
              <a:ea typeface="楷体_GB2312" pitchFamily="49" charset="-122"/>
            </a:endParaRPr>
          </a:p>
          <a:p>
            <a:pPr eaLnBrk="1" hangingPunct="1"/>
            <a:r>
              <a:rPr lang="en-US" altLang="zh-CN" sz="2400">
                <a:latin typeface="楷体_GB2312" pitchFamily="49" charset="-122"/>
                <a:ea typeface="楷体_GB2312" pitchFamily="49" charset="-122"/>
              </a:rPr>
              <a:t>4.</a:t>
            </a:r>
            <a:r>
              <a:rPr lang="zh-CN" altLang="en-US" sz="2400" b="1">
                <a:solidFill>
                  <a:srgbClr val="FF0000"/>
                </a:solidFill>
                <a:latin typeface="楷体_GB2312" pitchFamily="49" charset="-122"/>
                <a:ea typeface="楷体_GB2312" pitchFamily="49" charset="-122"/>
              </a:rPr>
              <a:t>换热器装配及辅助配件图检查</a:t>
            </a:r>
            <a:endParaRPr lang="zh-CN" altLang="en-US" sz="2400" b="1">
              <a:solidFill>
                <a:srgbClr val="FF0000"/>
              </a:solidFill>
              <a:latin typeface="楷体_GB2312" pitchFamily="49" charset="-122"/>
              <a:ea typeface="楷体_GB2312" pitchFamily="49" charset="-122"/>
            </a:endParaRPr>
          </a:p>
          <a:p>
            <a:pPr eaLnBrk="1" hangingPunct="1"/>
            <a:r>
              <a:rPr lang="en-US" altLang="zh-CN" sz="2400">
                <a:latin typeface="楷体_GB2312" pitchFamily="49" charset="-122"/>
                <a:ea typeface="楷体_GB2312" pitchFamily="49" charset="-122"/>
              </a:rPr>
              <a:t>5.</a:t>
            </a:r>
            <a:r>
              <a:rPr lang="zh-CN" altLang="en-US" sz="2400">
                <a:latin typeface="楷体_GB2312" pitchFamily="49" charset="-122"/>
                <a:ea typeface="楷体_GB2312" pitchFamily="49" charset="-122"/>
              </a:rPr>
              <a:t>换热器设计、制造是否达到要求，各类设计参数和制造资料的检查和收集整理成册</a:t>
            </a:r>
            <a:endParaRPr lang="zh-CN" altLang="en-US" sz="2400">
              <a:latin typeface="楷体_GB2312" pitchFamily="49" charset="-122"/>
              <a:ea typeface="楷体_GB2312" pitchFamily="49" charset="-122"/>
            </a:endParaRPr>
          </a:p>
          <a:p>
            <a:pPr eaLnBrk="1" hangingPunct="1"/>
            <a:r>
              <a:rPr lang="en-US" altLang="zh-CN" sz="2400">
                <a:latin typeface="楷体_GB2312" pitchFamily="49" charset="-122"/>
                <a:ea typeface="楷体_GB2312" pitchFamily="49" charset="-122"/>
              </a:rPr>
              <a:t>6.</a:t>
            </a:r>
            <a:r>
              <a:rPr lang="zh-CN" altLang="en-US" sz="2400" b="1">
                <a:solidFill>
                  <a:srgbClr val="FF0000"/>
                </a:solidFill>
                <a:latin typeface="楷体_GB2312" pitchFamily="49" charset="-122"/>
                <a:ea typeface="楷体_GB2312" pitchFamily="49" charset="-122"/>
              </a:rPr>
              <a:t>换热器试压检查表格和试压检查</a:t>
            </a:r>
            <a:endParaRPr lang="zh-CN" altLang="en-US" sz="2400" b="1">
              <a:solidFill>
                <a:srgbClr val="FF0000"/>
              </a:solidFill>
              <a:latin typeface="楷体_GB2312" pitchFamily="49" charset="-122"/>
              <a:ea typeface="楷体_GB2312" pitchFamily="49" charset="-122"/>
            </a:endParaRPr>
          </a:p>
          <a:p>
            <a:pPr eaLnBrk="1" hangingPunct="1"/>
            <a:r>
              <a:rPr lang="zh-CN" altLang="en-US" sz="2400">
                <a:latin typeface="楷体_GB2312" pitchFamily="49" charset="-122"/>
                <a:ea typeface="楷体_GB2312" pitchFamily="49" charset="-122"/>
              </a:rPr>
              <a:t> </a:t>
            </a:r>
            <a:endParaRPr lang="zh-CN" altLang="en-US" sz="2400">
              <a:latin typeface="楷体_GB2312" pitchFamily="49" charset="-122"/>
              <a:ea typeface="楷体_GB2312" pitchFamily="49" charset="-122"/>
            </a:endParaRPr>
          </a:p>
          <a:p>
            <a:pPr eaLnBrk="1" hangingPunct="1"/>
            <a:endParaRPr lang="en-US" altLang="zh-CN">
              <a:solidFill>
                <a:srgbClr val="FF0000"/>
              </a:solidFill>
              <a:latin typeface="华文楷体" panose="02010600040101010101" charset="-122"/>
              <a:ea typeface="华文楷体" panose="02010600040101010101" charset="-122"/>
            </a:endParaRPr>
          </a:p>
          <a:p>
            <a:pPr eaLnBrk="1" hangingPunct="1"/>
            <a:endParaRPr lang="zh-CN" altLang="en-US">
              <a:solidFill>
                <a:srgbClr val="FF0000"/>
              </a:solidFill>
              <a:latin typeface="华文楷体" panose="02010600040101010101" charset="-122"/>
              <a:ea typeface="华文楷体" panose="02010600040101010101" charset="-122"/>
            </a:endParaRPr>
          </a:p>
        </p:txBody>
      </p:sp>
      <p:pic>
        <p:nvPicPr>
          <p:cNvPr id="24581" name="Picture 2"/>
          <p:cNvPicPr>
            <a:picLocks noChangeAspect="1" noChangeArrowheads="1"/>
          </p:cNvPicPr>
          <p:nvPr/>
        </p:nvPicPr>
        <p:blipFill>
          <a:blip r:embed="rId1"/>
          <a:stretch>
            <a:fillRect/>
          </a:stretch>
        </p:blipFill>
        <p:spPr bwMode="auto">
          <a:xfrm>
            <a:off x="8096250" y="4786313"/>
            <a:ext cx="1562100" cy="1152525"/>
          </a:xfrm>
          <a:prstGeom prst="rect">
            <a:avLst/>
          </a:prstGeom>
          <a:noFill/>
          <a:ln w="9525">
            <a:noFill/>
            <a:miter lim="800000"/>
            <a:headEnd/>
            <a:tailEnd/>
          </a:ln>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TextBox 2"/>
          <p:cNvSpPr txBox="1"/>
          <p:nvPr/>
        </p:nvSpPr>
        <p:spPr>
          <a:xfrm>
            <a:off x="1558925" y="-26988"/>
            <a:ext cx="6913563" cy="737235"/>
          </a:xfrm>
          <a:prstGeom prst="rect">
            <a:avLst/>
          </a:prstGeom>
          <a:noFill/>
        </p:spPr>
        <p:txBody>
          <a:bodyPr>
            <a:spAutoFit/>
          </a:bodyPr>
          <a:lstStyle/>
          <a:p>
            <a:pPr eaLnBrk="1" hangingPunct="1">
              <a:lnSpc>
                <a:spcPct val="150000"/>
              </a:lnSpc>
              <a:defRPr/>
            </a:pPr>
            <a:r>
              <a:rPr lang="zh-CN" altLang="en-US" sz="2800">
                <a:latin typeface="+mn-ea"/>
              </a:rPr>
              <a:t>七、三查四定的内容</a:t>
            </a:r>
            <a:endParaRPr lang="en-US" altLang="zh-CN" sz="2800">
              <a:latin typeface="+mn-ea"/>
            </a:endParaRPr>
          </a:p>
        </p:txBody>
      </p:sp>
      <p:sp>
        <p:nvSpPr>
          <p:cNvPr id="25603" name="矩形 3"/>
          <p:cNvSpPr>
            <a:spLocks noChangeArrowheads="1"/>
          </p:cNvSpPr>
          <p:nvPr/>
        </p:nvSpPr>
        <p:spPr bwMode="auto">
          <a:xfrm>
            <a:off x="1524000" y="928688"/>
            <a:ext cx="2428875" cy="460375"/>
          </a:xfrm>
          <a:prstGeom prst="rect">
            <a:avLst/>
          </a:prstGeom>
          <a:noFill/>
          <a:ln w="9525">
            <a:noFill/>
            <a:miter lim="800000"/>
          </a:ln>
        </p:spPr>
        <p:txBody>
          <a:bodyPr>
            <a:spAutoFit/>
          </a:bodyPr>
          <a:lstStyle/>
          <a:p>
            <a:pPr eaLnBrk="1" hangingPunct="1"/>
            <a:r>
              <a:rPr lang="zh-CN" altLang="en-US" sz="2400" b="1">
                <a:latin typeface="华文楷体" panose="02010600040101010101" charset="-122"/>
                <a:ea typeface="华文楷体" panose="02010600040101010101" charset="-122"/>
              </a:rPr>
              <a:t>容器现场检查</a:t>
            </a:r>
            <a:endParaRPr lang="zh-CN" altLang="en-US" sz="2400"/>
          </a:p>
        </p:txBody>
      </p:sp>
      <p:sp>
        <p:nvSpPr>
          <p:cNvPr id="25604" name="矩形 4"/>
          <p:cNvSpPr>
            <a:spLocks noChangeArrowheads="1"/>
          </p:cNvSpPr>
          <p:nvPr/>
        </p:nvSpPr>
        <p:spPr bwMode="auto">
          <a:xfrm>
            <a:off x="1309687" y="1285875"/>
            <a:ext cx="4500563" cy="398780"/>
          </a:xfrm>
          <a:prstGeom prst="rect">
            <a:avLst/>
          </a:prstGeom>
          <a:noFill/>
          <a:ln w="9525">
            <a:noFill/>
            <a:miter lim="800000"/>
          </a:ln>
        </p:spPr>
        <p:txBody>
          <a:bodyPr>
            <a:spAutoFit/>
          </a:bodyPr>
          <a:lstStyle/>
          <a:p>
            <a:pPr eaLnBrk="1" hangingPunct="1"/>
            <a:r>
              <a:rPr lang="zh-CN" altLang="en-US" sz="2000" b="1">
                <a:latin typeface="华文楷体" panose="02010600040101010101" charset="-122"/>
                <a:ea typeface="华文楷体" panose="02010600040101010101" charset="-122"/>
              </a:rPr>
              <a:t>（</a:t>
            </a:r>
            <a:r>
              <a:rPr lang="en-US" altLang="zh-CN" sz="2000" b="1">
                <a:latin typeface="华文楷体" panose="02010600040101010101" charset="-122"/>
                <a:ea typeface="华文楷体" panose="02010600040101010101" charset="-122"/>
              </a:rPr>
              <a:t>1</a:t>
            </a:r>
            <a:r>
              <a:rPr lang="zh-CN" altLang="en-US" sz="2000" b="1">
                <a:latin typeface="华文楷体" panose="02010600040101010101" charset="-122"/>
                <a:ea typeface="华文楷体" panose="02010600040101010101" charset="-122"/>
              </a:rPr>
              <a:t>）换热器的布置</a:t>
            </a:r>
            <a:endParaRPr lang="zh-CN" altLang="en-US" sz="2000" b="1">
              <a:latin typeface="华文楷体" panose="02010600040101010101" charset="-122"/>
              <a:ea typeface="华文楷体" panose="02010600040101010101" charset="-122"/>
            </a:endParaRPr>
          </a:p>
        </p:txBody>
      </p:sp>
      <p:sp>
        <p:nvSpPr>
          <p:cNvPr id="25605" name="矩形 5"/>
          <p:cNvSpPr>
            <a:spLocks noChangeArrowheads="1"/>
          </p:cNvSpPr>
          <p:nvPr/>
        </p:nvSpPr>
        <p:spPr bwMode="auto">
          <a:xfrm>
            <a:off x="1524000" y="1643063"/>
            <a:ext cx="9144000" cy="3476625"/>
          </a:xfrm>
          <a:prstGeom prst="rect">
            <a:avLst/>
          </a:prstGeom>
          <a:noFill/>
          <a:ln w="9525">
            <a:noFill/>
            <a:miter lim="800000"/>
          </a:ln>
        </p:spPr>
        <p:txBody>
          <a:bodyPr>
            <a:spAutoFit/>
          </a:bodyPr>
          <a:lstStyle/>
          <a:p>
            <a:pPr eaLnBrk="1" hangingPunct="1"/>
            <a:r>
              <a:rPr lang="en-US" altLang="zh-CN" sz="2000">
                <a:latin typeface="楷体_GB2312" pitchFamily="49" charset="-122"/>
                <a:ea typeface="楷体_GB2312" pitchFamily="49" charset="-122"/>
              </a:rPr>
              <a:t>1)</a:t>
            </a:r>
            <a:r>
              <a:rPr lang="zh-CN" altLang="en-US" sz="2000">
                <a:latin typeface="楷体_GB2312" pitchFamily="49" charset="-122"/>
                <a:ea typeface="楷体_GB2312" pitchFamily="49" charset="-122"/>
              </a:rPr>
              <a:t>与分馏塔相关的冷换设备，如塔顶冷凝冷却器等，宜按工艺流程顺序布置在分馏塔附近。</a:t>
            </a:r>
            <a:endParaRPr lang="zh-CN" altLang="en-US" sz="2000">
              <a:latin typeface="楷体_GB2312" pitchFamily="49" charset="-122"/>
              <a:ea typeface="楷体_GB2312" pitchFamily="49" charset="-122"/>
            </a:endParaRPr>
          </a:p>
          <a:p>
            <a:pPr eaLnBrk="1" hangingPunct="1"/>
            <a:r>
              <a:rPr lang="en-US" altLang="zh-CN" sz="2000">
                <a:latin typeface="楷体_GB2312" pitchFamily="49" charset="-122"/>
                <a:ea typeface="楷体_GB2312" pitchFamily="49" charset="-122"/>
              </a:rPr>
              <a:t>2)</a:t>
            </a:r>
            <a:r>
              <a:rPr lang="zh-CN" altLang="en-US" sz="2000">
                <a:latin typeface="楷体_GB2312" pitchFamily="49" charset="-122"/>
                <a:ea typeface="楷体_GB2312" pitchFamily="49" charset="-122"/>
              </a:rPr>
              <a:t>用水冷却几组不同物料的冷却器，宜成组布置。一种物料几种不同物料进行换热的管壳式换热器应成组布置。</a:t>
            </a:r>
            <a:endParaRPr lang="en-US" altLang="zh-CN" sz="2000">
              <a:latin typeface="楷体_GB2312" pitchFamily="49" charset="-122"/>
              <a:ea typeface="楷体_GB2312" pitchFamily="49" charset="-122"/>
            </a:endParaRPr>
          </a:p>
          <a:p>
            <a:pPr eaLnBrk="1" hangingPunct="1"/>
            <a:r>
              <a:rPr lang="en-US" altLang="zh-CN" sz="2000">
                <a:latin typeface="楷体_GB2312" pitchFamily="49" charset="-122"/>
                <a:ea typeface="楷体_GB2312" pitchFamily="49" charset="-122"/>
              </a:rPr>
              <a:t>3)</a:t>
            </a:r>
            <a:r>
              <a:rPr lang="zh-CN" altLang="en-US" sz="2000">
                <a:latin typeface="楷体_GB2312" pitchFamily="49" charset="-122"/>
                <a:ea typeface="楷体_GB2312" pitchFamily="49" charset="-122"/>
              </a:rPr>
              <a:t>操作温度高于物料的自燃点的换热器上方，如无楼板或平台隔开，不应布置其他设备</a:t>
            </a:r>
            <a:endParaRPr lang="zh-CN" altLang="en-US" sz="2000">
              <a:latin typeface="楷体_GB2312" pitchFamily="49" charset="-122"/>
              <a:ea typeface="楷体_GB2312" pitchFamily="49" charset="-122"/>
            </a:endParaRPr>
          </a:p>
          <a:p>
            <a:pPr eaLnBrk="1" hangingPunct="1"/>
            <a:r>
              <a:rPr lang="en-US" altLang="zh-CN" sz="2000">
                <a:solidFill>
                  <a:srgbClr val="FF0000"/>
                </a:solidFill>
                <a:latin typeface="楷体_GB2312" pitchFamily="49" charset="-122"/>
                <a:ea typeface="楷体_GB2312" pitchFamily="49" charset="-122"/>
              </a:rPr>
              <a:t>4)</a:t>
            </a:r>
            <a:r>
              <a:rPr lang="zh-CN" altLang="en-US" sz="2000" b="1">
                <a:solidFill>
                  <a:srgbClr val="FF0000"/>
                </a:solidFill>
                <a:latin typeface="楷体_GB2312" pitchFamily="49" charset="-122"/>
                <a:ea typeface="楷体_GB2312" pitchFamily="49" charset="-122"/>
              </a:rPr>
              <a:t>换热器之间，换热器与其他设备之间的净距离不应小与</a:t>
            </a:r>
            <a:r>
              <a:rPr lang="en-US" altLang="zh-CN" sz="2000" b="1">
                <a:solidFill>
                  <a:srgbClr val="FF0000"/>
                </a:solidFill>
                <a:latin typeface="楷体_GB2312" pitchFamily="49" charset="-122"/>
                <a:ea typeface="楷体_GB2312" pitchFamily="49" charset="-122"/>
              </a:rPr>
              <a:t>0.7m</a:t>
            </a:r>
            <a:r>
              <a:rPr lang="zh-CN" altLang="en-US" sz="2000" b="1">
                <a:solidFill>
                  <a:srgbClr val="FF0000"/>
                </a:solidFill>
                <a:latin typeface="楷体_GB2312" pitchFamily="49" charset="-122"/>
                <a:ea typeface="楷体_GB2312" pitchFamily="49" charset="-122"/>
              </a:rPr>
              <a:t>。</a:t>
            </a:r>
            <a:endParaRPr lang="zh-CN" altLang="en-US" sz="2000" b="1">
              <a:solidFill>
                <a:srgbClr val="FF0000"/>
              </a:solidFill>
              <a:latin typeface="楷体_GB2312" pitchFamily="49" charset="-122"/>
              <a:ea typeface="楷体_GB2312" pitchFamily="49" charset="-122"/>
            </a:endParaRPr>
          </a:p>
          <a:p>
            <a:pPr eaLnBrk="1" hangingPunct="1"/>
            <a:r>
              <a:rPr lang="en-US" altLang="zh-CN" sz="2000" b="1">
                <a:solidFill>
                  <a:srgbClr val="FF0000"/>
                </a:solidFill>
                <a:latin typeface="楷体_GB2312" pitchFamily="49" charset="-122"/>
                <a:ea typeface="楷体_GB2312" pitchFamily="49" charset="-122"/>
              </a:rPr>
              <a:t>5) </a:t>
            </a:r>
            <a:r>
              <a:rPr lang="zh-CN" altLang="en-US" sz="2000" b="1">
                <a:solidFill>
                  <a:srgbClr val="FF0000"/>
                </a:solidFill>
                <a:latin typeface="楷体_GB2312" pitchFamily="49" charset="-122"/>
                <a:ea typeface="楷体_GB2312" pitchFamily="49" charset="-122"/>
              </a:rPr>
              <a:t>构架上布置冷换设备时，应符合下列要求：</a:t>
            </a:r>
            <a:endParaRPr lang="en-US" altLang="zh-CN" sz="2000" b="1">
              <a:solidFill>
                <a:srgbClr val="FF0000"/>
              </a:solidFill>
              <a:latin typeface="楷体_GB2312" pitchFamily="49" charset="-122"/>
              <a:ea typeface="楷体_GB2312" pitchFamily="49" charset="-122"/>
            </a:endParaRPr>
          </a:p>
          <a:p>
            <a:pPr eaLnBrk="1" hangingPunct="1"/>
            <a:r>
              <a:rPr lang="en-US" altLang="zh-CN" sz="2000">
                <a:latin typeface="楷体_GB2312" pitchFamily="49" charset="-122"/>
                <a:ea typeface="楷体_GB2312" pitchFamily="49" charset="-122"/>
              </a:rPr>
              <a:t>a</a:t>
            </a:r>
            <a:r>
              <a:rPr lang="zh-CN" altLang="en-US" sz="2000">
                <a:latin typeface="楷体_GB2312" pitchFamily="49" charset="-122"/>
                <a:ea typeface="楷体_GB2312" pitchFamily="49" charset="-122"/>
              </a:rPr>
              <a:t>、浮头端前方平台净空不宜小于</a:t>
            </a:r>
            <a:r>
              <a:rPr lang="en-US" altLang="zh-CN" sz="2000">
                <a:latin typeface="楷体_GB2312" pitchFamily="49" charset="-122"/>
                <a:ea typeface="楷体_GB2312" pitchFamily="49" charset="-122"/>
              </a:rPr>
              <a:t>0.8m</a:t>
            </a:r>
            <a:r>
              <a:rPr lang="zh-CN" altLang="en-US" sz="2000">
                <a:latin typeface="楷体_GB2312" pitchFamily="49" charset="-122"/>
                <a:ea typeface="楷体_GB2312" pitchFamily="49" charset="-122"/>
              </a:rPr>
              <a:t>。</a:t>
            </a:r>
            <a:endParaRPr lang="zh-CN" altLang="en-US" sz="2000">
              <a:latin typeface="楷体_GB2312" pitchFamily="49" charset="-122"/>
              <a:ea typeface="楷体_GB2312" pitchFamily="49" charset="-122"/>
            </a:endParaRPr>
          </a:p>
          <a:p>
            <a:pPr eaLnBrk="1" hangingPunct="1"/>
            <a:r>
              <a:rPr lang="en-US" altLang="zh-CN" sz="2000">
                <a:latin typeface="楷体_GB2312" pitchFamily="49" charset="-122"/>
                <a:ea typeface="楷体_GB2312" pitchFamily="49" charset="-122"/>
              </a:rPr>
              <a:t>b</a:t>
            </a:r>
            <a:r>
              <a:rPr lang="zh-CN" altLang="en-US" sz="2000">
                <a:latin typeface="楷体_GB2312" pitchFamily="49" charset="-122"/>
                <a:ea typeface="楷体_GB2312" pitchFamily="49" charset="-122"/>
              </a:rPr>
              <a:t>、管箱端前方平台净空不宜小于</a:t>
            </a:r>
            <a:r>
              <a:rPr lang="en-US" altLang="zh-CN" sz="2000">
                <a:latin typeface="楷体_GB2312" pitchFamily="49" charset="-122"/>
                <a:ea typeface="楷体_GB2312" pitchFamily="49" charset="-122"/>
              </a:rPr>
              <a:t>1m</a:t>
            </a:r>
            <a:r>
              <a:rPr lang="zh-CN" altLang="en-US" sz="2000">
                <a:latin typeface="楷体_GB2312" pitchFamily="49" charset="-122"/>
                <a:ea typeface="楷体_GB2312" pitchFamily="49" charset="-122"/>
              </a:rPr>
              <a:t>，并应考虑管束抽出区所需的空间。</a:t>
            </a:r>
            <a:endParaRPr lang="zh-CN" altLang="en-US" sz="2000">
              <a:latin typeface="楷体_GB2312" pitchFamily="49" charset="-122"/>
              <a:ea typeface="楷体_GB2312" pitchFamily="49" charset="-122"/>
            </a:endParaRPr>
          </a:p>
          <a:p>
            <a:pPr eaLnBrk="1" hangingPunct="1"/>
            <a:endParaRPr lang="zh-CN" altLang="en-US" sz="2000">
              <a:latin typeface="楷体_GB2312" pitchFamily="49" charset="-122"/>
              <a:ea typeface="楷体_GB2312" pitchFamily="49" charset="-122"/>
            </a:endParaRPr>
          </a:p>
        </p:txBody>
      </p:sp>
      <p:pic>
        <p:nvPicPr>
          <p:cNvPr id="25606" name="Picture 2"/>
          <p:cNvPicPr>
            <a:picLocks noChangeAspect="1" noChangeArrowheads="1"/>
          </p:cNvPicPr>
          <p:nvPr/>
        </p:nvPicPr>
        <p:blipFill>
          <a:blip r:embed="rId1"/>
          <a:stretch>
            <a:fillRect/>
          </a:stretch>
        </p:blipFill>
        <p:spPr bwMode="auto">
          <a:xfrm>
            <a:off x="7881938" y="4857750"/>
            <a:ext cx="2228850" cy="1471613"/>
          </a:xfrm>
          <a:prstGeom prst="rect">
            <a:avLst/>
          </a:prstGeom>
          <a:noFill/>
          <a:ln w="9525">
            <a:noFill/>
            <a:miter lim="800000"/>
            <a:headEnd/>
            <a:tailEnd/>
          </a:ln>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TextBox 2"/>
          <p:cNvSpPr txBox="1"/>
          <p:nvPr/>
        </p:nvSpPr>
        <p:spPr>
          <a:xfrm>
            <a:off x="1558925" y="-26988"/>
            <a:ext cx="6913563" cy="737235"/>
          </a:xfrm>
          <a:prstGeom prst="rect">
            <a:avLst/>
          </a:prstGeom>
          <a:noFill/>
        </p:spPr>
        <p:txBody>
          <a:bodyPr>
            <a:spAutoFit/>
          </a:bodyPr>
          <a:lstStyle/>
          <a:p>
            <a:pPr eaLnBrk="1" hangingPunct="1">
              <a:lnSpc>
                <a:spcPct val="150000"/>
              </a:lnSpc>
              <a:defRPr/>
            </a:pPr>
            <a:r>
              <a:rPr lang="zh-CN" altLang="en-US" sz="2800">
                <a:latin typeface="+mn-ea"/>
              </a:rPr>
              <a:t>七、三查四定的内容</a:t>
            </a:r>
            <a:endParaRPr lang="en-US" altLang="zh-CN" sz="2800">
              <a:latin typeface="+mn-ea"/>
            </a:endParaRPr>
          </a:p>
        </p:txBody>
      </p:sp>
      <p:sp>
        <p:nvSpPr>
          <p:cNvPr id="26627" name="矩形 3"/>
          <p:cNvSpPr>
            <a:spLocks noChangeArrowheads="1"/>
          </p:cNvSpPr>
          <p:nvPr/>
        </p:nvSpPr>
        <p:spPr bwMode="auto">
          <a:xfrm>
            <a:off x="1524000" y="928688"/>
            <a:ext cx="9144000" cy="4399915"/>
          </a:xfrm>
          <a:prstGeom prst="rect">
            <a:avLst/>
          </a:prstGeom>
          <a:noFill/>
          <a:ln w="9525">
            <a:noFill/>
            <a:miter lim="800000"/>
          </a:ln>
        </p:spPr>
        <p:txBody>
          <a:bodyPr>
            <a:spAutoFit/>
          </a:bodyPr>
          <a:lstStyle/>
          <a:p>
            <a:pPr eaLnBrk="1" hangingPunct="1"/>
            <a:r>
              <a:rPr lang="en-US" altLang="zh-CN" sz="2000" b="1">
                <a:latin typeface="华文楷体" panose="02010600040101010101" charset="-122"/>
                <a:ea typeface="华文楷体" panose="02010600040101010101" charset="-122"/>
              </a:rPr>
              <a:t>   (2)</a:t>
            </a:r>
            <a:r>
              <a:rPr lang="zh-CN" altLang="en-US" sz="2000" b="1">
                <a:latin typeface="华文楷体" panose="02010600040101010101" charset="-122"/>
                <a:ea typeface="华文楷体" panose="02010600040101010101" charset="-122"/>
              </a:rPr>
              <a:t>设备现场检查</a:t>
            </a:r>
            <a:endParaRPr lang="en-US" altLang="zh-CN" sz="2000" b="1">
              <a:latin typeface="华文楷体" panose="02010600040101010101" charset="-122"/>
              <a:ea typeface="华文楷体" panose="02010600040101010101" charset="-122"/>
            </a:endParaRPr>
          </a:p>
          <a:p>
            <a:pPr eaLnBrk="1" hangingPunct="1"/>
            <a:r>
              <a:rPr lang="en-US" altLang="zh-CN" sz="2000">
                <a:latin typeface="楷体_GB2312" pitchFamily="49" charset="-122"/>
                <a:ea typeface="楷体_GB2312" pitchFamily="49" charset="-122"/>
              </a:rPr>
              <a:t>1) </a:t>
            </a:r>
            <a:r>
              <a:rPr lang="zh-CN" altLang="en-US" sz="2000">
                <a:latin typeface="楷体_GB2312" pitchFamily="49" charset="-122"/>
                <a:ea typeface="楷体_GB2312" pitchFamily="49" charset="-122"/>
              </a:rPr>
              <a:t>铭牌检查：设计温度、温差、压力、流量、程数、换热面积、热负荷、流体介质是否符合实际操作的生产要求。如下图所示名牌，对应设计参数比对。</a:t>
            </a:r>
            <a:endParaRPr lang="en-US" altLang="zh-CN" sz="2000">
              <a:latin typeface="楷体_GB2312" pitchFamily="49" charset="-122"/>
              <a:ea typeface="楷体_GB2312" pitchFamily="49" charset="-122"/>
            </a:endParaRPr>
          </a:p>
          <a:p>
            <a:pPr eaLnBrk="1" hangingPunct="1"/>
            <a:r>
              <a:rPr lang="en-US" altLang="zh-CN" sz="2000">
                <a:latin typeface="楷体_GB2312" pitchFamily="49" charset="-122"/>
                <a:ea typeface="楷体_GB2312" pitchFamily="49" charset="-122"/>
              </a:rPr>
              <a:t>2</a:t>
            </a:r>
            <a:r>
              <a:rPr lang="zh-CN" altLang="en-US" sz="2000">
                <a:latin typeface="楷体_GB2312" pitchFamily="49" charset="-122"/>
                <a:ea typeface="楷体_GB2312" pitchFamily="49" charset="-122"/>
              </a:rPr>
              <a:t>）容器安装水平度的检查：轴向水平度≤</a:t>
            </a:r>
            <a:r>
              <a:rPr lang="en-US" altLang="en-US" sz="2000">
                <a:latin typeface="楷体_GB2312" pitchFamily="49" charset="-122"/>
                <a:ea typeface="楷体_GB2312" pitchFamily="49" charset="-122"/>
              </a:rPr>
              <a:t>L/1000</a:t>
            </a:r>
            <a:r>
              <a:rPr lang="zh-CN" altLang="en-US" sz="2000">
                <a:latin typeface="楷体_GB2312" pitchFamily="49" charset="-122"/>
                <a:ea typeface="楷体_GB2312" pitchFamily="49" charset="-122"/>
              </a:rPr>
              <a:t>（</a:t>
            </a:r>
            <a:r>
              <a:rPr lang="en-US" altLang="en-US" sz="2000">
                <a:latin typeface="楷体_GB2312" pitchFamily="49" charset="-122"/>
                <a:ea typeface="楷体_GB2312" pitchFamily="49" charset="-122"/>
              </a:rPr>
              <a:t>L</a:t>
            </a:r>
            <a:r>
              <a:rPr lang="zh-CN" altLang="en-US" sz="2000">
                <a:latin typeface="楷体_GB2312" pitchFamily="49" charset="-122"/>
                <a:ea typeface="楷体_GB2312" pitchFamily="49" charset="-122"/>
              </a:rPr>
              <a:t>：设备长度），径向水平度≤</a:t>
            </a:r>
            <a:r>
              <a:rPr lang="en-US" altLang="en-US" sz="2000">
                <a:latin typeface="楷体_GB2312" pitchFamily="49" charset="-122"/>
                <a:ea typeface="楷体_GB2312" pitchFamily="49" charset="-122"/>
              </a:rPr>
              <a:t>2D/1000</a:t>
            </a:r>
            <a:r>
              <a:rPr lang="zh-CN" altLang="en-US" sz="2000">
                <a:latin typeface="楷体_GB2312" pitchFamily="49" charset="-122"/>
                <a:ea typeface="楷体_GB2312" pitchFamily="49" charset="-122"/>
              </a:rPr>
              <a:t>（</a:t>
            </a:r>
            <a:r>
              <a:rPr lang="en-US" altLang="en-US" sz="2000">
                <a:latin typeface="楷体_GB2312" pitchFamily="49" charset="-122"/>
                <a:ea typeface="楷体_GB2312" pitchFamily="49" charset="-122"/>
              </a:rPr>
              <a:t>D</a:t>
            </a:r>
            <a:r>
              <a:rPr lang="zh-CN" altLang="en-US" sz="2000">
                <a:latin typeface="楷体_GB2312" pitchFamily="49" charset="-122"/>
                <a:ea typeface="楷体_GB2312" pitchFamily="49" charset="-122"/>
              </a:rPr>
              <a:t>：设备直径）。用水平仪测量。</a:t>
            </a:r>
            <a:r>
              <a:rPr lang="zh-CN" altLang="en-US" sz="2000"/>
              <a:t> </a:t>
            </a:r>
            <a:r>
              <a:rPr lang="zh-CN" altLang="en-US" sz="2000">
                <a:latin typeface="楷体_GB2312" pitchFamily="49" charset="-122"/>
                <a:ea typeface="楷体_GB2312" pitchFamily="49" charset="-122"/>
              </a:rPr>
              <a:t>立式设备垂直度检查：立式设备垂直度≤</a:t>
            </a:r>
            <a:r>
              <a:rPr lang="en-US" altLang="en-US" sz="2000">
                <a:latin typeface="楷体_GB2312" pitchFamily="49" charset="-122"/>
                <a:ea typeface="楷体_GB2312" pitchFamily="49" charset="-122"/>
              </a:rPr>
              <a:t>H/1000</a:t>
            </a:r>
            <a:r>
              <a:rPr lang="zh-CN" altLang="en-US" sz="2000">
                <a:latin typeface="楷体_GB2312" pitchFamily="49" charset="-122"/>
                <a:ea typeface="楷体_GB2312" pitchFamily="49" charset="-122"/>
              </a:rPr>
              <a:t>，且≤</a:t>
            </a:r>
            <a:r>
              <a:rPr lang="en-US" altLang="en-US" sz="2000">
                <a:latin typeface="楷体_GB2312" pitchFamily="49" charset="-122"/>
                <a:ea typeface="楷体_GB2312" pitchFamily="49" charset="-122"/>
              </a:rPr>
              <a:t>30</a:t>
            </a:r>
            <a:r>
              <a:rPr lang="zh-CN" altLang="en-US" sz="2000">
                <a:latin typeface="楷体_GB2312" pitchFamily="49" charset="-122"/>
                <a:ea typeface="楷体_GB2312" pitchFamily="49" charset="-122"/>
              </a:rPr>
              <a:t>（</a:t>
            </a:r>
            <a:r>
              <a:rPr lang="en-US" altLang="en-US" sz="2000">
                <a:latin typeface="楷体_GB2312" pitchFamily="49" charset="-122"/>
                <a:ea typeface="楷体_GB2312" pitchFamily="49" charset="-122"/>
              </a:rPr>
              <a:t>H</a:t>
            </a:r>
            <a:r>
              <a:rPr lang="zh-CN" altLang="en-US" sz="2000">
                <a:latin typeface="楷体_GB2312" pitchFamily="49" charset="-122"/>
                <a:ea typeface="楷体_GB2312" pitchFamily="49" charset="-122"/>
              </a:rPr>
              <a:t>：设备高度）。用经纬仪测量。</a:t>
            </a:r>
            <a:endParaRPr lang="en-US" altLang="zh-CN" sz="2000">
              <a:latin typeface="楷体_GB2312" pitchFamily="49" charset="-122"/>
              <a:ea typeface="楷体_GB2312" pitchFamily="49" charset="-122"/>
            </a:endParaRPr>
          </a:p>
          <a:p>
            <a:pPr eaLnBrk="1" hangingPunct="1"/>
            <a:r>
              <a:rPr lang="en-US" altLang="zh-CN" sz="2000">
                <a:latin typeface="楷体_GB2312" pitchFamily="49" charset="-122"/>
                <a:ea typeface="楷体_GB2312" pitchFamily="49" charset="-122"/>
              </a:rPr>
              <a:t>3)</a:t>
            </a:r>
            <a:r>
              <a:rPr lang="zh-CN" altLang="en-US" sz="2000">
                <a:latin typeface="楷体_GB2312" pitchFamily="49" charset="-122"/>
                <a:ea typeface="楷体_GB2312" pitchFamily="49" charset="-122"/>
              </a:rPr>
              <a:t>检查冷换设备的基础是否牢固，安装是否准确，其地脚螺栓是否一头上紧另一头只作固定位置，留有热胀冷缩的余地。地脚螺栓的螺母和垫圈齐全，均匀紧固、螺栓螺纹无损伤并露出螺母</a:t>
            </a:r>
            <a:r>
              <a:rPr lang="en-US" altLang="en-US" sz="2000">
                <a:latin typeface="楷体_GB2312" pitchFamily="49" charset="-122"/>
                <a:ea typeface="楷体_GB2312" pitchFamily="49" charset="-122"/>
              </a:rPr>
              <a:t>2-3</a:t>
            </a:r>
            <a:r>
              <a:rPr lang="zh-CN" altLang="en-US" sz="2000">
                <a:latin typeface="楷体_GB2312" pitchFamily="49" charset="-122"/>
                <a:ea typeface="楷体_GB2312" pitchFamily="49" charset="-122"/>
              </a:rPr>
              <a:t>扣，外漏螺纹应涂防锈脂。为保证支座板与底板应能滑动（其表面上无滑动障碍物并涂上润滑剂），设备配管结束后，将地脚螺栓拧松至</a:t>
            </a:r>
            <a:r>
              <a:rPr lang="en-US" altLang="en-US" sz="2000">
                <a:latin typeface="楷体_GB2312" pitchFamily="49" charset="-122"/>
                <a:ea typeface="楷体_GB2312" pitchFamily="49" charset="-122"/>
              </a:rPr>
              <a:t>1-3mm</a:t>
            </a:r>
            <a:r>
              <a:rPr lang="zh-CN" altLang="en-US" sz="2000">
                <a:latin typeface="楷体_GB2312" pitchFamily="49" charset="-122"/>
                <a:ea typeface="楷体_GB2312" pitchFamily="49" charset="-122"/>
              </a:rPr>
              <a:t>间隙。如下图所示：</a:t>
            </a:r>
            <a:endParaRPr lang="zh-CN" altLang="en-US" sz="2000">
              <a:latin typeface="楷体_GB2312" pitchFamily="49" charset="-122"/>
              <a:ea typeface="楷体_GB2312" pitchFamily="49" charset="-122"/>
            </a:endParaRPr>
          </a:p>
          <a:p>
            <a:pPr eaLnBrk="1" hangingPunct="1"/>
            <a:endParaRPr lang="zh-CN" altLang="en-US" sz="2000">
              <a:latin typeface="楷体_GB2312" pitchFamily="49" charset="-122"/>
              <a:ea typeface="楷体_GB2312" pitchFamily="49" charset="-122"/>
            </a:endParaRPr>
          </a:p>
          <a:p>
            <a:pPr eaLnBrk="1" hangingPunct="1"/>
            <a:endParaRPr lang="zh-CN" altLang="en-US" sz="2000">
              <a:latin typeface="楷体_GB2312" pitchFamily="49" charset="-122"/>
              <a:ea typeface="楷体_GB2312" pitchFamily="49" charset="-122"/>
            </a:endParaRPr>
          </a:p>
          <a:p>
            <a:pPr eaLnBrk="1" hangingPunct="1"/>
            <a:endParaRPr lang="zh-CN" altLang="en-US" sz="2000">
              <a:latin typeface="楷体_GB2312" pitchFamily="49" charset="-122"/>
              <a:ea typeface="楷体_GB2312" pitchFamily="49" charset="-122"/>
            </a:endParaRPr>
          </a:p>
        </p:txBody>
      </p:sp>
      <p:sp>
        <p:nvSpPr>
          <p:cNvPr id="26628" name="矩形 2"/>
          <p:cNvSpPr>
            <a:spLocks noChangeArrowheads="1"/>
          </p:cNvSpPr>
          <p:nvPr/>
        </p:nvSpPr>
        <p:spPr bwMode="auto">
          <a:xfrm>
            <a:off x="1524000" y="2924175"/>
            <a:ext cx="9144000" cy="398780"/>
          </a:xfrm>
          <a:prstGeom prst="rect">
            <a:avLst/>
          </a:prstGeom>
          <a:noFill/>
          <a:ln w="9525">
            <a:noFill/>
            <a:miter lim="800000"/>
          </a:ln>
        </p:spPr>
        <p:txBody>
          <a:bodyPr>
            <a:spAutoFit/>
          </a:bodyPr>
          <a:lstStyle/>
          <a:p>
            <a:pPr eaLnBrk="1" hangingPunct="1"/>
            <a:endParaRPr lang="zh-CN" altLang="en-US" sz="2000">
              <a:latin typeface="楷体_GB2312" pitchFamily="49" charset="-122"/>
              <a:ea typeface="楷体_GB2312" pitchFamily="49" charset="-122"/>
            </a:endParaRPr>
          </a:p>
        </p:txBody>
      </p:sp>
      <p:pic>
        <p:nvPicPr>
          <p:cNvPr id="26629" name="Picture 3"/>
          <p:cNvPicPr>
            <a:picLocks noChangeAspect="1" noChangeArrowheads="1"/>
          </p:cNvPicPr>
          <p:nvPr/>
        </p:nvPicPr>
        <p:blipFill>
          <a:blip r:embed="rId1"/>
          <a:stretch>
            <a:fillRect/>
          </a:stretch>
        </p:blipFill>
        <p:spPr bwMode="auto">
          <a:xfrm>
            <a:off x="8456613" y="5011738"/>
            <a:ext cx="1285875" cy="1285875"/>
          </a:xfrm>
          <a:prstGeom prst="rect">
            <a:avLst/>
          </a:prstGeom>
          <a:noFill/>
          <a:ln w="9525">
            <a:noFill/>
            <a:miter lim="800000"/>
            <a:headEnd/>
            <a:tailEnd/>
          </a:ln>
        </p:spPr>
      </p:pic>
      <p:pic>
        <p:nvPicPr>
          <p:cNvPr id="26630" name="图片 6" descr="IMG_20131230_101616.jpg"/>
          <p:cNvPicPr>
            <a:picLocks noChangeAspect="1"/>
          </p:cNvPicPr>
          <p:nvPr/>
        </p:nvPicPr>
        <p:blipFill>
          <a:blip r:embed="rId2"/>
          <a:stretch>
            <a:fillRect/>
          </a:stretch>
        </p:blipFill>
        <p:spPr bwMode="auto">
          <a:xfrm>
            <a:off x="1608138" y="4567238"/>
            <a:ext cx="6072187" cy="2174875"/>
          </a:xfrm>
          <a:prstGeom prst="rect">
            <a:avLst/>
          </a:prstGeom>
          <a:noFill/>
          <a:ln w="9525">
            <a:noFill/>
            <a:miter lim="800000"/>
            <a:headEnd/>
            <a:tailEnd/>
          </a:ln>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TextBox 2"/>
          <p:cNvSpPr txBox="1"/>
          <p:nvPr/>
        </p:nvSpPr>
        <p:spPr>
          <a:xfrm>
            <a:off x="1558925" y="-26988"/>
            <a:ext cx="6913563" cy="737235"/>
          </a:xfrm>
          <a:prstGeom prst="rect">
            <a:avLst/>
          </a:prstGeom>
          <a:noFill/>
        </p:spPr>
        <p:txBody>
          <a:bodyPr>
            <a:spAutoFit/>
          </a:bodyPr>
          <a:lstStyle/>
          <a:p>
            <a:pPr eaLnBrk="1" hangingPunct="1">
              <a:lnSpc>
                <a:spcPct val="150000"/>
              </a:lnSpc>
              <a:defRPr/>
            </a:pPr>
            <a:r>
              <a:rPr lang="zh-CN" altLang="en-US" sz="2800">
                <a:latin typeface="+mn-ea"/>
              </a:rPr>
              <a:t>七、三查四定的内容</a:t>
            </a:r>
            <a:endParaRPr lang="en-US" altLang="zh-CN" sz="2800">
              <a:latin typeface="+mn-ea"/>
            </a:endParaRPr>
          </a:p>
        </p:txBody>
      </p:sp>
      <p:sp>
        <p:nvSpPr>
          <p:cNvPr id="27651" name="矩形 3"/>
          <p:cNvSpPr>
            <a:spLocks noChangeArrowheads="1"/>
          </p:cNvSpPr>
          <p:nvPr/>
        </p:nvSpPr>
        <p:spPr bwMode="auto">
          <a:xfrm>
            <a:off x="1524000" y="620713"/>
            <a:ext cx="8893175" cy="3999865"/>
          </a:xfrm>
          <a:prstGeom prst="rect">
            <a:avLst/>
          </a:prstGeom>
          <a:noFill/>
          <a:ln w="9525">
            <a:noFill/>
            <a:miter lim="800000"/>
          </a:ln>
        </p:spPr>
        <p:txBody>
          <a:bodyPr>
            <a:spAutoFit/>
          </a:bodyPr>
          <a:lstStyle/>
          <a:p>
            <a:pPr eaLnBrk="1" hangingPunct="1"/>
            <a:r>
              <a:rPr lang="en-US" altLang="zh-CN" sz="2000">
                <a:latin typeface="楷体_GB2312" pitchFamily="49" charset="-122"/>
                <a:ea typeface="楷体_GB2312" pitchFamily="49" charset="-122"/>
              </a:rPr>
              <a:t>4)</a:t>
            </a:r>
            <a:r>
              <a:rPr lang="zh-CN" altLang="en-US" sz="2000">
                <a:latin typeface="楷体_GB2312" pitchFamily="49" charset="-122"/>
                <a:ea typeface="楷体_GB2312" pitchFamily="49" charset="-122"/>
              </a:rPr>
              <a:t>检查冷换设备的封头垫片、螺栓是否正确安装上紧，材质是否符合要求。一般高温部位的螺栓必须使用合金钢螺栓，在低温腐蚀介质中的小浮头螺栓不能使用高强度的合金螺栓，只能使用</a:t>
            </a:r>
            <a:r>
              <a:rPr lang="en-US" altLang="en-US" sz="2000">
                <a:latin typeface="楷体_GB2312" pitchFamily="49" charset="-122"/>
                <a:ea typeface="楷体_GB2312" pitchFamily="49" charset="-122"/>
              </a:rPr>
              <a:t>35#/25#</a:t>
            </a:r>
            <a:r>
              <a:rPr lang="zh-CN" altLang="en-US" sz="2000">
                <a:latin typeface="楷体_GB2312" pitchFamily="49" charset="-122"/>
                <a:ea typeface="楷体_GB2312" pitchFamily="49" charset="-122"/>
              </a:rPr>
              <a:t>钢。一般螺栓、螺母上均打有材质代码，螺栓的材质等级一般比螺母高一级。</a:t>
            </a:r>
            <a:endParaRPr lang="zh-CN" altLang="en-US" sz="2000">
              <a:latin typeface="楷体_GB2312" pitchFamily="49" charset="-122"/>
              <a:ea typeface="楷体_GB2312" pitchFamily="49" charset="-122"/>
            </a:endParaRPr>
          </a:p>
          <a:p>
            <a:pPr eaLnBrk="1" hangingPunct="1"/>
            <a:r>
              <a:rPr lang="en-US" altLang="zh-CN" sz="2000">
                <a:latin typeface="楷体_GB2312" pitchFamily="49" charset="-122"/>
                <a:ea typeface="楷体_GB2312" pitchFamily="49" charset="-122"/>
              </a:rPr>
              <a:t>5)</a:t>
            </a:r>
            <a:r>
              <a:rPr lang="zh-CN" altLang="en-US" sz="2000">
                <a:latin typeface="楷体_GB2312" pitchFamily="49" charset="-122"/>
                <a:ea typeface="楷体_GB2312" pitchFamily="49" charset="-122"/>
              </a:rPr>
              <a:t>检查冷换设备的进出口法兰与工艺管线的法兰是否对正，垫片安装是否正确，螺栓是否上紧，所连的管线是否符合工艺要求。</a:t>
            </a:r>
            <a:endParaRPr lang="en-US" altLang="zh-CN" sz="2000">
              <a:latin typeface="楷体_GB2312" pitchFamily="49" charset="-122"/>
              <a:ea typeface="楷体_GB2312" pitchFamily="49" charset="-122"/>
            </a:endParaRPr>
          </a:p>
          <a:p>
            <a:pPr eaLnBrk="1" hangingPunct="1"/>
            <a:r>
              <a:rPr lang="en-US" altLang="zh-CN" sz="2000">
                <a:latin typeface="楷体_GB2312" pitchFamily="49" charset="-122"/>
                <a:ea typeface="楷体_GB2312" pitchFamily="49" charset="-122"/>
              </a:rPr>
              <a:t>6)</a:t>
            </a:r>
            <a:r>
              <a:rPr lang="zh-CN" altLang="en-US" sz="2000">
                <a:latin typeface="楷体_GB2312" pitchFamily="49" charset="-122"/>
                <a:ea typeface="楷体_GB2312" pitchFamily="49" charset="-122"/>
              </a:rPr>
              <a:t>检查设备进出口管线上的温度计、压力表。热电偶是否配备齐全，是否符合设计要求。</a:t>
            </a:r>
            <a:endParaRPr lang="en-US" altLang="zh-CN" sz="2000">
              <a:latin typeface="楷体_GB2312" pitchFamily="49" charset="-122"/>
              <a:ea typeface="楷体_GB2312" pitchFamily="49" charset="-122"/>
            </a:endParaRPr>
          </a:p>
          <a:p>
            <a:pPr eaLnBrk="1" hangingPunct="1"/>
            <a:r>
              <a:rPr lang="en-US" altLang="zh-CN" sz="2000">
                <a:latin typeface="楷体_GB2312" pitchFamily="49" charset="-122"/>
                <a:ea typeface="楷体_GB2312" pitchFamily="49" charset="-122"/>
              </a:rPr>
              <a:t>7) </a:t>
            </a:r>
            <a:r>
              <a:rPr lang="zh-CN" altLang="zh-CN" sz="2000">
                <a:latin typeface="楷体_GB2312" pitchFamily="49" charset="-122"/>
                <a:ea typeface="楷体_GB2312" pitchFamily="49" charset="-122"/>
              </a:rPr>
              <a:t>检查冷换设备的接地线是否齐全符合规格，有无松、脱、缺。</a:t>
            </a:r>
            <a:r>
              <a:rPr lang="zh-CN" altLang="en-US" sz="2000">
                <a:latin typeface="楷体_GB2312" pitchFamily="49" charset="-122"/>
                <a:ea typeface="楷体_GB2312" pitchFamily="49" charset="-122"/>
              </a:rPr>
              <a:t>接地电阻必须小于</a:t>
            </a:r>
            <a:r>
              <a:rPr lang="en-US" altLang="zh-CN" sz="2000">
                <a:latin typeface="楷体_GB2312" pitchFamily="49" charset="-122"/>
                <a:ea typeface="楷体_GB2312" pitchFamily="49" charset="-122"/>
              </a:rPr>
              <a:t>10Ω</a:t>
            </a:r>
            <a:endParaRPr lang="en-US" altLang="zh-CN" sz="2000">
              <a:latin typeface="楷体_GB2312" pitchFamily="49" charset="-122"/>
              <a:ea typeface="楷体_GB2312" pitchFamily="49" charset="-122"/>
            </a:endParaRPr>
          </a:p>
          <a:p>
            <a:pPr eaLnBrk="1" hangingPunct="1"/>
            <a:endParaRPr lang="zh-CN" altLang="en-US">
              <a:latin typeface="楷体_GB2312" pitchFamily="49" charset="-122"/>
              <a:ea typeface="楷体_GB2312" pitchFamily="49" charset="-122"/>
            </a:endParaRPr>
          </a:p>
          <a:p>
            <a:pPr eaLnBrk="1" hangingPunct="1"/>
            <a:endParaRPr lang="zh-CN" altLang="en-US"/>
          </a:p>
          <a:p>
            <a:pPr eaLnBrk="1" hangingPunct="1"/>
            <a:r>
              <a:rPr lang="zh-CN" altLang="en-US"/>
              <a:t>  </a:t>
            </a:r>
            <a:endParaRPr lang="zh-CN" altLang="en-US"/>
          </a:p>
        </p:txBody>
      </p:sp>
      <p:pic>
        <p:nvPicPr>
          <p:cNvPr id="27652" name="Picture 2" descr="2011-05-06 13"/>
          <p:cNvPicPr>
            <a:picLocks noChangeAspect="1" noChangeArrowheads="1"/>
          </p:cNvPicPr>
          <p:nvPr/>
        </p:nvPicPr>
        <p:blipFill>
          <a:blip r:embed="rId1"/>
          <a:stretch>
            <a:fillRect/>
          </a:stretch>
        </p:blipFill>
        <p:spPr bwMode="auto">
          <a:xfrm>
            <a:off x="1809750" y="3933825"/>
            <a:ext cx="2681288" cy="2879725"/>
          </a:xfrm>
          <a:prstGeom prst="rect">
            <a:avLst/>
          </a:prstGeom>
          <a:noFill/>
          <a:ln w="9525">
            <a:noFill/>
            <a:miter lim="800000"/>
            <a:headEnd/>
            <a:tailEnd/>
          </a:ln>
        </p:spPr>
      </p:pic>
      <p:pic>
        <p:nvPicPr>
          <p:cNvPr id="27653" name="Picture 1" descr="2011-05-06 13"/>
          <p:cNvPicPr>
            <a:picLocks noChangeAspect="1" noChangeArrowheads="1"/>
          </p:cNvPicPr>
          <p:nvPr/>
        </p:nvPicPr>
        <p:blipFill>
          <a:blip r:embed="rId2"/>
          <a:stretch>
            <a:fillRect/>
          </a:stretch>
        </p:blipFill>
        <p:spPr bwMode="auto">
          <a:xfrm>
            <a:off x="4953000" y="4149725"/>
            <a:ext cx="4714875" cy="2643188"/>
          </a:xfrm>
          <a:prstGeom prst="rect">
            <a:avLst/>
          </a:prstGeom>
          <a:noFill/>
          <a:ln w="9525">
            <a:noFill/>
            <a:miter lim="800000"/>
            <a:headEnd/>
            <a:tailEnd/>
          </a:ln>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TextBox 2"/>
          <p:cNvSpPr txBox="1"/>
          <p:nvPr/>
        </p:nvSpPr>
        <p:spPr>
          <a:xfrm>
            <a:off x="1558925" y="-26988"/>
            <a:ext cx="6913563" cy="737235"/>
          </a:xfrm>
          <a:prstGeom prst="rect">
            <a:avLst/>
          </a:prstGeom>
          <a:noFill/>
        </p:spPr>
        <p:txBody>
          <a:bodyPr>
            <a:spAutoFit/>
          </a:bodyPr>
          <a:lstStyle/>
          <a:p>
            <a:pPr eaLnBrk="1" hangingPunct="1">
              <a:lnSpc>
                <a:spcPct val="150000"/>
              </a:lnSpc>
              <a:defRPr/>
            </a:pPr>
            <a:r>
              <a:rPr lang="zh-CN" altLang="en-US" sz="2800">
                <a:latin typeface="+mn-ea"/>
              </a:rPr>
              <a:t>七、三查四定的内容</a:t>
            </a:r>
            <a:endParaRPr lang="en-US" altLang="zh-CN" sz="2800">
              <a:latin typeface="+mn-ea"/>
            </a:endParaRPr>
          </a:p>
        </p:txBody>
      </p:sp>
      <p:sp>
        <p:nvSpPr>
          <p:cNvPr id="28675" name="矩形 2"/>
          <p:cNvSpPr>
            <a:spLocks noChangeArrowheads="1"/>
          </p:cNvSpPr>
          <p:nvPr/>
        </p:nvSpPr>
        <p:spPr bwMode="auto">
          <a:xfrm>
            <a:off x="1524000" y="884238"/>
            <a:ext cx="9144000" cy="3138170"/>
          </a:xfrm>
          <a:prstGeom prst="rect">
            <a:avLst/>
          </a:prstGeom>
          <a:noFill/>
          <a:ln w="9525">
            <a:noFill/>
            <a:miter lim="800000"/>
          </a:ln>
        </p:spPr>
        <p:txBody>
          <a:bodyPr>
            <a:spAutoFit/>
          </a:bodyPr>
          <a:lstStyle/>
          <a:p>
            <a:pPr eaLnBrk="1" hangingPunct="1"/>
            <a:r>
              <a:rPr lang="en-US" altLang="zh-CN">
                <a:latin typeface="楷体_GB2312" pitchFamily="49" charset="-122"/>
                <a:ea typeface="楷体_GB2312" pitchFamily="49" charset="-122"/>
              </a:rPr>
              <a:t>7) </a:t>
            </a:r>
            <a:r>
              <a:rPr lang="zh-CN" altLang="zh-CN">
                <a:latin typeface="楷体_GB2312" pitchFamily="49" charset="-122"/>
                <a:ea typeface="楷体_GB2312" pitchFamily="49" charset="-122"/>
              </a:rPr>
              <a:t>冷换设备保温施工是否达到设计要求，保温的厚度、材质是否符合要求</a:t>
            </a:r>
            <a:r>
              <a:rPr lang="zh-CN" altLang="en-US">
                <a:latin typeface="楷体_GB2312" pitchFamily="49" charset="-122"/>
                <a:ea typeface="楷体_GB2312" pitchFamily="49" charset="-122"/>
              </a:rPr>
              <a:t>（当换热器底部温度达到</a:t>
            </a:r>
            <a:r>
              <a:rPr lang="en-US" altLang="zh-CN" b="1">
                <a:solidFill>
                  <a:srgbClr val="FF0000"/>
                </a:solidFill>
                <a:latin typeface="楷体_GB2312" pitchFamily="49" charset="-122"/>
                <a:ea typeface="楷体_GB2312" pitchFamily="49" charset="-122"/>
              </a:rPr>
              <a:t>-30℃</a:t>
            </a:r>
            <a:r>
              <a:rPr lang="zh-CN" altLang="en-US">
                <a:latin typeface="楷体_GB2312" pitchFamily="49" charset="-122"/>
                <a:ea typeface="楷体_GB2312" pitchFamily="49" charset="-122"/>
              </a:rPr>
              <a:t>时，支座和换热器之间设置隔离层保温。</a:t>
            </a:r>
            <a:endParaRPr lang="en-US" altLang="zh-CN">
              <a:latin typeface="楷体_GB2312" pitchFamily="49" charset="-122"/>
              <a:ea typeface="楷体_GB2312" pitchFamily="49" charset="-122"/>
            </a:endParaRPr>
          </a:p>
          <a:p>
            <a:pPr eaLnBrk="1" hangingPunct="1"/>
            <a:r>
              <a:rPr lang="en-US" altLang="zh-CN">
                <a:latin typeface="楷体_GB2312" pitchFamily="49" charset="-122"/>
                <a:ea typeface="楷体_GB2312" pitchFamily="49" charset="-122"/>
              </a:rPr>
              <a:t>8) </a:t>
            </a:r>
            <a:r>
              <a:rPr lang="zh-CN" altLang="zh-CN">
                <a:latin typeface="楷体_GB2312" pitchFamily="49" charset="-122"/>
                <a:ea typeface="楷体_GB2312" pitchFamily="49" charset="-122"/>
              </a:rPr>
              <a:t>检查所属的温度计或测温管嘴、压力表是否安装，并经校验合格。所有的放空、扫线、排污、取样等阀门和单向阀是否齐全好用，单向阀安装方向是否正确。</a:t>
            </a:r>
            <a:endParaRPr lang="en-US" altLang="zh-CN">
              <a:latin typeface="楷体_GB2312" pitchFamily="49" charset="-122"/>
              <a:ea typeface="楷体_GB2312" pitchFamily="49" charset="-122"/>
            </a:endParaRPr>
          </a:p>
          <a:p>
            <a:pPr eaLnBrk="1" hangingPunct="1"/>
            <a:r>
              <a:rPr lang="en-US" altLang="zh-CN">
                <a:latin typeface="楷体_GB2312" pitchFamily="49" charset="-122"/>
                <a:ea typeface="楷体_GB2312" pitchFamily="49" charset="-122"/>
              </a:rPr>
              <a:t>9) </a:t>
            </a:r>
            <a:r>
              <a:rPr lang="zh-CN" altLang="zh-CN">
                <a:latin typeface="楷体_GB2312" pitchFamily="49" charset="-122"/>
                <a:ea typeface="楷体_GB2312" pitchFamily="49" charset="-122"/>
              </a:rPr>
              <a:t>检查各法兰螺丝是否把紧满帽，垫片材质是否合适，有否偏斜、松弛，堵头是否上紧。</a:t>
            </a:r>
            <a:endParaRPr lang="en-US" altLang="zh-CN">
              <a:latin typeface="楷体_GB2312" pitchFamily="49" charset="-122"/>
              <a:ea typeface="楷体_GB2312" pitchFamily="49" charset="-122"/>
            </a:endParaRPr>
          </a:p>
          <a:p>
            <a:pPr eaLnBrk="1" hangingPunct="1"/>
            <a:r>
              <a:rPr lang="en-US" altLang="zh-CN">
                <a:latin typeface="楷体_GB2312" pitchFamily="49" charset="-122"/>
                <a:ea typeface="楷体_GB2312" pitchFamily="49" charset="-122"/>
              </a:rPr>
              <a:t>10) </a:t>
            </a:r>
            <a:r>
              <a:rPr lang="zh-CN" altLang="zh-CN">
                <a:latin typeface="楷体_GB2312" pitchFamily="49" charset="-122"/>
                <a:ea typeface="楷体_GB2312" pitchFamily="49" charset="-122"/>
              </a:rPr>
              <a:t>检查所属阀门规格型号是否符合工艺要求，阀盖垫片是否合适，盘根材质是否</a:t>
            </a:r>
            <a:r>
              <a:rPr lang="zh-CN" altLang="en-US">
                <a:latin typeface="楷体_GB2312" pitchFamily="49" charset="-122"/>
                <a:ea typeface="楷体_GB2312" pitchFamily="49" charset="-122"/>
              </a:rPr>
              <a:t>正确</a:t>
            </a:r>
            <a:r>
              <a:rPr lang="zh-CN" altLang="zh-CN">
                <a:latin typeface="楷体_GB2312" pitchFamily="49" charset="-122"/>
                <a:ea typeface="楷体_GB2312" pitchFamily="49" charset="-122"/>
              </a:rPr>
              <a:t>、压满，开关是否灵活。</a:t>
            </a:r>
            <a:endParaRPr lang="zh-CN" altLang="zh-CN">
              <a:latin typeface="楷体_GB2312" pitchFamily="49" charset="-122"/>
              <a:ea typeface="楷体_GB2312" pitchFamily="49" charset="-122"/>
            </a:endParaRPr>
          </a:p>
          <a:p>
            <a:pPr eaLnBrk="1" hangingPunct="1"/>
            <a:r>
              <a:rPr lang="en-US" altLang="zh-CN">
                <a:latin typeface="楷体_GB2312" pitchFamily="49" charset="-122"/>
                <a:ea typeface="楷体_GB2312" pitchFamily="49" charset="-122"/>
              </a:rPr>
              <a:t>11) </a:t>
            </a:r>
            <a:r>
              <a:rPr lang="zh-CN" altLang="zh-CN">
                <a:latin typeface="楷体_GB2312" pitchFamily="49" charset="-122"/>
                <a:ea typeface="楷体_GB2312" pitchFamily="49" charset="-122"/>
              </a:rPr>
              <a:t>检查各进出口、副线、吹扫蒸汽线、阀门连接是否合理，是否方便操作和检修。</a:t>
            </a:r>
            <a:endParaRPr lang="zh-CN" altLang="zh-CN">
              <a:latin typeface="楷体_GB2312" pitchFamily="49" charset="-122"/>
              <a:ea typeface="楷体_GB2312" pitchFamily="49" charset="-122"/>
            </a:endParaRPr>
          </a:p>
          <a:p>
            <a:pPr eaLnBrk="1" hangingPunct="1"/>
            <a:r>
              <a:rPr lang="en-US" altLang="zh-CN">
                <a:latin typeface="楷体_GB2312" pitchFamily="49" charset="-122"/>
                <a:ea typeface="楷体_GB2312" pitchFamily="49" charset="-122"/>
              </a:rPr>
              <a:t>12) </a:t>
            </a:r>
            <a:r>
              <a:rPr lang="zh-CN" altLang="zh-CN">
                <a:latin typeface="楷体_GB2312" pitchFamily="49" charset="-122"/>
                <a:ea typeface="楷体_GB2312" pitchFamily="49" charset="-122"/>
              </a:rPr>
              <a:t>检查油漆、保温质量是否符合要求，并按</a:t>
            </a:r>
            <a:r>
              <a:rPr lang="zh-CN" altLang="en-US">
                <a:latin typeface="楷体_GB2312" pitchFamily="49" charset="-122"/>
                <a:ea typeface="楷体_GB2312" pitchFamily="49" charset="-122"/>
              </a:rPr>
              <a:t>介质的</a:t>
            </a:r>
            <a:r>
              <a:rPr lang="zh-CN" altLang="zh-CN">
                <a:latin typeface="楷体_GB2312" pitchFamily="49" charset="-122"/>
                <a:ea typeface="楷体_GB2312" pitchFamily="49" charset="-122"/>
              </a:rPr>
              <a:t>名称</a:t>
            </a:r>
            <a:r>
              <a:rPr lang="zh-CN" altLang="en-US">
                <a:latin typeface="楷体_GB2312" pitchFamily="49" charset="-122"/>
                <a:ea typeface="楷体_GB2312" pitchFamily="49" charset="-122"/>
              </a:rPr>
              <a:t>和</a:t>
            </a:r>
            <a:r>
              <a:rPr lang="zh-CN" altLang="zh-CN">
                <a:latin typeface="楷体_GB2312" pitchFamily="49" charset="-122"/>
                <a:ea typeface="楷体_GB2312" pitchFamily="49" charset="-122"/>
              </a:rPr>
              <a:t>介质方向进行喷字标识。</a:t>
            </a:r>
            <a:endParaRPr lang="en-US" altLang="zh-CN">
              <a:latin typeface="楷体_GB2312" pitchFamily="49" charset="-122"/>
              <a:ea typeface="楷体_GB2312" pitchFamily="49" charset="-122"/>
            </a:endParaRPr>
          </a:p>
          <a:p>
            <a:pPr eaLnBrk="1" hangingPunct="1"/>
            <a:r>
              <a:rPr lang="en-US" altLang="zh-CN">
                <a:latin typeface="楷体_GB2312" pitchFamily="49" charset="-122"/>
                <a:ea typeface="楷体_GB2312" pitchFamily="49" charset="-122"/>
              </a:rPr>
              <a:t>13</a:t>
            </a:r>
            <a:r>
              <a:rPr lang="zh-CN" altLang="en-US">
                <a:latin typeface="楷体_GB2312" pitchFamily="49" charset="-122"/>
                <a:ea typeface="楷体_GB2312" pitchFamily="49" charset="-122"/>
              </a:rPr>
              <a:t>）检查设备的完好性和外观清洁度</a:t>
            </a:r>
            <a:endParaRPr lang="zh-CN" altLang="en-US">
              <a:latin typeface="楷体_GB2312" pitchFamily="49" charset="-122"/>
              <a:ea typeface="楷体_GB2312" pitchFamily="49" charset="-122"/>
            </a:endParaRPr>
          </a:p>
          <a:p>
            <a:pPr eaLnBrk="1" hangingPunct="1"/>
            <a:endParaRPr lang="zh-CN" altLang="en-US"/>
          </a:p>
        </p:txBody>
      </p:sp>
      <p:pic>
        <p:nvPicPr>
          <p:cNvPr id="28676" name="图片 5" descr="IMG_20131230_101638.jpg"/>
          <p:cNvPicPr>
            <a:picLocks noChangeAspect="1"/>
          </p:cNvPicPr>
          <p:nvPr/>
        </p:nvPicPr>
        <p:blipFill>
          <a:blip r:embed="rId1"/>
          <a:stretch>
            <a:fillRect/>
          </a:stretch>
        </p:blipFill>
        <p:spPr bwMode="auto">
          <a:xfrm>
            <a:off x="1524000" y="3803650"/>
            <a:ext cx="4143375" cy="3009900"/>
          </a:xfrm>
          <a:prstGeom prst="rect">
            <a:avLst/>
          </a:prstGeom>
          <a:noFill/>
          <a:ln w="9525">
            <a:noFill/>
            <a:miter lim="800000"/>
            <a:headEnd/>
            <a:tailEnd/>
          </a:ln>
        </p:spPr>
      </p:pic>
      <p:pic>
        <p:nvPicPr>
          <p:cNvPr id="28677" name="图片 6" descr="IMG_20131230_101708.jpg"/>
          <p:cNvPicPr>
            <a:picLocks noChangeAspect="1"/>
          </p:cNvPicPr>
          <p:nvPr/>
        </p:nvPicPr>
        <p:blipFill>
          <a:blip r:embed="rId2"/>
          <a:stretch>
            <a:fillRect/>
          </a:stretch>
        </p:blipFill>
        <p:spPr bwMode="auto">
          <a:xfrm>
            <a:off x="5332413" y="3816350"/>
            <a:ext cx="5335587" cy="2997200"/>
          </a:xfrm>
          <a:prstGeom prst="rect">
            <a:avLst/>
          </a:prstGeom>
          <a:noFill/>
          <a:ln w="9525">
            <a:noFill/>
            <a:miter lim="800000"/>
            <a:headEnd/>
            <a:tailEnd/>
          </a:ln>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TextBox 2"/>
          <p:cNvSpPr txBox="1"/>
          <p:nvPr/>
        </p:nvSpPr>
        <p:spPr>
          <a:xfrm>
            <a:off x="1558925" y="-26988"/>
            <a:ext cx="6913563" cy="737235"/>
          </a:xfrm>
          <a:prstGeom prst="rect">
            <a:avLst/>
          </a:prstGeom>
          <a:noFill/>
        </p:spPr>
        <p:txBody>
          <a:bodyPr>
            <a:spAutoFit/>
          </a:bodyPr>
          <a:lstStyle/>
          <a:p>
            <a:pPr eaLnBrk="1" hangingPunct="1">
              <a:lnSpc>
                <a:spcPct val="150000"/>
              </a:lnSpc>
              <a:defRPr/>
            </a:pPr>
            <a:r>
              <a:rPr lang="zh-CN" altLang="en-US" sz="2800">
                <a:latin typeface="+mn-ea"/>
              </a:rPr>
              <a:t>七、三查四定的内容</a:t>
            </a:r>
            <a:endParaRPr lang="en-US" altLang="zh-CN" sz="2800">
              <a:latin typeface="+mn-ea"/>
            </a:endParaRPr>
          </a:p>
        </p:txBody>
      </p:sp>
      <p:sp>
        <p:nvSpPr>
          <p:cNvPr id="29699" name="TextBox 2"/>
          <p:cNvSpPr txBox="1">
            <a:spLocks noChangeArrowheads="1"/>
          </p:cNvSpPr>
          <p:nvPr/>
        </p:nvSpPr>
        <p:spPr bwMode="auto">
          <a:xfrm>
            <a:off x="1771650" y="928688"/>
            <a:ext cx="8572500" cy="4799965"/>
          </a:xfrm>
          <a:prstGeom prst="rect">
            <a:avLst/>
          </a:prstGeom>
          <a:noFill/>
          <a:ln w="9525">
            <a:noFill/>
            <a:miter lim="800000"/>
          </a:ln>
        </p:spPr>
        <p:txBody>
          <a:bodyPr>
            <a:spAutoFit/>
          </a:bodyPr>
          <a:lstStyle/>
          <a:p>
            <a:pPr eaLnBrk="1" hangingPunct="1">
              <a:lnSpc>
                <a:spcPct val="150000"/>
              </a:lnSpc>
            </a:pPr>
            <a:r>
              <a:rPr lang="zh-CN" altLang="en-US" sz="2400" b="1">
                <a:ea typeface="楷体" panose="02010609060101010101" pitchFamily="49" charset="-122"/>
              </a:rPr>
              <a:t>机泵的检查：</a:t>
            </a:r>
            <a:r>
              <a:rPr lang="zh-CN" altLang="en-US" sz="2400" b="1">
                <a:solidFill>
                  <a:srgbClr val="FF0000"/>
                </a:solidFill>
                <a:latin typeface="华文楷体" panose="02010600040101010101" charset="-122"/>
                <a:ea typeface="楷体" panose="02010609060101010101" pitchFamily="49" charset="-122"/>
              </a:rPr>
              <a:t>竣工资料检查和现场检查</a:t>
            </a:r>
            <a:endParaRPr lang="en-US" altLang="zh-CN" sz="2400" b="1">
              <a:solidFill>
                <a:srgbClr val="FF0000"/>
              </a:solidFill>
              <a:latin typeface="华文楷体" panose="02010600040101010101" charset="-122"/>
              <a:ea typeface="楷体" panose="02010609060101010101" pitchFamily="49" charset="-122"/>
            </a:endParaRPr>
          </a:p>
          <a:p>
            <a:pPr eaLnBrk="1" hangingPunct="1">
              <a:lnSpc>
                <a:spcPct val="150000"/>
              </a:lnSpc>
            </a:pPr>
            <a:r>
              <a:rPr lang="zh-CN" altLang="en-US" sz="2000">
                <a:latin typeface="华文楷体" panose="02010600040101010101" charset="-122"/>
                <a:ea typeface="华文楷体" panose="02010600040101010101" charset="-122"/>
              </a:rPr>
              <a:t>竣工资料检查</a:t>
            </a:r>
            <a:r>
              <a:rPr lang="zh-CN" altLang="en-US" sz="2400">
                <a:latin typeface="华文楷体" panose="02010600040101010101" charset="-122"/>
                <a:ea typeface="华文楷体" panose="02010600040101010101" charset="-122"/>
              </a:rPr>
              <a:t>：</a:t>
            </a:r>
            <a:endParaRPr lang="en-US" altLang="zh-CN" sz="2400">
              <a:latin typeface="华文楷体" panose="02010600040101010101" charset="-122"/>
              <a:ea typeface="华文楷体" panose="02010600040101010101" charset="-122"/>
            </a:endParaRPr>
          </a:p>
          <a:p>
            <a:pPr eaLnBrk="1" hangingPunct="1">
              <a:lnSpc>
                <a:spcPct val="150000"/>
              </a:lnSpc>
            </a:pPr>
            <a:r>
              <a:rPr lang="en-US" altLang="zh-CN" sz="2400">
                <a:latin typeface="华文楷体" panose="02010600040101010101" charset="-122"/>
                <a:ea typeface="华文楷体" panose="02010600040101010101" charset="-122"/>
              </a:rPr>
              <a:t>1.</a:t>
            </a:r>
            <a:r>
              <a:rPr lang="zh-CN" altLang="en-US" sz="2400">
                <a:latin typeface="华文楷体" panose="02010600040101010101" charset="-122"/>
                <a:ea typeface="华文楷体" panose="02010600040101010101" charset="-122"/>
              </a:rPr>
              <a:t>设备完整竣工资料</a:t>
            </a:r>
            <a:endParaRPr lang="en-US" altLang="zh-CN" sz="2400">
              <a:latin typeface="华文楷体" panose="02010600040101010101" charset="-122"/>
              <a:ea typeface="华文楷体" panose="02010600040101010101" charset="-122"/>
            </a:endParaRPr>
          </a:p>
          <a:p>
            <a:pPr eaLnBrk="1" hangingPunct="1">
              <a:lnSpc>
                <a:spcPct val="150000"/>
              </a:lnSpc>
            </a:pPr>
            <a:r>
              <a:rPr lang="en-US" altLang="zh-CN" sz="2400">
                <a:latin typeface="华文楷体" panose="02010600040101010101" charset="-122"/>
                <a:ea typeface="华文楷体" panose="02010600040101010101" charset="-122"/>
              </a:rPr>
              <a:t>2.</a:t>
            </a:r>
            <a:r>
              <a:rPr lang="zh-CN" altLang="en-US" sz="2400">
                <a:latin typeface="华文楷体" panose="02010600040101010101" charset="-122"/>
                <a:ea typeface="华文楷体" panose="02010600040101010101" charset="-122"/>
              </a:rPr>
              <a:t>设备安装及布置资料</a:t>
            </a:r>
            <a:endParaRPr lang="en-US" altLang="zh-CN" sz="2400">
              <a:latin typeface="华文楷体" panose="02010600040101010101" charset="-122"/>
              <a:ea typeface="华文楷体" panose="02010600040101010101" charset="-122"/>
            </a:endParaRPr>
          </a:p>
          <a:p>
            <a:pPr eaLnBrk="1" hangingPunct="1">
              <a:lnSpc>
                <a:spcPct val="150000"/>
              </a:lnSpc>
            </a:pPr>
            <a:r>
              <a:rPr lang="en-US" altLang="zh-CN" sz="2400">
                <a:latin typeface="华文楷体" panose="02010600040101010101" charset="-122"/>
                <a:ea typeface="华文楷体" panose="02010600040101010101" charset="-122"/>
              </a:rPr>
              <a:t>3.</a:t>
            </a:r>
            <a:r>
              <a:rPr lang="zh-CN" altLang="en-US" sz="2400">
                <a:latin typeface="华文楷体" panose="02010600040101010101" charset="-122"/>
                <a:ea typeface="华文楷体" panose="02010600040101010101" charset="-122"/>
              </a:rPr>
              <a:t>设备调试资料</a:t>
            </a:r>
            <a:endParaRPr lang="en-US" altLang="zh-CN" sz="2400">
              <a:latin typeface="华文楷体" panose="02010600040101010101" charset="-122"/>
              <a:ea typeface="华文楷体" panose="02010600040101010101" charset="-122"/>
            </a:endParaRPr>
          </a:p>
          <a:p>
            <a:pPr eaLnBrk="1" hangingPunct="1">
              <a:lnSpc>
                <a:spcPct val="150000"/>
              </a:lnSpc>
            </a:pPr>
            <a:r>
              <a:rPr lang="en-US" altLang="zh-CN" sz="2400">
                <a:latin typeface="华文楷体" panose="02010600040101010101" charset="-122"/>
                <a:ea typeface="华文楷体" panose="02010600040101010101" charset="-122"/>
              </a:rPr>
              <a:t>4.</a:t>
            </a:r>
            <a:r>
              <a:rPr lang="zh-CN" altLang="en-US" sz="2400">
                <a:latin typeface="华文楷体" panose="02010600040101010101" charset="-122"/>
                <a:ea typeface="华文楷体" panose="02010600040101010101" charset="-122"/>
              </a:rPr>
              <a:t>设备零部件图纸及装配图纸</a:t>
            </a:r>
            <a:endParaRPr lang="en-US" altLang="zh-CN" sz="2400">
              <a:latin typeface="华文楷体" panose="02010600040101010101" charset="-122"/>
              <a:ea typeface="华文楷体" panose="02010600040101010101" charset="-122"/>
            </a:endParaRPr>
          </a:p>
          <a:p>
            <a:pPr eaLnBrk="1" hangingPunct="1">
              <a:lnSpc>
                <a:spcPct val="150000"/>
              </a:lnSpc>
            </a:pPr>
            <a:r>
              <a:rPr lang="en-US" altLang="zh-CN" sz="2400">
                <a:latin typeface="华文楷体" panose="02010600040101010101" charset="-122"/>
                <a:ea typeface="华文楷体" panose="02010600040101010101" charset="-122"/>
              </a:rPr>
              <a:t>5.</a:t>
            </a:r>
            <a:r>
              <a:rPr lang="zh-CN" altLang="en-US" sz="2400">
                <a:latin typeface="华文楷体" panose="02010600040101010101" charset="-122"/>
                <a:ea typeface="华文楷体" panose="02010600040101010101" charset="-122"/>
              </a:rPr>
              <a:t>设备设计资料</a:t>
            </a:r>
            <a:endParaRPr lang="en-US" altLang="zh-CN" sz="2400">
              <a:latin typeface="华文楷体" panose="02010600040101010101" charset="-122"/>
              <a:ea typeface="华文楷体" panose="02010600040101010101" charset="-122"/>
            </a:endParaRPr>
          </a:p>
          <a:p>
            <a:pPr eaLnBrk="1" hangingPunct="1">
              <a:lnSpc>
                <a:spcPct val="150000"/>
              </a:lnSpc>
            </a:pPr>
            <a:r>
              <a:rPr lang="en-US" altLang="zh-CN" sz="2400">
                <a:latin typeface="华文楷体" panose="02010600040101010101" charset="-122"/>
                <a:ea typeface="华文楷体" panose="02010600040101010101" charset="-122"/>
              </a:rPr>
              <a:t>6.</a:t>
            </a:r>
            <a:r>
              <a:rPr lang="zh-CN" altLang="en-US" sz="2400">
                <a:latin typeface="华文楷体" panose="02010600040101010101" charset="-122"/>
                <a:ea typeface="华文楷体" panose="02010600040101010101" charset="-122"/>
              </a:rPr>
              <a:t>设备出厂性能参数等</a:t>
            </a:r>
            <a:endParaRPr lang="en-US" altLang="zh-CN" sz="2400">
              <a:latin typeface="华文楷体" panose="02010600040101010101" charset="-122"/>
              <a:ea typeface="华文楷体" panose="02010600040101010101" charset="-122"/>
            </a:endParaRPr>
          </a:p>
          <a:p>
            <a:pPr eaLnBrk="1" hangingPunct="1"/>
            <a:endParaRPr lang="zh-CN" altLang="en-US"/>
          </a:p>
        </p:txBody>
      </p:sp>
      <p:pic>
        <p:nvPicPr>
          <p:cNvPr id="29700" name="Picture 3"/>
          <p:cNvPicPr>
            <a:picLocks noChangeAspect="1" noChangeArrowheads="1"/>
          </p:cNvPicPr>
          <p:nvPr/>
        </p:nvPicPr>
        <p:blipFill>
          <a:blip r:embed="rId1"/>
          <a:stretch>
            <a:fillRect/>
          </a:stretch>
        </p:blipFill>
        <p:spPr bwMode="auto">
          <a:xfrm>
            <a:off x="7167563" y="4000500"/>
            <a:ext cx="2952750" cy="2081213"/>
          </a:xfrm>
          <a:prstGeom prst="rect">
            <a:avLst/>
          </a:prstGeom>
          <a:noFill/>
          <a:ln w="9525">
            <a:noFill/>
            <a:miter lim="800000"/>
            <a:headEnd/>
            <a:tailEnd/>
          </a:ln>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TextBox 2"/>
          <p:cNvSpPr txBox="1"/>
          <p:nvPr/>
        </p:nvSpPr>
        <p:spPr>
          <a:xfrm>
            <a:off x="1558925" y="-26988"/>
            <a:ext cx="6913563" cy="737235"/>
          </a:xfrm>
          <a:prstGeom prst="rect">
            <a:avLst/>
          </a:prstGeom>
          <a:noFill/>
        </p:spPr>
        <p:txBody>
          <a:bodyPr>
            <a:spAutoFit/>
          </a:bodyPr>
          <a:lstStyle/>
          <a:p>
            <a:pPr eaLnBrk="1" hangingPunct="1">
              <a:lnSpc>
                <a:spcPct val="150000"/>
              </a:lnSpc>
              <a:defRPr/>
            </a:pPr>
            <a:r>
              <a:rPr lang="zh-CN" altLang="en-US" sz="2800">
                <a:latin typeface="+mn-ea"/>
              </a:rPr>
              <a:t>七、三查四定的内容</a:t>
            </a:r>
            <a:endParaRPr lang="en-US" altLang="zh-CN" sz="2800">
              <a:latin typeface="+mn-ea"/>
            </a:endParaRPr>
          </a:p>
        </p:txBody>
      </p:sp>
      <p:sp>
        <p:nvSpPr>
          <p:cNvPr id="30723" name="矩形 2"/>
          <p:cNvSpPr>
            <a:spLocks noChangeArrowheads="1"/>
          </p:cNvSpPr>
          <p:nvPr/>
        </p:nvSpPr>
        <p:spPr bwMode="auto">
          <a:xfrm>
            <a:off x="1524000" y="928688"/>
            <a:ext cx="2711450" cy="368300"/>
          </a:xfrm>
          <a:prstGeom prst="rect">
            <a:avLst/>
          </a:prstGeom>
          <a:noFill/>
          <a:ln w="9525">
            <a:noFill/>
            <a:miter lim="800000"/>
          </a:ln>
        </p:spPr>
        <p:txBody>
          <a:bodyPr wrap="none">
            <a:spAutoFit/>
          </a:bodyPr>
          <a:lstStyle/>
          <a:p>
            <a:pPr eaLnBrk="1" hangingPunct="1"/>
            <a:r>
              <a:rPr lang="zh-CN" altLang="zh-CN" b="1"/>
              <a:t>泵、</a:t>
            </a:r>
            <a:r>
              <a:rPr lang="zh-CN" altLang="en-US" b="1"/>
              <a:t>压缩机</a:t>
            </a:r>
            <a:r>
              <a:rPr lang="zh-CN" altLang="zh-CN" b="1"/>
              <a:t>设备现场检查</a:t>
            </a:r>
            <a:endParaRPr lang="zh-CN" altLang="en-US"/>
          </a:p>
        </p:txBody>
      </p:sp>
      <p:sp>
        <p:nvSpPr>
          <p:cNvPr id="30724" name="矩形 3"/>
          <p:cNvSpPr>
            <a:spLocks noChangeArrowheads="1"/>
          </p:cNvSpPr>
          <p:nvPr/>
        </p:nvSpPr>
        <p:spPr bwMode="auto">
          <a:xfrm>
            <a:off x="1524000" y="1071563"/>
            <a:ext cx="1916113" cy="1040130"/>
          </a:xfrm>
          <a:prstGeom prst="rect">
            <a:avLst/>
          </a:prstGeom>
          <a:noFill/>
          <a:ln w="9525">
            <a:noFill/>
            <a:miter lim="800000"/>
          </a:ln>
        </p:spPr>
        <p:txBody>
          <a:bodyPr>
            <a:spAutoFit/>
          </a:bodyPr>
          <a:lstStyle/>
          <a:p>
            <a:pPr algn="just" eaLnBrk="1" hangingPunct="1">
              <a:lnSpc>
                <a:spcPts val="3700"/>
              </a:lnSpc>
            </a:pPr>
            <a:r>
              <a:rPr lang="zh-CN" altLang="en-US" b="1"/>
              <a:t>（</a:t>
            </a:r>
            <a:r>
              <a:rPr lang="en-US" altLang="zh-CN" b="1"/>
              <a:t>1</a:t>
            </a:r>
            <a:r>
              <a:rPr lang="zh-CN" altLang="en-US" b="1"/>
              <a:t>）机</a:t>
            </a:r>
            <a:r>
              <a:rPr lang="zh-CN" altLang="zh-CN" b="1"/>
              <a:t>泵的布置</a:t>
            </a:r>
            <a:endParaRPr lang="zh-CN" altLang="zh-CN" b="1"/>
          </a:p>
        </p:txBody>
      </p:sp>
      <p:sp>
        <p:nvSpPr>
          <p:cNvPr id="30725" name="矩形 4"/>
          <p:cNvSpPr>
            <a:spLocks noChangeArrowheads="1"/>
          </p:cNvSpPr>
          <p:nvPr/>
        </p:nvSpPr>
        <p:spPr bwMode="auto">
          <a:xfrm>
            <a:off x="1524000" y="1500188"/>
            <a:ext cx="4572000" cy="4799965"/>
          </a:xfrm>
          <a:prstGeom prst="rect">
            <a:avLst/>
          </a:prstGeom>
          <a:noFill/>
          <a:ln w="9525">
            <a:noFill/>
            <a:miter lim="800000"/>
          </a:ln>
        </p:spPr>
        <p:txBody>
          <a:bodyPr>
            <a:spAutoFit/>
          </a:bodyPr>
          <a:lstStyle/>
          <a:p>
            <a:pPr eaLnBrk="1" hangingPunct="1"/>
            <a:r>
              <a:rPr lang="en-US" altLang="zh-CN">
                <a:latin typeface="楷体_GB2312" pitchFamily="49" charset="-122"/>
                <a:ea typeface="楷体_GB2312" pitchFamily="49" charset="-122"/>
              </a:rPr>
              <a:t>1) </a:t>
            </a:r>
            <a:r>
              <a:rPr lang="zh-CN" altLang="en-US">
                <a:latin typeface="楷体_GB2312" pitchFamily="49" charset="-122"/>
                <a:ea typeface="楷体_GB2312" pitchFamily="49" charset="-122"/>
              </a:rPr>
              <a:t>机</a:t>
            </a:r>
            <a:r>
              <a:rPr lang="zh-CN" altLang="zh-CN">
                <a:latin typeface="楷体_GB2312" pitchFamily="49" charset="-122"/>
                <a:ea typeface="楷体_GB2312" pitchFamily="49" charset="-122"/>
              </a:rPr>
              <a:t>泵</a:t>
            </a:r>
            <a:r>
              <a:rPr lang="zh-CN" altLang="en-US">
                <a:latin typeface="楷体_GB2312" pitchFamily="49" charset="-122"/>
                <a:ea typeface="楷体_GB2312" pitchFamily="49" charset="-122"/>
              </a:rPr>
              <a:t>若</a:t>
            </a:r>
            <a:r>
              <a:rPr lang="zh-CN" altLang="zh-CN">
                <a:latin typeface="楷体_GB2312" pitchFamily="49" charset="-122"/>
                <a:ea typeface="楷体_GB2312" pitchFamily="49" charset="-122"/>
              </a:rPr>
              <a:t>露天布置，</a:t>
            </a:r>
            <a:r>
              <a:rPr lang="zh-CN" altLang="en-US">
                <a:latin typeface="楷体_GB2312" pitchFamily="49" charset="-122"/>
                <a:ea typeface="楷体_GB2312" pitchFamily="49" charset="-122"/>
              </a:rPr>
              <a:t>要</a:t>
            </a:r>
            <a:r>
              <a:rPr lang="zh-CN" altLang="zh-CN">
                <a:latin typeface="楷体_GB2312" pitchFamily="49" charset="-122"/>
                <a:ea typeface="楷体_GB2312" pitchFamily="49" charset="-122"/>
              </a:rPr>
              <a:t>满足防火防爆要求。</a:t>
            </a:r>
            <a:endParaRPr lang="zh-CN" altLang="zh-CN">
              <a:latin typeface="楷体_GB2312" pitchFamily="49" charset="-122"/>
              <a:ea typeface="楷体_GB2312" pitchFamily="49" charset="-122"/>
            </a:endParaRPr>
          </a:p>
          <a:p>
            <a:pPr eaLnBrk="1" hangingPunct="1"/>
            <a:r>
              <a:rPr lang="en-US" altLang="zh-CN">
                <a:latin typeface="楷体_GB2312" pitchFamily="49" charset="-122"/>
                <a:ea typeface="楷体_GB2312" pitchFamily="49" charset="-122"/>
              </a:rPr>
              <a:t>2) </a:t>
            </a:r>
            <a:r>
              <a:rPr lang="zh-CN" altLang="zh-CN">
                <a:latin typeface="楷体_GB2312" pitchFamily="49" charset="-122"/>
                <a:ea typeface="楷体_GB2312" pitchFamily="49" charset="-122"/>
              </a:rPr>
              <a:t>可燃液体泵的布置应符合</a:t>
            </a:r>
            <a:r>
              <a:rPr lang="zh-CN" altLang="en-US">
                <a:latin typeface="楷体_GB2312" pitchFamily="49" charset="-122"/>
                <a:ea typeface="楷体_GB2312" pitchFamily="49" charset="-122"/>
              </a:rPr>
              <a:t>：</a:t>
            </a:r>
            <a:r>
              <a:rPr lang="zh-CN" altLang="zh-CN">
                <a:solidFill>
                  <a:srgbClr val="FF0000"/>
                </a:solidFill>
                <a:latin typeface="楷体_GB2312" pitchFamily="49" charset="-122"/>
                <a:ea typeface="楷体_GB2312" pitchFamily="49" charset="-122"/>
              </a:rPr>
              <a:t>操作温度不低于自燃点的液体</a:t>
            </a:r>
            <a:r>
              <a:rPr lang="zh-CN" altLang="zh-CN">
                <a:latin typeface="楷体_GB2312" pitchFamily="49" charset="-122"/>
                <a:ea typeface="楷体_GB2312" pitchFamily="49" charset="-122"/>
              </a:rPr>
              <a:t>，泵应集中成组布置，</a:t>
            </a:r>
            <a:r>
              <a:rPr lang="zh-CN" altLang="en-US">
                <a:latin typeface="楷体_GB2312" pitchFamily="49" charset="-122"/>
                <a:ea typeface="楷体_GB2312" pitchFamily="49" charset="-122"/>
              </a:rPr>
              <a:t>并</a:t>
            </a:r>
            <a:r>
              <a:rPr lang="zh-CN" altLang="zh-CN">
                <a:latin typeface="楷体_GB2312" pitchFamily="49" charset="-122"/>
                <a:ea typeface="楷体_GB2312" pitchFamily="49" charset="-122"/>
              </a:rPr>
              <a:t>与操作温度低于自燃点的可燃液体泵之间应有不小于</a:t>
            </a:r>
            <a:r>
              <a:rPr lang="en-US" altLang="zh-CN">
                <a:latin typeface="楷体_GB2312" pitchFamily="49" charset="-122"/>
                <a:ea typeface="楷体_GB2312" pitchFamily="49" charset="-122"/>
              </a:rPr>
              <a:t>4.5m</a:t>
            </a:r>
            <a:r>
              <a:rPr lang="zh-CN" altLang="zh-CN">
                <a:latin typeface="楷体_GB2312" pitchFamily="49" charset="-122"/>
                <a:ea typeface="楷体_GB2312" pitchFamily="49" charset="-122"/>
              </a:rPr>
              <a:t>的防火距离；与液态烃泵之间应有不小于</a:t>
            </a:r>
            <a:r>
              <a:rPr lang="en-US" altLang="zh-CN">
                <a:latin typeface="楷体_GB2312" pitchFamily="49" charset="-122"/>
                <a:ea typeface="楷体_GB2312" pitchFamily="49" charset="-122"/>
              </a:rPr>
              <a:t>7.5m</a:t>
            </a:r>
            <a:r>
              <a:rPr lang="zh-CN" altLang="zh-CN">
                <a:latin typeface="楷体_GB2312" pitchFamily="49" charset="-122"/>
                <a:ea typeface="楷体_GB2312" pitchFamily="49" charset="-122"/>
              </a:rPr>
              <a:t>的防火间距。</a:t>
            </a:r>
            <a:endParaRPr lang="zh-CN" altLang="zh-CN">
              <a:latin typeface="楷体_GB2312" pitchFamily="49" charset="-122"/>
              <a:ea typeface="楷体_GB2312" pitchFamily="49" charset="-122"/>
            </a:endParaRPr>
          </a:p>
          <a:p>
            <a:pPr eaLnBrk="1" hangingPunct="1"/>
            <a:r>
              <a:rPr lang="en-US" altLang="zh-CN">
                <a:latin typeface="楷体_GB2312" pitchFamily="49" charset="-122"/>
                <a:ea typeface="楷体_GB2312" pitchFamily="49" charset="-122"/>
              </a:rPr>
              <a:t>3) </a:t>
            </a:r>
            <a:r>
              <a:rPr lang="zh-CN" altLang="en-US">
                <a:latin typeface="楷体_GB2312" pitchFamily="49" charset="-122"/>
                <a:ea typeface="楷体_GB2312" pitchFamily="49" charset="-122"/>
              </a:rPr>
              <a:t>机</a:t>
            </a:r>
            <a:r>
              <a:rPr lang="zh-CN" altLang="zh-CN">
                <a:latin typeface="楷体_GB2312" pitchFamily="49" charset="-122"/>
                <a:ea typeface="楷体_GB2312" pitchFamily="49" charset="-122"/>
              </a:rPr>
              <a:t>泵成排布置时，宜将</a:t>
            </a:r>
            <a:r>
              <a:rPr lang="zh-CN" altLang="en-US">
                <a:latin typeface="楷体_GB2312" pitchFamily="49" charset="-122"/>
                <a:ea typeface="楷体_GB2312" pitchFamily="49" charset="-122"/>
              </a:rPr>
              <a:t>机</a:t>
            </a:r>
            <a:r>
              <a:rPr lang="zh-CN" altLang="zh-CN">
                <a:latin typeface="楷体_GB2312" pitchFamily="49" charset="-122"/>
                <a:ea typeface="楷体_GB2312" pitchFamily="49" charset="-122"/>
              </a:rPr>
              <a:t>泵端出入口中心线取齐，泵双排布置时，宜将两排泵的动力端相对在中间留出检修通道。</a:t>
            </a:r>
            <a:endParaRPr lang="en-US" altLang="zh-CN">
              <a:latin typeface="楷体_GB2312" pitchFamily="49" charset="-122"/>
              <a:ea typeface="楷体_GB2312" pitchFamily="49" charset="-122"/>
            </a:endParaRPr>
          </a:p>
          <a:p>
            <a:pPr eaLnBrk="1" hangingPunct="1"/>
            <a:r>
              <a:rPr lang="en-US" altLang="zh-CN">
                <a:latin typeface="楷体_GB2312" pitchFamily="49" charset="-122"/>
                <a:ea typeface="楷体_GB2312" pitchFamily="49" charset="-122"/>
              </a:rPr>
              <a:t>4) </a:t>
            </a:r>
            <a:r>
              <a:rPr lang="zh-CN" altLang="en-US">
                <a:latin typeface="楷体_GB2312" pitchFamily="49" charset="-122"/>
                <a:ea typeface="楷体_GB2312" pitchFamily="49" charset="-122"/>
              </a:rPr>
              <a:t>机</a:t>
            </a:r>
            <a:r>
              <a:rPr lang="zh-CN" altLang="zh-CN">
                <a:latin typeface="楷体_GB2312" pitchFamily="49" charset="-122"/>
                <a:ea typeface="楷体_GB2312" pitchFamily="49" charset="-122"/>
              </a:rPr>
              <a:t>泵布置在主管廊的下方和外侧的时候，泵的驱动机中心线宜由管廊走向垂直。泵的基础面应高出地面</a:t>
            </a:r>
            <a:r>
              <a:rPr lang="en-US" altLang="zh-CN">
                <a:latin typeface="楷体_GB2312" pitchFamily="49" charset="-122"/>
                <a:ea typeface="楷体_GB2312" pitchFamily="49" charset="-122"/>
              </a:rPr>
              <a:t>200mm</a:t>
            </a:r>
            <a:r>
              <a:rPr lang="zh-CN" altLang="zh-CN">
                <a:latin typeface="楷体_GB2312" pitchFamily="49" charset="-122"/>
                <a:ea typeface="楷体_GB2312" pitchFamily="49" charset="-122"/>
              </a:rPr>
              <a:t>，最小不低于</a:t>
            </a:r>
            <a:r>
              <a:rPr lang="en-US" altLang="zh-CN">
                <a:latin typeface="楷体_GB2312" pitchFamily="49" charset="-122"/>
                <a:ea typeface="楷体_GB2312" pitchFamily="49" charset="-122"/>
              </a:rPr>
              <a:t>100mm</a:t>
            </a:r>
            <a:r>
              <a:rPr lang="zh-CN" altLang="zh-CN">
                <a:latin typeface="楷体_GB2312" pitchFamily="49" charset="-122"/>
                <a:ea typeface="楷体_GB2312" pitchFamily="49" charset="-122"/>
              </a:rPr>
              <a:t>。在泵的吸入口前安装过滤器的时候，泵基础高度应考虑过滤器能方便的清洗和卸装，</a:t>
            </a:r>
            <a:endParaRPr lang="zh-CN" altLang="zh-CN">
              <a:latin typeface="楷体_GB2312" pitchFamily="49" charset="-122"/>
              <a:ea typeface="楷体_GB2312" pitchFamily="49" charset="-122"/>
            </a:endParaRPr>
          </a:p>
          <a:p>
            <a:pPr eaLnBrk="1" hangingPunct="1"/>
            <a:r>
              <a:rPr lang="en-US" altLang="zh-CN">
                <a:latin typeface="楷体_GB2312" pitchFamily="49" charset="-122"/>
                <a:ea typeface="楷体_GB2312" pitchFamily="49" charset="-122"/>
              </a:rPr>
              <a:t>5)</a:t>
            </a:r>
            <a:r>
              <a:rPr lang="zh-CN" altLang="zh-CN">
                <a:latin typeface="楷体_GB2312" pitchFamily="49" charset="-122"/>
                <a:ea typeface="楷体_GB2312" pitchFamily="49" charset="-122"/>
              </a:rPr>
              <a:t>泵的布置应考虑连接管道的柔性设计要求</a:t>
            </a:r>
            <a:endParaRPr lang="en-US" altLang="zh-CN">
              <a:latin typeface="楷体_GB2312" pitchFamily="49" charset="-122"/>
              <a:ea typeface="楷体_GB2312" pitchFamily="49" charset="-122"/>
            </a:endParaRPr>
          </a:p>
          <a:p>
            <a:pPr eaLnBrk="1" hangingPunct="1"/>
            <a:r>
              <a:rPr lang="en-US" altLang="zh-CN">
                <a:latin typeface="楷体_GB2312" pitchFamily="49" charset="-122"/>
                <a:ea typeface="楷体_GB2312" pitchFamily="49" charset="-122"/>
              </a:rPr>
              <a:t>6</a:t>
            </a:r>
            <a:r>
              <a:rPr lang="zh-CN" altLang="en-US">
                <a:latin typeface="楷体_GB2312" pitchFamily="49" charset="-122"/>
                <a:ea typeface="楷体_GB2312" pitchFamily="49" charset="-122"/>
              </a:rPr>
              <a:t>）机泵布置时，为便于检修，设备上方应当设计吊装横梁</a:t>
            </a:r>
            <a:endParaRPr lang="zh-CN" altLang="en-US">
              <a:latin typeface="楷体_GB2312" pitchFamily="49" charset="-122"/>
              <a:ea typeface="楷体_GB2312" pitchFamily="49" charset="-122"/>
            </a:endParaRPr>
          </a:p>
        </p:txBody>
      </p:sp>
      <p:pic>
        <p:nvPicPr>
          <p:cNvPr id="30726" name="Picture 2"/>
          <p:cNvPicPr>
            <a:picLocks noChangeAspect="1" noChangeArrowheads="1"/>
          </p:cNvPicPr>
          <p:nvPr/>
        </p:nvPicPr>
        <p:blipFill>
          <a:blip r:embed="rId1"/>
          <a:stretch>
            <a:fillRect/>
          </a:stretch>
        </p:blipFill>
        <p:spPr bwMode="auto">
          <a:xfrm>
            <a:off x="8886825" y="4500563"/>
            <a:ext cx="1781175" cy="1819275"/>
          </a:xfrm>
          <a:prstGeom prst="rect">
            <a:avLst/>
          </a:prstGeom>
          <a:noFill/>
          <a:ln w="9525">
            <a:noFill/>
            <a:miter lim="800000"/>
            <a:headEnd/>
            <a:tailEnd/>
          </a:ln>
        </p:spPr>
      </p:pic>
      <p:pic>
        <p:nvPicPr>
          <p:cNvPr id="30727" name="图片 7" descr="IMG_20131230_101240.jpg"/>
          <p:cNvPicPr>
            <a:picLocks noChangeAspect="1"/>
          </p:cNvPicPr>
          <p:nvPr/>
        </p:nvPicPr>
        <p:blipFill>
          <a:blip r:embed="rId2"/>
          <a:stretch>
            <a:fillRect/>
          </a:stretch>
        </p:blipFill>
        <p:spPr bwMode="auto">
          <a:xfrm>
            <a:off x="6238875" y="928688"/>
            <a:ext cx="4429125" cy="3286125"/>
          </a:xfrm>
          <a:prstGeom prst="rect">
            <a:avLst/>
          </a:prstGeom>
          <a:noFill/>
          <a:ln w="9525">
            <a:noFill/>
            <a:miter lim="800000"/>
            <a:headEnd/>
            <a:tailEnd/>
          </a:ln>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4098" name="TextBox 2"/>
          <p:cNvSpPr txBox="1">
            <a:spLocks noChangeArrowheads="1"/>
          </p:cNvSpPr>
          <p:nvPr/>
        </p:nvSpPr>
        <p:spPr bwMode="auto">
          <a:xfrm>
            <a:off x="4727575" y="44450"/>
            <a:ext cx="2232025" cy="583565"/>
          </a:xfrm>
          <a:prstGeom prst="rect">
            <a:avLst/>
          </a:prstGeom>
          <a:noFill/>
          <a:ln w="9525">
            <a:noFill/>
            <a:miter lim="800000"/>
          </a:ln>
        </p:spPr>
        <p:txBody>
          <a:bodyPr>
            <a:spAutoFit/>
          </a:bodyPr>
          <a:lstStyle/>
          <a:p>
            <a:r>
              <a:rPr lang="zh-CN" altLang="en-US" sz="3200" b="1"/>
              <a:t>目录</a:t>
            </a:r>
            <a:endParaRPr lang="zh-CN" altLang="en-US" sz="3200" b="1"/>
          </a:p>
        </p:txBody>
      </p:sp>
      <p:sp>
        <p:nvSpPr>
          <p:cNvPr id="3" name="TextBox 2"/>
          <p:cNvSpPr txBox="1"/>
          <p:nvPr/>
        </p:nvSpPr>
        <p:spPr>
          <a:xfrm>
            <a:off x="3000375" y="836613"/>
            <a:ext cx="6911975" cy="5262245"/>
          </a:xfrm>
          <a:prstGeom prst="rect">
            <a:avLst/>
          </a:prstGeom>
          <a:noFill/>
        </p:spPr>
        <p:txBody>
          <a:bodyPr>
            <a:spAutoFit/>
          </a:bodyPr>
          <a:lstStyle/>
          <a:p>
            <a:pPr eaLnBrk="1" hangingPunct="1">
              <a:lnSpc>
                <a:spcPct val="150000"/>
              </a:lnSpc>
              <a:defRPr/>
            </a:pPr>
            <a:r>
              <a:rPr lang="zh-CN" altLang="en-US" sz="2800" b="1">
                <a:latin typeface="+mn-ea"/>
                <a:ea typeface="+mn-ea"/>
              </a:rPr>
              <a:t>一、三查四定的定义</a:t>
            </a:r>
            <a:endParaRPr lang="en-US" altLang="zh-CN" sz="2800" b="1">
              <a:latin typeface="+mn-ea"/>
              <a:ea typeface="+mn-ea"/>
            </a:endParaRPr>
          </a:p>
          <a:p>
            <a:pPr eaLnBrk="1" hangingPunct="1">
              <a:lnSpc>
                <a:spcPct val="150000"/>
              </a:lnSpc>
              <a:defRPr/>
            </a:pPr>
            <a:r>
              <a:rPr lang="zh-CN" altLang="en-US" sz="2800" b="1">
                <a:latin typeface="+mn-ea"/>
                <a:ea typeface="+mn-ea"/>
              </a:rPr>
              <a:t>二、三查四定的时间</a:t>
            </a:r>
            <a:endParaRPr lang="en-US" altLang="zh-CN" sz="2800" b="1">
              <a:latin typeface="+mn-ea"/>
              <a:ea typeface="+mn-ea"/>
            </a:endParaRPr>
          </a:p>
          <a:p>
            <a:pPr eaLnBrk="1" hangingPunct="1">
              <a:lnSpc>
                <a:spcPct val="150000"/>
              </a:lnSpc>
              <a:defRPr/>
            </a:pPr>
            <a:r>
              <a:rPr lang="zh-CN" altLang="en-US" sz="2800" b="1">
                <a:latin typeface="+mn-ea"/>
                <a:ea typeface="+mn-ea"/>
              </a:rPr>
              <a:t>三、三查四定应遵循的原则</a:t>
            </a:r>
            <a:endParaRPr lang="en-US" altLang="zh-CN" sz="2800" b="1">
              <a:latin typeface="+mn-ea"/>
              <a:ea typeface="+mn-ea"/>
            </a:endParaRPr>
          </a:p>
          <a:p>
            <a:pPr eaLnBrk="1" hangingPunct="1">
              <a:lnSpc>
                <a:spcPct val="150000"/>
              </a:lnSpc>
              <a:defRPr/>
            </a:pPr>
            <a:r>
              <a:rPr lang="zh-CN" altLang="en-US" sz="2800" b="1">
                <a:latin typeface="+mn-ea"/>
                <a:ea typeface="+mn-ea"/>
              </a:rPr>
              <a:t>四、三查四定的准备</a:t>
            </a:r>
            <a:endParaRPr lang="en-US" altLang="zh-CN" sz="2800" b="1">
              <a:latin typeface="+mn-ea"/>
              <a:ea typeface="+mn-ea"/>
            </a:endParaRPr>
          </a:p>
          <a:p>
            <a:pPr eaLnBrk="1" hangingPunct="1">
              <a:lnSpc>
                <a:spcPct val="150000"/>
              </a:lnSpc>
              <a:defRPr/>
            </a:pPr>
            <a:r>
              <a:rPr lang="zh-CN" altLang="en-US" sz="2800" b="1">
                <a:latin typeface="+mn-ea"/>
                <a:ea typeface="+mn-ea"/>
              </a:rPr>
              <a:t>五、三查四定中的</a:t>
            </a:r>
            <a:r>
              <a:rPr lang="en-US" altLang="zh-CN" sz="2800" b="1">
                <a:latin typeface="+mn-ea"/>
                <a:ea typeface="+mn-ea"/>
              </a:rPr>
              <a:t>HSE</a:t>
            </a:r>
            <a:endParaRPr lang="en-US" altLang="zh-CN" sz="2800" b="1">
              <a:latin typeface="+mn-ea"/>
              <a:ea typeface="+mn-ea"/>
            </a:endParaRPr>
          </a:p>
          <a:p>
            <a:pPr eaLnBrk="1" hangingPunct="1">
              <a:lnSpc>
                <a:spcPct val="150000"/>
              </a:lnSpc>
              <a:defRPr/>
            </a:pPr>
            <a:r>
              <a:rPr lang="zh-CN" altLang="en-US" sz="2800" b="1">
                <a:latin typeface="+mn-ea"/>
                <a:ea typeface="+mn-ea"/>
              </a:rPr>
              <a:t>六、三查四定的分类</a:t>
            </a:r>
            <a:endParaRPr lang="en-US" altLang="zh-CN" sz="2800" b="1">
              <a:latin typeface="+mn-ea"/>
              <a:ea typeface="+mn-ea"/>
            </a:endParaRPr>
          </a:p>
          <a:p>
            <a:pPr eaLnBrk="1" hangingPunct="1">
              <a:lnSpc>
                <a:spcPct val="150000"/>
              </a:lnSpc>
              <a:defRPr/>
            </a:pPr>
            <a:r>
              <a:rPr lang="zh-CN" altLang="en-US" sz="2800" b="1">
                <a:latin typeface="+mn-ea"/>
                <a:ea typeface="+mn-ea"/>
              </a:rPr>
              <a:t>七、三查四定的内容</a:t>
            </a:r>
            <a:endParaRPr lang="en-US" altLang="zh-CN" sz="2800" b="1">
              <a:latin typeface="+mn-ea"/>
              <a:ea typeface="+mn-ea"/>
            </a:endParaRPr>
          </a:p>
          <a:p>
            <a:pPr eaLnBrk="1" hangingPunct="1">
              <a:lnSpc>
                <a:spcPct val="150000"/>
              </a:lnSpc>
              <a:defRPr/>
            </a:pPr>
            <a:r>
              <a:rPr lang="zh-CN" altLang="en-US" sz="2800" b="1">
                <a:latin typeface="+mn-ea"/>
                <a:ea typeface="+mn-ea"/>
              </a:rPr>
              <a:t>八、三查四定的表格</a:t>
            </a:r>
            <a:endParaRPr lang="en-US" altLang="zh-CN" sz="2800" b="1">
              <a:latin typeface="+mn-ea"/>
              <a:ea typeface="+mn-ea"/>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TextBox 2"/>
          <p:cNvSpPr txBox="1"/>
          <p:nvPr/>
        </p:nvSpPr>
        <p:spPr>
          <a:xfrm>
            <a:off x="1558925" y="-26988"/>
            <a:ext cx="6913563" cy="737235"/>
          </a:xfrm>
          <a:prstGeom prst="rect">
            <a:avLst/>
          </a:prstGeom>
          <a:noFill/>
        </p:spPr>
        <p:txBody>
          <a:bodyPr>
            <a:spAutoFit/>
          </a:bodyPr>
          <a:lstStyle/>
          <a:p>
            <a:pPr eaLnBrk="1" hangingPunct="1">
              <a:lnSpc>
                <a:spcPct val="150000"/>
              </a:lnSpc>
              <a:defRPr/>
            </a:pPr>
            <a:r>
              <a:rPr lang="zh-CN" altLang="en-US" sz="2800">
                <a:latin typeface="+mn-ea"/>
              </a:rPr>
              <a:t>七、三查四定的内容</a:t>
            </a:r>
            <a:endParaRPr lang="en-US" altLang="zh-CN" sz="2800">
              <a:latin typeface="+mn-ea"/>
            </a:endParaRPr>
          </a:p>
        </p:txBody>
      </p:sp>
      <p:sp>
        <p:nvSpPr>
          <p:cNvPr id="4" name="矩形 3"/>
          <p:cNvSpPr/>
          <p:nvPr/>
        </p:nvSpPr>
        <p:spPr>
          <a:xfrm>
            <a:off x="1524000" y="765175"/>
            <a:ext cx="9144000" cy="6462395"/>
          </a:xfrm>
          <a:prstGeom prst="rect">
            <a:avLst/>
          </a:prstGeom>
        </p:spPr>
        <p:txBody>
          <a:bodyPr>
            <a:spAutoFit/>
          </a:bodyPr>
          <a:lstStyle/>
          <a:p>
            <a:pPr algn="just">
              <a:defRPr/>
            </a:pPr>
            <a:r>
              <a:rPr lang="en-US" altLang="zh-CN" b="1">
                <a:latin typeface="Arial" panose="020B0604020202020204"/>
              </a:rPr>
              <a:t>(2</a:t>
            </a:r>
            <a:r>
              <a:rPr lang="zh-CN" altLang="en-US" b="1">
                <a:latin typeface="Arial" panose="020B0604020202020204"/>
              </a:rPr>
              <a:t>）机</a:t>
            </a:r>
            <a:r>
              <a:rPr lang="zh-CN" b="1">
                <a:latin typeface="Arial" panose="020B0604020202020204"/>
              </a:rPr>
              <a:t>泵的检查</a:t>
            </a:r>
            <a:endParaRPr lang="zh-CN" b="1">
              <a:latin typeface="Arial" panose="020B0604020202020204"/>
            </a:endParaRPr>
          </a:p>
          <a:p>
            <a:pPr marL="342900" indent="-342900" algn="just">
              <a:buFontTx/>
              <a:buAutoNum type="arabicParenR"/>
              <a:defRPr/>
            </a:pPr>
            <a:r>
              <a:rPr lang="zh-CN" sz="2000">
                <a:latin typeface="楷体_GB2312" pitchFamily="49" charset="-122"/>
                <a:ea typeface="楷体_GB2312" pitchFamily="49" charset="-122"/>
              </a:rPr>
              <a:t>铭牌检查：检查泵的压头、排量、设计及操作温度和压力等是否满足工艺要求。</a:t>
            </a:r>
            <a:endParaRPr lang="en-US" altLang="zh-CN" sz="2000">
              <a:latin typeface="楷体_GB2312" pitchFamily="49" charset="-122"/>
              <a:ea typeface="楷体_GB2312" pitchFamily="49" charset="-122"/>
            </a:endParaRPr>
          </a:p>
          <a:p>
            <a:pPr marL="342900" indent="-342900" algn="just">
              <a:buFontTx/>
              <a:buAutoNum type="arabicParenR"/>
              <a:defRPr/>
            </a:pPr>
            <a:r>
              <a:rPr lang="zh-CN" sz="2000">
                <a:latin typeface="楷体_GB2312" pitchFamily="49" charset="-122"/>
                <a:ea typeface="楷体_GB2312" pitchFamily="49" charset="-122"/>
              </a:rPr>
              <a:t>检查泵的型号、材质、法兰及密封、轴承、</a:t>
            </a:r>
            <a:r>
              <a:rPr lang="zh-CN" altLang="en-US" sz="2000">
                <a:latin typeface="楷体_GB2312" pitchFamily="49" charset="-122"/>
                <a:ea typeface="楷体_GB2312" pitchFamily="49" charset="-122"/>
              </a:rPr>
              <a:t>机</a:t>
            </a:r>
            <a:r>
              <a:rPr lang="zh-CN" sz="2000">
                <a:latin typeface="楷体_GB2312" pitchFamily="49" charset="-122"/>
                <a:ea typeface="楷体_GB2312" pitchFamily="49" charset="-122"/>
              </a:rPr>
              <a:t>泵的级数、润滑油和冷却系统是否符合设计要求。</a:t>
            </a:r>
            <a:endParaRPr lang="zh-CN" sz="2000">
              <a:latin typeface="楷体_GB2312" pitchFamily="49" charset="-122"/>
              <a:ea typeface="楷体_GB2312" pitchFamily="49" charset="-122"/>
            </a:endParaRPr>
          </a:p>
          <a:p>
            <a:pPr algn="just">
              <a:defRPr/>
            </a:pPr>
            <a:r>
              <a:rPr lang="en-US" altLang="zh-CN" sz="2000">
                <a:latin typeface="楷体_GB2312" pitchFamily="49" charset="-122"/>
                <a:ea typeface="楷体_GB2312" pitchFamily="49" charset="-122"/>
              </a:rPr>
              <a:t>3) </a:t>
            </a:r>
            <a:r>
              <a:rPr lang="zh-CN" sz="2000">
                <a:latin typeface="楷体_GB2312" pitchFamily="49" charset="-122"/>
                <a:ea typeface="楷体_GB2312" pitchFamily="49" charset="-122"/>
              </a:rPr>
              <a:t>检查与泵相配的电机电压、电流、功率、转速是否符合设计要求，是否与泵相匹配。</a:t>
            </a:r>
            <a:endParaRPr lang="en-US" altLang="zh-CN" sz="2000">
              <a:latin typeface="楷体_GB2312" pitchFamily="49" charset="-122"/>
              <a:ea typeface="楷体_GB2312" pitchFamily="49" charset="-122"/>
            </a:endParaRPr>
          </a:p>
          <a:p>
            <a:pPr algn="just" eaLnBrk="1" hangingPunct="1">
              <a:defRPr/>
            </a:pPr>
            <a:r>
              <a:rPr lang="en-US" altLang="zh-CN" sz="2000">
                <a:latin typeface="楷体_GB2312" pitchFamily="49" charset="-122"/>
                <a:ea typeface="楷体_GB2312" pitchFamily="49" charset="-122"/>
              </a:rPr>
              <a:t>4) </a:t>
            </a:r>
            <a:r>
              <a:rPr lang="zh-CN" altLang="en-US" sz="2000">
                <a:latin typeface="楷体_GB2312" pitchFamily="49" charset="-122"/>
                <a:ea typeface="楷体_GB2312" pitchFamily="49" charset="-122"/>
              </a:rPr>
              <a:t>检查泵体、电机各连接螺栓及地脚螺栓是否上好。对轮对齐及螺栓上好后，盘车是否轻快自如。</a:t>
            </a:r>
            <a:endParaRPr lang="en-US" altLang="zh-CN" sz="2000">
              <a:latin typeface="楷体_GB2312" pitchFamily="49" charset="-122"/>
              <a:ea typeface="楷体_GB2312" pitchFamily="49" charset="-122"/>
            </a:endParaRPr>
          </a:p>
          <a:p>
            <a:pPr algn="just" eaLnBrk="1" hangingPunct="1">
              <a:defRPr/>
            </a:pPr>
            <a:r>
              <a:rPr lang="en-US" altLang="zh-CN" sz="2000">
                <a:latin typeface="楷体_GB2312" pitchFamily="49" charset="-122"/>
                <a:ea typeface="楷体_GB2312" pitchFamily="49" charset="-122"/>
              </a:rPr>
              <a:t>5) </a:t>
            </a:r>
            <a:r>
              <a:rPr lang="zh-CN" altLang="en-US" sz="2000">
                <a:latin typeface="楷体_GB2312" pitchFamily="49" charset="-122"/>
                <a:ea typeface="楷体_GB2312" pitchFamily="49" charset="-122"/>
              </a:rPr>
              <a:t>检查与泵连接的工艺管线是否配备齐全，法兰是否对正，螺栓是否按规范上紧。</a:t>
            </a:r>
            <a:endParaRPr lang="zh-CN" altLang="en-US" sz="2000">
              <a:latin typeface="楷体_GB2312" pitchFamily="49" charset="-122"/>
              <a:ea typeface="楷体_GB2312" pitchFamily="49" charset="-122"/>
            </a:endParaRPr>
          </a:p>
          <a:p>
            <a:pPr eaLnBrk="1" hangingPunct="1">
              <a:defRPr/>
            </a:pPr>
            <a:r>
              <a:rPr lang="en-US" altLang="zh-CN" sz="2000">
                <a:latin typeface="楷体_GB2312" pitchFamily="49" charset="-122"/>
                <a:ea typeface="楷体_GB2312" pitchFamily="49" charset="-122"/>
              </a:rPr>
              <a:t>6) </a:t>
            </a:r>
            <a:r>
              <a:rPr lang="zh-CN" altLang="en-US" sz="2000">
                <a:latin typeface="楷体_GB2312" pitchFamily="49" charset="-122"/>
                <a:ea typeface="楷体_GB2312" pitchFamily="49" charset="-122"/>
              </a:rPr>
              <a:t>检查泵进出口压力表是否安装齐全，出口单向阀的方向是否准确。</a:t>
            </a:r>
            <a:endParaRPr lang="en-US" altLang="zh-CN" sz="2000">
              <a:latin typeface="楷体_GB2312" pitchFamily="49" charset="-122"/>
              <a:ea typeface="楷体_GB2312" pitchFamily="49" charset="-122"/>
            </a:endParaRPr>
          </a:p>
          <a:p>
            <a:pPr eaLnBrk="1" hangingPunct="1">
              <a:defRPr/>
            </a:pPr>
            <a:r>
              <a:rPr lang="en-US" altLang="zh-CN" sz="2000">
                <a:latin typeface="楷体_GB2312" pitchFamily="49" charset="-122"/>
                <a:ea typeface="楷体_GB2312" pitchFamily="49" charset="-122"/>
              </a:rPr>
              <a:t>7) </a:t>
            </a:r>
            <a:r>
              <a:rPr lang="zh-CN" altLang="en-US" sz="2000">
                <a:latin typeface="楷体_GB2312" pitchFamily="49" charset="-122"/>
                <a:ea typeface="楷体_GB2312" pitchFamily="49" charset="-122"/>
              </a:rPr>
              <a:t>检查使用温度在</a:t>
            </a:r>
            <a:r>
              <a:rPr lang="en-US" altLang="zh-CN" sz="2000">
                <a:latin typeface="楷体_GB2312" pitchFamily="49" charset="-122"/>
                <a:ea typeface="楷体_GB2312" pitchFamily="49" charset="-122"/>
              </a:rPr>
              <a:t>200</a:t>
            </a:r>
            <a:r>
              <a:rPr lang="zh-CN" altLang="zh-CN" sz="2000">
                <a:latin typeface="楷体_GB2312" pitchFamily="49" charset="-122"/>
                <a:ea typeface="楷体_GB2312" pitchFamily="49" charset="-122"/>
              </a:rPr>
              <a:t>℃</a:t>
            </a:r>
            <a:r>
              <a:rPr lang="zh-CN" altLang="en-US" sz="2000">
                <a:latin typeface="楷体_GB2312" pitchFamily="49" charset="-122"/>
                <a:ea typeface="楷体_GB2312" pitchFamily="49" charset="-122"/>
              </a:rPr>
              <a:t>以上的泵是否配置好冷却水管线，安装是否准确。</a:t>
            </a:r>
            <a:endParaRPr lang="zh-CN" altLang="en-US" sz="2000">
              <a:latin typeface="楷体_GB2312" pitchFamily="49" charset="-122"/>
              <a:ea typeface="楷体_GB2312" pitchFamily="49" charset="-122"/>
            </a:endParaRPr>
          </a:p>
          <a:p>
            <a:pPr eaLnBrk="1" hangingPunct="1">
              <a:defRPr/>
            </a:pPr>
            <a:r>
              <a:rPr lang="en-US" altLang="zh-CN" sz="2000">
                <a:latin typeface="楷体_GB2312" pitchFamily="49" charset="-122"/>
                <a:ea typeface="楷体_GB2312" pitchFamily="49" charset="-122"/>
              </a:rPr>
              <a:t>8) </a:t>
            </a:r>
            <a:r>
              <a:rPr lang="zh-CN" altLang="en-US" sz="2000">
                <a:latin typeface="楷体_GB2312" pitchFamily="49" charset="-122"/>
                <a:ea typeface="楷体_GB2312" pitchFamily="49" charset="-122"/>
              </a:rPr>
              <a:t>检查泵体机械密封是否良好。</a:t>
            </a:r>
            <a:endParaRPr lang="zh-CN" altLang="en-US" sz="2000">
              <a:latin typeface="楷体_GB2312" pitchFamily="49" charset="-122"/>
              <a:ea typeface="楷体_GB2312" pitchFamily="49" charset="-122"/>
            </a:endParaRPr>
          </a:p>
          <a:p>
            <a:pPr eaLnBrk="1" hangingPunct="1">
              <a:defRPr/>
            </a:pPr>
            <a:r>
              <a:rPr lang="en-US" altLang="zh-CN" sz="2000">
                <a:latin typeface="楷体_GB2312" pitchFamily="49" charset="-122"/>
                <a:ea typeface="楷体_GB2312" pitchFamily="49" charset="-122"/>
              </a:rPr>
              <a:t>9) </a:t>
            </a:r>
            <a:r>
              <a:rPr lang="zh-CN" altLang="en-US" sz="2000">
                <a:latin typeface="楷体_GB2312" pitchFamily="49" charset="-122"/>
                <a:ea typeface="楷体_GB2312" pitchFamily="49" charset="-122"/>
              </a:rPr>
              <a:t>检查泵的运转方向是否正确。</a:t>
            </a:r>
            <a:endParaRPr lang="zh-CN" altLang="en-US" sz="2000">
              <a:latin typeface="楷体_GB2312" pitchFamily="49" charset="-122"/>
              <a:ea typeface="楷体_GB2312" pitchFamily="49" charset="-122"/>
            </a:endParaRPr>
          </a:p>
          <a:p>
            <a:pPr eaLnBrk="1" hangingPunct="1">
              <a:defRPr/>
            </a:pPr>
            <a:r>
              <a:rPr lang="en-US" altLang="zh-CN" sz="2000">
                <a:latin typeface="楷体_GB2312" pitchFamily="49" charset="-122"/>
                <a:ea typeface="楷体_GB2312" pitchFamily="49" charset="-122"/>
              </a:rPr>
              <a:t>10) </a:t>
            </a:r>
            <a:r>
              <a:rPr lang="zh-CN" altLang="en-US" sz="2000">
                <a:latin typeface="楷体_GB2312" pitchFamily="49" charset="-122"/>
                <a:ea typeface="楷体_GB2312" pitchFamily="49" charset="-122"/>
              </a:rPr>
              <a:t>检查各机泵的接地是否良好。</a:t>
            </a:r>
            <a:endParaRPr lang="en-US" altLang="zh-CN" sz="2000">
              <a:latin typeface="楷体_GB2312" pitchFamily="49" charset="-122"/>
              <a:ea typeface="楷体_GB2312" pitchFamily="49" charset="-122"/>
            </a:endParaRPr>
          </a:p>
          <a:p>
            <a:pPr eaLnBrk="1" hangingPunct="1">
              <a:defRPr/>
            </a:pPr>
            <a:r>
              <a:rPr lang="en-US" altLang="zh-CN" sz="2000">
                <a:latin typeface="楷体_GB2312" pitchFamily="49" charset="-122"/>
                <a:ea typeface="楷体_GB2312" pitchFamily="49" charset="-122"/>
              </a:rPr>
              <a:t>11) </a:t>
            </a:r>
            <a:r>
              <a:rPr lang="zh-CN" altLang="en-US" sz="2000">
                <a:latin typeface="楷体_GB2312" pitchFamily="49" charset="-122"/>
                <a:ea typeface="楷体_GB2312" pitchFamily="49" charset="-122"/>
              </a:rPr>
              <a:t>根据输送介质的温度、压力、流量，检查机泵的铭牌指标和配备电机是否满足生产要求，是否符合防火、防爆规定，接地线是否牢固。</a:t>
            </a:r>
            <a:endParaRPr lang="zh-CN" altLang="en-US" sz="2000">
              <a:latin typeface="楷体_GB2312" pitchFamily="49" charset="-122"/>
              <a:ea typeface="楷体_GB2312" pitchFamily="49" charset="-122"/>
            </a:endParaRPr>
          </a:p>
          <a:p>
            <a:pPr eaLnBrk="1" hangingPunct="1">
              <a:defRPr/>
            </a:pPr>
            <a:r>
              <a:rPr lang="en-US" altLang="zh-CN" sz="2000">
                <a:latin typeface="楷体_GB2312" pitchFamily="49" charset="-122"/>
                <a:ea typeface="楷体_GB2312" pitchFamily="49" charset="-122"/>
              </a:rPr>
              <a:t>12) </a:t>
            </a:r>
            <a:r>
              <a:rPr lang="zh-CN" altLang="en-US" sz="2000">
                <a:latin typeface="楷体_GB2312" pitchFamily="49" charset="-122"/>
                <a:ea typeface="楷体_GB2312" pitchFamily="49" charset="-122"/>
              </a:rPr>
              <a:t>检查润滑、封油、冷却系统是否不堵不漏，是否清洁完整无缺。</a:t>
            </a:r>
            <a:endParaRPr lang="zh-CN" altLang="en-US" sz="2000">
              <a:latin typeface="楷体_GB2312" pitchFamily="49" charset="-122"/>
              <a:ea typeface="楷体_GB2312" pitchFamily="49" charset="-122"/>
            </a:endParaRPr>
          </a:p>
          <a:p>
            <a:pPr algn="just">
              <a:defRPr/>
            </a:pPr>
            <a:endParaRPr lang="zh-CN">
              <a:latin typeface="楷体_GB2312" pitchFamily="49" charset="-122"/>
              <a:ea typeface="楷体_GB2312" pitchFamily="49" charset="-122"/>
            </a:endParaRPr>
          </a:p>
          <a:p>
            <a:pPr algn="just">
              <a:defRPr/>
            </a:pPr>
            <a:endParaRPr lang="zh-CN" altLang="en-US">
              <a:latin typeface="楷体_GB2312" pitchFamily="49" charset="-122"/>
              <a:ea typeface="楷体_GB2312" pitchFamily="49" charset="-122"/>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TextBox 2"/>
          <p:cNvSpPr txBox="1"/>
          <p:nvPr/>
        </p:nvSpPr>
        <p:spPr>
          <a:xfrm>
            <a:off x="1558925" y="-26988"/>
            <a:ext cx="6913563" cy="737235"/>
          </a:xfrm>
          <a:prstGeom prst="rect">
            <a:avLst/>
          </a:prstGeom>
          <a:noFill/>
        </p:spPr>
        <p:txBody>
          <a:bodyPr>
            <a:spAutoFit/>
          </a:bodyPr>
          <a:lstStyle/>
          <a:p>
            <a:pPr eaLnBrk="1" hangingPunct="1">
              <a:lnSpc>
                <a:spcPct val="150000"/>
              </a:lnSpc>
              <a:defRPr/>
            </a:pPr>
            <a:r>
              <a:rPr lang="zh-CN" altLang="en-US" sz="2800">
                <a:latin typeface="+mn-ea"/>
              </a:rPr>
              <a:t>七、三查四定的内容</a:t>
            </a:r>
            <a:endParaRPr lang="en-US" altLang="zh-CN" sz="2800">
              <a:latin typeface="+mn-ea"/>
            </a:endParaRPr>
          </a:p>
        </p:txBody>
      </p:sp>
      <p:sp>
        <p:nvSpPr>
          <p:cNvPr id="32771" name="矩形 2"/>
          <p:cNvSpPr>
            <a:spLocks noChangeArrowheads="1"/>
          </p:cNvSpPr>
          <p:nvPr/>
        </p:nvSpPr>
        <p:spPr bwMode="auto">
          <a:xfrm>
            <a:off x="1524000" y="928688"/>
            <a:ext cx="9144000" cy="3692525"/>
          </a:xfrm>
          <a:prstGeom prst="rect">
            <a:avLst/>
          </a:prstGeom>
          <a:noFill/>
          <a:ln w="9525">
            <a:noFill/>
            <a:miter lim="800000"/>
          </a:ln>
        </p:spPr>
        <p:txBody>
          <a:bodyPr>
            <a:spAutoFit/>
          </a:bodyPr>
          <a:lstStyle/>
          <a:p>
            <a:pPr eaLnBrk="1" hangingPunct="1"/>
            <a:r>
              <a:rPr lang="en-US" altLang="zh-CN">
                <a:latin typeface="楷体_GB2312" pitchFamily="49" charset="-122"/>
                <a:ea typeface="楷体_GB2312" pitchFamily="49" charset="-122"/>
              </a:rPr>
              <a:t>13) </a:t>
            </a:r>
            <a:r>
              <a:rPr lang="zh-CN" altLang="zh-CN">
                <a:latin typeface="楷体_GB2312" pitchFamily="49" charset="-122"/>
                <a:ea typeface="楷体_GB2312" pitchFamily="49" charset="-122"/>
              </a:rPr>
              <a:t>检查系统整体安装水平度是否符合要求，</a:t>
            </a:r>
            <a:r>
              <a:rPr lang="zh-CN" altLang="en-US">
                <a:latin typeface="楷体_GB2312" pitchFamily="49" charset="-122"/>
                <a:ea typeface="楷体_GB2312" pitchFamily="49" charset="-122"/>
              </a:rPr>
              <a:t>机泵本</a:t>
            </a:r>
            <a:r>
              <a:rPr lang="zh-CN" altLang="zh-CN">
                <a:latin typeface="楷体_GB2312" pitchFamily="49" charset="-122"/>
                <a:ea typeface="楷体_GB2312" pitchFamily="49" charset="-122"/>
              </a:rPr>
              <a:t>体垫片、盘根及所属部件的材质和安装是否符合要求。</a:t>
            </a:r>
            <a:endParaRPr lang="zh-CN" altLang="zh-CN">
              <a:latin typeface="楷体_GB2312" pitchFamily="49" charset="-122"/>
              <a:ea typeface="楷体_GB2312" pitchFamily="49" charset="-122"/>
            </a:endParaRPr>
          </a:p>
          <a:p>
            <a:pPr eaLnBrk="1" hangingPunct="1"/>
            <a:r>
              <a:rPr lang="en-US" altLang="zh-CN">
                <a:latin typeface="楷体_GB2312" pitchFamily="49" charset="-122"/>
                <a:ea typeface="楷体_GB2312" pitchFamily="49" charset="-122"/>
              </a:rPr>
              <a:t>14) </a:t>
            </a:r>
            <a:r>
              <a:rPr lang="zh-CN" altLang="zh-CN">
                <a:latin typeface="楷体_GB2312" pitchFamily="49" charset="-122"/>
                <a:ea typeface="楷体_GB2312" pitchFamily="49" charset="-122"/>
              </a:rPr>
              <a:t>检查联轴器安装是否符合要求，油杯、安全阀是否安全、牢固，盘车时，有无轻重不均的感觉，并画好盘车线，轴承箱按规定加油，坚持每天盘车保养。</a:t>
            </a:r>
            <a:endParaRPr lang="zh-CN" altLang="zh-CN">
              <a:latin typeface="楷体_GB2312" pitchFamily="49" charset="-122"/>
              <a:ea typeface="楷体_GB2312" pitchFamily="49" charset="-122"/>
            </a:endParaRPr>
          </a:p>
          <a:p>
            <a:pPr eaLnBrk="1" hangingPunct="1"/>
            <a:r>
              <a:rPr lang="en-US" altLang="zh-CN">
                <a:latin typeface="楷体_GB2312" pitchFamily="49" charset="-122"/>
                <a:ea typeface="楷体_GB2312" pitchFamily="49" charset="-122"/>
              </a:rPr>
              <a:t>15) </a:t>
            </a:r>
            <a:r>
              <a:rPr lang="zh-CN" altLang="zh-CN">
                <a:latin typeface="楷体_GB2312" pitchFamily="49" charset="-122"/>
                <a:ea typeface="楷体_GB2312" pitchFamily="49" charset="-122"/>
              </a:rPr>
              <a:t>检查所属的温度计、压力表是否准确，应有的放空、扫线、排污、预热等阀门是否齐全好用，压力表量程是否合适，有无铅封，是否画好红线。</a:t>
            </a:r>
            <a:endParaRPr lang="en-US" altLang="zh-CN">
              <a:latin typeface="楷体_GB2312" pitchFamily="49" charset="-122"/>
              <a:ea typeface="楷体_GB2312" pitchFamily="49" charset="-122"/>
            </a:endParaRPr>
          </a:p>
          <a:p>
            <a:pPr eaLnBrk="1" hangingPunct="1"/>
            <a:r>
              <a:rPr lang="en-US" altLang="zh-CN">
                <a:latin typeface="楷体_GB2312" pitchFamily="49" charset="-122"/>
                <a:ea typeface="楷体_GB2312" pitchFamily="49" charset="-122"/>
              </a:rPr>
              <a:t>16) </a:t>
            </a:r>
            <a:r>
              <a:rPr lang="zh-CN" altLang="zh-CN">
                <a:latin typeface="楷体_GB2312" pitchFamily="49" charset="-122"/>
                <a:ea typeface="楷体_GB2312" pitchFamily="49" charset="-122"/>
              </a:rPr>
              <a:t>检查所属的法兰、螺丝是否把紧满帽，垫片材质是否合适、是否偏斜、松弛。</a:t>
            </a:r>
            <a:endParaRPr lang="zh-CN" altLang="zh-CN">
              <a:latin typeface="楷体_GB2312" pitchFamily="49" charset="-122"/>
              <a:ea typeface="楷体_GB2312" pitchFamily="49" charset="-122"/>
            </a:endParaRPr>
          </a:p>
          <a:p>
            <a:pPr eaLnBrk="1" hangingPunct="1"/>
            <a:r>
              <a:rPr lang="en-US" altLang="zh-CN">
                <a:latin typeface="楷体_GB2312" pitchFamily="49" charset="-122"/>
                <a:ea typeface="楷体_GB2312" pitchFamily="49" charset="-122"/>
              </a:rPr>
              <a:t>17) </a:t>
            </a:r>
            <a:r>
              <a:rPr lang="zh-CN" altLang="zh-CN">
                <a:latin typeface="楷体_GB2312" pitchFamily="49" charset="-122"/>
                <a:ea typeface="楷体_GB2312" pitchFamily="49" charset="-122"/>
              </a:rPr>
              <a:t>检查所属管线阀门的安装是否方便于生产、检修，出口单向阀安装方向是否正确。</a:t>
            </a:r>
            <a:endParaRPr lang="zh-CN" altLang="zh-CN">
              <a:latin typeface="楷体_GB2312" pitchFamily="49" charset="-122"/>
              <a:ea typeface="楷体_GB2312" pitchFamily="49" charset="-122"/>
            </a:endParaRPr>
          </a:p>
          <a:p>
            <a:pPr eaLnBrk="1" hangingPunct="1"/>
            <a:r>
              <a:rPr lang="en-US" altLang="zh-CN">
                <a:latin typeface="楷体_GB2312" pitchFamily="49" charset="-122"/>
                <a:ea typeface="楷体_GB2312" pitchFamily="49" charset="-122"/>
              </a:rPr>
              <a:t>18) </a:t>
            </a:r>
            <a:r>
              <a:rPr lang="zh-CN" altLang="zh-CN">
                <a:latin typeface="楷体_GB2312" pitchFamily="49" charset="-122"/>
                <a:ea typeface="楷体_GB2312" pitchFamily="49" charset="-122"/>
              </a:rPr>
              <a:t>检查基础及地脚螺丝是否完好、紧固、有无垫圈和满帽，进、出口阀门吊挂、支架是否符合要求。</a:t>
            </a:r>
            <a:endParaRPr lang="zh-CN" altLang="zh-CN">
              <a:latin typeface="楷体_GB2312" pitchFamily="49" charset="-122"/>
              <a:ea typeface="楷体_GB2312" pitchFamily="49" charset="-122"/>
            </a:endParaRPr>
          </a:p>
          <a:p>
            <a:pPr eaLnBrk="1" hangingPunct="1"/>
            <a:r>
              <a:rPr lang="en-US" altLang="zh-CN">
                <a:latin typeface="楷体_GB2312" pitchFamily="49" charset="-122"/>
                <a:ea typeface="楷体_GB2312" pitchFamily="49" charset="-122"/>
              </a:rPr>
              <a:t>19) </a:t>
            </a:r>
            <a:r>
              <a:rPr lang="zh-CN" altLang="zh-CN">
                <a:latin typeface="楷体_GB2312" pitchFamily="49" charset="-122"/>
                <a:ea typeface="楷体_GB2312" pitchFamily="49" charset="-122"/>
              </a:rPr>
              <a:t>检查油漆、保温质量是否符合要求</a:t>
            </a:r>
            <a:endParaRPr lang="zh-CN" altLang="zh-CN">
              <a:latin typeface="楷体_GB2312" pitchFamily="49" charset="-122"/>
              <a:ea typeface="楷体_GB2312" pitchFamily="49" charset="-122"/>
            </a:endParaRPr>
          </a:p>
          <a:p>
            <a:pPr eaLnBrk="1" hangingPunct="1"/>
            <a:r>
              <a:rPr lang="en-US" altLang="zh-CN">
                <a:latin typeface="楷体_GB2312" pitchFamily="49" charset="-122"/>
                <a:ea typeface="楷体_GB2312" pitchFamily="49" charset="-122"/>
              </a:rPr>
              <a:t>20) </a:t>
            </a:r>
            <a:r>
              <a:rPr lang="zh-CN" altLang="zh-CN">
                <a:latin typeface="楷体_GB2312" pitchFamily="49" charset="-122"/>
                <a:ea typeface="楷体_GB2312" pitchFamily="49" charset="-122"/>
              </a:rPr>
              <a:t>检查电机电流表是否符合生产要求，并画好红线。</a:t>
            </a:r>
            <a:r>
              <a:rPr lang="zh-CN" altLang="en-US">
                <a:latin typeface="楷体_GB2312" pitchFamily="49" charset="-122"/>
                <a:ea typeface="楷体_GB2312" pitchFamily="49" charset="-122"/>
              </a:rPr>
              <a:t>检查电机选用是否正确。</a:t>
            </a:r>
            <a:endParaRPr lang="zh-CN" altLang="en-US">
              <a:latin typeface="楷体_GB2312" pitchFamily="49" charset="-122"/>
              <a:ea typeface="楷体_GB2312" pitchFamily="49" charset="-122"/>
            </a:endParaRPr>
          </a:p>
          <a:p>
            <a:pPr eaLnBrk="1" hangingPunct="1"/>
            <a:endParaRPr lang="zh-CN" altLang="en-US"/>
          </a:p>
        </p:txBody>
      </p:sp>
      <p:pic>
        <p:nvPicPr>
          <p:cNvPr id="32772" name="图片 3" descr="IMG_20131225_154512.jpg"/>
          <p:cNvPicPr>
            <a:picLocks noChangeAspect="1"/>
          </p:cNvPicPr>
          <p:nvPr/>
        </p:nvPicPr>
        <p:blipFill>
          <a:blip r:embed="rId1"/>
          <a:stretch>
            <a:fillRect/>
          </a:stretch>
        </p:blipFill>
        <p:spPr bwMode="auto">
          <a:xfrm>
            <a:off x="1595438" y="4365625"/>
            <a:ext cx="9037637" cy="2492375"/>
          </a:xfrm>
          <a:prstGeom prst="rect">
            <a:avLst/>
          </a:prstGeom>
          <a:noFill/>
          <a:ln w="9525">
            <a:noFill/>
            <a:miter lim="800000"/>
            <a:headEnd/>
            <a:tailEnd/>
          </a:ln>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TextBox 2"/>
          <p:cNvSpPr txBox="1"/>
          <p:nvPr/>
        </p:nvSpPr>
        <p:spPr>
          <a:xfrm>
            <a:off x="1558925" y="-26988"/>
            <a:ext cx="6913563" cy="737235"/>
          </a:xfrm>
          <a:prstGeom prst="rect">
            <a:avLst/>
          </a:prstGeom>
          <a:noFill/>
        </p:spPr>
        <p:txBody>
          <a:bodyPr>
            <a:spAutoFit/>
          </a:bodyPr>
          <a:lstStyle/>
          <a:p>
            <a:pPr eaLnBrk="1" hangingPunct="1">
              <a:lnSpc>
                <a:spcPct val="150000"/>
              </a:lnSpc>
              <a:defRPr/>
            </a:pPr>
            <a:r>
              <a:rPr lang="zh-CN" altLang="en-US" sz="2800">
                <a:latin typeface="+mn-ea"/>
              </a:rPr>
              <a:t>七、三查四定的内容</a:t>
            </a:r>
            <a:endParaRPr lang="en-US" altLang="zh-CN" sz="2800">
              <a:latin typeface="+mn-ea"/>
            </a:endParaRPr>
          </a:p>
        </p:txBody>
      </p:sp>
      <p:sp>
        <p:nvSpPr>
          <p:cNvPr id="33795" name="矩形 3"/>
          <p:cNvSpPr>
            <a:spLocks noChangeArrowheads="1"/>
          </p:cNvSpPr>
          <p:nvPr/>
        </p:nvSpPr>
        <p:spPr bwMode="auto">
          <a:xfrm>
            <a:off x="1560513" y="928688"/>
            <a:ext cx="7486650" cy="5692775"/>
          </a:xfrm>
          <a:prstGeom prst="rect">
            <a:avLst/>
          </a:prstGeom>
          <a:noFill/>
          <a:ln w="9525">
            <a:noFill/>
            <a:miter lim="800000"/>
          </a:ln>
        </p:spPr>
        <p:txBody>
          <a:bodyPr>
            <a:spAutoFit/>
          </a:bodyPr>
          <a:lstStyle/>
          <a:p>
            <a:pPr eaLnBrk="1" hangingPunct="1"/>
            <a:r>
              <a:rPr lang="zh-CN" altLang="en-US" sz="2000">
                <a:latin typeface="楷体_GB2312" pitchFamily="49" charset="-122"/>
                <a:ea typeface="楷体_GB2312" pitchFamily="49" charset="-122"/>
              </a:rPr>
              <a:t>安全设施检查</a:t>
            </a:r>
            <a:r>
              <a:rPr lang="en-US" altLang="zh-CN" sz="2000">
                <a:latin typeface="楷体_GB2312" pitchFamily="49" charset="-122"/>
                <a:ea typeface="楷体_GB2312" pitchFamily="49" charset="-122"/>
              </a:rPr>
              <a:t>——</a:t>
            </a:r>
            <a:r>
              <a:rPr lang="zh-CN" altLang="en-US" sz="2000">
                <a:latin typeface="楷体_GB2312" pitchFamily="49" charset="-122"/>
                <a:ea typeface="楷体_GB2312" pitchFamily="49" charset="-122"/>
              </a:rPr>
              <a:t>爬梯，爬梯和护栏</a:t>
            </a:r>
            <a:endParaRPr lang="en-US" altLang="zh-CN" sz="2000">
              <a:latin typeface="楷体_GB2312" pitchFamily="49" charset="-122"/>
              <a:ea typeface="楷体_GB2312" pitchFamily="49" charset="-122"/>
            </a:endParaRPr>
          </a:p>
          <a:p>
            <a:pPr eaLnBrk="1" hangingPunct="1"/>
            <a:r>
              <a:rPr lang="zh-CN" altLang="en-US"/>
              <a:t>（一）竣工资料检查</a:t>
            </a:r>
            <a:endParaRPr lang="en-US" altLang="zh-CN"/>
          </a:p>
          <a:p>
            <a:pPr eaLnBrk="1" hangingPunct="1"/>
            <a:r>
              <a:rPr lang="en-US" altLang="zh-CN">
                <a:latin typeface="华文楷体" panose="02010600040101010101" charset="-122"/>
                <a:ea typeface="华文楷体" panose="02010600040101010101" charset="-122"/>
              </a:rPr>
              <a:t>1.</a:t>
            </a:r>
            <a:r>
              <a:rPr lang="zh-CN" altLang="en-US">
                <a:latin typeface="华文楷体" panose="02010600040101010101" charset="-122"/>
                <a:ea typeface="华文楷体" panose="02010600040101010101" charset="-122"/>
              </a:rPr>
              <a:t>图纸资料</a:t>
            </a:r>
            <a:endParaRPr lang="en-US" altLang="zh-CN">
              <a:latin typeface="华文楷体" panose="02010600040101010101" charset="-122"/>
              <a:ea typeface="华文楷体" panose="02010600040101010101" charset="-122"/>
            </a:endParaRPr>
          </a:p>
          <a:p>
            <a:pPr eaLnBrk="1" hangingPunct="1"/>
            <a:r>
              <a:rPr lang="en-US" altLang="zh-CN">
                <a:latin typeface="华文楷体" panose="02010600040101010101" charset="-122"/>
                <a:ea typeface="华文楷体" panose="02010600040101010101" charset="-122"/>
              </a:rPr>
              <a:t>2.</a:t>
            </a:r>
            <a:r>
              <a:rPr lang="zh-CN" altLang="en-US">
                <a:latin typeface="华文楷体" panose="02010600040101010101" charset="-122"/>
                <a:ea typeface="华文楷体" panose="02010600040101010101" charset="-122"/>
              </a:rPr>
              <a:t>设备竣工资料</a:t>
            </a:r>
            <a:endParaRPr lang="en-US" altLang="zh-CN">
              <a:latin typeface="华文楷体" panose="02010600040101010101" charset="-122"/>
              <a:ea typeface="华文楷体" panose="02010600040101010101" charset="-122"/>
            </a:endParaRPr>
          </a:p>
          <a:p>
            <a:pPr eaLnBrk="1" hangingPunct="1"/>
            <a:r>
              <a:rPr lang="en-US" altLang="zh-CN">
                <a:latin typeface="华文楷体" panose="02010600040101010101" charset="-122"/>
                <a:ea typeface="华文楷体" panose="02010600040101010101" charset="-122"/>
              </a:rPr>
              <a:t>3.</a:t>
            </a:r>
            <a:r>
              <a:rPr lang="zh-CN" altLang="en-US">
                <a:latin typeface="华文楷体" panose="02010600040101010101" charset="-122"/>
                <a:ea typeface="华文楷体" panose="02010600040101010101" charset="-122"/>
              </a:rPr>
              <a:t>设备设计资料</a:t>
            </a:r>
            <a:endParaRPr lang="en-US" altLang="zh-CN">
              <a:latin typeface="华文楷体" panose="02010600040101010101" charset="-122"/>
              <a:ea typeface="华文楷体" panose="02010600040101010101" charset="-122"/>
            </a:endParaRPr>
          </a:p>
          <a:p>
            <a:pPr eaLnBrk="1" hangingPunct="1"/>
            <a:r>
              <a:rPr lang="zh-CN" altLang="en-US">
                <a:latin typeface="华文楷体" panose="02010600040101010101" charset="-122"/>
                <a:ea typeface="华文楷体" panose="02010600040101010101" charset="-122"/>
              </a:rPr>
              <a:t>（二）现场检查</a:t>
            </a:r>
            <a:endParaRPr lang="en-US" altLang="zh-CN">
              <a:latin typeface="华文楷体" panose="02010600040101010101" charset="-122"/>
              <a:ea typeface="华文楷体" panose="02010600040101010101" charset="-122"/>
            </a:endParaRPr>
          </a:p>
          <a:p>
            <a:pPr eaLnBrk="1" hangingPunct="1"/>
            <a:r>
              <a:rPr lang="en-US" altLang="zh-CN" sz="2000">
                <a:latin typeface="华文楷体" panose="02010600040101010101" charset="-122"/>
                <a:ea typeface="华文楷体" panose="02010600040101010101" charset="-122"/>
              </a:rPr>
              <a:t>1.</a:t>
            </a:r>
            <a:r>
              <a:rPr lang="zh-CN" altLang="en-US" sz="2000">
                <a:latin typeface="华文楷体" panose="02010600040101010101" charset="-122"/>
                <a:ea typeface="华文楷体" panose="02010600040101010101" charset="-122"/>
              </a:rPr>
              <a:t>对于固定式钢直梯</a:t>
            </a:r>
            <a:endParaRPr lang="en-US" altLang="zh-CN" sz="2000">
              <a:latin typeface="华文楷体" panose="02010600040101010101" charset="-122"/>
              <a:ea typeface="华文楷体" panose="02010600040101010101" charset="-122"/>
            </a:endParaRPr>
          </a:p>
          <a:p>
            <a:pPr eaLnBrk="1" hangingPunct="1"/>
            <a:r>
              <a:rPr lang="en-US" altLang="zh-CN">
                <a:latin typeface="华文楷体" panose="02010600040101010101" charset="-122"/>
                <a:ea typeface="华文楷体" panose="02010600040101010101" charset="-122"/>
              </a:rPr>
              <a:t>a.</a:t>
            </a:r>
            <a:r>
              <a:rPr lang="zh-CN" altLang="en-US">
                <a:latin typeface="华文楷体" panose="02010600040101010101" charset="-122"/>
                <a:ea typeface="华文楷体" panose="02010600040101010101" charset="-122"/>
              </a:rPr>
              <a:t>梯梁采用</a:t>
            </a:r>
            <a:r>
              <a:rPr lang="en-US" altLang="zh-CN">
                <a:latin typeface="华文楷体" panose="02010600040101010101" charset="-122"/>
                <a:ea typeface="华文楷体" panose="02010600040101010101" charset="-122"/>
              </a:rPr>
              <a:t>60</a:t>
            </a:r>
            <a:r>
              <a:rPr lang="zh-CN" altLang="en-US">
                <a:latin typeface="华文楷体" panose="02010600040101010101" charset="-122"/>
                <a:ea typeface="华文楷体" panose="02010600040101010101" charset="-122"/>
              </a:rPr>
              <a:t>*</a:t>
            </a:r>
            <a:r>
              <a:rPr lang="en-US" altLang="zh-CN">
                <a:latin typeface="华文楷体" panose="02010600040101010101" charset="-122"/>
                <a:ea typeface="华文楷体" panose="02010600040101010101" charset="-122"/>
              </a:rPr>
              <a:t>8</a:t>
            </a:r>
            <a:r>
              <a:rPr lang="zh-CN" altLang="en-US">
                <a:latin typeface="华文楷体" panose="02010600040101010101" charset="-122"/>
                <a:ea typeface="华文楷体" panose="02010600040101010101" charset="-122"/>
              </a:rPr>
              <a:t>的扁钢</a:t>
            </a:r>
            <a:endParaRPr lang="en-US" altLang="zh-CN">
              <a:latin typeface="华文楷体" panose="02010600040101010101" charset="-122"/>
              <a:ea typeface="华文楷体" panose="02010600040101010101" charset="-122"/>
            </a:endParaRPr>
          </a:p>
          <a:p>
            <a:pPr eaLnBrk="1" hangingPunct="1"/>
            <a:r>
              <a:rPr lang="en-US" altLang="zh-CN">
                <a:latin typeface="华文楷体" panose="02010600040101010101" charset="-122"/>
                <a:ea typeface="华文楷体" panose="02010600040101010101" charset="-122"/>
              </a:rPr>
              <a:t>b.</a:t>
            </a:r>
            <a:r>
              <a:rPr lang="zh-CN" altLang="en-US">
                <a:latin typeface="华文楷体" panose="02010600040101010101" charset="-122"/>
                <a:ea typeface="华文楷体" panose="02010600040101010101" charset="-122"/>
              </a:rPr>
              <a:t>踏棍采用直径</a:t>
            </a:r>
            <a:r>
              <a:rPr lang="en-US" altLang="zh-CN">
                <a:latin typeface="华文楷体" panose="02010600040101010101" charset="-122"/>
                <a:ea typeface="华文楷体" panose="02010600040101010101" charset="-122"/>
              </a:rPr>
              <a:t>20mm</a:t>
            </a:r>
            <a:r>
              <a:rPr lang="zh-CN" altLang="en-US">
                <a:latin typeface="华文楷体" panose="02010600040101010101" charset="-122"/>
                <a:ea typeface="华文楷体" panose="02010600040101010101" charset="-122"/>
              </a:rPr>
              <a:t>钢筋，，长度要求在</a:t>
            </a:r>
            <a:r>
              <a:rPr lang="en-US" altLang="zh-CN">
                <a:latin typeface="华文楷体" panose="02010600040101010101" charset="-122"/>
                <a:ea typeface="华文楷体" panose="02010600040101010101" charset="-122"/>
              </a:rPr>
              <a:t>500mm</a:t>
            </a:r>
            <a:r>
              <a:rPr lang="zh-CN" altLang="en-US">
                <a:latin typeface="华文楷体" panose="02010600040101010101" charset="-122"/>
                <a:ea typeface="华文楷体" panose="02010600040101010101" charset="-122"/>
              </a:rPr>
              <a:t>左右，并</a:t>
            </a:r>
            <a:r>
              <a:rPr lang="en-US" altLang="zh-CN">
                <a:latin typeface="华文楷体" panose="02010600040101010101" charset="-122"/>
                <a:ea typeface="华文楷体" panose="02010600040101010101" charset="-122"/>
              </a:rPr>
              <a:t>300mm</a:t>
            </a:r>
            <a:r>
              <a:rPr lang="zh-CN" altLang="en-US">
                <a:latin typeface="华文楷体" panose="02010600040101010101" charset="-122"/>
                <a:ea typeface="华文楷体" panose="02010600040101010101" charset="-122"/>
              </a:rPr>
              <a:t>等距分布</a:t>
            </a:r>
            <a:endParaRPr lang="en-US" altLang="zh-CN">
              <a:latin typeface="华文楷体" panose="02010600040101010101" charset="-122"/>
              <a:ea typeface="华文楷体" panose="02010600040101010101" charset="-122"/>
            </a:endParaRPr>
          </a:p>
          <a:p>
            <a:pPr eaLnBrk="1" hangingPunct="1"/>
            <a:r>
              <a:rPr lang="en-US" altLang="zh-CN">
                <a:latin typeface="华文楷体" panose="02010600040101010101" charset="-122"/>
                <a:ea typeface="华文楷体" panose="02010600040101010101" charset="-122"/>
              </a:rPr>
              <a:t>c.</a:t>
            </a:r>
            <a:r>
              <a:rPr lang="zh-CN" altLang="en-US">
                <a:latin typeface="华文楷体" panose="02010600040101010101" charset="-122"/>
                <a:ea typeface="华文楷体" panose="02010600040101010101" charset="-122"/>
              </a:rPr>
              <a:t>踏棍支撑采用角钢或者是扁钢焊接牢靠</a:t>
            </a:r>
            <a:endParaRPr lang="en-US" altLang="zh-CN">
              <a:latin typeface="华文楷体" panose="02010600040101010101" charset="-122"/>
              <a:ea typeface="华文楷体" panose="02010600040101010101" charset="-122"/>
            </a:endParaRPr>
          </a:p>
          <a:p>
            <a:pPr eaLnBrk="1" hangingPunct="1"/>
            <a:r>
              <a:rPr lang="en-US" altLang="zh-CN">
                <a:latin typeface="华文楷体" panose="02010600040101010101" charset="-122"/>
                <a:ea typeface="华文楷体" panose="02010600040101010101" charset="-122"/>
              </a:rPr>
              <a:t>d.</a:t>
            </a:r>
            <a:r>
              <a:rPr lang="zh-CN" altLang="en-US">
                <a:latin typeface="华文楷体" panose="02010600040101010101" charset="-122"/>
                <a:ea typeface="华文楷体" panose="02010600040101010101" charset="-122"/>
              </a:rPr>
              <a:t>无基础的钢直梯，至少焊两对支撑，支撑竖向间距，不宜大于</a:t>
            </a:r>
            <a:r>
              <a:rPr lang="en-US" altLang="zh-CN">
                <a:latin typeface="华文楷体" panose="02010600040101010101" charset="-122"/>
                <a:ea typeface="华文楷体" panose="02010600040101010101" charset="-122"/>
              </a:rPr>
              <a:t>3000mm,</a:t>
            </a:r>
            <a:r>
              <a:rPr lang="zh-CN" altLang="en-US" b="1">
                <a:solidFill>
                  <a:srgbClr val="FF0000"/>
                </a:solidFill>
                <a:latin typeface="华文楷体" panose="02010600040101010101" charset="-122"/>
                <a:ea typeface="华文楷体" panose="02010600040101010101" charset="-122"/>
              </a:rPr>
              <a:t>最下端的踏棍距离基准面高度不大于</a:t>
            </a:r>
            <a:r>
              <a:rPr lang="en-US" altLang="zh-CN" b="1">
                <a:solidFill>
                  <a:srgbClr val="FF0000"/>
                </a:solidFill>
                <a:latin typeface="华文楷体" panose="02010600040101010101" charset="-122"/>
                <a:ea typeface="华文楷体" panose="02010600040101010101" charset="-122"/>
              </a:rPr>
              <a:t>450mm</a:t>
            </a:r>
            <a:endParaRPr lang="en-US" altLang="zh-CN" b="1">
              <a:solidFill>
                <a:srgbClr val="FF0000"/>
              </a:solidFill>
              <a:latin typeface="华文楷体" panose="02010600040101010101" charset="-122"/>
              <a:ea typeface="华文楷体" panose="02010600040101010101" charset="-122"/>
            </a:endParaRPr>
          </a:p>
          <a:p>
            <a:pPr eaLnBrk="1" hangingPunct="1"/>
            <a:r>
              <a:rPr lang="en-US" altLang="zh-CN">
                <a:latin typeface="华文楷体" panose="02010600040101010101" charset="-122"/>
                <a:ea typeface="华文楷体" panose="02010600040101010101" charset="-122"/>
              </a:rPr>
              <a:t>e</a:t>
            </a:r>
            <a:r>
              <a:rPr lang="en-US" altLang="zh-CN" b="1">
                <a:solidFill>
                  <a:srgbClr val="FF0000"/>
                </a:solidFill>
                <a:latin typeface="华文楷体" panose="02010600040101010101" charset="-122"/>
                <a:ea typeface="华文楷体" panose="02010600040101010101" charset="-122"/>
              </a:rPr>
              <a:t>.</a:t>
            </a:r>
            <a:r>
              <a:rPr lang="zh-CN" altLang="en-US" b="1">
                <a:solidFill>
                  <a:srgbClr val="FF0000"/>
                </a:solidFill>
                <a:latin typeface="华文楷体" panose="02010600040101010101" charset="-122"/>
                <a:ea typeface="华文楷体" panose="02010600040101010101" charset="-122"/>
              </a:rPr>
              <a:t>钢直梯每级踏步距离设备或墙面不得小于</a:t>
            </a:r>
            <a:r>
              <a:rPr lang="en-US" altLang="zh-CN" b="1">
                <a:solidFill>
                  <a:srgbClr val="FF0000"/>
                </a:solidFill>
                <a:latin typeface="华文楷体" panose="02010600040101010101" charset="-122"/>
                <a:ea typeface="华文楷体" panose="02010600040101010101" charset="-122"/>
              </a:rPr>
              <a:t>150mm</a:t>
            </a:r>
            <a:endParaRPr lang="en-US" altLang="zh-CN" b="1">
              <a:solidFill>
                <a:srgbClr val="FF0000"/>
              </a:solidFill>
              <a:latin typeface="华文楷体" panose="02010600040101010101" charset="-122"/>
              <a:ea typeface="华文楷体" panose="02010600040101010101" charset="-122"/>
            </a:endParaRPr>
          </a:p>
          <a:p>
            <a:pPr eaLnBrk="1" hangingPunct="1"/>
            <a:r>
              <a:rPr lang="en-US" altLang="zh-CN">
                <a:latin typeface="华文楷体" panose="02010600040101010101" charset="-122"/>
                <a:ea typeface="华文楷体" panose="02010600040101010101" charset="-122"/>
              </a:rPr>
              <a:t>f..</a:t>
            </a:r>
            <a:r>
              <a:rPr lang="zh-CN" altLang="en-US" b="1">
                <a:solidFill>
                  <a:srgbClr val="FF0000"/>
                </a:solidFill>
                <a:latin typeface="华文楷体" panose="02010600040101010101" charset="-122"/>
                <a:ea typeface="华文楷体" panose="02010600040101010101" charset="-122"/>
              </a:rPr>
              <a:t>梯段高度超过</a:t>
            </a:r>
            <a:r>
              <a:rPr lang="en-US" altLang="zh-CN" b="1">
                <a:solidFill>
                  <a:srgbClr val="FF0000"/>
                </a:solidFill>
                <a:latin typeface="华文楷体" panose="02010600040101010101" charset="-122"/>
                <a:ea typeface="华文楷体" panose="02010600040101010101" charset="-122"/>
              </a:rPr>
              <a:t>3000mm</a:t>
            </a:r>
            <a:r>
              <a:rPr lang="zh-CN" altLang="en-US" b="1">
                <a:solidFill>
                  <a:srgbClr val="FF0000"/>
                </a:solidFill>
                <a:latin typeface="华文楷体" panose="02010600040101010101" charset="-122"/>
                <a:ea typeface="华文楷体" panose="02010600040101010101" charset="-122"/>
              </a:rPr>
              <a:t>时应设计护笼，护笼下端距离基准面为</a:t>
            </a:r>
            <a:r>
              <a:rPr lang="en-US" altLang="zh-CN" b="1">
                <a:solidFill>
                  <a:srgbClr val="FF0000"/>
                </a:solidFill>
                <a:latin typeface="华文楷体" panose="02010600040101010101" charset="-122"/>
                <a:ea typeface="华文楷体" panose="02010600040101010101" charset="-122"/>
              </a:rPr>
              <a:t>2000-2400mm,</a:t>
            </a:r>
            <a:r>
              <a:rPr lang="zh-CN" altLang="en-US" b="1">
                <a:solidFill>
                  <a:srgbClr val="FF0000"/>
                </a:solidFill>
                <a:latin typeface="华文楷体" panose="02010600040101010101" charset="-122"/>
                <a:ea typeface="华文楷体" panose="02010600040101010101" charset="-122"/>
              </a:rPr>
              <a:t>护笼上端高出与平台护栏对齐（</a:t>
            </a:r>
            <a:r>
              <a:rPr lang="en-US" altLang="zh-CN" b="1">
                <a:solidFill>
                  <a:srgbClr val="FF0000"/>
                </a:solidFill>
                <a:latin typeface="华文楷体" panose="02010600040101010101" charset="-122"/>
                <a:ea typeface="华文楷体" panose="02010600040101010101" charset="-122"/>
              </a:rPr>
              <a:t>1050mm)</a:t>
            </a:r>
            <a:r>
              <a:rPr lang="zh-CN" altLang="en-US" b="1">
                <a:solidFill>
                  <a:srgbClr val="FF0000"/>
                </a:solidFill>
                <a:latin typeface="华文楷体" panose="02010600040101010101" charset="-122"/>
                <a:ea typeface="华文楷体" panose="02010600040101010101" charset="-122"/>
              </a:rPr>
              <a:t>。</a:t>
            </a:r>
            <a:endParaRPr lang="en-US" altLang="zh-CN" b="1">
              <a:solidFill>
                <a:srgbClr val="FF0000"/>
              </a:solidFill>
              <a:latin typeface="华文楷体" panose="02010600040101010101" charset="-122"/>
              <a:ea typeface="华文楷体" panose="02010600040101010101" charset="-122"/>
            </a:endParaRPr>
          </a:p>
          <a:p>
            <a:pPr eaLnBrk="1" hangingPunct="1"/>
            <a:r>
              <a:rPr lang="en-US" altLang="zh-CN">
                <a:latin typeface="华文楷体" panose="02010600040101010101" charset="-122"/>
                <a:ea typeface="华文楷体" panose="02010600040101010101" charset="-122"/>
              </a:rPr>
              <a:t>g.</a:t>
            </a:r>
            <a:r>
              <a:rPr lang="zh-CN" altLang="en-US">
                <a:latin typeface="华文楷体" panose="02010600040101010101" charset="-122"/>
                <a:ea typeface="华文楷体" panose="02010600040101010101" charset="-122"/>
              </a:rPr>
              <a:t>护笼直径为</a:t>
            </a:r>
            <a:r>
              <a:rPr lang="en-US" altLang="zh-CN">
                <a:latin typeface="华文楷体" panose="02010600040101010101" charset="-122"/>
                <a:ea typeface="华文楷体" panose="02010600040101010101" charset="-122"/>
              </a:rPr>
              <a:t>700mm</a:t>
            </a:r>
            <a:r>
              <a:rPr lang="zh-CN" altLang="en-US">
                <a:latin typeface="华文楷体" panose="02010600040101010101" charset="-122"/>
                <a:ea typeface="华文楷体" panose="02010600040101010101" charset="-122"/>
              </a:rPr>
              <a:t>，其圆心距踏棍中心线为</a:t>
            </a:r>
            <a:r>
              <a:rPr lang="en-US" altLang="zh-CN">
                <a:latin typeface="华文楷体" panose="02010600040101010101" charset="-122"/>
                <a:ea typeface="华文楷体" panose="02010600040101010101" charset="-122"/>
              </a:rPr>
              <a:t>350mm,</a:t>
            </a:r>
            <a:r>
              <a:rPr lang="zh-CN" altLang="en-US">
                <a:latin typeface="华文楷体" panose="02010600040101010101" charset="-122"/>
                <a:ea typeface="华文楷体" panose="02010600040101010101" charset="-122"/>
              </a:rPr>
              <a:t>水平圈采用不小于</a:t>
            </a:r>
            <a:r>
              <a:rPr lang="en-US" altLang="zh-CN">
                <a:latin typeface="华文楷体" panose="02010600040101010101" charset="-122"/>
                <a:ea typeface="华文楷体" panose="02010600040101010101" charset="-122"/>
              </a:rPr>
              <a:t>40</a:t>
            </a:r>
            <a:r>
              <a:rPr lang="zh-CN" altLang="en-US">
                <a:latin typeface="华文楷体" panose="02010600040101010101" charset="-122"/>
                <a:ea typeface="华文楷体" panose="02010600040101010101" charset="-122"/>
              </a:rPr>
              <a:t>*</a:t>
            </a:r>
            <a:r>
              <a:rPr lang="en-US" altLang="zh-CN">
                <a:latin typeface="华文楷体" panose="02010600040101010101" charset="-122"/>
                <a:ea typeface="华文楷体" panose="02010600040101010101" charset="-122"/>
              </a:rPr>
              <a:t>4</a:t>
            </a:r>
            <a:r>
              <a:rPr lang="zh-CN" altLang="en-US">
                <a:latin typeface="华文楷体" panose="02010600040101010101" charset="-122"/>
                <a:ea typeface="华文楷体" panose="02010600040101010101" charset="-122"/>
              </a:rPr>
              <a:t>扁钢，间距</a:t>
            </a:r>
            <a:r>
              <a:rPr lang="en-US" altLang="zh-CN">
                <a:latin typeface="华文楷体" panose="02010600040101010101" charset="-122"/>
                <a:ea typeface="华文楷体" panose="02010600040101010101" charset="-122"/>
              </a:rPr>
              <a:t>450~750</a:t>
            </a:r>
            <a:r>
              <a:rPr lang="zh-CN" altLang="en-US">
                <a:latin typeface="华文楷体" panose="02010600040101010101" charset="-122"/>
                <a:ea typeface="华文楷体" panose="02010600040101010101" charset="-122"/>
              </a:rPr>
              <a:t>，在水平圈内焊接</a:t>
            </a:r>
            <a:r>
              <a:rPr lang="en-US" altLang="zh-CN">
                <a:latin typeface="华文楷体" panose="02010600040101010101" charset="-122"/>
                <a:ea typeface="华文楷体" panose="02010600040101010101" charset="-122"/>
              </a:rPr>
              <a:t>5</a:t>
            </a:r>
            <a:r>
              <a:rPr lang="zh-CN" altLang="en-US">
                <a:latin typeface="华文楷体" panose="02010600040101010101" charset="-122"/>
                <a:ea typeface="华文楷体" panose="02010600040101010101" charset="-122"/>
              </a:rPr>
              <a:t>根</a:t>
            </a:r>
            <a:r>
              <a:rPr lang="en-US" altLang="zh-CN">
                <a:latin typeface="华文楷体" panose="02010600040101010101" charset="-122"/>
                <a:ea typeface="华文楷体" panose="02010600040101010101" charset="-122"/>
              </a:rPr>
              <a:t>25</a:t>
            </a:r>
            <a:r>
              <a:rPr lang="zh-CN" altLang="en-US">
                <a:latin typeface="华文楷体" panose="02010600040101010101" charset="-122"/>
                <a:ea typeface="华文楷体" panose="02010600040101010101" charset="-122"/>
              </a:rPr>
              <a:t>*</a:t>
            </a:r>
            <a:r>
              <a:rPr lang="en-US" altLang="zh-CN">
                <a:latin typeface="华文楷体" panose="02010600040101010101" charset="-122"/>
                <a:ea typeface="华文楷体" panose="02010600040101010101" charset="-122"/>
              </a:rPr>
              <a:t>4</a:t>
            </a:r>
            <a:r>
              <a:rPr lang="zh-CN" altLang="en-US">
                <a:latin typeface="华文楷体" panose="02010600040101010101" charset="-122"/>
                <a:ea typeface="华文楷体" panose="02010600040101010101" charset="-122"/>
              </a:rPr>
              <a:t>的扁钢垂直条。</a:t>
            </a:r>
            <a:endParaRPr lang="en-US" altLang="zh-CN">
              <a:latin typeface="华文楷体" panose="02010600040101010101" charset="-122"/>
              <a:ea typeface="华文楷体" panose="02010600040101010101" charset="-122"/>
            </a:endParaRPr>
          </a:p>
          <a:p>
            <a:pPr eaLnBrk="1" hangingPunct="1"/>
            <a:r>
              <a:rPr lang="en-US" altLang="zh-CN" b="1">
                <a:solidFill>
                  <a:srgbClr val="FF0000"/>
                </a:solidFill>
                <a:latin typeface="华文楷体" panose="02010600040101010101" charset="-122"/>
                <a:ea typeface="华文楷体" panose="02010600040101010101" charset="-122"/>
              </a:rPr>
              <a:t>h.</a:t>
            </a:r>
            <a:r>
              <a:rPr lang="zh-CN" altLang="en-US" b="1">
                <a:solidFill>
                  <a:srgbClr val="FF0000"/>
                </a:solidFill>
                <a:latin typeface="华文楷体" panose="02010600040101010101" charset="-122"/>
                <a:ea typeface="华文楷体" panose="02010600040101010101" charset="-122"/>
              </a:rPr>
              <a:t>钢直梯安装在框架上时，必须进行铰接连接，并对连接螺栓做防腐处理</a:t>
            </a:r>
            <a:endParaRPr lang="en-US" altLang="zh-CN" b="1">
              <a:solidFill>
                <a:srgbClr val="FF0000"/>
              </a:solidFill>
              <a:latin typeface="华文楷体" panose="02010600040101010101" charset="-122"/>
              <a:ea typeface="华文楷体" panose="02010600040101010101" charset="-122"/>
            </a:endParaRPr>
          </a:p>
          <a:p>
            <a:pPr eaLnBrk="1" hangingPunct="1"/>
            <a:endParaRPr lang="en-US" altLang="zh-CN">
              <a:latin typeface="华文楷体" panose="02010600040101010101" charset="-122"/>
              <a:ea typeface="华文楷体" panose="02010600040101010101" charset="-122"/>
            </a:endParaRPr>
          </a:p>
        </p:txBody>
      </p:sp>
      <p:pic>
        <p:nvPicPr>
          <p:cNvPr id="33796" name="Picture 2"/>
          <p:cNvPicPr>
            <a:picLocks noChangeAspect="1" noChangeArrowheads="1"/>
          </p:cNvPicPr>
          <p:nvPr/>
        </p:nvPicPr>
        <p:blipFill>
          <a:blip r:embed="rId1"/>
          <a:stretch>
            <a:fillRect/>
          </a:stretch>
        </p:blipFill>
        <p:spPr bwMode="auto">
          <a:xfrm>
            <a:off x="7475538" y="1000125"/>
            <a:ext cx="3192462" cy="2286000"/>
          </a:xfrm>
          <a:prstGeom prst="rect">
            <a:avLst/>
          </a:prstGeom>
          <a:noFill/>
          <a:ln w="9525">
            <a:noFill/>
            <a:miter lim="800000"/>
            <a:headEnd/>
            <a:tailEnd/>
          </a:ln>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TextBox 2"/>
          <p:cNvSpPr txBox="1"/>
          <p:nvPr/>
        </p:nvSpPr>
        <p:spPr>
          <a:xfrm>
            <a:off x="1558925" y="-26988"/>
            <a:ext cx="6913563" cy="737235"/>
          </a:xfrm>
          <a:prstGeom prst="rect">
            <a:avLst/>
          </a:prstGeom>
          <a:noFill/>
        </p:spPr>
        <p:txBody>
          <a:bodyPr>
            <a:spAutoFit/>
          </a:bodyPr>
          <a:lstStyle/>
          <a:p>
            <a:pPr eaLnBrk="1" hangingPunct="1">
              <a:lnSpc>
                <a:spcPct val="150000"/>
              </a:lnSpc>
              <a:defRPr/>
            </a:pPr>
            <a:r>
              <a:rPr lang="zh-CN" altLang="en-US" sz="2800">
                <a:latin typeface="+mn-ea"/>
              </a:rPr>
              <a:t>七、三查四定的内容</a:t>
            </a:r>
            <a:endParaRPr lang="en-US" altLang="zh-CN" sz="2800">
              <a:latin typeface="+mn-ea"/>
            </a:endParaRPr>
          </a:p>
        </p:txBody>
      </p:sp>
      <p:pic>
        <p:nvPicPr>
          <p:cNvPr id="34819" name="Picture 2"/>
          <p:cNvPicPr>
            <a:picLocks noChangeAspect="1" noChangeArrowheads="1"/>
          </p:cNvPicPr>
          <p:nvPr/>
        </p:nvPicPr>
        <p:blipFill>
          <a:blip r:embed="rId1"/>
          <a:stretch>
            <a:fillRect/>
          </a:stretch>
        </p:blipFill>
        <p:spPr bwMode="auto">
          <a:xfrm>
            <a:off x="8183563" y="928688"/>
            <a:ext cx="2289175" cy="3286125"/>
          </a:xfrm>
          <a:prstGeom prst="rect">
            <a:avLst/>
          </a:prstGeom>
          <a:noFill/>
          <a:ln w="9525">
            <a:noFill/>
            <a:miter lim="800000"/>
            <a:headEnd/>
            <a:tailEnd/>
          </a:ln>
        </p:spPr>
      </p:pic>
      <p:sp>
        <p:nvSpPr>
          <p:cNvPr id="34820" name="TextBox 5"/>
          <p:cNvSpPr txBox="1">
            <a:spLocks noChangeArrowheads="1"/>
          </p:cNvSpPr>
          <p:nvPr/>
        </p:nvSpPr>
        <p:spPr bwMode="auto">
          <a:xfrm>
            <a:off x="1524000" y="857250"/>
            <a:ext cx="2071688" cy="398780"/>
          </a:xfrm>
          <a:prstGeom prst="rect">
            <a:avLst/>
          </a:prstGeom>
          <a:noFill/>
          <a:ln w="9525">
            <a:noFill/>
            <a:miter lim="800000"/>
          </a:ln>
        </p:spPr>
        <p:txBody>
          <a:bodyPr>
            <a:spAutoFit/>
          </a:bodyPr>
          <a:lstStyle/>
          <a:p>
            <a:pPr eaLnBrk="1" hangingPunct="1"/>
            <a:r>
              <a:rPr lang="en-US" altLang="zh-CN" sz="2000">
                <a:latin typeface="楷体_GB2312" pitchFamily="49" charset="-122"/>
                <a:ea typeface="楷体_GB2312" pitchFamily="49" charset="-122"/>
              </a:rPr>
              <a:t>2.</a:t>
            </a:r>
            <a:r>
              <a:rPr lang="zh-CN" altLang="en-US" sz="2000">
                <a:latin typeface="楷体_GB2312" pitchFamily="49" charset="-122"/>
                <a:ea typeface="楷体_GB2312" pitchFamily="49" charset="-122"/>
              </a:rPr>
              <a:t>固定式斜钢梯</a:t>
            </a:r>
            <a:endParaRPr lang="zh-CN" altLang="en-US" sz="2000">
              <a:latin typeface="楷体_GB2312" pitchFamily="49" charset="-122"/>
              <a:ea typeface="楷体_GB2312" pitchFamily="49" charset="-122"/>
            </a:endParaRPr>
          </a:p>
        </p:txBody>
      </p:sp>
      <p:sp>
        <p:nvSpPr>
          <p:cNvPr id="34821" name="TextBox 6"/>
          <p:cNvSpPr txBox="1">
            <a:spLocks noChangeArrowheads="1"/>
          </p:cNvSpPr>
          <p:nvPr/>
        </p:nvSpPr>
        <p:spPr bwMode="auto">
          <a:xfrm>
            <a:off x="1524000" y="1214438"/>
            <a:ext cx="6786563" cy="3476625"/>
          </a:xfrm>
          <a:prstGeom prst="rect">
            <a:avLst/>
          </a:prstGeom>
          <a:noFill/>
          <a:ln w="9525">
            <a:noFill/>
            <a:miter lim="800000"/>
          </a:ln>
        </p:spPr>
        <p:txBody>
          <a:bodyPr>
            <a:spAutoFit/>
          </a:bodyPr>
          <a:lstStyle/>
          <a:p>
            <a:pPr eaLnBrk="1" hangingPunct="1"/>
            <a:r>
              <a:rPr lang="en-US" altLang="zh-CN" sz="2000">
                <a:latin typeface="楷体_GB2312" pitchFamily="49" charset="-122"/>
                <a:ea typeface="楷体_GB2312" pitchFamily="49" charset="-122"/>
              </a:rPr>
              <a:t>1.</a:t>
            </a:r>
            <a:r>
              <a:rPr lang="zh-CN" altLang="en-US" sz="2000">
                <a:latin typeface="楷体_GB2312" pitchFamily="49" charset="-122"/>
                <a:ea typeface="楷体_GB2312" pitchFamily="49" charset="-122"/>
              </a:rPr>
              <a:t>踏步采用不小于</a:t>
            </a:r>
            <a:r>
              <a:rPr lang="en-US" altLang="zh-CN" sz="2000">
                <a:latin typeface="楷体_GB2312" pitchFamily="49" charset="-122"/>
                <a:ea typeface="楷体_GB2312" pitchFamily="49" charset="-122"/>
              </a:rPr>
              <a:t>4mm</a:t>
            </a:r>
            <a:r>
              <a:rPr lang="zh-CN" altLang="en-US" sz="2000">
                <a:latin typeface="楷体_GB2312" pitchFamily="49" charset="-122"/>
                <a:ea typeface="楷体_GB2312" pitchFamily="49" charset="-122"/>
              </a:rPr>
              <a:t>的花纹钢板，或经过防滑处理的普通钢板，或采用</a:t>
            </a:r>
            <a:r>
              <a:rPr lang="en-US" altLang="zh-CN" sz="2000">
                <a:latin typeface="楷体_GB2312" pitchFamily="49" charset="-122"/>
                <a:ea typeface="楷体_GB2312" pitchFamily="49" charset="-122"/>
              </a:rPr>
              <a:t>25</a:t>
            </a:r>
            <a:r>
              <a:rPr lang="zh-CN" altLang="en-US" sz="2000">
                <a:latin typeface="楷体_GB2312" pitchFamily="49" charset="-122"/>
                <a:ea typeface="楷体_GB2312" pitchFamily="49" charset="-122"/>
              </a:rPr>
              <a:t>*</a:t>
            </a:r>
            <a:r>
              <a:rPr lang="en-US" altLang="zh-CN" sz="2000">
                <a:latin typeface="楷体_GB2312" pitchFamily="49" charset="-122"/>
                <a:ea typeface="楷体_GB2312" pitchFamily="49" charset="-122"/>
              </a:rPr>
              <a:t>4</a:t>
            </a:r>
            <a:r>
              <a:rPr lang="zh-CN" altLang="en-US" sz="2000">
                <a:latin typeface="楷体_GB2312" pitchFamily="49" charset="-122"/>
                <a:ea typeface="楷体_GB2312" pitchFamily="49" charset="-122"/>
              </a:rPr>
              <a:t>扁钢和小角钢焊接成的格子板</a:t>
            </a:r>
            <a:endParaRPr lang="en-US" altLang="zh-CN" sz="2000">
              <a:latin typeface="楷体_GB2312" pitchFamily="49" charset="-122"/>
              <a:ea typeface="楷体_GB2312" pitchFamily="49" charset="-122"/>
            </a:endParaRPr>
          </a:p>
          <a:p>
            <a:pPr eaLnBrk="1" hangingPunct="1"/>
            <a:r>
              <a:rPr lang="en-US" altLang="zh-CN" sz="2000">
                <a:latin typeface="楷体_GB2312" pitchFamily="49" charset="-122"/>
                <a:ea typeface="楷体_GB2312" pitchFamily="49" charset="-122"/>
              </a:rPr>
              <a:t>2.</a:t>
            </a:r>
            <a:r>
              <a:rPr lang="zh-CN" altLang="en-US" sz="2000" b="1">
                <a:solidFill>
                  <a:srgbClr val="FF0000"/>
                </a:solidFill>
                <a:latin typeface="楷体_GB2312" pitchFamily="49" charset="-122"/>
                <a:ea typeface="楷体_GB2312" pitchFamily="49" charset="-122"/>
              </a:rPr>
              <a:t>扶手高度为</a:t>
            </a:r>
            <a:r>
              <a:rPr lang="en-US" altLang="zh-CN" sz="2000" b="1">
                <a:solidFill>
                  <a:srgbClr val="FF0000"/>
                </a:solidFill>
                <a:latin typeface="楷体_GB2312" pitchFamily="49" charset="-122"/>
                <a:ea typeface="楷体_GB2312" pitchFamily="49" charset="-122"/>
              </a:rPr>
              <a:t>900mm</a:t>
            </a:r>
            <a:r>
              <a:rPr lang="zh-CN" altLang="en-US" sz="2000" b="1">
                <a:solidFill>
                  <a:srgbClr val="FF0000"/>
                </a:solidFill>
                <a:latin typeface="楷体_GB2312" pitchFamily="49" charset="-122"/>
                <a:ea typeface="楷体_GB2312" pitchFamily="49" charset="-122"/>
              </a:rPr>
              <a:t>或</a:t>
            </a:r>
            <a:r>
              <a:rPr lang="en-US" altLang="zh-CN" sz="2000" b="1">
                <a:solidFill>
                  <a:srgbClr val="FF0000"/>
                </a:solidFill>
                <a:latin typeface="楷体_GB2312" pitchFamily="49" charset="-122"/>
                <a:ea typeface="楷体_GB2312" pitchFamily="49" charset="-122"/>
              </a:rPr>
              <a:t>1050mm;</a:t>
            </a:r>
            <a:r>
              <a:rPr lang="zh-CN" altLang="en-US" sz="2000" b="1">
                <a:solidFill>
                  <a:srgbClr val="FF0000"/>
                </a:solidFill>
                <a:latin typeface="楷体_GB2312" pitchFamily="49" charset="-122"/>
                <a:ea typeface="楷体_GB2312" pitchFamily="49" charset="-122"/>
              </a:rPr>
              <a:t>采用外径为</a:t>
            </a:r>
            <a:r>
              <a:rPr lang="en-US" altLang="zh-CN" sz="2000" b="1">
                <a:solidFill>
                  <a:srgbClr val="FF0000"/>
                </a:solidFill>
                <a:latin typeface="楷体_GB2312" pitchFamily="49" charset="-122"/>
                <a:ea typeface="楷体_GB2312" pitchFamily="49" charset="-122"/>
              </a:rPr>
              <a:t>30-50mm</a:t>
            </a:r>
            <a:r>
              <a:rPr lang="zh-CN" altLang="en-US" sz="2000" b="1">
                <a:solidFill>
                  <a:srgbClr val="FF0000"/>
                </a:solidFill>
                <a:latin typeface="楷体_GB2312" pitchFamily="49" charset="-122"/>
                <a:ea typeface="楷体_GB2312" pitchFamily="49" charset="-122"/>
              </a:rPr>
              <a:t>的碳钢管，壁厚不小于</a:t>
            </a:r>
            <a:r>
              <a:rPr lang="en-US" altLang="zh-CN" sz="2000" b="1">
                <a:solidFill>
                  <a:srgbClr val="FF0000"/>
                </a:solidFill>
                <a:latin typeface="楷体_GB2312" pitchFamily="49" charset="-122"/>
                <a:ea typeface="楷体_GB2312" pitchFamily="49" charset="-122"/>
              </a:rPr>
              <a:t>2.5mm.</a:t>
            </a:r>
            <a:endParaRPr lang="en-US" altLang="zh-CN" sz="2000" b="1">
              <a:solidFill>
                <a:srgbClr val="FF0000"/>
              </a:solidFill>
              <a:latin typeface="楷体_GB2312" pitchFamily="49" charset="-122"/>
              <a:ea typeface="楷体_GB2312" pitchFamily="49" charset="-122"/>
            </a:endParaRPr>
          </a:p>
          <a:p>
            <a:pPr eaLnBrk="1" hangingPunct="1"/>
            <a:r>
              <a:rPr lang="en-US" altLang="zh-CN" sz="2000">
                <a:latin typeface="楷体_GB2312" pitchFamily="49" charset="-122"/>
                <a:ea typeface="楷体_GB2312" pitchFamily="49" charset="-122"/>
              </a:rPr>
              <a:t>3.</a:t>
            </a:r>
            <a:r>
              <a:rPr lang="zh-CN" altLang="en-US" sz="2000">
                <a:latin typeface="楷体_GB2312" pitchFamily="49" charset="-122"/>
                <a:ea typeface="楷体_GB2312" pitchFamily="49" charset="-122"/>
              </a:rPr>
              <a:t>立柱采用截面不小于</a:t>
            </a:r>
            <a:r>
              <a:rPr lang="en-US" altLang="zh-CN" sz="2000">
                <a:latin typeface="楷体_GB2312" pitchFamily="49" charset="-122"/>
                <a:ea typeface="楷体_GB2312" pitchFamily="49" charset="-122"/>
              </a:rPr>
              <a:t>40</a:t>
            </a:r>
            <a:r>
              <a:rPr lang="zh-CN" altLang="en-US" sz="2000">
                <a:latin typeface="楷体_GB2312" pitchFamily="49" charset="-122"/>
                <a:ea typeface="楷体_GB2312" pitchFamily="49" charset="-122"/>
              </a:rPr>
              <a:t>*</a:t>
            </a:r>
            <a:r>
              <a:rPr lang="en-US" altLang="zh-CN" sz="2000">
                <a:latin typeface="楷体_GB2312" pitchFamily="49" charset="-122"/>
                <a:ea typeface="楷体_GB2312" pitchFamily="49" charset="-122"/>
              </a:rPr>
              <a:t>40</a:t>
            </a:r>
            <a:r>
              <a:rPr lang="zh-CN" altLang="en-US" sz="2000">
                <a:latin typeface="楷体_GB2312" pitchFamily="49" charset="-122"/>
                <a:ea typeface="楷体_GB2312" pitchFamily="49" charset="-122"/>
              </a:rPr>
              <a:t>*</a:t>
            </a:r>
            <a:r>
              <a:rPr lang="en-US" altLang="zh-CN" sz="2000">
                <a:latin typeface="楷体_GB2312" pitchFamily="49" charset="-122"/>
                <a:ea typeface="楷体_GB2312" pitchFamily="49" charset="-122"/>
              </a:rPr>
              <a:t>4</a:t>
            </a:r>
            <a:r>
              <a:rPr lang="zh-CN" altLang="en-US" sz="2000">
                <a:latin typeface="楷体_GB2312" pitchFamily="49" charset="-122"/>
                <a:ea typeface="楷体_GB2312" pitchFamily="49" charset="-122"/>
              </a:rPr>
              <a:t>角钢或外径为</a:t>
            </a:r>
            <a:r>
              <a:rPr lang="en-US" altLang="zh-CN" sz="2000">
                <a:latin typeface="楷体_GB2312" pitchFamily="49" charset="-122"/>
                <a:ea typeface="楷体_GB2312" pitchFamily="49" charset="-122"/>
              </a:rPr>
              <a:t>30~50</a:t>
            </a:r>
            <a:r>
              <a:rPr lang="zh-CN" altLang="en-US" sz="2000">
                <a:latin typeface="楷体_GB2312" pitchFamily="49" charset="-122"/>
                <a:ea typeface="楷体_GB2312" pitchFamily="49" charset="-122"/>
              </a:rPr>
              <a:t>的管材。从第一级开始，间隔不大于</a:t>
            </a:r>
            <a:r>
              <a:rPr lang="en-US" altLang="zh-CN" sz="2000">
                <a:latin typeface="楷体_GB2312" pitchFamily="49" charset="-122"/>
                <a:ea typeface="楷体_GB2312" pitchFamily="49" charset="-122"/>
              </a:rPr>
              <a:t>1000mm,</a:t>
            </a:r>
            <a:r>
              <a:rPr lang="zh-CN" altLang="en-US" sz="2000">
                <a:latin typeface="楷体_GB2312" pitchFamily="49" charset="-122"/>
                <a:ea typeface="楷体_GB2312" pitchFamily="49" charset="-122"/>
              </a:rPr>
              <a:t>横杆采用直径不小于</a:t>
            </a:r>
            <a:r>
              <a:rPr lang="en-US" altLang="zh-CN" sz="2000">
                <a:latin typeface="楷体_GB2312" pitchFamily="49" charset="-122"/>
                <a:ea typeface="楷体_GB2312" pitchFamily="49" charset="-122"/>
              </a:rPr>
              <a:t>16mm</a:t>
            </a:r>
            <a:r>
              <a:rPr lang="zh-CN" altLang="en-US" sz="2000">
                <a:latin typeface="楷体_GB2312" pitchFamily="49" charset="-122"/>
                <a:ea typeface="楷体_GB2312" pitchFamily="49" charset="-122"/>
              </a:rPr>
              <a:t>圆钢或</a:t>
            </a:r>
            <a:r>
              <a:rPr lang="en-US" altLang="zh-CN" sz="2000">
                <a:latin typeface="楷体_GB2312" pitchFamily="49" charset="-122"/>
                <a:ea typeface="楷体_GB2312" pitchFamily="49" charset="-122"/>
              </a:rPr>
              <a:t>30</a:t>
            </a:r>
            <a:r>
              <a:rPr lang="zh-CN" altLang="en-US" sz="2000">
                <a:latin typeface="楷体_GB2312" pitchFamily="49" charset="-122"/>
                <a:ea typeface="楷体_GB2312" pitchFamily="49" charset="-122"/>
              </a:rPr>
              <a:t>*</a:t>
            </a:r>
            <a:r>
              <a:rPr lang="en-US" altLang="zh-CN" sz="2000">
                <a:latin typeface="楷体_GB2312" pitchFamily="49" charset="-122"/>
                <a:ea typeface="楷体_GB2312" pitchFamily="49" charset="-122"/>
              </a:rPr>
              <a:t>4</a:t>
            </a:r>
            <a:r>
              <a:rPr lang="zh-CN" altLang="en-US" sz="2000">
                <a:latin typeface="楷体_GB2312" pitchFamily="49" charset="-122"/>
                <a:ea typeface="楷体_GB2312" pitchFamily="49" charset="-122"/>
              </a:rPr>
              <a:t>扁钢，固定在立柱中部</a:t>
            </a:r>
            <a:endParaRPr lang="en-US" altLang="zh-CN" sz="2000">
              <a:latin typeface="楷体_GB2312" pitchFamily="49" charset="-122"/>
              <a:ea typeface="楷体_GB2312" pitchFamily="49" charset="-122"/>
            </a:endParaRPr>
          </a:p>
          <a:p>
            <a:pPr eaLnBrk="1" hangingPunct="1"/>
            <a:r>
              <a:rPr lang="en-US" altLang="zh-CN" sz="2000">
                <a:latin typeface="楷体_GB2312" pitchFamily="49" charset="-122"/>
                <a:ea typeface="楷体_GB2312" pitchFamily="49" charset="-122"/>
              </a:rPr>
              <a:t>4.</a:t>
            </a:r>
            <a:r>
              <a:rPr lang="zh-CN" altLang="en-US" sz="2000" b="1">
                <a:solidFill>
                  <a:srgbClr val="FF0000"/>
                </a:solidFill>
                <a:latin typeface="楷体_GB2312" pitchFamily="49" charset="-122"/>
                <a:ea typeface="楷体_GB2312" pitchFamily="49" charset="-122"/>
              </a:rPr>
              <a:t>梯宽范围在</a:t>
            </a:r>
            <a:r>
              <a:rPr lang="en-US" altLang="zh-CN" sz="2000" b="1">
                <a:solidFill>
                  <a:srgbClr val="FF0000"/>
                </a:solidFill>
                <a:latin typeface="楷体_GB2312" pitchFamily="49" charset="-122"/>
                <a:ea typeface="楷体_GB2312" pitchFamily="49" charset="-122"/>
              </a:rPr>
              <a:t>700—1000mm,</a:t>
            </a:r>
            <a:r>
              <a:rPr lang="zh-CN" altLang="en-US" sz="2000" b="1">
                <a:solidFill>
                  <a:srgbClr val="FF0000"/>
                </a:solidFill>
                <a:latin typeface="楷体_GB2312" pitchFamily="49" charset="-122"/>
                <a:ea typeface="楷体_GB2312" pitchFamily="49" charset="-122"/>
              </a:rPr>
              <a:t>梯高不宜大于</a:t>
            </a:r>
            <a:r>
              <a:rPr lang="en-US" altLang="zh-CN" sz="2000" b="1">
                <a:solidFill>
                  <a:srgbClr val="FF0000"/>
                </a:solidFill>
                <a:latin typeface="楷体_GB2312" pitchFamily="49" charset="-122"/>
                <a:ea typeface="楷体_GB2312" pitchFamily="49" charset="-122"/>
              </a:rPr>
              <a:t>5m</a:t>
            </a:r>
            <a:r>
              <a:rPr lang="zh-CN" altLang="en-US" sz="2000" b="1">
                <a:solidFill>
                  <a:srgbClr val="FF0000"/>
                </a:solidFill>
                <a:latin typeface="楷体_GB2312" pitchFamily="49" charset="-122"/>
                <a:ea typeface="楷体_GB2312" pitchFamily="49" charset="-122"/>
              </a:rPr>
              <a:t>，大于</a:t>
            </a:r>
            <a:r>
              <a:rPr lang="en-US" altLang="zh-CN" sz="2000" b="1">
                <a:solidFill>
                  <a:srgbClr val="FF0000"/>
                </a:solidFill>
                <a:latin typeface="楷体_GB2312" pitchFamily="49" charset="-122"/>
                <a:ea typeface="楷体_GB2312" pitchFamily="49" charset="-122"/>
              </a:rPr>
              <a:t>5m</a:t>
            </a:r>
            <a:r>
              <a:rPr lang="zh-CN" altLang="en-US" sz="2000" b="1">
                <a:solidFill>
                  <a:srgbClr val="FF0000"/>
                </a:solidFill>
                <a:latin typeface="楷体_GB2312" pitchFamily="49" charset="-122"/>
                <a:ea typeface="楷体_GB2312" pitchFamily="49" charset="-122"/>
              </a:rPr>
              <a:t>时，应当分段布置。</a:t>
            </a:r>
            <a:endParaRPr lang="en-US" altLang="zh-CN" sz="2000" b="1">
              <a:solidFill>
                <a:srgbClr val="FF0000"/>
              </a:solidFill>
              <a:latin typeface="楷体_GB2312" pitchFamily="49" charset="-122"/>
              <a:ea typeface="楷体_GB2312" pitchFamily="49" charset="-122"/>
            </a:endParaRPr>
          </a:p>
          <a:p>
            <a:pPr eaLnBrk="1" hangingPunct="1"/>
            <a:r>
              <a:rPr lang="en-US" altLang="zh-CN" sz="2000">
                <a:latin typeface="楷体_GB2312" pitchFamily="49" charset="-122"/>
                <a:ea typeface="楷体_GB2312" pitchFamily="49" charset="-122"/>
              </a:rPr>
              <a:t>5.</a:t>
            </a:r>
            <a:r>
              <a:rPr lang="zh-CN" altLang="en-US" sz="2000">
                <a:latin typeface="楷体_GB2312" pitchFamily="49" charset="-122"/>
                <a:ea typeface="楷体_GB2312" pitchFamily="49" charset="-122"/>
              </a:rPr>
              <a:t>钢梯与设备连接采用铆接，且安装完毕后必须进行防腐蚀处理。</a:t>
            </a:r>
            <a:endParaRPr lang="zh-CN" altLang="en-US" sz="2000">
              <a:latin typeface="楷体_GB2312" pitchFamily="49" charset="-122"/>
              <a:ea typeface="楷体_GB2312" pitchFamily="49" charset="-122"/>
            </a:endParaRPr>
          </a:p>
        </p:txBody>
      </p:sp>
      <p:pic>
        <p:nvPicPr>
          <p:cNvPr id="34822" name="Picture 4"/>
          <p:cNvPicPr>
            <a:picLocks noChangeAspect="1" noChangeArrowheads="1"/>
          </p:cNvPicPr>
          <p:nvPr/>
        </p:nvPicPr>
        <p:blipFill>
          <a:blip r:embed="rId2"/>
          <a:stretch>
            <a:fillRect/>
          </a:stretch>
        </p:blipFill>
        <p:spPr bwMode="auto">
          <a:xfrm>
            <a:off x="8505825" y="4500563"/>
            <a:ext cx="2162175" cy="1123950"/>
          </a:xfrm>
          <a:prstGeom prst="rect">
            <a:avLst/>
          </a:prstGeom>
          <a:noFill/>
          <a:ln w="9525">
            <a:noFill/>
            <a:miter lim="800000"/>
            <a:headEnd/>
            <a:tailEnd/>
          </a:ln>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TextBox 2"/>
          <p:cNvSpPr txBox="1"/>
          <p:nvPr/>
        </p:nvSpPr>
        <p:spPr>
          <a:xfrm>
            <a:off x="1558925" y="-26988"/>
            <a:ext cx="6913563" cy="737235"/>
          </a:xfrm>
          <a:prstGeom prst="rect">
            <a:avLst/>
          </a:prstGeom>
          <a:noFill/>
        </p:spPr>
        <p:txBody>
          <a:bodyPr>
            <a:spAutoFit/>
          </a:bodyPr>
          <a:lstStyle/>
          <a:p>
            <a:pPr eaLnBrk="1" hangingPunct="1">
              <a:lnSpc>
                <a:spcPct val="150000"/>
              </a:lnSpc>
              <a:defRPr/>
            </a:pPr>
            <a:r>
              <a:rPr lang="zh-CN" altLang="en-US" sz="2800">
                <a:latin typeface="+mn-ea"/>
              </a:rPr>
              <a:t>七、三查四定的内容</a:t>
            </a:r>
            <a:endParaRPr lang="en-US" altLang="zh-CN" sz="2800">
              <a:latin typeface="+mn-ea"/>
            </a:endParaRPr>
          </a:p>
        </p:txBody>
      </p:sp>
      <p:pic>
        <p:nvPicPr>
          <p:cNvPr id="35843" name="Picture 2"/>
          <p:cNvPicPr>
            <a:picLocks noChangeAspect="1" noChangeArrowheads="1"/>
          </p:cNvPicPr>
          <p:nvPr/>
        </p:nvPicPr>
        <p:blipFill>
          <a:blip r:embed="rId1"/>
          <a:stretch>
            <a:fillRect/>
          </a:stretch>
        </p:blipFill>
        <p:spPr bwMode="auto">
          <a:xfrm>
            <a:off x="2166938" y="4772025"/>
            <a:ext cx="5114925" cy="2085975"/>
          </a:xfrm>
          <a:prstGeom prst="rect">
            <a:avLst/>
          </a:prstGeom>
          <a:noFill/>
          <a:ln w="9525">
            <a:noFill/>
            <a:miter lim="800000"/>
            <a:headEnd/>
            <a:tailEnd/>
          </a:ln>
        </p:spPr>
      </p:pic>
      <p:sp>
        <p:nvSpPr>
          <p:cNvPr id="35844" name="TextBox 4"/>
          <p:cNvSpPr txBox="1">
            <a:spLocks noChangeArrowheads="1"/>
          </p:cNvSpPr>
          <p:nvPr/>
        </p:nvSpPr>
        <p:spPr bwMode="auto">
          <a:xfrm>
            <a:off x="1524000" y="928688"/>
            <a:ext cx="3286125" cy="398780"/>
          </a:xfrm>
          <a:prstGeom prst="rect">
            <a:avLst/>
          </a:prstGeom>
          <a:noFill/>
          <a:ln w="9525">
            <a:noFill/>
            <a:miter lim="800000"/>
          </a:ln>
        </p:spPr>
        <p:txBody>
          <a:bodyPr>
            <a:spAutoFit/>
          </a:bodyPr>
          <a:lstStyle/>
          <a:p>
            <a:pPr eaLnBrk="1" hangingPunct="1"/>
            <a:r>
              <a:rPr lang="en-US" altLang="zh-CN" sz="2000">
                <a:latin typeface="楷体_GB2312" pitchFamily="49" charset="-122"/>
                <a:ea typeface="楷体_GB2312" pitchFamily="49" charset="-122"/>
              </a:rPr>
              <a:t>(3)</a:t>
            </a:r>
            <a:r>
              <a:rPr lang="zh-CN" altLang="en-US" sz="2000">
                <a:latin typeface="楷体_GB2312" pitchFamily="49" charset="-122"/>
                <a:ea typeface="楷体_GB2312" pitchFamily="49" charset="-122"/>
              </a:rPr>
              <a:t>防护栏杆</a:t>
            </a:r>
            <a:endParaRPr lang="zh-CN" altLang="en-US" sz="2000">
              <a:latin typeface="楷体_GB2312" pitchFamily="49" charset="-122"/>
              <a:ea typeface="楷体_GB2312" pitchFamily="49" charset="-122"/>
            </a:endParaRPr>
          </a:p>
        </p:txBody>
      </p:sp>
      <p:sp>
        <p:nvSpPr>
          <p:cNvPr id="35845" name="TextBox 5"/>
          <p:cNvSpPr txBox="1">
            <a:spLocks noChangeArrowheads="1"/>
          </p:cNvSpPr>
          <p:nvPr/>
        </p:nvSpPr>
        <p:spPr bwMode="auto">
          <a:xfrm>
            <a:off x="1524000" y="1357313"/>
            <a:ext cx="9144000" cy="3476625"/>
          </a:xfrm>
          <a:prstGeom prst="rect">
            <a:avLst/>
          </a:prstGeom>
          <a:noFill/>
          <a:ln w="9525">
            <a:noFill/>
            <a:miter lim="800000"/>
          </a:ln>
        </p:spPr>
        <p:txBody>
          <a:bodyPr>
            <a:spAutoFit/>
          </a:bodyPr>
          <a:lstStyle/>
          <a:p>
            <a:pPr eaLnBrk="1" hangingPunct="1"/>
            <a:r>
              <a:rPr lang="en-US" altLang="zh-CN" sz="2000">
                <a:latin typeface="楷体_GB2312" pitchFamily="49" charset="-122"/>
                <a:ea typeface="楷体_GB2312" pitchFamily="49" charset="-122"/>
              </a:rPr>
              <a:t>1.</a:t>
            </a:r>
            <a:r>
              <a:rPr lang="zh-CN" altLang="en-US" sz="2000">
                <a:latin typeface="楷体_GB2312" pitchFamily="49" charset="-122"/>
                <a:ea typeface="楷体_GB2312" pitchFamily="49" charset="-122"/>
              </a:rPr>
              <a:t>防护栏高度宜为</a:t>
            </a:r>
            <a:r>
              <a:rPr lang="en-US" altLang="zh-CN" sz="2000">
                <a:latin typeface="楷体_GB2312" pitchFamily="49" charset="-122"/>
                <a:ea typeface="楷体_GB2312" pitchFamily="49" charset="-122"/>
              </a:rPr>
              <a:t>1050mm</a:t>
            </a:r>
            <a:r>
              <a:rPr lang="zh-CN" altLang="en-US" sz="2000">
                <a:latin typeface="楷体_GB2312" pitchFamily="49" charset="-122"/>
                <a:ea typeface="楷体_GB2312" pitchFamily="49" charset="-122"/>
              </a:rPr>
              <a:t>左右，若平台高度超过</a:t>
            </a:r>
            <a:r>
              <a:rPr lang="en-US" altLang="zh-CN" sz="2000">
                <a:latin typeface="楷体_GB2312" pitchFamily="49" charset="-122"/>
                <a:ea typeface="楷体_GB2312" pitchFamily="49" charset="-122"/>
              </a:rPr>
              <a:t>20m,</a:t>
            </a:r>
            <a:r>
              <a:rPr lang="zh-CN" altLang="en-US" sz="2000">
                <a:latin typeface="楷体_GB2312" pitchFamily="49" charset="-122"/>
                <a:ea typeface="楷体_GB2312" pitchFamily="49" charset="-122"/>
              </a:rPr>
              <a:t>则防护栏高度不得低于</a:t>
            </a:r>
            <a:r>
              <a:rPr lang="en-US" altLang="zh-CN" sz="2000">
                <a:latin typeface="楷体_GB2312" pitchFamily="49" charset="-122"/>
                <a:ea typeface="楷体_GB2312" pitchFamily="49" charset="-122"/>
              </a:rPr>
              <a:t>1000mm,</a:t>
            </a:r>
            <a:r>
              <a:rPr lang="zh-CN" altLang="en-US" sz="2000">
                <a:latin typeface="楷体_GB2312" pitchFamily="49" charset="-122"/>
                <a:ea typeface="楷体_GB2312" pitchFamily="49" charset="-122"/>
              </a:rPr>
              <a:t>当平台高度超过</a:t>
            </a:r>
            <a:r>
              <a:rPr lang="en-US" altLang="zh-CN" sz="2000">
                <a:latin typeface="楷体_GB2312" pitchFamily="49" charset="-122"/>
                <a:ea typeface="楷体_GB2312" pitchFamily="49" charset="-122"/>
              </a:rPr>
              <a:t>20m</a:t>
            </a:r>
            <a:r>
              <a:rPr lang="zh-CN" altLang="en-US" sz="2000">
                <a:latin typeface="楷体_GB2312" pitchFamily="49" charset="-122"/>
                <a:ea typeface="楷体_GB2312" pitchFamily="49" charset="-122"/>
              </a:rPr>
              <a:t>时，防护栏高度不得低于</a:t>
            </a:r>
            <a:r>
              <a:rPr lang="en-US" altLang="zh-CN" sz="2000">
                <a:latin typeface="楷体_GB2312" pitchFamily="49" charset="-122"/>
                <a:ea typeface="楷体_GB2312" pitchFamily="49" charset="-122"/>
              </a:rPr>
              <a:t>1200mm;</a:t>
            </a:r>
            <a:endParaRPr lang="en-US" altLang="zh-CN" sz="2000">
              <a:latin typeface="楷体_GB2312" pitchFamily="49" charset="-122"/>
              <a:ea typeface="楷体_GB2312" pitchFamily="49" charset="-122"/>
            </a:endParaRPr>
          </a:p>
          <a:p>
            <a:pPr eaLnBrk="1" hangingPunct="1"/>
            <a:r>
              <a:rPr lang="en-US" altLang="zh-CN" sz="2000">
                <a:latin typeface="楷体_GB2312" pitchFamily="49" charset="-122"/>
                <a:ea typeface="楷体_GB2312" pitchFamily="49" charset="-122"/>
              </a:rPr>
              <a:t>2.</a:t>
            </a:r>
            <a:r>
              <a:rPr lang="zh-CN" altLang="en-US" sz="2000">
                <a:latin typeface="楷体_GB2312" pitchFamily="49" charset="-122"/>
                <a:ea typeface="楷体_GB2312" pitchFamily="49" charset="-122"/>
              </a:rPr>
              <a:t>防护栏杆均采用焊接连接方式或者铆接</a:t>
            </a:r>
            <a:endParaRPr lang="en-US" altLang="zh-CN" sz="2000">
              <a:latin typeface="楷体_GB2312" pitchFamily="49" charset="-122"/>
              <a:ea typeface="楷体_GB2312" pitchFamily="49" charset="-122"/>
            </a:endParaRPr>
          </a:p>
          <a:p>
            <a:pPr eaLnBrk="1" hangingPunct="1"/>
            <a:r>
              <a:rPr lang="en-US" altLang="zh-CN" sz="2000">
                <a:latin typeface="楷体_GB2312" pitchFamily="49" charset="-122"/>
                <a:ea typeface="楷体_GB2312" pitchFamily="49" charset="-122"/>
              </a:rPr>
              <a:t>3.</a:t>
            </a:r>
            <a:r>
              <a:rPr lang="zh-CN" altLang="en-US" sz="2000">
                <a:latin typeface="楷体_GB2312" pitchFamily="49" charset="-122"/>
                <a:ea typeface="楷体_GB2312" pitchFamily="49" charset="-122"/>
              </a:rPr>
              <a:t>扶手采用外径直径</a:t>
            </a:r>
            <a:r>
              <a:rPr lang="en-US" altLang="zh-CN" sz="2000">
                <a:latin typeface="楷体_GB2312" pitchFamily="49" charset="-122"/>
                <a:ea typeface="楷体_GB2312" pitchFamily="49" charset="-122"/>
              </a:rPr>
              <a:t>33.5-50mm</a:t>
            </a:r>
            <a:r>
              <a:rPr lang="zh-CN" altLang="en-US" sz="2000">
                <a:latin typeface="楷体_GB2312" pitchFamily="49" charset="-122"/>
                <a:ea typeface="楷体_GB2312" pitchFamily="49" charset="-122"/>
              </a:rPr>
              <a:t>的钢管，立柱采用不小于</a:t>
            </a:r>
            <a:r>
              <a:rPr lang="en-US" altLang="zh-CN" sz="2000">
                <a:latin typeface="楷体_GB2312" pitchFamily="49" charset="-122"/>
                <a:ea typeface="楷体_GB2312" pitchFamily="49" charset="-122"/>
              </a:rPr>
              <a:t>50*50*4</a:t>
            </a:r>
            <a:r>
              <a:rPr lang="zh-CN" altLang="en-US" sz="2000">
                <a:latin typeface="楷体_GB2312" pitchFamily="49" charset="-122"/>
                <a:ea typeface="楷体_GB2312" pitchFamily="49" charset="-122"/>
              </a:rPr>
              <a:t>的角钢或直径</a:t>
            </a:r>
            <a:r>
              <a:rPr lang="en-US" altLang="zh-CN" sz="2000">
                <a:latin typeface="楷体_GB2312" pitchFamily="49" charset="-122"/>
                <a:ea typeface="楷体_GB2312" pitchFamily="49" charset="-122"/>
              </a:rPr>
              <a:t>33.5-50mm</a:t>
            </a:r>
            <a:r>
              <a:rPr lang="zh-CN" altLang="en-US" sz="2000">
                <a:latin typeface="楷体_GB2312" pitchFamily="49" charset="-122"/>
                <a:ea typeface="楷体_GB2312" pitchFamily="49" charset="-122"/>
              </a:rPr>
              <a:t>的钢管，立柱间隙为</a:t>
            </a:r>
            <a:r>
              <a:rPr lang="en-US" altLang="zh-CN" sz="2000">
                <a:latin typeface="楷体_GB2312" pitchFamily="49" charset="-122"/>
                <a:ea typeface="楷体_GB2312" pitchFamily="49" charset="-122"/>
              </a:rPr>
              <a:t>1000mm;</a:t>
            </a:r>
            <a:endParaRPr lang="en-US" altLang="zh-CN" sz="2000">
              <a:latin typeface="楷体_GB2312" pitchFamily="49" charset="-122"/>
              <a:ea typeface="楷体_GB2312" pitchFamily="49" charset="-122"/>
            </a:endParaRPr>
          </a:p>
          <a:p>
            <a:pPr eaLnBrk="1" hangingPunct="1"/>
            <a:r>
              <a:rPr lang="en-US" altLang="zh-CN" sz="2000">
                <a:latin typeface="楷体_GB2312" pitchFamily="49" charset="-122"/>
                <a:ea typeface="楷体_GB2312" pitchFamily="49" charset="-122"/>
              </a:rPr>
              <a:t>4.</a:t>
            </a:r>
            <a:r>
              <a:rPr lang="zh-CN" altLang="en-US" sz="2000">
                <a:latin typeface="楷体_GB2312" pitchFamily="49" charset="-122"/>
                <a:ea typeface="楷体_GB2312" pitchFamily="49" charset="-122"/>
              </a:rPr>
              <a:t>横杆采用不小于</a:t>
            </a:r>
            <a:r>
              <a:rPr lang="en-US" altLang="zh-CN" sz="2000">
                <a:latin typeface="楷体_GB2312" pitchFamily="49" charset="-122"/>
                <a:ea typeface="楷体_GB2312" pitchFamily="49" charset="-122"/>
              </a:rPr>
              <a:t>25</a:t>
            </a:r>
            <a:r>
              <a:rPr lang="zh-CN" altLang="en-US" sz="2000">
                <a:latin typeface="楷体_GB2312" pitchFamily="49" charset="-122"/>
                <a:ea typeface="楷体_GB2312" pitchFamily="49" charset="-122"/>
              </a:rPr>
              <a:t>*</a:t>
            </a:r>
            <a:r>
              <a:rPr lang="en-US" altLang="zh-CN" sz="2000">
                <a:latin typeface="楷体_GB2312" pitchFamily="49" charset="-122"/>
                <a:ea typeface="楷体_GB2312" pitchFamily="49" charset="-122"/>
              </a:rPr>
              <a:t>4</a:t>
            </a:r>
            <a:r>
              <a:rPr lang="zh-CN" altLang="en-US" sz="2000">
                <a:latin typeface="楷体_GB2312" pitchFamily="49" charset="-122"/>
                <a:ea typeface="楷体_GB2312" pitchFamily="49" charset="-122"/>
              </a:rPr>
              <a:t>扁钢或者直径</a:t>
            </a:r>
            <a:r>
              <a:rPr lang="en-US" altLang="zh-CN" sz="2000">
                <a:latin typeface="楷体_GB2312" pitchFamily="49" charset="-122"/>
                <a:ea typeface="楷体_GB2312" pitchFamily="49" charset="-122"/>
              </a:rPr>
              <a:t>16mm</a:t>
            </a:r>
            <a:r>
              <a:rPr lang="zh-CN" altLang="en-US" sz="2000">
                <a:latin typeface="楷体_GB2312" pitchFamily="49" charset="-122"/>
                <a:ea typeface="楷体_GB2312" pitchFamily="49" charset="-122"/>
              </a:rPr>
              <a:t>的圆钢。横杆与上下构建间距不得大于</a:t>
            </a:r>
            <a:r>
              <a:rPr lang="en-US" altLang="zh-CN" sz="2000">
                <a:latin typeface="楷体_GB2312" pitchFamily="49" charset="-122"/>
                <a:ea typeface="楷体_GB2312" pitchFamily="49" charset="-122"/>
              </a:rPr>
              <a:t>380mm</a:t>
            </a:r>
            <a:endParaRPr lang="en-US" altLang="zh-CN" sz="2000">
              <a:latin typeface="楷体_GB2312" pitchFamily="49" charset="-122"/>
              <a:ea typeface="楷体_GB2312" pitchFamily="49" charset="-122"/>
            </a:endParaRPr>
          </a:p>
          <a:p>
            <a:pPr eaLnBrk="1" hangingPunct="1"/>
            <a:r>
              <a:rPr lang="en-US" altLang="zh-CN" sz="2000">
                <a:latin typeface="楷体_GB2312" pitchFamily="49" charset="-122"/>
                <a:ea typeface="楷体_GB2312" pitchFamily="49" charset="-122"/>
              </a:rPr>
              <a:t>5.</a:t>
            </a:r>
            <a:r>
              <a:rPr lang="zh-CN" altLang="en-US" sz="2000">
                <a:latin typeface="楷体_GB2312" pitchFamily="49" charset="-122"/>
                <a:ea typeface="楷体_GB2312" pitchFamily="49" charset="-122"/>
              </a:rPr>
              <a:t>踢脚板采用不小于</a:t>
            </a:r>
            <a:r>
              <a:rPr lang="en-US" altLang="zh-CN" sz="2000">
                <a:latin typeface="楷体_GB2312" pitchFamily="49" charset="-122"/>
                <a:ea typeface="楷体_GB2312" pitchFamily="49" charset="-122"/>
              </a:rPr>
              <a:t>100</a:t>
            </a:r>
            <a:r>
              <a:rPr lang="zh-CN" altLang="en-US" sz="2000">
                <a:latin typeface="楷体_GB2312" pitchFamily="49" charset="-122"/>
                <a:ea typeface="楷体_GB2312" pitchFamily="49" charset="-122"/>
              </a:rPr>
              <a:t>*</a:t>
            </a:r>
            <a:r>
              <a:rPr lang="en-US" altLang="zh-CN" sz="2000">
                <a:latin typeface="楷体_GB2312" pitchFamily="49" charset="-122"/>
                <a:ea typeface="楷体_GB2312" pitchFamily="49" charset="-122"/>
              </a:rPr>
              <a:t>2</a:t>
            </a:r>
            <a:r>
              <a:rPr lang="zh-CN" altLang="en-US" sz="2000">
                <a:latin typeface="楷体_GB2312" pitchFamily="49" charset="-122"/>
                <a:ea typeface="楷体_GB2312" pitchFamily="49" charset="-122"/>
              </a:rPr>
              <a:t>扁钢制造，若平台设计有满足挡板功能及强度要求的其他结构时，可不设挡板</a:t>
            </a:r>
            <a:endParaRPr lang="en-US" altLang="zh-CN" sz="2000">
              <a:latin typeface="楷体_GB2312" pitchFamily="49" charset="-122"/>
              <a:ea typeface="楷体_GB2312" pitchFamily="49" charset="-122"/>
            </a:endParaRPr>
          </a:p>
          <a:p>
            <a:pPr eaLnBrk="1" hangingPunct="1"/>
            <a:r>
              <a:rPr lang="en-US" altLang="zh-CN" sz="2000">
                <a:latin typeface="楷体_GB2312" pitchFamily="49" charset="-122"/>
                <a:ea typeface="楷体_GB2312" pitchFamily="49" charset="-122"/>
              </a:rPr>
              <a:t>6.</a:t>
            </a:r>
            <a:r>
              <a:rPr lang="zh-CN" altLang="en-US" sz="2000">
                <a:latin typeface="楷体_GB2312" pitchFamily="49" charset="-122"/>
                <a:ea typeface="楷体_GB2312" pitchFamily="49" charset="-122"/>
              </a:rPr>
              <a:t>室外栏杆，栏板与平台间隙</a:t>
            </a:r>
            <a:r>
              <a:rPr lang="en-US" altLang="zh-CN" sz="2000">
                <a:latin typeface="楷体_GB2312" pitchFamily="49" charset="-122"/>
                <a:ea typeface="楷体_GB2312" pitchFamily="49" charset="-122"/>
              </a:rPr>
              <a:t>10-20mm,</a:t>
            </a:r>
            <a:r>
              <a:rPr lang="zh-CN" altLang="en-US" sz="2000">
                <a:latin typeface="楷体_GB2312" pitchFamily="49" charset="-122"/>
                <a:ea typeface="楷体_GB2312" pitchFamily="49" charset="-122"/>
              </a:rPr>
              <a:t>室内不留间隙。</a:t>
            </a:r>
            <a:endParaRPr lang="en-US" altLang="zh-CN" sz="2000">
              <a:latin typeface="楷体_GB2312" pitchFamily="49" charset="-122"/>
              <a:ea typeface="楷体_GB2312" pitchFamily="49" charset="-122"/>
            </a:endParaRPr>
          </a:p>
          <a:p>
            <a:pPr eaLnBrk="1" hangingPunct="1"/>
            <a:r>
              <a:rPr lang="en-US" altLang="zh-CN" sz="2000">
                <a:latin typeface="楷体_GB2312" pitchFamily="49" charset="-122"/>
                <a:ea typeface="楷体_GB2312" pitchFamily="49" charset="-122"/>
              </a:rPr>
              <a:t>7.</a:t>
            </a:r>
            <a:r>
              <a:rPr lang="zh-CN" altLang="en-US" sz="2000">
                <a:latin typeface="楷体_GB2312" pitchFamily="49" charset="-122"/>
                <a:ea typeface="楷体_GB2312" pitchFamily="49" charset="-122"/>
              </a:rPr>
              <a:t>栏杆表面必须进行防腐处理</a:t>
            </a:r>
            <a:endParaRPr lang="zh-CN" altLang="en-US" sz="2000">
              <a:latin typeface="楷体_GB2312" pitchFamily="49" charset="-122"/>
              <a:ea typeface="楷体_GB2312" pitchFamily="49" charset="-122"/>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p:custDataLst>
              <p:tags r:id="rId2"/>
            </p:custDataLst>
          </p:nvPr>
        </p:nvSpPr>
        <p:spPr>
          <a:xfrm>
            <a:off x="1056592" y="1570950"/>
            <a:ext cx="5283023" cy="1179300"/>
          </a:xfrm>
        </p:spPr>
        <p:txBody>
          <a:bodyPr>
            <a:noAutofit/>
          </a:body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3"/>
            </p:custDataLst>
          </p:nvPr>
        </p:nvSpPr>
        <p:spPr>
          <a:xfrm>
            <a:off x="7977650" y="4148893"/>
            <a:ext cx="3792503" cy="1583764"/>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5" name="图片 4" descr="公众号二维码"/>
          <p:cNvPicPr>
            <a:picLocks noChangeAspect="1"/>
          </p:cNvPicPr>
          <p:nvPr/>
        </p:nvPicPr>
        <p:blipFill>
          <a:blip r:embed="rId4"/>
          <a:stretch>
            <a:fillRect/>
          </a:stretch>
        </p:blipFill>
        <p:spPr>
          <a:xfrm>
            <a:off x="9280966" y="4213011"/>
            <a:ext cx="1187691" cy="1187691"/>
          </a:xfrm>
          <a:prstGeom prst="rect">
            <a:avLst/>
          </a:prstGeom>
        </p:spPr>
      </p:pic>
      <p:sp>
        <p:nvSpPr>
          <p:cNvPr id="2" name="文本框 1"/>
          <p:cNvSpPr txBox="1"/>
          <p:nvPr>
            <p:custDataLst>
              <p:tags r:id="rId5"/>
            </p:custDataLst>
          </p:nvPr>
        </p:nvSpPr>
        <p:spPr>
          <a:xfrm>
            <a:off x="8087970" y="4498309"/>
            <a:ext cx="1257607" cy="869089"/>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6" cstate="print">
            <a:extLst>
              <a:ext uri="{28A0092B-C50C-407E-A947-70E740481C1C}">
                <a14:useLocalDpi xmlns:a14="http://schemas.microsoft.com/office/drawing/2010/main" val="0"/>
              </a:ext>
            </a:extLst>
          </a:blip>
          <a:srcRect l="17072" t="14301" r="17073" b="42649"/>
          <a:stretch>
            <a:fillRect/>
          </a:stretch>
        </p:blipFill>
        <p:spPr>
          <a:xfrm>
            <a:off x="10559523" y="4266973"/>
            <a:ext cx="1106441" cy="1079719"/>
          </a:xfrm>
          <a:prstGeom prst="rect">
            <a:avLst/>
          </a:prstGeom>
        </p:spPr>
      </p:pic>
      <p:sp>
        <p:nvSpPr>
          <p:cNvPr id="7" name="文本框 6"/>
          <p:cNvSpPr txBox="1"/>
          <p:nvPr>
            <p:custDataLst>
              <p:tags r:id="rId7"/>
            </p:custDataLst>
          </p:nvPr>
        </p:nvSpPr>
        <p:spPr>
          <a:xfrm>
            <a:off x="1705105" y="4292618"/>
            <a:ext cx="4019002"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5745" y="2997064"/>
            <a:ext cx="3145606" cy="1048112"/>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8"/>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7506" y="5400702"/>
            <a:ext cx="935860"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8829" y="5399447"/>
            <a:ext cx="935860"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9"/>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TextBox 2"/>
          <p:cNvSpPr txBox="1"/>
          <p:nvPr/>
        </p:nvSpPr>
        <p:spPr>
          <a:xfrm>
            <a:off x="1631950" y="-26988"/>
            <a:ext cx="6911975" cy="737235"/>
          </a:xfrm>
          <a:prstGeom prst="rect">
            <a:avLst/>
          </a:prstGeom>
          <a:noFill/>
        </p:spPr>
        <p:txBody>
          <a:bodyPr>
            <a:spAutoFit/>
          </a:bodyPr>
          <a:lstStyle/>
          <a:p>
            <a:pPr eaLnBrk="1" hangingPunct="1">
              <a:lnSpc>
                <a:spcPct val="150000"/>
              </a:lnSpc>
              <a:defRPr/>
            </a:pPr>
            <a:r>
              <a:rPr lang="zh-CN" altLang="en-US" sz="2800">
                <a:latin typeface="+mn-ea"/>
                <a:ea typeface="+mn-ea"/>
              </a:rPr>
              <a:t>一、三查四定的定义</a:t>
            </a:r>
            <a:endParaRPr lang="en-US" altLang="zh-CN" sz="2800">
              <a:latin typeface="+mn-ea"/>
              <a:ea typeface="+mn-ea"/>
            </a:endParaRPr>
          </a:p>
        </p:txBody>
      </p:sp>
      <p:sp>
        <p:nvSpPr>
          <p:cNvPr id="2" name="矩形 1"/>
          <p:cNvSpPr/>
          <p:nvPr/>
        </p:nvSpPr>
        <p:spPr>
          <a:xfrm>
            <a:off x="1793875" y="614363"/>
            <a:ext cx="8262938" cy="5220970"/>
          </a:xfrm>
          <a:prstGeom prst="rect">
            <a:avLst/>
          </a:prstGeom>
        </p:spPr>
        <p:txBody>
          <a:bodyPr>
            <a:spAutoFit/>
          </a:bodyPr>
          <a:lstStyle/>
          <a:p>
            <a:pPr>
              <a:lnSpc>
                <a:spcPts val="4000"/>
              </a:lnSpc>
              <a:buClr>
                <a:srgbClr val="0000D8"/>
              </a:buClr>
              <a:buSzPct val="130000"/>
              <a:defRPr/>
            </a:pPr>
            <a:r>
              <a:rPr lang="zh-CN" altLang="en-US" b="1">
                <a:latin typeface="楷体" panose="02010609060101010101" pitchFamily="49" charset="-122"/>
                <a:ea typeface="楷体" panose="02010609060101010101" pitchFamily="49" charset="-122"/>
              </a:rPr>
              <a:t>“三查四定”是指</a:t>
            </a:r>
            <a:r>
              <a:rPr lang="zh-CN" altLang="en-US" b="1">
                <a:solidFill>
                  <a:srgbClr val="FF0000"/>
                </a:solidFill>
                <a:latin typeface="楷体" panose="02010609060101010101" pitchFamily="49" charset="-122"/>
                <a:ea typeface="楷体" panose="02010609060101010101" pitchFamily="49" charset="-122"/>
              </a:rPr>
              <a:t>工程按设计文件规定内容安装结束</a:t>
            </a:r>
            <a:r>
              <a:rPr lang="zh-CN" altLang="en-US" b="1">
                <a:latin typeface="楷体" panose="02010609060101010101" pitchFamily="49" charset="-122"/>
                <a:ea typeface="楷体" panose="02010609060101010101" pitchFamily="49" charset="-122"/>
              </a:rPr>
              <a:t>，在施工单位自检合格和监理单位复查合格的基础上，</a:t>
            </a:r>
            <a:r>
              <a:rPr lang="zh-CN" altLang="en-US" b="1">
                <a:solidFill>
                  <a:srgbClr val="FF0000"/>
                </a:solidFill>
                <a:latin typeface="楷体" panose="02010609060101010101" pitchFamily="49" charset="-122"/>
                <a:ea typeface="楷体" panose="02010609060101010101" pitchFamily="49" charset="-122"/>
              </a:rPr>
              <a:t>建设单位</a:t>
            </a:r>
            <a:r>
              <a:rPr lang="zh-CN" altLang="en-US" b="1">
                <a:latin typeface="楷体" panose="02010609060101010101" pitchFamily="49" charset="-122"/>
                <a:ea typeface="楷体" panose="02010609060101010101" pitchFamily="49" charset="-122"/>
              </a:rPr>
              <a:t>会同</a:t>
            </a:r>
            <a:r>
              <a:rPr lang="zh-CN" altLang="en-US" b="1">
                <a:solidFill>
                  <a:srgbClr val="FF0000"/>
                </a:solidFill>
                <a:latin typeface="楷体" panose="02010609060101010101" pitchFamily="49" charset="-122"/>
                <a:ea typeface="楷体" panose="02010609060101010101" pitchFamily="49" charset="-122"/>
              </a:rPr>
              <a:t>生产准备部门</a:t>
            </a:r>
            <a:r>
              <a:rPr lang="zh-CN" altLang="en-US" b="1">
                <a:latin typeface="楷体" panose="02010609060101010101" pitchFamily="49" charset="-122"/>
                <a:ea typeface="楷体" panose="02010609060101010101" pitchFamily="49" charset="-122"/>
              </a:rPr>
              <a:t>共同组织</a:t>
            </a:r>
            <a:r>
              <a:rPr lang="zh-CN" altLang="en-US" b="1">
                <a:solidFill>
                  <a:srgbClr val="FF0000"/>
                </a:solidFill>
                <a:latin typeface="楷体" panose="02010609060101010101" pitchFamily="49" charset="-122"/>
                <a:ea typeface="楷体" panose="02010609060101010101" pitchFamily="49" charset="-122"/>
              </a:rPr>
              <a:t>设计</a:t>
            </a:r>
            <a:r>
              <a:rPr lang="zh-CN" altLang="en-US" b="1">
                <a:latin typeface="楷体" panose="02010609060101010101" pitchFamily="49" charset="-122"/>
                <a:ea typeface="楷体" panose="02010609060101010101" pitchFamily="49" charset="-122"/>
              </a:rPr>
              <a:t>、</a:t>
            </a:r>
            <a:r>
              <a:rPr lang="zh-CN" altLang="en-US" b="1">
                <a:solidFill>
                  <a:srgbClr val="FF0000"/>
                </a:solidFill>
                <a:latin typeface="楷体" panose="02010609060101010101" pitchFamily="49" charset="-122"/>
                <a:ea typeface="楷体" panose="02010609060101010101" pitchFamily="49" charset="-122"/>
              </a:rPr>
              <a:t>采购</a:t>
            </a:r>
            <a:r>
              <a:rPr lang="zh-CN" altLang="en-US" b="1">
                <a:latin typeface="楷体" panose="02010609060101010101" pitchFamily="49" charset="-122"/>
                <a:ea typeface="楷体" panose="02010609060101010101" pitchFamily="49" charset="-122"/>
              </a:rPr>
              <a:t>、</a:t>
            </a:r>
            <a:r>
              <a:rPr lang="zh-CN" altLang="en-US" b="1">
                <a:solidFill>
                  <a:srgbClr val="FF0000"/>
                </a:solidFill>
                <a:latin typeface="楷体" panose="02010609060101010101" pitchFamily="49" charset="-122"/>
                <a:ea typeface="楷体" panose="02010609060101010101" pitchFamily="49" charset="-122"/>
              </a:rPr>
              <a:t>施工承包</a:t>
            </a:r>
            <a:r>
              <a:rPr lang="zh-CN" altLang="en-US" b="1">
                <a:latin typeface="楷体" panose="02010609060101010101" pitchFamily="49" charset="-122"/>
                <a:ea typeface="楷体" panose="02010609060101010101" pitchFamily="49" charset="-122"/>
              </a:rPr>
              <a:t>、</a:t>
            </a:r>
            <a:r>
              <a:rPr lang="zh-CN" altLang="en-US" b="1">
                <a:solidFill>
                  <a:srgbClr val="FF0000"/>
                </a:solidFill>
                <a:latin typeface="楷体" panose="02010609060101010101" pitchFamily="49" charset="-122"/>
                <a:ea typeface="楷体" panose="02010609060101010101" pitchFamily="49" charset="-122"/>
              </a:rPr>
              <a:t>监理</a:t>
            </a:r>
            <a:r>
              <a:rPr lang="zh-CN" altLang="en-US" b="1">
                <a:latin typeface="楷体" panose="02010609060101010101" pitchFamily="49" charset="-122"/>
                <a:ea typeface="楷体" panose="02010609060101010101" pitchFamily="49" charset="-122"/>
              </a:rPr>
              <a:t>等单位按</a:t>
            </a:r>
            <a:r>
              <a:rPr lang="zh-CN" altLang="en-US" b="1">
                <a:solidFill>
                  <a:srgbClr val="FF0000"/>
                </a:solidFill>
                <a:latin typeface="楷体" panose="02010609060101010101" pitchFamily="49" charset="-122"/>
                <a:ea typeface="楷体" panose="02010609060101010101" pitchFamily="49" charset="-122"/>
              </a:rPr>
              <a:t>单元</a:t>
            </a:r>
            <a:r>
              <a:rPr lang="zh-CN" altLang="en-US" b="1">
                <a:latin typeface="楷体" panose="02010609060101010101" pitchFamily="49" charset="-122"/>
                <a:ea typeface="楷体" panose="02010609060101010101" pitchFamily="49" charset="-122"/>
              </a:rPr>
              <a:t>和</a:t>
            </a:r>
            <a:r>
              <a:rPr lang="zh-CN" altLang="en-US" b="1">
                <a:solidFill>
                  <a:srgbClr val="FF0000"/>
                </a:solidFill>
                <a:latin typeface="楷体" panose="02010609060101010101" pitchFamily="49" charset="-122"/>
                <a:ea typeface="楷体" panose="02010609060101010101" pitchFamily="49" charset="-122"/>
              </a:rPr>
              <a:t>系统</a:t>
            </a:r>
            <a:r>
              <a:rPr lang="zh-CN" altLang="en-US" b="1">
                <a:latin typeface="楷体" panose="02010609060101010101" pitchFamily="49" charset="-122"/>
                <a:ea typeface="楷体" panose="02010609060101010101" pitchFamily="49" charset="-122"/>
              </a:rPr>
              <a:t>，</a:t>
            </a:r>
            <a:r>
              <a:rPr lang="zh-CN" altLang="en-US" b="1">
                <a:solidFill>
                  <a:srgbClr val="FF0000"/>
                </a:solidFill>
                <a:latin typeface="楷体" panose="02010609060101010101" pitchFamily="49" charset="-122"/>
                <a:ea typeface="楷体" panose="02010609060101010101" pitchFamily="49" charset="-122"/>
              </a:rPr>
              <a:t>分专业</a:t>
            </a:r>
            <a:r>
              <a:rPr lang="zh-CN" altLang="en-US" b="1">
                <a:latin typeface="楷体" panose="02010609060101010101" pitchFamily="49" charset="-122"/>
                <a:ea typeface="楷体" panose="02010609060101010101" pitchFamily="49" charset="-122"/>
              </a:rPr>
              <a:t>进行的工程项目</a:t>
            </a:r>
            <a:r>
              <a:rPr lang="zh-CN" altLang="en-US" b="1">
                <a:solidFill>
                  <a:srgbClr val="FF0000"/>
                </a:solidFill>
                <a:latin typeface="楷体" panose="02010609060101010101" pitchFamily="49" charset="-122"/>
                <a:ea typeface="楷体" panose="02010609060101010101" pitchFamily="49" charset="-122"/>
              </a:rPr>
              <a:t>清理</a:t>
            </a:r>
            <a:r>
              <a:rPr lang="zh-CN" altLang="en-US" b="1">
                <a:latin typeface="楷体" panose="02010609060101010101" pitchFamily="49" charset="-122"/>
                <a:ea typeface="楷体" panose="02010609060101010101" pitchFamily="49" charset="-122"/>
              </a:rPr>
              <a:t>和</a:t>
            </a:r>
            <a:r>
              <a:rPr lang="zh-CN" altLang="en-US" b="1">
                <a:solidFill>
                  <a:srgbClr val="FF0000"/>
                </a:solidFill>
                <a:latin typeface="楷体" panose="02010609060101010101" pitchFamily="49" charset="-122"/>
                <a:ea typeface="楷体" panose="02010609060101010101" pitchFamily="49" charset="-122"/>
              </a:rPr>
              <a:t>检查</a:t>
            </a:r>
            <a:r>
              <a:rPr lang="zh-CN" altLang="en-US" b="1">
                <a:latin typeface="楷体" panose="02010609060101010101" pitchFamily="49" charset="-122"/>
                <a:ea typeface="楷体" panose="02010609060101010101" pitchFamily="49" charset="-122"/>
              </a:rPr>
              <a:t>活动。</a:t>
            </a:r>
            <a:endParaRPr lang="en-US" altLang="zh-CN" b="1">
              <a:latin typeface="楷体" panose="02010609060101010101" pitchFamily="49" charset="-122"/>
              <a:ea typeface="楷体" panose="02010609060101010101" pitchFamily="49" charset="-122"/>
            </a:endParaRPr>
          </a:p>
          <a:p>
            <a:pPr>
              <a:lnSpc>
                <a:spcPts val="4000"/>
              </a:lnSpc>
              <a:defRPr/>
            </a:pPr>
            <a:r>
              <a:rPr lang="zh-CN" altLang="en-US" b="1">
                <a:latin typeface="楷体" panose="02010609060101010101" pitchFamily="49" charset="-122"/>
                <a:ea typeface="楷体" panose="02010609060101010101" pitchFamily="49" charset="-122"/>
              </a:rPr>
              <a:t>    “三查”即查设计漏项、查施工质量隐患、查未完工程；</a:t>
            </a:r>
            <a:endParaRPr lang="zh-CN" altLang="en-US" b="1">
              <a:latin typeface="楷体" panose="02010609060101010101" pitchFamily="49" charset="-122"/>
              <a:ea typeface="楷体" panose="02010609060101010101" pitchFamily="49" charset="-122"/>
            </a:endParaRPr>
          </a:p>
          <a:p>
            <a:pPr>
              <a:lnSpc>
                <a:spcPts val="4000"/>
              </a:lnSpc>
              <a:defRPr/>
            </a:pPr>
            <a:r>
              <a:rPr lang="zh-CN" altLang="en-US" b="1">
                <a:latin typeface="楷体" panose="02010609060101010101" pitchFamily="49" charset="-122"/>
                <a:ea typeface="楷体" panose="02010609060101010101" pitchFamily="49" charset="-122"/>
              </a:rPr>
              <a:t>    “四定”即对检查出的问题定任务、定负责处理单位和人员、定处理措施、定整改期限。</a:t>
            </a:r>
            <a:endParaRPr lang="en-US" altLang="zh-CN" b="1">
              <a:latin typeface="楷体" panose="02010609060101010101" pitchFamily="49" charset="-122"/>
              <a:ea typeface="楷体" panose="02010609060101010101" pitchFamily="49" charset="-122"/>
            </a:endParaRPr>
          </a:p>
          <a:p>
            <a:pPr>
              <a:lnSpc>
                <a:spcPts val="4000"/>
              </a:lnSpc>
              <a:defRPr/>
            </a:pPr>
            <a:endParaRPr lang="en-US" altLang="zh-CN" b="1">
              <a:latin typeface="楷体" panose="02010609060101010101" pitchFamily="49" charset="-122"/>
              <a:ea typeface="楷体" panose="02010609060101010101" pitchFamily="49" charset="-122"/>
            </a:endParaRPr>
          </a:p>
          <a:p>
            <a:pPr marL="285750" indent="-285750">
              <a:lnSpc>
                <a:spcPts val="4000"/>
              </a:lnSpc>
              <a:buClr>
                <a:srgbClr val="FF0000"/>
              </a:buClr>
              <a:buFont typeface="Wingdings" panose="05000000000000000000" pitchFamily="2" charset="2"/>
              <a:buChar char="Ø"/>
              <a:defRPr/>
            </a:pPr>
            <a:r>
              <a:rPr lang="en-US" altLang="zh-CN" b="1">
                <a:latin typeface="楷体" panose="02010609060101010101" pitchFamily="49" charset="-122"/>
                <a:ea typeface="楷体" panose="02010609060101010101" pitchFamily="49" charset="-122"/>
              </a:rPr>
              <a:t> </a:t>
            </a:r>
            <a:r>
              <a:rPr lang="zh-CN" altLang="en-US" b="1">
                <a:latin typeface="楷体" panose="02010609060101010101" pitchFamily="49" charset="-122"/>
                <a:ea typeface="楷体" panose="02010609060101010101" pitchFamily="49" charset="-122"/>
              </a:rPr>
              <a:t>在施工前期主要查的是设计漏项，以建设单位和设计院为主。</a:t>
            </a:r>
            <a:endParaRPr lang="zh-CN" altLang="en-US" b="1">
              <a:latin typeface="楷体" panose="02010609060101010101" pitchFamily="49" charset="-122"/>
              <a:ea typeface="楷体" panose="02010609060101010101" pitchFamily="49" charset="-122"/>
            </a:endParaRPr>
          </a:p>
          <a:p>
            <a:pPr marL="285750" indent="-285750">
              <a:lnSpc>
                <a:spcPts val="4000"/>
              </a:lnSpc>
              <a:buClr>
                <a:srgbClr val="FF0000"/>
              </a:buClr>
              <a:buFont typeface="Wingdings" panose="05000000000000000000" pitchFamily="2" charset="2"/>
              <a:buChar char="Ø"/>
              <a:defRPr/>
            </a:pPr>
            <a:r>
              <a:rPr lang="zh-CN" altLang="en-US" b="1">
                <a:latin typeface="楷体" panose="02010609060101010101" pitchFamily="49" charset="-122"/>
                <a:ea typeface="楷体" panose="02010609060101010101" pitchFamily="49" charset="-122"/>
              </a:rPr>
              <a:t> 在施工中主要查的是质量隐患和缺陷，以监理公司为主进行。</a:t>
            </a:r>
            <a:endParaRPr lang="zh-CN" altLang="en-US" b="1">
              <a:latin typeface="楷体" panose="02010609060101010101" pitchFamily="49" charset="-122"/>
              <a:ea typeface="楷体" panose="02010609060101010101" pitchFamily="49" charset="-122"/>
            </a:endParaRPr>
          </a:p>
          <a:p>
            <a:pPr marL="285750" indent="-285750">
              <a:lnSpc>
                <a:spcPts val="4000"/>
              </a:lnSpc>
              <a:buClr>
                <a:srgbClr val="FF0000"/>
              </a:buClr>
              <a:buFont typeface="Wingdings" panose="05000000000000000000" pitchFamily="2" charset="2"/>
              <a:buChar char="Ø"/>
              <a:defRPr/>
            </a:pPr>
            <a:r>
              <a:rPr lang="zh-CN" altLang="en-US" b="1">
                <a:latin typeface="楷体" panose="02010609060101010101" pitchFamily="49" charset="-122"/>
                <a:ea typeface="楷体" panose="02010609060101010101" pitchFamily="49" charset="-122"/>
              </a:rPr>
              <a:t> 在试后期主要查的是未完工程，以建设单位为主进行。</a:t>
            </a:r>
            <a:endParaRPr lang="en-US" altLang="zh-CN" b="1">
              <a:latin typeface="楷体" panose="02010609060101010101" pitchFamily="49" charset="-122"/>
              <a:ea typeface="楷体" panose="02010609060101010101" pitchFamily="49" charset="-122"/>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TextBox 2"/>
          <p:cNvSpPr txBox="1"/>
          <p:nvPr/>
        </p:nvSpPr>
        <p:spPr>
          <a:xfrm>
            <a:off x="1558925" y="-26988"/>
            <a:ext cx="6913563" cy="737235"/>
          </a:xfrm>
          <a:prstGeom prst="rect">
            <a:avLst/>
          </a:prstGeom>
          <a:noFill/>
        </p:spPr>
        <p:txBody>
          <a:bodyPr>
            <a:spAutoFit/>
          </a:bodyPr>
          <a:lstStyle/>
          <a:p>
            <a:pPr eaLnBrk="1" hangingPunct="1">
              <a:lnSpc>
                <a:spcPct val="150000"/>
              </a:lnSpc>
              <a:defRPr/>
            </a:pPr>
            <a:r>
              <a:rPr lang="zh-CN" altLang="en-US" sz="2800">
                <a:latin typeface="+mn-ea"/>
                <a:ea typeface="+mn-ea"/>
              </a:rPr>
              <a:t>二、三查四定的时间</a:t>
            </a:r>
            <a:endParaRPr lang="en-US" altLang="zh-CN" sz="2800">
              <a:latin typeface="+mn-ea"/>
              <a:ea typeface="+mn-ea"/>
            </a:endParaRPr>
          </a:p>
        </p:txBody>
      </p:sp>
      <p:sp>
        <p:nvSpPr>
          <p:cNvPr id="4" name="矩形 3"/>
          <p:cNvSpPr/>
          <p:nvPr/>
        </p:nvSpPr>
        <p:spPr>
          <a:xfrm>
            <a:off x="1520825" y="1074738"/>
            <a:ext cx="9144000" cy="239712"/>
          </a:xfrm>
          <a:prstGeom prst="rect">
            <a:avLst/>
          </a:prstGeom>
          <a:gradFill flip="none" rotWithShape="1">
            <a:gsLst>
              <a:gs pos="20000">
                <a:srgbClr val="33BD56"/>
              </a:gs>
              <a:gs pos="50000">
                <a:srgbClr val="33BD56">
                  <a:tint val="40000"/>
                  <a:satMod val="175000"/>
                </a:srgbClr>
              </a:gs>
              <a:gs pos="100000">
                <a:srgbClr val="33BD56">
                  <a:lumMod val="20000"/>
                  <a:lumOff val="80000"/>
                  <a:alpha val="0"/>
                </a:srgbClr>
              </a:gs>
            </a:gsLst>
            <a:lin ang="5400000" scaled="1"/>
          </a:gradFill>
          <a:ln w="25400" cap="flat" cmpd="sng" algn="ctr">
            <a:noFill/>
            <a:prstDash val="solid"/>
          </a:ln>
          <a:effectLst>
            <a:outerShdw blurRad="50800" dist="50800" dir="5400000" algn="ctr" rotWithShape="0">
              <a:sysClr val="window" lastClr="FFFFFF"/>
            </a:outerShdw>
          </a:effectLst>
        </p:spPr>
        <p:txBody>
          <a:bodyPr anchor="ctr"/>
          <a:lstStyle/>
          <a:p>
            <a:pPr algn="ctr" fontAlgn="auto">
              <a:spcBef>
                <a:spcPct val="0"/>
              </a:spcBef>
              <a:spcAft>
                <a:spcPct val="0"/>
              </a:spcAft>
              <a:defRPr/>
            </a:pPr>
            <a:endParaRPr lang="zh-CN" altLang="en-US" kern="0">
              <a:solidFill>
                <a:sysClr val="window" lastClr="FFFFFF"/>
              </a:solidFill>
              <a:latin typeface="Cambria" panose="02040503050406030204"/>
              <a:ea typeface="华文楷体" panose="02010600040101010101" charset="-122"/>
            </a:endParaRPr>
          </a:p>
        </p:txBody>
      </p:sp>
      <p:sp>
        <p:nvSpPr>
          <p:cNvPr id="5" name="矩形 4"/>
          <p:cNvSpPr/>
          <p:nvPr/>
        </p:nvSpPr>
        <p:spPr>
          <a:xfrm flipV="1">
            <a:off x="1524000" y="6284913"/>
            <a:ext cx="9144000" cy="239712"/>
          </a:xfrm>
          <a:prstGeom prst="rect">
            <a:avLst/>
          </a:prstGeom>
          <a:gradFill flip="none" rotWithShape="1">
            <a:gsLst>
              <a:gs pos="20000">
                <a:srgbClr val="33BD56"/>
              </a:gs>
              <a:gs pos="50000">
                <a:srgbClr val="33BD56">
                  <a:tint val="40000"/>
                  <a:satMod val="175000"/>
                </a:srgbClr>
              </a:gs>
              <a:gs pos="100000">
                <a:srgbClr val="33BD56">
                  <a:lumMod val="20000"/>
                  <a:lumOff val="80000"/>
                  <a:alpha val="0"/>
                </a:srgbClr>
              </a:gs>
            </a:gsLst>
            <a:lin ang="5400000" scaled="1"/>
          </a:gradFill>
          <a:ln w="25400" cap="flat" cmpd="sng" algn="ctr">
            <a:noFill/>
            <a:prstDash val="solid"/>
          </a:ln>
          <a:effectLst>
            <a:outerShdw blurRad="50800" dist="50800" dir="5400000" algn="ctr" rotWithShape="0">
              <a:sysClr val="window" lastClr="FFFFFF"/>
            </a:outerShdw>
          </a:effectLst>
        </p:spPr>
        <p:txBody>
          <a:bodyPr anchor="ctr"/>
          <a:lstStyle/>
          <a:p>
            <a:pPr algn="ctr" fontAlgn="auto">
              <a:spcBef>
                <a:spcPct val="0"/>
              </a:spcBef>
              <a:spcAft>
                <a:spcPct val="0"/>
              </a:spcAft>
              <a:defRPr/>
            </a:pPr>
            <a:endParaRPr lang="zh-CN" altLang="en-US" kern="0">
              <a:solidFill>
                <a:sysClr val="window" lastClr="FFFFFF"/>
              </a:solidFill>
              <a:latin typeface="Cambria" panose="02040503050406030204"/>
              <a:ea typeface="华文楷体" panose="02010600040101010101" charset="-122"/>
            </a:endParaRPr>
          </a:p>
        </p:txBody>
      </p:sp>
      <p:sp>
        <p:nvSpPr>
          <p:cNvPr id="6" name="圆角矩形 5">
            <a:hlinkClick r:id="rId1" action="ppaction://hlinksldjump"/>
          </p:cNvPr>
          <p:cNvSpPr/>
          <p:nvPr/>
        </p:nvSpPr>
        <p:spPr bwMode="auto">
          <a:xfrm>
            <a:off x="5016500" y="714375"/>
            <a:ext cx="2395538" cy="360363"/>
          </a:xfrm>
          <a:prstGeom prst="roundRect">
            <a:avLst/>
          </a:prstGeom>
          <a:gradFill flip="none" rotWithShape="1">
            <a:gsLst>
              <a:gs pos="0">
                <a:srgbClr val="33BD56">
                  <a:lumMod val="20000"/>
                  <a:lumOff val="80000"/>
                </a:srgbClr>
              </a:gs>
              <a:gs pos="50000">
                <a:srgbClr val="33BD56"/>
              </a:gs>
            </a:gsLst>
            <a:lin ang="5400000" scaled="1"/>
          </a:gradFill>
          <a:ln w="12700" cap="flat" cmpd="sng" algn="ctr">
            <a:noFill/>
            <a:prstDash val="solid"/>
          </a:ln>
          <a:effectLst/>
        </p:spPr>
        <p:txBody>
          <a:bodyPr anchor="ctr"/>
          <a:lstStyle/>
          <a:p>
            <a:pPr algn="ctr" fontAlgn="auto">
              <a:spcBef>
                <a:spcPct val="0"/>
              </a:spcBef>
              <a:spcAft>
                <a:spcPct val="0"/>
              </a:spcAft>
              <a:defRPr/>
            </a:pPr>
            <a:r>
              <a:rPr lang="zh-CN" altLang="en-US" i="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三查四定开始时间</a:t>
            </a:r>
            <a:endParaRPr lang="zh-CN" altLang="en-US" i="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9" name="Freeform 3"/>
          <p:cNvSpPr/>
          <p:nvPr/>
        </p:nvSpPr>
        <p:spPr bwMode="gray">
          <a:xfrm>
            <a:off x="1976438" y="2189163"/>
            <a:ext cx="8239125" cy="3648075"/>
          </a:xfrm>
          <a:custGeom>
            <a:avLst/>
            <a:gdLst/>
            <a:ahLst/>
            <a:cxnLst>
              <a:cxn ang="0">
                <a:pos x="496" y="157"/>
              </a:cxn>
              <a:cxn ang="0">
                <a:pos x="0" y="0"/>
              </a:cxn>
              <a:cxn ang="0">
                <a:pos x="231" y="124"/>
              </a:cxn>
              <a:cxn ang="0">
                <a:pos x="4282" y="2025"/>
              </a:cxn>
              <a:cxn ang="0">
                <a:pos x="3974" y="2298"/>
              </a:cxn>
              <a:cxn ang="0">
                <a:pos x="5190" y="2065"/>
              </a:cxn>
              <a:cxn ang="0">
                <a:pos x="5039" y="1268"/>
              </a:cxn>
              <a:cxn ang="0">
                <a:pos x="4748" y="1507"/>
              </a:cxn>
              <a:cxn ang="0">
                <a:pos x="496" y="157"/>
              </a:cxn>
            </a:cxnLst>
            <a:rect l="0" t="0" r="r" b="b"/>
            <a:pathLst>
              <a:path w="5190" h="2298">
                <a:moveTo>
                  <a:pt x="496" y="157"/>
                </a:moveTo>
                <a:lnTo>
                  <a:pt x="0" y="0"/>
                </a:lnTo>
                <a:lnTo>
                  <a:pt x="231" y="124"/>
                </a:lnTo>
                <a:lnTo>
                  <a:pt x="4282" y="2025"/>
                </a:lnTo>
                <a:lnTo>
                  <a:pt x="3974" y="2298"/>
                </a:lnTo>
                <a:lnTo>
                  <a:pt x="5190" y="2065"/>
                </a:lnTo>
                <a:lnTo>
                  <a:pt x="5039" y="1268"/>
                </a:lnTo>
                <a:lnTo>
                  <a:pt x="4748" y="1507"/>
                </a:lnTo>
                <a:lnTo>
                  <a:pt x="496" y="157"/>
                </a:lnTo>
                <a:close/>
              </a:path>
            </a:pathLst>
          </a:custGeom>
          <a:gradFill rotWithShape="1">
            <a:gsLst>
              <a:gs pos="0">
                <a:srgbClr val="9999FF">
                  <a:gamma/>
                  <a:shade val="40000"/>
                  <a:invGamma/>
                </a:srgbClr>
              </a:gs>
              <a:gs pos="50000">
                <a:srgbClr val="9999FF"/>
              </a:gs>
              <a:gs pos="100000">
                <a:srgbClr val="9999FF">
                  <a:gamma/>
                  <a:shade val="40000"/>
                  <a:invGamma/>
                </a:srgbClr>
              </a:gs>
            </a:gsLst>
            <a:lin ang="2700000" scaled="1"/>
          </a:gradFill>
          <a:ln w="9525" cap="flat" cmpd="sng">
            <a:noFill/>
            <a:prstDash val="solid"/>
            <a:round/>
          </a:ln>
          <a:effectLst/>
        </p:spPr>
        <p:txBody>
          <a:bodyPr wrap="none" anchor="ctr"/>
          <a:lstStyle/>
          <a:p>
            <a:pPr fontAlgn="auto">
              <a:spcBef>
                <a:spcPct val="0"/>
              </a:spcBef>
              <a:spcAft>
                <a:spcPct val="0"/>
              </a:spcAft>
              <a:defRPr/>
            </a:pPr>
            <a:endParaRPr lang="zh-CN" altLang="en-US" kern="0">
              <a:solidFill>
                <a:sysClr val="windowText" lastClr="000000"/>
              </a:solidFill>
            </a:endParaRPr>
          </a:p>
        </p:txBody>
      </p:sp>
      <p:sp>
        <p:nvSpPr>
          <p:cNvPr id="10" name="AutoShape 4"/>
          <p:cNvSpPr>
            <a:spLocks noChangeArrowheads="1"/>
          </p:cNvSpPr>
          <p:nvPr/>
        </p:nvSpPr>
        <p:spPr bwMode="gray">
          <a:xfrm>
            <a:off x="2563813" y="2320925"/>
            <a:ext cx="252412" cy="155575"/>
          </a:xfrm>
          <a:prstGeom prst="can">
            <a:avLst>
              <a:gd name="adj" fmla="val 39796"/>
            </a:avLst>
          </a:prstGeom>
          <a:gradFill rotWithShape="1">
            <a:gsLst>
              <a:gs pos="0">
                <a:srgbClr val="008000"/>
              </a:gs>
              <a:gs pos="50000">
                <a:srgbClr val="A4D2A4"/>
              </a:gs>
              <a:gs pos="100000">
                <a:srgbClr val="008000"/>
              </a:gs>
            </a:gsLst>
            <a:lin ang="0" scaled="1"/>
          </a:gradFill>
          <a:ln>
            <a:noFill/>
          </a:ln>
        </p:spPr>
        <p:txBody>
          <a:bodyPr wrap="none" anchor="ctr"/>
          <a:lstStyle/>
          <a:p>
            <a:pPr fontAlgn="auto">
              <a:spcBef>
                <a:spcPct val="0"/>
              </a:spcBef>
              <a:spcAft>
                <a:spcPct val="0"/>
              </a:spcAft>
              <a:defRPr/>
            </a:pPr>
            <a:endParaRPr lang="zh-CN" altLang="en-US" kern="0">
              <a:solidFill>
                <a:sysClr val="windowText" lastClr="000000"/>
              </a:solidFill>
            </a:endParaRPr>
          </a:p>
        </p:txBody>
      </p:sp>
      <p:sp>
        <p:nvSpPr>
          <p:cNvPr id="11" name="AutoShape 5"/>
          <p:cNvSpPr>
            <a:spLocks noChangeArrowheads="1"/>
          </p:cNvSpPr>
          <p:nvPr/>
        </p:nvSpPr>
        <p:spPr bwMode="gray">
          <a:xfrm>
            <a:off x="3573463" y="2689225"/>
            <a:ext cx="295275" cy="212725"/>
          </a:xfrm>
          <a:prstGeom prst="can">
            <a:avLst>
              <a:gd name="adj" fmla="val 27343"/>
            </a:avLst>
          </a:prstGeom>
          <a:gradFill rotWithShape="1">
            <a:gsLst>
              <a:gs pos="0">
                <a:srgbClr val="008000"/>
              </a:gs>
              <a:gs pos="50000">
                <a:srgbClr val="A4D2A4"/>
              </a:gs>
              <a:gs pos="100000">
                <a:srgbClr val="008000"/>
              </a:gs>
            </a:gsLst>
            <a:lin ang="0" scaled="1"/>
          </a:gradFill>
          <a:ln>
            <a:noFill/>
          </a:ln>
        </p:spPr>
        <p:txBody>
          <a:bodyPr wrap="none" anchor="ctr"/>
          <a:lstStyle/>
          <a:p>
            <a:pPr fontAlgn="auto">
              <a:spcBef>
                <a:spcPct val="0"/>
              </a:spcBef>
              <a:spcAft>
                <a:spcPct val="0"/>
              </a:spcAft>
              <a:defRPr/>
            </a:pPr>
            <a:endParaRPr lang="zh-CN" altLang="en-US" kern="0">
              <a:solidFill>
                <a:sysClr val="windowText" lastClr="000000"/>
              </a:solidFill>
            </a:endParaRPr>
          </a:p>
        </p:txBody>
      </p:sp>
      <p:sp>
        <p:nvSpPr>
          <p:cNvPr id="12" name="AutoShape 6"/>
          <p:cNvSpPr>
            <a:spLocks noChangeArrowheads="1"/>
          </p:cNvSpPr>
          <p:nvPr/>
        </p:nvSpPr>
        <p:spPr bwMode="gray">
          <a:xfrm>
            <a:off x="4672013" y="3041650"/>
            <a:ext cx="400050" cy="342900"/>
          </a:xfrm>
          <a:prstGeom prst="can">
            <a:avLst>
              <a:gd name="adj" fmla="val 25000"/>
            </a:avLst>
          </a:prstGeom>
          <a:gradFill rotWithShape="1">
            <a:gsLst>
              <a:gs pos="0">
                <a:srgbClr val="008000"/>
              </a:gs>
              <a:gs pos="50000">
                <a:srgbClr val="A4D2A4"/>
              </a:gs>
              <a:gs pos="100000">
                <a:srgbClr val="008000"/>
              </a:gs>
            </a:gsLst>
            <a:lin ang="0" scaled="1"/>
          </a:gradFill>
          <a:ln>
            <a:noFill/>
          </a:ln>
        </p:spPr>
        <p:txBody>
          <a:bodyPr wrap="none" anchor="ctr"/>
          <a:lstStyle/>
          <a:p>
            <a:pPr fontAlgn="auto">
              <a:spcBef>
                <a:spcPct val="0"/>
              </a:spcBef>
              <a:spcAft>
                <a:spcPct val="0"/>
              </a:spcAft>
              <a:defRPr/>
            </a:pPr>
            <a:endParaRPr lang="zh-CN" altLang="en-US" kern="0">
              <a:solidFill>
                <a:sysClr val="windowText" lastClr="000000"/>
              </a:solidFill>
            </a:endParaRPr>
          </a:p>
        </p:txBody>
      </p:sp>
      <p:sp>
        <p:nvSpPr>
          <p:cNvPr id="13" name="Text Box 9"/>
          <p:cNvSpPr txBox="1">
            <a:spLocks noChangeArrowheads="1"/>
          </p:cNvSpPr>
          <p:nvPr/>
        </p:nvSpPr>
        <p:spPr bwMode="gray">
          <a:xfrm>
            <a:off x="2157413" y="1571625"/>
            <a:ext cx="1019175" cy="3683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auto">
              <a:spcBef>
                <a:spcPct val="50000"/>
              </a:spcBef>
              <a:spcAft>
                <a:spcPct val="0"/>
              </a:spcAft>
              <a:defRPr/>
            </a:pPr>
            <a:r>
              <a:rPr lang="zh-CN" altLang="en-US" b="1" kern="0" smtClean="0">
                <a:solidFill>
                  <a:srgbClr val="000000"/>
                </a:solidFill>
              </a:rPr>
              <a:t>可研</a:t>
            </a:r>
            <a:endParaRPr lang="en-US" altLang="zh-CN" b="1" kern="0" smtClean="0">
              <a:solidFill>
                <a:srgbClr val="000000"/>
              </a:solidFill>
            </a:endParaRPr>
          </a:p>
        </p:txBody>
      </p:sp>
      <p:sp>
        <p:nvSpPr>
          <p:cNvPr id="14" name="Text Box 10"/>
          <p:cNvSpPr txBox="1">
            <a:spLocks noChangeArrowheads="1"/>
          </p:cNvSpPr>
          <p:nvPr/>
        </p:nvSpPr>
        <p:spPr bwMode="gray">
          <a:xfrm>
            <a:off x="3205163" y="1587500"/>
            <a:ext cx="1019175" cy="3683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auto">
              <a:spcBef>
                <a:spcPct val="50000"/>
              </a:spcBef>
              <a:spcAft>
                <a:spcPct val="0"/>
              </a:spcAft>
              <a:defRPr/>
            </a:pPr>
            <a:r>
              <a:rPr lang="zh-CN" altLang="en-US" b="1" kern="0" smtClean="0">
                <a:solidFill>
                  <a:srgbClr val="000000"/>
                </a:solidFill>
              </a:rPr>
              <a:t>设计</a:t>
            </a:r>
            <a:endParaRPr lang="zh-CN" altLang="en-US" b="1" kern="0" smtClean="0">
              <a:solidFill>
                <a:srgbClr val="000000"/>
              </a:solidFill>
            </a:endParaRPr>
          </a:p>
        </p:txBody>
      </p:sp>
      <p:sp>
        <p:nvSpPr>
          <p:cNvPr id="15" name="Text Box 11"/>
          <p:cNvSpPr txBox="1">
            <a:spLocks noChangeArrowheads="1"/>
          </p:cNvSpPr>
          <p:nvPr/>
        </p:nvSpPr>
        <p:spPr bwMode="gray">
          <a:xfrm>
            <a:off x="4359275" y="1592263"/>
            <a:ext cx="1019175" cy="3683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auto">
              <a:spcBef>
                <a:spcPct val="50000"/>
              </a:spcBef>
              <a:spcAft>
                <a:spcPct val="0"/>
              </a:spcAft>
              <a:defRPr/>
            </a:pPr>
            <a:r>
              <a:rPr lang="zh-CN" altLang="en-US" b="1" kern="0" smtClean="0">
                <a:solidFill>
                  <a:srgbClr val="000000"/>
                </a:solidFill>
              </a:rPr>
              <a:t>建设</a:t>
            </a:r>
            <a:endParaRPr lang="zh-CN" altLang="en-US" b="1" kern="0" smtClean="0">
              <a:solidFill>
                <a:srgbClr val="000000"/>
              </a:solidFill>
            </a:endParaRPr>
          </a:p>
        </p:txBody>
      </p:sp>
      <p:sp>
        <p:nvSpPr>
          <p:cNvPr id="16" name="Text Box 12"/>
          <p:cNvSpPr txBox="1">
            <a:spLocks noChangeArrowheads="1"/>
          </p:cNvSpPr>
          <p:nvPr/>
        </p:nvSpPr>
        <p:spPr bwMode="gray">
          <a:xfrm>
            <a:off x="5689600" y="1584325"/>
            <a:ext cx="1296988" cy="3683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auto">
              <a:spcBef>
                <a:spcPct val="50000"/>
              </a:spcBef>
              <a:spcAft>
                <a:spcPct val="0"/>
              </a:spcAft>
              <a:defRPr/>
            </a:pPr>
            <a:r>
              <a:rPr lang="zh-CN" altLang="en-US" b="1" kern="0" smtClean="0">
                <a:solidFill>
                  <a:srgbClr val="000000"/>
                </a:solidFill>
              </a:rPr>
              <a:t>试车准备</a:t>
            </a:r>
            <a:endParaRPr lang="zh-CN" altLang="en-US" b="1" kern="0" smtClean="0">
              <a:solidFill>
                <a:srgbClr val="000000"/>
              </a:solidFill>
            </a:endParaRPr>
          </a:p>
        </p:txBody>
      </p:sp>
      <p:sp>
        <p:nvSpPr>
          <p:cNvPr id="17" name="Text Box 13"/>
          <p:cNvSpPr txBox="1">
            <a:spLocks noChangeArrowheads="1"/>
          </p:cNvSpPr>
          <p:nvPr/>
        </p:nvSpPr>
        <p:spPr bwMode="gray">
          <a:xfrm>
            <a:off x="7088188" y="1658938"/>
            <a:ext cx="1327150" cy="3683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auto">
              <a:spcBef>
                <a:spcPct val="50000"/>
              </a:spcBef>
              <a:spcAft>
                <a:spcPct val="0"/>
              </a:spcAft>
              <a:defRPr/>
            </a:pPr>
            <a:r>
              <a:rPr lang="zh-CN" altLang="en-US" b="1" kern="0" smtClean="0">
                <a:solidFill>
                  <a:srgbClr val="000000"/>
                </a:solidFill>
              </a:rPr>
              <a:t>投料试车</a:t>
            </a:r>
            <a:endParaRPr lang="en-US" altLang="zh-CN" b="1" kern="0" smtClean="0">
              <a:solidFill>
                <a:srgbClr val="000000"/>
              </a:solidFill>
            </a:endParaRPr>
          </a:p>
        </p:txBody>
      </p:sp>
      <p:sp>
        <p:nvSpPr>
          <p:cNvPr id="6159" name="Text Box 14"/>
          <p:cNvSpPr txBox="1">
            <a:spLocks noChangeArrowheads="1"/>
          </p:cNvSpPr>
          <p:nvPr/>
        </p:nvSpPr>
        <p:spPr bwMode="gray">
          <a:xfrm>
            <a:off x="1238250" y="2819400"/>
            <a:ext cx="2286000" cy="368300"/>
          </a:xfrm>
          <a:prstGeom prst="rect">
            <a:avLst/>
          </a:prstGeom>
          <a:noFill/>
          <a:ln w="9525" algn="ctr">
            <a:noFill/>
            <a:miter lim="800000"/>
          </a:ln>
        </p:spPr>
        <p:txBody>
          <a:bodyPr>
            <a:spAutoFit/>
          </a:bodyPr>
          <a:lstStyle/>
          <a:p>
            <a:pPr algn="ctr" eaLnBrk="1" hangingPunct="1">
              <a:spcBef>
                <a:spcPct val="50000"/>
              </a:spcBef>
            </a:pPr>
            <a:r>
              <a:rPr lang="zh-CN" altLang="en-US">
                <a:solidFill>
                  <a:srgbClr val="000000"/>
                </a:solidFill>
                <a:latin typeface="微软雅黑" panose="020B0503020204020204" pitchFamily="34" charset="-122"/>
                <a:ea typeface="微软雅黑" panose="020B0503020204020204" pitchFamily="34" charset="-122"/>
              </a:rPr>
              <a:t> 市场、产品结构</a:t>
            </a:r>
            <a:endParaRPr lang="en-US" altLang="zh-CN">
              <a:solidFill>
                <a:srgbClr val="000000"/>
              </a:solidFill>
              <a:latin typeface="微软雅黑" panose="020B0503020204020204" pitchFamily="34" charset="-122"/>
              <a:ea typeface="微软雅黑" panose="020B0503020204020204" pitchFamily="34" charset="-122"/>
            </a:endParaRPr>
          </a:p>
        </p:txBody>
      </p:sp>
      <p:sp>
        <p:nvSpPr>
          <p:cNvPr id="6160" name="Text Box 15"/>
          <p:cNvSpPr txBox="1">
            <a:spLocks noChangeArrowheads="1"/>
          </p:cNvSpPr>
          <p:nvPr/>
        </p:nvSpPr>
        <p:spPr bwMode="gray">
          <a:xfrm>
            <a:off x="2046288" y="3589338"/>
            <a:ext cx="1563687" cy="368300"/>
          </a:xfrm>
          <a:prstGeom prst="rect">
            <a:avLst/>
          </a:prstGeom>
          <a:noFill/>
          <a:ln w="9525" algn="ctr">
            <a:noFill/>
            <a:miter lim="800000"/>
          </a:ln>
        </p:spPr>
        <p:txBody>
          <a:bodyPr>
            <a:spAutoFit/>
          </a:bodyPr>
          <a:lstStyle/>
          <a:p>
            <a:pPr eaLnBrk="1" hangingPunct="1">
              <a:spcBef>
                <a:spcPct val="50000"/>
              </a:spcBef>
            </a:pPr>
            <a:r>
              <a:rPr lang="zh-CN" altLang="en-US">
                <a:solidFill>
                  <a:srgbClr val="000000"/>
                </a:solidFill>
                <a:latin typeface="微软雅黑" panose="020B0503020204020204" pitchFamily="34" charset="-122"/>
                <a:ea typeface="微软雅黑" panose="020B0503020204020204" pitchFamily="34" charset="-122"/>
              </a:rPr>
              <a:t> 设计、采购</a:t>
            </a:r>
            <a:endParaRPr lang="en-US" altLang="zh-CN">
              <a:solidFill>
                <a:srgbClr val="000000"/>
              </a:solidFill>
              <a:latin typeface="微软雅黑" panose="020B0503020204020204" pitchFamily="34" charset="-122"/>
              <a:ea typeface="微软雅黑" panose="020B0503020204020204" pitchFamily="34" charset="-122"/>
            </a:endParaRPr>
          </a:p>
        </p:txBody>
      </p:sp>
      <p:sp>
        <p:nvSpPr>
          <p:cNvPr id="6161" name="Text Box 16"/>
          <p:cNvSpPr txBox="1">
            <a:spLocks noChangeArrowheads="1"/>
          </p:cNvSpPr>
          <p:nvPr/>
        </p:nvSpPr>
        <p:spPr bwMode="gray">
          <a:xfrm>
            <a:off x="3254375" y="4130675"/>
            <a:ext cx="1366838" cy="368300"/>
          </a:xfrm>
          <a:prstGeom prst="rect">
            <a:avLst/>
          </a:prstGeom>
          <a:noFill/>
          <a:ln w="9525" algn="ctr">
            <a:noFill/>
            <a:miter lim="800000"/>
          </a:ln>
        </p:spPr>
        <p:txBody>
          <a:bodyPr>
            <a:spAutoFit/>
          </a:bodyPr>
          <a:lstStyle/>
          <a:p>
            <a:pPr eaLnBrk="1" hangingPunct="1">
              <a:spcBef>
                <a:spcPct val="50000"/>
              </a:spcBef>
            </a:pPr>
            <a:r>
              <a:rPr lang="zh-CN" altLang="en-US">
                <a:solidFill>
                  <a:srgbClr val="000000"/>
                </a:solidFill>
                <a:latin typeface="微软雅黑" panose="020B0503020204020204" pitchFamily="34" charset="-122"/>
                <a:ea typeface="微软雅黑" panose="020B0503020204020204" pitchFamily="34" charset="-122"/>
              </a:rPr>
              <a:t>机械竣工</a:t>
            </a:r>
            <a:endParaRPr lang="en-US" altLang="zh-CN">
              <a:solidFill>
                <a:srgbClr val="000000"/>
              </a:solidFill>
              <a:latin typeface="微软雅黑" panose="020B0503020204020204" pitchFamily="34" charset="-122"/>
              <a:ea typeface="微软雅黑" panose="020B0503020204020204" pitchFamily="34" charset="-122"/>
            </a:endParaRPr>
          </a:p>
        </p:txBody>
      </p:sp>
      <p:sp>
        <p:nvSpPr>
          <p:cNvPr id="6162" name="Text Box 17"/>
          <p:cNvSpPr txBox="1">
            <a:spLocks noChangeArrowheads="1"/>
          </p:cNvSpPr>
          <p:nvPr/>
        </p:nvSpPr>
        <p:spPr bwMode="gray">
          <a:xfrm>
            <a:off x="3738563" y="4689475"/>
            <a:ext cx="2222500" cy="368300"/>
          </a:xfrm>
          <a:prstGeom prst="rect">
            <a:avLst/>
          </a:prstGeom>
          <a:noFill/>
          <a:ln w="9525" algn="ctr">
            <a:noFill/>
            <a:miter lim="800000"/>
          </a:ln>
        </p:spPr>
        <p:txBody>
          <a:bodyPr>
            <a:spAutoFit/>
          </a:bodyPr>
          <a:lstStyle/>
          <a:p>
            <a:pPr eaLnBrk="1" hangingPunct="1">
              <a:spcBef>
                <a:spcPct val="50000"/>
              </a:spcBef>
            </a:pPr>
            <a:r>
              <a:rPr lang="zh-CN" altLang="en-US">
                <a:solidFill>
                  <a:srgbClr val="000000"/>
                </a:solidFill>
                <a:latin typeface="微软雅黑" panose="020B0503020204020204" pitchFamily="34" charset="-122"/>
                <a:ea typeface="微软雅黑" panose="020B0503020204020204" pitchFamily="34" charset="-122"/>
              </a:rPr>
              <a:t>  模拟物料联动试车</a:t>
            </a:r>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22" name="Text Box 18"/>
          <p:cNvSpPr txBox="1">
            <a:spLocks noChangeArrowheads="1"/>
          </p:cNvSpPr>
          <p:nvPr/>
        </p:nvSpPr>
        <p:spPr bwMode="gray">
          <a:xfrm>
            <a:off x="5524500" y="5129213"/>
            <a:ext cx="1814513" cy="3683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ct val="50000"/>
              </a:spcBef>
              <a:spcAft>
                <a:spcPct val="0"/>
              </a:spcAft>
              <a:defRPr/>
            </a:pPr>
            <a:r>
              <a:rPr lang="zh-CN" altLang="en-US" kern="0" smtClean="0">
                <a:solidFill>
                  <a:srgbClr val="000000"/>
                </a:solidFill>
                <a:latin typeface="微软雅黑" panose="020B0503020204020204" pitchFamily="34" charset="-122"/>
                <a:ea typeface="微软雅黑" panose="020B0503020204020204" pitchFamily="34" charset="-122"/>
              </a:rPr>
              <a:t>装置技术性能</a:t>
            </a:r>
            <a:endParaRPr lang="zh-CN" altLang="en-US" kern="0" smtClean="0">
              <a:solidFill>
                <a:srgbClr val="000000"/>
              </a:solidFill>
              <a:latin typeface="微软雅黑" panose="020B0503020204020204" pitchFamily="34" charset="-122"/>
              <a:ea typeface="微软雅黑" panose="020B0503020204020204" pitchFamily="34" charset="-122"/>
            </a:endParaRPr>
          </a:p>
        </p:txBody>
      </p:sp>
      <p:cxnSp>
        <p:nvCxnSpPr>
          <p:cNvPr id="6164" name="AutoShape 19"/>
          <p:cNvCxnSpPr>
            <a:cxnSpLocks noChangeShapeType="1"/>
            <a:stCxn id="10" idx="3"/>
            <a:endCxn id="6159" idx="0"/>
          </p:cNvCxnSpPr>
          <p:nvPr/>
        </p:nvCxnSpPr>
        <p:spPr bwMode="gray">
          <a:xfrm rot="5400000">
            <a:off x="3888423" y="2493328"/>
            <a:ext cx="342900" cy="309245"/>
          </a:xfrm>
          <a:prstGeom prst="bentConnector3">
            <a:avLst>
              <a:gd name="adj1" fmla="val 49907"/>
            </a:avLst>
          </a:prstGeom>
          <a:noFill/>
          <a:ln w="9525">
            <a:solidFill>
              <a:srgbClr val="1C1C1C"/>
            </a:solidFill>
            <a:miter lim="800000"/>
          </a:ln>
        </p:spPr>
      </p:cxnSp>
      <p:cxnSp>
        <p:nvCxnSpPr>
          <p:cNvPr id="6165" name="AutoShape 20"/>
          <p:cNvCxnSpPr>
            <a:cxnSpLocks noChangeShapeType="1"/>
            <a:stCxn id="11" idx="3"/>
            <a:endCxn id="6160" idx="0"/>
          </p:cNvCxnSpPr>
          <p:nvPr/>
        </p:nvCxnSpPr>
        <p:spPr bwMode="gray">
          <a:xfrm rot="5400000">
            <a:off x="2931319" y="2799556"/>
            <a:ext cx="687388" cy="892175"/>
          </a:xfrm>
          <a:prstGeom prst="bentConnector3">
            <a:avLst>
              <a:gd name="adj1" fmla="val 50000"/>
            </a:avLst>
          </a:prstGeom>
          <a:noFill/>
          <a:ln w="9525">
            <a:solidFill>
              <a:srgbClr val="1C1C1C"/>
            </a:solidFill>
            <a:miter lim="800000"/>
          </a:ln>
        </p:spPr>
      </p:cxnSp>
      <p:cxnSp>
        <p:nvCxnSpPr>
          <p:cNvPr id="6166" name="AutoShape 21"/>
          <p:cNvCxnSpPr>
            <a:cxnSpLocks noChangeShapeType="1"/>
            <a:stCxn id="12" idx="3"/>
            <a:endCxn id="6161" idx="0"/>
          </p:cNvCxnSpPr>
          <p:nvPr/>
        </p:nvCxnSpPr>
        <p:spPr bwMode="gray">
          <a:xfrm rot="5400000">
            <a:off x="5556250" y="3290570"/>
            <a:ext cx="746125" cy="934085"/>
          </a:xfrm>
          <a:prstGeom prst="bentConnector3">
            <a:avLst>
              <a:gd name="adj1" fmla="val 50043"/>
            </a:avLst>
          </a:prstGeom>
          <a:noFill/>
          <a:ln w="9525">
            <a:solidFill>
              <a:srgbClr val="1C1C1C"/>
            </a:solidFill>
            <a:miter lim="800000"/>
          </a:ln>
        </p:spPr>
      </p:cxnSp>
      <p:cxnSp>
        <p:nvCxnSpPr>
          <p:cNvPr id="6167" name="AutoShape 22"/>
          <p:cNvCxnSpPr>
            <a:cxnSpLocks noChangeShapeType="1"/>
            <a:endCxn id="6162" idx="0"/>
          </p:cNvCxnSpPr>
          <p:nvPr/>
        </p:nvCxnSpPr>
        <p:spPr bwMode="gray">
          <a:xfrm rot="10800000" flipV="1">
            <a:off x="6373813" y="3943350"/>
            <a:ext cx="1358900" cy="746125"/>
          </a:xfrm>
          <a:prstGeom prst="bentConnector2">
            <a:avLst/>
          </a:prstGeom>
          <a:noFill/>
          <a:ln w="9525">
            <a:solidFill>
              <a:srgbClr val="1C1C1C"/>
            </a:solidFill>
            <a:miter lim="800000"/>
          </a:ln>
        </p:spPr>
      </p:cxnSp>
      <p:cxnSp>
        <p:nvCxnSpPr>
          <p:cNvPr id="6168" name="AutoShape 23"/>
          <p:cNvCxnSpPr>
            <a:cxnSpLocks noChangeShapeType="1"/>
          </p:cNvCxnSpPr>
          <p:nvPr/>
        </p:nvCxnSpPr>
        <p:spPr bwMode="gray">
          <a:xfrm rot="5400000">
            <a:off x="6941343" y="4444207"/>
            <a:ext cx="595313" cy="774700"/>
          </a:xfrm>
          <a:prstGeom prst="bentConnector3">
            <a:avLst>
              <a:gd name="adj1" fmla="val 29366"/>
            </a:avLst>
          </a:prstGeom>
          <a:noFill/>
          <a:ln w="9525">
            <a:solidFill>
              <a:srgbClr val="1C1C1C"/>
            </a:solidFill>
            <a:miter lim="800000"/>
          </a:ln>
        </p:spPr>
      </p:cxnSp>
      <p:sp>
        <p:nvSpPr>
          <p:cNvPr id="29" name="AutoShape 27"/>
          <p:cNvSpPr>
            <a:spLocks noChangeArrowheads="1"/>
          </p:cNvSpPr>
          <p:nvPr/>
        </p:nvSpPr>
        <p:spPr bwMode="gray">
          <a:xfrm>
            <a:off x="3573463" y="2119313"/>
            <a:ext cx="295275" cy="766762"/>
          </a:xfrm>
          <a:prstGeom prst="can">
            <a:avLst>
              <a:gd name="adj" fmla="val 23708"/>
            </a:avLst>
          </a:prstGeom>
          <a:gradFill rotWithShape="1">
            <a:gsLst>
              <a:gs pos="0">
                <a:srgbClr val="F0B728"/>
              </a:gs>
              <a:gs pos="50000">
                <a:srgbClr val="FAE5B2"/>
              </a:gs>
              <a:gs pos="100000">
                <a:srgbClr val="F0B728"/>
              </a:gs>
            </a:gsLst>
            <a:lin ang="0" scaled="1"/>
          </a:gradFill>
          <a:ln>
            <a:noFill/>
          </a:ln>
        </p:spPr>
        <p:txBody>
          <a:bodyPr wrap="none" anchor="ctr"/>
          <a:lstStyle/>
          <a:p>
            <a:pPr fontAlgn="auto">
              <a:spcBef>
                <a:spcPct val="0"/>
              </a:spcBef>
              <a:spcAft>
                <a:spcPct val="0"/>
              </a:spcAft>
              <a:defRPr/>
            </a:pPr>
            <a:endParaRPr lang="zh-CN" altLang="en-US" kern="0">
              <a:solidFill>
                <a:sysClr val="windowText" lastClr="000000"/>
              </a:solidFill>
            </a:endParaRPr>
          </a:p>
        </p:txBody>
      </p:sp>
      <p:sp>
        <p:nvSpPr>
          <p:cNvPr id="30" name="AutoShape 28"/>
          <p:cNvSpPr>
            <a:spLocks noChangeArrowheads="1"/>
          </p:cNvSpPr>
          <p:nvPr/>
        </p:nvSpPr>
        <p:spPr bwMode="gray">
          <a:xfrm>
            <a:off x="2563813" y="2058988"/>
            <a:ext cx="252412" cy="398462"/>
          </a:xfrm>
          <a:prstGeom prst="can">
            <a:avLst>
              <a:gd name="adj" fmla="val 26800"/>
            </a:avLst>
          </a:prstGeom>
          <a:gradFill rotWithShape="1">
            <a:gsLst>
              <a:gs pos="0">
                <a:srgbClr val="F0B728"/>
              </a:gs>
              <a:gs pos="50000">
                <a:srgbClr val="FAE5B2"/>
              </a:gs>
              <a:gs pos="100000">
                <a:srgbClr val="F0B728"/>
              </a:gs>
            </a:gsLst>
            <a:lin ang="0" scaled="1"/>
          </a:gradFill>
          <a:ln>
            <a:noFill/>
          </a:ln>
        </p:spPr>
        <p:txBody>
          <a:bodyPr wrap="none" anchor="ctr"/>
          <a:lstStyle/>
          <a:p>
            <a:pPr fontAlgn="auto">
              <a:spcBef>
                <a:spcPct val="0"/>
              </a:spcBef>
              <a:spcAft>
                <a:spcPct val="0"/>
              </a:spcAft>
              <a:defRPr/>
            </a:pPr>
            <a:endParaRPr lang="zh-CN" altLang="en-US" kern="0">
              <a:solidFill>
                <a:sysClr val="windowText" lastClr="000000"/>
              </a:solidFill>
            </a:endParaRPr>
          </a:p>
        </p:txBody>
      </p:sp>
      <p:sp>
        <p:nvSpPr>
          <p:cNvPr id="31" name="AutoShape 24"/>
          <p:cNvSpPr>
            <a:spLocks noChangeArrowheads="1"/>
          </p:cNvSpPr>
          <p:nvPr/>
        </p:nvSpPr>
        <p:spPr bwMode="gray">
          <a:xfrm>
            <a:off x="8739188" y="2857500"/>
            <a:ext cx="630237" cy="2141538"/>
          </a:xfrm>
          <a:prstGeom prst="can">
            <a:avLst>
              <a:gd name="adj" fmla="val 27960"/>
            </a:avLst>
          </a:prstGeom>
          <a:gradFill rotWithShape="1">
            <a:gsLst>
              <a:gs pos="0">
                <a:srgbClr val="F0B728"/>
              </a:gs>
              <a:gs pos="50000">
                <a:srgbClr val="FAE5B2"/>
              </a:gs>
              <a:gs pos="100000">
                <a:srgbClr val="F0B728"/>
              </a:gs>
            </a:gsLst>
            <a:lin ang="0" scaled="1"/>
          </a:gradFill>
          <a:ln>
            <a:noFill/>
          </a:ln>
        </p:spPr>
        <p:txBody>
          <a:bodyPr wrap="none" anchor="ctr"/>
          <a:lstStyle/>
          <a:p>
            <a:pPr fontAlgn="auto">
              <a:spcBef>
                <a:spcPct val="0"/>
              </a:spcBef>
              <a:spcAft>
                <a:spcPct val="0"/>
              </a:spcAft>
              <a:defRPr/>
            </a:pPr>
            <a:endParaRPr lang="zh-CN" altLang="en-US" kern="0">
              <a:solidFill>
                <a:sysClr val="windowText" lastClr="000000"/>
              </a:solidFill>
            </a:endParaRPr>
          </a:p>
        </p:txBody>
      </p:sp>
      <p:sp>
        <p:nvSpPr>
          <p:cNvPr id="32" name="Text Box 18"/>
          <p:cNvSpPr txBox="1">
            <a:spLocks noChangeArrowheads="1"/>
          </p:cNvSpPr>
          <p:nvPr/>
        </p:nvSpPr>
        <p:spPr bwMode="gray">
          <a:xfrm>
            <a:off x="6524625" y="5643563"/>
            <a:ext cx="1997075" cy="3683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ct val="50000"/>
              </a:spcBef>
              <a:spcAft>
                <a:spcPct val="0"/>
              </a:spcAft>
              <a:defRPr/>
            </a:pPr>
            <a:r>
              <a:rPr lang="zh-CN" altLang="en-US" kern="0" smtClean="0">
                <a:solidFill>
                  <a:srgbClr val="000000"/>
                </a:solidFill>
                <a:latin typeface="微软雅黑" panose="020B0503020204020204" pitchFamily="34" charset="-122"/>
                <a:ea typeface="微软雅黑" panose="020B0503020204020204" pitchFamily="34" charset="-122"/>
              </a:rPr>
              <a:t>全部性能考核</a:t>
            </a:r>
            <a:endParaRPr lang="zh-CN" altLang="en-US" kern="0" smtClean="0">
              <a:solidFill>
                <a:srgbClr val="000000"/>
              </a:solidFill>
              <a:latin typeface="微软雅黑" panose="020B0503020204020204" pitchFamily="34" charset="-122"/>
              <a:ea typeface="微软雅黑" panose="020B0503020204020204" pitchFamily="34" charset="-122"/>
            </a:endParaRPr>
          </a:p>
        </p:txBody>
      </p:sp>
      <p:sp>
        <p:nvSpPr>
          <p:cNvPr id="33" name="Text Box 13"/>
          <p:cNvSpPr txBox="1">
            <a:spLocks noChangeArrowheads="1"/>
          </p:cNvSpPr>
          <p:nvPr/>
        </p:nvSpPr>
        <p:spPr bwMode="gray">
          <a:xfrm>
            <a:off x="8453438" y="1643063"/>
            <a:ext cx="1327150" cy="3683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auto">
              <a:spcBef>
                <a:spcPct val="50000"/>
              </a:spcBef>
              <a:spcAft>
                <a:spcPct val="0"/>
              </a:spcAft>
              <a:defRPr/>
            </a:pPr>
            <a:r>
              <a:rPr lang="zh-CN" altLang="en-US" b="1" kern="0" smtClean="0">
                <a:solidFill>
                  <a:srgbClr val="000000"/>
                </a:solidFill>
              </a:rPr>
              <a:t>考核运转</a:t>
            </a:r>
            <a:endParaRPr lang="en-US" altLang="zh-CN" b="1" kern="0" smtClean="0">
              <a:solidFill>
                <a:srgbClr val="000000"/>
              </a:solidFill>
            </a:endParaRPr>
          </a:p>
        </p:txBody>
      </p:sp>
      <p:cxnSp>
        <p:nvCxnSpPr>
          <p:cNvPr id="6174" name="AutoShape 23"/>
          <p:cNvCxnSpPr>
            <a:cxnSpLocks noChangeShapeType="1"/>
          </p:cNvCxnSpPr>
          <p:nvPr/>
        </p:nvCxnSpPr>
        <p:spPr bwMode="gray">
          <a:xfrm rot="5400000">
            <a:off x="8328818" y="4910932"/>
            <a:ext cx="595313" cy="774700"/>
          </a:xfrm>
          <a:prstGeom prst="bentConnector3">
            <a:avLst>
              <a:gd name="adj1" fmla="val 50000"/>
            </a:avLst>
          </a:prstGeom>
          <a:noFill/>
          <a:ln w="9525">
            <a:solidFill>
              <a:srgbClr val="1C1C1C"/>
            </a:solidFill>
            <a:miter lim="800000"/>
          </a:ln>
        </p:spPr>
      </p:cxnSp>
      <p:grpSp>
        <p:nvGrpSpPr>
          <p:cNvPr id="35" name="组合 34"/>
          <p:cNvGrpSpPr/>
          <p:nvPr/>
        </p:nvGrpSpPr>
        <p:grpSpPr>
          <a:xfrm>
            <a:off x="1809750" y="3141663"/>
            <a:ext cx="6230938" cy="2501900"/>
            <a:chOff x="285750" y="3140968"/>
            <a:chExt cx="6230469" cy="2502615"/>
          </a:xfrm>
        </p:grpSpPr>
        <p:pic>
          <p:nvPicPr>
            <p:cNvPr id="6188" name="流程图: 资料带 58"/>
            <p:cNvPicPr>
              <a:picLocks noChangeArrowheads="1"/>
            </p:cNvPicPr>
            <p:nvPr/>
          </p:nvPicPr>
          <p:blipFill>
            <a:blip r:embed="rId2"/>
            <a:stretch>
              <a:fillRect/>
            </a:stretch>
          </p:blipFill>
          <p:spPr bwMode="auto">
            <a:xfrm>
              <a:off x="4888586" y="3140968"/>
              <a:ext cx="1627633" cy="1267972"/>
            </a:xfrm>
            <a:prstGeom prst="rect">
              <a:avLst/>
            </a:prstGeom>
            <a:noFill/>
            <a:ln w="9525">
              <a:noFill/>
              <a:miter lim="800000"/>
              <a:headEnd/>
              <a:tailEnd/>
            </a:ln>
          </p:spPr>
        </p:pic>
        <p:cxnSp>
          <p:nvCxnSpPr>
            <p:cNvPr id="37" name="直接箭头连接符 36"/>
            <p:cNvCxnSpPr/>
            <p:nvPr/>
          </p:nvCxnSpPr>
          <p:spPr>
            <a:xfrm flipH="1">
              <a:off x="3492259" y="4077861"/>
              <a:ext cx="1511186" cy="1565722"/>
            </a:xfrm>
            <a:prstGeom prst="straightConnector1">
              <a:avLst/>
            </a:prstGeom>
            <a:ln w="28575">
              <a:solidFill>
                <a:srgbClr val="00B050"/>
              </a:solidFill>
              <a:headEnd type="stealth"/>
              <a:tailEnd type="arrow" w="lg" len="lg"/>
            </a:ln>
          </p:spPr>
          <p:style>
            <a:lnRef idx="1">
              <a:schemeClr val="accent1"/>
            </a:lnRef>
            <a:fillRef idx="0">
              <a:schemeClr val="accent1"/>
            </a:fillRef>
            <a:effectRef idx="0">
              <a:schemeClr val="accent1"/>
            </a:effectRef>
            <a:fontRef idx="minor">
              <a:schemeClr val="tx1"/>
            </a:fontRef>
          </p:style>
        </p:cxnSp>
        <p:sp>
          <p:nvSpPr>
            <p:cNvPr id="6190" name="Text Box 16"/>
            <p:cNvSpPr txBox="1">
              <a:spLocks noChangeArrowheads="1"/>
            </p:cNvSpPr>
            <p:nvPr/>
          </p:nvSpPr>
          <p:spPr bwMode="gray">
            <a:xfrm>
              <a:off x="285750" y="4357688"/>
              <a:ext cx="1366838" cy="368405"/>
            </a:xfrm>
            <a:prstGeom prst="rect">
              <a:avLst/>
            </a:prstGeom>
            <a:noFill/>
            <a:ln w="9525" algn="ctr">
              <a:noFill/>
              <a:miter lim="800000"/>
            </a:ln>
          </p:spPr>
          <p:txBody>
            <a:bodyPr>
              <a:spAutoFit/>
            </a:bodyPr>
            <a:lstStyle/>
            <a:p>
              <a:pPr eaLnBrk="1" hangingPunct="1">
                <a:spcBef>
                  <a:spcPct val="50000"/>
                </a:spcBef>
              </a:pPr>
              <a:r>
                <a:rPr lang="zh-CN" altLang="en-US" b="1">
                  <a:solidFill>
                    <a:srgbClr val="FF0000"/>
                  </a:solidFill>
                  <a:latin typeface="微软雅黑" panose="020B0503020204020204" pitchFamily="34" charset="-122"/>
                  <a:ea typeface="微软雅黑" panose="020B0503020204020204" pitchFamily="34" charset="-122"/>
                </a:rPr>
                <a:t>三查四定</a:t>
              </a:r>
              <a:endParaRPr lang="en-US" altLang="zh-CN" b="1">
                <a:solidFill>
                  <a:srgbClr val="FF0000"/>
                </a:solidFill>
                <a:latin typeface="微软雅黑" panose="020B0503020204020204" pitchFamily="34" charset="-122"/>
                <a:ea typeface="微软雅黑" panose="020B0503020204020204" pitchFamily="34" charset="-122"/>
              </a:endParaRPr>
            </a:p>
          </p:txBody>
        </p:sp>
      </p:grpSp>
      <p:grpSp>
        <p:nvGrpSpPr>
          <p:cNvPr id="6176" name="AutoShape 25"/>
          <p:cNvGrpSpPr/>
          <p:nvPr/>
        </p:nvGrpSpPr>
        <p:grpSpPr>
          <a:xfrm>
            <a:off x="5943600" y="2341563"/>
            <a:ext cx="523875" cy="1627187"/>
            <a:chOff x="2784" y="1475"/>
            <a:chExt cx="330" cy="1025"/>
          </a:xfrm>
        </p:grpSpPr>
        <p:pic>
          <p:nvPicPr>
            <p:cNvPr id="6186" name="AutoShape 25"/>
            <p:cNvPicPr>
              <a:picLocks noChangeArrowheads="1"/>
            </p:cNvPicPr>
            <p:nvPr/>
          </p:nvPicPr>
          <p:blipFill>
            <a:blip r:embed="rId3"/>
            <a:stretch>
              <a:fillRect/>
            </a:stretch>
          </p:blipFill>
          <p:spPr bwMode="gray">
            <a:xfrm>
              <a:off x="2784" y="1475"/>
              <a:ext cx="330" cy="1025"/>
            </a:xfrm>
            <a:prstGeom prst="rect">
              <a:avLst/>
            </a:prstGeom>
            <a:noFill/>
            <a:ln w="9525">
              <a:noFill/>
              <a:miter lim="800000"/>
              <a:headEnd/>
              <a:tailEnd/>
            </a:ln>
          </p:spPr>
        </p:pic>
        <p:sp>
          <p:nvSpPr>
            <p:cNvPr id="6187" name="Text Box 36"/>
            <p:cNvSpPr txBox="1">
              <a:spLocks noChangeArrowheads="1"/>
            </p:cNvSpPr>
            <p:nvPr/>
          </p:nvSpPr>
          <p:spPr bwMode="auto">
            <a:xfrm>
              <a:off x="2795" y="1573"/>
              <a:ext cx="312" cy="877"/>
            </a:xfrm>
            <a:prstGeom prst="rect">
              <a:avLst/>
            </a:prstGeom>
            <a:noFill/>
            <a:ln w="9525">
              <a:noFill/>
              <a:miter lim="800000"/>
            </a:ln>
          </p:spPr>
          <p:txBody>
            <a:bodyPr wrap="none" anchor="ctr"/>
            <a:lstStyle/>
            <a:p>
              <a:pPr eaLnBrk="1" hangingPunct="1"/>
              <a:endParaRPr lang="zh-CN" altLang="en-US">
                <a:solidFill>
                  <a:srgbClr val="000000"/>
                </a:solidFill>
              </a:endParaRPr>
            </a:p>
          </p:txBody>
        </p:sp>
      </p:grpSp>
      <p:grpSp>
        <p:nvGrpSpPr>
          <p:cNvPr id="42" name="组合 3"/>
          <p:cNvGrpSpPr/>
          <p:nvPr/>
        </p:nvGrpSpPr>
        <p:grpSpPr>
          <a:xfrm>
            <a:off x="2816225" y="2060575"/>
            <a:ext cx="5281613" cy="3908386"/>
            <a:chOff x="1292226" y="1624948"/>
            <a:chExt cx="5281185" cy="3907967"/>
          </a:xfrm>
        </p:grpSpPr>
        <p:cxnSp>
          <p:nvCxnSpPr>
            <p:cNvPr id="43" name="直接箭头连接符 42"/>
            <p:cNvCxnSpPr/>
            <p:nvPr/>
          </p:nvCxnSpPr>
          <p:spPr>
            <a:xfrm flipH="1">
              <a:off x="1292226" y="2605918"/>
              <a:ext cx="1588959" cy="1315897"/>
            </a:xfrm>
            <a:prstGeom prst="straightConnector1">
              <a:avLst/>
            </a:prstGeom>
            <a:ln w="28575">
              <a:solidFill>
                <a:srgbClr val="FF6600"/>
              </a:solidFill>
              <a:headEnd type="stealth"/>
              <a:tailEnd type="arrow" w="lg" len="lg"/>
            </a:ln>
          </p:spPr>
          <p:style>
            <a:lnRef idx="1">
              <a:schemeClr val="accent1"/>
            </a:lnRef>
            <a:fillRef idx="0">
              <a:schemeClr val="accent1"/>
            </a:fillRef>
            <a:effectRef idx="0">
              <a:schemeClr val="accent1"/>
            </a:effectRef>
            <a:fontRef idx="minor">
              <a:schemeClr val="tx1"/>
            </a:fontRef>
          </p:style>
        </p:cxnSp>
        <p:grpSp>
          <p:nvGrpSpPr>
            <p:cNvPr id="6181" name="组合 2"/>
            <p:cNvGrpSpPr/>
            <p:nvPr/>
          </p:nvGrpSpPr>
          <p:grpSpPr>
            <a:xfrm>
              <a:off x="2085977" y="1624948"/>
              <a:ext cx="4487434" cy="3907967"/>
              <a:chOff x="2085977" y="1624948"/>
              <a:chExt cx="4487434" cy="3907967"/>
            </a:xfrm>
          </p:grpSpPr>
          <p:grpSp>
            <p:nvGrpSpPr>
              <p:cNvPr id="6182" name="流程图: 资料带 59"/>
              <p:cNvGrpSpPr/>
              <p:nvPr/>
            </p:nvGrpSpPr>
            <p:grpSpPr>
              <a:xfrm>
                <a:off x="2195739" y="1624948"/>
                <a:ext cx="4377672" cy="2418423"/>
                <a:chOff x="2195731" y="1624955"/>
                <a:chExt cx="4377665" cy="2418416"/>
              </a:xfrm>
            </p:grpSpPr>
            <p:pic>
              <p:nvPicPr>
                <p:cNvPr id="6184" name="流程图: 资料带 59"/>
                <p:cNvPicPr>
                  <a:picLocks noChangeArrowheads="1"/>
                </p:cNvPicPr>
                <p:nvPr/>
              </p:nvPicPr>
              <p:blipFill>
                <a:blip r:embed="rId4"/>
                <a:stretch>
                  <a:fillRect/>
                </a:stretch>
              </p:blipFill>
              <p:spPr bwMode="auto">
                <a:xfrm>
                  <a:off x="2195731" y="1624955"/>
                  <a:ext cx="1727772" cy="1406894"/>
                </a:xfrm>
                <a:prstGeom prst="rect">
                  <a:avLst/>
                </a:prstGeom>
                <a:noFill/>
                <a:ln w="9525">
                  <a:noFill/>
                  <a:miter lim="800000"/>
                  <a:headEnd/>
                  <a:tailEnd/>
                </a:ln>
              </p:spPr>
            </p:pic>
            <p:sp>
              <p:nvSpPr>
                <p:cNvPr id="6185" name="Text Box 43"/>
                <p:cNvSpPr txBox="1">
                  <a:spLocks noChangeArrowheads="1"/>
                </p:cNvSpPr>
                <p:nvPr/>
              </p:nvSpPr>
              <p:spPr bwMode="auto">
                <a:xfrm>
                  <a:off x="4716013" y="2886077"/>
                  <a:ext cx="1857383" cy="1157294"/>
                </a:xfrm>
                <a:prstGeom prst="rect">
                  <a:avLst/>
                </a:prstGeom>
                <a:noFill/>
                <a:ln w="9525">
                  <a:noFill/>
                  <a:miter lim="800000"/>
                </a:ln>
              </p:spPr>
              <p:txBody>
                <a:bodyPr anchor="ctr"/>
                <a:lstStyle/>
                <a:p>
                  <a:pPr algn="ctr" eaLnBrk="1" hangingPunct="1"/>
                  <a:endParaRPr lang="zh-CN" altLang="en-US">
                    <a:solidFill>
                      <a:srgbClr val="FFFFFF"/>
                    </a:solidFill>
                  </a:endParaRPr>
                </a:p>
              </p:txBody>
            </p:sp>
          </p:grpSp>
          <p:sp>
            <p:nvSpPr>
              <p:cNvPr id="6183" name="Text Box 16"/>
              <p:cNvSpPr txBox="1">
                <a:spLocks noChangeArrowheads="1"/>
              </p:cNvSpPr>
              <p:nvPr/>
            </p:nvSpPr>
            <p:spPr bwMode="gray">
              <a:xfrm>
                <a:off x="2085977" y="5164654"/>
                <a:ext cx="1366837" cy="368261"/>
              </a:xfrm>
              <a:prstGeom prst="rect">
                <a:avLst/>
              </a:prstGeom>
              <a:noFill/>
              <a:ln w="9525" algn="ctr">
                <a:noFill/>
                <a:miter lim="800000"/>
              </a:ln>
            </p:spPr>
            <p:txBody>
              <a:bodyPr>
                <a:spAutoFit/>
              </a:bodyPr>
              <a:lstStyle/>
              <a:p>
                <a:pPr eaLnBrk="1" hangingPunct="1">
                  <a:spcBef>
                    <a:spcPct val="50000"/>
                  </a:spcBef>
                </a:pPr>
                <a:r>
                  <a:rPr lang="en-US" altLang="zh-CN" b="1">
                    <a:solidFill>
                      <a:srgbClr val="FF0000"/>
                    </a:solidFill>
                    <a:latin typeface="微软雅黑" panose="020B0503020204020204" pitchFamily="34" charset="-122"/>
                    <a:ea typeface="微软雅黑" panose="020B0503020204020204" pitchFamily="34" charset="-122"/>
                  </a:rPr>
                  <a:t>PSSR </a:t>
                </a:r>
                <a:r>
                  <a:rPr lang="zh-CN" altLang="en-US" b="1">
                    <a:solidFill>
                      <a:srgbClr val="FF0000"/>
                    </a:solidFill>
                    <a:latin typeface="微软雅黑" panose="020B0503020204020204" pitchFamily="34" charset="-122"/>
                    <a:ea typeface="微软雅黑" panose="020B0503020204020204" pitchFamily="34" charset="-122"/>
                  </a:rPr>
                  <a:t>检查</a:t>
                </a:r>
                <a:endParaRPr lang="en-US" altLang="zh-CN" b="1">
                  <a:solidFill>
                    <a:srgbClr val="FF0000"/>
                  </a:solidFill>
                  <a:latin typeface="微软雅黑" panose="020B0503020204020204" pitchFamily="34" charset="-122"/>
                  <a:ea typeface="微软雅黑" panose="020B0503020204020204" pitchFamily="34" charset="-122"/>
                </a:endParaRPr>
              </a:p>
            </p:txBody>
          </p:sp>
        </p:grpSp>
      </p:grpSp>
      <p:sp>
        <p:nvSpPr>
          <p:cNvPr id="49" name="AutoShape 24"/>
          <p:cNvSpPr>
            <a:spLocks noChangeArrowheads="1"/>
          </p:cNvSpPr>
          <p:nvPr/>
        </p:nvSpPr>
        <p:spPr bwMode="gray">
          <a:xfrm>
            <a:off x="7312025" y="2601913"/>
            <a:ext cx="630238" cy="1927225"/>
          </a:xfrm>
          <a:prstGeom prst="can">
            <a:avLst>
              <a:gd name="adj" fmla="val 27960"/>
            </a:avLst>
          </a:prstGeom>
          <a:gradFill rotWithShape="1">
            <a:gsLst>
              <a:gs pos="0">
                <a:srgbClr val="F0B728"/>
              </a:gs>
              <a:gs pos="50000">
                <a:srgbClr val="FAE5B2"/>
              </a:gs>
              <a:gs pos="100000">
                <a:srgbClr val="F0B728"/>
              </a:gs>
            </a:gsLst>
            <a:lin ang="0" scaled="1"/>
          </a:gradFill>
          <a:ln>
            <a:noFill/>
          </a:ln>
        </p:spPr>
        <p:txBody>
          <a:bodyPr wrap="none" anchor="ctr"/>
          <a:lstStyle/>
          <a:p>
            <a:pPr fontAlgn="auto">
              <a:spcBef>
                <a:spcPct val="0"/>
              </a:spcBef>
              <a:spcAft>
                <a:spcPct val="0"/>
              </a:spcAft>
              <a:defRPr/>
            </a:pPr>
            <a:endParaRPr lang="zh-CN" altLang="en-US" kern="0">
              <a:solidFill>
                <a:sysClr val="windowText" lastClr="000000"/>
              </a:solidFill>
            </a:endParaRPr>
          </a:p>
        </p:txBody>
      </p:sp>
      <p:sp>
        <p:nvSpPr>
          <p:cNvPr id="28" name="AutoShape 26"/>
          <p:cNvSpPr>
            <a:spLocks noChangeArrowheads="1"/>
          </p:cNvSpPr>
          <p:nvPr/>
        </p:nvSpPr>
        <p:spPr bwMode="gray">
          <a:xfrm>
            <a:off x="4672013" y="2216150"/>
            <a:ext cx="400050" cy="1169988"/>
          </a:xfrm>
          <a:prstGeom prst="can">
            <a:avLst>
              <a:gd name="adj" fmla="val 28244"/>
            </a:avLst>
          </a:prstGeom>
          <a:gradFill rotWithShape="1">
            <a:gsLst>
              <a:gs pos="0">
                <a:srgbClr val="F0B728"/>
              </a:gs>
              <a:gs pos="50000">
                <a:srgbClr val="FAE5B2"/>
              </a:gs>
              <a:gs pos="100000">
                <a:srgbClr val="F0B728"/>
              </a:gs>
            </a:gsLst>
            <a:lin ang="0" scaled="1"/>
          </a:gradFill>
          <a:ln>
            <a:noFill/>
          </a:ln>
        </p:spPr>
        <p:txBody>
          <a:bodyPr wrap="none" anchor="ctr"/>
          <a:lstStyle/>
          <a:p>
            <a:pPr fontAlgn="auto">
              <a:spcBef>
                <a:spcPct val="0"/>
              </a:spcBef>
              <a:spcAft>
                <a:spcPct val="0"/>
              </a:spcAft>
              <a:defRPr/>
            </a:pPr>
            <a:endParaRPr lang="zh-CN" altLang="en-US" kern="0">
              <a:solidFill>
                <a:sysClr val="windowText" lastClr="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TextBox 2"/>
          <p:cNvSpPr txBox="1"/>
          <p:nvPr/>
        </p:nvSpPr>
        <p:spPr>
          <a:xfrm>
            <a:off x="1558925" y="-26988"/>
            <a:ext cx="6913563" cy="737235"/>
          </a:xfrm>
          <a:prstGeom prst="rect">
            <a:avLst/>
          </a:prstGeom>
          <a:noFill/>
        </p:spPr>
        <p:txBody>
          <a:bodyPr>
            <a:spAutoFit/>
          </a:bodyPr>
          <a:lstStyle/>
          <a:p>
            <a:pPr eaLnBrk="1" hangingPunct="1">
              <a:lnSpc>
                <a:spcPct val="150000"/>
              </a:lnSpc>
              <a:defRPr/>
            </a:pPr>
            <a:r>
              <a:rPr lang="zh-CN" altLang="en-US" sz="2800">
                <a:latin typeface="+mn-ea"/>
              </a:rPr>
              <a:t>三、三查四定应遵循的原则</a:t>
            </a:r>
            <a:endParaRPr lang="en-US" altLang="zh-CN" sz="2800">
              <a:latin typeface="+mn-ea"/>
            </a:endParaRPr>
          </a:p>
        </p:txBody>
      </p:sp>
      <p:sp>
        <p:nvSpPr>
          <p:cNvPr id="50" name="Rectangle 3"/>
          <p:cNvSpPr txBox="1">
            <a:spLocks noChangeArrowheads="1"/>
          </p:cNvSpPr>
          <p:nvPr/>
        </p:nvSpPr>
        <p:spPr bwMode="auto">
          <a:xfrm>
            <a:off x="1919288" y="1196975"/>
            <a:ext cx="82296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altLang="zh-CN" sz="2400" b="1">
                <a:solidFill>
                  <a:schemeClr val="accent2"/>
                </a:solidFill>
                <a:ea typeface="华文中宋" panose="02010600040101010101" pitchFamily="2" charset="-122"/>
              </a:rPr>
              <a:t> </a:t>
            </a:r>
            <a:endParaRPr lang="en-US" altLang="zh-CN" sz="2400" b="1">
              <a:solidFill>
                <a:schemeClr val="accent2"/>
              </a:solidFill>
              <a:ea typeface="华文中宋" panose="02010600040101010101" pitchFamily="2" charset="-122"/>
            </a:endParaRPr>
          </a:p>
        </p:txBody>
      </p:sp>
      <p:grpSp>
        <p:nvGrpSpPr>
          <p:cNvPr id="7172" name="Group 4"/>
          <p:cNvGrpSpPr/>
          <p:nvPr/>
        </p:nvGrpSpPr>
        <p:grpSpPr>
          <a:xfrm>
            <a:off x="2433638" y="1555750"/>
            <a:ext cx="7561262" cy="561975"/>
            <a:chOff x="612" y="1416"/>
            <a:chExt cx="4763" cy="354"/>
          </a:xfrm>
        </p:grpSpPr>
        <p:sp>
          <p:nvSpPr>
            <p:cNvPr id="7174" name="AutoShape 5"/>
            <p:cNvSpPr>
              <a:spLocks noChangeArrowheads="1"/>
            </p:cNvSpPr>
            <p:nvPr/>
          </p:nvSpPr>
          <p:spPr bwMode="auto">
            <a:xfrm>
              <a:off x="612" y="1434"/>
              <a:ext cx="1361" cy="336"/>
            </a:xfrm>
            <a:prstGeom prst="roundRect">
              <a:avLst>
                <a:gd name="adj" fmla="val 16667"/>
              </a:avLst>
            </a:prstGeom>
            <a:solidFill>
              <a:srgbClr val="66FFFF"/>
            </a:solidFill>
            <a:ln w="9525">
              <a:round/>
            </a:ln>
            <a:effectLst/>
            <a:scene3d>
              <a:camera prst="legacyPerspectiveTop"/>
              <a:lightRig rig="legacyFlat3" dir="b"/>
            </a:scene3d>
            <a:sp3d extrusionH="887400" prstMaterial="legacyMatte">
              <a:bevelT w="13500" h="13500" prst="angle"/>
              <a:bevelB w="13500" h="13500" prst="angle"/>
              <a:extrusionClr>
                <a:srgbClr val="66FFFF"/>
              </a:extrusionClr>
            </a:sp3d>
          </p:spPr>
          <p:txBody>
            <a:bodyPr wrap="none" anchor="ctr">
              <a:flatTx/>
            </a:bodyPr>
            <a:lstStyle/>
            <a:p>
              <a:pPr algn="ctr"/>
              <a:r>
                <a:rPr kumimoji="1" lang="zh-CN" altLang="en-US" sz="2000" b="1">
                  <a:solidFill>
                    <a:srgbClr val="CC3300"/>
                  </a:solidFill>
                  <a:latin typeface="Times New Roman" panose="02020603050405020304" pitchFamily="18" charset="0"/>
                  <a:ea typeface="华文中宋" panose="02010600040101010101" pitchFamily="2" charset="-122"/>
                </a:rPr>
                <a:t>设计施工单位自查</a:t>
              </a:r>
              <a:endParaRPr kumimoji="1" lang="zh-CN" altLang="en-US" sz="2000" b="1">
                <a:solidFill>
                  <a:srgbClr val="CC3300"/>
                </a:solidFill>
                <a:latin typeface="Times New Roman" panose="02020603050405020304" pitchFamily="18" charset="0"/>
                <a:ea typeface="华文中宋" panose="02010600040101010101" pitchFamily="2" charset="-122"/>
              </a:endParaRPr>
            </a:p>
          </p:txBody>
        </p:sp>
        <p:sp>
          <p:nvSpPr>
            <p:cNvPr id="7175" name="AutoShape 6"/>
            <p:cNvSpPr>
              <a:spLocks noChangeArrowheads="1"/>
            </p:cNvSpPr>
            <p:nvPr/>
          </p:nvSpPr>
          <p:spPr bwMode="auto">
            <a:xfrm>
              <a:off x="2290" y="1416"/>
              <a:ext cx="1225" cy="336"/>
            </a:xfrm>
            <a:prstGeom prst="roundRect">
              <a:avLst>
                <a:gd name="adj" fmla="val 16667"/>
              </a:avLst>
            </a:prstGeom>
            <a:solidFill>
              <a:srgbClr val="66FFFF"/>
            </a:solidFill>
            <a:ln w="9525">
              <a:round/>
            </a:ln>
            <a:effectLst/>
            <a:scene3d>
              <a:camera prst="legacyPerspectiveTop"/>
              <a:lightRig rig="legacyFlat3" dir="b"/>
            </a:scene3d>
            <a:sp3d extrusionH="887400" prstMaterial="legacyMatte">
              <a:bevelT w="13500" h="13500" prst="angle"/>
              <a:bevelB w="13500" h="13500" prst="angle"/>
              <a:extrusionClr>
                <a:srgbClr val="66FFFF"/>
              </a:extrusionClr>
            </a:sp3d>
          </p:spPr>
          <p:txBody>
            <a:bodyPr wrap="none" anchor="ctr">
              <a:flatTx/>
            </a:bodyPr>
            <a:lstStyle/>
            <a:p>
              <a:pPr algn="ctr"/>
              <a:r>
                <a:rPr kumimoji="1" lang="zh-CN" altLang="en-US" sz="2000" b="1">
                  <a:solidFill>
                    <a:srgbClr val="CC3300"/>
                  </a:solidFill>
                  <a:latin typeface="Times New Roman" panose="02020603050405020304" pitchFamily="18" charset="0"/>
                  <a:ea typeface="华文中宋" panose="02010600040101010101" pitchFamily="2" charset="-122"/>
                </a:rPr>
                <a:t>监理单位检查</a:t>
              </a:r>
              <a:endParaRPr kumimoji="1" lang="zh-CN" altLang="en-US" sz="2000" b="1">
                <a:solidFill>
                  <a:srgbClr val="CC3300"/>
                </a:solidFill>
                <a:latin typeface="Times New Roman" panose="02020603050405020304" pitchFamily="18" charset="0"/>
                <a:ea typeface="华文中宋" panose="02010600040101010101" pitchFamily="2" charset="-122"/>
              </a:endParaRPr>
            </a:p>
          </p:txBody>
        </p:sp>
        <p:sp>
          <p:nvSpPr>
            <p:cNvPr id="7176" name="AutoShape 7"/>
            <p:cNvSpPr>
              <a:spLocks noChangeArrowheads="1"/>
            </p:cNvSpPr>
            <p:nvPr/>
          </p:nvSpPr>
          <p:spPr bwMode="auto">
            <a:xfrm>
              <a:off x="3833" y="1416"/>
              <a:ext cx="1542" cy="336"/>
            </a:xfrm>
            <a:prstGeom prst="roundRect">
              <a:avLst>
                <a:gd name="adj" fmla="val 16667"/>
              </a:avLst>
            </a:prstGeom>
            <a:solidFill>
              <a:srgbClr val="66FFFF"/>
            </a:solidFill>
            <a:ln w="9525">
              <a:round/>
            </a:ln>
            <a:effectLst/>
            <a:scene3d>
              <a:camera prst="legacyPerspectiveTop"/>
              <a:lightRig rig="legacyFlat3" dir="b"/>
            </a:scene3d>
            <a:sp3d extrusionH="887400" prstMaterial="legacyMatte">
              <a:bevelT w="13500" h="13500" prst="angle"/>
              <a:bevelB w="13500" h="13500" prst="angle"/>
              <a:extrusionClr>
                <a:srgbClr val="66FFFF"/>
              </a:extrusionClr>
            </a:sp3d>
          </p:spPr>
          <p:txBody>
            <a:bodyPr wrap="none" anchor="ctr">
              <a:flatTx/>
            </a:bodyPr>
            <a:lstStyle/>
            <a:p>
              <a:pPr algn="ctr"/>
              <a:r>
                <a:rPr kumimoji="1" lang="zh-CN" altLang="en-US" sz="2000" b="1">
                  <a:solidFill>
                    <a:srgbClr val="CC3300"/>
                  </a:solidFill>
                  <a:latin typeface="Times New Roman" panose="02020603050405020304" pitchFamily="18" charset="0"/>
                  <a:ea typeface="华文中宋" panose="02010600040101010101" pitchFamily="2" charset="-122"/>
                </a:rPr>
                <a:t>建设单位组织联查</a:t>
              </a:r>
              <a:endParaRPr kumimoji="1" lang="zh-CN" altLang="en-US" sz="2000" b="1">
                <a:solidFill>
                  <a:srgbClr val="CC3300"/>
                </a:solidFill>
                <a:latin typeface="Times New Roman" panose="02020603050405020304" pitchFamily="18" charset="0"/>
                <a:ea typeface="华文中宋" panose="02010600040101010101" pitchFamily="2" charset="-122"/>
              </a:endParaRPr>
            </a:p>
          </p:txBody>
        </p:sp>
        <p:sp>
          <p:nvSpPr>
            <p:cNvPr id="7177" name="AutoShape 8"/>
            <p:cNvSpPr>
              <a:spLocks noChangeArrowheads="1"/>
            </p:cNvSpPr>
            <p:nvPr/>
          </p:nvSpPr>
          <p:spPr bwMode="auto">
            <a:xfrm>
              <a:off x="1973" y="1525"/>
              <a:ext cx="317" cy="136"/>
            </a:xfrm>
            <a:prstGeom prst="rightArrow">
              <a:avLst>
                <a:gd name="adj1" fmla="val 50000"/>
                <a:gd name="adj2" fmla="val 58272"/>
              </a:avLst>
            </a:prstGeom>
            <a:solidFill>
              <a:srgbClr val="3333FF"/>
            </a:solidFill>
            <a:ln w="9525" algn="ctr">
              <a:noFill/>
              <a:miter lim="800000"/>
            </a:ln>
            <a:effectLst/>
          </p:spPr>
          <p:txBody>
            <a:bodyPr wrap="none" anchor="ctr"/>
            <a:lstStyle/>
            <a:p>
              <a:endParaRPr lang="zh-CN" altLang="en-US"/>
            </a:p>
          </p:txBody>
        </p:sp>
        <p:sp>
          <p:nvSpPr>
            <p:cNvPr id="7178" name="AutoShape 9"/>
            <p:cNvSpPr>
              <a:spLocks noChangeArrowheads="1"/>
            </p:cNvSpPr>
            <p:nvPr/>
          </p:nvSpPr>
          <p:spPr bwMode="auto">
            <a:xfrm>
              <a:off x="3515" y="1525"/>
              <a:ext cx="317" cy="136"/>
            </a:xfrm>
            <a:prstGeom prst="rightArrow">
              <a:avLst>
                <a:gd name="adj1" fmla="val 50000"/>
                <a:gd name="adj2" fmla="val 58272"/>
              </a:avLst>
            </a:prstGeom>
            <a:solidFill>
              <a:srgbClr val="3333FF"/>
            </a:solidFill>
            <a:ln w="9525" algn="ctr">
              <a:noFill/>
              <a:miter lim="800000"/>
            </a:ln>
            <a:effectLst/>
          </p:spPr>
          <p:txBody>
            <a:bodyPr wrap="none" anchor="ctr"/>
            <a:lstStyle/>
            <a:p>
              <a:endParaRPr lang="zh-CN" altLang="en-US"/>
            </a:p>
          </p:txBody>
        </p:sp>
      </p:grpSp>
      <p:sp>
        <p:nvSpPr>
          <p:cNvPr id="7173" name="Text Box 10"/>
          <p:cNvSpPr txBox="1">
            <a:spLocks noChangeArrowheads="1"/>
          </p:cNvSpPr>
          <p:nvPr/>
        </p:nvSpPr>
        <p:spPr bwMode="auto">
          <a:xfrm>
            <a:off x="2001838" y="2420938"/>
            <a:ext cx="8208962" cy="3931920"/>
          </a:xfrm>
          <a:prstGeom prst="rect">
            <a:avLst/>
          </a:prstGeom>
          <a:noFill/>
          <a:ln w="9525" algn="ctr">
            <a:noFill/>
            <a:miter lim="800000"/>
          </a:ln>
          <a:effectLst/>
        </p:spPr>
        <p:txBody>
          <a:bodyPr>
            <a:spAutoFit/>
          </a:bodyPr>
          <a:lstStyle/>
          <a:p>
            <a:pPr marL="342900" indent="-342900">
              <a:lnSpc>
                <a:spcPct val="140000"/>
              </a:lnSpc>
              <a:spcBef>
                <a:spcPct val="50000"/>
              </a:spcBef>
            </a:pPr>
            <a:r>
              <a:rPr lang="zh-CN" altLang="en-US" sz="2400" b="1">
                <a:solidFill>
                  <a:schemeClr val="accent2"/>
                </a:solidFill>
                <a:ea typeface="华文中宋" panose="02010600040101010101" pitchFamily="2" charset="-122"/>
              </a:rPr>
              <a:t>三查四定应遵循的原则：</a:t>
            </a:r>
            <a:endParaRPr lang="zh-CN" altLang="en-US" sz="2400" b="1">
              <a:solidFill>
                <a:schemeClr val="accent2"/>
              </a:solidFill>
              <a:ea typeface="华文中宋" panose="02010600040101010101" pitchFamily="2" charset="-122"/>
            </a:endParaRPr>
          </a:p>
          <a:p>
            <a:pPr marL="342900" indent="-342900">
              <a:lnSpc>
                <a:spcPct val="140000"/>
              </a:lnSpc>
              <a:spcBef>
                <a:spcPct val="50000"/>
              </a:spcBef>
            </a:pPr>
            <a:r>
              <a:rPr lang="zh-CN" altLang="en-US" sz="2000" b="1">
                <a:solidFill>
                  <a:srgbClr val="008000"/>
                </a:solidFill>
                <a:ea typeface="华文中宋" panose="02010600040101010101" pitchFamily="2" charset="-122"/>
              </a:rPr>
              <a:t> 三查工作要细：</a:t>
            </a:r>
            <a:endParaRPr lang="zh-CN" altLang="en-US" sz="2000" b="1">
              <a:solidFill>
                <a:srgbClr val="008000"/>
              </a:solidFill>
              <a:ea typeface="华文中宋" panose="02010600040101010101" pitchFamily="2" charset="-122"/>
            </a:endParaRPr>
          </a:p>
          <a:p>
            <a:pPr marL="342900" indent="-342900">
              <a:lnSpc>
                <a:spcPct val="140000"/>
              </a:lnSpc>
              <a:spcBef>
                <a:spcPct val="50000"/>
              </a:spcBef>
            </a:pPr>
            <a:r>
              <a:rPr lang="zh-CN" altLang="en-US" sz="2000" b="1">
                <a:ea typeface="华文中宋" panose="02010600040101010101" pitchFamily="2" charset="-122"/>
              </a:rPr>
              <a:t>        各专业按设计要求，对照图纸逐项检查，看设备、管道、阀门、仪表、电气、土建等项目是否符合设计要求；工艺是否合理；流程是否畅通；操作是否方便；设备方位是否有误；管道焊接有无漏洞；盲板、法兰、垫片是否符合要求；阀门走向有无颠倒；避雷、静电装置是否达到要求；阀门开关是否灵活；压力表、温度计安装部位与数量是否达到要求；等等。</a:t>
            </a:r>
            <a:endParaRPr lang="zh-CN" altLang="en-US" sz="2000" b="1">
              <a:ea typeface="华文中宋" panose="02010600040101010101" pitchFamily="2" charset="-122"/>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TextBox 2"/>
          <p:cNvSpPr txBox="1"/>
          <p:nvPr/>
        </p:nvSpPr>
        <p:spPr>
          <a:xfrm>
            <a:off x="1558925" y="-26988"/>
            <a:ext cx="6913563" cy="737235"/>
          </a:xfrm>
          <a:prstGeom prst="rect">
            <a:avLst/>
          </a:prstGeom>
          <a:noFill/>
        </p:spPr>
        <p:txBody>
          <a:bodyPr>
            <a:spAutoFit/>
          </a:bodyPr>
          <a:lstStyle/>
          <a:p>
            <a:pPr eaLnBrk="1" hangingPunct="1">
              <a:lnSpc>
                <a:spcPct val="150000"/>
              </a:lnSpc>
              <a:defRPr/>
            </a:pPr>
            <a:r>
              <a:rPr lang="zh-CN" altLang="en-US" sz="2800">
                <a:latin typeface="+mn-ea"/>
              </a:rPr>
              <a:t>三、三查四定应遵循的原则</a:t>
            </a:r>
            <a:endParaRPr lang="en-US" altLang="zh-CN" sz="2800">
              <a:latin typeface="+mn-ea"/>
            </a:endParaRPr>
          </a:p>
        </p:txBody>
      </p:sp>
      <p:sp>
        <p:nvSpPr>
          <p:cNvPr id="11" name="Text Box 3"/>
          <p:cNvSpPr txBox="1">
            <a:spLocks noChangeArrowheads="1"/>
          </p:cNvSpPr>
          <p:nvPr/>
        </p:nvSpPr>
        <p:spPr bwMode="auto">
          <a:xfrm>
            <a:off x="2063750" y="148431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prstDash val="solid"/>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lnSpc>
                <a:spcPct val="135000"/>
              </a:lnSpc>
              <a:buClr>
                <a:srgbClr val="009900"/>
              </a:buClr>
              <a:buFont typeface="Wingdings" panose="05000000000000000000" pitchFamily="2" charset="2"/>
              <a:buChar char="Ø"/>
              <a:defRPr/>
            </a:pPr>
            <a:r>
              <a:rPr lang="zh-CN" altLang="en-US" sz="2400" b="1" kern="0" smtClean="0">
                <a:ea typeface="华文中宋" panose="02010600040101010101" pitchFamily="2" charset="-122"/>
              </a:rPr>
              <a:t>查设计漏项。除设计人员参加外，建设单位管理人员、操作人员、业内专家必须参加。</a:t>
            </a:r>
            <a:endParaRPr lang="zh-CN" altLang="en-US" sz="2400" b="1" kern="0" smtClean="0">
              <a:ea typeface="华文中宋" panose="02010600040101010101" pitchFamily="2" charset="-122"/>
            </a:endParaRPr>
          </a:p>
          <a:p>
            <a:pPr>
              <a:lnSpc>
                <a:spcPct val="135000"/>
              </a:lnSpc>
              <a:buClr>
                <a:srgbClr val="009900"/>
              </a:buClr>
              <a:buFont typeface="Wingdings" panose="05000000000000000000" pitchFamily="2" charset="2"/>
              <a:buChar char="Ø"/>
              <a:defRPr/>
            </a:pPr>
            <a:r>
              <a:rPr lang="zh-CN" altLang="en-US" sz="2400" b="1" kern="0" smtClean="0">
                <a:ea typeface="华文中宋" panose="02010600040101010101" pitchFamily="2" charset="-122"/>
              </a:rPr>
              <a:t>查施工质量隐患。产生于未按规定与标准进行作业的部位，损害了使用功能和安全功能。对此施工人员、质检人员、监理人员都负有责任，但专业监理工程师应拿出主导意见。</a:t>
            </a:r>
            <a:endParaRPr lang="zh-CN" altLang="en-US" sz="2400" b="1" kern="0" smtClean="0">
              <a:ea typeface="华文中宋" panose="02010600040101010101" pitchFamily="2" charset="-122"/>
            </a:endParaRPr>
          </a:p>
          <a:p>
            <a:pPr>
              <a:lnSpc>
                <a:spcPct val="135000"/>
              </a:lnSpc>
              <a:buClr>
                <a:srgbClr val="009900"/>
              </a:buClr>
              <a:buFont typeface="Wingdings" panose="05000000000000000000" pitchFamily="2" charset="2"/>
              <a:buChar char="Ø"/>
              <a:defRPr/>
            </a:pPr>
            <a:r>
              <a:rPr lang="zh-CN" altLang="en-US" sz="2400" b="1" kern="0" smtClean="0">
                <a:ea typeface="华文中宋" panose="02010600040101010101" pitchFamily="2" charset="-122"/>
              </a:rPr>
              <a:t>查未完工程。施工单位负主要责任，因此施工单位应及早对照设计，自查缺项。</a:t>
            </a:r>
            <a:endParaRPr lang="zh-CN" altLang="en-US" sz="2400" b="1" kern="0">
              <a:ea typeface="华文中宋" panose="02010600040101010101" pitchFamily="2" charset="-122"/>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TextBox 2"/>
          <p:cNvSpPr txBox="1"/>
          <p:nvPr/>
        </p:nvSpPr>
        <p:spPr>
          <a:xfrm>
            <a:off x="1558925" y="-26988"/>
            <a:ext cx="6913563" cy="737235"/>
          </a:xfrm>
          <a:prstGeom prst="rect">
            <a:avLst/>
          </a:prstGeom>
          <a:noFill/>
        </p:spPr>
        <p:txBody>
          <a:bodyPr>
            <a:spAutoFit/>
          </a:bodyPr>
          <a:lstStyle/>
          <a:p>
            <a:pPr eaLnBrk="1" hangingPunct="1">
              <a:lnSpc>
                <a:spcPct val="150000"/>
              </a:lnSpc>
              <a:defRPr/>
            </a:pPr>
            <a:r>
              <a:rPr lang="zh-CN" altLang="en-US" sz="2800">
                <a:latin typeface="+mn-ea"/>
              </a:rPr>
              <a:t>三、三查四定应遵循的原则</a:t>
            </a:r>
            <a:endParaRPr lang="en-US" altLang="zh-CN" sz="2800">
              <a:latin typeface="+mn-ea"/>
            </a:endParaRPr>
          </a:p>
        </p:txBody>
      </p:sp>
      <p:sp>
        <p:nvSpPr>
          <p:cNvPr id="4" name="Rectangle 3"/>
          <p:cNvSpPr txBox="1">
            <a:spLocks noChangeArrowheads="1"/>
          </p:cNvSpPr>
          <p:nvPr/>
        </p:nvSpPr>
        <p:spPr bwMode="auto">
          <a:xfrm>
            <a:off x="1981200" y="1600200"/>
            <a:ext cx="82232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lnSpc>
                <a:spcPct val="150000"/>
              </a:lnSpc>
              <a:buFontTx/>
              <a:buNone/>
              <a:defRPr/>
            </a:pPr>
            <a:r>
              <a:rPr lang="zh-CN" altLang="en-US" sz="2000" b="1" kern="0" smtClean="0">
                <a:solidFill>
                  <a:srgbClr val="008000"/>
                </a:solidFill>
                <a:ea typeface="华文中宋" panose="02010600040101010101" pitchFamily="2" charset="-122"/>
              </a:rPr>
              <a:t>四定工作要准：</a:t>
            </a:r>
            <a:endParaRPr lang="zh-CN" altLang="en-US" sz="2000" b="1" kern="0" smtClean="0">
              <a:solidFill>
                <a:srgbClr val="008000"/>
              </a:solidFill>
              <a:ea typeface="华文中宋" panose="02010600040101010101" pitchFamily="2" charset="-122"/>
            </a:endParaRPr>
          </a:p>
          <a:p>
            <a:pPr>
              <a:lnSpc>
                <a:spcPct val="150000"/>
              </a:lnSpc>
              <a:buFontTx/>
              <a:buNone/>
              <a:defRPr/>
            </a:pPr>
            <a:r>
              <a:rPr lang="zh-CN" altLang="en-US" sz="2000" b="1" kern="0" smtClean="0">
                <a:latin typeface="华文中宋" panose="02010600040101010101" pitchFamily="2" charset="-122"/>
                <a:ea typeface="华文中宋" panose="02010600040101010101" pitchFamily="2" charset="-122"/>
              </a:rPr>
              <a:t>       由三查出来的问题，来确定四定的内容</a:t>
            </a:r>
            <a:r>
              <a:rPr lang="zh-CN" altLang="en-US" sz="2000" b="1" kern="0" smtClean="0"/>
              <a:t>。</a:t>
            </a:r>
            <a:endParaRPr lang="zh-CN" altLang="en-US" sz="2000" b="1" kern="0" smtClean="0"/>
          </a:p>
          <a:p>
            <a:pPr>
              <a:lnSpc>
                <a:spcPct val="150000"/>
              </a:lnSpc>
              <a:buFontTx/>
              <a:buNone/>
              <a:defRPr/>
            </a:pPr>
            <a:r>
              <a:rPr lang="zh-CN" altLang="en-US" sz="2000" b="1" kern="0" smtClean="0">
                <a:latin typeface="华文中宋" panose="02010600040101010101" pitchFamily="2" charset="-122"/>
                <a:ea typeface="华文中宋" panose="02010600040101010101" pitchFamily="2" charset="-122"/>
              </a:rPr>
              <a:t>       四定一般由生产准备的技术负责人，会同设计、施工单位对查出的问题逐项进行论证，凡是影响开工、正常生产、安全生产、清洁生产的项目必须增加或整改，对锦上添花、可上可不上的项目一律不上，以保证工程进度和工程费用。对于增加或修改的项目，尤其是重大问题（如设备开口、增加或修改控制方案、工艺流程改动、管径</a:t>
            </a:r>
            <a:r>
              <a:rPr lang="en-US" altLang="zh-CN" sz="2000" b="1" kern="0" smtClean="0">
                <a:latin typeface="华文中宋" panose="02010600040101010101" pitchFamily="2" charset="-122"/>
                <a:ea typeface="华文中宋" panose="02010600040101010101" pitchFamily="2" charset="-122"/>
              </a:rPr>
              <a:t>150mm</a:t>
            </a:r>
            <a:r>
              <a:rPr lang="zh-CN" altLang="en-US" sz="2000" b="1" kern="0" smtClean="0">
                <a:latin typeface="华文中宋" panose="02010600040101010101" pitchFamily="2" charset="-122"/>
                <a:ea typeface="华文中宋" panose="02010600040101010101" pitchFamily="2" charset="-122"/>
              </a:rPr>
              <a:t>以上管线的增减等）要进行反复论证，定任务要准确。 </a:t>
            </a:r>
            <a:endParaRPr lang="zh-CN" altLang="en-US" sz="2000" b="1" kern="0">
              <a:latin typeface="华文中宋" panose="02010600040101010101" pitchFamily="2" charset="-122"/>
              <a:ea typeface="华文中宋" panose="02010600040101010101" pitchFamily="2" charset="-122"/>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TextBox 2"/>
          <p:cNvSpPr txBox="1"/>
          <p:nvPr/>
        </p:nvSpPr>
        <p:spPr>
          <a:xfrm>
            <a:off x="1558925" y="-26988"/>
            <a:ext cx="6913563" cy="737235"/>
          </a:xfrm>
          <a:prstGeom prst="rect">
            <a:avLst/>
          </a:prstGeom>
          <a:noFill/>
        </p:spPr>
        <p:txBody>
          <a:bodyPr>
            <a:spAutoFit/>
          </a:bodyPr>
          <a:lstStyle/>
          <a:p>
            <a:pPr eaLnBrk="1" hangingPunct="1">
              <a:lnSpc>
                <a:spcPct val="150000"/>
              </a:lnSpc>
              <a:defRPr/>
            </a:pPr>
            <a:r>
              <a:rPr lang="zh-CN" altLang="en-US" sz="2800">
                <a:latin typeface="+mn-ea"/>
              </a:rPr>
              <a:t>四、三查四定的准备</a:t>
            </a:r>
            <a:endParaRPr lang="en-US" altLang="zh-CN" sz="2800">
              <a:latin typeface="+mn-ea"/>
            </a:endParaRPr>
          </a:p>
        </p:txBody>
      </p:sp>
      <p:sp>
        <p:nvSpPr>
          <p:cNvPr id="2" name="矩形 1"/>
          <p:cNvSpPr/>
          <p:nvPr/>
        </p:nvSpPr>
        <p:spPr>
          <a:xfrm>
            <a:off x="1992313" y="1268413"/>
            <a:ext cx="8424862" cy="3784600"/>
          </a:xfrm>
          <a:prstGeom prst="rect">
            <a:avLst/>
          </a:prstGeom>
        </p:spPr>
        <p:txBody>
          <a:bodyPr>
            <a:spAutoFit/>
          </a:bodyPr>
          <a:lstStyle/>
          <a:p>
            <a:pPr marL="342900" indent="-342900" eaLnBrk="1" hangingPunct="1">
              <a:lnSpc>
                <a:spcPct val="150000"/>
              </a:lnSpc>
              <a:buClr>
                <a:srgbClr val="FF0000"/>
              </a:buClr>
              <a:buFont typeface="Wingdings" panose="05000000000000000000" pitchFamily="2" charset="2"/>
              <a:buChar char="Ø"/>
              <a:defRPr/>
            </a:pPr>
            <a:r>
              <a:rPr lang="zh-CN" altLang="en-US" sz="2000" b="1" kern="0">
                <a:latin typeface="华文中宋" panose="02010600040101010101" pitchFamily="2" charset="-122"/>
                <a:ea typeface="华文中宋" panose="02010600040101010101" pitchFamily="2" charset="-122"/>
              </a:rPr>
              <a:t>人员准备（包括各个专业技术人员，工程人员，监理人员，操作人员等）</a:t>
            </a:r>
            <a:endParaRPr lang="en-US" altLang="zh-CN" sz="2000" b="1" kern="0">
              <a:latin typeface="华文中宋" panose="02010600040101010101" pitchFamily="2" charset="-122"/>
              <a:ea typeface="华文中宋" panose="02010600040101010101" pitchFamily="2" charset="-122"/>
            </a:endParaRPr>
          </a:p>
          <a:p>
            <a:pPr marL="342900" indent="-342900" eaLnBrk="1" hangingPunct="1">
              <a:lnSpc>
                <a:spcPct val="150000"/>
              </a:lnSpc>
              <a:buClr>
                <a:srgbClr val="FF0000"/>
              </a:buClr>
              <a:buFont typeface="Wingdings" panose="05000000000000000000" pitchFamily="2" charset="2"/>
              <a:buChar char="Ø"/>
              <a:defRPr/>
            </a:pPr>
            <a:r>
              <a:rPr lang="zh-CN" altLang="en-US" sz="2000" b="1" kern="0">
                <a:latin typeface="华文中宋" panose="02010600040101010101" pitchFamily="2" charset="-122"/>
                <a:ea typeface="华文中宋" panose="02010600040101010101" pitchFamily="2" charset="-122"/>
              </a:rPr>
              <a:t>资料准备（</a:t>
            </a:r>
            <a:r>
              <a:rPr lang="en-US" altLang="zh-CN" sz="2000" b="1" kern="0">
                <a:latin typeface="华文中宋" panose="02010600040101010101" pitchFamily="2" charset="-122"/>
                <a:ea typeface="华文中宋" panose="02010600040101010101" pitchFamily="2" charset="-122"/>
              </a:rPr>
              <a:t>PID,</a:t>
            </a:r>
            <a:r>
              <a:rPr lang="zh-CN" altLang="en-US" sz="2000" b="1" kern="0">
                <a:latin typeface="华文中宋" panose="02010600040101010101" pitchFamily="2" charset="-122"/>
                <a:ea typeface="华文中宋" panose="02010600040101010101" pitchFamily="2" charset="-122"/>
              </a:rPr>
              <a:t>设计图纸，施工图纸，设备图纸，安装资料，标准文献及厂家资料等）</a:t>
            </a:r>
            <a:endParaRPr lang="en-US" altLang="zh-CN" sz="2000" b="1" kern="0">
              <a:latin typeface="华文中宋" panose="02010600040101010101" pitchFamily="2" charset="-122"/>
              <a:ea typeface="华文中宋" panose="02010600040101010101" pitchFamily="2" charset="-122"/>
            </a:endParaRPr>
          </a:p>
          <a:p>
            <a:pPr marL="342900" indent="-342900" eaLnBrk="1" hangingPunct="1">
              <a:lnSpc>
                <a:spcPct val="150000"/>
              </a:lnSpc>
              <a:buClr>
                <a:srgbClr val="FF0000"/>
              </a:buClr>
              <a:buFont typeface="Wingdings" panose="05000000000000000000" pitchFamily="2" charset="2"/>
              <a:buChar char="Ø"/>
              <a:defRPr/>
            </a:pPr>
            <a:r>
              <a:rPr lang="zh-CN" altLang="en-US" sz="2000" b="1" kern="0">
                <a:latin typeface="华文中宋" panose="02010600040101010101" pitchFamily="2" charset="-122"/>
                <a:ea typeface="华文中宋" panose="02010600040101010101" pitchFamily="2" charset="-122"/>
              </a:rPr>
              <a:t>劳动保护用具准备（劳保用品，安全绳，绳梯等）</a:t>
            </a:r>
            <a:endParaRPr lang="en-US" altLang="zh-CN" sz="2000" b="1" kern="0">
              <a:latin typeface="华文中宋" panose="02010600040101010101" pitchFamily="2" charset="-122"/>
              <a:ea typeface="华文中宋" panose="02010600040101010101" pitchFamily="2" charset="-122"/>
            </a:endParaRPr>
          </a:p>
          <a:p>
            <a:pPr marL="342900" indent="-342900" eaLnBrk="1" hangingPunct="1">
              <a:lnSpc>
                <a:spcPct val="150000"/>
              </a:lnSpc>
              <a:buClr>
                <a:srgbClr val="FF0000"/>
              </a:buClr>
              <a:buFont typeface="Wingdings" panose="05000000000000000000" pitchFamily="2" charset="2"/>
              <a:buChar char="Ø"/>
              <a:defRPr/>
            </a:pPr>
            <a:r>
              <a:rPr lang="zh-CN" altLang="en-US" sz="2000" b="1" kern="0">
                <a:latin typeface="华文中宋" panose="02010600040101010101" pitchFamily="2" charset="-122"/>
                <a:ea typeface="华文中宋" panose="02010600040101010101" pitchFamily="2" charset="-122"/>
              </a:rPr>
              <a:t>测量及其他工具准备（塞尺，卡尺，皮尺，水平仪等）</a:t>
            </a:r>
            <a:endParaRPr lang="en-US" altLang="zh-CN" sz="2000" b="1" kern="0">
              <a:latin typeface="华文中宋" panose="02010600040101010101" pitchFamily="2" charset="-122"/>
              <a:ea typeface="华文中宋" panose="02010600040101010101" pitchFamily="2" charset="-122"/>
            </a:endParaRPr>
          </a:p>
          <a:p>
            <a:pPr marL="342900" indent="-342900" eaLnBrk="1" hangingPunct="1">
              <a:lnSpc>
                <a:spcPct val="150000"/>
              </a:lnSpc>
              <a:buClr>
                <a:srgbClr val="FF0000"/>
              </a:buClr>
              <a:buFont typeface="Wingdings" panose="05000000000000000000" pitchFamily="2" charset="2"/>
              <a:buChar char="Ø"/>
              <a:defRPr/>
            </a:pPr>
            <a:r>
              <a:rPr lang="zh-CN" altLang="en-US" sz="2000" b="1" kern="0">
                <a:latin typeface="华文中宋" panose="02010600040101010101" pitchFamily="2" charset="-122"/>
                <a:ea typeface="华文中宋" panose="02010600040101010101" pitchFamily="2" charset="-122"/>
              </a:rPr>
              <a:t>安全及三查四定内容培训（专业知识的培训，安全注意事项及应急能力培训）</a:t>
            </a:r>
            <a:endParaRPr lang="en-US" altLang="zh-CN" sz="2000" b="1" kern="0">
              <a:latin typeface="华文中宋" panose="02010600040101010101" pitchFamily="2" charset="-122"/>
              <a:ea typeface="华文中宋" panose="02010600040101010101" pitchFamily="2" charset="-122"/>
            </a:endParaRPr>
          </a:p>
          <a:p>
            <a:pPr marL="342900" indent="-342900" eaLnBrk="1" hangingPunct="1">
              <a:lnSpc>
                <a:spcPct val="150000"/>
              </a:lnSpc>
              <a:buClr>
                <a:srgbClr val="FF0000"/>
              </a:buClr>
              <a:buFont typeface="Wingdings" panose="05000000000000000000" pitchFamily="2" charset="2"/>
              <a:buChar char="Ø"/>
              <a:defRPr/>
            </a:pPr>
            <a:r>
              <a:rPr lang="zh-CN" altLang="en-US" sz="2000" b="1" kern="0">
                <a:latin typeface="华文中宋" panose="02010600040101010101" pitchFamily="2" charset="-122"/>
                <a:ea typeface="华文中宋" panose="02010600040101010101" pitchFamily="2" charset="-122"/>
              </a:rPr>
              <a:t>三查四定分工准备（人员分工，区域分工，时间统筹表）</a:t>
            </a:r>
            <a:endParaRPr lang="en-US" altLang="zh-CN" sz="2000" b="1" kern="0">
              <a:latin typeface="华文中宋" panose="02010600040101010101" pitchFamily="2" charset="-122"/>
              <a:ea typeface="华文中宋" panose="02010600040101010101" pitchFamily="2" charset="-122"/>
            </a:endParaRPr>
          </a:p>
        </p:txBody>
      </p:sp>
    </p:spTree>
  </p:cSld>
  <p:clrMapOvr>
    <a:masterClrMapping/>
  </p:clrMapOvr>
  <p:transition/>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0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1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2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2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4.xml><?xml version="1.0" encoding="utf-8"?>
<p:tagLst xmlns:p="http://schemas.openxmlformats.org/presentationml/2006/main">
  <p:tag name="KSO_WM_TEMPLATE_SUBCATEGORY" val="0"/>
  <p:tag name="KSO_WM_TEMPLATE_COLOR_TYPE" val="1"/>
  <p:tag name="KSO_WM_TEMPLATE_MASTER_THUMB_INDEX" val="12"/>
  <p:tag name="KSO_WM_TEMPLATE_THUMBS_INDEX" val="1、4、10、12、15、18、21、24、27、29、34"/>
  <p:tag name="KSO_WM_TAG_VERSION" val="1.0"/>
  <p:tag name="KSO_WM_BEAUTIFY_FLAG" val="#wm#"/>
  <p:tag name="KSO_WM_TEMPLATE_CATEGORY" val="custom"/>
  <p:tag name="KSO_WM_TEMPLATE_INDEX" val="20203621"/>
  <p:tag name="KSO_WM_TEMPLATE_MASTER_TYPE" val="1"/>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47.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48.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49.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5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SPECIAL_SOURCE" val="bdnull"/>
</p:tagLst>
</file>

<file path=ppt/tags/tag157.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59.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61.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62.xml><?xml version="1.0" encoding="utf-8"?>
<p:tagLst xmlns:p="http://schemas.openxmlformats.org/presentationml/2006/main">
  <p:tag name="AS_NET" val="4.0.30319.42000"/>
  <p:tag name="AS_OS" val="Microsoft Windows NT 6.1.7601 Service Pack 1"/>
  <p:tag name="AS_RELEASE_DATE" val="2017.01.25"/>
  <p:tag name="AS_TITLE" val="Aspose.Slides for .NET 4.0 Client Profile"/>
  <p:tag name="AS_VERSION" val="17.1"/>
  <p:tag name="commondata" val="eyJoZGlkIjoiMmU4YWI0YWE3YWNmZGVjNjMyYTRjYTFjMTc3YzAyZGIifQ=="/>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7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8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9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heme/theme1.xml><?xml version="1.0" encoding="utf-8"?>
<a:theme xmlns:a="http://schemas.openxmlformats.org/drawingml/2006/main" name="公司新模板(1)">
  <a:themeElements>
    <a:clrScheme name="公司新模板(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公司新模板(1)">
      <a:majorFont>
        <a:latin typeface="Arial"/>
        <a:ea typeface="汉仪中等线简"/>
        <a:cs typeface="Arial"/>
      </a:majorFont>
      <a:minorFont>
        <a:latin typeface="Arial"/>
        <a:ea typeface="宋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公司新模板(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公司新模板(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公司新模板(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公司新模板(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公司新模板(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公司新模板(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公司新模板(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公司新模板(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公司新模板(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公司新模板(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公司新模板(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公司新模板(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公司新模板(1)</Template>
  <TotalTime>0</TotalTime>
  <Words>10599</Words>
  <Application>WPS 演示</Application>
  <PresentationFormat>On-screen Show (4:3)</PresentationFormat>
  <Paragraphs>434</Paragraphs>
  <Slides>35</Slides>
  <Notes>0</Notes>
  <HiddenSlides>0</HiddenSlides>
  <MMClips>0</MMClips>
  <ScaleCrop>false</ScaleCrop>
  <HeadingPairs>
    <vt:vector size="6" baseType="variant">
      <vt:variant>
        <vt:lpstr>已用的字体</vt:lpstr>
      </vt:variant>
      <vt:variant>
        <vt:i4>21</vt:i4>
      </vt:variant>
      <vt:variant>
        <vt:lpstr>主题</vt:lpstr>
      </vt:variant>
      <vt:variant>
        <vt:i4>2</vt:i4>
      </vt:variant>
      <vt:variant>
        <vt:lpstr>幻灯片标题</vt:lpstr>
      </vt:variant>
      <vt:variant>
        <vt:i4>35</vt:i4>
      </vt:variant>
    </vt:vector>
  </HeadingPairs>
  <TitlesOfParts>
    <vt:vector size="58" baseType="lpstr">
      <vt:lpstr>Arial</vt:lpstr>
      <vt:lpstr>宋体</vt:lpstr>
      <vt:lpstr>Wingdings</vt:lpstr>
      <vt:lpstr>Arial</vt:lpstr>
      <vt:lpstr>汉仪中等线简</vt:lpstr>
      <vt:lpstr>Segoe Print</vt:lpstr>
      <vt:lpstr>汉仪中等线简</vt:lpstr>
      <vt:lpstr>楷体</vt:lpstr>
      <vt:lpstr>Cambria</vt:lpstr>
      <vt:lpstr>华文楷体</vt:lpstr>
      <vt:lpstr>微软雅黑</vt:lpstr>
      <vt:lpstr>华文中宋</vt:lpstr>
      <vt:lpstr>Times New Roman</vt:lpstr>
      <vt:lpstr>Arial Unicode MS</vt:lpstr>
      <vt:lpstr>Calibri</vt:lpstr>
      <vt:lpstr>楷体_GB2312</vt:lpstr>
      <vt:lpstr>新宋体</vt:lpstr>
      <vt:lpstr>隶书</vt:lpstr>
      <vt:lpstr>汉仪旗黑-85S</vt:lpstr>
      <vt:lpstr>黑体</vt:lpstr>
      <vt:lpstr>李旭科毛笔行书</vt:lpstr>
      <vt:lpstr>公司新模板(1)</vt:lpstr>
      <vt:lpstr>3_Office 主题​​</vt:lpstr>
      <vt:lpstr>《中华人民共和国 安全生产法》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Company>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2010年工作许可程序等审计报告</dc:title>
  <dc:creator>你大爷</dc:creator>
  <cp:lastModifiedBy>monkeyhappy</cp:lastModifiedBy>
  <cp:revision>378</cp:revision>
  <dcterms:created xsi:type="dcterms:W3CDTF">2009-06-19T06:46:00Z</dcterms:created>
  <dcterms:modified xsi:type="dcterms:W3CDTF">2024-02-19T09:01:03Z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9B19584063694D0C94A7CA2E07B16F0C_12</vt:lpwstr>
  </property>
  <property fmtid="{D5CDD505-2E9C-101B-9397-08002B2CF9AE}" pid="3" name="KSOProductBuildVer">
    <vt:lpwstr>2052-12.1.0.16388</vt:lpwstr>
  </property>
</Properties>
</file>