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54" r:id="rId4"/>
  </p:sldMasterIdLst>
  <p:notesMasterIdLst>
    <p:notesMasterId r:id="rId8"/>
  </p:notesMasterIdLst>
  <p:handoutMasterIdLst>
    <p:handoutMasterId r:id="rId52"/>
  </p:handoutMasterIdLst>
  <p:sldIdLst>
    <p:sldId id="420" r:id="rId5"/>
    <p:sldId id="421" r:id="rId6"/>
    <p:sldId id="316" r:id="rId7"/>
    <p:sldId id="377" r:id="rId9"/>
    <p:sldId id="317" r:id="rId10"/>
    <p:sldId id="318" r:id="rId11"/>
    <p:sldId id="378" r:id="rId12"/>
    <p:sldId id="379" r:id="rId13"/>
    <p:sldId id="320" r:id="rId14"/>
    <p:sldId id="321" r:id="rId15"/>
    <p:sldId id="375" r:id="rId16"/>
    <p:sldId id="322" r:id="rId17"/>
    <p:sldId id="323" r:id="rId18"/>
    <p:sldId id="324" r:id="rId19"/>
    <p:sldId id="325" r:id="rId20"/>
    <p:sldId id="326" r:id="rId21"/>
    <p:sldId id="328" r:id="rId22"/>
    <p:sldId id="327" r:id="rId23"/>
    <p:sldId id="380" r:id="rId24"/>
    <p:sldId id="381" r:id="rId25"/>
    <p:sldId id="330" r:id="rId26"/>
    <p:sldId id="331" r:id="rId27"/>
    <p:sldId id="332" r:id="rId28"/>
    <p:sldId id="333" r:id="rId29"/>
    <p:sldId id="382" r:id="rId30"/>
    <p:sldId id="334" r:id="rId31"/>
    <p:sldId id="383" r:id="rId32"/>
    <p:sldId id="336" r:id="rId33"/>
    <p:sldId id="337" r:id="rId34"/>
    <p:sldId id="384" r:id="rId35"/>
    <p:sldId id="340" r:id="rId36"/>
    <p:sldId id="376" r:id="rId37"/>
    <p:sldId id="342" r:id="rId38"/>
    <p:sldId id="341" r:id="rId39"/>
    <p:sldId id="385" r:id="rId40"/>
    <p:sldId id="386" r:id="rId41"/>
    <p:sldId id="344" r:id="rId42"/>
    <p:sldId id="345" r:id="rId43"/>
    <p:sldId id="346" r:id="rId44"/>
    <p:sldId id="347" r:id="rId45"/>
    <p:sldId id="348" r:id="rId46"/>
    <p:sldId id="349" r:id="rId47"/>
    <p:sldId id="350" r:id="rId48"/>
    <p:sldId id="351" r:id="rId49"/>
    <p:sldId id="374" r:id="rId50"/>
    <p:sldId id="422" r:id="rId51"/>
  </p:sldIdLst>
  <p:sldSz cx="12192000" cy="6858000"/>
  <p:notesSz cx="6858000" cy="9144000"/>
  <p:custDataLst>
    <p:tags r:id="rId57"/>
  </p:custDataLst>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144"/>
    <p:restoredTop sz="91943"/>
  </p:normalViewPr>
  <p:slideViewPr>
    <p:cSldViewPr showGuides="1">
      <p:cViewPr varScale="1">
        <p:scale>
          <a:sx n="103" d="100"/>
          <a:sy n="103" d="100"/>
        </p:scale>
        <p:origin x="1746" y="108"/>
      </p:cViewPr>
      <p:guideLst>
        <p:guide orient="horz" pos="2160"/>
        <p:guide pos="3840"/>
        <p:guide pos="1792"/>
      </p:guideLst>
    </p:cSldViewPr>
  </p:slideViewPr>
  <p:outlineViewPr>
    <p:cViewPr>
      <p:scale>
        <a:sx n="33" d="100"/>
        <a:sy n="33" d="100"/>
      </p:scale>
      <p:origin x="0" y="0"/>
    </p:cViewPr>
  </p:outlin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7" Type="http://schemas.openxmlformats.org/officeDocument/2006/relationships/tags" Target="tags/tag163.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6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6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8"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6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buFontTx/>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buFontTx/>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CFFA7F7-4759-4B59-90FC-B39387396EA6}"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noTextEdit="1"/>
          </p:cNvSpPr>
          <p:nvPr>
            <p:ph type="sldImg"/>
          </p:nvPr>
        </p:nvSpPr>
        <p:spPr/>
      </p:sp>
      <p:sp>
        <p:nvSpPr>
          <p:cNvPr id="1024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02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p:sp>
      <p:sp>
        <p:nvSpPr>
          <p:cNvPr id="2867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p:sp>
      <p:sp>
        <p:nvSpPr>
          <p:cNvPr id="3072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0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p:sp>
      <p:sp>
        <p:nvSpPr>
          <p:cNvPr id="3277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27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p:sp>
      <p:sp>
        <p:nvSpPr>
          <p:cNvPr id="3481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48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p:sp>
      <p:sp>
        <p:nvSpPr>
          <p:cNvPr id="3686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686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p:sp>
      <p:sp>
        <p:nvSpPr>
          <p:cNvPr id="3891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89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p:sp>
      <p:sp>
        <p:nvSpPr>
          <p:cNvPr id="4096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09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p:sp>
      <p:sp>
        <p:nvSpPr>
          <p:cNvPr id="4301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30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p:sp>
      <p:sp>
        <p:nvSpPr>
          <p:cNvPr id="4505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50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p:sp>
      <p:sp>
        <p:nvSpPr>
          <p:cNvPr id="4710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71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noTextEdit="1"/>
          </p:cNvSpPr>
          <p:nvPr>
            <p:ph type="sldImg"/>
          </p:nvPr>
        </p:nvSpPr>
        <p:spPr/>
      </p:sp>
      <p:sp>
        <p:nvSpPr>
          <p:cNvPr id="1229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22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p:sp>
      <p:sp>
        <p:nvSpPr>
          <p:cNvPr id="4915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91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p:sp>
      <p:sp>
        <p:nvSpPr>
          <p:cNvPr id="5120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12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noTextEdit="1"/>
          </p:cNvSpPr>
          <p:nvPr>
            <p:ph type="sldImg"/>
          </p:nvPr>
        </p:nvSpPr>
        <p:spPr/>
      </p:sp>
      <p:sp>
        <p:nvSpPr>
          <p:cNvPr id="5325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3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noTextEdit="1"/>
          </p:cNvSpPr>
          <p:nvPr>
            <p:ph type="sldImg"/>
          </p:nvPr>
        </p:nvSpPr>
        <p:spPr/>
      </p:sp>
      <p:sp>
        <p:nvSpPr>
          <p:cNvPr id="5529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5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p:sp>
      <p:sp>
        <p:nvSpPr>
          <p:cNvPr id="5734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noTextEdit="1"/>
          </p:cNvSpPr>
          <p:nvPr>
            <p:ph type="sldImg"/>
          </p:nvPr>
        </p:nvSpPr>
        <p:spPr/>
      </p:sp>
      <p:sp>
        <p:nvSpPr>
          <p:cNvPr id="5939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93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noTextEdit="1"/>
          </p:cNvSpPr>
          <p:nvPr>
            <p:ph type="sldImg"/>
          </p:nvPr>
        </p:nvSpPr>
        <p:spPr/>
      </p:sp>
      <p:sp>
        <p:nvSpPr>
          <p:cNvPr id="6144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p:sp>
      <p:sp>
        <p:nvSpPr>
          <p:cNvPr id="6349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34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p:sp>
      <p:sp>
        <p:nvSpPr>
          <p:cNvPr id="6553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55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noTextEdit="1"/>
          </p:cNvSpPr>
          <p:nvPr>
            <p:ph type="sldImg"/>
          </p:nvPr>
        </p:nvSpPr>
        <p:spPr/>
      </p:sp>
      <p:sp>
        <p:nvSpPr>
          <p:cNvPr id="6758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75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p:sp>
      <p:sp>
        <p:nvSpPr>
          <p:cNvPr id="1433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43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noTextEdit="1"/>
          </p:cNvSpPr>
          <p:nvPr>
            <p:ph type="sldImg"/>
          </p:nvPr>
        </p:nvSpPr>
        <p:spPr/>
      </p:sp>
      <p:sp>
        <p:nvSpPr>
          <p:cNvPr id="6963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96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a:spLocks noGrp="1" noRot="1" noChangeAspect="1" noTextEdit="1"/>
          </p:cNvSpPr>
          <p:nvPr>
            <p:ph type="sldImg"/>
          </p:nvPr>
        </p:nvSpPr>
        <p:spPr/>
      </p:sp>
      <p:sp>
        <p:nvSpPr>
          <p:cNvPr id="7168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16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幻灯片图像占位符 1"/>
          <p:cNvSpPr>
            <a:spLocks noGrp="1" noRot="1" noChangeAspect="1" noTextEdit="1"/>
          </p:cNvSpPr>
          <p:nvPr>
            <p:ph type="sldImg"/>
          </p:nvPr>
        </p:nvSpPr>
        <p:spPr/>
      </p:sp>
      <p:sp>
        <p:nvSpPr>
          <p:cNvPr id="7373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37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幻灯片图像占位符 1"/>
          <p:cNvSpPr>
            <a:spLocks noGrp="1" noRot="1" noChangeAspect="1" noTextEdit="1"/>
          </p:cNvSpPr>
          <p:nvPr>
            <p:ph type="sldImg"/>
          </p:nvPr>
        </p:nvSpPr>
        <p:spPr/>
      </p:sp>
      <p:sp>
        <p:nvSpPr>
          <p:cNvPr id="7577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57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noTextEdit="1"/>
          </p:cNvSpPr>
          <p:nvPr>
            <p:ph type="sldImg"/>
          </p:nvPr>
        </p:nvSpPr>
        <p:spPr/>
      </p:sp>
      <p:sp>
        <p:nvSpPr>
          <p:cNvPr id="7782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78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p:sp>
      <p:sp>
        <p:nvSpPr>
          <p:cNvPr id="7987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98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p:sp>
      <p:sp>
        <p:nvSpPr>
          <p:cNvPr id="8192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1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noChangeAspect="1" noTextEdit="1"/>
          </p:cNvSpPr>
          <p:nvPr>
            <p:ph type="sldImg"/>
          </p:nvPr>
        </p:nvSpPr>
        <p:spPr/>
      </p:sp>
      <p:sp>
        <p:nvSpPr>
          <p:cNvPr id="8397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幻灯片图像占位符 1"/>
          <p:cNvSpPr>
            <a:spLocks noGrp="1" noRot="1" noChangeAspect="1" noTextEdit="1"/>
          </p:cNvSpPr>
          <p:nvPr>
            <p:ph type="sldImg"/>
          </p:nvPr>
        </p:nvSpPr>
        <p:spPr/>
      </p:sp>
      <p:sp>
        <p:nvSpPr>
          <p:cNvPr id="8601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60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幻灯片图像占位符 1"/>
          <p:cNvSpPr>
            <a:spLocks noGrp="1" noRot="1" noChangeAspect="1" noTextEdit="1"/>
          </p:cNvSpPr>
          <p:nvPr>
            <p:ph type="sldImg"/>
          </p:nvPr>
        </p:nvSpPr>
        <p:spPr/>
      </p:sp>
      <p:sp>
        <p:nvSpPr>
          <p:cNvPr id="8806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806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p:sp>
      <p:sp>
        <p:nvSpPr>
          <p:cNvPr id="1638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Grp="1" noRot="1" noChangeAspect="1" noTextEdit="1"/>
          </p:cNvSpPr>
          <p:nvPr>
            <p:ph type="sldImg"/>
          </p:nvPr>
        </p:nvSpPr>
        <p:spPr/>
      </p:sp>
      <p:sp>
        <p:nvSpPr>
          <p:cNvPr id="9011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01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noTextEdit="1"/>
          </p:cNvSpPr>
          <p:nvPr>
            <p:ph type="sldImg"/>
          </p:nvPr>
        </p:nvSpPr>
        <p:spPr/>
      </p:sp>
      <p:sp>
        <p:nvSpPr>
          <p:cNvPr id="9216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21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noTextEdit="1"/>
          </p:cNvSpPr>
          <p:nvPr>
            <p:ph type="sldImg"/>
          </p:nvPr>
        </p:nvSpPr>
        <p:spPr/>
      </p:sp>
      <p:sp>
        <p:nvSpPr>
          <p:cNvPr id="9421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42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noTextEdit="1"/>
          </p:cNvSpPr>
          <p:nvPr>
            <p:ph type="sldImg"/>
          </p:nvPr>
        </p:nvSpPr>
        <p:spPr/>
      </p:sp>
      <p:sp>
        <p:nvSpPr>
          <p:cNvPr id="9625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62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p:sp>
      <p:sp>
        <p:nvSpPr>
          <p:cNvPr id="1843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p:sp>
      <p:sp>
        <p:nvSpPr>
          <p:cNvPr id="2048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p:sp>
      <p:sp>
        <p:nvSpPr>
          <p:cNvPr id="2253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25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p:sp>
      <p:sp>
        <p:nvSpPr>
          <p:cNvPr id="2457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p:sp>
      <p:sp>
        <p:nvSpPr>
          <p:cNvPr id="2662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16000" y="76200"/>
            <a:ext cx="10566400" cy="762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838200" y="1825625"/>
            <a:ext cx="10515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609600" y="6245225"/>
            <a:ext cx="2844800" cy="476250"/>
          </a:xfrm>
          <a:prstGeom prst="rect">
            <a:avLst/>
          </a:prstGeom>
        </p:spPr>
        <p:txBody>
          <a:bodyPr/>
          <a:lstStyle>
            <a:lvl1pPr>
              <a:buFontTx/>
              <a:buNone/>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5600" y="6245225"/>
            <a:ext cx="3860800" cy="476250"/>
          </a:xfrm>
          <a:prstGeom prst="rect">
            <a:avLst/>
          </a:prstGeom>
        </p:spPr>
        <p:txBody>
          <a:bodyPr/>
          <a:lstStyle>
            <a:lvl1pPr>
              <a:buFontTx/>
              <a:buNone/>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245225"/>
            <a:ext cx="2844800" cy="476250"/>
          </a:xfrm>
          <a:prstGeom prst="rect">
            <a:avLst/>
          </a:prstGeom>
        </p:spPr>
        <p:txBody>
          <a:bodyPr/>
          <a:lstStyle>
            <a:lvl1pPr>
              <a:buFontTx/>
              <a:buNone/>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A58B393-F7D3-4C13-817E-5A46AE54C3E8}"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defRPr/>
            </a:pPr>
            <a:fld id="{0C913308-F349-4B6D-A68A-DD1791B4A57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vert="horz" lIns="91440" tIns="45720" rIns="91440" bIns="45720" rtlCol="0" anchor="ctr"/>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4165600" y="6356350"/>
            <a:ext cx="3860800" cy="365125"/>
          </a:xfrm>
          <a:prstGeom prst="rect">
            <a:avLst/>
          </a:prstGeom>
        </p:spPr>
        <p:txBody>
          <a:bodyPr vert="horz" lIns="91440" tIns="45720" rIns="91440" bIns="45720" rtlCol="0" anchor="ctr"/>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8737600" y="6356350"/>
            <a:ext cx="2844800" cy="365125"/>
          </a:xfrm>
          <a:prstGeom prst="rect">
            <a:avLst/>
          </a:prstGeom>
        </p:spPr>
        <p:txBody>
          <a:bodyPr vert="horz" lIns="91440" tIns="45720" rIns="91440" bIns="45720" rtlCol="0" anchor="ctr"/>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defRPr/>
            </a:pPr>
            <a:fld id="{0C913308-F349-4B6D-A68A-DD1791B4A57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6.xml"/><Relationship Id="rId19" Type="http://schemas.openxmlformats.org/officeDocument/2006/relationships/image" Target="../media/image3.png"/><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rtl="0" fontAlgn="base">
        <a:spcBef>
          <a:spcPct val="0"/>
        </a:spcBef>
        <a:spcAft>
          <a:spcPct val="0"/>
        </a:spcAft>
        <a:defRPr sz="4800" b="1" kern="1200">
          <a:solidFill>
            <a:schemeClr val="tx2"/>
          </a:solidFill>
          <a:latin typeface="+mj-lt"/>
          <a:ea typeface="+mj-ea"/>
          <a:cs typeface="+mj-cs"/>
        </a:defRPr>
      </a:lvl1pPr>
      <a:lvl2pPr algn="ctr" rtl="0"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anchor="t"/>
          <a:p>
            <a:pPr lvl="0" indent="-257175"/>
            <a:r>
              <a:rPr lang="zh-CN" altLang="en-US" dirty="0"/>
              <a:t>单击此处编辑母版文本样式</a:t>
            </a:r>
            <a:endParaRPr lang="zh-CN" altLang="en-US" dirty="0"/>
          </a:p>
          <a:p>
            <a:pPr lvl="1" indent="-21463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defRPr/>
            </a:pPr>
            <a:fld id="{0C913308-F349-4B6D-A68A-DD1791B4A57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image" Target="../media/image1.png"/><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slideLayout" Target="../slideLayouts/slideLayout5.xml"/><Relationship Id="rId10" Type="http://schemas.openxmlformats.org/officeDocument/2006/relationships/tags" Target="../tags/tag154.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157.xml"/><Relationship Id="rId5" Type="http://schemas.openxmlformats.org/officeDocument/2006/relationships/image" Target="../media/image1.png"/><Relationship Id="rId4" Type="http://schemas.openxmlformats.org/officeDocument/2006/relationships/tags" Target="../tags/tag156.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46.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hyperlink" Target="http://www.bofety.com/" TargetMode="External"/><Relationship Id="rId7" Type="http://schemas.openxmlformats.org/officeDocument/2006/relationships/tags" Target="../tags/tag161.xml"/><Relationship Id="rId6" Type="http://schemas.openxmlformats.org/officeDocument/2006/relationships/image" Target="../media/image24.jpeg"/><Relationship Id="rId5" Type="http://schemas.openxmlformats.org/officeDocument/2006/relationships/tags" Target="../tags/tag160.xml"/><Relationship Id="rId4" Type="http://schemas.openxmlformats.org/officeDocument/2006/relationships/image" Target="../media/image23.jpeg"/><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slideLayout" Target="../slideLayouts/slideLayout15.xml"/><Relationship Id="rId1"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91313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企业安全文化建设</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8"/>
          <p:cNvSpPr/>
          <p:nvPr/>
        </p:nvSpPr>
        <p:spPr>
          <a:xfrm>
            <a:off x="3657600" y="85725"/>
            <a:ext cx="1790700"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以人为本</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16" name="等腰三角形 15"/>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任意多边形 16"/>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6" name="矩形 17"/>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1</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4" name="矩形 3"/>
          <p:cNvSpPr/>
          <p:nvPr/>
        </p:nvSpPr>
        <p:spPr>
          <a:xfrm>
            <a:off x="1524000" y="2324100"/>
            <a:ext cx="9144000" cy="1600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椭圆 4"/>
          <p:cNvSpPr/>
          <p:nvPr/>
        </p:nvSpPr>
        <p:spPr>
          <a:xfrm>
            <a:off x="2287588" y="1568450"/>
            <a:ext cx="1663700" cy="1663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椭圆 21"/>
          <p:cNvSpPr/>
          <p:nvPr/>
        </p:nvSpPr>
        <p:spPr>
          <a:xfrm>
            <a:off x="5257800" y="1568450"/>
            <a:ext cx="1663700" cy="1663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椭圆 22"/>
          <p:cNvSpPr/>
          <p:nvPr/>
        </p:nvSpPr>
        <p:spPr>
          <a:xfrm>
            <a:off x="8228013" y="1568450"/>
            <a:ext cx="1663700" cy="16637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61" name="矩形 5"/>
          <p:cNvSpPr/>
          <p:nvPr/>
        </p:nvSpPr>
        <p:spPr>
          <a:xfrm>
            <a:off x="2392998" y="3378200"/>
            <a:ext cx="1452880" cy="398780"/>
          </a:xfrm>
          <a:prstGeom prst="rect">
            <a:avLst/>
          </a:prstGeom>
          <a:noFill/>
          <a:ln w="9525">
            <a:noFill/>
          </a:ln>
        </p:spPr>
        <p:txBody>
          <a:bodyPr wrap="non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班组安全员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562" name="矩形 6"/>
          <p:cNvSpPr/>
          <p:nvPr/>
        </p:nvSpPr>
        <p:spPr>
          <a:xfrm>
            <a:off x="4982210" y="3378200"/>
            <a:ext cx="2214880" cy="398780"/>
          </a:xfrm>
          <a:prstGeom prst="rect">
            <a:avLst/>
          </a:prstGeom>
          <a:noFill/>
          <a:ln w="9525">
            <a:noFill/>
          </a:ln>
        </p:spPr>
        <p:txBody>
          <a:bodyPr wrap="non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检修清理作业人员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563" name="矩形 7"/>
          <p:cNvSpPr/>
          <p:nvPr/>
        </p:nvSpPr>
        <p:spPr>
          <a:xfrm>
            <a:off x="7825423" y="3378200"/>
            <a:ext cx="2468880" cy="398780"/>
          </a:xfrm>
          <a:prstGeom prst="rect">
            <a:avLst/>
          </a:prstGeom>
          <a:noFill/>
          <a:ln w="9525">
            <a:noFill/>
          </a:ln>
        </p:spPr>
        <p:txBody>
          <a:bodyPr wrap="none" anchor="t">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转岗、复岗、新员工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2293938" y="4495800"/>
            <a:ext cx="7604125" cy="193802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班组安全员是做好最基层监督、检查工作的人员，是企业安全文化的传播者，是员工和企业安全管理人员之间的桥梁和纽带。他们是最容易发现问题和最容易解决问题的人员，要充分发挥他们的作用，推动企业安全文化的创建。 </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23565" name="组合 9"/>
          <p:cNvGrpSpPr/>
          <p:nvPr/>
        </p:nvGrpSpPr>
        <p:grpSpPr>
          <a:xfrm>
            <a:off x="5651500" y="1860550"/>
            <a:ext cx="889000" cy="990600"/>
            <a:chOff x="4126867" y="1861294"/>
            <a:chExt cx="890265" cy="989780"/>
          </a:xfrm>
        </p:grpSpPr>
        <p:sp>
          <p:nvSpPr>
            <p:cNvPr id="23566" name="Freeform 9"/>
            <p:cNvSpPr>
              <a:spLocks noEditPoints="1"/>
            </p:cNvSpPr>
            <p:nvPr/>
          </p:nvSpPr>
          <p:spPr>
            <a:xfrm>
              <a:off x="4571808" y="2399490"/>
              <a:ext cx="445324" cy="451584"/>
            </a:xfrm>
            <a:custGeom>
              <a:avLst/>
              <a:gdLst/>
              <a:ahLst/>
              <a:cxnLst>
                <a:cxn ang="0">
                  <a:pos x="430520" y="107232"/>
                </a:cxn>
                <a:cxn ang="0">
                  <a:pos x="427197" y="100889"/>
                </a:cxn>
                <a:cxn ang="0">
                  <a:pos x="393964" y="80953"/>
                </a:cxn>
                <a:cxn ang="0">
                  <a:pos x="375534" y="87598"/>
                </a:cxn>
                <a:cxn ang="0">
                  <a:pos x="357407" y="105722"/>
                </a:cxn>
                <a:cxn ang="0">
                  <a:pos x="312694" y="152240"/>
                </a:cxn>
                <a:cxn ang="0">
                  <a:pos x="307860" y="157375"/>
                </a:cxn>
                <a:cxn ang="0">
                  <a:pos x="291545" y="138949"/>
                </a:cxn>
                <a:cxn ang="0">
                  <a:pos x="357709" y="71287"/>
                </a:cxn>
                <a:cxn ang="0">
                  <a:pos x="357709" y="24769"/>
                </a:cxn>
                <a:cxn ang="0">
                  <a:pos x="348042" y="18124"/>
                </a:cxn>
                <a:cxn ang="0">
                  <a:pos x="341395" y="14801"/>
                </a:cxn>
                <a:cxn ang="0">
                  <a:pos x="271605" y="0"/>
                </a:cxn>
                <a:cxn ang="0">
                  <a:pos x="98189" y="175499"/>
                </a:cxn>
                <a:cxn ang="0">
                  <a:pos x="103023" y="215069"/>
                </a:cxn>
                <a:cxn ang="0">
                  <a:pos x="104533" y="218694"/>
                </a:cxn>
                <a:cxn ang="0">
                  <a:pos x="24774" y="299042"/>
                </a:cxn>
                <a:cxn ang="0">
                  <a:pos x="0" y="361871"/>
                </a:cxn>
                <a:cxn ang="0">
                  <a:pos x="24774" y="424700"/>
                </a:cxn>
                <a:cxn ang="0">
                  <a:pos x="87615" y="451584"/>
                </a:cxn>
                <a:cxn ang="0">
                  <a:pos x="148945" y="424700"/>
                </a:cxn>
                <a:cxn ang="0">
                  <a:pos x="228704" y="343748"/>
                </a:cxn>
                <a:cxn ang="0">
                  <a:pos x="232028" y="343748"/>
                </a:cxn>
                <a:cxn ang="0">
                  <a:pos x="271605" y="348581"/>
                </a:cxn>
                <a:cxn ang="0">
                  <a:pos x="445324" y="173082"/>
                </a:cxn>
                <a:cxn ang="0">
                  <a:pos x="430520" y="107232"/>
                </a:cxn>
                <a:cxn ang="0">
                  <a:pos x="271605" y="305688"/>
                </a:cxn>
                <a:cxn ang="0">
                  <a:pos x="228704" y="297230"/>
                </a:cxn>
                <a:cxn ang="0">
                  <a:pos x="213901" y="292397"/>
                </a:cxn>
                <a:cxn ang="0">
                  <a:pos x="112993" y="394796"/>
                </a:cxn>
                <a:cxn ang="0">
                  <a:pos x="83083" y="405973"/>
                </a:cxn>
                <a:cxn ang="0">
                  <a:pos x="53475" y="394796"/>
                </a:cxn>
                <a:cxn ang="0">
                  <a:pos x="42297" y="364892"/>
                </a:cxn>
                <a:cxn ang="0">
                  <a:pos x="53475" y="335290"/>
                </a:cxn>
                <a:cxn ang="0">
                  <a:pos x="154383" y="232890"/>
                </a:cxn>
                <a:cxn ang="0">
                  <a:pos x="149549" y="218089"/>
                </a:cxn>
                <a:cxn ang="0">
                  <a:pos x="141090" y="174894"/>
                </a:cxn>
                <a:cxn ang="0">
                  <a:pos x="268886" y="47424"/>
                </a:cxn>
                <a:cxn ang="0">
                  <a:pos x="295473" y="50747"/>
                </a:cxn>
                <a:cxn ang="0">
                  <a:pos x="305443" y="54371"/>
                </a:cxn>
                <a:cxn ang="0">
                  <a:pos x="237466" y="122033"/>
                </a:cxn>
                <a:cxn ang="0">
                  <a:pos x="221151" y="138345"/>
                </a:cxn>
                <a:cxn ang="0">
                  <a:pos x="305745" y="222922"/>
                </a:cxn>
                <a:cxn ang="0">
                  <a:pos x="390338" y="138345"/>
                </a:cxn>
                <a:cxn ang="0">
                  <a:pos x="391849" y="149823"/>
                </a:cxn>
                <a:cxn ang="0">
                  <a:pos x="395474" y="176405"/>
                </a:cxn>
                <a:cxn ang="0">
                  <a:pos x="271605" y="305688"/>
                </a:cxn>
                <a:cxn ang="0">
                  <a:pos x="271605" y="305688"/>
                </a:cxn>
                <a:cxn ang="0">
                  <a:pos x="271605" y="305688"/>
                </a:cxn>
              </a:cxnLst>
              <a:pathLst>
                <a:path w="1474" h="1495">
                  <a:moveTo>
                    <a:pt x="1425" y="355"/>
                  </a:moveTo>
                  <a:cubicBezTo>
                    <a:pt x="1425" y="355"/>
                    <a:pt x="1414" y="339"/>
                    <a:pt x="1414" y="334"/>
                  </a:cubicBezTo>
                  <a:cubicBezTo>
                    <a:pt x="1369" y="268"/>
                    <a:pt x="1332" y="268"/>
                    <a:pt x="1304" y="268"/>
                  </a:cubicBezTo>
                  <a:cubicBezTo>
                    <a:pt x="1283" y="268"/>
                    <a:pt x="1260" y="280"/>
                    <a:pt x="1243" y="290"/>
                  </a:cubicBezTo>
                  <a:cubicBezTo>
                    <a:pt x="1238" y="295"/>
                    <a:pt x="1227" y="311"/>
                    <a:pt x="1183" y="350"/>
                  </a:cubicBezTo>
                  <a:cubicBezTo>
                    <a:pt x="1150" y="383"/>
                    <a:pt x="1106" y="427"/>
                    <a:pt x="1035" y="504"/>
                  </a:cubicBezTo>
                  <a:cubicBezTo>
                    <a:pt x="1019" y="521"/>
                    <a:pt x="1019" y="521"/>
                    <a:pt x="1019" y="521"/>
                  </a:cubicBezTo>
                  <a:cubicBezTo>
                    <a:pt x="965" y="460"/>
                    <a:pt x="965" y="460"/>
                    <a:pt x="965" y="460"/>
                  </a:cubicBezTo>
                  <a:cubicBezTo>
                    <a:pt x="1184" y="236"/>
                    <a:pt x="1184" y="236"/>
                    <a:pt x="1184" y="236"/>
                  </a:cubicBezTo>
                  <a:cubicBezTo>
                    <a:pt x="1229" y="191"/>
                    <a:pt x="1229" y="126"/>
                    <a:pt x="1184" y="82"/>
                  </a:cubicBezTo>
                  <a:cubicBezTo>
                    <a:pt x="1173" y="70"/>
                    <a:pt x="1163" y="65"/>
                    <a:pt x="1152" y="60"/>
                  </a:cubicBezTo>
                  <a:cubicBezTo>
                    <a:pt x="1130" y="49"/>
                    <a:pt x="1130" y="49"/>
                    <a:pt x="1130" y="49"/>
                  </a:cubicBezTo>
                  <a:cubicBezTo>
                    <a:pt x="1060" y="16"/>
                    <a:pt x="983" y="0"/>
                    <a:pt x="899" y="0"/>
                  </a:cubicBezTo>
                  <a:cubicBezTo>
                    <a:pt x="582" y="0"/>
                    <a:pt x="325" y="263"/>
                    <a:pt x="325" y="581"/>
                  </a:cubicBezTo>
                  <a:cubicBezTo>
                    <a:pt x="325" y="630"/>
                    <a:pt x="329" y="674"/>
                    <a:pt x="341" y="712"/>
                  </a:cubicBezTo>
                  <a:cubicBezTo>
                    <a:pt x="346" y="724"/>
                    <a:pt x="346" y="724"/>
                    <a:pt x="346" y="724"/>
                  </a:cubicBezTo>
                  <a:cubicBezTo>
                    <a:pt x="82" y="990"/>
                    <a:pt x="82" y="990"/>
                    <a:pt x="82" y="990"/>
                  </a:cubicBezTo>
                  <a:cubicBezTo>
                    <a:pt x="28" y="1045"/>
                    <a:pt x="0" y="1122"/>
                    <a:pt x="0" y="1198"/>
                  </a:cubicBezTo>
                  <a:cubicBezTo>
                    <a:pt x="0" y="1275"/>
                    <a:pt x="33" y="1352"/>
                    <a:pt x="82" y="1406"/>
                  </a:cubicBezTo>
                  <a:cubicBezTo>
                    <a:pt x="136" y="1460"/>
                    <a:pt x="208" y="1495"/>
                    <a:pt x="290" y="1495"/>
                  </a:cubicBezTo>
                  <a:cubicBezTo>
                    <a:pt x="367" y="1495"/>
                    <a:pt x="444" y="1462"/>
                    <a:pt x="493" y="1406"/>
                  </a:cubicBezTo>
                  <a:cubicBezTo>
                    <a:pt x="757" y="1138"/>
                    <a:pt x="757" y="1138"/>
                    <a:pt x="757" y="1138"/>
                  </a:cubicBezTo>
                  <a:cubicBezTo>
                    <a:pt x="768" y="1138"/>
                    <a:pt x="768" y="1138"/>
                    <a:pt x="768" y="1138"/>
                  </a:cubicBezTo>
                  <a:cubicBezTo>
                    <a:pt x="817" y="1149"/>
                    <a:pt x="862" y="1154"/>
                    <a:pt x="899" y="1154"/>
                  </a:cubicBezTo>
                  <a:cubicBezTo>
                    <a:pt x="1217" y="1154"/>
                    <a:pt x="1474" y="891"/>
                    <a:pt x="1474" y="573"/>
                  </a:cubicBezTo>
                  <a:cubicBezTo>
                    <a:pt x="1474" y="507"/>
                    <a:pt x="1458" y="432"/>
                    <a:pt x="1425" y="355"/>
                  </a:cubicBezTo>
                  <a:close/>
                  <a:moveTo>
                    <a:pt x="899" y="1012"/>
                  </a:moveTo>
                  <a:cubicBezTo>
                    <a:pt x="850" y="1012"/>
                    <a:pt x="806" y="1000"/>
                    <a:pt x="757" y="984"/>
                  </a:cubicBezTo>
                  <a:cubicBezTo>
                    <a:pt x="708" y="968"/>
                    <a:pt x="708" y="968"/>
                    <a:pt x="708" y="968"/>
                  </a:cubicBezTo>
                  <a:cubicBezTo>
                    <a:pt x="374" y="1307"/>
                    <a:pt x="374" y="1307"/>
                    <a:pt x="374" y="1307"/>
                  </a:cubicBezTo>
                  <a:cubicBezTo>
                    <a:pt x="346" y="1334"/>
                    <a:pt x="313" y="1344"/>
                    <a:pt x="275" y="1344"/>
                  </a:cubicBezTo>
                  <a:cubicBezTo>
                    <a:pt x="238" y="1344"/>
                    <a:pt x="205" y="1328"/>
                    <a:pt x="177" y="1307"/>
                  </a:cubicBezTo>
                  <a:cubicBezTo>
                    <a:pt x="149" y="1279"/>
                    <a:pt x="140" y="1246"/>
                    <a:pt x="140" y="1208"/>
                  </a:cubicBezTo>
                  <a:cubicBezTo>
                    <a:pt x="140" y="1171"/>
                    <a:pt x="156" y="1138"/>
                    <a:pt x="177" y="1110"/>
                  </a:cubicBezTo>
                  <a:cubicBezTo>
                    <a:pt x="511" y="771"/>
                    <a:pt x="511" y="771"/>
                    <a:pt x="511" y="771"/>
                  </a:cubicBezTo>
                  <a:cubicBezTo>
                    <a:pt x="495" y="722"/>
                    <a:pt x="495" y="722"/>
                    <a:pt x="495" y="722"/>
                  </a:cubicBezTo>
                  <a:cubicBezTo>
                    <a:pt x="479" y="678"/>
                    <a:pt x="467" y="629"/>
                    <a:pt x="467" y="579"/>
                  </a:cubicBezTo>
                  <a:cubicBezTo>
                    <a:pt x="467" y="344"/>
                    <a:pt x="654" y="157"/>
                    <a:pt x="890" y="157"/>
                  </a:cubicBezTo>
                  <a:cubicBezTo>
                    <a:pt x="922" y="157"/>
                    <a:pt x="950" y="162"/>
                    <a:pt x="978" y="168"/>
                  </a:cubicBezTo>
                  <a:cubicBezTo>
                    <a:pt x="1011" y="180"/>
                    <a:pt x="1011" y="180"/>
                    <a:pt x="1011" y="180"/>
                  </a:cubicBezTo>
                  <a:cubicBezTo>
                    <a:pt x="786" y="404"/>
                    <a:pt x="786" y="404"/>
                    <a:pt x="786" y="404"/>
                  </a:cubicBezTo>
                  <a:cubicBezTo>
                    <a:pt x="732" y="458"/>
                    <a:pt x="732" y="458"/>
                    <a:pt x="732" y="458"/>
                  </a:cubicBezTo>
                  <a:cubicBezTo>
                    <a:pt x="1012" y="738"/>
                    <a:pt x="1012" y="738"/>
                    <a:pt x="1012" y="738"/>
                  </a:cubicBezTo>
                  <a:cubicBezTo>
                    <a:pt x="1292" y="458"/>
                    <a:pt x="1292" y="458"/>
                    <a:pt x="1292" y="458"/>
                  </a:cubicBezTo>
                  <a:cubicBezTo>
                    <a:pt x="1297" y="496"/>
                    <a:pt x="1297" y="496"/>
                    <a:pt x="1297" y="496"/>
                  </a:cubicBezTo>
                  <a:cubicBezTo>
                    <a:pt x="1302" y="524"/>
                    <a:pt x="1309" y="550"/>
                    <a:pt x="1309" y="584"/>
                  </a:cubicBezTo>
                  <a:cubicBezTo>
                    <a:pt x="1320" y="825"/>
                    <a:pt x="1135" y="1012"/>
                    <a:pt x="899" y="1012"/>
                  </a:cubicBezTo>
                  <a:close/>
                  <a:moveTo>
                    <a:pt x="899" y="1012"/>
                  </a:moveTo>
                  <a:cubicBezTo>
                    <a:pt x="899" y="1012"/>
                    <a:pt x="899" y="1012"/>
                    <a:pt x="899" y="1012"/>
                  </a:cubicBezTo>
                </a:path>
              </a:pathLst>
            </a:custGeom>
            <a:solidFill>
              <a:schemeClr val="bg1"/>
            </a:solidFill>
            <a:ln w="9525">
              <a:noFill/>
            </a:ln>
          </p:spPr>
          <p:txBody>
            <a:bodyPr/>
            <a:p>
              <a:endParaRPr lang="zh-CN" altLang="en-US"/>
            </a:p>
          </p:txBody>
        </p:sp>
        <p:sp>
          <p:nvSpPr>
            <p:cNvPr id="23567" name="Freeform 10"/>
            <p:cNvSpPr>
              <a:spLocks noEditPoints="1"/>
            </p:cNvSpPr>
            <p:nvPr/>
          </p:nvSpPr>
          <p:spPr>
            <a:xfrm>
              <a:off x="4126867" y="1861294"/>
              <a:ext cx="857051" cy="973428"/>
            </a:xfrm>
            <a:custGeom>
              <a:avLst/>
              <a:gdLst/>
              <a:ahLst/>
              <a:cxnLst>
                <a:cxn ang="0">
                  <a:pos x="833789" y="281488"/>
                </a:cxn>
                <a:cxn ang="0">
                  <a:pos x="857051" y="258232"/>
                </a:cxn>
                <a:cxn ang="0">
                  <a:pos x="833789" y="234976"/>
                </a:cxn>
                <a:cxn ang="0">
                  <a:pos x="704794" y="234976"/>
                </a:cxn>
                <a:cxn ang="0">
                  <a:pos x="703283" y="230143"/>
                </a:cxn>
                <a:cxn ang="0">
                  <a:pos x="421728" y="0"/>
                </a:cxn>
                <a:cxn ang="0">
                  <a:pos x="133829" y="291455"/>
                </a:cxn>
                <a:cxn ang="0">
                  <a:pos x="292733" y="549384"/>
                </a:cxn>
                <a:cxn ang="0">
                  <a:pos x="306025" y="556029"/>
                </a:cxn>
                <a:cxn ang="0">
                  <a:pos x="292733" y="560861"/>
                </a:cxn>
                <a:cxn ang="0">
                  <a:pos x="0" y="946548"/>
                </a:cxn>
                <a:cxn ang="0">
                  <a:pos x="6344" y="964971"/>
                </a:cxn>
                <a:cxn ang="0">
                  <a:pos x="22657" y="973428"/>
                </a:cxn>
                <a:cxn ang="0">
                  <a:pos x="343787" y="973428"/>
                </a:cxn>
                <a:cxn ang="0">
                  <a:pos x="368559" y="950172"/>
                </a:cxn>
                <a:cxn ang="0">
                  <a:pos x="345298" y="926916"/>
                </a:cxn>
                <a:cxn ang="0">
                  <a:pos x="49242" y="926916"/>
                </a:cxn>
                <a:cxn ang="0">
                  <a:pos x="50752" y="920574"/>
                </a:cxn>
                <a:cxn ang="0">
                  <a:pos x="434719" y="588044"/>
                </a:cxn>
                <a:cxn ang="0">
                  <a:pos x="448011" y="583211"/>
                </a:cxn>
                <a:cxn ang="0">
                  <a:pos x="451636" y="581701"/>
                </a:cxn>
                <a:cxn ang="0">
                  <a:pos x="713253" y="293871"/>
                </a:cxn>
                <a:cxn ang="0">
                  <a:pos x="713253" y="283904"/>
                </a:cxn>
                <a:cxn ang="0">
                  <a:pos x="833789" y="283904"/>
                </a:cxn>
                <a:cxn ang="0">
                  <a:pos x="833789" y="281488"/>
                </a:cxn>
                <a:cxn ang="0">
                  <a:pos x="190322" y="225009"/>
                </a:cxn>
                <a:cxn ang="0">
                  <a:pos x="421728" y="46512"/>
                </a:cxn>
                <a:cxn ang="0">
                  <a:pos x="653437" y="225009"/>
                </a:cxn>
                <a:cxn ang="0">
                  <a:pos x="654948" y="233466"/>
                </a:cxn>
                <a:cxn ang="0">
                  <a:pos x="186394" y="233466"/>
                </a:cxn>
                <a:cxn ang="0">
                  <a:pos x="190322" y="225009"/>
                </a:cxn>
                <a:cxn ang="0">
                  <a:pos x="423843" y="534585"/>
                </a:cxn>
                <a:cxn ang="0">
                  <a:pos x="182467" y="291455"/>
                </a:cxn>
                <a:cxn ang="0">
                  <a:pos x="182467" y="282998"/>
                </a:cxn>
                <a:cxn ang="0">
                  <a:pos x="665823" y="282998"/>
                </a:cxn>
                <a:cxn ang="0">
                  <a:pos x="665823" y="292965"/>
                </a:cxn>
                <a:cxn ang="0">
                  <a:pos x="423843" y="534585"/>
                </a:cxn>
                <a:cxn ang="0">
                  <a:pos x="423843" y="534585"/>
                </a:cxn>
                <a:cxn ang="0">
                  <a:pos x="423843" y="534585"/>
                </a:cxn>
              </a:cxnLst>
              <a:pathLst>
                <a:path w="2837" h="3223">
                  <a:moveTo>
                    <a:pt x="2760" y="932"/>
                  </a:moveTo>
                  <a:cubicBezTo>
                    <a:pt x="2805" y="932"/>
                    <a:pt x="2837" y="899"/>
                    <a:pt x="2837" y="855"/>
                  </a:cubicBezTo>
                  <a:cubicBezTo>
                    <a:pt x="2837" y="811"/>
                    <a:pt x="2805" y="778"/>
                    <a:pt x="2760" y="778"/>
                  </a:cubicBezTo>
                  <a:cubicBezTo>
                    <a:pt x="2333" y="778"/>
                    <a:pt x="2333" y="778"/>
                    <a:pt x="2333" y="778"/>
                  </a:cubicBezTo>
                  <a:cubicBezTo>
                    <a:pt x="2328" y="762"/>
                    <a:pt x="2328" y="762"/>
                    <a:pt x="2328" y="762"/>
                  </a:cubicBezTo>
                  <a:cubicBezTo>
                    <a:pt x="2235" y="323"/>
                    <a:pt x="1840" y="0"/>
                    <a:pt x="1396" y="0"/>
                  </a:cubicBezTo>
                  <a:cubicBezTo>
                    <a:pt x="871" y="0"/>
                    <a:pt x="443" y="432"/>
                    <a:pt x="443" y="965"/>
                  </a:cubicBezTo>
                  <a:cubicBezTo>
                    <a:pt x="443" y="1327"/>
                    <a:pt x="646" y="1656"/>
                    <a:pt x="969" y="1819"/>
                  </a:cubicBezTo>
                  <a:cubicBezTo>
                    <a:pt x="1013" y="1841"/>
                    <a:pt x="1013" y="1841"/>
                    <a:pt x="1013" y="1841"/>
                  </a:cubicBezTo>
                  <a:cubicBezTo>
                    <a:pt x="969" y="1857"/>
                    <a:pt x="969" y="1857"/>
                    <a:pt x="969" y="1857"/>
                  </a:cubicBezTo>
                  <a:cubicBezTo>
                    <a:pt x="415" y="2049"/>
                    <a:pt x="37" y="2548"/>
                    <a:pt x="0" y="3134"/>
                  </a:cubicBezTo>
                  <a:cubicBezTo>
                    <a:pt x="0" y="3156"/>
                    <a:pt x="4" y="3179"/>
                    <a:pt x="21" y="3195"/>
                  </a:cubicBezTo>
                  <a:cubicBezTo>
                    <a:pt x="37" y="3211"/>
                    <a:pt x="54" y="3223"/>
                    <a:pt x="75" y="3223"/>
                  </a:cubicBezTo>
                  <a:cubicBezTo>
                    <a:pt x="1138" y="3223"/>
                    <a:pt x="1138" y="3223"/>
                    <a:pt x="1138" y="3223"/>
                  </a:cubicBezTo>
                  <a:cubicBezTo>
                    <a:pt x="1182" y="3223"/>
                    <a:pt x="1220" y="3190"/>
                    <a:pt x="1220" y="3146"/>
                  </a:cubicBezTo>
                  <a:cubicBezTo>
                    <a:pt x="1220" y="3102"/>
                    <a:pt x="1187" y="3069"/>
                    <a:pt x="1143" y="3069"/>
                  </a:cubicBezTo>
                  <a:cubicBezTo>
                    <a:pt x="163" y="3069"/>
                    <a:pt x="163" y="3069"/>
                    <a:pt x="163" y="3069"/>
                  </a:cubicBezTo>
                  <a:cubicBezTo>
                    <a:pt x="168" y="3048"/>
                    <a:pt x="168" y="3048"/>
                    <a:pt x="168" y="3048"/>
                  </a:cubicBezTo>
                  <a:cubicBezTo>
                    <a:pt x="262" y="2417"/>
                    <a:pt x="808" y="1947"/>
                    <a:pt x="1439" y="1947"/>
                  </a:cubicBezTo>
                  <a:cubicBezTo>
                    <a:pt x="1450" y="1947"/>
                    <a:pt x="1467" y="1942"/>
                    <a:pt x="1483" y="1931"/>
                  </a:cubicBezTo>
                  <a:cubicBezTo>
                    <a:pt x="1495" y="1926"/>
                    <a:pt x="1495" y="1926"/>
                    <a:pt x="1495" y="1926"/>
                  </a:cubicBezTo>
                  <a:cubicBezTo>
                    <a:pt x="1988" y="1877"/>
                    <a:pt x="2361" y="1471"/>
                    <a:pt x="2361" y="973"/>
                  </a:cubicBezTo>
                  <a:cubicBezTo>
                    <a:pt x="2361" y="940"/>
                    <a:pt x="2361" y="940"/>
                    <a:pt x="2361" y="940"/>
                  </a:cubicBezTo>
                  <a:cubicBezTo>
                    <a:pt x="2760" y="940"/>
                    <a:pt x="2760" y="940"/>
                    <a:pt x="2760" y="940"/>
                  </a:cubicBezTo>
                  <a:lnTo>
                    <a:pt x="2760" y="932"/>
                  </a:lnTo>
                  <a:close/>
                  <a:moveTo>
                    <a:pt x="630" y="745"/>
                  </a:moveTo>
                  <a:cubicBezTo>
                    <a:pt x="728" y="395"/>
                    <a:pt x="1041" y="154"/>
                    <a:pt x="1396" y="154"/>
                  </a:cubicBezTo>
                  <a:cubicBezTo>
                    <a:pt x="1752" y="154"/>
                    <a:pt x="2064" y="395"/>
                    <a:pt x="2163" y="745"/>
                  </a:cubicBezTo>
                  <a:cubicBezTo>
                    <a:pt x="2168" y="773"/>
                    <a:pt x="2168" y="773"/>
                    <a:pt x="2168" y="773"/>
                  </a:cubicBezTo>
                  <a:cubicBezTo>
                    <a:pt x="617" y="773"/>
                    <a:pt x="617" y="773"/>
                    <a:pt x="617" y="773"/>
                  </a:cubicBezTo>
                  <a:lnTo>
                    <a:pt x="630" y="745"/>
                  </a:lnTo>
                  <a:close/>
                  <a:moveTo>
                    <a:pt x="1403" y="1770"/>
                  </a:moveTo>
                  <a:cubicBezTo>
                    <a:pt x="959" y="1770"/>
                    <a:pt x="604" y="1408"/>
                    <a:pt x="604" y="965"/>
                  </a:cubicBezTo>
                  <a:cubicBezTo>
                    <a:pt x="604" y="937"/>
                    <a:pt x="604" y="937"/>
                    <a:pt x="604" y="937"/>
                  </a:cubicBezTo>
                  <a:cubicBezTo>
                    <a:pt x="2204" y="937"/>
                    <a:pt x="2204" y="937"/>
                    <a:pt x="2204" y="937"/>
                  </a:cubicBezTo>
                  <a:cubicBezTo>
                    <a:pt x="2204" y="970"/>
                    <a:pt x="2204" y="970"/>
                    <a:pt x="2204" y="970"/>
                  </a:cubicBezTo>
                  <a:cubicBezTo>
                    <a:pt x="2202" y="1408"/>
                    <a:pt x="1840" y="1770"/>
                    <a:pt x="1403" y="1770"/>
                  </a:cubicBezTo>
                  <a:close/>
                  <a:moveTo>
                    <a:pt x="1403" y="1770"/>
                  </a:moveTo>
                  <a:cubicBezTo>
                    <a:pt x="1403" y="1770"/>
                    <a:pt x="1403" y="1770"/>
                    <a:pt x="1403" y="1770"/>
                  </a:cubicBezTo>
                </a:path>
              </a:pathLst>
            </a:custGeom>
            <a:solidFill>
              <a:schemeClr val="bg1"/>
            </a:solidFill>
            <a:ln w="9525">
              <a:noFill/>
            </a:ln>
          </p:spPr>
          <p:txBody>
            <a:bodyPr/>
            <a:p>
              <a:endParaRPr lang="zh-CN" altLang="en-US"/>
            </a:p>
          </p:txBody>
        </p:sp>
      </p:grpSp>
      <p:grpSp>
        <p:nvGrpSpPr>
          <p:cNvPr id="23568" name="组合 10"/>
          <p:cNvGrpSpPr/>
          <p:nvPr/>
        </p:nvGrpSpPr>
        <p:grpSpPr>
          <a:xfrm>
            <a:off x="2635250" y="1955800"/>
            <a:ext cx="1022350" cy="850900"/>
            <a:chOff x="1111350" y="1955168"/>
            <a:chExt cx="1022250" cy="851380"/>
          </a:xfrm>
        </p:grpSpPr>
        <p:sp>
          <p:nvSpPr>
            <p:cNvPr id="23569" name="Freeform 26"/>
            <p:cNvSpPr/>
            <p:nvPr/>
          </p:nvSpPr>
          <p:spPr>
            <a:xfrm>
              <a:off x="1792520" y="2732706"/>
              <a:ext cx="1538" cy="31207"/>
            </a:xfrm>
            <a:custGeom>
              <a:avLst/>
              <a:gdLst/>
              <a:ahLst/>
              <a:cxnLst>
                <a:cxn ang="0">
                  <a:pos x="1538" y="31207"/>
                </a:cxn>
                <a:cxn ang="0">
                  <a:pos x="1025" y="27306"/>
                </a:cxn>
                <a:cxn ang="0">
                  <a:pos x="1538" y="21065"/>
                </a:cxn>
                <a:cxn ang="0">
                  <a:pos x="1282" y="14823"/>
                </a:cxn>
                <a:cxn ang="0">
                  <a:pos x="1025" y="13523"/>
                </a:cxn>
                <a:cxn ang="0">
                  <a:pos x="769" y="7542"/>
                </a:cxn>
                <a:cxn ang="0">
                  <a:pos x="513" y="6241"/>
                </a:cxn>
                <a:cxn ang="0">
                  <a:pos x="0" y="0"/>
                </a:cxn>
                <a:cxn ang="0">
                  <a:pos x="0" y="0"/>
                </a:cxn>
              </a:cxnLst>
              <a:pathLst>
                <a:path w="6" h="120">
                  <a:moveTo>
                    <a:pt x="6" y="120"/>
                  </a:moveTo>
                  <a:cubicBezTo>
                    <a:pt x="4" y="105"/>
                    <a:pt x="4" y="105"/>
                    <a:pt x="4" y="105"/>
                  </a:cubicBezTo>
                  <a:cubicBezTo>
                    <a:pt x="4" y="97"/>
                    <a:pt x="5" y="89"/>
                    <a:pt x="6" y="81"/>
                  </a:cubicBezTo>
                  <a:cubicBezTo>
                    <a:pt x="5" y="73"/>
                    <a:pt x="5" y="65"/>
                    <a:pt x="5" y="57"/>
                  </a:cubicBezTo>
                  <a:cubicBezTo>
                    <a:pt x="4" y="52"/>
                    <a:pt x="4" y="52"/>
                    <a:pt x="4" y="52"/>
                  </a:cubicBezTo>
                  <a:cubicBezTo>
                    <a:pt x="4" y="45"/>
                    <a:pt x="3" y="37"/>
                    <a:pt x="3" y="29"/>
                  </a:cubicBezTo>
                  <a:cubicBezTo>
                    <a:pt x="2" y="24"/>
                    <a:pt x="2" y="24"/>
                    <a:pt x="2" y="24"/>
                  </a:cubicBezTo>
                  <a:cubicBezTo>
                    <a:pt x="2" y="16"/>
                    <a:pt x="1" y="8"/>
                    <a:pt x="0" y="0"/>
                  </a:cubicBezTo>
                  <a:cubicBezTo>
                    <a:pt x="0" y="0"/>
                    <a:pt x="0" y="0"/>
                    <a:pt x="0" y="0"/>
                  </a:cubicBezTo>
                </a:path>
              </a:pathLst>
            </a:custGeom>
            <a:solidFill>
              <a:schemeClr val="bg1"/>
            </a:solidFill>
            <a:ln w="9525">
              <a:noFill/>
            </a:ln>
          </p:spPr>
          <p:txBody>
            <a:bodyPr/>
            <a:p>
              <a:endParaRPr lang="zh-CN" altLang="en-US"/>
            </a:p>
          </p:txBody>
        </p:sp>
        <p:sp>
          <p:nvSpPr>
            <p:cNvPr id="23570" name="Freeform 27"/>
            <p:cNvSpPr/>
            <p:nvPr/>
          </p:nvSpPr>
          <p:spPr>
            <a:xfrm>
              <a:off x="1792520" y="2732706"/>
              <a:ext cx="769" cy="6263"/>
            </a:xfrm>
            <a:custGeom>
              <a:avLst/>
              <a:gdLst/>
              <a:ahLst/>
              <a:cxnLst>
                <a:cxn ang="0">
                  <a:pos x="769" y="6263"/>
                </a:cxn>
                <a:cxn ang="0">
                  <a:pos x="0" y="0"/>
                </a:cxn>
              </a:cxnLst>
              <a:pathLst>
                <a:path w="3" h="24">
                  <a:moveTo>
                    <a:pt x="3" y="24"/>
                  </a:moveTo>
                  <a:cubicBezTo>
                    <a:pt x="2" y="16"/>
                    <a:pt x="1" y="8"/>
                    <a:pt x="0" y="0"/>
                  </a:cubicBezTo>
                </a:path>
              </a:pathLst>
            </a:custGeom>
            <a:solidFill>
              <a:schemeClr val="bg1"/>
            </a:solidFill>
            <a:ln w="9525">
              <a:noFill/>
            </a:ln>
          </p:spPr>
          <p:txBody>
            <a:bodyPr/>
            <a:p>
              <a:endParaRPr lang="zh-CN" altLang="en-US"/>
            </a:p>
          </p:txBody>
        </p:sp>
        <p:sp>
          <p:nvSpPr>
            <p:cNvPr id="23571" name="Freeform 28"/>
            <p:cNvSpPr/>
            <p:nvPr/>
          </p:nvSpPr>
          <p:spPr>
            <a:xfrm>
              <a:off x="1111350" y="1955168"/>
              <a:ext cx="767649" cy="851380"/>
            </a:xfrm>
            <a:custGeom>
              <a:avLst/>
              <a:gdLst/>
              <a:ahLst/>
              <a:cxnLst>
                <a:cxn ang="0">
                  <a:pos x="678285" y="756551"/>
                </a:cxn>
                <a:cxn ang="0">
                  <a:pos x="672570" y="730831"/>
                </a:cxn>
                <a:cxn ang="0">
                  <a:pos x="666335" y="710046"/>
                </a:cxn>
                <a:cxn ang="0">
                  <a:pos x="656983" y="686404"/>
                </a:cxn>
                <a:cxn ang="0">
                  <a:pos x="646851" y="666139"/>
                </a:cxn>
                <a:cxn ang="0">
                  <a:pos x="627108" y="634703"/>
                </a:cxn>
                <a:cxn ang="0">
                  <a:pos x="613080" y="616257"/>
                </a:cxn>
                <a:cxn ang="0">
                  <a:pos x="598792" y="600668"/>
                </a:cxn>
                <a:cxn ang="0">
                  <a:pos x="579828" y="582742"/>
                </a:cxn>
                <a:cxn ang="0">
                  <a:pos x="370965" y="511815"/>
                </a:cxn>
                <a:cxn ang="0">
                  <a:pos x="370186" y="511815"/>
                </a:cxn>
                <a:cxn ang="0">
                  <a:pos x="368887" y="511815"/>
                </a:cxn>
                <a:cxn ang="0">
                  <a:pos x="368108" y="511555"/>
                </a:cxn>
                <a:cxn ang="0">
                  <a:pos x="367069" y="511555"/>
                </a:cxn>
                <a:cxn ang="0">
                  <a:pos x="366289" y="511555"/>
                </a:cxn>
                <a:cxn ang="0">
                  <a:pos x="365250" y="511555"/>
                </a:cxn>
                <a:cxn ang="0">
                  <a:pos x="364471" y="511555"/>
                </a:cxn>
                <a:cxn ang="0">
                  <a:pos x="363432" y="511296"/>
                </a:cxn>
                <a:cxn ang="0">
                  <a:pos x="362393" y="511296"/>
                </a:cxn>
                <a:cxn ang="0">
                  <a:pos x="361613" y="511296"/>
                </a:cxn>
                <a:cxn ang="0">
                  <a:pos x="360574" y="511036"/>
                </a:cxn>
                <a:cxn ang="0">
                  <a:pos x="359535" y="511036"/>
                </a:cxn>
                <a:cxn ang="0">
                  <a:pos x="358496" y="510776"/>
                </a:cxn>
                <a:cxn ang="0">
                  <a:pos x="260" y="808772"/>
                </a:cxn>
                <a:cxn ang="0">
                  <a:pos x="2338" y="774478"/>
                </a:cxn>
                <a:cxn ang="0">
                  <a:pos x="4936" y="751095"/>
                </a:cxn>
                <a:cxn ang="0">
                  <a:pos x="10651" y="721218"/>
                </a:cxn>
                <a:cxn ang="0">
                  <a:pos x="16626" y="698615"/>
                </a:cxn>
                <a:cxn ang="0">
                  <a:pos x="24939" y="673414"/>
                </a:cxn>
                <a:cxn ang="0">
                  <a:pos x="33512" y="652889"/>
                </a:cxn>
                <a:cxn ang="0">
                  <a:pos x="43643" y="631585"/>
                </a:cxn>
                <a:cxn ang="0">
                  <a:pos x="66504" y="593134"/>
                </a:cxn>
                <a:cxn ang="0">
                  <a:pos x="80532" y="573649"/>
                </a:cxn>
                <a:cxn ang="0">
                  <a:pos x="93780" y="557281"/>
                </a:cxn>
                <a:cxn ang="0">
                  <a:pos x="110147" y="539614"/>
                </a:cxn>
                <a:cxn ang="0">
                  <a:pos x="215877" y="463232"/>
                </a:cxn>
                <a:cxn ang="0">
                  <a:pos x="216137" y="462972"/>
                </a:cxn>
                <a:cxn ang="0">
                  <a:pos x="217436" y="462452"/>
                </a:cxn>
                <a:cxn ang="0">
                  <a:pos x="217955" y="462193"/>
                </a:cxn>
                <a:cxn ang="0">
                  <a:pos x="218215" y="461933"/>
                </a:cxn>
                <a:cxn ang="0">
                  <a:pos x="226788" y="458036"/>
                </a:cxn>
                <a:cxn ang="0">
                  <a:pos x="519300" y="369442"/>
                </a:cxn>
                <a:cxn ang="0">
                  <a:pos x="371225" y="424781"/>
                </a:cxn>
                <a:cxn ang="0">
                  <a:pos x="618535" y="504541"/>
                </a:cxn>
                <a:cxn ang="0">
                  <a:pos x="631265" y="515193"/>
                </a:cxn>
                <a:cxn ang="0">
                  <a:pos x="645812" y="527923"/>
                </a:cxn>
                <a:cxn ang="0">
                  <a:pos x="658542" y="540654"/>
                </a:cxn>
                <a:cxn ang="0">
                  <a:pos x="684000" y="569492"/>
                </a:cxn>
                <a:cxn ang="0">
                  <a:pos x="695170" y="584301"/>
                </a:cxn>
                <a:cxn ang="0">
                  <a:pos x="706081" y="600409"/>
                </a:cxn>
                <a:cxn ang="0">
                  <a:pos x="715433" y="615737"/>
                </a:cxn>
                <a:cxn ang="0">
                  <a:pos x="728682" y="640419"/>
                </a:cxn>
                <a:cxn ang="0">
                  <a:pos x="736475" y="657566"/>
                </a:cxn>
                <a:cxn ang="0">
                  <a:pos x="743489" y="675752"/>
                </a:cxn>
                <a:cxn ang="0">
                  <a:pos x="749724" y="694198"/>
                </a:cxn>
                <a:cxn ang="0">
                  <a:pos x="754920" y="712384"/>
                </a:cxn>
                <a:cxn ang="0">
                  <a:pos x="758816" y="728752"/>
                </a:cxn>
                <a:cxn ang="0">
                  <a:pos x="762194" y="747978"/>
                </a:cxn>
                <a:cxn ang="0">
                  <a:pos x="764791" y="767723"/>
                </a:cxn>
                <a:cxn ang="0">
                  <a:pos x="766350" y="787728"/>
                </a:cxn>
                <a:cxn ang="0">
                  <a:pos x="694911" y="838909"/>
                </a:cxn>
              </a:cxnLst>
              <a:pathLst>
                <a:path w="2955" h="3277">
                  <a:moveTo>
                    <a:pt x="2620" y="2969"/>
                  </a:moveTo>
                  <a:cubicBezTo>
                    <a:pt x="2619" y="2965"/>
                    <a:pt x="2619" y="2965"/>
                    <a:pt x="2619" y="2965"/>
                  </a:cubicBezTo>
                  <a:cubicBezTo>
                    <a:pt x="2618" y="2957"/>
                    <a:pt x="2617" y="2950"/>
                    <a:pt x="2616" y="2942"/>
                  </a:cubicBezTo>
                  <a:cubicBezTo>
                    <a:pt x="2615" y="2937"/>
                    <a:pt x="2615" y="2937"/>
                    <a:pt x="2615" y="2937"/>
                  </a:cubicBezTo>
                  <a:cubicBezTo>
                    <a:pt x="2614" y="2929"/>
                    <a:pt x="2613" y="2921"/>
                    <a:pt x="2611" y="2914"/>
                  </a:cubicBezTo>
                  <a:cubicBezTo>
                    <a:pt x="2611" y="2913"/>
                    <a:pt x="2611" y="2913"/>
                    <a:pt x="2611" y="2913"/>
                  </a:cubicBezTo>
                  <a:cubicBezTo>
                    <a:pt x="2611" y="2912"/>
                    <a:pt x="2611" y="2912"/>
                    <a:pt x="2611" y="2912"/>
                  </a:cubicBezTo>
                  <a:cubicBezTo>
                    <a:pt x="2610" y="2905"/>
                    <a:pt x="2609" y="2897"/>
                    <a:pt x="2607" y="2890"/>
                  </a:cubicBezTo>
                  <a:cubicBezTo>
                    <a:pt x="2606" y="2885"/>
                    <a:pt x="2606" y="2885"/>
                    <a:pt x="2606" y="2885"/>
                  </a:cubicBezTo>
                  <a:cubicBezTo>
                    <a:pt x="2605" y="2878"/>
                    <a:pt x="2603" y="2871"/>
                    <a:pt x="2602" y="2863"/>
                  </a:cubicBezTo>
                  <a:cubicBezTo>
                    <a:pt x="2600" y="2858"/>
                    <a:pt x="2600" y="2858"/>
                    <a:pt x="2600" y="2858"/>
                  </a:cubicBezTo>
                  <a:cubicBezTo>
                    <a:pt x="2599" y="2851"/>
                    <a:pt x="2597" y="2843"/>
                    <a:pt x="2595" y="2836"/>
                  </a:cubicBezTo>
                  <a:cubicBezTo>
                    <a:pt x="2595" y="2833"/>
                    <a:pt x="2595" y="2833"/>
                    <a:pt x="2595" y="2833"/>
                  </a:cubicBezTo>
                  <a:cubicBezTo>
                    <a:pt x="2593" y="2827"/>
                    <a:pt x="2591" y="2820"/>
                    <a:pt x="2589" y="2813"/>
                  </a:cubicBezTo>
                  <a:cubicBezTo>
                    <a:pt x="2588" y="2808"/>
                    <a:pt x="2588" y="2808"/>
                    <a:pt x="2588" y="2808"/>
                  </a:cubicBezTo>
                  <a:cubicBezTo>
                    <a:pt x="2586" y="2801"/>
                    <a:pt x="2584" y="2794"/>
                    <a:pt x="2582" y="2788"/>
                  </a:cubicBezTo>
                  <a:cubicBezTo>
                    <a:pt x="2580" y="2781"/>
                    <a:pt x="2580" y="2781"/>
                    <a:pt x="2580" y="2781"/>
                  </a:cubicBezTo>
                  <a:cubicBezTo>
                    <a:pt x="2578" y="2774"/>
                    <a:pt x="2576" y="2768"/>
                    <a:pt x="2574" y="2761"/>
                  </a:cubicBezTo>
                  <a:cubicBezTo>
                    <a:pt x="2572" y="2756"/>
                    <a:pt x="2572" y="2756"/>
                    <a:pt x="2572" y="2756"/>
                  </a:cubicBezTo>
                  <a:cubicBezTo>
                    <a:pt x="2571" y="2750"/>
                    <a:pt x="2569" y="2745"/>
                    <a:pt x="2567" y="2739"/>
                  </a:cubicBezTo>
                  <a:cubicBezTo>
                    <a:pt x="2565" y="2733"/>
                    <a:pt x="2565" y="2733"/>
                    <a:pt x="2565" y="2733"/>
                  </a:cubicBezTo>
                  <a:cubicBezTo>
                    <a:pt x="2562" y="2726"/>
                    <a:pt x="2560" y="2720"/>
                    <a:pt x="2558" y="2713"/>
                  </a:cubicBezTo>
                  <a:cubicBezTo>
                    <a:pt x="2555" y="2706"/>
                    <a:pt x="2555" y="2706"/>
                    <a:pt x="2555" y="2706"/>
                  </a:cubicBezTo>
                  <a:cubicBezTo>
                    <a:pt x="2553" y="2701"/>
                    <a:pt x="2551" y="2695"/>
                    <a:pt x="2549" y="2689"/>
                  </a:cubicBezTo>
                  <a:cubicBezTo>
                    <a:pt x="2545" y="2681"/>
                    <a:pt x="2545" y="2681"/>
                    <a:pt x="2545" y="2681"/>
                  </a:cubicBezTo>
                  <a:cubicBezTo>
                    <a:pt x="2543" y="2676"/>
                    <a:pt x="2541" y="2671"/>
                    <a:pt x="2539" y="2667"/>
                  </a:cubicBezTo>
                  <a:cubicBezTo>
                    <a:pt x="2536" y="2659"/>
                    <a:pt x="2536" y="2659"/>
                    <a:pt x="2536" y="2659"/>
                  </a:cubicBezTo>
                  <a:cubicBezTo>
                    <a:pt x="2534" y="2654"/>
                    <a:pt x="2531" y="2648"/>
                    <a:pt x="2529" y="2642"/>
                  </a:cubicBezTo>
                  <a:cubicBezTo>
                    <a:pt x="2525" y="2634"/>
                    <a:pt x="2525" y="2634"/>
                    <a:pt x="2525" y="2634"/>
                  </a:cubicBezTo>
                  <a:cubicBezTo>
                    <a:pt x="2523" y="2629"/>
                    <a:pt x="2520" y="2623"/>
                    <a:pt x="2517" y="2618"/>
                  </a:cubicBezTo>
                  <a:cubicBezTo>
                    <a:pt x="2514" y="2610"/>
                    <a:pt x="2514" y="2610"/>
                    <a:pt x="2514" y="2610"/>
                  </a:cubicBezTo>
                  <a:cubicBezTo>
                    <a:pt x="2511" y="2605"/>
                    <a:pt x="2509" y="2601"/>
                    <a:pt x="2507" y="2596"/>
                  </a:cubicBezTo>
                  <a:cubicBezTo>
                    <a:pt x="2503" y="2589"/>
                    <a:pt x="2503" y="2589"/>
                    <a:pt x="2503" y="2589"/>
                  </a:cubicBezTo>
                  <a:cubicBezTo>
                    <a:pt x="2500" y="2584"/>
                    <a:pt x="2498" y="2578"/>
                    <a:pt x="2495" y="2573"/>
                  </a:cubicBezTo>
                  <a:cubicBezTo>
                    <a:pt x="2490" y="2564"/>
                    <a:pt x="2490" y="2564"/>
                    <a:pt x="2490" y="2564"/>
                  </a:cubicBezTo>
                  <a:cubicBezTo>
                    <a:pt x="2486" y="2556"/>
                    <a:pt x="2481" y="2548"/>
                    <a:pt x="2477" y="2540"/>
                  </a:cubicBezTo>
                  <a:cubicBezTo>
                    <a:pt x="2471" y="2530"/>
                    <a:pt x="2471" y="2530"/>
                    <a:pt x="2471" y="2530"/>
                  </a:cubicBezTo>
                  <a:cubicBezTo>
                    <a:pt x="2469" y="2527"/>
                    <a:pt x="2467" y="2523"/>
                    <a:pt x="2465" y="2520"/>
                  </a:cubicBezTo>
                  <a:cubicBezTo>
                    <a:pt x="2456" y="2504"/>
                    <a:pt x="2446" y="2489"/>
                    <a:pt x="2436" y="2474"/>
                  </a:cubicBezTo>
                  <a:cubicBezTo>
                    <a:pt x="2430" y="2466"/>
                    <a:pt x="2430" y="2466"/>
                    <a:pt x="2430" y="2466"/>
                  </a:cubicBezTo>
                  <a:cubicBezTo>
                    <a:pt x="2427" y="2461"/>
                    <a:pt x="2424" y="2456"/>
                    <a:pt x="2420" y="2451"/>
                  </a:cubicBezTo>
                  <a:cubicBezTo>
                    <a:pt x="2414" y="2443"/>
                    <a:pt x="2414" y="2443"/>
                    <a:pt x="2414" y="2443"/>
                  </a:cubicBezTo>
                  <a:cubicBezTo>
                    <a:pt x="2407" y="2433"/>
                    <a:pt x="2407" y="2433"/>
                    <a:pt x="2407" y="2433"/>
                  </a:cubicBezTo>
                  <a:cubicBezTo>
                    <a:pt x="2401" y="2425"/>
                    <a:pt x="2401" y="2425"/>
                    <a:pt x="2401" y="2425"/>
                  </a:cubicBezTo>
                  <a:cubicBezTo>
                    <a:pt x="2398" y="2420"/>
                    <a:pt x="2394" y="2416"/>
                    <a:pt x="2391" y="2411"/>
                  </a:cubicBezTo>
                  <a:cubicBezTo>
                    <a:pt x="2385" y="2404"/>
                    <a:pt x="2385" y="2404"/>
                    <a:pt x="2385" y="2404"/>
                  </a:cubicBezTo>
                  <a:cubicBezTo>
                    <a:pt x="2381" y="2399"/>
                    <a:pt x="2377" y="2394"/>
                    <a:pt x="2373" y="2388"/>
                  </a:cubicBezTo>
                  <a:cubicBezTo>
                    <a:pt x="2368" y="2383"/>
                    <a:pt x="2368" y="2383"/>
                    <a:pt x="2368" y="2383"/>
                  </a:cubicBezTo>
                  <a:cubicBezTo>
                    <a:pt x="2365" y="2379"/>
                    <a:pt x="2363" y="2376"/>
                    <a:pt x="2360" y="2372"/>
                  </a:cubicBezTo>
                  <a:cubicBezTo>
                    <a:pt x="2355" y="2367"/>
                    <a:pt x="2355" y="2367"/>
                    <a:pt x="2355" y="2367"/>
                  </a:cubicBezTo>
                  <a:cubicBezTo>
                    <a:pt x="2351" y="2362"/>
                    <a:pt x="2346" y="2356"/>
                    <a:pt x="2341" y="2351"/>
                  </a:cubicBezTo>
                  <a:cubicBezTo>
                    <a:pt x="2337" y="2346"/>
                    <a:pt x="2337" y="2346"/>
                    <a:pt x="2337" y="2346"/>
                  </a:cubicBezTo>
                  <a:cubicBezTo>
                    <a:pt x="2332" y="2340"/>
                    <a:pt x="2327" y="2335"/>
                    <a:pt x="2322" y="2329"/>
                  </a:cubicBezTo>
                  <a:cubicBezTo>
                    <a:pt x="2318" y="2325"/>
                    <a:pt x="2318" y="2325"/>
                    <a:pt x="2318" y="2325"/>
                  </a:cubicBezTo>
                  <a:cubicBezTo>
                    <a:pt x="2315" y="2322"/>
                    <a:pt x="2311" y="2319"/>
                    <a:pt x="2308" y="2315"/>
                  </a:cubicBezTo>
                  <a:cubicBezTo>
                    <a:pt x="2305" y="2312"/>
                    <a:pt x="2305" y="2312"/>
                    <a:pt x="2305" y="2312"/>
                  </a:cubicBezTo>
                  <a:cubicBezTo>
                    <a:pt x="2300" y="2306"/>
                    <a:pt x="2294" y="2301"/>
                    <a:pt x="2288" y="2295"/>
                  </a:cubicBezTo>
                  <a:cubicBezTo>
                    <a:pt x="2284" y="2291"/>
                    <a:pt x="2284" y="2291"/>
                    <a:pt x="2284" y="2291"/>
                  </a:cubicBezTo>
                  <a:cubicBezTo>
                    <a:pt x="2278" y="2285"/>
                    <a:pt x="2272" y="2279"/>
                    <a:pt x="2267" y="2274"/>
                  </a:cubicBezTo>
                  <a:cubicBezTo>
                    <a:pt x="2264" y="2271"/>
                    <a:pt x="2264" y="2271"/>
                    <a:pt x="2264" y="2271"/>
                  </a:cubicBezTo>
                  <a:cubicBezTo>
                    <a:pt x="2260" y="2268"/>
                    <a:pt x="2257" y="2265"/>
                    <a:pt x="2254" y="2262"/>
                  </a:cubicBezTo>
                  <a:cubicBezTo>
                    <a:pt x="2251" y="2259"/>
                    <a:pt x="2251" y="2259"/>
                    <a:pt x="2251" y="2259"/>
                  </a:cubicBezTo>
                  <a:cubicBezTo>
                    <a:pt x="2244" y="2254"/>
                    <a:pt x="2238" y="2248"/>
                    <a:pt x="2232" y="2243"/>
                  </a:cubicBezTo>
                  <a:cubicBezTo>
                    <a:pt x="2228" y="2239"/>
                    <a:pt x="2228" y="2239"/>
                    <a:pt x="2228" y="2239"/>
                  </a:cubicBezTo>
                  <a:cubicBezTo>
                    <a:pt x="2222" y="2234"/>
                    <a:pt x="2216" y="2229"/>
                    <a:pt x="2209" y="2223"/>
                  </a:cubicBezTo>
                  <a:cubicBezTo>
                    <a:pt x="2206" y="2221"/>
                    <a:pt x="2206" y="2221"/>
                    <a:pt x="2206" y="2221"/>
                  </a:cubicBezTo>
                  <a:cubicBezTo>
                    <a:pt x="2202" y="2218"/>
                    <a:pt x="2199" y="2215"/>
                    <a:pt x="2195" y="2212"/>
                  </a:cubicBezTo>
                  <a:cubicBezTo>
                    <a:pt x="2023" y="2075"/>
                    <a:pt x="1812" y="1986"/>
                    <a:pt x="1580" y="1966"/>
                  </a:cubicBezTo>
                  <a:cubicBezTo>
                    <a:pt x="1530" y="1972"/>
                    <a:pt x="1479" y="1973"/>
                    <a:pt x="1429" y="1970"/>
                  </a:cubicBezTo>
                  <a:cubicBezTo>
                    <a:pt x="1428" y="1970"/>
                    <a:pt x="1428" y="1970"/>
                    <a:pt x="1428" y="1970"/>
                  </a:cubicBezTo>
                  <a:cubicBezTo>
                    <a:pt x="1428" y="1970"/>
                    <a:pt x="1428" y="1970"/>
                    <a:pt x="1428" y="1970"/>
                  </a:cubicBezTo>
                  <a:cubicBezTo>
                    <a:pt x="1427" y="1970"/>
                    <a:pt x="1427" y="1970"/>
                    <a:pt x="1427" y="1970"/>
                  </a:cubicBezTo>
                  <a:cubicBezTo>
                    <a:pt x="1427" y="1970"/>
                    <a:pt x="1427" y="1970"/>
                    <a:pt x="1427" y="1970"/>
                  </a:cubicBezTo>
                  <a:cubicBezTo>
                    <a:pt x="1426" y="1970"/>
                    <a:pt x="1426" y="1970"/>
                    <a:pt x="1426" y="1970"/>
                  </a:cubicBezTo>
                  <a:cubicBezTo>
                    <a:pt x="1426" y="1970"/>
                    <a:pt x="1426" y="1970"/>
                    <a:pt x="1426" y="1970"/>
                  </a:cubicBezTo>
                  <a:cubicBezTo>
                    <a:pt x="1425" y="1970"/>
                    <a:pt x="1425" y="1970"/>
                    <a:pt x="1425" y="1970"/>
                  </a:cubicBezTo>
                  <a:cubicBezTo>
                    <a:pt x="1425" y="1970"/>
                    <a:pt x="1425" y="1970"/>
                    <a:pt x="1425" y="1970"/>
                  </a:cubicBezTo>
                  <a:cubicBezTo>
                    <a:pt x="1424" y="1970"/>
                    <a:pt x="1424" y="1970"/>
                    <a:pt x="1424" y="1970"/>
                  </a:cubicBezTo>
                  <a:cubicBezTo>
                    <a:pt x="1423" y="1970"/>
                    <a:pt x="1423" y="1970"/>
                    <a:pt x="1423" y="1970"/>
                  </a:cubicBezTo>
                  <a:cubicBezTo>
                    <a:pt x="1423" y="1970"/>
                    <a:pt x="1423" y="1970"/>
                    <a:pt x="1423" y="1970"/>
                  </a:cubicBezTo>
                  <a:cubicBezTo>
                    <a:pt x="1423" y="1970"/>
                    <a:pt x="1423" y="1970"/>
                    <a:pt x="1423" y="1970"/>
                  </a:cubicBezTo>
                  <a:cubicBezTo>
                    <a:pt x="1422" y="1970"/>
                    <a:pt x="1422" y="1970"/>
                    <a:pt x="1422" y="1970"/>
                  </a:cubicBezTo>
                  <a:cubicBezTo>
                    <a:pt x="1421" y="1970"/>
                    <a:pt x="1421" y="1970"/>
                    <a:pt x="1421" y="1970"/>
                  </a:cubicBezTo>
                  <a:cubicBezTo>
                    <a:pt x="1420" y="1970"/>
                    <a:pt x="1420" y="1970"/>
                    <a:pt x="1420" y="1970"/>
                  </a:cubicBezTo>
                  <a:cubicBezTo>
                    <a:pt x="1420" y="1970"/>
                    <a:pt x="1420" y="1970"/>
                    <a:pt x="1420" y="1970"/>
                  </a:cubicBezTo>
                  <a:cubicBezTo>
                    <a:pt x="1420" y="1970"/>
                    <a:pt x="1420" y="1970"/>
                    <a:pt x="1420" y="1970"/>
                  </a:cubicBezTo>
                  <a:cubicBezTo>
                    <a:pt x="1419" y="1970"/>
                    <a:pt x="1419" y="1970"/>
                    <a:pt x="1419" y="1970"/>
                  </a:cubicBezTo>
                  <a:cubicBezTo>
                    <a:pt x="1418" y="1970"/>
                    <a:pt x="1418" y="1970"/>
                    <a:pt x="1418" y="1970"/>
                  </a:cubicBezTo>
                  <a:cubicBezTo>
                    <a:pt x="1418" y="1970"/>
                    <a:pt x="1418" y="1970"/>
                    <a:pt x="1418" y="1970"/>
                  </a:cubicBezTo>
                  <a:cubicBezTo>
                    <a:pt x="1417" y="1970"/>
                    <a:pt x="1417" y="1970"/>
                    <a:pt x="1417" y="1970"/>
                  </a:cubicBezTo>
                  <a:cubicBezTo>
                    <a:pt x="1417" y="1969"/>
                    <a:pt x="1417" y="1969"/>
                    <a:pt x="1417" y="1969"/>
                  </a:cubicBezTo>
                  <a:cubicBezTo>
                    <a:pt x="1416" y="1969"/>
                    <a:pt x="1416" y="1969"/>
                    <a:pt x="1416" y="1969"/>
                  </a:cubicBezTo>
                  <a:cubicBezTo>
                    <a:pt x="1416" y="1969"/>
                    <a:pt x="1416" y="1969"/>
                    <a:pt x="1416" y="1969"/>
                  </a:cubicBezTo>
                  <a:cubicBezTo>
                    <a:pt x="1415" y="1969"/>
                    <a:pt x="1415" y="1969"/>
                    <a:pt x="1415" y="1969"/>
                  </a:cubicBezTo>
                  <a:cubicBezTo>
                    <a:pt x="1415" y="1969"/>
                    <a:pt x="1415" y="1969"/>
                    <a:pt x="1415" y="1969"/>
                  </a:cubicBezTo>
                  <a:cubicBezTo>
                    <a:pt x="1414" y="1969"/>
                    <a:pt x="1414" y="1969"/>
                    <a:pt x="1414" y="1969"/>
                  </a:cubicBezTo>
                  <a:cubicBezTo>
                    <a:pt x="1414" y="1969"/>
                    <a:pt x="1414" y="1969"/>
                    <a:pt x="1414" y="1969"/>
                  </a:cubicBezTo>
                  <a:cubicBezTo>
                    <a:pt x="1413" y="1969"/>
                    <a:pt x="1413" y="1969"/>
                    <a:pt x="1413" y="1969"/>
                  </a:cubicBezTo>
                  <a:cubicBezTo>
                    <a:pt x="1413" y="1969"/>
                    <a:pt x="1413" y="1969"/>
                    <a:pt x="1413" y="1969"/>
                  </a:cubicBezTo>
                  <a:cubicBezTo>
                    <a:pt x="1412" y="1969"/>
                    <a:pt x="1412" y="1969"/>
                    <a:pt x="1412" y="1969"/>
                  </a:cubicBezTo>
                  <a:cubicBezTo>
                    <a:pt x="1412" y="1969"/>
                    <a:pt x="1412" y="1969"/>
                    <a:pt x="1412" y="1969"/>
                  </a:cubicBezTo>
                  <a:cubicBezTo>
                    <a:pt x="1411" y="1969"/>
                    <a:pt x="1411" y="1969"/>
                    <a:pt x="1411" y="1969"/>
                  </a:cubicBezTo>
                  <a:cubicBezTo>
                    <a:pt x="1411" y="1969"/>
                    <a:pt x="1411" y="1969"/>
                    <a:pt x="1411" y="1969"/>
                  </a:cubicBezTo>
                  <a:cubicBezTo>
                    <a:pt x="1410" y="1969"/>
                    <a:pt x="1410" y="1969"/>
                    <a:pt x="1410" y="1969"/>
                  </a:cubicBezTo>
                  <a:cubicBezTo>
                    <a:pt x="1410" y="1969"/>
                    <a:pt x="1410" y="1969"/>
                    <a:pt x="1410" y="1969"/>
                  </a:cubicBezTo>
                  <a:cubicBezTo>
                    <a:pt x="1409" y="1969"/>
                    <a:pt x="1409" y="1969"/>
                    <a:pt x="1409" y="1969"/>
                  </a:cubicBezTo>
                  <a:cubicBezTo>
                    <a:pt x="1409" y="1969"/>
                    <a:pt x="1409" y="1969"/>
                    <a:pt x="1409" y="1969"/>
                  </a:cubicBezTo>
                  <a:cubicBezTo>
                    <a:pt x="1408" y="1969"/>
                    <a:pt x="1408" y="1969"/>
                    <a:pt x="1408" y="1969"/>
                  </a:cubicBezTo>
                  <a:cubicBezTo>
                    <a:pt x="1407" y="1969"/>
                    <a:pt x="1407" y="1969"/>
                    <a:pt x="1407" y="1969"/>
                  </a:cubicBezTo>
                  <a:cubicBezTo>
                    <a:pt x="1407" y="1969"/>
                    <a:pt x="1407" y="1969"/>
                    <a:pt x="1407" y="1969"/>
                  </a:cubicBezTo>
                  <a:cubicBezTo>
                    <a:pt x="1406" y="1969"/>
                    <a:pt x="1406" y="1969"/>
                    <a:pt x="1406" y="1969"/>
                  </a:cubicBezTo>
                  <a:cubicBezTo>
                    <a:pt x="1406" y="1969"/>
                    <a:pt x="1406" y="1969"/>
                    <a:pt x="1406" y="1969"/>
                  </a:cubicBezTo>
                  <a:cubicBezTo>
                    <a:pt x="1406" y="1969"/>
                    <a:pt x="1406" y="1969"/>
                    <a:pt x="1406" y="1969"/>
                  </a:cubicBezTo>
                  <a:cubicBezTo>
                    <a:pt x="1405" y="1969"/>
                    <a:pt x="1405" y="1969"/>
                    <a:pt x="1405" y="1969"/>
                  </a:cubicBezTo>
                  <a:cubicBezTo>
                    <a:pt x="1404" y="1969"/>
                    <a:pt x="1404" y="1969"/>
                    <a:pt x="1404" y="1969"/>
                  </a:cubicBezTo>
                  <a:cubicBezTo>
                    <a:pt x="1404" y="1969"/>
                    <a:pt x="1404" y="1969"/>
                    <a:pt x="1404" y="1969"/>
                  </a:cubicBezTo>
                  <a:cubicBezTo>
                    <a:pt x="1403" y="1969"/>
                    <a:pt x="1403" y="1969"/>
                    <a:pt x="1403" y="1969"/>
                  </a:cubicBezTo>
                  <a:cubicBezTo>
                    <a:pt x="1403" y="1969"/>
                    <a:pt x="1403" y="1969"/>
                    <a:pt x="1403" y="1969"/>
                  </a:cubicBezTo>
                  <a:cubicBezTo>
                    <a:pt x="1403" y="1969"/>
                    <a:pt x="1403" y="1969"/>
                    <a:pt x="1403" y="1969"/>
                  </a:cubicBezTo>
                  <a:cubicBezTo>
                    <a:pt x="1402" y="1968"/>
                    <a:pt x="1402" y="1968"/>
                    <a:pt x="1402" y="1968"/>
                  </a:cubicBezTo>
                  <a:cubicBezTo>
                    <a:pt x="1401" y="1968"/>
                    <a:pt x="1401" y="1968"/>
                    <a:pt x="1401" y="1968"/>
                  </a:cubicBezTo>
                  <a:cubicBezTo>
                    <a:pt x="1401" y="1968"/>
                    <a:pt x="1401" y="1968"/>
                    <a:pt x="1401" y="1968"/>
                  </a:cubicBezTo>
                  <a:cubicBezTo>
                    <a:pt x="1400" y="1968"/>
                    <a:pt x="1400" y="1968"/>
                    <a:pt x="1400" y="1968"/>
                  </a:cubicBezTo>
                  <a:cubicBezTo>
                    <a:pt x="1400" y="1968"/>
                    <a:pt x="1400" y="1968"/>
                    <a:pt x="1400" y="1968"/>
                  </a:cubicBezTo>
                  <a:cubicBezTo>
                    <a:pt x="1399" y="1968"/>
                    <a:pt x="1399" y="1968"/>
                    <a:pt x="1399" y="1968"/>
                  </a:cubicBezTo>
                  <a:cubicBezTo>
                    <a:pt x="1399" y="1968"/>
                    <a:pt x="1399" y="1968"/>
                    <a:pt x="1399" y="1968"/>
                  </a:cubicBezTo>
                  <a:cubicBezTo>
                    <a:pt x="1398" y="1968"/>
                    <a:pt x="1398" y="1968"/>
                    <a:pt x="1398" y="1968"/>
                  </a:cubicBezTo>
                  <a:cubicBezTo>
                    <a:pt x="1398" y="1968"/>
                    <a:pt x="1398" y="1968"/>
                    <a:pt x="1398" y="1968"/>
                  </a:cubicBezTo>
                  <a:cubicBezTo>
                    <a:pt x="1397" y="1968"/>
                    <a:pt x="1397" y="1968"/>
                    <a:pt x="1397" y="1968"/>
                  </a:cubicBezTo>
                  <a:cubicBezTo>
                    <a:pt x="1397" y="1968"/>
                    <a:pt x="1397" y="1968"/>
                    <a:pt x="1397" y="1968"/>
                  </a:cubicBezTo>
                  <a:cubicBezTo>
                    <a:pt x="1396" y="1968"/>
                    <a:pt x="1396" y="1968"/>
                    <a:pt x="1396" y="1968"/>
                  </a:cubicBezTo>
                  <a:cubicBezTo>
                    <a:pt x="1396" y="1968"/>
                    <a:pt x="1396" y="1968"/>
                    <a:pt x="1396" y="1968"/>
                  </a:cubicBezTo>
                  <a:cubicBezTo>
                    <a:pt x="1395" y="1968"/>
                    <a:pt x="1395" y="1968"/>
                    <a:pt x="1395" y="1968"/>
                  </a:cubicBezTo>
                  <a:cubicBezTo>
                    <a:pt x="1395" y="1968"/>
                    <a:pt x="1395" y="1968"/>
                    <a:pt x="1395" y="1968"/>
                  </a:cubicBezTo>
                  <a:cubicBezTo>
                    <a:pt x="1394" y="1968"/>
                    <a:pt x="1394" y="1968"/>
                    <a:pt x="1394" y="1968"/>
                  </a:cubicBezTo>
                  <a:cubicBezTo>
                    <a:pt x="1393" y="1968"/>
                    <a:pt x="1393" y="1968"/>
                    <a:pt x="1393" y="1968"/>
                  </a:cubicBezTo>
                  <a:cubicBezTo>
                    <a:pt x="1393" y="1968"/>
                    <a:pt x="1393" y="1968"/>
                    <a:pt x="1393" y="1968"/>
                  </a:cubicBezTo>
                  <a:cubicBezTo>
                    <a:pt x="1393" y="1968"/>
                    <a:pt x="1393" y="1968"/>
                    <a:pt x="1393" y="1968"/>
                  </a:cubicBezTo>
                  <a:cubicBezTo>
                    <a:pt x="1392" y="1968"/>
                    <a:pt x="1392" y="1968"/>
                    <a:pt x="1392" y="1968"/>
                  </a:cubicBezTo>
                  <a:cubicBezTo>
                    <a:pt x="1392" y="1968"/>
                    <a:pt x="1392" y="1968"/>
                    <a:pt x="1392" y="1968"/>
                  </a:cubicBezTo>
                  <a:cubicBezTo>
                    <a:pt x="1391" y="1967"/>
                    <a:pt x="1391" y="1967"/>
                    <a:pt x="1391" y="1967"/>
                  </a:cubicBezTo>
                  <a:cubicBezTo>
                    <a:pt x="1390" y="1967"/>
                    <a:pt x="1390" y="1967"/>
                    <a:pt x="1390" y="1967"/>
                  </a:cubicBezTo>
                  <a:cubicBezTo>
                    <a:pt x="1390" y="1967"/>
                    <a:pt x="1390" y="1967"/>
                    <a:pt x="1390" y="1967"/>
                  </a:cubicBezTo>
                  <a:cubicBezTo>
                    <a:pt x="1389" y="1967"/>
                    <a:pt x="1389" y="1967"/>
                    <a:pt x="1389" y="1967"/>
                  </a:cubicBezTo>
                  <a:cubicBezTo>
                    <a:pt x="1389" y="1967"/>
                    <a:pt x="1389" y="1967"/>
                    <a:pt x="1389" y="1967"/>
                  </a:cubicBezTo>
                  <a:cubicBezTo>
                    <a:pt x="1389" y="1967"/>
                    <a:pt x="1389" y="1967"/>
                    <a:pt x="1389" y="1967"/>
                  </a:cubicBezTo>
                  <a:cubicBezTo>
                    <a:pt x="1388" y="1967"/>
                    <a:pt x="1388" y="1967"/>
                    <a:pt x="1388" y="1967"/>
                  </a:cubicBezTo>
                  <a:cubicBezTo>
                    <a:pt x="1387" y="1967"/>
                    <a:pt x="1387" y="1967"/>
                    <a:pt x="1387" y="1967"/>
                  </a:cubicBezTo>
                  <a:cubicBezTo>
                    <a:pt x="1387" y="1967"/>
                    <a:pt x="1387" y="1967"/>
                    <a:pt x="1387" y="1967"/>
                  </a:cubicBezTo>
                  <a:cubicBezTo>
                    <a:pt x="1386" y="1967"/>
                    <a:pt x="1386" y="1967"/>
                    <a:pt x="1386" y="1967"/>
                  </a:cubicBezTo>
                  <a:cubicBezTo>
                    <a:pt x="1386" y="1967"/>
                    <a:pt x="1386" y="1967"/>
                    <a:pt x="1386" y="1967"/>
                  </a:cubicBezTo>
                  <a:cubicBezTo>
                    <a:pt x="1386" y="1967"/>
                    <a:pt x="1386" y="1967"/>
                    <a:pt x="1386" y="1967"/>
                  </a:cubicBezTo>
                  <a:cubicBezTo>
                    <a:pt x="1385" y="1967"/>
                    <a:pt x="1385" y="1967"/>
                    <a:pt x="1385" y="1967"/>
                  </a:cubicBezTo>
                  <a:cubicBezTo>
                    <a:pt x="1384" y="1967"/>
                    <a:pt x="1384" y="1967"/>
                    <a:pt x="1384" y="1967"/>
                  </a:cubicBezTo>
                  <a:cubicBezTo>
                    <a:pt x="1384" y="1967"/>
                    <a:pt x="1384" y="1967"/>
                    <a:pt x="1384" y="1967"/>
                  </a:cubicBezTo>
                  <a:cubicBezTo>
                    <a:pt x="1383" y="1967"/>
                    <a:pt x="1383" y="1967"/>
                    <a:pt x="1383" y="1967"/>
                  </a:cubicBezTo>
                  <a:cubicBezTo>
                    <a:pt x="1383" y="1967"/>
                    <a:pt x="1383" y="1967"/>
                    <a:pt x="1383" y="1967"/>
                  </a:cubicBezTo>
                  <a:cubicBezTo>
                    <a:pt x="1383" y="1967"/>
                    <a:pt x="1383" y="1967"/>
                    <a:pt x="1383" y="1967"/>
                  </a:cubicBezTo>
                  <a:cubicBezTo>
                    <a:pt x="1382" y="1967"/>
                    <a:pt x="1382" y="1967"/>
                    <a:pt x="1382" y="1967"/>
                  </a:cubicBezTo>
                  <a:cubicBezTo>
                    <a:pt x="1381" y="1967"/>
                    <a:pt x="1381" y="1967"/>
                    <a:pt x="1381" y="1967"/>
                  </a:cubicBezTo>
                  <a:cubicBezTo>
                    <a:pt x="1380" y="1966"/>
                    <a:pt x="1380" y="1966"/>
                    <a:pt x="1380" y="1966"/>
                  </a:cubicBezTo>
                  <a:cubicBezTo>
                    <a:pt x="1380" y="1966"/>
                    <a:pt x="1380" y="1966"/>
                    <a:pt x="1380" y="1966"/>
                  </a:cubicBezTo>
                  <a:cubicBezTo>
                    <a:pt x="792" y="2017"/>
                    <a:pt x="331" y="2510"/>
                    <a:pt x="331" y="3110"/>
                  </a:cubicBezTo>
                  <a:cubicBezTo>
                    <a:pt x="331" y="3111"/>
                    <a:pt x="331" y="3111"/>
                    <a:pt x="331" y="3111"/>
                  </a:cubicBezTo>
                  <a:cubicBezTo>
                    <a:pt x="328" y="3111"/>
                    <a:pt x="328" y="3111"/>
                    <a:pt x="328" y="3111"/>
                  </a:cubicBezTo>
                  <a:cubicBezTo>
                    <a:pt x="328" y="3113"/>
                    <a:pt x="328" y="3113"/>
                    <a:pt x="328" y="3113"/>
                  </a:cubicBezTo>
                  <a:cubicBezTo>
                    <a:pt x="328" y="3203"/>
                    <a:pt x="255" y="3277"/>
                    <a:pt x="165" y="3277"/>
                  </a:cubicBezTo>
                  <a:cubicBezTo>
                    <a:pt x="75" y="3277"/>
                    <a:pt x="1" y="3203"/>
                    <a:pt x="1" y="3113"/>
                  </a:cubicBezTo>
                  <a:cubicBezTo>
                    <a:pt x="0" y="3098"/>
                    <a:pt x="0" y="3098"/>
                    <a:pt x="0" y="3098"/>
                  </a:cubicBezTo>
                  <a:cubicBezTo>
                    <a:pt x="0" y="3085"/>
                    <a:pt x="1" y="3072"/>
                    <a:pt x="4" y="3060"/>
                  </a:cubicBezTo>
                  <a:cubicBezTo>
                    <a:pt x="5" y="3051"/>
                    <a:pt x="5" y="3043"/>
                    <a:pt x="5" y="3034"/>
                  </a:cubicBezTo>
                  <a:cubicBezTo>
                    <a:pt x="6" y="3023"/>
                    <a:pt x="6" y="3023"/>
                    <a:pt x="6" y="3023"/>
                  </a:cubicBezTo>
                  <a:cubicBezTo>
                    <a:pt x="6" y="3018"/>
                    <a:pt x="7" y="3013"/>
                    <a:pt x="7" y="3007"/>
                  </a:cubicBezTo>
                  <a:cubicBezTo>
                    <a:pt x="7" y="3004"/>
                    <a:pt x="7" y="3000"/>
                    <a:pt x="8" y="2997"/>
                  </a:cubicBezTo>
                  <a:cubicBezTo>
                    <a:pt x="8" y="2992"/>
                    <a:pt x="8" y="2986"/>
                    <a:pt x="9" y="2981"/>
                  </a:cubicBezTo>
                  <a:cubicBezTo>
                    <a:pt x="10" y="2968"/>
                    <a:pt x="10" y="2968"/>
                    <a:pt x="10" y="2968"/>
                  </a:cubicBezTo>
                  <a:cubicBezTo>
                    <a:pt x="11" y="2964"/>
                    <a:pt x="11" y="2959"/>
                    <a:pt x="11" y="2955"/>
                  </a:cubicBezTo>
                  <a:cubicBezTo>
                    <a:pt x="12" y="2951"/>
                    <a:pt x="12" y="2946"/>
                    <a:pt x="13" y="2942"/>
                  </a:cubicBezTo>
                  <a:cubicBezTo>
                    <a:pt x="14" y="2929"/>
                    <a:pt x="14" y="2929"/>
                    <a:pt x="14" y="2929"/>
                  </a:cubicBezTo>
                  <a:cubicBezTo>
                    <a:pt x="16" y="2917"/>
                    <a:pt x="16" y="2917"/>
                    <a:pt x="16" y="2917"/>
                  </a:cubicBezTo>
                  <a:cubicBezTo>
                    <a:pt x="16" y="2912"/>
                    <a:pt x="17" y="2907"/>
                    <a:pt x="18" y="2903"/>
                  </a:cubicBezTo>
                  <a:cubicBezTo>
                    <a:pt x="18" y="2899"/>
                    <a:pt x="19" y="2895"/>
                    <a:pt x="19" y="2891"/>
                  </a:cubicBezTo>
                  <a:cubicBezTo>
                    <a:pt x="20" y="2886"/>
                    <a:pt x="21" y="2882"/>
                    <a:pt x="22" y="2877"/>
                  </a:cubicBezTo>
                  <a:cubicBezTo>
                    <a:pt x="22" y="2873"/>
                    <a:pt x="23" y="2869"/>
                    <a:pt x="24" y="2864"/>
                  </a:cubicBezTo>
                  <a:cubicBezTo>
                    <a:pt x="24" y="2860"/>
                    <a:pt x="25" y="2856"/>
                    <a:pt x="26" y="2852"/>
                  </a:cubicBezTo>
                  <a:cubicBezTo>
                    <a:pt x="27" y="2843"/>
                    <a:pt x="29" y="2835"/>
                    <a:pt x="30" y="2826"/>
                  </a:cubicBezTo>
                  <a:cubicBezTo>
                    <a:pt x="33" y="2814"/>
                    <a:pt x="33" y="2814"/>
                    <a:pt x="33" y="2814"/>
                  </a:cubicBezTo>
                  <a:cubicBezTo>
                    <a:pt x="34" y="2810"/>
                    <a:pt x="35" y="2805"/>
                    <a:pt x="36" y="2800"/>
                  </a:cubicBezTo>
                  <a:cubicBezTo>
                    <a:pt x="37" y="2792"/>
                    <a:pt x="39" y="2784"/>
                    <a:pt x="41" y="2776"/>
                  </a:cubicBezTo>
                  <a:cubicBezTo>
                    <a:pt x="44" y="2764"/>
                    <a:pt x="44" y="2764"/>
                    <a:pt x="44" y="2764"/>
                  </a:cubicBezTo>
                  <a:cubicBezTo>
                    <a:pt x="45" y="2759"/>
                    <a:pt x="46" y="2755"/>
                    <a:pt x="47" y="2750"/>
                  </a:cubicBezTo>
                  <a:cubicBezTo>
                    <a:pt x="50" y="2738"/>
                    <a:pt x="50" y="2738"/>
                    <a:pt x="50" y="2738"/>
                  </a:cubicBezTo>
                  <a:cubicBezTo>
                    <a:pt x="54" y="2726"/>
                    <a:pt x="54" y="2726"/>
                    <a:pt x="54" y="2726"/>
                  </a:cubicBezTo>
                  <a:cubicBezTo>
                    <a:pt x="57" y="2713"/>
                    <a:pt x="57" y="2713"/>
                    <a:pt x="57" y="2713"/>
                  </a:cubicBezTo>
                  <a:cubicBezTo>
                    <a:pt x="60" y="2701"/>
                    <a:pt x="60" y="2701"/>
                    <a:pt x="60" y="2701"/>
                  </a:cubicBezTo>
                  <a:cubicBezTo>
                    <a:pt x="64" y="2689"/>
                    <a:pt x="64" y="2689"/>
                    <a:pt x="64" y="2689"/>
                  </a:cubicBezTo>
                  <a:cubicBezTo>
                    <a:pt x="68" y="2677"/>
                    <a:pt x="68" y="2677"/>
                    <a:pt x="68" y="2677"/>
                  </a:cubicBezTo>
                  <a:cubicBezTo>
                    <a:pt x="71" y="2665"/>
                    <a:pt x="71" y="2665"/>
                    <a:pt x="71" y="2665"/>
                  </a:cubicBezTo>
                  <a:cubicBezTo>
                    <a:pt x="73" y="2661"/>
                    <a:pt x="74" y="2656"/>
                    <a:pt x="75" y="2652"/>
                  </a:cubicBezTo>
                  <a:cubicBezTo>
                    <a:pt x="79" y="2640"/>
                    <a:pt x="79" y="2640"/>
                    <a:pt x="79" y="2640"/>
                  </a:cubicBezTo>
                  <a:cubicBezTo>
                    <a:pt x="82" y="2632"/>
                    <a:pt x="85" y="2624"/>
                    <a:pt x="88" y="2616"/>
                  </a:cubicBezTo>
                  <a:cubicBezTo>
                    <a:pt x="92" y="2605"/>
                    <a:pt x="92" y="2605"/>
                    <a:pt x="92" y="2605"/>
                  </a:cubicBezTo>
                  <a:cubicBezTo>
                    <a:pt x="96" y="2592"/>
                    <a:pt x="96" y="2592"/>
                    <a:pt x="96" y="2592"/>
                  </a:cubicBezTo>
                  <a:cubicBezTo>
                    <a:pt x="100" y="2582"/>
                    <a:pt x="100" y="2582"/>
                    <a:pt x="100" y="2582"/>
                  </a:cubicBezTo>
                  <a:cubicBezTo>
                    <a:pt x="105" y="2568"/>
                    <a:pt x="105" y="2568"/>
                    <a:pt x="105" y="2568"/>
                  </a:cubicBezTo>
                  <a:cubicBezTo>
                    <a:pt x="109" y="2559"/>
                    <a:pt x="109" y="2559"/>
                    <a:pt x="109" y="2559"/>
                  </a:cubicBezTo>
                  <a:cubicBezTo>
                    <a:pt x="111" y="2554"/>
                    <a:pt x="113" y="2550"/>
                    <a:pt x="115" y="2545"/>
                  </a:cubicBezTo>
                  <a:cubicBezTo>
                    <a:pt x="119" y="2535"/>
                    <a:pt x="119" y="2535"/>
                    <a:pt x="119" y="2535"/>
                  </a:cubicBezTo>
                  <a:cubicBezTo>
                    <a:pt x="121" y="2531"/>
                    <a:pt x="123" y="2526"/>
                    <a:pt x="125" y="2522"/>
                  </a:cubicBezTo>
                  <a:cubicBezTo>
                    <a:pt x="129" y="2513"/>
                    <a:pt x="129" y="2513"/>
                    <a:pt x="129" y="2513"/>
                  </a:cubicBezTo>
                  <a:cubicBezTo>
                    <a:pt x="131" y="2508"/>
                    <a:pt x="133" y="2503"/>
                    <a:pt x="135" y="2499"/>
                  </a:cubicBezTo>
                  <a:cubicBezTo>
                    <a:pt x="138" y="2491"/>
                    <a:pt x="138" y="2491"/>
                    <a:pt x="138" y="2491"/>
                  </a:cubicBezTo>
                  <a:cubicBezTo>
                    <a:pt x="141" y="2486"/>
                    <a:pt x="143" y="2481"/>
                    <a:pt x="146" y="2476"/>
                  </a:cubicBezTo>
                  <a:cubicBezTo>
                    <a:pt x="149" y="2469"/>
                    <a:pt x="149" y="2469"/>
                    <a:pt x="149" y="2469"/>
                  </a:cubicBezTo>
                  <a:cubicBezTo>
                    <a:pt x="151" y="2464"/>
                    <a:pt x="154" y="2459"/>
                    <a:pt x="156" y="2454"/>
                  </a:cubicBezTo>
                  <a:cubicBezTo>
                    <a:pt x="158" y="2450"/>
                    <a:pt x="160" y="2447"/>
                    <a:pt x="161" y="2444"/>
                  </a:cubicBezTo>
                  <a:cubicBezTo>
                    <a:pt x="163" y="2439"/>
                    <a:pt x="166" y="2435"/>
                    <a:pt x="168" y="2431"/>
                  </a:cubicBezTo>
                  <a:cubicBezTo>
                    <a:pt x="169" y="2428"/>
                    <a:pt x="169" y="2428"/>
                    <a:pt x="169" y="2428"/>
                  </a:cubicBezTo>
                  <a:cubicBezTo>
                    <a:pt x="187" y="2393"/>
                    <a:pt x="207" y="2360"/>
                    <a:pt x="227" y="2326"/>
                  </a:cubicBezTo>
                  <a:cubicBezTo>
                    <a:pt x="229" y="2324"/>
                    <a:pt x="229" y="2324"/>
                    <a:pt x="229" y="2324"/>
                  </a:cubicBezTo>
                  <a:cubicBezTo>
                    <a:pt x="232" y="2319"/>
                    <a:pt x="236" y="2313"/>
                    <a:pt x="239" y="2308"/>
                  </a:cubicBezTo>
                  <a:cubicBezTo>
                    <a:pt x="243" y="2303"/>
                    <a:pt x="243" y="2303"/>
                    <a:pt x="243" y="2303"/>
                  </a:cubicBezTo>
                  <a:cubicBezTo>
                    <a:pt x="246" y="2297"/>
                    <a:pt x="250" y="2292"/>
                    <a:pt x="253" y="2287"/>
                  </a:cubicBezTo>
                  <a:cubicBezTo>
                    <a:pt x="256" y="2283"/>
                    <a:pt x="256" y="2283"/>
                    <a:pt x="256" y="2283"/>
                  </a:cubicBezTo>
                  <a:cubicBezTo>
                    <a:pt x="260" y="2277"/>
                    <a:pt x="263" y="2272"/>
                    <a:pt x="267" y="2266"/>
                  </a:cubicBezTo>
                  <a:cubicBezTo>
                    <a:pt x="270" y="2262"/>
                    <a:pt x="270" y="2262"/>
                    <a:pt x="270" y="2262"/>
                  </a:cubicBezTo>
                  <a:cubicBezTo>
                    <a:pt x="274" y="2257"/>
                    <a:pt x="278" y="2252"/>
                    <a:pt x="281" y="2246"/>
                  </a:cubicBezTo>
                  <a:cubicBezTo>
                    <a:pt x="284" y="2242"/>
                    <a:pt x="284" y="2242"/>
                    <a:pt x="284" y="2242"/>
                  </a:cubicBezTo>
                  <a:cubicBezTo>
                    <a:pt x="288" y="2237"/>
                    <a:pt x="292" y="2232"/>
                    <a:pt x="295" y="2227"/>
                  </a:cubicBezTo>
                  <a:cubicBezTo>
                    <a:pt x="299" y="2222"/>
                    <a:pt x="299" y="2222"/>
                    <a:pt x="299" y="2222"/>
                  </a:cubicBezTo>
                  <a:cubicBezTo>
                    <a:pt x="303" y="2217"/>
                    <a:pt x="307" y="2212"/>
                    <a:pt x="310" y="2208"/>
                  </a:cubicBezTo>
                  <a:cubicBezTo>
                    <a:pt x="314" y="2202"/>
                    <a:pt x="314" y="2202"/>
                    <a:pt x="314" y="2202"/>
                  </a:cubicBezTo>
                  <a:cubicBezTo>
                    <a:pt x="318" y="2197"/>
                    <a:pt x="322" y="2193"/>
                    <a:pt x="326" y="2188"/>
                  </a:cubicBezTo>
                  <a:cubicBezTo>
                    <a:pt x="329" y="2183"/>
                    <a:pt x="329" y="2183"/>
                    <a:pt x="329" y="2183"/>
                  </a:cubicBezTo>
                  <a:cubicBezTo>
                    <a:pt x="334" y="2178"/>
                    <a:pt x="338" y="2173"/>
                    <a:pt x="342" y="2168"/>
                  </a:cubicBezTo>
                  <a:cubicBezTo>
                    <a:pt x="345" y="2164"/>
                    <a:pt x="345" y="2164"/>
                    <a:pt x="345" y="2164"/>
                  </a:cubicBezTo>
                  <a:cubicBezTo>
                    <a:pt x="349" y="2159"/>
                    <a:pt x="353" y="2155"/>
                    <a:pt x="357" y="2150"/>
                  </a:cubicBezTo>
                  <a:cubicBezTo>
                    <a:pt x="361" y="2145"/>
                    <a:pt x="361" y="2145"/>
                    <a:pt x="361" y="2145"/>
                  </a:cubicBezTo>
                  <a:cubicBezTo>
                    <a:pt x="365" y="2141"/>
                    <a:pt x="369" y="2136"/>
                    <a:pt x="374" y="2131"/>
                  </a:cubicBezTo>
                  <a:cubicBezTo>
                    <a:pt x="377" y="2127"/>
                    <a:pt x="377" y="2127"/>
                    <a:pt x="377" y="2127"/>
                  </a:cubicBezTo>
                  <a:cubicBezTo>
                    <a:pt x="381" y="2122"/>
                    <a:pt x="386" y="2117"/>
                    <a:pt x="390" y="2112"/>
                  </a:cubicBezTo>
                  <a:cubicBezTo>
                    <a:pt x="393" y="2109"/>
                    <a:pt x="393" y="2109"/>
                    <a:pt x="393" y="2109"/>
                  </a:cubicBezTo>
                  <a:cubicBezTo>
                    <a:pt x="398" y="2104"/>
                    <a:pt x="402" y="2099"/>
                    <a:pt x="407" y="2095"/>
                  </a:cubicBezTo>
                  <a:cubicBezTo>
                    <a:pt x="410" y="2091"/>
                    <a:pt x="410" y="2091"/>
                    <a:pt x="410" y="2091"/>
                  </a:cubicBezTo>
                  <a:cubicBezTo>
                    <a:pt x="415" y="2086"/>
                    <a:pt x="420" y="2081"/>
                    <a:pt x="424" y="2077"/>
                  </a:cubicBezTo>
                  <a:cubicBezTo>
                    <a:pt x="427" y="2074"/>
                    <a:pt x="427" y="2074"/>
                    <a:pt x="427" y="2074"/>
                  </a:cubicBezTo>
                  <a:cubicBezTo>
                    <a:pt x="432" y="2069"/>
                    <a:pt x="437" y="2064"/>
                    <a:pt x="442" y="2059"/>
                  </a:cubicBezTo>
                  <a:cubicBezTo>
                    <a:pt x="444" y="2057"/>
                    <a:pt x="444" y="2057"/>
                    <a:pt x="444" y="2057"/>
                  </a:cubicBezTo>
                  <a:cubicBezTo>
                    <a:pt x="449" y="2052"/>
                    <a:pt x="455" y="2047"/>
                    <a:pt x="460" y="2041"/>
                  </a:cubicBezTo>
                  <a:cubicBezTo>
                    <a:pt x="460" y="2041"/>
                    <a:pt x="460" y="2041"/>
                    <a:pt x="460" y="2041"/>
                  </a:cubicBezTo>
                  <a:cubicBezTo>
                    <a:pt x="570" y="1936"/>
                    <a:pt x="695" y="1849"/>
                    <a:pt x="831" y="1783"/>
                  </a:cubicBezTo>
                  <a:cubicBezTo>
                    <a:pt x="831" y="1783"/>
                    <a:pt x="831" y="1783"/>
                    <a:pt x="831" y="1783"/>
                  </a:cubicBezTo>
                  <a:cubicBezTo>
                    <a:pt x="831" y="1783"/>
                    <a:pt x="831" y="1783"/>
                    <a:pt x="831" y="1783"/>
                  </a:cubicBezTo>
                  <a:cubicBezTo>
                    <a:pt x="831" y="1783"/>
                    <a:pt x="831" y="1783"/>
                    <a:pt x="831" y="1783"/>
                  </a:cubicBezTo>
                  <a:cubicBezTo>
                    <a:pt x="831" y="1783"/>
                    <a:pt x="831" y="1783"/>
                    <a:pt x="831" y="1783"/>
                  </a:cubicBezTo>
                  <a:cubicBezTo>
                    <a:pt x="831" y="1782"/>
                    <a:pt x="831" y="1782"/>
                    <a:pt x="831"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2" y="1782"/>
                    <a:pt x="832" y="1782"/>
                    <a:pt x="832" y="1782"/>
                  </a:cubicBezTo>
                  <a:cubicBezTo>
                    <a:pt x="837" y="1780"/>
                    <a:pt x="837" y="1780"/>
                    <a:pt x="837" y="1780"/>
                  </a:cubicBezTo>
                  <a:cubicBezTo>
                    <a:pt x="837" y="1780"/>
                    <a:pt x="837" y="1780"/>
                    <a:pt x="837" y="1780"/>
                  </a:cubicBezTo>
                  <a:cubicBezTo>
                    <a:pt x="837" y="1780"/>
                    <a:pt x="837" y="1780"/>
                    <a:pt x="837" y="1780"/>
                  </a:cubicBezTo>
                  <a:cubicBezTo>
                    <a:pt x="837" y="1780"/>
                    <a:pt x="837" y="1780"/>
                    <a:pt x="837" y="1780"/>
                  </a:cubicBezTo>
                  <a:cubicBezTo>
                    <a:pt x="838" y="1779"/>
                    <a:pt x="838" y="1779"/>
                    <a:pt x="838" y="1779"/>
                  </a:cubicBezTo>
                  <a:cubicBezTo>
                    <a:pt x="838" y="1779"/>
                    <a:pt x="838" y="1779"/>
                    <a:pt x="838" y="1779"/>
                  </a:cubicBezTo>
                  <a:cubicBezTo>
                    <a:pt x="838" y="1779"/>
                    <a:pt x="838" y="1779"/>
                    <a:pt x="838"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39" y="1779"/>
                    <a:pt x="839" y="1779"/>
                    <a:pt x="839" y="1779"/>
                  </a:cubicBezTo>
                  <a:cubicBezTo>
                    <a:pt x="840" y="1779"/>
                    <a:pt x="840" y="1779"/>
                    <a:pt x="840" y="1779"/>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0" y="1778"/>
                    <a:pt x="840" y="1778"/>
                    <a:pt x="840" y="1778"/>
                  </a:cubicBezTo>
                  <a:cubicBezTo>
                    <a:pt x="841" y="1778"/>
                    <a:pt x="841" y="1778"/>
                    <a:pt x="841" y="1778"/>
                  </a:cubicBezTo>
                  <a:cubicBezTo>
                    <a:pt x="841" y="1778"/>
                    <a:pt x="841" y="1778"/>
                    <a:pt x="841" y="1778"/>
                  </a:cubicBezTo>
                  <a:cubicBezTo>
                    <a:pt x="841" y="1778"/>
                    <a:pt x="841" y="1778"/>
                    <a:pt x="841" y="1778"/>
                  </a:cubicBezTo>
                  <a:cubicBezTo>
                    <a:pt x="841" y="1778"/>
                    <a:pt x="841" y="1778"/>
                    <a:pt x="841" y="1778"/>
                  </a:cubicBezTo>
                  <a:cubicBezTo>
                    <a:pt x="842" y="1778"/>
                    <a:pt x="842" y="1778"/>
                    <a:pt x="842" y="1778"/>
                  </a:cubicBezTo>
                  <a:cubicBezTo>
                    <a:pt x="852" y="1773"/>
                    <a:pt x="863" y="1768"/>
                    <a:pt x="873" y="1763"/>
                  </a:cubicBezTo>
                  <a:cubicBezTo>
                    <a:pt x="642" y="1582"/>
                    <a:pt x="494" y="1301"/>
                    <a:pt x="494" y="986"/>
                  </a:cubicBezTo>
                  <a:cubicBezTo>
                    <a:pt x="494" y="441"/>
                    <a:pt x="935" y="0"/>
                    <a:pt x="1480" y="0"/>
                  </a:cubicBezTo>
                  <a:cubicBezTo>
                    <a:pt x="2024" y="0"/>
                    <a:pt x="2466" y="441"/>
                    <a:pt x="2466" y="986"/>
                  </a:cubicBezTo>
                  <a:cubicBezTo>
                    <a:pt x="2466" y="1185"/>
                    <a:pt x="2406" y="1370"/>
                    <a:pt x="2305" y="1525"/>
                  </a:cubicBezTo>
                  <a:cubicBezTo>
                    <a:pt x="2304" y="1525"/>
                    <a:pt x="2304" y="1525"/>
                    <a:pt x="2304" y="1525"/>
                  </a:cubicBezTo>
                  <a:cubicBezTo>
                    <a:pt x="2260" y="1583"/>
                    <a:pt x="2184" y="1606"/>
                    <a:pt x="2115" y="1583"/>
                  </a:cubicBezTo>
                  <a:cubicBezTo>
                    <a:pt x="2045" y="1559"/>
                    <a:pt x="1999" y="1495"/>
                    <a:pt x="1999" y="1422"/>
                  </a:cubicBezTo>
                  <a:cubicBezTo>
                    <a:pt x="1999" y="1348"/>
                    <a:pt x="2053" y="1305"/>
                    <a:pt x="2080" y="1241"/>
                  </a:cubicBezTo>
                  <a:cubicBezTo>
                    <a:pt x="2115" y="1160"/>
                    <a:pt x="2133" y="1072"/>
                    <a:pt x="2133" y="984"/>
                  </a:cubicBezTo>
                  <a:cubicBezTo>
                    <a:pt x="2133" y="621"/>
                    <a:pt x="1839" y="328"/>
                    <a:pt x="1477" y="328"/>
                  </a:cubicBezTo>
                  <a:cubicBezTo>
                    <a:pt x="1115" y="328"/>
                    <a:pt x="821" y="621"/>
                    <a:pt x="821" y="984"/>
                  </a:cubicBezTo>
                  <a:cubicBezTo>
                    <a:pt x="821" y="1322"/>
                    <a:pt x="1077" y="1600"/>
                    <a:pt x="1405" y="1635"/>
                  </a:cubicBezTo>
                  <a:cubicBezTo>
                    <a:pt x="1413" y="1635"/>
                    <a:pt x="1421" y="1635"/>
                    <a:pt x="1429" y="1634"/>
                  </a:cubicBezTo>
                  <a:cubicBezTo>
                    <a:pt x="1429" y="1635"/>
                    <a:pt x="1429" y="1635"/>
                    <a:pt x="1429" y="1635"/>
                  </a:cubicBezTo>
                  <a:cubicBezTo>
                    <a:pt x="1445" y="1635"/>
                    <a:pt x="1461" y="1634"/>
                    <a:pt x="1477" y="1634"/>
                  </a:cubicBezTo>
                  <a:cubicBezTo>
                    <a:pt x="1788" y="1634"/>
                    <a:pt x="2077" y="1730"/>
                    <a:pt x="2315" y="1895"/>
                  </a:cubicBezTo>
                  <a:cubicBezTo>
                    <a:pt x="2315" y="1895"/>
                    <a:pt x="2315" y="1895"/>
                    <a:pt x="2315" y="1895"/>
                  </a:cubicBezTo>
                  <a:cubicBezTo>
                    <a:pt x="2329" y="1904"/>
                    <a:pt x="2342" y="1913"/>
                    <a:pt x="2355" y="1923"/>
                  </a:cubicBezTo>
                  <a:cubicBezTo>
                    <a:pt x="2359" y="1926"/>
                    <a:pt x="2359" y="1926"/>
                    <a:pt x="2359" y="1926"/>
                  </a:cubicBezTo>
                  <a:cubicBezTo>
                    <a:pt x="2365" y="1931"/>
                    <a:pt x="2365" y="1931"/>
                    <a:pt x="2365" y="1931"/>
                  </a:cubicBezTo>
                  <a:cubicBezTo>
                    <a:pt x="2371" y="1935"/>
                    <a:pt x="2376" y="1939"/>
                    <a:pt x="2381" y="1942"/>
                  </a:cubicBezTo>
                  <a:cubicBezTo>
                    <a:pt x="2382" y="1944"/>
                    <a:pt x="2382" y="1944"/>
                    <a:pt x="2382" y="1944"/>
                  </a:cubicBezTo>
                  <a:cubicBezTo>
                    <a:pt x="2385" y="1946"/>
                    <a:pt x="2388" y="1949"/>
                    <a:pt x="2392" y="1951"/>
                  </a:cubicBezTo>
                  <a:cubicBezTo>
                    <a:pt x="2398" y="1956"/>
                    <a:pt x="2398" y="1956"/>
                    <a:pt x="2398" y="1956"/>
                  </a:cubicBezTo>
                  <a:cubicBezTo>
                    <a:pt x="2401" y="1959"/>
                    <a:pt x="2405" y="1962"/>
                    <a:pt x="2408" y="1964"/>
                  </a:cubicBezTo>
                  <a:cubicBezTo>
                    <a:pt x="2414" y="1969"/>
                    <a:pt x="2414" y="1969"/>
                    <a:pt x="2414" y="1969"/>
                  </a:cubicBezTo>
                  <a:cubicBezTo>
                    <a:pt x="2423" y="1977"/>
                    <a:pt x="2423" y="1977"/>
                    <a:pt x="2423" y="1977"/>
                  </a:cubicBezTo>
                  <a:cubicBezTo>
                    <a:pt x="2430" y="1983"/>
                    <a:pt x="2430" y="1983"/>
                    <a:pt x="2430" y="1983"/>
                  </a:cubicBezTo>
                  <a:cubicBezTo>
                    <a:pt x="2440" y="1991"/>
                    <a:pt x="2440" y="1991"/>
                    <a:pt x="2440" y="1991"/>
                  </a:cubicBezTo>
                  <a:cubicBezTo>
                    <a:pt x="2446" y="1996"/>
                    <a:pt x="2446" y="1996"/>
                    <a:pt x="2446" y="1996"/>
                  </a:cubicBezTo>
                  <a:cubicBezTo>
                    <a:pt x="2455" y="2004"/>
                    <a:pt x="2455" y="2004"/>
                    <a:pt x="2455" y="2004"/>
                  </a:cubicBezTo>
                  <a:cubicBezTo>
                    <a:pt x="2461" y="2010"/>
                    <a:pt x="2461" y="2010"/>
                    <a:pt x="2461" y="2010"/>
                  </a:cubicBezTo>
                  <a:cubicBezTo>
                    <a:pt x="2471" y="2018"/>
                    <a:pt x="2471" y="2018"/>
                    <a:pt x="2471" y="2018"/>
                  </a:cubicBezTo>
                  <a:cubicBezTo>
                    <a:pt x="2476" y="2023"/>
                    <a:pt x="2476" y="2023"/>
                    <a:pt x="2476" y="2023"/>
                  </a:cubicBezTo>
                  <a:cubicBezTo>
                    <a:pt x="2486" y="2032"/>
                    <a:pt x="2486" y="2032"/>
                    <a:pt x="2486" y="2032"/>
                  </a:cubicBezTo>
                  <a:cubicBezTo>
                    <a:pt x="2492" y="2038"/>
                    <a:pt x="2492" y="2038"/>
                    <a:pt x="2492" y="2038"/>
                  </a:cubicBezTo>
                  <a:cubicBezTo>
                    <a:pt x="2500" y="2046"/>
                    <a:pt x="2500" y="2046"/>
                    <a:pt x="2500" y="2046"/>
                  </a:cubicBezTo>
                  <a:cubicBezTo>
                    <a:pt x="2507" y="2053"/>
                    <a:pt x="2507" y="2053"/>
                    <a:pt x="2507" y="2053"/>
                  </a:cubicBezTo>
                  <a:cubicBezTo>
                    <a:pt x="2515" y="2060"/>
                    <a:pt x="2515" y="2060"/>
                    <a:pt x="2515" y="2060"/>
                  </a:cubicBezTo>
                  <a:cubicBezTo>
                    <a:pt x="2522" y="2067"/>
                    <a:pt x="2522" y="2067"/>
                    <a:pt x="2522" y="2067"/>
                  </a:cubicBezTo>
                  <a:cubicBezTo>
                    <a:pt x="2530" y="2075"/>
                    <a:pt x="2530" y="2075"/>
                    <a:pt x="2530" y="2075"/>
                  </a:cubicBezTo>
                  <a:cubicBezTo>
                    <a:pt x="2535" y="2081"/>
                    <a:pt x="2535" y="2081"/>
                    <a:pt x="2535" y="2081"/>
                  </a:cubicBezTo>
                  <a:cubicBezTo>
                    <a:pt x="2538" y="2084"/>
                    <a:pt x="2542" y="2087"/>
                    <a:pt x="2545" y="2091"/>
                  </a:cubicBezTo>
                  <a:cubicBezTo>
                    <a:pt x="2546" y="2092"/>
                    <a:pt x="2546" y="2092"/>
                    <a:pt x="2546" y="2092"/>
                  </a:cubicBezTo>
                  <a:cubicBezTo>
                    <a:pt x="2568" y="2115"/>
                    <a:pt x="2589" y="2139"/>
                    <a:pt x="2609" y="2163"/>
                  </a:cubicBezTo>
                  <a:cubicBezTo>
                    <a:pt x="2612" y="2167"/>
                    <a:pt x="2612" y="2167"/>
                    <a:pt x="2612" y="2167"/>
                  </a:cubicBezTo>
                  <a:cubicBezTo>
                    <a:pt x="2621" y="2177"/>
                    <a:pt x="2621" y="2177"/>
                    <a:pt x="2621" y="2177"/>
                  </a:cubicBezTo>
                  <a:cubicBezTo>
                    <a:pt x="2626" y="2183"/>
                    <a:pt x="2626" y="2183"/>
                    <a:pt x="2626" y="2183"/>
                  </a:cubicBezTo>
                  <a:cubicBezTo>
                    <a:pt x="2633" y="2192"/>
                    <a:pt x="2633" y="2192"/>
                    <a:pt x="2633" y="2192"/>
                  </a:cubicBezTo>
                  <a:cubicBezTo>
                    <a:pt x="2639" y="2199"/>
                    <a:pt x="2639" y="2199"/>
                    <a:pt x="2639" y="2199"/>
                  </a:cubicBezTo>
                  <a:cubicBezTo>
                    <a:pt x="2646" y="2209"/>
                    <a:pt x="2646" y="2209"/>
                    <a:pt x="2646" y="2209"/>
                  </a:cubicBezTo>
                  <a:cubicBezTo>
                    <a:pt x="2651" y="2215"/>
                    <a:pt x="2651" y="2215"/>
                    <a:pt x="2651" y="2215"/>
                  </a:cubicBezTo>
                  <a:cubicBezTo>
                    <a:pt x="2659" y="2226"/>
                    <a:pt x="2659" y="2226"/>
                    <a:pt x="2659" y="2226"/>
                  </a:cubicBezTo>
                  <a:cubicBezTo>
                    <a:pt x="2663" y="2232"/>
                    <a:pt x="2663" y="2232"/>
                    <a:pt x="2663" y="2232"/>
                  </a:cubicBezTo>
                  <a:cubicBezTo>
                    <a:pt x="2666" y="2235"/>
                    <a:pt x="2668" y="2239"/>
                    <a:pt x="2671" y="2242"/>
                  </a:cubicBezTo>
                  <a:cubicBezTo>
                    <a:pt x="2676" y="2249"/>
                    <a:pt x="2676" y="2249"/>
                    <a:pt x="2676" y="2249"/>
                  </a:cubicBezTo>
                  <a:cubicBezTo>
                    <a:pt x="2683" y="2259"/>
                    <a:pt x="2683" y="2259"/>
                    <a:pt x="2683" y="2259"/>
                  </a:cubicBezTo>
                  <a:cubicBezTo>
                    <a:pt x="2688" y="2266"/>
                    <a:pt x="2688" y="2266"/>
                    <a:pt x="2688" y="2266"/>
                  </a:cubicBezTo>
                  <a:cubicBezTo>
                    <a:pt x="2695" y="2276"/>
                    <a:pt x="2695" y="2276"/>
                    <a:pt x="2695" y="2276"/>
                  </a:cubicBezTo>
                  <a:cubicBezTo>
                    <a:pt x="2699" y="2282"/>
                    <a:pt x="2699" y="2282"/>
                    <a:pt x="2699" y="2282"/>
                  </a:cubicBezTo>
                  <a:cubicBezTo>
                    <a:pt x="2707" y="2293"/>
                    <a:pt x="2707" y="2293"/>
                    <a:pt x="2707" y="2293"/>
                  </a:cubicBezTo>
                  <a:cubicBezTo>
                    <a:pt x="2711" y="2300"/>
                    <a:pt x="2711" y="2300"/>
                    <a:pt x="2711" y="2300"/>
                  </a:cubicBezTo>
                  <a:cubicBezTo>
                    <a:pt x="2713" y="2303"/>
                    <a:pt x="2716" y="2307"/>
                    <a:pt x="2718" y="2311"/>
                  </a:cubicBezTo>
                  <a:cubicBezTo>
                    <a:pt x="2722" y="2318"/>
                    <a:pt x="2722" y="2318"/>
                    <a:pt x="2722" y="2318"/>
                  </a:cubicBezTo>
                  <a:cubicBezTo>
                    <a:pt x="2729" y="2328"/>
                    <a:pt x="2729" y="2328"/>
                    <a:pt x="2729" y="2328"/>
                  </a:cubicBezTo>
                  <a:cubicBezTo>
                    <a:pt x="2734" y="2336"/>
                    <a:pt x="2734" y="2336"/>
                    <a:pt x="2734" y="2336"/>
                  </a:cubicBezTo>
                  <a:cubicBezTo>
                    <a:pt x="2740" y="2346"/>
                    <a:pt x="2740" y="2346"/>
                    <a:pt x="2740" y="2346"/>
                  </a:cubicBezTo>
                  <a:cubicBezTo>
                    <a:pt x="2744" y="2353"/>
                    <a:pt x="2744" y="2353"/>
                    <a:pt x="2744" y="2353"/>
                  </a:cubicBezTo>
                  <a:cubicBezTo>
                    <a:pt x="2746" y="2357"/>
                    <a:pt x="2748" y="2360"/>
                    <a:pt x="2750" y="2363"/>
                  </a:cubicBezTo>
                  <a:cubicBezTo>
                    <a:pt x="2754" y="2370"/>
                    <a:pt x="2754" y="2370"/>
                    <a:pt x="2754" y="2370"/>
                  </a:cubicBezTo>
                  <a:cubicBezTo>
                    <a:pt x="2763" y="2385"/>
                    <a:pt x="2772" y="2401"/>
                    <a:pt x="2781" y="2417"/>
                  </a:cubicBezTo>
                  <a:cubicBezTo>
                    <a:pt x="2781" y="2417"/>
                    <a:pt x="2781" y="2417"/>
                    <a:pt x="2781" y="2417"/>
                  </a:cubicBezTo>
                  <a:cubicBezTo>
                    <a:pt x="2783" y="2421"/>
                    <a:pt x="2784" y="2425"/>
                    <a:pt x="2786" y="2428"/>
                  </a:cubicBezTo>
                  <a:cubicBezTo>
                    <a:pt x="2790" y="2436"/>
                    <a:pt x="2790" y="2436"/>
                    <a:pt x="2790" y="2436"/>
                  </a:cubicBezTo>
                  <a:cubicBezTo>
                    <a:pt x="2792" y="2440"/>
                    <a:pt x="2794" y="2444"/>
                    <a:pt x="2796" y="2447"/>
                  </a:cubicBezTo>
                  <a:cubicBezTo>
                    <a:pt x="2800" y="2454"/>
                    <a:pt x="2800" y="2454"/>
                    <a:pt x="2800" y="2454"/>
                  </a:cubicBezTo>
                  <a:cubicBezTo>
                    <a:pt x="2805" y="2465"/>
                    <a:pt x="2805" y="2465"/>
                    <a:pt x="2805" y="2465"/>
                  </a:cubicBezTo>
                  <a:cubicBezTo>
                    <a:pt x="2809" y="2474"/>
                    <a:pt x="2809" y="2474"/>
                    <a:pt x="2809" y="2474"/>
                  </a:cubicBezTo>
                  <a:cubicBezTo>
                    <a:pt x="2814" y="2484"/>
                    <a:pt x="2814" y="2484"/>
                    <a:pt x="2814" y="2484"/>
                  </a:cubicBezTo>
                  <a:cubicBezTo>
                    <a:pt x="2818" y="2492"/>
                    <a:pt x="2818" y="2492"/>
                    <a:pt x="2818" y="2492"/>
                  </a:cubicBezTo>
                  <a:cubicBezTo>
                    <a:pt x="2822" y="2503"/>
                    <a:pt x="2822" y="2503"/>
                    <a:pt x="2822" y="2503"/>
                  </a:cubicBezTo>
                  <a:cubicBezTo>
                    <a:pt x="2826" y="2512"/>
                    <a:pt x="2826" y="2512"/>
                    <a:pt x="2826" y="2512"/>
                  </a:cubicBezTo>
                  <a:cubicBezTo>
                    <a:pt x="2831" y="2522"/>
                    <a:pt x="2831" y="2522"/>
                    <a:pt x="2831" y="2522"/>
                  </a:cubicBezTo>
                  <a:cubicBezTo>
                    <a:pt x="2835" y="2531"/>
                    <a:pt x="2835" y="2531"/>
                    <a:pt x="2835" y="2531"/>
                  </a:cubicBezTo>
                  <a:cubicBezTo>
                    <a:pt x="2839" y="2541"/>
                    <a:pt x="2839" y="2541"/>
                    <a:pt x="2839" y="2541"/>
                  </a:cubicBezTo>
                  <a:cubicBezTo>
                    <a:pt x="2843" y="2551"/>
                    <a:pt x="2843" y="2551"/>
                    <a:pt x="2843" y="2551"/>
                  </a:cubicBezTo>
                  <a:cubicBezTo>
                    <a:pt x="2847" y="2561"/>
                    <a:pt x="2847" y="2561"/>
                    <a:pt x="2847" y="2561"/>
                  </a:cubicBezTo>
                  <a:cubicBezTo>
                    <a:pt x="2851" y="2570"/>
                    <a:pt x="2851" y="2570"/>
                    <a:pt x="2851" y="2570"/>
                  </a:cubicBezTo>
                  <a:cubicBezTo>
                    <a:pt x="2855" y="2581"/>
                    <a:pt x="2855" y="2581"/>
                    <a:pt x="2855" y="2581"/>
                  </a:cubicBezTo>
                  <a:cubicBezTo>
                    <a:pt x="2858" y="2590"/>
                    <a:pt x="2858" y="2590"/>
                    <a:pt x="2858" y="2590"/>
                  </a:cubicBezTo>
                  <a:cubicBezTo>
                    <a:pt x="2862" y="2601"/>
                    <a:pt x="2862" y="2601"/>
                    <a:pt x="2862" y="2601"/>
                  </a:cubicBezTo>
                  <a:cubicBezTo>
                    <a:pt x="2866" y="2610"/>
                    <a:pt x="2866" y="2610"/>
                    <a:pt x="2866" y="2610"/>
                  </a:cubicBezTo>
                  <a:cubicBezTo>
                    <a:pt x="2869" y="2620"/>
                    <a:pt x="2869" y="2620"/>
                    <a:pt x="2869" y="2620"/>
                  </a:cubicBezTo>
                  <a:cubicBezTo>
                    <a:pt x="2873" y="2631"/>
                    <a:pt x="2873" y="2631"/>
                    <a:pt x="2873" y="2631"/>
                  </a:cubicBezTo>
                  <a:cubicBezTo>
                    <a:pt x="2876" y="2640"/>
                    <a:pt x="2876" y="2640"/>
                    <a:pt x="2876" y="2640"/>
                  </a:cubicBezTo>
                  <a:cubicBezTo>
                    <a:pt x="2880" y="2651"/>
                    <a:pt x="2880" y="2651"/>
                    <a:pt x="2880" y="2651"/>
                  </a:cubicBezTo>
                  <a:cubicBezTo>
                    <a:pt x="2881" y="2654"/>
                    <a:pt x="2882" y="2657"/>
                    <a:pt x="2883" y="2660"/>
                  </a:cubicBezTo>
                  <a:cubicBezTo>
                    <a:pt x="2884" y="2664"/>
                    <a:pt x="2885" y="2668"/>
                    <a:pt x="2886" y="2672"/>
                  </a:cubicBezTo>
                  <a:cubicBezTo>
                    <a:pt x="2889" y="2681"/>
                    <a:pt x="2889" y="2681"/>
                    <a:pt x="2889" y="2681"/>
                  </a:cubicBezTo>
                  <a:cubicBezTo>
                    <a:pt x="2890" y="2684"/>
                    <a:pt x="2891" y="2688"/>
                    <a:pt x="2892" y="2691"/>
                  </a:cubicBezTo>
                  <a:cubicBezTo>
                    <a:pt x="2895" y="2701"/>
                    <a:pt x="2895" y="2701"/>
                    <a:pt x="2895" y="2701"/>
                  </a:cubicBezTo>
                  <a:cubicBezTo>
                    <a:pt x="2895" y="2702"/>
                    <a:pt x="2895" y="2702"/>
                    <a:pt x="2895" y="2702"/>
                  </a:cubicBezTo>
                  <a:cubicBezTo>
                    <a:pt x="2897" y="2708"/>
                    <a:pt x="2899" y="2715"/>
                    <a:pt x="2901" y="2721"/>
                  </a:cubicBezTo>
                  <a:cubicBezTo>
                    <a:pt x="2901" y="2722"/>
                    <a:pt x="2901" y="2722"/>
                    <a:pt x="2901" y="2722"/>
                  </a:cubicBezTo>
                  <a:cubicBezTo>
                    <a:pt x="2903" y="2728"/>
                    <a:pt x="2904" y="2735"/>
                    <a:pt x="2906" y="2742"/>
                  </a:cubicBezTo>
                  <a:cubicBezTo>
                    <a:pt x="2906" y="2742"/>
                    <a:pt x="2906" y="2742"/>
                    <a:pt x="2906" y="2742"/>
                  </a:cubicBezTo>
                  <a:cubicBezTo>
                    <a:pt x="2909" y="2752"/>
                    <a:pt x="2909" y="2752"/>
                    <a:pt x="2909" y="2752"/>
                  </a:cubicBezTo>
                  <a:cubicBezTo>
                    <a:pt x="2911" y="2763"/>
                    <a:pt x="2911" y="2763"/>
                    <a:pt x="2911" y="2763"/>
                  </a:cubicBezTo>
                  <a:cubicBezTo>
                    <a:pt x="2914" y="2774"/>
                    <a:pt x="2914" y="2774"/>
                    <a:pt x="2914" y="2774"/>
                  </a:cubicBezTo>
                  <a:cubicBezTo>
                    <a:pt x="2916" y="2784"/>
                    <a:pt x="2916" y="2784"/>
                    <a:pt x="2916" y="2784"/>
                  </a:cubicBezTo>
                  <a:cubicBezTo>
                    <a:pt x="2918" y="2794"/>
                    <a:pt x="2918" y="2794"/>
                    <a:pt x="2918" y="2794"/>
                  </a:cubicBezTo>
                  <a:cubicBezTo>
                    <a:pt x="2919" y="2798"/>
                    <a:pt x="2920" y="2801"/>
                    <a:pt x="2921" y="2805"/>
                  </a:cubicBezTo>
                  <a:cubicBezTo>
                    <a:pt x="2923" y="2815"/>
                    <a:pt x="2923" y="2815"/>
                    <a:pt x="2923" y="2815"/>
                  </a:cubicBezTo>
                  <a:cubicBezTo>
                    <a:pt x="2924" y="2819"/>
                    <a:pt x="2924" y="2822"/>
                    <a:pt x="2925" y="2826"/>
                  </a:cubicBezTo>
                  <a:cubicBezTo>
                    <a:pt x="2927" y="2836"/>
                    <a:pt x="2927" y="2836"/>
                    <a:pt x="2927" y="2836"/>
                  </a:cubicBezTo>
                  <a:cubicBezTo>
                    <a:pt x="2929" y="2848"/>
                    <a:pt x="2929" y="2848"/>
                    <a:pt x="2929" y="2848"/>
                  </a:cubicBezTo>
                  <a:cubicBezTo>
                    <a:pt x="2931" y="2857"/>
                    <a:pt x="2931" y="2857"/>
                    <a:pt x="2931" y="2857"/>
                  </a:cubicBezTo>
                  <a:cubicBezTo>
                    <a:pt x="2933" y="2869"/>
                    <a:pt x="2933" y="2869"/>
                    <a:pt x="2933" y="2869"/>
                  </a:cubicBezTo>
                  <a:cubicBezTo>
                    <a:pt x="2934" y="2879"/>
                    <a:pt x="2934" y="2879"/>
                    <a:pt x="2934" y="2879"/>
                  </a:cubicBezTo>
                  <a:cubicBezTo>
                    <a:pt x="2936" y="2891"/>
                    <a:pt x="2936" y="2891"/>
                    <a:pt x="2936" y="2891"/>
                  </a:cubicBezTo>
                  <a:cubicBezTo>
                    <a:pt x="2937" y="2901"/>
                    <a:pt x="2937" y="2901"/>
                    <a:pt x="2937" y="2901"/>
                  </a:cubicBezTo>
                  <a:cubicBezTo>
                    <a:pt x="2939" y="2912"/>
                    <a:pt x="2939" y="2912"/>
                    <a:pt x="2939" y="2912"/>
                  </a:cubicBezTo>
                  <a:cubicBezTo>
                    <a:pt x="2940" y="2923"/>
                    <a:pt x="2940" y="2923"/>
                    <a:pt x="2940" y="2923"/>
                  </a:cubicBezTo>
                  <a:cubicBezTo>
                    <a:pt x="2942" y="2933"/>
                    <a:pt x="2942" y="2933"/>
                    <a:pt x="2942" y="2933"/>
                  </a:cubicBezTo>
                  <a:cubicBezTo>
                    <a:pt x="2943" y="2944"/>
                    <a:pt x="2943" y="2944"/>
                    <a:pt x="2943" y="2944"/>
                  </a:cubicBezTo>
                  <a:cubicBezTo>
                    <a:pt x="2944" y="2955"/>
                    <a:pt x="2944" y="2955"/>
                    <a:pt x="2944" y="2955"/>
                  </a:cubicBezTo>
                  <a:cubicBezTo>
                    <a:pt x="2945" y="2966"/>
                    <a:pt x="2945" y="2966"/>
                    <a:pt x="2945" y="2966"/>
                  </a:cubicBezTo>
                  <a:cubicBezTo>
                    <a:pt x="2946" y="2977"/>
                    <a:pt x="2946" y="2977"/>
                    <a:pt x="2946" y="2977"/>
                  </a:cubicBezTo>
                  <a:cubicBezTo>
                    <a:pt x="2947" y="2988"/>
                    <a:pt x="2947" y="2988"/>
                    <a:pt x="2947" y="2988"/>
                  </a:cubicBezTo>
                  <a:cubicBezTo>
                    <a:pt x="2948" y="2999"/>
                    <a:pt x="2948" y="2999"/>
                    <a:pt x="2948" y="2999"/>
                  </a:cubicBezTo>
                  <a:cubicBezTo>
                    <a:pt x="2949" y="3010"/>
                    <a:pt x="2949" y="3010"/>
                    <a:pt x="2949" y="3010"/>
                  </a:cubicBezTo>
                  <a:cubicBezTo>
                    <a:pt x="2949" y="3014"/>
                    <a:pt x="2949" y="3018"/>
                    <a:pt x="2949" y="3022"/>
                  </a:cubicBezTo>
                  <a:cubicBezTo>
                    <a:pt x="2950" y="3032"/>
                    <a:pt x="2950" y="3032"/>
                    <a:pt x="2950" y="3032"/>
                  </a:cubicBezTo>
                  <a:cubicBezTo>
                    <a:pt x="2950" y="3037"/>
                    <a:pt x="2950" y="3043"/>
                    <a:pt x="2951" y="3048"/>
                  </a:cubicBezTo>
                  <a:cubicBezTo>
                    <a:pt x="2951" y="3054"/>
                    <a:pt x="2951" y="3054"/>
                    <a:pt x="2951" y="3054"/>
                  </a:cubicBezTo>
                  <a:cubicBezTo>
                    <a:pt x="2951" y="3061"/>
                    <a:pt x="2951" y="3069"/>
                    <a:pt x="2952" y="3076"/>
                  </a:cubicBezTo>
                  <a:cubicBezTo>
                    <a:pt x="2953" y="3083"/>
                    <a:pt x="2953" y="3091"/>
                    <a:pt x="2953" y="3098"/>
                  </a:cubicBezTo>
                  <a:cubicBezTo>
                    <a:pt x="2955" y="3113"/>
                    <a:pt x="2955" y="3113"/>
                    <a:pt x="2955" y="3113"/>
                  </a:cubicBezTo>
                  <a:cubicBezTo>
                    <a:pt x="2955" y="3203"/>
                    <a:pt x="2881" y="3277"/>
                    <a:pt x="2791" y="3277"/>
                  </a:cubicBezTo>
                  <a:cubicBezTo>
                    <a:pt x="2748" y="3277"/>
                    <a:pt x="2706" y="3259"/>
                    <a:pt x="2675" y="3229"/>
                  </a:cubicBezTo>
                  <a:cubicBezTo>
                    <a:pt x="2645" y="3198"/>
                    <a:pt x="2628" y="3156"/>
                    <a:pt x="2628" y="3113"/>
                  </a:cubicBezTo>
                  <a:cubicBezTo>
                    <a:pt x="2628" y="3113"/>
                    <a:pt x="2628" y="3113"/>
                    <a:pt x="2628" y="3113"/>
                  </a:cubicBezTo>
                </a:path>
              </a:pathLst>
            </a:custGeom>
            <a:solidFill>
              <a:schemeClr val="bg1"/>
            </a:solidFill>
            <a:ln w="9525">
              <a:noFill/>
            </a:ln>
          </p:spPr>
          <p:txBody>
            <a:bodyPr/>
            <a:p>
              <a:endParaRPr lang="zh-CN" altLang="en-US"/>
            </a:p>
          </p:txBody>
        </p:sp>
        <p:sp>
          <p:nvSpPr>
            <p:cNvPr id="23572" name="Freeform 29"/>
            <p:cNvSpPr/>
            <p:nvPr/>
          </p:nvSpPr>
          <p:spPr>
            <a:xfrm>
              <a:off x="1789663" y="2712158"/>
              <a:ext cx="989" cy="6044"/>
            </a:xfrm>
            <a:custGeom>
              <a:avLst/>
              <a:gdLst/>
              <a:ahLst/>
              <a:cxnLst>
                <a:cxn ang="0">
                  <a:pos x="989" y="6044"/>
                </a:cxn>
                <a:cxn ang="0">
                  <a:pos x="0" y="0"/>
                </a:cxn>
              </a:cxnLst>
              <a:pathLst>
                <a:path w="4" h="23">
                  <a:moveTo>
                    <a:pt x="4" y="23"/>
                  </a:moveTo>
                  <a:cubicBezTo>
                    <a:pt x="3" y="15"/>
                    <a:pt x="2" y="7"/>
                    <a:pt x="0" y="0"/>
                  </a:cubicBezTo>
                </a:path>
              </a:pathLst>
            </a:custGeom>
            <a:solidFill>
              <a:schemeClr val="bg1"/>
            </a:solidFill>
            <a:ln w="9525">
              <a:noFill/>
            </a:ln>
          </p:spPr>
          <p:txBody>
            <a:bodyPr/>
            <a:p>
              <a:endParaRPr lang="zh-CN" altLang="en-US"/>
            </a:p>
          </p:txBody>
        </p:sp>
        <p:sp>
          <p:nvSpPr>
            <p:cNvPr id="23573" name="Freeform 30"/>
            <p:cNvSpPr/>
            <p:nvPr/>
          </p:nvSpPr>
          <p:spPr>
            <a:xfrm>
              <a:off x="1785488" y="2691939"/>
              <a:ext cx="1319" cy="5714"/>
            </a:xfrm>
            <a:custGeom>
              <a:avLst/>
              <a:gdLst/>
              <a:ahLst/>
              <a:cxnLst>
                <a:cxn ang="0">
                  <a:pos x="1319" y="5714"/>
                </a:cxn>
                <a:cxn ang="0">
                  <a:pos x="0" y="0"/>
                </a:cxn>
              </a:cxnLst>
              <a:pathLst>
                <a:path w="5" h="22">
                  <a:moveTo>
                    <a:pt x="5" y="22"/>
                  </a:moveTo>
                  <a:cubicBezTo>
                    <a:pt x="4" y="15"/>
                    <a:pt x="2" y="7"/>
                    <a:pt x="0" y="0"/>
                  </a:cubicBezTo>
                </a:path>
              </a:pathLst>
            </a:custGeom>
            <a:solidFill>
              <a:schemeClr val="bg1"/>
            </a:solidFill>
            <a:ln w="9525">
              <a:noFill/>
            </a:ln>
          </p:spPr>
          <p:txBody>
            <a:bodyPr/>
            <a:p>
              <a:endParaRPr lang="zh-CN" altLang="en-US"/>
            </a:p>
          </p:txBody>
        </p:sp>
        <p:sp>
          <p:nvSpPr>
            <p:cNvPr id="23574" name="Freeform 31"/>
            <p:cNvSpPr/>
            <p:nvPr/>
          </p:nvSpPr>
          <p:spPr>
            <a:xfrm>
              <a:off x="1729117" y="1956047"/>
              <a:ext cx="404483" cy="850501"/>
            </a:xfrm>
            <a:custGeom>
              <a:avLst/>
              <a:gdLst/>
              <a:ahLst/>
              <a:cxnLst>
                <a:cxn ang="0">
                  <a:pos x="104173" y="403689"/>
                </a:cxn>
                <a:cxn ang="0">
                  <a:pos x="104953" y="402650"/>
                </a:cxn>
                <a:cxn ang="0">
                  <a:pos x="191201" y="254839"/>
                </a:cxn>
                <a:cxn ang="0">
                  <a:pos x="87807" y="98195"/>
                </a:cxn>
                <a:cxn ang="0">
                  <a:pos x="40786" y="86245"/>
                </a:cxn>
                <a:cxn ang="0">
                  <a:pos x="520" y="45980"/>
                </a:cxn>
                <a:cxn ang="0">
                  <a:pos x="0" y="42343"/>
                </a:cxn>
                <a:cxn ang="0">
                  <a:pos x="38708" y="1818"/>
                </a:cxn>
                <a:cxn ang="0">
                  <a:pos x="40786" y="0"/>
                </a:cxn>
                <a:cxn ang="0">
                  <a:pos x="277709" y="255358"/>
                </a:cxn>
                <a:cxn ang="0">
                  <a:pos x="182108" y="454865"/>
                </a:cxn>
                <a:cxn ang="0">
                  <a:pos x="182108" y="459281"/>
                </a:cxn>
                <a:cxn ang="0">
                  <a:pos x="403963" y="798286"/>
                </a:cxn>
                <a:cxn ang="0">
                  <a:pos x="404223" y="804001"/>
                </a:cxn>
                <a:cxn ang="0">
                  <a:pos x="404483" y="807898"/>
                </a:cxn>
                <a:cxn ang="0">
                  <a:pos x="362138" y="850501"/>
                </a:cxn>
                <a:cxn ang="0">
                  <a:pos x="332003" y="838032"/>
                </a:cxn>
                <a:cxn ang="0">
                  <a:pos x="319534" y="807898"/>
                </a:cxn>
                <a:cxn ang="0">
                  <a:pos x="319274" y="804001"/>
                </a:cxn>
                <a:cxn ang="0">
                  <a:pos x="319794" y="797767"/>
                </a:cxn>
                <a:cxn ang="0">
                  <a:pos x="171717" y="549423"/>
                </a:cxn>
                <a:cxn ang="0">
                  <a:pos x="149116" y="537473"/>
                </a:cxn>
                <a:cxn ang="0">
                  <a:pos x="96899" y="517730"/>
                </a:cxn>
                <a:cxn ang="0">
                  <a:pos x="64686" y="464996"/>
                </a:cxn>
                <a:cxn ang="0">
                  <a:pos x="64167" y="459541"/>
                </a:cxn>
                <a:cxn ang="0">
                  <a:pos x="104173" y="403689"/>
                </a:cxn>
                <a:cxn ang="0">
                  <a:pos x="104173" y="403689"/>
                </a:cxn>
              </a:cxnLst>
              <a:pathLst>
                <a:path w="1557" h="3274">
                  <a:moveTo>
                    <a:pt x="401" y="1554"/>
                  </a:moveTo>
                  <a:cubicBezTo>
                    <a:pt x="404" y="1550"/>
                    <a:pt x="404" y="1550"/>
                    <a:pt x="404" y="1550"/>
                  </a:cubicBezTo>
                  <a:cubicBezTo>
                    <a:pt x="602" y="1438"/>
                    <a:pt x="736" y="1225"/>
                    <a:pt x="736" y="981"/>
                  </a:cubicBezTo>
                  <a:cubicBezTo>
                    <a:pt x="736" y="710"/>
                    <a:pt x="572" y="478"/>
                    <a:pt x="338" y="378"/>
                  </a:cubicBezTo>
                  <a:cubicBezTo>
                    <a:pt x="279" y="352"/>
                    <a:pt x="221" y="332"/>
                    <a:pt x="157" y="332"/>
                  </a:cubicBezTo>
                  <a:cubicBezTo>
                    <a:pt x="71" y="332"/>
                    <a:pt x="2" y="263"/>
                    <a:pt x="2" y="177"/>
                  </a:cubicBezTo>
                  <a:cubicBezTo>
                    <a:pt x="0" y="163"/>
                    <a:pt x="0" y="163"/>
                    <a:pt x="0" y="163"/>
                  </a:cubicBezTo>
                  <a:cubicBezTo>
                    <a:pt x="0" y="79"/>
                    <a:pt x="66" y="11"/>
                    <a:pt x="149" y="7"/>
                  </a:cubicBezTo>
                  <a:cubicBezTo>
                    <a:pt x="157" y="0"/>
                    <a:pt x="157" y="0"/>
                    <a:pt x="157" y="0"/>
                  </a:cubicBezTo>
                  <a:cubicBezTo>
                    <a:pt x="667" y="38"/>
                    <a:pt x="1069" y="463"/>
                    <a:pt x="1069" y="983"/>
                  </a:cubicBezTo>
                  <a:cubicBezTo>
                    <a:pt x="1069" y="1293"/>
                    <a:pt x="925" y="1570"/>
                    <a:pt x="701" y="1751"/>
                  </a:cubicBezTo>
                  <a:cubicBezTo>
                    <a:pt x="701" y="1756"/>
                    <a:pt x="701" y="1762"/>
                    <a:pt x="701" y="1768"/>
                  </a:cubicBezTo>
                  <a:cubicBezTo>
                    <a:pt x="1196" y="1998"/>
                    <a:pt x="1542" y="2494"/>
                    <a:pt x="1555" y="3073"/>
                  </a:cubicBezTo>
                  <a:cubicBezTo>
                    <a:pt x="1555" y="3080"/>
                    <a:pt x="1556" y="3088"/>
                    <a:pt x="1556" y="3095"/>
                  </a:cubicBezTo>
                  <a:cubicBezTo>
                    <a:pt x="1557" y="3110"/>
                    <a:pt x="1557" y="3110"/>
                    <a:pt x="1557" y="3110"/>
                  </a:cubicBezTo>
                  <a:cubicBezTo>
                    <a:pt x="1557" y="3200"/>
                    <a:pt x="1484" y="3274"/>
                    <a:pt x="1394" y="3274"/>
                  </a:cubicBezTo>
                  <a:cubicBezTo>
                    <a:pt x="1351" y="3274"/>
                    <a:pt x="1309" y="3256"/>
                    <a:pt x="1278" y="3226"/>
                  </a:cubicBezTo>
                  <a:cubicBezTo>
                    <a:pt x="1248" y="3195"/>
                    <a:pt x="1230" y="3153"/>
                    <a:pt x="1230" y="3110"/>
                  </a:cubicBezTo>
                  <a:cubicBezTo>
                    <a:pt x="1229" y="3095"/>
                    <a:pt x="1229" y="3095"/>
                    <a:pt x="1229" y="3095"/>
                  </a:cubicBezTo>
                  <a:cubicBezTo>
                    <a:pt x="1229" y="3087"/>
                    <a:pt x="1230" y="3079"/>
                    <a:pt x="1231" y="3071"/>
                  </a:cubicBezTo>
                  <a:cubicBezTo>
                    <a:pt x="1218" y="2663"/>
                    <a:pt x="992" y="2308"/>
                    <a:pt x="661" y="2115"/>
                  </a:cubicBezTo>
                  <a:cubicBezTo>
                    <a:pt x="633" y="2098"/>
                    <a:pt x="604" y="2083"/>
                    <a:pt x="574" y="2069"/>
                  </a:cubicBezTo>
                  <a:cubicBezTo>
                    <a:pt x="503" y="2027"/>
                    <a:pt x="441" y="2027"/>
                    <a:pt x="373" y="1993"/>
                  </a:cubicBezTo>
                  <a:cubicBezTo>
                    <a:pt x="297" y="1954"/>
                    <a:pt x="249" y="1876"/>
                    <a:pt x="249" y="1790"/>
                  </a:cubicBezTo>
                  <a:cubicBezTo>
                    <a:pt x="247" y="1769"/>
                    <a:pt x="247" y="1769"/>
                    <a:pt x="247" y="1769"/>
                  </a:cubicBezTo>
                  <a:cubicBezTo>
                    <a:pt x="247" y="1670"/>
                    <a:pt x="311" y="1585"/>
                    <a:pt x="401" y="1554"/>
                  </a:cubicBezTo>
                  <a:cubicBezTo>
                    <a:pt x="401" y="1554"/>
                    <a:pt x="401" y="1554"/>
                    <a:pt x="401" y="1554"/>
                  </a:cubicBezTo>
                  <a:close/>
                </a:path>
              </a:pathLst>
            </a:custGeom>
            <a:solidFill>
              <a:schemeClr val="bg1"/>
            </a:solidFill>
            <a:ln w="9525">
              <a:noFill/>
            </a:ln>
          </p:spPr>
          <p:txBody>
            <a:bodyPr/>
            <a:p>
              <a:endParaRPr lang="zh-CN" altLang="en-US"/>
            </a:p>
          </p:txBody>
        </p:sp>
        <p:sp>
          <p:nvSpPr>
            <p:cNvPr id="23575" name="Line 32"/>
            <p:cNvSpPr/>
            <p:nvPr/>
          </p:nvSpPr>
          <p:spPr>
            <a:xfrm>
              <a:off x="1833287" y="2359650"/>
              <a:ext cx="0" cy="0"/>
            </a:xfrm>
            <a:prstGeom prst="line">
              <a:avLst/>
            </a:prstGeom>
            <a:ln w="9525">
              <a:noFill/>
            </a:ln>
          </p:spPr>
        </p:sp>
        <p:sp>
          <p:nvSpPr>
            <p:cNvPr id="23576" name="Line 33"/>
            <p:cNvSpPr/>
            <p:nvPr/>
          </p:nvSpPr>
          <p:spPr>
            <a:xfrm>
              <a:off x="1833287" y="2359650"/>
              <a:ext cx="0" cy="0"/>
            </a:xfrm>
            <a:prstGeom prst="line">
              <a:avLst/>
            </a:prstGeom>
            <a:ln w="9525">
              <a:noFill/>
            </a:ln>
          </p:spPr>
        </p:sp>
      </p:grpSp>
      <p:sp>
        <p:nvSpPr>
          <p:cNvPr id="23577" name="Freeform 22"/>
          <p:cNvSpPr>
            <a:spLocks noEditPoints="1"/>
          </p:cNvSpPr>
          <p:nvPr/>
        </p:nvSpPr>
        <p:spPr>
          <a:xfrm>
            <a:off x="8626475" y="1860550"/>
            <a:ext cx="866775" cy="974725"/>
          </a:xfrm>
          <a:custGeom>
            <a:avLst/>
            <a:gdLst/>
            <a:ahLst/>
            <a:cxnLst>
              <a:cxn ang="0">
                <a:pos x="791740" y="721956"/>
              </a:cxn>
              <a:cxn ang="0">
                <a:pos x="591870" y="601125"/>
              </a:cxn>
              <a:cxn ang="0">
                <a:pos x="755400" y="322104"/>
              </a:cxn>
              <a:cxn ang="0">
                <a:pos x="433388" y="0"/>
              </a:cxn>
              <a:cxn ang="0">
                <a:pos x="111039" y="322440"/>
              </a:cxn>
              <a:cxn ang="0">
                <a:pos x="274905" y="601125"/>
              </a:cxn>
              <a:cxn ang="0">
                <a:pos x="74699" y="722293"/>
              </a:cxn>
              <a:cxn ang="0">
                <a:pos x="0" y="940394"/>
              </a:cxn>
              <a:cxn ang="0">
                <a:pos x="34321" y="974725"/>
              </a:cxn>
              <a:cxn ang="0">
                <a:pos x="832454" y="974725"/>
              </a:cxn>
              <a:cxn ang="0">
                <a:pos x="866775" y="940394"/>
              </a:cxn>
              <a:cxn ang="0">
                <a:pos x="791740" y="721956"/>
              </a:cxn>
              <a:cxn ang="0">
                <a:pos x="666569" y="223823"/>
              </a:cxn>
              <a:cxn ang="0">
                <a:pos x="483523" y="148767"/>
              </a:cxn>
              <a:cxn ang="0">
                <a:pos x="513470" y="83134"/>
              </a:cxn>
              <a:cxn ang="0">
                <a:pos x="666569" y="223823"/>
              </a:cxn>
              <a:cxn ang="0">
                <a:pos x="433388" y="68998"/>
              </a:cxn>
              <a:cxn ang="0">
                <a:pos x="444155" y="70008"/>
              </a:cxn>
              <a:cxn ang="0">
                <a:pos x="181363" y="336576"/>
              </a:cxn>
              <a:cxn ang="0">
                <a:pos x="180017" y="322440"/>
              </a:cxn>
              <a:cxn ang="0">
                <a:pos x="433388" y="68998"/>
              </a:cxn>
              <a:cxn ang="0">
                <a:pos x="194822" y="404228"/>
              </a:cxn>
              <a:cxn ang="0">
                <a:pos x="446510" y="211370"/>
              </a:cxn>
              <a:cxn ang="0">
                <a:pos x="684066" y="346674"/>
              </a:cxn>
              <a:cxn ang="0">
                <a:pos x="433388" y="575545"/>
              </a:cxn>
              <a:cxn ang="0">
                <a:pos x="194822" y="404228"/>
              </a:cxn>
              <a:cxn ang="0">
                <a:pos x="69652" y="906063"/>
              </a:cxn>
              <a:cxn ang="0">
                <a:pos x="122816" y="771433"/>
              </a:cxn>
              <a:cxn ang="0">
                <a:pos x="433388" y="644544"/>
              </a:cxn>
              <a:cxn ang="0">
                <a:pos x="743623" y="771433"/>
              </a:cxn>
              <a:cxn ang="0">
                <a:pos x="797123" y="906063"/>
              </a:cxn>
              <a:cxn ang="0">
                <a:pos x="69652" y="906063"/>
              </a:cxn>
              <a:cxn ang="0">
                <a:pos x="69652" y="906063"/>
              </a:cxn>
              <a:cxn ang="0">
                <a:pos x="69652" y="906063"/>
              </a:cxn>
            </a:cxnLst>
            <a:pathLst>
              <a:path w="2576" h="2896">
                <a:moveTo>
                  <a:pt x="2353" y="2145"/>
                </a:moveTo>
                <a:cubicBezTo>
                  <a:pt x="2183" y="1979"/>
                  <a:pt x="1979" y="1858"/>
                  <a:pt x="1759" y="1786"/>
                </a:cubicBezTo>
                <a:cubicBezTo>
                  <a:pt x="2048" y="1621"/>
                  <a:pt x="2245" y="1313"/>
                  <a:pt x="2245" y="957"/>
                </a:cubicBezTo>
                <a:cubicBezTo>
                  <a:pt x="2245" y="429"/>
                  <a:pt x="1816" y="0"/>
                  <a:pt x="1288" y="0"/>
                </a:cubicBezTo>
                <a:cubicBezTo>
                  <a:pt x="760" y="0"/>
                  <a:pt x="330" y="430"/>
                  <a:pt x="330" y="958"/>
                </a:cubicBezTo>
                <a:cubicBezTo>
                  <a:pt x="330" y="1314"/>
                  <a:pt x="528" y="1621"/>
                  <a:pt x="817" y="1786"/>
                </a:cubicBezTo>
                <a:cubicBezTo>
                  <a:pt x="596" y="1858"/>
                  <a:pt x="392" y="1979"/>
                  <a:pt x="222" y="2146"/>
                </a:cubicBezTo>
                <a:cubicBezTo>
                  <a:pt x="26" y="2338"/>
                  <a:pt x="0" y="2581"/>
                  <a:pt x="0" y="2794"/>
                </a:cubicBezTo>
                <a:cubicBezTo>
                  <a:pt x="0" y="2851"/>
                  <a:pt x="46" y="2896"/>
                  <a:pt x="102" y="2896"/>
                </a:cubicBezTo>
                <a:cubicBezTo>
                  <a:pt x="2474" y="2896"/>
                  <a:pt x="2474" y="2896"/>
                  <a:pt x="2474" y="2896"/>
                </a:cubicBezTo>
                <a:cubicBezTo>
                  <a:pt x="2530" y="2896"/>
                  <a:pt x="2576" y="2851"/>
                  <a:pt x="2576" y="2794"/>
                </a:cubicBezTo>
                <a:cubicBezTo>
                  <a:pt x="2576" y="2535"/>
                  <a:pt x="2538" y="2326"/>
                  <a:pt x="2353" y="2145"/>
                </a:cubicBezTo>
                <a:close/>
                <a:moveTo>
                  <a:pt x="1981" y="665"/>
                </a:moveTo>
                <a:cubicBezTo>
                  <a:pt x="1806" y="542"/>
                  <a:pt x="1588" y="476"/>
                  <a:pt x="1437" y="442"/>
                </a:cubicBezTo>
                <a:cubicBezTo>
                  <a:pt x="1477" y="366"/>
                  <a:pt x="1506" y="298"/>
                  <a:pt x="1526" y="247"/>
                </a:cubicBezTo>
                <a:cubicBezTo>
                  <a:pt x="1731" y="316"/>
                  <a:pt x="1898" y="468"/>
                  <a:pt x="1981" y="665"/>
                </a:cubicBezTo>
                <a:close/>
                <a:moveTo>
                  <a:pt x="1288" y="205"/>
                </a:moveTo>
                <a:cubicBezTo>
                  <a:pt x="1299" y="205"/>
                  <a:pt x="1309" y="208"/>
                  <a:pt x="1320" y="208"/>
                </a:cubicBezTo>
                <a:cubicBezTo>
                  <a:pt x="1232" y="420"/>
                  <a:pt x="997" y="861"/>
                  <a:pt x="539" y="1000"/>
                </a:cubicBezTo>
                <a:cubicBezTo>
                  <a:pt x="539" y="986"/>
                  <a:pt x="535" y="972"/>
                  <a:pt x="535" y="958"/>
                </a:cubicBezTo>
                <a:cubicBezTo>
                  <a:pt x="535" y="543"/>
                  <a:pt x="873" y="205"/>
                  <a:pt x="1288" y="205"/>
                </a:cubicBezTo>
                <a:close/>
                <a:moveTo>
                  <a:pt x="579" y="1201"/>
                </a:moveTo>
                <a:cubicBezTo>
                  <a:pt x="934" y="1101"/>
                  <a:pt x="1174" y="857"/>
                  <a:pt x="1327" y="628"/>
                </a:cubicBezTo>
                <a:cubicBezTo>
                  <a:pt x="1550" y="669"/>
                  <a:pt x="1930" y="788"/>
                  <a:pt x="2033" y="1030"/>
                </a:cubicBezTo>
                <a:cubicBezTo>
                  <a:pt x="1996" y="1410"/>
                  <a:pt x="1678" y="1710"/>
                  <a:pt x="1288" y="1710"/>
                </a:cubicBezTo>
                <a:cubicBezTo>
                  <a:pt x="958" y="1710"/>
                  <a:pt x="681" y="1496"/>
                  <a:pt x="579" y="1201"/>
                </a:cubicBezTo>
                <a:close/>
                <a:moveTo>
                  <a:pt x="207" y="2692"/>
                </a:moveTo>
                <a:cubicBezTo>
                  <a:pt x="216" y="2546"/>
                  <a:pt x="251" y="2404"/>
                  <a:pt x="365" y="2292"/>
                </a:cubicBezTo>
                <a:cubicBezTo>
                  <a:pt x="614" y="2049"/>
                  <a:pt x="941" y="1915"/>
                  <a:pt x="1288" y="1915"/>
                </a:cubicBezTo>
                <a:cubicBezTo>
                  <a:pt x="1634" y="1915"/>
                  <a:pt x="1962" y="2049"/>
                  <a:pt x="2210" y="2292"/>
                </a:cubicBezTo>
                <a:cubicBezTo>
                  <a:pt x="2322" y="2401"/>
                  <a:pt x="2360" y="2529"/>
                  <a:pt x="2369" y="2692"/>
                </a:cubicBezTo>
                <a:lnTo>
                  <a:pt x="207" y="2692"/>
                </a:lnTo>
                <a:close/>
                <a:moveTo>
                  <a:pt x="207" y="2692"/>
                </a:moveTo>
                <a:cubicBezTo>
                  <a:pt x="207" y="2692"/>
                  <a:pt x="207" y="2692"/>
                  <a:pt x="207" y="2692"/>
                </a:cubicBezTo>
              </a:path>
            </a:pathLst>
          </a:custGeom>
          <a:solidFill>
            <a:schemeClr val="bg1"/>
          </a:solidFill>
          <a:ln w="9525">
            <a:noFill/>
          </a:ln>
        </p:spPr>
        <p:txBody>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p:pic>
        <p:nvPicPr>
          <p:cNvPr id="25602" name="图片 3"/>
          <p:cNvPicPr>
            <a:picLocks noChangeAspect="1"/>
          </p:cNvPicPr>
          <p:nvPr/>
        </p:nvPicPr>
        <p:blipFill>
          <a:blip r:embed="rId1"/>
          <a:srcRect t="31261" b="12518"/>
          <a:stretch>
            <a:fillRect/>
          </a:stretch>
        </p:blipFill>
        <p:spPr>
          <a:xfrm>
            <a:off x="1533525" y="3513138"/>
            <a:ext cx="9134475" cy="3344862"/>
          </a:xfrm>
          <a:prstGeom prst="rect">
            <a:avLst/>
          </a:prstGeom>
          <a:solidFill>
            <a:schemeClr val="bg1"/>
          </a:solidFill>
          <a:ln w="9525">
            <a:noFill/>
          </a:ln>
        </p:spPr>
      </p:pic>
      <p:sp>
        <p:nvSpPr>
          <p:cNvPr id="10" name="等腰三角形 9"/>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05" name="矩形 11"/>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2</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25606" name="矩形 2"/>
          <p:cNvSpPr/>
          <p:nvPr/>
        </p:nvSpPr>
        <p:spPr>
          <a:xfrm>
            <a:off x="3657600" y="80963"/>
            <a:ext cx="1620838"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形式多样</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133129" name="Text Box 20"/>
          <p:cNvSpPr txBox="1">
            <a:spLocks noChangeArrowheads="1"/>
          </p:cNvSpPr>
          <p:nvPr/>
        </p:nvSpPr>
        <p:spPr bwMode="gray">
          <a:xfrm>
            <a:off x="1930400" y="990600"/>
            <a:ext cx="834072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要</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创建优秀的企业安全文化，首先要真正把安全教育摆到重点位置。在教育途径上要多管齐下，既要通过安全培训、“安全日”进行常规性的安全教育，又要充分发挥安全会议、厂报、有线电视、黑板报等多种途径的作用，强化宣传效果。在安全教育的形式和内容上要力求丰富多彩，推陈出新，使安全教育具有知识性、趣味性，寓教于乐，广大职工在参与活动中受到教育和熏陶，在潜移默化中强化安全意识。 </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六边形 65"/>
          <p:cNvSpPr/>
          <p:nvPr/>
        </p:nvSpPr>
        <p:spPr>
          <a:xfrm>
            <a:off x="4622800" y="3303588"/>
            <a:ext cx="2970213" cy="2559050"/>
          </a:xfrm>
          <a:prstGeom prst="hexagon">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六边形 64"/>
          <p:cNvSpPr/>
          <p:nvPr/>
        </p:nvSpPr>
        <p:spPr>
          <a:xfrm>
            <a:off x="4700588" y="3362325"/>
            <a:ext cx="2817813" cy="2428875"/>
          </a:xfrm>
          <a:prstGeom prst="hexagon">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等腰三角形 45"/>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任意多边形 46"/>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3" name="矩形 47"/>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2</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3" name="六边形 2"/>
          <p:cNvSpPr/>
          <p:nvPr/>
        </p:nvSpPr>
        <p:spPr>
          <a:xfrm>
            <a:off x="4827588" y="3471863"/>
            <a:ext cx="2563813" cy="220980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a:off x="7615238" y="3143250"/>
            <a:ext cx="2481263" cy="58578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圆角矩形 51"/>
          <p:cNvSpPr/>
          <p:nvPr/>
        </p:nvSpPr>
        <p:spPr>
          <a:xfrm>
            <a:off x="7615238" y="4284663"/>
            <a:ext cx="2481263" cy="58578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圆角矩形 52"/>
          <p:cNvSpPr/>
          <p:nvPr/>
        </p:nvSpPr>
        <p:spPr>
          <a:xfrm>
            <a:off x="7618413" y="5408613"/>
            <a:ext cx="2482850" cy="58578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圆角矩形 53"/>
          <p:cNvSpPr/>
          <p:nvPr/>
        </p:nvSpPr>
        <p:spPr>
          <a:xfrm>
            <a:off x="2159000" y="3143250"/>
            <a:ext cx="2482850" cy="58578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圆角矩形 54"/>
          <p:cNvSpPr/>
          <p:nvPr/>
        </p:nvSpPr>
        <p:spPr>
          <a:xfrm>
            <a:off x="2159000" y="4284663"/>
            <a:ext cx="2482850" cy="58578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圆角矩形 55"/>
          <p:cNvSpPr/>
          <p:nvPr/>
        </p:nvSpPr>
        <p:spPr>
          <a:xfrm>
            <a:off x="2163763" y="5408613"/>
            <a:ext cx="2482850" cy="58578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61" name="矩形 4"/>
          <p:cNvSpPr/>
          <p:nvPr/>
        </p:nvSpPr>
        <p:spPr>
          <a:xfrm>
            <a:off x="8265954" y="3219450"/>
            <a:ext cx="1198880" cy="398780"/>
          </a:xfrm>
          <a:prstGeom prst="rect">
            <a:avLst/>
          </a:prstGeom>
          <a:noFill/>
          <a:ln w="9525">
            <a:noFill/>
          </a:ln>
        </p:spPr>
        <p:txBody>
          <a:bodyPr wrap="none" anchor="t">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员工需求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662" name="矩形 5"/>
          <p:cNvSpPr/>
          <p:nvPr/>
        </p:nvSpPr>
        <p:spPr>
          <a:xfrm>
            <a:off x="8245317" y="4397375"/>
            <a:ext cx="1198880" cy="398780"/>
          </a:xfrm>
          <a:prstGeom prst="rect">
            <a:avLst/>
          </a:prstGeom>
          <a:noFill/>
          <a:ln w="9525">
            <a:noFill/>
          </a:ln>
        </p:spPr>
        <p:txBody>
          <a:bodyPr wrap="none" anchor="t">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季节变化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663" name="矩形 6"/>
          <p:cNvSpPr/>
          <p:nvPr/>
        </p:nvSpPr>
        <p:spPr>
          <a:xfrm>
            <a:off x="8269129" y="5480050"/>
            <a:ext cx="1198880" cy="398780"/>
          </a:xfrm>
          <a:prstGeom prst="rect">
            <a:avLst/>
          </a:prstGeom>
          <a:noFill/>
          <a:ln w="9525">
            <a:noFill/>
          </a:ln>
        </p:spPr>
        <p:txBody>
          <a:bodyPr wrap="none" anchor="t">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居住环境</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664" name="矩形 7"/>
          <p:cNvSpPr/>
          <p:nvPr/>
        </p:nvSpPr>
        <p:spPr>
          <a:xfrm>
            <a:off x="2793842" y="3227388"/>
            <a:ext cx="1198880" cy="398780"/>
          </a:xfrm>
          <a:prstGeom prst="rect">
            <a:avLst/>
          </a:prstGeom>
          <a:noFill/>
          <a:ln w="9525">
            <a:noFill/>
          </a:ln>
        </p:spPr>
        <p:txBody>
          <a:bodyPr wrap="none" anchor="t">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主题不同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665" name="矩形 8"/>
          <p:cNvSpPr/>
          <p:nvPr/>
        </p:nvSpPr>
        <p:spPr>
          <a:xfrm>
            <a:off x="2793842" y="4360863"/>
            <a:ext cx="1198880" cy="398780"/>
          </a:xfrm>
          <a:prstGeom prst="rect">
            <a:avLst/>
          </a:prstGeom>
          <a:noFill/>
          <a:ln w="9525">
            <a:noFill/>
          </a:ln>
        </p:spPr>
        <p:txBody>
          <a:bodyPr wrap="none" anchor="t">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工序不同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666" name="矩形 9"/>
          <p:cNvSpPr/>
          <p:nvPr/>
        </p:nvSpPr>
        <p:spPr>
          <a:xfrm>
            <a:off x="2793842" y="5480050"/>
            <a:ext cx="1198880" cy="398780"/>
          </a:xfrm>
          <a:prstGeom prst="rect">
            <a:avLst/>
          </a:prstGeom>
          <a:noFill/>
          <a:ln w="9525">
            <a:noFill/>
          </a:ln>
        </p:spPr>
        <p:txBody>
          <a:bodyPr wrap="none" anchor="t">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车间不同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168525" y="1371600"/>
            <a:ext cx="7878763"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企业内班组是最小的单元细胞，搞好班组安全日活动，是推动企业安全文化建设的最有效途径。 </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7668" name="矩形 11"/>
          <p:cNvSpPr/>
          <p:nvPr/>
        </p:nvSpPr>
        <p:spPr>
          <a:xfrm>
            <a:off x="5323047" y="4237038"/>
            <a:ext cx="1607820" cy="521970"/>
          </a:xfrm>
          <a:prstGeom prst="rect">
            <a:avLst/>
          </a:prstGeom>
          <a:noFill/>
          <a:ln w="9525">
            <a:noFill/>
          </a:ln>
        </p:spPr>
        <p:txBody>
          <a:bodyPr wrap="none" anchor="t">
            <a:spAutoFit/>
          </a:bodyPr>
          <a:p>
            <a:pPr algn="ctr"/>
            <a:r>
              <a:rPr lang="zh-CN" altLang="en-US" sz="2800" b="1" dirty="0">
                <a:solidFill>
                  <a:schemeClr val="bg1"/>
                </a:solidFill>
                <a:latin typeface="华文中宋" panose="02010600040101010101" pitchFamily="2" charset="-122"/>
                <a:ea typeface="华文中宋" panose="02010600040101010101" pitchFamily="2" charset="-122"/>
              </a:rPr>
              <a:t>形式多样</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27669" name="矩形 66"/>
          <p:cNvSpPr/>
          <p:nvPr/>
        </p:nvSpPr>
        <p:spPr>
          <a:xfrm>
            <a:off x="3657600" y="80963"/>
            <a:ext cx="1620838"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形式多样</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8"/>
          <p:cNvSpPr/>
          <p:nvPr/>
        </p:nvSpPr>
        <p:spPr>
          <a:xfrm>
            <a:off x="3657600" y="87313"/>
            <a:ext cx="4724400"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重视对员工的激励作用</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29698" name="Text Box 20"/>
          <p:cNvSpPr txBox="1"/>
          <p:nvPr/>
        </p:nvSpPr>
        <p:spPr>
          <a:xfrm>
            <a:off x="2019300" y="1028700"/>
            <a:ext cx="8153400" cy="2399665"/>
          </a:xfrm>
          <a:prstGeom prst="rect">
            <a:avLst/>
          </a:prstGeom>
          <a:noFill/>
          <a:ln w="9525">
            <a:noFill/>
          </a:ln>
        </p:spPr>
        <p:txBody>
          <a:bodyPr anchor="t">
            <a:spAutoFit/>
          </a:bodyPr>
          <a:p>
            <a:pPr algn="just">
              <a:lnSpc>
                <a:spcPct val="150000"/>
              </a:lnSpc>
            </a:pPr>
            <a:r>
              <a:rPr lang="zh-CN" altLang="en-US" sz="2000" dirty="0">
                <a:solidFill>
                  <a:srgbClr val="262626"/>
                </a:solidFill>
                <a:latin typeface="微软雅黑" panose="020B0503020204020204" pitchFamily="34" charset="-122"/>
                <a:ea typeface="微软雅黑" panose="020B0503020204020204" pitchFamily="34" charset="-122"/>
              </a:rPr>
              <a:t>企业员工安全工作的积极性调动，要靠安全管理人员的挖掘和引导，从而激发他们的工作热情和创造能力。企业可以在各级安全生产责任制的基础上，对安全工作搞得好的集体和个人进行物质奖励，反之要进行物质惩罚。也可以搞评选安全标兵、安全之星等安全活动，对入选人员给予一定的奖励，从而调动员工参与安全管理工作的积极性和热情。 </a:t>
            </a:r>
            <a:endParaRPr lang="zh-CN" altLang="en-US" sz="2000" dirty="0">
              <a:solidFill>
                <a:srgbClr val="262626"/>
              </a:solidFill>
              <a:latin typeface="微软雅黑" panose="020B0503020204020204" pitchFamily="34" charset="-122"/>
              <a:ea typeface="微软雅黑" panose="020B0503020204020204" pitchFamily="34" charset="-122"/>
            </a:endParaRPr>
          </a:p>
        </p:txBody>
      </p:sp>
      <p:sp>
        <p:nvSpPr>
          <p:cNvPr id="10" name="等腰三角形 9"/>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1" name="矩形 11"/>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3</a:t>
            </a:r>
            <a:endParaRPr lang="zh-CN" altLang="en-US" sz="2800" dirty="0">
              <a:solidFill>
                <a:schemeClr val="bg1"/>
              </a:solidFill>
              <a:latin typeface="Arial" panose="020B0604020202020204" pitchFamily="34" charset="0"/>
              <a:ea typeface="宋体" panose="02010600030101010101" pitchFamily="2" charset="-122"/>
            </a:endParaRPr>
          </a:p>
        </p:txBody>
      </p:sp>
      <p:pic>
        <p:nvPicPr>
          <p:cNvPr id="29702" name="图片 2"/>
          <p:cNvPicPr>
            <a:picLocks noChangeAspect="1"/>
          </p:cNvPicPr>
          <p:nvPr/>
        </p:nvPicPr>
        <p:blipFill>
          <a:blip r:embed="rId1"/>
          <a:srcRect t="19437" b="28088"/>
          <a:stretch>
            <a:fillRect/>
          </a:stretch>
        </p:blipFill>
        <p:spPr>
          <a:xfrm>
            <a:off x="1524000" y="3657600"/>
            <a:ext cx="9144000" cy="32004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3"/>
          <p:cNvPicPr>
            <a:picLocks noChangeAspect="1"/>
          </p:cNvPicPr>
          <p:nvPr/>
        </p:nvPicPr>
        <p:blipFill>
          <a:blip r:embed="rId1"/>
          <a:srcRect r="5569" b="4831"/>
          <a:stretch>
            <a:fillRect/>
          </a:stretch>
        </p:blipFill>
        <p:spPr>
          <a:xfrm>
            <a:off x="1485900" y="685800"/>
            <a:ext cx="9182100" cy="6172200"/>
          </a:xfrm>
          <a:prstGeom prst="rect">
            <a:avLst/>
          </a:prstGeom>
          <a:noFill/>
          <a:ln w="9525">
            <a:noFill/>
          </a:ln>
        </p:spPr>
      </p:pic>
      <p:sp>
        <p:nvSpPr>
          <p:cNvPr id="5" name="流程图: 手动输入 4"/>
          <p:cNvSpPr/>
          <p:nvPr/>
        </p:nvSpPr>
        <p:spPr>
          <a:xfrm rot="5400000">
            <a:off x="1928813" y="1243013"/>
            <a:ext cx="4371975" cy="5181600"/>
          </a:xfrm>
          <a:prstGeom prst="flowChartManualInput">
            <a:avLst/>
          </a:prstGeom>
          <a:solidFill>
            <a:srgbClr val="C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流程图: 手动输入 17"/>
          <p:cNvSpPr/>
          <p:nvPr/>
        </p:nvSpPr>
        <p:spPr>
          <a:xfrm rot="5400000" flipH="1" flipV="1">
            <a:off x="6028531" y="1380331"/>
            <a:ext cx="4371975" cy="4906963"/>
          </a:xfrm>
          <a:prstGeom prst="flowChartManualInput">
            <a:avLst/>
          </a:prstGeom>
          <a:solidFill>
            <a:schemeClr val="tx1">
              <a:lumMod val="85000"/>
              <a:lumOff val="1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8" name="Rectangle 8"/>
          <p:cNvSpPr/>
          <p:nvPr/>
        </p:nvSpPr>
        <p:spPr>
          <a:xfrm>
            <a:off x="3657600" y="69850"/>
            <a:ext cx="4267200"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把感情融入安全管理</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31749" name="Text Box 20"/>
          <p:cNvSpPr txBox="1"/>
          <p:nvPr/>
        </p:nvSpPr>
        <p:spPr>
          <a:xfrm>
            <a:off x="1722438" y="2084388"/>
            <a:ext cx="4038600" cy="3322955"/>
          </a:xfrm>
          <a:prstGeom prst="rect">
            <a:avLst/>
          </a:prstGeom>
          <a:noFill/>
          <a:ln w="9525">
            <a:noFill/>
          </a:ln>
        </p:spPr>
        <p:txBody>
          <a:bodyPr anchor="t">
            <a:spAutoFit/>
          </a:bodyPr>
          <a:p>
            <a:pPr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人的感情因素深深地渗透到行为中，影响着行为目标、行为方式等多个方面。在企业内部，每一名职工都拥有自己的情感世界，安全管理者只有深入了解、沟通和激发职工的内心情感，才能在管理工作中起到事半功倍的效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等腰三角形 11"/>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任意多边形 12"/>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52" name="矩形 13"/>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4</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31753" name="矩形 2"/>
          <p:cNvSpPr/>
          <p:nvPr/>
        </p:nvSpPr>
        <p:spPr>
          <a:xfrm>
            <a:off x="6629400" y="1709738"/>
            <a:ext cx="3886200" cy="4246245"/>
          </a:xfrm>
          <a:prstGeom prst="rect">
            <a:avLst/>
          </a:prstGeom>
          <a:noFill/>
          <a:ln w="9525">
            <a:noFill/>
          </a:ln>
        </p:spPr>
        <p:txBody>
          <a:bodyPr anchor="t">
            <a:spAutoFit/>
          </a:bodyPr>
          <a:p>
            <a:pPr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譬如，可以在节日和员工的生日时致以祝贺，这样“于细微处见真情”，才更能感化人心，以便和谐一致，团结协作，促进安全管理，消除管理中的抵触情绪，从而进一步增强全体员工的凝聚力，使其劲往一处使，在和睦的氛围中实现安全生产，杜绝各类事故的发生。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3794" name="图片 3"/>
          <p:cNvPicPr>
            <a:picLocks noChangeAspect="1"/>
          </p:cNvPicPr>
          <p:nvPr/>
        </p:nvPicPr>
        <p:blipFill>
          <a:blip r:embed="rId1"/>
          <a:srcRect t="6076" b="6076"/>
          <a:stretch>
            <a:fillRect/>
          </a:stretch>
        </p:blipFill>
        <p:spPr>
          <a:xfrm>
            <a:off x="1530350" y="749300"/>
            <a:ext cx="9144000" cy="5357813"/>
          </a:xfrm>
          <a:prstGeom prst="rect">
            <a:avLst/>
          </a:prstGeom>
          <a:noFill/>
          <a:ln w="9525">
            <a:noFill/>
          </a:ln>
        </p:spPr>
      </p:pic>
      <p:sp>
        <p:nvSpPr>
          <p:cNvPr id="26" name="等腰三角形 25"/>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任意多边形 27"/>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7" name="矩形 28"/>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5</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33798" name="矩形 2"/>
          <p:cNvSpPr/>
          <p:nvPr/>
        </p:nvSpPr>
        <p:spPr>
          <a:xfrm>
            <a:off x="3657600" y="85725"/>
            <a:ext cx="1620838"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全员参与</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30" name="任意多边形 29"/>
          <p:cNvSpPr/>
          <p:nvPr/>
        </p:nvSpPr>
        <p:spPr>
          <a:xfrm>
            <a:off x="1524000" y="3124200"/>
            <a:ext cx="9156700" cy="3733800"/>
          </a:xfrm>
          <a:custGeom>
            <a:avLst/>
            <a:gdLst>
              <a:gd name="connsiteX0" fmla="*/ 0 w 9156701"/>
              <a:gd name="connsiteY0" fmla="*/ 0 h 3398316"/>
              <a:gd name="connsiteX1" fmla="*/ 9156701 w 9156701"/>
              <a:gd name="connsiteY1" fmla="*/ 1280028 h 3398316"/>
              <a:gd name="connsiteX2" fmla="*/ 9156701 w 9156701"/>
              <a:gd name="connsiteY2" fmla="*/ 3398316 h 3398316"/>
              <a:gd name="connsiteX3" fmla="*/ 0 w 9156701"/>
              <a:gd name="connsiteY3" fmla="*/ 3398316 h 3398316"/>
            </a:gdLst>
            <a:ahLst/>
            <a:cxnLst>
              <a:cxn ang="0">
                <a:pos x="connsiteX0" y="connsiteY0"/>
              </a:cxn>
              <a:cxn ang="0">
                <a:pos x="connsiteX1" y="connsiteY1"/>
              </a:cxn>
              <a:cxn ang="0">
                <a:pos x="connsiteX2" y="connsiteY2"/>
              </a:cxn>
              <a:cxn ang="0">
                <a:pos x="connsiteX3" y="connsiteY3"/>
              </a:cxn>
            </a:cxnLst>
            <a:rect l="l" t="t" r="r" b="b"/>
            <a:pathLst>
              <a:path w="9156701" h="3398316">
                <a:moveTo>
                  <a:pt x="0" y="0"/>
                </a:moveTo>
                <a:lnTo>
                  <a:pt x="9156701" y="1280028"/>
                </a:lnTo>
                <a:lnTo>
                  <a:pt x="9156701" y="3398316"/>
                </a:lnTo>
                <a:lnTo>
                  <a:pt x="0" y="3398316"/>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00" name="Text Box 20"/>
          <p:cNvSpPr txBox="1"/>
          <p:nvPr/>
        </p:nvSpPr>
        <p:spPr>
          <a:xfrm>
            <a:off x="1924050" y="4114800"/>
            <a:ext cx="8343900" cy="2584450"/>
          </a:xfrm>
          <a:prstGeom prst="rect">
            <a:avLst/>
          </a:prstGeom>
          <a:noFill/>
          <a:ln w="9525">
            <a:noFill/>
          </a:ln>
        </p:spPr>
        <p:txBody>
          <a:bodyPr anchor="t">
            <a:spAutoFit/>
          </a:bodyPr>
          <a:p>
            <a:pPr algn="just">
              <a:lnSpc>
                <a:spcPct val="150000"/>
              </a:lnSpc>
            </a:pPr>
            <a:r>
              <a:rPr lang="zh-CN" altLang="zh-CN" dirty="0">
                <a:solidFill>
                  <a:schemeClr val="bg1"/>
                </a:solidFill>
                <a:latin typeface="微软雅黑" panose="020B0503020204020204" pitchFamily="34" charset="-122"/>
                <a:ea typeface="微软雅黑" panose="020B0503020204020204" pitchFamily="34" charset="-122"/>
              </a:rPr>
              <a:t>要搞好安全、保障员工的安全必须达成</a:t>
            </a:r>
            <a:r>
              <a:rPr lang="zh-CN" altLang="en-US" dirty="0">
                <a:solidFill>
                  <a:schemeClr val="bg1"/>
                </a:solidFill>
                <a:latin typeface="微软雅黑" panose="020B0503020204020204" pitchFamily="34" charset="-122"/>
                <a:ea typeface="微软雅黑" panose="020B0503020204020204" pitchFamily="34" charset="-122"/>
              </a:rPr>
              <a:t>“安全工作，人人有责”的共识，使员工能够把安全理论知识和生产实践紧密地结合在一起。在充分发挥专业安全管理人员作用的同时，要想方设法让全体员工都参与到安全管理中，充分调动和发挥广大员工的安全工作积极性。只有这样，才能对现场的作业人员、设备状况，给予静态控制、动态预防，切断和制止有可能引发事故的根源，实现作业人员之间的自保、互保和联保，极大地降低安全事故的发生率。</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nvSpPr>
        <p:spPr>
          <a:xfrm>
            <a:off x="1352550" y="933450"/>
            <a:ext cx="2971800" cy="297180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等腰三角形 8"/>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844" name="矩形 10"/>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6</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35845" name="矩形 2"/>
          <p:cNvSpPr/>
          <p:nvPr/>
        </p:nvSpPr>
        <p:spPr>
          <a:xfrm>
            <a:off x="3657600" y="80963"/>
            <a:ext cx="3416300"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实行全方位安全管理</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pic>
        <p:nvPicPr>
          <p:cNvPr id="35846" name="图片 3"/>
          <p:cNvPicPr>
            <a:picLocks noChangeAspect="1"/>
          </p:cNvPicPr>
          <p:nvPr/>
        </p:nvPicPr>
        <p:blipFill>
          <a:blip r:embed="rId1"/>
          <a:stretch>
            <a:fillRect/>
          </a:stretch>
        </p:blipFill>
        <p:spPr>
          <a:xfrm>
            <a:off x="1066800" y="1506538"/>
            <a:ext cx="3543300" cy="5351462"/>
          </a:xfrm>
          <a:prstGeom prst="rect">
            <a:avLst/>
          </a:prstGeom>
          <a:noFill/>
          <a:ln w="9525">
            <a:noFill/>
          </a:ln>
        </p:spPr>
      </p:pic>
      <p:sp>
        <p:nvSpPr>
          <p:cNvPr id="6" name="圆角矩形 5"/>
          <p:cNvSpPr/>
          <p:nvPr/>
        </p:nvSpPr>
        <p:spPr>
          <a:xfrm rot="2753879">
            <a:off x="3967163" y="0"/>
            <a:ext cx="7364413" cy="7364413"/>
          </a:xfrm>
          <a:prstGeom prst="roundRect">
            <a:avLst>
              <a:gd name="adj" fmla="val 44439"/>
            </a:avLst>
          </a:prstGeom>
          <a:solidFill>
            <a:srgbClr val="C0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952" name="Text Box 20"/>
          <p:cNvSpPr txBox="1">
            <a:spLocks noChangeArrowheads="1"/>
          </p:cNvSpPr>
          <p:nvPr/>
        </p:nvSpPr>
        <p:spPr bwMode="gray">
          <a:xfrm>
            <a:off x="5191125" y="1789113"/>
            <a:ext cx="49149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just">
              <a:lnSpc>
                <a:spcPct val="150000"/>
              </a:lnSpc>
              <a:spcBef>
                <a:spcPts val="0"/>
              </a:spcBef>
              <a:defRPr sz="200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mn-ea"/>
              </a:rPr>
              <a:t>安全管理就是对人的作业行为进行有效地管理，制定出企业职工作业行为规范和安全操作规程等，建立切实可行的新型管理模式，不断学习安全理论知识，加强岗位安全技能培训，改正作业过程中的不安全、不规范、不正确的操作方法。创建企业文化就要把有效的工作方法贯穿到企业生产的全过程。 </a:t>
            </a:r>
            <a:endParaRPr kumimoji="0" lang="zh-CN" altLang="en-US" sz="2000"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 name="等腰三角形 41"/>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任意多边形 42"/>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1" name="矩形 43"/>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6</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3" name="等腰三角形 2"/>
          <p:cNvSpPr/>
          <p:nvPr/>
        </p:nvSpPr>
        <p:spPr>
          <a:xfrm rot="5400000">
            <a:off x="4040981" y="2996406"/>
            <a:ext cx="3962400" cy="1474788"/>
          </a:xfrm>
          <a:prstGeom prst="triangle">
            <a:avLst/>
          </a:prstGeom>
          <a:gradFill>
            <a:gsLst>
              <a:gs pos="48000">
                <a:srgbClr val="B9B9B9"/>
              </a:gs>
              <a:gs pos="95000">
                <a:schemeClr val="bg1">
                  <a:lumMod val="95000"/>
                </a:schemeClr>
              </a:gs>
              <a:gs pos="15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圆角矩形 47"/>
          <p:cNvSpPr/>
          <p:nvPr/>
        </p:nvSpPr>
        <p:spPr>
          <a:xfrm>
            <a:off x="2581275" y="3286125"/>
            <a:ext cx="2971800" cy="779463"/>
          </a:xfrm>
          <a:prstGeom prst="roundRect">
            <a:avLst>
              <a:gd name="adj" fmla="val 83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圆角矩形 48"/>
          <p:cNvSpPr/>
          <p:nvPr/>
        </p:nvSpPr>
        <p:spPr>
          <a:xfrm>
            <a:off x="2606675" y="1971675"/>
            <a:ext cx="2971800" cy="779463"/>
          </a:xfrm>
          <a:prstGeom prst="roundRect">
            <a:avLst>
              <a:gd name="adj" fmla="val 83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圆角矩形 51"/>
          <p:cNvSpPr/>
          <p:nvPr/>
        </p:nvSpPr>
        <p:spPr>
          <a:xfrm>
            <a:off x="2581275" y="4602163"/>
            <a:ext cx="2971800" cy="777875"/>
          </a:xfrm>
          <a:prstGeom prst="roundRect">
            <a:avLst>
              <a:gd name="adj" fmla="val 83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椭圆 4"/>
          <p:cNvSpPr/>
          <p:nvPr/>
        </p:nvSpPr>
        <p:spPr>
          <a:xfrm>
            <a:off x="7162800" y="2305050"/>
            <a:ext cx="2743200" cy="27416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7" name="矩形 5"/>
          <p:cNvSpPr/>
          <p:nvPr/>
        </p:nvSpPr>
        <p:spPr>
          <a:xfrm>
            <a:off x="3087529" y="2160588"/>
            <a:ext cx="1960880" cy="398780"/>
          </a:xfrm>
          <a:prstGeom prst="rect">
            <a:avLst/>
          </a:prstGeom>
          <a:noFill/>
          <a:ln w="9525">
            <a:noFill/>
          </a:ln>
        </p:spPr>
        <p:txBody>
          <a:bodyPr wrap="none" anchor="t">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公司级安全管理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898" name="矩形 6"/>
          <p:cNvSpPr/>
          <p:nvPr/>
        </p:nvSpPr>
        <p:spPr>
          <a:xfrm>
            <a:off x="3097054" y="3465513"/>
            <a:ext cx="1960880" cy="398780"/>
          </a:xfrm>
          <a:prstGeom prst="rect">
            <a:avLst/>
          </a:prstGeom>
          <a:noFill/>
          <a:ln w="9525">
            <a:noFill/>
          </a:ln>
        </p:spPr>
        <p:txBody>
          <a:bodyPr wrap="none" anchor="t">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车间级安全管理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899" name="矩形 7"/>
          <p:cNvSpPr/>
          <p:nvPr/>
        </p:nvSpPr>
        <p:spPr>
          <a:xfrm>
            <a:off x="3087529" y="4791075"/>
            <a:ext cx="1960880" cy="398780"/>
          </a:xfrm>
          <a:prstGeom prst="rect">
            <a:avLst/>
          </a:prstGeom>
          <a:noFill/>
          <a:ln w="9525">
            <a:noFill/>
          </a:ln>
        </p:spPr>
        <p:txBody>
          <a:bodyPr wrap="none" anchor="t">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班组级安全管理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900" name="矩形 8"/>
          <p:cNvSpPr/>
          <p:nvPr/>
        </p:nvSpPr>
        <p:spPr>
          <a:xfrm>
            <a:off x="7581900" y="3355975"/>
            <a:ext cx="2193925" cy="460375"/>
          </a:xfrm>
          <a:prstGeom prst="rect">
            <a:avLst/>
          </a:prstGeom>
          <a:noFill/>
          <a:ln w="9525">
            <a:noFill/>
          </a:ln>
        </p:spPr>
        <p:txBody>
          <a:bodyPr anchor="t">
            <a:spAutoFit/>
          </a:bodyPr>
          <a:p>
            <a:pPr eaLnBrk="0" hangingPunct="0"/>
            <a:r>
              <a:rPr lang="zh-CN" altLang="en-US" sz="2400" b="1" dirty="0">
                <a:solidFill>
                  <a:schemeClr val="bg1"/>
                </a:solidFill>
                <a:latin typeface="微软雅黑" panose="020B0503020204020204" pitchFamily="34" charset="-122"/>
                <a:ea typeface="微软雅黑" panose="020B0503020204020204" pitchFamily="34" charset="-122"/>
              </a:rPr>
              <a:t>三级安全网络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7901" name="矩形 57"/>
          <p:cNvSpPr/>
          <p:nvPr/>
        </p:nvSpPr>
        <p:spPr>
          <a:xfrm>
            <a:off x="3657600" y="80963"/>
            <a:ext cx="3416300"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实行全方位安全管理</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3"/>
          <p:cNvPicPr>
            <a:picLocks noChangeAspect="1"/>
          </p:cNvPicPr>
          <p:nvPr/>
        </p:nvPicPr>
        <p:blipFill>
          <a:blip r:embed="rId1"/>
          <a:srcRect l="3210" r="2361" b="4831"/>
          <a:stretch>
            <a:fillRect/>
          </a:stretch>
        </p:blipFill>
        <p:spPr>
          <a:xfrm>
            <a:off x="1524000" y="711200"/>
            <a:ext cx="9144000" cy="6146800"/>
          </a:xfrm>
          <a:prstGeom prst="rect">
            <a:avLst/>
          </a:prstGeom>
          <a:noFill/>
          <a:ln w="9525">
            <a:noFill/>
          </a:ln>
        </p:spPr>
      </p:pic>
      <p:sp>
        <p:nvSpPr>
          <p:cNvPr id="9" name="等腰三角形 8"/>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940" name="矩形 10"/>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7</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39941" name="矩形 2"/>
          <p:cNvSpPr/>
          <p:nvPr/>
        </p:nvSpPr>
        <p:spPr>
          <a:xfrm>
            <a:off x="3657600" y="80963"/>
            <a:ext cx="3775075"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实行企业安全目标管理</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5" name="矩形 4"/>
          <p:cNvSpPr/>
          <p:nvPr/>
        </p:nvSpPr>
        <p:spPr>
          <a:xfrm>
            <a:off x="1524000" y="711200"/>
            <a:ext cx="9144000" cy="6146800"/>
          </a:xfrm>
          <a:prstGeom prst="rect">
            <a:avLst/>
          </a:prstGeom>
          <a:gradFill>
            <a:gsLst>
              <a:gs pos="39000">
                <a:schemeClr val="bg1">
                  <a:lumMod val="95000"/>
                  <a:alpha val="39000"/>
                </a:schemeClr>
              </a:gs>
              <a:gs pos="57000">
                <a:schemeClr val="bg1">
                  <a:alpha val="9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943" name="Text Box 20"/>
          <p:cNvSpPr txBox="1"/>
          <p:nvPr/>
        </p:nvSpPr>
        <p:spPr>
          <a:xfrm>
            <a:off x="5334000" y="1198563"/>
            <a:ext cx="5016500" cy="5169535"/>
          </a:xfrm>
          <a:prstGeom prst="rect">
            <a:avLst/>
          </a:prstGeom>
          <a:noFill/>
          <a:ln w="9525">
            <a:noFill/>
          </a:ln>
        </p:spPr>
        <p:txBody>
          <a:bodyPr anchor="t">
            <a:spAutoFit/>
          </a:bodyPr>
          <a:p>
            <a:pPr algn="just">
              <a:lnSpc>
                <a:spcPct val="150000"/>
              </a:lnSpc>
            </a:pPr>
            <a:r>
              <a:rPr lang="zh-CN" altLang="en-US" sz="2000" dirty="0">
                <a:solidFill>
                  <a:srgbClr val="0D0D0D"/>
                </a:solidFill>
                <a:latin typeface="微软雅黑" panose="020B0503020204020204" pitchFamily="34" charset="-122"/>
                <a:ea typeface="微软雅黑" panose="020B0503020204020204" pitchFamily="34" charset="-122"/>
              </a:rPr>
              <a:t>企业安全目标管理是企业安全管理部门确定在一定时期内应该达到的安全总目标，也是在分解展开、落实措施、严格考核的基础上，通过组织内部自我控制达到安全目的的一种安全管理方法。它以企业安全管理部门总的安全管理目标为基础，逐级向下分解，使各级安全目标明确、具体，各方面关系协调、融洽，把全体成员都科学地组织在目标体系之内，使每个人都明确自己在目标体系中所处的地位和作用，通过每个人的积极努力来实现企业安全管理部门的安全目标。 </a:t>
            </a:r>
            <a:endParaRPr lang="zh-CN" altLang="en-US" sz="2000" dirty="0">
              <a:solidFill>
                <a:srgbClr val="0D0D0D"/>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等腰三角形 3"/>
          <p:cNvSpPr/>
          <p:nvPr/>
        </p:nvSpPr>
        <p:spPr>
          <a:xfrm flipV="1">
            <a:off x="1143000" y="1143000"/>
            <a:ext cx="5867400" cy="3317875"/>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2133600" y="2801938"/>
            <a:ext cx="8305800" cy="1701800"/>
          </a:xfrm>
          <a:custGeom>
            <a:avLst/>
            <a:gdLst>
              <a:gd name="connsiteX0" fmla="*/ 2604796 w 8305800"/>
              <a:gd name="connsiteY0" fmla="*/ 0 h 1701800"/>
              <a:gd name="connsiteX1" fmla="*/ 8305800 w 8305800"/>
              <a:gd name="connsiteY1" fmla="*/ 0 h 1701800"/>
              <a:gd name="connsiteX2" fmla="*/ 8305800 w 8305800"/>
              <a:gd name="connsiteY2" fmla="*/ 1701800 h 1701800"/>
              <a:gd name="connsiteX3" fmla="*/ 0 w 8305800"/>
              <a:gd name="connsiteY3" fmla="*/ 1701800 h 1701800"/>
              <a:gd name="connsiteX4" fmla="*/ 0 w 8305800"/>
              <a:gd name="connsiteY4" fmla="*/ 1690641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1701800">
                <a:moveTo>
                  <a:pt x="2604796" y="0"/>
                </a:moveTo>
                <a:lnTo>
                  <a:pt x="8305800" y="0"/>
                </a:lnTo>
                <a:lnTo>
                  <a:pt x="8305800" y="1701800"/>
                </a:lnTo>
                <a:lnTo>
                  <a:pt x="0" y="1701800"/>
                </a:lnTo>
                <a:lnTo>
                  <a:pt x="0" y="1690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987" name="文本框 10"/>
          <p:cNvSpPr txBox="1"/>
          <p:nvPr/>
        </p:nvSpPr>
        <p:spPr>
          <a:xfrm>
            <a:off x="2514600" y="1566863"/>
            <a:ext cx="506413" cy="1861185"/>
          </a:xfrm>
          <a:prstGeom prst="rect">
            <a:avLst/>
          </a:prstGeom>
          <a:noFill/>
          <a:ln w="9525">
            <a:noFill/>
          </a:ln>
        </p:spPr>
        <p:txBody>
          <a:bodyPr anchor="t">
            <a:spAutoFit/>
          </a:bodyPr>
          <a:p>
            <a:pPr algn="ctr"/>
            <a:r>
              <a:rPr lang="en-US" altLang="zh-CN" sz="11500" b="1" dirty="0">
                <a:solidFill>
                  <a:schemeClr val="bg1"/>
                </a:solidFill>
                <a:latin typeface="Arial" panose="020B0604020202020204" pitchFamily="34" charset="0"/>
              </a:rPr>
              <a:t>3</a:t>
            </a:r>
            <a:endParaRPr lang="zh-CN" altLang="en-US" sz="11500" b="1" dirty="0">
              <a:solidFill>
                <a:schemeClr val="bg1"/>
              </a:solidFill>
              <a:latin typeface="Arial" panose="020B0604020202020204" pitchFamily="34" charset="0"/>
              <a:ea typeface="宋体" panose="02010600030101010101" pitchFamily="2" charset="-122"/>
            </a:endParaRPr>
          </a:p>
        </p:txBody>
      </p:sp>
      <p:sp>
        <p:nvSpPr>
          <p:cNvPr id="41988" name="Text Box 17"/>
          <p:cNvSpPr txBox="1"/>
          <p:nvPr/>
        </p:nvSpPr>
        <p:spPr>
          <a:xfrm>
            <a:off x="4953000" y="3235325"/>
            <a:ext cx="4454525" cy="829945"/>
          </a:xfrm>
          <a:prstGeom prst="rect">
            <a:avLst/>
          </a:prstGeom>
          <a:noFill/>
          <a:ln w="9525">
            <a:noFill/>
          </a:ln>
        </p:spPr>
        <p:txBody>
          <a:bodyPr wrap="none" anchor="t">
            <a:spAutoFit/>
          </a:bodyPr>
          <a:p>
            <a:pPr eaLnBrk="0" hangingPunct="0"/>
            <a:r>
              <a:rPr lang="zh-CN" altLang="en-US" sz="4800" b="1" dirty="0">
                <a:solidFill>
                  <a:schemeClr val="bg1"/>
                </a:solidFill>
                <a:latin typeface="华文中宋" panose="02010600040101010101" pitchFamily="2" charset="-122"/>
                <a:ea typeface="华文中宋" panose="02010600040101010101" pitchFamily="2" charset="-122"/>
              </a:rPr>
              <a:t>安全文化的特点</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图文框 3"/>
          <p:cNvSpPr/>
          <p:nvPr/>
        </p:nvSpPr>
        <p:spPr>
          <a:xfrm rot="2700000">
            <a:off x="4470400" y="1801813"/>
            <a:ext cx="3268663" cy="3268663"/>
          </a:xfrm>
          <a:prstGeom prst="frame">
            <a:avLst>
              <a:gd name="adj1" fmla="val 2023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矩形 4"/>
          <p:cNvSpPr/>
          <p:nvPr/>
        </p:nvSpPr>
        <p:spPr>
          <a:xfrm rot="2700000">
            <a:off x="6778625" y="1136650"/>
            <a:ext cx="1652588" cy="1652588"/>
          </a:xfrm>
          <a:prstGeom prst="rect">
            <a:avLst/>
          </a:prstGeom>
          <a:solidFill>
            <a:srgbClr val="C00000"/>
          </a:solidFill>
          <a:ln>
            <a:no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rot="2700000">
            <a:off x="6778625" y="4100513"/>
            <a:ext cx="1652588" cy="1652588"/>
          </a:xfrm>
          <a:prstGeom prst="rect">
            <a:avLst/>
          </a:prstGeom>
          <a:solidFill>
            <a:srgbClr val="C00000"/>
          </a:solidFill>
          <a:ln>
            <a:no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rot="2700000">
            <a:off x="3760788" y="4100513"/>
            <a:ext cx="1652588" cy="1652588"/>
          </a:xfrm>
          <a:prstGeom prst="rect">
            <a:avLst/>
          </a:prstGeom>
          <a:solidFill>
            <a:srgbClr val="C00000"/>
          </a:solidFill>
          <a:ln>
            <a:no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rot="2700000">
            <a:off x="3760788" y="1136650"/>
            <a:ext cx="1652588" cy="1652588"/>
          </a:xfrm>
          <a:prstGeom prst="rect">
            <a:avLst/>
          </a:prstGeom>
          <a:solidFill>
            <a:srgbClr val="C00000"/>
          </a:solidFill>
          <a:ln>
            <a:no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038" name="矩形 9"/>
          <p:cNvSpPr/>
          <p:nvPr/>
        </p:nvSpPr>
        <p:spPr>
          <a:xfrm>
            <a:off x="6689725" y="1482725"/>
            <a:ext cx="1828800" cy="1014730"/>
          </a:xfrm>
          <a:prstGeom prst="rect">
            <a:avLst/>
          </a:prstGeom>
          <a:noFill/>
          <a:ln w="9525">
            <a:noFill/>
          </a:ln>
        </p:spPr>
        <p:txBody>
          <a:bodyPr anchor="t">
            <a:spAutoFit/>
          </a:bodyPr>
          <a:p>
            <a:pPr algn="ctr" eaLnBrk="0" hangingPunct="0">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和谐的</a:t>
            </a:r>
            <a:endParaRPr lang="zh-CN" altLang="en-US" sz="2000" dirty="0">
              <a:solidFill>
                <a:schemeClr val="bg1"/>
              </a:solidFill>
              <a:latin typeface="微软雅黑" panose="020B0503020204020204" pitchFamily="34" charset="-122"/>
              <a:ea typeface="微软雅黑" panose="020B0503020204020204" pitchFamily="34" charset="-122"/>
            </a:endParaRPr>
          </a:p>
          <a:p>
            <a:pPr algn="ctr" eaLnBrk="0" hangingPunct="0">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人际关系</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039" name="Rectangle 16"/>
          <p:cNvSpPr/>
          <p:nvPr/>
        </p:nvSpPr>
        <p:spPr>
          <a:xfrm>
            <a:off x="3854450" y="1482725"/>
            <a:ext cx="1466850" cy="1014730"/>
          </a:xfrm>
          <a:prstGeom prst="rect">
            <a:avLst/>
          </a:prstGeom>
          <a:noFill/>
          <a:ln w="9525">
            <a:noFill/>
          </a:ln>
        </p:spPr>
        <p:txBody>
          <a:bodyPr anchor="t">
            <a:spAutoFit/>
          </a:bodyPr>
          <a:p>
            <a:pPr algn="ctr" eaLnBrk="0" hangingPunct="0">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高效的安全</a:t>
            </a:r>
            <a:endParaRPr lang="zh-CN" altLang="en-US" sz="2000" dirty="0">
              <a:solidFill>
                <a:schemeClr val="bg1"/>
              </a:solidFill>
              <a:latin typeface="微软雅黑" panose="020B0503020204020204" pitchFamily="34" charset="-122"/>
              <a:ea typeface="微软雅黑" panose="020B0503020204020204" pitchFamily="34" charset="-122"/>
            </a:endParaRPr>
          </a:p>
          <a:p>
            <a:pPr algn="ctr" eaLnBrk="0" hangingPunct="0">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生产管理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040" name="Rectangle 42"/>
          <p:cNvSpPr/>
          <p:nvPr/>
        </p:nvSpPr>
        <p:spPr>
          <a:xfrm>
            <a:off x="3979863" y="4552950"/>
            <a:ext cx="1209675" cy="1014730"/>
          </a:xfrm>
          <a:prstGeom prst="rect">
            <a:avLst/>
          </a:prstGeom>
          <a:noFill/>
          <a:ln w="9525">
            <a:noFill/>
          </a:ln>
        </p:spPr>
        <p:txBody>
          <a:bodyPr anchor="t">
            <a:spAutoFit/>
          </a:bodyPr>
          <a:p>
            <a:pPr algn="ctr" eaLnBrk="0" hangingPunct="0">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优美的</a:t>
            </a:r>
            <a:endParaRPr lang="zh-CN" altLang="en-US" sz="2000" dirty="0">
              <a:solidFill>
                <a:schemeClr val="bg1"/>
              </a:solidFill>
              <a:latin typeface="微软雅黑" panose="020B0503020204020204" pitchFamily="34" charset="-122"/>
              <a:ea typeface="微软雅黑" panose="020B0503020204020204" pitchFamily="34" charset="-122"/>
            </a:endParaRPr>
          </a:p>
          <a:p>
            <a:pPr algn="ctr" eaLnBrk="0" hangingPunct="0">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工作环境</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041" name="Rectangle 31"/>
          <p:cNvSpPr/>
          <p:nvPr/>
        </p:nvSpPr>
        <p:spPr>
          <a:xfrm>
            <a:off x="7073900" y="4552950"/>
            <a:ext cx="1211263" cy="1014730"/>
          </a:xfrm>
          <a:prstGeom prst="rect">
            <a:avLst/>
          </a:prstGeom>
          <a:noFill/>
          <a:ln w="9525">
            <a:noFill/>
          </a:ln>
        </p:spPr>
        <p:txBody>
          <a:bodyPr anchor="t">
            <a:spAutoFit/>
          </a:bodyPr>
          <a:p>
            <a:pPr algn="ctr" eaLnBrk="0" hangingPunct="0">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良好的</a:t>
            </a:r>
            <a:endParaRPr lang="zh-CN" altLang="en-US" sz="2000" dirty="0">
              <a:solidFill>
                <a:schemeClr val="bg1"/>
              </a:solidFill>
              <a:latin typeface="微软雅黑" panose="020B0503020204020204" pitchFamily="34" charset="-122"/>
              <a:ea typeface="微软雅黑" panose="020B0503020204020204" pitchFamily="34" charset="-122"/>
            </a:endParaRPr>
          </a:p>
          <a:p>
            <a:pPr algn="ctr" eaLnBrk="0" hangingPunct="0">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学习氛围</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4356100" y="95250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7375525" y="955675"/>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4356100" y="3971925"/>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椭圆 16"/>
          <p:cNvSpPr/>
          <p:nvPr/>
        </p:nvSpPr>
        <p:spPr>
          <a:xfrm>
            <a:off x="7375525" y="3970338"/>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046" name="矩形 17"/>
          <p:cNvSpPr/>
          <p:nvPr/>
        </p:nvSpPr>
        <p:spPr>
          <a:xfrm>
            <a:off x="4959350" y="3140075"/>
            <a:ext cx="2316480" cy="460375"/>
          </a:xfrm>
          <a:prstGeom prst="rect">
            <a:avLst/>
          </a:prstGeom>
          <a:noFill/>
          <a:ln w="9525">
            <a:noFill/>
          </a:ln>
        </p:spPr>
        <p:txBody>
          <a:bodyPr wrap="none" anchor="t">
            <a:spAutoFit/>
          </a:bodyPr>
          <a:p>
            <a:r>
              <a:rPr lang="zh-CN" altLang="en-US" sz="2400" b="1" dirty="0">
                <a:solidFill>
                  <a:srgbClr val="C00000"/>
                </a:solidFill>
                <a:latin typeface="微软雅黑" panose="020B0503020204020204" pitchFamily="34" charset="-122"/>
                <a:ea typeface="微软雅黑" panose="020B0503020204020204" pitchFamily="34" charset="-122"/>
              </a:rPr>
              <a:t>安全文化的特点</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44047" name="文本框 18"/>
          <p:cNvSpPr txBox="1"/>
          <p:nvPr/>
        </p:nvSpPr>
        <p:spPr>
          <a:xfrm>
            <a:off x="4362450" y="984250"/>
            <a:ext cx="444500" cy="398780"/>
          </a:xfrm>
          <a:prstGeom prst="rect">
            <a:avLst/>
          </a:prstGeom>
          <a:noFill/>
          <a:ln w="9525">
            <a:noFill/>
          </a:ln>
        </p:spPr>
        <p:txBody>
          <a:bodyPr anchor="t">
            <a:spAutoFit/>
          </a:bodyPr>
          <a:p>
            <a:pPr algn="ctr"/>
            <a:r>
              <a:rPr lang="en-US" altLang="zh-CN" sz="2000" b="1" dirty="0">
                <a:latin typeface="Arial" panose="020B0604020202020204" pitchFamily="34" charset="0"/>
              </a:rPr>
              <a:t>1</a:t>
            </a:r>
            <a:endParaRPr lang="zh-CN" altLang="en-US" sz="2000" b="1" dirty="0">
              <a:latin typeface="Arial" panose="020B0604020202020204" pitchFamily="34" charset="0"/>
              <a:ea typeface="宋体" panose="02010600030101010101" pitchFamily="2" charset="-122"/>
            </a:endParaRPr>
          </a:p>
        </p:txBody>
      </p:sp>
      <p:sp>
        <p:nvSpPr>
          <p:cNvPr id="44048" name="文本框 19"/>
          <p:cNvSpPr txBox="1"/>
          <p:nvPr/>
        </p:nvSpPr>
        <p:spPr>
          <a:xfrm>
            <a:off x="7381875" y="976313"/>
            <a:ext cx="444500" cy="398780"/>
          </a:xfrm>
          <a:prstGeom prst="rect">
            <a:avLst/>
          </a:prstGeom>
          <a:noFill/>
          <a:ln w="9525">
            <a:noFill/>
          </a:ln>
        </p:spPr>
        <p:txBody>
          <a:bodyPr anchor="t">
            <a:spAutoFit/>
          </a:bodyPr>
          <a:p>
            <a:pPr algn="ctr"/>
            <a:r>
              <a:rPr lang="en-US" altLang="zh-CN" sz="2000" b="1" dirty="0">
                <a:latin typeface="Arial" panose="020B0604020202020204" pitchFamily="34" charset="0"/>
              </a:rPr>
              <a:t>2</a:t>
            </a:r>
            <a:endParaRPr lang="zh-CN" altLang="en-US" sz="2000" b="1" dirty="0">
              <a:latin typeface="Arial" panose="020B0604020202020204" pitchFamily="34" charset="0"/>
              <a:ea typeface="宋体" panose="02010600030101010101" pitchFamily="2" charset="-122"/>
            </a:endParaRPr>
          </a:p>
        </p:txBody>
      </p:sp>
      <p:sp>
        <p:nvSpPr>
          <p:cNvPr id="44049" name="文本框 20"/>
          <p:cNvSpPr txBox="1"/>
          <p:nvPr/>
        </p:nvSpPr>
        <p:spPr>
          <a:xfrm>
            <a:off x="4362450" y="3995738"/>
            <a:ext cx="444500" cy="398780"/>
          </a:xfrm>
          <a:prstGeom prst="rect">
            <a:avLst/>
          </a:prstGeom>
          <a:noFill/>
          <a:ln w="9525">
            <a:noFill/>
          </a:ln>
        </p:spPr>
        <p:txBody>
          <a:bodyPr anchor="t">
            <a:spAutoFit/>
          </a:bodyPr>
          <a:p>
            <a:pPr algn="ctr"/>
            <a:r>
              <a:rPr lang="en-US" altLang="zh-CN" sz="2000" b="1" dirty="0">
                <a:latin typeface="Arial" panose="020B0604020202020204" pitchFamily="34" charset="0"/>
              </a:rPr>
              <a:t>3</a:t>
            </a:r>
            <a:endParaRPr lang="zh-CN" altLang="en-US" sz="2000" b="1" dirty="0">
              <a:latin typeface="Arial" panose="020B0604020202020204" pitchFamily="34" charset="0"/>
              <a:ea typeface="宋体" panose="02010600030101010101" pitchFamily="2" charset="-122"/>
            </a:endParaRPr>
          </a:p>
        </p:txBody>
      </p:sp>
      <p:sp>
        <p:nvSpPr>
          <p:cNvPr id="44050" name="文本框 21"/>
          <p:cNvSpPr txBox="1"/>
          <p:nvPr/>
        </p:nvSpPr>
        <p:spPr>
          <a:xfrm>
            <a:off x="7388225" y="4003675"/>
            <a:ext cx="444500" cy="398780"/>
          </a:xfrm>
          <a:prstGeom prst="rect">
            <a:avLst/>
          </a:prstGeom>
          <a:noFill/>
          <a:ln w="9525">
            <a:noFill/>
          </a:ln>
        </p:spPr>
        <p:txBody>
          <a:bodyPr anchor="t">
            <a:spAutoFit/>
          </a:bodyPr>
          <a:p>
            <a:pPr algn="ctr"/>
            <a:r>
              <a:rPr lang="en-US" altLang="zh-CN" sz="2000" b="1" dirty="0">
                <a:latin typeface="Arial" panose="020B0604020202020204" pitchFamily="34" charset="0"/>
              </a:rPr>
              <a:t>4</a:t>
            </a:r>
            <a:endParaRPr lang="zh-CN" altLang="en-US" sz="2000" b="1"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rcRect l="17326" r="24552" b="12859"/>
          <a:stretch>
            <a:fillRect/>
          </a:stretch>
        </p:blipFill>
        <p:spPr>
          <a:xfrm>
            <a:off x="8694160" y="4157723"/>
            <a:ext cx="1814080" cy="1814079"/>
          </a:xfrm>
          <a:custGeom>
            <a:avLst/>
            <a:gdLst>
              <a:gd name="connsiteX0" fmla="*/ 1814079 w 1814079"/>
              <a:gd name="connsiteY0" fmla="*/ 0 h 1814079"/>
              <a:gd name="connsiteX1" fmla="*/ 1814079 w 1814079"/>
              <a:gd name="connsiteY1" fmla="*/ 1814079 h 1814079"/>
              <a:gd name="connsiteX2" fmla="*/ 0 w 1814079"/>
              <a:gd name="connsiteY2" fmla="*/ 1814079 h 1814079"/>
              <a:gd name="connsiteX3" fmla="*/ 604687 w 1814079"/>
              <a:gd name="connsiteY3" fmla="*/ 1209392 h 1814079"/>
              <a:gd name="connsiteX4" fmla="*/ 1209392 w 1814079"/>
              <a:gd name="connsiteY4" fmla="*/ 1209392 h 1814079"/>
              <a:gd name="connsiteX5" fmla="*/ 1209392 w 1814079"/>
              <a:gd name="connsiteY5" fmla="*/ 604687 h 181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4079" h="1814079">
                <a:moveTo>
                  <a:pt x="1814079" y="0"/>
                </a:moveTo>
                <a:lnTo>
                  <a:pt x="1814079" y="1814079"/>
                </a:lnTo>
                <a:lnTo>
                  <a:pt x="0" y="1814079"/>
                </a:lnTo>
                <a:lnTo>
                  <a:pt x="604687" y="1209392"/>
                </a:lnTo>
                <a:lnTo>
                  <a:pt x="1209392" y="1209392"/>
                </a:lnTo>
                <a:lnTo>
                  <a:pt x="1209392" y="604687"/>
                </a:lnTo>
                <a:close/>
              </a:path>
            </a:pathLst>
          </a:custGeom>
          <a:ln w="31750">
            <a:solidFill>
              <a:srgbClr val="C00000"/>
            </a:solidFill>
          </a:ln>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l="36759" t="14165" r="5119"/>
          <a:stretch>
            <a:fillRect/>
          </a:stretch>
        </p:blipFill>
        <p:spPr>
          <a:xfrm flipH="1">
            <a:off x="1683759" y="1614921"/>
            <a:ext cx="1814079" cy="1786902"/>
          </a:xfrm>
          <a:custGeom>
            <a:avLst/>
            <a:gdLst>
              <a:gd name="connsiteX0" fmla="*/ 1814079 w 1814079"/>
              <a:gd name="connsiteY0" fmla="*/ 0 h 1786902"/>
              <a:gd name="connsiteX1" fmla="*/ 0 w 1814079"/>
              <a:gd name="connsiteY1" fmla="*/ 0 h 1786902"/>
              <a:gd name="connsiteX2" fmla="*/ 604687 w 1814079"/>
              <a:gd name="connsiteY2" fmla="*/ 604687 h 1786902"/>
              <a:gd name="connsiteX3" fmla="*/ 1209392 w 1814079"/>
              <a:gd name="connsiteY3" fmla="*/ 604687 h 1786902"/>
              <a:gd name="connsiteX4" fmla="*/ 1209392 w 1814079"/>
              <a:gd name="connsiteY4" fmla="*/ 1209392 h 1786902"/>
              <a:gd name="connsiteX5" fmla="*/ 1786902 w 1814079"/>
              <a:gd name="connsiteY5" fmla="*/ 1786902 h 1786902"/>
              <a:gd name="connsiteX6" fmla="*/ 1814079 w 1814079"/>
              <a:gd name="connsiteY6" fmla="*/ 1786902 h 17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079" h="1786902">
                <a:moveTo>
                  <a:pt x="1814079" y="0"/>
                </a:moveTo>
                <a:lnTo>
                  <a:pt x="0" y="0"/>
                </a:lnTo>
                <a:lnTo>
                  <a:pt x="604687" y="604687"/>
                </a:lnTo>
                <a:lnTo>
                  <a:pt x="1209392" y="604687"/>
                </a:lnTo>
                <a:lnTo>
                  <a:pt x="1209392" y="1209392"/>
                </a:lnTo>
                <a:lnTo>
                  <a:pt x="1786902" y="1786902"/>
                </a:lnTo>
                <a:lnTo>
                  <a:pt x="1814079" y="1786902"/>
                </a:lnTo>
                <a:close/>
              </a:path>
            </a:pathLst>
          </a:custGeom>
          <a:ln w="28575">
            <a:solidFill>
              <a:srgbClr val="C00000"/>
            </a:solidFill>
          </a:ln>
        </p:spPr>
      </p:pic>
      <p:sp>
        <p:nvSpPr>
          <p:cNvPr id="87047" name="Text Box 6"/>
          <p:cNvSpPr txBox="1">
            <a:spLocks noChangeArrowheads="1"/>
          </p:cNvSpPr>
          <p:nvPr/>
        </p:nvSpPr>
        <p:spPr bwMode="gray">
          <a:xfrm>
            <a:off x="2438400" y="2286000"/>
            <a:ext cx="758190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企业</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生产目标明确，并且将目标分解成指标落实到各个岗位。安全职责清楚，每个岗位的工作人员都明白自己要做什么样的工作，在工作中会出现哪些不安全的因素和怎样预防。安全措施具体，企业为实现安全目标而制定的各项安全措施都能落到实处。员工行为标准化，管理体系按程序运作，不因人而发生改变。整个企业是个高效运行的体系，指挥体系令行禁止，部门之间相互协调。 </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9" name="等腰三角形 8"/>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86" name="矩形 10"/>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1</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46087" name="矩形 2"/>
          <p:cNvSpPr/>
          <p:nvPr/>
        </p:nvSpPr>
        <p:spPr>
          <a:xfrm>
            <a:off x="3657600" y="80963"/>
            <a:ext cx="3416300"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高效的安全生产管理</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矩形 44"/>
          <p:cNvSpPr/>
          <p:nvPr/>
        </p:nvSpPr>
        <p:spPr>
          <a:xfrm>
            <a:off x="3200400" y="4694238"/>
            <a:ext cx="7086600" cy="1477963"/>
          </a:xfrm>
          <a:prstGeom prst="rect">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3200400" y="3040063"/>
            <a:ext cx="7086600" cy="1477963"/>
          </a:xfrm>
          <a:prstGeom prst="rect">
            <a:avLst/>
          </a:prstGeom>
          <a:solidFill>
            <a:srgbClr val="C0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3200400" y="1382713"/>
            <a:ext cx="7086600" cy="1477963"/>
          </a:xfrm>
          <a:prstGeom prst="rect">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32" name="Text Box 15"/>
          <p:cNvSpPr txBox="1"/>
          <p:nvPr/>
        </p:nvSpPr>
        <p:spPr>
          <a:xfrm>
            <a:off x="3340100" y="4694238"/>
            <a:ext cx="6705600" cy="1476375"/>
          </a:xfrm>
          <a:prstGeom prst="rect">
            <a:avLst/>
          </a:prstGeom>
          <a:noFill/>
          <a:ln w="9525">
            <a:noFill/>
          </a:ln>
        </p:spPr>
        <p:txBody>
          <a:bodyPr anchor="t">
            <a:spAutoFit/>
          </a:bodyPr>
          <a:p>
            <a:pPr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三是员工主动为领导分忧，创造性地完成领导交办的工作，在工作中遵章守纪，兢兢业业。员工之间要互相关心、互相学习、共同进步。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8133" name="Text Box 16"/>
          <p:cNvSpPr txBox="1"/>
          <p:nvPr/>
        </p:nvSpPr>
        <p:spPr>
          <a:xfrm>
            <a:off x="3340100" y="3040063"/>
            <a:ext cx="6705600" cy="1476375"/>
          </a:xfrm>
          <a:prstGeom prst="rect">
            <a:avLst/>
          </a:prstGeom>
          <a:noFill/>
          <a:ln w="9525">
            <a:noFill/>
          </a:ln>
        </p:spPr>
        <p:txBody>
          <a:bodyPr anchor="t">
            <a:spAutoFit/>
          </a:bodyPr>
          <a:p>
            <a:pPr algn="just">
              <a:lnSpc>
                <a:spcPct val="150000"/>
              </a:lnSpc>
            </a:pPr>
            <a:r>
              <a:rPr lang="zh-CN" altLang="en-US" sz="2000" dirty="0">
                <a:solidFill>
                  <a:srgbClr val="0D0D0D"/>
                </a:solidFill>
                <a:latin typeface="微软雅黑" panose="020B0503020204020204" pitchFamily="34" charset="-122"/>
                <a:ea typeface="微软雅黑" panose="020B0503020204020204" pitchFamily="34" charset="-122"/>
              </a:rPr>
              <a:t>二是企业领导与员工只是岗位不同、职责不同，在人格上是平等的。领导敢为下属承担责任，不仅关心下属的工作，而且还关心下属的生活、学习、身体。</a:t>
            </a:r>
            <a:endParaRPr lang="zh-CN" altLang="en-US" sz="2000" dirty="0">
              <a:solidFill>
                <a:srgbClr val="0D0D0D"/>
              </a:solidFill>
              <a:latin typeface="微软雅黑" panose="020B0503020204020204" pitchFamily="34" charset="-122"/>
              <a:ea typeface="微软雅黑" panose="020B0503020204020204" pitchFamily="34" charset="-122"/>
            </a:endParaRPr>
          </a:p>
        </p:txBody>
      </p:sp>
      <p:sp>
        <p:nvSpPr>
          <p:cNvPr id="48134" name="Text Box 17"/>
          <p:cNvSpPr txBox="1"/>
          <p:nvPr/>
        </p:nvSpPr>
        <p:spPr>
          <a:xfrm>
            <a:off x="3340100" y="1382713"/>
            <a:ext cx="6705600" cy="1476375"/>
          </a:xfrm>
          <a:prstGeom prst="rect">
            <a:avLst/>
          </a:prstGeom>
          <a:noFill/>
          <a:ln w="9525">
            <a:noFill/>
          </a:ln>
        </p:spPr>
        <p:txBody>
          <a:bodyPr anchor="t">
            <a:spAutoFit/>
          </a:bodyPr>
          <a:p>
            <a:pPr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一是企业与员工的利益融为一体，员工的需要与企业的安全生产目标一致，每个员工都有归属感，都为能成为本企业的一员而自豪，员工主人翁意识强，关心企业的发展。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等腰三角形 19"/>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任意多边形 20"/>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37" name="矩形 21"/>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2</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48138" name="矩形 2"/>
          <p:cNvSpPr/>
          <p:nvPr/>
        </p:nvSpPr>
        <p:spPr>
          <a:xfrm>
            <a:off x="3671888" y="80963"/>
            <a:ext cx="3052762"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和谐的人际关系</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4" name="椭圆 3"/>
          <p:cNvSpPr/>
          <p:nvPr/>
        </p:nvSpPr>
        <p:spPr>
          <a:xfrm>
            <a:off x="1905000" y="1587500"/>
            <a:ext cx="1066800" cy="1066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40" name="Oval 18"/>
          <p:cNvSpPr/>
          <p:nvPr/>
        </p:nvSpPr>
        <p:spPr>
          <a:xfrm>
            <a:off x="2314575" y="1795463"/>
            <a:ext cx="247650" cy="249237"/>
          </a:xfrm>
          <a:prstGeom prst="ellipse">
            <a:avLst/>
          </a:prstGeom>
          <a:solidFill>
            <a:schemeClr val="bg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48141" name="Freeform 19"/>
          <p:cNvSpPr/>
          <p:nvPr/>
        </p:nvSpPr>
        <p:spPr>
          <a:xfrm>
            <a:off x="2238375" y="2063750"/>
            <a:ext cx="400050" cy="352425"/>
          </a:xfrm>
          <a:custGeom>
            <a:avLst/>
            <a:gdLst/>
            <a:ahLst/>
            <a:cxnLst>
              <a:cxn ang="0">
                <a:pos x="267143" y="0"/>
              </a:cxn>
              <a:cxn ang="0">
                <a:pos x="200690" y="88769"/>
              </a:cxn>
              <a:cxn ang="0">
                <a:pos x="134236" y="0"/>
              </a:cxn>
              <a:cxn ang="0">
                <a:pos x="0" y="190786"/>
              </a:cxn>
              <a:cxn ang="0">
                <a:pos x="0" y="311353"/>
              </a:cxn>
              <a:cxn ang="0">
                <a:pos x="0" y="311353"/>
              </a:cxn>
              <a:cxn ang="0">
                <a:pos x="200690" y="352425"/>
              </a:cxn>
              <a:cxn ang="0">
                <a:pos x="400050" y="311353"/>
              </a:cxn>
              <a:cxn ang="0">
                <a:pos x="400050" y="311353"/>
              </a:cxn>
              <a:cxn ang="0">
                <a:pos x="400050" y="190786"/>
              </a:cxn>
              <a:cxn ang="0">
                <a:pos x="267143" y="0"/>
              </a:cxn>
            </a:cxnLst>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bg1"/>
          </a:solidFill>
          <a:ln w="9525">
            <a:noFill/>
          </a:ln>
        </p:spPr>
        <p:txBody>
          <a:bodyPr/>
          <a:p>
            <a:endParaRPr lang="zh-CN" altLang="en-US"/>
          </a:p>
        </p:txBody>
      </p:sp>
      <p:sp>
        <p:nvSpPr>
          <p:cNvPr id="48142" name="Freeform 20"/>
          <p:cNvSpPr/>
          <p:nvPr/>
        </p:nvSpPr>
        <p:spPr>
          <a:xfrm>
            <a:off x="2419350" y="2052638"/>
            <a:ext cx="39688" cy="23812"/>
          </a:xfrm>
          <a:custGeom>
            <a:avLst/>
            <a:gdLst/>
            <a:ahLst/>
            <a:cxnLst>
              <a:cxn ang="0">
                <a:pos x="39688" y="1323"/>
              </a:cxn>
              <a:cxn ang="0">
                <a:pos x="19844" y="0"/>
              </a:cxn>
              <a:cxn ang="0">
                <a:pos x="1323" y="1323"/>
              </a:cxn>
              <a:cxn ang="0">
                <a:pos x="9261" y="23812"/>
              </a:cxn>
              <a:cxn ang="0">
                <a:pos x="31750" y="23812"/>
              </a:cxn>
              <a:cxn ang="0">
                <a:pos x="39688" y="1323"/>
              </a:cxn>
            </a:cxnLst>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bg1"/>
          </a:solidFill>
          <a:ln w="9525">
            <a:noFill/>
          </a:ln>
        </p:spPr>
        <p:txBody>
          <a:bodyPr/>
          <a:p>
            <a:endParaRPr lang="zh-CN" altLang="en-US"/>
          </a:p>
        </p:txBody>
      </p:sp>
      <p:sp>
        <p:nvSpPr>
          <p:cNvPr id="48143" name="Freeform 21"/>
          <p:cNvSpPr/>
          <p:nvPr/>
        </p:nvSpPr>
        <p:spPr>
          <a:xfrm>
            <a:off x="2416175" y="2079625"/>
            <a:ext cx="44450" cy="60325"/>
          </a:xfrm>
          <a:custGeom>
            <a:avLst/>
            <a:gdLst/>
            <a:ahLst/>
            <a:cxnLst>
              <a:cxn ang="0">
                <a:pos x="11113" y="0"/>
              </a:cxn>
              <a:cxn ang="0">
                <a:pos x="34819" y="0"/>
              </a:cxn>
              <a:cxn ang="0">
                <a:pos x="44450" y="34577"/>
              </a:cxn>
              <a:cxn ang="0">
                <a:pos x="22966" y="60325"/>
              </a:cxn>
              <a:cxn ang="0">
                <a:pos x="0" y="34577"/>
              </a:cxn>
              <a:cxn ang="0">
                <a:pos x="11113" y="0"/>
              </a:cxn>
            </a:cxnLst>
            <a:pathLst>
              <a:path w="60" h="82">
                <a:moveTo>
                  <a:pt x="15" y="0"/>
                </a:moveTo>
                <a:lnTo>
                  <a:pt x="47" y="0"/>
                </a:lnTo>
                <a:lnTo>
                  <a:pt x="60" y="47"/>
                </a:lnTo>
                <a:lnTo>
                  <a:pt x="31" y="82"/>
                </a:lnTo>
                <a:lnTo>
                  <a:pt x="0" y="47"/>
                </a:lnTo>
                <a:lnTo>
                  <a:pt x="15" y="0"/>
                </a:lnTo>
                <a:close/>
              </a:path>
            </a:pathLst>
          </a:custGeom>
          <a:solidFill>
            <a:schemeClr val="bg1"/>
          </a:solidFill>
          <a:ln w="9525">
            <a:noFill/>
          </a:ln>
        </p:spPr>
        <p:txBody>
          <a:bodyPr/>
          <a:p>
            <a:endParaRPr lang="zh-CN" altLang="en-US"/>
          </a:p>
        </p:txBody>
      </p:sp>
      <p:sp>
        <p:nvSpPr>
          <p:cNvPr id="48144" name="Freeform 22"/>
          <p:cNvSpPr/>
          <p:nvPr/>
        </p:nvSpPr>
        <p:spPr>
          <a:xfrm>
            <a:off x="2201863" y="2101850"/>
            <a:ext cx="33337" cy="46038"/>
          </a:xfrm>
          <a:custGeom>
            <a:avLst/>
            <a:gdLst/>
            <a:ahLst/>
            <a:cxnLst>
              <a:cxn ang="0">
                <a:pos x="17039" y="46038"/>
              </a:cxn>
              <a:cxn ang="0">
                <a:pos x="33337" y="25661"/>
              </a:cxn>
              <a:cxn ang="0">
                <a:pos x="25188" y="0"/>
              </a:cxn>
              <a:cxn ang="0">
                <a:pos x="8149" y="0"/>
              </a:cxn>
              <a:cxn ang="0">
                <a:pos x="0" y="25661"/>
              </a:cxn>
              <a:cxn ang="0">
                <a:pos x="17039" y="46038"/>
              </a:cxn>
            </a:cxnLst>
            <a:pathLst>
              <a:path w="45" h="61">
                <a:moveTo>
                  <a:pt x="23" y="61"/>
                </a:moveTo>
                <a:lnTo>
                  <a:pt x="45" y="34"/>
                </a:lnTo>
                <a:lnTo>
                  <a:pt x="34" y="0"/>
                </a:lnTo>
                <a:lnTo>
                  <a:pt x="11" y="0"/>
                </a:lnTo>
                <a:lnTo>
                  <a:pt x="0" y="34"/>
                </a:lnTo>
                <a:lnTo>
                  <a:pt x="23" y="61"/>
                </a:lnTo>
                <a:close/>
              </a:path>
            </a:pathLst>
          </a:custGeom>
          <a:solidFill>
            <a:schemeClr val="bg1"/>
          </a:solidFill>
          <a:ln w="9525">
            <a:noFill/>
          </a:ln>
        </p:spPr>
        <p:txBody>
          <a:bodyPr/>
          <a:p>
            <a:endParaRPr lang="zh-CN" altLang="en-US"/>
          </a:p>
        </p:txBody>
      </p:sp>
      <p:sp>
        <p:nvSpPr>
          <p:cNvPr id="48145" name="Freeform 23"/>
          <p:cNvSpPr/>
          <p:nvPr/>
        </p:nvSpPr>
        <p:spPr>
          <a:xfrm>
            <a:off x="2070100" y="2090738"/>
            <a:ext cx="215900" cy="263525"/>
          </a:xfrm>
          <a:custGeom>
            <a:avLst/>
            <a:gdLst/>
            <a:ahLst/>
            <a:cxnLst>
              <a:cxn ang="0">
                <a:pos x="198681" y="0"/>
              </a:cxn>
              <a:cxn ang="0">
                <a:pos x="149673" y="66212"/>
              </a:cxn>
              <a:cxn ang="0">
                <a:pos x="99340" y="0"/>
              </a:cxn>
              <a:cxn ang="0">
                <a:pos x="0" y="143019"/>
              </a:cxn>
              <a:cxn ang="0">
                <a:pos x="0" y="233067"/>
              </a:cxn>
              <a:cxn ang="0">
                <a:pos x="0" y="233067"/>
              </a:cxn>
              <a:cxn ang="0">
                <a:pos x="149673" y="263525"/>
              </a:cxn>
              <a:cxn ang="0">
                <a:pos x="150998" y="263525"/>
              </a:cxn>
              <a:cxn ang="0">
                <a:pos x="150998" y="164207"/>
              </a:cxn>
              <a:cxn ang="0">
                <a:pos x="215900" y="7945"/>
              </a:cxn>
              <a:cxn ang="0">
                <a:pos x="198681" y="0"/>
              </a:cxn>
            </a:cxnLst>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bg1"/>
          </a:solidFill>
          <a:ln w="9525">
            <a:noFill/>
          </a:ln>
        </p:spPr>
        <p:txBody>
          <a:bodyPr/>
          <a:p>
            <a:endParaRPr lang="zh-CN" altLang="en-US"/>
          </a:p>
        </p:txBody>
      </p:sp>
      <p:sp>
        <p:nvSpPr>
          <p:cNvPr id="48146" name="Freeform 24"/>
          <p:cNvSpPr/>
          <p:nvPr/>
        </p:nvSpPr>
        <p:spPr>
          <a:xfrm>
            <a:off x="2205038" y="2081213"/>
            <a:ext cx="28575" cy="19050"/>
          </a:xfrm>
          <a:custGeom>
            <a:avLst/>
            <a:gdLst/>
            <a:ahLst/>
            <a:cxnLst>
              <a:cxn ang="0">
                <a:pos x="23380" y="19050"/>
              </a:cxn>
              <a:cxn ang="0">
                <a:pos x="28575" y="1361"/>
              </a:cxn>
              <a:cxn ang="0">
                <a:pos x="14287" y="0"/>
              </a:cxn>
              <a:cxn ang="0">
                <a:pos x="0" y="1361"/>
              </a:cxn>
              <a:cxn ang="0">
                <a:pos x="6494" y="19050"/>
              </a:cxn>
              <a:cxn ang="0">
                <a:pos x="23380" y="19050"/>
              </a:cxn>
            </a:cxnLst>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bg1"/>
          </a:solidFill>
          <a:ln w="9525">
            <a:noFill/>
          </a:ln>
        </p:spPr>
        <p:txBody>
          <a:bodyPr/>
          <a:p>
            <a:endParaRPr lang="zh-CN" altLang="en-US"/>
          </a:p>
        </p:txBody>
      </p:sp>
      <p:sp>
        <p:nvSpPr>
          <p:cNvPr id="48147" name="Oval 25"/>
          <p:cNvSpPr/>
          <p:nvPr/>
        </p:nvSpPr>
        <p:spPr>
          <a:xfrm>
            <a:off x="2125663" y="1889125"/>
            <a:ext cx="185737" cy="187325"/>
          </a:xfrm>
          <a:prstGeom prst="ellipse">
            <a:avLst/>
          </a:prstGeom>
          <a:solidFill>
            <a:schemeClr val="bg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48148" name="Freeform 26"/>
          <p:cNvSpPr/>
          <p:nvPr/>
        </p:nvSpPr>
        <p:spPr>
          <a:xfrm>
            <a:off x="2644775" y="2081213"/>
            <a:ext cx="28575" cy="19050"/>
          </a:xfrm>
          <a:custGeom>
            <a:avLst/>
            <a:gdLst/>
            <a:ahLst/>
            <a:cxnLst>
              <a:cxn ang="0">
                <a:pos x="22081" y="19050"/>
              </a:cxn>
              <a:cxn ang="0">
                <a:pos x="28575" y="1361"/>
              </a:cxn>
              <a:cxn ang="0">
                <a:pos x="14287" y="0"/>
              </a:cxn>
              <a:cxn ang="0">
                <a:pos x="0" y="1361"/>
              </a:cxn>
              <a:cxn ang="0">
                <a:pos x="6494" y="19050"/>
              </a:cxn>
              <a:cxn ang="0">
                <a:pos x="22081" y="19050"/>
              </a:cxn>
            </a:cxnLst>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bg1"/>
          </a:solidFill>
          <a:ln w="9525">
            <a:noFill/>
          </a:ln>
        </p:spPr>
        <p:txBody>
          <a:bodyPr/>
          <a:p>
            <a:endParaRPr lang="zh-CN" altLang="en-US"/>
          </a:p>
        </p:txBody>
      </p:sp>
      <p:sp>
        <p:nvSpPr>
          <p:cNvPr id="48149" name="Freeform 27"/>
          <p:cNvSpPr/>
          <p:nvPr/>
        </p:nvSpPr>
        <p:spPr>
          <a:xfrm>
            <a:off x="2641600" y="2101850"/>
            <a:ext cx="33338" cy="46038"/>
          </a:xfrm>
          <a:custGeom>
            <a:avLst/>
            <a:gdLst/>
            <a:ahLst/>
            <a:cxnLst>
              <a:cxn ang="0">
                <a:pos x="17780" y="46038"/>
              </a:cxn>
              <a:cxn ang="0">
                <a:pos x="33338" y="25661"/>
              </a:cxn>
              <a:cxn ang="0">
                <a:pos x="25189" y="0"/>
              </a:cxn>
              <a:cxn ang="0">
                <a:pos x="8149" y="0"/>
              </a:cxn>
              <a:cxn ang="0">
                <a:pos x="0" y="25661"/>
              </a:cxn>
              <a:cxn ang="0">
                <a:pos x="17780" y="46038"/>
              </a:cxn>
            </a:cxnLst>
            <a:pathLst>
              <a:path w="45" h="61">
                <a:moveTo>
                  <a:pt x="24" y="61"/>
                </a:moveTo>
                <a:lnTo>
                  <a:pt x="45" y="34"/>
                </a:lnTo>
                <a:lnTo>
                  <a:pt x="34" y="0"/>
                </a:lnTo>
                <a:lnTo>
                  <a:pt x="11" y="0"/>
                </a:lnTo>
                <a:lnTo>
                  <a:pt x="0" y="34"/>
                </a:lnTo>
                <a:lnTo>
                  <a:pt x="24" y="61"/>
                </a:lnTo>
                <a:close/>
              </a:path>
            </a:pathLst>
          </a:custGeom>
          <a:solidFill>
            <a:schemeClr val="bg1"/>
          </a:solidFill>
          <a:ln w="9525">
            <a:noFill/>
          </a:ln>
        </p:spPr>
        <p:txBody>
          <a:bodyPr/>
          <a:p>
            <a:endParaRPr lang="zh-CN" altLang="en-US"/>
          </a:p>
        </p:txBody>
      </p:sp>
      <p:sp>
        <p:nvSpPr>
          <p:cNvPr id="48150" name="Oval 28"/>
          <p:cNvSpPr/>
          <p:nvPr/>
        </p:nvSpPr>
        <p:spPr>
          <a:xfrm>
            <a:off x="2565400" y="1889125"/>
            <a:ext cx="187325" cy="187325"/>
          </a:xfrm>
          <a:prstGeom prst="ellipse">
            <a:avLst/>
          </a:prstGeom>
          <a:solidFill>
            <a:schemeClr val="bg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48151" name="Freeform 29"/>
          <p:cNvSpPr/>
          <p:nvPr/>
        </p:nvSpPr>
        <p:spPr>
          <a:xfrm>
            <a:off x="2590800" y="2090738"/>
            <a:ext cx="215900" cy="263525"/>
          </a:xfrm>
          <a:custGeom>
            <a:avLst/>
            <a:gdLst/>
            <a:ahLst/>
            <a:cxnLst>
              <a:cxn ang="0">
                <a:pos x="116560" y="0"/>
              </a:cxn>
              <a:cxn ang="0">
                <a:pos x="67552" y="66212"/>
              </a:cxn>
              <a:cxn ang="0">
                <a:pos x="17219" y="0"/>
              </a:cxn>
              <a:cxn ang="0">
                <a:pos x="0" y="7945"/>
              </a:cxn>
              <a:cxn ang="0">
                <a:pos x="64902" y="164207"/>
              </a:cxn>
              <a:cxn ang="0">
                <a:pos x="64902" y="263525"/>
              </a:cxn>
              <a:cxn ang="0">
                <a:pos x="67552" y="263525"/>
              </a:cxn>
              <a:cxn ang="0">
                <a:pos x="215900" y="233067"/>
              </a:cxn>
              <a:cxn ang="0">
                <a:pos x="215900" y="233067"/>
              </a:cxn>
              <a:cxn ang="0">
                <a:pos x="215900" y="143019"/>
              </a:cxn>
              <a:cxn ang="0">
                <a:pos x="116560" y="0"/>
              </a:cxn>
            </a:cxnLst>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bg1"/>
          </a:solidFill>
          <a:ln w="9525">
            <a:noFill/>
          </a:ln>
        </p:spPr>
        <p:txBody>
          <a:bodyPr/>
          <a:p>
            <a:endParaRPr lang="zh-CN" altLang="en-US"/>
          </a:p>
        </p:txBody>
      </p:sp>
      <p:sp>
        <p:nvSpPr>
          <p:cNvPr id="41" name="椭圆 40"/>
          <p:cNvSpPr/>
          <p:nvPr/>
        </p:nvSpPr>
        <p:spPr>
          <a:xfrm>
            <a:off x="1905000" y="3246438"/>
            <a:ext cx="1066800" cy="1066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2100263" y="3549650"/>
            <a:ext cx="676275" cy="58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圆角矩形 42"/>
          <p:cNvSpPr/>
          <p:nvPr/>
        </p:nvSpPr>
        <p:spPr>
          <a:xfrm>
            <a:off x="2160588" y="3714750"/>
            <a:ext cx="555625"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圆角矩形 43"/>
          <p:cNvSpPr/>
          <p:nvPr/>
        </p:nvSpPr>
        <p:spPr>
          <a:xfrm>
            <a:off x="2100263" y="3949700"/>
            <a:ext cx="676275" cy="58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椭圆 45"/>
          <p:cNvSpPr/>
          <p:nvPr/>
        </p:nvSpPr>
        <p:spPr>
          <a:xfrm>
            <a:off x="1905000" y="4976813"/>
            <a:ext cx="1066800" cy="1066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8157" name="组合 6"/>
          <p:cNvGrpSpPr/>
          <p:nvPr/>
        </p:nvGrpSpPr>
        <p:grpSpPr>
          <a:xfrm>
            <a:off x="2100263" y="5194300"/>
            <a:ext cx="673100" cy="631825"/>
            <a:chOff x="750941" y="5170266"/>
            <a:chExt cx="672006" cy="632267"/>
          </a:xfrm>
        </p:grpSpPr>
        <p:sp>
          <p:nvSpPr>
            <p:cNvPr id="48158" name="Freeform 70"/>
            <p:cNvSpPr/>
            <p:nvPr/>
          </p:nvSpPr>
          <p:spPr>
            <a:xfrm>
              <a:off x="1165659" y="5362850"/>
              <a:ext cx="257288" cy="439683"/>
            </a:xfrm>
            <a:custGeom>
              <a:avLst/>
              <a:gdLst/>
              <a:ahLst/>
              <a:cxnLst>
                <a:cxn ang="0">
                  <a:pos x="246589" y="0"/>
                </a:cxn>
                <a:cxn ang="0">
                  <a:pos x="257288" y="0"/>
                </a:cxn>
                <a:cxn ang="0">
                  <a:pos x="255760" y="19870"/>
                </a:cxn>
                <a:cxn ang="0">
                  <a:pos x="238947" y="83555"/>
                </a:cxn>
                <a:cxn ang="0">
                  <a:pos x="199717" y="125842"/>
                </a:cxn>
                <a:cxn ang="0">
                  <a:pos x="172714" y="150297"/>
                </a:cxn>
                <a:cxn ang="0">
                  <a:pos x="139088" y="198698"/>
                </a:cxn>
                <a:cxn ang="0">
                  <a:pos x="130427" y="212454"/>
                </a:cxn>
                <a:cxn ang="0">
                  <a:pos x="125842" y="220096"/>
                </a:cxn>
                <a:cxn ang="0">
                  <a:pos x="115143" y="254741"/>
                </a:cxn>
                <a:cxn ang="0">
                  <a:pos x="116671" y="313841"/>
                </a:cxn>
                <a:cxn ang="0">
                  <a:pos x="130427" y="401981"/>
                </a:cxn>
                <a:cxn ang="0">
                  <a:pos x="136031" y="436626"/>
                </a:cxn>
                <a:cxn ang="0">
                  <a:pos x="118200" y="439683"/>
                </a:cxn>
                <a:cxn ang="0">
                  <a:pos x="104444" y="439683"/>
                </a:cxn>
                <a:cxn ang="0">
                  <a:pos x="89159" y="369884"/>
                </a:cxn>
                <a:cxn ang="0">
                  <a:pos x="77441" y="315369"/>
                </a:cxn>
                <a:cxn ang="0">
                  <a:pos x="71327" y="283781"/>
                </a:cxn>
                <a:cxn ang="0">
                  <a:pos x="66742" y="266969"/>
                </a:cxn>
                <a:cxn ang="0">
                  <a:pos x="63685" y="273082"/>
                </a:cxn>
                <a:cxn ang="0">
                  <a:pos x="52986" y="307727"/>
                </a:cxn>
                <a:cxn ang="0">
                  <a:pos x="45344" y="372941"/>
                </a:cxn>
                <a:cxn ang="0">
                  <a:pos x="45344" y="422870"/>
                </a:cxn>
                <a:cxn ang="0">
                  <a:pos x="45344" y="438155"/>
                </a:cxn>
                <a:cxn ang="0">
                  <a:pos x="30059" y="439683"/>
                </a:cxn>
                <a:cxn ang="0">
                  <a:pos x="19870" y="439683"/>
                </a:cxn>
                <a:cxn ang="0">
                  <a:pos x="18341" y="428984"/>
                </a:cxn>
                <a:cxn ang="0">
                  <a:pos x="6114" y="366827"/>
                </a:cxn>
                <a:cxn ang="0">
                  <a:pos x="0" y="297028"/>
                </a:cxn>
                <a:cxn ang="0">
                  <a:pos x="21398" y="224172"/>
                </a:cxn>
                <a:cxn ang="0">
                  <a:pos x="43815" y="163544"/>
                </a:cxn>
                <a:cxn ang="0">
                  <a:pos x="48401" y="147240"/>
                </a:cxn>
                <a:cxn ang="0">
                  <a:pos x="39230" y="130427"/>
                </a:cxn>
                <a:cxn ang="0">
                  <a:pos x="21398" y="74384"/>
                </a:cxn>
                <a:cxn ang="0">
                  <a:pos x="22927" y="15284"/>
                </a:cxn>
                <a:cxn ang="0">
                  <a:pos x="36173" y="0"/>
                </a:cxn>
                <a:cxn ang="0">
                  <a:pos x="45344" y="12228"/>
                </a:cxn>
                <a:cxn ang="0">
                  <a:pos x="45344" y="59100"/>
                </a:cxn>
                <a:cxn ang="0">
                  <a:pos x="45344" y="72856"/>
                </a:cxn>
                <a:cxn ang="0">
                  <a:pos x="49929" y="83555"/>
                </a:cxn>
                <a:cxn ang="0">
                  <a:pos x="71327" y="116671"/>
                </a:cxn>
                <a:cxn ang="0">
                  <a:pos x="84574" y="121257"/>
                </a:cxn>
                <a:cxn ang="0">
                  <a:pos x="92216" y="138070"/>
                </a:cxn>
                <a:cxn ang="0">
                  <a:pos x="74384" y="171186"/>
                </a:cxn>
                <a:cxn ang="0">
                  <a:pos x="59100" y="191056"/>
                </a:cxn>
                <a:cxn ang="0">
                  <a:pos x="62157" y="209397"/>
                </a:cxn>
                <a:cxn ang="0">
                  <a:pos x="66742" y="224172"/>
                </a:cxn>
                <a:cxn ang="0">
                  <a:pos x="84574" y="212454"/>
                </a:cxn>
                <a:cxn ang="0">
                  <a:pos x="98330" y="203283"/>
                </a:cxn>
                <a:cxn ang="0">
                  <a:pos x="98330" y="158958"/>
                </a:cxn>
                <a:cxn ang="0">
                  <a:pos x="98330" y="141127"/>
                </a:cxn>
                <a:cxn ang="0">
                  <a:pos x="116671" y="133484"/>
                </a:cxn>
                <a:cxn ang="0">
                  <a:pos x="130427" y="121257"/>
                </a:cxn>
                <a:cxn ang="0">
                  <a:pos x="160487" y="112086"/>
                </a:cxn>
                <a:cxn ang="0">
                  <a:pos x="202774" y="86612"/>
                </a:cxn>
                <a:cxn ang="0">
                  <a:pos x="221115" y="25984"/>
                </a:cxn>
                <a:cxn ang="0">
                  <a:pos x="225700" y="4585"/>
                </a:cxn>
              </a:cxnLst>
              <a:pathLst>
                <a:path w="505" h="863">
                  <a:moveTo>
                    <a:pt x="446" y="0"/>
                  </a:moveTo>
                  <a:lnTo>
                    <a:pt x="455" y="0"/>
                  </a:lnTo>
                  <a:lnTo>
                    <a:pt x="463" y="0"/>
                  </a:lnTo>
                  <a:lnTo>
                    <a:pt x="472" y="0"/>
                  </a:lnTo>
                  <a:lnTo>
                    <a:pt x="478" y="0"/>
                  </a:lnTo>
                  <a:lnTo>
                    <a:pt x="484" y="0"/>
                  </a:lnTo>
                  <a:lnTo>
                    <a:pt x="490" y="0"/>
                  </a:lnTo>
                  <a:lnTo>
                    <a:pt x="499" y="0"/>
                  </a:lnTo>
                  <a:lnTo>
                    <a:pt x="502" y="0"/>
                  </a:lnTo>
                  <a:lnTo>
                    <a:pt x="505" y="0"/>
                  </a:lnTo>
                  <a:lnTo>
                    <a:pt x="505" y="6"/>
                  </a:lnTo>
                  <a:lnTo>
                    <a:pt x="505" y="15"/>
                  </a:lnTo>
                  <a:lnTo>
                    <a:pt x="502" y="27"/>
                  </a:lnTo>
                  <a:lnTo>
                    <a:pt x="502" y="39"/>
                  </a:lnTo>
                  <a:lnTo>
                    <a:pt x="499" y="57"/>
                  </a:lnTo>
                  <a:lnTo>
                    <a:pt x="496" y="71"/>
                  </a:lnTo>
                  <a:lnTo>
                    <a:pt x="490" y="89"/>
                  </a:lnTo>
                  <a:lnTo>
                    <a:pt x="481" y="128"/>
                  </a:lnTo>
                  <a:lnTo>
                    <a:pt x="475" y="146"/>
                  </a:lnTo>
                  <a:lnTo>
                    <a:pt x="469" y="164"/>
                  </a:lnTo>
                  <a:lnTo>
                    <a:pt x="460" y="179"/>
                  </a:lnTo>
                  <a:lnTo>
                    <a:pt x="452" y="193"/>
                  </a:lnTo>
                  <a:lnTo>
                    <a:pt x="443" y="205"/>
                  </a:lnTo>
                  <a:lnTo>
                    <a:pt x="431" y="217"/>
                  </a:lnTo>
                  <a:lnTo>
                    <a:pt x="410" y="232"/>
                  </a:lnTo>
                  <a:lnTo>
                    <a:pt x="392" y="247"/>
                  </a:lnTo>
                  <a:lnTo>
                    <a:pt x="377" y="262"/>
                  </a:lnTo>
                  <a:lnTo>
                    <a:pt x="362" y="274"/>
                  </a:lnTo>
                  <a:lnTo>
                    <a:pt x="354" y="283"/>
                  </a:lnTo>
                  <a:lnTo>
                    <a:pt x="345" y="289"/>
                  </a:lnTo>
                  <a:lnTo>
                    <a:pt x="342" y="295"/>
                  </a:lnTo>
                  <a:lnTo>
                    <a:pt x="339" y="295"/>
                  </a:lnTo>
                  <a:lnTo>
                    <a:pt x="324" y="318"/>
                  </a:lnTo>
                  <a:lnTo>
                    <a:pt x="312" y="336"/>
                  </a:lnTo>
                  <a:lnTo>
                    <a:pt x="300" y="354"/>
                  </a:lnTo>
                  <a:lnTo>
                    <a:pt x="288" y="366"/>
                  </a:lnTo>
                  <a:lnTo>
                    <a:pt x="282" y="378"/>
                  </a:lnTo>
                  <a:lnTo>
                    <a:pt x="273" y="390"/>
                  </a:lnTo>
                  <a:lnTo>
                    <a:pt x="267" y="396"/>
                  </a:lnTo>
                  <a:lnTo>
                    <a:pt x="264" y="405"/>
                  </a:lnTo>
                  <a:lnTo>
                    <a:pt x="261" y="408"/>
                  </a:lnTo>
                  <a:lnTo>
                    <a:pt x="258" y="414"/>
                  </a:lnTo>
                  <a:lnTo>
                    <a:pt x="256" y="417"/>
                  </a:lnTo>
                  <a:lnTo>
                    <a:pt x="253" y="420"/>
                  </a:lnTo>
                  <a:lnTo>
                    <a:pt x="250" y="423"/>
                  </a:lnTo>
                  <a:lnTo>
                    <a:pt x="250" y="426"/>
                  </a:lnTo>
                  <a:lnTo>
                    <a:pt x="247" y="432"/>
                  </a:lnTo>
                  <a:lnTo>
                    <a:pt x="244" y="440"/>
                  </a:lnTo>
                  <a:lnTo>
                    <a:pt x="241" y="449"/>
                  </a:lnTo>
                  <a:lnTo>
                    <a:pt x="238" y="458"/>
                  </a:lnTo>
                  <a:lnTo>
                    <a:pt x="232" y="470"/>
                  </a:lnTo>
                  <a:lnTo>
                    <a:pt x="229" y="485"/>
                  </a:lnTo>
                  <a:lnTo>
                    <a:pt x="226" y="500"/>
                  </a:lnTo>
                  <a:lnTo>
                    <a:pt x="226" y="515"/>
                  </a:lnTo>
                  <a:lnTo>
                    <a:pt x="223" y="533"/>
                  </a:lnTo>
                  <a:lnTo>
                    <a:pt x="223" y="551"/>
                  </a:lnTo>
                  <a:lnTo>
                    <a:pt x="223" y="571"/>
                  </a:lnTo>
                  <a:lnTo>
                    <a:pt x="226" y="595"/>
                  </a:lnTo>
                  <a:lnTo>
                    <a:pt x="229" y="616"/>
                  </a:lnTo>
                  <a:lnTo>
                    <a:pt x="235" y="664"/>
                  </a:lnTo>
                  <a:lnTo>
                    <a:pt x="244" y="708"/>
                  </a:lnTo>
                  <a:lnTo>
                    <a:pt x="247" y="732"/>
                  </a:lnTo>
                  <a:lnTo>
                    <a:pt x="250" y="750"/>
                  </a:lnTo>
                  <a:lnTo>
                    <a:pt x="253" y="771"/>
                  </a:lnTo>
                  <a:lnTo>
                    <a:pt x="256" y="789"/>
                  </a:lnTo>
                  <a:lnTo>
                    <a:pt x="258" y="804"/>
                  </a:lnTo>
                  <a:lnTo>
                    <a:pt x="261" y="818"/>
                  </a:lnTo>
                  <a:lnTo>
                    <a:pt x="264" y="830"/>
                  </a:lnTo>
                  <a:lnTo>
                    <a:pt x="264" y="842"/>
                  </a:lnTo>
                  <a:lnTo>
                    <a:pt x="267" y="851"/>
                  </a:lnTo>
                  <a:lnTo>
                    <a:pt x="267" y="857"/>
                  </a:lnTo>
                  <a:lnTo>
                    <a:pt x="267" y="860"/>
                  </a:lnTo>
                  <a:lnTo>
                    <a:pt x="270" y="863"/>
                  </a:lnTo>
                  <a:lnTo>
                    <a:pt x="258" y="863"/>
                  </a:lnTo>
                  <a:lnTo>
                    <a:pt x="247" y="863"/>
                  </a:lnTo>
                  <a:lnTo>
                    <a:pt x="241" y="863"/>
                  </a:lnTo>
                  <a:lnTo>
                    <a:pt x="232" y="863"/>
                  </a:lnTo>
                  <a:lnTo>
                    <a:pt x="226" y="863"/>
                  </a:lnTo>
                  <a:lnTo>
                    <a:pt x="220" y="863"/>
                  </a:lnTo>
                  <a:lnTo>
                    <a:pt x="214" y="863"/>
                  </a:lnTo>
                  <a:lnTo>
                    <a:pt x="208" y="863"/>
                  </a:lnTo>
                  <a:lnTo>
                    <a:pt x="205" y="863"/>
                  </a:lnTo>
                  <a:lnTo>
                    <a:pt x="199" y="830"/>
                  </a:lnTo>
                  <a:lnTo>
                    <a:pt x="193" y="804"/>
                  </a:lnTo>
                  <a:lnTo>
                    <a:pt x="187" y="777"/>
                  </a:lnTo>
                  <a:lnTo>
                    <a:pt x="181" y="750"/>
                  </a:lnTo>
                  <a:lnTo>
                    <a:pt x="175" y="726"/>
                  </a:lnTo>
                  <a:lnTo>
                    <a:pt x="172" y="705"/>
                  </a:lnTo>
                  <a:lnTo>
                    <a:pt x="166" y="684"/>
                  </a:lnTo>
                  <a:lnTo>
                    <a:pt x="163" y="667"/>
                  </a:lnTo>
                  <a:lnTo>
                    <a:pt x="160" y="649"/>
                  </a:lnTo>
                  <a:lnTo>
                    <a:pt x="154" y="634"/>
                  </a:lnTo>
                  <a:lnTo>
                    <a:pt x="152" y="619"/>
                  </a:lnTo>
                  <a:lnTo>
                    <a:pt x="149" y="604"/>
                  </a:lnTo>
                  <a:lnTo>
                    <a:pt x="149" y="592"/>
                  </a:lnTo>
                  <a:lnTo>
                    <a:pt x="146" y="583"/>
                  </a:lnTo>
                  <a:lnTo>
                    <a:pt x="143" y="574"/>
                  </a:lnTo>
                  <a:lnTo>
                    <a:pt x="140" y="565"/>
                  </a:lnTo>
                  <a:lnTo>
                    <a:pt x="140" y="557"/>
                  </a:lnTo>
                  <a:lnTo>
                    <a:pt x="137" y="551"/>
                  </a:lnTo>
                  <a:lnTo>
                    <a:pt x="137" y="542"/>
                  </a:lnTo>
                  <a:lnTo>
                    <a:pt x="134" y="533"/>
                  </a:lnTo>
                  <a:lnTo>
                    <a:pt x="134" y="527"/>
                  </a:lnTo>
                  <a:lnTo>
                    <a:pt x="134" y="524"/>
                  </a:lnTo>
                  <a:lnTo>
                    <a:pt x="131" y="524"/>
                  </a:lnTo>
                  <a:lnTo>
                    <a:pt x="131" y="521"/>
                  </a:lnTo>
                  <a:lnTo>
                    <a:pt x="131" y="524"/>
                  </a:lnTo>
                  <a:lnTo>
                    <a:pt x="131" y="527"/>
                  </a:lnTo>
                  <a:lnTo>
                    <a:pt x="128" y="530"/>
                  </a:lnTo>
                  <a:lnTo>
                    <a:pt x="125" y="536"/>
                  </a:lnTo>
                  <a:lnTo>
                    <a:pt x="122" y="542"/>
                  </a:lnTo>
                  <a:lnTo>
                    <a:pt x="119" y="551"/>
                  </a:lnTo>
                  <a:lnTo>
                    <a:pt x="116" y="562"/>
                  </a:lnTo>
                  <a:lnTo>
                    <a:pt x="110" y="574"/>
                  </a:lnTo>
                  <a:lnTo>
                    <a:pt x="107" y="589"/>
                  </a:lnTo>
                  <a:lnTo>
                    <a:pt x="104" y="604"/>
                  </a:lnTo>
                  <a:lnTo>
                    <a:pt x="101" y="622"/>
                  </a:lnTo>
                  <a:lnTo>
                    <a:pt x="95" y="640"/>
                  </a:lnTo>
                  <a:lnTo>
                    <a:pt x="95" y="661"/>
                  </a:lnTo>
                  <a:lnTo>
                    <a:pt x="92" y="684"/>
                  </a:lnTo>
                  <a:lnTo>
                    <a:pt x="89" y="708"/>
                  </a:lnTo>
                  <a:lnTo>
                    <a:pt x="89" y="732"/>
                  </a:lnTo>
                  <a:lnTo>
                    <a:pt x="89" y="756"/>
                  </a:lnTo>
                  <a:lnTo>
                    <a:pt x="89" y="777"/>
                  </a:lnTo>
                  <a:lnTo>
                    <a:pt x="89" y="792"/>
                  </a:lnTo>
                  <a:lnTo>
                    <a:pt x="89" y="807"/>
                  </a:lnTo>
                  <a:lnTo>
                    <a:pt x="89" y="821"/>
                  </a:lnTo>
                  <a:lnTo>
                    <a:pt x="89" y="830"/>
                  </a:lnTo>
                  <a:lnTo>
                    <a:pt x="89" y="839"/>
                  </a:lnTo>
                  <a:lnTo>
                    <a:pt x="89" y="845"/>
                  </a:lnTo>
                  <a:lnTo>
                    <a:pt x="89" y="851"/>
                  </a:lnTo>
                  <a:lnTo>
                    <a:pt x="89" y="857"/>
                  </a:lnTo>
                  <a:lnTo>
                    <a:pt x="89" y="860"/>
                  </a:lnTo>
                  <a:lnTo>
                    <a:pt x="89" y="863"/>
                  </a:lnTo>
                  <a:lnTo>
                    <a:pt x="80" y="863"/>
                  </a:lnTo>
                  <a:lnTo>
                    <a:pt x="74" y="863"/>
                  </a:lnTo>
                  <a:lnTo>
                    <a:pt x="65" y="863"/>
                  </a:lnTo>
                  <a:lnTo>
                    <a:pt x="59" y="863"/>
                  </a:lnTo>
                  <a:lnTo>
                    <a:pt x="51" y="863"/>
                  </a:lnTo>
                  <a:lnTo>
                    <a:pt x="45" y="863"/>
                  </a:lnTo>
                  <a:lnTo>
                    <a:pt x="42" y="863"/>
                  </a:lnTo>
                  <a:lnTo>
                    <a:pt x="39" y="863"/>
                  </a:lnTo>
                  <a:lnTo>
                    <a:pt x="39" y="860"/>
                  </a:lnTo>
                  <a:lnTo>
                    <a:pt x="39" y="857"/>
                  </a:lnTo>
                  <a:lnTo>
                    <a:pt x="39" y="854"/>
                  </a:lnTo>
                  <a:lnTo>
                    <a:pt x="36" y="848"/>
                  </a:lnTo>
                  <a:lnTo>
                    <a:pt x="36" y="842"/>
                  </a:lnTo>
                  <a:lnTo>
                    <a:pt x="33" y="827"/>
                  </a:lnTo>
                  <a:lnTo>
                    <a:pt x="27" y="809"/>
                  </a:lnTo>
                  <a:lnTo>
                    <a:pt x="24" y="792"/>
                  </a:lnTo>
                  <a:lnTo>
                    <a:pt x="18" y="768"/>
                  </a:lnTo>
                  <a:lnTo>
                    <a:pt x="15" y="747"/>
                  </a:lnTo>
                  <a:lnTo>
                    <a:pt x="12" y="720"/>
                  </a:lnTo>
                  <a:lnTo>
                    <a:pt x="6" y="696"/>
                  </a:lnTo>
                  <a:lnTo>
                    <a:pt x="3" y="673"/>
                  </a:lnTo>
                  <a:lnTo>
                    <a:pt x="3" y="649"/>
                  </a:lnTo>
                  <a:lnTo>
                    <a:pt x="0" y="625"/>
                  </a:lnTo>
                  <a:lnTo>
                    <a:pt x="0" y="604"/>
                  </a:lnTo>
                  <a:lnTo>
                    <a:pt x="0" y="583"/>
                  </a:lnTo>
                  <a:lnTo>
                    <a:pt x="3" y="565"/>
                  </a:lnTo>
                  <a:lnTo>
                    <a:pt x="9" y="548"/>
                  </a:lnTo>
                  <a:lnTo>
                    <a:pt x="15" y="530"/>
                  </a:lnTo>
                  <a:lnTo>
                    <a:pt x="21" y="509"/>
                  </a:lnTo>
                  <a:lnTo>
                    <a:pt x="27" y="488"/>
                  </a:lnTo>
                  <a:lnTo>
                    <a:pt x="42" y="440"/>
                  </a:lnTo>
                  <a:lnTo>
                    <a:pt x="51" y="420"/>
                  </a:lnTo>
                  <a:lnTo>
                    <a:pt x="56" y="396"/>
                  </a:lnTo>
                  <a:lnTo>
                    <a:pt x="65" y="375"/>
                  </a:lnTo>
                  <a:lnTo>
                    <a:pt x="71" y="354"/>
                  </a:lnTo>
                  <a:lnTo>
                    <a:pt x="80" y="336"/>
                  </a:lnTo>
                  <a:lnTo>
                    <a:pt x="86" y="321"/>
                  </a:lnTo>
                  <a:lnTo>
                    <a:pt x="89" y="307"/>
                  </a:lnTo>
                  <a:lnTo>
                    <a:pt x="92" y="298"/>
                  </a:lnTo>
                  <a:lnTo>
                    <a:pt x="95" y="295"/>
                  </a:lnTo>
                  <a:lnTo>
                    <a:pt x="95" y="292"/>
                  </a:lnTo>
                  <a:lnTo>
                    <a:pt x="95" y="289"/>
                  </a:lnTo>
                  <a:lnTo>
                    <a:pt x="95" y="286"/>
                  </a:lnTo>
                  <a:lnTo>
                    <a:pt x="92" y="280"/>
                  </a:lnTo>
                  <a:lnTo>
                    <a:pt x="86" y="274"/>
                  </a:lnTo>
                  <a:lnTo>
                    <a:pt x="83" y="265"/>
                  </a:lnTo>
                  <a:lnTo>
                    <a:pt x="77" y="256"/>
                  </a:lnTo>
                  <a:lnTo>
                    <a:pt x="71" y="244"/>
                  </a:lnTo>
                  <a:lnTo>
                    <a:pt x="65" y="232"/>
                  </a:lnTo>
                  <a:lnTo>
                    <a:pt x="56" y="205"/>
                  </a:lnTo>
                  <a:lnTo>
                    <a:pt x="48" y="176"/>
                  </a:lnTo>
                  <a:lnTo>
                    <a:pt x="45" y="161"/>
                  </a:lnTo>
                  <a:lnTo>
                    <a:pt x="42" y="146"/>
                  </a:lnTo>
                  <a:lnTo>
                    <a:pt x="39" y="131"/>
                  </a:lnTo>
                  <a:lnTo>
                    <a:pt x="39" y="116"/>
                  </a:lnTo>
                  <a:lnTo>
                    <a:pt x="42" y="89"/>
                  </a:lnTo>
                  <a:lnTo>
                    <a:pt x="42" y="65"/>
                  </a:lnTo>
                  <a:lnTo>
                    <a:pt x="45" y="45"/>
                  </a:lnTo>
                  <a:lnTo>
                    <a:pt x="45" y="30"/>
                  </a:lnTo>
                  <a:lnTo>
                    <a:pt x="48" y="15"/>
                  </a:lnTo>
                  <a:lnTo>
                    <a:pt x="48" y="6"/>
                  </a:lnTo>
                  <a:lnTo>
                    <a:pt x="48" y="0"/>
                  </a:lnTo>
                  <a:lnTo>
                    <a:pt x="62" y="0"/>
                  </a:lnTo>
                  <a:lnTo>
                    <a:pt x="71" y="0"/>
                  </a:lnTo>
                  <a:lnTo>
                    <a:pt x="80" y="0"/>
                  </a:lnTo>
                  <a:lnTo>
                    <a:pt x="86" y="0"/>
                  </a:lnTo>
                  <a:lnTo>
                    <a:pt x="89" y="0"/>
                  </a:lnTo>
                  <a:lnTo>
                    <a:pt x="89" y="24"/>
                  </a:lnTo>
                  <a:lnTo>
                    <a:pt x="89" y="48"/>
                  </a:lnTo>
                  <a:lnTo>
                    <a:pt x="89" y="65"/>
                  </a:lnTo>
                  <a:lnTo>
                    <a:pt x="89" y="83"/>
                  </a:lnTo>
                  <a:lnTo>
                    <a:pt x="89" y="95"/>
                  </a:lnTo>
                  <a:lnTo>
                    <a:pt x="89" y="107"/>
                  </a:lnTo>
                  <a:lnTo>
                    <a:pt x="89" y="116"/>
                  </a:lnTo>
                  <a:lnTo>
                    <a:pt x="89" y="125"/>
                  </a:lnTo>
                  <a:lnTo>
                    <a:pt x="89" y="131"/>
                  </a:lnTo>
                  <a:lnTo>
                    <a:pt x="89" y="134"/>
                  </a:lnTo>
                  <a:lnTo>
                    <a:pt x="89" y="137"/>
                  </a:lnTo>
                  <a:lnTo>
                    <a:pt x="89" y="140"/>
                  </a:lnTo>
                  <a:lnTo>
                    <a:pt x="89" y="143"/>
                  </a:lnTo>
                  <a:lnTo>
                    <a:pt x="92" y="146"/>
                  </a:lnTo>
                  <a:lnTo>
                    <a:pt x="92" y="152"/>
                  </a:lnTo>
                  <a:lnTo>
                    <a:pt x="95" y="158"/>
                  </a:lnTo>
                  <a:lnTo>
                    <a:pt x="98" y="164"/>
                  </a:lnTo>
                  <a:lnTo>
                    <a:pt x="101" y="173"/>
                  </a:lnTo>
                  <a:lnTo>
                    <a:pt x="110" y="190"/>
                  </a:lnTo>
                  <a:lnTo>
                    <a:pt x="122" y="208"/>
                  </a:lnTo>
                  <a:lnTo>
                    <a:pt x="128" y="214"/>
                  </a:lnTo>
                  <a:lnTo>
                    <a:pt x="131" y="223"/>
                  </a:lnTo>
                  <a:lnTo>
                    <a:pt x="140" y="229"/>
                  </a:lnTo>
                  <a:lnTo>
                    <a:pt x="146" y="232"/>
                  </a:lnTo>
                  <a:lnTo>
                    <a:pt x="152" y="235"/>
                  </a:lnTo>
                  <a:lnTo>
                    <a:pt x="157" y="238"/>
                  </a:lnTo>
                  <a:lnTo>
                    <a:pt x="163" y="238"/>
                  </a:lnTo>
                  <a:lnTo>
                    <a:pt x="166" y="238"/>
                  </a:lnTo>
                  <a:lnTo>
                    <a:pt x="166" y="244"/>
                  </a:lnTo>
                  <a:lnTo>
                    <a:pt x="166" y="250"/>
                  </a:lnTo>
                  <a:lnTo>
                    <a:pt x="166" y="256"/>
                  </a:lnTo>
                  <a:lnTo>
                    <a:pt x="169" y="262"/>
                  </a:lnTo>
                  <a:lnTo>
                    <a:pt x="175" y="268"/>
                  </a:lnTo>
                  <a:lnTo>
                    <a:pt x="181" y="271"/>
                  </a:lnTo>
                  <a:lnTo>
                    <a:pt x="187" y="274"/>
                  </a:lnTo>
                  <a:lnTo>
                    <a:pt x="193" y="274"/>
                  </a:lnTo>
                  <a:lnTo>
                    <a:pt x="178" y="292"/>
                  </a:lnTo>
                  <a:lnTo>
                    <a:pt x="166" y="309"/>
                  </a:lnTo>
                  <a:lnTo>
                    <a:pt x="154" y="324"/>
                  </a:lnTo>
                  <a:lnTo>
                    <a:pt x="146" y="336"/>
                  </a:lnTo>
                  <a:lnTo>
                    <a:pt x="140" y="345"/>
                  </a:lnTo>
                  <a:lnTo>
                    <a:pt x="134" y="354"/>
                  </a:lnTo>
                  <a:lnTo>
                    <a:pt x="128" y="363"/>
                  </a:lnTo>
                  <a:lnTo>
                    <a:pt x="122" y="369"/>
                  </a:lnTo>
                  <a:lnTo>
                    <a:pt x="119" y="372"/>
                  </a:lnTo>
                  <a:lnTo>
                    <a:pt x="116" y="375"/>
                  </a:lnTo>
                  <a:lnTo>
                    <a:pt x="113" y="381"/>
                  </a:lnTo>
                  <a:lnTo>
                    <a:pt x="116" y="393"/>
                  </a:lnTo>
                  <a:lnTo>
                    <a:pt x="119" y="402"/>
                  </a:lnTo>
                  <a:lnTo>
                    <a:pt x="122" y="411"/>
                  </a:lnTo>
                  <a:lnTo>
                    <a:pt x="125" y="417"/>
                  </a:lnTo>
                  <a:lnTo>
                    <a:pt x="125" y="423"/>
                  </a:lnTo>
                  <a:lnTo>
                    <a:pt x="128" y="429"/>
                  </a:lnTo>
                  <a:lnTo>
                    <a:pt x="131" y="434"/>
                  </a:lnTo>
                  <a:lnTo>
                    <a:pt x="131" y="440"/>
                  </a:lnTo>
                  <a:lnTo>
                    <a:pt x="131" y="443"/>
                  </a:lnTo>
                  <a:lnTo>
                    <a:pt x="143" y="434"/>
                  </a:lnTo>
                  <a:lnTo>
                    <a:pt x="152" y="429"/>
                  </a:lnTo>
                  <a:lnTo>
                    <a:pt x="160" y="423"/>
                  </a:lnTo>
                  <a:lnTo>
                    <a:pt x="166" y="417"/>
                  </a:lnTo>
                  <a:lnTo>
                    <a:pt x="172" y="411"/>
                  </a:lnTo>
                  <a:lnTo>
                    <a:pt x="178" y="408"/>
                  </a:lnTo>
                  <a:lnTo>
                    <a:pt x="184" y="402"/>
                  </a:lnTo>
                  <a:lnTo>
                    <a:pt x="190" y="399"/>
                  </a:lnTo>
                  <a:lnTo>
                    <a:pt x="193" y="399"/>
                  </a:lnTo>
                  <a:lnTo>
                    <a:pt x="193" y="375"/>
                  </a:lnTo>
                  <a:lnTo>
                    <a:pt x="193" y="357"/>
                  </a:lnTo>
                  <a:lnTo>
                    <a:pt x="193" y="339"/>
                  </a:lnTo>
                  <a:lnTo>
                    <a:pt x="193" y="324"/>
                  </a:lnTo>
                  <a:lnTo>
                    <a:pt x="193" y="312"/>
                  </a:lnTo>
                  <a:lnTo>
                    <a:pt x="193" y="304"/>
                  </a:lnTo>
                  <a:lnTo>
                    <a:pt x="193" y="295"/>
                  </a:lnTo>
                  <a:lnTo>
                    <a:pt x="193" y="289"/>
                  </a:lnTo>
                  <a:lnTo>
                    <a:pt x="193" y="283"/>
                  </a:lnTo>
                  <a:lnTo>
                    <a:pt x="193" y="280"/>
                  </a:lnTo>
                  <a:lnTo>
                    <a:pt x="193" y="277"/>
                  </a:lnTo>
                  <a:lnTo>
                    <a:pt x="193" y="274"/>
                  </a:lnTo>
                  <a:lnTo>
                    <a:pt x="205" y="271"/>
                  </a:lnTo>
                  <a:lnTo>
                    <a:pt x="217" y="268"/>
                  </a:lnTo>
                  <a:lnTo>
                    <a:pt x="229" y="262"/>
                  </a:lnTo>
                  <a:lnTo>
                    <a:pt x="235" y="256"/>
                  </a:lnTo>
                  <a:lnTo>
                    <a:pt x="244" y="250"/>
                  </a:lnTo>
                  <a:lnTo>
                    <a:pt x="250" y="244"/>
                  </a:lnTo>
                  <a:lnTo>
                    <a:pt x="253" y="238"/>
                  </a:lnTo>
                  <a:lnTo>
                    <a:pt x="256" y="238"/>
                  </a:lnTo>
                  <a:lnTo>
                    <a:pt x="258" y="235"/>
                  </a:lnTo>
                  <a:lnTo>
                    <a:pt x="267" y="235"/>
                  </a:lnTo>
                  <a:lnTo>
                    <a:pt x="276" y="232"/>
                  </a:lnTo>
                  <a:lnTo>
                    <a:pt x="288" y="229"/>
                  </a:lnTo>
                  <a:lnTo>
                    <a:pt x="300" y="226"/>
                  </a:lnTo>
                  <a:lnTo>
                    <a:pt x="315" y="220"/>
                  </a:lnTo>
                  <a:lnTo>
                    <a:pt x="330" y="214"/>
                  </a:lnTo>
                  <a:lnTo>
                    <a:pt x="345" y="208"/>
                  </a:lnTo>
                  <a:lnTo>
                    <a:pt x="359" y="199"/>
                  </a:lnTo>
                  <a:lnTo>
                    <a:pt x="374" y="190"/>
                  </a:lnTo>
                  <a:lnTo>
                    <a:pt x="386" y="182"/>
                  </a:lnTo>
                  <a:lnTo>
                    <a:pt x="398" y="170"/>
                  </a:lnTo>
                  <a:lnTo>
                    <a:pt x="407" y="158"/>
                  </a:lnTo>
                  <a:lnTo>
                    <a:pt x="416" y="143"/>
                  </a:lnTo>
                  <a:lnTo>
                    <a:pt x="419" y="128"/>
                  </a:lnTo>
                  <a:lnTo>
                    <a:pt x="425" y="98"/>
                  </a:lnTo>
                  <a:lnTo>
                    <a:pt x="431" y="74"/>
                  </a:lnTo>
                  <a:lnTo>
                    <a:pt x="434" y="51"/>
                  </a:lnTo>
                  <a:lnTo>
                    <a:pt x="437" y="42"/>
                  </a:lnTo>
                  <a:lnTo>
                    <a:pt x="437" y="33"/>
                  </a:lnTo>
                  <a:lnTo>
                    <a:pt x="440" y="24"/>
                  </a:lnTo>
                  <a:lnTo>
                    <a:pt x="440" y="18"/>
                  </a:lnTo>
                  <a:lnTo>
                    <a:pt x="443" y="12"/>
                  </a:lnTo>
                  <a:lnTo>
                    <a:pt x="443" y="9"/>
                  </a:lnTo>
                  <a:lnTo>
                    <a:pt x="443" y="3"/>
                  </a:lnTo>
                  <a:lnTo>
                    <a:pt x="443" y="0"/>
                  </a:lnTo>
                  <a:lnTo>
                    <a:pt x="446" y="0"/>
                  </a:lnTo>
                  <a:close/>
                </a:path>
              </a:pathLst>
            </a:custGeom>
            <a:solidFill>
              <a:schemeClr val="bg1"/>
            </a:solidFill>
            <a:ln w="9525">
              <a:noFill/>
            </a:ln>
          </p:spPr>
          <p:txBody>
            <a:bodyPr/>
            <a:p>
              <a:endParaRPr lang="zh-CN" altLang="en-US"/>
            </a:p>
          </p:txBody>
        </p:sp>
        <p:sp>
          <p:nvSpPr>
            <p:cNvPr id="48159" name="Rectangle 71"/>
            <p:cNvSpPr/>
            <p:nvPr/>
          </p:nvSpPr>
          <p:spPr>
            <a:xfrm>
              <a:off x="1201832" y="5170266"/>
              <a:ext cx="186470" cy="180357"/>
            </a:xfrm>
            <a:prstGeom prst="rect">
              <a:avLst/>
            </a:prstGeom>
            <a:solidFill>
              <a:schemeClr val="bg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48160" name="Freeform 72"/>
            <p:cNvSpPr/>
            <p:nvPr/>
          </p:nvSpPr>
          <p:spPr>
            <a:xfrm>
              <a:off x="1232401" y="5381191"/>
              <a:ext cx="92216" cy="90688"/>
            </a:xfrm>
            <a:custGeom>
              <a:avLst/>
              <a:gdLst/>
              <a:ahLst/>
              <a:cxnLst>
                <a:cxn ang="0">
                  <a:pos x="0" y="45344"/>
                </a:cxn>
                <a:cxn ang="0">
                  <a:pos x="1528" y="36173"/>
                </a:cxn>
                <a:cxn ang="0">
                  <a:pos x="4585" y="28531"/>
                </a:cxn>
                <a:cxn ang="0">
                  <a:pos x="9171" y="20889"/>
                </a:cxn>
                <a:cxn ang="0">
                  <a:pos x="13246" y="13247"/>
                </a:cxn>
                <a:cxn ang="0">
                  <a:pos x="20889" y="7642"/>
                </a:cxn>
                <a:cxn ang="0">
                  <a:pos x="28531" y="4585"/>
                </a:cxn>
                <a:cxn ang="0">
                  <a:pos x="37702" y="1528"/>
                </a:cxn>
                <a:cxn ang="0">
                  <a:pos x="46872" y="0"/>
                </a:cxn>
                <a:cxn ang="0">
                  <a:pos x="56043" y="1528"/>
                </a:cxn>
                <a:cxn ang="0">
                  <a:pos x="63685" y="4585"/>
                </a:cxn>
                <a:cxn ang="0">
                  <a:pos x="70818" y="7642"/>
                </a:cxn>
                <a:cxn ang="0">
                  <a:pos x="78460" y="13247"/>
                </a:cxn>
                <a:cxn ang="0">
                  <a:pos x="84574" y="20889"/>
                </a:cxn>
                <a:cxn ang="0">
                  <a:pos x="87631" y="28531"/>
                </a:cxn>
                <a:cxn ang="0">
                  <a:pos x="90688" y="36173"/>
                </a:cxn>
                <a:cxn ang="0">
                  <a:pos x="92216" y="45344"/>
                </a:cxn>
                <a:cxn ang="0">
                  <a:pos x="90688" y="54515"/>
                </a:cxn>
                <a:cxn ang="0">
                  <a:pos x="87631" y="63685"/>
                </a:cxn>
                <a:cxn ang="0">
                  <a:pos x="84574" y="71328"/>
                </a:cxn>
                <a:cxn ang="0">
                  <a:pos x="78460" y="78460"/>
                </a:cxn>
                <a:cxn ang="0">
                  <a:pos x="70818" y="83046"/>
                </a:cxn>
                <a:cxn ang="0">
                  <a:pos x="63685" y="87631"/>
                </a:cxn>
                <a:cxn ang="0">
                  <a:pos x="56043" y="90688"/>
                </a:cxn>
                <a:cxn ang="0">
                  <a:pos x="46872" y="90688"/>
                </a:cxn>
                <a:cxn ang="0">
                  <a:pos x="37702" y="90688"/>
                </a:cxn>
                <a:cxn ang="0">
                  <a:pos x="28531" y="87631"/>
                </a:cxn>
                <a:cxn ang="0">
                  <a:pos x="20889" y="83046"/>
                </a:cxn>
                <a:cxn ang="0">
                  <a:pos x="13246" y="78460"/>
                </a:cxn>
                <a:cxn ang="0">
                  <a:pos x="9171" y="71328"/>
                </a:cxn>
                <a:cxn ang="0">
                  <a:pos x="4585" y="63685"/>
                </a:cxn>
                <a:cxn ang="0">
                  <a:pos x="1528" y="54515"/>
                </a:cxn>
                <a:cxn ang="0">
                  <a:pos x="0" y="45344"/>
                </a:cxn>
              </a:cxnLst>
              <a:pathLst>
                <a:path w="181" h="178">
                  <a:moveTo>
                    <a:pt x="0" y="89"/>
                  </a:moveTo>
                  <a:lnTo>
                    <a:pt x="3" y="71"/>
                  </a:lnTo>
                  <a:lnTo>
                    <a:pt x="9" y="56"/>
                  </a:lnTo>
                  <a:lnTo>
                    <a:pt x="18" y="41"/>
                  </a:lnTo>
                  <a:lnTo>
                    <a:pt x="26" y="26"/>
                  </a:lnTo>
                  <a:lnTo>
                    <a:pt x="41" y="15"/>
                  </a:lnTo>
                  <a:lnTo>
                    <a:pt x="56" y="9"/>
                  </a:lnTo>
                  <a:lnTo>
                    <a:pt x="74" y="3"/>
                  </a:lnTo>
                  <a:lnTo>
                    <a:pt x="92" y="0"/>
                  </a:lnTo>
                  <a:lnTo>
                    <a:pt x="110" y="3"/>
                  </a:lnTo>
                  <a:lnTo>
                    <a:pt x="125" y="9"/>
                  </a:lnTo>
                  <a:lnTo>
                    <a:pt x="139" y="15"/>
                  </a:lnTo>
                  <a:lnTo>
                    <a:pt x="154" y="26"/>
                  </a:lnTo>
                  <a:lnTo>
                    <a:pt x="166" y="41"/>
                  </a:lnTo>
                  <a:lnTo>
                    <a:pt x="172" y="56"/>
                  </a:lnTo>
                  <a:lnTo>
                    <a:pt x="178" y="71"/>
                  </a:lnTo>
                  <a:lnTo>
                    <a:pt x="181" y="89"/>
                  </a:lnTo>
                  <a:lnTo>
                    <a:pt x="178" y="107"/>
                  </a:lnTo>
                  <a:lnTo>
                    <a:pt x="172" y="125"/>
                  </a:lnTo>
                  <a:lnTo>
                    <a:pt x="166" y="140"/>
                  </a:lnTo>
                  <a:lnTo>
                    <a:pt x="154" y="154"/>
                  </a:lnTo>
                  <a:lnTo>
                    <a:pt x="139" y="163"/>
                  </a:lnTo>
                  <a:lnTo>
                    <a:pt x="125" y="172"/>
                  </a:lnTo>
                  <a:lnTo>
                    <a:pt x="110" y="178"/>
                  </a:lnTo>
                  <a:lnTo>
                    <a:pt x="92" y="178"/>
                  </a:lnTo>
                  <a:lnTo>
                    <a:pt x="74" y="178"/>
                  </a:lnTo>
                  <a:lnTo>
                    <a:pt x="56" y="172"/>
                  </a:lnTo>
                  <a:lnTo>
                    <a:pt x="41" y="163"/>
                  </a:lnTo>
                  <a:lnTo>
                    <a:pt x="26" y="154"/>
                  </a:lnTo>
                  <a:lnTo>
                    <a:pt x="18" y="140"/>
                  </a:lnTo>
                  <a:lnTo>
                    <a:pt x="9" y="125"/>
                  </a:lnTo>
                  <a:lnTo>
                    <a:pt x="3" y="107"/>
                  </a:lnTo>
                  <a:lnTo>
                    <a:pt x="0" y="89"/>
                  </a:lnTo>
                  <a:close/>
                </a:path>
              </a:pathLst>
            </a:custGeom>
            <a:solidFill>
              <a:schemeClr val="bg1"/>
            </a:solidFill>
            <a:ln w="9525">
              <a:noFill/>
            </a:ln>
          </p:spPr>
          <p:txBody>
            <a:bodyPr/>
            <a:p>
              <a:endParaRPr lang="zh-CN" altLang="en-US"/>
            </a:p>
          </p:txBody>
        </p:sp>
        <p:sp>
          <p:nvSpPr>
            <p:cNvPr id="48161" name="Freeform 73"/>
            <p:cNvSpPr/>
            <p:nvPr/>
          </p:nvSpPr>
          <p:spPr>
            <a:xfrm>
              <a:off x="1223230" y="5502448"/>
              <a:ext cx="40759" cy="86103"/>
            </a:xfrm>
            <a:custGeom>
              <a:avLst/>
              <a:gdLst/>
              <a:ahLst/>
              <a:cxnLst>
                <a:cxn ang="0">
                  <a:pos x="40759" y="0"/>
                </a:cxn>
                <a:cxn ang="0">
                  <a:pos x="40759" y="63686"/>
                </a:cxn>
                <a:cxn ang="0">
                  <a:pos x="9171" y="86103"/>
                </a:cxn>
                <a:cxn ang="0">
                  <a:pos x="0" y="54515"/>
                </a:cxn>
                <a:cxn ang="0">
                  <a:pos x="40759" y="0"/>
                </a:cxn>
              </a:cxnLst>
              <a:pathLst>
                <a:path w="80" h="169">
                  <a:moveTo>
                    <a:pt x="80" y="0"/>
                  </a:moveTo>
                  <a:lnTo>
                    <a:pt x="80" y="125"/>
                  </a:lnTo>
                  <a:lnTo>
                    <a:pt x="18" y="169"/>
                  </a:lnTo>
                  <a:lnTo>
                    <a:pt x="0" y="107"/>
                  </a:lnTo>
                  <a:lnTo>
                    <a:pt x="80" y="0"/>
                  </a:lnTo>
                  <a:close/>
                </a:path>
              </a:pathLst>
            </a:custGeom>
            <a:solidFill>
              <a:schemeClr val="bg1"/>
            </a:solidFill>
            <a:ln w="9525">
              <a:noFill/>
            </a:ln>
          </p:spPr>
          <p:txBody>
            <a:bodyPr/>
            <a:p>
              <a:endParaRPr lang="zh-CN" altLang="en-US"/>
            </a:p>
          </p:txBody>
        </p:sp>
        <p:sp>
          <p:nvSpPr>
            <p:cNvPr id="48162" name="Rectangle 74"/>
            <p:cNvSpPr/>
            <p:nvPr/>
          </p:nvSpPr>
          <p:spPr>
            <a:xfrm>
              <a:off x="968999" y="5464237"/>
              <a:ext cx="185961" cy="338296"/>
            </a:xfrm>
            <a:prstGeom prst="rect">
              <a:avLst/>
            </a:prstGeom>
            <a:solidFill>
              <a:schemeClr val="bg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48163" name="Rectangle 75"/>
            <p:cNvSpPr/>
            <p:nvPr/>
          </p:nvSpPr>
          <p:spPr>
            <a:xfrm>
              <a:off x="750941" y="5544735"/>
              <a:ext cx="185961" cy="257798"/>
            </a:xfrm>
            <a:prstGeom prst="rect">
              <a:avLst/>
            </a:prstGeom>
            <a:solidFill>
              <a:schemeClr val="bg1"/>
            </a:solidFill>
            <a:ln w="9525">
              <a:noFill/>
            </a:ln>
          </p:spPr>
          <p:txBody>
            <a:bodyPr anchor="t"/>
            <a:p>
              <a:endParaRPr lang="zh-CN" altLang="en-US" dirty="0">
                <a:latin typeface="Arial" panose="020B0604020202020204" pitchFamily="34" charset="0"/>
                <a:ea typeface="宋体" panose="02010600030101010101" pitchFamily="2"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等腰三角形 22"/>
          <p:cNvSpPr/>
          <p:nvPr/>
        </p:nvSpPr>
        <p:spPr>
          <a:xfrm rot="1770914">
            <a:off x="938213" y="2551113"/>
            <a:ext cx="995363" cy="85883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78" name="Text Box 18"/>
          <p:cNvSpPr txBox="1"/>
          <p:nvPr/>
        </p:nvSpPr>
        <p:spPr>
          <a:xfrm>
            <a:off x="5668963" y="1414463"/>
            <a:ext cx="4694237" cy="4707890"/>
          </a:xfrm>
          <a:prstGeom prst="rect">
            <a:avLst/>
          </a:prstGeom>
          <a:noFill/>
          <a:ln w="9525">
            <a:noFill/>
          </a:ln>
        </p:spPr>
        <p:txBody>
          <a:bodyPr anchor="t">
            <a:spAutoFit/>
          </a:bodyPr>
          <a:p>
            <a:pPr algn="just">
              <a:lnSpc>
                <a:spcPct val="150000"/>
              </a:lnSpc>
            </a:pPr>
            <a:r>
              <a:rPr lang="zh-CN" altLang="en-US" sz="2000" dirty="0">
                <a:solidFill>
                  <a:srgbClr val="0D0D0D"/>
                </a:solidFill>
                <a:latin typeface="微软雅黑" panose="020B0503020204020204" pitchFamily="34" charset="-122"/>
                <a:ea typeface="微软雅黑" panose="020B0503020204020204" pitchFamily="34" charset="-122"/>
              </a:rPr>
              <a:t>优美的工作环境是企业安全生产的外在形象，是保障员工生命安全的基本条件，也是加强企业内部管理的必然要求。企业在生产经营不断发展的同时，有责任为员工创造优美的工作生活环境。在优美的环境中工作，能提高职工的工作效率，给人以舒畅的感觉，职工的工作创造性也会大大迸发。同时优美的环境能净化、美化人的心灵，约束人的不良行为，有利于员工的身体健康。 </a:t>
            </a:r>
            <a:endParaRPr lang="zh-CN" altLang="en-US" sz="2000" dirty="0">
              <a:solidFill>
                <a:srgbClr val="0D0D0D"/>
              </a:solidFill>
              <a:latin typeface="微软雅黑" panose="020B0503020204020204" pitchFamily="34" charset="-122"/>
              <a:ea typeface="微软雅黑" panose="020B0503020204020204" pitchFamily="34" charset="-122"/>
            </a:endParaRPr>
          </a:p>
        </p:txBody>
      </p:sp>
      <p:sp>
        <p:nvSpPr>
          <p:cNvPr id="12" name="等腰三角形 11"/>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任意多边形 12"/>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81" name="矩形 13"/>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3</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50182" name="矩形 2"/>
          <p:cNvSpPr/>
          <p:nvPr/>
        </p:nvSpPr>
        <p:spPr>
          <a:xfrm>
            <a:off x="3657600" y="80963"/>
            <a:ext cx="4572000"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优美的工作环境</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grpSp>
        <p:nvGrpSpPr>
          <p:cNvPr id="50183" name="组合 7"/>
          <p:cNvGrpSpPr/>
          <p:nvPr/>
        </p:nvGrpSpPr>
        <p:grpSpPr>
          <a:xfrm>
            <a:off x="1701800" y="1454150"/>
            <a:ext cx="3698875" cy="4289425"/>
            <a:chOff x="228357" y="1153987"/>
            <a:chExt cx="3922434" cy="4550023"/>
          </a:xfrm>
        </p:grpSpPr>
        <p:sp>
          <p:nvSpPr>
            <p:cNvPr id="6" name="等腰三角形 5"/>
            <p:cNvSpPr/>
            <p:nvPr/>
          </p:nvSpPr>
          <p:spPr>
            <a:xfrm rot="5400000">
              <a:off x="-85437" y="1467780"/>
              <a:ext cx="4550023" cy="392243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rcRect l="31000" r="7901"/>
            <a:stretch>
              <a:fillRect/>
            </a:stretch>
          </p:blipFill>
          <p:spPr>
            <a:xfrm>
              <a:off x="335705" y="1343440"/>
              <a:ext cx="3595790" cy="4171117"/>
            </a:xfrm>
            <a:custGeom>
              <a:avLst/>
              <a:gdLst>
                <a:gd name="connsiteX0" fmla="*/ 0 w 4655754"/>
                <a:gd name="connsiteY0" fmla="*/ 0 h 5400675"/>
                <a:gd name="connsiteX1" fmla="*/ 4655754 w 4655754"/>
                <a:gd name="connsiteY1" fmla="*/ 2700338 h 5400675"/>
                <a:gd name="connsiteX2" fmla="*/ 2 w 4655754"/>
                <a:gd name="connsiteY2" fmla="*/ 5400675 h 5400675"/>
                <a:gd name="connsiteX3" fmla="*/ 0 w 4655754"/>
                <a:gd name="connsiteY3" fmla="*/ 5400675 h 5400675"/>
              </a:gdLst>
              <a:ahLst/>
              <a:cxnLst>
                <a:cxn ang="0">
                  <a:pos x="connsiteX0" y="connsiteY0"/>
                </a:cxn>
                <a:cxn ang="0">
                  <a:pos x="connsiteX1" y="connsiteY1"/>
                </a:cxn>
                <a:cxn ang="0">
                  <a:pos x="connsiteX2" y="connsiteY2"/>
                </a:cxn>
                <a:cxn ang="0">
                  <a:pos x="connsiteX3" y="connsiteY3"/>
                </a:cxn>
              </a:cxnLst>
              <a:rect l="l" t="t" r="r" b="b"/>
              <a:pathLst>
                <a:path w="4655754" h="5400675">
                  <a:moveTo>
                    <a:pt x="0" y="0"/>
                  </a:moveTo>
                  <a:lnTo>
                    <a:pt x="4655754" y="2700338"/>
                  </a:lnTo>
                  <a:lnTo>
                    <a:pt x="2" y="5400675"/>
                  </a:lnTo>
                  <a:lnTo>
                    <a:pt x="0" y="5400675"/>
                  </a:lnTo>
                  <a:close/>
                </a:path>
              </a:pathLst>
            </a:custGeom>
          </p:spPr>
        </p:pic>
      </p:grpSp>
      <p:sp>
        <p:nvSpPr>
          <p:cNvPr id="21" name="等腰三角形 20"/>
          <p:cNvSpPr/>
          <p:nvPr/>
        </p:nvSpPr>
        <p:spPr>
          <a:xfrm rot="1770914">
            <a:off x="1995488" y="5213350"/>
            <a:ext cx="995363" cy="857250"/>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5486400" y="1239838"/>
            <a:ext cx="5059363" cy="5057775"/>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等腰三角形 24"/>
          <p:cNvSpPr/>
          <p:nvPr/>
        </p:nvSpPr>
        <p:spPr>
          <a:xfrm rot="1770914">
            <a:off x="3117850" y="1712913"/>
            <a:ext cx="995363" cy="857250"/>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00" y="1600200"/>
            <a:ext cx="9144000" cy="472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226" name="Text Box 22"/>
          <p:cNvSpPr txBox="1"/>
          <p:nvPr/>
        </p:nvSpPr>
        <p:spPr>
          <a:xfrm>
            <a:off x="1755775" y="1600200"/>
            <a:ext cx="4979988" cy="4707890"/>
          </a:xfrm>
          <a:prstGeom prst="rect">
            <a:avLst/>
          </a:prstGeom>
          <a:noFill/>
          <a:ln w="9525">
            <a:noFill/>
          </a:ln>
        </p:spPr>
        <p:txBody>
          <a:bodyPr anchor="t">
            <a:spAutoFit/>
          </a:bodyPr>
          <a:p>
            <a:pPr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一个企业建立了先进的安全文化，企业就成了一所学校。企业员工为了适应科学技术的发展和设备升级改造的需要不断学习，知识成为员工实现自我价值的一种资源。主动掌握安全知识与技能已成为企业员工的自觉行为，员工由要我安全变为我要安全、我会安全。企业员工通过学习培训，一方面增强了自身工作技能，另一方面促进了企业整体科技实力进步。学习创新已成为激发职工积极性和创造性的力量源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等腰三角形 9"/>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229" name="矩形 11"/>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4</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52230" name="矩形 2"/>
          <p:cNvSpPr/>
          <p:nvPr/>
        </p:nvSpPr>
        <p:spPr>
          <a:xfrm>
            <a:off x="3670300" y="80963"/>
            <a:ext cx="2698750"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良好的学习氛围</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pic>
        <p:nvPicPr>
          <p:cNvPr id="52231" name="图片 4"/>
          <p:cNvPicPr>
            <a:picLocks noChangeAspect="1"/>
          </p:cNvPicPr>
          <p:nvPr/>
        </p:nvPicPr>
        <p:blipFill>
          <a:blip r:embed="rId1"/>
          <a:stretch>
            <a:fillRect/>
          </a:stretch>
        </p:blipFill>
        <p:spPr>
          <a:xfrm>
            <a:off x="6542088" y="-342900"/>
            <a:ext cx="4767262" cy="72009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等腰三角形 3"/>
          <p:cNvSpPr/>
          <p:nvPr/>
        </p:nvSpPr>
        <p:spPr>
          <a:xfrm flipV="1">
            <a:off x="1143000" y="1143000"/>
            <a:ext cx="5867400" cy="3317875"/>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2133600" y="2801938"/>
            <a:ext cx="8305800" cy="1701800"/>
          </a:xfrm>
          <a:custGeom>
            <a:avLst/>
            <a:gdLst>
              <a:gd name="connsiteX0" fmla="*/ 2604796 w 8305800"/>
              <a:gd name="connsiteY0" fmla="*/ 0 h 1701800"/>
              <a:gd name="connsiteX1" fmla="*/ 8305800 w 8305800"/>
              <a:gd name="connsiteY1" fmla="*/ 0 h 1701800"/>
              <a:gd name="connsiteX2" fmla="*/ 8305800 w 8305800"/>
              <a:gd name="connsiteY2" fmla="*/ 1701800 h 1701800"/>
              <a:gd name="connsiteX3" fmla="*/ 0 w 8305800"/>
              <a:gd name="connsiteY3" fmla="*/ 1701800 h 1701800"/>
              <a:gd name="connsiteX4" fmla="*/ 0 w 8305800"/>
              <a:gd name="connsiteY4" fmla="*/ 1690641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1701800">
                <a:moveTo>
                  <a:pt x="2604796" y="0"/>
                </a:moveTo>
                <a:lnTo>
                  <a:pt x="8305800" y="0"/>
                </a:lnTo>
                <a:lnTo>
                  <a:pt x="8305800" y="1701800"/>
                </a:lnTo>
                <a:lnTo>
                  <a:pt x="0" y="1701800"/>
                </a:lnTo>
                <a:lnTo>
                  <a:pt x="0" y="1690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5" name="文本框 10"/>
          <p:cNvSpPr txBox="1"/>
          <p:nvPr/>
        </p:nvSpPr>
        <p:spPr>
          <a:xfrm>
            <a:off x="2514600" y="1566863"/>
            <a:ext cx="506413" cy="1861185"/>
          </a:xfrm>
          <a:prstGeom prst="rect">
            <a:avLst/>
          </a:prstGeom>
          <a:noFill/>
          <a:ln w="9525">
            <a:noFill/>
          </a:ln>
        </p:spPr>
        <p:txBody>
          <a:bodyPr anchor="t">
            <a:spAutoFit/>
          </a:bodyPr>
          <a:p>
            <a:pPr algn="ctr"/>
            <a:r>
              <a:rPr lang="en-US" altLang="zh-CN" sz="11500" b="1" dirty="0">
                <a:solidFill>
                  <a:schemeClr val="bg1"/>
                </a:solidFill>
                <a:latin typeface="Arial" panose="020B0604020202020204" pitchFamily="34" charset="0"/>
              </a:rPr>
              <a:t>4</a:t>
            </a:r>
            <a:endParaRPr lang="zh-CN" altLang="en-US" sz="11500" b="1" dirty="0">
              <a:solidFill>
                <a:schemeClr val="bg1"/>
              </a:solidFill>
              <a:latin typeface="Arial" panose="020B0604020202020204" pitchFamily="34" charset="0"/>
              <a:ea typeface="宋体" panose="02010600030101010101" pitchFamily="2" charset="-122"/>
            </a:endParaRPr>
          </a:p>
        </p:txBody>
      </p:sp>
      <p:sp>
        <p:nvSpPr>
          <p:cNvPr id="54276" name="矩形 1"/>
          <p:cNvSpPr/>
          <p:nvPr/>
        </p:nvSpPr>
        <p:spPr>
          <a:xfrm>
            <a:off x="4800600" y="2867025"/>
            <a:ext cx="4878388" cy="1568450"/>
          </a:xfrm>
          <a:prstGeom prst="rect">
            <a:avLst/>
          </a:prstGeom>
          <a:noFill/>
          <a:ln w="9525">
            <a:noFill/>
          </a:ln>
        </p:spPr>
        <p:txBody>
          <a:bodyPr anchor="t">
            <a:spAutoFit/>
          </a:bodyPr>
          <a:p>
            <a:pPr algn="ctr" eaLnBrk="0" hangingPunct="0"/>
            <a:r>
              <a:rPr lang="zh-CN" altLang="en-US" sz="4800" b="1" dirty="0">
                <a:solidFill>
                  <a:schemeClr val="bg1"/>
                </a:solidFill>
                <a:latin typeface="华文中宋" panose="02010600040101010101" pitchFamily="2" charset="-122"/>
                <a:ea typeface="华文中宋" panose="02010600040101010101" pitchFamily="2" charset="-122"/>
              </a:rPr>
              <a:t>安全文化与企业安全管理的关系</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1524000" y="203200"/>
            <a:ext cx="9144000" cy="2022475"/>
          </a:xfrm>
          <a:prstGeom prst="rect">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1531938" y="4572000"/>
            <a:ext cx="9144000" cy="2022475"/>
          </a:xfrm>
          <a:prstGeom prst="rect">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2705100" y="2914650"/>
            <a:ext cx="6781800" cy="10287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24" name="矩形 2"/>
          <p:cNvSpPr/>
          <p:nvPr/>
        </p:nvSpPr>
        <p:spPr>
          <a:xfrm>
            <a:off x="3048000" y="2952750"/>
            <a:ext cx="6096000" cy="922020"/>
          </a:xfrm>
          <a:prstGeom prst="rect">
            <a:avLst/>
          </a:prstGeom>
          <a:noFill/>
          <a:ln w="9525">
            <a:noFill/>
          </a:ln>
        </p:spPr>
        <p:txBody>
          <a:bodyPr anchor="t">
            <a:spAutoFit/>
          </a:bodyPr>
          <a:p>
            <a:pPr eaLnBrk="0" hangingPunct="0">
              <a:lnSpc>
                <a:spcPct val="150000"/>
              </a:lnSpc>
            </a:pPr>
            <a:r>
              <a:rPr lang="zh-CN" altLang="en-US" dirty="0">
                <a:solidFill>
                  <a:schemeClr val="bg1"/>
                </a:solidFill>
                <a:latin typeface="微软雅黑" panose="020B0503020204020204" pitchFamily="34" charset="-122"/>
                <a:ea typeface="微软雅黑" panose="020B0503020204020204" pitchFamily="34" charset="-122"/>
              </a:rPr>
              <a:t>安全文化与企业安全管理有其内在的联系，但安全文化不是纯粹的安全管理，企业安全文化也不是企业安全管理。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等腰三角形 4"/>
          <p:cNvSpPr/>
          <p:nvPr/>
        </p:nvSpPr>
        <p:spPr>
          <a:xfrm>
            <a:off x="6019800" y="2305050"/>
            <a:ext cx="152400" cy="6096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等腰三角形 18"/>
          <p:cNvSpPr/>
          <p:nvPr/>
        </p:nvSpPr>
        <p:spPr>
          <a:xfrm flipV="1">
            <a:off x="6019800" y="3922713"/>
            <a:ext cx="152400" cy="6096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2095500" y="358775"/>
            <a:ext cx="8001000" cy="175323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文化对人的整个人生过程都不断影响，注入和培养、塑造，用安全的精神财富和物质财富教育和激励人，提高人的安全素质即安全技术和安全文化知识，安全社会适应力和安全生理、心理承受能力。一个人无论在何时何地都自觉或不自觉地被当时当地的安全文化熏陶、改造和提高；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2095500" y="4654550"/>
            <a:ext cx="8191500" cy="175323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企业安全管理是通过有局限性的企业安全管理技术和方法，在企业职工从事生产经营活动的过程中发挥作用，被管理者始终处在一种被动安全、服从安全、要我安全的强迫、监督状态，从精神上、心理上的影响是相对短暂的、有限的。在企业安全管理上，要研究人的安全心理，以人为本，企业安全管理才能持久、深远。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等腰三角形 3"/>
          <p:cNvSpPr/>
          <p:nvPr/>
        </p:nvSpPr>
        <p:spPr>
          <a:xfrm flipV="1">
            <a:off x="1143000" y="1143000"/>
            <a:ext cx="5867400" cy="3317875"/>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2133600" y="2801938"/>
            <a:ext cx="8305800" cy="1701800"/>
          </a:xfrm>
          <a:custGeom>
            <a:avLst/>
            <a:gdLst>
              <a:gd name="connsiteX0" fmla="*/ 2604796 w 8305800"/>
              <a:gd name="connsiteY0" fmla="*/ 0 h 1701800"/>
              <a:gd name="connsiteX1" fmla="*/ 8305800 w 8305800"/>
              <a:gd name="connsiteY1" fmla="*/ 0 h 1701800"/>
              <a:gd name="connsiteX2" fmla="*/ 8305800 w 8305800"/>
              <a:gd name="connsiteY2" fmla="*/ 1701800 h 1701800"/>
              <a:gd name="connsiteX3" fmla="*/ 0 w 8305800"/>
              <a:gd name="connsiteY3" fmla="*/ 1701800 h 1701800"/>
              <a:gd name="connsiteX4" fmla="*/ 0 w 8305800"/>
              <a:gd name="connsiteY4" fmla="*/ 1690641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1701800">
                <a:moveTo>
                  <a:pt x="2604796" y="0"/>
                </a:moveTo>
                <a:lnTo>
                  <a:pt x="8305800" y="0"/>
                </a:lnTo>
                <a:lnTo>
                  <a:pt x="8305800" y="1701800"/>
                </a:lnTo>
                <a:lnTo>
                  <a:pt x="0" y="1701800"/>
                </a:lnTo>
                <a:lnTo>
                  <a:pt x="0" y="1690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371" name="文本框 10"/>
          <p:cNvSpPr txBox="1"/>
          <p:nvPr/>
        </p:nvSpPr>
        <p:spPr>
          <a:xfrm>
            <a:off x="2514600" y="1566863"/>
            <a:ext cx="506413" cy="1861185"/>
          </a:xfrm>
          <a:prstGeom prst="rect">
            <a:avLst/>
          </a:prstGeom>
          <a:noFill/>
          <a:ln w="9525">
            <a:noFill/>
          </a:ln>
        </p:spPr>
        <p:txBody>
          <a:bodyPr anchor="t">
            <a:spAutoFit/>
          </a:bodyPr>
          <a:p>
            <a:pPr algn="ctr"/>
            <a:r>
              <a:rPr lang="en-US" altLang="zh-CN" sz="11500" b="1" dirty="0">
                <a:solidFill>
                  <a:schemeClr val="bg1"/>
                </a:solidFill>
                <a:latin typeface="Arial" panose="020B0604020202020204" pitchFamily="34" charset="0"/>
              </a:rPr>
              <a:t>5</a:t>
            </a:r>
            <a:endParaRPr lang="zh-CN" altLang="en-US" sz="11500" b="1" dirty="0">
              <a:solidFill>
                <a:schemeClr val="bg1"/>
              </a:solidFill>
              <a:latin typeface="Arial" panose="020B0604020202020204" pitchFamily="34" charset="0"/>
              <a:ea typeface="宋体" panose="02010600030101010101" pitchFamily="2" charset="-122"/>
            </a:endParaRPr>
          </a:p>
        </p:txBody>
      </p:sp>
      <p:sp>
        <p:nvSpPr>
          <p:cNvPr id="58372" name="矩形 2"/>
          <p:cNvSpPr/>
          <p:nvPr/>
        </p:nvSpPr>
        <p:spPr>
          <a:xfrm>
            <a:off x="4392613" y="2890838"/>
            <a:ext cx="5548312" cy="1568450"/>
          </a:xfrm>
          <a:prstGeom prst="rect">
            <a:avLst/>
          </a:prstGeom>
          <a:noFill/>
          <a:ln w="9525">
            <a:noFill/>
          </a:ln>
        </p:spPr>
        <p:txBody>
          <a:bodyPr anchor="t">
            <a:spAutoFit/>
          </a:bodyPr>
          <a:p>
            <a:pPr algn="ctr" eaLnBrk="0" hangingPunct="0"/>
            <a:r>
              <a:rPr lang="zh-CN" altLang="en-US" sz="4800" b="1" dirty="0">
                <a:solidFill>
                  <a:schemeClr val="bg1"/>
                </a:solidFill>
                <a:latin typeface="华文中宋" panose="02010600040101010101" pitchFamily="2" charset="-122"/>
                <a:ea typeface="华文中宋" panose="02010600040101010101" pitchFamily="2" charset="-122"/>
              </a:rPr>
              <a:t>建设企业安全文化的必要性及作用</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椭圆 5"/>
          <p:cNvSpPr/>
          <p:nvPr/>
        </p:nvSpPr>
        <p:spPr>
          <a:xfrm>
            <a:off x="990600" y="-1295400"/>
            <a:ext cx="2324100" cy="2324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3187" name="Rectangle 3"/>
          <p:cNvSpPr>
            <a:spLocks noGrp="1" noChangeArrowheads="1"/>
          </p:cNvSpPr>
          <p:nvPr>
            <p:ph idx="1"/>
          </p:nvPr>
        </p:nvSpPr>
        <p:spPr bwMode="auto">
          <a:xfrm>
            <a:off x="1870075" y="1905000"/>
            <a:ext cx="8013700" cy="3415030"/>
          </a:xfr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企业</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安全文化是实现安全管理的灵魂，当前，有的企业存在着这样的怪现象：一方面有严格的安全管理制度，另一方面员工对制度却熟视无睹，违章作业屡见不鲜，究其原因不难得出企业安全文化基础不牢固是产生矛盾的关键所在。如果讲制度的约束对安全工作的影响是外在的、冰冷的、</a:t>
            </a: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立竿见影</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的</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、被动意义上的，那么文化的作用则是内在的、温和的</a:t>
            </a: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潜移默化</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的、</a:t>
            </a: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主动意义</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上的，具有其他约束无法比拟的</a:t>
            </a: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优</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越</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性，企业安全文化</a:t>
            </a: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所具有</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的凝聚、规范、辐射等</a:t>
            </a: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功能</a:t>
            </a:r>
            <a:endParaRPr kumimoji="0" lang="en-US" altLang="zh-CN"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对</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整个企业会直接产生</a:t>
            </a: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巨大的</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推动作用。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60419" name="矩形 3"/>
          <p:cNvSpPr/>
          <p:nvPr/>
        </p:nvSpPr>
        <p:spPr>
          <a:xfrm>
            <a:off x="1673225" y="152400"/>
            <a:ext cx="1289050" cy="460375"/>
          </a:xfrm>
          <a:prstGeom prst="rect">
            <a:avLst/>
          </a:prstGeom>
          <a:noFill/>
          <a:ln w="9525">
            <a:noFill/>
          </a:ln>
        </p:spPr>
        <p:txBody>
          <a:bodyPr wrap="none" anchor="t">
            <a:spAutoFit/>
          </a:bodyPr>
          <a:p>
            <a:r>
              <a:rPr lang="zh-CN" altLang="en-US" sz="2400" b="1" dirty="0">
                <a:solidFill>
                  <a:schemeClr val="bg1"/>
                </a:solidFill>
                <a:latin typeface="华文中宋" panose="02010600040101010101" pitchFamily="2" charset="-122"/>
                <a:ea typeface="华文中宋" panose="02010600040101010101" pitchFamily="2" charset="-122"/>
              </a:rPr>
              <a:t>必要性</a:t>
            </a:r>
            <a:r>
              <a:rPr lang="en-US" altLang="zh-CN" sz="2400" b="1" dirty="0">
                <a:solidFill>
                  <a:schemeClr val="bg1"/>
                </a:solidFill>
                <a:latin typeface="华文中宋" panose="02010600040101010101" pitchFamily="2" charset="-122"/>
                <a:ea typeface="华文中宋" panose="02010600040101010101" pitchFamily="2" charset="-122"/>
              </a:rPr>
              <a:t>1</a:t>
            </a:r>
            <a:endParaRPr lang="zh-CN" altLang="en-US" sz="2400" dirty="0">
              <a:solidFill>
                <a:schemeClr val="bg1"/>
              </a:solidFill>
              <a:latin typeface="华文中宋" panose="02010600040101010101" pitchFamily="2" charset="-122"/>
              <a:ea typeface="华文中宋" panose="02010600040101010101" pitchFamily="2" charset="-122"/>
            </a:endParaRPr>
          </a:p>
        </p:txBody>
      </p:sp>
      <p:sp>
        <p:nvSpPr>
          <p:cNvPr id="5" name="矩形 4"/>
          <p:cNvSpPr/>
          <p:nvPr/>
        </p:nvSpPr>
        <p:spPr>
          <a:xfrm>
            <a:off x="3314700" y="152400"/>
            <a:ext cx="506984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sym typeface="+mn-ea"/>
              </a:rPr>
              <a:t>企业安全文化是实现安全管理的灵魂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sym typeface="+mn-ea"/>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rcRect l="5147" t="322" r="30521" b="3085"/>
          <a:stretch>
            <a:fillRect/>
          </a:stretch>
        </p:blipFill>
        <p:spPr>
          <a:xfrm>
            <a:off x="7592630" y="3049099"/>
            <a:ext cx="4658958" cy="4658957"/>
          </a:xfrm>
          <a:custGeom>
            <a:avLst/>
            <a:gdLst>
              <a:gd name="connsiteX0" fmla="*/ 1905000 w 3810000"/>
              <a:gd name="connsiteY0" fmla="*/ 0 h 3810000"/>
              <a:gd name="connsiteX1" fmla="*/ 3810000 w 3810000"/>
              <a:gd name="connsiteY1" fmla="*/ 1905000 h 3810000"/>
              <a:gd name="connsiteX2" fmla="*/ 1905000 w 3810000"/>
              <a:gd name="connsiteY2" fmla="*/ 3810000 h 3810000"/>
              <a:gd name="connsiteX3" fmla="*/ 0 w 3810000"/>
              <a:gd name="connsiteY3" fmla="*/ 1905000 h 3810000"/>
              <a:gd name="connsiteX4" fmla="*/ 1905000 w 3810000"/>
              <a:gd name="connsiteY4" fmla="*/ 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1905000" y="0"/>
                </a:moveTo>
                <a:cubicBezTo>
                  <a:pt x="2957102" y="0"/>
                  <a:pt x="3810000" y="852898"/>
                  <a:pt x="3810000" y="1905000"/>
                </a:cubicBezTo>
                <a:cubicBezTo>
                  <a:pt x="3810000" y="2957102"/>
                  <a:pt x="2957102" y="3810000"/>
                  <a:pt x="1905000" y="3810000"/>
                </a:cubicBezTo>
                <a:cubicBezTo>
                  <a:pt x="852898" y="3810000"/>
                  <a:pt x="0" y="2957102"/>
                  <a:pt x="0" y="1905000"/>
                </a:cubicBezTo>
                <a:cubicBezTo>
                  <a:pt x="0" y="852898"/>
                  <a:pt x="852898" y="0"/>
                  <a:pt x="1905000" y="0"/>
                </a:cubicBezTo>
                <a:close/>
              </a:path>
            </a:pathLst>
          </a:custGeom>
          <a:ln w="25400">
            <a:solidFill>
              <a:srgbClr val="C00000"/>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2" name="Rectangle 4"/>
          <p:cNvSpPr>
            <a:spLocks noChangeArrowheads="1"/>
          </p:cNvSpPr>
          <p:nvPr/>
        </p:nvSpPr>
        <p:spPr bwMode="auto">
          <a:xfrm>
            <a:off x="2019300" y="1447800"/>
            <a:ext cx="8153400" cy="466153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在构筑企业安全文化过程中，文化的渗透性会以不同方式表现出来，成为凝聚员工的中间要素，直接或间接地引导员工把企业的安全形象、安全目标、安全效益同员工的个人前途、家庭利益紧密地结合起来，使之对安全的理解、追求和把握上同企业要达到的最终目标尽可能地趋向一致。企业安全文化通过点滴小事的积累和文化要素的渗透，使员工在不知不觉中产生了一种自主约束倾向和潜在准则，当这种约束和准则普遍被大多数人所认同的时候，就标志着企业员工自觉规范自我、约束自我的局面初步形成。良好的企业安全文化不仅会使企业的安全环境长期处于相对稳定状态，更重要的是经过企业安全文化的建立，能使员工的思想素质、敬业精神、专业技能等方面得到不同程度地提高，同时也会带动与安全管理相适应的经营管理、科技创新、结构调整等中心工作的平衡发展，这对树立企业的品牌形象和增强企业的综合实力等都将大有裨益。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94215" name="Rectangle 8"/>
          <p:cNvSpPr>
            <a:spLocks noChangeArrowheads="1"/>
          </p:cNvSpPr>
          <p:nvPr/>
        </p:nvSpPr>
        <p:spPr bwMode="black">
          <a:xfrm>
            <a:off x="3314700" y="182563"/>
            <a:ext cx="506984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sym typeface="+mn-ea"/>
              </a:rPr>
              <a:t>企业安全文化是凝聚员工的中间要素</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sym typeface="+mn-ea"/>
            </a:endParaRPr>
          </a:p>
        </p:txBody>
      </p:sp>
      <p:sp>
        <p:nvSpPr>
          <p:cNvPr id="15" name="椭圆 14"/>
          <p:cNvSpPr/>
          <p:nvPr/>
        </p:nvSpPr>
        <p:spPr>
          <a:xfrm>
            <a:off x="990600" y="-1295400"/>
            <a:ext cx="2324100" cy="2324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468" name="矩形 2"/>
          <p:cNvSpPr/>
          <p:nvPr/>
        </p:nvSpPr>
        <p:spPr>
          <a:xfrm>
            <a:off x="1828800" y="117475"/>
            <a:ext cx="1289050" cy="460375"/>
          </a:xfrm>
          <a:prstGeom prst="rect">
            <a:avLst/>
          </a:prstGeom>
          <a:noFill/>
          <a:ln w="9525">
            <a:noFill/>
          </a:ln>
        </p:spPr>
        <p:txBody>
          <a:bodyPr wrap="none" anchor="t">
            <a:spAutoFit/>
          </a:bodyPr>
          <a:p>
            <a:r>
              <a:rPr lang="zh-CN" altLang="en-US" sz="2400" b="1" dirty="0">
                <a:solidFill>
                  <a:schemeClr val="bg1"/>
                </a:solidFill>
                <a:latin typeface="华文中宋" panose="02010600040101010101" pitchFamily="2" charset="-122"/>
                <a:ea typeface="华文中宋" panose="02010600040101010101" pitchFamily="2" charset="-122"/>
              </a:rPr>
              <a:t>必要性</a:t>
            </a:r>
            <a:r>
              <a:rPr lang="en-US" altLang="zh-CN" sz="2400" b="1" dirty="0">
                <a:solidFill>
                  <a:schemeClr val="bg1"/>
                </a:solidFill>
                <a:latin typeface="华文中宋" panose="02010600040101010101" pitchFamily="2" charset="-122"/>
                <a:ea typeface="华文中宋" panose="02010600040101010101" pitchFamily="2" charset="-122"/>
              </a:rPr>
              <a:t>2</a:t>
            </a:r>
            <a:endParaRPr lang="zh-CN" altLang="en-US" sz="2400"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 name="任意多边形 50"/>
          <p:cNvSpPr/>
          <p:nvPr/>
        </p:nvSpPr>
        <p:spPr>
          <a:xfrm rot="5400000">
            <a:off x="-210344" y="1729581"/>
            <a:ext cx="6858000" cy="3398838"/>
          </a:xfrm>
          <a:custGeom>
            <a:avLst/>
            <a:gdLst>
              <a:gd name="connsiteX0" fmla="*/ 0 w 9156701"/>
              <a:gd name="connsiteY0" fmla="*/ 0 h 3398316"/>
              <a:gd name="connsiteX1" fmla="*/ 9156701 w 9156701"/>
              <a:gd name="connsiteY1" fmla="*/ 1280028 h 3398316"/>
              <a:gd name="connsiteX2" fmla="*/ 9156701 w 9156701"/>
              <a:gd name="connsiteY2" fmla="*/ 3398316 h 3398316"/>
              <a:gd name="connsiteX3" fmla="*/ 0 w 9156701"/>
              <a:gd name="connsiteY3" fmla="*/ 3398316 h 3398316"/>
            </a:gdLst>
            <a:ahLst/>
            <a:cxnLst>
              <a:cxn ang="0">
                <a:pos x="connsiteX0" y="connsiteY0"/>
              </a:cxn>
              <a:cxn ang="0">
                <a:pos x="connsiteX1" y="connsiteY1"/>
              </a:cxn>
              <a:cxn ang="0">
                <a:pos x="connsiteX2" y="connsiteY2"/>
              </a:cxn>
              <a:cxn ang="0">
                <a:pos x="connsiteX3" y="connsiteY3"/>
              </a:cxn>
            </a:cxnLst>
            <a:rect l="l" t="t" r="r" b="b"/>
            <a:pathLst>
              <a:path w="9156701" h="3398316">
                <a:moveTo>
                  <a:pt x="0" y="0"/>
                </a:moveTo>
                <a:lnTo>
                  <a:pt x="9156701" y="1280028"/>
                </a:lnTo>
                <a:lnTo>
                  <a:pt x="9156701" y="3398316"/>
                </a:lnTo>
                <a:lnTo>
                  <a:pt x="0" y="339831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2" name="图片 51"/>
          <p:cNvPicPr>
            <a:picLocks noChangeAspect="1"/>
          </p:cNvPicPr>
          <p:nvPr/>
        </p:nvPicPr>
        <p:blipFill>
          <a:blip r:embed="rId1" cstate="print">
            <a:extLst>
              <a:ext uri="{28A0092B-C50C-407E-A947-70E740481C1C}">
                <a14:useLocalDpi xmlns:a14="http://schemas.microsoft.com/office/drawing/2010/main" val="0"/>
              </a:ext>
            </a:extLst>
          </a:blip>
          <a:srcRect l="29171" t="510" r="37917"/>
          <a:stretch>
            <a:fillRect/>
          </a:stretch>
        </p:blipFill>
        <p:spPr>
          <a:xfrm>
            <a:off x="1594824" y="155459"/>
            <a:ext cx="3247142" cy="6547077"/>
          </a:xfrm>
          <a:custGeom>
            <a:avLst/>
            <a:gdLst>
              <a:gd name="connsiteX0" fmla="*/ 0 w 3398316"/>
              <a:gd name="connsiteY0" fmla="*/ 0 h 6851879"/>
              <a:gd name="connsiteX1" fmla="*/ 3398316 w 3398316"/>
              <a:gd name="connsiteY1" fmla="*/ 0 h 6851879"/>
              <a:gd name="connsiteX2" fmla="*/ 2119431 w 3398316"/>
              <a:gd name="connsiteY2" fmla="*/ 6851879 h 6851879"/>
              <a:gd name="connsiteX3" fmla="*/ 0 w 3398316"/>
              <a:gd name="connsiteY3" fmla="*/ 6851879 h 6851879"/>
            </a:gdLst>
            <a:ahLst/>
            <a:cxnLst>
              <a:cxn ang="0">
                <a:pos x="connsiteX0" y="connsiteY0"/>
              </a:cxn>
              <a:cxn ang="0">
                <a:pos x="connsiteX1" y="connsiteY1"/>
              </a:cxn>
              <a:cxn ang="0">
                <a:pos x="connsiteX2" y="connsiteY2"/>
              </a:cxn>
              <a:cxn ang="0">
                <a:pos x="connsiteX3" y="connsiteY3"/>
              </a:cxn>
            </a:cxnLst>
            <a:rect l="l" t="t" r="r" b="b"/>
            <a:pathLst>
              <a:path w="3398316" h="6851879">
                <a:moveTo>
                  <a:pt x="0" y="0"/>
                </a:moveTo>
                <a:lnTo>
                  <a:pt x="3398316" y="0"/>
                </a:lnTo>
                <a:lnTo>
                  <a:pt x="2119431" y="6851879"/>
                </a:lnTo>
                <a:lnTo>
                  <a:pt x="0" y="6851879"/>
                </a:lnTo>
                <a:close/>
              </a:path>
            </a:pathLst>
          </a:custGeom>
        </p:spPr>
      </p:pic>
      <p:sp>
        <p:nvSpPr>
          <p:cNvPr id="8" name="五边形 7"/>
          <p:cNvSpPr/>
          <p:nvPr/>
        </p:nvSpPr>
        <p:spPr>
          <a:xfrm>
            <a:off x="4432300" y="750888"/>
            <a:ext cx="762000" cy="685800"/>
          </a:xfrm>
          <a:prstGeom prst="homePlate">
            <a:avLst>
              <a:gd name="adj" fmla="val 26720"/>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20" name="Text Box 9"/>
          <p:cNvSpPr txBox="1"/>
          <p:nvPr/>
        </p:nvSpPr>
        <p:spPr>
          <a:xfrm>
            <a:off x="5334000" y="785813"/>
            <a:ext cx="2676525" cy="521970"/>
          </a:xfrm>
          <a:prstGeom prst="rect">
            <a:avLst/>
          </a:prstGeom>
          <a:noFill/>
          <a:ln w="9525">
            <a:noFill/>
          </a:ln>
        </p:spPr>
        <p:txBody>
          <a:bodyPr wrap="none" anchor="t">
            <a:spAutoFit/>
          </a:bodyPr>
          <a:p>
            <a:pPr eaLnBrk="0" hangingPunct="0"/>
            <a:r>
              <a:rPr lang="zh-CN" altLang="en-US" sz="2800" b="1" dirty="0">
                <a:solidFill>
                  <a:srgbClr val="C00000"/>
                </a:solidFill>
                <a:latin typeface="华文中宋" panose="02010600040101010101" pitchFamily="2" charset="-122"/>
                <a:ea typeface="华文中宋" panose="02010600040101010101" pitchFamily="2" charset="-122"/>
              </a:rPr>
              <a:t>什么是安全文化</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55" name="五边形 54"/>
          <p:cNvSpPr/>
          <p:nvPr/>
        </p:nvSpPr>
        <p:spPr>
          <a:xfrm>
            <a:off x="4275138" y="1698625"/>
            <a:ext cx="762000" cy="685800"/>
          </a:xfrm>
          <a:prstGeom prst="homePlate">
            <a:avLst>
              <a:gd name="adj" fmla="val 26720"/>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五边形 55"/>
          <p:cNvSpPr/>
          <p:nvPr/>
        </p:nvSpPr>
        <p:spPr>
          <a:xfrm>
            <a:off x="4119563" y="2644775"/>
            <a:ext cx="762000" cy="685800"/>
          </a:xfrm>
          <a:prstGeom prst="homePlate">
            <a:avLst>
              <a:gd name="adj" fmla="val 26720"/>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 name="五边形 56"/>
          <p:cNvSpPr/>
          <p:nvPr/>
        </p:nvSpPr>
        <p:spPr>
          <a:xfrm>
            <a:off x="3962400" y="3592513"/>
            <a:ext cx="762000" cy="685800"/>
          </a:xfrm>
          <a:prstGeom prst="homePlate">
            <a:avLst>
              <a:gd name="adj" fmla="val 26720"/>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五边形 57"/>
          <p:cNvSpPr/>
          <p:nvPr/>
        </p:nvSpPr>
        <p:spPr>
          <a:xfrm>
            <a:off x="3805238" y="4538663"/>
            <a:ext cx="762000" cy="685800"/>
          </a:xfrm>
          <a:prstGeom prst="homePlate">
            <a:avLst>
              <a:gd name="adj" fmla="val 26720"/>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五边形 58"/>
          <p:cNvSpPr/>
          <p:nvPr/>
        </p:nvSpPr>
        <p:spPr>
          <a:xfrm>
            <a:off x="3581400" y="5486400"/>
            <a:ext cx="762000" cy="685800"/>
          </a:xfrm>
          <a:prstGeom prst="homePlate">
            <a:avLst>
              <a:gd name="adj" fmla="val 26720"/>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26" name="Text Box 17"/>
          <p:cNvSpPr txBox="1"/>
          <p:nvPr/>
        </p:nvSpPr>
        <p:spPr>
          <a:xfrm>
            <a:off x="5140325" y="1766888"/>
            <a:ext cx="3388995" cy="521970"/>
          </a:xfrm>
          <a:prstGeom prst="rect">
            <a:avLst/>
          </a:prstGeom>
          <a:noFill/>
          <a:ln w="9525">
            <a:noFill/>
          </a:ln>
        </p:spPr>
        <p:txBody>
          <a:bodyPr wrap="none" anchor="t">
            <a:spAutoFit/>
          </a:bodyPr>
          <a:p>
            <a:pPr eaLnBrk="0" hangingPunct="0"/>
            <a:r>
              <a:rPr lang="zh-CN" altLang="en-US" sz="2800" b="1" dirty="0">
                <a:solidFill>
                  <a:srgbClr val="C00000"/>
                </a:solidFill>
                <a:latin typeface="华文中宋" panose="02010600040101010101" pitchFamily="2" charset="-122"/>
                <a:ea typeface="华文中宋" panose="02010600040101010101" pitchFamily="2" charset="-122"/>
              </a:rPr>
              <a:t>安全文化的七大要素</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9227" name="Text Box 9"/>
          <p:cNvSpPr txBox="1"/>
          <p:nvPr/>
        </p:nvSpPr>
        <p:spPr>
          <a:xfrm>
            <a:off x="4918075" y="2687638"/>
            <a:ext cx="2676525" cy="521970"/>
          </a:xfrm>
          <a:prstGeom prst="rect">
            <a:avLst/>
          </a:prstGeom>
          <a:noFill/>
          <a:ln w="9525">
            <a:noFill/>
          </a:ln>
        </p:spPr>
        <p:txBody>
          <a:bodyPr wrap="none" anchor="t">
            <a:spAutoFit/>
          </a:bodyPr>
          <a:p>
            <a:pPr eaLnBrk="0" hangingPunct="0"/>
            <a:r>
              <a:rPr lang="zh-CN" altLang="en-US" sz="2800" b="1" dirty="0">
                <a:solidFill>
                  <a:srgbClr val="C00000"/>
                </a:solidFill>
                <a:latin typeface="华文中宋" panose="02010600040101010101" pitchFamily="2" charset="-122"/>
                <a:ea typeface="华文中宋" panose="02010600040101010101" pitchFamily="2" charset="-122"/>
              </a:rPr>
              <a:t>安全文化的特点</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9228" name="Text Box 17"/>
          <p:cNvSpPr txBox="1"/>
          <p:nvPr/>
        </p:nvSpPr>
        <p:spPr>
          <a:xfrm>
            <a:off x="4803775" y="3673475"/>
            <a:ext cx="5170170" cy="521970"/>
          </a:xfrm>
          <a:prstGeom prst="rect">
            <a:avLst/>
          </a:prstGeom>
          <a:noFill/>
          <a:ln w="9525">
            <a:noFill/>
          </a:ln>
        </p:spPr>
        <p:txBody>
          <a:bodyPr wrap="none" anchor="t">
            <a:spAutoFit/>
          </a:bodyPr>
          <a:p>
            <a:pPr eaLnBrk="0" hangingPunct="0"/>
            <a:r>
              <a:rPr lang="zh-CN" altLang="en-US" sz="2800" b="1" dirty="0">
                <a:solidFill>
                  <a:srgbClr val="C00000"/>
                </a:solidFill>
                <a:latin typeface="华文中宋" panose="02010600040101010101" pitchFamily="2" charset="-122"/>
                <a:ea typeface="华文中宋" panose="02010600040101010101" pitchFamily="2" charset="-122"/>
              </a:rPr>
              <a:t>安全文化与企业安全管理的关系</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9229" name="Text Box 9"/>
          <p:cNvSpPr txBox="1"/>
          <p:nvPr/>
        </p:nvSpPr>
        <p:spPr>
          <a:xfrm>
            <a:off x="4643438" y="4602163"/>
            <a:ext cx="5526405" cy="521970"/>
          </a:xfrm>
          <a:prstGeom prst="rect">
            <a:avLst/>
          </a:prstGeom>
          <a:noFill/>
          <a:ln w="9525">
            <a:noFill/>
          </a:ln>
        </p:spPr>
        <p:txBody>
          <a:bodyPr wrap="none" anchor="t">
            <a:spAutoFit/>
          </a:bodyPr>
          <a:p>
            <a:pPr eaLnBrk="0" hangingPunct="0"/>
            <a:r>
              <a:rPr lang="zh-CN" altLang="en-US" sz="2800" b="1" dirty="0">
                <a:solidFill>
                  <a:srgbClr val="C00000"/>
                </a:solidFill>
                <a:latin typeface="华文中宋" panose="02010600040101010101" pitchFamily="2" charset="-122"/>
                <a:ea typeface="华文中宋" panose="02010600040101010101" pitchFamily="2" charset="-122"/>
              </a:rPr>
              <a:t>建设企业安全文化的必要性及作用</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9230" name="Text Box 17"/>
          <p:cNvSpPr txBox="1"/>
          <p:nvPr/>
        </p:nvSpPr>
        <p:spPr>
          <a:xfrm>
            <a:off x="4422775" y="5545138"/>
            <a:ext cx="4101465" cy="521970"/>
          </a:xfrm>
          <a:prstGeom prst="rect">
            <a:avLst/>
          </a:prstGeom>
          <a:noFill/>
          <a:ln w="9525">
            <a:noFill/>
          </a:ln>
        </p:spPr>
        <p:txBody>
          <a:bodyPr wrap="none" anchor="t">
            <a:spAutoFit/>
          </a:bodyPr>
          <a:p>
            <a:pPr eaLnBrk="0" hangingPunct="0"/>
            <a:r>
              <a:rPr lang="zh-CN" altLang="en-US" sz="2800" b="1" dirty="0">
                <a:solidFill>
                  <a:srgbClr val="C00000"/>
                </a:solidFill>
                <a:latin typeface="华文中宋" panose="02010600040101010101" pitchFamily="2" charset="-122"/>
                <a:ea typeface="华文中宋" panose="02010600040101010101" pitchFamily="2" charset="-122"/>
              </a:rPr>
              <a:t>建设企业安全文化的途径</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9231" name="文本框 8"/>
          <p:cNvSpPr txBox="1"/>
          <p:nvPr/>
        </p:nvSpPr>
        <p:spPr>
          <a:xfrm>
            <a:off x="4508500" y="831850"/>
            <a:ext cx="506413" cy="521970"/>
          </a:xfrm>
          <a:prstGeom prst="rect">
            <a:avLst/>
          </a:prstGeom>
          <a:noFill/>
          <a:ln w="9525">
            <a:noFill/>
          </a:ln>
        </p:spPr>
        <p:txBody>
          <a:bodyPr anchor="t">
            <a:spAutoFit/>
          </a:bodyPr>
          <a:p>
            <a:pPr algn="ctr"/>
            <a:r>
              <a:rPr lang="en-US" altLang="zh-CN" sz="2800" b="1" dirty="0">
                <a:solidFill>
                  <a:schemeClr val="bg1"/>
                </a:solidFill>
                <a:latin typeface="Arial" panose="020B0604020202020204" pitchFamily="34" charset="0"/>
              </a:rPr>
              <a:t>1</a:t>
            </a:r>
            <a:endParaRPr lang="zh-CN" altLang="en-US" sz="2800" b="1" dirty="0">
              <a:solidFill>
                <a:schemeClr val="bg1"/>
              </a:solidFill>
              <a:latin typeface="Arial" panose="020B0604020202020204" pitchFamily="34" charset="0"/>
              <a:ea typeface="宋体" panose="02010600030101010101" pitchFamily="2" charset="-122"/>
            </a:endParaRPr>
          </a:p>
        </p:txBody>
      </p:sp>
      <p:sp>
        <p:nvSpPr>
          <p:cNvPr id="9232" name="文本框 67"/>
          <p:cNvSpPr txBox="1"/>
          <p:nvPr/>
        </p:nvSpPr>
        <p:spPr>
          <a:xfrm>
            <a:off x="4354513" y="1771650"/>
            <a:ext cx="506412" cy="521970"/>
          </a:xfrm>
          <a:prstGeom prst="rect">
            <a:avLst/>
          </a:prstGeom>
          <a:noFill/>
          <a:ln w="9525">
            <a:noFill/>
          </a:ln>
        </p:spPr>
        <p:txBody>
          <a:bodyPr anchor="t">
            <a:spAutoFit/>
          </a:bodyPr>
          <a:p>
            <a:pPr algn="ctr"/>
            <a:r>
              <a:rPr lang="en-US" altLang="zh-CN" sz="2800" b="1" dirty="0">
                <a:solidFill>
                  <a:schemeClr val="bg1"/>
                </a:solidFill>
                <a:latin typeface="Arial" panose="020B0604020202020204" pitchFamily="34" charset="0"/>
              </a:rPr>
              <a:t>2</a:t>
            </a:r>
            <a:endParaRPr lang="zh-CN" altLang="en-US" sz="2800" b="1" dirty="0">
              <a:solidFill>
                <a:schemeClr val="bg1"/>
              </a:solidFill>
              <a:latin typeface="Arial" panose="020B0604020202020204" pitchFamily="34" charset="0"/>
              <a:ea typeface="宋体" panose="02010600030101010101" pitchFamily="2" charset="-122"/>
            </a:endParaRPr>
          </a:p>
        </p:txBody>
      </p:sp>
      <p:sp>
        <p:nvSpPr>
          <p:cNvPr id="9233" name="文本框 68"/>
          <p:cNvSpPr txBox="1"/>
          <p:nvPr/>
        </p:nvSpPr>
        <p:spPr>
          <a:xfrm>
            <a:off x="4189413" y="2687638"/>
            <a:ext cx="506412" cy="521970"/>
          </a:xfrm>
          <a:prstGeom prst="rect">
            <a:avLst/>
          </a:prstGeom>
          <a:noFill/>
          <a:ln w="9525">
            <a:noFill/>
          </a:ln>
        </p:spPr>
        <p:txBody>
          <a:bodyPr anchor="t">
            <a:spAutoFit/>
          </a:bodyPr>
          <a:p>
            <a:pPr algn="ctr"/>
            <a:r>
              <a:rPr lang="en-US" altLang="zh-CN" sz="2800" b="1" dirty="0">
                <a:solidFill>
                  <a:schemeClr val="bg1"/>
                </a:solidFill>
                <a:latin typeface="Arial" panose="020B0604020202020204" pitchFamily="34" charset="0"/>
              </a:rPr>
              <a:t>3</a:t>
            </a:r>
            <a:endParaRPr lang="zh-CN" altLang="en-US" sz="2800" b="1" dirty="0">
              <a:solidFill>
                <a:schemeClr val="bg1"/>
              </a:solidFill>
              <a:latin typeface="Arial" panose="020B0604020202020204" pitchFamily="34" charset="0"/>
              <a:ea typeface="宋体" panose="02010600030101010101" pitchFamily="2" charset="-122"/>
            </a:endParaRPr>
          </a:p>
        </p:txBody>
      </p:sp>
      <p:sp>
        <p:nvSpPr>
          <p:cNvPr id="9234" name="文本框 69"/>
          <p:cNvSpPr txBox="1"/>
          <p:nvPr/>
        </p:nvSpPr>
        <p:spPr>
          <a:xfrm>
            <a:off x="4056063" y="3676650"/>
            <a:ext cx="506412" cy="521970"/>
          </a:xfrm>
          <a:prstGeom prst="rect">
            <a:avLst/>
          </a:prstGeom>
          <a:noFill/>
          <a:ln w="9525">
            <a:noFill/>
          </a:ln>
        </p:spPr>
        <p:txBody>
          <a:bodyPr anchor="t">
            <a:spAutoFit/>
          </a:bodyPr>
          <a:p>
            <a:pPr algn="ctr"/>
            <a:r>
              <a:rPr lang="en-US" altLang="zh-CN" sz="2800" b="1" dirty="0">
                <a:solidFill>
                  <a:schemeClr val="bg1"/>
                </a:solidFill>
                <a:latin typeface="Arial" panose="020B0604020202020204" pitchFamily="34" charset="0"/>
              </a:rPr>
              <a:t>4</a:t>
            </a:r>
            <a:endParaRPr lang="zh-CN" altLang="en-US" sz="2800" b="1" dirty="0">
              <a:solidFill>
                <a:schemeClr val="bg1"/>
              </a:solidFill>
              <a:latin typeface="Arial" panose="020B0604020202020204" pitchFamily="34" charset="0"/>
              <a:ea typeface="宋体" panose="02010600030101010101" pitchFamily="2" charset="-122"/>
            </a:endParaRPr>
          </a:p>
        </p:txBody>
      </p:sp>
      <p:sp>
        <p:nvSpPr>
          <p:cNvPr id="9235" name="文本框 70"/>
          <p:cNvSpPr txBox="1"/>
          <p:nvPr/>
        </p:nvSpPr>
        <p:spPr>
          <a:xfrm>
            <a:off x="3870325" y="4618038"/>
            <a:ext cx="506413" cy="521970"/>
          </a:xfrm>
          <a:prstGeom prst="rect">
            <a:avLst/>
          </a:prstGeom>
          <a:noFill/>
          <a:ln w="9525">
            <a:noFill/>
          </a:ln>
        </p:spPr>
        <p:txBody>
          <a:bodyPr anchor="t">
            <a:spAutoFit/>
          </a:bodyPr>
          <a:p>
            <a:pPr algn="ctr"/>
            <a:r>
              <a:rPr lang="en-US" altLang="zh-CN" sz="2800" b="1" dirty="0">
                <a:solidFill>
                  <a:schemeClr val="bg1"/>
                </a:solidFill>
                <a:latin typeface="Arial" panose="020B0604020202020204" pitchFamily="34" charset="0"/>
              </a:rPr>
              <a:t>5</a:t>
            </a:r>
            <a:endParaRPr lang="zh-CN" altLang="en-US" sz="2800" b="1" dirty="0">
              <a:solidFill>
                <a:schemeClr val="bg1"/>
              </a:solidFill>
              <a:latin typeface="Arial" panose="020B0604020202020204" pitchFamily="34" charset="0"/>
              <a:ea typeface="宋体" panose="02010600030101010101" pitchFamily="2" charset="-122"/>
            </a:endParaRPr>
          </a:p>
        </p:txBody>
      </p:sp>
      <p:sp>
        <p:nvSpPr>
          <p:cNvPr id="9236" name="文本框 71"/>
          <p:cNvSpPr txBox="1"/>
          <p:nvPr/>
        </p:nvSpPr>
        <p:spPr>
          <a:xfrm>
            <a:off x="3644900" y="5559425"/>
            <a:ext cx="506413" cy="521970"/>
          </a:xfrm>
          <a:prstGeom prst="rect">
            <a:avLst/>
          </a:prstGeom>
          <a:noFill/>
          <a:ln w="9525">
            <a:noFill/>
          </a:ln>
        </p:spPr>
        <p:txBody>
          <a:bodyPr anchor="t">
            <a:spAutoFit/>
          </a:bodyPr>
          <a:p>
            <a:pPr algn="ctr"/>
            <a:r>
              <a:rPr lang="en-US" altLang="zh-CN" sz="2800" b="1" dirty="0">
                <a:solidFill>
                  <a:schemeClr val="bg1"/>
                </a:solidFill>
                <a:latin typeface="Arial" panose="020B0604020202020204" pitchFamily="34" charset="0"/>
              </a:rPr>
              <a:t>6</a:t>
            </a:r>
            <a:endParaRPr lang="zh-CN" altLang="en-US" sz="2800" b="1"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十字星 3"/>
          <p:cNvSpPr/>
          <p:nvPr/>
        </p:nvSpPr>
        <p:spPr>
          <a:xfrm rot="2700000">
            <a:off x="4505325" y="1838325"/>
            <a:ext cx="3181350" cy="3181350"/>
          </a:xfrm>
          <a:prstGeom prst="star4">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a:off x="7010400" y="1371600"/>
            <a:ext cx="3048000" cy="1143000"/>
          </a:xfrm>
          <a:prstGeom prst="roundRect">
            <a:avLst>
              <a:gd name="adj" fmla="val 444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2133600" y="1371600"/>
            <a:ext cx="3048000" cy="1143000"/>
          </a:xfrm>
          <a:prstGeom prst="roundRect">
            <a:avLst>
              <a:gd name="adj" fmla="val 444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2133600" y="4343400"/>
            <a:ext cx="3048000" cy="1143000"/>
          </a:xfrm>
          <a:prstGeom prst="roundRect">
            <a:avLst>
              <a:gd name="adj" fmla="val 444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a:off x="7023100" y="4343400"/>
            <a:ext cx="3048000" cy="1143000"/>
          </a:xfrm>
          <a:prstGeom prst="roundRect">
            <a:avLst>
              <a:gd name="adj" fmla="val 444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518" name="矩形 9"/>
          <p:cNvSpPr/>
          <p:nvPr/>
        </p:nvSpPr>
        <p:spPr>
          <a:xfrm>
            <a:off x="5694363" y="3198813"/>
            <a:ext cx="792480" cy="460375"/>
          </a:xfrm>
          <a:prstGeom prst="rect">
            <a:avLst/>
          </a:prstGeom>
          <a:noFill/>
          <a:ln w="9525">
            <a:noFill/>
          </a:ln>
        </p:spPr>
        <p:txBody>
          <a:bodyPr wrap="none" anchor="t">
            <a:spAutoFit/>
          </a:bodyPr>
          <a:p>
            <a:pPr eaLnBrk="0" hangingPunct="0"/>
            <a:r>
              <a:rPr lang="zh-CN" altLang="en-US" sz="2400" b="1" dirty="0">
                <a:solidFill>
                  <a:srgbClr val="C00000"/>
                </a:solidFill>
                <a:latin typeface="微软雅黑" panose="020B0503020204020204" pitchFamily="34" charset="-122"/>
                <a:ea typeface="微软雅黑" panose="020B0503020204020204" pitchFamily="34" charset="-122"/>
              </a:rPr>
              <a:t>作用</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64519" name="矩形 10"/>
          <p:cNvSpPr/>
          <p:nvPr/>
        </p:nvSpPr>
        <p:spPr>
          <a:xfrm>
            <a:off x="2463800" y="1497013"/>
            <a:ext cx="2438400" cy="891540"/>
          </a:xfrm>
          <a:prstGeom prst="rect">
            <a:avLst/>
          </a:prstGeom>
          <a:noFill/>
          <a:ln w="9525">
            <a:noFill/>
          </a:ln>
        </p:spPr>
        <p:txBody>
          <a:bodyPr anchor="t">
            <a:spAutoFit/>
          </a:bodyPr>
          <a:p>
            <a:pPr algn="just" eaLnBrk="0" hangingPunct="0">
              <a:lnSpc>
                <a:spcPct val="130000"/>
              </a:lnSpc>
            </a:pPr>
            <a:r>
              <a:rPr lang="zh-CN" altLang="en-US" sz="2000" dirty="0">
                <a:latin typeface="微软雅黑" panose="020B0503020204020204" pitchFamily="34" charset="-122"/>
                <a:ea typeface="微软雅黑" panose="020B0503020204020204" pitchFamily="34" charset="-122"/>
              </a:rPr>
              <a:t>有利于安全管理体系的建立和完善</a:t>
            </a:r>
            <a:endParaRPr lang="zh-CN" altLang="en-US" sz="2000" dirty="0">
              <a:solidFill>
                <a:srgbClr val="080808"/>
              </a:solidFill>
              <a:latin typeface="微软雅黑" panose="020B0503020204020204" pitchFamily="34" charset="-122"/>
              <a:ea typeface="微软雅黑" panose="020B0503020204020204" pitchFamily="34" charset="-122"/>
            </a:endParaRPr>
          </a:p>
        </p:txBody>
      </p:sp>
      <p:sp>
        <p:nvSpPr>
          <p:cNvPr id="64520" name="矩形 11"/>
          <p:cNvSpPr/>
          <p:nvPr/>
        </p:nvSpPr>
        <p:spPr>
          <a:xfrm>
            <a:off x="7251700" y="1389063"/>
            <a:ext cx="2590800" cy="1170305"/>
          </a:xfrm>
          <a:prstGeom prst="rect">
            <a:avLst/>
          </a:prstGeom>
          <a:noFill/>
          <a:ln w="9525">
            <a:noFill/>
          </a:ln>
        </p:spPr>
        <p:txBody>
          <a:bodyPr anchor="t">
            <a:spAutoFit/>
          </a:bodyPr>
          <a:p>
            <a:pPr algn="just" eaLnBrk="0" hangingPunct="0">
              <a:lnSpc>
                <a:spcPct val="130000"/>
              </a:lnSpc>
            </a:pPr>
            <a:r>
              <a:rPr lang="zh-CN" altLang="en-US" dirty="0">
                <a:latin typeface="微软雅黑" panose="020B0503020204020204" pitchFamily="34" charset="-122"/>
                <a:ea typeface="微软雅黑" panose="020B0503020204020204" pitchFamily="34" charset="-122"/>
              </a:rPr>
              <a:t>有利于弥补生产力水平不高、技术装备不高存在的缺陷</a:t>
            </a:r>
            <a:endParaRPr lang="zh-CN" altLang="en-US" dirty="0">
              <a:latin typeface="微软雅黑" panose="020B0503020204020204" pitchFamily="34" charset="-122"/>
              <a:ea typeface="微软雅黑" panose="020B0503020204020204" pitchFamily="34" charset="-122"/>
            </a:endParaRPr>
          </a:p>
        </p:txBody>
      </p:sp>
      <p:sp>
        <p:nvSpPr>
          <p:cNvPr id="64521" name="矩形 12"/>
          <p:cNvSpPr/>
          <p:nvPr/>
        </p:nvSpPr>
        <p:spPr>
          <a:xfrm>
            <a:off x="2317750" y="4522788"/>
            <a:ext cx="2730500" cy="810260"/>
          </a:xfrm>
          <a:prstGeom prst="rect">
            <a:avLst/>
          </a:prstGeom>
          <a:noFill/>
          <a:ln w="9525">
            <a:noFill/>
          </a:ln>
        </p:spPr>
        <p:txBody>
          <a:bodyPr anchor="t">
            <a:spAutoFit/>
          </a:bodyPr>
          <a:p>
            <a:pPr algn="just" eaLnBrk="0" hangingPunct="0">
              <a:lnSpc>
                <a:spcPct val="130000"/>
              </a:lnSpc>
            </a:pPr>
            <a:r>
              <a:rPr lang="zh-CN" altLang="en-US" dirty="0">
                <a:latin typeface="微软雅黑" panose="020B0503020204020204" pitchFamily="34" charset="-122"/>
                <a:ea typeface="微软雅黑" panose="020B0503020204020204" pitchFamily="34" charset="-122"/>
              </a:rPr>
              <a:t>规范职工安全生产行为，营造浓厚的安全生产氛围</a:t>
            </a:r>
            <a:endParaRPr lang="zh-CN" altLang="en-US" dirty="0">
              <a:latin typeface="微软雅黑" panose="020B0503020204020204" pitchFamily="34" charset="-122"/>
              <a:ea typeface="微软雅黑" panose="020B0503020204020204" pitchFamily="34" charset="-122"/>
            </a:endParaRPr>
          </a:p>
        </p:txBody>
      </p:sp>
      <p:sp>
        <p:nvSpPr>
          <p:cNvPr id="64522" name="矩形 13"/>
          <p:cNvSpPr/>
          <p:nvPr/>
        </p:nvSpPr>
        <p:spPr>
          <a:xfrm>
            <a:off x="6999288" y="4522788"/>
            <a:ext cx="3095625" cy="810260"/>
          </a:xfrm>
          <a:prstGeom prst="rect">
            <a:avLst/>
          </a:prstGeom>
          <a:noFill/>
          <a:ln w="9525">
            <a:noFill/>
          </a:ln>
        </p:spPr>
        <p:txBody>
          <a:bodyPr anchor="t">
            <a:spAutoFit/>
          </a:bodyPr>
          <a:p>
            <a:pPr algn="just" eaLnBrk="0" hangingPunct="0">
              <a:lnSpc>
                <a:spcPct val="130000"/>
              </a:lnSpc>
            </a:pPr>
            <a:r>
              <a:rPr lang="zh-CN" altLang="en-US" dirty="0">
                <a:latin typeface="微软雅黑" panose="020B0503020204020204" pitchFamily="34" charset="-122"/>
                <a:ea typeface="微软雅黑" panose="020B0503020204020204" pitchFamily="34" charset="-122"/>
              </a:rPr>
              <a:t>提高企业安全管理的水平和层次，树立良好的企业形象</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524000" y="2057400"/>
            <a:ext cx="9144000" cy="3276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7283" name="Rectangle 3"/>
          <p:cNvSpPr>
            <a:spLocks noGrp="1" noChangeArrowheads="1"/>
          </p:cNvSpPr>
          <p:nvPr>
            <p:ph idx="1"/>
          </p:nvPr>
        </p:nvSpPr>
        <p:spPr bwMode="auto">
          <a:xfrm>
            <a:off x="5389563" y="2457450"/>
            <a:ext cx="4879975" cy="2399665"/>
          </a:xfr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安全文化建设包括了物质层、制度层和精神层三个层次，把人、机、环境有效地统一协调起来，达到人、机、环境的和谐。安全文化建设强调制度建设，有利于安全规章制度的建立、完善和落实。 </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rotWithShape="1">
          <a:blip r:embed="rId1"/>
          <a:srcRect l="20584" t="7552" r="22331" b="10480"/>
          <a:stretch>
            <a:fillRect/>
          </a:stretch>
        </p:blipFill>
        <p:spPr>
          <a:xfrm>
            <a:off x="1562100" y="1195388"/>
            <a:ext cx="3429000" cy="4924425"/>
          </a:xfrm>
          <a:prstGeom prst="rect">
            <a:avLst/>
          </a:prstGeom>
          <a:effectLst>
            <a:outerShdw blurRad="266700" dist="38100" dir="2700000" algn="tl" rotWithShape="0">
              <a:prstClr val="black">
                <a:alpha val="40000"/>
              </a:prstClr>
            </a:outerShdw>
          </a:effectLst>
        </p:spPr>
      </p:pic>
      <p:sp>
        <p:nvSpPr>
          <p:cNvPr id="4" name="矩形 3"/>
          <p:cNvSpPr/>
          <p:nvPr/>
        </p:nvSpPr>
        <p:spPr>
          <a:xfrm>
            <a:off x="1884363" y="1752600"/>
            <a:ext cx="2895600" cy="381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2062163" y="2151063"/>
            <a:ext cx="2540000" cy="5159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566" name="矩形 6"/>
          <p:cNvSpPr/>
          <p:nvPr/>
        </p:nvSpPr>
        <p:spPr>
          <a:xfrm>
            <a:off x="1928813" y="3309938"/>
            <a:ext cx="2806700" cy="1198880"/>
          </a:xfrm>
          <a:prstGeom prst="rect">
            <a:avLst/>
          </a:prstGeom>
          <a:noFill/>
          <a:ln w="9525">
            <a:noFill/>
          </a:ln>
        </p:spPr>
        <p:txBody>
          <a:bodyPr anchor="t">
            <a:spAutoFit/>
          </a:bodyPr>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有利于安全管理体系的建立和完善</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907507" y="2208213"/>
            <a:ext cx="847725" cy="39878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作用</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1</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nvSpPr>
        <p:spPr>
          <a:xfrm>
            <a:off x="1524000" y="2057400"/>
            <a:ext cx="9144000" cy="3276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4161" name="Rectangle 17"/>
          <p:cNvSpPr>
            <a:spLocks noGrp="1" noChangeArrowheads="1"/>
          </p:cNvSpPr>
          <p:nvPr>
            <p:ph idx="1"/>
          </p:nvPr>
        </p:nvSpPr>
        <p:spPr bwMode="auto">
          <a:xfrm>
            <a:off x="5102225" y="2057400"/>
            <a:ext cx="5372100" cy="3415030"/>
          </a:xfr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目前</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的安全管理，点多面广，劳动用工的多样化，职工素质的参差不齐，自主保安意识不强，违章操作还时有发生</a:t>
            </a: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这些都必须从解决人的问题入手，靠人的主动管理来弥补。这就需要提高职工队伍素质，增强主动管理的安全意识和自律管理的安全观念，以精细严实的管理方式弥补技术装备的内在缺陷，从而有效地解决生产力水平不高、技术装备等方面存在的缺陷。</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rotWithShape="1">
          <a:blip r:embed="rId1"/>
          <a:srcRect l="20584" t="7552" r="22331" b="10480"/>
          <a:stretch>
            <a:fillRect/>
          </a:stretch>
        </p:blipFill>
        <p:spPr>
          <a:xfrm>
            <a:off x="1562100" y="1195388"/>
            <a:ext cx="3429000" cy="4924425"/>
          </a:xfrm>
          <a:prstGeom prst="rect">
            <a:avLst/>
          </a:prstGeom>
          <a:effectLst>
            <a:outerShdw blurRad="266700" dist="38100" dir="2700000" algn="tl" rotWithShape="0">
              <a:prstClr val="black">
                <a:alpha val="40000"/>
              </a:prstClr>
            </a:outerShdw>
          </a:effectLst>
        </p:spPr>
      </p:pic>
      <p:sp>
        <p:nvSpPr>
          <p:cNvPr id="10" name="矩形 9"/>
          <p:cNvSpPr/>
          <p:nvPr/>
        </p:nvSpPr>
        <p:spPr>
          <a:xfrm>
            <a:off x="1884363" y="1752600"/>
            <a:ext cx="2895600" cy="381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2062163" y="2151063"/>
            <a:ext cx="2540000" cy="5159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68614" name="矩形 2"/>
          <p:cNvSpPr/>
          <p:nvPr/>
        </p:nvSpPr>
        <p:spPr>
          <a:xfrm>
            <a:off x="1960563" y="3198813"/>
            <a:ext cx="2743200" cy="1753235"/>
          </a:xfrm>
          <a:prstGeom prst="rect">
            <a:avLst/>
          </a:prstGeom>
          <a:noFill/>
          <a:ln w="9525">
            <a:noFill/>
          </a:ln>
        </p:spPr>
        <p:txBody>
          <a:bodyPr anchor="t">
            <a:spAutoFit/>
          </a:bodyPr>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有利于弥补生产水平不高、技术装备不高存在的缺陷</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907507" y="2208213"/>
            <a:ext cx="847725" cy="39878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作用</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2</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1524000" y="1866900"/>
            <a:ext cx="9144000" cy="3832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 name="图片 12"/>
          <p:cNvPicPr>
            <a:picLocks noChangeAspect="1"/>
          </p:cNvPicPr>
          <p:nvPr/>
        </p:nvPicPr>
        <p:blipFill rotWithShape="1">
          <a:blip r:embed="rId1"/>
          <a:srcRect l="20584" t="7552" r="22331" b="10480"/>
          <a:stretch>
            <a:fillRect/>
          </a:stretch>
        </p:blipFill>
        <p:spPr>
          <a:xfrm>
            <a:off x="1562100" y="1195388"/>
            <a:ext cx="3429000" cy="4924425"/>
          </a:xfrm>
          <a:prstGeom prst="rect">
            <a:avLst/>
          </a:prstGeom>
          <a:effectLst>
            <a:outerShdw blurRad="266700" dist="38100" dir="2700000" algn="tl" rotWithShape="0">
              <a:prstClr val="black">
                <a:alpha val="40000"/>
              </a:prstClr>
            </a:outerShdw>
          </a:effectLst>
        </p:spPr>
      </p:pic>
      <p:sp>
        <p:nvSpPr>
          <p:cNvPr id="14" name="矩形 13"/>
          <p:cNvSpPr/>
          <p:nvPr/>
        </p:nvSpPr>
        <p:spPr>
          <a:xfrm>
            <a:off x="1884363" y="1752600"/>
            <a:ext cx="2895600" cy="381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5" name="圆角矩形 14"/>
          <p:cNvSpPr/>
          <p:nvPr/>
        </p:nvSpPr>
        <p:spPr>
          <a:xfrm>
            <a:off x="2062163" y="2151063"/>
            <a:ext cx="2540000" cy="5159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2907507" y="2208213"/>
            <a:ext cx="847725" cy="39878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作用</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3</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0662" name="矩形 2"/>
          <p:cNvSpPr/>
          <p:nvPr/>
        </p:nvSpPr>
        <p:spPr>
          <a:xfrm>
            <a:off x="1884363" y="3040063"/>
            <a:ext cx="2895600" cy="1753235"/>
          </a:xfrm>
          <a:prstGeom prst="rect">
            <a:avLst/>
          </a:prstGeom>
          <a:noFill/>
          <a:ln w="9525">
            <a:noFill/>
          </a:ln>
        </p:spPr>
        <p:txBody>
          <a:bodyPr anchor="t">
            <a:spAutoFit/>
          </a:bodyPr>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规范职工安全生产行为，营造浓厚的安全生产氛围。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991100" y="1866900"/>
            <a:ext cx="5537200" cy="383095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人不仅是安全管理的主体，而且是安全管理的客体。在安全生产人、机、环境三要素中，人是最活跃的因素，同时也是导致事故的主要因素。因此，能否做到安全生产关键在人。能否有效地消除事故，取决于人的主观能动性，取决于人对安全工作的认识、价值取向和行为准则，取决于职工对安全问题的个人响应与情感认同。而安全文化建设的核心就是要坚持以人为本，全面培养、教育和提高人的安全文化素质，完全符合安全生产的工作规律。</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矩形 18"/>
          <p:cNvSpPr/>
          <p:nvPr/>
        </p:nvSpPr>
        <p:spPr>
          <a:xfrm>
            <a:off x="1524000" y="1866900"/>
            <a:ext cx="9144000" cy="3832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8307" name="Rectangle 3"/>
          <p:cNvSpPr>
            <a:spLocks noGrp="1" noChangeArrowheads="1"/>
          </p:cNvSpPr>
          <p:nvPr>
            <p:ph idx="1"/>
          </p:nvPr>
        </p:nvSpPr>
        <p:spPr bwMode="auto">
          <a:xfrm>
            <a:off x="5073650" y="1295400"/>
            <a:ext cx="5486400" cy="4661535"/>
          </a:xfr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安全管理</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由经验型、事后性的传统管理向依靠科技进步和不断提高员工安全文化素质的现代化安全管理转变，是安全管理发展的必然趋势。在这一转变过程中，没有先进的安全文化做指导，安全生产工作就会迷失前进的方向，现代化的安全管理模式也不可能真正建立起来。安全文化是一种新型的管理形式，它区别于传统安全管理形式，是安全管理发展的一种高级阶段，其特点就是将安全管理的重心转移到提高人的安全文化素质上来，转移到以预防为主的方针上来。通过安全文化建设提高职工队伍素质，树立职工新风尚、企业的新形象，增强企业的核心竞争力。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13" name="图片 12"/>
          <p:cNvPicPr>
            <a:picLocks noChangeAspect="1"/>
          </p:cNvPicPr>
          <p:nvPr/>
        </p:nvPicPr>
        <p:blipFill rotWithShape="1">
          <a:blip r:embed="rId1"/>
          <a:srcRect l="20584" t="7552" r="22331" b="10480"/>
          <a:stretch>
            <a:fillRect/>
          </a:stretch>
        </p:blipFill>
        <p:spPr>
          <a:xfrm>
            <a:off x="1562100" y="1195388"/>
            <a:ext cx="3429000" cy="4924425"/>
          </a:xfrm>
          <a:prstGeom prst="rect">
            <a:avLst/>
          </a:prstGeom>
          <a:effectLst>
            <a:outerShdw blurRad="266700" dist="38100" dir="2700000" algn="tl" rotWithShape="0">
              <a:prstClr val="black">
                <a:alpha val="40000"/>
              </a:prstClr>
            </a:outerShdw>
          </a:effectLst>
        </p:spPr>
      </p:pic>
      <p:sp>
        <p:nvSpPr>
          <p:cNvPr id="14" name="矩形 13"/>
          <p:cNvSpPr/>
          <p:nvPr/>
        </p:nvSpPr>
        <p:spPr>
          <a:xfrm>
            <a:off x="1884363" y="1752600"/>
            <a:ext cx="2895600" cy="381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5" name="圆角矩形 14"/>
          <p:cNvSpPr/>
          <p:nvPr/>
        </p:nvSpPr>
        <p:spPr>
          <a:xfrm>
            <a:off x="2062163" y="2151063"/>
            <a:ext cx="2540000" cy="5159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2907507" y="2208213"/>
            <a:ext cx="847725" cy="39878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作用</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4</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2711" name="矩形 2"/>
          <p:cNvSpPr/>
          <p:nvPr/>
        </p:nvSpPr>
        <p:spPr>
          <a:xfrm>
            <a:off x="1979613" y="3065463"/>
            <a:ext cx="2705100" cy="1753235"/>
          </a:xfrm>
          <a:prstGeom prst="rect">
            <a:avLst/>
          </a:prstGeom>
          <a:noFill/>
          <a:ln w="9525">
            <a:noFill/>
          </a:ln>
        </p:spPr>
        <p:txBody>
          <a:bodyPr anchor="t">
            <a:spAutoFit/>
          </a:bodyPr>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提高企业安全管理的水平和层次，树立良好的企业形象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等腰三角形 3"/>
          <p:cNvSpPr/>
          <p:nvPr/>
        </p:nvSpPr>
        <p:spPr>
          <a:xfrm flipV="1">
            <a:off x="1143000" y="1143000"/>
            <a:ext cx="5867400" cy="3317875"/>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2133600" y="2801938"/>
            <a:ext cx="8305800" cy="1701800"/>
          </a:xfrm>
          <a:custGeom>
            <a:avLst/>
            <a:gdLst>
              <a:gd name="connsiteX0" fmla="*/ 2604796 w 8305800"/>
              <a:gd name="connsiteY0" fmla="*/ 0 h 1701800"/>
              <a:gd name="connsiteX1" fmla="*/ 8305800 w 8305800"/>
              <a:gd name="connsiteY1" fmla="*/ 0 h 1701800"/>
              <a:gd name="connsiteX2" fmla="*/ 8305800 w 8305800"/>
              <a:gd name="connsiteY2" fmla="*/ 1701800 h 1701800"/>
              <a:gd name="connsiteX3" fmla="*/ 0 w 8305800"/>
              <a:gd name="connsiteY3" fmla="*/ 1701800 h 1701800"/>
              <a:gd name="connsiteX4" fmla="*/ 0 w 8305800"/>
              <a:gd name="connsiteY4" fmla="*/ 1690641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1701800">
                <a:moveTo>
                  <a:pt x="2604796" y="0"/>
                </a:moveTo>
                <a:lnTo>
                  <a:pt x="8305800" y="0"/>
                </a:lnTo>
                <a:lnTo>
                  <a:pt x="8305800" y="1701800"/>
                </a:lnTo>
                <a:lnTo>
                  <a:pt x="0" y="1701800"/>
                </a:lnTo>
                <a:lnTo>
                  <a:pt x="0" y="1690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55" name="文本框 10"/>
          <p:cNvSpPr txBox="1"/>
          <p:nvPr/>
        </p:nvSpPr>
        <p:spPr>
          <a:xfrm>
            <a:off x="2514600" y="1566863"/>
            <a:ext cx="506413" cy="1861185"/>
          </a:xfrm>
          <a:prstGeom prst="rect">
            <a:avLst/>
          </a:prstGeom>
          <a:noFill/>
          <a:ln w="9525">
            <a:noFill/>
          </a:ln>
        </p:spPr>
        <p:txBody>
          <a:bodyPr anchor="t">
            <a:spAutoFit/>
          </a:bodyPr>
          <a:p>
            <a:pPr algn="ctr"/>
            <a:r>
              <a:rPr lang="en-US" altLang="zh-CN" sz="11500" b="1" dirty="0">
                <a:solidFill>
                  <a:schemeClr val="bg1"/>
                </a:solidFill>
                <a:latin typeface="Arial" panose="020B0604020202020204" pitchFamily="34" charset="0"/>
              </a:rPr>
              <a:t>6</a:t>
            </a:r>
            <a:endParaRPr lang="zh-CN" altLang="en-US" sz="11500" b="1" dirty="0">
              <a:solidFill>
                <a:schemeClr val="bg1"/>
              </a:solidFill>
              <a:latin typeface="Arial" panose="020B0604020202020204" pitchFamily="34" charset="0"/>
              <a:ea typeface="宋体" panose="02010600030101010101" pitchFamily="2" charset="-122"/>
            </a:endParaRPr>
          </a:p>
        </p:txBody>
      </p:sp>
      <p:sp>
        <p:nvSpPr>
          <p:cNvPr id="6" name="Rectangle 2"/>
          <p:cNvSpPr>
            <a:spLocks noGrp="1" noChangeArrowheads="1"/>
          </p:cNvSpPr>
          <p:nvPr>
            <p:ph type="title"/>
          </p:nvPr>
        </p:nvSpPr>
        <p:spPr>
          <a:xfrm>
            <a:off x="4762500" y="2867025"/>
            <a:ext cx="5257800" cy="1568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n-cs"/>
              </a:rPr>
              <a:t>建设企业安全文化的途径</a:t>
            </a:r>
            <a:endParaRPr kumimoji="0" lang="zh-CN" altLang="en-US" sz="4800" b="1" i="0" u="none" strike="noStrike" kern="120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圆角矩形 9"/>
          <p:cNvSpPr/>
          <p:nvPr/>
        </p:nvSpPr>
        <p:spPr>
          <a:xfrm>
            <a:off x="3657600" y="1066800"/>
            <a:ext cx="2286000" cy="2286000"/>
          </a:xfrm>
          <a:prstGeom prst="roundRect">
            <a:avLst>
              <a:gd name="adj" fmla="val 133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a:off x="6248400" y="1066800"/>
            <a:ext cx="2286000" cy="2286000"/>
          </a:xfrm>
          <a:prstGeom prst="roundRect">
            <a:avLst>
              <a:gd name="adj" fmla="val 133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3657600" y="3581400"/>
            <a:ext cx="2286000" cy="2286000"/>
          </a:xfrm>
          <a:prstGeom prst="roundRect">
            <a:avLst>
              <a:gd name="adj" fmla="val 133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6248400" y="3581400"/>
            <a:ext cx="2286000" cy="2286000"/>
          </a:xfrm>
          <a:prstGeom prst="roundRect">
            <a:avLst>
              <a:gd name="adj" fmla="val 133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任意多边形 8"/>
          <p:cNvSpPr/>
          <p:nvPr/>
        </p:nvSpPr>
        <p:spPr>
          <a:xfrm>
            <a:off x="5295900" y="2705100"/>
            <a:ext cx="647700" cy="647700"/>
          </a:xfrm>
          <a:custGeom>
            <a:avLst/>
            <a:gdLst>
              <a:gd name="connsiteX0" fmla="*/ 647700 w 647700"/>
              <a:gd name="connsiteY0" fmla="*/ 0 h 647700"/>
              <a:gd name="connsiteX1" fmla="*/ 647700 w 647700"/>
              <a:gd name="connsiteY1" fmla="*/ 342885 h 647700"/>
              <a:gd name="connsiteX2" fmla="*/ 342885 w 647700"/>
              <a:gd name="connsiteY2" fmla="*/ 647700 h 647700"/>
              <a:gd name="connsiteX3" fmla="*/ 0 w 647700"/>
              <a:gd name="connsiteY3" fmla="*/ 647700 h 647700"/>
              <a:gd name="connsiteX4" fmla="*/ 647700 w 647700"/>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647700">
                <a:moveTo>
                  <a:pt x="647700" y="0"/>
                </a:moveTo>
                <a:lnTo>
                  <a:pt x="647700" y="342885"/>
                </a:lnTo>
                <a:cubicBezTo>
                  <a:pt x="647700" y="511230"/>
                  <a:pt x="511230" y="647700"/>
                  <a:pt x="342885" y="647700"/>
                </a:cubicBezTo>
                <a:lnTo>
                  <a:pt x="0" y="647700"/>
                </a:lnTo>
                <a:cubicBezTo>
                  <a:pt x="0" y="289985"/>
                  <a:pt x="289985" y="0"/>
                  <a:pt x="6477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flipV="1">
            <a:off x="5295900" y="3581400"/>
            <a:ext cx="647700" cy="647700"/>
          </a:xfrm>
          <a:custGeom>
            <a:avLst/>
            <a:gdLst>
              <a:gd name="connsiteX0" fmla="*/ 647700 w 647700"/>
              <a:gd name="connsiteY0" fmla="*/ 0 h 647700"/>
              <a:gd name="connsiteX1" fmla="*/ 647700 w 647700"/>
              <a:gd name="connsiteY1" fmla="*/ 342885 h 647700"/>
              <a:gd name="connsiteX2" fmla="*/ 342885 w 647700"/>
              <a:gd name="connsiteY2" fmla="*/ 647700 h 647700"/>
              <a:gd name="connsiteX3" fmla="*/ 0 w 647700"/>
              <a:gd name="connsiteY3" fmla="*/ 647700 h 647700"/>
              <a:gd name="connsiteX4" fmla="*/ 647700 w 647700"/>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647700">
                <a:moveTo>
                  <a:pt x="647700" y="0"/>
                </a:moveTo>
                <a:lnTo>
                  <a:pt x="647700" y="342885"/>
                </a:lnTo>
                <a:cubicBezTo>
                  <a:pt x="647700" y="511230"/>
                  <a:pt x="511230" y="647700"/>
                  <a:pt x="342885" y="647700"/>
                </a:cubicBezTo>
                <a:lnTo>
                  <a:pt x="0" y="647700"/>
                </a:lnTo>
                <a:cubicBezTo>
                  <a:pt x="0" y="289985"/>
                  <a:pt x="289985" y="0"/>
                  <a:pt x="6477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flipH="1" flipV="1">
            <a:off x="6248400" y="3581400"/>
            <a:ext cx="647700" cy="647700"/>
          </a:xfrm>
          <a:custGeom>
            <a:avLst/>
            <a:gdLst>
              <a:gd name="connsiteX0" fmla="*/ 647700 w 647700"/>
              <a:gd name="connsiteY0" fmla="*/ 0 h 647700"/>
              <a:gd name="connsiteX1" fmla="*/ 647700 w 647700"/>
              <a:gd name="connsiteY1" fmla="*/ 342885 h 647700"/>
              <a:gd name="connsiteX2" fmla="*/ 342885 w 647700"/>
              <a:gd name="connsiteY2" fmla="*/ 647700 h 647700"/>
              <a:gd name="connsiteX3" fmla="*/ 0 w 647700"/>
              <a:gd name="connsiteY3" fmla="*/ 647700 h 647700"/>
              <a:gd name="connsiteX4" fmla="*/ 647700 w 647700"/>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647700">
                <a:moveTo>
                  <a:pt x="647700" y="0"/>
                </a:moveTo>
                <a:lnTo>
                  <a:pt x="647700" y="342885"/>
                </a:lnTo>
                <a:cubicBezTo>
                  <a:pt x="647700" y="511230"/>
                  <a:pt x="511230" y="647700"/>
                  <a:pt x="342885" y="647700"/>
                </a:cubicBezTo>
                <a:lnTo>
                  <a:pt x="0" y="647700"/>
                </a:lnTo>
                <a:cubicBezTo>
                  <a:pt x="0" y="289985"/>
                  <a:pt x="289985" y="0"/>
                  <a:pt x="6477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任意多边形 12"/>
          <p:cNvSpPr/>
          <p:nvPr/>
        </p:nvSpPr>
        <p:spPr>
          <a:xfrm flipH="1">
            <a:off x="6248400" y="2705100"/>
            <a:ext cx="647700" cy="647700"/>
          </a:xfrm>
          <a:custGeom>
            <a:avLst/>
            <a:gdLst>
              <a:gd name="connsiteX0" fmla="*/ 647700 w 647700"/>
              <a:gd name="connsiteY0" fmla="*/ 0 h 647700"/>
              <a:gd name="connsiteX1" fmla="*/ 647700 w 647700"/>
              <a:gd name="connsiteY1" fmla="*/ 342885 h 647700"/>
              <a:gd name="connsiteX2" fmla="*/ 342885 w 647700"/>
              <a:gd name="connsiteY2" fmla="*/ 647700 h 647700"/>
              <a:gd name="connsiteX3" fmla="*/ 0 w 647700"/>
              <a:gd name="connsiteY3" fmla="*/ 647700 h 647700"/>
              <a:gd name="connsiteX4" fmla="*/ 647700 w 647700"/>
              <a:gd name="connsiteY4" fmla="*/ 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647700">
                <a:moveTo>
                  <a:pt x="647700" y="0"/>
                </a:moveTo>
                <a:lnTo>
                  <a:pt x="647700" y="342885"/>
                </a:lnTo>
                <a:cubicBezTo>
                  <a:pt x="647700" y="511230"/>
                  <a:pt x="511230" y="647700"/>
                  <a:pt x="342885" y="647700"/>
                </a:cubicBezTo>
                <a:lnTo>
                  <a:pt x="0" y="647700"/>
                </a:lnTo>
                <a:cubicBezTo>
                  <a:pt x="0" y="289985"/>
                  <a:pt x="289985" y="0"/>
                  <a:pt x="6477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09" name="矩形 13"/>
          <p:cNvSpPr/>
          <p:nvPr/>
        </p:nvSpPr>
        <p:spPr>
          <a:xfrm>
            <a:off x="3895725" y="1612900"/>
            <a:ext cx="1809750" cy="891540"/>
          </a:xfrm>
          <a:prstGeom prst="rect">
            <a:avLst/>
          </a:prstGeom>
          <a:noFill/>
          <a:ln w="9525">
            <a:noFill/>
          </a:ln>
        </p:spPr>
        <p:txBody>
          <a:bodyPr anchor="t">
            <a:spAutoFit/>
          </a:bodyPr>
          <a:p>
            <a:pPr algn="just">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强化企业职工的安全意识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6810" name="Text Box 9"/>
          <p:cNvSpPr txBox="1"/>
          <p:nvPr/>
        </p:nvSpPr>
        <p:spPr>
          <a:xfrm>
            <a:off x="6572250" y="1612900"/>
            <a:ext cx="1657350" cy="891540"/>
          </a:xfrm>
          <a:prstGeom prst="rect">
            <a:avLst/>
          </a:prstGeom>
          <a:noFill/>
          <a:ln w="9525">
            <a:noFill/>
          </a:ln>
        </p:spPr>
        <p:txBody>
          <a:bodyPr anchor="t">
            <a:spAutoFit/>
          </a:bodyPr>
          <a:p>
            <a:pPr algn="just">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强化行为文化建设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6811" name="Text Box 10"/>
          <p:cNvSpPr txBox="1"/>
          <p:nvPr/>
        </p:nvSpPr>
        <p:spPr>
          <a:xfrm>
            <a:off x="3895725" y="4457700"/>
            <a:ext cx="1677988" cy="891540"/>
          </a:xfrm>
          <a:prstGeom prst="rect">
            <a:avLst/>
          </a:prstGeom>
          <a:noFill/>
          <a:ln w="9525">
            <a:noFill/>
          </a:ln>
        </p:spPr>
        <p:txBody>
          <a:bodyPr anchor="t">
            <a:spAutoFit/>
          </a:bodyPr>
          <a:p>
            <a:pPr algn="just">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强化物态文化建设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6812" name="Text Box 11"/>
          <p:cNvSpPr txBox="1"/>
          <p:nvPr/>
        </p:nvSpPr>
        <p:spPr>
          <a:xfrm>
            <a:off x="6569075" y="4457700"/>
            <a:ext cx="1660525" cy="891540"/>
          </a:xfrm>
          <a:prstGeom prst="rect">
            <a:avLst/>
          </a:prstGeom>
          <a:noFill/>
          <a:ln w="9525">
            <a:noFill/>
          </a:ln>
        </p:spPr>
        <p:txBody>
          <a:bodyPr anchor="t">
            <a:spAutoFit/>
          </a:bodyPr>
          <a:p>
            <a:pPr algn="just">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强化制度文化建设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6813" name="文本框 17"/>
          <p:cNvSpPr txBox="1"/>
          <p:nvPr/>
        </p:nvSpPr>
        <p:spPr>
          <a:xfrm>
            <a:off x="5434013" y="2867025"/>
            <a:ext cx="371475"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76814" name="文本框 18"/>
          <p:cNvSpPr txBox="1"/>
          <p:nvPr/>
        </p:nvSpPr>
        <p:spPr>
          <a:xfrm>
            <a:off x="6324600" y="2867025"/>
            <a:ext cx="369888"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76815" name="文本框 19"/>
          <p:cNvSpPr txBox="1"/>
          <p:nvPr/>
        </p:nvSpPr>
        <p:spPr>
          <a:xfrm>
            <a:off x="6324600" y="3619500"/>
            <a:ext cx="369888"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76816" name="文本框 20"/>
          <p:cNvSpPr txBox="1"/>
          <p:nvPr/>
        </p:nvSpPr>
        <p:spPr>
          <a:xfrm>
            <a:off x="5434013" y="3619500"/>
            <a:ext cx="371475"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4</a:t>
            </a:r>
            <a:endParaRPr lang="zh-CN" altLang="en-US" sz="2000" b="1" dirty="0">
              <a:solidFill>
                <a:srgbClr val="262626"/>
              </a:solidFill>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9" name="Rectangle 3"/>
          <p:cNvSpPr>
            <a:spLocks noGrp="1" noChangeArrowheads="1"/>
          </p:cNvSpPr>
          <p:nvPr>
            <p:ph idx="1"/>
          </p:nvPr>
        </p:nvSpPr>
        <p:spPr bwMode="auto">
          <a:xfrm>
            <a:off x="2133600" y="1752600"/>
            <a:ext cx="7924800" cy="3784600"/>
          </a:xfr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现在</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有些人不管骑车还是驾车，闯红灯的情况屡见不鲜，而美国公民即使行人过马路，也都自觉遵守红绿灯的规定。这表现的是公民的一种素质。所以，推进安全文化建设，首先要推进观念文化建设。这需要开展各种安全知识的普及和安全技能的培训，加大对安全意识的宣教力度，提高人们对生命健康重要性的认识。要让职工形成生命第一的理念，使他们认识到，安全与企业的生存与发展息息相关，与家庭幸福密不可分，人的生命权、安全权是最基本的人权，进而珍惜生命，热爱生活，重视安全。 </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等腰三角形 10"/>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852" name="矩形 12"/>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1</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78853" name="矩形 2"/>
          <p:cNvSpPr/>
          <p:nvPr/>
        </p:nvSpPr>
        <p:spPr>
          <a:xfrm>
            <a:off x="3843338" y="80963"/>
            <a:ext cx="4251325"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强化企业职工的安全意识 </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rot="2700000">
            <a:off x="4229100" y="-1866900"/>
            <a:ext cx="3733800" cy="3733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3455988" y="1244600"/>
            <a:ext cx="901700" cy="35814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圆角矩形 22"/>
          <p:cNvSpPr/>
          <p:nvPr/>
        </p:nvSpPr>
        <p:spPr>
          <a:xfrm>
            <a:off x="5626100" y="2957513"/>
            <a:ext cx="901700" cy="35814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7824788" y="1244600"/>
            <a:ext cx="901700" cy="35814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901" name="Rectangle 4"/>
          <p:cNvSpPr>
            <a:spLocks noGrp="1"/>
          </p:cNvSpPr>
          <p:nvPr>
            <p:ph idx="1"/>
          </p:nvPr>
        </p:nvSpPr>
        <p:spPr>
          <a:xfrm>
            <a:off x="4286250" y="279400"/>
            <a:ext cx="3581400" cy="1074738"/>
          </a:xfrm>
          <a:noFill/>
          <a:ln>
            <a:noFill/>
          </a:ln>
        </p:spPr>
        <p:txBody>
          <a:bodyPr anchor="t"/>
          <a:p>
            <a:pPr marL="0" indent="0" algn="ctr" eaLnBrk="1" hangingPunct="1">
              <a:lnSpc>
                <a:spcPct val="150000"/>
              </a:lnSpc>
            </a:pPr>
            <a:r>
              <a:rPr lang="zh-CN" altLang="en-US" sz="2400" b="1" dirty="0">
                <a:solidFill>
                  <a:schemeClr val="bg1"/>
                </a:solidFill>
                <a:latin typeface="华文中宋" panose="02010600040101010101" pitchFamily="2" charset="-122"/>
                <a:ea typeface="华文中宋" panose="02010600040101010101" pitchFamily="2" charset="-122"/>
              </a:rPr>
              <a:t>全员安全文化意识的培养要注重以下几点</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
        <p:nvSpPr>
          <p:cNvPr id="7" name="矩形 6"/>
          <p:cNvSpPr/>
          <p:nvPr/>
        </p:nvSpPr>
        <p:spPr>
          <a:xfrm>
            <a:off x="3662680" y="2382362"/>
            <a:ext cx="490220" cy="1844040"/>
          </a:xfrm>
          <a:prstGeom prst="rect">
            <a:avLst/>
          </a:prstGeom>
        </p:spPr>
        <p:txBody>
          <a:bodyPr vert="eaVert"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安全思想教育</a:t>
            </a:r>
            <a:endParaRPr kumimoji="0" lang="zh-CN" altLang="en-US" sz="20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5832793" y="4150837"/>
            <a:ext cx="490220" cy="1844040"/>
          </a:xfrm>
          <a:prstGeom prst="rect">
            <a:avLst/>
          </a:prstGeom>
        </p:spPr>
        <p:txBody>
          <a:bodyPr vert="eaVert"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安全知识教育</a:t>
            </a:r>
            <a:endParaRPr kumimoji="0" lang="zh-CN" altLang="en-US" sz="20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9" name="矩形 8"/>
          <p:cNvSpPr/>
          <p:nvPr/>
        </p:nvSpPr>
        <p:spPr>
          <a:xfrm>
            <a:off x="8033068" y="2382362"/>
            <a:ext cx="490220" cy="1844040"/>
          </a:xfrm>
          <a:prstGeom prst="rect">
            <a:avLst/>
          </a:prstGeom>
        </p:spPr>
        <p:txBody>
          <a:bodyPr vert="eaVert"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安全文化氛围</a:t>
            </a:r>
            <a:endParaRPr kumimoji="0" lang="zh-CN" altLang="en-US" sz="20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椭圆 10"/>
          <p:cNvSpPr/>
          <p:nvPr/>
        </p:nvSpPr>
        <p:spPr>
          <a:xfrm>
            <a:off x="3792538" y="1547813"/>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椭圆 28"/>
          <p:cNvSpPr/>
          <p:nvPr/>
        </p:nvSpPr>
        <p:spPr>
          <a:xfrm>
            <a:off x="5976938" y="324485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椭圆 29"/>
          <p:cNvSpPr/>
          <p:nvPr/>
        </p:nvSpPr>
        <p:spPr>
          <a:xfrm>
            <a:off x="8161338" y="1547813"/>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524000" y="2057400"/>
            <a:ext cx="9144000" cy="3505200"/>
          </a:xfrm>
          <a:prstGeom prst="rect">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946" name="Rectangle 4"/>
          <p:cNvSpPr/>
          <p:nvPr/>
        </p:nvSpPr>
        <p:spPr>
          <a:xfrm>
            <a:off x="2057400" y="1905000"/>
            <a:ext cx="8229600" cy="3200400"/>
          </a:xfrm>
          <a:prstGeom prst="rect">
            <a:avLst/>
          </a:prstGeom>
          <a:noFill/>
          <a:ln w="9525">
            <a:noFill/>
          </a:ln>
        </p:spPr>
        <p:txBody>
          <a:bodyPr anchor="t"/>
          <a:p>
            <a:pPr marL="342900" indent="-342900">
              <a:spcBef>
                <a:spcPct val="20000"/>
              </a:spcBef>
            </a:pPr>
            <a:r>
              <a:rPr lang="en-US" altLang="zh-CN" sz="3200" dirty="0">
                <a:latin typeface="Arial" panose="020B0604020202020204" pitchFamily="34" charset="0"/>
              </a:rPr>
              <a:t> </a:t>
            </a:r>
            <a:endParaRPr lang="en-US" altLang="zh-CN" sz="3200" dirty="0">
              <a:latin typeface="Arial" panose="020B0604020202020204" pitchFamily="34" charset="0"/>
            </a:endParaRPr>
          </a:p>
        </p:txBody>
      </p:sp>
      <p:sp>
        <p:nvSpPr>
          <p:cNvPr id="82947" name="Rectangle 16"/>
          <p:cNvSpPr>
            <a:spLocks noGrp="1"/>
          </p:cNvSpPr>
          <p:nvPr>
            <p:ph idx="1"/>
          </p:nvPr>
        </p:nvSpPr>
        <p:spPr>
          <a:xfrm>
            <a:off x="3041650" y="2395538"/>
            <a:ext cx="7315200" cy="2861310"/>
          </a:xfrm>
          <a:noFill/>
          <a:ln>
            <a:noFill/>
          </a:ln>
        </p:spPr>
        <p:txBody>
          <a:bodyPr anchor="t">
            <a:spAutoFit/>
          </a:bodyPr>
          <a:p>
            <a:pPr marL="0" indent="0" algn="just" eaLnBrk="1" hangingPunct="1">
              <a:lnSpc>
                <a:spcPct val="150000"/>
              </a:lnSpc>
              <a:spcBef>
                <a:spcPct val="0"/>
              </a:spcBef>
            </a:pPr>
            <a:r>
              <a:rPr lang="zh-CN" altLang="en-US" sz="2000" dirty="0">
                <a:latin typeface="微软雅黑" panose="020B0503020204020204" pitchFamily="34" charset="-122"/>
                <a:ea typeface="微软雅黑" panose="020B0503020204020204" pitchFamily="34" charset="-122"/>
              </a:rPr>
              <a:t>以全体员工、家属为主要对象，长期反复进行思想、态度、责任、法制、价值观等方面的宣传教育，并从多角度对全员进行安全文化渗透。通过各种形式的安全教育，充分阐释安全文化，大力传播安全文化，系统灌输安全文化，认真实践安全文化，唤醒人们对安全健康的渴望，从根本上提高安全认识，提高安全觉悟，牢固树立“安全第一”、“人的安全与健康高于一切”的观念。  </a:t>
            </a:r>
            <a:endParaRPr lang="zh-CN" altLang="en-US" sz="2000" dirty="0">
              <a:latin typeface="微软雅黑" panose="020B0503020204020204" pitchFamily="34" charset="-122"/>
              <a:ea typeface="微软雅黑" panose="020B0503020204020204" pitchFamily="34" charset="-122"/>
            </a:endParaRPr>
          </a:p>
        </p:txBody>
      </p:sp>
      <p:sp>
        <p:nvSpPr>
          <p:cNvPr id="17" name="等腰三角形 16"/>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任意多边形 17"/>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950" name="矩形 18"/>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1</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82951" name="矩形 19"/>
          <p:cNvSpPr/>
          <p:nvPr/>
        </p:nvSpPr>
        <p:spPr>
          <a:xfrm>
            <a:off x="3676650" y="80963"/>
            <a:ext cx="4249738"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强化企业职工的安全意识 </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4" name="矩形 3"/>
          <p:cNvSpPr/>
          <p:nvPr/>
        </p:nvSpPr>
        <p:spPr>
          <a:xfrm>
            <a:off x="1789113" y="2293938"/>
            <a:ext cx="992188" cy="30654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23"/>
          <p:cNvSpPr/>
          <p:nvPr/>
        </p:nvSpPr>
        <p:spPr>
          <a:xfrm>
            <a:off x="2011998" y="2735581"/>
            <a:ext cx="551815" cy="2148840"/>
          </a:xfrm>
          <a:prstGeom prst="rect">
            <a:avLst/>
          </a:prstGeom>
        </p:spPr>
        <p:txBody>
          <a:bodyPr vert="eaVert"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安全思想教育</a:t>
            </a:r>
            <a:endPar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等腰三角形 3"/>
          <p:cNvSpPr/>
          <p:nvPr/>
        </p:nvSpPr>
        <p:spPr>
          <a:xfrm flipV="1">
            <a:off x="1143000" y="1143000"/>
            <a:ext cx="5867400" cy="3317875"/>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2133600" y="2801938"/>
            <a:ext cx="8305800" cy="1701800"/>
          </a:xfrm>
          <a:custGeom>
            <a:avLst/>
            <a:gdLst>
              <a:gd name="connsiteX0" fmla="*/ 2604796 w 8305800"/>
              <a:gd name="connsiteY0" fmla="*/ 0 h 1701800"/>
              <a:gd name="connsiteX1" fmla="*/ 8305800 w 8305800"/>
              <a:gd name="connsiteY1" fmla="*/ 0 h 1701800"/>
              <a:gd name="connsiteX2" fmla="*/ 8305800 w 8305800"/>
              <a:gd name="connsiteY2" fmla="*/ 1701800 h 1701800"/>
              <a:gd name="connsiteX3" fmla="*/ 0 w 8305800"/>
              <a:gd name="connsiteY3" fmla="*/ 1701800 h 1701800"/>
              <a:gd name="connsiteX4" fmla="*/ 0 w 8305800"/>
              <a:gd name="connsiteY4" fmla="*/ 1690641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1701800">
                <a:moveTo>
                  <a:pt x="2604796" y="0"/>
                </a:moveTo>
                <a:lnTo>
                  <a:pt x="8305800" y="0"/>
                </a:lnTo>
                <a:lnTo>
                  <a:pt x="8305800" y="1701800"/>
                </a:lnTo>
                <a:lnTo>
                  <a:pt x="0" y="1701800"/>
                </a:lnTo>
                <a:lnTo>
                  <a:pt x="0" y="1690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67" name="文本框 10"/>
          <p:cNvSpPr txBox="1"/>
          <p:nvPr/>
        </p:nvSpPr>
        <p:spPr>
          <a:xfrm>
            <a:off x="2514600" y="1566863"/>
            <a:ext cx="506413" cy="1861185"/>
          </a:xfrm>
          <a:prstGeom prst="rect">
            <a:avLst/>
          </a:prstGeom>
          <a:noFill/>
          <a:ln w="9525">
            <a:noFill/>
          </a:ln>
        </p:spPr>
        <p:txBody>
          <a:bodyPr anchor="t">
            <a:spAutoFit/>
          </a:bodyPr>
          <a:p>
            <a:pPr algn="ctr"/>
            <a:r>
              <a:rPr lang="en-US" altLang="zh-CN" sz="11500" b="1" dirty="0">
                <a:solidFill>
                  <a:schemeClr val="bg1"/>
                </a:solidFill>
                <a:latin typeface="Arial" panose="020B0604020202020204" pitchFamily="34" charset="0"/>
              </a:rPr>
              <a:t>1</a:t>
            </a:r>
            <a:endParaRPr lang="zh-CN" altLang="en-US" sz="11500" b="1" dirty="0">
              <a:solidFill>
                <a:schemeClr val="bg1"/>
              </a:solidFill>
              <a:latin typeface="Arial" panose="020B0604020202020204" pitchFamily="34" charset="0"/>
              <a:ea typeface="宋体" panose="02010600030101010101" pitchFamily="2" charset="-122"/>
            </a:endParaRPr>
          </a:p>
        </p:txBody>
      </p:sp>
      <p:sp>
        <p:nvSpPr>
          <p:cNvPr id="11268" name="Text Box 9"/>
          <p:cNvSpPr txBox="1"/>
          <p:nvPr/>
        </p:nvSpPr>
        <p:spPr>
          <a:xfrm>
            <a:off x="4953000" y="3209925"/>
            <a:ext cx="4454525" cy="829945"/>
          </a:xfrm>
          <a:prstGeom prst="rect">
            <a:avLst/>
          </a:prstGeom>
          <a:noFill/>
          <a:ln w="9525">
            <a:noFill/>
          </a:ln>
        </p:spPr>
        <p:txBody>
          <a:bodyPr wrap="none" anchor="t">
            <a:spAutoFit/>
          </a:bodyPr>
          <a:p>
            <a:pPr eaLnBrk="0" hangingPunct="0"/>
            <a:r>
              <a:rPr lang="zh-CN" altLang="en-US" sz="4800" b="1" dirty="0">
                <a:solidFill>
                  <a:schemeClr val="bg1"/>
                </a:solidFill>
                <a:latin typeface="华文中宋" panose="02010600040101010101" pitchFamily="2" charset="-122"/>
                <a:ea typeface="华文中宋" panose="02010600040101010101" pitchFamily="2" charset="-122"/>
              </a:rPr>
              <a:t>什么是安全文化</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1524000" y="2057400"/>
            <a:ext cx="9144000" cy="3505200"/>
          </a:xfrm>
          <a:prstGeom prst="rect">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1789113" y="2293938"/>
            <a:ext cx="992188" cy="30654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995" name="Rectangle 12"/>
          <p:cNvSpPr>
            <a:spLocks noGrp="1"/>
          </p:cNvSpPr>
          <p:nvPr>
            <p:ph idx="1"/>
          </p:nvPr>
        </p:nvSpPr>
        <p:spPr>
          <a:xfrm>
            <a:off x="3168650" y="2460625"/>
            <a:ext cx="7170738" cy="2861310"/>
          </a:xfrm>
          <a:noFill/>
          <a:ln>
            <a:noFill/>
          </a:ln>
        </p:spPr>
        <p:txBody>
          <a:bodyPr anchor="t">
            <a:spAutoFit/>
          </a:bodyPr>
          <a:p>
            <a:pPr marL="0" indent="0" algn="just" eaLnBrk="1" hangingPunct="1">
              <a:lnSpc>
                <a:spcPct val="150000"/>
              </a:lnSpc>
              <a:spcBef>
                <a:spcPct val="0"/>
              </a:spcBef>
            </a:pPr>
            <a:r>
              <a:rPr lang="zh-CN" altLang="en-US" sz="2000" dirty="0">
                <a:latin typeface="微软雅黑" panose="020B0503020204020204" pitchFamily="34" charset="-122"/>
                <a:ea typeface="微软雅黑" panose="020B0503020204020204" pitchFamily="34" charset="-122"/>
              </a:rPr>
              <a:t>利用培训班、学习班、板报、墙报、竞赛活动等各种手段，对职工进行生产作业安全技术知识、专业安全技术知识、家庭生活安全知识、社会公共生活安全知识、抗灾避险知识等各种内容的普及教育、再教育、继续教育，从而使员工充分掌握生产、生活活动安全知识和自我防护知识。职工每年应进行一次各种安全知识的再教育和充实更新教育。    </a:t>
            </a:r>
            <a:endParaRPr lang="zh-CN" altLang="en-US" sz="2000" dirty="0">
              <a:latin typeface="微软雅黑" panose="020B0503020204020204" pitchFamily="34" charset="-122"/>
              <a:ea typeface="微软雅黑" panose="020B0503020204020204" pitchFamily="34" charset="-122"/>
            </a:endParaRPr>
          </a:p>
        </p:txBody>
      </p:sp>
      <p:sp>
        <p:nvSpPr>
          <p:cNvPr id="19" name="矩形 18"/>
          <p:cNvSpPr/>
          <p:nvPr/>
        </p:nvSpPr>
        <p:spPr>
          <a:xfrm>
            <a:off x="2010411" y="2735581"/>
            <a:ext cx="551815" cy="2148840"/>
          </a:xfrm>
          <a:prstGeom prst="rect">
            <a:avLst/>
          </a:prstGeom>
        </p:spPr>
        <p:txBody>
          <a:bodyPr vert="eaVert"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安全知识教育</a:t>
            </a:r>
            <a:endPar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等腰三角形 19"/>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任意多边形 20"/>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999" name="矩形 21"/>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1</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85000" name="矩形 22"/>
          <p:cNvSpPr/>
          <p:nvPr/>
        </p:nvSpPr>
        <p:spPr>
          <a:xfrm>
            <a:off x="3657600" y="80963"/>
            <a:ext cx="4249738"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强化企业职工的安全意识 </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Rectangle 12"/>
          <p:cNvSpPr>
            <a:spLocks noGrp="1"/>
          </p:cNvSpPr>
          <p:nvPr>
            <p:ph idx="1"/>
          </p:nvPr>
        </p:nvSpPr>
        <p:spPr>
          <a:xfrm>
            <a:off x="2209800" y="6400800"/>
            <a:ext cx="7696200" cy="3048000"/>
          </a:xfrm>
          <a:noFill/>
          <a:ln>
            <a:noFill/>
          </a:ln>
        </p:spPr>
        <p:txBody>
          <a:bodyPr anchor="t"/>
          <a:p>
            <a:pPr eaLnBrk="1" hangingPunct="1">
              <a:spcBef>
                <a:spcPct val="0"/>
              </a:spcBef>
            </a:pPr>
            <a:r>
              <a:rPr lang="en-US" altLang="zh-CN" sz="2400" dirty="0"/>
              <a:t>           </a:t>
            </a:r>
            <a:endParaRPr lang="zh-CN" altLang="en-US" sz="2400" dirty="0">
              <a:ea typeface="仿宋_GB2312"/>
            </a:endParaRPr>
          </a:p>
        </p:txBody>
      </p:sp>
      <p:sp>
        <p:nvSpPr>
          <p:cNvPr id="17" name="等腰三角形 16"/>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任意多边形 17"/>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7044" name="矩形 18"/>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1</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87045" name="矩形 19"/>
          <p:cNvSpPr/>
          <p:nvPr/>
        </p:nvSpPr>
        <p:spPr>
          <a:xfrm>
            <a:off x="3657600" y="80963"/>
            <a:ext cx="4249738"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强化企业职工的安全意识 </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21" name="矩形 20"/>
          <p:cNvSpPr/>
          <p:nvPr/>
        </p:nvSpPr>
        <p:spPr>
          <a:xfrm>
            <a:off x="1524000" y="2057400"/>
            <a:ext cx="9144000" cy="3505200"/>
          </a:xfrm>
          <a:prstGeom prst="rect">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1789113" y="2293938"/>
            <a:ext cx="992188" cy="30654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2010411" y="2747487"/>
            <a:ext cx="551815" cy="2148840"/>
          </a:xfrm>
          <a:prstGeom prst="rect">
            <a:avLst/>
          </a:prstGeom>
        </p:spPr>
        <p:txBody>
          <a:bodyPr vert="eaVert"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安全文化氛围</a:t>
            </a:r>
            <a:endPar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7049" name="矩形 3"/>
          <p:cNvSpPr/>
          <p:nvPr/>
        </p:nvSpPr>
        <p:spPr>
          <a:xfrm>
            <a:off x="3181350" y="2609850"/>
            <a:ext cx="7086600" cy="2399665"/>
          </a:xfrm>
          <a:prstGeom prst="rect">
            <a:avLst/>
          </a:prstGeom>
          <a:noFill/>
          <a:ln w="9525">
            <a:noFill/>
          </a:ln>
        </p:spPr>
        <p:txBody>
          <a:bodyPr anchor="t">
            <a:spAutoFit/>
          </a:bodyPr>
          <a:p>
            <a:pPr algn="just">
              <a:lnSpc>
                <a:spcPct val="150000"/>
              </a:lnSpc>
            </a:pPr>
            <a:r>
              <a:rPr lang="zh-CN" altLang="en-US" sz="2000" dirty="0">
                <a:latin typeface="微软雅黑" panose="020B0503020204020204" pitchFamily="34" charset="-122"/>
                <a:ea typeface="微软雅黑" panose="020B0503020204020204" pitchFamily="34" charset="-122"/>
              </a:rPr>
              <a:t>研究、规划和建立一些安全文化气氛浓、艺术性较强、有益于人们增强安全意识、增加安全知识的宣传标志、艺术作品，开展各种有益于安全文化建设的文娱体育活动，逐步形成企业安全文化的浓厚氛围。还可与大专院校、报社、劳动保护科学学会及其他企业挂钩，多边合作，共建企业安全文化。 </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505" name="Rectangle 9"/>
          <p:cNvSpPr>
            <a:spLocks noGrp="1" noChangeArrowheads="1"/>
          </p:cNvSpPr>
          <p:nvPr>
            <p:ph idx="1"/>
          </p:nvPr>
        </p:nvSpPr>
        <p:spPr bwMode="auto">
          <a:xfrm>
            <a:off x="1981200" y="2438400"/>
            <a:ext cx="8229600" cy="2399665"/>
          </a:xfr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企业</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生产环境充满风险，情况复杂，突发性危险随处存在。但是，有风险和危险并非就一定要出事故，重要的是要保证自己的行为安全，即遵守和服从各种环境、各种作业条件下所需要的规章制度和操作程序。如果我们认真遵守技术规范、工艺纪律、操作规程，进行行为文化建设，扼制不良行为或习惯动作，很多事故是可以避免的。    </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等腰三角形 10"/>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9092" name="矩形 12"/>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2</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89093" name="矩形 2"/>
          <p:cNvSpPr/>
          <p:nvPr/>
        </p:nvSpPr>
        <p:spPr>
          <a:xfrm>
            <a:off x="3657600" y="73025"/>
            <a:ext cx="3173413"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强化行为文化建设 </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9" name="Rectangle 9"/>
          <p:cNvSpPr>
            <a:spLocks noGrp="1" noChangeArrowheads="1"/>
          </p:cNvSpPr>
          <p:nvPr>
            <p:ph idx="1"/>
          </p:nvPr>
        </p:nvSpPr>
        <p:spPr bwMode="auto">
          <a:xfrm>
            <a:off x="2171700" y="1447800"/>
            <a:ext cx="7848600" cy="4707890"/>
          </a:xfr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长期以来</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，企业因人为的安全意识和责任心不强而发生令人遗憾的事故屡见不鲜，所以强化安全制度文化建设尤为重要。</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一</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是切实执行“企业负责”制，各方面各层次人员落实责任，建立起横到边，纵到底，高效运作，队伍思想业务文化素质高的企业安全管理网络。</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二</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是切实履行“社会监督”职责，形成上下结合，奖惩严明，对各层次能进行有效监督的企业劳动保护监督体系。建立健全各项规程、规章制度。</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三</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是完善企业安全管理各项基本法规、规章制度和奖惩制度等，使其规范、科学、适用并严格执行。   </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等腰三角形 10"/>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1140" name="矩形 12"/>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3</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91141" name="矩形 2"/>
          <p:cNvSpPr/>
          <p:nvPr/>
        </p:nvSpPr>
        <p:spPr>
          <a:xfrm>
            <a:off x="3657600" y="73025"/>
            <a:ext cx="3173413"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强化制度文化建设 </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53" name="Rectangle 9"/>
          <p:cNvSpPr>
            <a:spLocks noGrp="1" noChangeArrowheads="1"/>
          </p:cNvSpPr>
          <p:nvPr>
            <p:ph idx="1"/>
          </p:nvPr>
        </p:nvSpPr>
        <p:spPr bwMode="auto">
          <a:xfrm>
            <a:off x="2019300" y="1981200"/>
            <a:ext cx="8153400" cy="3322955"/>
          </a:xfr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即</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特定的物质环境，也就是人们常说的安全硬件建设。这就涉及到资金的投入，投入产出比以及安全与效益的关系等问题。无数惨痛的教训告诉人们，企业生产所需的安全设备、设施及相关的材料是节省不得的，物态文化不良也会引发事故，这一点已被无数事实所证明的了。因此，提高各级领导和管理者的安全经济意识，推动安全物态文化建设，建立良好完备的企业安全环境，是整个企业安全文化建设不可或缺的重要组成部分。 </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等腰三角形 10"/>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3188" name="矩形 12"/>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4</a:t>
            </a:r>
            <a:endParaRPr lang="zh-CN" altLang="en-US" sz="2800" dirty="0">
              <a:solidFill>
                <a:schemeClr val="bg1"/>
              </a:solidFill>
              <a:latin typeface="Arial" panose="020B0604020202020204" pitchFamily="34" charset="0"/>
              <a:ea typeface="宋体" panose="02010600030101010101" pitchFamily="2" charset="-122"/>
            </a:endParaRPr>
          </a:p>
        </p:txBody>
      </p:sp>
      <p:sp>
        <p:nvSpPr>
          <p:cNvPr id="93189" name="矩形 2"/>
          <p:cNvSpPr/>
          <p:nvPr/>
        </p:nvSpPr>
        <p:spPr>
          <a:xfrm>
            <a:off x="3683000" y="68263"/>
            <a:ext cx="3173413"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强化物态文化建设 </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1524000" y="4800600"/>
            <a:ext cx="9144000" cy="1338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1531938" y="3081338"/>
            <a:ext cx="9136063" cy="1338263"/>
          </a:xfrm>
          <a:prstGeom prst="rect">
            <a:avLst/>
          </a:prstGeom>
          <a:solidFill>
            <a:srgbClr val="FF8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1531938" y="1360488"/>
            <a:ext cx="9136063" cy="1339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4010025" y="1360488"/>
            <a:ext cx="6400800" cy="1337945"/>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、企业安全文化与企业文化一样，是当代人类文化的重要组成部分，因此，必须对企业安全文化与企业文化一视同仁，将其融入企业文化建设的总体战略之中，整体推进。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矩形 2"/>
          <p:cNvSpPr/>
          <p:nvPr/>
        </p:nvSpPr>
        <p:spPr>
          <a:xfrm>
            <a:off x="4010025" y="3081338"/>
            <a:ext cx="6407150" cy="1337945"/>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2</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、企业安全文化是一种全新的安全管理思想，建设企业安全文化必须与企业现实安全管理工作和企业实际紧密结合，必须与推广、应用、开发现代安全科学技术紧密结合。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矩形 3"/>
          <p:cNvSpPr/>
          <p:nvPr/>
        </p:nvSpPr>
        <p:spPr>
          <a:xfrm>
            <a:off x="4010025" y="5000625"/>
            <a:ext cx="6407150" cy="922020"/>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3</a:t>
            </a: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、企业安全文化建设的核心是为了人，因而要始终坚持以人为本，以实现人的价值、保护人的生命安全与健康为宗旨。  </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95239" name="图片 5"/>
          <p:cNvPicPr>
            <a:picLocks noChangeAspect="1"/>
          </p:cNvPicPr>
          <p:nvPr/>
        </p:nvPicPr>
        <p:blipFill>
          <a:blip r:embed="rId1"/>
          <a:srcRect l="54744" r="21898"/>
          <a:stretch>
            <a:fillRect/>
          </a:stretch>
        </p:blipFill>
        <p:spPr>
          <a:xfrm>
            <a:off x="1531938" y="0"/>
            <a:ext cx="2438400" cy="6962775"/>
          </a:xfrm>
          <a:prstGeom prst="rect">
            <a:avLst/>
          </a:prstGeom>
          <a:noFill/>
          <a:ln w="9525">
            <a:noFill/>
          </a:ln>
        </p:spPr>
      </p:pic>
      <p:sp>
        <p:nvSpPr>
          <p:cNvPr id="7" name="矩形 6"/>
          <p:cNvSpPr/>
          <p:nvPr/>
        </p:nvSpPr>
        <p:spPr>
          <a:xfrm>
            <a:off x="3817938" y="1539875"/>
            <a:ext cx="152400" cy="981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3817938" y="3270250"/>
            <a:ext cx="152400" cy="981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3817938" y="4978400"/>
            <a:ext cx="152400" cy="981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5243" name="文本框 8"/>
          <p:cNvSpPr txBox="1"/>
          <p:nvPr/>
        </p:nvSpPr>
        <p:spPr>
          <a:xfrm>
            <a:off x="1843088" y="2520950"/>
            <a:ext cx="1724025" cy="2306955"/>
          </a:xfrm>
          <a:prstGeom prst="rect">
            <a:avLst/>
          </a:prstGeom>
          <a:noFill/>
          <a:ln w="9525">
            <a:noFill/>
          </a:ln>
        </p:spPr>
        <p:txBody>
          <a:bodyPr anchor="t">
            <a:spAutoFit/>
          </a:bodyPr>
          <a:p>
            <a:pPr algn="ctr"/>
            <a:r>
              <a:rPr lang="zh-CN" altLang="en-US" sz="7200" b="1" dirty="0">
                <a:solidFill>
                  <a:srgbClr val="C00000"/>
                </a:solidFill>
                <a:latin typeface="微软雅黑" panose="020B0503020204020204" pitchFamily="34" charset="-122"/>
                <a:ea typeface="微软雅黑" panose="020B0503020204020204" pitchFamily="34" charset="-122"/>
              </a:rPr>
              <a:t>总</a:t>
            </a:r>
            <a:endParaRPr lang="en-US" altLang="zh-CN" sz="7200" b="1" dirty="0">
              <a:solidFill>
                <a:srgbClr val="C00000"/>
              </a:solidFill>
              <a:latin typeface="微软雅黑" panose="020B0503020204020204" pitchFamily="34" charset="-122"/>
              <a:ea typeface="微软雅黑" panose="020B0503020204020204" pitchFamily="34" charset="-122"/>
            </a:endParaRPr>
          </a:p>
          <a:p>
            <a:pPr algn="ctr"/>
            <a:r>
              <a:rPr lang="zh-CN" altLang="en-US" sz="7200" b="1" dirty="0">
                <a:solidFill>
                  <a:srgbClr val="C00000"/>
                </a:solidFill>
                <a:latin typeface="微软雅黑" panose="020B0503020204020204" pitchFamily="34" charset="-122"/>
                <a:ea typeface="微软雅黑" panose="020B0503020204020204" pitchFamily="34" charset="-122"/>
              </a:rPr>
              <a:t>结</a:t>
            </a:r>
            <a:endParaRPr lang="zh-CN" altLang="en-US" sz="7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1"/>
          <p:cNvPicPr>
            <a:picLocks noChangeAspect="1"/>
          </p:cNvPicPr>
          <p:nvPr/>
        </p:nvPicPr>
        <p:blipFill>
          <a:blip r:embed="rId1"/>
          <a:srcRect r="16995" b="6667"/>
          <a:stretch>
            <a:fillRect/>
          </a:stretch>
        </p:blipFill>
        <p:spPr>
          <a:xfrm>
            <a:off x="1524000" y="0"/>
            <a:ext cx="9144000" cy="6858000"/>
          </a:xfrm>
          <a:prstGeom prst="rect">
            <a:avLst/>
          </a:prstGeom>
          <a:noFill/>
          <a:ln w="9525">
            <a:noFill/>
          </a:ln>
        </p:spPr>
      </p:pic>
      <p:sp>
        <p:nvSpPr>
          <p:cNvPr id="13314" name="Rectangle 27"/>
          <p:cNvSpPr/>
          <p:nvPr/>
        </p:nvSpPr>
        <p:spPr>
          <a:xfrm>
            <a:off x="4476750" y="889000"/>
            <a:ext cx="3238500" cy="583565"/>
          </a:xfrm>
          <a:prstGeom prst="rect">
            <a:avLst/>
          </a:prstGeom>
          <a:noFill/>
          <a:ln w="9525">
            <a:noFill/>
          </a:ln>
        </p:spPr>
        <p:txBody>
          <a:bodyPr anchor="t">
            <a:spAutoFit/>
          </a:bodyPr>
          <a:p>
            <a:pPr marL="114300" indent="-114300"/>
            <a:r>
              <a:rPr lang="zh-CN" altLang="en-US" sz="3200" b="1" dirty="0">
                <a:solidFill>
                  <a:srgbClr val="C00000"/>
                </a:solidFill>
                <a:latin typeface="华文中宋" panose="02010600040101010101" pitchFamily="2" charset="-122"/>
                <a:ea typeface="华文中宋" panose="02010600040101010101" pitchFamily="2" charset="-122"/>
              </a:rPr>
              <a:t>安全文化的概念</a:t>
            </a:r>
            <a:endParaRPr lang="zh-CN" altLang="en-US" sz="3200" b="1" dirty="0">
              <a:solidFill>
                <a:srgbClr val="C00000"/>
              </a:solidFill>
              <a:latin typeface="华文中宋" panose="02010600040101010101" pitchFamily="2" charset="-122"/>
              <a:ea typeface="华文中宋" panose="02010600040101010101" pitchFamily="2" charset="-122"/>
            </a:endParaRPr>
          </a:p>
        </p:txBody>
      </p:sp>
      <p:sp>
        <p:nvSpPr>
          <p:cNvPr id="21" name="等腰三角形 20"/>
          <p:cNvSpPr/>
          <p:nvPr/>
        </p:nvSpPr>
        <p:spPr>
          <a:xfrm flipH="1">
            <a:off x="9664700" y="6172200"/>
            <a:ext cx="10033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1524000" y="2362200"/>
            <a:ext cx="9144000" cy="2819400"/>
          </a:xfrm>
          <a:prstGeom prst="rect">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17" name="矩形 5"/>
          <p:cNvSpPr/>
          <p:nvPr/>
        </p:nvSpPr>
        <p:spPr>
          <a:xfrm>
            <a:off x="1930400" y="2801938"/>
            <a:ext cx="8331200" cy="1938020"/>
          </a:xfrm>
          <a:prstGeom prst="rect">
            <a:avLst/>
          </a:prstGeom>
          <a:noFill/>
          <a:ln w="9525">
            <a:noFill/>
          </a:ln>
        </p:spPr>
        <p:txBody>
          <a:bodyPr anchor="t">
            <a:spAutoFit/>
          </a:bodyPr>
          <a:p>
            <a:pPr algn="just">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安全文化作为一种亚文化，是从属于组织文化的一个子概念。 </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）广义安全文化的理解：</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有学者认为：“人类在生产生活的实践过程中，为保障身心健康安全而创造的一切安全物质财富和安全精神财富的总和”。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任意多边形 29"/>
          <p:cNvSpPr/>
          <p:nvPr/>
        </p:nvSpPr>
        <p:spPr>
          <a:xfrm>
            <a:off x="1604963" y="1143000"/>
            <a:ext cx="2032000" cy="2032000"/>
          </a:xfrm>
          <a:custGeom>
            <a:avLst/>
            <a:gdLst>
              <a:gd name="connsiteX0" fmla="*/ 1015851 w 2031702"/>
              <a:gd name="connsiteY0" fmla="*/ 0 h 2031702"/>
              <a:gd name="connsiteX1" fmla="*/ 2031702 w 2031702"/>
              <a:gd name="connsiteY1" fmla="*/ 1015851 h 2031702"/>
              <a:gd name="connsiteX2" fmla="*/ 2023985 w 2031702"/>
              <a:gd name="connsiteY2" fmla="*/ 1092403 h 2031702"/>
              <a:gd name="connsiteX3" fmla="*/ 1818107 w 2031702"/>
              <a:gd name="connsiteY3" fmla="*/ 1310609 h 2031702"/>
              <a:gd name="connsiteX4" fmla="*/ 1140698 w 2031702"/>
              <a:gd name="connsiteY4" fmla="*/ 2010213 h 2031702"/>
              <a:gd name="connsiteX5" fmla="*/ 1223888 w 2031702"/>
              <a:gd name="connsiteY5" fmla="*/ 2010213 h 2031702"/>
              <a:gd name="connsiteX6" fmla="*/ 1220581 w 2031702"/>
              <a:gd name="connsiteY6" fmla="*/ 2011064 h 2031702"/>
              <a:gd name="connsiteX7" fmla="*/ 1015851 w 2031702"/>
              <a:gd name="connsiteY7" fmla="*/ 2031702 h 2031702"/>
              <a:gd name="connsiteX8" fmla="*/ 0 w 2031702"/>
              <a:gd name="connsiteY8" fmla="*/ 1015851 h 2031702"/>
              <a:gd name="connsiteX9" fmla="*/ 1015851 w 2031702"/>
              <a:gd name="connsiteY9" fmla="*/ 0 h 203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702" h="2031702">
                <a:moveTo>
                  <a:pt x="1015851" y="0"/>
                </a:moveTo>
                <a:cubicBezTo>
                  <a:pt x="1576890" y="0"/>
                  <a:pt x="2031702" y="454812"/>
                  <a:pt x="2031702" y="1015851"/>
                </a:cubicBezTo>
                <a:lnTo>
                  <a:pt x="2023985" y="1092403"/>
                </a:lnTo>
                <a:lnTo>
                  <a:pt x="1818107" y="1310609"/>
                </a:lnTo>
                <a:cubicBezTo>
                  <a:pt x="1600007" y="1543810"/>
                  <a:pt x="1381907" y="1777012"/>
                  <a:pt x="1140698" y="2010213"/>
                </a:cubicBezTo>
                <a:lnTo>
                  <a:pt x="1223888" y="2010213"/>
                </a:lnTo>
                <a:lnTo>
                  <a:pt x="1220581" y="2011064"/>
                </a:lnTo>
                <a:cubicBezTo>
                  <a:pt x="1154451" y="2024596"/>
                  <a:pt x="1085981" y="2031702"/>
                  <a:pt x="1015851" y="2031702"/>
                </a:cubicBezTo>
                <a:cubicBezTo>
                  <a:pt x="454812" y="2031702"/>
                  <a:pt x="0" y="1576890"/>
                  <a:pt x="0" y="1015851"/>
                </a:cubicBezTo>
                <a:cubicBezTo>
                  <a:pt x="0" y="454812"/>
                  <a:pt x="454812" y="0"/>
                  <a:pt x="101585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2876" name="Text Box 124"/>
          <p:cNvSpPr txBox="1">
            <a:spLocks noChangeArrowheads="1"/>
          </p:cNvSpPr>
          <p:nvPr/>
        </p:nvSpPr>
        <p:spPr bwMode="gray">
          <a:xfrm>
            <a:off x="2159000" y="4038600"/>
            <a:ext cx="8001000" cy="1476375"/>
          </a:xfrm>
          <a:prstGeom prst="rect">
            <a:avLst/>
          </a:prstGeom>
          <a:noFill/>
          <a:ln w="9525">
            <a:noFill/>
            <a:miter lim="800000"/>
          </a:ln>
          <a:effectLst/>
        </p:spPr>
        <p:txBody>
          <a:bodyPr>
            <a:spAutoFit/>
          </a:bodyPr>
          <a:lstStyle>
            <a:lvl1pPr marL="120650" indent="-1206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ts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因此</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，安全文化和企业文化同样都是凝聚人心的无形资产和精神力量、企业实现可持续发展的灵魂和推动力，是员工精神、素质等方面的综合表现，是企业管理的基础和发展之宝。 </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5363" name="Freeform 5"/>
          <p:cNvSpPr>
            <a:spLocks noEditPoints="1"/>
          </p:cNvSpPr>
          <p:nvPr/>
        </p:nvSpPr>
        <p:spPr>
          <a:xfrm flipH="1">
            <a:off x="2120900" y="1577975"/>
            <a:ext cx="1000125" cy="1066800"/>
          </a:xfrm>
          <a:custGeom>
            <a:avLst/>
            <a:gdLst/>
            <a:ahLst/>
            <a:cxnLst>
              <a:cxn ang="0">
                <a:pos x="957645" y="1066800"/>
              </a:cxn>
              <a:cxn ang="0">
                <a:pos x="62550" y="1066800"/>
              </a:cxn>
              <a:cxn ang="0">
                <a:pos x="37128" y="1057765"/>
              </a:cxn>
              <a:cxn ang="0">
                <a:pos x="34787" y="1058100"/>
              </a:cxn>
              <a:cxn ang="0">
                <a:pos x="13045" y="1050069"/>
              </a:cxn>
              <a:cxn ang="0">
                <a:pos x="1003" y="1020621"/>
              </a:cxn>
              <a:cxn ang="0">
                <a:pos x="31442" y="727485"/>
              </a:cxn>
              <a:cxn ang="0">
                <a:pos x="39135" y="709081"/>
              </a:cxn>
              <a:cxn ang="0">
                <a:pos x="467282" y="193751"/>
              </a:cxn>
              <a:cxn ang="0">
                <a:pos x="490362" y="181704"/>
              </a:cxn>
              <a:cxn ang="0">
                <a:pos x="515449" y="189735"/>
              </a:cxn>
              <a:cxn ang="0">
                <a:pos x="766985" y="403564"/>
              </a:cxn>
              <a:cxn ang="0">
                <a:pos x="770999" y="451750"/>
              </a:cxn>
              <a:cxn ang="0">
                <a:pos x="343521" y="965742"/>
              </a:cxn>
              <a:cxn ang="0">
                <a:pos x="326797" y="976785"/>
              </a:cxn>
              <a:cxn ang="0">
                <a:pos x="244512" y="999874"/>
              </a:cxn>
              <a:cxn ang="0">
                <a:pos x="955972" y="999874"/>
              </a:cxn>
              <a:cxn ang="0">
                <a:pos x="1000125" y="1022294"/>
              </a:cxn>
              <a:cxn ang="0">
                <a:pos x="957645" y="1066800"/>
              </a:cxn>
              <a:cxn ang="0">
                <a:pos x="697077" y="433680"/>
              </a:cxn>
              <a:cxn ang="0">
                <a:pos x="497387" y="263688"/>
              </a:cxn>
              <a:cxn ang="0">
                <a:pos x="98006" y="744886"/>
              </a:cxn>
              <a:cxn ang="0">
                <a:pos x="73922" y="977788"/>
              </a:cxn>
              <a:cxn ang="0">
                <a:pos x="298365" y="913874"/>
              </a:cxn>
              <a:cxn ang="0">
                <a:pos x="697077" y="433680"/>
              </a:cxn>
              <a:cxn ang="0">
                <a:pos x="843918" y="365081"/>
              </a:cxn>
              <a:cxn ang="0">
                <a:pos x="539532" y="108420"/>
              </a:cxn>
              <a:cxn ang="0">
                <a:pos x="588368" y="50194"/>
              </a:cxn>
              <a:cxn ang="0">
                <a:pos x="694736" y="0"/>
              </a:cxn>
              <a:cxn ang="0">
                <a:pos x="781034" y="31455"/>
              </a:cxn>
              <a:cxn ang="0">
                <a:pos x="878036" y="113440"/>
              </a:cxn>
              <a:cxn ang="0">
                <a:pos x="892754" y="306856"/>
              </a:cxn>
              <a:cxn ang="0">
                <a:pos x="843918" y="365081"/>
              </a:cxn>
              <a:cxn ang="0">
                <a:pos x="834218" y="165642"/>
              </a:cxn>
              <a:cxn ang="0">
                <a:pos x="737216" y="83657"/>
              </a:cxn>
              <a:cxn ang="0">
                <a:pos x="640214" y="94031"/>
              </a:cxn>
              <a:cxn ang="0">
                <a:pos x="635196" y="100054"/>
              </a:cxn>
              <a:cxn ang="0">
                <a:pos x="835556" y="269042"/>
              </a:cxn>
              <a:cxn ang="0">
                <a:pos x="840573" y="263019"/>
              </a:cxn>
              <a:cxn ang="0">
                <a:pos x="834218" y="165642"/>
              </a:cxn>
              <a:cxn ang="0">
                <a:pos x="834218" y="165642"/>
              </a:cxn>
              <a:cxn ang="0">
                <a:pos x="834218" y="165642"/>
              </a:cxn>
            </a:cxnLst>
            <a:pathLst>
              <a:path w="2990" h="3188">
                <a:moveTo>
                  <a:pt x="2863" y="3188"/>
                </a:moveTo>
                <a:cubicBezTo>
                  <a:pt x="187" y="3188"/>
                  <a:pt x="187" y="3188"/>
                  <a:pt x="187" y="3188"/>
                </a:cubicBezTo>
                <a:cubicBezTo>
                  <a:pt x="158" y="3188"/>
                  <a:pt x="132" y="3178"/>
                  <a:pt x="111" y="3161"/>
                </a:cubicBezTo>
                <a:cubicBezTo>
                  <a:pt x="108" y="3162"/>
                  <a:pt x="106" y="3162"/>
                  <a:pt x="104" y="3162"/>
                </a:cubicBezTo>
                <a:cubicBezTo>
                  <a:pt x="80" y="3162"/>
                  <a:pt x="57" y="3154"/>
                  <a:pt x="39" y="3138"/>
                </a:cubicBezTo>
                <a:cubicBezTo>
                  <a:pt x="13" y="3117"/>
                  <a:pt x="0" y="3083"/>
                  <a:pt x="3" y="3050"/>
                </a:cubicBezTo>
                <a:cubicBezTo>
                  <a:pt x="94" y="2174"/>
                  <a:pt x="94" y="2174"/>
                  <a:pt x="94" y="2174"/>
                </a:cubicBezTo>
                <a:cubicBezTo>
                  <a:pt x="96" y="2154"/>
                  <a:pt x="104" y="2135"/>
                  <a:pt x="117" y="2119"/>
                </a:cubicBezTo>
                <a:cubicBezTo>
                  <a:pt x="1397" y="579"/>
                  <a:pt x="1397" y="579"/>
                  <a:pt x="1397" y="579"/>
                </a:cubicBezTo>
                <a:cubicBezTo>
                  <a:pt x="1415" y="558"/>
                  <a:pt x="1439" y="545"/>
                  <a:pt x="1466" y="543"/>
                </a:cubicBezTo>
                <a:cubicBezTo>
                  <a:pt x="1494" y="540"/>
                  <a:pt x="1520" y="549"/>
                  <a:pt x="1541" y="567"/>
                </a:cubicBezTo>
                <a:cubicBezTo>
                  <a:pt x="2293" y="1206"/>
                  <a:pt x="2293" y="1206"/>
                  <a:pt x="2293" y="1206"/>
                </a:cubicBezTo>
                <a:cubicBezTo>
                  <a:pt x="2335" y="1243"/>
                  <a:pt x="2341" y="1307"/>
                  <a:pt x="2305" y="1350"/>
                </a:cubicBezTo>
                <a:cubicBezTo>
                  <a:pt x="1027" y="2886"/>
                  <a:pt x="1027" y="2886"/>
                  <a:pt x="1027" y="2886"/>
                </a:cubicBezTo>
                <a:cubicBezTo>
                  <a:pt x="1014" y="2902"/>
                  <a:pt x="997" y="2913"/>
                  <a:pt x="977" y="2919"/>
                </a:cubicBezTo>
                <a:cubicBezTo>
                  <a:pt x="731" y="2988"/>
                  <a:pt x="731" y="2988"/>
                  <a:pt x="731" y="2988"/>
                </a:cubicBezTo>
                <a:cubicBezTo>
                  <a:pt x="2858" y="2988"/>
                  <a:pt x="2858" y="2988"/>
                  <a:pt x="2858" y="2988"/>
                </a:cubicBezTo>
                <a:cubicBezTo>
                  <a:pt x="2928" y="2988"/>
                  <a:pt x="2990" y="2985"/>
                  <a:pt x="2990" y="3055"/>
                </a:cubicBezTo>
                <a:cubicBezTo>
                  <a:pt x="2990" y="3125"/>
                  <a:pt x="2934" y="3188"/>
                  <a:pt x="2863" y="3188"/>
                </a:cubicBezTo>
                <a:close/>
                <a:moveTo>
                  <a:pt x="2084" y="1296"/>
                </a:moveTo>
                <a:cubicBezTo>
                  <a:pt x="1487" y="788"/>
                  <a:pt x="1487" y="788"/>
                  <a:pt x="1487" y="788"/>
                </a:cubicBezTo>
                <a:cubicBezTo>
                  <a:pt x="293" y="2226"/>
                  <a:pt x="293" y="2226"/>
                  <a:pt x="293" y="2226"/>
                </a:cubicBezTo>
                <a:cubicBezTo>
                  <a:pt x="221" y="2922"/>
                  <a:pt x="221" y="2922"/>
                  <a:pt x="221" y="2922"/>
                </a:cubicBezTo>
                <a:cubicBezTo>
                  <a:pt x="892" y="2731"/>
                  <a:pt x="892" y="2731"/>
                  <a:pt x="892" y="2731"/>
                </a:cubicBezTo>
                <a:cubicBezTo>
                  <a:pt x="2084" y="1296"/>
                  <a:pt x="2084" y="1296"/>
                  <a:pt x="2084" y="1296"/>
                </a:cubicBezTo>
                <a:close/>
                <a:moveTo>
                  <a:pt x="2523" y="1091"/>
                </a:moveTo>
                <a:cubicBezTo>
                  <a:pt x="1613" y="324"/>
                  <a:pt x="1613" y="324"/>
                  <a:pt x="1613" y="324"/>
                </a:cubicBezTo>
                <a:cubicBezTo>
                  <a:pt x="1759" y="150"/>
                  <a:pt x="1759" y="150"/>
                  <a:pt x="1759" y="150"/>
                </a:cubicBezTo>
                <a:cubicBezTo>
                  <a:pt x="1839" y="55"/>
                  <a:pt x="1955" y="0"/>
                  <a:pt x="2077" y="0"/>
                </a:cubicBezTo>
                <a:cubicBezTo>
                  <a:pt x="2171" y="0"/>
                  <a:pt x="2263" y="34"/>
                  <a:pt x="2335" y="94"/>
                </a:cubicBezTo>
                <a:cubicBezTo>
                  <a:pt x="2625" y="339"/>
                  <a:pt x="2625" y="339"/>
                  <a:pt x="2625" y="339"/>
                </a:cubicBezTo>
                <a:cubicBezTo>
                  <a:pt x="2796" y="483"/>
                  <a:pt x="2816" y="742"/>
                  <a:pt x="2669" y="917"/>
                </a:cubicBezTo>
                <a:cubicBezTo>
                  <a:pt x="2523" y="1091"/>
                  <a:pt x="2523" y="1091"/>
                  <a:pt x="2523" y="1091"/>
                </a:cubicBezTo>
                <a:close/>
                <a:moveTo>
                  <a:pt x="2494" y="495"/>
                </a:moveTo>
                <a:cubicBezTo>
                  <a:pt x="2204" y="250"/>
                  <a:pt x="2204" y="250"/>
                  <a:pt x="2204" y="250"/>
                </a:cubicBezTo>
                <a:cubicBezTo>
                  <a:pt x="2121" y="180"/>
                  <a:pt x="1986" y="195"/>
                  <a:pt x="1914" y="281"/>
                </a:cubicBezTo>
                <a:cubicBezTo>
                  <a:pt x="1899" y="299"/>
                  <a:pt x="1899" y="299"/>
                  <a:pt x="1899" y="299"/>
                </a:cubicBezTo>
                <a:cubicBezTo>
                  <a:pt x="2498" y="804"/>
                  <a:pt x="2498" y="804"/>
                  <a:pt x="2498" y="804"/>
                </a:cubicBezTo>
                <a:cubicBezTo>
                  <a:pt x="2513" y="786"/>
                  <a:pt x="2513" y="786"/>
                  <a:pt x="2513" y="786"/>
                </a:cubicBezTo>
                <a:cubicBezTo>
                  <a:pt x="2588" y="697"/>
                  <a:pt x="2579" y="566"/>
                  <a:pt x="2494" y="495"/>
                </a:cubicBezTo>
                <a:close/>
                <a:moveTo>
                  <a:pt x="2494" y="495"/>
                </a:moveTo>
                <a:cubicBezTo>
                  <a:pt x="2494" y="495"/>
                  <a:pt x="2494" y="495"/>
                  <a:pt x="2494" y="495"/>
                </a:cubicBezTo>
              </a:path>
            </a:pathLst>
          </a:custGeom>
          <a:solidFill>
            <a:schemeClr val="bg1"/>
          </a:solidFill>
          <a:ln w="9525">
            <a:noFill/>
          </a:ln>
        </p:spPr>
        <p:txBody>
          <a:bodyPr/>
          <a:p>
            <a:endParaRPr lang="zh-CN" altLang="en-US"/>
          </a:p>
        </p:txBody>
      </p:sp>
      <p:sp>
        <p:nvSpPr>
          <p:cNvPr id="26" name="任意多边形 25"/>
          <p:cNvSpPr/>
          <p:nvPr/>
        </p:nvSpPr>
        <p:spPr>
          <a:xfrm>
            <a:off x="2744788" y="2209800"/>
            <a:ext cx="7885113" cy="965200"/>
          </a:xfrm>
          <a:custGeom>
            <a:avLst/>
            <a:gdLst>
              <a:gd name="connsiteX0" fmla="*/ 927116 w 7884458"/>
              <a:gd name="connsiteY0" fmla="*/ 0 h 964264"/>
              <a:gd name="connsiteX1" fmla="*/ 7884458 w 7884458"/>
              <a:gd name="connsiteY1" fmla="*/ 0 h 964264"/>
              <a:gd name="connsiteX2" fmla="*/ 7884458 w 7884458"/>
              <a:gd name="connsiteY2" fmla="*/ 964264 h 964264"/>
              <a:gd name="connsiteX3" fmla="*/ 0 w 7884458"/>
              <a:gd name="connsiteY3" fmla="*/ 964264 h 964264"/>
              <a:gd name="connsiteX4" fmla="*/ 677409 w 7884458"/>
              <a:gd name="connsiteY4" fmla="*/ 264660 h 964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4458" h="964264">
                <a:moveTo>
                  <a:pt x="927116" y="0"/>
                </a:moveTo>
                <a:lnTo>
                  <a:pt x="7884458" y="0"/>
                </a:lnTo>
                <a:lnTo>
                  <a:pt x="7884458" y="964264"/>
                </a:lnTo>
                <a:lnTo>
                  <a:pt x="0" y="964264"/>
                </a:lnTo>
                <a:cubicBezTo>
                  <a:pt x="241209" y="731063"/>
                  <a:pt x="459309" y="497861"/>
                  <a:pt x="677409" y="26466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5" name="Text Box 123"/>
          <p:cNvSpPr txBox="1"/>
          <p:nvPr/>
        </p:nvSpPr>
        <p:spPr>
          <a:xfrm>
            <a:off x="3629025" y="2184400"/>
            <a:ext cx="6886575" cy="1014730"/>
          </a:xfrm>
          <a:prstGeom prst="rect">
            <a:avLst/>
          </a:prstGeom>
          <a:noFill/>
          <a:ln w="9525">
            <a:noFill/>
          </a:ln>
        </p:spPr>
        <p:txBody>
          <a:bodyPr anchor="t">
            <a:spAutoFit/>
          </a:bodyPr>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英国健康安全委员会的定义：一个单位的安全文化是个人和集体的价值观、态度、能力和行为方式的综合产物。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等腰三角形 3"/>
          <p:cNvSpPr/>
          <p:nvPr/>
        </p:nvSpPr>
        <p:spPr>
          <a:xfrm flipV="1">
            <a:off x="1143000" y="1143000"/>
            <a:ext cx="5867400" cy="3317875"/>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2133600" y="2801938"/>
            <a:ext cx="8305800" cy="1701800"/>
          </a:xfrm>
          <a:custGeom>
            <a:avLst/>
            <a:gdLst>
              <a:gd name="connsiteX0" fmla="*/ 2604796 w 8305800"/>
              <a:gd name="connsiteY0" fmla="*/ 0 h 1701800"/>
              <a:gd name="connsiteX1" fmla="*/ 8305800 w 8305800"/>
              <a:gd name="connsiteY1" fmla="*/ 0 h 1701800"/>
              <a:gd name="connsiteX2" fmla="*/ 8305800 w 8305800"/>
              <a:gd name="connsiteY2" fmla="*/ 1701800 h 1701800"/>
              <a:gd name="connsiteX3" fmla="*/ 0 w 8305800"/>
              <a:gd name="connsiteY3" fmla="*/ 1701800 h 1701800"/>
              <a:gd name="connsiteX4" fmla="*/ 0 w 8305800"/>
              <a:gd name="connsiteY4" fmla="*/ 1690641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1701800">
                <a:moveTo>
                  <a:pt x="2604796" y="0"/>
                </a:moveTo>
                <a:lnTo>
                  <a:pt x="8305800" y="0"/>
                </a:lnTo>
                <a:lnTo>
                  <a:pt x="8305800" y="1701800"/>
                </a:lnTo>
                <a:lnTo>
                  <a:pt x="0" y="1701800"/>
                </a:lnTo>
                <a:lnTo>
                  <a:pt x="0" y="1690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1" name="文本框 10"/>
          <p:cNvSpPr txBox="1"/>
          <p:nvPr/>
        </p:nvSpPr>
        <p:spPr>
          <a:xfrm>
            <a:off x="2514600" y="1566863"/>
            <a:ext cx="506413" cy="1861185"/>
          </a:xfrm>
          <a:prstGeom prst="rect">
            <a:avLst/>
          </a:prstGeom>
          <a:noFill/>
          <a:ln w="9525">
            <a:noFill/>
          </a:ln>
        </p:spPr>
        <p:txBody>
          <a:bodyPr anchor="t">
            <a:spAutoFit/>
          </a:bodyPr>
          <a:p>
            <a:pPr algn="ctr"/>
            <a:r>
              <a:rPr lang="en-US" altLang="zh-CN" sz="11500" b="1" dirty="0">
                <a:solidFill>
                  <a:schemeClr val="bg1"/>
                </a:solidFill>
                <a:latin typeface="Arial" panose="020B0604020202020204" pitchFamily="34" charset="0"/>
              </a:rPr>
              <a:t>2</a:t>
            </a:r>
            <a:endParaRPr lang="zh-CN" altLang="en-US" sz="11500" b="1" dirty="0">
              <a:solidFill>
                <a:schemeClr val="bg1"/>
              </a:solidFill>
              <a:latin typeface="Arial" panose="020B0604020202020204" pitchFamily="34" charset="0"/>
              <a:ea typeface="宋体" panose="02010600030101010101" pitchFamily="2" charset="-122"/>
            </a:endParaRPr>
          </a:p>
        </p:txBody>
      </p:sp>
      <p:sp>
        <p:nvSpPr>
          <p:cNvPr id="17412" name="Text Box 17"/>
          <p:cNvSpPr txBox="1"/>
          <p:nvPr/>
        </p:nvSpPr>
        <p:spPr>
          <a:xfrm>
            <a:off x="4333875" y="3208338"/>
            <a:ext cx="5674995" cy="829945"/>
          </a:xfrm>
          <a:prstGeom prst="rect">
            <a:avLst/>
          </a:prstGeom>
          <a:noFill/>
          <a:ln w="9525">
            <a:noFill/>
          </a:ln>
        </p:spPr>
        <p:txBody>
          <a:bodyPr wrap="none" anchor="t">
            <a:spAutoFit/>
          </a:bodyPr>
          <a:p>
            <a:pPr eaLnBrk="0" hangingPunct="0"/>
            <a:r>
              <a:rPr lang="zh-CN" altLang="en-US" sz="4800" b="1" dirty="0">
                <a:solidFill>
                  <a:schemeClr val="bg1"/>
                </a:solidFill>
                <a:latin typeface="华文中宋" panose="02010600040101010101" pitchFamily="2" charset="-122"/>
                <a:ea typeface="华文中宋" panose="02010600040101010101" pitchFamily="2" charset="-122"/>
              </a:rPr>
              <a:t>安全文化的七大要素</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八边形 3"/>
          <p:cNvSpPr/>
          <p:nvPr/>
        </p:nvSpPr>
        <p:spPr>
          <a:xfrm>
            <a:off x="4495800" y="2116138"/>
            <a:ext cx="3200400" cy="320040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7772400" y="2039938"/>
            <a:ext cx="2667000" cy="8382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752600" y="2039938"/>
            <a:ext cx="2667000" cy="8382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1752600" y="3297238"/>
            <a:ext cx="2667000" cy="8382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1752600" y="4554538"/>
            <a:ext cx="2667000" cy="8382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7772400" y="3297238"/>
            <a:ext cx="2667000" cy="8382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7772400" y="4554538"/>
            <a:ext cx="2667000" cy="8382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4762500" y="1049338"/>
            <a:ext cx="2667000" cy="838200"/>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4953000" y="2547938"/>
            <a:ext cx="482600" cy="482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4572000" y="3475038"/>
            <a:ext cx="482600" cy="482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4953000" y="4402138"/>
            <a:ext cx="482600" cy="482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6781800" y="4402138"/>
            <a:ext cx="482600" cy="482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7137400" y="3475038"/>
            <a:ext cx="482600" cy="482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椭圆 16"/>
          <p:cNvSpPr/>
          <p:nvPr/>
        </p:nvSpPr>
        <p:spPr>
          <a:xfrm>
            <a:off x="6781800" y="2547938"/>
            <a:ext cx="482600" cy="482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椭圆 17"/>
          <p:cNvSpPr/>
          <p:nvPr/>
        </p:nvSpPr>
        <p:spPr>
          <a:xfrm>
            <a:off x="5848350" y="2192338"/>
            <a:ext cx="482600" cy="482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9" name="矩形 18"/>
          <p:cNvSpPr/>
          <p:nvPr/>
        </p:nvSpPr>
        <p:spPr>
          <a:xfrm>
            <a:off x="5490211" y="1268413"/>
            <a:ext cx="1198880" cy="39878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以人为本</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矩形 19"/>
          <p:cNvSpPr/>
          <p:nvPr/>
        </p:nvSpPr>
        <p:spPr>
          <a:xfrm>
            <a:off x="8379460" y="2052638"/>
            <a:ext cx="1452880" cy="829945"/>
          </a:xfrm>
          <a:prstGeom prst="rect">
            <a:avLst/>
          </a:prstGeom>
        </p:spPr>
        <p:txBody>
          <a:bodyPr wrap="none">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重视对员工</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的激励作用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1" name="矩形 20"/>
          <p:cNvSpPr/>
          <p:nvPr/>
        </p:nvSpPr>
        <p:spPr>
          <a:xfrm>
            <a:off x="8506461" y="3525838"/>
            <a:ext cx="1198880" cy="39878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全员参与</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2" name="矩形 21"/>
          <p:cNvSpPr/>
          <p:nvPr/>
        </p:nvSpPr>
        <p:spPr>
          <a:xfrm>
            <a:off x="8252461" y="4554538"/>
            <a:ext cx="1706880" cy="829945"/>
          </a:xfrm>
          <a:prstGeom prst="rect">
            <a:avLst/>
          </a:prstGeom>
        </p:spPr>
        <p:txBody>
          <a:bodyPr wrap="none">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实行企业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安全目标管理</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3" name="矩形 22"/>
          <p:cNvSpPr/>
          <p:nvPr/>
        </p:nvSpPr>
        <p:spPr>
          <a:xfrm>
            <a:off x="2359660" y="4579938"/>
            <a:ext cx="1452880" cy="829945"/>
          </a:xfrm>
          <a:prstGeom prst="rect">
            <a:avLst/>
          </a:prstGeom>
        </p:spPr>
        <p:txBody>
          <a:bodyPr wrap="none">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实行全方位</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安全管理</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4" name="矩形 23"/>
          <p:cNvSpPr/>
          <p:nvPr/>
        </p:nvSpPr>
        <p:spPr>
          <a:xfrm>
            <a:off x="2367598" y="3328988"/>
            <a:ext cx="1452880" cy="829945"/>
          </a:xfrm>
          <a:prstGeom prst="rect">
            <a:avLst/>
          </a:prstGeom>
        </p:spPr>
        <p:txBody>
          <a:bodyPr wrap="none">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把情感融入</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安全管理</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5" name="矩形 24"/>
          <p:cNvSpPr/>
          <p:nvPr/>
        </p:nvSpPr>
        <p:spPr>
          <a:xfrm>
            <a:off x="2403317" y="2286000"/>
            <a:ext cx="1198880" cy="39878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形式多样</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479" name="文本框 25"/>
          <p:cNvSpPr txBox="1"/>
          <p:nvPr/>
        </p:nvSpPr>
        <p:spPr>
          <a:xfrm>
            <a:off x="5842000" y="2233613"/>
            <a:ext cx="493713"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9480" name="文本框 26"/>
          <p:cNvSpPr txBox="1"/>
          <p:nvPr/>
        </p:nvSpPr>
        <p:spPr>
          <a:xfrm>
            <a:off x="4941888" y="2589213"/>
            <a:ext cx="493712"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9481" name="文本框 27"/>
          <p:cNvSpPr txBox="1"/>
          <p:nvPr/>
        </p:nvSpPr>
        <p:spPr>
          <a:xfrm>
            <a:off x="6777038" y="2589213"/>
            <a:ext cx="493712"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9482" name="文本框 28"/>
          <p:cNvSpPr txBox="1"/>
          <p:nvPr/>
        </p:nvSpPr>
        <p:spPr>
          <a:xfrm>
            <a:off x="4560888" y="3509963"/>
            <a:ext cx="493712"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9483" name="文本框 29"/>
          <p:cNvSpPr txBox="1"/>
          <p:nvPr/>
        </p:nvSpPr>
        <p:spPr>
          <a:xfrm>
            <a:off x="7126288" y="3509963"/>
            <a:ext cx="493712"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5</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9484" name="文本框 30"/>
          <p:cNvSpPr txBox="1"/>
          <p:nvPr/>
        </p:nvSpPr>
        <p:spPr>
          <a:xfrm>
            <a:off x="4953000" y="4441825"/>
            <a:ext cx="493713"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6</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9485" name="文本框 31"/>
          <p:cNvSpPr txBox="1"/>
          <p:nvPr/>
        </p:nvSpPr>
        <p:spPr>
          <a:xfrm>
            <a:off x="6770688" y="4441825"/>
            <a:ext cx="493712" cy="398780"/>
          </a:xfrm>
          <a:prstGeom prst="rect">
            <a:avLst/>
          </a:prstGeom>
          <a:noFill/>
          <a:ln w="9525">
            <a:noFill/>
          </a:ln>
        </p:spPr>
        <p:txBody>
          <a:bodyPr anchor="t">
            <a:spAutoFit/>
          </a:bodyPr>
          <a:p>
            <a:pPr algn="ctr" defTabSz="914400"/>
            <a:r>
              <a:rPr lang="en-US" altLang="zh-CN" sz="2000" b="1" dirty="0">
                <a:solidFill>
                  <a:srgbClr val="262626"/>
                </a:solidFill>
                <a:latin typeface="Arial" panose="020B0604020202020204" pitchFamily="34" charset="0"/>
              </a:rPr>
              <a:t>7</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9486" name="矩形 33"/>
          <p:cNvSpPr/>
          <p:nvPr/>
        </p:nvSpPr>
        <p:spPr>
          <a:xfrm>
            <a:off x="5240973" y="3259138"/>
            <a:ext cx="1710055" cy="977265"/>
          </a:xfrm>
          <a:prstGeom prst="rect">
            <a:avLst/>
          </a:prstGeom>
          <a:noFill/>
          <a:ln w="9525">
            <a:noFill/>
          </a:ln>
        </p:spPr>
        <p:txBody>
          <a:bodyPr wrap="none" anchor="t">
            <a:spAutoFit/>
          </a:bodyPr>
          <a:p>
            <a:pPr algn="ctr">
              <a:lnSpc>
                <a:spcPct val="120000"/>
              </a:lnSpc>
            </a:pPr>
            <a:r>
              <a:rPr lang="zh-CN" altLang="en-US" sz="2400" b="1" dirty="0">
                <a:solidFill>
                  <a:schemeClr val="bg1"/>
                </a:solidFill>
                <a:latin typeface="华文中宋" panose="02010600040101010101" pitchFamily="2" charset="-122"/>
                <a:ea typeface="华文中宋" panose="02010600040101010101" pitchFamily="2" charset="-122"/>
              </a:rPr>
              <a:t>安全文化的</a:t>
            </a:r>
            <a:endParaRPr lang="en-US" altLang="zh-CN" sz="2400" b="1" dirty="0">
              <a:solidFill>
                <a:schemeClr val="bg1"/>
              </a:solidFill>
              <a:latin typeface="华文中宋" panose="02010600040101010101" pitchFamily="2" charset="-122"/>
              <a:ea typeface="华文中宋" panose="02010600040101010101" pitchFamily="2" charset="-122"/>
            </a:endParaRPr>
          </a:p>
          <a:p>
            <a:pPr algn="ctr">
              <a:lnSpc>
                <a:spcPct val="120000"/>
              </a:lnSpc>
            </a:pPr>
            <a:r>
              <a:rPr lang="zh-CN" altLang="en-US" sz="2400" b="1" dirty="0">
                <a:solidFill>
                  <a:schemeClr val="bg1"/>
                </a:solidFill>
                <a:latin typeface="华文中宋" panose="02010600040101010101" pitchFamily="2" charset="-122"/>
                <a:ea typeface="华文中宋" panose="02010600040101010101" pitchFamily="2" charset="-122"/>
              </a:rPr>
              <a:t>七大要素</a:t>
            </a:r>
            <a:endParaRPr lang="zh-CN" altLang="en-US" sz="24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1524000" y="1981200"/>
            <a:ext cx="9144000" cy="4572000"/>
          </a:xfrm>
          <a:prstGeom prst="rect">
            <a:avLst/>
          </a:prstGeom>
          <a:solidFill>
            <a:srgbClr val="C0000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06" name="Rectangle 8"/>
          <p:cNvSpPr/>
          <p:nvPr/>
        </p:nvSpPr>
        <p:spPr>
          <a:xfrm>
            <a:off x="3657600" y="85725"/>
            <a:ext cx="1790700" cy="521970"/>
          </a:xfrm>
          <a:prstGeom prst="rect">
            <a:avLst/>
          </a:prstGeom>
          <a:noFill/>
          <a:ln w="9525">
            <a:noFill/>
          </a:ln>
        </p:spPr>
        <p:txBody>
          <a:bodyPr anchor="t">
            <a:spAutoFit/>
          </a:bodyPr>
          <a:p>
            <a:r>
              <a:rPr lang="zh-CN" altLang="en-US" sz="2800" b="1" dirty="0">
                <a:solidFill>
                  <a:srgbClr val="C00000"/>
                </a:solidFill>
                <a:latin typeface="华文中宋" panose="02010600040101010101" pitchFamily="2" charset="-122"/>
                <a:ea typeface="华文中宋" panose="02010600040101010101" pitchFamily="2" charset="-122"/>
              </a:rPr>
              <a:t>以人为本</a:t>
            </a:r>
            <a:endParaRPr lang="zh-CN" altLang="en-US" sz="2800" b="1" dirty="0">
              <a:solidFill>
                <a:srgbClr val="C00000"/>
              </a:solidFill>
              <a:latin typeface="华文中宋" panose="02010600040101010101" pitchFamily="2" charset="-122"/>
              <a:ea typeface="华文中宋" panose="02010600040101010101" pitchFamily="2" charset="-122"/>
            </a:endParaRPr>
          </a:p>
        </p:txBody>
      </p:sp>
      <p:sp>
        <p:nvSpPr>
          <p:cNvPr id="21507" name="Text Box 20"/>
          <p:cNvSpPr txBox="1"/>
          <p:nvPr/>
        </p:nvSpPr>
        <p:spPr>
          <a:xfrm>
            <a:off x="1709738" y="2166938"/>
            <a:ext cx="5334000" cy="4246245"/>
          </a:xfrm>
          <a:prstGeom prst="rect">
            <a:avLst/>
          </a:prstGeom>
          <a:noFill/>
          <a:ln w="9525">
            <a:noFill/>
          </a:ln>
        </p:spPr>
        <p:txBody>
          <a:bodyPr anchor="t">
            <a:spAutoFit/>
          </a:bodyPr>
          <a:p>
            <a:pPr algn="just">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在安全生产系统中，人的素质（心理与生理、安全能力、文化素质）是占主导地位的，人的行为贯穿生产过程的每一个环节。因此，在创建企业安全文化中，安全管理必须重视人的因素，必须强化群体的安全意识，必须提高企业全员安全文化水平，要尊重人，关心人，以人为本，采取必要措施，保障个人的利益，使大家找到归属感，最终形成安全管理“命运共同体”，推动企业安全文化的改善和提高。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等腰三角形 9"/>
          <p:cNvSpPr/>
          <p:nvPr/>
        </p:nvSpPr>
        <p:spPr>
          <a:xfrm flipV="1">
            <a:off x="1524000" y="0"/>
            <a:ext cx="2133600" cy="685800"/>
          </a:xfrm>
          <a:prstGeom prst="triangle">
            <a:avLst>
              <a:gd name="adj" fmla="val 1012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a:off x="2057400" y="0"/>
            <a:ext cx="8534400" cy="685800"/>
          </a:xfrm>
          <a:custGeom>
            <a:avLst/>
            <a:gdLst>
              <a:gd name="connsiteX0" fmla="*/ 1905000 w 8534400"/>
              <a:gd name="connsiteY0" fmla="*/ 0 h 685800"/>
              <a:gd name="connsiteX1" fmla="*/ 8534400 w 8534400"/>
              <a:gd name="connsiteY1" fmla="*/ 0 h 685800"/>
              <a:gd name="connsiteX2" fmla="*/ 8534400 w 8534400"/>
              <a:gd name="connsiteY2" fmla="*/ 685800 h 685800"/>
              <a:gd name="connsiteX3" fmla="*/ 0 w 8534400"/>
              <a:gd name="connsiteY3" fmla="*/ 685800 h 685800"/>
              <a:gd name="connsiteX4" fmla="*/ 0 w 8534400"/>
              <a:gd name="connsiteY4" fmla="*/ 681303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685800">
                <a:moveTo>
                  <a:pt x="1905000" y="0"/>
                </a:moveTo>
                <a:lnTo>
                  <a:pt x="8534400" y="0"/>
                </a:lnTo>
                <a:lnTo>
                  <a:pt x="8534400" y="685800"/>
                </a:lnTo>
                <a:lnTo>
                  <a:pt x="0" y="685800"/>
                </a:lnTo>
                <a:lnTo>
                  <a:pt x="0" y="681303"/>
                </a:lnTo>
                <a:close/>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10" name="矩形 2"/>
          <p:cNvSpPr/>
          <p:nvPr/>
        </p:nvSpPr>
        <p:spPr>
          <a:xfrm>
            <a:off x="1709738" y="80963"/>
            <a:ext cx="380365" cy="521970"/>
          </a:xfrm>
          <a:prstGeom prst="rect">
            <a:avLst/>
          </a:prstGeom>
          <a:noFill/>
          <a:ln w="9525">
            <a:noFill/>
          </a:ln>
        </p:spPr>
        <p:txBody>
          <a:bodyPr wrap="none" anchor="t">
            <a:spAutoFit/>
          </a:bodyPr>
          <a:p>
            <a:r>
              <a:rPr lang="en-US" altLang="zh-CN" sz="2800" b="1" dirty="0">
                <a:solidFill>
                  <a:schemeClr val="bg1"/>
                </a:solidFill>
                <a:latin typeface="Arial" panose="020B0604020202020204" pitchFamily="34" charset="0"/>
              </a:rPr>
              <a:t>1</a:t>
            </a:r>
            <a:endParaRPr lang="zh-CN" altLang="en-US" sz="2800" dirty="0">
              <a:solidFill>
                <a:schemeClr val="bg1"/>
              </a:solidFill>
              <a:latin typeface="Arial" panose="020B0604020202020204" pitchFamily="34" charset="0"/>
              <a:ea typeface="宋体" panose="02010600030101010101" pitchFamily="2" charset="-122"/>
            </a:endParaRPr>
          </a:p>
        </p:txBody>
      </p:sp>
      <p:pic>
        <p:nvPicPr>
          <p:cNvPr id="21511" name="图片 3"/>
          <p:cNvPicPr>
            <a:picLocks noChangeAspect="1"/>
          </p:cNvPicPr>
          <p:nvPr/>
        </p:nvPicPr>
        <p:blipFill>
          <a:blip r:embed="rId1"/>
          <a:stretch>
            <a:fillRect/>
          </a:stretch>
        </p:blipFill>
        <p:spPr>
          <a:xfrm>
            <a:off x="5638800" y="1054100"/>
            <a:ext cx="8305800" cy="549910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SPECIAL_SOURCE" val="bdnull"/>
</p:tagLst>
</file>

<file path=ppt/tags/tag15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3.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Curtain Call</Template>
  <TotalTime>0</TotalTime>
  <Words>6670</Words>
  <Application>WPS 演示</Application>
  <PresentationFormat>全屏显示(4:3)</PresentationFormat>
  <Paragraphs>409</Paragraphs>
  <Slides>46</Slides>
  <Notes>51</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46</vt:i4>
      </vt:variant>
    </vt:vector>
  </HeadingPairs>
  <TitlesOfParts>
    <vt:vector size="64" baseType="lpstr">
      <vt:lpstr>Arial</vt:lpstr>
      <vt:lpstr>宋体</vt:lpstr>
      <vt:lpstr>Wingdings</vt:lpstr>
      <vt:lpstr>Calibri</vt:lpstr>
      <vt:lpstr>方正清刻本悦宋简体</vt:lpstr>
      <vt:lpstr>微软雅黑</vt:lpstr>
      <vt:lpstr>华文中宋</vt:lpstr>
      <vt:lpstr>Arial Unicode MS</vt:lpstr>
      <vt:lpstr>仿宋_GB2312</vt:lpstr>
      <vt:lpstr>仿宋</vt:lpstr>
      <vt:lpstr>隶书</vt:lpstr>
      <vt:lpstr>汉仪旗黑-85S</vt:lpstr>
      <vt:lpstr>黑体</vt:lpstr>
      <vt:lpstr>李旭科毛笔行书</vt:lpstr>
      <vt:lpstr>楷体</vt:lpstr>
      <vt:lpstr>默认设计模板</vt:lpstr>
      <vt:lpstr>1_Office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建设企业安全文化的途径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企业安全文化建设</dc:title>
  <dc:creator>安应ansying.com</dc:creator>
  <cp:keywords>安应</cp:keywords>
  <dc:description>无限量下载EHS独家精品资料，请咨询“安小应”微信号：ansyingcysafety</dc:description>
  <dc:subject>无限量下载EHS独家精品资料，请咨询“安小应”微信号：ansyingcysafety</dc:subject>
  <cp:category>EHS</cp:category>
  <cp:lastModifiedBy>monkeyhappy</cp:lastModifiedBy>
  <cp:revision>4</cp:revision>
  <dcterms:created xsi:type="dcterms:W3CDTF">2019-02-02T00:15:00Z</dcterms:created>
  <dcterms:modified xsi:type="dcterms:W3CDTF">2024-02-18T08:20:33Z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2052-12.1.0.16388</vt:lpwstr>
  </property>
  <property fmtid="{D5CDD505-2E9C-101B-9397-08002B2CF9AE}" pid="4" name="ICV">
    <vt:lpwstr>BCF6A9F8801E4401BD32BB48D3D2C9F5_12</vt:lpwstr>
  </property>
</Properties>
</file>