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8"/>
  </p:handoutMasterIdLst>
  <p:sldIdLst>
    <p:sldId id="256" r:id="rId3"/>
    <p:sldId id="581" r:id="rId5"/>
    <p:sldId id="367" r:id="rId6"/>
    <p:sldId id="348" r:id="rId7"/>
    <p:sldId id="404" r:id="rId8"/>
    <p:sldId id="405" r:id="rId9"/>
    <p:sldId id="421" r:id="rId10"/>
    <p:sldId id="420" r:id="rId11"/>
    <p:sldId id="423" r:id="rId12"/>
    <p:sldId id="477" r:id="rId13"/>
    <p:sldId id="478" r:id="rId14"/>
    <p:sldId id="386" r:id="rId15"/>
    <p:sldId id="456" r:id="rId16"/>
    <p:sldId id="457" r:id="rId17"/>
    <p:sldId id="305" r:id="rId18"/>
    <p:sldId id="382" r:id="rId19"/>
    <p:sldId id="426" r:id="rId20"/>
    <p:sldId id="427" r:id="rId21"/>
    <p:sldId id="364" r:id="rId22"/>
    <p:sldId id="430" r:id="rId23"/>
    <p:sldId id="432" r:id="rId24"/>
    <p:sldId id="433" r:id="rId25"/>
    <p:sldId id="434" r:id="rId26"/>
    <p:sldId id="435" r:id="rId27"/>
    <p:sldId id="436" r:id="rId28"/>
    <p:sldId id="358" r:id="rId29"/>
    <p:sldId id="366" r:id="rId30"/>
    <p:sldId id="458" r:id="rId31"/>
    <p:sldId id="459" r:id="rId32"/>
    <p:sldId id="460" r:id="rId33"/>
    <p:sldId id="461" r:id="rId34"/>
    <p:sldId id="462" r:id="rId35"/>
    <p:sldId id="463" r:id="rId36"/>
    <p:sldId id="465" r:id="rId37"/>
    <p:sldId id="361" r:id="rId38"/>
    <p:sldId id="355" r:id="rId39"/>
    <p:sldId id="268" r:id="rId40"/>
    <p:sldId id="271" r:id="rId41"/>
    <p:sldId id="272" r:id="rId42"/>
    <p:sldId id="371" r:id="rId43"/>
    <p:sldId id="259" r:id="rId44"/>
    <p:sldId id="261" r:id="rId45"/>
    <p:sldId id="265" r:id="rId46"/>
    <p:sldId id="262" r:id="rId47"/>
    <p:sldId id="479" r:id="rId48"/>
    <p:sldId id="480" r:id="rId49"/>
    <p:sldId id="481" r:id="rId50"/>
    <p:sldId id="482" r:id="rId51"/>
    <p:sldId id="483" r:id="rId52"/>
    <p:sldId id="484" r:id="rId53"/>
    <p:sldId id="485" r:id="rId54"/>
    <p:sldId id="486" r:id="rId55"/>
    <p:sldId id="487" r:id="rId56"/>
    <p:sldId id="488" r:id="rId57"/>
    <p:sldId id="489" r:id="rId58"/>
    <p:sldId id="383" r:id="rId59"/>
    <p:sldId id="527" r:id="rId60"/>
    <p:sldId id="528" r:id="rId61"/>
    <p:sldId id="529" r:id="rId62"/>
    <p:sldId id="531" r:id="rId63"/>
    <p:sldId id="536" r:id="rId64"/>
    <p:sldId id="542" r:id="rId65"/>
    <p:sldId id="548" r:id="rId66"/>
    <p:sldId id="550" r:id="rId67"/>
    <p:sldId id="388" r:id="rId68"/>
    <p:sldId id="490" r:id="rId69"/>
    <p:sldId id="491" r:id="rId70"/>
    <p:sldId id="492" r:id="rId71"/>
    <p:sldId id="493" r:id="rId72"/>
    <p:sldId id="385" r:id="rId73"/>
    <p:sldId id="509" r:id="rId74"/>
    <p:sldId id="510" r:id="rId75"/>
    <p:sldId id="511" r:id="rId76"/>
    <p:sldId id="512" r:id="rId77"/>
    <p:sldId id="286" r:id="rId78"/>
    <p:sldId id="287" r:id="rId79"/>
    <p:sldId id="288" r:id="rId80"/>
    <p:sldId id="298" r:id="rId81"/>
    <p:sldId id="289" r:id="rId82"/>
    <p:sldId id="513" r:id="rId83"/>
    <p:sldId id="514" r:id="rId84"/>
    <p:sldId id="515" r:id="rId85"/>
    <p:sldId id="516" r:id="rId86"/>
    <p:sldId id="525" r:id="rId87"/>
    <p:sldId id="517" r:id="rId88"/>
    <p:sldId id="518" r:id="rId89"/>
    <p:sldId id="526" r:id="rId90"/>
    <p:sldId id="523" r:id="rId91"/>
    <p:sldId id="392" r:id="rId92"/>
    <p:sldId id="393" r:id="rId93"/>
    <p:sldId id="394" r:id="rId94"/>
    <p:sldId id="395" r:id="rId95"/>
    <p:sldId id="566" r:id="rId96"/>
    <p:sldId id="583" r:id="rId97"/>
  </p:sldIdLst>
  <p:sldSz cx="9144000" cy="6858000" type="screen4x3"/>
  <p:notesSz cx="6858000" cy="9144000"/>
  <p:custDataLst>
    <p:tags r:id="rId103"/>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FF99"/>
    <a:srgbClr val="00CC00"/>
    <a:srgbClr val="9999FF"/>
    <a:srgbClr val="CCFFCC"/>
    <a:srgbClr val="FFCCFF"/>
    <a:srgbClr val="CC6600"/>
    <a:srgbClr val="99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6"/>
    <p:restoredTop sz="90929"/>
  </p:normalViewPr>
  <p:slideViewPr>
    <p:cSldViewPr showGuides="1">
      <p:cViewPr>
        <p:scale>
          <a:sx n="66" d="100"/>
          <a:sy n="66" d="100"/>
        </p:scale>
        <p:origin x="-95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45006" cy="45006"/>
</p:viewPr>
</file>

<file path=ppt/_rels/presentation.xml.rels><?xml version="1.0" encoding="UTF-8" standalone="yes"?>
<Relationships xmlns="http://schemas.openxmlformats.org/package/2006/relationships"><Relationship Id="rId99" Type="http://schemas.openxmlformats.org/officeDocument/2006/relationships/presProps" Target="presProps.xml"/><Relationship Id="rId98" Type="http://schemas.openxmlformats.org/officeDocument/2006/relationships/handoutMaster" Target="handoutMasters/handoutMaster1.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3" Type="http://schemas.openxmlformats.org/officeDocument/2006/relationships/tags" Target="tags/tag19.xml"/><Relationship Id="rId102" Type="http://schemas.openxmlformats.org/officeDocument/2006/relationships/commentAuthors" Target="commentAuthors.xml"/><Relationship Id="rId101" Type="http://schemas.openxmlformats.org/officeDocument/2006/relationships/tableStyles" Target="tableStyles.xml"/><Relationship Id="rId100" Type="http://schemas.openxmlformats.org/officeDocument/2006/relationships/viewProps" Target="viewProps.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3250" name="页眉占位符 53249"/>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53251" name="日期占位符 53250"/>
          <p:cNvSpPr>
            <a:spLocks noGrp="1"/>
          </p:cNvSpPr>
          <p:nvPr>
            <p:ph type="dt" sz="quarter" idx="1"/>
          </p:nvPr>
        </p:nvSpPr>
        <p:spPr>
          <a:xfrm>
            <a:off x="3886200" y="0"/>
            <a:ext cx="2971800" cy="457200"/>
          </a:xfrm>
          <a:prstGeom prst="rect">
            <a:avLst/>
          </a:prstGeom>
          <a:noFill/>
          <a:ln w="9525">
            <a:noFill/>
          </a:ln>
        </p:spPr>
        <p:txBody>
          <a:bodyPr/>
          <a:p>
            <a:pPr lvl="0" algn="r"/>
            <a:endParaRPr lang="zh-CN" altLang="en-US" sz="1200" dirty="0"/>
          </a:p>
        </p:txBody>
      </p:sp>
      <p:sp>
        <p:nvSpPr>
          <p:cNvPr id="53252" name="页脚占位符 53251"/>
          <p:cNvSpPr>
            <a:spLocks noGrp="1"/>
          </p:cNvSpPr>
          <p:nvPr>
            <p:ph type="ftr" sz="quarter" idx="2"/>
          </p:nvPr>
        </p:nvSpPr>
        <p:spPr>
          <a:xfrm>
            <a:off x="0" y="8686800"/>
            <a:ext cx="2971800" cy="457200"/>
          </a:xfrm>
          <a:prstGeom prst="rect">
            <a:avLst/>
          </a:prstGeom>
          <a:noFill/>
          <a:ln w="9525">
            <a:noFill/>
          </a:ln>
        </p:spPr>
        <p:txBody>
          <a:bodyPr anchor="b"/>
          <a:p>
            <a:pPr lvl="0"/>
            <a:endParaRPr lang="zh-CN" altLang="en-US" sz="1200" dirty="0"/>
          </a:p>
        </p:txBody>
      </p:sp>
      <p:sp>
        <p:nvSpPr>
          <p:cNvPr id="53253" name="灯片编号占位符 53252"/>
          <p:cNvSpPr>
            <a:spLocks noGrp="1"/>
          </p:cNvSpPr>
          <p:nvPr>
            <p:ph type="sldNum" sz="quarter" idx="3"/>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0178" name="页眉占位符 50177"/>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50179" name="日期占位符 50178"/>
          <p:cNvSpPr>
            <a:spLocks noGrp="1"/>
          </p:cNvSpPr>
          <p:nvPr>
            <p:ph type="dt" idx="1"/>
          </p:nvPr>
        </p:nvSpPr>
        <p:spPr>
          <a:xfrm>
            <a:off x="3886200" y="0"/>
            <a:ext cx="2971800" cy="457200"/>
          </a:xfrm>
          <a:prstGeom prst="rect">
            <a:avLst/>
          </a:prstGeom>
          <a:noFill/>
          <a:ln w="9525">
            <a:noFill/>
          </a:ln>
        </p:spPr>
        <p:txBody>
          <a:bodyPr/>
          <a:p>
            <a:pPr lvl="0" algn="r"/>
            <a:endParaRPr lang="zh-CN" altLang="en-US" sz="1200" dirty="0"/>
          </a:p>
        </p:txBody>
      </p:sp>
      <p:sp>
        <p:nvSpPr>
          <p:cNvPr id="50180" name="幻灯片图像占位符 50179"/>
          <p:cNvSpPr>
            <a:spLocks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50181" name="文本占位符 50180"/>
          <p:cNvSpPr>
            <a:spLocks noGrp="1"/>
          </p:cNvSpPr>
          <p:nvPr>
            <p:ph type="body" sz="quarter" idx="3"/>
          </p:nvPr>
        </p:nvSpPr>
        <p:spPr>
          <a:xfrm>
            <a:off x="914400" y="4343400"/>
            <a:ext cx="5029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0182" name="页脚占位符 50181"/>
          <p:cNvSpPr>
            <a:spLocks noGrp="1"/>
          </p:cNvSpPr>
          <p:nvPr>
            <p:ph type="ftr" sz="quarter" idx="4"/>
          </p:nvPr>
        </p:nvSpPr>
        <p:spPr>
          <a:xfrm>
            <a:off x="0" y="8686800"/>
            <a:ext cx="2971800" cy="457200"/>
          </a:xfrm>
          <a:prstGeom prst="rect">
            <a:avLst/>
          </a:prstGeom>
          <a:noFill/>
          <a:ln w="9525">
            <a:noFill/>
          </a:ln>
        </p:spPr>
        <p:txBody>
          <a:bodyPr anchor="b"/>
          <a:p>
            <a:pPr lvl="0"/>
            <a:endParaRPr lang="zh-CN" altLang="en-US" sz="1200" dirty="0"/>
          </a:p>
        </p:txBody>
      </p:sp>
      <p:sp>
        <p:nvSpPr>
          <p:cNvPr id="50183" name="灯片编号占位符 50182"/>
          <p:cNvSpPr>
            <a:spLocks noGrp="1"/>
          </p:cNvSpPr>
          <p:nvPr>
            <p:ph type="sldNum" sz="quarter" idx="5"/>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黑体" panose="0201060906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黑体" panose="0201060906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黑体" panose="0201060906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黑体" panose="0201060906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黑体" panose="0201060906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黑体" panose="0201060906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黑体" panose="0201060906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黑体" panose="0201060906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黑体" panose="0201060906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66914" name="幻灯片图像占位符 166913"/>
          <p:cNvSpPr>
            <a:spLocks noTextEdit="1"/>
          </p:cNvSpPr>
          <p:nvPr>
            <p:ph type="sldImg"/>
          </p:nvPr>
        </p:nvSpPr>
        <p:spPr/>
      </p:sp>
      <p:sp>
        <p:nvSpPr>
          <p:cNvPr id="166915" name="文本占位符 166914"/>
          <p:cNvSpPr>
            <a:spLocks noGrp="1"/>
          </p:cNvSpPr>
          <p:nvPr>
            <p:ph type="body" idx="1"/>
          </p:nvPr>
        </p:nvSpPr>
        <p:spPr/>
        <p:txBody>
          <a:bodyPr/>
          <a:p>
            <a:pPr lvl="0"/>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32450" name="幻灯片图像占位符 232449"/>
          <p:cNvSpPr/>
          <p:nvPr>
            <p:ph type="sldImg"/>
          </p:nvPr>
        </p:nvSpPr>
        <p:spPr>
          <a:xfrm>
            <a:off x="1152525" y="692150"/>
            <a:ext cx="4554538" cy="3416300"/>
          </a:xfrm>
          <a:solidFill>
            <a:srgbClr val="FFFFFF"/>
          </a:solidFill>
          <a:ln w="9525" cap="flat" cmpd="sng">
            <a:solidFill>
              <a:srgbClr val="000000"/>
            </a:solidFill>
            <a:prstDash val="solid"/>
            <a:headEnd type="none" w="med" len="med"/>
            <a:tailEnd type="none" w="med" len="med"/>
          </a:ln>
        </p:spPr>
      </p:sp>
      <p:sp>
        <p:nvSpPr>
          <p:cNvPr id="232451" name="文本占位符 232450"/>
          <p:cNvSpPr/>
          <p:nvPr>
            <p:ph type="body" idx="1"/>
          </p:nvPr>
        </p:nvSpPr>
        <p:spPr>
          <a:xfrm>
            <a:off x="914400" y="4343400"/>
            <a:ext cx="5029200" cy="41148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39266" name="幻灯片图像占位符 139265"/>
          <p:cNvSpPr>
            <a:spLocks noTextEdit="1"/>
          </p:cNvSpPr>
          <p:nvPr>
            <p:ph type="sldImg"/>
          </p:nvPr>
        </p:nvSpPr>
        <p:spPr>
          <a:xfrm>
            <a:off x="1152525" y="692150"/>
            <a:ext cx="4554538" cy="3416300"/>
          </a:xfrm>
        </p:spPr>
      </p:sp>
      <p:sp>
        <p:nvSpPr>
          <p:cNvPr id="139267" name="文本占位符 139266"/>
          <p:cNvSpPr>
            <a:spLocks noGrp="1"/>
          </p:cNvSpPr>
          <p:nvPr>
            <p:ph type="body" idx="1"/>
          </p:nvPr>
        </p:nvSpPr>
        <p:spPr/>
        <p:txBody>
          <a:bodyPr/>
          <a:p>
            <a:pPr lvl="0"/>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43362" name="幻灯片图像占位符 143361"/>
          <p:cNvSpPr>
            <a:spLocks noTextEdit="1"/>
          </p:cNvSpPr>
          <p:nvPr>
            <p:ph type="sldImg"/>
          </p:nvPr>
        </p:nvSpPr>
        <p:spPr>
          <a:xfrm>
            <a:off x="1152525" y="692150"/>
            <a:ext cx="4554538" cy="3416300"/>
          </a:xfrm>
        </p:spPr>
      </p:sp>
      <p:sp>
        <p:nvSpPr>
          <p:cNvPr id="143363" name="文本占位符 143362"/>
          <p:cNvSpPr>
            <a:spLocks noGrp="1"/>
          </p:cNvSpPr>
          <p:nvPr>
            <p:ph type="body" idx="1"/>
          </p:nvPr>
        </p:nvSpPr>
        <p:spPr/>
        <p:txBody>
          <a:bodyPr/>
          <a:p>
            <a:pPr lvl="0"/>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69314" name="幻灯片图像占位符 269313"/>
          <p:cNvSpPr/>
          <p:nvPr>
            <p:ph type="sldImg"/>
          </p:nvPr>
        </p:nvSpPr>
        <p:spPr>
          <a:xfrm>
            <a:off x="1143000" y="685800"/>
            <a:ext cx="4572000" cy="3429000"/>
          </a:xfrm>
          <a:solidFill>
            <a:srgbClr val="FFFFFF"/>
          </a:solidFill>
          <a:ln w="9525" cap="flat" cmpd="sng">
            <a:solidFill>
              <a:srgbClr val="000000"/>
            </a:solidFill>
            <a:prstDash val="solid"/>
            <a:headEnd type="none" w="med" len="med"/>
            <a:tailEnd type="none" w="med" len="med"/>
          </a:ln>
        </p:spPr>
      </p:sp>
      <p:sp>
        <p:nvSpPr>
          <p:cNvPr id="269315" name="文本占位符 269314"/>
          <p:cNvSpPr/>
          <p:nvPr>
            <p:ph type="body" idx="1"/>
          </p:nvPr>
        </p:nvSpPr>
        <p:spPr>
          <a:xfrm>
            <a:off x="914400" y="4343400"/>
            <a:ext cx="5029200" cy="41148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31074" name="幻灯片图像占位符 131073"/>
          <p:cNvSpPr>
            <a:spLocks noTextEdit="1"/>
          </p:cNvSpPr>
          <p:nvPr>
            <p:ph type="sldImg"/>
          </p:nvPr>
        </p:nvSpPr>
        <p:spPr>
          <a:xfrm>
            <a:off x="1152525" y="692150"/>
            <a:ext cx="4554538" cy="3416300"/>
          </a:xfrm>
        </p:spPr>
      </p:sp>
      <p:sp>
        <p:nvSpPr>
          <p:cNvPr id="131075" name="文本占位符 131074"/>
          <p:cNvSpPr>
            <a:spLocks noGrp="1"/>
          </p:cNvSpPr>
          <p:nvPr>
            <p:ph type="body" idx="1"/>
          </p:nvPr>
        </p:nvSpPr>
        <p:spPr/>
        <p:txBody>
          <a:bodyPr/>
          <a:p>
            <a:pPr lvl="0"/>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51554" name="幻灯片图像占位符 151553"/>
          <p:cNvSpPr>
            <a:spLocks noTextEdit="1"/>
          </p:cNvSpPr>
          <p:nvPr>
            <p:ph type="sldImg"/>
          </p:nvPr>
        </p:nvSpPr>
        <p:spPr>
          <a:xfrm>
            <a:off x="1152525" y="692150"/>
            <a:ext cx="4554538" cy="3416300"/>
          </a:xfrm>
        </p:spPr>
      </p:sp>
      <p:sp>
        <p:nvSpPr>
          <p:cNvPr id="151555" name="文本占位符 151554"/>
          <p:cNvSpPr>
            <a:spLocks noGrp="1"/>
          </p:cNvSpPr>
          <p:nvPr>
            <p:ph type="body" idx="1"/>
          </p:nvPr>
        </p:nvSpPr>
        <p:spPr/>
        <p:txBody>
          <a:bodyPr/>
          <a:p>
            <a:pPr lvl="0"/>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71010" name="幻灯片图像占位符 171009"/>
          <p:cNvSpPr>
            <a:spLocks noTextEdit="1"/>
          </p:cNvSpPr>
          <p:nvPr>
            <p:ph type="sldImg"/>
          </p:nvPr>
        </p:nvSpPr>
        <p:spPr>
          <a:xfrm>
            <a:off x="1152525" y="692150"/>
            <a:ext cx="4554538" cy="3416300"/>
          </a:xfrm>
        </p:spPr>
      </p:sp>
      <p:sp>
        <p:nvSpPr>
          <p:cNvPr id="171011" name="文本占位符 171010"/>
          <p:cNvSpPr>
            <a:spLocks noGrp="1"/>
          </p:cNvSpPr>
          <p:nvPr>
            <p:ph type="body" idx="1"/>
          </p:nvPr>
        </p:nvSpPr>
        <p:spPr/>
        <p:txBody>
          <a:bodyPr/>
          <a:p>
            <a:pPr lvl="0"/>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56354" name="幻灯片图像占位符 356353"/>
          <p:cNvSpPr/>
          <p:nvPr>
            <p:ph type="sldImg"/>
          </p:nvPr>
        </p:nvSpPr>
        <p:spPr>
          <a:xfrm>
            <a:off x="1152525" y="692150"/>
            <a:ext cx="4554538" cy="3416300"/>
          </a:xfrm>
          <a:solidFill>
            <a:srgbClr val="FFFFFF"/>
          </a:solidFill>
          <a:ln w="9525" cap="flat" cmpd="sng">
            <a:solidFill>
              <a:srgbClr val="000000"/>
            </a:solidFill>
            <a:prstDash val="solid"/>
            <a:headEnd type="none" w="med" len="med"/>
            <a:tailEnd type="none" w="med" len="med"/>
          </a:ln>
        </p:spPr>
      </p:sp>
      <p:sp>
        <p:nvSpPr>
          <p:cNvPr id="356355" name="文本占位符 356354"/>
          <p:cNvSpPr/>
          <p:nvPr>
            <p:ph type="body" idx="1"/>
          </p:nvPr>
        </p:nvSpPr>
        <p:spPr>
          <a:xfrm>
            <a:off x="914400" y="4343400"/>
            <a:ext cx="5029200" cy="41148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58402" name="幻灯片图像占位符 358401"/>
          <p:cNvSpPr/>
          <p:nvPr>
            <p:ph type="sldImg"/>
          </p:nvPr>
        </p:nvSpPr>
        <p:spPr>
          <a:xfrm>
            <a:off x="1152525" y="692150"/>
            <a:ext cx="4554538" cy="3416300"/>
          </a:xfrm>
          <a:solidFill>
            <a:srgbClr val="FFFFFF"/>
          </a:solidFill>
          <a:ln w="9525" cap="flat" cmpd="sng">
            <a:solidFill>
              <a:srgbClr val="000000"/>
            </a:solidFill>
            <a:prstDash val="solid"/>
            <a:headEnd type="none" w="med" len="med"/>
            <a:tailEnd type="none" w="med" len="med"/>
          </a:ln>
        </p:spPr>
      </p:sp>
      <p:sp>
        <p:nvSpPr>
          <p:cNvPr id="358403" name="文本占位符 358402"/>
          <p:cNvSpPr/>
          <p:nvPr>
            <p:ph type="body" idx="1"/>
          </p:nvPr>
        </p:nvSpPr>
        <p:spPr>
          <a:xfrm>
            <a:off x="914400" y="4343400"/>
            <a:ext cx="5029200" cy="41148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98658" name="幻灯片图像占位符 198657"/>
          <p:cNvSpPr/>
          <p:nvPr>
            <p:ph type="sldImg"/>
          </p:nvPr>
        </p:nvSpPr>
        <p:spPr>
          <a:xfrm>
            <a:off x="1152525" y="692150"/>
            <a:ext cx="4554538" cy="3416300"/>
          </a:xfrm>
          <a:solidFill>
            <a:srgbClr val="FFFFFF"/>
          </a:solidFill>
          <a:ln w="9525" cap="flat" cmpd="sng">
            <a:solidFill>
              <a:srgbClr val="000000"/>
            </a:solidFill>
            <a:prstDash val="solid"/>
            <a:headEnd type="none" w="med" len="med"/>
            <a:tailEnd type="none" w="med" len="med"/>
          </a:ln>
        </p:spPr>
      </p:sp>
      <p:sp>
        <p:nvSpPr>
          <p:cNvPr id="198659" name="文本占位符 198658"/>
          <p:cNvSpPr/>
          <p:nvPr>
            <p:ph type="body" idx="1"/>
          </p:nvPr>
        </p:nvSpPr>
        <p:spPr>
          <a:xfrm>
            <a:off x="914400" y="4343400"/>
            <a:ext cx="5029200" cy="41148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00706" name="幻灯片图像占位符 200705"/>
          <p:cNvSpPr/>
          <p:nvPr>
            <p:ph type="sldImg"/>
          </p:nvPr>
        </p:nvSpPr>
        <p:spPr>
          <a:xfrm>
            <a:off x="1152525" y="692150"/>
            <a:ext cx="4554538" cy="3416300"/>
          </a:xfrm>
          <a:solidFill>
            <a:srgbClr val="FFFFFF"/>
          </a:solidFill>
          <a:ln w="9525" cap="flat" cmpd="sng">
            <a:solidFill>
              <a:srgbClr val="000000"/>
            </a:solidFill>
            <a:prstDash val="solid"/>
            <a:headEnd type="none" w="med" len="med"/>
            <a:tailEnd type="none" w="med" len="med"/>
          </a:ln>
        </p:spPr>
      </p:sp>
      <p:sp>
        <p:nvSpPr>
          <p:cNvPr id="200707" name="文本占位符 200706"/>
          <p:cNvSpPr/>
          <p:nvPr>
            <p:ph type="body" idx="1"/>
          </p:nvPr>
        </p:nvSpPr>
        <p:spPr>
          <a:xfrm>
            <a:off x="914400" y="4343400"/>
            <a:ext cx="5029200" cy="41148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24258" name="幻灯片图像占位符 224257"/>
          <p:cNvSpPr/>
          <p:nvPr>
            <p:ph type="sldImg"/>
          </p:nvPr>
        </p:nvSpPr>
        <p:spPr>
          <a:xfrm>
            <a:off x="1152525" y="692150"/>
            <a:ext cx="4554538" cy="3416300"/>
          </a:xfrm>
          <a:solidFill>
            <a:srgbClr val="FFFFFF"/>
          </a:solidFill>
          <a:ln w="9525" cap="flat" cmpd="sng">
            <a:solidFill>
              <a:srgbClr val="000000"/>
            </a:solidFill>
            <a:prstDash val="solid"/>
            <a:headEnd type="none" w="med" len="med"/>
            <a:tailEnd type="none" w="med" len="med"/>
          </a:ln>
        </p:spPr>
      </p:sp>
      <p:sp>
        <p:nvSpPr>
          <p:cNvPr id="224259" name="文本占位符 224258"/>
          <p:cNvSpPr/>
          <p:nvPr>
            <p:ph type="body" idx="1"/>
          </p:nvPr>
        </p:nvSpPr>
        <p:spPr>
          <a:xfrm>
            <a:off x="914400" y="4343400"/>
            <a:ext cx="5029200" cy="41148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87746" name="幻灯片图像占位符 287745"/>
          <p:cNvSpPr/>
          <p:nvPr>
            <p:ph type="sldImg"/>
          </p:nvPr>
        </p:nvSpPr>
        <p:spPr>
          <a:xfrm>
            <a:off x="1152525" y="692150"/>
            <a:ext cx="4554538" cy="3416300"/>
          </a:xfrm>
          <a:solidFill>
            <a:srgbClr val="FFFFFF"/>
          </a:solidFill>
          <a:ln w="9525" cap="flat" cmpd="sng">
            <a:solidFill>
              <a:srgbClr val="000000"/>
            </a:solidFill>
            <a:prstDash val="solid"/>
            <a:headEnd type="none" w="med" len="med"/>
            <a:tailEnd type="none" w="med" len="med"/>
          </a:ln>
        </p:spPr>
      </p:sp>
      <p:sp>
        <p:nvSpPr>
          <p:cNvPr id="287747" name="文本占位符 287746"/>
          <p:cNvSpPr/>
          <p:nvPr>
            <p:ph type="body" idx="1"/>
          </p:nvPr>
        </p:nvSpPr>
        <p:spPr>
          <a:xfrm>
            <a:off x="914400" y="4343400"/>
            <a:ext cx="5029200" cy="41148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89794" name="幻灯片图像占位符 289793"/>
          <p:cNvSpPr/>
          <p:nvPr>
            <p:ph type="sldImg"/>
          </p:nvPr>
        </p:nvSpPr>
        <p:spPr>
          <a:xfrm>
            <a:off x="1152525" y="692150"/>
            <a:ext cx="4554538" cy="3416300"/>
          </a:xfrm>
          <a:solidFill>
            <a:srgbClr val="FFFFFF"/>
          </a:solidFill>
          <a:ln w="9525" cap="flat" cmpd="sng">
            <a:solidFill>
              <a:srgbClr val="000000"/>
            </a:solidFill>
            <a:prstDash val="solid"/>
            <a:headEnd type="none" w="med" len="med"/>
            <a:tailEnd type="none" w="med" len="med"/>
          </a:ln>
        </p:spPr>
      </p:sp>
      <p:sp>
        <p:nvSpPr>
          <p:cNvPr id="289795" name="文本占位符 289794"/>
          <p:cNvSpPr/>
          <p:nvPr>
            <p:ph type="body" idx="1"/>
          </p:nvPr>
        </p:nvSpPr>
        <p:spPr>
          <a:xfrm>
            <a:off x="914400" y="4343400"/>
            <a:ext cx="5029200" cy="41148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60418" name="幻灯片图像占位符 60417"/>
          <p:cNvSpPr>
            <a:spLocks noTextEdit="1"/>
          </p:cNvSpPr>
          <p:nvPr>
            <p:ph type="sldImg"/>
          </p:nvPr>
        </p:nvSpPr>
        <p:spPr>
          <a:xfrm>
            <a:off x="1152525" y="692150"/>
            <a:ext cx="4554538" cy="3416300"/>
          </a:xfrm>
        </p:spPr>
      </p:sp>
      <p:sp>
        <p:nvSpPr>
          <p:cNvPr id="60419" name="文本占位符 60418"/>
          <p:cNvSpPr>
            <a:spLocks noGrp="1"/>
          </p:cNvSpPr>
          <p:nvPr>
            <p:ph type="body" idx="1"/>
          </p:nvPr>
        </p:nvSpPr>
        <p:spPr/>
        <p:txBody>
          <a:bodyPr/>
          <a:p>
            <a:pPr lvl="0"/>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68962" name="幻灯片图像占位符 168961"/>
          <p:cNvSpPr>
            <a:spLocks noTextEdit="1"/>
          </p:cNvSpPr>
          <p:nvPr>
            <p:ph type="sldImg"/>
          </p:nvPr>
        </p:nvSpPr>
        <p:spPr>
          <a:xfrm>
            <a:off x="1152525" y="692150"/>
            <a:ext cx="4554538" cy="3416300"/>
          </a:xfrm>
        </p:spPr>
      </p:sp>
      <p:sp>
        <p:nvSpPr>
          <p:cNvPr id="168963" name="文本占位符 168962"/>
          <p:cNvSpPr>
            <a:spLocks noGrp="1"/>
          </p:cNvSpPr>
          <p:nvPr>
            <p:ph type="body" idx="1"/>
          </p:nvPr>
        </p:nvSpPr>
        <p:spPr/>
        <p:txBody>
          <a:bodyPr/>
          <a:p>
            <a:pPr lvl="0"/>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30402" name="幻灯片图像占位符 230401"/>
          <p:cNvSpPr/>
          <p:nvPr>
            <p:ph type="sldImg"/>
          </p:nvPr>
        </p:nvSpPr>
        <p:spPr>
          <a:xfrm>
            <a:off x="1152525" y="692150"/>
            <a:ext cx="4554538" cy="3416300"/>
          </a:xfrm>
          <a:solidFill>
            <a:srgbClr val="FFFFFF"/>
          </a:solidFill>
          <a:ln w="9525" cap="flat" cmpd="sng">
            <a:solidFill>
              <a:srgbClr val="000000"/>
            </a:solidFill>
            <a:prstDash val="solid"/>
            <a:headEnd type="none" w="med" len="med"/>
            <a:tailEnd type="none" w="med" len="med"/>
          </a:ln>
        </p:spPr>
      </p:sp>
      <p:sp>
        <p:nvSpPr>
          <p:cNvPr id="230403" name="文本占位符 230402"/>
          <p:cNvSpPr/>
          <p:nvPr>
            <p:ph type="body" idx="1"/>
          </p:nvPr>
        </p:nvSpPr>
        <p:spPr>
          <a:xfrm>
            <a:off x="914400" y="4343400"/>
            <a:ext cx="5029200" cy="41148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6530" name="矩形 406529"/>
          <p:cNvSpPr/>
          <p:nvPr userDrawn="1"/>
        </p:nvSpPr>
        <p:spPr>
          <a:xfrm rot="2618922">
            <a:off x="1295400" y="2597150"/>
            <a:ext cx="2438400" cy="2355850"/>
          </a:xfrm>
          <a:prstGeom prst="rect">
            <a:avLst/>
          </a:prstGeom>
          <a:solidFill>
            <a:srgbClr val="F8F8F8"/>
          </a:solidFill>
          <a:ln w="9525">
            <a:noFill/>
          </a:ln>
        </p:spPr>
        <p:txBody>
          <a:bodyPr/>
          <a:p>
            <a:endParaRPr lang="zh-CN" altLang="en-US"/>
          </a:p>
        </p:txBody>
      </p:sp>
      <p:sp>
        <p:nvSpPr>
          <p:cNvPr id="406531" name="矩形 406530"/>
          <p:cNvSpPr/>
          <p:nvPr userDrawn="1"/>
        </p:nvSpPr>
        <p:spPr>
          <a:xfrm rot="2618922">
            <a:off x="3352800" y="533400"/>
            <a:ext cx="2433638" cy="2351088"/>
          </a:xfrm>
          <a:prstGeom prst="rect">
            <a:avLst/>
          </a:prstGeom>
          <a:solidFill>
            <a:srgbClr val="F8F8F8"/>
          </a:solidFill>
          <a:ln w="9525">
            <a:noFill/>
          </a:ln>
        </p:spPr>
        <p:txBody>
          <a:bodyPr/>
          <a:p>
            <a:endParaRPr lang="zh-CN" altLang="en-US"/>
          </a:p>
        </p:txBody>
      </p:sp>
      <p:sp>
        <p:nvSpPr>
          <p:cNvPr id="406532" name="矩形 406531"/>
          <p:cNvSpPr/>
          <p:nvPr userDrawn="1"/>
        </p:nvSpPr>
        <p:spPr>
          <a:xfrm rot="2618922">
            <a:off x="5638800" y="2667000"/>
            <a:ext cx="2438400" cy="2286000"/>
          </a:xfrm>
          <a:prstGeom prst="rect">
            <a:avLst/>
          </a:prstGeom>
          <a:solidFill>
            <a:srgbClr val="F8F8F8"/>
          </a:solidFill>
          <a:ln w="9525">
            <a:noFill/>
          </a:ln>
        </p:spPr>
        <p:txBody>
          <a:bodyPr wrap="none" anchor="ctr"/>
          <a:p>
            <a:pPr lvl="0" algn="ctr"/>
            <a:endParaRPr dirty="0">
              <a:latin typeface="Times New Roman" panose="02020603050405020304" pitchFamily="18" charset="0"/>
              <a:ea typeface="宋体" panose="02010600030101010101" pitchFamily="2" charset="-122"/>
            </a:endParaRPr>
          </a:p>
        </p:txBody>
      </p:sp>
      <p:sp>
        <p:nvSpPr>
          <p:cNvPr id="406533" name="文本框 406532"/>
          <p:cNvSpPr txBox="1"/>
          <p:nvPr userDrawn="1"/>
        </p:nvSpPr>
        <p:spPr>
          <a:xfrm>
            <a:off x="3124200" y="4616450"/>
            <a:ext cx="3200400" cy="1098550"/>
          </a:xfrm>
          <a:prstGeom prst="rect">
            <a:avLst/>
          </a:prstGeom>
          <a:noFill/>
          <a:ln w="9525">
            <a:noFill/>
          </a:ln>
        </p:spPr>
        <p:txBody>
          <a:bodyPr>
            <a:spAutoFit/>
          </a:bodyPr>
          <a:p>
            <a:pPr lvl="0"/>
            <a:r>
              <a:rPr lang="en-US" altLang="zh-CN" sz="6600" b="1">
                <a:solidFill>
                  <a:srgbClr val="EAEAEA"/>
                </a:solidFill>
                <a:latin typeface="Monotype Corsiva" panose="03010101010201010101" pitchFamily="66" charset="0"/>
                <a:ea typeface="宋体" panose="02010600030101010101" pitchFamily="2" charset="-122"/>
              </a:rPr>
              <a:t>  Be easy</a:t>
            </a:r>
            <a:endParaRPr lang="en-US" altLang="zh-CN" sz="6600" b="1">
              <a:solidFill>
                <a:srgbClr val="EAEAEA"/>
              </a:solidFill>
              <a:latin typeface="Monotype Corsiva" panose="03010101010201010101" pitchFamily="66" charset="0"/>
              <a:ea typeface="宋体" panose="02010600030101010101" pitchFamily="2" charset="-122"/>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27161" y="50339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6.wmf"/><Relationship Id="rId1"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wmf"/></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tags" Target="../tags/tag16.xml"/><Relationship Id="rId3" Type="http://schemas.openxmlformats.org/officeDocument/2006/relationships/image" Target="../media/image8.jpeg"/><Relationship Id="rId2" Type="http://schemas.openxmlformats.org/officeDocument/2006/relationships/tags" Target="../tags/tag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7" name="文本框 2056"/>
          <p:cNvSpPr txBox="1"/>
          <p:nvPr/>
        </p:nvSpPr>
        <p:spPr>
          <a:xfrm>
            <a:off x="680720" y="2133600"/>
            <a:ext cx="7528560" cy="829945"/>
          </a:xfrm>
          <a:prstGeom prst="rect">
            <a:avLst/>
          </a:prstGeom>
          <a:noFill/>
          <a:ln w="9525">
            <a:noFill/>
          </a:ln>
        </p:spPr>
        <p:txBody>
          <a:bodyPr wrap="none" anchor="t">
            <a:spAutoFit/>
          </a:bodyPr>
          <a:p>
            <a:pPr algn="ctr"/>
            <a:r>
              <a:rPr lang="zh-CN" altLang="en-US" sz="4800" b="1" dirty="0">
                <a:solidFill>
                  <a:schemeClr val="tx2"/>
                </a:solidFill>
                <a:effectLst>
                  <a:outerShdw blurRad="38100" dist="38100" dir="2700000">
                    <a:srgbClr val="C0C0C0"/>
                  </a:outerShdw>
                </a:effectLst>
                <a:latin typeface="隶书" panose="02010509060101010101" pitchFamily="49" charset="-122"/>
                <a:ea typeface="隶书" panose="02010509060101010101" pitchFamily="49" charset="-122"/>
              </a:rPr>
              <a:t>岗位责任制考核及应用培训</a:t>
            </a:r>
            <a:endParaRPr lang="zh-CN" altLang="en-US" sz="4000" dirty="0">
              <a:solidFill>
                <a:srgbClr val="FF0000"/>
              </a:solidFill>
              <a:latin typeface="Times New Roman" panose="02020603050405020304" pitchFamily="18" charset="0"/>
              <a:ea typeface="黑体" panose="0201060906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019959" y="374370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82459" y="4679649"/>
            <a:ext cx="675000" cy="675000"/>
          </a:xfrm>
          <a:prstGeom prst="ellipse">
            <a:avLst/>
          </a:prstGeom>
          <a:solidFill>
            <a:schemeClr val="accent3">
              <a:lumMod val="75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614795" y="468010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547131" y="467964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2" name="直接连接符 286721"/>
          <p:cNvSpPr/>
          <p:nvPr/>
        </p:nvSpPr>
        <p:spPr>
          <a:xfrm>
            <a:off x="6477000" y="0"/>
            <a:ext cx="0" cy="381000"/>
          </a:xfrm>
          <a:prstGeom prst="line">
            <a:avLst/>
          </a:prstGeom>
          <a:ln w="12700" cap="flat" cmpd="sng">
            <a:solidFill>
              <a:srgbClr val="5F5F5F"/>
            </a:solidFill>
            <a:prstDash val="solid"/>
            <a:headEnd type="none" w="sm" len="sm"/>
            <a:tailEnd type="none" w="sm" len="sm"/>
          </a:ln>
        </p:spPr>
      </p:sp>
      <p:sp>
        <p:nvSpPr>
          <p:cNvPr id="286723" name="文本框 286722" descr="白色大理石"/>
          <p:cNvSpPr txBox="1"/>
          <p:nvPr/>
        </p:nvSpPr>
        <p:spPr>
          <a:xfrm>
            <a:off x="1143000" y="1295400"/>
            <a:ext cx="7086600" cy="3990975"/>
          </a:xfrm>
          <a:prstGeom prst="rect">
            <a:avLst/>
          </a:prstGeom>
          <a:blipFill rotWithShape="0">
            <a:blip r:embed="rId1"/>
          </a:blipFill>
          <a:ln w="9525">
            <a:noFill/>
          </a:ln>
        </p:spPr>
        <p:txBody>
          <a:bodyPr>
            <a:spAutoFit/>
          </a:bodyPr>
          <a:p>
            <a:r>
              <a:rPr lang="zh-CN" altLang="en-US" sz="3200" dirty="0">
                <a:solidFill>
                  <a:srgbClr val="FF0000"/>
                </a:solidFill>
                <a:effectLst>
                  <a:outerShdw blurRad="38100" dist="38100" dir="2700000">
                    <a:srgbClr val="000000"/>
                  </a:outerShdw>
                </a:effectLst>
                <a:latin typeface="Times New Roman" panose="02020603050405020304" pitchFamily="18" charset="0"/>
                <a:ea typeface="黑体" panose="02010609060101010101" pitchFamily="2" charset="-122"/>
              </a:rPr>
              <a:t>实施岗位责任考核系统所需的技能：</a:t>
            </a:r>
            <a:endParaRPr lang="zh-CN" altLang="en-US" sz="3200" dirty="0">
              <a:solidFill>
                <a:srgbClr val="FF0000"/>
              </a:solidFill>
              <a:latin typeface="Times New Roman" panose="02020603050405020304" pitchFamily="18" charset="0"/>
              <a:ea typeface="黑体" panose="02010609060101010101" pitchFamily="2" charset="-122"/>
            </a:endParaRPr>
          </a:p>
          <a:p>
            <a:pPr>
              <a:buFont typeface="Wingdings" panose="05000000000000000000" pitchFamily="2" charset="2"/>
            </a:pPr>
            <a:endParaRPr lang="zh-CN" altLang="en-US" sz="3200" b="1" dirty="0">
              <a:solidFill>
                <a:srgbClr val="FF0000"/>
              </a:solidFill>
              <a:effectLst>
                <a:outerShdw blurRad="38100" dist="38100" dir="2700000">
                  <a:srgbClr val="000000"/>
                </a:outerShdw>
              </a:effectLst>
              <a:latin typeface="Times New Roman" panose="02020603050405020304" pitchFamily="18" charset="0"/>
              <a:ea typeface="楷体_GB2312" pitchFamily="49" charset="-122"/>
            </a:endParaRPr>
          </a:p>
          <a:p>
            <a:pPr lvl="1">
              <a:buFont typeface="Wingdings" panose="05000000000000000000" pitchFamily="2" charset="2"/>
              <a:buChar char="F"/>
            </a:pPr>
            <a:r>
              <a:rPr lang="zh-CN" altLang="en-US" sz="3200" b="1" dirty="0">
                <a:effectLst>
                  <a:outerShdw blurRad="38100" dist="38100" dir="2700000">
                    <a:srgbClr val="FFFFFF"/>
                  </a:outerShdw>
                </a:effectLst>
                <a:latin typeface="Times New Roman" panose="02020603050405020304" pitchFamily="18" charset="0"/>
                <a:ea typeface="楷体_GB2312" pitchFamily="49" charset="-122"/>
              </a:rPr>
              <a:t> 设定工作目标的技能</a:t>
            </a:r>
            <a:endParaRPr lang="zh-CN" altLang="en-US" sz="3200" b="1" dirty="0">
              <a:effectLst>
                <a:outerShdw blurRad="38100" dist="38100" dir="2700000">
                  <a:srgbClr val="FFFFFF"/>
                </a:outerShdw>
              </a:effectLst>
              <a:latin typeface="Times New Roman" panose="02020603050405020304" pitchFamily="18" charset="0"/>
              <a:ea typeface="楷体_GB2312" pitchFamily="49" charset="-122"/>
            </a:endParaRPr>
          </a:p>
          <a:p>
            <a:pPr lvl="1">
              <a:buFont typeface="Wingdings" panose="05000000000000000000" pitchFamily="2" charset="2"/>
              <a:buChar char="F"/>
            </a:pPr>
            <a:r>
              <a:rPr lang="zh-CN" altLang="en-US" sz="3200" b="1" dirty="0">
                <a:effectLst>
                  <a:outerShdw blurRad="38100" dist="38100" dir="2700000">
                    <a:srgbClr val="FFFFFF"/>
                  </a:outerShdw>
                </a:effectLst>
                <a:latin typeface="Times New Roman" panose="02020603050405020304" pitchFamily="18" charset="0"/>
                <a:ea typeface="楷体_GB2312" pitchFamily="49" charset="-122"/>
              </a:rPr>
              <a:t> 考核评估的技能</a:t>
            </a:r>
            <a:endParaRPr lang="zh-CN" altLang="en-US" sz="3200" b="1" dirty="0">
              <a:effectLst>
                <a:outerShdw blurRad="38100" dist="38100" dir="2700000">
                  <a:srgbClr val="FFFFFF"/>
                </a:outerShdw>
              </a:effectLst>
              <a:latin typeface="Times New Roman" panose="02020603050405020304" pitchFamily="18" charset="0"/>
              <a:ea typeface="楷体_GB2312" pitchFamily="49" charset="-122"/>
            </a:endParaRPr>
          </a:p>
          <a:p>
            <a:pPr lvl="1">
              <a:buFont typeface="Wingdings" panose="05000000000000000000" pitchFamily="2" charset="2"/>
              <a:buChar char="F"/>
            </a:pPr>
            <a:r>
              <a:rPr lang="zh-CN" altLang="en-US" sz="3200" b="1" dirty="0">
                <a:effectLst>
                  <a:outerShdw blurRad="38100" dist="38100" dir="2700000">
                    <a:srgbClr val="FFFFFF"/>
                  </a:outerShdw>
                </a:effectLst>
                <a:latin typeface="Times New Roman" panose="02020603050405020304" pitchFamily="18" charset="0"/>
                <a:ea typeface="楷体_GB2312" pitchFamily="49" charset="-122"/>
              </a:rPr>
              <a:t> 对员工激励、反馈和辅导的技能</a:t>
            </a:r>
            <a:endParaRPr lang="zh-CN" altLang="en-US" sz="3200" b="1" dirty="0">
              <a:effectLst>
                <a:outerShdw blurRad="38100" dist="38100" dir="2700000">
                  <a:srgbClr val="FFFFFF"/>
                </a:outerShdw>
              </a:effectLst>
              <a:latin typeface="Times New Roman" panose="02020603050405020304" pitchFamily="18" charset="0"/>
              <a:ea typeface="楷体_GB2312" pitchFamily="49" charset="-122"/>
            </a:endParaRPr>
          </a:p>
          <a:p>
            <a:pPr lvl="1">
              <a:buFont typeface="Wingdings" panose="05000000000000000000" pitchFamily="2" charset="2"/>
              <a:buChar char="F"/>
            </a:pPr>
            <a:r>
              <a:rPr lang="zh-CN" altLang="en-US" sz="3200" b="1" dirty="0">
                <a:effectLst>
                  <a:outerShdw blurRad="38100" dist="38100" dir="2700000">
                    <a:srgbClr val="FFFFFF"/>
                  </a:outerShdw>
                </a:effectLst>
                <a:latin typeface="Times New Roman" panose="02020603050405020304" pitchFamily="18" charset="0"/>
                <a:ea typeface="楷体_GB2312" pitchFamily="49" charset="-122"/>
              </a:rPr>
              <a:t> 面谈的技能</a:t>
            </a:r>
            <a:endParaRPr lang="zh-CN" altLang="en-US" sz="3200" b="1" dirty="0">
              <a:effectLst>
                <a:outerShdw blurRad="38100" dist="38100" dir="2700000">
                  <a:srgbClr val="FFFFFF"/>
                </a:outerShdw>
              </a:effectLst>
              <a:latin typeface="Times New Roman" panose="02020603050405020304" pitchFamily="18" charset="0"/>
              <a:ea typeface="楷体_GB2312" pitchFamily="49" charset="-122"/>
            </a:endParaRPr>
          </a:p>
          <a:p>
            <a:pPr lvl="1">
              <a:buFont typeface="Wingdings" panose="05000000000000000000" pitchFamily="2" charset="2"/>
              <a:buChar char="F"/>
            </a:pPr>
            <a:r>
              <a:rPr lang="zh-CN" altLang="en-US" sz="3200" b="1" dirty="0">
                <a:effectLst>
                  <a:outerShdw blurRad="38100" dist="38100" dir="2700000">
                    <a:srgbClr val="FFFFFF"/>
                  </a:outerShdw>
                </a:effectLst>
                <a:latin typeface="Times New Roman" panose="02020603050405020304" pitchFamily="18" charset="0"/>
                <a:ea typeface="楷体_GB2312" pitchFamily="49" charset="-122"/>
              </a:rPr>
              <a:t> 制定发展计划的技能</a:t>
            </a:r>
            <a:endParaRPr lang="zh-CN" altLang="en-US" sz="3200" b="1" dirty="0">
              <a:latin typeface="Times New Roman" panose="02020603050405020304" pitchFamily="18" charset="0"/>
              <a:ea typeface="楷体_GB2312" pitchFamily="49" charset="-122"/>
            </a:endParaRPr>
          </a:p>
          <a:p>
            <a:pPr lvl="1">
              <a:buFont typeface="Wingdings" panose="05000000000000000000" pitchFamily="2" charset="2"/>
            </a:pPr>
            <a:endParaRPr lang="zh-CN" altLang="en-US" sz="3200" b="1">
              <a:latin typeface="Times New Roman" panose="02020603050405020304" pitchFamily="18" charset="0"/>
              <a:ea typeface="楷体_GB2312" pitchFamily="49"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0" name="直接连接符 288769"/>
          <p:cNvSpPr/>
          <p:nvPr/>
        </p:nvSpPr>
        <p:spPr>
          <a:xfrm>
            <a:off x="6477000" y="0"/>
            <a:ext cx="0" cy="381000"/>
          </a:xfrm>
          <a:prstGeom prst="line">
            <a:avLst/>
          </a:prstGeom>
          <a:ln w="12700" cap="flat" cmpd="sng">
            <a:solidFill>
              <a:srgbClr val="5F5F5F"/>
            </a:solidFill>
            <a:prstDash val="solid"/>
            <a:headEnd type="none" w="sm" len="sm"/>
            <a:tailEnd type="none" w="sm" len="sm"/>
          </a:ln>
        </p:spPr>
      </p:sp>
      <p:sp>
        <p:nvSpPr>
          <p:cNvPr id="288771" name="文本框 288770"/>
          <p:cNvSpPr txBox="1"/>
          <p:nvPr/>
        </p:nvSpPr>
        <p:spPr>
          <a:xfrm>
            <a:off x="685800" y="1295400"/>
            <a:ext cx="8077200" cy="3935413"/>
          </a:xfrm>
          <a:prstGeom prst="rect">
            <a:avLst/>
          </a:prstGeom>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lin ang="5400000" scaled="1"/>
            <a:tileRect/>
          </a:gradFill>
          <a:ln w="9525">
            <a:noFill/>
          </a:ln>
        </p:spPr>
        <p:txBody>
          <a:bodyPr>
            <a:spAutoFit/>
          </a:bodyPr>
          <a:p>
            <a:r>
              <a:rPr lang="zh-CN" altLang="en-US" sz="2800" dirty="0">
                <a:solidFill>
                  <a:srgbClr val="6600CC"/>
                </a:solidFill>
                <a:effectLst>
                  <a:outerShdw blurRad="38100" dist="38100" dir="2700000">
                    <a:srgbClr val="C0C0C0"/>
                  </a:outerShdw>
                </a:effectLst>
                <a:latin typeface="Times New Roman" panose="02020603050405020304" pitchFamily="18" charset="0"/>
                <a:ea typeface="黑体" panose="02010609060101010101" pitchFamily="2" charset="-122"/>
              </a:rPr>
              <a:t>人力资源部在岗位责任考核系统中的作用：</a:t>
            </a:r>
            <a:endParaRPr lang="zh-CN" altLang="en-US" sz="2800" dirty="0">
              <a:latin typeface="Times New Roman" panose="02020603050405020304" pitchFamily="18" charset="0"/>
              <a:ea typeface="黑体" panose="02010609060101010101" pitchFamily="2" charset="-122"/>
            </a:endParaRPr>
          </a:p>
          <a:p>
            <a:endPar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endParaRPr>
          </a:p>
          <a:p>
            <a:pPr>
              <a:buChar char="•"/>
            </a:pPr>
            <a:r>
              <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rPr>
              <a:t> 方案的设计与修改；</a:t>
            </a:r>
            <a:endPar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endParaRPr>
          </a:p>
          <a:p>
            <a:pPr>
              <a:buChar char="•"/>
            </a:pPr>
            <a:r>
              <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rPr>
              <a:t> 实施计划的制定与监控；</a:t>
            </a:r>
            <a:endPar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endParaRPr>
          </a:p>
          <a:p>
            <a:pPr>
              <a:buChar char="•"/>
            </a:pPr>
            <a:r>
              <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rPr>
              <a:t> 培训；</a:t>
            </a:r>
            <a:endPar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endParaRPr>
          </a:p>
          <a:p>
            <a:pPr>
              <a:buChar char="•"/>
            </a:pPr>
            <a:r>
              <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rPr>
              <a:t> 咨询与辅导；</a:t>
            </a:r>
            <a:endPar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endParaRPr>
          </a:p>
          <a:p>
            <a:pPr lvl="1"/>
            <a:r>
              <a:rPr lang="en-US" altLang="zh-CN" sz="2800" b="1" dirty="0">
                <a:effectLst>
                  <a:outerShdw blurRad="38100" dist="38100" dir="2700000">
                    <a:srgbClr val="C0C0C0"/>
                  </a:outerShdw>
                </a:effectLst>
                <a:latin typeface="宋体" panose="02010600030101010101" pitchFamily="2" charset="-122"/>
                <a:ea typeface="宋体" panose="02010600030101010101" pitchFamily="2" charset="-122"/>
              </a:rPr>
              <a:t>1</a:t>
            </a:r>
            <a:r>
              <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rPr>
              <a:t>）针对某些部门的</a:t>
            </a:r>
            <a:endPar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endParaRPr>
          </a:p>
          <a:p>
            <a:pPr lvl="1"/>
            <a:r>
              <a:rPr lang="en-US" altLang="zh-CN" sz="2800" b="1" dirty="0">
                <a:effectLst>
                  <a:outerShdw blurRad="38100" dist="38100" dir="2700000">
                    <a:srgbClr val="C0C0C0"/>
                  </a:outerShdw>
                </a:effectLst>
                <a:latin typeface="宋体" panose="02010600030101010101" pitchFamily="2" charset="-122"/>
                <a:ea typeface="宋体" panose="02010600030101010101" pitchFamily="2" charset="-122"/>
              </a:rPr>
              <a:t>2</a:t>
            </a:r>
            <a:r>
              <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rPr>
              <a:t>）针对某些专题的，如目标设定、面谈技巧等</a:t>
            </a:r>
            <a:endParaRPr lang="zh-CN" altLang="en-US" sz="2800" b="1" dirty="0">
              <a:effectLst>
                <a:outerShdw blurRad="38100" dist="38100" dir="2700000">
                  <a:srgbClr val="C0C0C0"/>
                </a:outerShdw>
              </a:effectLst>
              <a:latin typeface="宋体" panose="02010600030101010101" pitchFamily="2" charset="-122"/>
              <a:ea typeface="宋体" panose="02010600030101010101" pitchFamily="2" charset="-122"/>
            </a:endParaRPr>
          </a:p>
          <a:p>
            <a:pPr lvl="1"/>
            <a:endParaRPr lang="zh-CN" altLang="en-US" sz="2800" b="1">
              <a:latin typeface="Times New Roman" panose="02020603050405020304" pitchFamily="18" charset="0"/>
              <a:ea typeface="楷体_GB2312" pitchFamily="49" charset="-122"/>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右箭头 174081"/>
          <p:cNvSpPr/>
          <p:nvPr/>
        </p:nvSpPr>
        <p:spPr>
          <a:xfrm>
            <a:off x="1295400" y="1295400"/>
            <a:ext cx="2133600" cy="1981200"/>
          </a:xfrm>
          <a:prstGeom prst="rightArrow">
            <a:avLst>
              <a:gd name="adj1" fmla="val 50000"/>
              <a:gd name="adj2" fmla="val 26923"/>
            </a:avLst>
          </a:prstGeom>
          <a:gradFill rotWithShape="0">
            <a:gsLst>
              <a:gs pos="0">
                <a:srgbClr val="FF9999"/>
              </a:gs>
              <a:gs pos="100000">
                <a:srgbClr val="764747"/>
              </a:gs>
            </a:gsLst>
            <a:path path="rect">
              <a:fillToRect l="50000" t="50000" r="50000" b="50000"/>
            </a:path>
            <a:tileRect/>
          </a:gradFill>
          <a:ln w="9525" cap="flat" cmpd="sng">
            <a:solidFill>
              <a:srgbClr val="FF9999"/>
            </a:solidFill>
            <a:prstDash val="solid"/>
            <a:miter/>
            <a:headEnd type="none" w="med" len="med"/>
            <a:tailEnd type="none" w="med" len="med"/>
          </a:ln>
        </p:spPr>
        <p:txBody>
          <a:bodyPr/>
          <a:p>
            <a:endParaRPr lang="zh-CN" altLang="en-US"/>
          </a:p>
        </p:txBody>
      </p:sp>
      <p:sp>
        <p:nvSpPr>
          <p:cNvPr id="174083" name="文本框 174082"/>
          <p:cNvSpPr txBox="1"/>
          <p:nvPr/>
        </p:nvSpPr>
        <p:spPr>
          <a:xfrm>
            <a:off x="14319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174084" name="文本框 174083"/>
          <p:cNvSpPr txBox="1"/>
          <p:nvPr/>
        </p:nvSpPr>
        <p:spPr>
          <a:xfrm>
            <a:off x="3657600" y="1090613"/>
            <a:ext cx="2673350" cy="519112"/>
          </a:xfrm>
          <a:prstGeom prst="rect">
            <a:avLst/>
          </a:prstGeom>
          <a:noFill/>
          <a:ln w="9525">
            <a:noFill/>
          </a:ln>
        </p:spPr>
        <p:txBody>
          <a:bodyPr wrap="none" anchor="t">
            <a:spAutoFit/>
          </a:bodyPr>
          <a:p>
            <a:r>
              <a:rPr lang="zh-CN" altLang="en-US" sz="2800" b="1" dirty="0">
                <a:solidFill>
                  <a:srgbClr val="990033"/>
                </a:solidFill>
                <a:effectLst>
                  <a:outerShdw blurRad="38100" dist="38100" dir="2700000">
                    <a:srgbClr val="C0C0C0"/>
                  </a:outerShdw>
                </a:effectLst>
                <a:latin typeface="楷体_GB2312" pitchFamily="49" charset="-122"/>
                <a:ea typeface="楷体_GB2312" pitchFamily="49" charset="-122"/>
              </a:rPr>
              <a:t>开设本课程目的</a:t>
            </a:r>
            <a:endParaRPr lang="zh-CN" altLang="en-US" sz="2800" b="1">
              <a:solidFill>
                <a:srgbClr val="990033"/>
              </a:solidFill>
              <a:effectLst>
                <a:outerShdw blurRad="38100" dist="38100" dir="2700000">
                  <a:srgbClr val="C0C0C0"/>
                </a:outerShdw>
              </a:effectLst>
              <a:latin typeface="楷体_GB2312" pitchFamily="49" charset="-122"/>
              <a:ea typeface="楷体_GB2312" pitchFamily="49" charset="-122"/>
            </a:endParaRPr>
          </a:p>
        </p:txBody>
      </p:sp>
      <p:sp>
        <p:nvSpPr>
          <p:cNvPr id="174085" name="文本框 174084"/>
          <p:cNvSpPr txBox="1"/>
          <p:nvPr/>
        </p:nvSpPr>
        <p:spPr>
          <a:xfrm>
            <a:off x="1981200" y="2819400"/>
            <a:ext cx="6248400" cy="2563813"/>
          </a:xfrm>
          <a:prstGeom prst="rect">
            <a:avLst/>
          </a:prstGeom>
          <a:noFill/>
          <a:ln w="9525">
            <a:noFill/>
          </a:ln>
        </p:spPr>
        <p:txBody>
          <a:bodyPr>
            <a:spAutoFit/>
          </a:bodyPr>
          <a:p>
            <a:pPr>
              <a:lnSpc>
                <a:spcPct val="140000"/>
              </a:lnSpc>
            </a:pPr>
            <a:r>
              <a:rPr lang="en-US" altLang="zh-CN" sz="2000" dirty="0">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1. </a:t>
            </a:r>
            <a:r>
              <a:rPr lang="zh-CN" altLang="en-US" b="1" dirty="0">
                <a:latin typeface="Times New Roman" panose="02020603050405020304" pitchFamily="18" charset="0"/>
                <a:ea typeface="楷体_GB2312" pitchFamily="49" charset="-122"/>
              </a:rPr>
              <a:t>理解</a:t>
            </a:r>
            <a:r>
              <a:rPr lang="zh-CN" altLang="en-US" b="1" dirty="0">
                <a:solidFill>
                  <a:srgbClr val="0099FF"/>
                </a:solidFill>
                <a:latin typeface="Times New Roman" panose="02020603050405020304" pitchFamily="18" charset="0"/>
                <a:ea typeface="楷体_GB2312" pitchFamily="49" charset="-122"/>
              </a:rPr>
              <a:t>岗位责任考核系统实施的目的及意义</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2.</a:t>
            </a:r>
            <a:r>
              <a:rPr lang="zh-CN" altLang="en-US" b="1" dirty="0">
                <a:latin typeface="Times New Roman" panose="02020603050405020304" pitchFamily="18" charset="0"/>
                <a:ea typeface="楷体_GB2312" pitchFamily="49" charset="-122"/>
              </a:rPr>
              <a:t>掌握实施岗位责任考核系统相关的技能</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3.</a:t>
            </a:r>
            <a:r>
              <a:rPr lang="zh-CN" altLang="en-US" b="1" dirty="0">
                <a:latin typeface="Times New Roman" panose="02020603050405020304" pitchFamily="18" charset="0"/>
                <a:ea typeface="楷体_GB2312" pitchFamily="49" charset="-122"/>
              </a:rPr>
              <a:t>熟悉</a:t>
            </a:r>
            <a:r>
              <a:rPr lang="zh-CN" altLang="en-US" b="1" dirty="0">
                <a:solidFill>
                  <a:srgbClr val="0099FF"/>
                </a:solidFill>
                <a:latin typeface="Times New Roman" panose="02020603050405020304" pitchFamily="18" charset="0"/>
                <a:ea typeface="楷体_GB2312" pitchFamily="49" charset="-122"/>
              </a:rPr>
              <a:t>岗位责任考核系统实施的基本程序</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4.</a:t>
            </a:r>
            <a:r>
              <a:rPr lang="zh-CN" altLang="en-US" b="1" dirty="0">
                <a:latin typeface="Times New Roman" panose="02020603050405020304" pitchFamily="18" charset="0"/>
                <a:ea typeface="楷体_GB2312" pitchFamily="49" charset="-122"/>
              </a:rPr>
              <a:t>知晓</a:t>
            </a:r>
            <a:r>
              <a:rPr lang="zh-CN" altLang="en-US" b="1" dirty="0">
                <a:solidFill>
                  <a:srgbClr val="0099FF"/>
                </a:solidFill>
                <a:latin typeface="Times New Roman" panose="02020603050405020304" pitchFamily="18" charset="0"/>
                <a:ea typeface="楷体_GB2312" pitchFamily="49" charset="-122"/>
              </a:rPr>
              <a:t>岗位责任考核系统的监控实施要点</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endParaRPr lang="zh-CN" altLang="en-US" sz="2000" dirty="0">
              <a:latin typeface="Times New Roman" panose="02020603050405020304" pitchFamily="18" charset="0"/>
              <a:ea typeface="楷体_GB2312" pitchFamily="49" charset="-122"/>
            </a:endParaRPr>
          </a:p>
        </p:txBody>
      </p:sp>
      <p:grpSp>
        <p:nvGrpSpPr>
          <p:cNvPr id="174086" name="组合 174085"/>
          <p:cNvGrpSpPr/>
          <p:nvPr/>
        </p:nvGrpSpPr>
        <p:grpSpPr>
          <a:xfrm>
            <a:off x="381000" y="152400"/>
            <a:ext cx="5638800" cy="762000"/>
            <a:chOff x="240" y="96"/>
            <a:chExt cx="3552" cy="480"/>
          </a:xfrm>
        </p:grpSpPr>
        <p:sp>
          <p:nvSpPr>
            <p:cNvPr id="174087" name="矩形 174086"/>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74088" name="组合 174087"/>
            <p:cNvGrpSpPr/>
            <p:nvPr/>
          </p:nvGrpSpPr>
          <p:grpSpPr>
            <a:xfrm>
              <a:off x="240" y="96"/>
              <a:ext cx="480" cy="480"/>
              <a:chOff x="240" y="96"/>
              <a:chExt cx="480" cy="480"/>
            </a:xfrm>
          </p:grpSpPr>
          <p:sp>
            <p:nvSpPr>
              <p:cNvPr id="174089" name="右箭头 174088"/>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74090" name="右箭头 174089"/>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74091" name="右箭头 174090"/>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74092" name="右箭头 174091"/>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74093" name="右箭头 174092"/>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74094" name="文本框 174093"/>
          <p:cNvSpPr txBox="1"/>
          <p:nvPr/>
        </p:nvSpPr>
        <p:spPr>
          <a:xfrm>
            <a:off x="1371600" y="2057400"/>
            <a:ext cx="2438400" cy="457200"/>
          </a:xfrm>
          <a:prstGeom prst="rect">
            <a:avLst/>
          </a:prstGeom>
          <a:noFill/>
          <a:ln w="9525">
            <a:noFill/>
          </a:ln>
        </p:spPr>
        <p:txBody>
          <a:bodyPr>
            <a:spAutoFit/>
          </a:bodyPr>
          <a:p>
            <a:pPr>
              <a:spcBef>
                <a:spcPct val="50000"/>
              </a:spcBef>
            </a:pPr>
            <a:r>
              <a:rPr lang="zh-CN" altLang="en-US" dirty="0">
                <a:latin typeface="Times New Roman" panose="02020603050405020304" pitchFamily="18" charset="0"/>
                <a:ea typeface="黑体" panose="02010609060101010101" pitchFamily="2" charset="-122"/>
              </a:rPr>
              <a:t>是为了使您：</a:t>
            </a:r>
            <a:endParaRPr lang="zh-CN" altLang="en-US">
              <a:latin typeface="Times New Roman" panose="02020603050405020304" pitchFamily="18" charset="0"/>
              <a:ea typeface="黑体" panose="02010609060101010101" pitchFamily="2" charset="-122"/>
            </a:endParaRPr>
          </a:p>
        </p:txBody>
      </p:sp>
      <p:sp>
        <p:nvSpPr>
          <p:cNvPr id="174095" name="圆角矩形标注 174094"/>
          <p:cNvSpPr/>
          <p:nvPr/>
        </p:nvSpPr>
        <p:spPr>
          <a:xfrm>
            <a:off x="7772400" y="1447800"/>
            <a:ext cx="1143000" cy="1371600"/>
          </a:xfrm>
          <a:prstGeom prst="wedgeRoundRectCallout">
            <a:avLst>
              <a:gd name="adj1" fmla="val -68750"/>
              <a:gd name="adj2" fmla="val 96644"/>
              <a:gd name="adj3" fmla="val 16667"/>
            </a:avLst>
          </a:prstGeom>
          <a:solidFill>
            <a:schemeClr val="hlink"/>
          </a:solidFill>
          <a:ln w="9525" cap="flat" cmpd="sng">
            <a:solidFill>
              <a:schemeClr val="hlink"/>
            </a:solidFill>
            <a:prstDash val="solid"/>
            <a:miter/>
            <a:headEnd type="none" w="med" len="med"/>
            <a:tailEnd type="none" w="med" len="med"/>
          </a:ln>
        </p:spPr>
        <p:txBody>
          <a:bodyPr wrap="none" anchor="ctr"/>
          <a:p>
            <a:pPr algn="ctr"/>
            <a:r>
              <a:rPr lang="en-US" altLang="zh-CN" dirty="0">
                <a:latin typeface="Times New Roman" panose="02020603050405020304" pitchFamily="18" charset="0"/>
                <a:ea typeface="黑体" panose="02010609060101010101" pitchFamily="2" charset="-122"/>
              </a:rPr>
              <a:t>5</a:t>
            </a:r>
            <a:r>
              <a:rPr lang="zh-CN" altLang="en-US" dirty="0">
                <a:latin typeface="Times New Roman" panose="02020603050405020304" pitchFamily="18" charset="0"/>
                <a:ea typeface="黑体" panose="02010609060101010101" pitchFamily="2" charset="-122"/>
              </a:rPr>
              <a:t>个表</a:t>
            </a:r>
            <a:endParaRPr lang="zh-CN" altLang="en-US">
              <a:latin typeface="Times New Roman" panose="02020603050405020304" pitchFamily="18" charset="0"/>
              <a:ea typeface="黑体" panose="0201060906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文本框 263169"/>
          <p:cNvSpPr txBox="1"/>
          <p:nvPr/>
        </p:nvSpPr>
        <p:spPr>
          <a:xfrm>
            <a:off x="1676400" y="2286000"/>
            <a:ext cx="5486400" cy="701675"/>
          </a:xfrm>
          <a:prstGeom prst="rect">
            <a:avLst/>
          </a:prstGeom>
          <a:noFill/>
          <a:ln w="9525">
            <a:noFill/>
          </a:ln>
        </p:spPr>
        <p:txBody>
          <a:bodyPr>
            <a:spAutoFit/>
          </a:bodyPr>
          <a:p>
            <a:pPr algn="ctr">
              <a:spcBef>
                <a:spcPct val="50000"/>
              </a:spcBef>
            </a:pPr>
            <a:r>
              <a:rPr lang="zh-CN" altLang="en-US" sz="4000" b="1" dirty="0">
                <a:effectLst>
                  <a:outerShdw blurRad="38100" dist="38100" dir="2700000">
                    <a:srgbClr val="C0C0C0"/>
                  </a:outerShdw>
                </a:effectLst>
                <a:latin typeface="Times New Roman" panose="02020603050405020304" pitchFamily="18" charset="0"/>
                <a:ea typeface="宋体" panose="02010600030101010101" pitchFamily="2" charset="-122"/>
              </a:rPr>
              <a:t>目标与职责的清晰化</a:t>
            </a:r>
            <a:endParaRPr lang="zh-CN" altLang="en-US" sz="4000" b="1" dirty="0">
              <a:effectLst>
                <a:outerShdw blurRad="38100" dist="38100" dir="2700000">
                  <a:srgbClr val="C0C0C0"/>
                </a:outerShdw>
              </a:effectLst>
              <a:latin typeface="Times New Roman" panose="02020603050405020304" pitchFamily="18"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4" name="文本框 264193"/>
          <p:cNvSpPr txBox="1"/>
          <p:nvPr/>
        </p:nvSpPr>
        <p:spPr>
          <a:xfrm>
            <a:off x="1219200" y="1676400"/>
            <a:ext cx="5486400" cy="457200"/>
          </a:xfrm>
          <a:prstGeom prst="rect">
            <a:avLst/>
          </a:prstGeom>
          <a:noFill/>
          <a:ln w="9525">
            <a:noFill/>
          </a:ln>
        </p:spPr>
        <p:txBody>
          <a:bodyPr>
            <a:spAutoFit/>
          </a:bodyPr>
          <a:p>
            <a:pPr>
              <a:spcBef>
                <a:spcPct val="50000"/>
              </a:spcBef>
            </a:pPr>
            <a:endParaRPr lang="zh-CN" altLang="zh-CN" dirty="0">
              <a:latin typeface="Times New Roman" panose="02020603050405020304" pitchFamily="18" charset="0"/>
              <a:ea typeface="宋体" panose="02010600030101010101" pitchFamily="2" charset="-122"/>
            </a:endParaRPr>
          </a:p>
        </p:txBody>
      </p:sp>
      <p:sp>
        <p:nvSpPr>
          <p:cNvPr id="264195" name="文本框 264194"/>
          <p:cNvSpPr txBox="1"/>
          <p:nvPr/>
        </p:nvSpPr>
        <p:spPr>
          <a:xfrm>
            <a:off x="1143000" y="1219200"/>
            <a:ext cx="3962400" cy="579438"/>
          </a:xfrm>
          <a:prstGeom prst="rect">
            <a:avLst/>
          </a:prstGeom>
          <a:noFill/>
          <a:ln w="9525">
            <a:noFill/>
          </a:ln>
        </p:spPr>
        <p:txBody>
          <a:bodyPr>
            <a:spAutoFit/>
          </a:bodyPr>
          <a:p>
            <a:pPr>
              <a:spcBef>
                <a:spcPct val="50000"/>
              </a:spcBef>
            </a:pPr>
            <a:r>
              <a:rPr lang="zh-CN" altLang="en-US" sz="3200" b="1" dirty="0">
                <a:latin typeface="Times New Roman" panose="02020603050405020304" pitchFamily="18" charset="0"/>
                <a:ea typeface="宋体" panose="02010600030101010101" pitchFamily="2" charset="-122"/>
              </a:rPr>
              <a:t>培训目的</a:t>
            </a:r>
            <a:endParaRPr lang="zh-CN" altLang="en-US" sz="3200" b="1" dirty="0">
              <a:latin typeface="Times New Roman" panose="02020603050405020304" pitchFamily="18" charset="0"/>
              <a:ea typeface="宋体" panose="02010600030101010101" pitchFamily="2" charset="-122"/>
            </a:endParaRPr>
          </a:p>
        </p:txBody>
      </p:sp>
      <p:sp>
        <p:nvSpPr>
          <p:cNvPr id="264196" name="文本框 264195"/>
          <p:cNvSpPr txBox="1"/>
          <p:nvPr/>
        </p:nvSpPr>
        <p:spPr>
          <a:xfrm>
            <a:off x="1219200" y="2286000"/>
            <a:ext cx="7162800" cy="2349500"/>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１、澄清目标、职责的具体内涵</a:t>
            </a:r>
            <a:endParaRPr lang="zh-CN" altLang="en-US" sz="2800" b="1" dirty="0">
              <a:latin typeface="Times New Roman" panose="02020603050405020304" pitchFamily="18" charset="0"/>
              <a:ea typeface="宋体" panose="02010600030101010101" pitchFamily="2" charset="-122"/>
            </a:endParaRPr>
          </a:p>
          <a:p>
            <a:pPr>
              <a:spcBef>
                <a:spcPct val="50000"/>
              </a:spcBef>
            </a:pPr>
            <a:r>
              <a:rPr lang="zh-CN" altLang="en-US" sz="2800" b="1" dirty="0">
                <a:latin typeface="Times New Roman" panose="02020603050405020304" pitchFamily="18" charset="0"/>
                <a:ea typeface="宋体" panose="02010600030101010101" pitchFamily="2" charset="-122"/>
              </a:rPr>
              <a:t>２、提供目标和职责的清晰写法的工具</a:t>
            </a:r>
            <a:endParaRPr lang="zh-CN" altLang="en-US" sz="2800" b="1" dirty="0">
              <a:latin typeface="Times New Roman" panose="02020603050405020304" pitchFamily="18" charset="0"/>
              <a:ea typeface="宋体" panose="02010600030101010101" pitchFamily="2" charset="-122"/>
            </a:endParaRPr>
          </a:p>
          <a:p>
            <a:pPr>
              <a:spcBef>
                <a:spcPct val="50000"/>
              </a:spcBef>
            </a:pPr>
            <a:r>
              <a:rPr lang="zh-CN" altLang="en-US" sz="2800" b="1" dirty="0">
                <a:latin typeface="Times New Roman" panose="02020603050405020304" pitchFamily="18" charset="0"/>
                <a:ea typeface="宋体" panose="02010600030101010101" pitchFamily="2" charset="-122"/>
              </a:rPr>
              <a:t>３、探讨部门日常管理中的目标管理</a:t>
            </a:r>
            <a:endParaRPr lang="zh-CN" altLang="en-US" sz="2800" b="1" dirty="0">
              <a:latin typeface="Times New Roman" panose="02020603050405020304" pitchFamily="18" charset="0"/>
              <a:ea typeface="宋体" panose="02010600030101010101" pitchFamily="2" charset="-122"/>
            </a:endParaRPr>
          </a:p>
          <a:p>
            <a:pPr>
              <a:spcBef>
                <a:spcPct val="50000"/>
              </a:spcBef>
            </a:pP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430" name="矩形 59429"/>
          <p:cNvSpPr/>
          <p:nvPr/>
        </p:nvSpPr>
        <p:spPr>
          <a:xfrm>
            <a:off x="4495800" y="4724400"/>
            <a:ext cx="13716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59429" name="矩形 59428"/>
          <p:cNvSpPr/>
          <p:nvPr/>
        </p:nvSpPr>
        <p:spPr>
          <a:xfrm>
            <a:off x="4495800" y="4114800"/>
            <a:ext cx="19812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59427" name="矩形 59426"/>
          <p:cNvSpPr/>
          <p:nvPr/>
        </p:nvSpPr>
        <p:spPr>
          <a:xfrm>
            <a:off x="4495800" y="3048000"/>
            <a:ext cx="12954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59426" name="矩形 59425"/>
          <p:cNvSpPr/>
          <p:nvPr/>
        </p:nvSpPr>
        <p:spPr>
          <a:xfrm>
            <a:off x="4495800" y="2438400"/>
            <a:ext cx="2438400" cy="457200"/>
          </a:xfrm>
          <a:prstGeom prst="rect">
            <a:avLst/>
          </a:prstGeom>
          <a:solidFill>
            <a:schemeClr val="accent1"/>
          </a:solidFill>
          <a:ln w="9525" cap="flat" cmpd="sng">
            <a:solidFill>
              <a:srgbClr val="66FFFF"/>
            </a:solidFill>
            <a:prstDash val="solid"/>
            <a:miter/>
            <a:headEnd type="none" w="med" len="med"/>
            <a:tailEnd type="none" w="med" len="med"/>
          </a:ln>
        </p:spPr>
        <p:txBody>
          <a:bodyPr/>
          <a:p>
            <a:endParaRPr lang="zh-CN" altLang="en-US"/>
          </a:p>
        </p:txBody>
      </p:sp>
      <p:sp>
        <p:nvSpPr>
          <p:cNvPr id="59431" name="矩形 59430"/>
          <p:cNvSpPr/>
          <p:nvPr/>
        </p:nvSpPr>
        <p:spPr>
          <a:xfrm>
            <a:off x="4495800" y="3581400"/>
            <a:ext cx="32004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59422" name="椭圆 59421"/>
          <p:cNvSpPr/>
          <p:nvPr/>
        </p:nvSpPr>
        <p:spPr>
          <a:xfrm>
            <a:off x="2514600" y="914400"/>
            <a:ext cx="5638800" cy="990600"/>
          </a:xfrm>
          <a:prstGeom prst="ellipse">
            <a:avLst/>
          </a:prstGeom>
          <a:solidFill>
            <a:schemeClr val="hlink"/>
          </a:solidFill>
          <a:ln w="9525" cap="flat" cmpd="sng">
            <a:solidFill>
              <a:schemeClr val="hlink"/>
            </a:solidFill>
            <a:prstDash val="solid"/>
            <a:headEnd type="none" w="med" len="med"/>
            <a:tailEnd type="none" w="med" len="med"/>
          </a:ln>
        </p:spPr>
        <p:txBody>
          <a:bodyPr/>
          <a:p>
            <a:endParaRPr lang="zh-CN" altLang="en-US"/>
          </a:p>
        </p:txBody>
      </p:sp>
      <p:grpSp>
        <p:nvGrpSpPr>
          <p:cNvPr id="59407" name="组合 59406"/>
          <p:cNvGrpSpPr/>
          <p:nvPr/>
        </p:nvGrpSpPr>
        <p:grpSpPr>
          <a:xfrm>
            <a:off x="381000" y="0"/>
            <a:ext cx="5638800" cy="762000"/>
            <a:chOff x="240" y="96"/>
            <a:chExt cx="3552" cy="480"/>
          </a:xfrm>
        </p:grpSpPr>
        <p:sp>
          <p:nvSpPr>
            <p:cNvPr id="59408" name="矩形 59407"/>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59409" name="组合 59408"/>
            <p:cNvGrpSpPr/>
            <p:nvPr/>
          </p:nvGrpSpPr>
          <p:grpSpPr>
            <a:xfrm>
              <a:off x="240" y="96"/>
              <a:ext cx="480" cy="480"/>
              <a:chOff x="240" y="96"/>
              <a:chExt cx="480" cy="480"/>
            </a:xfrm>
          </p:grpSpPr>
          <p:sp>
            <p:nvSpPr>
              <p:cNvPr id="59410" name="右箭头 59409"/>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59411" name="右箭头 59410"/>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59412" name="右箭头 59411"/>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59413" name="右箭头 59412"/>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59414" name="右箭头 59413"/>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59421" name="文本框 59420"/>
          <p:cNvSpPr txBox="1"/>
          <p:nvPr/>
        </p:nvSpPr>
        <p:spPr>
          <a:xfrm>
            <a:off x="3124200" y="1143000"/>
            <a:ext cx="4800600" cy="466725"/>
          </a:xfrm>
          <a:prstGeom prst="rect">
            <a:avLst/>
          </a:prstGeom>
          <a:solidFill>
            <a:srgbClr val="66FFFF"/>
          </a:solidFill>
          <a:ln w="9525" cap="flat" cmpd="sng">
            <a:solidFill>
              <a:srgbClr val="66FFFF"/>
            </a:solidFill>
            <a:prstDash val="solid"/>
            <a:miter/>
            <a:headEnd type="none" w="med" len="med"/>
            <a:tailEnd type="none" w="med" len="med"/>
          </a:ln>
        </p:spPr>
        <p:txBody>
          <a:bodyPr>
            <a:spAutoFit/>
          </a:bodyPr>
          <a:p>
            <a:pPr>
              <a:spcBef>
                <a:spcPct val="50000"/>
              </a:spcBef>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岗位责任考核书的填写说明（一）</a:t>
            </a:r>
            <a:endParaRPr lang="zh-CN" altLang="en-US">
              <a:latin typeface="Times New Roman" panose="02020603050405020304" pitchFamily="18" charset="0"/>
              <a:ea typeface="黑体" panose="02010609060101010101" pitchFamily="2" charset="-122"/>
            </a:endParaRPr>
          </a:p>
        </p:txBody>
      </p:sp>
      <p:sp>
        <p:nvSpPr>
          <p:cNvPr id="59424" name="文本框 59423"/>
          <p:cNvSpPr txBox="1"/>
          <p:nvPr/>
        </p:nvSpPr>
        <p:spPr>
          <a:xfrm>
            <a:off x="3886200" y="2438400"/>
            <a:ext cx="4648200" cy="3195638"/>
          </a:xfrm>
          <a:prstGeom prst="rect">
            <a:avLst/>
          </a:prstGeom>
          <a:gradFill rotWithShape="0">
            <a:gsLst>
              <a:gs pos="0">
                <a:srgbClr val="66FFFF"/>
              </a:gs>
              <a:gs pos="100000">
                <a:srgbClr val="66FFFF">
                  <a:gamma/>
                  <a:shade val="46275"/>
                  <a:invGamma/>
                </a:srgbClr>
              </a:gs>
            </a:gsLst>
            <a:path path="shape">
              <a:fillToRect l="50000" t="50000" r="50000" b="50000"/>
            </a:path>
            <a:tileRect/>
          </a:gradFill>
          <a:ln w="9525">
            <a:noFill/>
          </a:ln>
        </p:spPr>
        <p:txBody>
          <a:bodyPr>
            <a:spAutoFit/>
          </a:bodyPr>
          <a:p>
            <a:pPr>
              <a:spcBef>
                <a:spcPct val="50000"/>
              </a:spcBef>
            </a:pPr>
            <a:r>
              <a:rPr lang="en-US" altLang="zh-CN" dirty="0">
                <a:latin typeface="Times New Roman" panose="02020603050405020304" pitchFamily="18" charset="0"/>
                <a:ea typeface="黑体" panose="02010609060101010101" pitchFamily="2" charset="-122"/>
              </a:rPr>
              <a:t>1</a:t>
            </a:r>
            <a:r>
              <a:rPr lang="zh-CN" altLang="en-US" dirty="0">
                <a:latin typeface="Times New Roman" panose="02020603050405020304" pitchFamily="18" charset="0"/>
                <a:ea typeface="黑体" panose="02010609060101010101" pitchFamily="2" charset="-122"/>
              </a:rPr>
              <a:t>、岗位主要职责</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1</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solidFill>
                <a:srgbClr val="FFFF66"/>
              </a:solidFill>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2</a:t>
            </a:r>
            <a:r>
              <a:rPr lang="zh-CN" altLang="en-US" dirty="0">
                <a:latin typeface="Times New Roman" panose="02020603050405020304" pitchFamily="18" charset="0"/>
                <a:ea typeface="黑体" panose="02010609060101010101" pitchFamily="2" charset="-122"/>
              </a:rPr>
              <a:t>、工作任务</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2</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3</a:t>
            </a:r>
            <a:r>
              <a:rPr lang="zh-CN" altLang="en-US" dirty="0">
                <a:latin typeface="Times New Roman" panose="02020603050405020304" pitchFamily="18" charset="0"/>
                <a:ea typeface="黑体" panose="02010609060101010101" pitchFamily="2" charset="-122"/>
              </a:rPr>
              <a:t>、企业价值观的行为表现</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3</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4</a:t>
            </a:r>
            <a:r>
              <a:rPr lang="zh-CN" altLang="en-US" dirty="0">
                <a:latin typeface="Times New Roman" panose="02020603050405020304" pitchFamily="18" charset="0"/>
                <a:ea typeface="黑体" panose="02010609060101010101" pitchFamily="2" charset="-122"/>
              </a:rPr>
              <a:t>、个人发展计划</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4</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5</a:t>
            </a:r>
            <a:r>
              <a:rPr lang="zh-CN" altLang="en-US" dirty="0">
                <a:latin typeface="Times New Roman" panose="02020603050405020304" pitchFamily="18" charset="0"/>
                <a:ea typeface="黑体" panose="02010609060101010101" pitchFamily="2" charset="-122"/>
              </a:rPr>
              <a:t>、年度总结</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5</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endParaRPr>
          </a:p>
          <a:p>
            <a:pPr>
              <a:spcBef>
                <a:spcPct val="50000"/>
              </a:spcBef>
            </a:pPr>
            <a:r>
              <a:rPr lang="zh-CN" altLang="en-US" dirty="0">
                <a:latin typeface="Times New Roman" panose="02020603050405020304" pitchFamily="18" charset="0"/>
                <a:ea typeface="黑体" panose="02010609060101010101" pitchFamily="2" charset="-122"/>
              </a:rPr>
              <a:t> </a:t>
            </a:r>
            <a:endParaRPr lang="zh-CN" altLang="en-US">
              <a:latin typeface="Times New Roman" panose="02020603050405020304" pitchFamily="18" charset="0"/>
              <a:ea typeface="黑体" panose="02010609060101010101" pitchFamily="2" charset="-122"/>
            </a:endParaRPr>
          </a:p>
        </p:txBody>
      </p:sp>
      <p:sp>
        <p:nvSpPr>
          <p:cNvPr id="59432" name="文本框 59431"/>
          <p:cNvSpPr txBox="1"/>
          <p:nvPr/>
        </p:nvSpPr>
        <p:spPr>
          <a:xfrm>
            <a:off x="1812925" y="2362200"/>
            <a:ext cx="549275" cy="3200400"/>
          </a:xfrm>
          <a:prstGeom prst="rect">
            <a:avLst/>
          </a:prstGeom>
          <a:gradFill rotWithShape="0">
            <a:gsLst>
              <a:gs pos="0">
                <a:srgbClr val="66FFFF">
                  <a:gamma/>
                  <a:shade val="46275"/>
                  <a:invGamma/>
                </a:srgbClr>
              </a:gs>
              <a:gs pos="100000">
                <a:srgbClr val="66FFFF"/>
              </a:gs>
            </a:gsLst>
            <a:lin ang="18900000" scaled="1"/>
            <a:tileRect/>
          </a:gradFill>
          <a:ln w="9525">
            <a:noFill/>
          </a:ln>
        </p:spPr>
        <p:txBody>
          <a:bodyPr vert="eaVert">
            <a:spAutoFit/>
          </a:bodyPr>
          <a:p>
            <a:pPr>
              <a:spcBef>
                <a:spcPct val="50000"/>
              </a:spcBef>
            </a:pPr>
            <a:r>
              <a:rPr lang="zh-CN" altLang="en-US" dirty="0">
                <a:latin typeface="Times New Roman" panose="02020603050405020304" pitchFamily="18" charset="0"/>
                <a:ea typeface="黑体" panose="02010609060101010101" pitchFamily="2" charset="-122"/>
              </a:rPr>
              <a:t>岗位责任考核书的结构</a:t>
            </a:r>
            <a:endParaRPr lang="zh-CN" altLang="en-US">
              <a:latin typeface="Times New Roman" panose="02020603050405020304" pitchFamily="18" charset="0"/>
              <a:ea typeface="黑体" panose="02010609060101010101" pitchFamily="2" charset="-122"/>
            </a:endParaRPr>
          </a:p>
        </p:txBody>
      </p:sp>
      <p:sp>
        <p:nvSpPr>
          <p:cNvPr id="59433" name="直接连接符 59432"/>
          <p:cNvSpPr/>
          <p:nvPr/>
        </p:nvSpPr>
        <p:spPr>
          <a:xfrm>
            <a:off x="3124200" y="2590800"/>
            <a:ext cx="0" cy="2362200"/>
          </a:xfrm>
          <a:prstGeom prst="line">
            <a:avLst/>
          </a:prstGeom>
          <a:ln w="76200" cap="flat" cmpd="sng">
            <a:solidFill>
              <a:schemeClr val="accent1"/>
            </a:solidFill>
            <a:prstDash val="solid"/>
            <a:headEnd type="none" w="med" len="med"/>
            <a:tailEnd type="none" w="med" len="med"/>
          </a:ln>
        </p:spPr>
      </p:sp>
      <p:sp>
        <p:nvSpPr>
          <p:cNvPr id="59434" name="直接连接符 59433"/>
          <p:cNvSpPr/>
          <p:nvPr/>
        </p:nvSpPr>
        <p:spPr>
          <a:xfrm>
            <a:off x="3124200" y="2590800"/>
            <a:ext cx="762000" cy="0"/>
          </a:xfrm>
          <a:prstGeom prst="line">
            <a:avLst/>
          </a:prstGeom>
          <a:ln w="76200" cap="flat" cmpd="sng">
            <a:solidFill>
              <a:schemeClr val="accent1"/>
            </a:solidFill>
            <a:prstDash val="solid"/>
            <a:headEnd type="none" w="med" len="med"/>
            <a:tailEnd type="triangle" w="med" len="med"/>
          </a:ln>
        </p:spPr>
      </p:sp>
      <p:sp>
        <p:nvSpPr>
          <p:cNvPr id="59435" name="直接连接符 59434"/>
          <p:cNvSpPr/>
          <p:nvPr/>
        </p:nvSpPr>
        <p:spPr>
          <a:xfrm>
            <a:off x="3124200" y="3200400"/>
            <a:ext cx="762000" cy="0"/>
          </a:xfrm>
          <a:prstGeom prst="line">
            <a:avLst/>
          </a:prstGeom>
          <a:ln w="76200" cap="flat" cmpd="sng">
            <a:solidFill>
              <a:schemeClr val="accent1"/>
            </a:solidFill>
            <a:prstDash val="solid"/>
            <a:headEnd type="none" w="med" len="med"/>
            <a:tailEnd type="triangle" w="med" len="med"/>
          </a:ln>
        </p:spPr>
      </p:sp>
      <p:sp>
        <p:nvSpPr>
          <p:cNvPr id="59436" name="直接连接符 59435"/>
          <p:cNvSpPr/>
          <p:nvPr/>
        </p:nvSpPr>
        <p:spPr>
          <a:xfrm>
            <a:off x="2362200" y="3733800"/>
            <a:ext cx="1524000" cy="0"/>
          </a:xfrm>
          <a:prstGeom prst="line">
            <a:avLst/>
          </a:prstGeom>
          <a:ln w="76200" cap="flat" cmpd="sng">
            <a:solidFill>
              <a:schemeClr val="accent1"/>
            </a:solidFill>
            <a:prstDash val="solid"/>
            <a:headEnd type="none" w="med" len="med"/>
            <a:tailEnd type="triangle" w="med" len="med"/>
          </a:ln>
        </p:spPr>
      </p:sp>
      <p:sp>
        <p:nvSpPr>
          <p:cNvPr id="59437" name="直接连接符 59436"/>
          <p:cNvSpPr/>
          <p:nvPr/>
        </p:nvSpPr>
        <p:spPr>
          <a:xfrm>
            <a:off x="3124200" y="4267200"/>
            <a:ext cx="762000" cy="0"/>
          </a:xfrm>
          <a:prstGeom prst="line">
            <a:avLst/>
          </a:prstGeom>
          <a:ln w="76200" cap="flat" cmpd="sng">
            <a:solidFill>
              <a:schemeClr val="accent1"/>
            </a:solidFill>
            <a:prstDash val="solid"/>
            <a:headEnd type="none" w="med" len="med"/>
            <a:tailEnd type="triangle" w="med" len="med"/>
          </a:ln>
        </p:spPr>
      </p:sp>
      <p:sp>
        <p:nvSpPr>
          <p:cNvPr id="59438" name="直接连接符 59437"/>
          <p:cNvSpPr/>
          <p:nvPr/>
        </p:nvSpPr>
        <p:spPr>
          <a:xfrm>
            <a:off x="3124200" y="4953000"/>
            <a:ext cx="762000" cy="0"/>
          </a:xfrm>
          <a:prstGeom prst="line">
            <a:avLst/>
          </a:prstGeom>
          <a:ln w="76200" cap="flat" cmpd="sng">
            <a:solidFill>
              <a:schemeClr val="accent1"/>
            </a:solidFill>
            <a:prstDash val="solid"/>
            <a:headEnd type="none" w="med" len="med"/>
            <a:tailEnd type="triangle" w="med" len="med"/>
          </a:ln>
        </p:spPr>
      </p:sp>
      <p:sp>
        <p:nvSpPr>
          <p:cNvPr id="59441" name="流程图: 顺序访问存储器 59440"/>
          <p:cNvSpPr/>
          <p:nvPr/>
        </p:nvSpPr>
        <p:spPr>
          <a:xfrm>
            <a:off x="228600" y="1219200"/>
            <a:ext cx="1524000" cy="1371600"/>
          </a:xfrm>
          <a:prstGeom prst="flowChartMagneticTape">
            <a:avLst/>
          </a:prstGeom>
          <a:solidFill>
            <a:schemeClr val="hlink"/>
          </a:solidFill>
          <a:ln w="9525" cap="flat" cmpd="sng">
            <a:solidFill>
              <a:schemeClr val="hlink"/>
            </a:solidFill>
            <a:prstDash val="solid"/>
            <a:miter/>
            <a:headEnd type="none" w="med" len="med"/>
            <a:tailEnd type="none" w="med" len="med"/>
          </a:ln>
        </p:spPr>
        <p:txBody>
          <a:bodyPr wrap="none" anchor="ctr"/>
          <a:p>
            <a:pPr algn="ct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5</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个表是指</a:t>
            </a:r>
            <a:endParaRPr lang="zh-CN" altLang="en-US" dirty="0">
              <a:latin typeface="Times New Roman" panose="02020603050405020304" pitchFamily="18" charset="0"/>
              <a:ea typeface="黑体" panose="02010609060101010101" pitchFamily="2" charset="-122"/>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矩形 167937"/>
          <p:cNvSpPr/>
          <p:nvPr/>
        </p:nvSpPr>
        <p:spPr>
          <a:xfrm>
            <a:off x="4495800" y="4724400"/>
            <a:ext cx="13716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7939" name="矩形 167938"/>
          <p:cNvSpPr/>
          <p:nvPr/>
        </p:nvSpPr>
        <p:spPr>
          <a:xfrm>
            <a:off x="4495800" y="4114800"/>
            <a:ext cx="19812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7940" name="矩形 167939"/>
          <p:cNvSpPr/>
          <p:nvPr/>
        </p:nvSpPr>
        <p:spPr>
          <a:xfrm>
            <a:off x="4495800" y="3048000"/>
            <a:ext cx="12954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7941" name="矩形 167940"/>
          <p:cNvSpPr/>
          <p:nvPr/>
        </p:nvSpPr>
        <p:spPr>
          <a:xfrm>
            <a:off x="4495800" y="2438400"/>
            <a:ext cx="2438400" cy="457200"/>
          </a:xfrm>
          <a:prstGeom prst="rect">
            <a:avLst/>
          </a:prstGeom>
          <a:solidFill>
            <a:schemeClr val="accent1"/>
          </a:solidFill>
          <a:ln w="9525" cap="flat" cmpd="sng">
            <a:solidFill>
              <a:srgbClr val="66FFFF"/>
            </a:solidFill>
            <a:prstDash val="solid"/>
            <a:miter/>
            <a:headEnd type="none" w="med" len="med"/>
            <a:tailEnd type="none" w="med" len="med"/>
          </a:ln>
        </p:spPr>
        <p:txBody>
          <a:bodyPr/>
          <a:p>
            <a:endParaRPr lang="zh-CN" altLang="en-US"/>
          </a:p>
        </p:txBody>
      </p:sp>
      <p:sp>
        <p:nvSpPr>
          <p:cNvPr id="167942" name="矩形 167941"/>
          <p:cNvSpPr/>
          <p:nvPr/>
        </p:nvSpPr>
        <p:spPr>
          <a:xfrm>
            <a:off x="4495800" y="3581400"/>
            <a:ext cx="32004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7943" name="椭圆 167942"/>
          <p:cNvSpPr/>
          <p:nvPr/>
        </p:nvSpPr>
        <p:spPr>
          <a:xfrm>
            <a:off x="2514600" y="914400"/>
            <a:ext cx="5486400" cy="990600"/>
          </a:xfrm>
          <a:prstGeom prst="ellipse">
            <a:avLst/>
          </a:prstGeom>
          <a:solidFill>
            <a:schemeClr val="hlink"/>
          </a:solidFill>
          <a:ln w="9525" cap="flat" cmpd="sng">
            <a:solidFill>
              <a:schemeClr val="hlink"/>
            </a:solidFill>
            <a:prstDash val="solid"/>
            <a:headEnd type="none" w="med" len="med"/>
            <a:tailEnd type="none" w="med" len="med"/>
          </a:ln>
        </p:spPr>
        <p:txBody>
          <a:bodyPr/>
          <a:p>
            <a:endParaRPr lang="zh-CN" altLang="en-US"/>
          </a:p>
        </p:txBody>
      </p:sp>
      <p:grpSp>
        <p:nvGrpSpPr>
          <p:cNvPr id="167944" name="组合 167943"/>
          <p:cNvGrpSpPr/>
          <p:nvPr/>
        </p:nvGrpSpPr>
        <p:grpSpPr>
          <a:xfrm>
            <a:off x="381000" y="0"/>
            <a:ext cx="5638800" cy="762000"/>
            <a:chOff x="240" y="96"/>
            <a:chExt cx="3552" cy="480"/>
          </a:xfrm>
        </p:grpSpPr>
        <p:sp>
          <p:nvSpPr>
            <p:cNvPr id="167945" name="矩形 167944"/>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67946" name="组合 167945"/>
            <p:cNvGrpSpPr/>
            <p:nvPr/>
          </p:nvGrpSpPr>
          <p:grpSpPr>
            <a:xfrm>
              <a:off x="240" y="96"/>
              <a:ext cx="480" cy="480"/>
              <a:chOff x="240" y="96"/>
              <a:chExt cx="480" cy="480"/>
            </a:xfrm>
          </p:grpSpPr>
          <p:sp>
            <p:nvSpPr>
              <p:cNvPr id="167947" name="右箭头 167946"/>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67948" name="右箭头 167947"/>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67949" name="右箭头 167948"/>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67950" name="右箭头 167949"/>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67951" name="右箭头 167950"/>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67952" name="文本框 167951"/>
          <p:cNvSpPr txBox="1"/>
          <p:nvPr/>
        </p:nvSpPr>
        <p:spPr>
          <a:xfrm>
            <a:off x="3276600" y="1143000"/>
            <a:ext cx="4267200" cy="466725"/>
          </a:xfrm>
          <a:prstGeom prst="rect">
            <a:avLst/>
          </a:prstGeom>
          <a:solidFill>
            <a:srgbClr val="66FFFF"/>
          </a:solidFill>
          <a:ln w="9525" cap="flat" cmpd="sng">
            <a:solidFill>
              <a:srgbClr val="66FFFF"/>
            </a:solidFill>
            <a:prstDash val="solid"/>
            <a:miter/>
            <a:headEnd type="none" w="med" len="med"/>
            <a:tailEnd type="none" w="med" len="med"/>
          </a:ln>
        </p:spPr>
        <p:txBody>
          <a:bodyPr>
            <a:spAutoFit/>
          </a:bodyPr>
          <a:p>
            <a:pPr>
              <a:spcBef>
                <a:spcPct val="50000"/>
              </a:spcBef>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岗位主要职责的填写说明</a:t>
            </a:r>
            <a:endParaRPr lang="zh-CN" altLang="en-US">
              <a:latin typeface="Times New Roman" panose="02020603050405020304" pitchFamily="18" charset="0"/>
              <a:ea typeface="黑体" panose="02010609060101010101" pitchFamily="2" charset="-122"/>
            </a:endParaRPr>
          </a:p>
        </p:txBody>
      </p:sp>
      <p:sp>
        <p:nvSpPr>
          <p:cNvPr id="167953" name="文本框 167952"/>
          <p:cNvSpPr txBox="1"/>
          <p:nvPr/>
        </p:nvSpPr>
        <p:spPr>
          <a:xfrm>
            <a:off x="3886200" y="2438400"/>
            <a:ext cx="4648200" cy="3195638"/>
          </a:xfrm>
          <a:prstGeom prst="rect">
            <a:avLst/>
          </a:prstGeom>
          <a:gradFill rotWithShape="0">
            <a:gsLst>
              <a:gs pos="0">
                <a:srgbClr val="66FFFF"/>
              </a:gs>
              <a:gs pos="100000">
                <a:srgbClr val="66FFFF">
                  <a:gamma/>
                  <a:shade val="46275"/>
                  <a:invGamma/>
                </a:srgbClr>
              </a:gs>
            </a:gsLst>
            <a:path path="shape">
              <a:fillToRect l="50000" t="50000" r="50000" b="50000"/>
            </a:path>
            <a:tileRect/>
          </a:gradFill>
          <a:ln w="9525">
            <a:noFill/>
          </a:ln>
        </p:spPr>
        <p:txBody>
          <a:bodyPr>
            <a:spAutoFit/>
          </a:bodyPr>
          <a:p>
            <a:pPr>
              <a:spcBef>
                <a:spcPct val="50000"/>
              </a:spcBef>
            </a:pPr>
            <a:r>
              <a:rPr lang="en-US" altLang="zh-CN" dirty="0">
                <a:latin typeface="Times New Roman" panose="02020603050405020304" pitchFamily="18" charset="0"/>
                <a:ea typeface="黑体" panose="02010609060101010101" pitchFamily="2" charset="-122"/>
              </a:rPr>
              <a:t>1</a:t>
            </a:r>
            <a:r>
              <a:rPr lang="zh-CN" altLang="en-US" dirty="0">
                <a:latin typeface="Times New Roman" panose="02020603050405020304" pitchFamily="18" charset="0"/>
                <a:ea typeface="黑体" panose="02010609060101010101" pitchFamily="2" charset="-122"/>
              </a:rPr>
              <a:t>、</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岗位主要职责（表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1</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solidFill>
                <a:srgbClr val="FFFF66"/>
              </a:solidFill>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2</a:t>
            </a:r>
            <a:r>
              <a:rPr lang="zh-CN" altLang="en-US" dirty="0">
                <a:latin typeface="Times New Roman" panose="02020603050405020304" pitchFamily="18" charset="0"/>
                <a:ea typeface="黑体" panose="02010609060101010101" pitchFamily="2" charset="-122"/>
              </a:rPr>
              <a:t>、工作任务</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2</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3</a:t>
            </a:r>
            <a:r>
              <a:rPr lang="zh-CN" altLang="en-US" dirty="0">
                <a:latin typeface="Times New Roman" panose="02020603050405020304" pitchFamily="18" charset="0"/>
                <a:ea typeface="黑体" panose="02010609060101010101" pitchFamily="2" charset="-122"/>
              </a:rPr>
              <a:t>、企业价值观的行为表现</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3</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4</a:t>
            </a:r>
            <a:r>
              <a:rPr lang="zh-CN" altLang="en-US" dirty="0">
                <a:latin typeface="Times New Roman" panose="02020603050405020304" pitchFamily="18" charset="0"/>
                <a:ea typeface="黑体" panose="02010609060101010101" pitchFamily="2" charset="-122"/>
              </a:rPr>
              <a:t>、个人发展计划</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4</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5</a:t>
            </a:r>
            <a:r>
              <a:rPr lang="zh-CN" altLang="en-US" dirty="0">
                <a:latin typeface="Times New Roman" panose="02020603050405020304" pitchFamily="18" charset="0"/>
                <a:ea typeface="黑体" panose="02010609060101010101" pitchFamily="2" charset="-122"/>
              </a:rPr>
              <a:t>、年度总结</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5</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endParaRPr>
          </a:p>
          <a:p>
            <a:pPr>
              <a:spcBef>
                <a:spcPct val="50000"/>
              </a:spcBef>
            </a:pPr>
            <a:r>
              <a:rPr lang="zh-CN" altLang="en-US" dirty="0">
                <a:latin typeface="Times New Roman" panose="02020603050405020304" pitchFamily="18" charset="0"/>
                <a:ea typeface="黑体" panose="02010609060101010101" pitchFamily="2" charset="-122"/>
              </a:rPr>
              <a:t> </a:t>
            </a:r>
            <a:endParaRPr lang="zh-CN" altLang="en-US">
              <a:latin typeface="Times New Roman" panose="02020603050405020304" pitchFamily="18" charset="0"/>
              <a:ea typeface="黑体" panose="02010609060101010101" pitchFamily="2" charset="-122"/>
            </a:endParaRPr>
          </a:p>
        </p:txBody>
      </p:sp>
      <p:sp>
        <p:nvSpPr>
          <p:cNvPr id="167954" name="文本框 167953"/>
          <p:cNvSpPr txBox="1"/>
          <p:nvPr/>
        </p:nvSpPr>
        <p:spPr>
          <a:xfrm>
            <a:off x="1812925" y="2362200"/>
            <a:ext cx="549275" cy="3200400"/>
          </a:xfrm>
          <a:prstGeom prst="rect">
            <a:avLst/>
          </a:prstGeom>
          <a:gradFill rotWithShape="0">
            <a:gsLst>
              <a:gs pos="0">
                <a:srgbClr val="66FFFF">
                  <a:gamma/>
                  <a:shade val="46275"/>
                  <a:invGamma/>
                </a:srgbClr>
              </a:gs>
              <a:gs pos="100000">
                <a:srgbClr val="66FFFF"/>
              </a:gs>
            </a:gsLst>
            <a:lin ang="18900000" scaled="1"/>
            <a:tileRect/>
          </a:gradFill>
          <a:ln w="9525">
            <a:noFill/>
          </a:ln>
        </p:spPr>
        <p:txBody>
          <a:bodyPr vert="eaVert">
            <a:spAutoFit/>
          </a:bodyPr>
          <a:p>
            <a:pPr>
              <a:spcBef>
                <a:spcPct val="50000"/>
              </a:spcBef>
            </a:pPr>
            <a:r>
              <a:rPr lang="zh-CN" altLang="en-US" dirty="0">
                <a:latin typeface="Times New Roman" panose="02020603050405020304" pitchFamily="18" charset="0"/>
                <a:ea typeface="黑体" panose="02010609060101010101" pitchFamily="2" charset="-122"/>
              </a:rPr>
              <a:t>岗位责任考核书的结构</a:t>
            </a:r>
            <a:endParaRPr lang="zh-CN" altLang="en-US">
              <a:latin typeface="Times New Roman" panose="02020603050405020304" pitchFamily="18" charset="0"/>
              <a:ea typeface="黑体" panose="02010609060101010101" pitchFamily="2" charset="-122"/>
            </a:endParaRPr>
          </a:p>
        </p:txBody>
      </p:sp>
      <p:sp>
        <p:nvSpPr>
          <p:cNvPr id="167955" name="直接连接符 167954"/>
          <p:cNvSpPr/>
          <p:nvPr/>
        </p:nvSpPr>
        <p:spPr>
          <a:xfrm>
            <a:off x="3124200" y="2590800"/>
            <a:ext cx="0" cy="2362200"/>
          </a:xfrm>
          <a:prstGeom prst="line">
            <a:avLst/>
          </a:prstGeom>
          <a:ln w="76200" cap="flat" cmpd="sng">
            <a:solidFill>
              <a:schemeClr val="accent1"/>
            </a:solidFill>
            <a:prstDash val="solid"/>
            <a:headEnd type="none" w="med" len="med"/>
            <a:tailEnd type="none" w="med" len="med"/>
          </a:ln>
        </p:spPr>
      </p:sp>
      <p:sp>
        <p:nvSpPr>
          <p:cNvPr id="167956" name="直接连接符 167955"/>
          <p:cNvSpPr/>
          <p:nvPr/>
        </p:nvSpPr>
        <p:spPr>
          <a:xfrm>
            <a:off x="3124200" y="2590800"/>
            <a:ext cx="762000" cy="0"/>
          </a:xfrm>
          <a:prstGeom prst="line">
            <a:avLst/>
          </a:prstGeom>
          <a:ln w="76200" cap="flat" cmpd="sng">
            <a:solidFill>
              <a:schemeClr val="accent1"/>
            </a:solidFill>
            <a:prstDash val="solid"/>
            <a:headEnd type="none" w="med" len="med"/>
            <a:tailEnd type="triangle" w="med" len="med"/>
          </a:ln>
        </p:spPr>
      </p:sp>
      <p:sp>
        <p:nvSpPr>
          <p:cNvPr id="167957" name="直接连接符 167956"/>
          <p:cNvSpPr/>
          <p:nvPr/>
        </p:nvSpPr>
        <p:spPr>
          <a:xfrm>
            <a:off x="3124200" y="3200400"/>
            <a:ext cx="762000" cy="0"/>
          </a:xfrm>
          <a:prstGeom prst="line">
            <a:avLst/>
          </a:prstGeom>
          <a:ln w="76200" cap="flat" cmpd="sng">
            <a:solidFill>
              <a:schemeClr val="accent1"/>
            </a:solidFill>
            <a:prstDash val="solid"/>
            <a:headEnd type="none" w="med" len="med"/>
            <a:tailEnd type="triangle" w="med" len="med"/>
          </a:ln>
        </p:spPr>
      </p:sp>
      <p:sp>
        <p:nvSpPr>
          <p:cNvPr id="167958" name="直接连接符 167957"/>
          <p:cNvSpPr/>
          <p:nvPr/>
        </p:nvSpPr>
        <p:spPr>
          <a:xfrm>
            <a:off x="2362200" y="3733800"/>
            <a:ext cx="1524000" cy="0"/>
          </a:xfrm>
          <a:prstGeom prst="line">
            <a:avLst/>
          </a:prstGeom>
          <a:ln w="76200" cap="flat" cmpd="sng">
            <a:solidFill>
              <a:schemeClr val="accent1"/>
            </a:solidFill>
            <a:prstDash val="solid"/>
            <a:headEnd type="none" w="med" len="med"/>
            <a:tailEnd type="triangle" w="med" len="med"/>
          </a:ln>
        </p:spPr>
      </p:sp>
      <p:sp>
        <p:nvSpPr>
          <p:cNvPr id="167959" name="直接连接符 167958"/>
          <p:cNvSpPr/>
          <p:nvPr/>
        </p:nvSpPr>
        <p:spPr>
          <a:xfrm>
            <a:off x="3124200" y="4267200"/>
            <a:ext cx="762000" cy="0"/>
          </a:xfrm>
          <a:prstGeom prst="line">
            <a:avLst/>
          </a:prstGeom>
          <a:ln w="76200" cap="flat" cmpd="sng">
            <a:solidFill>
              <a:schemeClr val="accent1"/>
            </a:solidFill>
            <a:prstDash val="solid"/>
            <a:headEnd type="none" w="med" len="med"/>
            <a:tailEnd type="triangle" w="med" len="med"/>
          </a:ln>
        </p:spPr>
      </p:sp>
      <p:sp>
        <p:nvSpPr>
          <p:cNvPr id="167960" name="直接连接符 167959"/>
          <p:cNvSpPr/>
          <p:nvPr/>
        </p:nvSpPr>
        <p:spPr>
          <a:xfrm>
            <a:off x="3124200" y="4953000"/>
            <a:ext cx="762000" cy="0"/>
          </a:xfrm>
          <a:prstGeom prst="line">
            <a:avLst/>
          </a:prstGeom>
          <a:ln w="76200" cap="flat" cmpd="sng">
            <a:solidFill>
              <a:schemeClr val="accent1"/>
            </a:solidFill>
            <a:prstDash val="solid"/>
            <a:headEnd type="none" w="med" len="med"/>
            <a:tailEnd type="triangle" w="med" len="med"/>
          </a:ln>
        </p:spPr>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直接连接符 229377"/>
          <p:cNvSpPr/>
          <p:nvPr/>
        </p:nvSpPr>
        <p:spPr>
          <a:xfrm>
            <a:off x="6477000" y="0"/>
            <a:ext cx="0" cy="381000"/>
          </a:xfrm>
          <a:prstGeom prst="line">
            <a:avLst/>
          </a:prstGeom>
          <a:ln w="12700" cap="flat" cmpd="sng">
            <a:solidFill>
              <a:srgbClr val="5F5F5F"/>
            </a:solidFill>
            <a:prstDash val="solid"/>
            <a:headEnd type="none" w="sm" len="sm"/>
            <a:tailEnd type="none" w="sm" len="sm"/>
          </a:ln>
        </p:spPr>
      </p:sp>
      <p:sp>
        <p:nvSpPr>
          <p:cNvPr id="229379" name="文本框 229378"/>
          <p:cNvSpPr txBox="1"/>
          <p:nvPr/>
        </p:nvSpPr>
        <p:spPr>
          <a:xfrm>
            <a:off x="838200" y="685800"/>
            <a:ext cx="8077200" cy="519113"/>
          </a:xfrm>
          <a:prstGeom prst="rect">
            <a:avLst/>
          </a:prstGeom>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lin ang="5400000" scaled="1"/>
            <a:tileRect/>
          </a:gradFill>
          <a:ln w="9525">
            <a:noFill/>
          </a:ln>
        </p:spPr>
        <p:txBody>
          <a:bodyPr>
            <a:spAutoFit/>
          </a:bodyPr>
          <a:p>
            <a:pPr lvl="1"/>
            <a:r>
              <a:rPr lang="en-US" altLang="zh-CN" sz="2800" b="1" dirty="0">
                <a:latin typeface="Times New Roman" panose="02020603050405020304" pitchFamily="18" charset="0"/>
                <a:ea typeface="楷体_GB2312" pitchFamily="49" charset="-122"/>
              </a:rPr>
              <a:t>1 </a:t>
            </a:r>
            <a:r>
              <a:rPr lang="zh-CN" altLang="en-US" sz="2800" b="1" dirty="0">
                <a:latin typeface="Times New Roman" panose="02020603050405020304" pitchFamily="18" charset="0"/>
                <a:ea typeface="楷体_GB2312" pitchFamily="49" charset="-122"/>
              </a:rPr>
              <a:t>确定岗位职责</a:t>
            </a:r>
            <a:endParaRPr lang="zh-CN" altLang="en-US" sz="2800" b="1">
              <a:latin typeface="Times New Roman" panose="02020603050405020304" pitchFamily="18" charset="0"/>
              <a:ea typeface="楷体_GB2312" pitchFamily="49" charset="-122"/>
            </a:endParaRPr>
          </a:p>
        </p:txBody>
      </p:sp>
      <p:sp>
        <p:nvSpPr>
          <p:cNvPr id="229380" name="矩形 229379"/>
          <p:cNvSpPr/>
          <p:nvPr/>
        </p:nvSpPr>
        <p:spPr>
          <a:xfrm>
            <a:off x="2667000" y="2819400"/>
            <a:ext cx="4191000" cy="685800"/>
          </a:xfrm>
          <a:prstGeom prst="rect">
            <a:avLst/>
          </a:prstGeom>
          <a:gradFill rotWithShape="0">
            <a:gsLst>
              <a:gs pos="0">
                <a:srgbClr val="66CCFF">
                  <a:gamma/>
                  <a:tint val="35294"/>
                  <a:invGamma/>
                </a:srgbClr>
              </a:gs>
              <a:gs pos="100000">
                <a:srgbClr val="66CCFF"/>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p>
            <a:pPr>
              <a:lnSpc>
                <a:spcPct val="135000"/>
              </a:lnSpc>
            </a:pPr>
            <a:r>
              <a:rPr lang="zh-CN" altLang="en-US" dirty="0">
                <a:latin typeface="黑体" panose="02010609060101010101" pitchFamily="2" charset="-122"/>
                <a:ea typeface="黑体" panose="02010609060101010101" pitchFamily="2" charset="-122"/>
              </a:rPr>
              <a:t>步骤二：沟通部门的工作重点</a:t>
            </a:r>
            <a:endParaRPr lang="zh-CN" altLang="en-US" b="1" dirty="0">
              <a:latin typeface="楷体_GB2312" pitchFamily="49" charset="-122"/>
              <a:ea typeface="楷体_GB2312" pitchFamily="49" charset="-122"/>
            </a:endParaRPr>
          </a:p>
        </p:txBody>
      </p:sp>
      <p:sp>
        <p:nvSpPr>
          <p:cNvPr id="229381" name="矩形 229380"/>
          <p:cNvSpPr/>
          <p:nvPr/>
        </p:nvSpPr>
        <p:spPr>
          <a:xfrm>
            <a:off x="2667000" y="5334000"/>
            <a:ext cx="4191000" cy="762000"/>
          </a:xfrm>
          <a:prstGeom prst="rect">
            <a:avLst/>
          </a:prstGeom>
          <a:gradFill rotWithShape="0">
            <a:gsLst>
              <a:gs pos="0">
                <a:srgbClr val="66CCFF">
                  <a:gamma/>
                  <a:tint val="51765"/>
                  <a:invGamma/>
                </a:srgbClr>
              </a:gs>
              <a:gs pos="100000">
                <a:srgbClr val="66CCFF"/>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p>
            <a:pPr>
              <a:lnSpc>
                <a:spcPct val="135000"/>
              </a:lnSpc>
            </a:pPr>
            <a:r>
              <a:rPr lang="zh-CN" altLang="en-US" b="1" dirty="0">
                <a:latin typeface="黑体" panose="02010609060101010101" pitchFamily="2" charset="-122"/>
                <a:ea typeface="黑体" panose="02010609060101010101" pitchFamily="2" charset="-122"/>
              </a:rPr>
              <a:t>步骤四：与员工达成一致</a:t>
            </a:r>
            <a:endParaRPr lang="zh-CN" altLang="en-US" sz="2000" b="1" dirty="0">
              <a:latin typeface="楷体_GB2312" pitchFamily="49" charset="-122"/>
              <a:ea typeface="楷体_GB2312" pitchFamily="49" charset="-122"/>
            </a:endParaRPr>
          </a:p>
        </p:txBody>
      </p:sp>
      <p:sp>
        <p:nvSpPr>
          <p:cNvPr id="229382" name="矩形 229381"/>
          <p:cNvSpPr/>
          <p:nvPr/>
        </p:nvSpPr>
        <p:spPr>
          <a:xfrm>
            <a:off x="2667000" y="1524000"/>
            <a:ext cx="4191000" cy="762000"/>
          </a:xfrm>
          <a:prstGeom prst="rect">
            <a:avLst/>
          </a:prstGeom>
          <a:gradFill rotWithShape="0">
            <a:gsLst>
              <a:gs pos="0">
                <a:srgbClr val="66CCFF">
                  <a:gamma/>
                  <a:tint val="21176"/>
                  <a:invGamma/>
                </a:srgbClr>
              </a:gs>
              <a:gs pos="100000">
                <a:srgbClr val="66CCFF"/>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p>
            <a:pPr>
              <a:lnSpc>
                <a:spcPct val="135000"/>
              </a:lnSpc>
            </a:pPr>
            <a:r>
              <a:rPr lang="zh-CN" altLang="en-US" dirty="0">
                <a:latin typeface="黑体" panose="02010609060101010101" pitchFamily="2" charset="-122"/>
                <a:ea typeface="黑体" panose="02010609060101010101" pitchFamily="2" charset="-122"/>
              </a:rPr>
              <a:t>步骤一：澄清主要责任</a:t>
            </a:r>
            <a:endParaRPr lang="zh-CN" altLang="en-US" b="1" dirty="0">
              <a:latin typeface="楷体_GB2312" pitchFamily="49" charset="-122"/>
              <a:ea typeface="楷体_GB2312" pitchFamily="49" charset="-122"/>
            </a:endParaRPr>
          </a:p>
        </p:txBody>
      </p:sp>
      <p:sp>
        <p:nvSpPr>
          <p:cNvPr id="229383" name="矩形 229382"/>
          <p:cNvSpPr/>
          <p:nvPr/>
        </p:nvSpPr>
        <p:spPr>
          <a:xfrm>
            <a:off x="2667000" y="3962400"/>
            <a:ext cx="4191000" cy="762000"/>
          </a:xfrm>
          <a:prstGeom prst="rect">
            <a:avLst/>
          </a:prstGeom>
          <a:gradFill rotWithShape="0">
            <a:gsLst>
              <a:gs pos="0">
                <a:srgbClr val="66CCFF">
                  <a:gamma/>
                  <a:tint val="42353"/>
                  <a:invGamma/>
                </a:srgbClr>
              </a:gs>
              <a:gs pos="100000">
                <a:srgbClr val="66CCFF"/>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p>
            <a:pPr>
              <a:lnSpc>
                <a:spcPct val="135000"/>
              </a:lnSpc>
            </a:pPr>
            <a:r>
              <a:rPr lang="zh-CN" altLang="en-US" dirty="0">
                <a:latin typeface="黑体" panose="02010609060101010101" pitchFamily="2" charset="-122"/>
                <a:ea typeface="黑体" panose="02010609060101010101" pitchFamily="2" charset="-122"/>
              </a:rPr>
              <a:t>步骤三：设定员工的工作目标</a:t>
            </a:r>
            <a:endParaRPr lang="zh-CN" altLang="en-US" sz="2000" b="1" dirty="0">
              <a:latin typeface="楷体_GB2312" pitchFamily="49" charset="-122"/>
              <a:ea typeface="楷体_GB2312" pitchFamily="49" charset="-122"/>
            </a:endParaRPr>
          </a:p>
        </p:txBody>
      </p:sp>
      <p:sp>
        <p:nvSpPr>
          <p:cNvPr id="229384" name="下箭头 229383"/>
          <p:cNvSpPr/>
          <p:nvPr/>
        </p:nvSpPr>
        <p:spPr>
          <a:xfrm>
            <a:off x="4419600" y="2286000"/>
            <a:ext cx="762000" cy="533400"/>
          </a:xfrm>
          <a:prstGeom prst="downArrow">
            <a:avLst>
              <a:gd name="adj1" fmla="val 50000"/>
              <a:gd name="adj2" fmla="val 25000"/>
            </a:avLst>
          </a:prstGeom>
          <a:solidFill>
            <a:srgbClr val="FFFF00"/>
          </a:solidFill>
          <a:ln w="9525" cap="flat" cmpd="sng">
            <a:solidFill>
              <a:schemeClr val="bg1"/>
            </a:solidFill>
            <a:prstDash val="solid"/>
            <a:miter/>
            <a:headEnd type="none" w="med" len="med"/>
            <a:tailEnd type="none" w="med" len="med"/>
          </a:ln>
        </p:spPr>
        <p:txBody>
          <a:bodyPr/>
          <a:p>
            <a:endParaRPr lang="zh-CN" altLang="en-US"/>
          </a:p>
        </p:txBody>
      </p:sp>
      <p:sp>
        <p:nvSpPr>
          <p:cNvPr id="229385" name="下箭头 229384"/>
          <p:cNvSpPr/>
          <p:nvPr/>
        </p:nvSpPr>
        <p:spPr>
          <a:xfrm>
            <a:off x="4343400" y="4724400"/>
            <a:ext cx="762000" cy="533400"/>
          </a:xfrm>
          <a:prstGeom prst="downArrow">
            <a:avLst>
              <a:gd name="adj1" fmla="val 50000"/>
              <a:gd name="adj2" fmla="val 25000"/>
            </a:avLst>
          </a:prstGeom>
          <a:solidFill>
            <a:srgbClr val="FFFF00"/>
          </a:solidFill>
          <a:ln w="9525" cap="flat" cmpd="sng">
            <a:solidFill>
              <a:schemeClr val="bg1"/>
            </a:solidFill>
            <a:prstDash val="solid"/>
            <a:miter/>
            <a:headEnd type="none" w="med" len="med"/>
            <a:tailEnd type="none" w="med" len="med"/>
          </a:ln>
        </p:spPr>
        <p:txBody>
          <a:bodyPr/>
          <a:p>
            <a:endParaRPr lang="zh-CN" altLang="en-US"/>
          </a:p>
        </p:txBody>
      </p:sp>
      <p:sp>
        <p:nvSpPr>
          <p:cNvPr id="229386" name="下箭头 229385"/>
          <p:cNvSpPr/>
          <p:nvPr/>
        </p:nvSpPr>
        <p:spPr>
          <a:xfrm>
            <a:off x="4419600" y="3505200"/>
            <a:ext cx="762000" cy="457200"/>
          </a:xfrm>
          <a:prstGeom prst="downArrow">
            <a:avLst>
              <a:gd name="adj1" fmla="val 50000"/>
              <a:gd name="adj2" fmla="val 25000"/>
            </a:avLst>
          </a:prstGeom>
          <a:solidFill>
            <a:srgbClr val="FFFF00"/>
          </a:solidFill>
          <a:ln w="9525" cap="flat" cmpd="sng">
            <a:solidFill>
              <a:schemeClr val="bg1"/>
            </a:solidFill>
            <a:prstDash val="solid"/>
            <a:miter/>
            <a:headEnd type="none" w="med" len="med"/>
            <a:tailEnd type="none" w="med" len="med"/>
          </a:ln>
        </p:spPr>
        <p:txBody>
          <a:bodyPr/>
          <a:p>
            <a:endParaRPr lang="zh-CN" altLang="en-US"/>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直接连接符 231425"/>
          <p:cNvSpPr/>
          <p:nvPr/>
        </p:nvSpPr>
        <p:spPr>
          <a:xfrm>
            <a:off x="6477000" y="0"/>
            <a:ext cx="0" cy="381000"/>
          </a:xfrm>
          <a:prstGeom prst="line">
            <a:avLst/>
          </a:prstGeom>
          <a:ln w="12700" cap="flat" cmpd="sng">
            <a:solidFill>
              <a:srgbClr val="5F5F5F"/>
            </a:solidFill>
            <a:prstDash val="solid"/>
            <a:headEnd type="none" w="sm" len="sm"/>
            <a:tailEnd type="none" w="sm" len="sm"/>
          </a:ln>
        </p:spPr>
      </p:sp>
      <p:sp>
        <p:nvSpPr>
          <p:cNvPr id="231427" name="文本框 231426"/>
          <p:cNvSpPr txBox="1"/>
          <p:nvPr/>
        </p:nvSpPr>
        <p:spPr>
          <a:xfrm>
            <a:off x="609600" y="914400"/>
            <a:ext cx="8077200" cy="519113"/>
          </a:xfrm>
          <a:prstGeom prst="rect">
            <a:avLst/>
          </a:prstGeom>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lin ang="5400000" scaled="1"/>
            <a:tileRect/>
          </a:gradFill>
          <a:ln w="9525">
            <a:noFill/>
          </a:ln>
        </p:spPr>
        <p:txBody>
          <a:bodyPr>
            <a:spAutoFit/>
          </a:bodyPr>
          <a:p>
            <a:pPr lvl="1"/>
            <a:r>
              <a:rPr lang="en-US" altLang="zh-CN" sz="2800" b="1" dirty="0">
                <a:latin typeface="Times New Roman" panose="02020603050405020304" pitchFamily="18" charset="0"/>
                <a:ea typeface="楷体_GB2312" pitchFamily="49" charset="-122"/>
              </a:rPr>
              <a:t>2 </a:t>
            </a:r>
            <a:r>
              <a:rPr lang="zh-CN" altLang="en-US" sz="2800" b="1" dirty="0">
                <a:latin typeface="Times New Roman" panose="02020603050405020304" pitchFamily="18" charset="0"/>
                <a:ea typeface="楷体_GB2312" pitchFamily="49" charset="-122"/>
              </a:rPr>
              <a:t>职责的履行</a:t>
            </a:r>
            <a:endParaRPr lang="zh-CN" altLang="en-US" sz="2800" b="1">
              <a:latin typeface="Times New Roman" panose="02020603050405020304" pitchFamily="18" charset="0"/>
              <a:ea typeface="楷体_GB2312" pitchFamily="49" charset="-122"/>
            </a:endParaRPr>
          </a:p>
        </p:txBody>
      </p:sp>
      <p:sp>
        <p:nvSpPr>
          <p:cNvPr id="231428" name="右箭头标注 231427"/>
          <p:cNvSpPr/>
          <p:nvPr/>
        </p:nvSpPr>
        <p:spPr>
          <a:xfrm>
            <a:off x="685800" y="1981200"/>
            <a:ext cx="914400" cy="1219200"/>
          </a:xfrm>
          <a:prstGeom prst="rightArrowCallout">
            <a:avLst>
              <a:gd name="adj1" fmla="val 33333"/>
              <a:gd name="adj2" fmla="val 50000"/>
              <a:gd name="adj3" fmla="val 22916"/>
              <a:gd name="adj4" fmla="val 66667"/>
            </a:avLst>
          </a:prstGeom>
          <a:gradFill rotWithShape="0">
            <a:gsLst>
              <a:gs pos="0">
                <a:srgbClr val="FF99CC">
                  <a:gamma/>
                  <a:tint val="23529"/>
                  <a:invGamma/>
                </a:srgbClr>
              </a:gs>
              <a:gs pos="100000">
                <a:srgbClr val="FF99CC"/>
              </a:gs>
            </a:gsLst>
            <a:lin ang="0" scaled="1"/>
            <a:tileRect/>
          </a:gradFill>
          <a:ln w="12700" cap="flat" cmpd="sng">
            <a:solidFill>
              <a:schemeClr val="tx1"/>
            </a:solidFill>
            <a:prstDash val="solid"/>
            <a:miter/>
            <a:headEnd type="none" w="sm" len="sm"/>
            <a:tailEnd type="none" w="sm" len="sm"/>
          </a:ln>
        </p:spPr>
        <p:txBody>
          <a:bodyPr vert="eaVert" wrap="none" anchor="ctr"/>
          <a:p>
            <a:pPr algn="ctr" eaLnBrk="0" hangingPunct="0"/>
            <a:r>
              <a:rPr lang="zh-CN" altLang="en-US" sz="2800" dirty="0">
                <a:latin typeface="Times New Roman" panose="02020603050405020304" pitchFamily="18" charset="0"/>
                <a:ea typeface="黑体" panose="02010609060101010101" pitchFamily="2" charset="-122"/>
              </a:rPr>
              <a:t>激励</a:t>
            </a:r>
            <a:endParaRPr lang="zh-CN" altLang="en-US">
              <a:latin typeface="Times New Roman" panose="02020603050405020304" pitchFamily="18" charset="0"/>
              <a:ea typeface="隶书" panose="02010509060101010101" pitchFamily="49" charset="-122"/>
            </a:endParaRPr>
          </a:p>
        </p:txBody>
      </p:sp>
      <p:sp>
        <p:nvSpPr>
          <p:cNvPr id="231429" name="右箭头标注 231428"/>
          <p:cNvSpPr/>
          <p:nvPr/>
        </p:nvSpPr>
        <p:spPr>
          <a:xfrm>
            <a:off x="685800" y="3429000"/>
            <a:ext cx="914400" cy="1219200"/>
          </a:xfrm>
          <a:prstGeom prst="rightArrowCallout">
            <a:avLst>
              <a:gd name="adj1" fmla="val 33333"/>
              <a:gd name="adj2" fmla="val 50000"/>
              <a:gd name="adj3" fmla="val 22916"/>
              <a:gd name="adj4" fmla="val 66667"/>
            </a:avLst>
          </a:prstGeom>
          <a:gradFill rotWithShape="0">
            <a:gsLst>
              <a:gs pos="0">
                <a:srgbClr val="FFFF99">
                  <a:gamma/>
                  <a:tint val="25882"/>
                  <a:invGamma/>
                </a:srgbClr>
              </a:gs>
              <a:gs pos="100000">
                <a:srgbClr val="FFFF99"/>
              </a:gs>
            </a:gsLst>
            <a:lin ang="0" scaled="1"/>
            <a:tileRect/>
          </a:gradFill>
          <a:ln w="12700" cap="flat" cmpd="sng">
            <a:solidFill>
              <a:schemeClr val="tx1"/>
            </a:solidFill>
            <a:prstDash val="solid"/>
            <a:miter/>
            <a:headEnd type="none" w="sm" len="sm"/>
            <a:tailEnd type="none" w="sm" len="sm"/>
          </a:ln>
        </p:spPr>
        <p:txBody>
          <a:bodyPr vert="eaVert" wrap="none" anchor="ctr"/>
          <a:p>
            <a:pPr algn="ctr" eaLnBrk="0" hangingPunct="0"/>
            <a:r>
              <a:rPr lang="zh-CN" altLang="en-US" sz="2800" dirty="0">
                <a:latin typeface="Times New Roman" panose="02020603050405020304" pitchFamily="18" charset="0"/>
                <a:ea typeface="黑体" panose="02010609060101010101" pitchFamily="2" charset="-122"/>
              </a:rPr>
              <a:t>反馈</a:t>
            </a:r>
            <a:endParaRPr lang="zh-CN" altLang="en-US">
              <a:latin typeface="Times New Roman" panose="02020603050405020304" pitchFamily="18" charset="0"/>
              <a:ea typeface="隶书" panose="02010509060101010101" pitchFamily="49" charset="-122"/>
            </a:endParaRPr>
          </a:p>
        </p:txBody>
      </p:sp>
      <p:sp>
        <p:nvSpPr>
          <p:cNvPr id="231430" name="右箭头标注 231429"/>
          <p:cNvSpPr/>
          <p:nvPr/>
        </p:nvSpPr>
        <p:spPr>
          <a:xfrm>
            <a:off x="685800" y="4953000"/>
            <a:ext cx="838200" cy="1219200"/>
          </a:xfrm>
          <a:prstGeom prst="rightArrowCallout">
            <a:avLst>
              <a:gd name="adj1" fmla="val 36363"/>
              <a:gd name="adj2" fmla="val 54545"/>
              <a:gd name="adj3" fmla="val 16666"/>
              <a:gd name="adj4" fmla="val 66667"/>
            </a:avLst>
          </a:prstGeom>
          <a:gradFill rotWithShape="0">
            <a:gsLst>
              <a:gs pos="0">
                <a:srgbClr val="99FF33">
                  <a:gamma/>
                  <a:tint val="23529"/>
                  <a:invGamma/>
                </a:srgbClr>
              </a:gs>
              <a:gs pos="100000">
                <a:srgbClr val="99FF33"/>
              </a:gs>
            </a:gsLst>
            <a:lin ang="0" scaled="1"/>
            <a:tileRect/>
          </a:gradFill>
          <a:ln w="12700" cap="flat" cmpd="sng">
            <a:solidFill>
              <a:schemeClr val="tx1"/>
            </a:solidFill>
            <a:prstDash val="solid"/>
            <a:miter/>
            <a:headEnd type="none" w="sm" len="sm"/>
            <a:tailEnd type="none" w="sm" len="sm"/>
          </a:ln>
        </p:spPr>
        <p:txBody>
          <a:bodyPr vert="eaVert" wrap="none" anchor="ctr"/>
          <a:p>
            <a:pPr algn="ctr" eaLnBrk="0" hangingPunct="0"/>
            <a:r>
              <a:rPr lang="zh-CN" altLang="en-US" sz="2800" dirty="0">
                <a:latin typeface="Times New Roman" panose="02020603050405020304" pitchFamily="18" charset="0"/>
                <a:ea typeface="黑体" panose="02010609060101010101" pitchFamily="2" charset="-122"/>
              </a:rPr>
              <a:t>辅导</a:t>
            </a:r>
            <a:endParaRPr lang="zh-CN" altLang="en-US">
              <a:latin typeface="Times New Roman" panose="02020603050405020304" pitchFamily="18" charset="0"/>
              <a:ea typeface="隶书" panose="02010509060101010101" pitchFamily="49" charset="-122"/>
            </a:endParaRPr>
          </a:p>
        </p:txBody>
      </p:sp>
      <p:sp>
        <p:nvSpPr>
          <p:cNvPr id="231431" name="矩形 231430"/>
          <p:cNvSpPr/>
          <p:nvPr/>
        </p:nvSpPr>
        <p:spPr>
          <a:xfrm>
            <a:off x="2057400" y="1981200"/>
            <a:ext cx="2895600" cy="1219200"/>
          </a:xfrm>
          <a:prstGeom prst="rect">
            <a:avLst/>
          </a:prstGeom>
          <a:gradFill rotWithShape="0">
            <a:gsLst>
              <a:gs pos="0">
                <a:srgbClr val="FF99CC"/>
              </a:gs>
              <a:gs pos="100000">
                <a:srgbClr val="FF99CC">
                  <a:gamma/>
                  <a:tint val="40000"/>
                  <a:invGamma/>
                </a:srgbClr>
              </a:gs>
            </a:gsLst>
            <a:lin ang="0" scaled="1"/>
            <a:tileRect/>
          </a:gradFill>
          <a:ln w="12700" cap="flat" cmpd="sng">
            <a:solidFill>
              <a:schemeClr val="tx1"/>
            </a:solidFill>
            <a:prstDash val="solid"/>
            <a:miter/>
            <a:headEnd type="none" w="sm" len="sm"/>
            <a:tailEnd type="none" w="sm" len="sm"/>
          </a:ln>
        </p:spPr>
        <p:txBody>
          <a:bodyPr wrap="none" anchor="ctr"/>
          <a:p>
            <a:pPr eaLnBrk="0" hangingPunct="0"/>
            <a:r>
              <a:rPr lang="zh-CN" altLang="en-US" b="1" dirty="0">
                <a:latin typeface="Times New Roman" panose="02020603050405020304" pitchFamily="18" charset="0"/>
                <a:ea typeface="楷体_GB2312" pitchFamily="49" charset="-122"/>
              </a:rPr>
              <a:t>谁来激励员工？</a:t>
            </a:r>
            <a:endParaRPr lang="zh-CN" altLang="en-US" b="1" dirty="0">
              <a:latin typeface="Times New Roman" panose="02020603050405020304" pitchFamily="18" charset="0"/>
              <a:ea typeface="楷体_GB2312" pitchFamily="49" charset="-122"/>
            </a:endParaRPr>
          </a:p>
          <a:p>
            <a:pPr eaLnBrk="0" hangingPunct="0"/>
            <a:r>
              <a:rPr lang="zh-CN" altLang="en-US" b="1" dirty="0">
                <a:latin typeface="Times New Roman" panose="02020603050405020304" pitchFamily="18" charset="0"/>
                <a:ea typeface="楷体_GB2312" pitchFamily="49" charset="-122"/>
              </a:rPr>
              <a:t>什么能激励员工？</a:t>
            </a:r>
            <a:endParaRPr lang="zh-CN" altLang="en-US" b="1" dirty="0">
              <a:latin typeface="Times New Roman" panose="02020603050405020304" pitchFamily="18" charset="0"/>
              <a:ea typeface="楷体_GB2312" pitchFamily="49" charset="-122"/>
            </a:endParaRPr>
          </a:p>
          <a:p>
            <a:pPr eaLnBrk="0" hangingPunct="0"/>
            <a:r>
              <a:rPr lang="zh-CN" altLang="en-US" b="1" dirty="0">
                <a:latin typeface="Times New Roman" panose="02020603050405020304" pitchFamily="18" charset="0"/>
                <a:ea typeface="楷体_GB2312" pitchFamily="49" charset="-122"/>
              </a:rPr>
              <a:t>如何激励员工？</a:t>
            </a:r>
            <a:endParaRPr lang="zh-CN" altLang="en-US" b="1">
              <a:latin typeface="Times New Roman" panose="02020603050405020304" pitchFamily="18" charset="0"/>
              <a:ea typeface="楷体_GB2312" pitchFamily="49" charset="-122"/>
            </a:endParaRPr>
          </a:p>
        </p:txBody>
      </p:sp>
      <p:sp>
        <p:nvSpPr>
          <p:cNvPr id="231432" name="矩形 231431"/>
          <p:cNvSpPr/>
          <p:nvPr/>
        </p:nvSpPr>
        <p:spPr>
          <a:xfrm>
            <a:off x="2057400" y="3505200"/>
            <a:ext cx="2895600" cy="1143000"/>
          </a:xfrm>
          <a:prstGeom prst="rect">
            <a:avLst/>
          </a:prstGeom>
          <a:gradFill rotWithShape="0">
            <a:gsLst>
              <a:gs pos="0">
                <a:srgbClr val="FFFF99"/>
              </a:gs>
              <a:gs pos="100000">
                <a:srgbClr val="FFFF99">
                  <a:gamma/>
                  <a:tint val="40000"/>
                  <a:invGamma/>
                </a:srgbClr>
              </a:gs>
            </a:gsLst>
            <a:lin ang="0" scaled="1"/>
            <a:tileRect/>
          </a:gradFill>
          <a:ln w="12700" cap="flat" cmpd="sng">
            <a:solidFill>
              <a:schemeClr val="tx1"/>
            </a:solidFill>
            <a:prstDash val="solid"/>
            <a:miter/>
            <a:headEnd type="none" w="sm" len="sm"/>
            <a:tailEnd type="none" w="sm" len="sm"/>
          </a:ln>
        </p:spPr>
        <p:txBody>
          <a:bodyPr wrap="none" anchor="ctr"/>
          <a:p>
            <a:pPr eaLnBrk="0" hangingPunct="0"/>
            <a:r>
              <a:rPr lang="zh-CN" altLang="en-US" b="1" dirty="0">
                <a:latin typeface="Times New Roman" panose="02020603050405020304" pitchFamily="18" charset="0"/>
                <a:ea typeface="楷体_GB2312" pitchFamily="49" charset="-122"/>
              </a:rPr>
              <a:t>正面反馈</a:t>
            </a:r>
            <a:endParaRPr lang="zh-CN" altLang="en-US" b="1" dirty="0">
              <a:latin typeface="Times New Roman" panose="02020603050405020304" pitchFamily="18" charset="0"/>
              <a:ea typeface="楷体_GB2312" pitchFamily="49" charset="-122"/>
            </a:endParaRPr>
          </a:p>
          <a:p>
            <a:pPr eaLnBrk="0" hangingPunct="0"/>
            <a:r>
              <a:rPr lang="zh-CN" altLang="en-US" b="1" dirty="0">
                <a:latin typeface="Times New Roman" panose="02020603050405020304" pitchFamily="18" charset="0"/>
                <a:ea typeface="楷体_GB2312" pitchFamily="49" charset="-122"/>
              </a:rPr>
              <a:t>负面反馈</a:t>
            </a:r>
            <a:endParaRPr lang="zh-CN" altLang="en-US">
              <a:latin typeface="Times New Roman" panose="02020603050405020304" pitchFamily="18" charset="0"/>
              <a:ea typeface="楷体_GB2312" pitchFamily="49" charset="-122"/>
            </a:endParaRPr>
          </a:p>
        </p:txBody>
      </p:sp>
      <p:sp>
        <p:nvSpPr>
          <p:cNvPr id="231433" name="矩形 231432"/>
          <p:cNvSpPr/>
          <p:nvPr/>
        </p:nvSpPr>
        <p:spPr>
          <a:xfrm>
            <a:off x="2057400" y="4953000"/>
            <a:ext cx="2895600" cy="1219200"/>
          </a:xfrm>
          <a:prstGeom prst="rect">
            <a:avLst/>
          </a:prstGeom>
          <a:gradFill rotWithShape="0">
            <a:gsLst>
              <a:gs pos="0">
                <a:srgbClr val="99FF66"/>
              </a:gs>
              <a:gs pos="100000">
                <a:srgbClr val="99FF66">
                  <a:gamma/>
                  <a:tint val="40000"/>
                  <a:invGamma/>
                </a:srgbClr>
              </a:gs>
            </a:gsLst>
            <a:lin ang="0" scaled="1"/>
            <a:tileRect/>
          </a:gradFill>
          <a:ln w="12700" cap="flat" cmpd="sng">
            <a:solidFill>
              <a:schemeClr val="tx1"/>
            </a:solidFill>
            <a:prstDash val="solid"/>
            <a:miter/>
            <a:headEnd type="none" w="sm" len="sm"/>
            <a:tailEnd type="none" w="sm" len="sm"/>
          </a:ln>
        </p:spPr>
        <p:txBody>
          <a:bodyPr wrap="none" anchor="ctr"/>
          <a:p>
            <a:pPr eaLnBrk="0" hangingPunct="0"/>
            <a:r>
              <a:rPr lang="zh-CN" altLang="en-US" b="1" dirty="0">
                <a:latin typeface="Times New Roman" panose="02020603050405020304" pitchFamily="18" charset="0"/>
                <a:ea typeface="楷体_GB2312" pitchFamily="49" charset="-122"/>
              </a:rPr>
              <a:t>辅导的步骤：讲授、</a:t>
            </a:r>
            <a:endParaRPr lang="zh-CN" altLang="en-US" b="1" dirty="0">
              <a:latin typeface="Times New Roman" panose="02020603050405020304" pitchFamily="18" charset="0"/>
              <a:ea typeface="楷体_GB2312" pitchFamily="49" charset="-122"/>
            </a:endParaRPr>
          </a:p>
          <a:p>
            <a:pPr eaLnBrk="0" hangingPunct="0"/>
            <a:r>
              <a:rPr lang="zh-CN" altLang="en-US" b="1" dirty="0">
                <a:latin typeface="Times New Roman" panose="02020603050405020304" pitchFamily="18" charset="0"/>
                <a:ea typeface="楷体_GB2312" pitchFamily="49" charset="-122"/>
              </a:rPr>
              <a:t>演示、让对方尝试、</a:t>
            </a:r>
            <a:endParaRPr lang="zh-CN" altLang="en-US" b="1" dirty="0">
              <a:latin typeface="Times New Roman" panose="02020603050405020304" pitchFamily="18" charset="0"/>
              <a:ea typeface="楷体_GB2312" pitchFamily="49" charset="-122"/>
            </a:endParaRPr>
          </a:p>
          <a:p>
            <a:pPr eaLnBrk="0" hangingPunct="0"/>
            <a:r>
              <a:rPr lang="zh-CN" altLang="en-US" b="1" dirty="0">
                <a:latin typeface="Times New Roman" panose="02020603050405020304" pitchFamily="18" charset="0"/>
                <a:ea typeface="楷体_GB2312" pitchFamily="49" charset="-122"/>
              </a:rPr>
              <a:t>观察表现、积极评价</a:t>
            </a:r>
            <a:endParaRPr lang="zh-CN" altLang="en-US" b="1">
              <a:latin typeface="Times New Roman" panose="02020603050405020304" pitchFamily="18" charset="0"/>
              <a:ea typeface="隶书" panose="02010509060101010101" pitchFamily="49" charset="-122"/>
            </a:endParaRPr>
          </a:p>
        </p:txBody>
      </p:sp>
      <p:sp>
        <p:nvSpPr>
          <p:cNvPr id="231434" name="圆角矩形标注 231433"/>
          <p:cNvSpPr/>
          <p:nvPr/>
        </p:nvSpPr>
        <p:spPr>
          <a:xfrm>
            <a:off x="5181600" y="1676400"/>
            <a:ext cx="3581400" cy="990600"/>
          </a:xfrm>
          <a:prstGeom prst="wedgeRoundRectCallout">
            <a:avLst>
              <a:gd name="adj1" fmla="val -56917"/>
              <a:gd name="adj2" fmla="val 77722"/>
              <a:gd name="adj3" fmla="val 16667"/>
            </a:avLst>
          </a:prstGeom>
          <a:solidFill>
            <a:schemeClr val="accent1"/>
          </a:solidFill>
          <a:ln w="12700" cap="flat" cmpd="sng">
            <a:solidFill>
              <a:schemeClr val="tx1"/>
            </a:solidFill>
            <a:prstDash val="solid"/>
            <a:miter/>
            <a:headEnd type="none" w="sm" len="sm"/>
            <a:tailEnd type="none" w="sm" len="sm"/>
          </a:ln>
        </p:spPr>
        <p:txBody>
          <a:bodyPr wrap="none" anchor="ctr"/>
          <a:p>
            <a:pPr eaLnBrk="0" hangingPunct="0"/>
            <a:r>
              <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你只有关心员工，员工才会关心</a:t>
            </a:r>
            <a:endPar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r>
              <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你的业务！把你对员工发自内心</a:t>
            </a:r>
            <a:endPar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r>
              <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的感谢表达出来！</a:t>
            </a:r>
            <a:endParaRPr lang="zh-CN" altLang="en-US">
              <a:latin typeface="Times New Roman" panose="02020603050405020304" pitchFamily="18" charset="0"/>
              <a:ea typeface="隶书" panose="02010509060101010101" pitchFamily="49" charset="-122"/>
            </a:endParaRPr>
          </a:p>
        </p:txBody>
      </p:sp>
      <p:sp>
        <p:nvSpPr>
          <p:cNvPr id="231435" name="圆角矩形标注 231434"/>
          <p:cNvSpPr/>
          <p:nvPr/>
        </p:nvSpPr>
        <p:spPr>
          <a:xfrm>
            <a:off x="5257800" y="3048000"/>
            <a:ext cx="3581400" cy="990600"/>
          </a:xfrm>
          <a:prstGeom prst="wedgeRoundRectCallout">
            <a:avLst>
              <a:gd name="adj1" fmla="val -58509"/>
              <a:gd name="adj2" fmla="val 58495"/>
              <a:gd name="adj3" fmla="val 16667"/>
            </a:avLst>
          </a:prstGeom>
          <a:solidFill>
            <a:schemeClr val="accent1"/>
          </a:solidFill>
          <a:ln w="12700" cap="flat" cmpd="sng">
            <a:solidFill>
              <a:schemeClr val="tx1"/>
            </a:solidFill>
            <a:prstDash val="solid"/>
            <a:miter/>
            <a:headEnd type="none" w="sm" len="sm"/>
            <a:tailEnd type="none" w="sm" len="sm"/>
          </a:ln>
        </p:spPr>
        <p:txBody>
          <a:bodyPr wrap="none" anchor="ctr"/>
          <a:p>
            <a:pPr eaLnBrk="0" hangingPunct="0"/>
            <a:r>
              <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只有及时提供反馈，才能确保</a:t>
            </a:r>
            <a:endPar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r>
              <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员工的工作不致偏离正轨。</a:t>
            </a:r>
            <a:endPar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r>
              <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反馈应具体，不应模糊。</a:t>
            </a:r>
            <a:endParaRPr lang="zh-CN" altLang="en-US">
              <a:latin typeface="Times New Roman" panose="02020603050405020304" pitchFamily="18" charset="0"/>
              <a:ea typeface="隶书" panose="02010509060101010101" pitchFamily="49" charset="-122"/>
            </a:endParaRPr>
          </a:p>
        </p:txBody>
      </p:sp>
      <p:sp>
        <p:nvSpPr>
          <p:cNvPr id="231436" name="圆角矩形标注 231435"/>
          <p:cNvSpPr/>
          <p:nvPr/>
        </p:nvSpPr>
        <p:spPr>
          <a:xfrm>
            <a:off x="5257800" y="4343400"/>
            <a:ext cx="3581400" cy="990600"/>
          </a:xfrm>
          <a:prstGeom prst="wedgeRoundRectCallout">
            <a:avLst>
              <a:gd name="adj1" fmla="val -58509"/>
              <a:gd name="adj2" fmla="val 58495"/>
              <a:gd name="adj3" fmla="val 16667"/>
            </a:avLst>
          </a:prstGeom>
          <a:solidFill>
            <a:schemeClr val="accent1"/>
          </a:solidFill>
          <a:ln w="12700" cap="flat" cmpd="sng">
            <a:solidFill>
              <a:schemeClr val="tx1"/>
            </a:solidFill>
            <a:prstDash val="solid"/>
            <a:miter/>
            <a:headEnd type="none" w="sm" len="sm"/>
            <a:tailEnd type="none" w="sm" len="sm"/>
          </a:ln>
        </p:spPr>
        <p:txBody>
          <a:bodyPr wrap="none" anchor="ctr"/>
          <a:p>
            <a:pPr eaLnBrk="0" hangingPunct="0"/>
            <a:r>
              <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辅导能够帮助员工掌握工作的必</a:t>
            </a:r>
            <a:endPar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r>
              <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要方法，使员工有正确完成工作</a:t>
            </a:r>
            <a:endPar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endParaRPr>
          </a:p>
          <a:p>
            <a:pPr eaLnBrk="0" hangingPunct="0"/>
            <a:r>
              <a:rPr lang="zh-CN" altLang="en-US" sz="1800" b="1" dirty="0">
                <a:solidFill>
                  <a:schemeClr val="bg1"/>
                </a:solidFill>
                <a:effectLst>
                  <a:outerShdw blurRad="38100" dist="38100" dir="2700000">
                    <a:srgbClr val="000000"/>
                  </a:outerShdw>
                </a:effectLst>
                <a:latin typeface="Times New Roman" panose="02020603050405020304" pitchFamily="18" charset="0"/>
                <a:ea typeface="宋体" panose="02010600030101010101" pitchFamily="2" charset="-122"/>
              </a:rPr>
              <a:t>的必要资源。</a:t>
            </a:r>
            <a:endParaRPr lang="zh-CN" altLang="en-US" sz="1800">
              <a:solidFill>
                <a:schemeClr val="bg1"/>
              </a:solidFill>
              <a:effectLst>
                <a:outerShdw blurRad="38100" dist="38100" dir="2700000">
                  <a:srgbClr val="000000"/>
                </a:outerShdw>
              </a:effectLst>
              <a:latin typeface="Times New Roman" panose="02020603050405020304" pitchFamily="18" charset="0"/>
              <a:ea typeface="黑体" panose="02010609060101010101" pitchFamily="2"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8243" name="组合 138242"/>
          <p:cNvGrpSpPr/>
          <p:nvPr/>
        </p:nvGrpSpPr>
        <p:grpSpPr>
          <a:xfrm>
            <a:off x="381000" y="0"/>
            <a:ext cx="5638800" cy="762000"/>
            <a:chOff x="240" y="96"/>
            <a:chExt cx="3552" cy="480"/>
          </a:xfrm>
        </p:grpSpPr>
        <p:sp>
          <p:nvSpPr>
            <p:cNvPr id="138244" name="矩形 138243"/>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38245" name="组合 138244"/>
            <p:cNvGrpSpPr/>
            <p:nvPr/>
          </p:nvGrpSpPr>
          <p:grpSpPr>
            <a:xfrm>
              <a:off x="240" y="96"/>
              <a:ext cx="480" cy="480"/>
              <a:chOff x="240" y="96"/>
              <a:chExt cx="480" cy="480"/>
            </a:xfrm>
          </p:grpSpPr>
          <p:sp>
            <p:nvSpPr>
              <p:cNvPr id="138246" name="右箭头 138245"/>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38247" name="右箭头 138246"/>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38248" name="右箭头 138247"/>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38249" name="右箭头 138248"/>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38250" name="右箭头 138249"/>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38251" name="文本框 138250"/>
          <p:cNvSpPr txBox="1"/>
          <p:nvPr/>
        </p:nvSpPr>
        <p:spPr>
          <a:xfrm>
            <a:off x="2971800" y="1295400"/>
            <a:ext cx="4800600" cy="4473575"/>
          </a:xfrm>
          <a:prstGeom prst="rect">
            <a:avLst/>
          </a:prstGeom>
          <a:noFill/>
          <a:ln w="9525">
            <a:noFill/>
          </a:ln>
        </p:spPr>
        <p:txBody>
          <a:bodyPr>
            <a:spAutoFit/>
          </a:bodyPr>
          <a:p>
            <a:pPr>
              <a:spcBef>
                <a:spcPct val="50000"/>
              </a:spcBef>
            </a:pPr>
            <a:r>
              <a:rPr lang="en-US" altLang="zh-CN"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a:t>
            </a:r>
            <a:r>
              <a:rPr lang="zh-CN" altLang="en-US" b="1" dirty="0">
                <a:latin typeface="Times New Roman" panose="02020603050405020304" pitchFamily="18" charset="0"/>
                <a:ea typeface="楷体_GB2312" pitchFamily="49" charset="-122"/>
              </a:rPr>
              <a:t>考核周期</a:t>
            </a:r>
            <a:r>
              <a:rPr lang="zh-CN" altLang="en-US" b="1" dirty="0">
                <a:solidFill>
                  <a:srgbClr val="0099FF"/>
                </a:solidFill>
                <a:latin typeface="Times New Roman" panose="02020603050405020304" pitchFamily="18" charset="0"/>
                <a:ea typeface="楷体_GB2312" pitchFamily="49" charset="-122"/>
              </a:rPr>
              <a:t>以财政年度为准，即使由于部门组织调整导致岗位责任考核书填写滞后，也需按财年填写</a:t>
            </a:r>
            <a:endParaRPr lang="zh-CN" altLang="en-US" b="1" dirty="0">
              <a:solidFill>
                <a:srgbClr val="0099FF"/>
              </a:solidFill>
              <a:latin typeface="Times New Roman" panose="02020603050405020304" pitchFamily="18" charset="0"/>
              <a:ea typeface="楷体_GB2312" pitchFamily="49" charset="-122"/>
            </a:endParaRPr>
          </a:p>
          <a:p>
            <a:pPr>
              <a:spcBef>
                <a:spcPct val="50000"/>
              </a:spcBef>
            </a:pPr>
            <a:r>
              <a:rPr lang="en-US" altLang="zh-CN" b="1" dirty="0">
                <a:solidFill>
                  <a:srgbClr val="0099FF"/>
                </a:solidFill>
                <a:latin typeface="Times New Roman" panose="02020603050405020304" pitchFamily="18" charset="0"/>
                <a:ea typeface="楷体_GB2312" pitchFamily="49" charset="-122"/>
                <a:sym typeface="Wingdings" panose="05000000000000000000" pitchFamily="2" charset="2"/>
              </a:rPr>
              <a:t></a:t>
            </a:r>
            <a:r>
              <a:rPr lang="zh-CN" altLang="en-US" b="1" dirty="0">
                <a:latin typeface="Times New Roman" panose="02020603050405020304" pitchFamily="18" charset="0"/>
                <a:ea typeface="楷体_GB2312" pitchFamily="49" charset="-122"/>
              </a:rPr>
              <a:t>岗位主要职责</a:t>
            </a:r>
            <a:r>
              <a:rPr lang="zh-CN" altLang="en-US" b="1" dirty="0">
                <a:solidFill>
                  <a:srgbClr val="0099FF"/>
                </a:solidFill>
                <a:latin typeface="Times New Roman" panose="02020603050405020304" pitchFamily="18" charset="0"/>
                <a:ea typeface="楷体_GB2312" pitchFamily="49" charset="-122"/>
              </a:rPr>
              <a:t>需要用简明的语言描述出该岗位所承担的职能和主要责任（工作项目）</a:t>
            </a:r>
            <a:endParaRPr lang="zh-CN" altLang="en-US" b="1" dirty="0">
              <a:solidFill>
                <a:srgbClr val="0099FF"/>
              </a:solidFill>
              <a:latin typeface="Times New Roman" panose="02020603050405020304" pitchFamily="18" charset="0"/>
              <a:ea typeface="楷体_GB2312" pitchFamily="49" charset="-122"/>
            </a:endParaRPr>
          </a:p>
          <a:p>
            <a:pPr>
              <a:spcBef>
                <a:spcPct val="50000"/>
              </a:spcBef>
            </a:pPr>
            <a:r>
              <a:rPr lang="en-US" altLang="zh-CN" b="1" dirty="0">
                <a:solidFill>
                  <a:srgbClr val="0099FF"/>
                </a:solidFill>
                <a:latin typeface="Times New Roman" panose="02020603050405020304" pitchFamily="18" charset="0"/>
                <a:ea typeface="楷体_GB2312" pitchFamily="49" charset="-122"/>
                <a:sym typeface="Wingdings" panose="05000000000000000000" pitchFamily="2" charset="2"/>
              </a:rPr>
              <a:t></a:t>
            </a:r>
            <a:r>
              <a:rPr lang="zh-CN" altLang="en-US" b="1" dirty="0">
                <a:latin typeface="Times New Roman" panose="02020603050405020304" pitchFamily="18" charset="0"/>
                <a:ea typeface="楷体_GB2312" pitchFamily="49" charset="-122"/>
              </a:rPr>
              <a:t>岗位主要职责</a:t>
            </a:r>
            <a:r>
              <a:rPr lang="zh-CN" altLang="en-US" b="1" dirty="0">
                <a:solidFill>
                  <a:srgbClr val="0099FF"/>
                </a:solidFill>
                <a:latin typeface="Times New Roman" panose="02020603050405020304" pitchFamily="18" charset="0"/>
                <a:ea typeface="楷体_GB2312" pitchFamily="49" charset="-122"/>
              </a:rPr>
              <a:t>不要超过</a:t>
            </a:r>
            <a:r>
              <a:rPr lang="en-US" altLang="zh-CN" b="1" dirty="0">
                <a:solidFill>
                  <a:srgbClr val="0099FF"/>
                </a:solidFill>
                <a:latin typeface="Times New Roman" panose="02020603050405020304" pitchFamily="18" charset="0"/>
                <a:ea typeface="楷体_GB2312" pitchFamily="49" charset="-122"/>
              </a:rPr>
              <a:t>8</a:t>
            </a:r>
            <a:r>
              <a:rPr lang="zh-CN" altLang="en-US" b="1" dirty="0">
                <a:solidFill>
                  <a:srgbClr val="0099FF"/>
                </a:solidFill>
                <a:latin typeface="Times New Roman" panose="02020603050405020304" pitchFamily="18" charset="0"/>
                <a:ea typeface="楷体_GB2312" pitchFamily="49" charset="-122"/>
              </a:rPr>
              <a:t>项</a:t>
            </a:r>
            <a:endPar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endParaRPr>
          </a:p>
          <a:p>
            <a:pPr>
              <a:spcBef>
                <a:spcPct val="50000"/>
              </a:spcBef>
            </a:pPr>
            <a:endParaRPr lang="zh-CN" altLang="en-US" b="1" dirty="0">
              <a:effectLst>
                <a:outerShdw blurRad="38100" dist="38100" dir="2700000">
                  <a:srgbClr val="C0C0C0"/>
                </a:outerShdw>
              </a:effectLst>
              <a:latin typeface="Times New Roman" panose="02020603050405020304" pitchFamily="18" charset="0"/>
              <a:ea typeface="楷体_GB2312" pitchFamily="49" charset="-122"/>
            </a:endParaRPr>
          </a:p>
          <a:p>
            <a:pPr>
              <a:spcBef>
                <a:spcPct val="50000"/>
              </a:spcBef>
            </a:pPr>
            <a:endParaRPr lang="zh-CN" altLang="en-US">
              <a:latin typeface="Times New Roman" panose="02020603050405020304" pitchFamily="18" charset="0"/>
              <a:ea typeface="黑体" panose="02010609060101010101" pitchFamily="2" charset="-122"/>
            </a:endParaRPr>
          </a:p>
        </p:txBody>
      </p:sp>
      <p:sp>
        <p:nvSpPr>
          <p:cNvPr id="138253" name="文本框 138252"/>
          <p:cNvSpPr txBox="1"/>
          <p:nvPr/>
        </p:nvSpPr>
        <p:spPr>
          <a:xfrm>
            <a:off x="1371600" y="1371600"/>
            <a:ext cx="549275" cy="3352800"/>
          </a:xfrm>
          <a:prstGeom prst="rect">
            <a:avLst/>
          </a:prstGeom>
          <a:gradFill rotWithShape="0">
            <a:gsLst>
              <a:gs pos="0">
                <a:srgbClr val="66FFFF">
                  <a:gamma/>
                  <a:shade val="46275"/>
                  <a:invGamma/>
                </a:srgbClr>
              </a:gs>
              <a:gs pos="100000">
                <a:srgbClr val="66FFFF"/>
              </a:gs>
            </a:gsLst>
            <a:lin ang="18900000" scaled="1"/>
            <a:tileRect/>
          </a:gradFill>
          <a:ln w="9525">
            <a:noFill/>
          </a:ln>
        </p:spPr>
        <p:txBody>
          <a:bodyPr vert="eaVert">
            <a:spAutoFit/>
          </a:bodyPr>
          <a:p>
            <a:pPr>
              <a:spcBef>
                <a:spcPct val="50000"/>
              </a:spcBef>
            </a:pPr>
            <a:r>
              <a:rPr lang="en-US" altLang="zh-CN" b="1" dirty="0">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a:t>
            </a:r>
            <a:r>
              <a:rPr lang="zh-CN" altLang="en-US" dirty="0">
                <a:solidFill>
                  <a:srgbClr val="FFFF66"/>
                </a:solidFill>
                <a:effectLst>
                  <a:outerShdw blurRad="38100" dist="38100" dir="2700000">
                    <a:srgbClr val="C0C0C0"/>
                  </a:outerShdw>
                </a:effectLst>
                <a:latin typeface="Times New Roman" panose="02020603050405020304" pitchFamily="18" charset="0"/>
                <a:ea typeface="黑体" panose="02010609060101010101" pitchFamily="2" charset="-122"/>
              </a:rPr>
              <a:t>岗位主要职责的填写</a:t>
            </a:r>
            <a:endParaRPr lang="zh-CN" altLang="en-US">
              <a:latin typeface="Times New Roman" panose="02020603050405020304" pitchFamily="18" charset="0"/>
              <a:ea typeface="黑体" panose="02010609060101010101" pitchFamily="2"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920" y="1714500"/>
            <a:ext cx="590423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161" y="50339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文本框 235521"/>
          <p:cNvSpPr txBox="1"/>
          <p:nvPr/>
        </p:nvSpPr>
        <p:spPr>
          <a:xfrm>
            <a:off x="1295400" y="1219200"/>
            <a:ext cx="5257800" cy="579438"/>
          </a:xfrm>
          <a:prstGeom prst="rect">
            <a:avLst/>
          </a:prstGeom>
          <a:noFill/>
          <a:ln w="9525">
            <a:noFill/>
          </a:ln>
        </p:spPr>
        <p:txBody>
          <a:bodyPr>
            <a:spAutoFit/>
          </a:bodyPr>
          <a:p>
            <a:pPr>
              <a:spcBef>
                <a:spcPct val="50000"/>
              </a:spcBef>
            </a:pPr>
            <a:r>
              <a:rPr lang="zh-CN" altLang="en-US" sz="3200" b="1" dirty="0">
                <a:latin typeface="Times New Roman" panose="02020603050405020304" pitchFamily="18" charset="0"/>
                <a:ea typeface="宋体" panose="02010600030101010101" pitchFamily="2" charset="-122"/>
              </a:rPr>
              <a:t>前提澄清：</a:t>
            </a:r>
            <a:endParaRPr lang="zh-CN" altLang="en-US" sz="3200" b="1" dirty="0">
              <a:latin typeface="Times New Roman" panose="02020603050405020304" pitchFamily="18" charset="0"/>
              <a:ea typeface="宋体" panose="02010600030101010101" pitchFamily="2" charset="-122"/>
            </a:endParaRPr>
          </a:p>
        </p:txBody>
      </p:sp>
      <p:sp>
        <p:nvSpPr>
          <p:cNvPr id="235523" name="文本框 235522"/>
          <p:cNvSpPr txBox="1"/>
          <p:nvPr/>
        </p:nvSpPr>
        <p:spPr>
          <a:xfrm>
            <a:off x="914400" y="1905000"/>
            <a:ext cx="7772400" cy="2647950"/>
          </a:xfrm>
          <a:prstGeom prst="rect">
            <a:avLst/>
          </a:prstGeom>
          <a:noFill/>
          <a:ln w="9525">
            <a:noFill/>
          </a:ln>
        </p:spPr>
        <p:txBody>
          <a:bodyPr>
            <a:spAutoFit/>
          </a:bodyPr>
          <a:p>
            <a:pPr>
              <a:spcBef>
                <a:spcPct val="50000"/>
              </a:spcBef>
            </a:pPr>
            <a:r>
              <a:rPr lang="zh-CN" altLang="en-US" dirty="0">
                <a:latin typeface="Times New Roman" panose="02020603050405020304" pitchFamily="18" charset="0"/>
                <a:ea typeface="宋体" panose="02010600030101010101" pitchFamily="2" charset="-122"/>
              </a:rPr>
              <a:t>１、岗位都是有价值和职责的</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２、部门工作都是有目标的</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３、实际上每个部门在日常管理中都要考核职责和目标</a:t>
            </a:r>
            <a:endParaRPr lang="zh-CN" altLang="en-US" dirty="0">
              <a:latin typeface="Times New Roman" panose="02020603050405020304" pitchFamily="18" charset="0"/>
              <a:ea typeface="宋体" panose="02010600030101010101" pitchFamily="2" charset="-122"/>
            </a:endParaRPr>
          </a:p>
          <a:p>
            <a:pPr>
              <a:spcBef>
                <a:spcPct val="50000"/>
              </a:spcBef>
            </a:pPr>
            <a:r>
              <a:rPr lang="en-US" altLang="zh-CN" dirty="0">
                <a:latin typeface="Times New Roman" panose="02020603050405020304" pitchFamily="18" charset="0"/>
                <a:ea typeface="宋体" panose="02010600030101010101" pitchFamily="2" charset="-122"/>
              </a:rPr>
              <a:t>4</a:t>
            </a:r>
            <a:r>
              <a:rPr lang="zh-CN" altLang="en-US" dirty="0">
                <a:latin typeface="Times New Roman" panose="02020603050405020304" pitchFamily="18" charset="0"/>
                <a:ea typeface="宋体" panose="02010600030101010101" pitchFamily="2" charset="-122"/>
              </a:rPr>
              <a:t>、部门和总经理最了解职责和目标，</a:t>
            </a:r>
            <a:r>
              <a:rPr lang="zh-CN" altLang="zh-CN" dirty="0">
                <a:latin typeface="Times New Roman" panose="02020603050405020304" pitchFamily="18" charset="0"/>
                <a:ea typeface="宋体" panose="02010600030101010101" pitchFamily="2" charset="-122"/>
              </a:rPr>
              <a:t>HR只提供相关工具</a:t>
            </a:r>
            <a:endParaRPr lang="zh-CN" altLang="zh-CN" dirty="0">
              <a:latin typeface="Times New Roman" panose="02020603050405020304" pitchFamily="18" charset="0"/>
              <a:ea typeface="宋体" panose="02010600030101010101" pitchFamily="2" charset="-122"/>
            </a:endParaRPr>
          </a:p>
          <a:p>
            <a:pPr>
              <a:spcBef>
                <a:spcPct val="50000"/>
              </a:spcBef>
            </a:pPr>
            <a:r>
              <a:rPr lang="zh-CN" altLang="zh-CN" dirty="0">
                <a:latin typeface="Times New Roman" panose="02020603050405020304" pitchFamily="18" charset="0"/>
                <a:ea typeface="宋体" panose="02010600030101010101" pitchFamily="2" charset="-122"/>
              </a:rPr>
              <a:t>５、写 清目标是目标管理方法的前提</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
        <p:nvSpPr>
          <p:cNvPr id="235524" name="横卷形 235523"/>
          <p:cNvSpPr/>
          <p:nvPr/>
        </p:nvSpPr>
        <p:spPr>
          <a:xfrm>
            <a:off x="1524000" y="4343400"/>
            <a:ext cx="6934200" cy="1676400"/>
          </a:xfrm>
          <a:prstGeom prst="horizontalScroll">
            <a:avLst>
              <a:gd name="adj" fmla="val 12500"/>
            </a:avLst>
          </a:prstGeom>
          <a:solidFill>
            <a:schemeClr val="accent1">
              <a:alpha val="50000"/>
            </a:schemeClr>
          </a:solidFill>
          <a:ln w="9525" cap="flat" cmpd="sng">
            <a:solidFill>
              <a:schemeClr val="tx1"/>
            </a:solidFill>
            <a:prstDash val="solid"/>
            <a:headEnd type="none" w="med" len="med"/>
            <a:tailEnd type="none" w="med" len="med"/>
          </a:ln>
        </p:spPr>
        <p:txBody>
          <a:bodyPr wrap="none" anchor="ctr"/>
          <a:p>
            <a:pPr algn="ctr"/>
            <a:r>
              <a:rPr lang="zh-CN" altLang="en-US" sz="3200" b="1" dirty="0">
                <a:latin typeface="Times New Roman" panose="02020603050405020304" pitchFamily="18" charset="0"/>
                <a:ea typeface="宋体" panose="02010600030101010101" pitchFamily="2" charset="-122"/>
              </a:rPr>
              <a:t>清晰化</a:t>
            </a:r>
            <a:r>
              <a:rPr lang="zh-CN" altLang="en-US" sz="3200" dirty="0">
                <a:latin typeface="Times New Roman" panose="02020603050405020304" pitchFamily="18" charset="0"/>
                <a:ea typeface="宋体" panose="02010600030101010101" pitchFamily="2" charset="-122"/>
              </a:rPr>
              <a:t>＝写出来＝统一</a:t>
            </a:r>
            <a:r>
              <a:rPr lang="en-US" altLang="zh-CN" sz="3200" dirty="0">
                <a:latin typeface="Times New Roman" panose="02020603050405020304" pitchFamily="18" charset="0"/>
                <a:ea typeface="宋体" panose="02010600030101010101" pitchFamily="2" charset="-122"/>
              </a:rPr>
              <a:t>=</a:t>
            </a:r>
            <a:r>
              <a:rPr lang="zh-CN" altLang="en-US" sz="3200" dirty="0">
                <a:latin typeface="Times New Roman" panose="02020603050405020304" pitchFamily="18" charset="0"/>
                <a:ea typeface="宋体" panose="02010600030101010101" pitchFamily="2" charset="-122"/>
              </a:rPr>
              <a:t>管理效果</a:t>
            </a:r>
            <a:endParaRPr lang="zh-CN" altLang="en-US" sz="3200" dirty="0">
              <a:latin typeface="Times New Roman" panose="02020603050405020304" pitchFamily="18"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文本框 237569"/>
          <p:cNvSpPr txBox="1"/>
          <p:nvPr/>
        </p:nvSpPr>
        <p:spPr>
          <a:xfrm>
            <a:off x="1295400" y="1524000"/>
            <a:ext cx="4572000" cy="579438"/>
          </a:xfrm>
          <a:prstGeom prst="rect">
            <a:avLst/>
          </a:prstGeom>
          <a:noFill/>
          <a:ln w="9525">
            <a:noFill/>
          </a:ln>
        </p:spPr>
        <p:txBody>
          <a:bodyPr>
            <a:spAutoFit/>
          </a:bodyPr>
          <a:p>
            <a:pPr>
              <a:spcBef>
                <a:spcPct val="50000"/>
              </a:spcBef>
            </a:pPr>
            <a:r>
              <a:rPr lang="zh-CN" altLang="en-US" sz="3200" b="1" dirty="0">
                <a:latin typeface="Times New Roman" panose="02020603050405020304" pitchFamily="18" charset="0"/>
                <a:ea typeface="宋体" panose="02010600030101010101" pitchFamily="2" charset="-122"/>
              </a:rPr>
              <a:t>一、职责</a:t>
            </a:r>
            <a:endParaRPr lang="zh-CN" altLang="en-US" sz="3200" b="1" dirty="0">
              <a:latin typeface="Times New Roman" panose="02020603050405020304" pitchFamily="18" charset="0"/>
              <a:ea typeface="宋体" panose="02010600030101010101" pitchFamily="2" charset="-122"/>
            </a:endParaRPr>
          </a:p>
        </p:txBody>
      </p:sp>
      <p:sp>
        <p:nvSpPr>
          <p:cNvPr id="237571" name="文本框 237570"/>
          <p:cNvSpPr txBox="1"/>
          <p:nvPr/>
        </p:nvSpPr>
        <p:spPr>
          <a:xfrm>
            <a:off x="1371600" y="2514600"/>
            <a:ext cx="4724400" cy="4273550"/>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１、职责写什么</a:t>
            </a:r>
            <a:endParaRPr lang="zh-CN" altLang="en-US" sz="2800" b="1" dirty="0">
              <a:latin typeface="Times New Roman" panose="02020603050405020304" pitchFamily="18" charset="0"/>
              <a:ea typeface="宋体" panose="02010600030101010101" pitchFamily="2" charset="-122"/>
            </a:endParaRPr>
          </a:p>
          <a:p>
            <a:pPr>
              <a:spcBef>
                <a:spcPct val="50000"/>
              </a:spcBef>
            </a:pPr>
            <a:endParaRPr lang="zh-CN" altLang="en-US" sz="2800" b="1" dirty="0">
              <a:latin typeface="Times New Roman" panose="02020603050405020304" pitchFamily="18" charset="0"/>
              <a:ea typeface="宋体" panose="02010600030101010101" pitchFamily="2" charset="-122"/>
            </a:endParaRPr>
          </a:p>
          <a:p>
            <a:pPr>
              <a:spcBef>
                <a:spcPct val="50000"/>
              </a:spcBef>
            </a:pPr>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、职责怎么写</a:t>
            </a:r>
            <a:endParaRPr lang="zh-CN" altLang="en-US" sz="2800" b="1" dirty="0">
              <a:latin typeface="Times New Roman" panose="02020603050405020304" pitchFamily="18" charset="0"/>
              <a:ea typeface="宋体" panose="02010600030101010101" pitchFamily="2" charset="-122"/>
            </a:endParaRPr>
          </a:p>
          <a:p>
            <a:pPr>
              <a:spcBef>
                <a:spcPct val="50000"/>
              </a:spcBef>
            </a:pPr>
            <a:endParaRPr lang="zh-CN" altLang="en-US" sz="2800" b="1" dirty="0">
              <a:latin typeface="Times New Roman" panose="02020603050405020304" pitchFamily="18" charset="0"/>
              <a:ea typeface="宋体" panose="02010600030101010101" pitchFamily="2" charset="-122"/>
            </a:endParaRPr>
          </a:p>
          <a:p>
            <a:pPr>
              <a:spcBef>
                <a:spcPct val="50000"/>
              </a:spcBef>
            </a:pPr>
            <a:r>
              <a:rPr lang="en-US" altLang="zh-CN" sz="2800" b="1" dirty="0">
                <a:latin typeface="Times New Roman" panose="02020603050405020304" pitchFamily="18" charset="0"/>
                <a:ea typeface="宋体" panose="02010600030101010101" pitchFamily="2" charset="-122"/>
              </a:rPr>
              <a:t>3</a:t>
            </a:r>
            <a:r>
              <a:rPr lang="zh-CN" altLang="en-US" sz="2800" b="1" dirty="0">
                <a:latin typeface="Times New Roman" panose="02020603050405020304" pitchFamily="18" charset="0"/>
                <a:ea typeface="宋体" panose="02010600030101010101" pitchFamily="2" charset="-122"/>
              </a:rPr>
              <a:t>、职责书写注意点</a:t>
            </a:r>
            <a:endParaRPr lang="zh-CN" altLang="en-US" sz="2800" b="1" dirty="0">
              <a:latin typeface="Times New Roman" panose="02020603050405020304" pitchFamily="18" charset="0"/>
              <a:ea typeface="宋体" panose="02010600030101010101" pitchFamily="2" charset="-122"/>
            </a:endParaRPr>
          </a:p>
          <a:p>
            <a:pPr>
              <a:spcBef>
                <a:spcPct val="50000"/>
              </a:spcBef>
            </a:pPr>
            <a:endParaRPr lang="zh-CN" altLang="en-US" sz="2800" b="1" dirty="0">
              <a:latin typeface="Times New Roman" panose="02020603050405020304" pitchFamily="18" charset="0"/>
              <a:ea typeface="宋体" panose="02010600030101010101" pitchFamily="2" charset="-122"/>
            </a:endParaRPr>
          </a:p>
          <a:p>
            <a:pPr>
              <a:spcBef>
                <a:spcPct val="50000"/>
              </a:spcBef>
            </a:pP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文本框 238593"/>
          <p:cNvSpPr txBox="1"/>
          <p:nvPr/>
        </p:nvSpPr>
        <p:spPr>
          <a:xfrm>
            <a:off x="1676400" y="1219200"/>
            <a:ext cx="4419600" cy="51911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１、职责写什么？</a:t>
            </a:r>
            <a:endParaRPr lang="zh-CN" altLang="en-US" dirty="0">
              <a:latin typeface="Times New Roman" panose="02020603050405020304" pitchFamily="18" charset="0"/>
              <a:ea typeface="宋体" panose="02010600030101010101" pitchFamily="2" charset="-122"/>
            </a:endParaRPr>
          </a:p>
        </p:txBody>
      </p:sp>
      <p:sp>
        <p:nvSpPr>
          <p:cNvPr id="238595" name="文本框 238594"/>
          <p:cNvSpPr txBox="1"/>
          <p:nvPr/>
        </p:nvSpPr>
        <p:spPr>
          <a:xfrm>
            <a:off x="1066800" y="3124200"/>
            <a:ext cx="7467600" cy="946150"/>
          </a:xfrm>
          <a:prstGeom prst="rect">
            <a:avLst/>
          </a:prstGeom>
          <a:noFill/>
          <a:ln w="9525">
            <a:noFill/>
          </a:ln>
        </p:spPr>
        <p:txBody>
          <a:bodyPr>
            <a:spAutoFit/>
          </a:bodyPr>
          <a:p>
            <a:pPr>
              <a:spcBef>
                <a:spcPct val="50000"/>
              </a:spcBef>
              <a:buChar char="•"/>
            </a:pP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公司为什么设立本部门？期望做什么？完成什么功能？”或“做哪些事情对公司有增值</a:t>
            </a:r>
            <a:r>
              <a:rPr lang="en-US" altLang="zh-CN" sz="2800" dirty="0">
                <a:latin typeface="Times New Roman" panose="02020603050405020304" pitchFamily="18" charset="0"/>
                <a:ea typeface="宋体" panose="02010600030101010101" pitchFamily="2" charset="-122"/>
              </a:rPr>
              <a:t>?”</a:t>
            </a:r>
            <a:endParaRPr lang="en-US" altLang="zh-CN" sz="2800" dirty="0">
              <a:latin typeface="Times New Roman" panose="02020603050405020304" pitchFamily="18" charset="0"/>
              <a:ea typeface="宋体" panose="02010600030101010101" pitchFamily="2" charset="-122"/>
            </a:endParaRPr>
          </a:p>
        </p:txBody>
      </p:sp>
      <p:sp>
        <p:nvSpPr>
          <p:cNvPr id="238596" name="矩形 238595"/>
          <p:cNvSpPr/>
          <p:nvPr/>
        </p:nvSpPr>
        <p:spPr>
          <a:xfrm>
            <a:off x="762000" y="1905000"/>
            <a:ext cx="7715250" cy="946150"/>
          </a:xfrm>
          <a:prstGeom prst="rect">
            <a:avLst/>
          </a:prstGeom>
          <a:solidFill>
            <a:srgbClr val="3366FF"/>
          </a:solidFill>
          <a:ln w="9525">
            <a:noFill/>
          </a:ln>
        </p:spPr>
        <p:txBody>
          <a:bodyPr wrap="none" anchor="t">
            <a:spAutoFit/>
          </a:bodyPr>
          <a:p>
            <a:r>
              <a:rPr lang="zh-CN" altLang="en-US" sz="2800" b="1" dirty="0">
                <a:solidFill>
                  <a:srgbClr val="FFFF00"/>
                </a:solidFill>
                <a:latin typeface="Times New Roman" panose="02020603050405020304" pitchFamily="18" charset="0"/>
                <a:ea typeface="宋体" panose="02010600030101010101" pitchFamily="2" charset="-122"/>
              </a:rPr>
              <a:t>写职责的目的是为了使各级工作对准“主血脉”，</a:t>
            </a:r>
            <a:endParaRPr lang="zh-CN" altLang="en-US" sz="2800" b="1" dirty="0">
              <a:solidFill>
                <a:srgbClr val="FFFF00"/>
              </a:solidFill>
              <a:latin typeface="Times New Roman" panose="02020603050405020304" pitchFamily="18" charset="0"/>
              <a:ea typeface="宋体" panose="02010600030101010101" pitchFamily="2" charset="-122"/>
            </a:endParaRPr>
          </a:p>
          <a:p>
            <a:r>
              <a:rPr lang="zh-CN" altLang="en-US" sz="2800" b="1" dirty="0">
                <a:solidFill>
                  <a:srgbClr val="FFFF00"/>
                </a:solidFill>
                <a:latin typeface="Times New Roman" panose="02020603050405020304" pitchFamily="18" charset="0"/>
                <a:ea typeface="宋体" panose="02010600030101010101" pitchFamily="2" charset="-122"/>
              </a:rPr>
              <a:t>保证工作方向。</a:t>
            </a:r>
            <a:endParaRPr lang="zh-CN" altLang="en-US" sz="2800" b="1" dirty="0">
              <a:latin typeface="Times New Roman" panose="02020603050405020304" pitchFamily="18" charset="0"/>
              <a:ea typeface="宋体" panose="02010600030101010101" pitchFamily="2" charset="-122"/>
            </a:endParaRPr>
          </a:p>
        </p:txBody>
      </p:sp>
      <p:sp>
        <p:nvSpPr>
          <p:cNvPr id="238597" name="文本框 238596"/>
          <p:cNvSpPr txBox="1"/>
          <p:nvPr/>
        </p:nvSpPr>
        <p:spPr>
          <a:xfrm>
            <a:off x="838200" y="4419600"/>
            <a:ext cx="8305800" cy="1066800"/>
          </a:xfrm>
          <a:prstGeom prst="rect">
            <a:avLst/>
          </a:prstGeom>
          <a:noFill/>
          <a:ln w="9525">
            <a:noFill/>
          </a:ln>
        </p:spPr>
        <p:txBody>
          <a:bodyPr>
            <a:spAutoFit/>
          </a:bodyPr>
          <a:p>
            <a:pPr>
              <a:spcBef>
                <a:spcPct val="50000"/>
              </a:spcBef>
            </a:pPr>
            <a:r>
              <a:rPr lang="zh-CN" altLang="en-US" sz="2800" dirty="0">
                <a:latin typeface="Times New Roman" panose="02020603050405020304" pitchFamily="18" charset="0"/>
                <a:ea typeface="宋体" panose="02010600030101010101" pitchFamily="2" charset="-122"/>
              </a:rPr>
              <a:t>功能＝部门或岗位的价值＝职责＝</a:t>
            </a:r>
            <a:r>
              <a:rPr lang="zh-CN" altLang="en-US" sz="2800" b="1" u="sng" dirty="0">
                <a:latin typeface="Times New Roman" panose="02020603050405020304" pitchFamily="18" charset="0"/>
                <a:ea typeface="宋体" panose="02010600030101010101" pitchFamily="2" charset="-122"/>
              </a:rPr>
              <a:t>“应该做什么</a:t>
            </a:r>
            <a:r>
              <a:rPr lang="zh-CN" altLang="en-US" sz="2800" dirty="0">
                <a:latin typeface="Times New Roman" panose="02020603050405020304" pitchFamily="18" charset="0"/>
                <a:ea typeface="宋体" panose="02010600030101010101" pitchFamily="2" charset="-122"/>
              </a:rPr>
              <a:t> ？”</a:t>
            </a:r>
            <a:endParaRPr lang="zh-CN" altLang="en-US" sz="2800" dirty="0">
              <a:latin typeface="Times New Roman" panose="02020603050405020304" pitchFamily="18" charset="0"/>
              <a:ea typeface="宋体" panose="02010600030101010101" pitchFamily="2" charset="-122"/>
            </a:endParaRPr>
          </a:p>
          <a:p>
            <a:pPr>
              <a:spcBef>
                <a:spcPct val="50000"/>
              </a:spcBef>
            </a:pP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横卷形 239617"/>
          <p:cNvSpPr/>
          <p:nvPr/>
        </p:nvSpPr>
        <p:spPr>
          <a:xfrm>
            <a:off x="1295400" y="1524000"/>
            <a:ext cx="5791200" cy="4114800"/>
          </a:xfrm>
          <a:prstGeom prst="horizontalScroll">
            <a:avLst>
              <a:gd name="adj" fmla="val 12500"/>
            </a:avLst>
          </a:prstGeom>
          <a:solidFill>
            <a:schemeClr val="accent1"/>
          </a:solidFill>
          <a:ln w="9525" cap="flat" cmpd="sng">
            <a:solidFill>
              <a:schemeClr val="tx1"/>
            </a:solidFill>
            <a:prstDash val="solid"/>
            <a:headEnd type="none" w="med" len="med"/>
            <a:tailEnd type="none" w="med" len="med"/>
          </a:ln>
        </p:spPr>
        <p:txBody>
          <a:bodyPr wrap="none" anchor="ctr"/>
          <a:p>
            <a:pPr algn="ctr"/>
            <a:r>
              <a:rPr lang="zh-CN" altLang="en-US" dirty="0">
                <a:latin typeface="Times New Roman" panose="02020603050405020304" pitchFamily="18" charset="0"/>
                <a:ea typeface="宋体" panose="02010600030101010101" pitchFamily="2" charset="-122"/>
              </a:rPr>
              <a:t>如果你要招聘一个人或设立一个部门，</a:t>
            </a:r>
            <a:endParaRPr lang="zh-CN" altLang="en-US" dirty="0">
              <a:latin typeface="Times New Roman" panose="02020603050405020304" pitchFamily="18" charset="0"/>
              <a:ea typeface="宋体" panose="02010600030101010101" pitchFamily="2" charset="-122"/>
            </a:endParaRPr>
          </a:p>
          <a:p>
            <a:pPr algn="ctr"/>
            <a:r>
              <a:rPr lang="zh-CN" altLang="en-US" b="1" dirty="0">
                <a:solidFill>
                  <a:schemeClr val="tx2"/>
                </a:solidFill>
                <a:effectLst>
                  <a:outerShdw blurRad="38100" dist="38100" dir="2700000">
                    <a:srgbClr val="FFFFFF"/>
                  </a:outerShdw>
                </a:effectLst>
                <a:latin typeface="Times New Roman" panose="02020603050405020304" pitchFamily="18" charset="0"/>
                <a:ea typeface="宋体" panose="02010600030101010101" pitchFamily="2" charset="-122"/>
              </a:rPr>
              <a:t>“设立本岗位有何功能？”</a:t>
            </a:r>
            <a:endParaRPr lang="zh-CN" altLang="en-US" b="1" dirty="0">
              <a:solidFill>
                <a:schemeClr val="tx2"/>
              </a:solidFill>
              <a:effectLst>
                <a:outerShdw blurRad="38100" dist="38100" dir="2700000">
                  <a:srgbClr val="FFFFFF"/>
                </a:outerShdw>
              </a:effectLst>
              <a:latin typeface="Times New Roman" panose="02020603050405020304" pitchFamily="18" charset="0"/>
              <a:ea typeface="宋体" panose="02010600030101010101" pitchFamily="2" charset="-122"/>
            </a:endParaRPr>
          </a:p>
          <a:p>
            <a:pPr algn="ctr"/>
            <a:endParaRPr lang="zh-CN" altLang="en-US" b="1" dirty="0">
              <a:solidFill>
                <a:schemeClr val="tx2"/>
              </a:solidFill>
              <a:effectLst>
                <a:outerShdw blurRad="38100" dist="38100" dir="2700000">
                  <a:srgbClr val="FFFFFF"/>
                </a:outerShdw>
              </a:effectLst>
              <a:latin typeface="Times New Roman" panose="02020603050405020304" pitchFamily="18" charset="0"/>
              <a:ea typeface="宋体" panose="02010600030101010101" pitchFamily="2" charset="-122"/>
            </a:endParaRPr>
          </a:p>
          <a:p>
            <a:pPr algn="ctr"/>
            <a:r>
              <a:rPr lang="zh-CN" altLang="en-US" dirty="0">
                <a:solidFill>
                  <a:schemeClr val="tx2"/>
                </a:solidFill>
                <a:latin typeface="Times New Roman" panose="02020603050405020304" pitchFamily="18" charset="0"/>
                <a:ea typeface="宋体" panose="02010600030101010101" pitchFamily="2" charset="-122"/>
              </a:rPr>
              <a:t>你会告诉他这个岗位是做什么的？</a:t>
            </a:r>
            <a:endParaRPr lang="zh-CN" altLang="en-US" dirty="0">
              <a:solidFill>
                <a:schemeClr val="tx2"/>
              </a:solidFill>
              <a:latin typeface="Times New Roman" panose="02020603050405020304" pitchFamily="18" charset="0"/>
              <a:ea typeface="宋体" panose="02010600030101010101" pitchFamily="2" charset="-122"/>
            </a:endParaRPr>
          </a:p>
          <a:p>
            <a:pPr algn="ctr"/>
            <a:endParaRPr lang="zh-CN" altLang="en-US" dirty="0">
              <a:solidFill>
                <a:schemeClr val="tx2"/>
              </a:solidFill>
              <a:latin typeface="Times New Roman" panose="02020603050405020304" pitchFamily="18" charset="0"/>
              <a:ea typeface="宋体" panose="02010600030101010101" pitchFamily="2" charset="-122"/>
            </a:endParaRPr>
          </a:p>
          <a:p>
            <a:pPr algn="ctr"/>
            <a:r>
              <a:rPr lang="zh-CN" altLang="en-US" dirty="0">
                <a:solidFill>
                  <a:schemeClr val="tx2"/>
                </a:solidFill>
                <a:latin typeface="Times New Roman" panose="02020603050405020304" pitchFamily="18" charset="0"/>
                <a:ea typeface="宋体" panose="02010600030101010101" pitchFamily="2" charset="-122"/>
              </a:rPr>
              <a:t>应该做什么＝职责</a:t>
            </a:r>
            <a:endParaRPr lang="zh-CN" altLang="en-US" dirty="0">
              <a:solidFill>
                <a:schemeClr val="tx2"/>
              </a:solidFill>
              <a:latin typeface="Times New Roman" panose="02020603050405020304" pitchFamily="18" charset="0"/>
              <a:ea typeface="宋体" panose="02010600030101010101" pitchFamily="2" charset="-122"/>
            </a:endParaRPr>
          </a:p>
          <a:p>
            <a:pPr algn="ctr"/>
            <a:endParaRPr lang="zh-CN" altLang="en-US" dirty="0">
              <a:solidFill>
                <a:schemeClr val="tx2"/>
              </a:solidFill>
              <a:latin typeface="Times New Roman" panose="02020603050405020304" pitchFamily="18" charset="0"/>
              <a:ea typeface="宋体" panose="02010600030101010101" pitchFamily="2" charset="-122"/>
            </a:endParaRPr>
          </a:p>
          <a:p>
            <a:pPr algn="ctr"/>
            <a:endParaRPr lang="zh-CN" altLang="en-US" dirty="0">
              <a:solidFill>
                <a:schemeClr val="tx2"/>
              </a:solidFill>
              <a:latin typeface="Times New Roman" panose="02020603050405020304" pitchFamily="18" charset="0"/>
              <a:ea typeface="宋体" panose="02010600030101010101" pitchFamily="2" charset="-122"/>
            </a:endParaRPr>
          </a:p>
        </p:txBody>
      </p:sp>
      <p:sp>
        <p:nvSpPr>
          <p:cNvPr id="239619" name="矩形 239618"/>
          <p:cNvSpPr/>
          <p:nvPr/>
        </p:nvSpPr>
        <p:spPr>
          <a:xfrm>
            <a:off x="762000" y="4191000"/>
            <a:ext cx="4038600" cy="519113"/>
          </a:xfrm>
          <a:prstGeom prst="rect">
            <a:avLst/>
          </a:prstGeom>
          <a:noFill/>
          <a:ln w="9525">
            <a:noFill/>
          </a:ln>
        </p:spPr>
        <p:txBody>
          <a:bodyPr>
            <a:spAutoFit/>
          </a:bodyPr>
          <a:p>
            <a:pPr>
              <a:spcBef>
                <a:spcPct val="50000"/>
              </a:spcBef>
              <a:buChar char="•"/>
            </a:pPr>
            <a:endParaRPr sz="2800" dirty="0">
              <a:latin typeface="Times New Roman" panose="02020603050405020304" pitchFamily="18" charset="0"/>
              <a:ea typeface="宋体" panose="02010600030101010101" pitchFamily="2" charset="-122"/>
            </a:endParaRPr>
          </a:p>
        </p:txBody>
      </p:sp>
      <p:sp>
        <p:nvSpPr>
          <p:cNvPr id="239620" name="下箭头 239619"/>
          <p:cNvSpPr/>
          <p:nvPr/>
        </p:nvSpPr>
        <p:spPr>
          <a:xfrm>
            <a:off x="3962400" y="3657600"/>
            <a:ext cx="457200" cy="304800"/>
          </a:xfrm>
          <a:prstGeom prst="downArrow">
            <a:avLst>
              <a:gd name="adj1" fmla="val 50000"/>
              <a:gd name="adj2" fmla="val 25000"/>
            </a:avLst>
          </a:prstGeom>
          <a:solidFill>
            <a:srgbClr val="FF3300"/>
          </a:solidFill>
          <a:ln w="9525" cap="flat" cmpd="sng">
            <a:solidFill>
              <a:schemeClr val="tx1"/>
            </a:solidFill>
            <a:prstDash val="solid"/>
            <a:miter/>
            <a:headEnd type="none" w="med" len="med"/>
            <a:tailEnd type="none" w="med" len="med"/>
          </a:ln>
        </p:spPr>
        <p:txBody>
          <a:bodyPr/>
          <a:p>
            <a:endParaRPr lang="zh-CN" altLang="en-US"/>
          </a:p>
        </p:txBody>
      </p:sp>
      <p:sp>
        <p:nvSpPr>
          <p:cNvPr id="239621" name="下箭头 239620"/>
          <p:cNvSpPr/>
          <p:nvPr/>
        </p:nvSpPr>
        <p:spPr>
          <a:xfrm>
            <a:off x="3962400" y="2895600"/>
            <a:ext cx="457200" cy="304800"/>
          </a:xfrm>
          <a:prstGeom prst="downArrow">
            <a:avLst>
              <a:gd name="adj1" fmla="val 50000"/>
              <a:gd name="adj2" fmla="val 25000"/>
            </a:avLst>
          </a:prstGeom>
          <a:solidFill>
            <a:srgbClr val="FF3300"/>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文本框 240641"/>
          <p:cNvSpPr txBox="1"/>
          <p:nvPr/>
        </p:nvSpPr>
        <p:spPr>
          <a:xfrm>
            <a:off x="1143000" y="1066800"/>
            <a:ext cx="3263900" cy="884238"/>
          </a:xfrm>
          <a:prstGeom prst="rect">
            <a:avLst/>
          </a:prstGeom>
          <a:noFill/>
          <a:ln w="9525">
            <a:noFill/>
          </a:ln>
        </p:spPr>
        <p:txBody>
          <a:bodyPr wrap="none" anchor="t">
            <a:spAutoFit/>
          </a:bodyPr>
          <a:p>
            <a:pPr eaLnBrk="0" hangingPunct="0"/>
            <a:r>
              <a:rPr lang="zh-CN" altLang="en-US" sz="2800" b="1" dirty="0">
                <a:solidFill>
                  <a:srgbClr val="000066"/>
                </a:solidFill>
                <a:effectLst>
                  <a:outerShdw blurRad="38100" dist="38100" dir="2700000">
                    <a:srgbClr val="C0C0C0"/>
                  </a:outerShdw>
                </a:effectLst>
                <a:latin typeface="宋体" panose="02010600030101010101" pitchFamily="2" charset="-122"/>
                <a:ea typeface="宋体" panose="02010600030101010101" pitchFamily="2" charset="-122"/>
              </a:rPr>
              <a:t>２、职责写什么？</a:t>
            </a:r>
            <a:endParaRPr lang="zh-CN" altLang="en-US" sz="2800" b="1" dirty="0">
              <a:solidFill>
                <a:srgbClr val="000066"/>
              </a:solidFill>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r>
              <a:rPr lang="zh-CN" altLang="en-US" b="1" dirty="0">
                <a:solidFill>
                  <a:srgbClr val="000066"/>
                </a:solidFill>
                <a:effectLst>
                  <a:outerShdw blurRad="38100" dist="38100" dir="2700000">
                    <a:srgbClr val="C0C0C0"/>
                  </a:outerShdw>
                </a:effectLst>
                <a:latin typeface="宋体" panose="02010600030101010101" pitchFamily="2" charset="-122"/>
                <a:ea typeface="宋体" panose="02010600030101010101" pitchFamily="2" charset="-122"/>
              </a:rPr>
              <a:t>准确的职责的一些动词</a:t>
            </a:r>
            <a:endParaRPr lang="zh-CN" altLang="en-US" dirty="0">
              <a:latin typeface="宋体" panose="02010600030101010101" pitchFamily="2" charset="-122"/>
              <a:ea typeface="宋体" panose="02010600030101010101" pitchFamily="2" charset="-122"/>
            </a:endParaRPr>
          </a:p>
        </p:txBody>
      </p:sp>
      <p:sp>
        <p:nvSpPr>
          <p:cNvPr id="240643" name="右箭头 240642"/>
          <p:cNvSpPr/>
          <p:nvPr/>
        </p:nvSpPr>
        <p:spPr>
          <a:xfrm>
            <a:off x="762000" y="2819400"/>
            <a:ext cx="7315200" cy="457200"/>
          </a:xfrm>
          <a:prstGeom prst="rightArrow">
            <a:avLst>
              <a:gd name="adj1" fmla="val 13888"/>
              <a:gd name="adj2" fmla="val 47629"/>
            </a:avLst>
          </a:prstGeom>
          <a:gradFill rotWithShape="0">
            <a:gsLst>
              <a:gs pos="0">
                <a:srgbClr val="4D0808">
                  <a:alpha val="100000"/>
                </a:srgbClr>
              </a:gs>
              <a:gs pos="30000">
                <a:srgbClr val="FF0300">
                  <a:alpha val="100000"/>
                </a:srgbClr>
              </a:gs>
              <a:gs pos="55000">
                <a:srgbClr val="FF7A00">
                  <a:alpha val="100000"/>
                </a:srgbClr>
              </a:gs>
              <a:gs pos="100000">
                <a:srgbClr val="FFF200">
                  <a:alpha val="100000"/>
                </a:srgbClr>
              </a:gs>
            </a:gsLst>
            <a:lin ang="0" scaled="1"/>
            <a:tileRect/>
          </a:gradFill>
          <a:ln w="9525">
            <a:noFill/>
          </a:ln>
        </p:spPr>
        <p:txBody>
          <a:bodyPr/>
          <a:p>
            <a:endParaRPr lang="zh-CN" altLang="en-US"/>
          </a:p>
        </p:txBody>
      </p:sp>
      <p:sp>
        <p:nvSpPr>
          <p:cNvPr id="240644" name="文本框 240643"/>
          <p:cNvSpPr txBox="1"/>
          <p:nvPr/>
        </p:nvSpPr>
        <p:spPr>
          <a:xfrm>
            <a:off x="6781800" y="914400"/>
            <a:ext cx="1219200" cy="1616075"/>
          </a:xfrm>
          <a:prstGeom prst="rect">
            <a:avLst/>
          </a:prstGeom>
          <a:gradFill rotWithShape="0">
            <a:gsLst>
              <a:gs pos="0">
                <a:srgbClr val="00CC00"/>
              </a:gs>
              <a:gs pos="100000">
                <a:srgbClr val="99FF99"/>
              </a:gs>
            </a:gsLst>
            <a:lin ang="5400000" scaled="1"/>
            <a:tileRect/>
          </a:gradFill>
          <a:ln w="9525">
            <a:noFill/>
          </a:ln>
        </p:spPr>
        <p:txBody>
          <a:bodyPr>
            <a:spAutoFit/>
          </a:bodyPr>
          <a:p>
            <a:pPr algn="ctr" eaLnBrk="0" hangingPunct="0"/>
            <a:r>
              <a:rPr lang="zh-CN" altLang="en-US" sz="2000" dirty="0">
                <a:latin typeface="宋体" panose="02010600030101010101" pitchFamily="2" charset="-122"/>
                <a:ea typeface="宋体" panose="02010600030101010101" pitchFamily="2" charset="-122"/>
              </a:rPr>
              <a:t>发起</a:t>
            </a:r>
            <a:endParaRPr lang="zh-CN" altLang="en-US" sz="2000" dirty="0">
              <a:latin typeface="宋体" panose="02010600030101010101" pitchFamily="2" charset="-122"/>
              <a:ea typeface="宋体" panose="02010600030101010101" pitchFamily="2" charset="-122"/>
            </a:endParaRPr>
          </a:p>
          <a:p>
            <a:pPr algn="ctr" eaLnBrk="0" hangingPunct="0"/>
            <a:r>
              <a:rPr lang="zh-CN" altLang="en-US" sz="2000" dirty="0">
                <a:latin typeface="宋体" panose="02010600030101010101" pitchFamily="2" charset="-122"/>
                <a:ea typeface="宋体" panose="02010600030101010101" pitchFamily="2" charset="-122"/>
              </a:rPr>
              <a:t>参加</a:t>
            </a:r>
            <a:endParaRPr lang="zh-CN" altLang="en-US" sz="2000" dirty="0">
              <a:latin typeface="宋体" panose="02010600030101010101" pitchFamily="2" charset="-122"/>
              <a:ea typeface="宋体" panose="02010600030101010101" pitchFamily="2" charset="-122"/>
            </a:endParaRPr>
          </a:p>
          <a:p>
            <a:pPr algn="ctr" eaLnBrk="0" hangingPunct="0"/>
            <a:r>
              <a:rPr lang="zh-CN" altLang="en-US" sz="2000" dirty="0">
                <a:latin typeface="宋体" panose="02010600030101010101" pitchFamily="2" charset="-122"/>
                <a:ea typeface="宋体" panose="02010600030101010101" pitchFamily="2" charset="-122"/>
              </a:rPr>
              <a:t>贡献</a:t>
            </a:r>
            <a:endParaRPr lang="zh-CN" altLang="en-US" sz="2000" dirty="0">
              <a:latin typeface="宋体" panose="02010600030101010101" pitchFamily="2" charset="-122"/>
              <a:ea typeface="宋体" panose="02010600030101010101" pitchFamily="2" charset="-122"/>
            </a:endParaRPr>
          </a:p>
          <a:p>
            <a:pPr algn="ctr" eaLnBrk="0" hangingPunct="0"/>
            <a:r>
              <a:rPr lang="zh-CN" altLang="en-US" sz="2000" dirty="0">
                <a:latin typeface="宋体" panose="02010600030101010101" pitchFamily="2" charset="-122"/>
                <a:ea typeface="宋体" panose="02010600030101010101" pitchFamily="2" charset="-122"/>
              </a:rPr>
              <a:t>推荐</a:t>
            </a:r>
            <a:endParaRPr lang="zh-CN" altLang="en-US" sz="2000" dirty="0">
              <a:latin typeface="宋体" panose="02010600030101010101" pitchFamily="2" charset="-122"/>
              <a:ea typeface="宋体" panose="02010600030101010101" pitchFamily="2" charset="-122"/>
            </a:endParaRPr>
          </a:p>
          <a:p>
            <a:pPr algn="ctr" eaLnBrk="0" hangingPunct="0"/>
            <a:r>
              <a:rPr lang="zh-CN" altLang="en-US" sz="2000" dirty="0">
                <a:latin typeface="宋体" panose="02010600030101010101" pitchFamily="2" charset="-122"/>
                <a:ea typeface="宋体" panose="02010600030101010101" pitchFamily="2" charset="-122"/>
              </a:rPr>
              <a:t>计划</a:t>
            </a:r>
            <a:endParaRPr lang="zh-CN" altLang="en-US" dirty="0">
              <a:latin typeface="宋体" panose="02010600030101010101" pitchFamily="2" charset="-122"/>
              <a:ea typeface="宋体" panose="02010600030101010101" pitchFamily="2" charset="-122"/>
            </a:endParaRPr>
          </a:p>
        </p:txBody>
      </p:sp>
      <p:sp>
        <p:nvSpPr>
          <p:cNvPr id="240645" name="文本框 240644"/>
          <p:cNvSpPr txBox="1"/>
          <p:nvPr/>
        </p:nvSpPr>
        <p:spPr>
          <a:xfrm>
            <a:off x="6886575" y="2514600"/>
            <a:ext cx="892175" cy="466725"/>
          </a:xfrm>
          <a:prstGeom prst="rect">
            <a:avLst/>
          </a:prstGeom>
          <a:solidFill>
            <a:srgbClr val="000099"/>
          </a:solidFill>
          <a:ln w="9525" cap="flat" cmpd="sng">
            <a:solidFill>
              <a:schemeClr val="tx1"/>
            </a:solidFill>
            <a:prstDash val="solid"/>
            <a:miter/>
            <a:headEnd type="none" w="med" len="med"/>
            <a:tailEnd type="none" w="med" len="med"/>
          </a:ln>
        </p:spPr>
        <p:txBody>
          <a:bodyPr>
            <a:spAutoFit/>
          </a:bodyPr>
          <a:p>
            <a:pPr eaLnBrk="0" hangingPunct="0">
              <a:spcBef>
                <a:spcPct val="50000"/>
              </a:spcBef>
            </a:pPr>
            <a:r>
              <a:rPr lang="zh-CN" altLang="en-US" dirty="0">
                <a:solidFill>
                  <a:schemeClr val="bg1"/>
                </a:solidFill>
                <a:effectLst>
                  <a:outerShdw blurRad="38100" dist="38100" dir="2700000">
                    <a:srgbClr val="000000"/>
                  </a:outerShdw>
                </a:effectLst>
                <a:latin typeface="宋体" panose="02010600030101010101" pitchFamily="2" charset="-122"/>
                <a:ea typeface="宋体" panose="02010600030101010101" pitchFamily="2" charset="-122"/>
              </a:rPr>
              <a:t>决定</a:t>
            </a:r>
            <a:endParaRPr lang="zh-CN" altLang="en-US" dirty="0">
              <a:latin typeface="宋体" panose="02010600030101010101" pitchFamily="2" charset="-122"/>
              <a:ea typeface="宋体" panose="02010600030101010101" pitchFamily="2" charset="-122"/>
            </a:endParaRPr>
          </a:p>
        </p:txBody>
      </p:sp>
      <p:sp>
        <p:nvSpPr>
          <p:cNvPr id="240646" name="文本框 240645"/>
          <p:cNvSpPr txBox="1"/>
          <p:nvPr/>
        </p:nvSpPr>
        <p:spPr>
          <a:xfrm>
            <a:off x="6858000" y="3124200"/>
            <a:ext cx="1327150" cy="2530475"/>
          </a:xfrm>
          <a:prstGeom prst="rect">
            <a:avLst/>
          </a:prstGeom>
          <a:gradFill rotWithShape="0">
            <a:gsLst>
              <a:gs pos="0">
                <a:srgbClr val="FF9999"/>
              </a:gs>
              <a:gs pos="100000">
                <a:srgbClr val="FF0000"/>
              </a:gs>
            </a:gsLst>
            <a:lin ang="5400000" scaled="1"/>
            <a:tileRect/>
          </a:gradFill>
          <a:ln w="9525">
            <a:noFill/>
          </a:ln>
        </p:spPr>
        <p:txBody>
          <a:bodyPr wrap="none" anchor="t">
            <a:spAutoFit/>
          </a:bodyPr>
          <a:p>
            <a:pPr algn="ctr" eaLnBrk="0" hangingPunct="0"/>
            <a:r>
              <a:rPr lang="zh-CN" altLang="en-US" sz="2000" dirty="0">
                <a:latin typeface="宋体" panose="02010600030101010101" pitchFamily="2" charset="-122"/>
                <a:ea typeface="宋体" panose="02010600030101010101" pitchFamily="2" charset="-122"/>
              </a:rPr>
              <a:t>组织</a:t>
            </a:r>
            <a:endParaRPr lang="zh-CN" altLang="en-US" sz="2000" dirty="0">
              <a:latin typeface="宋体" panose="02010600030101010101" pitchFamily="2" charset="-122"/>
              <a:ea typeface="宋体" panose="02010600030101010101" pitchFamily="2" charset="-122"/>
            </a:endParaRPr>
          </a:p>
          <a:p>
            <a:pPr algn="ctr" eaLnBrk="0" hangingPunct="0"/>
            <a:r>
              <a:rPr lang="zh-CN" altLang="en-US" sz="2000" dirty="0">
                <a:latin typeface="宋体" panose="02010600030101010101" pitchFamily="2" charset="-122"/>
                <a:ea typeface="宋体" panose="02010600030101010101" pitchFamily="2" charset="-122"/>
              </a:rPr>
              <a:t>推行</a:t>
            </a:r>
            <a:endParaRPr lang="zh-CN" altLang="en-US" sz="2000" dirty="0">
              <a:latin typeface="宋体" panose="02010600030101010101" pitchFamily="2" charset="-122"/>
              <a:ea typeface="宋体" panose="02010600030101010101" pitchFamily="2" charset="-122"/>
            </a:endParaRPr>
          </a:p>
          <a:p>
            <a:pPr algn="ctr" eaLnBrk="0" hangingPunct="0"/>
            <a:r>
              <a:rPr lang="zh-CN" altLang="en-US" sz="2000" dirty="0">
                <a:latin typeface="宋体" panose="02010600030101010101" pitchFamily="2" charset="-122"/>
                <a:ea typeface="宋体" panose="02010600030101010101" pitchFamily="2" charset="-122"/>
              </a:rPr>
              <a:t>执行</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实现</a:t>
            </a:r>
            <a:endParaRPr lang="zh-CN" altLang="en-US" sz="2000" dirty="0">
              <a:latin typeface="宋体" panose="02010600030101010101" pitchFamily="2" charset="-122"/>
              <a:ea typeface="宋体" panose="02010600030101010101" pitchFamily="2" charset="-122"/>
            </a:endParaRPr>
          </a:p>
          <a:p>
            <a:pPr algn="ctr" eaLnBrk="0" hangingPunct="0"/>
            <a:r>
              <a:rPr lang="zh-CN" altLang="en-US" sz="2000" dirty="0">
                <a:latin typeface="宋体" panose="02010600030101010101" pitchFamily="2" charset="-122"/>
                <a:ea typeface="宋体" panose="02010600030101010101" pitchFamily="2" charset="-122"/>
              </a:rPr>
              <a:t>指导</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管理</a:t>
            </a:r>
            <a:endParaRPr lang="zh-CN" altLang="en-US" sz="2000" dirty="0">
              <a:latin typeface="宋体" panose="02010600030101010101" pitchFamily="2" charset="-122"/>
              <a:ea typeface="宋体" panose="02010600030101010101" pitchFamily="2" charset="-122"/>
            </a:endParaRPr>
          </a:p>
          <a:p>
            <a:pPr algn="ctr" eaLnBrk="0" hangingPunct="0"/>
            <a:r>
              <a:rPr lang="zh-CN" altLang="en-US" sz="2000" dirty="0">
                <a:latin typeface="宋体" panose="02010600030101010101" pitchFamily="2" charset="-122"/>
                <a:ea typeface="宋体" panose="02010600030101010101" pitchFamily="2" charset="-122"/>
              </a:rPr>
              <a:t>控制</a:t>
            </a:r>
            <a:endParaRPr lang="zh-CN" altLang="en-US" sz="2000" dirty="0">
              <a:latin typeface="宋体" panose="02010600030101010101" pitchFamily="2" charset="-122"/>
              <a:ea typeface="宋体" panose="02010600030101010101" pitchFamily="2" charset="-122"/>
            </a:endParaRPr>
          </a:p>
          <a:p>
            <a:pPr algn="ctr" eaLnBrk="0" hangingPunct="0"/>
            <a:r>
              <a:rPr lang="zh-CN" altLang="en-US" sz="2000" dirty="0">
                <a:latin typeface="宋体" panose="02010600030101010101" pitchFamily="2" charset="-122"/>
                <a:ea typeface="宋体" panose="02010600030101010101" pitchFamily="2" charset="-122"/>
              </a:rPr>
              <a:t>监督</a:t>
            </a:r>
            <a:endParaRPr lang="zh-CN" altLang="en-US" sz="2000" dirty="0">
              <a:latin typeface="宋体" panose="02010600030101010101" pitchFamily="2" charset="-122"/>
              <a:ea typeface="宋体" panose="02010600030101010101" pitchFamily="2" charset="-122"/>
            </a:endParaRPr>
          </a:p>
          <a:p>
            <a:pPr algn="ctr" eaLnBrk="0" hangingPunct="0"/>
            <a:r>
              <a:rPr lang="zh-CN" altLang="en-US" sz="2000" dirty="0">
                <a:latin typeface="宋体" panose="02010600030101010101" pitchFamily="2" charset="-122"/>
                <a:ea typeface="宋体" panose="02010600030101010101" pitchFamily="2" charset="-122"/>
              </a:rPr>
              <a:t>修改</a:t>
            </a:r>
            <a:endParaRPr lang="zh-CN" altLang="en-US" sz="2000" dirty="0">
              <a:latin typeface="宋体" panose="02010600030101010101" pitchFamily="2" charset="-122"/>
              <a:ea typeface="宋体" panose="02010600030101010101" pitchFamily="2" charset="-122"/>
            </a:endParaRPr>
          </a:p>
          <a:p>
            <a:pPr algn="ctr" eaLnBrk="0" hangingPunct="0"/>
            <a:r>
              <a:rPr lang="zh-CN" altLang="en-US" sz="2000" dirty="0">
                <a:latin typeface="宋体" panose="02010600030101010101" pitchFamily="2" charset="-122"/>
                <a:ea typeface="宋体" panose="02010600030101010101" pitchFamily="2" charset="-122"/>
              </a:rPr>
              <a:t>更新</a:t>
            </a:r>
            <a:endParaRPr lang="zh-CN" altLang="en-US" dirty="0">
              <a:latin typeface="宋体" panose="02010600030101010101" pitchFamily="2" charset="-122"/>
              <a:ea typeface="宋体" panose="02010600030101010101" pitchFamily="2" charset="-122"/>
            </a:endParaRPr>
          </a:p>
        </p:txBody>
      </p:sp>
      <p:sp>
        <p:nvSpPr>
          <p:cNvPr id="240647" name="文本框 240646"/>
          <p:cNvSpPr txBox="1"/>
          <p:nvPr/>
        </p:nvSpPr>
        <p:spPr>
          <a:xfrm>
            <a:off x="1524000" y="2497138"/>
            <a:ext cx="5264150" cy="396875"/>
          </a:xfrm>
          <a:prstGeom prst="rect">
            <a:avLst/>
          </a:prstGeom>
          <a:gradFill rotWithShape="0">
            <a:gsLst>
              <a:gs pos="0">
                <a:srgbClr val="66FFFF"/>
              </a:gs>
              <a:gs pos="100000">
                <a:srgbClr val="000099"/>
              </a:gs>
            </a:gsLst>
            <a:lin ang="0" scaled="1"/>
            <a:tileRect/>
          </a:gradFill>
          <a:ln w="9525">
            <a:noFill/>
          </a:ln>
        </p:spPr>
        <p:txBody>
          <a:bodyPr wrap="none" anchor="t">
            <a:spAutoFit/>
          </a:bodyPr>
          <a:p>
            <a:pPr eaLnBrk="0" hangingPunct="0"/>
            <a:r>
              <a:rPr lang="zh-CN" altLang="en-US" sz="2000" dirty="0">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rPr>
              <a:t>搜索  </a:t>
            </a:r>
            <a:r>
              <a:rPr lang="en-US" altLang="zh-CN" sz="2000" dirty="0">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rPr>
              <a:t>/  </a:t>
            </a:r>
            <a:r>
              <a:rPr lang="zh-CN" altLang="en-US" sz="2000" dirty="0">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rPr>
              <a:t>评估  </a:t>
            </a:r>
            <a:r>
              <a:rPr lang="en-US" altLang="zh-CN" sz="2000" dirty="0">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rPr>
              <a:t>/  </a:t>
            </a:r>
            <a:r>
              <a:rPr lang="zh-CN" altLang="en-US" sz="2000" dirty="0">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rPr>
              <a:t>发展  </a:t>
            </a:r>
            <a:r>
              <a:rPr lang="en-US" altLang="zh-CN" sz="2000" dirty="0">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rPr>
              <a:t>/  </a:t>
            </a:r>
            <a:r>
              <a:rPr lang="zh-CN" altLang="en-US" sz="2000" dirty="0">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rPr>
              <a:t>建议  </a:t>
            </a:r>
            <a:r>
              <a:rPr lang="en-US" altLang="zh-CN" sz="2000" dirty="0">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rPr>
              <a:t>/  </a:t>
            </a:r>
            <a:r>
              <a:rPr lang="zh-CN" altLang="en-US" sz="2000" dirty="0">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rPr>
              <a:t>劝告</a:t>
            </a:r>
            <a:endParaRPr lang="zh-CN" altLang="en-US" dirty="0">
              <a:latin typeface="宋体" panose="02010600030101010101" pitchFamily="2" charset="-122"/>
              <a:ea typeface="宋体" panose="02010600030101010101" pitchFamily="2" charset="-122"/>
            </a:endParaRPr>
          </a:p>
        </p:txBody>
      </p:sp>
      <p:sp>
        <p:nvSpPr>
          <p:cNvPr id="240648" name="下箭头 240647"/>
          <p:cNvSpPr/>
          <p:nvPr/>
        </p:nvSpPr>
        <p:spPr>
          <a:xfrm>
            <a:off x="6705600" y="1066800"/>
            <a:ext cx="228600" cy="5257800"/>
          </a:xfrm>
          <a:prstGeom prst="downArrow">
            <a:avLst>
              <a:gd name="adj1" fmla="val 35712"/>
              <a:gd name="adj2" fmla="val 153759"/>
            </a:avLst>
          </a:prstGeom>
          <a:gradFill rotWithShape="0">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ln w="9525">
            <a:noFill/>
          </a:ln>
        </p:spPr>
        <p:txBody>
          <a:bodyPr/>
          <a:p>
            <a:endParaRPr lang="zh-CN" altLang="en-US"/>
          </a:p>
        </p:txBody>
      </p:sp>
      <p:grpSp>
        <p:nvGrpSpPr>
          <p:cNvPr id="240649" name="组合 240648"/>
          <p:cNvGrpSpPr/>
          <p:nvPr/>
        </p:nvGrpSpPr>
        <p:grpSpPr>
          <a:xfrm>
            <a:off x="2057400" y="4267200"/>
            <a:ext cx="2851150" cy="1981200"/>
            <a:chOff x="1104" y="2208"/>
            <a:chExt cx="1796" cy="1248"/>
          </a:xfrm>
        </p:grpSpPr>
        <p:sp>
          <p:nvSpPr>
            <p:cNvPr id="240650" name="下箭头 240649"/>
            <p:cNvSpPr/>
            <p:nvPr/>
          </p:nvSpPr>
          <p:spPr>
            <a:xfrm>
              <a:off x="2112" y="2208"/>
              <a:ext cx="144" cy="1248"/>
            </a:xfrm>
            <a:prstGeom prst="downArrow">
              <a:avLst>
                <a:gd name="adj1" fmla="val 35712"/>
                <a:gd name="adj2" fmla="val 57938"/>
              </a:avLst>
            </a:prstGeom>
            <a:solidFill>
              <a:srgbClr val="66FFFF"/>
            </a:solidFill>
            <a:ln w="9525">
              <a:noFill/>
            </a:ln>
            <a:effectLst>
              <a:outerShdw dist="107763" dir="2699999" algn="ctr" rotWithShape="0">
                <a:schemeClr val="bg2"/>
              </a:outerShdw>
            </a:effectLst>
          </p:spPr>
          <p:txBody>
            <a:bodyPr/>
            <a:p>
              <a:endParaRPr lang="zh-CN" altLang="en-US"/>
            </a:p>
          </p:txBody>
        </p:sp>
        <p:sp>
          <p:nvSpPr>
            <p:cNvPr id="240651" name="右箭头 240650"/>
            <p:cNvSpPr/>
            <p:nvPr/>
          </p:nvSpPr>
          <p:spPr>
            <a:xfrm>
              <a:off x="1104" y="2544"/>
              <a:ext cx="1680" cy="288"/>
            </a:xfrm>
            <a:prstGeom prst="rightArrow">
              <a:avLst>
                <a:gd name="adj1" fmla="val 13888"/>
                <a:gd name="adj2" fmla="val 29868"/>
              </a:avLst>
            </a:prstGeom>
            <a:solidFill>
              <a:srgbClr val="66FFFF"/>
            </a:solidFill>
            <a:ln w="9525">
              <a:noFill/>
            </a:ln>
            <a:effectLst>
              <a:outerShdw dist="107763" dir="2699999" algn="ctr" rotWithShape="0">
                <a:schemeClr val="bg2"/>
              </a:outerShdw>
            </a:effectLst>
          </p:spPr>
          <p:txBody>
            <a:bodyPr/>
            <a:p>
              <a:endParaRPr lang="zh-CN" altLang="en-US"/>
            </a:p>
          </p:txBody>
        </p:sp>
        <p:sp>
          <p:nvSpPr>
            <p:cNvPr id="240652" name="文本框 240651"/>
            <p:cNvSpPr txBox="1"/>
            <p:nvPr/>
          </p:nvSpPr>
          <p:spPr>
            <a:xfrm>
              <a:off x="1344" y="2256"/>
              <a:ext cx="500" cy="288"/>
            </a:xfrm>
            <a:prstGeom prst="rect">
              <a:avLst/>
            </a:prstGeom>
            <a:solidFill>
              <a:srgbClr val="66FFFF"/>
            </a:solidFill>
            <a:ln w="9525">
              <a:noFill/>
            </a:ln>
            <a:effectLst>
              <a:outerShdw dist="107763" dir="2699999" algn="ctr" rotWithShape="0">
                <a:schemeClr val="bg2"/>
              </a:outerShdw>
            </a:effectLst>
          </p:spPr>
          <p:txBody>
            <a:bodyPr wrap="none" anchor="t">
              <a:spAutoFit/>
            </a:bodyPr>
            <a:p>
              <a:pPr eaLnBrk="0" hangingPunct="0"/>
              <a:r>
                <a:rPr lang="zh-CN" altLang="en-US" dirty="0">
                  <a:latin typeface="宋体" panose="02010600030101010101" pitchFamily="2" charset="-122"/>
                  <a:ea typeface="宋体" panose="02010600030101010101" pitchFamily="2" charset="-122"/>
                </a:rPr>
                <a:t>思考</a:t>
              </a:r>
              <a:endParaRPr lang="zh-CN" altLang="en-US" dirty="0">
                <a:latin typeface="宋体" panose="02010600030101010101" pitchFamily="2" charset="-122"/>
                <a:ea typeface="宋体" panose="02010600030101010101" pitchFamily="2" charset="-122"/>
              </a:endParaRPr>
            </a:p>
          </p:txBody>
        </p:sp>
        <p:sp>
          <p:nvSpPr>
            <p:cNvPr id="240653" name="文本框 240652"/>
            <p:cNvSpPr txBox="1"/>
            <p:nvPr/>
          </p:nvSpPr>
          <p:spPr>
            <a:xfrm>
              <a:off x="2352" y="2976"/>
              <a:ext cx="500" cy="288"/>
            </a:xfrm>
            <a:prstGeom prst="rect">
              <a:avLst/>
            </a:prstGeom>
            <a:solidFill>
              <a:srgbClr val="66FFFF"/>
            </a:solidFill>
            <a:ln w="9525">
              <a:noFill/>
            </a:ln>
            <a:effectLst>
              <a:outerShdw dist="107763" dir="2699999" algn="ctr" rotWithShape="0">
                <a:schemeClr val="bg2"/>
              </a:outerShdw>
            </a:effectLst>
          </p:spPr>
          <p:txBody>
            <a:bodyPr wrap="none" anchor="t">
              <a:spAutoFit/>
            </a:bodyPr>
            <a:p>
              <a:pPr eaLnBrk="0" hangingPunct="0"/>
              <a:r>
                <a:rPr lang="zh-CN" altLang="en-US" dirty="0">
                  <a:latin typeface="宋体" panose="02010600030101010101" pitchFamily="2" charset="-122"/>
                  <a:ea typeface="宋体" panose="02010600030101010101" pitchFamily="2" charset="-122"/>
                </a:rPr>
                <a:t>实施</a:t>
              </a:r>
              <a:endParaRPr lang="zh-CN" altLang="en-US" dirty="0">
                <a:latin typeface="宋体" panose="02010600030101010101" pitchFamily="2" charset="-122"/>
                <a:ea typeface="宋体" panose="02010600030101010101" pitchFamily="2" charset="-122"/>
              </a:endParaRPr>
            </a:p>
          </p:txBody>
        </p:sp>
        <p:sp>
          <p:nvSpPr>
            <p:cNvPr id="240654" name="文本框 240653"/>
            <p:cNvSpPr txBox="1"/>
            <p:nvPr/>
          </p:nvSpPr>
          <p:spPr>
            <a:xfrm>
              <a:off x="2400" y="2256"/>
              <a:ext cx="500" cy="288"/>
            </a:xfrm>
            <a:prstGeom prst="rect">
              <a:avLst/>
            </a:prstGeom>
            <a:solidFill>
              <a:srgbClr val="66FFFF"/>
            </a:solidFill>
            <a:ln w="9525">
              <a:noFill/>
            </a:ln>
            <a:effectLst>
              <a:outerShdw dist="107763" dir="2699999" algn="ctr" rotWithShape="0">
                <a:schemeClr val="bg2"/>
              </a:outerShdw>
            </a:effectLst>
          </p:spPr>
          <p:txBody>
            <a:bodyPr wrap="none" anchor="t">
              <a:spAutoFit/>
            </a:bodyPr>
            <a:p>
              <a:pPr eaLnBrk="0" hangingPunct="0"/>
              <a:r>
                <a:rPr lang="zh-CN" altLang="en-US" dirty="0">
                  <a:latin typeface="宋体" panose="02010600030101010101" pitchFamily="2" charset="-122"/>
                  <a:ea typeface="宋体" panose="02010600030101010101" pitchFamily="2" charset="-122"/>
                </a:rPr>
                <a:t>决定</a:t>
              </a:r>
              <a:endParaRPr lang="zh-CN" altLang="en-US" dirty="0">
                <a:latin typeface="宋体" panose="02010600030101010101" pitchFamily="2" charset="-122"/>
                <a:ea typeface="宋体" panose="02010600030101010101" pitchFamily="2" charset="-122"/>
              </a:endParaRPr>
            </a:p>
          </p:txBody>
        </p:sp>
      </p:grpSp>
      <p:sp>
        <p:nvSpPr>
          <p:cNvPr id="240655" name="文本框 240654"/>
          <p:cNvSpPr txBox="1"/>
          <p:nvPr/>
        </p:nvSpPr>
        <p:spPr>
          <a:xfrm>
            <a:off x="1143000" y="1905000"/>
            <a:ext cx="5029200" cy="457200"/>
          </a:xfrm>
          <a:prstGeom prst="rect">
            <a:avLst/>
          </a:prstGeom>
          <a:noFill/>
          <a:ln w="9525">
            <a:noFill/>
          </a:ln>
        </p:spPr>
        <p:txBody>
          <a:bodyPr>
            <a:spAutoFit/>
          </a:bodyPr>
          <a:p>
            <a:pPr>
              <a:spcBef>
                <a:spcPct val="50000"/>
              </a:spcBef>
            </a:pPr>
            <a:r>
              <a:rPr lang="zh-CN" altLang="en-US" b="1" dirty="0">
                <a:solidFill>
                  <a:srgbClr val="3399FF"/>
                </a:solidFill>
                <a:effectLst>
                  <a:outerShdw blurRad="38100" dist="38100" dir="2700000">
                    <a:srgbClr val="C0C0C0"/>
                  </a:outerShdw>
                </a:effectLst>
                <a:latin typeface="Times New Roman" panose="02020603050405020304" pitchFamily="18" charset="0"/>
                <a:ea typeface="宋体" panose="02010600030101010101" pitchFamily="2" charset="-122"/>
              </a:rPr>
              <a:t>负责、协作、配合</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文本框 241665"/>
          <p:cNvSpPr txBox="1"/>
          <p:nvPr/>
        </p:nvSpPr>
        <p:spPr>
          <a:xfrm>
            <a:off x="1371600" y="1600200"/>
            <a:ext cx="6629400" cy="417036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３、书写职责的注意点</a:t>
            </a:r>
            <a:endParaRPr lang="zh-CN" altLang="en-US" dirty="0">
              <a:latin typeface="Times New Roman" panose="02020603050405020304" pitchFamily="18" charset="0"/>
              <a:ea typeface="宋体" panose="02010600030101010101" pitchFamily="2" charset="-122"/>
            </a:endParaRPr>
          </a:p>
          <a:p>
            <a:pPr>
              <a:spcBef>
                <a:spcPct val="50000"/>
              </a:spcBef>
              <a:buChar char="•"/>
            </a:pPr>
            <a:r>
              <a:rPr lang="zh-CN" altLang="en-US" b="1" dirty="0">
                <a:latin typeface="Times New Roman" panose="02020603050405020304" pitchFamily="18" charset="0"/>
                <a:ea typeface="宋体" panose="02010600030101010101" pitchFamily="2" charset="-122"/>
              </a:rPr>
              <a:t>职责必须直接与岗位价值有关，非过程性，是最终价值，语言简明</a:t>
            </a:r>
            <a:endParaRPr lang="zh-CN" altLang="en-US" b="1" dirty="0">
              <a:latin typeface="宋体" panose="02010600030101010101" pitchFamily="2" charset="-122"/>
              <a:ea typeface="宋体" panose="02010600030101010101" pitchFamily="2" charset="-122"/>
            </a:endParaRPr>
          </a:p>
          <a:p>
            <a:pPr>
              <a:spcBef>
                <a:spcPct val="50000"/>
              </a:spcBef>
              <a:buChar char="•"/>
            </a:pPr>
            <a:r>
              <a:rPr lang="zh-CN" altLang="en-US" b="1" dirty="0">
                <a:latin typeface="Times New Roman" panose="02020603050405020304" pitchFamily="18" charset="0"/>
                <a:ea typeface="宋体" panose="02010600030101010101" pitchFamily="2" charset="-122"/>
              </a:rPr>
              <a:t>职责有大有小，以岗位中主要的、重大的为主，不涉及细节。</a:t>
            </a:r>
            <a:r>
              <a:rPr lang="zh-CN" altLang="en-US" b="1" dirty="0">
                <a:latin typeface="宋体" panose="02010600030101010101" pitchFamily="2" charset="-122"/>
                <a:ea typeface="宋体" panose="02010600030101010101" pitchFamily="2" charset="-122"/>
              </a:rPr>
              <a:t>岗位主要职责建议不要太多，建议不要超过</a:t>
            </a:r>
            <a:r>
              <a:rPr lang="en-US" altLang="zh-CN" b="1" dirty="0">
                <a:latin typeface="宋体" panose="02010600030101010101" pitchFamily="2" charset="-122"/>
                <a:ea typeface="宋体" panose="02010600030101010101" pitchFamily="2" charset="-122"/>
              </a:rPr>
              <a:t>8</a:t>
            </a:r>
            <a:r>
              <a:rPr lang="zh-CN" altLang="en-US" b="1" dirty="0">
                <a:latin typeface="宋体" panose="02010600030101010101" pitchFamily="2" charset="-122"/>
                <a:ea typeface="宋体" panose="02010600030101010101" pitchFamily="2" charset="-122"/>
              </a:rPr>
              <a:t>项</a:t>
            </a:r>
            <a:endParaRPr lang="zh-CN" altLang="en-US" b="1" dirty="0">
              <a:latin typeface="Times New Roman" panose="02020603050405020304" pitchFamily="18" charset="0"/>
              <a:ea typeface="宋体" panose="02010600030101010101" pitchFamily="2" charset="-122"/>
            </a:endParaRPr>
          </a:p>
          <a:p>
            <a:pPr>
              <a:spcBef>
                <a:spcPct val="50000"/>
              </a:spcBef>
              <a:buChar char="•"/>
            </a:pPr>
            <a:r>
              <a:rPr lang="zh-CN" altLang="en-US" b="1" dirty="0">
                <a:latin typeface="Times New Roman" panose="02020603050405020304" pitchFamily="18" charset="0"/>
                <a:ea typeface="宋体" panose="02010600030101010101" pitchFamily="2" charset="-122"/>
              </a:rPr>
              <a:t>职责不是考核重点，但它是目标来源之一，也是部门近一步明确价值之所在。</a:t>
            </a:r>
            <a:endParaRPr lang="zh-CN" altLang="en-US" sz="2800"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endParaRPr>
          </a:p>
          <a:p>
            <a:pPr eaLnBrk="0" hangingPunct="0">
              <a:spcBef>
                <a:spcPct val="50000"/>
              </a:spcBef>
            </a:pP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4930" name="组合 124929"/>
          <p:cNvGrpSpPr/>
          <p:nvPr/>
        </p:nvGrpSpPr>
        <p:grpSpPr>
          <a:xfrm>
            <a:off x="381000" y="152400"/>
            <a:ext cx="5638800" cy="762000"/>
            <a:chOff x="240" y="96"/>
            <a:chExt cx="3552" cy="480"/>
          </a:xfrm>
        </p:grpSpPr>
        <p:sp>
          <p:nvSpPr>
            <p:cNvPr id="124931" name="矩形 124930"/>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sp>
          <p:nvSpPr>
            <p:cNvPr id="124932" name="右箭头 124931"/>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24933" name="右箭头 124932"/>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24934" name="右箭头 124933"/>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24935" name="右箭头 124934"/>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24936" name="右箭头 124935"/>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sp>
        <p:nvSpPr>
          <p:cNvPr id="124937" name="文本框 124936"/>
          <p:cNvSpPr txBox="1"/>
          <p:nvPr/>
        </p:nvSpPr>
        <p:spPr>
          <a:xfrm>
            <a:off x="3656013" y="914400"/>
            <a:ext cx="2339975" cy="762000"/>
          </a:xfrm>
          <a:prstGeom prst="rect">
            <a:avLst/>
          </a:prstGeom>
          <a:noFill/>
          <a:ln w="9525">
            <a:noFill/>
          </a:ln>
        </p:spPr>
        <p:txBody>
          <a:bodyPr wrap="none" anchor="t">
            <a:spAutoFit/>
          </a:bodyPr>
          <a:p>
            <a:pPr algn="ctr"/>
            <a:r>
              <a:rPr lang="zh-CN" altLang="en-US" b="1" dirty="0">
                <a:solidFill>
                  <a:srgbClr val="990033"/>
                </a:solidFill>
                <a:effectLst>
                  <a:outerShdw blurRad="38100" dist="38100" dir="2700000">
                    <a:srgbClr val="C0C0C0"/>
                  </a:outerShdw>
                </a:effectLst>
                <a:latin typeface="Times New Roman" panose="02020603050405020304" pitchFamily="18" charset="0"/>
                <a:ea typeface="楷体_GB2312" pitchFamily="49" charset="-122"/>
              </a:rPr>
              <a:t>如何确定职责？</a:t>
            </a:r>
            <a:endParaRPr lang="zh-CN" altLang="en-US" b="1" dirty="0">
              <a:solidFill>
                <a:srgbClr val="990033"/>
              </a:solidFill>
              <a:effectLst>
                <a:outerShdw blurRad="38100" dist="38100" dir="2700000">
                  <a:srgbClr val="C0C0C0"/>
                </a:outerShdw>
              </a:effectLst>
              <a:latin typeface="Times New Roman" panose="02020603050405020304" pitchFamily="18" charset="0"/>
              <a:ea typeface="楷体_GB2312" pitchFamily="49" charset="-122"/>
            </a:endParaRPr>
          </a:p>
          <a:p>
            <a:pPr algn="ctr"/>
            <a:r>
              <a:rPr lang="en-US" altLang="zh-CN" sz="2000" b="1" dirty="0">
                <a:solidFill>
                  <a:srgbClr val="990033"/>
                </a:solidFill>
                <a:effectLst>
                  <a:outerShdw blurRad="38100" dist="38100" dir="2700000">
                    <a:srgbClr val="C0C0C0"/>
                  </a:outerShdw>
                </a:effectLst>
                <a:latin typeface="Times New Roman" panose="02020603050405020304" pitchFamily="18" charset="0"/>
                <a:ea typeface="楷体_GB2312" pitchFamily="49" charset="-122"/>
              </a:rPr>
              <a:t>—</a:t>
            </a:r>
            <a:r>
              <a:rPr lang="zh-CN" altLang="en-US" sz="2000" b="1" dirty="0">
                <a:solidFill>
                  <a:srgbClr val="990033"/>
                </a:solidFill>
                <a:effectLst>
                  <a:outerShdw blurRad="38100" dist="38100" dir="2700000">
                    <a:srgbClr val="C0C0C0"/>
                  </a:outerShdw>
                </a:effectLst>
                <a:latin typeface="Times New Roman" panose="02020603050405020304" pitchFamily="18" charset="0"/>
                <a:ea typeface="楷体_GB2312" pitchFamily="49" charset="-122"/>
              </a:rPr>
              <a:t>动词举例</a:t>
            </a:r>
            <a:endParaRPr lang="zh-CN" altLang="en-US">
              <a:solidFill>
                <a:srgbClr val="990033"/>
              </a:solidFill>
              <a:latin typeface="Times New Roman" panose="02020603050405020304" pitchFamily="18" charset="0"/>
              <a:ea typeface="黑体" panose="02010609060101010101" pitchFamily="2" charset="-122"/>
            </a:endParaRPr>
          </a:p>
        </p:txBody>
      </p:sp>
      <p:sp>
        <p:nvSpPr>
          <p:cNvPr id="124938" name="文本框 124937"/>
          <p:cNvSpPr txBox="1"/>
          <p:nvPr/>
        </p:nvSpPr>
        <p:spPr>
          <a:xfrm>
            <a:off x="2590800" y="1828800"/>
            <a:ext cx="1585913" cy="4108450"/>
          </a:xfrm>
          <a:prstGeom prst="rect">
            <a:avLst/>
          </a:prstGeom>
          <a:noFill/>
          <a:ln w="9525">
            <a:noFill/>
          </a:ln>
        </p:spPr>
        <p:txBody>
          <a:bodyPr wrap="none" anchor="t">
            <a:spAutoFit/>
          </a:bodyPr>
          <a:p>
            <a:pPr>
              <a:buChar char="•"/>
            </a:pPr>
            <a:r>
              <a:rPr lang="en-US" altLang="zh-CN" dirty="0">
                <a:solidFill>
                  <a:srgbClr val="0099FF"/>
                </a:solidFill>
                <a:latin typeface="Times New Roman" panose="02020603050405020304" pitchFamily="18" charset="0"/>
                <a:ea typeface="黑体" panose="02010609060101010101" pitchFamily="2" charset="-122"/>
              </a:rPr>
              <a:t> </a:t>
            </a:r>
            <a:r>
              <a:rPr lang="zh-CN" altLang="en-US" dirty="0">
                <a:solidFill>
                  <a:srgbClr val="0099FF"/>
                </a:solidFill>
                <a:latin typeface="Times New Roman" panose="02020603050405020304" pitchFamily="18" charset="0"/>
                <a:ea typeface="黑体" panose="02010609060101010101" pitchFamily="2" charset="-122"/>
              </a:rPr>
              <a:t>管理</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建议</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分析</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批准</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指派</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协助</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审核</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授权</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提供建议</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提供支持</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控制</a:t>
            </a:r>
            <a:endParaRPr lang="zh-CN" altLang="en-US">
              <a:solidFill>
                <a:srgbClr val="0099FF"/>
              </a:solidFill>
              <a:latin typeface="Times New Roman" panose="02020603050405020304" pitchFamily="18" charset="0"/>
              <a:ea typeface="黑体" panose="02010609060101010101" pitchFamily="2" charset="-122"/>
            </a:endParaRPr>
          </a:p>
        </p:txBody>
      </p:sp>
      <p:sp>
        <p:nvSpPr>
          <p:cNvPr id="124939" name="文本框 124938"/>
          <p:cNvSpPr txBox="1"/>
          <p:nvPr/>
        </p:nvSpPr>
        <p:spPr>
          <a:xfrm>
            <a:off x="4495800" y="1828800"/>
            <a:ext cx="976313" cy="4108450"/>
          </a:xfrm>
          <a:prstGeom prst="rect">
            <a:avLst/>
          </a:prstGeom>
          <a:noFill/>
          <a:ln w="9525">
            <a:noFill/>
          </a:ln>
        </p:spPr>
        <p:txBody>
          <a:bodyPr wrap="none" anchor="t">
            <a:spAutoFit/>
          </a:bodyPr>
          <a:p>
            <a:pPr>
              <a:buChar char="•"/>
            </a:pPr>
            <a:r>
              <a:rPr lang="en-US" altLang="zh-CN" dirty="0">
                <a:solidFill>
                  <a:srgbClr val="0099FF"/>
                </a:solidFill>
                <a:latin typeface="Times New Roman" panose="02020603050405020304" pitchFamily="18" charset="0"/>
                <a:ea typeface="黑体" panose="02010609060101010101" pitchFamily="2" charset="-122"/>
              </a:rPr>
              <a:t> </a:t>
            </a:r>
            <a:r>
              <a:rPr lang="zh-CN" altLang="en-US" dirty="0">
                <a:solidFill>
                  <a:srgbClr val="0099FF"/>
                </a:solidFill>
                <a:latin typeface="Times New Roman" panose="02020603050405020304" pitchFamily="18" charset="0"/>
                <a:ea typeface="黑体" panose="02010609060101010101" pitchFamily="2" charset="-122"/>
              </a:rPr>
              <a:t>统筹</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委任</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决定</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发展</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指导</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保证</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建立</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实施</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跟进</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推动</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发出</a:t>
            </a:r>
            <a:endParaRPr lang="zh-CN" altLang="en-US">
              <a:solidFill>
                <a:srgbClr val="0099FF"/>
              </a:solidFill>
              <a:latin typeface="Times New Roman" panose="02020603050405020304" pitchFamily="18" charset="0"/>
              <a:ea typeface="黑体" panose="02010609060101010101" pitchFamily="2" charset="-122"/>
            </a:endParaRPr>
          </a:p>
        </p:txBody>
      </p:sp>
      <p:sp>
        <p:nvSpPr>
          <p:cNvPr id="124940" name="文本框 124939"/>
          <p:cNvSpPr txBox="1"/>
          <p:nvPr/>
        </p:nvSpPr>
        <p:spPr>
          <a:xfrm>
            <a:off x="6096000" y="1676400"/>
            <a:ext cx="2182813" cy="4473575"/>
          </a:xfrm>
          <a:prstGeom prst="rect">
            <a:avLst/>
          </a:prstGeom>
          <a:noFill/>
          <a:ln w="9525">
            <a:noFill/>
          </a:ln>
        </p:spPr>
        <p:txBody>
          <a:bodyPr wrap="none" anchor="t">
            <a:spAutoFit/>
          </a:bodyPr>
          <a:p>
            <a:pPr>
              <a:buChar char="•"/>
            </a:pPr>
            <a:r>
              <a:rPr lang="en-US" altLang="zh-CN" dirty="0">
                <a:solidFill>
                  <a:srgbClr val="0099FF"/>
                </a:solidFill>
                <a:latin typeface="Times New Roman" panose="02020603050405020304" pitchFamily="18" charset="0"/>
                <a:ea typeface="黑体" panose="02010609060101010101" pitchFamily="2" charset="-122"/>
              </a:rPr>
              <a:t> </a:t>
            </a:r>
            <a:r>
              <a:rPr lang="zh-CN" altLang="en-US" dirty="0">
                <a:solidFill>
                  <a:srgbClr val="0099FF"/>
                </a:solidFill>
                <a:latin typeface="Times New Roman" panose="02020603050405020304" pitchFamily="18" charset="0"/>
                <a:ea typeface="黑体" panose="02010609060101010101" pitchFamily="2" charset="-122"/>
              </a:rPr>
              <a:t>维护</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计划组织控制</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激励</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协商</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组织</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参与</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履行</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计划</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提供</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提议</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检讨</a:t>
            </a:r>
            <a:endParaRPr lang="zh-CN" altLang="en-US" dirty="0">
              <a:solidFill>
                <a:srgbClr val="0099FF"/>
              </a:solidFill>
              <a:latin typeface="Times New Roman" panose="02020603050405020304" pitchFamily="18" charset="0"/>
              <a:ea typeface="黑体" panose="02010609060101010101" pitchFamily="2" charset="-122"/>
            </a:endParaRPr>
          </a:p>
          <a:p>
            <a:pPr>
              <a:buChar char="•"/>
            </a:pPr>
            <a:r>
              <a:rPr lang="zh-CN" altLang="en-US" dirty="0">
                <a:solidFill>
                  <a:srgbClr val="0099FF"/>
                </a:solidFill>
                <a:latin typeface="Times New Roman" panose="02020603050405020304" pitchFamily="18" charset="0"/>
                <a:ea typeface="黑体" panose="02010609060101010101" pitchFamily="2" charset="-122"/>
              </a:rPr>
              <a:t> 指导监督</a:t>
            </a:r>
            <a:endParaRPr lang="zh-CN" altLang="en-US">
              <a:solidFill>
                <a:srgbClr val="0099FF"/>
              </a:solidFill>
              <a:latin typeface="Times New Roman" panose="02020603050405020304" pitchFamily="18" charset="0"/>
              <a:ea typeface="黑体" panose="02010609060101010101" pitchFamily="2" charset="-122"/>
            </a:endParaRPr>
          </a:p>
        </p:txBody>
      </p:sp>
      <p:sp>
        <p:nvSpPr>
          <p:cNvPr id="124943" name="下箭头 124942"/>
          <p:cNvSpPr/>
          <p:nvPr/>
        </p:nvSpPr>
        <p:spPr>
          <a:xfrm>
            <a:off x="7848600" y="3657600"/>
            <a:ext cx="914400" cy="1752600"/>
          </a:xfrm>
          <a:prstGeom prst="downArrow">
            <a:avLst>
              <a:gd name="adj1" fmla="val 50000"/>
              <a:gd name="adj2" fmla="val 47916"/>
            </a:avLst>
          </a:prstGeom>
          <a:gradFill rotWithShape="0">
            <a:gsLst>
              <a:gs pos="0">
                <a:schemeClr val="accent1"/>
              </a:gs>
              <a:gs pos="100000">
                <a:schemeClr val="accent1">
                  <a:gamma/>
                  <a:shade val="46275"/>
                  <a:invGamma/>
                </a:schemeClr>
              </a:gs>
            </a:gsLst>
            <a:lin ang="0" scaled="1"/>
            <a:tileRect/>
          </a:gradFill>
          <a:ln w="9525" cap="flat" cmpd="sng">
            <a:solidFill>
              <a:schemeClr val="tx1"/>
            </a:solidFill>
            <a:prstDash val="solid"/>
            <a:miter/>
            <a:headEnd type="none" w="med" len="med"/>
            <a:tailEnd type="none" w="med" len="med"/>
          </a:ln>
        </p:spPr>
        <p:txBody>
          <a:bodyPr vert="eaVert" wrap="none" anchor="ctr"/>
          <a:p>
            <a:pPr algn="ctr"/>
            <a:r>
              <a:rPr lang="zh-CN" altLang="en-US" dirty="0">
                <a:solidFill>
                  <a:srgbClr val="66FFFF"/>
                </a:solidFill>
                <a:latin typeface="Times New Roman" panose="02020603050405020304" pitchFamily="18" charset="0"/>
                <a:ea typeface="黑体" panose="02010609060101010101" pitchFamily="2" charset="-122"/>
              </a:rPr>
              <a:t>例如</a:t>
            </a:r>
            <a:r>
              <a:rPr lang="en-US" altLang="zh-CN" dirty="0">
                <a:solidFill>
                  <a:srgbClr val="66FFFF"/>
                </a:solidFill>
                <a:latin typeface="Times New Roman" panose="02020603050405020304" pitchFamily="18" charset="0"/>
                <a:ea typeface="黑体" panose="02010609060101010101" pitchFamily="2" charset="-122"/>
              </a:rPr>
              <a:t>…...</a:t>
            </a:r>
            <a:endParaRPr lang="en-US" altLang="zh-CN" dirty="0">
              <a:latin typeface="Times New Roman" panose="02020603050405020304" pitchFamily="18" charset="0"/>
              <a:ea typeface="黑体" panose="02010609060101010101" pitchFamily="2" charset="-122"/>
            </a:endParaRPr>
          </a:p>
        </p:txBody>
      </p:sp>
      <p:sp>
        <p:nvSpPr>
          <p:cNvPr id="124944" name="文本框 124943"/>
          <p:cNvSpPr txBox="1"/>
          <p:nvPr/>
        </p:nvSpPr>
        <p:spPr>
          <a:xfrm>
            <a:off x="0" y="5911850"/>
            <a:ext cx="3962400" cy="946150"/>
          </a:xfrm>
          <a:prstGeom prst="rect">
            <a:avLst/>
          </a:prstGeom>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lin ang="5400000" scaled="1"/>
            <a:tileRect/>
          </a:gradFill>
          <a:ln w="9525">
            <a:noFill/>
          </a:ln>
        </p:spPr>
        <p:txBody>
          <a:bodyPr>
            <a:spAutoFit/>
          </a:bodyPr>
          <a:p>
            <a:pPr lvl="1"/>
            <a:r>
              <a:rPr lang="zh-CN" altLang="en-US" sz="2800" b="1" dirty="0">
                <a:solidFill>
                  <a:srgbClr val="5E9EFF"/>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Times New Roman" panose="02020603050405020304" pitchFamily="18" charset="0"/>
                <a:ea typeface="楷体_GB2312" pitchFamily="49" charset="-122"/>
              </a:rPr>
              <a:t>见岗位责任考核书样例</a:t>
            </a:r>
            <a:r>
              <a:rPr lang="zh-CN" altLang="en-US" sz="2800" b="1" dirty="0">
                <a:latin typeface="Times New Roman" panose="02020603050405020304" pitchFamily="18" charset="0"/>
                <a:ea typeface="楷体_GB2312" pitchFamily="49" charset="-122"/>
              </a:rPr>
              <a:t>    表  </a:t>
            </a:r>
            <a:r>
              <a:rPr lang="en-US" altLang="zh-CN" sz="2800" b="1" dirty="0">
                <a:latin typeface="Times New Roman" panose="02020603050405020304" pitchFamily="18" charset="0"/>
                <a:ea typeface="楷体_GB2312" pitchFamily="49" charset="-122"/>
              </a:rPr>
              <a:t>1</a:t>
            </a:r>
            <a:endParaRPr lang="en-US" altLang="zh-CN" sz="2800" b="1">
              <a:latin typeface="Times New Roman" panose="02020603050405020304" pitchFamily="18" charset="0"/>
              <a:ea typeface="楷体_GB2312" pitchFamily="49" charset="-122"/>
            </a:endParaRPr>
          </a:p>
        </p:txBody>
      </p:sp>
      <p:sp>
        <p:nvSpPr>
          <p:cNvPr id="124945" name="文本框 124944"/>
          <p:cNvSpPr txBox="1"/>
          <p:nvPr/>
        </p:nvSpPr>
        <p:spPr>
          <a:xfrm>
            <a:off x="990600" y="2133600"/>
            <a:ext cx="549275" cy="3352800"/>
          </a:xfrm>
          <a:prstGeom prst="rect">
            <a:avLst/>
          </a:prstGeom>
          <a:gradFill rotWithShape="0">
            <a:gsLst>
              <a:gs pos="0">
                <a:srgbClr val="66FFFF"/>
              </a:gs>
              <a:gs pos="100000">
                <a:srgbClr val="66FFFF">
                  <a:gamma/>
                  <a:shade val="46275"/>
                  <a:invGamma/>
                </a:srgbClr>
              </a:gs>
            </a:gsLst>
            <a:lin ang="2700000" scaled="1"/>
            <a:tileRect/>
          </a:gradFill>
          <a:ln w="9525">
            <a:noFill/>
          </a:ln>
        </p:spPr>
        <p:txBody>
          <a:bodyPr vert="eaVert">
            <a:spAutoFit/>
          </a:bodyPr>
          <a:p>
            <a:pPr>
              <a:spcBef>
                <a:spcPct val="50000"/>
              </a:spcBef>
            </a:pPr>
            <a:r>
              <a:rPr lang="en-US" altLang="zh-CN" b="1" dirty="0">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a:t>
            </a:r>
            <a:r>
              <a:rPr lang="zh-CN" altLang="en-US" dirty="0">
                <a:solidFill>
                  <a:srgbClr val="FFFF66"/>
                </a:solidFill>
                <a:effectLst>
                  <a:outerShdw blurRad="38100" dist="38100" dir="2700000">
                    <a:srgbClr val="C0C0C0"/>
                  </a:outerShdw>
                </a:effectLst>
                <a:latin typeface="Times New Roman" panose="02020603050405020304" pitchFamily="18" charset="0"/>
                <a:ea typeface="黑体" panose="02010609060101010101" pitchFamily="2" charset="-122"/>
              </a:rPr>
              <a:t>岗位主要职责的填写</a:t>
            </a:r>
            <a:endParaRPr lang="zh-CN" altLang="en-US">
              <a:latin typeface="Times New Roman" panose="02020603050405020304" pitchFamily="18" charset="0"/>
              <a:ea typeface="黑体" panose="0201060906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矩形 142337"/>
          <p:cNvSpPr/>
          <p:nvPr/>
        </p:nvSpPr>
        <p:spPr>
          <a:xfrm>
            <a:off x="4495800" y="4724400"/>
            <a:ext cx="13716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2339" name="矩形 142338"/>
          <p:cNvSpPr/>
          <p:nvPr/>
        </p:nvSpPr>
        <p:spPr>
          <a:xfrm>
            <a:off x="4495800" y="4114800"/>
            <a:ext cx="19812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2340" name="矩形 142339"/>
          <p:cNvSpPr/>
          <p:nvPr/>
        </p:nvSpPr>
        <p:spPr>
          <a:xfrm>
            <a:off x="4495800" y="3048000"/>
            <a:ext cx="12954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2341" name="矩形 142340"/>
          <p:cNvSpPr/>
          <p:nvPr/>
        </p:nvSpPr>
        <p:spPr>
          <a:xfrm>
            <a:off x="4495800" y="2438400"/>
            <a:ext cx="2438400" cy="457200"/>
          </a:xfrm>
          <a:prstGeom prst="rect">
            <a:avLst/>
          </a:prstGeom>
          <a:solidFill>
            <a:schemeClr val="accent1"/>
          </a:solidFill>
          <a:ln w="9525" cap="flat" cmpd="sng">
            <a:solidFill>
              <a:srgbClr val="66FFFF"/>
            </a:solidFill>
            <a:prstDash val="solid"/>
            <a:miter/>
            <a:headEnd type="none" w="med" len="med"/>
            <a:tailEnd type="none" w="med" len="med"/>
          </a:ln>
        </p:spPr>
        <p:txBody>
          <a:bodyPr/>
          <a:p>
            <a:endParaRPr lang="zh-CN" altLang="en-US"/>
          </a:p>
        </p:txBody>
      </p:sp>
      <p:sp>
        <p:nvSpPr>
          <p:cNvPr id="142342" name="矩形 142341"/>
          <p:cNvSpPr/>
          <p:nvPr/>
        </p:nvSpPr>
        <p:spPr>
          <a:xfrm>
            <a:off x="4495800" y="3581400"/>
            <a:ext cx="32004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2343" name="椭圆 142342"/>
          <p:cNvSpPr/>
          <p:nvPr/>
        </p:nvSpPr>
        <p:spPr>
          <a:xfrm>
            <a:off x="1981200" y="914400"/>
            <a:ext cx="6019800" cy="990600"/>
          </a:xfrm>
          <a:prstGeom prst="ellipse">
            <a:avLst/>
          </a:prstGeom>
          <a:solidFill>
            <a:schemeClr val="hlink"/>
          </a:solidFill>
          <a:ln w="9525" cap="flat" cmpd="sng">
            <a:solidFill>
              <a:schemeClr val="hlink"/>
            </a:solidFill>
            <a:prstDash val="solid"/>
            <a:headEnd type="none" w="med" len="med"/>
            <a:tailEnd type="none" w="med" len="med"/>
          </a:ln>
        </p:spPr>
        <p:txBody>
          <a:bodyPr/>
          <a:p>
            <a:endParaRPr lang="zh-CN" altLang="en-US"/>
          </a:p>
        </p:txBody>
      </p:sp>
      <p:grpSp>
        <p:nvGrpSpPr>
          <p:cNvPr id="142344" name="组合 142343"/>
          <p:cNvGrpSpPr/>
          <p:nvPr/>
        </p:nvGrpSpPr>
        <p:grpSpPr>
          <a:xfrm>
            <a:off x="381000" y="0"/>
            <a:ext cx="5638800" cy="762000"/>
            <a:chOff x="240" y="96"/>
            <a:chExt cx="3552" cy="480"/>
          </a:xfrm>
        </p:grpSpPr>
        <p:sp>
          <p:nvSpPr>
            <p:cNvPr id="142345" name="矩形 142344"/>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42346" name="组合 142345"/>
            <p:cNvGrpSpPr/>
            <p:nvPr/>
          </p:nvGrpSpPr>
          <p:grpSpPr>
            <a:xfrm>
              <a:off x="240" y="96"/>
              <a:ext cx="480" cy="480"/>
              <a:chOff x="240" y="96"/>
              <a:chExt cx="480" cy="480"/>
            </a:xfrm>
          </p:grpSpPr>
          <p:sp>
            <p:nvSpPr>
              <p:cNvPr id="142347" name="右箭头 142346"/>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42348" name="右箭头 142347"/>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42349" name="右箭头 142348"/>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42350" name="右箭头 142349"/>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42351" name="右箭头 142350"/>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42352" name="文本框 142351"/>
          <p:cNvSpPr txBox="1"/>
          <p:nvPr/>
        </p:nvSpPr>
        <p:spPr>
          <a:xfrm>
            <a:off x="2438400" y="1143000"/>
            <a:ext cx="5105400" cy="466725"/>
          </a:xfrm>
          <a:prstGeom prst="rect">
            <a:avLst/>
          </a:prstGeom>
          <a:solidFill>
            <a:srgbClr val="66FFFF"/>
          </a:solidFill>
          <a:ln w="9525" cap="flat" cmpd="sng">
            <a:solidFill>
              <a:srgbClr val="66FFFF"/>
            </a:solidFill>
            <a:prstDash val="solid"/>
            <a:miter/>
            <a:headEnd type="none" w="med" len="med"/>
            <a:tailEnd type="none" w="med" len="med"/>
          </a:ln>
        </p:spPr>
        <p:txBody>
          <a:bodyPr>
            <a:spAutoFit/>
          </a:bodyPr>
          <a:p>
            <a:pPr>
              <a:spcBef>
                <a:spcPct val="50000"/>
              </a:spcBef>
            </a:pPr>
            <a:r>
              <a:rPr lang="zh-CN" altLang="en-US" dirty="0">
                <a:latin typeface="Times New Roman" panose="02020603050405020304" pitchFamily="18" charset="0"/>
                <a:ea typeface="黑体" panose="02010609060101010101" pitchFamily="2" charset="-122"/>
              </a:rPr>
              <a:t>岗位责任考核书的填写说明（二）</a:t>
            </a:r>
            <a:endParaRPr lang="zh-CN" altLang="en-US">
              <a:latin typeface="Times New Roman" panose="02020603050405020304" pitchFamily="18" charset="0"/>
              <a:ea typeface="黑体" panose="02010609060101010101" pitchFamily="2" charset="-122"/>
            </a:endParaRPr>
          </a:p>
        </p:txBody>
      </p:sp>
      <p:sp>
        <p:nvSpPr>
          <p:cNvPr id="142353" name="文本框 142352"/>
          <p:cNvSpPr txBox="1"/>
          <p:nvPr/>
        </p:nvSpPr>
        <p:spPr>
          <a:xfrm>
            <a:off x="3886200" y="2438400"/>
            <a:ext cx="4724400" cy="3195638"/>
          </a:xfrm>
          <a:prstGeom prst="rect">
            <a:avLst/>
          </a:prstGeom>
          <a:gradFill rotWithShape="0">
            <a:gsLst>
              <a:gs pos="0">
                <a:srgbClr val="66FFFF"/>
              </a:gs>
              <a:gs pos="100000">
                <a:srgbClr val="66FFFF">
                  <a:gamma/>
                  <a:shade val="46275"/>
                  <a:invGamma/>
                </a:srgbClr>
              </a:gs>
            </a:gsLst>
            <a:path path="shape">
              <a:fillToRect l="50000" t="50000" r="50000" b="50000"/>
            </a:path>
            <a:tileRect/>
          </a:gradFill>
          <a:ln w="9525">
            <a:noFill/>
          </a:ln>
        </p:spPr>
        <p:txBody>
          <a:bodyPr>
            <a:spAutoFit/>
          </a:bodyPr>
          <a:p>
            <a:pPr>
              <a:spcBef>
                <a:spcPct val="50000"/>
              </a:spcBef>
            </a:pPr>
            <a:r>
              <a:rPr lang="en-US" altLang="zh-CN" dirty="0">
                <a:latin typeface="Times New Roman" panose="02020603050405020304" pitchFamily="18" charset="0"/>
                <a:ea typeface="黑体" panose="02010609060101010101" pitchFamily="2" charset="-122"/>
              </a:rPr>
              <a:t>1</a:t>
            </a:r>
            <a:r>
              <a:rPr lang="zh-CN" altLang="en-US" dirty="0">
                <a:latin typeface="Times New Roman" panose="02020603050405020304" pitchFamily="18" charset="0"/>
                <a:ea typeface="黑体" panose="02010609060101010101" pitchFamily="2" charset="-122"/>
              </a:rPr>
              <a:t>、岗位主要职责</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1</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2</a:t>
            </a:r>
            <a:r>
              <a:rPr lang="zh-CN" altLang="en-US" dirty="0">
                <a:latin typeface="Times New Roman" panose="02020603050405020304" pitchFamily="18" charset="0"/>
                <a:ea typeface="黑体" panose="02010609060101010101" pitchFamily="2" charset="-122"/>
              </a:rPr>
              <a:t>、</a:t>
            </a:r>
            <a:r>
              <a:rPr lang="zh-CN" altLang="en-US" b="1"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工作目标（表</a:t>
            </a:r>
            <a:r>
              <a:rPr lang="en-US" altLang="zh-CN" b="1"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2</a:t>
            </a:r>
            <a:r>
              <a:rPr lang="zh-CN" altLang="en-US" b="1"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a:effectLst>
                <a:outerShdw blurRad="38100" dist="38100" dir="2700000">
                  <a:srgbClr val="FFFFFF"/>
                </a:outerShdw>
              </a:effectLst>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3</a:t>
            </a:r>
            <a:r>
              <a:rPr lang="zh-CN" altLang="en-US" dirty="0">
                <a:latin typeface="Times New Roman" panose="02020603050405020304" pitchFamily="18" charset="0"/>
                <a:ea typeface="黑体" panose="02010609060101010101" pitchFamily="2" charset="-122"/>
              </a:rPr>
              <a:t>、企业价值观的行为表现</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3</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4</a:t>
            </a:r>
            <a:r>
              <a:rPr lang="zh-CN" altLang="en-US" dirty="0">
                <a:latin typeface="Times New Roman" panose="02020603050405020304" pitchFamily="18" charset="0"/>
                <a:ea typeface="黑体" panose="02010609060101010101" pitchFamily="2" charset="-122"/>
              </a:rPr>
              <a:t>、个人发展计划</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4</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5</a:t>
            </a:r>
            <a:r>
              <a:rPr lang="zh-CN" altLang="en-US" dirty="0">
                <a:latin typeface="Times New Roman" panose="02020603050405020304" pitchFamily="18" charset="0"/>
                <a:ea typeface="黑体" panose="02010609060101010101" pitchFamily="2" charset="-122"/>
              </a:rPr>
              <a:t>、年度总结</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5</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latin typeface="Times New Roman" panose="02020603050405020304" pitchFamily="18" charset="0"/>
              <a:ea typeface="黑体" panose="02010609060101010101" pitchFamily="2" charset="-122"/>
            </a:endParaRPr>
          </a:p>
          <a:p>
            <a:pPr>
              <a:spcBef>
                <a:spcPct val="50000"/>
              </a:spcBef>
            </a:pPr>
            <a:r>
              <a:rPr lang="zh-CN" altLang="en-US" dirty="0">
                <a:latin typeface="Times New Roman" panose="02020603050405020304" pitchFamily="18" charset="0"/>
                <a:ea typeface="黑体" panose="02010609060101010101" pitchFamily="2" charset="-122"/>
              </a:rPr>
              <a:t> </a:t>
            </a:r>
            <a:endParaRPr lang="zh-CN" altLang="en-US">
              <a:latin typeface="Times New Roman" panose="02020603050405020304" pitchFamily="18" charset="0"/>
              <a:ea typeface="黑体" panose="02010609060101010101" pitchFamily="2" charset="-122"/>
            </a:endParaRPr>
          </a:p>
        </p:txBody>
      </p:sp>
      <p:sp>
        <p:nvSpPr>
          <p:cNvPr id="142354" name="文本框 142353"/>
          <p:cNvSpPr txBox="1"/>
          <p:nvPr/>
        </p:nvSpPr>
        <p:spPr>
          <a:xfrm>
            <a:off x="1803400" y="2286000"/>
            <a:ext cx="558800" cy="3276600"/>
          </a:xfrm>
          <a:prstGeom prst="rect">
            <a:avLst/>
          </a:prstGeom>
          <a:gradFill rotWithShape="0">
            <a:gsLst>
              <a:gs pos="0">
                <a:srgbClr val="66FFFF">
                  <a:gamma/>
                  <a:shade val="46275"/>
                  <a:invGamma/>
                </a:srgbClr>
              </a:gs>
              <a:gs pos="100000">
                <a:srgbClr val="66FFFF"/>
              </a:gs>
            </a:gsLst>
            <a:lin ang="18900000" scaled="1"/>
            <a:tileRect/>
          </a:gradFill>
          <a:ln w="9525" cap="flat" cmpd="sng">
            <a:solidFill>
              <a:schemeClr val="hlink"/>
            </a:solidFill>
            <a:prstDash val="solid"/>
            <a:miter/>
            <a:headEnd type="none" w="med" len="med"/>
            <a:tailEnd type="none" w="med" len="med"/>
          </a:ln>
        </p:spPr>
        <p:txBody>
          <a:bodyPr vert="eaVert">
            <a:spAutoFit/>
          </a:bodyPr>
          <a:p>
            <a:pPr>
              <a:spcBef>
                <a:spcPct val="50000"/>
              </a:spcBef>
            </a:pPr>
            <a:r>
              <a:rPr lang="zh-CN" altLang="en-US" dirty="0">
                <a:latin typeface="Times New Roman" panose="02020603050405020304" pitchFamily="18" charset="0"/>
                <a:ea typeface="黑体" panose="02010609060101010101" pitchFamily="2" charset="-122"/>
              </a:rPr>
              <a:t>岗位责任考核书的结构</a:t>
            </a:r>
            <a:endParaRPr lang="zh-CN" altLang="en-US">
              <a:latin typeface="Times New Roman" panose="02020603050405020304" pitchFamily="18" charset="0"/>
              <a:ea typeface="黑体" panose="02010609060101010101" pitchFamily="2" charset="-122"/>
            </a:endParaRPr>
          </a:p>
        </p:txBody>
      </p:sp>
      <p:sp>
        <p:nvSpPr>
          <p:cNvPr id="142355" name="直接连接符 142354"/>
          <p:cNvSpPr/>
          <p:nvPr/>
        </p:nvSpPr>
        <p:spPr>
          <a:xfrm>
            <a:off x="3124200" y="2590800"/>
            <a:ext cx="0" cy="2362200"/>
          </a:xfrm>
          <a:prstGeom prst="line">
            <a:avLst/>
          </a:prstGeom>
          <a:ln w="76200" cap="flat" cmpd="sng">
            <a:solidFill>
              <a:schemeClr val="accent1"/>
            </a:solidFill>
            <a:prstDash val="solid"/>
            <a:headEnd type="none" w="med" len="med"/>
            <a:tailEnd type="none" w="med" len="med"/>
          </a:ln>
        </p:spPr>
      </p:sp>
      <p:sp>
        <p:nvSpPr>
          <p:cNvPr id="142356" name="直接连接符 142355"/>
          <p:cNvSpPr/>
          <p:nvPr/>
        </p:nvSpPr>
        <p:spPr>
          <a:xfrm>
            <a:off x="3124200" y="2590800"/>
            <a:ext cx="762000" cy="0"/>
          </a:xfrm>
          <a:prstGeom prst="line">
            <a:avLst/>
          </a:prstGeom>
          <a:ln w="76200" cap="flat" cmpd="sng">
            <a:solidFill>
              <a:schemeClr val="accent1"/>
            </a:solidFill>
            <a:prstDash val="solid"/>
            <a:headEnd type="none" w="med" len="med"/>
            <a:tailEnd type="triangle" w="med" len="med"/>
          </a:ln>
        </p:spPr>
      </p:sp>
      <p:sp>
        <p:nvSpPr>
          <p:cNvPr id="142357" name="直接连接符 142356"/>
          <p:cNvSpPr/>
          <p:nvPr/>
        </p:nvSpPr>
        <p:spPr>
          <a:xfrm>
            <a:off x="3124200" y="3200400"/>
            <a:ext cx="762000" cy="0"/>
          </a:xfrm>
          <a:prstGeom prst="line">
            <a:avLst/>
          </a:prstGeom>
          <a:ln w="76200" cap="flat" cmpd="sng">
            <a:solidFill>
              <a:schemeClr val="accent1"/>
            </a:solidFill>
            <a:prstDash val="solid"/>
            <a:headEnd type="none" w="med" len="med"/>
            <a:tailEnd type="triangle" w="med" len="med"/>
          </a:ln>
        </p:spPr>
      </p:sp>
      <p:sp>
        <p:nvSpPr>
          <p:cNvPr id="142358" name="直接连接符 142357"/>
          <p:cNvSpPr/>
          <p:nvPr/>
        </p:nvSpPr>
        <p:spPr>
          <a:xfrm>
            <a:off x="2362200" y="3733800"/>
            <a:ext cx="1524000" cy="0"/>
          </a:xfrm>
          <a:prstGeom prst="line">
            <a:avLst/>
          </a:prstGeom>
          <a:ln w="76200" cap="flat" cmpd="sng">
            <a:solidFill>
              <a:schemeClr val="accent1"/>
            </a:solidFill>
            <a:prstDash val="solid"/>
            <a:headEnd type="none" w="med" len="med"/>
            <a:tailEnd type="triangle" w="med" len="med"/>
          </a:ln>
        </p:spPr>
      </p:sp>
      <p:sp>
        <p:nvSpPr>
          <p:cNvPr id="142359" name="直接连接符 142358"/>
          <p:cNvSpPr/>
          <p:nvPr/>
        </p:nvSpPr>
        <p:spPr>
          <a:xfrm>
            <a:off x="3124200" y="4267200"/>
            <a:ext cx="762000" cy="0"/>
          </a:xfrm>
          <a:prstGeom prst="line">
            <a:avLst/>
          </a:prstGeom>
          <a:ln w="76200" cap="flat" cmpd="sng">
            <a:solidFill>
              <a:schemeClr val="accent1"/>
            </a:solidFill>
            <a:prstDash val="solid"/>
            <a:headEnd type="none" w="med" len="med"/>
            <a:tailEnd type="triangle" w="med" len="med"/>
          </a:ln>
        </p:spPr>
      </p:sp>
      <p:sp>
        <p:nvSpPr>
          <p:cNvPr id="142360" name="直接连接符 142359"/>
          <p:cNvSpPr/>
          <p:nvPr/>
        </p:nvSpPr>
        <p:spPr>
          <a:xfrm>
            <a:off x="3124200" y="4953000"/>
            <a:ext cx="762000" cy="0"/>
          </a:xfrm>
          <a:prstGeom prst="line">
            <a:avLst/>
          </a:prstGeom>
          <a:ln w="76200" cap="flat" cmpd="sng">
            <a:solidFill>
              <a:schemeClr val="accent1"/>
            </a:solidFill>
            <a:prstDash val="solid"/>
            <a:headEnd type="none" w="med" len="med"/>
            <a:tailEnd type="triangle" w="med" len="med"/>
          </a:ln>
        </p:spPr>
      </p:sp>
      <p:sp>
        <p:nvSpPr>
          <p:cNvPr id="142362" name="圆角矩形标注 142361"/>
          <p:cNvSpPr/>
          <p:nvPr/>
        </p:nvSpPr>
        <p:spPr>
          <a:xfrm>
            <a:off x="7162800" y="1676400"/>
            <a:ext cx="1676400" cy="1295400"/>
          </a:xfrm>
          <a:prstGeom prst="wedgeRoundRectCallout">
            <a:avLst>
              <a:gd name="adj1" fmla="val -52273"/>
              <a:gd name="adj2" fmla="val 62991"/>
              <a:gd name="adj3" fmla="val 16667"/>
            </a:avLst>
          </a:prstGeom>
          <a:solidFill>
            <a:schemeClr val="hlink"/>
          </a:solidFill>
          <a:ln w="9525" cap="flat" cmpd="sng">
            <a:solidFill>
              <a:schemeClr val="hlink"/>
            </a:solidFill>
            <a:prstDash val="solid"/>
            <a:miter/>
            <a:headEnd type="none" w="med" len="med"/>
            <a:tailEnd type="none" w="med" len="med"/>
          </a:ln>
        </p:spPr>
        <p:txBody>
          <a:bodyPr wrap="none" anchor="ctr"/>
          <a:p>
            <a:pPr algn="ct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工作目标</a:t>
            </a:r>
            <a:endParaRPr lang="zh-CN" altLang="en-US" dirty="0">
              <a:latin typeface="Times New Roman" panose="02020603050405020304" pitchFamily="18" charset="0"/>
              <a:ea typeface="黑体" panose="02010609060101010101" pitchFamily="2" charset="-122"/>
            </a:endParaRPr>
          </a:p>
          <a:p>
            <a:pPr algn="ctr"/>
            <a:endParaRPr lang="zh-CN" altLang="en-US" dirty="0">
              <a:solidFill>
                <a:srgbClr val="FFFF66"/>
              </a:solidFill>
              <a:latin typeface="Times New Roman" panose="02020603050405020304" pitchFamily="18" charset="0"/>
              <a:ea typeface="黑体" panose="02010609060101010101" pitchFamily="2" charset="-122"/>
            </a:endParaRPr>
          </a:p>
          <a:p>
            <a:pPr algn="ctr"/>
            <a:r>
              <a:rPr lang="zh-CN" altLang="en-US" dirty="0">
                <a:latin typeface="Times New Roman" panose="02020603050405020304" pitchFamily="18" charset="0"/>
                <a:ea typeface="黑体" panose="02010609060101010101" pitchFamily="2" charset="-122"/>
              </a:rPr>
              <a:t>衡量标准</a:t>
            </a:r>
            <a:endParaRPr lang="zh-CN" altLang="en-US">
              <a:latin typeface="Times New Roman" panose="02020603050405020304" pitchFamily="18" charset="0"/>
              <a:ea typeface="黑体" panose="02010609060101010101" pitchFamily="2" charset="-122"/>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文本框 265217"/>
          <p:cNvSpPr txBox="1"/>
          <p:nvPr/>
        </p:nvSpPr>
        <p:spPr>
          <a:xfrm>
            <a:off x="1295400" y="1905000"/>
            <a:ext cx="5943600" cy="579438"/>
          </a:xfrm>
          <a:prstGeom prst="rect">
            <a:avLst/>
          </a:prstGeom>
          <a:noFill/>
          <a:ln w="9525">
            <a:noFill/>
          </a:ln>
        </p:spPr>
        <p:txBody>
          <a:bodyPr>
            <a:spAutoFit/>
          </a:bodyPr>
          <a:p>
            <a:pPr>
              <a:spcBef>
                <a:spcPct val="50000"/>
              </a:spcBef>
            </a:pPr>
            <a:r>
              <a:rPr lang="zh-CN" altLang="en-US" sz="3200" b="1" dirty="0">
                <a:latin typeface="Times New Roman" panose="02020603050405020304" pitchFamily="18" charset="0"/>
                <a:ea typeface="宋体" panose="02010600030101010101" pitchFamily="2" charset="-122"/>
              </a:rPr>
              <a:t>二、目标</a:t>
            </a:r>
            <a:endParaRPr lang="zh-CN" altLang="en-US" sz="3200" b="1" dirty="0">
              <a:latin typeface="Times New Roman" panose="02020603050405020304" pitchFamily="18" charset="0"/>
              <a:ea typeface="宋体" panose="02010600030101010101" pitchFamily="2" charset="-122"/>
            </a:endParaRPr>
          </a:p>
        </p:txBody>
      </p:sp>
      <p:sp>
        <p:nvSpPr>
          <p:cNvPr id="265219" name="文本框 265218"/>
          <p:cNvSpPr txBox="1"/>
          <p:nvPr/>
        </p:nvSpPr>
        <p:spPr>
          <a:xfrm>
            <a:off x="1371600" y="2895600"/>
            <a:ext cx="5181600" cy="244316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１、目标写什么（来源）</a:t>
            </a:r>
            <a:endParaRPr lang="zh-CN" altLang="en-US" sz="2800" b="1" dirty="0">
              <a:latin typeface="Times New Roman" panose="02020603050405020304" pitchFamily="18" charset="0"/>
              <a:ea typeface="宋体" panose="02010600030101010101" pitchFamily="2" charset="-122"/>
            </a:endParaRPr>
          </a:p>
          <a:p>
            <a:pPr>
              <a:spcBef>
                <a:spcPct val="50000"/>
              </a:spcBef>
            </a:pPr>
            <a:r>
              <a:rPr lang="zh-CN" altLang="en-US" sz="2800" b="1" dirty="0">
                <a:latin typeface="Times New Roman" panose="02020603050405020304" pitchFamily="18" charset="0"/>
                <a:ea typeface="宋体" panose="02010600030101010101" pitchFamily="2" charset="-122"/>
              </a:rPr>
              <a:t>２、目标写什么（定义）</a:t>
            </a:r>
            <a:endParaRPr lang="zh-CN" altLang="en-US" sz="2800" b="1" dirty="0">
              <a:latin typeface="Times New Roman" panose="02020603050405020304" pitchFamily="18" charset="0"/>
              <a:ea typeface="宋体" panose="02010600030101010101" pitchFamily="2" charset="-122"/>
            </a:endParaRPr>
          </a:p>
          <a:p>
            <a:pPr>
              <a:spcBef>
                <a:spcPct val="50000"/>
              </a:spcBef>
            </a:pPr>
            <a:r>
              <a:rPr lang="zh-CN" altLang="en-US" sz="2800" b="1" dirty="0">
                <a:latin typeface="Times New Roman" panose="02020603050405020304" pitchFamily="18" charset="0"/>
                <a:ea typeface="宋体" panose="02010600030101010101" pitchFamily="2" charset="-122"/>
              </a:rPr>
              <a:t>３、目标写什么（衡量标准）</a:t>
            </a:r>
            <a:endParaRPr lang="zh-CN" altLang="en-US" sz="2800" b="1" dirty="0">
              <a:latin typeface="Times New Roman" panose="02020603050405020304" pitchFamily="18" charset="0"/>
              <a:ea typeface="宋体" panose="02010600030101010101" pitchFamily="2" charset="-122"/>
            </a:endParaRPr>
          </a:p>
          <a:p>
            <a:pPr>
              <a:spcBef>
                <a:spcPct val="50000"/>
              </a:spcBef>
            </a:pPr>
            <a:r>
              <a:rPr lang="zh-CN" altLang="en-US" sz="2800" b="1" dirty="0">
                <a:latin typeface="Times New Roman" panose="02020603050405020304" pitchFamily="18" charset="0"/>
                <a:ea typeface="宋体" panose="02010600030101010101" pitchFamily="2" charset="-122"/>
              </a:rPr>
              <a:t>４、目标书写注意点</a:t>
            </a:r>
            <a:endParaRPr lang="zh-CN" altLang="en-US" sz="2800" b="1" dirty="0">
              <a:latin typeface="Times New Roman" panose="02020603050405020304" pitchFamily="18"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文本框 266241"/>
          <p:cNvSpPr txBox="1"/>
          <p:nvPr/>
        </p:nvSpPr>
        <p:spPr>
          <a:xfrm>
            <a:off x="838200" y="1219200"/>
            <a:ext cx="6477000" cy="51911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１、目标写什么？－－目标来源</a:t>
            </a:r>
            <a:endParaRPr lang="zh-CN" altLang="en-US" sz="2800" b="1" dirty="0">
              <a:latin typeface="Times New Roman" panose="02020603050405020304" pitchFamily="18" charset="0"/>
              <a:ea typeface="宋体" panose="02010600030101010101" pitchFamily="2" charset="-122"/>
            </a:endParaRPr>
          </a:p>
        </p:txBody>
      </p:sp>
      <p:sp>
        <p:nvSpPr>
          <p:cNvPr id="266243" name="矩形 266242"/>
          <p:cNvSpPr/>
          <p:nvPr/>
        </p:nvSpPr>
        <p:spPr>
          <a:xfrm>
            <a:off x="838200" y="2133600"/>
            <a:ext cx="1676400" cy="91440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p>
            <a:pPr algn="ctr"/>
            <a:r>
              <a:rPr lang="zh-CN" altLang="en-US" dirty="0">
                <a:latin typeface="Times New Roman" panose="02020603050405020304" pitchFamily="18" charset="0"/>
                <a:ea typeface="宋体" panose="02010600030101010101" pitchFamily="2" charset="-122"/>
              </a:rPr>
              <a:t>职位说明</a:t>
            </a:r>
            <a:endParaRPr lang="zh-CN" altLang="en-US" dirty="0">
              <a:latin typeface="Times New Roman" panose="02020603050405020304" pitchFamily="18" charset="0"/>
              <a:ea typeface="宋体" panose="02010600030101010101" pitchFamily="2" charset="-122"/>
            </a:endParaRPr>
          </a:p>
        </p:txBody>
      </p:sp>
      <p:sp>
        <p:nvSpPr>
          <p:cNvPr id="266244" name="下箭头 266243"/>
          <p:cNvSpPr/>
          <p:nvPr/>
        </p:nvSpPr>
        <p:spPr>
          <a:xfrm>
            <a:off x="1524000" y="3048000"/>
            <a:ext cx="304800" cy="609600"/>
          </a:xfrm>
          <a:prstGeom prst="downArrow">
            <a:avLst>
              <a:gd name="adj1" fmla="val 50000"/>
              <a:gd name="adj2" fmla="val 50000"/>
            </a:avLst>
          </a:prstGeom>
          <a:solidFill>
            <a:srgbClr val="3366FF"/>
          </a:solidFill>
          <a:ln w="9525" cap="flat" cmpd="sng">
            <a:solidFill>
              <a:srgbClr val="00FFFF"/>
            </a:solidFill>
            <a:prstDash val="solid"/>
            <a:miter/>
            <a:headEnd type="none" w="med" len="med"/>
            <a:tailEnd type="none" w="med" len="med"/>
          </a:ln>
        </p:spPr>
        <p:txBody>
          <a:bodyPr/>
          <a:p>
            <a:endParaRPr lang="zh-CN" altLang="en-US"/>
          </a:p>
        </p:txBody>
      </p:sp>
      <p:sp>
        <p:nvSpPr>
          <p:cNvPr id="266245" name="矩形 266244"/>
          <p:cNvSpPr/>
          <p:nvPr/>
        </p:nvSpPr>
        <p:spPr>
          <a:xfrm>
            <a:off x="914400" y="3657600"/>
            <a:ext cx="1676400" cy="91440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p>
            <a:pPr algn="ctr"/>
            <a:r>
              <a:rPr lang="zh-CN" altLang="en-US" dirty="0">
                <a:latin typeface="Times New Roman" panose="02020603050405020304" pitchFamily="18" charset="0"/>
                <a:ea typeface="宋体" panose="02010600030101010101" pitchFamily="2" charset="-122"/>
              </a:rPr>
              <a:t>职责</a:t>
            </a:r>
            <a:endParaRPr lang="zh-CN" altLang="en-US" dirty="0">
              <a:latin typeface="Times New Roman" panose="02020603050405020304" pitchFamily="18" charset="0"/>
              <a:ea typeface="宋体" panose="02010600030101010101" pitchFamily="2" charset="-122"/>
            </a:endParaRPr>
          </a:p>
        </p:txBody>
      </p:sp>
      <p:sp>
        <p:nvSpPr>
          <p:cNvPr id="266246" name="下箭头 266245"/>
          <p:cNvSpPr/>
          <p:nvPr/>
        </p:nvSpPr>
        <p:spPr>
          <a:xfrm>
            <a:off x="1524000" y="4572000"/>
            <a:ext cx="304800" cy="609600"/>
          </a:xfrm>
          <a:prstGeom prst="downArrow">
            <a:avLst>
              <a:gd name="adj1" fmla="val 50000"/>
              <a:gd name="adj2" fmla="val 50000"/>
            </a:avLst>
          </a:prstGeom>
          <a:solidFill>
            <a:srgbClr val="3366FF"/>
          </a:solidFill>
          <a:ln w="9525" cap="flat" cmpd="sng">
            <a:solidFill>
              <a:srgbClr val="00FFFF"/>
            </a:solidFill>
            <a:prstDash val="solid"/>
            <a:miter/>
            <a:headEnd type="none" w="med" len="med"/>
            <a:tailEnd type="none" w="med" len="med"/>
          </a:ln>
        </p:spPr>
        <p:txBody>
          <a:bodyPr/>
          <a:p>
            <a:endParaRPr lang="zh-CN" altLang="en-US"/>
          </a:p>
        </p:txBody>
      </p:sp>
      <p:sp>
        <p:nvSpPr>
          <p:cNvPr id="266247" name="矩形 266246"/>
          <p:cNvSpPr/>
          <p:nvPr/>
        </p:nvSpPr>
        <p:spPr>
          <a:xfrm>
            <a:off x="3505200" y="3733800"/>
            <a:ext cx="1676400" cy="91440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p>
            <a:pPr algn="ctr"/>
            <a:r>
              <a:rPr lang="zh-CN" altLang="en-US" dirty="0">
                <a:latin typeface="Times New Roman" panose="02020603050405020304" pitchFamily="18" charset="0"/>
                <a:ea typeface="宋体" panose="02010600030101010101" pitchFamily="2" charset="-122"/>
              </a:rPr>
              <a:t>优先资源</a:t>
            </a:r>
            <a:endParaRPr lang="zh-CN" altLang="en-US" dirty="0">
              <a:latin typeface="Times New Roman" panose="02020603050405020304" pitchFamily="18" charset="0"/>
              <a:ea typeface="宋体" panose="02010600030101010101" pitchFamily="2" charset="-122"/>
            </a:endParaRPr>
          </a:p>
          <a:p>
            <a:pPr algn="ct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资源配置</a:t>
            </a:r>
            <a:r>
              <a:rPr lang="en-US" altLang="zh-CN" dirty="0">
                <a:latin typeface="Times New Roman" panose="02020603050405020304" pitchFamily="18" charset="0"/>
                <a:ea typeface="宋体" panose="02010600030101010101" pitchFamily="2" charset="-122"/>
              </a:rPr>
              <a:t>)</a:t>
            </a:r>
            <a:endParaRPr lang="en-US" altLang="zh-CN" dirty="0">
              <a:latin typeface="Times New Roman" panose="02020603050405020304" pitchFamily="18" charset="0"/>
              <a:ea typeface="宋体" panose="02010600030101010101" pitchFamily="2" charset="-122"/>
            </a:endParaRPr>
          </a:p>
        </p:txBody>
      </p:sp>
      <p:sp>
        <p:nvSpPr>
          <p:cNvPr id="266248" name="下箭头 266247"/>
          <p:cNvSpPr/>
          <p:nvPr/>
        </p:nvSpPr>
        <p:spPr>
          <a:xfrm>
            <a:off x="4191000" y="4648200"/>
            <a:ext cx="304800" cy="609600"/>
          </a:xfrm>
          <a:prstGeom prst="downArrow">
            <a:avLst>
              <a:gd name="adj1" fmla="val 50000"/>
              <a:gd name="adj2" fmla="val 50000"/>
            </a:avLst>
          </a:prstGeom>
          <a:solidFill>
            <a:srgbClr val="3366FF"/>
          </a:solidFill>
          <a:ln w="9525" cap="flat" cmpd="sng">
            <a:solidFill>
              <a:srgbClr val="00FFFF"/>
            </a:solidFill>
            <a:prstDash val="solid"/>
            <a:miter/>
            <a:headEnd type="none" w="med" len="med"/>
            <a:tailEnd type="none" w="med" len="med"/>
          </a:ln>
        </p:spPr>
        <p:txBody>
          <a:bodyPr/>
          <a:p>
            <a:endParaRPr lang="zh-CN" altLang="en-US"/>
          </a:p>
        </p:txBody>
      </p:sp>
      <p:sp>
        <p:nvSpPr>
          <p:cNvPr id="266249" name="矩形 266248"/>
          <p:cNvSpPr/>
          <p:nvPr/>
        </p:nvSpPr>
        <p:spPr>
          <a:xfrm>
            <a:off x="3505200" y="2209800"/>
            <a:ext cx="1676400" cy="91440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p>
            <a:pPr algn="ctr"/>
            <a:r>
              <a:rPr lang="zh-CN" altLang="en-US" dirty="0">
                <a:latin typeface="Times New Roman" panose="02020603050405020304" pitchFamily="18" charset="0"/>
                <a:ea typeface="宋体" panose="02010600030101010101" pitchFamily="2" charset="-122"/>
              </a:rPr>
              <a:t>商业计划</a:t>
            </a:r>
            <a:endParaRPr lang="zh-CN" altLang="en-US" dirty="0">
              <a:latin typeface="Times New Roman" panose="02020603050405020304" pitchFamily="18" charset="0"/>
              <a:ea typeface="宋体" panose="02010600030101010101" pitchFamily="2" charset="-122"/>
            </a:endParaRPr>
          </a:p>
          <a:p>
            <a:pPr algn="ctr"/>
            <a:r>
              <a:rPr lang="zh-CN" altLang="en-US" dirty="0">
                <a:latin typeface="Times New Roman" panose="02020603050405020304" pitchFamily="18" charset="0"/>
                <a:ea typeface="宋体" panose="02010600030101010101" pitchFamily="2" charset="-122"/>
              </a:rPr>
              <a:t>和预算</a:t>
            </a:r>
            <a:endParaRPr lang="zh-CN" altLang="en-US" dirty="0">
              <a:latin typeface="Times New Roman" panose="02020603050405020304" pitchFamily="18" charset="0"/>
              <a:ea typeface="宋体" panose="02010600030101010101" pitchFamily="2" charset="-122"/>
            </a:endParaRPr>
          </a:p>
        </p:txBody>
      </p:sp>
      <p:sp>
        <p:nvSpPr>
          <p:cNvPr id="266250" name="下箭头 266249"/>
          <p:cNvSpPr/>
          <p:nvPr/>
        </p:nvSpPr>
        <p:spPr>
          <a:xfrm>
            <a:off x="4114800" y="3200400"/>
            <a:ext cx="304800" cy="609600"/>
          </a:xfrm>
          <a:prstGeom prst="downArrow">
            <a:avLst>
              <a:gd name="adj1" fmla="val 50000"/>
              <a:gd name="adj2" fmla="val 50000"/>
            </a:avLst>
          </a:prstGeom>
          <a:solidFill>
            <a:srgbClr val="3366FF"/>
          </a:solidFill>
          <a:ln w="9525" cap="flat" cmpd="sng">
            <a:solidFill>
              <a:srgbClr val="00FFFF"/>
            </a:solidFill>
            <a:prstDash val="solid"/>
            <a:miter/>
            <a:headEnd type="none" w="med" len="med"/>
            <a:tailEnd type="none" w="med" len="med"/>
          </a:ln>
        </p:spPr>
        <p:txBody>
          <a:bodyPr/>
          <a:p>
            <a:endParaRPr lang="zh-CN" altLang="en-US"/>
          </a:p>
        </p:txBody>
      </p:sp>
      <p:sp>
        <p:nvSpPr>
          <p:cNvPr id="266251" name="矩形 266250"/>
          <p:cNvSpPr/>
          <p:nvPr/>
        </p:nvSpPr>
        <p:spPr>
          <a:xfrm>
            <a:off x="5867400" y="3581400"/>
            <a:ext cx="1676400" cy="91440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p>
            <a:pPr algn="ctr"/>
            <a:r>
              <a:rPr lang="zh-CN" altLang="en-US" dirty="0">
                <a:latin typeface="Times New Roman" panose="02020603050405020304" pitchFamily="18" charset="0"/>
                <a:ea typeface="宋体" panose="02010600030101010101" pitchFamily="2" charset="-122"/>
              </a:rPr>
              <a:t>影响机会</a:t>
            </a:r>
            <a:endParaRPr lang="zh-CN" altLang="en-US" dirty="0">
              <a:latin typeface="Times New Roman" panose="02020603050405020304" pitchFamily="18" charset="0"/>
              <a:ea typeface="宋体" panose="02010600030101010101" pitchFamily="2" charset="-122"/>
            </a:endParaRPr>
          </a:p>
          <a:p>
            <a:pPr algn="ct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预计变化</a:t>
            </a:r>
            <a:r>
              <a:rPr lang="en-US" altLang="zh-CN" dirty="0">
                <a:latin typeface="Times New Roman" panose="02020603050405020304" pitchFamily="18" charset="0"/>
                <a:ea typeface="宋体" panose="02010600030101010101" pitchFamily="2" charset="-122"/>
              </a:rPr>
              <a:t>)</a:t>
            </a:r>
            <a:endParaRPr lang="en-US" altLang="zh-CN" dirty="0">
              <a:latin typeface="Times New Roman" panose="02020603050405020304" pitchFamily="18" charset="0"/>
              <a:ea typeface="宋体" panose="02010600030101010101" pitchFamily="2" charset="-122"/>
            </a:endParaRPr>
          </a:p>
        </p:txBody>
      </p:sp>
      <p:sp>
        <p:nvSpPr>
          <p:cNvPr id="266252" name="下箭头 266251"/>
          <p:cNvSpPr/>
          <p:nvPr/>
        </p:nvSpPr>
        <p:spPr>
          <a:xfrm>
            <a:off x="6629400" y="4495800"/>
            <a:ext cx="304800" cy="609600"/>
          </a:xfrm>
          <a:prstGeom prst="downArrow">
            <a:avLst>
              <a:gd name="adj1" fmla="val 50000"/>
              <a:gd name="adj2" fmla="val 50000"/>
            </a:avLst>
          </a:prstGeom>
          <a:solidFill>
            <a:srgbClr val="3366FF"/>
          </a:solidFill>
          <a:ln w="9525" cap="flat" cmpd="sng">
            <a:solidFill>
              <a:srgbClr val="00FFFF"/>
            </a:solidFill>
            <a:prstDash val="solid"/>
            <a:miter/>
            <a:headEnd type="none" w="med" len="med"/>
            <a:tailEnd type="none" w="med" len="med"/>
          </a:ln>
        </p:spPr>
        <p:txBody>
          <a:bodyPr/>
          <a:p>
            <a:endParaRPr lang="zh-CN" altLang="en-US"/>
          </a:p>
        </p:txBody>
      </p:sp>
      <p:sp>
        <p:nvSpPr>
          <p:cNvPr id="266253" name="矩形 266252"/>
          <p:cNvSpPr/>
          <p:nvPr/>
        </p:nvSpPr>
        <p:spPr>
          <a:xfrm>
            <a:off x="5943600" y="2057400"/>
            <a:ext cx="2362200" cy="99060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p>
            <a:pPr algn="ctr"/>
            <a:r>
              <a:rPr lang="zh-CN" altLang="en-US" dirty="0">
                <a:latin typeface="Times New Roman" panose="02020603050405020304" pitchFamily="18" charset="0"/>
                <a:ea typeface="宋体" panose="02010600030101010101" pitchFamily="2" charset="-122"/>
              </a:rPr>
              <a:t>商业情况</a:t>
            </a:r>
            <a:endParaRPr lang="zh-CN" altLang="en-US" dirty="0">
              <a:latin typeface="Times New Roman" panose="02020603050405020304" pitchFamily="18" charset="0"/>
              <a:ea typeface="宋体" panose="02010600030101010101" pitchFamily="2" charset="-122"/>
            </a:endParaRPr>
          </a:p>
          <a:p>
            <a:pPr algn="ctr"/>
            <a:r>
              <a:rPr lang="zh-CN" altLang="en-US" dirty="0">
                <a:latin typeface="Times New Roman" panose="02020603050405020304" pitchFamily="18" charset="0"/>
                <a:ea typeface="宋体" panose="02010600030101010101" pitchFamily="2" charset="-122"/>
              </a:rPr>
              <a:t>（</a:t>
            </a:r>
            <a:r>
              <a:rPr lang="en-US" altLang="en-US" dirty="0">
                <a:latin typeface="Times New Roman" panose="02020603050405020304" pitchFamily="18" charset="0"/>
                <a:ea typeface="宋体" panose="02010600030101010101" pitchFamily="2" charset="-122"/>
              </a:rPr>
              <a:t>business conditions)</a:t>
            </a:r>
            <a:endParaRPr lang="zh-CN" altLang="en-US">
              <a:latin typeface="Times New Roman" panose="02020603050405020304" pitchFamily="18" charset="0"/>
              <a:ea typeface="宋体" panose="02010600030101010101" pitchFamily="2" charset="-122"/>
            </a:endParaRPr>
          </a:p>
        </p:txBody>
      </p:sp>
      <p:sp>
        <p:nvSpPr>
          <p:cNvPr id="266254" name="下箭头 266253"/>
          <p:cNvSpPr/>
          <p:nvPr/>
        </p:nvSpPr>
        <p:spPr>
          <a:xfrm>
            <a:off x="6629400" y="3048000"/>
            <a:ext cx="304800" cy="609600"/>
          </a:xfrm>
          <a:prstGeom prst="downArrow">
            <a:avLst>
              <a:gd name="adj1" fmla="val 50000"/>
              <a:gd name="adj2" fmla="val 50000"/>
            </a:avLst>
          </a:prstGeom>
          <a:solidFill>
            <a:srgbClr val="3366FF"/>
          </a:solidFill>
          <a:ln w="9525" cap="flat" cmpd="sng">
            <a:solidFill>
              <a:srgbClr val="00FFFF"/>
            </a:solidFill>
            <a:prstDash val="solid"/>
            <a:miter/>
            <a:headEnd type="none" w="med" len="med"/>
            <a:tailEnd type="none" w="med" len="med"/>
          </a:ln>
        </p:spPr>
        <p:txBody>
          <a:bodyPr/>
          <a:p>
            <a:endParaRPr lang="zh-CN" altLang="en-US"/>
          </a:p>
        </p:txBody>
      </p:sp>
      <p:sp>
        <p:nvSpPr>
          <p:cNvPr id="266255" name="矩形 266254"/>
          <p:cNvSpPr/>
          <p:nvPr/>
        </p:nvSpPr>
        <p:spPr>
          <a:xfrm>
            <a:off x="457200" y="5257800"/>
            <a:ext cx="7772400" cy="762000"/>
          </a:xfrm>
          <a:prstGeom prst="rect">
            <a:avLst/>
          </a:prstGeom>
          <a:solidFill>
            <a:srgbClr val="00FFFF"/>
          </a:solidFill>
          <a:ln w="9525" cap="flat" cmpd="sng">
            <a:solidFill>
              <a:srgbClr val="00FFFF"/>
            </a:solidFill>
            <a:prstDash val="solid"/>
            <a:miter/>
            <a:headEnd type="none" w="med" len="med"/>
            <a:tailEnd type="none" w="med" len="med"/>
          </a:ln>
        </p:spPr>
        <p:txBody>
          <a:bodyPr wrap="none" anchor="ctr"/>
          <a:p>
            <a:pPr algn="ctr"/>
            <a:r>
              <a:rPr lang="zh-CN" altLang="en-US" sz="2800" b="1" dirty="0">
                <a:solidFill>
                  <a:srgbClr val="FF3300"/>
                </a:solidFill>
                <a:latin typeface="Times New Roman" panose="02020603050405020304" pitchFamily="18" charset="0"/>
                <a:ea typeface="宋体" panose="02010600030101010101" pitchFamily="2" charset="-122"/>
              </a:rPr>
              <a:t>目标</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401" name="右箭头 144400"/>
          <p:cNvSpPr/>
          <p:nvPr/>
        </p:nvSpPr>
        <p:spPr>
          <a:xfrm>
            <a:off x="1295400" y="1295400"/>
            <a:ext cx="2133600" cy="1981200"/>
          </a:xfrm>
          <a:prstGeom prst="rightArrow">
            <a:avLst>
              <a:gd name="adj1" fmla="val 50000"/>
              <a:gd name="adj2" fmla="val 26923"/>
            </a:avLst>
          </a:prstGeom>
          <a:gradFill rotWithShape="0">
            <a:gsLst>
              <a:gs pos="0">
                <a:srgbClr val="FF9999"/>
              </a:gs>
              <a:gs pos="100000">
                <a:srgbClr val="764747"/>
              </a:gs>
            </a:gsLst>
            <a:path path="rect">
              <a:fillToRect l="50000" t="50000" r="50000" b="50000"/>
            </a:path>
            <a:tileRect/>
          </a:gradFill>
          <a:ln w="9525" cap="flat" cmpd="sng">
            <a:solidFill>
              <a:srgbClr val="FF9999"/>
            </a:solidFill>
            <a:prstDash val="solid"/>
            <a:miter/>
            <a:headEnd type="none" w="med" len="med"/>
            <a:tailEnd type="none" w="med" len="med"/>
          </a:ln>
        </p:spPr>
        <p:txBody>
          <a:bodyPr/>
          <a:p>
            <a:endParaRPr lang="zh-CN" altLang="en-US"/>
          </a:p>
        </p:txBody>
      </p:sp>
      <p:sp>
        <p:nvSpPr>
          <p:cNvPr id="144386" name="文本框 144385"/>
          <p:cNvSpPr txBox="1"/>
          <p:nvPr/>
        </p:nvSpPr>
        <p:spPr>
          <a:xfrm>
            <a:off x="14319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144387" name="文本框 144386"/>
          <p:cNvSpPr txBox="1"/>
          <p:nvPr/>
        </p:nvSpPr>
        <p:spPr>
          <a:xfrm>
            <a:off x="3657600" y="1090613"/>
            <a:ext cx="1619250" cy="519112"/>
          </a:xfrm>
          <a:prstGeom prst="rect">
            <a:avLst/>
          </a:prstGeom>
          <a:noFill/>
          <a:ln w="9525">
            <a:noFill/>
          </a:ln>
        </p:spPr>
        <p:txBody>
          <a:bodyPr wrap="none" anchor="t">
            <a:spAutoFit/>
          </a:bodyPr>
          <a:p>
            <a:r>
              <a:rPr lang="zh-CN" altLang="en-US" sz="2800" b="1" dirty="0">
                <a:solidFill>
                  <a:srgbClr val="990033"/>
                </a:solidFill>
                <a:effectLst>
                  <a:outerShdw blurRad="38100" dist="38100" dir="2700000">
                    <a:srgbClr val="C0C0C0"/>
                  </a:outerShdw>
                </a:effectLst>
                <a:latin typeface="楷体_GB2312" pitchFamily="49" charset="-122"/>
                <a:ea typeface="楷体_GB2312" pitchFamily="49" charset="-122"/>
              </a:rPr>
              <a:t>培训目的</a:t>
            </a:r>
            <a:endParaRPr lang="zh-CN" altLang="en-US" sz="2800" b="1" dirty="0">
              <a:solidFill>
                <a:srgbClr val="990033"/>
              </a:solidFill>
              <a:effectLst>
                <a:outerShdw blurRad="38100" dist="38100" dir="2700000">
                  <a:srgbClr val="C0C0C0"/>
                </a:outerShdw>
              </a:effectLst>
              <a:latin typeface="楷体_GB2312" pitchFamily="49" charset="-122"/>
              <a:ea typeface="楷体_GB2312" pitchFamily="49" charset="-122"/>
            </a:endParaRPr>
          </a:p>
        </p:txBody>
      </p:sp>
      <p:sp>
        <p:nvSpPr>
          <p:cNvPr id="144388" name="文本框 144387"/>
          <p:cNvSpPr txBox="1"/>
          <p:nvPr/>
        </p:nvSpPr>
        <p:spPr>
          <a:xfrm>
            <a:off x="1981200" y="2819400"/>
            <a:ext cx="6248400" cy="2563813"/>
          </a:xfrm>
          <a:prstGeom prst="rect">
            <a:avLst/>
          </a:prstGeom>
          <a:noFill/>
          <a:ln w="9525">
            <a:noFill/>
          </a:ln>
        </p:spPr>
        <p:txBody>
          <a:bodyPr>
            <a:spAutoFit/>
          </a:bodyPr>
          <a:p>
            <a:pPr>
              <a:lnSpc>
                <a:spcPct val="140000"/>
              </a:lnSpc>
            </a:pPr>
            <a:r>
              <a:rPr lang="en-US" altLang="zh-CN" sz="2000" dirty="0">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1. </a:t>
            </a:r>
            <a:r>
              <a:rPr lang="zh-CN" altLang="en-US" b="1" dirty="0">
                <a:latin typeface="Times New Roman" panose="02020603050405020304" pitchFamily="18" charset="0"/>
                <a:ea typeface="楷体_GB2312" pitchFamily="49" charset="-122"/>
              </a:rPr>
              <a:t>理解</a:t>
            </a:r>
            <a:r>
              <a:rPr lang="zh-CN" altLang="en-US" b="1" dirty="0">
                <a:solidFill>
                  <a:srgbClr val="0099FF"/>
                </a:solidFill>
                <a:latin typeface="Times New Roman" panose="02020603050405020304" pitchFamily="18" charset="0"/>
                <a:ea typeface="楷体_GB2312" pitchFamily="49" charset="-122"/>
              </a:rPr>
              <a:t>岗位责任考核系统实施的目的及意义</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2.</a:t>
            </a:r>
            <a:r>
              <a:rPr lang="zh-CN" altLang="en-US" b="1" dirty="0">
                <a:latin typeface="Times New Roman" panose="02020603050405020304" pitchFamily="18" charset="0"/>
                <a:ea typeface="楷体_GB2312" pitchFamily="49" charset="-122"/>
              </a:rPr>
              <a:t>掌握</a:t>
            </a:r>
            <a:r>
              <a:rPr lang="zh-CN" altLang="en-US" b="1" dirty="0">
                <a:solidFill>
                  <a:srgbClr val="0099FF"/>
                </a:solidFill>
                <a:latin typeface="Times New Roman" panose="02020603050405020304" pitchFamily="18" charset="0"/>
                <a:ea typeface="楷体_GB2312" pitchFamily="49" charset="-122"/>
              </a:rPr>
              <a:t>实施岗位责任考核系统相关的技能</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3.</a:t>
            </a:r>
            <a:r>
              <a:rPr lang="zh-CN" altLang="en-US" b="1" dirty="0">
                <a:latin typeface="Times New Roman" panose="02020603050405020304" pitchFamily="18" charset="0"/>
                <a:ea typeface="楷体_GB2312" pitchFamily="49" charset="-122"/>
              </a:rPr>
              <a:t>熟悉</a:t>
            </a:r>
            <a:r>
              <a:rPr lang="zh-CN" altLang="en-US" b="1" dirty="0">
                <a:solidFill>
                  <a:srgbClr val="0099FF"/>
                </a:solidFill>
                <a:latin typeface="Times New Roman" panose="02020603050405020304" pitchFamily="18" charset="0"/>
                <a:ea typeface="楷体_GB2312" pitchFamily="49" charset="-122"/>
              </a:rPr>
              <a:t>岗位责任考核系统实施的基本程序</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4.</a:t>
            </a:r>
            <a:r>
              <a:rPr lang="zh-CN" altLang="en-US" b="1" dirty="0">
                <a:latin typeface="Times New Roman" panose="02020603050405020304" pitchFamily="18" charset="0"/>
                <a:ea typeface="楷体_GB2312" pitchFamily="49" charset="-122"/>
              </a:rPr>
              <a:t>知晓</a:t>
            </a:r>
            <a:r>
              <a:rPr lang="zh-CN" altLang="en-US" b="1" dirty="0">
                <a:solidFill>
                  <a:srgbClr val="0099FF"/>
                </a:solidFill>
                <a:latin typeface="Times New Roman" panose="02020603050405020304" pitchFamily="18" charset="0"/>
                <a:ea typeface="楷体_GB2312" pitchFamily="49" charset="-122"/>
              </a:rPr>
              <a:t>岗位责任考核系统的监控实施要点</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endParaRPr lang="zh-CN" altLang="en-US" sz="2000" dirty="0">
              <a:latin typeface="Times New Roman" panose="02020603050405020304" pitchFamily="18" charset="0"/>
              <a:ea typeface="楷体_GB2312" pitchFamily="49" charset="-122"/>
            </a:endParaRPr>
          </a:p>
        </p:txBody>
      </p:sp>
      <p:grpSp>
        <p:nvGrpSpPr>
          <p:cNvPr id="144389" name="组合 144388"/>
          <p:cNvGrpSpPr/>
          <p:nvPr/>
        </p:nvGrpSpPr>
        <p:grpSpPr>
          <a:xfrm>
            <a:off x="381000" y="152400"/>
            <a:ext cx="5638800" cy="762000"/>
            <a:chOff x="240" y="96"/>
            <a:chExt cx="3552" cy="480"/>
          </a:xfrm>
        </p:grpSpPr>
        <p:sp>
          <p:nvSpPr>
            <p:cNvPr id="144390" name="矩形 144389"/>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44391" name="组合 144390"/>
            <p:cNvGrpSpPr/>
            <p:nvPr/>
          </p:nvGrpSpPr>
          <p:grpSpPr>
            <a:xfrm>
              <a:off x="240" y="96"/>
              <a:ext cx="480" cy="480"/>
              <a:chOff x="240" y="96"/>
              <a:chExt cx="480" cy="480"/>
            </a:xfrm>
          </p:grpSpPr>
          <p:sp>
            <p:nvSpPr>
              <p:cNvPr id="144392" name="右箭头 144391"/>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44393" name="右箭头 144392"/>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44394" name="右箭头 144393"/>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44395" name="右箭头 144394"/>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44396" name="右箭头 144395"/>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44400" name="文本框 144399"/>
          <p:cNvSpPr txBox="1"/>
          <p:nvPr/>
        </p:nvSpPr>
        <p:spPr>
          <a:xfrm>
            <a:off x="1371600" y="2057400"/>
            <a:ext cx="2438400" cy="457200"/>
          </a:xfrm>
          <a:prstGeom prst="rect">
            <a:avLst/>
          </a:prstGeom>
          <a:noFill/>
          <a:ln w="9525">
            <a:noFill/>
          </a:ln>
        </p:spPr>
        <p:txBody>
          <a:bodyPr>
            <a:spAutoFit/>
          </a:bodyPr>
          <a:p>
            <a:pPr>
              <a:spcBef>
                <a:spcPct val="50000"/>
              </a:spcBef>
            </a:pPr>
            <a:r>
              <a:rPr lang="zh-CN" altLang="en-US" dirty="0">
                <a:latin typeface="Times New Roman" panose="02020603050405020304" pitchFamily="18" charset="0"/>
                <a:ea typeface="黑体" panose="02010609060101010101" pitchFamily="2" charset="-122"/>
              </a:rPr>
              <a:t>是为了使您：</a:t>
            </a:r>
            <a:endParaRPr lang="zh-CN" altLang="en-US">
              <a:latin typeface="Times New Roman" panose="02020603050405020304" pitchFamily="18" charset="0"/>
              <a:ea typeface="黑体" panose="0201060906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66" name="椭圆 267265"/>
          <p:cNvSpPr/>
          <p:nvPr/>
        </p:nvSpPr>
        <p:spPr>
          <a:xfrm>
            <a:off x="2133600" y="1143000"/>
            <a:ext cx="2133600" cy="2286000"/>
          </a:xfrm>
          <a:prstGeom prst="ellipse">
            <a:avLst/>
          </a:prstGeom>
          <a:solidFill>
            <a:srgbClr val="3366FF">
              <a:alpha val="50000"/>
            </a:srgbClr>
          </a:solidFill>
          <a:ln w="9525" cap="flat" cmpd="sng">
            <a:solidFill>
              <a:schemeClr val="tx1"/>
            </a:solidFill>
            <a:prstDash val="solid"/>
            <a:headEnd type="none" w="med" len="med"/>
            <a:tailEnd type="none" w="med" len="med"/>
          </a:ln>
        </p:spPr>
        <p:txBody>
          <a:bodyPr wrap="none" anchor="ctr"/>
          <a:p>
            <a:pPr algn="ctr"/>
            <a:r>
              <a:rPr lang="zh-CN" altLang="en-US" sz="3200" dirty="0">
                <a:latin typeface="Times New Roman" panose="02020603050405020304" pitchFamily="18" charset="0"/>
                <a:ea typeface="宋体" panose="02010600030101010101" pitchFamily="2" charset="-122"/>
              </a:rPr>
              <a:t>是</a:t>
            </a:r>
            <a:endParaRPr lang="zh-CN" altLang="en-US" sz="3200" dirty="0">
              <a:latin typeface="Times New Roman" panose="02020603050405020304" pitchFamily="18" charset="0"/>
              <a:ea typeface="宋体" panose="02010600030101010101" pitchFamily="2" charset="-122"/>
            </a:endParaRPr>
          </a:p>
          <a:p>
            <a:pPr algn="ctr"/>
            <a:r>
              <a:rPr lang="en-US" altLang="zh-CN" sz="3200" dirty="0">
                <a:latin typeface="Times New Roman" panose="02020603050405020304" pitchFamily="18" charset="0"/>
                <a:ea typeface="宋体" panose="02010600030101010101" pitchFamily="2" charset="-122"/>
              </a:rPr>
              <a:t>(</a:t>
            </a:r>
            <a:r>
              <a:rPr lang="zh-CN" altLang="en-US" sz="3200" dirty="0">
                <a:latin typeface="Times New Roman" panose="02020603050405020304" pitchFamily="18" charset="0"/>
                <a:ea typeface="宋体" panose="02010600030101010101" pitchFamily="2" charset="-122"/>
              </a:rPr>
              <a:t>现实是什么</a:t>
            </a:r>
            <a:r>
              <a:rPr lang="en-US" altLang="zh-CN" sz="3200" dirty="0">
                <a:latin typeface="Times New Roman" panose="02020603050405020304" pitchFamily="18" charset="0"/>
                <a:ea typeface="宋体" panose="02010600030101010101" pitchFamily="2" charset="-122"/>
              </a:rPr>
              <a:t>)</a:t>
            </a:r>
            <a:endParaRPr lang="en-US" altLang="zh-CN" dirty="0">
              <a:latin typeface="Times New Roman" panose="02020603050405020304" pitchFamily="18" charset="0"/>
              <a:ea typeface="宋体" panose="02010600030101010101" pitchFamily="2" charset="-122"/>
            </a:endParaRPr>
          </a:p>
        </p:txBody>
      </p:sp>
      <p:sp>
        <p:nvSpPr>
          <p:cNvPr id="267267" name="椭圆 267266"/>
          <p:cNvSpPr/>
          <p:nvPr/>
        </p:nvSpPr>
        <p:spPr>
          <a:xfrm>
            <a:off x="3048000" y="2209800"/>
            <a:ext cx="2133600" cy="2286000"/>
          </a:xfrm>
          <a:prstGeom prst="ellipse">
            <a:avLst/>
          </a:prstGeom>
          <a:solidFill>
            <a:srgbClr val="00FFFF">
              <a:alpha val="50000"/>
            </a:srgbClr>
          </a:solidFill>
          <a:ln w="9525" cap="flat" cmpd="sng">
            <a:solidFill>
              <a:schemeClr val="tx1"/>
            </a:solidFill>
            <a:prstDash val="solid"/>
            <a:headEnd type="none" w="med" len="med"/>
            <a:tailEnd type="none" w="med" len="med"/>
          </a:ln>
        </p:spPr>
        <p:txBody>
          <a:bodyPr wrap="none" anchor="ctr"/>
          <a:p>
            <a:pPr algn="ctr"/>
            <a:r>
              <a:rPr lang="zh-CN" altLang="en-US" sz="3200" dirty="0">
                <a:latin typeface="Times New Roman" panose="02020603050405020304" pitchFamily="18" charset="0"/>
                <a:ea typeface="宋体" panose="02010600030101010101" pitchFamily="2" charset="-122"/>
              </a:rPr>
              <a:t>想</a:t>
            </a:r>
            <a:endParaRPr lang="zh-CN" altLang="en-US" dirty="0">
              <a:latin typeface="Times New Roman" panose="02020603050405020304" pitchFamily="18" charset="0"/>
              <a:ea typeface="宋体" panose="02010600030101010101" pitchFamily="2" charset="-122"/>
            </a:endParaRPr>
          </a:p>
        </p:txBody>
      </p:sp>
      <p:sp>
        <p:nvSpPr>
          <p:cNvPr id="267268" name="椭圆 267267"/>
          <p:cNvSpPr/>
          <p:nvPr/>
        </p:nvSpPr>
        <p:spPr>
          <a:xfrm>
            <a:off x="3886200" y="1143000"/>
            <a:ext cx="2133600" cy="2286000"/>
          </a:xfrm>
          <a:prstGeom prst="ellipse">
            <a:avLst/>
          </a:prstGeom>
          <a:solidFill>
            <a:srgbClr val="FFFF00">
              <a:alpha val="50000"/>
            </a:srgbClr>
          </a:solidFill>
          <a:ln w="9525" cap="flat" cmpd="sng">
            <a:solidFill>
              <a:srgbClr val="00FFFF"/>
            </a:solidFill>
            <a:prstDash val="solid"/>
            <a:headEnd type="none" w="med" len="med"/>
            <a:tailEnd type="none" w="med" len="med"/>
          </a:ln>
        </p:spPr>
        <p:txBody>
          <a:bodyPr wrap="none" anchor="ctr"/>
          <a:p>
            <a:pPr algn="ctr"/>
            <a:r>
              <a:rPr lang="zh-CN" altLang="en-US" sz="3200" dirty="0">
                <a:latin typeface="Times New Roman" panose="02020603050405020304" pitchFamily="18" charset="0"/>
                <a:ea typeface="宋体" panose="02010600030101010101" pitchFamily="2" charset="-122"/>
              </a:rPr>
              <a:t>应该</a:t>
            </a:r>
            <a:endParaRPr lang="zh-CN" altLang="en-US" sz="3200" dirty="0">
              <a:latin typeface="Times New Roman" panose="02020603050405020304" pitchFamily="18" charset="0"/>
              <a:ea typeface="宋体" panose="02010600030101010101" pitchFamily="2" charset="-122"/>
            </a:endParaRPr>
          </a:p>
        </p:txBody>
      </p:sp>
      <p:sp>
        <p:nvSpPr>
          <p:cNvPr id="267269" name="波形 267268"/>
          <p:cNvSpPr/>
          <p:nvPr/>
        </p:nvSpPr>
        <p:spPr>
          <a:xfrm>
            <a:off x="1524000" y="4572000"/>
            <a:ext cx="5791200" cy="1600200"/>
          </a:xfrm>
          <a:prstGeom prst="wave">
            <a:avLst>
              <a:gd name="adj1" fmla="val 13005"/>
              <a:gd name="adj2" fmla="val 0"/>
            </a:avLst>
          </a:prstGeom>
          <a:solidFill>
            <a:schemeClr val="accent1"/>
          </a:solidFill>
          <a:ln w="9525" cap="flat" cmpd="sng">
            <a:solidFill>
              <a:schemeClr val="tx1"/>
            </a:solidFill>
            <a:prstDash val="solid"/>
            <a:headEnd type="none" w="med" len="med"/>
            <a:tailEnd type="none" w="med" len="med"/>
          </a:ln>
        </p:spPr>
        <p:txBody>
          <a:bodyPr wrap="none" anchor="ctr"/>
          <a:p>
            <a:pPr algn="ctr"/>
            <a:r>
              <a:rPr lang="zh-CN" altLang="en-US" sz="3200" b="1" dirty="0">
                <a:latin typeface="Times New Roman" panose="02020603050405020304" pitchFamily="18" charset="0"/>
                <a:ea typeface="宋体" panose="02010600030101010101" pitchFamily="2" charset="-122"/>
              </a:rPr>
              <a:t>目标就是今年的工作</a:t>
            </a:r>
            <a:r>
              <a:rPr lang="en-US" altLang="zh-CN" sz="3200" b="1" dirty="0">
                <a:latin typeface="Times New Roman" panose="02020603050405020304" pitchFamily="18" charset="0"/>
                <a:ea typeface="宋体" panose="02010600030101010101" pitchFamily="2" charset="-122"/>
              </a:rPr>
              <a:t>.</a:t>
            </a:r>
            <a:endParaRPr lang="en-US" altLang="zh-CN" sz="3200" b="1" dirty="0">
              <a:latin typeface="Times New Roman" panose="02020603050405020304" pitchFamily="18" charset="0"/>
              <a:ea typeface="宋体" panose="02010600030101010101" pitchFamily="2" charset="-122"/>
            </a:endParaRPr>
          </a:p>
          <a:p>
            <a:pPr algn="ctr"/>
            <a:r>
              <a:rPr lang="zh-CN" altLang="en-US" dirty="0">
                <a:latin typeface="Times New Roman" panose="02020603050405020304" pitchFamily="18" charset="0"/>
                <a:ea typeface="宋体" panose="02010600030101010101" pitchFamily="2" charset="-122"/>
              </a:rPr>
              <a:t>今年想做的</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能做的</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该做的工作</a:t>
            </a:r>
            <a:endParaRPr lang="zh-CN" altLang="en-US" dirty="0">
              <a:latin typeface="Times New Roman" panose="02020603050405020304" pitchFamily="18" charset="0"/>
              <a:ea typeface="宋体" panose="02010600030101010101" pitchFamily="2" charset="-122"/>
            </a:endParaRPr>
          </a:p>
        </p:txBody>
      </p:sp>
      <p:sp>
        <p:nvSpPr>
          <p:cNvPr id="267270" name="右弧形箭头 267269"/>
          <p:cNvSpPr/>
          <p:nvPr/>
        </p:nvSpPr>
        <p:spPr>
          <a:xfrm>
            <a:off x="4114800" y="2286000"/>
            <a:ext cx="2438400" cy="2743200"/>
          </a:xfrm>
          <a:prstGeom prst="curvedLeftArrow">
            <a:avLst>
              <a:gd name="adj1" fmla="val 22500"/>
              <a:gd name="adj2" fmla="val 45000"/>
              <a:gd name="adj3" fmla="val 33333"/>
            </a:avLst>
          </a:prstGeom>
          <a:solidFill>
            <a:srgbClr val="FFFF00"/>
          </a:solidFill>
          <a:ln w="9525" cap="flat" cmpd="sng">
            <a:solidFill>
              <a:schemeClr val="tx1"/>
            </a:solidFill>
            <a:prstDash val="solid"/>
            <a:miter/>
            <a:headEnd type="none" w="med" len="med"/>
            <a:tailEnd type="none" w="med" len="med"/>
          </a:ln>
        </p:spPr>
        <p:txBody>
          <a:bodyPr/>
          <a:p>
            <a:endParaRPr lang="zh-CN" altLang="en-US"/>
          </a:p>
        </p:txBody>
      </p:sp>
      <p:sp>
        <p:nvSpPr>
          <p:cNvPr id="267271" name="文本框 267270"/>
          <p:cNvSpPr txBox="1"/>
          <p:nvPr/>
        </p:nvSpPr>
        <p:spPr>
          <a:xfrm>
            <a:off x="0" y="990600"/>
            <a:ext cx="2362200" cy="51911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２、目标定义</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横卷形 268289"/>
          <p:cNvSpPr/>
          <p:nvPr/>
        </p:nvSpPr>
        <p:spPr>
          <a:xfrm>
            <a:off x="838200" y="2209800"/>
            <a:ext cx="6858000" cy="2743200"/>
          </a:xfrm>
          <a:prstGeom prst="horizontalScroll">
            <a:avLst>
              <a:gd name="adj" fmla="val 12500"/>
            </a:avLst>
          </a:prstGeom>
          <a:solidFill>
            <a:schemeClr val="accent1"/>
          </a:solidFill>
          <a:ln w="9525" cap="flat" cmpd="sng">
            <a:solidFill>
              <a:schemeClr val="tx1"/>
            </a:solidFill>
            <a:prstDash val="solid"/>
            <a:headEnd type="none" w="med" len="med"/>
            <a:tailEnd type="none" w="med" len="med"/>
          </a:ln>
        </p:spPr>
        <p:txBody>
          <a:bodyPr wrap="none" anchor="ctr"/>
          <a:p>
            <a:pPr algn="ctr"/>
            <a:r>
              <a:rPr lang="zh-CN" altLang="en-US" b="1" dirty="0">
                <a:solidFill>
                  <a:srgbClr val="0000CC"/>
                </a:solidFill>
                <a:latin typeface="Times New Roman" panose="02020603050405020304" pitchFamily="18" charset="0"/>
                <a:ea typeface="宋体" panose="02010600030101010101" pitchFamily="2" charset="-122"/>
              </a:rPr>
              <a:t>岗位今年做的工作？</a:t>
            </a:r>
            <a:endParaRPr lang="zh-CN" altLang="en-US" b="1" dirty="0">
              <a:solidFill>
                <a:srgbClr val="0000CC"/>
              </a:solidFill>
              <a:latin typeface="Times New Roman" panose="02020603050405020304" pitchFamily="18" charset="0"/>
              <a:ea typeface="宋体" panose="02010600030101010101" pitchFamily="2" charset="-122"/>
            </a:endParaRPr>
          </a:p>
          <a:p>
            <a:pPr algn="ctr"/>
            <a:endParaRPr lang="zh-CN" altLang="en-US" b="1" dirty="0">
              <a:solidFill>
                <a:srgbClr val="0000CC"/>
              </a:solidFill>
              <a:latin typeface="Times New Roman" panose="02020603050405020304" pitchFamily="18" charset="0"/>
              <a:ea typeface="宋体" panose="02010600030101010101" pitchFamily="2" charset="-122"/>
            </a:endParaRPr>
          </a:p>
          <a:p>
            <a:pPr algn="ctr"/>
            <a:r>
              <a:rPr lang="zh-CN" altLang="en-US" b="1" dirty="0">
                <a:solidFill>
                  <a:srgbClr val="0000CC"/>
                </a:solidFill>
                <a:latin typeface="Times New Roman" panose="02020603050405020304" pitchFamily="18" charset="0"/>
                <a:ea typeface="宋体" panose="02010600030101010101" pitchFamily="2" charset="-122"/>
              </a:rPr>
              <a:t>“为了什么，今年做什么，做到什么程度？”</a:t>
            </a:r>
            <a:endParaRPr lang="zh-CN" altLang="en-US" b="1" dirty="0">
              <a:solidFill>
                <a:srgbClr val="0000CC"/>
              </a:solidFill>
              <a:latin typeface="Times New Roman" panose="02020603050405020304" pitchFamily="18" charset="0"/>
              <a:ea typeface="宋体" panose="02010600030101010101" pitchFamily="2" charset="-122"/>
            </a:endParaRPr>
          </a:p>
          <a:p>
            <a:pPr algn="ctr"/>
            <a:endParaRPr lang="zh-CN" altLang="en-US" b="1" dirty="0">
              <a:solidFill>
                <a:srgbClr val="0000CC"/>
              </a:solidFill>
              <a:latin typeface="Times New Roman" panose="02020603050405020304" pitchFamily="18" charset="0"/>
              <a:ea typeface="宋体" panose="02010600030101010101" pitchFamily="2" charset="-122"/>
            </a:endParaRPr>
          </a:p>
          <a:p>
            <a:pPr algn="ctr"/>
            <a:r>
              <a:rPr lang="zh-CN" altLang="en-US" b="1" dirty="0">
                <a:solidFill>
                  <a:srgbClr val="FF3300"/>
                </a:solidFill>
                <a:latin typeface="Times New Roman" panose="02020603050405020304" pitchFamily="18" charset="0"/>
                <a:ea typeface="宋体" panose="02010600030101010101" pitchFamily="2" charset="-122"/>
              </a:rPr>
              <a:t>目标＝标杆＝说法</a:t>
            </a:r>
            <a:endParaRPr lang="zh-CN" altLang="en-US" dirty="0">
              <a:latin typeface="Times New Roman" panose="02020603050405020304" pitchFamily="18" charset="0"/>
              <a:ea typeface="宋体" panose="02010600030101010101" pitchFamily="2" charset="-122"/>
            </a:endParaRPr>
          </a:p>
        </p:txBody>
      </p:sp>
      <p:sp>
        <p:nvSpPr>
          <p:cNvPr id="268291" name="文本框 268290"/>
          <p:cNvSpPr txBox="1"/>
          <p:nvPr/>
        </p:nvSpPr>
        <p:spPr>
          <a:xfrm>
            <a:off x="609600" y="1143000"/>
            <a:ext cx="4648200" cy="51911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２、目标写什么－－定义</a:t>
            </a:r>
            <a:endParaRPr lang="zh-CN" altLang="en-US" dirty="0">
              <a:latin typeface="Times New Roman" panose="02020603050405020304" pitchFamily="18" charset="0"/>
              <a:ea typeface="宋体" panose="02010600030101010101" pitchFamily="2" charset="-122"/>
            </a:endParaRPr>
          </a:p>
        </p:txBody>
      </p:sp>
      <p:sp>
        <p:nvSpPr>
          <p:cNvPr id="268292" name="文本框 268291"/>
          <p:cNvSpPr txBox="1"/>
          <p:nvPr/>
        </p:nvSpPr>
        <p:spPr>
          <a:xfrm>
            <a:off x="381000" y="4876800"/>
            <a:ext cx="8001000" cy="1066800"/>
          </a:xfrm>
          <a:prstGeom prst="rect">
            <a:avLst/>
          </a:prstGeom>
          <a:noFill/>
          <a:ln w="9525">
            <a:noFill/>
          </a:ln>
        </p:spPr>
        <p:txBody>
          <a:bodyPr>
            <a:spAutoFit/>
          </a:bodyPr>
          <a:p>
            <a:pPr>
              <a:spcBef>
                <a:spcPct val="50000"/>
              </a:spcBef>
            </a:pPr>
            <a:r>
              <a:rPr lang="en-US" altLang="zh-CN" sz="2800" b="1" dirty="0">
                <a:latin typeface="Times New Roman" panose="02020603050405020304" pitchFamily="18" charset="0"/>
                <a:ea typeface="宋体" panose="02010600030101010101" pitchFamily="2" charset="-122"/>
              </a:rPr>
              <a:t>                                </a:t>
            </a:r>
            <a:r>
              <a:rPr lang="zh-CN" altLang="en-US" sz="2800" b="1" dirty="0">
                <a:latin typeface="Times New Roman" panose="02020603050405020304" pitchFamily="18" charset="0"/>
                <a:ea typeface="宋体" panose="02010600030101010101" pitchFamily="2" charset="-122"/>
              </a:rPr>
              <a:t>目标书写原则：</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b="1" dirty="0">
                <a:latin typeface="Times New Roman" panose="02020603050405020304" pitchFamily="18" charset="0"/>
                <a:ea typeface="宋体" panose="02010600030101010101" pitchFamily="2" charset="-122"/>
              </a:rPr>
              <a:t>能量化的尽量量化，不能量化的尽量细化，尽量流程化。</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文本框 270337"/>
          <p:cNvSpPr txBox="1"/>
          <p:nvPr/>
        </p:nvSpPr>
        <p:spPr>
          <a:xfrm>
            <a:off x="1600200" y="2362200"/>
            <a:ext cx="7086600" cy="3751263"/>
          </a:xfrm>
          <a:prstGeom prst="rect">
            <a:avLst/>
          </a:prstGeom>
          <a:noFill/>
          <a:ln w="9525" cap="flat" cmpd="sng">
            <a:solidFill>
              <a:schemeClr val="tx2"/>
            </a:solidFill>
            <a:prstDash val="solid"/>
            <a:miter/>
            <a:headEnd type="none" w="med" len="med"/>
            <a:tailEnd type="none" w="med" len="med"/>
          </a:ln>
        </p:spPr>
        <p:txBody>
          <a:bodyPr>
            <a:spAutoFit/>
          </a:bodyPr>
          <a:p>
            <a:pPr eaLnBrk="0" hangingPunct="0">
              <a:lnSpc>
                <a:spcPct val="130000"/>
              </a:lnSpc>
            </a:pPr>
            <a:r>
              <a:rPr lang="en-US" altLang="zh-CN" sz="2000" b="1" dirty="0">
                <a:solidFill>
                  <a:srgbClr val="3399FF"/>
                </a:solidFill>
                <a:latin typeface="楷体_GB2312" pitchFamily="49" charset="-122"/>
                <a:ea typeface="楷体_GB2312" pitchFamily="49" charset="-122"/>
              </a:rPr>
              <a:t>1  </a:t>
            </a:r>
            <a:r>
              <a:rPr lang="zh-CN" altLang="en-US" sz="2000" b="1" dirty="0">
                <a:solidFill>
                  <a:srgbClr val="3399FF"/>
                </a:solidFill>
                <a:latin typeface="楷体_GB2312" pitchFamily="49" charset="-122"/>
                <a:ea typeface="楷体_GB2312" pitchFamily="49" charset="-122"/>
              </a:rPr>
              <a:t>具体的</a:t>
            </a:r>
            <a:endParaRPr lang="zh-CN" altLang="en-US" sz="2000" dirty="0">
              <a:solidFill>
                <a:srgbClr val="3399FF"/>
              </a:solidFill>
              <a:latin typeface="楷体_GB2312" pitchFamily="49" charset="-122"/>
              <a:ea typeface="楷体_GB2312" pitchFamily="49" charset="-122"/>
            </a:endParaRPr>
          </a:p>
          <a:p>
            <a:pPr eaLnBrk="0" hangingPunct="0">
              <a:lnSpc>
                <a:spcPct val="130000"/>
              </a:lnSpc>
            </a:pPr>
            <a:r>
              <a:rPr lang="zh-CN" altLang="en-US" sz="2000" dirty="0">
                <a:solidFill>
                  <a:srgbClr val="3399FF"/>
                </a:solidFill>
                <a:latin typeface="楷体_GB2312" pitchFamily="49" charset="-122"/>
                <a:ea typeface="楷体_GB2312" pitchFamily="49" charset="-122"/>
              </a:rPr>
              <a:t>“这个目标是否告诉上级具体的最终完成的是什么？”</a:t>
            </a:r>
            <a:endParaRPr lang="zh-CN" altLang="en-US" sz="2000" dirty="0">
              <a:solidFill>
                <a:srgbClr val="3399FF"/>
              </a:solidFill>
              <a:latin typeface="楷体_GB2312" pitchFamily="49" charset="-122"/>
              <a:ea typeface="楷体_GB2312" pitchFamily="49" charset="-122"/>
            </a:endParaRPr>
          </a:p>
          <a:p>
            <a:pPr eaLnBrk="0" hangingPunct="0">
              <a:lnSpc>
                <a:spcPct val="130000"/>
              </a:lnSpc>
            </a:pPr>
            <a:r>
              <a:rPr lang="en-US" altLang="zh-CN" b="1" dirty="0">
                <a:solidFill>
                  <a:srgbClr val="FF3300"/>
                </a:solidFill>
                <a:latin typeface="楷体_GB2312" pitchFamily="49" charset="-122"/>
                <a:ea typeface="楷体_GB2312" pitchFamily="49" charset="-122"/>
              </a:rPr>
              <a:t>2  </a:t>
            </a:r>
            <a:r>
              <a:rPr lang="zh-CN" altLang="en-US" b="1" dirty="0">
                <a:solidFill>
                  <a:srgbClr val="FF3300"/>
                </a:solidFill>
                <a:latin typeface="楷体_GB2312" pitchFamily="49" charset="-122"/>
                <a:ea typeface="楷体_GB2312" pitchFamily="49" charset="-122"/>
              </a:rPr>
              <a:t>可考核的（考核标准）</a:t>
            </a:r>
            <a:endParaRPr lang="zh-CN" altLang="en-US" dirty="0">
              <a:solidFill>
                <a:srgbClr val="3399FF"/>
              </a:solidFill>
              <a:latin typeface="楷体_GB2312" pitchFamily="49" charset="-122"/>
              <a:ea typeface="楷体_GB2312" pitchFamily="49" charset="-122"/>
            </a:endParaRPr>
          </a:p>
          <a:p>
            <a:pPr eaLnBrk="0" hangingPunct="0">
              <a:lnSpc>
                <a:spcPct val="130000"/>
              </a:lnSpc>
            </a:pPr>
            <a:r>
              <a:rPr lang="zh-CN" altLang="en-US" sz="2000" dirty="0">
                <a:solidFill>
                  <a:srgbClr val="3399FF"/>
                </a:solidFill>
                <a:latin typeface="楷体_GB2312" pitchFamily="49" charset="-122"/>
                <a:ea typeface="楷体_GB2312" pitchFamily="49" charset="-122"/>
              </a:rPr>
              <a:t>“上级知道如何衡量他的工作结果吗？”</a:t>
            </a:r>
            <a:endParaRPr lang="zh-CN" altLang="en-US" sz="2000" dirty="0">
              <a:solidFill>
                <a:srgbClr val="3399FF"/>
              </a:solidFill>
              <a:latin typeface="楷体_GB2312" pitchFamily="49" charset="-122"/>
              <a:ea typeface="楷体_GB2312" pitchFamily="49" charset="-122"/>
            </a:endParaRPr>
          </a:p>
          <a:p>
            <a:pPr eaLnBrk="0" hangingPunct="0">
              <a:lnSpc>
                <a:spcPct val="130000"/>
              </a:lnSpc>
            </a:pPr>
            <a:r>
              <a:rPr lang="en-US" altLang="zh-CN" sz="2000" b="1" dirty="0">
                <a:solidFill>
                  <a:srgbClr val="3399FF"/>
                </a:solidFill>
                <a:latin typeface="楷体_GB2312" pitchFamily="49" charset="-122"/>
                <a:ea typeface="楷体_GB2312" pitchFamily="49" charset="-122"/>
              </a:rPr>
              <a:t>3 </a:t>
            </a:r>
            <a:r>
              <a:rPr lang="zh-CN" altLang="en-US" sz="2000" b="1" dirty="0">
                <a:solidFill>
                  <a:srgbClr val="3399FF"/>
                </a:solidFill>
                <a:latin typeface="楷体_GB2312" pitchFamily="49" charset="-122"/>
                <a:ea typeface="楷体_GB2312" pitchFamily="49" charset="-122"/>
              </a:rPr>
              <a:t>具有一定挑战性的</a:t>
            </a:r>
            <a:endParaRPr lang="zh-CN" altLang="en-US" sz="2000" dirty="0">
              <a:solidFill>
                <a:srgbClr val="3399FF"/>
              </a:solidFill>
              <a:latin typeface="楷体_GB2312" pitchFamily="49" charset="-122"/>
              <a:ea typeface="楷体_GB2312" pitchFamily="49" charset="-122"/>
            </a:endParaRPr>
          </a:p>
          <a:p>
            <a:pPr eaLnBrk="0" hangingPunct="0">
              <a:lnSpc>
                <a:spcPct val="130000"/>
              </a:lnSpc>
            </a:pPr>
            <a:r>
              <a:rPr lang="zh-CN" altLang="en-US" sz="2000" dirty="0">
                <a:solidFill>
                  <a:srgbClr val="3399FF"/>
                </a:solidFill>
                <a:latin typeface="楷体_GB2312" pitchFamily="49" charset="-122"/>
                <a:ea typeface="楷体_GB2312" pitchFamily="49" charset="-122"/>
              </a:rPr>
              <a:t>“这个目标是否是具有挑战性的而又可以实现的？”</a:t>
            </a:r>
            <a:endParaRPr lang="zh-CN" altLang="en-US" sz="2000" dirty="0">
              <a:solidFill>
                <a:srgbClr val="3399FF"/>
              </a:solidFill>
              <a:latin typeface="楷体_GB2312" pitchFamily="49" charset="-122"/>
              <a:ea typeface="楷体_GB2312" pitchFamily="49" charset="-122"/>
            </a:endParaRPr>
          </a:p>
          <a:p>
            <a:pPr eaLnBrk="0" hangingPunct="0">
              <a:lnSpc>
                <a:spcPct val="130000"/>
              </a:lnSpc>
            </a:pPr>
            <a:r>
              <a:rPr lang="en-US" altLang="zh-CN" sz="2000" b="1" dirty="0">
                <a:solidFill>
                  <a:srgbClr val="3399FF"/>
                </a:solidFill>
                <a:latin typeface="楷体_GB2312" pitchFamily="49" charset="-122"/>
                <a:ea typeface="楷体_GB2312" pitchFamily="49" charset="-122"/>
              </a:rPr>
              <a:t>4  </a:t>
            </a:r>
            <a:r>
              <a:rPr lang="zh-CN" altLang="en-US" sz="2000" b="1" dirty="0">
                <a:solidFill>
                  <a:srgbClr val="3399FF"/>
                </a:solidFill>
                <a:latin typeface="楷体_GB2312" pitchFamily="49" charset="-122"/>
                <a:ea typeface="楷体_GB2312" pitchFamily="49" charset="-122"/>
              </a:rPr>
              <a:t>时间性（完成时间）</a:t>
            </a:r>
            <a:endParaRPr lang="zh-CN" altLang="en-US" sz="2000" dirty="0">
              <a:solidFill>
                <a:srgbClr val="3399FF"/>
              </a:solidFill>
              <a:latin typeface="楷体_GB2312" pitchFamily="49" charset="-122"/>
              <a:ea typeface="楷体_GB2312" pitchFamily="49" charset="-122"/>
            </a:endParaRPr>
          </a:p>
          <a:p>
            <a:pPr eaLnBrk="0" hangingPunct="0">
              <a:lnSpc>
                <a:spcPct val="130000"/>
              </a:lnSpc>
            </a:pPr>
            <a:r>
              <a:rPr lang="zh-CN" altLang="en-US" sz="2000" dirty="0">
                <a:solidFill>
                  <a:srgbClr val="3399FF"/>
                </a:solidFill>
                <a:latin typeface="楷体_GB2312" pitchFamily="49" charset="-122"/>
                <a:ea typeface="楷体_GB2312" pitchFamily="49" charset="-122"/>
              </a:rPr>
              <a:t>“该项工作应该在什么时间完成？”</a:t>
            </a:r>
            <a:endParaRPr lang="zh-CN" altLang="en-US" sz="2000" dirty="0">
              <a:solidFill>
                <a:srgbClr val="3399FF"/>
              </a:solidFill>
              <a:latin typeface="楷体_GB2312" pitchFamily="49" charset="-122"/>
              <a:ea typeface="楷体_GB2312" pitchFamily="49" charset="-122"/>
            </a:endParaRPr>
          </a:p>
          <a:p>
            <a:pPr eaLnBrk="0" hangingPunct="0">
              <a:lnSpc>
                <a:spcPct val="130000"/>
              </a:lnSpc>
            </a:pPr>
            <a:r>
              <a:rPr lang="zh-CN" altLang="en-US" sz="2000" dirty="0">
                <a:solidFill>
                  <a:srgbClr val="FF3300"/>
                </a:solidFill>
                <a:latin typeface="Times New Roman" panose="02020603050405020304" pitchFamily="18" charset="0"/>
                <a:ea typeface="宋体" panose="02010600030101010101" pitchFamily="2" charset="-122"/>
              </a:rPr>
              <a:t>考核标准、完成时间作为目标的内容。设计在目标系列表格中</a:t>
            </a:r>
            <a:endParaRPr lang="zh-CN" altLang="en-US" sz="2000" dirty="0">
              <a:solidFill>
                <a:srgbClr val="3399FF"/>
              </a:solidFill>
              <a:latin typeface="Times New Roman" panose="02020603050405020304" pitchFamily="18" charset="0"/>
              <a:ea typeface="宋体" panose="02010600030101010101" pitchFamily="2" charset="-122"/>
            </a:endParaRPr>
          </a:p>
        </p:txBody>
      </p:sp>
      <p:sp>
        <p:nvSpPr>
          <p:cNvPr id="270339" name="文本框 270338"/>
          <p:cNvSpPr txBox="1"/>
          <p:nvPr/>
        </p:nvSpPr>
        <p:spPr>
          <a:xfrm>
            <a:off x="533400" y="2971800"/>
            <a:ext cx="611188" cy="2743200"/>
          </a:xfrm>
          <a:prstGeom prst="rect">
            <a:avLst/>
          </a:prstGeom>
          <a:noFill/>
          <a:ln w="9525">
            <a:noFill/>
          </a:ln>
        </p:spPr>
        <p:txBody>
          <a:bodyPr vert="eaVert">
            <a:spAutoFit/>
          </a:bodyPr>
          <a:p>
            <a:pPr>
              <a:spcBef>
                <a:spcPct val="50000"/>
              </a:spcBef>
            </a:pPr>
            <a:r>
              <a:rPr lang="zh-CN" altLang="en-US" sz="2800" b="1" dirty="0">
                <a:effectLst>
                  <a:outerShdw blurRad="38100" dist="38100" dir="2700000">
                    <a:srgbClr val="C0C0C0"/>
                  </a:outerShdw>
                </a:effectLst>
                <a:latin typeface="Times New Roman" panose="02020603050405020304" pitchFamily="18" charset="0"/>
                <a:ea typeface="宋体" panose="02010600030101010101" pitchFamily="2" charset="-122"/>
              </a:rPr>
              <a:t>ＳＭＡＲＴ</a:t>
            </a:r>
            <a:endParaRPr lang="zh-CN" altLang="en-US" dirty="0">
              <a:latin typeface="Times New Roman" panose="02020603050405020304" pitchFamily="18" charset="0"/>
              <a:ea typeface="宋体" panose="02010600030101010101" pitchFamily="2" charset="-122"/>
            </a:endParaRPr>
          </a:p>
        </p:txBody>
      </p:sp>
      <p:sp>
        <p:nvSpPr>
          <p:cNvPr id="270340" name="文本框 270339"/>
          <p:cNvSpPr txBox="1"/>
          <p:nvPr/>
        </p:nvSpPr>
        <p:spPr>
          <a:xfrm>
            <a:off x="990600" y="1600200"/>
            <a:ext cx="6019800" cy="457200"/>
          </a:xfrm>
          <a:prstGeom prst="rect">
            <a:avLst/>
          </a:prstGeom>
          <a:noFill/>
          <a:ln w="9525">
            <a:noFill/>
          </a:ln>
        </p:spPr>
        <p:txBody>
          <a:bodyPr>
            <a:spAutoFit/>
          </a:bodyPr>
          <a:p>
            <a:pPr>
              <a:spcBef>
                <a:spcPct val="50000"/>
              </a:spcBef>
            </a:pPr>
            <a:r>
              <a:rPr lang="zh-CN" altLang="en-US" b="1" dirty="0">
                <a:latin typeface="Times New Roman" panose="02020603050405020304" pitchFamily="18" charset="0"/>
                <a:ea typeface="宋体" panose="02010600030101010101" pitchFamily="2" charset="-122"/>
              </a:rPr>
              <a:t>好目标</a:t>
            </a:r>
            <a:endParaRPr lang="zh-CN" altLang="en-US" dirty="0">
              <a:latin typeface="Times New Roman" panose="02020603050405020304" pitchFamily="18" charset="0"/>
              <a:ea typeface="宋体" panose="02010600030101010101" pitchFamily="2" charset="-122"/>
            </a:endParaRPr>
          </a:p>
        </p:txBody>
      </p:sp>
      <p:sp>
        <p:nvSpPr>
          <p:cNvPr id="270341" name="右箭头 270340"/>
          <p:cNvSpPr/>
          <p:nvPr/>
        </p:nvSpPr>
        <p:spPr>
          <a:xfrm>
            <a:off x="2286000" y="1676400"/>
            <a:ext cx="1066800" cy="304800"/>
          </a:xfrm>
          <a:prstGeom prst="rightArrow">
            <a:avLst>
              <a:gd name="adj1" fmla="val 50000"/>
              <a:gd name="adj2" fmla="val 87500"/>
            </a:avLst>
          </a:prstGeom>
          <a:solidFill>
            <a:srgbClr val="3366FF"/>
          </a:solidFill>
          <a:ln w="9525" cap="flat" cmpd="sng">
            <a:solidFill>
              <a:srgbClr val="00FFFF"/>
            </a:solidFill>
            <a:prstDash val="solid"/>
            <a:miter/>
            <a:headEnd type="none" w="med" len="med"/>
            <a:tailEnd type="none" w="med" len="med"/>
          </a:ln>
        </p:spPr>
        <p:txBody>
          <a:bodyPr/>
          <a:p>
            <a:endParaRPr lang="zh-CN" altLang="en-US"/>
          </a:p>
        </p:txBody>
      </p:sp>
      <p:sp>
        <p:nvSpPr>
          <p:cNvPr id="270342" name="左大括号 270341"/>
          <p:cNvSpPr/>
          <p:nvPr/>
        </p:nvSpPr>
        <p:spPr>
          <a:xfrm>
            <a:off x="3810000" y="1447800"/>
            <a:ext cx="228600" cy="914400"/>
          </a:xfrm>
          <a:prstGeom prst="leftBrace">
            <a:avLst>
              <a:gd name="adj1" fmla="val 333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270343" name="文本框 270342"/>
          <p:cNvSpPr txBox="1"/>
          <p:nvPr/>
        </p:nvSpPr>
        <p:spPr>
          <a:xfrm>
            <a:off x="4191000" y="1447800"/>
            <a:ext cx="4724400" cy="1004888"/>
          </a:xfrm>
          <a:prstGeom prst="rect">
            <a:avLst/>
          </a:prstGeom>
          <a:noFill/>
          <a:ln w="9525">
            <a:noFill/>
          </a:ln>
        </p:spPr>
        <p:txBody>
          <a:bodyPr>
            <a:spAutoFit/>
          </a:bodyPr>
          <a:p>
            <a:pPr>
              <a:spcBef>
                <a:spcPct val="50000"/>
              </a:spcBef>
            </a:pPr>
            <a:r>
              <a:rPr lang="zh-CN" altLang="en-US" dirty="0">
                <a:latin typeface="Times New Roman" panose="02020603050405020304" pitchFamily="18" charset="0"/>
                <a:ea typeface="宋体" panose="02010600030101010101" pitchFamily="2" charset="-122"/>
              </a:rPr>
              <a:t>高质量：源于设定目标（订规划）</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b="1" dirty="0">
                <a:solidFill>
                  <a:srgbClr val="FF3300"/>
                </a:solidFill>
                <a:latin typeface="Times New Roman" panose="02020603050405020304" pitchFamily="18" charset="0"/>
                <a:ea typeface="宋体" panose="02010600030101010101" pitchFamily="2" charset="-122"/>
              </a:rPr>
              <a:t>写清楚</a:t>
            </a:r>
            <a:r>
              <a:rPr lang="zh-CN" altLang="en-US" dirty="0">
                <a:latin typeface="Times New Roman" panose="02020603050405020304" pitchFamily="18" charset="0"/>
                <a:ea typeface="宋体" panose="02010600030101010101" pitchFamily="2" charset="-122"/>
              </a:rPr>
              <a:t>：ＳＭＡＲＴ</a:t>
            </a:r>
            <a:endParaRPr lang="zh-CN" altLang="en-US" dirty="0">
              <a:latin typeface="Times New Roman" panose="02020603050405020304" pitchFamily="18" charset="0"/>
              <a:ea typeface="宋体" panose="02010600030101010101" pitchFamily="2" charset="-122"/>
            </a:endParaRPr>
          </a:p>
        </p:txBody>
      </p:sp>
      <p:sp>
        <p:nvSpPr>
          <p:cNvPr id="270344" name="矩形 270343"/>
          <p:cNvSpPr/>
          <p:nvPr/>
        </p:nvSpPr>
        <p:spPr>
          <a:xfrm>
            <a:off x="425450" y="5715000"/>
            <a:ext cx="488950" cy="457200"/>
          </a:xfrm>
          <a:prstGeom prst="rect">
            <a:avLst/>
          </a:prstGeom>
          <a:noFill/>
          <a:ln w="9525">
            <a:noFill/>
          </a:ln>
        </p:spPr>
        <p:txBody>
          <a:bodyPr wrap="none" anchor="t">
            <a:spAutoFit/>
          </a:bodyPr>
          <a:p>
            <a:r>
              <a:rPr lang="zh-CN" altLang="en-US" dirty="0">
                <a:latin typeface="Times New Roman" panose="02020603050405020304" pitchFamily="18" charset="0"/>
                <a:ea typeface="宋体" panose="02010600030101010101" pitchFamily="2" charset="-122"/>
              </a:rPr>
              <a:t>。</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文本框 271361"/>
          <p:cNvSpPr txBox="1"/>
          <p:nvPr/>
        </p:nvSpPr>
        <p:spPr>
          <a:xfrm>
            <a:off x="838200" y="1295400"/>
            <a:ext cx="4191000" cy="51911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３、衡量标准的写法</a:t>
            </a:r>
            <a:endParaRPr lang="zh-CN" altLang="en-US" sz="3200" b="1" dirty="0">
              <a:latin typeface="Times New Roman" panose="02020603050405020304" pitchFamily="18" charset="0"/>
              <a:ea typeface="宋体" panose="02010600030101010101" pitchFamily="2" charset="-122"/>
            </a:endParaRPr>
          </a:p>
        </p:txBody>
      </p:sp>
      <p:sp>
        <p:nvSpPr>
          <p:cNvPr id="271363" name="文本框 271362"/>
          <p:cNvSpPr txBox="1"/>
          <p:nvPr/>
        </p:nvSpPr>
        <p:spPr>
          <a:xfrm>
            <a:off x="838200" y="2133600"/>
            <a:ext cx="7543800" cy="335121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定性：</a:t>
            </a:r>
            <a:endParaRPr lang="zh-CN" altLang="en-US" sz="2800" b="1"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可以是</a:t>
            </a:r>
            <a:r>
              <a:rPr lang="zh-CN" altLang="en-US" b="1" dirty="0">
                <a:latin typeface="Times New Roman" panose="02020603050405020304" pitchFamily="18" charset="0"/>
                <a:ea typeface="宋体" panose="02010600030101010101" pitchFamily="2" charset="-122"/>
              </a:rPr>
              <a:t>特性</a:t>
            </a:r>
            <a:r>
              <a:rPr lang="zh-CN" altLang="en-US" dirty="0">
                <a:latin typeface="Times New Roman" panose="02020603050405020304" pitchFamily="18" charset="0"/>
                <a:ea typeface="宋体" panose="02010600030101010101" pitchFamily="2" charset="-122"/>
              </a:rPr>
              <a:t>：</a:t>
            </a:r>
            <a:r>
              <a:rPr lang="zh-CN" altLang="en-US" dirty="0">
                <a:solidFill>
                  <a:srgbClr val="584BB5"/>
                </a:solidFill>
                <a:latin typeface="Times New Roman" panose="02020603050405020304" pitchFamily="18" charset="0"/>
                <a:ea typeface="宋体" panose="02010600030101010101" pitchFamily="2" charset="-122"/>
              </a:rPr>
              <a:t>准确性、及时性、完备 性、可靠性</a:t>
            </a:r>
            <a:r>
              <a:rPr lang="en-US" altLang="zh-CN" dirty="0">
                <a:solidFill>
                  <a:srgbClr val="584BB5"/>
                </a:solidFill>
                <a:latin typeface="Times New Roman" panose="02020603050405020304" pitchFamily="18" charset="0"/>
                <a:ea typeface="宋体" panose="02010600030101010101" pitchFamily="2" charset="-122"/>
              </a:rPr>
              <a:t>…….</a:t>
            </a:r>
            <a:endParaRPr lang="en-US" altLang="zh-CN"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可以是一种行为或一系列结果性运作：</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solidFill>
                  <a:srgbClr val="584BB5"/>
                </a:solidFill>
                <a:latin typeface="Times New Roman" panose="02020603050405020304" pitchFamily="18" charset="0"/>
                <a:ea typeface="宋体" panose="02010600030101010101" pitchFamily="2" charset="-122"/>
              </a:rPr>
              <a:t>完成、认可、批准、同意、通过、使用</a:t>
            </a:r>
            <a:r>
              <a:rPr lang="en-US" altLang="zh-CN" dirty="0">
                <a:solidFill>
                  <a:srgbClr val="584BB5"/>
                </a:solidFill>
                <a:latin typeface="Times New Roman" panose="02020603050405020304" pitchFamily="18" charset="0"/>
                <a:ea typeface="宋体" panose="02010600030101010101" pitchFamily="2" charset="-122"/>
              </a:rPr>
              <a:t>……..</a:t>
            </a:r>
            <a:endParaRPr lang="en-US" altLang="zh-CN" dirty="0">
              <a:solidFill>
                <a:srgbClr val="584BB5"/>
              </a:solidFill>
              <a:latin typeface="Times New Roman" panose="02020603050405020304" pitchFamily="18" charset="0"/>
              <a:ea typeface="宋体" panose="02010600030101010101" pitchFamily="2" charset="-122"/>
            </a:endParaRPr>
          </a:p>
          <a:p>
            <a:pPr>
              <a:spcBef>
                <a:spcPct val="50000"/>
              </a:spcBef>
            </a:pPr>
            <a:r>
              <a:rPr lang="zh-CN" altLang="en-US" sz="2800" b="1" dirty="0">
                <a:latin typeface="Times New Roman" panose="02020603050405020304" pitchFamily="18" charset="0"/>
                <a:ea typeface="宋体" panose="02010600030101010101" pitchFamily="2" charset="-122"/>
              </a:rPr>
              <a:t>定量：</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solidFill>
                  <a:srgbClr val="584BB5"/>
                </a:solidFill>
                <a:latin typeface="Times New Roman" panose="02020603050405020304" pitchFamily="18" charset="0"/>
                <a:ea typeface="宋体" panose="02010600030101010101" pitchFamily="2" charset="-122"/>
              </a:rPr>
              <a:t>一种物理单位或结果。如台数、人次、分析报告</a:t>
            </a:r>
            <a:r>
              <a:rPr lang="en-US" altLang="zh-CN" dirty="0">
                <a:solidFill>
                  <a:srgbClr val="584BB5"/>
                </a:solidFill>
                <a:latin typeface="Times New Roman" panose="02020603050405020304" pitchFamily="18" charset="0"/>
                <a:ea typeface="宋体" panose="02010600030101010101" pitchFamily="2" charset="-122"/>
              </a:rPr>
              <a:t>…...</a:t>
            </a:r>
            <a:endParaRPr lang="en-US" altLang="zh-CN" dirty="0">
              <a:solidFill>
                <a:srgbClr val="020100"/>
              </a:solidFill>
              <a:latin typeface="Times New Roman" panose="02020603050405020304" pitchFamily="18" charset="0"/>
              <a:ea typeface="宋体" panose="02010600030101010101" pitchFamily="2" charset="-122"/>
            </a:endParaRPr>
          </a:p>
        </p:txBody>
      </p:sp>
      <p:sp>
        <p:nvSpPr>
          <p:cNvPr id="271364" name="文本框 271363"/>
          <p:cNvSpPr txBox="1"/>
          <p:nvPr/>
        </p:nvSpPr>
        <p:spPr>
          <a:xfrm>
            <a:off x="990600" y="5638800"/>
            <a:ext cx="6172200" cy="884238"/>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确定：</a:t>
            </a:r>
            <a:r>
              <a:rPr lang="zh-CN" altLang="en-US" dirty="0">
                <a:latin typeface="Times New Roman" panose="02020603050405020304" pitchFamily="18" charset="0"/>
                <a:ea typeface="宋体" panose="02010600030101010101" pitchFamily="2" charset="-122"/>
              </a:rPr>
              <a:t>以上级认可的最能反应目标本质的标准为准。</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文本框 273409"/>
          <p:cNvSpPr txBox="1"/>
          <p:nvPr/>
        </p:nvSpPr>
        <p:spPr>
          <a:xfrm>
            <a:off x="1219200" y="1219200"/>
            <a:ext cx="6781800" cy="386556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４、写目标的注意事项</a:t>
            </a:r>
            <a:r>
              <a:rPr lang="zh-CN" altLang="en-US" sz="3200" b="1" dirty="0">
                <a:latin typeface="Times New Roman" panose="02020603050405020304" pitchFamily="18" charset="0"/>
                <a:ea typeface="宋体" panose="02010600030101010101" pitchFamily="2" charset="-122"/>
              </a:rPr>
              <a:t>：</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１）目标以“事”为主，它不记录过程，只是明确最终结果。</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２）目标有大有小，以岗位中主要的、重大的为主，不小于５％权重。</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３）具体某项工作目标可通过季度中将目标细化。</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３）只要是清晰的、可考核的就是部门目标。形式不必 拘泥，考核标准选取最主要的考核指标。</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0052" name="组合 130051"/>
          <p:cNvGrpSpPr/>
          <p:nvPr/>
        </p:nvGrpSpPr>
        <p:grpSpPr>
          <a:xfrm>
            <a:off x="381000" y="0"/>
            <a:ext cx="5638800" cy="762000"/>
            <a:chOff x="240" y="96"/>
            <a:chExt cx="3552" cy="480"/>
          </a:xfrm>
        </p:grpSpPr>
        <p:sp>
          <p:nvSpPr>
            <p:cNvPr id="130053" name="矩形 130052"/>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30054" name="组合 130053"/>
            <p:cNvGrpSpPr/>
            <p:nvPr/>
          </p:nvGrpSpPr>
          <p:grpSpPr>
            <a:xfrm>
              <a:off x="240" y="96"/>
              <a:ext cx="480" cy="480"/>
              <a:chOff x="240" y="96"/>
              <a:chExt cx="480" cy="480"/>
            </a:xfrm>
          </p:grpSpPr>
          <p:sp>
            <p:nvSpPr>
              <p:cNvPr id="130055" name="右箭头 130054"/>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30056" name="右箭头 130055"/>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30057" name="右箭头 130056"/>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30058" name="右箭头 130057"/>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30059" name="右箭头 130058"/>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30061" name="文本框 130060"/>
          <p:cNvSpPr txBox="1"/>
          <p:nvPr/>
        </p:nvSpPr>
        <p:spPr>
          <a:xfrm>
            <a:off x="2057400" y="923925"/>
            <a:ext cx="6477000" cy="5934075"/>
          </a:xfrm>
          <a:prstGeom prst="rect">
            <a:avLst/>
          </a:prstGeom>
          <a:noFill/>
          <a:ln w="9525">
            <a:noFill/>
          </a:ln>
        </p:spPr>
        <p:txBody>
          <a:bodyPr>
            <a:spAutoFit/>
          </a:bodyPr>
          <a:p>
            <a:pPr>
              <a:spcBef>
                <a:spcPct val="50000"/>
              </a:spcBef>
            </a:pPr>
            <a:endParaRPr lang="en-US" altLang="zh-CN" b="1" dirty="0">
              <a:solidFill>
                <a:schemeClr val="accent1"/>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endParaRPr>
          </a:p>
          <a:p>
            <a:pPr>
              <a:spcBef>
                <a:spcPct val="50000"/>
              </a:spcBef>
            </a:pPr>
            <a:r>
              <a:rPr lang="en-US" altLang="zh-CN"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     1\</a:t>
            </a:r>
            <a:r>
              <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用简洁的语言说明</a:t>
            </a:r>
            <a:r>
              <a:rPr lang="zh-CN" altLang="en-US" b="1" u="sng" dirty="0">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为了什么效果</a:t>
            </a:r>
            <a:r>
              <a:rPr lang="en-US" altLang="zh-CN"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a:t>
            </a:r>
            <a:r>
              <a:rPr lang="zh-CN" altLang="en-US" b="1" u="sng" dirty="0">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做什么事</a:t>
            </a:r>
            <a:endParaRPr lang="zh-CN" altLang="en-US" b="1" u="sng" dirty="0">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endParaRPr>
          </a:p>
          <a:p>
            <a:pPr>
              <a:spcBef>
                <a:spcPct val="50000"/>
              </a:spcBef>
            </a:pPr>
            <a:r>
              <a:rPr lang="zh-CN" altLang="en-US" b="1" dirty="0">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例如：</a:t>
            </a:r>
            <a:r>
              <a:rPr lang="zh-CN" altLang="en-US" i="1" dirty="0">
                <a:solidFill>
                  <a:srgbClr val="0099FF"/>
                </a:solidFill>
                <a:latin typeface="Times New Roman" panose="02020603050405020304" pitchFamily="18" charset="0"/>
                <a:ea typeface="楷体_GB2312" pitchFamily="49" charset="-122"/>
              </a:rPr>
              <a:t>配合实施职能系统上一财年年终考核，完成结果的反馈、汇总和初步分析、以为上一年年终奖的发放提供依据</a:t>
            </a:r>
            <a:endPar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endParaRPr>
          </a:p>
          <a:p>
            <a:pPr>
              <a:spcBef>
                <a:spcPct val="50000"/>
              </a:spcBef>
            </a:pPr>
            <a:r>
              <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     </a:t>
            </a:r>
            <a:r>
              <a:rPr lang="en-US" altLang="zh-CN"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2\</a:t>
            </a:r>
            <a:r>
              <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年度工作目标和项目</a:t>
            </a:r>
            <a:r>
              <a:rPr lang="en-US" altLang="zh-CN"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月</a:t>
            </a:r>
            <a:r>
              <a:rPr lang="en-US" altLang="zh-CN"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季</a:t>
            </a:r>
            <a:r>
              <a:rPr lang="en-US" altLang="zh-CN"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目标的区别主要在于</a:t>
            </a:r>
            <a:r>
              <a:rPr lang="zh-CN" altLang="en-US" b="1" u="sng" dirty="0">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周期的不同</a:t>
            </a:r>
            <a:r>
              <a:rPr lang="en-US" altLang="zh-CN"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具体属于哪种工作类别并不太重要</a:t>
            </a:r>
            <a:endPar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endParaRPr>
          </a:p>
          <a:p>
            <a:pPr>
              <a:spcBef>
                <a:spcPct val="50000"/>
              </a:spcBef>
            </a:pPr>
            <a:r>
              <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     </a:t>
            </a:r>
            <a:r>
              <a:rPr lang="en-US" altLang="zh-CN"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3\</a:t>
            </a:r>
            <a:r>
              <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工作目标之外的成果在期初可填也可空缺</a:t>
            </a:r>
            <a:r>
              <a:rPr lang="en-US" altLang="zh-CN"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重要的是在考核者与被考核者之间要对此项在考核中的位置</a:t>
            </a:r>
            <a:r>
              <a:rPr lang="zh-CN" altLang="en-US" b="1" u="sng" dirty="0">
                <a:effectLst>
                  <a:outerShdw blurRad="38100" dist="38100" dir="2700000">
                    <a:srgbClr val="C0C0C0"/>
                  </a:outerShdw>
                </a:effectLst>
                <a:latin typeface="Times New Roman" panose="02020603050405020304" pitchFamily="18" charset="0"/>
                <a:ea typeface="楷体_GB2312" pitchFamily="49" charset="-122"/>
                <a:sym typeface="Wingdings" panose="05000000000000000000" pitchFamily="2" charset="2"/>
              </a:rPr>
              <a:t>达成一种共识</a:t>
            </a:r>
            <a:endParaRPr lang="zh-CN" altLang="en-US" b="1" dirty="0">
              <a:solidFill>
                <a:srgbClr val="0099FF"/>
              </a:solidFill>
              <a:effectLst>
                <a:outerShdw blurRad="38100" dist="38100" dir="2700000">
                  <a:srgbClr val="C0C0C0"/>
                </a:outerShdw>
              </a:effectLst>
              <a:latin typeface="Times New Roman" panose="02020603050405020304" pitchFamily="18" charset="0"/>
              <a:ea typeface="楷体_GB2312" pitchFamily="49" charset="-122"/>
            </a:endParaRPr>
          </a:p>
          <a:p>
            <a:pPr>
              <a:spcBef>
                <a:spcPct val="50000"/>
              </a:spcBef>
            </a:pPr>
            <a:endParaRPr lang="zh-CN" altLang="en-US" b="1" dirty="0">
              <a:effectLst>
                <a:outerShdw blurRad="38100" dist="38100" dir="2700000">
                  <a:srgbClr val="C0C0C0"/>
                </a:outerShdw>
              </a:effectLst>
              <a:latin typeface="Times New Roman" panose="02020603050405020304" pitchFamily="18" charset="0"/>
              <a:ea typeface="楷体_GB2312" pitchFamily="49" charset="-122"/>
            </a:endParaRPr>
          </a:p>
          <a:p>
            <a:pPr>
              <a:spcBef>
                <a:spcPct val="50000"/>
              </a:spcBef>
            </a:pPr>
            <a:endParaRPr lang="zh-CN" altLang="en-US">
              <a:latin typeface="Times New Roman" panose="02020603050405020304" pitchFamily="18" charset="0"/>
              <a:ea typeface="黑体" panose="02010609060101010101" pitchFamily="2" charset="-122"/>
            </a:endParaRPr>
          </a:p>
        </p:txBody>
      </p:sp>
      <p:sp>
        <p:nvSpPr>
          <p:cNvPr id="130064" name="文本框 130063"/>
          <p:cNvSpPr txBox="1"/>
          <p:nvPr/>
        </p:nvSpPr>
        <p:spPr>
          <a:xfrm>
            <a:off x="1127125" y="1905000"/>
            <a:ext cx="549275" cy="2971800"/>
          </a:xfrm>
          <a:prstGeom prst="rect">
            <a:avLst/>
          </a:prstGeom>
          <a:solidFill>
            <a:schemeClr val="hlink"/>
          </a:solidFill>
          <a:ln w="9525">
            <a:noFill/>
          </a:ln>
        </p:spPr>
        <p:txBody>
          <a:bodyPr vert="eaVert">
            <a:spAutoFit/>
          </a:bodyPr>
          <a:p>
            <a:pPr>
              <a:spcBef>
                <a:spcPct val="50000"/>
              </a:spcBef>
            </a:pPr>
            <a:r>
              <a:rPr lang="en-US" altLang="zh-CN" b="1" dirty="0">
                <a:effectLst>
                  <a:outerShdw blurRad="38100" dist="38100" dir="2700000">
                    <a:srgbClr val="FFFFFF"/>
                  </a:outerShdw>
                </a:effectLst>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FFFF66"/>
                </a:solidFill>
                <a:latin typeface="Times New Roman" panose="02020603050405020304" pitchFamily="18" charset="0"/>
                <a:ea typeface="黑体" panose="02010609060101010101" pitchFamily="2" charset="-122"/>
                <a:sym typeface="Wingdings" panose="05000000000000000000" pitchFamily="2" charset="2"/>
              </a:rPr>
              <a:t>工作目标的填写</a:t>
            </a:r>
            <a:endParaRPr lang="zh-CN" altLang="en-US" b="1">
              <a:effectLst>
                <a:outerShdw blurRad="38100" dist="38100" dir="2700000">
                  <a:srgbClr val="FFFFFF"/>
                </a:outerShdw>
              </a:effectLst>
              <a:latin typeface="Times New Roman" panose="02020603050405020304" pitchFamily="18" charset="0"/>
              <a:ea typeface="黑体" panose="02010609060101010101" pitchFamily="2" charset="-122"/>
              <a:sym typeface="Wingdings" panose="05000000000000000000" pitchFamily="2" charset="2"/>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1858" name="组合 121857"/>
          <p:cNvGrpSpPr/>
          <p:nvPr/>
        </p:nvGrpSpPr>
        <p:grpSpPr>
          <a:xfrm>
            <a:off x="381000" y="152400"/>
            <a:ext cx="5638800" cy="762000"/>
            <a:chOff x="240" y="96"/>
            <a:chExt cx="3552" cy="480"/>
          </a:xfrm>
        </p:grpSpPr>
        <p:sp>
          <p:nvSpPr>
            <p:cNvPr id="121859" name="矩形 121858"/>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21860" name="组合 121859"/>
            <p:cNvGrpSpPr/>
            <p:nvPr/>
          </p:nvGrpSpPr>
          <p:grpSpPr>
            <a:xfrm>
              <a:off x="240" y="96"/>
              <a:ext cx="480" cy="480"/>
              <a:chOff x="240" y="96"/>
              <a:chExt cx="480" cy="480"/>
            </a:xfrm>
          </p:grpSpPr>
          <p:sp>
            <p:nvSpPr>
              <p:cNvPr id="121861" name="右箭头 121860"/>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21862" name="右箭头 121861"/>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21863" name="右箭头 121862"/>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21864" name="右箭头 121863"/>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21865" name="右箭头 121864"/>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21866" name="文本框 121865"/>
          <p:cNvSpPr txBox="1"/>
          <p:nvPr/>
        </p:nvSpPr>
        <p:spPr>
          <a:xfrm>
            <a:off x="3581400" y="1371600"/>
            <a:ext cx="1724025" cy="457200"/>
          </a:xfrm>
          <a:prstGeom prst="rect">
            <a:avLst/>
          </a:prstGeom>
          <a:noFill/>
          <a:ln w="9525">
            <a:noFill/>
          </a:ln>
        </p:spPr>
        <p:txBody>
          <a:bodyPr wrap="none" anchor="t">
            <a:spAutoFit/>
          </a:bodyPr>
          <a:p>
            <a:r>
              <a:rPr lang="zh-CN" altLang="en-US" b="1" dirty="0">
                <a:solidFill>
                  <a:srgbClr val="990033"/>
                </a:solidFill>
                <a:latin typeface="Times New Roman" panose="02020603050405020304" pitchFamily="18" charset="0"/>
                <a:ea typeface="楷体_GB2312" pitchFamily="49" charset="-122"/>
              </a:rPr>
              <a:t>目标的来源</a:t>
            </a:r>
            <a:endParaRPr lang="zh-CN" altLang="en-US">
              <a:solidFill>
                <a:srgbClr val="990033"/>
              </a:solidFill>
              <a:latin typeface="Times New Roman" panose="02020603050405020304" pitchFamily="18" charset="0"/>
              <a:ea typeface="黑体" panose="02010609060101010101" pitchFamily="2" charset="-122"/>
            </a:endParaRPr>
          </a:p>
        </p:txBody>
      </p:sp>
      <p:sp>
        <p:nvSpPr>
          <p:cNvPr id="121867" name="文本框 121866"/>
          <p:cNvSpPr txBox="1"/>
          <p:nvPr/>
        </p:nvSpPr>
        <p:spPr>
          <a:xfrm>
            <a:off x="3124200" y="2057400"/>
            <a:ext cx="5562600" cy="3414713"/>
          </a:xfrm>
          <a:prstGeom prst="rect">
            <a:avLst/>
          </a:prstGeom>
          <a:noFill/>
          <a:ln w="9525">
            <a:noFill/>
          </a:ln>
        </p:spPr>
        <p:txBody>
          <a:bodyPr>
            <a:spAutoFit/>
          </a:bodyPr>
          <a:p>
            <a:pPr>
              <a:lnSpc>
                <a:spcPct val="130000"/>
              </a:lnSpc>
              <a:buChar char="•"/>
            </a:pPr>
            <a:r>
              <a:rPr lang="en-US" altLang="zh-CN" dirty="0">
                <a:solidFill>
                  <a:srgbClr val="0099FF"/>
                </a:solidFill>
                <a:latin typeface="楷体_GB2312" pitchFamily="49" charset="-122"/>
                <a:ea typeface="楷体_GB2312" pitchFamily="49" charset="-122"/>
              </a:rPr>
              <a:t>  </a:t>
            </a:r>
            <a:r>
              <a:rPr lang="zh-CN" altLang="en-US" b="1" dirty="0">
                <a:solidFill>
                  <a:srgbClr val="0099FF"/>
                </a:solidFill>
                <a:latin typeface="楷体_GB2312" pitchFamily="49" charset="-122"/>
                <a:ea typeface="楷体_GB2312" pitchFamily="49" charset="-122"/>
              </a:rPr>
              <a:t>岗位职责或部门职责定位（专业化的要求）</a:t>
            </a:r>
            <a:endParaRPr lang="zh-CN" altLang="en-US" b="1" dirty="0">
              <a:solidFill>
                <a:srgbClr val="0099FF"/>
              </a:solidFill>
              <a:latin typeface="楷体_GB2312" pitchFamily="49" charset="-122"/>
              <a:ea typeface="楷体_GB2312" pitchFamily="49" charset="-122"/>
            </a:endParaRPr>
          </a:p>
          <a:p>
            <a:pPr>
              <a:lnSpc>
                <a:spcPct val="130000"/>
              </a:lnSpc>
              <a:buChar char="•"/>
            </a:pPr>
            <a:endParaRPr lang="zh-CN" altLang="en-US" b="1" dirty="0">
              <a:solidFill>
                <a:srgbClr val="0099FF"/>
              </a:solidFill>
              <a:latin typeface="楷体_GB2312" pitchFamily="49" charset="-122"/>
              <a:ea typeface="楷体_GB2312" pitchFamily="49" charset="-122"/>
            </a:endParaRPr>
          </a:p>
          <a:p>
            <a:pPr>
              <a:lnSpc>
                <a:spcPct val="130000"/>
              </a:lnSpc>
              <a:buChar char="•"/>
            </a:pPr>
            <a:r>
              <a:rPr lang="zh-CN" altLang="en-US" b="1" dirty="0">
                <a:solidFill>
                  <a:srgbClr val="0099FF"/>
                </a:solidFill>
                <a:latin typeface="楷体_GB2312" pitchFamily="49" charset="-122"/>
                <a:ea typeface="楷体_GB2312" pitchFamily="49" charset="-122"/>
              </a:rPr>
              <a:t>  公司的战略目标（整体发展的要求）</a:t>
            </a:r>
            <a:endParaRPr lang="zh-CN" altLang="en-US" b="1" dirty="0">
              <a:solidFill>
                <a:srgbClr val="0099FF"/>
              </a:solidFill>
              <a:latin typeface="楷体_GB2312" pitchFamily="49" charset="-122"/>
              <a:ea typeface="楷体_GB2312" pitchFamily="49" charset="-122"/>
            </a:endParaRPr>
          </a:p>
          <a:p>
            <a:pPr>
              <a:lnSpc>
                <a:spcPct val="130000"/>
              </a:lnSpc>
              <a:buChar char="•"/>
            </a:pPr>
            <a:endParaRPr lang="zh-CN" altLang="en-US" b="1" dirty="0">
              <a:solidFill>
                <a:srgbClr val="0099FF"/>
              </a:solidFill>
              <a:latin typeface="楷体_GB2312" pitchFamily="49" charset="-122"/>
              <a:ea typeface="楷体_GB2312" pitchFamily="49" charset="-122"/>
            </a:endParaRPr>
          </a:p>
          <a:p>
            <a:pPr>
              <a:lnSpc>
                <a:spcPct val="130000"/>
              </a:lnSpc>
              <a:buChar char="•"/>
            </a:pPr>
            <a:endParaRPr lang="zh-CN" altLang="en-US" b="1" dirty="0">
              <a:solidFill>
                <a:srgbClr val="0099FF"/>
              </a:solidFill>
              <a:latin typeface="楷体_GB2312" pitchFamily="49" charset="-122"/>
              <a:ea typeface="楷体_GB2312" pitchFamily="49" charset="-122"/>
            </a:endParaRPr>
          </a:p>
          <a:p>
            <a:pPr>
              <a:lnSpc>
                <a:spcPct val="130000"/>
              </a:lnSpc>
              <a:buChar char="•"/>
            </a:pPr>
            <a:r>
              <a:rPr lang="zh-CN" altLang="en-US" b="1" dirty="0">
                <a:solidFill>
                  <a:srgbClr val="0099FF"/>
                </a:solidFill>
                <a:latin typeface="楷体_GB2312" pitchFamily="49" charset="-122"/>
                <a:ea typeface="楷体_GB2312" pitchFamily="49" charset="-122"/>
              </a:rPr>
              <a:t>  客户的需求与期望</a:t>
            </a:r>
            <a:endParaRPr lang="zh-CN" altLang="en-US">
              <a:solidFill>
                <a:srgbClr val="0099FF"/>
              </a:solidFill>
              <a:latin typeface="楷体_GB2312" pitchFamily="49" charset="-122"/>
              <a:ea typeface="楷体_GB2312" pitchFamily="49" charset="-122"/>
            </a:endParaRPr>
          </a:p>
        </p:txBody>
      </p:sp>
      <p:sp>
        <p:nvSpPr>
          <p:cNvPr id="121870" name="文本框 121869"/>
          <p:cNvSpPr txBox="1"/>
          <p:nvPr/>
        </p:nvSpPr>
        <p:spPr>
          <a:xfrm>
            <a:off x="1219200" y="2209800"/>
            <a:ext cx="549275" cy="2895600"/>
          </a:xfrm>
          <a:prstGeom prst="rect">
            <a:avLst/>
          </a:prstGeom>
          <a:solidFill>
            <a:schemeClr val="hlink"/>
          </a:solidFill>
          <a:ln w="9525">
            <a:noFill/>
          </a:ln>
        </p:spPr>
        <p:txBody>
          <a:bodyPr vert="eaVert">
            <a:spAutoFit/>
          </a:bodyPr>
          <a:p>
            <a:pPr>
              <a:spcBef>
                <a:spcPct val="50000"/>
              </a:spcBef>
            </a:pPr>
            <a:r>
              <a:rPr lang="en-US" altLang="zh-CN" b="1" dirty="0">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FFFF66"/>
                </a:solidFill>
                <a:latin typeface="Times New Roman" panose="02020603050405020304" pitchFamily="18" charset="0"/>
                <a:ea typeface="黑体" panose="02010609060101010101" pitchFamily="2" charset="-122"/>
                <a:sym typeface="Wingdings" panose="05000000000000000000" pitchFamily="2" charset="2"/>
              </a:rPr>
              <a:t>工作目标的填写</a:t>
            </a:r>
            <a:endParaRPr lang="zh-CN" altLang="en-US" b="1">
              <a:latin typeface="Times New Roman" panose="02020603050405020304" pitchFamily="18" charset="0"/>
              <a:ea typeface="楷体_GB2312" pitchFamily="49" charset="-122"/>
              <a:sym typeface="Wingdings" panose="05000000000000000000" pitchFamily="2" charset="2"/>
            </a:endParaRPr>
          </a:p>
        </p:txBody>
      </p:sp>
      <p:sp>
        <p:nvSpPr>
          <p:cNvPr id="121871" name="左箭头 121870"/>
          <p:cNvSpPr/>
          <p:nvPr/>
        </p:nvSpPr>
        <p:spPr>
          <a:xfrm>
            <a:off x="1981200" y="2667000"/>
            <a:ext cx="1066800" cy="2057400"/>
          </a:xfrm>
          <a:prstGeom prst="leftArrow">
            <a:avLst>
              <a:gd name="adj1" fmla="val 50000"/>
              <a:gd name="adj2" fmla="val 25000"/>
            </a:avLst>
          </a:prstGeom>
          <a:gradFill rotWithShape="0">
            <a:gsLst>
              <a:gs pos="0">
                <a:srgbClr val="FF9999"/>
              </a:gs>
              <a:gs pos="100000">
                <a:srgbClr val="FF9999">
                  <a:gamma/>
                  <a:shade val="46275"/>
                  <a:invGamma/>
                </a:srgbClr>
              </a:gs>
            </a:gsLst>
            <a:path path="rect">
              <a:fillToRect l="50000" t="50000" r="50000" b="50000"/>
            </a:path>
            <a:tileRect/>
          </a:gradFill>
          <a:ln w="9525" cap="flat" cmpd="sng">
            <a:solidFill>
              <a:schemeClr val="hlink"/>
            </a:solidFill>
            <a:prstDash val="solid"/>
            <a:miter/>
            <a:headEnd type="none" w="med" len="med"/>
            <a:tailEnd type="none" w="med" len="med"/>
          </a:ln>
        </p:spPr>
        <p:txBody>
          <a:bodyPr/>
          <a:p>
            <a:endParaRPr lang="zh-CN" altLang="en-US"/>
          </a:p>
        </p:txBody>
      </p:sp>
      <p:sp>
        <p:nvSpPr>
          <p:cNvPr id="121872" name="左大括号 121871"/>
          <p:cNvSpPr/>
          <p:nvPr/>
        </p:nvSpPr>
        <p:spPr>
          <a:xfrm>
            <a:off x="3200400" y="2286000"/>
            <a:ext cx="76200" cy="3048000"/>
          </a:xfrm>
          <a:prstGeom prst="leftBrace">
            <a:avLst>
              <a:gd name="adj1" fmla="val 3333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3" name="矩形 14342"/>
          <p:cNvSpPr/>
          <p:nvPr/>
        </p:nvSpPr>
        <p:spPr>
          <a:xfrm>
            <a:off x="3429000" y="2895600"/>
            <a:ext cx="2895600" cy="762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lnSpc>
                <a:spcPct val="125000"/>
              </a:lnSpc>
            </a:pPr>
            <a:r>
              <a:rPr lang="zh-CN" altLang="en-US" sz="2000" b="1" dirty="0">
                <a:solidFill>
                  <a:srgbClr val="0099FF"/>
                </a:solidFill>
                <a:latin typeface="楷体_GB2312" pitchFamily="49" charset="-122"/>
                <a:ea typeface="楷体_GB2312" pitchFamily="49" charset="-122"/>
              </a:rPr>
              <a:t>步骤二：</a:t>
            </a:r>
            <a:endParaRPr lang="zh-CN" altLang="en-US" sz="2000" b="1" dirty="0">
              <a:solidFill>
                <a:srgbClr val="0099FF"/>
              </a:solidFill>
              <a:latin typeface="楷体_GB2312" pitchFamily="49" charset="-122"/>
              <a:ea typeface="楷体_GB2312" pitchFamily="49" charset="-122"/>
            </a:endParaRPr>
          </a:p>
          <a:p>
            <a:pPr algn="ctr">
              <a:lnSpc>
                <a:spcPct val="125000"/>
              </a:lnSpc>
            </a:pPr>
            <a:r>
              <a:rPr lang="zh-CN" altLang="en-US" sz="2000" b="1" dirty="0">
                <a:solidFill>
                  <a:srgbClr val="0099FF"/>
                </a:solidFill>
                <a:latin typeface="楷体_GB2312" pitchFamily="49" charset="-122"/>
                <a:ea typeface="楷体_GB2312" pitchFamily="49" charset="-122"/>
              </a:rPr>
              <a:t>沟通部门的工作重点</a:t>
            </a:r>
            <a:endParaRPr lang="zh-CN" altLang="en-US" sz="2000" b="1" dirty="0">
              <a:latin typeface="楷体_GB2312" pitchFamily="49" charset="-122"/>
              <a:ea typeface="楷体_GB2312" pitchFamily="49" charset="-122"/>
            </a:endParaRPr>
          </a:p>
        </p:txBody>
      </p:sp>
      <p:sp>
        <p:nvSpPr>
          <p:cNvPr id="14342" name="矩形 14341"/>
          <p:cNvSpPr/>
          <p:nvPr/>
        </p:nvSpPr>
        <p:spPr>
          <a:xfrm>
            <a:off x="3429000" y="5257800"/>
            <a:ext cx="2895600" cy="762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lnSpc>
                <a:spcPct val="125000"/>
              </a:lnSpc>
            </a:pPr>
            <a:r>
              <a:rPr lang="zh-CN" altLang="en-US" sz="2000" b="1" dirty="0">
                <a:solidFill>
                  <a:srgbClr val="0099FF"/>
                </a:solidFill>
                <a:latin typeface="楷体_GB2312" pitchFamily="49" charset="-122"/>
                <a:ea typeface="楷体_GB2312" pitchFamily="49" charset="-122"/>
              </a:rPr>
              <a:t>步骤四：</a:t>
            </a:r>
            <a:endParaRPr lang="zh-CN" altLang="en-US" sz="2000" b="1" dirty="0">
              <a:solidFill>
                <a:srgbClr val="0099FF"/>
              </a:solidFill>
              <a:latin typeface="楷体_GB2312" pitchFamily="49" charset="-122"/>
              <a:ea typeface="楷体_GB2312" pitchFamily="49" charset="-122"/>
            </a:endParaRPr>
          </a:p>
          <a:p>
            <a:pPr algn="ctr">
              <a:lnSpc>
                <a:spcPct val="125000"/>
              </a:lnSpc>
            </a:pPr>
            <a:r>
              <a:rPr lang="zh-CN" altLang="en-US" sz="2000" b="1" dirty="0">
                <a:solidFill>
                  <a:srgbClr val="0099FF"/>
                </a:solidFill>
                <a:latin typeface="楷体_GB2312" pitchFamily="49" charset="-122"/>
                <a:ea typeface="楷体_GB2312" pitchFamily="49" charset="-122"/>
              </a:rPr>
              <a:t>与员工达成一致</a:t>
            </a:r>
            <a:endParaRPr lang="zh-CN" altLang="en-US" sz="2000" b="1" dirty="0">
              <a:latin typeface="楷体_GB2312" pitchFamily="49" charset="-122"/>
              <a:ea typeface="楷体_GB2312" pitchFamily="49" charset="-122"/>
            </a:endParaRPr>
          </a:p>
        </p:txBody>
      </p:sp>
      <p:sp>
        <p:nvSpPr>
          <p:cNvPr id="14341" name="矩形 14340"/>
          <p:cNvSpPr/>
          <p:nvPr/>
        </p:nvSpPr>
        <p:spPr>
          <a:xfrm>
            <a:off x="3352800" y="1676400"/>
            <a:ext cx="2895600" cy="762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lnSpc>
                <a:spcPct val="115000"/>
              </a:lnSpc>
            </a:pPr>
            <a:r>
              <a:rPr lang="zh-CN" altLang="en-US" sz="2000" b="1" dirty="0">
                <a:solidFill>
                  <a:srgbClr val="0099FF"/>
                </a:solidFill>
                <a:latin typeface="楷体_GB2312" pitchFamily="49" charset="-122"/>
                <a:ea typeface="楷体_GB2312" pitchFamily="49" charset="-122"/>
              </a:rPr>
              <a:t>步骤一：</a:t>
            </a:r>
            <a:endParaRPr lang="zh-CN" altLang="en-US" sz="2000" b="1" dirty="0">
              <a:solidFill>
                <a:srgbClr val="0099FF"/>
              </a:solidFill>
              <a:latin typeface="楷体_GB2312" pitchFamily="49" charset="-122"/>
              <a:ea typeface="楷体_GB2312" pitchFamily="49" charset="-122"/>
            </a:endParaRPr>
          </a:p>
          <a:p>
            <a:pPr algn="ctr">
              <a:lnSpc>
                <a:spcPct val="115000"/>
              </a:lnSpc>
            </a:pPr>
            <a:r>
              <a:rPr lang="zh-CN" altLang="en-US" sz="2000" b="1" dirty="0">
                <a:solidFill>
                  <a:srgbClr val="0099FF"/>
                </a:solidFill>
                <a:latin typeface="楷体_GB2312" pitchFamily="49" charset="-122"/>
                <a:ea typeface="楷体_GB2312" pitchFamily="49" charset="-122"/>
              </a:rPr>
              <a:t>澄清主要责任</a:t>
            </a:r>
            <a:endParaRPr lang="zh-CN" altLang="en-US" dirty="0">
              <a:latin typeface="Times New Roman" panose="02020603050405020304" pitchFamily="18" charset="0"/>
              <a:ea typeface="黑体" panose="02010609060101010101" pitchFamily="2" charset="-122"/>
            </a:endParaRPr>
          </a:p>
        </p:txBody>
      </p:sp>
      <p:sp>
        <p:nvSpPr>
          <p:cNvPr id="14340" name="矩形 14339"/>
          <p:cNvSpPr/>
          <p:nvPr/>
        </p:nvSpPr>
        <p:spPr>
          <a:xfrm>
            <a:off x="3429000" y="4114800"/>
            <a:ext cx="2895600" cy="762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lnSpc>
                <a:spcPct val="125000"/>
              </a:lnSpc>
            </a:pPr>
            <a:r>
              <a:rPr lang="zh-CN" altLang="en-US" sz="2000" b="1" dirty="0">
                <a:solidFill>
                  <a:srgbClr val="0099FF"/>
                </a:solidFill>
                <a:latin typeface="楷体_GB2312" pitchFamily="49" charset="-122"/>
                <a:ea typeface="楷体_GB2312" pitchFamily="49" charset="-122"/>
              </a:rPr>
              <a:t>步骤三：</a:t>
            </a:r>
            <a:endParaRPr lang="zh-CN" altLang="en-US" sz="2000" b="1" dirty="0">
              <a:solidFill>
                <a:srgbClr val="0099FF"/>
              </a:solidFill>
              <a:latin typeface="楷体_GB2312" pitchFamily="49" charset="-122"/>
              <a:ea typeface="楷体_GB2312" pitchFamily="49" charset="-122"/>
            </a:endParaRPr>
          </a:p>
          <a:p>
            <a:pPr algn="ctr">
              <a:lnSpc>
                <a:spcPct val="125000"/>
              </a:lnSpc>
            </a:pPr>
            <a:r>
              <a:rPr lang="zh-CN" altLang="en-US" sz="2000" b="1" dirty="0">
                <a:solidFill>
                  <a:srgbClr val="0099FF"/>
                </a:solidFill>
                <a:latin typeface="楷体_GB2312" pitchFamily="49" charset="-122"/>
                <a:ea typeface="楷体_GB2312" pitchFamily="49" charset="-122"/>
              </a:rPr>
              <a:t>设定员工的工作目标</a:t>
            </a:r>
            <a:endParaRPr lang="zh-CN" altLang="en-US" sz="2000" b="1" dirty="0">
              <a:latin typeface="楷体_GB2312" pitchFamily="49" charset="-122"/>
              <a:ea typeface="楷体_GB2312" pitchFamily="49" charset="-122"/>
            </a:endParaRPr>
          </a:p>
        </p:txBody>
      </p:sp>
      <p:sp>
        <p:nvSpPr>
          <p:cNvPr id="14338" name="矩形 14337"/>
          <p:cNvSpPr/>
          <p:nvPr/>
        </p:nvSpPr>
        <p:spPr>
          <a:xfrm>
            <a:off x="2667000" y="914400"/>
            <a:ext cx="3571875" cy="585788"/>
          </a:xfrm>
          <a:prstGeom prst="rect">
            <a:avLst/>
          </a:prstGeom>
          <a:noFill/>
          <a:ln w="9525">
            <a:noFill/>
          </a:ln>
        </p:spPr>
        <p:txBody>
          <a:bodyPr wrap="none" anchor="t">
            <a:spAutoFit/>
          </a:bodyPr>
          <a:p>
            <a:pPr>
              <a:lnSpc>
                <a:spcPct val="135000"/>
              </a:lnSpc>
            </a:pPr>
            <a:r>
              <a:rPr lang="zh-CN" altLang="en-US" b="1" dirty="0">
                <a:solidFill>
                  <a:srgbClr val="990033"/>
                </a:solidFill>
                <a:effectLst>
                  <a:outerShdw blurRad="38100" dist="38100" dir="2700000">
                    <a:srgbClr val="C0C0C0"/>
                  </a:outerShdw>
                </a:effectLst>
                <a:latin typeface="楷体_GB2312" pitchFamily="49" charset="-122"/>
                <a:ea typeface="楷体_GB2312" pitchFamily="49" charset="-122"/>
              </a:rPr>
              <a:t>确定岗位工作目标的步骤</a:t>
            </a:r>
            <a:endParaRPr lang="zh-CN" altLang="en-US" b="1" dirty="0">
              <a:solidFill>
                <a:srgbClr val="990033"/>
              </a:solidFill>
              <a:latin typeface="黑体" panose="02010609060101010101" pitchFamily="2" charset="-122"/>
              <a:ea typeface="黑体" panose="02010609060101010101" pitchFamily="2" charset="-122"/>
            </a:endParaRPr>
          </a:p>
        </p:txBody>
      </p:sp>
      <p:sp>
        <p:nvSpPr>
          <p:cNvPr id="14348" name="下箭头 14347"/>
          <p:cNvSpPr/>
          <p:nvPr/>
        </p:nvSpPr>
        <p:spPr>
          <a:xfrm>
            <a:off x="4419600" y="2438400"/>
            <a:ext cx="762000" cy="457200"/>
          </a:xfrm>
          <a:prstGeom prst="downArrow">
            <a:avLst>
              <a:gd name="adj1" fmla="val 50000"/>
              <a:gd name="adj2" fmla="val 25000"/>
            </a:avLst>
          </a:prstGeom>
          <a:solidFill>
            <a:schemeClr val="hlink"/>
          </a:solidFill>
          <a:ln w="9525" cap="flat" cmpd="sng">
            <a:solidFill>
              <a:schemeClr val="bg1"/>
            </a:solidFill>
            <a:prstDash val="solid"/>
            <a:miter/>
            <a:headEnd type="none" w="med" len="med"/>
            <a:tailEnd type="none" w="med" len="med"/>
          </a:ln>
        </p:spPr>
        <p:txBody>
          <a:bodyPr/>
          <a:p>
            <a:endParaRPr lang="zh-CN" altLang="en-US"/>
          </a:p>
        </p:txBody>
      </p:sp>
      <p:sp>
        <p:nvSpPr>
          <p:cNvPr id="14349" name="下箭头 14348"/>
          <p:cNvSpPr/>
          <p:nvPr/>
        </p:nvSpPr>
        <p:spPr>
          <a:xfrm>
            <a:off x="4495800" y="4876800"/>
            <a:ext cx="762000" cy="457200"/>
          </a:xfrm>
          <a:prstGeom prst="downArrow">
            <a:avLst>
              <a:gd name="adj1" fmla="val 50000"/>
              <a:gd name="adj2" fmla="val 25000"/>
            </a:avLst>
          </a:prstGeom>
          <a:solidFill>
            <a:schemeClr val="hlink"/>
          </a:solidFill>
          <a:ln w="9525" cap="flat" cmpd="sng">
            <a:solidFill>
              <a:schemeClr val="bg1"/>
            </a:solidFill>
            <a:prstDash val="solid"/>
            <a:miter/>
            <a:headEnd type="none" w="med" len="med"/>
            <a:tailEnd type="none" w="med" len="med"/>
          </a:ln>
        </p:spPr>
        <p:txBody>
          <a:bodyPr/>
          <a:p>
            <a:endParaRPr lang="zh-CN" altLang="en-US"/>
          </a:p>
        </p:txBody>
      </p:sp>
      <p:sp>
        <p:nvSpPr>
          <p:cNvPr id="14350" name="下箭头 14349"/>
          <p:cNvSpPr/>
          <p:nvPr/>
        </p:nvSpPr>
        <p:spPr>
          <a:xfrm>
            <a:off x="4419600" y="3657600"/>
            <a:ext cx="762000" cy="457200"/>
          </a:xfrm>
          <a:prstGeom prst="downArrow">
            <a:avLst>
              <a:gd name="adj1" fmla="val 50000"/>
              <a:gd name="adj2" fmla="val 25000"/>
            </a:avLst>
          </a:prstGeom>
          <a:solidFill>
            <a:schemeClr val="hlink"/>
          </a:solidFill>
          <a:ln w="9525" cap="flat" cmpd="sng">
            <a:solidFill>
              <a:schemeClr val="bg1"/>
            </a:solidFill>
            <a:prstDash val="solid"/>
            <a:miter/>
            <a:headEnd type="none" w="med" len="med"/>
            <a:tailEnd type="none" w="med" len="med"/>
          </a:ln>
        </p:spPr>
        <p:txBody>
          <a:bodyPr/>
          <a:p>
            <a:endParaRPr lang="zh-CN" altLang="en-US"/>
          </a:p>
        </p:txBody>
      </p:sp>
      <p:grpSp>
        <p:nvGrpSpPr>
          <p:cNvPr id="14360" name="组合 14359"/>
          <p:cNvGrpSpPr/>
          <p:nvPr/>
        </p:nvGrpSpPr>
        <p:grpSpPr>
          <a:xfrm>
            <a:off x="381000" y="152400"/>
            <a:ext cx="5638800" cy="762000"/>
            <a:chOff x="240" y="96"/>
            <a:chExt cx="3552" cy="480"/>
          </a:xfrm>
        </p:grpSpPr>
        <p:sp>
          <p:nvSpPr>
            <p:cNvPr id="14361" name="矩形 14360"/>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4362" name="组合 14361"/>
            <p:cNvGrpSpPr/>
            <p:nvPr/>
          </p:nvGrpSpPr>
          <p:grpSpPr>
            <a:xfrm>
              <a:off x="240" y="96"/>
              <a:ext cx="480" cy="480"/>
              <a:chOff x="240" y="96"/>
              <a:chExt cx="480" cy="480"/>
            </a:xfrm>
          </p:grpSpPr>
          <p:sp>
            <p:nvSpPr>
              <p:cNvPr id="14363" name="右箭头 14362"/>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4364" name="右箭头 14363"/>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4365" name="右箭头 14364"/>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4366" name="右箭头 14365"/>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4367" name="右箭头 14366"/>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4368" name="文本框 14367"/>
          <p:cNvSpPr txBox="1"/>
          <p:nvPr/>
        </p:nvSpPr>
        <p:spPr>
          <a:xfrm>
            <a:off x="1371600" y="2438400"/>
            <a:ext cx="549275" cy="2743200"/>
          </a:xfrm>
          <a:prstGeom prst="rect">
            <a:avLst/>
          </a:prstGeom>
          <a:solidFill>
            <a:schemeClr val="hlink"/>
          </a:solidFill>
          <a:ln w="9525">
            <a:noFill/>
          </a:ln>
        </p:spPr>
        <p:txBody>
          <a:bodyPr vert="eaVert">
            <a:spAutoFit/>
          </a:bodyPr>
          <a:p>
            <a:pPr>
              <a:spcBef>
                <a:spcPct val="50000"/>
              </a:spcBef>
            </a:pPr>
            <a:r>
              <a:rPr lang="en-US" altLang="zh-CN" b="1" dirty="0">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FFFF66"/>
                </a:solidFill>
                <a:latin typeface="Times New Roman" panose="02020603050405020304" pitchFamily="18" charset="0"/>
                <a:ea typeface="黑体" panose="02010609060101010101" pitchFamily="2" charset="-122"/>
                <a:sym typeface="Wingdings" panose="05000000000000000000" pitchFamily="2" charset="2"/>
              </a:rPr>
              <a:t>工作目标的填写</a:t>
            </a:r>
            <a:endParaRPr lang="zh-CN" altLang="en-US" b="1">
              <a:solidFill>
                <a:srgbClr val="FFFF66"/>
              </a:solidFill>
              <a:latin typeface="Times New Roman" panose="02020603050405020304" pitchFamily="18" charset="0"/>
              <a:ea typeface="黑体" panose="02010609060101010101" pitchFamily="2" charset="-122"/>
              <a:sym typeface="Wingdings" panose="05000000000000000000" pitchFamily="2" charset="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9" name="文本框 17418"/>
          <p:cNvSpPr txBox="1"/>
          <p:nvPr/>
        </p:nvSpPr>
        <p:spPr>
          <a:xfrm>
            <a:off x="3200400" y="914400"/>
            <a:ext cx="184150" cy="457200"/>
          </a:xfrm>
          <a:prstGeom prst="rect">
            <a:avLst/>
          </a:prstGeom>
          <a:noFill/>
          <a:ln w="9525">
            <a:noFill/>
          </a:ln>
        </p:spPr>
        <p:txBody>
          <a:bodyPr wrap="none" anchor="t">
            <a:spAutoFit/>
          </a:bodyPr>
          <a:p>
            <a:endParaRPr b="1" dirty="0">
              <a:solidFill>
                <a:srgbClr val="990033"/>
              </a:solidFill>
              <a:latin typeface="Times New Roman" panose="02020603050405020304" pitchFamily="18" charset="0"/>
              <a:ea typeface="楷体_GB2312" pitchFamily="49" charset="-122"/>
            </a:endParaRPr>
          </a:p>
        </p:txBody>
      </p:sp>
      <p:sp>
        <p:nvSpPr>
          <p:cNvPr id="17420" name="文本框 17419"/>
          <p:cNvSpPr txBox="1"/>
          <p:nvPr/>
        </p:nvSpPr>
        <p:spPr>
          <a:xfrm>
            <a:off x="28797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17421" name="文本框 17420"/>
          <p:cNvSpPr txBox="1"/>
          <p:nvPr/>
        </p:nvSpPr>
        <p:spPr>
          <a:xfrm>
            <a:off x="2438400" y="1374775"/>
            <a:ext cx="6351588" cy="4854575"/>
          </a:xfrm>
          <a:prstGeom prst="rect">
            <a:avLst/>
          </a:prstGeom>
          <a:noFill/>
          <a:ln w="9525">
            <a:noFill/>
          </a:ln>
        </p:spPr>
        <p:txBody>
          <a:bodyPr wrap="none" anchor="t">
            <a:spAutoFit/>
          </a:bodyPr>
          <a:p>
            <a:pPr>
              <a:lnSpc>
                <a:spcPct val="130000"/>
              </a:lnSpc>
            </a:pPr>
            <a:r>
              <a:rPr lang="en-US" altLang="zh-CN" sz="2000" b="1" dirty="0">
                <a:solidFill>
                  <a:srgbClr val="0099FF"/>
                </a:solidFill>
                <a:latin typeface="黑体" panose="02010609060101010101" pitchFamily="2" charset="-122"/>
                <a:ea typeface="黑体" panose="02010609060101010101" pitchFamily="2" charset="-122"/>
              </a:rPr>
              <a:t>1.   </a:t>
            </a:r>
            <a:r>
              <a:rPr lang="zh-CN" altLang="en-US" sz="2000" b="1" dirty="0">
                <a:latin typeface="黑体" panose="02010609060101010101" pitchFamily="2" charset="-122"/>
                <a:ea typeface="黑体" panose="02010609060101010101" pitchFamily="2" charset="-122"/>
              </a:rPr>
              <a:t>将公司的工作中心落实为部门的行动计划</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公司下一阶段的经营策略和工作重点是什么？</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本部门所要完成的任务是什么？</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这些任务是如何与公司工作重点相联系的？</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完成这些任务的困难和挑战是什么？</a:t>
            </a:r>
            <a:endParaRPr lang="zh-CN" altLang="en-US" sz="2000" dirty="0">
              <a:solidFill>
                <a:srgbClr val="0099FF"/>
              </a:solidFill>
              <a:latin typeface="黑体" panose="02010609060101010101" pitchFamily="2" charset="-122"/>
              <a:ea typeface="黑体" panose="02010609060101010101" pitchFamily="2" charset="-122"/>
            </a:endParaRPr>
          </a:p>
          <a:p>
            <a:pPr>
              <a:lnSpc>
                <a:spcPct val="130000"/>
              </a:lnSpc>
            </a:pPr>
            <a:r>
              <a:rPr lang="en-US" altLang="zh-CN" sz="2000" b="1" dirty="0">
                <a:solidFill>
                  <a:srgbClr val="0099FF"/>
                </a:solidFill>
                <a:latin typeface="黑体" panose="02010609060101010101" pitchFamily="2" charset="-122"/>
                <a:ea typeface="黑体" panose="02010609060101010101" pitchFamily="2" charset="-122"/>
              </a:rPr>
              <a:t>2.   </a:t>
            </a:r>
            <a:r>
              <a:rPr lang="zh-CN" altLang="en-US" sz="2000" b="1" dirty="0">
                <a:latin typeface="黑体" panose="02010609060101010101" pitchFamily="2" charset="-122"/>
                <a:ea typeface="黑体" panose="02010609060101010101" pitchFamily="2" charset="-122"/>
              </a:rPr>
              <a:t>将部门的行动计划落实为个人的工作目标</a:t>
            </a:r>
            <a:endParaRPr lang="zh-CN" altLang="en-US" sz="2000" b="1"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部门的员工要完成那些工作以支持部门的工作？</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员工对完成部门任务的建议是什么？</a:t>
            </a:r>
            <a:endParaRPr lang="zh-CN" altLang="en-US" sz="2000" dirty="0">
              <a:solidFill>
                <a:srgbClr val="0099FF"/>
              </a:solidFill>
              <a:latin typeface="黑体" panose="02010609060101010101" pitchFamily="2" charset="-122"/>
              <a:ea typeface="黑体" panose="02010609060101010101" pitchFamily="2" charset="-122"/>
            </a:endParaRPr>
          </a:p>
          <a:p>
            <a:pPr>
              <a:lnSpc>
                <a:spcPct val="130000"/>
              </a:lnSpc>
            </a:pPr>
            <a:r>
              <a:rPr lang="en-US" altLang="zh-CN" sz="2000" b="1" dirty="0">
                <a:solidFill>
                  <a:srgbClr val="0099FF"/>
                </a:solidFill>
                <a:latin typeface="黑体" panose="02010609060101010101" pitchFamily="2" charset="-122"/>
                <a:ea typeface="黑体" panose="02010609060101010101" pitchFamily="2" charset="-122"/>
              </a:rPr>
              <a:t>3.   </a:t>
            </a:r>
            <a:r>
              <a:rPr lang="zh-CN" altLang="en-US" sz="2000" b="1" dirty="0">
                <a:latin typeface="黑体" panose="02010609060101010101" pitchFamily="2" charset="-122"/>
                <a:ea typeface="黑体" panose="02010609060101010101" pitchFamily="2" charset="-122"/>
              </a:rPr>
              <a:t>将内部和外部客户的需要落实为个人的工作目标</a:t>
            </a:r>
            <a:endParaRPr lang="zh-CN" altLang="en-US" sz="2000" b="1"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b="1"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内部和外部客户希望从本部门得到的服务或</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zh-CN" altLang="en-US" sz="2000" dirty="0">
                <a:solidFill>
                  <a:srgbClr val="0099FF"/>
                </a:solidFill>
                <a:latin typeface="黑体" panose="02010609060101010101" pitchFamily="2" charset="-122"/>
                <a:ea typeface="黑体" panose="02010609060101010101" pitchFamily="2" charset="-122"/>
              </a:rPr>
              <a:t>    产品是什么？</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让客户满意的标准是什么？</a:t>
            </a:r>
            <a:endParaRPr lang="zh-CN" altLang="en-US" sz="2000">
              <a:latin typeface="Times New Roman" panose="02020603050405020304" pitchFamily="18" charset="0"/>
              <a:ea typeface="楷体_GB2312" pitchFamily="49" charset="-122"/>
            </a:endParaRPr>
          </a:p>
        </p:txBody>
      </p:sp>
      <p:grpSp>
        <p:nvGrpSpPr>
          <p:cNvPr id="17430" name="组合 17429"/>
          <p:cNvGrpSpPr/>
          <p:nvPr/>
        </p:nvGrpSpPr>
        <p:grpSpPr>
          <a:xfrm>
            <a:off x="381000" y="152400"/>
            <a:ext cx="5638800" cy="762000"/>
            <a:chOff x="240" y="96"/>
            <a:chExt cx="3552" cy="480"/>
          </a:xfrm>
        </p:grpSpPr>
        <p:sp>
          <p:nvSpPr>
            <p:cNvPr id="17431" name="矩形 17430"/>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7432" name="组合 17431"/>
            <p:cNvGrpSpPr/>
            <p:nvPr/>
          </p:nvGrpSpPr>
          <p:grpSpPr>
            <a:xfrm>
              <a:off x="240" y="96"/>
              <a:ext cx="480" cy="480"/>
              <a:chOff x="240" y="96"/>
              <a:chExt cx="480" cy="480"/>
            </a:xfrm>
          </p:grpSpPr>
          <p:sp>
            <p:nvSpPr>
              <p:cNvPr id="17433" name="右箭头 17432"/>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7434" name="右箭头 17433"/>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7435" name="右箭头 17434"/>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7436" name="右箭头 17435"/>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7437" name="右箭头 17436"/>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7440" name="文本框 17439"/>
          <p:cNvSpPr txBox="1"/>
          <p:nvPr/>
        </p:nvSpPr>
        <p:spPr>
          <a:xfrm>
            <a:off x="1143000" y="2133600"/>
            <a:ext cx="549275" cy="2590800"/>
          </a:xfrm>
          <a:prstGeom prst="rect">
            <a:avLst/>
          </a:prstGeom>
          <a:solidFill>
            <a:schemeClr val="hlink"/>
          </a:solidFill>
          <a:ln w="9525">
            <a:noFill/>
          </a:ln>
        </p:spPr>
        <p:txBody>
          <a:bodyPr vert="eaVert">
            <a:spAutoFit/>
          </a:bodyPr>
          <a:p>
            <a:pPr>
              <a:spcBef>
                <a:spcPct val="50000"/>
              </a:spcBef>
            </a:pPr>
            <a:r>
              <a:rPr lang="en-US" altLang="zh-CN" b="1" dirty="0">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sym typeface="Wingdings" panose="05000000000000000000" pitchFamily="2" charset="2"/>
              </a:rPr>
              <a:t>工作目标的填写</a:t>
            </a:r>
            <a:endParaRPr lang="zh-CN" altLang="en-US" b="1">
              <a:latin typeface="Times New Roman" panose="02020603050405020304" pitchFamily="18" charset="0"/>
              <a:ea typeface="楷体_GB2312" pitchFamily="49" charset="-122"/>
              <a:sym typeface="Wingdings" panose="05000000000000000000" pitchFamily="2" charset="2"/>
            </a:endParaRPr>
          </a:p>
        </p:txBody>
      </p:sp>
      <p:sp>
        <p:nvSpPr>
          <p:cNvPr id="17441" name="流程图: 顺序访问存储器 17440"/>
          <p:cNvSpPr/>
          <p:nvPr/>
        </p:nvSpPr>
        <p:spPr>
          <a:xfrm>
            <a:off x="2667000" y="685800"/>
            <a:ext cx="2438400" cy="838200"/>
          </a:xfrm>
          <a:prstGeom prst="flowChartMagneticTape">
            <a:avLst/>
          </a:prstGeom>
          <a:solidFill>
            <a:srgbClr val="FF9999"/>
          </a:solidFill>
          <a:ln w="9525" cap="flat" cmpd="sng">
            <a:solidFill>
              <a:schemeClr val="hlink"/>
            </a:solidFill>
            <a:prstDash val="solid"/>
            <a:miter/>
            <a:headEnd type="none" w="med" len="med"/>
            <a:tailEnd type="none" w="med" len="med"/>
          </a:ln>
        </p:spPr>
        <p:txBody>
          <a:bodyPr wrap="none" anchor="ctr"/>
          <a:p>
            <a:pPr algn="ctr"/>
            <a:r>
              <a:rPr lang="zh-CN" altLang="en-US" sz="1800" b="1" dirty="0">
                <a:effectLst>
                  <a:outerShdw blurRad="38100" dist="38100" dir="2700000">
                    <a:srgbClr val="FFFFFF"/>
                  </a:outerShdw>
                </a:effectLst>
                <a:latin typeface="Times New Roman" panose="02020603050405020304" pitchFamily="18" charset="0"/>
                <a:ea typeface="宋体" panose="02010600030101010101" pitchFamily="2" charset="-122"/>
              </a:rPr>
              <a:t>其中沟通部门的</a:t>
            </a:r>
            <a:endParaRPr lang="zh-CN" altLang="en-US" sz="1800" b="1" dirty="0">
              <a:effectLst>
                <a:outerShdw blurRad="38100" dist="38100" dir="2700000">
                  <a:srgbClr val="FFFFFF"/>
                </a:outerShdw>
              </a:effectLst>
              <a:latin typeface="Times New Roman" panose="02020603050405020304" pitchFamily="18" charset="0"/>
              <a:ea typeface="宋体" panose="02010600030101010101" pitchFamily="2" charset="-122"/>
            </a:endParaRPr>
          </a:p>
          <a:p>
            <a:pPr algn="ctr"/>
            <a:r>
              <a:rPr lang="zh-CN" altLang="en-US" sz="1800" b="1" dirty="0">
                <a:effectLst>
                  <a:outerShdw blurRad="38100" dist="38100" dir="2700000">
                    <a:srgbClr val="FFFFFF"/>
                  </a:outerShdw>
                </a:effectLst>
                <a:latin typeface="Times New Roman" panose="02020603050405020304" pitchFamily="18" charset="0"/>
                <a:ea typeface="宋体" panose="02010600030101010101" pitchFamily="2" charset="-122"/>
              </a:rPr>
              <a:t>工作重点要注意。。。</a:t>
            </a:r>
            <a:endParaRPr lang="zh-CN" altLang="en-US" b="1" dirty="0">
              <a:solidFill>
                <a:srgbClr val="990033"/>
              </a:solidFill>
              <a:effectLst>
                <a:outerShdw blurRad="38100" dist="38100" dir="2700000">
                  <a:srgbClr val="000000"/>
                </a:outerShdw>
              </a:effectLst>
              <a:latin typeface="Times New Roman" panose="02020603050405020304" pitchFamily="18" charset="0"/>
              <a:ea typeface="楷体_GB2312"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44" name="文本框 18443"/>
          <p:cNvSpPr txBox="1"/>
          <p:nvPr/>
        </p:nvSpPr>
        <p:spPr>
          <a:xfrm>
            <a:off x="28797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18445" name="文本框 18444"/>
          <p:cNvSpPr txBox="1"/>
          <p:nvPr/>
        </p:nvSpPr>
        <p:spPr>
          <a:xfrm>
            <a:off x="2209800" y="1603375"/>
            <a:ext cx="6553200" cy="4181475"/>
          </a:xfrm>
          <a:prstGeom prst="rect">
            <a:avLst/>
          </a:prstGeom>
          <a:noFill/>
          <a:ln w="9525">
            <a:noFill/>
          </a:ln>
        </p:spPr>
        <p:txBody>
          <a:bodyPr>
            <a:spAutoFit/>
          </a:bodyPr>
          <a:p>
            <a:pPr>
              <a:lnSpc>
                <a:spcPct val="140000"/>
              </a:lnSpc>
            </a:pPr>
            <a:endParaRPr lang="en-US" altLang="zh-CN" dirty="0">
              <a:latin typeface="Times New Roman" panose="02020603050405020304" pitchFamily="18" charset="0"/>
              <a:ea typeface="楷体_GB2312" pitchFamily="49" charset="-122"/>
            </a:endParaRPr>
          </a:p>
          <a:p>
            <a:pPr>
              <a:lnSpc>
                <a:spcPct val="140000"/>
              </a:lnSpc>
            </a:pPr>
            <a:r>
              <a:rPr lang="en-US" altLang="zh-CN" b="1" dirty="0">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1.   </a:t>
            </a:r>
            <a:r>
              <a:rPr lang="zh-CN" altLang="en-US" b="1" dirty="0">
                <a:solidFill>
                  <a:srgbClr val="0099FF"/>
                </a:solidFill>
                <a:latin typeface="Times New Roman" panose="02020603050405020304" pitchFamily="18" charset="0"/>
                <a:ea typeface="楷体_GB2312" pitchFamily="49" charset="-122"/>
              </a:rPr>
              <a:t>澄清员工在完成部门任务中的角色和职责</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2.   </a:t>
            </a:r>
            <a:r>
              <a:rPr lang="zh-CN" altLang="en-US" b="1" dirty="0">
                <a:solidFill>
                  <a:srgbClr val="0099FF"/>
                </a:solidFill>
                <a:latin typeface="Times New Roman" panose="02020603050405020304" pitchFamily="18" charset="0"/>
                <a:ea typeface="楷体_GB2312" pitchFamily="49" charset="-122"/>
              </a:rPr>
              <a:t>将部门的行动计划落实为个人的工作目标</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3.   </a:t>
            </a:r>
            <a:r>
              <a:rPr lang="zh-CN" altLang="en-US" b="1" dirty="0">
                <a:solidFill>
                  <a:srgbClr val="0099FF"/>
                </a:solidFill>
                <a:latin typeface="Times New Roman" panose="02020603050405020304" pitchFamily="18" charset="0"/>
                <a:ea typeface="楷体_GB2312" pitchFamily="49" charset="-122"/>
              </a:rPr>
              <a:t>将内部和外部客户的需要落实为个人的工  作目标</a:t>
            </a:r>
            <a:endParaRPr lang="zh-CN" altLang="en-US" b="1" dirty="0">
              <a:latin typeface="Times New Roman" panose="02020603050405020304" pitchFamily="18" charset="0"/>
              <a:ea typeface="楷体_GB2312" pitchFamily="49" charset="-122"/>
            </a:endParaRPr>
          </a:p>
          <a:p>
            <a:pPr>
              <a:lnSpc>
                <a:spcPct val="140000"/>
              </a:lnSpc>
            </a:pPr>
            <a:endParaRPr lang="zh-CN" altLang="en-US">
              <a:latin typeface="Times New Roman" panose="02020603050405020304" pitchFamily="18" charset="0"/>
              <a:ea typeface="楷体_GB2312" pitchFamily="49" charset="-122"/>
            </a:endParaRPr>
          </a:p>
        </p:txBody>
      </p:sp>
      <p:grpSp>
        <p:nvGrpSpPr>
          <p:cNvPr id="18454" name="组合 18453"/>
          <p:cNvGrpSpPr/>
          <p:nvPr/>
        </p:nvGrpSpPr>
        <p:grpSpPr>
          <a:xfrm>
            <a:off x="381000" y="152400"/>
            <a:ext cx="5638800" cy="762000"/>
            <a:chOff x="240" y="96"/>
            <a:chExt cx="3552" cy="480"/>
          </a:xfrm>
        </p:grpSpPr>
        <p:sp>
          <p:nvSpPr>
            <p:cNvPr id="18455" name="矩形 18454"/>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8456" name="组合 18455"/>
            <p:cNvGrpSpPr/>
            <p:nvPr/>
          </p:nvGrpSpPr>
          <p:grpSpPr>
            <a:xfrm>
              <a:off x="240" y="96"/>
              <a:ext cx="480" cy="480"/>
              <a:chOff x="240" y="96"/>
              <a:chExt cx="480" cy="480"/>
            </a:xfrm>
          </p:grpSpPr>
          <p:sp>
            <p:nvSpPr>
              <p:cNvPr id="18457" name="右箭头 18456"/>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8458" name="右箭头 18457"/>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8459" name="右箭头 18458"/>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8460" name="右箭头 18459"/>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8461" name="右箭头 18460"/>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8462" name="文本框 18461"/>
          <p:cNvSpPr txBox="1"/>
          <p:nvPr/>
        </p:nvSpPr>
        <p:spPr>
          <a:xfrm>
            <a:off x="1143000" y="2057400"/>
            <a:ext cx="549275" cy="2819400"/>
          </a:xfrm>
          <a:prstGeom prst="rect">
            <a:avLst/>
          </a:prstGeom>
          <a:solidFill>
            <a:schemeClr val="hlink"/>
          </a:solidFill>
          <a:ln w="9525">
            <a:noFill/>
          </a:ln>
        </p:spPr>
        <p:txBody>
          <a:bodyPr vert="eaVert">
            <a:spAutoFit/>
          </a:bodyPr>
          <a:p>
            <a:pPr>
              <a:spcBef>
                <a:spcPct val="50000"/>
              </a:spcBef>
            </a:pPr>
            <a:r>
              <a:rPr lang="en-US" altLang="zh-CN" b="1" dirty="0">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sym typeface="Wingdings" panose="05000000000000000000" pitchFamily="2" charset="2"/>
              </a:rPr>
              <a:t>工作目标的填写</a:t>
            </a:r>
            <a:endParaRPr lang="zh-CN" altLang="en-US" b="1">
              <a:solidFill>
                <a:srgbClr val="FFFF66"/>
              </a:solidFill>
              <a:effectLst>
                <a:outerShdw blurRad="38100" dist="38100" dir="2700000">
                  <a:srgbClr val="000000"/>
                </a:outerShdw>
              </a:effectLst>
              <a:latin typeface="Times New Roman" panose="02020603050405020304" pitchFamily="18" charset="0"/>
              <a:ea typeface="楷体_GB2312" pitchFamily="49" charset="-122"/>
              <a:sym typeface="Wingdings" panose="05000000000000000000" pitchFamily="2" charset="2"/>
            </a:endParaRPr>
          </a:p>
        </p:txBody>
      </p:sp>
      <p:sp>
        <p:nvSpPr>
          <p:cNvPr id="18463" name="流程图: 顺序访问存储器 18462"/>
          <p:cNvSpPr/>
          <p:nvPr/>
        </p:nvSpPr>
        <p:spPr>
          <a:xfrm>
            <a:off x="2133600" y="990600"/>
            <a:ext cx="2438400" cy="838200"/>
          </a:xfrm>
          <a:prstGeom prst="flowChartMagneticTape">
            <a:avLst/>
          </a:prstGeom>
          <a:solidFill>
            <a:srgbClr val="FF9999"/>
          </a:solidFill>
          <a:ln w="9525" cap="flat" cmpd="sng">
            <a:solidFill>
              <a:schemeClr val="hlink"/>
            </a:solidFill>
            <a:prstDash val="solid"/>
            <a:miter/>
            <a:headEnd type="none" w="med" len="med"/>
            <a:tailEnd type="none" w="med" len="med"/>
          </a:ln>
        </p:spPr>
        <p:txBody>
          <a:bodyPr wrap="none" anchor="ctr"/>
          <a:p>
            <a:pPr algn="ctr"/>
            <a:r>
              <a:rPr lang="zh-CN" altLang="en-US" sz="1800" b="1" dirty="0">
                <a:effectLst>
                  <a:outerShdw blurRad="38100" dist="38100" dir="2700000">
                    <a:srgbClr val="FFFFFF"/>
                  </a:outerShdw>
                </a:effectLst>
                <a:latin typeface="Times New Roman" panose="02020603050405020304" pitchFamily="18" charset="0"/>
                <a:ea typeface="宋体" panose="02010600030101010101" pitchFamily="2" charset="-122"/>
              </a:rPr>
              <a:t>其中</a:t>
            </a:r>
            <a:endParaRPr lang="zh-CN" altLang="en-US" sz="1800" b="1" dirty="0">
              <a:effectLst>
                <a:outerShdw blurRad="38100" dist="38100" dir="2700000">
                  <a:srgbClr val="FFFFFF"/>
                </a:outerShdw>
              </a:effectLst>
              <a:latin typeface="Times New Roman" panose="02020603050405020304" pitchFamily="18" charset="0"/>
              <a:ea typeface="宋体" panose="02010600030101010101" pitchFamily="2" charset="-122"/>
            </a:endParaRPr>
          </a:p>
          <a:p>
            <a:pPr algn="ctr"/>
            <a:r>
              <a:rPr lang="zh-CN" altLang="en-US" sz="1800" b="1" dirty="0">
                <a:effectLst>
                  <a:outerShdw blurRad="38100" dist="38100" dir="2700000">
                    <a:srgbClr val="FFFFFF"/>
                  </a:outerShdw>
                </a:effectLst>
                <a:latin typeface="黑体" panose="02010609060101010101" pitchFamily="2" charset="-122"/>
                <a:ea typeface="黑体" panose="02010609060101010101" pitchFamily="2" charset="-122"/>
              </a:rPr>
              <a:t>设定员工的工作目标</a:t>
            </a:r>
            <a:r>
              <a:rPr lang="zh-CN" altLang="en-US" sz="1800" b="1" dirty="0">
                <a:effectLst>
                  <a:outerShdw blurRad="38100" dist="38100" dir="2700000">
                    <a:srgbClr val="FFFFFF"/>
                  </a:outerShdw>
                </a:effectLst>
                <a:latin typeface="Times New Roman" panose="02020603050405020304" pitchFamily="18" charset="0"/>
                <a:ea typeface="宋体" panose="02010600030101010101" pitchFamily="2" charset="-122"/>
              </a:rPr>
              <a:t>要注意。。。</a:t>
            </a:r>
            <a:endParaRPr lang="zh-CN" altLang="en-US" sz="1800" b="1" dirty="0">
              <a:effectLst>
                <a:outerShdw blurRad="38100" dist="38100" dir="2700000">
                  <a:srgbClr val="FFFFFF"/>
                </a:outerShdw>
              </a:effectLst>
              <a:latin typeface="Times New Roman" panose="02020603050405020304" pitchFamily="18"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4" name="文本框 112643"/>
          <p:cNvSpPr txBox="1"/>
          <p:nvPr/>
        </p:nvSpPr>
        <p:spPr>
          <a:xfrm>
            <a:off x="2286000" y="1524000"/>
            <a:ext cx="6477000" cy="3386138"/>
          </a:xfrm>
          <a:prstGeom prst="rect">
            <a:avLst/>
          </a:prstGeom>
          <a:solidFill>
            <a:schemeClr val="bg1"/>
          </a:solidFill>
          <a:ln w="12700">
            <a:noFill/>
          </a:ln>
        </p:spPr>
        <p:txBody>
          <a:bodyPr>
            <a:spAutoFit/>
          </a:bodyPr>
          <a:p>
            <a:pPr eaLnBrk="0" hangingPunct="0"/>
            <a:r>
              <a:rPr lang="en-US" altLang="zh-CN" sz="2000" dirty="0">
                <a:solidFill>
                  <a:srgbClr val="0099FF"/>
                </a:solidFill>
                <a:latin typeface="Times New Roman" panose="02020603050405020304" pitchFamily="18" charset="0"/>
                <a:ea typeface="黑体" panose="02010609060101010101" pitchFamily="2" charset="-122"/>
              </a:rPr>
              <a:t>1. </a:t>
            </a:r>
            <a:r>
              <a:rPr lang="zh-CN" altLang="en-US" sz="2000" dirty="0">
                <a:solidFill>
                  <a:srgbClr val="0099FF"/>
                </a:solidFill>
                <a:latin typeface="Times New Roman" panose="02020603050405020304" pitchFamily="18" charset="0"/>
                <a:ea typeface="黑体" panose="02010609060101010101" pitchFamily="2" charset="-122"/>
              </a:rPr>
              <a:t>公司的经营目标分解到部门和个人</a:t>
            </a:r>
            <a:endParaRPr lang="zh-CN" altLang="en-US" sz="2000" dirty="0">
              <a:solidFill>
                <a:srgbClr val="0099FF"/>
              </a:solidFill>
              <a:latin typeface="Times New Roman" panose="02020603050405020304" pitchFamily="18" charset="0"/>
              <a:ea typeface="黑体" panose="02010609060101010101" pitchFamily="2" charset="-122"/>
            </a:endParaRPr>
          </a:p>
          <a:p>
            <a:pPr eaLnBrk="0" hangingPunct="0">
              <a:lnSpc>
                <a:spcPct val="140000"/>
              </a:lnSpc>
            </a:pPr>
            <a:r>
              <a:rPr lang="en-US" altLang="zh-CN" sz="2000" dirty="0">
                <a:solidFill>
                  <a:srgbClr val="0099FF"/>
                </a:solidFill>
                <a:latin typeface="Times New Roman" panose="02020603050405020304" pitchFamily="18" charset="0"/>
                <a:ea typeface="黑体" panose="02010609060101010101" pitchFamily="2" charset="-122"/>
              </a:rPr>
              <a:t>2. </a:t>
            </a:r>
            <a:r>
              <a:rPr lang="zh-CN" altLang="en-US" sz="2000" dirty="0">
                <a:solidFill>
                  <a:srgbClr val="0099FF"/>
                </a:solidFill>
                <a:latin typeface="Times New Roman" panose="02020603050405020304" pitchFamily="18" charset="0"/>
                <a:ea typeface="黑体" panose="02010609060101010101" pitchFamily="2" charset="-122"/>
              </a:rPr>
              <a:t>使员工理解自己的工作在整个公司运营中所起的作用</a:t>
            </a:r>
            <a:endParaRPr lang="zh-CN" altLang="en-US" sz="2000" dirty="0">
              <a:solidFill>
                <a:srgbClr val="0099FF"/>
              </a:solidFill>
              <a:latin typeface="Times New Roman" panose="02020603050405020304" pitchFamily="18" charset="0"/>
              <a:ea typeface="黑体" panose="02010609060101010101" pitchFamily="2" charset="-122"/>
            </a:endParaRPr>
          </a:p>
          <a:p>
            <a:pPr eaLnBrk="0" hangingPunct="0">
              <a:lnSpc>
                <a:spcPct val="140000"/>
              </a:lnSpc>
            </a:pPr>
            <a:r>
              <a:rPr lang="en-US" altLang="zh-CN" sz="2000" dirty="0">
                <a:solidFill>
                  <a:srgbClr val="0099FF"/>
                </a:solidFill>
                <a:latin typeface="Times New Roman" panose="02020603050405020304" pitchFamily="18" charset="0"/>
                <a:ea typeface="黑体" panose="02010609060101010101" pitchFamily="2" charset="-122"/>
              </a:rPr>
              <a:t>3. </a:t>
            </a:r>
            <a:r>
              <a:rPr lang="zh-CN" altLang="en-US" sz="2000" dirty="0">
                <a:solidFill>
                  <a:srgbClr val="0099FF"/>
                </a:solidFill>
                <a:latin typeface="Times New Roman" panose="02020603050405020304" pitchFamily="18" charset="0"/>
                <a:ea typeface="黑体" panose="02010609060101010101" pitchFamily="2" charset="-122"/>
              </a:rPr>
              <a:t>使公司的文化得以落实</a:t>
            </a:r>
            <a:endParaRPr lang="zh-CN" altLang="en-US" sz="2000" dirty="0">
              <a:solidFill>
                <a:srgbClr val="0099FF"/>
              </a:solidFill>
              <a:latin typeface="Times New Roman" panose="02020603050405020304" pitchFamily="18" charset="0"/>
              <a:ea typeface="黑体" panose="02010609060101010101" pitchFamily="2" charset="-122"/>
            </a:endParaRPr>
          </a:p>
          <a:p>
            <a:pPr eaLnBrk="0" hangingPunct="0">
              <a:lnSpc>
                <a:spcPct val="140000"/>
              </a:lnSpc>
            </a:pPr>
            <a:r>
              <a:rPr lang="en-US" altLang="zh-CN" sz="2000" dirty="0">
                <a:solidFill>
                  <a:srgbClr val="0099FF"/>
                </a:solidFill>
                <a:latin typeface="Times New Roman" panose="02020603050405020304" pitchFamily="18" charset="0"/>
                <a:ea typeface="黑体" panose="02010609060101010101" pitchFamily="2" charset="-122"/>
              </a:rPr>
              <a:t>4. </a:t>
            </a:r>
            <a:r>
              <a:rPr lang="zh-CN" altLang="en-US" sz="2000" dirty="0">
                <a:solidFill>
                  <a:srgbClr val="0099FF"/>
                </a:solidFill>
                <a:latin typeface="Times New Roman" panose="02020603050405020304" pitchFamily="18" charset="0"/>
                <a:ea typeface="黑体" panose="02010609060101010101" pitchFamily="2" charset="-122"/>
              </a:rPr>
              <a:t>薪酬和奖励与个人的贡献相联系，调动员工积极性</a:t>
            </a:r>
            <a:endParaRPr lang="zh-CN" altLang="en-US" sz="2000" dirty="0">
              <a:solidFill>
                <a:srgbClr val="0099FF"/>
              </a:solidFill>
              <a:latin typeface="Times New Roman" panose="02020603050405020304" pitchFamily="18" charset="0"/>
              <a:ea typeface="黑体" panose="02010609060101010101" pitchFamily="2" charset="-122"/>
            </a:endParaRPr>
          </a:p>
          <a:p>
            <a:pPr eaLnBrk="0" hangingPunct="0">
              <a:lnSpc>
                <a:spcPct val="140000"/>
              </a:lnSpc>
            </a:pPr>
            <a:r>
              <a:rPr lang="en-US" altLang="zh-CN" sz="2000" dirty="0">
                <a:solidFill>
                  <a:srgbClr val="0099FF"/>
                </a:solidFill>
                <a:latin typeface="Times New Roman" panose="02020603050405020304" pitchFamily="18" charset="0"/>
                <a:ea typeface="黑体" panose="02010609060101010101" pitchFamily="2" charset="-122"/>
              </a:rPr>
              <a:t>5. </a:t>
            </a:r>
            <a:r>
              <a:rPr lang="zh-CN" altLang="en-US" sz="2000" dirty="0">
                <a:solidFill>
                  <a:srgbClr val="0099FF"/>
                </a:solidFill>
                <a:latin typeface="Times New Roman" panose="02020603050405020304" pitchFamily="18" charset="0"/>
                <a:ea typeface="黑体" panose="02010609060101010101" pitchFamily="2" charset="-122"/>
              </a:rPr>
              <a:t>通过经理和员工经常性和系统性的沟通，增强公司凝  </a:t>
            </a:r>
            <a:endParaRPr lang="zh-CN" altLang="en-US" sz="2000" dirty="0">
              <a:solidFill>
                <a:srgbClr val="0099FF"/>
              </a:solidFill>
              <a:latin typeface="Times New Roman" panose="02020603050405020304" pitchFamily="18" charset="0"/>
              <a:ea typeface="黑体" panose="02010609060101010101" pitchFamily="2" charset="-122"/>
            </a:endParaRPr>
          </a:p>
          <a:p>
            <a:pPr eaLnBrk="0" hangingPunct="0">
              <a:lnSpc>
                <a:spcPct val="140000"/>
              </a:lnSpc>
            </a:pPr>
            <a:r>
              <a:rPr lang="zh-CN" altLang="en-US" sz="2000" dirty="0">
                <a:solidFill>
                  <a:srgbClr val="0099FF"/>
                </a:solidFill>
                <a:latin typeface="Times New Roman" panose="02020603050405020304" pitchFamily="18" charset="0"/>
                <a:ea typeface="黑体" panose="02010609060101010101" pitchFamily="2" charset="-122"/>
              </a:rPr>
              <a:t>    聚力</a:t>
            </a:r>
            <a:endParaRPr lang="zh-CN" altLang="en-US" sz="2000" dirty="0">
              <a:solidFill>
                <a:srgbClr val="0099FF"/>
              </a:solidFill>
              <a:latin typeface="Times New Roman" panose="02020603050405020304" pitchFamily="18" charset="0"/>
              <a:ea typeface="黑体" panose="02010609060101010101" pitchFamily="2" charset="-122"/>
            </a:endParaRPr>
          </a:p>
          <a:p>
            <a:pPr eaLnBrk="0" hangingPunct="0">
              <a:lnSpc>
                <a:spcPct val="140000"/>
              </a:lnSpc>
            </a:pPr>
            <a:r>
              <a:rPr lang="en-US" altLang="zh-CN" sz="2000" dirty="0">
                <a:solidFill>
                  <a:srgbClr val="0099FF"/>
                </a:solidFill>
                <a:latin typeface="Times New Roman" panose="02020603050405020304" pitchFamily="18" charset="0"/>
                <a:ea typeface="黑体" panose="02010609060101010101" pitchFamily="2" charset="-122"/>
              </a:rPr>
              <a:t>6. </a:t>
            </a:r>
            <a:r>
              <a:rPr lang="zh-CN" altLang="en-US" sz="2000" dirty="0">
                <a:solidFill>
                  <a:srgbClr val="0099FF"/>
                </a:solidFill>
                <a:latin typeface="Times New Roman" panose="02020603050405020304" pitchFamily="18" charset="0"/>
                <a:ea typeface="黑体" panose="02010609060101010101" pitchFamily="2" charset="-122"/>
              </a:rPr>
              <a:t>帮助员工发展能力，增强员工对公司的归属感；员工   </a:t>
            </a:r>
            <a:endParaRPr lang="zh-CN" altLang="en-US" sz="2000" dirty="0">
              <a:solidFill>
                <a:srgbClr val="0099FF"/>
              </a:solidFill>
              <a:latin typeface="Times New Roman" panose="02020603050405020304" pitchFamily="18" charset="0"/>
              <a:ea typeface="黑体" panose="02010609060101010101" pitchFamily="2" charset="-122"/>
            </a:endParaRPr>
          </a:p>
          <a:p>
            <a:pPr eaLnBrk="0" hangingPunct="0">
              <a:lnSpc>
                <a:spcPct val="140000"/>
              </a:lnSpc>
            </a:pPr>
            <a:r>
              <a:rPr lang="zh-CN" altLang="en-US" sz="2000" dirty="0">
                <a:solidFill>
                  <a:srgbClr val="0099FF"/>
                </a:solidFill>
                <a:latin typeface="Times New Roman" panose="02020603050405020304" pitchFamily="18" charset="0"/>
                <a:ea typeface="黑体" panose="02010609060101010101" pitchFamily="2" charset="-122"/>
              </a:rPr>
              <a:t>    个人能力的提高可以为公司作出更大的贡献</a:t>
            </a:r>
            <a:endParaRPr lang="zh-CN" altLang="en-US" sz="2000">
              <a:latin typeface="Times New Roman" panose="02020603050405020304" pitchFamily="18" charset="0"/>
              <a:ea typeface="隶书" panose="02010509060101010101" pitchFamily="49" charset="-122"/>
            </a:endParaRPr>
          </a:p>
        </p:txBody>
      </p:sp>
      <p:grpSp>
        <p:nvGrpSpPr>
          <p:cNvPr id="112645" name="组合 112644"/>
          <p:cNvGrpSpPr/>
          <p:nvPr/>
        </p:nvGrpSpPr>
        <p:grpSpPr>
          <a:xfrm>
            <a:off x="381000" y="152400"/>
            <a:ext cx="5638800" cy="762000"/>
            <a:chOff x="240" y="96"/>
            <a:chExt cx="3552" cy="480"/>
          </a:xfrm>
        </p:grpSpPr>
        <p:sp>
          <p:nvSpPr>
            <p:cNvPr id="112646" name="矩形 112645"/>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12647" name="组合 112646"/>
            <p:cNvGrpSpPr/>
            <p:nvPr/>
          </p:nvGrpSpPr>
          <p:grpSpPr>
            <a:xfrm>
              <a:off x="240" y="96"/>
              <a:ext cx="480" cy="480"/>
              <a:chOff x="240" y="96"/>
              <a:chExt cx="480" cy="480"/>
            </a:xfrm>
          </p:grpSpPr>
          <p:sp>
            <p:nvSpPr>
              <p:cNvPr id="112648" name="右箭头 112647"/>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12649" name="右箭头 112648"/>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12650" name="右箭头 112649"/>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12651" name="右箭头 112650"/>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12652" name="右箭头 112651"/>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12653" name="椭圆 112652"/>
          <p:cNvSpPr/>
          <p:nvPr/>
        </p:nvSpPr>
        <p:spPr>
          <a:xfrm>
            <a:off x="838200" y="1219200"/>
            <a:ext cx="762000" cy="4495800"/>
          </a:xfrm>
          <a:prstGeom prst="ellipse">
            <a:avLst/>
          </a:prstGeom>
          <a:solidFill>
            <a:schemeClr val="hlink"/>
          </a:solidFill>
          <a:ln w="9525" cap="flat" cmpd="sng">
            <a:solidFill>
              <a:schemeClr val="tx1"/>
            </a:solidFill>
            <a:prstDash val="solid"/>
            <a:headEnd type="none" w="med" len="med"/>
            <a:tailEnd type="none" w="med" len="med"/>
          </a:ln>
        </p:spPr>
        <p:txBody>
          <a:bodyPr/>
          <a:p>
            <a:endParaRPr lang="zh-CN" altLang="en-US"/>
          </a:p>
        </p:txBody>
      </p:sp>
      <p:sp>
        <p:nvSpPr>
          <p:cNvPr id="112655" name="文本框 112654"/>
          <p:cNvSpPr txBox="1"/>
          <p:nvPr/>
        </p:nvSpPr>
        <p:spPr>
          <a:xfrm>
            <a:off x="990600" y="1447800"/>
            <a:ext cx="549275" cy="4267200"/>
          </a:xfrm>
          <a:prstGeom prst="rect">
            <a:avLst/>
          </a:prstGeom>
          <a:noFill/>
          <a:ln w="9525">
            <a:noFill/>
          </a:ln>
        </p:spPr>
        <p:txBody>
          <a:bodyPr vert="eaVert">
            <a:spAutoFit/>
          </a:bodyPr>
          <a:p>
            <a:pPr>
              <a:spcBef>
                <a:spcPct val="50000"/>
              </a:spcBef>
            </a:pPr>
            <a:r>
              <a:rPr lang="zh-CN" altLang="en-US" dirty="0">
                <a:latin typeface="Times New Roman" panose="02020603050405020304" pitchFamily="18" charset="0"/>
                <a:ea typeface="黑体" panose="02010609060101010101" pitchFamily="2" charset="-122"/>
              </a:rPr>
              <a:t>实施岗位责任考核系统的意义</a:t>
            </a:r>
            <a:endParaRPr lang="zh-CN" altLang="en-US">
              <a:latin typeface="Times New Roman" panose="02020603050405020304" pitchFamily="18" charset="0"/>
              <a:ea typeface="黑体" panose="02010609060101010101" pitchFamily="2" charset="-122"/>
            </a:endParaRPr>
          </a:p>
        </p:txBody>
      </p:sp>
      <p:sp>
        <p:nvSpPr>
          <p:cNvPr id="112656" name="下箭头 112655"/>
          <p:cNvSpPr/>
          <p:nvPr/>
        </p:nvSpPr>
        <p:spPr>
          <a:xfrm>
            <a:off x="3124200" y="5181600"/>
            <a:ext cx="2971800" cy="1219200"/>
          </a:xfrm>
          <a:prstGeom prst="downArrow">
            <a:avLst>
              <a:gd name="adj1" fmla="val 50000"/>
              <a:gd name="adj2" fmla="val 25000"/>
            </a:avLst>
          </a:prstGeom>
          <a:gradFill rotWithShape="0">
            <a:gsLst>
              <a:gs pos="0">
                <a:schemeClr val="hlink"/>
              </a:gs>
              <a:gs pos="100000">
                <a:schemeClr val="hlink">
                  <a:gamma/>
                  <a:shade val="46275"/>
                  <a:invGamma/>
                </a:schemeClr>
              </a:gs>
            </a:gsLst>
            <a:path path="rect">
              <a:fillToRect l="50000" t="50000" r="50000" b="50000"/>
            </a:path>
            <a:tileRect/>
          </a:gradFill>
          <a:ln w="9525" cap="flat" cmpd="sng">
            <a:solidFill>
              <a:schemeClr val="bg1"/>
            </a:solidFill>
            <a:prstDash val="solid"/>
            <a:miter/>
            <a:headEnd type="none" w="med" len="med"/>
            <a:tailEnd type="none" w="med" len="med"/>
          </a:ln>
        </p:spPr>
        <p:txBody>
          <a:bodyPr vert="eaVert" wrap="none" anchor="ctr"/>
          <a:p>
            <a:pPr algn="ctr"/>
            <a:r>
              <a:rPr lang="zh-CN" altLang="en-US" dirty="0">
                <a:latin typeface="Times New Roman" panose="02020603050405020304" pitchFamily="18" charset="0"/>
                <a:ea typeface="黑体" panose="02010609060101010101" pitchFamily="2" charset="-122"/>
              </a:rPr>
              <a:t>见图示</a:t>
            </a:r>
            <a:endParaRPr lang="zh-CN" altLang="en-US" dirty="0">
              <a:latin typeface="Times New Roman" panose="02020603050405020304" pitchFamily="18" charset="0"/>
              <a:ea typeface="黑体" panose="02010609060101010101" pitchFamily="2" charset="-122"/>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矩形 150529"/>
          <p:cNvSpPr/>
          <p:nvPr/>
        </p:nvSpPr>
        <p:spPr>
          <a:xfrm>
            <a:off x="4495800" y="4724400"/>
            <a:ext cx="13716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0531" name="矩形 150530"/>
          <p:cNvSpPr/>
          <p:nvPr/>
        </p:nvSpPr>
        <p:spPr>
          <a:xfrm>
            <a:off x="4495800" y="4114800"/>
            <a:ext cx="19812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0532" name="矩形 150531"/>
          <p:cNvSpPr/>
          <p:nvPr/>
        </p:nvSpPr>
        <p:spPr>
          <a:xfrm>
            <a:off x="4495800" y="3048000"/>
            <a:ext cx="12954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0533" name="矩形 150532"/>
          <p:cNvSpPr/>
          <p:nvPr/>
        </p:nvSpPr>
        <p:spPr>
          <a:xfrm>
            <a:off x="4495800" y="2438400"/>
            <a:ext cx="2438400" cy="457200"/>
          </a:xfrm>
          <a:prstGeom prst="rect">
            <a:avLst/>
          </a:prstGeom>
          <a:solidFill>
            <a:schemeClr val="accent1"/>
          </a:solidFill>
          <a:ln w="9525" cap="flat" cmpd="sng">
            <a:solidFill>
              <a:srgbClr val="66FFFF"/>
            </a:solidFill>
            <a:prstDash val="solid"/>
            <a:miter/>
            <a:headEnd type="none" w="med" len="med"/>
            <a:tailEnd type="none" w="med" len="med"/>
          </a:ln>
        </p:spPr>
        <p:txBody>
          <a:bodyPr/>
          <a:p>
            <a:endParaRPr lang="zh-CN" altLang="en-US"/>
          </a:p>
        </p:txBody>
      </p:sp>
      <p:sp>
        <p:nvSpPr>
          <p:cNvPr id="150534" name="矩形 150533"/>
          <p:cNvSpPr/>
          <p:nvPr/>
        </p:nvSpPr>
        <p:spPr>
          <a:xfrm>
            <a:off x="4495800" y="3581400"/>
            <a:ext cx="32004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0535" name="椭圆 150534"/>
          <p:cNvSpPr/>
          <p:nvPr/>
        </p:nvSpPr>
        <p:spPr>
          <a:xfrm>
            <a:off x="1981200" y="914400"/>
            <a:ext cx="6019800" cy="990600"/>
          </a:xfrm>
          <a:prstGeom prst="ellipse">
            <a:avLst/>
          </a:prstGeom>
          <a:solidFill>
            <a:schemeClr val="hlink"/>
          </a:solidFill>
          <a:ln w="9525" cap="flat" cmpd="sng">
            <a:solidFill>
              <a:schemeClr val="hlink"/>
            </a:solidFill>
            <a:prstDash val="solid"/>
            <a:headEnd type="none" w="med" len="med"/>
            <a:tailEnd type="none" w="med" len="med"/>
          </a:ln>
        </p:spPr>
        <p:txBody>
          <a:bodyPr/>
          <a:p>
            <a:endParaRPr lang="zh-CN" altLang="en-US"/>
          </a:p>
        </p:txBody>
      </p:sp>
      <p:grpSp>
        <p:nvGrpSpPr>
          <p:cNvPr id="150536" name="组合 150535"/>
          <p:cNvGrpSpPr/>
          <p:nvPr/>
        </p:nvGrpSpPr>
        <p:grpSpPr>
          <a:xfrm>
            <a:off x="381000" y="0"/>
            <a:ext cx="5638800" cy="762000"/>
            <a:chOff x="240" y="96"/>
            <a:chExt cx="3552" cy="480"/>
          </a:xfrm>
        </p:grpSpPr>
        <p:sp>
          <p:nvSpPr>
            <p:cNvPr id="150537" name="矩形 150536"/>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50538" name="组合 150537"/>
            <p:cNvGrpSpPr/>
            <p:nvPr/>
          </p:nvGrpSpPr>
          <p:grpSpPr>
            <a:xfrm>
              <a:off x="240" y="96"/>
              <a:ext cx="480" cy="480"/>
              <a:chOff x="240" y="96"/>
              <a:chExt cx="480" cy="480"/>
            </a:xfrm>
          </p:grpSpPr>
          <p:sp>
            <p:nvSpPr>
              <p:cNvPr id="150539" name="右箭头 150538"/>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50540" name="右箭头 150539"/>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50541" name="右箭头 150540"/>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50542" name="右箭头 150541"/>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50543" name="右箭头 150542"/>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50544" name="文本框 150543"/>
          <p:cNvSpPr txBox="1"/>
          <p:nvPr/>
        </p:nvSpPr>
        <p:spPr>
          <a:xfrm>
            <a:off x="2438400" y="1143000"/>
            <a:ext cx="5105400" cy="466725"/>
          </a:xfrm>
          <a:prstGeom prst="rect">
            <a:avLst/>
          </a:prstGeom>
          <a:solidFill>
            <a:srgbClr val="66FFFF"/>
          </a:solidFill>
          <a:ln w="9525" cap="flat" cmpd="sng">
            <a:solidFill>
              <a:srgbClr val="66FFFF"/>
            </a:solidFill>
            <a:prstDash val="solid"/>
            <a:miter/>
            <a:headEnd type="none" w="med" len="med"/>
            <a:tailEnd type="none" w="med" len="med"/>
          </a:ln>
        </p:spPr>
        <p:txBody>
          <a:bodyPr>
            <a:spAutoFit/>
          </a:bodyPr>
          <a:p>
            <a:pPr>
              <a:spcBef>
                <a:spcPct val="50000"/>
              </a:spcBef>
            </a:pPr>
            <a:r>
              <a:rPr lang="zh-CN" altLang="en-US" dirty="0">
                <a:latin typeface="Times New Roman" panose="02020603050405020304" pitchFamily="18" charset="0"/>
                <a:ea typeface="黑体" panose="02010609060101010101" pitchFamily="2" charset="-122"/>
              </a:rPr>
              <a:t>岗位责任考核书的填写说明（二）</a:t>
            </a:r>
            <a:endParaRPr lang="zh-CN" altLang="en-US">
              <a:latin typeface="Times New Roman" panose="02020603050405020304" pitchFamily="18" charset="0"/>
              <a:ea typeface="黑体" panose="02010609060101010101" pitchFamily="2" charset="-122"/>
            </a:endParaRPr>
          </a:p>
        </p:txBody>
      </p:sp>
      <p:sp>
        <p:nvSpPr>
          <p:cNvPr id="150545" name="文本框 150544"/>
          <p:cNvSpPr txBox="1"/>
          <p:nvPr/>
        </p:nvSpPr>
        <p:spPr>
          <a:xfrm>
            <a:off x="3886200" y="2438400"/>
            <a:ext cx="4724400" cy="3195638"/>
          </a:xfrm>
          <a:prstGeom prst="rect">
            <a:avLst/>
          </a:prstGeom>
          <a:gradFill rotWithShape="0">
            <a:gsLst>
              <a:gs pos="0">
                <a:srgbClr val="66FFFF"/>
              </a:gs>
              <a:gs pos="100000">
                <a:srgbClr val="66FFFF">
                  <a:gamma/>
                  <a:shade val="46275"/>
                  <a:invGamma/>
                </a:srgbClr>
              </a:gs>
            </a:gsLst>
            <a:path path="shape">
              <a:fillToRect l="50000" t="50000" r="50000" b="50000"/>
            </a:path>
            <a:tileRect/>
          </a:gradFill>
          <a:ln w="9525">
            <a:noFill/>
          </a:ln>
        </p:spPr>
        <p:txBody>
          <a:bodyPr>
            <a:spAutoFit/>
          </a:bodyPr>
          <a:p>
            <a:pPr>
              <a:spcBef>
                <a:spcPct val="50000"/>
              </a:spcBef>
            </a:pPr>
            <a:r>
              <a:rPr lang="en-US" altLang="zh-CN" dirty="0">
                <a:latin typeface="Times New Roman" panose="02020603050405020304" pitchFamily="18" charset="0"/>
                <a:ea typeface="黑体" panose="02010609060101010101" pitchFamily="2" charset="-122"/>
              </a:rPr>
              <a:t>1</a:t>
            </a:r>
            <a:r>
              <a:rPr lang="zh-CN" altLang="en-US" dirty="0">
                <a:latin typeface="Times New Roman" panose="02020603050405020304" pitchFamily="18" charset="0"/>
                <a:ea typeface="黑体" panose="02010609060101010101" pitchFamily="2" charset="-122"/>
              </a:rPr>
              <a:t>、岗位主要职责</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1</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2</a:t>
            </a:r>
            <a:r>
              <a:rPr lang="zh-CN" altLang="en-US" dirty="0">
                <a:latin typeface="Times New Roman" panose="02020603050405020304" pitchFamily="18" charset="0"/>
                <a:ea typeface="黑体" panose="02010609060101010101" pitchFamily="2" charset="-122"/>
              </a:rPr>
              <a:t>、</a:t>
            </a:r>
            <a:r>
              <a:rPr lang="zh-CN" altLang="en-US" b="1"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工作目标（表</a:t>
            </a:r>
            <a:r>
              <a:rPr lang="en-US" altLang="zh-CN" b="1"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2</a:t>
            </a:r>
            <a:r>
              <a:rPr lang="zh-CN" altLang="en-US" b="1"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3</a:t>
            </a:r>
            <a:r>
              <a:rPr lang="zh-CN" altLang="en-US" dirty="0">
                <a:latin typeface="Times New Roman" panose="02020603050405020304" pitchFamily="18" charset="0"/>
                <a:ea typeface="黑体" panose="02010609060101010101" pitchFamily="2" charset="-122"/>
              </a:rPr>
              <a:t>、企业价值观的行为表现</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3</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4</a:t>
            </a:r>
            <a:r>
              <a:rPr lang="zh-CN" altLang="en-US" dirty="0">
                <a:latin typeface="Times New Roman" panose="02020603050405020304" pitchFamily="18" charset="0"/>
                <a:ea typeface="黑体" panose="02010609060101010101" pitchFamily="2" charset="-122"/>
              </a:rPr>
              <a:t>、个人发展计划</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4</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effectLst>
                <a:outerShdw blurRad="38100" dist="38100" dir="2700000">
                  <a:srgbClr val="FFFFFF"/>
                </a:outerShdw>
              </a:effectLst>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5</a:t>
            </a:r>
            <a:r>
              <a:rPr lang="zh-CN" altLang="en-US" dirty="0">
                <a:latin typeface="Times New Roman" panose="02020603050405020304" pitchFamily="18" charset="0"/>
                <a:ea typeface="黑体" panose="02010609060101010101" pitchFamily="2" charset="-122"/>
              </a:rPr>
              <a:t>、年度总结</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（表</a:t>
            </a: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5</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zh-CN" altLang="en-US" dirty="0">
              <a:latin typeface="Times New Roman" panose="02020603050405020304" pitchFamily="18" charset="0"/>
              <a:ea typeface="黑体" panose="02010609060101010101" pitchFamily="2" charset="-122"/>
            </a:endParaRPr>
          </a:p>
          <a:p>
            <a:pPr>
              <a:spcBef>
                <a:spcPct val="50000"/>
              </a:spcBef>
            </a:pPr>
            <a:r>
              <a:rPr lang="zh-CN" altLang="en-US" dirty="0">
                <a:latin typeface="Times New Roman" panose="02020603050405020304" pitchFamily="18" charset="0"/>
                <a:ea typeface="黑体" panose="02010609060101010101" pitchFamily="2" charset="-122"/>
              </a:rPr>
              <a:t> </a:t>
            </a:r>
            <a:endParaRPr lang="zh-CN" altLang="en-US">
              <a:latin typeface="Times New Roman" panose="02020603050405020304" pitchFamily="18" charset="0"/>
              <a:ea typeface="黑体" panose="02010609060101010101" pitchFamily="2" charset="-122"/>
            </a:endParaRPr>
          </a:p>
        </p:txBody>
      </p:sp>
      <p:sp>
        <p:nvSpPr>
          <p:cNvPr id="150546" name="文本框 150545"/>
          <p:cNvSpPr txBox="1"/>
          <p:nvPr/>
        </p:nvSpPr>
        <p:spPr>
          <a:xfrm>
            <a:off x="1812925" y="2362200"/>
            <a:ext cx="549275" cy="3200400"/>
          </a:xfrm>
          <a:prstGeom prst="rect">
            <a:avLst/>
          </a:prstGeom>
          <a:gradFill rotWithShape="0">
            <a:gsLst>
              <a:gs pos="0">
                <a:srgbClr val="66FFFF">
                  <a:gamma/>
                  <a:shade val="46275"/>
                  <a:invGamma/>
                </a:srgbClr>
              </a:gs>
              <a:gs pos="100000">
                <a:srgbClr val="66FFFF"/>
              </a:gs>
            </a:gsLst>
            <a:lin ang="18900000" scaled="1"/>
            <a:tileRect/>
          </a:gradFill>
          <a:ln w="9525">
            <a:noFill/>
          </a:ln>
        </p:spPr>
        <p:txBody>
          <a:bodyPr vert="eaVert">
            <a:spAutoFit/>
          </a:bodyPr>
          <a:p>
            <a:pPr>
              <a:spcBef>
                <a:spcPct val="50000"/>
              </a:spcBef>
            </a:pPr>
            <a:r>
              <a:rPr lang="zh-CN" altLang="en-US" dirty="0">
                <a:latin typeface="Times New Roman" panose="02020603050405020304" pitchFamily="18" charset="0"/>
                <a:ea typeface="黑体" panose="02010609060101010101" pitchFamily="2" charset="-122"/>
              </a:rPr>
              <a:t>岗位责任考核书的结构</a:t>
            </a:r>
            <a:endParaRPr lang="zh-CN" altLang="en-US">
              <a:latin typeface="Times New Roman" panose="02020603050405020304" pitchFamily="18" charset="0"/>
              <a:ea typeface="黑体" panose="02010609060101010101" pitchFamily="2" charset="-122"/>
            </a:endParaRPr>
          </a:p>
        </p:txBody>
      </p:sp>
      <p:sp>
        <p:nvSpPr>
          <p:cNvPr id="150547" name="直接连接符 150546"/>
          <p:cNvSpPr/>
          <p:nvPr/>
        </p:nvSpPr>
        <p:spPr>
          <a:xfrm>
            <a:off x="3124200" y="2590800"/>
            <a:ext cx="0" cy="2362200"/>
          </a:xfrm>
          <a:prstGeom prst="line">
            <a:avLst/>
          </a:prstGeom>
          <a:ln w="76200" cap="flat" cmpd="sng">
            <a:solidFill>
              <a:schemeClr val="accent1"/>
            </a:solidFill>
            <a:prstDash val="solid"/>
            <a:headEnd type="none" w="med" len="med"/>
            <a:tailEnd type="none" w="med" len="med"/>
          </a:ln>
        </p:spPr>
      </p:sp>
      <p:sp>
        <p:nvSpPr>
          <p:cNvPr id="150548" name="直接连接符 150547"/>
          <p:cNvSpPr/>
          <p:nvPr/>
        </p:nvSpPr>
        <p:spPr>
          <a:xfrm>
            <a:off x="3124200" y="2590800"/>
            <a:ext cx="762000" cy="0"/>
          </a:xfrm>
          <a:prstGeom prst="line">
            <a:avLst/>
          </a:prstGeom>
          <a:ln w="76200" cap="flat" cmpd="sng">
            <a:solidFill>
              <a:schemeClr val="accent1"/>
            </a:solidFill>
            <a:prstDash val="solid"/>
            <a:headEnd type="none" w="med" len="med"/>
            <a:tailEnd type="triangle" w="med" len="med"/>
          </a:ln>
        </p:spPr>
      </p:sp>
      <p:sp>
        <p:nvSpPr>
          <p:cNvPr id="150549" name="直接连接符 150548"/>
          <p:cNvSpPr/>
          <p:nvPr/>
        </p:nvSpPr>
        <p:spPr>
          <a:xfrm>
            <a:off x="3124200" y="3200400"/>
            <a:ext cx="762000" cy="0"/>
          </a:xfrm>
          <a:prstGeom prst="line">
            <a:avLst/>
          </a:prstGeom>
          <a:ln w="76200" cap="flat" cmpd="sng">
            <a:solidFill>
              <a:schemeClr val="accent1"/>
            </a:solidFill>
            <a:prstDash val="solid"/>
            <a:headEnd type="none" w="med" len="med"/>
            <a:tailEnd type="triangle" w="med" len="med"/>
          </a:ln>
        </p:spPr>
      </p:sp>
      <p:sp>
        <p:nvSpPr>
          <p:cNvPr id="150550" name="直接连接符 150549"/>
          <p:cNvSpPr/>
          <p:nvPr/>
        </p:nvSpPr>
        <p:spPr>
          <a:xfrm>
            <a:off x="2362200" y="3733800"/>
            <a:ext cx="1524000" cy="0"/>
          </a:xfrm>
          <a:prstGeom prst="line">
            <a:avLst/>
          </a:prstGeom>
          <a:ln w="76200" cap="flat" cmpd="sng">
            <a:solidFill>
              <a:schemeClr val="accent1"/>
            </a:solidFill>
            <a:prstDash val="solid"/>
            <a:headEnd type="none" w="med" len="med"/>
            <a:tailEnd type="triangle" w="med" len="med"/>
          </a:ln>
        </p:spPr>
      </p:sp>
      <p:sp>
        <p:nvSpPr>
          <p:cNvPr id="150551" name="直接连接符 150550"/>
          <p:cNvSpPr/>
          <p:nvPr/>
        </p:nvSpPr>
        <p:spPr>
          <a:xfrm>
            <a:off x="3124200" y="4267200"/>
            <a:ext cx="762000" cy="0"/>
          </a:xfrm>
          <a:prstGeom prst="line">
            <a:avLst/>
          </a:prstGeom>
          <a:ln w="76200" cap="flat" cmpd="sng">
            <a:solidFill>
              <a:schemeClr val="accent1"/>
            </a:solidFill>
            <a:prstDash val="solid"/>
            <a:headEnd type="none" w="med" len="med"/>
            <a:tailEnd type="triangle" w="med" len="med"/>
          </a:ln>
        </p:spPr>
      </p:sp>
      <p:sp>
        <p:nvSpPr>
          <p:cNvPr id="150552" name="直接连接符 150551"/>
          <p:cNvSpPr/>
          <p:nvPr/>
        </p:nvSpPr>
        <p:spPr>
          <a:xfrm>
            <a:off x="3124200" y="4953000"/>
            <a:ext cx="762000" cy="0"/>
          </a:xfrm>
          <a:prstGeom prst="line">
            <a:avLst/>
          </a:prstGeom>
          <a:ln w="76200" cap="flat" cmpd="sng">
            <a:solidFill>
              <a:schemeClr val="accent1"/>
            </a:solidFill>
            <a:prstDash val="solid"/>
            <a:headEnd type="none" w="med" len="med"/>
            <a:tailEnd type="triangle" w="med" len="med"/>
          </a:ln>
        </p:spPr>
      </p:sp>
      <p:sp>
        <p:nvSpPr>
          <p:cNvPr id="150553" name="圆角矩形标注 150552"/>
          <p:cNvSpPr/>
          <p:nvPr/>
        </p:nvSpPr>
        <p:spPr>
          <a:xfrm>
            <a:off x="7162800" y="1676400"/>
            <a:ext cx="1676400" cy="1295400"/>
          </a:xfrm>
          <a:prstGeom prst="wedgeRoundRectCallout">
            <a:avLst>
              <a:gd name="adj1" fmla="val -52273"/>
              <a:gd name="adj2" fmla="val 62991"/>
              <a:gd name="adj3" fmla="val 16667"/>
            </a:avLst>
          </a:prstGeom>
          <a:solidFill>
            <a:schemeClr val="hlink"/>
          </a:solidFill>
          <a:ln w="9525" cap="flat" cmpd="sng">
            <a:solidFill>
              <a:schemeClr val="bg1"/>
            </a:solidFill>
            <a:prstDash val="solid"/>
            <a:miter/>
            <a:headEnd type="none" w="med" len="med"/>
            <a:tailEnd type="none" w="med" len="med"/>
          </a:ln>
        </p:spPr>
        <p:txBody>
          <a:bodyPr wrap="none" anchor="ctr"/>
          <a:p>
            <a:pPr algn="ctr"/>
            <a:r>
              <a:rPr lang="zh-CN" altLang="en-US" dirty="0">
                <a:latin typeface="Times New Roman" panose="02020603050405020304" pitchFamily="18" charset="0"/>
                <a:ea typeface="黑体" panose="02010609060101010101" pitchFamily="2" charset="-122"/>
              </a:rPr>
              <a:t>工作目标</a:t>
            </a:r>
            <a:endParaRPr lang="zh-CN" altLang="en-US" dirty="0">
              <a:latin typeface="Times New Roman" panose="02020603050405020304" pitchFamily="18" charset="0"/>
              <a:ea typeface="黑体" panose="02010609060101010101" pitchFamily="2" charset="-122"/>
            </a:endParaRPr>
          </a:p>
          <a:p>
            <a:pPr algn="ctr"/>
            <a:endParaRPr lang="zh-CN" altLang="en-US" dirty="0">
              <a:solidFill>
                <a:srgbClr val="FFFF66"/>
              </a:solidFill>
              <a:latin typeface="Times New Roman" panose="02020603050405020304" pitchFamily="18" charset="0"/>
              <a:ea typeface="黑体" panose="02010609060101010101" pitchFamily="2" charset="-122"/>
            </a:endParaRPr>
          </a:p>
          <a:p>
            <a:pPr algn="ct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衡量标准</a:t>
            </a:r>
            <a:endParaRPr lang="zh-CN" altLang="en-US">
              <a:latin typeface="Times New Roman" panose="02020603050405020304" pitchFamily="18" charset="0"/>
              <a:ea typeface="黑体" panose="02010609060101010101" pitchFamily="2" charset="-122"/>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47" name="矩形 5146"/>
          <p:cNvSpPr/>
          <p:nvPr/>
        </p:nvSpPr>
        <p:spPr>
          <a:xfrm>
            <a:off x="838200" y="4495800"/>
            <a:ext cx="5257800" cy="1828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endParaRPr dirty="0">
              <a:latin typeface="Times New Roman" panose="02020603050405020304" pitchFamily="18" charset="0"/>
              <a:ea typeface="黑体" panose="02010609060101010101" pitchFamily="2" charset="-122"/>
            </a:endParaRPr>
          </a:p>
        </p:txBody>
      </p:sp>
      <p:sp>
        <p:nvSpPr>
          <p:cNvPr id="5144" name="文本框 5143"/>
          <p:cNvSpPr txBox="1"/>
          <p:nvPr/>
        </p:nvSpPr>
        <p:spPr>
          <a:xfrm>
            <a:off x="3505200" y="914400"/>
            <a:ext cx="2333625" cy="457200"/>
          </a:xfrm>
          <a:prstGeom prst="rect">
            <a:avLst/>
          </a:prstGeom>
          <a:noFill/>
          <a:ln w="9525">
            <a:noFill/>
          </a:ln>
        </p:spPr>
        <p:txBody>
          <a:bodyPr wrap="none" anchor="t">
            <a:spAutoFit/>
          </a:bodyPr>
          <a:p>
            <a:r>
              <a:rPr lang="zh-CN" altLang="en-US" b="1" dirty="0">
                <a:solidFill>
                  <a:srgbClr val="990033"/>
                </a:solidFill>
                <a:effectLst>
                  <a:outerShdw blurRad="38100" dist="38100" dir="2700000">
                    <a:srgbClr val="C0C0C0"/>
                  </a:outerShdw>
                </a:effectLst>
                <a:latin typeface="黑体" panose="02010609060101010101" pitchFamily="2" charset="-122"/>
                <a:ea typeface="黑体" panose="02010609060101010101" pitchFamily="2" charset="-122"/>
              </a:rPr>
              <a:t>什么是好的目标</a:t>
            </a:r>
            <a:endParaRPr lang="zh-CN" altLang="en-US" b="1">
              <a:solidFill>
                <a:srgbClr val="990033"/>
              </a:solidFill>
              <a:effectLst>
                <a:outerShdw blurRad="38100" dist="38100" dir="2700000">
                  <a:srgbClr val="C0C0C0"/>
                </a:outerShdw>
              </a:effectLst>
              <a:latin typeface="楷体_GB2312" pitchFamily="49" charset="-122"/>
              <a:ea typeface="楷体_GB2312" pitchFamily="49" charset="-122"/>
            </a:endParaRPr>
          </a:p>
        </p:txBody>
      </p:sp>
      <p:sp>
        <p:nvSpPr>
          <p:cNvPr id="5145" name="文本框 5144"/>
          <p:cNvSpPr txBox="1"/>
          <p:nvPr/>
        </p:nvSpPr>
        <p:spPr>
          <a:xfrm>
            <a:off x="2438400" y="1295400"/>
            <a:ext cx="5743575" cy="3267075"/>
          </a:xfrm>
          <a:prstGeom prst="rect">
            <a:avLst/>
          </a:prstGeom>
          <a:noFill/>
          <a:ln w="9525">
            <a:noFill/>
          </a:ln>
        </p:spPr>
        <p:txBody>
          <a:bodyPr wrap="none" anchor="t">
            <a:spAutoFit/>
          </a:bodyPr>
          <a:p>
            <a:pPr>
              <a:lnSpc>
                <a:spcPct val="130000"/>
              </a:lnSpc>
            </a:pPr>
            <a:r>
              <a:rPr lang="en-US" altLang="zh-CN" sz="2000" b="1" dirty="0">
                <a:latin typeface="楷体_GB2312" pitchFamily="49" charset="-122"/>
                <a:ea typeface="楷体_GB2312" pitchFamily="49" charset="-122"/>
              </a:rPr>
              <a:t>1  </a:t>
            </a:r>
            <a:r>
              <a:rPr lang="zh-CN" altLang="en-US" sz="2000" b="1" dirty="0">
                <a:latin typeface="楷体_GB2312" pitchFamily="49" charset="-122"/>
                <a:ea typeface="楷体_GB2312" pitchFamily="49" charset="-122"/>
              </a:rPr>
              <a:t>具体的和可理解的</a:t>
            </a:r>
            <a:endParaRPr lang="zh-CN" altLang="en-US" sz="2000" dirty="0">
              <a:latin typeface="楷体_GB2312" pitchFamily="49" charset="-122"/>
              <a:ea typeface="楷体_GB2312" pitchFamily="49" charset="-122"/>
            </a:endParaRPr>
          </a:p>
          <a:p>
            <a:pPr>
              <a:lnSpc>
                <a:spcPct val="130000"/>
              </a:lnSpc>
            </a:pPr>
            <a:r>
              <a:rPr lang="zh-CN" altLang="en-US" sz="2000" dirty="0">
                <a:solidFill>
                  <a:srgbClr val="0099FF"/>
                </a:solidFill>
                <a:latin typeface="楷体_GB2312" pitchFamily="49" charset="-122"/>
                <a:ea typeface="楷体_GB2312" pitchFamily="49" charset="-122"/>
              </a:rPr>
              <a:t>“这个目标是否告诉员工具体的要做</a:t>
            </a:r>
            <a:r>
              <a:rPr lang="en-US" altLang="zh-CN" sz="2000" dirty="0">
                <a:solidFill>
                  <a:srgbClr val="0099FF"/>
                </a:solidFill>
                <a:latin typeface="楷体_GB2312" pitchFamily="49" charset="-122"/>
                <a:ea typeface="楷体_GB2312" pitchFamily="49" charset="-122"/>
              </a:rPr>
              <a:t>/</a:t>
            </a:r>
            <a:r>
              <a:rPr lang="zh-CN" altLang="en-US" sz="2000" dirty="0">
                <a:solidFill>
                  <a:srgbClr val="0099FF"/>
                </a:solidFill>
                <a:latin typeface="楷体_GB2312" pitchFamily="49" charset="-122"/>
                <a:ea typeface="楷体_GB2312" pitchFamily="49" charset="-122"/>
              </a:rPr>
              <a:t>完成什么？”</a:t>
            </a:r>
            <a:endParaRPr lang="zh-CN" altLang="en-US" sz="2000" dirty="0">
              <a:latin typeface="楷体_GB2312" pitchFamily="49" charset="-122"/>
              <a:ea typeface="楷体_GB2312" pitchFamily="49" charset="-122"/>
            </a:endParaRPr>
          </a:p>
          <a:p>
            <a:pPr>
              <a:lnSpc>
                <a:spcPct val="130000"/>
              </a:lnSpc>
            </a:pPr>
            <a:r>
              <a:rPr lang="en-US" altLang="zh-CN" sz="2000" b="1" dirty="0">
                <a:latin typeface="楷体_GB2312" pitchFamily="49" charset="-122"/>
                <a:ea typeface="楷体_GB2312" pitchFamily="49" charset="-122"/>
              </a:rPr>
              <a:t>2  </a:t>
            </a:r>
            <a:r>
              <a:rPr lang="zh-CN" altLang="en-US" sz="2000" b="1" dirty="0">
                <a:latin typeface="楷体_GB2312" pitchFamily="49" charset="-122"/>
                <a:ea typeface="楷体_GB2312" pitchFamily="49" charset="-122"/>
              </a:rPr>
              <a:t>有量化的考核标准</a:t>
            </a:r>
            <a:endParaRPr lang="zh-CN" altLang="en-US" sz="2000" dirty="0">
              <a:latin typeface="楷体_GB2312" pitchFamily="49" charset="-122"/>
              <a:ea typeface="楷体_GB2312" pitchFamily="49" charset="-122"/>
            </a:endParaRPr>
          </a:p>
          <a:p>
            <a:pPr>
              <a:lnSpc>
                <a:spcPct val="130000"/>
              </a:lnSpc>
            </a:pPr>
            <a:r>
              <a:rPr lang="zh-CN" altLang="en-US" sz="2000" dirty="0">
                <a:solidFill>
                  <a:srgbClr val="0099FF"/>
                </a:solidFill>
                <a:latin typeface="楷体_GB2312" pitchFamily="49" charset="-122"/>
                <a:ea typeface="楷体_GB2312" pitchFamily="49" charset="-122"/>
              </a:rPr>
              <a:t>“员工知道如何衡量他的工作结果吗？”</a:t>
            </a:r>
            <a:endParaRPr lang="zh-CN" altLang="en-US" sz="2000" dirty="0">
              <a:solidFill>
                <a:srgbClr val="0099FF"/>
              </a:solidFill>
              <a:latin typeface="楷体_GB2312" pitchFamily="49" charset="-122"/>
              <a:ea typeface="楷体_GB2312" pitchFamily="49" charset="-122"/>
            </a:endParaRPr>
          </a:p>
          <a:p>
            <a:pPr>
              <a:lnSpc>
                <a:spcPct val="130000"/>
              </a:lnSpc>
            </a:pPr>
            <a:r>
              <a:rPr lang="en-US" altLang="zh-CN" sz="2000" b="1" dirty="0">
                <a:latin typeface="楷体_GB2312" pitchFamily="49" charset="-122"/>
                <a:ea typeface="楷体_GB2312" pitchFamily="49" charset="-122"/>
              </a:rPr>
              <a:t>3 </a:t>
            </a:r>
            <a:r>
              <a:rPr lang="zh-CN" altLang="en-US" sz="2000" b="1" dirty="0">
                <a:latin typeface="楷体_GB2312" pitchFamily="49" charset="-122"/>
                <a:ea typeface="楷体_GB2312" pitchFamily="49" charset="-122"/>
              </a:rPr>
              <a:t>切合实际的</a:t>
            </a:r>
            <a:endParaRPr lang="zh-CN" altLang="en-US" sz="2000" dirty="0">
              <a:latin typeface="楷体_GB2312" pitchFamily="49" charset="-122"/>
              <a:ea typeface="楷体_GB2312" pitchFamily="49" charset="-122"/>
            </a:endParaRPr>
          </a:p>
          <a:p>
            <a:pPr>
              <a:lnSpc>
                <a:spcPct val="130000"/>
              </a:lnSpc>
            </a:pPr>
            <a:r>
              <a:rPr lang="zh-CN" altLang="en-US" sz="2000" dirty="0">
                <a:solidFill>
                  <a:srgbClr val="0099FF"/>
                </a:solidFill>
                <a:latin typeface="楷体_GB2312" pitchFamily="49" charset="-122"/>
                <a:ea typeface="楷体_GB2312" pitchFamily="49" charset="-122"/>
              </a:rPr>
              <a:t>“这个目标是否是具有挑战性的而又可以实现的？”</a:t>
            </a:r>
            <a:endParaRPr lang="zh-CN" altLang="en-US" sz="2000" dirty="0">
              <a:latin typeface="楷体_GB2312" pitchFamily="49" charset="-122"/>
              <a:ea typeface="楷体_GB2312" pitchFamily="49" charset="-122"/>
            </a:endParaRPr>
          </a:p>
          <a:p>
            <a:pPr>
              <a:lnSpc>
                <a:spcPct val="130000"/>
              </a:lnSpc>
            </a:pPr>
            <a:r>
              <a:rPr lang="en-US" altLang="zh-CN" sz="2000" b="1" dirty="0">
                <a:latin typeface="楷体_GB2312" pitchFamily="49" charset="-122"/>
                <a:ea typeface="楷体_GB2312" pitchFamily="49" charset="-122"/>
              </a:rPr>
              <a:t>4  </a:t>
            </a:r>
            <a:r>
              <a:rPr lang="zh-CN" altLang="en-US" sz="2000" b="1" dirty="0">
                <a:latin typeface="楷体_GB2312" pitchFamily="49" charset="-122"/>
                <a:ea typeface="楷体_GB2312" pitchFamily="49" charset="-122"/>
              </a:rPr>
              <a:t>时间性</a:t>
            </a:r>
            <a:endParaRPr lang="zh-CN" altLang="en-US" sz="2000" dirty="0">
              <a:latin typeface="楷体_GB2312" pitchFamily="49" charset="-122"/>
              <a:ea typeface="楷体_GB2312" pitchFamily="49" charset="-122"/>
            </a:endParaRPr>
          </a:p>
          <a:p>
            <a:pPr>
              <a:lnSpc>
                <a:spcPct val="130000"/>
              </a:lnSpc>
            </a:pPr>
            <a:r>
              <a:rPr lang="zh-CN" altLang="en-US" sz="2000" dirty="0">
                <a:solidFill>
                  <a:srgbClr val="0099FF"/>
                </a:solidFill>
                <a:latin typeface="楷体_GB2312" pitchFamily="49" charset="-122"/>
                <a:ea typeface="楷体_GB2312" pitchFamily="49" charset="-122"/>
              </a:rPr>
              <a:t>“员工应该在什么时间完成？”</a:t>
            </a:r>
            <a:endParaRPr lang="zh-CN" altLang="en-US">
              <a:latin typeface="楷体_GB2312" pitchFamily="49" charset="-122"/>
              <a:ea typeface="楷体_GB2312" pitchFamily="49" charset="-122"/>
            </a:endParaRPr>
          </a:p>
        </p:txBody>
      </p:sp>
      <p:sp>
        <p:nvSpPr>
          <p:cNvPr id="5146" name="文本框 5145"/>
          <p:cNvSpPr txBox="1"/>
          <p:nvPr/>
        </p:nvSpPr>
        <p:spPr>
          <a:xfrm>
            <a:off x="914400" y="4572000"/>
            <a:ext cx="4883150" cy="1679575"/>
          </a:xfrm>
          <a:prstGeom prst="rect">
            <a:avLst/>
          </a:prstGeom>
          <a:noFill/>
          <a:ln w="9525">
            <a:noFill/>
          </a:ln>
        </p:spPr>
        <p:txBody>
          <a:bodyPr wrap="none" anchor="t">
            <a:spAutoFit/>
          </a:bodyPr>
          <a:p>
            <a:pPr>
              <a:lnSpc>
                <a:spcPct val="130000"/>
              </a:lnSpc>
            </a:pPr>
            <a:r>
              <a:rPr lang="zh-CN" altLang="en-US" sz="2000" dirty="0">
                <a:solidFill>
                  <a:srgbClr val="0099FF"/>
                </a:solidFill>
                <a:latin typeface="楷体_GB2312" pitchFamily="49" charset="-122"/>
                <a:ea typeface="楷体_GB2312" pitchFamily="49" charset="-122"/>
              </a:rPr>
              <a:t>员工有完成这个目标所需的权限吗？</a:t>
            </a:r>
            <a:endParaRPr lang="zh-CN" altLang="en-US" sz="2000" dirty="0">
              <a:solidFill>
                <a:srgbClr val="0099FF"/>
              </a:solidFill>
              <a:latin typeface="楷体_GB2312" pitchFamily="49" charset="-122"/>
              <a:ea typeface="楷体_GB2312" pitchFamily="49" charset="-122"/>
            </a:endParaRPr>
          </a:p>
          <a:p>
            <a:pPr>
              <a:lnSpc>
                <a:spcPct val="130000"/>
              </a:lnSpc>
            </a:pPr>
            <a:r>
              <a:rPr lang="zh-CN" altLang="en-US" sz="2000" dirty="0">
                <a:solidFill>
                  <a:srgbClr val="0099FF"/>
                </a:solidFill>
                <a:latin typeface="楷体_GB2312" pitchFamily="49" charset="-122"/>
                <a:ea typeface="楷体_GB2312" pitchFamily="49" charset="-122"/>
              </a:rPr>
              <a:t>完成这个目标需要其他人</a:t>
            </a:r>
            <a:r>
              <a:rPr lang="en-US" altLang="zh-CN" sz="2000" dirty="0">
                <a:solidFill>
                  <a:srgbClr val="0099FF"/>
                </a:solidFill>
                <a:latin typeface="楷体_GB2312" pitchFamily="49" charset="-122"/>
                <a:ea typeface="楷体_GB2312" pitchFamily="49" charset="-122"/>
              </a:rPr>
              <a:t>/</a:t>
            </a:r>
            <a:r>
              <a:rPr lang="zh-CN" altLang="en-US" sz="2000" dirty="0">
                <a:solidFill>
                  <a:srgbClr val="0099FF"/>
                </a:solidFill>
                <a:latin typeface="楷体_GB2312" pitchFamily="49" charset="-122"/>
                <a:ea typeface="楷体_GB2312" pitchFamily="49" charset="-122"/>
              </a:rPr>
              <a:t>部门的支持吗？</a:t>
            </a:r>
            <a:endParaRPr lang="zh-CN" altLang="en-US" sz="2000" dirty="0">
              <a:solidFill>
                <a:srgbClr val="0099FF"/>
              </a:solidFill>
              <a:latin typeface="楷体_GB2312" pitchFamily="49" charset="-122"/>
              <a:ea typeface="楷体_GB2312" pitchFamily="49" charset="-122"/>
            </a:endParaRPr>
          </a:p>
          <a:p>
            <a:pPr>
              <a:lnSpc>
                <a:spcPct val="130000"/>
              </a:lnSpc>
            </a:pPr>
            <a:r>
              <a:rPr lang="zh-CN" altLang="en-US" sz="2000" dirty="0">
                <a:solidFill>
                  <a:srgbClr val="0099FF"/>
                </a:solidFill>
                <a:latin typeface="楷体_GB2312" pitchFamily="49" charset="-122"/>
                <a:ea typeface="楷体_GB2312" pitchFamily="49" charset="-122"/>
              </a:rPr>
              <a:t>这些目标的轻重缓急，优先次序是什么？</a:t>
            </a:r>
            <a:endParaRPr lang="zh-CN" altLang="en-US" sz="2000" dirty="0">
              <a:solidFill>
                <a:srgbClr val="0099FF"/>
              </a:solidFill>
              <a:latin typeface="楷体_GB2312" pitchFamily="49" charset="-122"/>
              <a:ea typeface="楷体_GB2312" pitchFamily="49" charset="-122"/>
            </a:endParaRPr>
          </a:p>
          <a:p>
            <a:pPr>
              <a:lnSpc>
                <a:spcPct val="130000"/>
              </a:lnSpc>
            </a:pPr>
            <a:r>
              <a:rPr lang="zh-CN" altLang="en-US" sz="2000" dirty="0">
                <a:solidFill>
                  <a:srgbClr val="0099FF"/>
                </a:solidFill>
                <a:latin typeface="楷体_GB2312" pitchFamily="49" charset="-122"/>
                <a:ea typeface="楷体_GB2312" pitchFamily="49" charset="-122"/>
              </a:rPr>
              <a:t>目标在文字阐述上清楚吗？</a:t>
            </a:r>
            <a:endParaRPr lang="zh-CN" altLang="en-US" sz="2000">
              <a:latin typeface="楷体_GB2312" pitchFamily="49" charset="-122"/>
              <a:ea typeface="楷体_GB2312" pitchFamily="49" charset="-122"/>
            </a:endParaRPr>
          </a:p>
        </p:txBody>
      </p:sp>
      <p:grpSp>
        <p:nvGrpSpPr>
          <p:cNvPr id="5156" name="组合 5155"/>
          <p:cNvGrpSpPr/>
          <p:nvPr/>
        </p:nvGrpSpPr>
        <p:grpSpPr>
          <a:xfrm>
            <a:off x="381000" y="152400"/>
            <a:ext cx="5638800" cy="762000"/>
            <a:chOff x="240" y="96"/>
            <a:chExt cx="3552" cy="480"/>
          </a:xfrm>
        </p:grpSpPr>
        <p:sp>
          <p:nvSpPr>
            <p:cNvPr id="5157" name="矩形 5156"/>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5158" name="组合 5157"/>
            <p:cNvGrpSpPr/>
            <p:nvPr/>
          </p:nvGrpSpPr>
          <p:grpSpPr>
            <a:xfrm>
              <a:off x="240" y="96"/>
              <a:ext cx="480" cy="480"/>
              <a:chOff x="240" y="96"/>
              <a:chExt cx="480" cy="480"/>
            </a:xfrm>
          </p:grpSpPr>
          <p:sp>
            <p:nvSpPr>
              <p:cNvPr id="5159" name="右箭头 5158"/>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5160" name="右箭头 5159"/>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5161" name="右箭头 5160"/>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5162" name="右箭头 5161"/>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5163" name="右箭头 5162"/>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5165" name="文本框 5164"/>
          <p:cNvSpPr txBox="1"/>
          <p:nvPr/>
        </p:nvSpPr>
        <p:spPr>
          <a:xfrm>
            <a:off x="1066800" y="1600200"/>
            <a:ext cx="549275" cy="2819400"/>
          </a:xfrm>
          <a:prstGeom prst="rect">
            <a:avLst/>
          </a:prstGeom>
          <a:gradFill rotWithShape="0">
            <a:gsLst>
              <a:gs pos="0">
                <a:schemeClr val="hlink">
                  <a:gamma/>
                  <a:shade val="46275"/>
                  <a:invGamma/>
                </a:schemeClr>
              </a:gs>
              <a:gs pos="100000">
                <a:schemeClr val="hlink"/>
              </a:gs>
            </a:gsLst>
            <a:lin ang="18900000" scaled="1"/>
            <a:tileRect/>
          </a:gradFill>
          <a:ln w="9525">
            <a:noFill/>
          </a:ln>
        </p:spPr>
        <p:txBody>
          <a:bodyPr vert="eaVert">
            <a:spAutoFit/>
          </a:bodyPr>
          <a:p>
            <a:pPr>
              <a:spcBef>
                <a:spcPct val="50000"/>
              </a:spcBef>
            </a:pPr>
            <a:r>
              <a:rPr lang="en-US" altLang="zh-CN" b="1" dirty="0">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FFFF66"/>
                </a:solidFill>
                <a:effectLst>
                  <a:outerShdw blurRad="38100" dist="38100" dir="2700000">
                    <a:srgbClr val="C0C0C0"/>
                  </a:outerShdw>
                </a:effectLst>
                <a:latin typeface="Times New Roman" panose="02020603050405020304" pitchFamily="18" charset="0"/>
                <a:ea typeface="黑体" panose="02010609060101010101" pitchFamily="2" charset="-122"/>
                <a:sym typeface="Wingdings" panose="05000000000000000000" pitchFamily="2" charset="2"/>
              </a:rPr>
              <a:t>考核标准的填写</a:t>
            </a:r>
            <a:endParaRPr lang="zh-CN" altLang="en-US" b="1">
              <a:latin typeface="Times New Roman" panose="02020603050405020304" pitchFamily="18" charset="0"/>
              <a:ea typeface="楷体_GB2312" pitchFamily="49" charset="-122"/>
              <a:sym typeface="Wingdings" panose="05000000000000000000" pitchFamily="2" charset="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2" name="文本框 7171"/>
          <p:cNvSpPr txBox="1"/>
          <p:nvPr/>
        </p:nvSpPr>
        <p:spPr>
          <a:xfrm>
            <a:off x="3200400" y="990600"/>
            <a:ext cx="2955925" cy="457200"/>
          </a:xfrm>
          <a:prstGeom prst="rect">
            <a:avLst/>
          </a:prstGeom>
          <a:noFill/>
          <a:ln w="9525">
            <a:noFill/>
          </a:ln>
        </p:spPr>
        <p:txBody>
          <a:bodyPr wrap="none" anchor="t">
            <a:spAutoFit/>
          </a:bodyPr>
          <a:p>
            <a:r>
              <a:rPr lang="zh-CN" altLang="en-US" b="1" dirty="0">
                <a:solidFill>
                  <a:srgbClr val="990033"/>
                </a:solidFill>
                <a:effectLst>
                  <a:outerShdw blurRad="38100" dist="38100" dir="2700000">
                    <a:srgbClr val="C0C0C0"/>
                  </a:outerShdw>
                </a:effectLst>
                <a:latin typeface="楷体_GB2312" pitchFamily="49" charset="-122"/>
                <a:ea typeface="楷体_GB2312" pitchFamily="49" charset="-122"/>
              </a:rPr>
              <a:t>工作目标考核的标准</a:t>
            </a:r>
            <a:endParaRPr lang="zh-CN" altLang="en-US" b="1">
              <a:solidFill>
                <a:srgbClr val="000066"/>
              </a:solidFill>
              <a:effectLst>
                <a:outerShdw blurRad="38100" dist="38100" dir="2700000">
                  <a:srgbClr val="C0C0C0"/>
                </a:outerShdw>
              </a:effectLst>
              <a:latin typeface="楷体_GB2312" pitchFamily="49" charset="-122"/>
              <a:ea typeface="楷体_GB2312" pitchFamily="49" charset="-122"/>
            </a:endParaRPr>
          </a:p>
        </p:txBody>
      </p:sp>
      <p:sp>
        <p:nvSpPr>
          <p:cNvPr id="7173" name="文本框 7172"/>
          <p:cNvSpPr txBox="1"/>
          <p:nvPr/>
        </p:nvSpPr>
        <p:spPr>
          <a:xfrm>
            <a:off x="2514600" y="1524000"/>
            <a:ext cx="5467350" cy="4873625"/>
          </a:xfrm>
          <a:prstGeom prst="rect">
            <a:avLst/>
          </a:prstGeom>
          <a:noFill/>
          <a:ln w="9525">
            <a:noFill/>
          </a:ln>
        </p:spPr>
        <p:txBody>
          <a:bodyPr wrap="none" anchor="t">
            <a:spAutoFit/>
          </a:bodyPr>
          <a:p>
            <a:pPr>
              <a:lnSpc>
                <a:spcPct val="140000"/>
              </a:lnSpc>
            </a:pPr>
            <a:r>
              <a:rPr lang="zh-CN" altLang="en-US" sz="2000" b="1" dirty="0">
                <a:solidFill>
                  <a:srgbClr val="990033"/>
                </a:solidFill>
                <a:latin typeface="黑体" panose="02010609060101010101" pitchFamily="2" charset="-122"/>
                <a:ea typeface="黑体" panose="02010609060101010101" pitchFamily="2" charset="-122"/>
              </a:rPr>
              <a:t>数量			成本</a:t>
            </a:r>
            <a:endParaRPr lang="zh-CN" altLang="en-US" sz="2000" dirty="0">
              <a:solidFill>
                <a:srgbClr val="990033"/>
              </a:solidFill>
              <a:latin typeface="黑体" panose="02010609060101010101" pitchFamily="2" charset="-122"/>
              <a:ea typeface="黑体" panose="02010609060101010101" pitchFamily="2" charset="-122"/>
            </a:endParaRPr>
          </a:p>
          <a:p>
            <a:pPr>
              <a:lnSpc>
                <a:spcPct val="140000"/>
              </a:lnSpc>
            </a:pPr>
            <a:r>
              <a:rPr lang="zh-CN" altLang="en-US" sz="2000" dirty="0">
                <a:solidFill>
                  <a:schemeClr val="tx2"/>
                </a:solidFill>
                <a:latin typeface="楷体_GB2312" pitchFamily="49" charset="-122"/>
                <a:ea typeface="楷体_GB2312" pitchFamily="49" charset="-122"/>
              </a:rPr>
              <a:t>产品的数量		支出费用的数额</a:t>
            </a:r>
            <a:endParaRPr lang="zh-CN" altLang="en-US" sz="2000" dirty="0">
              <a:solidFill>
                <a:schemeClr val="tx2"/>
              </a:solidFill>
              <a:latin typeface="楷体_GB2312" pitchFamily="49" charset="-122"/>
              <a:ea typeface="楷体_GB2312" pitchFamily="49" charset="-122"/>
            </a:endParaRPr>
          </a:p>
          <a:p>
            <a:pPr>
              <a:lnSpc>
                <a:spcPct val="140000"/>
              </a:lnSpc>
            </a:pPr>
            <a:r>
              <a:rPr lang="zh-CN" altLang="en-US" sz="2000" dirty="0">
                <a:solidFill>
                  <a:schemeClr val="tx2"/>
                </a:solidFill>
                <a:latin typeface="楷体_GB2312" pitchFamily="49" charset="-122"/>
                <a:ea typeface="楷体_GB2312" pitchFamily="49" charset="-122"/>
              </a:rPr>
              <a:t>处理零件的数量		实际费用和预算的对比</a:t>
            </a:r>
            <a:endParaRPr lang="zh-CN" altLang="en-US" sz="2000" dirty="0">
              <a:solidFill>
                <a:schemeClr val="tx2"/>
              </a:solidFill>
              <a:latin typeface="楷体_GB2312" pitchFamily="49" charset="-122"/>
              <a:ea typeface="楷体_GB2312" pitchFamily="49" charset="-122"/>
            </a:endParaRPr>
          </a:p>
          <a:p>
            <a:pPr>
              <a:lnSpc>
                <a:spcPct val="140000"/>
              </a:lnSpc>
            </a:pPr>
            <a:r>
              <a:rPr lang="zh-CN" altLang="en-US" sz="2000" dirty="0">
                <a:solidFill>
                  <a:schemeClr val="tx2"/>
                </a:solidFill>
                <a:latin typeface="楷体_GB2312" pitchFamily="49" charset="-122"/>
                <a:ea typeface="楷体_GB2312" pitchFamily="49" charset="-122"/>
              </a:rPr>
              <a:t>接听电话的数量		</a:t>
            </a:r>
            <a:endParaRPr lang="zh-CN" altLang="en-US" sz="2000" dirty="0">
              <a:solidFill>
                <a:schemeClr val="tx2"/>
              </a:solidFill>
              <a:latin typeface="楷体_GB2312" pitchFamily="49" charset="-122"/>
              <a:ea typeface="楷体_GB2312" pitchFamily="49" charset="-122"/>
            </a:endParaRPr>
          </a:p>
          <a:p>
            <a:pPr>
              <a:lnSpc>
                <a:spcPct val="140000"/>
              </a:lnSpc>
            </a:pPr>
            <a:r>
              <a:rPr lang="zh-CN" altLang="en-US" sz="2000" dirty="0">
                <a:solidFill>
                  <a:schemeClr val="tx2"/>
                </a:solidFill>
                <a:latin typeface="楷体_GB2312" pitchFamily="49" charset="-122"/>
                <a:ea typeface="楷体_GB2312" pitchFamily="49" charset="-122"/>
              </a:rPr>
              <a:t>约见客户的次数</a:t>
            </a:r>
            <a:endParaRPr lang="zh-CN" altLang="en-US" sz="2000" dirty="0">
              <a:solidFill>
                <a:schemeClr val="tx2"/>
              </a:solidFill>
              <a:latin typeface="楷体_GB2312" pitchFamily="49" charset="-122"/>
              <a:ea typeface="楷体_GB2312" pitchFamily="49" charset="-122"/>
            </a:endParaRPr>
          </a:p>
          <a:p>
            <a:pPr>
              <a:lnSpc>
                <a:spcPct val="140000"/>
              </a:lnSpc>
            </a:pPr>
            <a:r>
              <a:rPr lang="zh-CN" altLang="en-US" sz="2000" dirty="0">
                <a:solidFill>
                  <a:schemeClr val="tx2"/>
                </a:solidFill>
                <a:latin typeface="楷体_GB2312" pitchFamily="49" charset="-122"/>
                <a:ea typeface="楷体_GB2312" pitchFamily="49" charset="-122"/>
              </a:rPr>
              <a:t>销售额</a:t>
            </a:r>
            <a:r>
              <a:rPr lang="en-US" altLang="zh-CN" sz="2000" dirty="0">
                <a:solidFill>
                  <a:schemeClr val="tx2"/>
                </a:solidFill>
                <a:latin typeface="楷体_GB2312" pitchFamily="49" charset="-122"/>
                <a:ea typeface="楷体_GB2312" pitchFamily="49" charset="-122"/>
              </a:rPr>
              <a:t>/</a:t>
            </a:r>
            <a:r>
              <a:rPr lang="zh-CN" altLang="en-US" sz="2000" dirty="0">
                <a:solidFill>
                  <a:schemeClr val="tx2"/>
                </a:solidFill>
                <a:latin typeface="楷体_GB2312" pitchFamily="49" charset="-122"/>
                <a:ea typeface="楷体_GB2312" pitchFamily="49" charset="-122"/>
              </a:rPr>
              <a:t>利润</a:t>
            </a:r>
            <a:endParaRPr lang="zh-CN" altLang="en-US" dirty="0">
              <a:solidFill>
                <a:schemeClr val="tx2"/>
              </a:solidFill>
              <a:latin typeface="楷体_GB2312" pitchFamily="49" charset="-122"/>
              <a:ea typeface="楷体_GB2312" pitchFamily="49" charset="-122"/>
            </a:endParaRPr>
          </a:p>
          <a:p>
            <a:pPr>
              <a:lnSpc>
                <a:spcPct val="140000"/>
              </a:lnSpc>
            </a:pPr>
            <a:r>
              <a:rPr lang="zh-CN" altLang="en-US" sz="2000" b="1" dirty="0">
                <a:solidFill>
                  <a:srgbClr val="990033"/>
                </a:solidFill>
                <a:latin typeface="黑体" panose="02010609060101010101" pitchFamily="2" charset="-122"/>
                <a:ea typeface="黑体" panose="02010609060101010101" pitchFamily="2" charset="-122"/>
              </a:rPr>
              <a:t>质量			时间</a:t>
            </a:r>
            <a:endParaRPr lang="zh-CN" altLang="en-US" sz="2000" dirty="0">
              <a:solidFill>
                <a:srgbClr val="990033"/>
              </a:solidFill>
              <a:latin typeface="黑体" panose="02010609060101010101" pitchFamily="2" charset="-122"/>
              <a:ea typeface="黑体" panose="02010609060101010101" pitchFamily="2" charset="-122"/>
            </a:endParaRPr>
          </a:p>
          <a:p>
            <a:pPr>
              <a:lnSpc>
                <a:spcPct val="140000"/>
              </a:lnSpc>
            </a:pPr>
            <a:r>
              <a:rPr lang="zh-CN" altLang="en-US" sz="2000" dirty="0">
                <a:solidFill>
                  <a:schemeClr val="tx2"/>
                </a:solidFill>
                <a:latin typeface="楷体_GB2312" pitchFamily="49" charset="-122"/>
                <a:ea typeface="楷体_GB2312" pitchFamily="49" charset="-122"/>
              </a:rPr>
              <a:t>合格产品的数量		期限</a:t>
            </a:r>
            <a:endParaRPr lang="zh-CN" altLang="en-US" sz="2000" dirty="0">
              <a:solidFill>
                <a:schemeClr val="tx2"/>
              </a:solidFill>
              <a:latin typeface="楷体_GB2312" pitchFamily="49" charset="-122"/>
              <a:ea typeface="楷体_GB2312" pitchFamily="49" charset="-122"/>
            </a:endParaRPr>
          </a:p>
          <a:p>
            <a:pPr>
              <a:lnSpc>
                <a:spcPct val="140000"/>
              </a:lnSpc>
            </a:pPr>
            <a:r>
              <a:rPr lang="zh-CN" altLang="en-US" sz="2000" dirty="0">
                <a:solidFill>
                  <a:schemeClr val="tx2"/>
                </a:solidFill>
                <a:latin typeface="楷体_GB2312" pitchFamily="49" charset="-122"/>
                <a:ea typeface="楷体_GB2312" pitchFamily="49" charset="-122"/>
              </a:rPr>
              <a:t>错误的百分比		</a:t>
            </a:r>
            <a:endParaRPr lang="zh-CN" altLang="en-US" sz="2000" dirty="0">
              <a:solidFill>
                <a:schemeClr val="tx2"/>
              </a:solidFill>
              <a:latin typeface="楷体_GB2312" pitchFamily="49" charset="-122"/>
              <a:ea typeface="楷体_GB2312" pitchFamily="49" charset="-122"/>
            </a:endParaRPr>
          </a:p>
          <a:p>
            <a:pPr>
              <a:lnSpc>
                <a:spcPct val="140000"/>
              </a:lnSpc>
            </a:pPr>
            <a:r>
              <a:rPr lang="zh-CN" altLang="en-US" sz="2000" dirty="0">
                <a:solidFill>
                  <a:schemeClr val="tx2"/>
                </a:solidFill>
                <a:latin typeface="楷体_GB2312" pitchFamily="49" charset="-122"/>
                <a:ea typeface="楷体_GB2312" pitchFamily="49" charset="-122"/>
              </a:rPr>
              <a:t>投诉的数量</a:t>
            </a:r>
            <a:endParaRPr lang="zh-CN" altLang="en-US" dirty="0">
              <a:solidFill>
                <a:schemeClr val="tx2"/>
              </a:solidFill>
              <a:latin typeface="楷体_GB2312" pitchFamily="49" charset="-122"/>
              <a:ea typeface="楷体_GB2312" pitchFamily="49" charset="-122"/>
            </a:endParaRPr>
          </a:p>
          <a:p>
            <a:pPr>
              <a:lnSpc>
                <a:spcPct val="140000"/>
              </a:lnSpc>
            </a:pPr>
            <a:endParaRPr lang="zh-CN" altLang="en-US">
              <a:solidFill>
                <a:schemeClr val="tx2"/>
              </a:solidFill>
              <a:latin typeface="楷体_GB2312" pitchFamily="49" charset="-122"/>
              <a:ea typeface="楷体_GB2312" pitchFamily="49" charset="-122"/>
            </a:endParaRPr>
          </a:p>
        </p:txBody>
      </p:sp>
      <p:grpSp>
        <p:nvGrpSpPr>
          <p:cNvPr id="7191" name="组合 7190"/>
          <p:cNvGrpSpPr/>
          <p:nvPr/>
        </p:nvGrpSpPr>
        <p:grpSpPr>
          <a:xfrm>
            <a:off x="381000" y="152400"/>
            <a:ext cx="5638800" cy="762000"/>
            <a:chOff x="240" y="96"/>
            <a:chExt cx="3552" cy="480"/>
          </a:xfrm>
        </p:grpSpPr>
        <p:sp>
          <p:nvSpPr>
            <p:cNvPr id="7192" name="矩形 7191"/>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7193" name="组合 7192"/>
            <p:cNvGrpSpPr/>
            <p:nvPr/>
          </p:nvGrpSpPr>
          <p:grpSpPr>
            <a:xfrm>
              <a:off x="240" y="96"/>
              <a:ext cx="480" cy="480"/>
              <a:chOff x="240" y="96"/>
              <a:chExt cx="480" cy="480"/>
            </a:xfrm>
          </p:grpSpPr>
          <p:sp>
            <p:nvSpPr>
              <p:cNvPr id="7194" name="右箭头 7193"/>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7195" name="右箭头 7194"/>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7196" name="右箭头 7195"/>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7197" name="右箭头 7196"/>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7198" name="右箭头 7197"/>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7199" name="下箭头 7198"/>
          <p:cNvSpPr/>
          <p:nvPr/>
        </p:nvSpPr>
        <p:spPr>
          <a:xfrm>
            <a:off x="6629400" y="3886200"/>
            <a:ext cx="1676400" cy="1752600"/>
          </a:xfrm>
          <a:prstGeom prst="downArrow">
            <a:avLst>
              <a:gd name="adj1" fmla="val 50000"/>
              <a:gd name="adj2" fmla="val 26136"/>
            </a:avLst>
          </a:prstGeom>
          <a:gradFill rotWithShape="0">
            <a:gsLst>
              <a:gs pos="0">
                <a:srgbClr val="FFFF66"/>
              </a:gs>
              <a:gs pos="100000">
                <a:srgbClr val="FFFF66">
                  <a:gamma/>
                  <a:shade val="46275"/>
                  <a:invGamma/>
                </a:srgbClr>
              </a:gs>
            </a:gsLst>
            <a:lin ang="5400000" scaled="1"/>
            <a:tileRect/>
          </a:gradFill>
          <a:ln w="9525" cap="flat" cmpd="sng">
            <a:solidFill>
              <a:schemeClr val="bg1"/>
            </a:solidFill>
            <a:prstDash val="solid"/>
            <a:miter/>
            <a:headEnd type="none" w="med" len="med"/>
            <a:tailEnd type="none" w="med" len="med"/>
          </a:ln>
        </p:spPr>
        <p:txBody>
          <a:bodyPr vert="eaVert" wrap="none" anchor="ctr"/>
          <a:p>
            <a:pPr algn="ctr"/>
            <a:r>
              <a:rPr lang="zh-CN" altLang="en-US" b="1" dirty="0">
                <a:solidFill>
                  <a:srgbClr val="990033"/>
                </a:solidFill>
                <a:latin typeface="Times New Roman" panose="02020603050405020304" pitchFamily="18" charset="0"/>
                <a:ea typeface="黑体" panose="02010609060101010101" pitchFamily="2" charset="-122"/>
              </a:rPr>
              <a:t>例如</a:t>
            </a:r>
            <a:r>
              <a:rPr lang="en-US" altLang="zh-CN" dirty="0">
                <a:latin typeface="Times New Roman" panose="02020603050405020304" pitchFamily="18" charset="0"/>
                <a:ea typeface="黑体" panose="02010609060101010101" pitchFamily="2" charset="-122"/>
              </a:rPr>
              <a:t>…...</a:t>
            </a:r>
            <a:endParaRPr lang="en-US" altLang="zh-CN" dirty="0">
              <a:latin typeface="Times New Roman" panose="02020603050405020304" pitchFamily="18" charset="0"/>
              <a:ea typeface="黑体" panose="02010609060101010101" pitchFamily="2" charset="-122"/>
            </a:endParaRPr>
          </a:p>
        </p:txBody>
      </p:sp>
      <p:sp>
        <p:nvSpPr>
          <p:cNvPr id="7200" name="文本框 7199"/>
          <p:cNvSpPr txBox="1"/>
          <p:nvPr/>
        </p:nvSpPr>
        <p:spPr>
          <a:xfrm>
            <a:off x="990600" y="2209800"/>
            <a:ext cx="549275" cy="2819400"/>
          </a:xfrm>
          <a:prstGeom prst="rect">
            <a:avLst/>
          </a:prstGeom>
          <a:gradFill rotWithShape="0">
            <a:gsLst>
              <a:gs pos="0">
                <a:schemeClr val="hlink">
                  <a:gamma/>
                  <a:shade val="46275"/>
                  <a:invGamma/>
                </a:schemeClr>
              </a:gs>
              <a:gs pos="100000">
                <a:schemeClr val="hlink"/>
              </a:gs>
            </a:gsLst>
            <a:lin ang="18900000" scaled="1"/>
            <a:tileRect/>
          </a:gradFill>
          <a:ln w="9525">
            <a:noFill/>
          </a:ln>
        </p:spPr>
        <p:txBody>
          <a:bodyPr vert="eaVert">
            <a:spAutoFit/>
          </a:bodyPr>
          <a:p>
            <a:pPr>
              <a:spcBef>
                <a:spcPct val="50000"/>
              </a:spcBef>
            </a:pPr>
            <a:r>
              <a:rPr lang="en-US" altLang="zh-CN" b="1" dirty="0">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FFFF66"/>
                </a:solidFill>
                <a:effectLst>
                  <a:outerShdw blurRad="38100" dist="38100" dir="2700000">
                    <a:srgbClr val="C0C0C0"/>
                  </a:outerShdw>
                </a:effectLst>
                <a:latin typeface="Times New Roman" panose="02020603050405020304" pitchFamily="18" charset="0"/>
                <a:ea typeface="黑体" panose="02010609060101010101" pitchFamily="2" charset="-122"/>
                <a:sym typeface="Wingdings" panose="05000000000000000000" pitchFamily="2" charset="2"/>
              </a:rPr>
              <a:t>考核标准的填写</a:t>
            </a:r>
            <a:endParaRPr lang="zh-CN" altLang="en-US" b="1">
              <a:latin typeface="Times New Roman" panose="02020603050405020304" pitchFamily="18" charset="0"/>
              <a:ea typeface="楷体_GB2312" pitchFamily="49" charset="-122"/>
              <a:sym typeface="Wingdings" panose="05000000000000000000" pitchFamily="2" charset="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文本框 11266"/>
          <p:cNvSpPr txBox="1"/>
          <p:nvPr/>
        </p:nvSpPr>
        <p:spPr>
          <a:xfrm>
            <a:off x="1143000" y="1600200"/>
            <a:ext cx="184150" cy="304800"/>
          </a:xfrm>
          <a:prstGeom prst="rect">
            <a:avLst/>
          </a:prstGeom>
          <a:noFill/>
          <a:ln w="9525">
            <a:noFill/>
          </a:ln>
        </p:spPr>
        <p:txBody>
          <a:bodyPr wrap="none" anchor="t">
            <a:spAutoFit/>
          </a:bodyPr>
          <a:p>
            <a:endParaRPr sz="1400" dirty="0">
              <a:latin typeface="Times New Roman" panose="02020603050405020304" pitchFamily="18" charset="0"/>
              <a:ea typeface="黑体" panose="02010609060101010101" pitchFamily="2" charset="-122"/>
            </a:endParaRPr>
          </a:p>
        </p:txBody>
      </p:sp>
      <p:sp>
        <p:nvSpPr>
          <p:cNvPr id="11277" name="文本框 11276"/>
          <p:cNvSpPr txBox="1"/>
          <p:nvPr/>
        </p:nvSpPr>
        <p:spPr>
          <a:xfrm>
            <a:off x="3124200" y="914400"/>
            <a:ext cx="2327275" cy="457200"/>
          </a:xfrm>
          <a:prstGeom prst="rect">
            <a:avLst/>
          </a:prstGeom>
          <a:noFill/>
          <a:ln w="9525">
            <a:noFill/>
          </a:ln>
        </p:spPr>
        <p:txBody>
          <a:bodyPr wrap="none" anchor="t">
            <a:spAutoFit/>
          </a:bodyPr>
          <a:p>
            <a:r>
              <a:rPr lang="zh-CN" altLang="en-US" b="1" dirty="0">
                <a:solidFill>
                  <a:srgbClr val="990033"/>
                </a:solidFill>
                <a:effectLst>
                  <a:outerShdw blurRad="38100" dist="38100" dir="2700000">
                    <a:srgbClr val="C0C0C0"/>
                  </a:outerShdw>
                </a:effectLst>
                <a:latin typeface="黑体" panose="02010609060101010101" pitchFamily="2" charset="-122"/>
                <a:ea typeface="黑体" panose="02010609060101010101" pitchFamily="2" charset="-122"/>
              </a:rPr>
              <a:t>与员工达成一致</a:t>
            </a:r>
            <a:endParaRPr lang="zh-CN" altLang="en-US" b="1">
              <a:solidFill>
                <a:srgbClr val="000066"/>
              </a:solidFill>
              <a:effectLst>
                <a:outerShdw blurRad="38100" dist="38100" dir="2700000">
                  <a:srgbClr val="C0C0C0"/>
                </a:outerShdw>
              </a:effectLst>
              <a:latin typeface="楷体_GB2312" pitchFamily="49" charset="-122"/>
              <a:ea typeface="楷体_GB2312" pitchFamily="49" charset="-122"/>
            </a:endParaRPr>
          </a:p>
        </p:txBody>
      </p:sp>
      <p:sp>
        <p:nvSpPr>
          <p:cNvPr id="11278" name="文本框 11277"/>
          <p:cNvSpPr txBox="1"/>
          <p:nvPr/>
        </p:nvSpPr>
        <p:spPr>
          <a:xfrm>
            <a:off x="2362200" y="1371600"/>
            <a:ext cx="5457825" cy="4457700"/>
          </a:xfrm>
          <a:prstGeom prst="rect">
            <a:avLst/>
          </a:prstGeom>
          <a:noFill/>
          <a:ln w="9525">
            <a:noFill/>
          </a:ln>
        </p:spPr>
        <p:txBody>
          <a:bodyPr wrap="none" anchor="t">
            <a:spAutoFit/>
          </a:bodyPr>
          <a:p>
            <a:pPr>
              <a:lnSpc>
                <a:spcPct val="130000"/>
              </a:lnSpc>
            </a:pPr>
            <a:r>
              <a:rPr lang="en-US" altLang="zh-CN" sz="2000" b="1" dirty="0">
                <a:solidFill>
                  <a:srgbClr val="0099FF"/>
                </a:solidFill>
                <a:latin typeface="黑体" panose="02010609060101010101" pitchFamily="2" charset="-122"/>
                <a:ea typeface="黑体" panose="02010609060101010101" pitchFamily="2" charset="-122"/>
              </a:rPr>
              <a:t>1.  </a:t>
            </a:r>
            <a:r>
              <a:rPr lang="zh-CN" altLang="en-US" sz="2000" b="1" dirty="0">
                <a:latin typeface="黑体" panose="02010609060101010101" pitchFamily="2" charset="-122"/>
                <a:ea typeface="黑体" panose="02010609060101010101" pitchFamily="2" charset="-122"/>
              </a:rPr>
              <a:t>概述这次讨论的目的和有关的信息</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概述部门和自己的主要任务</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对员工本人的期望</a:t>
            </a:r>
            <a:endParaRPr lang="zh-CN" altLang="en-US" sz="2000" dirty="0">
              <a:solidFill>
                <a:srgbClr val="0099FF"/>
              </a:solidFill>
              <a:latin typeface="黑体" panose="02010609060101010101" pitchFamily="2" charset="-122"/>
              <a:ea typeface="黑体" panose="02010609060101010101" pitchFamily="2" charset="-122"/>
            </a:endParaRPr>
          </a:p>
          <a:p>
            <a:pPr>
              <a:lnSpc>
                <a:spcPct val="130000"/>
              </a:lnSpc>
            </a:pPr>
            <a:r>
              <a:rPr lang="en-US" altLang="zh-CN" sz="2000" b="1" dirty="0">
                <a:solidFill>
                  <a:srgbClr val="0099FF"/>
                </a:solidFill>
                <a:latin typeface="黑体" panose="02010609060101010101" pitchFamily="2" charset="-122"/>
                <a:ea typeface="黑体" panose="02010609060101010101" pitchFamily="2" charset="-122"/>
              </a:rPr>
              <a:t>2.  </a:t>
            </a:r>
            <a:r>
              <a:rPr lang="zh-CN" altLang="en-US" sz="2000" b="1" dirty="0">
                <a:latin typeface="黑体" panose="02010609060101010101" pitchFamily="2" charset="-122"/>
                <a:ea typeface="黑体" panose="02010609060101010101" pitchFamily="2" charset="-122"/>
              </a:rPr>
              <a:t>鼓励员工参并提出建议</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倾听员工不同的意见，鼓励他说出顾虑</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通过提问，摸清问题所在</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对于员工的抱怨进行正面引导</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从员工的角度思考问题，了解对方的感受</a:t>
            </a:r>
            <a:endParaRPr lang="zh-CN" altLang="en-US" sz="2000" dirty="0">
              <a:solidFill>
                <a:srgbClr val="0099FF"/>
              </a:solidFill>
              <a:latin typeface="黑体" panose="02010609060101010101" pitchFamily="2" charset="-122"/>
              <a:ea typeface="黑体" panose="02010609060101010101" pitchFamily="2" charset="-122"/>
            </a:endParaRPr>
          </a:p>
          <a:p>
            <a:pPr>
              <a:lnSpc>
                <a:spcPct val="130000"/>
              </a:lnSpc>
            </a:pPr>
            <a:r>
              <a:rPr lang="en-US" altLang="zh-CN" sz="2000" b="1" dirty="0">
                <a:solidFill>
                  <a:srgbClr val="0099FF"/>
                </a:solidFill>
                <a:latin typeface="黑体" panose="02010609060101010101" pitchFamily="2" charset="-122"/>
                <a:ea typeface="黑体" panose="02010609060101010101" pitchFamily="2" charset="-122"/>
              </a:rPr>
              <a:t>3.  </a:t>
            </a:r>
            <a:r>
              <a:rPr lang="zh-CN" altLang="en-US" sz="2000" b="1" dirty="0">
                <a:latin typeface="黑体" panose="02010609060101010101" pitchFamily="2" charset="-122"/>
                <a:ea typeface="黑体" panose="02010609060101010101" pitchFamily="2" charset="-122"/>
              </a:rPr>
              <a:t>对每项工作目标进行讨论并达成一致</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鼓励员工参与，以争取他的承诺</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0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对每一项目标设定考核的标准和期限</a:t>
            </a:r>
            <a:endParaRPr lang="zh-CN" altLang="en-US" sz="2000">
              <a:latin typeface="Times New Roman" panose="02020603050405020304" pitchFamily="18" charset="0"/>
              <a:ea typeface="楷体_GB2312" pitchFamily="49" charset="-122"/>
            </a:endParaRPr>
          </a:p>
        </p:txBody>
      </p:sp>
      <p:grpSp>
        <p:nvGrpSpPr>
          <p:cNvPr id="11287" name="组合 11286"/>
          <p:cNvGrpSpPr/>
          <p:nvPr/>
        </p:nvGrpSpPr>
        <p:grpSpPr>
          <a:xfrm>
            <a:off x="381000" y="152400"/>
            <a:ext cx="5638800" cy="762000"/>
            <a:chOff x="240" y="96"/>
            <a:chExt cx="3552" cy="480"/>
          </a:xfrm>
        </p:grpSpPr>
        <p:sp>
          <p:nvSpPr>
            <p:cNvPr id="11288" name="矩形 11287"/>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1289" name="组合 11288"/>
            <p:cNvGrpSpPr/>
            <p:nvPr/>
          </p:nvGrpSpPr>
          <p:grpSpPr>
            <a:xfrm>
              <a:off x="240" y="96"/>
              <a:ext cx="480" cy="480"/>
              <a:chOff x="240" y="96"/>
              <a:chExt cx="480" cy="480"/>
            </a:xfrm>
          </p:grpSpPr>
          <p:sp>
            <p:nvSpPr>
              <p:cNvPr id="11290" name="右箭头 11289"/>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1291" name="右箭头 11290"/>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1292" name="右箭头 11291"/>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1293" name="右箭头 11292"/>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1294" name="右箭头 11293"/>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1295" name="文本框 11294"/>
          <p:cNvSpPr txBox="1"/>
          <p:nvPr/>
        </p:nvSpPr>
        <p:spPr>
          <a:xfrm>
            <a:off x="1066800" y="2133600"/>
            <a:ext cx="549275" cy="2819400"/>
          </a:xfrm>
          <a:prstGeom prst="rect">
            <a:avLst/>
          </a:prstGeom>
          <a:gradFill rotWithShape="0">
            <a:gsLst>
              <a:gs pos="0">
                <a:schemeClr val="hlink">
                  <a:gamma/>
                  <a:shade val="46275"/>
                  <a:invGamma/>
                </a:schemeClr>
              </a:gs>
              <a:gs pos="100000">
                <a:schemeClr val="hlink"/>
              </a:gs>
            </a:gsLst>
            <a:lin ang="18900000" scaled="1"/>
            <a:tileRect/>
          </a:gradFill>
          <a:ln w="9525">
            <a:noFill/>
          </a:ln>
        </p:spPr>
        <p:txBody>
          <a:bodyPr vert="eaVert">
            <a:spAutoFit/>
          </a:bodyPr>
          <a:p>
            <a:pPr>
              <a:spcBef>
                <a:spcPct val="50000"/>
              </a:spcBef>
            </a:pPr>
            <a:r>
              <a:rPr lang="en-US" altLang="zh-CN" b="1" dirty="0">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FFFF66"/>
                </a:solidFill>
                <a:effectLst>
                  <a:outerShdw blurRad="38100" dist="38100" dir="2700000">
                    <a:srgbClr val="C0C0C0"/>
                  </a:outerShdw>
                </a:effectLst>
                <a:latin typeface="Times New Roman" panose="02020603050405020304" pitchFamily="18" charset="0"/>
                <a:ea typeface="黑体" panose="02010609060101010101" pitchFamily="2" charset="-122"/>
                <a:sym typeface="Wingdings" panose="05000000000000000000" pitchFamily="2" charset="2"/>
              </a:rPr>
              <a:t>考核标准的填写</a:t>
            </a:r>
            <a:endParaRPr lang="zh-CN" altLang="en-US" b="1">
              <a:latin typeface="Times New Roman" panose="02020603050405020304" pitchFamily="18" charset="0"/>
              <a:ea typeface="楷体_GB2312" pitchFamily="49" charset="-122"/>
              <a:sym typeface="Wingdings" panose="05000000000000000000" pitchFamily="2" charset="2"/>
            </a:endParaRPr>
          </a:p>
        </p:txBody>
      </p:sp>
      <p:sp>
        <p:nvSpPr>
          <p:cNvPr id="11296" name="椭圆形标注 11295"/>
          <p:cNvSpPr/>
          <p:nvPr/>
        </p:nvSpPr>
        <p:spPr>
          <a:xfrm rot="-21014037">
            <a:off x="6721475" y="300038"/>
            <a:ext cx="1731963" cy="962025"/>
          </a:xfrm>
          <a:prstGeom prst="wedgeEllipseCallout">
            <a:avLst>
              <a:gd name="adj1" fmla="val -106708"/>
              <a:gd name="adj2" fmla="val 71444"/>
            </a:avLst>
          </a:prstGeom>
          <a:solidFill>
            <a:schemeClr val="hlink"/>
          </a:solidFill>
          <a:ln w="9525" cap="flat" cmpd="sng">
            <a:solidFill>
              <a:schemeClr val="tx1"/>
            </a:solidFill>
            <a:prstDash val="solid"/>
            <a:miter/>
            <a:headEnd type="none" w="med" len="med"/>
            <a:tailEnd type="none" w="med" len="med"/>
          </a:ln>
        </p:spPr>
        <p:txBody>
          <a:bodyPr wrap="none" anchor="ctr"/>
          <a:p>
            <a:pPr algn="ctr"/>
            <a:r>
              <a:rPr lang="zh-CN" altLang="en-US" dirty="0">
                <a:latin typeface="Times New Roman" panose="02020603050405020304" pitchFamily="18" charset="0"/>
                <a:ea typeface="黑体" panose="02010609060101010101" pitchFamily="2" charset="-122"/>
              </a:rPr>
              <a:t>我们强调</a:t>
            </a:r>
            <a:endParaRPr lang="zh-CN" altLang="en-US">
              <a:latin typeface="Times New Roman" panose="02020603050405020304" pitchFamily="18" charset="0"/>
              <a:ea typeface="黑体" panose="0201060906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6" name="文本框 8195"/>
          <p:cNvSpPr txBox="1"/>
          <p:nvPr/>
        </p:nvSpPr>
        <p:spPr>
          <a:xfrm>
            <a:off x="1143000" y="1600200"/>
            <a:ext cx="184150" cy="304800"/>
          </a:xfrm>
          <a:prstGeom prst="rect">
            <a:avLst/>
          </a:prstGeom>
          <a:noFill/>
          <a:ln w="9525">
            <a:noFill/>
          </a:ln>
        </p:spPr>
        <p:txBody>
          <a:bodyPr wrap="none" anchor="t">
            <a:spAutoFit/>
          </a:bodyPr>
          <a:p>
            <a:endParaRPr sz="1400" dirty="0">
              <a:latin typeface="Times New Roman" panose="02020603050405020304" pitchFamily="18" charset="0"/>
              <a:ea typeface="黑体" panose="02010609060101010101" pitchFamily="2" charset="-122"/>
            </a:endParaRPr>
          </a:p>
        </p:txBody>
      </p:sp>
      <p:sp>
        <p:nvSpPr>
          <p:cNvPr id="8206" name="文本框 8205"/>
          <p:cNvSpPr txBox="1"/>
          <p:nvPr/>
        </p:nvSpPr>
        <p:spPr>
          <a:xfrm>
            <a:off x="3124200" y="1143000"/>
            <a:ext cx="2327275" cy="457200"/>
          </a:xfrm>
          <a:prstGeom prst="rect">
            <a:avLst/>
          </a:prstGeom>
          <a:noFill/>
          <a:ln w="9525">
            <a:noFill/>
          </a:ln>
        </p:spPr>
        <p:txBody>
          <a:bodyPr wrap="none" anchor="t">
            <a:spAutoFit/>
          </a:bodyPr>
          <a:p>
            <a:r>
              <a:rPr lang="zh-CN" altLang="en-US" b="1" dirty="0">
                <a:solidFill>
                  <a:srgbClr val="990033"/>
                </a:solidFill>
                <a:effectLst>
                  <a:outerShdw blurRad="38100" dist="38100" dir="2700000">
                    <a:srgbClr val="C0C0C0"/>
                  </a:outerShdw>
                </a:effectLst>
                <a:latin typeface="黑体" panose="02010609060101010101" pitchFamily="2" charset="-122"/>
                <a:ea typeface="黑体" panose="02010609060101010101" pitchFamily="2" charset="-122"/>
              </a:rPr>
              <a:t>与员工达成一致</a:t>
            </a:r>
            <a:endParaRPr lang="zh-CN" altLang="en-US" b="1">
              <a:solidFill>
                <a:srgbClr val="990033"/>
              </a:solidFill>
              <a:latin typeface="黑体" panose="02010609060101010101" pitchFamily="2" charset="-122"/>
              <a:ea typeface="黑体" panose="02010609060101010101" pitchFamily="2" charset="-122"/>
            </a:endParaRPr>
          </a:p>
        </p:txBody>
      </p:sp>
      <p:sp>
        <p:nvSpPr>
          <p:cNvPr id="8207" name="文本框 8206"/>
          <p:cNvSpPr txBox="1"/>
          <p:nvPr/>
        </p:nvSpPr>
        <p:spPr>
          <a:xfrm>
            <a:off x="2667000" y="1730375"/>
            <a:ext cx="5287963" cy="3381375"/>
          </a:xfrm>
          <a:prstGeom prst="rect">
            <a:avLst/>
          </a:prstGeom>
          <a:noFill/>
          <a:ln w="9525">
            <a:noFill/>
          </a:ln>
        </p:spPr>
        <p:txBody>
          <a:bodyPr wrap="none" anchor="t">
            <a:spAutoFit/>
          </a:bodyPr>
          <a:p>
            <a:pPr>
              <a:lnSpc>
                <a:spcPct val="135000"/>
              </a:lnSpc>
            </a:pPr>
            <a:r>
              <a:rPr lang="en-US" altLang="zh-CN" sz="2000" b="1" dirty="0">
                <a:latin typeface="黑体" panose="02010609060101010101" pitchFamily="2" charset="-122"/>
                <a:ea typeface="黑体" panose="02010609060101010101" pitchFamily="2" charset="-122"/>
              </a:rPr>
              <a:t>4.  </a:t>
            </a:r>
            <a:r>
              <a:rPr lang="zh-CN" altLang="en-US" sz="2000" b="1" dirty="0">
                <a:latin typeface="黑体" panose="02010609060101010101" pitchFamily="2" charset="-122"/>
                <a:ea typeface="黑体" panose="02010609060101010101" pitchFamily="2" charset="-122"/>
              </a:rPr>
              <a:t>就行动计划和所需的支持和资源达成共识</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5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帮助员工克服主观上的障碍</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5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讨论完成任务的计划</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5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提供必要的支持和资源</a:t>
            </a:r>
            <a:endParaRPr lang="zh-CN" altLang="en-US" sz="2000" dirty="0">
              <a:solidFill>
                <a:srgbClr val="0099FF"/>
              </a:solidFill>
              <a:latin typeface="黑体" panose="02010609060101010101" pitchFamily="2" charset="-122"/>
              <a:ea typeface="黑体" panose="02010609060101010101" pitchFamily="2" charset="-122"/>
            </a:endParaRPr>
          </a:p>
          <a:p>
            <a:pPr>
              <a:lnSpc>
                <a:spcPct val="135000"/>
              </a:lnSpc>
            </a:pPr>
            <a:r>
              <a:rPr lang="en-US" altLang="zh-CN" sz="2000" b="1" dirty="0">
                <a:latin typeface="黑体" panose="02010609060101010101" pitchFamily="2" charset="-122"/>
                <a:ea typeface="黑体" panose="02010609060101010101" pitchFamily="2" charset="-122"/>
              </a:rPr>
              <a:t>5.  </a:t>
            </a:r>
            <a:r>
              <a:rPr lang="zh-CN" altLang="en-US" sz="2000" b="1" dirty="0">
                <a:latin typeface="黑体" panose="02010609060101010101" pitchFamily="2" charset="-122"/>
                <a:ea typeface="黑体" panose="02010609060101010101" pitchFamily="2" charset="-122"/>
              </a:rPr>
              <a:t>总结这次讨论的结果和跟进日期</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5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确保员工充分理解要完成的任务</a:t>
            </a:r>
            <a:endParaRPr lang="zh-CN" altLang="en-US" sz="2000" dirty="0">
              <a:solidFill>
                <a:srgbClr val="0099FF"/>
              </a:solidFill>
              <a:latin typeface="黑体" panose="02010609060101010101" pitchFamily="2" charset="-122"/>
              <a:ea typeface="黑体" panose="02010609060101010101" pitchFamily="2" charset="-122"/>
            </a:endParaRPr>
          </a:p>
          <a:p>
            <a:pPr lvl="1">
              <a:lnSpc>
                <a:spcPct val="135000"/>
              </a:lnSpc>
            </a:pPr>
            <a:r>
              <a:rPr lang="en-US" altLang="zh-CN" sz="2000" dirty="0">
                <a:solidFill>
                  <a:srgbClr val="0099FF"/>
                </a:solidFill>
                <a:latin typeface="黑体" panose="02010609060101010101" pitchFamily="2" charset="-122"/>
                <a:ea typeface="黑体" panose="02010609060101010101" pitchFamily="2" charset="-122"/>
              </a:rPr>
              <a:t>* </a:t>
            </a:r>
            <a:r>
              <a:rPr lang="zh-CN" altLang="en-US" sz="2000" dirty="0">
                <a:solidFill>
                  <a:srgbClr val="0099FF"/>
                </a:solidFill>
                <a:latin typeface="黑体" panose="02010609060101010101" pitchFamily="2" charset="-122"/>
                <a:ea typeface="黑体" panose="02010609060101010101" pitchFamily="2" charset="-122"/>
              </a:rPr>
              <a:t>在完成任务中，何时跟进和检查进度</a:t>
            </a:r>
            <a:endParaRPr lang="zh-CN" altLang="en-US" sz="2000" dirty="0">
              <a:solidFill>
                <a:srgbClr val="0099FF"/>
              </a:solidFill>
              <a:latin typeface="Times New Roman" panose="02020603050405020304" pitchFamily="18" charset="0"/>
              <a:ea typeface="楷体_GB2312" pitchFamily="49" charset="-122"/>
            </a:endParaRPr>
          </a:p>
          <a:p>
            <a:pPr>
              <a:lnSpc>
                <a:spcPct val="135000"/>
              </a:lnSpc>
            </a:pPr>
            <a:endParaRPr lang="zh-CN" altLang="en-US" sz="2000" dirty="0">
              <a:solidFill>
                <a:srgbClr val="0099FF"/>
              </a:solidFill>
              <a:latin typeface="Times New Roman" panose="02020603050405020304" pitchFamily="18" charset="0"/>
              <a:ea typeface="楷体_GB2312" pitchFamily="49" charset="-122"/>
            </a:endParaRPr>
          </a:p>
        </p:txBody>
      </p:sp>
      <p:grpSp>
        <p:nvGrpSpPr>
          <p:cNvPr id="8216" name="组合 8215"/>
          <p:cNvGrpSpPr/>
          <p:nvPr/>
        </p:nvGrpSpPr>
        <p:grpSpPr>
          <a:xfrm>
            <a:off x="381000" y="152400"/>
            <a:ext cx="5638800" cy="762000"/>
            <a:chOff x="240" y="96"/>
            <a:chExt cx="3552" cy="480"/>
          </a:xfrm>
        </p:grpSpPr>
        <p:sp>
          <p:nvSpPr>
            <p:cNvPr id="8217" name="矩形 8216"/>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8218" name="组合 8217"/>
            <p:cNvGrpSpPr/>
            <p:nvPr/>
          </p:nvGrpSpPr>
          <p:grpSpPr>
            <a:xfrm>
              <a:off x="240" y="96"/>
              <a:ext cx="480" cy="480"/>
              <a:chOff x="240" y="96"/>
              <a:chExt cx="480" cy="480"/>
            </a:xfrm>
          </p:grpSpPr>
          <p:sp>
            <p:nvSpPr>
              <p:cNvPr id="8219" name="右箭头 8218"/>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8220" name="右箭头 8219"/>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8221" name="右箭头 8220"/>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8222" name="右箭头 8221"/>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8223" name="右箭头 8222"/>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8224" name="下箭头 8223"/>
          <p:cNvSpPr/>
          <p:nvPr/>
        </p:nvSpPr>
        <p:spPr>
          <a:xfrm>
            <a:off x="7467600" y="3505200"/>
            <a:ext cx="1676400" cy="2057400"/>
          </a:xfrm>
          <a:prstGeom prst="downArrow">
            <a:avLst>
              <a:gd name="adj1" fmla="val 50000"/>
              <a:gd name="adj2" fmla="val 30681"/>
            </a:avLst>
          </a:prstGeom>
          <a:gradFill rotWithShape="0">
            <a:gsLst>
              <a:gs pos="0">
                <a:srgbClr val="FFFF66"/>
              </a:gs>
              <a:gs pos="100000">
                <a:srgbClr val="FFFF66">
                  <a:gamma/>
                  <a:shade val="46275"/>
                  <a:invGamma/>
                </a:srgbClr>
              </a:gs>
            </a:gsLst>
            <a:lin ang="5400000" scaled="1"/>
            <a:tileRect/>
          </a:gradFill>
          <a:ln w="9525" cap="flat" cmpd="sng">
            <a:solidFill>
              <a:schemeClr val="bg1"/>
            </a:solidFill>
            <a:prstDash val="solid"/>
            <a:miter/>
            <a:headEnd type="none" w="med" len="med"/>
            <a:tailEnd type="none" w="med" len="med"/>
          </a:ln>
        </p:spPr>
        <p:txBody>
          <a:bodyPr vert="eaVert" wrap="none" anchor="ctr"/>
          <a:p>
            <a:pPr algn="ctr"/>
            <a:r>
              <a:rPr lang="zh-CN" altLang="en-US" b="1" dirty="0">
                <a:solidFill>
                  <a:srgbClr val="990033"/>
                </a:solidFill>
                <a:latin typeface="Times New Roman" panose="02020603050405020304" pitchFamily="18" charset="0"/>
                <a:ea typeface="黑体" panose="02010609060101010101" pitchFamily="2" charset="-122"/>
              </a:rPr>
              <a:t>再例如</a:t>
            </a:r>
            <a:r>
              <a:rPr lang="en-US" altLang="zh-CN" dirty="0">
                <a:solidFill>
                  <a:srgbClr val="990033"/>
                </a:solidFill>
                <a:latin typeface="Times New Roman" panose="02020603050405020304" pitchFamily="18" charset="0"/>
                <a:ea typeface="黑体" panose="02010609060101010101" pitchFamily="2" charset="-122"/>
              </a:rPr>
              <a:t>…...</a:t>
            </a:r>
            <a:endParaRPr lang="en-US" altLang="zh-CN" dirty="0">
              <a:latin typeface="Times New Roman" panose="02020603050405020304" pitchFamily="18" charset="0"/>
              <a:ea typeface="黑体" panose="02010609060101010101" pitchFamily="2" charset="-122"/>
            </a:endParaRPr>
          </a:p>
        </p:txBody>
      </p:sp>
      <p:sp>
        <p:nvSpPr>
          <p:cNvPr id="8225" name="文本框 8224"/>
          <p:cNvSpPr txBox="1"/>
          <p:nvPr/>
        </p:nvSpPr>
        <p:spPr>
          <a:xfrm>
            <a:off x="1066800" y="1600200"/>
            <a:ext cx="549275" cy="2819400"/>
          </a:xfrm>
          <a:prstGeom prst="rect">
            <a:avLst/>
          </a:prstGeom>
          <a:gradFill rotWithShape="0">
            <a:gsLst>
              <a:gs pos="0">
                <a:schemeClr val="hlink">
                  <a:gamma/>
                  <a:shade val="46275"/>
                  <a:invGamma/>
                </a:schemeClr>
              </a:gs>
              <a:gs pos="100000">
                <a:schemeClr val="hlink"/>
              </a:gs>
            </a:gsLst>
            <a:lin ang="18900000" scaled="1"/>
            <a:tileRect/>
          </a:gradFill>
          <a:ln w="9525">
            <a:noFill/>
          </a:ln>
        </p:spPr>
        <p:txBody>
          <a:bodyPr vert="eaVert">
            <a:spAutoFit/>
          </a:bodyPr>
          <a:p>
            <a:pPr>
              <a:spcBef>
                <a:spcPct val="50000"/>
              </a:spcBef>
            </a:pPr>
            <a:r>
              <a:rPr lang="en-US" altLang="zh-CN" b="1" dirty="0">
                <a:latin typeface="Times New Roman" panose="02020603050405020304" pitchFamily="18" charset="0"/>
                <a:ea typeface="楷体_GB2312" pitchFamily="49" charset="-122"/>
                <a:sym typeface="Wingdings" panose="05000000000000000000" pitchFamily="2" charset="2"/>
              </a:rPr>
              <a:t></a:t>
            </a:r>
            <a:r>
              <a:rPr lang="zh-CN" altLang="en-US" b="1" dirty="0">
                <a:solidFill>
                  <a:srgbClr val="FFFF66"/>
                </a:solidFill>
                <a:effectLst>
                  <a:outerShdw blurRad="38100" dist="38100" dir="2700000">
                    <a:srgbClr val="C0C0C0"/>
                  </a:outerShdw>
                </a:effectLst>
                <a:latin typeface="Times New Roman" panose="02020603050405020304" pitchFamily="18" charset="0"/>
                <a:ea typeface="黑体" panose="02010609060101010101" pitchFamily="2" charset="-122"/>
                <a:sym typeface="Wingdings" panose="05000000000000000000" pitchFamily="2" charset="2"/>
              </a:rPr>
              <a:t>考核标准的填写</a:t>
            </a:r>
            <a:endParaRPr lang="zh-CN" altLang="en-US" b="1">
              <a:latin typeface="Times New Roman" panose="02020603050405020304" pitchFamily="18" charset="0"/>
              <a:ea typeface="楷体_GB2312" pitchFamily="49" charset="-122"/>
              <a:sym typeface="Wingdings" panose="05000000000000000000" pitchFamily="2" charset="2"/>
            </a:endParaRPr>
          </a:p>
        </p:txBody>
      </p:sp>
      <p:sp>
        <p:nvSpPr>
          <p:cNvPr id="8226" name="椭圆形标注 8225"/>
          <p:cNvSpPr/>
          <p:nvPr/>
        </p:nvSpPr>
        <p:spPr>
          <a:xfrm rot="-21014037">
            <a:off x="6705600" y="609600"/>
            <a:ext cx="1731963" cy="962025"/>
          </a:xfrm>
          <a:prstGeom prst="wedgeEllipseCallout">
            <a:avLst>
              <a:gd name="adj1" fmla="val -106708"/>
              <a:gd name="adj2" fmla="val 71444"/>
            </a:avLst>
          </a:prstGeom>
          <a:solidFill>
            <a:schemeClr val="hlink"/>
          </a:solidFill>
          <a:ln w="9525" cap="flat" cmpd="sng">
            <a:solidFill>
              <a:schemeClr val="tx1"/>
            </a:solidFill>
            <a:prstDash val="solid"/>
            <a:miter/>
            <a:headEnd type="none" w="med" len="med"/>
            <a:tailEnd type="none" w="med" len="med"/>
          </a:ln>
        </p:spPr>
        <p:txBody>
          <a:bodyPr wrap="none" anchor="ctr"/>
          <a:p>
            <a:pPr algn="ctr"/>
            <a:r>
              <a:rPr lang="zh-CN" altLang="en-US" dirty="0">
                <a:latin typeface="Times New Roman" panose="02020603050405020304" pitchFamily="18" charset="0"/>
                <a:ea typeface="黑体" panose="02010609060101010101" pitchFamily="2" charset="-122"/>
              </a:rPr>
              <a:t>我们强调</a:t>
            </a:r>
            <a:endParaRPr lang="zh-CN" altLang="en-US">
              <a:latin typeface="Times New Roman" panose="02020603050405020304" pitchFamily="18" charset="0"/>
              <a:ea typeface="黑体" panose="0201060906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8" name="文本框 290817"/>
          <p:cNvSpPr txBox="1"/>
          <p:nvPr/>
        </p:nvSpPr>
        <p:spPr>
          <a:xfrm>
            <a:off x="990600" y="1295400"/>
            <a:ext cx="6019800" cy="579438"/>
          </a:xfrm>
          <a:prstGeom prst="rect">
            <a:avLst/>
          </a:prstGeom>
          <a:noFill/>
          <a:ln w="9525">
            <a:noFill/>
          </a:ln>
        </p:spPr>
        <p:txBody>
          <a:bodyPr>
            <a:spAutoFit/>
          </a:bodyPr>
          <a:p>
            <a:pPr>
              <a:spcBef>
                <a:spcPct val="50000"/>
              </a:spcBef>
            </a:pPr>
            <a:r>
              <a:rPr lang="zh-CN" altLang="en-US" sz="3200" b="1" dirty="0">
                <a:latin typeface="Times New Roman" panose="02020603050405020304" pitchFamily="18" charset="0"/>
                <a:ea typeface="宋体" panose="02010600030101010101" pitchFamily="2" charset="-122"/>
              </a:rPr>
              <a:t>三、易混淆的概念</a:t>
            </a:r>
            <a:endParaRPr lang="zh-CN" altLang="en-US" dirty="0">
              <a:latin typeface="Times New Roman" panose="02020603050405020304" pitchFamily="18" charset="0"/>
              <a:ea typeface="宋体" panose="02010600030101010101" pitchFamily="2" charset="-122"/>
            </a:endParaRPr>
          </a:p>
        </p:txBody>
      </p:sp>
      <p:sp>
        <p:nvSpPr>
          <p:cNvPr id="290819" name="文本框 290818"/>
          <p:cNvSpPr txBox="1"/>
          <p:nvPr/>
        </p:nvSpPr>
        <p:spPr>
          <a:xfrm>
            <a:off x="914400" y="2209800"/>
            <a:ext cx="6096000" cy="2647950"/>
          </a:xfrm>
          <a:prstGeom prst="rect">
            <a:avLst/>
          </a:prstGeom>
          <a:noFill/>
          <a:ln w="9525">
            <a:noFill/>
          </a:ln>
        </p:spPr>
        <p:txBody>
          <a:bodyPr>
            <a:spAutoFit/>
          </a:bodyPr>
          <a:p>
            <a:pPr>
              <a:spcBef>
                <a:spcPct val="50000"/>
              </a:spcBef>
            </a:pPr>
            <a:r>
              <a:rPr lang="zh-CN" altLang="en-US" dirty="0">
                <a:latin typeface="Times New Roman" panose="02020603050405020304" pitchFamily="18" charset="0"/>
                <a:ea typeface="宋体" panose="02010600030101010101" pitchFamily="2" charset="-122"/>
              </a:rPr>
              <a:t>１、目标与职责的区别</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２、管理者职责和岗位职责区别</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３、管理过程和职责、目标区别和举例</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 ４、目标和行动计划的区分</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1842" name="文本框 291841"/>
          <p:cNvSpPr txBox="1"/>
          <p:nvPr/>
        </p:nvSpPr>
        <p:spPr>
          <a:xfrm>
            <a:off x="1295400" y="1371600"/>
            <a:ext cx="4953000" cy="51911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１、职责与目标的区别</a:t>
            </a:r>
            <a:endParaRPr lang="zh-CN" altLang="en-US" sz="3200" b="1" dirty="0">
              <a:latin typeface="Times New Roman" panose="02020603050405020304" pitchFamily="18" charset="0"/>
              <a:ea typeface="宋体" panose="02010600030101010101" pitchFamily="2" charset="-122"/>
            </a:endParaRPr>
          </a:p>
        </p:txBody>
      </p:sp>
      <p:sp>
        <p:nvSpPr>
          <p:cNvPr id="291843" name="文本框 291842"/>
          <p:cNvSpPr txBox="1"/>
          <p:nvPr/>
        </p:nvSpPr>
        <p:spPr>
          <a:xfrm>
            <a:off x="1219200" y="2057400"/>
            <a:ext cx="6172200" cy="3743325"/>
          </a:xfrm>
          <a:prstGeom prst="rect">
            <a:avLst/>
          </a:prstGeom>
          <a:noFill/>
          <a:ln w="9525">
            <a:noFill/>
          </a:ln>
        </p:spPr>
        <p:txBody>
          <a:bodyPr>
            <a:spAutoFit/>
          </a:bodyPr>
          <a:p>
            <a:pPr>
              <a:spcBef>
                <a:spcPct val="50000"/>
              </a:spcBef>
            </a:pPr>
            <a:r>
              <a:rPr lang="en-US" altLang="zh-CN"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职责                                     目标</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b="1" dirty="0">
                <a:latin typeface="Times New Roman" panose="02020603050405020304" pitchFamily="18" charset="0"/>
                <a:ea typeface="宋体" panose="02010600030101010101" pitchFamily="2" charset="-122"/>
              </a:rPr>
              <a:t>内容   </a:t>
            </a:r>
            <a:r>
              <a:rPr lang="zh-CN" altLang="en-US" dirty="0">
                <a:latin typeface="Times New Roman" panose="02020603050405020304" pitchFamily="18" charset="0"/>
                <a:ea typeface="宋体" panose="02010600030101010101" pitchFamily="2" charset="-122"/>
              </a:rPr>
              <a:t>   </a:t>
            </a:r>
            <a:r>
              <a:rPr lang="zh-CN" altLang="en-US" dirty="0">
                <a:solidFill>
                  <a:srgbClr val="584BB5"/>
                </a:solidFill>
                <a:latin typeface="Times New Roman" panose="02020603050405020304" pitchFamily="18" charset="0"/>
                <a:ea typeface="宋体" panose="02010600030101010101" pitchFamily="2" charset="-122"/>
              </a:rPr>
              <a:t>应该做什么                   今年做什么</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pPr>
            <a:r>
              <a:rPr lang="zh-CN" altLang="en-US" b="1" dirty="0">
                <a:latin typeface="Times New Roman" panose="02020603050405020304" pitchFamily="18" charset="0"/>
                <a:ea typeface="宋体" panose="02010600030101010101" pitchFamily="2" charset="-122"/>
              </a:rPr>
              <a:t>作用        </a:t>
            </a:r>
            <a:r>
              <a:rPr lang="zh-CN" altLang="en-US" dirty="0">
                <a:latin typeface="Times New Roman" panose="02020603050405020304" pitchFamily="18" charset="0"/>
                <a:ea typeface="宋体" panose="02010600030101010101" pitchFamily="2" charset="-122"/>
              </a:rPr>
              <a:t> </a:t>
            </a:r>
            <a:r>
              <a:rPr lang="zh-CN" altLang="en-US" dirty="0">
                <a:solidFill>
                  <a:srgbClr val="584BB5"/>
                </a:solidFill>
                <a:latin typeface="Times New Roman" panose="02020603050405020304" pitchFamily="18" charset="0"/>
                <a:ea typeface="宋体" panose="02010600030101010101" pitchFamily="2" charset="-122"/>
              </a:rPr>
              <a:t>岗位功能  </a:t>
            </a:r>
            <a:r>
              <a:rPr lang="zh-CN" altLang="en-US" b="1" dirty="0">
                <a:solidFill>
                  <a:srgbClr val="584BB5"/>
                </a:solidFill>
                <a:latin typeface="Times New Roman" panose="02020603050405020304" pitchFamily="18" charset="0"/>
                <a:ea typeface="宋体" panose="02010600030101010101" pitchFamily="2" charset="-122"/>
              </a:rPr>
              <a:t>                   </a:t>
            </a:r>
            <a:r>
              <a:rPr lang="zh-CN" altLang="en-US" dirty="0">
                <a:solidFill>
                  <a:srgbClr val="584BB5"/>
                </a:solidFill>
                <a:latin typeface="Times New Roman" panose="02020603050405020304" pitchFamily="18" charset="0"/>
                <a:ea typeface="宋体" panose="02010600030101010101" pitchFamily="2" charset="-122"/>
              </a:rPr>
              <a:t>设定的标杆</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b="1" dirty="0">
                <a:latin typeface="Times New Roman" panose="02020603050405020304" pitchFamily="18" charset="0"/>
                <a:ea typeface="宋体" panose="02010600030101010101" pitchFamily="2" charset="-122"/>
              </a:rPr>
              <a:t>时间</a:t>
            </a:r>
            <a:r>
              <a:rPr lang="zh-CN" altLang="en-US" dirty="0">
                <a:latin typeface="Times New Roman" panose="02020603050405020304" pitchFamily="18" charset="0"/>
                <a:ea typeface="宋体" panose="02010600030101010101" pitchFamily="2" charset="-122"/>
              </a:rPr>
              <a:t>     </a:t>
            </a:r>
            <a:r>
              <a:rPr lang="zh-CN" altLang="en-US" dirty="0">
                <a:solidFill>
                  <a:srgbClr val="584BB5"/>
                </a:solidFill>
                <a:latin typeface="Times New Roman" panose="02020603050405020304" pitchFamily="18" charset="0"/>
                <a:ea typeface="宋体" panose="02010600030101010101" pitchFamily="2" charset="-122"/>
              </a:rPr>
              <a:t>固定的、长远的                今年</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b="1" dirty="0">
                <a:latin typeface="Times New Roman" panose="02020603050405020304" pitchFamily="18" charset="0"/>
                <a:ea typeface="宋体" panose="02010600030101010101" pitchFamily="2" charset="-122"/>
              </a:rPr>
              <a:t>清晰度</a:t>
            </a:r>
            <a:r>
              <a:rPr lang="zh-CN" altLang="en-US" dirty="0">
                <a:latin typeface="Times New Roman" panose="02020603050405020304" pitchFamily="18" charset="0"/>
                <a:ea typeface="宋体" panose="02010600030101010101" pitchFamily="2" charset="-122"/>
              </a:rPr>
              <a:t>   </a:t>
            </a:r>
            <a:r>
              <a:rPr lang="zh-CN" altLang="en-US" dirty="0">
                <a:solidFill>
                  <a:srgbClr val="584BB5"/>
                </a:solidFill>
                <a:latin typeface="Times New Roman" panose="02020603050405020304" pitchFamily="18" charset="0"/>
                <a:ea typeface="宋体" panose="02010600030101010101" pitchFamily="2" charset="-122"/>
              </a:rPr>
              <a:t>笼统地                   具体的、可考核的</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b="1" dirty="0">
                <a:latin typeface="Times New Roman" panose="02020603050405020304" pitchFamily="18" charset="0"/>
                <a:ea typeface="宋体" panose="02010600030101010101" pitchFamily="2" charset="-122"/>
              </a:rPr>
              <a:t>设定方式</a:t>
            </a:r>
            <a:r>
              <a:rPr lang="zh-CN" altLang="en-US" dirty="0">
                <a:latin typeface="Times New Roman" panose="02020603050405020304" pitchFamily="18" charset="0"/>
                <a:ea typeface="宋体" panose="02010600030101010101" pitchFamily="2" charset="-122"/>
              </a:rPr>
              <a:t>  </a:t>
            </a:r>
            <a:r>
              <a:rPr lang="zh-CN" altLang="en-US" dirty="0">
                <a:solidFill>
                  <a:srgbClr val="584BB5"/>
                </a:solidFill>
                <a:latin typeface="Times New Roman" panose="02020603050405020304" pitchFamily="18" charset="0"/>
                <a:ea typeface="宋体" panose="02010600030101010101" pitchFamily="2" charset="-122"/>
              </a:rPr>
              <a:t>必须做的                       可选择的</a:t>
            </a:r>
            <a:endParaRPr lang="zh-CN" altLang="en-US" dirty="0">
              <a:latin typeface="Times New Roman" panose="02020603050405020304" pitchFamily="18" charset="0"/>
              <a:ea typeface="宋体" panose="02010600030101010101" pitchFamily="2" charset="-122"/>
            </a:endParaRPr>
          </a:p>
          <a:p>
            <a:pPr>
              <a:spcBef>
                <a:spcPct val="50000"/>
              </a:spcBef>
            </a:pP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6" name="文本框 292865"/>
          <p:cNvSpPr txBox="1"/>
          <p:nvPr/>
        </p:nvSpPr>
        <p:spPr>
          <a:xfrm>
            <a:off x="1524000" y="1219200"/>
            <a:ext cx="5181600" cy="579438"/>
          </a:xfrm>
          <a:prstGeom prst="rect">
            <a:avLst/>
          </a:prstGeom>
          <a:noFill/>
          <a:ln w="9525">
            <a:noFill/>
          </a:ln>
        </p:spPr>
        <p:txBody>
          <a:bodyPr>
            <a:spAutoFit/>
          </a:bodyPr>
          <a:p>
            <a:pPr algn="ctr">
              <a:spcBef>
                <a:spcPct val="50000"/>
              </a:spcBef>
            </a:pPr>
            <a:r>
              <a:rPr lang="zh-CN" altLang="en-US" sz="3200" b="1" dirty="0">
                <a:latin typeface="Times New Roman" panose="02020603050405020304" pitchFamily="18" charset="0"/>
                <a:ea typeface="宋体" panose="02010600030101010101" pitchFamily="2" charset="-122"/>
              </a:rPr>
              <a:t>举例说明</a:t>
            </a:r>
            <a:endParaRPr lang="zh-CN" altLang="en-US" dirty="0">
              <a:latin typeface="Times New Roman" panose="02020603050405020304" pitchFamily="18" charset="0"/>
              <a:ea typeface="宋体" panose="02010600030101010101" pitchFamily="2" charset="-122"/>
            </a:endParaRPr>
          </a:p>
        </p:txBody>
      </p:sp>
      <p:sp>
        <p:nvSpPr>
          <p:cNvPr id="292867" name="文本框 292866"/>
          <p:cNvSpPr txBox="1"/>
          <p:nvPr/>
        </p:nvSpPr>
        <p:spPr>
          <a:xfrm>
            <a:off x="1066800" y="1752600"/>
            <a:ext cx="7543800" cy="4291013"/>
          </a:xfrm>
          <a:prstGeom prst="rect">
            <a:avLst/>
          </a:prstGeom>
          <a:noFill/>
          <a:ln w="9525">
            <a:noFill/>
          </a:ln>
        </p:spPr>
        <p:txBody>
          <a:bodyPr>
            <a:spAutoFit/>
          </a:bodyPr>
          <a:p>
            <a:pPr>
              <a:spcBef>
                <a:spcPct val="50000"/>
              </a:spcBef>
            </a:pPr>
            <a:r>
              <a:rPr lang="zh-CN" altLang="en-US" b="1" dirty="0">
                <a:latin typeface="Times New Roman" panose="02020603050405020304" pitchFamily="18" charset="0"/>
                <a:ea typeface="宋体" panose="02010600030101010101" pitchFamily="2" charset="-122"/>
              </a:rPr>
              <a:t>职责：</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solidFill>
                  <a:srgbClr val="0000CC"/>
                </a:solidFill>
                <a:latin typeface="Times New Roman" panose="02020603050405020304" pitchFamily="18" charset="0"/>
                <a:ea typeface="宋体" panose="02010600030101010101" pitchFamily="2" charset="-122"/>
              </a:rPr>
              <a:t>为了保证生产按时完成，建立完善，监控物料体系。</a:t>
            </a:r>
            <a:endParaRPr lang="zh-CN" altLang="en-US" dirty="0">
              <a:solidFill>
                <a:srgbClr val="0000CC"/>
              </a:solidFill>
              <a:latin typeface="Times New Roman" panose="02020603050405020304" pitchFamily="18" charset="0"/>
              <a:ea typeface="宋体" panose="02010600030101010101" pitchFamily="2" charset="-122"/>
            </a:endParaRPr>
          </a:p>
          <a:p>
            <a:pPr>
              <a:spcBef>
                <a:spcPct val="50000"/>
              </a:spcBef>
            </a:pPr>
            <a:r>
              <a:rPr lang="zh-CN" altLang="en-US" b="1" dirty="0">
                <a:latin typeface="Times New Roman" panose="02020603050405020304" pitchFamily="18" charset="0"/>
                <a:ea typeface="宋体" panose="02010600030101010101" pitchFamily="2" charset="-122"/>
              </a:rPr>
              <a:t>目标：</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solidFill>
                  <a:srgbClr val="0000CC"/>
                </a:solidFill>
                <a:latin typeface="Times New Roman" panose="02020603050405020304" pitchFamily="18" charset="0"/>
                <a:ea typeface="宋体" panose="02010600030101010101" pitchFamily="2" charset="-122"/>
              </a:rPr>
              <a:t>为了作好物控，今年将提升批合格率、及时性、齐套率。</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b="1" dirty="0">
                <a:latin typeface="Times New Roman" panose="02020603050405020304" pitchFamily="18" charset="0"/>
                <a:ea typeface="宋体" panose="02010600030101010101" pitchFamily="2" charset="-122"/>
              </a:rPr>
              <a:t>考核标准：</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solidFill>
                  <a:srgbClr val="0000CC"/>
                </a:solidFill>
                <a:latin typeface="Times New Roman" panose="02020603050405020304" pitchFamily="18" charset="0"/>
                <a:ea typeface="宋体" panose="02010600030101010101" pitchFamily="2" charset="-122"/>
              </a:rPr>
              <a:t>四季度时批合格率提升</a:t>
            </a:r>
            <a:r>
              <a:rPr lang="en-US" altLang="zh-CN" dirty="0">
                <a:solidFill>
                  <a:srgbClr val="0000CC"/>
                </a:solidFill>
                <a:latin typeface="Times New Roman" panose="02020603050405020304" pitchFamily="18" charset="0"/>
                <a:ea typeface="宋体" panose="02010600030101010101" pitchFamily="2" charset="-122"/>
              </a:rPr>
              <a:t>5%</a:t>
            </a:r>
            <a:r>
              <a:rPr lang="zh-CN" altLang="en-US" dirty="0">
                <a:solidFill>
                  <a:srgbClr val="0000CC"/>
                </a:solidFill>
                <a:latin typeface="Times New Roman" panose="02020603050405020304" pitchFamily="18" charset="0"/>
                <a:ea typeface="宋体" panose="02010600030101010101" pitchFamily="2" charset="-122"/>
              </a:rPr>
              <a:t>，达到</a:t>
            </a:r>
            <a:r>
              <a:rPr lang="en-US" altLang="zh-CN" dirty="0">
                <a:solidFill>
                  <a:srgbClr val="0000CC"/>
                </a:solidFill>
                <a:latin typeface="Times New Roman" panose="02020603050405020304" pitchFamily="18" charset="0"/>
                <a:ea typeface="宋体" panose="02010600030101010101" pitchFamily="2" charset="-122"/>
              </a:rPr>
              <a:t>99%…….</a:t>
            </a:r>
            <a:endParaRPr lang="en-US" altLang="zh-CN" dirty="0">
              <a:latin typeface="Times New Roman" panose="02020603050405020304" pitchFamily="18" charset="0"/>
              <a:ea typeface="宋体" panose="02010600030101010101" pitchFamily="2" charset="-122"/>
            </a:endParaRPr>
          </a:p>
          <a:p>
            <a:pPr>
              <a:spcBef>
                <a:spcPct val="50000"/>
              </a:spcBef>
            </a:pPr>
            <a:r>
              <a:rPr lang="zh-CN" altLang="en-US" b="1" dirty="0">
                <a:latin typeface="Times New Roman" panose="02020603050405020304" pitchFamily="18" charset="0"/>
                <a:ea typeface="宋体" panose="02010600030101010101" pitchFamily="2" charset="-122"/>
              </a:rPr>
              <a:t>细化目标</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a:p>
            <a:pPr>
              <a:spcBef>
                <a:spcPct val="50000"/>
              </a:spcBef>
            </a:pPr>
            <a:r>
              <a:rPr lang="zh-CN" altLang="en-US" dirty="0">
                <a:solidFill>
                  <a:srgbClr val="0000CC"/>
                </a:solidFill>
                <a:latin typeface="Times New Roman" panose="02020603050405020304" pitchFamily="18" charset="0"/>
                <a:ea typeface="宋体" panose="02010600030101010101" pitchFamily="2" charset="-122"/>
              </a:rPr>
              <a:t>三季度时提高批合格率至</a:t>
            </a:r>
            <a:r>
              <a:rPr lang="en-US" altLang="zh-CN" dirty="0">
                <a:solidFill>
                  <a:srgbClr val="0000CC"/>
                </a:solidFill>
                <a:latin typeface="Times New Roman" panose="02020603050405020304" pitchFamily="18" charset="0"/>
                <a:ea typeface="宋体" panose="02010600030101010101" pitchFamily="2" charset="-122"/>
              </a:rPr>
              <a:t>97%…….</a:t>
            </a:r>
            <a:endParaRPr lang="en-US" altLang="zh-CN" dirty="0">
              <a:solidFill>
                <a:srgbClr val="0000CC"/>
              </a:solidFill>
              <a:latin typeface="Times New Roman" panose="02020603050405020304" pitchFamily="18" charset="0"/>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3890" name="文本框 293889"/>
          <p:cNvSpPr txBox="1"/>
          <p:nvPr/>
        </p:nvSpPr>
        <p:spPr>
          <a:xfrm>
            <a:off x="914400" y="1524000"/>
            <a:ext cx="7086600" cy="51911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２、区分管理人员职责与部门职责、目标</a:t>
            </a:r>
            <a:endParaRPr lang="zh-CN" altLang="en-US" dirty="0">
              <a:latin typeface="Times New Roman" panose="02020603050405020304" pitchFamily="18" charset="0"/>
              <a:ea typeface="宋体" panose="02010600030101010101" pitchFamily="2" charset="-122"/>
            </a:endParaRPr>
          </a:p>
        </p:txBody>
      </p:sp>
      <p:sp>
        <p:nvSpPr>
          <p:cNvPr id="293891" name="文本框 293890"/>
          <p:cNvSpPr txBox="1"/>
          <p:nvPr/>
        </p:nvSpPr>
        <p:spPr>
          <a:xfrm>
            <a:off x="609600" y="2286000"/>
            <a:ext cx="8077200" cy="4384675"/>
          </a:xfrm>
          <a:prstGeom prst="rect">
            <a:avLst/>
          </a:prstGeom>
          <a:noFill/>
          <a:ln w="9525">
            <a:noFill/>
          </a:ln>
        </p:spPr>
        <p:txBody>
          <a:bodyPr>
            <a:spAutoFit/>
          </a:bodyPr>
          <a:p>
            <a:pPr>
              <a:spcBef>
                <a:spcPct val="50000"/>
              </a:spcBef>
            </a:pPr>
            <a:r>
              <a:rPr lang="zh-CN" altLang="en-US" dirty="0">
                <a:latin typeface="Times New Roman" panose="02020603050405020304" pitchFamily="18" charset="0"/>
                <a:ea typeface="宋体" panose="02010600030101010101" pitchFamily="2" charset="-122"/>
              </a:rPr>
              <a:t>管理人员职责：分为对人、对事两类职责</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１、对自己的职责：</a:t>
            </a:r>
            <a:r>
              <a:rPr lang="zh-CN" altLang="en-US" dirty="0">
                <a:solidFill>
                  <a:srgbClr val="584BB5"/>
                </a:solidFill>
                <a:latin typeface="Times New Roman" panose="02020603050405020304" pitchFamily="18" charset="0"/>
                <a:ea typeface="宋体" panose="02010600030101010101" pitchFamily="2" charset="-122"/>
              </a:rPr>
              <a:t>尽其所能履行管理工作的任务和责任</a:t>
            </a:r>
            <a:r>
              <a:rPr lang="zh-CN" altLang="en-US" dirty="0">
                <a:latin typeface="Times New Roman" panose="02020603050405020304" pitchFamily="18" charset="0"/>
                <a:ea typeface="宋体" panose="02010600030101010101" pitchFamily="2" charset="-122"/>
              </a:rPr>
              <a:t>。</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２、对下属的职责：</a:t>
            </a:r>
            <a:r>
              <a:rPr lang="zh-CN" altLang="en-US" dirty="0">
                <a:solidFill>
                  <a:srgbClr val="584BB5"/>
                </a:solidFill>
                <a:latin typeface="Times New Roman" panose="02020603050405020304" pitchFamily="18" charset="0"/>
                <a:ea typeface="宋体" panose="02010600030101010101" pitchFamily="2" charset="-122"/>
              </a:rPr>
              <a:t>发展下属的能力 ，帮助他们合理地完成当前的工作，并能适应未来发展</a:t>
            </a:r>
            <a:endParaRPr lang="zh-CN" altLang="en-US" dirty="0">
              <a:latin typeface="Times New Roman" panose="02020603050405020304" pitchFamily="18" charset="0"/>
              <a:ea typeface="宋体" panose="02010600030101010101" pitchFamily="2" charset="-122"/>
            </a:endParaRPr>
          </a:p>
          <a:p>
            <a:pPr>
              <a:spcBef>
                <a:spcPct val="50000"/>
              </a:spcBef>
            </a:pPr>
            <a:r>
              <a:rPr lang="zh-CN" altLang="en-US" dirty="0">
                <a:latin typeface="Times New Roman" panose="02020603050405020304" pitchFamily="18" charset="0"/>
                <a:ea typeface="宋体" panose="02010600030101010101" pitchFamily="2" charset="-122"/>
              </a:rPr>
              <a:t>３、对组织的职责：</a:t>
            </a:r>
            <a:r>
              <a:rPr lang="zh-CN" altLang="en-US" dirty="0">
                <a:solidFill>
                  <a:srgbClr val="584BB5"/>
                </a:solidFill>
                <a:latin typeface="Times New Roman" panose="02020603050405020304" pitchFamily="18" charset="0"/>
                <a:ea typeface="宋体" panose="02010600030101010101" pitchFamily="2" charset="-122"/>
              </a:rPr>
              <a:t>在完成既定目标的过程中，增强组织的实力，以保持持续地发展。</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pPr>
            <a:r>
              <a:rPr lang="zh-CN" altLang="en-US" sz="2800" b="1" dirty="0">
                <a:latin typeface="Times New Roman" panose="02020603050405020304" pitchFamily="18" charset="0"/>
                <a:ea typeface="宋体" panose="02010600030101010101" pitchFamily="2" charset="-122"/>
              </a:rPr>
              <a:t>注：</a:t>
            </a:r>
            <a:r>
              <a:rPr lang="zh-CN" altLang="en-US" dirty="0">
                <a:latin typeface="Times New Roman" panose="02020603050405020304" pitchFamily="18" charset="0"/>
                <a:ea typeface="宋体" panose="02010600030101010101" pitchFamily="2" charset="-122"/>
              </a:rPr>
              <a:t>管理人员职责不应与部门职责混淆。如果部门工作需要，则设定具体可考核的目标，或列入年度规划中。</a:t>
            </a:r>
            <a:endParaRPr lang="zh-CN" altLang="en-US" dirty="0">
              <a:latin typeface="Times New Roman" panose="02020603050405020304" pitchFamily="18" charset="0"/>
              <a:ea typeface="宋体" panose="02010600030101010101" pitchFamily="2" charset="-122"/>
            </a:endParaRPr>
          </a:p>
          <a:p>
            <a:pPr>
              <a:spcBef>
                <a:spcPct val="50000"/>
              </a:spcBef>
            </a:pP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4" name="文本框 294913"/>
          <p:cNvSpPr txBox="1"/>
          <p:nvPr/>
        </p:nvSpPr>
        <p:spPr>
          <a:xfrm>
            <a:off x="914400" y="1295400"/>
            <a:ext cx="5715000" cy="51911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３、管理过程与目标、职责的区分 </a:t>
            </a:r>
            <a:endParaRPr lang="zh-CN" altLang="en-US" sz="2800" b="1" dirty="0">
              <a:latin typeface="Times New Roman" panose="02020603050405020304" pitchFamily="18" charset="0"/>
              <a:ea typeface="宋体" panose="02010600030101010101" pitchFamily="2" charset="-122"/>
            </a:endParaRPr>
          </a:p>
        </p:txBody>
      </p:sp>
      <p:sp>
        <p:nvSpPr>
          <p:cNvPr id="294915" name="文本框 294914"/>
          <p:cNvSpPr txBox="1"/>
          <p:nvPr/>
        </p:nvSpPr>
        <p:spPr>
          <a:xfrm>
            <a:off x="838200" y="2133600"/>
            <a:ext cx="7086600" cy="1735138"/>
          </a:xfrm>
          <a:prstGeom prst="rect">
            <a:avLst/>
          </a:prstGeom>
          <a:noFill/>
          <a:ln w="9525">
            <a:noFill/>
          </a:ln>
        </p:spPr>
        <p:txBody>
          <a:bodyPr>
            <a:spAutoFit/>
          </a:bodyPr>
          <a:p>
            <a:pPr>
              <a:spcBef>
                <a:spcPct val="50000"/>
              </a:spcBef>
            </a:pPr>
            <a:r>
              <a:rPr lang="zh-CN" altLang="en-US" dirty="0">
                <a:latin typeface="Times New Roman" panose="02020603050405020304" pitchFamily="18" charset="0"/>
                <a:ea typeface="宋体" panose="02010600030101010101" pitchFamily="2" charset="-122"/>
              </a:rPr>
              <a:t>管理过程包含计划、组织、控制、 激励、协调、决策等步骤。</a:t>
            </a:r>
            <a:endParaRPr lang="zh-CN" altLang="en-US" dirty="0">
              <a:latin typeface="Times New Roman" panose="02020603050405020304" pitchFamily="18" charset="0"/>
              <a:ea typeface="宋体" panose="02010600030101010101" pitchFamily="2" charset="-122"/>
            </a:endParaRPr>
          </a:p>
          <a:p>
            <a:pPr algn="just">
              <a:spcBef>
                <a:spcPct val="50000"/>
              </a:spcBef>
            </a:pPr>
            <a:r>
              <a:rPr lang="zh-CN" altLang="en-US" dirty="0">
                <a:solidFill>
                  <a:srgbClr val="584BB5"/>
                </a:solidFill>
                <a:latin typeface="Times New Roman" panose="02020603050405020304" pitchFamily="18" charset="0"/>
                <a:ea typeface="宋体" panose="02010600030101010101" pitchFamily="2" charset="-122"/>
              </a:rPr>
              <a:t>１、它们既可以组成管理过程，也包含着一些技能。单独的步骤不属于部门的目标和职责。</a:t>
            </a:r>
            <a:endParaRPr lang="zh-CN" altLang="en-US" dirty="0">
              <a:solidFill>
                <a:srgbClr val="584BB5"/>
              </a:solidFill>
              <a:latin typeface="Times New Roman" panose="02020603050405020304" pitchFamily="18" charset="0"/>
              <a:ea typeface="宋体" panose="02010600030101010101" pitchFamily="2" charset="-122"/>
            </a:endParaRPr>
          </a:p>
        </p:txBody>
      </p:sp>
      <p:sp>
        <p:nvSpPr>
          <p:cNvPr id="294916" name="文本框 294915"/>
          <p:cNvSpPr txBox="1"/>
          <p:nvPr/>
        </p:nvSpPr>
        <p:spPr>
          <a:xfrm>
            <a:off x="838200" y="4191000"/>
            <a:ext cx="7162800" cy="1735138"/>
          </a:xfrm>
          <a:prstGeom prst="rect">
            <a:avLst/>
          </a:prstGeom>
          <a:noFill/>
          <a:ln w="9525">
            <a:noFill/>
          </a:ln>
        </p:spPr>
        <p:txBody>
          <a:bodyPr>
            <a:spAutoFit/>
          </a:bodyPr>
          <a:p>
            <a:pPr>
              <a:spcBef>
                <a:spcPct val="50000"/>
              </a:spcBef>
            </a:pPr>
            <a:r>
              <a:rPr lang="zh-CN" altLang="en-US" dirty="0">
                <a:solidFill>
                  <a:srgbClr val="584BB5"/>
                </a:solidFill>
                <a:latin typeface="Times New Roman" panose="02020603050405020304" pitchFamily="18" charset="0"/>
                <a:ea typeface="宋体" panose="02010600030101010101" pitchFamily="2" charset="-122"/>
              </a:rPr>
              <a:t>２、对过程的考核主要考核相关的行为频度，这就是行为表现的考核。</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pPr>
            <a:r>
              <a:rPr lang="zh-CN" altLang="en-US" dirty="0">
                <a:solidFill>
                  <a:srgbClr val="584BB5"/>
                </a:solidFill>
                <a:latin typeface="Times New Roman" panose="02020603050405020304" pitchFamily="18" charset="0"/>
                <a:ea typeface="宋体" panose="02010600030101010101" pitchFamily="2" charset="-122"/>
              </a:rPr>
              <a:t>３、如果部门今年准备加强管理工作，则对管理过程设定</a:t>
            </a:r>
            <a:r>
              <a:rPr lang="zh-CN" altLang="en-US" b="1" u="sng" dirty="0">
                <a:solidFill>
                  <a:srgbClr val="584BB5"/>
                </a:solidFill>
                <a:effectLst>
                  <a:outerShdw blurRad="38100" dist="38100" dir="2700000">
                    <a:srgbClr val="C0C0C0"/>
                  </a:outerShdw>
                </a:effectLst>
                <a:latin typeface="Times New Roman" panose="02020603050405020304" pitchFamily="18" charset="0"/>
                <a:ea typeface="宋体" panose="02010600030101010101" pitchFamily="2" charset="-122"/>
              </a:rPr>
              <a:t>可考核</a:t>
            </a:r>
            <a:r>
              <a:rPr lang="zh-CN" altLang="en-US" dirty="0">
                <a:solidFill>
                  <a:srgbClr val="584BB5"/>
                </a:solidFill>
                <a:latin typeface="Times New Roman" panose="02020603050405020304" pitchFamily="18" charset="0"/>
                <a:ea typeface="宋体" panose="02010600030101010101" pitchFamily="2" charset="-122"/>
              </a:rPr>
              <a:t>的目标，则可以作为部门目标而定</a:t>
            </a:r>
            <a:r>
              <a:rPr lang="zh-CN" altLang="en-US" dirty="0">
                <a:latin typeface="Times New Roman" panose="02020603050405020304" pitchFamily="18" charset="0"/>
                <a:ea typeface="宋体" panose="02010600030101010101" pitchFamily="2" charset="-122"/>
              </a:rPr>
              <a:t>。</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直接连接符 197633"/>
          <p:cNvSpPr/>
          <p:nvPr/>
        </p:nvSpPr>
        <p:spPr>
          <a:xfrm>
            <a:off x="6477000" y="0"/>
            <a:ext cx="0" cy="381000"/>
          </a:xfrm>
          <a:prstGeom prst="line">
            <a:avLst/>
          </a:prstGeom>
          <a:ln w="12700" cap="flat" cmpd="sng">
            <a:solidFill>
              <a:srgbClr val="5F5F5F"/>
            </a:solidFill>
            <a:prstDash val="solid"/>
            <a:headEnd type="none" w="sm" len="sm"/>
            <a:tailEnd type="none" w="sm" len="sm"/>
          </a:ln>
        </p:spPr>
      </p:sp>
      <p:sp>
        <p:nvSpPr>
          <p:cNvPr id="197635" name="圆角矩形 197634"/>
          <p:cNvSpPr/>
          <p:nvPr/>
        </p:nvSpPr>
        <p:spPr>
          <a:xfrm>
            <a:off x="5867400" y="457200"/>
            <a:ext cx="3276600" cy="304800"/>
          </a:xfrm>
          <a:prstGeom prst="roundRect">
            <a:avLst>
              <a:gd name="adj" fmla="val 16667"/>
            </a:avLst>
          </a:prstGeom>
          <a:solidFill>
            <a:srgbClr val="FFFF00"/>
          </a:solidFill>
          <a:ln w="12700">
            <a:noFill/>
          </a:ln>
        </p:spPr>
        <p:txBody>
          <a:bodyPr wrap="none" anchor="ctr"/>
          <a:p>
            <a:pPr algn="ctr" eaLnBrk="0" hangingPunct="0"/>
            <a:r>
              <a:rPr lang="zh-CN" altLang="en-US" sz="1800" dirty="0">
                <a:latin typeface="Times New Roman" panose="02020603050405020304" pitchFamily="18" charset="0"/>
                <a:ea typeface="黑体" panose="02010609060101010101" pitchFamily="2" charset="-122"/>
              </a:rPr>
              <a:t>基于经营战略的人力资源战略</a:t>
            </a:r>
            <a:endParaRPr lang="zh-CN" altLang="en-US" sz="5400">
              <a:latin typeface="Times New Roman" panose="02020603050405020304" pitchFamily="18" charset="0"/>
              <a:ea typeface="黑体" panose="02010609060101010101" pitchFamily="2" charset="-122"/>
            </a:endParaRPr>
          </a:p>
        </p:txBody>
      </p:sp>
      <p:sp>
        <p:nvSpPr>
          <p:cNvPr id="197636" name="矩形 197635"/>
          <p:cNvSpPr/>
          <p:nvPr/>
        </p:nvSpPr>
        <p:spPr>
          <a:xfrm>
            <a:off x="3352800" y="1066800"/>
            <a:ext cx="2362200" cy="914400"/>
          </a:xfrm>
          <a:prstGeom prst="rect">
            <a:avLst/>
          </a:prstGeom>
          <a:solidFill>
            <a:srgbClr val="FF99CC"/>
          </a:solidFill>
          <a:ln w="12700">
            <a:noFill/>
          </a:ln>
          <a:effectLst>
            <a:outerShdw dist="107763" dir="2699999" algn="ctr" rotWithShape="0">
              <a:schemeClr val="bg2"/>
            </a:outerShdw>
          </a:effectLst>
        </p:spPr>
        <p:txBody>
          <a:bodyPr wrap="none" anchor="ctr"/>
          <a:p>
            <a:pPr algn="ctr" eaLnBrk="0" hangingPunct="0"/>
            <a:r>
              <a:rPr lang="zh-CN" altLang="en-US" sz="2800" dirty="0">
                <a:solidFill>
                  <a:srgbClr val="FF0000"/>
                </a:solidFill>
                <a:effectLst>
                  <a:outerShdw blurRad="38100" dist="38100" dir="2700000">
                    <a:srgbClr val="000000"/>
                  </a:outerShdw>
                </a:effectLst>
                <a:latin typeface="Times New Roman" panose="02020603050405020304" pitchFamily="18" charset="0"/>
                <a:ea typeface="黑体" panose="02010609060101010101" pitchFamily="2" charset="-122"/>
              </a:rPr>
              <a:t>经营战略</a:t>
            </a:r>
            <a:endParaRPr lang="zh-CN" altLang="en-US" dirty="0">
              <a:solidFill>
                <a:srgbClr val="FF0000"/>
              </a:solidFill>
              <a:effectLst>
                <a:outerShdw blurRad="38100" dist="38100" dir="2700000">
                  <a:srgbClr val="000000"/>
                </a:outerShdw>
              </a:effectLst>
              <a:latin typeface="Times New Roman" panose="02020603050405020304" pitchFamily="18" charset="0"/>
              <a:ea typeface="黑体" panose="02010609060101010101" pitchFamily="2" charset="-122"/>
            </a:endParaRPr>
          </a:p>
          <a:p>
            <a:pPr algn="ctr" eaLnBrk="0" hangingPunct="0"/>
            <a:r>
              <a:rPr lang="en-US" altLang="zh-CN" b="1" i="1">
                <a:solidFill>
                  <a:srgbClr val="FF0000"/>
                </a:solidFill>
                <a:effectLst>
                  <a:outerShdw blurRad="38100" dist="38100" dir="2700000">
                    <a:srgbClr val="000000"/>
                  </a:outerShdw>
                </a:effectLst>
                <a:latin typeface="Times New Roman" panose="02020603050405020304" pitchFamily="18" charset="0"/>
                <a:ea typeface="黑体" panose="02010609060101010101" pitchFamily="2" charset="-122"/>
              </a:rPr>
              <a:t>Business Strategy</a:t>
            </a:r>
            <a:endParaRPr lang="en-US" altLang="zh-CN">
              <a:latin typeface="Times New Roman" panose="02020603050405020304" pitchFamily="18" charset="0"/>
              <a:ea typeface="黑体" panose="02010609060101010101" pitchFamily="2" charset="-122"/>
            </a:endParaRPr>
          </a:p>
        </p:txBody>
      </p:sp>
      <p:sp>
        <p:nvSpPr>
          <p:cNvPr id="197637" name="矩形 197636"/>
          <p:cNvSpPr/>
          <p:nvPr/>
        </p:nvSpPr>
        <p:spPr>
          <a:xfrm>
            <a:off x="381000" y="3886200"/>
            <a:ext cx="2362200" cy="914400"/>
          </a:xfrm>
          <a:prstGeom prst="rect">
            <a:avLst/>
          </a:prstGeom>
          <a:solidFill>
            <a:srgbClr val="FFCC00"/>
          </a:solidFill>
          <a:ln w="12700">
            <a:noFill/>
          </a:ln>
          <a:effectLst>
            <a:outerShdw dist="107763" dir="2699999" algn="ctr" rotWithShape="0">
              <a:schemeClr val="bg2"/>
            </a:outerShdw>
          </a:effectLst>
        </p:spPr>
        <p:txBody>
          <a:bodyPr wrap="none" anchor="ctr"/>
          <a:p>
            <a:pPr algn="ctr" eaLnBrk="0" hangingPunct="0"/>
            <a:r>
              <a:rPr lang="zh-CN" altLang="en-US" sz="2800" dirty="0">
                <a:latin typeface="Times New Roman" panose="02020603050405020304" pitchFamily="18" charset="0"/>
                <a:ea typeface="黑体" panose="02010609060101010101" pitchFamily="2" charset="-122"/>
              </a:rPr>
              <a:t>资金战略</a:t>
            </a:r>
            <a:endParaRPr lang="zh-CN" altLang="en-US">
              <a:latin typeface="Times New Roman" panose="02020603050405020304" pitchFamily="18" charset="0"/>
              <a:ea typeface="黑体" panose="02010609060101010101" pitchFamily="2" charset="-122"/>
            </a:endParaRPr>
          </a:p>
          <a:p>
            <a:pPr algn="ctr" eaLnBrk="0" hangingPunct="0"/>
            <a:r>
              <a:rPr lang="en-US" altLang="zh-CN" b="1" i="1">
                <a:latin typeface="Times New Roman" panose="02020603050405020304" pitchFamily="18" charset="0"/>
                <a:ea typeface="黑体" panose="02010609060101010101" pitchFamily="2" charset="-122"/>
              </a:rPr>
              <a:t>Financial Strategy</a:t>
            </a:r>
            <a:endParaRPr lang="en-US" altLang="zh-CN">
              <a:latin typeface="Times New Roman" panose="02020603050405020304" pitchFamily="18" charset="0"/>
              <a:ea typeface="黑体" panose="02010609060101010101" pitchFamily="2" charset="-122"/>
            </a:endParaRPr>
          </a:p>
        </p:txBody>
      </p:sp>
      <p:sp>
        <p:nvSpPr>
          <p:cNvPr id="197638" name="矩形 197637"/>
          <p:cNvSpPr/>
          <p:nvPr/>
        </p:nvSpPr>
        <p:spPr>
          <a:xfrm>
            <a:off x="3352800" y="3886200"/>
            <a:ext cx="2362200" cy="914400"/>
          </a:xfrm>
          <a:prstGeom prst="rect">
            <a:avLst/>
          </a:prstGeom>
          <a:gradFill rotWithShape="0">
            <a:gsLst>
              <a:gs pos="0">
                <a:srgbClr val="FFFFFF">
                  <a:alpha val="100000"/>
                </a:srgbClr>
              </a:gs>
              <a:gs pos="7001">
                <a:srgbClr val="E6E6E6">
                  <a:alpha val="100000"/>
                </a:srgbClr>
              </a:gs>
              <a:gs pos="32001">
                <a:srgbClr val="7D8496">
                  <a:alpha val="100000"/>
                </a:srgbClr>
              </a:gs>
              <a:gs pos="47000">
                <a:srgbClr val="E6E6E6">
                  <a:alpha val="100000"/>
                </a:srgbClr>
              </a:gs>
              <a:gs pos="85001">
                <a:srgbClr val="7D8496">
                  <a:alpha val="100000"/>
                </a:srgbClr>
              </a:gs>
              <a:gs pos="100000">
                <a:srgbClr val="E6E6E6">
                  <a:alpha val="100000"/>
                </a:srgbClr>
              </a:gs>
            </a:gsLst>
            <a:lin ang="5400000" scaled="1"/>
            <a:tileRect/>
          </a:gradFill>
          <a:ln w="12700">
            <a:noFill/>
          </a:ln>
          <a:effectLst>
            <a:outerShdw dist="107763" dir="2699999" algn="ctr" rotWithShape="0">
              <a:schemeClr val="bg2"/>
            </a:outerShdw>
          </a:effectLst>
        </p:spPr>
        <p:txBody>
          <a:bodyPr wrap="none" anchor="ctr"/>
          <a:p>
            <a:pPr algn="ctr" eaLnBrk="0" hangingPunct="0"/>
            <a:r>
              <a:rPr lang="zh-CN" altLang="en-US" sz="2800" dirty="0">
                <a:latin typeface="Times New Roman" panose="02020603050405020304" pitchFamily="18" charset="0"/>
                <a:ea typeface="黑体" panose="02010609060101010101" pitchFamily="2" charset="-122"/>
              </a:rPr>
              <a:t>技术战略</a:t>
            </a:r>
            <a:endParaRPr lang="zh-CN" altLang="en-US">
              <a:latin typeface="Times New Roman" panose="02020603050405020304" pitchFamily="18" charset="0"/>
              <a:ea typeface="黑体" panose="02010609060101010101" pitchFamily="2" charset="-122"/>
            </a:endParaRPr>
          </a:p>
          <a:p>
            <a:pPr algn="ctr" eaLnBrk="0" hangingPunct="0"/>
            <a:r>
              <a:rPr lang="en-US" altLang="zh-CN" b="1" i="1">
                <a:latin typeface="Times New Roman" panose="02020603050405020304" pitchFamily="18" charset="0"/>
                <a:ea typeface="黑体" panose="02010609060101010101" pitchFamily="2" charset="-122"/>
              </a:rPr>
              <a:t>Technical Strategy</a:t>
            </a:r>
            <a:endParaRPr lang="en-US" altLang="zh-CN">
              <a:latin typeface="Times New Roman" panose="02020603050405020304" pitchFamily="18" charset="0"/>
              <a:ea typeface="黑体" panose="02010609060101010101" pitchFamily="2" charset="-122"/>
            </a:endParaRPr>
          </a:p>
        </p:txBody>
      </p:sp>
      <p:sp>
        <p:nvSpPr>
          <p:cNvPr id="197639" name="矩形 197638"/>
          <p:cNvSpPr/>
          <p:nvPr/>
        </p:nvSpPr>
        <p:spPr>
          <a:xfrm>
            <a:off x="6248400" y="3886200"/>
            <a:ext cx="2362200" cy="914400"/>
          </a:xfrm>
          <a:prstGeom prst="rect">
            <a:avLst/>
          </a:prstGeom>
          <a:solidFill>
            <a:srgbClr val="66FF33"/>
          </a:solidFill>
          <a:ln w="12700">
            <a:noFill/>
          </a:ln>
          <a:effectLst>
            <a:outerShdw dist="107763" dir="2699999" algn="ctr" rotWithShape="0">
              <a:schemeClr val="bg2"/>
            </a:outerShdw>
          </a:effectLst>
        </p:spPr>
        <p:txBody>
          <a:bodyPr wrap="none" anchor="ctr"/>
          <a:p>
            <a:pPr algn="ctr" eaLnBrk="0" hangingPunct="0"/>
            <a:r>
              <a:rPr lang="zh-CN" altLang="en-US" sz="2800" dirty="0">
                <a:latin typeface="Times New Roman" panose="02020603050405020304" pitchFamily="18" charset="0"/>
                <a:ea typeface="黑体" panose="02010609060101010101" pitchFamily="2" charset="-122"/>
              </a:rPr>
              <a:t>人力资源战略</a:t>
            </a:r>
            <a:endParaRPr lang="zh-CN" altLang="en-US" dirty="0">
              <a:latin typeface="Times New Roman" panose="02020603050405020304" pitchFamily="18" charset="0"/>
              <a:ea typeface="黑体" panose="02010609060101010101" pitchFamily="2" charset="-122"/>
            </a:endParaRPr>
          </a:p>
          <a:p>
            <a:pPr algn="ctr" eaLnBrk="0" hangingPunct="0"/>
            <a:r>
              <a:rPr lang="en-US" altLang="zh-CN" b="1" i="1">
                <a:latin typeface="Times New Roman" panose="02020603050405020304" pitchFamily="18" charset="0"/>
                <a:ea typeface="黑体" panose="02010609060101010101" pitchFamily="2" charset="-122"/>
              </a:rPr>
              <a:t>HR Strategy</a:t>
            </a:r>
            <a:endParaRPr lang="en-US" altLang="zh-CN">
              <a:latin typeface="Times New Roman" panose="02020603050405020304" pitchFamily="18" charset="0"/>
              <a:ea typeface="黑体" panose="02010609060101010101" pitchFamily="2" charset="-122"/>
            </a:endParaRPr>
          </a:p>
        </p:txBody>
      </p:sp>
      <p:cxnSp>
        <p:nvCxnSpPr>
          <p:cNvPr id="197640" name="直接箭头连接符 197639"/>
          <p:cNvCxnSpPr>
            <a:stCxn id="197636" idx="2"/>
            <a:endCxn id="197638" idx="0"/>
          </p:cNvCxnSpPr>
          <p:nvPr/>
        </p:nvCxnSpPr>
        <p:spPr>
          <a:xfrm>
            <a:off x="4533900" y="1981200"/>
            <a:ext cx="0" cy="1905000"/>
          </a:xfrm>
          <a:prstGeom prst="straightConnector1">
            <a:avLst/>
          </a:prstGeom>
          <a:ln w="12700" cap="flat" cmpd="sng">
            <a:solidFill>
              <a:schemeClr val="tx1"/>
            </a:solidFill>
            <a:prstDash val="solid"/>
            <a:headEnd type="none" w="sm" len="sm"/>
            <a:tailEnd type="none" w="sm" len="sm"/>
          </a:ln>
        </p:spPr>
      </p:cxnSp>
      <p:cxnSp>
        <p:nvCxnSpPr>
          <p:cNvPr id="197641" name="肘形连接符 197640"/>
          <p:cNvCxnSpPr>
            <a:stCxn id="197636" idx="2"/>
            <a:endCxn id="197637" idx="0"/>
          </p:cNvCxnSpPr>
          <p:nvPr/>
        </p:nvCxnSpPr>
        <p:spPr>
          <a:xfrm rot="5400000">
            <a:off x="2095500" y="1447800"/>
            <a:ext cx="1905000" cy="2971800"/>
          </a:xfrm>
          <a:prstGeom prst="bentConnector3">
            <a:avLst>
              <a:gd name="adj1" fmla="val 50000"/>
            </a:avLst>
          </a:prstGeom>
          <a:ln w="12700" cap="flat" cmpd="sng">
            <a:solidFill>
              <a:schemeClr val="tx1"/>
            </a:solidFill>
            <a:prstDash val="solid"/>
            <a:miter/>
            <a:headEnd type="none" w="sm" len="sm"/>
            <a:tailEnd type="none" w="sm" len="sm"/>
          </a:ln>
        </p:spPr>
      </p:cxnSp>
      <p:cxnSp>
        <p:nvCxnSpPr>
          <p:cNvPr id="197642" name="肘形连接符 197641"/>
          <p:cNvCxnSpPr>
            <a:stCxn id="197636" idx="2"/>
            <a:endCxn id="197639" idx="0"/>
          </p:cNvCxnSpPr>
          <p:nvPr/>
        </p:nvCxnSpPr>
        <p:spPr>
          <a:xfrm rot="-5400000" flipH="1">
            <a:off x="5029200" y="1485900"/>
            <a:ext cx="1905000" cy="2895600"/>
          </a:xfrm>
          <a:prstGeom prst="bentConnector3">
            <a:avLst>
              <a:gd name="adj1" fmla="val 50000"/>
            </a:avLst>
          </a:prstGeom>
          <a:ln w="12700" cap="flat" cmpd="sng">
            <a:solidFill>
              <a:schemeClr val="tx1"/>
            </a:solidFill>
            <a:prstDash val="solid"/>
            <a:miter/>
            <a:headEnd type="none" w="sm" len="sm"/>
            <a:tailEnd type="none" w="sm" len="sm"/>
          </a:ln>
        </p:spPr>
      </p:cxnSp>
      <p:sp>
        <p:nvSpPr>
          <p:cNvPr id="197643" name="文本框 197642"/>
          <p:cNvSpPr txBox="1"/>
          <p:nvPr/>
        </p:nvSpPr>
        <p:spPr>
          <a:xfrm>
            <a:off x="762000" y="5105400"/>
            <a:ext cx="1428750" cy="469900"/>
          </a:xfrm>
          <a:prstGeom prst="rect">
            <a:avLst/>
          </a:prstGeom>
          <a:noFill/>
          <a:ln w="12700" cap="flat" cmpd="sng">
            <a:solidFill>
              <a:schemeClr val="tx1"/>
            </a:solidFill>
            <a:prstDash val="solid"/>
            <a:miter/>
            <a:headEnd type="none" w="sm" len="sm"/>
            <a:tailEnd type="none" w="sm" len="sm"/>
          </a:ln>
        </p:spPr>
        <p:txBody>
          <a:bodyPr wrap="none" anchor="t">
            <a:spAutoFit/>
          </a:bodyPr>
          <a:p>
            <a:pPr eaLnBrk="0" hangingPunct="0"/>
            <a:r>
              <a:rPr lang="zh-CN" altLang="en-US" b="1" dirty="0">
                <a:latin typeface="Times New Roman" panose="02020603050405020304" pitchFamily="18" charset="0"/>
                <a:ea typeface="宋体" panose="02010600030101010101" pitchFamily="2" charset="-122"/>
              </a:rPr>
              <a:t>短期效益</a:t>
            </a:r>
            <a:endParaRPr lang="zh-CN" altLang="en-US" b="1">
              <a:latin typeface="Times New Roman" panose="02020603050405020304" pitchFamily="18" charset="0"/>
              <a:ea typeface="宋体" panose="02010600030101010101" pitchFamily="2" charset="-122"/>
            </a:endParaRPr>
          </a:p>
        </p:txBody>
      </p:sp>
      <p:sp>
        <p:nvSpPr>
          <p:cNvPr id="197644" name="文本框 197643"/>
          <p:cNvSpPr txBox="1"/>
          <p:nvPr/>
        </p:nvSpPr>
        <p:spPr>
          <a:xfrm>
            <a:off x="3810000" y="5105400"/>
            <a:ext cx="1428750" cy="469900"/>
          </a:xfrm>
          <a:prstGeom prst="rect">
            <a:avLst/>
          </a:prstGeom>
          <a:noFill/>
          <a:ln w="12700" cap="flat" cmpd="sng">
            <a:solidFill>
              <a:schemeClr val="tx1"/>
            </a:solidFill>
            <a:prstDash val="solid"/>
            <a:miter/>
            <a:headEnd type="none" w="sm" len="sm"/>
            <a:tailEnd type="none" w="sm" len="sm"/>
          </a:ln>
        </p:spPr>
        <p:txBody>
          <a:bodyPr wrap="none" anchor="t">
            <a:spAutoFit/>
          </a:bodyPr>
          <a:p>
            <a:pPr eaLnBrk="0" hangingPunct="0"/>
            <a:r>
              <a:rPr lang="zh-CN" altLang="en-US" b="1" dirty="0">
                <a:latin typeface="Times New Roman" panose="02020603050405020304" pitchFamily="18" charset="0"/>
                <a:ea typeface="宋体" panose="02010600030101010101" pitchFamily="2" charset="-122"/>
              </a:rPr>
              <a:t>中期效益</a:t>
            </a:r>
            <a:endParaRPr lang="zh-CN" altLang="en-US" b="1">
              <a:latin typeface="Times New Roman" panose="02020603050405020304" pitchFamily="18" charset="0"/>
              <a:ea typeface="宋体" panose="02010600030101010101" pitchFamily="2" charset="-122"/>
            </a:endParaRPr>
          </a:p>
        </p:txBody>
      </p:sp>
      <p:sp>
        <p:nvSpPr>
          <p:cNvPr id="197645" name="文本框 197644"/>
          <p:cNvSpPr txBox="1"/>
          <p:nvPr/>
        </p:nvSpPr>
        <p:spPr>
          <a:xfrm>
            <a:off x="6705600" y="5105400"/>
            <a:ext cx="1428750" cy="469900"/>
          </a:xfrm>
          <a:prstGeom prst="rect">
            <a:avLst/>
          </a:prstGeom>
          <a:noFill/>
          <a:ln w="12700" cap="flat" cmpd="sng">
            <a:solidFill>
              <a:schemeClr val="tx1"/>
            </a:solidFill>
            <a:prstDash val="solid"/>
            <a:miter/>
            <a:headEnd type="none" w="sm" len="sm"/>
            <a:tailEnd type="none" w="sm" len="sm"/>
          </a:ln>
        </p:spPr>
        <p:txBody>
          <a:bodyPr wrap="none" anchor="t">
            <a:spAutoFit/>
          </a:bodyPr>
          <a:p>
            <a:pPr eaLnBrk="0" hangingPunct="0"/>
            <a:r>
              <a:rPr lang="zh-CN" altLang="en-US" b="1" dirty="0">
                <a:latin typeface="Times New Roman" panose="02020603050405020304" pitchFamily="18" charset="0"/>
                <a:ea typeface="宋体" panose="02010600030101010101" pitchFamily="2" charset="-122"/>
              </a:rPr>
              <a:t>长期效益</a:t>
            </a:r>
            <a:endParaRPr lang="zh-CN" altLang="en-US" b="1">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5938" name="文本框 295937"/>
          <p:cNvSpPr txBox="1"/>
          <p:nvPr/>
        </p:nvSpPr>
        <p:spPr>
          <a:xfrm>
            <a:off x="1066800" y="1371600"/>
            <a:ext cx="3581400" cy="519113"/>
          </a:xfrm>
          <a:prstGeom prst="rect">
            <a:avLst/>
          </a:prstGeom>
          <a:noFill/>
          <a:ln w="9525">
            <a:noFill/>
          </a:ln>
        </p:spPr>
        <p:txBody>
          <a:bodyPr>
            <a:spAutoFit/>
          </a:bodyPr>
          <a:p>
            <a:pPr>
              <a:spcBef>
                <a:spcPct val="50000"/>
              </a:spcBef>
              <a:buChar char="•"/>
            </a:pPr>
            <a:r>
              <a:rPr lang="zh-CN" altLang="en-US" sz="2800" b="1" dirty="0">
                <a:latin typeface="Times New Roman" panose="02020603050405020304" pitchFamily="18" charset="0"/>
                <a:ea typeface="宋体" panose="02010600030101010101" pitchFamily="2" charset="-122"/>
              </a:rPr>
              <a:t>管理过程举例</a:t>
            </a:r>
            <a:endParaRPr lang="zh-CN" altLang="en-US" sz="3200" b="1" dirty="0">
              <a:latin typeface="Times New Roman" panose="02020603050405020304" pitchFamily="18" charset="0"/>
              <a:ea typeface="宋体" panose="02010600030101010101" pitchFamily="2" charset="-122"/>
            </a:endParaRPr>
          </a:p>
        </p:txBody>
      </p:sp>
      <p:sp>
        <p:nvSpPr>
          <p:cNvPr id="295939" name="文本框 295938"/>
          <p:cNvSpPr txBox="1"/>
          <p:nvPr/>
        </p:nvSpPr>
        <p:spPr>
          <a:xfrm>
            <a:off x="533400" y="2133600"/>
            <a:ext cx="8077200" cy="457200"/>
          </a:xfrm>
          <a:prstGeom prst="rect">
            <a:avLst/>
          </a:prstGeom>
          <a:noFill/>
          <a:ln w="9525">
            <a:noFill/>
          </a:ln>
        </p:spPr>
        <p:txBody>
          <a:bodyPr>
            <a:spAutoFit/>
          </a:bodyPr>
          <a:p>
            <a:pPr>
              <a:spcBef>
                <a:spcPct val="50000"/>
              </a:spcBef>
            </a:pPr>
            <a:r>
              <a:rPr lang="zh-CN" altLang="en-US" dirty="0">
                <a:latin typeface="Times New Roman" panose="02020603050405020304" pitchFamily="18" charset="0"/>
                <a:ea typeface="宋体" panose="02010600030101010101" pitchFamily="2" charset="-122"/>
              </a:rPr>
              <a:t>为了激励部门员工，提高部门效益</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进行相应的人员考核．</a:t>
            </a:r>
            <a:endParaRPr lang="zh-CN" altLang="en-US" dirty="0">
              <a:latin typeface="Times New Roman" panose="02020603050405020304" pitchFamily="18" charset="0"/>
              <a:ea typeface="宋体" panose="02010600030101010101" pitchFamily="2" charset="-122"/>
            </a:endParaRPr>
          </a:p>
        </p:txBody>
      </p:sp>
      <p:sp>
        <p:nvSpPr>
          <p:cNvPr id="295940" name="下箭头 295939"/>
          <p:cNvSpPr/>
          <p:nvPr/>
        </p:nvSpPr>
        <p:spPr>
          <a:xfrm>
            <a:off x="2514600" y="2819400"/>
            <a:ext cx="1143000" cy="762000"/>
          </a:xfrm>
          <a:prstGeom prst="downArrow">
            <a:avLst>
              <a:gd name="adj1" fmla="val 50000"/>
              <a:gd name="adj2" fmla="val 25000"/>
            </a:avLst>
          </a:prstGeom>
          <a:solidFill>
            <a:srgbClr val="00FFFF"/>
          </a:solidFill>
          <a:ln w="9525" cap="flat" cmpd="sng">
            <a:solidFill>
              <a:schemeClr val="tx1"/>
            </a:solidFill>
            <a:prstDash val="solid"/>
            <a:miter/>
            <a:headEnd type="none" w="med" len="med"/>
            <a:tailEnd type="none" w="med" len="med"/>
          </a:ln>
        </p:spPr>
        <p:txBody>
          <a:bodyPr/>
          <a:p>
            <a:endParaRPr lang="zh-CN" altLang="en-US"/>
          </a:p>
        </p:txBody>
      </p:sp>
      <p:sp>
        <p:nvSpPr>
          <p:cNvPr id="295941" name="文本框 295940"/>
          <p:cNvSpPr txBox="1"/>
          <p:nvPr/>
        </p:nvSpPr>
        <p:spPr>
          <a:xfrm>
            <a:off x="1066800" y="3886200"/>
            <a:ext cx="7239000" cy="1066800"/>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目标：</a:t>
            </a:r>
            <a:r>
              <a:rPr lang="zh-CN" altLang="en-US" dirty="0">
                <a:solidFill>
                  <a:srgbClr val="584BB5"/>
                </a:solidFill>
                <a:latin typeface="Times New Roman" panose="02020603050405020304" pitchFamily="18" charset="0"/>
                <a:ea typeface="宋体" panose="02010600030101010101" pitchFamily="2" charset="-122"/>
              </a:rPr>
              <a:t>为完善部门相关制度，今年制定考核制度。</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pPr>
            <a:r>
              <a:rPr lang="zh-CN" altLang="en-US" b="1" dirty="0">
                <a:latin typeface="Times New Roman" panose="02020603050405020304" pitchFamily="18" charset="0"/>
                <a:ea typeface="宋体" panose="02010600030101010101" pitchFamily="2" charset="-122"/>
              </a:rPr>
              <a:t>考核标准</a:t>
            </a:r>
            <a:r>
              <a:rPr lang="zh-CN" altLang="en-US" dirty="0">
                <a:latin typeface="Times New Roman" panose="02020603050405020304" pitchFamily="18" charset="0"/>
                <a:ea typeface="宋体" panose="02010600030101010101" pitchFamily="2" charset="-122"/>
              </a:rPr>
              <a:t>：</a:t>
            </a:r>
            <a:r>
              <a:rPr lang="zh-CN" altLang="en-US" dirty="0">
                <a:solidFill>
                  <a:srgbClr val="584BB5"/>
                </a:solidFill>
                <a:latin typeface="Times New Roman" panose="02020603050405020304" pitchFamily="18" charset="0"/>
                <a:ea typeface="宋体" panose="02010600030101010101" pitchFamily="2" charset="-122"/>
              </a:rPr>
              <a:t>制度得到上级认可</a:t>
            </a:r>
            <a:r>
              <a:rPr lang="en-US" altLang="zh-CN" dirty="0">
                <a:solidFill>
                  <a:srgbClr val="584BB5"/>
                </a:solidFill>
                <a:latin typeface="Times New Roman" panose="02020603050405020304" pitchFamily="18" charset="0"/>
                <a:ea typeface="宋体" panose="02010600030101010101" pitchFamily="2" charset="-122"/>
              </a:rPr>
              <a:t>, </a:t>
            </a:r>
            <a:r>
              <a:rPr lang="zh-CN" altLang="en-US" dirty="0">
                <a:solidFill>
                  <a:srgbClr val="584BB5"/>
                </a:solidFill>
                <a:latin typeface="Times New Roman" panose="02020603050405020304" pitchFamily="18" charset="0"/>
                <a:ea typeface="宋体" panose="02010600030101010101" pitchFamily="2" charset="-122"/>
              </a:rPr>
              <a:t>进行试行。</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62" name="文本框 296961"/>
          <p:cNvSpPr txBox="1"/>
          <p:nvPr/>
        </p:nvSpPr>
        <p:spPr>
          <a:xfrm>
            <a:off x="1295400" y="1295400"/>
            <a:ext cx="5105400" cy="519113"/>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宋体" panose="02010600030101010101" pitchFamily="2" charset="-122"/>
              </a:rPr>
              <a:t>４、目标和行动计划的区别</a:t>
            </a:r>
            <a:endParaRPr lang="zh-CN" altLang="en-US" sz="2800" b="1" dirty="0">
              <a:latin typeface="Times New Roman" panose="02020603050405020304" pitchFamily="18" charset="0"/>
              <a:ea typeface="宋体" panose="02010600030101010101" pitchFamily="2" charset="-122"/>
            </a:endParaRPr>
          </a:p>
        </p:txBody>
      </p:sp>
      <p:sp>
        <p:nvSpPr>
          <p:cNvPr id="296963" name="文本框 296962"/>
          <p:cNvSpPr txBox="1"/>
          <p:nvPr/>
        </p:nvSpPr>
        <p:spPr>
          <a:xfrm>
            <a:off x="762000" y="4267200"/>
            <a:ext cx="7848600" cy="2100263"/>
          </a:xfrm>
          <a:prstGeom prst="rect">
            <a:avLst/>
          </a:prstGeom>
          <a:noFill/>
          <a:ln w="9525">
            <a:noFill/>
          </a:ln>
        </p:spPr>
        <p:txBody>
          <a:bodyPr>
            <a:spAutoFit/>
          </a:bodyPr>
          <a:p>
            <a:pPr>
              <a:spcBef>
                <a:spcPct val="50000"/>
              </a:spcBef>
            </a:pPr>
            <a:r>
              <a:rPr lang="zh-CN" altLang="en-US" b="1" dirty="0">
                <a:latin typeface="Times New Roman" panose="02020603050405020304" pitchFamily="18" charset="0"/>
                <a:ea typeface="宋体" panose="02010600030101010101" pitchFamily="2" charset="-122"/>
              </a:rPr>
              <a:t>行动计划＝实施策略＝完成目标的执行方案＝</a:t>
            </a:r>
            <a:r>
              <a:rPr lang="zh-CN" altLang="en-US" b="1" dirty="0">
                <a:solidFill>
                  <a:srgbClr val="0000CC"/>
                </a:solidFill>
                <a:latin typeface="Times New Roman" panose="02020603050405020304" pitchFamily="18" charset="0"/>
                <a:ea typeface="宋体" panose="02010600030101010101" pitchFamily="2" charset="-122"/>
              </a:rPr>
              <a:t>怎么做？</a:t>
            </a:r>
            <a:endParaRPr lang="zh-CN" altLang="en-US" dirty="0">
              <a:solidFill>
                <a:srgbClr val="0000CC"/>
              </a:solidFill>
              <a:latin typeface="Times New Roman" panose="02020603050405020304" pitchFamily="18" charset="0"/>
              <a:ea typeface="宋体" panose="02010600030101010101" pitchFamily="2" charset="-122"/>
            </a:endParaRPr>
          </a:p>
          <a:p>
            <a:pPr>
              <a:spcBef>
                <a:spcPct val="50000"/>
              </a:spcBef>
              <a:buChar char="•"/>
            </a:pPr>
            <a:r>
              <a:rPr lang="zh-CN" altLang="en-US" dirty="0">
                <a:solidFill>
                  <a:srgbClr val="584BB5"/>
                </a:solidFill>
                <a:latin typeface="Times New Roman" panose="02020603050405020304" pitchFamily="18" charset="0"/>
                <a:ea typeface="宋体" panose="02010600030101010101" pitchFamily="2" charset="-122"/>
              </a:rPr>
              <a:t>行动计划主要源于目标，用于上级在执行过程中的监督</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buChar char="•"/>
            </a:pPr>
            <a:r>
              <a:rPr lang="zh-CN" altLang="en-US" dirty="0">
                <a:solidFill>
                  <a:srgbClr val="584BB5"/>
                </a:solidFill>
                <a:latin typeface="Times New Roman" panose="02020603050405020304" pitchFamily="18" charset="0"/>
                <a:ea typeface="宋体" panose="02010600030101010101" pitchFamily="2" charset="-122"/>
              </a:rPr>
              <a:t>行动计划可用计划表或总结的形式体现</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buChar char="•"/>
            </a:pPr>
            <a:r>
              <a:rPr lang="zh-CN" altLang="en-US" dirty="0">
                <a:solidFill>
                  <a:srgbClr val="584BB5"/>
                </a:solidFill>
                <a:latin typeface="Times New Roman" panose="02020603050405020304" pitchFamily="18" charset="0"/>
                <a:ea typeface="宋体" panose="02010600030101010101" pitchFamily="2" charset="-122"/>
              </a:rPr>
              <a:t>行动计划用于评价时提供参考</a:t>
            </a:r>
            <a:endParaRPr lang="zh-CN" altLang="en-US" dirty="0">
              <a:latin typeface="Times New Roman" panose="02020603050405020304" pitchFamily="18" charset="0"/>
              <a:ea typeface="宋体" panose="02010600030101010101" pitchFamily="2" charset="-122"/>
            </a:endParaRPr>
          </a:p>
        </p:txBody>
      </p:sp>
      <p:sp>
        <p:nvSpPr>
          <p:cNvPr id="296964" name="文本框 296963"/>
          <p:cNvSpPr txBox="1"/>
          <p:nvPr/>
        </p:nvSpPr>
        <p:spPr>
          <a:xfrm>
            <a:off x="914400" y="1752600"/>
            <a:ext cx="7086600" cy="2647950"/>
          </a:xfrm>
          <a:prstGeom prst="rect">
            <a:avLst/>
          </a:prstGeom>
          <a:noFill/>
          <a:ln w="9525">
            <a:noFill/>
          </a:ln>
        </p:spPr>
        <p:txBody>
          <a:bodyPr>
            <a:spAutoFit/>
          </a:bodyPr>
          <a:p>
            <a:pPr>
              <a:spcBef>
                <a:spcPct val="50000"/>
              </a:spcBef>
            </a:pPr>
            <a:r>
              <a:rPr lang="zh-CN" altLang="en-US" b="1" dirty="0">
                <a:latin typeface="Times New Roman" panose="02020603050405020304" pitchFamily="18" charset="0"/>
                <a:ea typeface="宋体" panose="02010600030101010101" pitchFamily="2" charset="-122"/>
              </a:rPr>
              <a:t>目标＝最终结果＝</a:t>
            </a:r>
            <a:r>
              <a:rPr lang="zh-CN" altLang="en-US" b="1" dirty="0">
                <a:solidFill>
                  <a:srgbClr val="0000CC"/>
                </a:solidFill>
                <a:latin typeface="Times New Roman" panose="02020603050405020304" pitchFamily="18" charset="0"/>
                <a:ea typeface="宋体" panose="02010600030101010101" pitchFamily="2" charset="-122"/>
              </a:rPr>
              <a:t>做什么？</a:t>
            </a:r>
            <a:endParaRPr lang="zh-CN" altLang="en-US" dirty="0">
              <a:latin typeface="Times New Roman" panose="02020603050405020304" pitchFamily="18" charset="0"/>
              <a:ea typeface="宋体" panose="02010600030101010101" pitchFamily="2" charset="-122"/>
            </a:endParaRPr>
          </a:p>
          <a:p>
            <a:pPr>
              <a:spcBef>
                <a:spcPct val="50000"/>
              </a:spcBef>
              <a:buChar char="•"/>
            </a:pPr>
            <a:r>
              <a:rPr lang="zh-CN" altLang="en-US" dirty="0">
                <a:solidFill>
                  <a:srgbClr val="584BB5"/>
                </a:solidFill>
                <a:latin typeface="Times New Roman" panose="02020603050405020304" pitchFamily="18" charset="0"/>
                <a:ea typeface="宋体" panose="02010600030101010101" pitchFamily="2" charset="-122"/>
              </a:rPr>
              <a:t>对目标的管理是部门管理全过程</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buChar char="•"/>
            </a:pPr>
            <a:r>
              <a:rPr lang="zh-CN" altLang="en-US" dirty="0">
                <a:solidFill>
                  <a:srgbClr val="584BB5"/>
                </a:solidFill>
                <a:latin typeface="Times New Roman" panose="02020603050405020304" pitchFamily="18" charset="0"/>
                <a:ea typeface="宋体" panose="02010600030101010101" pitchFamily="2" charset="-122"/>
              </a:rPr>
              <a:t>对目标的评价只对最终结果，非过程性</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buChar char="•"/>
            </a:pPr>
            <a:r>
              <a:rPr lang="zh-CN" altLang="en-US" dirty="0">
                <a:solidFill>
                  <a:srgbClr val="584BB5"/>
                </a:solidFill>
                <a:latin typeface="Times New Roman" panose="02020603050405020304" pitchFamily="18" charset="0"/>
                <a:ea typeface="宋体" panose="02010600030101010101" pitchFamily="2" charset="-122"/>
              </a:rPr>
              <a:t>目标是目标评价的主要依据，</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pP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986" name="文本框 297985"/>
          <p:cNvSpPr txBox="1"/>
          <p:nvPr/>
        </p:nvSpPr>
        <p:spPr>
          <a:xfrm>
            <a:off x="1143000" y="1219200"/>
            <a:ext cx="6324600" cy="1311275"/>
          </a:xfrm>
          <a:prstGeom prst="rect">
            <a:avLst/>
          </a:prstGeom>
          <a:noFill/>
          <a:ln w="9525">
            <a:noFill/>
          </a:ln>
        </p:spPr>
        <p:txBody>
          <a:bodyPr>
            <a:spAutoFit/>
          </a:bodyPr>
          <a:p>
            <a:pPr>
              <a:spcBef>
                <a:spcPct val="50000"/>
              </a:spcBef>
            </a:pPr>
            <a:r>
              <a:rPr lang="zh-CN" altLang="en-US" sz="3200" b="1" dirty="0">
                <a:latin typeface="Times New Roman" panose="02020603050405020304" pitchFamily="18" charset="0"/>
                <a:ea typeface="宋体" panose="02010600030101010101" pitchFamily="2" charset="-122"/>
              </a:rPr>
              <a:t>目标有什么用？</a:t>
            </a:r>
            <a:endParaRPr lang="zh-CN" altLang="en-US" sz="3200" b="1" dirty="0">
              <a:latin typeface="Times New Roman" panose="02020603050405020304" pitchFamily="18" charset="0"/>
              <a:ea typeface="宋体" panose="02010600030101010101" pitchFamily="2" charset="-122"/>
            </a:endParaRPr>
          </a:p>
          <a:p>
            <a:pPr>
              <a:spcBef>
                <a:spcPct val="50000"/>
              </a:spcBef>
            </a:pPr>
            <a:endParaRPr lang="zh-CN" altLang="en-US" sz="3200" b="1" dirty="0">
              <a:latin typeface="Times New Roman" panose="02020603050405020304" pitchFamily="18" charset="0"/>
              <a:ea typeface="宋体" panose="02010600030101010101" pitchFamily="2" charset="-122"/>
            </a:endParaRPr>
          </a:p>
        </p:txBody>
      </p:sp>
      <p:sp>
        <p:nvSpPr>
          <p:cNvPr id="297987" name="竖卷形 297986"/>
          <p:cNvSpPr/>
          <p:nvPr/>
        </p:nvSpPr>
        <p:spPr>
          <a:xfrm>
            <a:off x="381000" y="2133600"/>
            <a:ext cx="1676400" cy="2971800"/>
          </a:xfrm>
          <a:prstGeom prst="verticalScroll">
            <a:avLst>
              <a:gd name="adj" fmla="val 12500"/>
            </a:avLst>
          </a:prstGeom>
          <a:solidFill>
            <a:schemeClr val="accent1"/>
          </a:solidFill>
          <a:ln w="9525" cap="flat" cmpd="sng">
            <a:solidFill>
              <a:schemeClr val="tx1"/>
            </a:solidFill>
            <a:prstDash val="solid"/>
            <a:headEnd type="none" w="med" len="med"/>
            <a:tailEnd type="none" w="med" len="med"/>
          </a:ln>
        </p:spPr>
        <p:txBody>
          <a:bodyPr vert="eaVert" wrap="none" anchor="ctr"/>
          <a:p>
            <a:pPr algn="ctr"/>
            <a:r>
              <a:rPr lang="zh-CN" altLang="en-US" sz="3200" b="1" dirty="0">
                <a:solidFill>
                  <a:srgbClr val="FFFF00"/>
                </a:solidFill>
                <a:latin typeface="Times New Roman" panose="02020603050405020304" pitchFamily="18" charset="0"/>
                <a:ea typeface="宋体" panose="02010600030101010101" pitchFamily="2" charset="-122"/>
              </a:rPr>
              <a:t>目标用处</a:t>
            </a:r>
            <a:endParaRPr lang="zh-CN" altLang="en-US" sz="3200" b="1" dirty="0">
              <a:solidFill>
                <a:srgbClr val="FFFF00"/>
              </a:solidFill>
              <a:latin typeface="Times New Roman" panose="02020603050405020304" pitchFamily="18" charset="0"/>
              <a:ea typeface="宋体" panose="02010600030101010101" pitchFamily="2" charset="-122"/>
            </a:endParaRPr>
          </a:p>
        </p:txBody>
      </p:sp>
      <p:sp>
        <p:nvSpPr>
          <p:cNvPr id="297988" name="横卷形 297987"/>
          <p:cNvSpPr/>
          <p:nvPr/>
        </p:nvSpPr>
        <p:spPr>
          <a:xfrm>
            <a:off x="5029200" y="2133600"/>
            <a:ext cx="3810000" cy="3200400"/>
          </a:xfrm>
          <a:prstGeom prst="horizontalScroll">
            <a:avLst>
              <a:gd name="adj" fmla="val 12500"/>
            </a:avLst>
          </a:prstGeom>
          <a:solidFill>
            <a:schemeClr val="accent1"/>
          </a:solidFill>
          <a:ln w="9525" cap="flat" cmpd="sng">
            <a:solidFill>
              <a:schemeClr val="tx1"/>
            </a:solidFill>
            <a:prstDash val="solid"/>
            <a:headEnd type="none" w="med" len="med"/>
            <a:tailEnd type="none" w="med" len="med"/>
          </a:ln>
        </p:spPr>
        <p:txBody>
          <a:bodyPr wrap="none" anchor="ctr"/>
          <a:p>
            <a:r>
              <a:rPr lang="zh-CN" altLang="en-US" sz="2800" b="1" dirty="0">
                <a:solidFill>
                  <a:srgbClr val="FFFF00"/>
                </a:solidFill>
                <a:latin typeface="Times New Roman" panose="02020603050405020304" pitchFamily="18" charset="0"/>
                <a:ea typeface="宋体" panose="02010600030101010101" pitchFamily="2" charset="-122"/>
              </a:rPr>
              <a:t>１、反应结果</a:t>
            </a:r>
            <a:endParaRPr lang="zh-CN" altLang="en-US" sz="2800" b="1" dirty="0">
              <a:solidFill>
                <a:srgbClr val="FFFF00"/>
              </a:solidFill>
              <a:latin typeface="Times New Roman" panose="02020603050405020304" pitchFamily="18" charset="0"/>
              <a:ea typeface="宋体" panose="02010600030101010101" pitchFamily="2" charset="-122"/>
            </a:endParaRPr>
          </a:p>
          <a:p>
            <a:r>
              <a:rPr lang="zh-CN" altLang="en-US" sz="3200" b="1" u="sng" dirty="0">
                <a:solidFill>
                  <a:srgbClr val="FFFF00"/>
                </a:solidFill>
                <a:latin typeface="Times New Roman" panose="02020603050405020304" pitchFamily="18" charset="0"/>
                <a:ea typeface="宋体" panose="02010600030101010101" pitchFamily="2" charset="-122"/>
              </a:rPr>
              <a:t>２、进行绩效评价</a:t>
            </a:r>
            <a:endParaRPr lang="zh-CN" altLang="en-US" sz="2800" b="1" dirty="0">
              <a:solidFill>
                <a:srgbClr val="FFFF00"/>
              </a:solidFill>
              <a:latin typeface="Times New Roman" panose="02020603050405020304" pitchFamily="18" charset="0"/>
              <a:ea typeface="宋体" panose="02010600030101010101" pitchFamily="2" charset="-122"/>
            </a:endParaRPr>
          </a:p>
          <a:p>
            <a:r>
              <a:rPr lang="zh-CN" altLang="en-US" sz="2800" b="1" dirty="0">
                <a:solidFill>
                  <a:srgbClr val="FFFF00"/>
                </a:solidFill>
                <a:latin typeface="Times New Roman" panose="02020603050405020304" pitchFamily="18" charset="0"/>
                <a:ea typeface="宋体" panose="02010600030101010101" pitchFamily="2" charset="-122"/>
              </a:rPr>
              <a:t>３、日常管理</a:t>
            </a:r>
            <a:endParaRPr lang="zh-CN" altLang="en-US" sz="2800" b="1" dirty="0">
              <a:solidFill>
                <a:srgbClr val="FFFF00"/>
              </a:solidFill>
              <a:latin typeface="Times New Roman" panose="02020603050405020304" pitchFamily="18" charset="0"/>
              <a:ea typeface="宋体" panose="02010600030101010101" pitchFamily="2" charset="-122"/>
            </a:endParaRPr>
          </a:p>
          <a:p>
            <a:r>
              <a:rPr lang="zh-CN" altLang="en-US" sz="3200" b="1" u="sng" dirty="0">
                <a:solidFill>
                  <a:srgbClr val="FF3300"/>
                </a:solidFill>
                <a:effectLst>
                  <a:outerShdw blurRad="38100" dist="38100" dir="2700000">
                    <a:srgbClr val="000000"/>
                  </a:outerShdw>
                </a:effectLst>
                <a:latin typeface="Times New Roman" panose="02020603050405020304" pitchFamily="18" charset="0"/>
                <a:ea typeface="宋体" panose="02010600030101010101" pitchFamily="2" charset="-122"/>
              </a:rPr>
              <a:t>４、引导改进</a:t>
            </a:r>
            <a:endParaRPr lang="zh-CN" altLang="en-US" dirty="0">
              <a:solidFill>
                <a:srgbClr val="FFFF00"/>
              </a:solidFill>
              <a:latin typeface="Times New Roman" panose="02020603050405020304" pitchFamily="18" charset="0"/>
              <a:ea typeface="宋体" panose="02010600030101010101" pitchFamily="2" charset="-122"/>
            </a:endParaRPr>
          </a:p>
        </p:txBody>
      </p:sp>
      <p:sp>
        <p:nvSpPr>
          <p:cNvPr id="297989" name="波形 297988"/>
          <p:cNvSpPr/>
          <p:nvPr/>
        </p:nvSpPr>
        <p:spPr>
          <a:xfrm>
            <a:off x="2286000" y="3200400"/>
            <a:ext cx="2667000" cy="990600"/>
          </a:xfrm>
          <a:prstGeom prst="wave">
            <a:avLst>
              <a:gd name="adj1" fmla="val 13005"/>
              <a:gd name="adj2" fmla="val 0"/>
            </a:avLst>
          </a:prstGeom>
          <a:solidFill>
            <a:srgbClr val="3366FF"/>
          </a:solidFill>
          <a:ln w="9525" cap="flat" cmpd="sng">
            <a:solidFill>
              <a:schemeClr val="tx1"/>
            </a:solidFill>
            <a:prstDash val="solid"/>
            <a:headEnd type="none" w="med" len="med"/>
            <a:tailEnd type="none" w="med" len="med"/>
          </a:ln>
        </p:spPr>
        <p:txBody>
          <a:bodyPr wrap="none" anchor="ctr"/>
          <a:p>
            <a:pPr algn="ctr"/>
            <a:r>
              <a:rPr lang="zh-CN" altLang="en-US" sz="3200" dirty="0">
                <a:solidFill>
                  <a:srgbClr val="FF3300"/>
                </a:solidFill>
                <a:latin typeface="Times New Roman" panose="02020603050405020304" pitchFamily="18" charset="0"/>
                <a:ea typeface="宋体" panose="02010600030101010101" pitchFamily="2" charset="-122"/>
              </a:rPr>
              <a:t>目标＝标杆</a:t>
            </a:r>
            <a:endParaRPr lang="zh-CN" altLang="en-US" sz="3200" dirty="0">
              <a:latin typeface="Times New Roman" panose="02020603050405020304" pitchFamily="18"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文本框 299009"/>
          <p:cNvSpPr txBox="1"/>
          <p:nvPr/>
        </p:nvSpPr>
        <p:spPr>
          <a:xfrm>
            <a:off x="1143000" y="990600"/>
            <a:ext cx="3962400" cy="579438"/>
          </a:xfrm>
          <a:prstGeom prst="rect">
            <a:avLst/>
          </a:prstGeom>
          <a:noFill/>
          <a:ln w="9525">
            <a:noFill/>
          </a:ln>
        </p:spPr>
        <p:txBody>
          <a:bodyPr>
            <a:spAutoFit/>
          </a:bodyPr>
          <a:p>
            <a:pPr>
              <a:spcBef>
                <a:spcPct val="50000"/>
              </a:spcBef>
            </a:pPr>
            <a:r>
              <a:rPr lang="zh-CN" altLang="en-US" sz="3200" b="1" dirty="0">
                <a:latin typeface="Times New Roman" panose="02020603050405020304" pitchFamily="18" charset="0"/>
                <a:ea typeface="宋体" panose="02010600030101010101" pitchFamily="2" charset="-122"/>
              </a:rPr>
              <a:t>目标管理法</a:t>
            </a:r>
            <a:endParaRPr lang="zh-CN" altLang="en-US" dirty="0">
              <a:latin typeface="Times New Roman" panose="02020603050405020304" pitchFamily="18" charset="0"/>
              <a:ea typeface="宋体" panose="02010600030101010101" pitchFamily="2" charset="-122"/>
            </a:endParaRPr>
          </a:p>
        </p:txBody>
      </p:sp>
      <p:sp>
        <p:nvSpPr>
          <p:cNvPr id="299011" name="矩形 299010"/>
          <p:cNvSpPr/>
          <p:nvPr/>
        </p:nvSpPr>
        <p:spPr>
          <a:xfrm>
            <a:off x="1066800" y="1828800"/>
            <a:ext cx="2133600" cy="685800"/>
          </a:xfrm>
          <a:prstGeom prst="rect">
            <a:avLst/>
          </a:prstGeom>
          <a:solidFill>
            <a:srgbClr val="3366FF"/>
          </a:solidFill>
          <a:ln w="9525" cap="flat" cmpd="sng">
            <a:solidFill>
              <a:schemeClr val="tx1"/>
            </a:solidFill>
            <a:prstDash val="solid"/>
            <a:miter/>
            <a:headEnd type="none" w="med" len="med"/>
            <a:tailEnd type="none" w="med" len="med"/>
          </a:ln>
        </p:spPr>
        <p:txBody>
          <a:bodyPr wrap="none" anchor="ctr"/>
          <a:p>
            <a:pPr algn="ctr"/>
            <a:r>
              <a:rPr lang="zh-CN" altLang="en-US" dirty="0">
                <a:solidFill>
                  <a:schemeClr val="bg1"/>
                </a:solidFill>
                <a:latin typeface="Times New Roman" panose="02020603050405020304" pitchFamily="18" charset="0"/>
                <a:ea typeface="宋体" panose="02010600030101010101" pitchFamily="2" charset="-122"/>
              </a:rPr>
              <a:t>目标设定</a:t>
            </a:r>
            <a:endParaRPr lang="zh-CN" altLang="en-US" dirty="0">
              <a:solidFill>
                <a:schemeClr val="bg1"/>
              </a:solidFill>
              <a:latin typeface="Times New Roman" panose="02020603050405020304" pitchFamily="18" charset="0"/>
              <a:ea typeface="宋体" panose="02010600030101010101" pitchFamily="2" charset="-122"/>
            </a:endParaRPr>
          </a:p>
        </p:txBody>
      </p:sp>
      <p:sp>
        <p:nvSpPr>
          <p:cNvPr id="299012" name="下箭头 299011"/>
          <p:cNvSpPr/>
          <p:nvPr/>
        </p:nvSpPr>
        <p:spPr>
          <a:xfrm>
            <a:off x="1905000" y="2514600"/>
            <a:ext cx="609600" cy="685800"/>
          </a:xfrm>
          <a:prstGeom prst="downArrow">
            <a:avLst>
              <a:gd name="adj1" fmla="val 50000"/>
              <a:gd name="adj2" fmla="val 28125"/>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99013" name="矩形 299012"/>
          <p:cNvSpPr/>
          <p:nvPr/>
        </p:nvSpPr>
        <p:spPr>
          <a:xfrm>
            <a:off x="4953000" y="3124200"/>
            <a:ext cx="2133600" cy="685800"/>
          </a:xfrm>
          <a:prstGeom prst="rect">
            <a:avLst/>
          </a:prstGeom>
          <a:solidFill>
            <a:srgbClr val="3366FF"/>
          </a:solidFill>
          <a:ln w="9525" cap="flat" cmpd="sng">
            <a:solidFill>
              <a:schemeClr val="tx1"/>
            </a:solidFill>
            <a:prstDash val="solid"/>
            <a:miter/>
            <a:headEnd type="none" w="med" len="med"/>
            <a:tailEnd type="none" w="med" len="med"/>
          </a:ln>
        </p:spPr>
        <p:txBody>
          <a:bodyPr wrap="none" anchor="ctr"/>
          <a:p>
            <a:pPr algn="ctr"/>
            <a:r>
              <a:rPr lang="zh-CN" altLang="en-US" dirty="0">
                <a:solidFill>
                  <a:schemeClr val="bg1"/>
                </a:solidFill>
                <a:latin typeface="Times New Roman" panose="02020603050405020304" pitchFamily="18" charset="0"/>
                <a:ea typeface="宋体" panose="02010600030101010101" pitchFamily="2" charset="-122"/>
              </a:rPr>
              <a:t>目标评价</a:t>
            </a:r>
            <a:endParaRPr lang="zh-CN" altLang="en-US" dirty="0">
              <a:solidFill>
                <a:schemeClr val="bg1"/>
              </a:solidFill>
              <a:latin typeface="Times New Roman" panose="02020603050405020304" pitchFamily="18" charset="0"/>
              <a:ea typeface="宋体" panose="02010600030101010101" pitchFamily="2" charset="-122"/>
            </a:endParaRPr>
          </a:p>
        </p:txBody>
      </p:sp>
      <p:sp>
        <p:nvSpPr>
          <p:cNvPr id="299014" name="矩形 299013"/>
          <p:cNvSpPr/>
          <p:nvPr/>
        </p:nvSpPr>
        <p:spPr>
          <a:xfrm>
            <a:off x="1143000" y="3124200"/>
            <a:ext cx="2133600" cy="685800"/>
          </a:xfrm>
          <a:prstGeom prst="rect">
            <a:avLst/>
          </a:prstGeom>
          <a:solidFill>
            <a:srgbClr val="3366FF"/>
          </a:solidFill>
          <a:ln w="9525" cap="flat" cmpd="sng">
            <a:solidFill>
              <a:schemeClr val="tx1"/>
            </a:solidFill>
            <a:prstDash val="solid"/>
            <a:miter/>
            <a:headEnd type="none" w="med" len="med"/>
            <a:tailEnd type="none" w="med" len="med"/>
          </a:ln>
        </p:spPr>
        <p:txBody>
          <a:bodyPr wrap="none" anchor="ctr"/>
          <a:p>
            <a:pPr algn="ctr"/>
            <a:r>
              <a:rPr lang="zh-CN" altLang="en-US" dirty="0">
                <a:solidFill>
                  <a:schemeClr val="bg1"/>
                </a:solidFill>
                <a:latin typeface="Times New Roman" panose="02020603050405020304" pitchFamily="18" charset="0"/>
                <a:ea typeface="宋体" panose="02010600030101010101" pitchFamily="2" charset="-122"/>
              </a:rPr>
              <a:t>目标执行</a:t>
            </a:r>
            <a:endParaRPr lang="zh-CN" altLang="en-US" dirty="0">
              <a:solidFill>
                <a:schemeClr val="bg1"/>
              </a:solidFill>
              <a:latin typeface="Times New Roman" panose="02020603050405020304" pitchFamily="18" charset="0"/>
              <a:ea typeface="宋体" panose="02010600030101010101" pitchFamily="2" charset="-122"/>
            </a:endParaRPr>
          </a:p>
        </p:txBody>
      </p:sp>
      <p:sp>
        <p:nvSpPr>
          <p:cNvPr id="299015" name="矩形 299014"/>
          <p:cNvSpPr/>
          <p:nvPr/>
        </p:nvSpPr>
        <p:spPr>
          <a:xfrm>
            <a:off x="4876800" y="1828800"/>
            <a:ext cx="2133600" cy="685800"/>
          </a:xfrm>
          <a:prstGeom prst="rect">
            <a:avLst/>
          </a:prstGeom>
          <a:solidFill>
            <a:srgbClr val="3366FF"/>
          </a:solidFill>
          <a:ln w="9525" cap="flat" cmpd="sng">
            <a:solidFill>
              <a:schemeClr val="tx1"/>
            </a:solidFill>
            <a:prstDash val="solid"/>
            <a:miter/>
            <a:headEnd type="none" w="med" len="med"/>
            <a:tailEnd type="none" w="med" len="med"/>
          </a:ln>
        </p:spPr>
        <p:txBody>
          <a:bodyPr wrap="none" anchor="ctr"/>
          <a:p>
            <a:pPr algn="ctr"/>
            <a:r>
              <a:rPr lang="zh-CN" altLang="en-US" dirty="0">
                <a:solidFill>
                  <a:schemeClr val="bg1"/>
                </a:solidFill>
                <a:latin typeface="Times New Roman" panose="02020603050405020304" pitchFamily="18" charset="0"/>
                <a:ea typeface="宋体" panose="02010600030101010101" pitchFamily="2" charset="-122"/>
              </a:rPr>
              <a:t>目标改进</a:t>
            </a:r>
            <a:endParaRPr lang="zh-CN" altLang="en-US" dirty="0">
              <a:solidFill>
                <a:schemeClr val="bg1"/>
              </a:solidFill>
              <a:latin typeface="Times New Roman" panose="02020603050405020304" pitchFamily="18" charset="0"/>
              <a:ea typeface="宋体" panose="02010600030101010101" pitchFamily="2" charset="-122"/>
            </a:endParaRPr>
          </a:p>
        </p:txBody>
      </p:sp>
      <p:sp>
        <p:nvSpPr>
          <p:cNvPr id="299016" name="右箭头 299015"/>
          <p:cNvSpPr/>
          <p:nvPr/>
        </p:nvSpPr>
        <p:spPr>
          <a:xfrm>
            <a:off x="3276600" y="3276600"/>
            <a:ext cx="1752600" cy="457200"/>
          </a:xfrm>
          <a:prstGeom prst="rightArrow">
            <a:avLst>
              <a:gd name="adj1" fmla="val 50000"/>
              <a:gd name="adj2" fmla="val 95833"/>
            </a:avLst>
          </a:prstGeom>
          <a:solidFill>
            <a:srgbClr val="FF0000"/>
          </a:solidFill>
          <a:ln w="9525" cap="flat" cmpd="sng">
            <a:solidFill>
              <a:schemeClr val="tx1"/>
            </a:solidFill>
            <a:prstDash val="solid"/>
            <a:miter/>
            <a:headEnd type="none" w="med" len="med"/>
            <a:tailEnd type="none" w="med" len="med"/>
          </a:ln>
        </p:spPr>
        <p:txBody>
          <a:bodyPr/>
          <a:p>
            <a:endParaRPr lang="zh-CN" altLang="en-US"/>
          </a:p>
        </p:txBody>
      </p:sp>
      <p:sp>
        <p:nvSpPr>
          <p:cNvPr id="299017" name="上箭头 299016"/>
          <p:cNvSpPr/>
          <p:nvPr/>
        </p:nvSpPr>
        <p:spPr>
          <a:xfrm>
            <a:off x="5867400" y="2514600"/>
            <a:ext cx="457200" cy="609600"/>
          </a:xfrm>
          <a:prstGeom prst="upArrow">
            <a:avLst>
              <a:gd name="adj1" fmla="val 50000"/>
              <a:gd name="adj2" fmla="val 33333"/>
            </a:avLst>
          </a:prstGeom>
          <a:solidFill>
            <a:srgbClr val="FFFF00"/>
          </a:solidFill>
          <a:ln w="9525" cap="flat" cmpd="sng">
            <a:solidFill>
              <a:schemeClr val="tx1"/>
            </a:solidFill>
            <a:prstDash val="solid"/>
            <a:miter/>
            <a:headEnd type="none" w="med" len="med"/>
            <a:tailEnd type="none" w="med" len="med"/>
          </a:ln>
        </p:spPr>
        <p:txBody>
          <a:bodyPr/>
          <a:p>
            <a:endParaRPr lang="zh-CN" altLang="en-US"/>
          </a:p>
        </p:txBody>
      </p:sp>
      <p:sp>
        <p:nvSpPr>
          <p:cNvPr id="299018" name="左箭头 299017"/>
          <p:cNvSpPr/>
          <p:nvPr/>
        </p:nvSpPr>
        <p:spPr>
          <a:xfrm>
            <a:off x="3200400" y="1828800"/>
            <a:ext cx="1600200" cy="457200"/>
          </a:xfrm>
          <a:prstGeom prst="leftArrow">
            <a:avLst>
              <a:gd name="adj1" fmla="val 50000"/>
              <a:gd name="adj2" fmla="val 87500"/>
            </a:avLst>
          </a:prstGeom>
          <a:solidFill>
            <a:srgbClr val="CC99FF"/>
          </a:solidFill>
          <a:ln w="9525" cap="flat" cmpd="sng">
            <a:solidFill>
              <a:srgbClr val="00FFFF"/>
            </a:solidFill>
            <a:prstDash val="solid"/>
            <a:miter/>
            <a:headEnd type="none" w="med" len="med"/>
            <a:tailEnd type="none" w="med" len="med"/>
          </a:ln>
        </p:spPr>
        <p:txBody>
          <a:bodyPr/>
          <a:p>
            <a:endParaRPr lang="zh-CN" altLang="en-US"/>
          </a:p>
        </p:txBody>
      </p:sp>
      <p:sp>
        <p:nvSpPr>
          <p:cNvPr id="299019" name="椭圆 299018"/>
          <p:cNvSpPr/>
          <p:nvPr/>
        </p:nvSpPr>
        <p:spPr>
          <a:xfrm>
            <a:off x="2057400" y="1905000"/>
            <a:ext cx="4724400" cy="1524000"/>
          </a:xfrm>
          <a:prstGeom prst="ellipse">
            <a:avLst/>
          </a:prstGeom>
          <a:solidFill>
            <a:schemeClr val="accent1">
              <a:alpha val="50000"/>
            </a:schemeClr>
          </a:solidFill>
          <a:ln w="9525" cap="flat" cmpd="sng">
            <a:solidFill>
              <a:schemeClr val="tx1"/>
            </a:solidFill>
            <a:prstDash val="solid"/>
            <a:headEnd type="none" w="med" len="med"/>
            <a:tailEnd type="none" w="med" len="med"/>
          </a:ln>
        </p:spPr>
        <p:txBody>
          <a:bodyPr wrap="none" anchor="ctr"/>
          <a:p>
            <a:pPr algn="ctr"/>
            <a:r>
              <a:rPr lang="zh-CN" altLang="en-US" dirty="0">
                <a:latin typeface="Times New Roman" panose="02020603050405020304" pitchFamily="18" charset="0"/>
                <a:ea typeface="宋体" panose="02010600030101010101" pitchFamily="2" charset="-122"/>
              </a:rPr>
              <a:t>岗位责任制流程</a:t>
            </a:r>
            <a:endParaRPr lang="zh-CN" altLang="en-US" dirty="0">
              <a:latin typeface="Times New Roman" panose="02020603050405020304" pitchFamily="18" charset="0"/>
              <a:ea typeface="宋体" panose="02010600030101010101" pitchFamily="2" charset="-122"/>
            </a:endParaRPr>
          </a:p>
        </p:txBody>
      </p:sp>
      <p:sp>
        <p:nvSpPr>
          <p:cNvPr id="299020" name="文本框 299019"/>
          <p:cNvSpPr txBox="1"/>
          <p:nvPr/>
        </p:nvSpPr>
        <p:spPr>
          <a:xfrm>
            <a:off x="381000" y="4038600"/>
            <a:ext cx="8458200" cy="2465388"/>
          </a:xfrm>
          <a:prstGeom prst="rect">
            <a:avLst/>
          </a:prstGeom>
          <a:noFill/>
          <a:ln w="9525">
            <a:noFill/>
          </a:ln>
        </p:spPr>
        <p:txBody>
          <a:bodyPr>
            <a:spAutoFit/>
          </a:bodyPr>
          <a:p>
            <a:pPr>
              <a:spcBef>
                <a:spcPct val="50000"/>
              </a:spcBef>
            </a:pPr>
            <a:r>
              <a:rPr lang="zh-CN" altLang="en-US" dirty="0">
                <a:solidFill>
                  <a:srgbClr val="584BB5"/>
                </a:solidFill>
                <a:latin typeface="Times New Roman" panose="02020603050405020304" pitchFamily="18" charset="0"/>
                <a:ea typeface="宋体" panose="02010600030101010101" pitchFamily="2" charset="-122"/>
              </a:rPr>
              <a:t>目标管理法，就是根据目标进行管理，就是部门日常管理。</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pPr>
            <a:r>
              <a:rPr lang="zh-CN" altLang="en-US" dirty="0">
                <a:solidFill>
                  <a:srgbClr val="584BB5"/>
                </a:solidFill>
                <a:latin typeface="Times New Roman" panose="02020603050405020304" pitchFamily="18" charset="0"/>
                <a:ea typeface="宋体" panose="02010600030101010101" pitchFamily="2" charset="-122"/>
              </a:rPr>
              <a:t>如果写出来清晰的目标就是成功的一半。</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pPr>
            <a:r>
              <a:rPr lang="zh-CN" altLang="en-US" dirty="0">
                <a:solidFill>
                  <a:srgbClr val="584BB5"/>
                </a:solidFill>
                <a:latin typeface="Times New Roman" panose="02020603050405020304" pitchFamily="18" charset="0"/>
                <a:ea typeface="宋体" panose="02010600030101010101" pitchFamily="2" charset="-122"/>
              </a:rPr>
              <a:t>设定清晰的目标是部门日常管理的一部分，而不是额外的工作或形式主义。</a:t>
            </a:r>
            <a:endParaRPr lang="zh-CN" altLang="en-US" dirty="0">
              <a:solidFill>
                <a:srgbClr val="584BB5"/>
              </a:solidFill>
              <a:latin typeface="Times New Roman" panose="02020603050405020304" pitchFamily="18" charset="0"/>
              <a:ea typeface="宋体" panose="02010600030101010101" pitchFamily="2" charset="-122"/>
            </a:endParaRPr>
          </a:p>
          <a:p>
            <a:pPr>
              <a:spcBef>
                <a:spcPct val="50000"/>
              </a:spcBef>
            </a:pP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0034" name="文本框 300033"/>
          <p:cNvSpPr txBox="1"/>
          <p:nvPr/>
        </p:nvSpPr>
        <p:spPr>
          <a:xfrm>
            <a:off x="1676400" y="1219200"/>
            <a:ext cx="5638800" cy="579438"/>
          </a:xfrm>
          <a:prstGeom prst="rect">
            <a:avLst/>
          </a:prstGeom>
          <a:noFill/>
          <a:ln w="9525">
            <a:noFill/>
          </a:ln>
        </p:spPr>
        <p:txBody>
          <a:bodyPr>
            <a:spAutoFit/>
          </a:bodyPr>
          <a:p>
            <a:pPr algn="ctr">
              <a:spcBef>
                <a:spcPct val="50000"/>
              </a:spcBef>
            </a:pPr>
            <a:r>
              <a:rPr lang="zh-CN" altLang="en-US" sz="3200" b="1" dirty="0">
                <a:latin typeface="Times New Roman" panose="02020603050405020304" pitchFamily="18" charset="0"/>
                <a:ea typeface="宋体" panose="02010600030101010101" pitchFamily="2" charset="-122"/>
              </a:rPr>
              <a:t>职责表</a:t>
            </a:r>
            <a:endParaRPr lang="zh-CN" altLang="en-US" dirty="0">
              <a:latin typeface="Times New Roman" panose="02020603050405020304" pitchFamily="18" charset="0"/>
              <a:ea typeface="宋体" panose="02010600030101010101" pitchFamily="2" charset="-122"/>
            </a:endParaRPr>
          </a:p>
        </p:txBody>
      </p:sp>
      <p:sp>
        <p:nvSpPr>
          <p:cNvPr id="300035" name="矩形 300034"/>
          <p:cNvSpPr/>
          <p:nvPr/>
        </p:nvSpPr>
        <p:spPr>
          <a:xfrm>
            <a:off x="762000" y="2057400"/>
            <a:ext cx="7315200" cy="3886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r>
              <a:rPr lang="zh-CN" altLang="en-US" b="1" dirty="0">
                <a:latin typeface="Times New Roman" panose="02020603050405020304" pitchFamily="18" charset="0"/>
                <a:ea typeface="宋体" panose="02010600030101010101" pitchFamily="2" charset="-122"/>
              </a:rPr>
              <a:t>部门职责</a:t>
            </a:r>
            <a:endParaRPr lang="zh-CN" altLang="en-US" b="1" dirty="0">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a:p>
            <a:r>
              <a:rPr lang="zh-CN" altLang="en-US" b="1" dirty="0">
                <a:solidFill>
                  <a:srgbClr val="3366FF"/>
                </a:solidFill>
                <a:latin typeface="Times New Roman" panose="02020603050405020304" pitchFamily="18" charset="0"/>
                <a:ea typeface="宋体" panose="02010600030101010101" pitchFamily="2" charset="-122"/>
              </a:rPr>
              <a:t>          职责</a:t>
            </a:r>
            <a:r>
              <a:rPr lang="en-US" altLang="zh-CN" b="1" dirty="0">
                <a:solidFill>
                  <a:srgbClr val="3366FF"/>
                </a:solidFill>
                <a:latin typeface="Times New Roman" panose="02020603050405020304" pitchFamily="18" charset="0"/>
                <a:ea typeface="宋体" panose="02010600030101010101" pitchFamily="2" charset="-122"/>
              </a:rPr>
              <a:t>=</a:t>
            </a:r>
            <a:r>
              <a:rPr lang="zh-CN" altLang="en-US" b="1" dirty="0">
                <a:solidFill>
                  <a:srgbClr val="3366FF"/>
                </a:solidFill>
                <a:latin typeface="Times New Roman" panose="02020603050405020304" pitchFamily="18" charset="0"/>
                <a:ea typeface="宋体" panose="02010600030101010101" pitchFamily="2" charset="-122"/>
              </a:rPr>
              <a:t>部门价值</a:t>
            </a:r>
            <a:r>
              <a:rPr lang="en-US" altLang="zh-CN" b="1" dirty="0">
                <a:solidFill>
                  <a:srgbClr val="3366FF"/>
                </a:solidFill>
                <a:latin typeface="Times New Roman" panose="02020603050405020304" pitchFamily="18" charset="0"/>
                <a:ea typeface="宋体" panose="02010600030101010101" pitchFamily="2" charset="-122"/>
              </a:rPr>
              <a:t>=</a:t>
            </a:r>
            <a:r>
              <a:rPr lang="zh-CN" altLang="en-US" b="1" dirty="0">
                <a:solidFill>
                  <a:srgbClr val="3366FF"/>
                </a:solidFill>
                <a:latin typeface="Times New Roman" panose="02020603050405020304" pitchFamily="18" charset="0"/>
                <a:ea typeface="宋体" panose="02010600030101010101" pitchFamily="2" charset="-122"/>
              </a:rPr>
              <a:t>功能</a:t>
            </a:r>
            <a:r>
              <a:rPr lang="en-US" altLang="zh-CN" b="1" dirty="0">
                <a:solidFill>
                  <a:srgbClr val="3366FF"/>
                </a:solidFill>
                <a:latin typeface="Times New Roman" panose="02020603050405020304" pitchFamily="18" charset="0"/>
                <a:ea typeface="宋体" panose="02010600030101010101" pitchFamily="2" charset="-122"/>
              </a:rPr>
              <a:t>=“</a:t>
            </a:r>
            <a:r>
              <a:rPr lang="zh-CN" altLang="en-US" b="1" dirty="0">
                <a:solidFill>
                  <a:srgbClr val="3366FF"/>
                </a:solidFill>
                <a:latin typeface="Times New Roman" panose="02020603050405020304" pitchFamily="18" charset="0"/>
                <a:ea typeface="宋体" panose="02010600030101010101" pitchFamily="2" charset="-122"/>
              </a:rPr>
              <a:t>应该做什么”</a:t>
            </a:r>
            <a:endParaRPr lang="zh-CN" altLang="en-US" b="1" dirty="0">
              <a:solidFill>
                <a:srgbClr val="FFFF00"/>
              </a:solidFill>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1058" name="文本框 301057"/>
          <p:cNvSpPr txBox="1"/>
          <p:nvPr/>
        </p:nvSpPr>
        <p:spPr>
          <a:xfrm>
            <a:off x="1447800" y="1371600"/>
            <a:ext cx="5029200" cy="519113"/>
          </a:xfrm>
          <a:prstGeom prst="rect">
            <a:avLst/>
          </a:prstGeom>
          <a:noFill/>
          <a:ln w="9525">
            <a:noFill/>
          </a:ln>
        </p:spPr>
        <p:txBody>
          <a:bodyPr>
            <a:spAutoFit/>
          </a:bodyPr>
          <a:p>
            <a:pPr algn="ctr">
              <a:spcBef>
                <a:spcPct val="50000"/>
              </a:spcBef>
            </a:pPr>
            <a:r>
              <a:rPr lang="zh-CN" altLang="en-US" sz="2800" b="1" dirty="0">
                <a:latin typeface="Times New Roman" panose="02020603050405020304" pitchFamily="18" charset="0"/>
                <a:ea typeface="宋体" panose="02010600030101010101" pitchFamily="2" charset="-122"/>
              </a:rPr>
              <a:t>目标清晰化表</a:t>
            </a:r>
            <a:endParaRPr lang="zh-CN" altLang="en-US" sz="2800" b="1" dirty="0">
              <a:latin typeface="Times New Roman" panose="02020603050405020304" pitchFamily="18" charset="0"/>
              <a:ea typeface="宋体" panose="02010600030101010101" pitchFamily="2" charset="-122"/>
            </a:endParaRPr>
          </a:p>
        </p:txBody>
      </p:sp>
      <p:graphicFrame>
        <p:nvGraphicFramePr>
          <p:cNvPr id="301059" name="对象 301058"/>
          <p:cNvGraphicFramePr/>
          <p:nvPr/>
        </p:nvGraphicFramePr>
        <p:xfrm>
          <a:off x="457200" y="1806575"/>
          <a:ext cx="8001000" cy="4594225"/>
        </p:xfrm>
        <a:graphic>
          <a:graphicData uri="http://schemas.openxmlformats.org/presentationml/2006/ole">
            <mc:AlternateContent xmlns:mc="http://schemas.openxmlformats.org/markup-compatibility/2006">
              <mc:Choice xmlns:v="urn:schemas-microsoft-com:vml" Requires="v">
                <p:oleObj spid="_x0000_s3076" name="" r:id="rId1" imgW="9276715" imgH="4420870" progId="Word.Document.8">
                  <p:embed/>
                </p:oleObj>
              </mc:Choice>
              <mc:Fallback>
                <p:oleObj name="" r:id="rId1" imgW="9276715" imgH="4420870" progId="Word.Document.8">
                  <p:embed/>
                  <p:pic>
                    <p:nvPicPr>
                      <p:cNvPr id="0" name="图片 3075"/>
                      <p:cNvPicPr/>
                      <p:nvPr/>
                    </p:nvPicPr>
                    <p:blipFill>
                      <a:blip r:embed="rId2"/>
                      <a:stretch>
                        <a:fillRect/>
                      </a:stretch>
                    </p:blipFill>
                    <p:spPr>
                      <a:xfrm>
                        <a:off x="457200" y="1806575"/>
                        <a:ext cx="8001000" cy="4594225"/>
                      </a:xfrm>
                      <a:prstGeom prst="rect">
                        <a:avLst/>
                      </a:prstGeom>
                      <a:noFill/>
                      <a:ln w="38100">
                        <a:noFill/>
                        <a:miter/>
                      </a:ln>
                    </p:spPr>
                  </p:pic>
                </p:oleObj>
              </mc:Fallback>
            </mc:AlternateContent>
          </a:graphicData>
        </a:graphic>
      </p:graphicFrame>
      <p:sp>
        <p:nvSpPr>
          <p:cNvPr id="301060" name="椭圆 301059"/>
          <p:cNvSpPr/>
          <p:nvPr/>
        </p:nvSpPr>
        <p:spPr>
          <a:xfrm>
            <a:off x="3429000" y="3124200"/>
            <a:ext cx="4572000" cy="1447800"/>
          </a:xfrm>
          <a:prstGeom prst="ellipse">
            <a:avLst/>
          </a:prstGeom>
          <a:solidFill>
            <a:srgbClr val="00FFFF">
              <a:alpha val="50000"/>
            </a:srgbClr>
          </a:solidFill>
          <a:ln w="9525" cap="flat" cmpd="sng">
            <a:solidFill>
              <a:schemeClr val="tx1"/>
            </a:solidFill>
            <a:prstDash val="solid"/>
            <a:headEnd type="none" w="med" len="med"/>
            <a:tailEnd type="none" w="med" len="med"/>
          </a:ln>
        </p:spPr>
        <p:txBody>
          <a:bodyPr wrap="none" anchor="ctr"/>
          <a:p>
            <a:pPr algn="ctr"/>
            <a:r>
              <a:rPr lang="zh-CN" altLang="en-US" sz="2800" b="1" dirty="0">
                <a:solidFill>
                  <a:srgbClr val="3366FF"/>
                </a:solidFill>
                <a:latin typeface="Times New Roman" panose="02020603050405020304" pitchFamily="18" charset="0"/>
                <a:ea typeface="宋体" panose="02010600030101010101" pitchFamily="2" charset="-122"/>
              </a:rPr>
              <a:t>目标</a:t>
            </a:r>
            <a:r>
              <a:rPr lang="en-US" altLang="zh-CN" sz="2800" b="1" dirty="0">
                <a:solidFill>
                  <a:srgbClr val="3366FF"/>
                </a:solidFill>
                <a:latin typeface="Times New Roman" panose="02020603050405020304" pitchFamily="18" charset="0"/>
                <a:ea typeface="宋体" panose="02010600030101010101" pitchFamily="2" charset="-122"/>
              </a:rPr>
              <a:t>=</a:t>
            </a:r>
            <a:r>
              <a:rPr lang="zh-CN" altLang="en-US" sz="2800" b="1" dirty="0">
                <a:solidFill>
                  <a:srgbClr val="3366FF"/>
                </a:solidFill>
                <a:latin typeface="Times New Roman" panose="02020603050405020304" pitchFamily="18" charset="0"/>
                <a:ea typeface="宋体" panose="02010600030101010101" pitchFamily="2" charset="-122"/>
              </a:rPr>
              <a:t>标杆</a:t>
            </a:r>
            <a:endParaRPr lang="zh-CN" altLang="en-US" dirty="0">
              <a:latin typeface="Times New Roman" panose="02020603050405020304" pitchFamily="18" charset="0"/>
              <a:ea typeface="宋体" panose="02010600030101010101" pitchFamily="2" charset="-122"/>
            </a:endParaRPr>
          </a:p>
          <a:p>
            <a:pPr algn="ctr"/>
            <a:r>
              <a:rPr lang="zh-CN" altLang="en-US" b="1" dirty="0">
                <a:solidFill>
                  <a:srgbClr val="3366FF"/>
                </a:solidFill>
                <a:latin typeface="Times New Roman" panose="02020603050405020304" pitchFamily="18" charset="0"/>
                <a:ea typeface="宋体" panose="02010600030101010101" pitchFamily="2" charset="-122"/>
              </a:rPr>
              <a:t>“为了什么</a:t>
            </a:r>
            <a:r>
              <a:rPr lang="en-US" altLang="zh-CN" b="1" dirty="0">
                <a:solidFill>
                  <a:srgbClr val="3366FF"/>
                </a:solidFill>
                <a:latin typeface="Times New Roman" panose="02020603050405020304" pitchFamily="18" charset="0"/>
                <a:ea typeface="宋体" panose="02010600030101010101" pitchFamily="2" charset="-122"/>
              </a:rPr>
              <a:t>…..</a:t>
            </a:r>
            <a:r>
              <a:rPr lang="zh-CN" altLang="en-US" b="1" dirty="0">
                <a:solidFill>
                  <a:srgbClr val="3366FF"/>
                </a:solidFill>
                <a:latin typeface="Times New Roman" panose="02020603050405020304" pitchFamily="18" charset="0"/>
                <a:ea typeface="宋体" panose="02010600030101010101" pitchFamily="2" charset="-122"/>
              </a:rPr>
              <a:t>做什么</a:t>
            </a:r>
            <a:r>
              <a:rPr lang="en-US" altLang="zh-CN" b="1" dirty="0">
                <a:solidFill>
                  <a:srgbClr val="3366FF"/>
                </a:solidFill>
                <a:latin typeface="Times New Roman" panose="02020603050405020304" pitchFamily="18" charset="0"/>
                <a:ea typeface="宋体" panose="02010600030101010101" pitchFamily="2" charset="-122"/>
              </a:rPr>
              <a:t>….</a:t>
            </a:r>
            <a:r>
              <a:rPr lang="zh-CN" altLang="en-US" b="1" dirty="0">
                <a:solidFill>
                  <a:srgbClr val="3366FF"/>
                </a:solidFill>
                <a:latin typeface="Times New Roman" panose="02020603050405020304" pitchFamily="18" charset="0"/>
                <a:ea typeface="宋体" panose="02010600030101010101" pitchFamily="2" charset="-122"/>
              </a:rPr>
              <a:t>到什么程度”</a:t>
            </a:r>
            <a:endParaRPr lang="zh-CN" altLang="en-US" dirty="0">
              <a:solidFill>
                <a:srgbClr val="3366FF"/>
              </a:solidFill>
              <a:latin typeface="Times New Roman" panose="02020603050405020304" pitchFamily="18"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矩形 169985"/>
          <p:cNvSpPr/>
          <p:nvPr/>
        </p:nvSpPr>
        <p:spPr>
          <a:xfrm>
            <a:off x="4495800" y="4724400"/>
            <a:ext cx="13716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9987" name="矩形 169986"/>
          <p:cNvSpPr/>
          <p:nvPr/>
        </p:nvSpPr>
        <p:spPr>
          <a:xfrm>
            <a:off x="4495800" y="4114800"/>
            <a:ext cx="19812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9988" name="矩形 169987"/>
          <p:cNvSpPr/>
          <p:nvPr/>
        </p:nvSpPr>
        <p:spPr>
          <a:xfrm>
            <a:off x="4495800" y="3048000"/>
            <a:ext cx="12954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9989" name="矩形 169988"/>
          <p:cNvSpPr/>
          <p:nvPr/>
        </p:nvSpPr>
        <p:spPr>
          <a:xfrm>
            <a:off x="4495800" y="2438400"/>
            <a:ext cx="2438400" cy="457200"/>
          </a:xfrm>
          <a:prstGeom prst="rect">
            <a:avLst/>
          </a:prstGeom>
          <a:solidFill>
            <a:schemeClr val="accent1"/>
          </a:solidFill>
          <a:ln w="9525" cap="flat" cmpd="sng">
            <a:solidFill>
              <a:srgbClr val="66FFFF"/>
            </a:solidFill>
            <a:prstDash val="solid"/>
            <a:miter/>
            <a:headEnd type="none" w="med" len="med"/>
            <a:tailEnd type="none" w="med" len="med"/>
          </a:ln>
        </p:spPr>
        <p:txBody>
          <a:bodyPr/>
          <a:p>
            <a:endParaRPr lang="zh-CN" altLang="en-US"/>
          </a:p>
        </p:txBody>
      </p:sp>
      <p:sp>
        <p:nvSpPr>
          <p:cNvPr id="169990" name="矩形 169989"/>
          <p:cNvSpPr/>
          <p:nvPr/>
        </p:nvSpPr>
        <p:spPr>
          <a:xfrm>
            <a:off x="4495800" y="3581400"/>
            <a:ext cx="3200400" cy="38100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9991" name="椭圆 169990"/>
          <p:cNvSpPr/>
          <p:nvPr/>
        </p:nvSpPr>
        <p:spPr>
          <a:xfrm>
            <a:off x="1981200" y="914400"/>
            <a:ext cx="6019800" cy="990600"/>
          </a:xfrm>
          <a:prstGeom prst="ellipse">
            <a:avLst/>
          </a:prstGeom>
          <a:solidFill>
            <a:schemeClr val="hlink"/>
          </a:solidFill>
          <a:ln w="9525" cap="flat" cmpd="sng">
            <a:solidFill>
              <a:schemeClr val="bg1"/>
            </a:solidFill>
            <a:prstDash val="solid"/>
            <a:headEnd type="none" w="med" len="med"/>
            <a:tailEnd type="none" w="med" len="med"/>
          </a:ln>
        </p:spPr>
        <p:txBody>
          <a:bodyPr/>
          <a:p>
            <a:endParaRPr lang="zh-CN" altLang="en-US"/>
          </a:p>
        </p:txBody>
      </p:sp>
      <p:grpSp>
        <p:nvGrpSpPr>
          <p:cNvPr id="169992" name="组合 169991"/>
          <p:cNvGrpSpPr/>
          <p:nvPr/>
        </p:nvGrpSpPr>
        <p:grpSpPr>
          <a:xfrm>
            <a:off x="381000" y="0"/>
            <a:ext cx="5638800" cy="762000"/>
            <a:chOff x="240" y="96"/>
            <a:chExt cx="3552" cy="480"/>
          </a:xfrm>
        </p:grpSpPr>
        <p:sp>
          <p:nvSpPr>
            <p:cNvPr id="169993" name="矩形 169992"/>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69994" name="组合 169993"/>
            <p:cNvGrpSpPr/>
            <p:nvPr/>
          </p:nvGrpSpPr>
          <p:grpSpPr>
            <a:xfrm>
              <a:off x="240" y="96"/>
              <a:ext cx="480" cy="480"/>
              <a:chOff x="240" y="96"/>
              <a:chExt cx="480" cy="480"/>
            </a:xfrm>
          </p:grpSpPr>
          <p:sp>
            <p:nvSpPr>
              <p:cNvPr id="169995" name="右箭头 169994"/>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69996" name="右箭头 169995"/>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69997" name="右箭头 169996"/>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69998" name="右箭头 169997"/>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69999" name="右箭头 169998"/>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70000" name="文本框 169999"/>
          <p:cNvSpPr txBox="1"/>
          <p:nvPr/>
        </p:nvSpPr>
        <p:spPr>
          <a:xfrm>
            <a:off x="2438400" y="1143000"/>
            <a:ext cx="5105400" cy="466725"/>
          </a:xfrm>
          <a:prstGeom prst="rect">
            <a:avLst/>
          </a:prstGeom>
          <a:gradFill rotWithShape="0">
            <a:gsLst>
              <a:gs pos="0">
                <a:srgbClr val="66FFFF"/>
              </a:gs>
              <a:gs pos="100000">
                <a:srgbClr val="66FFFF">
                  <a:gamma/>
                  <a:shade val="46275"/>
                  <a:invGamma/>
                </a:srgbClr>
              </a:gs>
            </a:gsLst>
            <a:lin ang="5400000" scaled="1"/>
            <a:tileRect/>
          </a:gradFill>
          <a:ln w="9525" cap="flat" cmpd="sng">
            <a:solidFill>
              <a:srgbClr val="66FFFF"/>
            </a:solidFill>
            <a:prstDash val="solid"/>
            <a:miter/>
            <a:headEnd type="none" w="med" len="med"/>
            <a:tailEnd type="none" w="med" len="med"/>
          </a:ln>
        </p:spPr>
        <p:txBody>
          <a:bodyPr>
            <a:spAutoFit/>
          </a:bodyPr>
          <a:p>
            <a:pPr>
              <a:spcBef>
                <a:spcPct val="50000"/>
              </a:spcBef>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岗位责任考核书的填写说明</a:t>
            </a:r>
            <a:r>
              <a:rPr lang="zh-CN" altLang="en-US" b="1" dirty="0">
                <a:latin typeface="Times New Roman" panose="02020603050405020304" pitchFamily="18" charset="0"/>
                <a:ea typeface="黑体" panose="02010609060101010101" pitchFamily="2" charset="-122"/>
              </a:rPr>
              <a:t>（五）</a:t>
            </a:r>
            <a:endParaRPr lang="zh-CN" altLang="en-US">
              <a:latin typeface="Times New Roman" panose="02020603050405020304" pitchFamily="18" charset="0"/>
              <a:ea typeface="黑体" panose="02010609060101010101" pitchFamily="2" charset="-122"/>
            </a:endParaRPr>
          </a:p>
        </p:txBody>
      </p:sp>
      <p:sp>
        <p:nvSpPr>
          <p:cNvPr id="170001" name="文本框 170000"/>
          <p:cNvSpPr txBox="1"/>
          <p:nvPr/>
        </p:nvSpPr>
        <p:spPr>
          <a:xfrm>
            <a:off x="3886200" y="2438400"/>
            <a:ext cx="3886200" cy="3195638"/>
          </a:xfrm>
          <a:prstGeom prst="rect">
            <a:avLst/>
          </a:prstGeom>
          <a:gradFill rotWithShape="0">
            <a:gsLst>
              <a:gs pos="0">
                <a:srgbClr val="66FFFF"/>
              </a:gs>
              <a:gs pos="100000">
                <a:srgbClr val="66FFFF">
                  <a:gamma/>
                  <a:shade val="46275"/>
                  <a:invGamma/>
                </a:srgbClr>
              </a:gs>
            </a:gsLst>
            <a:path path="shape">
              <a:fillToRect l="50000" t="50000" r="50000" b="50000"/>
            </a:path>
            <a:tileRect/>
          </a:gradFill>
          <a:ln w="9525">
            <a:noFill/>
          </a:ln>
        </p:spPr>
        <p:txBody>
          <a:bodyPr>
            <a:spAutoFit/>
          </a:bodyPr>
          <a:p>
            <a:pPr>
              <a:spcBef>
                <a:spcPct val="50000"/>
              </a:spcBef>
            </a:pPr>
            <a:r>
              <a:rPr lang="en-US" altLang="zh-CN" dirty="0">
                <a:latin typeface="Times New Roman" panose="02020603050405020304" pitchFamily="18" charset="0"/>
                <a:ea typeface="黑体" panose="02010609060101010101" pitchFamily="2" charset="-122"/>
              </a:rPr>
              <a:t>1</a:t>
            </a:r>
            <a:r>
              <a:rPr lang="zh-CN" altLang="en-US" dirty="0">
                <a:latin typeface="Times New Roman" panose="02020603050405020304" pitchFamily="18" charset="0"/>
                <a:ea typeface="黑体" panose="02010609060101010101" pitchFamily="2" charset="-122"/>
              </a:rPr>
              <a:t>、岗位主要职责</a:t>
            </a:r>
            <a:endParaRPr lang="zh-CN" altLang="en-US" dirty="0">
              <a:solidFill>
                <a:srgbClr val="FFFF66"/>
              </a:solidFill>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2</a:t>
            </a:r>
            <a:r>
              <a:rPr lang="zh-CN" altLang="en-US" dirty="0">
                <a:latin typeface="Times New Roman" panose="02020603050405020304" pitchFamily="18" charset="0"/>
                <a:ea typeface="黑体" panose="02010609060101010101" pitchFamily="2" charset="-122"/>
              </a:rPr>
              <a:t>、工作任务</a:t>
            </a:r>
            <a:endParaRPr lang="zh-CN" altLang="en-US" dirty="0">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3</a:t>
            </a:r>
            <a:r>
              <a:rPr lang="zh-CN" altLang="en-US" dirty="0">
                <a:latin typeface="Times New Roman" panose="02020603050405020304" pitchFamily="18" charset="0"/>
                <a:ea typeface="黑体" panose="02010609060101010101" pitchFamily="2" charset="-122"/>
              </a:rPr>
              <a:t>、</a:t>
            </a:r>
            <a:r>
              <a:rPr lang="zh-CN" altLang="en-US" dirty="0">
                <a:solidFill>
                  <a:schemeClr val="tx2"/>
                </a:solidFill>
                <a:latin typeface="Times New Roman" panose="02020603050405020304" pitchFamily="18" charset="0"/>
                <a:ea typeface="黑体" panose="02010609060101010101" pitchFamily="2" charset="-122"/>
              </a:rPr>
              <a:t>企业价值观的行为表现</a:t>
            </a:r>
            <a:endParaRPr lang="zh-CN" altLang="en-US" dirty="0">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4</a:t>
            </a:r>
            <a:r>
              <a:rPr lang="zh-CN" altLang="en-US" dirty="0">
                <a:latin typeface="Times New Roman" panose="02020603050405020304" pitchFamily="18" charset="0"/>
                <a:ea typeface="黑体" panose="02010609060101010101" pitchFamily="2" charset="-122"/>
              </a:rPr>
              <a:t>、个人发展计划</a:t>
            </a:r>
            <a:endPar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endParaRPr>
          </a:p>
          <a:p>
            <a:pPr>
              <a:spcBef>
                <a:spcPct val="50000"/>
              </a:spcBef>
            </a:pPr>
            <a:r>
              <a:rPr lang="en-US" altLang="zh-CN" dirty="0">
                <a:latin typeface="Times New Roman" panose="02020603050405020304" pitchFamily="18" charset="0"/>
                <a:ea typeface="黑体" panose="02010609060101010101" pitchFamily="2" charset="-122"/>
              </a:rPr>
              <a:t>5</a:t>
            </a:r>
            <a:r>
              <a:rPr lang="zh-CN" altLang="en-US" dirty="0">
                <a:latin typeface="Times New Roman" panose="02020603050405020304" pitchFamily="18" charset="0"/>
                <a:ea typeface="黑体" panose="02010609060101010101" pitchFamily="2" charset="-122"/>
              </a:rPr>
              <a:t>、</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年度总结</a:t>
            </a:r>
            <a:endPar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endParaRPr>
          </a:p>
          <a:p>
            <a:pPr>
              <a:spcBef>
                <a:spcPct val="50000"/>
              </a:spcBef>
            </a:pPr>
            <a:r>
              <a:rPr lang="zh-CN" altLang="en-US" dirty="0">
                <a:latin typeface="Times New Roman" panose="02020603050405020304" pitchFamily="18" charset="0"/>
                <a:ea typeface="黑体" panose="02010609060101010101" pitchFamily="2" charset="-122"/>
              </a:rPr>
              <a:t> </a:t>
            </a:r>
            <a:endParaRPr lang="zh-CN" altLang="en-US">
              <a:latin typeface="Times New Roman" panose="02020603050405020304" pitchFamily="18" charset="0"/>
              <a:ea typeface="黑体" panose="02010609060101010101" pitchFamily="2" charset="-122"/>
            </a:endParaRPr>
          </a:p>
        </p:txBody>
      </p:sp>
      <p:sp>
        <p:nvSpPr>
          <p:cNvPr id="170002" name="文本框 170001"/>
          <p:cNvSpPr txBox="1"/>
          <p:nvPr/>
        </p:nvSpPr>
        <p:spPr>
          <a:xfrm>
            <a:off x="1812925" y="2362200"/>
            <a:ext cx="549275" cy="3200400"/>
          </a:xfrm>
          <a:prstGeom prst="rect">
            <a:avLst/>
          </a:prstGeom>
          <a:gradFill rotWithShape="0">
            <a:gsLst>
              <a:gs pos="0">
                <a:srgbClr val="66FFFF"/>
              </a:gs>
              <a:gs pos="100000">
                <a:srgbClr val="66FFFF">
                  <a:gamma/>
                  <a:shade val="46275"/>
                  <a:invGamma/>
                </a:srgbClr>
              </a:gs>
            </a:gsLst>
            <a:lin ang="2700000" scaled="1"/>
            <a:tileRect/>
          </a:gradFill>
          <a:ln w="9525">
            <a:noFill/>
          </a:ln>
        </p:spPr>
        <p:txBody>
          <a:bodyPr vert="eaVert">
            <a:spAutoFit/>
          </a:bodyPr>
          <a:p>
            <a:pPr>
              <a:spcBef>
                <a:spcPct val="50000"/>
              </a:spcBef>
            </a:pPr>
            <a:r>
              <a:rPr lang="zh-CN" altLang="en-US" dirty="0">
                <a:latin typeface="Times New Roman" panose="02020603050405020304" pitchFamily="18" charset="0"/>
                <a:ea typeface="黑体" panose="02010609060101010101" pitchFamily="2" charset="-122"/>
              </a:rPr>
              <a:t>岗位责任考核书的结构</a:t>
            </a:r>
            <a:endParaRPr lang="zh-CN" altLang="en-US">
              <a:latin typeface="Times New Roman" panose="02020603050405020304" pitchFamily="18" charset="0"/>
              <a:ea typeface="黑体" panose="02010609060101010101" pitchFamily="2" charset="-122"/>
            </a:endParaRPr>
          </a:p>
        </p:txBody>
      </p:sp>
      <p:sp>
        <p:nvSpPr>
          <p:cNvPr id="170003" name="直接连接符 170002"/>
          <p:cNvSpPr/>
          <p:nvPr/>
        </p:nvSpPr>
        <p:spPr>
          <a:xfrm>
            <a:off x="3124200" y="2590800"/>
            <a:ext cx="0" cy="2362200"/>
          </a:xfrm>
          <a:prstGeom prst="line">
            <a:avLst/>
          </a:prstGeom>
          <a:ln w="76200" cap="flat" cmpd="sng">
            <a:solidFill>
              <a:schemeClr val="hlink"/>
            </a:solidFill>
            <a:prstDash val="solid"/>
            <a:headEnd type="none" w="med" len="med"/>
            <a:tailEnd type="none" w="med" len="med"/>
          </a:ln>
        </p:spPr>
      </p:sp>
      <p:sp>
        <p:nvSpPr>
          <p:cNvPr id="170004" name="直接连接符 170003"/>
          <p:cNvSpPr/>
          <p:nvPr/>
        </p:nvSpPr>
        <p:spPr>
          <a:xfrm>
            <a:off x="3124200" y="2590800"/>
            <a:ext cx="762000" cy="0"/>
          </a:xfrm>
          <a:prstGeom prst="line">
            <a:avLst/>
          </a:prstGeom>
          <a:ln w="76200" cap="flat" cmpd="sng">
            <a:solidFill>
              <a:schemeClr val="hlink"/>
            </a:solidFill>
            <a:prstDash val="solid"/>
            <a:headEnd type="none" w="med" len="med"/>
            <a:tailEnd type="triangle" w="med" len="med"/>
          </a:ln>
        </p:spPr>
      </p:sp>
      <p:sp>
        <p:nvSpPr>
          <p:cNvPr id="170005" name="直接连接符 170004"/>
          <p:cNvSpPr/>
          <p:nvPr/>
        </p:nvSpPr>
        <p:spPr>
          <a:xfrm>
            <a:off x="3124200" y="3200400"/>
            <a:ext cx="762000" cy="0"/>
          </a:xfrm>
          <a:prstGeom prst="line">
            <a:avLst/>
          </a:prstGeom>
          <a:ln w="76200" cap="flat" cmpd="sng">
            <a:solidFill>
              <a:schemeClr val="hlink"/>
            </a:solidFill>
            <a:prstDash val="solid"/>
            <a:headEnd type="none" w="med" len="med"/>
            <a:tailEnd type="triangle" w="med" len="med"/>
          </a:ln>
        </p:spPr>
      </p:sp>
      <p:sp>
        <p:nvSpPr>
          <p:cNvPr id="170006" name="直接连接符 170005"/>
          <p:cNvSpPr/>
          <p:nvPr/>
        </p:nvSpPr>
        <p:spPr>
          <a:xfrm>
            <a:off x="2362200" y="3733800"/>
            <a:ext cx="1524000" cy="0"/>
          </a:xfrm>
          <a:prstGeom prst="line">
            <a:avLst/>
          </a:prstGeom>
          <a:ln w="76200" cap="flat" cmpd="sng">
            <a:solidFill>
              <a:schemeClr val="hlink"/>
            </a:solidFill>
            <a:prstDash val="solid"/>
            <a:headEnd type="none" w="med" len="med"/>
            <a:tailEnd type="triangle" w="med" len="med"/>
          </a:ln>
        </p:spPr>
      </p:sp>
      <p:sp>
        <p:nvSpPr>
          <p:cNvPr id="170007" name="直接连接符 170006"/>
          <p:cNvSpPr/>
          <p:nvPr/>
        </p:nvSpPr>
        <p:spPr>
          <a:xfrm>
            <a:off x="3124200" y="4267200"/>
            <a:ext cx="762000" cy="0"/>
          </a:xfrm>
          <a:prstGeom prst="line">
            <a:avLst/>
          </a:prstGeom>
          <a:ln w="76200" cap="flat" cmpd="sng">
            <a:solidFill>
              <a:schemeClr val="hlink"/>
            </a:solidFill>
            <a:prstDash val="solid"/>
            <a:headEnd type="none" w="med" len="med"/>
            <a:tailEnd type="triangle" w="med" len="med"/>
          </a:ln>
        </p:spPr>
      </p:sp>
      <p:sp>
        <p:nvSpPr>
          <p:cNvPr id="170008" name="直接连接符 170007"/>
          <p:cNvSpPr/>
          <p:nvPr/>
        </p:nvSpPr>
        <p:spPr>
          <a:xfrm>
            <a:off x="3124200" y="4953000"/>
            <a:ext cx="762000" cy="0"/>
          </a:xfrm>
          <a:prstGeom prst="line">
            <a:avLst/>
          </a:prstGeom>
          <a:ln w="76200" cap="flat" cmpd="sng">
            <a:solidFill>
              <a:schemeClr val="hlink"/>
            </a:solidFill>
            <a:prstDash val="solid"/>
            <a:headEnd type="none" w="med" len="med"/>
            <a:tailEnd type="triangle" w="med" len="med"/>
          </a:ln>
        </p:spPr>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9426" name="文本框 359425"/>
          <p:cNvSpPr txBox="1"/>
          <p:nvPr/>
        </p:nvSpPr>
        <p:spPr>
          <a:xfrm>
            <a:off x="2070100" y="2514600"/>
            <a:ext cx="4770438" cy="2530475"/>
          </a:xfrm>
          <a:prstGeom prst="rect">
            <a:avLst/>
          </a:prstGeom>
          <a:gradFill rotWithShape="0">
            <a:gsLst>
              <a:gs pos="0">
                <a:schemeClr val="accent1"/>
              </a:gs>
              <a:gs pos="50000">
                <a:schemeClr val="bg1"/>
              </a:gs>
              <a:gs pos="100000">
                <a:schemeClr val="accent1"/>
              </a:gs>
            </a:gsLst>
            <a:lin ang="5400000" scaled="1"/>
            <a:tileRect/>
          </a:gradFill>
          <a:ln w="9525"/>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lIns="92075" tIns="46038" rIns="92075" bIns="46038" anchor="t">
            <a:spAutoFit/>
            <a:flatTx/>
          </a:bodyPr>
          <a:p>
            <a:pPr algn="ctr" eaLnBrk="0" hangingPunct="0">
              <a:spcBef>
                <a:spcPct val="50000"/>
              </a:spcBef>
            </a:pPr>
            <a:endParaRPr lang="en-US" altLang="zh-CN" sz="4000" b="1" dirty="0">
              <a:solidFill>
                <a:srgbClr val="0000FF"/>
              </a:solidFill>
              <a:latin typeface="幼圆" panose="02010509060101010101" pitchFamily="49" charset="-122"/>
              <a:ea typeface="幼圆" panose="02010509060101010101" pitchFamily="49" charset="-122"/>
            </a:endParaRPr>
          </a:p>
          <a:p>
            <a:pPr algn="ctr" eaLnBrk="0" hangingPunct="0">
              <a:spcBef>
                <a:spcPct val="50000"/>
              </a:spcBef>
            </a:pPr>
            <a:r>
              <a:rPr lang="zh-CN" altLang="en-US" sz="4000" b="1" dirty="0">
                <a:solidFill>
                  <a:srgbClr val="0000FF"/>
                </a:solidFill>
                <a:latin typeface="幼圆" panose="02010509060101010101" pitchFamily="49" charset="-122"/>
                <a:ea typeface="幼圆" panose="02010509060101010101" pitchFamily="49" charset="-122"/>
              </a:rPr>
              <a:t>如何做部门年度规划</a:t>
            </a:r>
            <a:endParaRPr lang="zh-CN" altLang="en-US" sz="3200" b="1" dirty="0">
              <a:solidFill>
                <a:srgbClr val="0000FF"/>
              </a:solidFill>
              <a:latin typeface="幼圆" panose="02010509060101010101" pitchFamily="49" charset="-122"/>
              <a:ea typeface="幼圆" panose="02010509060101010101" pitchFamily="49" charset="-122"/>
            </a:endParaRPr>
          </a:p>
          <a:p>
            <a:pPr algn="ctr" eaLnBrk="0" hangingPunct="0">
              <a:spcBef>
                <a:spcPct val="50000"/>
              </a:spcBef>
            </a:pPr>
            <a:endParaRPr lang="zh-CN" altLang="en-US" sz="4000" b="1" dirty="0">
              <a:solidFill>
                <a:srgbClr val="0000FF"/>
              </a:solidFill>
              <a:latin typeface="幼圆" panose="02010509060101010101" pitchFamily="49" charset="-122"/>
              <a:ea typeface="幼圆" panose="02010509060101010101" pitchFamily="49" charset="-122"/>
            </a:endParaRPr>
          </a:p>
        </p:txBody>
      </p:sp>
    </p:spTree>
  </p:cSld>
  <p:clrMapOvr>
    <a:masterClrMapping/>
  </p:clrMapOvr>
  <p:transition spd="med" advTm="3616">
    <p:cover/>
    <p:sndAc>
      <p:stSnd>
        <p:snd r:embed="rId1" name="CAMERA.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0450" name="文本框 360449"/>
          <p:cNvSpPr txBox="1"/>
          <p:nvPr/>
        </p:nvSpPr>
        <p:spPr>
          <a:xfrm>
            <a:off x="3559175" y="1143000"/>
            <a:ext cx="1619250" cy="519113"/>
          </a:xfrm>
          <a:prstGeom prst="rect">
            <a:avLst/>
          </a:prstGeom>
          <a:noFill/>
          <a:ln w="9525">
            <a:noFill/>
          </a:ln>
        </p:spPr>
        <p:txBody>
          <a:bodyPr wrap="none" lIns="92075" tIns="46038" rIns="92075" bIns="46038" anchor="t">
            <a:spAutoFit/>
          </a:bodyPr>
          <a:p>
            <a:pPr algn="ctr" eaLnBrk="0" hangingPunct="0">
              <a:spcBef>
                <a:spcPct val="50000"/>
              </a:spcBef>
            </a:pPr>
            <a:r>
              <a:rPr lang="zh-CN" altLang="en-US" sz="2800" b="1" dirty="0">
                <a:solidFill>
                  <a:srgbClr val="0000FF"/>
                </a:solidFill>
                <a:latin typeface="Times New Roman" panose="02020603050405020304" pitchFamily="18" charset="0"/>
                <a:ea typeface="幼圆" panose="02010509060101010101" pitchFamily="49" charset="-122"/>
              </a:rPr>
              <a:t>内容概述</a:t>
            </a:r>
            <a:endParaRPr lang="zh-CN" altLang="en-US" sz="2800" b="1" dirty="0">
              <a:solidFill>
                <a:schemeClr val="accent2"/>
              </a:solidFill>
              <a:latin typeface="Times New Roman" panose="02020603050405020304" pitchFamily="18" charset="0"/>
              <a:ea typeface="幼圆" panose="02010509060101010101" pitchFamily="49" charset="-122"/>
            </a:endParaRPr>
          </a:p>
        </p:txBody>
      </p:sp>
      <p:sp>
        <p:nvSpPr>
          <p:cNvPr id="360451" name="文本框 360450"/>
          <p:cNvSpPr txBox="1"/>
          <p:nvPr/>
        </p:nvSpPr>
        <p:spPr>
          <a:xfrm>
            <a:off x="1066800" y="1957388"/>
            <a:ext cx="4248150" cy="3140075"/>
          </a:xfrm>
          <a:prstGeom prst="rect">
            <a:avLst/>
          </a:prstGeom>
          <a:noFill/>
          <a:ln w="9525">
            <a:noFill/>
          </a:ln>
        </p:spPr>
        <p:txBody>
          <a:bodyPr wrap="none" lIns="92075" tIns="46038" rIns="92075" bIns="46038" anchor="t">
            <a:spAutoFit/>
          </a:bodyPr>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一、部门的职责定位；</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二、部门的工作目标；</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三、部门的工作计划；</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四、部门的组织结构；</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五、部门的费用预算；</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六、部门的资源需求</a:t>
            </a:r>
            <a:r>
              <a:rPr lang="en-US" altLang="zh-CN" sz="2000" b="1" dirty="0">
                <a:solidFill>
                  <a:srgbClr val="0000FF"/>
                </a:solidFill>
                <a:latin typeface="Times New Roman" panose="02020603050405020304" pitchFamily="18" charset="0"/>
                <a:ea typeface="幼圆" panose="02010509060101010101" pitchFamily="49" charset="-122"/>
              </a:rPr>
              <a:t>;</a:t>
            </a:r>
            <a:endParaRPr lang="en-US" altLang="zh-CN"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en-US" altLang="zh-CN" sz="2000" b="1" dirty="0">
                <a:solidFill>
                  <a:srgbClr val="0000FF"/>
                </a:solidFill>
                <a:latin typeface="Times New Roman" panose="02020603050405020304" pitchFamily="18" charset="0"/>
                <a:ea typeface="幼圆" panose="02010509060101010101" pitchFamily="49" charset="-122"/>
              </a:rPr>
              <a:t>       </a:t>
            </a:r>
            <a:r>
              <a:rPr lang="zh-CN" altLang="en-US" sz="2000" b="1" dirty="0">
                <a:solidFill>
                  <a:srgbClr val="0000FF"/>
                </a:solidFill>
                <a:latin typeface="Times New Roman" panose="02020603050405020304" pitchFamily="18" charset="0"/>
                <a:ea typeface="幼圆" panose="02010509060101010101" pitchFamily="49" charset="-122"/>
              </a:rPr>
              <a:t>（ 附件：对规划工作的要求。）</a:t>
            </a:r>
            <a:endParaRPr lang="zh-CN" altLang="en-US" sz="2000" b="1" dirty="0">
              <a:solidFill>
                <a:srgbClr val="0000FF"/>
              </a:solidFill>
              <a:latin typeface="Times New Roman" panose="02020603050405020304" pitchFamily="18" charset="0"/>
              <a:ea typeface="幼圆" panose="02010509060101010101" pitchFamily="49" charset="-122"/>
            </a:endParaRPr>
          </a:p>
        </p:txBody>
      </p:sp>
    </p:spTree>
  </p:cSld>
  <p:clrMapOvr>
    <a:masterClrMapping/>
  </p:clrMapOvr>
  <p:transition spd="med">
    <p:cover/>
    <p:sndAc>
      <p:stSnd>
        <p:snd r:embed="rId1" name="CAMERA.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1474" name="文本框 361473"/>
          <p:cNvSpPr txBox="1"/>
          <p:nvPr/>
        </p:nvSpPr>
        <p:spPr>
          <a:xfrm>
            <a:off x="2779713" y="1066800"/>
            <a:ext cx="3384550" cy="519113"/>
          </a:xfrm>
          <a:prstGeom prst="rect">
            <a:avLst/>
          </a:prstGeom>
          <a:noFill/>
          <a:ln w="9525">
            <a:noFill/>
          </a:ln>
        </p:spPr>
        <p:txBody>
          <a:bodyPr wrap="none" lIns="92075" tIns="46038" rIns="92075" bIns="46038" anchor="t">
            <a:spAutoFit/>
          </a:bodyPr>
          <a:p>
            <a:pPr algn="ctr" eaLnBrk="0" hangingPunct="0">
              <a:spcBef>
                <a:spcPct val="50000"/>
              </a:spcBef>
            </a:pPr>
            <a:r>
              <a:rPr lang="zh-CN" altLang="en-US" sz="2800" b="1" dirty="0">
                <a:solidFill>
                  <a:srgbClr val="0000FF"/>
                </a:solidFill>
                <a:latin typeface="Times New Roman" panose="02020603050405020304" pitchFamily="18" charset="0"/>
                <a:ea typeface="幼圆" panose="02010509060101010101" pitchFamily="49" charset="-122"/>
              </a:rPr>
              <a:t>一、部门的职责定位</a:t>
            </a:r>
            <a:endParaRPr lang="zh-CN" altLang="en-US" sz="2800" b="1" dirty="0">
              <a:solidFill>
                <a:srgbClr val="0000FF"/>
              </a:solidFill>
              <a:latin typeface="Times New Roman" panose="02020603050405020304" pitchFamily="18" charset="0"/>
              <a:ea typeface="幼圆" panose="02010509060101010101" pitchFamily="49" charset="-122"/>
            </a:endParaRPr>
          </a:p>
        </p:txBody>
      </p:sp>
      <p:sp>
        <p:nvSpPr>
          <p:cNvPr id="361475" name="文本框 361474"/>
          <p:cNvSpPr txBox="1"/>
          <p:nvPr/>
        </p:nvSpPr>
        <p:spPr>
          <a:xfrm>
            <a:off x="2214563" y="2520950"/>
            <a:ext cx="4803775" cy="1004888"/>
          </a:xfrm>
          <a:prstGeom prst="rect">
            <a:avLst/>
          </a:prstGeom>
          <a:noFill/>
          <a:ln w="9525">
            <a:noFill/>
          </a:ln>
        </p:spPr>
        <p:txBody>
          <a:bodyPr wrap="none" lIns="92075" tIns="46038" rIns="92075" bIns="46038" anchor="t">
            <a:spAutoFit/>
          </a:bodyPr>
          <a:p>
            <a:pPr algn="ctr" eaLnBrk="0" hangingPunct="0">
              <a:spcBef>
                <a:spcPct val="50000"/>
              </a:spcBef>
            </a:pPr>
            <a:r>
              <a:rPr lang="zh-CN" altLang="en-US" b="1" dirty="0">
                <a:solidFill>
                  <a:srgbClr val="0000FF"/>
                </a:solidFill>
                <a:latin typeface="Times New Roman" panose="02020603050405020304" pitchFamily="18" charset="0"/>
                <a:ea typeface="幼圆" panose="02010509060101010101" pitchFamily="49" charset="-122"/>
              </a:rPr>
              <a:t>（提示：总部为什么要设本部门？</a:t>
            </a:r>
            <a:endParaRPr lang="zh-CN" altLang="en-US" b="1" dirty="0">
              <a:solidFill>
                <a:srgbClr val="0000FF"/>
              </a:solidFill>
              <a:latin typeface="Times New Roman" panose="02020603050405020304" pitchFamily="18" charset="0"/>
              <a:ea typeface="幼圆" panose="02010509060101010101" pitchFamily="49" charset="-122"/>
            </a:endParaRPr>
          </a:p>
          <a:p>
            <a:pPr algn="ctr" eaLnBrk="0" hangingPunct="0">
              <a:spcBef>
                <a:spcPct val="50000"/>
              </a:spcBef>
            </a:pPr>
            <a:r>
              <a:rPr lang="zh-CN" altLang="en-US" b="1" dirty="0">
                <a:solidFill>
                  <a:srgbClr val="0000FF"/>
                </a:solidFill>
                <a:latin typeface="Times New Roman" panose="02020603050405020304" pitchFamily="18" charset="0"/>
                <a:ea typeface="幼圆" panose="02010509060101010101" pitchFamily="49" charset="-122"/>
              </a:rPr>
              <a:t>本部门做什么（功能）？） </a:t>
            </a:r>
            <a:endParaRPr lang="zh-CN" altLang="en-US" b="1" dirty="0">
              <a:solidFill>
                <a:srgbClr val="0000FF"/>
              </a:solidFill>
              <a:latin typeface="Times New Roman" panose="02020603050405020304" pitchFamily="18" charset="0"/>
              <a:ea typeface="幼圆" panose="02010509060101010101" pitchFamily="49" charset="-122"/>
            </a:endParaRPr>
          </a:p>
        </p:txBody>
      </p:sp>
    </p:spTree>
  </p:cSld>
  <p:clrMapOvr>
    <a:masterClrMapping/>
  </p:clrMapOvr>
  <p:transition spd="med">
    <p:cover/>
    <p:sndAc>
      <p:stSnd>
        <p:snd r:embed="rId1"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直接连接符 199681"/>
          <p:cNvSpPr/>
          <p:nvPr/>
        </p:nvSpPr>
        <p:spPr>
          <a:xfrm>
            <a:off x="6477000" y="0"/>
            <a:ext cx="0" cy="381000"/>
          </a:xfrm>
          <a:prstGeom prst="line">
            <a:avLst/>
          </a:prstGeom>
          <a:ln w="12700" cap="flat" cmpd="sng">
            <a:solidFill>
              <a:srgbClr val="5F5F5F"/>
            </a:solidFill>
            <a:prstDash val="solid"/>
            <a:headEnd type="none" w="sm" len="sm"/>
            <a:tailEnd type="none" w="sm" len="sm"/>
          </a:ln>
        </p:spPr>
      </p:sp>
      <p:sp>
        <p:nvSpPr>
          <p:cNvPr id="199683" name="矩形 199682"/>
          <p:cNvSpPr/>
          <p:nvPr/>
        </p:nvSpPr>
        <p:spPr>
          <a:xfrm>
            <a:off x="1066800" y="4191000"/>
            <a:ext cx="7543800" cy="990600"/>
          </a:xfrm>
          <a:prstGeom prst="rect">
            <a:avLst/>
          </a:prstGeom>
          <a:solidFill>
            <a:srgbClr val="FFFF00">
              <a:alpha val="50000"/>
            </a:srgbClr>
          </a:solidFill>
          <a:ln w="12700">
            <a:noFill/>
          </a:ln>
        </p:spPr>
        <p:txBody>
          <a:bodyPr/>
          <a:p>
            <a:endParaRPr lang="zh-CN" altLang="en-US"/>
          </a:p>
        </p:txBody>
      </p:sp>
      <p:sp>
        <p:nvSpPr>
          <p:cNvPr id="199684" name="矩形 199683"/>
          <p:cNvSpPr/>
          <p:nvPr/>
        </p:nvSpPr>
        <p:spPr>
          <a:xfrm>
            <a:off x="1066800" y="2514600"/>
            <a:ext cx="7543800" cy="1066800"/>
          </a:xfrm>
          <a:prstGeom prst="rect">
            <a:avLst/>
          </a:prstGeom>
          <a:solidFill>
            <a:srgbClr val="FFFF00">
              <a:alpha val="50000"/>
            </a:srgbClr>
          </a:solidFill>
          <a:ln w="12700">
            <a:noFill/>
          </a:ln>
        </p:spPr>
        <p:txBody>
          <a:bodyPr/>
          <a:p>
            <a:endParaRPr lang="zh-CN" altLang="en-US"/>
          </a:p>
        </p:txBody>
      </p:sp>
      <p:sp>
        <p:nvSpPr>
          <p:cNvPr id="199685" name="矩形 199684"/>
          <p:cNvSpPr/>
          <p:nvPr/>
        </p:nvSpPr>
        <p:spPr>
          <a:xfrm>
            <a:off x="1143000" y="762000"/>
            <a:ext cx="2133600" cy="457200"/>
          </a:xfrm>
          <a:prstGeom prst="rect">
            <a:avLst/>
          </a:prstGeom>
          <a:solidFill>
            <a:srgbClr val="000080"/>
          </a:solidFill>
          <a:ln w="12700" cap="sq" cmpd="sng">
            <a:solidFill>
              <a:schemeClr val="tx1"/>
            </a:solidFill>
            <a:prstDash val="solid"/>
            <a:miter/>
            <a:headEnd type="none" w="sm" len="sm"/>
            <a:tailEnd type="none" w="sm" len="sm"/>
          </a:ln>
        </p:spPr>
        <p:txBody>
          <a:bodyPr wrap="none" anchor="ctr"/>
          <a:p>
            <a:pPr algn="ctr"/>
            <a:r>
              <a:rPr lang="zh-CN" altLang="en-US" dirty="0">
                <a:solidFill>
                  <a:schemeClr val="bg1"/>
                </a:solidFill>
                <a:latin typeface="Times New Roman" panose="02020603050405020304" pitchFamily="18" charset="0"/>
                <a:ea typeface="黑体" panose="02010609060101010101" pitchFamily="2" charset="-122"/>
              </a:rPr>
              <a:t>企业宗旨与使命</a:t>
            </a:r>
            <a:endParaRPr lang="zh-CN" altLang="en-US">
              <a:latin typeface="Times New Roman" panose="02020603050405020304" pitchFamily="18" charset="0"/>
              <a:ea typeface="黑体" panose="02010609060101010101" pitchFamily="2" charset="-122"/>
            </a:endParaRPr>
          </a:p>
        </p:txBody>
      </p:sp>
      <p:sp>
        <p:nvSpPr>
          <p:cNvPr id="199686" name="矩形 199685"/>
          <p:cNvSpPr/>
          <p:nvPr/>
        </p:nvSpPr>
        <p:spPr>
          <a:xfrm>
            <a:off x="1143000" y="1371600"/>
            <a:ext cx="2133600" cy="457200"/>
          </a:xfrm>
          <a:prstGeom prst="rect">
            <a:avLst/>
          </a:prstGeom>
          <a:solidFill>
            <a:srgbClr val="000080"/>
          </a:solidFill>
          <a:ln w="12700" cap="sq" cmpd="sng">
            <a:solidFill>
              <a:schemeClr val="tx1"/>
            </a:solidFill>
            <a:prstDash val="solid"/>
            <a:miter/>
            <a:headEnd type="none" w="sm" len="sm"/>
            <a:tailEnd type="none" w="sm" len="sm"/>
          </a:ln>
        </p:spPr>
        <p:txBody>
          <a:bodyPr wrap="none" anchor="ctr"/>
          <a:p>
            <a:pPr algn="ctr"/>
            <a:r>
              <a:rPr lang="zh-CN" altLang="en-US" dirty="0">
                <a:solidFill>
                  <a:schemeClr val="bg1"/>
                </a:solidFill>
                <a:latin typeface="Times New Roman" panose="02020603050405020304" pitchFamily="18" charset="0"/>
                <a:ea typeface="黑体" panose="02010609060101010101" pitchFamily="2" charset="-122"/>
              </a:rPr>
              <a:t>战略与组织发展</a:t>
            </a:r>
            <a:endParaRPr lang="zh-CN" altLang="en-US">
              <a:solidFill>
                <a:schemeClr val="bg1"/>
              </a:solidFill>
              <a:latin typeface="Times New Roman" panose="02020603050405020304" pitchFamily="18" charset="0"/>
              <a:ea typeface="黑体" panose="02010609060101010101" pitchFamily="2" charset="-122"/>
            </a:endParaRPr>
          </a:p>
        </p:txBody>
      </p:sp>
      <p:sp>
        <p:nvSpPr>
          <p:cNvPr id="199687" name="矩形 199686"/>
          <p:cNvSpPr/>
          <p:nvPr/>
        </p:nvSpPr>
        <p:spPr>
          <a:xfrm>
            <a:off x="1143000" y="1981200"/>
            <a:ext cx="2133600" cy="457200"/>
          </a:xfrm>
          <a:prstGeom prst="rect">
            <a:avLst/>
          </a:prstGeom>
          <a:solidFill>
            <a:srgbClr val="000080"/>
          </a:solidFill>
          <a:ln w="12700" cap="sq" cmpd="sng">
            <a:solidFill>
              <a:schemeClr val="tx1"/>
            </a:solidFill>
            <a:prstDash val="solid"/>
            <a:miter/>
            <a:headEnd type="none" w="sm" len="sm"/>
            <a:tailEnd type="none" w="sm" len="sm"/>
          </a:ln>
        </p:spPr>
        <p:txBody>
          <a:bodyPr wrap="none" anchor="ctr"/>
          <a:p>
            <a:pPr algn="ctr"/>
            <a:r>
              <a:rPr lang="zh-CN" altLang="en-US" dirty="0">
                <a:solidFill>
                  <a:schemeClr val="bg1"/>
                </a:solidFill>
                <a:latin typeface="Times New Roman" panose="02020603050405020304" pitchFamily="18" charset="0"/>
                <a:ea typeface="黑体" panose="02010609060101010101" pitchFamily="2" charset="-122"/>
              </a:rPr>
              <a:t>部门宗旨与定位</a:t>
            </a:r>
            <a:endParaRPr lang="zh-CN" altLang="en-US" dirty="0">
              <a:solidFill>
                <a:schemeClr val="bg1"/>
              </a:solidFill>
              <a:latin typeface="Times New Roman" panose="02020603050405020304" pitchFamily="18" charset="0"/>
              <a:ea typeface="黑体" panose="02010609060101010101" pitchFamily="2" charset="-122"/>
            </a:endParaRPr>
          </a:p>
        </p:txBody>
      </p:sp>
      <p:sp>
        <p:nvSpPr>
          <p:cNvPr id="199688" name="矩形 199687"/>
          <p:cNvSpPr/>
          <p:nvPr/>
        </p:nvSpPr>
        <p:spPr>
          <a:xfrm>
            <a:off x="1143000" y="2667000"/>
            <a:ext cx="2133600" cy="457200"/>
          </a:xfrm>
          <a:prstGeom prst="rect">
            <a:avLst/>
          </a:prstGeom>
          <a:solidFill>
            <a:srgbClr val="000080"/>
          </a:solidFill>
          <a:ln w="12700" cap="sq" cmpd="sng">
            <a:solidFill>
              <a:schemeClr val="tx1"/>
            </a:solidFill>
            <a:prstDash val="solid"/>
            <a:miter/>
            <a:headEnd type="none" w="sm" len="sm"/>
            <a:tailEnd type="none" w="sm" len="sm"/>
          </a:ln>
        </p:spPr>
        <p:txBody>
          <a:bodyPr wrap="none" anchor="ctr"/>
          <a:p>
            <a:pPr algn="ctr"/>
            <a:r>
              <a:rPr lang="zh-CN" altLang="en-US" dirty="0">
                <a:solidFill>
                  <a:schemeClr val="bg1"/>
                </a:solidFill>
                <a:latin typeface="Times New Roman" panose="02020603050405020304" pitchFamily="18" charset="0"/>
                <a:ea typeface="黑体" panose="02010609060101010101" pitchFamily="2" charset="-122"/>
              </a:rPr>
              <a:t>职责</a:t>
            </a:r>
            <a:r>
              <a:rPr lang="en-US" altLang="zh-CN" dirty="0">
                <a:solidFill>
                  <a:schemeClr val="bg1"/>
                </a:solidFill>
                <a:latin typeface="Times New Roman" panose="02020603050405020304" pitchFamily="18" charset="0"/>
                <a:ea typeface="黑体" panose="02010609060101010101" pitchFamily="2" charset="-122"/>
              </a:rPr>
              <a:t>/</a:t>
            </a:r>
            <a:r>
              <a:rPr lang="zh-CN" altLang="en-US" dirty="0">
                <a:solidFill>
                  <a:schemeClr val="bg1"/>
                </a:solidFill>
                <a:latin typeface="Times New Roman" panose="02020603050405020304" pitchFamily="18" charset="0"/>
                <a:ea typeface="黑体" panose="02010609060101010101" pitchFamily="2" charset="-122"/>
              </a:rPr>
              <a:t>职位</a:t>
            </a:r>
            <a:endParaRPr lang="zh-CN" altLang="en-US">
              <a:latin typeface="Times New Roman" panose="02020603050405020304" pitchFamily="18" charset="0"/>
              <a:ea typeface="黑体" panose="02010609060101010101" pitchFamily="2" charset="-122"/>
            </a:endParaRPr>
          </a:p>
        </p:txBody>
      </p:sp>
      <p:sp>
        <p:nvSpPr>
          <p:cNvPr id="199689" name="矩形 199688"/>
          <p:cNvSpPr/>
          <p:nvPr/>
        </p:nvSpPr>
        <p:spPr>
          <a:xfrm>
            <a:off x="6172200" y="762000"/>
            <a:ext cx="1828800" cy="457200"/>
          </a:xfrm>
          <a:prstGeom prst="rect">
            <a:avLst/>
          </a:prstGeom>
          <a:solidFill>
            <a:srgbClr val="FFCC99"/>
          </a:solidFill>
          <a:ln w="12700" cap="sq" cmpd="sng">
            <a:solidFill>
              <a:schemeClr val="tx1"/>
            </a:solidFill>
            <a:prstDash val="solid"/>
            <a:miter/>
            <a:headEnd type="none" w="sm" len="sm"/>
            <a:tailEnd type="none" w="sm" len="sm"/>
          </a:ln>
        </p:spPr>
        <p:txBody>
          <a:bodyPr wrap="none" anchor="ctr"/>
          <a:p>
            <a:pPr algn="ctr"/>
            <a:r>
              <a:rPr lang="zh-CN" altLang="en-US" dirty="0">
                <a:latin typeface="Times New Roman" panose="02020603050405020304" pitchFamily="18" charset="0"/>
                <a:ea typeface="黑体" panose="02010609060101010101" pitchFamily="2" charset="-122"/>
              </a:rPr>
              <a:t>企业年度目标</a:t>
            </a:r>
            <a:endParaRPr lang="zh-CN" altLang="en-US">
              <a:latin typeface="Times New Roman" panose="02020603050405020304" pitchFamily="18" charset="0"/>
              <a:ea typeface="黑体" panose="02010609060101010101" pitchFamily="2" charset="-122"/>
            </a:endParaRPr>
          </a:p>
        </p:txBody>
      </p:sp>
      <p:sp>
        <p:nvSpPr>
          <p:cNvPr id="199690" name="矩形 199689"/>
          <p:cNvSpPr/>
          <p:nvPr/>
        </p:nvSpPr>
        <p:spPr>
          <a:xfrm>
            <a:off x="6172200" y="1371600"/>
            <a:ext cx="1828800" cy="457200"/>
          </a:xfrm>
          <a:prstGeom prst="rect">
            <a:avLst/>
          </a:prstGeom>
          <a:solidFill>
            <a:srgbClr val="FFCC99"/>
          </a:solidFill>
          <a:ln w="12700" cap="sq" cmpd="sng">
            <a:solidFill>
              <a:schemeClr val="tx1"/>
            </a:solidFill>
            <a:prstDash val="solid"/>
            <a:miter/>
            <a:headEnd type="none" w="sm" len="sm"/>
            <a:tailEnd type="none" w="sm" len="sm"/>
          </a:ln>
        </p:spPr>
        <p:txBody>
          <a:bodyPr wrap="none" anchor="ctr"/>
          <a:p>
            <a:pPr algn="ctr"/>
            <a:r>
              <a:rPr lang="zh-CN" altLang="en-US" dirty="0">
                <a:latin typeface="Times New Roman" panose="02020603050405020304" pitchFamily="18" charset="0"/>
                <a:ea typeface="黑体" panose="02010609060101010101" pitchFamily="2" charset="-122"/>
              </a:rPr>
              <a:t>部门年度目标</a:t>
            </a:r>
            <a:endParaRPr lang="zh-CN" altLang="en-US">
              <a:latin typeface="Times New Roman" panose="02020603050405020304" pitchFamily="18" charset="0"/>
              <a:ea typeface="黑体" panose="02010609060101010101" pitchFamily="2" charset="-122"/>
            </a:endParaRPr>
          </a:p>
        </p:txBody>
      </p:sp>
      <p:sp>
        <p:nvSpPr>
          <p:cNvPr id="199691" name="矩形 199690"/>
          <p:cNvSpPr/>
          <p:nvPr/>
        </p:nvSpPr>
        <p:spPr>
          <a:xfrm>
            <a:off x="6172200" y="1981200"/>
            <a:ext cx="1828800" cy="457200"/>
          </a:xfrm>
          <a:prstGeom prst="rect">
            <a:avLst/>
          </a:prstGeom>
          <a:solidFill>
            <a:srgbClr val="FFCC99"/>
          </a:solidFill>
          <a:ln w="12700" cap="sq" cmpd="sng">
            <a:solidFill>
              <a:schemeClr val="tx1"/>
            </a:solidFill>
            <a:prstDash val="solid"/>
            <a:miter/>
            <a:headEnd type="none" w="sm" len="sm"/>
            <a:tailEnd type="none" w="sm" len="sm"/>
          </a:ln>
        </p:spPr>
        <p:txBody>
          <a:bodyPr wrap="none" anchor="ctr"/>
          <a:p>
            <a:pPr algn="ctr"/>
            <a:r>
              <a:rPr lang="zh-CN" altLang="en-US" dirty="0">
                <a:latin typeface="Times New Roman" panose="02020603050405020304" pitchFamily="18" charset="0"/>
                <a:ea typeface="黑体" panose="02010609060101010101" pitchFamily="2" charset="-122"/>
              </a:rPr>
              <a:t>部门重点工作</a:t>
            </a:r>
            <a:endParaRPr lang="zh-CN" altLang="en-US">
              <a:latin typeface="Times New Roman" panose="02020603050405020304" pitchFamily="18" charset="0"/>
              <a:ea typeface="黑体" panose="02010609060101010101" pitchFamily="2" charset="-122"/>
            </a:endParaRPr>
          </a:p>
        </p:txBody>
      </p:sp>
      <p:sp>
        <p:nvSpPr>
          <p:cNvPr id="199692" name="矩形 199691"/>
          <p:cNvSpPr/>
          <p:nvPr/>
        </p:nvSpPr>
        <p:spPr>
          <a:xfrm>
            <a:off x="6172200" y="2667000"/>
            <a:ext cx="1828800" cy="457200"/>
          </a:xfrm>
          <a:prstGeom prst="rect">
            <a:avLst/>
          </a:prstGeom>
          <a:solidFill>
            <a:srgbClr val="FFCC99"/>
          </a:solidFill>
          <a:ln w="12700" cap="sq" cmpd="sng">
            <a:solidFill>
              <a:schemeClr val="tx1"/>
            </a:solidFill>
            <a:prstDash val="solid"/>
            <a:miter/>
            <a:headEnd type="none" w="sm" len="sm"/>
            <a:tailEnd type="none" w="sm" len="sm"/>
          </a:ln>
        </p:spPr>
        <p:txBody>
          <a:bodyPr wrap="none" anchor="ctr"/>
          <a:p>
            <a:pPr algn="ctr"/>
            <a:r>
              <a:rPr lang="zh-CN" altLang="en-US" dirty="0">
                <a:latin typeface="Times New Roman" panose="02020603050405020304" pitchFamily="18" charset="0"/>
                <a:ea typeface="黑体" panose="02010609060101010101" pitchFamily="2" charset="-122"/>
              </a:rPr>
              <a:t>个人年度目标</a:t>
            </a:r>
            <a:endParaRPr lang="zh-CN" altLang="en-US">
              <a:latin typeface="Times New Roman" panose="02020603050405020304" pitchFamily="18" charset="0"/>
              <a:ea typeface="黑体" panose="02010609060101010101" pitchFamily="2" charset="-122"/>
            </a:endParaRPr>
          </a:p>
        </p:txBody>
      </p:sp>
      <p:sp>
        <p:nvSpPr>
          <p:cNvPr id="199693" name="矩形 199692"/>
          <p:cNvSpPr/>
          <p:nvPr/>
        </p:nvSpPr>
        <p:spPr>
          <a:xfrm>
            <a:off x="3429000" y="3124200"/>
            <a:ext cx="2667000" cy="457200"/>
          </a:xfrm>
          <a:prstGeom prst="rect">
            <a:avLst/>
          </a:prstGeom>
          <a:solidFill>
            <a:srgbClr val="FF0000"/>
          </a:solidFill>
          <a:ln w="12700">
            <a:noFill/>
          </a:ln>
          <a:effectLst>
            <a:outerShdw dist="107763" dir="18900000" algn="ctr" rotWithShape="0">
              <a:schemeClr val="bg2"/>
            </a:outerShdw>
          </a:effectLst>
        </p:spPr>
        <p:txBody>
          <a:bodyPr wrap="none" anchor="ctr"/>
          <a:p>
            <a:pPr algn="ctr"/>
            <a:r>
              <a:rPr lang="zh-CN" altLang="en-US" sz="2800" dirty="0">
                <a:latin typeface="Times New Roman" panose="02020603050405020304" pitchFamily="18" charset="0"/>
                <a:ea typeface="黑体" panose="02010609060101010101" pitchFamily="2" charset="-122"/>
              </a:rPr>
              <a:t>关键业绩素质</a:t>
            </a:r>
            <a:endParaRPr lang="zh-CN" altLang="en-US" sz="2800">
              <a:latin typeface="Times New Roman" panose="02020603050405020304" pitchFamily="18" charset="0"/>
              <a:ea typeface="黑体" panose="02010609060101010101" pitchFamily="2" charset="-122"/>
            </a:endParaRPr>
          </a:p>
        </p:txBody>
      </p:sp>
      <p:sp>
        <p:nvSpPr>
          <p:cNvPr id="199694" name="圆角矩形 199693"/>
          <p:cNvSpPr/>
          <p:nvPr/>
        </p:nvSpPr>
        <p:spPr>
          <a:xfrm>
            <a:off x="1143000" y="4495800"/>
            <a:ext cx="1143000" cy="457200"/>
          </a:xfrm>
          <a:prstGeom prst="roundRect">
            <a:avLst>
              <a:gd name="adj" fmla="val 16667"/>
            </a:avLst>
          </a:prstGeom>
          <a:solidFill>
            <a:srgbClr val="99CCFF"/>
          </a:solidFill>
          <a:ln w="12700" cap="sq" cmpd="sng">
            <a:solidFill>
              <a:schemeClr val="tx1"/>
            </a:solidFill>
            <a:prstDash val="solid"/>
            <a:headEnd type="none" w="sm" len="sm"/>
            <a:tailEnd type="none" w="sm" len="sm"/>
          </a:ln>
        </p:spPr>
        <p:txBody>
          <a:bodyPr wrap="none" anchor="ctr"/>
          <a:p>
            <a:pPr algn="ctr"/>
            <a:r>
              <a:rPr lang="zh-CN" altLang="en-US" dirty="0">
                <a:latin typeface="Times New Roman" panose="02020603050405020304" pitchFamily="18" charset="0"/>
                <a:ea typeface="黑体" panose="02010609060101010101" pitchFamily="2" charset="-122"/>
              </a:rPr>
              <a:t>招聘</a:t>
            </a:r>
            <a:endParaRPr lang="zh-CN" altLang="en-US">
              <a:latin typeface="Times New Roman" panose="02020603050405020304" pitchFamily="18" charset="0"/>
              <a:ea typeface="黑体" panose="02010609060101010101" pitchFamily="2" charset="-122"/>
            </a:endParaRPr>
          </a:p>
        </p:txBody>
      </p:sp>
      <p:sp>
        <p:nvSpPr>
          <p:cNvPr id="199695" name="圆角矩形 199694"/>
          <p:cNvSpPr/>
          <p:nvPr/>
        </p:nvSpPr>
        <p:spPr>
          <a:xfrm>
            <a:off x="2362200" y="4495800"/>
            <a:ext cx="1143000" cy="457200"/>
          </a:xfrm>
          <a:prstGeom prst="roundRect">
            <a:avLst>
              <a:gd name="adj" fmla="val 16667"/>
            </a:avLst>
          </a:prstGeom>
          <a:solidFill>
            <a:srgbClr val="99CCFF"/>
          </a:solidFill>
          <a:ln w="12700" cap="sq" cmpd="sng">
            <a:solidFill>
              <a:schemeClr val="tx1"/>
            </a:solidFill>
            <a:prstDash val="solid"/>
            <a:headEnd type="none" w="sm" len="sm"/>
            <a:tailEnd type="none" w="sm" len="sm"/>
          </a:ln>
        </p:spPr>
        <p:txBody>
          <a:bodyPr wrap="none" anchor="ctr"/>
          <a:p>
            <a:pPr algn="ctr"/>
            <a:r>
              <a:rPr lang="zh-CN" altLang="en-US" dirty="0">
                <a:latin typeface="Times New Roman" panose="02020603050405020304" pitchFamily="18" charset="0"/>
                <a:ea typeface="黑体" panose="02010609060101010101" pitchFamily="2" charset="-122"/>
              </a:rPr>
              <a:t>薪酬</a:t>
            </a:r>
            <a:endParaRPr lang="zh-CN" altLang="en-US">
              <a:latin typeface="Times New Roman" panose="02020603050405020304" pitchFamily="18" charset="0"/>
              <a:ea typeface="黑体" panose="02010609060101010101" pitchFamily="2" charset="-122"/>
            </a:endParaRPr>
          </a:p>
        </p:txBody>
      </p:sp>
      <p:sp>
        <p:nvSpPr>
          <p:cNvPr id="199696" name="圆角矩形 199695"/>
          <p:cNvSpPr/>
          <p:nvPr/>
        </p:nvSpPr>
        <p:spPr>
          <a:xfrm>
            <a:off x="3581400" y="4495800"/>
            <a:ext cx="1143000" cy="457200"/>
          </a:xfrm>
          <a:prstGeom prst="roundRect">
            <a:avLst>
              <a:gd name="adj" fmla="val 16667"/>
            </a:avLst>
          </a:prstGeom>
          <a:solidFill>
            <a:srgbClr val="99CCFF"/>
          </a:solidFill>
          <a:ln w="12700" cap="sq" cmpd="sng">
            <a:solidFill>
              <a:schemeClr val="tx1"/>
            </a:solidFill>
            <a:prstDash val="solid"/>
            <a:headEnd type="none" w="sm" len="sm"/>
            <a:tailEnd type="none" w="sm" len="sm"/>
          </a:ln>
        </p:spPr>
        <p:txBody>
          <a:bodyPr wrap="none" anchor="ctr"/>
          <a:p>
            <a:pPr algn="ctr"/>
            <a:r>
              <a:rPr lang="zh-CN" altLang="en-US" dirty="0">
                <a:latin typeface="Times New Roman" panose="02020603050405020304" pitchFamily="18" charset="0"/>
                <a:ea typeface="黑体" panose="02010609060101010101" pitchFamily="2" charset="-122"/>
              </a:rPr>
              <a:t>培训</a:t>
            </a:r>
            <a:endParaRPr lang="zh-CN" altLang="en-US">
              <a:latin typeface="Times New Roman" panose="02020603050405020304" pitchFamily="18" charset="0"/>
              <a:ea typeface="黑体" panose="02010609060101010101" pitchFamily="2" charset="-122"/>
            </a:endParaRPr>
          </a:p>
        </p:txBody>
      </p:sp>
      <p:sp>
        <p:nvSpPr>
          <p:cNvPr id="199697" name="圆角矩形 199696"/>
          <p:cNvSpPr/>
          <p:nvPr/>
        </p:nvSpPr>
        <p:spPr>
          <a:xfrm>
            <a:off x="4800600" y="4495800"/>
            <a:ext cx="1295400" cy="457200"/>
          </a:xfrm>
          <a:prstGeom prst="roundRect">
            <a:avLst>
              <a:gd name="adj" fmla="val 16667"/>
            </a:avLst>
          </a:prstGeom>
          <a:solidFill>
            <a:srgbClr val="99CCFF"/>
          </a:solidFill>
          <a:ln w="12700" cap="sq" cmpd="sng">
            <a:solidFill>
              <a:schemeClr val="tx1"/>
            </a:solidFill>
            <a:prstDash val="solid"/>
            <a:headEnd type="none" w="sm" len="sm"/>
            <a:tailEnd type="none" w="sm" len="sm"/>
          </a:ln>
        </p:spPr>
        <p:txBody>
          <a:bodyPr wrap="none" anchor="ctr"/>
          <a:p>
            <a:pPr algn="ctr"/>
            <a:r>
              <a:rPr lang="zh-CN" altLang="en-US" dirty="0">
                <a:latin typeface="Times New Roman" panose="02020603050405020304" pitchFamily="18" charset="0"/>
                <a:ea typeface="黑体" panose="02010609060101010101" pitchFamily="2" charset="-122"/>
              </a:rPr>
              <a:t>业绩管理</a:t>
            </a:r>
            <a:endParaRPr lang="zh-CN" altLang="en-US">
              <a:latin typeface="Times New Roman" panose="02020603050405020304" pitchFamily="18" charset="0"/>
              <a:ea typeface="黑体" panose="02010609060101010101" pitchFamily="2" charset="-122"/>
            </a:endParaRPr>
          </a:p>
        </p:txBody>
      </p:sp>
      <p:sp>
        <p:nvSpPr>
          <p:cNvPr id="199698" name="圆角矩形 199697"/>
          <p:cNvSpPr/>
          <p:nvPr/>
        </p:nvSpPr>
        <p:spPr>
          <a:xfrm>
            <a:off x="6172200" y="4495800"/>
            <a:ext cx="1295400" cy="457200"/>
          </a:xfrm>
          <a:prstGeom prst="roundRect">
            <a:avLst>
              <a:gd name="adj" fmla="val 16667"/>
            </a:avLst>
          </a:prstGeom>
          <a:solidFill>
            <a:srgbClr val="99CCFF"/>
          </a:solidFill>
          <a:ln w="12700" cap="sq" cmpd="sng">
            <a:solidFill>
              <a:schemeClr val="tx1"/>
            </a:solidFill>
            <a:prstDash val="solid"/>
            <a:headEnd type="none" w="sm" len="sm"/>
            <a:tailEnd type="none" w="sm" len="sm"/>
          </a:ln>
        </p:spPr>
        <p:txBody>
          <a:bodyPr wrap="none" anchor="ctr"/>
          <a:p>
            <a:pPr algn="ctr"/>
            <a:r>
              <a:rPr lang="zh-CN" altLang="en-US" dirty="0">
                <a:latin typeface="Times New Roman" panose="02020603050405020304" pitchFamily="18" charset="0"/>
                <a:ea typeface="黑体" panose="02010609060101010101" pitchFamily="2" charset="-122"/>
              </a:rPr>
              <a:t>后备干部</a:t>
            </a:r>
            <a:endParaRPr lang="zh-CN" altLang="en-US">
              <a:latin typeface="Times New Roman" panose="02020603050405020304" pitchFamily="18" charset="0"/>
              <a:ea typeface="黑体" panose="02010609060101010101" pitchFamily="2" charset="-122"/>
            </a:endParaRPr>
          </a:p>
        </p:txBody>
      </p:sp>
      <p:cxnSp>
        <p:nvCxnSpPr>
          <p:cNvPr id="199699" name="直接箭头连接符 199698"/>
          <p:cNvCxnSpPr>
            <a:stCxn id="199685" idx="3"/>
            <a:endCxn id="199689" idx="1"/>
          </p:cNvCxnSpPr>
          <p:nvPr/>
        </p:nvCxnSpPr>
        <p:spPr>
          <a:xfrm>
            <a:off x="3276600" y="990600"/>
            <a:ext cx="2895600" cy="0"/>
          </a:xfrm>
          <a:prstGeom prst="straightConnector1">
            <a:avLst/>
          </a:prstGeom>
          <a:ln w="19050" cap="flat" cmpd="sng">
            <a:solidFill>
              <a:srgbClr val="000080"/>
            </a:solidFill>
            <a:prstDash val="dash"/>
            <a:headEnd type="none" w="sm" len="sm"/>
            <a:tailEnd type="triangle" w="med" len="med"/>
          </a:ln>
        </p:spPr>
      </p:cxnSp>
      <p:cxnSp>
        <p:nvCxnSpPr>
          <p:cNvPr id="199700" name="直接箭头连接符 199699"/>
          <p:cNvCxnSpPr>
            <a:stCxn id="199686" idx="3"/>
            <a:endCxn id="199690" idx="1"/>
          </p:cNvCxnSpPr>
          <p:nvPr/>
        </p:nvCxnSpPr>
        <p:spPr>
          <a:xfrm>
            <a:off x="3276600" y="1600200"/>
            <a:ext cx="2895600" cy="0"/>
          </a:xfrm>
          <a:prstGeom prst="straightConnector1">
            <a:avLst/>
          </a:prstGeom>
          <a:ln w="19050" cap="flat" cmpd="sng">
            <a:solidFill>
              <a:srgbClr val="000080"/>
            </a:solidFill>
            <a:prstDash val="dash"/>
            <a:headEnd type="none" w="sm" len="sm"/>
            <a:tailEnd type="triangle" w="med" len="med"/>
          </a:ln>
        </p:spPr>
      </p:cxnSp>
      <p:cxnSp>
        <p:nvCxnSpPr>
          <p:cNvPr id="199701" name="直接箭头连接符 199700"/>
          <p:cNvCxnSpPr>
            <a:stCxn id="199687" idx="3"/>
            <a:endCxn id="199691" idx="1"/>
          </p:cNvCxnSpPr>
          <p:nvPr/>
        </p:nvCxnSpPr>
        <p:spPr>
          <a:xfrm>
            <a:off x="3276600" y="2209800"/>
            <a:ext cx="2895600" cy="0"/>
          </a:xfrm>
          <a:prstGeom prst="straightConnector1">
            <a:avLst/>
          </a:prstGeom>
          <a:ln w="19050" cap="flat" cmpd="sng">
            <a:solidFill>
              <a:srgbClr val="000080"/>
            </a:solidFill>
            <a:prstDash val="dash"/>
            <a:headEnd type="none" w="sm" len="sm"/>
            <a:tailEnd type="triangle" w="med" len="med"/>
          </a:ln>
        </p:spPr>
      </p:cxnSp>
      <p:cxnSp>
        <p:nvCxnSpPr>
          <p:cNvPr id="199702" name="直接箭头连接符 199701"/>
          <p:cNvCxnSpPr>
            <a:stCxn id="199688" idx="3"/>
            <a:endCxn id="199692" idx="1"/>
          </p:cNvCxnSpPr>
          <p:nvPr/>
        </p:nvCxnSpPr>
        <p:spPr>
          <a:xfrm>
            <a:off x="3276600" y="2895600"/>
            <a:ext cx="2895600" cy="0"/>
          </a:xfrm>
          <a:prstGeom prst="straightConnector1">
            <a:avLst/>
          </a:prstGeom>
          <a:ln w="19050" cap="flat" cmpd="sng">
            <a:solidFill>
              <a:srgbClr val="000080"/>
            </a:solidFill>
            <a:prstDash val="dash"/>
            <a:headEnd type="none" w="sm" len="sm"/>
            <a:tailEnd type="triangle" w="med" len="med"/>
          </a:ln>
        </p:spPr>
      </p:cxnSp>
      <p:cxnSp>
        <p:nvCxnSpPr>
          <p:cNvPr id="199703" name="直接箭头连接符 199702"/>
          <p:cNvCxnSpPr>
            <a:stCxn id="199688" idx="2"/>
            <a:endCxn id="199693" idx="1"/>
          </p:cNvCxnSpPr>
          <p:nvPr/>
        </p:nvCxnSpPr>
        <p:spPr>
          <a:xfrm>
            <a:off x="2209800" y="3124200"/>
            <a:ext cx="1219200" cy="228600"/>
          </a:xfrm>
          <a:prstGeom prst="straightConnector1">
            <a:avLst/>
          </a:prstGeom>
          <a:ln w="31750" cap="sq" cmpd="sng">
            <a:solidFill>
              <a:schemeClr val="tx1"/>
            </a:solidFill>
            <a:prstDash val="solid"/>
            <a:headEnd type="none" w="sm" len="sm"/>
            <a:tailEnd type="triangle" w="med" len="med"/>
          </a:ln>
        </p:spPr>
      </p:cxnSp>
      <p:cxnSp>
        <p:nvCxnSpPr>
          <p:cNvPr id="199704" name="直接箭头连接符 199703"/>
          <p:cNvCxnSpPr>
            <a:stCxn id="199692" idx="2"/>
            <a:endCxn id="199693" idx="3"/>
          </p:cNvCxnSpPr>
          <p:nvPr/>
        </p:nvCxnSpPr>
        <p:spPr>
          <a:xfrm flipH="1">
            <a:off x="6096000" y="3124200"/>
            <a:ext cx="990600" cy="228600"/>
          </a:xfrm>
          <a:prstGeom prst="straightConnector1">
            <a:avLst/>
          </a:prstGeom>
          <a:ln w="31750" cap="sq" cmpd="sng">
            <a:solidFill>
              <a:schemeClr val="tx1"/>
            </a:solidFill>
            <a:prstDash val="solid"/>
            <a:headEnd type="none" w="sm" len="sm"/>
            <a:tailEnd type="triangle" w="med" len="med"/>
          </a:ln>
        </p:spPr>
      </p:cxnSp>
      <p:sp>
        <p:nvSpPr>
          <p:cNvPr id="199705" name="上箭头标注 199704"/>
          <p:cNvSpPr/>
          <p:nvPr/>
        </p:nvSpPr>
        <p:spPr>
          <a:xfrm>
            <a:off x="1143000" y="5334000"/>
            <a:ext cx="3276600" cy="914400"/>
          </a:xfrm>
          <a:prstGeom prst="upArrowCallout">
            <a:avLst>
              <a:gd name="adj1" fmla="val 89583"/>
              <a:gd name="adj2" fmla="val 89583"/>
              <a:gd name="adj3" fmla="val 16666"/>
              <a:gd name="adj4" fmla="val 66667"/>
            </a:avLst>
          </a:prstGeom>
          <a:solidFill>
            <a:schemeClr val="tx2"/>
          </a:solidFill>
          <a:ln w="12700" cap="sq" cmpd="sng">
            <a:solidFill>
              <a:schemeClr val="tx1"/>
            </a:solidFill>
            <a:prstDash val="solid"/>
            <a:miter/>
            <a:headEnd type="none" w="sm" len="sm"/>
            <a:tailEnd type="none" w="sm" len="sm"/>
          </a:ln>
        </p:spPr>
        <p:txBody>
          <a:bodyPr wrap="none" anchor="ctr"/>
          <a:p>
            <a:pPr algn="ctr"/>
            <a:r>
              <a:rPr lang="en-US" altLang="zh-CN" b="1" dirty="0">
                <a:solidFill>
                  <a:schemeClr val="bg1"/>
                </a:solidFill>
                <a:latin typeface="Times New Roman" panose="02020603050405020304" pitchFamily="18" charset="0"/>
                <a:ea typeface="黑体" panose="02010609060101010101" pitchFamily="2" charset="-122"/>
              </a:rPr>
              <a:t>HR</a:t>
            </a:r>
            <a:r>
              <a:rPr lang="zh-CN" altLang="en-US" b="1" dirty="0">
                <a:solidFill>
                  <a:schemeClr val="bg1"/>
                </a:solidFill>
                <a:latin typeface="Times New Roman" panose="02020603050405020304" pitchFamily="18" charset="0"/>
                <a:ea typeface="黑体" panose="02010609060101010101" pitchFamily="2" charset="-122"/>
              </a:rPr>
              <a:t>组织发展与队伍建设</a:t>
            </a:r>
            <a:endParaRPr lang="zh-CN" altLang="en-US" b="1" dirty="0">
              <a:solidFill>
                <a:schemeClr val="bg1"/>
              </a:solidFill>
              <a:latin typeface="Times New Roman" panose="02020603050405020304" pitchFamily="18" charset="0"/>
              <a:ea typeface="黑体" panose="02010609060101010101" pitchFamily="2" charset="-122"/>
            </a:endParaRPr>
          </a:p>
        </p:txBody>
      </p:sp>
      <p:sp>
        <p:nvSpPr>
          <p:cNvPr id="199706" name="上箭头标注 199705"/>
          <p:cNvSpPr/>
          <p:nvPr/>
        </p:nvSpPr>
        <p:spPr>
          <a:xfrm>
            <a:off x="5257800" y="5334000"/>
            <a:ext cx="3276600" cy="914400"/>
          </a:xfrm>
          <a:prstGeom prst="upArrowCallout">
            <a:avLst>
              <a:gd name="adj1" fmla="val 89583"/>
              <a:gd name="adj2" fmla="val 89583"/>
              <a:gd name="adj3" fmla="val 16666"/>
              <a:gd name="adj4" fmla="val 66667"/>
            </a:avLst>
          </a:prstGeom>
          <a:solidFill>
            <a:schemeClr val="tx2"/>
          </a:solidFill>
          <a:ln w="12700" cap="sq" cmpd="sng">
            <a:solidFill>
              <a:schemeClr val="tx1"/>
            </a:solidFill>
            <a:prstDash val="solid"/>
            <a:miter/>
            <a:headEnd type="none" w="sm" len="sm"/>
            <a:tailEnd type="none" w="sm" len="sm"/>
          </a:ln>
        </p:spPr>
        <p:txBody>
          <a:bodyPr wrap="none" anchor="ctr"/>
          <a:p>
            <a:pPr algn="ctr"/>
            <a:r>
              <a:rPr lang="zh-CN" altLang="en-US" b="1" dirty="0">
                <a:solidFill>
                  <a:schemeClr val="bg1"/>
                </a:solidFill>
                <a:latin typeface="Times New Roman" panose="02020603050405020304" pitchFamily="18" charset="0"/>
                <a:ea typeface="黑体" panose="02010609060101010101" pitchFamily="2" charset="-122"/>
              </a:rPr>
              <a:t>人事信息管理系统</a:t>
            </a:r>
            <a:endParaRPr lang="zh-CN" altLang="en-US" b="1">
              <a:solidFill>
                <a:schemeClr val="bg1"/>
              </a:solidFill>
              <a:latin typeface="Times New Roman" panose="02020603050405020304" pitchFamily="18" charset="0"/>
              <a:ea typeface="黑体" panose="02010609060101010101" pitchFamily="2" charset="-122"/>
            </a:endParaRPr>
          </a:p>
        </p:txBody>
      </p:sp>
      <p:cxnSp>
        <p:nvCxnSpPr>
          <p:cNvPr id="199707" name="直接箭头连接符 199706"/>
          <p:cNvCxnSpPr>
            <a:stCxn id="199694" idx="0"/>
            <a:endCxn id="199693" idx="2"/>
          </p:cNvCxnSpPr>
          <p:nvPr/>
        </p:nvCxnSpPr>
        <p:spPr>
          <a:xfrm flipV="1">
            <a:off x="1714500" y="3581400"/>
            <a:ext cx="3048000" cy="914400"/>
          </a:xfrm>
          <a:prstGeom prst="straightConnector1">
            <a:avLst/>
          </a:prstGeom>
          <a:ln w="12700" cap="sq" cmpd="sng">
            <a:solidFill>
              <a:schemeClr val="tx1"/>
            </a:solidFill>
            <a:prstDash val="solid"/>
            <a:headEnd type="none" w="sm" len="sm"/>
            <a:tailEnd type="triangle" w="sm" len="sm"/>
          </a:ln>
        </p:spPr>
      </p:cxnSp>
      <p:cxnSp>
        <p:nvCxnSpPr>
          <p:cNvPr id="199708" name="直接箭头连接符 199707"/>
          <p:cNvCxnSpPr>
            <a:stCxn id="199695" idx="0"/>
            <a:endCxn id="199693" idx="2"/>
          </p:cNvCxnSpPr>
          <p:nvPr/>
        </p:nvCxnSpPr>
        <p:spPr>
          <a:xfrm flipV="1">
            <a:off x="2933700" y="3581400"/>
            <a:ext cx="1828800" cy="914400"/>
          </a:xfrm>
          <a:prstGeom prst="straightConnector1">
            <a:avLst/>
          </a:prstGeom>
          <a:ln w="12700" cap="sq" cmpd="sng">
            <a:solidFill>
              <a:schemeClr val="tx1"/>
            </a:solidFill>
            <a:prstDash val="solid"/>
            <a:headEnd type="none" w="sm" len="sm"/>
            <a:tailEnd type="triangle" w="sm" len="sm"/>
          </a:ln>
        </p:spPr>
      </p:cxnSp>
      <p:cxnSp>
        <p:nvCxnSpPr>
          <p:cNvPr id="199709" name="直接箭头连接符 199708"/>
          <p:cNvCxnSpPr>
            <a:stCxn id="199696" idx="0"/>
            <a:endCxn id="199693" idx="2"/>
          </p:cNvCxnSpPr>
          <p:nvPr/>
        </p:nvCxnSpPr>
        <p:spPr>
          <a:xfrm flipV="1">
            <a:off x="4152900" y="3581400"/>
            <a:ext cx="609600" cy="914400"/>
          </a:xfrm>
          <a:prstGeom prst="straightConnector1">
            <a:avLst/>
          </a:prstGeom>
          <a:ln w="12700" cap="sq" cmpd="sng">
            <a:solidFill>
              <a:schemeClr val="tx1"/>
            </a:solidFill>
            <a:prstDash val="solid"/>
            <a:headEnd type="none" w="sm" len="sm"/>
            <a:tailEnd type="triangle" w="sm" len="sm"/>
          </a:ln>
        </p:spPr>
      </p:cxnSp>
      <p:cxnSp>
        <p:nvCxnSpPr>
          <p:cNvPr id="199710" name="直接箭头连接符 199709"/>
          <p:cNvCxnSpPr>
            <a:stCxn id="199697" idx="0"/>
            <a:endCxn id="199693" idx="2"/>
          </p:cNvCxnSpPr>
          <p:nvPr/>
        </p:nvCxnSpPr>
        <p:spPr>
          <a:xfrm flipH="1" flipV="1">
            <a:off x="4762500" y="3581400"/>
            <a:ext cx="685800" cy="914400"/>
          </a:xfrm>
          <a:prstGeom prst="straightConnector1">
            <a:avLst/>
          </a:prstGeom>
          <a:ln w="12700" cap="sq" cmpd="sng">
            <a:solidFill>
              <a:schemeClr val="tx1"/>
            </a:solidFill>
            <a:prstDash val="solid"/>
            <a:headEnd type="none" w="sm" len="sm"/>
            <a:tailEnd type="triangle" w="sm" len="sm"/>
          </a:ln>
        </p:spPr>
      </p:cxnSp>
      <p:cxnSp>
        <p:nvCxnSpPr>
          <p:cNvPr id="199711" name="直接箭头连接符 199710"/>
          <p:cNvCxnSpPr>
            <a:stCxn id="199698" idx="0"/>
            <a:endCxn id="199693" idx="2"/>
          </p:cNvCxnSpPr>
          <p:nvPr/>
        </p:nvCxnSpPr>
        <p:spPr>
          <a:xfrm flipH="1" flipV="1">
            <a:off x="4762500" y="3581400"/>
            <a:ext cx="2057400" cy="914400"/>
          </a:xfrm>
          <a:prstGeom prst="straightConnector1">
            <a:avLst/>
          </a:prstGeom>
          <a:ln w="12700" cap="sq" cmpd="sng">
            <a:solidFill>
              <a:schemeClr val="tx1"/>
            </a:solidFill>
            <a:prstDash val="solid"/>
            <a:headEnd type="none" w="sm" len="sm"/>
            <a:tailEnd type="triangle" w="sm" len="sm"/>
          </a:ln>
        </p:spPr>
      </p:cxnSp>
      <p:cxnSp>
        <p:nvCxnSpPr>
          <p:cNvPr id="199712" name="直接箭头连接符 199711"/>
          <p:cNvCxnSpPr>
            <a:stCxn id="199685" idx="2"/>
            <a:endCxn id="199686" idx="0"/>
          </p:cNvCxnSpPr>
          <p:nvPr/>
        </p:nvCxnSpPr>
        <p:spPr>
          <a:xfrm>
            <a:off x="2209800" y="1219200"/>
            <a:ext cx="0" cy="152400"/>
          </a:xfrm>
          <a:prstGeom prst="straightConnector1">
            <a:avLst/>
          </a:prstGeom>
          <a:ln w="19050" cap="sq" cmpd="sng">
            <a:solidFill>
              <a:srgbClr val="FFFF00"/>
            </a:solidFill>
            <a:prstDash val="solid"/>
            <a:headEnd type="none" w="sm" len="sm"/>
            <a:tailEnd type="triangle" w="med" len="med"/>
          </a:ln>
        </p:spPr>
      </p:cxnSp>
      <p:cxnSp>
        <p:nvCxnSpPr>
          <p:cNvPr id="199713" name="直接箭头连接符 199712"/>
          <p:cNvCxnSpPr/>
          <p:nvPr/>
        </p:nvCxnSpPr>
        <p:spPr>
          <a:xfrm>
            <a:off x="2209800" y="1752600"/>
            <a:ext cx="0" cy="228600"/>
          </a:xfrm>
          <a:prstGeom prst="straightConnector1">
            <a:avLst/>
          </a:prstGeom>
          <a:ln w="19050" cap="sq" cmpd="sng">
            <a:solidFill>
              <a:srgbClr val="FFFF00"/>
            </a:solidFill>
            <a:prstDash val="solid"/>
            <a:headEnd type="none" w="sm" len="sm"/>
            <a:tailEnd type="triangle" w="med" len="med"/>
          </a:ln>
        </p:spPr>
      </p:cxnSp>
      <p:cxnSp>
        <p:nvCxnSpPr>
          <p:cNvPr id="199714" name="直接箭头连接符 199713"/>
          <p:cNvCxnSpPr/>
          <p:nvPr/>
        </p:nvCxnSpPr>
        <p:spPr>
          <a:xfrm>
            <a:off x="2209800" y="2438400"/>
            <a:ext cx="0" cy="228600"/>
          </a:xfrm>
          <a:prstGeom prst="straightConnector1">
            <a:avLst/>
          </a:prstGeom>
          <a:ln w="19050" cap="sq" cmpd="sng">
            <a:solidFill>
              <a:srgbClr val="FFFF00"/>
            </a:solidFill>
            <a:prstDash val="solid"/>
            <a:headEnd type="none" w="sm" len="sm"/>
            <a:tailEnd type="triangle" w="med" len="med"/>
          </a:ln>
        </p:spPr>
      </p:cxnSp>
      <p:cxnSp>
        <p:nvCxnSpPr>
          <p:cNvPr id="199715" name="直接箭头连接符 199714"/>
          <p:cNvCxnSpPr/>
          <p:nvPr/>
        </p:nvCxnSpPr>
        <p:spPr>
          <a:xfrm>
            <a:off x="7086600" y="1143000"/>
            <a:ext cx="0" cy="228600"/>
          </a:xfrm>
          <a:prstGeom prst="straightConnector1">
            <a:avLst/>
          </a:prstGeom>
          <a:ln w="19050" cap="sq" cmpd="sng">
            <a:solidFill>
              <a:srgbClr val="FFFF00"/>
            </a:solidFill>
            <a:prstDash val="solid"/>
            <a:headEnd type="none" w="sm" len="sm"/>
            <a:tailEnd type="triangle" w="med" len="med"/>
          </a:ln>
        </p:spPr>
      </p:cxnSp>
      <p:cxnSp>
        <p:nvCxnSpPr>
          <p:cNvPr id="199716" name="直接箭头连接符 199715"/>
          <p:cNvCxnSpPr/>
          <p:nvPr/>
        </p:nvCxnSpPr>
        <p:spPr>
          <a:xfrm>
            <a:off x="7086600" y="1752600"/>
            <a:ext cx="0" cy="228600"/>
          </a:xfrm>
          <a:prstGeom prst="straightConnector1">
            <a:avLst/>
          </a:prstGeom>
          <a:ln w="19050" cap="sq" cmpd="sng">
            <a:solidFill>
              <a:srgbClr val="FFFF00"/>
            </a:solidFill>
            <a:prstDash val="solid"/>
            <a:headEnd type="none" w="sm" len="sm"/>
            <a:tailEnd type="triangle" w="med" len="med"/>
          </a:ln>
        </p:spPr>
      </p:cxnSp>
      <p:cxnSp>
        <p:nvCxnSpPr>
          <p:cNvPr id="199717" name="直接箭头连接符 199716"/>
          <p:cNvCxnSpPr/>
          <p:nvPr/>
        </p:nvCxnSpPr>
        <p:spPr>
          <a:xfrm>
            <a:off x="7086600" y="2438400"/>
            <a:ext cx="0" cy="228600"/>
          </a:xfrm>
          <a:prstGeom prst="straightConnector1">
            <a:avLst/>
          </a:prstGeom>
          <a:ln w="19050" cap="sq" cmpd="sng">
            <a:solidFill>
              <a:srgbClr val="FFFF00"/>
            </a:solidFill>
            <a:prstDash val="solid"/>
            <a:headEnd type="none" w="sm" len="sm"/>
            <a:tailEnd type="triangle" w="med" len="med"/>
          </a:ln>
        </p:spPr>
      </p:cxnSp>
      <p:sp>
        <p:nvSpPr>
          <p:cNvPr id="199718" name="右箭头标注 199717"/>
          <p:cNvSpPr/>
          <p:nvPr/>
        </p:nvSpPr>
        <p:spPr>
          <a:xfrm>
            <a:off x="228600" y="3657600"/>
            <a:ext cx="762000" cy="1295400"/>
          </a:xfrm>
          <a:prstGeom prst="rightArrowCallout">
            <a:avLst>
              <a:gd name="adj1" fmla="val 54996"/>
              <a:gd name="adj2" fmla="val 80002"/>
              <a:gd name="adj3" fmla="val 27916"/>
              <a:gd name="adj4" fmla="val 60000"/>
            </a:avLst>
          </a:prstGeom>
          <a:solidFill>
            <a:srgbClr val="CCFFCC"/>
          </a:solidFill>
          <a:ln w="12700" cap="flat" cmpd="sng">
            <a:solidFill>
              <a:schemeClr val="tx1"/>
            </a:solidFill>
            <a:prstDash val="solid"/>
            <a:miter/>
            <a:headEnd type="none" w="sm" len="sm"/>
            <a:tailEnd type="none" w="sm" len="sm"/>
          </a:ln>
        </p:spPr>
        <p:txBody>
          <a:bodyPr wrap="none" anchor="ctr"/>
          <a:p>
            <a:pPr algn="ctr" eaLnBrk="0" hangingPunct="0"/>
            <a:r>
              <a:rPr lang="zh-CN" altLang="en-US" b="1" dirty="0">
                <a:latin typeface="Times New Roman" panose="02020603050405020304" pitchFamily="18" charset="0"/>
                <a:ea typeface="黑体" panose="02010609060101010101" pitchFamily="2" charset="-122"/>
              </a:rPr>
              <a:t>功</a:t>
            </a:r>
            <a:endParaRPr lang="zh-CN" altLang="en-US" b="1" dirty="0">
              <a:latin typeface="Times New Roman" panose="02020603050405020304" pitchFamily="18" charset="0"/>
              <a:ea typeface="黑体" panose="02010609060101010101" pitchFamily="2" charset="-122"/>
            </a:endParaRPr>
          </a:p>
          <a:p>
            <a:pPr algn="ctr" eaLnBrk="0" hangingPunct="0"/>
            <a:r>
              <a:rPr lang="zh-CN" altLang="en-US" b="1" dirty="0">
                <a:latin typeface="Times New Roman" panose="02020603050405020304" pitchFamily="18" charset="0"/>
                <a:ea typeface="黑体" panose="02010609060101010101" pitchFamily="2" charset="-122"/>
              </a:rPr>
              <a:t>能</a:t>
            </a:r>
            <a:endParaRPr lang="zh-CN" altLang="en-US" b="1" dirty="0">
              <a:latin typeface="Times New Roman" panose="02020603050405020304" pitchFamily="18" charset="0"/>
              <a:ea typeface="黑体" panose="02010609060101010101" pitchFamily="2" charset="-122"/>
            </a:endParaRPr>
          </a:p>
          <a:p>
            <a:pPr algn="ctr" eaLnBrk="0" hangingPunct="0"/>
            <a:r>
              <a:rPr lang="zh-CN" altLang="en-US" b="1" dirty="0">
                <a:latin typeface="Times New Roman" panose="02020603050405020304" pitchFamily="18" charset="0"/>
                <a:ea typeface="黑体" panose="02010609060101010101" pitchFamily="2" charset="-122"/>
              </a:rPr>
              <a:t>层</a:t>
            </a:r>
            <a:endParaRPr lang="zh-CN" altLang="en-US" b="1" dirty="0">
              <a:latin typeface="Times New Roman" panose="02020603050405020304" pitchFamily="18" charset="0"/>
              <a:ea typeface="黑体" panose="02010609060101010101" pitchFamily="2" charset="-122"/>
            </a:endParaRPr>
          </a:p>
        </p:txBody>
      </p:sp>
      <p:sp>
        <p:nvSpPr>
          <p:cNvPr id="199719" name="右箭头标注 199718"/>
          <p:cNvSpPr/>
          <p:nvPr/>
        </p:nvSpPr>
        <p:spPr>
          <a:xfrm>
            <a:off x="228600" y="2133600"/>
            <a:ext cx="762000" cy="1295400"/>
          </a:xfrm>
          <a:prstGeom prst="rightArrowCallout">
            <a:avLst>
              <a:gd name="adj1" fmla="val 54996"/>
              <a:gd name="adj2" fmla="val 80002"/>
              <a:gd name="adj3" fmla="val 27916"/>
              <a:gd name="adj4" fmla="val 60000"/>
            </a:avLst>
          </a:prstGeom>
          <a:solidFill>
            <a:srgbClr val="CCFFCC"/>
          </a:solidFill>
          <a:ln w="12700" cap="flat" cmpd="sng">
            <a:solidFill>
              <a:schemeClr val="tx1"/>
            </a:solidFill>
            <a:prstDash val="solid"/>
            <a:miter/>
            <a:headEnd type="none" w="sm" len="sm"/>
            <a:tailEnd type="none" w="sm" len="sm"/>
          </a:ln>
        </p:spPr>
        <p:txBody>
          <a:bodyPr vert="eaVert" wrap="none" anchor="ctr"/>
          <a:p>
            <a:pPr algn="ctr" eaLnBrk="0" hangingPunct="0"/>
            <a:r>
              <a:rPr lang="en-US" altLang="zh-CN" b="1" dirty="0">
                <a:latin typeface="Times New Roman" panose="02020603050405020304" pitchFamily="18" charset="0"/>
                <a:ea typeface="黑体" panose="02010609060101010101" pitchFamily="2" charset="-122"/>
              </a:rPr>
              <a:t>HR</a:t>
            </a:r>
            <a:r>
              <a:rPr lang="zh-CN" altLang="en-US" b="1" dirty="0">
                <a:latin typeface="Times New Roman" panose="02020603050405020304" pitchFamily="18" charset="0"/>
                <a:ea typeface="黑体" panose="02010609060101010101" pitchFamily="2" charset="-122"/>
              </a:rPr>
              <a:t>平台</a:t>
            </a:r>
            <a:endParaRPr lang="zh-CN" altLang="en-US" b="1">
              <a:latin typeface="Times New Roman" panose="02020603050405020304" pitchFamily="18" charset="0"/>
              <a:ea typeface="黑体" panose="02010609060101010101" pitchFamily="2" charset="-122"/>
            </a:endParaRPr>
          </a:p>
        </p:txBody>
      </p:sp>
      <p:sp>
        <p:nvSpPr>
          <p:cNvPr id="199720" name="右箭头标注 199719"/>
          <p:cNvSpPr/>
          <p:nvPr/>
        </p:nvSpPr>
        <p:spPr>
          <a:xfrm>
            <a:off x="228600" y="5181600"/>
            <a:ext cx="762000" cy="1295400"/>
          </a:xfrm>
          <a:prstGeom prst="rightArrowCallout">
            <a:avLst>
              <a:gd name="adj1" fmla="val 54996"/>
              <a:gd name="adj2" fmla="val 80002"/>
              <a:gd name="adj3" fmla="val 27916"/>
              <a:gd name="adj4" fmla="val 60000"/>
            </a:avLst>
          </a:prstGeom>
          <a:solidFill>
            <a:srgbClr val="CCFFCC"/>
          </a:solidFill>
          <a:ln w="12700" cap="flat" cmpd="sng">
            <a:solidFill>
              <a:schemeClr val="tx1"/>
            </a:solidFill>
            <a:prstDash val="solid"/>
            <a:miter/>
            <a:headEnd type="none" w="sm" len="sm"/>
            <a:tailEnd type="none" w="sm" len="sm"/>
          </a:ln>
        </p:spPr>
        <p:txBody>
          <a:bodyPr vert="eaVert" wrap="none" anchor="ctr"/>
          <a:p>
            <a:pPr algn="ctr" eaLnBrk="0" hangingPunct="0"/>
            <a:r>
              <a:rPr lang="zh-CN" altLang="en-US" b="1" dirty="0">
                <a:latin typeface="Times New Roman" panose="02020603050405020304" pitchFamily="18" charset="0"/>
                <a:ea typeface="黑体" panose="02010609060101010101" pitchFamily="2" charset="-122"/>
              </a:rPr>
              <a:t>运作支持</a:t>
            </a:r>
            <a:endParaRPr lang="zh-CN" altLang="en-US" b="1" dirty="0">
              <a:latin typeface="Times New Roman" panose="02020603050405020304" pitchFamily="18" charset="0"/>
              <a:ea typeface="黑体" panose="02010609060101010101" pitchFamily="2" charset="-122"/>
            </a:endParaRPr>
          </a:p>
        </p:txBody>
      </p:sp>
      <p:sp>
        <p:nvSpPr>
          <p:cNvPr id="199721" name="圆角矩形 199720"/>
          <p:cNvSpPr/>
          <p:nvPr/>
        </p:nvSpPr>
        <p:spPr>
          <a:xfrm>
            <a:off x="7543800" y="4495800"/>
            <a:ext cx="914400" cy="457200"/>
          </a:xfrm>
          <a:prstGeom prst="roundRect">
            <a:avLst>
              <a:gd name="adj" fmla="val 16667"/>
            </a:avLst>
          </a:prstGeom>
          <a:solidFill>
            <a:srgbClr val="99CCFF"/>
          </a:solidFill>
          <a:ln w="12700" cap="sq" cmpd="sng">
            <a:solidFill>
              <a:schemeClr val="tx1"/>
            </a:solidFill>
            <a:prstDash val="solid"/>
            <a:headEnd type="none" w="sm" len="sm"/>
            <a:tailEnd type="none" w="sm" len="sm"/>
          </a:ln>
        </p:spPr>
        <p:txBody>
          <a:bodyPr wrap="none" anchor="ctr"/>
          <a:p>
            <a:pPr algn="ctr"/>
            <a:r>
              <a:rPr lang="en-US" altLang="zh-CN" sz="2800" b="1" dirty="0">
                <a:latin typeface="Times New Roman" panose="02020603050405020304" pitchFamily="18" charset="0"/>
                <a:ea typeface="黑体" panose="02010609060101010101" pitchFamily="2" charset="-122"/>
              </a:rPr>
              <a:t>…...</a:t>
            </a:r>
            <a:endParaRPr lang="en-US" altLang="zh-CN">
              <a:latin typeface="Times New Roman" panose="02020603050405020304" pitchFamily="18" charset="0"/>
              <a:ea typeface="黑体" panose="02010609060101010101" pitchFamily="2" charset="-122"/>
            </a:endParaRPr>
          </a:p>
        </p:txBody>
      </p:sp>
      <p:cxnSp>
        <p:nvCxnSpPr>
          <p:cNvPr id="199722" name="直接箭头连接符 199721"/>
          <p:cNvCxnSpPr>
            <a:stCxn id="199721" idx="0"/>
            <a:endCxn id="199693" idx="2"/>
          </p:cNvCxnSpPr>
          <p:nvPr/>
        </p:nvCxnSpPr>
        <p:spPr>
          <a:xfrm flipH="1" flipV="1">
            <a:off x="4762500" y="3581400"/>
            <a:ext cx="3238500" cy="914400"/>
          </a:xfrm>
          <a:prstGeom prst="straightConnector1">
            <a:avLst/>
          </a:prstGeom>
          <a:ln w="12700" cap="flat" cmpd="sng">
            <a:solidFill>
              <a:schemeClr val="tx1"/>
            </a:solidFill>
            <a:prstDash val="solid"/>
            <a:headEnd type="none" w="sm" len="sm"/>
            <a:tailEnd type="triangle" w="sm" len="sm"/>
          </a:ln>
        </p:spPr>
      </p:cxnSp>
      <p:sp>
        <p:nvSpPr>
          <p:cNvPr id="199723" name="圆角矩形 199722"/>
          <p:cNvSpPr/>
          <p:nvPr/>
        </p:nvSpPr>
        <p:spPr>
          <a:xfrm>
            <a:off x="5867400" y="457200"/>
            <a:ext cx="3276600" cy="304800"/>
          </a:xfrm>
          <a:prstGeom prst="roundRect">
            <a:avLst>
              <a:gd name="adj" fmla="val 16667"/>
            </a:avLst>
          </a:prstGeom>
          <a:solidFill>
            <a:srgbClr val="FFFF00"/>
          </a:solidFill>
          <a:ln w="12700">
            <a:noFill/>
          </a:ln>
        </p:spPr>
        <p:txBody>
          <a:bodyPr wrap="none" anchor="ctr"/>
          <a:p>
            <a:pPr algn="ctr" eaLnBrk="0" hangingPunct="0"/>
            <a:r>
              <a:rPr lang="zh-CN" altLang="en-US" sz="1800" dirty="0">
                <a:latin typeface="Times New Roman" panose="02020603050405020304" pitchFamily="18" charset="0"/>
                <a:ea typeface="黑体" panose="02010609060101010101" pitchFamily="2" charset="-122"/>
              </a:rPr>
              <a:t>基于经营战略的人力资源战略</a:t>
            </a:r>
            <a:endParaRPr lang="zh-CN" altLang="en-US" sz="5400">
              <a:latin typeface="Times New Roman" panose="02020603050405020304" pitchFamily="18" charset="0"/>
              <a:ea typeface="黑体" panose="02010609060101010101" pitchFamily="2" charset="-122"/>
            </a:endParaRP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3522" name="文本框 363521"/>
          <p:cNvSpPr txBox="1"/>
          <p:nvPr/>
        </p:nvSpPr>
        <p:spPr>
          <a:xfrm>
            <a:off x="2779713" y="1066800"/>
            <a:ext cx="3384550" cy="519113"/>
          </a:xfrm>
          <a:prstGeom prst="rect">
            <a:avLst/>
          </a:prstGeom>
          <a:noFill/>
          <a:ln w="9525">
            <a:noFill/>
          </a:ln>
        </p:spPr>
        <p:txBody>
          <a:bodyPr wrap="none" lIns="92075" tIns="46038" rIns="92075" bIns="46038" anchor="t">
            <a:spAutoFit/>
          </a:bodyPr>
          <a:p>
            <a:pPr algn="ctr" eaLnBrk="0" hangingPunct="0">
              <a:spcBef>
                <a:spcPct val="50000"/>
              </a:spcBef>
            </a:pPr>
            <a:r>
              <a:rPr lang="zh-CN" altLang="en-US" sz="2800" b="1" dirty="0">
                <a:solidFill>
                  <a:srgbClr val="0000FF"/>
                </a:solidFill>
                <a:latin typeface="Times New Roman" panose="02020603050405020304" pitchFamily="18" charset="0"/>
                <a:ea typeface="幼圆" panose="02010509060101010101" pitchFamily="49" charset="-122"/>
              </a:rPr>
              <a:t>二、部门的工作目标</a:t>
            </a:r>
            <a:endParaRPr lang="zh-CN" altLang="en-US" sz="2800" b="1" dirty="0">
              <a:solidFill>
                <a:srgbClr val="CCCCFF"/>
              </a:solidFill>
              <a:latin typeface="Times New Roman" panose="02020603050405020304" pitchFamily="18" charset="0"/>
              <a:ea typeface="幼圆" panose="02010509060101010101" pitchFamily="49" charset="-122"/>
            </a:endParaRPr>
          </a:p>
        </p:txBody>
      </p:sp>
      <p:sp>
        <p:nvSpPr>
          <p:cNvPr id="363523" name="文本框 363522"/>
          <p:cNvSpPr txBox="1"/>
          <p:nvPr/>
        </p:nvSpPr>
        <p:spPr>
          <a:xfrm>
            <a:off x="609600" y="2971800"/>
            <a:ext cx="8229600" cy="1187450"/>
          </a:xfrm>
          <a:prstGeom prst="rect">
            <a:avLst/>
          </a:prstGeom>
          <a:noFill/>
          <a:ln w="9525">
            <a:noFill/>
          </a:ln>
        </p:spPr>
        <p:txBody>
          <a:bodyPr lIns="92075" tIns="46038" rIns="92075" bIns="46038">
            <a:spAutoFit/>
          </a:bodyPr>
          <a:p>
            <a:pPr eaLnBrk="0" hangingPunct="0">
              <a:spcBef>
                <a:spcPct val="50000"/>
              </a:spcBef>
            </a:pPr>
            <a:r>
              <a:rPr lang="zh-CN" altLang="en-US" b="1" dirty="0">
                <a:solidFill>
                  <a:srgbClr val="0000FF"/>
                </a:solidFill>
                <a:latin typeface="Times New Roman" panose="02020603050405020304" pitchFamily="18" charset="0"/>
                <a:ea typeface="幼圆" panose="02010509060101010101" pitchFamily="49" charset="-122"/>
              </a:rPr>
              <a:t>（提示：部门的工作目标，是根据本部门职责定位所确定的年度重点工作的成果。目标要近可能量化，便于考核。不宜过低、过高、过多，“要明确、集中，且跳起来够的着”。）</a:t>
            </a:r>
            <a:endParaRPr lang="zh-CN" altLang="en-US" b="1" dirty="0">
              <a:solidFill>
                <a:srgbClr val="0000FF"/>
              </a:solidFill>
              <a:latin typeface="Times New Roman" panose="02020603050405020304" pitchFamily="18" charset="0"/>
              <a:ea typeface="幼圆" panose="02010509060101010101" pitchFamily="49" charset="-122"/>
            </a:endParaRPr>
          </a:p>
        </p:txBody>
      </p:sp>
    </p:spTree>
  </p:cSld>
  <p:clrMapOvr>
    <a:masterClrMapping/>
  </p:clrMapOvr>
  <p:transition spd="med">
    <p:cover/>
    <p:sndAc>
      <p:stSnd>
        <p:snd r:embed="rId1" name="CAMERA.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42" name="文本框 368641"/>
          <p:cNvSpPr txBox="1"/>
          <p:nvPr/>
        </p:nvSpPr>
        <p:spPr>
          <a:xfrm>
            <a:off x="2765425" y="1066800"/>
            <a:ext cx="3413125" cy="519113"/>
          </a:xfrm>
          <a:prstGeom prst="rect">
            <a:avLst/>
          </a:prstGeom>
          <a:noFill/>
          <a:ln w="9525">
            <a:noFill/>
          </a:ln>
        </p:spPr>
        <p:txBody>
          <a:bodyPr wrap="none" lIns="92075" tIns="46038" rIns="92075" bIns="46038" anchor="t">
            <a:spAutoFit/>
          </a:bodyPr>
          <a:p>
            <a:pPr algn="ctr" eaLnBrk="0" hangingPunct="0">
              <a:spcBef>
                <a:spcPct val="50000"/>
              </a:spcBef>
            </a:pPr>
            <a:r>
              <a:rPr lang="zh-CN" altLang="en-US" sz="2800" b="1" dirty="0">
                <a:solidFill>
                  <a:srgbClr val="0000FF"/>
                </a:solidFill>
                <a:latin typeface="Times New Roman" panose="02020603050405020304" pitchFamily="18" charset="0"/>
                <a:ea typeface="幼圆" panose="02010509060101010101" pitchFamily="49" charset="-122"/>
              </a:rPr>
              <a:t>三、部门的工作计划</a:t>
            </a:r>
            <a:endParaRPr lang="zh-CN" altLang="en-US" sz="2800" b="1" dirty="0">
              <a:solidFill>
                <a:srgbClr val="CCCCFF"/>
              </a:solidFill>
              <a:latin typeface="Times New Roman" panose="02020603050405020304" pitchFamily="18" charset="0"/>
              <a:ea typeface="幼圆" panose="02010509060101010101" pitchFamily="49" charset="-122"/>
            </a:endParaRPr>
          </a:p>
        </p:txBody>
      </p:sp>
      <p:sp>
        <p:nvSpPr>
          <p:cNvPr id="368643" name="文本框 368642"/>
          <p:cNvSpPr txBox="1"/>
          <p:nvPr/>
        </p:nvSpPr>
        <p:spPr>
          <a:xfrm>
            <a:off x="525463" y="2209800"/>
            <a:ext cx="8618537" cy="669925"/>
          </a:xfrm>
          <a:prstGeom prst="rect">
            <a:avLst/>
          </a:prstGeom>
          <a:noFill/>
          <a:ln w="9525">
            <a:noFill/>
          </a:ln>
        </p:spPr>
        <p:txBody>
          <a:bodyPr wrap="none" lIns="92075" tIns="46038" rIns="92075" bIns="46038" anchor="t">
            <a:spAutoFit/>
          </a:bodyPr>
          <a:p>
            <a:pPr eaLnBrk="0" hangingPunct="0">
              <a:lnSpc>
                <a:spcPct val="70000"/>
              </a:lnSpc>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（提示：根据部门的目标制定工作计划，按时间、责任人、关键要素、实</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lnSpc>
                <a:spcPct val="70000"/>
              </a:lnSpc>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施策略、考评标准，进行战术动作的分解，在有效推进计划中达成目标。）</a:t>
            </a:r>
            <a:endParaRPr lang="zh-CN" altLang="en-US" sz="2000" b="1" dirty="0">
              <a:solidFill>
                <a:srgbClr val="0000FF"/>
              </a:solidFill>
              <a:latin typeface="Times New Roman" panose="02020603050405020304" pitchFamily="18" charset="0"/>
              <a:ea typeface="幼圆" panose="02010509060101010101" pitchFamily="49" charset="-122"/>
            </a:endParaRPr>
          </a:p>
        </p:txBody>
      </p:sp>
      <p:sp>
        <p:nvSpPr>
          <p:cNvPr id="368644" name="文本框 368643"/>
          <p:cNvSpPr txBox="1"/>
          <p:nvPr/>
        </p:nvSpPr>
        <p:spPr>
          <a:xfrm>
            <a:off x="609600" y="3352800"/>
            <a:ext cx="7696200" cy="3140075"/>
          </a:xfrm>
          <a:prstGeom prst="rect">
            <a:avLst/>
          </a:prstGeom>
          <a:noFill/>
          <a:ln w="9525">
            <a:noFill/>
          </a:ln>
        </p:spPr>
        <p:txBody>
          <a:bodyPr lIns="92075" tIns="46038" rIns="92075" bIns="46038">
            <a:spAutoFit/>
          </a:bodyPr>
          <a:p>
            <a:pPr eaLnBrk="0" hangingPunct="0">
              <a:spcBef>
                <a:spcPct val="50000"/>
              </a:spcBef>
            </a:pPr>
            <a:r>
              <a:rPr lang="zh-CN" altLang="en-US" sz="2000" b="1" dirty="0">
                <a:latin typeface="Times New Roman" panose="02020603050405020304" pitchFamily="18" charset="0"/>
                <a:ea typeface="幼圆" panose="02010509060101010101" pitchFamily="49" charset="-122"/>
              </a:rPr>
              <a:t>对工作计划的说明：</a:t>
            </a:r>
            <a:endParaRPr lang="zh-CN" altLang="en-US" sz="2800" b="1" dirty="0">
              <a:latin typeface="Times New Roman" panose="02020603050405020304" pitchFamily="18" charset="0"/>
              <a:ea typeface="幼圆" panose="02010509060101010101" pitchFamily="49" charset="-122"/>
            </a:endParaRPr>
          </a:p>
          <a:p>
            <a:pPr eaLnBrk="0" hangingPunct="0">
              <a:spcBef>
                <a:spcPct val="50000"/>
              </a:spcBef>
            </a:pPr>
            <a:endParaRPr lang="zh-CN" altLang="en-US" sz="2000" b="1" dirty="0">
              <a:latin typeface="Times New Roman" panose="02020603050405020304" pitchFamily="18" charset="0"/>
              <a:ea typeface="幼圆" panose="02010509060101010101" pitchFamily="49" charset="-122"/>
            </a:endParaRPr>
          </a:p>
          <a:p>
            <a:pPr eaLnBrk="0" hangingPunct="0">
              <a:spcBef>
                <a:spcPct val="50000"/>
              </a:spcBef>
            </a:pPr>
            <a:endParaRPr lang="zh-CN" altLang="en-US" sz="2000" b="1" dirty="0">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latin typeface="Times New Roman" panose="02020603050405020304" pitchFamily="18" charset="0"/>
                <a:ea typeface="幼圆" panose="02010509060101010101" pitchFamily="49" charset="-122"/>
              </a:rPr>
              <a:t>                                     （略）</a:t>
            </a:r>
            <a:endParaRPr lang="zh-CN" altLang="en-US" sz="2000" b="1" dirty="0">
              <a:latin typeface="Times New Roman" panose="02020603050405020304" pitchFamily="18" charset="0"/>
              <a:ea typeface="幼圆" panose="02010509060101010101" pitchFamily="49" charset="-122"/>
            </a:endParaRPr>
          </a:p>
          <a:p>
            <a:pPr eaLnBrk="0" hangingPunct="0">
              <a:spcBef>
                <a:spcPct val="50000"/>
              </a:spcBef>
            </a:pPr>
            <a:endParaRPr lang="zh-CN" altLang="en-US" sz="2000" b="1" dirty="0">
              <a:latin typeface="Times New Roman" panose="02020603050405020304" pitchFamily="18" charset="0"/>
              <a:ea typeface="幼圆" panose="02010509060101010101" pitchFamily="49" charset="-122"/>
            </a:endParaRPr>
          </a:p>
          <a:p>
            <a:pPr eaLnBrk="0" hangingPunct="0">
              <a:spcBef>
                <a:spcPct val="50000"/>
              </a:spcBef>
            </a:pPr>
            <a:endParaRPr lang="zh-CN" altLang="en-US" sz="2000" b="1" dirty="0">
              <a:latin typeface="Times New Roman" panose="02020603050405020304" pitchFamily="18" charset="0"/>
              <a:ea typeface="幼圆" panose="02010509060101010101" pitchFamily="49" charset="-122"/>
            </a:endParaRPr>
          </a:p>
          <a:p>
            <a:pPr eaLnBrk="0" hangingPunct="0">
              <a:spcBef>
                <a:spcPct val="50000"/>
              </a:spcBef>
            </a:pPr>
            <a:endParaRPr lang="zh-CN" altLang="en-US" sz="2000" b="1" dirty="0">
              <a:latin typeface="Times New Roman" panose="02020603050405020304" pitchFamily="18" charset="0"/>
              <a:ea typeface="幼圆" panose="02010509060101010101" pitchFamily="49" charset="-122"/>
            </a:endParaRPr>
          </a:p>
        </p:txBody>
      </p:sp>
    </p:spTree>
  </p:cSld>
  <p:clrMapOvr>
    <a:masterClrMapping/>
  </p:clrMapOvr>
  <p:transition spd="med">
    <p:cover/>
    <p:sndAc>
      <p:stSnd>
        <p:snd r:embed="rId1" name="CAMERA.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4786" name="文本框 374785"/>
          <p:cNvSpPr txBox="1"/>
          <p:nvPr/>
        </p:nvSpPr>
        <p:spPr>
          <a:xfrm>
            <a:off x="2438400" y="1066800"/>
            <a:ext cx="3560763" cy="519113"/>
          </a:xfrm>
          <a:prstGeom prst="rect">
            <a:avLst/>
          </a:prstGeom>
          <a:noFill/>
          <a:ln w="9525">
            <a:noFill/>
          </a:ln>
        </p:spPr>
        <p:txBody>
          <a:bodyPr lIns="92075" tIns="46038" rIns="92075" bIns="46038">
            <a:spAutoFit/>
          </a:bodyPr>
          <a:p>
            <a:pPr algn="ctr" eaLnBrk="0" hangingPunct="0">
              <a:spcBef>
                <a:spcPct val="50000"/>
              </a:spcBef>
            </a:pPr>
            <a:r>
              <a:rPr lang="zh-CN" altLang="en-US" sz="2800" b="1" dirty="0">
                <a:solidFill>
                  <a:srgbClr val="0000FF"/>
                </a:solidFill>
                <a:latin typeface="Times New Roman" panose="02020603050405020304" pitchFamily="18" charset="0"/>
                <a:ea typeface="幼圆" panose="02010509060101010101" pitchFamily="49" charset="-122"/>
              </a:rPr>
              <a:t>四、部门的组织结构</a:t>
            </a:r>
            <a:endParaRPr lang="zh-CN" altLang="en-US" sz="2800" b="1" dirty="0">
              <a:solidFill>
                <a:srgbClr val="CCCCFF"/>
              </a:solidFill>
              <a:latin typeface="Times New Roman" panose="02020603050405020304" pitchFamily="18" charset="0"/>
              <a:ea typeface="幼圆" panose="02010509060101010101" pitchFamily="49" charset="-122"/>
            </a:endParaRPr>
          </a:p>
        </p:txBody>
      </p:sp>
      <p:pic>
        <p:nvPicPr>
          <p:cNvPr id="374787" name="图片 374786" descr="C:\Program Files\Common Files\Microsoft Shared\Clipart\cagcat50\BS00823_.wmf"/>
          <p:cNvPicPr>
            <a:picLocks noChangeAspect="1"/>
          </p:cNvPicPr>
          <p:nvPr/>
        </p:nvPicPr>
        <p:blipFill>
          <a:blip r:embed="rId1"/>
          <a:stretch>
            <a:fillRect/>
          </a:stretch>
        </p:blipFill>
        <p:spPr>
          <a:xfrm>
            <a:off x="2362200" y="2209800"/>
            <a:ext cx="4071938" cy="3468688"/>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0930" name="文本框 380929"/>
          <p:cNvSpPr txBox="1"/>
          <p:nvPr/>
        </p:nvSpPr>
        <p:spPr>
          <a:xfrm>
            <a:off x="2765425" y="1066800"/>
            <a:ext cx="3413125" cy="519113"/>
          </a:xfrm>
          <a:prstGeom prst="rect">
            <a:avLst/>
          </a:prstGeom>
          <a:noFill/>
          <a:ln w="9525">
            <a:noFill/>
          </a:ln>
        </p:spPr>
        <p:txBody>
          <a:bodyPr wrap="none" lIns="92075" tIns="46038" rIns="92075" bIns="46038" anchor="t">
            <a:spAutoFit/>
          </a:bodyPr>
          <a:p>
            <a:pPr algn="ctr" eaLnBrk="0" hangingPunct="0">
              <a:spcBef>
                <a:spcPct val="50000"/>
              </a:spcBef>
            </a:pPr>
            <a:r>
              <a:rPr lang="zh-CN" altLang="en-US" sz="2800" b="1" dirty="0">
                <a:solidFill>
                  <a:srgbClr val="0000FF"/>
                </a:solidFill>
                <a:latin typeface="Times New Roman" panose="02020603050405020304" pitchFamily="18" charset="0"/>
                <a:ea typeface="幼圆" panose="02010509060101010101" pitchFamily="49" charset="-122"/>
              </a:rPr>
              <a:t>五、部门的费用预算</a:t>
            </a:r>
            <a:endParaRPr lang="zh-CN" altLang="en-US" sz="2800" b="1" dirty="0">
              <a:solidFill>
                <a:srgbClr val="CCCCFF"/>
              </a:solidFill>
              <a:latin typeface="Times New Roman" panose="02020603050405020304" pitchFamily="18" charset="0"/>
              <a:ea typeface="幼圆" panose="02010509060101010101" pitchFamily="49" charset="-122"/>
            </a:endParaRPr>
          </a:p>
        </p:txBody>
      </p:sp>
      <p:sp>
        <p:nvSpPr>
          <p:cNvPr id="380931" name="文本框 380930"/>
          <p:cNvSpPr txBox="1"/>
          <p:nvPr/>
        </p:nvSpPr>
        <p:spPr>
          <a:xfrm>
            <a:off x="2057400" y="1828800"/>
            <a:ext cx="5040313" cy="396875"/>
          </a:xfrm>
          <a:prstGeom prst="rect">
            <a:avLst/>
          </a:prstGeom>
          <a:noFill/>
          <a:ln w="9525">
            <a:noFill/>
          </a:ln>
        </p:spPr>
        <p:txBody>
          <a:bodyPr wrap="none" lIns="92075" tIns="46038" rIns="92075" bIns="46038" anchor="t">
            <a:spAutoFit/>
          </a:bodyPr>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（提示：提供关键费用指标的预算情况。）</a:t>
            </a:r>
            <a:endParaRPr lang="zh-CN" altLang="en-US" sz="2000" b="1" dirty="0">
              <a:solidFill>
                <a:srgbClr val="0000FF"/>
              </a:solidFill>
              <a:latin typeface="Times New Roman" panose="02020603050405020304" pitchFamily="18" charset="0"/>
              <a:ea typeface="幼圆" panose="02010509060101010101" pitchFamily="49" charset="-122"/>
            </a:endParaRPr>
          </a:p>
        </p:txBody>
      </p:sp>
      <p:sp>
        <p:nvSpPr>
          <p:cNvPr id="380932" name="文本框 380931"/>
          <p:cNvSpPr txBox="1"/>
          <p:nvPr/>
        </p:nvSpPr>
        <p:spPr>
          <a:xfrm>
            <a:off x="762000" y="2133600"/>
            <a:ext cx="7543800" cy="4200525"/>
          </a:xfrm>
          <a:prstGeom prst="rect">
            <a:avLst/>
          </a:prstGeom>
          <a:noFill/>
          <a:ln w="9525">
            <a:noFill/>
          </a:ln>
        </p:spPr>
        <p:txBody>
          <a:bodyPr lIns="92075" tIns="46038" rIns="92075" bIns="46038">
            <a:spAutoFit/>
          </a:bodyPr>
          <a:p>
            <a:pPr eaLnBrk="0" hangingPunct="0">
              <a:spcBef>
                <a:spcPct val="50000"/>
              </a:spcBef>
            </a:pPr>
            <a:r>
              <a:rPr lang="en-US" altLang="zh-CN" sz="2000" b="1" dirty="0">
                <a:solidFill>
                  <a:srgbClr val="0000FF"/>
                </a:solidFill>
                <a:latin typeface="Times New Roman" panose="02020603050405020304" pitchFamily="18" charset="0"/>
                <a:ea typeface="幼圆" panose="02010509060101010101" pitchFamily="49" charset="-122"/>
              </a:rPr>
              <a:t>                                         </a:t>
            </a:r>
            <a:r>
              <a:rPr lang="zh-CN" altLang="en-US" sz="1800" b="1" dirty="0">
                <a:solidFill>
                  <a:srgbClr val="0000FF"/>
                </a:solidFill>
                <a:latin typeface="Times New Roman" panose="02020603050405020304" pitchFamily="18" charset="0"/>
                <a:ea typeface="幼圆" panose="02010509060101010101" pitchFamily="49" charset="-122"/>
              </a:rPr>
              <a:t>总部标准             部门预算             原因说明</a:t>
            </a:r>
            <a:endParaRPr lang="zh-CN" altLang="en-US" sz="18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1800" b="1" dirty="0">
                <a:solidFill>
                  <a:srgbClr val="0000FF"/>
                </a:solidFill>
                <a:latin typeface="Times New Roman" panose="02020603050405020304" pitchFamily="18" charset="0"/>
                <a:ea typeface="幼圆" panose="02010509060101010101" pitchFamily="49" charset="-122"/>
              </a:rPr>
              <a:t>交通费（元</a:t>
            </a:r>
            <a:r>
              <a:rPr lang="en-US" altLang="zh-CN" sz="1800" b="1" dirty="0">
                <a:solidFill>
                  <a:srgbClr val="0000FF"/>
                </a:solidFill>
                <a:latin typeface="Times New Roman" panose="02020603050405020304" pitchFamily="18" charset="0"/>
                <a:ea typeface="幼圆" panose="02010509060101010101" pitchFamily="49" charset="-122"/>
              </a:rPr>
              <a:t>/</a:t>
            </a:r>
            <a:r>
              <a:rPr lang="zh-CN" altLang="en-US" sz="1800" b="1" dirty="0">
                <a:solidFill>
                  <a:srgbClr val="0000FF"/>
                </a:solidFill>
                <a:latin typeface="Times New Roman" panose="02020603050405020304" pitchFamily="18" charset="0"/>
                <a:ea typeface="幼圆" panose="02010509060101010101" pitchFamily="49" charset="-122"/>
              </a:rPr>
              <a:t>人月）：</a:t>
            </a:r>
            <a:endParaRPr lang="zh-CN" altLang="en-US" sz="18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1800" b="1" dirty="0">
                <a:solidFill>
                  <a:srgbClr val="0000FF"/>
                </a:solidFill>
                <a:latin typeface="Times New Roman" panose="02020603050405020304" pitchFamily="18" charset="0"/>
                <a:ea typeface="幼圆" panose="02010509060101010101" pitchFamily="49" charset="-122"/>
              </a:rPr>
              <a:t>通讯费（元</a:t>
            </a:r>
            <a:r>
              <a:rPr lang="en-US" altLang="zh-CN" sz="1800" b="1" dirty="0">
                <a:solidFill>
                  <a:srgbClr val="0000FF"/>
                </a:solidFill>
                <a:latin typeface="Times New Roman" panose="02020603050405020304" pitchFamily="18" charset="0"/>
                <a:ea typeface="幼圆" panose="02010509060101010101" pitchFamily="49" charset="-122"/>
              </a:rPr>
              <a:t>/</a:t>
            </a:r>
            <a:r>
              <a:rPr lang="zh-CN" altLang="en-US" sz="1800" b="1" dirty="0">
                <a:solidFill>
                  <a:srgbClr val="0000FF"/>
                </a:solidFill>
                <a:latin typeface="Times New Roman" panose="02020603050405020304" pitchFamily="18" charset="0"/>
                <a:ea typeface="幼圆" panose="02010509060101010101" pitchFamily="49" charset="-122"/>
              </a:rPr>
              <a:t>人月）：</a:t>
            </a:r>
            <a:endParaRPr lang="zh-CN" altLang="en-US" sz="18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1800" b="1" dirty="0">
                <a:solidFill>
                  <a:srgbClr val="0000FF"/>
                </a:solidFill>
                <a:latin typeface="Times New Roman" panose="02020603050405020304" pitchFamily="18" charset="0"/>
                <a:ea typeface="幼圆" panose="02010509060101010101" pitchFamily="49" charset="-122"/>
              </a:rPr>
              <a:t>差旅费（元</a:t>
            </a:r>
            <a:r>
              <a:rPr lang="en-US" altLang="zh-CN" sz="1800" b="1" dirty="0">
                <a:solidFill>
                  <a:srgbClr val="0000FF"/>
                </a:solidFill>
                <a:latin typeface="Times New Roman" panose="02020603050405020304" pitchFamily="18" charset="0"/>
                <a:ea typeface="幼圆" panose="02010509060101010101" pitchFamily="49" charset="-122"/>
              </a:rPr>
              <a:t>/</a:t>
            </a:r>
            <a:r>
              <a:rPr lang="zh-CN" altLang="en-US" sz="1800" b="1" dirty="0">
                <a:solidFill>
                  <a:srgbClr val="0000FF"/>
                </a:solidFill>
                <a:latin typeface="Times New Roman" panose="02020603050405020304" pitchFamily="18" charset="0"/>
                <a:ea typeface="幼圆" panose="02010509060101010101" pitchFamily="49" charset="-122"/>
              </a:rPr>
              <a:t>人年）：                                 （同总部标准）</a:t>
            </a:r>
            <a:endParaRPr lang="zh-CN" altLang="en-US" sz="18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1800" b="1" dirty="0">
                <a:solidFill>
                  <a:srgbClr val="0000FF"/>
                </a:solidFill>
                <a:latin typeface="Times New Roman" panose="02020603050405020304" pitchFamily="18" charset="0"/>
                <a:ea typeface="幼圆" panose="02010509060101010101" pitchFamily="49" charset="-122"/>
              </a:rPr>
              <a:t>招待费（元</a:t>
            </a:r>
            <a:r>
              <a:rPr lang="en-US" altLang="zh-CN" sz="1800" b="1" dirty="0">
                <a:solidFill>
                  <a:srgbClr val="0000FF"/>
                </a:solidFill>
                <a:latin typeface="Times New Roman" panose="02020603050405020304" pitchFamily="18" charset="0"/>
                <a:ea typeface="幼圆" panose="02010509060101010101" pitchFamily="49" charset="-122"/>
              </a:rPr>
              <a:t>/</a:t>
            </a:r>
            <a:r>
              <a:rPr lang="zh-CN" altLang="en-US" sz="1800" b="1" dirty="0">
                <a:solidFill>
                  <a:srgbClr val="0000FF"/>
                </a:solidFill>
                <a:latin typeface="Times New Roman" panose="02020603050405020304" pitchFamily="18" charset="0"/>
                <a:ea typeface="幼圆" panose="02010509060101010101" pitchFamily="49" charset="-122"/>
              </a:rPr>
              <a:t>人月）：</a:t>
            </a:r>
            <a:endParaRPr lang="zh-CN" altLang="en-US" sz="18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1800" b="1" dirty="0">
                <a:solidFill>
                  <a:srgbClr val="0000FF"/>
                </a:solidFill>
                <a:latin typeface="Times New Roman" panose="02020603050405020304" pitchFamily="18" charset="0"/>
                <a:ea typeface="幼圆" panose="02010509060101010101" pitchFamily="49" charset="-122"/>
              </a:rPr>
              <a:t>申请购置固定资产：</a:t>
            </a:r>
            <a:endParaRPr lang="zh-CN" altLang="en-US" sz="18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1800" b="1" dirty="0">
                <a:solidFill>
                  <a:srgbClr val="0000FF"/>
                </a:solidFill>
                <a:latin typeface="Times New Roman" panose="02020603050405020304" pitchFamily="18" charset="0"/>
                <a:ea typeface="幼圆" panose="02010509060101010101" pitchFamily="49" charset="-122"/>
              </a:rPr>
              <a:t> </a:t>
            </a:r>
            <a:r>
              <a:rPr lang="en-US" altLang="zh-CN" sz="1800" b="1" dirty="0">
                <a:solidFill>
                  <a:srgbClr val="0000FF"/>
                </a:solidFill>
                <a:latin typeface="Times New Roman" panose="02020603050405020304" pitchFamily="18" charset="0"/>
                <a:ea typeface="幼圆" panose="02010509060101010101" pitchFamily="49" charset="-122"/>
              </a:rPr>
              <a:t>1 </a:t>
            </a:r>
            <a:r>
              <a:rPr lang="zh-CN" altLang="en-US" sz="1800" b="1" dirty="0">
                <a:solidFill>
                  <a:srgbClr val="0000FF"/>
                </a:solidFill>
                <a:latin typeface="Times New Roman" panose="02020603050405020304" pitchFamily="18" charset="0"/>
                <a:ea typeface="幼圆" panose="02010509060101010101" pitchFamily="49" charset="-122"/>
              </a:rPr>
              <a:t>、                                   </a:t>
            </a:r>
            <a:r>
              <a:rPr lang="en-US" altLang="zh-CN" sz="1800" b="1" dirty="0">
                <a:solidFill>
                  <a:srgbClr val="0000FF"/>
                </a:solidFill>
                <a:latin typeface="Times New Roman" panose="02020603050405020304" pitchFamily="18" charset="0"/>
                <a:ea typeface="幼圆" panose="02010509060101010101" pitchFamily="49" charset="-122"/>
              </a:rPr>
              <a:t>2</a:t>
            </a:r>
            <a:r>
              <a:rPr lang="zh-CN" altLang="en-US" sz="1800" b="1" dirty="0">
                <a:solidFill>
                  <a:srgbClr val="0000FF"/>
                </a:solidFill>
                <a:latin typeface="Times New Roman" panose="02020603050405020304" pitchFamily="18" charset="0"/>
                <a:ea typeface="幼圆" panose="02010509060101010101" pitchFamily="49" charset="-122"/>
              </a:rPr>
              <a:t>、                                              </a:t>
            </a:r>
            <a:r>
              <a:rPr lang="en-US" altLang="zh-CN" sz="1800" b="1" dirty="0">
                <a:solidFill>
                  <a:srgbClr val="0000FF"/>
                </a:solidFill>
                <a:latin typeface="Times New Roman" panose="02020603050405020304" pitchFamily="18" charset="0"/>
                <a:ea typeface="幼圆" panose="02010509060101010101" pitchFamily="49" charset="-122"/>
              </a:rPr>
              <a:t>3</a:t>
            </a:r>
            <a:r>
              <a:rPr lang="zh-CN" altLang="en-US" sz="1800" b="1" dirty="0">
                <a:solidFill>
                  <a:srgbClr val="0000FF"/>
                </a:solidFill>
                <a:latin typeface="Times New Roman" panose="02020603050405020304" pitchFamily="18" charset="0"/>
                <a:ea typeface="幼圆" panose="02010509060101010101" pitchFamily="49" charset="-122"/>
              </a:rPr>
              <a:t>、</a:t>
            </a:r>
            <a:endParaRPr lang="zh-CN" altLang="en-US" sz="18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1800" b="1" dirty="0">
                <a:solidFill>
                  <a:srgbClr val="0000FF"/>
                </a:solidFill>
                <a:latin typeface="Times New Roman" panose="02020603050405020304" pitchFamily="18" charset="0"/>
                <a:ea typeface="幼圆" panose="02010509060101010101" pitchFamily="49" charset="-122"/>
              </a:rPr>
              <a:t> </a:t>
            </a:r>
            <a:r>
              <a:rPr lang="en-US" altLang="zh-CN" sz="1800" b="1" dirty="0">
                <a:solidFill>
                  <a:srgbClr val="0000FF"/>
                </a:solidFill>
                <a:latin typeface="Times New Roman" panose="02020603050405020304" pitchFamily="18" charset="0"/>
                <a:ea typeface="幼圆" panose="02010509060101010101" pitchFamily="49" charset="-122"/>
              </a:rPr>
              <a:t>4</a:t>
            </a:r>
            <a:r>
              <a:rPr lang="zh-CN" altLang="en-US" sz="1800" b="1" dirty="0">
                <a:solidFill>
                  <a:srgbClr val="0000FF"/>
                </a:solidFill>
                <a:latin typeface="Times New Roman" panose="02020603050405020304" pitchFamily="18" charset="0"/>
                <a:ea typeface="幼圆" panose="02010509060101010101" pitchFamily="49" charset="-122"/>
              </a:rPr>
              <a:t>、                                    </a:t>
            </a:r>
            <a:r>
              <a:rPr lang="en-US" altLang="zh-CN" sz="1800" b="1" dirty="0">
                <a:solidFill>
                  <a:srgbClr val="0000FF"/>
                </a:solidFill>
                <a:latin typeface="Times New Roman" panose="02020603050405020304" pitchFamily="18" charset="0"/>
                <a:ea typeface="幼圆" panose="02010509060101010101" pitchFamily="49" charset="-122"/>
              </a:rPr>
              <a:t>5</a:t>
            </a:r>
            <a:r>
              <a:rPr lang="zh-CN" altLang="en-US" sz="1800" b="1" dirty="0">
                <a:solidFill>
                  <a:srgbClr val="0000FF"/>
                </a:solidFill>
                <a:latin typeface="Times New Roman" panose="02020603050405020304" pitchFamily="18" charset="0"/>
                <a:ea typeface="幼圆" panose="02010509060101010101" pitchFamily="49" charset="-122"/>
              </a:rPr>
              <a:t>、                                              </a:t>
            </a:r>
            <a:r>
              <a:rPr lang="en-US" altLang="zh-CN" sz="1800" b="1" dirty="0">
                <a:solidFill>
                  <a:srgbClr val="0000FF"/>
                </a:solidFill>
                <a:latin typeface="Times New Roman" panose="02020603050405020304" pitchFamily="18" charset="0"/>
                <a:ea typeface="幼圆" panose="02010509060101010101" pitchFamily="49" charset="-122"/>
              </a:rPr>
              <a:t>6</a:t>
            </a:r>
            <a:r>
              <a:rPr lang="zh-CN" altLang="en-US" sz="1800" b="1" dirty="0">
                <a:solidFill>
                  <a:srgbClr val="0000FF"/>
                </a:solidFill>
                <a:latin typeface="Times New Roman" panose="02020603050405020304" pitchFamily="18" charset="0"/>
                <a:ea typeface="幼圆" panose="02010509060101010101" pitchFamily="49" charset="-122"/>
              </a:rPr>
              <a:t>、</a:t>
            </a:r>
            <a:endParaRPr lang="zh-CN" altLang="en-US" sz="18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本部门总体费用预算额：</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（参考报表：总部职能部门预算报表）</a:t>
            </a:r>
            <a:endParaRPr lang="zh-CN" altLang="en-US" sz="2000" b="1" dirty="0">
              <a:solidFill>
                <a:srgbClr val="0000FF"/>
              </a:solidFill>
              <a:latin typeface="Times New Roman" panose="02020603050405020304" pitchFamily="18" charset="0"/>
              <a:ea typeface="幼圆" panose="02010509060101010101" pitchFamily="49" charset="-122"/>
            </a:endParaRPr>
          </a:p>
        </p:txBody>
      </p:sp>
    </p:spTree>
  </p:cSld>
  <p:clrMapOvr>
    <a:masterClrMapping/>
  </p:clrMapOvr>
  <p:transition spd="med">
    <p:cover/>
    <p:sndAc>
      <p:stSnd>
        <p:snd r:embed="rId1" name="CAMERA.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2978" name="文本框 382977"/>
          <p:cNvSpPr txBox="1"/>
          <p:nvPr/>
        </p:nvSpPr>
        <p:spPr>
          <a:xfrm>
            <a:off x="2765425" y="1066800"/>
            <a:ext cx="3413125" cy="519113"/>
          </a:xfrm>
          <a:prstGeom prst="rect">
            <a:avLst/>
          </a:prstGeom>
          <a:noFill/>
          <a:ln w="9525">
            <a:noFill/>
          </a:ln>
        </p:spPr>
        <p:txBody>
          <a:bodyPr wrap="none" lIns="92075" tIns="46038" rIns="92075" bIns="46038" anchor="t">
            <a:spAutoFit/>
          </a:bodyPr>
          <a:p>
            <a:pPr algn="ctr" eaLnBrk="0" hangingPunct="0">
              <a:spcBef>
                <a:spcPct val="50000"/>
              </a:spcBef>
            </a:pPr>
            <a:r>
              <a:rPr lang="zh-CN" altLang="en-US" sz="2800" b="1" dirty="0">
                <a:solidFill>
                  <a:srgbClr val="0000FF"/>
                </a:solidFill>
                <a:latin typeface="Times New Roman" panose="02020603050405020304" pitchFamily="18" charset="0"/>
                <a:ea typeface="幼圆" panose="02010509060101010101" pitchFamily="49" charset="-122"/>
              </a:rPr>
              <a:t>六、部门的资源需求</a:t>
            </a:r>
            <a:endParaRPr lang="zh-CN" altLang="en-US" sz="2800" b="1" dirty="0">
              <a:solidFill>
                <a:srgbClr val="CCCCFF"/>
              </a:solidFill>
              <a:latin typeface="Times New Roman" panose="02020603050405020304" pitchFamily="18" charset="0"/>
              <a:ea typeface="幼圆" panose="02010509060101010101" pitchFamily="49" charset="-122"/>
            </a:endParaRPr>
          </a:p>
        </p:txBody>
      </p:sp>
      <p:sp>
        <p:nvSpPr>
          <p:cNvPr id="382979" name="文本框 382978"/>
          <p:cNvSpPr txBox="1"/>
          <p:nvPr/>
        </p:nvSpPr>
        <p:spPr>
          <a:xfrm>
            <a:off x="762000" y="1828800"/>
            <a:ext cx="7966075" cy="4054475"/>
          </a:xfrm>
          <a:prstGeom prst="rect">
            <a:avLst/>
          </a:prstGeom>
          <a:noFill/>
          <a:ln w="9525">
            <a:noFill/>
          </a:ln>
        </p:spPr>
        <p:txBody>
          <a:bodyPr lIns="92075" tIns="46038" rIns="92075" bIns="46038">
            <a:spAutoFit/>
          </a:bodyPr>
          <a:p>
            <a:pPr eaLnBrk="0" hangingPunct="0">
              <a:spcBef>
                <a:spcPct val="50000"/>
              </a:spcBef>
            </a:pPr>
            <a:r>
              <a:rPr lang="en-US" altLang="zh-CN" sz="2000" b="1" dirty="0">
                <a:solidFill>
                  <a:srgbClr val="0000FF"/>
                </a:solidFill>
                <a:latin typeface="Times New Roman" panose="02020603050405020304" pitchFamily="18" charset="0"/>
                <a:ea typeface="幼圆" panose="02010509060101010101" pitchFamily="49" charset="-122"/>
              </a:rPr>
              <a:t>1</a:t>
            </a:r>
            <a:r>
              <a:rPr lang="zh-CN" altLang="en-US" sz="2000" b="1" dirty="0">
                <a:solidFill>
                  <a:srgbClr val="0000FF"/>
                </a:solidFill>
                <a:latin typeface="Times New Roman" panose="02020603050405020304" pitchFamily="18" charset="0"/>
                <a:ea typeface="幼圆" panose="02010509060101010101" pitchFamily="49" charset="-122"/>
              </a:rPr>
              <a:t>、部门全年岗位设置及人员编制预算：</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     岗位设置情况           现有人员情况          待聘情况        全年编制预算</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en-US" altLang="zh-CN" sz="2000" b="1" dirty="0">
                <a:solidFill>
                  <a:srgbClr val="0000FF"/>
                </a:solidFill>
                <a:latin typeface="Times New Roman" panose="02020603050405020304" pitchFamily="18" charset="0"/>
                <a:ea typeface="幼圆" panose="02010509060101010101" pitchFamily="49" charset="-122"/>
              </a:rPr>
              <a:t>2</a:t>
            </a:r>
            <a:r>
              <a:rPr lang="zh-CN" altLang="en-US" sz="2000" b="1" dirty="0">
                <a:solidFill>
                  <a:srgbClr val="0000FF"/>
                </a:solidFill>
                <a:latin typeface="Times New Roman" panose="02020603050405020304" pitchFamily="18" charset="0"/>
                <a:ea typeface="幼圆" panose="02010509060101010101" pitchFamily="49" charset="-122"/>
              </a:rPr>
              <a:t>、待聘人员编制的需求理由：</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     </a:t>
            </a:r>
            <a:r>
              <a:rPr lang="en-US" altLang="zh-CN" sz="2000" b="1">
                <a:solidFill>
                  <a:srgbClr val="0000FF"/>
                </a:solidFill>
                <a:latin typeface="Times New Roman" panose="02020603050405020304" pitchFamily="18" charset="0"/>
                <a:ea typeface="幼圆" panose="02010509060101010101" pitchFamily="49" charset="-122"/>
              </a:rPr>
              <a:t>A</a:t>
            </a:r>
            <a:r>
              <a:rPr lang="zh-CN" altLang="en-US" sz="2000" b="1">
                <a:solidFill>
                  <a:srgbClr val="0000FF"/>
                </a:solidFill>
                <a:latin typeface="Times New Roman" panose="02020603050405020304" pitchFamily="18" charset="0"/>
                <a:ea typeface="幼圆" panose="02010509060101010101" pitchFamily="49" charset="-122"/>
              </a:rPr>
              <a:t>：                       </a:t>
            </a:r>
            <a:r>
              <a:rPr lang="en-US" altLang="zh-CN" sz="2000" b="1">
                <a:solidFill>
                  <a:srgbClr val="0000FF"/>
                </a:solidFill>
                <a:latin typeface="Times New Roman" panose="02020603050405020304" pitchFamily="18" charset="0"/>
                <a:ea typeface="幼圆" panose="02010509060101010101" pitchFamily="49" charset="-122"/>
              </a:rPr>
              <a:t>B</a:t>
            </a:r>
            <a:r>
              <a:rPr lang="zh-CN" altLang="en-US" sz="2000" b="1">
                <a:solidFill>
                  <a:srgbClr val="0000FF"/>
                </a:solidFill>
                <a:latin typeface="Times New Roman" panose="02020603050405020304" pitchFamily="18" charset="0"/>
                <a:ea typeface="幼圆" panose="02010509060101010101" pitchFamily="49" charset="-122"/>
              </a:rPr>
              <a:t>：                     </a:t>
            </a:r>
            <a:r>
              <a:rPr lang="en-US" altLang="zh-CN" sz="2000" b="1">
                <a:solidFill>
                  <a:srgbClr val="0000FF"/>
                </a:solidFill>
                <a:latin typeface="Times New Roman" panose="02020603050405020304" pitchFamily="18" charset="0"/>
                <a:ea typeface="幼圆" panose="02010509060101010101" pitchFamily="49" charset="-122"/>
              </a:rPr>
              <a:t>C</a:t>
            </a:r>
            <a:r>
              <a:rPr lang="zh-CN" altLang="en-US" sz="2000" b="1">
                <a:solidFill>
                  <a:srgbClr val="0000FF"/>
                </a:solidFill>
                <a:latin typeface="Times New Roman" panose="02020603050405020304" pitchFamily="18" charset="0"/>
                <a:ea typeface="幼圆" panose="02010509060101010101" pitchFamily="49" charset="-122"/>
              </a:rPr>
              <a:t>：                 </a:t>
            </a:r>
            <a:r>
              <a:rPr lang="en-US" altLang="zh-CN" sz="2000" b="1">
                <a:solidFill>
                  <a:srgbClr val="0000FF"/>
                </a:solidFill>
                <a:latin typeface="Times New Roman" panose="02020603050405020304" pitchFamily="18" charset="0"/>
                <a:ea typeface="幼圆" panose="02010509060101010101" pitchFamily="49" charset="-122"/>
              </a:rPr>
              <a:t>D</a:t>
            </a:r>
            <a:r>
              <a:rPr lang="zh-CN" altLang="en-US" sz="2000" b="1">
                <a:solidFill>
                  <a:srgbClr val="0000FF"/>
                </a:solidFill>
                <a:latin typeface="Times New Roman" panose="02020603050405020304" pitchFamily="18" charset="0"/>
                <a:ea typeface="幼圆" panose="02010509060101010101" pitchFamily="49" charset="-122"/>
              </a:rPr>
              <a:t>：</a:t>
            </a:r>
            <a:endParaRPr lang="zh-CN" altLang="en-US" sz="2000" b="1">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en-US" altLang="zh-CN" sz="2000" b="1" dirty="0">
                <a:solidFill>
                  <a:srgbClr val="0000FF"/>
                </a:solidFill>
                <a:latin typeface="Times New Roman" panose="02020603050405020304" pitchFamily="18" charset="0"/>
                <a:ea typeface="幼圆" panose="02010509060101010101" pitchFamily="49" charset="-122"/>
              </a:rPr>
              <a:t>3</a:t>
            </a:r>
            <a:r>
              <a:rPr lang="zh-CN" altLang="en-US" sz="2000" b="1" dirty="0">
                <a:solidFill>
                  <a:srgbClr val="0000FF"/>
                </a:solidFill>
                <a:latin typeface="Times New Roman" panose="02020603050405020304" pitchFamily="18" charset="0"/>
                <a:ea typeface="幼圆" panose="02010509060101010101" pitchFamily="49" charset="-122"/>
              </a:rPr>
              <a:t>、新招聘员工到岗时间分解计划；</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     </a:t>
            </a:r>
            <a:r>
              <a:rPr lang="en-US" altLang="zh-CN" sz="2000" b="1">
                <a:solidFill>
                  <a:srgbClr val="0000FF"/>
                </a:solidFill>
                <a:latin typeface="Times New Roman" panose="02020603050405020304" pitchFamily="18" charset="0"/>
                <a:ea typeface="幼圆" panose="02010509060101010101" pitchFamily="49" charset="-122"/>
              </a:rPr>
              <a:t>A</a:t>
            </a:r>
            <a:r>
              <a:rPr lang="zh-CN" altLang="en-US" sz="2000" b="1">
                <a:solidFill>
                  <a:srgbClr val="0000FF"/>
                </a:solidFill>
                <a:latin typeface="Times New Roman" panose="02020603050405020304" pitchFamily="18" charset="0"/>
                <a:ea typeface="幼圆" panose="02010509060101010101" pitchFamily="49" charset="-122"/>
              </a:rPr>
              <a:t>：                       </a:t>
            </a:r>
            <a:r>
              <a:rPr lang="en-US" altLang="zh-CN" sz="2000" b="1">
                <a:solidFill>
                  <a:srgbClr val="0000FF"/>
                </a:solidFill>
                <a:latin typeface="Times New Roman" panose="02020603050405020304" pitchFamily="18" charset="0"/>
                <a:ea typeface="幼圆" panose="02010509060101010101" pitchFamily="49" charset="-122"/>
              </a:rPr>
              <a:t>B</a:t>
            </a:r>
            <a:r>
              <a:rPr lang="zh-CN" altLang="en-US" sz="2000" b="1">
                <a:solidFill>
                  <a:srgbClr val="0000FF"/>
                </a:solidFill>
                <a:latin typeface="Times New Roman" panose="02020603050405020304" pitchFamily="18" charset="0"/>
                <a:ea typeface="幼圆" panose="02010509060101010101" pitchFamily="49" charset="-122"/>
              </a:rPr>
              <a:t>：                     </a:t>
            </a:r>
            <a:r>
              <a:rPr lang="en-US" altLang="zh-CN" sz="2000" b="1">
                <a:solidFill>
                  <a:srgbClr val="0000FF"/>
                </a:solidFill>
                <a:latin typeface="Times New Roman" panose="02020603050405020304" pitchFamily="18" charset="0"/>
                <a:ea typeface="幼圆" panose="02010509060101010101" pitchFamily="49" charset="-122"/>
              </a:rPr>
              <a:t>C</a:t>
            </a:r>
            <a:r>
              <a:rPr lang="zh-CN" altLang="en-US" sz="2000" b="1">
                <a:solidFill>
                  <a:srgbClr val="0000FF"/>
                </a:solidFill>
                <a:latin typeface="Times New Roman" panose="02020603050405020304" pitchFamily="18" charset="0"/>
                <a:ea typeface="幼圆" panose="02010509060101010101" pitchFamily="49" charset="-122"/>
              </a:rPr>
              <a:t>：                 </a:t>
            </a:r>
            <a:r>
              <a:rPr lang="en-US" altLang="zh-CN" sz="2000" b="1">
                <a:solidFill>
                  <a:srgbClr val="0000FF"/>
                </a:solidFill>
                <a:latin typeface="Times New Roman" panose="02020603050405020304" pitchFamily="18" charset="0"/>
                <a:ea typeface="幼圆" panose="02010509060101010101" pitchFamily="49" charset="-122"/>
              </a:rPr>
              <a:t>D</a:t>
            </a:r>
            <a:r>
              <a:rPr lang="zh-CN" altLang="en-US" sz="2000" b="1">
                <a:solidFill>
                  <a:srgbClr val="0000FF"/>
                </a:solidFill>
                <a:latin typeface="Times New Roman" panose="02020603050405020304" pitchFamily="18" charset="0"/>
                <a:ea typeface="幼圆" panose="02010509060101010101" pitchFamily="49" charset="-122"/>
              </a:rPr>
              <a:t>：</a:t>
            </a:r>
            <a:endParaRPr lang="zh-CN" altLang="en-US" sz="2000" b="1">
              <a:solidFill>
                <a:srgbClr val="0000FF"/>
              </a:solidFill>
              <a:latin typeface="Times New Roman" panose="02020603050405020304" pitchFamily="18" charset="0"/>
              <a:ea typeface="幼圆" panose="02010509060101010101" pitchFamily="49" charset="-122"/>
            </a:endParaRPr>
          </a:p>
          <a:p>
            <a:pPr eaLnBrk="0" hangingPunct="0">
              <a:spcBef>
                <a:spcPct val="50000"/>
              </a:spcBef>
            </a:pPr>
            <a:r>
              <a:rPr lang="zh-CN" altLang="en-US" sz="2000" b="1" dirty="0">
                <a:solidFill>
                  <a:srgbClr val="0000FF"/>
                </a:solidFill>
                <a:latin typeface="Times New Roman" panose="02020603050405020304" pitchFamily="18" charset="0"/>
                <a:ea typeface="幼圆" panose="02010509060101010101" pitchFamily="49" charset="-122"/>
              </a:rPr>
              <a:t>其它需求：</a:t>
            </a:r>
            <a:endParaRPr lang="zh-CN" altLang="en-US" sz="2000" b="1" dirty="0">
              <a:solidFill>
                <a:srgbClr val="0000FF"/>
              </a:solidFill>
              <a:latin typeface="Times New Roman" panose="02020603050405020304" pitchFamily="18" charset="0"/>
              <a:ea typeface="幼圆" panose="02010509060101010101" pitchFamily="49" charset="-122"/>
            </a:endParaRPr>
          </a:p>
          <a:p>
            <a:pPr eaLnBrk="0" hangingPunct="0">
              <a:spcBef>
                <a:spcPct val="50000"/>
              </a:spcBef>
            </a:pPr>
            <a:endParaRPr lang="zh-CN" altLang="en-US" sz="2000" b="1" dirty="0">
              <a:solidFill>
                <a:srgbClr val="0000FF"/>
              </a:solidFill>
              <a:latin typeface="Times New Roman" panose="02020603050405020304" pitchFamily="18" charset="0"/>
              <a:ea typeface="幼圆" panose="02010509060101010101" pitchFamily="49" charset="-122"/>
            </a:endParaRPr>
          </a:p>
        </p:txBody>
      </p:sp>
    </p:spTree>
  </p:cSld>
  <p:clrMapOvr>
    <a:masterClrMapping/>
  </p:clrMapOvr>
  <p:transition spd="med">
    <p:cover/>
    <p:sndAc>
      <p:stSnd>
        <p:snd r:embed="rId1" name="CAMERA.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右箭头 176129"/>
          <p:cNvSpPr/>
          <p:nvPr/>
        </p:nvSpPr>
        <p:spPr>
          <a:xfrm>
            <a:off x="228600" y="1295400"/>
            <a:ext cx="2133600" cy="1981200"/>
          </a:xfrm>
          <a:prstGeom prst="rightArrow">
            <a:avLst>
              <a:gd name="adj1" fmla="val 50000"/>
              <a:gd name="adj2" fmla="val 26923"/>
            </a:avLst>
          </a:prstGeom>
          <a:gradFill rotWithShape="0">
            <a:gsLst>
              <a:gs pos="0">
                <a:srgbClr val="FF9999"/>
              </a:gs>
              <a:gs pos="100000">
                <a:srgbClr val="764747"/>
              </a:gs>
            </a:gsLst>
            <a:path path="rect">
              <a:fillToRect l="50000" t="50000" r="50000" b="50000"/>
            </a:path>
            <a:tileRect/>
          </a:gradFill>
          <a:ln w="9525" cap="flat" cmpd="sng">
            <a:solidFill>
              <a:schemeClr val="bg1"/>
            </a:solidFill>
            <a:prstDash val="solid"/>
            <a:miter/>
            <a:headEnd type="none" w="med" len="med"/>
            <a:tailEnd type="none" w="med" len="med"/>
          </a:ln>
        </p:spPr>
        <p:txBody>
          <a:bodyPr/>
          <a:p>
            <a:endParaRPr lang="zh-CN" altLang="en-US"/>
          </a:p>
        </p:txBody>
      </p:sp>
      <p:sp>
        <p:nvSpPr>
          <p:cNvPr id="176131" name="文本框 176130"/>
          <p:cNvSpPr txBox="1"/>
          <p:nvPr/>
        </p:nvSpPr>
        <p:spPr>
          <a:xfrm>
            <a:off x="14319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176132" name="文本框 176131"/>
          <p:cNvSpPr txBox="1"/>
          <p:nvPr/>
        </p:nvSpPr>
        <p:spPr>
          <a:xfrm>
            <a:off x="3657600" y="1090613"/>
            <a:ext cx="2695575" cy="519112"/>
          </a:xfrm>
          <a:prstGeom prst="rect">
            <a:avLst/>
          </a:prstGeom>
          <a:noFill/>
          <a:ln w="9525">
            <a:noFill/>
          </a:ln>
        </p:spPr>
        <p:txBody>
          <a:bodyPr wrap="none" anchor="t">
            <a:spAutoFit/>
          </a:bodyPr>
          <a:p>
            <a:r>
              <a:rPr lang="zh-CN" altLang="en-US" sz="2800" b="1" dirty="0">
                <a:solidFill>
                  <a:srgbClr val="000066"/>
                </a:solidFill>
                <a:effectLst>
                  <a:outerShdw blurRad="38100" dist="38100" dir="2700000">
                    <a:srgbClr val="C0C0C0"/>
                  </a:outerShdw>
                </a:effectLst>
                <a:latin typeface="楷体_GB2312" pitchFamily="49" charset="-122"/>
                <a:ea typeface="楷体_GB2312" pitchFamily="49" charset="-122"/>
              </a:rPr>
              <a:t>开设本课程目的</a:t>
            </a:r>
            <a:endParaRPr lang="zh-CN" altLang="en-US" sz="2800" b="1">
              <a:solidFill>
                <a:srgbClr val="000066"/>
              </a:solidFill>
              <a:effectLst>
                <a:outerShdw blurRad="38100" dist="38100" dir="2700000">
                  <a:srgbClr val="C0C0C0"/>
                </a:outerShdw>
              </a:effectLst>
              <a:latin typeface="楷体_GB2312" pitchFamily="49" charset="-122"/>
              <a:ea typeface="楷体_GB2312" pitchFamily="49" charset="-122"/>
            </a:endParaRPr>
          </a:p>
        </p:txBody>
      </p:sp>
      <p:sp>
        <p:nvSpPr>
          <p:cNvPr id="176133" name="文本框 176132"/>
          <p:cNvSpPr txBox="1"/>
          <p:nvPr/>
        </p:nvSpPr>
        <p:spPr>
          <a:xfrm>
            <a:off x="1981200" y="2819400"/>
            <a:ext cx="6248400" cy="2563813"/>
          </a:xfrm>
          <a:prstGeom prst="rect">
            <a:avLst/>
          </a:prstGeom>
          <a:noFill/>
          <a:ln w="9525">
            <a:noFill/>
          </a:ln>
        </p:spPr>
        <p:txBody>
          <a:bodyPr>
            <a:spAutoFit/>
          </a:bodyPr>
          <a:p>
            <a:pPr>
              <a:lnSpc>
                <a:spcPct val="140000"/>
              </a:lnSpc>
            </a:pPr>
            <a:r>
              <a:rPr lang="en-US" altLang="zh-CN" sz="2000" dirty="0">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1. </a:t>
            </a:r>
            <a:r>
              <a:rPr lang="zh-CN" altLang="en-US" b="1" dirty="0">
                <a:latin typeface="Times New Roman" panose="02020603050405020304" pitchFamily="18" charset="0"/>
                <a:ea typeface="楷体_GB2312" pitchFamily="49" charset="-122"/>
              </a:rPr>
              <a:t>理解</a:t>
            </a:r>
            <a:r>
              <a:rPr lang="zh-CN" altLang="en-US" b="1" dirty="0">
                <a:solidFill>
                  <a:srgbClr val="0099FF"/>
                </a:solidFill>
                <a:latin typeface="Times New Roman" panose="02020603050405020304" pitchFamily="18" charset="0"/>
                <a:ea typeface="楷体_GB2312" pitchFamily="49" charset="-122"/>
              </a:rPr>
              <a:t>岗位责任考核系统实施的目的及意义</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2.</a:t>
            </a:r>
            <a:r>
              <a:rPr lang="zh-CN" altLang="en-US" b="1" dirty="0">
                <a:latin typeface="Times New Roman" panose="02020603050405020304" pitchFamily="18" charset="0"/>
                <a:ea typeface="楷体_GB2312" pitchFamily="49" charset="-122"/>
              </a:rPr>
              <a:t>掌握</a:t>
            </a:r>
            <a:r>
              <a:rPr lang="zh-CN" altLang="en-US" b="1" dirty="0">
                <a:solidFill>
                  <a:srgbClr val="0099FF"/>
                </a:solidFill>
                <a:latin typeface="Times New Roman" panose="02020603050405020304" pitchFamily="18" charset="0"/>
                <a:ea typeface="楷体_GB2312" pitchFamily="49" charset="-122"/>
              </a:rPr>
              <a:t>实施岗位责任考核系统相关的技能</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3.</a:t>
            </a:r>
            <a:r>
              <a:rPr lang="zh-CN" altLang="en-US" b="1" dirty="0">
                <a:latin typeface="Times New Roman" panose="02020603050405020304" pitchFamily="18" charset="0"/>
                <a:ea typeface="楷体_GB2312" pitchFamily="49" charset="-122"/>
              </a:rPr>
              <a:t>熟悉岗位责任考核系统实施的基本程序</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4.</a:t>
            </a:r>
            <a:r>
              <a:rPr lang="zh-CN" altLang="en-US" b="1" dirty="0">
                <a:latin typeface="Times New Roman" panose="02020603050405020304" pitchFamily="18" charset="0"/>
                <a:ea typeface="楷体_GB2312" pitchFamily="49" charset="-122"/>
              </a:rPr>
              <a:t>知晓</a:t>
            </a:r>
            <a:r>
              <a:rPr lang="zh-CN" altLang="en-US" b="1" dirty="0">
                <a:solidFill>
                  <a:srgbClr val="0099FF"/>
                </a:solidFill>
                <a:latin typeface="Times New Roman" panose="02020603050405020304" pitchFamily="18" charset="0"/>
                <a:ea typeface="楷体_GB2312" pitchFamily="49" charset="-122"/>
              </a:rPr>
              <a:t>岗位责任考核系统的监控实施要点</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endParaRPr lang="zh-CN" altLang="en-US" sz="2000" dirty="0">
              <a:latin typeface="Times New Roman" panose="02020603050405020304" pitchFamily="18" charset="0"/>
              <a:ea typeface="楷体_GB2312" pitchFamily="49" charset="-122"/>
            </a:endParaRPr>
          </a:p>
        </p:txBody>
      </p:sp>
      <p:grpSp>
        <p:nvGrpSpPr>
          <p:cNvPr id="176134" name="组合 176133"/>
          <p:cNvGrpSpPr/>
          <p:nvPr/>
        </p:nvGrpSpPr>
        <p:grpSpPr>
          <a:xfrm>
            <a:off x="381000" y="152400"/>
            <a:ext cx="5638800" cy="762000"/>
            <a:chOff x="240" y="96"/>
            <a:chExt cx="3552" cy="480"/>
          </a:xfrm>
        </p:grpSpPr>
        <p:sp>
          <p:nvSpPr>
            <p:cNvPr id="176135" name="矩形 176134"/>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76136" name="组合 176135"/>
            <p:cNvGrpSpPr/>
            <p:nvPr/>
          </p:nvGrpSpPr>
          <p:grpSpPr>
            <a:xfrm>
              <a:off x="240" y="96"/>
              <a:ext cx="480" cy="480"/>
              <a:chOff x="240" y="96"/>
              <a:chExt cx="480" cy="480"/>
            </a:xfrm>
          </p:grpSpPr>
          <p:sp>
            <p:nvSpPr>
              <p:cNvPr id="176137" name="右箭头 176136"/>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76138" name="右箭头 176137"/>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76139" name="右箭头 176138"/>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76140" name="右箭头 176139"/>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76141" name="右箭头 176140"/>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76142" name="文本框 176141"/>
          <p:cNvSpPr txBox="1"/>
          <p:nvPr/>
        </p:nvSpPr>
        <p:spPr>
          <a:xfrm>
            <a:off x="304800" y="2057400"/>
            <a:ext cx="2438400" cy="457200"/>
          </a:xfrm>
          <a:prstGeom prst="rect">
            <a:avLst/>
          </a:prstGeom>
          <a:noFill/>
          <a:ln w="9525">
            <a:noFill/>
          </a:ln>
        </p:spPr>
        <p:txBody>
          <a:bodyPr>
            <a:spAutoFit/>
          </a:bodyPr>
          <a:p>
            <a:pPr>
              <a:spcBef>
                <a:spcPct val="50000"/>
              </a:spcBef>
            </a:pPr>
            <a:r>
              <a:rPr lang="zh-CN" altLang="en-US" dirty="0">
                <a:solidFill>
                  <a:srgbClr val="FFFF66"/>
                </a:solidFill>
                <a:effectLst>
                  <a:outerShdw blurRad="38100" dist="38100" dir="2700000">
                    <a:srgbClr val="C0C0C0"/>
                  </a:outerShdw>
                </a:effectLst>
                <a:latin typeface="Times New Roman" panose="02020603050405020304" pitchFamily="18" charset="0"/>
                <a:ea typeface="黑体" panose="02010609060101010101" pitchFamily="2" charset="-122"/>
              </a:rPr>
              <a:t>是为了使您：</a:t>
            </a:r>
            <a:endParaRPr lang="zh-CN" altLang="en-US">
              <a:latin typeface="Times New Roman" panose="02020603050405020304" pitchFamily="18" charset="0"/>
              <a:ea typeface="黑体" panose="02010609060101010101" pitchFamily="2" charset="-122"/>
            </a:endParaRPr>
          </a:p>
        </p:txBody>
      </p:sp>
      <p:sp>
        <p:nvSpPr>
          <p:cNvPr id="176144" name="圆角矩形标注 176143"/>
          <p:cNvSpPr/>
          <p:nvPr/>
        </p:nvSpPr>
        <p:spPr>
          <a:xfrm>
            <a:off x="8001000" y="2667000"/>
            <a:ext cx="1143000" cy="1371600"/>
          </a:xfrm>
          <a:prstGeom prst="wedgeRoundRectCallout">
            <a:avLst>
              <a:gd name="adj1" fmla="val -95417"/>
              <a:gd name="adj2" fmla="val 57755"/>
              <a:gd name="adj3" fmla="val 16667"/>
            </a:avLst>
          </a:prstGeom>
          <a:solidFill>
            <a:schemeClr val="hlink"/>
          </a:solidFill>
          <a:ln w="9525" cap="flat" cmpd="sng">
            <a:solidFill>
              <a:schemeClr val="hlink"/>
            </a:solidFill>
            <a:prstDash val="solid"/>
            <a:miter/>
            <a:headEnd type="none" w="med" len="med"/>
            <a:tailEnd type="none" w="med" len="med"/>
          </a:ln>
        </p:spPr>
        <p:txBody>
          <a:bodyPr wrap="none" anchor="ctr"/>
          <a:p>
            <a:pPr algn="ct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4</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个流程</a:t>
            </a:r>
            <a:endParaRPr lang="zh-CN" altLang="en-US">
              <a:latin typeface="Times New Roman" panose="02020603050405020304" pitchFamily="18" charset="0"/>
              <a:ea typeface="黑体" panose="0201060906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文本框 303105"/>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03107" name="文本框 303106"/>
          <p:cNvSpPr txBox="1"/>
          <p:nvPr/>
        </p:nvSpPr>
        <p:spPr>
          <a:xfrm>
            <a:off x="2057400" y="2057400"/>
            <a:ext cx="5334000" cy="2830513"/>
          </a:xfrm>
          <a:prstGeom prst="rect">
            <a:avLst/>
          </a:prstGeom>
          <a:noFill/>
          <a:ln w="38100">
            <a:noFill/>
          </a:ln>
        </p:spPr>
        <p:txBody>
          <a:bodyPr anchor="ctr">
            <a:spAutoFit/>
          </a:bodyPr>
          <a:p>
            <a:pPr algn="just" defTabSz="762000">
              <a:lnSpc>
                <a:spcPct val="150000"/>
              </a:lnSpc>
            </a:pPr>
            <a:r>
              <a:rPr lang="en-US" altLang="zh-CN" b="1" dirty="0">
                <a:solidFill>
                  <a:srgbClr val="0000FF"/>
                </a:solidFill>
                <a:latin typeface="宋体" panose="02010600030101010101" pitchFamily="2" charset="-122"/>
                <a:ea typeface="宋体" panose="02010600030101010101" pitchFamily="2" charset="-122"/>
              </a:rPr>
              <a:t>1</a:t>
            </a:r>
            <a:r>
              <a:rPr lang="zh-CN" altLang="en-US" b="1" dirty="0">
                <a:solidFill>
                  <a:srgbClr val="0000FF"/>
                </a:solidFill>
                <a:latin typeface="宋体" panose="02010600030101010101" pitchFamily="2" charset="-122"/>
                <a:ea typeface="宋体" panose="02010600030101010101" pitchFamily="2" charset="-122"/>
              </a:rPr>
              <a:t>、为什么要推行考核</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en-US" altLang="zh-CN" b="1" dirty="0">
                <a:solidFill>
                  <a:srgbClr val="0000FF"/>
                </a:solidFill>
                <a:latin typeface="宋体" panose="02010600030101010101" pitchFamily="2" charset="-122"/>
                <a:ea typeface="宋体" panose="02010600030101010101" pitchFamily="2" charset="-122"/>
              </a:rPr>
              <a:t>2</a:t>
            </a:r>
            <a:r>
              <a:rPr lang="zh-CN" altLang="en-US" b="1" dirty="0">
                <a:solidFill>
                  <a:srgbClr val="0000FF"/>
                </a:solidFill>
                <a:latin typeface="宋体" panose="02010600030101010101" pitchFamily="2" charset="-122"/>
                <a:ea typeface="宋体" panose="02010600030101010101" pitchFamily="2" charset="-122"/>
              </a:rPr>
              <a:t>、目前进行考核的目的</a:t>
            </a:r>
            <a:endParaRPr lang="zh-CN" altLang="en-US" b="1" dirty="0">
              <a:solidFill>
                <a:srgbClr val="0000FF"/>
              </a:solidFill>
              <a:latin typeface="宋体" panose="02010600030101010101" pitchFamily="2" charset="-122"/>
              <a:ea typeface="宋体" panose="02010600030101010101" pitchFamily="2" charset="-122"/>
            </a:endParaRPr>
          </a:p>
          <a:p>
            <a:pPr defTabSz="762000" eaLnBrk="0" hangingPunct="0">
              <a:lnSpc>
                <a:spcPct val="150000"/>
              </a:lnSpc>
            </a:pPr>
            <a:r>
              <a:rPr lang="en-US" altLang="zh-CN" b="1" dirty="0">
                <a:solidFill>
                  <a:srgbClr val="0000FF"/>
                </a:solidFill>
                <a:latin typeface="宋体" panose="02010600030101010101" pitchFamily="2" charset="-122"/>
                <a:ea typeface="宋体" panose="02010600030101010101" pitchFamily="2" charset="-122"/>
              </a:rPr>
              <a:t>3</a:t>
            </a:r>
            <a:r>
              <a:rPr lang="zh-CN" altLang="en-US" b="1" dirty="0">
                <a:solidFill>
                  <a:srgbClr val="0000FF"/>
                </a:solidFill>
                <a:latin typeface="宋体" panose="02010600030101010101" pitchFamily="2" charset="-122"/>
                <a:ea typeface="宋体" panose="02010600030101010101" pitchFamily="2" charset="-122"/>
              </a:rPr>
              <a:t>、季度考核的过程</a:t>
            </a:r>
            <a:endParaRPr lang="zh-CN" altLang="en-US" b="1" dirty="0">
              <a:solidFill>
                <a:srgbClr val="0000FF"/>
              </a:solidFill>
              <a:latin typeface="宋体" panose="02010600030101010101" pitchFamily="2" charset="-122"/>
              <a:ea typeface="宋体" panose="02010600030101010101" pitchFamily="2" charset="-122"/>
            </a:endParaRPr>
          </a:p>
          <a:p>
            <a:pPr defTabSz="762000" eaLnBrk="0" hangingPunct="0">
              <a:lnSpc>
                <a:spcPct val="150000"/>
              </a:lnSpc>
            </a:pPr>
            <a:r>
              <a:rPr lang="en-US" altLang="zh-CN" b="1" dirty="0">
                <a:solidFill>
                  <a:srgbClr val="0000FF"/>
                </a:solidFill>
                <a:latin typeface="宋体" panose="02010600030101010101" pitchFamily="2" charset="-122"/>
                <a:ea typeface="宋体" panose="02010600030101010101" pitchFamily="2" charset="-122"/>
              </a:rPr>
              <a:t>4</a:t>
            </a:r>
            <a:r>
              <a:rPr lang="zh-CN" altLang="en-US" b="1" dirty="0">
                <a:solidFill>
                  <a:srgbClr val="0000FF"/>
                </a:solidFill>
                <a:latin typeface="宋体" panose="02010600030101010101" pitchFamily="2" charset="-122"/>
                <a:ea typeface="宋体" panose="02010600030101010101" pitchFamily="2" charset="-122"/>
              </a:rPr>
              <a:t>、季度考核应注意的方面</a:t>
            </a:r>
            <a:endParaRPr lang="zh-CN" altLang="en-US" b="1" dirty="0">
              <a:solidFill>
                <a:srgbClr val="0000FF"/>
              </a:solidFill>
              <a:latin typeface="宋体" panose="02010600030101010101" pitchFamily="2" charset="-122"/>
              <a:ea typeface="宋体" panose="02010600030101010101" pitchFamily="2" charset="-122"/>
            </a:endParaRPr>
          </a:p>
          <a:p>
            <a:pPr defTabSz="762000" eaLnBrk="0" hangingPunct="0">
              <a:lnSpc>
                <a:spcPct val="150000"/>
              </a:lnSpc>
            </a:pPr>
            <a:r>
              <a:rPr lang="en-US" altLang="zh-CN" b="1" dirty="0">
                <a:solidFill>
                  <a:srgbClr val="0000FF"/>
                </a:solidFill>
                <a:latin typeface="宋体" panose="02010600030101010101" pitchFamily="2" charset="-122"/>
                <a:ea typeface="宋体" panose="02010600030101010101" pitchFamily="2" charset="-122"/>
              </a:rPr>
              <a:t>5</a:t>
            </a:r>
            <a:r>
              <a:rPr lang="zh-CN" altLang="en-US" b="1" dirty="0">
                <a:solidFill>
                  <a:srgbClr val="0000FF"/>
                </a:solidFill>
                <a:latin typeface="宋体" panose="02010600030101010101" pitchFamily="2" charset="-122"/>
                <a:ea typeface="宋体" panose="02010600030101010101" pitchFamily="2" charset="-122"/>
              </a:rPr>
              <a:t>、季度考核与总经理奖励基金的关系</a:t>
            </a:r>
            <a:endParaRPr lang="zh-CN" altLang="en-US" b="1" dirty="0">
              <a:solidFill>
                <a:schemeClr val="accent2"/>
              </a:solidFill>
              <a:latin typeface="宋体" panose="02010600030101010101" pitchFamily="2" charset="-122"/>
              <a:ea typeface="宋体" panose="02010600030101010101" pitchFamily="2" charset="-122"/>
            </a:endParaRPr>
          </a:p>
        </p:txBody>
      </p:sp>
      <p:sp>
        <p:nvSpPr>
          <p:cNvPr id="303108" name="文本框 303107"/>
          <p:cNvSpPr txBox="1"/>
          <p:nvPr/>
        </p:nvSpPr>
        <p:spPr>
          <a:xfrm>
            <a:off x="2133600" y="304800"/>
            <a:ext cx="5105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培训内容</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4130" name="文本框 304129"/>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04131" name="文本框 304130"/>
          <p:cNvSpPr txBox="1"/>
          <p:nvPr/>
        </p:nvSpPr>
        <p:spPr>
          <a:xfrm>
            <a:off x="1524000" y="1371600"/>
            <a:ext cx="6629400" cy="4473575"/>
          </a:xfrm>
          <a:prstGeom prst="rect">
            <a:avLst/>
          </a:prstGeom>
          <a:noFill/>
          <a:ln w="38100">
            <a:noFill/>
          </a:ln>
        </p:spPr>
        <p:txBody>
          <a:bodyPr anchor="ctr">
            <a:spAutoFit/>
          </a:bodyPr>
          <a:p>
            <a:pPr algn="just" defTabSz="762000">
              <a:lnSpc>
                <a:spcPct val="120000"/>
              </a:lnSpc>
            </a:pPr>
            <a:r>
              <a:rPr lang="en-US" altLang="zh-CN" b="1" dirty="0">
                <a:solidFill>
                  <a:srgbClr val="0000FF"/>
                </a:solidFill>
                <a:latin typeface="宋体" panose="02010600030101010101" pitchFamily="2" charset="-122"/>
                <a:ea typeface="宋体" panose="02010600030101010101" pitchFamily="2" charset="-122"/>
              </a:rPr>
              <a:t>1</a:t>
            </a:r>
            <a:r>
              <a:rPr lang="zh-CN" altLang="en-US" b="1" dirty="0">
                <a:solidFill>
                  <a:srgbClr val="0000FF"/>
                </a:solidFill>
                <a:latin typeface="宋体" panose="02010600030101010101" pitchFamily="2" charset="-122"/>
                <a:ea typeface="宋体" panose="02010600030101010101" pitchFamily="2" charset="-122"/>
              </a:rPr>
              <a:t>、业绩管理是管理者必须具备的管理能力；</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en-US" altLang="zh-CN" b="1" dirty="0">
                <a:solidFill>
                  <a:srgbClr val="0000FF"/>
                </a:solidFill>
                <a:latin typeface="宋体" panose="02010600030101010101" pitchFamily="2" charset="-122"/>
                <a:ea typeface="宋体" panose="02010600030101010101" pitchFamily="2" charset="-122"/>
              </a:rPr>
              <a:t>2</a:t>
            </a:r>
            <a:r>
              <a:rPr lang="zh-CN" altLang="en-US" b="1" dirty="0">
                <a:solidFill>
                  <a:srgbClr val="0000FF"/>
                </a:solidFill>
                <a:latin typeface="宋体" panose="02010600030101010101" pitchFamily="2" charset="-122"/>
                <a:ea typeface="宋体" panose="02010600030101010101" pitchFamily="2" charset="-122"/>
              </a:rPr>
              <a:t>、考核是业绩管理的一个重要环节；</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业绩管理的过程：</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职位说明书</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业绩计划与目标设定</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业绩反馈与业绩指导</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业绩评价与业绩报偿</a:t>
            </a:r>
            <a:endParaRPr lang="zh-CN" altLang="en-US" b="1" dirty="0">
              <a:solidFill>
                <a:srgbClr val="0000FF"/>
              </a:solidFill>
              <a:latin typeface="宋体" panose="02010600030101010101" pitchFamily="2" charset="-122"/>
              <a:ea typeface="宋体" panose="02010600030101010101" pitchFamily="2" charset="-122"/>
            </a:endParaRPr>
          </a:p>
        </p:txBody>
      </p:sp>
      <p:sp>
        <p:nvSpPr>
          <p:cNvPr id="304132" name="文本框 304131"/>
          <p:cNvSpPr txBox="1"/>
          <p:nvPr/>
        </p:nvSpPr>
        <p:spPr>
          <a:xfrm>
            <a:off x="1600200" y="3048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一、为什么要进行考核</a:t>
            </a:r>
            <a:endParaRPr lang="zh-CN" altLang="en-US" sz="3200" b="1" dirty="0">
              <a:solidFill>
                <a:srgbClr val="0000FF"/>
              </a:solidFill>
              <a:latin typeface="黑体" panose="02010609060101010101" pitchFamily="2" charset="-122"/>
              <a:ea typeface="黑体" panose="02010609060101010101" pitchFamily="2" charset="-122"/>
            </a:endParaRPr>
          </a:p>
        </p:txBody>
      </p:sp>
      <p:sp>
        <p:nvSpPr>
          <p:cNvPr id="304133" name="文本框 304132"/>
          <p:cNvSpPr txBox="1"/>
          <p:nvPr/>
        </p:nvSpPr>
        <p:spPr>
          <a:xfrm>
            <a:off x="3717925" y="4556125"/>
            <a:ext cx="184150" cy="641350"/>
          </a:xfrm>
          <a:prstGeom prst="rect">
            <a:avLst/>
          </a:prstGeom>
          <a:noFill/>
          <a:ln w="9525">
            <a:noFill/>
          </a:ln>
          <a:effectLst>
            <a:outerShdw dist="107763" dir="2699999" algn="ctr" rotWithShape="0">
              <a:schemeClr val="tx1"/>
            </a:outerShdw>
          </a:effectLst>
        </p:spPr>
        <p:txBody>
          <a:bodyPr wrap="none" lIns="92075" tIns="46038" rIns="92075" bIns="46038" anchor="ctr">
            <a:spAutoFit/>
          </a:bodyPr>
          <a:p>
            <a:pPr algn="ctr" defTabSz="762000"/>
            <a:endParaRPr sz="3600" b="1" dirty="0">
              <a:solidFill>
                <a:srgbClr val="FF33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04134" name="直接连接符 304133"/>
          <p:cNvSpPr/>
          <p:nvPr/>
        </p:nvSpPr>
        <p:spPr>
          <a:xfrm>
            <a:off x="3733800" y="3276600"/>
            <a:ext cx="0" cy="381000"/>
          </a:xfrm>
          <a:prstGeom prst="line">
            <a:avLst/>
          </a:prstGeom>
          <a:ln w="9525" cap="flat" cmpd="sng">
            <a:solidFill>
              <a:srgbClr val="000000"/>
            </a:solidFill>
            <a:prstDash val="solid"/>
            <a:headEnd type="none" w="med" len="med"/>
            <a:tailEnd type="triangle" w="med" len="med"/>
          </a:ln>
          <a:effectLst>
            <a:outerShdw dist="107763" dir="2699999" algn="ctr" rotWithShape="0">
              <a:schemeClr val="tx1"/>
            </a:outerShdw>
          </a:effectLst>
        </p:spPr>
      </p:sp>
      <p:sp>
        <p:nvSpPr>
          <p:cNvPr id="304135" name="直接连接符 304134"/>
          <p:cNvSpPr/>
          <p:nvPr/>
        </p:nvSpPr>
        <p:spPr>
          <a:xfrm>
            <a:off x="3733800" y="4191000"/>
            <a:ext cx="0" cy="304800"/>
          </a:xfrm>
          <a:prstGeom prst="line">
            <a:avLst/>
          </a:prstGeom>
          <a:ln w="9525" cap="flat" cmpd="sng">
            <a:solidFill>
              <a:srgbClr val="000000"/>
            </a:solidFill>
            <a:prstDash val="solid"/>
            <a:headEnd type="none" w="med" len="med"/>
            <a:tailEnd type="triangle" w="med" len="med"/>
          </a:ln>
          <a:effectLst>
            <a:outerShdw dist="107763" dir="2699999" algn="ctr" rotWithShape="0">
              <a:schemeClr val="tx1"/>
            </a:outerShdw>
          </a:effectLst>
        </p:spPr>
      </p:sp>
      <p:sp>
        <p:nvSpPr>
          <p:cNvPr id="304136" name="直接连接符 304135"/>
          <p:cNvSpPr/>
          <p:nvPr/>
        </p:nvSpPr>
        <p:spPr>
          <a:xfrm>
            <a:off x="3733800" y="5029200"/>
            <a:ext cx="0" cy="304800"/>
          </a:xfrm>
          <a:prstGeom prst="line">
            <a:avLst/>
          </a:prstGeom>
          <a:ln w="9525" cap="flat" cmpd="sng">
            <a:solidFill>
              <a:srgbClr val="000000"/>
            </a:solidFill>
            <a:prstDash val="solid"/>
            <a:headEnd type="none" w="med" len="med"/>
            <a:tailEnd type="triangle" w="med" len="med"/>
          </a:ln>
          <a:effectLst>
            <a:outerShdw dist="107763" dir="2699999" algn="ctr" rotWithShape="0">
              <a:schemeClr val="tx1"/>
            </a:outerShdw>
          </a:effectLst>
        </p:spPr>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54" name="文本框 305153"/>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05155" name="文本框 305154"/>
          <p:cNvSpPr txBox="1"/>
          <p:nvPr/>
        </p:nvSpPr>
        <p:spPr>
          <a:xfrm>
            <a:off x="1524000" y="1371600"/>
            <a:ext cx="7010400" cy="4473575"/>
          </a:xfrm>
          <a:prstGeom prst="rect">
            <a:avLst/>
          </a:prstGeom>
          <a:noFill/>
          <a:ln w="38100">
            <a:noFill/>
          </a:ln>
        </p:spPr>
        <p:txBody>
          <a:bodyPr anchor="ctr">
            <a:spAutoFit/>
          </a:bodyPr>
          <a:p>
            <a:pPr algn="just" defTabSz="762000">
              <a:lnSpc>
                <a:spcPct val="120000"/>
              </a:lnSpc>
            </a:pPr>
            <a:r>
              <a:rPr lang="en-US" altLang="zh-CN" b="1" dirty="0">
                <a:solidFill>
                  <a:srgbClr val="0000FF"/>
                </a:solidFill>
                <a:latin typeface="宋体" panose="02010600030101010101" pitchFamily="2" charset="-122"/>
                <a:ea typeface="宋体" panose="02010600030101010101" pitchFamily="2" charset="-122"/>
              </a:rPr>
              <a:t>3</a:t>
            </a:r>
            <a:r>
              <a:rPr lang="zh-CN" altLang="en-US" b="1" dirty="0">
                <a:solidFill>
                  <a:srgbClr val="0000FF"/>
                </a:solidFill>
                <a:latin typeface="宋体" panose="02010600030101010101" pitchFamily="2" charset="-122"/>
                <a:ea typeface="宋体" panose="02010600030101010101" pitchFamily="2" charset="-122"/>
              </a:rPr>
              <a:t>、对员工的业绩进行制度性的评价，以助于改</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进工作；</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en-US" altLang="zh-CN" b="1" dirty="0">
                <a:solidFill>
                  <a:srgbClr val="0000FF"/>
                </a:solidFill>
                <a:latin typeface="宋体" panose="02010600030101010101" pitchFamily="2" charset="-122"/>
                <a:ea typeface="宋体" panose="02010600030101010101" pitchFamily="2" charset="-122"/>
              </a:rPr>
              <a:t>4</a:t>
            </a:r>
            <a:r>
              <a:rPr lang="zh-CN" altLang="en-US" b="1" dirty="0">
                <a:solidFill>
                  <a:srgbClr val="0000FF"/>
                </a:solidFill>
                <a:latin typeface="宋体" panose="02010600030101010101" pitchFamily="2" charset="-122"/>
                <a:ea typeface="宋体" panose="02010600030101010101" pitchFamily="2" charset="-122"/>
              </a:rPr>
              <a:t>、通过定期的考核为管理者提供与下属进行深</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度沟通的机会，以促进相互理解与信任，关</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注下属的发展；</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en-US" altLang="zh-CN" b="1" dirty="0">
                <a:solidFill>
                  <a:srgbClr val="0000FF"/>
                </a:solidFill>
                <a:latin typeface="宋体" panose="02010600030101010101" pitchFamily="2" charset="-122"/>
                <a:ea typeface="宋体" panose="02010600030101010101" pitchFamily="2" charset="-122"/>
              </a:rPr>
              <a:t>5</a:t>
            </a:r>
            <a:r>
              <a:rPr lang="zh-CN" altLang="en-US" b="1" dirty="0">
                <a:solidFill>
                  <a:srgbClr val="0000FF"/>
                </a:solidFill>
                <a:latin typeface="宋体" panose="02010600030101010101" pitchFamily="2" charset="-122"/>
                <a:ea typeface="宋体" panose="02010600030101010101" pitchFamily="2" charset="-122"/>
              </a:rPr>
              <a:t>、有助于管理者进行系统性的思考（如工作职</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责、工作目标、如何评价、如何激励、员工</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发展等问题）；</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en-US" altLang="zh-CN" b="1" dirty="0">
                <a:solidFill>
                  <a:srgbClr val="0000FF"/>
                </a:solidFill>
                <a:latin typeface="宋体" panose="02010600030101010101" pitchFamily="2" charset="-122"/>
                <a:ea typeface="宋体" panose="02010600030101010101" pitchFamily="2" charset="-122"/>
              </a:rPr>
              <a:t>6</a:t>
            </a:r>
            <a:r>
              <a:rPr lang="zh-CN" altLang="en-US" b="1" dirty="0">
                <a:solidFill>
                  <a:srgbClr val="0000FF"/>
                </a:solidFill>
                <a:latin typeface="宋体" panose="02010600030101010101" pitchFamily="2" charset="-122"/>
                <a:ea typeface="宋体" panose="02010600030101010101" pitchFamily="2" charset="-122"/>
              </a:rPr>
              <a:t>、考核可以为管理者提高业绩管理水平提供帮</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助，为人力资源部制定各项激励政策提供依据。</a:t>
            </a:r>
            <a:endParaRPr lang="zh-CN" altLang="en-US" b="1" dirty="0">
              <a:solidFill>
                <a:srgbClr val="0000FF"/>
              </a:solidFill>
              <a:latin typeface="宋体" panose="02010600030101010101" pitchFamily="2" charset="-122"/>
              <a:ea typeface="宋体" panose="02010600030101010101" pitchFamily="2" charset="-122"/>
            </a:endParaRPr>
          </a:p>
        </p:txBody>
      </p:sp>
      <p:sp>
        <p:nvSpPr>
          <p:cNvPr id="305156" name="文本框 305155"/>
          <p:cNvSpPr txBox="1"/>
          <p:nvPr/>
        </p:nvSpPr>
        <p:spPr>
          <a:xfrm>
            <a:off x="1600200" y="3048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一、为什么要进行考核</a:t>
            </a:r>
            <a:endParaRPr lang="zh-CN" altLang="en-US" sz="3200" b="1" dirty="0">
              <a:solidFill>
                <a:srgbClr val="0000FF"/>
              </a:solidFill>
              <a:latin typeface="黑体" panose="02010609060101010101" pitchFamily="2" charset="-122"/>
              <a:ea typeface="黑体" panose="02010609060101010101" pitchFamily="2" charset="-122"/>
            </a:endParaRPr>
          </a:p>
        </p:txBody>
      </p:sp>
      <p:sp>
        <p:nvSpPr>
          <p:cNvPr id="305157" name="文本框 305156"/>
          <p:cNvSpPr txBox="1"/>
          <p:nvPr/>
        </p:nvSpPr>
        <p:spPr>
          <a:xfrm>
            <a:off x="3717925" y="4556125"/>
            <a:ext cx="184150" cy="641350"/>
          </a:xfrm>
          <a:prstGeom prst="rect">
            <a:avLst/>
          </a:prstGeom>
          <a:noFill/>
          <a:ln w="9525">
            <a:noFill/>
          </a:ln>
          <a:effectLst>
            <a:outerShdw dist="107763" dir="2699999" algn="ctr" rotWithShape="0">
              <a:schemeClr val="tx1"/>
            </a:outerShdw>
          </a:effectLst>
        </p:spPr>
        <p:txBody>
          <a:bodyPr wrap="none" lIns="92075" tIns="46038" rIns="92075" bIns="46038" anchor="ctr">
            <a:spAutoFit/>
          </a:bodyPr>
          <a:p>
            <a:pPr algn="ctr" defTabSz="762000"/>
            <a:endParaRPr sz="3600" b="1" dirty="0">
              <a:solidFill>
                <a:srgbClr val="FF33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6178" name="文本框 306177"/>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06179" name="文本框 306178"/>
          <p:cNvSpPr txBox="1"/>
          <p:nvPr/>
        </p:nvSpPr>
        <p:spPr>
          <a:xfrm>
            <a:off x="1143000" y="1600200"/>
            <a:ext cx="7620000" cy="4035425"/>
          </a:xfrm>
          <a:prstGeom prst="rect">
            <a:avLst/>
          </a:prstGeom>
          <a:noFill/>
          <a:ln w="38100">
            <a:noFill/>
          </a:ln>
        </p:spPr>
        <p:txBody>
          <a:bodyPr anchor="ctr">
            <a:spAutoFit/>
          </a:bodyPr>
          <a:p>
            <a:pPr algn="just" defTabSz="762000">
              <a:lnSpc>
                <a:spcPct val="120000"/>
              </a:lnSpc>
            </a:pPr>
            <a:r>
              <a:rPr lang="en-US" altLang="zh-CN" b="1" dirty="0">
                <a:solidFill>
                  <a:srgbClr val="0000FF"/>
                </a:solidFill>
                <a:latin typeface="宋体" panose="02010600030101010101" pitchFamily="2" charset="-122"/>
                <a:ea typeface="宋体" panose="02010600030101010101" pitchFamily="2" charset="-122"/>
              </a:rPr>
              <a:t>1</a:t>
            </a:r>
            <a:r>
              <a:rPr lang="zh-CN" altLang="en-US" b="1" dirty="0">
                <a:solidFill>
                  <a:srgbClr val="0000FF"/>
                </a:solidFill>
                <a:latin typeface="宋体" panose="02010600030101010101" pitchFamily="2" charset="-122"/>
                <a:ea typeface="宋体" panose="02010600030101010101" pitchFamily="2" charset="-122"/>
              </a:rPr>
              <a:t>、通过进行业绩考核，提高管理者“带队伍”的</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能力；</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en-US" altLang="zh-CN" b="1" dirty="0">
                <a:solidFill>
                  <a:srgbClr val="0000FF"/>
                </a:solidFill>
                <a:latin typeface="宋体" panose="02010600030101010101" pitchFamily="2" charset="-122"/>
                <a:ea typeface="宋体" panose="02010600030101010101" pitchFamily="2" charset="-122"/>
              </a:rPr>
              <a:t>2</a:t>
            </a:r>
            <a:r>
              <a:rPr lang="zh-CN" altLang="en-US" b="1" dirty="0">
                <a:solidFill>
                  <a:srgbClr val="0000FF"/>
                </a:solidFill>
                <a:latin typeface="宋体" panose="02010600030101010101" pitchFamily="2" charset="-122"/>
                <a:ea typeface="宋体" panose="02010600030101010101" pitchFamily="2" charset="-122"/>
              </a:rPr>
              <a:t>、通过进行业绩考核，加强管理者与被管理者之</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0000"/>
              </a:lnSpc>
            </a:pPr>
            <a:r>
              <a:rPr lang="zh-CN" altLang="en-US" b="1" dirty="0">
                <a:solidFill>
                  <a:srgbClr val="0000FF"/>
                </a:solidFill>
                <a:latin typeface="宋体" panose="02010600030101010101" pitchFamily="2" charset="-122"/>
                <a:ea typeface="宋体" panose="02010600030101010101" pitchFamily="2" charset="-122"/>
              </a:rPr>
              <a:t>   间的相互理解和信任；</a:t>
            </a:r>
            <a:endParaRPr lang="zh-CN" altLang="en-US" b="1" dirty="0">
              <a:solidFill>
                <a:srgbClr val="0000FF"/>
              </a:solidFill>
              <a:latin typeface="宋体" panose="02010600030101010101" pitchFamily="2" charset="-122"/>
              <a:ea typeface="宋体" panose="02010600030101010101" pitchFamily="2" charset="-122"/>
            </a:endParaRPr>
          </a:p>
          <a:p>
            <a:pPr defTabSz="762000" eaLnBrk="0" hangingPunct="0">
              <a:lnSpc>
                <a:spcPct val="120000"/>
              </a:lnSpc>
            </a:pPr>
            <a:r>
              <a:rPr lang="en-US" altLang="zh-CN" b="1" dirty="0">
                <a:solidFill>
                  <a:srgbClr val="0000FF"/>
                </a:solidFill>
                <a:latin typeface="宋体" panose="02010600030101010101" pitchFamily="2" charset="-122"/>
                <a:ea typeface="宋体" panose="02010600030101010101" pitchFamily="2" charset="-122"/>
              </a:rPr>
              <a:t>3</a:t>
            </a:r>
            <a:r>
              <a:rPr lang="zh-CN" altLang="en-US" b="1" dirty="0">
                <a:solidFill>
                  <a:srgbClr val="0000FF"/>
                </a:solidFill>
                <a:latin typeface="宋体" panose="02010600030101010101" pitchFamily="2" charset="-122"/>
                <a:ea typeface="宋体" panose="02010600030101010101" pitchFamily="2" charset="-122"/>
              </a:rPr>
              <a:t>、通过管理者与被管理者经常性、系统性的沟通，</a:t>
            </a:r>
            <a:endParaRPr lang="zh-CN" altLang="en-US" b="1" dirty="0">
              <a:solidFill>
                <a:srgbClr val="0000FF"/>
              </a:solidFill>
              <a:latin typeface="宋体" panose="02010600030101010101" pitchFamily="2" charset="-122"/>
              <a:ea typeface="宋体" panose="02010600030101010101" pitchFamily="2" charset="-122"/>
            </a:endParaRPr>
          </a:p>
          <a:p>
            <a:pPr defTabSz="762000" eaLnBrk="0" hangingPunct="0">
              <a:lnSpc>
                <a:spcPct val="120000"/>
              </a:lnSpc>
            </a:pPr>
            <a:r>
              <a:rPr lang="zh-CN" altLang="en-US" b="1" dirty="0">
                <a:solidFill>
                  <a:srgbClr val="0000FF"/>
                </a:solidFill>
                <a:latin typeface="宋体" panose="02010600030101010101" pitchFamily="2" charset="-122"/>
                <a:ea typeface="宋体" panose="02010600030101010101" pitchFamily="2" charset="-122"/>
              </a:rPr>
              <a:t>   增强员工对公司的认同感和归属感，有效地调动</a:t>
            </a:r>
            <a:endParaRPr lang="zh-CN" altLang="en-US" b="1" dirty="0">
              <a:solidFill>
                <a:srgbClr val="0000FF"/>
              </a:solidFill>
              <a:latin typeface="宋体" panose="02010600030101010101" pitchFamily="2" charset="-122"/>
              <a:ea typeface="宋体" panose="02010600030101010101" pitchFamily="2" charset="-122"/>
            </a:endParaRPr>
          </a:p>
          <a:p>
            <a:pPr defTabSz="762000" eaLnBrk="0" hangingPunct="0">
              <a:lnSpc>
                <a:spcPct val="120000"/>
              </a:lnSpc>
            </a:pPr>
            <a:r>
              <a:rPr lang="zh-CN" altLang="en-US" b="1" dirty="0">
                <a:solidFill>
                  <a:srgbClr val="0000FF"/>
                </a:solidFill>
                <a:latin typeface="宋体" panose="02010600030101010101" pitchFamily="2" charset="-122"/>
                <a:ea typeface="宋体" panose="02010600030101010101" pitchFamily="2" charset="-122"/>
              </a:rPr>
              <a:t>   员工工作积极性；</a:t>
            </a:r>
            <a:endParaRPr lang="zh-CN" altLang="en-US" b="1" dirty="0">
              <a:solidFill>
                <a:srgbClr val="0000FF"/>
              </a:solidFill>
              <a:latin typeface="宋体" panose="02010600030101010101" pitchFamily="2" charset="-122"/>
              <a:ea typeface="宋体" panose="02010600030101010101" pitchFamily="2" charset="-122"/>
            </a:endParaRPr>
          </a:p>
          <a:p>
            <a:pPr defTabSz="762000" eaLnBrk="0" hangingPunct="0">
              <a:lnSpc>
                <a:spcPct val="120000"/>
              </a:lnSpc>
            </a:pPr>
            <a:r>
              <a:rPr lang="en-US" altLang="zh-CN" b="1" dirty="0">
                <a:solidFill>
                  <a:srgbClr val="0000FF"/>
                </a:solidFill>
                <a:latin typeface="宋体" panose="02010600030101010101" pitchFamily="2" charset="-122"/>
                <a:ea typeface="宋体" panose="02010600030101010101" pitchFamily="2" charset="-122"/>
              </a:rPr>
              <a:t>4</a:t>
            </a:r>
            <a:r>
              <a:rPr lang="zh-CN" altLang="en-US" b="1" dirty="0">
                <a:solidFill>
                  <a:srgbClr val="0000FF"/>
                </a:solidFill>
                <a:latin typeface="宋体" panose="02010600030101010101" pitchFamily="2" charset="-122"/>
                <a:ea typeface="宋体" panose="02010600030101010101" pitchFamily="2" charset="-122"/>
              </a:rPr>
              <a:t>、为薪酬、福利、晋升、培训等激励政策的实施提</a:t>
            </a:r>
            <a:endParaRPr lang="zh-CN" altLang="en-US" b="1" dirty="0">
              <a:solidFill>
                <a:srgbClr val="0000FF"/>
              </a:solidFill>
              <a:latin typeface="宋体" panose="02010600030101010101" pitchFamily="2" charset="-122"/>
              <a:ea typeface="宋体" panose="02010600030101010101" pitchFamily="2" charset="-122"/>
            </a:endParaRPr>
          </a:p>
          <a:p>
            <a:pPr defTabSz="762000" eaLnBrk="0" hangingPunct="0">
              <a:lnSpc>
                <a:spcPct val="120000"/>
              </a:lnSpc>
            </a:pPr>
            <a:r>
              <a:rPr lang="zh-CN" altLang="en-US" b="1" dirty="0">
                <a:solidFill>
                  <a:srgbClr val="0000FF"/>
                </a:solidFill>
                <a:latin typeface="宋体" panose="02010600030101010101" pitchFamily="2" charset="-122"/>
                <a:ea typeface="宋体" panose="02010600030101010101" pitchFamily="2" charset="-122"/>
              </a:rPr>
              <a:t>   供依据。</a:t>
            </a:r>
            <a:endParaRPr lang="zh-CN" altLang="en-US" b="1" dirty="0">
              <a:solidFill>
                <a:schemeClr val="accent2"/>
              </a:solidFill>
              <a:latin typeface="宋体" panose="02010600030101010101" pitchFamily="2" charset="-122"/>
              <a:ea typeface="宋体" panose="02010600030101010101" pitchFamily="2" charset="-122"/>
            </a:endParaRPr>
          </a:p>
        </p:txBody>
      </p:sp>
      <p:sp>
        <p:nvSpPr>
          <p:cNvPr id="306180" name="文本框 306179"/>
          <p:cNvSpPr txBox="1"/>
          <p:nvPr/>
        </p:nvSpPr>
        <p:spPr>
          <a:xfrm>
            <a:off x="1600200" y="3048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二、定期进行业绩考核的目的</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矩形 220161" descr="紫色网格"/>
          <p:cNvSpPr/>
          <p:nvPr/>
        </p:nvSpPr>
        <p:spPr>
          <a:xfrm>
            <a:off x="0" y="457200"/>
            <a:ext cx="4038600" cy="762000"/>
          </a:xfrm>
          <a:prstGeom prst="rect">
            <a:avLst/>
          </a:prstGeom>
          <a:blipFill rotWithShape="0">
            <a:blip r:embed="rId1"/>
          </a:blipFill>
          <a:ln w="9525">
            <a:noFill/>
          </a:ln>
          <a:effectLst>
            <a:prstShdw prst="shdw17" dist="17961" dir="13499999">
              <a:srgbClr val="9900CC">
                <a:gamma/>
                <a:shade val="60000"/>
                <a:invGamma/>
              </a:srgbClr>
            </a:prstShdw>
          </a:effectLst>
        </p:spPr>
        <p:txBody>
          <a:bodyPr anchor="ctr"/>
          <a:p>
            <a:pPr eaLnBrk="0" hangingPunct="0"/>
            <a:r>
              <a:rPr lang="zh-CN" altLang="en-US" dirty="0">
                <a:solidFill>
                  <a:srgbClr val="FFFF66"/>
                </a:solidFill>
                <a:latin typeface="Times New Roman" panose="02020603050405020304" pitchFamily="18" charset="0"/>
                <a:ea typeface="PMingLiU" pitchFamily="18" charset="-120"/>
              </a:rPr>
              <a:t>业绩管理循环</a:t>
            </a:r>
            <a:endParaRPr lang="zh-CN" altLang="en-US" dirty="0">
              <a:latin typeface="Times New Roman" panose="02020603050405020304" pitchFamily="18" charset="0"/>
              <a:ea typeface="PMingLiU" pitchFamily="18" charset="-120"/>
            </a:endParaRPr>
          </a:p>
        </p:txBody>
      </p:sp>
      <p:sp>
        <p:nvSpPr>
          <p:cNvPr id="220163" name="矩形 220162"/>
          <p:cNvSpPr/>
          <p:nvPr/>
        </p:nvSpPr>
        <p:spPr>
          <a:xfrm>
            <a:off x="1371600" y="2667000"/>
            <a:ext cx="6705600" cy="1981200"/>
          </a:xfrm>
          <a:prstGeom prst="rect">
            <a:avLst/>
          </a:prstGeom>
          <a:noFill/>
          <a:ln w="9525">
            <a:noFill/>
          </a:ln>
        </p:spPr>
        <p:txBody>
          <a:bodyPr/>
          <a:p>
            <a:pPr eaLnBrk="0" hangingPunct="0"/>
            <a:r>
              <a:rPr lang="zh-CN" altLang="en-US" sz="3600" dirty="0">
                <a:solidFill>
                  <a:schemeClr val="tx2"/>
                </a:solidFill>
                <a:latin typeface="Times New Roman" panose="02020603050405020304" pitchFamily="18" charset="0"/>
                <a:ea typeface="黑体" panose="02010609060101010101" pitchFamily="2" charset="-122"/>
              </a:rPr>
              <a:t>第一阶段：业绩计划与目标设定 </a:t>
            </a:r>
            <a:endParaRPr lang="zh-CN" altLang="en-US" sz="3600" dirty="0">
              <a:solidFill>
                <a:schemeClr val="tx2"/>
              </a:solidFill>
              <a:latin typeface="Times New Roman" panose="02020603050405020304" pitchFamily="18" charset="0"/>
              <a:ea typeface="黑体" panose="02010609060101010101" pitchFamily="2" charset="-122"/>
            </a:endParaRPr>
          </a:p>
          <a:p>
            <a:pPr eaLnBrk="0" hangingPunct="0"/>
            <a:r>
              <a:rPr lang="zh-CN" altLang="en-US" sz="3600" dirty="0">
                <a:solidFill>
                  <a:schemeClr val="tx2"/>
                </a:solidFill>
                <a:latin typeface="Times New Roman" panose="02020603050405020304" pitchFamily="18" charset="0"/>
                <a:ea typeface="黑体" panose="02010609060101010101" pitchFamily="2" charset="-122"/>
              </a:rPr>
              <a:t>第二阶段：业绩反馈与业绩指导</a:t>
            </a:r>
            <a:endParaRPr lang="zh-CN" altLang="en-US" sz="3600" dirty="0">
              <a:solidFill>
                <a:schemeClr val="tx2"/>
              </a:solidFill>
              <a:latin typeface="Times New Roman" panose="02020603050405020304" pitchFamily="18" charset="0"/>
              <a:ea typeface="黑体" panose="02010609060101010101" pitchFamily="2" charset="-122"/>
            </a:endParaRPr>
          </a:p>
          <a:p>
            <a:pPr eaLnBrk="0" hangingPunct="0"/>
            <a:r>
              <a:rPr lang="zh-CN" altLang="en-US" sz="3600" dirty="0">
                <a:solidFill>
                  <a:schemeClr val="tx2"/>
                </a:solidFill>
                <a:latin typeface="Times New Roman" panose="02020603050405020304" pitchFamily="18" charset="0"/>
                <a:ea typeface="黑体" panose="02010609060101010101" pitchFamily="2" charset="-122"/>
              </a:rPr>
              <a:t>第三阶段：业绩评价与业绩报偿</a:t>
            </a:r>
            <a:endParaRPr lang="zh-CN" altLang="en-US" sz="3600" dirty="0">
              <a:solidFill>
                <a:schemeClr val="tx2"/>
              </a:solidFill>
              <a:latin typeface="Times New Roman" panose="02020603050405020304" pitchFamily="18" charset="0"/>
              <a:ea typeface="黑体" panose="0201060906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矩形 173057"/>
          <p:cNvSpPr/>
          <p:nvPr/>
        </p:nvSpPr>
        <p:spPr>
          <a:xfrm>
            <a:off x="1295400" y="3810000"/>
            <a:ext cx="3276600" cy="2438400"/>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73059" name="矩形 173058"/>
          <p:cNvSpPr/>
          <p:nvPr/>
        </p:nvSpPr>
        <p:spPr>
          <a:xfrm>
            <a:off x="4572000" y="3810000"/>
            <a:ext cx="3276600" cy="2438400"/>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73060" name="矩形 173059"/>
          <p:cNvSpPr/>
          <p:nvPr/>
        </p:nvSpPr>
        <p:spPr>
          <a:xfrm>
            <a:off x="4572000" y="1371600"/>
            <a:ext cx="3276600" cy="2438400"/>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73061" name="矩形 173060"/>
          <p:cNvSpPr/>
          <p:nvPr/>
        </p:nvSpPr>
        <p:spPr>
          <a:xfrm>
            <a:off x="1295400" y="1371600"/>
            <a:ext cx="3276600" cy="24384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73062" name="右箭头 173061"/>
          <p:cNvSpPr/>
          <p:nvPr/>
        </p:nvSpPr>
        <p:spPr>
          <a:xfrm>
            <a:off x="1828800" y="1676400"/>
            <a:ext cx="2667000" cy="1981200"/>
          </a:xfrm>
          <a:prstGeom prst="rightArrow">
            <a:avLst>
              <a:gd name="adj1" fmla="val 50000"/>
              <a:gd name="adj2" fmla="val 33653"/>
            </a:avLst>
          </a:prstGeom>
          <a:gradFill rotWithShape="0">
            <a:gsLst>
              <a:gs pos="0">
                <a:srgbClr val="CCECFF"/>
              </a:gs>
              <a:gs pos="100000">
                <a:schemeClr val="accent2"/>
              </a:gs>
            </a:gsLst>
            <a:lin ang="0" scaled="1"/>
            <a:tileRect/>
          </a:gradFill>
          <a:ln w="9525">
            <a:noFill/>
          </a:ln>
        </p:spPr>
        <p:txBody>
          <a:bodyPr/>
          <a:p>
            <a:endParaRPr lang="zh-CN" altLang="en-US"/>
          </a:p>
        </p:txBody>
      </p:sp>
      <p:sp>
        <p:nvSpPr>
          <p:cNvPr id="173063" name="文本框 173062"/>
          <p:cNvSpPr txBox="1"/>
          <p:nvPr/>
        </p:nvSpPr>
        <p:spPr>
          <a:xfrm>
            <a:off x="1676400" y="1450975"/>
            <a:ext cx="2840038" cy="2311400"/>
          </a:xfrm>
          <a:prstGeom prst="rect">
            <a:avLst/>
          </a:prstGeom>
          <a:noFill/>
          <a:ln w="9525">
            <a:noFill/>
          </a:ln>
        </p:spPr>
        <p:txBody>
          <a:bodyPr wrap="none" anchor="t">
            <a:spAutoFit/>
          </a:bodyPr>
          <a:p>
            <a:pPr>
              <a:lnSpc>
                <a:spcPct val="140000"/>
              </a:lnSpc>
            </a:pPr>
            <a:r>
              <a:rPr lang="zh-CN" altLang="en-US" b="1" dirty="0">
                <a:effectLst>
                  <a:outerShdw blurRad="38100" dist="38100" dir="2700000">
                    <a:srgbClr val="C0C0C0"/>
                  </a:outerShdw>
                </a:effectLst>
                <a:latin typeface="黑体" panose="02010609060101010101" pitchFamily="2" charset="-122"/>
                <a:ea typeface="黑体" panose="02010609060101010101" pitchFamily="2" charset="-122"/>
              </a:rPr>
              <a:t>岗位职责的确定</a:t>
            </a:r>
            <a:r>
              <a:rPr lang="zh-CN" altLang="en-US" sz="2000" b="1" dirty="0">
                <a:effectLst>
                  <a:outerShdw blurRad="38100" dist="38100" dir="2700000">
                    <a:srgbClr val="C0C0C0"/>
                  </a:outerShdw>
                </a:effectLst>
                <a:latin typeface="楷体_GB2312" pitchFamily="49" charset="-122"/>
                <a:ea typeface="楷体_GB2312" pitchFamily="49" charset="-122"/>
              </a:rPr>
              <a:t>：</a:t>
            </a:r>
            <a:endParaRPr lang="zh-CN" altLang="en-US" sz="2000" b="1" dirty="0">
              <a:effectLst>
                <a:outerShdw blurRad="38100" dist="38100" dir="2700000">
                  <a:srgbClr val="C0C0C0"/>
                </a:outerShdw>
              </a:effectLst>
              <a:latin typeface="楷体_GB2312" pitchFamily="49" charset="-122"/>
              <a:ea typeface="楷体_GB2312" pitchFamily="49" charset="-122"/>
            </a:endParaRPr>
          </a:p>
          <a:p>
            <a:pPr>
              <a:lnSpc>
                <a:spcPct val="140000"/>
              </a:lnSpc>
              <a:buFont typeface="Wingdings" panose="05000000000000000000" pitchFamily="2" charset="2"/>
              <a:buChar char=""/>
            </a:pPr>
            <a:r>
              <a:rPr lang="zh-CN" altLang="en-US" sz="2000" dirty="0">
                <a:effectLst>
                  <a:outerShdw blurRad="38100" dist="38100" dir="2700000">
                    <a:srgbClr val="C0C0C0"/>
                  </a:outerShdw>
                </a:effectLst>
                <a:latin typeface="楷体_GB2312" pitchFamily="49" charset="-122"/>
                <a:ea typeface="楷体_GB2312" pitchFamily="49" charset="-122"/>
              </a:rPr>
              <a:t>主要职责</a:t>
            </a:r>
            <a:endParaRPr lang="zh-CN" altLang="en-US" sz="2000" dirty="0">
              <a:effectLst>
                <a:outerShdw blurRad="38100" dist="38100" dir="2700000">
                  <a:srgbClr val="C0C0C0"/>
                </a:outerShdw>
              </a:effectLst>
              <a:latin typeface="楷体_GB2312" pitchFamily="49" charset="-122"/>
              <a:ea typeface="楷体_GB2312" pitchFamily="49" charset="-122"/>
            </a:endParaRPr>
          </a:p>
          <a:p>
            <a:pPr>
              <a:lnSpc>
                <a:spcPct val="140000"/>
              </a:lnSpc>
              <a:buFont typeface="Wingdings" panose="05000000000000000000" pitchFamily="2" charset="2"/>
              <a:buChar char=""/>
            </a:pPr>
            <a:r>
              <a:rPr lang="zh-CN" altLang="en-US" sz="2000" dirty="0">
                <a:effectLst>
                  <a:outerShdw blurRad="38100" dist="38100" dir="2700000">
                    <a:srgbClr val="C0C0C0"/>
                  </a:outerShdw>
                </a:effectLst>
                <a:latin typeface="楷体_GB2312" pitchFamily="49" charset="-122"/>
                <a:ea typeface="楷体_GB2312" pitchFamily="49" charset="-122"/>
              </a:rPr>
              <a:t>工作目标（月</a:t>
            </a:r>
            <a:r>
              <a:rPr lang="en-US" altLang="zh-CN" sz="2000" dirty="0">
                <a:effectLst>
                  <a:outerShdw blurRad="38100" dist="38100" dir="2700000">
                    <a:srgbClr val="C0C0C0"/>
                  </a:outerShdw>
                </a:effectLst>
                <a:latin typeface="楷体_GB2312" pitchFamily="49" charset="-122"/>
                <a:ea typeface="楷体_GB2312" pitchFamily="49" charset="-122"/>
              </a:rPr>
              <a:t>/</a:t>
            </a:r>
            <a:r>
              <a:rPr lang="zh-CN" altLang="en-US" sz="2000" dirty="0">
                <a:effectLst>
                  <a:outerShdw blurRad="38100" dist="38100" dir="2700000">
                    <a:srgbClr val="C0C0C0"/>
                  </a:outerShdw>
                </a:effectLst>
                <a:latin typeface="楷体_GB2312" pitchFamily="49" charset="-122"/>
                <a:ea typeface="楷体_GB2312" pitchFamily="49" charset="-122"/>
              </a:rPr>
              <a:t>季</a:t>
            </a:r>
            <a:r>
              <a:rPr lang="en-US" altLang="zh-CN" sz="2000" dirty="0">
                <a:effectLst>
                  <a:outerShdw blurRad="38100" dist="38100" dir="2700000">
                    <a:srgbClr val="C0C0C0"/>
                  </a:outerShdw>
                </a:effectLst>
                <a:latin typeface="楷体_GB2312" pitchFamily="49" charset="-122"/>
                <a:ea typeface="楷体_GB2312" pitchFamily="49" charset="-122"/>
              </a:rPr>
              <a:t>/</a:t>
            </a:r>
            <a:r>
              <a:rPr lang="zh-CN" altLang="en-US" sz="2000" dirty="0">
                <a:effectLst>
                  <a:outerShdw blurRad="38100" dist="38100" dir="2700000">
                    <a:srgbClr val="C0C0C0"/>
                  </a:outerShdw>
                </a:effectLst>
                <a:latin typeface="楷体_GB2312" pitchFamily="49" charset="-122"/>
                <a:ea typeface="楷体_GB2312" pitchFamily="49" charset="-122"/>
              </a:rPr>
              <a:t>年）</a:t>
            </a:r>
            <a:endParaRPr lang="zh-CN" altLang="en-US" sz="2000" dirty="0">
              <a:effectLst>
                <a:outerShdw blurRad="38100" dist="38100" dir="2700000">
                  <a:srgbClr val="C0C0C0"/>
                </a:outerShdw>
              </a:effectLst>
              <a:latin typeface="楷体_GB2312" pitchFamily="49" charset="-122"/>
              <a:ea typeface="楷体_GB2312" pitchFamily="49" charset="-122"/>
            </a:endParaRPr>
          </a:p>
          <a:p>
            <a:pPr>
              <a:lnSpc>
                <a:spcPct val="140000"/>
              </a:lnSpc>
              <a:buFont typeface="Wingdings" panose="05000000000000000000" pitchFamily="2" charset="2"/>
              <a:buChar char=""/>
            </a:pPr>
            <a:r>
              <a:rPr lang="zh-CN" altLang="en-US" sz="2000" dirty="0">
                <a:effectLst>
                  <a:outerShdw blurRad="38100" dist="38100" dir="2700000">
                    <a:srgbClr val="C0C0C0"/>
                  </a:outerShdw>
                </a:effectLst>
                <a:latin typeface="楷体_GB2312" pitchFamily="49" charset="-122"/>
                <a:ea typeface="楷体_GB2312" pitchFamily="49" charset="-122"/>
              </a:rPr>
              <a:t>企业价值观的行为表现</a:t>
            </a:r>
            <a:endParaRPr lang="zh-CN" altLang="en-US" sz="2000" dirty="0">
              <a:effectLst>
                <a:outerShdw blurRad="38100" dist="38100" dir="2700000">
                  <a:srgbClr val="C0C0C0"/>
                </a:outerShdw>
              </a:effectLst>
              <a:latin typeface="楷体_GB2312" pitchFamily="49" charset="-122"/>
              <a:ea typeface="楷体_GB2312" pitchFamily="49" charset="-122"/>
            </a:endParaRPr>
          </a:p>
          <a:p>
            <a:pPr>
              <a:lnSpc>
                <a:spcPct val="140000"/>
              </a:lnSpc>
              <a:buFont typeface="Wingdings" panose="05000000000000000000" pitchFamily="2" charset="2"/>
              <a:buChar char=""/>
            </a:pPr>
            <a:r>
              <a:rPr lang="zh-CN" altLang="en-US" sz="2000" dirty="0">
                <a:effectLst>
                  <a:outerShdw blurRad="38100" dist="38100" dir="2700000">
                    <a:srgbClr val="C0C0C0"/>
                  </a:outerShdw>
                </a:effectLst>
                <a:latin typeface="楷体_GB2312" pitchFamily="49" charset="-122"/>
                <a:ea typeface="楷体_GB2312" pitchFamily="49" charset="-122"/>
              </a:rPr>
              <a:t>个人发展计划</a:t>
            </a:r>
            <a:endParaRPr lang="zh-CN" altLang="en-US" sz="2000" b="1">
              <a:effectLst>
                <a:outerShdw blurRad="38100" dist="38100" dir="2700000">
                  <a:srgbClr val="C0C0C0"/>
                </a:outerShdw>
              </a:effectLst>
              <a:latin typeface="楷体_GB2312" pitchFamily="49" charset="-122"/>
              <a:ea typeface="楷体_GB2312" pitchFamily="49" charset="-122"/>
            </a:endParaRPr>
          </a:p>
        </p:txBody>
      </p:sp>
      <p:sp>
        <p:nvSpPr>
          <p:cNvPr id="173064" name="右箭头 173063"/>
          <p:cNvSpPr/>
          <p:nvPr/>
        </p:nvSpPr>
        <p:spPr>
          <a:xfrm rot="5400000">
            <a:off x="5067300" y="1638300"/>
            <a:ext cx="2286000" cy="2057400"/>
          </a:xfrm>
          <a:prstGeom prst="rightArrow">
            <a:avLst>
              <a:gd name="adj1" fmla="val 50000"/>
              <a:gd name="adj2" fmla="val 27777"/>
            </a:avLst>
          </a:prstGeom>
          <a:gradFill rotWithShape="0">
            <a:gsLst>
              <a:gs pos="0">
                <a:srgbClr val="FFFFCC"/>
              </a:gs>
              <a:gs pos="100000">
                <a:srgbClr val="FFFF00"/>
              </a:gs>
            </a:gsLst>
            <a:lin ang="5400000" scaled="1"/>
            <a:tileRect/>
          </a:gradFill>
          <a:ln w="9525" cap="flat" cmpd="sng">
            <a:solidFill>
              <a:schemeClr val="bg1"/>
            </a:solidFill>
            <a:prstDash val="solid"/>
            <a:miter/>
            <a:headEnd type="none" w="med" len="med"/>
            <a:tailEnd type="none" w="med" len="med"/>
          </a:ln>
        </p:spPr>
        <p:txBody>
          <a:bodyPr/>
          <a:p>
            <a:endParaRPr lang="zh-CN" altLang="en-US"/>
          </a:p>
        </p:txBody>
      </p:sp>
      <p:sp>
        <p:nvSpPr>
          <p:cNvPr id="173065" name="文本框 173064"/>
          <p:cNvSpPr txBox="1"/>
          <p:nvPr/>
        </p:nvSpPr>
        <p:spPr>
          <a:xfrm>
            <a:off x="4800600" y="1447800"/>
            <a:ext cx="3094038" cy="1457325"/>
          </a:xfrm>
          <a:prstGeom prst="rect">
            <a:avLst/>
          </a:prstGeom>
          <a:noFill/>
          <a:ln w="9525">
            <a:noFill/>
          </a:ln>
        </p:spPr>
        <p:txBody>
          <a:bodyPr wrap="none" anchor="t">
            <a:spAutoFit/>
          </a:bodyPr>
          <a:p>
            <a:pPr>
              <a:lnSpc>
                <a:spcPct val="140000"/>
              </a:lnSpc>
            </a:pPr>
            <a:r>
              <a:rPr lang="zh-CN" altLang="en-US" b="1" dirty="0">
                <a:effectLst>
                  <a:outerShdw blurRad="38100" dist="38100" dir="2700000">
                    <a:srgbClr val="C0C0C0"/>
                  </a:outerShdw>
                </a:effectLst>
                <a:latin typeface="黑体" panose="02010609060101010101" pitchFamily="2" charset="-122"/>
                <a:ea typeface="黑体" panose="02010609060101010101" pitchFamily="2" charset="-122"/>
              </a:rPr>
              <a:t>职责的履行</a:t>
            </a:r>
            <a:r>
              <a:rPr lang="zh-CN" altLang="en-US" sz="2000" b="1" dirty="0">
                <a:effectLst>
                  <a:outerShdw blurRad="38100" dist="38100" dir="2700000">
                    <a:srgbClr val="C0C0C0"/>
                  </a:outerShdw>
                </a:effectLst>
                <a:latin typeface="楷体_GB2312" pitchFamily="49" charset="-122"/>
                <a:ea typeface="楷体_GB2312" pitchFamily="49" charset="-122"/>
              </a:rPr>
              <a:t>：</a:t>
            </a:r>
            <a:endParaRPr lang="zh-CN" altLang="en-US" sz="2000" b="1" dirty="0">
              <a:latin typeface="楷体_GB2312" pitchFamily="49" charset="-122"/>
              <a:ea typeface="楷体_GB2312" pitchFamily="49" charset="-122"/>
            </a:endParaRPr>
          </a:p>
          <a:p>
            <a:pPr>
              <a:lnSpc>
                <a:spcPct val="140000"/>
              </a:lnSpc>
              <a:buFont typeface="Wingdings" panose="05000000000000000000" pitchFamily="2" charset="2"/>
              <a:buChar char=""/>
            </a:pPr>
            <a:r>
              <a:rPr lang="zh-CN" altLang="en-US" sz="2000" dirty="0">
                <a:latin typeface="楷体_GB2312" pitchFamily="49" charset="-122"/>
                <a:ea typeface="楷体_GB2312" pitchFamily="49" charset="-122"/>
              </a:rPr>
              <a:t>被考核人：完成工作目标</a:t>
            </a:r>
            <a:endParaRPr lang="zh-CN" altLang="en-US" sz="2000" dirty="0">
              <a:latin typeface="楷体_GB2312" pitchFamily="49" charset="-122"/>
              <a:ea typeface="楷体_GB2312" pitchFamily="49" charset="-122"/>
            </a:endParaRPr>
          </a:p>
          <a:p>
            <a:pPr>
              <a:lnSpc>
                <a:spcPct val="140000"/>
              </a:lnSpc>
              <a:buFont typeface="Wingdings" panose="05000000000000000000" pitchFamily="2" charset="2"/>
              <a:buChar char=""/>
            </a:pPr>
            <a:r>
              <a:rPr lang="zh-CN" altLang="en-US" sz="2000" dirty="0">
                <a:latin typeface="楷体_GB2312" pitchFamily="49" charset="-122"/>
                <a:ea typeface="楷体_GB2312" pitchFamily="49" charset="-122"/>
              </a:rPr>
              <a:t>考核人：激励</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反馈</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辅导</a:t>
            </a:r>
            <a:endParaRPr lang="zh-CN" altLang="en-US" sz="2000">
              <a:latin typeface="楷体_GB2312" pitchFamily="49" charset="-122"/>
              <a:ea typeface="楷体_GB2312" pitchFamily="49" charset="-122"/>
            </a:endParaRPr>
          </a:p>
        </p:txBody>
      </p:sp>
      <p:sp>
        <p:nvSpPr>
          <p:cNvPr id="173066" name="右箭头 173065"/>
          <p:cNvSpPr/>
          <p:nvPr/>
        </p:nvSpPr>
        <p:spPr>
          <a:xfrm rot="10800000">
            <a:off x="4648200" y="4038600"/>
            <a:ext cx="2667000" cy="1981200"/>
          </a:xfrm>
          <a:prstGeom prst="rightArrow">
            <a:avLst>
              <a:gd name="adj1" fmla="val 50000"/>
              <a:gd name="adj2" fmla="val 33653"/>
            </a:avLst>
          </a:prstGeom>
          <a:gradFill rotWithShape="0">
            <a:gsLst>
              <a:gs pos="0">
                <a:srgbClr val="FF3300"/>
              </a:gs>
              <a:gs pos="100000">
                <a:srgbClr val="FFCCFF"/>
              </a:gs>
            </a:gsLst>
            <a:lin ang="0" scaled="1"/>
            <a:tileRect/>
          </a:gradFill>
          <a:ln w="9525">
            <a:noFill/>
          </a:ln>
        </p:spPr>
        <p:txBody>
          <a:bodyPr/>
          <a:p>
            <a:endParaRPr lang="zh-CN" altLang="en-US"/>
          </a:p>
        </p:txBody>
      </p:sp>
      <p:sp>
        <p:nvSpPr>
          <p:cNvPr id="173067" name="文本框 173066"/>
          <p:cNvSpPr txBox="1"/>
          <p:nvPr/>
        </p:nvSpPr>
        <p:spPr>
          <a:xfrm>
            <a:off x="5029200" y="3962400"/>
            <a:ext cx="2840038" cy="1884363"/>
          </a:xfrm>
          <a:prstGeom prst="rect">
            <a:avLst/>
          </a:prstGeom>
          <a:noFill/>
          <a:ln w="9525">
            <a:noFill/>
          </a:ln>
        </p:spPr>
        <p:txBody>
          <a:bodyPr wrap="none" anchor="t">
            <a:spAutoFit/>
          </a:bodyPr>
          <a:p>
            <a:pPr>
              <a:lnSpc>
                <a:spcPct val="140000"/>
              </a:lnSpc>
            </a:pPr>
            <a:r>
              <a:rPr lang="zh-CN" altLang="en-US" b="1" dirty="0">
                <a:effectLst>
                  <a:outerShdw blurRad="38100" dist="38100" dir="2700000">
                    <a:srgbClr val="C0C0C0"/>
                  </a:outerShdw>
                </a:effectLst>
                <a:latin typeface="Times New Roman" panose="02020603050405020304" pitchFamily="18" charset="0"/>
                <a:ea typeface="黑体" panose="02010609060101010101" pitchFamily="2" charset="-122"/>
              </a:rPr>
              <a:t>绩效考核</a:t>
            </a:r>
            <a:r>
              <a:rPr lang="zh-CN" altLang="en-US" b="1" dirty="0">
                <a:latin typeface="Times New Roman" panose="02020603050405020304" pitchFamily="18" charset="0"/>
                <a:ea typeface="黑体" panose="02010609060101010101" pitchFamily="2" charset="-122"/>
              </a:rPr>
              <a:t>：</a:t>
            </a:r>
            <a:endParaRPr lang="zh-CN" altLang="en-US" sz="2000" dirty="0">
              <a:latin typeface="Times New Roman" panose="02020603050405020304" pitchFamily="18" charset="0"/>
              <a:ea typeface="楷体_GB2312" pitchFamily="49" charset="-122"/>
            </a:endParaRPr>
          </a:p>
          <a:p>
            <a:pPr>
              <a:lnSpc>
                <a:spcPct val="140000"/>
              </a:lnSpc>
              <a:buFont typeface="Wingdings" panose="05000000000000000000" pitchFamily="2" charset="2"/>
              <a:buChar char=""/>
            </a:pPr>
            <a:r>
              <a:rPr lang="zh-CN" altLang="en-US" sz="2000" dirty="0">
                <a:latin typeface="Times New Roman" panose="02020603050405020304" pitchFamily="18" charset="0"/>
                <a:ea typeface="楷体_GB2312" pitchFamily="49" charset="-122"/>
              </a:rPr>
              <a:t>工作目标完成的结果</a:t>
            </a:r>
            <a:endParaRPr lang="zh-CN" altLang="en-US" sz="2000" dirty="0">
              <a:latin typeface="Times New Roman" panose="02020603050405020304" pitchFamily="18" charset="0"/>
              <a:ea typeface="楷体_GB2312" pitchFamily="49" charset="-122"/>
            </a:endParaRPr>
          </a:p>
          <a:p>
            <a:pPr>
              <a:lnSpc>
                <a:spcPct val="140000"/>
              </a:lnSpc>
              <a:buFont typeface="Wingdings" panose="05000000000000000000" pitchFamily="2" charset="2"/>
              <a:buChar char=""/>
            </a:pPr>
            <a:r>
              <a:rPr lang="zh-CN" altLang="en-US" sz="2000" dirty="0">
                <a:latin typeface="Times New Roman" panose="02020603050405020304" pitchFamily="18" charset="0"/>
                <a:ea typeface="楷体_GB2312" pitchFamily="49" charset="-122"/>
              </a:rPr>
              <a:t>企业价值观的行为表现</a:t>
            </a:r>
            <a:endParaRPr lang="zh-CN" altLang="en-US" sz="2000" dirty="0">
              <a:latin typeface="Times New Roman" panose="02020603050405020304" pitchFamily="18" charset="0"/>
              <a:ea typeface="楷体_GB2312" pitchFamily="49" charset="-122"/>
            </a:endParaRPr>
          </a:p>
          <a:p>
            <a:pPr>
              <a:lnSpc>
                <a:spcPct val="140000"/>
              </a:lnSpc>
              <a:buFont typeface="Wingdings" panose="05000000000000000000" pitchFamily="2" charset="2"/>
              <a:buChar char=""/>
            </a:pPr>
            <a:r>
              <a:rPr lang="zh-CN" altLang="en-US" sz="2000" dirty="0">
                <a:latin typeface="Times New Roman" panose="02020603050405020304" pitchFamily="18" charset="0"/>
                <a:ea typeface="楷体_GB2312" pitchFamily="49" charset="-122"/>
              </a:rPr>
              <a:t>工作能力的评估</a:t>
            </a:r>
            <a:endParaRPr lang="zh-CN" altLang="en-US" sz="2000">
              <a:latin typeface="Times New Roman" panose="02020603050405020304" pitchFamily="18" charset="0"/>
              <a:ea typeface="黑体" panose="02010609060101010101" pitchFamily="2" charset="-122"/>
            </a:endParaRPr>
          </a:p>
        </p:txBody>
      </p:sp>
      <p:sp>
        <p:nvSpPr>
          <p:cNvPr id="173068" name="右箭头 173067"/>
          <p:cNvSpPr/>
          <p:nvPr/>
        </p:nvSpPr>
        <p:spPr>
          <a:xfrm rot="16200000">
            <a:off x="1638300" y="3924300"/>
            <a:ext cx="2286000" cy="2057400"/>
          </a:xfrm>
          <a:prstGeom prst="rightArrow">
            <a:avLst>
              <a:gd name="adj1" fmla="val 50000"/>
              <a:gd name="adj2" fmla="val 27777"/>
            </a:avLst>
          </a:prstGeom>
          <a:gradFill rotWithShape="0">
            <a:gsLst>
              <a:gs pos="0">
                <a:srgbClr val="00FF00"/>
              </a:gs>
              <a:gs pos="100000">
                <a:srgbClr val="CCFF99"/>
              </a:gs>
            </a:gsLst>
            <a:lin ang="5400000" scaled="1"/>
            <a:tileRect/>
          </a:gradFill>
          <a:ln w="9525">
            <a:noFill/>
          </a:ln>
        </p:spPr>
        <p:txBody>
          <a:bodyPr/>
          <a:p>
            <a:endParaRPr lang="zh-CN" altLang="en-US"/>
          </a:p>
        </p:txBody>
      </p:sp>
      <p:sp>
        <p:nvSpPr>
          <p:cNvPr id="173069" name="文本框 173068"/>
          <p:cNvSpPr txBox="1"/>
          <p:nvPr/>
        </p:nvSpPr>
        <p:spPr>
          <a:xfrm>
            <a:off x="1828800" y="3962400"/>
            <a:ext cx="2000250" cy="1457325"/>
          </a:xfrm>
          <a:prstGeom prst="rect">
            <a:avLst/>
          </a:prstGeom>
          <a:noFill/>
          <a:ln w="9525">
            <a:noFill/>
          </a:ln>
        </p:spPr>
        <p:txBody>
          <a:bodyPr wrap="none" anchor="t">
            <a:spAutoFit/>
          </a:bodyPr>
          <a:p>
            <a:pPr>
              <a:lnSpc>
                <a:spcPct val="140000"/>
              </a:lnSpc>
            </a:pPr>
            <a:r>
              <a:rPr lang="zh-CN" altLang="en-US" b="1" dirty="0">
                <a:effectLst>
                  <a:outerShdw blurRad="38100" dist="38100" dir="2700000">
                    <a:srgbClr val="C0C0C0"/>
                  </a:outerShdw>
                </a:effectLst>
                <a:latin typeface="Times New Roman" panose="02020603050405020304" pitchFamily="18" charset="0"/>
                <a:ea typeface="黑体" panose="02010609060101010101" pitchFamily="2" charset="-122"/>
              </a:rPr>
              <a:t>薪酬与奖励：</a:t>
            </a:r>
            <a:endParaRPr lang="zh-CN" altLang="en-US" sz="2000" dirty="0">
              <a:effectLst>
                <a:outerShdw blurRad="38100" dist="38100" dir="2700000">
                  <a:srgbClr val="C0C0C0"/>
                </a:outerShdw>
              </a:effectLst>
              <a:latin typeface="Times New Roman" panose="02020603050405020304" pitchFamily="18" charset="0"/>
              <a:ea typeface="楷体_GB2312" pitchFamily="49" charset="-122"/>
            </a:endParaRPr>
          </a:p>
          <a:p>
            <a:pPr>
              <a:lnSpc>
                <a:spcPct val="140000"/>
              </a:lnSpc>
              <a:buFont typeface="Wingdings" panose="05000000000000000000" pitchFamily="2" charset="2"/>
              <a:buChar char=""/>
            </a:pPr>
            <a:r>
              <a:rPr lang="zh-CN" altLang="en-US" sz="2000" dirty="0">
                <a:latin typeface="Times New Roman" panose="02020603050405020304" pitchFamily="18" charset="0"/>
                <a:ea typeface="楷体_GB2312" pitchFamily="49" charset="-122"/>
              </a:rPr>
              <a:t>薪酬的调整</a:t>
            </a:r>
            <a:endParaRPr lang="zh-CN" altLang="en-US" sz="2000" dirty="0">
              <a:latin typeface="Times New Roman" panose="02020603050405020304" pitchFamily="18" charset="0"/>
              <a:ea typeface="楷体_GB2312" pitchFamily="49" charset="-122"/>
            </a:endParaRPr>
          </a:p>
          <a:p>
            <a:pPr>
              <a:lnSpc>
                <a:spcPct val="140000"/>
              </a:lnSpc>
              <a:buFont typeface="Wingdings" panose="05000000000000000000" pitchFamily="2" charset="2"/>
              <a:buChar char=""/>
            </a:pPr>
            <a:r>
              <a:rPr lang="zh-CN" altLang="en-US" sz="2000" dirty="0">
                <a:latin typeface="Times New Roman" panose="02020603050405020304" pitchFamily="18" charset="0"/>
                <a:ea typeface="楷体_GB2312" pitchFamily="49" charset="-122"/>
              </a:rPr>
              <a:t>其它奖励</a:t>
            </a:r>
            <a:endParaRPr lang="zh-CN" altLang="en-US" sz="2000">
              <a:latin typeface="Times New Roman" panose="02020603050405020304" pitchFamily="18" charset="0"/>
              <a:ea typeface="黑体" panose="02010609060101010101" pitchFamily="2" charset="-122"/>
            </a:endParaRPr>
          </a:p>
        </p:txBody>
      </p:sp>
      <p:grpSp>
        <p:nvGrpSpPr>
          <p:cNvPr id="173070" name="组合 173069"/>
          <p:cNvGrpSpPr/>
          <p:nvPr/>
        </p:nvGrpSpPr>
        <p:grpSpPr>
          <a:xfrm>
            <a:off x="381000" y="152400"/>
            <a:ext cx="5638800" cy="762000"/>
            <a:chOff x="240" y="96"/>
            <a:chExt cx="3552" cy="480"/>
          </a:xfrm>
        </p:grpSpPr>
        <p:sp>
          <p:nvSpPr>
            <p:cNvPr id="173071" name="矩形 173070"/>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73072" name="组合 173071"/>
            <p:cNvGrpSpPr/>
            <p:nvPr/>
          </p:nvGrpSpPr>
          <p:grpSpPr>
            <a:xfrm>
              <a:off x="240" y="96"/>
              <a:ext cx="480" cy="480"/>
              <a:chOff x="240" y="96"/>
              <a:chExt cx="480" cy="480"/>
            </a:xfrm>
          </p:grpSpPr>
          <p:sp>
            <p:nvSpPr>
              <p:cNvPr id="173073" name="右箭头 173072"/>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73074" name="右箭头 173073"/>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73075" name="右箭头 173074"/>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73076" name="右箭头 173075"/>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73077" name="右箭头 173076"/>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73078" name="文本框 173077"/>
          <p:cNvSpPr txBox="1"/>
          <p:nvPr/>
        </p:nvSpPr>
        <p:spPr>
          <a:xfrm>
            <a:off x="457200" y="3048000"/>
            <a:ext cx="671513" cy="1981200"/>
          </a:xfrm>
          <a:prstGeom prst="rect">
            <a:avLst/>
          </a:prstGeom>
          <a:gradFill rotWithShape="0">
            <a:gsLst>
              <a:gs pos="0">
                <a:schemeClr val="hlink"/>
              </a:gs>
              <a:gs pos="50000">
                <a:schemeClr val="hlink">
                  <a:gamma/>
                  <a:shade val="46275"/>
                  <a:invGamma/>
                </a:schemeClr>
              </a:gs>
              <a:gs pos="100000">
                <a:schemeClr val="hlink"/>
              </a:gs>
            </a:gsLst>
            <a:lin ang="5400000" scaled="1"/>
            <a:tileRect/>
          </a:gradFill>
          <a:ln w="9525">
            <a:noFill/>
          </a:ln>
        </p:spPr>
        <p:txBody>
          <a:bodyPr vert="eaVert">
            <a:spAutoFit/>
          </a:bodyPr>
          <a:p>
            <a:pPr algn="dist"/>
            <a:r>
              <a:rPr lang="zh-CN" altLang="en-US" sz="3200" b="1" dirty="0">
                <a:solidFill>
                  <a:srgbClr val="FFFF66"/>
                </a:solidFill>
                <a:effectLst>
                  <a:outerShdw blurRad="38100" dist="38100" dir="2700000">
                    <a:srgbClr val="C0C0C0"/>
                  </a:outerShdw>
                </a:effectLst>
                <a:latin typeface="Times New Roman" panose="02020603050405020304" pitchFamily="18" charset="0"/>
                <a:ea typeface="楷体_GB2312" pitchFamily="49" charset="-122"/>
              </a:rPr>
              <a:t>实施流程</a:t>
            </a:r>
            <a:endParaRPr lang="zh-CN" altLang="en-US" sz="3200" b="1">
              <a:effectLst>
                <a:outerShdw blurRad="38100" dist="38100" dir="2700000">
                  <a:srgbClr val="C0C0C0"/>
                </a:outerShdw>
              </a:effectLst>
              <a:latin typeface="Times New Roman" panose="02020603050405020304" pitchFamily="18" charset="0"/>
              <a:ea typeface="楷体_GB2312" pitchFamily="49" charset="-122"/>
            </a:endParaRPr>
          </a:p>
        </p:txBody>
      </p:sp>
      <p:sp>
        <p:nvSpPr>
          <p:cNvPr id="173079" name="圆角矩形标注 173078"/>
          <p:cNvSpPr/>
          <p:nvPr/>
        </p:nvSpPr>
        <p:spPr>
          <a:xfrm>
            <a:off x="228600" y="1066800"/>
            <a:ext cx="1143000" cy="1371600"/>
          </a:xfrm>
          <a:prstGeom prst="wedgeRoundRectCallout">
            <a:avLst>
              <a:gd name="adj1" fmla="val -13750"/>
              <a:gd name="adj2" fmla="val 89699"/>
              <a:gd name="adj3" fmla="val 16667"/>
            </a:avLst>
          </a:prstGeom>
          <a:solidFill>
            <a:schemeClr val="hlink"/>
          </a:solidFill>
          <a:ln w="9525" cap="flat" cmpd="sng">
            <a:solidFill>
              <a:schemeClr val="hlink"/>
            </a:solidFill>
            <a:prstDash val="solid"/>
            <a:miter/>
            <a:headEnd type="none" w="med" len="med"/>
            <a:tailEnd type="none" w="med" len="med"/>
          </a:ln>
        </p:spPr>
        <p:txBody>
          <a:bodyPr wrap="none" anchor="ctr"/>
          <a:p>
            <a:pPr algn="ctr"/>
            <a:r>
              <a:rPr lang="en-US" altLang="zh-CN"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4</a:t>
            </a: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个流程</a:t>
            </a:r>
            <a:endPar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endParaRPr>
          </a:p>
          <a:p>
            <a:pPr algn="ctr"/>
            <a:r>
              <a:rPr lang="zh-CN" altLang="en-US" dirty="0">
                <a:solidFill>
                  <a:srgbClr val="FFFF66"/>
                </a:solidFill>
                <a:effectLst>
                  <a:outerShdw blurRad="38100" dist="38100" dir="2700000">
                    <a:srgbClr val="000000"/>
                  </a:outerShdw>
                </a:effectLst>
                <a:latin typeface="Times New Roman" panose="02020603050405020304" pitchFamily="18" charset="0"/>
                <a:ea typeface="黑体" panose="02010609060101010101" pitchFamily="2" charset="-122"/>
              </a:rPr>
              <a:t>是指</a:t>
            </a:r>
            <a:endParaRPr lang="zh-CN" altLang="en-US">
              <a:latin typeface="Times New Roman" panose="02020603050405020304" pitchFamily="18" charset="0"/>
              <a:ea typeface="黑体" panose="0201060906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22" name="文本框 337921"/>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37923" name="文本框 337922"/>
          <p:cNvSpPr txBox="1"/>
          <p:nvPr/>
        </p:nvSpPr>
        <p:spPr>
          <a:xfrm>
            <a:off x="1295400" y="1631950"/>
            <a:ext cx="6934200" cy="3925888"/>
          </a:xfrm>
          <a:prstGeom prst="rect">
            <a:avLst/>
          </a:prstGeom>
          <a:noFill/>
          <a:ln w="38100">
            <a:noFill/>
          </a:ln>
        </p:spPr>
        <p:txBody>
          <a:bodyPr anchor="ctr">
            <a:spAutoFit/>
          </a:bodyPr>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第一步：考核人与被考核人对于被考核人的工作</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        目标或工作任务达成共识（明确考核要</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        素）；</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第二步：考核人与被考核人就被考核人工作目</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       标或工作任务的完成情况以及工作中</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       存在的问题进行面谈（进行业绩反馈和</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       业绩指导）；</a:t>
            </a:r>
            <a:endParaRPr lang="zh-CN" altLang="en-US" b="1" dirty="0">
              <a:solidFill>
                <a:srgbClr val="0000FF"/>
              </a:solidFill>
              <a:latin typeface="宋体" panose="02010600030101010101" pitchFamily="2" charset="-122"/>
              <a:ea typeface="宋体" panose="02010600030101010101" pitchFamily="2" charset="-122"/>
            </a:endParaRPr>
          </a:p>
        </p:txBody>
      </p:sp>
      <p:sp>
        <p:nvSpPr>
          <p:cNvPr id="337924" name="文本框 337923"/>
          <p:cNvSpPr txBox="1"/>
          <p:nvPr/>
        </p:nvSpPr>
        <p:spPr>
          <a:xfrm>
            <a:off x="1752600" y="4572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三、季度业绩考核的过程</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8946" name="文本框 338945"/>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38947" name="文本框 338946"/>
          <p:cNvSpPr txBox="1"/>
          <p:nvPr/>
        </p:nvSpPr>
        <p:spPr>
          <a:xfrm>
            <a:off x="838200" y="2198688"/>
            <a:ext cx="7772400" cy="2830512"/>
          </a:xfrm>
          <a:prstGeom prst="rect">
            <a:avLst/>
          </a:prstGeom>
          <a:noFill/>
          <a:ln w="38100">
            <a:noFill/>
          </a:ln>
        </p:spPr>
        <p:txBody>
          <a:bodyPr anchor="ctr">
            <a:spAutoFit/>
          </a:bodyPr>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第三步：考核人与被考核人在业绩面谈的基础上对</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      被考核人季度业绩进行评价，并提出下季度</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     工作改进措施，最后对上季度被考核人的业</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      绩进行打分（进行业绩评价）；</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第四步：对被考核人实施激励措施（进行业绩回报）；</a:t>
            </a:r>
            <a:endParaRPr lang="zh-CN" altLang="en-US" b="1" dirty="0">
              <a:solidFill>
                <a:srgbClr val="0000FF"/>
              </a:solidFill>
              <a:latin typeface="宋体" panose="02010600030101010101" pitchFamily="2" charset="-122"/>
              <a:ea typeface="宋体" panose="02010600030101010101" pitchFamily="2" charset="-122"/>
            </a:endParaRPr>
          </a:p>
        </p:txBody>
      </p:sp>
      <p:sp>
        <p:nvSpPr>
          <p:cNvPr id="338948" name="文本框 338947"/>
          <p:cNvSpPr txBox="1"/>
          <p:nvPr/>
        </p:nvSpPr>
        <p:spPr>
          <a:xfrm>
            <a:off x="1752600" y="4572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三、季度业绩考核的过程</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9970" name="文本框 339969"/>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39971" name="文本框 339970"/>
          <p:cNvSpPr txBox="1"/>
          <p:nvPr/>
        </p:nvSpPr>
        <p:spPr>
          <a:xfrm>
            <a:off x="1981200" y="2209800"/>
            <a:ext cx="5791200" cy="3670300"/>
          </a:xfrm>
          <a:prstGeom prst="rect">
            <a:avLst/>
          </a:prstGeom>
          <a:noFill/>
          <a:ln w="38100">
            <a:noFill/>
          </a:ln>
        </p:spPr>
        <p:txBody>
          <a:bodyPr anchor="ctr">
            <a:spAutoFit/>
          </a:bodyPr>
          <a:p>
            <a:pPr algn="just" defTabSz="762000">
              <a:lnSpc>
                <a:spcPct val="14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1</a:t>
            </a:r>
            <a:r>
              <a:rPr lang="zh-CN" altLang="en-US" b="1" dirty="0">
                <a:solidFill>
                  <a:srgbClr val="0000FF"/>
                </a:solidFill>
                <a:latin typeface="宋体" panose="02010600030101010101" pitchFamily="2" charset="-122"/>
                <a:ea typeface="宋体" panose="02010600030101010101" pitchFamily="2" charset="-122"/>
              </a:rPr>
              <a:t>）制定适合本部门的考核办法；</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4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2</a:t>
            </a:r>
            <a:r>
              <a:rPr lang="zh-CN" altLang="en-US" b="1" dirty="0">
                <a:solidFill>
                  <a:srgbClr val="0000FF"/>
                </a:solidFill>
                <a:latin typeface="宋体" panose="02010600030101010101" pitchFamily="2" charset="-122"/>
                <a:ea typeface="宋体" panose="02010600030101010101" pitchFamily="2" charset="-122"/>
              </a:rPr>
              <a:t>）确定被考核人的考核要素；</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4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3</a:t>
            </a:r>
            <a:r>
              <a:rPr lang="zh-CN" altLang="en-US" b="1" dirty="0">
                <a:solidFill>
                  <a:srgbClr val="0000FF"/>
                </a:solidFill>
                <a:latin typeface="宋体" panose="02010600030101010101" pitchFamily="2" charset="-122"/>
                <a:ea typeface="宋体" panose="02010600030101010101" pitchFamily="2" charset="-122"/>
              </a:rPr>
              <a:t>）就被考核人的业绩进行深度沟通，</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40000"/>
              </a:lnSpc>
            </a:pPr>
            <a:r>
              <a:rPr lang="zh-CN" altLang="en-US" b="1" dirty="0">
                <a:solidFill>
                  <a:srgbClr val="0000FF"/>
                </a:solidFill>
                <a:latin typeface="宋体" panose="02010600030101010101" pitchFamily="2" charset="-122"/>
                <a:ea typeface="宋体" panose="02010600030101010101" pitchFamily="2" charset="-122"/>
              </a:rPr>
              <a:t>     客观评价；</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4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4</a:t>
            </a:r>
            <a:r>
              <a:rPr lang="zh-CN" altLang="en-US" b="1" dirty="0">
                <a:solidFill>
                  <a:srgbClr val="0000FF"/>
                </a:solidFill>
                <a:latin typeface="宋体" panose="02010600030101010101" pitchFamily="2" charset="-122"/>
                <a:ea typeface="宋体" panose="02010600030101010101" pitchFamily="2" charset="-122"/>
              </a:rPr>
              <a:t>）对被考核人进行业绩指导；</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4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5</a:t>
            </a:r>
            <a:r>
              <a:rPr lang="zh-CN" altLang="en-US" b="1" dirty="0">
                <a:solidFill>
                  <a:srgbClr val="0000FF"/>
                </a:solidFill>
                <a:latin typeface="宋体" panose="02010600030101010101" pitchFamily="2" charset="-122"/>
                <a:ea typeface="宋体" panose="02010600030101010101" pitchFamily="2" charset="-122"/>
              </a:rPr>
              <a:t>）与被考核人讨论发展计划；</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4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6</a:t>
            </a:r>
            <a:r>
              <a:rPr lang="zh-CN" altLang="en-US" b="1" dirty="0">
                <a:solidFill>
                  <a:srgbClr val="0000FF"/>
                </a:solidFill>
                <a:latin typeface="宋体" panose="02010600030101010101" pitchFamily="2" charset="-122"/>
                <a:ea typeface="宋体" panose="02010600030101010101" pitchFamily="2" charset="-122"/>
              </a:rPr>
              <a:t>）与被考核人讨论业绩回报措施。</a:t>
            </a:r>
            <a:endParaRPr lang="zh-CN" altLang="en-US" b="1" dirty="0">
              <a:solidFill>
                <a:srgbClr val="0000FF"/>
              </a:solidFill>
              <a:latin typeface="宋体" panose="02010600030101010101" pitchFamily="2" charset="-122"/>
              <a:ea typeface="宋体" panose="02010600030101010101" pitchFamily="2" charset="-122"/>
            </a:endParaRPr>
          </a:p>
        </p:txBody>
      </p:sp>
      <p:sp>
        <p:nvSpPr>
          <p:cNvPr id="339972" name="矩形 339971"/>
          <p:cNvSpPr/>
          <p:nvPr/>
        </p:nvSpPr>
        <p:spPr>
          <a:xfrm>
            <a:off x="2193925" y="1600200"/>
            <a:ext cx="4981575" cy="519113"/>
          </a:xfrm>
          <a:prstGeom prst="rect">
            <a:avLst/>
          </a:prstGeom>
          <a:noFill/>
          <a:ln w="38100">
            <a:noFill/>
          </a:ln>
        </p:spPr>
        <p:txBody>
          <a:bodyPr wrap="none" anchor="ctr">
            <a:spAutoFit/>
          </a:bodyPr>
          <a:p>
            <a:pPr algn="ctr" defTabSz="762000">
              <a:spcBef>
                <a:spcPct val="50000"/>
              </a:spcBef>
            </a:pPr>
            <a:r>
              <a:rPr lang="en-US" altLang="zh-CN" sz="2800" b="1" dirty="0">
                <a:solidFill>
                  <a:srgbClr val="663300"/>
                </a:solidFill>
                <a:latin typeface="黑体" panose="02010609060101010101" pitchFamily="2" charset="-122"/>
                <a:ea typeface="黑体" panose="02010609060101010101" pitchFamily="2" charset="-122"/>
              </a:rPr>
              <a:t>1</a:t>
            </a:r>
            <a:r>
              <a:rPr lang="zh-CN" altLang="en-US" sz="2800" b="1" dirty="0">
                <a:solidFill>
                  <a:srgbClr val="663300"/>
                </a:solidFill>
                <a:latin typeface="黑体" panose="02010609060101010101" pitchFamily="2" charset="-122"/>
                <a:ea typeface="黑体" panose="02010609060101010101" pitchFamily="2" charset="-122"/>
              </a:rPr>
              <a:t>、业绩考核过程中管理者责任</a:t>
            </a:r>
            <a:endParaRPr lang="zh-CN" altLang="en-US" sz="2800" b="1" dirty="0">
              <a:solidFill>
                <a:srgbClr val="6600FF"/>
              </a:solidFill>
              <a:latin typeface="黑体" panose="02010609060101010101" pitchFamily="2" charset="-122"/>
              <a:ea typeface="黑体" panose="02010609060101010101" pitchFamily="2" charset="-122"/>
            </a:endParaRPr>
          </a:p>
        </p:txBody>
      </p:sp>
      <p:sp>
        <p:nvSpPr>
          <p:cNvPr id="339973" name="文本框 339972"/>
          <p:cNvSpPr txBox="1"/>
          <p:nvPr/>
        </p:nvSpPr>
        <p:spPr>
          <a:xfrm>
            <a:off x="1752600" y="4572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四、季度考核应注意的方面</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0994" name="文本框 340993"/>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40995" name="文本框 340994"/>
          <p:cNvSpPr txBox="1"/>
          <p:nvPr/>
        </p:nvSpPr>
        <p:spPr>
          <a:xfrm>
            <a:off x="1524000" y="2165350"/>
            <a:ext cx="6629400" cy="3378200"/>
          </a:xfrm>
          <a:prstGeom prst="rect">
            <a:avLst/>
          </a:prstGeom>
          <a:noFill/>
          <a:ln w="38100">
            <a:noFill/>
          </a:ln>
        </p:spPr>
        <p:txBody>
          <a:bodyPr anchor="ctr">
            <a:spAutoFit/>
          </a:bodyPr>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1</a:t>
            </a:r>
            <a:r>
              <a:rPr lang="zh-CN" altLang="en-US" b="1" dirty="0">
                <a:solidFill>
                  <a:srgbClr val="0000FF"/>
                </a:solidFill>
                <a:latin typeface="宋体" panose="02010600030101010101" pitchFamily="2" charset="-122"/>
                <a:ea typeface="宋体" panose="02010600030101010101" pitchFamily="2" charset="-122"/>
              </a:rPr>
              <a:t>）制定业绩考核管理规范；</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2</a:t>
            </a:r>
            <a:r>
              <a:rPr lang="zh-CN" altLang="en-US" b="1" dirty="0">
                <a:solidFill>
                  <a:srgbClr val="0000FF"/>
                </a:solidFill>
                <a:latin typeface="宋体" panose="02010600030101010101" pitchFamily="2" charset="-122"/>
                <a:ea typeface="宋体" panose="02010600030101010101" pitchFamily="2" charset="-122"/>
              </a:rPr>
              <a:t>）检查、监督业绩考核工作执行情况；</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3</a:t>
            </a:r>
            <a:r>
              <a:rPr lang="zh-CN" altLang="en-US" b="1" dirty="0">
                <a:solidFill>
                  <a:srgbClr val="0000FF"/>
                </a:solidFill>
                <a:latin typeface="宋体" panose="02010600030101010101" pitchFamily="2" charset="-122"/>
                <a:ea typeface="宋体" panose="02010600030101010101" pitchFamily="2" charset="-122"/>
              </a:rPr>
              <a:t>）收集、整理、分析业绩考核评价结果；</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4</a:t>
            </a:r>
            <a:r>
              <a:rPr lang="zh-CN" altLang="en-US" b="1" dirty="0">
                <a:solidFill>
                  <a:srgbClr val="0000FF"/>
                </a:solidFill>
                <a:latin typeface="宋体" panose="02010600030101010101" pitchFamily="2" charset="-122"/>
                <a:ea typeface="宋体" panose="02010600030101010101" pitchFamily="2" charset="-122"/>
              </a:rPr>
              <a:t>）指导考核人完成业绩考核工作；</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5</a:t>
            </a:r>
            <a:r>
              <a:rPr lang="zh-CN" altLang="en-US" b="1" dirty="0">
                <a:solidFill>
                  <a:srgbClr val="0000FF"/>
                </a:solidFill>
                <a:latin typeface="宋体" panose="02010600030101010101" pitchFamily="2" charset="-122"/>
                <a:ea typeface="宋体" panose="02010600030101010101" pitchFamily="2" charset="-122"/>
              </a:rPr>
              <a:t>）利用业绩考核评价结果制定相应激励政策；</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b="1" dirty="0">
                <a:solidFill>
                  <a:srgbClr val="0000FF"/>
                </a:solidFill>
                <a:latin typeface="宋体" panose="02010600030101010101" pitchFamily="2" charset="-122"/>
                <a:ea typeface="宋体" panose="02010600030101010101" pitchFamily="2" charset="-122"/>
              </a:rPr>
              <a:t>（</a:t>
            </a:r>
            <a:r>
              <a:rPr lang="en-US" altLang="zh-CN" b="1" dirty="0">
                <a:solidFill>
                  <a:srgbClr val="0000FF"/>
                </a:solidFill>
                <a:latin typeface="宋体" panose="02010600030101010101" pitchFamily="2" charset="-122"/>
                <a:ea typeface="宋体" panose="02010600030101010101" pitchFamily="2" charset="-122"/>
              </a:rPr>
              <a:t>6</a:t>
            </a:r>
            <a:r>
              <a:rPr lang="zh-CN" altLang="en-US" b="1" dirty="0">
                <a:solidFill>
                  <a:srgbClr val="0000FF"/>
                </a:solidFill>
                <a:latin typeface="宋体" panose="02010600030101010101" pitchFamily="2" charset="-122"/>
                <a:ea typeface="宋体" panose="02010600030101010101" pitchFamily="2" charset="-122"/>
              </a:rPr>
              <a:t>）接受、处理员工有关业绩考核的投诉。</a:t>
            </a:r>
            <a:endParaRPr lang="zh-CN" altLang="en-US" b="1" dirty="0">
              <a:solidFill>
                <a:srgbClr val="0000FF"/>
              </a:solidFill>
              <a:latin typeface="宋体" panose="02010600030101010101" pitchFamily="2" charset="-122"/>
              <a:ea typeface="宋体" panose="02010600030101010101" pitchFamily="2" charset="-122"/>
            </a:endParaRPr>
          </a:p>
        </p:txBody>
      </p:sp>
      <p:sp>
        <p:nvSpPr>
          <p:cNvPr id="340996" name="矩形 340995"/>
          <p:cNvSpPr/>
          <p:nvPr/>
        </p:nvSpPr>
        <p:spPr>
          <a:xfrm>
            <a:off x="2019300" y="1600200"/>
            <a:ext cx="5330825" cy="519113"/>
          </a:xfrm>
          <a:prstGeom prst="rect">
            <a:avLst/>
          </a:prstGeom>
          <a:noFill/>
          <a:ln w="38100">
            <a:noFill/>
          </a:ln>
        </p:spPr>
        <p:txBody>
          <a:bodyPr wrap="none" anchor="ctr">
            <a:spAutoFit/>
          </a:bodyPr>
          <a:p>
            <a:pPr algn="ctr" defTabSz="762000">
              <a:spcBef>
                <a:spcPct val="50000"/>
              </a:spcBef>
            </a:pPr>
            <a:r>
              <a:rPr lang="en-US" altLang="zh-CN" sz="2800" b="1" dirty="0">
                <a:solidFill>
                  <a:srgbClr val="663300"/>
                </a:solidFill>
                <a:latin typeface="黑体" panose="02010609060101010101" pitchFamily="2" charset="-122"/>
                <a:ea typeface="黑体" panose="02010609060101010101" pitchFamily="2" charset="-122"/>
              </a:rPr>
              <a:t>2</a:t>
            </a:r>
            <a:r>
              <a:rPr lang="zh-CN" altLang="en-US" sz="2800" b="1" dirty="0">
                <a:solidFill>
                  <a:srgbClr val="663300"/>
                </a:solidFill>
                <a:latin typeface="黑体" panose="02010609060101010101" pitchFamily="2" charset="-122"/>
                <a:ea typeface="黑体" panose="02010609060101010101" pitchFamily="2" charset="-122"/>
              </a:rPr>
              <a:t>、业绩考核过程人力资源部责任</a:t>
            </a:r>
            <a:endParaRPr lang="zh-CN" altLang="en-US" sz="2800" b="1" dirty="0">
              <a:solidFill>
                <a:srgbClr val="6600FF"/>
              </a:solidFill>
              <a:latin typeface="黑体" panose="02010609060101010101" pitchFamily="2" charset="-122"/>
              <a:ea typeface="黑体" panose="02010609060101010101" pitchFamily="2" charset="-122"/>
            </a:endParaRPr>
          </a:p>
        </p:txBody>
      </p:sp>
      <p:sp>
        <p:nvSpPr>
          <p:cNvPr id="340997" name="文本框 340996"/>
          <p:cNvSpPr txBox="1"/>
          <p:nvPr/>
        </p:nvSpPr>
        <p:spPr>
          <a:xfrm>
            <a:off x="1752600" y="4572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四、季度考核应注意的方面</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8" name="矩形 32777"/>
          <p:cNvSpPr/>
          <p:nvPr/>
        </p:nvSpPr>
        <p:spPr>
          <a:xfrm>
            <a:off x="3505200" y="4343400"/>
            <a:ext cx="2362200" cy="609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2777" name="矩形 32776"/>
          <p:cNvSpPr/>
          <p:nvPr/>
        </p:nvSpPr>
        <p:spPr>
          <a:xfrm>
            <a:off x="3505200" y="3352800"/>
            <a:ext cx="2362200" cy="609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2774" name="矩形 32773"/>
          <p:cNvSpPr/>
          <p:nvPr/>
        </p:nvSpPr>
        <p:spPr>
          <a:xfrm>
            <a:off x="3505200" y="2362200"/>
            <a:ext cx="2362200" cy="609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2770" name="矩形 32769"/>
          <p:cNvSpPr/>
          <p:nvPr/>
        </p:nvSpPr>
        <p:spPr>
          <a:xfrm>
            <a:off x="3124200" y="1905000"/>
            <a:ext cx="184150" cy="457200"/>
          </a:xfrm>
          <a:prstGeom prst="rect">
            <a:avLst/>
          </a:prstGeom>
          <a:noFill/>
          <a:ln w="9525">
            <a:noFill/>
          </a:ln>
        </p:spPr>
        <p:txBody>
          <a:bodyPr wrap="none" anchor="t">
            <a:spAutoFit/>
          </a:bodyPr>
          <a:p>
            <a:endParaRPr b="1" dirty="0">
              <a:latin typeface="Times New Roman" panose="02020603050405020304" pitchFamily="18" charset="0"/>
              <a:ea typeface="楷体_GB2312" pitchFamily="49" charset="-122"/>
            </a:endParaRPr>
          </a:p>
        </p:txBody>
      </p:sp>
      <p:sp>
        <p:nvSpPr>
          <p:cNvPr id="32772" name="文本框 32771"/>
          <p:cNvSpPr txBox="1"/>
          <p:nvPr/>
        </p:nvSpPr>
        <p:spPr>
          <a:xfrm>
            <a:off x="3413125" y="26114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32773" name="文本框 32772"/>
          <p:cNvSpPr txBox="1"/>
          <p:nvPr/>
        </p:nvSpPr>
        <p:spPr>
          <a:xfrm>
            <a:off x="3733800" y="2286000"/>
            <a:ext cx="1717675" cy="3016250"/>
          </a:xfrm>
          <a:prstGeom prst="rect">
            <a:avLst/>
          </a:prstGeom>
          <a:noFill/>
          <a:ln w="9525">
            <a:noFill/>
          </a:ln>
        </p:spPr>
        <p:txBody>
          <a:bodyPr wrap="none" anchor="t">
            <a:spAutoFit/>
          </a:bodyPr>
          <a:p>
            <a:pPr>
              <a:lnSpc>
                <a:spcPct val="160000"/>
              </a:lnSpc>
            </a:pPr>
            <a:r>
              <a:rPr lang="zh-CN" altLang="en-US" sz="2000" b="1" dirty="0">
                <a:latin typeface="Times New Roman" panose="02020603050405020304" pitchFamily="18" charset="0"/>
                <a:ea typeface="楷体_GB2312" pitchFamily="49" charset="-122"/>
              </a:rPr>
              <a:t>步骤一</a:t>
            </a:r>
            <a:r>
              <a:rPr lang="zh-CN" altLang="en-US" sz="2000" dirty="0">
                <a:latin typeface="Times New Roman" panose="02020603050405020304" pitchFamily="18" charset="0"/>
                <a:ea typeface="楷体_GB2312" pitchFamily="49" charset="-122"/>
              </a:rPr>
              <a:t>：</a:t>
            </a:r>
            <a:r>
              <a:rPr lang="zh-CN" altLang="en-US" sz="2000" b="1" dirty="0">
                <a:latin typeface="Times New Roman" panose="02020603050405020304" pitchFamily="18" charset="0"/>
                <a:ea typeface="楷体_GB2312" pitchFamily="49" charset="-122"/>
              </a:rPr>
              <a:t>准备</a:t>
            </a:r>
            <a:endParaRPr lang="zh-CN" altLang="en-US" sz="2000" b="1" dirty="0">
              <a:latin typeface="Times New Roman" panose="02020603050405020304" pitchFamily="18" charset="0"/>
              <a:ea typeface="楷体_GB2312" pitchFamily="49" charset="-122"/>
            </a:endParaRPr>
          </a:p>
          <a:p>
            <a:pPr>
              <a:lnSpc>
                <a:spcPct val="160000"/>
              </a:lnSpc>
            </a:pPr>
            <a:endParaRPr lang="zh-CN" altLang="en-US" sz="2000" b="1" dirty="0">
              <a:latin typeface="Times New Roman" panose="02020603050405020304" pitchFamily="18" charset="0"/>
              <a:ea typeface="楷体_GB2312" pitchFamily="49" charset="-122"/>
            </a:endParaRPr>
          </a:p>
          <a:p>
            <a:pPr>
              <a:lnSpc>
                <a:spcPct val="160000"/>
              </a:lnSpc>
            </a:pPr>
            <a:r>
              <a:rPr lang="zh-CN" altLang="en-US" sz="2000" b="1" dirty="0">
                <a:latin typeface="Times New Roman" panose="02020603050405020304" pitchFamily="18" charset="0"/>
                <a:ea typeface="楷体_GB2312" pitchFamily="49" charset="-122"/>
              </a:rPr>
              <a:t>步骤二：面谈</a:t>
            </a:r>
            <a:endParaRPr lang="zh-CN" altLang="en-US" sz="2000" b="1" dirty="0">
              <a:latin typeface="Times New Roman" panose="02020603050405020304" pitchFamily="18" charset="0"/>
              <a:ea typeface="楷体_GB2312" pitchFamily="49" charset="-122"/>
            </a:endParaRPr>
          </a:p>
          <a:p>
            <a:pPr>
              <a:lnSpc>
                <a:spcPct val="160000"/>
              </a:lnSpc>
            </a:pPr>
            <a:endParaRPr lang="zh-CN" altLang="en-US" sz="2000" b="1" dirty="0">
              <a:latin typeface="Times New Roman" panose="02020603050405020304" pitchFamily="18" charset="0"/>
              <a:ea typeface="楷体_GB2312" pitchFamily="49" charset="-122"/>
            </a:endParaRPr>
          </a:p>
          <a:p>
            <a:pPr>
              <a:lnSpc>
                <a:spcPct val="160000"/>
              </a:lnSpc>
            </a:pPr>
            <a:r>
              <a:rPr lang="zh-CN" altLang="en-US" sz="2000" b="1" dirty="0">
                <a:latin typeface="Times New Roman" panose="02020603050405020304" pitchFamily="18" charset="0"/>
                <a:ea typeface="楷体_GB2312" pitchFamily="49" charset="-122"/>
              </a:rPr>
              <a:t>步骤三：奖惩</a:t>
            </a:r>
            <a:endParaRPr lang="zh-CN" altLang="en-US" sz="2000" dirty="0">
              <a:latin typeface="Times New Roman" panose="02020603050405020304" pitchFamily="18" charset="0"/>
              <a:ea typeface="楷体_GB2312" pitchFamily="49" charset="-122"/>
            </a:endParaRPr>
          </a:p>
          <a:p>
            <a:pPr>
              <a:lnSpc>
                <a:spcPct val="160000"/>
              </a:lnSpc>
            </a:pPr>
            <a:endParaRPr lang="zh-CN" altLang="en-US" sz="2000" dirty="0">
              <a:latin typeface="Times New Roman" panose="02020603050405020304" pitchFamily="18" charset="0"/>
              <a:ea typeface="楷体_GB2312" pitchFamily="49" charset="-122"/>
            </a:endParaRPr>
          </a:p>
        </p:txBody>
      </p:sp>
      <p:sp>
        <p:nvSpPr>
          <p:cNvPr id="32779" name="下箭头 32778"/>
          <p:cNvSpPr/>
          <p:nvPr/>
        </p:nvSpPr>
        <p:spPr>
          <a:xfrm>
            <a:off x="4114800" y="2971800"/>
            <a:ext cx="914400" cy="381000"/>
          </a:xfrm>
          <a:prstGeom prst="downArrow">
            <a:avLst>
              <a:gd name="adj1" fmla="val 50000"/>
              <a:gd name="adj2" fmla="val 25000"/>
            </a:avLst>
          </a:prstGeom>
          <a:solidFill>
            <a:srgbClr val="FF9900"/>
          </a:solidFill>
          <a:ln w="9525" cap="flat" cmpd="sng">
            <a:solidFill>
              <a:schemeClr val="bg1"/>
            </a:solidFill>
            <a:prstDash val="solid"/>
            <a:miter/>
            <a:headEnd type="none" w="med" len="med"/>
            <a:tailEnd type="none" w="med" len="med"/>
          </a:ln>
        </p:spPr>
        <p:txBody>
          <a:bodyPr/>
          <a:p>
            <a:endParaRPr lang="zh-CN" altLang="en-US"/>
          </a:p>
        </p:txBody>
      </p:sp>
      <p:sp>
        <p:nvSpPr>
          <p:cNvPr id="32780" name="下箭头 32779"/>
          <p:cNvSpPr/>
          <p:nvPr/>
        </p:nvSpPr>
        <p:spPr>
          <a:xfrm>
            <a:off x="4114800" y="3962400"/>
            <a:ext cx="914400" cy="381000"/>
          </a:xfrm>
          <a:prstGeom prst="downArrow">
            <a:avLst>
              <a:gd name="adj1" fmla="val 50000"/>
              <a:gd name="adj2" fmla="val 25000"/>
            </a:avLst>
          </a:prstGeom>
          <a:solidFill>
            <a:srgbClr val="FF9900"/>
          </a:solidFill>
          <a:ln w="9525" cap="flat" cmpd="sng">
            <a:solidFill>
              <a:schemeClr val="bg1"/>
            </a:solidFill>
            <a:prstDash val="solid"/>
            <a:miter/>
            <a:headEnd type="none" w="med" len="med"/>
            <a:tailEnd type="none" w="med" len="med"/>
          </a:ln>
        </p:spPr>
        <p:txBody>
          <a:bodyPr/>
          <a:p>
            <a:endParaRPr lang="zh-CN" altLang="en-US"/>
          </a:p>
        </p:txBody>
      </p:sp>
      <p:grpSp>
        <p:nvGrpSpPr>
          <p:cNvPr id="32791" name="组合 32790"/>
          <p:cNvGrpSpPr/>
          <p:nvPr/>
        </p:nvGrpSpPr>
        <p:grpSpPr>
          <a:xfrm>
            <a:off x="381000" y="152400"/>
            <a:ext cx="5638800" cy="762000"/>
            <a:chOff x="240" y="96"/>
            <a:chExt cx="3552" cy="480"/>
          </a:xfrm>
        </p:grpSpPr>
        <p:sp>
          <p:nvSpPr>
            <p:cNvPr id="32792" name="矩形 32791"/>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32793" name="组合 32792"/>
            <p:cNvGrpSpPr/>
            <p:nvPr/>
          </p:nvGrpSpPr>
          <p:grpSpPr>
            <a:xfrm>
              <a:off x="240" y="96"/>
              <a:ext cx="480" cy="480"/>
              <a:chOff x="240" y="96"/>
              <a:chExt cx="480" cy="480"/>
            </a:xfrm>
          </p:grpSpPr>
          <p:sp>
            <p:nvSpPr>
              <p:cNvPr id="32794" name="右箭头 32793"/>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32795" name="右箭头 32794"/>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32796" name="右箭头 32795"/>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32797" name="右箭头 32796"/>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32798" name="右箭头 32797"/>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32801" name="任意多边形 32800"/>
          <p:cNvSpPr/>
          <p:nvPr/>
        </p:nvSpPr>
        <p:spPr>
          <a:xfrm rot="132172">
            <a:off x="304800" y="425450"/>
            <a:ext cx="2743200" cy="21336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cap="flat" cmpd="sng">
            <a:solidFill>
              <a:schemeClr val="hlink"/>
            </a:solidFill>
            <a:prstDash val="solid"/>
            <a:miter/>
            <a:headEnd type="none" w="med" len="med"/>
            <a:tailEnd type="none" w="med" len="med"/>
          </a:ln>
        </p:spPr>
        <p:txBody>
          <a:bodyPr wrap="none" anchor="ctr"/>
          <a:p>
            <a:pPr algn="ctr"/>
            <a:r>
              <a:rPr lang="zh-CN" altLang="en-US" sz="2800" b="1" i="1" dirty="0">
                <a:solidFill>
                  <a:srgbClr val="990033"/>
                </a:solidFill>
                <a:latin typeface="Times New Roman" panose="02020603050405020304" pitchFamily="18" charset="0"/>
                <a:ea typeface="隶书" panose="02010509060101010101" pitchFamily="49" charset="-122"/>
              </a:rPr>
              <a:t>重点谈一谈</a:t>
            </a:r>
            <a:endParaRPr lang="zh-CN" altLang="en-US" sz="2800" b="1" i="1" dirty="0">
              <a:solidFill>
                <a:srgbClr val="990033"/>
              </a:solidFill>
              <a:latin typeface="Times New Roman" panose="02020603050405020304" pitchFamily="18" charset="0"/>
              <a:ea typeface="隶书" panose="02010509060101010101" pitchFamily="49" charset="-122"/>
            </a:endParaRPr>
          </a:p>
        </p:txBody>
      </p:sp>
      <p:sp>
        <p:nvSpPr>
          <p:cNvPr id="32803" name="矩形 32802"/>
          <p:cNvSpPr/>
          <p:nvPr/>
        </p:nvSpPr>
        <p:spPr>
          <a:xfrm>
            <a:off x="3505200" y="1295400"/>
            <a:ext cx="2695575" cy="519113"/>
          </a:xfrm>
          <a:prstGeom prst="rect">
            <a:avLst/>
          </a:prstGeom>
          <a:solidFill>
            <a:srgbClr val="FF9900"/>
          </a:solidFill>
          <a:ln w="9525">
            <a:noFill/>
          </a:ln>
        </p:spPr>
        <p:txBody>
          <a:bodyPr wrap="none" anchor="t">
            <a:spAutoFit/>
          </a:bodyPr>
          <a:p>
            <a:r>
              <a:rPr lang="zh-CN" altLang="en-US" sz="2800" b="1" i="1" dirty="0">
                <a:latin typeface="Times New Roman" panose="02020603050405020304" pitchFamily="18" charset="0"/>
                <a:ea typeface="隶书" panose="02010509060101010101" pitchFamily="49" charset="-122"/>
              </a:rPr>
              <a:t>绩效考核的步骤</a:t>
            </a:r>
            <a:endParaRPr lang="zh-CN" altLang="en-US" sz="2800" b="1" i="1" dirty="0">
              <a:solidFill>
                <a:srgbClr val="990033"/>
              </a:solidFill>
              <a:latin typeface="Times New Roman" panose="02020603050405020304" pitchFamily="18" charset="0"/>
              <a:ea typeface="隶书" panose="02010509060101010101"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810" name="矩形 33809"/>
          <p:cNvSpPr/>
          <p:nvPr/>
        </p:nvSpPr>
        <p:spPr>
          <a:xfrm>
            <a:off x="914400" y="2667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3809" name="矩形 33808"/>
          <p:cNvSpPr/>
          <p:nvPr/>
        </p:nvSpPr>
        <p:spPr>
          <a:xfrm>
            <a:off x="914400" y="2286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3797" name="流程图: 准备 33796"/>
          <p:cNvSpPr/>
          <p:nvPr/>
        </p:nvSpPr>
        <p:spPr>
          <a:xfrm>
            <a:off x="838200" y="1447800"/>
            <a:ext cx="1066800" cy="228600"/>
          </a:xfrm>
          <a:prstGeom prst="flowChartPreparation">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3798" name="矩形 33797"/>
          <p:cNvSpPr/>
          <p:nvPr/>
        </p:nvSpPr>
        <p:spPr>
          <a:xfrm>
            <a:off x="914400" y="1905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3799" name="矩形 33798"/>
          <p:cNvSpPr/>
          <p:nvPr/>
        </p:nvSpPr>
        <p:spPr>
          <a:xfrm>
            <a:off x="914400" y="1447800"/>
            <a:ext cx="995363" cy="228600"/>
          </a:xfrm>
          <a:prstGeom prst="rect">
            <a:avLst/>
          </a:prstGeom>
          <a:noFill/>
          <a:ln w="9525">
            <a:noFill/>
          </a:ln>
        </p:spPr>
        <p:txBody>
          <a:bodyPr>
            <a:spAutoFit/>
          </a:bodyPr>
          <a:p>
            <a:r>
              <a:rPr lang="zh-CN" altLang="en-US" sz="900" b="1" dirty="0">
                <a:latin typeface="Times New Roman" panose="02020603050405020304" pitchFamily="18" charset="0"/>
                <a:ea typeface="楷体_GB2312" pitchFamily="49" charset="-122"/>
              </a:rPr>
              <a:t>绩效考核的步骤</a:t>
            </a:r>
            <a:endParaRPr lang="zh-CN" altLang="en-US" sz="900" b="1" dirty="0">
              <a:latin typeface="Times New Roman" panose="02020603050405020304" pitchFamily="18" charset="0"/>
              <a:ea typeface="楷体_GB2312" pitchFamily="49" charset="-122"/>
            </a:endParaRPr>
          </a:p>
        </p:txBody>
      </p:sp>
      <p:sp>
        <p:nvSpPr>
          <p:cNvPr id="33800" name="文本框 33799"/>
          <p:cNvSpPr txBox="1"/>
          <p:nvPr/>
        </p:nvSpPr>
        <p:spPr>
          <a:xfrm>
            <a:off x="3413125" y="26114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33801" name="文本框 33800"/>
          <p:cNvSpPr txBox="1"/>
          <p:nvPr/>
        </p:nvSpPr>
        <p:spPr>
          <a:xfrm>
            <a:off x="914400" y="1828800"/>
            <a:ext cx="803275" cy="1263650"/>
          </a:xfrm>
          <a:prstGeom prst="rect">
            <a:avLst/>
          </a:prstGeom>
          <a:noFill/>
          <a:ln w="9525">
            <a:noFill/>
          </a:ln>
        </p:spPr>
        <p:txBody>
          <a:bodyPr wrap="none" anchor="t">
            <a:spAutoFit/>
          </a:bodyPr>
          <a:p>
            <a:pPr>
              <a:lnSpc>
                <a:spcPct val="160000"/>
              </a:lnSpc>
            </a:pPr>
            <a:r>
              <a:rPr lang="zh-CN" altLang="en-US" sz="800" b="1" dirty="0">
                <a:latin typeface="Times New Roman" panose="02020603050405020304" pitchFamily="18" charset="0"/>
                <a:ea typeface="楷体_GB2312" pitchFamily="49" charset="-122"/>
              </a:rPr>
              <a:t>步骤一</a:t>
            </a:r>
            <a:r>
              <a:rPr lang="zh-CN" altLang="en-US" sz="800" dirty="0">
                <a:latin typeface="Times New Roman" panose="02020603050405020304" pitchFamily="18" charset="0"/>
                <a:ea typeface="楷体_GB2312" pitchFamily="49" charset="-122"/>
              </a:rPr>
              <a:t>：</a:t>
            </a:r>
            <a:r>
              <a:rPr lang="zh-CN" altLang="en-US" sz="800" b="1" dirty="0">
                <a:latin typeface="Times New Roman" panose="02020603050405020304" pitchFamily="18" charset="0"/>
                <a:ea typeface="楷体_GB2312" pitchFamily="49" charset="-122"/>
              </a:rPr>
              <a:t>准备</a:t>
            </a:r>
            <a:endParaRPr lang="zh-CN" altLang="en-US" sz="800" b="1" dirty="0">
              <a:latin typeface="Times New Roman" panose="02020603050405020304" pitchFamily="18" charset="0"/>
              <a:ea typeface="楷体_GB2312" pitchFamily="49" charset="-122"/>
            </a:endParaRPr>
          </a:p>
          <a:p>
            <a:pPr>
              <a:lnSpc>
                <a:spcPct val="160000"/>
              </a:lnSpc>
            </a:pPr>
            <a:endParaRPr lang="zh-CN" altLang="en-US" sz="800" b="1" dirty="0">
              <a:latin typeface="Times New Roman" panose="02020603050405020304" pitchFamily="18" charset="0"/>
              <a:ea typeface="楷体_GB2312" pitchFamily="49" charset="-122"/>
            </a:endParaRPr>
          </a:p>
          <a:p>
            <a:pPr>
              <a:lnSpc>
                <a:spcPct val="160000"/>
              </a:lnSpc>
            </a:pPr>
            <a:r>
              <a:rPr lang="zh-CN" altLang="en-US" sz="800" b="1" dirty="0">
                <a:latin typeface="Times New Roman" panose="02020603050405020304" pitchFamily="18" charset="0"/>
                <a:ea typeface="楷体_GB2312" pitchFamily="49" charset="-122"/>
              </a:rPr>
              <a:t>步骤二：面谈</a:t>
            </a:r>
            <a:endParaRPr lang="zh-CN" altLang="en-US" sz="800" b="1" dirty="0">
              <a:latin typeface="Times New Roman" panose="02020603050405020304" pitchFamily="18" charset="0"/>
              <a:ea typeface="楷体_GB2312" pitchFamily="49" charset="-122"/>
            </a:endParaRPr>
          </a:p>
          <a:p>
            <a:pPr>
              <a:lnSpc>
                <a:spcPct val="160000"/>
              </a:lnSpc>
            </a:pPr>
            <a:endParaRPr lang="zh-CN" altLang="en-US" sz="800" b="1" dirty="0">
              <a:latin typeface="Times New Roman" panose="02020603050405020304" pitchFamily="18" charset="0"/>
              <a:ea typeface="楷体_GB2312" pitchFamily="49" charset="-122"/>
            </a:endParaRPr>
          </a:p>
          <a:p>
            <a:pPr>
              <a:lnSpc>
                <a:spcPct val="160000"/>
              </a:lnSpc>
            </a:pPr>
            <a:r>
              <a:rPr lang="zh-CN" altLang="en-US" sz="800" b="1" dirty="0">
                <a:latin typeface="Times New Roman" panose="02020603050405020304" pitchFamily="18" charset="0"/>
                <a:ea typeface="楷体_GB2312" pitchFamily="49" charset="-122"/>
              </a:rPr>
              <a:t>步骤三：奖惩</a:t>
            </a:r>
            <a:endParaRPr lang="zh-CN" altLang="en-US" sz="800" dirty="0">
              <a:latin typeface="Times New Roman" panose="02020603050405020304" pitchFamily="18" charset="0"/>
              <a:ea typeface="楷体_GB2312" pitchFamily="49" charset="-122"/>
            </a:endParaRPr>
          </a:p>
          <a:p>
            <a:pPr>
              <a:lnSpc>
                <a:spcPct val="160000"/>
              </a:lnSpc>
            </a:pPr>
            <a:endParaRPr lang="zh-CN" altLang="en-US" sz="800" dirty="0">
              <a:latin typeface="Times New Roman" panose="02020603050405020304" pitchFamily="18" charset="0"/>
              <a:ea typeface="楷体_GB2312" pitchFamily="49" charset="-122"/>
            </a:endParaRPr>
          </a:p>
        </p:txBody>
      </p:sp>
      <p:sp>
        <p:nvSpPr>
          <p:cNvPr id="33804" name="直接连接符 33803"/>
          <p:cNvSpPr/>
          <p:nvPr/>
        </p:nvSpPr>
        <p:spPr>
          <a:xfrm>
            <a:off x="1371600" y="1676400"/>
            <a:ext cx="0" cy="228600"/>
          </a:xfrm>
          <a:prstGeom prst="line">
            <a:avLst/>
          </a:prstGeom>
          <a:ln w="9525" cap="flat" cmpd="sng">
            <a:solidFill>
              <a:schemeClr val="tx1"/>
            </a:solidFill>
            <a:prstDash val="solid"/>
            <a:headEnd type="none" w="med" len="med"/>
            <a:tailEnd type="none" w="med" len="med"/>
          </a:ln>
        </p:spPr>
      </p:sp>
      <p:sp>
        <p:nvSpPr>
          <p:cNvPr id="33805" name="直接连接符 33804"/>
          <p:cNvSpPr/>
          <p:nvPr/>
        </p:nvSpPr>
        <p:spPr>
          <a:xfrm>
            <a:off x="1295400" y="2133600"/>
            <a:ext cx="0" cy="152400"/>
          </a:xfrm>
          <a:prstGeom prst="line">
            <a:avLst/>
          </a:prstGeom>
          <a:ln w="9525" cap="flat" cmpd="sng">
            <a:solidFill>
              <a:srgbClr val="FF9900"/>
            </a:solidFill>
            <a:prstDash val="solid"/>
            <a:headEnd type="none" w="med" len="med"/>
            <a:tailEnd type="triangle" w="med" len="med"/>
          </a:ln>
        </p:spPr>
      </p:sp>
      <p:sp>
        <p:nvSpPr>
          <p:cNvPr id="33808" name="直接连接符 33807"/>
          <p:cNvSpPr/>
          <p:nvPr/>
        </p:nvSpPr>
        <p:spPr>
          <a:xfrm>
            <a:off x="1295400" y="2514600"/>
            <a:ext cx="0" cy="152400"/>
          </a:xfrm>
          <a:prstGeom prst="line">
            <a:avLst/>
          </a:prstGeom>
          <a:ln w="9525" cap="flat" cmpd="sng">
            <a:solidFill>
              <a:srgbClr val="FF9900"/>
            </a:solidFill>
            <a:prstDash val="solid"/>
            <a:headEnd type="none" w="med" len="med"/>
            <a:tailEnd type="triangle" w="med" len="med"/>
          </a:ln>
        </p:spPr>
      </p:sp>
      <p:sp>
        <p:nvSpPr>
          <p:cNvPr id="33811" name="文本框 33810"/>
          <p:cNvSpPr txBox="1"/>
          <p:nvPr/>
        </p:nvSpPr>
        <p:spPr>
          <a:xfrm>
            <a:off x="3505200" y="914400"/>
            <a:ext cx="2647950" cy="676275"/>
          </a:xfrm>
          <a:prstGeom prst="rect">
            <a:avLst/>
          </a:prstGeom>
          <a:noFill/>
          <a:ln w="9525">
            <a:noFill/>
          </a:ln>
        </p:spPr>
        <p:txBody>
          <a:bodyPr wrap="none" anchor="t">
            <a:spAutoFit/>
          </a:bodyPr>
          <a:p>
            <a:pPr>
              <a:lnSpc>
                <a:spcPct val="160000"/>
              </a:lnSpc>
            </a:pPr>
            <a:r>
              <a:rPr lang="zh-CN" altLang="en-US" b="1" dirty="0">
                <a:solidFill>
                  <a:srgbClr val="990033"/>
                </a:solidFill>
                <a:latin typeface="Times New Roman" panose="02020603050405020304" pitchFamily="18" charset="0"/>
                <a:ea typeface="楷体_GB2312" pitchFamily="49" charset="-122"/>
              </a:rPr>
              <a:t>准备阶段（经理）</a:t>
            </a:r>
            <a:endParaRPr lang="zh-CN" altLang="en-US" sz="2000" dirty="0">
              <a:solidFill>
                <a:srgbClr val="990033"/>
              </a:solidFill>
              <a:latin typeface="Times New Roman" panose="02020603050405020304" pitchFamily="18" charset="0"/>
              <a:ea typeface="楷体_GB2312" pitchFamily="49" charset="-122"/>
            </a:endParaRPr>
          </a:p>
        </p:txBody>
      </p:sp>
      <p:sp>
        <p:nvSpPr>
          <p:cNvPr id="33812" name="文本框 33811"/>
          <p:cNvSpPr txBox="1"/>
          <p:nvPr/>
        </p:nvSpPr>
        <p:spPr>
          <a:xfrm>
            <a:off x="28035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33813" name="文本框 33812"/>
          <p:cNvSpPr txBox="1"/>
          <p:nvPr/>
        </p:nvSpPr>
        <p:spPr>
          <a:xfrm>
            <a:off x="2667000" y="1676400"/>
            <a:ext cx="5899150" cy="4478338"/>
          </a:xfrm>
          <a:prstGeom prst="rect">
            <a:avLst/>
          </a:prstGeom>
          <a:noFill/>
          <a:ln w="9525">
            <a:noFill/>
          </a:ln>
        </p:spPr>
        <p:txBody>
          <a:bodyPr wrap="none" anchor="t">
            <a:spAutoFit/>
          </a:bodyPr>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1.   </a:t>
            </a:r>
            <a:r>
              <a:rPr lang="zh-CN" altLang="en-US" sz="2000" b="1" dirty="0">
                <a:solidFill>
                  <a:schemeClr val="accent2"/>
                </a:solidFill>
                <a:latin typeface="黑体" panose="02010609060101010101" pitchFamily="2" charset="-122"/>
                <a:ea typeface="黑体" panose="02010609060101010101" pitchFamily="2" charset="-122"/>
              </a:rPr>
              <a:t>阅读前面设定的工作目标</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2.   </a:t>
            </a:r>
            <a:r>
              <a:rPr lang="zh-CN" altLang="en-US" sz="2000" b="1" dirty="0">
                <a:solidFill>
                  <a:schemeClr val="accent2"/>
                </a:solidFill>
                <a:latin typeface="黑体" panose="02010609060101010101" pitchFamily="2" charset="-122"/>
                <a:ea typeface="黑体" panose="02010609060101010101" pitchFamily="2" charset="-122"/>
              </a:rPr>
              <a:t>检查每项目标完成的情况</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3.   </a:t>
            </a:r>
            <a:r>
              <a:rPr lang="zh-CN" altLang="en-US" sz="2000" b="1" dirty="0">
                <a:solidFill>
                  <a:schemeClr val="accent2"/>
                </a:solidFill>
                <a:latin typeface="黑体" panose="02010609060101010101" pitchFamily="2" charset="-122"/>
                <a:ea typeface="黑体" panose="02010609060101010101" pitchFamily="2" charset="-122"/>
              </a:rPr>
              <a:t>从员工的同事、下属、客户、供应商搜集关于</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zh-CN" altLang="en-US" sz="2000" b="1" dirty="0">
                <a:solidFill>
                  <a:schemeClr val="accent2"/>
                </a:solidFill>
                <a:latin typeface="黑体" panose="02010609060101010101" pitchFamily="2" charset="-122"/>
                <a:ea typeface="黑体" panose="02010609060101010101" pitchFamily="2" charset="-122"/>
              </a:rPr>
              <a:t>     本员工工作表现的情况</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4.   </a:t>
            </a:r>
            <a:r>
              <a:rPr lang="zh-CN" altLang="en-US" sz="2000" b="1" dirty="0">
                <a:solidFill>
                  <a:schemeClr val="accent2"/>
                </a:solidFill>
                <a:latin typeface="黑体" panose="02010609060101010101" pitchFamily="2" charset="-122"/>
                <a:ea typeface="黑体" panose="02010609060101010101" pitchFamily="2" charset="-122"/>
              </a:rPr>
              <a:t>给员工工作成果和表现打分</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5.   </a:t>
            </a:r>
            <a:r>
              <a:rPr lang="zh-CN" altLang="en-US" sz="2000" b="1" dirty="0">
                <a:solidFill>
                  <a:schemeClr val="accent2"/>
                </a:solidFill>
                <a:latin typeface="黑体" panose="02010609060101010101" pitchFamily="2" charset="-122"/>
                <a:ea typeface="黑体" panose="02010609060101010101" pitchFamily="2" charset="-122"/>
              </a:rPr>
              <a:t>对于高分和低分的方面要搜集翔实的资料</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6.   </a:t>
            </a:r>
            <a:r>
              <a:rPr lang="zh-CN" altLang="en-US" sz="2000" b="1" dirty="0">
                <a:solidFill>
                  <a:schemeClr val="accent2"/>
                </a:solidFill>
                <a:latin typeface="黑体" panose="02010609060101010101" pitchFamily="2" charset="-122"/>
                <a:ea typeface="黑体" panose="02010609060101010101" pitchFamily="2" charset="-122"/>
              </a:rPr>
              <a:t>整理该员工的表扬信，感谢信，投诉信等</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7.   </a:t>
            </a:r>
            <a:r>
              <a:rPr lang="zh-CN" altLang="en-US" sz="2000" b="1" dirty="0">
                <a:solidFill>
                  <a:schemeClr val="accent2"/>
                </a:solidFill>
                <a:latin typeface="黑体" panose="02010609060101010101" pitchFamily="2" charset="-122"/>
                <a:ea typeface="黑体" panose="02010609060101010101" pitchFamily="2" charset="-122"/>
              </a:rPr>
              <a:t>为下一阶段的工作设定目标</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8.   </a:t>
            </a:r>
            <a:r>
              <a:rPr lang="zh-CN" altLang="en-US" sz="2000" b="1" dirty="0">
                <a:solidFill>
                  <a:schemeClr val="accent2"/>
                </a:solidFill>
                <a:latin typeface="黑体" panose="02010609060101010101" pitchFamily="2" charset="-122"/>
                <a:ea typeface="黑体" panose="02010609060101010101" pitchFamily="2" charset="-122"/>
              </a:rPr>
              <a:t>提前一星期通知员工做好准备</a:t>
            </a:r>
            <a:endParaRPr lang="zh-CN" altLang="en-US" sz="2000" b="1" dirty="0">
              <a:solidFill>
                <a:schemeClr val="accent2"/>
              </a:solidFill>
              <a:latin typeface="黑体" panose="02010609060101010101" pitchFamily="2" charset="-122"/>
              <a:ea typeface="黑体" panose="02010609060101010101" pitchFamily="2" charset="-122"/>
            </a:endParaRPr>
          </a:p>
        </p:txBody>
      </p:sp>
      <p:sp>
        <p:nvSpPr>
          <p:cNvPr id="33814" name="右箭头 33813"/>
          <p:cNvSpPr/>
          <p:nvPr/>
        </p:nvSpPr>
        <p:spPr>
          <a:xfrm>
            <a:off x="1752600" y="1905000"/>
            <a:ext cx="609600" cy="228600"/>
          </a:xfrm>
          <a:prstGeom prst="rightArrow">
            <a:avLst>
              <a:gd name="adj1" fmla="val 50000"/>
              <a:gd name="adj2" fmla="val 66666"/>
            </a:avLst>
          </a:prstGeom>
          <a:solidFill>
            <a:schemeClr val="accent1"/>
          </a:solidFill>
          <a:ln w="9525" cap="flat" cmpd="sng">
            <a:solidFill>
              <a:schemeClr val="bg1"/>
            </a:solidFill>
            <a:prstDash val="solid"/>
            <a:miter/>
            <a:headEnd type="none" w="med" len="med"/>
            <a:tailEnd type="none" w="med" len="med"/>
          </a:ln>
        </p:spPr>
        <p:txBody>
          <a:bodyPr/>
          <a:p>
            <a:endParaRPr lang="zh-CN" altLang="en-US"/>
          </a:p>
        </p:txBody>
      </p:sp>
      <p:grpSp>
        <p:nvGrpSpPr>
          <p:cNvPr id="33823" name="组合 33822"/>
          <p:cNvGrpSpPr/>
          <p:nvPr/>
        </p:nvGrpSpPr>
        <p:grpSpPr>
          <a:xfrm>
            <a:off x="381000" y="152400"/>
            <a:ext cx="5638800" cy="762000"/>
            <a:chOff x="240" y="96"/>
            <a:chExt cx="3552" cy="480"/>
          </a:xfrm>
        </p:grpSpPr>
        <p:sp>
          <p:nvSpPr>
            <p:cNvPr id="33824" name="矩形 33823"/>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33825" name="组合 33824"/>
            <p:cNvGrpSpPr/>
            <p:nvPr/>
          </p:nvGrpSpPr>
          <p:grpSpPr>
            <a:xfrm>
              <a:off x="240" y="96"/>
              <a:ext cx="480" cy="480"/>
              <a:chOff x="240" y="96"/>
              <a:chExt cx="480" cy="480"/>
            </a:xfrm>
          </p:grpSpPr>
          <p:sp>
            <p:nvSpPr>
              <p:cNvPr id="33826" name="右箭头 33825"/>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33827" name="右箭头 33826"/>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33828" name="右箭头 33827"/>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33829" name="右箭头 33828"/>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33830" name="右箭头 33829"/>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矩形 34817"/>
          <p:cNvSpPr/>
          <p:nvPr/>
        </p:nvSpPr>
        <p:spPr>
          <a:xfrm>
            <a:off x="914400" y="2667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4819" name="矩形 34818"/>
          <p:cNvSpPr/>
          <p:nvPr/>
        </p:nvSpPr>
        <p:spPr>
          <a:xfrm>
            <a:off x="914400" y="2286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4820" name="流程图: 准备 34819"/>
          <p:cNvSpPr/>
          <p:nvPr/>
        </p:nvSpPr>
        <p:spPr>
          <a:xfrm>
            <a:off x="838200" y="1447800"/>
            <a:ext cx="1066800" cy="228600"/>
          </a:xfrm>
          <a:prstGeom prst="flowChartPreparation">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4821" name="矩形 34820"/>
          <p:cNvSpPr/>
          <p:nvPr/>
        </p:nvSpPr>
        <p:spPr>
          <a:xfrm>
            <a:off x="914400" y="1905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4822" name="矩形 34821"/>
          <p:cNvSpPr/>
          <p:nvPr/>
        </p:nvSpPr>
        <p:spPr>
          <a:xfrm>
            <a:off x="914400" y="1447800"/>
            <a:ext cx="995363" cy="228600"/>
          </a:xfrm>
          <a:prstGeom prst="rect">
            <a:avLst/>
          </a:prstGeom>
          <a:noFill/>
          <a:ln w="9525">
            <a:noFill/>
          </a:ln>
        </p:spPr>
        <p:txBody>
          <a:bodyPr>
            <a:spAutoFit/>
          </a:bodyPr>
          <a:p>
            <a:r>
              <a:rPr lang="zh-CN" altLang="en-US" sz="900" b="1" dirty="0">
                <a:latin typeface="Times New Roman" panose="02020603050405020304" pitchFamily="18" charset="0"/>
                <a:ea typeface="楷体_GB2312" pitchFamily="49" charset="-122"/>
              </a:rPr>
              <a:t>绩效考核的步骤</a:t>
            </a:r>
            <a:endParaRPr lang="zh-CN" altLang="en-US" sz="900" b="1" dirty="0">
              <a:latin typeface="Times New Roman" panose="02020603050405020304" pitchFamily="18" charset="0"/>
              <a:ea typeface="楷体_GB2312" pitchFamily="49" charset="-122"/>
            </a:endParaRPr>
          </a:p>
        </p:txBody>
      </p:sp>
      <p:sp>
        <p:nvSpPr>
          <p:cNvPr id="34823" name="文本框 34822"/>
          <p:cNvSpPr txBox="1"/>
          <p:nvPr/>
        </p:nvSpPr>
        <p:spPr>
          <a:xfrm>
            <a:off x="3413125" y="26114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34824" name="文本框 34823"/>
          <p:cNvSpPr txBox="1"/>
          <p:nvPr/>
        </p:nvSpPr>
        <p:spPr>
          <a:xfrm>
            <a:off x="914400" y="1828800"/>
            <a:ext cx="803275" cy="1263650"/>
          </a:xfrm>
          <a:prstGeom prst="rect">
            <a:avLst/>
          </a:prstGeom>
          <a:noFill/>
          <a:ln w="9525">
            <a:noFill/>
          </a:ln>
        </p:spPr>
        <p:txBody>
          <a:bodyPr wrap="none" anchor="t">
            <a:spAutoFit/>
          </a:bodyPr>
          <a:p>
            <a:pPr>
              <a:lnSpc>
                <a:spcPct val="160000"/>
              </a:lnSpc>
            </a:pPr>
            <a:r>
              <a:rPr lang="zh-CN" altLang="en-US" sz="800" b="1" dirty="0">
                <a:latin typeface="Times New Roman" panose="02020603050405020304" pitchFamily="18" charset="0"/>
                <a:ea typeface="楷体_GB2312" pitchFamily="49" charset="-122"/>
              </a:rPr>
              <a:t>步骤一</a:t>
            </a:r>
            <a:r>
              <a:rPr lang="zh-CN" altLang="en-US" sz="800" dirty="0">
                <a:latin typeface="Times New Roman" panose="02020603050405020304" pitchFamily="18" charset="0"/>
                <a:ea typeface="楷体_GB2312" pitchFamily="49" charset="-122"/>
              </a:rPr>
              <a:t>：</a:t>
            </a:r>
            <a:r>
              <a:rPr lang="zh-CN" altLang="en-US" sz="800" b="1" dirty="0">
                <a:latin typeface="Times New Roman" panose="02020603050405020304" pitchFamily="18" charset="0"/>
                <a:ea typeface="楷体_GB2312" pitchFamily="49" charset="-122"/>
              </a:rPr>
              <a:t>准备</a:t>
            </a:r>
            <a:endParaRPr lang="zh-CN" altLang="en-US" sz="800" b="1" dirty="0">
              <a:latin typeface="Times New Roman" panose="02020603050405020304" pitchFamily="18" charset="0"/>
              <a:ea typeface="楷体_GB2312" pitchFamily="49" charset="-122"/>
            </a:endParaRPr>
          </a:p>
          <a:p>
            <a:pPr>
              <a:lnSpc>
                <a:spcPct val="160000"/>
              </a:lnSpc>
            </a:pPr>
            <a:endParaRPr lang="zh-CN" altLang="en-US" sz="800" b="1" dirty="0">
              <a:latin typeface="Times New Roman" panose="02020603050405020304" pitchFamily="18" charset="0"/>
              <a:ea typeface="楷体_GB2312" pitchFamily="49" charset="-122"/>
            </a:endParaRPr>
          </a:p>
          <a:p>
            <a:pPr>
              <a:lnSpc>
                <a:spcPct val="160000"/>
              </a:lnSpc>
            </a:pPr>
            <a:r>
              <a:rPr lang="zh-CN" altLang="en-US" sz="800" b="1" dirty="0">
                <a:latin typeface="Times New Roman" panose="02020603050405020304" pitchFamily="18" charset="0"/>
                <a:ea typeface="楷体_GB2312" pitchFamily="49" charset="-122"/>
              </a:rPr>
              <a:t>步骤二：面谈</a:t>
            </a:r>
            <a:endParaRPr lang="zh-CN" altLang="en-US" sz="800" b="1" dirty="0">
              <a:latin typeface="Times New Roman" panose="02020603050405020304" pitchFamily="18" charset="0"/>
              <a:ea typeface="楷体_GB2312" pitchFamily="49" charset="-122"/>
            </a:endParaRPr>
          </a:p>
          <a:p>
            <a:pPr>
              <a:lnSpc>
                <a:spcPct val="160000"/>
              </a:lnSpc>
            </a:pPr>
            <a:endParaRPr lang="zh-CN" altLang="en-US" sz="800" b="1" dirty="0">
              <a:latin typeface="Times New Roman" panose="02020603050405020304" pitchFamily="18" charset="0"/>
              <a:ea typeface="楷体_GB2312" pitchFamily="49" charset="-122"/>
            </a:endParaRPr>
          </a:p>
          <a:p>
            <a:pPr>
              <a:lnSpc>
                <a:spcPct val="160000"/>
              </a:lnSpc>
            </a:pPr>
            <a:r>
              <a:rPr lang="zh-CN" altLang="en-US" sz="800" b="1" dirty="0">
                <a:latin typeface="Times New Roman" panose="02020603050405020304" pitchFamily="18" charset="0"/>
                <a:ea typeface="楷体_GB2312" pitchFamily="49" charset="-122"/>
              </a:rPr>
              <a:t>步骤三：奖惩</a:t>
            </a:r>
            <a:endParaRPr lang="zh-CN" altLang="en-US" sz="800" dirty="0">
              <a:latin typeface="Times New Roman" panose="02020603050405020304" pitchFamily="18" charset="0"/>
              <a:ea typeface="楷体_GB2312" pitchFamily="49" charset="-122"/>
            </a:endParaRPr>
          </a:p>
          <a:p>
            <a:pPr>
              <a:lnSpc>
                <a:spcPct val="160000"/>
              </a:lnSpc>
            </a:pPr>
            <a:endParaRPr lang="zh-CN" altLang="en-US" sz="800" dirty="0">
              <a:latin typeface="Times New Roman" panose="02020603050405020304" pitchFamily="18" charset="0"/>
              <a:ea typeface="楷体_GB2312" pitchFamily="49" charset="-122"/>
            </a:endParaRPr>
          </a:p>
        </p:txBody>
      </p:sp>
      <p:sp>
        <p:nvSpPr>
          <p:cNvPr id="34825" name="直接连接符 34824"/>
          <p:cNvSpPr/>
          <p:nvPr/>
        </p:nvSpPr>
        <p:spPr>
          <a:xfrm>
            <a:off x="1371600" y="1676400"/>
            <a:ext cx="0" cy="228600"/>
          </a:xfrm>
          <a:prstGeom prst="line">
            <a:avLst/>
          </a:prstGeom>
          <a:ln w="9525" cap="flat" cmpd="sng">
            <a:solidFill>
              <a:schemeClr val="tx1"/>
            </a:solidFill>
            <a:prstDash val="solid"/>
            <a:headEnd type="none" w="med" len="med"/>
            <a:tailEnd type="none" w="med" len="med"/>
          </a:ln>
        </p:spPr>
      </p:sp>
      <p:sp>
        <p:nvSpPr>
          <p:cNvPr id="34826" name="直接连接符 34825"/>
          <p:cNvSpPr/>
          <p:nvPr/>
        </p:nvSpPr>
        <p:spPr>
          <a:xfrm>
            <a:off x="1295400" y="2133600"/>
            <a:ext cx="0" cy="152400"/>
          </a:xfrm>
          <a:prstGeom prst="line">
            <a:avLst/>
          </a:prstGeom>
          <a:ln w="9525" cap="flat" cmpd="sng">
            <a:solidFill>
              <a:srgbClr val="FF9900"/>
            </a:solidFill>
            <a:prstDash val="solid"/>
            <a:headEnd type="none" w="med" len="med"/>
            <a:tailEnd type="triangle" w="med" len="med"/>
          </a:ln>
        </p:spPr>
      </p:sp>
      <p:sp>
        <p:nvSpPr>
          <p:cNvPr id="34827" name="直接连接符 34826"/>
          <p:cNvSpPr/>
          <p:nvPr/>
        </p:nvSpPr>
        <p:spPr>
          <a:xfrm>
            <a:off x="1295400" y="2514600"/>
            <a:ext cx="0" cy="152400"/>
          </a:xfrm>
          <a:prstGeom prst="line">
            <a:avLst/>
          </a:prstGeom>
          <a:ln w="9525" cap="flat" cmpd="sng">
            <a:solidFill>
              <a:srgbClr val="FF9900"/>
            </a:solidFill>
            <a:prstDash val="solid"/>
            <a:headEnd type="none" w="med" len="med"/>
            <a:tailEnd type="triangle" w="med" len="med"/>
          </a:ln>
        </p:spPr>
      </p:sp>
      <p:sp>
        <p:nvSpPr>
          <p:cNvPr id="34828" name="文本框 34827"/>
          <p:cNvSpPr txBox="1"/>
          <p:nvPr/>
        </p:nvSpPr>
        <p:spPr>
          <a:xfrm>
            <a:off x="3581400" y="914400"/>
            <a:ext cx="2647950" cy="676275"/>
          </a:xfrm>
          <a:prstGeom prst="rect">
            <a:avLst/>
          </a:prstGeom>
          <a:noFill/>
          <a:ln w="9525">
            <a:noFill/>
          </a:ln>
        </p:spPr>
        <p:txBody>
          <a:bodyPr wrap="none" anchor="t">
            <a:spAutoFit/>
          </a:bodyPr>
          <a:p>
            <a:pPr>
              <a:lnSpc>
                <a:spcPct val="160000"/>
              </a:lnSpc>
            </a:pPr>
            <a:r>
              <a:rPr lang="zh-CN" altLang="en-US" b="1" dirty="0">
                <a:solidFill>
                  <a:srgbClr val="990033"/>
                </a:solidFill>
                <a:latin typeface="Times New Roman" panose="02020603050405020304" pitchFamily="18" charset="0"/>
                <a:ea typeface="楷体_GB2312" pitchFamily="49" charset="-122"/>
              </a:rPr>
              <a:t>准备阶段（员工）</a:t>
            </a:r>
            <a:endParaRPr lang="zh-CN" altLang="en-US" sz="2000">
              <a:solidFill>
                <a:srgbClr val="990033"/>
              </a:solidFill>
              <a:latin typeface="Times New Roman" panose="02020603050405020304" pitchFamily="18" charset="0"/>
              <a:ea typeface="楷体_GB2312" pitchFamily="49" charset="-122"/>
            </a:endParaRPr>
          </a:p>
        </p:txBody>
      </p:sp>
      <p:sp>
        <p:nvSpPr>
          <p:cNvPr id="34829" name="文本框 34828"/>
          <p:cNvSpPr txBox="1"/>
          <p:nvPr/>
        </p:nvSpPr>
        <p:spPr>
          <a:xfrm>
            <a:off x="28035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34830" name="文本框 34829"/>
          <p:cNvSpPr txBox="1"/>
          <p:nvPr/>
        </p:nvSpPr>
        <p:spPr>
          <a:xfrm>
            <a:off x="2743200" y="1574800"/>
            <a:ext cx="5135563" cy="3990975"/>
          </a:xfrm>
          <a:prstGeom prst="rect">
            <a:avLst/>
          </a:prstGeom>
          <a:noFill/>
          <a:ln w="9525">
            <a:noFill/>
          </a:ln>
        </p:spPr>
        <p:txBody>
          <a:bodyPr wrap="none" anchor="t">
            <a:spAutoFit/>
          </a:bodyPr>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1.   </a:t>
            </a:r>
            <a:r>
              <a:rPr lang="zh-CN" altLang="en-US" sz="2000" b="1" dirty="0">
                <a:solidFill>
                  <a:schemeClr val="accent2"/>
                </a:solidFill>
                <a:latin typeface="黑体" panose="02010609060101010101" pitchFamily="2" charset="-122"/>
                <a:ea typeface="黑体" panose="02010609060101010101" pitchFamily="2" charset="-122"/>
              </a:rPr>
              <a:t>阅读前面设定的工作目标</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2.   </a:t>
            </a:r>
            <a:r>
              <a:rPr lang="zh-CN" altLang="en-US" sz="2000" b="1" dirty="0">
                <a:solidFill>
                  <a:schemeClr val="accent2"/>
                </a:solidFill>
                <a:latin typeface="黑体" panose="02010609060101010101" pitchFamily="2" charset="-122"/>
                <a:ea typeface="黑体" panose="02010609060101010101" pitchFamily="2" charset="-122"/>
              </a:rPr>
              <a:t>检查每项目标完成的情况和完成的程度</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3.   </a:t>
            </a:r>
            <a:r>
              <a:rPr lang="zh-CN" altLang="en-US" sz="2000" b="1" dirty="0">
                <a:solidFill>
                  <a:schemeClr val="accent2"/>
                </a:solidFill>
                <a:latin typeface="黑体" panose="02010609060101010101" pitchFamily="2" charset="-122"/>
                <a:ea typeface="黑体" panose="02010609060101010101" pitchFamily="2" charset="-122"/>
              </a:rPr>
              <a:t>审视自己在企业价值观的行为表现</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4.   </a:t>
            </a:r>
            <a:r>
              <a:rPr lang="zh-CN" altLang="en-US" sz="2000" b="1" dirty="0">
                <a:solidFill>
                  <a:schemeClr val="accent2"/>
                </a:solidFill>
                <a:latin typeface="黑体" panose="02010609060101010101" pitchFamily="2" charset="-122"/>
                <a:ea typeface="黑体" panose="02010609060101010101" pitchFamily="2" charset="-122"/>
              </a:rPr>
              <a:t>给自己工作成果和表现划分</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5.   </a:t>
            </a:r>
            <a:r>
              <a:rPr lang="zh-CN" altLang="en-US" sz="2000" b="1" dirty="0">
                <a:solidFill>
                  <a:schemeClr val="accent2"/>
                </a:solidFill>
                <a:latin typeface="黑体" panose="02010609060101010101" pitchFamily="2" charset="-122"/>
                <a:ea typeface="黑体" panose="02010609060101010101" pitchFamily="2" charset="-122"/>
              </a:rPr>
              <a:t>哪些方面表现好？为什么？</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6.   </a:t>
            </a:r>
            <a:r>
              <a:rPr lang="zh-CN" altLang="en-US" sz="2000" b="1" dirty="0">
                <a:solidFill>
                  <a:schemeClr val="accent2"/>
                </a:solidFill>
                <a:latin typeface="黑体" panose="02010609060101010101" pitchFamily="2" charset="-122"/>
                <a:ea typeface="黑体" panose="02010609060101010101" pitchFamily="2" charset="-122"/>
              </a:rPr>
              <a:t>哪些方面需要改进？行动计划是什么？</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7.   </a:t>
            </a:r>
            <a:r>
              <a:rPr lang="zh-CN" altLang="en-US" sz="2000" b="1" dirty="0">
                <a:solidFill>
                  <a:schemeClr val="accent2"/>
                </a:solidFill>
                <a:latin typeface="黑体" panose="02010609060101010101" pitchFamily="2" charset="-122"/>
                <a:ea typeface="黑体" panose="02010609060101010101" pitchFamily="2" charset="-122"/>
              </a:rPr>
              <a:t>为下一阶段的工作设定目标</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60000"/>
              </a:lnSpc>
            </a:pPr>
            <a:r>
              <a:rPr lang="en-US" altLang="zh-CN" sz="2000" b="1" dirty="0">
                <a:solidFill>
                  <a:schemeClr val="accent2"/>
                </a:solidFill>
                <a:latin typeface="黑体" panose="02010609060101010101" pitchFamily="2" charset="-122"/>
                <a:ea typeface="黑体" panose="02010609060101010101" pitchFamily="2" charset="-122"/>
              </a:rPr>
              <a:t>8.   </a:t>
            </a:r>
            <a:r>
              <a:rPr lang="zh-CN" altLang="en-US" sz="2000" b="1" dirty="0">
                <a:solidFill>
                  <a:schemeClr val="accent2"/>
                </a:solidFill>
                <a:latin typeface="黑体" panose="02010609060101010101" pitchFamily="2" charset="-122"/>
                <a:ea typeface="黑体" panose="02010609060101010101" pitchFamily="2" charset="-122"/>
              </a:rPr>
              <a:t>需要的支持和资源是什么？</a:t>
            </a:r>
            <a:endParaRPr lang="zh-CN" altLang="en-US" sz="2000" b="1" dirty="0">
              <a:solidFill>
                <a:schemeClr val="accent2"/>
              </a:solidFill>
              <a:latin typeface="黑体" panose="02010609060101010101" pitchFamily="2" charset="-122"/>
              <a:ea typeface="黑体" panose="02010609060101010101" pitchFamily="2" charset="-122"/>
            </a:endParaRPr>
          </a:p>
        </p:txBody>
      </p:sp>
      <p:sp>
        <p:nvSpPr>
          <p:cNvPr id="34831" name="右箭头 34830"/>
          <p:cNvSpPr/>
          <p:nvPr/>
        </p:nvSpPr>
        <p:spPr>
          <a:xfrm>
            <a:off x="1828800" y="1905000"/>
            <a:ext cx="609600" cy="228600"/>
          </a:xfrm>
          <a:prstGeom prst="rightArrow">
            <a:avLst>
              <a:gd name="adj1" fmla="val 50000"/>
              <a:gd name="adj2" fmla="val 66666"/>
            </a:avLst>
          </a:prstGeom>
          <a:solidFill>
            <a:schemeClr val="accent1"/>
          </a:solidFill>
          <a:ln w="9525" cap="flat" cmpd="sng">
            <a:solidFill>
              <a:schemeClr val="bg1"/>
            </a:solidFill>
            <a:prstDash val="solid"/>
            <a:miter/>
            <a:headEnd type="none" w="med" len="med"/>
            <a:tailEnd type="none" w="med" len="med"/>
          </a:ln>
        </p:spPr>
        <p:txBody>
          <a:bodyPr/>
          <a:p>
            <a:endParaRPr lang="zh-CN" altLang="en-US"/>
          </a:p>
        </p:txBody>
      </p:sp>
      <p:grpSp>
        <p:nvGrpSpPr>
          <p:cNvPr id="34840" name="组合 34839"/>
          <p:cNvGrpSpPr/>
          <p:nvPr/>
        </p:nvGrpSpPr>
        <p:grpSpPr>
          <a:xfrm>
            <a:off x="381000" y="152400"/>
            <a:ext cx="5638800" cy="762000"/>
            <a:chOff x="240" y="96"/>
            <a:chExt cx="3552" cy="480"/>
          </a:xfrm>
        </p:grpSpPr>
        <p:sp>
          <p:nvSpPr>
            <p:cNvPr id="34841" name="矩形 34840"/>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34842" name="组合 34841"/>
            <p:cNvGrpSpPr/>
            <p:nvPr/>
          </p:nvGrpSpPr>
          <p:grpSpPr>
            <a:xfrm>
              <a:off x="240" y="96"/>
              <a:ext cx="480" cy="480"/>
              <a:chOff x="240" y="96"/>
              <a:chExt cx="480" cy="480"/>
            </a:xfrm>
          </p:grpSpPr>
          <p:sp>
            <p:nvSpPr>
              <p:cNvPr id="34843" name="右箭头 34842"/>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34844" name="右箭头 34843"/>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34845" name="右箭头 34844"/>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34846" name="右箭头 34845"/>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34847" name="右箭头 34846"/>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矩形 45057"/>
          <p:cNvSpPr/>
          <p:nvPr/>
        </p:nvSpPr>
        <p:spPr>
          <a:xfrm>
            <a:off x="914400" y="2667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45059" name="矩形 45058"/>
          <p:cNvSpPr/>
          <p:nvPr/>
        </p:nvSpPr>
        <p:spPr>
          <a:xfrm>
            <a:off x="914400" y="2286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45060" name="流程图: 准备 45059"/>
          <p:cNvSpPr/>
          <p:nvPr/>
        </p:nvSpPr>
        <p:spPr>
          <a:xfrm>
            <a:off x="838200" y="1447800"/>
            <a:ext cx="1066800" cy="228600"/>
          </a:xfrm>
          <a:prstGeom prst="flowChartPreparation">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45061" name="矩形 45060"/>
          <p:cNvSpPr/>
          <p:nvPr/>
        </p:nvSpPr>
        <p:spPr>
          <a:xfrm>
            <a:off x="914400" y="1905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45062" name="矩形 45061"/>
          <p:cNvSpPr/>
          <p:nvPr/>
        </p:nvSpPr>
        <p:spPr>
          <a:xfrm>
            <a:off x="914400" y="1447800"/>
            <a:ext cx="995363" cy="228600"/>
          </a:xfrm>
          <a:prstGeom prst="rect">
            <a:avLst/>
          </a:prstGeom>
          <a:noFill/>
          <a:ln w="9525">
            <a:noFill/>
          </a:ln>
        </p:spPr>
        <p:txBody>
          <a:bodyPr>
            <a:spAutoFit/>
          </a:bodyPr>
          <a:p>
            <a:r>
              <a:rPr lang="zh-CN" altLang="en-US" sz="900" b="1" dirty="0">
                <a:latin typeface="Times New Roman" panose="02020603050405020304" pitchFamily="18" charset="0"/>
                <a:ea typeface="楷体_GB2312" pitchFamily="49" charset="-122"/>
              </a:rPr>
              <a:t>绩效考核的步骤</a:t>
            </a:r>
            <a:endParaRPr lang="zh-CN" altLang="en-US" sz="900" b="1" dirty="0">
              <a:latin typeface="Times New Roman" panose="02020603050405020304" pitchFamily="18" charset="0"/>
              <a:ea typeface="楷体_GB2312" pitchFamily="49" charset="-122"/>
            </a:endParaRPr>
          </a:p>
        </p:txBody>
      </p:sp>
      <p:sp>
        <p:nvSpPr>
          <p:cNvPr id="45063" name="文本框 45062"/>
          <p:cNvSpPr txBox="1"/>
          <p:nvPr/>
        </p:nvSpPr>
        <p:spPr>
          <a:xfrm>
            <a:off x="3413125" y="26114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45064" name="文本框 45063"/>
          <p:cNvSpPr txBox="1"/>
          <p:nvPr/>
        </p:nvSpPr>
        <p:spPr>
          <a:xfrm>
            <a:off x="914400" y="1828800"/>
            <a:ext cx="803275" cy="1263650"/>
          </a:xfrm>
          <a:prstGeom prst="rect">
            <a:avLst/>
          </a:prstGeom>
          <a:noFill/>
          <a:ln w="9525">
            <a:noFill/>
          </a:ln>
        </p:spPr>
        <p:txBody>
          <a:bodyPr wrap="none" anchor="t">
            <a:spAutoFit/>
          </a:bodyPr>
          <a:p>
            <a:pPr>
              <a:lnSpc>
                <a:spcPct val="160000"/>
              </a:lnSpc>
            </a:pPr>
            <a:r>
              <a:rPr lang="zh-CN" altLang="en-US" sz="800" b="1" dirty="0">
                <a:latin typeface="Times New Roman" panose="02020603050405020304" pitchFamily="18" charset="0"/>
                <a:ea typeface="楷体_GB2312" pitchFamily="49" charset="-122"/>
              </a:rPr>
              <a:t>步骤一</a:t>
            </a:r>
            <a:r>
              <a:rPr lang="zh-CN" altLang="en-US" sz="800" dirty="0">
                <a:latin typeface="Times New Roman" panose="02020603050405020304" pitchFamily="18" charset="0"/>
                <a:ea typeface="楷体_GB2312" pitchFamily="49" charset="-122"/>
              </a:rPr>
              <a:t>：</a:t>
            </a:r>
            <a:r>
              <a:rPr lang="zh-CN" altLang="en-US" sz="800" b="1" dirty="0">
                <a:latin typeface="Times New Roman" panose="02020603050405020304" pitchFamily="18" charset="0"/>
                <a:ea typeface="楷体_GB2312" pitchFamily="49" charset="-122"/>
              </a:rPr>
              <a:t>准备</a:t>
            </a:r>
            <a:endParaRPr lang="zh-CN" altLang="en-US" sz="800" b="1" dirty="0">
              <a:latin typeface="Times New Roman" panose="02020603050405020304" pitchFamily="18" charset="0"/>
              <a:ea typeface="楷体_GB2312" pitchFamily="49" charset="-122"/>
            </a:endParaRPr>
          </a:p>
          <a:p>
            <a:pPr>
              <a:lnSpc>
                <a:spcPct val="160000"/>
              </a:lnSpc>
            </a:pPr>
            <a:endParaRPr lang="zh-CN" altLang="en-US" sz="800" b="1" dirty="0">
              <a:latin typeface="Times New Roman" panose="02020603050405020304" pitchFamily="18" charset="0"/>
              <a:ea typeface="楷体_GB2312" pitchFamily="49" charset="-122"/>
            </a:endParaRPr>
          </a:p>
          <a:p>
            <a:pPr>
              <a:lnSpc>
                <a:spcPct val="160000"/>
              </a:lnSpc>
            </a:pPr>
            <a:r>
              <a:rPr lang="zh-CN" altLang="en-US" sz="800" b="1" dirty="0">
                <a:latin typeface="Times New Roman" panose="02020603050405020304" pitchFamily="18" charset="0"/>
                <a:ea typeface="楷体_GB2312" pitchFamily="49" charset="-122"/>
              </a:rPr>
              <a:t>步骤二：面谈</a:t>
            </a:r>
            <a:endParaRPr lang="zh-CN" altLang="en-US" sz="800" b="1" dirty="0">
              <a:latin typeface="Times New Roman" panose="02020603050405020304" pitchFamily="18" charset="0"/>
              <a:ea typeface="楷体_GB2312" pitchFamily="49" charset="-122"/>
            </a:endParaRPr>
          </a:p>
          <a:p>
            <a:pPr>
              <a:lnSpc>
                <a:spcPct val="160000"/>
              </a:lnSpc>
            </a:pPr>
            <a:endParaRPr lang="zh-CN" altLang="en-US" sz="800" b="1" dirty="0">
              <a:latin typeface="Times New Roman" panose="02020603050405020304" pitchFamily="18" charset="0"/>
              <a:ea typeface="楷体_GB2312" pitchFamily="49" charset="-122"/>
            </a:endParaRPr>
          </a:p>
          <a:p>
            <a:pPr>
              <a:lnSpc>
                <a:spcPct val="160000"/>
              </a:lnSpc>
            </a:pPr>
            <a:r>
              <a:rPr lang="zh-CN" altLang="en-US" sz="800" b="1" dirty="0">
                <a:latin typeface="Times New Roman" panose="02020603050405020304" pitchFamily="18" charset="0"/>
                <a:ea typeface="楷体_GB2312" pitchFamily="49" charset="-122"/>
              </a:rPr>
              <a:t>步骤三：奖惩</a:t>
            </a:r>
            <a:endParaRPr lang="zh-CN" altLang="en-US" sz="800" dirty="0">
              <a:latin typeface="Times New Roman" panose="02020603050405020304" pitchFamily="18" charset="0"/>
              <a:ea typeface="楷体_GB2312" pitchFamily="49" charset="-122"/>
            </a:endParaRPr>
          </a:p>
          <a:p>
            <a:pPr>
              <a:lnSpc>
                <a:spcPct val="160000"/>
              </a:lnSpc>
            </a:pPr>
            <a:endParaRPr lang="zh-CN" altLang="en-US" sz="800" dirty="0">
              <a:latin typeface="Times New Roman" panose="02020603050405020304" pitchFamily="18" charset="0"/>
              <a:ea typeface="楷体_GB2312" pitchFamily="49" charset="-122"/>
            </a:endParaRPr>
          </a:p>
        </p:txBody>
      </p:sp>
      <p:sp>
        <p:nvSpPr>
          <p:cNvPr id="45065" name="直接连接符 45064"/>
          <p:cNvSpPr/>
          <p:nvPr/>
        </p:nvSpPr>
        <p:spPr>
          <a:xfrm>
            <a:off x="1371600" y="1676400"/>
            <a:ext cx="0" cy="228600"/>
          </a:xfrm>
          <a:prstGeom prst="line">
            <a:avLst/>
          </a:prstGeom>
          <a:ln w="9525" cap="flat" cmpd="sng">
            <a:solidFill>
              <a:schemeClr val="tx1"/>
            </a:solidFill>
            <a:prstDash val="solid"/>
            <a:headEnd type="none" w="med" len="med"/>
            <a:tailEnd type="none" w="med" len="med"/>
          </a:ln>
        </p:spPr>
      </p:sp>
      <p:sp>
        <p:nvSpPr>
          <p:cNvPr id="45066" name="直接连接符 45065"/>
          <p:cNvSpPr/>
          <p:nvPr/>
        </p:nvSpPr>
        <p:spPr>
          <a:xfrm>
            <a:off x="1295400" y="2133600"/>
            <a:ext cx="0" cy="152400"/>
          </a:xfrm>
          <a:prstGeom prst="line">
            <a:avLst/>
          </a:prstGeom>
          <a:ln w="9525" cap="flat" cmpd="sng">
            <a:solidFill>
              <a:srgbClr val="FF9900"/>
            </a:solidFill>
            <a:prstDash val="solid"/>
            <a:headEnd type="none" w="med" len="med"/>
            <a:tailEnd type="triangle" w="med" len="med"/>
          </a:ln>
        </p:spPr>
      </p:sp>
      <p:sp>
        <p:nvSpPr>
          <p:cNvPr id="45067" name="直接连接符 45066"/>
          <p:cNvSpPr/>
          <p:nvPr/>
        </p:nvSpPr>
        <p:spPr>
          <a:xfrm>
            <a:off x="1295400" y="2514600"/>
            <a:ext cx="0" cy="152400"/>
          </a:xfrm>
          <a:prstGeom prst="line">
            <a:avLst/>
          </a:prstGeom>
          <a:ln w="9525" cap="flat" cmpd="sng">
            <a:solidFill>
              <a:srgbClr val="FF9900"/>
            </a:solidFill>
            <a:prstDash val="solid"/>
            <a:headEnd type="none" w="med" len="med"/>
            <a:tailEnd type="triangle" w="med" len="med"/>
          </a:ln>
        </p:spPr>
      </p:sp>
      <p:sp>
        <p:nvSpPr>
          <p:cNvPr id="45068" name="文本框 45067"/>
          <p:cNvSpPr txBox="1"/>
          <p:nvPr/>
        </p:nvSpPr>
        <p:spPr>
          <a:xfrm>
            <a:off x="3810000" y="906463"/>
            <a:ext cx="1619250" cy="774700"/>
          </a:xfrm>
          <a:prstGeom prst="rect">
            <a:avLst/>
          </a:prstGeom>
          <a:noFill/>
          <a:ln w="9525">
            <a:noFill/>
          </a:ln>
        </p:spPr>
        <p:txBody>
          <a:bodyPr wrap="none" anchor="t">
            <a:spAutoFit/>
          </a:bodyPr>
          <a:p>
            <a:pPr>
              <a:lnSpc>
                <a:spcPct val="160000"/>
              </a:lnSpc>
            </a:pPr>
            <a:r>
              <a:rPr lang="zh-CN" altLang="en-US" sz="2800" b="1" dirty="0">
                <a:solidFill>
                  <a:srgbClr val="990033"/>
                </a:solidFill>
                <a:latin typeface="Times New Roman" panose="02020603050405020304" pitchFamily="18" charset="0"/>
                <a:ea typeface="楷体_GB2312" pitchFamily="49" charset="-122"/>
              </a:rPr>
              <a:t>考核内容</a:t>
            </a:r>
            <a:endParaRPr lang="zh-CN" altLang="en-US" sz="2000">
              <a:solidFill>
                <a:srgbClr val="990033"/>
              </a:solidFill>
              <a:latin typeface="Times New Roman" panose="02020603050405020304" pitchFamily="18" charset="0"/>
              <a:ea typeface="楷体_GB2312" pitchFamily="49" charset="-122"/>
            </a:endParaRPr>
          </a:p>
        </p:txBody>
      </p:sp>
      <p:sp>
        <p:nvSpPr>
          <p:cNvPr id="45069" name="文本框 45068"/>
          <p:cNvSpPr txBox="1"/>
          <p:nvPr/>
        </p:nvSpPr>
        <p:spPr>
          <a:xfrm>
            <a:off x="28035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45071" name="右箭头 45070"/>
          <p:cNvSpPr/>
          <p:nvPr/>
        </p:nvSpPr>
        <p:spPr>
          <a:xfrm>
            <a:off x="1752600" y="2286000"/>
            <a:ext cx="609600" cy="228600"/>
          </a:xfrm>
          <a:prstGeom prst="rightArrow">
            <a:avLst>
              <a:gd name="adj1" fmla="val 50000"/>
              <a:gd name="adj2" fmla="val 66666"/>
            </a:avLst>
          </a:prstGeom>
          <a:solidFill>
            <a:schemeClr val="accent1"/>
          </a:solidFill>
          <a:ln w="9525" cap="flat" cmpd="sng">
            <a:solidFill>
              <a:schemeClr val="bg1"/>
            </a:solidFill>
            <a:prstDash val="solid"/>
            <a:miter/>
            <a:headEnd type="none" w="med" len="med"/>
            <a:tailEnd type="none" w="med" len="med"/>
          </a:ln>
        </p:spPr>
        <p:txBody>
          <a:bodyPr/>
          <a:p>
            <a:endParaRPr lang="zh-CN" altLang="en-US"/>
          </a:p>
        </p:txBody>
      </p:sp>
      <p:sp>
        <p:nvSpPr>
          <p:cNvPr id="45072" name="流程图: 文档 45071"/>
          <p:cNvSpPr/>
          <p:nvPr/>
        </p:nvSpPr>
        <p:spPr>
          <a:xfrm rot="10800000">
            <a:off x="5181600" y="3886200"/>
            <a:ext cx="2209800" cy="1752600"/>
          </a:xfrm>
          <a:prstGeom prst="flowChartDocument">
            <a:avLst/>
          </a:prstGeom>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lin ang="0" scaled="1"/>
            <a:tileRect/>
          </a:gradFill>
          <a:ln w="9525" cap="flat" cmpd="sng">
            <a:solidFill>
              <a:schemeClr val="tx1"/>
            </a:solidFill>
            <a:prstDash val="solid"/>
            <a:miter/>
            <a:headEnd type="none" w="med" len="med"/>
            <a:tailEnd type="none" w="med" len="med"/>
          </a:ln>
        </p:spPr>
        <p:txBody>
          <a:bodyPr/>
          <a:p>
            <a:endParaRPr lang="zh-CN" altLang="en-US"/>
          </a:p>
        </p:txBody>
      </p:sp>
      <p:sp>
        <p:nvSpPr>
          <p:cNvPr id="45073" name="流程图: 文档 45072"/>
          <p:cNvSpPr/>
          <p:nvPr/>
        </p:nvSpPr>
        <p:spPr>
          <a:xfrm>
            <a:off x="5181600" y="2362200"/>
            <a:ext cx="2209800" cy="1600200"/>
          </a:xfrm>
          <a:prstGeom prst="flowChartDocument">
            <a:avLst/>
          </a:prstGeom>
          <a:gradFill rotWithShape="0">
            <a:gsLst>
              <a:gs pos="0">
                <a:srgbClr val="FFEFD1">
                  <a:alpha val="100000"/>
                </a:srgbClr>
              </a:gs>
              <a:gs pos="64999">
                <a:srgbClr val="F0EBD5">
                  <a:alpha val="100000"/>
                </a:srgbClr>
              </a:gs>
              <a:gs pos="100000">
                <a:srgbClr val="D1C39F">
                  <a:alpha val="100000"/>
                </a:srgbClr>
              </a:gs>
            </a:gsLst>
            <a:path path="rect">
              <a:fillToRect l="50000" t="50000" r="50000" b="50000"/>
            </a:path>
            <a:tileRect/>
          </a:gradFill>
          <a:ln w="9525" cap="flat" cmpd="sng">
            <a:solidFill>
              <a:schemeClr val="tx1"/>
            </a:solidFill>
            <a:prstDash val="solid"/>
            <a:miter/>
            <a:headEnd type="none" w="med" len="med"/>
            <a:tailEnd type="none" w="med" len="med"/>
          </a:ln>
        </p:spPr>
        <p:txBody>
          <a:bodyPr/>
          <a:p>
            <a:endParaRPr lang="zh-CN" altLang="en-US"/>
          </a:p>
        </p:txBody>
      </p:sp>
      <p:sp>
        <p:nvSpPr>
          <p:cNvPr id="45074" name="竖卷形 45073"/>
          <p:cNvSpPr/>
          <p:nvPr/>
        </p:nvSpPr>
        <p:spPr>
          <a:xfrm>
            <a:off x="1676400" y="2667000"/>
            <a:ext cx="2667000" cy="2895600"/>
          </a:xfrm>
          <a:prstGeom prst="verticalScroll">
            <a:avLst>
              <a:gd name="adj" fmla="val 12500"/>
            </a:avLst>
          </a:prstGeom>
          <a:gradFill rotWithShape="0">
            <a:gsLst>
              <a:gs pos="0">
                <a:srgbClr val="66FFFF"/>
              </a:gs>
              <a:gs pos="100000">
                <a:srgbClr val="66FFFF">
                  <a:gamma/>
                  <a:shade val="46275"/>
                  <a:invGamma/>
                </a:srgbClr>
              </a:gs>
            </a:gsLst>
            <a:path path="rect">
              <a:fillToRect l="50000" t="50000" r="50000" b="50000"/>
            </a:path>
            <a:tileRect/>
          </a:gradFill>
          <a:ln w="9525" cap="flat" cmpd="sng">
            <a:solidFill>
              <a:schemeClr val="tx1"/>
            </a:solidFill>
            <a:prstDash val="solid"/>
            <a:headEnd type="none" w="med" len="med"/>
            <a:tailEnd type="none" w="med" len="med"/>
          </a:ln>
        </p:spPr>
        <p:txBody>
          <a:bodyPr/>
          <a:p>
            <a:endParaRPr lang="zh-CN" altLang="en-US"/>
          </a:p>
        </p:txBody>
      </p:sp>
      <p:sp>
        <p:nvSpPr>
          <p:cNvPr id="45075" name="文本框 45074"/>
          <p:cNvSpPr txBox="1"/>
          <p:nvPr/>
        </p:nvSpPr>
        <p:spPr>
          <a:xfrm>
            <a:off x="2057400" y="3733800"/>
            <a:ext cx="2032000" cy="457200"/>
          </a:xfrm>
          <a:prstGeom prst="rect">
            <a:avLst/>
          </a:prstGeom>
          <a:noFill/>
          <a:ln w="9525">
            <a:noFill/>
          </a:ln>
        </p:spPr>
        <p:txBody>
          <a:bodyPr wrap="none" anchor="t">
            <a:spAutoFit/>
          </a:bodyPr>
          <a:p>
            <a:r>
              <a:rPr lang="zh-CN" altLang="zh-CN" b="1" dirty="0">
                <a:solidFill>
                  <a:srgbClr val="990033"/>
                </a:solidFill>
                <a:latin typeface="Times New Roman" panose="02020603050405020304" pitchFamily="18" charset="0"/>
                <a:ea typeface="楷体_GB2312" pitchFamily="49" charset="-122"/>
              </a:rPr>
              <a:t>岗位责任考核</a:t>
            </a:r>
            <a:endParaRPr lang="en-US" altLang="zh-CN">
              <a:solidFill>
                <a:srgbClr val="990033"/>
              </a:solidFill>
              <a:latin typeface="Times New Roman" panose="02020603050405020304" pitchFamily="18" charset="0"/>
              <a:ea typeface="楷体_GB2312" pitchFamily="49" charset="-122"/>
            </a:endParaRPr>
          </a:p>
        </p:txBody>
      </p:sp>
      <p:sp>
        <p:nvSpPr>
          <p:cNvPr id="45076" name="文本框 45075"/>
          <p:cNvSpPr txBox="1"/>
          <p:nvPr/>
        </p:nvSpPr>
        <p:spPr>
          <a:xfrm>
            <a:off x="5334000" y="2649538"/>
            <a:ext cx="1724025" cy="1041400"/>
          </a:xfrm>
          <a:prstGeom prst="rect">
            <a:avLst/>
          </a:prstGeom>
          <a:noFill/>
          <a:ln w="9525">
            <a:noFill/>
          </a:ln>
        </p:spPr>
        <p:txBody>
          <a:bodyPr wrap="none" anchor="t">
            <a:spAutoFit/>
          </a:bodyPr>
          <a:p>
            <a:pPr>
              <a:lnSpc>
                <a:spcPct val="130000"/>
              </a:lnSpc>
            </a:pPr>
            <a:r>
              <a:rPr lang="zh-CN" altLang="en-US" b="1" dirty="0">
                <a:solidFill>
                  <a:srgbClr val="990033"/>
                </a:solidFill>
                <a:latin typeface="Times New Roman" panose="02020603050405020304" pitchFamily="18" charset="0"/>
                <a:ea typeface="楷体_GB2312" pitchFamily="49" charset="-122"/>
              </a:rPr>
              <a:t>工作的结果</a:t>
            </a:r>
            <a:endParaRPr lang="zh-CN" altLang="en-US" b="1" dirty="0">
              <a:solidFill>
                <a:srgbClr val="990033"/>
              </a:solidFill>
              <a:latin typeface="Times New Roman" panose="02020603050405020304" pitchFamily="18" charset="0"/>
              <a:ea typeface="楷体_GB2312" pitchFamily="49" charset="-122"/>
            </a:endParaRPr>
          </a:p>
          <a:p>
            <a:pPr>
              <a:lnSpc>
                <a:spcPct val="130000"/>
              </a:lnSpc>
            </a:pPr>
            <a:r>
              <a:rPr lang="zh-CN" altLang="en-US" b="1" dirty="0">
                <a:solidFill>
                  <a:srgbClr val="990033"/>
                </a:solidFill>
                <a:latin typeface="Times New Roman" panose="02020603050405020304" pitchFamily="18" charset="0"/>
                <a:ea typeface="楷体_GB2312" pitchFamily="49" charset="-122"/>
              </a:rPr>
              <a:t>      </a:t>
            </a:r>
            <a:r>
              <a:rPr lang="en-US" altLang="zh-CN" b="1" dirty="0">
                <a:solidFill>
                  <a:srgbClr val="990033"/>
                </a:solidFill>
                <a:latin typeface="Times New Roman" panose="02020603050405020304" pitchFamily="18" charset="0"/>
                <a:ea typeface="楷体_GB2312" pitchFamily="49" charset="-122"/>
              </a:rPr>
              <a:t>*</a:t>
            </a:r>
            <a:r>
              <a:rPr lang="zh-CN" altLang="en-US" b="1" dirty="0">
                <a:solidFill>
                  <a:srgbClr val="990033"/>
                </a:solidFill>
                <a:latin typeface="Times New Roman" panose="02020603050405020304" pitchFamily="18" charset="0"/>
                <a:ea typeface="楷体_GB2312" pitchFamily="49" charset="-122"/>
              </a:rPr>
              <a:t>计算</a:t>
            </a:r>
            <a:endParaRPr lang="zh-CN" altLang="en-US">
              <a:solidFill>
                <a:srgbClr val="990033"/>
              </a:solidFill>
              <a:latin typeface="Times New Roman" panose="02020603050405020304" pitchFamily="18" charset="0"/>
              <a:ea typeface="楷体_GB2312" pitchFamily="49" charset="-122"/>
            </a:endParaRPr>
          </a:p>
        </p:txBody>
      </p:sp>
      <p:sp>
        <p:nvSpPr>
          <p:cNvPr id="45077" name="文本框 45076"/>
          <p:cNvSpPr txBox="1"/>
          <p:nvPr/>
        </p:nvSpPr>
        <p:spPr>
          <a:xfrm>
            <a:off x="5486400" y="4370388"/>
            <a:ext cx="1724025" cy="1114425"/>
          </a:xfrm>
          <a:prstGeom prst="rect">
            <a:avLst/>
          </a:prstGeom>
          <a:noFill/>
          <a:ln w="9525">
            <a:noFill/>
          </a:ln>
        </p:spPr>
        <p:txBody>
          <a:bodyPr wrap="none" anchor="t">
            <a:spAutoFit/>
          </a:bodyPr>
          <a:p>
            <a:pPr>
              <a:lnSpc>
                <a:spcPct val="140000"/>
              </a:lnSpc>
            </a:pPr>
            <a:r>
              <a:rPr lang="zh-CN" altLang="en-US" b="1" dirty="0">
                <a:solidFill>
                  <a:srgbClr val="990033"/>
                </a:solidFill>
                <a:latin typeface="Times New Roman" panose="02020603050405020304" pitchFamily="18" charset="0"/>
                <a:ea typeface="楷体_GB2312" pitchFamily="49" charset="-122"/>
              </a:rPr>
              <a:t>工作的表现</a:t>
            </a:r>
            <a:endParaRPr lang="zh-CN" altLang="en-US" b="1" dirty="0">
              <a:solidFill>
                <a:srgbClr val="990033"/>
              </a:solidFill>
              <a:latin typeface="Times New Roman" panose="02020603050405020304" pitchFamily="18" charset="0"/>
              <a:ea typeface="楷体_GB2312" pitchFamily="49" charset="-122"/>
            </a:endParaRPr>
          </a:p>
          <a:p>
            <a:pPr>
              <a:lnSpc>
                <a:spcPct val="140000"/>
              </a:lnSpc>
            </a:pPr>
            <a:r>
              <a:rPr lang="zh-CN" altLang="en-US" b="1" dirty="0">
                <a:solidFill>
                  <a:srgbClr val="990033"/>
                </a:solidFill>
                <a:latin typeface="Times New Roman" panose="02020603050405020304" pitchFamily="18" charset="0"/>
                <a:ea typeface="楷体_GB2312" pitchFamily="49" charset="-122"/>
              </a:rPr>
              <a:t>     </a:t>
            </a:r>
            <a:r>
              <a:rPr lang="en-US" altLang="zh-CN" b="1" dirty="0">
                <a:solidFill>
                  <a:srgbClr val="990033"/>
                </a:solidFill>
                <a:latin typeface="Times New Roman" panose="02020603050405020304" pitchFamily="18" charset="0"/>
                <a:ea typeface="楷体_GB2312" pitchFamily="49" charset="-122"/>
              </a:rPr>
              <a:t>* </a:t>
            </a:r>
            <a:r>
              <a:rPr lang="zh-CN" altLang="en-US" b="1" dirty="0">
                <a:solidFill>
                  <a:srgbClr val="990033"/>
                </a:solidFill>
                <a:latin typeface="Times New Roman" panose="02020603050405020304" pitchFamily="18" charset="0"/>
                <a:ea typeface="楷体_GB2312" pitchFamily="49" charset="-122"/>
              </a:rPr>
              <a:t>判断</a:t>
            </a:r>
            <a:endParaRPr lang="zh-CN" altLang="en-US">
              <a:solidFill>
                <a:srgbClr val="990033"/>
              </a:solidFill>
              <a:latin typeface="Times New Roman" panose="02020603050405020304" pitchFamily="18" charset="0"/>
              <a:ea typeface="楷体_GB2312" pitchFamily="49" charset="-122"/>
            </a:endParaRPr>
          </a:p>
        </p:txBody>
      </p:sp>
      <p:sp>
        <p:nvSpPr>
          <p:cNvPr id="45078" name="直接连接符 45077"/>
          <p:cNvSpPr/>
          <p:nvPr/>
        </p:nvSpPr>
        <p:spPr>
          <a:xfrm>
            <a:off x="4191000" y="3810000"/>
            <a:ext cx="838200" cy="0"/>
          </a:xfrm>
          <a:prstGeom prst="line">
            <a:avLst/>
          </a:prstGeom>
          <a:ln w="28575" cap="flat" cmpd="sng">
            <a:solidFill>
              <a:schemeClr val="tx1"/>
            </a:solidFill>
            <a:prstDash val="solid"/>
            <a:headEnd type="none" w="med" len="med"/>
            <a:tailEnd type="none" w="med" len="med"/>
          </a:ln>
        </p:spPr>
      </p:sp>
      <p:sp>
        <p:nvSpPr>
          <p:cNvPr id="45079" name="直接连接符 45078"/>
          <p:cNvSpPr/>
          <p:nvPr/>
        </p:nvSpPr>
        <p:spPr>
          <a:xfrm>
            <a:off x="4191000" y="4114800"/>
            <a:ext cx="838200" cy="0"/>
          </a:xfrm>
          <a:prstGeom prst="line">
            <a:avLst/>
          </a:prstGeom>
          <a:ln w="28575" cap="flat" cmpd="sng">
            <a:solidFill>
              <a:schemeClr val="tx1"/>
            </a:solidFill>
            <a:prstDash val="solid"/>
            <a:headEnd type="none" w="med" len="med"/>
            <a:tailEnd type="none" w="med" len="med"/>
          </a:ln>
        </p:spPr>
      </p:sp>
      <p:grpSp>
        <p:nvGrpSpPr>
          <p:cNvPr id="45088" name="组合 45087"/>
          <p:cNvGrpSpPr/>
          <p:nvPr/>
        </p:nvGrpSpPr>
        <p:grpSpPr>
          <a:xfrm>
            <a:off x="381000" y="152400"/>
            <a:ext cx="5638800" cy="762000"/>
            <a:chOff x="240" y="96"/>
            <a:chExt cx="3552" cy="480"/>
          </a:xfrm>
        </p:grpSpPr>
        <p:sp>
          <p:nvSpPr>
            <p:cNvPr id="45089" name="矩形 45088"/>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45090" name="组合 45089"/>
            <p:cNvGrpSpPr/>
            <p:nvPr/>
          </p:nvGrpSpPr>
          <p:grpSpPr>
            <a:xfrm>
              <a:off x="240" y="96"/>
              <a:ext cx="480" cy="480"/>
              <a:chOff x="240" y="96"/>
              <a:chExt cx="480" cy="480"/>
            </a:xfrm>
          </p:grpSpPr>
          <p:sp>
            <p:nvSpPr>
              <p:cNvPr id="45091" name="右箭头 45090"/>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45092" name="右箭头 45091"/>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45093" name="右箭头 45092"/>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45094" name="右箭头 45093"/>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45095" name="右箭头 45094"/>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35841"/>
          <p:cNvSpPr/>
          <p:nvPr/>
        </p:nvSpPr>
        <p:spPr>
          <a:xfrm>
            <a:off x="914400" y="2667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5843" name="矩形 35842"/>
          <p:cNvSpPr/>
          <p:nvPr/>
        </p:nvSpPr>
        <p:spPr>
          <a:xfrm>
            <a:off x="914400" y="2286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5844" name="流程图: 准备 35843"/>
          <p:cNvSpPr/>
          <p:nvPr/>
        </p:nvSpPr>
        <p:spPr>
          <a:xfrm>
            <a:off x="838200" y="1447800"/>
            <a:ext cx="1066800" cy="228600"/>
          </a:xfrm>
          <a:prstGeom prst="flowChartPreparation">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5845" name="矩形 35844"/>
          <p:cNvSpPr/>
          <p:nvPr/>
        </p:nvSpPr>
        <p:spPr>
          <a:xfrm>
            <a:off x="914400" y="1905000"/>
            <a:ext cx="838200" cy="2286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35846" name="矩形 35845"/>
          <p:cNvSpPr/>
          <p:nvPr/>
        </p:nvSpPr>
        <p:spPr>
          <a:xfrm>
            <a:off x="914400" y="1447800"/>
            <a:ext cx="995363" cy="228600"/>
          </a:xfrm>
          <a:prstGeom prst="rect">
            <a:avLst/>
          </a:prstGeom>
          <a:noFill/>
          <a:ln w="9525">
            <a:noFill/>
          </a:ln>
        </p:spPr>
        <p:txBody>
          <a:bodyPr>
            <a:spAutoFit/>
          </a:bodyPr>
          <a:p>
            <a:r>
              <a:rPr lang="zh-CN" altLang="en-US" sz="900" b="1" dirty="0">
                <a:latin typeface="Times New Roman" panose="02020603050405020304" pitchFamily="18" charset="0"/>
                <a:ea typeface="楷体_GB2312" pitchFamily="49" charset="-122"/>
              </a:rPr>
              <a:t>绩效考核的步骤</a:t>
            </a:r>
            <a:endParaRPr lang="zh-CN" altLang="en-US" sz="900" b="1" dirty="0">
              <a:latin typeface="Times New Roman" panose="02020603050405020304" pitchFamily="18" charset="0"/>
              <a:ea typeface="楷体_GB2312" pitchFamily="49" charset="-122"/>
            </a:endParaRPr>
          </a:p>
        </p:txBody>
      </p:sp>
      <p:sp>
        <p:nvSpPr>
          <p:cNvPr id="35847" name="文本框 35846"/>
          <p:cNvSpPr txBox="1"/>
          <p:nvPr/>
        </p:nvSpPr>
        <p:spPr>
          <a:xfrm>
            <a:off x="3413125" y="26114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35848" name="文本框 35847"/>
          <p:cNvSpPr txBox="1"/>
          <p:nvPr/>
        </p:nvSpPr>
        <p:spPr>
          <a:xfrm>
            <a:off x="914400" y="1828800"/>
            <a:ext cx="803275" cy="1263650"/>
          </a:xfrm>
          <a:prstGeom prst="rect">
            <a:avLst/>
          </a:prstGeom>
          <a:noFill/>
          <a:ln w="9525">
            <a:noFill/>
          </a:ln>
        </p:spPr>
        <p:txBody>
          <a:bodyPr wrap="none" anchor="t">
            <a:spAutoFit/>
          </a:bodyPr>
          <a:p>
            <a:pPr>
              <a:lnSpc>
                <a:spcPct val="160000"/>
              </a:lnSpc>
            </a:pPr>
            <a:r>
              <a:rPr lang="zh-CN" altLang="en-US" sz="800" b="1" dirty="0">
                <a:latin typeface="Times New Roman" panose="02020603050405020304" pitchFamily="18" charset="0"/>
                <a:ea typeface="楷体_GB2312" pitchFamily="49" charset="-122"/>
              </a:rPr>
              <a:t>步骤一</a:t>
            </a:r>
            <a:r>
              <a:rPr lang="zh-CN" altLang="en-US" sz="800" dirty="0">
                <a:latin typeface="Times New Roman" panose="02020603050405020304" pitchFamily="18" charset="0"/>
                <a:ea typeface="楷体_GB2312" pitchFamily="49" charset="-122"/>
              </a:rPr>
              <a:t>：</a:t>
            </a:r>
            <a:r>
              <a:rPr lang="zh-CN" altLang="en-US" sz="800" b="1" dirty="0">
                <a:latin typeface="Times New Roman" panose="02020603050405020304" pitchFamily="18" charset="0"/>
                <a:ea typeface="楷体_GB2312" pitchFamily="49" charset="-122"/>
              </a:rPr>
              <a:t>准备</a:t>
            </a:r>
            <a:endParaRPr lang="zh-CN" altLang="en-US" sz="800" b="1" dirty="0">
              <a:latin typeface="Times New Roman" panose="02020603050405020304" pitchFamily="18" charset="0"/>
              <a:ea typeface="楷体_GB2312" pitchFamily="49" charset="-122"/>
            </a:endParaRPr>
          </a:p>
          <a:p>
            <a:pPr>
              <a:lnSpc>
                <a:spcPct val="160000"/>
              </a:lnSpc>
            </a:pPr>
            <a:endParaRPr lang="zh-CN" altLang="en-US" sz="800" b="1" dirty="0">
              <a:latin typeface="Times New Roman" panose="02020603050405020304" pitchFamily="18" charset="0"/>
              <a:ea typeface="楷体_GB2312" pitchFamily="49" charset="-122"/>
            </a:endParaRPr>
          </a:p>
          <a:p>
            <a:pPr>
              <a:lnSpc>
                <a:spcPct val="160000"/>
              </a:lnSpc>
            </a:pPr>
            <a:r>
              <a:rPr lang="zh-CN" altLang="en-US" sz="800" b="1" dirty="0">
                <a:latin typeface="Times New Roman" panose="02020603050405020304" pitchFamily="18" charset="0"/>
                <a:ea typeface="楷体_GB2312" pitchFamily="49" charset="-122"/>
              </a:rPr>
              <a:t>步骤二：面谈</a:t>
            </a:r>
            <a:endParaRPr lang="zh-CN" altLang="en-US" sz="800" b="1" dirty="0">
              <a:latin typeface="Times New Roman" panose="02020603050405020304" pitchFamily="18" charset="0"/>
              <a:ea typeface="楷体_GB2312" pitchFamily="49" charset="-122"/>
            </a:endParaRPr>
          </a:p>
          <a:p>
            <a:pPr>
              <a:lnSpc>
                <a:spcPct val="160000"/>
              </a:lnSpc>
            </a:pPr>
            <a:endParaRPr lang="zh-CN" altLang="en-US" sz="800" b="1" dirty="0">
              <a:latin typeface="Times New Roman" panose="02020603050405020304" pitchFamily="18" charset="0"/>
              <a:ea typeface="楷体_GB2312" pitchFamily="49" charset="-122"/>
            </a:endParaRPr>
          </a:p>
          <a:p>
            <a:pPr>
              <a:lnSpc>
                <a:spcPct val="160000"/>
              </a:lnSpc>
            </a:pPr>
            <a:r>
              <a:rPr lang="zh-CN" altLang="en-US" sz="800" b="1" dirty="0">
                <a:latin typeface="Times New Roman" panose="02020603050405020304" pitchFamily="18" charset="0"/>
                <a:ea typeface="楷体_GB2312" pitchFamily="49" charset="-122"/>
              </a:rPr>
              <a:t>步骤三：奖惩</a:t>
            </a:r>
            <a:endParaRPr lang="zh-CN" altLang="en-US" sz="800" dirty="0">
              <a:latin typeface="Times New Roman" panose="02020603050405020304" pitchFamily="18" charset="0"/>
              <a:ea typeface="楷体_GB2312" pitchFamily="49" charset="-122"/>
            </a:endParaRPr>
          </a:p>
          <a:p>
            <a:pPr>
              <a:lnSpc>
                <a:spcPct val="160000"/>
              </a:lnSpc>
            </a:pPr>
            <a:endParaRPr lang="zh-CN" altLang="en-US" sz="800" dirty="0">
              <a:latin typeface="Times New Roman" panose="02020603050405020304" pitchFamily="18" charset="0"/>
              <a:ea typeface="楷体_GB2312" pitchFamily="49" charset="-122"/>
            </a:endParaRPr>
          </a:p>
        </p:txBody>
      </p:sp>
      <p:sp>
        <p:nvSpPr>
          <p:cNvPr id="35849" name="直接连接符 35848"/>
          <p:cNvSpPr/>
          <p:nvPr/>
        </p:nvSpPr>
        <p:spPr>
          <a:xfrm>
            <a:off x="1371600" y="1676400"/>
            <a:ext cx="0" cy="228600"/>
          </a:xfrm>
          <a:prstGeom prst="line">
            <a:avLst/>
          </a:prstGeom>
          <a:ln w="9525" cap="flat" cmpd="sng">
            <a:solidFill>
              <a:schemeClr val="tx1"/>
            </a:solidFill>
            <a:prstDash val="solid"/>
            <a:headEnd type="none" w="med" len="med"/>
            <a:tailEnd type="none" w="med" len="med"/>
          </a:ln>
        </p:spPr>
      </p:sp>
      <p:sp>
        <p:nvSpPr>
          <p:cNvPr id="35850" name="直接连接符 35849"/>
          <p:cNvSpPr/>
          <p:nvPr/>
        </p:nvSpPr>
        <p:spPr>
          <a:xfrm>
            <a:off x="1295400" y="2133600"/>
            <a:ext cx="0" cy="152400"/>
          </a:xfrm>
          <a:prstGeom prst="line">
            <a:avLst/>
          </a:prstGeom>
          <a:ln w="9525" cap="flat" cmpd="sng">
            <a:solidFill>
              <a:srgbClr val="FF9900"/>
            </a:solidFill>
            <a:prstDash val="solid"/>
            <a:headEnd type="none" w="med" len="med"/>
            <a:tailEnd type="triangle" w="med" len="med"/>
          </a:ln>
        </p:spPr>
      </p:sp>
      <p:sp>
        <p:nvSpPr>
          <p:cNvPr id="35851" name="直接连接符 35850"/>
          <p:cNvSpPr/>
          <p:nvPr/>
        </p:nvSpPr>
        <p:spPr>
          <a:xfrm>
            <a:off x="1295400" y="2514600"/>
            <a:ext cx="0" cy="152400"/>
          </a:xfrm>
          <a:prstGeom prst="line">
            <a:avLst/>
          </a:prstGeom>
          <a:ln w="9525" cap="flat" cmpd="sng">
            <a:solidFill>
              <a:srgbClr val="FF9900"/>
            </a:solidFill>
            <a:prstDash val="solid"/>
            <a:headEnd type="none" w="med" len="med"/>
            <a:tailEnd type="triangle" w="med" len="med"/>
          </a:ln>
        </p:spPr>
      </p:sp>
      <p:sp>
        <p:nvSpPr>
          <p:cNvPr id="35852" name="文本框 35851"/>
          <p:cNvSpPr txBox="1"/>
          <p:nvPr/>
        </p:nvSpPr>
        <p:spPr>
          <a:xfrm>
            <a:off x="3733800" y="914400"/>
            <a:ext cx="2438400" cy="604838"/>
          </a:xfrm>
          <a:prstGeom prst="rect">
            <a:avLst/>
          </a:prstGeom>
          <a:noFill/>
          <a:ln w="9525">
            <a:noFill/>
          </a:ln>
        </p:spPr>
        <p:txBody>
          <a:bodyPr>
            <a:spAutoFit/>
          </a:bodyPr>
          <a:p>
            <a:pPr>
              <a:lnSpc>
                <a:spcPct val="120000"/>
              </a:lnSpc>
            </a:pPr>
            <a:r>
              <a:rPr lang="zh-CN" altLang="en-US" sz="2800" b="1" dirty="0">
                <a:solidFill>
                  <a:srgbClr val="990033"/>
                </a:solidFill>
                <a:effectLst>
                  <a:outerShdw blurRad="38100" dist="38100" dir="2700000">
                    <a:srgbClr val="C0C0C0"/>
                  </a:outerShdw>
                </a:effectLst>
                <a:latin typeface="Times New Roman" panose="02020603050405020304" pitchFamily="18" charset="0"/>
                <a:ea typeface="楷体_GB2312" pitchFamily="49" charset="-122"/>
              </a:rPr>
              <a:t>面谈的步骤</a:t>
            </a:r>
            <a:endParaRPr lang="zh-CN" altLang="en-US" sz="2000">
              <a:solidFill>
                <a:srgbClr val="990033"/>
              </a:solidFill>
              <a:latin typeface="Times New Roman" panose="02020603050405020304" pitchFamily="18" charset="0"/>
              <a:ea typeface="楷体_GB2312" pitchFamily="49" charset="-122"/>
            </a:endParaRPr>
          </a:p>
        </p:txBody>
      </p:sp>
      <p:sp>
        <p:nvSpPr>
          <p:cNvPr id="35853" name="文本框 35852"/>
          <p:cNvSpPr txBox="1"/>
          <p:nvPr/>
        </p:nvSpPr>
        <p:spPr>
          <a:xfrm>
            <a:off x="28035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35854" name="文本框 35853"/>
          <p:cNvSpPr txBox="1"/>
          <p:nvPr/>
        </p:nvSpPr>
        <p:spPr>
          <a:xfrm>
            <a:off x="2743200" y="1600200"/>
            <a:ext cx="5899150" cy="4664075"/>
          </a:xfrm>
          <a:prstGeom prst="rect">
            <a:avLst/>
          </a:prstGeom>
          <a:noFill/>
          <a:ln w="9525">
            <a:noFill/>
          </a:ln>
        </p:spPr>
        <p:txBody>
          <a:bodyPr wrap="none" anchor="t">
            <a:spAutoFit/>
          </a:bodyPr>
          <a:p>
            <a:pPr>
              <a:lnSpc>
                <a:spcPct val="150000"/>
              </a:lnSpc>
            </a:pPr>
            <a:r>
              <a:rPr lang="en-US" altLang="zh-CN" sz="2000" b="1" dirty="0">
                <a:solidFill>
                  <a:schemeClr val="accent2"/>
                </a:solidFill>
                <a:latin typeface="黑体" panose="02010609060101010101" pitchFamily="2" charset="-122"/>
                <a:ea typeface="黑体" panose="02010609060101010101" pitchFamily="2" charset="-122"/>
              </a:rPr>
              <a:t>1. </a:t>
            </a:r>
            <a:r>
              <a:rPr lang="zh-CN" altLang="en-US" sz="2000" b="1" dirty="0">
                <a:solidFill>
                  <a:schemeClr val="accent2"/>
                </a:solidFill>
                <a:latin typeface="黑体" panose="02010609060101010101" pitchFamily="2" charset="-122"/>
                <a:ea typeface="黑体" panose="02010609060101010101" pitchFamily="2" charset="-122"/>
              </a:rPr>
              <a:t>营造一个和谐的气氛</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50000"/>
              </a:lnSpc>
            </a:pPr>
            <a:r>
              <a:rPr lang="en-US" altLang="zh-CN" sz="2000" b="1" dirty="0">
                <a:solidFill>
                  <a:schemeClr val="accent2"/>
                </a:solidFill>
                <a:latin typeface="黑体" panose="02010609060101010101" pitchFamily="2" charset="-122"/>
                <a:ea typeface="黑体" panose="02010609060101010101" pitchFamily="2" charset="-122"/>
              </a:rPr>
              <a:t>2. </a:t>
            </a:r>
            <a:r>
              <a:rPr lang="zh-CN" altLang="en-US" sz="2000" b="1" dirty="0">
                <a:solidFill>
                  <a:schemeClr val="accent2"/>
                </a:solidFill>
                <a:latin typeface="黑体" panose="02010609060101010101" pitchFamily="2" charset="-122"/>
                <a:ea typeface="黑体" panose="02010609060101010101" pitchFamily="2" charset="-122"/>
              </a:rPr>
              <a:t>说明讨论的目的，步骤和时间</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50000"/>
              </a:lnSpc>
            </a:pPr>
            <a:r>
              <a:rPr lang="en-US" altLang="zh-CN" sz="2000" b="1" dirty="0">
                <a:solidFill>
                  <a:schemeClr val="accent2"/>
                </a:solidFill>
                <a:latin typeface="黑体" panose="02010609060101010101" pitchFamily="2" charset="-122"/>
                <a:ea typeface="黑体" panose="02010609060101010101" pitchFamily="2" charset="-122"/>
              </a:rPr>
              <a:t>3. </a:t>
            </a:r>
            <a:r>
              <a:rPr lang="zh-CN" altLang="en-US" sz="2000" b="1" dirty="0">
                <a:solidFill>
                  <a:schemeClr val="accent2"/>
                </a:solidFill>
                <a:latin typeface="黑体" panose="02010609060101010101" pitchFamily="2" charset="-122"/>
                <a:ea typeface="黑体" panose="02010609060101010101" pitchFamily="2" charset="-122"/>
              </a:rPr>
              <a:t>根据每项工作目标考核完成的情况</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50000"/>
              </a:lnSpc>
            </a:pPr>
            <a:r>
              <a:rPr lang="en-US" altLang="zh-CN" sz="2000" b="1" dirty="0">
                <a:solidFill>
                  <a:schemeClr val="accent2"/>
                </a:solidFill>
                <a:latin typeface="黑体" panose="02010609060101010101" pitchFamily="2" charset="-122"/>
                <a:ea typeface="黑体" panose="02010609060101010101" pitchFamily="2" charset="-122"/>
              </a:rPr>
              <a:t>4. </a:t>
            </a:r>
            <a:r>
              <a:rPr lang="zh-CN" altLang="en-US" sz="2000" b="1" dirty="0">
                <a:solidFill>
                  <a:schemeClr val="accent2"/>
                </a:solidFill>
                <a:latin typeface="黑体" panose="02010609060101010101" pitchFamily="2" charset="-122"/>
                <a:ea typeface="黑体" panose="02010609060101010101" pitchFamily="2" charset="-122"/>
              </a:rPr>
              <a:t>分析成功和失败的原因</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50000"/>
              </a:lnSpc>
            </a:pPr>
            <a:r>
              <a:rPr lang="en-US" altLang="zh-CN" sz="2000" b="1" dirty="0">
                <a:solidFill>
                  <a:schemeClr val="accent2"/>
                </a:solidFill>
                <a:latin typeface="黑体" panose="02010609060101010101" pitchFamily="2" charset="-122"/>
                <a:ea typeface="黑体" panose="02010609060101010101" pitchFamily="2" charset="-122"/>
              </a:rPr>
              <a:t>5. </a:t>
            </a:r>
            <a:r>
              <a:rPr lang="zh-CN" altLang="en-US" sz="2000" b="1" dirty="0">
                <a:solidFill>
                  <a:schemeClr val="accent2"/>
                </a:solidFill>
                <a:latin typeface="黑体" panose="02010609060101010101" pitchFamily="2" charset="-122"/>
                <a:ea typeface="黑体" panose="02010609060101010101" pitchFamily="2" charset="-122"/>
              </a:rPr>
              <a:t>考查企业价值观的行为表现</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50000"/>
              </a:lnSpc>
            </a:pPr>
            <a:r>
              <a:rPr lang="en-US" altLang="zh-CN" sz="2000" b="1" dirty="0">
                <a:solidFill>
                  <a:schemeClr val="accent2"/>
                </a:solidFill>
                <a:latin typeface="黑体" panose="02010609060101010101" pitchFamily="2" charset="-122"/>
                <a:ea typeface="黑体" panose="02010609060101010101" pitchFamily="2" charset="-122"/>
              </a:rPr>
              <a:t>6. </a:t>
            </a:r>
            <a:r>
              <a:rPr lang="zh-CN" altLang="en-US" sz="2000" b="1" dirty="0">
                <a:solidFill>
                  <a:schemeClr val="accent2"/>
                </a:solidFill>
                <a:latin typeface="黑体" panose="02010609060101010101" pitchFamily="2" charset="-122"/>
                <a:ea typeface="黑体" panose="02010609060101010101" pitchFamily="2" charset="-122"/>
              </a:rPr>
              <a:t>评价员工在工作能力上的强项和有待改进的方面</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50000"/>
              </a:lnSpc>
            </a:pPr>
            <a:r>
              <a:rPr lang="en-US" altLang="zh-CN" sz="2000" b="1" dirty="0">
                <a:solidFill>
                  <a:schemeClr val="accent2"/>
                </a:solidFill>
                <a:latin typeface="黑体" panose="02010609060101010101" pitchFamily="2" charset="-122"/>
                <a:ea typeface="黑体" panose="02010609060101010101" pitchFamily="2" charset="-122"/>
              </a:rPr>
              <a:t>7. </a:t>
            </a:r>
            <a:r>
              <a:rPr lang="zh-CN" altLang="en-US" sz="2000" b="1" dirty="0">
                <a:solidFill>
                  <a:schemeClr val="accent2"/>
                </a:solidFill>
                <a:latin typeface="黑体" panose="02010609060101010101" pitchFamily="2" charset="-122"/>
                <a:ea typeface="黑体" panose="02010609060101010101" pitchFamily="2" charset="-122"/>
              </a:rPr>
              <a:t>讨论员工的发展计划</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50000"/>
              </a:lnSpc>
            </a:pPr>
            <a:r>
              <a:rPr lang="en-US" altLang="zh-CN" sz="2000" b="1" dirty="0">
                <a:solidFill>
                  <a:schemeClr val="accent2"/>
                </a:solidFill>
                <a:latin typeface="黑体" panose="02010609060101010101" pitchFamily="2" charset="-122"/>
                <a:ea typeface="黑体" panose="02010609060101010101" pitchFamily="2" charset="-122"/>
              </a:rPr>
              <a:t>8. </a:t>
            </a:r>
            <a:r>
              <a:rPr lang="zh-CN" altLang="en-US" sz="2000" b="1" dirty="0">
                <a:solidFill>
                  <a:schemeClr val="accent2"/>
                </a:solidFill>
                <a:latin typeface="黑体" panose="02010609060101010101" pitchFamily="2" charset="-122"/>
                <a:ea typeface="黑体" panose="02010609060101010101" pitchFamily="2" charset="-122"/>
              </a:rPr>
              <a:t>为下一阶段的工作设定目标</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50000"/>
              </a:lnSpc>
            </a:pPr>
            <a:r>
              <a:rPr lang="en-US" altLang="zh-CN" sz="2000" b="1" dirty="0">
                <a:solidFill>
                  <a:schemeClr val="accent2"/>
                </a:solidFill>
                <a:latin typeface="黑体" panose="02010609060101010101" pitchFamily="2" charset="-122"/>
                <a:ea typeface="黑体" panose="02010609060101010101" pitchFamily="2" charset="-122"/>
              </a:rPr>
              <a:t>9. </a:t>
            </a:r>
            <a:r>
              <a:rPr lang="zh-CN" altLang="en-US" sz="2000" b="1" dirty="0">
                <a:solidFill>
                  <a:schemeClr val="accent2"/>
                </a:solidFill>
                <a:latin typeface="黑体" panose="02010609060101010101" pitchFamily="2" charset="-122"/>
                <a:ea typeface="黑体" panose="02010609060101010101" pitchFamily="2" charset="-122"/>
              </a:rPr>
              <a:t>讨论需要的支持和资源</a:t>
            </a:r>
            <a:endParaRPr lang="zh-CN" altLang="en-US" sz="2000" b="1" dirty="0">
              <a:solidFill>
                <a:schemeClr val="accent2"/>
              </a:solidFill>
              <a:latin typeface="黑体" panose="02010609060101010101" pitchFamily="2" charset="-122"/>
              <a:ea typeface="黑体" panose="02010609060101010101" pitchFamily="2" charset="-122"/>
            </a:endParaRPr>
          </a:p>
          <a:p>
            <a:pPr>
              <a:lnSpc>
                <a:spcPct val="150000"/>
              </a:lnSpc>
            </a:pPr>
            <a:r>
              <a:rPr lang="en-US" altLang="zh-CN" sz="2000" b="1" dirty="0">
                <a:solidFill>
                  <a:schemeClr val="accent2"/>
                </a:solidFill>
                <a:latin typeface="黑体" panose="02010609060101010101" pitchFamily="2" charset="-122"/>
                <a:ea typeface="黑体" panose="02010609060101010101" pitchFamily="2" charset="-122"/>
              </a:rPr>
              <a:t>10.</a:t>
            </a:r>
            <a:r>
              <a:rPr lang="zh-CN" altLang="en-US" sz="2000" b="1" dirty="0">
                <a:solidFill>
                  <a:schemeClr val="accent2"/>
                </a:solidFill>
                <a:latin typeface="黑体" panose="02010609060101010101" pitchFamily="2" charset="-122"/>
                <a:ea typeface="黑体" panose="02010609060101010101" pitchFamily="2" charset="-122"/>
              </a:rPr>
              <a:t>签字</a:t>
            </a:r>
            <a:endParaRPr lang="zh-CN" altLang="en-US" sz="2000" b="1" dirty="0">
              <a:solidFill>
                <a:schemeClr val="accent2"/>
              </a:solidFill>
              <a:latin typeface="黑体" panose="02010609060101010101" pitchFamily="2" charset="-122"/>
              <a:ea typeface="黑体" panose="02010609060101010101" pitchFamily="2" charset="-122"/>
            </a:endParaRPr>
          </a:p>
        </p:txBody>
      </p:sp>
      <p:sp>
        <p:nvSpPr>
          <p:cNvPr id="35855" name="右箭头 35854"/>
          <p:cNvSpPr/>
          <p:nvPr/>
        </p:nvSpPr>
        <p:spPr>
          <a:xfrm>
            <a:off x="1752600" y="2286000"/>
            <a:ext cx="609600" cy="228600"/>
          </a:xfrm>
          <a:prstGeom prst="rightArrow">
            <a:avLst>
              <a:gd name="adj1" fmla="val 50000"/>
              <a:gd name="adj2" fmla="val 66666"/>
            </a:avLst>
          </a:prstGeom>
          <a:solidFill>
            <a:schemeClr val="accent1"/>
          </a:solidFill>
          <a:ln w="9525" cap="flat" cmpd="sng">
            <a:solidFill>
              <a:schemeClr val="bg1"/>
            </a:solidFill>
            <a:prstDash val="solid"/>
            <a:miter/>
            <a:headEnd type="none" w="med" len="med"/>
            <a:tailEnd type="none" w="med" len="med"/>
          </a:ln>
        </p:spPr>
        <p:txBody>
          <a:bodyPr/>
          <a:p>
            <a:endParaRPr lang="zh-CN" altLang="en-US"/>
          </a:p>
        </p:txBody>
      </p:sp>
      <p:grpSp>
        <p:nvGrpSpPr>
          <p:cNvPr id="35864" name="组合 35863"/>
          <p:cNvGrpSpPr/>
          <p:nvPr/>
        </p:nvGrpSpPr>
        <p:grpSpPr>
          <a:xfrm>
            <a:off x="381000" y="152400"/>
            <a:ext cx="5638800" cy="762000"/>
            <a:chOff x="240" y="96"/>
            <a:chExt cx="3552" cy="480"/>
          </a:xfrm>
        </p:grpSpPr>
        <p:sp>
          <p:nvSpPr>
            <p:cNvPr id="35865" name="矩形 35864"/>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35866" name="组合 35865"/>
            <p:cNvGrpSpPr/>
            <p:nvPr/>
          </p:nvGrpSpPr>
          <p:grpSpPr>
            <a:xfrm>
              <a:off x="240" y="96"/>
              <a:ext cx="480" cy="480"/>
              <a:chOff x="240" y="96"/>
              <a:chExt cx="480" cy="480"/>
            </a:xfrm>
          </p:grpSpPr>
          <p:sp>
            <p:nvSpPr>
              <p:cNvPr id="35867" name="右箭头 35866"/>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35868" name="右箭头 35867"/>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35869" name="右箭头 35868"/>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35870" name="右箭头 35869"/>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35871" name="右箭头 35870"/>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椭圆 219137"/>
          <p:cNvSpPr/>
          <p:nvPr/>
        </p:nvSpPr>
        <p:spPr>
          <a:xfrm>
            <a:off x="2514600" y="1447800"/>
            <a:ext cx="3276600" cy="2209800"/>
          </a:xfrm>
          <a:prstGeom prst="ellipse">
            <a:avLst/>
          </a:prstGeom>
          <a:solidFill>
            <a:srgbClr val="CC0099"/>
          </a:solidFill>
          <a:ln w="9525" cap="flat" cmpd="sng">
            <a:solidFill>
              <a:schemeClr val="tx1"/>
            </a:solidFill>
            <a:prstDash val="solid"/>
            <a:headEnd type="none" w="med" len="med"/>
            <a:tailEnd type="none" w="med" len="med"/>
          </a:ln>
        </p:spPr>
        <p:txBody>
          <a:bodyPr wrap="none" anchor="ctr"/>
          <a:p>
            <a:pPr algn="ctr"/>
            <a:r>
              <a:rPr lang="zh-CN" altLang="en-US" dirty="0">
                <a:solidFill>
                  <a:srgbClr val="FFFF66"/>
                </a:solidFill>
                <a:latin typeface="Times New Roman" panose="02020603050405020304" pitchFamily="18" charset="0"/>
                <a:ea typeface="宋体" panose="02010600030101010101" pitchFamily="2" charset="-122"/>
              </a:rPr>
              <a:t>业绩计划</a:t>
            </a:r>
            <a:r>
              <a:rPr lang="en-US" altLang="zh-CN" dirty="0">
                <a:solidFill>
                  <a:srgbClr val="FFFF66"/>
                </a:solidFill>
                <a:latin typeface="Times New Roman" panose="02020603050405020304" pitchFamily="18" charset="0"/>
                <a:ea typeface="宋体" panose="02010600030101010101" pitchFamily="2" charset="-122"/>
              </a:rPr>
              <a:t>/</a:t>
            </a:r>
            <a:r>
              <a:rPr lang="zh-CN" altLang="en-US" dirty="0">
                <a:solidFill>
                  <a:srgbClr val="FFFF66"/>
                </a:solidFill>
                <a:latin typeface="Times New Roman" panose="02020603050405020304" pitchFamily="18" charset="0"/>
                <a:ea typeface="宋体" panose="02010600030101010101" pitchFamily="2" charset="-122"/>
              </a:rPr>
              <a:t>目标设定</a:t>
            </a:r>
            <a:endParaRPr lang="zh-CN" altLang="en-US" dirty="0">
              <a:solidFill>
                <a:srgbClr val="FFFF66"/>
              </a:solidFill>
              <a:latin typeface="Times New Roman" panose="02020603050405020304" pitchFamily="18" charset="0"/>
              <a:ea typeface="宋体" panose="02010600030101010101" pitchFamily="2" charset="-122"/>
            </a:endParaRPr>
          </a:p>
        </p:txBody>
      </p:sp>
      <p:sp>
        <p:nvSpPr>
          <p:cNvPr id="219139" name="椭圆 219138"/>
          <p:cNvSpPr/>
          <p:nvPr/>
        </p:nvSpPr>
        <p:spPr>
          <a:xfrm>
            <a:off x="4724400" y="3733800"/>
            <a:ext cx="3276600" cy="2209800"/>
          </a:xfrm>
          <a:prstGeom prst="ellipse">
            <a:avLst/>
          </a:prstGeom>
          <a:solidFill>
            <a:srgbClr val="990099"/>
          </a:solidFill>
          <a:ln w="9525" cap="flat" cmpd="sng">
            <a:solidFill>
              <a:schemeClr val="tx1"/>
            </a:solidFill>
            <a:prstDash val="solid"/>
            <a:headEnd type="none" w="med" len="med"/>
            <a:tailEnd type="none" w="med" len="med"/>
          </a:ln>
        </p:spPr>
        <p:txBody>
          <a:bodyPr wrap="none" anchor="ctr"/>
          <a:p>
            <a:pPr algn="ctr"/>
            <a:r>
              <a:rPr lang="zh-CN" altLang="en-US" dirty="0">
                <a:solidFill>
                  <a:srgbClr val="FFFF66"/>
                </a:solidFill>
                <a:latin typeface="Times New Roman" panose="02020603050405020304" pitchFamily="18" charset="0"/>
                <a:ea typeface="宋体" panose="02010600030101010101" pitchFamily="2" charset="-122"/>
              </a:rPr>
              <a:t>业绩反馈</a:t>
            </a:r>
            <a:r>
              <a:rPr lang="en-US" altLang="zh-CN" dirty="0">
                <a:solidFill>
                  <a:srgbClr val="FFFF66"/>
                </a:solidFill>
                <a:latin typeface="Times New Roman" panose="02020603050405020304" pitchFamily="18" charset="0"/>
                <a:ea typeface="宋体" panose="02010600030101010101" pitchFamily="2" charset="-122"/>
              </a:rPr>
              <a:t>/</a:t>
            </a:r>
            <a:r>
              <a:rPr lang="zh-CN" altLang="en-US" dirty="0">
                <a:solidFill>
                  <a:srgbClr val="FFFF66"/>
                </a:solidFill>
                <a:latin typeface="Times New Roman" panose="02020603050405020304" pitchFamily="18" charset="0"/>
                <a:ea typeface="宋体" panose="02010600030101010101" pitchFamily="2" charset="-122"/>
              </a:rPr>
              <a:t>业绩指导</a:t>
            </a:r>
            <a:endParaRPr lang="zh-CN" altLang="en-US" dirty="0">
              <a:solidFill>
                <a:srgbClr val="FFFF66"/>
              </a:solidFill>
              <a:latin typeface="Times New Roman" panose="02020603050405020304" pitchFamily="18" charset="0"/>
              <a:ea typeface="宋体" panose="02010600030101010101" pitchFamily="2" charset="-122"/>
            </a:endParaRPr>
          </a:p>
        </p:txBody>
      </p:sp>
      <p:sp>
        <p:nvSpPr>
          <p:cNvPr id="219140" name="椭圆 219139"/>
          <p:cNvSpPr/>
          <p:nvPr/>
        </p:nvSpPr>
        <p:spPr>
          <a:xfrm>
            <a:off x="533400" y="3810000"/>
            <a:ext cx="3276600" cy="2209800"/>
          </a:xfrm>
          <a:prstGeom prst="ellipse">
            <a:avLst/>
          </a:prstGeom>
          <a:solidFill>
            <a:srgbClr val="9900CC"/>
          </a:solidFill>
          <a:ln w="9525" cap="flat" cmpd="sng">
            <a:solidFill>
              <a:schemeClr val="tx1"/>
            </a:solidFill>
            <a:prstDash val="solid"/>
            <a:headEnd type="none" w="med" len="med"/>
            <a:tailEnd type="none" w="med" len="med"/>
          </a:ln>
        </p:spPr>
        <p:txBody>
          <a:bodyPr wrap="none" anchor="ctr"/>
          <a:p>
            <a:pPr algn="ctr"/>
            <a:r>
              <a:rPr lang="zh-CN" altLang="en-US" dirty="0">
                <a:solidFill>
                  <a:srgbClr val="FFFF66"/>
                </a:solidFill>
                <a:latin typeface="Times New Roman" panose="02020603050405020304" pitchFamily="18" charset="0"/>
                <a:ea typeface="宋体" panose="02010600030101010101" pitchFamily="2" charset="-122"/>
              </a:rPr>
              <a:t>业绩评价</a:t>
            </a:r>
            <a:r>
              <a:rPr lang="en-US" altLang="zh-CN" dirty="0">
                <a:solidFill>
                  <a:srgbClr val="FFFF66"/>
                </a:solidFill>
                <a:latin typeface="Times New Roman" panose="02020603050405020304" pitchFamily="18" charset="0"/>
                <a:ea typeface="宋体" panose="02010600030101010101" pitchFamily="2" charset="-122"/>
              </a:rPr>
              <a:t>/</a:t>
            </a:r>
            <a:r>
              <a:rPr lang="zh-CN" altLang="en-US" dirty="0">
                <a:solidFill>
                  <a:srgbClr val="FFFF66"/>
                </a:solidFill>
                <a:latin typeface="Times New Roman" panose="02020603050405020304" pitchFamily="18" charset="0"/>
                <a:ea typeface="宋体" panose="02010600030101010101" pitchFamily="2" charset="-122"/>
              </a:rPr>
              <a:t>业绩报偿</a:t>
            </a:r>
            <a:endParaRPr lang="zh-CN" altLang="en-US" dirty="0">
              <a:solidFill>
                <a:srgbClr val="FFFF66"/>
              </a:solidFill>
              <a:latin typeface="Times New Roman" panose="02020603050405020304" pitchFamily="18" charset="0"/>
              <a:ea typeface="宋体" panose="02010600030101010101" pitchFamily="2" charset="-122"/>
            </a:endParaRPr>
          </a:p>
        </p:txBody>
      </p:sp>
      <p:sp>
        <p:nvSpPr>
          <p:cNvPr id="219141" name="右弧形箭头 219140"/>
          <p:cNvSpPr/>
          <p:nvPr/>
        </p:nvSpPr>
        <p:spPr>
          <a:xfrm>
            <a:off x="5791200" y="2362200"/>
            <a:ext cx="685800" cy="1447800"/>
          </a:xfrm>
          <a:prstGeom prst="curvedLeftArrow">
            <a:avLst>
              <a:gd name="adj1" fmla="val 42222"/>
              <a:gd name="adj2" fmla="val 84444"/>
              <a:gd name="adj3" fmla="val 3333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19142" name="右弧形箭头 219141"/>
          <p:cNvSpPr/>
          <p:nvPr/>
        </p:nvSpPr>
        <p:spPr>
          <a:xfrm rot="10800000">
            <a:off x="1752600" y="2362200"/>
            <a:ext cx="762000" cy="1447800"/>
          </a:xfrm>
          <a:prstGeom prst="curvedLeftArrow">
            <a:avLst>
              <a:gd name="adj1" fmla="val 38000"/>
              <a:gd name="adj2" fmla="val 76000"/>
              <a:gd name="adj3" fmla="val 3333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19143" name="右弧形箭头 219142"/>
          <p:cNvSpPr/>
          <p:nvPr/>
        </p:nvSpPr>
        <p:spPr>
          <a:xfrm rot="-16111655">
            <a:off x="3810000" y="4953000"/>
            <a:ext cx="685800" cy="1447800"/>
          </a:xfrm>
          <a:prstGeom prst="curvedLeftArrow">
            <a:avLst>
              <a:gd name="adj1" fmla="val 42222"/>
              <a:gd name="adj2" fmla="val 84444"/>
              <a:gd name="adj3" fmla="val 3333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19144" name="矩形 219143" descr="紫色网格"/>
          <p:cNvSpPr/>
          <p:nvPr/>
        </p:nvSpPr>
        <p:spPr>
          <a:xfrm>
            <a:off x="0" y="457200"/>
            <a:ext cx="3657600" cy="609600"/>
          </a:xfrm>
          <a:prstGeom prst="rect">
            <a:avLst/>
          </a:prstGeom>
          <a:blipFill rotWithShape="0">
            <a:blip r:embed="rId1"/>
          </a:blipFill>
          <a:ln w="9525">
            <a:noFill/>
          </a:ln>
          <a:effectLst>
            <a:prstShdw prst="shdw17" dist="17961" dir="13499999">
              <a:srgbClr val="9900CC">
                <a:gamma/>
                <a:shade val="60000"/>
                <a:invGamma/>
              </a:srgbClr>
            </a:prstShdw>
          </a:effectLst>
        </p:spPr>
        <p:txBody>
          <a:bodyPr anchor="ctr"/>
          <a:p>
            <a:pPr eaLnBrk="0" hangingPunct="0"/>
            <a:r>
              <a:rPr lang="zh-CN" altLang="en-US" dirty="0">
                <a:solidFill>
                  <a:srgbClr val="FFFF66"/>
                </a:solidFill>
                <a:latin typeface="Times New Roman" panose="02020603050405020304" pitchFamily="18" charset="0"/>
                <a:ea typeface="PMingLiU" pitchFamily="18" charset="-120"/>
              </a:rPr>
              <a:t>业绩管理循环</a:t>
            </a:r>
            <a:endParaRPr lang="zh-CN" altLang="en-US" dirty="0">
              <a:latin typeface="Times New Roman" panose="02020603050405020304" pitchFamily="18" charset="0"/>
              <a:ea typeface="PMingLiU" pitchFamily="18" charset="-12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2018" name="文本框 342017"/>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42019" name="文本框 342018"/>
          <p:cNvSpPr txBox="1"/>
          <p:nvPr/>
        </p:nvSpPr>
        <p:spPr>
          <a:xfrm>
            <a:off x="1219200" y="1981200"/>
            <a:ext cx="7086600" cy="4206875"/>
          </a:xfrm>
          <a:prstGeom prst="rect">
            <a:avLst/>
          </a:prstGeom>
          <a:noFill/>
          <a:ln w="38100">
            <a:noFill/>
          </a:ln>
        </p:spPr>
        <p:txBody>
          <a:bodyPr anchor="ctr">
            <a:spAutoFit/>
          </a:bodyPr>
          <a:p>
            <a:pPr algn="just" defTabSz="762000">
              <a:lnSpc>
                <a:spcPct val="150000"/>
              </a:lnSpc>
            </a:pPr>
            <a:r>
              <a:rPr lang="zh-CN" altLang="en-US" sz="2000" b="1" dirty="0">
                <a:solidFill>
                  <a:schemeClr val="accent2"/>
                </a:solidFill>
                <a:latin typeface="宋体" panose="02010600030101010101" pitchFamily="2" charset="-122"/>
                <a:ea typeface="宋体" panose="02010600030101010101" pitchFamily="2" charset="-122"/>
              </a:rPr>
              <a:t>（</a:t>
            </a:r>
            <a:r>
              <a:rPr lang="en-US" altLang="zh-CN" sz="2000" b="1" dirty="0">
                <a:solidFill>
                  <a:schemeClr val="accent2"/>
                </a:solidFill>
                <a:latin typeface="宋体" panose="02010600030101010101" pitchFamily="2" charset="-122"/>
                <a:ea typeface="宋体" panose="02010600030101010101" pitchFamily="2" charset="-122"/>
              </a:rPr>
              <a:t>1</a:t>
            </a:r>
            <a:r>
              <a:rPr lang="zh-CN" altLang="en-US" sz="2000" b="1" dirty="0">
                <a:solidFill>
                  <a:schemeClr val="accent2"/>
                </a:solidFill>
                <a:latin typeface="宋体" panose="02010600030101010101" pitchFamily="2" charset="-122"/>
                <a:ea typeface="宋体" panose="02010600030101010101" pitchFamily="2" charset="-122"/>
              </a:rPr>
              <a:t>）面谈的技能与技巧</a:t>
            </a:r>
            <a:endParaRPr lang="zh-CN" altLang="en-US" sz="2000" b="1" dirty="0">
              <a:solidFill>
                <a:schemeClr val="accent2"/>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chemeClr val="accent2"/>
                </a:solidFill>
                <a:latin typeface="宋体" panose="02010600030101010101" pitchFamily="2" charset="-122"/>
                <a:ea typeface="宋体" panose="02010600030101010101" pitchFamily="2" charset="-122"/>
              </a:rPr>
              <a:t>     事先要有准备；</a:t>
            </a:r>
            <a:endParaRPr lang="zh-CN" altLang="en-US" sz="2000" b="1" dirty="0">
              <a:solidFill>
                <a:schemeClr val="accent2"/>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chemeClr val="accent2"/>
                </a:solidFill>
                <a:latin typeface="宋体" panose="02010600030101010101" pitchFamily="2" charset="-122"/>
                <a:ea typeface="宋体" panose="02010600030101010101" pitchFamily="2" charset="-122"/>
              </a:rPr>
              <a:t>     选择合适的时间和环境；</a:t>
            </a:r>
            <a:endParaRPr lang="zh-CN" altLang="en-US" sz="2000" b="1" dirty="0">
              <a:solidFill>
                <a:schemeClr val="accent2"/>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chemeClr val="accent2"/>
                </a:solidFill>
                <a:latin typeface="宋体" panose="02010600030101010101" pitchFamily="2" charset="-122"/>
                <a:ea typeface="宋体" panose="02010600030101010101" pitchFamily="2" charset="-122"/>
              </a:rPr>
              <a:t>     鼓励下属充分参与；</a:t>
            </a:r>
            <a:endParaRPr lang="zh-CN" altLang="en-US" sz="2000" b="1" dirty="0">
              <a:solidFill>
                <a:schemeClr val="accent2"/>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chemeClr val="accent2"/>
                </a:solidFill>
                <a:latin typeface="宋体" panose="02010600030101010101" pitchFamily="2" charset="-122"/>
                <a:ea typeface="宋体" panose="02010600030101010101" pitchFamily="2" charset="-122"/>
              </a:rPr>
              <a:t>     认真聆听；</a:t>
            </a:r>
            <a:endParaRPr lang="zh-CN" altLang="en-US" sz="2000" b="1" dirty="0">
              <a:solidFill>
                <a:schemeClr val="accent2"/>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chemeClr val="accent2"/>
                </a:solidFill>
                <a:latin typeface="宋体" panose="02010600030101010101" pitchFamily="2" charset="-122"/>
                <a:ea typeface="宋体" panose="02010600030101010101" pitchFamily="2" charset="-122"/>
              </a:rPr>
              <a:t>     关注下属长处；</a:t>
            </a:r>
            <a:endParaRPr lang="zh-CN" altLang="en-US" sz="2000" b="1" dirty="0">
              <a:solidFill>
                <a:schemeClr val="accent2"/>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chemeClr val="accent2"/>
                </a:solidFill>
                <a:latin typeface="宋体" panose="02010600030101010101" pitchFamily="2" charset="-122"/>
                <a:ea typeface="宋体" panose="02010600030101010101" pitchFamily="2" charset="-122"/>
              </a:rPr>
              <a:t>     谈话要具体、客观，态度要平和；</a:t>
            </a:r>
            <a:endParaRPr lang="zh-CN" altLang="en-US" sz="2000" b="1" dirty="0">
              <a:solidFill>
                <a:schemeClr val="accent2"/>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chemeClr val="accent2"/>
                </a:solidFill>
                <a:latin typeface="宋体" panose="02010600030101010101" pitchFamily="2" charset="-122"/>
                <a:ea typeface="宋体" panose="02010600030101010101" pitchFamily="2" charset="-122"/>
              </a:rPr>
              <a:t>     始终要把握面谈是双方的沟通，而非讲演。</a:t>
            </a:r>
            <a:endParaRPr lang="zh-CN" altLang="en-US" sz="2000" b="1" dirty="0">
              <a:solidFill>
                <a:schemeClr val="accent2"/>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chemeClr val="accent2"/>
                </a:solidFill>
                <a:latin typeface="宋体" panose="02010600030101010101" pitchFamily="2" charset="-122"/>
                <a:ea typeface="宋体" panose="02010600030101010101" pitchFamily="2" charset="-122"/>
              </a:rPr>
              <a:t>     </a:t>
            </a:r>
            <a:r>
              <a:rPr lang="en-US" altLang="zh-CN" sz="2000" b="1" dirty="0">
                <a:solidFill>
                  <a:schemeClr val="accent2"/>
                </a:solidFill>
                <a:latin typeface="Times New Roman" panose="02020603050405020304" pitchFamily="18" charset="0"/>
                <a:ea typeface="宋体" panose="02010600030101010101" pitchFamily="2" charset="-122"/>
              </a:rPr>
              <a:t>……</a:t>
            </a:r>
            <a:endParaRPr lang="en-US" altLang="zh-CN" sz="2000" b="1" dirty="0">
              <a:solidFill>
                <a:schemeClr val="accent2"/>
              </a:solidFill>
              <a:latin typeface="宋体" panose="02010600030101010101" pitchFamily="2" charset="-122"/>
              <a:ea typeface="宋体" panose="02010600030101010101" pitchFamily="2" charset="-122"/>
            </a:endParaRPr>
          </a:p>
        </p:txBody>
      </p:sp>
      <p:sp>
        <p:nvSpPr>
          <p:cNvPr id="342020" name="矩形 342019"/>
          <p:cNvSpPr/>
          <p:nvPr/>
        </p:nvSpPr>
        <p:spPr>
          <a:xfrm>
            <a:off x="3302000" y="1524000"/>
            <a:ext cx="2847975" cy="519113"/>
          </a:xfrm>
          <a:prstGeom prst="rect">
            <a:avLst/>
          </a:prstGeom>
          <a:noFill/>
          <a:ln w="38100">
            <a:noFill/>
          </a:ln>
        </p:spPr>
        <p:txBody>
          <a:bodyPr wrap="none" anchor="ctr">
            <a:spAutoFit/>
          </a:bodyPr>
          <a:p>
            <a:pPr algn="ctr" defTabSz="762000">
              <a:spcBef>
                <a:spcPct val="50000"/>
              </a:spcBef>
            </a:pPr>
            <a:r>
              <a:rPr lang="en-US" altLang="zh-CN" sz="2800" b="1" dirty="0">
                <a:solidFill>
                  <a:srgbClr val="663300"/>
                </a:solidFill>
                <a:latin typeface="黑体" panose="02010609060101010101" pitchFamily="2" charset="-122"/>
                <a:ea typeface="黑体" panose="02010609060101010101" pitchFamily="2" charset="-122"/>
              </a:rPr>
              <a:t>3</a:t>
            </a:r>
            <a:r>
              <a:rPr lang="zh-CN" altLang="en-US" sz="2800" b="1" dirty="0">
                <a:solidFill>
                  <a:srgbClr val="663300"/>
                </a:solidFill>
                <a:latin typeface="黑体" panose="02010609060101010101" pitchFamily="2" charset="-122"/>
                <a:ea typeface="黑体" panose="02010609060101010101" pitchFamily="2" charset="-122"/>
              </a:rPr>
              <a:t>、关于绩效面谈</a:t>
            </a:r>
            <a:endParaRPr lang="zh-CN" altLang="en-US" sz="2800" b="1" dirty="0">
              <a:solidFill>
                <a:srgbClr val="6600FF"/>
              </a:solidFill>
              <a:latin typeface="黑体" panose="02010609060101010101" pitchFamily="2" charset="-122"/>
              <a:ea typeface="黑体" panose="02010609060101010101" pitchFamily="2" charset="-122"/>
            </a:endParaRPr>
          </a:p>
        </p:txBody>
      </p:sp>
      <p:sp>
        <p:nvSpPr>
          <p:cNvPr id="342021" name="文本框 342020"/>
          <p:cNvSpPr txBox="1"/>
          <p:nvPr/>
        </p:nvSpPr>
        <p:spPr>
          <a:xfrm>
            <a:off x="1752600" y="4572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四、季度考核应注意的方面</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3042" name="文本框 343041"/>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43043" name="文本框 343042"/>
          <p:cNvSpPr txBox="1"/>
          <p:nvPr/>
        </p:nvSpPr>
        <p:spPr>
          <a:xfrm>
            <a:off x="1371600" y="1981200"/>
            <a:ext cx="7086600" cy="4664075"/>
          </a:xfrm>
          <a:prstGeom prst="rect">
            <a:avLst/>
          </a:prstGeom>
          <a:noFill/>
          <a:ln w="38100">
            <a:noFill/>
          </a:ln>
        </p:spPr>
        <p:txBody>
          <a:bodyPr anchor="ctr">
            <a:spAutoFit/>
          </a:bodyPr>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2</a:t>
            </a:r>
            <a:r>
              <a:rPr lang="zh-CN" altLang="en-US" sz="2000" b="1" dirty="0">
                <a:solidFill>
                  <a:srgbClr val="0000FF"/>
                </a:solidFill>
                <a:latin typeface="宋体" panose="02010600030101010101" pitchFamily="2" charset="-122"/>
                <a:ea typeface="宋体" panose="02010600030101010101" pitchFamily="2" charset="-122"/>
              </a:rPr>
              <a:t>）面谈的内容</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     围绕员工上个季度的工作谈以下几方面内容：</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     </a:t>
            </a:r>
            <a:r>
              <a:rPr lang="en-US" altLang="zh-CN" sz="2000" b="1" dirty="0">
                <a:solidFill>
                  <a:srgbClr val="0000FF"/>
                </a:solidFill>
                <a:latin typeface="宋体" panose="02010600030101010101" pitchFamily="2" charset="-122"/>
                <a:ea typeface="宋体" panose="02010600030101010101" pitchFamily="2" charset="-122"/>
              </a:rPr>
              <a:t>◆ </a:t>
            </a:r>
            <a:r>
              <a:rPr lang="zh-CN" altLang="en-US" sz="2000" b="1" dirty="0">
                <a:solidFill>
                  <a:srgbClr val="0000FF"/>
                </a:solidFill>
                <a:latin typeface="宋体" panose="02010600030101010101" pitchFamily="2" charset="-122"/>
                <a:ea typeface="宋体" panose="02010600030101010101" pitchFamily="2" charset="-122"/>
              </a:rPr>
              <a:t>工作目标</a:t>
            </a:r>
            <a:r>
              <a:rPr lang="en-US" altLang="zh-CN" sz="2000" b="1" dirty="0">
                <a:solidFill>
                  <a:srgbClr val="0000FF"/>
                </a:solidFill>
                <a:latin typeface="宋体" panose="02010600030101010101" pitchFamily="2" charset="-122"/>
                <a:ea typeface="宋体" panose="02010600030101010101" pitchFamily="2" charset="-122"/>
              </a:rPr>
              <a:t>/</a:t>
            </a:r>
            <a:r>
              <a:rPr lang="zh-CN" altLang="en-US" sz="2000" b="1" dirty="0">
                <a:solidFill>
                  <a:srgbClr val="0000FF"/>
                </a:solidFill>
                <a:latin typeface="宋体" panose="02010600030101010101" pitchFamily="2" charset="-122"/>
                <a:ea typeface="宋体" panose="02010600030101010101" pitchFamily="2" charset="-122"/>
              </a:rPr>
              <a:t>任务的完成情况（对结果的考核，包括质</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        量和数量）；</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     </a:t>
            </a:r>
            <a:r>
              <a:rPr lang="en-US" altLang="zh-CN" sz="2000" b="1" dirty="0">
                <a:solidFill>
                  <a:srgbClr val="0000FF"/>
                </a:solidFill>
                <a:latin typeface="宋体" panose="02010600030101010101" pitchFamily="2" charset="-122"/>
                <a:ea typeface="宋体" panose="02010600030101010101" pitchFamily="2" charset="-122"/>
              </a:rPr>
              <a:t>◆ </a:t>
            </a:r>
            <a:r>
              <a:rPr lang="zh-CN" altLang="en-US" sz="2000" b="1" dirty="0">
                <a:solidFill>
                  <a:srgbClr val="0000FF"/>
                </a:solidFill>
                <a:latin typeface="宋体" panose="02010600030101010101" pitchFamily="2" charset="-122"/>
                <a:ea typeface="宋体" panose="02010600030101010101" pitchFamily="2" charset="-122"/>
              </a:rPr>
              <a:t>完成工作过程中的行为表现（对过程的考核，主要是</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        工作态度）；</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     </a:t>
            </a:r>
            <a:r>
              <a:rPr lang="en-US" altLang="zh-CN" sz="2000" b="1" dirty="0">
                <a:solidFill>
                  <a:srgbClr val="0000FF"/>
                </a:solidFill>
                <a:latin typeface="宋体" panose="02010600030101010101" pitchFamily="2" charset="-122"/>
                <a:ea typeface="宋体" panose="02010600030101010101" pitchFamily="2" charset="-122"/>
              </a:rPr>
              <a:t>◆ </a:t>
            </a:r>
            <a:r>
              <a:rPr lang="zh-CN" altLang="en-US" sz="2000" b="1" dirty="0">
                <a:solidFill>
                  <a:srgbClr val="0000FF"/>
                </a:solidFill>
                <a:latin typeface="宋体" panose="02010600030101010101" pitchFamily="2" charset="-122"/>
                <a:ea typeface="宋体" panose="02010600030101010101" pitchFamily="2" charset="-122"/>
              </a:rPr>
              <a:t>对过去的工作进行总结，提出需要改进的地方及努力</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        方向，同时提出下一季度的工作目标（进行业绩指</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        导）；</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     </a:t>
            </a:r>
            <a:r>
              <a:rPr lang="en-US" altLang="zh-CN" sz="2000" b="1" dirty="0">
                <a:solidFill>
                  <a:srgbClr val="0000FF"/>
                </a:solidFill>
                <a:latin typeface="宋体" panose="02010600030101010101" pitchFamily="2" charset="-122"/>
                <a:ea typeface="宋体" panose="02010600030101010101" pitchFamily="2" charset="-122"/>
              </a:rPr>
              <a:t>◆ </a:t>
            </a:r>
            <a:r>
              <a:rPr lang="zh-CN" altLang="en-US" sz="2000" b="1" dirty="0">
                <a:solidFill>
                  <a:srgbClr val="0000FF"/>
                </a:solidFill>
                <a:latin typeface="宋体" panose="02010600030101010101" pitchFamily="2" charset="-122"/>
                <a:ea typeface="宋体" panose="02010600030101010101" pitchFamily="2" charset="-122"/>
              </a:rPr>
              <a:t>针对客户的满意度或周围人的看法、意见</a:t>
            </a:r>
            <a:r>
              <a:rPr lang="en-US" altLang="zh-CN" sz="2000" b="1" dirty="0">
                <a:solidFill>
                  <a:srgbClr val="0000FF"/>
                </a:solidFill>
                <a:latin typeface="宋体" panose="02010600030101010101" pitchFamily="2" charset="-122"/>
                <a:ea typeface="宋体" panose="02010600030101010101" pitchFamily="2" charset="-122"/>
              </a:rPr>
              <a:t>,</a:t>
            </a:r>
            <a:r>
              <a:rPr lang="zh-CN" altLang="en-US" sz="2000" b="1" dirty="0">
                <a:solidFill>
                  <a:srgbClr val="0000FF"/>
                </a:solidFill>
                <a:latin typeface="宋体" panose="02010600030101010101" pitchFamily="2" charset="-122"/>
                <a:ea typeface="宋体" panose="02010600030101010101" pitchFamily="2" charset="-122"/>
              </a:rPr>
              <a:t>与员工进</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        行沟通，寻求改进措施。</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sz="2000" b="1" dirty="0">
                <a:solidFill>
                  <a:srgbClr val="0000FF"/>
                </a:solidFill>
                <a:latin typeface="宋体" panose="02010600030101010101" pitchFamily="2" charset="-122"/>
                <a:ea typeface="宋体" panose="02010600030101010101" pitchFamily="2" charset="-122"/>
              </a:rPr>
              <a:t>        </a:t>
            </a:r>
            <a:r>
              <a:rPr lang="en-US" altLang="zh-CN" sz="2000" b="1" dirty="0">
                <a:solidFill>
                  <a:srgbClr val="0000FF"/>
                </a:solidFill>
                <a:latin typeface="Times New Roman" panose="02020603050405020304" pitchFamily="18" charset="0"/>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a:t>
            </a:r>
            <a:endParaRPr lang="en-US" altLang="zh-CN" sz="2000" b="1">
              <a:solidFill>
                <a:srgbClr val="0000FF"/>
              </a:solidFill>
              <a:latin typeface="宋体" panose="02010600030101010101" pitchFamily="2" charset="-122"/>
              <a:ea typeface="宋体" panose="02010600030101010101" pitchFamily="2" charset="-122"/>
            </a:endParaRPr>
          </a:p>
        </p:txBody>
      </p:sp>
      <p:sp>
        <p:nvSpPr>
          <p:cNvPr id="343044" name="文本框 343043"/>
          <p:cNvSpPr txBox="1"/>
          <p:nvPr/>
        </p:nvSpPr>
        <p:spPr>
          <a:xfrm>
            <a:off x="1752600" y="4572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四、季度考核应注意的方面</a:t>
            </a:r>
            <a:endParaRPr lang="zh-CN" altLang="en-US" sz="3200" b="1" dirty="0">
              <a:solidFill>
                <a:srgbClr val="0000FF"/>
              </a:solidFill>
              <a:latin typeface="黑体" panose="02010609060101010101" pitchFamily="2" charset="-122"/>
              <a:ea typeface="黑体" panose="02010609060101010101" pitchFamily="2" charset="-122"/>
            </a:endParaRPr>
          </a:p>
        </p:txBody>
      </p:sp>
      <p:sp>
        <p:nvSpPr>
          <p:cNvPr id="343045" name="矩形 343044"/>
          <p:cNvSpPr/>
          <p:nvPr/>
        </p:nvSpPr>
        <p:spPr>
          <a:xfrm>
            <a:off x="3302000" y="1524000"/>
            <a:ext cx="2847975" cy="519113"/>
          </a:xfrm>
          <a:prstGeom prst="rect">
            <a:avLst/>
          </a:prstGeom>
          <a:noFill/>
          <a:ln w="38100">
            <a:noFill/>
          </a:ln>
        </p:spPr>
        <p:txBody>
          <a:bodyPr wrap="none" anchor="ctr">
            <a:spAutoFit/>
          </a:bodyPr>
          <a:p>
            <a:pPr algn="ctr" defTabSz="762000">
              <a:spcBef>
                <a:spcPct val="50000"/>
              </a:spcBef>
            </a:pPr>
            <a:r>
              <a:rPr lang="en-US" altLang="zh-CN" sz="2800" b="1" dirty="0">
                <a:solidFill>
                  <a:srgbClr val="663300"/>
                </a:solidFill>
                <a:latin typeface="黑体" panose="02010609060101010101" pitchFamily="2" charset="-122"/>
                <a:ea typeface="黑体" panose="02010609060101010101" pitchFamily="2" charset="-122"/>
              </a:rPr>
              <a:t>3</a:t>
            </a:r>
            <a:r>
              <a:rPr lang="zh-CN" altLang="en-US" sz="2800" b="1" dirty="0">
                <a:solidFill>
                  <a:srgbClr val="663300"/>
                </a:solidFill>
                <a:latin typeface="黑体" panose="02010609060101010101" pitchFamily="2" charset="-122"/>
                <a:ea typeface="黑体" panose="02010609060101010101" pitchFamily="2" charset="-122"/>
              </a:rPr>
              <a:t>、关于绩效面谈</a:t>
            </a:r>
            <a:endParaRPr lang="zh-CN" altLang="en-US" sz="2800" b="1" dirty="0">
              <a:solidFill>
                <a:srgbClr val="66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4066" name="文本框 344065"/>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44067" name="文本框 344066"/>
          <p:cNvSpPr txBox="1"/>
          <p:nvPr/>
        </p:nvSpPr>
        <p:spPr>
          <a:xfrm>
            <a:off x="1295400" y="1676400"/>
            <a:ext cx="7086600" cy="4664075"/>
          </a:xfrm>
          <a:prstGeom prst="rect">
            <a:avLst/>
          </a:prstGeom>
          <a:noFill/>
          <a:ln w="38100">
            <a:noFill/>
          </a:ln>
        </p:spPr>
        <p:txBody>
          <a:bodyPr anchor="ctr">
            <a:spAutoFit/>
          </a:bodyPr>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1</a:t>
            </a:r>
            <a:r>
              <a:rPr lang="zh-CN" altLang="en-US" sz="2000" b="1" dirty="0">
                <a:solidFill>
                  <a:srgbClr val="0000FF"/>
                </a:solidFill>
                <a:latin typeface="宋体" panose="02010600030101010101" pitchFamily="2" charset="-122"/>
                <a:ea typeface="宋体" panose="02010600030101010101" pitchFamily="2" charset="-122"/>
              </a:rPr>
              <a:t>）表中内容必须填写齐全。</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2</a:t>
            </a:r>
            <a:r>
              <a:rPr lang="zh-CN" altLang="en-US" sz="2000" b="1" dirty="0">
                <a:solidFill>
                  <a:srgbClr val="0000FF"/>
                </a:solidFill>
                <a:latin typeface="宋体" panose="02010600030101010101" pitchFamily="2" charset="-122"/>
                <a:ea typeface="宋体" panose="02010600030101010101" pitchFamily="2" charset="-122"/>
              </a:rPr>
              <a:t>）在“业绩面谈纪要”一栏简要记录面谈内容及面谈效果。</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3</a:t>
            </a:r>
            <a:r>
              <a:rPr lang="zh-CN" altLang="en-US" sz="2000" b="1" dirty="0">
                <a:solidFill>
                  <a:srgbClr val="0000FF"/>
                </a:solidFill>
                <a:latin typeface="宋体" panose="02010600030101010101" pitchFamily="2" charset="-122"/>
                <a:ea typeface="宋体" panose="02010600030101010101" pitchFamily="2" charset="-122"/>
              </a:rPr>
              <a:t>）考核人在“</a:t>
            </a:r>
            <a:r>
              <a:rPr lang="zh-CN" altLang="en-US" sz="2000" b="1" dirty="0">
                <a:solidFill>
                  <a:srgbClr val="0000FF"/>
                </a:solidFill>
                <a:latin typeface="Times New Roman" panose="02020603050405020304" pitchFamily="18" charset="0"/>
                <a:ea typeface="宋体" panose="02010600030101010101" pitchFamily="2" charset="-122"/>
              </a:rPr>
              <a:t>考核人对被考核人工作业绩评述”一栏可简</a:t>
            </a:r>
            <a:endParaRPr lang="zh-CN" altLang="en-US" sz="2000" b="1" dirty="0">
              <a:solidFill>
                <a:srgbClr val="0000FF"/>
              </a:solidFill>
              <a:latin typeface="Times New Roman" panose="02020603050405020304" pitchFamily="18" charset="0"/>
              <a:ea typeface="宋体" panose="02010600030101010101" pitchFamily="2" charset="-122"/>
            </a:endParaRPr>
          </a:p>
          <a:p>
            <a:pPr algn="just" defTabSz="762000">
              <a:lnSpc>
                <a:spcPct val="150000"/>
              </a:lnSpc>
            </a:pPr>
            <a:r>
              <a:rPr lang="zh-CN" altLang="en-US" sz="2000" b="1" dirty="0">
                <a:solidFill>
                  <a:srgbClr val="0000FF"/>
                </a:solidFill>
                <a:latin typeface="Times New Roman" panose="02020603050405020304" pitchFamily="18" charset="0"/>
                <a:ea typeface="宋体" panose="02010600030101010101" pitchFamily="2" charset="-122"/>
              </a:rPr>
              <a:t>          述被考核人业绩情况及需改进、提高的方面，并对被考</a:t>
            </a:r>
            <a:endParaRPr lang="zh-CN" altLang="en-US" sz="2000" b="1" dirty="0">
              <a:solidFill>
                <a:srgbClr val="0000FF"/>
              </a:solidFill>
              <a:latin typeface="Times New Roman" panose="02020603050405020304" pitchFamily="18" charset="0"/>
              <a:ea typeface="宋体" panose="02010600030101010101" pitchFamily="2" charset="-122"/>
            </a:endParaRPr>
          </a:p>
          <a:p>
            <a:pPr algn="just" defTabSz="762000">
              <a:lnSpc>
                <a:spcPct val="150000"/>
              </a:lnSpc>
            </a:pPr>
            <a:r>
              <a:rPr lang="zh-CN" altLang="en-US" sz="2000" b="1" dirty="0">
                <a:solidFill>
                  <a:srgbClr val="0000FF"/>
                </a:solidFill>
                <a:latin typeface="Times New Roman" panose="02020603050405020304" pitchFamily="18" charset="0"/>
                <a:ea typeface="宋体" panose="02010600030101010101" pitchFamily="2" charset="-122"/>
              </a:rPr>
              <a:t>          核人业绩作出总体评价</a:t>
            </a:r>
            <a:r>
              <a:rPr lang="zh-CN" altLang="en-US" sz="2000" b="1" dirty="0">
                <a:solidFill>
                  <a:srgbClr val="0000FF"/>
                </a:solidFill>
                <a:latin typeface="宋体" panose="02010600030101010101" pitchFamily="2" charset="-122"/>
                <a:ea typeface="宋体" panose="02010600030101010101" pitchFamily="2" charset="-122"/>
              </a:rPr>
              <a:t>（在“满意”、“基本满意”、“待提</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高”前打“勾”）。</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Times New Roman" panose="02020603050405020304" pitchFamily="18" charset="0"/>
                <a:ea typeface="宋体" panose="02010600030101010101" pitchFamily="2" charset="-122"/>
              </a:rPr>
              <a:t>（</a:t>
            </a:r>
            <a:r>
              <a:rPr lang="en-US" altLang="zh-CN" sz="2000" b="1" dirty="0">
                <a:solidFill>
                  <a:srgbClr val="0000FF"/>
                </a:solidFill>
                <a:latin typeface="Times New Roman" panose="02020603050405020304" pitchFamily="18" charset="0"/>
                <a:ea typeface="宋体" panose="02010600030101010101" pitchFamily="2" charset="-122"/>
              </a:rPr>
              <a:t>4</a:t>
            </a:r>
            <a:r>
              <a:rPr lang="zh-CN" altLang="en-US" sz="2000" b="1" dirty="0">
                <a:solidFill>
                  <a:srgbClr val="0000FF"/>
                </a:solidFill>
                <a:latin typeface="Times New Roman" panose="02020603050405020304" pitchFamily="18" charset="0"/>
                <a:ea typeface="宋体" panose="02010600030101010101" pitchFamily="2" charset="-122"/>
              </a:rPr>
              <a:t>）被考核人可在“被考核人对业绩考核评价结果的意见”</a:t>
            </a:r>
            <a:endParaRPr lang="zh-CN" altLang="en-US" sz="2000" b="1" dirty="0">
              <a:solidFill>
                <a:srgbClr val="0000FF"/>
              </a:solidFill>
              <a:latin typeface="Times New Roman" panose="02020603050405020304" pitchFamily="18" charset="0"/>
              <a:ea typeface="宋体" panose="02010600030101010101" pitchFamily="2" charset="-122"/>
            </a:endParaRPr>
          </a:p>
          <a:p>
            <a:pPr algn="just" defTabSz="762000">
              <a:lnSpc>
                <a:spcPct val="150000"/>
              </a:lnSpc>
            </a:pPr>
            <a:r>
              <a:rPr lang="zh-CN" altLang="en-US" sz="2000" b="1" dirty="0">
                <a:solidFill>
                  <a:srgbClr val="0000FF"/>
                </a:solidFill>
                <a:latin typeface="Times New Roman" panose="02020603050405020304" pitchFamily="18" charset="0"/>
                <a:ea typeface="宋体" panose="02010600030101010101" pitchFamily="2" charset="-122"/>
              </a:rPr>
              <a:t>          一栏填写对业绩考核的意见</a:t>
            </a:r>
            <a:r>
              <a:rPr lang="zh-CN" altLang="en-US" sz="2000" b="1" dirty="0">
                <a:solidFill>
                  <a:srgbClr val="0000FF"/>
                </a:solidFill>
                <a:latin typeface="宋体" panose="02010600030101010101" pitchFamily="2" charset="-122"/>
                <a:ea typeface="宋体" panose="02010600030101010101" pitchFamily="2" charset="-122"/>
              </a:rPr>
              <a:t>，并对面谈及考核结果作出</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总体评价（在“同意”、“基本同意”、“保留意见”前打</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“勾”）。</a:t>
            </a:r>
            <a:endParaRPr lang="zh-CN" altLang="en-US" sz="2000" b="1" dirty="0">
              <a:solidFill>
                <a:srgbClr val="0000FF"/>
              </a:solidFill>
              <a:latin typeface="宋体" panose="02010600030101010101" pitchFamily="2" charset="-122"/>
              <a:ea typeface="宋体" panose="02010600030101010101" pitchFamily="2" charset="-122"/>
            </a:endParaRPr>
          </a:p>
        </p:txBody>
      </p:sp>
      <p:sp>
        <p:nvSpPr>
          <p:cNvPr id="344068" name="矩形 344067"/>
          <p:cNvSpPr/>
          <p:nvPr/>
        </p:nvSpPr>
        <p:spPr>
          <a:xfrm>
            <a:off x="1998663" y="1295400"/>
            <a:ext cx="5384800" cy="519113"/>
          </a:xfrm>
          <a:prstGeom prst="rect">
            <a:avLst/>
          </a:prstGeom>
          <a:noFill/>
          <a:ln w="38100">
            <a:noFill/>
          </a:ln>
        </p:spPr>
        <p:txBody>
          <a:bodyPr wrap="none" anchor="ctr">
            <a:spAutoFit/>
          </a:bodyPr>
          <a:p>
            <a:pPr algn="ctr" defTabSz="762000">
              <a:spcBef>
                <a:spcPct val="50000"/>
              </a:spcBef>
            </a:pPr>
            <a:r>
              <a:rPr lang="en-US" altLang="zh-CN" sz="2800" b="1" dirty="0">
                <a:solidFill>
                  <a:srgbClr val="663300"/>
                </a:solidFill>
                <a:latin typeface="黑体" panose="02010609060101010101" pitchFamily="2" charset="-122"/>
                <a:ea typeface="黑体" panose="02010609060101010101" pitchFamily="2" charset="-122"/>
              </a:rPr>
              <a:t>4</a:t>
            </a:r>
            <a:r>
              <a:rPr lang="zh-CN" altLang="en-US" sz="2800" b="1" dirty="0">
                <a:solidFill>
                  <a:srgbClr val="663300"/>
                </a:solidFill>
                <a:latin typeface="黑体" panose="02010609060101010101" pitchFamily="2" charset="-122"/>
                <a:ea typeface="黑体" panose="02010609060101010101" pitchFamily="2" charset="-122"/>
              </a:rPr>
              <a:t>、关于</a:t>
            </a:r>
            <a:r>
              <a:rPr lang="en-US" altLang="zh-CN" sz="2800" b="1" dirty="0">
                <a:solidFill>
                  <a:srgbClr val="663300"/>
                </a:solidFill>
                <a:latin typeface="黑体" panose="02010609060101010101" pitchFamily="2" charset="-122"/>
                <a:ea typeface="黑体" panose="02010609060101010101" pitchFamily="2" charset="-122"/>
              </a:rPr>
              <a:t>《</a:t>
            </a:r>
            <a:r>
              <a:rPr lang="zh-CN" altLang="en-US" sz="2800" b="1" dirty="0">
                <a:solidFill>
                  <a:srgbClr val="663300"/>
                </a:solidFill>
                <a:latin typeface="黑体" panose="02010609060101010101" pitchFamily="2" charset="-122"/>
                <a:ea typeface="黑体" panose="02010609060101010101" pitchFamily="2" charset="-122"/>
              </a:rPr>
              <a:t>业绩考核评价记录表</a:t>
            </a:r>
            <a:r>
              <a:rPr lang="en-US" altLang="zh-CN" sz="2800" b="1" dirty="0">
                <a:solidFill>
                  <a:srgbClr val="663300"/>
                </a:solidFill>
                <a:latin typeface="黑体" panose="02010609060101010101" pitchFamily="2" charset="-122"/>
                <a:ea typeface="黑体" panose="02010609060101010101" pitchFamily="2" charset="-122"/>
              </a:rPr>
              <a:t>》</a:t>
            </a:r>
            <a:endParaRPr lang="en-US" altLang="zh-CN" sz="2800" b="1">
              <a:solidFill>
                <a:srgbClr val="6600FF"/>
              </a:solidFill>
              <a:latin typeface="黑体" panose="02010609060101010101" pitchFamily="2" charset="-122"/>
              <a:ea typeface="黑体" panose="02010609060101010101" pitchFamily="2" charset="-122"/>
            </a:endParaRPr>
          </a:p>
        </p:txBody>
      </p:sp>
      <p:sp>
        <p:nvSpPr>
          <p:cNvPr id="344069" name="文本框 344068"/>
          <p:cNvSpPr txBox="1"/>
          <p:nvPr/>
        </p:nvSpPr>
        <p:spPr>
          <a:xfrm>
            <a:off x="1752600" y="4572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四、季度考核应注意的方面</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90" name="文本框 345089"/>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45091" name="文本框 345090"/>
          <p:cNvSpPr txBox="1"/>
          <p:nvPr/>
        </p:nvSpPr>
        <p:spPr>
          <a:xfrm>
            <a:off x="1295400" y="1905000"/>
            <a:ext cx="7086600" cy="4206875"/>
          </a:xfrm>
          <a:prstGeom prst="rect">
            <a:avLst/>
          </a:prstGeom>
          <a:noFill/>
          <a:ln w="38100">
            <a:noFill/>
          </a:ln>
        </p:spPr>
        <p:txBody>
          <a:bodyPr anchor="ctr">
            <a:spAutoFit/>
          </a:bodyPr>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5</a:t>
            </a:r>
            <a:r>
              <a:rPr lang="zh-CN" altLang="en-US" sz="2000" b="1" dirty="0">
                <a:solidFill>
                  <a:srgbClr val="0000FF"/>
                </a:solidFill>
                <a:latin typeface="宋体" panose="02010600030101010101" pitchFamily="2" charset="-122"/>
                <a:ea typeface="宋体" panose="02010600030101010101" pitchFamily="2" charset="-122"/>
              </a:rPr>
              <a:t>）考核人、被考核人需在</a:t>
            </a:r>
            <a:r>
              <a:rPr lang="en-US" altLang="zh-CN" sz="2000" b="1" dirty="0">
                <a:solidFill>
                  <a:srgbClr val="0000FF"/>
                </a:solidFill>
                <a:latin typeface="宋体" panose="02010600030101010101" pitchFamily="2" charset="-122"/>
                <a:ea typeface="宋体" panose="02010600030101010101" pitchFamily="2" charset="-122"/>
              </a:rPr>
              <a:t>《</a:t>
            </a:r>
            <a:r>
              <a:rPr lang="zh-CN" altLang="en-US" sz="2000" b="1" dirty="0">
                <a:solidFill>
                  <a:srgbClr val="0000FF"/>
                </a:solidFill>
                <a:latin typeface="宋体" panose="02010600030101010101" pitchFamily="2" charset="-122"/>
                <a:ea typeface="宋体" panose="02010600030101010101" pitchFamily="2" charset="-122"/>
              </a:rPr>
              <a:t>季度业绩考核评价记录表</a:t>
            </a:r>
            <a:r>
              <a:rPr lang="en-US" altLang="zh-CN" sz="2000" b="1" dirty="0">
                <a:solidFill>
                  <a:srgbClr val="0000FF"/>
                </a:solidFill>
                <a:latin typeface="宋体" panose="02010600030101010101" pitchFamily="2" charset="-122"/>
                <a:ea typeface="宋体" panose="02010600030101010101" pitchFamily="2" charset="-122"/>
              </a:rPr>
              <a:t>》</a:t>
            </a:r>
            <a:r>
              <a:rPr lang="zh-CN" altLang="en-US" sz="2000" b="1" dirty="0">
                <a:solidFill>
                  <a:srgbClr val="0000FF"/>
                </a:solidFill>
                <a:latin typeface="宋体" panose="02010600030101010101" pitchFamily="2" charset="-122"/>
                <a:ea typeface="宋体" panose="02010600030101010101" pitchFamily="2" charset="-122"/>
              </a:rPr>
              <a:t>上</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签字，如确有一人拒绝签字，则由总经理签字后生效。</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6</a:t>
            </a:r>
            <a:r>
              <a:rPr lang="zh-CN" altLang="en-US" sz="2000" b="1" dirty="0">
                <a:solidFill>
                  <a:srgbClr val="0000FF"/>
                </a:solidFill>
                <a:latin typeface="宋体" panose="02010600030101010101" pitchFamily="2" charset="-122"/>
                <a:ea typeface="宋体" panose="02010600030101010101" pitchFamily="2" charset="-122"/>
              </a:rPr>
              <a:t>）总经理必须在“部门总经理意见处”填写意见并签字。</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7</a:t>
            </a:r>
            <a:r>
              <a:rPr lang="zh-CN" altLang="en-US" sz="2000" b="1" dirty="0">
                <a:solidFill>
                  <a:srgbClr val="0000FF"/>
                </a:solidFill>
                <a:latin typeface="宋体" panose="02010600030101010101" pitchFamily="2" charset="-122"/>
                <a:ea typeface="宋体" panose="02010600030101010101" pitchFamily="2" charset="-122"/>
              </a:rPr>
              <a:t>）业绩考核得分采用</a:t>
            </a:r>
            <a:r>
              <a:rPr lang="en-US" altLang="zh-CN" sz="2000" b="1" dirty="0">
                <a:solidFill>
                  <a:srgbClr val="0000FF"/>
                </a:solidFill>
                <a:latin typeface="宋体" panose="02010600030101010101" pitchFamily="2" charset="-122"/>
                <a:ea typeface="宋体" panose="02010600030101010101" pitchFamily="2" charset="-122"/>
              </a:rPr>
              <a:t>5</a:t>
            </a:r>
            <a:r>
              <a:rPr lang="zh-CN" altLang="en-US" sz="2000" b="1" dirty="0">
                <a:solidFill>
                  <a:srgbClr val="0000FF"/>
                </a:solidFill>
                <a:latin typeface="宋体" panose="02010600030101010101" pitchFamily="2" charset="-122"/>
                <a:ea typeface="宋体" panose="02010600030101010101" pitchFamily="2" charset="-122"/>
              </a:rPr>
              <a:t>分制。</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a:t>
            </a:r>
            <a:r>
              <a:rPr lang="en-US" altLang="zh-CN" sz="2000" b="1" dirty="0">
                <a:solidFill>
                  <a:srgbClr val="0000FF"/>
                </a:solidFill>
                <a:latin typeface="宋体" panose="02010600030101010101" pitchFamily="2" charset="-122"/>
                <a:ea typeface="宋体" panose="02010600030101010101" pitchFamily="2" charset="-122"/>
              </a:rPr>
              <a:t>5</a:t>
            </a:r>
            <a:r>
              <a:rPr lang="zh-CN" altLang="en-US" sz="2000" b="1" dirty="0">
                <a:solidFill>
                  <a:srgbClr val="0000FF"/>
                </a:solidFill>
                <a:latin typeface="宋体" panose="02010600030101010101" pitchFamily="2" charset="-122"/>
                <a:ea typeface="宋体" panose="02010600030101010101" pitchFamily="2" charset="-122"/>
              </a:rPr>
              <a:t>分   非常优秀</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a:t>
            </a:r>
            <a:r>
              <a:rPr lang="en-US" altLang="zh-CN" sz="2000" b="1" dirty="0">
                <a:solidFill>
                  <a:srgbClr val="0000FF"/>
                </a:solidFill>
                <a:latin typeface="宋体" panose="02010600030101010101" pitchFamily="2" charset="-122"/>
                <a:ea typeface="宋体" panose="02010600030101010101" pitchFamily="2" charset="-122"/>
              </a:rPr>
              <a:t>4</a:t>
            </a:r>
            <a:r>
              <a:rPr lang="zh-CN" altLang="en-US" sz="2000" b="1" dirty="0">
                <a:solidFill>
                  <a:srgbClr val="0000FF"/>
                </a:solidFill>
                <a:latin typeface="宋体" panose="02010600030101010101" pitchFamily="2" charset="-122"/>
                <a:ea typeface="宋体" panose="02010600030101010101" pitchFamily="2" charset="-122"/>
              </a:rPr>
              <a:t>分   优秀</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a:t>
            </a:r>
            <a:r>
              <a:rPr lang="en-US" altLang="zh-CN" sz="2000" b="1" dirty="0">
                <a:solidFill>
                  <a:srgbClr val="0000FF"/>
                </a:solidFill>
                <a:latin typeface="宋体" panose="02010600030101010101" pitchFamily="2" charset="-122"/>
                <a:ea typeface="宋体" panose="02010600030101010101" pitchFamily="2" charset="-122"/>
              </a:rPr>
              <a:t>3</a:t>
            </a:r>
            <a:r>
              <a:rPr lang="zh-CN" altLang="en-US" sz="2000" b="1" dirty="0">
                <a:solidFill>
                  <a:srgbClr val="0000FF"/>
                </a:solidFill>
                <a:latin typeface="宋体" panose="02010600030101010101" pitchFamily="2" charset="-122"/>
                <a:ea typeface="宋体" panose="02010600030101010101" pitchFamily="2" charset="-122"/>
              </a:rPr>
              <a:t>分   合格</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a:t>
            </a:r>
            <a:r>
              <a:rPr lang="en-US" altLang="zh-CN" sz="2000" b="1" dirty="0">
                <a:solidFill>
                  <a:srgbClr val="0000FF"/>
                </a:solidFill>
                <a:latin typeface="宋体" panose="02010600030101010101" pitchFamily="2" charset="-122"/>
                <a:ea typeface="宋体" panose="02010600030101010101" pitchFamily="2" charset="-122"/>
              </a:rPr>
              <a:t>2</a:t>
            </a:r>
            <a:r>
              <a:rPr lang="zh-CN" altLang="en-US" sz="2000" b="1" dirty="0">
                <a:solidFill>
                  <a:srgbClr val="0000FF"/>
                </a:solidFill>
                <a:latin typeface="宋体" panose="02010600030101010101" pitchFamily="2" charset="-122"/>
                <a:ea typeface="宋体" panose="02010600030101010101" pitchFamily="2" charset="-122"/>
              </a:rPr>
              <a:t>分   待提高</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a:t>
            </a:r>
            <a:r>
              <a:rPr lang="en-US" altLang="zh-CN" sz="2000" b="1" dirty="0">
                <a:solidFill>
                  <a:srgbClr val="0000FF"/>
                </a:solidFill>
                <a:latin typeface="宋体" panose="02010600030101010101" pitchFamily="2" charset="-122"/>
                <a:ea typeface="宋体" panose="02010600030101010101" pitchFamily="2" charset="-122"/>
              </a:rPr>
              <a:t>1</a:t>
            </a:r>
            <a:r>
              <a:rPr lang="zh-CN" altLang="en-US" sz="2000" b="1" dirty="0">
                <a:solidFill>
                  <a:srgbClr val="0000FF"/>
                </a:solidFill>
                <a:latin typeface="宋体" panose="02010600030101010101" pitchFamily="2" charset="-122"/>
                <a:ea typeface="宋体" panose="02010600030101010101" pitchFamily="2" charset="-122"/>
              </a:rPr>
              <a:t>分   不称职</a:t>
            </a:r>
            <a:endParaRPr lang="zh-CN" altLang="en-US" sz="2000" b="1" dirty="0">
              <a:solidFill>
                <a:srgbClr val="0000FF"/>
              </a:solidFill>
              <a:latin typeface="宋体" panose="02010600030101010101" pitchFamily="2" charset="-122"/>
              <a:ea typeface="宋体" panose="02010600030101010101" pitchFamily="2" charset="-122"/>
            </a:endParaRPr>
          </a:p>
        </p:txBody>
      </p:sp>
      <p:sp>
        <p:nvSpPr>
          <p:cNvPr id="345092" name="矩形 345091"/>
          <p:cNvSpPr/>
          <p:nvPr/>
        </p:nvSpPr>
        <p:spPr>
          <a:xfrm>
            <a:off x="1998663" y="1295400"/>
            <a:ext cx="5384800" cy="519113"/>
          </a:xfrm>
          <a:prstGeom prst="rect">
            <a:avLst/>
          </a:prstGeom>
          <a:noFill/>
          <a:ln w="38100">
            <a:noFill/>
          </a:ln>
        </p:spPr>
        <p:txBody>
          <a:bodyPr wrap="none" anchor="ctr">
            <a:spAutoFit/>
          </a:bodyPr>
          <a:p>
            <a:pPr algn="ctr" defTabSz="762000">
              <a:spcBef>
                <a:spcPct val="50000"/>
              </a:spcBef>
            </a:pPr>
            <a:r>
              <a:rPr lang="en-US" altLang="zh-CN" sz="2800" b="1" dirty="0">
                <a:solidFill>
                  <a:srgbClr val="663300"/>
                </a:solidFill>
                <a:latin typeface="黑体" panose="02010609060101010101" pitchFamily="2" charset="-122"/>
                <a:ea typeface="黑体" panose="02010609060101010101" pitchFamily="2" charset="-122"/>
              </a:rPr>
              <a:t>4</a:t>
            </a:r>
            <a:r>
              <a:rPr lang="zh-CN" altLang="en-US" sz="2800" b="1" dirty="0">
                <a:solidFill>
                  <a:srgbClr val="663300"/>
                </a:solidFill>
                <a:latin typeface="黑体" panose="02010609060101010101" pitchFamily="2" charset="-122"/>
                <a:ea typeface="黑体" panose="02010609060101010101" pitchFamily="2" charset="-122"/>
              </a:rPr>
              <a:t>、关于</a:t>
            </a:r>
            <a:r>
              <a:rPr lang="en-US" altLang="zh-CN" sz="2800" b="1" dirty="0">
                <a:solidFill>
                  <a:srgbClr val="663300"/>
                </a:solidFill>
                <a:latin typeface="黑体" panose="02010609060101010101" pitchFamily="2" charset="-122"/>
                <a:ea typeface="黑体" panose="02010609060101010101" pitchFamily="2" charset="-122"/>
              </a:rPr>
              <a:t>《</a:t>
            </a:r>
            <a:r>
              <a:rPr lang="zh-CN" altLang="en-US" sz="2800" b="1" dirty="0">
                <a:solidFill>
                  <a:srgbClr val="663300"/>
                </a:solidFill>
                <a:latin typeface="黑体" panose="02010609060101010101" pitchFamily="2" charset="-122"/>
                <a:ea typeface="黑体" panose="02010609060101010101" pitchFamily="2" charset="-122"/>
              </a:rPr>
              <a:t>业绩考核评价记录表</a:t>
            </a:r>
            <a:r>
              <a:rPr lang="en-US" altLang="zh-CN" sz="2800" b="1" dirty="0">
                <a:solidFill>
                  <a:srgbClr val="663300"/>
                </a:solidFill>
                <a:latin typeface="黑体" panose="02010609060101010101" pitchFamily="2" charset="-122"/>
                <a:ea typeface="黑体" panose="02010609060101010101" pitchFamily="2" charset="-122"/>
              </a:rPr>
              <a:t>》</a:t>
            </a:r>
            <a:endParaRPr lang="en-US" altLang="zh-CN" sz="2800" b="1">
              <a:solidFill>
                <a:srgbClr val="6600FF"/>
              </a:solidFill>
              <a:latin typeface="黑体" panose="02010609060101010101" pitchFamily="2" charset="-122"/>
              <a:ea typeface="黑体" panose="02010609060101010101" pitchFamily="2" charset="-122"/>
            </a:endParaRPr>
          </a:p>
        </p:txBody>
      </p:sp>
      <p:sp>
        <p:nvSpPr>
          <p:cNvPr id="345093" name="文本框 345092"/>
          <p:cNvSpPr txBox="1"/>
          <p:nvPr/>
        </p:nvSpPr>
        <p:spPr>
          <a:xfrm>
            <a:off x="1752600" y="4572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四、季度考核应注意的方面</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5330" name="直接连接符 355329"/>
          <p:cNvSpPr/>
          <p:nvPr/>
        </p:nvSpPr>
        <p:spPr>
          <a:xfrm>
            <a:off x="6477000" y="0"/>
            <a:ext cx="0" cy="381000"/>
          </a:xfrm>
          <a:prstGeom prst="line">
            <a:avLst/>
          </a:prstGeom>
          <a:ln w="12700" cap="flat" cmpd="sng">
            <a:solidFill>
              <a:srgbClr val="5F5F5F"/>
            </a:solidFill>
            <a:prstDash val="solid"/>
            <a:headEnd type="none" w="sm" len="sm"/>
            <a:tailEnd type="none" w="sm" len="sm"/>
          </a:ln>
        </p:spPr>
      </p:sp>
      <p:sp>
        <p:nvSpPr>
          <p:cNvPr id="355331" name="文本框 355330"/>
          <p:cNvSpPr txBox="1"/>
          <p:nvPr/>
        </p:nvSpPr>
        <p:spPr>
          <a:xfrm>
            <a:off x="685800" y="685800"/>
            <a:ext cx="8077200" cy="519113"/>
          </a:xfrm>
          <a:prstGeom prst="rect">
            <a:avLst/>
          </a:prstGeom>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lin ang="5400000" scaled="1"/>
            <a:tileRect/>
          </a:gradFill>
          <a:ln w="9525">
            <a:noFill/>
          </a:ln>
        </p:spPr>
        <p:txBody>
          <a:bodyPr>
            <a:spAutoFit/>
          </a:bodyPr>
          <a:p>
            <a:pPr lvl="1"/>
            <a:r>
              <a:rPr lang="en-US" altLang="zh-CN" sz="2800" b="1" dirty="0">
                <a:latin typeface="Times New Roman" panose="02020603050405020304" pitchFamily="18" charset="0"/>
                <a:ea typeface="楷体_GB2312" pitchFamily="49" charset="-122"/>
              </a:rPr>
              <a:t>3.3 </a:t>
            </a:r>
            <a:r>
              <a:rPr lang="zh-CN" altLang="en-US" sz="2800" b="1" dirty="0">
                <a:latin typeface="Times New Roman" panose="02020603050405020304" pitchFamily="18" charset="0"/>
                <a:ea typeface="楷体_GB2312" pitchFamily="49" charset="-122"/>
              </a:rPr>
              <a:t>考核</a:t>
            </a:r>
            <a:endParaRPr lang="zh-CN" altLang="en-US" sz="2800" b="1">
              <a:latin typeface="Times New Roman" panose="02020603050405020304" pitchFamily="18" charset="0"/>
              <a:ea typeface="楷体_GB2312" pitchFamily="49" charset="-122"/>
            </a:endParaRPr>
          </a:p>
        </p:txBody>
      </p:sp>
      <p:sp>
        <p:nvSpPr>
          <p:cNvPr id="355332" name="文本框 355331"/>
          <p:cNvSpPr txBox="1"/>
          <p:nvPr/>
        </p:nvSpPr>
        <p:spPr>
          <a:xfrm>
            <a:off x="2057400" y="1524000"/>
            <a:ext cx="4648200" cy="4187825"/>
          </a:xfrm>
          <a:prstGeom prst="rect">
            <a:avLst/>
          </a:prstGeom>
          <a:solidFill>
            <a:schemeClr val="bg1"/>
          </a:solidFill>
          <a:ln w="9525">
            <a:noFill/>
          </a:ln>
        </p:spPr>
        <p:txBody>
          <a:bodyPr>
            <a:spAutoFit/>
          </a:bodyPr>
          <a:p>
            <a:pPr>
              <a:lnSpc>
                <a:spcPct val="160000"/>
              </a:lnSpc>
            </a:pPr>
            <a:r>
              <a:rPr lang="zh-CN" altLang="en-US" sz="2800" b="1" u="sng" dirty="0">
                <a:latin typeface="黑体" panose="02010609060101010101" pitchFamily="2" charset="-122"/>
                <a:ea typeface="黑体" panose="02010609060101010101" pitchFamily="2" charset="-122"/>
              </a:rPr>
              <a:t>考核中可能出现的问题</a:t>
            </a:r>
            <a:endParaRPr lang="zh-CN" altLang="en-US" sz="2800" b="1" dirty="0">
              <a:latin typeface="黑体" panose="02010609060101010101" pitchFamily="2" charset="-122"/>
              <a:ea typeface="黑体" panose="02010609060101010101" pitchFamily="2" charset="-122"/>
            </a:endParaRPr>
          </a:p>
          <a:p>
            <a:pPr>
              <a:lnSpc>
                <a:spcPct val="160000"/>
              </a:lnSpc>
            </a:pPr>
            <a:r>
              <a:rPr lang="zh-CN" altLang="en-US" sz="2800" dirty="0">
                <a:latin typeface="黑体" panose="02010609060101010101" pitchFamily="2" charset="-122"/>
                <a:ea typeface="黑体" panose="02010609060101010101" pitchFamily="2" charset="-122"/>
              </a:rPr>
              <a:t>  </a:t>
            </a:r>
            <a:r>
              <a:rPr lang="en-US" altLang="zh-CN" sz="2800" dirty="0">
                <a:latin typeface="黑体" panose="02010609060101010101" pitchFamily="2" charset="-122"/>
                <a:ea typeface="黑体" panose="02010609060101010101" pitchFamily="2" charset="-122"/>
              </a:rPr>
              <a:t>1. </a:t>
            </a:r>
            <a:r>
              <a:rPr lang="zh-CN" altLang="en-US" sz="2800" dirty="0">
                <a:latin typeface="黑体" panose="02010609060101010101" pitchFamily="2" charset="-122"/>
                <a:ea typeface="黑体" panose="02010609060101010101" pitchFamily="2" charset="-122"/>
              </a:rPr>
              <a:t>近期效应</a:t>
            </a:r>
            <a:endParaRPr lang="zh-CN" altLang="en-US" sz="2800" dirty="0">
              <a:latin typeface="黑体" panose="02010609060101010101" pitchFamily="2" charset="-122"/>
              <a:ea typeface="黑体" panose="02010609060101010101" pitchFamily="2" charset="-122"/>
            </a:endParaRPr>
          </a:p>
          <a:p>
            <a:pPr>
              <a:lnSpc>
                <a:spcPct val="160000"/>
              </a:lnSpc>
            </a:pPr>
            <a:r>
              <a:rPr lang="zh-CN" altLang="en-US" sz="2800" dirty="0">
                <a:latin typeface="黑体" panose="02010609060101010101" pitchFamily="2" charset="-122"/>
                <a:ea typeface="黑体" panose="02010609060101010101" pitchFamily="2" charset="-122"/>
              </a:rPr>
              <a:t>  </a:t>
            </a:r>
            <a:r>
              <a:rPr lang="en-US" altLang="zh-CN" sz="2800" dirty="0">
                <a:latin typeface="黑体" panose="02010609060101010101" pitchFamily="2" charset="-122"/>
                <a:ea typeface="黑体" panose="02010609060101010101" pitchFamily="2" charset="-122"/>
              </a:rPr>
              <a:t>2. </a:t>
            </a:r>
            <a:r>
              <a:rPr lang="zh-CN" altLang="en-US" sz="2800" dirty="0">
                <a:latin typeface="黑体" panose="02010609060101010101" pitchFamily="2" charset="-122"/>
                <a:ea typeface="黑体" panose="02010609060101010101" pitchFamily="2" charset="-122"/>
              </a:rPr>
              <a:t>光环效应</a:t>
            </a:r>
            <a:endParaRPr lang="zh-CN" altLang="en-US" sz="2800" dirty="0">
              <a:latin typeface="黑体" panose="02010609060101010101" pitchFamily="2" charset="-122"/>
              <a:ea typeface="黑体" panose="02010609060101010101" pitchFamily="2" charset="-122"/>
            </a:endParaRPr>
          </a:p>
          <a:p>
            <a:pPr>
              <a:lnSpc>
                <a:spcPct val="160000"/>
              </a:lnSpc>
            </a:pPr>
            <a:r>
              <a:rPr lang="zh-CN" altLang="en-US" sz="2800" dirty="0">
                <a:latin typeface="黑体" panose="02010609060101010101" pitchFamily="2" charset="-122"/>
                <a:ea typeface="黑体" panose="02010609060101010101" pitchFamily="2" charset="-122"/>
              </a:rPr>
              <a:t>  </a:t>
            </a:r>
            <a:r>
              <a:rPr lang="en-US" altLang="zh-CN" sz="2800" dirty="0">
                <a:latin typeface="黑体" panose="02010609060101010101" pitchFamily="2" charset="-122"/>
                <a:ea typeface="黑体" panose="02010609060101010101" pitchFamily="2" charset="-122"/>
              </a:rPr>
              <a:t>3. </a:t>
            </a:r>
            <a:r>
              <a:rPr lang="zh-CN" altLang="en-US" sz="2800" dirty="0">
                <a:latin typeface="黑体" panose="02010609060101010101" pitchFamily="2" charset="-122"/>
                <a:ea typeface="黑体" panose="02010609060101010101" pitchFamily="2" charset="-122"/>
              </a:rPr>
              <a:t>趋中现象</a:t>
            </a:r>
            <a:endParaRPr lang="zh-CN" altLang="en-US" sz="2800" dirty="0">
              <a:latin typeface="黑体" panose="02010609060101010101" pitchFamily="2" charset="-122"/>
              <a:ea typeface="黑体" panose="02010609060101010101" pitchFamily="2" charset="-122"/>
            </a:endParaRPr>
          </a:p>
          <a:p>
            <a:pPr>
              <a:lnSpc>
                <a:spcPct val="160000"/>
              </a:lnSpc>
            </a:pPr>
            <a:r>
              <a:rPr lang="zh-CN" altLang="en-US" sz="2800" dirty="0">
                <a:latin typeface="黑体" panose="02010609060101010101" pitchFamily="2" charset="-122"/>
                <a:ea typeface="黑体" panose="02010609060101010101" pitchFamily="2" charset="-122"/>
              </a:rPr>
              <a:t>  </a:t>
            </a:r>
            <a:r>
              <a:rPr lang="en-US" altLang="zh-CN" sz="2800" dirty="0">
                <a:latin typeface="黑体" panose="02010609060101010101" pitchFamily="2" charset="-122"/>
                <a:ea typeface="黑体" panose="02010609060101010101" pitchFamily="2" charset="-122"/>
              </a:rPr>
              <a:t>4. </a:t>
            </a:r>
            <a:r>
              <a:rPr lang="zh-CN" altLang="en-US" sz="2800" dirty="0">
                <a:latin typeface="黑体" panose="02010609060101010101" pitchFamily="2" charset="-122"/>
                <a:ea typeface="黑体" panose="02010609060101010101" pitchFamily="2" charset="-122"/>
              </a:rPr>
              <a:t>宽松与严格</a:t>
            </a:r>
            <a:endParaRPr lang="zh-CN" altLang="en-US" sz="2800" dirty="0">
              <a:latin typeface="黑体" panose="02010609060101010101" pitchFamily="2" charset="-122"/>
              <a:ea typeface="黑体" panose="02010609060101010101" pitchFamily="2" charset="-122"/>
            </a:endParaRPr>
          </a:p>
          <a:p>
            <a:pPr>
              <a:lnSpc>
                <a:spcPct val="160000"/>
              </a:lnSpc>
            </a:pPr>
            <a:r>
              <a:rPr lang="zh-CN" altLang="en-US" sz="2800" dirty="0">
                <a:latin typeface="黑体" panose="02010609060101010101" pitchFamily="2" charset="-122"/>
                <a:ea typeface="黑体" panose="02010609060101010101" pitchFamily="2" charset="-122"/>
              </a:rPr>
              <a:t>  </a:t>
            </a:r>
            <a:r>
              <a:rPr lang="en-US" altLang="zh-CN" sz="2800" dirty="0">
                <a:latin typeface="黑体" panose="02010609060101010101" pitchFamily="2" charset="-122"/>
                <a:ea typeface="黑体" panose="02010609060101010101" pitchFamily="2" charset="-122"/>
              </a:rPr>
              <a:t>5. </a:t>
            </a:r>
            <a:r>
              <a:rPr lang="zh-CN" altLang="en-US" sz="2800" dirty="0">
                <a:latin typeface="黑体" panose="02010609060101010101" pitchFamily="2" charset="-122"/>
                <a:ea typeface="黑体" panose="02010609060101010101" pitchFamily="2" charset="-122"/>
              </a:rPr>
              <a:t>偏见</a:t>
            </a:r>
            <a:endParaRPr lang="zh-CN" altLang="en-US" sz="2800" dirty="0">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6114" name="文本框 346113"/>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46115" name="文本框 346114"/>
          <p:cNvSpPr txBox="1"/>
          <p:nvPr/>
        </p:nvSpPr>
        <p:spPr>
          <a:xfrm>
            <a:off x="1295400" y="1905000"/>
            <a:ext cx="7086600" cy="4206875"/>
          </a:xfrm>
          <a:prstGeom prst="rect">
            <a:avLst/>
          </a:prstGeom>
          <a:noFill/>
          <a:ln w="38100">
            <a:noFill/>
          </a:ln>
        </p:spPr>
        <p:txBody>
          <a:bodyPr anchor="ctr">
            <a:spAutoFit/>
          </a:bodyPr>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1</a:t>
            </a:r>
            <a:r>
              <a:rPr lang="zh-CN" altLang="en-US" sz="2000" b="1" dirty="0">
                <a:solidFill>
                  <a:srgbClr val="0000FF"/>
                </a:solidFill>
                <a:latin typeface="宋体" panose="02010600030101010101" pitchFamily="2" charset="-122"/>
                <a:ea typeface="宋体" panose="02010600030101010101" pitchFamily="2" charset="-122"/>
              </a:rPr>
              <a:t>）具体的考核办法由各部门自行制定；</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2</a:t>
            </a:r>
            <a:r>
              <a:rPr lang="zh-CN" altLang="en-US" sz="2000" b="1" dirty="0">
                <a:solidFill>
                  <a:srgbClr val="0000FF"/>
                </a:solidFill>
                <a:latin typeface="宋体" panose="02010600030101010101" pitchFamily="2" charset="-122"/>
                <a:ea typeface="宋体" panose="02010600030101010101" pitchFamily="2" charset="-122"/>
              </a:rPr>
              <a:t>）考核办法中要有明确的考核要素和权重；</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所谓考核要素就是要从哪些角度对员工进行考核，例如：</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在工作绩效方面可以设立工作目标完成度、工作质量、</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工作效率等要素；</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在工作能力方面可以设立开创性、工作计划能力、沟通</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能力、变革能力等要素；</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在工作态度方面可以设立积极性、责任感、事业心、大</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     局观、团队精神等要素。</a:t>
            </a:r>
            <a:endParaRPr lang="zh-CN" altLang="en-US" sz="2000" b="1" dirty="0">
              <a:solidFill>
                <a:srgbClr val="0000FF"/>
              </a:solidFill>
              <a:latin typeface="宋体" panose="02010600030101010101" pitchFamily="2" charset="-122"/>
              <a:ea typeface="宋体" panose="02010600030101010101" pitchFamily="2" charset="-122"/>
            </a:endParaRPr>
          </a:p>
        </p:txBody>
      </p:sp>
      <p:sp>
        <p:nvSpPr>
          <p:cNvPr id="346116" name="矩形 346115"/>
          <p:cNvSpPr/>
          <p:nvPr/>
        </p:nvSpPr>
        <p:spPr>
          <a:xfrm>
            <a:off x="3254375" y="1295400"/>
            <a:ext cx="2873375" cy="519113"/>
          </a:xfrm>
          <a:prstGeom prst="rect">
            <a:avLst/>
          </a:prstGeom>
          <a:noFill/>
          <a:ln w="38100">
            <a:noFill/>
          </a:ln>
        </p:spPr>
        <p:txBody>
          <a:bodyPr wrap="none" anchor="ctr">
            <a:spAutoFit/>
          </a:bodyPr>
          <a:p>
            <a:pPr algn="ctr" defTabSz="762000">
              <a:spcBef>
                <a:spcPct val="50000"/>
              </a:spcBef>
            </a:pPr>
            <a:r>
              <a:rPr lang="en-US" altLang="zh-CN" sz="2800" b="1" dirty="0">
                <a:solidFill>
                  <a:srgbClr val="663300"/>
                </a:solidFill>
                <a:latin typeface="黑体" panose="02010609060101010101" pitchFamily="2" charset="-122"/>
                <a:ea typeface="黑体" panose="02010609060101010101" pitchFamily="2" charset="-122"/>
              </a:rPr>
              <a:t>5</a:t>
            </a:r>
            <a:r>
              <a:rPr lang="zh-CN" altLang="en-US" sz="2800" b="1" dirty="0">
                <a:solidFill>
                  <a:srgbClr val="663300"/>
                </a:solidFill>
                <a:latin typeface="黑体" panose="02010609060101010101" pitchFamily="2" charset="-122"/>
                <a:ea typeface="黑体" panose="02010609060101010101" pitchFamily="2" charset="-122"/>
              </a:rPr>
              <a:t>、关于考核办法</a:t>
            </a:r>
            <a:endParaRPr lang="zh-CN" altLang="en-US" sz="2800" b="1">
              <a:solidFill>
                <a:srgbClr val="6600FF"/>
              </a:solidFill>
              <a:latin typeface="黑体" panose="02010609060101010101" pitchFamily="2" charset="-122"/>
              <a:ea typeface="黑体" panose="02010609060101010101" pitchFamily="2" charset="-122"/>
            </a:endParaRPr>
          </a:p>
        </p:txBody>
      </p:sp>
      <p:sp>
        <p:nvSpPr>
          <p:cNvPr id="346117" name="文本框 346116"/>
          <p:cNvSpPr txBox="1"/>
          <p:nvPr/>
        </p:nvSpPr>
        <p:spPr>
          <a:xfrm>
            <a:off x="1752600" y="4572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四、季度考核应注意的方面</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7138" name="文本框 347137"/>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47139" name="文本框 347138"/>
          <p:cNvSpPr txBox="1"/>
          <p:nvPr/>
        </p:nvSpPr>
        <p:spPr>
          <a:xfrm>
            <a:off x="1219200" y="2057400"/>
            <a:ext cx="7086600" cy="2835275"/>
          </a:xfrm>
          <a:prstGeom prst="rect">
            <a:avLst/>
          </a:prstGeom>
          <a:noFill/>
          <a:ln w="38100">
            <a:noFill/>
          </a:ln>
        </p:spPr>
        <p:txBody>
          <a:bodyPr anchor="ctr">
            <a:spAutoFit/>
          </a:bodyPr>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3</a:t>
            </a:r>
            <a:r>
              <a:rPr lang="zh-CN" altLang="en-US" sz="2000" b="1" dirty="0">
                <a:solidFill>
                  <a:srgbClr val="0000FF"/>
                </a:solidFill>
                <a:latin typeface="宋体" panose="02010600030101010101" pitchFamily="2" charset="-122"/>
                <a:ea typeface="宋体" panose="02010600030101010101" pitchFamily="2" charset="-122"/>
              </a:rPr>
              <a:t>）对考核要素要进行较明确的描述，以便考核者把握；</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4</a:t>
            </a:r>
            <a:r>
              <a:rPr lang="zh-CN" altLang="en-US" sz="2000" b="1" dirty="0">
                <a:solidFill>
                  <a:srgbClr val="0000FF"/>
                </a:solidFill>
                <a:latin typeface="宋体" panose="02010600030101010101" pitchFamily="2" charset="-122"/>
                <a:ea typeface="宋体" panose="02010600030101010101" pitchFamily="2" charset="-122"/>
              </a:rPr>
              <a:t>）考核办法要公开；</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5</a:t>
            </a:r>
            <a:r>
              <a:rPr lang="zh-CN" altLang="en-US" sz="2000" b="1" dirty="0">
                <a:solidFill>
                  <a:srgbClr val="0000FF"/>
                </a:solidFill>
                <a:latin typeface="宋体" panose="02010600030101010101" pitchFamily="2" charset="-122"/>
                <a:ea typeface="宋体" panose="02010600030101010101" pitchFamily="2" charset="-122"/>
              </a:rPr>
              <a:t>）要使员工了解自己的考核要素及权重；</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6</a:t>
            </a:r>
            <a:r>
              <a:rPr lang="zh-CN" altLang="en-US" sz="2000" b="1" dirty="0">
                <a:solidFill>
                  <a:srgbClr val="0000FF"/>
                </a:solidFill>
                <a:latin typeface="宋体" panose="02010600030101010101" pitchFamily="2" charset="-122"/>
                <a:ea typeface="宋体" panose="02010600030101010101" pitchFamily="2" charset="-122"/>
              </a:rPr>
              <a:t>）将员工的考核结果转化为人力资源部需要的</a:t>
            </a:r>
            <a:r>
              <a:rPr lang="en-US" altLang="zh-CN" sz="2000" b="1" dirty="0">
                <a:solidFill>
                  <a:srgbClr val="0000FF"/>
                </a:solidFill>
                <a:latin typeface="宋体" panose="02010600030101010101" pitchFamily="2" charset="-122"/>
                <a:ea typeface="宋体" panose="02010600030101010101" pitchFamily="2" charset="-122"/>
              </a:rPr>
              <a:t>5</a:t>
            </a:r>
            <a:r>
              <a:rPr lang="zh-CN" altLang="en-US" sz="2000" b="1" dirty="0">
                <a:solidFill>
                  <a:srgbClr val="0000FF"/>
                </a:solidFill>
                <a:latin typeface="宋体" panose="02010600030101010101" pitchFamily="2" charset="-122"/>
                <a:ea typeface="宋体" panose="02010600030101010101" pitchFamily="2" charset="-122"/>
              </a:rPr>
              <a:t>分制；</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7</a:t>
            </a:r>
            <a:r>
              <a:rPr lang="zh-CN" altLang="en-US" sz="2000" b="1" dirty="0">
                <a:solidFill>
                  <a:srgbClr val="0000FF"/>
                </a:solidFill>
                <a:latin typeface="宋体" panose="02010600030101010101" pitchFamily="2" charset="-122"/>
                <a:ea typeface="宋体" panose="02010600030101010101" pitchFamily="2" charset="-122"/>
              </a:rPr>
              <a:t>）考核结果强调考核集体内的公平性、可比性；</a:t>
            </a:r>
            <a:endParaRPr lang="zh-CN" altLang="en-US" sz="2000" b="1" dirty="0">
              <a:solidFill>
                <a:srgbClr val="0000FF"/>
              </a:solidFill>
              <a:latin typeface="宋体" panose="02010600030101010101" pitchFamily="2" charset="-122"/>
              <a:ea typeface="宋体" panose="02010600030101010101" pitchFamily="2" charset="-122"/>
            </a:endParaRPr>
          </a:p>
          <a:p>
            <a:pPr algn="just" defTabSz="762000">
              <a:lnSpc>
                <a:spcPct val="150000"/>
              </a:lnSpc>
            </a:pPr>
            <a:r>
              <a:rPr lang="zh-CN" altLang="en-US" sz="2000" b="1" dirty="0">
                <a:solidFill>
                  <a:srgbClr val="0000FF"/>
                </a:solidFill>
                <a:latin typeface="宋体" panose="02010600030101010101" pitchFamily="2" charset="-122"/>
                <a:ea typeface="宋体" panose="02010600030101010101" pitchFamily="2" charset="-122"/>
              </a:rPr>
              <a:t>（</a:t>
            </a:r>
            <a:r>
              <a:rPr lang="en-US" altLang="zh-CN" sz="2000" b="1" dirty="0">
                <a:solidFill>
                  <a:srgbClr val="0000FF"/>
                </a:solidFill>
                <a:latin typeface="宋体" panose="02010600030101010101" pitchFamily="2" charset="-122"/>
                <a:ea typeface="宋体" panose="02010600030101010101" pitchFamily="2" charset="-122"/>
              </a:rPr>
              <a:t>8</a:t>
            </a:r>
            <a:r>
              <a:rPr lang="zh-CN" altLang="en-US" sz="2000" b="1" dirty="0">
                <a:solidFill>
                  <a:srgbClr val="0000FF"/>
                </a:solidFill>
                <a:latin typeface="宋体" panose="02010600030101010101" pitchFamily="2" charset="-122"/>
                <a:ea typeface="宋体" panose="02010600030101010101" pitchFamily="2" charset="-122"/>
              </a:rPr>
              <a:t>）考核结果要与物质激励、精神激励相吻合。</a:t>
            </a:r>
            <a:endParaRPr lang="zh-CN" altLang="en-US" sz="2000" b="1" dirty="0">
              <a:solidFill>
                <a:srgbClr val="0000FF"/>
              </a:solidFill>
              <a:latin typeface="宋体" panose="02010600030101010101" pitchFamily="2" charset="-122"/>
              <a:ea typeface="宋体" panose="02010600030101010101" pitchFamily="2" charset="-122"/>
            </a:endParaRPr>
          </a:p>
        </p:txBody>
      </p:sp>
      <p:sp>
        <p:nvSpPr>
          <p:cNvPr id="347140" name="矩形 347139"/>
          <p:cNvSpPr/>
          <p:nvPr/>
        </p:nvSpPr>
        <p:spPr>
          <a:xfrm>
            <a:off x="3254375" y="1295400"/>
            <a:ext cx="2873375" cy="519113"/>
          </a:xfrm>
          <a:prstGeom prst="rect">
            <a:avLst/>
          </a:prstGeom>
          <a:noFill/>
          <a:ln w="38100">
            <a:noFill/>
          </a:ln>
        </p:spPr>
        <p:txBody>
          <a:bodyPr wrap="none" anchor="ctr">
            <a:spAutoFit/>
          </a:bodyPr>
          <a:p>
            <a:pPr algn="ctr" defTabSz="762000">
              <a:spcBef>
                <a:spcPct val="50000"/>
              </a:spcBef>
            </a:pPr>
            <a:r>
              <a:rPr lang="en-US" altLang="zh-CN" sz="2800" b="1" dirty="0">
                <a:solidFill>
                  <a:srgbClr val="663300"/>
                </a:solidFill>
                <a:latin typeface="黑体" panose="02010609060101010101" pitchFamily="2" charset="-122"/>
                <a:ea typeface="黑体" panose="02010609060101010101" pitchFamily="2" charset="-122"/>
              </a:rPr>
              <a:t>5</a:t>
            </a:r>
            <a:r>
              <a:rPr lang="zh-CN" altLang="en-US" sz="2800" b="1" dirty="0">
                <a:solidFill>
                  <a:srgbClr val="663300"/>
                </a:solidFill>
                <a:latin typeface="黑体" panose="02010609060101010101" pitchFamily="2" charset="-122"/>
                <a:ea typeface="黑体" panose="02010609060101010101" pitchFamily="2" charset="-122"/>
              </a:rPr>
              <a:t>、关于考核办法</a:t>
            </a:r>
            <a:endParaRPr lang="zh-CN" altLang="en-US" sz="2800" b="1">
              <a:solidFill>
                <a:srgbClr val="6600FF"/>
              </a:solidFill>
              <a:latin typeface="黑体" panose="02010609060101010101" pitchFamily="2" charset="-122"/>
              <a:ea typeface="黑体" panose="02010609060101010101" pitchFamily="2" charset="-122"/>
            </a:endParaRPr>
          </a:p>
        </p:txBody>
      </p:sp>
      <p:sp>
        <p:nvSpPr>
          <p:cNvPr id="347141" name="文本框 347140"/>
          <p:cNvSpPr txBox="1"/>
          <p:nvPr/>
        </p:nvSpPr>
        <p:spPr>
          <a:xfrm>
            <a:off x="1752600" y="457200"/>
            <a:ext cx="6248400" cy="762000"/>
          </a:xfrm>
          <a:prstGeom prst="rect">
            <a:avLst/>
          </a:prstGeom>
          <a:gradFill rotWithShape="0">
            <a:gsLst>
              <a:gs pos="0">
                <a:srgbClr val="00FFCC">
                  <a:gamma/>
                  <a:shade val="69804"/>
                  <a:invGamma/>
                </a:srgbClr>
              </a:gs>
              <a:gs pos="50000">
                <a:srgbClr val="00FFCC"/>
              </a:gs>
              <a:gs pos="100000">
                <a:srgbClr val="00FFCC">
                  <a:gamma/>
                  <a:shade val="69804"/>
                  <a:invGamma/>
                </a:srgbClr>
              </a:gs>
            </a:gsLst>
            <a:lin ang="5400000" scaled="1"/>
            <a:tileRect/>
          </a:gradFill>
          <a:ln w="38100" cap="flat" cmpd="sng">
            <a:solidFill>
              <a:schemeClr val="bg2"/>
            </a:solidFill>
            <a:prstDash val="solid"/>
            <a:miter/>
            <a:headEnd type="none" w="med" len="med"/>
            <a:tailEnd type="none" w="med" len="med"/>
          </a:ln>
          <a:effectLst>
            <a:outerShdw dist="107763" dir="2699999" algn="ctr" rotWithShape="0">
              <a:srgbClr val="808080"/>
            </a:outerShdw>
          </a:effectLst>
        </p:spPr>
        <p:txBody>
          <a:bodyPr anchor="ctr"/>
          <a:p>
            <a:pPr algn="ctr" defTabSz="762000">
              <a:lnSpc>
                <a:spcPct val="80000"/>
              </a:lnSpc>
              <a:spcBef>
                <a:spcPct val="50000"/>
              </a:spcBef>
            </a:pPr>
            <a:r>
              <a:rPr lang="zh-CN" altLang="en-US" sz="2800" b="1" dirty="0">
                <a:solidFill>
                  <a:srgbClr val="0000FF"/>
                </a:solidFill>
                <a:latin typeface="黑体" panose="02010609060101010101" pitchFamily="2" charset="-122"/>
                <a:ea typeface="黑体" panose="02010609060101010101" pitchFamily="2" charset="-122"/>
              </a:rPr>
              <a:t>四、季度考核应注意的方面</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7379" name="文本框 357378"/>
          <p:cNvSpPr txBox="1"/>
          <p:nvPr/>
        </p:nvSpPr>
        <p:spPr>
          <a:xfrm>
            <a:off x="1447800" y="685800"/>
            <a:ext cx="6400800" cy="519113"/>
          </a:xfrm>
          <a:prstGeom prst="rect">
            <a:avLst/>
          </a:prstGeom>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lin ang="5400000" scaled="1"/>
            <a:tileRect/>
          </a:gradFill>
          <a:ln w="9525">
            <a:noFill/>
          </a:ln>
        </p:spPr>
        <p:txBody>
          <a:bodyPr>
            <a:spAutoFit/>
          </a:bodyPr>
          <a:p>
            <a:pPr lvl="1"/>
            <a:r>
              <a:rPr lang="en-US" altLang="zh-CN" sz="2800" b="1" dirty="0">
                <a:latin typeface="Times New Roman" panose="02020603050405020304" pitchFamily="18" charset="0"/>
                <a:ea typeface="楷体_GB2312" pitchFamily="49" charset="-122"/>
              </a:rPr>
              <a:t>4   </a:t>
            </a:r>
            <a:r>
              <a:rPr lang="zh-CN" altLang="en-US" sz="2800" b="1" dirty="0">
                <a:latin typeface="Times New Roman" panose="02020603050405020304" pitchFamily="18" charset="0"/>
                <a:ea typeface="楷体_GB2312" pitchFamily="49" charset="-122"/>
              </a:rPr>
              <a:t>培训与发展</a:t>
            </a:r>
            <a:endParaRPr lang="zh-CN" altLang="en-US" sz="2800" b="1">
              <a:latin typeface="Times New Roman" panose="02020603050405020304" pitchFamily="18" charset="0"/>
              <a:ea typeface="楷体_GB2312" pitchFamily="49" charset="-122"/>
            </a:endParaRPr>
          </a:p>
        </p:txBody>
      </p:sp>
      <p:sp>
        <p:nvSpPr>
          <p:cNvPr id="357380" name="矩形 357379"/>
          <p:cNvSpPr/>
          <p:nvPr/>
        </p:nvSpPr>
        <p:spPr>
          <a:xfrm>
            <a:off x="2438400" y="1981200"/>
            <a:ext cx="1981200" cy="1143000"/>
          </a:xfrm>
          <a:prstGeom prst="rect">
            <a:avLst/>
          </a:prstGeom>
          <a:gradFill rotWithShape="0">
            <a:gsLst>
              <a:gs pos="0">
                <a:srgbClr val="FFFF00"/>
              </a:gs>
              <a:gs pos="100000">
                <a:srgbClr val="FFFF00">
                  <a:gamma/>
                  <a:tint val="14118"/>
                  <a:invGamma/>
                </a:srgbClr>
              </a:gs>
            </a:gsLst>
            <a:lin ang="2700000" scaled="1"/>
            <a:tileRect/>
          </a:gradFill>
          <a:ln w="12700" cap="flat" cmpd="sng">
            <a:solidFill>
              <a:schemeClr val="tx1"/>
            </a:solidFill>
            <a:prstDash val="solid"/>
            <a:miter/>
            <a:headEnd type="none" w="sm" len="sm"/>
            <a:tailEnd type="none" w="sm" len="sm"/>
          </a:ln>
        </p:spPr>
        <p:txBody>
          <a:bodyPr wrap="none" anchor="ctr"/>
          <a:p>
            <a:pPr algn="ctr" eaLnBrk="0" hangingPunct="0"/>
            <a:r>
              <a:rPr lang="zh-CN" altLang="en-US" sz="3200" dirty="0">
                <a:latin typeface="Times New Roman" panose="02020603050405020304" pitchFamily="18" charset="0"/>
                <a:ea typeface="黑体" panose="02010609060101010101" pitchFamily="2" charset="-122"/>
              </a:rPr>
              <a:t>维持</a:t>
            </a:r>
            <a:endParaRPr lang="zh-CN" altLang="en-US" sz="2000">
              <a:latin typeface="Times New Roman" panose="02020603050405020304" pitchFamily="18" charset="0"/>
              <a:ea typeface="黑体" panose="02010609060101010101" pitchFamily="2" charset="-122"/>
            </a:endParaRPr>
          </a:p>
        </p:txBody>
      </p:sp>
      <p:sp>
        <p:nvSpPr>
          <p:cNvPr id="357381" name="矩形 357380"/>
          <p:cNvSpPr/>
          <p:nvPr/>
        </p:nvSpPr>
        <p:spPr>
          <a:xfrm>
            <a:off x="4419600" y="1981200"/>
            <a:ext cx="1981200" cy="1143000"/>
          </a:xfrm>
          <a:prstGeom prst="rect">
            <a:avLst/>
          </a:prstGeom>
          <a:gradFill rotWithShape="0">
            <a:gsLst>
              <a:gs pos="0">
                <a:srgbClr val="00FF00">
                  <a:gamma/>
                  <a:tint val="23529"/>
                  <a:invGamma/>
                </a:srgbClr>
              </a:gs>
              <a:gs pos="100000">
                <a:srgbClr val="00FF00"/>
              </a:gs>
            </a:gsLst>
            <a:lin ang="18900000" scaled="1"/>
            <a:tileRect/>
          </a:gradFill>
          <a:ln w="12700" cap="flat" cmpd="sng">
            <a:solidFill>
              <a:schemeClr val="tx1"/>
            </a:solidFill>
            <a:prstDash val="solid"/>
            <a:miter/>
            <a:headEnd type="none" w="sm" len="sm"/>
            <a:tailEnd type="none" w="sm" len="sm"/>
          </a:ln>
        </p:spPr>
        <p:txBody>
          <a:bodyPr wrap="none" anchor="ctr"/>
          <a:p>
            <a:pPr algn="ctr" eaLnBrk="0" hangingPunct="0"/>
            <a:r>
              <a:rPr lang="zh-CN" altLang="en-US" sz="3200" dirty="0">
                <a:latin typeface="Times New Roman" panose="02020603050405020304" pitchFamily="18" charset="0"/>
                <a:ea typeface="黑体" panose="02010609060101010101" pitchFamily="2" charset="-122"/>
              </a:rPr>
              <a:t>发展</a:t>
            </a:r>
            <a:endParaRPr lang="zh-CN" altLang="en-US" sz="2000">
              <a:latin typeface="Times New Roman" panose="02020603050405020304" pitchFamily="18" charset="0"/>
              <a:ea typeface="黑体" panose="02010609060101010101" pitchFamily="2" charset="-122"/>
            </a:endParaRPr>
          </a:p>
        </p:txBody>
      </p:sp>
      <p:sp>
        <p:nvSpPr>
          <p:cNvPr id="357382" name="矩形 357381"/>
          <p:cNvSpPr/>
          <p:nvPr/>
        </p:nvSpPr>
        <p:spPr>
          <a:xfrm>
            <a:off x="2438400" y="3124200"/>
            <a:ext cx="1981200" cy="1143000"/>
          </a:xfrm>
          <a:prstGeom prst="rect">
            <a:avLst/>
          </a:prstGeom>
          <a:gradFill rotWithShape="0">
            <a:gsLst>
              <a:gs pos="0">
                <a:srgbClr val="FF0000"/>
              </a:gs>
              <a:gs pos="100000">
                <a:srgbClr val="FF0000">
                  <a:gamma/>
                  <a:tint val="23529"/>
                  <a:invGamma/>
                </a:srgbClr>
              </a:gs>
            </a:gsLst>
            <a:lin ang="18900000" scaled="1"/>
            <a:tileRect/>
          </a:gradFill>
          <a:ln w="12700" cap="flat" cmpd="sng">
            <a:solidFill>
              <a:schemeClr val="tx1"/>
            </a:solidFill>
            <a:prstDash val="solid"/>
            <a:miter/>
            <a:headEnd type="none" w="sm" len="sm"/>
            <a:tailEnd type="none" w="sm" len="sm"/>
          </a:ln>
        </p:spPr>
        <p:txBody>
          <a:bodyPr wrap="none" anchor="ctr"/>
          <a:p>
            <a:pPr algn="ctr" eaLnBrk="0" hangingPunct="0"/>
            <a:r>
              <a:rPr lang="zh-CN" altLang="en-US" sz="2800" dirty="0">
                <a:latin typeface="Times New Roman" panose="02020603050405020304" pitchFamily="18" charset="0"/>
                <a:ea typeface="黑体" panose="02010609060101010101" pitchFamily="2" charset="-122"/>
              </a:rPr>
              <a:t>调离或辞退</a:t>
            </a:r>
            <a:endParaRPr lang="zh-CN" altLang="en-US" sz="2800">
              <a:latin typeface="Times New Roman" panose="02020603050405020304" pitchFamily="18" charset="0"/>
              <a:ea typeface="黑体" panose="02010609060101010101" pitchFamily="2" charset="-122"/>
            </a:endParaRPr>
          </a:p>
        </p:txBody>
      </p:sp>
      <p:sp>
        <p:nvSpPr>
          <p:cNvPr id="357383" name="矩形 357382"/>
          <p:cNvSpPr/>
          <p:nvPr/>
        </p:nvSpPr>
        <p:spPr>
          <a:xfrm>
            <a:off x="4419600" y="3124200"/>
            <a:ext cx="1981200" cy="1143000"/>
          </a:xfrm>
          <a:prstGeom prst="rect">
            <a:avLst/>
          </a:prstGeom>
          <a:gradFill rotWithShape="0">
            <a:gsLst>
              <a:gs pos="0">
                <a:srgbClr val="3366FF">
                  <a:gamma/>
                  <a:tint val="44706"/>
                  <a:invGamma/>
                </a:srgbClr>
              </a:gs>
              <a:gs pos="100000">
                <a:srgbClr val="3366FF"/>
              </a:gs>
            </a:gsLst>
            <a:lin ang="2700000" scaled="1"/>
            <a:tileRect/>
          </a:gradFill>
          <a:ln w="12700" cap="flat" cmpd="sng">
            <a:solidFill>
              <a:schemeClr val="tx1"/>
            </a:solidFill>
            <a:prstDash val="solid"/>
            <a:miter/>
            <a:headEnd type="none" w="sm" len="sm"/>
            <a:tailEnd type="none" w="sm" len="sm"/>
          </a:ln>
        </p:spPr>
        <p:txBody>
          <a:bodyPr wrap="none" anchor="ctr"/>
          <a:p>
            <a:pPr algn="ctr" eaLnBrk="0" hangingPunct="0"/>
            <a:r>
              <a:rPr lang="zh-CN" altLang="en-US" sz="3200" dirty="0">
                <a:latin typeface="Times New Roman" panose="02020603050405020304" pitchFamily="18" charset="0"/>
                <a:ea typeface="黑体" panose="02010609060101010101" pitchFamily="2" charset="-122"/>
              </a:rPr>
              <a:t>培训</a:t>
            </a:r>
            <a:endParaRPr lang="zh-CN" altLang="en-US" sz="2800">
              <a:latin typeface="Times New Roman" panose="02020603050405020304" pitchFamily="18" charset="0"/>
              <a:ea typeface="黑体" panose="02010609060101010101" pitchFamily="2" charset="-122"/>
            </a:endParaRPr>
          </a:p>
        </p:txBody>
      </p:sp>
      <p:sp>
        <p:nvSpPr>
          <p:cNvPr id="357384" name="直接连接符 357383"/>
          <p:cNvSpPr/>
          <p:nvPr/>
        </p:nvSpPr>
        <p:spPr>
          <a:xfrm>
            <a:off x="2514600" y="4572000"/>
            <a:ext cx="3810000" cy="0"/>
          </a:xfrm>
          <a:prstGeom prst="line">
            <a:avLst/>
          </a:prstGeom>
          <a:ln w="76200" cap="flat" cmpd="sng">
            <a:solidFill>
              <a:srgbClr val="FF0000"/>
            </a:solidFill>
            <a:prstDash val="solid"/>
            <a:headEnd type="none" w="sm" len="sm"/>
            <a:tailEnd type="stealth" w="med" len="lg"/>
          </a:ln>
        </p:spPr>
      </p:sp>
      <p:sp>
        <p:nvSpPr>
          <p:cNvPr id="357385" name="直接连接符 357384"/>
          <p:cNvSpPr/>
          <p:nvPr/>
        </p:nvSpPr>
        <p:spPr>
          <a:xfrm flipV="1">
            <a:off x="2057400" y="1981200"/>
            <a:ext cx="0" cy="2438400"/>
          </a:xfrm>
          <a:prstGeom prst="line">
            <a:avLst/>
          </a:prstGeom>
          <a:ln w="76200" cap="flat" cmpd="sng">
            <a:solidFill>
              <a:srgbClr val="FF0000"/>
            </a:solidFill>
            <a:prstDash val="solid"/>
            <a:headEnd type="none" w="sm" len="sm"/>
            <a:tailEnd type="stealth" w="med" len="lg"/>
          </a:ln>
        </p:spPr>
      </p:sp>
      <p:sp>
        <p:nvSpPr>
          <p:cNvPr id="357386" name="文本框 357385"/>
          <p:cNvSpPr txBox="1"/>
          <p:nvPr/>
        </p:nvSpPr>
        <p:spPr>
          <a:xfrm>
            <a:off x="1066800" y="2362200"/>
            <a:ext cx="611188" cy="1885950"/>
          </a:xfrm>
          <a:prstGeom prst="rect">
            <a:avLst/>
          </a:prstGeom>
          <a:noFill/>
          <a:ln w="12700">
            <a:noFill/>
          </a:ln>
        </p:spPr>
        <p:txBody>
          <a:bodyPr vert="eaVert" wrap="none" anchor="t">
            <a:spAutoFit/>
          </a:bodyPr>
          <a:p>
            <a:pPr eaLnBrk="0" hangingPunct="0"/>
            <a:r>
              <a:rPr lang="zh-CN" altLang="en-US" sz="2800" b="1" dirty="0">
                <a:solidFill>
                  <a:schemeClr val="tx2"/>
                </a:solidFill>
                <a:effectLst>
                  <a:outerShdw blurRad="38100" dist="38100" dir="2700000">
                    <a:srgbClr val="C0C0C0"/>
                  </a:outerShdw>
                </a:effectLst>
                <a:latin typeface="Times New Roman" panose="02020603050405020304" pitchFamily="18" charset="0"/>
                <a:ea typeface="楷体_GB2312" pitchFamily="49" charset="-122"/>
              </a:rPr>
              <a:t>工作的绩效</a:t>
            </a:r>
            <a:endParaRPr lang="zh-CN" altLang="en-US">
              <a:solidFill>
                <a:schemeClr val="tx2"/>
              </a:solidFill>
              <a:latin typeface="Times New Roman" panose="02020603050405020304" pitchFamily="18" charset="0"/>
              <a:ea typeface="隶书" panose="02010509060101010101" pitchFamily="49" charset="-122"/>
            </a:endParaRPr>
          </a:p>
        </p:txBody>
      </p:sp>
      <p:sp>
        <p:nvSpPr>
          <p:cNvPr id="357387" name="文本框 357386"/>
          <p:cNvSpPr txBox="1"/>
          <p:nvPr/>
        </p:nvSpPr>
        <p:spPr>
          <a:xfrm>
            <a:off x="2667000" y="4824413"/>
            <a:ext cx="3413125" cy="519112"/>
          </a:xfrm>
          <a:prstGeom prst="rect">
            <a:avLst/>
          </a:prstGeom>
          <a:noFill/>
          <a:ln w="12700">
            <a:noFill/>
          </a:ln>
        </p:spPr>
        <p:txBody>
          <a:bodyPr wrap="none" anchor="t">
            <a:spAutoFit/>
          </a:bodyPr>
          <a:p>
            <a:pPr eaLnBrk="0" hangingPunct="0"/>
            <a:r>
              <a:rPr lang="zh-CN" altLang="en-US" sz="2800" b="1" dirty="0">
                <a:solidFill>
                  <a:schemeClr val="tx2"/>
                </a:solidFill>
                <a:effectLst>
                  <a:outerShdw blurRad="38100" dist="38100" dir="2700000">
                    <a:srgbClr val="C0C0C0"/>
                  </a:outerShdw>
                </a:effectLst>
                <a:latin typeface="Times New Roman" panose="02020603050405020304" pitchFamily="18" charset="0"/>
                <a:ea typeface="楷体_GB2312" pitchFamily="49" charset="-122"/>
              </a:rPr>
              <a:t>在公司内发展的愿望</a:t>
            </a:r>
            <a:endParaRPr lang="zh-CN" altLang="en-US" sz="2800" b="1">
              <a:solidFill>
                <a:schemeClr val="tx2"/>
              </a:solidFill>
              <a:effectLst>
                <a:outerShdw blurRad="38100" dist="38100" dir="2700000">
                  <a:srgbClr val="C0C0C0"/>
                </a:outerShdw>
              </a:effectLst>
              <a:latin typeface="Times New Roman" panose="02020603050405020304" pitchFamily="18" charset="0"/>
              <a:ea typeface="楷体_GB2312" pitchFamily="49" charset="-122"/>
            </a:endParaRPr>
          </a:p>
        </p:txBody>
      </p:sp>
      <p:sp>
        <p:nvSpPr>
          <p:cNvPr id="357388" name="文本框 357387"/>
          <p:cNvSpPr txBox="1"/>
          <p:nvPr/>
        </p:nvSpPr>
        <p:spPr>
          <a:xfrm>
            <a:off x="1736725" y="4335463"/>
            <a:ext cx="590550" cy="579437"/>
          </a:xfrm>
          <a:prstGeom prst="rect">
            <a:avLst/>
          </a:prstGeom>
          <a:noFill/>
          <a:ln w="12700">
            <a:noFill/>
          </a:ln>
        </p:spPr>
        <p:txBody>
          <a:bodyPr wrap="none" anchor="t">
            <a:spAutoFit/>
          </a:bodyPr>
          <a:p>
            <a:pPr eaLnBrk="0" hangingPunct="0"/>
            <a:r>
              <a:rPr lang="zh-CN" altLang="en-US" sz="3200">
                <a:latin typeface="Times New Roman" panose="02020603050405020304" pitchFamily="18" charset="0"/>
                <a:ea typeface="隶书" panose="02010509060101010101" pitchFamily="49" charset="-122"/>
              </a:rPr>
              <a:t>低</a:t>
            </a:r>
            <a:endParaRPr lang="zh-CN" altLang="en-US">
              <a:latin typeface="Times New Roman" panose="02020603050405020304" pitchFamily="18" charset="0"/>
              <a:ea typeface="隶书" panose="02010509060101010101" pitchFamily="49" charset="-122"/>
            </a:endParaRPr>
          </a:p>
        </p:txBody>
      </p:sp>
      <p:sp>
        <p:nvSpPr>
          <p:cNvPr id="357389" name="文本框 357388"/>
          <p:cNvSpPr txBox="1"/>
          <p:nvPr/>
        </p:nvSpPr>
        <p:spPr>
          <a:xfrm>
            <a:off x="6400800" y="4419600"/>
            <a:ext cx="590550" cy="579438"/>
          </a:xfrm>
          <a:prstGeom prst="rect">
            <a:avLst/>
          </a:prstGeom>
          <a:noFill/>
          <a:ln w="12700">
            <a:noFill/>
          </a:ln>
        </p:spPr>
        <p:txBody>
          <a:bodyPr wrap="none" anchor="t">
            <a:spAutoFit/>
          </a:bodyPr>
          <a:p>
            <a:pPr eaLnBrk="0" hangingPunct="0"/>
            <a:r>
              <a:rPr lang="zh-CN" altLang="en-US" sz="3200">
                <a:latin typeface="Times New Roman" panose="02020603050405020304" pitchFamily="18" charset="0"/>
                <a:ea typeface="隶书" panose="02010509060101010101" pitchFamily="49" charset="-122"/>
              </a:rPr>
              <a:t>高</a:t>
            </a:r>
            <a:endParaRPr lang="zh-CN" altLang="en-US">
              <a:latin typeface="Times New Roman" panose="02020603050405020304" pitchFamily="18" charset="0"/>
              <a:ea typeface="隶书" panose="02010509060101010101" pitchFamily="49" charset="-122"/>
            </a:endParaRPr>
          </a:p>
        </p:txBody>
      </p:sp>
      <p:sp>
        <p:nvSpPr>
          <p:cNvPr id="357390" name="文本框 357389"/>
          <p:cNvSpPr txBox="1"/>
          <p:nvPr/>
        </p:nvSpPr>
        <p:spPr>
          <a:xfrm>
            <a:off x="1447800" y="1524000"/>
            <a:ext cx="590550" cy="579438"/>
          </a:xfrm>
          <a:prstGeom prst="rect">
            <a:avLst/>
          </a:prstGeom>
          <a:noFill/>
          <a:ln w="12700">
            <a:noFill/>
          </a:ln>
        </p:spPr>
        <p:txBody>
          <a:bodyPr wrap="none" anchor="t">
            <a:spAutoFit/>
          </a:bodyPr>
          <a:p>
            <a:pPr eaLnBrk="0" hangingPunct="0"/>
            <a:r>
              <a:rPr lang="zh-CN" altLang="en-US" sz="3200">
                <a:latin typeface="Times New Roman" panose="02020603050405020304" pitchFamily="18" charset="0"/>
                <a:ea typeface="隶书" panose="02010509060101010101" pitchFamily="49" charset="-122"/>
              </a:rPr>
              <a:t>高</a:t>
            </a:r>
            <a:endParaRPr lang="zh-CN" altLang="en-US">
              <a:latin typeface="Times New Roman" panose="02020603050405020304" pitchFamily="18" charset="0"/>
              <a:ea typeface="隶书" panose="02010509060101010101" pitchFamily="49" charset="-122"/>
            </a:endParaRPr>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2258" name="文本框 352257"/>
          <p:cNvSpPr txBox="1"/>
          <p:nvPr/>
        </p:nvSpPr>
        <p:spPr>
          <a:xfrm>
            <a:off x="533400" y="2974975"/>
            <a:ext cx="7315200" cy="641350"/>
          </a:xfrm>
          <a:prstGeom prst="rect">
            <a:avLst/>
          </a:prstGeom>
          <a:noFill/>
          <a:ln w="38100">
            <a:noFill/>
          </a:ln>
        </p:spPr>
        <p:txBody>
          <a:bodyPr anchor="ctr">
            <a:spAutoFit/>
          </a:bodyPr>
          <a:p>
            <a:pPr defTabSz="762000">
              <a:spcBef>
                <a:spcPct val="50000"/>
              </a:spcBef>
            </a:pPr>
            <a:endParaRPr sz="3600" b="1" dirty="0">
              <a:solidFill>
                <a:srgbClr val="FF3300"/>
              </a:solidFill>
              <a:latin typeface="黑体" panose="02010609060101010101" pitchFamily="2" charset="-122"/>
              <a:ea typeface="黑体" panose="02010609060101010101" pitchFamily="2" charset="-122"/>
            </a:endParaRPr>
          </a:p>
        </p:txBody>
      </p:sp>
      <p:sp>
        <p:nvSpPr>
          <p:cNvPr id="352259" name="文本框 352258"/>
          <p:cNvSpPr txBox="1"/>
          <p:nvPr/>
        </p:nvSpPr>
        <p:spPr>
          <a:xfrm>
            <a:off x="1143000" y="1598613"/>
            <a:ext cx="7162800" cy="3292475"/>
          </a:xfrm>
          <a:prstGeom prst="rect">
            <a:avLst/>
          </a:prstGeom>
          <a:noFill/>
          <a:ln w="38100">
            <a:noFill/>
          </a:ln>
        </p:spPr>
        <p:txBody>
          <a:bodyPr anchor="ctr">
            <a:spAutoFit/>
          </a:bodyPr>
          <a:p>
            <a:pPr algn="just" defTabSz="762000">
              <a:lnSpc>
                <a:spcPct val="125000"/>
              </a:lnSpc>
            </a:pPr>
            <a:r>
              <a:rPr lang="en-US" altLang="zh-CN" b="1" dirty="0">
                <a:latin typeface="宋体" panose="02010600030101010101" pitchFamily="2" charset="-122"/>
                <a:ea typeface="宋体" panose="02010600030101010101" pitchFamily="2" charset="-122"/>
              </a:rPr>
              <a:t>  </a:t>
            </a:r>
            <a:endParaRPr lang="en-US" altLang="zh-CN"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en-US" altLang="zh-CN" b="1" dirty="0">
                <a:solidFill>
                  <a:srgbClr val="0000FF"/>
                </a:solidFill>
                <a:latin typeface="宋体" panose="02010600030101010101" pitchFamily="2" charset="-122"/>
                <a:ea typeface="宋体" panose="02010600030101010101" pitchFamily="2" charset="-122"/>
              </a:rPr>
              <a:t>    </a:t>
            </a:r>
            <a:r>
              <a:rPr lang="zh-CN" altLang="en-US" b="1" dirty="0">
                <a:solidFill>
                  <a:srgbClr val="0000FF"/>
                </a:solidFill>
                <a:latin typeface="宋体" panose="02010600030101010101" pitchFamily="2" charset="-122"/>
                <a:ea typeface="宋体" panose="02010600030101010101" pitchFamily="2" charset="-122"/>
              </a:rPr>
              <a:t>业绩管理是每一个管理者必须掌握的管理技能，考核是业绩管理的重要环节，我们要通过考核机制的推行和不断完善，提高各级管理者对业绩管理的认识和重视，为在职能部门全面推行业绩管理打下基础。</a:t>
            </a:r>
            <a:endParaRPr lang="zh-CN" altLang="en-US" b="1" dirty="0">
              <a:solidFill>
                <a:srgbClr val="0000FF"/>
              </a:solidFill>
              <a:latin typeface="宋体" panose="02010600030101010101" pitchFamily="2" charset="-122"/>
              <a:ea typeface="宋体" panose="02010600030101010101" pitchFamily="2" charset="-122"/>
            </a:endParaRPr>
          </a:p>
          <a:p>
            <a:pPr algn="just" defTabSz="762000">
              <a:lnSpc>
                <a:spcPct val="125000"/>
              </a:lnSpc>
            </a:pPr>
            <a:r>
              <a:rPr lang="zh-CN" altLang="en-US" b="1" dirty="0">
                <a:solidFill>
                  <a:srgbClr val="0000FF"/>
                </a:solidFill>
                <a:latin typeface="宋体" panose="02010600030101010101" pitchFamily="2" charset="-122"/>
                <a:ea typeface="宋体" panose="02010600030101010101" pitchFamily="2" charset="-122"/>
              </a:rPr>
              <a:t>  </a:t>
            </a:r>
            <a:endParaRPr lang="zh-CN" altLang="en-US" sz="36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右箭头 180225"/>
          <p:cNvSpPr/>
          <p:nvPr/>
        </p:nvSpPr>
        <p:spPr>
          <a:xfrm>
            <a:off x="1295400" y="1295400"/>
            <a:ext cx="2133600" cy="1981200"/>
          </a:xfrm>
          <a:prstGeom prst="rightArrow">
            <a:avLst>
              <a:gd name="adj1" fmla="val 50000"/>
              <a:gd name="adj2" fmla="val 26923"/>
            </a:avLst>
          </a:prstGeom>
          <a:gradFill rotWithShape="0">
            <a:gsLst>
              <a:gs pos="0">
                <a:srgbClr val="FF9999"/>
              </a:gs>
              <a:gs pos="100000">
                <a:srgbClr val="764747"/>
              </a:gs>
            </a:gsLst>
            <a:path path="rect">
              <a:fillToRect l="50000" t="50000" r="50000" b="50000"/>
            </a:path>
            <a:tileRect/>
          </a:gradFill>
          <a:ln w="9525" cap="flat" cmpd="sng">
            <a:solidFill>
              <a:srgbClr val="FF9999"/>
            </a:solidFill>
            <a:prstDash val="solid"/>
            <a:miter/>
            <a:headEnd type="none" w="med" len="med"/>
            <a:tailEnd type="none" w="med" len="med"/>
          </a:ln>
        </p:spPr>
        <p:txBody>
          <a:bodyPr/>
          <a:p>
            <a:endParaRPr lang="zh-CN" altLang="en-US"/>
          </a:p>
        </p:txBody>
      </p:sp>
      <p:sp>
        <p:nvSpPr>
          <p:cNvPr id="180227" name="文本框 180226"/>
          <p:cNvSpPr txBox="1"/>
          <p:nvPr/>
        </p:nvSpPr>
        <p:spPr>
          <a:xfrm>
            <a:off x="14319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sp>
        <p:nvSpPr>
          <p:cNvPr id="180228" name="文本框 180227"/>
          <p:cNvSpPr txBox="1"/>
          <p:nvPr/>
        </p:nvSpPr>
        <p:spPr>
          <a:xfrm>
            <a:off x="3657600" y="1090613"/>
            <a:ext cx="2695575" cy="519112"/>
          </a:xfrm>
          <a:prstGeom prst="rect">
            <a:avLst/>
          </a:prstGeom>
          <a:noFill/>
          <a:ln w="9525">
            <a:noFill/>
          </a:ln>
        </p:spPr>
        <p:txBody>
          <a:bodyPr wrap="none" anchor="t">
            <a:spAutoFit/>
          </a:bodyPr>
          <a:p>
            <a:r>
              <a:rPr lang="zh-CN" altLang="en-US" sz="2800" b="1" dirty="0">
                <a:solidFill>
                  <a:srgbClr val="990033"/>
                </a:solidFill>
                <a:effectLst>
                  <a:outerShdw blurRad="38100" dist="38100" dir="2700000">
                    <a:srgbClr val="C0C0C0"/>
                  </a:outerShdw>
                </a:effectLst>
                <a:latin typeface="楷体_GB2312" pitchFamily="49" charset="-122"/>
                <a:ea typeface="楷体_GB2312" pitchFamily="49" charset="-122"/>
              </a:rPr>
              <a:t>开设本课程目的</a:t>
            </a:r>
            <a:endParaRPr lang="zh-CN" altLang="en-US" sz="2800" b="1">
              <a:solidFill>
                <a:srgbClr val="000066"/>
              </a:solidFill>
              <a:effectLst>
                <a:outerShdw blurRad="38100" dist="38100" dir="2700000">
                  <a:srgbClr val="C0C0C0"/>
                </a:outerShdw>
              </a:effectLst>
              <a:latin typeface="楷体_GB2312" pitchFamily="49" charset="-122"/>
              <a:ea typeface="楷体_GB2312" pitchFamily="49" charset="-122"/>
            </a:endParaRPr>
          </a:p>
        </p:txBody>
      </p:sp>
      <p:sp>
        <p:nvSpPr>
          <p:cNvPr id="180229" name="文本框 180228"/>
          <p:cNvSpPr txBox="1"/>
          <p:nvPr/>
        </p:nvSpPr>
        <p:spPr>
          <a:xfrm>
            <a:off x="1981200" y="2819400"/>
            <a:ext cx="6248400" cy="2563813"/>
          </a:xfrm>
          <a:prstGeom prst="rect">
            <a:avLst/>
          </a:prstGeom>
          <a:noFill/>
          <a:ln w="9525">
            <a:noFill/>
          </a:ln>
        </p:spPr>
        <p:txBody>
          <a:bodyPr>
            <a:spAutoFit/>
          </a:bodyPr>
          <a:p>
            <a:pPr>
              <a:lnSpc>
                <a:spcPct val="140000"/>
              </a:lnSpc>
            </a:pPr>
            <a:r>
              <a:rPr lang="en-US" altLang="zh-CN" sz="2000" dirty="0">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1. </a:t>
            </a:r>
            <a:r>
              <a:rPr lang="zh-CN" altLang="en-US" b="1" dirty="0">
                <a:latin typeface="Times New Roman" panose="02020603050405020304" pitchFamily="18" charset="0"/>
                <a:ea typeface="楷体_GB2312" pitchFamily="49" charset="-122"/>
              </a:rPr>
              <a:t>理解</a:t>
            </a:r>
            <a:r>
              <a:rPr lang="zh-CN" altLang="en-US" b="1" dirty="0">
                <a:solidFill>
                  <a:srgbClr val="0099FF"/>
                </a:solidFill>
                <a:latin typeface="Times New Roman" panose="02020603050405020304" pitchFamily="18" charset="0"/>
                <a:ea typeface="楷体_GB2312" pitchFamily="49" charset="-122"/>
              </a:rPr>
              <a:t>岗位责任考核系统实施的目的及意义</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2.</a:t>
            </a:r>
            <a:r>
              <a:rPr lang="zh-CN" altLang="en-US" b="1" dirty="0">
                <a:latin typeface="Times New Roman" panose="02020603050405020304" pitchFamily="18" charset="0"/>
                <a:ea typeface="楷体_GB2312" pitchFamily="49" charset="-122"/>
              </a:rPr>
              <a:t>掌握</a:t>
            </a:r>
            <a:r>
              <a:rPr lang="zh-CN" altLang="en-US" b="1" dirty="0">
                <a:solidFill>
                  <a:srgbClr val="0099FF"/>
                </a:solidFill>
                <a:latin typeface="Times New Roman" panose="02020603050405020304" pitchFamily="18" charset="0"/>
                <a:ea typeface="楷体_GB2312" pitchFamily="49" charset="-122"/>
              </a:rPr>
              <a:t>实施岗位责任考核系统相关的技能</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3.</a:t>
            </a:r>
            <a:r>
              <a:rPr lang="zh-CN" altLang="en-US" b="1" dirty="0">
                <a:latin typeface="Times New Roman" panose="02020603050405020304" pitchFamily="18" charset="0"/>
                <a:ea typeface="楷体_GB2312" pitchFamily="49" charset="-122"/>
              </a:rPr>
              <a:t>熟悉</a:t>
            </a:r>
            <a:r>
              <a:rPr lang="zh-CN" altLang="en-US" b="1" dirty="0">
                <a:solidFill>
                  <a:srgbClr val="0099FF"/>
                </a:solidFill>
                <a:latin typeface="Times New Roman" panose="02020603050405020304" pitchFamily="18" charset="0"/>
                <a:ea typeface="楷体_GB2312" pitchFamily="49" charset="-122"/>
              </a:rPr>
              <a:t>岗位责任考核系统实施的基本程序</a:t>
            </a:r>
            <a:endParaRPr lang="zh-CN" altLang="en-US" b="1" dirty="0">
              <a:solidFill>
                <a:srgbClr val="0099FF"/>
              </a:solidFill>
              <a:latin typeface="Times New Roman" panose="02020603050405020304" pitchFamily="18" charset="0"/>
              <a:ea typeface="楷体_GB2312" pitchFamily="49" charset="-122"/>
            </a:endParaRPr>
          </a:p>
          <a:p>
            <a:pPr>
              <a:lnSpc>
                <a:spcPct val="140000"/>
              </a:lnSpc>
            </a:pPr>
            <a:r>
              <a:rPr lang="zh-CN" altLang="en-US" b="1" dirty="0">
                <a:solidFill>
                  <a:srgbClr val="0099FF"/>
                </a:solidFill>
                <a:latin typeface="Times New Roman" panose="02020603050405020304" pitchFamily="18" charset="0"/>
                <a:ea typeface="楷体_GB2312" pitchFamily="49" charset="-122"/>
              </a:rPr>
              <a:t> </a:t>
            </a:r>
            <a:r>
              <a:rPr lang="en-US" altLang="zh-CN" b="1" dirty="0">
                <a:solidFill>
                  <a:srgbClr val="0099FF"/>
                </a:solidFill>
                <a:latin typeface="Times New Roman" panose="02020603050405020304" pitchFamily="18" charset="0"/>
                <a:ea typeface="楷体_GB2312" pitchFamily="49" charset="-122"/>
              </a:rPr>
              <a:t>4.</a:t>
            </a:r>
            <a:r>
              <a:rPr lang="zh-CN" altLang="en-US" b="1" dirty="0">
                <a:latin typeface="Times New Roman" panose="02020603050405020304" pitchFamily="18" charset="0"/>
                <a:ea typeface="楷体_GB2312" pitchFamily="49" charset="-122"/>
              </a:rPr>
              <a:t>知晓岗位责任考核系统的监控实施</a:t>
            </a:r>
            <a:endParaRPr lang="zh-CN" altLang="en-US" b="1" dirty="0">
              <a:latin typeface="Times New Roman" panose="02020603050405020304" pitchFamily="18" charset="0"/>
              <a:ea typeface="楷体_GB2312" pitchFamily="49" charset="-122"/>
            </a:endParaRPr>
          </a:p>
          <a:p>
            <a:pPr>
              <a:lnSpc>
                <a:spcPct val="140000"/>
              </a:lnSpc>
            </a:pPr>
            <a:endParaRPr lang="zh-CN" altLang="en-US" sz="2000" dirty="0">
              <a:latin typeface="Times New Roman" panose="02020603050405020304" pitchFamily="18" charset="0"/>
              <a:ea typeface="楷体_GB2312" pitchFamily="49" charset="-122"/>
            </a:endParaRPr>
          </a:p>
        </p:txBody>
      </p:sp>
      <p:grpSp>
        <p:nvGrpSpPr>
          <p:cNvPr id="180230" name="组合 180229"/>
          <p:cNvGrpSpPr/>
          <p:nvPr/>
        </p:nvGrpSpPr>
        <p:grpSpPr>
          <a:xfrm>
            <a:off x="381000" y="152400"/>
            <a:ext cx="5638800" cy="762000"/>
            <a:chOff x="240" y="96"/>
            <a:chExt cx="3552" cy="480"/>
          </a:xfrm>
        </p:grpSpPr>
        <p:sp>
          <p:nvSpPr>
            <p:cNvPr id="180231" name="矩形 180230"/>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80232" name="组合 180231"/>
            <p:cNvGrpSpPr/>
            <p:nvPr/>
          </p:nvGrpSpPr>
          <p:grpSpPr>
            <a:xfrm>
              <a:off x="240" y="96"/>
              <a:ext cx="480" cy="480"/>
              <a:chOff x="240" y="96"/>
              <a:chExt cx="480" cy="480"/>
            </a:xfrm>
          </p:grpSpPr>
          <p:sp>
            <p:nvSpPr>
              <p:cNvPr id="180233" name="右箭头 180232"/>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80234" name="右箭头 180233"/>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80235" name="右箭头 180234"/>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80236" name="右箭头 180235"/>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80237" name="右箭头 180236"/>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80238" name="文本框 180237"/>
          <p:cNvSpPr txBox="1"/>
          <p:nvPr/>
        </p:nvSpPr>
        <p:spPr>
          <a:xfrm>
            <a:off x="1371600" y="2057400"/>
            <a:ext cx="2438400" cy="457200"/>
          </a:xfrm>
          <a:prstGeom prst="rect">
            <a:avLst/>
          </a:prstGeom>
          <a:noFill/>
          <a:ln w="9525">
            <a:noFill/>
          </a:ln>
        </p:spPr>
        <p:txBody>
          <a:bodyPr>
            <a:spAutoFit/>
          </a:bodyPr>
          <a:p>
            <a:pPr>
              <a:spcBef>
                <a:spcPct val="50000"/>
              </a:spcBef>
            </a:pPr>
            <a:r>
              <a:rPr lang="zh-CN" altLang="en-US" dirty="0">
                <a:latin typeface="Times New Roman" panose="02020603050405020304" pitchFamily="18" charset="0"/>
                <a:ea typeface="黑体" panose="02010609060101010101" pitchFamily="2" charset="-122"/>
              </a:rPr>
              <a:t>是为了使您：</a:t>
            </a:r>
            <a:endParaRPr lang="zh-CN" altLang="en-US">
              <a:latin typeface="Times New Roman" panose="02020603050405020304" pitchFamily="18" charset="0"/>
              <a:ea typeface="黑体" panose="0201060906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直接连接符 223233"/>
          <p:cNvSpPr/>
          <p:nvPr/>
        </p:nvSpPr>
        <p:spPr>
          <a:xfrm>
            <a:off x="6477000" y="0"/>
            <a:ext cx="0" cy="381000"/>
          </a:xfrm>
          <a:prstGeom prst="line">
            <a:avLst/>
          </a:prstGeom>
          <a:ln w="12700" cap="flat" cmpd="sng">
            <a:solidFill>
              <a:srgbClr val="5F5F5F"/>
            </a:solidFill>
            <a:prstDash val="solid"/>
            <a:headEnd type="none" w="sm" len="sm"/>
            <a:tailEnd type="none" w="sm" len="sm"/>
          </a:ln>
        </p:spPr>
      </p:sp>
      <p:sp>
        <p:nvSpPr>
          <p:cNvPr id="223235" name="矩形 223234"/>
          <p:cNvSpPr/>
          <p:nvPr/>
        </p:nvSpPr>
        <p:spPr>
          <a:xfrm>
            <a:off x="1066800" y="3276600"/>
            <a:ext cx="3276600" cy="2438400"/>
          </a:xfrm>
          <a:prstGeom prst="rect">
            <a:avLst/>
          </a:prstGeom>
          <a:solidFill>
            <a:srgbClr val="CCFFCC"/>
          </a:solidFill>
          <a:ln w="9525" cap="flat" cmpd="sng">
            <a:solidFill>
              <a:schemeClr val="tx1"/>
            </a:solidFill>
            <a:prstDash val="solid"/>
            <a:miter/>
            <a:headEnd type="none" w="med" len="med"/>
            <a:tailEnd type="none" w="med" len="med"/>
          </a:ln>
        </p:spPr>
        <p:txBody>
          <a:bodyPr/>
          <a:p>
            <a:endParaRPr lang="zh-CN" altLang="en-US"/>
          </a:p>
        </p:txBody>
      </p:sp>
      <p:sp>
        <p:nvSpPr>
          <p:cNvPr id="223236" name="矩形 223235"/>
          <p:cNvSpPr/>
          <p:nvPr/>
        </p:nvSpPr>
        <p:spPr>
          <a:xfrm>
            <a:off x="4343400" y="3276600"/>
            <a:ext cx="3276600" cy="2438400"/>
          </a:xfrm>
          <a:prstGeom prst="rect">
            <a:avLst/>
          </a:prstGeom>
          <a:solidFill>
            <a:srgbClr val="FF99CC"/>
          </a:solidFill>
          <a:ln w="9525" cap="flat" cmpd="sng">
            <a:solidFill>
              <a:schemeClr val="tx1"/>
            </a:solidFill>
            <a:prstDash val="solid"/>
            <a:miter/>
            <a:headEnd type="none" w="med" len="med"/>
            <a:tailEnd type="none" w="med" len="med"/>
          </a:ln>
        </p:spPr>
        <p:txBody>
          <a:bodyPr/>
          <a:p>
            <a:endParaRPr lang="zh-CN" altLang="en-US"/>
          </a:p>
        </p:txBody>
      </p:sp>
      <p:sp>
        <p:nvSpPr>
          <p:cNvPr id="223237" name="矩形 223236"/>
          <p:cNvSpPr/>
          <p:nvPr/>
        </p:nvSpPr>
        <p:spPr>
          <a:xfrm>
            <a:off x="4343400" y="838200"/>
            <a:ext cx="3276600" cy="2438400"/>
          </a:xfrm>
          <a:prstGeom prst="rect">
            <a:avLst/>
          </a:prstGeom>
          <a:solidFill>
            <a:srgbClr val="FFFF99"/>
          </a:solidFill>
          <a:ln w="9525" cap="flat" cmpd="sng">
            <a:solidFill>
              <a:schemeClr val="tx1"/>
            </a:solidFill>
            <a:prstDash val="solid"/>
            <a:miter/>
            <a:headEnd type="none" w="med" len="med"/>
            <a:tailEnd type="none" w="med" len="med"/>
          </a:ln>
        </p:spPr>
        <p:txBody>
          <a:bodyPr/>
          <a:p>
            <a:endParaRPr lang="zh-CN" altLang="en-US"/>
          </a:p>
        </p:txBody>
      </p:sp>
      <p:sp>
        <p:nvSpPr>
          <p:cNvPr id="223238" name="矩形 223237"/>
          <p:cNvSpPr/>
          <p:nvPr/>
        </p:nvSpPr>
        <p:spPr>
          <a:xfrm>
            <a:off x="1066800" y="838200"/>
            <a:ext cx="3276600" cy="2438400"/>
          </a:xfrm>
          <a:prstGeom prst="rect">
            <a:avLst/>
          </a:prstGeom>
          <a:solidFill>
            <a:srgbClr val="99CCFF"/>
          </a:solidFill>
          <a:ln w="9525" cap="flat" cmpd="sng">
            <a:solidFill>
              <a:schemeClr val="tx1"/>
            </a:solidFill>
            <a:prstDash val="solid"/>
            <a:miter/>
            <a:headEnd type="none" w="med" len="med"/>
            <a:tailEnd type="none" w="med" len="med"/>
          </a:ln>
        </p:spPr>
        <p:txBody>
          <a:bodyPr/>
          <a:p>
            <a:endParaRPr lang="zh-CN" altLang="en-US"/>
          </a:p>
        </p:txBody>
      </p:sp>
      <p:sp>
        <p:nvSpPr>
          <p:cNvPr id="223239" name="右箭头 223238"/>
          <p:cNvSpPr/>
          <p:nvPr/>
        </p:nvSpPr>
        <p:spPr>
          <a:xfrm>
            <a:off x="1905000" y="1143000"/>
            <a:ext cx="2667000" cy="1981200"/>
          </a:xfrm>
          <a:prstGeom prst="rightArrow">
            <a:avLst>
              <a:gd name="adj1" fmla="val 50000"/>
              <a:gd name="adj2" fmla="val 33653"/>
            </a:avLst>
          </a:prstGeom>
          <a:gradFill rotWithShape="0">
            <a:gsLst>
              <a:gs pos="0">
                <a:srgbClr val="FF6600">
                  <a:gamma/>
                  <a:tint val="14118"/>
                  <a:invGamma/>
                </a:srgbClr>
              </a:gs>
              <a:gs pos="100000">
                <a:srgbClr val="FF6600"/>
              </a:gs>
            </a:gsLst>
            <a:lin ang="0" scaled="1"/>
            <a:tileRect/>
          </a:gradFill>
          <a:ln w="9525" cap="flat" cmpd="sng">
            <a:solidFill>
              <a:schemeClr val="bg1"/>
            </a:solidFill>
            <a:prstDash val="solid"/>
            <a:miter/>
            <a:headEnd type="none" w="med" len="med"/>
            <a:tailEnd type="none" w="med" len="med"/>
          </a:ln>
        </p:spPr>
        <p:txBody>
          <a:bodyPr/>
          <a:p>
            <a:endParaRPr lang="zh-CN" altLang="en-US"/>
          </a:p>
        </p:txBody>
      </p:sp>
      <p:sp>
        <p:nvSpPr>
          <p:cNvPr id="223240" name="文本框 223239"/>
          <p:cNvSpPr txBox="1"/>
          <p:nvPr/>
        </p:nvSpPr>
        <p:spPr>
          <a:xfrm>
            <a:off x="1524000" y="838200"/>
            <a:ext cx="2813050" cy="2227263"/>
          </a:xfrm>
          <a:prstGeom prst="rect">
            <a:avLst/>
          </a:prstGeom>
          <a:noFill/>
          <a:ln w="9525">
            <a:noFill/>
          </a:ln>
        </p:spPr>
        <p:txBody>
          <a:bodyPr wrap="none" anchor="t">
            <a:spAutoFit/>
          </a:bodyPr>
          <a:p>
            <a:pPr>
              <a:lnSpc>
                <a:spcPct val="140000"/>
              </a:lnSpc>
            </a:pPr>
            <a:r>
              <a:rPr lang="zh-CN" altLang="en-US" sz="2000" b="1" dirty="0">
                <a:latin typeface="楷体_GB2312" pitchFamily="49" charset="-122"/>
                <a:ea typeface="楷体_GB2312" pitchFamily="49" charset="-122"/>
              </a:rPr>
              <a:t>岗位职责的确定：</a:t>
            </a:r>
            <a:endParaRPr lang="zh-CN" altLang="en-US" sz="2000" b="1" dirty="0">
              <a:latin typeface="楷体_GB2312" pitchFamily="49" charset="-122"/>
              <a:ea typeface="楷体_GB2312" pitchFamily="49" charset="-122"/>
            </a:endParaRPr>
          </a:p>
          <a:p>
            <a:pPr>
              <a:lnSpc>
                <a:spcPct val="140000"/>
              </a:lnSpc>
              <a:buChar char="•"/>
            </a:pPr>
            <a:r>
              <a:rPr lang="zh-CN" altLang="en-US" sz="2000" dirty="0">
                <a:latin typeface="楷体_GB2312" pitchFamily="49" charset="-122"/>
                <a:ea typeface="楷体_GB2312" pitchFamily="49" charset="-122"/>
              </a:rPr>
              <a:t>主要职责</a:t>
            </a:r>
            <a:endParaRPr lang="zh-CN" altLang="en-US" sz="2000" dirty="0">
              <a:latin typeface="楷体_GB2312" pitchFamily="49" charset="-122"/>
              <a:ea typeface="楷体_GB2312" pitchFamily="49" charset="-122"/>
            </a:endParaRPr>
          </a:p>
          <a:p>
            <a:pPr>
              <a:lnSpc>
                <a:spcPct val="140000"/>
              </a:lnSpc>
              <a:buChar char="•"/>
            </a:pPr>
            <a:r>
              <a:rPr lang="zh-CN" altLang="en-US" sz="2000" dirty="0">
                <a:latin typeface="楷体_GB2312" pitchFamily="49" charset="-122"/>
                <a:ea typeface="楷体_GB2312" pitchFamily="49" charset="-122"/>
              </a:rPr>
              <a:t>工作目标（月</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季</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年）</a:t>
            </a:r>
            <a:endParaRPr lang="zh-CN" altLang="en-US" sz="2000" dirty="0">
              <a:latin typeface="楷体_GB2312" pitchFamily="49" charset="-122"/>
              <a:ea typeface="楷体_GB2312" pitchFamily="49" charset="-122"/>
            </a:endParaRPr>
          </a:p>
          <a:p>
            <a:pPr>
              <a:lnSpc>
                <a:spcPct val="140000"/>
              </a:lnSpc>
              <a:buChar char="•"/>
            </a:pPr>
            <a:r>
              <a:rPr lang="zh-CN" altLang="en-US" sz="2000" dirty="0">
                <a:latin typeface="楷体_GB2312" pitchFamily="49" charset="-122"/>
                <a:ea typeface="楷体_GB2312" pitchFamily="49" charset="-122"/>
              </a:rPr>
              <a:t>价值观的行为表现</a:t>
            </a:r>
            <a:endParaRPr lang="zh-CN" altLang="en-US" sz="2000" dirty="0">
              <a:latin typeface="楷体_GB2312" pitchFamily="49" charset="-122"/>
              <a:ea typeface="楷体_GB2312" pitchFamily="49" charset="-122"/>
            </a:endParaRPr>
          </a:p>
          <a:p>
            <a:pPr>
              <a:lnSpc>
                <a:spcPct val="140000"/>
              </a:lnSpc>
              <a:buChar char="•"/>
            </a:pPr>
            <a:r>
              <a:rPr lang="zh-CN" altLang="en-US" sz="2000" dirty="0">
                <a:latin typeface="楷体_GB2312" pitchFamily="49" charset="-122"/>
                <a:ea typeface="楷体_GB2312" pitchFamily="49" charset="-122"/>
              </a:rPr>
              <a:t>个人发展计划</a:t>
            </a:r>
            <a:endParaRPr lang="zh-CN" altLang="en-US" sz="2000">
              <a:latin typeface="楷体_GB2312" pitchFamily="49" charset="-122"/>
              <a:ea typeface="楷体_GB2312" pitchFamily="49" charset="-122"/>
            </a:endParaRPr>
          </a:p>
        </p:txBody>
      </p:sp>
      <p:sp>
        <p:nvSpPr>
          <p:cNvPr id="223241" name="右箭头 223240"/>
          <p:cNvSpPr/>
          <p:nvPr/>
        </p:nvSpPr>
        <p:spPr>
          <a:xfrm rot="5400000">
            <a:off x="4762500" y="1409700"/>
            <a:ext cx="2286000" cy="2057400"/>
          </a:xfrm>
          <a:prstGeom prst="rightArrow">
            <a:avLst>
              <a:gd name="adj1" fmla="val 50000"/>
              <a:gd name="adj2" fmla="val 27777"/>
            </a:avLst>
          </a:prstGeom>
          <a:gradFill rotWithShape="0">
            <a:gsLst>
              <a:gs pos="0">
                <a:srgbClr val="FF6600">
                  <a:gamma/>
                  <a:tint val="11765"/>
                  <a:invGamma/>
                </a:srgbClr>
              </a:gs>
              <a:gs pos="100000">
                <a:srgbClr val="FF6600"/>
              </a:gs>
            </a:gsLst>
            <a:lin ang="5400000" scaled="1"/>
            <a:tileRect/>
          </a:gradFill>
          <a:ln w="9525" cap="flat" cmpd="sng">
            <a:solidFill>
              <a:schemeClr val="bg1"/>
            </a:solidFill>
            <a:prstDash val="solid"/>
            <a:miter/>
            <a:headEnd type="none" w="med" len="med"/>
            <a:tailEnd type="none" w="med" len="med"/>
          </a:ln>
        </p:spPr>
        <p:txBody>
          <a:bodyPr/>
          <a:p>
            <a:endParaRPr lang="zh-CN" altLang="en-US"/>
          </a:p>
        </p:txBody>
      </p:sp>
      <p:sp>
        <p:nvSpPr>
          <p:cNvPr id="223242" name="文本框 223241"/>
          <p:cNvSpPr txBox="1"/>
          <p:nvPr/>
        </p:nvSpPr>
        <p:spPr>
          <a:xfrm>
            <a:off x="4495800" y="990600"/>
            <a:ext cx="3067050" cy="1373188"/>
          </a:xfrm>
          <a:prstGeom prst="rect">
            <a:avLst/>
          </a:prstGeom>
          <a:noFill/>
          <a:ln w="9525">
            <a:noFill/>
          </a:ln>
        </p:spPr>
        <p:txBody>
          <a:bodyPr wrap="none" anchor="t">
            <a:spAutoFit/>
          </a:bodyPr>
          <a:p>
            <a:pPr>
              <a:lnSpc>
                <a:spcPct val="140000"/>
              </a:lnSpc>
            </a:pPr>
            <a:r>
              <a:rPr lang="zh-CN" altLang="en-US" sz="2000" b="1" dirty="0">
                <a:latin typeface="楷体_GB2312" pitchFamily="49" charset="-122"/>
                <a:ea typeface="楷体_GB2312" pitchFamily="49" charset="-122"/>
              </a:rPr>
              <a:t>职责的履行：</a:t>
            </a:r>
            <a:endParaRPr lang="zh-CN" altLang="en-US" sz="2000" b="1" dirty="0">
              <a:latin typeface="楷体_GB2312" pitchFamily="49" charset="-122"/>
              <a:ea typeface="楷体_GB2312" pitchFamily="49" charset="-122"/>
            </a:endParaRPr>
          </a:p>
          <a:p>
            <a:pPr>
              <a:lnSpc>
                <a:spcPct val="140000"/>
              </a:lnSpc>
              <a:buChar char="•"/>
            </a:pPr>
            <a:r>
              <a:rPr lang="zh-CN" altLang="en-US" sz="2000" dirty="0">
                <a:latin typeface="楷体_GB2312" pitchFamily="49" charset="-122"/>
                <a:ea typeface="楷体_GB2312" pitchFamily="49" charset="-122"/>
              </a:rPr>
              <a:t>被考核人：完成工作目标</a:t>
            </a:r>
            <a:endParaRPr lang="zh-CN" altLang="en-US" sz="2000" dirty="0">
              <a:latin typeface="楷体_GB2312" pitchFamily="49" charset="-122"/>
              <a:ea typeface="楷体_GB2312" pitchFamily="49" charset="-122"/>
            </a:endParaRPr>
          </a:p>
          <a:p>
            <a:pPr>
              <a:lnSpc>
                <a:spcPct val="140000"/>
              </a:lnSpc>
              <a:buChar char="•"/>
            </a:pPr>
            <a:r>
              <a:rPr lang="zh-CN" altLang="en-US" sz="2000" dirty="0">
                <a:latin typeface="楷体_GB2312" pitchFamily="49" charset="-122"/>
                <a:ea typeface="楷体_GB2312" pitchFamily="49" charset="-122"/>
              </a:rPr>
              <a:t>考核人：激励</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反馈</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辅导</a:t>
            </a:r>
            <a:endParaRPr lang="zh-CN" altLang="en-US" sz="2000">
              <a:latin typeface="楷体_GB2312" pitchFamily="49" charset="-122"/>
              <a:ea typeface="楷体_GB2312" pitchFamily="49" charset="-122"/>
            </a:endParaRPr>
          </a:p>
        </p:txBody>
      </p:sp>
      <p:sp>
        <p:nvSpPr>
          <p:cNvPr id="223243" name="右箭头 223242"/>
          <p:cNvSpPr/>
          <p:nvPr/>
        </p:nvSpPr>
        <p:spPr>
          <a:xfrm rot="10800000">
            <a:off x="4038600" y="3505200"/>
            <a:ext cx="2667000" cy="1981200"/>
          </a:xfrm>
          <a:prstGeom prst="rightArrow">
            <a:avLst>
              <a:gd name="adj1" fmla="val 50000"/>
              <a:gd name="adj2" fmla="val 33653"/>
            </a:avLst>
          </a:prstGeom>
          <a:gradFill rotWithShape="0">
            <a:gsLst>
              <a:gs pos="0">
                <a:srgbClr val="FF6600"/>
              </a:gs>
              <a:gs pos="100000">
                <a:srgbClr val="FF6600">
                  <a:gamma/>
                  <a:tint val="25882"/>
                  <a:invGamma/>
                </a:srgbClr>
              </a:gs>
            </a:gsLst>
            <a:lin ang="0" scaled="1"/>
            <a:tileRect/>
          </a:gradFill>
          <a:ln w="9525" cap="flat" cmpd="sng">
            <a:solidFill>
              <a:schemeClr val="bg1"/>
            </a:solidFill>
            <a:prstDash val="solid"/>
            <a:miter/>
            <a:headEnd type="none" w="med" len="med"/>
            <a:tailEnd type="none" w="med" len="med"/>
          </a:ln>
        </p:spPr>
        <p:txBody>
          <a:bodyPr/>
          <a:p>
            <a:endParaRPr lang="zh-CN" altLang="en-US"/>
          </a:p>
        </p:txBody>
      </p:sp>
      <p:sp>
        <p:nvSpPr>
          <p:cNvPr id="223244" name="文本框 223243"/>
          <p:cNvSpPr txBox="1"/>
          <p:nvPr/>
        </p:nvSpPr>
        <p:spPr>
          <a:xfrm>
            <a:off x="4495800" y="3505200"/>
            <a:ext cx="2559050" cy="1800225"/>
          </a:xfrm>
          <a:prstGeom prst="rect">
            <a:avLst/>
          </a:prstGeom>
          <a:noFill/>
          <a:ln w="9525">
            <a:noFill/>
          </a:ln>
        </p:spPr>
        <p:txBody>
          <a:bodyPr wrap="none" anchor="t">
            <a:spAutoFit/>
          </a:bodyPr>
          <a:p>
            <a:pPr>
              <a:lnSpc>
                <a:spcPct val="140000"/>
              </a:lnSpc>
            </a:pPr>
            <a:r>
              <a:rPr lang="zh-CN" altLang="en-US" sz="2000" b="1" dirty="0">
                <a:latin typeface="Times New Roman" panose="02020603050405020304" pitchFamily="18" charset="0"/>
                <a:ea typeface="楷体_GB2312" pitchFamily="49" charset="-122"/>
              </a:rPr>
              <a:t>绩效考核：</a:t>
            </a:r>
            <a:endParaRPr lang="zh-CN" altLang="en-US" sz="2000" dirty="0">
              <a:latin typeface="Times New Roman" panose="02020603050405020304" pitchFamily="18" charset="0"/>
              <a:ea typeface="楷体_GB2312" pitchFamily="49" charset="-122"/>
            </a:endParaRPr>
          </a:p>
          <a:p>
            <a:pPr>
              <a:lnSpc>
                <a:spcPct val="140000"/>
              </a:lnSpc>
              <a:buChar char="•"/>
            </a:pPr>
            <a:r>
              <a:rPr lang="zh-CN" altLang="en-US" sz="2000" dirty="0">
                <a:latin typeface="Times New Roman" panose="02020603050405020304" pitchFamily="18" charset="0"/>
                <a:ea typeface="楷体_GB2312" pitchFamily="49" charset="-122"/>
              </a:rPr>
              <a:t>工作目标完成的结果</a:t>
            </a:r>
            <a:endParaRPr lang="zh-CN" altLang="en-US" sz="2000" dirty="0">
              <a:latin typeface="Times New Roman" panose="02020603050405020304" pitchFamily="18" charset="0"/>
              <a:ea typeface="楷体_GB2312" pitchFamily="49" charset="-122"/>
            </a:endParaRPr>
          </a:p>
          <a:p>
            <a:pPr>
              <a:lnSpc>
                <a:spcPct val="140000"/>
              </a:lnSpc>
              <a:buChar char="•"/>
            </a:pPr>
            <a:r>
              <a:rPr lang="zh-CN" altLang="en-US" sz="2000" dirty="0">
                <a:latin typeface="Times New Roman" panose="02020603050405020304" pitchFamily="18" charset="0"/>
                <a:ea typeface="楷体_GB2312" pitchFamily="49" charset="-122"/>
              </a:rPr>
              <a:t>价值观的行为表现</a:t>
            </a:r>
            <a:endParaRPr lang="zh-CN" altLang="en-US" sz="2000" dirty="0">
              <a:latin typeface="Times New Roman" panose="02020603050405020304" pitchFamily="18" charset="0"/>
              <a:ea typeface="楷体_GB2312" pitchFamily="49" charset="-122"/>
            </a:endParaRPr>
          </a:p>
          <a:p>
            <a:pPr>
              <a:lnSpc>
                <a:spcPct val="140000"/>
              </a:lnSpc>
              <a:buChar char="•"/>
            </a:pPr>
            <a:r>
              <a:rPr lang="zh-CN" altLang="en-US" sz="2000" dirty="0">
                <a:latin typeface="Times New Roman" panose="02020603050405020304" pitchFamily="18" charset="0"/>
                <a:ea typeface="楷体_GB2312" pitchFamily="49" charset="-122"/>
              </a:rPr>
              <a:t>工作能力的评估</a:t>
            </a:r>
            <a:endParaRPr lang="zh-CN" altLang="en-US" sz="2000">
              <a:latin typeface="Times New Roman" panose="02020603050405020304" pitchFamily="18" charset="0"/>
              <a:ea typeface="宋体" panose="02010600030101010101" pitchFamily="2" charset="-122"/>
            </a:endParaRPr>
          </a:p>
        </p:txBody>
      </p:sp>
      <p:sp>
        <p:nvSpPr>
          <p:cNvPr id="223245" name="右箭头 223244"/>
          <p:cNvSpPr/>
          <p:nvPr/>
        </p:nvSpPr>
        <p:spPr>
          <a:xfrm rot="16200000">
            <a:off x="1485900" y="3162300"/>
            <a:ext cx="2286000" cy="2057400"/>
          </a:xfrm>
          <a:prstGeom prst="rightArrow">
            <a:avLst>
              <a:gd name="adj1" fmla="val 50000"/>
              <a:gd name="adj2" fmla="val 27777"/>
            </a:avLst>
          </a:prstGeom>
          <a:gradFill rotWithShape="0">
            <a:gsLst>
              <a:gs pos="0">
                <a:srgbClr val="FF6600"/>
              </a:gs>
              <a:gs pos="100000">
                <a:srgbClr val="FF6600">
                  <a:gamma/>
                  <a:tint val="25882"/>
                  <a:invGamma/>
                </a:srgbClr>
              </a:gs>
            </a:gsLst>
            <a:lin ang="5400000" scaled="1"/>
            <a:tileRect/>
          </a:gradFill>
          <a:ln w="9525" cap="flat" cmpd="sng">
            <a:solidFill>
              <a:schemeClr val="bg1"/>
            </a:solidFill>
            <a:prstDash val="solid"/>
            <a:miter/>
            <a:headEnd type="none" w="med" len="med"/>
            <a:tailEnd type="none" w="med" len="med"/>
          </a:ln>
        </p:spPr>
        <p:txBody>
          <a:bodyPr/>
          <a:p>
            <a:endParaRPr lang="zh-CN" altLang="en-US"/>
          </a:p>
        </p:txBody>
      </p:sp>
      <p:sp>
        <p:nvSpPr>
          <p:cNvPr id="223246" name="文本框 223245"/>
          <p:cNvSpPr txBox="1"/>
          <p:nvPr/>
        </p:nvSpPr>
        <p:spPr>
          <a:xfrm>
            <a:off x="1676400" y="3581400"/>
            <a:ext cx="1717675" cy="1373188"/>
          </a:xfrm>
          <a:prstGeom prst="rect">
            <a:avLst/>
          </a:prstGeom>
          <a:noFill/>
          <a:ln w="9525">
            <a:noFill/>
          </a:ln>
        </p:spPr>
        <p:txBody>
          <a:bodyPr wrap="none" anchor="t">
            <a:spAutoFit/>
          </a:bodyPr>
          <a:p>
            <a:pPr>
              <a:lnSpc>
                <a:spcPct val="140000"/>
              </a:lnSpc>
            </a:pPr>
            <a:r>
              <a:rPr lang="zh-CN" altLang="en-US" sz="2000" b="1" dirty="0">
                <a:latin typeface="Times New Roman" panose="02020603050405020304" pitchFamily="18" charset="0"/>
                <a:ea typeface="楷体_GB2312" pitchFamily="49" charset="-122"/>
              </a:rPr>
              <a:t>薪酬与奖励：</a:t>
            </a:r>
            <a:endParaRPr lang="zh-CN" altLang="en-US" sz="2000" dirty="0">
              <a:latin typeface="Times New Roman" panose="02020603050405020304" pitchFamily="18" charset="0"/>
              <a:ea typeface="楷体_GB2312" pitchFamily="49" charset="-122"/>
            </a:endParaRPr>
          </a:p>
          <a:p>
            <a:pPr>
              <a:lnSpc>
                <a:spcPct val="140000"/>
              </a:lnSpc>
              <a:buChar char="•"/>
            </a:pPr>
            <a:r>
              <a:rPr lang="zh-CN" altLang="en-US" sz="2000" dirty="0">
                <a:latin typeface="Times New Roman" panose="02020603050405020304" pitchFamily="18" charset="0"/>
                <a:ea typeface="楷体_GB2312" pitchFamily="49" charset="-122"/>
              </a:rPr>
              <a:t>薪酬的调整</a:t>
            </a:r>
            <a:endParaRPr lang="zh-CN" altLang="en-US" sz="2000" dirty="0">
              <a:latin typeface="Times New Roman" panose="02020603050405020304" pitchFamily="18" charset="0"/>
              <a:ea typeface="楷体_GB2312" pitchFamily="49" charset="-122"/>
            </a:endParaRPr>
          </a:p>
          <a:p>
            <a:pPr>
              <a:lnSpc>
                <a:spcPct val="140000"/>
              </a:lnSpc>
              <a:buChar char="•"/>
            </a:pPr>
            <a:r>
              <a:rPr lang="zh-CN" altLang="en-US" sz="2000" dirty="0">
                <a:latin typeface="Times New Roman" panose="02020603050405020304" pitchFamily="18" charset="0"/>
                <a:ea typeface="楷体_GB2312" pitchFamily="49" charset="-122"/>
              </a:rPr>
              <a:t>其它奖励</a:t>
            </a:r>
            <a:endParaRPr lang="zh-CN" altLang="en-US" sz="2000">
              <a:latin typeface="Times New Roman" panose="02020603050405020304" pitchFamily="18" charset="0"/>
              <a:ea typeface="宋体" panose="02010600030101010101" pitchFamily="2" charset="-122"/>
            </a:endParaRPr>
          </a:p>
        </p:txBody>
      </p:sp>
      <p:sp>
        <p:nvSpPr>
          <p:cNvPr id="223247" name="文本框 223246"/>
          <p:cNvSpPr txBox="1"/>
          <p:nvPr/>
        </p:nvSpPr>
        <p:spPr>
          <a:xfrm>
            <a:off x="8077200" y="1295400"/>
            <a:ext cx="671513" cy="4156075"/>
          </a:xfrm>
          <a:prstGeom prst="rect">
            <a:avLst/>
          </a:prstGeom>
          <a:solidFill>
            <a:srgbClr val="FFFFFF"/>
          </a:solidFill>
          <a:ln w="12700">
            <a:noFill/>
          </a:ln>
        </p:spPr>
        <p:txBody>
          <a:bodyPr vert="eaVert" wrap="none" anchor="t">
            <a:spAutoFit/>
          </a:bodyPr>
          <a:p>
            <a:pPr eaLnBrk="0" hangingPunct="0"/>
            <a:r>
              <a:rPr lang="zh-CN" altLang="en-US" sz="3200" dirty="0">
                <a:latin typeface="Times New Roman" panose="02020603050405020304" pitchFamily="18" charset="0"/>
                <a:ea typeface="隶书" panose="02010509060101010101" pitchFamily="49" charset="-122"/>
              </a:rPr>
              <a:t>岗位责任制的实施程序</a:t>
            </a:r>
            <a:endParaRPr lang="zh-CN" altLang="en-US">
              <a:latin typeface="Times New Roman" panose="02020603050405020304" pitchFamily="18" charset="0"/>
              <a:ea typeface="隶书" panose="02010509060101010101" pitchFamily="49" charset="-122"/>
            </a:endParaRPr>
          </a:p>
        </p:txBody>
      </p:sp>
    </p:spTree>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1" name="文本框 181250"/>
          <p:cNvSpPr txBox="1"/>
          <p:nvPr/>
        </p:nvSpPr>
        <p:spPr>
          <a:xfrm>
            <a:off x="14319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grpSp>
        <p:nvGrpSpPr>
          <p:cNvPr id="181254" name="组合 181253"/>
          <p:cNvGrpSpPr/>
          <p:nvPr/>
        </p:nvGrpSpPr>
        <p:grpSpPr>
          <a:xfrm>
            <a:off x="381000" y="152400"/>
            <a:ext cx="5638800" cy="762000"/>
            <a:chOff x="240" y="96"/>
            <a:chExt cx="3552" cy="480"/>
          </a:xfrm>
        </p:grpSpPr>
        <p:sp>
          <p:nvSpPr>
            <p:cNvPr id="181255" name="矩形 181254"/>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81256" name="组合 181255"/>
            <p:cNvGrpSpPr/>
            <p:nvPr/>
          </p:nvGrpSpPr>
          <p:grpSpPr>
            <a:xfrm>
              <a:off x="240" y="96"/>
              <a:ext cx="480" cy="480"/>
              <a:chOff x="240" y="96"/>
              <a:chExt cx="480" cy="480"/>
            </a:xfrm>
          </p:grpSpPr>
          <p:sp>
            <p:nvSpPr>
              <p:cNvPr id="181257" name="右箭头 181256"/>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81258" name="右箭头 181257"/>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81259" name="右箭头 181258"/>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81260" name="右箭头 181259"/>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81261" name="右箭头 181260"/>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81264" name="矩形 181263"/>
          <p:cNvSpPr/>
          <p:nvPr/>
        </p:nvSpPr>
        <p:spPr>
          <a:xfrm>
            <a:off x="2286000" y="1146175"/>
            <a:ext cx="4848225" cy="1289050"/>
          </a:xfrm>
          <a:prstGeom prst="rect">
            <a:avLst/>
          </a:prstGeom>
          <a:noFill/>
          <a:ln w="9525">
            <a:noFill/>
          </a:ln>
        </p:spPr>
        <p:txBody>
          <a:bodyPr wrap="none" anchor="t">
            <a:spAutoFit/>
          </a:bodyPr>
          <a:p>
            <a:pPr>
              <a:lnSpc>
                <a:spcPct val="140000"/>
              </a:lnSpc>
            </a:pPr>
            <a:r>
              <a:rPr lang="zh-CN" altLang="en-US" sz="2800" b="1" dirty="0">
                <a:solidFill>
                  <a:srgbClr val="990033"/>
                </a:solidFill>
                <a:latin typeface="Times New Roman" panose="02020603050405020304" pitchFamily="18" charset="0"/>
                <a:ea typeface="楷体_GB2312" pitchFamily="49" charset="-122"/>
              </a:rPr>
              <a:t>岗位责任考核系统的监控实施</a:t>
            </a:r>
            <a:endParaRPr lang="zh-CN" altLang="en-US" sz="2800" b="1" dirty="0">
              <a:solidFill>
                <a:srgbClr val="990033"/>
              </a:solidFill>
              <a:latin typeface="Times New Roman" panose="02020603050405020304" pitchFamily="18" charset="0"/>
              <a:ea typeface="楷体_GB2312" pitchFamily="49" charset="-122"/>
            </a:endParaRPr>
          </a:p>
          <a:p>
            <a:pPr>
              <a:lnSpc>
                <a:spcPct val="140000"/>
              </a:lnSpc>
            </a:pPr>
            <a:endParaRPr lang="zh-CN" altLang="en-US" sz="2800" dirty="0">
              <a:solidFill>
                <a:srgbClr val="990033"/>
              </a:solidFill>
              <a:latin typeface="Times New Roman" panose="02020603050405020304" pitchFamily="18" charset="0"/>
              <a:ea typeface="楷体_GB2312" pitchFamily="49" charset="-122"/>
            </a:endParaRPr>
          </a:p>
        </p:txBody>
      </p:sp>
      <p:sp>
        <p:nvSpPr>
          <p:cNvPr id="181265" name="文本框 181264"/>
          <p:cNvSpPr txBox="1"/>
          <p:nvPr/>
        </p:nvSpPr>
        <p:spPr>
          <a:xfrm>
            <a:off x="2133600" y="2209800"/>
            <a:ext cx="6781800" cy="3195638"/>
          </a:xfrm>
          <a:prstGeom prst="rect">
            <a:avLst/>
          </a:prstGeom>
          <a:noFill/>
          <a:ln w="9525">
            <a:noFill/>
          </a:ln>
        </p:spPr>
        <p:txBody>
          <a:bodyPr>
            <a:spAutoFit/>
          </a:bodyPr>
          <a:p>
            <a:pPr>
              <a:spcBef>
                <a:spcPct val="50000"/>
              </a:spcBef>
            </a:pPr>
            <a:r>
              <a:rPr lang="en-US" altLang="zh-CN" b="1" dirty="0">
                <a:solidFill>
                  <a:schemeClr val="accent2"/>
                </a:solidFill>
                <a:latin typeface="Times New Roman" panose="02020603050405020304" pitchFamily="18" charset="0"/>
                <a:ea typeface="楷体_GB2312" pitchFamily="49" charset="-122"/>
              </a:rPr>
              <a:t>1</a:t>
            </a:r>
            <a:r>
              <a:rPr lang="zh-CN" altLang="en-US" b="1" dirty="0">
                <a:solidFill>
                  <a:schemeClr val="accent2"/>
                </a:solidFill>
                <a:latin typeface="Times New Roman" panose="02020603050405020304" pitchFamily="18" charset="0"/>
                <a:ea typeface="楷体_GB2312" pitchFamily="49" charset="-122"/>
              </a:rPr>
              <a:t>、部门工作规划书</a:t>
            </a: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r>
              <a:rPr lang="en-US" altLang="zh-CN" b="1" dirty="0">
                <a:solidFill>
                  <a:schemeClr val="accent2"/>
                </a:solidFill>
                <a:latin typeface="Times New Roman" panose="02020603050405020304" pitchFamily="18" charset="0"/>
                <a:ea typeface="楷体_GB2312" pitchFamily="49" charset="-122"/>
              </a:rPr>
              <a:t>2</a:t>
            </a:r>
            <a:r>
              <a:rPr lang="zh-CN" altLang="en-US" b="1" dirty="0">
                <a:solidFill>
                  <a:schemeClr val="accent2"/>
                </a:solidFill>
                <a:latin typeface="Times New Roman" panose="02020603050405020304" pitchFamily="18" charset="0"/>
                <a:ea typeface="楷体_GB2312" pitchFamily="49" charset="-122"/>
              </a:rPr>
              <a:t>、部门组织结构图</a:t>
            </a: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r>
              <a:rPr lang="en-US" altLang="zh-CN" b="1" dirty="0">
                <a:solidFill>
                  <a:schemeClr val="accent2"/>
                </a:solidFill>
                <a:latin typeface="Times New Roman" panose="02020603050405020304" pitchFamily="18" charset="0"/>
                <a:ea typeface="楷体_GB2312" pitchFamily="49" charset="-122"/>
              </a:rPr>
              <a:t>3</a:t>
            </a:r>
            <a:r>
              <a:rPr lang="zh-CN" altLang="en-US" b="1" dirty="0">
                <a:solidFill>
                  <a:schemeClr val="accent2"/>
                </a:solidFill>
                <a:latin typeface="Times New Roman" panose="02020603050405020304" pitchFamily="18" charset="0"/>
                <a:ea typeface="楷体_GB2312" pitchFamily="49" charset="-122"/>
              </a:rPr>
              <a:t>、岗位责任考核书和季度考核表</a:t>
            </a: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r>
              <a:rPr lang="en-US" altLang="zh-CN" b="1" dirty="0">
                <a:solidFill>
                  <a:schemeClr val="accent2"/>
                </a:solidFill>
                <a:latin typeface="Times New Roman" panose="02020603050405020304" pitchFamily="18" charset="0"/>
                <a:ea typeface="楷体_GB2312" pitchFamily="49" charset="-122"/>
              </a:rPr>
              <a:t>4</a:t>
            </a:r>
            <a:r>
              <a:rPr lang="zh-CN" altLang="en-US" b="1" dirty="0">
                <a:solidFill>
                  <a:schemeClr val="accent2"/>
                </a:solidFill>
                <a:latin typeface="Times New Roman" panose="02020603050405020304" pitchFamily="18" charset="0"/>
                <a:ea typeface="楷体_GB2312" pitchFamily="49" charset="-122"/>
              </a:rPr>
              <a:t>、合理拉开档次的考核结果</a:t>
            </a: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r>
              <a:rPr lang="en-US" altLang="zh-CN" b="1" dirty="0">
                <a:solidFill>
                  <a:schemeClr val="accent2"/>
                </a:solidFill>
                <a:latin typeface="Times New Roman" panose="02020603050405020304" pitchFamily="18" charset="0"/>
                <a:ea typeface="楷体_GB2312" pitchFamily="49" charset="-122"/>
              </a:rPr>
              <a:t>5</a:t>
            </a:r>
            <a:r>
              <a:rPr lang="zh-CN" altLang="en-US" b="1" dirty="0">
                <a:solidFill>
                  <a:schemeClr val="accent2"/>
                </a:solidFill>
                <a:latin typeface="Times New Roman" panose="02020603050405020304" pitchFamily="18" charset="0"/>
                <a:ea typeface="楷体_GB2312" pitchFamily="49" charset="-122"/>
              </a:rPr>
              <a:t>、每个季度都有岗位考核表，并有被考核人签字</a:t>
            </a: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r>
              <a:rPr lang="en-US" altLang="zh-CN" b="1" dirty="0">
                <a:solidFill>
                  <a:schemeClr val="accent2"/>
                </a:solidFill>
                <a:latin typeface="Times New Roman" panose="02020603050405020304" pitchFamily="18" charset="0"/>
                <a:ea typeface="楷体_GB2312" pitchFamily="49" charset="-122"/>
              </a:rPr>
              <a:t>6</a:t>
            </a:r>
            <a:r>
              <a:rPr lang="zh-CN" altLang="en-US" b="1" dirty="0">
                <a:solidFill>
                  <a:schemeClr val="accent2"/>
                </a:solidFill>
                <a:latin typeface="Times New Roman" panose="02020603050405020304" pitchFamily="18" charset="0"/>
                <a:ea typeface="楷体_GB2312" pitchFamily="49" charset="-122"/>
              </a:rPr>
              <a:t>、每个季度都至少要进行一次考核面谈</a:t>
            </a:r>
            <a:endParaRPr lang="zh-CN" altLang="en-US" b="1">
              <a:solidFill>
                <a:schemeClr val="accent2"/>
              </a:solidFill>
              <a:latin typeface="Times New Roman" panose="02020603050405020304" pitchFamily="18" charset="0"/>
              <a:ea typeface="楷体_GB2312" pitchFamily="49" charset="-122"/>
            </a:endParaRPr>
          </a:p>
        </p:txBody>
      </p:sp>
      <p:sp>
        <p:nvSpPr>
          <p:cNvPr id="181266" name="云形标注 181265"/>
          <p:cNvSpPr/>
          <p:nvPr/>
        </p:nvSpPr>
        <p:spPr>
          <a:xfrm rot="-7632626">
            <a:off x="495300" y="800100"/>
            <a:ext cx="1752600" cy="1219200"/>
          </a:xfrm>
          <a:prstGeom prst="cloudCallout">
            <a:avLst>
              <a:gd name="adj1" fmla="val -43750"/>
              <a:gd name="adj2" fmla="val 70000"/>
            </a:avLst>
          </a:prstGeom>
          <a:solidFill>
            <a:schemeClr val="hlink"/>
          </a:solidFill>
          <a:ln w="9525" cap="flat" cmpd="sng">
            <a:solidFill>
              <a:schemeClr val="tx1"/>
            </a:solidFill>
            <a:prstDash val="solid"/>
            <a:headEnd type="none" w="med" len="med"/>
            <a:tailEnd type="none" w="med" len="med"/>
          </a:ln>
        </p:spPr>
        <p:txBody>
          <a:bodyPr rot="0" vert="eaVert" wrap="none" anchor="ctr"/>
          <a:p>
            <a:pPr algn="ctr"/>
            <a:r>
              <a:rPr lang="zh-CN" altLang="en-US" dirty="0">
                <a:latin typeface="Times New Roman" panose="02020603050405020304" pitchFamily="18" charset="0"/>
                <a:ea typeface="黑体" panose="02010609060101010101" pitchFamily="2" charset="-122"/>
              </a:rPr>
              <a:t>请关注</a:t>
            </a:r>
            <a:endParaRPr lang="zh-CN" altLang="en-US">
              <a:solidFill>
                <a:srgbClr val="FF9900"/>
              </a:solidFill>
              <a:latin typeface="Times New Roman" panose="02020603050405020304" pitchFamily="18" charset="0"/>
              <a:ea typeface="黑体" panose="02010609060101010101" pitchFamily="2" charset="-122"/>
            </a:endParaRPr>
          </a:p>
        </p:txBody>
      </p:sp>
      <p:sp>
        <p:nvSpPr>
          <p:cNvPr id="181267" name="文本框 181266"/>
          <p:cNvSpPr txBox="1"/>
          <p:nvPr/>
        </p:nvSpPr>
        <p:spPr>
          <a:xfrm>
            <a:off x="974725" y="2438400"/>
            <a:ext cx="549275" cy="2819400"/>
          </a:xfrm>
          <a:prstGeom prst="rect">
            <a:avLst/>
          </a:prstGeom>
          <a:noFill/>
          <a:ln w="9525">
            <a:noFill/>
          </a:ln>
        </p:spPr>
        <p:txBody>
          <a:bodyPr vert="eaVert">
            <a:spAutoFit/>
          </a:bodyPr>
          <a:p>
            <a:pPr>
              <a:spcBef>
                <a:spcPct val="50000"/>
              </a:spcBef>
            </a:pPr>
            <a:r>
              <a:rPr lang="zh-CN" altLang="en-US" b="1" dirty="0">
                <a:solidFill>
                  <a:srgbClr val="990033"/>
                </a:solidFill>
                <a:latin typeface="Times New Roman" panose="02020603050405020304" pitchFamily="18" charset="0"/>
                <a:ea typeface="黑体" panose="02010609060101010101" pitchFamily="2" charset="-122"/>
              </a:rPr>
              <a:t>监 控、验 收 内 容</a:t>
            </a:r>
            <a:endParaRPr lang="zh-CN" altLang="en-US" b="1">
              <a:solidFill>
                <a:srgbClr val="990033"/>
              </a:solidFill>
              <a:latin typeface="Times New Roman" panose="02020603050405020304" pitchFamily="18" charset="0"/>
              <a:ea typeface="黑体" panose="02010609060101010101" pitchFamily="2" charset="-122"/>
            </a:endParaRPr>
          </a:p>
        </p:txBody>
      </p:sp>
      <p:sp>
        <p:nvSpPr>
          <p:cNvPr id="181268" name="左大括号 181267"/>
          <p:cNvSpPr/>
          <p:nvPr/>
        </p:nvSpPr>
        <p:spPr>
          <a:xfrm>
            <a:off x="1752600" y="2362200"/>
            <a:ext cx="152400" cy="3352800"/>
          </a:xfrm>
          <a:prstGeom prst="leftBrace">
            <a:avLst>
              <a:gd name="adj1" fmla="val 183333"/>
              <a:gd name="adj2" fmla="val 50000"/>
            </a:avLst>
          </a:prstGeom>
          <a:noFill/>
          <a:ln w="38100" cap="flat" cmpd="sng">
            <a:solidFill>
              <a:srgbClr val="990033"/>
            </a:solidFill>
            <a:prstDash val="solid"/>
            <a:headEnd type="none" w="med" len="med"/>
            <a:tailEnd type="none" w="med" len="med"/>
          </a:ln>
        </p:spPr>
        <p:txBody>
          <a:bodyPr/>
          <a:p>
            <a:endParaRPr lang="zh-CN"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文本框 182273"/>
          <p:cNvSpPr txBox="1"/>
          <p:nvPr/>
        </p:nvSpPr>
        <p:spPr>
          <a:xfrm>
            <a:off x="14319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grpSp>
        <p:nvGrpSpPr>
          <p:cNvPr id="182275" name="组合 182274"/>
          <p:cNvGrpSpPr/>
          <p:nvPr/>
        </p:nvGrpSpPr>
        <p:grpSpPr>
          <a:xfrm>
            <a:off x="381000" y="152400"/>
            <a:ext cx="5638800" cy="762000"/>
            <a:chOff x="240" y="96"/>
            <a:chExt cx="3552" cy="480"/>
          </a:xfrm>
        </p:grpSpPr>
        <p:sp>
          <p:nvSpPr>
            <p:cNvPr id="182276" name="矩形 182275"/>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82277" name="组合 182276"/>
            <p:cNvGrpSpPr/>
            <p:nvPr/>
          </p:nvGrpSpPr>
          <p:grpSpPr>
            <a:xfrm>
              <a:off x="240" y="96"/>
              <a:ext cx="480" cy="480"/>
              <a:chOff x="240" y="96"/>
              <a:chExt cx="480" cy="480"/>
            </a:xfrm>
          </p:grpSpPr>
          <p:sp>
            <p:nvSpPr>
              <p:cNvPr id="182278" name="右箭头 182277"/>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82279" name="右箭头 182278"/>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82280" name="右箭头 182279"/>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82281" name="右箭头 182280"/>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82282" name="右箭头 182281"/>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82283" name="矩形 182282"/>
          <p:cNvSpPr/>
          <p:nvPr/>
        </p:nvSpPr>
        <p:spPr>
          <a:xfrm>
            <a:off x="2286000" y="1146175"/>
            <a:ext cx="4848225" cy="1289050"/>
          </a:xfrm>
          <a:prstGeom prst="rect">
            <a:avLst/>
          </a:prstGeom>
          <a:noFill/>
          <a:ln w="9525">
            <a:noFill/>
          </a:ln>
        </p:spPr>
        <p:txBody>
          <a:bodyPr wrap="none" anchor="t">
            <a:spAutoFit/>
          </a:bodyPr>
          <a:p>
            <a:pPr>
              <a:lnSpc>
                <a:spcPct val="140000"/>
              </a:lnSpc>
            </a:pPr>
            <a:r>
              <a:rPr lang="zh-CN" altLang="en-US" sz="2800" b="1" dirty="0">
                <a:solidFill>
                  <a:srgbClr val="990033"/>
                </a:solidFill>
                <a:latin typeface="Times New Roman" panose="02020603050405020304" pitchFamily="18" charset="0"/>
                <a:ea typeface="楷体_GB2312" pitchFamily="49" charset="-122"/>
              </a:rPr>
              <a:t>岗位责任考核系统的监控实施</a:t>
            </a:r>
            <a:endParaRPr lang="zh-CN" altLang="en-US" sz="2800" b="1" dirty="0">
              <a:solidFill>
                <a:srgbClr val="990033"/>
              </a:solidFill>
              <a:latin typeface="Times New Roman" panose="02020603050405020304" pitchFamily="18" charset="0"/>
              <a:ea typeface="楷体_GB2312" pitchFamily="49" charset="-122"/>
            </a:endParaRPr>
          </a:p>
          <a:p>
            <a:pPr>
              <a:lnSpc>
                <a:spcPct val="140000"/>
              </a:lnSpc>
            </a:pPr>
            <a:endParaRPr lang="zh-CN" altLang="en-US" sz="2800" dirty="0">
              <a:solidFill>
                <a:srgbClr val="990033"/>
              </a:solidFill>
              <a:latin typeface="Times New Roman" panose="02020603050405020304" pitchFamily="18" charset="0"/>
              <a:ea typeface="楷体_GB2312" pitchFamily="49" charset="-122"/>
            </a:endParaRPr>
          </a:p>
        </p:txBody>
      </p:sp>
      <p:sp>
        <p:nvSpPr>
          <p:cNvPr id="182284" name="文本框 182283"/>
          <p:cNvSpPr txBox="1"/>
          <p:nvPr/>
        </p:nvSpPr>
        <p:spPr>
          <a:xfrm>
            <a:off x="2133600" y="2209800"/>
            <a:ext cx="6477000" cy="4473575"/>
          </a:xfrm>
          <a:prstGeom prst="rect">
            <a:avLst/>
          </a:prstGeom>
          <a:noFill/>
          <a:ln w="9525">
            <a:noFill/>
          </a:ln>
        </p:spPr>
        <p:txBody>
          <a:bodyPr>
            <a:spAutoFit/>
          </a:bodyPr>
          <a:p>
            <a:pPr>
              <a:spcBef>
                <a:spcPct val="50000"/>
              </a:spcBef>
            </a:pPr>
            <a:r>
              <a:rPr lang="zh-CN" altLang="en-US" b="1" dirty="0">
                <a:solidFill>
                  <a:schemeClr val="accent2"/>
                </a:solidFill>
                <a:latin typeface="Times New Roman" panose="02020603050405020304" pitchFamily="18" charset="0"/>
                <a:ea typeface="楷体_GB2312" pitchFamily="49" charset="-122"/>
              </a:rPr>
              <a:t>集团人力资源部每财年初对以上各监控内容中的有关文本材料进行验收、汇总，并将各职能部门完成的时间、质量进行网上评比</a:t>
            </a: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r>
              <a:rPr lang="zh-CN" altLang="en-US" b="1" dirty="0">
                <a:solidFill>
                  <a:schemeClr val="accent2"/>
                </a:solidFill>
                <a:latin typeface="Times New Roman" panose="02020603050405020304" pitchFamily="18" charset="0"/>
                <a:ea typeface="楷体_GB2312" pitchFamily="49" charset="-122"/>
              </a:rPr>
              <a:t>集团人力资源部每个季度将对各部门岗位责任制执行情况进行抽查，包括对经理和普通员工进行访谈，如是否进行了考核面谈，怎样谈的，是否有共识等等，结果将公布于网上</a:t>
            </a: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endParaRPr lang="zh-CN" altLang="en-US" b="1" dirty="0">
              <a:solidFill>
                <a:schemeClr val="accent2"/>
              </a:solidFill>
              <a:latin typeface="Times New Roman" panose="02020603050405020304" pitchFamily="18" charset="0"/>
              <a:ea typeface="楷体_GB2312" pitchFamily="49" charset="-122"/>
            </a:endParaRPr>
          </a:p>
        </p:txBody>
      </p:sp>
      <p:sp>
        <p:nvSpPr>
          <p:cNvPr id="182285" name="云形标注 182284"/>
          <p:cNvSpPr/>
          <p:nvPr/>
        </p:nvSpPr>
        <p:spPr>
          <a:xfrm rot="-7632626">
            <a:off x="419100" y="800100"/>
            <a:ext cx="1752600" cy="1219200"/>
          </a:xfrm>
          <a:prstGeom prst="cloudCallout">
            <a:avLst>
              <a:gd name="adj1" fmla="val -43750"/>
              <a:gd name="adj2" fmla="val 70000"/>
            </a:avLst>
          </a:prstGeom>
          <a:solidFill>
            <a:schemeClr val="hlink"/>
          </a:solidFill>
          <a:ln w="9525" cap="flat" cmpd="sng">
            <a:solidFill>
              <a:schemeClr val="tx1"/>
            </a:solidFill>
            <a:prstDash val="solid"/>
            <a:headEnd type="none" w="med" len="med"/>
            <a:tailEnd type="none" w="med" len="med"/>
          </a:ln>
        </p:spPr>
        <p:txBody>
          <a:bodyPr rot="0" vert="eaVert" wrap="none" anchor="ctr"/>
          <a:p>
            <a:pPr algn="ctr"/>
            <a:r>
              <a:rPr lang="zh-CN" altLang="en-US" dirty="0">
                <a:latin typeface="Times New Roman" panose="02020603050405020304" pitchFamily="18" charset="0"/>
                <a:ea typeface="黑体" panose="02010609060101010101" pitchFamily="2" charset="-122"/>
              </a:rPr>
              <a:t>请关注</a:t>
            </a:r>
            <a:endParaRPr lang="zh-CN" altLang="en-US">
              <a:latin typeface="Times New Roman" panose="02020603050405020304" pitchFamily="18" charset="0"/>
              <a:ea typeface="黑体" panose="02010609060101010101" pitchFamily="2" charset="-122"/>
            </a:endParaRPr>
          </a:p>
        </p:txBody>
      </p:sp>
      <p:sp>
        <p:nvSpPr>
          <p:cNvPr id="182286" name="文本框 182285"/>
          <p:cNvSpPr txBox="1"/>
          <p:nvPr/>
        </p:nvSpPr>
        <p:spPr>
          <a:xfrm>
            <a:off x="974725" y="2362200"/>
            <a:ext cx="549275" cy="2971800"/>
          </a:xfrm>
          <a:prstGeom prst="rect">
            <a:avLst/>
          </a:prstGeom>
          <a:noFill/>
          <a:ln w="9525">
            <a:noFill/>
          </a:ln>
        </p:spPr>
        <p:txBody>
          <a:bodyPr vert="eaVert">
            <a:spAutoFit/>
          </a:bodyPr>
          <a:p>
            <a:pPr>
              <a:spcBef>
                <a:spcPct val="50000"/>
              </a:spcBef>
            </a:pPr>
            <a:r>
              <a:rPr lang="zh-CN" altLang="en-US" b="1" dirty="0">
                <a:solidFill>
                  <a:srgbClr val="990033"/>
                </a:solidFill>
                <a:latin typeface="Times New Roman" panose="02020603050405020304" pitchFamily="18" charset="0"/>
                <a:ea typeface="黑体" panose="02010609060101010101" pitchFamily="2" charset="-122"/>
              </a:rPr>
              <a:t>监 控、实施 方 式</a:t>
            </a:r>
            <a:endParaRPr lang="zh-CN" altLang="en-US" b="1">
              <a:solidFill>
                <a:srgbClr val="990033"/>
              </a:solidFill>
              <a:latin typeface="Times New Roman" panose="02020603050405020304" pitchFamily="18" charset="0"/>
              <a:ea typeface="黑体" panose="02010609060101010101" pitchFamily="2" charset="-122"/>
            </a:endParaRPr>
          </a:p>
        </p:txBody>
      </p:sp>
      <p:sp>
        <p:nvSpPr>
          <p:cNvPr id="182287" name="左大括号 182286"/>
          <p:cNvSpPr/>
          <p:nvPr/>
        </p:nvSpPr>
        <p:spPr>
          <a:xfrm>
            <a:off x="1752600" y="2133600"/>
            <a:ext cx="152400" cy="3352800"/>
          </a:xfrm>
          <a:prstGeom prst="leftBrace">
            <a:avLst>
              <a:gd name="adj1" fmla="val 183333"/>
              <a:gd name="adj2" fmla="val 50000"/>
            </a:avLst>
          </a:prstGeom>
          <a:noFill/>
          <a:ln w="38100" cap="flat" cmpd="sng">
            <a:solidFill>
              <a:srgbClr val="990033"/>
            </a:solidFill>
            <a:prstDash val="solid"/>
            <a:headEnd type="none" w="med" len="med"/>
            <a:tailEnd type="none" w="med" len="med"/>
          </a:ln>
        </p:spPr>
        <p:txBody>
          <a:bodyPr/>
          <a:p>
            <a:endParaRPr lang="zh-CN"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文本框 183297"/>
          <p:cNvSpPr txBox="1"/>
          <p:nvPr/>
        </p:nvSpPr>
        <p:spPr>
          <a:xfrm>
            <a:off x="1431925" y="1544638"/>
            <a:ext cx="184150" cy="457200"/>
          </a:xfrm>
          <a:prstGeom prst="rect">
            <a:avLst/>
          </a:prstGeom>
          <a:noFill/>
          <a:ln w="9525">
            <a:noFill/>
          </a:ln>
        </p:spPr>
        <p:txBody>
          <a:bodyPr wrap="none" anchor="t">
            <a:spAutoFit/>
          </a:bodyPr>
          <a:p>
            <a:endParaRPr dirty="0">
              <a:latin typeface="Times New Roman" panose="02020603050405020304" pitchFamily="18" charset="0"/>
              <a:ea typeface="黑体" panose="02010609060101010101" pitchFamily="2" charset="-122"/>
            </a:endParaRPr>
          </a:p>
        </p:txBody>
      </p:sp>
      <p:grpSp>
        <p:nvGrpSpPr>
          <p:cNvPr id="183299" name="组合 183298"/>
          <p:cNvGrpSpPr/>
          <p:nvPr/>
        </p:nvGrpSpPr>
        <p:grpSpPr>
          <a:xfrm>
            <a:off x="381000" y="152400"/>
            <a:ext cx="5638800" cy="762000"/>
            <a:chOff x="240" y="96"/>
            <a:chExt cx="3552" cy="480"/>
          </a:xfrm>
        </p:grpSpPr>
        <p:sp>
          <p:nvSpPr>
            <p:cNvPr id="183300" name="矩形 183299"/>
            <p:cNvSpPr/>
            <p:nvPr/>
          </p:nvSpPr>
          <p:spPr>
            <a:xfrm>
              <a:off x="768" y="192"/>
              <a:ext cx="3024" cy="240"/>
            </a:xfrm>
            <a:prstGeom prst="rect">
              <a:avLst/>
            </a:prstGeom>
            <a:gradFill rotWithShape="0">
              <a:gsLst>
                <a:gs pos="0">
                  <a:srgbClr val="0000CC"/>
                </a:gs>
                <a:gs pos="100000">
                  <a:srgbClr val="99CCFF"/>
                </a:gs>
              </a:gsLst>
              <a:lin ang="0" scaled="1"/>
              <a:tileRect/>
            </a:gradFill>
            <a:ln w="9525">
              <a:noFill/>
            </a:ln>
            <a:effectLst>
              <a:outerShdw dist="107763" dir="2699999" algn="ctr" rotWithShape="0">
                <a:srgbClr val="000066"/>
              </a:outerShdw>
            </a:effectLst>
          </p:spPr>
          <p:txBody>
            <a:bodyPr wrap="none" anchor="ctr"/>
            <a:p>
              <a:pPr algn="ctr"/>
              <a:r>
                <a:rPr lang="zh-CN" altLang="en-US" dirty="0">
                  <a:solidFill>
                    <a:srgbClr val="FFFFCC"/>
                  </a:solidFill>
                  <a:effectLst>
                    <a:outerShdw blurRad="38100" dist="38100" dir="2700000">
                      <a:srgbClr val="C0C0C0"/>
                    </a:outerShdw>
                  </a:effectLst>
                  <a:latin typeface="Times New Roman" panose="02020603050405020304" pitchFamily="18" charset="0"/>
                  <a:ea typeface="黑体" panose="02010609060101010101" pitchFamily="2" charset="-122"/>
                </a:rPr>
                <a:t>岗位责任制应用培训</a:t>
              </a:r>
              <a:endParaRPr lang="zh-CN" altLang="en-US">
                <a:solidFill>
                  <a:schemeClr val="hlink"/>
                </a:solidFill>
                <a:latin typeface="Times New Roman" panose="02020603050405020304" pitchFamily="18" charset="0"/>
                <a:ea typeface="黑体" panose="02010609060101010101" pitchFamily="2" charset="-122"/>
              </a:endParaRPr>
            </a:p>
          </p:txBody>
        </p:sp>
        <p:grpSp>
          <p:nvGrpSpPr>
            <p:cNvPr id="183301" name="组合 183300"/>
            <p:cNvGrpSpPr/>
            <p:nvPr/>
          </p:nvGrpSpPr>
          <p:grpSpPr>
            <a:xfrm>
              <a:off x="240" y="96"/>
              <a:ext cx="480" cy="480"/>
              <a:chOff x="240" y="96"/>
              <a:chExt cx="480" cy="480"/>
            </a:xfrm>
          </p:grpSpPr>
          <p:sp>
            <p:nvSpPr>
              <p:cNvPr id="183302" name="右箭头 183301"/>
              <p:cNvSpPr/>
              <p:nvPr/>
            </p:nvSpPr>
            <p:spPr>
              <a:xfrm rot="-5400000">
                <a:off x="192" y="192"/>
                <a:ext cx="288" cy="192"/>
              </a:xfrm>
              <a:prstGeom prst="rightArrow">
                <a:avLst>
                  <a:gd name="adj1" fmla="val 50000"/>
                  <a:gd name="adj2" fmla="val 37500"/>
                </a:avLst>
              </a:prstGeom>
              <a:gradFill rotWithShape="0">
                <a:gsLst>
                  <a:gs pos="0">
                    <a:srgbClr val="33CC33"/>
                  </a:gs>
                  <a:gs pos="100000">
                    <a:srgbClr val="99FF99"/>
                  </a:gs>
                </a:gsLst>
                <a:lin ang="5400000" scaled="1"/>
                <a:tileRect/>
              </a:gradFill>
              <a:ln w="9525">
                <a:noFill/>
              </a:ln>
            </p:spPr>
            <p:txBody>
              <a:bodyPr/>
              <a:p>
                <a:endParaRPr lang="zh-CN" altLang="en-US"/>
              </a:p>
            </p:txBody>
          </p:sp>
          <p:sp>
            <p:nvSpPr>
              <p:cNvPr id="183303" name="右箭头 183302"/>
              <p:cNvSpPr/>
              <p:nvPr/>
            </p:nvSpPr>
            <p:spPr>
              <a:xfrm flipH="1">
                <a:off x="288" y="384"/>
                <a:ext cx="288" cy="192"/>
              </a:xfrm>
              <a:prstGeom prst="rightArrow">
                <a:avLst>
                  <a:gd name="adj1" fmla="val 50000"/>
                  <a:gd name="adj2" fmla="val 37500"/>
                </a:avLst>
              </a:prstGeom>
              <a:gradFill rotWithShape="0">
                <a:gsLst>
                  <a:gs pos="0">
                    <a:srgbClr val="FF0000"/>
                  </a:gs>
                  <a:gs pos="100000">
                    <a:srgbClr val="FEA4A8"/>
                  </a:gs>
                </a:gsLst>
                <a:lin ang="0" scaled="1"/>
                <a:tileRect/>
              </a:gradFill>
              <a:ln w="9525">
                <a:noFill/>
              </a:ln>
            </p:spPr>
            <p:txBody>
              <a:bodyPr/>
              <a:p>
                <a:endParaRPr lang="zh-CN" altLang="en-US"/>
              </a:p>
            </p:txBody>
          </p:sp>
          <p:sp>
            <p:nvSpPr>
              <p:cNvPr id="183304" name="右箭头 183303"/>
              <p:cNvSpPr/>
              <p:nvPr/>
            </p:nvSpPr>
            <p:spPr>
              <a:xfrm rot="5400000">
                <a:off x="480" y="288"/>
                <a:ext cx="288" cy="192"/>
              </a:xfrm>
              <a:prstGeom prst="rightArrow">
                <a:avLst>
                  <a:gd name="adj1" fmla="val 50000"/>
                  <a:gd name="adj2" fmla="val 37500"/>
                </a:avLst>
              </a:prstGeom>
              <a:gradFill rotWithShape="0">
                <a:gsLst>
                  <a:gs pos="0">
                    <a:srgbClr val="FFFF99"/>
                  </a:gs>
                  <a:gs pos="100000">
                    <a:srgbClr val="FFFF00"/>
                  </a:gs>
                </a:gsLst>
                <a:lin ang="5400000" scaled="1"/>
                <a:tileRect/>
              </a:gradFill>
              <a:ln w="9525">
                <a:noFill/>
              </a:ln>
            </p:spPr>
            <p:txBody>
              <a:bodyPr/>
              <a:p>
                <a:endParaRPr lang="zh-CN" altLang="en-US"/>
              </a:p>
            </p:txBody>
          </p:sp>
          <p:sp>
            <p:nvSpPr>
              <p:cNvPr id="183305" name="右箭头 183304"/>
              <p:cNvSpPr/>
              <p:nvPr/>
            </p:nvSpPr>
            <p:spPr>
              <a:xfrm>
                <a:off x="384" y="96"/>
                <a:ext cx="288" cy="192"/>
              </a:xfrm>
              <a:prstGeom prst="rightArrow">
                <a:avLst>
                  <a:gd name="adj1" fmla="val 50000"/>
                  <a:gd name="adj2" fmla="val 37500"/>
                </a:avLst>
              </a:prstGeom>
              <a:gradFill rotWithShape="0">
                <a:gsLst>
                  <a:gs pos="0">
                    <a:srgbClr val="0000CC">
                      <a:gamma/>
                      <a:tint val="18824"/>
                      <a:invGamma/>
                    </a:srgbClr>
                  </a:gs>
                  <a:gs pos="100000">
                    <a:srgbClr val="0000CC"/>
                  </a:gs>
                </a:gsLst>
                <a:lin ang="0" scaled="1"/>
                <a:tileRect/>
              </a:gradFill>
              <a:ln w="9525">
                <a:noFill/>
              </a:ln>
            </p:spPr>
            <p:txBody>
              <a:bodyPr/>
              <a:p>
                <a:endParaRPr lang="zh-CN" altLang="en-US"/>
              </a:p>
            </p:txBody>
          </p:sp>
          <p:sp>
            <p:nvSpPr>
              <p:cNvPr id="183306" name="右箭头 183305"/>
              <p:cNvSpPr/>
              <p:nvPr/>
            </p:nvSpPr>
            <p:spPr>
              <a:xfrm rot="-5400000">
                <a:off x="216" y="168"/>
                <a:ext cx="240" cy="192"/>
              </a:xfrm>
              <a:prstGeom prst="rightArrow">
                <a:avLst>
                  <a:gd name="adj1" fmla="val 32296"/>
                  <a:gd name="adj2" fmla="val 35422"/>
                </a:avLst>
              </a:prstGeom>
              <a:gradFill rotWithShape="0">
                <a:gsLst>
                  <a:gs pos="0">
                    <a:srgbClr val="33CC33"/>
                  </a:gs>
                  <a:gs pos="100000">
                    <a:srgbClr val="99FF99"/>
                  </a:gs>
                </a:gsLst>
                <a:lin ang="5400000" scaled="1"/>
                <a:tileRect/>
              </a:gradFill>
              <a:ln w="9525">
                <a:noFill/>
              </a:ln>
            </p:spPr>
            <p:txBody>
              <a:bodyPr/>
              <a:p>
                <a:endParaRPr lang="zh-CN" altLang="en-US"/>
              </a:p>
            </p:txBody>
          </p:sp>
        </p:grpSp>
      </p:grpSp>
      <p:sp>
        <p:nvSpPr>
          <p:cNvPr id="183307" name="矩形 183306"/>
          <p:cNvSpPr/>
          <p:nvPr/>
        </p:nvSpPr>
        <p:spPr>
          <a:xfrm>
            <a:off x="2286000" y="1146175"/>
            <a:ext cx="4848225" cy="1289050"/>
          </a:xfrm>
          <a:prstGeom prst="rect">
            <a:avLst/>
          </a:prstGeom>
          <a:noFill/>
          <a:ln w="9525">
            <a:noFill/>
          </a:ln>
        </p:spPr>
        <p:txBody>
          <a:bodyPr wrap="none" anchor="t">
            <a:spAutoFit/>
          </a:bodyPr>
          <a:p>
            <a:pPr>
              <a:lnSpc>
                <a:spcPct val="140000"/>
              </a:lnSpc>
            </a:pPr>
            <a:r>
              <a:rPr lang="zh-CN" altLang="en-US" sz="2800" b="1" dirty="0">
                <a:solidFill>
                  <a:srgbClr val="990033"/>
                </a:solidFill>
                <a:latin typeface="Times New Roman" panose="02020603050405020304" pitchFamily="18" charset="0"/>
                <a:ea typeface="楷体_GB2312" pitchFamily="49" charset="-122"/>
              </a:rPr>
              <a:t>岗位责任考核系统的监控实施</a:t>
            </a:r>
            <a:endParaRPr lang="zh-CN" altLang="en-US" sz="2800" b="1" dirty="0">
              <a:solidFill>
                <a:srgbClr val="990033"/>
              </a:solidFill>
              <a:latin typeface="Times New Roman" panose="02020603050405020304" pitchFamily="18" charset="0"/>
              <a:ea typeface="楷体_GB2312" pitchFamily="49" charset="-122"/>
            </a:endParaRPr>
          </a:p>
          <a:p>
            <a:pPr>
              <a:lnSpc>
                <a:spcPct val="140000"/>
              </a:lnSpc>
            </a:pPr>
            <a:endParaRPr lang="zh-CN" altLang="en-US" sz="2800" dirty="0">
              <a:solidFill>
                <a:srgbClr val="990033"/>
              </a:solidFill>
              <a:latin typeface="Times New Roman" panose="02020603050405020304" pitchFamily="18" charset="0"/>
              <a:ea typeface="楷体_GB2312" pitchFamily="49" charset="-122"/>
            </a:endParaRPr>
          </a:p>
        </p:txBody>
      </p:sp>
      <p:sp>
        <p:nvSpPr>
          <p:cNvPr id="183308" name="文本框 183307"/>
          <p:cNvSpPr txBox="1"/>
          <p:nvPr/>
        </p:nvSpPr>
        <p:spPr>
          <a:xfrm>
            <a:off x="2133600" y="2209800"/>
            <a:ext cx="6477000" cy="4291013"/>
          </a:xfrm>
          <a:prstGeom prst="rect">
            <a:avLst/>
          </a:prstGeom>
          <a:noFill/>
          <a:ln w="9525">
            <a:noFill/>
          </a:ln>
        </p:spPr>
        <p:txBody>
          <a:bodyPr>
            <a:spAutoFit/>
          </a:bodyPr>
          <a:p>
            <a:pPr>
              <a:spcBef>
                <a:spcPct val="50000"/>
              </a:spcBef>
            </a:pPr>
            <a:r>
              <a:rPr lang="zh-CN" altLang="en-US" b="1" dirty="0">
                <a:solidFill>
                  <a:schemeClr val="accent2"/>
                </a:solidFill>
                <a:latin typeface="Times New Roman" panose="02020603050405020304" pitchFamily="18" charset="0"/>
                <a:ea typeface="楷体_GB2312" pitchFamily="49" charset="-122"/>
              </a:rPr>
              <a:t>集团人力资源部每</a:t>
            </a:r>
            <a:r>
              <a:rPr lang="en-US" altLang="zh-CN" b="1" dirty="0">
                <a:solidFill>
                  <a:schemeClr val="accent2"/>
                </a:solidFill>
                <a:latin typeface="Times New Roman" panose="02020603050405020304" pitchFamily="18" charset="0"/>
                <a:ea typeface="楷体_GB2312" pitchFamily="49" charset="-122"/>
              </a:rPr>
              <a:t>2</a:t>
            </a:r>
            <a:r>
              <a:rPr lang="zh-CN" altLang="en-US" b="1" dirty="0">
                <a:solidFill>
                  <a:schemeClr val="accent2"/>
                </a:solidFill>
                <a:latin typeface="Times New Roman" panose="02020603050405020304" pitchFamily="18" charset="0"/>
                <a:ea typeface="楷体_GB2312" pitchFamily="49" charset="-122"/>
              </a:rPr>
              <a:t>个月将根据实际报名情况为各部门经理提供一次岗位责任制讲座（如超过</a:t>
            </a:r>
            <a:r>
              <a:rPr lang="en-US" altLang="zh-CN" b="1" dirty="0">
                <a:solidFill>
                  <a:schemeClr val="accent2"/>
                </a:solidFill>
                <a:latin typeface="Times New Roman" panose="02020603050405020304" pitchFamily="18" charset="0"/>
                <a:ea typeface="楷体_GB2312" pitchFamily="49" charset="-122"/>
              </a:rPr>
              <a:t>20</a:t>
            </a:r>
            <a:r>
              <a:rPr lang="zh-CN" altLang="en-US" b="1" dirty="0">
                <a:solidFill>
                  <a:schemeClr val="accent2"/>
                </a:solidFill>
                <a:latin typeface="Times New Roman" panose="02020603050405020304" pitchFamily="18" charset="0"/>
                <a:ea typeface="楷体_GB2312" pitchFamily="49" charset="-122"/>
              </a:rPr>
              <a:t>人就举办一期）</a:t>
            </a: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r>
              <a:rPr lang="zh-CN" altLang="en-US" b="1" dirty="0">
                <a:solidFill>
                  <a:schemeClr val="accent2"/>
                </a:solidFill>
                <a:latin typeface="Times New Roman" panose="02020603050405020304" pitchFamily="18" charset="0"/>
                <a:ea typeface="楷体_GB2312" pitchFamily="49" charset="-122"/>
              </a:rPr>
              <a:t>集团人力资源部每半年对岗位责任制执行情况进行一次普遍调研，并提出岗位责任系统的分析改进报告</a:t>
            </a: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r>
              <a:rPr lang="zh-CN" altLang="en-US" b="1" dirty="0">
                <a:solidFill>
                  <a:schemeClr val="accent2"/>
                </a:solidFill>
                <a:latin typeface="Times New Roman" panose="02020603050405020304" pitchFamily="18" charset="0"/>
                <a:ea typeface="楷体_GB2312" pitchFamily="49" charset="-122"/>
              </a:rPr>
              <a:t>网上岗位责任制应用培训将长期开设，通过教室信箱，随时接受任何部门、任何个人的建议、意见，分析改进</a:t>
            </a:r>
            <a:endParaRPr lang="zh-CN" altLang="en-US" b="1" dirty="0">
              <a:solidFill>
                <a:schemeClr val="accent2"/>
              </a:solidFill>
              <a:latin typeface="Times New Roman" panose="02020603050405020304" pitchFamily="18" charset="0"/>
              <a:ea typeface="楷体_GB2312" pitchFamily="49" charset="-122"/>
            </a:endParaRPr>
          </a:p>
          <a:p>
            <a:pPr>
              <a:spcBef>
                <a:spcPct val="50000"/>
              </a:spcBef>
            </a:pPr>
            <a:endParaRPr lang="zh-CN" altLang="en-US" b="1" dirty="0">
              <a:solidFill>
                <a:schemeClr val="accent2"/>
              </a:solidFill>
              <a:latin typeface="Times New Roman" panose="02020603050405020304" pitchFamily="18" charset="0"/>
              <a:ea typeface="楷体_GB2312" pitchFamily="49" charset="-122"/>
            </a:endParaRPr>
          </a:p>
        </p:txBody>
      </p:sp>
      <p:sp>
        <p:nvSpPr>
          <p:cNvPr id="183309" name="云形标注 183308"/>
          <p:cNvSpPr/>
          <p:nvPr/>
        </p:nvSpPr>
        <p:spPr>
          <a:xfrm rot="-7632626">
            <a:off x="419100" y="800100"/>
            <a:ext cx="1752600" cy="1219200"/>
          </a:xfrm>
          <a:prstGeom prst="cloudCallout">
            <a:avLst>
              <a:gd name="adj1" fmla="val -43750"/>
              <a:gd name="adj2" fmla="val 70000"/>
            </a:avLst>
          </a:prstGeom>
          <a:solidFill>
            <a:schemeClr val="hlink"/>
          </a:solidFill>
          <a:ln w="9525" cap="flat" cmpd="sng">
            <a:solidFill>
              <a:schemeClr val="tx1"/>
            </a:solidFill>
            <a:prstDash val="solid"/>
            <a:headEnd type="none" w="med" len="med"/>
            <a:tailEnd type="none" w="med" len="med"/>
          </a:ln>
        </p:spPr>
        <p:txBody>
          <a:bodyPr rot="0" vert="eaVert" wrap="none" anchor="ctr"/>
          <a:p>
            <a:pPr algn="ctr"/>
            <a:r>
              <a:rPr lang="zh-CN" altLang="en-US" dirty="0">
                <a:latin typeface="Times New Roman" panose="02020603050405020304" pitchFamily="18" charset="0"/>
                <a:ea typeface="黑体" panose="02010609060101010101" pitchFamily="2" charset="-122"/>
              </a:rPr>
              <a:t>请关注</a:t>
            </a:r>
            <a:endParaRPr lang="zh-CN" altLang="en-US">
              <a:latin typeface="Times New Roman" panose="02020603050405020304" pitchFamily="18" charset="0"/>
              <a:ea typeface="黑体" panose="02010609060101010101" pitchFamily="2" charset="-122"/>
            </a:endParaRPr>
          </a:p>
        </p:txBody>
      </p:sp>
      <p:sp>
        <p:nvSpPr>
          <p:cNvPr id="183311" name="左大括号 183310"/>
          <p:cNvSpPr/>
          <p:nvPr/>
        </p:nvSpPr>
        <p:spPr>
          <a:xfrm>
            <a:off x="1752600" y="2133600"/>
            <a:ext cx="152400" cy="3352800"/>
          </a:xfrm>
          <a:prstGeom prst="leftBrace">
            <a:avLst>
              <a:gd name="adj1" fmla="val 183333"/>
              <a:gd name="adj2" fmla="val 50000"/>
            </a:avLst>
          </a:prstGeom>
          <a:noFill/>
          <a:ln w="38100" cap="flat" cmpd="sng">
            <a:solidFill>
              <a:srgbClr val="990033"/>
            </a:solidFill>
            <a:prstDash val="solid"/>
            <a:headEnd type="none" w="med" len="med"/>
            <a:tailEnd type="none" w="med" len="med"/>
          </a:ln>
        </p:spPr>
        <p:txBody>
          <a:bodyPr/>
          <a:p>
            <a:endParaRPr lang="zh-CN" altLang="en-US"/>
          </a:p>
        </p:txBody>
      </p:sp>
      <p:sp>
        <p:nvSpPr>
          <p:cNvPr id="183312" name="文本框 183311"/>
          <p:cNvSpPr txBox="1"/>
          <p:nvPr/>
        </p:nvSpPr>
        <p:spPr>
          <a:xfrm>
            <a:off x="974725" y="2362200"/>
            <a:ext cx="549275" cy="2971800"/>
          </a:xfrm>
          <a:prstGeom prst="rect">
            <a:avLst/>
          </a:prstGeom>
          <a:noFill/>
          <a:ln w="9525">
            <a:noFill/>
          </a:ln>
        </p:spPr>
        <p:txBody>
          <a:bodyPr vert="eaVert">
            <a:spAutoFit/>
          </a:bodyPr>
          <a:p>
            <a:pPr>
              <a:spcBef>
                <a:spcPct val="50000"/>
              </a:spcBef>
            </a:pPr>
            <a:r>
              <a:rPr lang="zh-CN" altLang="en-US" b="1" dirty="0">
                <a:solidFill>
                  <a:srgbClr val="990033"/>
                </a:solidFill>
                <a:latin typeface="Times New Roman" panose="02020603050405020304" pitchFamily="18" charset="0"/>
                <a:ea typeface="黑体" panose="02010609060101010101" pitchFamily="2" charset="-122"/>
              </a:rPr>
              <a:t>监 控、实施 方 式</a:t>
            </a:r>
            <a:endParaRPr lang="zh-CN" altLang="en-US" b="1">
              <a:solidFill>
                <a:srgbClr val="990033"/>
              </a:solidFill>
              <a:latin typeface="Times New Roman" panose="02020603050405020304" pitchFamily="18" charset="0"/>
              <a:ea typeface="黑体" panose="0201060906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4482" name="文本框 404481"/>
          <p:cNvSpPr txBox="1"/>
          <p:nvPr/>
        </p:nvSpPr>
        <p:spPr>
          <a:xfrm>
            <a:off x="2743200" y="2590800"/>
            <a:ext cx="2927350" cy="641350"/>
          </a:xfrm>
          <a:prstGeom prst="rect">
            <a:avLst/>
          </a:prstGeom>
          <a:solidFill>
            <a:schemeClr val="accent2"/>
          </a:solidFill>
          <a:ln w="9525">
            <a:noFill/>
          </a:ln>
          <a:effectLst>
            <a:outerShdw dist="107763" dir="2699999" algn="ctr" rotWithShape="0">
              <a:schemeClr val="bg2"/>
            </a:outerShdw>
          </a:effectLst>
        </p:spPr>
        <p:txBody>
          <a:bodyPr wrap="none" anchor="t">
            <a:spAutoFit/>
          </a:bodyPr>
          <a:p>
            <a:r>
              <a:rPr lang="zh-CN" altLang="en-US" sz="3600" b="1" dirty="0">
                <a:solidFill>
                  <a:schemeClr val="bg1"/>
                </a:solidFill>
                <a:latin typeface="Tahoma" panose="020B0604030504040204" pitchFamily="34" charset="0"/>
                <a:ea typeface="黑体" panose="02010609060101010101" pitchFamily="2" charset="-122"/>
              </a:rPr>
              <a:t>解答问题时间</a:t>
            </a:r>
            <a:endParaRPr lang="zh-CN" altLang="en-US" sz="3600" b="1">
              <a:solidFill>
                <a:schemeClr val="bg1"/>
              </a:solidFill>
              <a:latin typeface="Tahoma" panose="020B0604030504040204" pitchFamily="34" charset="0"/>
              <a:ea typeface="黑体" panose="02010609060101010101" pitchFamily="2" charset="-122"/>
            </a:endParaRPr>
          </a:p>
        </p:txBody>
      </p:sp>
      <p:sp>
        <p:nvSpPr>
          <p:cNvPr id="404483" name="矩形 404482"/>
          <p:cNvSpPr/>
          <p:nvPr/>
        </p:nvSpPr>
        <p:spPr>
          <a:xfrm>
            <a:off x="1676400" y="3962400"/>
            <a:ext cx="3276600" cy="2466975"/>
          </a:xfrm>
          <a:prstGeom prst="rect">
            <a:avLst/>
          </a:prstGeom>
        </p:spPr>
        <p:txBody>
          <a:bodyPr wrap="none" fromWordArt="1">
            <a:prstTxWarp prst="textCascadeUp">
              <a:avLst>
                <a:gd name="adj" fmla="val 65639"/>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欢迎提问</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84850" y="3968750"/>
            <a:ext cx="304419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99150" y="4231005"/>
            <a:ext cx="10115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70395" y="4907915"/>
            <a:ext cx="78803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博富特">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D:\培训\教研\课程\模板\商标模板6.ppt</Template>
  <TotalTime>0</TotalTime>
  <Words>11326</Words>
  <Application>WPS 演示</Application>
  <PresentationFormat>屏幕显示</PresentationFormat>
  <Paragraphs>1277</Paragraphs>
  <Slides>94</Slides>
  <Notes>18</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94</vt:i4>
      </vt:variant>
    </vt:vector>
  </HeadingPairs>
  <TitlesOfParts>
    <vt:vector size="114" baseType="lpstr">
      <vt:lpstr>Arial</vt:lpstr>
      <vt:lpstr>宋体</vt:lpstr>
      <vt:lpstr>Wingdings</vt:lpstr>
      <vt:lpstr>Times New Roman</vt:lpstr>
      <vt:lpstr>Monotype Corsiva</vt:lpstr>
      <vt:lpstr>Mongolian Baiti</vt:lpstr>
      <vt:lpstr>黑体</vt:lpstr>
      <vt:lpstr>隶书</vt:lpstr>
      <vt:lpstr>微软雅黑</vt:lpstr>
      <vt:lpstr>楷体_GB2312</vt:lpstr>
      <vt:lpstr>新宋体</vt:lpstr>
      <vt:lpstr>PMingLiU</vt:lpstr>
      <vt:lpstr>MingLiU-ExtB</vt:lpstr>
      <vt:lpstr>Arial Unicode MS</vt:lpstr>
      <vt:lpstr>幼圆</vt:lpstr>
      <vt:lpstr>Tahoma</vt:lpstr>
      <vt:lpstr>楷体</vt:lpstr>
      <vt:lpstr>汉仪旗黑-85S</vt:lpstr>
      <vt:lpstr>博富特</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hrd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creator>wang</dc:creator>
  <cp:lastModifiedBy>little fairy</cp:lastModifiedBy>
  <cp:revision>43</cp:revision>
  <cp:lastPrinted>1999-04-27T02:15:00Z</cp:lastPrinted>
  <dcterms:created xsi:type="dcterms:W3CDTF">1999-10-27T09:34:00Z</dcterms:created>
  <dcterms:modified xsi:type="dcterms:W3CDTF">2024-02-18T08:53:50Z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BEB08F30FD1544309B5A3713FF13424F_13</vt:lpwstr>
  </property>
</Properties>
</file>