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62"/>
  </p:notesMasterIdLst>
  <p:handoutMasterIdLst>
    <p:handoutMasterId r:id="rId63"/>
  </p:handoutMasterIdLst>
  <p:sldIdLst>
    <p:sldId id="318" r:id="rId5"/>
    <p:sldId id="317" r:id="rId6"/>
    <p:sldId id="257"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2" r:id="rId32"/>
    <p:sldId id="283" r:id="rId33"/>
    <p:sldId id="284" r:id="rId34"/>
    <p:sldId id="285" r:id="rId35"/>
    <p:sldId id="286"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10" r:id="rId57"/>
    <p:sldId id="311" r:id="rId58"/>
    <p:sldId id="312" r:id="rId59"/>
    <p:sldId id="313" r:id="rId60"/>
    <p:sldId id="319" r:id="rId61"/>
  </p:sldIdLst>
  <p:sldSz cx="9144000" cy="6858000" type="screen4x3"/>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2" clrIdx="0"/>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72" y="9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9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tags" Target="tags/tag21.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notesMaster" Target="notesMasters/notesMaster1.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C4F7A7-5FF9-4F8C-8EC9-10AB86D4295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CF2904-2D78-419E-81F8-8DF35CF3CBC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E24B7-6406-4BC6-AFE3-CD8A79C4B9B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40FA1-EC2B-4A7E-963C-F264033C81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a:xfrm>
            <a:off x="3124200" y="6245225"/>
            <a:ext cx="3032125" cy="476250"/>
          </a:xfrm>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457200" y="1600200"/>
            <a:ext cx="8229600" cy="4525963"/>
          </a:xfrm>
        </p:spPr>
        <p:txBody>
          <a:bodyPr/>
          <a:lstStyle/>
          <a:p>
            <a:pPr lvl="0"/>
            <a:r>
              <a:rPr lang="zh-CN" altLang="en-US" noProof="0" smtClean="0"/>
              <a:t>单击图标添加表格</a:t>
            </a:r>
            <a:endParaRPr lang="zh-CN" altLang="en-US" noProof="0" smtClean="0"/>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a:xfrm>
            <a:off x="3124200" y="6245225"/>
            <a:ext cx="3103563" cy="476250"/>
          </a:xfrm>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pic" idx="1" hasCustomPrompt="1"/>
          </p:nvPr>
        </p:nvSpPr>
        <p:spPr>
          <a:xfrm>
            <a:off x="457200" y="1600200"/>
            <a:ext cx="8229600" cy="4525963"/>
          </a:xfrm>
        </p:spPr>
        <p:txBody>
          <a:bodyPr/>
          <a:lstStyle/>
          <a:p>
            <a:pPr lvl="0"/>
            <a:r>
              <a:rPr lang="zh-CN" altLang="en-US" noProof="0" smtClean="0"/>
              <a:t>单击图标添加 </a:t>
            </a:r>
            <a:r>
              <a:rPr lang="en-US" altLang="zh-CN" noProof="0" smtClean="0"/>
              <a:t>SmartArt </a:t>
            </a:r>
            <a:r>
              <a:rPr lang="zh-CN" altLang="en-US" noProof="0" smtClean="0"/>
              <a:t>图形</a:t>
            </a:r>
            <a:endParaRPr lang="zh-CN" altLang="en-US" noProof="0" smtClean="0"/>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a:xfrm>
            <a:off x="3124200" y="6245225"/>
            <a:ext cx="3032125" cy="476250"/>
          </a:xfrm>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r>
              <a:rPr lang="zh-CN" altLang="en-US"/>
              <a:t>第 </a:t>
            </a:r>
            <a:fld id="{C9FE937B-0BF2-4A00-8941-E3F0AD336D15}"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r>
              <a:rPr lang="zh-CN" altLang="en-US"/>
              <a:t>第 </a:t>
            </a:r>
            <a:fld id="{FA60FE3A-19F1-410A-9819-33BB5D4A0DC9}"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r>
              <a:rPr lang="zh-CN" altLang="en-US"/>
              <a:t>第 </a:t>
            </a:r>
            <a:fld id="{7F82E689-CDBF-4F77-B6A1-68DC170A7680}"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r>
              <a:rPr lang="zh-CN" altLang="en-US"/>
              <a:t>第 </a:t>
            </a:r>
            <a:fld id="{977B720C-F7A6-4946-B9F6-03C282DAE03D}"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9" name="Rectangle 7"/>
          <p:cNvSpPr>
            <a:spLocks noGrp="1" noChangeArrowheads="1"/>
          </p:cNvSpPr>
          <p:nvPr>
            <p:ph type="sldNum" sz="quarter" idx="12"/>
          </p:nvPr>
        </p:nvSpPr>
        <p:spPr/>
        <p:txBody>
          <a:bodyPr/>
          <a:lstStyle>
            <a:lvl1pPr>
              <a:defRPr/>
            </a:lvl1pPr>
          </a:lstStyle>
          <a:p>
            <a:pPr>
              <a:defRPr/>
            </a:pPr>
            <a:r>
              <a:rPr lang="zh-CN" altLang="en-US"/>
              <a:t>第 </a:t>
            </a:r>
            <a:fld id="{4B5B1DAF-9C8E-4589-8667-C72D9F33AF88}"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0034" y="357166"/>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6" name="Rectangle 5"/>
          <p:cNvSpPr>
            <a:spLocks noGrp="1" noChangeArrowheads="1"/>
          </p:cNvSpPr>
          <p:nvPr>
            <p:ph type="ftr" sz="quarter" idx="11"/>
          </p:nvPr>
        </p:nvSpPr>
        <p:spPr>
          <a:xfrm>
            <a:off x="3124200" y="6245225"/>
            <a:ext cx="3032125" cy="476250"/>
          </a:xfrm>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5" name="Rectangle 7"/>
          <p:cNvSpPr>
            <a:spLocks noGrp="1" noChangeArrowheads="1"/>
          </p:cNvSpPr>
          <p:nvPr>
            <p:ph type="sldNum" sz="quarter" idx="12"/>
          </p:nvPr>
        </p:nvSpPr>
        <p:spPr/>
        <p:txBody>
          <a:bodyPr/>
          <a:lstStyle>
            <a:lvl1pPr>
              <a:defRPr/>
            </a:lvl1pPr>
          </a:lstStyle>
          <a:p>
            <a:pPr>
              <a:defRPr/>
            </a:pPr>
            <a:r>
              <a:rPr lang="zh-CN" altLang="en-US"/>
              <a:t>第 </a:t>
            </a:r>
            <a:fld id="{00A2F493-7BF9-4978-AAC8-F459C89E61AA}"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4" name="Rectangle 7"/>
          <p:cNvSpPr>
            <a:spLocks noGrp="1" noChangeArrowheads="1"/>
          </p:cNvSpPr>
          <p:nvPr>
            <p:ph type="sldNum" sz="quarter" idx="12"/>
          </p:nvPr>
        </p:nvSpPr>
        <p:spPr/>
        <p:txBody>
          <a:bodyPr/>
          <a:lstStyle>
            <a:lvl1pPr>
              <a:defRPr/>
            </a:lvl1pPr>
          </a:lstStyle>
          <a:p>
            <a:pPr>
              <a:defRPr/>
            </a:pPr>
            <a:r>
              <a:rPr lang="zh-CN" altLang="en-US"/>
              <a:t>第 </a:t>
            </a:r>
            <a:fld id="{A247AA00-CCDA-4A86-AF7C-B65D307BE1FA}"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r>
              <a:rPr lang="zh-CN" altLang="en-US"/>
              <a:t>第 </a:t>
            </a:r>
            <a:fld id="{002D5471-4C89-40AE-B99E-BFF44CF41713}"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r>
              <a:rPr lang="zh-CN" altLang="en-US"/>
              <a:t>第 </a:t>
            </a:r>
            <a:fld id="{6B5135A2-C08F-452A-827B-2755379976A1}"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r>
              <a:rPr lang="zh-CN" altLang="en-US"/>
              <a:t>第 </a:t>
            </a:r>
            <a:fld id="{EE1852D7-E2D1-491B-9610-65939290F9DA}"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r>
              <a:rPr lang="zh-CN" altLang="en-US"/>
              <a:t>北京中油东方诚信认证咨询有限公司</a:t>
            </a:r>
            <a:endParaRPr lang="en-US" altLang="zh-CN"/>
          </a:p>
        </p:txBody>
      </p:sp>
      <p:sp>
        <p:nvSpPr>
          <p:cNvPr id="6" name="Rectangle 7"/>
          <p:cNvSpPr>
            <a:spLocks noGrp="1" noChangeArrowheads="1"/>
          </p:cNvSpPr>
          <p:nvPr>
            <p:ph type="sldNum" sz="quarter" idx="12"/>
          </p:nvPr>
        </p:nvSpPr>
        <p:spPr/>
        <p:txBody>
          <a:bodyPr/>
          <a:lstStyle>
            <a:lvl1pPr>
              <a:defRPr/>
            </a:lvl1pPr>
          </a:lstStyle>
          <a:p>
            <a:pPr>
              <a:defRPr/>
            </a:pPr>
            <a:r>
              <a:rPr lang="zh-CN" altLang="en-US"/>
              <a:t>第 </a:t>
            </a:r>
            <a:fld id="{8C9930AD-AABD-4DC3-9F0B-DEC60D0FCE19}"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8" name="Rectangle 5"/>
          <p:cNvSpPr>
            <a:spLocks noGrp="1" noChangeArrowheads="1"/>
          </p:cNvSpPr>
          <p:nvPr>
            <p:ph type="ftr" sz="quarter" idx="11"/>
          </p:nvPr>
        </p:nvSpPr>
        <p:spPr/>
        <p:txBody>
          <a:bodyPr/>
          <a:lstStyle>
            <a:lvl1pPr>
              <a:defRPr/>
            </a:lvl1pPr>
          </a:lstStyle>
          <a:p>
            <a:endParaRPr lang="zh-CN" altLang="en-US"/>
          </a:p>
        </p:txBody>
      </p:sp>
      <p:sp>
        <p:nvSpPr>
          <p:cNvPr id="9"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3" descr="BPOS"/>
          <p:cNvPicPr>
            <a:picLocks noChangeAspect="1" noChangeArrowheads="1"/>
          </p:cNvPicPr>
          <p:nvPr/>
        </p:nvPicPr>
        <p:blipFill>
          <a:blip r:embed="rId2" cstate="print"/>
          <a:srcRect/>
          <a:stretch>
            <a:fillRect/>
          </a:stretch>
        </p:blipFill>
        <p:spPr bwMode="auto">
          <a:xfrm>
            <a:off x="214313" y="214313"/>
            <a:ext cx="1020762" cy="642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3" name="Rectangle 5"/>
          <p:cNvSpPr>
            <a:spLocks noGrp="1" noChangeArrowheads="1"/>
          </p:cNvSpPr>
          <p:nvPr>
            <p:ph type="ftr" sz="quarter" idx="11"/>
          </p:nvPr>
        </p:nvSpPr>
        <p:spPr>
          <a:xfrm>
            <a:off x="3124200" y="6245225"/>
            <a:ext cx="3103563" cy="476250"/>
          </a:xfrm>
        </p:spPr>
        <p:txBody>
          <a:bodyPr/>
          <a:lstStyle>
            <a:lvl1pPr>
              <a:defRPr/>
            </a:lvl1pPr>
          </a:lstStyle>
          <a:p>
            <a:endParaRPr lang="zh-CN" altLang="en-US"/>
          </a:p>
        </p:txBody>
      </p:sp>
      <p:sp>
        <p:nvSpPr>
          <p:cNvPr id="4"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6" name="Rectangle 5"/>
          <p:cNvSpPr>
            <a:spLocks noGrp="1" noChangeArrowheads="1"/>
          </p:cNvSpPr>
          <p:nvPr>
            <p:ph type="ftr" sz="quarter" idx="11"/>
          </p:nvPr>
        </p:nvSpPr>
        <p:spPr>
          <a:xfrm>
            <a:off x="3124200" y="6245225"/>
            <a:ext cx="3103563" cy="476250"/>
          </a:xfrm>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fld id="{AAB6D4DC-AA21-4F5A-B7C8-2B8C0662C17E}" type="datetimeFigureOut">
              <a:rPr lang="zh-CN" altLang="en-US" smtClean="0"/>
            </a:fld>
            <a:endParaRPr lang="zh-CN" altLang="en-US"/>
          </a:p>
        </p:txBody>
      </p:sp>
      <p:sp>
        <p:nvSpPr>
          <p:cNvPr id="6" name="Rectangle 5"/>
          <p:cNvSpPr>
            <a:spLocks noGrp="1" noChangeArrowheads="1"/>
          </p:cNvSpPr>
          <p:nvPr>
            <p:ph type="ftr" sz="quarter" idx="11"/>
          </p:nvPr>
        </p:nvSpPr>
        <p:spPr>
          <a:xfrm>
            <a:off x="3124200" y="6245225"/>
            <a:ext cx="3103563" cy="476250"/>
          </a:xfrm>
        </p:spPr>
        <p:txBody>
          <a:bodyPr/>
          <a:lstStyle>
            <a:lvl1pPr>
              <a:defRPr/>
            </a:lvl1pPr>
          </a:lstStyle>
          <a:p>
            <a:endParaRPr lang="zh-CN" altLang="en-US"/>
          </a:p>
        </p:txBody>
      </p:sp>
      <p:sp>
        <p:nvSpPr>
          <p:cNvPr id="7" name="Rectangle 6"/>
          <p:cNvSpPr>
            <a:spLocks noGrp="1" noChangeArrowheads="1"/>
          </p:cNvSpPr>
          <p:nvPr>
            <p:ph type="sldNum" sz="quarter" idx="12"/>
          </p:nvPr>
        </p:nvSpPr>
        <p:spPr/>
        <p:txBody>
          <a:bodyPr/>
          <a:lstStyle>
            <a:lvl1pPr>
              <a:defRPr/>
            </a:lvl1pPr>
          </a:lstStyle>
          <a:p>
            <a:fld id="{0227F112-3372-494E-BD8A-AFEE72DBC3A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3.pn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72397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a:solidFill>
                  <a:schemeClr val="tx1"/>
                </a:solidFill>
                <a:latin typeface="Arial" panose="020B0604020202020204" pitchFamily="34" charset="0"/>
              </a:defRPr>
            </a:lvl1pPr>
          </a:lstStyle>
          <a:p>
            <a:fld id="{AAB6D4DC-AA21-4F5A-B7C8-2B8C0662C17E}" type="datetimeFigureOut">
              <a:rPr lang="zh-CN" altLang="en-US" smtClean="0"/>
            </a:fld>
            <a:endParaRPr lang="zh-CN" altLang="en-US" dirty="0"/>
          </a:p>
        </p:txBody>
      </p:sp>
      <p:sp>
        <p:nvSpPr>
          <p:cNvPr id="72397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a:solidFill>
                  <a:schemeClr val="tx1"/>
                </a:solidFill>
                <a:latin typeface="Arial" panose="020B0604020202020204" pitchFamily="34" charset="0"/>
              </a:defRPr>
            </a:lvl1pPr>
          </a:lstStyle>
          <a:p>
            <a:endParaRPr lang="zh-CN" altLang="en-US"/>
          </a:p>
        </p:txBody>
      </p:sp>
      <p:sp>
        <p:nvSpPr>
          <p:cNvPr id="72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fld id="{0227F112-3372-494E-BD8A-AFEE72DBC3AD}" type="slidenum">
              <a:rPr lang="zh-CN" altLang="en-US" smtClean="0"/>
            </a:fld>
            <a:endParaRPr lang="zh-CN" altLang="en-US"/>
          </a:p>
        </p:txBody>
      </p:sp>
      <p:sp>
        <p:nvSpPr>
          <p:cNvPr id="723990" name="Rectangle 22"/>
          <p:cNvSpPr>
            <a:spLocks noChangeArrowheads="1"/>
          </p:cNvSpPr>
          <p:nvPr userDrawn="1"/>
        </p:nvSpPr>
        <p:spPr bwMode="auto">
          <a:xfrm>
            <a:off x="8021638" y="3709988"/>
            <a:ext cx="936625" cy="2449512"/>
          </a:xfrm>
          <a:prstGeom prst="rect">
            <a:avLst/>
          </a:prstGeom>
          <a:solidFill>
            <a:srgbClr val="FFFFFF"/>
          </a:solidFill>
          <a:ln w="9525">
            <a:noFill/>
            <a:miter lim="800000"/>
          </a:ln>
        </p:spPr>
        <p:txBody>
          <a:bodyPr/>
          <a:lstStyle/>
          <a:p>
            <a:pPr>
              <a:defRPr/>
            </a:pPr>
            <a:endParaRPr lang="zh-CN" altLang="en-US">
              <a:latin typeface="Arial" panose="020B0604020202020204" pitchFamily="34" charset="0"/>
            </a:endParaRPr>
          </a:p>
        </p:txBody>
      </p:sp>
      <p:sp>
        <p:nvSpPr>
          <p:cNvPr id="723994" name="Rectangle 26"/>
          <p:cNvSpPr>
            <a:spLocks noChangeArrowheads="1"/>
          </p:cNvSpPr>
          <p:nvPr userDrawn="1"/>
        </p:nvSpPr>
        <p:spPr bwMode="auto">
          <a:xfrm>
            <a:off x="8021638" y="3709988"/>
            <a:ext cx="936625" cy="2449512"/>
          </a:xfrm>
          <a:prstGeom prst="rect">
            <a:avLst/>
          </a:prstGeom>
          <a:solidFill>
            <a:srgbClr val="FFFFFF"/>
          </a:solidFill>
          <a:ln w="9525">
            <a:noFill/>
            <a:miter lim="800000"/>
          </a:ln>
        </p:spPr>
        <p:txBody>
          <a:bodyPr/>
          <a:lstStyle/>
          <a:p>
            <a:pPr>
              <a:defRPr/>
            </a:pPr>
            <a:endParaRPr lang="zh-CN" altLang="en-US">
              <a:latin typeface="Arial" panose="020B0604020202020204" pitchFamily="34" charset="0"/>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pic>
        <p:nvPicPr>
          <p:cNvPr id="23556" name="Picture 13" descr="ppt背景-green"/>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308677" name="Rectangle 5"/>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a:solidFill>
                  <a:schemeClr val="tx1"/>
                </a:solidFill>
                <a:latin typeface="Arial" panose="020B0604020202020204" pitchFamily="34" charset="0"/>
              </a:defRPr>
            </a:lvl1pPr>
          </a:lstStyle>
          <a:p>
            <a:pPr>
              <a:defRPr/>
            </a:pPr>
            <a:endParaRPr lang="en-US" altLang="zh-CN"/>
          </a:p>
        </p:txBody>
      </p:sp>
      <p:sp>
        <p:nvSpPr>
          <p:cNvPr id="1308678" name="Rectangle 6"/>
          <p:cNvSpPr>
            <a:spLocks noGrp="1" noChangeArrowheads="1"/>
          </p:cNvSpPr>
          <p:nvPr>
            <p:ph type="ftr" sz="quarter" idx="3"/>
          </p:nvPr>
        </p:nvSpPr>
        <p:spPr bwMode="auto">
          <a:xfrm>
            <a:off x="3124200" y="6245225"/>
            <a:ext cx="3032125" cy="476250"/>
          </a:xfrm>
          <a:prstGeom prst="rect">
            <a:avLst/>
          </a:prstGeom>
          <a:noFill/>
          <a:ln w="9525">
            <a:noFill/>
            <a:miter lim="800000"/>
          </a:ln>
          <a:effectLst/>
        </p:spPr>
        <p:txBody>
          <a:bodyPr vert="horz" wrap="square" lIns="91440" tIns="45720" rIns="91440" bIns="45720" numCol="1" anchor="t" anchorCtr="0" compatLnSpc="1"/>
          <a:lstStyle>
            <a:lvl1pPr algn="ctr">
              <a:defRPr sz="1400" b="0">
                <a:solidFill>
                  <a:schemeClr val="tx1"/>
                </a:solidFill>
                <a:latin typeface="Arial" panose="020B0604020202020204" pitchFamily="34" charset="0"/>
              </a:defRPr>
            </a:lvl1pPr>
          </a:lstStyle>
          <a:p>
            <a:pPr>
              <a:defRPr/>
            </a:pPr>
            <a:r>
              <a:rPr lang="zh-CN" altLang="en-US"/>
              <a:t>北京中油东方诚信认证咨询有限公司</a:t>
            </a:r>
            <a:endParaRPr lang="en-US" altLang="zh-CN"/>
          </a:p>
        </p:txBody>
      </p:sp>
      <p:sp>
        <p:nvSpPr>
          <p:cNvPr id="1308681" name="Rectangle 9"/>
          <p:cNvSpPr>
            <a:spLocks noChangeArrowheads="1"/>
          </p:cNvSpPr>
          <p:nvPr/>
        </p:nvSpPr>
        <p:spPr bwMode="auto">
          <a:xfrm>
            <a:off x="8021638" y="3709988"/>
            <a:ext cx="936625" cy="2449512"/>
          </a:xfrm>
          <a:prstGeom prst="rect">
            <a:avLst/>
          </a:prstGeom>
          <a:solidFill>
            <a:srgbClr val="FFFFFF"/>
          </a:solidFill>
          <a:ln w="9525">
            <a:noFill/>
            <a:miter lim="800000"/>
          </a:ln>
        </p:spPr>
        <p:txBody>
          <a:bodyPr/>
          <a:lstStyle/>
          <a:p>
            <a:pPr>
              <a:defRPr/>
            </a:pPr>
            <a:endParaRPr lang="zh-CN" altLang="en-US">
              <a:latin typeface="Arial" panose="020B0604020202020204" pitchFamily="34" charset="0"/>
            </a:endParaRPr>
          </a:p>
        </p:txBody>
      </p:sp>
      <p:sp>
        <p:nvSpPr>
          <p:cNvPr id="1308682" name="Line 10"/>
          <p:cNvSpPr>
            <a:spLocks noChangeShapeType="1"/>
          </p:cNvSpPr>
          <p:nvPr/>
        </p:nvSpPr>
        <p:spPr bwMode="auto">
          <a:xfrm>
            <a:off x="0" y="1214438"/>
            <a:ext cx="8748713" cy="1587"/>
          </a:xfrm>
          <a:prstGeom prst="line">
            <a:avLst/>
          </a:prstGeom>
          <a:noFill/>
          <a:ln w="25400">
            <a:solidFill>
              <a:srgbClr val="50B72B"/>
            </a:solidFill>
            <a:round/>
          </a:ln>
        </p:spPr>
        <p:txBody>
          <a:bodyPr/>
          <a:lstStyle/>
          <a:p>
            <a:pPr>
              <a:defRPr/>
            </a:pPr>
            <a:endParaRPr lang="zh-CN" altLang="en-US">
              <a:latin typeface="Arial" panose="020B0604020202020204" pitchFamily="34" charset="0"/>
            </a:endParaRPr>
          </a:p>
        </p:txBody>
      </p:sp>
      <p:sp>
        <p:nvSpPr>
          <p:cNvPr id="1308684" name="Rectangle 12"/>
          <p:cNvSpPr>
            <a:spLocks noChangeArrowheads="1"/>
          </p:cNvSpPr>
          <p:nvPr/>
        </p:nvSpPr>
        <p:spPr bwMode="auto">
          <a:xfrm>
            <a:off x="8021638" y="3709988"/>
            <a:ext cx="936625" cy="2449512"/>
          </a:xfrm>
          <a:prstGeom prst="rect">
            <a:avLst/>
          </a:prstGeom>
          <a:solidFill>
            <a:srgbClr val="FFFFFF"/>
          </a:solidFill>
          <a:ln w="9525">
            <a:noFill/>
            <a:miter lim="800000"/>
          </a:ln>
        </p:spPr>
        <p:txBody>
          <a:bodyPr/>
          <a:lstStyle/>
          <a:p>
            <a:pPr>
              <a:defRPr/>
            </a:pPr>
            <a:endParaRPr lang="zh-CN" altLang="en-US">
              <a:latin typeface="Arial" panose="020B0604020202020204" pitchFamily="34" charset="0"/>
            </a:endParaRPr>
          </a:p>
        </p:txBody>
      </p:sp>
      <p:sp>
        <p:nvSpPr>
          <p:cNvPr id="130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pPr>
              <a:defRPr/>
            </a:pPr>
            <a:r>
              <a:rPr lang="zh-CN" altLang="en-US"/>
              <a:t>第 </a:t>
            </a:r>
            <a:fld id="{6F57894E-6623-4D9E-BF4F-868811E4899C}" type="slidenum">
              <a:rPr lang="zh-CN" altLang="en-US">
                <a:solidFill>
                  <a:srgbClr val="FF0000"/>
                </a:solidFill>
              </a:rPr>
            </a:fld>
            <a:r>
              <a:rPr lang="zh-CN" altLang="en-US">
                <a:solidFill>
                  <a:srgbClr val="50B72B"/>
                </a:solidFill>
              </a:rPr>
              <a:t> </a:t>
            </a:r>
            <a:r>
              <a:rPr lang="zh-CN" altLang="en-US"/>
              <a:t>页</a:t>
            </a: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64"/>
            <a:ext cx="8229600" cy="114310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351"/>
            <a:ext cx="8229600" cy="45263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939"/>
            <a:ext cx="2133600" cy="365159"/>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3765"/>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939"/>
            <a:ext cx="2895600" cy="365159"/>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37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939"/>
            <a:ext cx="2133600" cy="36515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3765"/>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453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45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453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6615" indent="-171450" algn="l" defTabSz="68453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1995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24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46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75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04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33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4530" rtl="0" eaLnBrk="1" latinLnBrk="0" hangingPunct="1">
        <a:defRPr sz="1350" kern="1200">
          <a:solidFill>
            <a:schemeClr val="tx1"/>
          </a:solidFill>
          <a:latin typeface="+mn-lt"/>
          <a:ea typeface="+mn-ea"/>
          <a:cs typeface="+mn-cs"/>
        </a:defRPr>
      </a:lvl1pPr>
      <a:lvl2pPr marL="342900" algn="l" defTabSz="684530" rtl="0" eaLnBrk="1" latinLnBrk="0" hangingPunct="1">
        <a:defRPr sz="1350" kern="1200">
          <a:solidFill>
            <a:schemeClr val="tx1"/>
          </a:solidFill>
          <a:latin typeface="+mn-lt"/>
          <a:ea typeface="+mn-ea"/>
          <a:cs typeface="+mn-cs"/>
        </a:defRPr>
      </a:lvl2pPr>
      <a:lvl3pPr marL="685165" algn="l" defTabSz="684530" rtl="0" eaLnBrk="1" latinLnBrk="0" hangingPunct="1">
        <a:defRPr sz="1350" kern="1200">
          <a:solidFill>
            <a:schemeClr val="tx1"/>
          </a:solidFill>
          <a:latin typeface="+mn-lt"/>
          <a:ea typeface="+mn-ea"/>
          <a:cs typeface="+mn-cs"/>
        </a:defRPr>
      </a:lvl3pPr>
      <a:lvl4pPr marL="1028065" algn="l" defTabSz="684530" rtl="0" eaLnBrk="1" latinLnBrk="0" hangingPunct="1">
        <a:defRPr sz="1350" kern="1200">
          <a:solidFill>
            <a:schemeClr val="tx1"/>
          </a:solidFill>
          <a:latin typeface="+mn-lt"/>
          <a:ea typeface="+mn-ea"/>
          <a:cs typeface="+mn-cs"/>
        </a:defRPr>
      </a:lvl4pPr>
      <a:lvl5pPr marL="1370965" algn="l" defTabSz="684530" rtl="0" eaLnBrk="1" latinLnBrk="0" hangingPunct="1">
        <a:defRPr sz="1350" kern="1200">
          <a:solidFill>
            <a:schemeClr val="tx1"/>
          </a:solidFill>
          <a:latin typeface="+mn-lt"/>
          <a:ea typeface="+mn-ea"/>
          <a:cs typeface="+mn-cs"/>
        </a:defRPr>
      </a:lvl5pPr>
      <a:lvl6pPr marL="1713865" algn="l" defTabSz="684530" rtl="0" eaLnBrk="1" latinLnBrk="0" hangingPunct="1">
        <a:defRPr sz="1350" kern="1200">
          <a:solidFill>
            <a:schemeClr val="tx1"/>
          </a:solidFill>
          <a:latin typeface="+mn-lt"/>
          <a:ea typeface="+mn-ea"/>
          <a:cs typeface="+mn-cs"/>
        </a:defRPr>
      </a:lvl6pPr>
      <a:lvl7pPr marL="2056130" algn="l" defTabSz="684530" rtl="0" eaLnBrk="1" latinLnBrk="0" hangingPunct="1">
        <a:defRPr sz="1350" kern="1200">
          <a:solidFill>
            <a:schemeClr val="tx1"/>
          </a:solidFill>
          <a:latin typeface="+mn-lt"/>
          <a:ea typeface="+mn-ea"/>
          <a:cs typeface="+mn-cs"/>
        </a:defRPr>
      </a:lvl7pPr>
      <a:lvl8pPr marL="2399030" algn="l" defTabSz="684530" rtl="0" eaLnBrk="1" latinLnBrk="0" hangingPunct="1">
        <a:defRPr sz="1350" kern="1200">
          <a:solidFill>
            <a:schemeClr val="tx1"/>
          </a:solidFill>
          <a:latin typeface="+mn-lt"/>
          <a:ea typeface="+mn-ea"/>
          <a:cs typeface="+mn-cs"/>
        </a:defRPr>
      </a:lvl8pPr>
      <a:lvl9pPr marL="2741930" algn="l" defTabSz="68453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wmf"/><Relationship Id="rId3" Type="http://schemas.openxmlformats.org/officeDocument/2006/relationships/oleObject" Target="../embeddings/oleObject3.bin"/><Relationship Id="rId2" Type="http://schemas.openxmlformats.org/officeDocument/2006/relationships/image" Target="../media/image24.wmf"/><Relationship Id="rId1"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44.jpeg"/><Relationship Id="rId4" Type="http://schemas.openxmlformats.org/officeDocument/2006/relationships/tags" Target="../tags/tag18.xml"/><Relationship Id="rId3" Type="http://schemas.openxmlformats.org/officeDocument/2006/relationships/image" Target="../media/image43.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730" y="1557020"/>
            <a:ext cx="7910830" cy="1319530"/>
          </a:xfrm>
        </p:spPr>
        <p:txBody>
          <a:bodyPr>
            <a:noAutofit/>
          </a:bodyPr>
          <a:lstStyle/>
          <a:p>
            <a:pPr marL="0" indent="0" algn="ctr">
              <a:lnSpc>
                <a:spcPct val="110000"/>
              </a:lnSpc>
              <a:spcBef>
                <a:spcPts val="0"/>
              </a:spcBef>
              <a:spcAft>
                <a:spcPts val="0"/>
              </a:spcAft>
              <a:buSzPct val="100000"/>
              <a:buNone/>
            </a:pPr>
            <a:r>
              <a:rPr lang="zh-CN" altLang="en-US" sz="4800" smtClean="0">
                <a:solidFill>
                  <a:srgbClr val="1E6FAD"/>
                </a:solidFill>
                <a:latin typeface="微软雅黑" panose="020B0503020204020204" pitchFamily="34" charset="-122"/>
                <a:ea typeface="微软雅黑" panose="020B0503020204020204" pitchFamily="34" charset="-122"/>
                <a:cs typeface="+mn-cs"/>
              </a:rPr>
              <a:t>安全帽生产与使用管理规范</a:t>
            </a:r>
            <a:endParaRPr lang="zh-CN" altLang="en-US" sz="480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155849" y="386117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818349" y="479712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750685"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683021"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矩形 4"/>
          <p:cNvSpPr/>
          <p:nvPr/>
        </p:nvSpPr>
        <p:spPr bwMode="auto">
          <a:xfrm>
            <a:off x="467544" y="1412776"/>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附件</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43608" y="1916832"/>
            <a:ext cx="7416824" cy="151216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附加于安全帽的装置。包括眼面部防护装置、耳部防护装置、主动降温装置、电感应装置、颈部防护装置、照明装置、警示标志等。</a:t>
            </a:r>
            <a:endParaRPr lang="zh-CN" altLang="en-US" sz="2400" b="1" dirty="0" smtClean="0">
              <a:solidFill>
                <a:srgbClr val="FF0000"/>
              </a:solidFill>
            </a:endParaRPr>
          </a:p>
        </p:txBody>
      </p:sp>
      <p:sp>
        <p:nvSpPr>
          <p:cNvPr id="13" name="矩形 12"/>
          <p:cNvSpPr/>
          <p:nvPr/>
        </p:nvSpPr>
        <p:spPr bwMode="auto">
          <a:xfrm>
            <a:off x="467544" y="378904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联接</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1043608" y="4293096"/>
            <a:ext cx="7416824" cy="108012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帽壳与帽衬之间联结结构。包括插接、拴接、铆接、挂接、栓接。</a:t>
            </a:r>
            <a:endParaRPr lang="zh-CN" altLang="en-US"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分类和结构</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grpSp>
        <p:nvGrpSpPr>
          <p:cNvPr id="7" name="组合 6"/>
          <p:cNvGrpSpPr/>
          <p:nvPr/>
        </p:nvGrpSpPr>
        <p:grpSpPr>
          <a:xfrm>
            <a:off x="3818385" y="2852936"/>
            <a:ext cx="1872208" cy="1296144"/>
            <a:chOff x="3347864" y="3140968"/>
            <a:chExt cx="1872208" cy="1296144"/>
          </a:xfrm>
        </p:grpSpPr>
        <p:sp>
          <p:nvSpPr>
            <p:cNvPr id="5" name="椭圆 4"/>
            <p:cNvSpPr/>
            <p:nvPr/>
          </p:nvSpPr>
          <p:spPr bwMode="auto">
            <a:xfrm>
              <a:off x="3347864" y="3140968"/>
              <a:ext cx="1872208" cy="1296144"/>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635896" y="3501008"/>
              <a:ext cx="1368152" cy="504056"/>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安全帽</a:t>
              </a:r>
              <a:endPar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grpSp>
      <p:sp>
        <p:nvSpPr>
          <p:cNvPr id="8" name="圆角矩形 7"/>
          <p:cNvSpPr/>
          <p:nvPr/>
        </p:nvSpPr>
        <p:spPr bwMode="auto">
          <a:xfrm rot="20073981">
            <a:off x="2031728" y="1938021"/>
            <a:ext cx="2592288"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特殊性能安全帽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rot="2312843">
            <a:off x="5299613" y="2301735"/>
            <a:ext cx="259228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普通安全帽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rot="1242818">
            <a:off x="2913108" y="4730593"/>
            <a:ext cx="2592288"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防寒安全帽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cxnSp>
        <p:nvCxnSpPr>
          <p:cNvPr id="14" name="直接连接符 13"/>
          <p:cNvCxnSpPr>
            <a:endCxn id="8" idx="2"/>
          </p:cNvCxnSpPr>
          <p:nvPr/>
        </p:nvCxnSpPr>
        <p:spPr bwMode="auto">
          <a:xfrm rot="16200000" flipV="1">
            <a:off x="3535767" y="2485955"/>
            <a:ext cx="488064" cy="625530"/>
          </a:xfrm>
          <a:prstGeom prst="line">
            <a:avLst/>
          </a:prstGeom>
          <a:noFill/>
          <a:ln w="22225" cap="flat" cmpd="sng" algn="ctr">
            <a:solidFill>
              <a:srgbClr val="003366"/>
            </a:solidFill>
            <a:prstDash val="solid"/>
            <a:round/>
            <a:headEnd type="none" w="med" len="med"/>
            <a:tailEnd type="none" w="med" len="med"/>
          </a:ln>
          <a:effectLst/>
        </p:spPr>
      </p:cxnSp>
      <p:cxnSp>
        <p:nvCxnSpPr>
          <p:cNvPr id="16" name="直接连接符 15"/>
          <p:cNvCxnSpPr/>
          <p:nvPr/>
        </p:nvCxnSpPr>
        <p:spPr bwMode="auto">
          <a:xfrm rot="5400000">
            <a:off x="4237947" y="4234996"/>
            <a:ext cx="602459" cy="430626"/>
          </a:xfrm>
          <a:prstGeom prst="line">
            <a:avLst/>
          </a:prstGeom>
          <a:noFill/>
          <a:ln w="22225" cap="flat" cmpd="sng" algn="ctr">
            <a:solidFill>
              <a:srgbClr val="003366"/>
            </a:solidFill>
            <a:prstDash val="solid"/>
            <a:round/>
            <a:headEnd type="none" w="med" len="med"/>
            <a:tailEnd type="none" w="med" len="med"/>
          </a:ln>
          <a:effectLst/>
        </p:spPr>
      </p:cxnSp>
      <p:cxnSp>
        <p:nvCxnSpPr>
          <p:cNvPr id="18" name="直接连接符 17"/>
          <p:cNvCxnSpPr>
            <a:stCxn id="10" idx="3"/>
            <a:endCxn id="19" idx="1"/>
          </p:cNvCxnSpPr>
          <p:nvPr/>
        </p:nvCxnSpPr>
        <p:spPr bwMode="auto">
          <a:xfrm flipV="1">
            <a:off x="5421613" y="4905164"/>
            <a:ext cx="629020" cy="607908"/>
          </a:xfrm>
          <a:prstGeom prst="line">
            <a:avLst/>
          </a:prstGeom>
          <a:noFill/>
          <a:ln w="22225" cap="flat" cmpd="sng" algn="ctr">
            <a:solidFill>
              <a:srgbClr val="003366"/>
            </a:solidFill>
            <a:prstDash val="solid"/>
            <a:round/>
            <a:headEnd type="none" w="med" len="med"/>
            <a:tailEnd type="none" w="med" len="med"/>
          </a:ln>
          <a:effectLst/>
        </p:spPr>
      </p:cxnSp>
      <p:sp>
        <p:nvSpPr>
          <p:cNvPr id="19" name="圆角矩形 18"/>
          <p:cNvSpPr/>
          <p:nvPr/>
        </p:nvSpPr>
        <p:spPr bwMode="auto">
          <a:xfrm>
            <a:off x="6050633" y="4221088"/>
            <a:ext cx="2952328" cy="136815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    根据帽壳尺寸大小分为大号、小号两种。</a:t>
            </a:r>
            <a:endParaRPr lang="zh-CN" altLang="en-US" sz="2400" b="1" dirty="0" smtClean="0">
              <a:solidFill>
                <a:srgbClr val="FF0000"/>
              </a:solidFill>
              <a:latin typeface="Arial" panose="020B0604020202020204" pitchFamily="34" charset="0"/>
              <a:ea typeface="宋体" panose="02010600030101010101" pitchFamily="2" charset="-122"/>
            </a:endParaRPr>
          </a:p>
        </p:txBody>
      </p:sp>
      <p:cxnSp>
        <p:nvCxnSpPr>
          <p:cNvPr id="32" name="直接连接符 31"/>
          <p:cNvCxnSpPr>
            <a:endCxn id="9" idx="2"/>
          </p:cNvCxnSpPr>
          <p:nvPr/>
        </p:nvCxnSpPr>
        <p:spPr bwMode="auto">
          <a:xfrm rot="5400000" flipH="1" flipV="1">
            <a:off x="5802482" y="2428968"/>
            <a:ext cx="227717" cy="999853"/>
          </a:xfrm>
          <a:prstGeom prst="line">
            <a:avLst/>
          </a:prstGeom>
          <a:noFill/>
          <a:ln w="22225" cap="flat" cmpd="sng" algn="ctr">
            <a:solidFill>
              <a:srgbClr val="003366"/>
            </a:solidFill>
            <a:prstDash val="solid"/>
            <a:round/>
            <a:headEnd type="none" w="med" len="med"/>
            <a:tailEnd type="none" w="med" len="med"/>
          </a:ln>
          <a:effectLst/>
        </p:spPr>
      </p:cxnSp>
      <p:sp>
        <p:nvSpPr>
          <p:cNvPr id="46" name="圆角矩形 45"/>
          <p:cNvSpPr/>
          <p:nvPr/>
        </p:nvSpPr>
        <p:spPr bwMode="auto">
          <a:xfrm>
            <a:off x="251520" y="1124744"/>
            <a:ext cx="13681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分类</a:t>
            </a:r>
            <a:r>
              <a:rPr lang="en-US" altLang="zh-CN" sz="2400" b="1" dirty="0" smtClean="0">
                <a:solidFill>
                  <a:srgbClr val="00B050"/>
                </a:solidFill>
                <a:latin typeface="Arial" panose="020B0604020202020204" pitchFamily="34" charset="0"/>
                <a:ea typeface="宋体" panose="02010600030101010101" pitchFamily="2" charset="-122"/>
              </a:rPr>
              <a:t>:</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15" name="圆角矩形 14"/>
          <p:cNvSpPr/>
          <p:nvPr/>
        </p:nvSpPr>
        <p:spPr bwMode="auto">
          <a:xfrm>
            <a:off x="179512" y="3355853"/>
            <a:ext cx="2952328" cy="136815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阻燃性、抗侧压性、防静电性、绝缘性、耐低温性等</a:t>
            </a:r>
            <a:endParaRPr lang="zh-CN" altLang="en-US" sz="2400" b="1" dirty="0" smtClean="0">
              <a:solidFill>
                <a:srgbClr val="FF0000"/>
              </a:solidFill>
              <a:latin typeface="Arial" panose="020B0604020202020204" pitchFamily="34" charset="0"/>
              <a:ea typeface="宋体" panose="02010600030101010101" pitchFamily="2" charset="-122"/>
            </a:endParaRPr>
          </a:p>
        </p:txBody>
      </p:sp>
      <p:cxnSp>
        <p:nvCxnSpPr>
          <p:cNvPr id="17" name="直接连接符 16"/>
          <p:cNvCxnSpPr>
            <a:endCxn id="8" idx="1"/>
          </p:cNvCxnSpPr>
          <p:nvPr/>
        </p:nvCxnSpPr>
        <p:spPr bwMode="auto">
          <a:xfrm flipV="1">
            <a:off x="1424773" y="2818706"/>
            <a:ext cx="732573" cy="537147"/>
          </a:xfrm>
          <a:prstGeom prst="line">
            <a:avLst/>
          </a:prstGeom>
          <a:noFill/>
          <a:ln w="22225" cap="flat" cmpd="sng" algn="ctr">
            <a:solidFill>
              <a:srgbClr val="0033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par>
                          <p:cTn id="25" fill="hold">
                            <p:stCondLst>
                              <p:cond delay="2500"/>
                            </p:stCondLst>
                            <p:childTnLst>
                              <p:par>
                                <p:cTn id="26" presetID="9"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3500"/>
                            </p:stCondLst>
                            <p:childTnLst>
                              <p:par>
                                <p:cTn id="34" presetID="9"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par>
                          <p:cTn id="41" fill="hold">
                            <p:stCondLst>
                              <p:cond delay="4500"/>
                            </p:stCondLst>
                            <p:childTnLst>
                              <p:par>
                                <p:cTn id="42" presetID="9"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par>
                          <p:cTn id="49" fill="hold">
                            <p:stCondLst>
                              <p:cond delay="5500"/>
                            </p:stCondLst>
                            <p:childTnLst>
                              <p:par>
                                <p:cTn id="50" presetID="9"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par>
                          <p:cTn id="53" fill="hold">
                            <p:stCondLst>
                              <p:cond delay="6000"/>
                            </p:stCondLst>
                            <p:childTnLst>
                              <p:par>
                                <p:cTn id="54" presetID="9"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500"/>
                                        <p:tgtEl>
                                          <p:spTgt spid="19"/>
                                        </p:tgtEl>
                                      </p:cBhvr>
                                    </p:animEffect>
                                  </p:childTnLst>
                                </p:cTn>
                              </p:par>
                            </p:childTnLst>
                          </p:cTn>
                        </p:par>
                        <p:par>
                          <p:cTn id="57" fill="hold">
                            <p:stCondLst>
                              <p:cond delay="6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500"/>
                                        <p:tgtEl>
                                          <p:spTgt spid="15"/>
                                        </p:tgtEl>
                                      </p:cBhvr>
                                    </p:animEffect>
                                  </p:childTnLst>
                                </p:cTn>
                              </p:par>
                            </p:childTnLst>
                          </p:cTn>
                        </p:par>
                        <p:par>
                          <p:cTn id="61" fill="hold">
                            <p:stCondLst>
                              <p:cond delay="7000"/>
                            </p:stCondLst>
                            <p:childTnLst>
                              <p:par>
                                <p:cTn id="62" presetID="9"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 grpId="0" animBg="1"/>
      <p:bldP spid="4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防寒安全帽.jpg"/>
          <p:cNvPicPr>
            <a:picLocks noChangeAspect="1"/>
          </p:cNvPicPr>
          <p:nvPr/>
        </p:nvPicPr>
        <p:blipFill>
          <a:blip r:embed="rId1"/>
          <a:stretch>
            <a:fillRect/>
          </a:stretch>
        </p:blipFill>
        <p:spPr>
          <a:xfrm>
            <a:off x="827584" y="1556792"/>
            <a:ext cx="1970162" cy="2089051"/>
          </a:xfrm>
          <a:prstGeom prst="rect">
            <a:avLst/>
          </a:prstGeom>
        </p:spPr>
      </p:pic>
      <p:pic>
        <p:nvPicPr>
          <p:cNvPr id="5" name="图片 4" descr="电绝缘安全帽.jpg"/>
          <p:cNvPicPr>
            <a:picLocks noChangeAspect="1"/>
          </p:cNvPicPr>
          <p:nvPr/>
        </p:nvPicPr>
        <p:blipFill>
          <a:blip r:embed="rId2"/>
          <a:stretch>
            <a:fillRect/>
          </a:stretch>
        </p:blipFill>
        <p:spPr>
          <a:xfrm>
            <a:off x="3635896" y="1621532"/>
            <a:ext cx="2095500" cy="2095500"/>
          </a:xfrm>
          <a:prstGeom prst="rect">
            <a:avLst/>
          </a:prstGeom>
        </p:spPr>
      </p:pic>
      <p:pic>
        <p:nvPicPr>
          <p:cNvPr id="9" name="图片 8" descr="mao.jpg"/>
          <p:cNvPicPr>
            <a:picLocks noChangeAspect="1"/>
          </p:cNvPicPr>
          <p:nvPr/>
        </p:nvPicPr>
        <p:blipFill>
          <a:blip r:embed="rId3"/>
          <a:stretch>
            <a:fillRect/>
          </a:stretch>
        </p:blipFill>
        <p:spPr>
          <a:xfrm>
            <a:off x="6300192" y="1700808"/>
            <a:ext cx="2232248" cy="2232248"/>
          </a:xfrm>
          <a:prstGeom prst="rect">
            <a:avLst/>
          </a:prstGeom>
        </p:spPr>
      </p:pic>
      <p:sp>
        <p:nvSpPr>
          <p:cNvPr id="10" name="圆角矩形 9"/>
          <p:cNvSpPr/>
          <p:nvPr/>
        </p:nvSpPr>
        <p:spPr bwMode="auto">
          <a:xfrm>
            <a:off x="539552" y="4293096"/>
            <a:ext cx="2448272" cy="72008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800" b="1" dirty="0" smtClean="0">
                <a:solidFill>
                  <a:srgbClr val="0070C0"/>
                </a:solidFill>
                <a:latin typeface="Arial" panose="020B0604020202020204" pitchFamily="34" charset="0"/>
                <a:ea typeface="宋体" panose="02010600030101010101" pitchFamily="2" charset="-122"/>
              </a:rPr>
              <a:t>防寒安全帽</a:t>
            </a:r>
            <a:endParaRPr kumimoji="0" lang="zh-CN" altLang="en-US" sz="28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3635896" y="4293096"/>
            <a:ext cx="2448272" cy="72008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800" b="1" dirty="0" smtClean="0">
                <a:solidFill>
                  <a:srgbClr val="0070C0"/>
                </a:solidFill>
                <a:latin typeface="Arial" panose="020B0604020202020204" pitchFamily="34" charset="0"/>
                <a:ea typeface="宋体" panose="02010600030101010101" pitchFamily="2" charset="-122"/>
              </a:rPr>
              <a:t>电绝缘安全帽</a:t>
            </a:r>
            <a:endParaRPr kumimoji="0" lang="zh-CN" altLang="en-US" sz="28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p:txBody>
      </p:sp>
      <p:sp>
        <p:nvSpPr>
          <p:cNvPr id="12" name="圆角矩形 11"/>
          <p:cNvSpPr/>
          <p:nvPr/>
        </p:nvSpPr>
        <p:spPr bwMode="auto">
          <a:xfrm>
            <a:off x="6372200" y="4293096"/>
            <a:ext cx="2448272" cy="72008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800" b="1" dirty="0" smtClean="0">
                <a:solidFill>
                  <a:srgbClr val="0070C0"/>
                </a:solidFill>
                <a:latin typeface="Arial" panose="020B0604020202020204" pitchFamily="34" charset="0"/>
                <a:ea typeface="宋体" panose="02010600030101010101" pitchFamily="2" charset="-122"/>
              </a:rPr>
              <a:t>普通安全帽</a:t>
            </a:r>
            <a:endParaRPr kumimoji="0" lang="zh-CN" altLang="en-US" sz="28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分类和结构</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251520" y="1124744"/>
            <a:ext cx="144016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结构</a:t>
            </a:r>
            <a:r>
              <a:rPr lang="en-US" altLang="zh-CN" sz="2400" b="1" dirty="0" smtClean="0">
                <a:solidFill>
                  <a:srgbClr val="00B050"/>
                </a:solidFill>
                <a:latin typeface="Arial" panose="020B0604020202020204" pitchFamily="34" charset="0"/>
                <a:ea typeface="宋体" panose="02010600030101010101" pitchFamily="2" charset="-122"/>
              </a:rPr>
              <a:t>:</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2555776" y="1772816"/>
            <a:ext cx="2592288"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普通、特殊性能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5868144" y="1772816"/>
            <a:ext cx="2592288"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防寒</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251520" y="2636912"/>
            <a:ext cx="2016224"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帽箍锁紧：</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2555776" y="2636912"/>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N</a:t>
            </a: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型按键调节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5868144" y="2636912"/>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系带调节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251520" y="3573016"/>
            <a:ext cx="2016224"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下颏带锁紧：</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2" name="圆角矩形 11"/>
          <p:cNvSpPr/>
          <p:nvPr/>
        </p:nvSpPr>
        <p:spPr bwMode="auto">
          <a:xfrm>
            <a:off x="2555776" y="3573016"/>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锁紧卡式</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3" name="圆角矩形 12"/>
          <p:cNvSpPr/>
          <p:nvPr/>
        </p:nvSpPr>
        <p:spPr bwMode="auto">
          <a:xfrm>
            <a:off x="5868144" y="3573016"/>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锁紧卡式</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14" name="圆角矩形 13"/>
          <p:cNvSpPr/>
          <p:nvPr/>
        </p:nvSpPr>
        <p:spPr bwMode="auto">
          <a:xfrm>
            <a:off x="251520" y="4365104"/>
            <a:ext cx="2016224"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通气孔：</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5" name="圆角矩形 14"/>
          <p:cNvSpPr/>
          <p:nvPr/>
        </p:nvSpPr>
        <p:spPr bwMode="auto">
          <a:xfrm>
            <a:off x="2555776" y="4365104"/>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参照设计原则</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7" name="圆角矩形 16"/>
          <p:cNvSpPr/>
          <p:nvPr/>
        </p:nvSpPr>
        <p:spPr bwMode="auto">
          <a:xfrm>
            <a:off x="251520" y="5157192"/>
            <a:ext cx="2016224"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联接：</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8" name="圆角矩形 17"/>
          <p:cNvSpPr/>
          <p:nvPr/>
        </p:nvSpPr>
        <p:spPr bwMode="auto">
          <a:xfrm>
            <a:off x="2627784" y="5157192"/>
            <a:ext cx="2880320" cy="1008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帽壳与帽衬之间为六点式结构</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heckerboard(across)">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checkerboard(across)">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251520" y="1124744"/>
            <a:ext cx="180020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材质选择</a:t>
            </a:r>
            <a:r>
              <a:rPr lang="en-US" altLang="zh-CN" sz="2400" b="1" dirty="0" smtClean="0">
                <a:solidFill>
                  <a:srgbClr val="00B050"/>
                </a:solidFill>
                <a:latin typeface="Arial" panose="020B0604020202020204" pitchFamily="34" charset="0"/>
                <a:ea typeface="宋体" panose="02010600030101010101" pitchFamily="2" charset="-122"/>
              </a:rPr>
              <a:t>:</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251520" y="1772816"/>
            <a:ext cx="3384376"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普通安全帽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1547664" y="2780928"/>
            <a:ext cx="6552728"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帽壳应采用具有增韧、增光、防静电性能的</a:t>
            </a:r>
            <a:r>
              <a:rPr lang="en-US" altLang="zh-CN" sz="2400" b="1" dirty="0" smtClean="0">
                <a:solidFill>
                  <a:srgbClr val="FF0000"/>
                </a:solidFill>
                <a:latin typeface="Arial" panose="020B0604020202020204" pitchFamily="34" charset="0"/>
                <a:ea typeface="宋体" panose="02010600030101010101" pitchFamily="2" charset="-122"/>
              </a:rPr>
              <a:t>ABS</a:t>
            </a:r>
            <a:r>
              <a:rPr lang="zh-CN" altLang="en-US" sz="2400" b="1" dirty="0" smtClean="0">
                <a:solidFill>
                  <a:srgbClr val="FF0000"/>
                </a:solidFill>
                <a:latin typeface="Arial" panose="020B0604020202020204" pitchFamily="34" charset="0"/>
                <a:ea typeface="宋体" panose="02010600030101010101" pitchFamily="2" charset="-122"/>
              </a:rPr>
              <a:t>专用料。</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1547664" y="3933056"/>
            <a:ext cx="6552728"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帽箍应采用</a:t>
            </a:r>
            <a:r>
              <a:rPr lang="en-US" altLang="zh-CN" sz="2400" b="1" dirty="0" smtClean="0">
                <a:solidFill>
                  <a:srgbClr val="FF0000"/>
                </a:solidFill>
                <a:latin typeface="Arial" panose="020B0604020202020204" pitchFamily="34" charset="0"/>
                <a:ea typeface="宋体" panose="02010600030101010101" pitchFamily="2" charset="-122"/>
              </a:rPr>
              <a:t>HDPE</a:t>
            </a:r>
            <a:r>
              <a:rPr lang="zh-CN" altLang="en-US" sz="2400" b="1" dirty="0" smtClean="0">
                <a:solidFill>
                  <a:srgbClr val="FF0000"/>
                </a:solidFill>
                <a:latin typeface="Arial" panose="020B0604020202020204" pitchFamily="34" charset="0"/>
                <a:ea typeface="宋体" panose="02010600030101010101" pitchFamily="2" charset="-122"/>
              </a:rPr>
              <a:t>树脂。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3" name="矩形 2"/>
          <p:cNvSpPr/>
          <p:nvPr/>
        </p:nvSpPr>
        <p:spPr>
          <a:xfrm>
            <a:off x="251520" y="4601294"/>
            <a:ext cx="3852428" cy="1200329"/>
          </a:xfrm>
          <a:prstGeom prst="rect">
            <a:avLst/>
          </a:prstGeom>
        </p:spPr>
        <p:txBody>
          <a:bodyPr wrap="square">
            <a:spAutoFit/>
          </a:bodyPr>
          <a:lstStyle/>
          <a:p>
            <a:r>
              <a:rPr lang="en-US" altLang="zh-CN" dirty="0"/>
              <a:t>ABS</a:t>
            </a:r>
            <a:r>
              <a:rPr lang="zh-CN" altLang="en-US" dirty="0"/>
              <a:t>树脂是五大合成树脂之一，其抗冲击性、耐热性、耐低温性、耐化学药品性及电气性能优良</a:t>
            </a:r>
            <a:r>
              <a:rPr lang="en-US" altLang="zh-CN" dirty="0"/>
              <a:t>,</a:t>
            </a:r>
            <a:endParaRPr lang="en-US" altLang="zh-CN" dirty="0"/>
          </a:p>
          <a:p>
            <a:r>
              <a:rPr lang="zh-CN" altLang="en-US" dirty="0"/>
              <a:t>化学名称</a:t>
            </a:r>
            <a:r>
              <a:rPr lang="en-US" altLang="zh-CN" dirty="0"/>
              <a:t>:</a:t>
            </a:r>
            <a:r>
              <a:rPr lang="zh-CN" altLang="en-US" dirty="0"/>
              <a:t>丙烯腈</a:t>
            </a:r>
            <a:r>
              <a:rPr lang="en-US" altLang="zh-CN" dirty="0"/>
              <a:t>-</a:t>
            </a:r>
            <a:r>
              <a:rPr lang="zh-CN" altLang="en-US" dirty="0"/>
              <a:t>丁二烯</a:t>
            </a:r>
            <a:r>
              <a:rPr lang="en-US" altLang="zh-CN" dirty="0"/>
              <a:t>-</a:t>
            </a:r>
            <a:r>
              <a:rPr lang="zh-CN" altLang="en-US" dirty="0"/>
              <a:t>苯乙烯塑料</a:t>
            </a:r>
            <a:endParaRPr lang="zh-CN" altLang="en-US" dirty="0"/>
          </a:p>
        </p:txBody>
      </p:sp>
      <p:sp>
        <p:nvSpPr>
          <p:cNvPr id="9" name="矩形 8"/>
          <p:cNvSpPr/>
          <p:nvPr/>
        </p:nvSpPr>
        <p:spPr>
          <a:xfrm>
            <a:off x="4427984" y="4739793"/>
            <a:ext cx="4572000" cy="923330"/>
          </a:xfrm>
          <a:prstGeom prst="rect">
            <a:avLst/>
          </a:prstGeom>
        </p:spPr>
        <p:txBody>
          <a:bodyPr>
            <a:spAutoFit/>
          </a:bodyPr>
          <a:lstStyle/>
          <a:p>
            <a:r>
              <a:rPr lang="zh-CN" altLang="en-US" dirty="0"/>
              <a:t>高密度聚乙烯（</a:t>
            </a:r>
            <a:r>
              <a:rPr lang="en-US" altLang="zh-CN" dirty="0"/>
              <a:t>High Density Polyethylene</a:t>
            </a:r>
            <a:r>
              <a:rPr lang="zh-CN" altLang="en-US" dirty="0"/>
              <a:t>，简称为“</a:t>
            </a:r>
            <a:r>
              <a:rPr lang="en-US" altLang="zh-CN" dirty="0"/>
              <a:t>HDPE”</a:t>
            </a:r>
            <a:r>
              <a:rPr lang="zh-CN" altLang="en-US" dirty="0"/>
              <a:t>），是一种结晶度高、非极性的热塑性树脂。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251520" y="1196752"/>
            <a:ext cx="180020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材质选择</a:t>
            </a:r>
            <a:r>
              <a:rPr lang="en-US" altLang="zh-CN" sz="2400" b="1" dirty="0" smtClean="0">
                <a:solidFill>
                  <a:srgbClr val="00B050"/>
                </a:solidFill>
                <a:latin typeface="Arial" panose="020B0604020202020204" pitchFamily="34" charset="0"/>
                <a:ea typeface="宋体" panose="02010600030101010101" pitchFamily="2" charset="-122"/>
              </a:rPr>
              <a:t>:</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251520" y="1844824"/>
            <a:ext cx="244827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防寒安全帽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1403648" y="2708920"/>
            <a:ext cx="633670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帽壳应采用具有增韧性能的</a:t>
            </a:r>
            <a:r>
              <a:rPr lang="en-US" altLang="zh-CN" sz="2400" b="1" dirty="0" smtClean="0">
                <a:solidFill>
                  <a:srgbClr val="FF0000"/>
                </a:solidFill>
                <a:latin typeface="Arial" panose="020B0604020202020204" pitchFamily="34" charset="0"/>
                <a:ea typeface="宋体" panose="02010600030101010101" pitchFamily="2" charset="-122"/>
              </a:rPr>
              <a:t>ABS</a:t>
            </a:r>
            <a:r>
              <a:rPr lang="zh-CN" altLang="en-US" sz="2400" b="1" dirty="0" smtClean="0">
                <a:solidFill>
                  <a:srgbClr val="FF0000"/>
                </a:solidFill>
                <a:latin typeface="Arial" panose="020B0604020202020204" pitchFamily="34" charset="0"/>
                <a:ea typeface="宋体" panose="02010600030101010101" pitchFamily="2" charset="-122"/>
              </a:rPr>
              <a:t>专用料。</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1403648" y="3573016"/>
            <a:ext cx="633670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外表面应采用人造皮革。</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1403648" y="4365104"/>
            <a:ext cx="633670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帽绒应采用二级以上羊剪绒。</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a:off x="1403648" y="5229200"/>
            <a:ext cx="633670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帽衬里应采用防静电纯棉布。</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251520" y="1124744"/>
            <a:ext cx="180020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技术要求</a:t>
            </a:r>
            <a:r>
              <a:rPr lang="en-US" altLang="zh-CN" sz="2400" b="1" dirty="0" smtClean="0">
                <a:solidFill>
                  <a:srgbClr val="00B050"/>
                </a:solidFill>
                <a:latin typeface="Arial" panose="020B0604020202020204" pitchFamily="34" charset="0"/>
                <a:ea typeface="宋体" panose="02010600030101010101" pitchFamily="2" charset="-122"/>
              </a:rPr>
              <a:t>:</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2699792" y="2564904"/>
            <a:ext cx="3456384"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2699792" y="3573016"/>
            <a:ext cx="3456384"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基本技术性能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2699792" y="4581128"/>
            <a:ext cx="3456384"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特殊技术性能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05273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899592" y="1916832"/>
            <a:ext cx="7344816"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    不应使用有毒、有害或引起皮肤过敏等对人体有害的材料。所有使用的材料应具有相应的预期寿命。</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9" name="圆角矩形 8"/>
          <p:cNvSpPr/>
          <p:nvPr/>
        </p:nvSpPr>
        <p:spPr bwMode="auto">
          <a:xfrm>
            <a:off x="899592" y="3068960"/>
            <a:ext cx="7344816" cy="136815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    帽箍可根据 安全帽标识中明示的适用头围尺寸进行调整，吸汗带宽度不小于帽箍的宽度。普通、特殊性能的安全帽吸汗带应可更换、可拆洗。</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10" name="圆角矩形 9"/>
          <p:cNvSpPr/>
          <p:nvPr/>
        </p:nvSpPr>
        <p:spPr bwMode="auto">
          <a:xfrm>
            <a:off x="971600" y="4653136"/>
            <a:ext cx="7344816"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    系带应采用软质纺织物，宽度：</a:t>
            </a:r>
            <a:r>
              <a:rPr lang="en-US" altLang="zh-CN" sz="2400" b="1" dirty="0" smtClean="0">
                <a:solidFill>
                  <a:schemeClr val="tx1"/>
                </a:solidFill>
                <a:latin typeface="Arial" panose="020B0604020202020204" pitchFamily="34" charset="0"/>
                <a:ea typeface="宋体" panose="02010600030101010101" pitchFamily="2" charset="-122"/>
              </a:rPr>
              <a:t>18mm±2mm</a:t>
            </a:r>
            <a:r>
              <a:rPr lang="zh-CN" altLang="en-US" sz="2400" b="1" dirty="0" smtClean="0">
                <a:solidFill>
                  <a:schemeClr val="tx1"/>
                </a:solidFill>
                <a:latin typeface="Arial" panose="020B0604020202020204" pitchFamily="34" charset="0"/>
                <a:ea typeface="宋体" panose="02010600030101010101" pitchFamily="2" charset="-122"/>
              </a:rPr>
              <a:t>，调节范围：</a:t>
            </a:r>
            <a:r>
              <a:rPr lang="en-US" altLang="zh-CN" sz="2400" b="1" dirty="0" smtClean="0">
                <a:solidFill>
                  <a:schemeClr val="tx1"/>
                </a:solidFill>
                <a:latin typeface="Arial" panose="020B0604020202020204" pitchFamily="34" charset="0"/>
                <a:ea typeface="宋体" panose="02010600030101010101" pitchFamily="2" charset="-122"/>
              </a:rPr>
              <a:t>350mm~500mm</a:t>
            </a:r>
            <a:r>
              <a:rPr lang="zh-CN" altLang="en-US" sz="2400" b="1" dirty="0" smtClean="0">
                <a:solidFill>
                  <a:schemeClr val="tx1"/>
                </a:solidFill>
                <a:latin typeface="Arial" panose="020B0604020202020204" pitchFamily="34" charset="0"/>
                <a:ea typeface="宋体" panose="02010600030101010101" pitchFamily="2" charset="-122"/>
              </a:rPr>
              <a:t>。</a:t>
            </a:r>
            <a:endParaRPr lang="zh-CN" altLang="en-US" sz="2400" b="1" dirty="0" smtClean="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05273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899592" y="1916832"/>
            <a:ext cx="7344816" cy="93610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    安全帽配有附件时，应保证佩戴稳定性，不能影响其正常防护功能。</a:t>
            </a:r>
            <a:endPar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endParaRPr>
          </a:p>
        </p:txBody>
      </p:sp>
      <p:sp>
        <p:nvSpPr>
          <p:cNvPr id="9" name="圆角矩形 8"/>
          <p:cNvSpPr/>
          <p:nvPr/>
        </p:nvSpPr>
        <p:spPr bwMode="auto">
          <a:xfrm>
            <a:off x="899592" y="3068960"/>
            <a:ext cx="7344816" cy="86409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    普通安全帽质量不超过</a:t>
            </a:r>
            <a:r>
              <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rPr>
              <a:t>430g</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，防寒安全帽不超过</a:t>
            </a:r>
            <a:r>
              <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rPr>
              <a:t>600g</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a:t>
            </a:r>
            <a:endPar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endParaRPr>
          </a:p>
        </p:txBody>
      </p:sp>
      <p:sp>
        <p:nvSpPr>
          <p:cNvPr id="10" name="圆角矩形 9"/>
          <p:cNvSpPr/>
          <p:nvPr/>
        </p:nvSpPr>
        <p:spPr bwMode="auto">
          <a:xfrm>
            <a:off x="827584" y="4221088"/>
            <a:ext cx="7344816" cy="15841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    普通帽壳内尺寸：长</a:t>
            </a:r>
            <a:r>
              <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rPr>
              <a:t>195~250mm</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；宽</a:t>
            </a:r>
            <a:r>
              <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rPr>
              <a:t>170~220mm</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；高</a:t>
            </a:r>
            <a:r>
              <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rPr>
              <a:t>120~150mm</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a:t>
            </a:r>
            <a:endParaRPr kumimoji="0" lang="en-US" altLang="zh-CN" sz="2400" b="1" i="0" u="none" strike="noStrike" cap="none" normalizeH="0" baseline="0" dirty="0" smtClean="0">
              <a:ln>
                <a:noFill/>
              </a:ln>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r>
              <a:rPr lang="zh-CN" altLang="en-US" sz="2400" b="1" dirty="0" smtClean="0">
                <a:latin typeface="Arial" panose="020B0604020202020204" pitchFamily="34" charset="0"/>
                <a:ea typeface="宋体" panose="02010600030101010101" pitchFamily="2" charset="-122"/>
              </a:rPr>
              <a:t>    防寒帽内部尺寸：小号</a:t>
            </a:r>
            <a:r>
              <a:rPr lang="en-US" altLang="zh-CN" sz="2400" b="1" dirty="0" smtClean="0">
                <a:latin typeface="Arial" panose="020B0604020202020204" pitchFamily="34" charset="0"/>
                <a:ea typeface="宋体" panose="02010600030101010101" pitchFamily="2" charset="-122"/>
              </a:rPr>
              <a:t>63~65mm</a:t>
            </a:r>
            <a:r>
              <a:rPr lang="zh-CN" altLang="en-US" sz="2400" b="1" dirty="0" smtClean="0">
                <a:latin typeface="Arial" panose="020B0604020202020204" pitchFamily="34" charset="0"/>
                <a:ea typeface="宋体" panose="02010600030101010101" pitchFamily="2" charset="-122"/>
              </a:rPr>
              <a:t>；大号</a:t>
            </a:r>
            <a:r>
              <a:rPr lang="en-US" altLang="zh-CN" sz="2400" b="1" dirty="0" smtClean="0">
                <a:latin typeface="Arial" panose="020B0604020202020204" pitchFamily="34" charset="0"/>
                <a:ea typeface="宋体" panose="02010600030101010101" pitchFamily="2" charset="-122"/>
              </a:rPr>
              <a:t>66~68mm</a:t>
            </a:r>
            <a:r>
              <a:rPr lang="zh-CN" altLang="en-US" sz="2400" b="1" dirty="0" smtClean="0">
                <a:latin typeface="Arial" panose="020B0604020202020204" pitchFamily="34" charset="0"/>
                <a:ea typeface="宋体" panose="02010600030101010101" pitchFamily="2" charset="-122"/>
              </a:rPr>
              <a:t>。</a:t>
            </a:r>
            <a:endPar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05273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323528" y="1916832"/>
            <a:ext cx="3384376" cy="432048"/>
          </a:xfrm>
          <a:prstGeom prst="roundRect">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普通安全帽：</a:t>
            </a:r>
            <a:endPar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endParaRPr>
          </a:p>
        </p:txBody>
      </p:sp>
      <p:sp>
        <p:nvSpPr>
          <p:cNvPr id="11" name="圆角矩形 10"/>
          <p:cNvSpPr/>
          <p:nvPr/>
        </p:nvSpPr>
        <p:spPr bwMode="auto">
          <a:xfrm>
            <a:off x="4355976" y="1628800"/>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帽舌长度：</a:t>
            </a:r>
            <a:r>
              <a:rPr lang="en-US" altLang="zh-CN" sz="2400" b="1" dirty="0" smtClean="0">
                <a:solidFill>
                  <a:srgbClr val="FF0000"/>
                </a:solidFill>
                <a:latin typeface="Arial" panose="020B0604020202020204" pitchFamily="34" charset="0"/>
                <a:ea typeface="宋体" panose="02010600030101010101" pitchFamily="2" charset="-122"/>
              </a:rPr>
              <a:t>10~70mm</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2" name="圆角矩形 11"/>
          <p:cNvSpPr/>
          <p:nvPr/>
        </p:nvSpPr>
        <p:spPr bwMode="auto">
          <a:xfrm>
            <a:off x="4355976" y="2204864"/>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帽沿宽度不大于</a:t>
            </a:r>
            <a:r>
              <a:rPr lang="en-US" altLang="zh-CN" sz="2400" b="1" dirty="0" smtClean="0">
                <a:solidFill>
                  <a:srgbClr val="FF0000"/>
                </a:solidFill>
                <a:latin typeface="Arial" panose="020B0604020202020204" pitchFamily="34" charset="0"/>
                <a:ea typeface="宋体" panose="02010600030101010101" pitchFamily="2" charset="-122"/>
              </a:rPr>
              <a:t>70mm</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3" name="圆角矩形 12"/>
          <p:cNvSpPr/>
          <p:nvPr/>
        </p:nvSpPr>
        <p:spPr bwMode="auto">
          <a:xfrm>
            <a:off x="4355976" y="2780928"/>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佩戴高度：</a:t>
            </a:r>
            <a:r>
              <a:rPr lang="en-US" altLang="zh-CN" sz="2400" b="1" dirty="0" smtClean="0">
                <a:solidFill>
                  <a:srgbClr val="FF0000"/>
                </a:solidFill>
                <a:latin typeface="Arial" panose="020B0604020202020204" pitchFamily="34" charset="0"/>
                <a:ea typeface="宋体" panose="02010600030101010101" pitchFamily="2" charset="-122"/>
              </a:rPr>
              <a:t>80~90mm</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4" name="圆角矩形 13"/>
          <p:cNvSpPr/>
          <p:nvPr/>
        </p:nvSpPr>
        <p:spPr bwMode="auto">
          <a:xfrm>
            <a:off x="4355976" y="3356992"/>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垂直间距不大于</a:t>
            </a:r>
            <a:r>
              <a:rPr lang="en-US" altLang="zh-CN" sz="2400" b="1" dirty="0" smtClean="0">
                <a:solidFill>
                  <a:srgbClr val="FF0000"/>
                </a:solidFill>
                <a:latin typeface="Arial" panose="020B0604020202020204" pitchFamily="34" charset="0"/>
                <a:ea typeface="宋体" panose="02010600030101010101" pitchFamily="2" charset="-122"/>
              </a:rPr>
              <a:t>50mm</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5" name="圆角矩形 14"/>
          <p:cNvSpPr/>
          <p:nvPr/>
        </p:nvSpPr>
        <p:spPr bwMode="auto">
          <a:xfrm>
            <a:off x="4355976" y="3933056"/>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水平间距：</a:t>
            </a:r>
            <a:r>
              <a:rPr lang="en-US" altLang="zh-CN" sz="2400" b="1" dirty="0" smtClean="0">
                <a:solidFill>
                  <a:srgbClr val="FF0000"/>
                </a:solidFill>
                <a:latin typeface="Arial" panose="020B0604020202020204" pitchFamily="34" charset="0"/>
                <a:ea typeface="宋体" panose="02010600030101010101" pitchFamily="2" charset="-122"/>
              </a:rPr>
              <a:t>5~20mm</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6" name="圆角矩形 15"/>
          <p:cNvSpPr/>
          <p:nvPr/>
        </p:nvSpPr>
        <p:spPr bwMode="auto">
          <a:xfrm>
            <a:off x="4355976" y="4581128"/>
            <a:ext cx="417646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通气孔总面积</a:t>
            </a:r>
            <a:r>
              <a:rPr lang="en-US" altLang="zh-CN" sz="2400" b="1" dirty="0" smtClean="0">
                <a:solidFill>
                  <a:srgbClr val="FF0000"/>
                </a:solidFill>
                <a:latin typeface="Arial" panose="020B0604020202020204" pitchFamily="34" charset="0"/>
                <a:ea typeface="宋体" panose="02010600030101010101" pitchFamily="2" charset="-122"/>
              </a:rPr>
              <a:t>150~450mm</a:t>
            </a:r>
            <a:r>
              <a:rPr lang="en-US" altLang="zh-CN" sz="2400" b="1" baseline="30000" dirty="0" smtClean="0">
                <a:solidFill>
                  <a:srgbClr val="FF0000"/>
                </a:solidFill>
                <a:latin typeface="Arial" panose="020B0604020202020204" pitchFamily="34" charset="0"/>
                <a:ea typeface="宋体" panose="02010600030101010101" pitchFamily="2" charset="-122"/>
              </a:rPr>
              <a:t>2</a:t>
            </a:r>
            <a:endParaRPr lang="zh-CN" altLang="en-US" sz="2400" b="1" baseline="30000" dirty="0" smtClean="0">
              <a:solidFill>
                <a:srgbClr val="FF0000"/>
              </a:solidFill>
              <a:latin typeface="Arial" panose="020B0604020202020204" pitchFamily="34" charset="0"/>
              <a:ea typeface="宋体" panose="02010600030101010101" pitchFamily="2" charset="-122"/>
            </a:endParaRPr>
          </a:p>
        </p:txBody>
      </p:sp>
      <p:sp>
        <p:nvSpPr>
          <p:cNvPr id="17" name="圆角矩形 16"/>
          <p:cNvSpPr/>
          <p:nvPr/>
        </p:nvSpPr>
        <p:spPr bwMode="auto">
          <a:xfrm>
            <a:off x="4355976" y="5157192"/>
            <a:ext cx="4176464" cy="10081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帽壳内侧与帽衬间突起物高度不应超过</a:t>
            </a:r>
            <a:r>
              <a:rPr lang="en-US" altLang="zh-CN" sz="2400" b="1" dirty="0" smtClean="0">
                <a:solidFill>
                  <a:srgbClr val="FF0000"/>
                </a:solidFill>
                <a:latin typeface="Arial" panose="020B0604020202020204" pitchFamily="34" charset="0"/>
                <a:ea typeface="宋体" panose="02010600030101010101" pitchFamily="2" charset="-122"/>
              </a:rPr>
              <a:t>6mm</a:t>
            </a:r>
            <a:r>
              <a:rPr lang="zh-CN" altLang="en-US" sz="2400" b="1" dirty="0" smtClean="0">
                <a:solidFill>
                  <a:srgbClr val="FF0000"/>
                </a:solidFill>
                <a:latin typeface="Arial" panose="020B0604020202020204" pitchFamily="34" charset="0"/>
                <a:ea typeface="宋体" panose="02010600030101010101" pitchFamily="2" charset="-122"/>
              </a:rPr>
              <a:t>，软垫覆盖。</a:t>
            </a:r>
            <a:endParaRPr lang="zh-CN" altLang="en-US" sz="2400" b="1" dirty="0" smtClean="0">
              <a:solidFill>
                <a:srgbClr val="FF0000"/>
              </a:solidFill>
              <a:latin typeface="Arial" panose="020B0604020202020204" pitchFamily="34" charset="0"/>
              <a:ea typeface="宋体" panose="02010600030101010101" pitchFamily="2" charset="-122"/>
            </a:endParaRPr>
          </a:p>
        </p:txBody>
      </p:sp>
      <p:pic>
        <p:nvPicPr>
          <p:cNvPr id="20" name="图片 19" descr="mao.jpg"/>
          <p:cNvPicPr>
            <a:picLocks noChangeAspect="1"/>
          </p:cNvPicPr>
          <p:nvPr/>
        </p:nvPicPr>
        <p:blipFill>
          <a:blip r:embed="rId1"/>
          <a:stretch>
            <a:fillRect/>
          </a:stretch>
        </p:blipFill>
        <p:spPr>
          <a:xfrm>
            <a:off x="395536" y="2564904"/>
            <a:ext cx="2957314" cy="2957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8051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395536" y="2348880"/>
            <a:ext cx="136815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外观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2123728" y="2348880"/>
            <a:ext cx="6552728"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帽壳表面应光滑平整，无明显色差、气泡、银丝、飞边、烧焦痕等缺陷。</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8" name="圆角矩形 7"/>
          <p:cNvSpPr/>
          <p:nvPr/>
        </p:nvSpPr>
        <p:spPr bwMode="auto">
          <a:xfrm>
            <a:off x="2123728" y="3573016"/>
            <a:ext cx="655272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其他零部件无变形、锻炼、飞边、毛刺等缺陷。</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9" name="圆角矩形 8"/>
          <p:cNvSpPr/>
          <p:nvPr/>
        </p:nvSpPr>
        <p:spPr bwMode="auto">
          <a:xfrm>
            <a:off x="2123728" y="4509120"/>
            <a:ext cx="6552728"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防寒安全帽毛面光亮、弹性好、无异味。皮面平整、光滑、无制造硬伤，皮面间接缝牢固。</a:t>
            </a:r>
            <a:endParaRPr lang="zh-CN" altLang="en-US" sz="2400" b="1" dirty="0" smtClean="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一般技术要求</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395536" y="2348880"/>
            <a:ext cx="136815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标识</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2483768" y="2780928"/>
            <a:ext cx="6048672" cy="165618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普通安全帽采用移印工艺将中国石油标志印在帽前正中，与帽舌里边距离</a:t>
            </a:r>
            <a:r>
              <a:rPr lang="en-US" altLang="zh-CN" sz="2400" b="1" dirty="0" smtClean="0">
                <a:solidFill>
                  <a:schemeClr val="tx1"/>
                </a:solidFill>
                <a:latin typeface="Arial" panose="020B0604020202020204" pitchFamily="34" charset="0"/>
                <a:ea typeface="宋体" panose="02010600030101010101" pitchFamily="2" charset="-122"/>
              </a:rPr>
              <a:t>20mm</a:t>
            </a:r>
            <a:r>
              <a:rPr lang="zh-CN" altLang="en-US" sz="2400" b="1" dirty="0" smtClean="0">
                <a:solidFill>
                  <a:schemeClr val="tx1"/>
                </a:solidFill>
                <a:latin typeface="Arial" panose="020B0604020202020204" pitchFamily="34" charset="0"/>
                <a:ea typeface="宋体" panose="02010600030101010101" pitchFamily="2" charset="-122"/>
              </a:rPr>
              <a:t>。红色帽子的标识直径</a:t>
            </a:r>
            <a:r>
              <a:rPr lang="en-US" altLang="zh-CN" sz="2400" b="1" dirty="0" smtClean="0">
                <a:solidFill>
                  <a:schemeClr val="tx1"/>
                </a:solidFill>
                <a:latin typeface="Arial" panose="020B0604020202020204" pitchFamily="34" charset="0"/>
                <a:ea typeface="宋体" panose="02010600030101010101" pitchFamily="2" charset="-122"/>
              </a:rPr>
              <a:t>34mm</a:t>
            </a:r>
            <a:r>
              <a:rPr lang="zh-CN" altLang="en-US" sz="2400" b="1" dirty="0" smtClean="0">
                <a:solidFill>
                  <a:schemeClr val="tx1"/>
                </a:solidFill>
                <a:latin typeface="Arial" panose="020B0604020202020204" pitchFamily="34" charset="0"/>
                <a:ea typeface="宋体" panose="02010600030101010101" pitchFamily="2" charset="-122"/>
              </a:rPr>
              <a:t>，外加</a:t>
            </a:r>
            <a:r>
              <a:rPr lang="en-US" altLang="zh-CN" sz="2400" b="1" dirty="0" smtClean="0">
                <a:solidFill>
                  <a:schemeClr val="tx1"/>
                </a:solidFill>
                <a:latin typeface="Arial" panose="020B0604020202020204" pitchFamily="34" charset="0"/>
                <a:ea typeface="宋体" panose="02010600030101010101" pitchFamily="2" charset="-122"/>
              </a:rPr>
              <a:t>0.5mm</a:t>
            </a:r>
            <a:r>
              <a:rPr lang="zh-CN" altLang="en-US" sz="2400" b="1" dirty="0" smtClean="0">
                <a:solidFill>
                  <a:schemeClr val="tx1"/>
                </a:solidFill>
                <a:latin typeface="Arial" panose="020B0604020202020204" pitchFamily="34" charset="0"/>
                <a:ea typeface="宋体" panose="02010600030101010101" pitchFamily="2" charset="-122"/>
              </a:rPr>
              <a:t>白边；其他颜色直径</a:t>
            </a:r>
            <a:r>
              <a:rPr lang="en-US" altLang="zh-CN" sz="2400" b="1" dirty="0" smtClean="0">
                <a:solidFill>
                  <a:schemeClr val="tx1"/>
                </a:solidFill>
                <a:latin typeface="Arial" panose="020B0604020202020204" pitchFamily="34" charset="0"/>
                <a:ea typeface="宋体" panose="02010600030101010101" pitchFamily="2" charset="-122"/>
              </a:rPr>
              <a:t>35mm</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8" name="圆角矩形 7"/>
          <p:cNvSpPr/>
          <p:nvPr/>
        </p:nvSpPr>
        <p:spPr bwMode="auto">
          <a:xfrm>
            <a:off x="2483768" y="4869160"/>
            <a:ext cx="6048672" cy="10081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防寒安全帽中石油标志直径</a:t>
            </a:r>
            <a:r>
              <a:rPr lang="en-US" altLang="zh-CN" sz="2400" b="1" dirty="0" smtClean="0">
                <a:solidFill>
                  <a:schemeClr val="tx1"/>
                </a:solidFill>
                <a:latin typeface="Arial" panose="020B0604020202020204" pitchFamily="34" charset="0"/>
                <a:ea typeface="宋体" panose="02010600030101010101" pitchFamily="2" charset="-122"/>
              </a:rPr>
              <a:t>40mm</a:t>
            </a:r>
            <a:r>
              <a:rPr lang="zh-CN" altLang="en-US" sz="2400" b="1" dirty="0" smtClean="0">
                <a:solidFill>
                  <a:schemeClr val="tx1"/>
                </a:solidFill>
                <a:latin typeface="Arial" panose="020B0604020202020204" pitchFamily="34" charset="0"/>
                <a:ea typeface="宋体" panose="02010600030101010101" pitchFamily="2" charset="-122"/>
              </a:rPr>
              <a:t>，镶嵌在帽前正中。</a:t>
            </a:r>
            <a:endParaRPr lang="zh-CN" altLang="en-US" sz="2400" b="1" dirty="0" smtClean="0">
              <a:solidFill>
                <a:schemeClr val="tx1"/>
              </a:solidFill>
              <a:latin typeface="Arial" panose="020B0604020202020204" pitchFamily="34" charset="0"/>
              <a:ea typeface="宋体" panose="02010600030101010101" pitchFamily="2" charset="-122"/>
            </a:endParaRPr>
          </a:p>
        </p:txBody>
      </p:sp>
      <p:pic>
        <p:nvPicPr>
          <p:cNvPr id="9" name="图片 8" descr="zsy.jpg"/>
          <p:cNvPicPr>
            <a:picLocks noChangeAspect="1"/>
          </p:cNvPicPr>
          <p:nvPr/>
        </p:nvPicPr>
        <p:blipFill>
          <a:blip r:embed="rId1"/>
          <a:stretch>
            <a:fillRect/>
          </a:stretch>
        </p:blipFill>
        <p:spPr>
          <a:xfrm>
            <a:off x="0" y="3356992"/>
            <a:ext cx="1985797" cy="1489348"/>
          </a:xfrm>
          <a:prstGeom prst="rect">
            <a:avLst/>
          </a:prstGeom>
        </p:spPr>
      </p:pic>
      <p:pic>
        <p:nvPicPr>
          <p:cNvPr id="10" name="图片 9" descr="lan.jpg"/>
          <p:cNvPicPr>
            <a:picLocks noChangeAspect="1"/>
          </p:cNvPicPr>
          <p:nvPr/>
        </p:nvPicPr>
        <p:blipFill>
          <a:blip r:embed="rId2"/>
          <a:stretch>
            <a:fillRect/>
          </a:stretch>
        </p:blipFill>
        <p:spPr>
          <a:xfrm>
            <a:off x="5292080" y="1124744"/>
            <a:ext cx="2232248" cy="167089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基本技术性能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323528" y="2420888"/>
            <a:ext cx="2304256"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冲击吸收性能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3779912" y="2564904"/>
            <a:ext cx="4392488" cy="28083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经高温、低温、浸水、紫外线照射预处理后做冲击测试，铁锤从</a:t>
            </a:r>
            <a:r>
              <a:rPr lang="en-US" altLang="zh-CN" sz="2400" b="1" dirty="0" smtClean="0">
                <a:solidFill>
                  <a:schemeClr val="tx1"/>
                </a:solidFill>
                <a:latin typeface="Arial" panose="020B0604020202020204" pitchFamily="34" charset="0"/>
                <a:ea typeface="宋体" panose="02010600030101010101" pitchFamily="2" charset="-122"/>
              </a:rPr>
              <a:t>1000mm±5mm</a:t>
            </a:r>
            <a:r>
              <a:rPr lang="zh-CN" altLang="en-US" sz="2400" b="1" dirty="0" smtClean="0">
                <a:solidFill>
                  <a:schemeClr val="tx1"/>
                </a:solidFill>
                <a:latin typeface="Arial" panose="020B0604020202020204" pitchFamily="34" charset="0"/>
                <a:ea typeface="宋体" panose="02010600030101010101" pitchFamily="2" charset="-122"/>
              </a:rPr>
              <a:t>自由下落冲击安全帽，传递到头模头上的力不应超过</a:t>
            </a:r>
            <a:r>
              <a:rPr lang="en-US" altLang="zh-CN" sz="2400" b="1" dirty="0" smtClean="0">
                <a:solidFill>
                  <a:schemeClr val="tx1"/>
                </a:solidFill>
                <a:latin typeface="Arial" panose="020B0604020202020204" pitchFamily="34" charset="0"/>
                <a:ea typeface="宋体" panose="02010600030101010101" pitchFamily="2" charset="-122"/>
              </a:rPr>
              <a:t>3780N</a:t>
            </a:r>
            <a:r>
              <a:rPr lang="zh-CN" altLang="en-US" sz="2400" b="1" dirty="0" smtClean="0">
                <a:solidFill>
                  <a:schemeClr val="tx1"/>
                </a:solidFill>
                <a:latin typeface="Arial" panose="020B0604020202020204" pitchFamily="34" charset="0"/>
                <a:ea typeface="宋体" panose="02010600030101010101" pitchFamily="2" charset="-122"/>
              </a:rPr>
              <a:t>，帽壳不应有碎片脱落。</a:t>
            </a:r>
            <a:endParaRPr lang="en-US" altLang="zh-CN" sz="2400" b="1" dirty="0" smtClean="0">
              <a:solidFill>
                <a:schemeClr val="tx1"/>
              </a:solidFill>
              <a:latin typeface="Arial" panose="020B0604020202020204" pitchFamily="34" charset="0"/>
              <a:ea typeface="宋体" panose="02010600030101010101" pitchFamily="2" charset="-122"/>
            </a:endParaRPr>
          </a:p>
          <a:p>
            <a:pPr fontAlgn="base">
              <a:spcBef>
                <a:spcPct val="0"/>
              </a:spcBef>
              <a:spcAft>
                <a:spcPct val="0"/>
              </a:spcAft>
            </a:pPr>
            <a:r>
              <a:rPr lang="en-US" altLang="zh-CN" sz="2400" b="1" dirty="0" smtClean="0">
                <a:solidFill>
                  <a:schemeClr val="tx1"/>
                </a:solidFill>
                <a:latin typeface="Arial" panose="020B0604020202020204" pitchFamily="34" charset="0"/>
                <a:ea typeface="宋体" panose="02010600030101010101" pitchFamily="2" charset="-122"/>
              </a:rPr>
              <a:t>G=mg 10N/kg</a:t>
            </a:r>
            <a:endParaRPr lang="zh-CN" altLang="en-US" sz="2400" b="1" dirty="0" smtClean="0">
              <a:solidFill>
                <a:schemeClr val="tx1"/>
              </a:solidFill>
              <a:latin typeface="Arial" panose="020B0604020202020204" pitchFamily="34" charset="0"/>
              <a:ea typeface="宋体" panose="02010600030101010101" pitchFamily="2" charset="-122"/>
            </a:endParaRPr>
          </a:p>
        </p:txBody>
      </p:sp>
      <p:pic>
        <p:nvPicPr>
          <p:cNvPr id="9" name="图片 8" descr="jd.jpg"/>
          <p:cNvPicPr>
            <a:picLocks noChangeAspect="1"/>
          </p:cNvPicPr>
          <p:nvPr/>
        </p:nvPicPr>
        <p:blipFill>
          <a:blip r:embed="rId1"/>
          <a:stretch>
            <a:fillRect/>
          </a:stretch>
        </p:blipFill>
        <p:spPr>
          <a:xfrm>
            <a:off x="827584" y="2924944"/>
            <a:ext cx="1728192"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基本技术性能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323528" y="2420888"/>
            <a:ext cx="1944216"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耐穿刺性能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3707904" y="2636912"/>
            <a:ext cx="4392488" cy="23762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经高温、低温、浸水、紫外线照射预处理后做穿刺测试，钢锥从</a:t>
            </a:r>
            <a:r>
              <a:rPr lang="en-US" altLang="zh-CN" sz="2400" b="1" dirty="0" smtClean="0">
                <a:solidFill>
                  <a:schemeClr val="tx1"/>
                </a:solidFill>
                <a:latin typeface="Arial" panose="020B0604020202020204" pitchFamily="34" charset="0"/>
                <a:ea typeface="宋体" panose="02010600030101010101" pitchFamily="2" charset="-122"/>
              </a:rPr>
              <a:t>1000mm±5mm</a:t>
            </a:r>
            <a:r>
              <a:rPr lang="zh-CN" altLang="en-US" sz="2400" b="1" dirty="0" smtClean="0">
                <a:solidFill>
                  <a:schemeClr val="tx1"/>
                </a:solidFill>
                <a:latin typeface="Arial" panose="020B0604020202020204" pitchFamily="34" charset="0"/>
                <a:ea typeface="宋体" panose="02010600030101010101" pitchFamily="2" charset="-122"/>
              </a:rPr>
              <a:t>自由下落，钢锥不应接触头模表面，帽壳不应有碎片脱落。</a:t>
            </a:r>
            <a:endParaRPr lang="zh-CN" altLang="en-US" sz="2400" b="1" dirty="0" smtClean="0">
              <a:solidFill>
                <a:schemeClr val="tx1"/>
              </a:solidFill>
              <a:latin typeface="Arial" panose="020B0604020202020204" pitchFamily="34" charset="0"/>
              <a:ea typeface="宋体" panose="02010600030101010101" pitchFamily="2" charset="-122"/>
            </a:endParaRPr>
          </a:p>
        </p:txBody>
      </p:sp>
      <p:pic>
        <p:nvPicPr>
          <p:cNvPr id="8" name="图片 7" descr="cs.bmp"/>
          <p:cNvPicPr>
            <a:picLocks noChangeAspect="1"/>
          </p:cNvPicPr>
          <p:nvPr/>
        </p:nvPicPr>
        <p:blipFill>
          <a:blip r:embed="rId1"/>
          <a:stretch>
            <a:fillRect/>
          </a:stretch>
        </p:blipFill>
        <p:spPr>
          <a:xfrm>
            <a:off x="539552" y="3068960"/>
            <a:ext cx="2749619" cy="2760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基本技术性能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323528" y="2420888"/>
            <a:ext cx="2232248"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下颏带的强度</a:t>
            </a:r>
            <a:endParaRPr lang="zh-CN" altLang="en-US" sz="2400" b="1" dirty="0" smtClean="0">
              <a:solidFill>
                <a:srgbClr val="FF0000"/>
              </a:solidFill>
              <a:latin typeface="Arial" panose="020B0604020202020204" pitchFamily="34" charset="0"/>
              <a:ea typeface="宋体" panose="02010600030101010101" pitchFamily="2" charset="-122"/>
            </a:endParaRPr>
          </a:p>
        </p:txBody>
      </p:sp>
      <p:pic>
        <p:nvPicPr>
          <p:cNvPr id="8" name="图片 7" descr="xkd.jpg"/>
          <p:cNvPicPr>
            <a:picLocks noChangeAspect="1"/>
          </p:cNvPicPr>
          <p:nvPr/>
        </p:nvPicPr>
        <p:blipFill>
          <a:blip r:embed="rId1"/>
          <a:stretch>
            <a:fillRect/>
          </a:stretch>
        </p:blipFill>
        <p:spPr>
          <a:xfrm>
            <a:off x="4659897" y="863774"/>
            <a:ext cx="4000669" cy="2664296"/>
          </a:xfrm>
          <a:prstGeom prst="rect">
            <a:avLst/>
          </a:prstGeom>
        </p:spPr>
      </p:pic>
      <p:sp>
        <p:nvSpPr>
          <p:cNvPr id="7" name="圆角矩形 6"/>
          <p:cNvSpPr/>
          <p:nvPr/>
        </p:nvSpPr>
        <p:spPr bwMode="auto">
          <a:xfrm>
            <a:off x="323528" y="3293368"/>
            <a:ext cx="6336704" cy="54006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下颏带发生破坏时的力值应为</a:t>
            </a:r>
            <a:r>
              <a:rPr lang="en-US" altLang="zh-CN" sz="2400" b="1" dirty="0" smtClean="0">
                <a:solidFill>
                  <a:schemeClr val="tx1"/>
                </a:solidFill>
                <a:latin typeface="Arial" panose="020B0604020202020204" pitchFamily="34" charset="0"/>
                <a:ea typeface="宋体" panose="02010600030101010101" pitchFamily="2" charset="-122"/>
              </a:rPr>
              <a:t>150~250N</a:t>
            </a:r>
            <a:r>
              <a:rPr lang="zh-CN" altLang="en-US" sz="2400" b="1" dirty="0" smtClean="0">
                <a:solidFill>
                  <a:schemeClr val="tx1"/>
                </a:solidFill>
                <a:latin typeface="Arial" panose="020B0604020202020204" pitchFamily="34" charset="0"/>
                <a:ea typeface="宋体" panose="02010600030101010101" pitchFamily="2" charset="-122"/>
              </a:rPr>
              <a:t>。</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9" name="圆角矩形 8"/>
          <p:cNvSpPr/>
          <p:nvPr/>
        </p:nvSpPr>
        <p:spPr bwMode="auto">
          <a:xfrm>
            <a:off x="323528" y="4365104"/>
            <a:ext cx="727280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阻燃性能：续燃事件不超过</a:t>
            </a:r>
            <a:r>
              <a:rPr lang="en-US" altLang="zh-CN" sz="2400" b="1" dirty="0" smtClean="0">
                <a:solidFill>
                  <a:srgbClr val="FF0000"/>
                </a:solidFill>
                <a:latin typeface="Arial" panose="020B0604020202020204" pitchFamily="34" charset="0"/>
                <a:ea typeface="宋体" panose="02010600030101010101" pitchFamily="2" charset="-122"/>
              </a:rPr>
              <a:t>5s</a:t>
            </a:r>
            <a:r>
              <a:rPr lang="zh-CN" altLang="en-US" sz="2400" b="1" dirty="0" smtClean="0">
                <a:solidFill>
                  <a:srgbClr val="FF0000"/>
                </a:solidFill>
                <a:latin typeface="Arial" panose="020B0604020202020204" pitchFamily="34" charset="0"/>
                <a:ea typeface="宋体" panose="02010600030101010101" pitchFamily="2" charset="-122"/>
              </a:rPr>
              <a:t>，帽壳不应被烧穿</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a:off x="321858" y="5229200"/>
            <a:ext cx="727280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防静电性能：表面电阻率不大于</a:t>
            </a:r>
            <a:r>
              <a:rPr lang="en-US" altLang="zh-CN" sz="2400" b="1" dirty="0" smtClean="0">
                <a:solidFill>
                  <a:srgbClr val="FF0000"/>
                </a:solidFill>
                <a:latin typeface="Arial" panose="020B0604020202020204" pitchFamily="34" charset="0"/>
                <a:ea typeface="宋体" panose="02010600030101010101" pitchFamily="2" charset="-122"/>
              </a:rPr>
              <a:t>1 ×10</a:t>
            </a:r>
            <a:r>
              <a:rPr lang="en-US" altLang="zh-CN" sz="2400" b="1" baseline="30000" dirty="0" smtClean="0">
                <a:solidFill>
                  <a:srgbClr val="FF0000"/>
                </a:solidFill>
                <a:latin typeface="Arial" panose="020B0604020202020204" pitchFamily="34" charset="0"/>
                <a:ea typeface="宋体" panose="02010600030101010101" pitchFamily="2" charset="-122"/>
              </a:rPr>
              <a:t>9</a:t>
            </a:r>
            <a:r>
              <a:rPr lang="el-GR" altLang="zh-CN" sz="2400" b="1" dirty="0" smtClean="0">
                <a:solidFill>
                  <a:srgbClr val="FF0000"/>
                </a:solidFill>
                <a:latin typeface="Arial" panose="020B0604020202020204" pitchFamily="34" charset="0"/>
                <a:ea typeface="宋体" panose="02010600030101010101" pitchFamily="2" charset="-122"/>
              </a:rPr>
              <a:t> Ω</a:t>
            </a:r>
            <a:endParaRPr lang="zh-CN" altLang="en-US" sz="2400" b="1" dirty="0" smtClean="0">
              <a:solidFill>
                <a:srgbClr val="FF0000"/>
              </a:solidFill>
              <a:latin typeface="Arial" panose="020B0604020202020204" pitchFamily="34" charset="0"/>
              <a:ea typeface="宋体" panose="02010600030101010101"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404" y="3247082"/>
            <a:ext cx="9239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vertical)">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345638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特殊技术性能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971600" y="2478410"/>
            <a:ext cx="727280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电绝缘性能：泄露电流不超过</a:t>
            </a:r>
            <a:r>
              <a:rPr lang="en-US" altLang="zh-CN" sz="2400" b="1" dirty="0" smtClean="0">
                <a:solidFill>
                  <a:schemeClr val="tx1"/>
                </a:solidFill>
                <a:latin typeface="Arial" panose="020B0604020202020204" pitchFamily="34" charset="0"/>
                <a:ea typeface="宋体" panose="02010600030101010101" pitchFamily="2" charset="-122"/>
              </a:rPr>
              <a:t>1.2mA</a:t>
            </a:r>
            <a:endParaRPr lang="zh-CN" altLang="en-US" sz="2400" b="1" dirty="0" smtClean="0">
              <a:solidFill>
                <a:schemeClr val="tx1"/>
              </a:solidFill>
              <a:latin typeface="Arial" panose="020B0604020202020204" pitchFamily="34" charset="0"/>
              <a:ea typeface="宋体" panose="02010600030101010101" pitchFamily="2" charset="-122"/>
            </a:endParaRPr>
          </a:p>
        </p:txBody>
      </p:sp>
      <p:sp>
        <p:nvSpPr>
          <p:cNvPr id="9" name="圆角矩形 8"/>
          <p:cNvSpPr/>
          <p:nvPr/>
        </p:nvSpPr>
        <p:spPr bwMode="auto">
          <a:xfrm>
            <a:off x="974676" y="3342506"/>
            <a:ext cx="7272808"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侧向刚性：最大变形不超过</a:t>
            </a:r>
            <a:r>
              <a:rPr lang="en-US" altLang="zh-CN" sz="2400" b="1" dirty="0" smtClean="0">
                <a:solidFill>
                  <a:schemeClr val="tx1"/>
                </a:solidFill>
                <a:latin typeface="Arial" panose="020B0604020202020204" pitchFamily="34" charset="0"/>
                <a:ea typeface="宋体" panose="02010600030101010101" pitchFamily="2" charset="-122"/>
              </a:rPr>
              <a:t>40mm</a:t>
            </a:r>
            <a:r>
              <a:rPr lang="zh-CN" altLang="en-US" sz="2400" b="1" dirty="0" smtClean="0">
                <a:solidFill>
                  <a:schemeClr val="tx1"/>
                </a:solidFill>
                <a:latin typeface="Arial" panose="020B0604020202020204" pitchFamily="34" charset="0"/>
                <a:ea typeface="宋体" panose="02010600030101010101" pitchFamily="2" charset="-122"/>
              </a:rPr>
              <a:t>，残余变形不超过</a:t>
            </a:r>
            <a:r>
              <a:rPr lang="en-US" altLang="zh-CN" sz="2400" b="1" dirty="0" smtClean="0">
                <a:solidFill>
                  <a:schemeClr val="tx1"/>
                </a:solidFill>
                <a:latin typeface="Arial" panose="020B0604020202020204" pitchFamily="34" charset="0"/>
                <a:ea typeface="宋体" panose="02010600030101010101" pitchFamily="2" charset="-122"/>
              </a:rPr>
              <a:t>15mm</a:t>
            </a:r>
            <a:r>
              <a:rPr lang="zh-CN" altLang="en-US" sz="2400" b="1" dirty="0" smtClean="0">
                <a:solidFill>
                  <a:schemeClr val="tx1"/>
                </a:solidFill>
                <a:latin typeface="Arial" panose="020B0604020202020204" pitchFamily="34" charset="0"/>
                <a:ea typeface="宋体" panose="02010600030101010101" pitchFamily="2" charset="-122"/>
              </a:rPr>
              <a:t>，帽壳不应有碎片脱落</a:t>
            </a:r>
            <a:endParaRPr lang="zh-CN" altLang="en-US" sz="2400" b="1" dirty="0" smtClean="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052736"/>
            <a:ext cx="2592288"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特殊技术性能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6" name="圆角矩形 5"/>
          <p:cNvSpPr/>
          <p:nvPr/>
        </p:nvSpPr>
        <p:spPr bwMode="auto">
          <a:xfrm>
            <a:off x="4427984" y="1988840"/>
            <a:ext cx="1800200"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耐低温性能</a:t>
            </a:r>
            <a:endParaRPr lang="zh-CN" altLang="en-US" sz="2400" b="1" dirty="0" smtClean="0">
              <a:solidFill>
                <a:srgbClr val="FF0000"/>
              </a:solidFill>
              <a:latin typeface="Arial" panose="020B0604020202020204" pitchFamily="34" charset="0"/>
              <a:ea typeface="宋体" panose="02010600030101010101" pitchFamily="2" charset="-122"/>
            </a:endParaRPr>
          </a:p>
        </p:txBody>
      </p:sp>
      <p:pic>
        <p:nvPicPr>
          <p:cNvPr id="7" name="图片 6" descr="冰.jpg"/>
          <p:cNvPicPr>
            <a:picLocks noChangeAspect="1"/>
          </p:cNvPicPr>
          <p:nvPr/>
        </p:nvPicPr>
        <p:blipFill>
          <a:blip r:embed="rId1" cstate="print"/>
          <a:stretch>
            <a:fillRect/>
          </a:stretch>
        </p:blipFill>
        <p:spPr>
          <a:xfrm>
            <a:off x="323528" y="2348880"/>
            <a:ext cx="2232248" cy="2448272"/>
          </a:xfrm>
          <a:prstGeom prst="rect">
            <a:avLst/>
          </a:prstGeom>
        </p:spPr>
      </p:pic>
      <p:sp>
        <p:nvSpPr>
          <p:cNvPr id="8" name="圆角矩形 7"/>
          <p:cNvSpPr/>
          <p:nvPr/>
        </p:nvSpPr>
        <p:spPr bwMode="auto">
          <a:xfrm>
            <a:off x="2843808" y="2636912"/>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特殊性能安全帽：</a:t>
            </a:r>
            <a:endParaRPr lang="zh-CN" altLang="en-US" sz="2400" b="1" dirty="0" smtClean="0">
              <a:latin typeface="Arial" panose="020B0604020202020204" pitchFamily="34" charset="0"/>
              <a:ea typeface="宋体" panose="02010600030101010101" pitchFamily="2" charset="-122"/>
            </a:endParaRPr>
          </a:p>
        </p:txBody>
      </p:sp>
      <p:sp>
        <p:nvSpPr>
          <p:cNvPr id="9" name="圆角矩形 8"/>
          <p:cNvSpPr/>
          <p:nvPr/>
        </p:nvSpPr>
        <p:spPr bwMode="auto">
          <a:xfrm>
            <a:off x="3419872" y="3356992"/>
            <a:ext cx="5040560" cy="86409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低温 （</a:t>
            </a:r>
            <a:r>
              <a:rPr lang="en-US" altLang="zh-CN" sz="2400" b="1" dirty="0" smtClean="0">
                <a:solidFill>
                  <a:srgbClr val="FF0000"/>
                </a:solidFill>
                <a:latin typeface="Arial" panose="020B0604020202020204" pitchFamily="34" charset="0"/>
                <a:ea typeface="宋体" panose="02010600030101010101" pitchFamily="2" charset="-122"/>
              </a:rPr>
              <a:t>-20</a:t>
            </a:r>
            <a:r>
              <a:rPr lang="zh-CN" altLang="en-US" sz="2400" b="1" dirty="0" smtClean="0">
                <a:solidFill>
                  <a:srgbClr val="FF0000"/>
                </a:solidFill>
                <a:latin typeface="Arial" panose="020B0604020202020204" pitchFamily="34" charset="0"/>
                <a:ea typeface="宋体" panose="02010600030101010101" pitchFamily="2" charset="-122"/>
              </a:rPr>
              <a:t>℃，</a:t>
            </a:r>
            <a:r>
              <a:rPr lang="en-US" altLang="zh-CN" sz="2400" b="1" dirty="0" smtClean="0">
                <a:solidFill>
                  <a:srgbClr val="FF0000"/>
                </a:solidFill>
                <a:latin typeface="Arial" panose="020B0604020202020204" pitchFamily="34" charset="0"/>
                <a:ea typeface="宋体" panose="02010600030101010101" pitchFamily="2" charset="-122"/>
              </a:rPr>
              <a:t>4h</a:t>
            </a:r>
            <a:r>
              <a:rPr lang="zh-CN" altLang="en-US" sz="2400" b="1" dirty="0" smtClean="0">
                <a:solidFill>
                  <a:srgbClr val="FF0000"/>
                </a:solidFill>
                <a:latin typeface="Arial" panose="020B0604020202020204" pitchFamily="34" charset="0"/>
                <a:ea typeface="宋体" panose="02010600030101010101" pitchFamily="2" charset="-122"/>
              </a:rPr>
              <a:t>）预处理后，冲击测试（</a:t>
            </a:r>
            <a:r>
              <a:rPr lang="en-US" altLang="zh-CN" sz="2400" b="1" dirty="0" smtClean="0">
                <a:solidFill>
                  <a:srgbClr val="FF0000"/>
                </a:solidFill>
                <a:latin typeface="Arial" panose="020B0604020202020204" pitchFamily="34" charset="0"/>
                <a:ea typeface="宋体" panose="02010600030101010101" pitchFamily="2" charset="-122"/>
              </a:rPr>
              <a:t>3780N</a:t>
            </a:r>
            <a:r>
              <a:rPr lang="zh-CN" altLang="en-US" sz="2400" b="1" dirty="0" smtClean="0">
                <a:solidFill>
                  <a:srgbClr val="FF0000"/>
                </a:solidFill>
                <a:latin typeface="Arial" panose="020B0604020202020204" pitchFamily="34" charset="0"/>
                <a:ea typeface="宋体" panose="02010600030101010101" pitchFamily="2" charset="-122"/>
              </a:rPr>
              <a:t>）、穿刺测试</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a:off x="2843808" y="4473116"/>
            <a:ext cx="2880320"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防寒安全帽：</a:t>
            </a:r>
            <a:endParaRPr lang="zh-CN" altLang="en-US" sz="2400" b="1" dirty="0" smtClean="0">
              <a:latin typeface="Arial" panose="020B0604020202020204" pitchFamily="34" charset="0"/>
              <a:ea typeface="宋体" panose="02010600030101010101" pitchFamily="2" charset="-122"/>
            </a:endParaRPr>
          </a:p>
        </p:txBody>
      </p:sp>
      <p:sp>
        <p:nvSpPr>
          <p:cNvPr id="12" name="圆角矩形 11"/>
          <p:cNvSpPr/>
          <p:nvPr/>
        </p:nvSpPr>
        <p:spPr bwMode="auto">
          <a:xfrm>
            <a:off x="3419872" y="5085184"/>
            <a:ext cx="5040560"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低温 （</a:t>
            </a:r>
            <a:r>
              <a:rPr lang="en-US" altLang="zh-CN" sz="2400" b="1" dirty="0" smtClean="0">
                <a:solidFill>
                  <a:srgbClr val="FF0000"/>
                </a:solidFill>
                <a:latin typeface="Arial" panose="020B0604020202020204" pitchFamily="34" charset="0"/>
                <a:ea typeface="宋体" panose="02010600030101010101" pitchFamily="2" charset="-122"/>
              </a:rPr>
              <a:t>-30</a:t>
            </a:r>
            <a:r>
              <a:rPr lang="zh-CN" altLang="en-US" sz="2400" b="1" dirty="0" smtClean="0">
                <a:solidFill>
                  <a:srgbClr val="FF0000"/>
                </a:solidFill>
                <a:latin typeface="Arial" panose="020B0604020202020204" pitchFamily="34" charset="0"/>
                <a:ea typeface="宋体" panose="02010600030101010101" pitchFamily="2" charset="-122"/>
              </a:rPr>
              <a:t>℃，</a:t>
            </a:r>
            <a:r>
              <a:rPr lang="en-US" altLang="zh-CN" sz="2400" b="1" dirty="0" smtClean="0">
                <a:solidFill>
                  <a:srgbClr val="FF0000"/>
                </a:solidFill>
                <a:latin typeface="Arial" panose="020B0604020202020204" pitchFamily="34" charset="0"/>
                <a:ea typeface="宋体" panose="02010600030101010101" pitchFamily="2" charset="-122"/>
              </a:rPr>
              <a:t>4h</a:t>
            </a:r>
            <a:r>
              <a:rPr lang="zh-CN" altLang="en-US" sz="2400" b="1" dirty="0" smtClean="0">
                <a:solidFill>
                  <a:srgbClr val="FF0000"/>
                </a:solidFill>
                <a:latin typeface="Arial" panose="020B0604020202020204" pitchFamily="34" charset="0"/>
                <a:ea typeface="宋体" panose="02010600030101010101" pitchFamily="2" charset="-122"/>
              </a:rPr>
              <a:t>）预处理后，冲击测试（</a:t>
            </a:r>
            <a:r>
              <a:rPr lang="en-US" altLang="zh-CN" sz="2400" b="1" dirty="0" smtClean="0">
                <a:solidFill>
                  <a:srgbClr val="FF0000"/>
                </a:solidFill>
                <a:latin typeface="Arial" panose="020B0604020202020204" pitchFamily="34" charset="0"/>
                <a:ea typeface="宋体" panose="02010600030101010101" pitchFamily="2" charset="-122"/>
              </a:rPr>
              <a:t>3780N</a:t>
            </a:r>
            <a:r>
              <a:rPr lang="zh-CN" altLang="en-US" sz="2400" b="1" dirty="0" smtClean="0">
                <a:solidFill>
                  <a:srgbClr val="FF0000"/>
                </a:solidFill>
                <a:latin typeface="Arial" panose="020B0604020202020204" pitchFamily="34" charset="0"/>
                <a:ea typeface="宋体" panose="02010600030101010101" pitchFamily="2" charset="-122"/>
              </a:rPr>
              <a:t>）、穿刺测试</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611560" y="2132856"/>
            <a:ext cx="2376264" cy="144016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对同一顶帽子的试验顺序一般为：</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2" name="圆角矩形 11"/>
          <p:cNvSpPr/>
          <p:nvPr/>
        </p:nvSpPr>
        <p:spPr bwMode="auto">
          <a:xfrm>
            <a:off x="4860032" y="1340768"/>
            <a:ext cx="1584176"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外观检查</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3" name="圆角矩形 12"/>
          <p:cNvSpPr/>
          <p:nvPr/>
        </p:nvSpPr>
        <p:spPr bwMode="auto">
          <a:xfrm>
            <a:off x="4860032" y="2276872"/>
            <a:ext cx="1584176"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尺寸检查</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4" name="圆角矩形 13"/>
          <p:cNvSpPr/>
          <p:nvPr/>
        </p:nvSpPr>
        <p:spPr bwMode="auto">
          <a:xfrm>
            <a:off x="4355976" y="3212976"/>
            <a:ext cx="2880320"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防静电性能测试</a:t>
            </a:r>
            <a:endParaRPr lang="en-US" altLang="zh-CN" sz="2400" b="1" dirty="0" smtClean="0">
              <a:solidFill>
                <a:srgbClr val="FF0000"/>
              </a:solidFill>
              <a:latin typeface="Arial" panose="020B0604020202020204" pitchFamily="34" charset="0"/>
              <a:ea typeface="宋体" panose="02010600030101010101" pitchFamily="2" charset="-122"/>
            </a:endParaRPr>
          </a:p>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绝缘性能测试</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5" name="圆角矩形 14"/>
          <p:cNvSpPr/>
          <p:nvPr/>
        </p:nvSpPr>
        <p:spPr bwMode="auto">
          <a:xfrm>
            <a:off x="4355976" y="4581128"/>
            <a:ext cx="2880320" cy="129614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冲击吸收性能测试</a:t>
            </a:r>
            <a:endParaRPr lang="en-US" altLang="zh-CN" sz="2400" b="1" dirty="0" smtClean="0">
              <a:solidFill>
                <a:srgbClr val="FF0000"/>
              </a:solidFill>
              <a:latin typeface="Arial" panose="020B0604020202020204" pitchFamily="34" charset="0"/>
              <a:ea typeface="宋体" panose="02010600030101010101" pitchFamily="2" charset="-122"/>
            </a:endParaRPr>
          </a:p>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耐穿刺性能测试</a:t>
            </a:r>
            <a:endParaRPr lang="en-US" altLang="zh-CN" sz="2400" b="1" dirty="0" smtClean="0">
              <a:solidFill>
                <a:srgbClr val="FF0000"/>
              </a:solidFill>
              <a:latin typeface="Arial" panose="020B0604020202020204" pitchFamily="34" charset="0"/>
              <a:ea typeface="宋体" panose="02010600030101010101" pitchFamily="2" charset="-122"/>
            </a:endParaRPr>
          </a:p>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耐测压性能测试</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8" name="圆角矩形 17"/>
          <p:cNvSpPr/>
          <p:nvPr/>
        </p:nvSpPr>
        <p:spPr bwMode="auto">
          <a:xfrm>
            <a:off x="840977" y="4833991"/>
            <a:ext cx="2880320"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下颏带强度测试</a:t>
            </a:r>
            <a:endParaRPr lang="en-US" altLang="zh-CN" sz="2400" b="1" dirty="0" smtClean="0">
              <a:solidFill>
                <a:srgbClr val="FF0000"/>
              </a:solidFill>
              <a:latin typeface="Arial" panose="020B0604020202020204" pitchFamily="34" charset="0"/>
              <a:ea typeface="宋体" panose="02010600030101010101" pitchFamily="2" charset="-122"/>
            </a:endParaRPr>
          </a:p>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阻燃性能测试</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9" name="下箭头 18"/>
          <p:cNvSpPr/>
          <p:nvPr/>
        </p:nvSpPr>
        <p:spPr bwMode="auto">
          <a:xfrm>
            <a:off x="5508104" y="1844824"/>
            <a:ext cx="216024" cy="432048"/>
          </a:xfrm>
          <a:prstGeom prst="downArrow">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0" name="下箭头 19"/>
          <p:cNvSpPr/>
          <p:nvPr/>
        </p:nvSpPr>
        <p:spPr bwMode="auto">
          <a:xfrm>
            <a:off x="5531550" y="2780928"/>
            <a:ext cx="216024" cy="432048"/>
          </a:xfrm>
          <a:prstGeom prst="downArrow">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1" name="下箭头 20"/>
          <p:cNvSpPr/>
          <p:nvPr/>
        </p:nvSpPr>
        <p:spPr bwMode="auto">
          <a:xfrm>
            <a:off x="5556666" y="4149080"/>
            <a:ext cx="216024" cy="432048"/>
          </a:xfrm>
          <a:prstGeom prst="downArrow">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2" name="左箭头 21"/>
          <p:cNvSpPr/>
          <p:nvPr/>
        </p:nvSpPr>
        <p:spPr bwMode="auto">
          <a:xfrm>
            <a:off x="3779912" y="5157192"/>
            <a:ext cx="576064" cy="216024"/>
          </a:xfrm>
          <a:prstGeom prst="leftArrow">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1000"/>
                                        <p:tgtEl>
                                          <p:spTgt spid="19"/>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1000"/>
                                        <p:tgtEl>
                                          <p:spTgt spid="20"/>
                                        </p:tgtEl>
                                      </p:cBhvr>
                                    </p:animEffect>
                                  </p:childTnLst>
                                </p:cTn>
                              </p:par>
                            </p:childTnLst>
                          </p:cTn>
                        </p:par>
                        <p:par>
                          <p:cTn id="24" fill="hold">
                            <p:stCondLst>
                              <p:cond delay="40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par>
                          <p:cTn id="28" fill="hold">
                            <p:stCondLst>
                              <p:cond delay="5000"/>
                            </p:stCondLst>
                            <p:childTnLst>
                              <p:par>
                                <p:cTn id="29" presetID="9"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1000"/>
                                        <p:tgtEl>
                                          <p:spTgt spid="21"/>
                                        </p:tgtEl>
                                      </p:cBhvr>
                                    </p:animEffect>
                                  </p:childTnLst>
                                </p:cTn>
                              </p:par>
                            </p:childTnLst>
                          </p:cTn>
                        </p:par>
                        <p:par>
                          <p:cTn id="32" fill="hold">
                            <p:stCondLst>
                              <p:cond delay="6000"/>
                            </p:stCondLst>
                            <p:childTnLst>
                              <p:par>
                                <p:cTn id="33" presetID="9"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1000"/>
                                        <p:tgtEl>
                                          <p:spTgt spid="15"/>
                                        </p:tgtEl>
                                      </p:cBhvr>
                                    </p:animEffect>
                                  </p:childTnLst>
                                </p:cTn>
                              </p:par>
                            </p:childTnLst>
                          </p:cTn>
                        </p:par>
                        <p:par>
                          <p:cTn id="36" fill="hold">
                            <p:stCondLst>
                              <p:cond delay="70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1000"/>
                                        <p:tgtEl>
                                          <p:spTgt spid="22"/>
                                        </p:tgtEl>
                                      </p:cBhvr>
                                    </p:animEffect>
                                  </p:childTnLst>
                                </p:cTn>
                              </p:par>
                            </p:childTnLst>
                          </p:cTn>
                        </p:par>
                        <p:par>
                          <p:cTn id="40" fill="hold">
                            <p:stCondLst>
                              <p:cond delay="80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683568" y="1700808"/>
            <a:ext cx="7344816" cy="86409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    样品应在最终生产工序完成后，在普通大气环境中至少平衡三天。试验时在脱离预处理环境</a:t>
            </a:r>
            <a:r>
              <a:rPr lang="en-US" altLang="zh-CN" sz="2400" b="1" dirty="0" smtClean="0">
                <a:solidFill>
                  <a:srgbClr val="FF0000"/>
                </a:solidFill>
                <a:latin typeface="Arial" panose="020B0604020202020204" pitchFamily="34" charset="0"/>
                <a:ea typeface="宋体" panose="02010600030101010101" pitchFamily="2" charset="-122"/>
              </a:rPr>
              <a:t>30s</a:t>
            </a:r>
            <a:r>
              <a:rPr lang="zh-CN" altLang="en-US" sz="2400" b="1" dirty="0" smtClean="0">
                <a:solidFill>
                  <a:srgbClr val="FF0000"/>
                </a:solidFill>
                <a:latin typeface="Arial" panose="020B0604020202020204" pitchFamily="34" charset="0"/>
                <a:ea typeface="宋体" panose="02010600030101010101" pitchFamily="2" charset="-122"/>
              </a:rPr>
              <a:t>内完成。</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683568" y="3068960"/>
            <a:ext cx="172819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质量：</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1043608" y="4005064"/>
            <a:ext cx="6336704" cy="86409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采用电子天平（量程为</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0g~1000g</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，精度为</a:t>
            </a: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0.01g</a:t>
            </a:r>
            <a:r>
              <a:rPr lang="zh-CN" altLang="en-US" sz="2400" b="1" dirty="0" smtClean="0">
                <a:solidFill>
                  <a:schemeClr val="tx1"/>
                </a:solidFill>
                <a:latin typeface="Arial" panose="020B0604020202020204" pitchFamily="34" charset="0"/>
                <a:ea typeface="宋体" panose="02010600030101010101" pitchFamily="2" charset="-122"/>
              </a:rPr>
              <a:t>）称量。</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0" name="图片 9" descr="tp.bmp"/>
          <p:cNvPicPr>
            <a:picLocks noChangeAspect="1"/>
          </p:cNvPicPr>
          <p:nvPr/>
        </p:nvPicPr>
        <p:blipFill>
          <a:blip r:embed="rId1" cstate="print"/>
          <a:stretch>
            <a:fillRect/>
          </a:stretch>
        </p:blipFill>
        <p:spPr>
          <a:xfrm>
            <a:off x="5724128" y="4869160"/>
            <a:ext cx="2615079" cy="1959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1628800"/>
            <a:ext cx="172819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佩戴高度：</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1619672" y="2564904"/>
            <a:ext cx="6552728" cy="136815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tx1"/>
                </a:solidFill>
                <a:latin typeface="Arial" panose="020B0604020202020204" pitchFamily="34" charset="0"/>
                <a:ea typeface="宋体" panose="02010600030101010101" pitchFamily="2" charset="-122"/>
              </a:rPr>
              <a:t>    将安全帽正常佩戴在头模（</a:t>
            </a:r>
            <a:r>
              <a:rPr lang="en-US" altLang="zh-CN" sz="2400" b="1" dirty="0" smtClean="0">
                <a:solidFill>
                  <a:schemeClr val="tx1"/>
                </a:solidFill>
                <a:latin typeface="Arial" panose="020B0604020202020204" pitchFamily="34" charset="0"/>
                <a:ea typeface="宋体" panose="02010600030101010101" pitchFamily="2" charset="-122"/>
              </a:rPr>
              <a:t>1#</a:t>
            </a:r>
            <a:r>
              <a:rPr lang="zh-CN" altLang="en-US" sz="2400" b="1" dirty="0" smtClean="0">
                <a:solidFill>
                  <a:schemeClr val="tx1"/>
                </a:solidFill>
                <a:latin typeface="Arial" panose="020B0604020202020204" pitchFamily="34" charset="0"/>
                <a:ea typeface="宋体" panose="02010600030101010101" pitchFamily="2" charset="-122"/>
              </a:rPr>
              <a:t>头模）上，安全帽侧面帽箍底边与头模相相应的标尺刻度即为佩戴高度，记录测量值精确到</a:t>
            </a:r>
            <a:r>
              <a:rPr lang="en-US" altLang="zh-CN" sz="2400" b="1" dirty="0" smtClean="0">
                <a:solidFill>
                  <a:schemeClr val="tx1"/>
                </a:solidFill>
                <a:latin typeface="Arial" panose="020B0604020202020204" pitchFamily="34" charset="0"/>
                <a:ea typeface="宋体" panose="02010600030101010101" pitchFamily="2" charset="-122"/>
              </a:rPr>
              <a:t>1mm</a:t>
            </a:r>
            <a:r>
              <a:rPr lang="zh-CN" altLang="en-US" sz="2400" b="1" dirty="0" smtClean="0">
                <a:solidFill>
                  <a:schemeClr val="tx1"/>
                </a:solidFill>
                <a:latin typeface="Arial" panose="020B0604020202020204" pitchFamily="34" charset="0"/>
                <a:ea typeface="宋体" panose="02010600030101010101" pitchFamily="2" charset="-122"/>
              </a:rPr>
              <a:t>。</a:t>
            </a:r>
            <a:endParaRPr lang="zh-CN" altLang="en-US" sz="2400" b="1" dirty="0" smtClean="0">
              <a:solidFill>
                <a:schemeClr val="tx1"/>
              </a:solidFill>
              <a:latin typeface="Arial" panose="020B0604020202020204" pitchFamily="34" charset="0"/>
              <a:ea typeface="宋体" panose="02010600030101010101" pitchFamily="2" charset="-122"/>
            </a:endParaRPr>
          </a:p>
        </p:txBody>
      </p:sp>
      <p:grpSp>
        <p:nvGrpSpPr>
          <p:cNvPr id="10" name="组合 9"/>
          <p:cNvGrpSpPr/>
          <p:nvPr/>
        </p:nvGrpSpPr>
        <p:grpSpPr>
          <a:xfrm>
            <a:off x="5508104" y="4653136"/>
            <a:ext cx="2520280" cy="2060848"/>
            <a:chOff x="6084168" y="4797152"/>
            <a:chExt cx="2304256" cy="2060848"/>
          </a:xfrm>
        </p:grpSpPr>
        <p:pic>
          <p:nvPicPr>
            <p:cNvPr id="8" name="图片 7" descr="佩戴高度.jpg"/>
            <p:cNvPicPr>
              <a:picLocks noChangeAspect="1"/>
            </p:cNvPicPr>
            <p:nvPr/>
          </p:nvPicPr>
          <p:blipFill>
            <a:blip r:embed="rId1"/>
            <a:stretch>
              <a:fillRect/>
            </a:stretch>
          </p:blipFill>
          <p:spPr>
            <a:xfrm>
              <a:off x="6084168" y="4797152"/>
              <a:ext cx="2232248" cy="1880669"/>
            </a:xfrm>
            <a:prstGeom prst="rect">
              <a:avLst/>
            </a:prstGeom>
          </p:spPr>
        </p:pic>
        <p:sp>
          <p:nvSpPr>
            <p:cNvPr id="9" name="矩形 8"/>
            <p:cNvSpPr/>
            <p:nvPr/>
          </p:nvSpPr>
          <p:spPr bwMode="auto">
            <a:xfrm>
              <a:off x="7596336" y="6525344"/>
              <a:ext cx="792088" cy="332656"/>
            </a:xfrm>
            <a:prstGeom prst="rect">
              <a:avLst/>
            </a:prstGeom>
            <a:solidFill>
              <a:schemeClr val="accent3"/>
            </a:solidFill>
            <a:ln w="22225" cap="flat" cmpd="sng" algn="ctr">
              <a:no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187624" y="548680"/>
            <a:ext cx="6552728" cy="64807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36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安全帽生产与使用管理规范</a:t>
            </a:r>
            <a:endParaRPr kumimoji="0" lang="zh-CN" altLang="en-US" sz="36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5" name="圆角矩形 4"/>
          <p:cNvSpPr/>
          <p:nvPr/>
        </p:nvSpPr>
        <p:spPr bwMode="auto">
          <a:xfrm>
            <a:off x="2267744" y="1844824"/>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术语和定义</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2267744" y="2636912"/>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分类和结构</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2267744" y="3429000"/>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材质和技术要求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2267744" y="422108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9" name="圆角矩形 8"/>
          <p:cNvSpPr/>
          <p:nvPr/>
        </p:nvSpPr>
        <p:spPr bwMode="auto">
          <a:xfrm>
            <a:off x="2267744" y="5013176"/>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标识、包装、运输与储存</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2267744" y="5805264"/>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1484784"/>
            <a:ext cx="1728192"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垂直间距：</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7" name="圆角矩形 6"/>
          <p:cNvSpPr/>
          <p:nvPr/>
        </p:nvSpPr>
        <p:spPr bwMode="auto">
          <a:xfrm>
            <a:off x="1043608" y="2420888"/>
            <a:ext cx="7128792" cy="201622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ct val="150000"/>
              </a:lnSpc>
              <a:spcBef>
                <a:spcPct val="0"/>
              </a:spcBef>
              <a:spcAft>
                <a:spcPct val="0"/>
              </a:spcAft>
            </a:pPr>
            <a:r>
              <a:rPr lang="zh-CN" altLang="en-US" sz="2400" b="1" dirty="0" smtClean="0">
                <a:solidFill>
                  <a:schemeClr val="tx1"/>
                </a:solidFill>
                <a:latin typeface="Arial" panose="020B0604020202020204" pitchFamily="34" charset="0"/>
                <a:ea typeface="宋体" panose="02010600030101010101" pitchFamily="2" charset="-122"/>
              </a:rPr>
              <a:t>    将安全帽正常佩戴在头模上，帽壳短轴边缘上点对应刻度</a:t>
            </a:r>
            <a:r>
              <a:rPr lang="en-US" altLang="zh-CN" sz="2400" b="1" dirty="0" smtClean="0">
                <a:solidFill>
                  <a:schemeClr val="tx1"/>
                </a:solidFill>
                <a:latin typeface="Arial" panose="020B0604020202020204" pitchFamily="34" charset="0"/>
                <a:ea typeface="宋体" panose="02010600030101010101" pitchFamily="2" charset="-122"/>
              </a:rPr>
              <a:t>X1</a:t>
            </a:r>
            <a:r>
              <a:rPr lang="zh-CN" altLang="en-US" sz="2400" b="1" dirty="0" smtClean="0">
                <a:solidFill>
                  <a:schemeClr val="tx1"/>
                </a:solidFill>
                <a:latin typeface="Arial" panose="020B0604020202020204" pitchFamily="34" charset="0"/>
                <a:ea typeface="宋体" panose="02010600030101010101" pitchFamily="2" charset="-122"/>
              </a:rPr>
              <a:t>  ，去掉帽衬后戴在同一头模上，同一点对应刻度</a:t>
            </a:r>
            <a:r>
              <a:rPr lang="en-US" altLang="zh-CN" sz="2400" b="1" dirty="0" smtClean="0">
                <a:solidFill>
                  <a:schemeClr val="tx1"/>
                </a:solidFill>
                <a:latin typeface="Arial" panose="020B0604020202020204" pitchFamily="34" charset="0"/>
                <a:ea typeface="宋体" panose="02010600030101010101" pitchFamily="2" charset="-122"/>
              </a:rPr>
              <a:t>X2 </a:t>
            </a:r>
            <a:r>
              <a:rPr lang="zh-CN" altLang="en-US" sz="2400" b="1" dirty="0" smtClean="0">
                <a:solidFill>
                  <a:schemeClr val="tx1"/>
                </a:solidFill>
                <a:latin typeface="Arial" panose="020B0604020202020204" pitchFamily="34" charset="0"/>
                <a:ea typeface="宋体" panose="02010600030101010101" pitchFamily="2" charset="-122"/>
              </a:rPr>
              <a:t>， </a:t>
            </a:r>
            <a:r>
              <a:rPr lang="en-US" altLang="zh-CN" sz="2400" b="1" dirty="0" smtClean="0">
                <a:solidFill>
                  <a:schemeClr val="tx1"/>
                </a:solidFill>
                <a:latin typeface="Arial" panose="020B0604020202020204" pitchFamily="34" charset="0"/>
                <a:ea typeface="宋体" panose="02010600030101010101" pitchFamily="2" charset="-122"/>
              </a:rPr>
              <a:t>X2</a:t>
            </a:r>
            <a:r>
              <a:rPr lang="zh-CN" altLang="en-US" sz="2400" b="1" dirty="0" smtClean="0">
                <a:solidFill>
                  <a:schemeClr val="tx1"/>
                </a:solidFill>
                <a:latin typeface="Arial" panose="020B0604020202020204" pitchFamily="34" charset="0"/>
                <a:ea typeface="宋体" panose="02010600030101010101" pitchFamily="2" charset="-122"/>
              </a:rPr>
              <a:t>与</a:t>
            </a:r>
            <a:r>
              <a:rPr lang="en-US" altLang="zh-CN" sz="2400" b="1" dirty="0" smtClean="0">
                <a:solidFill>
                  <a:schemeClr val="tx1"/>
                </a:solidFill>
                <a:latin typeface="Arial" panose="020B0604020202020204" pitchFamily="34" charset="0"/>
                <a:ea typeface="宋体" panose="02010600030101010101" pitchFamily="2" charset="-122"/>
              </a:rPr>
              <a:t>X1</a:t>
            </a:r>
            <a:r>
              <a:rPr lang="zh-CN" altLang="en-US" sz="2400" b="1" dirty="0" smtClean="0">
                <a:solidFill>
                  <a:schemeClr val="tx1"/>
                </a:solidFill>
                <a:latin typeface="Arial" panose="020B0604020202020204" pitchFamily="34" charset="0"/>
                <a:ea typeface="宋体" panose="02010600030101010101" pitchFamily="2" charset="-122"/>
              </a:rPr>
              <a:t>差值为垂直距离。</a:t>
            </a:r>
            <a:endParaRPr lang="zh-CN" altLang="en-US" sz="2400" b="1" dirty="0" smtClean="0">
              <a:solidFill>
                <a:schemeClr val="tx1"/>
              </a:solidFill>
              <a:latin typeface="Arial" panose="020B0604020202020204" pitchFamily="34" charset="0"/>
              <a:ea typeface="宋体" panose="02010600030101010101" pitchFamily="2" charset="-122"/>
            </a:endParaRPr>
          </a:p>
        </p:txBody>
      </p:sp>
      <p:pic>
        <p:nvPicPr>
          <p:cNvPr id="11" name="图片 10" descr="垂直间距.jpg"/>
          <p:cNvPicPr>
            <a:picLocks noChangeAspect="1"/>
          </p:cNvPicPr>
          <p:nvPr/>
        </p:nvPicPr>
        <p:blipFill>
          <a:blip r:embed="rId1"/>
          <a:stretch>
            <a:fillRect/>
          </a:stretch>
        </p:blipFill>
        <p:spPr>
          <a:xfrm>
            <a:off x="5628460" y="4985792"/>
            <a:ext cx="2591536" cy="187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pic>
        <p:nvPicPr>
          <p:cNvPr id="7" name="图片 6" descr="量尺.jpg"/>
          <p:cNvPicPr>
            <a:picLocks noChangeAspect="1"/>
          </p:cNvPicPr>
          <p:nvPr/>
        </p:nvPicPr>
        <p:blipFill>
          <a:blip r:embed="rId1"/>
          <a:stretch>
            <a:fillRect/>
          </a:stretch>
        </p:blipFill>
        <p:spPr>
          <a:xfrm rot="19593179">
            <a:off x="4354576" y="3611548"/>
            <a:ext cx="2643266" cy="2618171"/>
          </a:xfrm>
          <a:prstGeom prst="rect">
            <a:avLst/>
          </a:prstGeom>
          <a:ln>
            <a:noFill/>
          </a:ln>
          <a:effectLst>
            <a:softEdge rad="112500"/>
          </a:effectLst>
        </p:spPr>
      </p:pic>
      <p:sp>
        <p:nvSpPr>
          <p:cNvPr id="6" name="圆角矩形 5"/>
          <p:cNvSpPr/>
          <p:nvPr/>
        </p:nvSpPr>
        <p:spPr bwMode="auto">
          <a:xfrm>
            <a:off x="1115616" y="1844824"/>
            <a:ext cx="6552728" cy="136815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50000"/>
              </a:lnSpc>
              <a:spcBef>
                <a:spcPct val="0"/>
              </a:spcBef>
              <a:spcAft>
                <a:spcPct val="0"/>
              </a:spcAft>
              <a:buClrTx/>
              <a:buSzTx/>
              <a:buFontTx/>
              <a:buNone/>
            </a:pPr>
            <a:r>
              <a:rPr lang="zh-CN" altLang="en-US" sz="2400" b="1" dirty="0" smtClean="0">
                <a:solidFill>
                  <a:schemeClr val="tx1"/>
                </a:solidFill>
                <a:latin typeface="Arial" panose="020B0604020202020204" pitchFamily="34" charset="0"/>
                <a:ea typeface="宋体" panose="02010600030101010101" pitchFamily="2" charset="-122"/>
              </a:rPr>
              <a:t>    其他定量尺寸采用常用量具（量尺、卡尺）测量，外观在自然光下目测。</a:t>
            </a:r>
            <a:endParaRPr lang="zh-CN" altLang="en-US" sz="2400" b="1" dirty="0" smtClean="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467544" y="1556792"/>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冲击吸收性能：</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3059832" y="1988840"/>
            <a:ext cx="5184576" cy="108012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使用落锤依次击打经过浸水、高温、低温、紫外线照射预处理的安全帽。</a:t>
            </a:r>
            <a:endParaRPr lang="en-US" altLang="zh-CN"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2843808" y="3429000"/>
            <a:ext cx="1008112"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落锤：</a:t>
            </a:r>
            <a:endParaRPr lang="zh-CN" altLang="en-US" sz="2400" b="1" dirty="0" smtClean="0">
              <a:latin typeface="Arial" panose="020B0604020202020204" pitchFamily="34" charset="0"/>
              <a:ea typeface="宋体" panose="02010600030101010101" pitchFamily="2" charset="-122"/>
            </a:endParaRPr>
          </a:p>
        </p:txBody>
      </p:sp>
      <p:sp>
        <p:nvSpPr>
          <p:cNvPr id="9" name="圆角矩形 8"/>
          <p:cNvSpPr/>
          <p:nvPr/>
        </p:nvSpPr>
        <p:spPr bwMode="auto">
          <a:xfrm>
            <a:off x="3995936" y="3429000"/>
            <a:ext cx="4536504" cy="172819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质量：    </a:t>
            </a:r>
            <a:r>
              <a:rPr lang="en-US" altLang="zh-CN" sz="2400" b="1" dirty="0" smtClean="0">
                <a:solidFill>
                  <a:srgbClr val="FF0000"/>
                </a:solidFill>
                <a:latin typeface="Arial" panose="020B0604020202020204" pitchFamily="34" charset="0"/>
                <a:ea typeface="宋体" panose="02010600030101010101" pitchFamily="2" charset="-122"/>
              </a:rPr>
              <a:t>kg</a:t>
            </a:r>
            <a:r>
              <a:rPr lang="zh-CN" altLang="en-US" sz="2400" b="1" dirty="0" smtClean="0">
                <a:solidFill>
                  <a:srgbClr val="FF0000"/>
                </a:solidFill>
                <a:latin typeface="Arial" panose="020B0604020202020204" pitchFamily="34" charset="0"/>
                <a:ea typeface="宋体" panose="02010600030101010101" pitchFamily="2" charset="-122"/>
              </a:rPr>
              <a:t>，锤头为半圆形，半径</a:t>
            </a:r>
            <a:r>
              <a:rPr lang="en-US" altLang="zh-CN" sz="2400" b="1" dirty="0" smtClean="0">
                <a:solidFill>
                  <a:srgbClr val="FF0000"/>
                </a:solidFill>
                <a:latin typeface="Arial" panose="020B0604020202020204" pitchFamily="34" charset="0"/>
                <a:ea typeface="宋体" panose="02010600030101010101" pitchFamily="2" charset="-122"/>
              </a:rPr>
              <a:t>48mm</a:t>
            </a:r>
            <a:r>
              <a:rPr lang="zh-CN" altLang="en-US" sz="2400" b="1" dirty="0" smtClean="0">
                <a:solidFill>
                  <a:srgbClr val="FF0000"/>
                </a:solidFill>
                <a:latin typeface="Arial" panose="020B0604020202020204" pitchFamily="34" charset="0"/>
                <a:ea typeface="宋体" panose="02010600030101010101" pitchFamily="2" charset="-122"/>
              </a:rPr>
              <a:t>，</a:t>
            </a:r>
            <a:r>
              <a:rPr lang="en-US" altLang="zh-CN" sz="2400" b="1" dirty="0" smtClean="0">
                <a:solidFill>
                  <a:srgbClr val="FF0000"/>
                </a:solidFill>
                <a:latin typeface="Arial" panose="020B0604020202020204" pitchFamily="34" charset="0"/>
                <a:ea typeface="宋体" panose="02010600030101010101" pitchFamily="2" charset="-122"/>
              </a:rPr>
              <a:t>45#</a:t>
            </a:r>
            <a:r>
              <a:rPr lang="zh-CN" altLang="en-US" sz="2400" b="1" dirty="0" smtClean="0">
                <a:solidFill>
                  <a:srgbClr val="FF0000"/>
                </a:solidFill>
                <a:latin typeface="Arial" panose="020B0604020202020204" pitchFamily="34" charset="0"/>
                <a:ea typeface="宋体" panose="02010600030101010101" pitchFamily="2" charset="-122"/>
              </a:rPr>
              <a:t>钢。落锤高度为</a:t>
            </a:r>
            <a:r>
              <a:rPr lang="en-US" altLang="zh-CN" sz="2400" b="1" dirty="0" smtClean="0">
                <a:solidFill>
                  <a:srgbClr val="FF0000"/>
                </a:solidFill>
                <a:latin typeface="Arial" panose="020B0604020202020204" pitchFamily="34" charset="0"/>
                <a:ea typeface="宋体" panose="02010600030101010101" pitchFamily="2" charset="-122"/>
              </a:rPr>
              <a:t>1000mm±5mm</a:t>
            </a:r>
            <a:r>
              <a:rPr lang="zh-CN" altLang="en-US" sz="2400" b="1" dirty="0" smtClean="0">
                <a:solidFill>
                  <a:srgbClr val="FF0000"/>
                </a:solidFill>
                <a:latin typeface="Arial" panose="020B0604020202020204" pitchFamily="34" charset="0"/>
                <a:ea typeface="宋体" panose="02010600030101010101" pitchFamily="2" charset="-122"/>
              </a:rPr>
              <a:t>。与安全帽在一条轴线上。</a:t>
            </a:r>
            <a:endParaRPr lang="zh-CN" altLang="en-US" sz="2400" b="1" dirty="0" smtClean="0">
              <a:solidFill>
                <a:srgbClr val="FF0000"/>
              </a:solidFill>
              <a:latin typeface="Arial" panose="020B0604020202020204" pitchFamily="34" charset="0"/>
              <a:ea typeface="宋体" panose="02010600030101010101" pitchFamily="2" charset="-122"/>
            </a:endParaRPr>
          </a:p>
        </p:txBody>
      </p:sp>
      <p:graphicFrame>
        <p:nvGraphicFramePr>
          <p:cNvPr id="13" name="对象 12"/>
          <p:cNvGraphicFramePr>
            <a:graphicFrameLocks noChangeAspect="1"/>
          </p:cNvGraphicFramePr>
          <p:nvPr/>
        </p:nvGraphicFramePr>
        <p:xfrm>
          <a:off x="4968879" y="3571346"/>
          <a:ext cx="432048" cy="360040"/>
        </p:xfrm>
        <a:graphic>
          <a:graphicData uri="http://schemas.openxmlformats.org/presentationml/2006/ole">
            <mc:AlternateContent xmlns:mc="http://schemas.openxmlformats.org/markup-compatibility/2006">
              <mc:Choice xmlns:v="urn:schemas-microsoft-com:vml" Requires="v">
                <p:oleObj spid="_x0000_s1045" name="Equation" r:id="rId1" imgW="342900" imgH="254000" progId="Equation.DSMT4">
                  <p:embed/>
                </p:oleObj>
              </mc:Choice>
              <mc:Fallback>
                <p:oleObj name="Equation" r:id="rId1" imgW="342900" imgH="254000" progId="Equation.DSMT4">
                  <p:embed/>
                  <p:pic>
                    <p:nvPicPr>
                      <p:cNvPr id="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79" y="3571346"/>
                        <a:ext cx="43204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图片 14" descr="球.jpg"/>
          <p:cNvPicPr>
            <a:picLocks noChangeAspect="1"/>
          </p:cNvPicPr>
          <p:nvPr/>
        </p:nvPicPr>
        <p:blipFill>
          <a:blip r:embed="rId3"/>
          <a:stretch>
            <a:fillRect/>
          </a:stretch>
        </p:blipFill>
        <p:spPr>
          <a:xfrm flipH="1">
            <a:off x="899592" y="2924945"/>
            <a:ext cx="442174" cy="432048"/>
          </a:xfrm>
          <a:prstGeom prst="rect">
            <a:avLst/>
          </a:prstGeom>
        </p:spPr>
      </p:pic>
      <p:pic>
        <p:nvPicPr>
          <p:cNvPr id="16" name="图片 15" descr="头模.jpg"/>
          <p:cNvPicPr>
            <a:picLocks noChangeAspect="1"/>
          </p:cNvPicPr>
          <p:nvPr/>
        </p:nvPicPr>
        <p:blipFill>
          <a:blip r:embed="rId4"/>
          <a:stretch>
            <a:fillRect/>
          </a:stretch>
        </p:blipFill>
        <p:spPr>
          <a:xfrm>
            <a:off x="513405" y="3834902"/>
            <a:ext cx="1368152" cy="1368152"/>
          </a:xfrm>
          <a:prstGeom prst="rect">
            <a:avLst/>
          </a:prstGeom>
        </p:spPr>
      </p:pic>
      <p:sp>
        <p:nvSpPr>
          <p:cNvPr id="17" name="圆角矩形 16"/>
          <p:cNvSpPr/>
          <p:nvPr/>
        </p:nvSpPr>
        <p:spPr bwMode="auto">
          <a:xfrm>
            <a:off x="2771800" y="5229200"/>
            <a:ext cx="6048672" cy="64807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注：如果采用带导向的落锤，应验证在</a:t>
            </a:r>
            <a:r>
              <a:rPr kumimoji="0" lang="en-US" altLang="zh-CN"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60mm</a:t>
            </a:r>
            <a:r>
              <a:rPr lang="zh-CN" altLang="en-US" sz="1600" b="1" dirty="0" smtClean="0">
                <a:solidFill>
                  <a:srgbClr val="FF0000"/>
                </a:solidFill>
                <a:latin typeface="Arial" panose="020B0604020202020204" pitchFamily="34" charset="0"/>
                <a:ea typeface="宋体" panose="02010600030101010101" pitchFamily="2" charset="-122"/>
              </a:rPr>
              <a:t>处的末速度与自由落体末速度相差不超过</a:t>
            </a:r>
            <a:r>
              <a:rPr lang="en-US" altLang="zh-CN" sz="1600" b="1" dirty="0" smtClean="0">
                <a:solidFill>
                  <a:srgbClr val="FF0000"/>
                </a:solidFill>
                <a:latin typeface="Arial" panose="020B0604020202020204" pitchFamily="34" charset="0"/>
                <a:ea typeface="宋体" panose="02010600030101010101" pitchFamily="2" charset="-122"/>
              </a:rPr>
              <a:t>0.5%</a:t>
            </a:r>
            <a:r>
              <a:rPr lang="zh-CN" altLang="en-US" sz="1600" b="1" dirty="0" smtClean="0">
                <a:solidFill>
                  <a:srgbClr val="FF0000"/>
                </a:solidFill>
                <a:latin typeface="Arial" panose="020B0604020202020204" pitchFamily="34" charset="0"/>
                <a:ea typeface="宋体" panose="02010600030101010101" pitchFamily="2" charset="-122"/>
              </a:rPr>
              <a:t>。</a:t>
            </a:r>
            <a:endParaRPr kumimoji="0" lang="zh-CN" altLang="en-US"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cxnSp>
        <p:nvCxnSpPr>
          <p:cNvPr id="19" name="直接连接符 18"/>
          <p:cNvCxnSpPr/>
          <p:nvPr/>
        </p:nvCxnSpPr>
        <p:spPr bwMode="auto">
          <a:xfrm rot="16200000" flipH="1">
            <a:off x="-324545" y="4149079"/>
            <a:ext cx="2880322" cy="5"/>
          </a:xfrm>
          <a:prstGeom prst="line">
            <a:avLst/>
          </a:prstGeom>
          <a:noFill/>
          <a:ln w="22225" cap="flat" cmpd="sng" algn="ctr">
            <a:solidFill>
              <a:srgbClr val="003366"/>
            </a:solidFill>
            <a:prstDash val="sysDot"/>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1484784"/>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耐穿刺性能：</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3419872" y="1772816"/>
            <a:ext cx="5184576" cy="108012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使用落锥依次击打经过浸水、高温、低温、紫外线照射预处理的安全帽。</a:t>
            </a:r>
            <a:endParaRPr lang="en-US" altLang="zh-CN"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2987824" y="3140968"/>
            <a:ext cx="1008112"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落锥：</a:t>
            </a:r>
            <a:endParaRPr lang="zh-CN" altLang="en-US" sz="2400" b="1" dirty="0" smtClean="0">
              <a:latin typeface="Arial" panose="020B0604020202020204" pitchFamily="34" charset="0"/>
              <a:ea typeface="宋体" panose="02010600030101010101" pitchFamily="2" charset="-122"/>
            </a:endParaRPr>
          </a:p>
        </p:txBody>
      </p:sp>
      <p:sp>
        <p:nvSpPr>
          <p:cNvPr id="9" name="圆角矩形 8"/>
          <p:cNvSpPr/>
          <p:nvPr/>
        </p:nvSpPr>
        <p:spPr bwMode="auto">
          <a:xfrm>
            <a:off x="4139952" y="3140968"/>
            <a:ext cx="4680520" cy="172819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质量：       </a:t>
            </a:r>
            <a:r>
              <a:rPr lang="en-US" altLang="zh-CN" sz="2000" b="1" dirty="0" smtClean="0">
                <a:solidFill>
                  <a:srgbClr val="FF0000"/>
                </a:solidFill>
                <a:latin typeface="Arial" panose="020B0604020202020204" pitchFamily="34" charset="0"/>
                <a:ea typeface="宋体" panose="02010600030101010101" pitchFamily="2" charset="-122"/>
              </a:rPr>
              <a:t>kg</a:t>
            </a:r>
            <a:r>
              <a:rPr lang="zh-CN" altLang="en-US" sz="2000" b="1" dirty="0" smtClean="0">
                <a:solidFill>
                  <a:srgbClr val="FF0000"/>
                </a:solidFill>
                <a:latin typeface="Arial" panose="020B0604020202020204" pitchFamily="34" charset="0"/>
                <a:ea typeface="宋体" panose="02010600030101010101" pitchFamily="2" charset="-122"/>
              </a:rPr>
              <a:t>，锥角</a:t>
            </a:r>
            <a:r>
              <a:rPr lang="en-US" altLang="zh-CN" sz="2000" b="1" dirty="0" smtClean="0">
                <a:solidFill>
                  <a:srgbClr val="FF0000"/>
                </a:solidFill>
                <a:latin typeface="Arial" panose="020B0604020202020204" pitchFamily="34" charset="0"/>
                <a:ea typeface="宋体" panose="02010600030101010101" pitchFamily="2" charset="-122"/>
              </a:rPr>
              <a:t>60°</a:t>
            </a:r>
            <a:r>
              <a:rPr lang="zh-CN" altLang="en-US" sz="2000" b="1" dirty="0" smtClean="0">
                <a:solidFill>
                  <a:srgbClr val="FF0000"/>
                </a:solidFill>
                <a:latin typeface="Arial" panose="020B0604020202020204" pitchFamily="34" charset="0"/>
                <a:ea typeface="宋体" panose="02010600030101010101" pitchFamily="2" charset="-122"/>
              </a:rPr>
              <a:t>，锥尖半径</a:t>
            </a:r>
            <a:r>
              <a:rPr lang="en-US" altLang="zh-CN" sz="2000" b="1" dirty="0" smtClean="0">
                <a:solidFill>
                  <a:srgbClr val="FF0000"/>
                </a:solidFill>
                <a:latin typeface="Arial" panose="020B0604020202020204" pitchFamily="34" charset="0"/>
                <a:ea typeface="宋体" panose="02010600030101010101" pitchFamily="2" charset="-122"/>
              </a:rPr>
              <a:t>0.5mm</a:t>
            </a:r>
            <a:r>
              <a:rPr lang="zh-CN" altLang="en-US" sz="2000" b="1" dirty="0" smtClean="0">
                <a:solidFill>
                  <a:srgbClr val="FF0000"/>
                </a:solidFill>
                <a:latin typeface="Arial" panose="020B0604020202020204" pitchFamily="34" charset="0"/>
                <a:ea typeface="宋体" panose="02010600030101010101" pitchFamily="2" charset="-122"/>
              </a:rPr>
              <a:t>，长度</a:t>
            </a:r>
            <a:r>
              <a:rPr lang="en-US" altLang="zh-CN" sz="2000" b="1" dirty="0" smtClean="0">
                <a:solidFill>
                  <a:srgbClr val="FF0000"/>
                </a:solidFill>
                <a:latin typeface="Arial" panose="020B0604020202020204" pitchFamily="34" charset="0"/>
                <a:ea typeface="宋体" panose="02010600030101010101" pitchFamily="2" charset="-122"/>
              </a:rPr>
              <a:t>40mm</a:t>
            </a:r>
            <a:r>
              <a:rPr lang="zh-CN" altLang="en-US" sz="2000" b="1" dirty="0" smtClean="0">
                <a:solidFill>
                  <a:srgbClr val="FF0000"/>
                </a:solidFill>
                <a:latin typeface="Arial" panose="020B0604020202020204" pitchFamily="34" charset="0"/>
                <a:ea typeface="宋体" panose="02010600030101010101" pitchFamily="2" charset="-122"/>
              </a:rPr>
              <a:t>，最大直径</a:t>
            </a:r>
            <a:r>
              <a:rPr lang="en-US" altLang="zh-CN" sz="2000" b="1" dirty="0" smtClean="0">
                <a:solidFill>
                  <a:srgbClr val="FF0000"/>
                </a:solidFill>
                <a:latin typeface="Arial" panose="020B0604020202020204" pitchFamily="34" charset="0"/>
                <a:ea typeface="宋体" panose="02010600030101010101" pitchFamily="2" charset="-122"/>
              </a:rPr>
              <a:t>28mm</a:t>
            </a:r>
            <a:r>
              <a:rPr lang="zh-CN" altLang="en-US" sz="2000" b="1" dirty="0" smtClean="0">
                <a:solidFill>
                  <a:srgbClr val="FF0000"/>
                </a:solidFill>
                <a:latin typeface="Arial" panose="020B0604020202020204" pitchFamily="34" charset="0"/>
                <a:ea typeface="宋体" panose="02010600030101010101" pitchFamily="2" charset="-122"/>
              </a:rPr>
              <a:t>，硬度</a:t>
            </a:r>
            <a:r>
              <a:rPr lang="en-US" altLang="zh-CN" sz="2000" b="1" dirty="0" smtClean="0">
                <a:solidFill>
                  <a:srgbClr val="FF0000"/>
                </a:solidFill>
                <a:latin typeface="Arial" panose="020B0604020202020204" pitchFamily="34" charset="0"/>
                <a:ea typeface="宋体" panose="02010600030101010101" pitchFamily="2" charset="-122"/>
              </a:rPr>
              <a:t>HRC45,45#</a:t>
            </a:r>
            <a:r>
              <a:rPr lang="zh-CN" altLang="en-US" sz="2000" b="1" dirty="0" smtClean="0">
                <a:solidFill>
                  <a:srgbClr val="FF0000"/>
                </a:solidFill>
                <a:latin typeface="Arial" panose="020B0604020202020204" pitchFamily="34" charset="0"/>
                <a:ea typeface="宋体" panose="02010600030101010101" pitchFamily="2" charset="-122"/>
              </a:rPr>
              <a:t>钢。锥尖距冒顶接触点</a:t>
            </a:r>
            <a:r>
              <a:rPr lang="en-US" altLang="zh-CN" sz="2000" b="1" dirty="0" smtClean="0">
                <a:solidFill>
                  <a:srgbClr val="FF0000"/>
                </a:solidFill>
                <a:latin typeface="Arial" panose="020B0604020202020204" pitchFamily="34" charset="0"/>
                <a:ea typeface="宋体" panose="02010600030101010101" pitchFamily="2" charset="-122"/>
              </a:rPr>
              <a:t>1000mm±5mm</a:t>
            </a:r>
            <a:r>
              <a:rPr lang="zh-CN" altLang="en-US" sz="2000" b="1" dirty="0" smtClean="0">
                <a:solidFill>
                  <a:srgbClr val="FF0000"/>
                </a:solidFill>
                <a:latin typeface="Arial" panose="020B0604020202020204" pitchFamily="34" charset="0"/>
                <a:ea typeface="宋体" panose="02010600030101010101" pitchFamily="2" charset="-122"/>
              </a:rPr>
              <a:t>，调整轴线，锥尖接触冒顶直径</a:t>
            </a:r>
            <a:r>
              <a:rPr lang="en-US" altLang="zh-CN" sz="2000" b="1" dirty="0" smtClean="0">
                <a:solidFill>
                  <a:srgbClr val="FF0000"/>
                </a:solidFill>
                <a:latin typeface="Arial" panose="020B0604020202020204" pitchFamily="34" charset="0"/>
                <a:ea typeface="宋体" panose="02010600030101010101" pitchFamily="2" charset="-122"/>
              </a:rPr>
              <a:t>100mm</a:t>
            </a:r>
            <a:r>
              <a:rPr lang="zh-CN" altLang="en-US" sz="2000" b="1" dirty="0" smtClean="0">
                <a:solidFill>
                  <a:srgbClr val="FF0000"/>
                </a:solidFill>
                <a:latin typeface="Arial" panose="020B0604020202020204" pitchFamily="34" charset="0"/>
                <a:ea typeface="宋体" panose="02010600030101010101" pitchFamily="2" charset="-122"/>
              </a:rPr>
              <a:t>内范围。</a:t>
            </a:r>
            <a:endParaRPr lang="zh-CN" altLang="en-US" sz="2000" b="1" dirty="0" smtClean="0">
              <a:solidFill>
                <a:srgbClr val="FF0000"/>
              </a:solidFill>
              <a:latin typeface="Arial" panose="020B0604020202020204" pitchFamily="34" charset="0"/>
              <a:ea typeface="宋体" panose="02010600030101010101" pitchFamily="2" charset="-122"/>
            </a:endParaRPr>
          </a:p>
        </p:txBody>
      </p:sp>
      <p:graphicFrame>
        <p:nvGraphicFramePr>
          <p:cNvPr id="10" name="对象 9"/>
          <p:cNvGraphicFramePr>
            <a:graphicFrameLocks noChangeAspect="1"/>
          </p:cNvGraphicFramePr>
          <p:nvPr/>
        </p:nvGraphicFramePr>
        <p:xfrm>
          <a:off x="1795463" y="3421063"/>
          <a:ext cx="127000" cy="190500"/>
        </p:xfrm>
        <a:graphic>
          <a:graphicData uri="http://schemas.openxmlformats.org/presentationml/2006/ole">
            <mc:AlternateContent xmlns:mc="http://schemas.openxmlformats.org/markup-compatibility/2006">
              <mc:Choice xmlns:v="urn:schemas-microsoft-com:vml" Requires="v">
                <p:oleObj spid="_x0000_s2078" name="Equation" r:id="rId1" imgW="127000" imgH="190500" progId="Equation.DSMT4">
                  <p:embed/>
                </p:oleObj>
              </mc:Choice>
              <mc:Fallback>
                <p:oleObj name="Equation" r:id="rId1" imgW="127000" imgH="190500" progId="Equation.DSMT4">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3421063"/>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5004048" y="3271591"/>
          <a:ext cx="432048" cy="360040"/>
        </p:xfrm>
        <a:graphic>
          <a:graphicData uri="http://schemas.openxmlformats.org/presentationml/2006/ole">
            <mc:AlternateContent xmlns:mc="http://schemas.openxmlformats.org/markup-compatibility/2006">
              <mc:Choice xmlns:v="urn:schemas-microsoft-com:vml" Requires="v">
                <p:oleObj spid="_x0000_s2079" name="Equation" r:id="rId3" imgW="342900" imgH="254000" progId="Equation.DSMT4">
                  <p:embed/>
                </p:oleObj>
              </mc:Choice>
              <mc:Fallback>
                <p:oleObj name="Equation" r:id="rId3" imgW="342900" imgH="254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71591"/>
                        <a:ext cx="43204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圆角矩形 16"/>
          <p:cNvSpPr/>
          <p:nvPr/>
        </p:nvSpPr>
        <p:spPr bwMode="auto">
          <a:xfrm>
            <a:off x="2771800" y="5229200"/>
            <a:ext cx="6048672" cy="64807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注：如果采用带导向的落锥，应验证在</a:t>
            </a:r>
            <a:r>
              <a:rPr kumimoji="0" lang="en-US" altLang="zh-CN"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60mm</a:t>
            </a:r>
            <a:r>
              <a:rPr lang="zh-CN" altLang="en-US" sz="1600" b="1" dirty="0" smtClean="0">
                <a:solidFill>
                  <a:srgbClr val="FF0000"/>
                </a:solidFill>
                <a:latin typeface="Arial" panose="020B0604020202020204" pitchFamily="34" charset="0"/>
                <a:ea typeface="宋体" panose="02010600030101010101" pitchFamily="2" charset="-122"/>
              </a:rPr>
              <a:t>处的末速度与自由落体末速度相差不超过</a:t>
            </a:r>
            <a:r>
              <a:rPr lang="en-US" altLang="zh-CN" sz="1600" b="1" dirty="0" smtClean="0">
                <a:solidFill>
                  <a:srgbClr val="FF0000"/>
                </a:solidFill>
                <a:latin typeface="Arial" panose="020B0604020202020204" pitchFamily="34" charset="0"/>
                <a:ea typeface="宋体" panose="02010600030101010101" pitchFamily="2" charset="-122"/>
              </a:rPr>
              <a:t>0.5%</a:t>
            </a:r>
            <a:r>
              <a:rPr lang="zh-CN" altLang="en-US" sz="1600" b="1" dirty="0" smtClean="0">
                <a:solidFill>
                  <a:srgbClr val="FF0000"/>
                </a:solidFill>
                <a:latin typeface="Arial" panose="020B0604020202020204" pitchFamily="34" charset="0"/>
                <a:ea typeface="宋体" panose="02010600030101010101" pitchFamily="2" charset="-122"/>
              </a:rPr>
              <a:t>。</a:t>
            </a:r>
            <a:endParaRPr kumimoji="0" lang="zh-CN" altLang="en-US" sz="16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8" name="图片 17" descr="穿刺.jpg"/>
          <p:cNvPicPr>
            <a:picLocks noChangeAspect="1"/>
          </p:cNvPicPr>
          <p:nvPr/>
        </p:nvPicPr>
        <p:blipFill>
          <a:blip r:embed="rId5"/>
          <a:stretch>
            <a:fillRect/>
          </a:stretch>
        </p:blipFill>
        <p:spPr>
          <a:xfrm>
            <a:off x="467544" y="2852936"/>
            <a:ext cx="1728192"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7"/>
                                        </p:tgtEl>
                                        <p:attrNameLst>
                                          <p:attrName>style.visibility</p:attrName>
                                        </p:attrNameLst>
                                      </p:cBhvr>
                                      <p:to>
                                        <p:strVal val="visible"/>
                                      </p:to>
                                    </p:set>
                                    <p:anim calcmode="discrete" valueType="clr">
                                      <p:cBhvr override="childStyle">
                                        <p:cTn id="2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7"/>
                                        </p:tgtEl>
                                        <p:attrNameLst>
                                          <p:attrName>fillcolor</p:attrName>
                                        </p:attrNameLst>
                                      </p:cBhvr>
                                      <p:tavLst>
                                        <p:tav tm="0">
                                          <p:val>
                                            <p:clrVal>
                                              <a:schemeClr val="accent2"/>
                                            </p:clrVal>
                                          </p:val>
                                        </p:tav>
                                        <p:tav tm="50000">
                                          <p:val>
                                            <p:clrVal>
                                              <a:schemeClr val="hlink"/>
                                            </p:clrVal>
                                          </p:val>
                                        </p:tav>
                                      </p:tavLst>
                                    </p:anim>
                                    <p:set>
                                      <p:cBhvr>
                                        <p:cTn id="25"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1412776"/>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下颏带强度：</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nvGrpSpPr>
          <p:cNvPr id="9" name="组合 8"/>
          <p:cNvGrpSpPr/>
          <p:nvPr/>
        </p:nvGrpSpPr>
        <p:grpSpPr>
          <a:xfrm>
            <a:off x="107504" y="2852936"/>
            <a:ext cx="2736304" cy="2520280"/>
            <a:chOff x="323528" y="3284984"/>
            <a:chExt cx="2736304" cy="2520280"/>
          </a:xfrm>
        </p:grpSpPr>
        <p:pic>
          <p:nvPicPr>
            <p:cNvPr id="7" name="图片 6" descr="xkd.jpg"/>
            <p:cNvPicPr>
              <a:picLocks noChangeAspect="1"/>
            </p:cNvPicPr>
            <p:nvPr/>
          </p:nvPicPr>
          <p:blipFill>
            <a:blip r:embed="rId1"/>
            <a:stretch>
              <a:fillRect/>
            </a:stretch>
          </p:blipFill>
          <p:spPr>
            <a:xfrm>
              <a:off x="323528" y="3284984"/>
              <a:ext cx="2694947" cy="2425452"/>
            </a:xfrm>
            <a:prstGeom prst="rect">
              <a:avLst/>
            </a:prstGeom>
          </p:spPr>
        </p:pic>
        <p:sp>
          <p:nvSpPr>
            <p:cNvPr id="8" name="圆角矩形 7"/>
            <p:cNvSpPr/>
            <p:nvPr/>
          </p:nvSpPr>
          <p:spPr bwMode="auto">
            <a:xfrm>
              <a:off x="2123728" y="5445224"/>
              <a:ext cx="936104" cy="360040"/>
            </a:xfrm>
            <a:prstGeom prst="roundRect">
              <a:avLst/>
            </a:prstGeom>
            <a:solidFill>
              <a:schemeClr val="accent3"/>
            </a:solidFill>
            <a:ln w="22225" cap="flat" cmpd="sng" algn="ctr">
              <a:no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sp>
        <p:nvSpPr>
          <p:cNvPr id="10" name="圆角矩形 9"/>
          <p:cNvSpPr/>
          <p:nvPr/>
        </p:nvSpPr>
        <p:spPr bwMode="auto">
          <a:xfrm>
            <a:off x="3419872" y="1628800"/>
            <a:ext cx="5256584" cy="86409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人造下颏：两个直径</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12.5±0.5mm</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，平行轴线距离</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75±2mm</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的两个刚性轴固定组成。</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3347864" y="2924944"/>
            <a:ext cx="5472608" cy="165618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solidFill>
                  <a:srgbClr val="FF0000"/>
                </a:solidFill>
                <a:latin typeface="Arial" panose="020B0604020202020204" pitchFamily="34" charset="0"/>
                <a:ea typeface="宋体" panose="02010600030101010101" pitchFamily="2" charset="-122"/>
              </a:rPr>
              <a:t>下颏带穿过人造下颏系紧，</a:t>
            </a:r>
            <a:r>
              <a:rPr lang="en-US" altLang="zh-CN" sz="2000" b="1" dirty="0" smtClean="0">
                <a:solidFill>
                  <a:srgbClr val="FF0000"/>
                </a:solidFill>
                <a:latin typeface="Arial" panose="020B0604020202020204" pitchFamily="34" charset="0"/>
                <a:ea typeface="宋体" panose="02010600030101010101" pitchFamily="2" charset="-122"/>
              </a:rPr>
              <a:t>150±10N/min</a:t>
            </a:r>
            <a:r>
              <a:rPr lang="zh-CN" altLang="en-US" sz="2000" b="1" dirty="0" smtClean="0">
                <a:solidFill>
                  <a:srgbClr val="FF0000"/>
                </a:solidFill>
                <a:latin typeface="Arial" panose="020B0604020202020204" pitchFamily="34" charset="0"/>
                <a:ea typeface="宋体" panose="02010600030101010101" pitchFamily="2" charset="-122"/>
              </a:rPr>
              <a:t>加载荷到</a:t>
            </a:r>
            <a:r>
              <a:rPr lang="en-US" altLang="zh-CN" sz="2000" b="1" dirty="0" smtClean="0">
                <a:solidFill>
                  <a:srgbClr val="FF0000"/>
                </a:solidFill>
                <a:latin typeface="Arial" panose="020B0604020202020204" pitchFamily="34" charset="0"/>
                <a:ea typeface="宋体" panose="02010600030101010101" pitchFamily="2" charset="-122"/>
              </a:rPr>
              <a:t>150N</a:t>
            </a:r>
            <a:r>
              <a:rPr lang="zh-CN" altLang="en-US" sz="2000" b="1" dirty="0" smtClean="0">
                <a:solidFill>
                  <a:srgbClr val="FF0000"/>
                </a:solidFill>
                <a:latin typeface="Arial" panose="020B0604020202020204" pitchFamily="34" charset="0"/>
                <a:ea typeface="宋体" panose="02010600030101010101" pitchFamily="2" charset="-122"/>
              </a:rPr>
              <a:t>，以</a:t>
            </a:r>
            <a:r>
              <a:rPr lang="en-US" altLang="zh-CN" sz="2000" b="1" dirty="0" smtClean="0">
                <a:solidFill>
                  <a:srgbClr val="FF0000"/>
                </a:solidFill>
                <a:latin typeface="Arial" panose="020B0604020202020204" pitchFamily="34" charset="0"/>
                <a:ea typeface="宋体" panose="02010600030101010101" pitchFamily="2" charset="-122"/>
              </a:rPr>
              <a:t>20±2N/min</a:t>
            </a:r>
            <a:r>
              <a:rPr lang="zh-CN" altLang="en-US" sz="2000" b="1" dirty="0" smtClean="0">
                <a:solidFill>
                  <a:srgbClr val="FF0000"/>
                </a:solidFill>
                <a:latin typeface="Arial" panose="020B0604020202020204" pitchFamily="34" charset="0"/>
                <a:ea typeface="宋体" panose="02010600030101010101" pitchFamily="2" charset="-122"/>
              </a:rPr>
              <a:t>持续加载，直到下颏带断开或松懈为止，记录下最大载荷，精确到</a:t>
            </a:r>
            <a:r>
              <a:rPr lang="en-US" altLang="zh-CN" sz="2000" b="1" dirty="0" smtClean="0">
                <a:solidFill>
                  <a:srgbClr val="FF0000"/>
                </a:solidFill>
                <a:latin typeface="Arial" panose="020B0604020202020204" pitchFamily="34" charset="0"/>
                <a:ea typeface="宋体" panose="02010600030101010101" pitchFamily="2" charset="-122"/>
              </a:rPr>
              <a:t>1N</a:t>
            </a:r>
            <a:r>
              <a:rPr lang="zh-CN" altLang="en-US" sz="2000" b="1" dirty="0" smtClean="0">
                <a:solidFill>
                  <a:srgbClr val="FF0000"/>
                </a:solidFill>
                <a:latin typeface="Arial" panose="020B0604020202020204" pitchFamily="34" charset="0"/>
                <a:ea typeface="宋体" panose="02010600030101010101" pitchFamily="2" charset="-122"/>
              </a:rPr>
              <a:t>。</a:t>
            </a:r>
            <a:endParaRPr lang="zh-CN" altLang="en-US" sz="2000" b="1" dirty="0" smtClean="0">
              <a:solidFill>
                <a:srgbClr val="FF0000"/>
              </a:solidFill>
              <a:latin typeface="Arial" panose="020B0604020202020204" pitchFamily="34" charset="0"/>
              <a:ea typeface="宋体" panose="02010600030101010101" pitchFamily="2" charset="-122"/>
            </a:endParaRPr>
          </a:p>
        </p:txBody>
      </p:sp>
      <p:sp>
        <p:nvSpPr>
          <p:cNvPr id="12" name="圆角矩形 11"/>
          <p:cNvSpPr/>
          <p:nvPr/>
        </p:nvSpPr>
        <p:spPr bwMode="auto">
          <a:xfrm>
            <a:off x="2915816" y="5085184"/>
            <a:ext cx="5616624" cy="36004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1600" b="1" dirty="0" smtClean="0">
                <a:solidFill>
                  <a:srgbClr val="FF0000"/>
                </a:solidFill>
                <a:latin typeface="Arial" panose="020B0604020202020204" pitchFamily="34" charset="0"/>
                <a:ea typeface="宋体" panose="02010600030101010101" pitchFamily="2" charset="-122"/>
              </a:rPr>
              <a:t>注：当上下支架移动距离超过佩戴高度时，视为下颏带松懈。</a:t>
            </a:r>
            <a:endParaRPr lang="zh-CN" altLang="en-US" sz="16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467544" y="1484784"/>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阻燃性能：</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7" name="图片 6" descr="阻燃.jpg"/>
          <p:cNvPicPr>
            <a:picLocks noChangeAspect="1"/>
          </p:cNvPicPr>
          <p:nvPr/>
        </p:nvPicPr>
        <p:blipFill>
          <a:blip r:embed="rId1"/>
          <a:stretch>
            <a:fillRect/>
          </a:stretch>
        </p:blipFill>
        <p:spPr>
          <a:xfrm>
            <a:off x="467545" y="3068960"/>
            <a:ext cx="2160239" cy="2088232"/>
          </a:xfrm>
          <a:prstGeom prst="rect">
            <a:avLst/>
          </a:prstGeom>
        </p:spPr>
      </p:pic>
      <p:sp>
        <p:nvSpPr>
          <p:cNvPr id="8" name="圆角矩形 7"/>
          <p:cNvSpPr/>
          <p:nvPr/>
        </p:nvSpPr>
        <p:spPr bwMode="auto">
          <a:xfrm>
            <a:off x="3635896" y="1844824"/>
            <a:ext cx="4752528" cy="41764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避免风的影响在通风厨中进行，帽壳侧面对准火焰喷头，喷头轴线通过帽壳轴线，在帽壳边缘上方</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50±1mm</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处，避开通气孔；调节气阀，控制火焰长度</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50±2mm</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，保证</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15mm</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的蓝色火焰，将安全帽测试区域移到距离火焰</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45±1mm</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处，停留</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10s</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中，记录续燃时间及可能的穿透现象，精确到</a:t>
            </a:r>
            <a:r>
              <a:rPr kumimoji="0" lang="en-US" altLang="zh-CN"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1s</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95536" y="1484784"/>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防静电性能：</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7" name="图片 6" descr="防静电.jpg"/>
          <p:cNvPicPr>
            <a:picLocks noChangeAspect="1"/>
          </p:cNvPicPr>
          <p:nvPr/>
        </p:nvPicPr>
        <p:blipFill>
          <a:blip r:embed="rId1"/>
          <a:stretch>
            <a:fillRect/>
          </a:stretch>
        </p:blipFill>
        <p:spPr>
          <a:xfrm>
            <a:off x="395536" y="3212976"/>
            <a:ext cx="2232248" cy="2232248"/>
          </a:xfrm>
          <a:prstGeom prst="rect">
            <a:avLst/>
          </a:prstGeom>
        </p:spPr>
      </p:pic>
      <p:sp>
        <p:nvSpPr>
          <p:cNvPr id="8" name="圆角矩形 7"/>
          <p:cNvSpPr/>
          <p:nvPr/>
        </p:nvSpPr>
        <p:spPr bwMode="auto">
          <a:xfrm>
            <a:off x="3491880" y="1556792"/>
            <a:ext cx="4752528" cy="72008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zh-CN" altLang="en-US" sz="2000" b="1" dirty="0" smtClean="0">
                <a:solidFill>
                  <a:srgbClr val="FF0000"/>
                </a:solidFill>
                <a:latin typeface="Arial" panose="020B0604020202020204" pitchFamily="34" charset="0"/>
                <a:ea typeface="宋体" panose="02010600030101010101" pitchFamily="2" charset="-122"/>
              </a:rPr>
              <a:t>    试验前将安全帽放置在</a:t>
            </a:r>
            <a:r>
              <a:rPr lang="en-US" altLang="zh-CN" sz="2000" b="1" dirty="0" smtClean="0">
                <a:solidFill>
                  <a:srgbClr val="FF0000"/>
                </a:solidFill>
                <a:latin typeface="Arial" panose="020B0604020202020204" pitchFamily="34" charset="0"/>
                <a:ea typeface="宋体" panose="02010600030101010101" pitchFamily="2" charset="-122"/>
              </a:rPr>
              <a:t>20±2</a:t>
            </a:r>
            <a:r>
              <a:rPr lang="zh-CN" altLang="en-US" sz="2000" b="1" dirty="0" smtClean="0">
                <a:solidFill>
                  <a:srgbClr val="FF0000"/>
                </a:solidFill>
                <a:latin typeface="Arial" panose="020B0604020202020204" pitchFamily="34" charset="0"/>
                <a:ea typeface="宋体" panose="02010600030101010101" pitchFamily="2" charset="-122"/>
              </a:rPr>
              <a:t>℃，相对湿度</a:t>
            </a:r>
            <a:r>
              <a:rPr lang="en-US" altLang="zh-CN" sz="2000" b="1" dirty="0" smtClean="0">
                <a:solidFill>
                  <a:srgbClr val="FF0000"/>
                </a:solidFill>
                <a:latin typeface="Arial" panose="020B0604020202020204" pitchFamily="34" charset="0"/>
                <a:ea typeface="宋体" panose="02010600030101010101" pitchFamily="2" charset="-122"/>
              </a:rPr>
              <a:t>50±5%</a:t>
            </a:r>
            <a:r>
              <a:rPr lang="zh-CN" altLang="en-US" sz="2000" b="1" dirty="0" smtClean="0">
                <a:solidFill>
                  <a:srgbClr val="FF0000"/>
                </a:solidFill>
                <a:latin typeface="Arial" panose="020B0604020202020204" pitchFamily="34" charset="0"/>
                <a:ea typeface="宋体" panose="02010600030101010101" pitchFamily="2" charset="-122"/>
              </a:rPr>
              <a:t>环境中</a:t>
            </a:r>
            <a:r>
              <a:rPr lang="en-US" altLang="zh-CN" sz="2000" b="1" dirty="0" smtClean="0">
                <a:solidFill>
                  <a:srgbClr val="FF0000"/>
                </a:solidFill>
                <a:latin typeface="Arial" panose="020B0604020202020204" pitchFamily="34" charset="0"/>
                <a:ea typeface="宋体" panose="02010600030101010101" pitchFamily="2" charset="-122"/>
              </a:rPr>
              <a:t>24h</a:t>
            </a:r>
            <a:r>
              <a:rPr lang="zh-CN" altLang="en-US" sz="2000" b="1" dirty="0" smtClean="0">
                <a:solidFill>
                  <a:srgbClr val="FF0000"/>
                </a:solidFill>
                <a:latin typeface="Arial" panose="020B0604020202020204" pitchFamily="34" charset="0"/>
                <a:ea typeface="宋体" panose="02010600030101010101" pitchFamily="2" charset="-122"/>
              </a:rPr>
              <a:t>以上。</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9" name="圆角矩形 8"/>
          <p:cNvSpPr/>
          <p:nvPr/>
        </p:nvSpPr>
        <p:spPr bwMode="auto">
          <a:xfrm>
            <a:off x="3311352" y="2924944"/>
            <a:ext cx="5581128" cy="295232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   安全帽较平坦地方用导电胶平行贴两条长度为</a:t>
            </a:r>
            <a:r>
              <a:rPr lang="en-US" altLang="zh-CN" sz="2400" b="1" dirty="0" smtClean="0">
                <a:solidFill>
                  <a:srgbClr val="FF0000"/>
                </a:solidFill>
                <a:latin typeface="Arial" panose="020B0604020202020204" pitchFamily="34" charset="0"/>
                <a:ea typeface="宋体" panose="02010600030101010101" pitchFamily="2" charset="-122"/>
              </a:rPr>
              <a:t>100±1mm</a:t>
            </a:r>
            <a:r>
              <a:rPr lang="zh-CN" altLang="en-US" sz="2400" b="1" dirty="0" smtClean="0">
                <a:solidFill>
                  <a:srgbClr val="FF0000"/>
                </a:solidFill>
                <a:latin typeface="Arial" panose="020B0604020202020204" pitchFamily="34" charset="0"/>
                <a:ea typeface="宋体" panose="02010600030101010101" pitchFamily="2" charset="-122"/>
              </a:rPr>
              <a:t>，宽</a:t>
            </a:r>
            <a:r>
              <a:rPr lang="en-US" altLang="zh-CN" sz="2400" b="1" dirty="0" smtClean="0">
                <a:solidFill>
                  <a:srgbClr val="FF0000"/>
                </a:solidFill>
                <a:latin typeface="Arial" panose="020B0604020202020204" pitchFamily="34" charset="0"/>
                <a:ea typeface="宋体" panose="02010600030101010101" pitchFamily="2" charset="-122"/>
              </a:rPr>
              <a:t>1±0.1mm</a:t>
            </a:r>
            <a:r>
              <a:rPr lang="zh-CN" altLang="en-US" sz="2400" b="1" dirty="0" smtClean="0">
                <a:solidFill>
                  <a:srgbClr val="FF0000"/>
                </a:solidFill>
                <a:latin typeface="Arial" panose="020B0604020202020204" pitchFamily="34" charset="0"/>
                <a:ea typeface="宋体" panose="02010600030101010101" pitchFamily="2" charset="-122"/>
              </a:rPr>
              <a:t>的  金属箔电极，间距</a:t>
            </a:r>
            <a:r>
              <a:rPr lang="en-US" altLang="zh-CN" sz="2400" b="1" dirty="0" smtClean="0">
                <a:solidFill>
                  <a:srgbClr val="FF0000"/>
                </a:solidFill>
                <a:latin typeface="Arial" panose="020B0604020202020204" pitchFamily="34" charset="0"/>
                <a:ea typeface="宋体" panose="02010600030101010101" pitchFamily="2" charset="-122"/>
              </a:rPr>
              <a:t>10±0.5mm</a:t>
            </a:r>
            <a:r>
              <a:rPr lang="zh-CN" altLang="en-US" sz="2400" b="1" dirty="0" smtClean="0">
                <a:solidFill>
                  <a:srgbClr val="FF0000"/>
                </a:solidFill>
                <a:latin typeface="Arial" panose="020B0604020202020204" pitchFamily="34" charset="0"/>
                <a:ea typeface="宋体" panose="02010600030101010101" pitchFamily="2" charset="-122"/>
              </a:rPr>
              <a:t>，导电胶电阻应小于</a:t>
            </a:r>
            <a:r>
              <a:rPr lang="en-US" altLang="zh-CN" sz="2400" b="1" dirty="0" smtClean="0">
                <a:solidFill>
                  <a:srgbClr val="FF0000"/>
                </a:solidFill>
                <a:latin typeface="Arial" panose="020B0604020202020204" pitchFamily="34" charset="0"/>
                <a:ea typeface="宋体" panose="02010600030101010101" pitchFamily="2" charset="-122"/>
              </a:rPr>
              <a:t>1k</a:t>
            </a:r>
            <a:r>
              <a:rPr lang="el-GR" altLang="zh-CN" sz="2400" b="1" dirty="0" smtClean="0">
                <a:solidFill>
                  <a:srgbClr val="FF0000"/>
                </a:solidFill>
                <a:latin typeface="Arial" panose="020B0604020202020204" pitchFamily="34" charset="0"/>
                <a:ea typeface="宋体" panose="02010600030101010101" pitchFamily="2" charset="-122"/>
              </a:rPr>
              <a:t> Ω </a:t>
            </a:r>
            <a:r>
              <a:rPr lang="zh-CN" altLang="en-US" sz="2400" b="1" dirty="0" smtClean="0">
                <a:solidFill>
                  <a:srgbClr val="FF0000"/>
                </a:solidFill>
                <a:latin typeface="Arial" panose="020B0604020202020204" pitchFamily="34" charset="0"/>
                <a:ea typeface="宋体" panose="02010600030101010101" pitchFamily="2" charset="-122"/>
              </a:rPr>
              <a:t>，用高阻计联接电极进行测量，交换电极再测量一次，两次测得平均值即为安全帽表面电阻率。</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95536" y="1340768"/>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绝缘性能：</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3779912" y="1556792"/>
            <a:ext cx="4896544" cy="72008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安全帽应在温度为</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20±2</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℃，浓度为</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3g/L</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的氯化钠溶液的水槽里完全浸泡</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24h</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8" name="图片 7" descr="电绝缘测试仪.bmp"/>
          <p:cNvPicPr>
            <a:picLocks noChangeAspect="1"/>
          </p:cNvPicPr>
          <p:nvPr/>
        </p:nvPicPr>
        <p:blipFill>
          <a:blip r:embed="rId1"/>
          <a:stretch>
            <a:fillRect/>
          </a:stretch>
        </p:blipFill>
        <p:spPr>
          <a:xfrm>
            <a:off x="467544" y="2852936"/>
            <a:ext cx="2268252" cy="2376264"/>
          </a:xfrm>
          <a:prstGeom prst="rect">
            <a:avLst/>
          </a:prstGeom>
        </p:spPr>
      </p:pic>
      <p:sp>
        <p:nvSpPr>
          <p:cNvPr id="9" name="圆角矩形 8"/>
          <p:cNvSpPr/>
          <p:nvPr/>
        </p:nvSpPr>
        <p:spPr bwMode="auto">
          <a:xfrm>
            <a:off x="3851920" y="2708920"/>
            <a:ext cx="4104456"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测试方法一：头模</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a:off x="3851920" y="3789040"/>
            <a:ext cx="4104456"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测试方法二：盐水环境</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1" name="圆角矩形 10"/>
          <p:cNvSpPr/>
          <p:nvPr/>
        </p:nvSpPr>
        <p:spPr bwMode="auto">
          <a:xfrm>
            <a:off x="3851920" y="4869160"/>
            <a:ext cx="4104456" cy="64807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测试方法三：直测</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51520" y="1268760"/>
            <a:ext cx="4104456" cy="5760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测试方法一：头模</a:t>
            </a:r>
            <a:endParaRPr lang="zh-CN" altLang="en-US" sz="2400" b="1" dirty="0" smtClean="0">
              <a:latin typeface="Arial" panose="020B0604020202020204" pitchFamily="34" charset="0"/>
              <a:ea typeface="宋体" panose="02010600030101010101" pitchFamily="2" charset="-122"/>
            </a:endParaRPr>
          </a:p>
        </p:txBody>
      </p:sp>
      <p:sp>
        <p:nvSpPr>
          <p:cNvPr id="5" name="圆角矩形 4"/>
          <p:cNvSpPr/>
          <p:nvPr/>
        </p:nvSpPr>
        <p:spPr bwMode="auto">
          <a:xfrm>
            <a:off x="827584" y="2420888"/>
            <a:ext cx="4680520" cy="33843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dk1"/>
                </a:solidFill>
                <a:latin typeface="Arial" panose="020B0604020202020204" pitchFamily="34" charset="0"/>
                <a:ea typeface="宋体" panose="02010600030101010101" pitchFamily="2" charset="-122"/>
              </a:rPr>
              <a:t>将安全帽固定在头模上，用直径</a:t>
            </a:r>
            <a:r>
              <a:rPr lang="en-US" altLang="zh-CN" sz="2400" b="1" dirty="0" smtClean="0">
                <a:solidFill>
                  <a:schemeClr val="dk1"/>
                </a:solidFill>
                <a:latin typeface="Arial" panose="020B0604020202020204" pitchFamily="34" charset="0"/>
                <a:ea typeface="宋体" panose="02010600030101010101" pitchFamily="2" charset="-122"/>
              </a:rPr>
              <a:t>4mm</a:t>
            </a:r>
            <a:r>
              <a:rPr lang="zh-CN" altLang="en-US" sz="2400" b="1" dirty="0" smtClean="0">
                <a:solidFill>
                  <a:schemeClr val="dk1"/>
                </a:solidFill>
                <a:latin typeface="Arial" panose="020B0604020202020204" pitchFamily="34" charset="0"/>
                <a:ea typeface="宋体" panose="02010600030101010101" pitchFamily="2" charset="-122"/>
              </a:rPr>
              <a:t>的半球形探头接触安全帽外表面，在头模和探头之间施加交流电压，</a:t>
            </a:r>
            <a:r>
              <a:rPr lang="en-US" altLang="zh-CN" sz="2400" b="1" dirty="0" smtClean="0">
                <a:solidFill>
                  <a:schemeClr val="dk1"/>
                </a:solidFill>
                <a:latin typeface="Arial" panose="020B0604020202020204" pitchFamily="34" charset="0"/>
                <a:ea typeface="宋体" panose="02010600030101010101" pitchFamily="2" charset="-122"/>
              </a:rPr>
              <a:t>1min</a:t>
            </a:r>
            <a:r>
              <a:rPr lang="zh-CN" altLang="en-US" sz="2400" b="1" dirty="0" smtClean="0">
                <a:solidFill>
                  <a:schemeClr val="dk1"/>
                </a:solidFill>
                <a:latin typeface="Arial" panose="020B0604020202020204" pitchFamily="34" charset="0"/>
                <a:ea typeface="宋体" panose="02010600030101010101" pitchFamily="2" charset="-122"/>
              </a:rPr>
              <a:t>内增加到</a:t>
            </a:r>
            <a:r>
              <a:rPr lang="en-US" altLang="zh-CN" sz="2400" b="1" dirty="0" smtClean="0">
                <a:solidFill>
                  <a:schemeClr val="dk1"/>
                </a:solidFill>
                <a:latin typeface="Arial" panose="020B0604020202020204" pitchFamily="34" charset="0"/>
                <a:ea typeface="宋体" panose="02010600030101010101" pitchFamily="2" charset="-122"/>
              </a:rPr>
              <a:t>1200±25V</a:t>
            </a:r>
            <a:r>
              <a:rPr lang="zh-CN" altLang="en-US" sz="2400" b="1" dirty="0" smtClean="0">
                <a:solidFill>
                  <a:schemeClr val="dk1"/>
                </a:solidFill>
                <a:latin typeface="Arial" panose="020B0604020202020204" pitchFamily="34" charset="0"/>
                <a:ea typeface="宋体" panose="02010600030101010101" pitchFamily="2" charset="-122"/>
              </a:rPr>
              <a:t>，保持</a:t>
            </a:r>
            <a:r>
              <a:rPr lang="en-US" altLang="zh-CN" sz="2400" b="1" dirty="0" smtClean="0">
                <a:solidFill>
                  <a:schemeClr val="dk1"/>
                </a:solidFill>
                <a:latin typeface="Arial" panose="020B0604020202020204" pitchFamily="34" charset="0"/>
                <a:ea typeface="宋体" panose="02010600030101010101" pitchFamily="2" charset="-122"/>
              </a:rPr>
              <a:t>15s</a:t>
            </a:r>
            <a:r>
              <a:rPr lang="zh-CN" altLang="en-US" sz="2400" b="1" dirty="0" smtClean="0">
                <a:solidFill>
                  <a:schemeClr val="dk1"/>
                </a:solidFill>
                <a:latin typeface="Arial" panose="020B0604020202020204" pitchFamily="34" charset="0"/>
                <a:ea typeface="宋体" panose="02010600030101010101" pitchFamily="2" charset="-122"/>
              </a:rPr>
              <a:t>，重复测试，每顶帽子测试</a:t>
            </a:r>
            <a:r>
              <a:rPr lang="en-US" altLang="zh-CN" sz="2400" b="1" dirty="0" smtClean="0">
                <a:solidFill>
                  <a:schemeClr val="dk1"/>
                </a:solidFill>
                <a:latin typeface="Arial" panose="020B0604020202020204" pitchFamily="34" charset="0"/>
                <a:ea typeface="宋体" panose="02010600030101010101" pitchFamily="2" charset="-122"/>
              </a:rPr>
              <a:t>10</a:t>
            </a:r>
            <a:r>
              <a:rPr lang="zh-CN" altLang="en-US" sz="2400" b="1" dirty="0" smtClean="0">
                <a:solidFill>
                  <a:schemeClr val="dk1"/>
                </a:solidFill>
                <a:latin typeface="Arial" panose="020B0604020202020204" pitchFamily="34" charset="0"/>
                <a:ea typeface="宋体" panose="02010600030101010101" pitchFamily="2" charset="-122"/>
              </a:rPr>
              <a:t>个点，记录泄露电流大小和可能的击穿现象。</a:t>
            </a:r>
            <a:endParaRPr lang="zh-CN" altLang="en-US" sz="2400" b="1" dirty="0" smtClean="0">
              <a:solidFill>
                <a:schemeClr val="dk1"/>
              </a:solidFill>
              <a:latin typeface="Arial" panose="020B0604020202020204" pitchFamily="34" charset="0"/>
              <a:ea typeface="宋体" panose="02010600030101010101" pitchFamily="2" charset="-122"/>
            </a:endParaRPr>
          </a:p>
        </p:txBody>
      </p:sp>
      <p:pic>
        <p:nvPicPr>
          <p:cNvPr id="6" name="图片 5" descr="头模.jpg"/>
          <p:cNvPicPr>
            <a:picLocks noChangeAspect="1"/>
          </p:cNvPicPr>
          <p:nvPr/>
        </p:nvPicPr>
        <p:blipFill>
          <a:blip r:embed="rId1"/>
          <a:stretch>
            <a:fillRect/>
          </a:stretch>
        </p:blipFill>
        <p:spPr>
          <a:xfrm>
            <a:off x="5796136" y="2924944"/>
            <a:ext cx="1728192" cy="1944216"/>
          </a:xfrm>
          <a:prstGeom prst="rect">
            <a:avLst/>
          </a:prstGeom>
        </p:spPr>
      </p:pic>
      <p:cxnSp>
        <p:nvCxnSpPr>
          <p:cNvPr id="8" name="直接连接符 7"/>
          <p:cNvCxnSpPr/>
          <p:nvPr/>
        </p:nvCxnSpPr>
        <p:spPr bwMode="auto">
          <a:xfrm flipV="1">
            <a:off x="6948264" y="3140968"/>
            <a:ext cx="792088" cy="216024"/>
          </a:xfrm>
          <a:prstGeom prst="line">
            <a:avLst/>
          </a:prstGeom>
          <a:noFill/>
          <a:ln w="22225" cap="flat" cmpd="sng" algn="ctr">
            <a:solidFill>
              <a:srgbClr val="003366"/>
            </a:solidFill>
            <a:prstDash val="solid"/>
            <a:round/>
            <a:headEnd type="none" w="med" len="med"/>
            <a:tailEnd type="none" w="med" len="med"/>
          </a:ln>
          <a:effectLst/>
        </p:spPr>
      </p:cxnSp>
      <p:cxnSp>
        <p:nvCxnSpPr>
          <p:cNvPr id="10" name="直接连接符 9"/>
          <p:cNvCxnSpPr/>
          <p:nvPr/>
        </p:nvCxnSpPr>
        <p:spPr bwMode="auto">
          <a:xfrm flipV="1">
            <a:off x="6804248" y="3861048"/>
            <a:ext cx="1008112" cy="144016"/>
          </a:xfrm>
          <a:prstGeom prst="line">
            <a:avLst/>
          </a:prstGeom>
          <a:noFill/>
          <a:ln w="22225" cap="flat" cmpd="sng" algn="ctr">
            <a:solidFill>
              <a:srgbClr val="003366"/>
            </a:solidFill>
            <a:prstDash val="solid"/>
            <a:round/>
            <a:headEnd type="none" w="med" len="med"/>
            <a:tailEnd type="none" w="med" len="med"/>
          </a:ln>
          <a:effectLst/>
        </p:spPr>
      </p:cxnSp>
      <p:sp>
        <p:nvSpPr>
          <p:cNvPr id="12" name="右大括号 11"/>
          <p:cNvSpPr/>
          <p:nvPr/>
        </p:nvSpPr>
        <p:spPr bwMode="auto">
          <a:xfrm>
            <a:off x="7884368" y="3068960"/>
            <a:ext cx="216024" cy="792088"/>
          </a:xfrm>
          <a:prstGeom prst="rightBrace">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8172400" y="2852936"/>
            <a:ext cx="432048" cy="14401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eaVert"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交流电压</a:t>
            </a:r>
            <a:endPar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51520" y="1268760"/>
            <a:ext cx="4104456"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测试方法二：盐水环境</a:t>
            </a:r>
            <a:endParaRPr lang="zh-CN" altLang="en-US" sz="2400" b="1" dirty="0" smtClean="0">
              <a:latin typeface="Arial" panose="020B0604020202020204" pitchFamily="34" charset="0"/>
              <a:ea typeface="宋体" panose="02010600030101010101" pitchFamily="2" charset="-122"/>
            </a:endParaRPr>
          </a:p>
        </p:txBody>
      </p:sp>
      <p:sp>
        <p:nvSpPr>
          <p:cNvPr id="6" name="圆角矩形 5"/>
          <p:cNvSpPr/>
          <p:nvPr/>
        </p:nvSpPr>
        <p:spPr bwMode="auto">
          <a:xfrm>
            <a:off x="827584" y="2420888"/>
            <a:ext cx="4680520" cy="33843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dk1"/>
                </a:solidFill>
                <a:latin typeface="Arial" panose="020B0604020202020204" pitchFamily="34" charset="0"/>
                <a:ea typeface="宋体" panose="02010600030101010101" pitchFamily="2" charset="-122"/>
              </a:rPr>
              <a:t>安全帽倒放在合适的容器中，帽壳和容器内注入</a:t>
            </a:r>
            <a:r>
              <a:rPr lang="en-US" altLang="zh-CN" sz="2400" b="1" dirty="0" smtClean="0">
                <a:solidFill>
                  <a:schemeClr val="dk1"/>
                </a:solidFill>
                <a:latin typeface="Arial" panose="020B0604020202020204" pitchFamily="34" charset="0"/>
                <a:ea typeface="宋体" panose="02010600030101010101" pitchFamily="2" charset="-122"/>
              </a:rPr>
              <a:t>3g/L</a:t>
            </a:r>
            <a:r>
              <a:rPr lang="zh-CN" altLang="en-US" sz="2400" b="1" dirty="0" smtClean="0">
                <a:solidFill>
                  <a:schemeClr val="dk1"/>
                </a:solidFill>
                <a:latin typeface="Arial" panose="020B0604020202020204" pitchFamily="34" charset="0"/>
                <a:ea typeface="宋体" panose="02010600030101010101" pitchFamily="2" charset="-122"/>
              </a:rPr>
              <a:t>的氯化钠溶液，帽壳内液面距离帽边缘</a:t>
            </a:r>
            <a:r>
              <a:rPr lang="en-US" altLang="zh-CN" sz="2400" b="1" dirty="0" smtClean="0">
                <a:solidFill>
                  <a:schemeClr val="dk1"/>
                </a:solidFill>
                <a:latin typeface="Arial" panose="020B0604020202020204" pitchFamily="34" charset="0"/>
                <a:ea typeface="宋体" panose="02010600030101010101" pitchFamily="2" charset="-122"/>
              </a:rPr>
              <a:t>10mm</a:t>
            </a:r>
            <a:r>
              <a:rPr lang="zh-CN" altLang="en-US" sz="2400" b="1" dirty="0" smtClean="0">
                <a:solidFill>
                  <a:schemeClr val="dk1"/>
                </a:solidFill>
                <a:latin typeface="Arial" panose="020B0604020202020204" pitchFamily="34" charset="0"/>
                <a:ea typeface="宋体" panose="02010600030101010101" pitchFamily="2" charset="-122"/>
              </a:rPr>
              <a:t>，将电极分别放入帽壳内外的溶液中，电压在</a:t>
            </a:r>
            <a:r>
              <a:rPr lang="en-US" altLang="zh-CN" sz="2400" b="1" dirty="0" smtClean="0">
                <a:solidFill>
                  <a:schemeClr val="dk1"/>
                </a:solidFill>
                <a:latin typeface="Arial" panose="020B0604020202020204" pitchFamily="34" charset="0"/>
                <a:ea typeface="宋体" panose="02010600030101010101" pitchFamily="2" charset="-122"/>
              </a:rPr>
              <a:t>1min</a:t>
            </a:r>
            <a:r>
              <a:rPr lang="zh-CN" altLang="en-US" sz="2400" b="1" dirty="0" smtClean="0">
                <a:solidFill>
                  <a:schemeClr val="dk1"/>
                </a:solidFill>
                <a:latin typeface="Arial" panose="020B0604020202020204" pitchFamily="34" charset="0"/>
                <a:ea typeface="宋体" panose="02010600030101010101" pitchFamily="2" charset="-122"/>
              </a:rPr>
              <a:t>内增加至</a:t>
            </a:r>
            <a:r>
              <a:rPr lang="en-US" altLang="zh-CN" sz="2400" b="1" dirty="0" smtClean="0">
                <a:solidFill>
                  <a:schemeClr val="dk1"/>
                </a:solidFill>
                <a:latin typeface="Arial" panose="020B0604020202020204" pitchFamily="34" charset="0"/>
                <a:ea typeface="宋体" panose="02010600030101010101" pitchFamily="2" charset="-122"/>
              </a:rPr>
              <a:t>1200±25V</a:t>
            </a:r>
            <a:r>
              <a:rPr lang="zh-CN" altLang="en-US" sz="2400" b="1" dirty="0" smtClean="0">
                <a:solidFill>
                  <a:schemeClr val="dk1"/>
                </a:solidFill>
                <a:latin typeface="Arial" panose="020B0604020202020204" pitchFamily="34" charset="0"/>
                <a:ea typeface="宋体" panose="02010600030101010101" pitchFamily="2" charset="-122"/>
              </a:rPr>
              <a:t>，保持</a:t>
            </a:r>
            <a:r>
              <a:rPr lang="en-US" altLang="zh-CN" sz="2400" b="1" dirty="0" smtClean="0">
                <a:solidFill>
                  <a:schemeClr val="dk1"/>
                </a:solidFill>
                <a:latin typeface="Arial" panose="020B0604020202020204" pitchFamily="34" charset="0"/>
                <a:ea typeface="宋体" panose="02010600030101010101" pitchFamily="2" charset="-122"/>
              </a:rPr>
              <a:t>15s</a:t>
            </a:r>
            <a:r>
              <a:rPr lang="zh-CN" altLang="en-US" sz="2400" b="1" dirty="0" smtClean="0">
                <a:solidFill>
                  <a:schemeClr val="dk1"/>
                </a:solidFill>
                <a:latin typeface="Arial" panose="020B0604020202020204" pitchFamily="34" charset="0"/>
                <a:ea typeface="宋体" panose="02010600030101010101" pitchFamily="2" charset="-122"/>
              </a:rPr>
              <a:t>，记录泄露电流大小和可能的击穿现象。</a:t>
            </a:r>
            <a:endParaRPr lang="zh-CN" altLang="en-US" sz="2400" b="1" dirty="0" smtClean="0">
              <a:solidFill>
                <a:schemeClr val="dk1"/>
              </a:solidFill>
              <a:latin typeface="Arial" panose="020B0604020202020204" pitchFamily="34" charset="0"/>
              <a:ea typeface="宋体" panose="02010600030101010101" pitchFamily="2" charset="-122"/>
            </a:endParaRPr>
          </a:p>
        </p:txBody>
      </p:sp>
      <p:grpSp>
        <p:nvGrpSpPr>
          <p:cNvPr id="50" name="组合 49"/>
          <p:cNvGrpSpPr/>
          <p:nvPr/>
        </p:nvGrpSpPr>
        <p:grpSpPr>
          <a:xfrm>
            <a:off x="5652120" y="1700808"/>
            <a:ext cx="3312368" cy="4248472"/>
            <a:chOff x="5652120" y="1700808"/>
            <a:chExt cx="3312368" cy="4248472"/>
          </a:xfrm>
        </p:grpSpPr>
        <p:grpSp>
          <p:nvGrpSpPr>
            <p:cNvPr id="18" name="组合 17"/>
            <p:cNvGrpSpPr/>
            <p:nvPr/>
          </p:nvGrpSpPr>
          <p:grpSpPr>
            <a:xfrm>
              <a:off x="5868144" y="3212976"/>
              <a:ext cx="3024336" cy="1728986"/>
              <a:chOff x="5868144" y="3212976"/>
              <a:chExt cx="3024336" cy="1728986"/>
            </a:xfrm>
          </p:grpSpPr>
          <p:grpSp>
            <p:nvGrpSpPr>
              <p:cNvPr id="13" name="组合 12"/>
              <p:cNvGrpSpPr/>
              <p:nvPr/>
            </p:nvGrpSpPr>
            <p:grpSpPr>
              <a:xfrm>
                <a:off x="5868144" y="3645024"/>
                <a:ext cx="3024336" cy="1296938"/>
                <a:chOff x="6227390" y="3357786"/>
                <a:chExt cx="2377852" cy="1296938"/>
              </a:xfrm>
            </p:grpSpPr>
            <p:cxnSp>
              <p:nvCxnSpPr>
                <p:cNvPr id="8" name="直接连接符 7"/>
                <p:cNvCxnSpPr/>
                <p:nvPr/>
              </p:nvCxnSpPr>
              <p:spPr bwMode="auto">
                <a:xfrm rot="5400000">
                  <a:off x="5580112" y="4005064"/>
                  <a:ext cx="1296144" cy="1588"/>
                </a:xfrm>
                <a:prstGeom prst="line">
                  <a:avLst/>
                </a:prstGeom>
                <a:noFill/>
                <a:ln w="22225" cap="flat" cmpd="sng" algn="ctr">
                  <a:solidFill>
                    <a:srgbClr val="003366"/>
                  </a:solidFill>
                  <a:prstDash val="solid"/>
                  <a:round/>
                  <a:headEnd type="none" w="med" len="med"/>
                  <a:tailEnd type="none" w="med" len="med"/>
                </a:ln>
                <a:effectLst/>
              </p:spPr>
            </p:cxnSp>
            <p:cxnSp>
              <p:nvCxnSpPr>
                <p:cNvPr id="10" name="直接连接符 9"/>
                <p:cNvCxnSpPr/>
                <p:nvPr/>
              </p:nvCxnSpPr>
              <p:spPr bwMode="auto">
                <a:xfrm>
                  <a:off x="6228184" y="4653136"/>
                  <a:ext cx="2376264" cy="1588"/>
                </a:xfrm>
                <a:prstGeom prst="line">
                  <a:avLst/>
                </a:prstGeom>
                <a:noFill/>
                <a:ln w="22225" cap="flat" cmpd="sng" algn="ctr">
                  <a:solidFill>
                    <a:srgbClr val="003366"/>
                  </a:solidFill>
                  <a:prstDash val="solid"/>
                  <a:round/>
                  <a:headEnd type="none" w="med" len="med"/>
                  <a:tailEnd type="none" w="med" len="med"/>
                </a:ln>
                <a:effectLst/>
              </p:spPr>
            </p:cxnSp>
            <p:cxnSp>
              <p:nvCxnSpPr>
                <p:cNvPr id="12" name="直接连接符 11"/>
                <p:cNvCxnSpPr/>
                <p:nvPr/>
              </p:nvCxnSpPr>
              <p:spPr bwMode="auto">
                <a:xfrm rot="5400000" flipH="1" flipV="1">
                  <a:off x="7992380" y="4041068"/>
                  <a:ext cx="1224136" cy="1588"/>
                </a:xfrm>
                <a:prstGeom prst="line">
                  <a:avLst/>
                </a:prstGeom>
                <a:noFill/>
                <a:ln w="22225" cap="flat" cmpd="sng" algn="ctr">
                  <a:solidFill>
                    <a:srgbClr val="003366"/>
                  </a:solidFill>
                  <a:prstDash val="solid"/>
                  <a:round/>
                  <a:headEnd type="none" w="med" len="med"/>
                  <a:tailEnd type="none" w="med" len="med"/>
                </a:ln>
                <a:effectLst/>
              </p:spPr>
            </p:cxnSp>
          </p:grpSp>
          <p:sp>
            <p:nvSpPr>
              <p:cNvPr id="17" name="空心弧 16"/>
              <p:cNvSpPr/>
              <p:nvPr/>
            </p:nvSpPr>
            <p:spPr bwMode="auto">
              <a:xfrm rot="10800000">
                <a:off x="6372200" y="3212976"/>
                <a:ext cx="1944216" cy="1728192"/>
              </a:xfrm>
              <a:prstGeom prst="blockArc">
                <a:avLst>
                  <a:gd name="adj1" fmla="val 10269045"/>
                  <a:gd name="adj2" fmla="val 720556"/>
                  <a:gd name="adj3" fmla="val 6314"/>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grpSp>
          <p:nvGrpSpPr>
            <p:cNvPr id="29" name="组合 28"/>
            <p:cNvGrpSpPr/>
            <p:nvPr/>
          </p:nvGrpSpPr>
          <p:grpSpPr>
            <a:xfrm>
              <a:off x="5873262" y="4140200"/>
              <a:ext cx="2989384" cy="683846"/>
              <a:chOff x="5873262" y="4140200"/>
              <a:chExt cx="2989384" cy="683846"/>
            </a:xfrm>
          </p:grpSpPr>
          <p:sp>
            <p:nvSpPr>
              <p:cNvPr id="25" name="任意多边形 24"/>
              <p:cNvSpPr/>
              <p:nvPr/>
            </p:nvSpPr>
            <p:spPr bwMode="auto">
              <a:xfrm>
                <a:off x="6670431" y="4419600"/>
                <a:ext cx="234461" cy="23446"/>
              </a:xfrm>
              <a:custGeom>
                <a:avLst/>
                <a:gdLst>
                  <a:gd name="connsiteX0" fmla="*/ 0 w 234461"/>
                  <a:gd name="connsiteY0" fmla="*/ 23446 h 23446"/>
                  <a:gd name="connsiteX1" fmla="*/ 234461 w 234461"/>
                  <a:gd name="connsiteY1" fmla="*/ 0 h 23446"/>
                </a:gdLst>
                <a:ahLst/>
                <a:cxnLst>
                  <a:cxn ang="0">
                    <a:pos x="connsiteX0" y="connsiteY0"/>
                  </a:cxn>
                  <a:cxn ang="0">
                    <a:pos x="connsiteX1" y="connsiteY1"/>
                  </a:cxn>
                </a:cxnLst>
                <a:rect l="l" t="t" r="r" b="b"/>
                <a:pathLst>
                  <a:path w="234461" h="23446">
                    <a:moveTo>
                      <a:pt x="0" y="23446"/>
                    </a:moveTo>
                    <a:cubicBezTo>
                      <a:pt x="96715" y="11723"/>
                      <a:pt x="193430" y="0"/>
                      <a:pt x="234461" y="0"/>
                    </a:cubicBezTo>
                  </a:path>
                </a:pathLst>
              </a:custGeom>
              <a:ln>
                <a:headEnd type="none" w="med" len="med"/>
                <a:tailEnd type="none" w="med" len="med"/>
              </a:ln>
            </p:spPr>
            <p:style>
              <a:lnRef idx="2">
                <a:schemeClr val="accent5"/>
              </a:lnRef>
              <a:fillRef idx="0">
                <a:schemeClr val="accent5"/>
              </a:fillRef>
              <a:effectRef idx="1">
                <a:schemeClr val="accent5"/>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nvGrpSpPr>
              <p:cNvPr id="28" name="组合 27"/>
              <p:cNvGrpSpPr/>
              <p:nvPr/>
            </p:nvGrpSpPr>
            <p:grpSpPr>
              <a:xfrm>
                <a:off x="5873262" y="4140200"/>
                <a:ext cx="2989384" cy="683846"/>
                <a:chOff x="5873262" y="4140200"/>
                <a:chExt cx="2989384" cy="683846"/>
              </a:xfrm>
            </p:grpSpPr>
            <p:sp>
              <p:nvSpPr>
                <p:cNvPr id="20" name="任意多边形 19"/>
                <p:cNvSpPr/>
                <p:nvPr/>
              </p:nvSpPr>
              <p:spPr bwMode="auto">
                <a:xfrm>
                  <a:off x="5978769" y="4607169"/>
                  <a:ext cx="789354" cy="216877"/>
                </a:xfrm>
                <a:custGeom>
                  <a:avLst/>
                  <a:gdLst>
                    <a:gd name="connsiteX0" fmla="*/ 0 w 789354"/>
                    <a:gd name="connsiteY0" fmla="*/ 0 h 216877"/>
                    <a:gd name="connsiteX1" fmla="*/ 82062 w 789354"/>
                    <a:gd name="connsiteY1" fmla="*/ 105508 h 216877"/>
                    <a:gd name="connsiteX2" fmla="*/ 281354 w 789354"/>
                    <a:gd name="connsiteY2" fmla="*/ 46893 h 216877"/>
                    <a:gd name="connsiteX3" fmla="*/ 398585 w 789354"/>
                    <a:gd name="connsiteY3" fmla="*/ 70339 h 216877"/>
                    <a:gd name="connsiteX4" fmla="*/ 668216 w 789354"/>
                    <a:gd name="connsiteY4" fmla="*/ 199293 h 216877"/>
                    <a:gd name="connsiteX5" fmla="*/ 773723 w 789354"/>
                    <a:gd name="connsiteY5" fmla="*/ 175846 h 216877"/>
                    <a:gd name="connsiteX6" fmla="*/ 762000 w 789354"/>
                    <a:gd name="connsiteY6" fmla="*/ 164123 h 2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354" h="216877">
                      <a:moveTo>
                        <a:pt x="0" y="0"/>
                      </a:moveTo>
                      <a:cubicBezTo>
                        <a:pt x="17585" y="48846"/>
                        <a:pt x="35170" y="97692"/>
                        <a:pt x="82062" y="105508"/>
                      </a:cubicBezTo>
                      <a:cubicBezTo>
                        <a:pt x="128954" y="113324"/>
                        <a:pt x="228600" y="52755"/>
                        <a:pt x="281354" y="46893"/>
                      </a:cubicBezTo>
                      <a:cubicBezTo>
                        <a:pt x="334108" y="41031"/>
                        <a:pt x="334108" y="44939"/>
                        <a:pt x="398585" y="70339"/>
                      </a:cubicBezTo>
                      <a:cubicBezTo>
                        <a:pt x="463062" y="95739"/>
                        <a:pt x="605693" y="181709"/>
                        <a:pt x="668216" y="199293"/>
                      </a:cubicBezTo>
                      <a:cubicBezTo>
                        <a:pt x="730739" y="216877"/>
                        <a:pt x="758092" y="181708"/>
                        <a:pt x="773723" y="175846"/>
                      </a:cubicBezTo>
                      <a:cubicBezTo>
                        <a:pt x="789354" y="169984"/>
                        <a:pt x="775677" y="167053"/>
                        <a:pt x="762000" y="164123"/>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1" name="任意多边形 20"/>
                <p:cNvSpPr/>
                <p:nvPr/>
              </p:nvSpPr>
              <p:spPr bwMode="auto">
                <a:xfrm>
                  <a:off x="5873262" y="4335585"/>
                  <a:ext cx="621323" cy="242277"/>
                </a:xfrm>
                <a:custGeom>
                  <a:avLst/>
                  <a:gdLst>
                    <a:gd name="connsiteX0" fmla="*/ 0 w 621323"/>
                    <a:gd name="connsiteY0" fmla="*/ 13677 h 242277"/>
                    <a:gd name="connsiteX1" fmla="*/ 128953 w 621323"/>
                    <a:gd name="connsiteY1" fmla="*/ 25400 h 242277"/>
                    <a:gd name="connsiteX2" fmla="*/ 222738 w 621323"/>
                    <a:gd name="connsiteY2" fmla="*/ 166077 h 242277"/>
                    <a:gd name="connsiteX3" fmla="*/ 339969 w 621323"/>
                    <a:gd name="connsiteY3" fmla="*/ 48846 h 242277"/>
                    <a:gd name="connsiteX4" fmla="*/ 433753 w 621323"/>
                    <a:gd name="connsiteY4" fmla="*/ 107461 h 242277"/>
                    <a:gd name="connsiteX5" fmla="*/ 527538 w 621323"/>
                    <a:gd name="connsiteY5" fmla="*/ 48846 h 242277"/>
                    <a:gd name="connsiteX6" fmla="*/ 597876 w 621323"/>
                    <a:gd name="connsiteY6" fmla="*/ 212969 h 242277"/>
                    <a:gd name="connsiteX7" fmla="*/ 621323 w 621323"/>
                    <a:gd name="connsiteY7" fmla="*/ 224692 h 24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323" h="242277">
                      <a:moveTo>
                        <a:pt x="0" y="13677"/>
                      </a:moveTo>
                      <a:cubicBezTo>
                        <a:pt x="45915" y="6838"/>
                        <a:pt x="91830" y="0"/>
                        <a:pt x="128953" y="25400"/>
                      </a:cubicBezTo>
                      <a:cubicBezTo>
                        <a:pt x="166076" y="50800"/>
                        <a:pt x="187569" y="162169"/>
                        <a:pt x="222738" y="166077"/>
                      </a:cubicBezTo>
                      <a:cubicBezTo>
                        <a:pt x="257907" y="169985"/>
                        <a:pt x="304800" y="58615"/>
                        <a:pt x="339969" y="48846"/>
                      </a:cubicBezTo>
                      <a:cubicBezTo>
                        <a:pt x="375138" y="39077"/>
                        <a:pt x="402492" y="107461"/>
                        <a:pt x="433753" y="107461"/>
                      </a:cubicBezTo>
                      <a:cubicBezTo>
                        <a:pt x="465014" y="107461"/>
                        <a:pt x="500184" y="31261"/>
                        <a:pt x="527538" y="48846"/>
                      </a:cubicBezTo>
                      <a:cubicBezTo>
                        <a:pt x="554892" y="66431"/>
                        <a:pt x="582245" y="183661"/>
                        <a:pt x="597876" y="212969"/>
                      </a:cubicBezTo>
                      <a:cubicBezTo>
                        <a:pt x="613507" y="242277"/>
                        <a:pt x="617415" y="233484"/>
                        <a:pt x="621323" y="224692"/>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2" name="任意多边形 21"/>
                <p:cNvSpPr/>
                <p:nvPr/>
              </p:nvSpPr>
              <p:spPr bwMode="auto">
                <a:xfrm>
                  <a:off x="8358554" y="4220308"/>
                  <a:ext cx="504092" cy="107461"/>
                </a:xfrm>
                <a:custGeom>
                  <a:avLst/>
                  <a:gdLst>
                    <a:gd name="connsiteX0" fmla="*/ 0 w 504092"/>
                    <a:gd name="connsiteY0" fmla="*/ 93784 h 107461"/>
                    <a:gd name="connsiteX1" fmla="*/ 93784 w 504092"/>
                    <a:gd name="connsiteY1" fmla="*/ 35169 h 107461"/>
                    <a:gd name="connsiteX2" fmla="*/ 164123 w 504092"/>
                    <a:gd name="connsiteY2" fmla="*/ 105507 h 107461"/>
                    <a:gd name="connsiteX3" fmla="*/ 281354 w 504092"/>
                    <a:gd name="connsiteY3" fmla="*/ 23446 h 107461"/>
                    <a:gd name="connsiteX4" fmla="*/ 363415 w 504092"/>
                    <a:gd name="connsiteY4" fmla="*/ 93784 h 107461"/>
                    <a:gd name="connsiteX5" fmla="*/ 504092 w 504092"/>
                    <a:gd name="connsiteY5" fmla="*/ 0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92" h="107461">
                      <a:moveTo>
                        <a:pt x="0" y="93784"/>
                      </a:moveTo>
                      <a:cubicBezTo>
                        <a:pt x="33215" y="63499"/>
                        <a:pt x="66430" y="33215"/>
                        <a:pt x="93784" y="35169"/>
                      </a:cubicBezTo>
                      <a:cubicBezTo>
                        <a:pt x="121138" y="37123"/>
                        <a:pt x="132861" y="107461"/>
                        <a:pt x="164123" y="105507"/>
                      </a:cubicBezTo>
                      <a:cubicBezTo>
                        <a:pt x="195385" y="103553"/>
                        <a:pt x="248139" y="25400"/>
                        <a:pt x="281354" y="23446"/>
                      </a:cubicBezTo>
                      <a:cubicBezTo>
                        <a:pt x="314569" y="21492"/>
                        <a:pt x="326292" y="97692"/>
                        <a:pt x="363415" y="93784"/>
                      </a:cubicBezTo>
                      <a:cubicBezTo>
                        <a:pt x="400538" y="89876"/>
                        <a:pt x="452315" y="44938"/>
                        <a:pt x="504092"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3" name="任意多边形 22"/>
                <p:cNvSpPr/>
                <p:nvPr/>
              </p:nvSpPr>
              <p:spPr bwMode="auto">
                <a:xfrm>
                  <a:off x="8124092" y="4466492"/>
                  <a:ext cx="726831" cy="240324"/>
                </a:xfrm>
                <a:custGeom>
                  <a:avLst/>
                  <a:gdLst>
                    <a:gd name="connsiteX0" fmla="*/ 0 w 726831"/>
                    <a:gd name="connsiteY0" fmla="*/ 140677 h 240324"/>
                    <a:gd name="connsiteX1" fmla="*/ 234462 w 726831"/>
                    <a:gd name="connsiteY1" fmla="*/ 23446 h 240324"/>
                    <a:gd name="connsiteX2" fmla="*/ 363416 w 726831"/>
                    <a:gd name="connsiteY2" fmla="*/ 222739 h 240324"/>
                    <a:gd name="connsiteX3" fmla="*/ 457200 w 726831"/>
                    <a:gd name="connsiteY3" fmla="*/ 128954 h 240324"/>
                    <a:gd name="connsiteX4" fmla="*/ 574431 w 726831"/>
                    <a:gd name="connsiteY4" fmla="*/ 128954 h 240324"/>
                    <a:gd name="connsiteX5" fmla="*/ 668216 w 726831"/>
                    <a:gd name="connsiteY5" fmla="*/ 128954 h 240324"/>
                    <a:gd name="connsiteX6" fmla="*/ 703385 w 726831"/>
                    <a:gd name="connsiteY6" fmla="*/ 82062 h 240324"/>
                    <a:gd name="connsiteX7" fmla="*/ 726831 w 726831"/>
                    <a:gd name="connsiteY7" fmla="*/ 0 h 24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31" h="240324">
                      <a:moveTo>
                        <a:pt x="0" y="140677"/>
                      </a:moveTo>
                      <a:cubicBezTo>
                        <a:pt x="86946" y="75223"/>
                        <a:pt x="173893" y="9769"/>
                        <a:pt x="234462" y="23446"/>
                      </a:cubicBezTo>
                      <a:cubicBezTo>
                        <a:pt x="295031" y="37123"/>
                        <a:pt x="326293" y="205154"/>
                        <a:pt x="363416" y="222739"/>
                      </a:cubicBezTo>
                      <a:cubicBezTo>
                        <a:pt x="400539" y="240324"/>
                        <a:pt x="422031" y="144585"/>
                        <a:pt x="457200" y="128954"/>
                      </a:cubicBezTo>
                      <a:cubicBezTo>
                        <a:pt x="492369" y="113323"/>
                        <a:pt x="574431" y="128954"/>
                        <a:pt x="574431" y="128954"/>
                      </a:cubicBezTo>
                      <a:cubicBezTo>
                        <a:pt x="609600" y="128954"/>
                        <a:pt x="646724" y="136769"/>
                        <a:pt x="668216" y="128954"/>
                      </a:cubicBezTo>
                      <a:cubicBezTo>
                        <a:pt x="689708" y="121139"/>
                        <a:pt x="693616" y="103554"/>
                        <a:pt x="703385" y="82062"/>
                      </a:cubicBezTo>
                      <a:cubicBezTo>
                        <a:pt x="713154" y="60570"/>
                        <a:pt x="719992" y="30285"/>
                        <a:pt x="726831"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4" name="任意多边形 23"/>
                <p:cNvSpPr/>
                <p:nvPr/>
              </p:nvSpPr>
              <p:spPr bwMode="auto">
                <a:xfrm>
                  <a:off x="6518031" y="4140200"/>
                  <a:ext cx="1629507" cy="119185"/>
                </a:xfrm>
                <a:custGeom>
                  <a:avLst/>
                  <a:gdLst>
                    <a:gd name="connsiteX0" fmla="*/ 0 w 1629507"/>
                    <a:gd name="connsiteY0" fmla="*/ 33215 h 119185"/>
                    <a:gd name="connsiteX1" fmla="*/ 164123 w 1629507"/>
                    <a:gd name="connsiteY1" fmla="*/ 9769 h 119185"/>
                    <a:gd name="connsiteX2" fmla="*/ 316523 w 1629507"/>
                    <a:gd name="connsiteY2" fmla="*/ 91831 h 119185"/>
                    <a:gd name="connsiteX3" fmla="*/ 562707 w 1629507"/>
                    <a:gd name="connsiteY3" fmla="*/ 44938 h 119185"/>
                    <a:gd name="connsiteX4" fmla="*/ 808892 w 1629507"/>
                    <a:gd name="connsiteY4" fmla="*/ 44938 h 119185"/>
                    <a:gd name="connsiteX5" fmla="*/ 1031631 w 1629507"/>
                    <a:gd name="connsiteY5" fmla="*/ 115277 h 119185"/>
                    <a:gd name="connsiteX6" fmla="*/ 1172307 w 1629507"/>
                    <a:gd name="connsiteY6" fmla="*/ 21492 h 119185"/>
                    <a:gd name="connsiteX7" fmla="*/ 1336431 w 1629507"/>
                    <a:gd name="connsiteY7" fmla="*/ 103554 h 119185"/>
                    <a:gd name="connsiteX8" fmla="*/ 1524000 w 1629507"/>
                    <a:gd name="connsiteY8" fmla="*/ 103554 h 119185"/>
                    <a:gd name="connsiteX9" fmla="*/ 1594338 w 1629507"/>
                    <a:gd name="connsiteY9" fmla="*/ 33215 h 119185"/>
                    <a:gd name="connsiteX10" fmla="*/ 1629507 w 1629507"/>
                    <a:gd name="connsiteY10" fmla="*/ 44938 h 1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507" h="119185">
                      <a:moveTo>
                        <a:pt x="0" y="33215"/>
                      </a:moveTo>
                      <a:cubicBezTo>
                        <a:pt x="55684" y="16607"/>
                        <a:pt x="111369" y="0"/>
                        <a:pt x="164123" y="9769"/>
                      </a:cubicBezTo>
                      <a:cubicBezTo>
                        <a:pt x="216877" y="19538"/>
                        <a:pt x="250092" y="85970"/>
                        <a:pt x="316523" y="91831"/>
                      </a:cubicBezTo>
                      <a:cubicBezTo>
                        <a:pt x="382954" y="97692"/>
                        <a:pt x="480646" y="52753"/>
                        <a:pt x="562707" y="44938"/>
                      </a:cubicBezTo>
                      <a:cubicBezTo>
                        <a:pt x="644768" y="37123"/>
                        <a:pt x="730738" y="33215"/>
                        <a:pt x="808892" y="44938"/>
                      </a:cubicBezTo>
                      <a:cubicBezTo>
                        <a:pt x="887046" y="56661"/>
                        <a:pt x="971062" y="119185"/>
                        <a:pt x="1031631" y="115277"/>
                      </a:cubicBezTo>
                      <a:cubicBezTo>
                        <a:pt x="1092200" y="111369"/>
                        <a:pt x="1121507" y="23446"/>
                        <a:pt x="1172307" y="21492"/>
                      </a:cubicBezTo>
                      <a:cubicBezTo>
                        <a:pt x="1223107" y="19538"/>
                        <a:pt x="1277815" y="89877"/>
                        <a:pt x="1336431" y="103554"/>
                      </a:cubicBezTo>
                      <a:cubicBezTo>
                        <a:pt x="1395047" y="117231"/>
                        <a:pt x="1481015" y="115277"/>
                        <a:pt x="1524000" y="103554"/>
                      </a:cubicBezTo>
                      <a:cubicBezTo>
                        <a:pt x="1566985" y="91831"/>
                        <a:pt x="1576753" y="42984"/>
                        <a:pt x="1594338" y="33215"/>
                      </a:cubicBezTo>
                      <a:cubicBezTo>
                        <a:pt x="1611923" y="23446"/>
                        <a:pt x="1620715" y="34192"/>
                        <a:pt x="1629507" y="44938"/>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6" name="任意多边形 25"/>
                <p:cNvSpPr/>
                <p:nvPr/>
              </p:nvSpPr>
              <p:spPr bwMode="auto">
                <a:xfrm>
                  <a:off x="6881446" y="4325815"/>
                  <a:ext cx="1230923" cy="199293"/>
                </a:xfrm>
                <a:custGeom>
                  <a:avLst/>
                  <a:gdLst>
                    <a:gd name="connsiteX0" fmla="*/ 0 w 1230923"/>
                    <a:gd name="connsiteY0" fmla="*/ 93785 h 199293"/>
                    <a:gd name="connsiteX1" fmla="*/ 281354 w 1230923"/>
                    <a:gd name="connsiteY1" fmla="*/ 187570 h 199293"/>
                    <a:gd name="connsiteX2" fmla="*/ 515816 w 1230923"/>
                    <a:gd name="connsiteY2" fmla="*/ 23447 h 199293"/>
                    <a:gd name="connsiteX3" fmla="*/ 937846 w 1230923"/>
                    <a:gd name="connsiteY3" fmla="*/ 82062 h 199293"/>
                    <a:gd name="connsiteX4" fmla="*/ 1101969 w 1230923"/>
                    <a:gd name="connsiteY4" fmla="*/ 46893 h 199293"/>
                    <a:gd name="connsiteX5" fmla="*/ 1230923 w 1230923"/>
                    <a:gd name="connsiteY5" fmla="*/ 0 h 19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923" h="199293">
                      <a:moveTo>
                        <a:pt x="0" y="93785"/>
                      </a:moveTo>
                      <a:cubicBezTo>
                        <a:pt x="97692" y="146539"/>
                        <a:pt x="195385" y="199293"/>
                        <a:pt x="281354" y="187570"/>
                      </a:cubicBezTo>
                      <a:cubicBezTo>
                        <a:pt x="367323" y="175847"/>
                        <a:pt x="406401" y="41032"/>
                        <a:pt x="515816" y="23447"/>
                      </a:cubicBezTo>
                      <a:cubicBezTo>
                        <a:pt x="625231" y="5862"/>
                        <a:pt x="840154" y="78154"/>
                        <a:pt x="937846" y="82062"/>
                      </a:cubicBezTo>
                      <a:cubicBezTo>
                        <a:pt x="1035538" y="85970"/>
                        <a:pt x="1053123" y="60570"/>
                        <a:pt x="1101969" y="46893"/>
                      </a:cubicBezTo>
                      <a:cubicBezTo>
                        <a:pt x="1150815" y="33216"/>
                        <a:pt x="1190869" y="16608"/>
                        <a:pt x="1230923"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27" name="任意多边形 26"/>
                <p:cNvSpPr/>
                <p:nvPr/>
              </p:nvSpPr>
              <p:spPr bwMode="auto">
                <a:xfrm>
                  <a:off x="7057292" y="4536831"/>
                  <a:ext cx="996462" cy="248138"/>
                </a:xfrm>
                <a:custGeom>
                  <a:avLst/>
                  <a:gdLst>
                    <a:gd name="connsiteX0" fmla="*/ 0 w 996462"/>
                    <a:gd name="connsiteY0" fmla="*/ 175846 h 248138"/>
                    <a:gd name="connsiteX1" fmla="*/ 246185 w 996462"/>
                    <a:gd name="connsiteY1" fmla="*/ 117231 h 248138"/>
                    <a:gd name="connsiteX2" fmla="*/ 328246 w 996462"/>
                    <a:gd name="connsiteY2" fmla="*/ 246184 h 248138"/>
                    <a:gd name="connsiteX3" fmla="*/ 492370 w 996462"/>
                    <a:gd name="connsiteY3" fmla="*/ 128954 h 248138"/>
                    <a:gd name="connsiteX4" fmla="*/ 691662 w 996462"/>
                    <a:gd name="connsiteY4" fmla="*/ 140677 h 248138"/>
                    <a:gd name="connsiteX5" fmla="*/ 844062 w 996462"/>
                    <a:gd name="connsiteY5" fmla="*/ 23446 h 248138"/>
                    <a:gd name="connsiteX6" fmla="*/ 996462 w 996462"/>
                    <a:gd name="connsiteY6" fmla="*/ 0 h 24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462" h="248138">
                      <a:moveTo>
                        <a:pt x="0" y="175846"/>
                      </a:moveTo>
                      <a:cubicBezTo>
                        <a:pt x="95738" y="140677"/>
                        <a:pt x="191477" y="105508"/>
                        <a:pt x="246185" y="117231"/>
                      </a:cubicBezTo>
                      <a:cubicBezTo>
                        <a:pt x="300893" y="128954"/>
                        <a:pt x="287215" y="244230"/>
                        <a:pt x="328246" y="246184"/>
                      </a:cubicBezTo>
                      <a:cubicBezTo>
                        <a:pt x="369277" y="248138"/>
                        <a:pt x="431801" y="146538"/>
                        <a:pt x="492370" y="128954"/>
                      </a:cubicBezTo>
                      <a:cubicBezTo>
                        <a:pt x="552939" y="111370"/>
                        <a:pt x="633047" y="158262"/>
                        <a:pt x="691662" y="140677"/>
                      </a:cubicBezTo>
                      <a:cubicBezTo>
                        <a:pt x="750277" y="123092"/>
                        <a:pt x="793262" y="46892"/>
                        <a:pt x="844062" y="23446"/>
                      </a:cubicBezTo>
                      <a:cubicBezTo>
                        <a:pt x="894862" y="0"/>
                        <a:pt x="945662" y="0"/>
                        <a:pt x="996462"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grpSp>
        <p:cxnSp>
          <p:nvCxnSpPr>
            <p:cNvPr id="31" name="直接连接符 30"/>
            <p:cNvCxnSpPr/>
            <p:nvPr/>
          </p:nvCxnSpPr>
          <p:spPr bwMode="auto">
            <a:xfrm>
              <a:off x="6228184" y="4149080"/>
              <a:ext cx="648072" cy="1588"/>
            </a:xfrm>
            <a:prstGeom prst="line">
              <a:avLst/>
            </a:prstGeom>
            <a:noFill/>
            <a:ln w="22225" cap="flat" cmpd="sng" algn="ctr">
              <a:solidFill>
                <a:srgbClr val="003366"/>
              </a:solidFill>
              <a:prstDash val="solid"/>
              <a:round/>
              <a:headEnd type="none" w="med" len="med"/>
              <a:tailEnd type="none" w="med" len="med"/>
            </a:ln>
            <a:effectLst/>
          </p:spPr>
        </p:cxnSp>
        <p:cxnSp>
          <p:nvCxnSpPr>
            <p:cNvPr id="33" name="直接连接符 32"/>
            <p:cNvCxnSpPr/>
            <p:nvPr/>
          </p:nvCxnSpPr>
          <p:spPr bwMode="auto">
            <a:xfrm>
              <a:off x="6156176" y="3861048"/>
              <a:ext cx="720080" cy="1588"/>
            </a:xfrm>
            <a:prstGeom prst="line">
              <a:avLst/>
            </a:prstGeom>
            <a:noFill/>
            <a:ln w="22225" cap="flat" cmpd="sng" algn="ctr">
              <a:solidFill>
                <a:srgbClr val="003366"/>
              </a:solidFill>
              <a:prstDash val="solid"/>
              <a:round/>
              <a:headEnd type="none" w="med" len="med"/>
              <a:tailEnd type="none" w="med" len="med"/>
            </a:ln>
            <a:effectLst/>
          </p:spPr>
        </p:cxnSp>
        <p:cxnSp>
          <p:nvCxnSpPr>
            <p:cNvPr id="35" name="直接连接符 34"/>
            <p:cNvCxnSpPr>
              <a:stCxn id="24" idx="1"/>
            </p:cNvCxnSpPr>
            <p:nvPr/>
          </p:nvCxnSpPr>
          <p:spPr bwMode="auto">
            <a:xfrm flipH="1" flipV="1">
              <a:off x="6660232" y="3068960"/>
              <a:ext cx="21922" cy="1081009"/>
            </a:xfrm>
            <a:prstGeom prst="line">
              <a:avLst/>
            </a:prstGeom>
            <a:noFill/>
            <a:ln w="22225" cap="flat" cmpd="sng" algn="ctr">
              <a:solidFill>
                <a:srgbClr val="003366"/>
              </a:solidFill>
              <a:prstDash val="solid"/>
              <a:round/>
              <a:headEnd type="none" w="med" len="med"/>
              <a:tailEnd type="none" w="med" len="med"/>
            </a:ln>
            <a:effectLst/>
          </p:spPr>
        </p:cxnSp>
        <p:cxnSp>
          <p:nvCxnSpPr>
            <p:cNvPr id="37" name="直接箭头连接符 36"/>
            <p:cNvCxnSpPr>
              <a:endCxn id="24" idx="1"/>
            </p:cNvCxnSpPr>
            <p:nvPr/>
          </p:nvCxnSpPr>
          <p:spPr bwMode="auto">
            <a:xfrm rot="16200000" flipH="1">
              <a:off x="6526733" y="3994547"/>
              <a:ext cx="288921" cy="21922"/>
            </a:xfrm>
            <a:prstGeom prst="straightConnector1">
              <a:avLst/>
            </a:prstGeom>
            <a:noFill/>
            <a:ln w="22225" cap="flat" cmpd="sng" algn="ctr">
              <a:solidFill>
                <a:srgbClr val="003366"/>
              </a:solidFill>
              <a:prstDash val="solid"/>
              <a:round/>
              <a:headEnd type="arrow"/>
              <a:tailEnd type="arrow"/>
            </a:ln>
            <a:effectLst/>
          </p:spPr>
        </p:cxnSp>
        <p:sp>
          <p:nvSpPr>
            <p:cNvPr id="38" name="圆角矩形 37"/>
            <p:cNvSpPr/>
            <p:nvPr/>
          </p:nvSpPr>
          <p:spPr bwMode="auto">
            <a:xfrm>
              <a:off x="6228184" y="2708920"/>
              <a:ext cx="1152128" cy="36004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10mm</a:t>
              </a:r>
              <a:endParaRPr kumimoji="0" lang="zh-CN" altLang="en-US"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40" name="直接连接符 39"/>
            <p:cNvCxnSpPr>
              <a:stCxn id="24" idx="5"/>
            </p:cNvCxnSpPr>
            <p:nvPr/>
          </p:nvCxnSpPr>
          <p:spPr bwMode="auto">
            <a:xfrm flipV="1">
              <a:off x="7549662" y="3429000"/>
              <a:ext cx="334706" cy="826477"/>
            </a:xfrm>
            <a:prstGeom prst="line">
              <a:avLst/>
            </a:prstGeom>
            <a:noFill/>
            <a:ln w="22225" cap="flat" cmpd="sng" algn="ctr">
              <a:solidFill>
                <a:srgbClr val="003366"/>
              </a:solidFill>
              <a:prstDash val="solid"/>
              <a:round/>
              <a:headEnd type="none" w="med" len="med"/>
              <a:tailEnd type="none" w="med" len="med"/>
            </a:ln>
            <a:effectLst/>
          </p:spPr>
        </p:cxnSp>
        <p:sp>
          <p:nvSpPr>
            <p:cNvPr id="41" name="圆角矩形 40"/>
            <p:cNvSpPr/>
            <p:nvPr/>
          </p:nvSpPr>
          <p:spPr bwMode="auto">
            <a:xfrm>
              <a:off x="7236296" y="2924944"/>
              <a:ext cx="1728192"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3g/L</a:t>
              </a:r>
              <a:r>
                <a:rPr kumimoji="0" lang="zh-CN" altLang="en-US"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氯化钠溶液</a:t>
              </a:r>
              <a:endParaRPr kumimoji="0" lang="zh-CN" altLang="en-US"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43" name="直接连接符 42"/>
            <p:cNvCxnSpPr>
              <a:stCxn id="24" idx="3"/>
            </p:cNvCxnSpPr>
            <p:nvPr/>
          </p:nvCxnSpPr>
          <p:spPr bwMode="auto">
            <a:xfrm flipV="1">
              <a:off x="7080738" y="2276872"/>
              <a:ext cx="83550" cy="1908266"/>
            </a:xfrm>
            <a:prstGeom prst="line">
              <a:avLst/>
            </a:prstGeom>
            <a:noFill/>
            <a:ln w="22225" cap="flat" cmpd="sng" algn="ctr">
              <a:solidFill>
                <a:srgbClr val="003366"/>
              </a:solidFill>
              <a:prstDash val="solid"/>
              <a:round/>
              <a:headEnd type="none" w="med" len="med"/>
              <a:tailEnd type="none" w="med" len="med"/>
            </a:ln>
            <a:effectLst/>
          </p:spPr>
        </p:cxnSp>
        <p:cxnSp>
          <p:nvCxnSpPr>
            <p:cNvPr id="45" name="直接连接符 44"/>
            <p:cNvCxnSpPr>
              <a:stCxn id="21" idx="2"/>
            </p:cNvCxnSpPr>
            <p:nvPr/>
          </p:nvCxnSpPr>
          <p:spPr bwMode="auto">
            <a:xfrm flipV="1">
              <a:off x="6096000" y="2132856"/>
              <a:ext cx="60176" cy="2368806"/>
            </a:xfrm>
            <a:prstGeom prst="line">
              <a:avLst/>
            </a:prstGeom>
            <a:noFill/>
            <a:ln w="22225" cap="flat" cmpd="sng" algn="ctr">
              <a:solidFill>
                <a:srgbClr val="003366"/>
              </a:solidFill>
              <a:prstDash val="solid"/>
              <a:round/>
              <a:headEnd type="none" w="med" len="med"/>
              <a:tailEnd type="none" w="med" len="med"/>
            </a:ln>
            <a:effectLst/>
          </p:spPr>
        </p:cxnSp>
        <p:sp>
          <p:nvSpPr>
            <p:cNvPr id="46" name="圆角矩形 45"/>
            <p:cNvSpPr/>
            <p:nvPr/>
          </p:nvSpPr>
          <p:spPr bwMode="auto">
            <a:xfrm>
              <a:off x="5652120" y="1700808"/>
              <a:ext cx="2016224" cy="50405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电   极</a:t>
              </a:r>
              <a:endPar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48" name="直接连接符 47"/>
            <p:cNvCxnSpPr/>
            <p:nvPr/>
          </p:nvCxnSpPr>
          <p:spPr bwMode="auto">
            <a:xfrm rot="5400000">
              <a:off x="6624228" y="4977172"/>
              <a:ext cx="648072" cy="288032"/>
            </a:xfrm>
            <a:prstGeom prst="line">
              <a:avLst/>
            </a:prstGeom>
            <a:noFill/>
            <a:ln w="22225" cap="flat" cmpd="sng" algn="ctr">
              <a:solidFill>
                <a:srgbClr val="003366"/>
              </a:solidFill>
              <a:prstDash val="solid"/>
              <a:round/>
              <a:headEnd type="none" w="med" len="med"/>
              <a:tailEnd type="none" w="med" len="med"/>
            </a:ln>
            <a:effectLst/>
          </p:spPr>
        </p:cxnSp>
        <p:sp>
          <p:nvSpPr>
            <p:cNvPr id="49" name="矩形 48"/>
            <p:cNvSpPr/>
            <p:nvPr/>
          </p:nvSpPr>
          <p:spPr bwMode="auto">
            <a:xfrm>
              <a:off x="5940152" y="5445224"/>
              <a:ext cx="1944216" cy="50405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安全帽</a:t>
              </a:r>
              <a:endPar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95536" y="126876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安全帽</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971600" y="1772816"/>
            <a:ext cx="7200800" cy="93610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对人头部受坠落物及其他特定因素引起的伤害起保护作用的帽。由帽壳、帽衬、下颏带、附件组成。</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7" name="矩形 6"/>
          <p:cNvSpPr/>
          <p:nvPr/>
        </p:nvSpPr>
        <p:spPr bwMode="auto">
          <a:xfrm>
            <a:off x="469628" y="3052068"/>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帽壳</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971600" y="3573016"/>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安全帽外表面组成部分。由帽舌、帽沿和顶筋组成。</a:t>
            </a:r>
            <a:endParaRPr lang="zh-CN" altLang="en-US" sz="2400" b="1" dirty="0" smtClean="0">
              <a:solidFill>
                <a:srgbClr val="FF0000"/>
              </a:solidFill>
            </a:endParaRPr>
          </a:p>
        </p:txBody>
      </p:sp>
      <p:sp>
        <p:nvSpPr>
          <p:cNvPr id="9" name="矩形 8"/>
          <p:cNvSpPr/>
          <p:nvPr/>
        </p:nvSpPr>
        <p:spPr bwMode="auto">
          <a:xfrm>
            <a:off x="539552" y="450912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帽舌</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971600" y="5013176"/>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帽壳前部伸出部分。</a:t>
            </a:r>
            <a:endParaRPr lang="zh-CN" altLang="en-US" sz="2400" b="1" dirty="0" smtClean="0">
              <a:solidFill>
                <a:srgbClr val="FF0000"/>
              </a:solidFill>
            </a:endParaRPr>
          </a:p>
        </p:txBody>
      </p:sp>
      <p:sp>
        <p:nvSpPr>
          <p:cNvPr id="11" name="圆角矩形 10"/>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术语和定义</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51520" y="1268760"/>
            <a:ext cx="4104456"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latin typeface="Arial" panose="020B0604020202020204" pitchFamily="34" charset="0"/>
                <a:ea typeface="宋体" panose="02010600030101010101" pitchFamily="2" charset="-122"/>
              </a:rPr>
              <a:t>测试方法三：直测</a:t>
            </a:r>
            <a:endParaRPr lang="zh-CN" altLang="en-US" sz="2400" b="1" dirty="0" smtClean="0">
              <a:latin typeface="Arial" panose="020B0604020202020204" pitchFamily="34" charset="0"/>
              <a:ea typeface="宋体" panose="02010600030101010101" pitchFamily="2" charset="-122"/>
            </a:endParaRPr>
          </a:p>
        </p:txBody>
      </p:sp>
      <p:sp>
        <p:nvSpPr>
          <p:cNvPr id="5" name="圆角矩形 4"/>
          <p:cNvSpPr/>
          <p:nvPr/>
        </p:nvSpPr>
        <p:spPr bwMode="auto">
          <a:xfrm>
            <a:off x="827584" y="2420888"/>
            <a:ext cx="4680520" cy="31683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dk1"/>
                </a:solidFill>
                <a:latin typeface="Arial" panose="020B0604020202020204" pitchFamily="34" charset="0"/>
                <a:ea typeface="宋体" panose="02010600030101010101" pitchFamily="2" charset="-122"/>
              </a:rPr>
              <a:t>用两个探头接触安全帽外表面任意两点（间距不小于</a:t>
            </a:r>
            <a:r>
              <a:rPr lang="en-US" altLang="zh-CN" sz="2400" b="1" dirty="0" smtClean="0">
                <a:solidFill>
                  <a:schemeClr val="dk1"/>
                </a:solidFill>
                <a:latin typeface="Arial" panose="020B0604020202020204" pitchFamily="34" charset="0"/>
                <a:ea typeface="宋体" panose="02010600030101010101" pitchFamily="2" charset="-122"/>
              </a:rPr>
              <a:t>20mm</a:t>
            </a:r>
            <a:r>
              <a:rPr lang="zh-CN" altLang="en-US" sz="2400" b="1" dirty="0" smtClean="0">
                <a:solidFill>
                  <a:schemeClr val="dk1"/>
                </a:solidFill>
                <a:latin typeface="Arial" panose="020B0604020202020204" pitchFamily="34" charset="0"/>
                <a:ea typeface="宋体" panose="02010600030101010101" pitchFamily="2" charset="-122"/>
              </a:rPr>
              <a:t>）</a:t>
            </a:r>
            <a:endParaRPr lang="en-US" altLang="zh-CN" sz="2400" b="1" dirty="0" smtClean="0">
              <a:solidFill>
                <a:schemeClr val="dk1"/>
              </a:solidFill>
              <a:latin typeface="Arial" panose="020B0604020202020204" pitchFamily="34" charset="0"/>
              <a:ea typeface="宋体" panose="02010600030101010101" pitchFamily="2" charset="-122"/>
            </a:endParaRPr>
          </a:p>
          <a:p>
            <a:pPr marR="0" indent="0" fontAlgn="base">
              <a:lnSpc>
                <a:spcPct val="100000"/>
              </a:lnSpc>
              <a:spcBef>
                <a:spcPct val="0"/>
              </a:spcBef>
              <a:spcAft>
                <a:spcPct val="0"/>
              </a:spcAft>
              <a:buClrTx/>
              <a:buSzTx/>
              <a:buFontTx/>
              <a:buNone/>
            </a:pPr>
            <a:r>
              <a:rPr lang="zh-CN" altLang="en-US" sz="2400" b="1" dirty="0" smtClean="0">
                <a:latin typeface="Arial" panose="020B0604020202020204" pitchFamily="34" charset="0"/>
                <a:ea typeface="宋体" panose="02010600030101010101" pitchFamily="2" charset="-122"/>
              </a:rPr>
              <a:t>探头直径</a:t>
            </a:r>
            <a:r>
              <a:rPr lang="en-US" altLang="zh-CN" sz="2400" b="1" dirty="0" smtClean="0">
                <a:latin typeface="Arial" panose="020B0604020202020204" pitchFamily="34" charset="0"/>
                <a:ea typeface="宋体" panose="02010600030101010101" pitchFamily="2" charset="-122"/>
              </a:rPr>
              <a:t>4mm</a:t>
            </a:r>
            <a:r>
              <a:rPr lang="zh-CN" altLang="en-US" sz="2400" b="1" dirty="0" smtClean="0">
                <a:latin typeface="Arial" panose="020B0604020202020204" pitchFamily="34" charset="0"/>
                <a:ea typeface="宋体" panose="02010600030101010101" pitchFamily="2" charset="-122"/>
              </a:rPr>
              <a:t>，半球形，电压</a:t>
            </a:r>
            <a:r>
              <a:rPr lang="en-US" altLang="zh-CN" sz="2400" b="1" dirty="0" smtClean="0">
                <a:latin typeface="Arial" panose="020B0604020202020204" pitchFamily="34" charset="0"/>
                <a:ea typeface="宋体" panose="02010600030101010101" pitchFamily="2" charset="-122"/>
              </a:rPr>
              <a:t>1min</a:t>
            </a:r>
            <a:r>
              <a:rPr lang="zh-CN" altLang="en-US" sz="2400" b="1" dirty="0" smtClean="0">
                <a:latin typeface="Arial" panose="020B0604020202020204" pitchFamily="34" charset="0"/>
                <a:ea typeface="宋体" panose="02010600030101010101" pitchFamily="2" charset="-122"/>
              </a:rPr>
              <a:t>内升至</a:t>
            </a:r>
            <a:r>
              <a:rPr lang="en-US" altLang="zh-CN" sz="2400" b="1" dirty="0" smtClean="0">
                <a:latin typeface="Arial" panose="020B0604020202020204" pitchFamily="34" charset="0"/>
                <a:ea typeface="宋体" panose="02010600030101010101" pitchFamily="2" charset="-122"/>
              </a:rPr>
              <a:t>1200±25v</a:t>
            </a:r>
            <a:r>
              <a:rPr lang="zh-CN" altLang="en-US" sz="2400" b="1" dirty="0" smtClean="0">
                <a:latin typeface="Arial" panose="020B0604020202020204" pitchFamily="34" charset="0"/>
                <a:ea typeface="宋体" panose="02010600030101010101" pitchFamily="2" charset="-122"/>
              </a:rPr>
              <a:t>，保持</a:t>
            </a:r>
            <a:r>
              <a:rPr lang="en-US" altLang="zh-CN" sz="2400" b="1" dirty="0" smtClean="0">
                <a:latin typeface="Arial" panose="020B0604020202020204" pitchFamily="34" charset="0"/>
                <a:ea typeface="宋体" panose="02010600030101010101" pitchFamily="2" charset="-122"/>
              </a:rPr>
              <a:t>15s</a:t>
            </a:r>
            <a:r>
              <a:rPr lang="zh-CN" altLang="en-US" sz="2400" b="1" dirty="0" smtClean="0">
                <a:latin typeface="Arial" panose="020B0604020202020204" pitchFamily="34" charset="0"/>
                <a:ea typeface="宋体" panose="02010600030101010101" pitchFamily="2" charset="-122"/>
              </a:rPr>
              <a:t>，重复测试，每顶帽子测试</a:t>
            </a:r>
            <a:r>
              <a:rPr lang="en-US" altLang="zh-CN" sz="2400" b="1" dirty="0" smtClean="0">
                <a:latin typeface="Arial" panose="020B0604020202020204" pitchFamily="34" charset="0"/>
                <a:ea typeface="宋体" panose="02010600030101010101" pitchFamily="2" charset="-122"/>
              </a:rPr>
              <a:t>10</a:t>
            </a:r>
            <a:r>
              <a:rPr lang="zh-CN" altLang="en-US" sz="2400" b="1" dirty="0" smtClean="0">
                <a:latin typeface="Arial" panose="020B0604020202020204" pitchFamily="34" charset="0"/>
                <a:ea typeface="宋体" panose="02010600030101010101" pitchFamily="2" charset="-122"/>
              </a:rPr>
              <a:t>个点，记录泄露电流大小和可能的击穿现象。</a:t>
            </a:r>
            <a:endParaRPr lang="zh-CN" altLang="en-US" sz="2400" b="1" dirty="0" smtClean="0">
              <a:solidFill>
                <a:schemeClr val="dk1"/>
              </a:solidFill>
              <a:latin typeface="Arial" panose="020B0604020202020204" pitchFamily="34" charset="0"/>
              <a:ea typeface="宋体" panose="02010600030101010101" pitchFamily="2" charset="-122"/>
            </a:endParaRPr>
          </a:p>
        </p:txBody>
      </p:sp>
      <p:grpSp>
        <p:nvGrpSpPr>
          <p:cNvPr id="23" name="组合 22"/>
          <p:cNvGrpSpPr/>
          <p:nvPr/>
        </p:nvGrpSpPr>
        <p:grpSpPr>
          <a:xfrm>
            <a:off x="6012160" y="1772816"/>
            <a:ext cx="2857500" cy="3828653"/>
            <a:chOff x="6012160" y="1772816"/>
            <a:chExt cx="2857500" cy="3828653"/>
          </a:xfrm>
        </p:grpSpPr>
        <p:pic>
          <p:nvPicPr>
            <p:cNvPr id="7" name="图片 6" descr="无标题.bmp"/>
            <p:cNvPicPr>
              <a:picLocks noChangeAspect="1"/>
            </p:cNvPicPr>
            <p:nvPr/>
          </p:nvPicPr>
          <p:blipFill>
            <a:blip r:embed="rId1"/>
            <a:stretch>
              <a:fillRect/>
            </a:stretch>
          </p:blipFill>
          <p:spPr>
            <a:xfrm>
              <a:off x="6012160" y="2924944"/>
              <a:ext cx="2857500" cy="2676525"/>
            </a:xfrm>
            <a:prstGeom prst="rect">
              <a:avLst/>
            </a:prstGeom>
          </p:spPr>
        </p:pic>
        <p:grpSp>
          <p:nvGrpSpPr>
            <p:cNvPr id="22" name="组合 21"/>
            <p:cNvGrpSpPr/>
            <p:nvPr/>
          </p:nvGrpSpPr>
          <p:grpSpPr>
            <a:xfrm>
              <a:off x="6516216" y="1772816"/>
              <a:ext cx="1656184" cy="2160240"/>
              <a:chOff x="6516216" y="1772816"/>
              <a:chExt cx="1656184" cy="2160240"/>
            </a:xfrm>
          </p:grpSpPr>
          <p:grpSp>
            <p:nvGrpSpPr>
              <p:cNvPr id="21" name="组合 20"/>
              <p:cNvGrpSpPr/>
              <p:nvPr/>
            </p:nvGrpSpPr>
            <p:grpSpPr>
              <a:xfrm>
                <a:off x="6516216" y="1772816"/>
                <a:ext cx="1656184" cy="2160240"/>
                <a:chOff x="6516216" y="1772816"/>
                <a:chExt cx="1656184" cy="2160240"/>
              </a:xfrm>
            </p:grpSpPr>
            <p:cxnSp>
              <p:nvCxnSpPr>
                <p:cNvPr id="9" name="直接连接符 8"/>
                <p:cNvCxnSpPr/>
                <p:nvPr/>
              </p:nvCxnSpPr>
              <p:spPr bwMode="auto">
                <a:xfrm rot="16200000" flipH="1">
                  <a:off x="6048164" y="2816932"/>
                  <a:ext cx="1080120" cy="144016"/>
                </a:xfrm>
                <a:prstGeom prst="line">
                  <a:avLst/>
                </a:prstGeom>
                <a:noFill/>
                <a:ln w="22225" cap="flat" cmpd="sng" algn="ctr">
                  <a:solidFill>
                    <a:srgbClr val="003366"/>
                  </a:solidFill>
                  <a:prstDash val="solid"/>
                  <a:round/>
                  <a:headEnd type="none" w="med" len="med"/>
                  <a:tailEnd type="none" w="med" len="med"/>
                </a:ln>
                <a:effectLst/>
              </p:spPr>
            </p:cxnSp>
            <p:cxnSp>
              <p:nvCxnSpPr>
                <p:cNvPr id="12" name="直接连接符 11"/>
                <p:cNvCxnSpPr/>
                <p:nvPr/>
              </p:nvCxnSpPr>
              <p:spPr bwMode="auto">
                <a:xfrm rot="5400000" flipH="1" flipV="1">
                  <a:off x="7344308" y="2744924"/>
                  <a:ext cx="1440160" cy="72008"/>
                </a:xfrm>
                <a:prstGeom prst="line">
                  <a:avLst/>
                </a:prstGeom>
                <a:noFill/>
                <a:ln w="22225" cap="flat" cmpd="sng" algn="ctr">
                  <a:solidFill>
                    <a:srgbClr val="003366"/>
                  </a:solidFill>
                  <a:prstDash val="solid"/>
                  <a:round/>
                  <a:headEnd type="none" w="med" len="med"/>
                  <a:tailEnd type="none" w="med" len="med"/>
                </a:ln>
                <a:effectLst/>
              </p:spPr>
            </p:cxnSp>
            <p:cxnSp>
              <p:nvCxnSpPr>
                <p:cNvPr id="14" name="直接箭头连接符 13"/>
                <p:cNvCxnSpPr/>
                <p:nvPr/>
              </p:nvCxnSpPr>
              <p:spPr bwMode="auto">
                <a:xfrm flipV="1">
                  <a:off x="6660232" y="2348880"/>
                  <a:ext cx="1368152" cy="216024"/>
                </a:xfrm>
                <a:prstGeom prst="straightConnector1">
                  <a:avLst/>
                </a:prstGeom>
                <a:noFill/>
                <a:ln w="22225" cap="flat" cmpd="sng" algn="ctr">
                  <a:solidFill>
                    <a:srgbClr val="003366"/>
                  </a:solidFill>
                  <a:prstDash val="solid"/>
                  <a:round/>
                  <a:headEnd type="arrow"/>
                  <a:tailEnd type="arrow"/>
                </a:ln>
                <a:effectLst/>
              </p:spPr>
            </p:cxnSp>
            <p:sp>
              <p:nvSpPr>
                <p:cNvPr id="15" name="圆角矩形 14"/>
                <p:cNvSpPr/>
                <p:nvPr/>
              </p:nvSpPr>
              <p:spPr bwMode="auto">
                <a:xfrm rot="21032109">
                  <a:off x="6588224" y="1772816"/>
                  <a:ext cx="158417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chemeClr val="tx1">
                          <a:lumMod val="85000"/>
                          <a:lumOff val="15000"/>
                        </a:schemeClr>
                      </a:solidFill>
                      <a:latin typeface="Arial" panose="020B0604020202020204" pitchFamily="34" charset="0"/>
                      <a:ea typeface="宋体" panose="02010600030101010101" pitchFamily="2" charset="-122"/>
                    </a:rPr>
                    <a:t>电压</a:t>
                  </a:r>
                  <a:endParaRPr kumimoji="0" lang="zh-CN" altLang="en-US" sz="2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sp>
              <p:nvSpPr>
                <p:cNvPr id="20" name="圆角矩形 19"/>
                <p:cNvSpPr/>
                <p:nvPr/>
              </p:nvSpPr>
              <p:spPr bwMode="auto">
                <a:xfrm>
                  <a:off x="6588224" y="3429000"/>
                  <a:ext cx="1584176" cy="504056"/>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不小于</a:t>
                  </a:r>
                  <a:r>
                    <a:rPr kumimoji="0" lang="en-US" altLang="zh-CN"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20mm</a:t>
                  </a:r>
                  <a:endParaRPr kumimoji="0" lang="zh-CN" altLang="en-US" sz="16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grpSp>
          <p:cxnSp>
            <p:nvCxnSpPr>
              <p:cNvPr id="17" name="直接箭头连接符 16"/>
              <p:cNvCxnSpPr/>
              <p:nvPr/>
            </p:nvCxnSpPr>
            <p:spPr bwMode="auto">
              <a:xfrm>
                <a:off x="6660232" y="3429000"/>
                <a:ext cx="1368152" cy="72008"/>
              </a:xfrm>
              <a:prstGeom prst="straightConnector1">
                <a:avLst/>
              </a:prstGeom>
              <a:noFill/>
              <a:ln w="22225" cap="flat" cmpd="sng" algn="ctr">
                <a:solidFill>
                  <a:srgbClr val="003366"/>
                </a:solidFill>
                <a:prstDash val="solid"/>
                <a:round/>
                <a:headEnd type="arrow"/>
                <a:tailEnd type="arrow"/>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51520" y="2492896"/>
            <a:ext cx="3096344" cy="2736304"/>
            <a:chOff x="251520" y="2708920"/>
            <a:chExt cx="3096344" cy="2736304"/>
          </a:xfrm>
        </p:grpSpPr>
        <p:grpSp>
          <p:nvGrpSpPr>
            <p:cNvPr id="10" name="组合 9"/>
            <p:cNvGrpSpPr/>
            <p:nvPr/>
          </p:nvGrpSpPr>
          <p:grpSpPr>
            <a:xfrm>
              <a:off x="251520" y="2708920"/>
              <a:ext cx="2592288" cy="2736304"/>
              <a:chOff x="323528" y="3068960"/>
              <a:chExt cx="2592288" cy="2736304"/>
            </a:xfrm>
          </p:grpSpPr>
          <p:pic>
            <p:nvPicPr>
              <p:cNvPr id="8" name="图片 7" descr="侧向刚性.jpg"/>
              <p:cNvPicPr>
                <a:picLocks noChangeAspect="1"/>
              </p:cNvPicPr>
              <p:nvPr/>
            </p:nvPicPr>
            <p:blipFill>
              <a:blip r:embed="rId1"/>
              <a:stretch>
                <a:fillRect/>
              </a:stretch>
            </p:blipFill>
            <p:spPr>
              <a:xfrm>
                <a:off x="323528" y="3068960"/>
                <a:ext cx="2592288" cy="2736304"/>
              </a:xfrm>
              <a:prstGeom prst="rect">
                <a:avLst/>
              </a:prstGeom>
            </p:spPr>
          </p:pic>
          <p:sp>
            <p:nvSpPr>
              <p:cNvPr id="9" name="圆角矩形 8"/>
              <p:cNvSpPr/>
              <p:nvPr/>
            </p:nvSpPr>
            <p:spPr bwMode="auto">
              <a:xfrm>
                <a:off x="2339752" y="5589240"/>
                <a:ext cx="576064" cy="216024"/>
              </a:xfrm>
              <a:prstGeom prst="roundRect">
                <a:avLst/>
              </a:prstGeom>
              <a:solidFill>
                <a:schemeClr val="bg1"/>
              </a:solidFill>
              <a:ln w="22225" cap="flat" cmpd="sng" algn="ctr">
                <a:no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grpSp>
        <p:sp>
          <p:nvSpPr>
            <p:cNvPr id="11" name="圆角矩形 10"/>
            <p:cNvSpPr/>
            <p:nvPr/>
          </p:nvSpPr>
          <p:spPr bwMode="auto">
            <a:xfrm>
              <a:off x="539552" y="5085184"/>
              <a:ext cx="2808312" cy="28803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万能材料试验机</a:t>
              </a:r>
              <a:r>
                <a:rPr kumimoji="0" lang="en-US" altLang="zh-CN" sz="1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a:t>
              </a:r>
              <a:r>
                <a:rPr kumimoji="0" lang="zh-CN" altLang="en-US" sz="1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两平板</a:t>
              </a:r>
              <a:endParaRPr kumimoji="0" lang="zh-CN" altLang="en-US" sz="14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grpSp>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技术要求的试验</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539552" y="1412776"/>
            <a:ext cx="223224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zh-CN" altLang="en-US" sz="2400" b="1" dirty="0" smtClean="0">
                <a:solidFill>
                  <a:schemeClr val="tx1"/>
                </a:solidFill>
                <a:latin typeface="Arial" panose="020B0604020202020204" pitchFamily="34" charset="0"/>
                <a:ea typeface="宋体" panose="02010600030101010101" pitchFamily="2" charset="-122"/>
              </a:rPr>
              <a:t>侧向刚性</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3779912" y="1772816"/>
            <a:ext cx="4752528" cy="41044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ts val="3000"/>
              </a:lnSpc>
              <a:spcBef>
                <a:spcPct val="0"/>
              </a:spcBef>
              <a:spcAft>
                <a:spcPct val="0"/>
              </a:spcAft>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安全帽侧放在两平板（金属硬度</a:t>
            </a:r>
            <a:r>
              <a:rPr kumimoji="0" lang="en-US" altLang="zh-CN"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45HRC</a:t>
            </a: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）之间，帽沿在外并尽可能靠近平板。平板垂直方向加力</a:t>
            </a:r>
            <a:r>
              <a:rPr kumimoji="0" lang="en-US" altLang="zh-CN"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30N</a:t>
            </a: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，保持</a:t>
            </a:r>
            <a:r>
              <a:rPr kumimoji="0" lang="en-US" altLang="zh-CN"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30s</a:t>
            </a: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，记录两板间距离</a:t>
            </a:r>
            <a:r>
              <a:rPr kumimoji="0" lang="en-US" altLang="zh-CN"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Y</a:t>
            </a:r>
            <a:r>
              <a:rPr kumimoji="0" lang="en-US" altLang="zh-CN" sz="2000" b="1" i="0" u="none" strike="noStrike" cap="none" normalizeH="0" baseline="-25000" dirty="0" smtClean="0">
                <a:ln>
                  <a:noFill/>
                </a:ln>
                <a:solidFill>
                  <a:schemeClr val="tx1">
                    <a:lumMod val="85000"/>
                    <a:lumOff val="15000"/>
                  </a:schemeClr>
                </a:solidFill>
                <a:effectLst/>
                <a:latin typeface="Arial" panose="020B0604020202020204" pitchFamily="34" charset="0"/>
                <a:ea typeface="宋体" panose="02010600030101010101" pitchFamily="2" charset="-122"/>
              </a:rPr>
              <a:t>1</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100N/min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加至</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430N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，保持</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30s</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，记录</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2</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，以</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100N/min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降至</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25N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，然后以</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100N/min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加至</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30N</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，保持</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30s</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，记录</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3</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，并记录可能出现的破坏。</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2</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1</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为最大变形，</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3</a:t>
            </a:r>
            <a:r>
              <a:rPr lang="en-US" altLang="zh-CN" sz="2000" b="1" dirty="0" smtClean="0">
                <a:solidFill>
                  <a:schemeClr val="tx1">
                    <a:lumMod val="85000"/>
                    <a:lumOff val="15000"/>
                  </a:schemeClr>
                </a:solidFill>
                <a:latin typeface="Arial" panose="020B0604020202020204" pitchFamily="34" charset="0"/>
                <a:ea typeface="宋体" panose="02010600030101010101" pitchFamily="2" charset="-122"/>
              </a:rPr>
              <a:t>-Y</a:t>
            </a:r>
            <a:r>
              <a:rPr lang="en-US" altLang="zh-CN" sz="2000" b="1" baseline="-25000" dirty="0" smtClean="0">
                <a:solidFill>
                  <a:schemeClr val="tx1">
                    <a:lumMod val="85000"/>
                    <a:lumOff val="15000"/>
                  </a:schemeClr>
                </a:solidFill>
                <a:latin typeface="Arial" panose="020B0604020202020204" pitchFamily="34" charset="0"/>
                <a:ea typeface="宋体" panose="02010600030101010101" pitchFamily="2" charset="-122"/>
              </a:rPr>
              <a:t>1</a:t>
            </a:r>
            <a:r>
              <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rPr>
              <a:t>为残余变形。</a:t>
            </a:r>
            <a:endParaRPr lang="zh-CN" altLang="en-US" sz="2000" b="1" dirty="0" smtClean="0">
              <a:solidFill>
                <a:schemeClr val="tx1">
                  <a:lumMod val="85000"/>
                  <a:lumOff val="15000"/>
                </a:schemeClr>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endCxn id="8" idx="0"/>
          </p:cNvCxnSpPr>
          <p:nvPr/>
        </p:nvCxnSpPr>
        <p:spPr bwMode="auto">
          <a:xfrm rot="10800000" flipV="1">
            <a:off x="2555776" y="2636912"/>
            <a:ext cx="1368152" cy="432048"/>
          </a:xfrm>
          <a:prstGeom prst="line">
            <a:avLst/>
          </a:prstGeom>
          <a:noFill/>
          <a:ln w="22225" cap="flat" cmpd="sng" algn="ctr">
            <a:solidFill>
              <a:srgbClr val="003366"/>
            </a:solidFill>
            <a:prstDash val="solid"/>
            <a:round/>
            <a:headEnd type="none" w="med" len="med"/>
            <a:tailEnd type="none" w="med" len="med"/>
          </a:ln>
          <a:effectLst/>
        </p:spPr>
      </p:cxnSp>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00B0F0"/>
                </a:solidFill>
                <a:latin typeface="Arial" panose="020B0604020202020204" pitchFamily="34" charset="0"/>
                <a:ea typeface="宋体" panose="02010600030101010101" pitchFamily="2" charset="-122"/>
              </a:rPr>
              <a:t>标识、包装、运输与贮存</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3" name="圆角矩形 2"/>
          <p:cNvSpPr/>
          <p:nvPr/>
        </p:nvSpPr>
        <p:spPr bwMode="auto">
          <a:xfrm>
            <a:off x="323528" y="141277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安全帽标识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圆角矩形 4"/>
          <p:cNvSpPr/>
          <p:nvPr/>
        </p:nvSpPr>
        <p:spPr bwMode="auto">
          <a:xfrm>
            <a:off x="1331640" y="2204864"/>
            <a:ext cx="6408712" cy="576064"/>
          </a:xfrm>
          <a:prstGeom prst="roundRect">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安全帽标识包括</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永久性标识</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和</a:t>
            </a: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产品说明</a:t>
            </a:r>
            <a:r>
              <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rPr>
              <a:t>。</a:t>
            </a:r>
            <a:endParaRPr kumimoji="0" lang="zh-CN" altLang="en-US" sz="2400" b="1" i="0" u="none" strike="noStrike" cap="none" normalizeH="0" baseline="0" dirty="0" smtClean="0">
              <a:ln>
                <a:noFill/>
              </a:ln>
              <a:effectLst/>
              <a:latin typeface="Arial" panose="020B0604020202020204" pitchFamily="34" charset="0"/>
              <a:ea typeface="宋体" panose="02010600030101010101" pitchFamily="2" charset="-122"/>
            </a:endParaRPr>
          </a:p>
        </p:txBody>
      </p:sp>
      <p:sp>
        <p:nvSpPr>
          <p:cNvPr id="8" name="圆角矩形 7"/>
          <p:cNvSpPr/>
          <p:nvPr/>
        </p:nvSpPr>
        <p:spPr bwMode="auto">
          <a:xfrm>
            <a:off x="899592" y="3068960"/>
            <a:ext cx="3312368"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刻印、缝制、注塑在帽舌内</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539552" y="3861048"/>
            <a:ext cx="4104456" cy="187220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产品标准编号（国标、企标）</a:t>
            </a:r>
            <a:endParaRPr lang="en-US" altLang="zh-CN" sz="2000" b="1" dirty="0" smtClean="0">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生产厂厂名</a:t>
            </a:r>
            <a:endParaRPr lang="en-US" altLang="zh-CN" sz="2000" b="1" dirty="0" smtClean="0">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生产日期（年、月）</a:t>
            </a:r>
            <a:endParaRPr lang="en-US" altLang="zh-CN" sz="2000" b="1" dirty="0" smtClean="0">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产品名称（由生产厂命名）</a:t>
            </a:r>
            <a:endParaRPr lang="en-US" altLang="zh-CN" sz="2000" b="1" dirty="0" smtClean="0">
              <a:latin typeface="Arial" panose="020B0604020202020204" pitchFamily="34" charset="0"/>
              <a:ea typeface="宋体" panose="02010600030101010101" pitchFamily="2" charset="-122"/>
            </a:endParaRPr>
          </a:p>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产品的特殊技术性能（如果有时）</a:t>
            </a:r>
            <a:endParaRPr lang="zh-CN" altLang="en-US" sz="2000" b="1" dirty="0" smtClean="0">
              <a:latin typeface="Arial" panose="020B0604020202020204" pitchFamily="34" charset="0"/>
              <a:ea typeface="宋体" panose="02010600030101010101" pitchFamily="2" charset="-122"/>
            </a:endParaRPr>
          </a:p>
        </p:txBody>
      </p:sp>
      <p:cxnSp>
        <p:nvCxnSpPr>
          <p:cNvPr id="16" name="直接连接符 15"/>
          <p:cNvCxnSpPr/>
          <p:nvPr/>
        </p:nvCxnSpPr>
        <p:spPr bwMode="auto">
          <a:xfrm rot="16200000" flipH="1">
            <a:off x="6084168" y="2708920"/>
            <a:ext cx="648072" cy="504056"/>
          </a:xfrm>
          <a:prstGeom prst="line">
            <a:avLst/>
          </a:prstGeom>
          <a:noFill/>
          <a:ln w="22225" cap="flat" cmpd="sng" algn="ctr">
            <a:solidFill>
              <a:srgbClr val="003366"/>
            </a:solidFill>
            <a:prstDash val="solid"/>
            <a:round/>
            <a:headEnd type="none" w="med" len="med"/>
            <a:tailEnd type="none" w="med" len="med"/>
          </a:ln>
          <a:effectLst/>
        </p:spPr>
      </p:cxnSp>
      <p:sp>
        <p:nvSpPr>
          <p:cNvPr id="17" name="圆角矩形 16"/>
          <p:cNvSpPr/>
          <p:nvPr/>
        </p:nvSpPr>
        <p:spPr bwMode="auto">
          <a:xfrm>
            <a:off x="5076056" y="3284984"/>
            <a:ext cx="3672408" cy="1152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000" b="1" dirty="0" smtClean="0">
                <a:solidFill>
                  <a:schemeClr val="dk1"/>
                </a:solidFill>
                <a:latin typeface="Arial" panose="020B0604020202020204" pitchFamily="34" charset="0"/>
                <a:ea typeface="宋体" panose="02010600030101010101" pitchFamily="2" charset="-122"/>
              </a:rPr>
              <a:t>包含声明及安全帽技术参数等信息的印刷品或图册。</a:t>
            </a:r>
            <a:endParaRPr lang="zh-CN" altLang="en-US" sz="2000" b="1" dirty="0" smtClean="0">
              <a:solidFill>
                <a:schemeClr val="dk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00B0F0"/>
                </a:solidFill>
                <a:latin typeface="Arial" panose="020B0604020202020204" pitchFamily="34" charset="0"/>
                <a:ea typeface="宋体" panose="02010600030101010101" pitchFamily="2" charset="-122"/>
              </a:rPr>
              <a:t>标识、包装、运输与贮存</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2348880"/>
            <a:ext cx="1224136" cy="13681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产品说明包含的内容：</a:t>
            </a:r>
            <a:endParaRPr lang="zh-CN" altLang="en-US" sz="2000" b="1" dirty="0" smtClean="0">
              <a:latin typeface="Arial" panose="020B0604020202020204" pitchFamily="34" charset="0"/>
              <a:ea typeface="宋体" panose="02010600030101010101" pitchFamily="2" charset="-122"/>
            </a:endParaRPr>
          </a:p>
        </p:txBody>
      </p:sp>
      <p:sp>
        <p:nvSpPr>
          <p:cNvPr id="7" name="圆角矩形 6"/>
          <p:cNvSpPr/>
          <p:nvPr/>
        </p:nvSpPr>
        <p:spPr bwMode="auto">
          <a:xfrm>
            <a:off x="2051720" y="1916832"/>
            <a:ext cx="5616624" cy="79208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为充分发挥保护力，安全帽佩戴时必须按头围的大小调整帽箍，并系下颏带。</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2051720" y="2924944"/>
            <a:ext cx="5616624" cy="79208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安全帽在经受严重冲击后，即使没有明显破坏，也必须更换。</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9" name="圆角矩形 8"/>
          <p:cNvSpPr/>
          <p:nvPr/>
        </p:nvSpPr>
        <p:spPr bwMode="auto">
          <a:xfrm>
            <a:off x="2051720" y="3933056"/>
            <a:ext cx="5616624" cy="79208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除非按制造商的建议进行，否则对安全帽配件进行的任何改造和更换都会给使用者带来危险。</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2051720" y="4941168"/>
            <a:ext cx="561662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是否可改装</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2051720" y="5517232"/>
            <a:ext cx="561662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是否可在外表面涂敷油气、溶剂、不干胶贴</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2" name="右大括号 11"/>
          <p:cNvSpPr/>
          <p:nvPr/>
        </p:nvSpPr>
        <p:spPr bwMode="auto">
          <a:xfrm>
            <a:off x="7812360" y="2420888"/>
            <a:ext cx="360040" cy="3384376"/>
          </a:xfrm>
          <a:prstGeom prst="rightBrace">
            <a:avLst/>
          </a:prstGeom>
          <a:noFill/>
          <a:ln w="22225" cap="flat" cmpd="sng" algn="ctr">
            <a:solidFill>
              <a:srgbClr val="003366"/>
            </a:solidFill>
            <a:prstDash val="solid"/>
            <a:round/>
            <a:headEnd type="none" w="med" len="med"/>
            <a:tailEnd type="none" w="med" len="med"/>
          </a:ln>
          <a:effectLst/>
        </p:spPr>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endParaRPr>
          </a:p>
        </p:txBody>
      </p:sp>
      <p:sp>
        <p:nvSpPr>
          <p:cNvPr id="13" name="圆角矩形 12"/>
          <p:cNvSpPr/>
          <p:nvPr/>
        </p:nvSpPr>
        <p:spPr bwMode="auto">
          <a:xfrm>
            <a:off x="8316416" y="3068960"/>
            <a:ext cx="432048" cy="208823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eaVert"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声        明</a:t>
            </a:r>
            <a:endParaRPr kumimoji="0" lang="zh-CN" altLang="en-US" sz="28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sp>
        <p:nvSpPr>
          <p:cNvPr id="14" name="圆角矩形 13"/>
          <p:cNvSpPr/>
          <p:nvPr/>
        </p:nvSpPr>
        <p:spPr bwMode="auto">
          <a:xfrm>
            <a:off x="323528" y="141277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安全帽标识</a:t>
            </a:r>
            <a:endParaRPr lang="zh-CN" altLang="en-US" sz="2400" b="1" dirty="0" smtClean="0">
              <a:solidFill>
                <a:srgbClr val="00B05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00B0F0"/>
                </a:solidFill>
                <a:latin typeface="Arial" panose="020B0604020202020204" pitchFamily="34" charset="0"/>
                <a:ea typeface="宋体" panose="02010600030101010101" pitchFamily="2" charset="-122"/>
              </a:rPr>
              <a:t>标识、包装、运输与贮存</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23528" y="2348880"/>
            <a:ext cx="1224136" cy="13681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latin typeface="Arial" panose="020B0604020202020204" pitchFamily="34" charset="0"/>
                <a:ea typeface="宋体" panose="02010600030101010101" pitchFamily="2" charset="-122"/>
              </a:rPr>
              <a:t>产品说明包含的内容：</a:t>
            </a:r>
            <a:endParaRPr lang="zh-CN" altLang="en-US" sz="2000" b="1" dirty="0" smtClean="0">
              <a:latin typeface="Arial" panose="020B0604020202020204" pitchFamily="34" charset="0"/>
              <a:ea typeface="宋体" panose="02010600030101010101" pitchFamily="2" charset="-122"/>
            </a:endParaRPr>
          </a:p>
        </p:txBody>
      </p:sp>
      <p:sp>
        <p:nvSpPr>
          <p:cNvPr id="14" name="圆角矩形 13"/>
          <p:cNvSpPr/>
          <p:nvPr/>
        </p:nvSpPr>
        <p:spPr bwMode="auto">
          <a:xfrm>
            <a:off x="2555776" y="1412776"/>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solidFill>
                  <a:srgbClr val="FF0000"/>
                </a:solidFill>
                <a:latin typeface="Arial" panose="020B0604020202020204" pitchFamily="34" charset="0"/>
                <a:ea typeface="宋体" panose="02010600030101010101" pitchFamily="2" charset="-122"/>
              </a:rPr>
              <a:t>制造商的名称、地址和联系资料</a:t>
            </a:r>
            <a:endParaRPr lang="zh-CN" altLang="en-US" sz="2000" b="1" dirty="0" smtClean="0">
              <a:solidFill>
                <a:srgbClr val="FF0000"/>
              </a:solidFill>
              <a:latin typeface="Arial" panose="020B0604020202020204" pitchFamily="34" charset="0"/>
              <a:ea typeface="宋体" panose="02010600030101010101" pitchFamily="2" charset="-122"/>
            </a:endParaRPr>
          </a:p>
        </p:txBody>
      </p:sp>
      <p:sp>
        <p:nvSpPr>
          <p:cNvPr id="15" name="圆角矩形 14"/>
          <p:cNvSpPr/>
          <p:nvPr/>
        </p:nvSpPr>
        <p:spPr bwMode="auto">
          <a:xfrm>
            <a:off x="2555776" y="2060848"/>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000" b="1" dirty="0" smtClean="0">
                <a:solidFill>
                  <a:srgbClr val="FF0000"/>
                </a:solidFill>
                <a:latin typeface="Arial" panose="020B0604020202020204" pitchFamily="34" charset="0"/>
                <a:ea typeface="宋体" panose="02010600030101010101" pitchFamily="2" charset="-122"/>
              </a:rPr>
              <a:t>合格品的声明及资料</a:t>
            </a:r>
            <a:endParaRPr lang="zh-CN" altLang="en-US" sz="2000" b="1" dirty="0" smtClean="0">
              <a:solidFill>
                <a:srgbClr val="FF0000"/>
              </a:solidFill>
              <a:latin typeface="Arial" panose="020B0604020202020204" pitchFamily="34" charset="0"/>
              <a:ea typeface="宋体" panose="02010600030101010101" pitchFamily="2" charset="-122"/>
            </a:endParaRPr>
          </a:p>
        </p:txBody>
      </p:sp>
      <p:sp>
        <p:nvSpPr>
          <p:cNvPr id="16" name="圆角矩形 15"/>
          <p:cNvSpPr/>
          <p:nvPr/>
        </p:nvSpPr>
        <p:spPr bwMode="auto">
          <a:xfrm>
            <a:off x="2555776" y="2708920"/>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适用和不适用的场所</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7" name="圆角矩形 16"/>
          <p:cNvSpPr/>
          <p:nvPr/>
        </p:nvSpPr>
        <p:spPr bwMode="auto">
          <a:xfrm>
            <a:off x="2555776" y="3356992"/>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适用头围的大小</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8" name="圆角矩形 17"/>
          <p:cNvSpPr/>
          <p:nvPr/>
        </p:nvSpPr>
        <p:spPr bwMode="auto">
          <a:xfrm>
            <a:off x="2555776" y="4005064"/>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安全帽的报废判别条件和安全使用期</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9" name="圆角矩形 18"/>
          <p:cNvSpPr/>
          <p:nvPr/>
        </p:nvSpPr>
        <p:spPr bwMode="auto">
          <a:xfrm>
            <a:off x="2555776" y="4653136"/>
            <a:ext cx="5616624" cy="72008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调整、装配、使用、清洁、消毒、维护、保养和储存方面的说明和建议</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20" name="圆角矩形 19"/>
          <p:cNvSpPr/>
          <p:nvPr/>
        </p:nvSpPr>
        <p:spPr bwMode="auto">
          <a:xfrm>
            <a:off x="2555776" y="5589240"/>
            <a:ext cx="5616624"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使用的附件和备件（如果有）的详细说明</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21" name="圆角矩形 20"/>
          <p:cNvSpPr/>
          <p:nvPr/>
        </p:nvSpPr>
        <p:spPr bwMode="auto">
          <a:xfrm>
            <a:off x="323528" y="141277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安全帽标识</a:t>
            </a:r>
            <a:endParaRPr lang="zh-CN" altLang="en-US" sz="2400" b="1" dirty="0" smtClean="0">
              <a:solidFill>
                <a:srgbClr val="00B05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323528" y="141277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包装箱标识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圆角矩形 4"/>
          <p:cNvSpPr/>
          <p:nvPr/>
        </p:nvSpPr>
        <p:spPr bwMode="auto">
          <a:xfrm>
            <a:off x="4283968" y="2132856"/>
            <a:ext cx="3960440" cy="28083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ts val="35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包装箱的明显部位应标明产品名称、产品商标、生产厂厂名、厂址、数量、产品标准编号、生产批号、生产许可证编号等。</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6" name="图片 5" descr="包装箱.jpg"/>
          <p:cNvPicPr>
            <a:picLocks noChangeAspect="1"/>
          </p:cNvPicPr>
          <p:nvPr/>
        </p:nvPicPr>
        <p:blipFill>
          <a:blip r:embed="rId1"/>
          <a:stretch>
            <a:fillRect/>
          </a:stretch>
        </p:blipFill>
        <p:spPr>
          <a:xfrm>
            <a:off x="467544" y="2348880"/>
            <a:ext cx="3054789" cy="2808312"/>
          </a:xfrm>
          <a:prstGeom prst="rect">
            <a:avLst/>
          </a:prstGeom>
        </p:spPr>
      </p:pic>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046067"/>
            <a:ext cx="1152128" cy="11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046067"/>
            <a:ext cx="1152128" cy="11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00B0F0"/>
                </a:solidFill>
                <a:latin typeface="Arial" panose="020B0604020202020204" pitchFamily="34" charset="0"/>
                <a:ea typeface="宋体" panose="02010600030101010101" pitchFamily="2" charset="-122"/>
              </a:rPr>
              <a:t>标识、包装、运输与贮存</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23528" y="141277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包装</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323528" y="285293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运输</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圆角矩形 6"/>
          <p:cNvSpPr/>
          <p:nvPr/>
        </p:nvSpPr>
        <p:spPr bwMode="auto">
          <a:xfrm>
            <a:off x="323528" y="4293096"/>
            <a:ext cx="1800200" cy="43204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贮存</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8" name="圆角矩形 7"/>
          <p:cNvSpPr/>
          <p:nvPr/>
        </p:nvSpPr>
        <p:spPr bwMode="auto">
          <a:xfrm>
            <a:off x="1043608" y="2060848"/>
            <a:ext cx="669674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ts val="3500"/>
              </a:lnSpc>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每顶安全帽用塑料薄膜包装后，再放入包装箱内</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1045278" y="3501008"/>
            <a:ext cx="6696744" cy="57606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ts val="3500"/>
              </a:lnSpc>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在运输过程中应避免雨淋、激烈撞击</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0" name="圆角矩形 9"/>
          <p:cNvSpPr/>
          <p:nvPr/>
        </p:nvSpPr>
        <p:spPr bwMode="auto">
          <a:xfrm>
            <a:off x="1115616" y="5013176"/>
            <a:ext cx="6696744" cy="936104"/>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ts val="3500"/>
              </a:lnSpc>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安全帽应贮存在干燥、阴凉、通风的场所，并应远离酸、碱等腐蚀性物质。</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2483768" y="162880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供应商管理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2483768" y="234888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采购管理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圆角矩形 6"/>
          <p:cNvSpPr/>
          <p:nvPr/>
        </p:nvSpPr>
        <p:spPr bwMode="auto">
          <a:xfrm>
            <a:off x="2483768" y="306896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产品质量监督</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8" name="圆角矩形 7"/>
          <p:cNvSpPr/>
          <p:nvPr/>
        </p:nvSpPr>
        <p:spPr bwMode="auto">
          <a:xfrm>
            <a:off x="2483768" y="378904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配备要求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9" name="圆角矩形 8"/>
          <p:cNvSpPr/>
          <p:nvPr/>
        </p:nvSpPr>
        <p:spPr bwMode="auto">
          <a:xfrm>
            <a:off x="2483768" y="450912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颜色要求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10" name="圆角矩形 9"/>
          <p:cNvSpPr/>
          <p:nvPr/>
        </p:nvSpPr>
        <p:spPr bwMode="auto">
          <a:xfrm>
            <a:off x="2483768" y="5229200"/>
            <a:ext cx="3168352"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报废管理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395536" y="1268760"/>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供应商管理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圆角矩形 4"/>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395536" y="1988840"/>
            <a:ext cx="2160240" cy="5040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tx1">
                    <a:lumMod val="85000"/>
                    <a:lumOff val="15000"/>
                  </a:schemeClr>
                </a:solidFill>
                <a:latin typeface="Arial" panose="020B0604020202020204" pitchFamily="34" charset="0"/>
                <a:ea typeface="宋体" panose="02010600030101010101" pitchFamily="2" charset="-122"/>
              </a:rPr>
              <a:t>供应商选择</a:t>
            </a:r>
            <a:endParaRPr lang="zh-CN" altLang="en-US" sz="2400" b="1" dirty="0" smtClean="0">
              <a:solidFill>
                <a:schemeClr val="tx1">
                  <a:lumMod val="85000"/>
                  <a:lumOff val="15000"/>
                </a:schemeClr>
              </a:solidFill>
              <a:latin typeface="Arial" panose="020B0604020202020204" pitchFamily="34" charset="0"/>
              <a:ea typeface="宋体" panose="02010600030101010101" pitchFamily="2" charset="-122"/>
            </a:endParaRPr>
          </a:p>
        </p:txBody>
      </p:sp>
      <p:sp>
        <p:nvSpPr>
          <p:cNvPr id="7" name="圆角矩形 6"/>
          <p:cNvSpPr/>
          <p:nvPr/>
        </p:nvSpPr>
        <p:spPr bwMode="auto">
          <a:xfrm>
            <a:off x="2843808" y="1196752"/>
            <a:ext cx="482453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供应商具备并不限于以下资质：</a:t>
            </a:r>
            <a:endPar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3851920" y="1916832"/>
            <a:ext cx="5040560"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取得全国工业产品生产许可证</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9" name="圆角矩形 8"/>
          <p:cNvSpPr/>
          <p:nvPr/>
        </p:nvSpPr>
        <p:spPr bwMode="auto">
          <a:xfrm>
            <a:off x="3851920" y="2554617"/>
            <a:ext cx="5040560" cy="802375"/>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取得中华人民共和国特种劳动防护用品安全标志证书</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3851920" y="3573016"/>
            <a:ext cx="5040560"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取得质量管理体系认证证书</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3851920" y="4221088"/>
            <a:ext cx="5040560"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产品质量达到本标准要求</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12" name="图片 11" descr="工业产品生产许可证.jpg"/>
          <p:cNvPicPr>
            <a:picLocks noChangeAspect="1"/>
          </p:cNvPicPr>
          <p:nvPr/>
        </p:nvPicPr>
        <p:blipFill>
          <a:blip r:embed="rId1" cstate="print"/>
          <a:stretch>
            <a:fillRect/>
          </a:stretch>
        </p:blipFill>
        <p:spPr>
          <a:xfrm>
            <a:off x="4788024" y="4797152"/>
            <a:ext cx="2736304" cy="1512169"/>
          </a:xfrm>
          <a:prstGeom prst="rect">
            <a:avLst/>
          </a:prstGeom>
        </p:spPr>
      </p:pic>
      <p:pic>
        <p:nvPicPr>
          <p:cNvPr id="13" name="图片 12" descr="特种劳动防护安全标志证书.jpg"/>
          <p:cNvPicPr>
            <a:picLocks noChangeAspect="1"/>
          </p:cNvPicPr>
          <p:nvPr/>
        </p:nvPicPr>
        <p:blipFill>
          <a:blip r:embed="rId2" cstate="print"/>
          <a:stretch>
            <a:fillRect/>
          </a:stretch>
        </p:blipFill>
        <p:spPr>
          <a:xfrm>
            <a:off x="539552" y="2564904"/>
            <a:ext cx="2376264" cy="3312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1000"/>
                            </p:stCondLst>
                            <p:childTnLst>
                              <p:par>
                                <p:cTn id="18" presetID="2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par>
                          <p:cTn id="29" fill="hold">
                            <p:stCondLst>
                              <p:cond delay="30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ppt_x</p:attrName>
                                        </p:attrNameLst>
                                      </p:cBhvr>
                                      <p:tavLst>
                                        <p:tav tm="0">
                                          <p:val>
                                            <p:strVal val="#ppt_x-.2"/>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
                                        </p:tgtEl>
                                      </p:cBhvr>
                                    </p:animEffect>
                                  </p:childTnLst>
                                </p:cTn>
                              </p:par>
                            </p:childTnLst>
                          </p:cTn>
                        </p:par>
                        <p:par>
                          <p:cTn id="35" fill="hold">
                            <p:stCondLst>
                              <p:cond delay="4000"/>
                            </p:stCondLst>
                            <p:childTnLst>
                              <p:par>
                                <p:cTn id="36" presetID="2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ppt_x</p:attrName>
                                        </p:attrNameLst>
                                      </p:cBhvr>
                                      <p:tavLst>
                                        <p:tav tm="0">
                                          <p:val>
                                            <p:strVal val="#ppt_x-.2"/>
                                          </p:val>
                                        </p:tav>
                                        <p:tav tm="100000">
                                          <p:val>
                                            <p:strVal val="#ppt_x"/>
                                          </p:val>
                                        </p:tav>
                                      </p:tavLst>
                                    </p:anim>
                                    <p:anim calcmode="lin" valueType="num">
                                      <p:cBhvr>
                                        <p:cTn id="3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395536" y="119675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供应商管理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圆角矩形 4"/>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6" name="圆角矩形 5"/>
          <p:cNvSpPr/>
          <p:nvPr/>
        </p:nvSpPr>
        <p:spPr bwMode="auto">
          <a:xfrm>
            <a:off x="899592" y="2420888"/>
            <a:ext cx="576064" cy="194421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chemeClr val="tx1">
                    <a:lumMod val="85000"/>
                    <a:lumOff val="15000"/>
                  </a:schemeClr>
                </a:solidFill>
                <a:latin typeface="Arial" panose="020B0604020202020204" pitchFamily="34" charset="0"/>
                <a:ea typeface="宋体" panose="02010600030101010101" pitchFamily="2" charset="-122"/>
              </a:rPr>
              <a:t>供应商审核</a:t>
            </a:r>
            <a:endParaRPr lang="zh-CN" altLang="en-US" sz="2400" b="1" dirty="0" smtClean="0">
              <a:solidFill>
                <a:schemeClr val="tx1">
                  <a:lumMod val="85000"/>
                  <a:lumOff val="15000"/>
                </a:schemeClr>
              </a:solidFill>
              <a:latin typeface="Arial" panose="020B0604020202020204" pitchFamily="34" charset="0"/>
              <a:ea typeface="宋体" panose="02010600030101010101" pitchFamily="2" charset="-122"/>
            </a:endParaRPr>
          </a:p>
        </p:txBody>
      </p:sp>
      <p:sp>
        <p:nvSpPr>
          <p:cNvPr id="7" name="圆角矩形 6"/>
          <p:cNvSpPr/>
          <p:nvPr/>
        </p:nvSpPr>
        <p:spPr bwMode="auto">
          <a:xfrm>
            <a:off x="2051720" y="1916832"/>
            <a:ext cx="6336704" cy="108012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对供应商每年进行一次审核（资格年检），并形成</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审核评价报告</a:t>
            </a:r>
            <a:r>
              <a:rPr kumimoji="0" lang="en-US" altLang="zh-CN"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a:t>
            </a: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，存入管理档案，在第四季度发布。审核内容包括但不限于以下内容：</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8" name="圆角矩形 7"/>
          <p:cNvSpPr/>
          <p:nvPr/>
        </p:nvSpPr>
        <p:spPr bwMode="auto">
          <a:xfrm>
            <a:off x="2051720" y="3212976"/>
            <a:ext cx="273630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供应商资质</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9" name="圆角矩形 8"/>
          <p:cNvSpPr/>
          <p:nvPr/>
        </p:nvSpPr>
        <p:spPr bwMode="auto">
          <a:xfrm>
            <a:off x="2051720" y="3861048"/>
            <a:ext cx="273630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服务水平</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5292080" y="3789040"/>
            <a:ext cx="273630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产品质量水平</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1" name="圆角矩形 10"/>
          <p:cNvSpPr/>
          <p:nvPr/>
        </p:nvSpPr>
        <p:spPr bwMode="auto">
          <a:xfrm>
            <a:off x="2051720" y="4509120"/>
            <a:ext cx="4248472"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产品生产过程质量保证能力</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2" name="圆角矩形 11"/>
          <p:cNvSpPr/>
          <p:nvPr/>
        </p:nvSpPr>
        <p:spPr bwMode="auto">
          <a:xfrm>
            <a:off x="2051720" y="5157192"/>
            <a:ext cx="273630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本标准贯彻执行情况</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3" name="圆角矩形 12"/>
          <p:cNvSpPr/>
          <p:nvPr/>
        </p:nvSpPr>
        <p:spPr bwMode="auto">
          <a:xfrm>
            <a:off x="5292080" y="3212976"/>
            <a:ext cx="2736304" cy="36004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持续供货能力</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4" name="圆角矩形 13"/>
          <p:cNvSpPr/>
          <p:nvPr/>
        </p:nvSpPr>
        <p:spPr bwMode="auto">
          <a:xfrm>
            <a:off x="5436096" y="5085184"/>
            <a:ext cx="3240360" cy="1008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注：审核不达标应限期整改，整改后仍不符合要求，取消供应商资格。</a:t>
            </a:r>
            <a:endParaRPr kumimoji="0" lang="zh-CN" altLang="en-US"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ppt_x</p:attrName>
                                        </p:attrNameLst>
                                      </p:cBhvr>
                                      <p:tavLst>
                                        <p:tav tm="0">
                                          <p:val>
                                            <p:strVal val="#ppt_x-.2"/>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ppt_x</p:attrName>
                                        </p:attrNameLst>
                                      </p:cBhvr>
                                      <p:tavLst>
                                        <p:tav tm="0">
                                          <p:val>
                                            <p:strVal val="#ppt_x-.2"/>
                                          </p:val>
                                        </p:tav>
                                        <p:tav tm="100000">
                                          <p:val>
                                            <p:strVal val="#ppt_x"/>
                                          </p:val>
                                        </p:tav>
                                      </p:tavLst>
                                    </p:anim>
                                    <p:anim calcmode="lin" valueType="num">
                                      <p:cBhvr>
                                        <p:cTn id="2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ppt_x</p:attrName>
                                        </p:attrNameLst>
                                      </p:cBhvr>
                                      <p:tavLst>
                                        <p:tav tm="0">
                                          <p:val>
                                            <p:strVal val="#ppt_x-.2"/>
                                          </p:val>
                                        </p:tav>
                                        <p:tav tm="100000">
                                          <p:val>
                                            <p:strVal val="#ppt_x"/>
                                          </p:val>
                                        </p:tav>
                                      </p:tavLst>
                                    </p:anim>
                                    <p:anim calcmode="lin" valueType="num">
                                      <p:cBhvr>
                                        <p:cTn id="4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ppt_x</p:attrName>
                                        </p:attrNameLst>
                                      </p:cBhvr>
                                      <p:tavLst>
                                        <p:tav tm="0">
                                          <p:val>
                                            <p:strVal val="#ppt_x-.2"/>
                                          </p:val>
                                        </p:tav>
                                        <p:tav tm="100000">
                                          <p:val>
                                            <p:strVal val="#ppt_x"/>
                                          </p:val>
                                        </p:tav>
                                      </p:tavLst>
                                    </p:anim>
                                    <p:anim calcmode="lin" valueType="num">
                                      <p:cBhvr>
                                        <p:cTn id="5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矩形 6"/>
          <p:cNvSpPr/>
          <p:nvPr/>
        </p:nvSpPr>
        <p:spPr bwMode="auto">
          <a:xfrm>
            <a:off x="467544" y="1484784"/>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帽沿</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043608" y="1988840"/>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在帽壳上，除帽舌以外帽壳周围其他伸出的部分。</a:t>
            </a:r>
            <a:endParaRPr lang="zh-CN" altLang="en-US" sz="2400" b="1" dirty="0" smtClean="0">
              <a:solidFill>
                <a:srgbClr val="FF0000"/>
              </a:solidFill>
            </a:endParaRPr>
          </a:p>
        </p:txBody>
      </p:sp>
      <p:sp>
        <p:nvSpPr>
          <p:cNvPr id="11" name="矩形 10"/>
          <p:cNvSpPr/>
          <p:nvPr/>
        </p:nvSpPr>
        <p:spPr bwMode="auto">
          <a:xfrm>
            <a:off x="467544" y="306896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顶筋</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1043608" y="3573016"/>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用来增强帽壳顶部强度的结构。</a:t>
            </a:r>
            <a:endParaRPr lang="zh-CN" altLang="en-US" sz="2400" b="1" dirty="0" smtClean="0">
              <a:solidFill>
                <a:srgbClr val="FF0000"/>
              </a:solidFill>
            </a:endParaRPr>
          </a:p>
        </p:txBody>
      </p:sp>
      <p:grpSp>
        <p:nvGrpSpPr>
          <p:cNvPr id="28" name="组合 27"/>
          <p:cNvGrpSpPr/>
          <p:nvPr/>
        </p:nvGrpSpPr>
        <p:grpSpPr>
          <a:xfrm>
            <a:off x="4067944" y="4653136"/>
            <a:ext cx="4464496" cy="1800200"/>
            <a:chOff x="4067944" y="4653136"/>
            <a:chExt cx="4464496" cy="1800200"/>
          </a:xfrm>
        </p:grpSpPr>
        <p:pic>
          <p:nvPicPr>
            <p:cNvPr id="14" name="图片 13" descr="无标题.bmp"/>
            <p:cNvPicPr>
              <a:picLocks noChangeAspect="1"/>
            </p:cNvPicPr>
            <p:nvPr/>
          </p:nvPicPr>
          <p:blipFill>
            <a:blip r:embed="rId1"/>
            <a:stretch>
              <a:fillRect/>
            </a:stretch>
          </p:blipFill>
          <p:spPr>
            <a:xfrm>
              <a:off x="5436096" y="4797152"/>
              <a:ext cx="1768168" cy="1656184"/>
            </a:xfrm>
            <a:prstGeom prst="rect">
              <a:avLst/>
            </a:prstGeom>
          </p:spPr>
        </p:pic>
        <p:cxnSp>
          <p:nvCxnSpPr>
            <p:cNvPr id="16" name="直接连接符 15"/>
            <p:cNvCxnSpPr/>
            <p:nvPr/>
          </p:nvCxnSpPr>
          <p:spPr bwMode="auto">
            <a:xfrm rot="5400000" flipH="1" flipV="1">
              <a:off x="6912260" y="4977172"/>
              <a:ext cx="432048" cy="360040"/>
            </a:xfrm>
            <a:prstGeom prst="line">
              <a:avLst/>
            </a:prstGeom>
            <a:noFill/>
            <a:ln w="22225" cap="flat" cmpd="sng" algn="ctr">
              <a:solidFill>
                <a:srgbClr val="003366"/>
              </a:solidFill>
              <a:prstDash val="solid"/>
              <a:round/>
              <a:headEnd type="none" w="med" len="med"/>
              <a:tailEnd type="none" w="med" len="med"/>
            </a:ln>
            <a:effectLst/>
          </p:spPr>
        </p:cxnSp>
        <p:sp>
          <p:nvSpPr>
            <p:cNvPr id="18" name="圆角矩形 17"/>
            <p:cNvSpPr/>
            <p:nvPr/>
          </p:nvSpPr>
          <p:spPr bwMode="auto">
            <a:xfrm>
              <a:off x="7236296" y="4653136"/>
              <a:ext cx="864096"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帽壳</a:t>
              </a:r>
              <a:endPar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20" name="直接连接符 19"/>
            <p:cNvCxnSpPr/>
            <p:nvPr/>
          </p:nvCxnSpPr>
          <p:spPr bwMode="auto">
            <a:xfrm rot="10800000">
              <a:off x="5004048" y="6165304"/>
              <a:ext cx="720080" cy="72008"/>
            </a:xfrm>
            <a:prstGeom prst="line">
              <a:avLst/>
            </a:prstGeom>
            <a:noFill/>
            <a:ln w="22225" cap="flat" cmpd="sng" algn="ctr">
              <a:solidFill>
                <a:srgbClr val="003366"/>
              </a:solidFill>
              <a:prstDash val="solid"/>
              <a:round/>
              <a:headEnd type="none" w="med" len="med"/>
              <a:tailEnd type="none" w="med" len="med"/>
            </a:ln>
            <a:effectLst/>
          </p:spPr>
        </p:cxnSp>
        <p:sp>
          <p:nvSpPr>
            <p:cNvPr id="21" name="圆角矩形 20"/>
            <p:cNvSpPr/>
            <p:nvPr/>
          </p:nvSpPr>
          <p:spPr bwMode="auto">
            <a:xfrm>
              <a:off x="4139952" y="5877272"/>
              <a:ext cx="864096"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帽舌</a:t>
              </a:r>
              <a:endPar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23" name="直接连接符 22"/>
            <p:cNvCxnSpPr/>
            <p:nvPr/>
          </p:nvCxnSpPr>
          <p:spPr bwMode="auto">
            <a:xfrm flipV="1">
              <a:off x="7020272" y="5877272"/>
              <a:ext cx="648072" cy="72008"/>
            </a:xfrm>
            <a:prstGeom prst="line">
              <a:avLst/>
            </a:prstGeom>
            <a:noFill/>
            <a:ln w="22225" cap="flat" cmpd="sng" algn="ctr">
              <a:solidFill>
                <a:srgbClr val="003366"/>
              </a:solidFill>
              <a:prstDash val="solid"/>
              <a:round/>
              <a:headEnd type="none" w="med" len="med"/>
              <a:tailEnd type="none" w="med" len="med"/>
            </a:ln>
            <a:effectLst/>
          </p:spPr>
        </p:cxnSp>
        <p:sp>
          <p:nvSpPr>
            <p:cNvPr id="24" name="圆角矩形 23"/>
            <p:cNvSpPr/>
            <p:nvPr/>
          </p:nvSpPr>
          <p:spPr bwMode="auto">
            <a:xfrm>
              <a:off x="7668344" y="5661248"/>
              <a:ext cx="864096"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帽沿</a:t>
              </a:r>
              <a:endPar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cxnSp>
          <p:nvCxnSpPr>
            <p:cNvPr id="26" name="直接连接符 25"/>
            <p:cNvCxnSpPr/>
            <p:nvPr/>
          </p:nvCxnSpPr>
          <p:spPr bwMode="auto">
            <a:xfrm rot="10800000">
              <a:off x="4932040" y="5085184"/>
              <a:ext cx="1224136" cy="72008"/>
            </a:xfrm>
            <a:prstGeom prst="line">
              <a:avLst/>
            </a:prstGeom>
            <a:noFill/>
            <a:ln w="22225" cap="flat" cmpd="sng" algn="ctr">
              <a:solidFill>
                <a:srgbClr val="003366"/>
              </a:solidFill>
              <a:prstDash val="solid"/>
              <a:round/>
              <a:headEnd type="none" w="med" len="med"/>
              <a:tailEnd type="none" w="med" len="med"/>
            </a:ln>
            <a:effectLst/>
          </p:spPr>
        </p:cxnSp>
        <p:sp>
          <p:nvSpPr>
            <p:cNvPr id="27" name="圆角矩形 26"/>
            <p:cNvSpPr/>
            <p:nvPr/>
          </p:nvSpPr>
          <p:spPr bwMode="auto">
            <a:xfrm>
              <a:off x="4067944" y="4869160"/>
              <a:ext cx="864096"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rPr>
                <a:t>顶筋</a:t>
              </a:r>
              <a:endParaRPr kumimoji="0" lang="zh-CN" altLang="en-US" sz="2000" b="1" i="0" u="none" strike="noStrike" cap="none" normalizeH="0" baseline="0" dirty="0" smtClean="0">
                <a:ln>
                  <a:noFill/>
                </a:ln>
                <a:solidFill>
                  <a:schemeClr val="tx1">
                    <a:lumMod val="85000"/>
                    <a:lumOff val="15000"/>
                  </a:schemeClr>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par>
                          <p:cTn id="21" fill="hold">
                            <p:stCondLst>
                              <p:cond delay="1000"/>
                            </p:stCondLst>
                            <p:childTnLst>
                              <p:par>
                                <p:cTn id="22" presetID="2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19675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采购管理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1187624" y="1988840"/>
            <a:ext cx="6768752" cy="1080120"/>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ts val="34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物资采购部门依据审批后的采购计划在具有集团公司安全帽供应商资格的供应商处采购。</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395536" y="3429000"/>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产品质量监督</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8" name="圆角矩形 7"/>
          <p:cNvSpPr/>
          <p:nvPr/>
        </p:nvSpPr>
        <p:spPr bwMode="auto">
          <a:xfrm>
            <a:off x="1236186" y="4221088"/>
            <a:ext cx="6768752" cy="151216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ts val="3400"/>
              </a:lnSpc>
              <a:spcBef>
                <a:spcPct val="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安全管理部门会同质量管理部门对安全帽的特殊要求进行进货检验，无能力的由第三方机构进行，集体公司指定的第三方安全帽检测机构定期进行抽查。</a:t>
            </a:r>
            <a:endParaRPr kumimoji="0" lang="zh-CN" altLang="en-US" sz="20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19675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配备要求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圆角矩形 6"/>
          <p:cNvSpPr/>
          <p:nvPr/>
        </p:nvSpPr>
        <p:spPr bwMode="auto">
          <a:xfrm>
            <a:off x="979279" y="2225824"/>
            <a:ext cx="6264696" cy="10081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    适用于大部分工作场所，包括建设工地、化工厂、油田、电厂、交通运输等。</a:t>
            </a:r>
            <a:endParaRPr kumimoji="0" lang="zh-CN" altLang="en-US" sz="2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pic>
        <p:nvPicPr>
          <p:cNvPr id="8" name="图片 7" descr="电力施工.jpg"/>
          <p:cNvPicPr>
            <a:picLocks noChangeAspect="1"/>
          </p:cNvPicPr>
          <p:nvPr/>
        </p:nvPicPr>
        <p:blipFill>
          <a:blip r:embed="rId1"/>
          <a:stretch>
            <a:fillRect/>
          </a:stretch>
        </p:blipFill>
        <p:spPr>
          <a:xfrm>
            <a:off x="3429163" y="4077072"/>
            <a:ext cx="2438981" cy="1512168"/>
          </a:xfrm>
          <a:prstGeom prst="rect">
            <a:avLst/>
          </a:prstGeom>
        </p:spPr>
      </p:pic>
      <p:pic>
        <p:nvPicPr>
          <p:cNvPr id="9" name="图片 8" descr="勘探.jpg"/>
          <p:cNvPicPr>
            <a:picLocks noChangeAspect="1"/>
          </p:cNvPicPr>
          <p:nvPr/>
        </p:nvPicPr>
        <p:blipFill>
          <a:blip r:embed="rId2" cstate="print"/>
          <a:stretch>
            <a:fillRect/>
          </a:stretch>
        </p:blipFill>
        <p:spPr>
          <a:xfrm>
            <a:off x="827584" y="4077072"/>
            <a:ext cx="2275839" cy="1512168"/>
          </a:xfrm>
          <a:prstGeom prst="rect">
            <a:avLst/>
          </a:prstGeom>
        </p:spPr>
      </p:pic>
      <p:pic>
        <p:nvPicPr>
          <p:cNvPr id="10" name="图片 9" descr="建筑施工.jpg"/>
          <p:cNvPicPr>
            <a:picLocks noChangeAspect="1"/>
          </p:cNvPicPr>
          <p:nvPr/>
        </p:nvPicPr>
        <p:blipFill>
          <a:blip r:embed="rId3" cstate="print"/>
          <a:stretch>
            <a:fillRect/>
          </a:stretch>
        </p:blipFill>
        <p:spPr>
          <a:xfrm>
            <a:off x="6131202" y="4077072"/>
            <a:ext cx="2185214" cy="151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412776"/>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配备要求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圆角矩形 6"/>
          <p:cNvSpPr/>
          <p:nvPr/>
        </p:nvSpPr>
        <p:spPr bwMode="auto">
          <a:xfrm>
            <a:off x="1115616" y="2204864"/>
            <a:ext cx="6912768" cy="295232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ct val="150000"/>
              </a:lnSpc>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       在坠落物伤害、轻微磕碰、飞溅的小物品引起的打击、短暂接触火焰、短时局部接触高温物体或暴露于高温的场所、对静电高度敏感、可能发生引爆的危险场所等应配备安全帽。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bwMode="auto">
          <a:xfrm>
            <a:off x="4022722" y="2323764"/>
            <a:ext cx="446449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zh-CN" altLang="en-US" sz="2400" b="1" dirty="0" smtClean="0">
                <a:solidFill>
                  <a:schemeClr val="tx1">
                    <a:lumMod val="75000"/>
                    <a:lumOff val="25000"/>
                  </a:schemeClr>
                </a:solidFill>
                <a:latin typeface="Arial" panose="020B0604020202020204" pitchFamily="34" charset="0"/>
                <a:ea typeface="宋体" panose="02010600030101010101" pitchFamily="2" charset="-122"/>
              </a:rPr>
              <a:t>帽箍、系带、吸汗带均为灰色</a:t>
            </a:r>
            <a:endParaRPr kumimoji="0" lang="zh-CN" altLang="en-US" sz="2400" b="1"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endParaRPr>
          </a:p>
        </p:txBody>
      </p:sp>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55679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颜色要求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395536" y="2348880"/>
            <a:ext cx="3312368"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lumMod val="75000"/>
                    <a:lumOff val="25000"/>
                  </a:schemeClr>
                </a:solidFill>
                <a:latin typeface="Arial" panose="020B0604020202020204" pitchFamily="34" charset="0"/>
                <a:ea typeface="宋体" panose="02010600030101010101" pitchFamily="2" charset="-122"/>
              </a:rPr>
              <a:t>普通安全帽</a:t>
            </a:r>
            <a:endParaRPr lang="zh-CN" altLang="en-US" sz="2400" b="1" dirty="0" smtClean="0">
              <a:solidFill>
                <a:schemeClr val="tx1">
                  <a:lumMod val="75000"/>
                  <a:lumOff val="25000"/>
                </a:schemeClr>
              </a:solidFill>
              <a:latin typeface="Arial" panose="020B0604020202020204" pitchFamily="34" charset="0"/>
              <a:ea typeface="宋体" panose="02010600030101010101" pitchFamily="2" charset="-122"/>
            </a:endParaRPr>
          </a:p>
        </p:txBody>
      </p:sp>
      <p:sp>
        <p:nvSpPr>
          <p:cNvPr id="7" name="圆角矩形 6"/>
          <p:cNvSpPr/>
          <p:nvPr/>
        </p:nvSpPr>
        <p:spPr bwMode="auto">
          <a:xfrm>
            <a:off x="1403648" y="3288257"/>
            <a:ext cx="1584176"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白色</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1403648" y="4008337"/>
            <a:ext cx="1584176"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黄色</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1403648" y="4728417"/>
            <a:ext cx="1584176" cy="432048"/>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algn="ctr" fontAlgn="base">
              <a:lnSpc>
                <a:spcPct val="1000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红色</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11" name="圆角矩形 10"/>
          <p:cNvSpPr/>
          <p:nvPr/>
        </p:nvSpPr>
        <p:spPr bwMode="auto">
          <a:xfrm>
            <a:off x="3563888" y="3263141"/>
            <a:ext cx="266429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管理人员</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3" name="圆角矩形 12"/>
          <p:cNvSpPr/>
          <p:nvPr/>
        </p:nvSpPr>
        <p:spPr bwMode="auto">
          <a:xfrm>
            <a:off x="3563888" y="3961445"/>
            <a:ext cx="266429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安全监督人员</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sp>
        <p:nvSpPr>
          <p:cNvPr id="14" name="圆角矩形 13"/>
          <p:cNvSpPr/>
          <p:nvPr/>
        </p:nvSpPr>
        <p:spPr bwMode="auto">
          <a:xfrm>
            <a:off x="3563888" y="4716694"/>
            <a:ext cx="2664296"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rPr>
              <a:t>操作人员</a:t>
            </a:r>
            <a:endParaRPr kumimoji="0" lang="zh-CN" altLang="en-US" sz="2400" b="1" i="0" u="none" strike="noStrike" cap="none" normalizeH="0" baseline="0" dirty="0" smtClean="0">
              <a:ln>
                <a:noFill/>
              </a:ln>
              <a:solidFill>
                <a:srgbClr val="00B050"/>
              </a:solidFill>
              <a:effectLst/>
              <a:latin typeface="Arial" panose="020B0604020202020204" pitchFamily="34" charset="0"/>
              <a:ea typeface="宋体" panose="02010600030101010101" pitchFamily="2" charset="-122"/>
            </a:endParaRPr>
          </a:p>
        </p:txBody>
      </p:sp>
      <p:pic>
        <p:nvPicPr>
          <p:cNvPr id="17" name="图片 16" descr="白.jpg"/>
          <p:cNvPicPr>
            <a:picLocks noChangeAspect="1"/>
          </p:cNvPicPr>
          <p:nvPr/>
        </p:nvPicPr>
        <p:blipFill>
          <a:blip r:embed="rId1" cstate="print"/>
          <a:stretch>
            <a:fillRect/>
          </a:stretch>
        </p:blipFill>
        <p:spPr>
          <a:xfrm>
            <a:off x="6660232" y="3359781"/>
            <a:ext cx="546584" cy="546584"/>
          </a:xfrm>
          <a:prstGeom prst="rect">
            <a:avLst/>
          </a:prstGeom>
        </p:spPr>
      </p:pic>
      <p:pic>
        <p:nvPicPr>
          <p:cNvPr id="18" name="图片 17" descr="红.jpg"/>
          <p:cNvPicPr>
            <a:picLocks noChangeAspect="1"/>
          </p:cNvPicPr>
          <p:nvPr/>
        </p:nvPicPr>
        <p:blipFill>
          <a:blip r:embed="rId2" cstate="print"/>
          <a:stretch>
            <a:fillRect/>
          </a:stretch>
        </p:blipFill>
        <p:spPr>
          <a:xfrm>
            <a:off x="6687927" y="4838713"/>
            <a:ext cx="616659" cy="462495"/>
          </a:xfrm>
          <a:prstGeom prst="rect">
            <a:avLst/>
          </a:prstGeom>
        </p:spPr>
      </p:pic>
      <p:pic>
        <p:nvPicPr>
          <p:cNvPr id="19" name="图片 18" descr="黄色.jpg"/>
          <p:cNvPicPr>
            <a:picLocks noChangeAspect="1"/>
          </p:cNvPicPr>
          <p:nvPr/>
        </p:nvPicPr>
        <p:blipFill>
          <a:blip r:embed="rId3"/>
          <a:stretch>
            <a:fillRect/>
          </a:stretch>
        </p:blipFill>
        <p:spPr>
          <a:xfrm>
            <a:off x="6715622" y="4132217"/>
            <a:ext cx="504539" cy="506843"/>
          </a:xfrm>
          <a:prstGeom prst="rect">
            <a:avLst/>
          </a:prstGeom>
        </p:spPr>
      </p:pic>
      <p:cxnSp>
        <p:nvCxnSpPr>
          <p:cNvPr id="22" name="直接连接符 21"/>
          <p:cNvCxnSpPr/>
          <p:nvPr/>
        </p:nvCxnSpPr>
        <p:spPr bwMode="auto">
          <a:xfrm flipV="1">
            <a:off x="3707904" y="2564904"/>
            <a:ext cx="360040" cy="3466"/>
          </a:xfrm>
          <a:prstGeom prst="line">
            <a:avLst/>
          </a:prstGeom>
          <a:noFill/>
          <a:ln w="22225" cap="flat" cmpd="sng" algn="ctr">
            <a:solidFill>
              <a:srgbClr val="0033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ppt_x</p:attrName>
                                        </p:attrNameLst>
                                      </p:cBhvr>
                                      <p:tavLst>
                                        <p:tav tm="0">
                                          <p:val>
                                            <p:strVal val="#ppt_x-.2"/>
                                          </p:val>
                                        </p:tav>
                                        <p:tav tm="100000">
                                          <p:val>
                                            <p:strVal val="#ppt_x"/>
                                          </p:val>
                                        </p:tav>
                                      </p:tavLst>
                                    </p:anim>
                                    <p:anim calcmode="lin" valueType="num">
                                      <p:cBhvr>
                                        <p:cTn id="1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2"/>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6" grpId="0" animBg="1"/>
      <p:bldP spid="7" grpId="0" animBg="1"/>
      <p:bldP spid="8" grpId="0" animBg="1"/>
      <p:bldP spid="9" grpId="0" animBg="1"/>
      <p:bldP spid="11"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55679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颜色要求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7" name="圆角矩形 6"/>
          <p:cNvSpPr/>
          <p:nvPr/>
        </p:nvSpPr>
        <p:spPr bwMode="auto">
          <a:xfrm>
            <a:off x="1188368" y="2736354"/>
            <a:ext cx="6696744" cy="86409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    海外员工根据所在国家和集团公司规定，自行确定颜色。</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1187624" y="3946376"/>
            <a:ext cx="6696744" cy="86409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    集团公司以外承包商安全帽使用颜色应不同于集团公司员工，具体颜色由承包商自行决定。</a:t>
            </a:r>
            <a:endParaRPr lang="zh-CN" altLang="en-US" sz="2400" b="1" dirty="0" smtClean="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124744"/>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颜色要求</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395536" y="1916832"/>
            <a:ext cx="3312368" cy="4320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spcBef>
                <a:spcPct val="0"/>
              </a:spcBef>
              <a:spcAft>
                <a:spcPct val="0"/>
              </a:spcAft>
            </a:pPr>
            <a:r>
              <a:rPr lang="zh-CN" altLang="en-US" sz="2400" b="1" dirty="0" smtClean="0">
                <a:solidFill>
                  <a:schemeClr val="tx1">
                    <a:lumMod val="75000"/>
                    <a:lumOff val="25000"/>
                  </a:schemeClr>
                </a:solidFill>
                <a:latin typeface="Arial" panose="020B0604020202020204" pitchFamily="34" charset="0"/>
                <a:ea typeface="宋体" panose="02010600030101010101" pitchFamily="2" charset="-122"/>
              </a:rPr>
              <a:t>防寒安全帽</a:t>
            </a:r>
            <a:endParaRPr lang="zh-CN" altLang="en-US" sz="2400" b="1" dirty="0" smtClean="0">
              <a:solidFill>
                <a:schemeClr val="tx1">
                  <a:lumMod val="75000"/>
                  <a:lumOff val="25000"/>
                </a:schemeClr>
              </a:solidFill>
              <a:latin typeface="Arial" panose="020B0604020202020204" pitchFamily="34" charset="0"/>
              <a:ea typeface="宋体" panose="02010600030101010101" pitchFamily="2" charset="-122"/>
            </a:endParaRPr>
          </a:p>
        </p:txBody>
      </p:sp>
      <p:sp>
        <p:nvSpPr>
          <p:cNvPr id="7" name="圆角矩形 6"/>
          <p:cNvSpPr/>
          <p:nvPr/>
        </p:nvSpPr>
        <p:spPr bwMode="auto">
          <a:xfrm>
            <a:off x="1547664" y="2780928"/>
            <a:ext cx="4968552" cy="122413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ts val="35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防寒安全帽外表面为黑色，帽衬、帽带、帽绒均为棕色。</a:t>
            </a:r>
            <a:endParaRPr lang="zh-CN" altLang="en-US" sz="2400" b="1" dirty="0" smtClean="0">
              <a:solidFill>
                <a:srgbClr val="FF0000"/>
              </a:solidFill>
              <a:latin typeface="Arial" panose="020B0604020202020204" pitchFamily="34" charset="0"/>
              <a:ea typeface="宋体" panose="02010600030101010101" pitchFamily="2" charset="-122"/>
            </a:endParaRPr>
          </a:p>
        </p:txBody>
      </p:sp>
      <p:pic>
        <p:nvPicPr>
          <p:cNvPr id="8" name="图片 7" descr="qwe.jpg"/>
          <p:cNvPicPr>
            <a:picLocks noChangeAspect="1"/>
          </p:cNvPicPr>
          <p:nvPr/>
        </p:nvPicPr>
        <p:blipFill>
          <a:blip r:embed="rId1"/>
          <a:stretch>
            <a:fillRect/>
          </a:stretch>
        </p:blipFill>
        <p:spPr>
          <a:xfrm>
            <a:off x="5076056" y="4293096"/>
            <a:ext cx="2016224" cy="1833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051720" y="260648"/>
            <a:ext cx="4032448" cy="5760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rPr>
              <a:t>管理要求</a:t>
            </a:r>
            <a:endParaRPr kumimoji="0" lang="zh-CN" altLang="en-US" sz="2400" b="1" i="0" u="none" strike="noStrike" cap="none" normalizeH="0" baseline="0" dirty="0" smtClean="0">
              <a:ln>
                <a:noFill/>
              </a:ln>
              <a:solidFill>
                <a:srgbClr val="00B0F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395536" y="1556792"/>
            <a:ext cx="2160240"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marR="0" indent="0" fontAlgn="base">
              <a:lnSpc>
                <a:spcPct val="100000"/>
              </a:lnSpc>
              <a:spcBef>
                <a:spcPct val="0"/>
              </a:spcBef>
              <a:spcAft>
                <a:spcPct val="0"/>
              </a:spcAft>
              <a:buClrTx/>
              <a:buSzTx/>
              <a:buFontTx/>
              <a:buNone/>
            </a:pPr>
            <a:r>
              <a:rPr lang="zh-CN" altLang="en-US" sz="2400" b="1" dirty="0" smtClean="0">
                <a:solidFill>
                  <a:srgbClr val="00B050"/>
                </a:solidFill>
                <a:latin typeface="Arial" panose="020B0604020202020204" pitchFamily="34" charset="0"/>
                <a:ea typeface="宋体" panose="02010600030101010101" pitchFamily="2" charset="-122"/>
              </a:rPr>
              <a:t>报废管理</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6" name="圆角矩形 5"/>
          <p:cNvSpPr/>
          <p:nvPr/>
        </p:nvSpPr>
        <p:spPr bwMode="auto">
          <a:xfrm>
            <a:off x="323528" y="2132856"/>
            <a:ext cx="4536504" cy="43204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rPr>
              <a:t>下列情况之一的安全帽应报废：</a:t>
            </a:r>
            <a:endParaRPr kumimoji="0" lang="zh-CN" altLang="en-US" sz="2000" b="1"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2123728" y="2708920"/>
            <a:ext cx="5112568"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fontAlgn="base">
              <a:lnSpc>
                <a:spcPts val="3500"/>
              </a:lnSpc>
              <a:spcBef>
                <a:spcPct val="0"/>
              </a:spcBef>
              <a:spcAft>
                <a:spcPct val="0"/>
              </a:spcAft>
            </a:pPr>
            <a:r>
              <a:rPr lang="zh-CN" altLang="en-US" sz="2400" b="1" dirty="0" smtClean="0">
                <a:solidFill>
                  <a:srgbClr val="FF0000"/>
                </a:solidFill>
                <a:latin typeface="Arial" panose="020B0604020202020204" pitchFamily="34" charset="0"/>
                <a:ea typeface="宋体" panose="02010600030101010101" pitchFamily="2" charset="-122"/>
              </a:rPr>
              <a:t>受过严重冲击的安全帽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8" name="圆角矩形 7"/>
          <p:cNvSpPr/>
          <p:nvPr/>
        </p:nvSpPr>
        <p:spPr bwMode="auto">
          <a:xfrm>
            <a:off x="2123728" y="3356992"/>
            <a:ext cx="5112568" cy="504056"/>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ts val="3500"/>
              </a:lnSpc>
              <a:spcBef>
                <a:spcPct val="0"/>
              </a:spcBef>
              <a:spcAft>
                <a:spcPct val="0"/>
              </a:spcAft>
              <a:buClrTx/>
              <a:buSzTx/>
              <a:buFontTx/>
              <a:buNone/>
            </a:pPr>
            <a:r>
              <a:rPr lang="zh-CN" altLang="en-US" sz="2400" b="1" dirty="0" smtClean="0">
                <a:solidFill>
                  <a:srgbClr val="FF0000"/>
                </a:solidFill>
                <a:latin typeface="Arial" panose="020B0604020202020204" pitchFamily="34" charset="0"/>
                <a:ea typeface="宋体" panose="02010600030101010101" pitchFamily="2" charset="-122"/>
              </a:rPr>
              <a:t>破损或变形的安全帽</a:t>
            </a:r>
            <a:endParaRPr lang="zh-CN" altLang="en-US" sz="2400" b="1" dirty="0" smtClean="0">
              <a:solidFill>
                <a:srgbClr val="FF0000"/>
              </a:solidFill>
              <a:latin typeface="Arial" panose="020B0604020202020204" pitchFamily="34" charset="0"/>
              <a:ea typeface="宋体" panose="02010600030101010101" pitchFamily="2" charset="-122"/>
            </a:endParaRPr>
          </a:p>
        </p:txBody>
      </p:sp>
      <p:sp>
        <p:nvSpPr>
          <p:cNvPr id="9" name="圆角矩形 8"/>
          <p:cNvSpPr/>
          <p:nvPr/>
        </p:nvSpPr>
        <p:spPr bwMode="auto">
          <a:xfrm>
            <a:off x="2123728" y="4005064"/>
            <a:ext cx="5112568" cy="1008112"/>
          </a:xfrm>
          <a:prstGeom prst="round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800" tIns="39600" rIns="82800" bIns="39600" numCol="1" rtlCol="0" anchor="t" anchorCtr="0" compatLnSpc="1"/>
          <a:lstStyle/>
          <a:p>
            <a:pPr marR="0" indent="0" fontAlgn="base">
              <a:lnSpc>
                <a:spcPts val="3500"/>
              </a:lnSpc>
              <a:spcBef>
                <a:spcPct val="0"/>
              </a:spcBef>
              <a:spcAft>
                <a:spcPct val="0"/>
              </a:spcAft>
              <a:buClrTx/>
              <a:buSzTx/>
              <a:buFontTx/>
              <a:buNone/>
            </a:pPr>
            <a:r>
              <a:rPr lang="zh-CN" altLang="en-US"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从产品制造完成之日计，达到</a:t>
            </a:r>
            <a:r>
              <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2.5</a:t>
            </a:r>
            <a:r>
              <a:rPr lang="zh-CN" altLang="en-US"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年的安全帽</a:t>
            </a:r>
            <a:endParaRPr lang="zh-CN" altLang="en-US"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p:cNvSpPr/>
          <p:nvPr/>
        </p:nvSpPr>
        <p:spPr bwMode="auto">
          <a:xfrm>
            <a:off x="539552" y="5157192"/>
            <a:ext cx="7992888" cy="72008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rPr>
              <a:t>    各企业物资采购部门定期回收报废安全帽，同时做破坏性处理，并制定处理办法。</a:t>
            </a:r>
            <a:endParaRPr kumimoji="0" lang="zh-CN" altLang="en-US" sz="2000" b="1"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25490" y="3968750"/>
            <a:ext cx="30035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255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矩形 4"/>
          <p:cNvSpPr/>
          <p:nvPr/>
        </p:nvSpPr>
        <p:spPr bwMode="auto">
          <a:xfrm>
            <a:off x="467544" y="126876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帽衬</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43608" y="1772816"/>
            <a:ext cx="7200800" cy="108012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帽壳内部部件的总称。由帽箍、吸汗带、缓冲垫、衬带等组成</a:t>
            </a:r>
            <a:endParaRPr lang="zh-CN" altLang="en-US" sz="2400" b="1" dirty="0" smtClean="0">
              <a:solidFill>
                <a:srgbClr val="FF0000"/>
              </a:solidFill>
            </a:endParaRPr>
          </a:p>
        </p:txBody>
      </p:sp>
      <p:sp>
        <p:nvSpPr>
          <p:cNvPr id="7" name="矩形 6"/>
          <p:cNvSpPr/>
          <p:nvPr/>
        </p:nvSpPr>
        <p:spPr bwMode="auto">
          <a:xfrm>
            <a:off x="467544" y="306896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帽箍</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043608" y="3573016"/>
            <a:ext cx="7200800" cy="10081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绕头围起固定作用的可调节的箍。包括调节带圈大小的结构。</a:t>
            </a:r>
            <a:endParaRPr lang="zh-CN" altLang="en-US" sz="2400" b="1" dirty="0" smtClean="0">
              <a:solidFill>
                <a:srgbClr val="FF0000"/>
              </a:solidFill>
            </a:endParaRPr>
          </a:p>
        </p:txBody>
      </p:sp>
      <p:sp>
        <p:nvSpPr>
          <p:cNvPr id="9" name="矩形 8"/>
          <p:cNvSpPr/>
          <p:nvPr/>
        </p:nvSpPr>
        <p:spPr bwMode="auto">
          <a:xfrm>
            <a:off x="539552" y="4797152"/>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吸汗带</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115616" y="5301208"/>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附加在帽箍上的</a:t>
            </a:r>
            <a:r>
              <a:rPr lang="zh-CN" altLang="en-US" sz="2400" b="1" dirty="0">
                <a:solidFill>
                  <a:srgbClr val="FF0000"/>
                </a:solidFill>
              </a:rPr>
              <a:t>吸汗</a:t>
            </a:r>
            <a:r>
              <a:rPr lang="zh-CN" altLang="en-US" sz="2400" b="1" dirty="0" smtClean="0">
                <a:solidFill>
                  <a:srgbClr val="FF0000"/>
                </a:solidFill>
              </a:rPr>
              <a:t>材料。</a:t>
            </a:r>
            <a:endParaRPr lang="zh-CN" altLang="en-US"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矩形 4"/>
          <p:cNvSpPr/>
          <p:nvPr/>
        </p:nvSpPr>
        <p:spPr bwMode="auto">
          <a:xfrm>
            <a:off x="467544" y="1412776"/>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缓冲垫</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43608" y="1916832"/>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设置在帽壳和帽箍之间吸收冲击能力的部件。</a:t>
            </a:r>
            <a:endParaRPr lang="zh-CN" altLang="en-US" sz="2400" b="1" dirty="0" smtClean="0">
              <a:solidFill>
                <a:srgbClr val="FF0000"/>
              </a:solidFill>
            </a:endParaRPr>
          </a:p>
        </p:txBody>
      </p:sp>
      <p:sp>
        <p:nvSpPr>
          <p:cNvPr id="7" name="矩形 6"/>
          <p:cNvSpPr/>
          <p:nvPr/>
        </p:nvSpPr>
        <p:spPr bwMode="auto">
          <a:xfrm>
            <a:off x="467544" y="2636912"/>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衬带</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043608" y="3140968"/>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与头顶直接接触的带子。</a:t>
            </a:r>
            <a:endParaRPr lang="zh-CN" altLang="en-US" sz="2400" b="1" dirty="0" smtClean="0">
              <a:solidFill>
                <a:srgbClr val="FF0000"/>
              </a:solidFill>
            </a:endParaRPr>
          </a:p>
        </p:txBody>
      </p:sp>
      <p:sp>
        <p:nvSpPr>
          <p:cNvPr id="9" name="矩形 8"/>
          <p:cNvSpPr/>
          <p:nvPr/>
        </p:nvSpPr>
        <p:spPr bwMode="auto">
          <a:xfrm>
            <a:off x="467544" y="3933056"/>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下颏带</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043608" y="4437112"/>
            <a:ext cx="7200800" cy="108012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系在下颏上，起辅助固定作用的带子。由系带、锁紧卡组成。</a:t>
            </a:r>
            <a:endParaRPr lang="zh-CN" altLang="en-US"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矩形 4"/>
          <p:cNvSpPr/>
          <p:nvPr/>
        </p:nvSpPr>
        <p:spPr bwMode="auto">
          <a:xfrm>
            <a:off x="467544" y="1412776"/>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锁紧卡</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43608" y="1916832"/>
            <a:ext cx="7200800"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调节与固定系带有效长短的零部件。</a:t>
            </a:r>
            <a:endParaRPr lang="zh-CN" altLang="en-US" sz="2400" b="1" dirty="0" smtClean="0">
              <a:solidFill>
                <a:srgbClr val="FF0000"/>
              </a:solidFill>
            </a:endParaRPr>
          </a:p>
        </p:txBody>
      </p:sp>
      <p:sp>
        <p:nvSpPr>
          <p:cNvPr id="7" name="矩形 6"/>
          <p:cNvSpPr/>
          <p:nvPr/>
        </p:nvSpPr>
        <p:spPr bwMode="auto">
          <a:xfrm>
            <a:off x="467544" y="2636912"/>
            <a:ext cx="165618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水平间距</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043608" y="3140968"/>
            <a:ext cx="7200800" cy="10081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安全帽在佩戴时，帽箍与帽壳内表面之间在水平面上的径向距离。</a:t>
            </a:r>
            <a:endParaRPr lang="zh-CN" altLang="en-US" sz="2400" b="1" dirty="0" smtClean="0">
              <a:solidFill>
                <a:srgbClr val="FF0000"/>
              </a:solidFill>
            </a:endParaRPr>
          </a:p>
        </p:txBody>
      </p:sp>
      <p:sp>
        <p:nvSpPr>
          <p:cNvPr id="11" name="矩形 10"/>
          <p:cNvSpPr/>
          <p:nvPr/>
        </p:nvSpPr>
        <p:spPr bwMode="auto">
          <a:xfrm>
            <a:off x="539552" y="4293096"/>
            <a:ext cx="1944216"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垂直间距</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971600" y="4797152"/>
            <a:ext cx="7344816" cy="108012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    安全帽在佩戴时，头顶最高点与帽壳内表面之间的轴向距离。（不包括顶筋的空间）</a:t>
            </a:r>
            <a:endParaRPr lang="zh-CN" altLang="en-US"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483768" y="332656"/>
            <a:ext cx="3312368" cy="50405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800" tIns="39600" rIns="82800" bIns="39600" numCol="1" rtlCol="0" anchor="t" anchorCtr="0" compatLnSpc="1"/>
          <a:lstStyle/>
          <a:p>
            <a:pPr algn="ctr" fontAlgn="base">
              <a:spcBef>
                <a:spcPct val="0"/>
              </a:spcBef>
              <a:spcAft>
                <a:spcPct val="0"/>
              </a:spcAft>
            </a:pPr>
            <a:r>
              <a:rPr lang="zh-CN" altLang="en-US" sz="2400" b="1" dirty="0" smtClean="0">
                <a:solidFill>
                  <a:srgbClr val="00B050"/>
                </a:solidFill>
                <a:latin typeface="Arial" panose="020B0604020202020204" pitchFamily="34" charset="0"/>
                <a:ea typeface="宋体" panose="02010600030101010101" pitchFamily="2" charset="-122"/>
              </a:rPr>
              <a:t>术语和定义</a:t>
            </a:r>
            <a:endParaRPr lang="zh-CN" altLang="en-US" sz="2400" b="1" dirty="0" smtClean="0">
              <a:solidFill>
                <a:srgbClr val="00B050"/>
              </a:solidFill>
              <a:latin typeface="Arial" panose="020B0604020202020204" pitchFamily="34" charset="0"/>
              <a:ea typeface="宋体" panose="02010600030101010101" pitchFamily="2" charset="-122"/>
            </a:endParaRPr>
          </a:p>
        </p:txBody>
      </p:sp>
      <p:sp>
        <p:nvSpPr>
          <p:cNvPr id="5" name="矩形 4"/>
          <p:cNvSpPr/>
          <p:nvPr/>
        </p:nvSpPr>
        <p:spPr bwMode="auto">
          <a:xfrm>
            <a:off x="467544" y="1412776"/>
            <a:ext cx="2304256"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佩戴高度</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43608" y="1916832"/>
            <a:ext cx="7416824"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安全帽在佩戴时，帽箍底部距头顶最高点的轴向距离。</a:t>
            </a:r>
            <a:endParaRPr lang="zh-CN" altLang="en-US" sz="2400" b="1" dirty="0" smtClean="0">
              <a:solidFill>
                <a:srgbClr val="FF0000"/>
              </a:solidFill>
            </a:endParaRPr>
          </a:p>
        </p:txBody>
      </p:sp>
      <p:sp>
        <p:nvSpPr>
          <p:cNvPr id="13" name="矩形 12"/>
          <p:cNvSpPr/>
          <p:nvPr/>
        </p:nvSpPr>
        <p:spPr bwMode="auto">
          <a:xfrm>
            <a:off x="467544" y="2708920"/>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头模</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1043608" y="3212976"/>
            <a:ext cx="7416824"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测试安全帽时使用的模拟人头模型。</a:t>
            </a:r>
            <a:endParaRPr lang="zh-CN" altLang="en-US" sz="2400" b="1" dirty="0" smtClean="0">
              <a:solidFill>
                <a:srgbClr val="FF0000"/>
              </a:solidFill>
            </a:endParaRPr>
          </a:p>
        </p:txBody>
      </p:sp>
      <p:sp>
        <p:nvSpPr>
          <p:cNvPr id="15" name="矩形 14"/>
          <p:cNvSpPr/>
          <p:nvPr/>
        </p:nvSpPr>
        <p:spPr bwMode="auto">
          <a:xfrm>
            <a:off x="467544" y="4005064"/>
            <a:ext cx="1296144" cy="4320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2800" tIns="39600" rIns="82800" bIns="3960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通气孔</a:t>
            </a:r>
            <a:endParaRPr kumimoji="0" lang="zh-CN" altLang="en-US" sz="2400" b="1" i="0" u="none" strike="noStrike" cap="none" normalizeH="0" baseline="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1043608" y="4509120"/>
            <a:ext cx="7416824" cy="57606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82800" tIns="39600" rIns="82800" bIns="39600" numCol="1" rtlCol="0" anchor="t" anchorCtr="0" compatLnSpc="1"/>
          <a:lstStyle/>
          <a:p>
            <a:pPr fontAlgn="base">
              <a:lnSpc>
                <a:spcPts val="3300"/>
              </a:lnSpc>
              <a:spcBef>
                <a:spcPct val="0"/>
              </a:spcBef>
              <a:spcAft>
                <a:spcPct val="0"/>
              </a:spcAft>
            </a:pPr>
            <a:r>
              <a:rPr lang="zh-CN" altLang="en-US" sz="2400" b="1" dirty="0" smtClean="0">
                <a:solidFill>
                  <a:srgbClr val="FF0000"/>
                </a:solidFill>
              </a:rPr>
              <a:t>设置在帽壳上的通气孔。</a:t>
            </a:r>
            <a:endParaRPr lang="zh-CN" altLang="en-US" sz="24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bpos">
  <a:themeElements>
    <a:clrScheme name="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003366"/>
          </a:solidFill>
          <a:prstDash val="solid"/>
          <a:round/>
          <a:headEnd type="none" w="med" len="med"/>
          <a:tailEnd type="none" w="med" len="med"/>
        </a:ln>
      </a:spPr>
      <a:bodyPr vert="horz" wrap="square" lIns="82800" tIns="39600" rIns="82800" bIns="396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22225" cap="flat" cmpd="sng" algn="ctr">
          <a:solidFill>
            <a:srgbClr val="003366"/>
          </a:solidFill>
          <a:prstDash val="solid"/>
          <a:round/>
          <a:headEnd type="none" w="med" len="med"/>
          <a:tailEnd type="none" w="med" len="med"/>
        </a:ln>
      </a:spPr>
      <a:bodyPr vert="horz" wrap="square" lIns="82800" tIns="39600" rIns="82800" bIns="396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自定义设计方案 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10">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003366"/>
          </a:solidFill>
          <a:prstDash val="solid"/>
          <a:round/>
          <a:headEnd type="none" w="med" len="med"/>
          <a:tailEnd type="none" w="med" len="med"/>
        </a:ln>
      </a:spPr>
      <a:bodyPr vert="horz" wrap="square" lIns="82800" tIns="39600" rIns="82800" bIns="396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22225" cap="flat" cmpd="sng" algn="ctr">
          <a:solidFill>
            <a:srgbClr val="003366"/>
          </a:solidFill>
          <a:prstDash val="solid"/>
          <a:round/>
          <a:headEnd type="none" w="med" len="med"/>
          <a:tailEnd type="none" w="med" len="med"/>
        </a:ln>
      </a:spPr>
      <a:bodyPr vert="horz" wrap="square" lIns="82800" tIns="39600" rIns="82800" bIns="396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rgbClr val="FFFF66"/>
            </a:solidFill>
            <a:effectLst/>
            <a:latin typeface="Arial" panose="020B0604020202020204" pitchFamily="34" charset="0"/>
            <a:ea typeface="宋体" panose="02010600030101010101" pitchFamily="2" charset="-122"/>
          </a:defRPr>
        </a:defPPr>
      </a:lstStyle>
    </a:lnDef>
  </a:objectDefaults>
  <a:extraClrSchemeLst>
    <a:extraClrScheme>
      <a:clrScheme name="1_自定义设计方案 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自定义设计方案 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5">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9">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10">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bpos</Template>
  <TotalTime>0</TotalTime>
  <Words>5732</Words>
  <Application>WPS 演示</Application>
  <PresentationFormat>全屏显示(4:3)</PresentationFormat>
  <Paragraphs>682</Paragraphs>
  <Slides>57</Slides>
  <Notes>0</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3</vt:i4>
      </vt:variant>
      <vt:variant>
        <vt:lpstr>幻灯片标题</vt:lpstr>
      </vt:variant>
      <vt:variant>
        <vt:i4>57</vt:i4>
      </vt:variant>
    </vt:vector>
  </HeadingPairs>
  <TitlesOfParts>
    <vt:vector size="73" baseType="lpstr">
      <vt:lpstr>Arial</vt:lpstr>
      <vt:lpstr>宋体</vt:lpstr>
      <vt:lpstr>Wingdings</vt:lpstr>
      <vt:lpstr>微软雅黑</vt:lpstr>
      <vt:lpstr>Arial Unicode MS</vt:lpstr>
      <vt:lpstr>Calibri</vt:lpstr>
      <vt:lpstr>Times New Roman</vt:lpstr>
      <vt:lpstr>楷体</vt:lpstr>
      <vt:lpstr>汉仪旗黑-85S</vt:lpstr>
      <vt:lpstr>黑体</vt:lpstr>
      <vt:lpstr>bpos</vt:lpstr>
      <vt:lpstr>1_自定义设计方案</vt:lpstr>
      <vt:lpstr>4_Office 主题</vt:lpstr>
      <vt:lpstr>Equation.DSMT4</vt:lpstr>
      <vt:lpstr>Equation.DSMT4</vt:lpstr>
      <vt:lpstr>Equation.DSMT4</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公众号:安全生产管理</cp:keywords>
  <dc:description>公众号:安全生产管理</dc:description>
  <dc:subject>公众号:安全生产管理</dc:subject>
  <cp:category>公众号:安全生产管理</cp:category>
  <cp:lastModifiedBy>little fairy</cp:lastModifiedBy>
  <cp:revision>4</cp:revision>
  <dcterms:created xsi:type="dcterms:W3CDTF">2019-05-23T23:37:00Z</dcterms:created>
  <dcterms:modified xsi:type="dcterms:W3CDTF">2024-02-19T02:00:44Z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68B488A7F9DE4E3BAE3CB5ADA59339E7_13</vt:lpwstr>
  </property>
</Properties>
</file>