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jpeg" ContentType="image/jpeg"/>
  <Default Extension="JPG" ContentType="image/.jp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20"/>
  </p:handoutMasterIdLst>
  <p:sldIdLst>
    <p:sldId id="295" r:id="rId3"/>
    <p:sldId id="370" r:id="rId4"/>
    <p:sldId id="334" r:id="rId5"/>
    <p:sldId id="336" r:id="rId6"/>
    <p:sldId id="350" r:id="rId7"/>
    <p:sldId id="353" r:id="rId8"/>
    <p:sldId id="359" r:id="rId9"/>
    <p:sldId id="356" r:id="rId10"/>
    <p:sldId id="357" r:id="rId11"/>
    <p:sldId id="342" r:id="rId12"/>
    <p:sldId id="360" r:id="rId13"/>
    <p:sldId id="354" r:id="rId14"/>
    <p:sldId id="362" r:id="rId15"/>
    <p:sldId id="363" r:id="rId16"/>
    <p:sldId id="364" r:id="rId17"/>
    <p:sldId id="365" r:id="rId18"/>
    <p:sldId id="372" r:id="rId19"/>
  </p:sldIdLst>
  <p:sldSz cx="9144000" cy="6858000" type="screen4x3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None/>
      <a:defRPr b="0" i="0" u="none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Tx/>
      <a:buNone/>
      <a:defRPr sz="1800" b="0" i="0" u="none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Tx/>
      <a:buNone/>
      <a:defRPr sz="1800" b="0" i="0" u="none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Tx/>
      <a:buNone/>
      <a:defRPr sz="1800" b="0" i="0" u="none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FontTx/>
      <a:buNone/>
      <a:defRPr sz="1800" b="0" i="0" u="none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ClrTx/>
      <a:buSzPct val="100000"/>
      <a:buFontTx/>
      <a:buNone/>
      <a:defRPr sz="1800" b="0" i="0" u="none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ClrTx/>
      <a:buSzPct val="100000"/>
      <a:buFontTx/>
      <a:buNone/>
      <a:defRPr sz="1800" b="0" i="0" u="none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ClrTx/>
      <a:buSzPct val="100000"/>
      <a:buFontTx/>
      <a:buNone/>
      <a:defRPr sz="1800" b="0" i="0" u="none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ClrTx/>
      <a:buSzPct val="100000"/>
      <a:buFontTx/>
      <a:buNone/>
      <a:defRPr sz="1800" b="0" i="0" u="none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-102" y="-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9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页眉占位符 5121"/>
          <p:cNvSpPr/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  <a:r>
              <a:rPr lang="en-US" altLang="zh-CN" sz="120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*</a:t>
            </a:r>
            <a:endParaRPr lang="en-US" altLang="zh-CN" sz="1200" strike="noStrike" noProof="1"/>
          </a:p>
        </p:txBody>
      </p:sp>
      <p:sp>
        <p:nvSpPr>
          <p:cNvPr id="5123" name="日期占位符 5122"/>
          <p:cNvSpPr/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fontAlgn="base"/>
            <a:endParaRPr lang="zh-CN" altLang="en-US" sz="1200" strike="noStrike" noProof="1"/>
          </a:p>
        </p:txBody>
      </p:sp>
      <p:sp>
        <p:nvSpPr>
          <p:cNvPr id="5124" name="页脚占位符 5123"/>
          <p:cNvSpPr/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fontAlgn="base"/>
            <a:endParaRPr lang="zh-CN" altLang="en-US" sz="1200" strike="noStrike" noProof="1"/>
          </a:p>
        </p:txBody>
      </p:sp>
      <p:sp>
        <p:nvSpPr>
          <p:cNvPr id="5125" name="灯片编号占位符 5124"/>
          <p:cNvSpPr/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fontAlgn="base"/>
            <a:fld id="{9A0DB2DC-4C9A-4742-B13C-FB6460FD3503}" type="slidenum">
              <a:rPr lang="zh-CN" altLang="en-US" sz="120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矩形 2051"/>
          <p:cNvSpPr/>
          <p:nvPr/>
        </p:nvSpPr>
        <p:spPr>
          <a:xfrm>
            <a:off x="1042988" y="6364288"/>
            <a:ext cx="6357937" cy="4937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 algn="ctr">
              <a:spcBef>
                <a:spcPct val="20000"/>
              </a:spcBef>
            </a:pPr>
            <a:r>
              <a:rPr lang="en-US" altLang="zh-CN" sz="2400" b="1">
                <a:latin typeface="Arial" panose="020B0604020202020204" pitchFamily="34" charset="0"/>
                <a:ea typeface="楷体_GB2312" charset="-122"/>
              </a:rPr>
              <a:t>      </a:t>
            </a:r>
            <a:r>
              <a:rPr lang="zh-CN" altLang="en-US" sz="2400" b="1">
                <a:latin typeface="Arial" panose="020B0604020202020204" pitchFamily="34" charset="0"/>
                <a:ea typeface="楷体_GB2312" charset="-122"/>
              </a:rPr>
              <a:t>居安思危　杜渐防微</a:t>
            </a:r>
            <a:endParaRPr lang="zh-CN" altLang="en-US" sz="2400" b="1">
              <a:latin typeface="Arial" panose="020B0604020202020204" pitchFamily="34" charset="0"/>
              <a:ea typeface="楷体_GB2312" charset="-122"/>
            </a:endParaRPr>
          </a:p>
          <a:p>
            <a:pPr lvl="0" algn="ctr">
              <a:spcBef>
                <a:spcPct val="20000"/>
              </a:spcBef>
            </a:pPr>
            <a:endParaRPr lang="zh-CN" altLang="en-US" sz="2400" b="1">
              <a:latin typeface="Arial" panose="020B0604020202020204" pitchFamily="34" charset="0"/>
              <a:ea typeface="楷体_GB2312" charset="-122"/>
            </a:endParaRPr>
          </a:p>
        </p:txBody>
      </p:sp>
      <p:sp>
        <p:nvSpPr>
          <p:cNvPr id="2050" name="标题 2049"/>
          <p:cNvSpPr/>
          <p:nvPr>
            <p:ph type="ctrTitle"/>
          </p:nvPr>
        </p:nvSpPr>
        <p:spPr>
          <a:xfrm>
            <a:off x="0" y="2130425"/>
            <a:ext cx="9144000" cy="1470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 sz="8000" b="1" i="0" u="none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楷体_GB2312" charset="-122"/>
              </a:defRPr>
            </a:lvl1pPr>
          </a:lstStyle>
          <a:p>
            <a:pPr lvl="0" fontAlgn="base"/>
          </a:p>
        </p:txBody>
      </p:sp>
      <p:sp>
        <p:nvSpPr>
          <p:cNvPr id="2051" name="副标题 2050"/>
          <p:cNvSpPr/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defRPr sz="2400" b="1" i="0" u="none">
                <a:solidFill>
                  <a:schemeClr val="tx1"/>
                </a:solidFill>
                <a:latin typeface="Arial" panose="020B0604020202020204" pitchFamily="34" charset="0"/>
                <a:ea typeface="楷体_GB2312" charset="-122"/>
              </a:defRPr>
            </a:lvl1pPr>
            <a:lvl2pPr marL="457200" lvl="1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defRPr sz="3200" b="0" i="0" u="none">
                <a:solidFill>
                  <a:schemeClr val="tx1"/>
                </a:solidFill>
                <a:latin typeface="Arial" panose="020B0604020202020204" pitchFamily="34" charset="0"/>
                <a:ea typeface="楷体_GB2312" charset="-122"/>
              </a:defRPr>
            </a:lvl2pPr>
            <a:lvl3pPr marL="91440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defRPr sz="3200" b="0" i="0" u="none">
                <a:solidFill>
                  <a:schemeClr val="tx1"/>
                </a:solidFill>
                <a:latin typeface="Arial" panose="020B0604020202020204" pitchFamily="34" charset="0"/>
                <a:ea typeface="楷体_GB2312" charset="-122"/>
              </a:defRPr>
            </a:lvl3pPr>
            <a:lvl4pPr marL="1371600" lvl="3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defRPr sz="3200" b="0" i="0" u="none">
                <a:solidFill>
                  <a:schemeClr val="tx1"/>
                </a:solidFill>
                <a:latin typeface="Arial" panose="020B0604020202020204" pitchFamily="34" charset="0"/>
                <a:ea typeface="楷体_GB2312" charset="-122"/>
              </a:defRPr>
            </a:lvl4pPr>
            <a:lvl5pPr marL="1828800" lvl="4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defRPr sz="3200" b="0" i="0" u="none">
                <a:solidFill>
                  <a:schemeClr val="tx1"/>
                </a:solidFill>
                <a:latin typeface="Arial" panose="020B0604020202020204" pitchFamily="34" charset="0"/>
                <a:ea typeface="楷体_GB2312" charset="-122"/>
              </a:defRPr>
            </a:lvl5pPr>
          </a:lstStyle>
          <a:p>
            <a:pPr lvl="0" fontAlgn="base"/>
          </a:p>
        </p:txBody>
      </p:sp>
    </p:spTree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40513" y="620713"/>
            <a:ext cx="2057400" cy="6237287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620713"/>
            <a:ext cx="6052930" cy="623728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804067"/>
            <a:ext cx="4051700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574840" y="6349833"/>
            <a:ext cx="2025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6349833"/>
            <a:ext cx="297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42988" y="6364288"/>
            <a:ext cx="3115389" cy="493712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285536" y="6364288"/>
            <a:ext cx="3115389" cy="493712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/>
          <p:nvPr>
            <p:ph type="title"/>
          </p:nvPr>
        </p:nvSpPr>
        <p:spPr>
          <a:xfrm>
            <a:off x="468313" y="620713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/>
          <p:nvPr>
            <p:ph type="body"/>
          </p:nvPr>
        </p:nvSpPr>
        <p:spPr>
          <a:xfrm>
            <a:off x="1042988" y="6364288"/>
            <a:ext cx="6357937" cy="4937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居安思危　杜渐防微</a:t>
            </a:r>
            <a:endParaRPr lang="zh-CN" altLang="en-US"/>
          </a:p>
          <a:p>
            <a:pPr lvl="0"/>
            <a:endParaRPr lang="zh-CN" altLang="en-US"/>
          </a:p>
        </p:txBody>
      </p:sp>
      <p:sp>
        <p:nvSpPr>
          <p:cNvPr id="1028" name="矩形 1027"/>
          <p:cNvSpPr/>
          <p:nvPr userDrawn="1"/>
        </p:nvSpPr>
        <p:spPr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rgbClr val="336699">
                  <a:alpha val="89018"/>
                </a:srgbClr>
              </a:gs>
              <a:gs pos="100000">
                <a:srgbClr val="3399FF">
                  <a:alpha val="14117"/>
                </a:srgbClr>
              </a:gs>
            </a:gsLst>
            <a:path path="rect">
              <a:fillToRect l="100000" t="100000"/>
            </a:path>
            <a:tileRect/>
          </a:gradFill>
          <a:ln w="9525">
            <a:noFill/>
          </a:ln>
        </p:spPr>
        <p:txBody>
          <a:bodyPr wrap="none" anchor="ctr"/>
          <a:p>
            <a:pPr lvl="0" algn="r" fontAlgn="base"/>
            <a:endParaRPr sz="2000" strike="noStrike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_GB2312" charset="-122"/>
              <a:ea typeface="楷体_GB2312" charset="-122"/>
            </a:endParaRPr>
          </a:p>
        </p:txBody>
      </p:sp>
      <p:sp>
        <p:nvSpPr>
          <p:cNvPr id="1030" name="灯片编号占位符 1029"/>
          <p:cNvSpPr/>
          <p:nvPr>
            <p:ph type="sldNum" sz="quarter" idx="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400" strike="noStrike" noProof="1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16681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None/>
        <a:defRPr sz="4400" b="1" i="0" u="none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ctr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None/>
        <a:defRPr sz="2400" b="1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–"/>
        <a:defRPr sz="3200" b="0" i="0" u="none" kern="1200">
          <a:solidFill>
            <a:schemeClr val="tx1"/>
          </a:solidFill>
          <a:latin typeface="Arial" panose="020B0604020202020204" pitchFamily="34" charset="0"/>
          <a:ea typeface="楷体_GB2312" charset="-122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•"/>
        <a:defRPr sz="3200" b="0" i="0" u="none" kern="1200">
          <a:solidFill>
            <a:schemeClr val="tx1"/>
          </a:solidFill>
          <a:latin typeface="Arial" panose="020B0604020202020204" pitchFamily="34" charset="0"/>
          <a:ea typeface="楷体_GB2312" charset="-122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–"/>
        <a:defRPr sz="3200" b="0" i="0" u="none" kern="1200">
          <a:solidFill>
            <a:schemeClr val="tx1"/>
          </a:solidFill>
          <a:latin typeface="Arial" panose="020B0604020202020204" pitchFamily="34" charset="0"/>
          <a:ea typeface="楷体_GB2312" charset="-122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»"/>
        <a:defRPr sz="3200" b="0" i="0" u="none" kern="1200">
          <a:solidFill>
            <a:schemeClr val="tx1"/>
          </a:solidFill>
          <a:latin typeface="Arial" panose="020B0604020202020204" pitchFamily="34" charset="0"/>
          <a:ea typeface="楷体_GB2312" charset="-122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100000"/>
        <a:buFontTx/>
        <a:buChar char="»"/>
        <a:defRPr sz="3200" b="0" i="0" u="none" kern="1200">
          <a:solidFill>
            <a:schemeClr val="tx1"/>
          </a:solidFill>
          <a:latin typeface="Arial" panose="020B0604020202020204" pitchFamily="34" charset="0"/>
          <a:ea typeface="楷体_GB2312" charset="-122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100000"/>
        <a:buFontTx/>
        <a:buChar char="»"/>
        <a:defRPr sz="3200" b="0" i="0" u="none" kern="1200">
          <a:solidFill>
            <a:schemeClr val="tx1"/>
          </a:solidFill>
          <a:latin typeface="Arial" panose="020B0604020202020204" pitchFamily="34" charset="0"/>
          <a:ea typeface="楷体_GB2312" charset="-122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100000"/>
        <a:buFontTx/>
        <a:buChar char="»"/>
        <a:defRPr sz="3200" b="0" i="0" u="none" kern="1200">
          <a:solidFill>
            <a:schemeClr val="tx1"/>
          </a:solidFill>
          <a:latin typeface="Arial" panose="020B0604020202020204" pitchFamily="34" charset="0"/>
          <a:ea typeface="楷体_GB2312" charset="-122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100000"/>
        <a:buFontTx/>
        <a:buChar char="»"/>
        <a:defRPr sz="3200" b="0" i="0" u="none" kern="1200">
          <a:solidFill>
            <a:schemeClr val="tx1"/>
          </a:solidFill>
          <a:latin typeface="Arial" panose="020B0604020202020204" pitchFamily="34" charset="0"/>
          <a:ea typeface="楷体_GB2312" charset="-122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hyperlink" Target="http://www.53bg.com.cn/canpin/anquanmaoanquanxie/" TargetMode="External"/><Relationship Id="rId4" Type="http://schemas.openxmlformats.org/officeDocument/2006/relationships/image" Target="../media/image21.jpeg"/><Relationship Id="rId3" Type="http://schemas.openxmlformats.org/officeDocument/2006/relationships/hyperlink" Target="http://www.cnsob.com/en/chinese/main/honor.asp" TargetMode="External"/><Relationship Id="rId2" Type="http://schemas.openxmlformats.org/officeDocument/2006/relationships/image" Target="../media/image20.jpeg"/><Relationship Id="rId1" Type="http://schemas.openxmlformats.org/officeDocument/2006/relationships/hyperlink" Target="http://www.chinaosh.com/read.asp?ArticleID=17589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5.jpeg"/><Relationship Id="rId3" Type="http://schemas.openxmlformats.org/officeDocument/2006/relationships/hyperlink" Target="http://image.baidu.com/i?ct=503316480&amp;z=0&amp;tn=baiduimagedetail&amp;word=%B9%A4%B5%D8%B0%B2%C8%AB%C3%B1&amp;in=19897&amp;cl=2&amp;cm=1&amp;sc=0&amp;lm=-1&amp;pn=49&amp;rn=1&amp;di=77760448&amp;ln=100" TargetMode="External"/><Relationship Id="rId2" Type="http://schemas.openxmlformats.org/officeDocument/2006/relationships/image" Target="../media/image24.jpeg"/><Relationship Id="rId1" Type="http://schemas.openxmlformats.org/officeDocument/2006/relationships/hyperlink" Target="http://www.wxspe.com/products/head.htm" TargetMode="Externa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7.jpeg"/><Relationship Id="rId2" Type="http://schemas.openxmlformats.org/officeDocument/2006/relationships/hyperlink" Target="http://sh.8j.com/profile/bizphoto/10152224/1.html" TargetMode="External"/><Relationship Id="rId1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8.jpeg"/><Relationship Id="rId1" Type="http://schemas.openxmlformats.org/officeDocument/2006/relationships/hyperlink" Target="http://bbs2.zhulong.com/forum/detail5369916_4.htm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18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17.xml"/><Relationship Id="rId5" Type="http://schemas.openxmlformats.org/officeDocument/2006/relationships/image" Target="../media/image31.jpeg"/><Relationship Id="rId4" Type="http://schemas.openxmlformats.org/officeDocument/2006/relationships/tags" Target="../tags/tag16.xml"/><Relationship Id="rId3" Type="http://schemas.openxmlformats.org/officeDocument/2006/relationships/image" Target="../media/image30.jpeg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3.xml"/><Relationship Id="rId4" Type="http://schemas.openxmlformats.org/officeDocument/2006/relationships/image" Target="../media/image1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pn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hyperlink" Target="http://www.qiugou.net.cn/supply/yx_715703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hyperlink" Target="http://user.99114.com/345054/Index.html" TargetMode="Externa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8.jpeg"/><Relationship Id="rId3" Type="http://schemas.openxmlformats.org/officeDocument/2006/relationships/image" Target="../media/image17.wmf"/><Relationship Id="rId2" Type="http://schemas.openxmlformats.org/officeDocument/2006/relationships/image" Target="../media/image16.jpeg"/><Relationship Id="rId1" Type="http://schemas.openxmlformats.org/officeDocument/2006/relationships/hyperlink" Target="http://searchui.search.mainone.com/cpa-100-20-1-20-1-4--1--1.htm?cat_id=1000709&amp;uid=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灯片编号占位符 1"/>
          <p:cNvSpPr/>
          <p:nvPr>
            <p:ph type="sldNum" sz="quarter" idx="10"/>
          </p:nvPr>
        </p:nvSpPr>
        <p:spPr>
          <a:ln/>
        </p:spPr>
        <p:txBody>
          <a:bodyPr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zh-CN" altLang="en-US" sz="1400"/>
            </a:fld>
            <a:endParaRPr lang="zh-CN" altLang="en-US" sz="1400"/>
          </a:p>
        </p:txBody>
      </p:sp>
      <p:sp>
        <p:nvSpPr>
          <p:cNvPr id="4098" name="圆角矩形 2054"/>
          <p:cNvSpPr/>
          <p:nvPr/>
        </p:nvSpPr>
        <p:spPr>
          <a:xfrm>
            <a:off x="684213" y="908050"/>
            <a:ext cx="7775575" cy="5184775"/>
          </a:xfrm>
          <a:prstGeom prst="roundRect">
            <a:avLst>
              <a:gd name="adj" fmla="val 7574"/>
            </a:avLst>
          </a:prstGeom>
          <a:solidFill>
            <a:srgbClr val="99CC00"/>
          </a:solidFill>
          <a:ln w="28575">
            <a:noFill/>
          </a:ln>
        </p:spPr>
        <p:txBody>
          <a:bodyPr wrap="none" anchor="ctr" anchorCtr="0"/>
          <a:p>
            <a:pPr algn="ctr" eaLnBrk="0" hangingPunct="0">
              <a:spcBef>
                <a:spcPct val="25000"/>
              </a:spcBef>
              <a:spcAft>
                <a:spcPct val="25000"/>
              </a:spcAft>
              <a:buFont typeface="Wingdings" panose="05000000000000000000" pitchFamily="2" charset="2"/>
            </a:pPr>
            <a:r>
              <a:rPr lang="zh-CN" altLang="en-US" sz="6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个体防护</a:t>
            </a:r>
            <a:r>
              <a:rPr lang="en-US" altLang="zh-CN" sz="6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—</a:t>
            </a:r>
            <a:r>
              <a:rPr lang="zh-CN" altLang="en-US" sz="60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安全帽</a:t>
            </a:r>
            <a:endParaRPr lang="zh-CN" altLang="en-US" sz="6000" b="1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 eaLnBrk="0" hangingPunct="0">
              <a:spcBef>
                <a:spcPct val="25000"/>
              </a:spcBef>
              <a:spcAft>
                <a:spcPct val="25000"/>
              </a:spcAft>
              <a:buFont typeface="Wingdings" panose="05000000000000000000" pitchFamily="2" charset="2"/>
            </a:pPr>
            <a:endParaRPr lang="zh-CN" altLang="en-US" sz="4000" b="1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 eaLnBrk="0" hangingPunct="0">
              <a:spcBef>
                <a:spcPct val="25000"/>
              </a:spcBef>
              <a:spcAft>
                <a:spcPct val="25000"/>
              </a:spcAft>
              <a:buFont typeface="Wingdings" panose="05000000000000000000" pitchFamily="2" charset="2"/>
            </a:pPr>
            <a:endParaRPr lang="en-US" altLang="zh-CN" sz="4000" b="1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 eaLnBrk="0" hangingPunct="0">
              <a:spcBef>
                <a:spcPct val="25000"/>
              </a:spcBef>
              <a:spcAft>
                <a:spcPct val="25000"/>
              </a:spcAft>
              <a:buFont typeface="Wingdings" panose="05000000000000000000" pitchFamily="2" charset="2"/>
            </a:pPr>
            <a:endParaRPr lang="en-US" altLang="zh-CN" sz="4000" b="1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099" name="图片 20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63528" y="4221163"/>
            <a:ext cx="2952750" cy="180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2"/>
            </p:custDataLst>
          </p:nvPr>
        </p:nvSpPr>
        <p:spPr>
          <a:xfrm>
            <a:off x="2627789" y="3717031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8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3"/>
            </p:custDataLst>
          </p:nvPr>
        </p:nvSpPr>
        <p:spPr>
          <a:xfrm>
            <a:off x="2290289" y="4652979"/>
            <a:ext cx="675000" cy="6750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4"/>
            </p:custDataLst>
          </p:nvPr>
        </p:nvSpPr>
        <p:spPr>
          <a:xfrm>
            <a:off x="3222625" y="4653439"/>
            <a:ext cx="675000" cy="675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4154961" y="4652979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灯片编号占位符 1"/>
          <p:cNvSpPr/>
          <p:nvPr>
            <p:ph type="sldNum" sz="quarter" idx="10"/>
          </p:nvPr>
        </p:nvSpPr>
        <p:spPr>
          <a:ln/>
        </p:spPr>
        <p:txBody>
          <a:bodyPr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zh-CN" altLang="en-US" sz="1400"/>
            </a:fld>
            <a:endParaRPr lang="zh-CN" altLang="en-US" sz="1400"/>
          </a:p>
        </p:txBody>
      </p:sp>
      <p:sp>
        <p:nvSpPr>
          <p:cNvPr id="12290" name="左大括号 2164"/>
          <p:cNvSpPr/>
          <p:nvPr/>
        </p:nvSpPr>
        <p:spPr>
          <a:xfrm>
            <a:off x="3348038" y="2492375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noFill/>
          </a:ln>
        </p:spPr>
        <p:txBody>
          <a:bodyPr anchor="t" anchorCtr="0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2291" name="直接连接符 2165"/>
          <p:cNvCxnSpPr/>
          <p:nvPr/>
        </p:nvCxnSpPr>
        <p:spPr>
          <a:xfrm>
            <a:off x="1331913" y="3068638"/>
            <a:ext cx="792162" cy="0"/>
          </a:xfrm>
          <a:prstGeom prst="line">
            <a:avLst/>
          </a:prstGeom>
          <a:ln w="9525">
            <a:noFill/>
          </a:ln>
        </p:spPr>
      </p:cxnSp>
      <p:cxnSp>
        <p:nvCxnSpPr>
          <p:cNvPr id="12292" name="直接连接符 2166"/>
          <p:cNvCxnSpPr/>
          <p:nvPr/>
        </p:nvCxnSpPr>
        <p:spPr>
          <a:xfrm>
            <a:off x="1258888" y="3068638"/>
            <a:ext cx="1009650" cy="0"/>
          </a:xfrm>
          <a:prstGeom prst="line">
            <a:avLst/>
          </a:prstGeom>
          <a:ln w="9525">
            <a:noFill/>
          </a:ln>
        </p:spPr>
      </p:cxnSp>
      <p:cxnSp>
        <p:nvCxnSpPr>
          <p:cNvPr id="12293" name="直接连接符 2167"/>
          <p:cNvCxnSpPr/>
          <p:nvPr/>
        </p:nvCxnSpPr>
        <p:spPr>
          <a:xfrm flipV="1">
            <a:off x="1258888" y="2205038"/>
            <a:ext cx="2305050" cy="792162"/>
          </a:xfrm>
          <a:prstGeom prst="line">
            <a:avLst/>
          </a:prstGeom>
          <a:ln w="9525">
            <a:noFill/>
          </a:ln>
        </p:spPr>
      </p:cxnSp>
      <p:sp>
        <p:nvSpPr>
          <p:cNvPr id="12294" name="矩形 2168"/>
          <p:cNvSpPr/>
          <p:nvPr/>
        </p:nvSpPr>
        <p:spPr>
          <a:xfrm>
            <a:off x="250825" y="1052513"/>
            <a:ext cx="7921625" cy="44624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457200" indent="-457200" latinLnBrk="1">
              <a:spcBef>
                <a:spcPct val="50000"/>
              </a:spcBef>
              <a:buFont typeface="仿宋_GB2312" charset="-122"/>
            </a:pPr>
            <a:r>
              <a:rPr lang="zh-CN" altLang="en-US" sz="3600" b="1">
                <a:latin typeface="楷体_GB2312" charset="-122"/>
                <a:ea typeface="楷体_GB2312" charset="-122"/>
              </a:rPr>
              <a:t>安全帽的使用年限</a:t>
            </a:r>
            <a:endParaRPr lang="zh-CN" altLang="en-US" sz="3600" b="1">
              <a:latin typeface="楷体_GB2312" charset="-122"/>
              <a:ea typeface="楷体_GB2312" charset="-122"/>
            </a:endParaRPr>
          </a:p>
          <a:p>
            <a:pPr marL="457200" indent="-457200" latinLnBrk="1">
              <a:spcBef>
                <a:spcPct val="50000"/>
              </a:spcBef>
              <a:buFont typeface="仿宋_GB2312" charset="-122"/>
            </a:pPr>
            <a:r>
              <a:rPr lang="zh-CN" altLang="en-US" sz="2200">
                <a:solidFill>
                  <a:srgbClr val="3366CC"/>
                </a:solidFill>
                <a:latin typeface="楷体_GB2312" charset="-122"/>
                <a:ea typeface="楷体_GB2312" charset="-122"/>
              </a:rPr>
              <a:t>   </a:t>
            </a:r>
            <a:r>
              <a:rPr lang="zh-CN" altLang="en-US" sz="2200">
                <a:latin typeface="楷体_GB2312" charset="-122"/>
                <a:ea typeface="楷体_GB2312" charset="-122"/>
              </a:rPr>
              <a:t>安全帽必须在有效期内才能使用</a:t>
            </a:r>
            <a:endParaRPr lang="zh-CN" altLang="en-US" sz="2200">
              <a:latin typeface="楷体_GB2312" charset="-122"/>
              <a:ea typeface="楷体_GB2312" charset="-122"/>
            </a:endParaRPr>
          </a:p>
          <a:p>
            <a:pPr marL="457200" indent="-457200" latinLnBrk="1">
              <a:spcBef>
                <a:spcPct val="50000"/>
              </a:spcBef>
              <a:buFont typeface="仿宋_GB2312" charset="-122"/>
            </a:pPr>
            <a:r>
              <a:rPr lang="zh-CN" altLang="en-US" sz="2200">
                <a:latin typeface="楷体_GB2312" charset="-122"/>
                <a:ea typeface="楷体_GB2312" charset="-122"/>
              </a:rPr>
              <a:t>   </a:t>
            </a:r>
            <a:r>
              <a:rPr lang="en-US" altLang="zh-CN" sz="2200">
                <a:latin typeface="楷体_GB2312" charset="-122"/>
                <a:ea typeface="楷体_GB2312" charset="-122"/>
              </a:rPr>
              <a:t>1</a:t>
            </a:r>
            <a:r>
              <a:rPr lang="zh-CN" altLang="en-US" sz="2200">
                <a:latin typeface="楷体_GB2312" charset="-122"/>
                <a:ea typeface="楷体_GB2312" charset="-122"/>
              </a:rPr>
              <a:t>、塑料安全帽的有效期限是两年半；</a:t>
            </a:r>
            <a:endParaRPr lang="zh-CN" altLang="en-US" sz="2200">
              <a:latin typeface="楷体_GB2312" charset="-122"/>
              <a:ea typeface="楷体_GB2312" charset="-122"/>
            </a:endParaRPr>
          </a:p>
          <a:p>
            <a:pPr marL="457200" indent="-457200" latinLnBrk="1">
              <a:spcBef>
                <a:spcPct val="50000"/>
              </a:spcBef>
              <a:buFont typeface="仿宋_GB2312" charset="-122"/>
            </a:pPr>
            <a:r>
              <a:rPr lang="zh-CN" altLang="en-US" sz="2200">
                <a:latin typeface="楷体_GB2312" charset="-122"/>
                <a:ea typeface="楷体_GB2312" charset="-122"/>
              </a:rPr>
              <a:t>   </a:t>
            </a:r>
            <a:r>
              <a:rPr lang="en-US" altLang="zh-CN" sz="2200">
                <a:latin typeface="楷体_GB2312" charset="-122"/>
                <a:ea typeface="楷体_GB2312" charset="-122"/>
              </a:rPr>
              <a:t>2</a:t>
            </a:r>
            <a:r>
              <a:rPr lang="zh-CN" altLang="en-US" sz="2200">
                <a:latin typeface="楷体_GB2312" charset="-122"/>
                <a:ea typeface="楷体_GB2312" charset="-122"/>
              </a:rPr>
              <a:t>、玻璃钢（包括维纶钢）和胶质安全帽的有效期是三年半；</a:t>
            </a:r>
            <a:endParaRPr lang="zh-CN" altLang="en-US" sz="2200">
              <a:latin typeface="楷体_GB2312" charset="-122"/>
              <a:ea typeface="楷体_GB2312" charset="-122"/>
            </a:endParaRPr>
          </a:p>
          <a:p>
            <a:pPr marL="457200" indent="-457200" latinLnBrk="1">
              <a:spcBef>
                <a:spcPct val="50000"/>
              </a:spcBef>
              <a:buFont typeface="仿宋_GB2312" charset="-122"/>
            </a:pPr>
            <a:r>
              <a:rPr lang="zh-CN" altLang="en-US" sz="2200">
                <a:latin typeface="楷体_GB2312" charset="-122"/>
                <a:ea typeface="楷体_GB2312" charset="-122"/>
              </a:rPr>
              <a:t>   </a:t>
            </a:r>
            <a:r>
              <a:rPr lang="en-US" altLang="zh-CN" sz="2200">
                <a:latin typeface="楷体_GB2312" charset="-122"/>
                <a:ea typeface="楷体_GB2312" charset="-122"/>
              </a:rPr>
              <a:t>3</a:t>
            </a:r>
            <a:r>
              <a:rPr lang="zh-CN" altLang="en-US" sz="2200">
                <a:latin typeface="楷体_GB2312" charset="-122"/>
                <a:ea typeface="楷体_GB2312" charset="-122"/>
              </a:rPr>
              <a:t>、植物枝编织的安全帽有效期是两年。</a:t>
            </a:r>
            <a:endParaRPr lang="zh-CN" altLang="en-US" sz="2200">
              <a:latin typeface="楷体_GB2312" charset="-122"/>
              <a:ea typeface="楷体_GB2312" charset="-122"/>
            </a:endParaRPr>
          </a:p>
          <a:p>
            <a:pPr marL="457200" indent="-457200" latinLnBrk="1">
              <a:lnSpc>
                <a:spcPct val="130000"/>
              </a:lnSpc>
              <a:spcBef>
                <a:spcPct val="50000"/>
              </a:spcBef>
              <a:buFont typeface="仿宋_GB2312" charset="-122"/>
            </a:pPr>
            <a:r>
              <a:rPr lang="zh-CN" altLang="en-US" sz="2200">
                <a:solidFill>
                  <a:srgbClr val="3366CC"/>
                </a:solidFill>
                <a:latin typeface="楷体_GB2312" charset="-122"/>
                <a:ea typeface="楷体_GB2312" charset="-122"/>
              </a:rPr>
              <a:t> </a:t>
            </a:r>
            <a:r>
              <a:rPr lang="zh-CN" altLang="en-US" sz="2200" i="1">
                <a:solidFill>
                  <a:srgbClr val="FF0000"/>
                </a:solidFill>
                <a:latin typeface="楷体_GB2312" charset="-122"/>
                <a:ea typeface="楷体_GB2312" charset="-122"/>
              </a:rPr>
              <a:t>注意：安全帽的使用期限是从产品制造完成之日开始算起的，安全帽超过了有效期，必须进行抽样检验，检验合格当批次安全帽才能继续使用，不合格则需进行报废</a:t>
            </a:r>
            <a:endParaRPr lang="zh-CN" altLang="en-US" sz="2200" i="1">
              <a:solidFill>
                <a:srgbClr val="FF0000"/>
              </a:solidFill>
              <a:latin typeface="楷体_GB2312" charset="-122"/>
              <a:ea typeface="楷体_GB2312" charset="-122"/>
            </a:endParaRPr>
          </a:p>
        </p:txBody>
      </p:sp>
      <p:pic>
        <p:nvPicPr>
          <p:cNvPr id="12295" name="图片 216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25" y="692150"/>
            <a:ext cx="2895600" cy="177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灯片编号占位符 1"/>
          <p:cNvSpPr/>
          <p:nvPr>
            <p:ph type="sldNum" sz="quarter" idx="10"/>
          </p:nvPr>
        </p:nvSpPr>
        <p:spPr>
          <a:ln/>
        </p:spPr>
        <p:txBody>
          <a:bodyPr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zh-CN" altLang="en-US" sz="1400"/>
            </a:fld>
            <a:endParaRPr lang="zh-CN" altLang="en-US" sz="1400"/>
          </a:p>
        </p:txBody>
      </p:sp>
      <p:sp>
        <p:nvSpPr>
          <p:cNvPr id="13314" name="日期占位符 3"/>
          <p:cNvSpPr/>
          <p:nvPr/>
        </p:nvSpPr>
        <p:spPr>
          <a:xfrm>
            <a:off x="457200" y="6381750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fld id="{BB962C8B-B14F-4D97-AF65-F5344CB8AC3E}" type="datetime11">
              <a:rPr lang="zh-CN" altLang="en-US" sz="10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000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5" name="Rectangle 2"/>
          <p:cNvSpPr/>
          <p:nvPr>
            <p:ph type="title" idx="4294967295"/>
          </p:nvPr>
        </p:nvSpPr>
        <p:spPr>
          <a:xfrm>
            <a:off x="468313" y="549275"/>
            <a:ext cx="8229600" cy="720725"/>
          </a:xfrm>
          <a:ln/>
        </p:spPr>
        <p:txBody>
          <a:bodyPr wrap="square" lIns="91440" tIns="45720" rIns="91440" bIns="45720" anchor="ctr" anchorCtr="0"/>
          <a:p>
            <a:pPr algn="l"/>
            <a:r>
              <a:rPr lang="zh-CN" altLang="en-US" sz="3600"/>
              <a:t>安全帽的选择</a:t>
            </a:r>
            <a:endParaRPr lang="zh-CN" altLang="en-US" sz="3600"/>
          </a:p>
        </p:txBody>
      </p:sp>
      <p:sp>
        <p:nvSpPr>
          <p:cNvPr id="13316" name="Rectangle 3"/>
          <p:cNvSpPr/>
          <p:nvPr>
            <p:ph type="body" idx="4294967295"/>
          </p:nvPr>
        </p:nvSpPr>
        <p:spPr>
          <a:xfrm>
            <a:off x="323850" y="1052513"/>
            <a:ext cx="8229600" cy="3529012"/>
          </a:xfrm>
          <a:ln/>
        </p:spPr>
        <p:txBody>
          <a:bodyPr wrap="square" lIns="91440" tIns="45720" rIns="91440" bIns="45720" anchor="t" anchorCtr="0"/>
          <a:p>
            <a:pPr>
              <a:lnSpc>
                <a:spcPct val="80000"/>
              </a:lnSpc>
            </a:pPr>
            <a:endParaRPr lang="en-US" altLang="zh-CN" sz="1800"/>
          </a:p>
          <a:p>
            <a:pPr lvl="1">
              <a:lnSpc>
                <a:spcPct val="80000"/>
              </a:lnSpc>
            </a:pPr>
            <a:r>
              <a:rPr lang="zh-CN" altLang="en-US" sz="2400"/>
              <a:t>检查“三证”。即生产许可证，产品合格证，安全鉴定证。凡是在我国国内生产销售的</a:t>
            </a:r>
            <a:r>
              <a:rPr lang="en-US" altLang="zh-CN" sz="2400"/>
              <a:t>PPE</a:t>
            </a:r>
            <a:r>
              <a:rPr lang="zh-CN" altLang="en-US" sz="2400"/>
              <a:t>，按规定应具备以上证书。</a:t>
            </a:r>
            <a:endParaRPr lang="zh-CN" altLang="en-US" sz="2400"/>
          </a:p>
          <a:p>
            <a:pPr lvl="1">
              <a:lnSpc>
                <a:spcPct val="80000"/>
              </a:lnSpc>
            </a:pPr>
            <a:r>
              <a:rPr lang="zh-CN" altLang="en-US" sz="2400"/>
              <a:t>检查标识。检查永久性标识和产品说明是否齐全、准确。另外重要一点：安全帽属于国家劳动防护产品，应该具有“安全防护”的盾牌标识。</a:t>
            </a:r>
            <a:endParaRPr lang="zh-CN" altLang="en-US" sz="2400"/>
          </a:p>
          <a:p>
            <a:pPr lvl="1">
              <a:lnSpc>
                <a:spcPct val="80000"/>
              </a:lnSpc>
            </a:pPr>
            <a:r>
              <a:rPr lang="zh-CN" altLang="en-US" sz="2400"/>
              <a:t>检查产品做工。合格的产品做工较细，不会有毛边，质地均匀。</a:t>
            </a:r>
            <a:endParaRPr lang="zh-CN" altLang="en-US" sz="2400"/>
          </a:p>
        </p:txBody>
      </p:sp>
      <p:pic>
        <p:nvPicPr>
          <p:cNvPr id="2176" name="Picture 6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788" y="4076700"/>
            <a:ext cx="1163637" cy="1808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77" name="Picture 8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913" y="4149725"/>
            <a:ext cx="1584325" cy="187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78" name="Rectangle 9"/>
          <p:cNvSpPr/>
          <p:nvPr/>
        </p:nvSpPr>
        <p:spPr>
          <a:xfrm>
            <a:off x="1331913" y="6092825"/>
            <a:ext cx="1655762" cy="576263"/>
          </a:xfrm>
          <a:prstGeom prst="rect">
            <a:avLst/>
          </a:prstGeom>
          <a:solidFill>
            <a:srgbClr val="BBE0E3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 eaLnBrk="0" hangingPunct="0"/>
            <a:r>
              <a:rPr lang="zh-CN" altLang="en-US" sz="1400">
                <a:latin typeface="Arial" panose="020B0604020202020204" pitchFamily="34" charset="0"/>
                <a:ea typeface="宋体" panose="02010600030101010101" pitchFamily="2" charset="-122"/>
              </a:rPr>
              <a:t>特种劳动防护产品的鉴定证书示例</a:t>
            </a:r>
            <a:endParaRPr lang="zh-CN" altLang="en-US" sz="1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79" name="Rectangle 10"/>
          <p:cNvSpPr/>
          <p:nvPr/>
        </p:nvSpPr>
        <p:spPr>
          <a:xfrm>
            <a:off x="6227763" y="6165850"/>
            <a:ext cx="1657350" cy="457200"/>
          </a:xfrm>
          <a:prstGeom prst="rect">
            <a:avLst/>
          </a:prstGeom>
          <a:solidFill>
            <a:srgbClr val="BBE0E3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 eaLnBrk="0" hangingPunct="0"/>
            <a:r>
              <a:rPr lang="zh-CN" altLang="en-US" sz="1400">
                <a:latin typeface="Arial" panose="020B0604020202020204" pitchFamily="34" charset="0"/>
                <a:ea typeface="宋体" panose="02010600030101010101" pitchFamily="2" charset="-122"/>
              </a:rPr>
              <a:t>特种劳动防护用品“安全防护”标识</a:t>
            </a:r>
            <a:endParaRPr lang="zh-CN" altLang="en-US" sz="1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180" name="Picture 12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375" y="4292600"/>
            <a:ext cx="1663700" cy="1584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81" name="Rectangle 13"/>
          <p:cNvSpPr/>
          <p:nvPr/>
        </p:nvSpPr>
        <p:spPr>
          <a:xfrm>
            <a:off x="3708400" y="6165850"/>
            <a:ext cx="1871663" cy="457200"/>
          </a:xfrm>
          <a:prstGeom prst="rect">
            <a:avLst/>
          </a:prstGeom>
          <a:solidFill>
            <a:srgbClr val="BBE0E3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 eaLnBrk="0" hangingPunct="0"/>
            <a:r>
              <a:rPr lang="zh-CN" altLang="en-US" sz="1400">
                <a:latin typeface="Arial" panose="020B0604020202020204" pitchFamily="34" charset="0"/>
                <a:ea typeface="宋体" panose="02010600030101010101" pitchFamily="2" charset="-122"/>
              </a:rPr>
              <a:t>合格产品的做工细致</a:t>
            </a:r>
            <a:endParaRPr lang="zh-CN" altLang="en-US" sz="1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childTnLst>
                                    <p:set>
                                      <p:cBhvr additive="base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childTnLst>
                                    <p:set>
                                      <p:cBhvr additive="base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5" presetClass="entr" presetSubtype="0" fill="hold" grpId="1" nodeType="afterEffect">
                                  <p:childTnLst>
                                    <p:set>
                                      <p:cBhvr additive="base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4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childTnLst>
                                    <p:set>
                                      <p:cBhvr additive="base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5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5" presetClass="entr" presetSubtype="0" fill="hold" grpId="2" nodeType="afterEffect">
                                  <p:childTnLst>
                                    <p:set>
                                      <p:cBhvr additive="base"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6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8" grpId="0" animBg="1"/>
      <p:bldP spid="2179" grpId="1" animBg="1"/>
      <p:bldP spid="2181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灯片编号占位符 1"/>
          <p:cNvSpPr/>
          <p:nvPr>
            <p:ph type="sldNum" sz="quarter" idx="10"/>
          </p:nvPr>
        </p:nvSpPr>
        <p:spPr>
          <a:ln/>
        </p:spPr>
        <p:txBody>
          <a:bodyPr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zh-CN" altLang="en-US" sz="1400"/>
            </a:fld>
            <a:endParaRPr lang="zh-CN" altLang="en-US" sz="1400"/>
          </a:p>
        </p:txBody>
      </p:sp>
      <p:sp>
        <p:nvSpPr>
          <p:cNvPr id="14338" name="标题 2183"/>
          <p:cNvSpPr/>
          <p:nvPr>
            <p:ph type="title" idx="4294967295"/>
          </p:nvPr>
        </p:nvSpPr>
        <p:spPr>
          <a:xfrm>
            <a:off x="468313" y="620713"/>
            <a:ext cx="8229600" cy="647700"/>
          </a:xfrm>
          <a:ln/>
        </p:spPr>
        <p:txBody>
          <a:bodyPr anchor="ctr" anchorCtr="0"/>
          <a:p>
            <a:pPr algn="l"/>
            <a:r>
              <a:rPr lang="zh-CN" altLang="en-US" sz="4000"/>
              <a:t>正确佩戴安全帽</a:t>
            </a:r>
            <a:endParaRPr lang="zh-CN" altLang="en-US" sz="4000"/>
          </a:p>
        </p:txBody>
      </p:sp>
      <p:pic>
        <p:nvPicPr>
          <p:cNvPr id="14339" name="图片 218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1557338"/>
            <a:ext cx="6769100" cy="4759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灯片编号占位符 1"/>
          <p:cNvSpPr/>
          <p:nvPr>
            <p:ph type="sldNum" sz="quarter" idx="10"/>
          </p:nvPr>
        </p:nvSpPr>
        <p:spPr>
          <a:ln/>
        </p:spPr>
        <p:txBody>
          <a:bodyPr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zh-CN" altLang="en-US" sz="1400"/>
            </a:fld>
            <a:endParaRPr lang="zh-CN" altLang="en-US" sz="1400"/>
          </a:p>
        </p:txBody>
      </p:sp>
      <p:sp>
        <p:nvSpPr>
          <p:cNvPr id="15362" name="日期占位符 3"/>
          <p:cNvSpPr/>
          <p:nvPr/>
        </p:nvSpPr>
        <p:spPr>
          <a:xfrm>
            <a:off x="457200" y="6381750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fld id="{BB962C8B-B14F-4D97-AF65-F5344CB8AC3E}" type="datetime11">
              <a:rPr lang="zh-CN" altLang="en-US" sz="10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000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3" name="Rectangle 2"/>
          <p:cNvSpPr/>
          <p:nvPr>
            <p:ph type="title" idx="4294967295"/>
          </p:nvPr>
        </p:nvSpPr>
        <p:spPr>
          <a:xfrm>
            <a:off x="468313" y="404813"/>
            <a:ext cx="8229600" cy="1143000"/>
          </a:xfrm>
          <a:ln/>
        </p:spPr>
        <p:txBody>
          <a:bodyPr wrap="square" lIns="91440" tIns="45720" rIns="91440" bIns="45720" anchor="ctr" anchorCtr="0"/>
          <a:p>
            <a:pPr algn="l"/>
            <a:r>
              <a:rPr lang="zh-CN" altLang="en-US" sz="4000"/>
              <a:t>安全帽的使用</a:t>
            </a:r>
            <a:endParaRPr lang="zh-CN" altLang="en-US" sz="4000"/>
          </a:p>
        </p:txBody>
      </p:sp>
      <p:sp>
        <p:nvSpPr>
          <p:cNvPr id="15364" name="Rectangle 3"/>
          <p:cNvSpPr/>
          <p:nvPr>
            <p:ph type="body" idx="4294967295"/>
          </p:nvPr>
        </p:nvSpPr>
        <p:spPr>
          <a:xfrm>
            <a:off x="323850" y="1484313"/>
            <a:ext cx="8820150" cy="3517900"/>
          </a:xfrm>
          <a:ln/>
        </p:spPr>
        <p:txBody>
          <a:bodyPr wrap="square" lIns="91440" tIns="45720" rIns="91440" bIns="45720" anchor="t" anchorCtr="0"/>
          <a:p>
            <a:pPr algn="l"/>
            <a:r>
              <a:rPr lang="zh-CN" altLang="en-US" sz="2000"/>
              <a:t>使用安全帽时，首先要选择与自己头型适合的安全帽。</a:t>
            </a:r>
            <a:endParaRPr lang="zh-CN" altLang="en-US" sz="2000"/>
          </a:p>
          <a:p>
            <a:pPr algn="l"/>
            <a:r>
              <a:rPr lang="zh-CN" altLang="en-US" sz="2000"/>
              <a:t>佩戴安全帽前，要仔细检查合格证、使用说明、使用期限，并调整帽衬尺寸。</a:t>
            </a:r>
            <a:endParaRPr lang="zh-CN" altLang="en-US" sz="2000"/>
          </a:p>
          <a:p>
            <a:pPr algn="l"/>
            <a:r>
              <a:rPr lang="zh-CN" altLang="en-US" sz="2000"/>
              <a:t>帽衬顶端与帽壳内顶之间必须保持</a:t>
            </a:r>
            <a:r>
              <a:rPr lang="en-US" altLang="zh-CN" sz="2000"/>
              <a:t>20-50mm</a:t>
            </a:r>
            <a:r>
              <a:rPr lang="zh-CN" altLang="en-US" sz="2000"/>
              <a:t>的空间。有了这个空间，才能形成一个能量吸收系统，使遭受的冲击力分布在头盖骨的整个面积上，减轻对头部的伤害。</a:t>
            </a:r>
            <a:endParaRPr lang="zh-CN" altLang="en-US" sz="2000"/>
          </a:p>
        </p:txBody>
      </p:sp>
      <p:pic>
        <p:nvPicPr>
          <p:cNvPr id="2191" name="Picture 9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86200"/>
            <a:ext cx="2232025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92" name="Picture 1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4575175"/>
            <a:ext cx="1981200" cy="1597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93" name="AutoShape 18"/>
          <p:cNvSpPr/>
          <p:nvPr/>
        </p:nvSpPr>
        <p:spPr>
          <a:xfrm>
            <a:off x="4140200" y="4581525"/>
            <a:ext cx="1511300" cy="1008063"/>
          </a:xfrm>
          <a:prstGeom prst="accentBorderCallout2">
            <a:avLst>
              <a:gd name="adj1" fmla="val 11338"/>
              <a:gd name="adj2" fmla="val -5042"/>
              <a:gd name="adj3" fmla="val 11338"/>
              <a:gd name="adj4" fmla="val -58088"/>
              <a:gd name="adj5" fmla="val 74171"/>
              <a:gd name="adj6" fmla="val -102102"/>
            </a:avLst>
          </a:prstGeom>
          <a:solidFill>
            <a:srgbClr val="FF0000"/>
          </a:solidFill>
          <a:ln w="222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 eaLnBrk="0" hangingPunct="0"/>
            <a:r>
              <a:rPr lang="zh-CN" altLang="en-US" sz="1600">
                <a:latin typeface="Arial" panose="020B0604020202020204" pitchFamily="34" charset="0"/>
                <a:ea typeface="宋体" panose="02010600030101010101" pitchFamily="2" charset="-122"/>
              </a:rPr>
              <a:t>帽衬顶端帽壳内顶之间必须保持</a:t>
            </a:r>
            <a:r>
              <a:rPr lang="en-US" altLang="zh-CN" sz="1600">
                <a:latin typeface="Arial" panose="020B0604020202020204" pitchFamily="34" charset="0"/>
                <a:ea typeface="宋体" panose="02010600030101010101" pitchFamily="2" charset="-122"/>
              </a:rPr>
              <a:t>20-50mm</a:t>
            </a:r>
            <a:endParaRPr lang="en-US" altLang="zh-CN" sz="16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94" name="AutoShape 19"/>
          <p:cNvSpPr/>
          <p:nvPr/>
        </p:nvSpPr>
        <p:spPr>
          <a:xfrm>
            <a:off x="4572000" y="3429000"/>
            <a:ext cx="2286000" cy="914400"/>
          </a:xfrm>
          <a:prstGeom prst="cloudCallout">
            <a:avLst>
              <a:gd name="adj1" fmla="val 58056"/>
              <a:gd name="adj2" fmla="val 65625"/>
            </a:avLst>
          </a:prstGeom>
          <a:solidFill>
            <a:srgbClr val="BBE0E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p>
            <a:pPr algn="ctr" eaLnBrk="0" hangingPunct="0"/>
            <a:r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t>不要问俺地头盔为啥这么大，重要地是一定要合适</a:t>
            </a:r>
            <a:r>
              <a:rPr lang="en-US" altLang="zh-CN" sz="1200">
                <a:latin typeface="Arial" panose="020B0604020202020204" pitchFamily="34" charset="0"/>
                <a:ea typeface="宋体" panose="02010600030101010101" pitchFamily="2" charset="-122"/>
              </a:rPr>
              <a:t>…</a:t>
            </a:r>
            <a:endParaRPr lang="en-US" altLang="zh-CN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11" dur="1000"/>
                                        <p:tgtEl>
                                          <p:spTgt spid="2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ntr" presetSubtype="0" accel="100000" fill="hold" grpId="3" nodeType="afterEffect">
                                  <p:childTnLst>
                                    <p:set>
                                      <p:cBhvr additive="base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19" dur="1000"/>
                                        <p:tgtEl>
                                          <p:spTgt spid="2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ntr" presetSubtype="0" accel="100000" fill="hold" nodeType="afterEffect">
                                  <p:childTnLst>
                                    <p:set>
                                      <p:cBhvr additive="base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27" dur="1000"/>
                                        <p:tgtEl>
                                          <p:spTgt spid="2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ntr" presetSubtype="0" accel="100000" fill="hold" grpId="4" nodeType="afterEffect">
                                  <p:childTnLst>
                                    <p:set>
                                      <p:cBhvr additive="base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35" dur="1000"/>
                                        <p:tgtEl>
                                          <p:spTgt spid="2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5" presetClass="emph" presetSubtype="0" fill="hold" grpId="1" nodeType="afterEffect">
                                  <p:childTnLst>
                                    <p:anim calcmode="discrete" valueType="str">
                                      <p:cBhvr additive="base">
                                        <p:cTn id="38" dur="1000" fill="hold"/>
                                        <p:tgtEl>
                                          <p:spTgt spid="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5" presetClass="emph" presetSubtype="0" fill="hold" grpId="2" nodeType="afterEffect">
                                  <p:childTnLst>
                                    <p:anim calcmode="discrete" valueType="str">
                                      <p:cBhvr additive="base">
                                        <p:cTn id="41" dur="1000" fill="hold"/>
                                        <p:tgtEl>
                                          <p:spTgt spid="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35" presetClass="emph" presetSubtype="0" fill="hold" grpId="3" nodeType="afterEffect">
                                  <p:childTnLst>
                                    <p:anim calcmode="discrete" valueType="str">
                                      <p:cBhvr additive="base">
                                        <p:cTn id="44" dur="1000" fill="hold"/>
                                        <p:tgtEl>
                                          <p:spTgt spid="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3" grpId="0" animBg="1"/>
      <p:bldP spid="2193" grpId="1" animBg="1"/>
      <p:bldP spid="2193" grpId="2" animBg="1"/>
      <p:bldP spid="2193" grpId="3" animBg="1"/>
      <p:bldP spid="2194" grpId="4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灯片编号占位符 1"/>
          <p:cNvSpPr/>
          <p:nvPr>
            <p:ph type="sldNum" sz="quarter" idx="10"/>
          </p:nvPr>
        </p:nvSpPr>
        <p:spPr>
          <a:ln/>
        </p:spPr>
        <p:txBody>
          <a:bodyPr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zh-CN" altLang="en-US" sz="1400"/>
            </a:fld>
            <a:endParaRPr lang="zh-CN" altLang="en-US" sz="1400"/>
          </a:p>
        </p:txBody>
      </p:sp>
      <p:sp>
        <p:nvSpPr>
          <p:cNvPr id="16386" name="日期占位符 3"/>
          <p:cNvSpPr/>
          <p:nvPr/>
        </p:nvSpPr>
        <p:spPr>
          <a:xfrm>
            <a:off x="457200" y="6381750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endParaRPr lang="zh-CN" sz="1000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7" name="Rectangle 3"/>
          <p:cNvSpPr/>
          <p:nvPr>
            <p:ph type="body" idx="4294967295"/>
          </p:nvPr>
        </p:nvSpPr>
        <p:spPr>
          <a:xfrm>
            <a:off x="457200" y="609600"/>
            <a:ext cx="8229600" cy="5988050"/>
          </a:xfrm>
          <a:ln/>
        </p:spPr>
        <p:txBody>
          <a:bodyPr wrap="square" lIns="91440" tIns="45720" rIns="91440" bIns="45720" anchor="t" anchorCtr="0"/>
          <a:p>
            <a:pPr algn="l"/>
            <a:r>
              <a:rPr lang="zh-CN" altLang="en-US" sz="2000"/>
              <a:t>必须戴正安全帽，如果戴歪了，一旦头部受到物体打击，就不能减轻对头部的伤害。</a:t>
            </a:r>
            <a:endParaRPr lang="zh-CN" altLang="en-US" sz="2000"/>
          </a:p>
          <a:p>
            <a:pPr algn="l"/>
            <a:r>
              <a:rPr lang="zh-CN" altLang="en-US" sz="2000"/>
              <a:t>必须系好下颏带。如果没有系好下颏带，一旦发生坠落或物体打击，安全帽就会离开头部，这样起不到保护作用，或达不到最佳效果。</a:t>
            </a:r>
            <a:endParaRPr lang="zh-CN" altLang="en-US" sz="2000"/>
          </a:p>
          <a:p>
            <a:pPr algn="l"/>
            <a:r>
              <a:rPr lang="zh-CN" altLang="en-US" sz="2000"/>
              <a:t>安全在使用过程中会逐渐损坏，要经常进行外观检查。如果发现帽壳与帽衬有异常损伤、裂痕等现象，或水平垂直间距达不到标准要求的，就不能再使用，而应当更换新的安全帽。</a:t>
            </a:r>
            <a:endParaRPr lang="zh-CN" altLang="en-US" sz="2000"/>
          </a:p>
        </p:txBody>
      </p:sp>
      <p:pic>
        <p:nvPicPr>
          <p:cNvPr id="2199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000" y="4445000"/>
            <a:ext cx="2743200" cy="1828800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2200" name="Pictur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886200"/>
            <a:ext cx="1600200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01" name="AutoShape 6"/>
          <p:cNvSpPr/>
          <p:nvPr/>
        </p:nvSpPr>
        <p:spPr>
          <a:xfrm>
            <a:off x="533400" y="4530725"/>
            <a:ext cx="914400" cy="498475"/>
          </a:xfrm>
          <a:prstGeom prst="borderCallout2">
            <a:avLst>
              <a:gd name="adj1" fmla="val 22931"/>
              <a:gd name="adj2" fmla="val 108333"/>
              <a:gd name="adj3" fmla="val 22931"/>
              <a:gd name="adj4" fmla="val 156944"/>
              <a:gd name="adj5" fmla="val 83759"/>
              <a:gd name="adj6" fmla="val 197745"/>
            </a:avLst>
          </a:prstGeom>
          <a:solidFill>
            <a:srgbClr val="FFFF00"/>
          </a:solidFill>
          <a:ln w="222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 eaLnBrk="0" hangingPunct="0"/>
            <a:r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t>必须系好下颏带</a:t>
            </a:r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02" name="AutoShape 8"/>
          <p:cNvSpPr/>
          <p:nvPr/>
        </p:nvSpPr>
        <p:spPr>
          <a:xfrm>
            <a:off x="6781800" y="3505200"/>
            <a:ext cx="1447800" cy="685800"/>
          </a:xfrm>
          <a:prstGeom prst="cloudCallout">
            <a:avLst>
              <a:gd name="adj1" fmla="val -25546"/>
              <a:gd name="adj2" fmla="val 75694"/>
            </a:avLst>
          </a:prstGeom>
          <a:solidFill>
            <a:srgbClr val="BBE0E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p>
            <a:pPr algn="ctr" eaLnBrk="0" hangingPunct="0"/>
            <a:r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t>看啥呢，那么乐呵？</a:t>
            </a:r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03" name="AutoShape 9"/>
          <p:cNvSpPr/>
          <p:nvPr/>
        </p:nvSpPr>
        <p:spPr>
          <a:xfrm>
            <a:off x="3733800" y="3200400"/>
            <a:ext cx="2362200" cy="990600"/>
          </a:xfrm>
          <a:prstGeom prst="cloudCallout">
            <a:avLst>
              <a:gd name="adj1" fmla="val 24866"/>
              <a:gd name="adj2" fmla="val 68269"/>
            </a:avLst>
          </a:prstGeom>
          <a:solidFill>
            <a:srgbClr val="BBE0E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p>
            <a:pPr algn="ctr" eaLnBrk="0" hangingPunct="0"/>
            <a:r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t>我估摸着，是不是有人在盯着咱俩没系好下颌带看呢？</a:t>
            </a:r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04" name="AutoShape 10"/>
          <p:cNvSpPr/>
          <p:nvPr/>
        </p:nvSpPr>
        <p:spPr>
          <a:xfrm>
            <a:off x="7772400" y="4800600"/>
            <a:ext cx="914400" cy="533400"/>
          </a:xfrm>
          <a:prstGeom prst="wedgeEllipseCallout">
            <a:avLst>
              <a:gd name="adj1" fmla="val -54861"/>
              <a:gd name="adj2" fmla="val 45236"/>
            </a:avLst>
          </a:prstGeom>
          <a:solidFill>
            <a:srgbClr val="BBE0E3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 eaLnBrk="0" hangingPunct="0"/>
            <a:r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t>要不系上？</a:t>
            </a:r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05" name="AutoShape 11"/>
          <p:cNvSpPr/>
          <p:nvPr/>
        </p:nvSpPr>
        <p:spPr>
          <a:xfrm>
            <a:off x="3810000" y="4572000"/>
            <a:ext cx="1066800" cy="609600"/>
          </a:xfrm>
          <a:prstGeom prst="wedgeEllipseCallout">
            <a:avLst>
              <a:gd name="adj1" fmla="val 58037"/>
              <a:gd name="adj2" fmla="val 32292"/>
            </a:avLst>
          </a:prstGeom>
          <a:solidFill>
            <a:srgbClr val="BBE0E3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 eaLnBrk="0" hangingPunct="0"/>
            <a:r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t>不用，让他们看吧</a:t>
            </a:r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10" dur="1000"/>
                                        <p:tgtEl>
                                          <p:spTgt spid="2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childTnLst>
                                    <p:set>
                                      <p:cBhvr additive="base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17" dur="1000"/>
                                        <p:tgtEl>
                                          <p:spTgt spid="2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childTnLst>
                                    <p:set>
                                      <p:cBhvr additive="base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24" dur="1000"/>
                                        <p:tgtEl>
                                          <p:spTgt spid="2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9" presetClass="entr" presetSubtype="0" decel="100000" fill="hold" grpId="1" nodeType="afterEffect">
                                  <p:childTnLst>
                                    <p:set>
                                      <p:cBhvr additive="base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31" dur="1000"/>
                                        <p:tgtEl>
                                          <p:spTgt spid="2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9" presetClass="entr" presetSubtype="0" decel="100000" fill="hold" grpId="2" nodeType="afterEffect">
                                  <p:childTnLst>
                                    <p:set>
                                      <p:cBhvr additive="base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38" dur="1000"/>
                                        <p:tgtEl>
                                          <p:spTgt spid="2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9" presetClass="entr" presetSubtype="0" decel="100000" fill="hold" grpId="3" nodeType="afterEffect">
                                  <p:childTnLst>
                                    <p:set>
                                      <p:cBhvr additive="base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45" dur="1000"/>
                                        <p:tgtEl>
                                          <p:spTgt spid="2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9" presetClass="entr" presetSubtype="0" decel="100000" fill="hold" grpId="4" nodeType="afterEffect">
                                  <p:childTnLst>
                                    <p:set>
                                      <p:cBhvr additive="base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52" dur="1000"/>
                                        <p:tgtEl>
                                          <p:spTgt spid="2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" grpId="0" animBg="1"/>
      <p:bldP spid="2202" grpId="1" animBg="1"/>
      <p:bldP spid="2203" grpId="2" animBg="1"/>
      <p:bldP spid="2204" grpId="3" animBg="1"/>
      <p:bldP spid="2205" grpId="4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灯片编号占位符 1"/>
          <p:cNvSpPr/>
          <p:nvPr>
            <p:ph type="sldNum" sz="quarter" idx="10"/>
          </p:nvPr>
        </p:nvSpPr>
        <p:spPr>
          <a:ln/>
        </p:spPr>
        <p:txBody>
          <a:bodyPr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zh-CN" altLang="en-US" sz="1400"/>
            </a:fld>
            <a:endParaRPr lang="zh-CN" altLang="en-US" sz="1400"/>
          </a:p>
        </p:txBody>
      </p:sp>
      <p:sp>
        <p:nvSpPr>
          <p:cNvPr id="17410" name="Rectangle 3"/>
          <p:cNvSpPr/>
          <p:nvPr>
            <p:ph type="body" idx="4294967295"/>
          </p:nvPr>
        </p:nvSpPr>
        <p:spPr>
          <a:xfrm>
            <a:off x="457200" y="609600"/>
            <a:ext cx="8229600" cy="5638800"/>
          </a:xfrm>
          <a:ln/>
        </p:spPr>
        <p:txBody>
          <a:bodyPr wrap="square" lIns="91440" tIns="45720" rIns="91440" bIns="45720" anchor="t" anchorCtr="0"/>
          <a:p>
            <a:pPr algn="l"/>
            <a:r>
              <a:rPr lang="zh-CN" altLang="en-US" sz="2000"/>
              <a:t>不能随意对安全帽进行拆卸或添加附件，以免影响其原有的防护性能。佩戴一定要戴正、戴牢，不能晃动，调节好后箍，以防安全帽脱落。</a:t>
            </a:r>
            <a:endParaRPr lang="zh-CN" altLang="en-US" sz="2000"/>
          </a:p>
          <a:p>
            <a:pPr algn="l"/>
            <a:r>
              <a:rPr lang="zh-CN" altLang="en-US" sz="2000"/>
              <a:t>安全帽如果较长时间不用，则需存放在干燥通风的地方，远离热源，不受日光的直射。</a:t>
            </a:r>
            <a:endParaRPr lang="zh-CN" altLang="en-US" sz="2000"/>
          </a:p>
          <a:p>
            <a:pPr algn="l"/>
            <a:endParaRPr lang="zh-CN" altLang="en-US" sz="2000"/>
          </a:p>
          <a:p>
            <a:pPr algn="l"/>
            <a:r>
              <a:rPr lang="zh-CN" altLang="en-US" sz="2000"/>
              <a:t>还有一点需要注意，安全帽只要受过一次强力的撞击，就无法再次有效吸收外力，有时尽管外表上看不到任何损伤，但是内部已经遭到损伤，不能继续使用。</a:t>
            </a:r>
            <a:endParaRPr lang="zh-CN" altLang="en-US" sz="2000"/>
          </a:p>
        </p:txBody>
      </p:sp>
      <p:pic>
        <p:nvPicPr>
          <p:cNvPr id="2209" name="Picture 5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725" y="4292600"/>
            <a:ext cx="2667000" cy="1912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10" name="AutoShape 6"/>
          <p:cNvSpPr/>
          <p:nvPr/>
        </p:nvSpPr>
        <p:spPr>
          <a:xfrm>
            <a:off x="2209800" y="4648200"/>
            <a:ext cx="2590800" cy="685800"/>
          </a:xfrm>
          <a:prstGeom prst="cloudCallout">
            <a:avLst>
              <a:gd name="adj1" fmla="val 69361"/>
              <a:gd name="adj2" fmla="val 51389"/>
            </a:avLst>
          </a:prstGeom>
          <a:solidFill>
            <a:srgbClr val="BBE0E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p>
            <a:pPr algn="ctr" eaLnBrk="0" hangingPunct="0"/>
            <a:r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t>看我帽帽用途多多</a:t>
            </a:r>
            <a:r>
              <a:rPr lang="en-US" altLang="zh-CN" sz="1200">
                <a:latin typeface="Arial" panose="020B0604020202020204" pitchFamily="34" charset="0"/>
                <a:ea typeface="宋体" panose="02010600030101010101" pitchFamily="2" charset="-122"/>
              </a:rPr>
              <a:t>…</a:t>
            </a:r>
            <a:endParaRPr lang="en-US" altLang="zh-CN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10" dur="500"/>
                                        <p:tgtEl>
                                          <p:spTgt spid="2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childTnLst>
                                    <p:set>
                                      <p:cBhvr additive="base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base">
                                        <p:cTn id="14" dur="500"/>
                                        <p:tgtEl>
                                          <p:spTgt spid="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灯片编号占位符 1"/>
          <p:cNvSpPr/>
          <p:nvPr>
            <p:ph type="sldNum" sz="quarter" idx="10"/>
          </p:nvPr>
        </p:nvSpPr>
        <p:spPr>
          <a:ln/>
        </p:spPr>
        <p:txBody>
          <a:bodyPr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zh-CN" altLang="en-US" sz="1400"/>
            </a:fld>
            <a:endParaRPr lang="zh-CN" altLang="en-US" sz="1400"/>
          </a:p>
        </p:txBody>
      </p:sp>
      <p:sp>
        <p:nvSpPr>
          <p:cNvPr id="18434" name="标题 2212"/>
          <p:cNvSpPr/>
          <p:nvPr>
            <p:ph type="title" idx="4294967295"/>
          </p:nvPr>
        </p:nvSpPr>
        <p:spPr>
          <a:xfrm>
            <a:off x="539750" y="0"/>
            <a:ext cx="8229600" cy="1196975"/>
          </a:xfrm>
          <a:ln/>
        </p:spPr>
        <p:txBody>
          <a:bodyPr anchor="ctr" anchorCtr="0"/>
          <a:p>
            <a:r>
              <a:rPr lang="zh-CN" altLang="en-US"/>
              <a:t>安全帽颜色及标识</a:t>
            </a:r>
            <a:endParaRPr lang="zh-CN" altLang="en-US"/>
          </a:p>
        </p:txBody>
      </p:sp>
      <p:sp>
        <p:nvSpPr>
          <p:cNvPr id="18435" name="内容占位符 2213"/>
          <p:cNvSpPr/>
          <p:nvPr>
            <p:ph sz="half" idx="4294967295"/>
          </p:nvPr>
        </p:nvSpPr>
        <p:spPr>
          <a:xfrm>
            <a:off x="1042988" y="6364288"/>
            <a:ext cx="3101975" cy="493712"/>
          </a:xfrm>
          <a:ln/>
        </p:spPr>
        <p:txBody>
          <a:bodyPr anchor="t" anchorCtr="0"/>
          <a:lstStyle>
            <a:lvl1pPr lvl="0">
              <a:buClrTx/>
              <a:buSzPct val="100000"/>
              <a:buFontTx/>
              <a:defRPr sz="2800"/>
            </a:lvl1pPr>
            <a:lvl2pPr lvl="1">
              <a:buClrTx/>
              <a:buSzPct val="100000"/>
              <a:buFontTx/>
              <a:defRPr sz="2400"/>
            </a:lvl2pPr>
            <a:lvl3pPr lvl="2">
              <a:buClrTx/>
              <a:buSzPct val="100000"/>
              <a:buFontTx/>
              <a:defRPr sz="2000"/>
            </a:lvl3pPr>
            <a:lvl4pPr lvl="3">
              <a:buClrTx/>
              <a:buSzPct val="100000"/>
              <a:buFontTx/>
              <a:defRPr sz="1800"/>
            </a:lvl4pPr>
            <a:lvl5pPr lvl="4">
              <a:buClrTx/>
              <a:buSzPct val="100000"/>
              <a:buFontTx/>
              <a:defRPr sz="1800"/>
            </a:lvl5pPr>
          </a:lstStyle>
          <a:p>
            <a:pPr marL="0" lvl="0" indent="0"/>
            <a:endParaRPr lang="zh-CN" sz="2000"/>
          </a:p>
        </p:txBody>
      </p:sp>
      <p:sp>
        <p:nvSpPr>
          <p:cNvPr id="18436" name="内容占位符 2214"/>
          <p:cNvSpPr/>
          <p:nvPr>
            <p:ph sz="half" idx="4294967295"/>
          </p:nvPr>
        </p:nvSpPr>
        <p:spPr>
          <a:xfrm>
            <a:off x="4297363" y="6364288"/>
            <a:ext cx="3103562" cy="493712"/>
          </a:xfrm>
          <a:ln/>
        </p:spPr>
        <p:txBody>
          <a:bodyPr anchor="t" anchorCtr="0"/>
          <a:lstStyle>
            <a:lvl1pPr lvl="0">
              <a:buClrTx/>
              <a:buSzPct val="100000"/>
              <a:buFontTx/>
              <a:defRPr sz="2800"/>
            </a:lvl1pPr>
            <a:lvl2pPr lvl="1">
              <a:buClrTx/>
              <a:buSzPct val="100000"/>
              <a:buFontTx/>
              <a:defRPr sz="2400"/>
            </a:lvl2pPr>
            <a:lvl3pPr lvl="2">
              <a:buClrTx/>
              <a:buSzPct val="100000"/>
              <a:buFontTx/>
              <a:defRPr sz="2000"/>
            </a:lvl3pPr>
            <a:lvl4pPr lvl="3">
              <a:buClrTx/>
              <a:buSzPct val="100000"/>
              <a:buFontTx/>
              <a:defRPr sz="1800"/>
            </a:lvl4pPr>
            <a:lvl5pPr lvl="4">
              <a:buClrTx/>
              <a:buSzPct val="100000"/>
              <a:buFontTx/>
              <a:defRPr sz="1800"/>
            </a:lvl5pPr>
          </a:lstStyle>
          <a:p>
            <a:pPr marL="0" lvl="0" indent="0"/>
            <a:endParaRPr lang="zh-CN" sz="2000"/>
          </a:p>
        </p:txBody>
      </p:sp>
      <p:pic>
        <p:nvPicPr>
          <p:cNvPr id="18437" name="图片 22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41438"/>
            <a:ext cx="7127875" cy="5516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矩形 2216"/>
          <p:cNvSpPr/>
          <p:nvPr/>
        </p:nvSpPr>
        <p:spPr>
          <a:xfrm>
            <a:off x="7019925" y="2060575"/>
            <a:ext cx="1836738" cy="40576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参照备忘录：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</a:rPr>
              <a:t>HSE/2019-39</a:t>
            </a:r>
            <a:endParaRPr lang="en-US" altLang="zh-CN" sz="20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公司员工使用白色安全帽；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访客使用黄色安全帽；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承包商使用红色安全帽；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安全帽应设有公司</a:t>
            </a: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</a:rPr>
              <a:t>LOGO</a:t>
            </a:r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、编号及使用日期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1459" y="197080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775960" y="3968750"/>
            <a:ext cx="3053080" cy="11880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401716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840730" y="4231005"/>
            <a:ext cx="1052830" cy="65214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05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405764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277971" y="4076882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3533" y="310496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61505" y="4907915"/>
            <a:ext cx="796925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>
                <a:solidFill>
                  <a:schemeClr val="bg1"/>
                </a:solidFill>
              </a:rPr>
              <a:t>微信公众号</a:t>
            </a:r>
            <a:endParaRPr lang="zh-CN" altLang="en-US" sz="825" dirty="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942499" y="490722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>
                <a:solidFill>
                  <a:schemeClr val="bg1"/>
                </a:solidFill>
              </a:rPr>
              <a:t>抖音</a:t>
            </a:r>
            <a:endParaRPr lang="zh-CN" altLang="en-US" sz="825" dirty="0">
              <a:solidFill>
                <a:schemeClr val="bg1"/>
              </a:solidFill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2230" y="1714500"/>
            <a:ext cx="5953760" cy="189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4114800"/>
            <a:ext cx="5148739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382905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171450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89535" y="99869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16681"/>
            <a:ext cx="898096" cy="453553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灯片编号占位符 1"/>
          <p:cNvSpPr/>
          <p:nvPr>
            <p:ph type="sldNum" sz="quarter" idx="10"/>
          </p:nvPr>
        </p:nvSpPr>
        <p:spPr>
          <a:ln/>
        </p:spPr>
        <p:txBody>
          <a:bodyPr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zh-CN" altLang="en-US" sz="1400"/>
            </a:fld>
            <a:endParaRPr lang="zh-CN" altLang="en-US" sz="1400"/>
          </a:p>
        </p:txBody>
      </p:sp>
      <p:sp>
        <p:nvSpPr>
          <p:cNvPr id="5122" name="矩形 2058"/>
          <p:cNvSpPr/>
          <p:nvPr/>
        </p:nvSpPr>
        <p:spPr>
          <a:xfrm>
            <a:off x="468313" y="692150"/>
            <a:ext cx="8229600" cy="7318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r>
              <a:rPr lang="zh-CN" altLang="en-US" sz="4000" b="1">
                <a:solidFill>
                  <a:schemeClr val="tx2"/>
                </a:solidFill>
                <a:latin typeface="Arial" panose="020B0604020202020204" pitchFamily="34" charset="0"/>
                <a:ea typeface="楷体_GB2312" charset="-122"/>
              </a:rPr>
              <a:t>风险措施的控制原则</a:t>
            </a:r>
            <a:endParaRPr lang="zh-CN" altLang="en-US" sz="4000" b="1">
              <a:solidFill>
                <a:schemeClr val="tx2"/>
              </a:solidFill>
              <a:latin typeface="Arial" panose="020B0604020202020204" pitchFamily="34" charset="0"/>
              <a:ea typeface="楷体_GB2312" charset="-122"/>
            </a:endParaRPr>
          </a:p>
        </p:txBody>
      </p:sp>
      <p:grpSp>
        <p:nvGrpSpPr>
          <p:cNvPr id="5123" name="组合 2059"/>
          <p:cNvGrpSpPr/>
          <p:nvPr/>
        </p:nvGrpSpPr>
        <p:grpSpPr>
          <a:xfrm>
            <a:off x="3721100" y="2044700"/>
            <a:ext cx="4648200" cy="3124200"/>
            <a:chOff x="1680" y="1344"/>
            <a:chExt cx="2928" cy="1968"/>
          </a:xfrm>
        </p:grpSpPr>
        <p:sp>
          <p:nvSpPr>
            <p:cNvPr id="5124" name="矩形 2060"/>
            <p:cNvSpPr/>
            <p:nvPr/>
          </p:nvSpPr>
          <p:spPr>
            <a:xfrm>
              <a:off x="1680" y="3024"/>
              <a:ext cx="2928" cy="288"/>
            </a:xfrm>
            <a:prstGeom prst="rect">
              <a:avLst/>
            </a:prstGeom>
            <a:solidFill>
              <a:srgbClr val="CCFFCC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r"/>
              <a:r>
                <a:rPr lang="zh-CN" altLang="en-US" sz="2400">
                  <a:solidFill>
                    <a:srgbClr val="0000FF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停止使用该物质</a:t>
              </a:r>
              <a:r>
                <a:rPr lang="en-US" altLang="zh-CN" sz="2400">
                  <a:solidFill>
                    <a:srgbClr val="0000FF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,</a:t>
              </a:r>
              <a:r>
                <a:rPr lang="zh-CN" altLang="en-US" sz="2400">
                  <a:solidFill>
                    <a:srgbClr val="0000FF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或以无害物代之</a:t>
              </a:r>
              <a:endParaRPr lang="zh-CN" altLang="en-US" sz="2400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  <p:sp>
          <p:nvSpPr>
            <p:cNvPr id="5125" name="矩形 2061"/>
            <p:cNvSpPr/>
            <p:nvPr/>
          </p:nvSpPr>
          <p:spPr>
            <a:xfrm>
              <a:off x="2112" y="2688"/>
              <a:ext cx="2496" cy="336"/>
            </a:xfrm>
            <a:prstGeom prst="rect">
              <a:avLst/>
            </a:prstGeom>
            <a:solidFill>
              <a:srgbClr val="CCFFCC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r"/>
              <a:r>
                <a:rPr lang="zh-CN" altLang="en-US" sz="2400">
                  <a:solidFill>
                    <a:srgbClr val="0000FF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改使用危害性低的物质</a:t>
              </a:r>
              <a:endParaRPr lang="zh-CN" altLang="en-US" sz="2400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  <p:sp>
          <p:nvSpPr>
            <p:cNvPr id="5126" name="矩形 2062"/>
            <p:cNvSpPr/>
            <p:nvPr/>
          </p:nvSpPr>
          <p:spPr>
            <a:xfrm>
              <a:off x="3264" y="1344"/>
              <a:ext cx="1344" cy="336"/>
            </a:xfrm>
            <a:prstGeom prst="rect">
              <a:avLst/>
            </a:prstGeom>
            <a:solidFill>
              <a:srgbClr val="CCFFCC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r"/>
              <a:r>
                <a:rPr lang="zh-CN" altLang="en-US" sz="2400">
                  <a:solidFill>
                    <a:srgbClr val="0000FF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个体防护</a:t>
              </a:r>
              <a:endParaRPr lang="zh-CN" altLang="en-US" sz="2400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  <p:sp>
          <p:nvSpPr>
            <p:cNvPr id="5127" name="矩形 2063"/>
            <p:cNvSpPr/>
            <p:nvPr/>
          </p:nvSpPr>
          <p:spPr>
            <a:xfrm>
              <a:off x="2496" y="2352"/>
              <a:ext cx="2112" cy="336"/>
            </a:xfrm>
            <a:prstGeom prst="rect">
              <a:avLst/>
            </a:prstGeom>
            <a:solidFill>
              <a:srgbClr val="CCFFCC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r"/>
              <a:r>
                <a:rPr lang="zh-CN" altLang="en-US" sz="2400">
                  <a:solidFill>
                    <a:srgbClr val="0000FF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将危险源与人员隔离</a:t>
              </a:r>
              <a:endParaRPr lang="zh-CN" altLang="en-US" sz="2400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  <p:sp>
          <p:nvSpPr>
            <p:cNvPr id="5128" name="矩形 2064"/>
            <p:cNvSpPr/>
            <p:nvPr/>
          </p:nvSpPr>
          <p:spPr>
            <a:xfrm>
              <a:off x="2976" y="1680"/>
              <a:ext cx="1632" cy="336"/>
            </a:xfrm>
            <a:prstGeom prst="rect">
              <a:avLst/>
            </a:prstGeom>
            <a:solidFill>
              <a:srgbClr val="CCFFCC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r"/>
              <a:r>
                <a:rPr lang="zh-CN" altLang="en-US" sz="2400">
                  <a:solidFill>
                    <a:srgbClr val="0000FF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管理控制</a:t>
              </a:r>
              <a:endParaRPr lang="zh-CN" altLang="en-US" sz="2400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  <p:sp>
          <p:nvSpPr>
            <p:cNvPr id="5129" name="矩形 2065"/>
            <p:cNvSpPr/>
            <p:nvPr/>
          </p:nvSpPr>
          <p:spPr>
            <a:xfrm>
              <a:off x="2736" y="2016"/>
              <a:ext cx="1872" cy="336"/>
            </a:xfrm>
            <a:prstGeom prst="rect">
              <a:avLst/>
            </a:prstGeom>
            <a:solidFill>
              <a:srgbClr val="CCFFCC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r"/>
              <a:r>
                <a:rPr lang="zh-CN" altLang="en-US" sz="2400">
                  <a:solidFill>
                    <a:srgbClr val="0000FF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工程技术控制</a:t>
              </a:r>
              <a:endParaRPr lang="zh-CN" altLang="en-US" sz="2400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130" name="组合 2066"/>
          <p:cNvGrpSpPr/>
          <p:nvPr/>
        </p:nvGrpSpPr>
        <p:grpSpPr>
          <a:xfrm>
            <a:off x="4102100" y="2349500"/>
            <a:ext cx="1143000" cy="1524000"/>
            <a:chOff x="2304" y="1536"/>
            <a:chExt cx="720" cy="960"/>
          </a:xfrm>
        </p:grpSpPr>
        <p:sp>
          <p:nvSpPr>
            <p:cNvPr id="5131" name="笑脸 2067"/>
            <p:cNvSpPr/>
            <p:nvPr/>
          </p:nvSpPr>
          <p:spPr>
            <a:xfrm>
              <a:off x="2448" y="1536"/>
              <a:ext cx="288" cy="288"/>
            </a:xfrm>
            <a:prstGeom prst="smileyFace">
              <a:avLst>
                <a:gd name="adj" fmla="val 4653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5132" name="直接连接符 2068"/>
            <p:cNvCxnSpPr/>
            <p:nvPr/>
          </p:nvCxnSpPr>
          <p:spPr>
            <a:xfrm>
              <a:off x="2592" y="1824"/>
              <a:ext cx="0" cy="384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3" name="直接连接符 2069"/>
            <p:cNvCxnSpPr/>
            <p:nvPr/>
          </p:nvCxnSpPr>
          <p:spPr>
            <a:xfrm flipH="1">
              <a:off x="2400" y="2016"/>
              <a:ext cx="192" cy="144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4" name="直接连接符 2070"/>
            <p:cNvCxnSpPr/>
            <p:nvPr/>
          </p:nvCxnSpPr>
          <p:spPr>
            <a:xfrm>
              <a:off x="2592" y="2016"/>
              <a:ext cx="192" cy="52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5" name="直接连接符 2071"/>
            <p:cNvCxnSpPr/>
            <p:nvPr/>
          </p:nvCxnSpPr>
          <p:spPr>
            <a:xfrm flipH="1">
              <a:off x="2304" y="2208"/>
              <a:ext cx="288" cy="288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6" name="直接连接符 2072"/>
            <p:cNvCxnSpPr/>
            <p:nvPr/>
          </p:nvCxnSpPr>
          <p:spPr>
            <a:xfrm>
              <a:off x="2592" y="2208"/>
              <a:ext cx="24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7" name="直接连接符 2073"/>
            <p:cNvCxnSpPr/>
            <p:nvPr/>
          </p:nvCxnSpPr>
          <p:spPr>
            <a:xfrm flipV="1">
              <a:off x="2832" y="2112"/>
              <a:ext cx="48" cy="96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8" name="直接连接符 2074"/>
            <p:cNvCxnSpPr/>
            <p:nvPr/>
          </p:nvCxnSpPr>
          <p:spPr>
            <a:xfrm>
              <a:off x="2880" y="2112"/>
              <a:ext cx="0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9" name="直接连接符 2075"/>
            <p:cNvCxnSpPr/>
            <p:nvPr/>
          </p:nvCxnSpPr>
          <p:spPr>
            <a:xfrm>
              <a:off x="2880" y="2112"/>
              <a:ext cx="96" cy="144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0" name="直接连接符 2076"/>
            <p:cNvCxnSpPr/>
            <p:nvPr/>
          </p:nvCxnSpPr>
          <p:spPr>
            <a:xfrm>
              <a:off x="2976" y="2256"/>
              <a:ext cx="48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141" name="组合 2077"/>
          <p:cNvGrpSpPr/>
          <p:nvPr/>
        </p:nvGrpSpPr>
        <p:grpSpPr>
          <a:xfrm>
            <a:off x="250825" y="1916113"/>
            <a:ext cx="1447800" cy="3276600"/>
            <a:chOff x="672" y="1248"/>
            <a:chExt cx="912" cy="2064"/>
          </a:xfrm>
        </p:grpSpPr>
        <p:sp>
          <p:nvSpPr>
            <p:cNvPr id="5142" name="矩形 2078"/>
            <p:cNvSpPr/>
            <p:nvPr/>
          </p:nvSpPr>
          <p:spPr>
            <a:xfrm>
              <a:off x="672" y="3024"/>
              <a:ext cx="912" cy="288"/>
            </a:xfrm>
            <a:prstGeom prst="rect">
              <a:avLst/>
            </a:prstGeom>
            <a:solidFill>
              <a:srgbClr val="CC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zh-CN" altLang="en-US" sz="2400">
                  <a:solidFill>
                    <a:srgbClr val="0000FF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消除风险</a:t>
              </a:r>
              <a:endParaRPr lang="zh-CN" altLang="en-US" sz="2400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  <p:sp>
          <p:nvSpPr>
            <p:cNvPr id="5143" name="矩形 2079"/>
            <p:cNvSpPr/>
            <p:nvPr/>
          </p:nvSpPr>
          <p:spPr>
            <a:xfrm>
              <a:off x="672" y="2112"/>
              <a:ext cx="912" cy="288"/>
            </a:xfrm>
            <a:prstGeom prst="rect">
              <a:avLst/>
            </a:prstGeom>
            <a:solidFill>
              <a:srgbClr val="CC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zh-CN" altLang="en-US" sz="2400">
                  <a:solidFill>
                    <a:srgbClr val="0000FF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降低风险</a:t>
              </a:r>
              <a:endParaRPr lang="zh-CN" altLang="en-US" sz="2400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  <p:sp>
          <p:nvSpPr>
            <p:cNvPr id="5144" name="矩形 2080"/>
            <p:cNvSpPr/>
            <p:nvPr/>
          </p:nvSpPr>
          <p:spPr>
            <a:xfrm>
              <a:off x="672" y="1248"/>
              <a:ext cx="912" cy="288"/>
            </a:xfrm>
            <a:prstGeom prst="rect">
              <a:avLst/>
            </a:prstGeom>
            <a:solidFill>
              <a:srgbClr val="CC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r>
                <a:rPr lang="zh-CN" altLang="en-US" sz="2400">
                  <a:solidFill>
                    <a:srgbClr val="0000FF"/>
                  </a:solidFill>
                  <a:latin typeface="Times New Roman" panose="02020603050405020304" charset="0"/>
                  <a:ea typeface="宋体" panose="02010600030101010101" pitchFamily="2" charset="-122"/>
                </a:rPr>
                <a:t>个体防护</a:t>
              </a:r>
              <a:endParaRPr lang="zh-CN" altLang="en-US" sz="2400">
                <a:solidFill>
                  <a:srgbClr val="0000FF"/>
                </a:solidFill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  <p:cxnSp>
          <p:nvCxnSpPr>
            <p:cNvPr id="5145" name="直接连接符 2081"/>
            <p:cNvCxnSpPr/>
            <p:nvPr/>
          </p:nvCxnSpPr>
          <p:spPr>
            <a:xfrm flipV="1">
              <a:off x="1104" y="2400"/>
              <a:ext cx="0" cy="624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146" name="直接连接符 2082"/>
            <p:cNvCxnSpPr/>
            <p:nvPr/>
          </p:nvCxnSpPr>
          <p:spPr>
            <a:xfrm flipV="1">
              <a:off x="1104" y="1536"/>
              <a:ext cx="0" cy="576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5147" name="矩形 2083"/>
          <p:cNvSpPr/>
          <p:nvPr/>
        </p:nvSpPr>
        <p:spPr>
          <a:xfrm>
            <a:off x="1692275" y="5516563"/>
            <a:ext cx="6624638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AU" sz="24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个体防护</a:t>
            </a:r>
            <a:r>
              <a:rPr lang="en-AU" altLang="zh-CN" sz="24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——</a:t>
            </a:r>
            <a:r>
              <a:rPr lang="zh-CN" altLang="en-AU" sz="24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保证安全和健康的最后一道防线</a:t>
            </a:r>
            <a:endParaRPr lang="zh-CN" altLang="en-AU" sz="2400" b="1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灯片编号占位符 1"/>
          <p:cNvSpPr/>
          <p:nvPr>
            <p:ph type="sldNum" sz="quarter" idx="10"/>
          </p:nvPr>
        </p:nvSpPr>
        <p:spPr>
          <a:ln/>
        </p:spPr>
        <p:txBody>
          <a:bodyPr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zh-CN" altLang="en-US" sz="1400"/>
            </a:fld>
            <a:endParaRPr lang="zh-CN" altLang="en-US" sz="1400"/>
          </a:p>
        </p:txBody>
      </p:sp>
      <p:sp>
        <p:nvSpPr>
          <p:cNvPr id="6146" name="左大括号 2086"/>
          <p:cNvSpPr/>
          <p:nvPr/>
        </p:nvSpPr>
        <p:spPr>
          <a:xfrm>
            <a:off x="3348038" y="1844675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noFill/>
          </a:ln>
        </p:spPr>
        <p:txBody>
          <a:bodyPr anchor="t" anchorCtr="0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7" name="双大括号 2087"/>
          <p:cNvSpPr/>
          <p:nvPr/>
        </p:nvSpPr>
        <p:spPr>
          <a:xfrm>
            <a:off x="3132138" y="2493963"/>
            <a:ext cx="2232025" cy="1366837"/>
          </a:xfrm>
          <a:prstGeom prst="bracePair">
            <a:avLst>
              <a:gd name="adj" fmla="val 8333"/>
            </a:avLst>
          </a:prstGeom>
          <a:noFill/>
          <a:ln w="9525">
            <a:noFill/>
          </a:ln>
        </p:spPr>
        <p:txBody>
          <a:bodyPr anchor="t" anchorCtr="0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6148" name="直接连接符 2088"/>
          <p:cNvCxnSpPr/>
          <p:nvPr/>
        </p:nvCxnSpPr>
        <p:spPr>
          <a:xfrm>
            <a:off x="1331913" y="2420938"/>
            <a:ext cx="792162" cy="0"/>
          </a:xfrm>
          <a:prstGeom prst="line">
            <a:avLst/>
          </a:prstGeom>
          <a:ln w="9525">
            <a:noFill/>
          </a:ln>
        </p:spPr>
      </p:cxnSp>
      <p:cxnSp>
        <p:nvCxnSpPr>
          <p:cNvPr id="6149" name="直接连接符 2089"/>
          <p:cNvCxnSpPr/>
          <p:nvPr/>
        </p:nvCxnSpPr>
        <p:spPr>
          <a:xfrm>
            <a:off x="1258888" y="2420938"/>
            <a:ext cx="1009650" cy="0"/>
          </a:xfrm>
          <a:prstGeom prst="line">
            <a:avLst/>
          </a:prstGeom>
          <a:ln w="9525">
            <a:noFill/>
          </a:ln>
        </p:spPr>
      </p:cxnSp>
      <p:cxnSp>
        <p:nvCxnSpPr>
          <p:cNvPr id="6150" name="直接连接符 2090"/>
          <p:cNvCxnSpPr/>
          <p:nvPr/>
        </p:nvCxnSpPr>
        <p:spPr>
          <a:xfrm flipV="1">
            <a:off x="1258888" y="2205038"/>
            <a:ext cx="2305050" cy="792162"/>
          </a:xfrm>
          <a:prstGeom prst="line">
            <a:avLst/>
          </a:prstGeom>
          <a:ln w="9525">
            <a:noFill/>
          </a:ln>
        </p:spPr>
      </p:cxnSp>
      <p:sp>
        <p:nvSpPr>
          <p:cNvPr id="6151" name="矩形 2091"/>
          <p:cNvSpPr/>
          <p:nvPr/>
        </p:nvSpPr>
        <p:spPr>
          <a:xfrm>
            <a:off x="611188" y="765175"/>
            <a:ext cx="7921625" cy="22558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457200" indent="-457200" latinLnBrk="1">
              <a:lnSpc>
                <a:spcPct val="130000"/>
              </a:lnSpc>
              <a:spcBef>
                <a:spcPct val="50000"/>
              </a:spcBef>
              <a:buFont typeface="仿宋_GB2312" charset="-122"/>
            </a:pPr>
            <a:r>
              <a:rPr lang="zh-CN" altLang="en-US" sz="4000" b="1">
                <a:latin typeface="楷体_GB2312" charset="-122"/>
                <a:ea typeface="楷体_GB2312" charset="-122"/>
              </a:rPr>
              <a:t>头部防护</a:t>
            </a:r>
            <a:endParaRPr lang="zh-CN" altLang="en-US" sz="4000" b="1">
              <a:latin typeface="楷体_GB2312" charset="-122"/>
              <a:ea typeface="楷体_GB2312" charset="-122"/>
            </a:endParaRPr>
          </a:p>
          <a:p>
            <a:pPr marL="457200" indent="-457200" latinLnBrk="1">
              <a:lnSpc>
                <a:spcPct val="130000"/>
              </a:lnSpc>
              <a:spcBef>
                <a:spcPct val="50000"/>
              </a:spcBef>
              <a:buFont typeface="仿宋_GB2312" charset="-122"/>
              <a:buChar char="l"/>
            </a:pPr>
            <a:endParaRPr lang="zh-CN" altLang="en-US" sz="2600" b="1">
              <a:solidFill>
                <a:srgbClr val="3366CC"/>
              </a:solidFill>
              <a:latin typeface="楷体_GB2312" charset="-122"/>
              <a:ea typeface="楷体_GB2312" charset="-122"/>
            </a:endParaRPr>
          </a:p>
          <a:p>
            <a:pPr marL="457200" indent="-457200" latinLnBrk="1">
              <a:lnSpc>
                <a:spcPct val="130000"/>
              </a:lnSpc>
              <a:spcBef>
                <a:spcPct val="50000"/>
              </a:spcBef>
              <a:buFont typeface="仿宋_GB2312" charset="-122"/>
            </a:pPr>
            <a:r>
              <a:rPr lang="zh-CN" altLang="en-US" sz="2400">
                <a:solidFill>
                  <a:srgbClr val="3366CC"/>
                </a:solidFill>
                <a:latin typeface="楷体_GB2312" charset="-122"/>
                <a:ea typeface="楷体_GB2312" charset="-122"/>
              </a:rPr>
              <a:t>  </a:t>
            </a:r>
            <a:endParaRPr lang="zh-CN" altLang="en-US" sz="2400">
              <a:solidFill>
                <a:srgbClr val="3366CC"/>
              </a:solidFill>
              <a:latin typeface="楷体_GB2312" charset="-122"/>
              <a:ea typeface="楷体_GB2312" charset="-122"/>
            </a:endParaRPr>
          </a:p>
        </p:txBody>
      </p:sp>
      <p:sp>
        <p:nvSpPr>
          <p:cNvPr id="6152" name="圆角矩形 2092"/>
          <p:cNvSpPr/>
          <p:nvPr/>
        </p:nvSpPr>
        <p:spPr>
          <a:xfrm>
            <a:off x="990600" y="3009900"/>
            <a:ext cx="2133600" cy="609600"/>
          </a:xfrm>
          <a:prstGeom prst="roundRect">
            <a:avLst>
              <a:gd name="adj" fmla="val 16667"/>
            </a:avLst>
          </a:prstGeom>
          <a:solidFill>
            <a:srgbClr val="666699"/>
          </a:solidFill>
          <a:ln w="9525">
            <a:noFill/>
          </a:ln>
        </p:spPr>
        <p:txBody>
          <a:bodyPr wrap="none" anchor="ctr" anchorCtr="0"/>
          <a:p>
            <a:pPr algn="ctr" latinLnBrk="1"/>
            <a:r>
              <a:rPr lang="zh-CN" altLang="en-US" sz="2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高空作业</a:t>
            </a:r>
            <a:endParaRPr lang="zh-CN" altLang="en-US" sz="22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153" name="圆角矩形 2093"/>
          <p:cNvSpPr/>
          <p:nvPr/>
        </p:nvSpPr>
        <p:spPr>
          <a:xfrm>
            <a:off x="7162800" y="3962400"/>
            <a:ext cx="1752600" cy="762000"/>
          </a:xfrm>
          <a:prstGeom prst="roundRect">
            <a:avLst>
              <a:gd name="adj" fmla="val 16667"/>
            </a:avLst>
          </a:prstGeom>
          <a:solidFill>
            <a:srgbClr val="666699"/>
          </a:solidFill>
          <a:ln w="9525">
            <a:noFill/>
          </a:ln>
        </p:spPr>
        <p:txBody>
          <a:bodyPr wrap="none" anchor="ctr" anchorCtr="0"/>
          <a:p>
            <a:pPr algn="ctr" latinLnBrk="1"/>
            <a:r>
              <a:rPr lang="zh-CN" altLang="en-US" sz="2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必须采取头部</a:t>
            </a:r>
            <a:endParaRPr lang="zh-CN" altLang="en-US" sz="22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1"/>
            <a:r>
              <a:rPr lang="zh-CN" altLang="en-US" sz="2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保护措施</a:t>
            </a:r>
            <a:endParaRPr lang="zh-CN" altLang="en-US" sz="22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6154" name="直接连接符 2094"/>
          <p:cNvCxnSpPr/>
          <p:nvPr/>
        </p:nvCxnSpPr>
        <p:spPr>
          <a:xfrm>
            <a:off x="2971800" y="3314700"/>
            <a:ext cx="838200" cy="0"/>
          </a:xfrm>
          <a:prstGeom prst="line">
            <a:avLst/>
          </a:prstGeom>
          <a:ln w="9525" cap="flat" cmpd="sng">
            <a:solidFill>
              <a:srgbClr val="666699"/>
            </a:solidFill>
            <a:prstDash val="solid"/>
            <a:round/>
            <a:headEnd type="none" w="med" len="med"/>
            <a:tailEnd type="arrow" w="med" len="lg"/>
          </a:ln>
        </p:spPr>
      </p:cxnSp>
      <p:cxnSp>
        <p:nvCxnSpPr>
          <p:cNvPr id="6155" name="直接连接符 2095"/>
          <p:cNvCxnSpPr/>
          <p:nvPr/>
        </p:nvCxnSpPr>
        <p:spPr>
          <a:xfrm>
            <a:off x="6227763" y="3284538"/>
            <a:ext cx="908050" cy="762000"/>
          </a:xfrm>
          <a:prstGeom prst="line">
            <a:avLst/>
          </a:prstGeom>
          <a:ln w="9525" cap="flat" cmpd="sng">
            <a:solidFill>
              <a:srgbClr val="666699"/>
            </a:solidFill>
            <a:prstDash val="solid"/>
            <a:round/>
            <a:headEnd type="none" w="med" len="med"/>
            <a:tailEnd type="arrow" w="med" len="lg"/>
          </a:ln>
        </p:spPr>
      </p:cxnSp>
      <p:sp>
        <p:nvSpPr>
          <p:cNvPr id="6156" name="圆角矩形 2096"/>
          <p:cNvSpPr/>
          <p:nvPr/>
        </p:nvSpPr>
        <p:spPr>
          <a:xfrm>
            <a:off x="971550" y="3716338"/>
            <a:ext cx="2133600" cy="533400"/>
          </a:xfrm>
          <a:prstGeom prst="roundRect">
            <a:avLst>
              <a:gd name="adj" fmla="val 16667"/>
            </a:avLst>
          </a:prstGeom>
          <a:solidFill>
            <a:srgbClr val="666699"/>
          </a:solidFill>
          <a:ln w="9525">
            <a:noFill/>
          </a:ln>
        </p:spPr>
        <p:txBody>
          <a:bodyPr wrap="none" anchor="ctr" anchorCtr="0"/>
          <a:p>
            <a:pPr algn="ctr" latinLnBrk="1"/>
            <a:r>
              <a:rPr lang="zh-CN" altLang="en-US" sz="2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狭小空间内作业</a:t>
            </a:r>
            <a:endParaRPr lang="zh-CN" altLang="en-US" sz="22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6157" name="直接连接符 2097"/>
          <p:cNvCxnSpPr/>
          <p:nvPr/>
        </p:nvCxnSpPr>
        <p:spPr>
          <a:xfrm>
            <a:off x="3059113" y="4005263"/>
            <a:ext cx="762000" cy="0"/>
          </a:xfrm>
          <a:prstGeom prst="line">
            <a:avLst/>
          </a:prstGeom>
          <a:ln w="9525" cap="flat" cmpd="sng">
            <a:solidFill>
              <a:srgbClr val="666699"/>
            </a:solidFill>
            <a:prstDash val="solid"/>
            <a:round/>
            <a:headEnd type="none" w="med" len="med"/>
            <a:tailEnd type="arrow" w="med" len="lg"/>
          </a:ln>
        </p:spPr>
      </p:cxnSp>
      <p:sp>
        <p:nvSpPr>
          <p:cNvPr id="6158" name="圆角矩形 2098"/>
          <p:cNvSpPr/>
          <p:nvPr/>
        </p:nvSpPr>
        <p:spPr>
          <a:xfrm>
            <a:off x="3810000" y="3068638"/>
            <a:ext cx="2562225" cy="2592387"/>
          </a:xfrm>
          <a:prstGeom prst="roundRect">
            <a:avLst>
              <a:gd name="adj" fmla="val 16667"/>
            </a:avLst>
          </a:prstGeom>
          <a:solidFill>
            <a:srgbClr val="666699"/>
          </a:solidFill>
          <a:ln w="9525">
            <a:noFill/>
          </a:ln>
        </p:spPr>
        <p:txBody>
          <a:bodyPr wrap="none" anchor="ctr" anchorCtr="0"/>
          <a:p>
            <a:pPr algn="ctr" latinLnBrk="1"/>
            <a:r>
              <a:rPr lang="zh-CN" altLang="en-US" sz="2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头部有被落物</a:t>
            </a:r>
            <a:r>
              <a:rPr lang="zh-CN" altLang="en-US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砸到</a:t>
            </a:r>
            <a:endParaRPr lang="zh-CN" altLang="en-US" b="1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 latinLnBrk="1"/>
            <a:r>
              <a:rPr lang="zh-CN" altLang="en-US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及</a:t>
            </a:r>
            <a:r>
              <a:rPr lang="zh-CN" altLang="en-US" sz="2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碰撞硬物</a:t>
            </a:r>
            <a:endParaRPr lang="zh-CN" altLang="en-US" sz="22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1"/>
            <a:r>
              <a:rPr lang="zh-CN" altLang="en-US" sz="2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的危险</a:t>
            </a:r>
            <a:endParaRPr lang="zh-CN" altLang="en-US" sz="22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6159" name="直接连接符 2099"/>
          <p:cNvCxnSpPr/>
          <p:nvPr/>
        </p:nvCxnSpPr>
        <p:spPr>
          <a:xfrm flipV="1">
            <a:off x="6400800" y="4221163"/>
            <a:ext cx="763588" cy="7937"/>
          </a:xfrm>
          <a:prstGeom prst="line">
            <a:avLst/>
          </a:prstGeom>
          <a:ln w="9525" cap="flat" cmpd="sng">
            <a:solidFill>
              <a:srgbClr val="666699"/>
            </a:solidFill>
            <a:prstDash val="solid"/>
            <a:round/>
            <a:headEnd type="none" w="med" len="med"/>
            <a:tailEnd type="arrow" w="med" len="lg"/>
          </a:ln>
        </p:spPr>
      </p:cxnSp>
      <p:sp>
        <p:nvSpPr>
          <p:cNvPr id="6160" name="圆角矩形 2100"/>
          <p:cNvSpPr/>
          <p:nvPr/>
        </p:nvSpPr>
        <p:spPr>
          <a:xfrm>
            <a:off x="609600" y="1943100"/>
            <a:ext cx="3314700" cy="533400"/>
          </a:xfrm>
          <a:prstGeom prst="roundRect">
            <a:avLst>
              <a:gd name="adj" fmla="val 16667"/>
            </a:avLst>
          </a:prstGeom>
          <a:solidFill>
            <a:srgbClr val="339966"/>
          </a:solidFill>
          <a:ln w="9525">
            <a:noFill/>
          </a:ln>
        </p:spPr>
        <p:txBody>
          <a:bodyPr wrap="none" anchor="ctr" anchorCtr="0"/>
          <a:p>
            <a:pPr marL="457200" indent="-457200" algn="ctr" latinLnBrk="1"/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现场评估</a:t>
            </a:r>
            <a:endParaRPr lang="zh-CN" altLang="en-US" sz="28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161" name="圆角矩形 2101"/>
          <p:cNvSpPr/>
          <p:nvPr/>
        </p:nvSpPr>
        <p:spPr>
          <a:xfrm>
            <a:off x="971550" y="5013325"/>
            <a:ext cx="2133600" cy="576263"/>
          </a:xfrm>
          <a:prstGeom prst="roundRect">
            <a:avLst>
              <a:gd name="adj" fmla="val 16667"/>
            </a:avLst>
          </a:prstGeom>
          <a:solidFill>
            <a:srgbClr val="666699"/>
          </a:solidFill>
          <a:ln w="9525">
            <a:noFill/>
          </a:ln>
        </p:spPr>
        <p:txBody>
          <a:bodyPr wrap="none" anchor="ctr" anchorCtr="0"/>
          <a:p>
            <a:pPr algn="ctr" latinLnBrk="1"/>
            <a:r>
              <a:rPr lang="zh-CN" altLang="en-US" sz="2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场站等其他场所</a:t>
            </a:r>
            <a:endParaRPr lang="zh-CN" altLang="en-US" sz="22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6162" name="直接连接符 2102"/>
          <p:cNvCxnSpPr/>
          <p:nvPr/>
        </p:nvCxnSpPr>
        <p:spPr>
          <a:xfrm flipV="1">
            <a:off x="6300788" y="4437063"/>
            <a:ext cx="792162" cy="576262"/>
          </a:xfrm>
          <a:prstGeom prst="line">
            <a:avLst/>
          </a:prstGeom>
          <a:ln w="9525" cap="flat" cmpd="sng">
            <a:solidFill>
              <a:srgbClr val="666699"/>
            </a:solidFill>
            <a:prstDash val="solid"/>
            <a:round/>
            <a:headEnd type="none" w="med" len="med"/>
            <a:tailEnd type="arrow" w="med" len="lg"/>
          </a:ln>
        </p:spPr>
      </p:cxnSp>
      <p:cxnSp>
        <p:nvCxnSpPr>
          <p:cNvPr id="6163" name="直接连接符 2103"/>
          <p:cNvCxnSpPr/>
          <p:nvPr/>
        </p:nvCxnSpPr>
        <p:spPr>
          <a:xfrm>
            <a:off x="3059113" y="5229225"/>
            <a:ext cx="762000" cy="0"/>
          </a:xfrm>
          <a:prstGeom prst="line">
            <a:avLst/>
          </a:prstGeom>
          <a:ln w="9525" cap="flat" cmpd="sng">
            <a:solidFill>
              <a:srgbClr val="666699"/>
            </a:solidFill>
            <a:prstDash val="solid"/>
            <a:round/>
            <a:headEnd type="none" w="med" len="med"/>
            <a:tailEnd type="arrow" w="med" len="lg"/>
          </a:ln>
        </p:spPr>
      </p:cxnSp>
      <p:pic>
        <p:nvPicPr>
          <p:cNvPr id="6164" name="图片 21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00788" y="1268413"/>
            <a:ext cx="2589212" cy="1766887"/>
          </a:xfrm>
          <a:prstGeom prst="rect">
            <a:avLst/>
          </a:prstGeom>
          <a:noFill/>
          <a:ln w="25400">
            <a:noFill/>
          </a:ln>
        </p:spPr>
      </p:pic>
      <p:sp>
        <p:nvSpPr>
          <p:cNvPr id="6165" name="圆角矩形 2105"/>
          <p:cNvSpPr/>
          <p:nvPr/>
        </p:nvSpPr>
        <p:spPr>
          <a:xfrm>
            <a:off x="971550" y="4365625"/>
            <a:ext cx="2133600" cy="504825"/>
          </a:xfrm>
          <a:prstGeom prst="roundRect">
            <a:avLst>
              <a:gd name="adj" fmla="val 16667"/>
            </a:avLst>
          </a:prstGeom>
          <a:solidFill>
            <a:srgbClr val="666699"/>
          </a:solidFill>
          <a:ln w="9525">
            <a:noFill/>
          </a:ln>
        </p:spPr>
        <p:txBody>
          <a:bodyPr wrap="none" anchor="ctr" anchorCtr="0"/>
          <a:p>
            <a:pPr algn="ctr" latinLnBrk="1"/>
            <a:endParaRPr lang="en-US" altLang="zh-CN" sz="22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1"/>
            <a:r>
              <a:rPr lang="zh-CN" altLang="en-US" sz="2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施工现场</a:t>
            </a:r>
            <a:endParaRPr lang="zh-CN" altLang="en-US" sz="22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1"/>
            <a:endParaRPr lang="zh-CN" altLang="en-US" sz="22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6166" name="直接连接符 2106"/>
          <p:cNvCxnSpPr/>
          <p:nvPr/>
        </p:nvCxnSpPr>
        <p:spPr>
          <a:xfrm>
            <a:off x="3059113" y="4581525"/>
            <a:ext cx="762000" cy="0"/>
          </a:xfrm>
          <a:prstGeom prst="line">
            <a:avLst/>
          </a:prstGeom>
          <a:ln w="9525" cap="flat" cmpd="sng">
            <a:solidFill>
              <a:srgbClr val="666699"/>
            </a:solidFill>
            <a:prstDash val="solid"/>
            <a:round/>
            <a:headEnd type="none" w="med" len="med"/>
            <a:tailEnd type="arrow" w="med" len="lg"/>
          </a:ln>
        </p:spPr>
      </p:cxnSp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灯片编号占位符 1"/>
          <p:cNvSpPr/>
          <p:nvPr>
            <p:ph type="sldNum" sz="quarter" idx="10"/>
          </p:nvPr>
        </p:nvSpPr>
        <p:spPr>
          <a:ln/>
        </p:spPr>
        <p:txBody>
          <a:bodyPr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zh-CN" altLang="en-US" sz="1400"/>
            </a:fld>
            <a:endParaRPr lang="zh-CN" altLang="en-US" sz="1400"/>
          </a:p>
        </p:txBody>
      </p:sp>
      <p:sp>
        <p:nvSpPr>
          <p:cNvPr id="7170" name="标题 2109"/>
          <p:cNvSpPr/>
          <p:nvPr>
            <p:ph type="title" idx="4294967295"/>
          </p:nvPr>
        </p:nvSpPr>
        <p:spPr>
          <a:xfrm>
            <a:off x="468313" y="549275"/>
            <a:ext cx="8229600" cy="792163"/>
          </a:xfrm>
          <a:ln/>
        </p:spPr>
        <p:txBody>
          <a:bodyPr anchor="ctr" anchorCtr="0"/>
          <a:p>
            <a:pPr algn="l"/>
            <a:r>
              <a:rPr lang="zh-CN" altLang="en-US" sz="4000"/>
              <a:t>通常需要头部防护场所</a:t>
            </a:r>
            <a:endParaRPr lang="zh-CN" altLang="en-US" sz="4000"/>
          </a:p>
        </p:txBody>
      </p:sp>
      <p:pic>
        <p:nvPicPr>
          <p:cNvPr id="7171" name="文本占位符 2110"/>
          <p:cNvPicPr>
            <a:picLocks noChangeAspect="1"/>
          </p:cNvPicPr>
          <p:nvPr>
            <p:ph type="body" idx="4294967295"/>
          </p:nvPr>
        </p:nvPicPr>
        <p:blipFill>
          <a:blip r:embed="rId1"/>
          <a:stretch>
            <a:fillRect/>
          </a:stretch>
        </p:blipFill>
        <p:spPr>
          <a:xfrm>
            <a:off x="0" y="4076700"/>
            <a:ext cx="3024188" cy="2520950"/>
          </a:xfrm>
          <a:ln/>
        </p:spPr>
      </p:pic>
      <p:sp>
        <p:nvSpPr>
          <p:cNvPr id="7172" name="圆角矩形 2111"/>
          <p:cNvSpPr/>
          <p:nvPr/>
        </p:nvSpPr>
        <p:spPr>
          <a:xfrm>
            <a:off x="3059113" y="4508500"/>
            <a:ext cx="1368425" cy="1584325"/>
          </a:xfrm>
          <a:prstGeom prst="roundRect">
            <a:avLst>
              <a:gd name="adj" fmla="val 16667"/>
            </a:avLst>
          </a:prstGeom>
          <a:solidFill>
            <a:srgbClr val="339966"/>
          </a:solidFill>
          <a:ln w="9525">
            <a:noFill/>
          </a:ln>
        </p:spPr>
        <p:txBody>
          <a:bodyPr wrap="none" anchor="ctr" anchorCtr="0"/>
          <a:p>
            <a:pPr algn="ctr" latinLnBrk="1"/>
            <a:r>
              <a:rPr lang="zh-CN" altLang="en-US" sz="20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狭小空间</a:t>
            </a:r>
            <a:endParaRPr lang="zh-CN" altLang="en-US" sz="20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1"/>
            <a:r>
              <a:rPr lang="zh-CN" altLang="en-US" sz="20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（如阀门</a:t>
            </a:r>
            <a:endParaRPr lang="zh-CN" altLang="en-US" sz="20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1"/>
            <a:r>
              <a:rPr lang="zh-CN" altLang="en-US" sz="20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井内）作业</a:t>
            </a:r>
            <a:endParaRPr lang="zh-CN" altLang="en-US" sz="20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173" name="图片 21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413"/>
            <a:ext cx="3059113" cy="2520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4" name="圆角矩形 2113"/>
          <p:cNvSpPr/>
          <p:nvPr/>
        </p:nvSpPr>
        <p:spPr>
          <a:xfrm>
            <a:off x="3059113" y="2133600"/>
            <a:ext cx="1295400" cy="1295400"/>
          </a:xfrm>
          <a:prstGeom prst="roundRect">
            <a:avLst>
              <a:gd name="adj" fmla="val 16667"/>
            </a:avLst>
          </a:prstGeom>
          <a:solidFill>
            <a:srgbClr val="339966"/>
          </a:solidFill>
          <a:ln w="9525">
            <a:noFill/>
          </a:ln>
        </p:spPr>
        <p:txBody>
          <a:bodyPr wrap="none" anchor="ctr" anchorCtr="0"/>
          <a:p>
            <a:pPr algn="ctr" latinLnBrk="1"/>
            <a:r>
              <a:rPr lang="zh-CN" altLang="en-US" sz="20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高空作业</a:t>
            </a:r>
            <a:endParaRPr lang="zh-CN" altLang="en-US" sz="20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175" name="图片 21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538" y="4076700"/>
            <a:ext cx="3384550" cy="2592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6" name="圆角矩形 2115"/>
          <p:cNvSpPr/>
          <p:nvPr/>
        </p:nvSpPr>
        <p:spPr>
          <a:xfrm>
            <a:off x="7812088" y="4581525"/>
            <a:ext cx="1331912" cy="1295400"/>
          </a:xfrm>
          <a:prstGeom prst="roundRect">
            <a:avLst>
              <a:gd name="adj" fmla="val 16667"/>
            </a:avLst>
          </a:prstGeom>
          <a:solidFill>
            <a:srgbClr val="339966"/>
          </a:solidFill>
          <a:ln w="9525">
            <a:noFill/>
          </a:ln>
        </p:spPr>
        <p:txBody>
          <a:bodyPr wrap="none" anchor="ctr" anchorCtr="0"/>
          <a:p>
            <a:pPr algn="ctr" latinLnBrk="1"/>
            <a:r>
              <a:rPr lang="zh-CN" altLang="en-US" sz="20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场站等场所</a:t>
            </a:r>
            <a:endParaRPr lang="zh-CN" altLang="en-US" sz="20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177" name="圆角矩形 2116"/>
          <p:cNvSpPr/>
          <p:nvPr/>
        </p:nvSpPr>
        <p:spPr>
          <a:xfrm>
            <a:off x="7740650" y="2133600"/>
            <a:ext cx="1403350" cy="1295400"/>
          </a:xfrm>
          <a:prstGeom prst="roundRect">
            <a:avLst>
              <a:gd name="adj" fmla="val 16667"/>
            </a:avLst>
          </a:prstGeom>
          <a:solidFill>
            <a:srgbClr val="339966"/>
          </a:solidFill>
          <a:ln w="9525">
            <a:noFill/>
          </a:ln>
        </p:spPr>
        <p:txBody>
          <a:bodyPr wrap="none" anchor="ctr" anchorCtr="0"/>
          <a:p>
            <a:pPr algn="ctr" latinLnBrk="1"/>
            <a:r>
              <a:rPr lang="zh-CN" altLang="en-US" sz="20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施工现场</a:t>
            </a:r>
            <a:endParaRPr lang="zh-CN" altLang="en-US" sz="20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178" name="图片 21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6100" y="1341438"/>
            <a:ext cx="3384550" cy="222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灯片编号占位符 1"/>
          <p:cNvSpPr/>
          <p:nvPr>
            <p:ph type="sldNum" sz="quarter" idx="10"/>
          </p:nvPr>
        </p:nvSpPr>
        <p:spPr>
          <a:ln/>
        </p:spPr>
        <p:txBody>
          <a:bodyPr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zh-CN" altLang="en-US" sz="1400"/>
            </a:fld>
            <a:endParaRPr lang="zh-CN" altLang="en-US" sz="1400"/>
          </a:p>
        </p:txBody>
      </p:sp>
      <p:pic>
        <p:nvPicPr>
          <p:cNvPr id="8194" name="图片 21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3575" y="4221163"/>
            <a:ext cx="2286000" cy="1336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矩形 2121"/>
          <p:cNvSpPr/>
          <p:nvPr/>
        </p:nvSpPr>
        <p:spPr>
          <a:xfrm>
            <a:off x="323850" y="908050"/>
            <a:ext cx="6192838" cy="7794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5000"/>
              </a:lnSpc>
              <a:spcBef>
                <a:spcPct val="40000"/>
              </a:spcBef>
              <a:buFont typeface="仿宋_GB2312" charset="-122"/>
            </a:pPr>
            <a:r>
              <a:rPr lang="zh-CN" altLang="en-US" sz="3600" b="1">
                <a:latin typeface="Times New Roman" panose="02020603050405020304" charset="0"/>
                <a:ea typeface="楷体_GB2312" charset="-122"/>
              </a:rPr>
              <a:t>安全帽的防护作用及性能要求</a:t>
            </a:r>
            <a:endParaRPr lang="zh-CN" altLang="en-US" sz="3600" b="1">
              <a:latin typeface="Times New Roman" panose="02020603050405020304" charset="0"/>
              <a:ea typeface="楷体_GB2312" charset="-122"/>
            </a:endParaRPr>
          </a:p>
        </p:txBody>
      </p:sp>
      <p:sp>
        <p:nvSpPr>
          <p:cNvPr id="8196" name="矩形 2122"/>
          <p:cNvSpPr/>
          <p:nvPr/>
        </p:nvSpPr>
        <p:spPr>
          <a:xfrm>
            <a:off x="684213" y="2044700"/>
            <a:ext cx="7848600" cy="11874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安全帽防护作用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：主要起缓冲减震及分散冲击力的作用</a:t>
            </a: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性能要求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：包括冲击吸收性能、耐穿刺性能、阻燃性能等 </a:t>
            </a: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8197" name="文本占位符 2123"/>
          <p:cNvPicPr>
            <a:picLocks noChangeAspect="1"/>
          </p:cNvPicPr>
          <p:nvPr>
            <p:ph type="body" idx="4294967295"/>
          </p:nvPr>
        </p:nvPicPr>
        <p:blipFill>
          <a:blip r:embed="rId2"/>
          <a:stretch>
            <a:fillRect/>
          </a:stretch>
        </p:blipFill>
        <p:spPr>
          <a:xfrm>
            <a:off x="5795963" y="3894138"/>
            <a:ext cx="2520950" cy="2751137"/>
          </a:xfrm>
          <a:ln>
            <a:solidFill>
              <a:srgbClr val="FFCC00"/>
            </a:solidFill>
            <a:miter/>
          </a:ln>
        </p:spPr>
      </p:pic>
      <p:graphicFrame>
        <p:nvGraphicFramePr>
          <p:cNvPr id="8198" name="内容占位符 2124"/>
          <p:cNvGraphicFramePr/>
          <p:nvPr>
            <p:ph idx="4294967295"/>
          </p:nvPr>
        </p:nvGraphicFramePr>
        <p:xfrm>
          <a:off x="250825" y="4005263"/>
          <a:ext cx="1893888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3" imgW="1892935" imgH="1061085" progId="MS_ClipArt_Gallery.2">
                  <p:embed/>
                </p:oleObj>
              </mc:Choice>
              <mc:Fallback>
                <p:oleObj name="" r:id="rId3" imgW="1892935" imgH="1061085" progId="MS_ClipArt_Gallery.2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825" y="4005263"/>
                        <a:ext cx="1893888" cy="183197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灯片编号占位符 1"/>
          <p:cNvSpPr/>
          <p:nvPr>
            <p:ph type="sldNum" sz="quarter" idx="10"/>
          </p:nvPr>
        </p:nvSpPr>
        <p:spPr>
          <a:ln/>
        </p:spPr>
        <p:txBody>
          <a:bodyPr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zh-CN" altLang="en-US" sz="1400"/>
            </a:fld>
            <a:endParaRPr lang="zh-CN" altLang="en-US" sz="1400"/>
          </a:p>
        </p:txBody>
      </p:sp>
      <p:sp>
        <p:nvSpPr>
          <p:cNvPr id="9218" name="Rectangle 3"/>
          <p:cNvSpPr/>
          <p:nvPr>
            <p:ph type="body" idx="4294967295"/>
          </p:nvPr>
        </p:nvSpPr>
        <p:spPr>
          <a:xfrm>
            <a:off x="468313" y="692150"/>
            <a:ext cx="8229600" cy="5638800"/>
          </a:xfrm>
          <a:ln/>
        </p:spPr>
        <p:txBody>
          <a:bodyPr wrap="square" lIns="91440" tIns="45720" rIns="91440" bIns="45720" anchor="t" anchorCtr="0"/>
          <a:p>
            <a:pPr algn="l"/>
            <a:r>
              <a:rPr lang="zh-CN" altLang="en-US"/>
              <a:t>国标对安全帽的基本技术性能要求：</a:t>
            </a:r>
            <a:endParaRPr lang="zh-CN" altLang="en-US"/>
          </a:p>
          <a:p>
            <a:pPr lvl="1"/>
            <a:r>
              <a:rPr lang="zh-CN" altLang="en-US" sz="2000"/>
              <a:t>冲击吸收性能：</a:t>
            </a:r>
            <a:endParaRPr lang="zh-CN" altLang="en-US" sz="2000"/>
          </a:p>
          <a:p>
            <a:pPr lvl="2"/>
            <a:r>
              <a:rPr lang="zh-CN" altLang="en-US" sz="2000"/>
              <a:t>按照 </a:t>
            </a:r>
            <a:r>
              <a:rPr lang="en-US" altLang="zh-CN" sz="2000"/>
              <a:t>GB/T2812-2019《</a:t>
            </a:r>
            <a:r>
              <a:rPr lang="zh-CN" altLang="en-US" sz="2000"/>
              <a:t>安全帽测试方法</a:t>
            </a:r>
            <a:r>
              <a:rPr lang="en-US" altLang="zh-CN" sz="2000"/>
              <a:t>》 </a:t>
            </a:r>
            <a:r>
              <a:rPr lang="zh-CN" altLang="en-US" sz="2000"/>
              <a:t>中</a:t>
            </a:r>
            <a:r>
              <a:rPr lang="en-US" altLang="zh-CN" sz="2000"/>
              <a:t>4.3 </a:t>
            </a:r>
            <a:r>
              <a:rPr lang="zh-CN" altLang="en-US" sz="2000"/>
              <a:t>规定的方法，经高温、低温、浸水、紫外线照射预处理后做冲击测试。传递到头模上的力不超过</a:t>
            </a:r>
            <a:r>
              <a:rPr lang="en-US" altLang="zh-CN" sz="2000"/>
              <a:t>4900N</a:t>
            </a:r>
            <a:r>
              <a:rPr lang="zh-CN" altLang="en-US" sz="2000"/>
              <a:t>（相当于约</a:t>
            </a:r>
            <a:r>
              <a:rPr lang="en-US" altLang="zh-CN" sz="2000"/>
              <a:t>500kg</a:t>
            </a:r>
            <a:r>
              <a:rPr lang="zh-CN" altLang="en-US" sz="2000"/>
              <a:t>），帽壳不得有碎片脱落。</a:t>
            </a:r>
            <a:endParaRPr lang="zh-CN" altLang="en-US" sz="2000"/>
          </a:p>
          <a:p>
            <a:pPr lvl="1"/>
            <a:r>
              <a:rPr lang="zh-CN" altLang="en-US" sz="2000"/>
              <a:t>耐穿刺性能：</a:t>
            </a:r>
            <a:endParaRPr lang="zh-CN" altLang="en-US" sz="2000"/>
          </a:p>
          <a:p>
            <a:pPr lvl="2"/>
            <a:r>
              <a:rPr lang="zh-CN" altLang="en-US" sz="2000"/>
              <a:t>按照 </a:t>
            </a:r>
            <a:r>
              <a:rPr lang="en-US" altLang="zh-CN" sz="2000"/>
              <a:t>GB/T2812-2019 </a:t>
            </a:r>
            <a:r>
              <a:rPr lang="zh-CN" altLang="en-US" sz="2000"/>
              <a:t>中</a:t>
            </a:r>
            <a:r>
              <a:rPr lang="en-US" altLang="zh-CN" sz="2000"/>
              <a:t>4.4 </a:t>
            </a:r>
            <a:r>
              <a:rPr lang="zh-CN" altLang="en-US" sz="2000"/>
              <a:t>规定的方法，经高温、低温、浸水、紫外线照射预处理后做穿刺测试。钢锥不得接触头模表面，帽壳不得有碎片脱落。</a:t>
            </a:r>
            <a:endParaRPr lang="zh-CN" altLang="en-US" sz="2000"/>
          </a:p>
          <a:p>
            <a:pPr lvl="1"/>
            <a:r>
              <a:rPr lang="zh-CN" altLang="en-US" sz="2000"/>
              <a:t>下颏带的强度：</a:t>
            </a:r>
            <a:endParaRPr lang="zh-CN" altLang="en-US" sz="2000"/>
          </a:p>
          <a:p>
            <a:pPr lvl="2"/>
            <a:r>
              <a:rPr lang="zh-CN" altLang="en-US" sz="2000"/>
              <a:t>按照 </a:t>
            </a:r>
            <a:r>
              <a:rPr lang="en-US" altLang="zh-CN" sz="2000"/>
              <a:t>GB/T2812-2019 </a:t>
            </a:r>
            <a:r>
              <a:rPr lang="zh-CN" altLang="en-US" sz="2000"/>
              <a:t>中</a:t>
            </a:r>
            <a:r>
              <a:rPr lang="en-US" altLang="zh-CN" sz="2000"/>
              <a:t>4.5 </a:t>
            </a:r>
            <a:r>
              <a:rPr lang="zh-CN" altLang="en-US" sz="2000"/>
              <a:t>规定的方法，下颏带发生破坏时的力值应介于</a:t>
            </a:r>
            <a:r>
              <a:rPr lang="en-US" altLang="zh-CN" sz="2000"/>
              <a:t>150N-250N </a:t>
            </a:r>
            <a:r>
              <a:rPr lang="zh-CN" altLang="en-US" sz="2000"/>
              <a:t>（约</a:t>
            </a:r>
            <a:r>
              <a:rPr lang="en-US" altLang="zh-CN" sz="2000"/>
              <a:t>15kg-25kg</a:t>
            </a:r>
            <a:r>
              <a:rPr lang="zh-CN" altLang="en-US" sz="2000"/>
              <a:t>）之间。</a:t>
            </a:r>
            <a:endParaRPr lang="zh-CN" altLang="en-US" sz="2000"/>
          </a:p>
        </p:txBody>
      </p:sp>
      <p:pic>
        <p:nvPicPr>
          <p:cNvPr id="2129" name="Picture 11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5122863"/>
            <a:ext cx="16764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30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5030788"/>
            <a:ext cx="1352550" cy="1827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31" name="AutoShape 17"/>
          <p:cNvSpPr/>
          <p:nvPr/>
        </p:nvSpPr>
        <p:spPr>
          <a:xfrm>
            <a:off x="6011863" y="5157788"/>
            <a:ext cx="2362200" cy="914400"/>
          </a:xfrm>
          <a:prstGeom prst="cloudCallout">
            <a:avLst>
              <a:gd name="adj1" fmla="val -49866"/>
              <a:gd name="adj2" fmla="val 66667"/>
            </a:avLst>
          </a:prstGeom>
          <a:solidFill>
            <a:srgbClr val="BBE0E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p>
            <a:pPr algn="ctr" eaLnBrk="0" hangingPunct="0"/>
            <a:r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t>俺这帽子，杠杠地，老结实哪，不信你拿板砖摔俺</a:t>
            </a:r>
            <a:r>
              <a:rPr lang="en-US" altLang="zh-CN" sz="1200">
                <a:latin typeface="Arial" panose="020B0604020202020204" pitchFamily="34" charset="0"/>
                <a:ea typeface="宋体" panose="02010600030101010101" pitchFamily="2" charset="-122"/>
              </a:rPr>
              <a:t>…</a:t>
            </a:r>
            <a:endParaRPr lang="en-US" altLang="zh-CN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32" name="AutoShape 20"/>
          <p:cNvSpPr/>
          <p:nvPr/>
        </p:nvSpPr>
        <p:spPr>
          <a:xfrm>
            <a:off x="3348038" y="5257800"/>
            <a:ext cx="685800" cy="1371600"/>
          </a:xfrm>
          <a:prstGeom prst="leftArrowCallout">
            <a:avLst>
              <a:gd name="adj1" fmla="val 50000"/>
              <a:gd name="adj2" fmla="val 50000"/>
              <a:gd name="adj3" fmla="val 16662"/>
              <a:gd name="adj4" fmla="val 66667"/>
            </a:avLst>
          </a:prstGeom>
          <a:solidFill>
            <a:srgbClr val="BBE0E3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 eaLnBrk="0" hangingPunct="0"/>
            <a:r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t>安全帽压力</a:t>
            </a:r>
            <a:r>
              <a:rPr lang="en-US" altLang="zh-CN" sz="1200">
                <a:latin typeface="Arial" panose="020B0604020202020204" pitchFamily="34" charset="0"/>
                <a:ea typeface="宋体" panose="02010600030101010101" pitchFamily="2" charset="-122"/>
              </a:rPr>
              <a:t>/</a:t>
            </a:r>
            <a:r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t>穿刺实验设备</a:t>
            </a:r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base">
                                        <p:cTn id="7" dur="500"/>
                                        <p:tgtEl>
                                          <p:spTgt spid="2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1" nodeType="afterEffect">
                                  <p:childTnLst>
                                    <p:set>
                                      <p:cBhvr additive="base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 additive="base">
                                        <p:cTn id="11" dur="500"/>
                                        <p:tgtEl>
                                          <p:spTgt spid="2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childTnLst>
                                    <p:set>
                                      <p:cBhvr additive="base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childTnLst>
                                    <p:set>
                                      <p:cBhvr additive="base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20" dur="1000"/>
                                        <p:tgtEl>
                                          <p:spTgt spid="2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1" grpId="0" animBg="1"/>
      <p:bldP spid="213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灯片编号占位符 1"/>
          <p:cNvSpPr/>
          <p:nvPr>
            <p:ph type="sldNum" sz="quarter" idx="10"/>
          </p:nvPr>
        </p:nvSpPr>
        <p:spPr>
          <a:ln/>
        </p:spPr>
        <p:txBody>
          <a:bodyPr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zh-CN" altLang="en-US" sz="1400"/>
            </a:fld>
            <a:endParaRPr lang="zh-CN" altLang="en-US" sz="1400"/>
          </a:p>
        </p:txBody>
      </p:sp>
      <p:sp>
        <p:nvSpPr>
          <p:cNvPr id="10242" name="日期占位符 3"/>
          <p:cNvSpPr/>
          <p:nvPr/>
        </p:nvSpPr>
        <p:spPr>
          <a:xfrm>
            <a:off x="457200" y="6381750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fld id="{BB962C8B-B14F-4D97-AF65-F5344CB8AC3E}" type="datetime11">
              <a:rPr lang="zh-CN" altLang="en-US" sz="10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000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3" name="Rectangle 2"/>
          <p:cNvSpPr/>
          <p:nvPr>
            <p:ph type="title" idx="4294967295"/>
          </p:nvPr>
        </p:nvSpPr>
        <p:spPr>
          <a:xfrm>
            <a:off x="468313" y="549275"/>
            <a:ext cx="8229600" cy="576263"/>
          </a:xfrm>
          <a:ln/>
        </p:spPr>
        <p:txBody>
          <a:bodyPr wrap="square" lIns="91440" tIns="45720" rIns="91440" bIns="45720" anchor="ctr" anchorCtr="0"/>
          <a:p>
            <a:pPr algn="l"/>
            <a:r>
              <a:rPr lang="zh-CN" altLang="en-US" sz="3600"/>
              <a:t>安全帽的性能参数要求</a:t>
            </a:r>
            <a:endParaRPr lang="zh-CN" altLang="en-US" sz="3600"/>
          </a:p>
        </p:txBody>
      </p:sp>
      <p:sp>
        <p:nvSpPr>
          <p:cNvPr id="10244" name="Rectangle 3"/>
          <p:cNvSpPr/>
          <p:nvPr>
            <p:ph type="body" idx="4294967295"/>
          </p:nvPr>
        </p:nvSpPr>
        <p:spPr>
          <a:xfrm>
            <a:off x="468313" y="1125538"/>
            <a:ext cx="8229600" cy="3529012"/>
          </a:xfrm>
          <a:ln/>
        </p:spPr>
        <p:txBody>
          <a:bodyPr wrap="square" lIns="91440" tIns="45720" rIns="91440" bIns="45720" anchor="t" anchorCtr="0"/>
          <a:p>
            <a:pPr algn="l">
              <a:lnSpc>
                <a:spcPct val="90000"/>
              </a:lnSpc>
            </a:pPr>
            <a:r>
              <a:rPr lang="zh-CN" altLang="en-US"/>
              <a:t>国标</a:t>
            </a:r>
            <a:r>
              <a:rPr lang="en-US" altLang="zh-CN"/>
              <a:t>GB2811-2019《</a:t>
            </a:r>
            <a:r>
              <a:rPr lang="zh-CN" altLang="en-US"/>
              <a:t>安全帽</a:t>
            </a:r>
            <a:r>
              <a:rPr lang="en-US" altLang="zh-CN"/>
              <a:t>》</a:t>
            </a:r>
            <a:r>
              <a:rPr lang="zh-CN" altLang="en-US"/>
              <a:t>，对安全帽的各项性能指标均有明确技术要求，一般性要求如下：</a:t>
            </a:r>
            <a:endParaRPr lang="zh-CN" altLang="en-US"/>
          </a:p>
          <a:p>
            <a:pPr lvl="1">
              <a:lnSpc>
                <a:spcPct val="90000"/>
              </a:lnSpc>
            </a:pPr>
            <a:r>
              <a:rPr lang="zh-CN" altLang="en-US" sz="2400"/>
              <a:t>帽箍对应前额的区域应有吸汗性织物或增加吸汗带，吸汗带宽度大于或等于帽箍的宽度。</a:t>
            </a:r>
            <a:endParaRPr lang="zh-CN" altLang="en-US" sz="2400"/>
          </a:p>
          <a:p>
            <a:pPr lvl="1">
              <a:lnSpc>
                <a:spcPct val="90000"/>
              </a:lnSpc>
            </a:pPr>
            <a:r>
              <a:rPr lang="zh-CN" altLang="en-US" sz="2400"/>
              <a:t>系带应采用软质纺织物，宽度不小于</a:t>
            </a:r>
            <a:r>
              <a:rPr lang="en-US" altLang="zh-CN" sz="2400"/>
              <a:t>10mm </a:t>
            </a:r>
            <a:r>
              <a:rPr lang="zh-CN" altLang="en-US" sz="2400"/>
              <a:t>的带或直径不小于</a:t>
            </a:r>
            <a:r>
              <a:rPr lang="en-US" altLang="zh-CN" sz="2400"/>
              <a:t>5mm </a:t>
            </a:r>
            <a:r>
              <a:rPr lang="zh-CN" altLang="en-US" sz="2400"/>
              <a:t>的绳。</a:t>
            </a:r>
            <a:endParaRPr lang="zh-CN" altLang="en-US" sz="2400"/>
          </a:p>
          <a:p>
            <a:pPr lvl="1">
              <a:lnSpc>
                <a:spcPct val="90000"/>
              </a:lnSpc>
            </a:pPr>
            <a:r>
              <a:rPr lang="zh-CN" altLang="en-US" sz="2400"/>
              <a:t>不得使用有毒、有害或引起皮肤过敏等人体伤害的材料。</a:t>
            </a:r>
            <a:endParaRPr lang="zh-CN" altLang="en-US" sz="2400"/>
          </a:p>
          <a:p>
            <a:pPr lvl="1">
              <a:lnSpc>
                <a:spcPct val="90000"/>
              </a:lnSpc>
            </a:pPr>
            <a:r>
              <a:rPr lang="zh-CN" altLang="en-US" sz="2400"/>
              <a:t>材料耐老化性能应不低于产品标识明示的日期。</a:t>
            </a:r>
            <a:endParaRPr lang="zh-CN" altLang="en-US" sz="2400"/>
          </a:p>
        </p:txBody>
      </p:sp>
      <p:pic>
        <p:nvPicPr>
          <p:cNvPr id="10245" name="Picture 6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575" y="4437063"/>
            <a:ext cx="2514600" cy="1885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39" name="AutoShape 13"/>
          <p:cNvSpPr/>
          <p:nvPr/>
        </p:nvSpPr>
        <p:spPr>
          <a:xfrm>
            <a:off x="5975350" y="4433888"/>
            <a:ext cx="730250" cy="381000"/>
          </a:xfrm>
          <a:prstGeom prst="borderCallout2">
            <a:avLst>
              <a:gd name="adj1" fmla="val 30000"/>
              <a:gd name="adj2" fmla="val -10435"/>
              <a:gd name="adj3" fmla="val 30000"/>
              <a:gd name="adj4" fmla="val -86958"/>
              <a:gd name="adj5" fmla="val 92500"/>
              <a:gd name="adj6" fmla="val -123042"/>
            </a:avLst>
          </a:prstGeom>
          <a:solidFill>
            <a:srgbClr val="BBE0E3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 eaLnBrk="0" hangingPunct="0"/>
            <a:r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t>帽箍及吸汗带</a:t>
            </a:r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40" name="AutoShape 14"/>
          <p:cNvSpPr/>
          <p:nvPr/>
        </p:nvSpPr>
        <p:spPr>
          <a:xfrm>
            <a:off x="5965825" y="4951413"/>
            <a:ext cx="739775" cy="381000"/>
          </a:xfrm>
          <a:prstGeom prst="borderCallout2">
            <a:avLst>
              <a:gd name="adj1" fmla="val 30000"/>
              <a:gd name="adj2" fmla="val -10301"/>
              <a:gd name="adj3" fmla="val 30000"/>
              <a:gd name="adj4" fmla="val -69097"/>
              <a:gd name="adj5" fmla="val 93750"/>
              <a:gd name="adj6" fmla="val -119741"/>
            </a:avLst>
          </a:prstGeom>
          <a:solidFill>
            <a:srgbClr val="BBE0E3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 eaLnBrk="0" hangingPunct="0"/>
            <a:r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t>系带</a:t>
            </a:r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41" name="AutoShape 17"/>
          <p:cNvSpPr/>
          <p:nvPr/>
        </p:nvSpPr>
        <p:spPr>
          <a:xfrm>
            <a:off x="2212975" y="4414838"/>
            <a:ext cx="741363" cy="381000"/>
          </a:xfrm>
          <a:prstGeom prst="borderCallout2">
            <a:avLst>
              <a:gd name="adj1" fmla="val 30000"/>
              <a:gd name="adj2" fmla="val 110278"/>
              <a:gd name="adj3" fmla="val 30000"/>
              <a:gd name="adj4" fmla="val 150537"/>
              <a:gd name="adj5" fmla="val 154167"/>
              <a:gd name="adj6" fmla="val 227625"/>
            </a:avLst>
          </a:prstGeom>
          <a:solidFill>
            <a:srgbClr val="BBE0E3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 eaLnBrk="0" hangingPunct="0"/>
            <a:r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t>衬带</a:t>
            </a:r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42" name="AutoShape 18"/>
          <p:cNvSpPr/>
          <p:nvPr/>
        </p:nvSpPr>
        <p:spPr>
          <a:xfrm>
            <a:off x="5965825" y="5486400"/>
            <a:ext cx="739775" cy="381000"/>
          </a:xfrm>
          <a:prstGeom prst="borderCallout2">
            <a:avLst>
              <a:gd name="adj1" fmla="val 30000"/>
              <a:gd name="adj2" fmla="val -10301"/>
              <a:gd name="adj3" fmla="val 30000"/>
              <a:gd name="adj4" fmla="val -41204"/>
              <a:gd name="adj5" fmla="val -47917"/>
              <a:gd name="adj6" fmla="val -67597"/>
            </a:avLst>
          </a:prstGeom>
          <a:solidFill>
            <a:srgbClr val="BBE0E3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 eaLnBrk="0" hangingPunct="0"/>
            <a:r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t>帽舌</a:t>
            </a:r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0250" name="Line 19"/>
          <p:cNvCxnSpPr/>
          <p:nvPr/>
        </p:nvCxnSpPr>
        <p:spPr>
          <a:xfrm>
            <a:off x="3657600" y="4800600"/>
            <a:ext cx="609600" cy="304800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44" name="AutoShape 20"/>
          <p:cNvSpPr/>
          <p:nvPr/>
        </p:nvSpPr>
        <p:spPr>
          <a:xfrm>
            <a:off x="2209800" y="4953000"/>
            <a:ext cx="741363" cy="381000"/>
          </a:xfrm>
          <a:prstGeom prst="borderCallout2">
            <a:avLst>
              <a:gd name="adj1" fmla="val 30000"/>
              <a:gd name="adj2" fmla="val 110278"/>
              <a:gd name="adj3" fmla="val 30000"/>
              <a:gd name="adj4" fmla="val 137259"/>
              <a:gd name="adj5" fmla="val 88750"/>
              <a:gd name="adj6" fmla="val 188653"/>
            </a:avLst>
          </a:prstGeom>
          <a:solidFill>
            <a:srgbClr val="BBE0E3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 eaLnBrk="0" hangingPunct="0"/>
            <a:r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t>调节器</a:t>
            </a:r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45" name="AutoShape 21"/>
          <p:cNvSpPr/>
          <p:nvPr/>
        </p:nvSpPr>
        <p:spPr>
          <a:xfrm>
            <a:off x="2209800" y="5486400"/>
            <a:ext cx="741363" cy="381000"/>
          </a:xfrm>
          <a:prstGeom prst="borderCallout2">
            <a:avLst>
              <a:gd name="adj1" fmla="val 30000"/>
              <a:gd name="adj2" fmla="val 110278"/>
              <a:gd name="adj3" fmla="val 30000"/>
              <a:gd name="adj4" fmla="val 147537"/>
              <a:gd name="adj5" fmla="val -41667"/>
              <a:gd name="adj6" fmla="val 218630"/>
            </a:avLst>
          </a:prstGeom>
          <a:solidFill>
            <a:srgbClr val="BBE0E3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 eaLnBrk="0" hangingPunct="0"/>
            <a:r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t>安全防护标识</a:t>
            </a:r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46" name="AutoShape 22"/>
          <p:cNvSpPr/>
          <p:nvPr/>
        </p:nvSpPr>
        <p:spPr>
          <a:xfrm>
            <a:off x="5965825" y="6019800"/>
            <a:ext cx="739775" cy="381000"/>
          </a:xfrm>
          <a:prstGeom prst="borderCallout2">
            <a:avLst>
              <a:gd name="adj1" fmla="val 30000"/>
              <a:gd name="adj2" fmla="val -10301"/>
              <a:gd name="adj3" fmla="val 30000"/>
              <a:gd name="adj4" fmla="val -59227"/>
              <a:gd name="adj5" fmla="val -119583"/>
              <a:gd name="adj6" fmla="val -101074"/>
            </a:avLst>
          </a:prstGeom>
          <a:solidFill>
            <a:srgbClr val="BBE0E3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 eaLnBrk="0" hangingPunct="0"/>
            <a:r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t>缓冲垫</a:t>
            </a:r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47" name="AutoShape 23"/>
          <p:cNvSpPr/>
          <p:nvPr/>
        </p:nvSpPr>
        <p:spPr>
          <a:xfrm>
            <a:off x="2209800" y="6019800"/>
            <a:ext cx="741363" cy="381000"/>
          </a:xfrm>
          <a:prstGeom prst="borderCallout2">
            <a:avLst>
              <a:gd name="adj1" fmla="val 30000"/>
              <a:gd name="adj2" fmla="val 110278"/>
              <a:gd name="adj3" fmla="val 30000"/>
              <a:gd name="adj4" fmla="val 155458"/>
              <a:gd name="adj5" fmla="val -21250"/>
              <a:gd name="adj6" fmla="val 241542"/>
            </a:avLst>
          </a:prstGeom>
          <a:solidFill>
            <a:srgbClr val="BBE0E3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 eaLnBrk="0" hangingPunct="0"/>
            <a:r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t>帽檐</a:t>
            </a:r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7" nodeType="after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/>
                                        <p:tgtEl>
                                          <p:spTgt spid="2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grpId="5" nodeType="afterEffect">
                                  <p:childTnLst>
                                    <p:set>
                                      <p:cBhvr additive="base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ntr" presetSubtype="0" fill="hold" grpId="4" nodeType="afterEffect">
                                  <p:childTnLst>
                                    <p:set>
                                      <p:cBhvr additive="base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26" dur="500" tmFilter="0,0; .5, 1; 1, 1"/>
                                        <p:tgtEl>
                                          <p:spTgt spid="2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2" presetClass="entr" presetSubtype="4" fill="hold" grpId="2" nodeType="afterEffect">
                                  <p:childTnLst>
                                    <p:set>
                                      <p:cBhvr additive="base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base">
                                        <p:cTn id="30" dur="500"/>
                                        <p:tgtEl>
                                          <p:spTgt spid="2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0" presetClass="entr" presetSubtype="0" fill="hold" grpId="0" nodeType="afterEffect">
                                  <p:childTnLst>
                                    <p:set>
                                      <p:cBhvr additive="base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base">
                                        <p:cTn id="34" dur="2000"/>
                                        <p:tgtEl>
                                          <p:spTgt spid="2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42" presetClass="entr" presetSubtype="0" fill="hold" grpId="1" nodeType="afterEffect">
                                  <p:childTnLst>
                                    <p:set>
                                      <p:cBhvr additive="base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base">
                                        <p:cTn id="38" dur="1000"/>
                                        <p:tgtEl>
                                          <p:spTgt spid="2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9" presetClass="entr" presetSubtype="0" fill="hold" grpId="3" nodeType="afterEffect">
                                  <p:childTnLst>
                                    <p:set>
                                      <p:cBhvr additive="base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base">
                                        <p:cTn id="44" dur="500"/>
                                        <p:tgtEl>
                                          <p:spTgt spid="2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7" presetClass="entr" presetSubtype="0" fill="hold" grpId="6" nodeType="afterEffect">
                                  <p:childTnLst>
                                    <p:set>
                                      <p:cBhvr additive="base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base">
                                        <p:cTn id="48" dur="500" fill="hold"/>
                                        <p:tgtEl>
                                          <p:spTgt spid="2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base">
                                        <p:cTn id="49" dur="500" fill="hold"/>
                                        <p:tgtEl>
                                          <p:spTgt spid="2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base">
                                        <p:cTn id="50" dur="500" fill="hold"/>
                                        <p:tgtEl>
                                          <p:spTgt spid="2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9" grpId="0" animBg="1"/>
      <p:bldP spid="2140" grpId="1" animBg="1"/>
      <p:bldP spid="2141" grpId="2" animBg="1"/>
      <p:bldP spid="2142" grpId="3" animBg="1"/>
      <p:bldP spid="2144" grpId="4" animBg="1"/>
      <p:bldP spid="2145" grpId="5" animBg="1"/>
      <p:bldP spid="2146" grpId="6" animBg="1"/>
      <p:bldP spid="2147" grpId="7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灯片编号占位符 1"/>
          <p:cNvSpPr/>
          <p:nvPr>
            <p:ph type="sldNum" sz="quarter" idx="10"/>
          </p:nvPr>
        </p:nvSpPr>
        <p:spPr>
          <a:ln/>
        </p:spPr>
        <p:txBody>
          <a:bodyPr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  <a:defRPr sz="1800" b="0" i="0" u="none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zh-CN" altLang="en-US" sz="1400"/>
            </a:fld>
            <a:endParaRPr lang="zh-CN" altLang="en-US" sz="1400"/>
          </a:p>
        </p:txBody>
      </p:sp>
      <p:sp>
        <p:nvSpPr>
          <p:cNvPr id="11266" name="Rectangle 3"/>
          <p:cNvSpPr/>
          <p:nvPr>
            <p:ph type="body" idx="4294967295"/>
          </p:nvPr>
        </p:nvSpPr>
        <p:spPr>
          <a:xfrm>
            <a:off x="457200" y="609600"/>
            <a:ext cx="8229600" cy="5638800"/>
          </a:xfrm>
          <a:ln/>
        </p:spPr>
        <p:txBody>
          <a:bodyPr wrap="square" lIns="91440" tIns="45720" rIns="91440" bIns="45720" anchor="t" anchorCtr="0"/>
          <a:p>
            <a:pPr lvl="1">
              <a:lnSpc>
                <a:spcPct val="90000"/>
              </a:lnSpc>
            </a:pPr>
            <a:r>
              <a:rPr lang="zh-CN" altLang="en-US" sz="2000"/>
              <a:t>质量：普通安全帽不超过</a:t>
            </a:r>
            <a:r>
              <a:rPr lang="en-US" altLang="zh-CN" sz="2000"/>
              <a:t>430g</a:t>
            </a:r>
            <a:r>
              <a:rPr lang="zh-CN" altLang="en-US" sz="2000"/>
              <a:t>，防寒安全帽不超过</a:t>
            </a:r>
            <a:r>
              <a:rPr lang="en-US" altLang="zh-CN" sz="2000"/>
              <a:t>600g</a:t>
            </a:r>
            <a:r>
              <a:rPr lang="zh-CN" altLang="en-US" sz="2000"/>
              <a:t>。</a:t>
            </a:r>
            <a:endParaRPr lang="zh-CN" altLang="en-US" sz="2000"/>
          </a:p>
          <a:p>
            <a:pPr lvl="1">
              <a:lnSpc>
                <a:spcPct val="90000"/>
              </a:lnSpc>
            </a:pPr>
            <a:endParaRPr lang="zh-CN" altLang="en-US" sz="2000"/>
          </a:p>
          <a:p>
            <a:pPr lvl="1">
              <a:lnSpc>
                <a:spcPct val="90000"/>
              </a:lnSpc>
            </a:pPr>
            <a:endParaRPr lang="zh-CN" altLang="en-US" sz="2000"/>
          </a:p>
          <a:p>
            <a:pPr lvl="1">
              <a:lnSpc>
                <a:spcPct val="90000"/>
              </a:lnSpc>
            </a:pPr>
            <a:endParaRPr lang="zh-CN" altLang="en-US" sz="2000"/>
          </a:p>
          <a:p>
            <a:pPr lvl="1">
              <a:lnSpc>
                <a:spcPct val="90000"/>
              </a:lnSpc>
            </a:pPr>
            <a:endParaRPr lang="zh-CN" altLang="en-US" sz="2000"/>
          </a:p>
          <a:p>
            <a:pPr lvl="1">
              <a:lnSpc>
                <a:spcPct val="90000"/>
              </a:lnSpc>
            </a:pPr>
            <a:endParaRPr lang="zh-CN" altLang="en-US" sz="2000"/>
          </a:p>
          <a:p>
            <a:pPr lvl="1">
              <a:lnSpc>
                <a:spcPct val="90000"/>
              </a:lnSpc>
            </a:pPr>
            <a:endParaRPr lang="zh-CN" altLang="en-US" sz="2000"/>
          </a:p>
          <a:p>
            <a:pPr lvl="1">
              <a:lnSpc>
                <a:spcPct val="90000"/>
              </a:lnSpc>
            </a:pPr>
            <a:endParaRPr lang="zh-CN" altLang="en-US" sz="2000"/>
          </a:p>
          <a:p>
            <a:pPr lvl="1">
              <a:lnSpc>
                <a:spcPct val="90000"/>
              </a:lnSpc>
            </a:pPr>
            <a:r>
              <a:rPr lang="zh-CN" altLang="en-US" sz="2000"/>
              <a:t>标识：包括永久标识和产口说明组成。</a:t>
            </a:r>
            <a:r>
              <a:rPr lang="zh-CN" altLang="en-US" sz="2000" b="1">
                <a:solidFill>
                  <a:srgbClr val="FF0000"/>
                </a:solidFill>
              </a:rPr>
              <a:t>永久标识应采用刻印、缝制、铆固标牌、模压或注塑在帽壳上。</a:t>
            </a:r>
            <a:r>
              <a:rPr lang="zh-CN" altLang="en-US" sz="2000"/>
              <a:t>永久性标识包括：</a:t>
            </a:r>
            <a:endParaRPr lang="zh-CN" altLang="en-US" sz="2000"/>
          </a:p>
          <a:p>
            <a:pPr lvl="2">
              <a:lnSpc>
                <a:spcPct val="90000"/>
              </a:lnSpc>
            </a:pPr>
            <a:r>
              <a:rPr lang="zh-CN" altLang="en-US" sz="2000"/>
              <a:t>本标准编号；</a:t>
            </a:r>
            <a:endParaRPr lang="zh-CN" altLang="en-US" sz="2000"/>
          </a:p>
          <a:p>
            <a:pPr lvl="2">
              <a:lnSpc>
                <a:spcPct val="90000"/>
              </a:lnSpc>
            </a:pPr>
            <a:r>
              <a:rPr lang="zh-CN" altLang="en-US" sz="2000"/>
              <a:t>制造厂名；</a:t>
            </a:r>
            <a:endParaRPr lang="zh-CN" altLang="en-US" sz="2000"/>
          </a:p>
          <a:p>
            <a:pPr lvl="2">
              <a:lnSpc>
                <a:spcPct val="90000"/>
              </a:lnSpc>
            </a:pPr>
            <a:r>
              <a:rPr lang="zh-CN" altLang="en-US" sz="2000"/>
              <a:t>生产日期（年月）；</a:t>
            </a:r>
            <a:endParaRPr lang="zh-CN" altLang="en-US" sz="2000"/>
          </a:p>
          <a:p>
            <a:pPr lvl="2">
              <a:lnSpc>
                <a:spcPct val="90000"/>
              </a:lnSpc>
            </a:pPr>
            <a:r>
              <a:rPr lang="zh-CN" altLang="en-US" sz="2000"/>
              <a:t>产品名称；</a:t>
            </a:r>
            <a:endParaRPr lang="zh-CN" altLang="en-US" sz="2000"/>
          </a:p>
          <a:p>
            <a:pPr lvl="2">
              <a:lnSpc>
                <a:spcPct val="90000"/>
              </a:lnSpc>
            </a:pPr>
            <a:r>
              <a:rPr lang="zh-CN" altLang="en-US" sz="2000"/>
              <a:t>产品特殊性能（如果有）</a:t>
            </a:r>
            <a:endParaRPr lang="zh-CN" altLang="en-US" sz="2000"/>
          </a:p>
          <a:p>
            <a:pPr lvl="1">
              <a:lnSpc>
                <a:spcPct val="90000"/>
              </a:lnSpc>
            </a:pPr>
            <a:endParaRPr lang="zh-CN" altLang="en-US" sz="2000"/>
          </a:p>
        </p:txBody>
      </p:sp>
      <p:pic>
        <p:nvPicPr>
          <p:cNvPr id="2151" name="Picture 4">
            <a:hlinkClick r:id="rId1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421" t="18947" r="9474" b="20000"/>
          <a:stretch>
            <a:fillRect/>
          </a:stretch>
        </p:blipFill>
        <p:spPr>
          <a:xfrm>
            <a:off x="6372225" y="4508500"/>
            <a:ext cx="2163763" cy="1608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2" name="AutoShape 18"/>
          <p:cNvSpPr/>
          <p:nvPr/>
        </p:nvSpPr>
        <p:spPr>
          <a:xfrm>
            <a:off x="4038600" y="1752600"/>
            <a:ext cx="304800" cy="381000"/>
          </a:xfrm>
          <a:prstGeom prst="triangle">
            <a:avLst>
              <a:gd name="adj" fmla="val 50000"/>
            </a:avLst>
          </a:prstGeom>
          <a:solidFill>
            <a:srgbClr val="BBE0E3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0" hangingPunct="0"/>
            <a:endParaRPr lang="zh-CN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153" name="组合 2152"/>
          <p:cNvGrpSpPr/>
          <p:nvPr/>
        </p:nvGrpSpPr>
        <p:grpSpPr>
          <a:xfrm>
            <a:off x="1835150" y="1341438"/>
            <a:ext cx="4897438" cy="762000"/>
            <a:chOff x="1056" y="1200"/>
            <a:chExt cx="2976" cy="480"/>
          </a:xfrm>
        </p:grpSpPr>
        <p:cxnSp>
          <p:nvCxnSpPr>
            <p:cNvPr id="11270" name="Line 12"/>
            <p:cNvCxnSpPr/>
            <p:nvPr/>
          </p:nvCxnSpPr>
          <p:spPr>
            <a:xfrm>
              <a:off x="1680" y="1488"/>
              <a:ext cx="1776" cy="0"/>
            </a:xfrm>
            <a:prstGeom prst="line">
              <a:avLst/>
            </a:prstGeom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271" name="Oval 20"/>
            <p:cNvSpPr/>
            <p:nvPr/>
          </p:nvSpPr>
          <p:spPr>
            <a:xfrm>
              <a:off x="1056" y="1296"/>
              <a:ext cx="720" cy="384"/>
            </a:xfrm>
            <a:prstGeom prst="ellipse">
              <a:avLst/>
            </a:prstGeom>
            <a:solidFill>
              <a:srgbClr val="BBE0E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 eaLnBrk="0" hangingPunct="0"/>
              <a:endParaRPr lang="en-US" altLang="zh-CN" sz="1200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algn="ctr" eaLnBrk="0" hangingPunct="0"/>
              <a:r>
                <a:rPr lang="zh-CN" altLang="en-US" sz="1200">
                  <a:latin typeface="Arial" panose="020B0604020202020204" pitchFamily="34" charset="0"/>
                  <a:ea typeface="宋体" panose="02010600030101010101" pitchFamily="2" charset="-122"/>
                </a:rPr>
                <a:t>普通安全帽</a:t>
              </a:r>
              <a:endParaRPr lang="zh-CN" altLang="en-US" sz="12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127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0" y="1200"/>
              <a:ext cx="384" cy="31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73" name="Oval 22"/>
            <p:cNvSpPr/>
            <p:nvPr/>
          </p:nvSpPr>
          <p:spPr>
            <a:xfrm>
              <a:off x="3360" y="1296"/>
              <a:ext cx="672" cy="384"/>
            </a:xfrm>
            <a:prstGeom prst="ellipse">
              <a:avLst/>
            </a:prstGeom>
            <a:solidFill>
              <a:srgbClr val="BBE0E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 eaLnBrk="0" hangingPunct="0"/>
              <a:r>
                <a:rPr lang="zh-CN" altLang="en-US" sz="1600" b="1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最大</a:t>
              </a:r>
              <a:r>
                <a:rPr lang="en-US" altLang="zh-CN" sz="1600" b="1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430g</a:t>
              </a:r>
              <a:endParaRPr lang="en-US" altLang="zh-CN" sz="16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158" name="AutoShape 23"/>
          <p:cNvSpPr/>
          <p:nvPr/>
        </p:nvSpPr>
        <p:spPr>
          <a:xfrm>
            <a:off x="5943600" y="1143000"/>
            <a:ext cx="1524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90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0" hangingPunct="0"/>
            <a:endParaRPr lang="zh-CN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159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1484313"/>
            <a:ext cx="1676400" cy="146685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1276" name="直接连接符 2159"/>
          <p:cNvCxnSpPr/>
          <p:nvPr/>
        </p:nvCxnSpPr>
        <p:spPr>
          <a:xfrm>
            <a:off x="2987675" y="1700213"/>
            <a:ext cx="2520950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277" name="矩形 2160"/>
          <p:cNvSpPr/>
          <p:nvPr/>
        </p:nvSpPr>
        <p:spPr>
          <a:xfrm>
            <a:off x="4643438" y="5013325"/>
            <a:ext cx="1441450" cy="641350"/>
          </a:xfrm>
          <a:prstGeom prst="rect">
            <a:avLst/>
          </a:prstGeom>
          <a:solidFill>
            <a:srgbClr val="99CCFF"/>
          </a:solidFill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顶筋，增加帽壳强度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1278" name="直接连接符 2161"/>
          <p:cNvCxnSpPr/>
          <p:nvPr/>
        </p:nvCxnSpPr>
        <p:spPr>
          <a:xfrm>
            <a:off x="6084888" y="5300663"/>
            <a:ext cx="358775" cy="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2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10" dur="2000"/>
                                        <p:tgtEl>
                                          <p:spTgt spid="2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childTnLst>
                                    <p:set>
                                      <p:cBhvr additive="base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base">
                                        <p:cTn id="17" dur="500"/>
                                        <p:tgtEl>
                                          <p:spTgt spid="2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2" presetClass="entr" presetSubtype="4" fill="hold" grpId="4" nodeType="afterEffect">
                                  <p:childTnLst>
                                    <p:set>
                                      <p:cBhvr additive="base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base">
                                        <p:cTn id="21" dur="500"/>
                                        <p:tgtEl>
                                          <p:spTgt spid="2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5" presetClass="emph" presetSubtype="0" fill="hold" grpId="1" nodeType="afterEffect">
                                  <p:childTnLst>
                                    <p:anim calcmode="discrete" valueType="str">
                                      <p:cBhvr additive="base">
                                        <p:cTn id="24" dur="1000" fill="hold"/>
                                        <p:tgtEl>
                                          <p:spTgt spid="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5" presetClass="emph" presetSubtype="0" fill="hold" grpId="2" nodeType="afterEffect">
                                  <p:childTnLst>
                                    <p:anim calcmode="discrete" valueType="str">
                                      <p:cBhvr additive="base">
                                        <p:cTn id="27" dur="1000" fill="hold"/>
                                        <p:tgtEl>
                                          <p:spTgt spid="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35" presetClass="emph" presetSubtype="0" fill="hold" grpId="3" nodeType="afterEffect">
                                  <p:childTnLst>
                                    <p:anim calcmode="discrete" valueType="str">
                                      <p:cBhvr additive="base">
                                        <p:cTn id="30" dur="1000" fill="hold"/>
                                        <p:tgtEl>
                                          <p:spTgt spid="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childTnLst>
                                    <p:set>
                                      <p:cBhvr additive="base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childTnLst>
                                    <p:set>
                                      <p:cBhvr additive="base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" grpId="0" animBg="1"/>
      <p:bldP spid="2158" grpId="1" animBg="1"/>
      <p:bldP spid="2158" grpId="2" animBg="1"/>
      <p:bldP spid="2158" grpId="3" animBg="1"/>
      <p:bldP spid="2158" grpId="4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SPECIAL_SOURCE" val="bdnull"/>
</p:tagLst>
</file>

<file path=ppt/tags/tag14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5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7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18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19.xml><?xml version="1.0" encoding="utf-8"?>
<p:tagLst xmlns:p="http://schemas.openxmlformats.org/presentationml/2006/main">
  <p:tag name="commondata" val="eyJoZGlkIjoiNDY1MmY4MTY3YzFkZTg4NGM1MWI4N2I1NTA1MWI4MWEifQ=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9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heme/theme1.xml><?xml version="1.0" encoding="utf-8"?>
<a:theme xmlns:a="http://schemas.openxmlformats.org/drawingml/2006/main" name=" override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楷体_GB2312"/>
        <a:cs typeface=""/>
      </a:majorFont>
      <a:minorFont>
        <a:latin typeface="Arial"/>
        <a:ea typeface="楷体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2321</Words>
  <Application>WPS 演示</Application>
  <PresentationFormat>Экран</PresentationFormat>
  <Paragraphs>253</Paragraphs>
  <Slides>17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5" baseType="lpstr">
      <vt:lpstr>Arial</vt:lpstr>
      <vt:lpstr>宋体</vt:lpstr>
      <vt:lpstr>Wingdings</vt:lpstr>
      <vt:lpstr>楷体_GB2312</vt:lpstr>
      <vt:lpstr>新宋体</vt:lpstr>
      <vt:lpstr>Times New Roman</vt:lpstr>
      <vt:lpstr>仿宋_GB2312</vt:lpstr>
      <vt:lpstr>仿宋</vt:lpstr>
      <vt:lpstr>Arial</vt:lpstr>
      <vt:lpstr>微软雅黑</vt:lpstr>
      <vt:lpstr>Arial Unicode MS</vt:lpstr>
      <vt:lpstr>Calibri</vt:lpstr>
      <vt:lpstr>楷体_GB2312</vt:lpstr>
      <vt:lpstr>楷体</vt:lpstr>
      <vt:lpstr>汉仪旗黑-85S</vt:lpstr>
      <vt:lpstr>黑体</vt:lpstr>
      <vt:lpstr> overriden</vt:lpstr>
      <vt:lpstr>MS_ClipArt_Gallery.2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little fairy</cp:lastModifiedBy>
  <cp:revision>3</cp:revision>
  <cp:lastPrinted>2019-02-26T04:52:32Z</cp:lastPrinted>
  <dcterms:created xsi:type="dcterms:W3CDTF">2019-02-26T04:52:32Z</dcterms:created>
  <dcterms:modified xsi:type="dcterms:W3CDTF">2024-02-18T09:16:50Z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A0604C6B0EEA414089DDDE90C35B5F70_13</vt:lpwstr>
  </property>
</Properties>
</file>