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9" r:id="rId5"/>
    <p:sldId id="500" r:id="rId6"/>
    <p:sldId id="262" r:id="rId7"/>
    <p:sldId id="265" r:id="rId8"/>
    <p:sldId id="268" r:id="rId9"/>
    <p:sldId id="271" r:id="rId10"/>
    <p:sldId id="274" r:id="rId11"/>
    <p:sldId id="277" r:id="rId12"/>
    <p:sldId id="280" r:id="rId13"/>
    <p:sldId id="283" r:id="rId14"/>
    <p:sldId id="286" r:id="rId15"/>
    <p:sldId id="289" r:id="rId16"/>
    <p:sldId id="292" r:id="rId17"/>
    <p:sldId id="295" r:id="rId18"/>
    <p:sldId id="298" r:id="rId19"/>
    <p:sldId id="301" r:id="rId20"/>
    <p:sldId id="304" r:id="rId21"/>
    <p:sldId id="307" r:id="rId22"/>
    <p:sldId id="310" r:id="rId23"/>
    <p:sldId id="313" r:id="rId24"/>
    <p:sldId id="316" r:id="rId25"/>
    <p:sldId id="319" r:id="rId26"/>
    <p:sldId id="322" r:id="rId27"/>
    <p:sldId id="325" r:id="rId28"/>
    <p:sldId id="328" r:id="rId29"/>
    <p:sldId id="331" r:id="rId30"/>
    <p:sldId id="334" r:id="rId31"/>
    <p:sldId id="337" r:id="rId32"/>
    <p:sldId id="340" r:id="rId33"/>
    <p:sldId id="343" r:id="rId34"/>
    <p:sldId id="346" r:id="rId35"/>
    <p:sldId id="349" r:id="rId36"/>
    <p:sldId id="352" r:id="rId37"/>
    <p:sldId id="355" r:id="rId38"/>
    <p:sldId id="358" r:id="rId39"/>
    <p:sldId id="361" r:id="rId40"/>
    <p:sldId id="364" r:id="rId41"/>
    <p:sldId id="367" r:id="rId42"/>
    <p:sldId id="370" r:id="rId43"/>
    <p:sldId id="373" r:id="rId44"/>
    <p:sldId id="376" r:id="rId45"/>
    <p:sldId id="379" r:id="rId46"/>
    <p:sldId id="382" r:id="rId47"/>
    <p:sldId id="385" r:id="rId48"/>
    <p:sldId id="388" r:id="rId49"/>
    <p:sldId id="391" r:id="rId50"/>
    <p:sldId id="394" r:id="rId51"/>
    <p:sldId id="397" r:id="rId52"/>
    <p:sldId id="400" r:id="rId53"/>
    <p:sldId id="403" r:id="rId54"/>
    <p:sldId id="406" r:id="rId55"/>
    <p:sldId id="409" r:id="rId56"/>
    <p:sldId id="412" r:id="rId57"/>
    <p:sldId id="415" r:id="rId58"/>
    <p:sldId id="418" r:id="rId59"/>
    <p:sldId id="421" r:id="rId60"/>
    <p:sldId id="424" r:id="rId61"/>
    <p:sldId id="427" r:id="rId62"/>
    <p:sldId id="430" r:id="rId63"/>
    <p:sldId id="433" r:id="rId64"/>
    <p:sldId id="436" r:id="rId65"/>
    <p:sldId id="439" r:id="rId66"/>
    <p:sldId id="442" r:id="rId67"/>
    <p:sldId id="445" r:id="rId68"/>
    <p:sldId id="448" r:id="rId69"/>
    <p:sldId id="451" r:id="rId70"/>
    <p:sldId id="454" r:id="rId71"/>
    <p:sldId id="457" r:id="rId72"/>
    <p:sldId id="460" r:id="rId73"/>
    <p:sldId id="463" r:id="rId74"/>
    <p:sldId id="466" r:id="rId75"/>
    <p:sldId id="469" r:id="rId76"/>
    <p:sldId id="472" r:id="rId77"/>
    <p:sldId id="475" r:id="rId78"/>
    <p:sldId id="478" r:id="rId79"/>
    <p:sldId id="481" r:id="rId80"/>
    <p:sldId id="484" r:id="rId81"/>
    <p:sldId id="487" r:id="rId82"/>
    <p:sldId id="490" r:id="rId83"/>
    <p:sldId id="493" r:id="rId84"/>
    <p:sldId id="496" r:id="rId85"/>
  </p:sldIdLst>
  <p:sldSz cx="9144000" cy="6858000" type="screen4x3"/>
  <p:notesSz cx="6858000" cy="9144000"/>
  <p:custDataLst>
    <p:tags r:id="rId90"/>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5.xml"/><Relationship Id="rId9" Type="http://schemas.openxmlformats.org/officeDocument/2006/relationships/slide" Target="slides/slide5.xml"/><Relationship Id="rId89" Type="http://schemas.openxmlformats.org/officeDocument/2006/relationships/commentAuthors" Target="commentAuthors.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686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686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60118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686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686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60118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latinLnBrk="0"/>
            <a:endParaRPr lang="en-US"/>
          </a:p>
        </p:txBody>
      </p:sp>
      <p:sp>
        <p:nvSpPr>
          <p:cNvPr id="9" name="灯片编号占位符 8"/>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latinLnBrk="0"/>
            <a:endParaRPr lang="en-US"/>
          </a:p>
        </p:txBody>
      </p:sp>
      <p:sp>
        <p:nvSpPr>
          <p:cNvPr id="5" name="灯片编号占位符 4"/>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latinLnBrk="0"/>
            <a:endParaRPr lang="en-US"/>
          </a:p>
        </p:txBody>
      </p:sp>
      <p:sp>
        <p:nvSpPr>
          <p:cNvPr id="4" name="灯片编号占位符 3"/>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2.png"/><Relationship Id="rId14" Type="http://schemas.openxmlformats.org/officeDocument/2006/relationships/tags" Target="../tags/tag9.xml"/><Relationship Id="rId13" Type="http://schemas.openxmlformats.org/officeDocument/2006/relationships/image" Target="../media/image1.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en-US"/>
              <a:t>Click to edit Master title style</a:t>
            </a:r>
            <a:endParaRPr lang="en-US"/>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en-US"/>
            </a:fld>
            <a:endParaRPr lang="en-US"/>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endParaRPr lang="en-US"/>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en-US"/>
            </a:fld>
            <a:endParaRPr 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33" name="矩形 6"/>
          <p:cNvSpPr/>
          <p:nvPr userDrawn="1"/>
        </p:nvSpPr>
        <p:spPr>
          <a:xfrm>
            <a:off x="0" y="6678613"/>
            <a:ext cx="9144000" cy="179387"/>
          </a:xfrm>
          <a:prstGeom prst="rect">
            <a:avLst/>
          </a:prstGeom>
          <a:gradFill rotWithShape="0">
            <a:gsLst>
              <a:gs pos="0">
                <a:srgbClr val="918415">
                  <a:alpha val="39999"/>
                </a:srgbClr>
              </a:gs>
              <a:gs pos="50000">
                <a:srgbClr val="EEEDE7">
                  <a:alpha val="45097"/>
                </a:srgbClr>
              </a:gs>
              <a:gs pos="100000">
                <a:srgbClr val="918415">
                  <a:alpha val="39999"/>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34" name="矩形 7"/>
          <p:cNvSpPr/>
          <p:nvPr userDrawn="1"/>
        </p:nvSpPr>
        <p:spPr>
          <a:xfrm>
            <a:off x="0" y="0"/>
            <a:ext cx="9144000" cy="107950"/>
          </a:xfrm>
          <a:prstGeom prst="rect">
            <a:avLst/>
          </a:prstGeom>
          <a:gradFill rotWithShape="0">
            <a:gsLst>
              <a:gs pos="0">
                <a:srgbClr val="918415">
                  <a:alpha val="39999"/>
                </a:srgbClr>
              </a:gs>
              <a:gs pos="50000">
                <a:srgbClr val="EEEDE7">
                  <a:alpha val="45097"/>
                </a:srgbClr>
              </a:gs>
              <a:gs pos="100000">
                <a:srgbClr val="918415">
                  <a:alpha val="39999"/>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35" name="矩形 8"/>
          <p:cNvSpPr/>
          <p:nvPr userDrawn="1"/>
        </p:nvSpPr>
        <p:spPr>
          <a:xfrm>
            <a:off x="685800" y="3197225"/>
            <a:ext cx="7772400" cy="17463"/>
          </a:xfrm>
          <a:prstGeom prst="rect">
            <a:avLst/>
          </a:prstGeom>
          <a:gradFill rotWithShape="0">
            <a:gsLst>
              <a:gs pos="0">
                <a:srgbClr val="DCD9CC">
                  <a:alpha val="50195"/>
                </a:srgbClr>
              </a:gs>
              <a:gs pos="50000">
                <a:srgbClr val="918415">
                  <a:alpha val="35098"/>
                </a:srgbClr>
              </a:gs>
              <a:gs pos="100000">
                <a:srgbClr val="DCD9CC">
                  <a:alpha val="50195"/>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36" name="标题占位符 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37" name="文本占位符 2"/>
          <p:cNvSpPr/>
          <p:nvPr>
            <p:ph type="body" idx="1"/>
          </p:nvPr>
        </p:nvSpPr>
        <p:spPr>
          <a:xfrm>
            <a:off x="457200" y="1600200"/>
            <a:ext cx="8229600" cy="46863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8" name="日期占位符 3"/>
          <p:cNvSpPr>
            <a:spLocks noGrp="1"/>
          </p:cNvSpPr>
          <p:nvPr>
            <p:ph type="dt" sz="half" idx="2"/>
          </p:nvPr>
        </p:nvSpPr>
        <p:spPr>
          <a:xfrm>
            <a:off x="76200" y="6400800"/>
            <a:ext cx="3200400" cy="284163"/>
          </a:xfrm>
          <a:prstGeom prst="rect">
            <a:avLst/>
          </a:prstGeom>
          <a:noFill/>
          <a:ln w="9525">
            <a:noFill/>
          </a:ln>
        </p:spPr>
        <p:txBody>
          <a:bodyPr anchor="b" anchorCtr="0"/>
          <a:lstStyle>
            <a:lvl1pPr marL="0" indent="0" algn="l"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39" name="页脚占位符 4"/>
          <p:cNvSpPr>
            <a:spLocks noGrp="1"/>
          </p:cNvSpPr>
          <p:nvPr>
            <p:ph type="ftr" sz="quarter" idx="3"/>
          </p:nvPr>
        </p:nvSpPr>
        <p:spPr>
          <a:xfrm>
            <a:off x="5334000" y="6400800"/>
            <a:ext cx="3733800" cy="284163"/>
          </a:xfrm>
          <a:prstGeom prst="rect">
            <a:avLst/>
          </a:prstGeom>
          <a:noFill/>
          <a:ln w="9525">
            <a:noFill/>
          </a:ln>
        </p:spPr>
        <p:txBody>
          <a:bodyPr anchor="ctr" anchorCtr="0"/>
          <a:lstStyle>
            <a:lvl1pPr marL="0" indent="0" algn="r"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40" name="灯片编号占位符 5"/>
          <p:cNvSpPr>
            <a:spLocks noGrp="1"/>
          </p:cNvSpPr>
          <p:nvPr>
            <p:ph type="sldNum" sz="quarter" idx="4"/>
          </p:nvPr>
        </p:nvSpPr>
        <p:spPr>
          <a:xfrm>
            <a:off x="4114800" y="6400800"/>
            <a:ext cx="914400" cy="284163"/>
          </a:xfrm>
          <a:prstGeom prst="rect">
            <a:avLst/>
          </a:prstGeom>
          <a:noFill/>
          <a:ln w="9525">
            <a:noFill/>
          </a:ln>
        </p:spPr>
        <p:txBody>
          <a:bodyPr lIns="45720" rIns="45720" anchor="ctr" anchorCtr="0"/>
          <a:lstStyle>
            <a:lvl1pPr marL="0" indent="0" algn="ctr"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tx2"/>
        </a:buClr>
        <a:buSzPct val="50000"/>
        <a:buFont typeface="Wingdings 2" charset="2"/>
        <a:buChar char="ß"/>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tx2"/>
        </a:buClr>
        <a:buSzPct val="50000"/>
        <a:buFont typeface="Wingdings 2" charset="2"/>
        <a:buChar char="Þ"/>
        <a:defRPr sz="2800" b="0" i="0" u="none" kern="1200">
          <a:solidFill>
            <a:schemeClr val="tx1"/>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400" b="0" i="0" u="none" kern="1200">
          <a:solidFill>
            <a:schemeClr val="tx1"/>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43" name="矩形 6"/>
          <p:cNvSpPr/>
          <p:nvPr userDrawn="1"/>
        </p:nvSpPr>
        <p:spPr>
          <a:xfrm>
            <a:off x="0" y="6678613"/>
            <a:ext cx="9144000" cy="179387"/>
          </a:xfrm>
          <a:prstGeom prst="rect">
            <a:avLst/>
          </a:prstGeom>
          <a:gradFill rotWithShape="0">
            <a:gsLst>
              <a:gs pos="0">
                <a:srgbClr val="918415">
                  <a:alpha val="39999"/>
                </a:srgbClr>
              </a:gs>
              <a:gs pos="50000">
                <a:srgbClr val="EEEDE7">
                  <a:alpha val="45097"/>
                </a:srgbClr>
              </a:gs>
              <a:gs pos="100000">
                <a:srgbClr val="918415">
                  <a:alpha val="39999"/>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44" name="矩形 7"/>
          <p:cNvSpPr/>
          <p:nvPr userDrawn="1"/>
        </p:nvSpPr>
        <p:spPr>
          <a:xfrm>
            <a:off x="0" y="0"/>
            <a:ext cx="9144000" cy="107950"/>
          </a:xfrm>
          <a:prstGeom prst="rect">
            <a:avLst/>
          </a:prstGeom>
          <a:gradFill rotWithShape="0">
            <a:gsLst>
              <a:gs pos="0">
                <a:srgbClr val="918415">
                  <a:alpha val="39999"/>
                </a:srgbClr>
              </a:gs>
              <a:gs pos="50000">
                <a:srgbClr val="EEEDE7">
                  <a:alpha val="45097"/>
                </a:srgbClr>
              </a:gs>
              <a:gs pos="100000">
                <a:srgbClr val="918415">
                  <a:alpha val="39999"/>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45" name="矩形 8"/>
          <p:cNvSpPr/>
          <p:nvPr userDrawn="1"/>
        </p:nvSpPr>
        <p:spPr>
          <a:xfrm>
            <a:off x="457200" y="1411288"/>
            <a:ext cx="8229600" cy="17462"/>
          </a:xfrm>
          <a:prstGeom prst="rect">
            <a:avLst/>
          </a:prstGeom>
          <a:gradFill rotWithShape="0">
            <a:gsLst>
              <a:gs pos="0">
                <a:srgbClr val="DCD9CC">
                  <a:alpha val="50195"/>
                </a:srgbClr>
              </a:gs>
              <a:gs pos="50000">
                <a:srgbClr val="918415">
                  <a:alpha val="35098"/>
                </a:srgbClr>
              </a:gs>
              <a:gs pos="100000">
                <a:srgbClr val="DCD9CC">
                  <a:alpha val="50195"/>
                </a:srgbClr>
              </a:gs>
            </a:gsLst>
            <a:lin ang="0"/>
            <a:tileRect/>
          </a:gradFill>
          <a:ln w="25400">
            <a:noFill/>
          </a:ln>
        </p:spPr>
        <p:txBody>
          <a:bodyPr anchor="ctr" anchorCtr="0"/>
          <a:p>
            <a:pPr marL="0" lvl="0" indent="0" algn="ctr" eaLnBrk="1" fontAlgn="base" latinLnBrk="0" hangingPunct="1">
              <a:lnSpc>
                <a:spcPct val="100000"/>
              </a:lnSpc>
              <a:spcBef>
                <a:spcPct val="0"/>
              </a:spcBef>
              <a:spcAft>
                <a:spcPct val="0"/>
              </a:spcAft>
              <a:buClrTx/>
              <a:buSzPct val="100000"/>
            </a:pPr>
            <a:endParaRPr lang="zh-CN" altLang="en-US" u="none">
              <a:solidFill>
                <a:srgbClr val="FFFFFF"/>
              </a:solidFill>
              <a:latin typeface="Franklin Gothic Book" charset="0"/>
              <a:ea typeface="黑体" panose="02010609060101010101" charset="-122"/>
            </a:endParaRPr>
          </a:p>
        </p:txBody>
      </p:sp>
      <p:sp>
        <p:nvSpPr>
          <p:cNvPr id="1046" name="标题占位符 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47" name="文本占位符 2"/>
          <p:cNvSpPr/>
          <p:nvPr>
            <p:ph type="body" idx="1"/>
          </p:nvPr>
        </p:nvSpPr>
        <p:spPr>
          <a:xfrm>
            <a:off x="457200" y="1600200"/>
            <a:ext cx="8229600" cy="46863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 name="日期占位符 3"/>
          <p:cNvSpPr>
            <a:spLocks noGrp="1"/>
          </p:cNvSpPr>
          <p:nvPr>
            <p:ph type="dt" sz="half" idx="2"/>
          </p:nvPr>
        </p:nvSpPr>
        <p:spPr>
          <a:xfrm>
            <a:off x="73025" y="6400800"/>
            <a:ext cx="3200400" cy="284163"/>
          </a:xfrm>
          <a:prstGeom prst="rect">
            <a:avLst/>
          </a:prstGeom>
          <a:noFill/>
          <a:ln w="9525">
            <a:noFill/>
          </a:ln>
        </p:spPr>
        <p:txBody>
          <a:bodyPr anchor="b" anchorCtr="0"/>
          <a:lstStyle>
            <a:lvl1pPr marL="0" indent="0" algn="l"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49" name="页脚占位符 4"/>
          <p:cNvSpPr>
            <a:spLocks noGrp="1"/>
          </p:cNvSpPr>
          <p:nvPr>
            <p:ph type="ftr" sz="quarter" idx="3"/>
          </p:nvPr>
        </p:nvSpPr>
        <p:spPr>
          <a:xfrm>
            <a:off x="5330825" y="6400800"/>
            <a:ext cx="3733800" cy="284163"/>
          </a:xfrm>
          <a:prstGeom prst="rect">
            <a:avLst/>
          </a:prstGeom>
          <a:noFill/>
          <a:ln w="9525">
            <a:noFill/>
          </a:ln>
        </p:spPr>
        <p:txBody>
          <a:bodyPr anchor="ctr" anchorCtr="0"/>
          <a:lstStyle>
            <a:lvl1pPr marL="0" indent="0" algn="r"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50" name="灯片编号占位符 5"/>
          <p:cNvSpPr>
            <a:spLocks noGrp="1"/>
          </p:cNvSpPr>
          <p:nvPr>
            <p:ph type="sldNum" sz="quarter" idx="4"/>
          </p:nvPr>
        </p:nvSpPr>
        <p:spPr>
          <a:xfrm>
            <a:off x="4114800" y="6400800"/>
            <a:ext cx="914400" cy="284163"/>
          </a:xfrm>
          <a:prstGeom prst="rect">
            <a:avLst/>
          </a:prstGeom>
          <a:noFill/>
          <a:ln w="9525">
            <a:noFill/>
          </a:ln>
        </p:spPr>
        <p:txBody>
          <a:bodyPr lIns="45720" rIns="45720" anchor="ctr" anchorCtr="0"/>
          <a:lstStyle>
            <a:lvl1pPr marL="0" indent="0" algn="ctr" fontAlgn="base">
              <a:defRPr sz="1100">
                <a:solidFill>
                  <a:srgbClr val="636363"/>
                </a:solidFill>
                <a:latin typeface="Franklin Gothic Book"/>
                <a:ea typeface="Arial" panose="020B0604020202020204"/>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100" u="none">
              <a:solidFill>
                <a:srgbClr val="636363"/>
              </a:solidFill>
              <a:latin typeface="Franklin Gothic Book"/>
              <a:ea typeface="Arial" panose="020B0604020202020204"/>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tx2"/>
        </a:buClr>
        <a:buSzPct val="50000"/>
        <a:buFont typeface="Wingdings 2" charset="2"/>
        <a:buChar char="ß"/>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tx2"/>
        </a:buClr>
        <a:buSzPct val="50000"/>
        <a:buFont typeface="Wingdings 2" charset="2"/>
        <a:buChar char="Þ"/>
        <a:defRPr sz="2800" b="0" i="0" u="none" kern="1200">
          <a:solidFill>
            <a:schemeClr val="tx1"/>
          </a:solidFill>
          <a:latin typeface="Franklin Gothic Book"/>
          <a:ea typeface="Arial" panose="020B0604020202020204"/>
          <a:cs typeface="+mn-cs"/>
        </a:defRPr>
      </a:lvl2pPr>
      <a:lvl3pPr marL="1143000" lvl="2"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400" b="0" i="0" u="none" kern="1200">
          <a:solidFill>
            <a:schemeClr val="tx1"/>
          </a:solidFill>
          <a:latin typeface="Franklin Gothic Book"/>
          <a:ea typeface="Arial" panose="020B0604020202020204"/>
          <a:cs typeface="+mn-cs"/>
        </a:defRPr>
      </a:lvl3pPr>
      <a:lvl4pPr marL="1600200" lvl="3"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4pPr>
      <a:lvl5pPr marL="2057400" lvl="4"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
          <a:schemeClr val="tx2"/>
        </a:buClr>
        <a:buSzPct val="50000"/>
        <a:buFont typeface="Wingdings 2" charset="2"/>
        <a:buChar char=""/>
        <a:defRPr sz="2000" b="0" i="0" u="none" kern="1200">
          <a:solidFill>
            <a:schemeClr val="tx1"/>
          </a:solidFill>
          <a:latin typeface="Franklin Gothic Book"/>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6.jpe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5.jpeg"/><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slideLayout" Target="../slideLayouts/slideLayout29.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hyperlink" Target="http://www.bofety.com/" TargetMode="Externa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4"/>
          <p:cNvSpPr>
            <a:spLocks noGrp="1"/>
          </p:cNvSpPr>
          <p:nvPr>
            <p:ph type="ctrTitle" idx="4294967295"/>
          </p:nvPr>
        </p:nvSpPr>
        <p:spPr>
          <a:xfrm>
            <a:off x="685800" y="1676400"/>
            <a:ext cx="7772400" cy="1538288"/>
          </a:xfrm>
          <a:ln/>
        </p:spPr>
        <p:txBody>
          <a:bodyPr wrap="square" lIns="91440" tIns="45720" rIns="91440" bIns="45720" anchor="b" anchorCtr="0"/>
          <a:lstStyle>
            <a:lvl1pPr marL="0" lvl="0" indent="0" algn="ctr" defTabSz="914400" rtl="0" eaLnBrk="0" fontAlgn="base" hangingPunct="0">
              <a:lnSpc>
                <a:spcPct val="100000"/>
              </a:lnSpc>
              <a:spcBef>
                <a:spcPct val="0"/>
              </a:spcBef>
              <a:spcAft>
                <a:spcPct val="0"/>
              </a:spcAft>
              <a:buClrTx/>
              <a:buSzPct val="100000"/>
              <a:buFontTx/>
              <a:buNone/>
              <a:defRPr sz="4400" b="0" i="0" u="none">
                <a:solidFill>
                  <a:schemeClr val="tx2"/>
                </a:solidFill>
                <a:latin typeface="Franklin Gothic Medium" panose="020B0603020102020204" charset="0"/>
                <a:ea typeface="微软雅黑" panose="020B0503020204020204" charset="-122"/>
              </a:defRPr>
            </a:lvl1pPr>
          </a:lstStyle>
          <a:p>
            <a:pPr marL="0" lvl="0" indent="0" eaLnBrk="1" hangingPunct="1"/>
            <a:r>
              <a:rPr lang="zh-CN" altLang="en-US" sz="8600"/>
              <a:t>加氢工艺安全</a:t>
            </a:r>
            <a:endParaRPr lang="zh-CN" altLang="en-US" sz="8600"/>
          </a:p>
        </p:txBody>
      </p:sp>
      <p:sp>
        <p:nvSpPr>
          <p:cNvPr id="3" name="文本框 2" descr="7b0a2020202022776f7264617274223a20227b5c2269645c223a32353030343531362c5c227469645c223a31333439377d220a7d0a"/>
          <p:cNvSpPr txBox="1"/>
          <p:nvPr>
            <p:custDataLst>
              <p:tags r:id="rId1"/>
            </p:custDataLst>
          </p:nvPr>
        </p:nvSpPr>
        <p:spPr>
          <a:xfrm>
            <a:off x="5953919" y="34287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16419" y="4364689"/>
            <a:ext cx="675000" cy="675000"/>
          </a:xfrm>
          <a:prstGeom prst="ellipse">
            <a:avLst/>
          </a:prstGeom>
          <a:solidFill>
            <a:schemeClr val="accent2">
              <a:lumMod val="60000"/>
              <a:lumOff val="4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548755" y="43651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481091" y="43646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2" name="Rectangle 2"/>
          <p:cNvSpPr/>
          <p:nvPr>
            <p:ph type="title" idx="4294967295"/>
          </p:nvPr>
        </p:nvSpPr>
        <p:spPr>
          <a:ln/>
        </p:spPr>
        <p:txBody>
          <a:bodyPr wrap="square" lIns="91440" tIns="45720" rIns="91440" bIns="45720" anchor="ctr" anchorCtr="0"/>
          <a:p>
            <a:pPr eaLnBrk="1" hangingPunct="1"/>
            <a:r>
              <a:rPr lang="en-US" altLang="zh-CN"/>
              <a:t> (1)</a:t>
            </a:r>
            <a:r>
              <a:rPr lang="zh-CN" altLang="en-US"/>
              <a:t>固定床反应器</a:t>
            </a:r>
            <a:endParaRPr lang="zh-CN" altLang="en-US"/>
          </a:p>
        </p:txBody>
      </p:sp>
      <p:sp>
        <p:nvSpPr>
          <p:cNvPr id="2083"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固定床反应器是指在反应过程中，气体和液体反应物流经反应器中的催化剂床层时，催化剂床层保持静止不动的反应器。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固定床反应器按照反应物料流动状态的不同又分为鼓泡式、滴流式和径向式反应，相应地分别称为鼓泡床、滴流床和径向床反应器。</a:t>
            </a:r>
            <a:endParaRPr lang="zh-CN" altLang="en-US" sz="2800">
              <a:latin typeface="仿宋" panose="02010609060101010101" charset="-122"/>
              <a:ea typeface="仿宋"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6" name="Rectangle 2"/>
          <p:cNvSpPr/>
          <p:nvPr>
            <p:ph type="title" idx="4294967295"/>
          </p:nvPr>
        </p:nvSpPr>
        <p:spPr>
          <a:ln/>
        </p:spPr>
        <p:txBody>
          <a:bodyPr wrap="square" lIns="91440" tIns="45720" rIns="91440" bIns="45720" anchor="ctr" anchorCtr="0"/>
          <a:p>
            <a:pPr eaLnBrk="1" hangingPunct="1"/>
            <a:r>
              <a:rPr lang="en-US" altLang="zh-CN"/>
              <a:t>1</a:t>
            </a:r>
            <a:r>
              <a:rPr lang="zh-CN" altLang="en-US"/>
              <a:t>．鼓泡床反应器</a:t>
            </a:r>
            <a:endParaRPr lang="zh-CN" altLang="en-US"/>
          </a:p>
        </p:txBody>
      </p:sp>
      <p:sp>
        <p:nvSpPr>
          <p:cNvPr id="2087"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在鼓泡床反应器中气体通过气体分布器在液相中鼓泡，产生气、液接触界而和湍动。这类反应器结构简单，造价低，特别适用于少量气体和大量液体</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高持液量</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的反应。在鼓泡床反应器中流体流向以并流为多。</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鼓泡床反应器因有很高的液一气体积比，所以单位反应器体积的气一液接触比其他类型反应器的大。由于气泡运动导致液体充分混合，促使整个反应器内的温度较为均匀，这一点对温度敏感的反应系统控制收率是合适的</a:t>
            </a:r>
            <a:endParaRPr lang="zh-CN" altLang="en-US" sz="2800">
              <a:latin typeface="仿宋" panose="02010609060101010101" charset="-122"/>
              <a:ea typeface="仿宋"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0" name="Rectangle 2"/>
          <p:cNvSpPr/>
          <p:nvPr>
            <p:ph type="title" idx="4294967295"/>
          </p:nvPr>
        </p:nvSpPr>
        <p:spPr>
          <a:ln/>
        </p:spPr>
        <p:txBody>
          <a:bodyPr wrap="square" lIns="91440" tIns="45720" rIns="91440" bIns="45720" anchor="ctr" anchorCtr="0"/>
          <a:p>
            <a:pPr eaLnBrk="1" hangingPunct="1"/>
            <a:r>
              <a:rPr lang="en-US" altLang="zh-CN"/>
              <a:t>2</a:t>
            </a:r>
            <a:r>
              <a:rPr lang="zh-CN" altLang="en-US"/>
              <a:t>．滴流床反应器</a:t>
            </a:r>
            <a:endParaRPr lang="zh-CN" altLang="en-US"/>
          </a:p>
        </p:txBody>
      </p:sp>
      <p:sp>
        <p:nvSpPr>
          <p:cNvPr id="2091"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在滴流床反应器中，气体和液体反应物通过分配器向处于下部的静止固体催化剂均匀喷洒，并在流经催化剂的过程中发生化学反应，生成所需的目的产品。滴流床反应器结构简单，造价低，在石油加氢装置上大量采用，在滴流床反应器中，流体流向是以气、液两相并流向下运动的。滴流床反应一般被看作为绝热、活塞流反应过程。转化率随床层下移而增加，其温度也逐渐升高</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放热反应</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或下降</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吸热反应</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4" name="Rectangle 2"/>
          <p:cNvSpPr/>
          <p:nvPr>
            <p:ph type="title" idx="4294967295"/>
          </p:nvPr>
        </p:nvSpPr>
        <p:spPr>
          <a:ln/>
        </p:spPr>
        <p:txBody>
          <a:bodyPr wrap="square" lIns="91440" tIns="45720" rIns="91440" bIns="45720" anchor="ctr" anchorCtr="0"/>
          <a:p>
            <a:pPr eaLnBrk="1" hangingPunct="1"/>
            <a:r>
              <a:rPr lang="en-US" altLang="zh-CN"/>
              <a:t>3</a:t>
            </a:r>
            <a:r>
              <a:rPr lang="zh-CN" altLang="en-US"/>
              <a:t>．径向反应器</a:t>
            </a:r>
            <a:endParaRPr lang="zh-CN" altLang="en-US"/>
          </a:p>
        </p:txBody>
      </p:sp>
      <p:sp>
        <p:nvSpPr>
          <p:cNvPr id="2095" name="Rectangle 3"/>
          <p:cNvSpPr/>
          <p:nvPr>
            <p:ph idx="1"/>
          </p:nvPr>
        </p:nvSpPr>
        <p:spPr>
          <a:xfrm>
            <a:off x="838200" y="2362200"/>
            <a:ext cx="7693025" cy="4019550"/>
          </a:xfrm>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径向反应器是一种新型固定床反应器，其作用是利用扇形筒将反应物流沿催化剂床层轴向均匀地分布，并径向通过催化剂床层。径向反应器的最大优点是能大幅度地降低压降，从而允许采用颗粒小、活性高的催化剂，并能降低能耗。</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径向反应器为绝热反应器，其中物料呈活塞流通过催化剂床层，产品转化率随径向历程增加，温度逐渐下降</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吸热反应</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或增高</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放热反应</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8" name="Rectangle 2"/>
          <p:cNvSpPr/>
          <p:nvPr>
            <p:ph type="title" idx="4294967295"/>
          </p:nvPr>
        </p:nvSpPr>
        <p:spPr>
          <a:ln/>
        </p:spPr>
        <p:txBody>
          <a:bodyPr wrap="square" lIns="91440" tIns="45720" rIns="91440" bIns="45720" anchor="ctr" anchorCtr="0"/>
          <a:p>
            <a:pPr eaLnBrk="1" hangingPunct="1"/>
            <a:r>
              <a:rPr lang="en-US" altLang="zh-CN"/>
              <a:t>(2)</a:t>
            </a:r>
            <a:r>
              <a:rPr lang="zh-CN" altLang="en-US"/>
              <a:t>沸腾床反应器</a:t>
            </a:r>
            <a:endParaRPr lang="zh-CN" altLang="en-US"/>
          </a:p>
        </p:txBody>
      </p:sp>
      <p:sp>
        <p:nvSpPr>
          <p:cNvPr id="2099" name="Rectangle 3"/>
          <p:cNvSpPr/>
          <p:nvPr>
            <p:ph idx="1"/>
          </p:nvPr>
        </p:nvSpPr>
        <p:spPr>
          <a:xfrm>
            <a:off x="857250" y="2071688"/>
            <a:ext cx="7693025" cy="3724275"/>
          </a:xfrm>
          <a:ln/>
        </p:spPr>
        <p:txBody>
          <a:bodyPr wrap="square" lIns="91440" tIns="45720" rIns="91440" bIns="45720" anchor="t" anchorCtr="0"/>
          <a:p>
            <a:pPr eaLnBrk="1" hangingPunct="1">
              <a:lnSpc>
                <a:spcPct val="90000"/>
              </a:lnSpc>
              <a:buClr>
                <a:schemeClr val="tx2"/>
              </a:buClr>
            </a:pPr>
            <a:r>
              <a:rPr lang="en-US" altLang="zh-CN" sz="2400">
                <a:latin typeface="仿宋" panose="02010609060101010101" charset="-122"/>
                <a:ea typeface="仿宋" panose="02010609060101010101" charset="-122"/>
              </a:rPr>
              <a:t>       </a:t>
            </a:r>
            <a:r>
              <a:rPr lang="zh-CN" altLang="en-US" sz="2400">
                <a:latin typeface="仿宋" panose="02010609060101010101" charset="-122"/>
                <a:ea typeface="仿宋" panose="02010609060101010101" charset="-122"/>
              </a:rPr>
              <a:t>沸腾床反应器是石油加氢工业中除固定床以外应用最多的反应器形式，主要应用于劣质渣油加氢过程。</a:t>
            </a:r>
            <a:endParaRPr lang="zh-CN" altLang="en-US" sz="2400">
              <a:latin typeface="仿宋" panose="02010609060101010101" charset="-122"/>
              <a:ea typeface="仿宋" panose="02010609060101010101" charset="-122"/>
            </a:endParaRPr>
          </a:p>
          <a:p>
            <a:pPr eaLnBrk="1" hangingPunct="1">
              <a:lnSpc>
                <a:spcPct val="90000"/>
              </a:lnSpc>
              <a:buClr>
                <a:schemeClr val="tx2"/>
              </a:buClr>
            </a:pPr>
            <a:r>
              <a:rPr lang="zh-CN" altLang="en-US" sz="2400">
                <a:latin typeface="仿宋" panose="02010609060101010101" charset="-122"/>
                <a:ea typeface="仿宋" panose="02010609060101010101" charset="-122"/>
              </a:rPr>
              <a:t>      沸腾床渣油加氢反应器可以处理重金属和残炭值更高的劣质原料，有裂化和精制双重功能，比固定床有更长的运转周期。在沸腾床反应器中，流体</a:t>
            </a:r>
            <a:r>
              <a:rPr lang="en-US" altLang="zh-CN" sz="2400">
                <a:latin typeface="仿宋" panose="02010609060101010101" charset="-122"/>
                <a:ea typeface="仿宋" panose="02010609060101010101" charset="-122"/>
              </a:rPr>
              <a:t>(</a:t>
            </a:r>
            <a:r>
              <a:rPr lang="zh-CN" altLang="en-US" sz="2400">
                <a:latin typeface="仿宋" panose="02010609060101010101" charset="-122"/>
                <a:ea typeface="仿宋" panose="02010609060101010101" charset="-122"/>
              </a:rPr>
              <a:t>原料和氢气</a:t>
            </a:r>
            <a:r>
              <a:rPr lang="en-US" altLang="zh-CN" sz="2400">
                <a:latin typeface="仿宋" panose="02010609060101010101" charset="-122"/>
                <a:ea typeface="仿宋" panose="02010609060101010101" charset="-122"/>
              </a:rPr>
              <a:t>)</a:t>
            </a:r>
            <a:r>
              <a:rPr lang="zh-CN" altLang="en-US" sz="2400">
                <a:latin typeface="仿宋" panose="02010609060101010101" charset="-122"/>
                <a:ea typeface="仿宋" panose="02010609060101010101" charset="-122"/>
              </a:rPr>
              <a:t>自’下而上的流动，并且需在反应器底部</a:t>
            </a:r>
            <a:r>
              <a:rPr lang="en-US" altLang="zh-CN" sz="2400">
                <a:latin typeface="仿宋" panose="02010609060101010101" charset="-122"/>
                <a:ea typeface="仿宋" panose="02010609060101010101" charset="-122"/>
              </a:rPr>
              <a:t>(</a:t>
            </a:r>
            <a:r>
              <a:rPr lang="zh-CN" altLang="en-US" sz="2400">
                <a:latin typeface="仿宋" panose="02010609060101010101" charset="-122"/>
                <a:ea typeface="仿宋" panose="02010609060101010101" charset="-122"/>
              </a:rPr>
              <a:t>内部或外部</a:t>
            </a:r>
            <a:r>
              <a:rPr lang="en-US" altLang="zh-CN" sz="2400">
                <a:latin typeface="仿宋" panose="02010609060101010101" charset="-122"/>
                <a:ea typeface="仿宋" panose="02010609060101010101" charset="-122"/>
              </a:rPr>
              <a:t>)</a:t>
            </a:r>
            <a:r>
              <a:rPr lang="zh-CN" altLang="en-US" sz="2400">
                <a:latin typeface="仿宋" panose="02010609060101010101" charset="-122"/>
                <a:ea typeface="仿宋" panose="02010609060101010101" charset="-122"/>
              </a:rPr>
              <a:t>设有循环泵，使催化剂床层膨胀并维持处于沸腾状态而完成加氢反应过程。此外在反应器上部还需有能将汽、液、同三相进行分离的部件，所以反应器内部结构比较复杂。</a:t>
            </a:r>
            <a:endParaRPr lang="zh-CN" altLang="en-US" sz="2400">
              <a:latin typeface="仿宋" panose="02010609060101010101" charset="-122"/>
              <a:ea typeface="仿宋"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2" name="Rectangle 2"/>
          <p:cNvSpPr/>
          <p:nvPr>
            <p:ph type="title" idx="4294967295"/>
          </p:nvPr>
        </p:nvSpPr>
        <p:spPr>
          <a:ln/>
        </p:spPr>
        <p:txBody>
          <a:bodyPr wrap="square" lIns="91440" tIns="45720" rIns="91440" bIns="45720" anchor="ctr" anchorCtr="0"/>
          <a:p>
            <a:pPr eaLnBrk="1" hangingPunct="1"/>
            <a:r>
              <a:rPr lang="en-US" altLang="zh-CN"/>
              <a:t>2</a:t>
            </a:r>
            <a:r>
              <a:rPr lang="zh-CN" altLang="en-US"/>
              <a:t>、氢气压缩机</a:t>
            </a:r>
            <a:endParaRPr lang="zh-CN" altLang="en-US"/>
          </a:p>
        </p:txBody>
      </p:sp>
      <p:sp>
        <p:nvSpPr>
          <p:cNvPr id="2103" name="Rectangle 3"/>
          <p:cNvSpPr/>
          <p:nvPr>
            <p:ph idx="1"/>
          </p:nvPr>
        </p:nvSpPr>
        <p:spPr>
          <a:ln/>
        </p:spPr>
        <p:txBody>
          <a:bodyPr wrap="square" lIns="91440" tIns="45720" rIns="91440" bIns="45720" anchor="t" anchorCtr="0"/>
          <a:p>
            <a:pPr eaLnBrk="1" hangingPunct="1">
              <a:lnSpc>
                <a:spcPct val="8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在加氢装置中主要有两种压缩机：一种是将新鲜氢气加压输送到反应器系统中去，用以补充反应所耗之氢气，这种压缩机称之为补充氢压缩机，由于这种压缩机的进出口压差比较大，流量相对较小，一般都使用往复式压缩机。另一种压缩机称之为循环氢压缩机，其作用是将循环气压缩、冷却后，再送回反应器系统中，以维持反应器氢分压。由于这种压缩机在系统中是循环做功，其出入口压差即为系统中的压降，相对来说其流量较大，压差较小，一般都使用离心式压缩机，只有处理量小的加氢装置，才使用往复式压缩机作循环氢压缩机。</a:t>
            </a:r>
            <a:endParaRPr lang="zh-CN" altLang="en-US" sz="2800">
              <a:latin typeface="仿宋" panose="02010609060101010101" charset="-122"/>
              <a:ea typeface="仿宋"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6" name="Rectangle 2"/>
          <p:cNvSpPr/>
          <p:nvPr>
            <p:ph type="title" idx="4294967295"/>
          </p:nvPr>
        </p:nvSpPr>
        <p:spPr>
          <a:ln/>
        </p:spPr>
        <p:txBody>
          <a:bodyPr wrap="square" lIns="91440" tIns="45720" rIns="91440" bIns="45720" anchor="ctr" anchorCtr="0"/>
          <a:p>
            <a:pPr eaLnBrk="1" hangingPunct="1"/>
            <a:r>
              <a:rPr lang="en-US" altLang="zh-CN"/>
              <a:t>(1)</a:t>
            </a:r>
            <a:r>
              <a:rPr lang="zh-CN" altLang="en-US"/>
              <a:t>加氢压缩机的分类</a:t>
            </a:r>
            <a:endParaRPr lang="zh-CN" altLang="en-US"/>
          </a:p>
        </p:txBody>
      </p:sp>
      <p:sp>
        <p:nvSpPr>
          <p:cNvPr id="210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加氢装置的氢压机一般都采用往复式和离心式压缩机，而不采用轴流式或心转式压缩机。</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往复式压缩机的运动部件除了曲轴以外都作往复运动，气流流动电是带脉动性质的，容易造成某些运动部件的损坏，例如气阀弹簧和阀片、压力填料和活塞环等。因此往复压缩机不能长周期运行，一般需要备用压缩机。</a:t>
            </a:r>
            <a:endParaRPr lang="zh-CN" altLang="en-US" sz="2800">
              <a:latin typeface="仿宋" panose="02010609060101010101" charset="-122"/>
              <a:ea typeface="仿宋"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0" name="Rectangle 2"/>
          <p:cNvSpPr>
            <a:spLocks noGrp="1"/>
          </p:cNvSpPr>
          <p:nvPr>
            <p:ph type="title" idx="4294967295"/>
          </p:nvPr>
        </p:nvSpPr>
        <p:spPr>
          <a:xfrm>
            <a:off x="457200" y="228600"/>
            <a:ext cx="8229600" cy="74613"/>
          </a:xfrm>
          <a:ln/>
        </p:spPr>
        <p:txBody>
          <a:bodyPr wrap="square" lIns="91440" tIns="45720" rIns="91440" bIns="45720" anchor="ctr" anchorCtr="0"/>
          <a:p>
            <a:pPr eaLnBrk="1" hangingPunct="1"/>
            <a:endParaRPr lang="zh-CN" altLang="zh-CN" sz="3600"/>
          </a:p>
        </p:txBody>
      </p:sp>
      <p:sp>
        <p:nvSpPr>
          <p:cNvPr id="211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离心式压缩机则不然，除轴承和轴端密封外，几乎无相互接触的摩擦副，即使轴承和密封等摩擦副之间也是用油膜隔开的，所以其运行部分能长周期无故障地工作，加上现代的离心式压缩机具有完善的检测、诊断和控制仪表，不需要备机。</a:t>
            </a:r>
            <a:endParaRPr lang="zh-CN" altLang="en-US" sz="2800">
              <a:latin typeface="仿宋" panose="02010609060101010101" charset="-122"/>
              <a:ea typeface="仿宋"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4" name="Rectangle 2"/>
          <p:cNvSpPr/>
          <p:nvPr>
            <p:ph type="title" idx="4294967295"/>
          </p:nvPr>
        </p:nvSpPr>
        <p:spPr>
          <a:ln/>
        </p:spPr>
        <p:txBody>
          <a:bodyPr wrap="square" lIns="91440" tIns="45720" rIns="91440" bIns="45720" anchor="ctr" anchorCtr="0"/>
          <a:p>
            <a:pPr eaLnBrk="1" hangingPunct="1"/>
            <a:r>
              <a:rPr lang="zh-CN" altLang="en-US"/>
              <a:t>加氢设备的选材及防腐</a:t>
            </a:r>
            <a:endParaRPr lang="zh-CN" altLang="en-US"/>
          </a:p>
        </p:txBody>
      </p:sp>
      <p:sp>
        <p:nvSpPr>
          <p:cNvPr id="2115" name="Rectangle 3"/>
          <p:cNvSpPr/>
          <p:nvPr>
            <p:ph idx="1"/>
          </p:nvPr>
        </p:nvSpPr>
        <p:spPr>
          <a:ln/>
        </p:spPr>
        <p:txBody>
          <a:bodyPr wrap="square" lIns="91440" tIns="45720" rIns="91440" bIns="45720" anchor="t" anchorCtr="0"/>
          <a:p>
            <a:pPr eaLnBrk="1" hangingPunct="1">
              <a:lnSpc>
                <a:spcPct val="90000"/>
              </a:lnSpc>
              <a:buClr>
                <a:schemeClr val="tx2"/>
              </a:buClr>
              <a:buNone/>
            </a:pPr>
            <a:r>
              <a:rPr lang="en-US" altLang="zh-CN" sz="4400" b="1">
                <a:latin typeface="仿宋" panose="02010609060101010101" charset="-122"/>
                <a:ea typeface="仿宋" panose="02010609060101010101" charset="-122"/>
              </a:rPr>
              <a:t>1</a:t>
            </a:r>
            <a:r>
              <a:rPr lang="zh-CN" altLang="en-US" sz="4400" b="1">
                <a:latin typeface="仿宋" panose="02010609060101010101" charset="-122"/>
                <a:ea typeface="仿宋" panose="02010609060101010101" charset="-122"/>
              </a:rPr>
              <a:t>、高温氢腐蚀</a:t>
            </a:r>
            <a:endParaRPr lang="zh-CN" altLang="en-US" sz="4400" b="1">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氢气在常温常压下对普通碳素钢、低合金钢不会有显著的腐蚀，但在高温高压下会产生腐蚀，结果是材料的机械强度和塑性显著降低，甚至破坏。钢材的高温氢腐蚀有表面脱碳和氢腐蚀</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内部脱碳</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两种形式</a:t>
            </a:r>
            <a:endParaRPr lang="zh-CN" altLang="en-US" sz="2800">
              <a:latin typeface="仿宋" panose="02010609060101010101" charset="-122"/>
              <a:ea typeface="仿宋"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Rectangle 2"/>
          <p:cNvSpPr/>
          <p:nvPr>
            <p:ph type="title" idx="4294967295"/>
          </p:nvPr>
        </p:nvSpPr>
        <p:spPr>
          <a:ln/>
        </p:spPr>
        <p:txBody>
          <a:bodyPr wrap="square" lIns="91440" tIns="45720" rIns="91440" bIns="45720" anchor="ctr" anchorCtr="0"/>
          <a:p>
            <a:pPr algn="l" eaLnBrk="1" hangingPunct="1"/>
            <a:r>
              <a:rPr lang="zh-CN" altLang="en-US" sz="4000"/>
              <a:t>（</a:t>
            </a:r>
            <a:r>
              <a:rPr lang="en-US" altLang="zh-CN" sz="4000"/>
              <a:t>1</a:t>
            </a:r>
            <a:r>
              <a:rPr lang="zh-CN" altLang="en-US" sz="4000"/>
              <a:t>）表面脱碳</a:t>
            </a:r>
            <a:endParaRPr lang="zh-CN" altLang="en-US" sz="4000"/>
          </a:p>
        </p:txBody>
      </p:sp>
      <p:sp>
        <p:nvSpPr>
          <p:cNvPr id="211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表面脱碳不产生裂纹，它和钢材与其他气体</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氧、二氧化碳</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接触产生的脱碳相似。其影响是钢材的强度和硬度略有下降，而延性有所升高。</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人们提出了很多理论来解释这种现象，但现行被接受的观点是碳迁移理论，即钢中的碳向钢材表面生成甲烷部位迁移，而使钢中贫碳。钢中碳化物的稳定性与表面脱碳速度有直接关系。</a:t>
            </a:r>
            <a:endParaRPr lang="zh-CN" altLang="en-US" sz="2800">
              <a:latin typeface="仿宋" panose="02010609060101010101" charset="-122"/>
              <a:ea typeface="仿宋"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075" y="1714500"/>
            <a:ext cx="588772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2" name="Rectangle 2"/>
          <p:cNvSpPr/>
          <p:nvPr>
            <p:ph type="title" idx="4294967295"/>
          </p:nvPr>
        </p:nvSpPr>
        <p:spPr>
          <a:ln/>
        </p:spPr>
        <p:txBody>
          <a:bodyPr wrap="square" lIns="91440" tIns="45720" rIns="91440" bIns="45720" anchor="ctr" anchorCtr="0"/>
          <a:p>
            <a:pPr algn="l" eaLnBrk="1" hangingPunct="1"/>
            <a:r>
              <a:rPr lang="en-US" altLang="zh-CN"/>
              <a:t>2</a:t>
            </a:r>
            <a:r>
              <a:rPr lang="zh-CN" altLang="en-US"/>
              <a:t>、氢腐蚀</a:t>
            </a:r>
            <a:r>
              <a:rPr lang="en-US" altLang="zh-CN"/>
              <a:t>(</a:t>
            </a:r>
            <a:r>
              <a:rPr lang="zh-CN" altLang="en-US"/>
              <a:t>内部脱碳</a:t>
            </a:r>
            <a:r>
              <a:rPr lang="en-US" altLang="zh-CN"/>
              <a:t>)</a:t>
            </a:r>
            <a:endParaRPr lang="en-US" altLang="zh-CN"/>
          </a:p>
        </p:txBody>
      </p:sp>
      <p:sp>
        <p:nvSpPr>
          <p:cNvPr id="212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氢腐蚀的机理是扩散侵入钢中的氢和钢中不稳定碳化物起化学反应而生成甲烷，即：</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Fe  C+2H2=Fe+·CH4</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甲烷不能逸出钢外，而是聚集于晶界和夹杂物附近形成很高的压力，使钢材产生鼓泡、裂纹，并使钢材强度和韧性显著下降。氢腐蚀是不可逆的，它使钢材发生永久的劣化。</a:t>
            </a:r>
            <a:endParaRPr lang="zh-CN" altLang="en-US" sz="2800">
              <a:latin typeface="仿宋" panose="02010609060101010101" charset="-122"/>
              <a:ea typeface="仿宋"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6" name="Rectangle 2"/>
          <p:cNvSpPr>
            <a:spLocks noGrp="1"/>
          </p:cNvSpPr>
          <p:nvPr>
            <p:ph type="title" idx="4294967295"/>
          </p:nvPr>
        </p:nvSpPr>
        <p:spPr>
          <a:xfrm>
            <a:off x="428625" y="571500"/>
            <a:ext cx="8229600" cy="1143000"/>
          </a:xfrm>
          <a:ln/>
        </p:spPr>
        <p:txBody>
          <a:bodyPr wrap="square" lIns="91440" tIns="45720" rIns="91440" bIns="45720" anchor="ctr" anchorCtr="0"/>
          <a:p>
            <a:pPr algn="l" eaLnBrk="1" hangingPunct="1"/>
            <a:r>
              <a:rPr lang="en-US" altLang="zh-CN" sz="3600"/>
              <a:t> </a:t>
            </a:r>
            <a:r>
              <a:rPr lang="en-US" altLang="zh-CN" sz="4000"/>
              <a:t>(2)</a:t>
            </a:r>
            <a:r>
              <a:rPr lang="zh-CN" altLang="en-US" sz="4000"/>
              <a:t>氢脆</a:t>
            </a:r>
            <a:br>
              <a:rPr lang="zh-CN" altLang="en-US" sz="3600"/>
            </a:br>
            <a:endParaRPr lang="zh-CN" altLang="en-US" sz="3600"/>
          </a:p>
        </p:txBody>
      </p:sp>
      <p:sp>
        <p:nvSpPr>
          <p:cNvPr id="2127" name="Rectangle 3"/>
          <p:cNvSpPr/>
          <p:nvPr>
            <p:ph idx="1"/>
          </p:nvPr>
        </p:nvSpPr>
        <p:spPr>
          <a:ln/>
        </p:spPr>
        <p:txBody>
          <a:bodyPr wrap="square" lIns="91440" tIns="45720" rIns="91440" bIns="45720" anchor="t" anchorCtr="0"/>
          <a:p>
            <a:pPr eaLnBrk="1" hangingPunct="1">
              <a:buClr>
                <a:schemeClr val="tx2"/>
              </a:buClr>
            </a:pPr>
            <a:r>
              <a:rPr lang="en-US" altLang="zh-CN"/>
              <a:t>      </a:t>
            </a:r>
            <a:r>
              <a:rPr lang="zh-CN" altLang="en-US" sz="2800">
                <a:latin typeface="仿宋" panose="02010609060101010101" charset="-122"/>
                <a:ea typeface="仿宋" panose="02010609060101010101" charset="-122"/>
              </a:rPr>
              <a:t>氢脆是由氢本身引起的钢材脆化现象。氢原子渗入钢材之后，使钢材中的原子结合力降低，因而造成钢材的延伸率、断面收缩率、冲击韧性显著下降。在充氢前后进行冲击和断裂韧性试验时，可以明显看出这种影响。但这种脆性是可逆的，一旦将氢从钢中脱出，钢材的力学性能就能恢复。      </a:t>
            </a:r>
            <a:endParaRPr lang="zh-CN" altLang="en-US" sz="2800">
              <a:latin typeface="仿宋" panose="02010609060101010101" charset="-122"/>
              <a:ea typeface="仿宋"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3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氢脆的敏感性一般是随钢材的强度的提高而增加，钢的显微组织对氢脆也有影响。钢材氢脆化的程度还与钢中的氢含量密切相关。强度越高，只要吸收少量的氢，就可引起很严重的脆化。</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对于操作在高温高压氢环境下的设备，在操作状态下，器壁中会吸收一定量的氢。在停工的过程中，若冷却速度太快，使吸藏的氢来不及扩散出来，造成过饱和氢残留在器壁内，就可能在温度低于</a:t>
            </a:r>
            <a:r>
              <a:rPr lang="en-US" altLang="zh-CN" sz="2800">
                <a:latin typeface="仿宋" panose="02010609060101010101" charset="-122"/>
                <a:ea typeface="仿宋" panose="02010609060101010101" charset="-122"/>
              </a:rPr>
              <a:t>150℃</a:t>
            </a:r>
            <a:r>
              <a:rPr lang="zh-CN" altLang="en-US" sz="2800">
                <a:latin typeface="仿宋" panose="02010609060101010101" charset="-122"/>
                <a:ea typeface="仿宋" panose="02010609060101010101" charset="-122"/>
              </a:rPr>
              <a:t>时引起亚临界裂纹扩展，对设备的安全使用带来威胁。</a:t>
            </a:r>
            <a:endParaRPr lang="zh-CN" altLang="en-US" sz="2800">
              <a:latin typeface="仿宋" panose="02010609060101010101" charset="-122"/>
              <a:ea typeface="仿宋"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Rectangle 2"/>
          <p:cNvSpPr/>
          <p:nvPr>
            <p:ph type="title" idx="4294967295"/>
          </p:nvPr>
        </p:nvSpPr>
        <p:spPr>
          <a:ln/>
        </p:spPr>
        <p:txBody>
          <a:bodyPr wrap="square" lIns="91440" tIns="45720" rIns="91440" bIns="45720" anchor="ctr" anchorCtr="0"/>
          <a:p>
            <a:pPr eaLnBrk="1" hangingPunct="1"/>
            <a:r>
              <a:rPr lang="en-US" altLang="zh-CN"/>
              <a:t> </a:t>
            </a:r>
            <a:r>
              <a:rPr lang="zh-CN" altLang="en-US"/>
              <a:t>防止氢脆的若干对策</a:t>
            </a:r>
            <a:endParaRPr lang="zh-CN" altLang="en-US"/>
          </a:p>
        </p:txBody>
      </p:sp>
      <p:sp>
        <p:nvSpPr>
          <p:cNvPr id="2135"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en-US" altLang="zh-CN" sz="2800">
                <a:latin typeface="仿宋" panose="02010609060101010101" charset="-122"/>
                <a:ea typeface="仿宋" panose="02010609060101010101" charset="-122"/>
              </a:rPr>
              <a:t>①</a:t>
            </a:r>
            <a:r>
              <a:rPr lang="zh-CN" altLang="en-US" sz="2800">
                <a:latin typeface="仿宋" panose="02010609060101010101" charset="-122"/>
                <a:ea typeface="仿宋" panose="02010609060101010101" charset="-122"/>
              </a:rPr>
              <a:t>尽量减少应变幅度，这对于改善使用寿命很有帮助。</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②尽量保持堆焊金属或焊接金属有较高的延性。</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③装置停工时冷却速度不应过快，且停工过程中应有使钢中吸藏的氢能尽量释放到这一点。</a:t>
            </a:r>
            <a:endParaRPr lang="zh-CN" altLang="en-US" sz="2800">
              <a:latin typeface="仿宋" panose="02010609060101010101" charset="-122"/>
              <a:ea typeface="仿宋"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8" name="Rectangle 2"/>
          <p:cNvSpPr/>
          <p:nvPr>
            <p:ph type="title" idx="4294967295"/>
          </p:nvPr>
        </p:nvSpPr>
        <p:spPr>
          <a:ln/>
        </p:spPr>
        <p:txBody>
          <a:bodyPr wrap="square" lIns="91440" tIns="45720" rIns="91440" bIns="45720" anchor="ctr" anchorCtr="0"/>
          <a:p>
            <a:pPr eaLnBrk="1" hangingPunct="1"/>
            <a:r>
              <a:rPr lang="en-US" altLang="zh-CN"/>
              <a:t>3</a:t>
            </a:r>
            <a:r>
              <a:rPr lang="zh-CN" altLang="en-US"/>
              <a:t>、硫化氢腐蚀</a:t>
            </a:r>
            <a:endParaRPr lang="zh-CN" altLang="en-US"/>
          </a:p>
        </p:txBody>
      </p:sp>
      <p:sp>
        <p:nvSpPr>
          <p:cNvPr id="2139"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在加氢装置中高温</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一般指</a:t>
            </a:r>
            <a:r>
              <a:rPr lang="en-US" altLang="zh-CN" sz="2800">
                <a:latin typeface="仿宋" panose="02010609060101010101" charset="-122"/>
                <a:ea typeface="仿宋" panose="02010609060101010101" charset="-122"/>
              </a:rPr>
              <a:t>240℃</a:t>
            </a:r>
            <a:r>
              <a:rPr lang="zh-CN" altLang="en-US" sz="2800">
                <a:latin typeface="仿宋" panose="02010609060101010101" charset="-122"/>
                <a:ea typeface="仿宋" panose="02010609060101010101" charset="-122"/>
              </a:rPr>
              <a:t>以上</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的腐蚀实际上是</a:t>
            </a:r>
            <a:r>
              <a:rPr lang="en-US" altLang="zh-CN" sz="2800">
                <a:latin typeface="仿宋" panose="02010609060101010101" charset="-122"/>
                <a:ea typeface="仿宋" panose="02010609060101010101" charset="-122"/>
              </a:rPr>
              <a:t>(H2+H2S)</a:t>
            </a:r>
            <a:r>
              <a:rPr lang="zh-CN" altLang="en-US" sz="2800">
                <a:latin typeface="仿宋" panose="02010609060101010101" charset="-122"/>
                <a:ea typeface="仿宋" panose="02010609060101010101" charset="-122"/>
              </a:rPr>
              <a:t>的腐蚀，这比单纯的</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腐蚀要强烈，其化学腐蚀反应式为：</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Fe+H2S=FeS+H2</a:t>
            </a:r>
            <a:endParaRPr lang="en-US" altLang="zh-CN" sz="2800">
              <a:latin typeface="仿宋" panose="02010609060101010101" charset="-122"/>
              <a:ea typeface="仿宋"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2" name="Rectangle 2"/>
          <p:cNvSpPr>
            <a:spLocks noGrp="1"/>
          </p:cNvSpPr>
          <p:nvPr>
            <p:ph type="title" idx="4294967295"/>
          </p:nvPr>
        </p:nvSpPr>
        <p:spPr>
          <a:ln/>
        </p:spPr>
        <p:txBody>
          <a:bodyPr wrap="square" lIns="91440" tIns="45720" rIns="91440" bIns="45720" anchor="ctr" anchorCtr="0"/>
          <a:p>
            <a:pPr eaLnBrk="1" hangingPunct="1"/>
            <a:r>
              <a:rPr lang="zh-CN" altLang="en-US" sz="3600"/>
              <a:t>影响高温</a:t>
            </a:r>
            <a:r>
              <a:rPr lang="en-US" altLang="zh-CN" sz="3600"/>
              <a:t>(H</a:t>
            </a:r>
            <a:r>
              <a:rPr lang="en-US" altLang="zh-CN" sz="3600" baseline="-25000"/>
              <a:t>2</a:t>
            </a:r>
            <a:r>
              <a:rPr lang="en-US" altLang="zh-CN" sz="3600"/>
              <a:t>+H</a:t>
            </a:r>
            <a:r>
              <a:rPr lang="en-US" altLang="zh-CN" sz="3600" baseline="-25000"/>
              <a:t>2</a:t>
            </a:r>
            <a:r>
              <a:rPr lang="en-US" altLang="zh-CN" sz="3600"/>
              <a:t>S)</a:t>
            </a:r>
            <a:r>
              <a:rPr lang="zh-CN" altLang="en-US" sz="3600"/>
              <a:t>环境下钢材腐蚀的因素</a:t>
            </a:r>
            <a:endParaRPr lang="zh-CN" altLang="en-US" sz="3600"/>
          </a:p>
        </p:txBody>
      </p:sp>
      <p:sp>
        <p:nvSpPr>
          <p:cNvPr id="214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浓度</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的体积浓度在</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％以下时，随着浓度的增加，腐蚀率急剧增大。高温低浓度时腐蚀减缓，这是因为生成的</a:t>
            </a:r>
            <a:r>
              <a:rPr lang="en-US" altLang="zh-CN" sz="2800">
                <a:latin typeface="仿宋" panose="02010609060101010101" charset="-122"/>
                <a:ea typeface="仿宋" panose="02010609060101010101" charset="-122"/>
              </a:rPr>
              <a:t>FeS</a:t>
            </a:r>
            <a:r>
              <a:rPr lang="zh-CN" altLang="en-US" sz="2800">
                <a:latin typeface="仿宋" panose="02010609060101010101" charset="-122"/>
                <a:ea typeface="仿宋" panose="02010609060101010101" charset="-122"/>
              </a:rPr>
              <a:t>被</a:t>
            </a:r>
            <a:r>
              <a:rPr lang="en-US" altLang="zh-CN" sz="2800">
                <a:latin typeface="仿宋" panose="02010609060101010101" charset="-122"/>
                <a:ea typeface="仿宋" panose="02010609060101010101" charset="-122"/>
              </a:rPr>
              <a:t>H2</a:t>
            </a:r>
            <a:r>
              <a:rPr lang="zh-CN" altLang="en-US" sz="2800">
                <a:latin typeface="仿宋" panose="02010609060101010101" charset="-122"/>
                <a:ea typeface="仿宋" panose="02010609060101010101" charset="-122"/>
              </a:rPr>
              <a:t>还原为铁。当</a:t>
            </a:r>
            <a:r>
              <a:rPr lang="en-US" altLang="zh-CN" sz="2800">
                <a:latin typeface="仿宋" panose="02010609060101010101" charset="-122"/>
                <a:ea typeface="仿宋" panose="02010609060101010101" charset="-122"/>
              </a:rPr>
              <a:t>H2//H2S</a:t>
            </a:r>
            <a:r>
              <a:rPr lang="zh-CN" altLang="en-US" sz="2800">
                <a:latin typeface="仿宋" panose="02010609060101010101" charset="-122"/>
                <a:ea typeface="仿宋" panose="02010609060101010101" charset="-122"/>
              </a:rPr>
              <a:t>为某一比值时，达到热动力平衡，即无腐蚀。</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当</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的体积浓度超过</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％时，腐蚀率达到最大，随浓度的增加，腐蚀率无明显变化。</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、温度</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当操作温度</a:t>
            </a:r>
            <a:r>
              <a:rPr lang="en-US" altLang="zh-CN" sz="2800">
                <a:latin typeface="仿宋" panose="02010609060101010101" charset="-122"/>
                <a:ea typeface="仿宋" panose="02010609060101010101" charset="-122"/>
              </a:rPr>
              <a:t>&gt;240</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时，一般来说， </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对钢材的腐蚀率随着温度的升高而增加。在</a:t>
            </a:r>
            <a:r>
              <a:rPr lang="en-US" altLang="zh-CN" sz="2800">
                <a:latin typeface="仿宋" panose="02010609060101010101" charset="-122"/>
                <a:ea typeface="仿宋" panose="02010609060101010101" charset="-122"/>
              </a:rPr>
              <a:t>315</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480 </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之间，温度的影响最显著，此时温度每增加</a:t>
            </a:r>
            <a:r>
              <a:rPr lang="en-US" altLang="zh-CN" sz="2800">
                <a:latin typeface="仿宋" panose="02010609060101010101" charset="-122"/>
                <a:ea typeface="仿宋" panose="02010609060101010101" charset="-122"/>
              </a:rPr>
              <a:t>55℃</a:t>
            </a:r>
            <a:r>
              <a:rPr lang="zh-CN" altLang="en-US" sz="2800">
                <a:latin typeface="仿宋" panose="02010609060101010101" charset="-122"/>
                <a:ea typeface="仿宋" panose="02010609060101010101" charset="-122"/>
              </a:rPr>
              <a:t>，腐蚀性大约增加两倍。</a:t>
            </a:r>
            <a:endParaRPr lang="zh-CN" altLang="en-US" sz="2800">
              <a:latin typeface="仿宋" panose="02010609060101010101" charset="-122"/>
              <a:ea typeface="仿宋"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4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、时间</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对钢材的腐蚀速度随着暴露时问的延长而逐渐下降，这主要是因为生成的硫化铁有一定的保护作用。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、压力</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在高温腐蚀环境中，钢制的腐蚀率只与</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的分压，即硫化氢摩尔分数有关，而与操作总压无关。相同的操作温度下， </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分压越高，腐蚀率越大。</a:t>
            </a:r>
            <a:endParaRPr lang="zh-CN" altLang="en-US" sz="2800">
              <a:latin typeface="仿宋" panose="02010609060101010101" charset="-122"/>
              <a:ea typeface="仿宋"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5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en-US" altLang="zh-CN" sz="2800">
                <a:latin typeface="仿宋" panose="02010609060101010101" charset="-122"/>
                <a:ea typeface="仿宋" panose="02010609060101010101" charset="-122"/>
              </a:rPr>
              <a:t>②</a:t>
            </a:r>
            <a:r>
              <a:rPr lang="zh-CN" altLang="en-US" sz="2800">
                <a:latin typeface="仿宋" panose="02010609060101010101" charset="-122"/>
                <a:ea typeface="仿宋" panose="02010609060101010101" charset="-122"/>
              </a:rPr>
              <a:t>选材</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为防止高温</a:t>
            </a:r>
            <a:r>
              <a:rPr lang="en-US" altLang="zh-CN" sz="2800">
                <a:latin typeface="仿宋" panose="02010609060101010101" charset="-122"/>
                <a:ea typeface="仿宋" panose="02010609060101010101" charset="-122"/>
              </a:rPr>
              <a:t>(H2+H2S)</a:t>
            </a:r>
            <a:r>
              <a:rPr lang="zh-CN" altLang="en-US" sz="2800">
                <a:latin typeface="仿宋" panose="02010609060101010101" charset="-122"/>
                <a:ea typeface="仿宋" panose="02010609060101010101" charset="-122"/>
              </a:rPr>
              <a:t>腐蚀，应选用高</a:t>
            </a:r>
            <a:r>
              <a:rPr lang="en-US" altLang="zh-CN" sz="2800">
                <a:latin typeface="仿宋" panose="02010609060101010101" charset="-122"/>
                <a:ea typeface="仿宋" panose="02010609060101010101" charset="-122"/>
              </a:rPr>
              <a:t>Cr</a:t>
            </a:r>
            <a:r>
              <a:rPr lang="zh-CN" altLang="en-US" sz="2800">
                <a:latin typeface="仿宋" panose="02010609060101010101" charset="-122"/>
                <a:ea typeface="仿宋" panose="02010609060101010101" charset="-122"/>
              </a:rPr>
              <a:t>钢和</a:t>
            </a:r>
            <a:r>
              <a:rPr lang="en-US" altLang="zh-CN" sz="2800">
                <a:latin typeface="仿宋" panose="02010609060101010101" charset="-122"/>
                <a:ea typeface="仿宋" panose="02010609060101010101" charset="-122"/>
              </a:rPr>
              <a:t>Cr—Ni</a:t>
            </a:r>
            <a:r>
              <a:rPr lang="zh-CN" altLang="en-US" sz="2800">
                <a:latin typeface="仿宋" panose="02010609060101010101" charset="-122"/>
                <a:ea typeface="仿宋" panose="02010609060101010101" charset="-122"/>
              </a:rPr>
              <a:t>不锈钢。</a:t>
            </a:r>
            <a:endParaRPr lang="zh-CN" altLang="en-US" sz="2800">
              <a:latin typeface="仿宋" panose="02010609060101010101" charset="-122"/>
              <a:ea typeface="仿宋"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4" name="Rectangle 2"/>
          <p:cNvSpPr/>
          <p:nvPr>
            <p:ph type="title" idx="4294967295"/>
          </p:nvPr>
        </p:nvSpPr>
        <p:spPr>
          <a:ln/>
        </p:spPr>
        <p:txBody>
          <a:bodyPr wrap="square" lIns="91440" tIns="45720" rIns="91440" bIns="45720" anchor="ctr" anchorCtr="0"/>
          <a:p>
            <a:pPr eaLnBrk="1" hangingPunct="1"/>
            <a:r>
              <a:rPr lang="zh-CN" altLang="en-US"/>
              <a:t>加氢工艺危险有害性分析</a:t>
            </a:r>
            <a:endParaRPr lang="zh-CN" altLang="en-US"/>
          </a:p>
        </p:txBody>
      </p:sp>
      <p:sp>
        <p:nvSpPr>
          <p:cNvPr id="2155" name="Rectangle 3"/>
          <p:cNvSpPr/>
          <p:nvPr>
            <p:ph idx="1"/>
          </p:nvPr>
        </p:nvSpPr>
        <p:spPr>
          <a:ln/>
        </p:spPr>
        <p:txBody>
          <a:bodyPr wrap="square" lIns="91440" tIns="45720" rIns="91440" bIns="45720" anchor="t" anchorCtr="0"/>
          <a:p>
            <a:pPr eaLnBrk="1" hangingPunct="1">
              <a:buClr>
                <a:schemeClr val="tx2"/>
              </a:buClr>
            </a:pPr>
            <a:r>
              <a:rPr lang="zh-CN" altLang="en-US"/>
              <a:t>一、系统固有危险有害性分析</a:t>
            </a:r>
            <a:endParaRPr lang="zh-CN" altLang="en-US"/>
          </a:p>
          <a:p>
            <a:pPr eaLnBrk="1" hangingPunct="1">
              <a:lnSpc>
                <a:spcPct val="90000"/>
              </a:lnSpc>
              <a:buClr>
                <a:schemeClr val="tx2"/>
              </a:buClr>
            </a:pPr>
            <a:r>
              <a:rPr lang="en-US" altLang="zh-CN" sz="2800" b="1">
                <a:latin typeface="仿宋" panose="02010609060101010101" charset="-122"/>
                <a:ea typeface="仿宋" panose="02010609060101010101" charset="-122"/>
              </a:rPr>
              <a:t>1</a:t>
            </a:r>
            <a:r>
              <a:rPr lang="zh-CN" altLang="en-US" sz="2800" b="1">
                <a:latin typeface="仿宋" panose="02010609060101010101" charset="-122"/>
                <a:ea typeface="仿宋" panose="02010609060101010101" charset="-122"/>
              </a:rPr>
              <a:t>、常见加氢工艺涉及介质</a:t>
            </a:r>
            <a:endParaRPr lang="zh-CN" altLang="en-US" sz="2800" b="1">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加氢反应的原料及产品多为易燃、可燃物质。例如：苯、萘等芳香烃类；环戊二烯、环戊烯等不饱和烃；硝基苯、乙二腈等硝基化合物或含氮烃类；一氧化碳、丁醛、甲醇等含氧化合物以及石油化工中馏分油、减压馏分油等油品。</a:t>
            </a:r>
            <a:endParaRPr lang="zh-CN" altLang="en-US" sz="2800">
              <a:latin typeface="仿宋" panose="02010609060101010101" charset="-122"/>
              <a:ea typeface="仿宋"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8" name="Rectangle 2"/>
          <p:cNvSpPr/>
          <p:nvPr>
            <p:ph type="title" idx="4294967295"/>
          </p:nvPr>
        </p:nvSpPr>
        <p:spPr>
          <a:ln/>
        </p:spPr>
        <p:txBody>
          <a:bodyPr wrap="square" lIns="91440" tIns="45720" rIns="91440" bIns="45720" anchor="ctr" anchorCtr="0"/>
          <a:p>
            <a:pPr algn="l" eaLnBrk="1" hangingPunct="1"/>
            <a:r>
              <a:rPr lang="en-US" altLang="zh-CN" sz="3600"/>
              <a:t>2</a:t>
            </a:r>
            <a:r>
              <a:rPr lang="zh-CN" altLang="en-US" sz="3600"/>
              <a:t>、火灾危险性</a:t>
            </a:r>
            <a:endParaRPr lang="zh-CN" altLang="en-US" sz="3600"/>
          </a:p>
        </p:txBody>
      </p:sp>
      <p:sp>
        <p:nvSpPr>
          <p:cNvPr id="2159" name="Rectangle 3"/>
          <p:cNvSpPr/>
          <p:nvPr>
            <p:ph idx="1"/>
          </p:nvPr>
        </p:nvSpPr>
        <p:spPr>
          <a:ln/>
        </p:spPr>
        <p:txBody>
          <a:bodyPr wrap="square" lIns="91440" tIns="45720" rIns="91440" bIns="45720" anchor="t" anchorCtr="0"/>
          <a:p>
            <a:pPr eaLnBrk="1" hangingPunct="1">
              <a:lnSpc>
                <a:spcPct val="90000"/>
              </a:lnSpc>
              <a:buClr>
                <a:schemeClr val="tx2"/>
              </a:buClr>
            </a:pPr>
            <a:endParaRPr lang="en-US" altLang="zh-CN"/>
          </a:p>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催化加氢装置加工处理的都是可燃物料，并处在高温、高压、临氢的条件下，在生产过程中会由于各种不同的原因而发生介质的泄漏，有的介质操作温度高于其自燃点，一旦暴露在空气中就能自燃着火；或者泄漏的介质遇到明火或落在高温的设备或管线上也可能引起火灾；甚至碰撞产生的火花都能点燃闪点低的介质。因此加氢装置发生火灾的危险性很高。</a:t>
            </a:r>
            <a:endParaRPr lang="zh-CN" altLang="en-US" sz="2800">
              <a:latin typeface="仿宋" panose="02010609060101010101" charset="-122"/>
              <a:ea typeface="仿宋"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4" name="Rectangle 2"/>
          <p:cNvSpPr>
            <a:spLocks noGrp="1"/>
          </p:cNvSpPr>
          <p:nvPr>
            <p:ph type="title" idx="4294967295"/>
          </p:nvPr>
        </p:nvSpPr>
        <p:spPr>
          <a:ln/>
        </p:spPr>
        <p:txBody>
          <a:bodyPr wrap="square" lIns="91440" tIns="45720" rIns="91440" bIns="45720" anchor="ctr" anchorCtr="0"/>
          <a:p>
            <a:pPr marL="342900" indent="-342900" algn="l" eaLnBrk="1" hangingPunct="1">
              <a:spcBef>
                <a:spcPct val="20000"/>
              </a:spcBef>
              <a:buClr>
                <a:schemeClr val="tx2"/>
              </a:buClr>
              <a:buSzPct val="50000"/>
              <a:buFont typeface="Wingdings 2" charset="2"/>
              <a:buChar char="ß"/>
            </a:pPr>
            <a:r>
              <a:rPr lang="zh-CN" altLang="en-US" sz="3200" b="1">
                <a:solidFill>
                  <a:schemeClr val="tx1"/>
                </a:solidFill>
                <a:latin typeface="仿宋" panose="02010609060101010101" charset="-122"/>
                <a:ea typeface="仿宋" panose="02010609060101010101" charset="-122"/>
              </a:rPr>
              <a:t>一、加氢概念</a:t>
            </a:r>
            <a:endParaRPr lang="zh-CN" altLang="en-US" sz="3200" b="1">
              <a:solidFill>
                <a:schemeClr val="tx1"/>
              </a:solidFill>
              <a:latin typeface="仿宋" panose="02010609060101010101" charset="-122"/>
              <a:ea typeface="仿宋" panose="02010609060101010101" charset="-122"/>
            </a:endParaRPr>
          </a:p>
        </p:txBody>
      </p:sp>
      <p:sp>
        <p:nvSpPr>
          <p:cNvPr id="2055" name="Rectangle 3"/>
          <p:cNvSpPr/>
          <p:nvPr>
            <p:ph idx="1"/>
          </p:nvPr>
        </p:nvSpPr>
        <p:spPr>
          <a:xfrm>
            <a:off x="500063" y="1285875"/>
            <a:ext cx="8229600" cy="4686300"/>
          </a:xfrm>
          <a:ln/>
        </p:spPr>
        <p:txBody>
          <a:bodyPr wrap="square" lIns="91440" tIns="45720" rIns="91440" bIns="45720" anchor="t" anchorCtr="0"/>
          <a:p>
            <a:pPr eaLnBrk="1" hangingPunct="1">
              <a:buClr>
                <a:schemeClr val="tx2"/>
              </a:buClr>
              <a:buNone/>
            </a:pPr>
            <a:r>
              <a:rPr lang="zh-CN" altLang="en-US">
                <a:latin typeface="仿宋" panose="02010609060101010101" charset="-122"/>
                <a:ea typeface="仿宋" panose="02010609060101010101" charset="-122"/>
              </a:rPr>
              <a:t>    氢与其它化合物相互作用的反应过程，通常在催化剂存在下进行。加氢反应属还原的范畴。</a:t>
            </a:r>
            <a:endParaRPr lang="zh-CN" altLang="en-US">
              <a:latin typeface="仿宋" panose="02010609060101010101" charset="-122"/>
              <a:ea typeface="仿宋" panose="02010609060101010101" charset="-122"/>
            </a:endParaRPr>
          </a:p>
          <a:p>
            <a:pPr eaLnBrk="1" hangingPunct="1">
              <a:buClr>
                <a:schemeClr val="tx2"/>
              </a:buClr>
            </a:pPr>
            <a:r>
              <a:rPr lang="zh-CN" altLang="en-US" b="1">
                <a:latin typeface="仿宋" panose="02010609060101010101" charset="-122"/>
                <a:ea typeface="仿宋" panose="02010609060101010101" charset="-122"/>
              </a:rPr>
              <a:t>二、加氢分类</a:t>
            </a:r>
            <a:endParaRPr lang="zh-CN" altLang="en-US" b="1">
              <a:latin typeface="仿宋" panose="02010609060101010101" charset="-122"/>
              <a:ea typeface="仿宋" panose="02010609060101010101" charset="-122"/>
            </a:endParaRPr>
          </a:p>
          <a:p>
            <a:pPr eaLnBrk="1" hangingPunct="1">
              <a:buClr>
                <a:schemeClr val="tx2"/>
              </a:buClr>
              <a:buFontTx/>
              <a:buNone/>
            </a:pPr>
            <a:r>
              <a:rPr lang="zh-CN" altLang="en-US">
                <a:latin typeface="仿宋" panose="02010609060101010101" charset="-122"/>
                <a:ea typeface="仿宋" panose="02010609060101010101" charset="-122"/>
              </a:rPr>
              <a:t>       加氢工艺技术通常涉及加氢裂化、催化加氢和加氢精制</a:t>
            </a:r>
            <a:endParaRPr lang="zh-CN" altLang="en-US">
              <a:latin typeface="仿宋" panose="02010609060101010101" charset="-122"/>
              <a:ea typeface="仿宋" panose="02010609060101010101" charset="-122"/>
            </a:endParaRPr>
          </a:p>
          <a:p>
            <a:pPr eaLnBrk="1" hangingPunct="1">
              <a:buClr>
                <a:schemeClr val="tx2"/>
              </a:buClr>
              <a:buFontTx/>
              <a:buNone/>
            </a:pPr>
            <a:endParaRPr lang="zh-CN" altLang="en-US"/>
          </a:p>
          <a:p>
            <a:pPr eaLnBrk="1" hangingPunct="1">
              <a:buClr>
                <a:schemeClr val="tx2"/>
              </a:buClr>
              <a:buFont typeface="Wingdings 2" charset="2"/>
              <a:buChar char="•"/>
            </a:pPr>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6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火灾事故可分为喷射式和满溢泄漏式两类，又称喷火和池火。加氢装置高压设备或管道的小尺寸破裂，易引发喷射式火灾；大尺寸破裂或发生爆炸后，造成大量物料泄漏，也可能引发满溢泄漏式火灾。</a:t>
            </a:r>
            <a:endParaRPr lang="zh-CN" altLang="en-US" sz="2800">
              <a:latin typeface="仿宋" panose="02010609060101010101" charset="-122"/>
              <a:ea typeface="仿宋"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6" name="Rectangle 2"/>
          <p:cNvSpPr/>
          <p:nvPr>
            <p:ph type="title" idx="4294967295"/>
          </p:nvPr>
        </p:nvSpPr>
        <p:spPr>
          <a:ln/>
        </p:spPr>
        <p:txBody>
          <a:bodyPr wrap="square" lIns="91440" tIns="45720" rIns="91440" bIns="45720" anchor="ctr" anchorCtr="0"/>
          <a:p>
            <a:pPr algn="l" eaLnBrk="1" hangingPunct="1"/>
            <a:r>
              <a:rPr lang="en-US" altLang="zh-CN" sz="3600"/>
              <a:t>3</a:t>
            </a:r>
            <a:r>
              <a:rPr lang="zh-CN" altLang="en-US" sz="3600"/>
              <a:t>、爆炸危险性</a:t>
            </a:r>
            <a:endParaRPr lang="zh-CN" altLang="en-US" sz="3600"/>
          </a:p>
        </p:txBody>
      </p:sp>
      <p:sp>
        <p:nvSpPr>
          <p:cNvPr id="2167" name="Rectangle 3"/>
          <p:cNvSpPr>
            <a:spLocks noGrp="1"/>
          </p:cNvSpPr>
          <p:nvPr>
            <p:ph idx="1"/>
          </p:nvPr>
        </p:nvSpPr>
        <p:spPr>
          <a:ln/>
        </p:spPr>
        <p:txBody>
          <a:bodyPr wrap="square" lIns="91440" tIns="45720" rIns="91440" bIns="45720" anchor="t" anchorCtr="0"/>
          <a:p>
            <a:pPr eaLnBrk="1" hangingPunct="1">
              <a:buClr>
                <a:schemeClr val="tx2"/>
              </a:buClr>
            </a:pPr>
            <a:r>
              <a:rPr lang="en-US" altLang="zh-CN" sz="2600"/>
              <a:t>     </a:t>
            </a:r>
            <a:r>
              <a:rPr lang="zh-CN" altLang="en-US" sz="2600">
                <a:latin typeface="仿宋" panose="02010609060101010101" charset="-122"/>
                <a:ea typeface="仿宋" panose="02010609060101010101" charset="-122"/>
              </a:rPr>
              <a:t>爆炸是物质在瞬间释放出大量的能量和气体的现象，按照能量来源的不同分为物理性和化学性两种。</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物理性爆炸，是由于压力容器或管道内各种原因失效或内部超压引起的爆炸，其产生的原因一般为：</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①容器内部发生物理或化学爆炸；</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②容器内的化学反应失控产生超压：</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③进入器内或管道的传输压力超高；</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④管道堵塞或泄压能力不足；</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⑤压力容器或管道受外力破坏</a:t>
            </a:r>
            <a:endParaRPr lang="zh-CN" altLang="en-US" sz="2600">
              <a:latin typeface="仿宋" panose="02010609060101010101" charset="-122"/>
              <a:ea typeface="仿宋"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7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催化加氢装置由于操作压力高，一些设备和管道已属高压等级。因此这种爆炸的危险性是存在的。</a:t>
            </a:r>
            <a:endParaRPr lang="zh-CN" altLang="en-US" sz="2800">
              <a:latin typeface="仿宋" panose="02010609060101010101" charset="-122"/>
              <a:ea typeface="仿宋"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75" name="Rectangle 3"/>
          <p:cNvSpPr>
            <a:spLocks noGrp="1"/>
          </p:cNvSpPr>
          <p:nvPr>
            <p:ph idx="1"/>
          </p:nvPr>
        </p:nvSpPr>
        <p:spPr>
          <a:xfrm>
            <a:off x="928688" y="1785938"/>
            <a:ext cx="7693025" cy="4090987"/>
          </a:xfrm>
          <a:ln/>
        </p:spPr>
        <p:txBody>
          <a:bodyPr wrap="square" lIns="91440" tIns="45720" rIns="91440" bIns="45720" anchor="t" anchorCtr="0"/>
          <a:p>
            <a:pPr eaLnBrk="1" hangingPunct="1">
              <a:lnSpc>
                <a:spcPct val="90000"/>
              </a:lnSpc>
              <a:buClr>
                <a:schemeClr val="tx2"/>
              </a:buClr>
            </a:pPr>
            <a:r>
              <a:rPr lang="en-US" altLang="zh-CN" sz="3000"/>
              <a:t>      </a:t>
            </a:r>
            <a:r>
              <a:rPr lang="zh-CN" altLang="en-US" sz="2800">
                <a:latin typeface="仿宋" panose="02010609060101010101" charset="-122"/>
                <a:ea typeface="仿宋" panose="02010609060101010101" charset="-122"/>
              </a:rPr>
              <a:t>化学性爆炸，是当可燃气体与空气混合达到一定比例，形成爆炸气体时，一旦被点燃即发生爆炸。在生产装置发生的爆炸往往伴随继发性的大火。因此它比火灾具有更大的破坏力。炼油装置中的可燃气体或可燃液体的蒸气泄漏会形成可燃气体云团，这种可燃气体云团与空气混合会成为具爆炸性的气体，会产生破坏力很大的蒸气云爆炸。当以下三种可燃物质之一大量存放在拥挤有限的区域时，蒸气云爆炸的潜在危险就存在。</a:t>
            </a:r>
            <a:endParaRPr lang="zh-CN" altLang="en-US" sz="2800">
              <a:latin typeface="仿宋" panose="02010609060101010101" charset="-122"/>
              <a:ea typeface="仿宋"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8" name="Rectangle 2"/>
          <p:cNvSpPr/>
          <p:nvPr>
            <p:ph type="title" idx="4294967295"/>
          </p:nvPr>
        </p:nvSpPr>
        <p:spPr>
          <a:ln/>
        </p:spPr>
        <p:txBody>
          <a:bodyPr wrap="square" lIns="91440" tIns="45720" rIns="91440" bIns="45720" anchor="ctr" anchorCtr="0"/>
          <a:p>
            <a:pPr algn="l" eaLnBrk="1" hangingPunct="1"/>
            <a:r>
              <a:rPr lang="en-US" altLang="zh-CN" sz="3600"/>
              <a:t>4</a:t>
            </a:r>
            <a:r>
              <a:rPr lang="zh-CN" altLang="en-US" sz="3600"/>
              <a:t>、中毒危险危害性</a:t>
            </a:r>
            <a:endParaRPr lang="zh-CN" altLang="en-US" sz="3600"/>
          </a:p>
        </p:txBody>
      </p:sp>
      <p:sp>
        <p:nvSpPr>
          <p:cNvPr id="217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催化加氢过程会伴生</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SO2</a:t>
            </a:r>
            <a:r>
              <a:rPr lang="zh-CN" altLang="en-US" sz="2800">
                <a:latin typeface="仿宋" panose="02010609060101010101" charset="-122"/>
                <a:ea typeface="仿宋" panose="02010609060101010101" charset="-122"/>
              </a:rPr>
              <a:t>和</a:t>
            </a:r>
            <a:r>
              <a:rPr lang="en-US" altLang="zh-CN" sz="2800">
                <a:latin typeface="仿宋" panose="02010609060101010101" charset="-122"/>
                <a:ea typeface="仿宋" panose="02010609060101010101" charset="-122"/>
              </a:rPr>
              <a:t>NH3</a:t>
            </a:r>
            <a:r>
              <a:rPr lang="zh-CN" altLang="en-US" sz="2800">
                <a:latin typeface="仿宋" panose="02010609060101010101" charset="-122"/>
                <a:ea typeface="仿宋" panose="02010609060101010101" charset="-122"/>
              </a:rPr>
              <a:t>，在催化剂预硫化过程中有时要使用毒性很大的</a:t>
            </a:r>
            <a:r>
              <a:rPr lang="en-US" altLang="zh-CN" sz="2800">
                <a:latin typeface="仿宋" panose="02010609060101010101" charset="-122"/>
                <a:ea typeface="仿宋" panose="02010609060101010101" charset="-122"/>
              </a:rPr>
              <a:t>CS2</a:t>
            </a:r>
            <a:r>
              <a:rPr lang="zh-CN" altLang="en-US" sz="2800">
                <a:latin typeface="仿宋" panose="02010609060101010101" charset="-122"/>
                <a:ea typeface="仿宋" panose="02010609060101010101" charset="-122"/>
              </a:rPr>
              <a:t>。按我国国家标准</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职业性接触毒物危害程度分级</a:t>
            </a:r>
            <a:r>
              <a:rPr lang="en-US" altLang="zh-CN" sz="2800">
                <a:latin typeface="仿宋" panose="02010609060101010101" charset="-122"/>
                <a:ea typeface="仿宋" panose="02010609060101010101" charset="-122"/>
              </a:rPr>
              <a:t>》(GB 5044—85)</a:t>
            </a:r>
            <a:r>
              <a:rPr lang="zh-CN" altLang="en-US" sz="2800">
                <a:latin typeface="仿宋" panose="02010609060101010101" charset="-122"/>
                <a:ea typeface="仿宋" panose="02010609060101010101" charset="-122"/>
              </a:rPr>
              <a:t>中毒物分级的划分，</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CS2</a:t>
            </a:r>
            <a:r>
              <a:rPr lang="zh-CN" altLang="en-US" sz="2800">
                <a:latin typeface="仿宋" panose="02010609060101010101" charset="-122"/>
                <a:ea typeface="仿宋" panose="02010609060101010101" charset="-122"/>
              </a:rPr>
              <a:t>属</a:t>
            </a:r>
            <a:r>
              <a:rPr lang="en-US" altLang="zh-CN" sz="2800">
                <a:latin typeface="仿宋" panose="02010609060101010101" charset="-122"/>
                <a:ea typeface="仿宋" panose="02010609060101010101" charset="-122"/>
              </a:rPr>
              <a:t>Ⅱ</a:t>
            </a:r>
            <a:r>
              <a:rPr lang="zh-CN" altLang="en-US" sz="2800">
                <a:latin typeface="仿宋" panose="02010609060101010101" charset="-122"/>
                <a:ea typeface="仿宋" panose="02010609060101010101" charset="-122"/>
              </a:rPr>
              <a:t>级高度危害毒物；</a:t>
            </a:r>
            <a:r>
              <a:rPr lang="en-US" altLang="zh-CN" sz="2800">
                <a:latin typeface="仿宋" panose="02010609060101010101" charset="-122"/>
                <a:ea typeface="仿宋" panose="02010609060101010101" charset="-122"/>
              </a:rPr>
              <a:t>NH3</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溶剂</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汽油属</a:t>
            </a:r>
            <a:r>
              <a:rPr lang="en-US" altLang="zh-CN" sz="2800">
                <a:latin typeface="仿宋" panose="02010609060101010101" charset="-122"/>
                <a:ea typeface="仿宋" panose="02010609060101010101" charset="-122"/>
              </a:rPr>
              <a:t>Ⅳ</a:t>
            </a:r>
            <a:r>
              <a:rPr lang="zh-CN" altLang="en-US" sz="2800">
                <a:latin typeface="仿宋" panose="02010609060101010101" charset="-122"/>
                <a:ea typeface="仿宋" panose="02010609060101010101" charset="-122"/>
              </a:rPr>
              <a:t>级轻度危害毒物。由于这些有毒物质的存在，又有着在压力下操作发生泄漏的可能，因此存在着人员中毒伤害乃至死亡的风险。</a:t>
            </a:r>
            <a:endParaRPr lang="zh-CN" altLang="en-US" sz="2800">
              <a:latin typeface="仿宋" panose="02010609060101010101" charset="-122"/>
              <a:ea typeface="仿宋"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183"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加氢装置中的有毒有害物质及其性状列于下表。在这些有毒有害物质中，以</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的中毒事故较为常见，且因其毒性大，造成的伤害事故比较严重。 </a:t>
            </a:r>
            <a:r>
              <a:rPr lang="en-US" altLang="zh-CN" sz="2800">
                <a:latin typeface="仿宋" panose="02010609060101010101" charset="-122"/>
                <a:ea typeface="仿宋" panose="02010609060101010101" charset="-122"/>
              </a:rPr>
              <a:t>H2S</a:t>
            </a:r>
            <a:r>
              <a:rPr lang="zh-CN" altLang="en-US" sz="2800">
                <a:latin typeface="仿宋" panose="02010609060101010101" charset="-122"/>
                <a:ea typeface="仿宋" panose="02010609060101010101" charset="-122"/>
              </a:rPr>
              <a:t>主要经呼吸道吸收而引起全身中，是一种化学性窒息性气体，接触浓度超过</a:t>
            </a:r>
            <a:r>
              <a:rPr lang="en-US" altLang="zh-CN" sz="2800">
                <a:latin typeface="仿宋" panose="02010609060101010101" charset="-122"/>
                <a:ea typeface="仿宋" panose="02010609060101010101" charset="-122"/>
              </a:rPr>
              <a:t>700mg</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m3</a:t>
            </a:r>
            <a:r>
              <a:rPr lang="zh-CN" altLang="en-US" sz="2800">
                <a:latin typeface="仿宋" panose="02010609060101010101" charset="-122"/>
                <a:ea typeface="仿宋" panose="02010609060101010101" charset="-122"/>
              </a:rPr>
              <a:t>时产生急性中毒。其症状为先出现气急，继而引起呼吸麻痹，如不及时进行人工呼吸，就会死亡。吸人极高浓度时，往往造成电击样窜息死亡。</a:t>
            </a:r>
            <a:endParaRPr lang="zh-CN" altLang="en-US" sz="2800">
              <a:latin typeface="仿宋" panose="02010609060101010101" charset="-122"/>
              <a:ea typeface="仿宋"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6" name="Rectangle 2"/>
          <p:cNvSpPr/>
          <p:nvPr>
            <p:ph type="title" idx="4294967295"/>
          </p:nvPr>
        </p:nvSpPr>
        <p:spPr>
          <a:ln/>
        </p:spPr>
        <p:txBody>
          <a:bodyPr wrap="square" lIns="91440" tIns="45720" rIns="91440" bIns="45720" anchor="ctr" anchorCtr="0"/>
          <a:p>
            <a:pPr eaLnBrk="1" hangingPunct="1"/>
            <a:r>
              <a:rPr lang="zh-CN" altLang="en-US"/>
              <a:t>生产过程危险有害性分析</a:t>
            </a:r>
            <a:endParaRPr lang="zh-CN" altLang="en-US"/>
          </a:p>
        </p:txBody>
      </p:sp>
      <p:sp>
        <p:nvSpPr>
          <p:cNvPr id="218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b="1">
                <a:latin typeface="仿宋" panose="02010609060101010101" charset="-122"/>
                <a:ea typeface="仿宋" panose="02010609060101010101" charset="-122"/>
              </a:rPr>
              <a:t>1</a:t>
            </a:r>
            <a:r>
              <a:rPr lang="zh-CN" altLang="en-US" b="1">
                <a:latin typeface="仿宋" panose="02010609060101010101" charset="-122"/>
                <a:ea typeface="仿宋" panose="02010609060101010101" charset="-122"/>
              </a:rPr>
              <a:t>、工艺过程危险性分析</a:t>
            </a:r>
            <a:endParaRPr lang="zh-CN" altLang="en-US" b="1">
              <a:latin typeface="仿宋" panose="02010609060101010101" charset="-122"/>
              <a:ea typeface="仿宋" panose="02010609060101010101" charset="-122"/>
            </a:endParaRPr>
          </a:p>
          <a:p>
            <a:pPr eaLnBrk="1" hangingPunct="1">
              <a:lnSpc>
                <a:spcPct val="90000"/>
              </a:lnSpc>
              <a:buClr>
                <a:schemeClr val="tx2"/>
              </a:buClr>
            </a:pPr>
            <a:r>
              <a:rPr lang="zh-CN" altLang="en-US" sz="2400">
                <a:latin typeface="仿宋" panose="02010609060101010101" charset="-122"/>
                <a:ea typeface="仿宋" panose="02010609060101010101" charset="-122"/>
              </a:rPr>
              <a:t>     加氢反应过程为放热反应，且反应温度、压力较高，所用原料大多为易燃易爆，部分原料和产品有毒性、腐蚀性。所以加氢反应工程中存在诸多不安全因素。</a:t>
            </a:r>
            <a:endParaRPr lang="zh-CN" altLang="en-US" sz="2400">
              <a:latin typeface="仿宋" panose="02010609060101010101" charset="-122"/>
              <a:ea typeface="仿宋" panose="02010609060101010101" charset="-122"/>
            </a:endParaRPr>
          </a:p>
          <a:p>
            <a:pPr eaLnBrk="1" hangingPunct="1">
              <a:lnSpc>
                <a:spcPct val="90000"/>
              </a:lnSpc>
              <a:buClr>
                <a:schemeClr val="tx2"/>
              </a:buClr>
            </a:pPr>
            <a:r>
              <a:rPr lang="zh-CN" altLang="en-US" sz="2400">
                <a:latin typeface="仿宋" panose="02010609060101010101" charset="-122"/>
                <a:ea typeface="仿宋" panose="02010609060101010101" charset="-122"/>
              </a:rPr>
              <a:t>    加氢反应均为放热反应，当反应物反应不均匀、管式反应器堵塞、反应器受热不均匀等原因造成的反应器内温度、压力急剧升高导致爆炸或局部温度升高产生热应力导致反应器泄漏导致爆炸。氢高压下腐蚀工艺设备，使设备强度下降导致物理爆炸或产生泄漏导致爆炸。</a:t>
            </a:r>
            <a:endParaRPr lang="zh-CN" altLang="en-US" sz="2400">
              <a:latin typeface="仿宋" panose="02010609060101010101" charset="-122"/>
              <a:ea typeface="仿宋" panose="02010609060101010101" charset="-122"/>
            </a:endParaRPr>
          </a:p>
          <a:p>
            <a:pPr eaLnBrk="1" hangingPunct="1">
              <a:lnSpc>
                <a:spcPct val="90000"/>
              </a:lnSpc>
              <a:buClr>
                <a:schemeClr val="tx2"/>
              </a:buClr>
            </a:pPr>
            <a:r>
              <a:rPr lang="zh-CN" altLang="en-US" sz="2400">
                <a:latin typeface="仿宋" panose="02010609060101010101" charset="-122"/>
                <a:ea typeface="仿宋" panose="02010609060101010101" charset="-122"/>
              </a:rPr>
              <a:t>    加氢反应均为气相或气液相反应，设备操作压力均为高压甚至超高压，因此对反应器的强度、连接处的焊接、法兰连接有较高的要求。</a:t>
            </a:r>
            <a:endParaRPr lang="zh-CN" altLang="en-US" sz="2400">
              <a:latin typeface="仿宋" panose="02010609060101010101" charset="-122"/>
              <a:ea typeface="仿宋"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0" name="Rectangle 2"/>
          <p:cNvSpPr/>
          <p:nvPr>
            <p:ph type="title" idx="4294967295"/>
          </p:nvPr>
        </p:nvSpPr>
        <p:spPr>
          <a:ln/>
        </p:spPr>
        <p:txBody>
          <a:bodyPr wrap="square" lIns="91440" tIns="45720" rIns="91440" bIns="45720" anchor="ctr" anchorCtr="0"/>
          <a:p>
            <a:pPr algn="l" eaLnBrk="1" hangingPunct="1"/>
            <a:r>
              <a:rPr lang="en-US" altLang="zh-CN" sz="3200"/>
              <a:t>2</a:t>
            </a:r>
            <a:r>
              <a:rPr lang="zh-CN" altLang="en-US" sz="3200"/>
              <a:t>、设备危险性分析</a:t>
            </a:r>
            <a:endParaRPr lang="zh-CN" altLang="en-US" sz="3200"/>
          </a:p>
        </p:txBody>
      </p:sp>
      <p:sp>
        <p:nvSpPr>
          <p:cNvPr id="2191"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以石蜡加氢装置为例：</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①加热炉</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加热炉用来为反应提供热量，如炉管壁温超高，会缩短炉管寿命；当超温严重、炉管强度降低到某一极限时，可能导致炉管爆裂，造成恶性爆炸事故。材质缺陷、施工质量低劣、高温腐蚀、阀门不严、违章操作、点火等造成炉管和燃料系统泄漏，是炉区发生火灾的主要原因。</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炉管焊口、回弯头等处是容易发生火灾的主要部位。</a:t>
            </a:r>
            <a:endParaRPr lang="zh-CN" altLang="en-US" sz="2800">
              <a:latin typeface="仿宋" panose="02010609060101010101" charset="-122"/>
              <a:ea typeface="仿宋"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4" name="Rectangle 2"/>
          <p:cNvSpPr/>
          <p:nvPr>
            <p:ph type="title" idx="4294967295"/>
          </p:nvPr>
        </p:nvSpPr>
        <p:spPr>
          <a:ln/>
        </p:spPr>
        <p:txBody>
          <a:bodyPr wrap="square" lIns="91440" tIns="45720" rIns="91440" bIns="45720" anchor="ctr" anchorCtr="0"/>
          <a:p>
            <a:pPr algn="l" eaLnBrk="1" hangingPunct="1"/>
            <a:r>
              <a:rPr lang="en-US" altLang="zh-CN"/>
              <a:t> </a:t>
            </a:r>
            <a:r>
              <a:rPr lang="en-US" altLang="zh-CN" sz="3200"/>
              <a:t>② </a:t>
            </a:r>
            <a:r>
              <a:rPr lang="zh-CN" altLang="en-US" sz="3200"/>
              <a:t>反应器 </a:t>
            </a:r>
            <a:endParaRPr lang="zh-CN" altLang="en-US" sz="3200"/>
          </a:p>
        </p:txBody>
      </p:sp>
      <p:sp>
        <p:nvSpPr>
          <p:cNvPr id="2195" name="Rectangle 3"/>
          <p:cNvSpPr>
            <a:spLocks noGrp="1"/>
          </p:cNvSpPr>
          <p:nvPr>
            <p:ph idx="1"/>
          </p:nvPr>
        </p:nvSpPr>
        <p:spPr>
          <a:xfrm>
            <a:off x="1103313" y="2349500"/>
            <a:ext cx="7412037" cy="3719513"/>
          </a:xfrm>
          <a:ln/>
        </p:spPr>
        <p:txBody>
          <a:bodyPr wrap="square" lIns="91440" tIns="45720" rIns="91440" bIns="45720" anchor="t" anchorCtr="0"/>
          <a:p>
            <a:pPr eaLnBrk="1" hangingPunct="1">
              <a:buClr>
                <a:schemeClr val="tx2"/>
              </a:buClr>
            </a:pPr>
            <a:r>
              <a:rPr lang="en-US" altLang="zh-CN" sz="3000"/>
              <a:t>     </a:t>
            </a:r>
            <a:r>
              <a:rPr lang="zh-CN" altLang="en-US" sz="2800">
                <a:latin typeface="仿宋" panose="02010609060101010101" charset="-122"/>
                <a:ea typeface="仿宋" panose="02010609060101010101" charset="-122"/>
              </a:rPr>
              <a:t>反应器是石蜡加氢装置的关键设备，包括加氢精制第一反应器和加氢精制第二反应器。</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      器内主要介质为石蜡、氢气，且器内操作温度高、压力高，反应器在发生泄漏或超温超压时，有火灾爆炸的危险性。高压氢与钢材长期接触还会使钢材强度降低</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氢脆</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，出现裂纹，导致物理性火灾爆炸。</a:t>
            </a:r>
            <a:endParaRPr lang="zh-CN" altLang="en-US" sz="2800">
              <a:latin typeface="仿宋" panose="02010609060101010101" charset="-122"/>
              <a:ea typeface="仿宋"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8" name="Rectangle 2"/>
          <p:cNvSpPr/>
          <p:nvPr>
            <p:ph type="title" idx="4294967295"/>
          </p:nvPr>
        </p:nvSpPr>
        <p:spPr>
          <a:xfrm>
            <a:off x="357188" y="357188"/>
            <a:ext cx="8229600" cy="1143000"/>
          </a:xfrm>
          <a:ln/>
        </p:spPr>
        <p:txBody>
          <a:bodyPr wrap="square" lIns="91440" tIns="45720" rIns="91440" bIns="45720" anchor="ctr" anchorCtr="0"/>
          <a:p>
            <a:pPr algn="l" eaLnBrk="1" hangingPunct="1"/>
            <a:r>
              <a:rPr lang="en-US" altLang="zh-CN" sz="3200"/>
              <a:t>③</a:t>
            </a:r>
            <a:r>
              <a:rPr lang="zh-CN" altLang="en-US" sz="3200"/>
              <a:t>高压分离器</a:t>
            </a:r>
            <a:endParaRPr lang="zh-CN" altLang="en-US" sz="3200"/>
          </a:p>
        </p:txBody>
      </p:sp>
      <p:sp>
        <p:nvSpPr>
          <p:cNvPr id="2199" name="Rectangle 3"/>
          <p:cNvSpPr/>
          <p:nvPr>
            <p:ph idx="1"/>
          </p:nvPr>
        </p:nvSpPr>
        <p:spPr>
          <a:xfrm>
            <a:off x="785813" y="1785938"/>
            <a:ext cx="7693025" cy="4162425"/>
          </a:xfrm>
          <a:ln/>
        </p:spPr>
        <p:txBody>
          <a:bodyPr wrap="square" lIns="91440" tIns="45720" rIns="91440" bIns="45720" anchor="t" anchorCtr="0"/>
          <a:p>
            <a:pPr eaLnBrk="1" hangingPunct="1">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高压分离器包括热高压分离器</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操作条件：</a:t>
            </a:r>
            <a:r>
              <a:rPr lang="en-US" altLang="zh-CN" sz="2800">
                <a:latin typeface="仿宋" panose="02010609060101010101" charset="-122"/>
                <a:ea typeface="仿宋" panose="02010609060101010101" charset="-122"/>
              </a:rPr>
              <a:t>17.3MPa</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240℃)</a:t>
            </a:r>
            <a:r>
              <a:rPr lang="zh-CN" altLang="en-US" sz="2800">
                <a:latin typeface="仿宋" panose="02010609060101010101" charset="-122"/>
                <a:ea typeface="仿宋" panose="02010609060101010101" charset="-122"/>
              </a:rPr>
              <a:t>和冷高压分离器</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操作条件：</a:t>
            </a:r>
            <a:r>
              <a:rPr lang="en-US" altLang="zh-CN" sz="2800">
                <a:latin typeface="仿宋" panose="02010609060101010101" charset="-122"/>
                <a:ea typeface="仿宋" panose="02010609060101010101" charset="-122"/>
              </a:rPr>
              <a:t>17.2MPa</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140℃)</a:t>
            </a:r>
            <a:r>
              <a:rPr lang="zh-CN" altLang="en-US" sz="2800">
                <a:latin typeface="仿宋" panose="02010609060101010101" charset="-122"/>
                <a:ea typeface="仿宋" panose="02010609060101010101" charset="-122"/>
              </a:rPr>
              <a:t>。高压分离器既是反应产物的气液分离设备，又是反应系统的压力控制点。分离器内压力非常大，如液面控制不好，液面过高，会造成循环氢带液而损坏循环氢压缩机；液面过低，容易发生高压系统窜人低压系统而发生爆炸事故。其玻璃液面计、压力表、安全阀、调节阀，任何一个部件失灵都可能导致重大事故的发生。</a:t>
            </a:r>
            <a:endParaRPr lang="zh-CN" altLang="en-US" sz="2800">
              <a:latin typeface="仿宋" panose="02010609060101010101" charset="-122"/>
              <a:ea typeface="仿宋"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 name="Rectangle 5"/>
          <p:cNvSpPr>
            <a:spLocks noGrp="1"/>
          </p:cNvSpPr>
          <p:nvPr>
            <p:ph type="title" idx="4294967295"/>
          </p:nvPr>
        </p:nvSpPr>
        <p:spPr>
          <a:xfrm>
            <a:off x="755650" y="484188"/>
            <a:ext cx="7924800" cy="180975"/>
          </a:xfrm>
          <a:ln/>
        </p:spPr>
        <p:txBody>
          <a:bodyPr wrap="square" lIns="91440" tIns="45720" rIns="91440" bIns="45720" anchor="ctr" anchorCtr="0"/>
          <a:p>
            <a:pPr eaLnBrk="1" hangingPunct="1"/>
            <a:endParaRPr lang="zh-CN" altLang="zh-CN" sz="3600"/>
          </a:p>
        </p:txBody>
      </p:sp>
      <p:sp>
        <p:nvSpPr>
          <p:cNvPr id="2059" name="Rectangle 6"/>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加氢裂化工艺是重要的重油轻质化加工手段，它是以重油或渣油为原料，在一定的温度、压力和有氢气存在的条件下进行加氢裂化反应，获得最大数量</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转化率可达</a:t>
            </a:r>
            <a:r>
              <a:rPr lang="en-US" altLang="zh-CN" sz="2800">
                <a:latin typeface="仿宋" panose="02010609060101010101" charset="-122"/>
                <a:ea typeface="仿宋" panose="02010609060101010101" charset="-122"/>
              </a:rPr>
              <a:t>90</a:t>
            </a:r>
            <a:r>
              <a:rPr lang="zh-CN" altLang="en-US" sz="2800">
                <a:latin typeface="仿宋" panose="02010609060101010101" charset="-122"/>
                <a:ea typeface="仿宋" panose="02010609060101010101" charset="-122"/>
              </a:rPr>
              <a:t>％以上</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和较高质量的轻质油晶。</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催化加氢是在氢气存在下对石油分馏进行催化加工过程的统称。催化加氢技术包括加氢精制和加氢裂化两类。</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加氢精制一般是指对某些不能满足使用要求的石油产品通过加氢工艺进行再加工，使之达到规定的性能指标。</a:t>
            </a:r>
            <a:endParaRPr lang="zh-CN" altLang="en-US" sz="2800">
              <a:latin typeface="仿宋" panose="02010609060101010101" charset="-122"/>
              <a:ea typeface="仿宋"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2" name="Rectangle 2"/>
          <p:cNvSpPr/>
          <p:nvPr>
            <p:ph type="title" idx="4294967295"/>
          </p:nvPr>
        </p:nvSpPr>
        <p:spPr>
          <a:ln/>
        </p:spPr>
        <p:txBody>
          <a:bodyPr wrap="square" lIns="91440" tIns="45720" rIns="91440" bIns="45720" anchor="ctr" anchorCtr="0"/>
          <a:p>
            <a:pPr algn="l" eaLnBrk="1" hangingPunct="1"/>
            <a:r>
              <a:rPr lang="en-US" altLang="zh-CN" sz="3200"/>
              <a:t>④</a:t>
            </a:r>
            <a:r>
              <a:rPr lang="zh-CN" altLang="en-US" sz="3200"/>
              <a:t>新氢和循环氢压缩机</a:t>
            </a:r>
            <a:endParaRPr lang="zh-CN" altLang="en-US" sz="3200"/>
          </a:p>
        </p:txBody>
      </p:sp>
      <p:sp>
        <p:nvSpPr>
          <p:cNvPr id="2203" name="Rectangle 3"/>
          <p:cNvSpPr>
            <a:spLocks noGrp="1"/>
          </p:cNvSpPr>
          <p:nvPr>
            <p:ph idx="1"/>
          </p:nvPr>
        </p:nvSpPr>
        <p:spPr>
          <a:xfrm>
            <a:off x="928688" y="1857375"/>
            <a:ext cx="7693025" cy="4162425"/>
          </a:xfrm>
          <a:ln/>
        </p:spPr>
        <p:txBody>
          <a:bodyPr wrap="square" lIns="91440" tIns="45720" rIns="91440" bIns="45720" anchor="t" anchorCtr="0"/>
          <a:p>
            <a:pPr eaLnBrk="1" hangingPunct="1">
              <a:lnSpc>
                <a:spcPct val="80000"/>
              </a:lnSpc>
              <a:buClr>
                <a:schemeClr val="tx2"/>
              </a:buClr>
            </a:pPr>
            <a:r>
              <a:rPr lang="en-US" altLang="zh-CN"/>
              <a:t>    </a:t>
            </a:r>
            <a:r>
              <a:rPr lang="zh-CN" altLang="en-US" sz="3000">
                <a:latin typeface="仿宋" panose="02010609060101010101" charset="-122"/>
                <a:ea typeface="仿宋" panose="02010609060101010101" charset="-122"/>
              </a:rPr>
              <a:t>新氢和循环氢压缩机是加氢里的重要设备，其主要功能是保证反应系统氢气循环，为反应过程提供操作用全部高压氢气</a:t>
            </a:r>
            <a:r>
              <a:rPr lang="en-US" altLang="zh-CN" sz="3000">
                <a:latin typeface="仿宋" panose="02010609060101010101" charset="-122"/>
                <a:ea typeface="仿宋" panose="02010609060101010101" charset="-122"/>
              </a:rPr>
              <a:t>(</a:t>
            </a:r>
            <a:r>
              <a:rPr lang="zh-CN" altLang="en-US" sz="3000">
                <a:latin typeface="仿宋" panose="02010609060101010101" charset="-122"/>
                <a:ea typeface="仿宋" panose="02010609060101010101" charset="-122"/>
              </a:rPr>
              <a:t>出口压力</a:t>
            </a:r>
            <a:r>
              <a:rPr lang="en-US" altLang="zh-CN" sz="3000">
                <a:latin typeface="仿宋" panose="02010609060101010101" charset="-122"/>
                <a:ea typeface="仿宋" panose="02010609060101010101" charset="-122"/>
              </a:rPr>
              <a:t>18.7MPa)</a:t>
            </a:r>
            <a:r>
              <a:rPr lang="zh-CN" altLang="en-US" sz="3000">
                <a:latin typeface="仿宋" panose="02010609060101010101" charset="-122"/>
                <a:ea typeface="仿宋" panose="02010609060101010101" charset="-122"/>
              </a:rPr>
              <a:t>，由于气体经过压缩产生高温、高压，所以压缩柳：缸体、部件、轴密封、管线、阀门、仪表等处容易发生泄漏和损坏，泄漏气体容易发生火灾爆炸事故。此外，高压分离器液面过高导致循环氢带液，也会使压缩机失去平衡，产生振动，严重时会损坏设备，造成氢气漏气，引起燃爆。</a:t>
            </a:r>
            <a:endParaRPr lang="zh-CN" altLang="en-US" sz="3000">
              <a:latin typeface="仿宋" panose="02010609060101010101" charset="-122"/>
              <a:ea typeface="仿宋"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6" name="Rectangle 2"/>
          <p:cNvSpPr/>
          <p:nvPr>
            <p:ph type="title" idx="4294967295"/>
          </p:nvPr>
        </p:nvSpPr>
        <p:spPr>
          <a:ln/>
        </p:spPr>
        <p:txBody>
          <a:bodyPr wrap="square" lIns="91440" tIns="45720" rIns="91440" bIns="45720" anchor="ctr" anchorCtr="0"/>
          <a:p>
            <a:pPr eaLnBrk="1" hangingPunct="1"/>
            <a:r>
              <a:rPr lang="zh-CN" altLang="en-US" sz="3200"/>
              <a:t>储罐</a:t>
            </a:r>
            <a:endParaRPr lang="zh-CN" altLang="en-US" sz="3200"/>
          </a:p>
        </p:txBody>
      </p:sp>
      <p:sp>
        <p:nvSpPr>
          <p:cNvPr id="2207"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储蜡罐设有过热蒸汽</a:t>
            </a:r>
            <a:r>
              <a:rPr lang="en-US" altLang="zh-CN" sz="2800">
                <a:latin typeface="仿宋" panose="02010609060101010101" charset="-122"/>
                <a:ea typeface="仿宋" panose="02010609060101010101" charset="-122"/>
              </a:rPr>
              <a:t>(200℃)</a:t>
            </a:r>
            <a:r>
              <a:rPr lang="zh-CN" altLang="en-US" sz="2800">
                <a:latin typeface="仿宋" panose="02010609060101010101" charset="-122"/>
                <a:ea typeface="仿宋" panose="02010609060101010101" charset="-122"/>
              </a:rPr>
              <a:t>加热器，正常生产时，石蜡的加热温度为</a:t>
            </a:r>
            <a:r>
              <a:rPr lang="en-US" altLang="zh-CN" sz="2800">
                <a:latin typeface="仿宋" panose="02010609060101010101" charset="-122"/>
                <a:ea typeface="仿宋" panose="02010609060101010101" charset="-122"/>
              </a:rPr>
              <a:t>80℃</a:t>
            </a:r>
            <a:r>
              <a:rPr lang="zh-CN" altLang="en-US" sz="2800">
                <a:latin typeface="仿宋" panose="02010609060101010101" charset="-122"/>
                <a:ea typeface="仿宋" panose="02010609060101010101" charset="-122"/>
              </a:rPr>
              <a:t>，若加热温度超过罐内蜡油的闪点或</a:t>
            </a:r>
            <a:r>
              <a:rPr lang="en-US" altLang="zh-CN" sz="2800">
                <a:latin typeface="仿宋" panose="02010609060101010101" charset="-122"/>
                <a:ea typeface="仿宋" panose="02010609060101010101" charset="-122"/>
              </a:rPr>
              <a:t>100℃</a:t>
            </a:r>
            <a:r>
              <a:rPr lang="zh-CN" altLang="en-US" sz="2800">
                <a:latin typeface="仿宋" panose="02010609060101010101" charset="-122"/>
                <a:ea typeface="仿宋" panose="02010609060101010101" charset="-122"/>
              </a:rPr>
              <a:t>时，可能会产生火灾危险或冒罐事故。</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如某厂蜡油罐因温度控制设施失灵，过热蒸汽加热器长时间加温，使其温度达到</a:t>
            </a:r>
            <a:r>
              <a:rPr lang="en-US" altLang="zh-CN" sz="2800">
                <a:latin typeface="仿宋" panose="02010609060101010101" charset="-122"/>
                <a:ea typeface="仿宋" panose="02010609060101010101" charset="-122"/>
              </a:rPr>
              <a:t>115℃</a:t>
            </a:r>
            <a:r>
              <a:rPr lang="zh-CN" altLang="en-US" sz="2800">
                <a:latin typeface="仿宋" panose="02010609060101010101" charset="-122"/>
                <a:ea typeface="仿宋" panose="02010609060101010101" charset="-122"/>
              </a:rPr>
              <a:t>，最终导致冒罐事故。</a:t>
            </a:r>
            <a:endParaRPr lang="zh-CN" altLang="en-US" sz="2800">
              <a:latin typeface="仿宋" panose="02010609060101010101" charset="-122"/>
              <a:ea typeface="仿宋"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1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en-US" altLang="zh-CN" sz="2800">
                <a:latin typeface="仿宋" panose="02010609060101010101" charset="-122"/>
                <a:ea typeface="仿宋" panose="02010609060101010101" charset="-122"/>
              </a:rPr>
              <a:t>⑥</a:t>
            </a:r>
            <a:r>
              <a:rPr lang="zh-CN" altLang="en-US" sz="2800">
                <a:latin typeface="仿宋" panose="02010609060101010101" charset="-122"/>
                <a:ea typeface="仿宋" panose="02010609060101010101" charset="-122"/>
              </a:rPr>
              <a:t>其他</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冷凝器、冷却器和换热器因腐蚀、安装质量差、热力作用等原因，冷换头盖大法兰、进出口阀门、法兰等处常发生泄漏或内漏，是石化企业经常引发火灾的部位</a:t>
            </a:r>
            <a:endParaRPr lang="zh-CN" altLang="en-US" sz="2800">
              <a:latin typeface="仿宋" panose="02010609060101010101" charset="-122"/>
              <a:ea typeface="仿宋"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4" name="Rectangle 2"/>
          <p:cNvSpPr/>
          <p:nvPr>
            <p:ph type="title" idx="4294967295"/>
          </p:nvPr>
        </p:nvSpPr>
        <p:spPr>
          <a:ln/>
        </p:spPr>
        <p:txBody>
          <a:bodyPr wrap="square" lIns="91440" tIns="45720" rIns="91440" bIns="45720" anchor="ctr" anchorCtr="0"/>
          <a:p>
            <a:pPr eaLnBrk="1" hangingPunct="1"/>
            <a:r>
              <a:rPr lang="zh-CN" altLang="en-US"/>
              <a:t>安全技术要点与操作要求</a:t>
            </a:r>
            <a:endParaRPr lang="zh-CN" altLang="en-US"/>
          </a:p>
        </p:txBody>
      </p:sp>
      <p:sp>
        <p:nvSpPr>
          <p:cNvPr id="2215"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b="1">
                <a:latin typeface="仿宋" panose="02010609060101010101" charset="-122"/>
                <a:ea typeface="仿宋" panose="02010609060101010101" charset="-122"/>
              </a:rPr>
              <a:t>1</a:t>
            </a:r>
            <a:r>
              <a:rPr lang="zh-CN" altLang="en-US" b="1">
                <a:latin typeface="仿宋" panose="02010609060101010101" charset="-122"/>
                <a:ea typeface="仿宋" panose="02010609060101010101" charset="-122"/>
              </a:rPr>
              <a:t>、前期准备</a:t>
            </a:r>
            <a:endParaRPr lang="zh-CN" altLang="en-US" b="1">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装置检查</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装置全面大检查的内容主要包括施工安装是否符合设计要求，是否有施工遗漏现象和缺陷，施工记录、图纸、资料是否齐全等。在对装置进行全面大检查过程中，应着重进行工艺管线、仪表计算机系统和静态工艺设备大检查。检查的最终目的是确定是否具备向装置内引水、电、汽、风、燃料等条件，是否具备开始装置全面吹扫，冲洗及单机试运的条件。</a:t>
            </a:r>
            <a:endParaRPr lang="zh-CN" altLang="en-US" sz="2800">
              <a:latin typeface="仿宋" panose="02010609060101010101" charset="-122"/>
              <a:ea typeface="仿宋"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8"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1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装置全面大检查时，首先从宏观方面开始。例如对装置整体的检查包括：房屋和装置平台结构及施工质量，装置的地面竖向，大型设备和容器的外观，管缆和桥架的位置及走向，消防通道的设置等是否符合要求。然后再进一步检查工艺和仪表管线流程，管线、容器及设备的规格选型，机泵、容器、反应器、塔、换热器等大型设备的安装周定，管线安装固定，保温伴热等是否符合施工质量要求。    </a:t>
            </a:r>
            <a:endParaRPr lang="zh-CN" altLang="en-US" sz="2800">
              <a:latin typeface="仿宋" panose="02010609060101010101" charset="-122"/>
              <a:ea typeface="仿宋" panose="020106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2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装置全面大检查中应将检查内容细化，例如：临时设施是否已拆除；各类消防设施是否已配齐；各现场设备、管线、阀件、仪表等是否完全安装到位、固定；控制系统</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计算机</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是否可以投用；安全防护措施是否已落实；排洪沟、下水道、下水井是否畅通；各机泵电流表定额定值等参数是否已做好设定和标记；与调度及单位联系的通讯系统是否好用；各建筑物是否完好、达到设计要求等。</a:t>
            </a:r>
            <a:endParaRPr lang="zh-CN" altLang="en-US" sz="2800">
              <a:latin typeface="仿宋" panose="02010609060101010101" charset="-122"/>
              <a:ea typeface="仿宋"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6" name="Rectangle 2"/>
          <p:cNvSpPr/>
          <p:nvPr>
            <p:ph type="title" idx="4294967295"/>
          </p:nvPr>
        </p:nvSpPr>
        <p:spPr>
          <a:ln/>
        </p:spPr>
        <p:txBody>
          <a:bodyPr wrap="square" lIns="91440" tIns="45720" rIns="91440" bIns="45720" anchor="ctr" anchorCtr="0"/>
          <a:p>
            <a:pPr algn="l" eaLnBrk="1" hangingPunct="1"/>
            <a:r>
              <a:rPr lang="en-US" altLang="zh-CN"/>
              <a:t>2</a:t>
            </a:r>
            <a:r>
              <a:rPr lang="zh-CN" altLang="en-US"/>
              <a:t>、装置吹扫</a:t>
            </a:r>
            <a:endParaRPr lang="zh-CN" altLang="en-US"/>
          </a:p>
        </p:txBody>
      </p:sp>
      <p:sp>
        <p:nvSpPr>
          <p:cNvPr id="222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装置全面大检查结束，工程施工验收后，车间应开始对装置进行开工前的准备工作，首先是对装置工艺管线和流程进行全面、彻底的吹扫贯通。吹扫的目的是为了清除残留；托管道内的泥沙、焊渣、铁锈等脏物，防止卡坏阀门，堵塞管线没备和损坏机泵。通过吹扫工作，可以进一步检查管道工程质量，保证管线设备畅通，贯通流程，并促使操作人员进一步熟悉工艺流程，为开工做好准备。</a:t>
            </a:r>
            <a:endParaRPr lang="zh-CN" altLang="en-US" sz="2800">
              <a:latin typeface="仿宋" panose="02010609060101010101" charset="-122"/>
              <a:ea typeface="仿宋"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0" name="Rectangle 2"/>
          <p:cNvSpPr>
            <a:spLocks noGrp="1"/>
          </p:cNvSpPr>
          <p:nvPr>
            <p:ph type="title" idx="4294967295"/>
          </p:nvPr>
        </p:nvSpPr>
        <p:spPr>
          <a:ln/>
        </p:spPr>
        <p:txBody>
          <a:bodyPr wrap="square" lIns="91440" tIns="45720" rIns="91440" bIns="45720" anchor="ctr" anchorCtr="0"/>
          <a:p>
            <a:pPr eaLnBrk="1" hangingPunct="1"/>
            <a:r>
              <a:rPr lang="zh-CN" altLang="en-US" sz="3600"/>
              <a:t>加氢装置进行吹扫时，应注意以下方面：</a:t>
            </a:r>
            <a:endParaRPr lang="zh-CN" altLang="en-US" sz="3600"/>
          </a:p>
        </p:txBody>
      </p:sp>
      <p:sp>
        <p:nvSpPr>
          <p:cNvPr id="2231" name="Rectangle 3"/>
          <p:cNvSpPr/>
          <p:nvPr>
            <p:ph idx="1"/>
          </p:nvPr>
        </p:nvSpPr>
        <p:spPr>
          <a:xfrm>
            <a:off x="838200" y="2362200"/>
            <a:ext cx="7693025" cy="4162425"/>
          </a:xfrm>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①</a:t>
            </a:r>
            <a:r>
              <a:rPr lang="zh-CN" altLang="en-US" sz="2800">
                <a:latin typeface="仿宋" panose="02010609060101010101" charset="-122"/>
                <a:ea typeface="仿宋" panose="02010609060101010101" charset="-122"/>
              </a:rPr>
              <a:t>引吹扫介质时，要注意压力不能超过设计压力。</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②净化风线、非净化风线、氮气线、循环水线、新鲜水线、蒸汽线等一律用本身介质进行吹扫。</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③冷换设备及泵一律不参加吹扫，有副线的走副线，没有副线的要拆入口法兰。</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④要顺流程走向吹扫，先扫主线，再扫支线及相关连的管线，应尽可能分段吹扫。  </a:t>
            </a:r>
            <a:endParaRPr lang="zh-CN" altLang="en-US" sz="2800">
              <a:latin typeface="仿宋" panose="02010609060101010101" charset="-122"/>
              <a:ea typeface="仿宋"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35"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⑤</a:t>
            </a:r>
            <a:r>
              <a:rPr lang="zh-CN" altLang="en-US" sz="2800">
                <a:latin typeface="仿宋" panose="02010609060101010101" charset="-122"/>
                <a:ea typeface="仿宋" panose="02010609060101010101" charset="-122"/>
              </a:rPr>
              <a:t>蒸汽吹扫时必须坚持先排凝后引汽，引汽要缓慢，严防水击。蒸汽引入设备时，顶部要放空，底部要排凝，设备吹扫干净后，自上而下逐条吹扫各连接工艺管线。</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⑥吹扫要反复进行，直至管线清净为止。必要时，可以采取爆破吹扫的方法。吹扫干净后，应彻底排空，管线内不应存水。</a:t>
            </a:r>
            <a:endParaRPr lang="zh-CN" altLang="en-US" sz="2800">
              <a:latin typeface="仿宋" panose="02010609060101010101" charset="-122"/>
              <a:ea typeface="仿宋" panose="02010609060101010101" charset="-122"/>
            </a:endParaRPr>
          </a:p>
          <a:p>
            <a:pPr eaLnBrk="1" hangingPunct="1">
              <a:lnSpc>
                <a:spcPct val="90000"/>
              </a:lnSpc>
              <a:buClr>
                <a:schemeClr val="tx2"/>
              </a:buClr>
            </a:pPr>
            <a:endParaRPr lang="en-US" altLang="zh-CN" sz="2800">
              <a:latin typeface="仿宋" panose="02010609060101010101" charset="-122"/>
              <a:ea typeface="仿宋"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8" name="Rectangle 2"/>
          <p:cNvSpPr/>
          <p:nvPr>
            <p:ph type="title" idx="4294967295"/>
          </p:nvPr>
        </p:nvSpPr>
        <p:spPr>
          <a:ln/>
        </p:spPr>
        <p:txBody>
          <a:bodyPr wrap="square" lIns="91440" tIns="45720" rIns="91440" bIns="45720" anchor="ctr" anchorCtr="0"/>
          <a:p>
            <a:pPr eaLnBrk="1" hangingPunct="1"/>
            <a:r>
              <a:rPr lang="en-US" altLang="zh-CN"/>
              <a:t>(3)</a:t>
            </a:r>
            <a:r>
              <a:rPr lang="zh-CN" altLang="en-US"/>
              <a:t>原料和分馏系统试压</a:t>
            </a:r>
            <a:endParaRPr lang="zh-CN" altLang="en-US"/>
          </a:p>
        </p:txBody>
      </p:sp>
      <p:sp>
        <p:nvSpPr>
          <p:cNvPr id="2239" name="Rectangle 3"/>
          <p:cNvSpPr/>
          <p:nvPr>
            <p:ph idx="1"/>
          </p:nvPr>
        </p:nvSpPr>
        <p:spPr>
          <a:ln/>
        </p:spPr>
        <p:txBody>
          <a:bodyPr wrap="square" lIns="91440" tIns="45720" rIns="91440" bIns="45720" anchor="t" anchorCtr="0"/>
          <a:p>
            <a:pPr eaLnBrk="1" hangingPunct="1">
              <a:buClr>
                <a:schemeClr val="tx2"/>
              </a:buClr>
            </a:pPr>
            <a:r>
              <a:rPr lang="zh-CN" altLang="en-US" sz="2800">
                <a:latin typeface="仿宋" panose="02010609060101010101" charset="-122"/>
                <a:ea typeface="仿宋" panose="02010609060101010101" charset="-122"/>
              </a:rPr>
              <a:t>在吹扫工作完成、确保系统干净的基础上，可以着手对装置的原料和分馏系统进行试压。试压的目的是为了检查并确认静设备及所有工艺管线的密封性能是否符合规范要求；</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  为了发现工程质量大检查中焊接质量，安装质量及使用材质等方面的漏项；进一步了解、熟悉并掌握各岗位主要管道的试压等级、试压标准、试压方法、试压要求、试压流程</a:t>
            </a:r>
            <a:endParaRPr lang="zh-CN" altLang="en-US" sz="2800">
              <a:latin typeface="仿宋" panose="02010609060101010101" charset="-122"/>
              <a:ea typeface="仿宋"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2" name="Rectangle 2"/>
          <p:cNvSpPr/>
          <p:nvPr>
            <p:ph type="title" idx="4294967295"/>
          </p:nvPr>
        </p:nvSpPr>
        <p:spPr>
          <a:ln/>
        </p:spPr>
        <p:txBody>
          <a:bodyPr wrap="square" lIns="91440" tIns="45720" rIns="91440" bIns="45720" anchor="ctr" anchorCtr="0"/>
          <a:p>
            <a:pPr eaLnBrk="1" hangingPunct="1"/>
            <a:r>
              <a:rPr lang="zh-CN" altLang="en-US" b="1">
                <a:latin typeface="仿宋" panose="02010609060101010101" charset="-122"/>
                <a:ea typeface="仿宋" panose="02010609060101010101" charset="-122"/>
              </a:rPr>
              <a:t>加氢工艺危险特点</a:t>
            </a:r>
            <a:endParaRPr lang="zh-CN" altLang="en-US" b="1">
              <a:latin typeface="仿宋" panose="02010609060101010101" charset="-122"/>
              <a:ea typeface="仿宋" panose="02010609060101010101" charset="-122"/>
            </a:endParaRPr>
          </a:p>
        </p:txBody>
      </p:sp>
      <p:sp>
        <p:nvSpPr>
          <p:cNvPr id="2063" name="Rectangle 3"/>
          <p:cNvSpPr/>
          <p:nvPr>
            <p:ph idx="1"/>
          </p:nvPr>
        </p:nvSpPr>
        <p:spPr>
          <a:xfrm>
            <a:off x="928688" y="1785938"/>
            <a:ext cx="7693025" cy="4306887"/>
          </a:xfrm>
          <a:ln/>
        </p:spPr>
        <p:txBody>
          <a:bodyPr wrap="square" lIns="91440" tIns="45720" rIns="91440" bIns="45720" anchor="t" anchorCtr="0"/>
          <a:p>
            <a:pPr eaLnBrk="1" hangingPunct="1">
              <a:buClr>
                <a:schemeClr val="tx2"/>
              </a:buClr>
            </a:pPr>
            <a:r>
              <a:rPr lang="en-US" altLang="zh-CN"/>
              <a:t>  </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反应物料具有燃爆危险性，氢气的爆炸极限为</a:t>
            </a: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75</a:t>
            </a:r>
            <a:r>
              <a:rPr lang="zh-CN" altLang="en-US" sz="2800">
                <a:latin typeface="仿宋" panose="02010609060101010101" charset="-122"/>
                <a:ea typeface="仿宋" panose="02010609060101010101" charset="-122"/>
              </a:rPr>
              <a:t>％，具有高燃爆危险特性；</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加氢为强烈的放热反应，氢气在高温高压下与钢材接触，钢材内的碳分子易与氢气发生反应生成碳氢化合物，使钢制设备强度降低，发生氢脆；</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催化剂再生和活化过程中易引发爆炸；</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加氢反应尾气中有未完全反应的氢气和其他杂质在排放时易引发着火或爆炸。</a:t>
            </a:r>
            <a:endParaRPr lang="zh-CN" altLang="en-US" sz="2800">
              <a:latin typeface="仿宋" panose="02010609060101010101" charset="-122"/>
              <a:ea typeface="仿宋"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 name="Rectangle 2"/>
          <p:cNvSpPr/>
          <p:nvPr>
            <p:ph type="title" idx="4294967295"/>
          </p:nvPr>
        </p:nvSpPr>
        <p:spPr>
          <a:ln/>
        </p:spPr>
        <p:txBody>
          <a:bodyPr wrap="square" lIns="91440" tIns="45720" rIns="91440" bIns="45720" anchor="ctr" anchorCtr="0"/>
          <a:p>
            <a:pPr eaLnBrk="1" hangingPunct="1"/>
            <a:r>
              <a:rPr lang="zh-CN" altLang="en-US"/>
              <a:t>试压过程应注意如下事项：</a:t>
            </a:r>
            <a:endParaRPr lang="zh-CN" altLang="en-US"/>
          </a:p>
        </p:txBody>
      </p:sp>
      <p:sp>
        <p:nvSpPr>
          <p:cNvPr id="224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①</a:t>
            </a:r>
            <a:r>
              <a:rPr lang="zh-CN" altLang="en-US" sz="2800">
                <a:latin typeface="仿宋" panose="02010609060101010101" charset="-122"/>
                <a:ea typeface="仿宋" panose="02010609060101010101" charset="-122"/>
              </a:rPr>
              <a:t>试压前，应确认各焊口的</a:t>
            </a:r>
            <a:r>
              <a:rPr lang="en-US" altLang="zh-CN" sz="2800">
                <a:latin typeface="仿宋" panose="02010609060101010101" charset="-122"/>
                <a:ea typeface="仿宋" panose="02010609060101010101" charset="-122"/>
              </a:rPr>
              <a:t>x</a:t>
            </a:r>
            <a:r>
              <a:rPr lang="zh-CN" altLang="en-US" sz="2800">
                <a:latin typeface="仿宋" panose="02010609060101010101" charset="-122"/>
                <a:ea typeface="仿宋" panose="02010609060101010101" charset="-122"/>
              </a:rPr>
              <a:t>光片的焊接质量合格。</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②试压介质为</a:t>
            </a:r>
            <a:r>
              <a:rPr lang="en-US" altLang="zh-CN" sz="2800">
                <a:latin typeface="仿宋" panose="02010609060101010101" charset="-122"/>
                <a:ea typeface="仿宋" panose="02010609060101010101" charset="-122"/>
              </a:rPr>
              <a:t>1.0MPa</a:t>
            </a:r>
            <a:r>
              <a:rPr lang="zh-CN" altLang="en-US" sz="2800">
                <a:latin typeface="仿宋" panose="02010609060101010101" charset="-122"/>
                <a:ea typeface="仿宋" panose="02010609060101010101" charset="-122"/>
              </a:rPr>
              <a:t>蒸汽和氮气，其中原料油系统用氮气试压，分馏系统绝大部分的设备和管线可以用蒸汽试压。</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③需氮气试压的系统在各吹扫蒸汽线上加盲板隔离，需用蒸汽试压的系统在各氮气吹扫线上加盲板隔离。    </a:t>
            </a:r>
            <a:endParaRPr lang="zh-CN" altLang="en-US" sz="2800">
              <a:latin typeface="仿宋" panose="02010609060101010101" charset="-122"/>
              <a:ea typeface="仿宋" panose="0201060906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4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④</a:t>
            </a:r>
            <a:r>
              <a:rPr lang="zh-CN" altLang="en-US" sz="2800">
                <a:latin typeface="仿宋" panose="02010609060101010101" charset="-122"/>
                <a:ea typeface="仿宋" panose="02010609060101010101" charset="-122"/>
              </a:rPr>
              <a:t>设备和管道的试压不能串在一起进行。</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⑤冷换设备一程试压，另一程必须打开放空。</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⑥试压时，各设备上的安全阀应全部投用。</a:t>
            </a:r>
            <a:endParaRPr lang="zh-CN" altLang="en-US" sz="2800">
              <a:latin typeface="仿宋" panose="02010609060101010101" charset="-122"/>
              <a:ea typeface="仿宋" panose="02010609060101010101" charset="-122"/>
            </a:endParaRPr>
          </a:p>
          <a:p>
            <a:pPr eaLnBrk="1" hangingPunct="1">
              <a:buClr>
                <a:schemeClr val="tx2"/>
              </a:buClr>
            </a:pPr>
            <a:endParaRPr lang="zh-CN" altLang="en-US"/>
          </a:p>
          <a:p>
            <a:pPr eaLnBrk="1" hangingPunct="1">
              <a:buClr>
                <a:schemeClr val="tx2"/>
              </a:buClr>
            </a:pPr>
            <a:endParaRPr lang="en-US" altLang="zh-C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0" name="Rectangle 2"/>
          <p:cNvSpPr/>
          <p:nvPr>
            <p:ph type="title" idx="4294967295"/>
          </p:nvPr>
        </p:nvSpPr>
        <p:spPr>
          <a:ln/>
        </p:spPr>
        <p:txBody>
          <a:bodyPr wrap="square" lIns="91440" tIns="45720" rIns="91440" bIns="45720" anchor="ctr" anchorCtr="0"/>
          <a:p>
            <a:pPr algn="l" eaLnBrk="1" hangingPunct="1"/>
            <a:r>
              <a:rPr lang="en-US" altLang="zh-CN"/>
              <a:t> (4)</a:t>
            </a:r>
            <a:r>
              <a:rPr lang="zh-CN" altLang="en-US"/>
              <a:t>氮气置换</a:t>
            </a:r>
            <a:endParaRPr lang="zh-CN" altLang="en-US"/>
          </a:p>
        </p:txBody>
      </p:sp>
      <p:sp>
        <p:nvSpPr>
          <p:cNvPr id="2251" name="Rectangle 3"/>
          <p:cNvSpPr/>
          <p:nvPr>
            <p:ph idx="1"/>
          </p:nvPr>
        </p:nvSpPr>
        <p:spPr>
          <a:xfrm>
            <a:off x="571500" y="1285875"/>
            <a:ext cx="8229600" cy="4686300"/>
          </a:xfrm>
          <a:ln/>
        </p:spPr>
        <p:txBody>
          <a:bodyPr wrap="square" lIns="91440" tIns="45720" rIns="91440" bIns="45720" anchor="t" anchorCtr="0"/>
          <a:p>
            <a:pPr eaLnBrk="1" hangingPunct="1">
              <a:buClr>
                <a:schemeClr val="tx2"/>
              </a:buClr>
            </a:pPr>
            <a:r>
              <a:rPr lang="zh-CN" altLang="en-US" sz="2800">
                <a:latin typeface="仿宋" panose="02010609060101010101" charset="-122"/>
                <a:ea typeface="仿宋" panose="02010609060101010101" charset="-122"/>
              </a:rPr>
              <a:t>为了减少氮气置换用量，同时加快系统内氧气含量的下降速度，在设有抽真空系统的装置，可以采用抽真空的方法进行氮气置换前的预置换工作。系统抽真空时需隔离循环氢压缩机，防止抽真空期间损坏密封。通常情况下，使用蒸汽抽真空。通过蒸汽喷射泵可以将高压回路抽真空至</a:t>
            </a:r>
            <a:r>
              <a:rPr lang="en-US" altLang="zh-CN" sz="2800">
                <a:latin typeface="仿宋" panose="02010609060101010101" charset="-122"/>
                <a:ea typeface="仿宋" panose="02010609060101010101" charset="-122"/>
              </a:rPr>
              <a:t>lOOmaddg</a:t>
            </a:r>
            <a:r>
              <a:rPr lang="zh-CN" altLang="en-US" sz="2800">
                <a:latin typeface="仿宋" panose="02010609060101010101" charset="-122"/>
                <a:ea typeface="仿宋" panose="02010609060101010101" charset="-122"/>
              </a:rPr>
              <a:t>甚至更低。一般要求停止抽真空后，</a:t>
            </a:r>
            <a:r>
              <a:rPr lang="en-US" altLang="zh-CN" sz="2800">
                <a:latin typeface="仿宋" panose="02010609060101010101" charset="-122"/>
                <a:ea typeface="仿宋" panose="02010609060101010101" charset="-122"/>
              </a:rPr>
              <a:t>30min</a:t>
            </a:r>
            <a:r>
              <a:rPr lang="zh-CN" altLang="en-US" sz="2800">
                <a:latin typeface="仿宋" panose="02010609060101010101" charset="-122"/>
                <a:ea typeface="仿宋" panose="02010609060101010101" charset="-122"/>
              </a:rPr>
              <a:t>内的真空度下降不大于</a:t>
            </a:r>
            <a:r>
              <a:rPr lang="en-US" altLang="zh-CN" sz="2800">
                <a:latin typeface="仿宋" panose="02010609060101010101" charset="-122"/>
                <a:ea typeface="仿宋" panose="02010609060101010101" charset="-122"/>
              </a:rPr>
              <a:t>500Pa</a:t>
            </a:r>
            <a:r>
              <a:rPr lang="zh-CN" altLang="en-US" sz="2800">
                <a:latin typeface="仿宋" panose="02010609060101010101" charset="-122"/>
                <a:ea typeface="仿宋" panose="02010609060101010101" charset="-122"/>
              </a:rPr>
              <a:t>，即为合格。抽真空试验结束后可用</a:t>
            </a:r>
            <a:r>
              <a:rPr lang="en-US" altLang="zh-CN" sz="2800">
                <a:latin typeface="仿宋" panose="02010609060101010101" charset="-122"/>
                <a:ea typeface="仿宋" panose="02010609060101010101" charset="-122"/>
              </a:rPr>
              <a:t>0.6MPa</a:t>
            </a:r>
            <a:r>
              <a:rPr lang="zh-CN" altLang="en-US" sz="2800">
                <a:latin typeface="仿宋" panose="02010609060101010101" charset="-122"/>
                <a:ea typeface="仿宋" panose="02010609060101010101" charset="-122"/>
              </a:rPr>
              <a:t>的氮气破坏真空，并保持微正压</a:t>
            </a:r>
            <a:r>
              <a:rPr lang="en-US" altLang="zh-CN" sz="2800">
                <a:latin typeface="仿宋" panose="02010609060101010101" charset="-122"/>
                <a:ea typeface="仿宋" panose="02010609060101010101" charset="-122"/>
              </a:rPr>
              <a:t>0.04MPa</a:t>
            </a:r>
            <a:r>
              <a:rPr lang="zh-CN" altLang="en-US" sz="2800">
                <a:latin typeface="仿宋" panose="02010609060101010101" charset="-122"/>
                <a:ea typeface="仿宋" panose="02010609060101010101" charset="-122"/>
              </a:rPr>
              <a:t>。氮气的注入点为：新氢压缩机出口管线，高压原料油泵出口管线，循环氢压缩机出人口管线。    </a:t>
            </a:r>
            <a:endParaRPr lang="zh-CN" altLang="en-US" sz="2800">
              <a:latin typeface="仿宋" panose="02010609060101010101" charset="-122"/>
              <a:ea typeface="仿宋"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55"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在抽真空的同时，进行大部分反应系统的氮气置换。对于新氢机和循环氢压缩机，一般在它们的出人口引入氮气，通过机体上的放空线排空的方法进行机体内的置换工作，反复充压、排压多次后，可以将机体内的氧含量浓度降低到</a:t>
            </a:r>
            <a:r>
              <a:rPr lang="en-US" altLang="zh-CN" sz="2800">
                <a:latin typeface="仿宋" panose="02010609060101010101" charset="-122"/>
                <a:ea typeface="仿宋" panose="02010609060101010101" charset="-122"/>
              </a:rPr>
              <a:t>0.5v</a:t>
            </a:r>
            <a:r>
              <a:rPr lang="zh-CN" altLang="en-US" sz="2800">
                <a:latin typeface="仿宋" panose="02010609060101010101" charset="-122"/>
                <a:ea typeface="仿宋" panose="02010609060101010101" charset="-122"/>
              </a:rPr>
              <a:t>％以下，然后并入反应系统。</a:t>
            </a:r>
            <a:endParaRPr lang="zh-CN" altLang="en-US" sz="2800">
              <a:latin typeface="仿宋" panose="02010609060101010101" charset="-122"/>
              <a:ea typeface="仿宋"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8" name="Rectangle 2"/>
          <p:cNvSpPr/>
          <p:nvPr>
            <p:ph type="title" idx="4294967295"/>
          </p:nvPr>
        </p:nvSpPr>
        <p:spPr>
          <a:ln/>
        </p:spPr>
        <p:txBody>
          <a:bodyPr wrap="square" lIns="91440" tIns="45720" rIns="91440" bIns="45720" anchor="ctr" anchorCtr="0"/>
          <a:p>
            <a:pPr eaLnBrk="1" hangingPunct="1"/>
            <a:r>
              <a:rPr lang="en-US" altLang="zh-CN"/>
              <a:t>2</a:t>
            </a:r>
            <a:r>
              <a:rPr lang="zh-CN" altLang="en-US"/>
              <a:t>、正常开车</a:t>
            </a:r>
            <a:endParaRPr lang="zh-CN" altLang="en-US"/>
          </a:p>
        </p:txBody>
      </p:sp>
      <p:sp>
        <p:nvSpPr>
          <p:cNvPr id="225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开车的主要任务</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①用安全可靠的方式使装置投入运行。</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②建立催化剂初期的最高活性。</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③使物料通过催化剂床层时具有最佳的分布状态。</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④在初始升压、升温的关键操作阶段保护高压、高温设备</a:t>
            </a:r>
            <a:endParaRPr lang="zh-CN" altLang="en-US" sz="2800">
              <a:latin typeface="仿宋" panose="02010609060101010101" charset="-122"/>
              <a:ea typeface="仿宋" panose="0201060906010101010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6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开车分以下几个阶段：</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①开车前的检查。</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②清洗、吹扫、开工旁路循环。</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③紧急泄压系统实验</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④引开工油及反应器升压</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⑤催化剂硫化</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⑥引入设计进料</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⑦建立正常操作</a:t>
            </a:r>
            <a:endParaRPr lang="zh-CN" altLang="en-US" sz="2800">
              <a:latin typeface="仿宋" panose="02010609060101010101" charset="-122"/>
              <a:ea typeface="仿宋" panose="02010609060101010101" charset="-122"/>
            </a:endParaRPr>
          </a:p>
          <a:p>
            <a:pPr eaLnBrk="1" hangingPunct="1">
              <a:buClr>
                <a:schemeClr val="tx2"/>
              </a:buClr>
            </a:pPr>
            <a:endParaRPr lang="en-US" altLang="zh-CN"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6" name="Rectangle 2"/>
          <p:cNvSpPr/>
          <p:nvPr>
            <p:ph type="title" idx="4294967295"/>
          </p:nvPr>
        </p:nvSpPr>
        <p:spPr>
          <a:ln/>
        </p:spPr>
        <p:txBody>
          <a:bodyPr wrap="square" lIns="91440" tIns="45720" rIns="91440" bIns="45720" anchor="ctr" anchorCtr="0"/>
          <a:p>
            <a:pPr eaLnBrk="1" hangingPunct="1"/>
            <a:r>
              <a:rPr lang="zh-CN" altLang="en-US"/>
              <a:t>正常停车</a:t>
            </a:r>
            <a:endParaRPr lang="zh-CN" altLang="en-US"/>
          </a:p>
        </p:txBody>
      </p:sp>
      <p:sp>
        <p:nvSpPr>
          <p:cNvPr id="2267" name="Rectangle 3"/>
          <p:cNvSpPr>
            <a:spLocks noGrp="1"/>
          </p:cNvSpPr>
          <p:nvPr>
            <p:ph idx="1"/>
          </p:nvPr>
        </p:nvSpPr>
        <p:spPr>
          <a:ln/>
        </p:spPr>
        <p:txBody>
          <a:bodyPr wrap="square" lIns="91440" tIns="45720" rIns="91440" bIns="45720" anchor="t" anchorCtr="0"/>
          <a:p>
            <a:pPr eaLnBrk="1" hangingPunct="1">
              <a:lnSpc>
                <a:spcPct val="80000"/>
              </a:lnSpc>
              <a:buClr>
                <a:schemeClr val="tx2"/>
              </a:buClr>
            </a:pPr>
            <a:r>
              <a:rPr lang="en-US" altLang="zh-CN" sz="2800"/>
              <a:t>    </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停工前的准备：</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当装置要进行大修或其它情况装置需要计划停车时，可按下程序进行。</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①准备好停车时所用的物品，</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②将装置内的各塔、罐液位降到允许最低液位。</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③催化剂再生做好准备工作</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④如果反应器催化剂全部卸出，应做好过筛、装填的准备工作。</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    正常停工必须严格按规定程序和具体部署小心地进行。</a:t>
            </a:r>
            <a:endParaRPr lang="zh-CN" altLang="en-US" sz="2800">
              <a:latin typeface="仿宋" panose="02010609060101010101" charset="-122"/>
              <a:ea typeface="仿宋"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0" name="Rectangle 2"/>
          <p:cNvSpPr/>
          <p:nvPr>
            <p:ph type="title" idx="4294967295"/>
          </p:nvPr>
        </p:nvSpPr>
        <p:spPr>
          <a:ln/>
        </p:spPr>
        <p:txBody>
          <a:bodyPr wrap="square" lIns="91440" tIns="45720" rIns="91440" bIns="45720" anchor="ctr" anchorCtr="0"/>
          <a:p>
            <a:pPr eaLnBrk="1" hangingPunct="1"/>
            <a:r>
              <a:rPr lang="zh-CN" altLang="en-US"/>
              <a:t>非正常停工</a:t>
            </a:r>
            <a:endParaRPr lang="zh-CN" altLang="en-US"/>
          </a:p>
        </p:txBody>
      </p:sp>
      <p:sp>
        <p:nvSpPr>
          <p:cNvPr id="227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t>     </a:t>
            </a:r>
            <a:r>
              <a:rPr lang="zh-CN" altLang="en-US" sz="2800">
                <a:latin typeface="仿宋" panose="02010609060101010101" charset="-122"/>
                <a:ea typeface="仿宋" panose="02010609060101010101" charset="-122"/>
              </a:rPr>
              <a:t>装置的非正常停工通常是由于装置内事故或系统工程事故引起，因此也可以称为事故停工，有时是紧急停工。造成装置非正常停工的原因有许多，因此不可能给出标准而又细致的停工程序，这里只能给出原则性的处理方法。</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一旦发生事故，首先对人员和设备采取紧急保护措施，并尽可能按接近正常停工的操作步骤停工。若发生设备事故或操作异常被迫停工时，注意降温过程对催化剂的保护。防止进水，尽量在氢气循环下降温。尽量避免催化剂在高温下长时间与氢气接触，以防止催化剂还原。</a:t>
            </a:r>
            <a:endParaRPr lang="zh-CN" altLang="en-US" sz="2800">
              <a:latin typeface="仿宋" panose="02010609060101010101" charset="-122"/>
              <a:ea typeface="仿宋" panose="020106090601010101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4" name="Rectangle 2"/>
          <p:cNvSpPr>
            <a:spLocks noGrp="1"/>
          </p:cNvSpPr>
          <p:nvPr>
            <p:ph type="title" idx="4294967295"/>
          </p:nvPr>
        </p:nvSpPr>
        <p:spPr>
          <a:ln/>
        </p:spPr>
        <p:txBody>
          <a:bodyPr wrap="square" lIns="91440" tIns="45720" rIns="91440" bIns="45720" anchor="ctr" anchorCtr="0"/>
          <a:p>
            <a:pPr eaLnBrk="1" hangingPunct="1"/>
            <a:r>
              <a:rPr lang="zh-CN" altLang="en-US" sz="3600"/>
              <a:t>非正常停工过程中，应始终注意以下几点：</a:t>
            </a:r>
            <a:endParaRPr lang="zh-CN" altLang="en-US" sz="3600"/>
          </a:p>
        </p:txBody>
      </p:sp>
      <p:sp>
        <p:nvSpPr>
          <p:cNvPr id="2275"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en-US" altLang="zh-CN" sz="2800">
                <a:latin typeface="仿宋" panose="02010609060101010101" charset="-122"/>
                <a:ea typeface="仿宋" panose="02010609060101010101" charset="-122"/>
              </a:rPr>
              <a:t>①</a:t>
            </a:r>
            <a:r>
              <a:rPr lang="zh-CN" altLang="en-US" sz="2800">
                <a:latin typeface="仿宋" panose="02010609060101010101" charset="-122"/>
                <a:ea typeface="仿宋" panose="02010609060101010101" charset="-122"/>
              </a:rPr>
              <a:t>避免催化剂处于高温状态；</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②床层泄压速度不能太快；</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③当氢分压特别低时，尽量吹尽催化剂上残留的烃类；</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④无论在何情况下，停工后保持床层中有一定压力</a:t>
            </a:r>
            <a:r>
              <a:rPr lang="en-US" altLang="zh-CN"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如</a:t>
            </a:r>
            <a:r>
              <a:rPr lang="en-US" altLang="zh-CN" sz="2800">
                <a:latin typeface="仿宋" panose="02010609060101010101" charset="-122"/>
                <a:ea typeface="仿宋" panose="02010609060101010101" charset="-122"/>
              </a:rPr>
              <a:t>0.5MPa)</a:t>
            </a:r>
            <a:r>
              <a:rPr lang="zh-CN" altLang="en-US" sz="2800">
                <a:latin typeface="仿宋" panose="02010609060101010101" charset="-122"/>
                <a:ea typeface="仿宋" panose="02010609060101010101" charset="-122"/>
              </a:rPr>
              <a:t>的氮气</a:t>
            </a:r>
            <a:endParaRPr lang="zh-CN" altLang="en-US" sz="2800">
              <a:latin typeface="仿宋" panose="02010609060101010101" charset="-122"/>
              <a:ea typeface="仿宋"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8" name="Rectangle 2"/>
          <p:cNvSpPr/>
          <p:nvPr>
            <p:ph type="title" idx="4294967295"/>
          </p:nvPr>
        </p:nvSpPr>
        <p:spPr>
          <a:ln/>
        </p:spPr>
        <p:txBody>
          <a:bodyPr wrap="square" lIns="91440" tIns="45720" rIns="91440" bIns="45720" anchor="ctr" anchorCtr="0"/>
          <a:p>
            <a:pPr eaLnBrk="1" hangingPunct="1"/>
            <a:r>
              <a:rPr lang="en-US" altLang="zh-CN"/>
              <a:t> </a:t>
            </a:r>
            <a:r>
              <a:rPr lang="zh-CN" altLang="en-US"/>
              <a:t>异常情况及处理</a:t>
            </a:r>
            <a:endParaRPr lang="zh-CN" altLang="en-US"/>
          </a:p>
        </p:txBody>
      </p:sp>
      <p:sp>
        <p:nvSpPr>
          <p:cNvPr id="227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、飞温</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除非某些设备故障或操作失误，较高的且在上升的催化剂床层温度是不会发生的。如果反应器任何一点温度超过正常值</a:t>
            </a:r>
            <a:r>
              <a:rPr lang="en-US" altLang="zh-CN" sz="2800">
                <a:latin typeface="仿宋" panose="02010609060101010101" charset="-122"/>
                <a:ea typeface="仿宋" panose="02010609060101010101" charset="-122"/>
              </a:rPr>
              <a:t>28℃</a:t>
            </a:r>
            <a:r>
              <a:rPr lang="zh-CN" altLang="en-US" sz="2800">
                <a:latin typeface="仿宋" panose="02010609060101010101" charset="-122"/>
                <a:ea typeface="仿宋" panose="02010609060101010101" charset="-122"/>
              </a:rPr>
              <a:t>，或超过反应器设计温度，装置必须立即启用泄压装置。</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为了防止反应器因为出现飞温而受到损坏，在出现飞温时装置可以设计自动的紧急泄压系统。如果装置设计了自动停车系统，那么如果出现飞温的情况，高速率的紧急泄压系统就出自己启动。</a:t>
            </a:r>
            <a:endParaRPr lang="zh-CN" altLang="en-US" sz="2800">
              <a:latin typeface="仿宋" panose="02010609060101010101" charset="-122"/>
              <a:ea typeface="仿宋"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6" name="Rectangle 2"/>
          <p:cNvSpPr/>
          <p:nvPr>
            <p:ph type="title" idx="4294967295"/>
          </p:nvPr>
        </p:nvSpPr>
        <p:spPr>
          <a:ln/>
        </p:spPr>
        <p:txBody>
          <a:bodyPr wrap="square" lIns="91440" tIns="45720" rIns="91440" bIns="45720" anchor="ctr" anchorCtr="0"/>
          <a:p>
            <a:pPr eaLnBrk="1" hangingPunct="1"/>
            <a:r>
              <a:rPr lang="zh-CN" altLang="en-US"/>
              <a:t>加氢工艺主要监控工艺参数</a:t>
            </a:r>
            <a:endParaRPr lang="zh-CN" altLang="en-US"/>
          </a:p>
        </p:txBody>
      </p:sp>
      <p:sp>
        <p:nvSpPr>
          <p:cNvPr id="2067"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t>（</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）加氢反应釜或催化剂床层温度、压力；</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）加氢反应釜内搅拌速率；</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）氢气流量；</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）反应物质的配料比；</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5</a:t>
            </a:r>
            <a:r>
              <a:rPr lang="zh-CN" altLang="en-US" sz="2800">
                <a:latin typeface="仿宋" panose="02010609060101010101" charset="-122"/>
                <a:ea typeface="仿宋" panose="02010609060101010101" charset="-122"/>
              </a:rPr>
              <a:t>）系统氧含量；</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）冷却水流量；</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7</a:t>
            </a:r>
            <a:r>
              <a:rPr lang="zh-CN" altLang="en-US" sz="2800">
                <a:latin typeface="仿宋" panose="02010609060101010101" charset="-122"/>
                <a:ea typeface="仿宋" panose="02010609060101010101" charset="-122"/>
              </a:rPr>
              <a:t>）氢气压缩机运行参数、加氢反应尾气组成等</a:t>
            </a:r>
            <a:r>
              <a:rPr lang="zh-CN" altLang="en-US" sz="2800"/>
              <a:t>。</a:t>
            </a:r>
            <a:endParaRPr lang="zh-CN" altLang="en-US"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2" name="Rectangle 2"/>
          <p:cNvSpPr/>
          <p:nvPr>
            <p:ph type="title" idx="4294967295"/>
          </p:nvPr>
        </p:nvSpPr>
        <p:spPr>
          <a:ln/>
        </p:spPr>
        <p:txBody>
          <a:bodyPr wrap="square" lIns="91440" tIns="45720" rIns="91440" bIns="45720" anchor="ctr" anchorCtr="0"/>
          <a:p>
            <a:pPr eaLnBrk="1" hangingPunct="1"/>
            <a:r>
              <a:rPr lang="zh-CN" altLang="en-US"/>
              <a:t>飞温后的应急处理程序如下：</a:t>
            </a:r>
            <a:endParaRPr lang="zh-CN" altLang="en-US"/>
          </a:p>
        </p:txBody>
      </p:sp>
      <p:sp>
        <p:nvSpPr>
          <p:cNvPr id="228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(1)</a:t>
            </a:r>
            <a:r>
              <a:rPr lang="zh-CN" altLang="en-US" sz="2800">
                <a:latin typeface="仿宋" panose="02010609060101010101" charset="-122"/>
                <a:ea typeface="仿宋" panose="02010609060101010101" charset="-122"/>
              </a:rPr>
              <a:t>不论是自动还是操作员手动启动泄压系统后。循环氢压缩机还将自动停车。</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一旦泄压系统启用，装置在泄压至设定压力以下才可关闭泄压阀。</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当装置的压力达到或低于设定压力，将换热器和管线内残余的油排至分馏塔或污油系统。</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装置继续向火炬泄压至低于设定压力。用氮气吹扫反应部分。氮气充压至冷高分正常操作压力的</a:t>
            </a:r>
            <a:r>
              <a:rPr lang="en-US" altLang="zh-CN" sz="2800">
                <a:latin typeface="仿宋" panose="02010609060101010101" charset="-122"/>
                <a:ea typeface="仿宋" panose="02010609060101010101" charset="-122"/>
              </a:rPr>
              <a:t>30</a:t>
            </a:r>
            <a:r>
              <a:rPr lang="zh-CN" altLang="en-US" sz="2800">
                <a:latin typeface="仿宋" panose="02010609060101010101" charset="-122"/>
                <a:ea typeface="仿宋" panose="02010609060101010101" charset="-122"/>
              </a:rPr>
              <a:t>％，或循环氢压缩机开机所需的最低压力。</a:t>
            </a:r>
            <a:endParaRPr lang="zh-CN" altLang="en-US" sz="2800">
              <a:latin typeface="仿宋" panose="02010609060101010101" charset="-122"/>
              <a:ea typeface="仿宋" panose="02010609060101010101" charset="-122"/>
            </a:endParaRPr>
          </a:p>
          <a:p>
            <a:pPr eaLnBrk="1" hangingPunct="1">
              <a:buClr>
                <a:schemeClr val="tx2"/>
              </a:buClr>
            </a:pPr>
            <a:endParaRPr lang="en-US" altLang="zh-CN" sz="2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87" name="Rectangle 3"/>
          <p:cNvSpPr/>
          <p:nvPr>
            <p:ph idx="1"/>
          </p:nvPr>
        </p:nvSpPr>
        <p:spPr>
          <a:xfrm>
            <a:off x="428625" y="1214438"/>
            <a:ext cx="8229600" cy="4686300"/>
          </a:xfrm>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(5)</a:t>
            </a:r>
            <a:r>
              <a:rPr lang="zh-CN" altLang="en-US" sz="2800">
                <a:latin typeface="仿宋" panose="02010609060101010101" charset="-122"/>
                <a:ea typeface="仿宋" panose="02010609060101010101" charset="-122"/>
              </a:rPr>
              <a:t>用循环氮气将反应器冷却至</a:t>
            </a:r>
            <a:r>
              <a:rPr lang="en-US" altLang="zh-CN" sz="2800">
                <a:latin typeface="仿宋" panose="02010609060101010101" charset="-122"/>
                <a:ea typeface="仿宋" panose="02010609060101010101" charset="-122"/>
              </a:rPr>
              <a:t>150</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装置泄压，然后用氢气充压至设计压力。在充压期间使氢气循环并将反应温度控制在</a:t>
            </a:r>
            <a:r>
              <a:rPr lang="en-US" altLang="zh-CN" sz="2800">
                <a:latin typeface="仿宋" panose="02010609060101010101" charset="-122"/>
                <a:ea typeface="仿宋" panose="02010609060101010101" charset="-122"/>
              </a:rPr>
              <a:t>150</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(7)</a:t>
            </a:r>
            <a:r>
              <a:rPr lang="zh-CN" altLang="en-US" sz="2800">
                <a:latin typeface="仿宋" panose="02010609060101010101" charset="-122"/>
                <a:ea typeface="仿宋" panose="02010609060101010101" charset="-122"/>
              </a:rPr>
              <a:t>维持装置准备开工，如果反应器任何一点温度降至最小耐压温度或更低，应降低压力以服从回火脆性的要求，或将气体循环降至最小同时加热炉应准备升温。</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(8)</a:t>
            </a:r>
            <a:r>
              <a:rPr lang="zh-CN" altLang="en-US" sz="2800">
                <a:latin typeface="仿宋" panose="02010609060101010101" charset="-122"/>
                <a:ea typeface="仿宋" panose="02010609060101010101" charset="-122"/>
              </a:rPr>
              <a:t>此外，如果任何一点床层温度开始升至设定温度以上，应准备气体循环，严密监视温度。</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注意：如果发生了严重的飞温，加氢装置应完全停车并卸载受影响的催化剂、筛分并重新装填。</a:t>
            </a:r>
            <a:endParaRPr lang="zh-CN" altLang="en-US" sz="2800">
              <a:latin typeface="仿宋" panose="02010609060101010101" charset="-122"/>
              <a:ea typeface="仿宋" panose="020106090601010101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0" name="Rectangle 2"/>
          <p:cNvSpPr>
            <a:spLocks noGrp="1"/>
          </p:cNvSpPr>
          <p:nvPr>
            <p:ph type="title" idx="4294967295"/>
          </p:nvPr>
        </p:nvSpPr>
        <p:spPr>
          <a:ln/>
        </p:spPr>
        <p:txBody>
          <a:bodyPr wrap="square" lIns="91440" tIns="45720" rIns="91440" bIns="45720" anchor="ctr" anchorCtr="0"/>
          <a:p>
            <a:pPr eaLnBrk="1" hangingPunct="1"/>
            <a:r>
              <a:rPr lang="en-US" altLang="zh-CN" sz="3600"/>
              <a:t>2</a:t>
            </a:r>
            <a:r>
              <a:rPr lang="zh-CN" altLang="en-US" sz="3600"/>
              <a:t>异常中断</a:t>
            </a:r>
            <a:r>
              <a:rPr lang="en-US" altLang="zh-CN" sz="3600"/>
              <a:t>(</a:t>
            </a:r>
            <a:r>
              <a:rPr lang="zh-CN" altLang="en-US" sz="3600"/>
              <a:t>原料中断、新氢中断、注水中断、冷氢中断</a:t>
            </a:r>
            <a:r>
              <a:rPr lang="en-US" altLang="zh-CN" sz="3600"/>
              <a:t>)</a:t>
            </a:r>
            <a:endParaRPr lang="en-US" altLang="zh-CN" sz="3600"/>
          </a:p>
        </p:txBody>
      </p:sp>
      <p:sp>
        <p:nvSpPr>
          <p:cNvPr id="2291"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）原料中断</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如果反应进料泵停车或原料供给中断都会造成新鲜原料中断。原料中断会发生两件事情导致裂化反应难于控制。</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首先，系统中氢的来源消失。由于向反应流出物中的注水仍然继续，循环氢中残余的氨会被冲洗走，而催化剂上也会有更多的氨被除去，因而增加了裂化催化剂的活性。</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其次，可能反应进料加热炉不会迅速减小热量来保持反应器人口温度稳定。人口温度增加，催化剂上残余了足够的油继续反应并导致反应器温度进一步增加</a:t>
            </a:r>
            <a:endParaRPr lang="zh-CN" altLang="en-US" sz="2800">
              <a:latin typeface="仿宋" panose="02010609060101010101" charset="-122"/>
              <a:ea typeface="仿宋" panose="02010609060101010101"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95" name="Rectangle 3"/>
          <p:cNvSpPr/>
          <p:nvPr>
            <p:ph idx="1"/>
          </p:nvPr>
        </p:nvSpPr>
        <p:spPr>
          <a:xfrm>
            <a:off x="428625" y="857250"/>
            <a:ext cx="8229600" cy="4686300"/>
          </a:xfrm>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因此，应当遵循下面的程序：</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进料泵联锁停车应自动关闭加热炉的燃料。不管足反应进料泵停车还是原料供给中断，都要确认在冷氢的作用下快速将精制反应器和裂化反应器温度降至低于正常操作温度</a:t>
            </a:r>
            <a:r>
              <a:rPr lang="en-US" altLang="zh-CN" sz="2800">
                <a:latin typeface="仿宋" panose="02010609060101010101" charset="-122"/>
                <a:ea typeface="仿宋" panose="02010609060101010101" charset="-122"/>
              </a:rPr>
              <a:t>28</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。应优先冷却裂化反应器。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如果催化剂加工原料已经超过</a:t>
            </a:r>
            <a:r>
              <a:rPr lang="en-US" altLang="zh-CN" sz="2800">
                <a:latin typeface="仿宋" panose="02010609060101010101" charset="-122"/>
                <a:ea typeface="仿宋" panose="02010609060101010101" charset="-122"/>
              </a:rPr>
              <a:t>10</a:t>
            </a:r>
            <a:r>
              <a:rPr lang="zh-CN" altLang="en-US" sz="2800">
                <a:latin typeface="仿宋" panose="02010609060101010101" charset="-122"/>
                <a:ea typeface="仿宋" panose="02010609060101010101" charset="-122"/>
              </a:rPr>
              <a:t>天，所有反应器温度低于正常操作温度且稳定，反应进料泵可在</a:t>
            </a:r>
            <a:r>
              <a:rPr lang="en-US" altLang="zh-CN" sz="2800">
                <a:latin typeface="仿宋" panose="02010609060101010101" charset="-122"/>
                <a:ea typeface="仿宋" panose="02010609060101010101" charset="-122"/>
              </a:rPr>
              <a:t>30</a:t>
            </a:r>
            <a:r>
              <a:rPr lang="zh-CN" altLang="en-US" sz="2800">
                <a:latin typeface="仿宋" panose="02010609060101010101" charset="-122"/>
                <a:ea typeface="仿宋" panose="02010609060101010101" charset="-122"/>
              </a:rPr>
              <a:t>分钟内恢复，启动泵，平稳的控制床层温度，然后将装置调回正常操作条件。</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如果催化剂加工原料时间少于</a:t>
            </a:r>
            <a:r>
              <a:rPr lang="en-US" altLang="zh-CN" sz="2800">
                <a:latin typeface="仿宋" panose="02010609060101010101" charset="-122"/>
                <a:ea typeface="仿宋" panose="02010609060101010101" charset="-122"/>
              </a:rPr>
              <a:t>10</a:t>
            </a:r>
            <a:r>
              <a:rPr lang="zh-CN" altLang="en-US" sz="2800">
                <a:latin typeface="仿宋" panose="02010609060101010101" charset="-122"/>
                <a:ea typeface="仿宋" panose="02010609060101010101" charset="-122"/>
              </a:rPr>
              <a:t>天，或进料泵不能在</a:t>
            </a:r>
            <a:r>
              <a:rPr lang="en-US" altLang="zh-CN" sz="2800">
                <a:latin typeface="仿宋" panose="02010609060101010101" charset="-122"/>
                <a:ea typeface="仿宋" panose="02010609060101010101" charset="-122"/>
              </a:rPr>
              <a:t>30</a:t>
            </a:r>
            <a:r>
              <a:rPr lang="zh-CN" altLang="en-US" sz="2800">
                <a:latin typeface="仿宋" panose="02010609060101010101" charset="-122"/>
                <a:ea typeface="仿宋" panose="02010609060101010101" charset="-122"/>
              </a:rPr>
              <a:t>分钟内恢复，或反应器任一温度超过正常值，那么继续冷却反应器并且不要试图重启进料泵。  </a:t>
            </a:r>
            <a:endParaRPr lang="zh-CN" altLang="en-US" sz="2800">
              <a:latin typeface="仿宋" panose="02010609060101010101" charset="-122"/>
              <a:ea typeface="仿宋" panose="020106090601010101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8" name="Rectangle 2"/>
          <p:cNvSpPr/>
          <p:nvPr>
            <p:ph type="title" idx="4294967295"/>
          </p:nvPr>
        </p:nvSpPr>
        <p:spPr>
          <a:ln/>
        </p:spPr>
        <p:txBody>
          <a:bodyPr wrap="square" lIns="91440" tIns="45720" rIns="91440" bIns="45720" anchor="ctr" anchorCtr="0"/>
          <a:p>
            <a:pPr eaLnBrk="1" hangingPunct="1"/>
            <a:endParaRPr lang="zh-CN" altLang="zh-CN"/>
          </a:p>
        </p:txBody>
      </p:sp>
      <p:sp>
        <p:nvSpPr>
          <p:cNvPr id="2299"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用循环氢冲洗管线、换热器和反应器内的原料 </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(5)</a:t>
            </a:r>
            <a:r>
              <a:rPr lang="zh-CN" altLang="en-US" sz="2800">
                <a:latin typeface="仿宋" panose="02010609060101010101" charset="-122"/>
                <a:ea typeface="仿宋" panose="02010609060101010101" charset="-122"/>
              </a:rPr>
              <a:t>严密监测所有反应器和催化剂温度。如果任何温度超过正常温度</a:t>
            </a:r>
            <a:r>
              <a:rPr lang="en-US" altLang="zh-CN" sz="2800">
                <a:latin typeface="仿宋" panose="02010609060101010101" charset="-122"/>
                <a:ea typeface="仿宋" panose="02010609060101010101" charset="-122"/>
              </a:rPr>
              <a:t>28℃</a:t>
            </a:r>
            <a:r>
              <a:rPr lang="zh-CN" altLang="en-US" sz="2800">
                <a:latin typeface="仿宋" panose="02010609060101010101" charset="-122"/>
                <a:ea typeface="仿宋" panose="02010609060101010101" charset="-122"/>
              </a:rPr>
              <a:t>，或超过反应器设计温度，立即启用装置泄压。如果装置设计了自动泄压系统，那么当出现温度超过反应器设计温度时，高速率的自动泄压系统将自行启动。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用循环氢冷却反应器到开工需要的温度。</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(7)</a:t>
            </a:r>
            <a:r>
              <a:rPr lang="zh-CN" altLang="en-US" sz="2800">
                <a:latin typeface="仿宋" panose="02010609060101010101" charset="-122"/>
                <a:ea typeface="仿宋" panose="02010609060101010101" charset="-122"/>
              </a:rPr>
              <a:t>如果催化剂加工原料的时间少于</a:t>
            </a:r>
            <a:r>
              <a:rPr lang="en-US" altLang="zh-CN" sz="2800">
                <a:latin typeface="仿宋" panose="02010609060101010101" charset="-122"/>
                <a:ea typeface="仿宋" panose="02010609060101010101" charset="-122"/>
              </a:rPr>
              <a:t>10</a:t>
            </a:r>
            <a:r>
              <a:rPr lang="zh-CN" altLang="en-US" sz="2800">
                <a:latin typeface="仿宋" panose="02010609060101010101" charset="-122"/>
                <a:ea typeface="仿宋" panose="02010609060101010101" charset="-122"/>
              </a:rPr>
              <a:t>天或停车时间延长，冷却反应器至</a:t>
            </a:r>
            <a:r>
              <a:rPr lang="en-US" altLang="zh-CN" sz="2800">
                <a:latin typeface="仿宋" panose="02010609060101010101" charset="-122"/>
                <a:ea typeface="仿宋" panose="02010609060101010101" charset="-122"/>
              </a:rPr>
              <a:t>150~C</a:t>
            </a:r>
            <a:r>
              <a:rPr lang="zh-CN" altLang="en-US" sz="2800">
                <a:latin typeface="仿宋" panose="02010609060101010101" charset="-122"/>
                <a:ea typeface="仿宋" panose="02010609060101010101" charset="-122"/>
              </a:rPr>
              <a:t>并控制住，直到装置准备重新开工。当反应器被冷却到</a:t>
            </a:r>
            <a:r>
              <a:rPr lang="en-US" altLang="zh-CN" sz="2800">
                <a:latin typeface="仿宋" panose="02010609060101010101" charset="-122"/>
                <a:ea typeface="仿宋" panose="02010609060101010101" charset="-122"/>
              </a:rPr>
              <a:t>260~C</a:t>
            </a:r>
            <a:r>
              <a:rPr lang="zh-CN" altLang="en-US" sz="2800">
                <a:latin typeface="仿宋" panose="02010609060101010101" charset="-122"/>
                <a:ea typeface="仿宋" panose="02010609060101010101" charset="-122"/>
              </a:rPr>
              <a:t>左右时停止注水。</a:t>
            </a:r>
            <a:endParaRPr lang="zh-CN" altLang="en-US" sz="2800">
              <a:latin typeface="仿宋" panose="02010609060101010101" charset="-122"/>
              <a:ea typeface="仿宋"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2" name="Rectangle 2"/>
          <p:cNvSpPr/>
          <p:nvPr>
            <p:ph type="title" idx="4294967295"/>
          </p:nvPr>
        </p:nvSpPr>
        <p:spPr>
          <a:ln/>
        </p:spPr>
        <p:txBody>
          <a:bodyPr wrap="square" lIns="91440" tIns="45720" rIns="91440" bIns="45720" anchor="ctr" anchorCtr="0"/>
          <a:p>
            <a:pPr eaLnBrk="1" hangingPunct="1"/>
            <a:r>
              <a:rPr lang="en-US" altLang="zh-CN"/>
              <a:t>2</a:t>
            </a:r>
            <a:r>
              <a:rPr lang="zh-CN" altLang="en-US"/>
              <a:t>．新氢中断</a:t>
            </a:r>
            <a:endParaRPr lang="zh-CN" altLang="en-US"/>
          </a:p>
        </p:txBody>
      </p:sp>
      <p:sp>
        <p:nvSpPr>
          <p:cNvPr id="230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新氢的任何损失都需要降低进料量。进料量的减少是与新氢的损失相均衡的。如果新氢大量损失，当氢耗大于新氢能力时压力会迅速下降。随着系统压力的减小，循环氢压缩机的能力将降低，反应温度的控制将变得更加困难。</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降低裂化温度以降低转化率和氢耗。尽快恢复反应压力。在压力恢复正常后，根据可利用的氢量调节裂化反应温度以获得尽可能高的转化率。    </a:t>
            </a:r>
            <a:endParaRPr lang="zh-CN" altLang="en-US" sz="2800">
              <a:latin typeface="仿宋" panose="02010609060101010101" charset="-122"/>
              <a:ea typeface="仿宋"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07" name="Rectangle 3"/>
          <p:cNvSpPr/>
          <p:nvPr>
            <p:ph idx="1"/>
          </p:nvPr>
        </p:nvSpPr>
        <p:spPr>
          <a:xfrm>
            <a:off x="714375" y="1071563"/>
            <a:ext cx="7693025" cy="4235450"/>
          </a:xfrm>
          <a:ln/>
        </p:spPr>
        <p:txBody>
          <a:bodyPr wrap="square" lIns="91440" tIns="45720" rIns="91440" bIns="45720" anchor="t" anchorCtr="0"/>
          <a:p>
            <a:pPr eaLnBrk="1" hangingPunct="1">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如果新氢全部损失，则必须停车。降低反应温度并尽快除去原料和循环油。在反应进料除去后按正常停车程序进行。尽量减少反应部分的压力损失。</a:t>
            </a:r>
            <a:endParaRPr lang="zh-CN" altLang="en-US" sz="2800">
              <a:latin typeface="仿宋" panose="02010609060101010101" charset="-122"/>
              <a:ea typeface="仿宋" panose="02010609060101010101" charset="-122"/>
            </a:endParaRPr>
          </a:p>
          <a:p>
            <a:pPr eaLnBrk="1" hangingPunct="1">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如果新氢压缩机停车，并且．压缩机可立即重新启动，则装置不必停车。尽快降低温度和原料量使氢耗最小。新氢压缩机重启并尽可能恢复系统压力。</a:t>
            </a:r>
            <a:endParaRPr lang="zh-CN" altLang="en-US" sz="2800">
              <a:latin typeface="仿宋" panose="02010609060101010101" charset="-122"/>
              <a:ea typeface="仿宋" panose="02010609060101010101" charset="-122"/>
            </a:endParaRPr>
          </a:p>
          <a:p>
            <a:pPr eaLnBrk="1" hangingPunct="1">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如果在压缩机重启前冷高分压力降至正常压力的</a:t>
            </a:r>
            <a:r>
              <a:rPr lang="en-US" altLang="zh-CN" sz="2800">
                <a:latin typeface="仿宋" panose="02010609060101010101" charset="-122"/>
                <a:ea typeface="仿宋" panose="02010609060101010101" charset="-122"/>
              </a:rPr>
              <a:t>70</a:t>
            </a:r>
            <a:r>
              <a:rPr lang="zh-CN" altLang="en-US" sz="2800">
                <a:latin typeface="仿宋" panose="02010609060101010101" charset="-122"/>
                <a:ea typeface="仿宋" panose="02010609060101010101" charset="-122"/>
              </a:rPr>
              <a:t>％以下，装置必须停工以避免造成催化剂的过度结焦和失活。</a:t>
            </a:r>
            <a:endParaRPr lang="zh-CN" altLang="en-US" sz="2800">
              <a:latin typeface="仿宋" panose="02010609060101010101" charset="-122"/>
              <a:ea typeface="仿宋" panose="0201060906010101010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0" name="Rectangle 2"/>
          <p:cNvSpPr/>
          <p:nvPr>
            <p:ph type="title" idx="4294967295"/>
          </p:nvPr>
        </p:nvSpPr>
        <p:spPr>
          <a:ln/>
        </p:spPr>
        <p:txBody>
          <a:bodyPr wrap="square" lIns="91440" tIns="45720" rIns="91440" bIns="45720" anchor="ctr" anchorCtr="0"/>
          <a:p>
            <a:pPr eaLnBrk="1" hangingPunct="1"/>
            <a:r>
              <a:rPr lang="zh-CN" altLang="en-US"/>
              <a:t>冷氢中断</a:t>
            </a:r>
            <a:endParaRPr lang="zh-CN" altLang="en-US"/>
          </a:p>
        </p:txBody>
      </p:sp>
      <p:sp>
        <p:nvSpPr>
          <p:cNvPr id="231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     </a:t>
            </a:r>
            <a:r>
              <a:rPr lang="zh-CN" altLang="en-US" sz="2800">
                <a:latin typeface="仿宋" panose="02010609060101010101" charset="-122"/>
                <a:ea typeface="仿宋" panose="02010609060101010101" charset="-122"/>
              </a:rPr>
              <a:t>任何反应器任何床层的冷氢中断都是一个严重的问题，必须立即处理。降低不工作的冷氢点之上的床层的入口温度并保持其下床层的出口温度。如果反应器任何一点的温度超过正常值</a:t>
            </a:r>
            <a:r>
              <a:rPr lang="en-US" altLang="zh-CN" sz="2800">
                <a:latin typeface="仿宋" panose="02010609060101010101" charset="-122"/>
                <a:ea typeface="仿宋" panose="02010609060101010101" charset="-122"/>
              </a:rPr>
              <a:t>20℃</a:t>
            </a:r>
            <a:r>
              <a:rPr lang="zh-CN" altLang="en-US" sz="2800">
                <a:latin typeface="仿宋" panose="02010609060101010101" charset="-122"/>
                <a:ea typeface="仿宋" panose="02010609060101010101" charset="-122"/>
              </a:rPr>
              <a:t>，切断进料。如果反应器任何一点的温度超过正常值</a:t>
            </a:r>
            <a:r>
              <a:rPr lang="en-US" altLang="zh-CN" sz="2800">
                <a:latin typeface="仿宋" panose="02010609060101010101" charset="-122"/>
                <a:ea typeface="仿宋" panose="02010609060101010101" charset="-122"/>
              </a:rPr>
              <a:t>28℃</a:t>
            </a:r>
            <a:r>
              <a:rPr lang="zh-CN" altLang="en-US" sz="2800">
                <a:latin typeface="仿宋" panose="02010609060101010101" charset="-122"/>
                <a:ea typeface="仿宋" panose="02010609060101010101" charset="-122"/>
              </a:rPr>
              <a:t>或超过反应器设计温度，装置必须立刻启用卸压。如果装置设计了自动泄压系统，那么当出现温度超过反应器设计温度时，高速率的自动泄压系统将自行启动。</a:t>
            </a:r>
            <a:endParaRPr lang="zh-CN" altLang="en-US" sz="2800">
              <a:latin typeface="仿宋" panose="02010609060101010101" charset="-122"/>
              <a:ea typeface="仿宋" panose="02010609060101010101"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 name="Rectangle 2"/>
          <p:cNvSpPr/>
          <p:nvPr>
            <p:ph type="title" idx="4294967295"/>
          </p:nvPr>
        </p:nvSpPr>
        <p:spPr>
          <a:ln/>
        </p:spPr>
        <p:txBody>
          <a:bodyPr wrap="square" lIns="91440" tIns="45720" rIns="91440" bIns="45720" anchor="ctr" anchorCtr="0"/>
          <a:p>
            <a:pPr eaLnBrk="1" hangingPunct="1"/>
            <a:r>
              <a:rPr lang="zh-CN" altLang="en-US"/>
              <a:t>循环氢压缩机停机</a:t>
            </a:r>
            <a:endParaRPr lang="zh-CN" altLang="en-US"/>
          </a:p>
        </p:txBody>
      </p:sp>
      <p:sp>
        <p:nvSpPr>
          <p:cNvPr id="2315" name="Rectangle 3"/>
          <p:cNvSpPr>
            <a:spLocks noGrp="1"/>
          </p:cNvSpPr>
          <p:nvPr>
            <p:ph idx="1"/>
          </p:nvPr>
        </p:nvSpPr>
        <p:spPr>
          <a:ln/>
        </p:spPr>
        <p:txBody>
          <a:bodyPr wrap="square" lIns="91440" tIns="45720" rIns="91440" bIns="45720" anchor="t" anchorCtr="0"/>
          <a:p>
            <a:pPr eaLnBrk="1" hangingPunct="1">
              <a:buClr>
                <a:schemeClr val="tx2"/>
              </a:buClr>
            </a:pPr>
            <a:r>
              <a:rPr lang="en-US" altLang="zh-CN" sz="2600"/>
              <a:t>    </a:t>
            </a:r>
            <a:r>
              <a:rPr lang="zh-CN" altLang="en-US" sz="2600">
                <a:latin typeface="仿宋" panose="02010609060101010101" charset="-122"/>
                <a:ea typeface="仿宋" panose="02010609060101010101" charset="-122"/>
              </a:rPr>
              <a:t>循环氢可从反应器中带走反应热，此热量在一系列的流出物换热器和最终的空冷中取走。循环冷氢也被用来控制催化剂床层人口温度，进而控制反应温度。</a:t>
            </a:r>
            <a:endParaRPr lang="zh-CN" altLang="en-US" sz="2600">
              <a:latin typeface="仿宋" panose="02010609060101010101" charset="-122"/>
              <a:ea typeface="仿宋" panose="02010609060101010101" charset="-122"/>
            </a:endParaRPr>
          </a:p>
          <a:p>
            <a:pPr eaLnBrk="1" hangingPunct="1">
              <a:buClr>
                <a:schemeClr val="tx2"/>
              </a:buClr>
            </a:pPr>
            <a:r>
              <a:rPr lang="zh-CN" altLang="en-US" sz="2600">
                <a:latin typeface="仿宋" panose="02010609060101010101" charset="-122"/>
                <a:ea typeface="仿宋" panose="02010609060101010101" charset="-122"/>
              </a:rPr>
              <a:t>    当循环氢和冷氢流量失去时，也失去了控制反应和带走热量的手段。催化剂床层温度的增加无法控制。唯一停止反应的方法就是除去反应物。反应器进料可以通过停止进料泵除去。然而催化剂上仍然残留了足够的油品继续反应。因此在除去其它的反应物、氢的同时必须快速降压。这可通过泄压系统进行，它在循环氢压缩机故障时自动启用。</a:t>
            </a:r>
            <a:endParaRPr lang="zh-CN" altLang="en-US" sz="2600">
              <a:latin typeface="仿宋" panose="02010609060101010101" charset="-122"/>
              <a:ea typeface="仿宋" panose="0201060906010101010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8" name="Rectangle 2"/>
          <p:cNvSpPr/>
          <p:nvPr>
            <p:ph type="title" idx="4294967295"/>
          </p:nvPr>
        </p:nvSpPr>
        <p:spPr>
          <a:xfrm>
            <a:off x="468313" y="228600"/>
            <a:ext cx="8218487" cy="774700"/>
          </a:xfrm>
          <a:ln/>
        </p:spPr>
        <p:txBody>
          <a:bodyPr wrap="square" lIns="91440" tIns="45720" rIns="91440" bIns="45720" anchor="ctr" anchorCtr="0"/>
          <a:p>
            <a:pPr eaLnBrk="1" hangingPunct="1"/>
            <a:r>
              <a:rPr lang="zh-CN" altLang="en-US" b="1"/>
              <a:t>加氢装置事故预防</a:t>
            </a:r>
            <a:endParaRPr lang="zh-CN" altLang="en-US" b="1"/>
          </a:p>
        </p:txBody>
      </p:sp>
      <p:sp>
        <p:nvSpPr>
          <p:cNvPr id="2319" name="Rectangle 3"/>
          <p:cNvSpPr>
            <a:spLocks noGrp="1"/>
          </p:cNvSpPr>
          <p:nvPr>
            <p:ph idx="1"/>
          </p:nvPr>
        </p:nvSpPr>
        <p:spPr>
          <a:xfrm>
            <a:off x="428625" y="1857375"/>
            <a:ext cx="8229600" cy="3398838"/>
          </a:xfrm>
          <a:ln/>
        </p:spPr>
        <p:txBody>
          <a:bodyPr wrap="square" lIns="91440" tIns="45720" rIns="91440" bIns="45720" anchor="t" anchorCtr="0"/>
          <a:p>
            <a:pPr eaLnBrk="1" hangingPunct="1">
              <a:lnSpc>
                <a:spcPct val="80000"/>
              </a:lnSpc>
              <a:buClr>
                <a:schemeClr val="tx2"/>
              </a:buClr>
            </a:pPr>
            <a:r>
              <a:rPr lang="en-US" altLang="zh-CN" sz="2600"/>
              <a:t>         </a:t>
            </a:r>
            <a:r>
              <a:rPr lang="zh-CN" altLang="en-US" sz="2800">
                <a:latin typeface="仿宋" panose="02010609060101010101" charset="-122"/>
                <a:ea typeface="仿宋" panose="02010609060101010101" charset="-122"/>
              </a:rPr>
              <a:t>预防性管理是以预防事故为中心所进行的管理活动，其核心是控制人的不安全行为和消除物的不安全状态。对人员的管理重点是如何控制人的不安全行为，如进行人员安全培训，提高人员的安全素质；进行职务分析，选择更合适的人员；进行职业适应性测试，提高人员和岗位的匹配程度；采用激励手段，使人员自觉遵守安全行为规范。消除物的不安全状态是控制设备和作业环境的</a:t>
            </a:r>
            <a:endParaRPr lang="zh-CN" altLang="en-US" sz="2800">
              <a:latin typeface="仿宋" panose="02010609060101010101" charset="-122"/>
              <a:ea typeface="仿宋"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0" name="Rectangle 2"/>
          <p:cNvSpPr/>
          <p:nvPr>
            <p:ph type="title" idx="4294967295"/>
          </p:nvPr>
        </p:nvSpPr>
        <p:spPr>
          <a:ln/>
        </p:spPr>
        <p:txBody>
          <a:bodyPr wrap="square" lIns="91440" tIns="45720" rIns="91440" bIns="45720" anchor="ctr" anchorCtr="0"/>
          <a:p>
            <a:pPr eaLnBrk="1" hangingPunct="1"/>
            <a:r>
              <a:rPr lang="zh-CN" altLang="en-US"/>
              <a:t>加氢工艺安全控制的基本要求</a:t>
            </a:r>
            <a:endParaRPr lang="zh-CN" altLang="en-US"/>
          </a:p>
        </p:txBody>
      </p:sp>
      <p:sp>
        <p:nvSpPr>
          <p:cNvPr id="2071"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温度和压力的报警和联锁；</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反应物料的比例控制和联锁系统；</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紧急冷却系统；</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搅拌的稳定控制系统；</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(5)</a:t>
            </a:r>
            <a:r>
              <a:rPr lang="zh-CN" altLang="en-US" sz="2800">
                <a:latin typeface="仿宋" panose="02010609060101010101" charset="-122"/>
                <a:ea typeface="仿宋" panose="02010609060101010101" charset="-122"/>
              </a:rPr>
              <a:t>氢气紧急切断系统；</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加装安全阀、爆破片等安全设施；</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(7)</a:t>
            </a:r>
            <a:r>
              <a:rPr lang="zh-CN" altLang="en-US" sz="2800">
                <a:latin typeface="仿宋" panose="02010609060101010101" charset="-122"/>
                <a:ea typeface="仿宋" panose="02010609060101010101" charset="-122"/>
              </a:rPr>
              <a:t>循环氢压缩机停机报警和联锁；氢气检测报警装置等</a:t>
            </a:r>
            <a:endParaRPr lang="zh-CN" altLang="en-US" sz="2800">
              <a:latin typeface="仿宋" panose="02010609060101010101" charset="-122"/>
              <a:ea typeface="仿宋" panose="02010609060101010101"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23" name="Rectangle 3"/>
          <p:cNvSpPr/>
          <p:nvPr>
            <p:ph idx="1"/>
          </p:nvPr>
        </p:nvSpPr>
        <p:spPr>
          <a:xfrm>
            <a:off x="571500" y="2143125"/>
            <a:ext cx="7929563" cy="3094038"/>
          </a:xfrm>
          <a:ln/>
        </p:spPr>
        <p:txBody>
          <a:bodyPr wrap="square" lIns="91440" tIns="45720" rIns="91440" bIns="45720" anchor="t" anchorCtr="0"/>
          <a:p>
            <a:pPr eaLnBrk="1" hangingPunct="1">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从装置建设开始着眼安全</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装置设计要完全符合防火防爆的安全技术要求；装置建设必须取得消防部门的安全验收；采用先进的工艺技术和可靠的防火防爆措施；确定安全的工艺指标，控制好物料；采用自动控制和排除故障的先进装置。</a:t>
            </a:r>
            <a:endParaRPr lang="zh-CN" altLang="en-US" sz="2800">
              <a:latin typeface="仿宋" panose="02010609060101010101" charset="-122"/>
              <a:ea typeface="仿宋" panose="02010609060101010101"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2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加强工艺管理，严格控制工艺指标</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控制压力，严防超压。设备设计压力是一定的，而且经过耐压检验，操作不当，压力超过设备所能承受的强度时，设备遭到破坏，物料外泄酿成爆炸事故。</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控制温度，严防超温。温度过高，反应剧烈，易造成飞温，损坏设备本体材质，降低使用寿命，严重时造成爆炸事故。</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控制好加氢进料速度，坚持”先提量后提温，先降温后降量”的原则</a:t>
            </a:r>
            <a:r>
              <a:rPr lang="zh-CN" altLang="en-US" sz="2800"/>
              <a:t>。</a:t>
            </a:r>
            <a:endParaRPr lang="zh-CN" alt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31" name="Rectangle 3"/>
          <p:cNvSpPr>
            <a:spLocks noGrp="1"/>
          </p:cNvSpPr>
          <p:nvPr>
            <p:ph idx="1"/>
          </p:nvPr>
        </p:nvSpPr>
        <p:spPr>
          <a:ln/>
        </p:spPr>
        <p:txBody>
          <a:bodyPr wrap="square" lIns="91440" tIns="45720" rIns="91440" bIns="45720" anchor="t" anchorCtr="0"/>
          <a:p>
            <a:pPr eaLnBrk="1" hangingPunct="1">
              <a:lnSpc>
                <a:spcPct val="8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加强设备维护，确保完好</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建立好动静态设备台帐、压力管道台帐、检修台帐、设备维修记录、事故处理分析档案，以备查询。</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根据运行情况，制定详细检修计划，保证检修质量。</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加强压力容器、压力管道的检测工作，积极配合锅检所的定期检验，及时发现和消除缺陷和隐患。</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定期检查设备的安全附件，确保安全使用。</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en-US" altLang="zh-CN" sz="2800">
                <a:latin typeface="仿宋" panose="02010609060101010101" charset="-122"/>
                <a:ea typeface="仿宋" panose="02010609060101010101" charset="-122"/>
              </a:rPr>
              <a:t>5)</a:t>
            </a:r>
            <a:r>
              <a:rPr lang="zh-CN" altLang="en-US" sz="2800">
                <a:latin typeface="仿宋" panose="02010609060101010101" charset="-122"/>
                <a:ea typeface="仿宋" panose="02010609060101010101" charset="-122"/>
              </a:rPr>
              <a:t>加强可燃气体报警器的检测管理</a:t>
            </a:r>
            <a:r>
              <a:rPr lang="zh-CN" altLang="en-US" sz="2600"/>
              <a:t>。</a:t>
            </a:r>
            <a:endParaRPr lang="zh-CN" altLang="en-US" sz="26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35"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a:t>      </a:t>
            </a:r>
            <a:r>
              <a:rPr lang="zh-CN" altLang="en-US" sz="2800">
                <a:latin typeface="仿宋" panose="02010609060101010101" charset="-122"/>
                <a:ea typeface="仿宋" panose="02010609060101010101" charset="-122"/>
              </a:rPr>
              <a:t>为了避免吸入空气形成爆炸性混合物，应使供气总管保持压力稳定，同时也要防止突然超压，造成爆炸事故。若有氢气渗入房内，室内应具有充足的蒸汽进行稀释，以免达到爆炸浓度。</a:t>
            </a:r>
            <a:br>
              <a:rPr lang="zh-CN" altLang="en-US" sz="2800">
                <a:latin typeface="仿宋" panose="02010609060101010101" charset="-122"/>
                <a:ea typeface="仿宋" panose="02010609060101010101" charset="-122"/>
              </a:rPr>
            </a:br>
            <a:r>
              <a:rPr lang="zh-CN" altLang="en-US" sz="2800">
                <a:latin typeface="仿宋" panose="02010609060101010101" charset="-122"/>
                <a:ea typeface="仿宋" panose="02010609060101010101" charset="-122"/>
              </a:rPr>
              <a:t>　　为了避免设备上的压力计及玻璃液位指示器在爆炸时其碎片打伤操作人员，这些仪器应包以金属网。液面测量器应定期进行水压试验。</a:t>
            </a:r>
            <a:br>
              <a:rPr lang="zh-CN" altLang="en-US"/>
            </a:br>
            <a:r>
              <a:rPr lang="zh-CN" altLang="en-US"/>
              <a:t>　　</a:t>
            </a:r>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8"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39" name="Rectangle 3"/>
          <p:cNvSpPr/>
          <p:nvPr>
            <p:ph idx="1"/>
          </p:nvPr>
        </p:nvSpPr>
        <p:spPr>
          <a:ln/>
        </p:spPr>
        <p:txBody>
          <a:bodyPr wrap="square" lIns="91440" tIns="45720" rIns="91440" bIns="45720" anchor="t" anchorCtr="0"/>
          <a:p>
            <a:pPr eaLnBrk="1" hangingPunct="1">
              <a:buClr>
                <a:schemeClr val="tx2"/>
              </a:buClr>
            </a:pPr>
            <a:r>
              <a:rPr lang="en-US" altLang="zh-CN"/>
              <a:t>  </a:t>
            </a:r>
            <a:r>
              <a:rPr lang="zh-CN" altLang="en-US" sz="2800">
                <a:latin typeface="仿宋" panose="02010609060101010101" charset="-122"/>
                <a:ea typeface="仿宋" panose="02010609060101010101" charset="-122"/>
              </a:rPr>
              <a:t>冷却机器和设备用的水不得含有腐蚀性物质。在开车或检修设备管线之前，必须用氮气吹扫。设备及管道中允许残留的氧气含量不超过</a:t>
            </a:r>
            <a:r>
              <a:rPr lang="en-US" altLang="zh-CN" sz="2800">
                <a:latin typeface="仿宋" panose="02010609060101010101" charset="-122"/>
                <a:ea typeface="仿宋" panose="02010609060101010101" charset="-122"/>
              </a:rPr>
              <a:t>0.5</a:t>
            </a:r>
            <a:r>
              <a:rPr lang="zh-CN" altLang="en-US" sz="2800">
                <a:latin typeface="仿宋" panose="02010609060101010101" charset="-122"/>
                <a:ea typeface="仿宋" panose="02010609060101010101" charset="-122"/>
              </a:rPr>
              <a:t>％。为了防止中毒，吹扫气体应当排至室外。</a:t>
            </a:r>
            <a:br>
              <a:rPr lang="zh-CN" altLang="en-US" sz="2800">
                <a:latin typeface="仿宋" panose="02010609060101010101" charset="-122"/>
                <a:ea typeface="仿宋" panose="02010609060101010101" charset="-122"/>
              </a:rPr>
            </a:br>
            <a:r>
              <a:rPr lang="zh-CN" altLang="en-US" sz="2800">
                <a:latin typeface="仿宋" panose="02010609060101010101" charset="-122"/>
                <a:ea typeface="仿宋" panose="02010609060101010101" charset="-122"/>
              </a:rPr>
              <a:t>　由于停电或无水而停车的系统，应保持余压，以免空气进入系统中。</a:t>
            </a:r>
            <a:br>
              <a:rPr lang="zh-CN" altLang="en-US" sz="2800">
                <a:latin typeface="仿宋" panose="02010609060101010101" charset="-122"/>
                <a:ea typeface="仿宋" panose="02010609060101010101" charset="-122"/>
              </a:rPr>
            </a:br>
            <a:r>
              <a:rPr lang="zh-CN" altLang="en-US" sz="2800">
                <a:latin typeface="仿宋" panose="02010609060101010101" charset="-122"/>
                <a:ea typeface="仿宋" panose="02010609060101010101" charset="-122"/>
              </a:rPr>
              <a:t>　 在催化加氢过程中，为了迅速消除可能发生的火灾事故，应备有二氧化碳灭火设备。无论何种气体在高压下泄漏时，人员都不得接近</a:t>
            </a:r>
            <a:endParaRPr lang="zh-CN" altLang="en-US" sz="2800">
              <a:latin typeface="仿宋" panose="02010609060101010101" charset="-122"/>
              <a:ea typeface="仿宋" panose="02010609060101010101"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4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防火防爆控制点</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加热炉</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加热炉用来为反应提供热量，炉管壁温超高，会缩短炉管寿命，超温严重，炉管强度降到某一极值，可能导致炉管爆裂，造成恶性爆炸事故。加热炉点火，必须遵从操作规程，炉膛必须经过蒸汽吹扫方能点火，防止瓦斯大量漏进炉膛。</a:t>
            </a:r>
            <a:endParaRPr lang="zh-CN" altLang="en-US" sz="2800">
              <a:latin typeface="仿宋" panose="02010609060101010101" charset="-122"/>
              <a:ea typeface="仿宋" panose="02010609060101010101"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6"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47"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反应器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zh-CN" altLang="en-US" sz="2800">
                <a:latin typeface="仿宋" panose="02010609060101010101" charset="-122"/>
                <a:ea typeface="仿宋" panose="02010609060101010101" charset="-122"/>
              </a:rPr>
              <a:t>操作中严格控制升温降温速度，一般控制在</a:t>
            </a:r>
            <a:r>
              <a:rPr lang="en-US" altLang="zh-CN" sz="2800">
                <a:latin typeface="仿宋" panose="02010609060101010101" charset="-122"/>
                <a:ea typeface="仿宋" panose="02010609060101010101" charset="-122"/>
              </a:rPr>
              <a:t>25</a:t>
            </a:r>
            <a:r>
              <a:rPr lang="en-US" altLang="en-US" sz="2800">
                <a:latin typeface="仿宋" panose="02010609060101010101" charset="-122"/>
                <a:ea typeface="仿宋" panose="02010609060101010101" charset="-122"/>
              </a:rPr>
              <a:t>℃</a:t>
            </a:r>
            <a:r>
              <a:rPr lang="zh-CN" altLang="en-US" sz="2800">
                <a:latin typeface="仿宋" panose="02010609060101010101" charset="-122"/>
                <a:ea typeface="仿宋" panose="02010609060101010101" charset="-122"/>
              </a:rPr>
              <a:t>左右，避免因为温度骤变引起设备、内件的急剧膨胀或收缩造成设备损坏，另外切换原料油时要及时调整反应温度。</a:t>
            </a:r>
            <a:endParaRPr lang="zh-CN" altLang="en-US" sz="2800">
              <a:latin typeface="仿宋" panose="02010609060101010101" charset="-122"/>
              <a:ea typeface="仿宋" panose="02010609060101010101" charset="-122"/>
            </a:endParaRPr>
          </a:p>
          <a:p>
            <a:pPr eaLnBrk="1" hangingPunct="1">
              <a:buClr>
                <a:schemeClr val="tx2"/>
              </a:buClr>
            </a:pPr>
            <a:endParaRPr lang="en-US" altLang="zh-C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0"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51" name="Rectangle 3"/>
          <p:cNvSpPr/>
          <p:nvPr>
            <p:ph idx="1"/>
          </p:nvPr>
        </p:nvSpPr>
        <p:spPr>
          <a:xfrm>
            <a:off x="785813" y="1785938"/>
            <a:ext cx="7693025" cy="4235450"/>
          </a:xfrm>
          <a:ln/>
        </p:spPr>
        <p:txBody>
          <a:bodyPr wrap="square" lIns="91440" tIns="45720" rIns="91440" bIns="45720" anchor="t" anchorCtr="0"/>
          <a:p>
            <a:pPr eaLnBrk="1" hangingPunct="1">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高、低分</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密切注意高分的压力、液面、温度等各工艺参数的变化，严格控制在指标范围内。现场液面计与远传必须经常校对，调节阀开度室内外保持一致，手动紧急放空阀必须定期检验，确保灵活。</a:t>
            </a:r>
            <a:endParaRPr lang="zh-CN" altLang="en-US" sz="2800">
              <a:latin typeface="仿宋" panose="02010609060101010101" charset="-122"/>
              <a:ea typeface="仿宋" panose="02010609060101010101" charset="-122"/>
            </a:endParaRPr>
          </a:p>
          <a:p>
            <a:pPr eaLnBrk="1" hangingPunct="1">
              <a:buClr>
                <a:schemeClr val="tx2"/>
              </a:buClr>
            </a:pPr>
            <a:r>
              <a:rPr lang="zh-CN" altLang="en-US" sz="2800">
                <a:latin typeface="仿宋" panose="02010609060101010101" charset="-122"/>
                <a:ea typeface="仿宋" panose="02010609060101010101" charset="-122"/>
              </a:rPr>
              <a:t>高分设计压力</a:t>
            </a:r>
            <a:r>
              <a:rPr lang="en-US" altLang="zh-CN" sz="2800">
                <a:latin typeface="仿宋" panose="02010609060101010101" charset="-122"/>
                <a:ea typeface="仿宋" panose="02010609060101010101" charset="-122"/>
              </a:rPr>
              <a:t>8.5MPa</a:t>
            </a:r>
            <a:r>
              <a:rPr lang="zh-CN" altLang="en-US" sz="2800">
                <a:latin typeface="仿宋" panose="02010609060101010101" charset="-122"/>
                <a:ea typeface="仿宋" panose="02010609060101010101" charset="-122"/>
              </a:rPr>
              <a:t>，低分设计压力</a:t>
            </a:r>
            <a:r>
              <a:rPr lang="en-US" altLang="zh-CN" sz="2800">
                <a:latin typeface="仿宋" panose="02010609060101010101" charset="-122"/>
                <a:ea typeface="仿宋" panose="02010609060101010101" charset="-122"/>
              </a:rPr>
              <a:t>1.4MPa</a:t>
            </a:r>
            <a:r>
              <a:rPr lang="zh-CN" altLang="en-US" sz="2800">
                <a:latin typeface="仿宋" panose="02010609060101010101" charset="-122"/>
                <a:ea typeface="仿宋" panose="02010609060101010101" charset="-122"/>
              </a:rPr>
              <a:t>，自高分到低分，经过一个减压调节阀，运行中及事故状态下，严防此处高压串入低压。</a:t>
            </a:r>
            <a:endParaRPr lang="zh-CN" altLang="en-US" sz="2800">
              <a:latin typeface="仿宋" panose="02010609060101010101" charset="-122"/>
              <a:ea typeface="仿宋" panose="02010609060101010101"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4"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55" name="Rectangle 3"/>
          <p:cNvSpPr>
            <a:spLocks noGrp="1"/>
          </p:cNvSpPr>
          <p:nvPr>
            <p:ph idx="1"/>
          </p:nvPr>
        </p:nvSpPr>
        <p:spPr>
          <a:ln/>
        </p:spPr>
        <p:txBody>
          <a:bodyPr wrap="square" lIns="91440" tIns="45720" rIns="91440" bIns="45720" anchor="t" anchorCtr="0"/>
          <a:p>
            <a:pPr eaLnBrk="1" hangingPunct="1">
              <a:lnSpc>
                <a:spcPct val="8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压缩机</a:t>
            </a:r>
            <a:endParaRPr lang="zh-CN" altLang="en-US" sz="2800">
              <a:latin typeface="仿宋" panose="02010609060101010101" charset="-122"/>
              <a:ea typeface="仿宋" panose="02010609060101010101" charset="-122"/>
            </a:endParaRPr>
          </a:p>
          <a:p>
            <a:pPr eaLnBrk="1" hangingPunct="1">
              <a:lnSpc>
                <a:spcPct val="80000"/>
              </a:lnSpc>
              <a:buClr>
                <a:schemeClr val="tx2"/>
              </a:buClr>
            </a:pPr>
            <a:r>
              <a:rPr lang="zh-CN" altLang="en-US" sz="2800">
                <a:latin typeface="仿宋" panose="02010609060101010101" charset="-122"/>
                <a:ea typeface="仿宋" panose="02010609060101010101" charset="-122"/>
              </a:rPr>
              <a:t>新氢、循氢压缩机是加氢装置的重要设备，其功能是保证反应系统用氢。压缩机经过长时间运行，活塞杆密封、气阀、阀门、仪表等部位极易发生泄露及火灾爆炸事故。对压缩机的工艺指标严格检查和监视，压机入口温度</a:t>
            </a:r>
            <a:r>
              <a:rPr lang="en-US" altLang="zh-CN" sz="2800">
                <a:latin typeface="仿宋" panose="02010609060101010101" charset="-122"/>
                <a:ea typeface="仿宋" panose="02010609060101010101" charset="-122"/>
              </a:rPr>
              <a:t>&lt; 40 ℃ </a:t>
            </a:r>
            <a:r>
              <a:rPr lang="zh-CN" altLang="en-US" sz="2800">
                <a:latin typeface="仿宋" panose="02010609060101010101" charset="-122"/>
                <a:ea typeface="仿宋" panose="02010609060101010101" charset="-122"/>
              </a:rPr>
              <a:t>，新氢排气温度</a:t>
            </a:r>
            <a:r>
              <a:rPr lang="en-US" altLang="zh-CN" sz="2800">
                <a:latin typeface="仿宋" panose="02010609060101010101" charset="-122"/>
                <a:ea typeface="仿宋" panose="02010609060101010101" charset="-122"/>
              </a:rPr>
              <a:t>&lt;115 ℃ </a:t>
            </a:r>
            <a:r>
              <a:rPr lang="zh-CN" altLang="en-US" sz="2800">
                <a:latin typeface="仿宋" panose="02010609060101010101" charset="-122"/>
                <a:ea typeface="仿宋" panose="02010609060101010101" charset="-122"/>
              </a:rPr>
              <a:t>，循氢排气温度</a:t>
            </a:r>
            <a:r>
              <a:rPr lang="en-US" altLang="zh-CN" sz="2800">
                <a:latin typeface="仿宋" panose="02010609060101010101" charset="-122"/>
                <a:ea typeface="仿宋" panose="02010609060101010101" charset="-122"/>
              </a:rPr>
              <a:t>&lt;85℃ </a:t>
            </a:r>
            <a:r>
              <a:rPr lang="zh-CN" altLang="en-US" sz="2800">
                <a:latin typeface="仿宋" panose="02010609060101010101" charset="-122"/>
                <a:ea typeface="仿宋" panose="02010609060101010101" charset="-122"/>
              </a:rPr>
              <a:t>，压缩比控制设计范围内，压机房可燃气体报警仪必须灵活好用，机组连锁系统投用。新氢压缩机的出口设置”四回一”，以调整氢气的补入量，调节阀前后压差极大，运行中及事故状态下，严防此处高压串入低压。 </a:t>
            </a:r>
            <a:endParaRPr lang="zh-CN" altLang="en-US" sz="2800">
              <a:latin typeface="仿宋" panose="02010609060101010101" charset="-122"/>
              <a:ea typeface="仿宋" panose="02010609060101010101" charset="-122"/>
            </a:endParaRPr>
          </a:p>
          <a:p>
            <a:pPr eaLnBrk="1" hangingPunct="1">
              <a:lnSpc>
                <a:spcPct val="70000"/>
              </a:lnSpc>
              <a:buClr>
                <a:schemeClr val="tx2"/>
              </a:buClr>
            </a:pPr>
            <a:endParaRPr lang="en-US" altLang="zh-CN"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8" name="Rectangle 2"/>
          <p:cNvSpPr/>
          <p:nvPr>
            <p:ph type="title" idx="4294967295"/>
          </p:nvPr>
        </p:nvSpPr>
        <p:spPr>
          <a:ln/>
        </p:spPr>
        <p:txBody>
          <a:bodyPr wrap="square" lIns="91440" tIns="45720" rIns="91440" bIns="45720" anchor="ctr" anchorCtr="0"/>
          <a:p>
            <a:pPr eaLnBrk="1" hangingPunct="1"/>
            <a:r>
              <a:rPr lang="en-US" altLang="zh-CN"/>
              <a:t>(5)</a:t>
            </a:r>
            <a:r>
              <a:rPr lang="zh-CN" altLang="en-US"/>
              <a:t>加强火源的控制管理</a:t>
            </a:r>
            <a:endParaRPr lang="zh-CN" altLang="en-US"/>
          </a:p>
        </p:txBody>
      </p:sp>
      <p:sp>
        <p:nvSpPr>
          <p:cNvPr id="2359"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sz="2800">
                <a:latin typeface="仿宋" panose="02010609060101010101" charset="-122"/>
                <a:ea typeface="仿宋" panose="02010609060101010101" charset="-122"/>
              </a:rPr>
              <a:t>严格明火管理，严禁带火种及易燃易爆危险品进人厂区，严禁在厂区吸烟，防爆区严禁穿钉鞋，必须穿防静电工作服，防爆区域检修必须使用防爆工具。生产过程中常常需要动火抢修，这对装置的用火管理是极大考验，严格遵从火票、电票管理制度，现场设专人监火。对输送物料的管线、设备动火，必须用氮气或蒸汽吹扫置换干净，分析合格后方可动火；与其他系统相连的管线、设备，必须用盲板隔绝，并做好记录；地沟、地井必须做好掩盖工作等等。 </a:t>
            </a:r>
            <a:endParaRPr lang="zh-CN" altLang="en-US" sz="2800">
              <a:latin typeface="仿宋" panose="02010609060101010101" charset="-122"/>
              <a:ea typeface="仿宋" panose="02010609060101010101" charset="-122"/>
            </a:endParaRPr>
          </a:p>
          <a:p>
            <a:pPr eaLnBrk="1" hangingPunct="1">
              <a:buClr>
                <a:schemeClr val="tx2"/>
              </a:buClr>
            </a:pPr>
            <a:endParaRPr lang="en-US" altLang="zh-CN"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4" name="Rectangle 2"/>
          <p:cNvSpPr/>
          <p:nvPr>
            <p:ph type="title" idx="4294967295"/>
          </p:nvPr>
        </p:nvSpPr>
        <p:spPr>
          <a:ln/>
        </p:spPr>
        <p:txBody>
          <a:bodyPr wrap="square" lIns="91440" tIns="45720" rIns="91440" bIns="45720" anchor="ctr" anchorCtr="0"/>
          <a:p>
            <a:pPr eaLnBrk="1" hangingPunct="1"/>
            <a:r>
              <a:rPr lang="zh-CN" altLang="en-US"/>
              <a:t>加氢工艺控制方式</a:t>
            </a:r>
            <a:endParaRPr lang="zh-CN" altLang="en-US"/>
          </a:p>
        </p:txBody>
      </p:sp>
      <p:sp>
        <p:nvSpPr>
          <p:cNvPr id="2075" name="Rectangle 3"/>
          <p:cNvSpPr/>
          <p:nvPr>
            <p:ph idx="1"/>
          </p:nvPr>
        </p:nvSpPr>
        <p:spPr>
          <a:ln/>
        </p:spPr>
        <p:txBody>
          <a:bodyPr wrap="square" lIns="91440" tIns="45720" rIns="91440" bIns="45720" anchor="t" anchorCtr="0"/>
          <a:p>
            <a:pPr eaLnBrk="1" hangingPunct="1">
              <a:lnSpc>
                <a:spcPct val="90000"/>
              </a:lnSpc>
              <a:buClr>
                <a:schemeClr val="tx2"/>
              </a:buClr>
            </a:pPr>
            <a:r>
              <a:rPr lang="zh-CN" altLang="en-US"/>
              <a:t>（</a:t>
            </a:r>
            <a:r>
              <a:rPr lang="en-US" altLang="zh-CN" sz="3000">
                <a:latin typeface="仿宋" panose="02010609060101010101" charset="-122"/>
                <a:ea typeface="仿宋" panose="02010609060101010101" charset="-122"/>
              </a:rPr>
              <a:t>1</a:t>
            </a:r>
            <a:r>
              <a:rPr lang="zh-CN" altLang="en-US" sz="3000">
                <a:latin typeface="仿宋" panose="02010609060101010101" charset="-122"/>
                <a:ea typeface="仿宋" panose="02010609060101010101" charset="-122"/>
              </a:rPr>
              <a:t>）将加氢反应釜内温度、压力与釜内搅拌电流、氢气流量、加氢反应釜夹套冷却水进</a:t>
            </a:r>
            <a:endParaRPr lang="zh-CN" altLang="en-US" sz="3000">
              <a:latin typeface="仿宋" panose="02010609060101010101" charset="-122"/>
              <a:ea typeface="仿宋" panose="02010609060101010101" charset="-122"/>
            </a:endParaRPr>
          </a:p>
          <a:p>
            <a:pPr eaLnBrk="1" hangingPunct="1">
              <a:lnSpc>
                <a:spcPct val="90000"/>
              </a:lnSpc>
              <a:buClr>
                <a:schemeClr val="tx2"/>
              </a:buClr>
            </a:pPr>
            <a:r>
              <a:rPr lang="zh-CN" altLang="en-US" sz="3000">
                <a:latin typeface="仿宋" panose="02010609060101010101" charset="-122"/>
                <a:ea typeface="仿宋" panose="02010609060101010101" charset="-122"/>
              </a:rPr>
              <a:t>水阀形成联锁关系，设立紧急停车系统。</a:t>
            </a:r>
            <a:endParaRPr lang="zh-CN" altLang="en-US" sz="3000">
              <a:latin typeface="仿宋" panose="02010609060101010101" charset="-122"/>
              <a:ea typeface="仿宋" panose="02010609060101010101" charset="-122"/>
            </a:endParaRPr>
          </a:p>
          <a:p>
            <a:pPr eaLnBrk="1" hangingPunct="1">
              <a:lnSpc>
                <a:spcPct val="90000"/>
              </a:lnSpc>
              <a:buClr>
                <a:schemeClr val="tx2"/>
              </a:buClr>
            </a:pPr>
            <a:r>
              <a:rPr lang="zh-CN" altLang="en-US" sz="3000">
                <a:latin typeface="仿宋" panose="02010609060101010101" charset="-122"/>
                <a:ea typeface="仿宋" panose="02010609060101010101" charset="-122"/>
              </a:rPr>
              <a:t> </a:t>
            </a:r>
            <a:r>
              <a:rPr lang="en-US" altLang="zh-CN" sz="3000">
                <a:latin typeface="仿宋" panose="02010609060101010101" charset="-122"/>
                <a:ea typeface="仿宋" panose="02010609060101010101" charset="-122"/>
              </a:rPr>
              <a:t>(2)</a:t>
            </a:r>
            <a:r>
              <a:rPr lang="zh-CN" altLang="en-US" sz="3000">
                <a:latin typeface="仿宋" panose="02010609060101010101" charset="-122"/>
                <a:ea typeface="仿宋" panose="02010609060101010101" charset="-122"/>
              </a:rPr>
              <a:t>加入急冷氮气或氢气的系统。当加氢反应釜内温度或压力超标或搅拌系统发生故</a:t>
            </a:r>
            <a:endParaRPr lang="zh-CN" altLang="en-US" sz="3000">
              <a:latin typeface="仿宋" panose="02010609060101010101" charset="-122"/>
              <a:ea typeface="仿宋" panose="02010609060101010101" charset="-122"/>
            </a:endParaRPr>
          </a:p>
          <a:p>
            <a:pPr eaLnBrk="1" hangingPunct="1">
              <a:lnSpc>
                <a:spcPct val="90000"/>
              </a:lnSpc>
              <a:buClr>
                <a:schemeClr val="tx2"/>
              </a:buClr>
            </a:pPr>
            <a:r>
              <a:rPr lang="zh-CN" altLang="en-US" sz="3000">
                <a:latin typeface="仿宋" panose="02010609060101010101" charset="-122"/>
                <a:ea typeface="仿宋" panose="02010609060101010101" charset="-122"/>
              </a:rPr>
              <a:t>障时自动停止加氢，泄压，并进入紧急状态。</a:t>
            </a:r>
            <a:endParaRPr lang="zh-CN" altLang="en-US" sz="3000">
              <a:latin typeface="仿宋" panose="02010609060101010101" charset="-122"/>
              <a:ea typeface="仿宋" panose="02010609060101010101" charset="-122"/>
            </a:endParaRPr>
          </a:p>
          <a:p>
            <a:pPr eaLnBrk="1" hangingPunct="1">
              <a:lnSpc>
                <a:spcPct val="90000"/>
              </a:lnSpc>
              <a:buClr>
                <a:schemeClr val="tx2"/>
              </a:buClr>
            </a:pPr>
            <a:r>
              <a:rPr lang="zh-CN" altLang="en-US" sz="3000">
                <a:latin typeface="仿宋" panose="02010609060101010101" charset="-122"/>
                <a:ea typeface="仿宋" panose="02010609060101010101" charset="-122"/>
              </a:rPr>
              <a:t> </a:t>
            </a:r>
            <a:r>
              <a:rPr lang="en-US" altLang="zh-CN" sz="3000">
                <a:latin typeface="仿宋" panose="02010609060101010101" charset="-122"/>
                <a:ea typeface="仿宋" panose="02010609060101010101" charset="-122"/>
              </a:rPr>
              <a:t>(3)</a:t>
            </a:r>
            <a:r>
              <a:rPr lang="zh-CN" altLang="en-US" sz="3000">
                <a:latin typeface="仿宋" panose="02010609060101010101" charset="-122"/>
                <a:ea typeface="仿宋" panose="02010609060101010101" charset="-122"/>
              </a:rPr>
              <a:t>安全泄放系统。</a:t>
            </a:r>
            <a:endParaRPr lang="zh-CN" altLang="en-US" sz="3000">
              <a:latin typeface="仿宋" panose="02010609060101010101" charset="-122"/>
              <a:ea typeface="仿宋" panose="02010609060101010101"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2" name="Rectangle 2"/>
          <p:cNvSpPr/>
          <p:nvPr>
            <p:ph type="title" idx="4294967295"/>
          </p:nvPr>
        </p:nvSpPr>
        <p:spPr>
          <a:ln/>
        </p:spPr>
        <p:txBody>
          <a:bodyPr wrap="square" lIns="91440" tIns="45720" rIns="91440" bIns="45720" anchor="ctr" anchorCtr="0"/>
          <a:p>
            <a:pPr eaLnBrk="1" hangingPunct="1"/>
            <a:endParaRPr lang="zh-CN" altLang="zh-CN"/>
          </a:p>
        </p:txBody>
      </p:sp>
      <p:sp>
        <p:nvSpPr>
          <p:cNvPr id="2363" name="Rectangle 3"/>
          <p:cNvSpPr/>
          <p:nvPr>
            <p:ph idx="1"/>
          </p:nvPr>
        </p:nvSpPr>
        <p:spPr>
          <a:ln/>
        </p:spPr>
        <p:txBody>
          <a:bodyPr wrap="square" lIns="91440" tIns="45720" rIns="91440" bIns="45720" anchor="t" anchorCtr="0"/>
          <a:p>
            <a:pPr eaLnBrk="1" hangingPunct="1">
              <a:lnSpc>
                <a:spcPct val="90000"/>
              </a:lnSpc>
              <a:buClr>
                <a:schemeClr val="tx2"/>
              </a:buClr>
            </a:pP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做好防、消结合工作</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1)</a:t>
            </a:r>
            <a:r>
              <a:rPr lang="zh-CN" altLang="en-US" sz="2800">
                <a:latin typeface="仿宋" panose="02010609060101010101" charset="-122"/>
                <a:ea typeface="仿宋" panose="02010609060101010101" charset="-122"/>
              </a:rPr>
              <a:t>做好消防设施、器材的管理工作，保证完好有效。</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2)</a:t>
            </a:r>
            <a:r>
              <a:rPr lang="zh-CN" altLang="en-US" sz="2800">
                <a:latin typeface="仿宋" panose="02010609060101010101" charset="-122"/>
                <a:ea typeface="仿宋" panose="02010609060101010101" charset="-122"/>
              </a:rPr>
              <a:t>做好消防培训，熟练掌握各种消防器材。</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3)</a:t>
            </a:r>
            <a:r>
              <a:rPr lang="zh-CN" altLang="en-US" sz="2800">
                <a:latin typeface="仿宋" panose="02010609060101010101" charset="-122"/>
                <a:ea typeface="仿宋" panose="02010609060101010101" charset="-122"/>
              </a:rPr>
              <a:t>做好安全防护用品的保管、正确使用，如防毒面具、空气呼吸器。</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4)</a:t>
            </a:r>
            <a:r>
              <a:rPr lang="zh-CN" altLang="en-US" sz="2800">
                <a:latin typeface="仿宋" panose="02010609060101010101" charset="-122"/>
                <a:ea typeface="仿宋" panose="02010609060101010101" charset="-122"/>
              </a:rPr>
              <a:t>对重点防护部位进行火灾预案，定期演练。</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5)</a:t>
            </a:r>
            <a:r>
              <a:rPr lang="zh-CN" altLang="en-US" sz="2800">
                <a:latin typeface="仿宋" panose="02010609060101010101" charset="-122"/>
                <a:ea typeface="仿宋" panose="02010609060101010101" charset="-122"/>
              </a:rPr>
              <a:t>按时巡检，始终保持装置现场有人。</a:t>
            </a:r>
            <a:endParaRPr lang="zh-CN" altLang="en-US" sz="2800">
              <a:latin typeface="仿宋" panose="02010609060101010101" charset="-122"/>
              <a:ea typeface="仿宋" panose="02010609060101010101" charset="-122"/>
            </a:endParaRPr>
          </a:p>
          <a:p>
            <a:pPr eaLnBrk="1" hangingPunct="1">
              <a:lnSpc>
                <a:spcPct val="90000"/>
              </a:lnSpc>
              <a:buClr>
                <a:schemeClr val="tx2"/>
              </a:buClr>
            </a:pPr>
            <a:r>
              <a:rPr lang="en-US" altLang="zh-CN" sz="2800">
                <a:latin typeface="仿宋" panose="02010609060101010101" charset="-122"/>
                <a:ea typeface="仿宋" panose="02010609060101010101" charset="-122"/>
              </a:rPr>
              <a:t>6)</a:t>
            </a:r>
            <a:r>
              <a:rPr lang="zh-CN" altLang="en-US" sz="2800">
                <a:latin typeface="仿宋" panose="02010609060101010101" charset="-122"/>
                <a:ea typeface="仿宋" panose="02010609060101010101" charset="-122"/>
              </a:rPr>
              <a:t>实行周一夜间闭灯检查，形成定期工作</a:t>
            </a:r>
            <a:endParaRPr lang="zh-CN" altLang="en-US" sz="2800">
              <a:latin typeface="仿宋" panose="02010609060101010101" charset="-122"/>
              <a:ea typeface="仿宋" panose="02010609060101010101"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6" name="Rectangle 2"/>
          <p:cNvSpPr>
            <a:spLocks noGrp="1"/>
          </p:cNvSpPr>
          <p:nvPr>
            <p:ph type="title" idx="4294967295"/>
          </p:nvPr>
        </p:nvSpPr>
        <p:spPr>
          <a:xfrm>
            <a:off x="457200" y="228600"/>
            <a:ext cx="8229600" cy="344488"/>
          </a:xfrm>
          <a:ln/>
        </p:spPr>
        <p:txBody>
          <a:bodyPr wrap="square" lIns="91440" tIns="45720" rIns="91440" bIns="45720" anchor="ctr" anchorCtr="0"/>
          <a:p>
            <a:pPr eaLnBrk="1" hangingPunct="1"/>
            <a:endParaRPr lang="zh-CN" altLang="zh-CN" sz="3600"/>
          </a:p>
        </p:txBody>
      </p:sp>
      <p:sp>
        <p:nvSpPr>
          <p:cNvPr id="6" name="标题 5"/>
          <p:cNvSpPr>
            <a:spLocks noGrp="1"/>
          </p:cNvSpPr>
          <p:nvPr>
            <p:custDataLst>
              <p:tags r:id="rId1"/>
            </p:custDataLst>
          </p:nvPr>
        </p:nvSpPr>
        <p:spPr>
          <a:xfrm>
            <a:off x="791459" y="1970806"/>
            <a:ext cx="3963299" cy="884705"/>
          </a:xfrm>
          <a:prstGeom prst="rect">
            <a:avLst/>
          </a:prstGeom>
          <a:noFill/>
          <a:ln w="9525">
            <a:noFill/>
          </a:ln>
        </p:spPr>
        <p:txBody>
          <a:bodyPr vert="horz" lIns="90000" tIns="46800" rIns="90000" bIns="0" rtlCol="0" anchor="b" anchorCtr="0">
            <a:noAutofit/>
          </a:bodyPr>
          <a:lstStyle>
            <a:lvl1pPr marL="0" marR="0" lvl="0" indent="0" algn="ctr" defTabSz="914400" rtl="0" eaLnBrk="1" fontAlgn="auto" latinLnBrk="0" hangingPunct="1">
              <a:lnSpc>
                <a:spcPct val="100000"/>
              </a:lnSpc>
              <a:spcBef>
                <a:spcPct val="0"/>
              </a:spcBef>
              <a:spcAft>
                <a:spcPct val="0"/>
              </a:spcAft>
              <a:buSzPct val="100000"/>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Franklin Gothic Medium" panose="020B0603020102020204" charset="0"/>
                <a:ea typeface="微软雅黑" panose="020B0503020204020204" charset="-122"/>
                <a:cs typeface="+mj-cs"/>
              </a:defRPr>
            </a:lvl5p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2305" y="3968750"/>
            <a:ext cx="308673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5939790" y="4231005"/>
            <a:ext cx="9829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8"/>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9"/>
            </p:custDataLst>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0"/>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custDataLst>
              <p:tags r:id="rId11"/>
            </p:custDataLst>
          </p:nvPr>
        </p:nvSpPr>
        <p:spPr>
          <a:xfrm>
            <a:off x="6995160" y="4907915"/>
            <a:ext cx="76327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custDataLst>
              <p:tags r:id="rId12"/>
            </p:custDataLst>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 name="Rectangle 2"/>
          <p:cNvSpPr/>
          <p:nvPr>
            <p:ph type="title" idx="4294967295"/>
          </p:nvPr>
        </p:nvSpPr>
        <p:spPr>
          <a:ln/>
        </p:spPr>
        <p:txBody>
          <a:bodyPr wrap="square" lIns="91440" tIns="45720" rIns="91440" bIns="45720" anchor="ctr" anchorCtr="0"/>
          <a:p>
            <a:pPr eaLnBrk="1" hangingPunct="1"/>
            <a:r>
              <a:rPr lang="zh-CN" altLang="en-US"/>
              <a:t>加氢设备</a:t>
            </a:r>
            <a:endParaRPr lang="zh-CN" altLang="en-US"/>
          </a:p>
        </p:txBody>
      </p:sp>
      <p:sp>
        <p:nvSpPr>
          <p:cNvPr id="2079" name="Rectangle 3"/>
          <p:cNvSpPr/>
          <p:nvPr>
            <p:ph idx="1"/>
          </p:nvPr>
        </p:nvSpPr>
        <p:spPr>
          <a:ln/>
        </p:spPr>
        <p:txBody>
          <a:bodyPr wrap="square" lIns="91440" tIns="45720" rIns="91440" bIns="45720" anchor="t" anchorCtr="0"/>
          <a:p>
            <a:pPr eaLnBrk="1" hangingPunct="1">
              <a:buClr>
                <a:schemeClr val="tx2"/>
              </a:buClr>
            </a:pPr>
            <a:r>
              <a:rPr lang="zh-CN" altLang="en-US"/>
              <a:t>一、加氢反应器</a:t>
            </a:r>
            <a:endParaRPr lang="zh-CN" altLang="en-US"/>
          </a:p>
          <a:p>
            <a:pPr eaLnBrk="1" hangingPunct="1">
              <a:buClr>
                <a:schemeClr val="tx2"/>
              </a:buClr>
            </a:pPr>
            <a:r>
              <a:rPr lang="zh-CN" altLang="en-US"/>
              <a:t>  </a:t>
            </a:r>
            <a:r>
              <a:rPr lang="zh-CN" altLang="en-US" sz="2800">
                <a:latin typeface="仿宋" panose="02010609060101010101" charset="-122"/>
                <a:ea typeface="仿宋" panose="02010609060101010101" charset="-122"/>
              </a:rPr>
              <a:t>加氢反应器一般可分为三种：固定床反应器、滴流床反应器、其他反应器。下面就这三种反应器进行简要的介绍。</a:t>
            </a:r>
            <a:endParaRPr lang="zh-CN" altLang="en-US" sz="2800">
              <a:latin typeface="仿宋" panose="02010609060101010101" charset="-122"/>
              <a:ea typeface="仿宋" panose="02010609060101010101"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暗香扑面">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AF683E"/>
      </a:accent6>
      <a:hlink>
        <a:srgbClr val="00D5D5"/>
      </a:hlink>
      <a:folHlink>
        <a:srgbClr val="DD00DD"/>
      </a:folHlink>
    </a:clrScheme>
    <a:fontScheme name="">
      <a:majorFont>
        <a:latin typeface="Franklin Gothic Medium"/>
        <a:ea typeface="Arial"/>
        <a:cs typeface=""/>
      </a:majorFont>
      <a:minorFont>
        <a:latin typeface="Franklin Gothic Book"/>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暗香扑面">
  <a:themeElements>
    <a:clrScheme name="">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AF683E"/>
      </a:accent6>
      <a:hlink>
        <a:srgbClr val="00D5D5"/>
      </a:hlink>
      <a:folHlink>
        <a:srgbClr val="DD00DD"/>
      </a:folHlink>
    </a:clrScheme>
    <a:fontScheme name="">
      <a:majorFont>
        <a:latin typeface="Franklin Gothic Medium"/>
        <a:ea typeface="Arial"/>
        <a:cs typeface=""/>
      </a:majorFont>
      <a:minorFont>
        <a:latin typeface="Franklin Gothic Book"/>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13066</Words>
  <Application>WPS 演示</Application>
  <PresentationFormat>Экран</PresentationFormat>
  <Paragraphs>433</Paragraphs>
  <Slides>81</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81</vt:i4>
      </vt:variant>
    </vt:vector>
  </HeadingPairs>
  <TitlesOfParts>
    <vt:vector size="102" baseType="lpstr">
      <vt:lpstr>Arial</vt:lpstr>
      <vt:lpstr>宋体</vt:lpstr>
      <vt:lpstr>Wingdings</vt:lpstr>
      <vt:lpstr>Calibri</vt:lpstr>
      <vt:lpstr>Arial</vt:lpstr>
      <vt:lpstr>Franklin Gothic Medium</vt:lpstr>
      <vt:lpstr>Franklin Gothic Medium</vt:lpstr>
      <vt:lpstr>微软雅黑</vt:lpstr>
      <vt:lpstr>Wingdings 2</vt:lpstr>
      <vt:lpstr>Wingdings</vt:lpstr>
      <vt:lpstr>Franklin Gothic Book</vt:lpstr>
      <vt:lpstr>Franklin Gothic Book</vt:lpstr>
      <vt:lpstr>黑体</vt:lpstr>
      <vt:lpstr>仿宋</vt:lpstr>
      <vt:lpstr>宋体-方正超大字符集</vt:lpstr>
      <vt:lpstr>Arial Unicode MS</vt:lpstr>
      <vt:lpstr>楷体</vt:lpstr>
      <vt:lpstr>汉仪旗黑-85S</vt:lpstr>
      <vt:lpstr/>
      <vt:lpstr>1_暗香扑面</vt:lpstr>
      <vt:lpstr>2_暗香扑面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2019-01-29T01:03:09Z</cp:lastPrinted>
  <dcterms:created xsi:type="dcterms:W3CDTF">2019-01-29T01:03:09Z</dcterms:created>
  <dcterms:modified xsi:type="dcterms:W3CDTF">2024-01-22T03:29:57Z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ECA50D4206034580BD8C1FC11D8873E9_13</vt:lpwstr>
  </property>
  <property fmtid="{D5CDD505-2E9C-101B-9397-08002B2CF9AE}" pid="3" name="KSOProductBuildVer">
    <vt:lpwstr>2052-12.1.0.16120</vt:lpwstr>
  </property>
</Properties>
</file>