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 id="2147483661" r:id="rId3"/>
  </p:sldMasterIdLst>
  <p:notesMasterIdLst>
    <p:notesMasterId r:id="rId82"/>
  </p:notesMasterIdLst>
  <p:sldIdLst>
    <p:sldId id="256" r:id="rId4"/>
    <p:sldId id="342"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5" r:id="rId81"/>
  </p:sldIdLst>
  <p:sldSz cx="9144000" cy="6858000" type="screen4x3"/>
  <p:notesSz cx="6742430" cy="9872980"/>
  <p:custDataLst>
    <p:tags r:id="rId8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A208"/>
    <a:srgbClr val="FFD595"/>
    <a:srgbClr val="FFBC51"/>
    <a:srgbClr val="FFD581"/>
    <a:srgbClr val="000000"/>
    <a:srgbClr val="C7E0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7" d="100"/>
          <a:sy n="67" d="100"/>
        </p:scale>
        <p:origin x="-147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7" Type="http://schemas.openxmlformats.org/officeDocument/2006/relationships/tags" Target="tags/tag21.xml"/><Relationship Id="rId86" Type="http://schemas.openxmlformats.org/officeDocument/2006/relationships/commentAuthors" Target="commentAuthors.xml"/><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notesMaster" Target="notesMasters/notesMaster1.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noChangeArrowheads="1"/>
          </p:cNvSpPr>
          <p:nvPr>
            <p:ph type="hdr" sz="quarter"/>
          </p:nvPr>
        </p:nvSpPr>
        <p:spPr bwMode="auto">
          <a:xfrm>
            <a:off x="0" y="0"/>
            <a:ext cx="2922588" cy="493713"/>
          </a:xfrm>
          <a:prstGeom prst="rect">
            <a:avLst/>
          </a:prstGeom>
          <a:noFill/>
          <a:ln w="9525">
            <a:noFill/>
            <a:miter lim="800000"/>
          </a:ln>
        </p:spPr>
        <p:txBody>
          <a:bodyPr vert="horz" wrap="square" lIns="90836" tIns="45418" rIns="90836" bIns="45418" numCol="1" anchor="t" anchorCtr="0" compatLnSpc="1"/>
          <a:lstStyle>
            <a:lvl1pPr defTabSz="908050">
              <a:defRPr sz="1200">
                <a:latin typeface="Arial" panose="020B0604020202020204" pitchFamily="34" charset="0"/>
              </a:defRPr>
            </a:lvl1pPr>
          </a:lstStyle>
          <a:p>
            <a:pPr marL="0" marR="0" lvl="0" indent="0" algn="l" defTabSz="90805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3" name="Rectangle 3"/>
          <p:cNvSpPr>
            <a:spLocks noGrp="1" noChangeArrowheads="1"/>
          </p:cNvSpPr>
          <p:nvPr>
            <p:ph type="dt" idx="1"/>
          </p:nvPr>
        </p:nvSpPr>
        <p:spPr bwMode="auto">
          <a:xfrm>
            <a:off x="3817938" y="0"/>
            <a:ext cx="2922588" cy="493713"/>
          </a:xfrm>
          <a:prstGeom prst="rect">
            <a:avLst/>
          </a:prstGeom>
          <a:noFill/>
          <a:ln w="9525">
            <a:noFill/>
            <a:miter lim="800000"/>
          </a:ln>
        </p:spPr>
        <p:txBody>
          <a:bodyPr vert="horz" wrap="square" lIns="90836" tIns="45418" rIns="90836" bIns="45418" numCol="1" anchor="t" anchorCtr="0" compatLnSpc="1"/>
          <a:lstStyle>
            <a:lvl1pPr algn="r" defTabSz="908050">
              <a:defRPr sz="1200">
                <a:latin typeface="Arial" panose="020B0604020202020204" pitchFamily="34" charset="0"/>
              </a:defRPr>
            </a:lvl1pPr>
          </a:lstStyle>
          <a:p>
            <a:pPr marL="0" marR="0" lvl="0" indent="0" algn="r" defTabSz="90805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0900" name="Rectangle 4"/>
          <p:cNvSpPr>
            <a:spLocks noGrp="1"/>
          </p:cNvSpPr>
          <p:nvPr>
            <p:ph type="sldImg" idx="2"/>
          </p:nvPr>
        </p:nvSpPr>
        <p:spPr>
          <a:xfrm>
            <a:off x="903288" y="741363"/>
            <a:ext cx="4935537" cy="3702050"/>
          </a:xfrm>
          <a:prstGeom prst="rect">
            <a:avLst/>
          </a:prstGeom>
          <a:noFill/>
          <a:ln w="9525">
            <a:noFill/>
          </a:ln>
        </p:spPr>
      </p:sp>
      <p:sp>
        <p:nvSpPr>
          <p:cNvPr id="5125" name="Rectangle 5"/>
          <p:cNvSpPr>
            <a:spLocks noGrp="1" noChangeArrowheads="1"/>
          </p:cNvSpPr>
          <p:nvPr>
            <p:ph type="body" sz="quarter" idx="3"/>
          </p:nvPr>
        </p:nvSpPr>
        <p:spPr bwMode="auto">
          <a:xfrm>
            <a:off x="674688" y="4689475"/>
            <a:ext cx="5392738" cy="4441825"/>
          </a:xfrm>
          <a:prstGeom prst="rect">
            <a:avLst/>
          </a:prstGeom>
          <a:noFill/>
          <a:ln w="9525">
            <a:noFill/>
            <a:miter lim="800000"/>
          </a:ln>
        </p:spPr>
        <p:txBody>
          <a:bodyPr vert="horz" wrap="square" lIns="90836" tIns="45418" rIns="90836" bIns="45418"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6" name="Rectangle 6"/>
          <p:cNvSpPr>
            <a:spLocks noGrp="1" noChangeArrowheads="1"/>
          </p:cNvSpPr>
          <p:nvPr>
            <p:ph type="ftr" sz="quarter" idx="4"/>
          </p:nvPr>
        </p:nvSpPr>
        <p:spPr bwMode="auto">
          <a:xfrm>
            <a:off x="0" y="9377363"/>
            <a:ext cx="2922588" cy="493713"/>
          </a:xfrm>
          <a:prstGeom prst="rect">
            <a:avLst/>
          </a:prstGeom>
          <a:noFill/>
          <a:ln w="9525">
            <a:noFill/>
            <a:miter lim="800000"/>
          </a:ln>
        </p:spPr>
        <p:txBody>
          <a:bodyPr vert="horz" wrap="square" lIns="90836" tIns="45418" rIns="90836" bIns="45418" numCol="1" anchor="b" anchorCtr="0" compatLnSpc="1"/>
          <a:lstStyle>
            <a:lvl1pPr defTabSz="908050">
              <a:defRPr sz="1200">
                <a:latin typeface="Arial" panose="020B0604020202020204" pitchFamily="34" charset="0"/>
              </a:defRPr>
            </a:lvl1pPr>
          </a:lstStyle>
          <a:p>
            <a:pPr marL="0" marR="0" lvl="0" indent="0" algn="l" defTabSz="90805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7" name="Rectangle 7"/>
          <p:cNvSpPr>
            <a:spLocks noGrp="1" noChangeArrowheads="1"/>
          </p:cNvSpPr>
          <p:nvPr>
            <p:ph type="sldNum" sz="quarter" idx="5"/>
          </p:nvPr>
        </p:nvSpPr>
        <p:spPr bwMode="auto">
          <a:xfrm>
            <a:off x="3817938" y="9377363"/>
            <a:ext cx="2922588" cy="493713"/>
          </a:xfrm>
          <a:prstGeom prst="rect">
            <a:avLst/>
          </a:prstGeom>
          <a:noFill/>
          <a:ln w="9525">
            <a:noFill/>
            <a:miter lim="800000"/>
          </a:ln>
        </p:spPr>
        <p:txBody>
          <a:bodyPr vert="horz" wrap="square" lIns="90836" tIns="45418" rIns="90836" bIns="45418" numCol="1" anchor="b" anchorCtr="0" compatLnSpc="1"/>
          <a:p>
            <a:pPr lvl="0" algn="r" defTabSz="908050" eaLnBrk="1" hangingPunct="1">
              <a:buNone/>
            </a:pPr>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105525" y="230188"/>
            <a:ext cx="1995488" cy="26177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7475" y="230188"/>
            <a:ext cx="5835650" cy="26177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16013" y="1628775"/>
            <a:ext cx="3416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4713" y="1628775"/>
            <a:ext cx="3416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0" tIns="0" rIns="0" bIns="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95350" rtl="0" eaLnBrk="0" fontAlgn="base" latinLnBrk="0" hangingPunct="0">
              <a:lnSpc>
                <a:spcPct val="100000"/>
              </a:lnSpc>
              <a:spcBef>
                <a:spcPct val="0"/>
              </a:spcBef>
              <a:spcAft>
                <a:spcPct val="0"/>
              </a:spcAft>
              <a:buClr>
                <a:schemeClr val="tx2"/>
              </a:buClr>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105525" y="230188"/>
            <a:ext cx="1995488" cy="26177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7475" y="230188"/>
            <a:ext cx="5835650" cy="261778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quarter"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16013" y="1628775"/>
            <a:ext cx="3416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4713" y="1628775"/>
            <a:ext cx="3416300" cy="121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页脚占位符 6"/>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0" tIns="0" rIns="0" bIns="0" numCol="1" anchor="t" anchorCtr="0" compatLnSpc="1">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895350" rtl="0" eaLnBrk="0" fontAlgn="base" latinLnBrk="0" hangingPunct="0">
              <a:lnSpc>
                <a:spcPct val="100000"/>
              </a:lnSpc>
              <a:spcBef>
                <a:spcPct val="0"/>
              </a:spcBef>
              <a:spcAft>
                <a:spcPct val="0"/>
              </a:spcAft>
              <a:buClr>
                <a:schemeClr val="tx2"/>
              </a:buClr>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vmlDrawing" Target="../drawings/vmlDrawing1.vml"/><Relationship Id="rId15" Type="http://schemas.openxmlformats.org/officeDocument/2006/relationships/image" Target="../media/image1.png"/><Relationship Id="rId14" Type="http://schemas.openxmlformats.org/officeDocument/2006/relationships/tags" Target="../tags/tag8.xml"/><Relationship Id="rId13" Type="http://schemas.openxmlformats.org/officeDocument/2006/relationships/oleObject" Target="../embeddings/oleObject1.bin"/><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vmlDrawing" Target="../drawings/vmlDrawing2.vml"/><Relationship Id="rId14" Type="http://schemas.openxmlformats.org/officeDocument/2006/relationships/image" Target="../media/image3.jpeg"/><Relationship Id="rId13" Type="http://schemas.openxmlformats.org/officeDocument/2006/relationships/image" Target="../media/image2.png"/><Relationship Id="rId12" Type="http://schemas.openxmlformats.org/officeDocument/2006/relationships/oleObject" Target="../embeddings/oleObject2.bin"/><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aphicFrame>
        <p:nvGraphicFramePr>
          <p:cNvPr id="1026" name="AutoShape 22"/>
          <p:cNvGraphicFramePr/>
          <p:nvPr userDrawn="1"/>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6" name="" r:id="rId13" imgW="0" imgH="0" progId="">
                  <p:embed/>
                </p:oleObj>
              </mc:Choice>
              <mc:Fallback>
                <p:oleObj name="" r:id="rId13" imgW="0" imgH="0" progId="">
                  <p:embed/>
                  <p:pic>
                    <p:nvPicPr>
                      <p:cNvPr id="0" name="图片 3075"/>
                      <p:cNvPicPr/>
                      <p:nvPr/>
                    </p:nvPicPr>
                    <p:blipFill>
                      <a:blip/>
                      <a:stretch>
                        <a:fillRect/>
                      </a:stretch>
                    </p:blipFill>
                    <p:spPr>
                      <a:xfrm>
                        <a:off x="0" y="0"/>
                        <a:ext cx="158750" cy="158750"/>
                      </a:xfrm>
                      <a:prstGeom prst="rect">
                        <a:avLst/>
                      </a:prstGeom>
                      <a:noFill/>
                      <a:ln w="38100">
                        <a:noFill/>
                        <a:miter/>
                      </a:ln>
                    </p:spPr>
                  </p:pic>
                </p:oleObj>
              </mc:Fallback>
            </mc:AlternateContent>
          </a:graphicData>
        </a:graphic>
      </p:graphicFrame>
      <p:sp>
        <p:nvSpPr>
          <p:cNvPr id="1028" name="Rectangle 2"/>
          <p:cNvSpPr>
            <a:spLocks noGrp="1"/>
          </p:cNvSpPr>
          <p:nvPr>
            <p:ph type="title"/>
          </p:nvPr>
        </p:nvSpPr>
        <p:spPr>
          <a:xfrm>
            <a:off x="117475" y="230188"/>
            <a:ext cx="7983538" cy="366712"/>
          </a:xfrm>
          <a:prstGeom prst="rect">
            <a:avLst/>
          </a:prstGeom>
          <a:noFill/>
          <a:ln w="9525">
            <a:noFill/>
          </a:ln>
        </p:spPr>
        <p:txBody>
          <a:bodyPr lIns="0" tIns="0" rIns="0" bIns="0">
            <a:spAutoFit/>
          </a:bodyPr>
          <a:p>
            <a:pPr lvl="0"/>
            <a:r>
              <a:rPr lang="zh-CN" altLang="en-US" dirty="0"/>
              <a:t>单击此处编辑母版标题样式</a:t>
            </a:r>
            <a:endParaRPr lang="zh-CN" altLang="en-US" dirty="0"/>
          </a:p>
        </p:txBody>
      </p:sp>
      <p:sp>
        <p:nvSpPr>
          <p:cNvPr id="1029" name="Rectangle 3"/>
          <p:cNvSpPr>
            <a:spLocks noGrp="1"/>
          </p:cNvSpPr>
          <p:nvPr>
            <p:ph type="body" idx="1"/>
          </p:nvPr>
        </p:nvSpPr>
        <p:spPr>
          <a:xfrm>
            <a:off x="1116013" y="1628775"/>
            <a:ext cx="6985000" cy="1219200"/>
          </a:xfrm>
          <a:prstGeom prst="rect">
            <a:avLst/>
          </a:prstGeom>
          <a:noFill/>
          <a:ln w="9525">
            <a:noFill/>
          </a:ln>
        </p:spPr>
        <p:txBody>
          <a:bodyPr lIns="0" tIns="0" rIns="0" bIns="0">
            <a:sp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SlideBottomBar"/>
          <p:cNvSpPr>
            <a:spLocks noChangeArrowheads="1"/>
          </p:cNvSpPr>
          <p:nvPr userDrawn="1"/>
        </p:nvSpPr>
        <p:spPr bwMode="auto">
          <a:xfrm>
            <a:off x="0" y="6559550"/>
            <a:ext cx="9144000" cy="298450"/>
          </a:xfrm>
          <a:prstGeom prst="rect">
            <a:avLst/>
          </a:prstGeom>
          <a:solidFill>
            <a:srgbClr val="FDCD1B"/>
          </a:solidFill>
          <a:ln w="9525">
            <a:noFill/>
            <a:miter lim="800000"/>
          </a:ln>
        </p:spPr>
        <p:txBody>
          <a:bodyPr wrap="none" lIns="91294" tIns="45649" rIns="91294" bIns="45649" anchor="ctr"/>
          <a:lstStyle/>
          <a:p>
            <a:pPr marL="0" marR="0" lvl="0" indent="0" algn="ctr" defTabSz="89535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rgbClr val="003366"/>
              </a:solidFill>
              <a:effectLst/>
              <a:uLnTx/>
              <a:uFillTx/>
              <a:latin typeface="Arial" panose="020B0604020202020204" pitchFamily="34" charset="0"/>
              <a:ea typeface="华文楷体" pitchFamily="2" charset="-122"/>
              <a:cs typeface="+mn-cs"/>
            </a:endParaRPr>
          </a:p>
        </p:txBody>
      </p:sp>
      <p:sp>
        <p:nvSpPr>
          <p:cNvPr id="1031" name="Rectangle 5"/>
          <p:cNvSpPr>
            <a:spLocks noGrp="1" noChangeArrowheads="1"/>
          </p:cNvSpPr>
          <p:nvPr>
            <p:ph type="ftr" sz="quarter" idx="3"/>
          </p:nvPr>
        </p:nvSpPr>
        <p:spPr bwMode="auto">
          <a:xfrm>
            <a:off x="7019925" y="6608763"/>
            <a:ext cx="1527175" cy="168275"/>
          </a:xfrm>
          <a:prstGeom prst="rect">
            <a:avLst/>
          </a:prstGeom>
          <a:noFill/>
          <a:ln w="9525">
            <a:noFill/>
            <a:miter lim="800000"/>
          </a:ln>
        </p:spPr>
        <p:txBody>
          <a:bodyPr vert="horz" wrap="square" lIns="0" tIns="0" rIns="0" bIns="0" numCol="1" anchor="t" anchorCtr="0" compatLnSpc="1">
            <a:spAutoFit/>
          </a:bodyPr>
          <a:lstStyle>
            <a:lvl1pPr algn="r">
              <a:defRPr sz="1100">
                <a:latin typeface="Arial" panose="020B0604020202020204" pitchFamily="34" charset="0"/>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rPr>
              <a:t>华润集团战略管理部</a:t>
            </a:r>
            <a:endParaRPr kumimoji="0" lang="zh-CN" altLang="en-US" sz="11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2" name="Line 14"/>
          <p:cNvSpPr>
            <a:spLocks noChangeShapeType="1"/>
          </p:cNvSpPr>
          <p:nvPr userDrawn="1"/>
        </p:nvSpPr>
        <p:spPr bwMode="auto">
          <a:xfrm>
            <a:off x="8637588" y="6597650"/>
            <a:ext cx="0" cy="179388"/>
          </a:xfrm>
          <a:prstGeom prst="line">
            <a:avLst/>
          </a:prstGeom>
          <a:noFill/>
          <a:ln w="9525" cmpd="sng">
            <a:solidFill>
              <a:schemeClr val="tx1"/>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Rectangle 15"/>
          <p:cNvSpPr>
            <a:spLocks noChangeArrowheads="1"/>
          </p:cNvSpPr>
          <p:nvPr userDrawn="1"/>
        </p:nvSpPr>
        <p:spPr bwMode="auto">
          <a:xfrm>
            <a:off x="8637588" y="6608763"/>
            <a:ext cx="327025" cy="155575"/>
          </a:xfrm>
          <a:prstGeom prst="rect">
            <a:avLst/>
          </a:prstGeom>
          <a:noFill/>
          <a:ln w="9525">
            <a:noFill/>
            <a:miter lim="800000"/>
          </a:ln>
        </p:spPr>
        <p:txBody>
          <a:bodyPr wrap="none" lIns="0" tIns="0" rIns="0" bIns="0"/>
          <a:p>
            <a:pPr lvl="0" algn="r" defTabSz="933450" eaLnBrk="1" hangingPunct="1">
              <a:buNone/>
            </a:pPr>
            <a:fld id="{9A0DB2DC-4C9A-4742-B13C-FB6460FD3503}" type="slidenum">
              <a:rPr lang="en-US" altLang="zh-CN" sz="1100" dirty="0">
                <a:latin typeface="Arial" panose="020B0604020202020204" pitchFamily="34" charset="0"/>
                <a:ea typeface="华文楷体" pitchFamily="2" charset="-122"/>
              </a:rPr>
            </a:fld>
            <a:r>
              <a:rPr lang="en-US" altLang="zh-CN" sz="1100" dirty="0">
                <a:latin typeface="Arial" panose="020B0604020202020204" pitchFamily="34" charset="0"/>
                <a:ea typeface="华文楷体" pitchFamily="2" charset="-122"/>
              </a:rPr>
              <a:t> </a:t>
            </a:r>
            <a:endParaRPr lang="en-US" altLang="zh-CN" sz="1100" dirty="0">
              <a:latin typeface="Arial" panose="020B0604020202020204" pitchFamily="34" charset="0"/>
              <a:ea typeface="华文楷体" pitchFamily="2" charset="-122"/>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2400" b="1">
          <a:solidFill>
            <a:schemeClr val="folHlink"/>
          </a:solidFill>
          <a:latin typeface="+mj-lt"/>
          <a:ea typeface="+mj-ea"/>
          <a:cs typeface="+mj-cs"/>
        </a:defRPr>
      </a:lvl1pPr>
      <a:lvl2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2pPr>
      <a:lvl3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3pPr>
      <a:lvl4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4pPr>
      <a:lvl5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5pPr>
      <a:lvl6pPr marL="4572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6pPr>
      <a:lvl7pPr marL="9144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7pPr>
      <a:lvl8pPr marL="13716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8pPr>
      <a:lvl9pPr marL="18288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9pPr>
    </p:titleStyle>
    <p:bodyStyle>
      <a:lvl1pPr marL="342900" indent="-342900" algn="l" defTabSz="895350"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3675" indent="-192405" algn="l" defTabSz="895350"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mn-ea"/>
        </a:defRPr>
      </a:lvl2pPr>
      <a:lvl3pPr marL="457200" indent="-262255"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n-ea"/>
        </a:defRPr>
      </a:lvl3pPr>
      <a:lvl4pPr marL="614680" indent="-155575"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n-ea"/>
        </a:defRPr>
      </a:lvl4pPr>
      <a:lvl5pPr marL="7461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5pPr>
      <a:lvl6pPr marL="12033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6pPr>
      <a:lvl7pPr marL="16605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7pPr>
      <a:lvl8pPr marL="21177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8pPr>
      <a:lvl9pPr marL="25749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aphicFrame>
        <p:nvGraphicFramePr>
          <p:cNvPr id="2050" name="AutoShape 2"/>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7" name="" r:id="rId12" imgW="0" imgH="0" progId="">
                  <p:embed/>
                </p:oleObj>
              </mc:Choice>
              <mc:Fallback>
                <p:oleObj name="" r:id="rId12" imgW="0" imgH="0" progId="">
                  <p:embed/>
                  <p:pic>
                    <p:nvPicPr>
                      <p:cNvPr id="0" name="图片 3076"/>
                      <p:cNvPicPr/>
                      <p:nvPr/>
                    </p:nvPicPr>
                    <p:blipFill>
                      <a:blip/>
                      <a:stretch>
                        <a:fillRect/>
                      </a:stretch>
                    </p:blipFill>
                    <p:spPr>
                      <a:xfrm>
                        <a:off x="0" y="0"/>
                        <a:ext cx="158750" cy="158750"/>
                      </a:xfrm>
                      <a:prstGeom prst="rect">
                        <a:avLst/>
                      </a:prstGeom>
                      <a:noFill/>
                      <a:ln w="38100">
                        <a:noFill/>
                        <a:miter/>
                      </a:ln>
                    </p:spPr>
                  </p:pic>
                </p:oleObj>
              </mc:Fallback>
            </mc:AlternateContent>
          </a:graphicData>
        </a:graphic>
      </p:graphicFrame>
      <p:pic>
        <p:nvPicPr>
          <p:cNvPr id="2052" name="Picture 10" descr="Report Logo Color"/>
          <p:cNvPicPr>
            <a:picLocks noChangeAspect="1"/>
          </p:cNvPicPr>
          <p:nvPr/>
        </p:nvPicPr>
        <p:blipFill>
          <a:blip r:embed="rId13"/>
          <a:stretch>
            <a:fillRect/>
          </a:stretch>
        </p:blipFill>
        <p:spPr>
          <a:xfrm>
            <a:off x="7327900" y="0"/>
            <a:ext cx="1816100" cy="1077913"/>
          </a:xfrm>
          <a:prstGeom prst="rect">
            <a:avLst/>
          </a:prstGeom>
          <a:noFill/>
          <a:ln w="9525">
            <a:noFill/>
          </a:ln>
        </p:spPr>
      </p:pic>
      <p:sp>
        <p:nvSpPr>
          <p:cNvPr id="4100" name="SlideBottomBar"/>
          <p:cNvSpPr>
            <a:spLocks noChangeArrowheads="1"/>
          </p:cNvSpPr>
          <p:nvPr/>
        </p:nvSpPr>
        <p:spPr bwMode="auto">
          <a:xfrm>
            <a:off x="0" y="6559550"/>
            <a:ext cx="9144000" cy="298450"/>
          </a:xfrm>
          <a:prstGeom prst="rect">
            <a:avLst/>
          </a:prstGeom>
          <a:solidFill>
            <a:srgbClr val="FDCD1B"/>
          </a:solidFill>
          <a:ln w="9525">
            <a:noFill/>
            <a:miter lim="800000"/>
          </a:ln>
        </p:spPr>
        <p:txBody>
          <a:bodyPr wrap="none" lIns="91294" tIns="45649" rIns="91294" bIns="45649" anchor="ctr"/>
          <a:lstStyle/>
          <a:p>
            <a:pPr marL="0" marR="0" lvl="0" indent="0" algn="ctr" defTabSz="895350" rtl="0" eaLnBrk="0" fontAlgn="base" latinLnBrk="0" hangingPunct="0">
              <a:lnSpc>
                <a:spcPct val="100000"/>
              </a:lnSpc>
              <a:spcBef>
                <a:spcPct val="0"/>
              </a:spcBef>
              <a:spcAft>
                <a:spcPct val="0"/>
              </a:spcAft>
              <a:buClrTx/>
              <a:buSzTx/>
              <a:buFontTx/>
              <a:buNone/>
              <a:defRPr/>
            </a:pPr>
            <a:endParaRPr kumimoji="0" lang="zh-CN" altLang="en-US" sz="1600" b="1" i="0" u="none" strike="noStrike" kern="1200" cap="none" spc="0" normalizeH="0" baseline="0" noProof="0">
              <a:ln>
                <a:noFill/>
              </a:ln>
              <a:solidFill>
                <a:srgbClr val="003366"/>
              </a:solidFill>
              <a:effectLst/>
              <a:uLnTx/>
              <a:uFillTx/>
              <a:latin typeface="Arial" panose="020B0604020202020204" pitchFamily="34" charset="0"/>
              <a:ea typeface="华文楷体" pitchFamily="2" charset="-122"/>
              <a:cs typeface="+mn-cs"/>
            </a:endParaRPr>
          </a:p>
        </p:txBody>
      </p:sp>
      <p:pic>
        <p:nvPicPr>
          <p:cNvPr id="2054" name="Picture 2"/>
          <p:cNvPicPr>
            <a:picLocks noChangeAspect="1"/>
          </p:cNvPicPr>
          <p:nvPr/>
        </p:nvPicPr>
        <p:blipFill>
          <a:blip r:embed="rId14"/>
          <a:stretch>
            <a:fillRect/>
          </a:stretch>
        </p:blipFill>
        <p:spPr>
          <a:xfrm>
            <a:off x="6991350" y="4413250"/>
            <a:ext cx="2152650" cy="2174875"/>
          </a:xfrm>
          <a:prstGeom prst="rect">
            <a:avLst/>
          </a:prstGeom>
          <a:noFill/>
          <a:ln w="9525">
            <a:noFill/>
          </a:ln>
        </p:spPr>
      </p:pic>
      <p:sp>
        <p:nvSpPr>
          <p:cNvPr id="4102" name="Rectangle 1134"/>
          <p:cNvSpPr>
            <a:spLocks noChangeArrowheads="1"/>
          </p:cNvSpPr>
          <p:nvPr/>
        </p:nvSpPr>
        <p:spPr bwMode="auto">
          <a:xfrm>
            <a:off x="0" y="6511925"/>
            <a:ext cx="9144000" cy="346075"/>
          </a:xfrm>
          <a:prstGeom prst="rect">
            <a:avLst/>
          </a:prstGeom>
          <a:solidFill>
            <a:srgbClr val="FF9900"/>
          </a:solidFill>
          <a:ln w="9525">
            <a:noFill/>
            <a:miter lim="800000"/>
          </a:ln>
        </p:spPr>
        <p:txBody>
          <a:bodyPr wrap="none" lIns="91372" tIns="45686" rIns="91372" bIns="45686" anchor="ctr"/>
          <a:lstStyle/>
          <a:p>
            <a:pPr marL="0" marR="0" lvl="0" indent="0" algn="ctr" defTabSz="913130" rtl="0" eaLnBrk="0" fontAlgn="base" latinLnBrk="0" hangingPunct="0">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003366"/>
              </a:solidFill>
              <a:effectLst/>
              <a:uLnTx/>
              <a:uFillTx/>
              <a:latin typeface="Arial" panose="020B0604020202020204" pitchFamily="34" charset="0"/>
              <a:ea typeface="华文楷体" pitchFamily="2" charset="-122"/>
              <a:cs typeface="+mn-cs"/>
            </a:endParaRPr>
          </a:p>
        </p:txBody>
      </p:sp>
      <p:pic>
        <p:nvPicPr>
          <p:cNvPr id="2056" name="Picture 10" descr="Report Logo Color"/>
          <p:cNvPicPr>
            <a:picLocks noChangeAspect="1"/>
          </p:cNvPicPr>
          <p:nvPr/>
        </p:nvPicPr>
        <p:blipFill>
          <a:blip r:embed="rId13"/>
          <a:stretch>
            <a:fillRect/>
          </a:stretch>
        </p:blipFill>
        <p:spPr>
          <a:xfrm>
            <a:off x="0" y="0"/>
            <a:ext cx="2289175" cy="2290763"/>
          </a:xfrm>
          <a:prstGeom prst="rect">
            <a:avLst/>
          </a:prstGeom>
          <a:noFill/>
          <a:ln w="9525">
            <a:noFill/>
          </a:ln>
        </p:spPr>
      </p:pic>
      <p:sp>
        <p:nvSpPr>
          <p:cNvPr id="4104" name="TitleBottomPlaceholder"/>
          <p:cNvSpPr>
            <a:spLocks noChangeArrowheads="1"/>
          </p:cNvSpPr>
          <p:nvPr/>
        </p:nvSpPr>
        <p:spPr bwMode="auto">
          <a:xfrm>
            <a:off x="0" y="2276475"/>
            <a:ext cx="2289175" cy="4483100"/>
          </a:xfrm>
          <a:prstGeom prst="rect">
            <a:avLst/>
          </a:prstGeom>
          <a:solidFill>
            <a:srgbClr val="FF9900"/>
          </a:soli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8" name="Rectangle 2"/>
          <p:cNvSpPr>
            <a:spLocks noGrp="1"/>
          </p:cNvSpPr>
          <p:nvPr>
            <p:ph type="title"/>
          </p:nvPr>
        </p:nvSpPr>
        <p:spPr>
          <a:xfrm>
            <a:off x="117475" y="230188"/>
            <a:ext cx="7983538" cy="366712"/>
          </a:xfrm>
          <a:prstGeom prst="rect">
            <a:avLst/>
          </a:prstGeom>
          <a:noFill/>
          <a:ln w="9525">
            <a:noFill/>
          </a:ln>
        </p:spPr>
        <p:txBody>
          <a:bodyPr lIns="0" tIns="0" rIns="0" bIns="0">
            <a:spAutoFit/>
          </a:bodyPr>
          <a:p>
            <a:pPr lvl="0"/>
            <a:r>
              <a:rPr lang="zh-CN" altLang="en-US" dirty="0"/>
              <a:t>单击此处编辑母版标题样式</a:t>
            </a:r>
            <a:endParaRPr lang="zh-CN" altLang="en-US" dirty="0"/>
          </a:p>
        </p:txBody>
      </p:sp>
      <p:sp>
        <p:nvSpPr>
          <p:cNvPr id="2059" name="Rectangle 3"/>
          <p:cNvSpPr>
            <a:spLocks noGrp="1"/>
          </p:cNvSpPr>
          <p:nvPr>
            <p:ph type="body" idx="1"/>
          </p:nvPr>
        </p:nvSpPr>
        <p:spPr>
          <a:xfrm>
            <a:off x="1116013" y="1628775"/>
            <a:ext cx="6985000" cy="1219200"/>
          </a:xfrm>
          <a:prstGeom prst="rect">
            <a:avLst/>
          </a:prstGeom>
          <a:noFill/>
          <a:ln w="9525">
            <a:noFill/>
          </a:ln>
        </p:spPr>
        <p:txBody>
          <a:bodyPr lIns="0" tIns="0" rIns="0" bIns="0">
            <a:spAutoFit/>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7" name="Rectangle 12"/>
          <p:cNvSpPr>
            <a:spLocks noGrp="1" noChangeArrowheads="1"/>
          </p:cNvSpPr>
          <p:nvPr>
            <p:ph type="dt" sz="quarter" idx="2"/>
          </p:nvPr>
        </p:nvSpPr>
        <p:spPr bwMode="auto">
          <a:xfrm>
            <a:off x="2640013" y="4492625"/>
            <a:ext cx="2133600" cy="304800"/>
          </a:xfrm>
          <a:prstGeom prst="rect">
            <a:avLst/>
          </a:prstGeom>
          <a:noFill/>
          <a:ln w="9525">
            <a:noFill/>
            <a:miter lim="800000"/>
          </a:ln>
        </p:spPr>
        <p:txBody>
          <a:bodyPr vert="horz" wrap="square" lIns="0" tIns="0" rIns="0" bIns="0" numCol="1" anchor="t" anchorCtr="0" compatLnSpc="1">
            <a:spAutoFit/>
          </a:bodyPr>
          <a:lstStyle>
            <a:lvl1pPr>
              <a:defRPr sz="2000">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rtl="0" eaLnBrk="0" fontAlgn="base" hangingPunct="0">
        <a:spcBef>
          <a:spcPct val="0"/>
        </a:spcBef>
        <a:spcAft>
          <a:spcPct val="0"/>
        </a:spcAft>
        <a:defRPr sz="2400" b="1">
          <a:solidFill>
            <a:schemeClr val="folHlink"/>
          </a:solidFill>
          <a:latin typeface="+mj-lt"/>
          <a:ea typeface="+mj-ea"/>
          <a:cs typeface="+mj-cs"/>
        </a:defRPr>
      </a:lvl1pPr>
      <a:lvl2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2pPr>
      <a:lvl3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3pPr>
      <a:lvl4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4pPr>
      <a:lvl5pPr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5pPr>
      <a:lvl6pPr marL="4572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6pPr>
      <a:lvl7pPr marL="9144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7pPr>
      <a:lvl8pPr marL="13716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8pPr>
      <a:lvl9pPr marL="1828800" algn="l" rtl="0" eaLnBrk="0" fontAlgn="base" hangingPunct="0">
        <a:spcBef>
          <a:spcPct val="0"/>
        </a:spcBef>
        <a:spcAft>
          <a:spcPct val="0"/>
        </a:spcAft>
        <a:defRPr sz="2400" b="1">
          <a:solidFill>
            <a:schemeClr val="folHlink"/>
          </a:solidFill>
          <a:latin typeface="Arial" panose="020B0604020202020204" pitchFamily="34" charset="0"/>
          <a:ea typeface="华文楷体" pitchFamily="2" charset="-122"/>
        </a:defRPr>
      </a:lvl9pPr>
    </p:titleStyle>
    <p:bodyStyle>
      <a:lvl1pPr marL="342900" indent="-342900" algn="l" defTabSz="895350" rtl="0" eaLnBrk="0" fontAlgn="base" hangingPunct="0">
        <a:spcBef>
          <a:spcPct val="0"/>
        </a:spcBef>
        <a:spcAft>
          <a:spcPct val="0"/>
        </a:spcAft>
        <a:buClr>
          <a:schemeClr val="tx2"/>
        </a:buClr>
        <a:buChar char="•"/>
        <a:defRPr sz="1600">
          <a:solidFill>
            <a:schemeClr val="tx1"/>
          </a:solidFill>
          <a:latin typeface="+mn-lt"/>
          <a:ea typeface="+mn-ea"/>
          <a:cs typeface="+mn-cs"/>
        </a:defRPr>
      </a:lvl1pPr>
      <a:lvl2pPr marL="193675" indent="-192405" algn="l" defTabSz="895350" rtl="0" eaLnBrk="0" fontAlgn="base" hangingPunct="0">
        <a:spcBef>
          <a:spcPct val="0"/>
        </a:spcBef>
        <a:spcAft>
          <a:spcPct val="0"/>
        </a:spcAft>
        <a:buClr>
          <a:schemeClr val="tx2"/>
        </a:buClr>
        <a:buSzPct val="125000"/>
        <a:buFont typeface="Arial" panose="020B0604020202020204" pitchFamily="34" charset="0"/>
        <a:buChar char="▪"/>
        <a:defRPr sz="1600">
          <a:solidFill>
            <a:schemeClr val="tx1"/>
          </a:solidFill>
          <a:latin typeface="+mn-lt"/>
          <a:ea typeface="+mn-ea"/>
        </a:defRPr>
      </a:lvl2pPr>
      <a:lvl3pPr marL="457200" indent="-262255"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n-ea"/>
        </a:defRPr>
      </a:lvl3pPr>
      <a:lvl4pPr marL="614680" indent="-155575" algn="l" defTabSz="895350" rtl="0" eaLnBrk="0" fontAlgn="base" hangingPunct="0">
        <a:spcBef>
          <a:spcPct val="0"/>
        </a:spcBef>
        <a:spcAft>
          <a:spcPct val="0"/>
        </a:spcAft>
        <a:buClr>
          <a:schemeClr val="tx2"/>
        </a:buClr>
        <a:buSzPct val="120000"/>
        <a:buFont typeface="Arial" panose="020B0604020202020204" pitchFamily="34" charset="0"/>
        <a:buChar char="▫"/>
        <a:defRPr sz="1600">
          <a:solidFill>
            <a:schemeClr val="tx1"/>
          </a:solidFill>
          <a:latin typeface="+mn-lt"/>
          <a:ea typeface="+mn-ea"/>
        </a:defRPr>
      </a:lvl4pPr>
      <a:lvl5pPr marL="7461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5pPr>
      <a:lvl6pPr marL="12033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6pPr>
      <a:lvl7pPr marL="16605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7pPr>
      <a:lvl8pPr marL="21177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8pPr>
      <a:lvl9pPr marL="2574925" indent="-130175" algn="l" defTabSz="895350" rtl="0" eaLnBrk="0" fontAlgn="base" hangingPunct="0">
        <a:spcBef>
          <a:spcPct val="0"/>
        </a:spcBef>
        <a:spcAft>
          <a:spcPct val="0"/>
        </a:spcAft>
        <a:buClr>
          <a:schemeClr val="tx2"/>
        </a:buClr>
        <a:buSzPct val="89000"/>
        <a:buFont typeface="Arial" panose="020B0604020202020204" pitchFamily="34" charset="0"/>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tags" Target="../tags/tag18.xml"/><Relationship Id="rId3" Type="http://schemas.openxmlformats.org/officeDocument/2006/relationships/image" Target="../media/image10.jpeg"/><Relationship Id="rId2" Type="http://schemas.openxmlformats.org/officeDocument/2006/relationships/tags" Target="../tags/tag1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ctrTitle" idx="4294967295"/>
          </p:nvPr>
        </p:nvSpPr>
        <p:spPr>
          <a:xfrm>
            <a:off x="2357438" y="1643063"/>
            <a:ext cx="6786562" cy="615950"/>
          </a:xfrm>
          <a:ln/>
        </p:spPr>
        <p:txBody>
          <a:bodyPr vert="horz" wrap="square" lIns="0" tIns="0" rIns="0" bIns="0" anchor="t" anchorCtr="0">
            <a:spAutoFit/>
          </a:bodyPr>
          <a:lstStyle>
            <a:lvl1pPr lvl="0">
              <a:buClrTx/>
              <a:buSzTx/>
              <a:buFontTx/>
              <a:defRPr/>
            </a:lvl1pPr>
          </a:lstStyle>
          <a:p>
            <a:pPr lvl="0" algn="ctr" eaLnBrk="1" hangingPunct="1"/>
            <a:r>
              <a:rPr lang="zh-CN" altLang="en-US" sz="4000" dirty="0"/>
              <a:t>劳动法解读</a:t>
            </a:r>
            <a:endParaRPr lang="zh-CN" altLang="en-US" sz="4000" dirty="0"/>
          </a:p>
        </p:txBody>
      </p:sp>
      <p:sp>
        <p:nvSpPr>
          <p:cNvPr id="3" name="文本框 2" descr="7b0a2020202022776f7264617274223a20227b5c2269645c223a32353030343531362c5c227469645c223a31333439377d220a7d0a"/>
          <p:cNvSpPr txBox="1"/>
          <p:nvPr>
            <p:custDataLst>
              <p:tags r:id="rId1"/>
            </p:custDataLst>
          </p:nvPr>
        </p:nvSpPr>
        <p:spPr>
          <a:xfrm>
            <a:off x="5003959" y="35004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666459" y="4436444"/>
            <a:ext cx="675000" cy="675000"/>
          </a:xfrm>
          <a:prstGeom prst="ellipse">
            <a:avLst/>
          </a:prstGeom>
          <a:solidFill>
            <a:schemeClr val="accent3">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5598795" y="4436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6531131" y="4436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a:xfrm>
            <a:off x="395288" y="260350"/>
            <a:ext cx="8229600" cy="649288"/>
          </a:xfrm>
          <a:ln/>
        </p:spPr>
        <p:txBody>
          <a:bodyPr vert="horz" wrap="square" lIns="0" tIns="0" rIns="0" bIns="0" anchor="t" anchorCtr="0">
            <a:spAutoFit/>
          </a:bodyPr>
          <a:p>
            <a:r>
              <a:rPr lang="zh-CN" altLang="en-US" sz="4000" dirty="0"/>
              <a:t>二、劳动法的适用范围</a:t>
            </a:r>
            <a:endParaRPr lang="zh-CN" altLang="en-US" sz="4000" dirty="0"/>
          </a:p>
        </p:txBody>
      </p:sp>
      <p:sp>
        <p:nvSpPr>
          <p:cNvPr id="17411" name="Rectangle 3"/>
          <p:cNvSpPr>
            <a:spLocks noGrp="1"/>
          </p:cNvSpPr>
          <p:nvPr>
            <p:ph idx="1"/>
          </p:nvPr>
        </p:nvSpPr>
        <p:spPr>
          <a:xfrm>
            <a:off x="395288" y="1196975"/>
            <a:ext cx="8256587" cy="4732338"/>
          </a:xfrm>
          <a:ln/>
        </p:spPr>
        <p:txBody>
          <a:bodyPr vert="horz" wrap="square" lIns="0" tIns="0" rIns="0" bIns="0" anchor="t" anchorCtr="0">
            <a:spAutoFit/>
          </a:bodyPr>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、空间地域上的适用范围</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zh-CN" altLang="en-US" sz="2800" b="1" u="sng" dirty="0">
                <a:solidFill>
                  <a:schemeClr val="accent1"/>
                </a:solidFill>
                <a:latin typeface="楷体_GB2312" pitchFamily="49" charset="-122"/>
                <a:ea typeface="楷体_GB2312" pitchFamily="49" charset="-122"/>
              </a:rPr>
              <a:t>在中华人民共和国境内</a:t>
            </a:r>
            <a:endParaRPr lang="zh-CN" altLang="en-US" sz="2800" b="1" u="sng" dirty="0">
              <a:solidFill>
                <a:schemeClr val="accent1"/>
              </a:solidFill>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2</a:t>
            </a:r>
            <a:r>
              <a:rPr lang="zh-CN" altLang="en-US" sz="3200" b="1" dirty="0">
                <a:latin typeface="楷体_GB2312" pitchFamily="49" charset="-122"/>
                <a:ea typeface="楷体_GB2312" pitchFamily="49" charset="-122"/>
              </a:rPr>
              <a:t>、对人的适用范围</a:t>
            </a:r>
            <a:br>
              <a:rPr lang="zh-CN" altLang="en-US" sz="3200" b="1" dirty="0">
                <a:latin typeface="楷体_GB2312" pitchFamily="49" charset="-122"/>
                <a:ea typeface="楷体_GB2312" pitchFamily="49" charset="-122"/>
              </a:rPr>
            </a:b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）中华人民共和国境内的企业、个体经济组织和与之形成劳动关系的劳动者</a:t>
            </a:r>
            <a:br>
              <a:rPr lang="zh-CN" altLang="en-US" sz="2800" b="1" dirty="0">
                <a:latin typeface="楷体_GB2312" pitchFamily="49" charset="-122"/>
                <a:ea typeface="楷体_GB2312" pitchFamily="49" charset="-122"/>
              </a:rPr>
            </a:b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）国家机关、事业组织、社会团体和与之建立劳动关系的劳动者</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）事业单位与其工作人员</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）不适用劳动法的情况</a:t>
            </a: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down)">
                                      <p:cBhvr>
                                        <p:cTn id="7" dur="500"/>
                                        <p:tgtEl>
                                          <p:spTgt spid="174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11">
                                            <p:txEl>
                                              <p:charRg st="0" end="14"/>
                                            </p:txEl>
                                          </p:spTgt>
                                        </p:tgtEl>
                                        <p:attrNameLst>
                                          <p:attrName>style.visibility</p:attrName>
                                        </p:attrNameLst>
                                      </p:cBhvr>
                                      <p:to>
                                        <p:strVal val="visible"/>
                                      </p:to>
                                    </p:set>
                                    <p:animEffect transition="in" filter="wipe(down)">
                                      <p:cBhvr>
                                        <p:cTn id="10" dur="500"/>
                                        <p:tgtEl>
                                          <p:spTgt spid="17411">
                                            <p:txEl>
                                              <p:charRg st="0" end="1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411">
                                            <p:txEl>
                                              <p:charRg st="14" end="29"/>
                                            </p:txEl>
                                          </p:spTgt>
                                        </p:tgtEl>
                                        <p:attrNameLst>
                                          <p:attrName>style.visibility</p:attrName>
                                        </p:attrNameLst>
                                      </p:cBhvr>
                                      <p:to>
                                        <p:strVal val="visible"/>
                                      </p:to>
                                    </p:set>
                                    <p:animEffect transition="in" filter="wipe(down)">
                                      <p:cBhvr>
                                        <p:cTn id="15" dur="500"/>
                                        <p:tgtEl>
                                          <p:spTgt spid="17411">
                                            <p:txEl>
                                              <p:charRg st="14" end="2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411">
                                            <p:txEl>
                                              <p:charRg st="29" end="107"/>
                                            </p:txEl>
                                          </p:spTgt>
                                        </p:tgtEl>
                                        <p:attrNameLst>
                                          <p:attrName>style.visibility</p:attrName>
                                        </p:attrNameLst>
                                      </p:cBhvr>
                                      <p:to>
                                        <p:strVal val="visible"/>
                                      </p:to>
                                    </p:set>
                                    <p:animEffect transition="in" filter="wipe(down)">
                                      <p:cBhvr>
                                        <p:cTn id="20" dur="500"/>
                                        <p:tgtEl>
                                          <p:spTgt spid="17411">
                                            <p:txEl>
                                              <p:charRg st="29" end="10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411">
                                            <p:txEl>
                                              <p:charRg st="107" end="123"/>
                                            </p:txEl>
                                          </p:spTgt>
                                        </p:tgtEl>
                                        <p:attrNameLst>
                                          <p:attrName>style.visibility</p:attrName>
                                        </p:attrNameLst>
                                      </p:cBhvr>
                                      <p:to>
                                        <p:strVal val="visible"/>
                                      </p:to>
                                    </p:set>
                                    <p:animEffect transition="in" filter="wipe(down)">
                                      <p:cBhvr>
                                        <p:cTn id="25" dur="500"/>
                                        <p:tgtEl>
                                          <p:spTgt spid="17411">
                                            <p:txEl>
                                              <p:charRg st="107" end="12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411">
                                            <p:txEl>
                                              <p:charRg st="123" end="138"/>
                                            </p:txEl>
                                          </p:spTgt>
                                        </p:tgtEl>
                                        <p:attrNameLst>
                                          <p:attrName>style.visibility</p:attrName>
                                        </p:attrNameLst>
                                      </p:cBhvr>
                                      <p:to>
                                        <p:strVal val="visible"/>
                                      </p:to>
                                    </p:set>
                                    <p:animEffect transition="in" filter="wipe(down)">
                                      <p:cBhvr>
                                        <p:cTn id="30" dur="500"/>
                                        <p:tgtEl>
                                          <p:spTgt spid="17411">
                                            <p:txEl>
                                              <p:charRg st="123" end="1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p:cNvSpPr>
          <p:nvPr>
            <p:ph type="title"/>
          </p:nvPr>
        </p:nvSpPr>
        <p:spPr>
          <a:ln/>
        </p:spPr>
        <p:txBody>
          <a:bodyPr vert="horz" wrap="square" lIns="0" tIns="0" rIns="0" bIns="0" anchor="t" anchorCtr="0">
            <a:spAutoFit/>
          </a:bodyPr>
          <a:p>
            <a:r>
              <a:rPr lang="zh-CN" altLang="en-US" sz="4000" dirty="0"/>
              <a:t>三、劳动法律关系</a:t>
            </a:r>
            <a:endParaRPr lang="zh-CN" altLang="en-US" sz="4000" dirty="0"/>
          </a:p>
        </p:txBody>
      </p:sp>
      <p:sp>
        <p:nvSpPr>
          <p:cNvPr id="18435" name="Rectangle 3"/>
          <p:cNvSpPr>
            <a:spLocks noGrp="1"/>
          </p:cNvSpPr>
          <p:nvPr>
            <p:ph idx="1"/>
          </p:nvPr>
        </p:nvSpPr>
        <p:spPr>
          <a:xfrm>
            <a:off x="214313" y="1314450"/>
            <a:ext cx="8643937" cy="5354638"/>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（一）概念</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劳动法律关系是当事人依据劳动法律规范，在实现劳动过程中形成的权利义务关系。</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（二）劳动法律关系构成要素</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、主体</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、内容</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3</a:t>
            </a:r>
            <a:r>
              <a:rPr lang="zh-CN" altLang="en-US" sz="3200" b="1" dirty="0">
                <a:latin typeface="楷体_GB2312" pitchFamily="49" charset="-122"/>
                <a:ea typeface="楷体_GB2312" pitchFamily="49" charset="-122"/>
              </a:rPr>
              <a:t>、客体</a:t>
            </a:r>
            <a:endParaRPr lang="zh-CN" altLang="en-US" sz="32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linds(horizontal)">
                                      <p:cBhvr>
                                        <p:cTn id="7" dur="500"/>
                                        <p:tgtEl>
                                          <p:spTgt spid="184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5">
                                            <p:txEl>
                                              <p:charRg st="0" end="6"/>
                                            </p:txEl>
                                          </p:spTgt>
                                        </p:tgtEl>
                                        <p:attrNameLst>
                                          <p:attrName>style.visibility</p:attrName>
                                        </p:attrNameLst>
                                      </p:cBhvr>
                                      <p:to>
                                        <p:strVal val="visible"/>
                                      </p:to>
                                    </p:set>
                                    <p:animEffect transition="in" filter="blinds(horizontal)">
                                      <p:cBhvr>
                                        <p:cTn id="10" dur="500"/>
                                        <p:tgtEl>
                                          <p:spTgt spid="18435">
                                            <p:txEl>
                                              <p:charRg st="0"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435">
                                            <p:txEl>
                                              <p:charRg st="6" end="50"/>
                                            </p:txEl>
                                          </p:spTgt>
                                        </p:tgtEl>
                                        <p:attrNameLst>
                                          <p:attrName>style.visibility</p:attrName>
                                        </p:attrNameLst>
                                      </p:cBhvr>
                                      <p:to>
                                        <p:strVal val="visible"/>
                                      </p:to>
                                    </p:set>
                                    <p:animEffect transition="in" filter="blinds(horizontal)">
                                      <p:cBhvr>
                                        <p:cTn id="15" dur="500"/>
                                        <p:tgtEl>
                                          <p:spTgt spid="18435">
                                            <p:txEl>
                                              <p:charRg st="6" end="5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435">
                                            <p:txEl>
                                              <p:charRg st="50" end="64"/>
                                            </p:txEl>
                                          </p:spTgt>
                                        </p:tgtEl>
                                        <p:attrNameLst>
                                          <p:attrName>style.visibility</p:attrName>
                                        </p:attrNameLst>
                                      </p:cBhvr>
                                      <p:to>
                                        <p:strVal val="visible"/>
                                      </p:to>
                                    </p:set>
                                    <p:animEffect transition="in" filter="blinds(horizontal)">
                                      <p:cBhvr>
                                        <p:cTn id="20" dur="500"/>
                                        <p:tgtEl>
                                          <p:spTgt spid="18435">
                                            <p:txEl>
                                              <p:charRg st="50" end="6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8435">
                                            <p:txEl>
                                              <p:charRg st="64" end="72"/>
                                            </p:txEl>
                                          </p:spTgt>
                                        </p:tgtEl>
                                        <p:attrNameLst>
                                          <p:attrName>style.visibility</p:attrName>
                                        </p:attrNameLst>
                                      </p:cBhvr>
                                      <p:to>
                                        <p:strVal val="visible"/>
                                      </p:to>
                                    </p:set>
                                    <p:animEffect transition="in" filter="blinds(horizontal)">
                                      <p:cBhvr>
                                        <p:cTn id="25" dur="500"/>
                                        <p:tgtEl>
                                          <p:spTgt spid="18435">
                                            <p:txEl>
                                              <p:charRg st="64" end="7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8435">
                                            <p:txEl>
                                              <p:charRg st="72" end="80"/>
                                            </p:txEl>
                                          </p:spTgt>
                                        </p:tgtEl>
                                        <p:attrNameLst>
                                          <p:attrName>style.visibility</p:attrName>
                                        </p:attrNameLst>
                                      </p:cBhvr>
                                      <p:to>
                                        <p:strVal val="visible"/>
                                      </p:to>
                                    </p:set>
                                    <p:animEffect transition="in" filter="blinds(horizontal)">
                                      <p:cBhvr>
                                        <p:cTn id="30" dur="500"/>
                                        <p:tgtEl>
                                          <p:spTgt spid="18435">
                                            <p:txEl>
                                              <p:charRg st="72" end="8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35">
                                            <p:txEl>
                                              <p:charRg st="80" end="88"/>
                                            </p:txEl>
                                          </p:spTgt>
                                        </p:tgtEl>
                                        <p:attrNameLst>
                                          <p:attrName>style.visibility</p:attrName>
                                        </p:attrNameLst>
                                      </p:cBhvr>
                                      <p:to>
                                        <p:strVal val="visible"/>
                                      </p:to>
                                    </p:set>
                                    <p:animEffect transition="in" filter="blinds(horizontal)">
                                      <p:cBhvr>
                                        <p:cTn id="35" dur="500"/>
                                        <p:tgtEl>
                                          <p:spTgt spid="18435">
                                            <p:txEl>
                                              <p:charRg st="80" end="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a:ln/>
        </p:spPr>
        <p:txBody>
          <a:bodyPr vert="horz" wrap="square" lIns="0" tIns="0" rIns="0" bIns="0" anchor="t" anchorCtr="0">
            <a:spAutoFit/>
          </a:bodyPr>
          <a:p>
            <a:r>
              <a:rPr lang="zh-CN" altLang="en-US" sz="4000" dirty="0"/>
              <a:t>三、劳动法律关系</a:t>
            </a:r>
            <a:endParaRPr lang="zh-CN" altLang="en-US" sz="4000" dirty="0"/>
          </a:p>
        </p:txBody>
      </p:sp>
      <p:sp>
        <p:nvSpPr>
          <p:cNvPr id="19459" name="Rectangle 3"/>
          <p:cNvSpPr>
            <a:spLocks noGrp="1"/>
          </p:cNvSpPr>
          <p:nvPr>
            <p:ph idx="1"/>
          </p:nvPr>
        </p:nvSpPr>
        <p:spPr>
          <a:xfrm>
            <a:off x="419100" y="1314450"/>
            <a:ext cx="8256588" cy="5354638"/>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（二）劳动法律关系构成要素</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、劳动法律关系主体</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劳动法律关系主体是指在实现社会劳动的过程中，依据劳动法享有权利并承担义务的当事人。</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劳动法律关系主题主要包括</a:t>
            </a:r>
            <a:r>
              <a:rPr lang="zh-CN" altLang="en-US" sz="3200" b="1" u="sng" dirty="0">
                <a:solidFill>
                  <a:schemeClr val="accent1"/>
                </a:solidFill>
                <a:latin typeface="楷体_GB2312" pitchFamily="49" charset="-122"/>
                <a:ea typeface="楷体_GB2312" pitchFamily="49" charset="-122"/>
              </a:rPr>
              <a:t>劳动者</a:t>
            </a:r>
            <a:r>
              <a:rPr lang="zh-CN" altLang="en-US" sz="3200" b="1" dirty="0">
                <a:latin typeface="楷体_GB2312" pitchFamily="49" charset="-122"/>
                <a:ea typeface="楷体_GB2312" pitchFamily="49" charset="-122"/>
              </a:rPr>
              <a:t>和</a:t>
            </a:r>
            <a:r>
              <a:rPr lang="zh-CN" altLang="en-US" sz="3200" b="1" u="sng" dirty="0">
                <a:solidFill>
                  <a:schemeClr val="accent1"/>
                </a:solidFill>
                <a:latin typeface="楷体_GB2312" pitchFamily="49" charset="-122"/>
                <a:ea typeface="楷体_GB2312" pitchFamily="49" charset="-122"/>
              </a:rPr>
              <a:t>用人单位</a:t>
            </a:r>
            <a:r>
              <a:rPr lang="zh-CN" altLang="en-US" sz="3200" b="1" dirty="0">
                <a:latin typeface="楷体_GB2312" pitchFamily="49" charset="-122"/>
                <a:ea typeface="楷体_GB2312" pitchFamily="49" charset="-122"/>
              </a:rPr>
              <a:t>。</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endParaRPr lang="zh-CN" altLang="en-US" sz="3200" b="1" dirty="0">
              <a:latin typeface="楷体_GB2312" pitchFamily="49" charset="-122"/>
              <a:ea typeface="楷体_GB2312" pitchFamily="49" charset="-122"/>
            </a:endParaRPr>
          </a:p>
        </p:txBody>
      </p:sp>
      <p:sp>
        <p:nvSpPr>
          <p:cNvPr id="19460" name="AutoShape 4"/>
          <p:cNvSpPr/>
          <p:nvPr/>
        </p:nvSpPr>
        <p:spPr>
          <a:xfrm>
            <a:off x="928688" y="4214813"/>
            <a:ext cx="6985000" cy="2160587"/>
          </a:xfrm>
          <a:prstGeom prst="wedgeRectCallout">
            <a:avLst>
              <a:gd name="adj1" fmla="val -41477"/>
              <a:gd name="adj2" fmla="val 46843"/>
            </a:avLst>
          </a:prstGeom>
          <a:solidFill>
            <a:schemeClr val="accent1"/>
          </a:solidFill>
          <a:ln w="9525" cap="flat" cmpd="sng">
            <a:solidFill>
              <a:schemeClr val="tx1"/>
            </a:solidFill>
            <a:prstDash val="solid"/>
            <a:miter/>
            <a:headEnd type="none" w="med" len="med"/>
            <a:tailEnd type="none" w="med" len="med"/>
          </a:ln>
        </p:spPr>
        <p:txBody>
          <a:bodyPr/>
          <a:p>
            <a:r>
              <a:rPr lang="zh-CN" altLang="en-US" sz="2800" u="sng" dirty="0">
                <a:solidFill>
                  <a:schemeClr val="bg1"/>
                </a:solidFill>
                <a:latin typeface="楷体_GB2312" pitchFamily="49" charset="-122"/>
                <a:ea typeface="楷体_GB2312" pitchFamily="49" charset="-122"/>
              </a:rPr>
              <a:t>劳动权利能力</a:t>
            </a:r>
            <a:r>
              <a:rPr lang="zh-CN" altLang="en-US" sz="2800" dirty="0">
                <a:solidFill>
                  <a:schemeClr val="bg1"/>
                </a:solidFill>
                <a:latin typeface="楷体_GB2312" pitchFamily="49" charset="-122"/>
                <a:ea typeface="楷体_GB2312" pitchFamily="49" charset="-122"/>
              </a:rPr>
              <a:t>：是自然人能够依法享有劳动权利和承担劳动义务的资格。</a:t>
            </a:r>
            <a:br>
              <a:rPr lang="zh-CN" altLang="en-US" sz="2800" dirty="0">
                <a:solidFill>
                  <a:schemeClr val="bg1"/>
                </a:solidFill>
                <a:latin typeface="楷体_GB2312" pitchFamily="49" charset="-122"/>
                <a:ea typeface="楷体_GB2312" pitchFamily="49" charset="-122"/>
              </a:rPr>
            </a:br>
            <a:r>
              <a:rPr lang="zh-CN" altLang="en-US" sz="2800" u="sng" dirty="0">
                <a:solidFill>
                  <a:schemeClr val="bg1"/>
                </a:solidFill>
                <a:latin typeface="楷体_GB2312" pitchFamily="49" charset="-122"/>
                <a:ea typeface="楷体_GB2312" pitchFamily="49" charset="-122"/>
              </a:rPr>
              <a:t>劳动行为能力</a:t>
            </a:r>
            <a:r>
              <a:rPr lang="zh-CN" altLang="en-US" sz="2800" dirty="0">
                <a:solidFill>
                  <a:schemeClr val="bg1"/>
                </a:solidFill>
                <a:latin typeface="楷体_GB2312" pitchFamily="49" charset="-122"/>
                <a:ea typeface="楷体_GB2312" pitchFamily="49" charset="-122"/>
              </a:rPr>
              <a:t>：是自然人能够以自己行为依法行使劳动权利和履行劳动义务的能力。</a:t>
            </a:r>
            <a:endParaRPr lang="zh-CN" altLang="en-US" sz="2800" dirty="0">
              <a:solidFill>
                <a:schemeClr val="bg1"/>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459">
                                            <p:txEl>
                                              <p:charRg st="0" end="14"/>
                                            </p:txEl>
                                          </p:spTgt>
                                        </p:tgtEl>
                                        <p:attrNameLst>
                                          <p:attrName>style.visibility</p:attrName>
                                        </p:attrNameLst>
                                      </p:cBhvr>
                                      <p:to>
                                        <p:strVal val="visible"/>
                                      </p:to>
                                    </p:set>
                                    <p:animEffect transition="in" filter="wipe(down)">
                                      <p:cBhvr>
                                        <p:cTn id="10" dur="500"/>
                                        <p:tgtEl>
                                          <p:spTgt spid="19459">
                                            <p:txEl>
                                              <p:charRg st="0" end="1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459">
                                            <p:txEl>
                                              <p:charRg st="14" end="28"/>
                                            </p:txEl>
                                          </p:spTgt>
                                        </p:tgtEl>
                                        <p:attrNameLst>
                                          <p:attrName>style.visibility</p:attrName>
                                        </p:attrNameLst>
                                      </p:cBhvr>
                                      <p:to>
                                        <p:strVal val="visible"/>
                                      </p:to>
                                    </p:set>
                                    <p:animEffect transition="in" filter="wipe(down)">
                                      <p:cBhvr>
                                        <p:cTn id="15" dur="500"/>
                                        <p:tgtEl>
                                          <p:spTgt spid="19459">
                                            <p:txEl>
                                              <p:charRg st="14" end="2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459">
                                            <p:txEl>
                                              <p:charRg st="28" end="77"/>
                                            </p:txEl>
                                          </p:spTgt>
                                        </p:tgtEl>
                                        <p:attrNameLst>
                                          <p:attrName>style.visibility</p:attrName>
                                        </p:attrNameLst>
                                      </p:cBhvr>
                                      <p:to>
                                        <p:strVal val="visible"/>
                                      </p:to>
                                    </p:set>
                                    <p:animEffect transition="in" filter="wipe(down)">
                                      <p:cBhvr>
                                        <p:cTn id="20" dur="500"/>
                                        <p:tgtEl>
                                          <p:spTgt spid="19459">
                                            <p:txEl>
                                              <p:charRg st="28" end="7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9459">
                                            <p:txEl>
                                              <p:charRg st="77" end="105"/>
                                            </p:txEl>
                                          </p:spTgt>
                                        </p:tgtEl>
                                        <p:attrNameLst>
                                          <p:attrName>style.visibility</p:attrName>
                                        </p:attrNameLst>
                                      </p:cBhvr>
                                      <p:to>
                                        <p:strVal val="visible"/>
                                      </p:to>
                                    </p:set>
                                    <p:animEffect transition="in" filter="wipe(down)">
                                      <p:cBhvr>
                                        <p:cTn id="25" dur="500"/>
                                        <p:tgtEl>
                                          <p:spTgt spid="19459">
                                            <p:txEl>
                                              <p:charRg st="77" end="10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9460"/>
                                        </p:tgtEl>
                                        <p:attrNameLst>
                                          <p:attrName>style.visibility</p:attrName>
                                        </p:attrNameLst>
                                      </p:cBhvr>
                                      <p:to>
                                        <p:strVal val="visible"/>
                                      </p:to>
                                    </p:set>
                                    <p:animEffect transition="in" filter="slide(fromBottom)">
                                      <p:cBhvr>
                                        <p:cTn id="30"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ln/>
        </p:spPr>
        <p:txBody>
          <a:bodyPr vert="horz" wrap="square" lIns="0" tIns="0" rIns="0" bIns="0" anchor="t" anchorCtr="0">
            <a:spAutoFit/>
          </a:bodyPr>
          <a:p>
            <a:r>
              <a:rPr lang="zh-CN" altLang="en-US" sz="4000" dirty="0"/>
              <a:t>三、劳动法律关系</a:t>
            </a:r>
            <a:endParaRPr lang="zh-CN" altLang="en-US" sz="4000" dirty="0"/>
          </a:p>
        </p:txBody>
      </p:sp>
      <p:sp>
        <p:nvSpPr>
          <p:cNvPr id="21507" name="Rectangle 3"/>
          <p:cNvSpPr>
            <a:spLocks noGrp="1"/>
          </p:cNvSpPr>
          <p:nvPr>
            <p:ph idx="1"/>
          </p:nvPr>
        </p:nvSpPr>
        <p:spPr>
          <a:xfrm>
            <a:off x="395288" y="1125538"/>
            <a:ext cx="8256587" cy="5354637"/>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（二）劳动法律关系构成要素</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2</a:t>
            </a:r>
            <a:r>
              <a:rPr lang="zh-CN" altLang="en-US" sz="3200" b="1" dirty="0">
                <a:latin typeface="楷体_GB2312" pitchFamily="49" charset="-122"/>
                <a:ea typeface="楷体_GB2312" pitchFamily="49" charset="-122"/>
              </a:rPr>
              <a:t>、劳动法律关系的内容</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劳动法律关系的内容是指主体双方依法享有的权利和承担的义务。</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1</a:t>
            </a:r>
            <a:r>
              <a:rPr lang="zh-CN" altLang="en-US" sz="3200" b="1" dirty="0">
                <a:latin typeface="楷体_GB2312" pitchFamily="49" charset="-122"/>
                <a:ea typeface="楷体_GB2312" pitchFamily="49" charset="-122"/>
              </a:rPr>
              <a:t>）劳动者的权利和义务</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）用人单位的权利和义务</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3</a:t>
            </a:r>
            <a:r>
              <a:rPr lang="zh-CN" altLang="en-US" sz="3200" b="1" dirty="0">
                <a:latin typeface="楷体_GB2312" pitchFamily="49" charset="-122"/>
                <a:ea typeface="楷体_GB2312" pitchFamily="49" charset="-122"/>
              </a:rPr>
              <a:t>、劳动法律关系的客体</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主要是指</a:t>
            </a:r>
            <a:r>
              <a:rPr lang="zh-CN" altLang="en-US" sz="3200" b="1" u="sng" dirty="0">
                <a:solidFill>
                  <a:schemeClr val="accent1"/>
                </a:solidFill>
                <a:latin typeface="楷体_GB2312" pitchFamily="49" charset="-122"/>
                <a:ea typeface="楷体_GB2312" pitchFamily="49" charset="-122"/>
              </a:rPr>
              <a:t>劳动者的劳动行为</a:t>
            </a:r>
            <a:endParaRPr lang="zh-CN" altLang="en-US" sz="3200" b="1" u="sng" dirty="0">
              <a:solidFill>
                <a:schemeClr val="accent1"/>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00"/>
                                        <p:tgtEl>
                                          <p:spTgt spid="2150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07">
                                            <p:txEl>
                                              <p:charRg st="0" end="14"/>
                                            </p:txEl>
                                          </p:spTgt>
                                        </p:tgtEl>
                                        <p:attrNameLst>
                                          <p:attrName>style.visibility</p:attrName>
                                        </p:attrNameLst>
                                      </p:cBhvr>
                                      <p:to>
                                        <p:strVal val="visible"/>
                                      </p:to>
                                    </p:set>
                                    <p:animEffect transition="in" filter="wipe(down)">
                                      <p:cBhvr>
                                        <p:cTn id="10" dur="500"/>
                                        <p:tgtEl>
                                          <p:spTgt spid="21507">
                                            <p:txEl>
                                              <p:charRg st="0" end="1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507">
                                            <p:txEl>
                                              <p:charRg st="14" end="29"/>
                                            </p:txEl>
                                          </p:spTgt>
                                        </p:tgtEl>
                                        <p:attrNameLst>
                                          <p:attrName>style.visibility</p:attrName>
                                        </p:attrNameLst>
                                      </p:cBhvr>
                                      <p:to>
                                        <p:strVal val="visible"/>
                                      </p:to>
                                    </p:set>
                                    <p:animEffect transition="in" filter="wipe(down)">
                                      <p:cBhvr>
                                        <p:cTn id="15" dur="500"/>
                                        <p:tgtEl>
                                          <p:spTgt spid="21507">
                                            <p:txEl>
                                              <p:charRg st="14" end="2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507">
                                            <p:txEl>
                                              <p:charRg st="29" end="66"/>
                                            </p:txEl>
                                          </p:spTgt>
                                        </p:tgtEl>
                                        <p:attrNameLst>
                                          <p:attrName>style.visibility</p:attrName>
                                        </p:attrNameLst>
                                      </p:cBhvr>
                                      <p:to>
                                        <p:strVal val="visible"/>
                                      </p:to>
                                    </p:set>
                                    <p:animEffect transition="in" filter="wipe(down)">
                                      <p:cBhvr>
                                        <p:cTn id="20" dur="500"/>
                                        <p:tgtEl>
                                          <p:spTgt spid="21507">
                                            <p:txEl>
                                              <p:charRg st="29" end="6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507">
                                            <p:txEl>
                                              <p:charRg st="66" end="81"/>
                                            </p:txEl>
                                          </p:spTgt>
                                        </p:tgtEl>
                                        <p:attrNameLst>
                                          <p:attrName>style.visibility</p:attrName>
                                        </p:attrNameLst>
                                      </p:cBhvr>
                                      <p:to>
                                        <p:strVal val="visible"/>
                                      </p:to>
                                    </p:set>
                                    <p:animEffect transition="in" filter="wipe(down)">
                                      <p:cBhvr>
                                        <p:cTn id="25" dur="500"/>
                                        <p:tgtEl>
                                          <p:spTgt spid="21507">
                                            <p:txEl>
                                              <p:charRg st="66" end="8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507">
                                            <p:txEl>
                                              <p:charRg st="81" end="97"/>
                                            </p:txEl>
                                          </p:spTgt>
                                        </p:tgtEl>
                                        <p:attrNameLst>
                                          <p:attrName>style.visibility</p:attrName>
                                        </p:attrNameLst>
                                      </p:cBhvr>
                                      <p:to>
                                        <p:strVal val="visible"/>
                                      </p:to>
                                    </p:set>
                                    <p:animEffect transition="in" filter="wipe(down)">
                                      <p:cBhvr>
                                        <p:cTn id="30" dur="500"/>
                                        <p:tgtEl>
                                          <p:spTgt spid="21507">
                                            <p:txEl>
                                              <p:charRg st="81" end="9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1507">
                                            <p:txEl>
                                              <p:charRg st="97" end="112"/>
                                            </p:txEl>
                                          </p:spTgt>
                                        </p:tgtEl>
                                        <p:attrNameLst>
                                          <p:attrName>style.visibility</p:attrName>
                                        </p:attrNameLst>
                                      </p:cBhvr>
                                      <p:to>
                                        <p:strVal val="visible"/>
                                      </p:to>
                                    </p:set>
                                    <p:animEffect transition="in" filter="wipe(down)">
                                      <p:cBhvr>
                                        <p:cTn id="35" dur="500"/>
                                        <p:tgtEl>
                                          <p:spTgt spid="21507">
                                            <p:txEl>
                                              <p:charRg st="97" end="1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507">
                                            <p:txEl>
                                              <p:charRg st="112" end="131"/>
                                            </p:txEl>
                                          </p:spTgt>
                                        </p:tgtEl>
                                        <p:attrNameLst>
                                          <p:attrName>style.visibility</p:attrName>
                                        </p:attrNameLst>
                                      </p:cBhvr>
                                      <p:to>
                                        <p:strVal val="visible"/>
                                      </p:to>
                                    </p:set>
                                    <p:animEffect transition="in" filter="wipe(down)">
                                      <p:cBhvr>
                                        <p:cTn id="40" dur="500"/>
                                        <p:tgtEl>
                                          <p:spTgt spid="21507">
                                            <p:txEl>
                                              <p:charRg st="112" end="1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4"/>
          <p:cNvSpPr>
            <a:spLocks noGrp="1"/>
          </p:cNvSpPr>
          <p:nvPr>
            <p:ph type="ctrTitle"/>
          </p:nvPr>
        </p:nvSpPr>
        <p:spPr>
          <a:xfrm>
            <a:off x="684213" y="2133600"/>
            <a:ext cx="7772400" cy="822325"/>
          </a:xfrm>
          <a:ln/>
        </p:spPr>
        <p:txBody>
          <a:bodyPr vert="horz" wrap="square" lIns="0" tIns="0" rIns="0" bIns="0" anchor="t" anchorCtr="0">
            <a:spAutoFit/>
          </a:bodyPr>
          <a:p>
            <a:pPr algn="ctr">
              <a:lnSpc>
                <a:spcPct val="150000"/>
              </a:lnSpc>
              <a:buClrTx/>
              <a:buSzTx/>
              <a:buFontTx/>
            </a:pPr>
            <a:r>
              <a:rPr lang="zh-CN" altLang="en-US" sz="4800" dirty="0"/>
              <a:t>第二节</a:t>
            </a:r>
            <a:br>
              <a:rPr lang="zh-CN" altLang="en-US" sz="4800" dirty="0"/>
            </a:br>
            <a:r>
              <a:rPr lang="zh-CN" altLang="en-US" sz="4800" dirty="0"/>
              <a:t>劳动基本制度</a:t>
            </a:r>
            <a:endParaRPr lang="zh-CN" altLang="en-US" sz="4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xfrm>
            <a:off x="395288" y="404813"/>
            <a:ext cx="8229600" cy="649287"/>
          </a:xfrm>
          <a:ln/>
        </p:spPr>
        <p:txBody>
          <a:bodyPr vert="horz" wrap="square" lIns="0" tIns="0" rIns="0" bIns="0" anchor="t" anchorCtr="0">
            <a:spAutoFit/>
          </a:bodyPr>
          <a:p>
            <a:r>
              <a:rPr lang="zh-CN" altLang="en-US" sz="4000" dirty="0"/>
              <a:t>一、劳动就业和职业培训</a:t>
            </a:r>
            <a:endParaRPr lang="zh-CN" altLang="en-US" sz="4000" dirty="0"/>
          </a:p>
        </p:txBody>
      </p:sp>
      <p:sp>
        <p:nvSpPr>
          <p:cNvPr id="24579" name="Rectangle 3"/>
          <p:cNvSpPr>
            <a:spLocks noGrp="1"/>
          </p:cNvSpPr>
          <p:nvPr>
            <p:ph idx="1"/>
          </p:nvPr>
        </p:nvSpPr>
        <p:spPr>
          <a:xfrm>
            <a:off x="395288" y="1341438"/>
            <a:ext cx="8353425" cy="532765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（一）劳动就业</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劳动就业是指</a:t>
            </a:r>
            <a:r>
              <a:rPr lang="zh-CN" altLang="en-US" sz="2800" b="1" dirty="0">
                <a:solidFill>
                  <a:schemeClr val="accent1"/>
                </a:solidFill>
                <a:ea typeface="楷体_GB2312" pitchFamily="49" charset="-122"/>
              </a:rPr>
              <a:t>具有劳动能力</a:t>
            </a:r>
            <a:r>
              <a:rPr lang="zh-CN" altLang="en-US" sz="2800" b="1" dirty="0">
                <a:ea typeface="楷体_GB2312" pitchFamily="49" charset="-122"/>
              </a:rPr>
              <a:t>的公民在</a:t>
            </a:r>
            <a:r>
              <a:rPr lang="zh-CN" altLang="en-US" sz="2800" b="1" dirty="0">
                <a:solidFill>
                  <a:schemeClr val="accent1"/>
                </a:solidFill>
                <a:ea typeface="楷体_GB2312" pitchFamily="49" charset="-122"/>
              </a:rPr>
              <a:t>法定劳动年龄</a:t>
            </a:r>
            <a:r>
              <a:rPr lang="zh-CN" altLang="en-US" sz="2800" b="1" dirty="0">
                <a:ea typeface="楷体_GB2312" pitchFamily="49" charset="-122"/>
              </a:rPr>
              <a:t>内，从事有一定</a:t>
            </a:r>
            <a:r>
              <a:rPr lang="zh-CN" altLang="en-US" sz="2800" b="1" dirty="0">
                <a:solidFill>
                  <a:schemeClr val="accent1"/>
                </a:solidFill>
                <a:ea typeface="楷体_GB2312" pitchFamily="49" charset="-122"/>
              </a:rPr>
              <a:t>劳动报酬</a:t>
            </a:r>
            <a:r>
              <a:rPr lang="zh-CN" altLang="en-US" sz="2800" b="1" dirty="0">
                <a:ea typeface="楷体_GB2312" pitchFamily="49" charset="-122"/>
              </a:rPr>
              <a:t>或</a:t>
            </a:r>
            <a:r>
              <a:rPr lang="zh-CN" altLang="en-US" sz="2800" b="1" dirty="0">
                <a:solidFill>
                  <a:schemeClr val="accent1"/>
                </a:solidFill>
                <a:ea typeface="楷体_GB2312" pitchFamily="49" charset="-122"/>
              </a:rPr>
              <a:t>经营收入</a:t>
            </a:r>
            <a:r>
              <a:rPr lang="zh-CN" altLang="en-US" sz="2800" b="1" dirty="0">
                <a:ea typeface="楷体_GB2312" pitchFamily="49" charset="-122"/>
              </a:rPr>
              <a:t>的社会职业。</a:t>
            </a:r>
            <a:endParaRPr lang="zh-CN" altLang="en-US" sz="28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（二）职业培训</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职业培训是指为了适应经济发展的需要和促进就业，对</a:t>
            </a:r>
            <a:r>
              <a:rPr lang="zh-CN" altLang="en-US" sz="2800" b="1" dirty="0">
                <a:solidFill>
                  <a:schemeClr val="accent1"/>
                </a:solidFill>
                <a:ea typeface="楷体_GB2312" pitchFamily="49" charset="-122"/>
              </a:rPr>
              <a:t>要求就业</a:t>
            </a:r>
            <a:r>
              <a:rPr lang="zh-CN" altLang="en-US" sz="2800" b="1" dirty="0">
                <a:ea typeface="楷体_GB2312" pitchFamily="49" charset="-122"/>
              </a:rPr>
              <a:t>和</a:t>
            </a:r>
            <a:r>
              <a:rPr lang="zh-CN" altLang="en-US" sz="2800" b="1" dirty="0">
                <a:solidFill>
                  <a:schemeClr val="accent1"/>
                </a:solidFill>
                <a:ea typeface="楷体_GB2312" pitchFamily="49" charset="-122"/>
              </a:rPr>
              <a:t>在职的劳动者</a:t>
            </a:r>
            <a:r>
              <a:rPr lang="zh-CN" altLang="en-US" sz="2800" b="1" dirty="0">
                <a:ea typeface="楷体_GB2312" pitchFamily="49" charset="-122"/>
              </a:rPr>
              <a:t>，以</a:t>
            </a:r>
            <a:endParaRPr lang="zh-CN" altLang="en-US" sz="28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a:t>
            </a:r>
            <a:r>
              <a:rPr lang="zh-CN" altLang="en-US" sz="2800" b="1" dirty="0">
                <a:solidFill>
                  <a:schemeClr val="accent1"/>
                </a:solidFill>
                <a:ea typeface="楷体_GB2312" pitchFamily="49" charset="-122"/>
              </a:rPr>
              <a:t>培养和提高</a:t>
            </a:r>
            <a:r>
              <a:rPr lang="zh-CN" altLang="en-US" sz="2800" b="1" dirty="0">
                <a:ea typeface="楷体_GB2312" pitchFamily="49" charset="-122"/>
              </a:rPr>
              <a:t>素质及职业能力为目的而进行</a:t>
            </a:r>
            <a:endParaRPr lang="zh-CN" altLang="en-US" sz="28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的</a:t>
            </a:r>
            <a:r>
              <a:rPr lang="zh-CN" altLang="en-US" sz="2800" b="1" dirty="0">
                <a:solidFill>
                  <a:schemeClr val="accent1"/>
                </a:solidFill>
                <a:ea typeface="楷体_GB2312" pitchFamily="49" charset="-122"/>
              </a:rPr>
              <a:t>教育和训练</a:t>
            </a:r>
            <a:r>
              <a:rPr lang="zh-CN" altLang="en-US" sz="2800" b="1" dirty="0">
                <a:ea typeface="楷体_GB2312" pitchFamily="49" charset="-122"/>
              </a:rPr>
              <a:t>。</a:t>
            </a:r>
            <a:endParaRPr lang="zh-CN" altLang="en-US" sz="2800" b="1" dirty="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579">
                                            <p:txEl>
                                              <p:charRg st="0" end="8"/>
                                            </p:txEl>
                                          </p:spTgt>
                                        </p:tgtEl>
                                        <p:attrNameLst>
                                          <p:attrName>style.visibility</p:attrName>
                                        </p:attrNameLst>
                                      </p:cBhvr>
                                      <p:to>
                                        <p:strVal val="visible"/>
                                      </p:to>
                                    </p:set>
                                    <p:animEffect transition="in" filter="wipe(down)">
                                      <p:cBhvr>
                                        <p:cTn id="10" dur="500"/>
                                        <p:tgtEl>
                                          <p:spTgt spid="24579">
                                            <p:txEl>
                                              <p:charRg st="0"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4579">
                                            <p:txEl>
                                              <p:charRg st="8" end="66"/>
                                            </p:txEl>
                                          </p:spTgt>
                                        </p:tgtEl>
                                        <p:attrNameLst>
                                          <p:attrName>style.visibility</p:attrName>
                                        </p:attrNameLst>
                                      </p:cBhvr>
                                      <p:to>
                                        <p:strVal val="visible"/>
                                      </p:to>
                                    </p:set>
                                    <p:animEffect transition="in" filter="wipe(down)">
                                      <p:cBhvr>
                                        <p:cTn id="15" dur="500"/>
                                        <p:tgtEl>
                                          <p:spTgt spid="24579">
                                            <p:txEl>
                                              <p:charRg st="8" end="6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4579">
                                            <p:txEl>
                                              <p:charRg st="66" end="74"/>
                                            </p:txEl>
                                          </p:spTgt>
                                        </p:tgtEl>
                                        <p:attrNameLst>
                                          <p:attrName>style.visibility</p:attrName>
                                        </p:attrNameLst>
                                      </p:cBhvr>
                                      <p:to>
                                        <p:strVal val="visible"/>
                                      </p:to>
                                    </p:set>
                                    <p:animEffect transition="in" filter="wipe(down)">
                                      <p:cBhvr>
                                        <p:cTn id="20" dur="500"/>
                                        <p:tgtEl>
                                          <p:spTgt spid="24579">
                                            <p:txEl>
                                              <p:charRg st="66" end="7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579">
                                            <p:txEl>
                                              <p:charRg st="74" end="125"/>
                                            </p:txEl>
                                          </p:spTgt>
                                        </p:tgtEl>
                                        <p:attrNameLst>
                                          <p:attrName>style.visibility</p:attrName>
                                        </p:attrNameLst>
                                      </p:cBhvr>
                                      <p:to>
                                        <p:strVal val="visible"/>
                                      </p:to>
                                    </p:set>
                                    <p:animEffect transition="in" filter="wipe(down)">
                                      <p:cBhvr>
                                        <p:cTn id="25" dur="500"/>
                                        <p:tgtEl>
                                          <p:spTgt spid="24579">
                                            <p:txEl>
                                              <p:charRg st="74" end="12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4579">
                                            <p:txEl>
                                              <p:charRg st="125" end="148"/>
                                            </p:txEl>
                                          </p:spTgt>
                                        </p:tgtEl>
                                        <p:attrNameLst>
                                          <p:attrName>style.visibility</p:attrName>
                                        </p:attrNameLst>
                                      </p:cBhvr>
                                      <p:to>
                                        <p:strVal val="visible"/>
                                      </p:to>
                                    </p:set>
                                    <p:animEffect transition="in" filter="wipe(down)">
                                      <p:cBhvr>
                                        <p:cTn id="30" dur="500"/>
                                        <p:tgtEl>
                                          <p:spTgt spid="24579">
                                            <p:txEl>
                                              <p:charRg st="125" end="14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579">
                                            <p:txEl>
                                              <p:charRg st="148" end="160"/>
                                            </p:txEl>
                                          </p:spTgt>
                                        </p:tgtEl>
                                        <p:attrNameLst>
                                          <p:attrName>style.visibility</p:attrName>
                                        </p:attrNameLst>
                                      </p:cBhvr>
                                      <p:to>
                                        <p:strVal val="visible"/>
                                      </p:to>
                                    </p:set>
                                    <p:animEffect transition="in" filter="wipe(down)">
                                      <p:cBhvr>
                                        <p:cTn id="35" dur="500"/>
                                        <p:tgtEl>
                                          <p:spTgt spid="24579">
                                            <p:txEl>
                                              <p:charRg st="148" end="1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a:ln/>
        </p:spPr>
        <p:txBody>
          <a:bodyPr vert="horz" wrap="square" lIns="0" tIns="0" rIns="0" bIns="0" anchor="t" anchorCtr="0">
            <a:spAutoFit/>
          </a:bodyPr>
          <a:p>
            <a:r>
              <a:rPr lang="zh-CN" altLang="en-US" sz="4000" dirty="0"/>
              <a:t>二、工作时间和休息休假</a:t>
            </a:r>
            <a:endParaRPr lang="zh-CN" altLang="en-US" sz="4000" dirty="0"/>
          </a:p>
        </p:txBody>
      </p:sp>
      <p:sp>
        <p:nvSpPr>
          <p:cNvPr id="25603" name="Rectangle 3"/>
          <p:cNvSpPr>
            <a:spLocks noGrp="1"/>
          </p:cNvSpPr>
          <p:nvPr>
            <p:ph idx="1"/>
          </p:nvPr>
        </p:nvSpPr>
        <p:spPr>
          <a:xfrm>
            <a:off x="0" y="1125538"/>
            <a:ext cx="8651875" cy="5283200"/>
          </a:xfrm>
          <a:ln/>
        </p:spPr>
        <p:txBody>
          <a:bodyPr vert="horz" wrap="square" lIns="0" tIns="0" rIns="0" bIns="0" anchor="t" anchorCtr="0">
            <a:spAutoFit/>
          </a:bodyPr>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（一）工作时间</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、工时制度</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我国现行的标准工作时间制度是实行职工</a:t>
            </a:r>
            <a:r>
              <a:rPr lang="zh-CN" altLang="en-US" sz="2800" b="1" u="sng" dirty="0">
                <a:solidFill>
                  <a:schemeClr val="accent1"/>
                </a:solidFill>
                <a:latin typeface="楷体_GB2312" pitchFamily="49" charset="-122"/>
                <a:ea typeface="楷体_GB2312" pitchFamily="49" charset="-122"/>
              </a:rPr>
              <a:t>每日工作</a:t>
            </a:r>
            <a:r>
              <a:rPr lang="en-US" altLang="zh-CN" sz="2800" b="1" u="sng" dirty="0">
                <a:solidFill>
                  <a:schemeClr val="accent1"/>
                </a:solidFill>
                <a:latin typeface="楷体_GB2312" pitchFamily="49" charset="-122"/>
                <a:ea typeface="楷体_GB2312" pitchFamily="49" charset="-122"/>
              </a:rPr>
              <a:t>8</a:t>
            </a:r>
            <a:r>
              <a:rPr lang="zh-CN" altLang="en-US" sz="2800" b="1" u="sng" dirty="0">
                <a:solidFill>
                  <a:schemeClr val="accent1"/>
                </a:solidFill>
                <a:latin typeface="楷体_GB2312" pitchFamily="49" charset="-122"/>
                <a:ea typeface="楷体_GB2312" pitchFamily="49" charset="-122"/>
              </a:rPr>
              <a:t>小时、每周工作</a:t>
            </a:r>
            <a:r>
              <a:rPr lang="en-US" altLang="zh-CN" sz="2800" b="1" u="sng" dirty="0">
                <a:solidFill>
                  <a:schemeClr val="accent1"/>
                </a:solidFill>
                <a:latin typeface="楷体_GB2312" pitchFamily="49" charset="-122"/>
                <a:ea typeface="楷体_GB2312" pitchFamily="49" charset="-122"/>
              </a:rPr>
              <a:t>40</a:t>
            </a:r>
            <a:r>
              <a:rPr lang="zh-CN" altLang="en-US" sz="2800" b="1" u="sng" dirty="0">
                <a:solidFill>
                  <a:schemeClr val="accent1"/>
                </a:solidFill>
                <a:latin typeface="楷体_GB2312" pitchFamily="49" charset="-122"/>
                <a:ea typeface="楷体_GB2312" pitchFamily="49" charset="-122"/>
              </a:rPr>
              <a:t>小时</a:t>
            </a:r>
            <a:r>
              <a:rPr lang="zh-CN" altLang="en-US" sz="2800" b="1" dirty="0">
                <a:latin typeface="楷体_GB2312" pitchFamily="49" charset="-122"/>
                <a:ea typeface="楷体_GB2312" pitchFamily="49" charset="-122"/>
              </a:rPr>
              <a:t>的工时制度。</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、延长工作时间的法律规定</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劳动法</a:t>
            </a:r>
            <a:r>
              <a:rPr lang="en-US" altLang="zh-CN" sz="2400" b="1" dirty="0">
                <a:latin typeface="楷体_GB2312" pitchFamily="49" charset="-122"/>
                <a:ea typeface="楷体_GB2312" pitchFamily="49" charset="-122"/>
              </a:rPr>
              <a:t>》</a:t>
            </a:r>
            <a:r>
              <a:rPr lang="zh-CN" altLang="en-US" sz="2400" b="1" dirty="0">
                <a:latin typeface="楷体_GB2312" pitchFamily="49" charset="-122"/>
                <a:ea typeface="楷体_GB2312" pitchFamily="49" charset="-122"/>
              </a:rPr>
              <a:t>第</a:t>
            </a:r>
            <a:r>
              <a:rPr lang="en-US" altLang="zh-CN" sz="2400" b="1" dirty="0">
                <a:latin typeface="楷体_GB2312" pitchFamily="49" charset="-122"/>
                <a:ea typeface="楷体_GB2312" pitchFamily="49" charset="-122"/>
              </a:rPr>
              <a:t>41</a:t>
            </a:r>
            <a:r>
              <a:rPr lang="zh-CN" altLang="en-US" sz="2400" b="1" dirty="0">
                <a:latin typeface="楷体_GB2312" pitchFamily="49" charset="-122"/>
                <a:ea typeface="楷体_GB2312" pitchFamily="49" charset="-122"/>
              </a:rPr>
              <a:t>条至</a:t>
            </a:r>
            <a:r>
              <a:rPr lang="en-US" altLang="zh-CN" sz="2400" b="1" dirty="0">
                <a:latin typeface="楷体_GB2312" pitchFamily="49" charset="-122"/>
                <a:ea typeface="楷体_GB2312" pitchFamily="49" charset="-122"/>
              </a:rPr>
              <a:t>44</a:t>
            </a:r>
            <a:r>
              <a:rPr lang="zh-CN" altLang="en-US" sz="2400" b="1" dirty="0">
                <a:latin typeface="楷体_GB2312" pitchFamily="49" charset="-122"/>
                <a:ea typeface="楷体_GB2312" pitchFamily="49" charset="-122"/>
              </a:rPr>
              <a:t>条规定</a:t>
            </a:r>
            <a:r>
              <a:rPr lang="zh-CN" altLang="en-US" sz="2400" b="1" dirty="0">
                <a:latin typeface="Calibri" panose="020F0502020204030204" pitchFamily="34" charset="0"/>
                <a:ea typeface="楷体_GB2312" pitchFamily="49" charset="-122"/>
              </a:rPr>
              <a:t>“</a:t>
            </a:r>
            <a:r>
              <a:rPr lang="zh-CN" altLang="en-US" sz="2400" b="1" dirty="0">
                <a:latin typeface="楷体_GB2312" pitchFamily="49" charset="-122"/>
                <a:ea typeface="楷体_GB2312" pitchFamily="49" charset="-122"/>
              </a:rPr>
              <a:t>用人单位由于生产经营需要，经与工会和劳动者协商后可以延长工作时间，一般每日不得超过</a:t>
            </a:r>
            <a:r>
              <a:rPr lang="en-US" altLang="zh-CN" sz="2400" b="1" dirty="0">
                <a:latin typeface="楷体_GB2312" pitchFamily="49" charset="-122"/>
                <a:ea typeface="楷体_GB2312" pitchFamily="49" charset="-122"/>
              </a:rPr>
              <a:t>1</a:t>
            </a:r>
            <a:r>
              <a:rPr lang="zh-CN" altLang="en-US" sz="2400" b="1" dirty="0">
                <a:latin typeface="楷体_GB2312" pitchFamily="49" charset="-122"/>
                <a:ea typeface="楷体_GB2312" pitchFamily="49" charset="-122"/>
              </a:rPr>
              <a:t>小时；因特殊原因需要延长工作时间的在</a:t>
            </a:r>
            <a:endParaRPr lang="zh-CN" altLang="en-US" sz="24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400" b="1" dirty="0">
                <a:latin typeface="楷体_GB2312" pitchFamily="49" charset="-122"/>
                <a:ea typeface="楷体_GB2312" pitchFamily="49" charset="-122"/>
              </a:rPr>
              <a:t>  保障劳动者身体健康的条件下延长工作时间每日不得</a:t>
            </a:r>
            <a:endParaRPr lang="zh-CN" altLang="en-US" sz="24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400" b="1" dirty="0">
                <a:latin typeface="楷体_GB2312" pitchFamily="49" charset="-122"/>
                <a:ea typeface="楷体_GB2312" pitchFamily="49" charset="-122"/>
              </a:rPr>
              <a:t>  超过</a:t>
            </a:r>
            <a:r>
              <a:rPr lang="en-US" altLang="zh-CN" sz="2400" b="1" dirty="0">
                <a:latin typeface="楷体_GB2312" pitchFamily="49" charset="-122"/>
                <a:ea typeface="楷体_GB2312" pitchFamily="49" charset="-122"/>
              </a:rPr>
              <a:t>3</a:t>
            </a:r>
            <a:r>
              <a:rPr lang="zh-CN" altLang="en-US" sz="2400" b="1" dirty="0">
                <a:latin typeface="楷体_GB2312" pitchFamily="49" charset="-122"/>
                <a:ea typeface="楷体_GB2312" pitchFamily="49" charset="-122"/>
              </a:rPr>
              <a:t>小时，但是每月不得超过</a:t>
            </a:r>
            <a:r>
              <a:rPr lang="en-US" altLang="zh-CN" sz="2400" b="1" dirty="0">
                <a:latin typeface="楷体_GB2312" pitchFamily="49" charset="-122"/>
                <a:ea typeface="楷体_GB2312" pitchFamily="49" charset="-122"/>
              </a:rPr>
              <a:t>36</a:t>
            </a:r>
            <a:r>
              <a:rPr lang="zh-CN" altLang="en-US" sz="2400" b="1" dirty="0">
                <a:latin typeface="楷体_GB2312" pitchFamily="49" charset="-122"/>
                <a:ea typeface="楷体_GB2312" pitchFamily="49" charset="-122"/>
              </a:rPr>
              <a:t>小时。</a:t>
            </a:r>
            <a:r>
              <a:rPr lang="zh-CN" altLang="en-US" sz="2400" b="1" dirty="0">
                <a:latin typeface="Calibri" panose="020F0502020204030204" pitchFamily="34" charset="0"/>
                <a:ea typeface="楷体_GB2312" pitchFamily="49" charset="-122"/>
              </a:rPr>
              <a:t>”</a:t>
            </a: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3">
                                            <p:txEl>
                                              <p:charRg st="0" end="8"/>
                                            </p:txEl>
                                          </p:spTgt>
                                        </p:tgtEl>
                                        <p:attrNameLst>
                                          <p:attrName>style.visibility</p:attrName>
                                        </p:attrNameLst>
                                      </p:cBhvr>
                                      <p:to>
                                        <p:strVal val="visible"/>
                                      </p:to>
                                    </p:set>
                                    <p:animEffect transition="in" filter="wipe(down)">
                                      <p:cBhvr>
                                        <p:cTn id="10" dur="500"/>
                                        <p:tgtEl>
                                          <p:spTgt spid="25603">
                                            <p:txEl>
                                              <p:charRg st="0"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5603">
                                            <p:txEl>
                                              <p:charRg st="8" end="18"/>
                                            </p:txEl>
                                          </p:spTgt>
                                        </p:tgtEl>
                                        <p:attrNameLst>
                                          <p:attrName>style.visibility</p:attrName>
                                        </p:attrNameLst>
                                      </p:cBhvr>
                                      <p:to>
                                        <p:strVal val="visible"/>
                                      </p:to>
                                    </p:set>
                                    <p:animEffect transition="in" filter="wipe(down)">
                                      <p:cBhvr>
                                        <p:cTn id="15" dur="500"/>
                                        <p:tgtEl>
                                          <p:spTgt spid="25603">
                                            <p:txEl>
                                              <p:charRg st="8" end="1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5603">
                                            <p:txEl>
                                              <p:charRg st="18" end="64"/>
                                            </p:txEl>
                                          </p:spTgt>
                                        </p:tgtEl>
                                        <p:attrNameLst>
                                          <p:attrName>style.visibility</p:attrName>
                                        </p:attrNameLst>
                                      </p:cBhvr>
                                      <p:to>
                                        <p:strVal val="visible"/>
                                      </p:to>
                                    </p:set>
                                    <p:animEffect transition="in" filter="wipe(down)">
                                      <p:cBhvr>
                                        <p:cTn id="20" dur="500"/>
                                        <p:tgtEl>
                                          <p:spTgt spid="25603">
                                            <p:txEl>
                                              <p:charRg st="18" end="6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5603">
                                            <p:txEl>
                                              <p:charRg st="64" end="81"/>
                                            </p:txEl>
                                          </p:spTgt>
                                        </p:tgtEl>
                                        <p:attrNameLst>
                                          <p:attrName>style.visibility</p:attrName>
                                        </p:attrNameLst>
                                      </p:cBhvr>
                                      <p:to>
                                        <p:strVal val="visible"/>
                                      </p:to>
                                    </p:set>
                                    <p:animEffect transition="in" filter="wipe(down)">
                                      <p:cBhvr>
                                        <p:cTn id="25" dur="500"/>
                                        <p:tgtEl>
                                          <p:spTgt spid="25603">
                                            <p:txEl>
                                              <p:charRg st="64" end="8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603">
                                            <p:txEl>
                                              <p:charRg st="81" end="162"/>
                                            </p:txEl>
                                          </p:spTgt>
                                        </p:tgtEl>
                                        <p:attrNameLst>
                                          <p:attrName>style.visibility</p:attrName>
                                        </p:attrNameLst>
                                      </p:cBhvr>
                                      <p:to>
                                        <p:strVal val="visible"/>
                                      </p:to>
                                    </p:set>
                                    <p:animEffect transition="in" filter="wipe(down)">
                                      <p:cBhvr>
                                        <p:cTn id="30" dur="500"/>
                                        <p:tgtEl>
                                          <p:spTgt spid="25603">
                                            <p:txEl>
                                              <p:charRg st="81" end="16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603">
                                            <p:txEl>
                                              <p:charRg st="162" end="188"/>
                                            </p:txEl>
                                          </p:spTgt>
                                        </p:tgtEl>
                                        <p:attrNameLst>
                                          <p:attrName>style.visibility</p:attrName>
                                        </p:attrNameLst>
                                      </p:cBhvr>
                                      <p:to>
                                        <p:strVal val="visible"/>
                                      </p:to>
                                    </p:set>
                                    <p:animEffect transition="in" filter="wipe(down)">
                                      <p:cBhvr>
                                        <p:cTn id="35" dur="500"/>
                                        <p:tgtEl>
                                          <p:spTgt spid="25603">
                                            <p:txEl>
                                              <p:charRg st="162" end="18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603">
                                            <p:txEl>
                                              <p:charRg st="188" end="211"/>
                                            </p:txEl>
                                          </p:spTgt>
                                        </p:tgtEl>
                                        <p:attrNameLst>
                                          <p:attrName>style.visibility</p:attrName>
                                        </p:attrNameLst>
                                      </p:cBhvr>
                                      <p:to>
                                        <p:strVal val="visible"/>
                                      </p:to>
                                    </p:set>
                                    <p:animEffect transition="in" filter="wipe(down)">
                                      <p:cBhvr>
                                        <p:cTn id="40" dur="500"/>
                                        <p:tgtEl>
                                          <p:spTgt spid="25603">
                                            <p:txEl>
                                              <p:charRg st="188" end="2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ln/>
        </p:spPr>
        <p:txBody>
          <a:bodyPr vert="horz" wrap="square" lIns="0" tIns="0" rIns="0" bIns="0" anchor="t" anchorCtr="0">
            <a:spAutoFit/>
          </a:bodyPr>
          <a:p>
            <a:r>
              <a:rPr lang="zh-CN" altLang="en-US" sz="4000" dirty="0"/>
              <a:t>二、工作时间和休息休假</a:t>
            </a:r>
            <a:endParaRPr lang="zh-CN" altLang="en-US" sz="4000" dirty="0"/>
          </a:p>
        </p:txBody>
      </p:sp>
      <p:sp>
        <p:nvSpPr>
          <p:cNvPr id="26627" name="Rectangle 3"/>
          <p:cNvSpPr>
            <a:spLocks noGrp="1"/>
          </p:cNvSpPr>
          <p:nvPr>
            <p:ph idx="1"/>
          </p:nvPr>
        </p:nvSpPr>
        <p:spPr>
          <a:xfrm>
            <a:off x="0" y="1125538"/>
            <a:ext cx="8651875" cy="528320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（一）工作时间</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、用人单位延长工作时间应向劳动者加倍支付工资报酬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）安排劳动者在法定标准工作时间以外延长工作时间的，支付不低于工资的</a:t>
            </a:r>
            <a:r>
              <a:rPr lang="en-US" altLang="zh-CN" sz="2800" b="1" dirty="0">
                <a:solidFill>
                  <a:schemeClr val="accent1"/>
                </a:solidFill>
                <a:latin typeface="楷体_GB2312" pitchFamily="49" charset="-122"/>
                <a:ea typeface="楷体_GB2312" pitchFamily="49" charset="-122"/>
              </a:rPr>
              <a:t>150﹪</a:t>
            </a:r>
            <a:r>
              <a:rPr lang="zh-CN" altLang="en-US" sz="2800" b="1" dirty="0">
                <a:latin typeface="楷体_GB2312" pitchFamily="49" charset="-122"/>
                <a:ea typeface="楷体_GB2312" pitchFamily="49" charset="-122"/>
              </a:rPr>
              <a:t>的工资报酬；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体息日</a:t>
            </a:r>
            <a:r>
              <a:rPr lang="zh-CN" altLang="en-US" sz="2800" b="1" dirty="0">
                <a:latin typeface="楷体_GB2312" pitchFamily="49" charset="-122"/>
                <a:ea typeface="楷体_GB2312" pitchFamily="49" charset="-122"/>
              </a:rPr>
              <a:t>安排劳动者工作又不能安排补休的，支付不低于工资的</a:t>
            </a:r>
            <a:r>
              <a:rPr lang="en-US" altLang="zh-CN" sz="2800" b="1" dirty="0">
                <a:solidFill>
                  <a:schemeClr val="accent1"/>
                </a:solidFill>
                <a:latin typeface="楷体_GB2312" pitchFamily="49" charset="-122"/>
                <a:ea typeface="楷体_GB2312" pitchFamily="49" charset="-122"/>
              </a:rPr>
              <a:t>200%</a:t>
            </a:r>
            <a:r>
              <a:rPr lang="zh-CN" altLang="en-US" sz="2800" b="1" dirty="0">
                <a:latin typeface="楷体_GB2312" pitchFamily="49" charset="-122"/>
                <a:ea typeface="楷体_GB2312" pitchFamily="49" charset="-122"/>
              </a:rPr>
              <a:t>的工资报酬；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法定休假日</a:t>
            </a:r>
            <a:r>
              <a:rPr lang="zh-CN" altLang="en-US" sz="2800" b="1" dirty="0">
                <a:latin typeface="楷体_GB2312" pitchFamily="49" charset="-122"/>
                <a:ea typeface="楷体_GB2312" pitchFamily="49" charset="-122"/>
              </a:rPr>
              <a:t>安排劳动者工作的，支付</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不低于工资的</a:t>
            </a:r>
            <a:r>
              <a:rPr lang="en-US" altLang="zh-CN" sz="2800" b="1" dirty="0">
                <a:solidFill>
                  <a:schemeClr val="accent1"/>
                </a:solidFill>
                <a:latin typeface="楷体_GB2312" pitchFamily="49" charset="-122"/>
                <a:ea typeface="楷体_GB2312" pitchFamily="49" charset="-122"/>
              </a:rPr>
              <a:t>300%</a:t>
            </a:r>
            <a:r>
              <a:rPr lang="zh-CN" altLang="en-US" sz="2800" b="1" dirty="0">
                <a:latin typeface="楷体_GB2312" pitchFamily="49" charset="-122"/>
                <a:ea typeface="楷体_GB2312" pitchFamily="49" charset="-122"/>
              </a:rPr>
              <a:t>的工资报酬。</a:t>
            </a:r>
            <a:endParaRPr lang="zh-CN" altLang="en-US" sz="28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627">
                                            <p:txEl>
                                              <p:charRg st="0" end="8"/>
                                            </p:txEl>
                                          </p:spTgt>
                                        </p:tgtEl>
                                        <p:attrNameLst>
                                          <p:attrName>style.visibility</p:attrName>
                                        </p:attrNameLst>
                                      </p:cBhvr>
                                      <p:to>
                                        <p:strVal val="visible"/>
                                      </p:to>
                                    </p:set>
                                    <p:animEffect transition="in" filter="wipe(down)">
                                      <p:cBhvr>
                                        <p:cTn id="10" dur="500"/>
                                        <p:tgtEl>
                                          <p:spTgt spid="26627">
                                            <p:txEl>
                                              <p:charRg st="0"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6627">
                                            <p:txEl>
                                              <p:charRg st="8" end="38"/>
                                            </p:txEl>
                                          </p:spTgt>
                                        </p:tgtEl>
                                        <p:attrNameLst>
                                          <p:attrName>style.visibility</p:attrName>
                                        </p:attrNameLst>
                                      </p:cBhvr>
                                      <p:to>
                                        <p:strVal val="visible"/>
                                      </p:to>
                                    </p:set>
                                    <p:animEffect transition="in" filter="wipe(down)">
                                      <p:cBhvr>
                                        <p:cTn id="15" dur="500"/>
                                        <p:tgtEl>
                                          <p:spTgt spid="26627">
                                            <p:txEl>
                                              <p:charRg st="8" end="3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627">
                                            <p:txEl>
                                              <p:charRg st="38" end="88"/>
                                            </p:txEl>
                                          </p:spTgt>
                                        </p:tgtEl>
                                        <p:attrNameLst>
                                          <p:attrName>style.visibility</p:attrName>
                                        </p:attrNameLst>
                                      </p:cBhvr>
                                      <p:to>
                                        <p:strVal val="visible"/>
                                      </p:to>
                                    </p:set>
                                    <p:animEffect transition="in" filter="wipe(down)">
                                      <p:cBhvr>
                                        <p:cTn id="20" dur="500"/>
                                        <p:tgtEl>
                                          <p:spTgt spid="26627">
                                            <p:txEl>
                                              <p:charRg st="38" end="8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627">
                                            <p:txEl>
                                              <p:charRg st="88" end="133"/>
                                            </p:txEl>
                                          </p:spTgt>
                                        </p:tgtEl>
                                        <p:attrNameLst>
                                          <p:attrName>style.visibility</p:attrName>
                                        </p:attrNameLst>
                                      </p:cBhvr>
                                      <p:to>
                                        <p:strVal val="visible"/>
                                      </p:to>
                                    </p:set>
                                    <p:animEffect transition="in" filter="wipe(down)">
                                      <p:cBhvr>
                                        <p:cTn id="25" dur="500"/>
                                        <p:tgtEl>
                                          <p:spTgt spid="26627">
                                            <p:txEl>
                                              <p:charRg st="88" end="13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6627">
                                            <p:txEl>
                                              <p:charRg st="133" end="157"/>
                                            </p:txEl>
                                          </p:spTgt>
                                        </p:tgtEl>
                                        <p:attrNameLst>
                                          <p:attrName>style.visibility</p:attrName>
                                        </p:attrNameLst>
                                      </p:cBhvr>
                                      <p:to>
                                        <p:strVal val="visible"/>
                                      </p:to>
                                    </p:set>
                                    <p:animEffect transition="in" filter="wipe(down)">
                                      <p:cBhvr>
                                        <p:cTn id="30" dur="500"/>
                                        <p:tgtEl>
                                          <p:spTgt spid="26627">
                                            <p:txEl>
                                              <p:charRg st="133" end="15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627">
                                            <p:txEl>
                                              <p:charRg st="157" end="176"/>
                                            </p:txEl>
                                          </p:spTgt>
                                        </p:tgtEl>
                                        <p:attrNameLst>
                                          <p:attrName>style.visibility</p:attrName>
                                        </p:attrNameLst>
                                      </p:cBhvr>
                                      <p:to>
                                        <p:strVal val="visible"/>
                                      </p:to>
                                    </p:set>
                                    <p:animEffect transition="in" filter="wipe(down)">
                                      <p:cBhvr>
                                        <p:cTn id="35" dur="500"/>
                                        <p:tgtEl>
                                          <p:spTgt spid="26627">
                                            <p:txEl>
                                              <p:charRg st="157" end="1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395288" y="333375"/>
            <a:ext cx="8229600" cy="649288"/>
          </a:xfrm>
          <a:ln/>
        </p:spPr>
        <p:txBody>
          <a:bodyPr vert="horz" wrap="square" lIns="0" tIns="0" rIns="0" bIns="0" anchor="t" anchorCtr="0">
            <a:spAutoFit/>
          </a:bodyPr>
          <a:p>
            <a:r>
              <a:rPr lang="zh-CN" altLang="en-US" sz="4000" dirty="0"/>
              <a:t>二、工作时间和休息休假</a:t>
            </a:r>
            <a:endParaRPr lang="zh-CN" altLang="en-US" sz="4000" dirty="0"/>
          </a:p>
        </p:txBody>
      </p:sp>
      <p:sp>
        <p:nvSpPr>
          <p:cNvPr id="28675" name="Rectangle 3"/>
          <p:cNvSpPr>
            <a:spLocks noGrp="1"/>
          </p:cNvSpPr>
          <p:nvPr>
            <p:ph idx="1"/>
          </p:nvPr>
        </p:nvSpPr>
        <p:spPr>
          <a:xfrm>
            <a:off x="323850" y="1341438"/>
            <a:ext cx="8401050" cy="528320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（二）休息休假</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、公休日休息</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2</a:t>
            </a:r>
            <a:r>
              <a:rPr lang="zh-CN" altLang="en-US" sz="3200" b="1" dirty="0">
                <a:latin typeface="楷体_GB2312" pitchFamily="49" charset="-122"/>
                <a:ea typeface="楷体_GB2312" pitchFamily="49" charset="-122"/>
              </a:rPr>
              <a:t>、假日休息</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3</a:t>
            </a:r>
            <a:r>
              <a:rPr lang="zh-CN" altLang="en-US" sz="3200" b="1" dirty="0">
                <a:latin typeface="楷体_GB2312" pitchFamily="49" charset="-122"/>
                <a:ea typeface="楷体_GB2312" pitchFamily="49" charset="-122"/>
              </a:rPr>
              <a:t>、年休假</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4</a:t>
            </a:r>
            <a:r>
              <a:rPr lang="zh-CN" altLang="en-US" sz="3200" b="1" dirty="0">
                <a:latin typeface="楷体_GB2312" pitchFamily="49" charset="-122"/>
                <a:ea typeface="楷体_GB2312" pitchFamily="49" charset="-122"/>
              </a:rPr>
              <a:t>、探亲假</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5</a:t>
            </a:r>
            <a:r>
              <a:rPr lang="zh-CN" altLang="en-US" sz="3200" b="1" dirty="0">
                <a:latin typeface="楷体_GB2312" pitchFamily="49" charset="-122"/>
                <a:ea typeface="楷体_GB2312" pitchFamily="49" charset="-122"/>
              </a:rPr>
              <a:t>、女职工劳动保护休假</a:t>
            </a:r>
            <a:endParaRPr lang="zh-CN" altLang="en-US" sz="32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down)">
                                      <p:cBhvr>
                                        <p:cTn id="7" dur="500"/>
                                        <p:tgtEl>
                                          <p:spTgt spid="286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75">
                                            <p:txEl>
                                              <p:charRg st="0" end="8"/>
                                            </p:txEl>
                                          </p:spTgt>
                                        </p:tgtEl>
                                        <p:attrNameLst>
                                          <p:attrName>style.visibility</p:attrName>
                                        </p:attrNameLst>
                                      </p:cBhvr>
                                      <p:to>
                                        <p:strVal val="visible"/>
                                      </p:to>
                                    </p:set>
                                    <p:animEffect transition="in" filter="wipe(down)">
                                      <p:cBhvr>
                                        <p:cTn id="10" dur="500"/>
                                        <p:tgtEl>
                                          <p:spTgt spid="28675">
                                            <p:txEl>
                                              <p:charRg st="0"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675">
                                            <p:txEl>
                                              <p:charRg st="8" end="20"/>
                                            </p:txEl>
                                          </p:spTgt>
                                        </p:tgtEl>
                                        <p:attrNameLst>
                                          <p:attrName>style.visibility</p:attrName>
                                        </p:attrNameLst>
                                      </p:cBhvr>
                                      <p:to>
                                        <p:strVal val="visible"/>
                                      </p:to>
                                    </p:set>
                                    <p:animEffect transition="in" filter="wipe(down)">
                                      <p:cBhvr>
                                        <p:cTn id="15" dur="500"/>
                                        <p:tgtEl>
                                          <p:spTgt spid="28675">
                                            <p:txEl>
                                              <p:charRg st="8" end="2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675">
                                            <p:txEl>
                                              <p:charRg st="20" end="31"/>
                                            </p:txEl>
                                          </p:spTgt>
                                        </p:tgtEl>
                                        <p:attrNameLst>
                                          <p:attrName>style.visibility</p:attrName>
                                        </p:attrNameLst>
                                      </p:cBhvr>
                                      <p:to>
                                        <p:strVal val="visible"/>
                                      </p:to>
                                    </p:set>
                                    <p:animEffect transition="in" filter="wipe(down)">
                                      <p:cBhvr>
                                        <p:cTn id="20" dur="500"/>
                                        <p:tgtEl>
                                          <p:spTgt spid="28675">
                                            <p:txEl>
                                              <p:charRg st="20" end="3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675">
                                            <p:txEl>
                                              <p:charRg st="31" end="41"/>
                                            </p:txEl>
                                          </p:spTgt>
                                        </p:tgtEl>
                                        <p:attrNameLst>
                                          <p:attrName>style.visibility</p:attrName>
                                        </p:attrNameLst>
                                      </p:cBhvr>
                                      <p:to>
                                        <p:strVal val="visible"/>
                                      </p:to>
                                    </p:set>
                                    <p:animEffect transition="in" filter="wipe(down)">
                                      <p:cBhvr>
                                        <p:cTn id="25" dur="500"/>
                                        <p:tgtEl>
                                          <p:spTgt spid="28675">
                                            <p:txEl>
                                              <p:charRg st="31" end="4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675">
                                            <p:txEl>
                                              <p:charRg st="41" end="51"/>
                                            </p:txEl>
                                          </p:spTgt>
                                        </p:tgtEl>
                                        <p:attrNameLst>
                                          <p:attrName>style.visibility</p:attrName>
                                        </p:attrNameLst>
                                      </p:cBhvr>
                                      <p:to>
                                        <p:strVal val="visible"/>
                                      </p:to>
                                    </p:set>
                                    <p:animEffect transition="in" filter="wipe(down)">
                                      <p:cBhvr>
                                        <p:cTn id="30" dur="500"/>
                                        <p:tgtEl>
                                          <p:spTgt spid="28675">
                                            <p:txEl>
                                              <p:charRg st="41" end="5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8675">
                                            <p:txEl>
                                              <p:charRg st="51" end="67"/>
                                            </p:txEl>
                                          </p:spTgt>
                                        </p:tgtEl>
                                        <p:attrNameLst>
                                          <p:attrName>style.visibility</p:attrName>
                                        </p:attrNameLst>
                                      </p:cBhvr>
                                      <p:to>
                                        <p:strVal val="visible"/>
                                      </p:to>
                                    </p:set>
                                    <p:animEffect transition="in" filter="wipe(down)">
                                      <p:cBhvr>
                                        <p:cTn id="35" dur="500"/>
                                        <p:tgtEl>
                                          <p:spTgt spid="28675">
                                            <p:txEl>
                                              <p:charRg st="51"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ln/>
        </p:spPr>
        <p:txBody>
          <a:bodyPr vert="horz" wrap="square" lIns="0" tIns="0" rIns="0" bIns="0" anchor="t" anchorCtr="0">
            <a:spAutoFit/>
          </a:bodyPr>
          <a:p>
            <a:r>
              <a:rPr lang="en-US" altLang="zh-CN" sz="3600" dirty="0"/>
              <a:t>【</a:t>
            </a:r>
            <a:r>
              <a:rPr lang="zh-CN" altLang="en-US" sz="3600" dirty="0"/>
              <a:t>小思考</a:t>
            </a:r>
            <a:r>
              <a:rPr lang="en-US" altLang="zh-CN" sz="3600" dirty="0"/>
              <a:t>】</a:t>
            </a:r>
            <a:endParaRPr lang="en-US" altLang="zh-CN" sz="3600" dirty="0"/>
          </a:p>
        </p:txBody>
      </p:sp>
      <p:sp>
        <p:nvSpPr>
          <p:cNvPr id="20483" name="Rectangle 3"/>
          <p:cNvSpPr>
            <a:spLocks noGrp="1"/>
          </p:cNvSpPr>
          <p:nvPr>
            <p:ph idx="1"/>
          </p:nvPr>
        </p:nvSpPr>
        <p:spPr>
          <a:xfrm>
            <a:off x="323850" y="1052513"/>
            <a:ext cx="8462963" cy="5519737"/>
          </a:xfrm>
          <a:ln/>
        </p:spPr>
        <p:txBody>
          <a:bodyPr vert="horz" wrap="square" lIns="0" tIns="0" rIns="0" bIns="0" anchor="t" anchorCtr="0">
            <a:spAutoFit/>
          </a:bodyPr>
          <a:p>
            <a:pPr eaLnBrk="1" hangingPunct="1">
              <a:buFont typeface="Wingdings" panose="05000000000000000000" pitchFamily="2" charset="2"/>
              <a:buNone/>
            </a:pPr>
            <a:r>
              <a:rPr lang="zh-CN" altLang="en-US" sz="2800" b="1" dirty="0">
                <a:solidFill>
                  <a:schemeClr val="accent2"/>
                </a:solidFill>
                <a:latin typeface="楷体_GB2312" pitchFamily="49" charset="-122"/>
                <a:ea typeface="楷体_GB2312" pitchFamily="49" charset="-122"/>
              </a:rPr>
              <a:t>      方某工作已满</a:t>
            </a:r>
            <a:r>
              <a:rPr lang="en-US" altLang="zh-CN" sz="2800" b="1" dirty="0">
                <a:solidFill>
                  <a:schemeClr val="accent2"/>
                </a:solidFill>
                <a:latin typeface="楷体_GB2312" pitchFamily="49" charset="-122"/>
                <a:ea typeface="楷体_GB2312" pitchFamily="49" charset="-122"/>
              </a:rPr>
              <a:t>15</a:t>
            </a:r>
            <a:r>
              <a:rPr lang="zh-CN" altLang="en-US" sz="2800" b="1" dirty="0">
                <a:solidFill>
                  <a:schemeClr val="accent2"/>
                </a:solidFill>
                <a:latin typeface="楷体_GB2312" pitchFamily="49" charset="-122"/>
                <a:ea typeface="楷体_GB2312" pitchFamily="49" charset="-122"/>
              </a:rPr>
              <a:t>年，</a:t>
            </a:r>
            <a:r>
              <a:rPr lang="en-US" altLang="zh-CN" sz="2800" b="1" dirty="0">
                <a:solidFill>
                  <a:schemeClr val="accent2"/>
                </a:solidFill>
                <a:latin typeface="楷体_GB2312" pitchFamily="49" charset="-122"/>
                <a:ea typeface="楷体_GB2312" pitchFamily="49" charset="-122"/>
              </a:rPr>
              <a:t>2009</a:t>
            </a:r>
            <a:r>
              <a:rPr lang="zh-CN" altLang="en-US" sz="2800" b="1" dirty="0">
                <a:solidFill>
                  <a:schemeClr val="accent2"/>
                </a:solidFill>
                <a:latin typeface="楷体_GB2312" pitchFamily="49" charset="-122"/>
                <a:ea typeface="楷体_GB2312" pitchFamily="49" charset="-122"/>
              </a:rPr>
              <a:t>年上半年在甲公司已休带薪年休假</a:t>
            </a: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latin typeface="楷体_GB2312" pitchFamily="49" charset="-122"/>
                <a:ea typeface="楷体_GB2312" pitchFamily="49" charset="-122"/>
              </a:rPr>
              <a:t>以下简称年休假</a:t>
            </a:r>
            <a:r>
              <a:rPr lang="en-US" altLang="zh-CN" sz="2800" b="1" dirty="0">
                <a:solidFill>
                  <a:schemeClr val="accent2"/>
                </a:solidFill>
                <a:latin typeface="楷体_GB2312" pitchFamily="49" charset="-122"/>
                <a:ea typeface="楷体_GB2312" pitchFamily="49" charset="-122"/>
              </a:rPr>
              <a:t>)5</a:t>
            </a:r>
            <a:r>
              <a:rPr lang="zh-CN" altLang="en-US" sz="2800" b="1" dirty="0">
                <a:solidFill>
                  <a:schemeClr val="accent2"/>
                </a:solidFill>
                <a:latin typeface="楷体_GB2312" pitchFamily="49" charset="-122"/>
                <a:ea typeface="楷体_GB2312" pitchFamily="49" charset="-122"/>
              </a:rPr>
              <a:t>天；下半年调到乙公司工作，提出补休年休假的申请。乙公司对方某补休年休假申请符合法律规定的答复是</a:t>
            </a:r>
            <a:r>
              <a:rPr lang="en-US" altLang="zh-CN" sz="2800" b="1" dirty="0">
                <a:solidFill>
                  <a:schemeClr val="accent2"/>
                </a:solidFill>
                <a:latin typeface="楷体_GB2312" pitchFamily="49" charset="-122"/>
                <a:ea typeface="楷体_GB2312" pitchFamily="49" charset="-122"/>
              </a:rPr>
              <a:t>(    )</a:t>
            </a:r>
            <a:r>
              <a:rPr lang="zh-CN" altLang="en-US" sz="2800" b="1" dirty="0">
                <a:solidFill>
                  <a:schemeClr val="accent2"/>
                </a:solidFill>
                <a:latin typeface="楷体_GB2312" pitchFamily="49" charset="-122"/>
                <a:ea typeface="楷体_GB2312" pitchFamily="49" charset="-122"/>
              </a:rPr>
              <a:t>。</a:t>
            </a:r>
            <a:endParaRPr lang="zh-CN" altLang="en-US"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2"/>
                </a:solidFill>
                <a:latin typeface="楷体_GB2312" pitchFamily="49" charset="-122"/>
                <a:ea typeface="楷体_GB2312" pitchFamily="49" charset="-122"/>
              </a:rPr>
              <a:t>A</a:t>
            </a:r>
            <a:r>
              <a:rPr lang="zh-CN" altLang="en-US" sz="2800" b="1" dirty="0">
                <a:solidFill>
                  <a:schemeClr val="accent2"/>
                </a:solidFill>
                <a:latin typeface="楷体_GB2312" pitchFamily="49" charset="-122"/>
                <a:ea typeface="楷体_GB2312" pitchFamily="49" charset="-122"/>
              </a:rPr>
              <a:t>、不可以补休年休假       </a:t>
            </a:r>
            <a:r>
              <a:rPr lang="en-US" altLang="zh-CN" sz="2800" b="1" dirty="0">
                <a:solidFill>
                  <a:schemeClr val="accent2"/>
                </a:solidFill>
                <a:latin typeface="楷体_GB2312" pitchFamily="49" charset="-122"/>
                <a:ea typeface="楷体_GB2312" pitchFamily="49" charset="-122"/>
              </a:rPr>
              <a:t>B</a:t>
            </a:r>
            <a:r>
              <a:rPr lang="zh-CN" altLang="en-US" sz="2800" b="1" dirty="0">
                <a:solidFill>
                  <a:schemeClr val="accent2"/>
                </a:solidFill>
                <a:latin typeface="楷体_GB2312" pitchFamily="49" charset="-122"/>
                <a:ea typeface="楷体_GB2312" pitchFamily="49" charset="-122"/>
              </a:rPr>
              <a:t>、可补休</a:t>
            </a:r>
            <a:r>
              <a:rPr lang="en-US" altLang="zh-CN" sz="2800" b="1" dirty="0">
                <a:solidFill>
                  <a:schemeClr val="accent2"/>
                </a:solidFill>
                <a:latin typeface="楷体_GB2312" pitchFamily="49" charset="-122"/>
                <a:ea typeface="楷体_GB2312" pitchFamily="49" charset="-122"/>
              </a:rPr>
              <a:t>5</a:t>
            </a:r>
            <a:r>
              <a:rPr lang="zh-CN" altLang="en-US" sz="2800" b="1" dirty="0">
                <a:solidFill>
                  <a:schemeClr val="accent2"/>
                </a:solidFill>
                <a:latin typeface="楷体_GB2312" pitchFamily="49" charset="-122"/>
                <a:ea typeface="楷体_GB2312" pitchFamily="49" charset="-122"/>
              </a:rPr>
              <a:t>天年休假  </a:t>
            </a:r>
            <a:endParaRPr lang="zh-CN" altLang="en-US"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2"/>
                </a:solidFill>
                <a:latin typeface="楷体_GB2312" pitchFamily="49" charset="-122"/>
                <a:ea typeface="楷体_GB2312" pitchFamily="49" charset="-122"/>
              </a:rPr>
              <a:t>C</a:t>
            </a:r>
            <a:r>
              <a:rPr lang="zh-CN" altLang="en-US" sz="2800" b="1" dirty="0">
                <a:solidFill>
                  <a:schemeClr val="accent2"/>
                </a:solidFill>
                <a:latin typeface="楷体_GB2312" pitchFamily="49" charset="-122"/>
                <a:ea typeface="楷体_GB2312" pitchFamily="49" charset="-122"/>
              </a:rPr>
              <a:t>、可补休</a:t>
            </a:r>
            <a:r>
              <a:rPr lang="en-US" altLang="zh-CN" sz="2800" b="1" dirty="0">
                <a:solidFill>
                  <a:schemeClr val="accent2"/>
                </a:solidFill>
                <a:latin typeface="楷体_GB2312" pitchFamily="49" charset="-122"/>
                <a:ea typeface="楷体_GB2312" pitchFamily="49" charset="-122"/>
              </a:rPr>
              <a:t>10</a:t>
            </a:r>
            <a:r>
              <a:rPr lang="zh-CN" altLang="en-US" sz="2800" b="1" dirty="0">
                <a:solidFill>
                  <a:schemeClr val="accent2"/>
                </a:solidFill>
                <a:latin typeface="楷体_GB2312" pitchFamily="49" charset="-122"/>
                <a:ea typeface="楷体_GB2312" pitchFamily="49" charset="-122"/>
              </a:rPr>
              <a:t>天年休假       </a:t>
            </a:r>
            <a:r>
              <a:rPr lang="en-US" altLang="zh-CN" sz="2800" b="1" dirty="0">
                <a:solidFill>
                  <a:schemeClr val="accent2"/>
                </a:solidFill>
                <a:latin typeface="楷体_GB2312" pitchFamily="49" charset="-122"/>
                <a:ea typeface="楷体_GB2312" pitchFamily="49" charset="-122"/>
              </a:rPr>
              <a:t>D</a:t>
            </a:r>
            <a:r>
              <a:rPr lang="zh-CN" altLang="en-US" sz="2800" b="1" dirty="0">
                <a:solidFill>
                  <a:schemeClr val="accent2"/>
                </a:solidFill>
                <a:latin typeface="楷体_GB2312" pitchFamily="49" charset="-122"/>
                <a:ea typeface="楷体_GB2312" pitchFamily="49" charset="-122"/>
              </a:rPr>
              <a:t>、可补休</a:t>
            </a:r>
            <a:r>
              <a:rPr lang="en-US" altLang="zh-CN" sz="2800" b="1" dirty="0">
                <a:solidFill>
                  <a:schemeClr val="accent2"/>
                </a:solidFill>
                <a:latin typeface="楷体_GB2312" pitchFamily="49" charset="-122"/>
                <a:ea typeface="楷体_GB2312" pitchFamily="49" charset="-122"/>
              </a:rPr>
              <a:t>15</a:t>
            </a:r>
            <a:r>
              <a:rPr lang="zh-CN" altLang="en-US" sz="2800" b="1" dirty="0">
                <a:solidFill>
                  <a:schemeClr val="accent2"/>
                </a:solidFill>
                <a:latin typeface="楷体_GB2312" pitchFamily="49" charset="-122"/>
                <a:ea typeface="楷体_GB2312" pitchFamily="49" charset="-122"/>
              </a:rPr>
              <a:t>天年休假</a:t>
            </a:r>
            <a:endParaRPr lang="zh-CN" altLang="en-US"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latin typeface="楷体_GB2312" pitchFamily="49" charset="-122"/>
                <a:ea typeface="楷体_GB2312" pitchFamily="49" charset="-122"/>
              </a:rPr>
              <a:t>答案</a:t>
            </a:r>
            <a:r>
              <a:rPr lang="en-US" altLang="zh-CN" sz="2800" b="1" dirty="0">
                <a:solidFill>
                  <a:schemeClr val="accent2"/>
                </a:solidFill>
                <a:latin typeface="楷体_GB2312" pitchFamily="49" charset="-122"/>
                <a:ea typeface="楷体_GB2312" pitchFamily="49" charset="-122"/>
              </a:rPr>
              <a:t>】B</a:t>
            </a:r>
            <a:endParaRPr lang="en-US" altLang="zh-CN"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latin typeface="楷体_GB2312" pitchFamily="49" charset="-122"/>
                <a:ea typeface="楷体_GB2312" pitchFamily="49" charset="-122"/>
              </a:rPr>
              <a:t>解析</a:t>
            </a: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latin typeface="楷体_GB2312" pitchFamily="49" charset="-122"/>
                <a:ea typeface="楷体_GB2312" pitchFamily="49" charset="-122"/>
              </a:rPr>
              <a:t>职工累计工作已满</a:t>
            </a:r>
            <a:r>
              <a:rPr lang="en-US" altLang="zh-CN" sz="2800" b="1" dirty="0">
                <a:solidFill>
                  <a:schemeClr val="accent2"/>
                </a:solidFill>
                <a:latin typeface="楷体_GB2312" pitchFamily="49" charset="-122"/>
                <a:ea typeface="楷体_GB2312" pitchFamily="49" charset="-122"/>
              </a:rPr>
              <a:t>10</a:t>
            </a:r>
            <a:r>
              <a:rPr lang="zh-CN" altLang="en-US" sz="2800" b="1" dirty="0">
                <a:solidFill>
                  <a:schemeClr val="accent2"/>
                </a:solidFill>
                <a:latin typeface="楷体_GB2312" pitchFamily="49" charset="-122"/>
                <a:ea typeface="楷体_GB2312" pitchFamily="49" charset="-122"/>
              </a:rPr>
              <a:t>年不满</a:t>
            </a:r>
            <a:r>
              <a:rPr lang="en-US" altLang="zh-CN" sz="2800" b="1" dirty="0">
                <a:solidFill>
                  <a:schemeClr val="accent2"/>
                </a:solidFill>
                <a:latin typeface="楷体_GB2312" pitchFamily="49" charset="-122"/>
                <a:ea typeface="楷体_GB2312" pitchFamily="49" charset="-122"/>
              </a:rPr>
              <a:t>20</a:t>
            </a:r>
            <a:r>
              <a:rPr lang="zh-CN" altLang="en-US" sz="2800" b="1" dirty="0">
                <a:solidFill>
                  <a:schemeClr val="accent2"/>
                </a:solidFill>
                <a:latin typeface="楷体_GB2312" pitchFamily="49" charset="-122"/>
                <a:ea typeface="楷体_GB2312" pitchFamily="49" charset="-122"/>
              </a:rPr>
              <a:t>年的，年休假</a:t>
            </a:r>
            <a:r>
              <a:rPr lang="en-US" altLang="zh-CN" sz="2800" b="1" dirty="0">
                <a:solidFill>
                  <a:schemeClr val="accent2"/>
                </a:solidFill>
                <a:latin typeface="楷体_GB2312" pitchFamily="49" charset="-122"/>
                <a:ea typeface="楷体_GB2312" pitchFamily="49" charset="-122"/>
              </a:rPr>
              <a:t>10</a:t>
            </a:r>
            <a:r>
              <a:rPr lang="zh-CN" altLang="en-US" sz="2800" b="1" dirty="0">
                <a:solidFill>
                  <a:schemeClr val="accent2"/>
                </a:solidFill>
                <a:latin typeface="楷体_GB2312" pitchFamily="49" charset="-122"/>
                <a:ea typeface="楷体_GB2312" pitchFamily="49" charset="-122"/>
              </a:rPr>
              <a:t>天。在本题中，方某累计工作已满</a:t>
            </a:r>
            <a:r>
              <a:rPr lang="en-US" altLang="zh-CN" sz="2800" b="1" dirty="0">
                <a:solidFill>
                  <a:schemeClr val="accent2"/>
                </a:solidFill>
                <a:latin typeface="楷体_GB2312" pitchFamily="49" charset="-122"/>
                <a:ea typeface="楷体_GB2312" pitchFamily="49" charset="-122"/>
              </a:rPr>
              <a:t>15</a:t>
            </a:r>
            <a:r>
              <a:rPr lang="zh-CN" altLang="en-US" sz="2800" b="1" dirty="0">
                <a:solidFill>
                  <a:schemeClr val="accent2"/>
                </a:solidFill>
                <a:latin typeface="楷体_GB2312" pitchFamily="49" charset="-122"/>
                <a:ea typeface="楷体_GB2312" pitchFamily="49" charset="-122"/>
              </a:rPr>
              <a:t>年，可以享受</a:t>
            </a:r>
            <a:r>
              <a:rPr lang="en-US" altLang="zh-CN" sz="2800" b="1" dirty="0">
                <a:solidFill>
                  <a:schemeClr val="accent2"/>
                </a:solidFill>
                <a:latin typeface="楷体_GB2312" pitchFamily="49" charset="-122"/>
                <a:ea typeface="楷体_GB2312" pitchFamily="49" charset="-122"/>
              </a:rPr>
              <a:t>10</a:t>
            </a:r>
            <a:r>
              <a:rPr lang="zh-CN" altLang="en-US" sz="2800" b="1" dirty="0">
                <a:solidFill>
                  <a:schemeClr val="accent2"/>
                </a:solidFill>
                <a:latin typeface="楷体_GB2312" pitchFamily="49" charset="-122"/>
                <a:ea typeface="楷体_GB2312" pitchFamily="49" charset="-122"/>
              </a:rPr>
              <a:t>天的带薪年休假，由于其已在甲公司享受过</a:t>
            </a:r>
            <a:r>
              <a:rPr lang="en-US" altLang="zh-CN" sz="2800" b="1" dirty="0">
                <a:solidFill>
                  <a:schemeClr val="accent2"/>
                </a:solidFill>
                <a:latin typeface="楷体_GB2312" pitchFamily="49" charset="-122"/>
                <a:ea typeface="楷体_GB2312" pitchFamily="49" charset="-122"/>
              </a:rPr>
              <a:t>5</a:t>
            </a:r>
            <a:r>
              <a:rPr lang="zh-CN" altLang="en-US" sz="2800" b="1" dirty="0">
                <a:solidFill>
                  <a:schemeClr val="accent2"/>
                </a:solidFill>
                <a:latin typeface="楷体_GB2312" pitchFamily="49" charset="-122"/>
                <a:ea typeface="楷体_GB2312" pitchFamily="49" charset="-122"/>
              </a:rPr>
              <a:t>天，在乙公司可以再补休</a:t>
            </a:r>
            <a:r>
              <a:rPr lang="en-US" altLang="zh-CN" sz="2800" b="1" dirty="0">
                <a:solidFill>
                  <a:schemeClr val="accent2"/>
                </a:solidFill>
                <a:latin typeface="楷体_GB2312" pitchFamily="49" charset="-122"/>
                <a:ea typeface="楷体_GB2312" pitchFamily="49" charset="-122"/>
              </a:rPr>
              <a:t>5</a:t>
            </a:r>
            <a:r>
              <a:rPr lang="zh-CN" altLang="en-US" sz="2800" b="1" dirty="0">
                <a:solidFill>
                  <a:schemeClr val="accent2"/>
                </a:solidFill>
                <a:latin typeface="楷体_GB2312" pitchFamily="49" charset="-122"/>
                <a:ea typeface="楷体_GB2312" pitchFamily="49" charset="-122"/>
              </a:rPr>
              <a:t>天。</a:t>
            </a:r>
            <a:endParaRPr lang="zh-CN" altLang="en-US" sz="2800" b="1" dirty="0">
              <a:solidFill>
                <a:schemeClr val="accent2"/>
              </a:solidFill>
              <a:latin typeface="楷体_GB2312" pitchFamily="49" charset="-122"/>
              <a:ea typeface="楷体_GB2312" pitchFamily="49" charset="-122"/>
            </a:endParaRPr>
          </a:p>
          <a:p>
            <a:pPr>
              <a:buFont typeface="Wingdings" panose="05000000000000000000" pitchFamily="2" charset="2"/>
              <a:buNone/>
            </a:pPr>
            <a:endParaRPr lang="zh-CN" altLang="en-US" sz="2800" dirty="0">
              <a:latin typeface="楷体_GB2312" pitchFamily="49" charset="-122"/>
              <a:ea typeface="楷体_GB2312"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3830" y="1714500"/>
            <a:ext cx="587311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a:xfrm>
            <a:off x="395288" y="333375"/>
            <a:ext cx="8229600" cy="649288"/>
          </a:xfrm>
          <a:ln/>
        </p:spPr>
        <p:txBody>
          <a:bodyPr vert="horz" wrap="square" lIns="0" tIns="0" rIns="0" bIns="0" anchor="t" anchorCtr="0">
            <a:spAutoFit/>
          </a:bodyPr>
          <a:p>
            <a:r>
              <a:rPr lang="zh-CN" altLang="en-US" sz="4000" dirty="0"/>
              <a:t>三、劳动工资和劳动安全卫生</a:t>
            </a:r>
            <a:endParaRPr lang="zh-CN" altLang="en-US" sz="4000" dirty="0"/>
          </a:p>
        </p:txBody>
      </p:sp>
      <p:sp>
        <p:nvSpPr>
          <p:cNvPr id="21507" name="Rectangle 3"/>
          <p:cNvSpPr>
            <a:spLocks noGrp="1"/>
          </p:cNvSpPr>
          <p:nvPr>
            <p:ph idx="1"/>
          </p:nvPr>
        </p:nvSpPr>
        <p:spPr>
          <a:xfrm>
            <a:off x="419100" y="1314450"/>
            <a:ext cx="8401050" cy="52101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（一）劳动工资</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a:t>
            </a:r>
            <a:r>
              <a:rPr lang="en-US" altLang="zh-CN" sz="3200" b="1" dirty="0">
                <a:ea typeface="楷体_GB2312" pitchFamily="49" charset="-122"/>
              </a:rPr>
              <a:t>1</a:t>
            </a:r>
            <a:r>
              <a:rPr lang="zh-CN" altLang="en-US" sz="3200" b="1" dirty="0">
                <a:ea typeface="楷体_GB2312" pitchFamily="49" charset="-122"/>
              </a:rPr>
              <a:t>、工资的概念</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工资是指用人单位依据国家有关规定或劳动合同的约定，以货币形式直接支付给本单位劳动者的劳动报酬。</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2</a:t>
            </a:r>
            <a:r>
              <a:rPr lang="zh-CN" altLang="en-US" sz="3200" b="1" dirty="0">
                <a:ea typeface="楷体_GB2312" pitchFamily="49" charset="-122"/>
              </a:rPr>
              <a:t>、最低工资保障制度</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3</a:t>
            </a:r>
            <a:r>
              <a:rPr lang="zh-CN" altLang="en-US" sz="3200" b="1" dirty="0">
                <a:ea typeface="楷体_GB2312" pitchFamily="49" charset="-122"/>
              </a:rPr>
              <a:t>、工资的支付</a:t>
            </a:r>
            <a:endParaRPr lang="zh-CN" altLang="en-US" sz="3200" b="1" dirty="0">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323850" y="549275"/>
            <a:ext cx="8229600" cy="649288"/>
          </a:xfrm>
          <a:ln/>
        </p:spPr>
        <p:txBody>
          <a:bodyPr vert="horz" wrap="square" lIns="0" tIns="0" rIns="0" bIns="0" anchor="t" anchorCtr="0">
            <a:spAutoFit/>
          </a:bodyPr>
          <a:p>
            <a:r>
              <a:rPr lang="zh-CN" altLang="en-US" sz="4000" dirty="0"/>
              <a:t>三、劳动工资和劳动安全卫生</a:t>
            </a:r>
            <a:endParaRPr lang="zh-CN" altLang="en-US" sz="4000" dirty="0"/>
          </a:p>
        </p:txBody>
      </p:sp>
      <p:sp>
        <p:nvSpPr>
          <p:cNvPr id="22531" name="Rectangle 3"/>
          <p:cNvSpPr>
            <a:spLocks noGrp="1"/>
          </p:cNvSpPr>
          <p:nvPr>
            <p:ph idx="1"/>
          </p:nvPr>
        </p:nvSpPr>
        <p:spPr>
          <a:xfrm>
            <a:off x="468313" y="1557338"/>
            <a:ext cx="7897812" cy="3194050"/>
          </a:xfrm>
          <a:ln/>
        </p:spPr>
        <p:txBody>
          <a:bodyPr vert="horz" wrap="square" lIns="0" tIns="0" rIns="0" bIns="0" anchor="t" anchorCtr="0">
            <a:spAutoFit/>
          </a:bodyPr>
          <a:p>
            <a:pPr>
              <a:lnSpc>
                <a:spcPct val="130000"/>
              </a:lnSpc>
              <a:buFont typeface="Wingdings" panose="05000000000000000000" pitchFamily="2" charset="2"/>
              <a:buNone/>
            </a:pPr>
            <a:r>
              <a:rPr lang="zh-CN" altLang="en-US" sz="3200" b="1" dirty="0">
                <a:ea typeface="楷体_GB2312" pitchFamily="49" charset="-122"/>
              </a:rPr>
              <a:t>（二）劳动安全卫生</a:t>
            </a:r>
            <a:endParaRPr lang="zh-CN" altLang="en-US" sz="3200" b="1" dirty="0">
              <a:ea typeface="楷体_GB2312" pitchFamily="49" charset="-122"/>
            </a:endParaRPr>
          </a:p>
          <a:p>
            <a:pPr>
              <a:lnSpc>
                <a:spcPct val="130000"/>
              </a:lnSpc>
              <a:buFont typeface="Wingdings" panose="05000000000000000000" pitchFamily="2" charset="2"/>
              <a:buNone/>
            </a:pPr>
            <a:r>
              <a:rPr lang="zh-CN" altLang="en-US" sz="3200" b="1" dirty="0">
                <a:ea typeface="楷体_GB2312" pitchFamily="49" charset="-122"/>
              </a:rPr>
              <a:t>     </a:t>
            </a:r>
            <a:r>
              <a:rPr lang="en-US" altLang="zh-CN" sz="3200" b="1" dirty="0">
                <a:ea typeface="楷体_GB2312" pitchFamily="49" charset="-122"/>
              </a:rPr>
              <a:t>1</a:t>
            </a:r>
            <a:r>
              <a:rPr lang="zh-CN" altLang="en-US" sz="3200" b="1" dirty="0">
                <a:ea typeface="楷体_GB2312" pitchFamily="49" charset="-122"/>
              </a:rPr>
              <a:t>、劳动安全卫生制度</a:t>
            </a:r>
            <a:endParaRPr lang="zh-CN" altLang="en-US" sz="3200" b="1" dirty="0">
              <a:ea typeface="楷体_GB2312" pitchFamily="49" charset="-122"/>
            </a:endParaRPr>
          </a:p>
          <a:p>
            <a:pPr>
              <a:lnSpc>
                <a:spcPct val="130000"/>
              </a:lnSpc>
              <a:buFont typeface="Wingdings" panose="05000000000000000000" pitchFamily="2" charset="2"/>
              <a:buNone/>
            </a:pPr>
            <a:r>
              <a:rPr lang="zh-CN" altLang="en-US" sz="3200" b="1" dirty="0">
                <a:ea typeface="楷体_GB2312" pitchFamily="49" charset="-122"/>
              </a:rPr>
              <a:t>     </a:t>
            </a:r>
            <a:r>
              <a:rPr lang="en-US" altLang="zh-CN" sz="3200" b="1" dirty="0">
                <a:ea typeface="楷体_GB2312" pitchFamily="49" charset="-122"/>
              </a:rPr>
              <a:t>2</a:t>
            </a:r>
            <a:r>
              <a:rPr lang="zh-CN" altLang="en-US" sz="3200" b="1" dirty="0">
                <a:ea typeface="楷体_GB2312" pitchFamily="49" charset="-122"/>
              </a:rPr>
              <a:t>、特种作业的法律规定</a:t>
            </a:r>
            <a:endParaRPr lang="zh-CN" altLang="en-US" sz="3200" b="1" dirty="0">
              <a:ea typeface="楷体_GB2312" pitchFamily="49" charset="-122"/>
            </a:endParaRPr>
          </a:p>
          <a:p>
            <a:pPr>
              <a:lnSpc>
                <a:spcPct val="130000"/>
              </a:lnSpc>
              <a:buFont typeface="Wingdings" panose="05000000000000000000" pitchFamily="2" charset="2"/>
              <a:buNone/>
            </a:pPr>
            <a:r>
              <a:rPr lang="en-US" altLang="zh-CN" sz="3200" b="1" dirty="0">
                <a:ea typeface="楷体_GB2312" pitchFamily="49" charset="-122"/>
              </a:rPr>
              <a:t>     3</a:t>
            </a:r>
            <a:r>
              <a:rPr lang="zh-CN" altLang="en-US" sz="3200" b="1" dirty="0">
                <a:ea typeface="楷体_GB2312" pitchFamily="49" charset="-122"/>
              </a:rPr>
              <a:t>、特殊劳动保护的法律规定</a:t>
            </a:r>
            <a:endParaRPr lang="zh-CN" altLang="en-US" sz="3200" b="1" dirty="0">
              <a:ea typeface="楷体_GB2312"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a:xfrm>
            <a:off x="395288" y="333375"/>
            <a:ext cx="8229600" cy="649288"/>
          </a:xfrm>
          <a:ln/>
        </p:spPr>
        <p:txBody>
          <a:bodyPr vert="horz" wrap="square" lIns="0" tIns="0" rIns="0" bIns="0" anchor="t" anchorCtr="0">
            <a:spAutoFit/>
          </a:bodyPr>
          <a:p>
            <a:r>
              <a:rPr lang="zh-CN" altLang="en-US" sz="4000" dirty="0"/>
              <a:t>四、社会保险</a:t>
            </a:r>
            <a:endParaRPr lang="zh-CN" altLang="en-US" sz="4000" dirty="0"/>
          </a:p>
        </p:txBody>
      </p:sp>
      <p:sp>
        <p:nvSpPr>
          <p:cNvPr id="23555" name="Rectangle 3"/>
          <p:cNvSpPr>
            <a:spLocks noGrp="1"/>
          </p:cNvSpPr>
          <p:nvPr>
            <p:ph idx="1"/>
          </p:nvPr>
        </p:nvSpPr>
        <p:spPr>
          <a:xfrm>
            <a:off x="250825" y="1196975"/>
            <a:ext cx="8474075" cy="494982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社会保险是指国家依法建立的，对劳动者在暂时或永久丧失劳动能力、劳动岗位或因健康原因造成损失情况下提供收入或补偿的一种社会和经济制度。 </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劳动法</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第七十三条规定劳动者在下列情形下，依法享受社会保险待遇：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一</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退休；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二</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患病、负伤；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三</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因工伤残或者患职业病；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四</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失业； </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五</a:t>
            </a:r>
            <a:r>
              <a:rPr lang="en-US" altLang="zh-CN" sz="2800" b="1" dirty="0">
                <a:solidFill>
                  <a:schemeClr val="accent1"/>
                </a:solidFill>
                <a:latin typeface="楷体_GB2312" pitchFamily="49" charset="-122"/>
                <a:ea typeface="楷体_GB2312" pitchFamily="49" charset="-122"/>
              </a:rPr>
              <a:t>)</a:t>
            </a:r>
            <a:r>
              <a:rPr lang="zh-CN" altLang="en-US" sz="2800" b="1" dirty="0">
                <a:solidFill>
                  <a:schemeClr val="accent1"/>
                </a:solidFill>
                <a:latin typeface="楷体_GB2312" pitchFamily="49" charset="-122"/>
                <a:ea typeface="楷体_GB2312" pitchFamily="49" charset="-122"/>
              </a:rPr>
              <a:t>生育。 劳动者死亡后，其遗属依法享受遗属津贴。</a:t>
            </a:r>
            <a:endParaRPr lang="zh-CN" altLang="en-US" sz="2800" b="1" dirty="0">
              <a:solidFill>
                <a:schemeClr val="accent1"/>
              </a:solidFill>
              <a:latin typeface="楷体_GB2312" pitchFamily="49" charset="-122"/>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type="title"/>
          </p:nvPr>
        </p:nvSpPr>
        <p:spPr>
          <a:ln/>
        </p:spPr>
        <p:txBody>
          <a:bodyPr vert="horz" wrap="square" lIns="0" tIns="0" rIns="0" bIns="0" anchor="t" anchorCtr="0">
            <a:spAutoFit/>
          </a:bodyPr>
          <a:p>
            <a:r>
              <a:rPr lang="zh-CN" altLang="en-US" sz="4000" dirty="0"/>
              <a:t>四、社会保险</a:t>
            </a:r>
            <a:endParaRPr lang="zh-CN" altLang="en-US" sz="4000" dirty="0"/>
          </a:p>
        </p:txBody>
      </p:sp>
      <p:sp>
        <p:nvSpPr>
          <p:cNvPr id="24579" name="Rectangle 3"/>
          <p:cNvSpPr>
            <a:spLocks noGrp="1"/>
          </p:cNvSpPr>
          <p:nvPr>
            <p:ph idx="1"/>
          </p:nvPr>
        </p:nvSpPr>
        <p:spPr>
          <a:ln/>
        </p:spPr>
        <p:txBody>
          <a:bodyPr vert="horz" wrap="square" lIns="0" tIns="0" rIns="0" bIns="0" anchor="t" anchorCtr="0">
            <a:spAutoFit/>
          </a:bodyPr>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1</a:t>
            </a:r>
            <a:r>
              <a:rPr lang="zh-CN" altLang="en-US" sz="3200" b="1" dirty="0">
                <a:latin typeface="楷体_GB2312" pitchFamily="49" charset="-122"/>
                <a:ea typeface="楷体_GB2312" pitchFamily="49" charset="-122"/>
              </a:rPr>
              <a:t>、养老保险</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、医疗保险</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3</a:t>
            </a:r>
            <a:r>
              <a:rPr lang="zh-CN" altLang="en-US" sz="3200" b="1" dirty="0">
                <a:latin typeface="楷体_GB2312" pitchFamily="49" charset="-122"/>
                <a:ea typeface="楷体_GB2312" pitchFamily="49" charset="-122"/>
              </a:rPr>
              <a:t>、工伤保险</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4</a:t>
            </a:r>
            <a:r>
              <a:rPr lang="zh-CN" altLang="en-US" sz="3200" b="1" dirty="0">
                <a:latin typeface="楷体_GB2312" pitchFamily="49" charset="-122"/>
                <a:ea typeface="楷体_GB2312" pitchFamily="49" charset="-122"/>
              </a:rPr>
              <a:t>、失业保险</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5</a:t>
            </a:r>
            <a:r>
              <a:rPr lang="zh-CN" altLang="en-US" sz="3200" b="1" dirty="0">
                <a:latin typeface="楷体_GB2312" pitchFamily="49" charset="-122"/>
                <a:ea typeface="楷体_GB2312" pitchFamily="49" charset="-122"/>
              </a:rPr>
              <a:t>、生育保险</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6</a:t>
            </a:r>
            <a:r>
              <a:rPr lang="zh-CN" altLang="en-US" sz="3200" b="1" dirty="0">
                <a:latin typeface="楷体_GB2312" pitchFamily="49" charset="-122"/>
                <a:ea typeface="楷体_GB2312" pitchFamily="49" charset="-122"/>
              </a:rPr>
              <a:t>、遗属津贴</a:t>
            </a:r>
            <a:endParaRPr lang="zh-CN" altLang="en-US" sz="3200" b="1" dirty="0">
              <a:latin typeface="楷体_GB2312" pitchFamily="49" charset="-122"/>
              <a:ea typeface="楷体_GB2312"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4"/>
          <p:cNvSpPr>
            <a:spLocks noGrp="1"/>
          </p:cNvSpPr>
          <p:nvPr>
            <p:ph type="ctrTitle"/>
          </p:nvPr>
        </p:nvSpPr>
        <p:spPr>
          <a:xfrm>
            <a:off x="468313" y="2133600"/>
            <a:ext cx="7772400" cy="822325"/>
          </a:xfrm>
          <a:ln/>
        </p:spPr>
        <p:txBody>
          <a:bodyPr vert="horz" wrap="square" lIns="0" tIns="0" rIns="0" bIns="0" anchor="t" anchorCtr="0">
            <a:spAutoFit/>
          </a:bodyPr>
          <a:p>
            <a:pPr algn="ctr">
              <a:lnSpc>
                <a:spcPct val="150000"/>
              </a:lnSpc>
              <a:buClrTx/>
              <a:buSzTx/>
              <a:buFontTx/>
            </a:pPr>
            <a:r>
              <a:rPr lang="zh-CN" altLang="en-US" sz="4800" dirty="0"/>
              <a:t>第三节 </a:t>
            </a:r>
            <a:br>
              <a:rPr lang="zh-CN" altLang="en-US" sz="4800" dirty="0"/>
            </a:br>
            <a:r>
              <a:rPr lang="zh-CN" altLang="en-US" sz="4800" dirty="0"/>
              <a:t>劳动合同制度</a:t>
            </a:r>
            <a:endParaRPr lang="zh-CN" altLang="en-US" sz="4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395288" y="333375"/>
            <a:ext cx="8229600" cy="649288"/>
          </a:xfrm>
          <a:ln/>
        </p:spPr>
        <p:txBody>
          <a:bodyPr vert="horz" wrap="square" lIns="0" tIns="0" rIns="0" bIns="0" anchor="t" anchorCtr="0">
            <a:spAutoFit/>
          </a:bodyPr>
          <a:p>
            <a:r>
              <a:rPr lang="en-US" altLang="zh-CN" sz="3200" dirty="0"/>
              <a:t>【</a:t>
            </a:r>
            <a:r>
              <a:rPr lang="zh-CN" altLang="en-US" sz="3200" dirty="0"/>
              <a:t>本节引例</a:t>
            </a:r>
            <a:r>
              <a:rPr lang="en-US" altLang="zh-CN" sz="3200" dirty="0"/>
              <a:t>】</a:t>
            </a:r>
            <a:endParaRPr lang="en-US" altLang="zh-CN" sz="3200" dirty="0"/>
          </a:p>
        </p:txBody>
      </p:sp>
      <p:sp>
        <p:nvSpPr>
          <p:cNvPr id="26627" name="Rectangle 3"/>
          <p:cNvSpPr>
            <a:spLocks noGrp="1"/>
          </p:cNvSpPr>
          <p:nvPr>
            <p:ph idx="1"/>
          </p:nvPr>
        </p:nvSpPr>
        <p:spPr>
          <a:xfrm>
            <a:off x="419100" y="1314450"/>
            <a:ext cx="8329613" cy="5210175"/>
          </a:xfrm>
          <a:ln/>
        </p:spPr>
        <p:txBody>
          <a:bodyPr vert="horz" wrap="square" lIns="0" tIns="0" rIns="0" bIns="0" anchor="t" anchorCtr="0">
            <a:spAutoFit/>
          </a:bodyPr>
          <a:p>
            <a:pPr eaLnBrk="1" hangingPunct="1">
              <a:buFont typeface="Wingdings" panose="05000000000000000000" pitchFamily="2" charset="2"/>
              <a:buNone/>
            </a:pPr>
            <a:r>
              <a:rPr lang="zh-CN" altLang="en-US" sz="2800" b="1" dirty="0">
                <a:solidFill>
                  <a:schemeClr val="accent2"/>
                </a:solidFill>
                <a:latin typeface="楷体_GB2312" pitchFamily="49" charset="-122"/>
                <a:ea typeface="楷体_GB2312" pitchFamily="49" charset="-122"/>
              </a:rPr>
              <a:t>      小章是一个应届毕业大学生，毕业后应聘到一家高科技电子公司，入职后公司支付了培训费</a:t>
            </a:r>
            <a:r>
              <a:rPr lang="en-US" altLang="zh-CN" sz="2800" b="1" dirty="0">
                <a:solidFill>
                  <a:schemeClr val="accent2"/>
                </a:solidFill>
                <a:latin typeface="楷体_GB2312" pitchFamily="49" charset="-122"/>
                <a:ea typeface="楷体_GB2312" pitchFamily="49" charset="-122"/>
              </a:rPr>
              <a:t>12</a:t>
            </a:r>
            <a:r>
              <a:rPr lang="zh-CN" altLang="en-US" sz="2800" b="1" dirty="0">
                <a:solidFill>
                  <a:schemeClr val="accent2"/>
                </a:solidFill>
                <a:latin typeface="楷体_GB2312" pitchFamily="49" charset="-122"/>
                <a:ea typeface="楷体_GB2312" pitchFamily="49" charset="-122"/>
              </a:rPr>
              <a:t>，</a:t>
            </a:r>
            <a:r>
              <a:rPr lang="en-US" altLang="zh-CN" sz="2800" b="1" dirty="0">
                <a:solidFill>
                  <a:schemeClr val="accent2"/>
                </a:solidFill>
                <a:latin typeface="楷体_GB2312" pitchFamily="49" charset="-122"/>
                <a:ea typeface="楷体_GB2312" pitchFamily="49" charset="-122"/>
              </a:rPr>
              <a:t>000</a:t>
            </a:r>
            <a:r>
              <a:rPr lang="zh-CN" altLang="en-US" sz="2800" b="1" dirty="0">
                <a:solidFill>
                  <a:schemeClr val="accent2"/>
                </a:solidFill>
                <a:latin typeface="楷体_GB2312" pitchFamily="49" charset="-122"/>
                <a:ea typeface="楷体_GB2312" pitchFamily="49" charset="-122"/>
              </a:rPr>
              <a:t>元，对小章进行了一个月的专业技术培训，同时，公司与小章签订了一份培训协议，协议约定小章需在公司服务</a:t>
            </a:r>
            <a:r>
              <a:rPr lang="en-US" altLang="zh-CN" sz="2800" b="1" dirty="0">
                <a:solidFill>
                  <a:schemeClr val="accent2"/>
                </a:solidFill>
                <a:latin typeface="楷体_GB2312" pitchFamily="49" charset="-122"/>
                <a:ea typeface="楷体_GB2312" pitchFamily="49" charset="-122"/>
              </a:rPr>
              <a:t>3</a:t>
            </a:r>
            <a:r>
              <a:rPr lang="zh-CN" altLang="en-US" sz="2800" b="1" dirty="0">
                <a:solidFill>
                  <a:schemeClr val="accent2"/>
                </a:solidFill>
                <a:latin typeface="楷体_GB2312" pitchFamily="49" charset="-122"/>
                <a:ea typeface="楷体_GB2312" pitchFamily="49" charset="-122"/>
              </a:rPr>
              <a:t>年，如违约，小章需承担违约金</a:t>
            </a:r>
            <a:r>
              <a:rPr lang="en-US" altLang="zh-CN" sz="2800" b="1" dirty="0">
                <a:solidFill>
                  <a:schemeClr val="accent2"/>
                </a:solidFill>
                <a:latin typeface="楷体_GB2312" pitchFamily="49" charset="-122"/>
                <a:ea typeface="楷体_GB2312" pitchFamily="49" charset="-122"/>
              </a:rPr>
              <a:t>50</a:t>
            </a:r>
            <a:r>
              <a:rPr lang="zh-CN" altLang="en-US" sz="2800" b="1" dirty="0">
                <a:solidFill>
                  <a:schemeClr val="accent2"/>
                </a:solidFill>
                <a:latin typeface="楷体_GB2312" pitchFamily="49" charset="-122"/>
                <a:ea typeface="楷体_GB2312" pitchFamily="49" charset="-122"/>
              </a:rPr>
              <a:t>，</a:t>
            </a:r>
            <a:r>
              <a:rPr lang="en-US" altLang="zh-CN" sz="2800" b="1" dirty="0">
                <a:solidFill>
                  <a:schemeClr val="accent2"/>
                </a:solidFill>
                <a:latin typeface="楷体_GB2312" pitchFamily="49" charset="-122"/>
                <a:ea typeface="楷体_GB2312" pitchFamily="49" charset="-122"/>
              </a:rPr>
              <a:t>000</a:t>
            </a:r>
            <a:r>
              <a:rPr lang="zh-CN" altLang="en-US" sz="2800" b="1" dirty="0">
                <a:solidFill>
                  <a:schemeClr val="accent2"/>
                </a:solidFill>
                <a:latin typeface="楷体_GB2312" pitchFamily="49" charset="-122"/>
                <a:ea typeface="楷体_GB2312" pitchFamily="49" charset="-122"/>
              </a:rPr>
              <a:t>元。小章在公司服务</a:t>
            </a:r>
            <a:r>
              <a:rPr lang="en-US" altLang="zh-CN" sz="2800" b="1" dirty="0">
                <a:solidFill>
                  <a:schemeClr val="accent2"/>
                </a:solidFill>
                <a:latin typeface="楷体_GB2312" pitchFamily="49" charset="-122"/>
                <a:ea typeface="楷体_GB2312" pitchFamily="49" charset="-122"/>
              </a:rPr>
              <a:t>2</a:t>
            </a:r>
            <a:r>
              <a:rPr lang="zh-CN" altLang="en-US" sz="2800" b="1" dirty="0">
                <a:solidFill>
                  <a:schemeClr val="accent2"/>
                </a:solidFill>
                <a:latin typeface="楷体_GB2312" pitchFamily="49" charset="-122"/>
                <a:ea typeface="楷体_GB2312" pitchFamily="49" charset="-122"/>
              </a:rPr>
              <a:t>年后，提出辞职，公司要求小章支付违约金</a:t>
            </a:r>
            <a:r>
              <a:rPr lang="en-US" altLang="zh-CN" sz="2800" b="1" dirty="0">
                <a:solidFill>
                  <a:schemeClr val="accent2"/>
                </a:solidFill>
                <a:latin typeface="楷体_GB2312" pitchFamily="49" charset="-122"/>
                <a:ea typeface="楷体_GB2312" pitchFamily="49" charset="-122"/>
              </a:rPr>
              <a:t>50</a:t>
            </a:r>
            <a:r>
              <a:rPr lang="zh-CN" altLang="en-US" sz="2800" b="1" dirty="0">
                <a:solidFill>
                  <a:schemeClr val="accent2"/>
                </a:solidFill>
                <a:latin typeface="楷体_GB2312" pitchFamily="49" charset="-122"/>
                <a:ea typeface="楷体_GB2312" pitchFamily="49" charset="-122"/>
              </a:rPr>
              <a:t>，</a:t>
            </a:r>
            <a:r>
              <a:rPr lang="en-US" altLang="zh-CN" sz="2800" b="1" dirty="0">
                <a:solidFill>
                  <a:schemeClr val="accent2"/>
                </a:solidFill>
                <a:latin typeface="楷体_GB2312" pitchFamily="49" charset="-122"/>
                <a:ea typeface="楷体_GB2312" pitchFamily="49" charset="-122"/>
              </a:rPr>
              <a:t>000</a:t>
            </a:r>
            <a:r>
              <a:rPr lang="zh-CN" altLang="en-US" sz="2800" b="1" dirty="0">
                <a:solidFill>
                  <a:schemeClr val="accent2"/>
                </a:solidFill>
                <a:latin typeface="楷体_GB2312" pitchFamily="49" charset="-122"/>
                <a:ea typeface="楷体_GB2312" pitchFamily="49" charset="-122"/>
              </a:rPr>
              <a:t>元，双方发生劳动争议。</a:t>
            </a:r>
            <a:endParaRPr lang="zh-CN" altLang="en-US"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zh-CN" altLang="en-US" sz="2800" b="1" dirty="0">
                <a:solidFill>
                  <a:schemeClr val="accent2"/>
                </a:solidFill>
                <a:latin typeface="楷体_GB2312" pitchFamily="49" charset="-122"/>
                <a:ea typeface="楷体_GB2312" pitchFamily="49" charset="-122"/>
              </a:rPr>
              <a:t> </a:t>
            </a:r>
            <a:r>
              <a:rPr lang="en-US" altLang="zh-CN" sz="2800" b="1" dirty="0">
                <a:solidFill>
                  <a:schemeClr val="accent2"/>
                </a:solidFill>
                <a:latin typeface="楷体_GB2312" pitchFamily="49" charset="-122"/>
                <a:ea typeface="楷体_GB2312" pitchFamily="49" charset="-122"/>
              </a:rPr>
              <a:t>【</a:t>
            </a:r>
            <a:r>
              <a:rPr lang="zh-CN" altLang="en-US" sz="2800" b="1" dirty="0">
                <a:solidFill>
                  <a:schemeClr val="accent2"/>
                </a:solidFill>
                <a:latin typeface="楷体_GB2312" pitchFamily="49" charset="-122"/>
                <a:ea typeface="楷体_GB2312" pitchFamily="49" charset="-122"/>
              </a:rPr>
              <a:t>思考</a:t>
            </a:r>
            <a:r>
              <a:rPr lang="en-US" altLang="zh-CN" sz="2800" b="1" dirty="0">
                <a:solidFill>
                  <a:schemeClr val="accent2"/>
                </a:solidFill>
                <a:latin typeface="楷体_GB2312" pitchFamily="49" charset="-122"/>
                <a:ea typeface="楷体_GB2312" pitchFamily="49" charset="-122"/>
              </a:rPr>
              <a:t>】</a:t>
            </a:r>
            <a:endParaRPr lang="en-US" altLang="zh-CN" sz="2800" b="1" dirty="0">
              <a:solidFill>
                <a:schemeClr val="accent2"/>
              </a:solidFill>
              <a:latin typeface="楷体_GB2312" pitchFamily="49" charset="-122"/>
              <a:ea typeface="楷体_GB2312" pitchFamily="49" charset="-122"/>
            </a:endParaRPr>
          </a:p>
          <a:p>
            <a:pPr eaLnBrk="1" hangingPunct="1">
              <a:buFont typeface="Wingdings" panose="05000000000000000000" pitchFamily="2" charset="2"/>
              <a:buNone/>
            </a:pPr>
            <a:r>
              <a:rPr lang="zh-CN" altLang="en-US" sz="2800" b="1" dirty="0">
                <a:solidFill>
                  <a:schemeClr val="accent2"/>
                </a:solidFill>
                <a:latin typeface="楷体_GB2312" pitchFamily="49" charset="-122"/>
                <a:ea typeface="楷体_GB2312" pitchFamily="49" charset="-122"/>
              </a:rPr>
              <a:t>  公司要求小章支付违约金是否合理？为什么？ </a:t>
            </a:r>
            <a:endParaRPr lang="zh-CN" altLang="en-US" sz="2800" b="1" dirty="0">
              <a:solidFill>
                <a:schemeClr val="accent2"/>
              </a:solidFill>
              <a:latin typeface="楷体_GB2312" pitchFamily="49" charset="-122"/>
              <a:ea typeface="楷体_GB2312" pitchFamily="49" charset="-122"/>
            </a:endParaRPr>
          </a:p>
          <a:p>
            <a:pPr>
              <a:buFont typeface="Wingdings" panose="05000000000000000000" pitchFamily="2" charset="2"/>
              <a:buNone/>
            </a:pPr>
            <a:endParaRPr lang="zh-CN" altLang="en-US" sz="2800" b="1" dirty="0">
              <a:latin typeface="楷体_GB2312" pitchFamily="49" charset="-122"/>
              <a:ea typeface="楷体_GB2312"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0" tIns="0" rIns="0" bIns="0" anchor="t" anchorCtr="0">
            <a:spAutoFit/>
          </a:bodyPr>
          <a:p>
            <a:r>
              <a:rPr lang="zh-CN" altLang="en-US" sz="4000" b="0" dirty="0">
                <a:latin typeface="黑体" panose="02010609060101010101" pitchFamily="2" charset="-122"/>
              </a:rPr>
              <a:t>一、劳动合同概述</a:t>
            </a:r>
            <a:endParaRPr lang="zh-CN" altLang="en-US" sz="4000" b="0" dirty="0">
              <a:latin typeface="黑体" panose="02010609060101010101" pitchFamily="2" charset="-122"/>
            </a:endParaRPr>
          </a:p>
        </p:txBody>
      </p:sp>
      <p:sp>
        <p:nvSpPr>
          <p:cNvPr id="27651" name="Rectangle 3"/>
          <p:cNvSpPr>
            <a:spLocks noGrp="1"/>
          </p:cNvSpPr>
          <p:nvPr>
            <p:ph idx="1"/>
          </p:nvPr>
        </p:nvSpPr>
        <p:spPr>
          <a:xfrm>
            <a:off x="323850" y="1196975"/>
            <a:ext cx="8569325" cy="4525963"/>
          </a:xfrm>
          <a:ln/>
        </p:spPr>
        <p:txBody>
          <a:bodyPr vert="horz" wrap="square" lIns="0" tIns="0" rIns="0" bIns="0" anchor="t" anchorCtr="0">
            <a:spAutoFit/>
          </a:bodyPr>
          <a:p>
            <a:pPr eaLnBrk="1" hangingPunct="1">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（一）劳动合同的概念和特点</a:t>
            </a:r>
            <a:endParaRPr lang="zh-CN" altLang="en-US" sz="32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劳动合同是指劳动者和用人单位之间依法确定劳动关系，明确双方权利义务的书面协议。</a:t>
            </a:r>
            <a:endParaRPr lang="zh-CN" altLang="en-US" sz="32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endParaRPr lang="zh-CN" altLang="en-US" sz="1200" b="1" dirty="0">
              <a:latin typeface="楷体_GB2312" pitchFamily="49" charset="-122"/>
              <a:ea typeface="楷体_GB2312" pitchFamily="49" charset="-122"/>
            </a:endParaRPr>
          </a:p>
          <a:p>
            <a:pPr eaLnBrk="1" hangingPunct="1">
              <a:buFont typeface="Wingdings" panose="05000000000000000000" pitchFamily="2" charset="2"/>
              <a:buNone/>
            </a:pPr>
            <a:r>
              <a:rPr lang="zh-CN" altLang="en-US" sz="3200" b="1" dirty="0">
                <a:latin typeface="楷体_GB2312" pitchFamily="49" charset="-122"/>
                <a:ea typeface="楷体_GB2312" pitchFamily="49" charset="-122"/>
              </a:rPr>
              <a:t>法律的特征： </a:t>
            </a:r>
            <a:endParaRPr lang="zh-CN" altLang="en-US" sz="3200" b="1" dirty="0">
              <a:latin typeface="楷体_GB2312" pitchFamily="49" charset="-122"/>
              <a:ea typeface="楷体_GB2312" pitchFamily="49" charset="-122"/>
            </a:endParaRPr>
          </a:p>
          <a:p>
            <a:pPr eaLnBrk="1" hangingPunct="1">
              <a:buFont typeface="Wingdings" panose="05000000000000000000" pitchFamily="2" charset="2"/>
              <a:buNone/>
            </a:pPr>
            <a:r>
              <a:rPr lang="en-US" altLang="zh-CN" sz="3200" b="1" dirty="0">
                <a:latin typeface="楷体_GB2312" pitchFamily="49" charset="-122"/>
                <a:ea typeface="楷体_GB2312" pitchFamily="49" charset="-122"/>
              </a:rPr>
              <a:t>  </a:t>
            </a:r>
            <a:r>
              <a:rPr lang="en-US" altLang="zh-CN" sz="2800" b="1" dirty="0">
                <a:solidFill>
                  <a:schemeClr val="accent1"/>
                </a:solidFill>
                <a:latin typeface="楷体_GB2312" pitchFamily="49" charset="-122"/>
                <a:ea typeface="楷体_GB2312" pitchFamily="49" charset="-122"/>
              </a:rPr>
              <a:t>1</a:t>
            </a:r>
            <a:r>
              <a:rPr lang="zh-CN" altLang="en-US" sz="2800" b="1" dirty="0">
                <a:solidFill>
                  <a:schemeClr val="accent1"/>
                </a:solidFill>
                <a:latin typeface="楷体_GB2312" pitchFamily="49" charset="-122"/>
                <a:ea typeface="楷体_GB2312" pitchFamily="49" charset="-122"/>
              </a:rPr>
              <a:t>、劳动合同的主体是特定的。</a:t>
            </a:r>
            <a:endParaRPr lang="zh-CN" altLang="en-US" sz="2800" b="1" dirty="0">
              <a:solidFill>
                <a:schemeClr val="accent1"/>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1"/>
                </a:solidFill>
                <a:latin typeface="楷体_GB2312" pitchFamily="49" charset="-122"/>
                <a:ea typeface="楷体_GB2312" pitchFamily="49" charset="-122"/>
              </a:rPr>
              <a:t>  2</a:t>
            </a:r>
            <a:r>
              <a:rPr lang="zh-CN" altLang="en-US" sz="2800" b="1" dirty="0">
                <a:solidFill>
                  <a:schemeClr val="accent1"/>
                </a:solidFill>
                <a:latin typeface="楷体_GB2312" pitchFamily="49" charset="-122"/>
                <a:ea typeface="楷体_GB2312" pitchFamily="49" charset="-122"/>
              </a:rPr>
              <a:t>、劳动合同具有从属性。</a:t>
            </a:r>
            <a:endParaRPr lang="zh-CN" altLang="en-US" sz="2800" b="1" dirty="0">
              <a:solidFill>
                <a:schemeClr val="accent1"/>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1"/>
                </a:solidFill>
                <a:latin typeface="楷体_GB2312" pitchFamily="49" charset="-122"/>
                <a:ea typeface="楷体_GB2312" pitchFamily="49" charset="-122"/>
              </a:rPr>
              <a:t>  3</a:t>
            </a:r>
            <a:r>
              <a:rPr lang="zh-CN" altLang="en-US" sz="2800" b="1" dirty="0">
                <a:solidFill>
                  <a:schemeClr val="accent1"/>
                </a:solidFill>
                <a:latin typeface="楷体_GB2312" pitchFamily="49" charset="-122"/>
                <a:ea typeface="楷体_GB2312" pitchFamily="49" charset="-122"/>
              </a:rPr>
              <a:t>、劳动合同具有较强的法定性</a:t>
            </a:r>
            <a:endParaRPr lang="zh-CN" altLang="en-US" sz="2800" b="1" dirty="0">
              <a:solidFill>
                <a:schemeClr val="accent1"/>
              </a:solidFill>
              <a:latin typeface="楷体_GB2312" pitchFamily="49" charset="-122"/>
              <a:ea typeface="楷体_GB2312" pitchFamily="49" charset="-122"/>
            </a:endParaRPr>
          </a:p>
          <a:p>
            <a:pPr eaLnBrk="1" hangingPunct="1">
              <a:buFont typeface="Wingdings" panose="05000000000000000000" pitchFamily="2" charset="2"/>
              <a:buNone/>
            </a:pPr>
            <a:r>
              <a:rPr lang="en-US" altLang="zh-CN" sz="2800" b="1" dirty="0">
                <a:solidFill>
                  <a:schemeClr val="accent1"/>
                </a:solidFill>
                <a:latin typeface="楷体_GB2312" pitchFamily="49" charset="-122"/>
                <a:ea typeface="楷体_GB2312" pitchFamily="49" charset="-122"/>
              </a:rPr>
              <a:t>  4</a:t>
            </a:r>
            <a:r>
              <a:rPr lang="zh-CN" altLang="en-US" sz="2800" b="1" dirty="0">
                <a:solidFill>
                  <a:schemeClr val="accent1"/>
                </a:solidFill>
                <a:latin typeface="楷体_GB2312" pitchFamily="49" charset="-122"/>
                <a:ea typeface="楷体_GB2312" pitchFamily="49" charset="-122"/>
              </a:rPr>
              <a:t>、劳动合同具有双务、诺成、有偿的特性。</a:t>
            </a:r>
            <a:endParaRPr lang="zh-CN" altLang="en-US" sz="2800" dirty="0">
              <a:solidFill>
                <a:schemeClr val="accent1"/>
              </a:solidFill>
              <a:latin typeface="楷体_GB2312" pitchFamily="49" charset="-122"/>
              <a:ea typeface="楷体_GB2312"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ln/>
        </p:spPr>
        <p:txBody>
          <a:bodyPr vert="horz" wrap="square" lIns="0" tIns="0" rIns="0" bIns="0" anchor="t" anchorCtr="0">
            <a:spAutoFit/>
          </a:bodyPr>
          <a:p>
            <a:r>
              <a:rPr lang="zh-CN" altLang="en-US" sz="4000" b="0" dirty="0">
                <a:latin typeface="黑体" panose="02010609060101010101" pitchFamily="2" charset="-122"/>
              </a:rPr>
              <a:t>一、劳动合同概述</a:t>
            </a:r>
            <a:endParaRPr lang="zh-CN" altLang="en-US" sz="4000" b="0" dirty="0">
              <a:latin typeface="黑体" panose="02010609060101010101" pitchFamily="2" charset="-122"/>
            </a:endParaRPr>
          </a:p>
        </p:txBody>
      </p:sp>
      <p:sp>
        <p:nvSpPr>
          <p:cNvPr id="28675" name="Rectangle 3"/>
          <p:cNvSpPr>
            <a:spLocks noGrp="1"/>
          </p:cNvSpPr>
          <p:nvPr>
            <p:ph idx="1"/>
          </p:nvPr>
        </p:nvSpPr>
        <p:spPr>
          <a:xfrm>
            <a:off x="179388" y="981075"/>
            <a:ext cx="8569325" cy="4525963"/>
          </a:xfrm>
          <a:ln/>
        </p:spPr>
        <p:txBody>
          <a:bodyPr vert="horz" wrap="square" lIns="0" tIns="0" rIns="0" bIns="0" anchor="t" anchorCtr="0">
            <a:spAutoFit/>
          </a:bodyPr>
          <a:p>
            <a:pPr eaLnBrk="1" hangingPunct="1">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（二）劳动合同和一般民事合同的区别</a:t>
            </a:r>
            <a:endParaRPr lang="zh-CN" altLang="en-US" sz="32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latin typeface="楷体_GB2312" pitchFamily="49" charset="-122"/>
                <a:ea typeface="楷体_GB2312" pitchFamily="49" charset="-122"/>
              </a:rPr>
              <a:t>  1</a:t>
            </a:r>
            <a:r>
              <a:rPr lang="zh-CN" altLang="en-US" sz="2400" b="1" dirty="0">
                <a:latin typeface="楷体_GB2312" pitchFamily="49" charset="-122"/>
                <a:ea typeface="楷体_GB2312" pitchFamily="49" charset="-122"/>
              </a:rPr>
              <a:t>、对于民事合同来说，最重要的原则就是契约自由原则；对于劳动合同来说，最重要的原则是倾斜保护劳动者权益原则。</a:t>
            </a:r>
            <a:endParaRPr lang="zh-CN" altLang="en-US" sz="24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latin typeface="楷体_GB2312" pitchFamily="49" charset="-122"/>
                <a:ea typeface="楷体_GB2312" pitchFamily="49" charset="-122"/>
              </a:rPr>
              <a:t>  2</a:t>
            </a:r>
            <a:r>
              <a:rPr lang="zh-CN" altLang="en-US" sz="2400" b="1" dirty="0">
                <a:latin typeface="楷体_GB2312" pitchFamily="49" charset="-122"/>
                <a:ea typeface="楷体_GB2312" pitchFamily="49" charset="-122"/>
              </a:rPr>
              <a:t>、当事人的法律地位不同。</a:t>
            </a:r>
            <a:endParaRPr lang="zh-CN" altLang="en-US" sz="24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latin typeface="楷体_GB2312" pitchFamily="49" charset="-122"/>
                <a:ea typeface="楷体_GB2312" pitchFamily="49" charset="-122"/>
              </a:rPr>
              <a:t>  3</a:t>
            </a:r>
            <a:r>
              <a:rPr lang="zh-CN" altLang="en-US" sz="2400" b="1" dirty="0">
                <a:latin typeface="楷体_GB2312" pitchFamily="49" charset="-122"/>
                <a:ea typeface="楷体_GB2312" pitchFamily="49" charset="-122"/>
              </a:rPr>
              <a:t>、合同的内容不同。</a:t>
            </a:r>
            <a:endParaRPr lang="zh-CN" altLang="en-US" sz="24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latin typeface="楷体_GB2312" pitchFamily="49" charset="-122"/>
                <a:ea typeface="楷体_GB2312" pitchFamily="49" charset="-122"/>
              </a:rPr>
              <a:t>  4</a:t>
            </a:r>
            <a:r>
              <a:rPr lang="zh-CN" altLang="en-US" sz="2400" b="1" dirty="0">
                <a:latin typeface="楷体_GB2312" pitchFamily="49" charset="-122"/>
                <a:ea typeface="楷体_GB2312" pitchFamily="49" charset="-122"/>
              </a:rPr>
              <a:t>、劳动合同的订立是强制性的，必须采取书面形式；而民事合同具有私人性，是否订立以及口头或者是书面是由当事人自由约定的。</a:t>
            </a:r>
            <a:endParaRPr lang="zh-CN" altLang="en-US" sz="24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b="1" dirty="0">
                <a:latin typeface="楷体_GB2312" pitchFamily="49" charset="-122"/>
                <a:ea typeface="楷体_GB2312" pitchFamily="49" charset="-122"/>
              </a:rPr>
              <a:t>      此外，还有合同当事人的不同、合同的标的不同、</a:t>
            </a:r>
            <a:endParaRPr lang="zh-CN" altLang="en-US" sz="2400" b="1" dirty="0">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b="1" dirty="0">
                <a:latin typeface="楷体_GB2312" pitchFamily="49" charset="-122"/>
                <a:ea typeface="楷体_GB2312" pitchFamily="49" charset="-122"/>
              </a:rPr>
              <a:t>  适用的法律不同等方面的区别。</a:t>
            </a:r>
            <a:endParaRPr lang="zh-CN" altLang="en-US" sz="2400" b="1" dirty="0">
              <a:latin typeface="楷体_GB2312" pitchFamily="49" charset="-122"/>
              <a:ea typeface="楷体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0" tIns="0" rIns="0" bIns="0" anchor="t" anchorCtr="0">
            <a:spAutoFit/>
          </a:bodyPr>
          <a:p>
            <a:r>
              <a:rPr lang="zh-CN" altLang="en-US" sz="4000" b="0" dirty="0">
                <a:latin typeface="黑体" panose="02010609060101010101" pitchFamily="2" charset="-122"/>
              </a:rPr>
              <a:t>二、劳动合同法概述</a:t>
            </a:r>
            <a:endParaRPr lang="zh-CN" altLang="en-US" sz="4000" b="0" dirty="0">
              <a:latin typeface="黑体" panose="02010609060101010101" pitchFamily="2" charset="-122"/>
            </a:endParaRPr>
          </a:p>
        </p:txBody>
      </p:sp>
      <p:sp>
        <p:nvSpPr>
          <p:cNvPr id="29699" name="Rectangle 3"/>
          <p:cNvSpPr>
            <a:spLocks noGrp="1"/>
          </p:cNvSpPr>
          <p:nvPr>
            <p:ph idx="1"/>
          </p:nvPr>
        </p:nvSpPr>
        <p:spPr>
          <a:ln/>
        </p:spPr>
        <p:txBody>
          <a:bodyPr vert="horz" wrap="square" lIns="0" tIns="0" rIns="0" bIns="0" anchor="t" anchorCtr="0">
            <a:spAutoFit/>
          </a:bodyPr>
          <a:p>
            <a:pPr eaLnBrk="1" hangingPunct="1">
              <a:lnSpc>
                <a:spcPct val="120000"/>
              </a:lnSpc>
              <a:buFont typeface="Wingdings" panose="05000000000000000000" pitchFamily="2" charset="2"/>
              <a:buNone/>
            </a:pPr>
            <a:r>
              <a:rPr lang="zh-CN" altLang="en-US" sz="3200" b="1" dirty="0">
                <a:solidFill>
                  <a:schemeClr val="accent2"/>
                </a:solidFill>
                <a:latin typeface="楷体_GB2312" pitchFamily="49" charset="-122"/>
                <a:ea typeface="楷体_GB2312" pitchFamily="49" charset="-122"/>
              </a:rPr>
              <a:t>（一）劳动合同法立法概况</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3200" b="1" dirty="0">
                <a:solidFill>
                  <a:schemeClr val="accent2"/>
                </a:solidFill>
                <a:latin typeface="楷体_GB2312" pitchFamily="49" charset="-122"/>
                <a:ea typeface="楷体_GB2312" pitchFamily="49" charset="-122"/>
              </a:rPr>
              <a:t>      劳动合同法是调整劳动关系的法律规范的总称。</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2007</a:t>
            </a:r>
            <a:r>
              <a:rPr lang="zh-CN" altLang="en-US" sz="3200" b="1" dirty="0">
                <a:solidFill>
                  <a:schemeClr val="accent2"/>
                </a:solidFill>
                <a:latin typeface="楷体_GB2312" pitchFamily="49" charset="-122"/>
                <a:ea typeface="楷体_GB2312" pitchFamily="49" charset="-122"/>
              </a:rPr>
              <a:t>年</a:t>
            </a:r>
            <a:r>
              <a:rPr lang="en-US" altLang="zh-CN" sz="3200" b="1" dirty="0">
                <a:solidFill>
                  <a:schemeClr val="accent2"/>
                </a:solidFill>
                <a:latin typeface="楷体_GB2312" pitchFamily="49" charset="-122"/>
                <a:ea typeface="楷体_GB2312" pitchFamily="49" charset="-122"/>
              </a:rPr>
              <a:t>6</a:t>
            </a:r>
            <a:r>
              <a:rPr lang="zh-CN" altLang="en-US" sz="3200" b="1" dirty="0">
                <a:solidFill>
                  <a:schemeClr val="accent2"/>
                </a:solidFill>
                <a:latin typeface="楷体_GB2312" pitchFamily="49" charset="-122"/>
                <a:ea typeface="楷体_GB2312" pitchFamily="49" charset="-122"/>
              </a:rPr>
              <a:t>月</a:t>
            </a:r>
            <a:r>
              <a:rPr lang="en-US" altLang="zh-CN" sz="3200" b="1" dirty="0">
                <a:solidFill>
                  <a:schemeClr val="accent2"/>
                </a:solidFill>
                <a:latin typeface="楷体_GB2312" pitchFamily="49" charset="-122"/>
                <a:ea typeface="楷体_GB2312" pitchFamily="49" charset="-122"/>
              </a:rPr>
              <a:t>29</a:t>
            </a:r>
            <a:r>
              <a:rPr lang="zh-CN" altLang="en-US" sz="3200" b="1" dirty="0">
                <a:solidFill>
                  <a:schemeClr val="accent2"/>
                </a:solidFill>
                <a:latin typeface="楷体_GB2312" pitchFamily="49" charset="-122"/>
                <a:ea typeface="楷体_GB2312" pitchFamily="49" charset="-122"/>
              </a:rPr>
              <a:t>日第十届全国人民代表大会常务委员会第二十八次会议通过了</a:t>
            </a:r>
            <a:r>
              <a:rPr lang="en-US" altLang="zh-CN" sz="3200" b="1" dirty="0">
                <a:solidFill>
                  <a:schemeClr val="accent2"/>
                </a:solidFill>
                <a:latin typeface="楷体_GB2312" pitchFamily="49" charset="-122"/>
                <a:ea typeface="楷体_GB2312" pitchFamily="49" charset="-122"/>
              </a:rPr>
              <a:t>《</a:t>
            </a:r>
            <a:r>
              <a:rPr lang="zh-CN" altLang="en-US" sz="3200" b="1" dirty="0">
                <a:solidFill>
                  <a:schemeClr val="accent2"/>
                </a:solidFill>
                <a:latin typeface="楷体_GB2312" pitchFamily="49" charset="-122"/>
                <a:ea typeface="楷体_GB2312" pitchFamily="49" charset="-122"/>
              </a:rPr>
              <a:t>中华人民共和国劳动合同法</a:t>
            </a:r>
            <a:r>
              <a:rPr lang="en-US" altLang="zh-CN" sz="3200" b="1" dirty="0">
                <a:solidFill>
                  <a:schemeClr val="accent2"/>
                </a:solidFill>
                <a:latin typeface="楷体_GB2312" pitchFamily="49" charset="-122"/>
                <a:ea typeface="楷体_GB2312" pitchFamily="49" charset="-122"/>
              </a:rPr>
              <a:t>》</a:t>
            </a:r>
            <a:r>
              <a:rPr lang="zh-CN" altLang="en-US" sz="3200" b="1" dirty="0">
                <a:solidFill>
                  <a:schemeClr val="accent2"/>
                </a:solidFill>
                <a:latin typeface="楷体_GB2312" pitchFamily="49" charset="-122"/>
                <a:ea typeface="楷体_GB2312" pitchFamily="49" charset="-122"/>
              </a:rPr>
              <a:t>，该法自</a:t>
            </a:r>
            <a:r>
              <a:rPr lang="en-US" altLang="zh-CN" sz="3200" b="1" dirty="0">
                <a:solidFill>
                  <a:schemeClr val="accent2"/>
                </a:solidFill>
                <a:latin typeface="楷体_GB2312" pitchFamily="49" charset="-122"/>
                <a:ea typeface="楷体_GB2312" pitchFamily="49" charset="-122"/>
              </a:rPr>
              <a:t>2008</a:t>
            </a:r>
            <a:r>
              <a:rPr lang="zh-CN" altLang="en-US" sz="3200" b="1" dirty="0">
                <a:solidFill>
                  <a:schemeClr val="accent2"/>
                </a:solidFill>
                <a:latin typeface="楷体_GB2312" pitchFamily="49" charset="-122"/>
                <a:ea typeface="楷体_GB2312" pitchFamily="49" charset="-122"/>
              </a:rPr>
              <a:t>年</a:t>
            </a:r>
            <a:r>
              <a:rPr lang="en-US" altLang="zh-CN" sz="3200" b="1" dirty="0">
                <a:solidFill>
                  <a:schemeClr val="accent2"/>
                </a:solidFill>
                <a:latin typeface="楷体_GB2312" pitchFamily="49" charset="-122"/>
                <a:ea typeface="楷体_GB2312" pitchFamily="49" charset="-122"/>
              </a:rPr>
              <a:t>1</a:t>
            </a:r>
            <a:r>
              <a:rPr lang="zh-CN" altLang="en-US" sz="3200" b="1" dirty="0">
                <a:solidFill>
                  <a:schemeClr val="accent2"/>
                </a:solidFill>
                <a:latin typeface="楷体_GB2312" pitchFamily="49" charset="-122"/>
                <a:ea typeface="楷体_GB2312" pitchFamily="49" charset="-122"/>
              </a:rPr>
              <a:t>月</a:t>
            </a:r>
            <a:r>
              <a:rPr lang="en-US" altLang="zh-CN" sz="3200" b="1" dirty="0">
                <a:solidFill>
                  <a:schemeClr val="accent2"/>
                </a:solidFill>
                <a:latin typeface="楷体_GB2312" pitchFamily="49" charset="-122"/>
                <a:ea typeface="楷体_GB2312" pitchFamily="49" charset="-122"/>
              </a:rPr>
              <a:t>1</a:t>
            </a:r>
            <a:r>
              <a:rPr lang="zh-CN" altLang="en-US" sz="3200" b="1" dirty="0">
                <a:solidFill>
                  <a:schemeClr val="accent2"/>
                </a:solidFill>
                <a:latin typeface="楷体_GB2312" pitchFamily="49" charset="-122"/>
                <a:ea typeface="楷体_GB2312" pitchFamily="49" charset="-122"/>
              </a:rPr>
              <a:t>日起施行。</a:t>
            </a:r>
            <a:endParaRPr lang="zh-CN" altLang="en-US" sz="3200" b="1" dirty="0">
              <a:solidFill>
                <a:schemeClr val="accent2"/>
              </a:solidFill>
              <a:latin typeface="楷体_GB2312" pitchFamily="49" charset="-122"/>
              <a:ea typeface="楷体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0" tIns="0" rIns="0" bIns="0" anchor="t" anchorCtr="0">
            <a:spAutoFit/>
          </a:bodyPr>
          <a:p>
            <a:r>
              <a:rPr lang="zh-CN" altLang="en-US" sz="4000" b="0" dirty="0">
                <a:latin typeface="黑体" panose="02010609060101010101" pitchFamily="2" charset="-122"/>
              </a:rPr>
              <a:t>二、劳动合同法概述</a:t>
            </a:r>
            <a:endParaRPr lang="zh-CN" altLang="en-US" sz="4000" b="0" dirty="0">
              <a:latin typeface="黑体" panose="02010609060101010101" pitchFamily="2" charset="-122"/>
            </a:endParaRPr>
          </a:p>
        </p:txBody>
      </p:sp>
      <p:sp>
        <p:nvSpPr>
          <p:cNvPr id="30723" name="Rectangle 3"/>
          <p:cNvSpPr>
            <a:spLocks noGrp="1"/>
          </p:cNvSpPr>
          <p:nvPr>
            <p:ph idx="1"/>
          </p:nvPr>
        </p:nvSpPr>
        <p:spPr>
          <a:xfrm>
            <a:off x="250825" y="1052513"/>
            <a:ext cx="8642350" cy="5545137"/>
          </a:xfrm>
          <a:solidFill>
            <a:schemeClr val="bg1">
              <a:alpha val="76077"/>
            </a:schemeClr>
          </a:solidFill>
          <a:ln/>
        </p:spPr>
        <p:txBody>
          <a:bodyPr vert="horz" wrap="square" lIns="0" tIns="0" rIns="0" bIns="0" anchor="t" anchorCtr="0">
            <a:spAutoFit/>
          </a:bodyPr>
          <a:p>
            <a:pPr eaLnBrk="1" hangingPunct="1">
              <a:lnSpc>
                <a:spcPct val="120000"/>
              </a:lnSpc>
              <a:buFont typeface="Wingdings" panose="05000000000000000000" pitchFamily="2" charset="2"/>
              <a:buNone/>
            </a:pPr>
            <a:r>
              <a:rPr lang="zh-CN" altLang="en-US" sz="2400" b="1" dirty="0">
                <a:solidFill>
                  <a:schemeClr val="accent2"/>
                </a:solidFill>
                <a:latin typeface="楷体_GB2312" pitchFamily="49" charset="-122"/>
                <a:ea typeface="楷体_GB2312" pitchFamily="49" charset="-122"/>
              </a:rPr>
              <a:t>（二）劳动合同法的适用范围</a:t>
            </a:r>
            <a:endParaRPr lang="zh-CN" altLang="en-US" sz="24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solidFill>
                  <a:schemeClr val="accent2"/>
                </a:solidFill>
                <a:latin typeface="楷体_GB2312" pitchFamily="49" charset="-122"/>
                <a:ea typeface="楷体_GB2312" pitchFamily="49" charset="-122"/>
              </a:rPr>
              <a:t>     《</a:t>
            </a:r>
            <a:r>
              <a:rPr lang="zh-CN" altLang="en-US" sz="2400" b="1" dirty="0">
                <a:solidFill>
                  <a:schemeClr val="accent2"/>
                </a:solidFill>
                <a:latin typeface="楷体_GB2312" pitchFamily="49" charset="-122"/>
                <a:ea typeface="楷体_GB2312" pitchFamily="49" charset="-122"/>
              </a:rPr>
              <a:t>劳动合同法</a:t>
            </a:r>
            <a:r>
              <a:rPr lang="en-US" altLang="zh-CN" sz="2400" b="1" dirty="0">
                <a:solidFill>
                  <a:schemeClr val="accent2"/>
                </a:solidFill>
                <a:latin typeface="楷体_GB2312" pitchFamily="49" charset="-122"/>
                <a:ea typeface="楷体_GB2312" pitchFamily="49" charset="-122"/>
              </a:rPr>
              <a:t>》</a:t>
            </a:r>
            <a:r>
              <a:rPr lang="zh-CN" altLang="en-US" sz="2400" b="1" dirty="0">
                <a:solidFill>
                  <a:schemeClr val="accent2"/>
                </a:solidFill>
                <a:latin typeface="楷体_GB2312" pitchFamily="49" charset="-122"/>
                <a:ea typeface="楷体_GB2312" pitchFamily="49" charset="-122"/>
              </a:rPr>
              <a:t>第</a:t>
            </a:r>
            <a:r>
              <a:rPr lang="en-US" altLang="zh-CN" sz="2400" b="1" dirty="0">
                <a:solidFill>
                  <a:schemeClr val="accent2"/>
                </a:solidFill>
                <a:latin typeface="楷体_GB2312" pitchFamily="49" charset="-122"/>
                <a:ea typeface="楷体_GB2312" pitchFamily="49" charset="-122"/>
              </a:rPr>
              <a:t>2</a:t>
            </a:r>
            <a:r>
              <a:rPr lang="zh-CN" altLang="en-US" sz="2400" b="1" dirty="0">
                <a:solidFill>
                  <a:schemeClr val="accent2"/>
                </a:solidFill>
                <a:latin typeface="楷体_GB2312" pitchFamily="49" charset="-122"/>
                <a:ea typeface="楷体_GB2312" pitchFamily="49" charset="-122"/>
              </a:rPr>
              <a:t>条规定：中华人民共和国境内的企业、个体经济组织、民办非企业单位等组织</a:t>
            </a:r>
            <a:r>
              <a:rPr lang="en-US" altLang="zh-CN" sz="2400" b="1" dirty="0">
                <a:solidFill>
                  <a:schemeClr val="accent2"/>
                </a:solidFill>
                <a:latin typeface="楷体_GB2312" pitchFamily="49" charset="-122"/>
                <a:ea typeface="楷体_GB2312" pitchFamily="49" charset="-122"/>
              </a:rPr>
              <a:t>(</a:t>
            </a:r>
            <a:r>
              <a:rPr lang="zh-CN" altLang="en-US" sz="2400" b="1" dirty="0">
                <a:solidFill>
                  <a:schemeClr val="accent2"/>
                </a:solidFill>
                <a:latin typeface="楷体_GB2312" pitchFamily="49" charset="-122"/>
                <a:ea typeface="楷体_GB2312" pitchFamily="49" charset="-122"/>
              </a:rPr>
              <a:t>以下称用人单位</a:t>
            </a:r>
            <a:r>
              <a:rPr lang="en-US" altLang="zh-CN" sz="2400" b="1" dirty="0">
                <a:solidFill>
                  <a:schemeClr val="accent2"/>
                </a:solidFill>
                <a:latin typeface="楷体_GB2312" pitchFamily="49" charset="-122"/>
                <a:ea typeface="楷体_GB2312" pitchFamily="49" charset="-122"/>
              </a:rPr>
              <a:t>)</a:t>
            </a:r>
            <a:r>
              <a:rPr lang="zh-CN" altLang="en-US" sz="2400" b="1" dirty="0">
                <a:solidFill>
                  <a:schemeClr val="accent2"/>
                </a:solidFill>
                <a:latin typeface="楷体_GB2312" pitchFamily="49" charset="-122"/>
                <a:ea typeface="楷体_GB2312" pitchFamily="49" charset="-122"/>
              </a:rPr>
              <a:t>与劳动者建立劳动关系，订立、履行、变更、解除或者终止劳动合同，适用劳动合同法。</a:t>
            </a:r>
            <a:endParaRPr lang="zh-CN" altLang="en-US" sz="24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zh-CN" altLang="en-US" sz="2400" b="1" dirty="0">
                <a:solidFill>
                  <a:schemeClr val="accent2"/>
                </a:solidFill>
                <a:latin typeface="楷体_GB2312" pitchFamily="49" charset="-122"/>
                <a:ea typeface="楷体_GB2312" pitchFamily="49" charset="-122"/>
              </a:rPr>
              <a:t>      国家机关、事业单位、社会团体和与其建立劳动关系的劳动者订立、履行、变更、解除或者终止劳动合同，依照劳动合同法执行。</a:t>
            </a:r>
            <a:endParaRPr lang="zh-CN" altLang="en-US" sz="24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2400" b="1" dirty="0">
                <a:solidFill>
                  <a:schemeClr val="accent2"/>
                </a:solidFill>
                <a:latin typeface="楷体_GB2312" pitchFamily="49" charset="-122"/>
                <a:ea typeface="楷体_GB2312" pitchFamily="49" charset="-122"/>
              </a:rPr>
              <a:t>     《</a:t>
            </a:r>
            <a:r>
              <a:rPr lang="zh-CN" altLang="en-US" sz="2400" b="1" dirty="0">
                <a:solidFill>
                  <a:schemeClr val="accent2"/>
                </a:solidFill>
                <a:latin typeface="楷体_GB2312" pitchFamily="49" charset="-122"/>
                <a:ea typeface="楷体_GB2312" pitchFamily="49" charset="-122"/>
              </a:rPr>
              <a:t>劳动合同法</a:t>
            </a:r>
            <a:r>
              <a:rPr lang="en-US" altLang="zh-CN" sz="2400" b="1" dirty="0">
                <a:solidFill>
                  <a:schemeClr val="accent2"/>
                </a:solidFill>
                <a:latin typeface="楷体_GB2312" pitchFamily="49" charset="-122"/>
                <a:ea typeface="楷体_GB2312" pitchFamily="49" charset="-122"/>
              </a:rPr>
              <a:t>》</a:t>
            </a:r>
            <a:r>
              <a:rPr lang="zh-CN" altLang="en-US" sz="2400" b="1" dirty="0">
                <a:solidFill>
                  <a:schemeClr val="accent2"/>
                </a:solidFill>
                <a:latin typeface="楷体_GB2312" pitchFamily="49" charset="-122"/>
                <a:ea typeface="楷体_GB2312" pitchFamily="49" charset="-122"/>
              </a:rPr>
              <a:t>第</a:t>
            </a:r>
            <a:r>
              <a:rPr lang="en-US" altLang="zh-CN" sz="2400" b="1" dirty="0">
                <a:solidFill>
                  <a:schemeClr val="accent2"/>
                </a:solidFill>
                <a:latin typeface="楷体_GB2312" pitchFamily="49" charset="-122"/>
                <a:ea typeface="楷体_GB2312" pitchFamily="49" charset="-122"/>
              </a:rPr>
              <a:t>96</a:t>
            </a:r>
            <a:r>
              <a:rPr lang="zh-CN" altLang="en-US" sz="2400" b="1" dirty="0">
                <a:solidFill>
                  <a:schemeClr val="accent2"/>
                </a:solidFill>
                <a:latin typeface="楷体_GB2312" pitchFamily="49" charset="-122"/>
                <a:ea typeface="楷体_GB2312" pitchFamily="49" charset="-122"/>
              </a:rPr>
              <a:t>条规定：事业单位与实行聘用制的工作人员订立、履行、变更、解除或者终止劳动合同，法律、行政法规或者国务院另有规定的，依照其规定；未作规定的，依照本法有关规定执行。</a:t>
            </a:r>
            <a:endParaRPr lang="zh-CN" altLang="en-US" sz="2400" b="1" dirty="0">
              <a:solidFill>
                <a:schemeClr val="accent2"/>
              </a:solidFill>
              <a:latin typeface="楷体_GB2312" pitchFamily="49" charset="-122"/>
              <a:ea typeface="楷体_GB2312"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xfrm>
            <a:off x="2700338" y="692150"/>
            <a:ext cx="3313112" cy="649288"/>
          </a:xfrm>
          <a:solidFill>
            <a:srgbClr val="FFCC99">
              <a:alpha val="100000"/>
            </a:srgbClr>
          </a:solidFill>
          <a:ln/>
        </p:spPr>
        <p:txBody>
          <a:bodyPr vert="horz" wrap="square" lIns="0" tIns="0" rIns="0" bIns="0" anchor="t" anchorCtr="0">
            <a:spAutoFit/>
          </a:bodyPr>
          <a:p>
            <a:pPr algn="ctr"/>
            <a:r>
              <a:rPr lang="zh-CN" altLang="en-US" sz="4000" dirty="0"/>
              <a:t>本章主要内容</a:t>
            </a:r>
            <a:endParaRPr lang="zh-CN" altLang="en-US" sz="4000" dirty="0"/>
          </a:p>
        </p:txBody>
      </p:sp>
      <p:sp>
        <p:nvSpPr>
          <p:cNvPr id="4099" name="Rectangle 3"/>
          <p:cNvSpPr>
            <a:spLocks noGrp="1"/>
          </p:cNvSpPr>
          <p:nvPr>
            <p:ph idx="1"/>
          </p:nvPr>
        </p:nvSpPr>
        <p:spPr>
          <a:xfrm>
            <a:off x="971550" y="1916113"/>
            <a:ext cx="6769100" cy="3887787"/>
          </a:xfrm>
          <a:ln/>
        </p:spPr>
        <p:txBody>
          <a:bodyPr vert="horz" wrap="square" lIns="0" tIns="0" rIns="0" bIns="0" anchor="t" anchorCtr="0">
            <a:spAutoFit/>
          </a:bodyPr>
          <a:p>
            <a:pPr>
              <a:lnSpc>
                <a:spcPct val="130000"/>
              </a:lnSpc>
            </a:pPr>
            <a:r>
              <a:rPr lang="zh-CN" altLang="en-US" sz="3600" dirty="0"/>
              <a:t>第一节 劳动法概述</a:t>
            </a:r>
            <a:endParaRPr lang="zh-CN" altLang="en-US" sz="3600" dirty="0"/>
          </a:p>
          <a:p>
            <a:pPr>
              <a:lnSpc>
                <a:spcPct val="130000"/>
              </a:lnSpc>
            </a:pPr>
            <a:r>
              <a:rPr lang="zh-CN" altLang="en-US" sz="3600" dirty="0"/>
              <a:t>第二节 劳动基本制度</a:t>
            </a:r>
            <a:endParaRPr lang="zh-CN" altLang="en-US" sz="3600" dirty="0"/>
          </a:p>
          <a:p>
            <a:pPr>
              <a:lnSpc>
                <a:spcPct val="130000"/>
              </a:lnSpc>
            </a:pPr>
            <a:r>
              <a:rPr lang="zh-CN" altLang="en-US" sz="3600" dirty="0"/>
              <a:t>第三节 劳动合同制度</a:t>
            </a:r>
            <a:endParaRPr lang="zh-CN" altLang="en-US" sz="3600" dirty="0"/>
          </a:p>
          <a:p>
            <a:pPr>
              <a:lnSpc>
                <a:spcPct val="130000"/>
              </a:lnSpc>
            </a:pPr>
            <a:r>
              <a:rPr lang="zh-CN" altLang="en-US" sz="3600" dirty="0"/>
              <a:t>第四节 劳动争议</a:t>
            </a:r>
            <a:endParaRPr lang="zh-CN"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0" tIns="0" rIns="0" bIns="0" anchor="t" anchorCtr="0">
            <a:spAutoFit/>
          </a:bodyPr>
          <a:p>
            <a:r>
              <a:rPr lang="zh-CN" altLang="en-US" sz="4000" b="0" dirty="0">
                <a:latin typeface="黑体" panose="02010609060101010101" pitchFamily="2" charset="-122"/>
              </a:rPr>
              <a:t>二、劳动合同法概述</a:t>
            </a:r>
            <a:endParaRPr lang="zh-CN" altLang="en-US" sz="4000" b="0" dirty="0">
              <a:latin typeface="黑体" panose="02010609060101010101" pitchFamily="2" charset="-122"/>
            </a:endParaRPr>
          </a:p>
        </p:txBody>
      </p:sp>
      <p:sp>
        <p:nvSpPr>
          <p:cNvPr id="31747" name="Rectangle 3"/>
          <p:cNvSpPr>
            <a:spLocks noGrp="1"/>
          </p:cNvSpPr>
          <p:nvPr>
            <p:ph idx="1"/>
          </p:nvPr>
        </p:nvSpPr>
        <p:spPr>
          <a:ln/>
        </p:spPr>
        <p:txBody>
          <a:bodyPr vert="horz" wrap="square" lIns="0" tIns="0" rIns="0" bIns="0" anchor="t" anchorCtr="0">
            <a:spAutoFit/>
          </a:bodyPr>
          <a:p>
            <a:pPr eaLnBrk="1" hangingPunct="1">
              <a:lnSpc>
                <a:spcPct val="120000"/>
              </a:lnSpc>
              <a:buFont typeface="Wingdings" panose="05000000000000000000" pitchFamily="2" charset="2"/>
              <a:buNone/>
            </a:pPr>
            <a:r>
              <a:rPr lang="zh-CN" altLang="en-US" sz="3200" b="1" dirty="0">
                <a:solidFill>
                  <a:schemeClr val="accent2"/>
                </a:solidFill>
                <a:latin typeface="楷体_GB2312" pitchFamily="49" charset="-122"/>
                <a:ea typeface="楷体_GB2312" pitchFamily="49" charset="-122"/>
              </a:rPr>
              <a:t>（三）劳动合同订立的原则</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1</a:t>
            </a:r>
            <a:r>
              <a:rPr lang="zh-CN" altLang="en-US" sz="3200" b="1" dirty="0">
                <a:solidFill>
                  <a:schemeClr val="accent2"/>
                </a:solidFill>
                <a:latin typeface="楷体_GB2312" pitchFamily="49" charset="-122"/>
                <a:ea typeface="楷体_GB2312" pitchFamily="49" charset="-122"/>
              </a:rPr>
              <a:t>、合法原则</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2</a:t>
            </a:r>
            <a:r>
              <a:rPr lang="zh-CN" altLang="en-US" sz="3200" b="1" dirty="0">
                <a:solidFill>
                  <a:schemeClr val="accent2"/>
                </a:solidFill>
                <a:latin typeface="楷体_GB2312" pitchFamily="49" charset="-122"/>
                <a:ea typeface="楷体_GB2312" pitchFamily="49" charset="-122"/>
              </a:rPr>
              <a:t>、公平原则</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3</a:t>
            </a:r>
            <a:r>
              <a:rPr lang="zh-CN" altLang="en-US" sz="3200" b="1" dirty="0">
                <a:solidFill>
                  <a:schemeClr val="accent2"/>
                </a:solidFill>
                <a:latin typeface="楷体_GB2312" pitchFamily="49" charset="-122"/>
                <a:ea typeface="楷体_GB2312" pitchFamily="49" charset="-122"/>
              </a:rPr>
              <a:t>、平等自愿原则</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4</a:t>
            </a:r>
            <a:r>
              <a:rPr lang="zh-CN" altLang="en-US" sz="3200" b="1" dirty="0">
                <a:solidFill>
                  <a:schemeClr val="accent2"/>
                </a:solidFill>
                <a:latin typeface="楷体_GB2312" pitchFamily="49" charset="-122"/>
                <a:ea typeface="楷体_GB2312" pitchFamily="49" charset="-122"/>
              </a:rPr>
              <a:t>、协商一致原则</a:t>
            </a:r>
            <a:endParaRPr lang="zh-CN" altLang="en-US" sz="3200" b="1" dirty="0">
              <a:solidFill>
                <a:schemeClr val="accent2"/>
              </a:solidFill>
              <a:latin typeface="楷体_GB2312" pitchFamily="49" charset="-122"/>
              <a:ea typeface="楷体_GB2312" pitchFamily="49" charset="-122"/>
            </a:endParaRPr>
          </a:p>
          <a:p>
            <a:pPr eaLnBrk="1" hangingPunct="1">
              <a:lnSpc>
                <a:spcPct val="120000"/>
              </a:lnSpc>
              <a:buFont typeface="Wingdings" panose="05000000000000000000" pitchFamily="2" charset="2"/>
              <a:buNone/>
            </a:pPr>
            <a:r>
              <a:rPr lang="en-US" altLang="zh-CN" sz="3200" b="1" dirty="0">
                <a:solidFill>
                  <a:schemeClr val="accent2"/>
                </a:solidFill>
                <a:latin typeface="楷体_GB2312" pitchFamily="49" charset="-122"/>
                <a:ea typeface="楷体_GB2312" pitchFamily="49" charset="-122"/>
              </a:rPr>
              <a:t>   5</a:t>
            </a:r>
            <a:r>
              <a:rPr lang="zh-CN" altLang="en-US" sz="3200" b="1" dirty="0">
                <a:solidFill>
                  <a:schemeClr val="accent2"/>
                </a:solidFill>
                <a:latin typeface="楷体_GB2312" pitchFamily="49" charset="-122"/>
                <a:ea typeface="楷体_GB2312" pitchFamily="49" charset="-122"/>
              </a:rPr>
              <a:t>、诚实信用原则</a:t>
            </a:r>
            <a:endParaRPr lang="zh-CN" altLang="en-US" sz="3200" b="1" dirty="0">
              <a:solidFill>
                <a:schemeClr val="accent2"/>
              </a:solidFill>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ln/>
        </p:spPr>
        <p:txBody>
          <a:bodyPr vert="horz" wrap="square" lIns="0" tIns="0" rIns="0" bIns="0" anchor="t" anchorCtr="0">
            <a:spAutoFit/>
          </a:bodyPr>
          <a:p>
            <a:r>
              <a:rPr lang="zh-CN" altLang="en-US" sz="4000" dirty="0"/>
              <a:t>三、劳动合同的订立</a:t>
            </a:r>
            <a:endParaRPr lang="zh-CN" altLang="en-US" sz="4000" dirty="0"/>
          </a:p>
        </p:txBody>
      </p:sp>
      <p:sp>
        <p:nvSpPr>
          <p:cNvPr id="32771" name="Rectangle 3"/>
          <p:cNvSpPr>
            <a:spLocks noGrp="1"/>
          </p:cNvSpPr>
          <p:nvPr>
            <p:ph idx="1"/>
          </p:nvPr>
        </p:nvSpPr>
        <p:spPr>
          <a:xfrm>
            <a:off x="395288" y="1196975"/>
            <a:ext cx="8208962"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（一）劳动合同订立的主体资格</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、劳动者订立劳动合同的条件</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）符合法定劳动年龄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按</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劳动法</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等有关法律规定，公民的法定劳动年龄是</a:t>
            </a:r>
            <a:r>
              <a:rPr lang="zh-CN" altLang="en-US" sz="2800" b="1" dirty="0">
                <a:solidFill>
                  <a:schemeClr val="accent1"/>
                </a:solidFill>
                <a:latin typeface="楷体_GB2312" pitchFamily="49" charset="-122"/>
                <a:ea typeface="楷体_GB2312" pitchFamily="49" charset="-122"/>
              </a:rPr>
              <a:t>年满</a:t>
            </a:r>
            <a:r>
              <a:rPr lang="en-US" altLang="zh-CN" sz="2800" b="1" dirty="0">
                <a:solidFill>
                  <a:schemeClr val="accent1"/>
                </a:solidFill>
                <a:latin typeface="楷体_GB2312" pitchFamily="49" charset="-122"/>
                <a:ea typeface="楷体_GB2312" pitchFamily="49" charset="-122"/>
              </a:rPr>
              <a:t>16</a:t>
            </a:r>
            <a:r>
              <a:rPr lang="zh-CN" altLang="en-US" sz="2800" b="1" dirty="0">
                <a:solidFill>
                  <a:schemeClr val="accent1"/>
                </a:solidFill>
                <a:latin typeface="楷体_GB2312" pitchFamily="49" charset="-122"/>
                <a:ea typeface="楷体_GB2312" pitchFamily="49" charset="-122"/>
              </a:rPr>
              <a:t>周岁</a:t>
            </a:r>
            <a:r>
              <a:rPr lang="zh-CN" altLang="en-US" sz="2800" b="1" dirty="0">
                <a:latin typeface="楷体_GB2312" pitchFamily="49" charset="-122"/>
                <a:ea typeface="楷体_GB2312" pitchFamily="49" charset="-122"/>
              </a:rPr>
              <a:t>。文艺、体育和特种工艺单位招用未满</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周岁的未成年人，必须按照国家的有关规定，履行审批手续。并保障其接受义务教育的权利。</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）具有</a:t>
            </a:r>
            <a:r>
              <a:rPr lang="zh-CN" altLang="en-US" sz="2800" b="1" dirty="0">
                <a:solidFill>
                  <a:schemeClr val="accent1"/>
                </a:solidFill>
                <a:latin typeface="楷体_GB2312" pitchFamily="49" charset="-122"/>
                <a:ea typeface="楷体_GB2312" pitchFamily="49" charset="-122"/>
              </a:rPr>
              <a:t>劳动权利能力</a:t>
            </a:r>
            <a:r>
              <a:rPr lang="zh-CN" altLang="en-US" sz="2800" b="1" dirty="0">
                <a:latin typeface="楷体_GB2312" pitchFamily="49" charset="-122"/>
                <a:ea typeface="楷体_GB2312" pitchFamily="49" charset="-122"/>
              </a:rPr>
              <a:t>和</a:t>
            </a:r>
            <a:r>
              <a:rPr lang="zh-CN" altLang="en-US" sz="2800" b="1" dirty="0">
                <a:solidFill>
                  <a:schemeClr val="accent1"/>
                </a:solidFill>
                <a:latin typeface="楷体_GB2312" pitchFamily="49" charset="-122"/>
                <a:ea typeface="楷体_GB2312" pitchFamily="49" charset="-122"/>
              </a:rPr>
              <a:t>劳动行为能力</a:t>
            </a:r>
            <a:endParaRPr lang="zh-CN" altLang="en-US" sz="2800" b="1" dirty="0">
              <a:solidFill>
                <a:schemeClr val="accent1"/>
              </a:solidFill>
              <a:latin typeface="楷体_GB2312" pitchFamily="49" charset="-122"/>
              <a:ea typeface="楷体_GB2312" pitchFamily="49" charset="-122"/>
            </a:endParaRPr>
          </a:p>
          <a:p>
            <a:pPr>
              <a:lnSpc>
                <a:spcPct val="120000"/>
              </a:lnSpc>
              <a:buFont typeface="Wingdings" panose="05000000000000000000" pitchFamily="2" charset="2"/>
              <a:buNone/>
            </a:pPr>
            <a:endParaRPr lang="zh-CN" altLang="en-US" sz="2800" b="1" dirty="0">
              <a:latin typeface="楷体_GB2312" pitchFamily="49" charset="-122"/>
              <a:ea typeface="楷体_GB2312"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p:cNvSpPr>
          <p:nvPr>
            <p:ph type="title"/>
          </p:nvPr>
        </p:nvSpPr>
        <p:spPr>
          <a:ln/>
        </p:spPr>
        <p:txBody>
          <a:bodyPr vert="horz" wrap="square" lIns="0" tIns="0" rIns="0" bIns="0" anchor="t" anchorCtr="0">
            <a:spAutoFit/>
          </a:bodyPr>
          <a:p>
            <a:r>
              <a:rPr lang="zh-CN" altLang="en-US" sz="4000" dirty="0"/>
              <a:t>三、劳动合同的订立</a:t>
            </a:r>
            <a:endParaRPr lang="zh-CN" altLang="en-US" sz="4000" dirty="0"/>
          </a:p>
        </p:txBody>
      </p:sp>
      <p:sp>
        <p:nvSpPr>
          <p:cNvPr id="33795" name="Rectangle 3"/>
          <p:cNvSpPr>
            <a:spLocks noGrp="1"/>
          </p:cNvSpPr>
          <p:nvPr>
            <p:ph idx="1"/>
          </p:nvPr>
        </p:nvSpPr>
        <p:spPr>
          <a:xfrm>
            <a:off x="395288" y="1196975"/>
            <a:ext cx="8229600"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（一）劳动合同订立的主体资格</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、用人单位订立劳动合同的条件</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用人单位有用人权利能力和行为能力。分支机构，依法取得营业执照或者登记证书的，可以作为用人单位与劳动者签订合同；未依法取得营业执照或者登记证书的，受用人单位委托可以与劳动者签订劳动合同。</a:t>
            </a:r>
            <a:endParaRPr lang="zh-CN" altLang="en-US" sz="2800" b="1" dirty="0">
              <a:latin typeface="楷体_GB2312" pitchFamily="49" charset="-122"/>
              <a:ea typeface="楷体_GB2312"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ln/>
        </p:spPr>
        <p:txBody>
          <a:bodyPr vert="horz" wrap="square" lIns="0" tIns="0" rIns="0" bIns="0" anchor="t" anchorCtr="0">
            <a:spAutoFit/>
          </a:bodyPr>
          <a:p>
            <a:r>
              <a:rPr lang="en-US" altLang="zh-CN" sz="3600" dirty="0"/>
              <a:t>【</a:t>
            </a:r>
            <a:r>
              <a:rPr lang="zh-CN" altLang="en-US" sz="3600" dirty="0"/>
              <a:t>小思考</a:t>
            </a:r>
            <a:r>
              <a:rPr lang="en-US" altLang="zh-CN" sz="3600" dirty="0"/>
              <a:t>】</a:t>
            </a:r>
            <a:endParaRPr lang="en-US" altLang="zh-CN" sz="3600" dirty="0"/>
          </a:p>
        </p:txBody>
      </p:sp>
      <p:sp>
        <p:nvSpPr>
          <p:cNvPr id="34819" name="Rectangle 3"/>
          <p:cNvSpPr>
            <a:spLocks noGrp="1"/>
          </p:cNvSpPr>
          <p:nvPr>
            <p:ph idx="1"/>
          </p:nvPr>
        </p:nvSpPr>
        <p:spPr>
          <a:xfrm>
            <a:off x="214313" y="1125538"/>
            <a:ext cx="8572500" cy="4137025"/>
          </a:xfrm>
          <a:ln/>
        </p:spPr>
        <p:txBody>
          <a:bodyPr vert="horz" wrap="square" lIns="0" tIns="0" rIns="0" bIns="0" anchor="t" anchorCtr="0">
            <a:spAutoFit/>
          </a:bodyPr>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下列情形中，订立劳动合同的当事人可能</a:t>
            </a:r>
            <a:r>
              <a:rPr lang="zh-CN" altLang="en-US" sz="2800" b="1" dirty="0">
                <a:solidFill>
                  <a:schemeClr val="accent1"/>
                </a:solidFill>
                <a:latin typeface="楷体_GB2312" pitchFamily="49" charset="-122"/>
                <a:ea typeface="楷体_GB2312" pitchFamily="49" charset="-122"/>
              </a:rPr>
              <a:t>具备主体合法性</a:t>
            </a:r>
            <a:r>
              <a:rPr lang="zh-CN" altLang="en-US" sz="2800" b="1" dirty="0">
                <a:latin typeface="楷体_GB2312" pitchFamily="49" charset="-122"/>
                <a:ea typeface="楷体_GB2312" pitchFamily="49" charset="-122"/>
              </a:rPr>
              <a:t>的是（ ）。</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A.</a:t>
            </a:r>
            <a:r>
              <a:rPr lang="zh-CN" altLang="en-US" sz="2800" b="1" dirty="0">
                <a:latin typeface="楷体_GB2312" pitchFamily="49" charset="-122"/>
                <a:ea typeface="楷体_GB2312" pitchFamily="49" charset="-122"/>
              </a:rPr>
              <a:t>未满</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周岁的小张与某餐厅签订的劳动合同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B.</a:t>
            </a:r>
            <a:r>
              <a:rPr lang="zh-CN" altLang="en-US" sz="2800" b="1" dirty="0">
                <a:latin typeface="楷体_GB2312" pitchFamily="49" charset="-122"/>
                <a:ea typeface="楷体_GB2312" pitchFamily="49" charset="-122"/>
              </a:rPr>
              <a:t>未满</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周岁的小李与某杂技团签订的劳动合同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C.</a:t>
            </a:r>
            <a:r>
              <a:rPr lang="zh-CN" altLang="en-US" sz="2800" b="1" dirty="0">
                <a:latin typeface="楷体_GB2312" pitchFamily="49" charset="-122"/>
                <a:ea typeface="楷体_GB2312" pitchFamily="49" charset="-122"/>
              </a:rPr>
              <a:t>未满</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周岁的小王与某快递公司签订的劳动合同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D.</a:t>
            </a:r>
            <a:r>
              <a:rPr lang="zh-CN" altLang="en-US" sz="2800" b="1" dirty="0">
                <a:latin typeface="楷体_GB2312" pitchFamily="49" charset="-122"/>
                <a:ea typeface="楷体_GB2312" pitchFamily="49" charset="-122"/>
              </a:rPr>
              <a:t>未满</a:t>
            </a:r>
            <a:r>
              <a:rPr lang="en-US" altLang="zh-CN" sz="2800" b="1" dirty="0">
                <a:latin typeface="楷体_GB2312" pitchFamily="49" charset="-122"/>
                <a:ea typeface="楷体_GB2312" pitchFamily="49" charset="-122"/>
              </a:rPr>
              <a:t>16</a:t>
            </a:r>
            <a:r>
              <a:rPr lang="zh-CN" altLang="en-US" sz="2800" b="1" dirty="0">
                <a:latin typeface="楷体_GB2312" pitchFamily="49" charset="-122"/>
                <a:ea typeface="楷体_GB2312" pitchFamily="49" charset="-122"/>
              </a:rPr>
              <a:t>周岁的小赵与某保安公司签订的劳动合同</a:t>
            </a:r>
            <a:endParaRPr lang="zh-CN" altLang="en-US" sz="2800" b="1" dirty="0">
              <a:latin typeface="楷体_GB2312" pitchFamily="49" charset="-122"/>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35843"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（二）订立劳动合同的程序</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、劳动者订立前的知情权</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、劳动合同文本</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3</a:t>
            </a:r>
            <a:r>
              <a:rPr lang="zh-CN" altLang="en-US" sz="3200" b="1" dirty="0">
                <a:latin typeface="楷体_GB2312" pitchFamily="49" charset="-122"/>
                <a:ea typeface="楷体_GB2312" pitchFamily="49" charset="-122"/>
              </a:rPr>
              <a:t>、签订劳动合同书</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4</a:t>
            </a:r>
            <a:r>
              <a:rPr lang="zh-CN" altLang="en-US" sz="3200" b="1" dirty="0">
                <a:latin typeface="楷体_GB2312" pitchFamily="49" charset="-122"/>
                <a:ea typeface="楷体_GB2312" pitchFamily="49" charset="-122"/>
              </a:rPr>
              <a:t>、鉴证劳动合同</a:t>
            </a:r>
            <a:endParaRPr lang="zh-CN" altLang="en-US" sz="3200" b="1" dirty="0">
              <a:latin typeface="楷体_GB2312" pitchFamily="49" charset="-122"/>
              <a:ea typeface="楷体_GB2312"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36867"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600" b="1" dirty="0">
                <a:latin typeface="楷体_GB2312" pitchFamily="49" charset="-122"/>
                <a:ea typeface="楷体_GB2312" pitchFamily="49" charset="-122"/>
              </a:rPr>
              <a:t>（三）劳动合同的内容</a:t>
            </a:r>
            <a:endParaRPr lang="zh-CN" altLang="en-US" sz="3600" b="1" dirty="0">
              <a:latin typeface="楷体_GB2312" pitchFamily="49" charset="-122"/>
              <a:ea typeface="楷体_GB2312" pitchFamily="49" charset="-122"/>
            </a:endParaRPr>
          </a:p>
        </p:txBody>
      </p:sp>
      <p:sp>
        <p:nvSpPr>
          <p:cNvPr id="36868" name="Rectangle 4"/>
          <p:cNvSpPr/>
          <p:nvPr/>
        </p:nvSpPr>
        <p:spPr>
          <a:xfrm>
            <a:off x="468313" y="2635250"/>
            <a:ext cx="7848600" cy="1976438"/>
          </a:xfrm>
          <a:prstGeom prst="rect">
            <a:avLst/>
          </a:prstGeom>
          <a:gradFill rotWithShape="1">
            <a:gsLst>
              <a:gs pos="0">
                <a:srgbClr val="FFFFFF">
                  <a:alpha val="45998"/>
                </a:srgbClr>
              </a:gs>
              <a:gs pos="100000">
                <a:schemeClr val="accent1">
                  <a:alpha val="7999"/>
                </a:schemeClr>
              </a:gs>
            </a:gsLst>
            <a:lin ang="5400000" scaled="1"/>
            <a:tileRect/>
          </a:gradFill>
          <a:ln w="9525">
            <a:noFill/>
          </a:ln>
        </p:spPr>
        <p:txBody>
          <a:bodyPr lIns="0" tIns="0" rIns="0" bIns="0" anchor="ctr" anchorCtr="0">
            <a:spAutoFit/>
          </a:bodyPr>
          <a:p>
            <a:pPr>
              <a:lnSpc>
                <a:spcPct val="120000"/>
              </a:lnSpc>
            </a:pPr>
            <a:r>
              <a:rPr lang="zh-CN" altLang="en-US" sz="3600" dirty="0">
                <a:latin typeface="Comic Sans MS" panose="030F0702030302020204" pitchFamily="66" charset="0"/>
                <a:ea typeface="楷体_GB2312" pitchFamily="49" charset="-122"/>
              </a:rPr>
              <a:t>   劳动合同的内容即劳动合同条款。根据对劳动合同成立效力的影响，劳动合同条款可以分为必备条款和约定条款。</a:t>
            </a:r>
            <a:endParaRPr lang="zh-CN" altLang="en-US" sz="3600" dirty="0">
              <a:latin typeface="Comic Sans MS" panose="030F0702030302020204" pitchFamily="66" charset="0"/>
              <a:ea typeface="楷体_GB2312" pitchFamily="49"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37891" name="Rectangle 3"/>
          <p:cNvSpPr>
            <a:spLocks noGrp="1"/>
          </p:cNvSpPr>
          <p:nvPr>
            <p:ph idx="1"/>
          </p:nvPr>
        </p:nvSpPr>
        <p:spPr>
          <a:xfrm>
            <a:off x="323850" y="1196975"/>
            <a:ext cx="8229600"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（三）劳动合同的内容</a:t>
            </a:r>
            <a:endParaRPr lang="zh-CN" altLang="en-US" sz="3200" b="1" dirty="0">
              <a:latin typeface="楷体_GB2312" pitchFamily="49" charset="-122"/>
              <a:ea typeface="楷体_GB2312" pitchFamily="49" charset="-122"/>
            </a:endParaRPr>
          </a:p>
        </p:txBody>
      </p:sp>
      <p:sp>
        <p:nvSpPr>
          <p:cNvPr id="45061" name="Rectangle 5"/>
          <p:cNvSpPr/>
          <p:nvPr/>
        </p:nvSpPr>
        <p:spPr>
          <a:xfrm>
            <a:off x="828675" y="3589338"/>
            <a:ext cx="431800"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合</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同</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期</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限</a:t>
            </a:r>
            <a:endParaRPr lang="zh-CN" altLang="en-US" sz="3200" dirty="0">
              <a:latin typeface="楷体_GB2312" pitchFamily="49" charset="-122"/>
              <a:ea typeface="楷体_GB2312" pitchFamily="49" charset="-122"/>
            </a:endParaRPr>
          </a:p>
        </p:txBody>
      </p:sp>
      <p:sp>
        <p:nvSpPr>
          <p:cNvPr id="45062" name="Rectangle 6"/>
          <p:cNvSpPr/>
          <p:nvPr/>
        </p:nvSpPr>
        <p:spPr>
          <a:xfrm>
            <a:off x="1981200" y="3562350"/>
            <a:ext cx="430213"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工</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作</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内</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容</a:t>
            </a:r>
            <a:endParaRPr lang="zh-CN" altLang="en-US" sz="3200" dirty="0">
              <a:latin typeface="楷体_GB2312" pitchFamily="49" charset="-122"/>
              <a:ea typeface="楷体_GB2312" pitchFamily="49" charset="-122"/>
            </a:endParaRPr>
          </a:p>
        </p:txBody>
      </p:sp>
      <p:sp>
        <p:nvSpPr>
          <p:cNvPr id="45063" name="Rectangle 7"/>
          <p:cNvSpPr/>
          <p:nvPr/>
        </p:nvSpPr>
        <p:spPr>
          <a:xfrm>
            <a:off x="2987675" y="3573463"/>
            <a:ext cx="844550"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wrap="none" lIns="0" tIns="0" rIns="0" bIns="0" anchor="ctr" anchorCtr="0">
            <a:spAutoFit/>
          </a:bodyPr>
          <a:p>
            <a:pPr>
              <a:lnSpc>
                <a:spcPct val="95000"/>
              </a:lnSpc>
            </a:pPr>
            <a:r>
              <a:rPr lang="zh-CN" altLang="en-US" sz="3200" dirty="0">
                <a:latin typeface="楷体_GB2312" pitchFamily="49" charset="-122"/>
                <a:ea typeface="楷体_GB2312" pitchFamily="49" charset="-122"/>
              </a:rPr>
              <a:t>劳劳</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动动</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保条</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护件</a:t>
            </a:r>
            <a:endParaRPr lang="zh-CN" altLang="en-US" sz="3200" dirty="0">
              <a:latin typeface="楷体_GB2312" pitchFamily="49" charset="-122"/>
              <a:ea typeface="楷体_GB2312" pitchFamily="49" charset="-122"/>
            </a:endParaRPr>
          </a:p>
        </p:txBody>
      </p:sp>
      <p:sp>
        <p:nvSpPr>
          <p:cNvPr id="45064" name="Rectangle 8"/>
          <p:cNvSpPr/>
          <p:nvPr/>
        </p:nvSpPr>
        <p:spPr>
          <a:xfrm>
            <a:off x="4429125" y="3589338"/>
            <a:ext cx="431800"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劳</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动</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报</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酬</a:t>
            </a:r>
            <a:endParaRPr lang="zh-CN" altLang="en-US" sz="3200" dirty="0">
              <a:latin typeface="楷体_GB2312" pitchFamily="49" charset="-122"/>
              <a:ea typeface="楷体_GB2312" pitchFamily="49" charset="-122"/>
            </a:endParaRPr>
          </a:p>
        </p:txBody>
      </p:sp>
      <p:sp>
        <p:nvSpPr>
          <p:cNvPr id="45065" name="Rectangle 9"/>
          <p:cNvSpPr/>
          <p:nvPr/>
        </p:nvSpPr>
        <p:spPr>
          <a:xfrm>
            <a:off x="5507038" y="3579813"/>
            <a:ext cx="433387"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劳</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动</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纪</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律</a:t>
            </a:r>
            <a:endParaRPr lang="zh-CN" altLang="en-US" sz="3200" dirty="0">
              <a:latin typeface="楷体_GB2312" pitchFamily="49" charset="-122"/>
              <a:ea typeface="楷体_GB2312" pitchFamily="49" charset="-122"/>
            </a:endParaRPr>
          </a:p>
        </p:txBody>
      </p:sp>
      <p:sp>
        <p:nvSpPr>
          <p:cNvPr id="45066" name="Rectangle 10"/>
          <p:cNvSpPr/>
          <p:nvPr/>
        </p:nvSpPr>
        <p:spPr>
          <a:xfrm>
            <a:off x="6588125" y="3589338"/>
            <a:ext cx="433388"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合</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同</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终</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止</a:t>
            </a:r>
            <a:endParaRPr lang="zh-CN" altLang="en-US" sz="3200" dirty="0">
              <a:latin typeface="楷体_GB2312" pitchFamily="49" charset="-122"/>
              <a:ea typeface="楷体_GB2312" pitchFamily="49" charset="-122"/>
            </a:endParaRPr>
          </a:p>
        </p:txBody>
      </p:sp>
      <p:sp>
        <p:nvSpPr>
          <p:cNvPr id="45067" name="Rectangle 11"/>
          <p:cNvSpPr/>
          <p:nvPr/>
        </p:nvSpPr>
        <p:spPr>
          <a:xfrm>
            <a:off x="7667625" y="3589338"/>
            <a:ext cx="433388" cy="1882775"/>
          </a:xfrm>
          <a:prstGeom prst="rect">
            <a:avLst/>
          </a:prstGeom>
          <a:gradFill rotWithShape="1">
            <a:gsLst>
              <a:gs pos="0">
                <a:srgbClr val="FFFFFF">
                  <a:alpha val="43999"/>
                </a:srgbClr>
              </a:gs>
              <a:gs pos="100000">
                <a:schemeClr val="accent1">
                  <a:alpha val="7999"/>
                </a:schemeClr>
              </a:gs>
            </a:gsLst>
            <a:lin ang="5400000" scaled="1"/>
            <a:tileRect/>
          </a:gradFill>
          <a:ln w="28575" cap="flat" cmpd="sng">
            <a:solidFill>
              <a:schemeClr val="tx1"/>
            </a:solidFill>
            <a:prstDash val="solid"/>
            <a:miter/>
            <a:headEnd type="none" w="med" len="med"/>
            <a:tailEnd type="none" w="med" len="med"/>
          </a:ln>
        </p:spPr>
        <p:txBody>
          <a:bodyPr lIns="0" tIns="0" rIns="0" bIns="0" anchor="ctr" anchorCtr="0">
            <a:spAutoFit/>
          </a:bodyPr>
          <a:p>
            <a:pPr>
              <a:lnSpc>
                <a:spcPct val="95000"/>
              </a:lnSpc>
            </a:pPr>
            <a:r>
              <a:rPr lang="zh-CN" altLang="en-US" sz="3200" dirty="0">
                <a:latin typeface="楷体_GB2312" pitchFamily="49" charset="-122"/>
                <a:ea typeface="楷体_GB2312" pitchFamily="49" charset="-122"/>
              </a:rPr>
              <a:t>违</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约</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责</a:t>
            </a:r>
            <a:endParaRPr lang="zh-CN" altLang="en-US" sz="3200" dirty="0">
              <a:latin typeface="楷体_GB2312" pitchFamily="49" charset="-122"/>
              <a:ea typeface="楷体_GB2312" pitchFamily="49" charset="-122"/>
            </a:endParaRPr>
          </a:p>
          <a:p>
            <a:pPr>
              <a:lnSpc>
                <a:spcPct val="95000"/>
              </a:lnSpc>
            </a:pPr>
            <a:r>
              <a:rPr lang="zh-CN" altLang="en-US" sz="3200" dirty="0">
                <a:latin typeface="楷体_GB2312" pitchFamily="49" charset="-122"/>
                <a:ea typeface="楷体_GB2312" pitchFamily="49" charset="-122"/>
              </a:rPr>
              <a:t>任</a:t>
            </a:r>
            <a:endParaRPr lang="zh-CN" altLang="en-US" sz="3200" dirty="0">
              <a:latin typeface="楷体_GB2312" pitchFamily="49" charset="-122"/>
              <a:ea typeface="楷体_GB2312" pitchFamily="49" charset="-122"/>
            </a:endParaRPr>
          </a:p>
        </p:txBody>
      </p:sp>
      <p:sp>
        <p:nvSpPr>
          <p:cNvPr id="45068" name="Text Box 12"/>
          <p:cNvSpPr txBox="1"/>
          <p:nvPr/>
        </p:nvSpPr>
        <p:spPr>
          <a:xfrm>
            <a:off x="0" y="5805488"/>
            <a:ext cx="9180513" cy="515937"/>
          </a:xfrm>
          <a:prstGeom prst="rect">
            <a:avLst/>
          </a:prstGeom>
          <a:noFill/>
          <a:ln w="28575" cap="flat" cmpd="sng">
            <a:solidFill>
              <a:schemeClr val="tx1"/>
            </a:solidFill>
            <a:prstDash val="solid"/>
            <a:miter/>
            <a:headEnd type="none" w="med" len="med"/>
            <a:tailEnd type="none" w="med" len="med"/>
          </a:ln>
        </p:spPr>
        <p:txBody>
          <a:bodyPr lIns="0" tIns="0" rIns="0" bIns="0">
            <a:spAutoFit/>
          </a:bodyPr>
          <a:p>
            <a:r>
              <a:rPr lang="zh-CN" altLang="en-US" sz="3200" dirty="0">
                <a:latin typeface="Comic Sans MS" panose="030F0702030302020204" pitchFamily="66" charset="0"/>
                <a:ea typeface="楷体_GB2312" pitchFamily="49" charset="-122"/>
              </a:rPr>
              <a:t>劳动合同的常见约定条款如试用期条款、保密条款</a:t>
            </a:r>
            <a:endParaRPr lang="zh-CN" altLang="en-US" sz="3200" dirty="0">
              <a:latin typeface="Comic Sans MS" panose="030F0702030302020204" pitchFamily="66" charset="0"/>
              <a:ea typeface="楷体_GB2312" pitchFamily="49" charset="-122"/>
            </a:endParaRPr>
          </a:p>
        </p:txBody>
      </p:sp>
      <p:sp>
        <p:nvSpPr>
          <p:cNvPr id="45069" name="Text Box 13"/>
          <p:cNvSpPr txBox="1"/>
          <p:nvPr/>
        </p:nvSpPr>
        <p:spPr>
          <a:xfrm>
            <a:off x="1619250" y="2349500"/>
            <a:ext cx="5834063" cy="577850"/>
          </a:xfrm>
          <a:prstGeom prst="rect">
            <a:avLst/>
          </a:prstGeom>
          <a:noFill/>
          <a:ln w="28575" cap="flat" cmpd="sng">
            <a:solidFill>
              <a:schemeClr val="tx1"/>
            </a:solidFill>
            <a:prstDash val="solid"/>
            <a:miter/>
            <a:headEnd type="none" w="med" len="med"/>
            <a:tailEnd type="none" w="med" len="med"/>
          </a:ln>
        </p:spPr>
        <p:txBody>
          <a:bodyPr lIns="0" tIns="0" rIns="0" bIns="0">
            <a:spAutoFit/>
          </a:bodyPr>
          <a:p>
            <a:r>
              <a:rPr lang="zh-CN" altLang="en-US" sz="3600" dirty="0">
                <a:latin typeface="Comic Sans MS" panose="030F0702030302020204" pitchFamily="66" charset="0"/>
                <a:ea typeface="楷体_GB2312" pitchFamily="49" charset="-122"/>
              </a:rPr>
              <a:t>劳 动 合 同 必 备 条 款</a:t>
            </a:r>
            <a:endParaRPr lang="zh-CN" altLang="en-US" sz="3600" dirty="0">
              <a:latin typeface="Comic Sans MS" panose="030F0702030302020204" pitchFamily="66" charset="0"/>
              <a:ea typeface="楷体_GB2312" pitchFamily="49" charset="-122"/>
            </a:endParaRPr>
          </a:p>
        </p:txBody>
      </p:sp>
      <p:sp>
        <p:nvSpPr>
          <p:cNvPr id="37901" name="Text Box 14"/>
          <p:cNvSpPr txBox="1"/>
          <p:nvPr/>
        </p:nvSpPr>
        <p:spPr>
          <a:xfrm>
            <a:off x="5076825" y="2255838"/>
            <a:ext cx="0" cy="274637"/>
          </a:xfrm>
          <a:prstGeom prst="rect">
            <a:avLst/>
          </a:prstGeom>
          <a:noFill/>
          <a:ln w="9525">
            <a:noFill/>
          </a:ln>
        </p:spPr>
        <p:txBody>
          <a:bodyPr wrap="none" lIns="0" tIns="0" rIns="0" bIns="0">
            <a:spAutoFit/>
          </a:bodyPr>
          <a:p>
            <a:endParaRPr lang="zh-CN" altLang="en-US" dirty="0">
              <a:latin typeface="Comic Sans MS" panose="030F0702030302020204" pitchFamily="66" charset="0"/>
            </a:endParaRPr>
          </a:p>
        </p:txBody>
      </p:sp>
      <p:sp>
        <p:nvSpPr>
          <p:cNvPr id="45071" name="AutoShape 15"/>
          <p:cNvSpPr/>
          <p:nvPr/>
        </p:nvSpPr>
        <p:spPr>
          <a:xfrm rot="5400000">
            <a:off x="4284663" y="-171450"/>
            <a:ext cx="504825" cy="6842125"/>
          </a:xfrm>
          <a:prstGeom prst="leftBrace">
            <a:avLst>
              <a:gd name="adj1" fmla="val 112945"/>
              <a:gd name="adj2" fmla="val 50000"/>
            </a:avLst>
          </a:prstGeom>
          <a:noFill/>
          <a:ln w="28575" cap="flat" cmpd="sng">
            <a:solidFill>
              <a:schemeClr val="tx1"/>
            </a:solidFill>
            <a:prstDash val="solid"/>
            <a:headEnd type="none" w="med" len="med"/>
            <a:tailEnd type="none" w="med" len="med"/>
          </a:ln>
        </p:spPr>
        <p:txBody>
          <a:bodyPr wrap="none" lIns="0" tIns="0" rIns="0" bIns="0" anchor="ctr" anchorCtr="0"/>
          <a:p>
            <a:endParaRPr lang="zh-CN" altLang="en-US" dirty="0">
              <a:latin typeface="Arial" panose="020B0604020202020204" pitchFamily="34" charset="0"/>
            </a:endParaRPr>
          </a:p>
        </p:txBody>
      </p:sp>
      <p:pic>
        <p:nvPicPr>
          <p:cNvPr id="45072" name="Picture 16" descr="MCj03392540000[1]"/>
          <p:cNvPicPr>
            <a:picLocks noChangeAspect="1"/>
          </p:cNvPicPr>
          <p:nvPr/>
        </p:nvPicPr>
        <p:blipFill>
          <a:blip r:embed="rId1"/>
          <a:stretch>
            <a:fillRect/>
          </a:stretch>
        </p:blipFill>
        <p:spPr>
          <a:xfrm>
            <a:off x="179388" y="2133600"/>
            <a:ext cx="1077912" cy="10810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5072"/>
                                        </p:tgtEl>
                                        <p:attrNameLst>
                                          <p:attrName>style.visibility</p:attrName>
                                        </p:attrNameLst>
                                      </p:cBhvr>
                                      <p:to>
                                        <p:strVal val="visible"/>
                                      </p:to>
                                    </p:set>
                                    <p:animEffect transition="in" filter="fade">
                                      <p:cBhvr>
                                        <p:cTn id="7" dur="1000"/>
                                        <p:tgtEl>
                                          <p:spTgt spid="45072"/>
                                        </p:tgtEl>
                                      </p:cBhvr>
                                    </p:animEffect>
                                    <p:anim calcmode="lin" valueType="num">
                                      <p:cBhvr>
                                        <p:cTn id="8" dur="1000" fill="hold"/>
                                        <p:tgtEl>
                                          <p:spTgt spid="45072"/>
                                        </p:tgtEl>
                                        <p:attrNameLst>
                                          <p:attrName>ppt_x</p:attrName>
                                        </p:attrNameLst>
                                      </p:cBhvr>
                                      <p:tavLst>
                                        <p:tav tm="0">
                                          <p:val>
                                            <p:strVal val="#ppt_x"/>
                                          </p:val>
                                        </p:tav>
                                        <p:tav tm="100000">
                                          <p:val>
                                            <p:strVal val="#ppt_x"/>
                                          </p:val>
                                        </p:tav>
                                      </p:tavLst>
                                    </p:anim>
                                    <p:anim calcmode="lin" valueType="num">
                                      <p:cBhvr>
                                        <p:cTn id="9" dur="1000" fill="hold"/>
                                        <p:tgtEl>
                                          <p:spTgt spid="4507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5069"/>
                                        </p:tgtEl>
                                        <p:attrNameLst>
                                          <p:attrName>style.visibility</p:attrName>
                                        </p:attrNameLst>
                                      </p:cBhvr>
                                      <p:to>
                                        <p:strVal val="visible"/>
                                      </p:to>
                                    </p:set>
                                    <p:animEffect transition="in" filter="fade">
                                      <p:cBhvr>
                                        <p:cTn id="12" dur="1000"/>
                                        <p:tgtEl>
                                          <p:spTgt spid="45069"/>
                                        </p:tgtEl>
                                      </p:cBhvr>
                                    </p:animEffect>
                                    <p:anim calcmode="lin" valueType="num">
                                      <p:cBhvr>
                                        <p:cTn id="13" dur="1000" fill="hold"/>
                                        <p:tgtEl>
                                          <p:spTgt spid="45069"/>
                                        </p:tgtEl>
                                        <p:attrNameLst>
                                          <p:attrName>ppt_x</p:attrName>
                                        </p:attrNameLst>
                                      </p:cBhvr>
                                      <p:tavLst>
                                        <p:tav tm="0">
                                          <p:val>
                                            <p:strVal val="#ppt_x"/>
                                          </p:val>
                                        </p:tav>
                                        <p:tav tm="100000">
                                          <p:val>
                                            <p:strVal val="#ppt_x"/>
                                          </p:val>
                                        </p:tav>
                                      </p:tavLst>
                                    </p:anim>
                                    <p:anim calcmode="lin" valueType="num">
                                      <p:cBhvr>
                                        <p:cTn id="14" dur="1000" fill="hold"/>
                                        <p:tgtEl>
                                          <p:spTgt spid="4506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5071"/>
                                        </p:tgtEl>
                                        <p:attrNameLst>
                                          <p:attrName>style.visibility</p:attrName>
                                        </p:attrNameLst>
                                      </p:cBhvr>
                                      <p:to>
                                        <p:strVal val="visible"/>
                                      </p:to>
                                    </p:set>
                                    <p:animEffect transition="in" filter="fade">
                                      <p:cBhvr>
                                        <p:cTn id="17" dur="1000"/>
                                        <p:tgtEl>
                                          <p:spTgt spid="45071"/>
                                        </p:tgtEl>
                                      </p:cBhvr>
                                    </p:animEffect>
                                    <p:anim calcmode="lin" valueType="num">
                                      <p:cBhvr>
                                        <p:cTn id="18" dur="1000" fill="hold"/>
                                        <p:tgtEl>
                                          <p:spTgt spid="45071"/>
                                        </p:tgtEl>
                                        <p:attrNameLst>
                                          <p:attrName>ppt_x</p:attrName>
                                        </p:attrNameLst>
                                      </p:cBhvr>
                                      <p:tavLst>
                                        <p:tav tm="0">
                                          <p:val>
                                            <p:strVal val="#ppt_x"/>
                                          </p:val>
                                        </p:tav>
                                        <p:tav tm="100000">
                                          <p:val>
                                            <p:strVal val="#ppt_x"/>
                                          </p:val>
                                        </p:tav>
                                      </p:tavLst>
                                    </p:anim>
                                    <p:anim calcmode="lin" valueType="num">
                                      <p:cBhvr>
                                        <p:cTn id="19" dur="1000" fill="hold"/>
                                        <p:tgtEl>
                                          <p:spTgt spid="450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5061"/>
                                        </p:tgtEl>
                                        <p:attrNameLst>
                                          <p:attrName>style.visibility</p:attrName>
                                        </p:attrNameLst>
                                      </p:cBhvr>
                                      <p:to>
                                        <p:strVal val="visible"/>
                                      </p:to>
                                    </p:set>
                                    <p:animEffect transition="in" filter="fade">
                                      <p:cBhvr>
                                        <p:cTn id="24" dur="1000"/>
                                        <p:tgtEl>
                                          <p:spTgt spid="45061"/>
                                        </p:tgtEl>
                                      </p:cBhvr>
                                    </p:animEffect>
                                    <p:anim calcmode="lin" valueType="num">
                                      <p:cBhvr>
                                        <p:cTn id="25" dur="1000" fill="hold"/>
                                        <p:tgtEl>
                                          <p:spTgt spid="45061"/>
                                        </p:tgtEl>
                                        <p:attrNameLst>
                                          <p:attrName>ppt_x</p:attrName>
                                        </p:attrNameLst>
                                      </p:cBhvr>
                                      <p:tavLst>
                                        <p:tav tm="0">
                                          <p:val>
                                            <p:strVal val="#ppt_x"/>
                                          </p:val>
                                        </p:tav>
                                        <p:tav tm="100000">
                                          <p:val>
                                            <p:strVal val="#ppt_x"/>
                                          </p:val>
                                        </p:tav>
                                      </p:tavLst>
                                    </p:anim>
                                    <p:anim calcmode="lin" valueType="num">
                                      <p:cBhvr>
                                        <p:cTn id="26" dur="1000" fill="hold"/>
                                        <p:tgtEl>
                                          <p:spTgt spid="4506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5062"/>
                                        </p:tgtEl>
                                        <p:attrNameLst>
                                          <p:attrName>style.visibility</p:attrName>
                                        </p:attrNameLst>
                                      </p:cBhvr>
                                      <p:to>
                                        <p:strVal val="visible"/>
                                      </p:to>
                                    </p:set>
                                    <p:animEffect transition="in" filter="fade">
                                      <p:cBhvr>
                                        <p:cTn id="29" dur="1000"/>
                                        <p:tgtEl>
                                          <p:spTgt spid="45062"/>
                                        </p:tgtEl>
                                      </p:cBhvr>
                                    </p:animEffect>
                                    <p:anim calcmode="lin" valueType="num">
                                      <p:cBhvr>
                                        <p:cTn id="30" dur="1000" fill="hold"/>
                                        <p:tgtEl>
                                          <p:spTgt spid="45062"/>
                                        </p:tgtEl>
                                        <p:attrNameLst>
                                          <p:attrName>ppt_x</p:attrName>
                                        </p:attrNameLst>
                                      </p:cBhvr>
                                      <p:tavLst>
                                        <p:tav tm="0">
                                          <p:val>
                                            <p:strVal val="#ppt_x"/>
                                          </p:val>
                                        </p:tav>
                                        <p:tav tm="100000">
                                          <p:val>
                                            <p:strVal val="#ppt_x"/>
                                          </p:val>
                                        </p:tav>
                                      </p:tavLst>
                                    </p:anim>
                                    <p:anim calcmode="lin" valueType="num">
                                      <p:cBhvr>
                                        <p:cTn id="31" dur="1000" fill="hold"/>
                                        <p:tgtEl>
                                          <p:spTgt spid="45062"/>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5063"/>
                                        </p:tgtEl>
                                        <p:attrNameLst>
                                          <p:attrName>style.visibility</p:attrName>
                                        </p:attrNameLst>
                                      </p:cBhvr>
                                      <p:to>
                                        <p:strVal val="visible"/>
                                      </p:to>
                                    </p:set>
                                    <p:animEffect transition="in" filter="fade">
                                      <p:cBhvr>
                                        <p:cTn id="34" dur="1000"/>
                                        <p:tgtEl>
                                          <p:spTgt spid="45063"/>
                                        </p:tgtEl>
                                      </p:cBhvr>
                                    </p:animEffect>
                                    <p:anim calcmode="lin" valueType="num">
                                      <p:cBhvr>
                                        <p:cTn id="35" dur="1000" fill="hold"/>
                                        <p:tgtEl>
                                          <p:spTgt spid="45063"/>
                                        </p:tgtEl>
                                        <p:attrNameLst>
                                          <p:attrName>ppt_x</p:attrName>
                                        </p:attrNameLst>
                                      </p:cBhvr>
                                      <p:tavLst>
                                        <p:tav tm="0">
                                          <p:val>
                                            <p:strVal val="#ppt_x"/>
                                          </p:val>
                                        </p:tav>
                                        <p:tav tm="100000">
                                          <p:val>
                                            <p:strVal val="#ppt_x"/>
                                          </p:val>
                                        </p:tav>
                                      </p:tavLst>
                                    </p:anim>
                                    <p:anim calcmode="lin" valueType="num">
                                      <p:cBhvr>
                                        <p:cTn id="36" dur="1000" fill="hold"/>
                                        <p:tgtEl>
                                          <p:spTgt spid="45063"/>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5064"/>
                                        </p:tgtEl>
                                        <p:attrNameLst>
                                          <p:attrName>style.visibility</p:attrName>
                                        </p:attrNameLst>
                                      </p:cBhvr>
                                      <p:to>
                                        <p:strVal val="visible"/>
                                      </p:to>
                                    </p:set>
                                    <p:animEffect transition="in" filter="fade">
                                      <p:cBhvr>
                                        <p:cTn id="39" dur="1000"/>
                                        <p:tgtEl>
                                          <p:spTgt spid="45064"/>
                                        </p:tgtEl>
                                      </p:cBhvr>
                                    </p:animEffect>
                                    <p:anim calcmode="lin" valueType="num">
                                      <p:cBhvr>
                                        <p:cTn id="40" dur="1000" fill="hold"/>
                                        <p:tgtEl>
                                          <p:spTgt spid="45064"/>
                                        </p:tgtEl>
                                        <p:attrNameLst>
                                          <p:attrName>ppt_x</p:attrName>
                                        </p:attrNameLst>
                                      </p:cBhvr>
                                      <p:tavLst>
                                        <p:tav tm="0">
                                          <p:val>
                                            <p:strVal val="#ppt_x"/>
                                          </p:val>
                                        </p:tav>
                                        <p:tav tm="100000">
                                          <p:val>
                                            <p:strVal val="#ppt_x"/>
                                          </p:val>
                                        </p:tav>
                                      </p:tavLst>
                                    </p:anim>
                                    <p:anim calcmode="lin" valueType="num">
                                      <p:cBhvr>
                                        <p:cTn id="41" dur="1000" fill="hold"/>
                                        <p:tgtEl>
                                          <p:spTgt spid="45064"/>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45065"/>
                                        </p:tgtEl>
                                        <p:attrNameLst>
                                          <p:attrName>style.visibility</p:attrName>
                                        </p:attrNameLst>
                                      </p:cBhvr>
                                      <p:to>
                                        <p:strVal val="visible"/>
                                      </p:to>
                                    </p:set>
                                    <p:animEffect transition="in" filter="fade">
                                      <p:cBhvr>
                                        <p:cTn id="44" dur="1000"/>
                                        <p:tgtEl>
                                          <p:spTgt spid="45065"/>
                                        </p:tgtEl>
                                      </p:cBhvr>
                                    </p:animEffect>
                                    <p:anim calcmode="lin" valueType="num">
                                      <p:cBhvr>
                                        <p:cTn id="45" dur="1000" fill="hold"/>
                                        <p:tgtEl>
                                          <p:spTgt spid="45065"/>
                                        </p:tgtEl>
                                        <p:attrNameLst>
                                          <p:attrName>ppt_x</p:attrName>
                                        </p:attrNameLst>
                                      </p:cBhvr>
                                      <p:tavLst>
                                        <p:tav tm="0">
                                          <p:val>
                                            <p:strVal val="#ppt_x"/>
                                          </p:val>
                                        </p:tav>
                                        <p:tav tm="100000">
                                          <p:val>
                                            <p:strVal val="#ppt_x"/>
                                          </p:val>
                                        </p:tav>
                                      </p:tavLst>
                                    </p:anim>
                                    <p:anim calcmode="lin" valueType="num">
                                      <p:cBhvr>
                                        <p:cTn id="46" dur="1000" fill="hold"/>
                                        <p:tgtEl>
                                          <p:spTgt spid="4506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45066"/>
                                        </p:tgtEl>
                                        <p:attrNameLst>
                                          <p:attrName>style.visibility</p:attrName>
                                        </p:attrNameLst>
                                      </p:cBhvr>
                                      <p:to>
                                        <p:strVal val="visible"/>
                                      </p:to>
                                    </p:set>
                                    <p:animEffect transition="in" filter="fade">
                                      <p:cBhvr>
                                        <p:cTn id="49" dur="1000"/>
                                        <p:tgtEl>
                                          <p:spTgt spid="45066"/>
                                        </p:tgtEl>
                                      </p:cBhvr>
                                    </p:animEffect>
                                    <p:anim calcmode="lin" valueType="num">
                                      <p:cBhvr>
                                        <p:cTn id="50" dur="1000" fill="hold"/>
                                        <p:tgtEl>
                                          <p:spTgt spid="45066"/>
                                        </p:tgtEl>
                                        <p:attrNameLst>
                                          <p:attrName>ppt_x</p:attrName>
                                        </p:attrNameLst>
                                      </p:cBhvr>
                                      <p:tavLst>
                                        <p:tav tm="0">
                                          <p:val>
                                            <p:strVal val="#ppt_x"/>
                                          </p:val>
                                        </p:tav>
                                        <p:tav tm="100000">
                                          <p:val>
                                            <p:strVal val="#ppt_x"/>
                                          </p:val>
                                        </p:tav>
                                      </p:tavLst>
                                    </p:anim>
                                    <p:anim calcmode="lin" valueType="num">
                                      <p:cBhvr>
                                        <p:cTn id="51" dur="1000" fill="hold"/>
                                        <p:tgtEl>
                                          <p:spTgt spid="4506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5067"/>
                                        </p:tgtEl>
                                        <p:attrNameLst>
                                          <p:attrName>style.visibility</p:attrName>
                                        </p:attrNameLst>
                                      </p:cBhvr>
                                      <p:to>
                                        <p:strVal val="visible"/>
                                      </p:to>
                                    </p:set>
                                    <p:animEffect transition="in" filter="fade">
                                      <p:cBhvr>
                                        <p:cTn id="54" dur="1000"/>
                                        <p:tgtEl>
                                          <p:spTgt spid="45067"/>
                                        </p:tgtEl>
                                      </p:cBhvr>
                                    </p:animEffect>
                                    <p:anim calcmode="lin" valueType="num">
                                      <p:cBhvr>
                                        <p:cTn id="55" dur="1000" fill="hold"/>
                                        <p:tgtEl>
                                          <p:spTgt spid="45067"/>
                                        </p:tgtEl>
                                        <p:attrNameLst>
                                          <p:attrName>ppt_x</p:attrName>
                                        </p:attrNameLst>
                                      </p:cBhvr>
                                      <p:tavLst>
                                        <p:tav tm="0">
                                          <p:val>
                                            <p:strVal val="#ppt_x"/>
                                          </p:val>
                                        </p:tav>
                                        <p:tav tm="100000">
                                          <p:val>
                                            <p:strVal val="#ppt_x"/>
                                          </p:val>
                                        </p:tav>
                                      </p:tavLst>
                                    </p:anim>
                                    <p:anim calcmode="lin" valueType="num">
                                      <p:cBhvr>
                                        <p:cTn id="56" dur="1000" fill="hold"/>
                                        <p:tgtEl>
                                          <p:spTgt spid="4506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45068"/>
                                        </p:tgtEl>
                                        <p:attrNameLst>
                                          <p:attrName>style.visibility</p:attrName>
                                        </p:attrNameLst>
                                      </p:cBhvr>
                                      <p:to>
                                        <p:strVal val="visible"/>
                                      </p:to>
                                    </p:set>
                                    <p:animEffect transition="in" filter="checkerboard(across)">
                                      <p:cBhvr>
                                        <p:cTn id="61"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ldLvl="0" animBg="1"/>
      <p:bldP spid="45062" grpId="0" bldLvl="0" animBg="1"/>
      <p:bldP spid="45063" grpId="0" bldLvl="0" animBg="1"/>
      <p:bldP spid="45064" grpId="0" bldLvl="0" animBg="1"/>
      <p:bldP spid="45065" grpId="0" bldLvl="0" animBg="1"/>
      <p:bldP spid="45066" grpId="0" bldLvl="0" animBg="1"/>
      <p:bldP spid="45067" grpId="0" bldLvl="0" animBg="1"/>
      <p:bldP spid="45068" grpId="0" bldLvl="0" animBg="1"/>
      <p:bldP spid="45069" grpId="0" bldLvl="0" animBg="1"/>
      <p:bldP spid="450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38915" name="Rectangle 3"/>
          <p:cNvSpPr>
            <a:spLocks noGrp="1"/>
          </p:cNvSpPr>
          <p:nvPr>
            <p:ph idx="1"/>
          </p:nvPr>
        </p:nvSpPr>
        <p:spPr>
          <a:xfrm>
            <a:off x="250825" y="1196975"/>
            <a:ext cx="8569325"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（四）劳动合同的期限</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、固定期限劳动合同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固定期限合同是指用人单位与劳动者约定合同终止时间的劳动合同。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、无固定期限劳动合同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无固定期限劳动合同是指用人单位与劳动者约定无确定终止时间的劳动合同。用人单位与劳动者协商一致，可以订立无固定期限劳动合同。</a:t>
            </a:r>
            <a:endParaRPr lang="zh-CN" altLang="en-US" sz="2800" b="1" dirty="0">
              <a:latin typeface="楷体_GB2312" pitchFamily="49" charset="-122"/>
              <a:ea typeface="楷体_GB2312"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39939" name="Rectangle 3"/>
          <p:cNvSpPr>
            <a:spLocks noGrp="1"/>
          </p:cNvSpPr>
          <p:nvPr>
            <p:ph idx="1"/>
          </p:nvPr>
        </p:nvSpPr>
        <p:spPr>
          <a:xfrm>
            <a:off x="250825" y="1196975"/>
            <a:ext cx="8569325"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（四）劳动合同的期限</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、以完成一定工作为期限的劳动合同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以完成一定工作为期限的劳动合同，是指用人单位与劳动者约定以某项工作的完成为合同期限的劳动合同。</a:t>
            </a:r>
            <a:endParaRPr lang="zh-CN" altLang="en-US" sz="2800" b="1" dirty="0">
              <a:latin typeface="楷体_GB2312" pitchFamily="49" charset="-122"/>
              <a:ea typeface="楷体_GB2312" pitchFamily="49"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0963" name="Rectangle 3"/>
          <p:cNvSpPr>
            <a:spLocks noGrp="1"/>
          </p:cNvSpPr>
          <p:nvPr>
            <p:ph idx="1"/>
          </p:nvPr>
        </p:nvSpPr>
        <p:spPr>
          <a:xfrm>
            <a:off x="250825" y="1052513"/>
            <a:ext cx="8229600" cy="4525962"/>
          </a:xfrm>
          <a:ln/>
        </p:spPr>
        <p:txBody>
          <a:bodyPr vert="horz" wrap="square" lIns="0" tIns="0" rIns="0" bIns="0" anchor="t" anchorCtr="0">
            <a:spAutoFit/>
          </a:bodyPr>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（五）劳动报酬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劳动合同中的劳动报酬是指劳动者与用人单位确定劳动关系后，因提供了劳动而取得的报酬。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劳动报酬主要包括以下几个方面：</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）用人单位工资水平、工资分配制度、工资标准和工资分配形式</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2</a:t>
            </a:r>
            <a:r>
              <a:rPr lang="zh-CN" altLang="en-US" b="1" dirty="0">
                <a:latin typeface="楷体_GB2312" pitchFamily="49" charset="-122"/>
                <a:ea typeface="楷体_GB2312" pitchFamily="49" charset="-122"/>
              </a:rPr>
              <a:t>）工资支付办法；</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）加班、加点工资及津贴、补贴标准和奖金分配办法；</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4</a:t>
            </a:r>
            <a:r>
              <a:rPr lang="zh-CN" altLang="en-US" b="1" dirty="0">
                <a:latin typeface="楷体_GB2312" pitchFamily="49" charset="-122"/>
                <a:ea typeface="楷体_GB2312" pitchFamily="49" charset="-122"/>
              </a:rPr>
              <a:t>）工资调整办法；</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5</a:t>
            </a:r>
            <a:r>
              <a:rPr lang="zh-CN" altLang="en-US" b="1" dirty="0">
                <a:latin typeface="楷体_GB2312" pitchFamily="49" charset="-122"/>
                <a:ea typeface="楷体_GB2312" pitchFamily="49" charset="-122"/>
              </a:rPr>
              <a:t>）试用期及病、事假等期间的工资待遇；</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6</a:t>
            </a:r>
            <a:r>
              <a:rPr lang="zh-CN" altLang="en-US" b="1" dirty="0">
                <a:latin typeface="楷体_GB2312" pitchFamily="49" charset="-122"/>
                <a:ea typeface="楷体_GB2312" pitchFamily="49" charset="-122"/>
              </a:rPr>
              <a:t>）特殊情况下职工工资（生活费）支付办法；</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a:t>
            </a:r>
            <a:r>
              <a:rPr lang="en-US" altLang="zh-CN" b="1" dirty="0">
                <a:latin typeface="楷体_GB2312" pitchFamily="49" charset="-122"/>
                <a:ea typeface="楷体_GB2312" pitchFamily="49" charset="-122"/>
              </a:rPr>
              <a:t>7</a:t>
            </a:r>
            <a:r>
              <a:rPr lang="zh-CN" altLang="en-US" b="1" dirty="0">
                <a:latin typeface="楷体_GB2312" pitchFamily="49" charset="-122"/>
                <a:ea typeface="楷体_GB2312" pitchFamily="49" charset="-122"/>
              </a:rPr>
              <a:t>）其他劳动报酬分配办法。劳动合同中有关劳动报酬条款的约定，要符合我国有关最低工资标准的规定。</a:t>
            </a:r>
            <a:endParaRPr lang="zh-CN"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a:spLocks noGrp="1"/>
          </p:cNvSpPr>
          <p:nvPr>
            <p:ph type="ctrTitle"/>
          </p:nvPr>
        </p:nvSpPr>
        <p:spPr>
          <a:xfrm>
            <a:off x="250825" y="1341438"/>
            <a:ext cx="7920038" cy="2520950"/>
          </a:xfrm>
          <a:ln/>
        </p:spPr>
        <p:txBody>
          <a:bodyPr vert="horz" wrap="square" lIns="0" tIns="0" rIns="0" bIns="0" anchor="t" anchorCtr="0">
            <a:spAutoFit/>
          </a:bodyPr>
          <a:p>
            <a:pPr algn="ctr">
              <a:lnSpc>
                <a:spcPct val="150000"/>
              </a:lnSpc>
              <a:buClrTx/>
              <a:buSzTx/>
              <a:buFontTx/>
            </a:pPr>
            <a:r>
              <a:rPr lang="zh-CN" altLang="en-US" sz="5400" dirty="0"/>
              <a:t>第一节    </a:t>
            </a:r>
            <a:br>
              <a:rPr lang="zh-CN" altLang="en-US" sz="5400" dirty="0"/>
            </a:br>
            <a:r>
              <a:rPr lang="zh-CN" altLang="en-US" sz="5400" dirty="0"/>
              <a:t>劳动法概述</a:t>
            </a:r>
            <a:endParaRPr lang="zh-CN" altLang="en-US"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1987" name="Rectangle 3"/>
          <p:cNvSpPr>
            <a:spLocks noGrp="1"/>
          </p:cNvSpPr>
          <p:nvPr>
            <p:ph idx="1"/>
          </p:nvPr>
        </p:nvSpPr>
        <p:spPr>
          <a:xfrm>
            <a:off x="250825" y="1196975"/>
            <a:ext cx="8569325"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（六）社会保险</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社会保险一般包括医疗保险、养老保险、失业保险、工伤保险和生育保险。</a:t>
            </a:r>
            <a:endParaRPr lang="zh-CN" altLang="en-US" sz="3200" b="1" dirty="0">
              <a:latin typeface="楷体_GB2312" pitchFamily="49" charset="-122"/>
              <a:ea typeface="楷体_GB2312" pitchFamily="49"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3011" name="Rectangle 3"/>
          <p:cNvSpPr>
            <a:spLocks noGrp="1"/>
          </p:cNvSpPr>
          <p:nvPr>
            <p:ph idx="1"/>
          </p:nvPr>
        </p:nvSpPr>
        <p:spPr>
          <a:xfrm>
            <a:off x="250825" y="1052513"/>
            <a:ext cx="8569325" cy="4525962"/>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（七）试用期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试用期是指用人单位对新招收的劳动者进行思想品德、劳动态度、实际工作能力、身体情况等进行进一步考察的时间期限。</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、试用期期限的规定</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劳动合同期限三个月以上不满一年的，试用期不得超过一个月；劳动合同期限一年以上三年以下的，试用期不得超过二个月；三年以上固定</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期限和无固定期限的劳动合同试用不得超过</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六个月。</a:t>
            </a:r>
            <a:endParaRPr lang="zh-CN" altLang="en-US" sz="2800" b="1" dirty="0">
              <a:latin typeface="楷体_GB2312" pitchFamily="49" charset="-122"/>
              <a:ea typeface="楷体_GB2312" pitchFamily="49"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4035" name="Rectangle 3"/>
          <p:cNvSpPr>
            <a:spLocks noGrp="1"/>
          </p:cNvSpPr>
          <p:nvPr>
            <p:ph idx="1"/>
          </p:nvPr>
        </p:nvSpPr>
        <p:spPr>
          <a:xfrm>
            <a:off x="250825" y="1052513"/>
            <a:ext cx="8569325" cy="4525962"/>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（七）试用期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、试用期报酬</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劳动者在试用期的工资不得低于本单位相同岗位最低档工资百分之八十或者劳动合同约定工资的百分之八十，并不得低于用人单位所在地的最低工资标准。</a:t>
            </a:r>
            <a:endParaRPr lang="zh-CN" altLang="en-US" sz="2800" b="1" dirty="0">
              <a:latin typeface="楷体_GB2312" pitchFamily="49" charset="-122"/>
              <a:ea typeface="楷体_GB2312"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5059" name="Rectangle 3"/>
          <p:cNvSpPr>
            <a:spLocks noGrp="1"/>
          </p:cNvSpPr>
          <p:nvPr>
            <p:ph idx="1"/>
          </p:nvPr>
        </p:nvSpPr>
        <p:spPr>
          <a:xfrm>
            <a:off x="250825" y="1052513"/>
            <a:ext cx="8569325" cy="4525962"/>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（七）试用期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、试用期内解除劳动合同的限制</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在试用期中，除有证据证明劳动者不符合录用条件外，用人单位不得解除劳动合同。用人单位在试用期解除劳动合同的，应当向劳动者说明理由。</a:t>
            </a:r>
            <a:endParaRPr lang="zh-CN" altLang="en-US" sz="2800" b="1" dirty="0">
              <a:latin typeface="楷体_GB2312" pitchFamily="49" charset="-122"/>
              <a:ea typeface="楷体_GB2312"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6083" name="Rectangle 3"/>
          <p:cNvSpPr>
            <a:spLocks noGrp="1"/>
          </p:cNvSpPr>
          <p:nvPr>
            <p:ph idx="1"/>
          </p:nvPr>
        </p:nvSpPr>
        <p:spPr>
          <a:xfrm>
            <a:off x="250825" y="981075"/>
            <a:ext cx="8569325" cy="494982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（八）服务期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用人单位为劳动者提供专项培训费用，对其进行专业技术培训的，可以与该劳动者订立协议，约定服务期。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1、法律对服务期的规定</a:t>
            </a:r>
            <a:endParaRPr lang="en-US" altLang="zh-CN"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用人单位为劳动者提供专项培训费用，对其进行专业技术培训的，可以与该劳动者订立协议，约定服务期。培训费包括有凭证的专业技术培训费用、培训期的差旅费及因培训产生的其他直接费用。</a:t>
            </a:r>
            <a:endParaRPr lang="zh-CN" altLang="en-US" sz="2800" b="1" dirty="0">
              <a:latin typeface="楷体_GB2312" pitchFamily="49" charset="-122"/>
              <a:ea typeface="楷体_GB2312"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7107" name="Rectangle 3"/>
          <p:cNvSpPr>
            <a:spLocks noGrp="1"/>
          </p:cNvSpPr>
          <p:nvPr>
            <p:ph idx="1"/>
          </p:nvPr>
        </p:nvSpPr>
        <p:spPr>
          <a:xfrm>
            <a:off x="250825" y="981075"/>
            <a:ext cx="8569325" cy="47275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（八）服务期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、服务期的约定</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服务期的规定是与用人单位对劳动者的培训、福利等特殊待遇联系在一起。服务期的约定是以用人单位提供培训或其他特殊待遇为前提，否则，用人单位与劳动者就不得约定服务期。</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服务期一般长于劳动合同期限。合同期满但约定的服务期尚未到期的，劳动合同应当延续至服务期满。另有约定的，从其约定。</a:t>
            </a:r>
            <a:endParaRPr lang="zh-CN" altLang="en-US" sz="2800" b="1" dirty="0">
              <a:latin typeface="楷体_GB2312" pitchFamily="49" charset="-122"/>
              <a:ea typeface="楷体_GB2312"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8131" name="Rectangle 3"/>
          <p:cNvSpPr>
            <a:spLocks noGrp="1"/>
          </p:cNvSpPr>
          <p:nvPr>
            <p:ph idx="1"/>
          </p:nvPr>
        </p:nvSpPr>
        <p:spPr>
          <a:xfrm>
            <a:off x="250825" y="981075"/>
            <a:ext cx="8569325" cy="4525963"/>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（八）服务期</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3、劳动者违反服务期的违约责任</a:t>
            </a:r>
            <a:endParaRPr lang="en-US" altLang="zh-CN"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劳动者违反服务期约定的，应当按照约定向用人单位支付违约金。约定违反服务期违约金的数额不得超过用人单位提供的培训费用。违约时，劳动者所支付的违约金不得超过服务期尚未履行部分所应分摊的培训费用。</a:t>
            </a:r>
            <a:endParaRPr lang="en-US" altLang="zh-CN"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a:t>
            </a:r>
            <a:endParaRPr lang="zh-CN" altLang="en-US" sz="2800" b="1" dirty="0">
              <a:latin typeface="楷体_GB2312" pitchFamily="49" charset="-122"/>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49155" name="Rectangle 3"/>
          <p:cNvSpPr>
            <a:spLocks noGrp="1"/>
          </p:cNvSpPr>
          <p:nvPr>
            <p:ph idx="1"/>
          </p:nvPr>
        </p:nvSpPr>
        <p:spPr>
          <a:xfrm>
            <a:off x="250825" y="981075"/>
            <a:ext cx="8713788" cy="56165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（九）保守商业秘密和竞业限制 </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用人单位与劳动者可以在劳动合同中约定保守用人单位的商业秘密和与知识产权相关的事项。</a:t>
            </a:r>
            <a:endParaRPr lang="zh-CN" altLang="en-US" sz="3200" b="1" dirty="0">
              <a:latin typeface="楷体_GB2312" pitchFamily="49" charset="-122"/>
              <a:ea typeface="楷体_GB2312" pitchFamily="49" charset="-122"/>
            </a:endParaRPr>
          </a:p>
          <a:p>
            <a:pPr>
              <a:buFont typeface="Wingdings" panose="05000000000000000000" pitchFamily="2" charset="2"/>
              <a:buNone/>
            </a:pPr>
            <a:r>
              <a:rPr lang="zh-CN" altLang="en-US" sz="2800" b="1" dirty="0">
                <a:solidFill>
                  <a:srgbClr val="FF0000"/>
                </a:solidFill>
                <a:latin typeface="楷体_GB2312" pitchFamily="49" charset="-122"/>
                <a:ea typeface="楷体_GB2312" pitchFamily="49" charset="-122"/>
              </a:rPr>
              <a:t>      用人单位可以与知悉其商业秘密的劳动者在劳动合同中约定，在劳动合同终止或者解除后的一定期限内，劳动者不得到生产与本单位同类产品或者经营同类业务的有竞争关系的其他用人单位任职，也不得自己开业生产或者经营与用人单位有竞争关系的同类产品或者业务。</a:t>
            </a:r>
            <a:endParaRPr lang="zh-CN" altLang="en-US" sz="2800" b="1" dirty="0">
              <a:solidFill>
                <a:srgbClr val="FF0000"/>
              </a:solidFill>
              <a:latin typeface="楷体_GB2312" pitchFamily="49" charset="-122"/>
              <a:ea typeface="楷体_GB2312" pitchFamily="49" charset="-122"/>
            </a:endParaRPr>
          </a:p>
          <a:p>
            <a:pPr>
              <a:lnSpc>
                <a:spcPct val="120000"/>
              </a:lnSpc>
              <a:buFont typeface="Wingdings" panose="05000000000000000000" pitchFamily="2" charset="2"/>
              <a:buNone/>
            </a:pPr>
            <a:endParaRPr lang="zh-CN" altLang="en-US" sz="3200" b="1" dirty="0">
              <a:solidFill>
                <a:schemeClr val="accent1"/>
              </a:solidFill>
              <a:latin typeface="楷体_GB2312" pitchFamily="49" charset="-122"/>
              <a:ea typeface="楷体_GB2312" pitchFamily="49"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p:cNvSpPr>
          <p:nvPr>
            <p:ph type="title"/>
          </p:nvPr>
        </p:nvSpPr>
        <p:spPr>
          <a:ln/>
        </p:spPr>
        <p:txBody>
          <a:bodyPr vert="horz" wrap="square" lIns="0" tIns="0" rIns="0" bIns="0" anchor="t" anchorCtr="0">
            <a:spAutoFit/>
          </a:bodyPr>
          <a:p>
            <a:r>
              <a:rPr lang="zh-CN" altLang="en-US" sz="3600" dirty="0"/>
              <a:t>三、劳动合同的订立</a:t>
            </a:r>
            <a:endParaRPr lang="zh-CN" altLang="en-US" sz="3600" dirty="0"/>
          </a:p>
        </p:txBody>
      </p:sp>
      <p:sp>
        <p:nvSpPr>
          <p:cNvPr id="50179" name="Rectangle 3"/>
          <p:cNvSpPr>
            <a:spLocks noGrp="1"/>
          </p:cNvSpPr>
          <p:nvPr>
            <p:ph idx="1"/>
          </p:nvPr>
        </p:nvSpPr>
        <p:spPr>
          <a:xfrm>
            <a:off x="250825" y="1125538"/>
            <a:ext cx="8713788" cy="47275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（九）保守商业秘密和竞业限制</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、竞业限制的人员限于用人单位的高级管理人员、高级技术人员和其他知悉用人单位商业秘密的人员</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、约定在解除或者终止劳动合同后，在竞业限制期限内按月给予劳动者经济补偿。否则竞业限制条款无效。劳动者违反竞业限制约定的，应当按照约定向用人单位支付违约金。</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、在解除或者终止劳动合同后，竞业限制期限，不得超过二年。</a:t>
            </a:r>
            <a:endParaRPr lang="zh-CN" altLang="en-US" sz="2800" b="1" dirty="0">
              <a:latin typeface="楷体_GB2312" pitchFamily="49" charset="-122"/>
              <a:ea typeface="楷体_GB2312"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1203"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（一）概念</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a:t>
            </a:r>
            <a:r>
              <a:rPr lang="zh-CN" altLang="en-US" sz="3200" b="1" dirty="0">
                <a:solidFill>
                  <a:schemeClr val="accent1"/>
                </a:solidFill>
                <a:ea typeface="楷体_GB2312" pitchFamily="49" charset="-122"/>
              </a:rPr>
              <a:t>劳动合同的履行</a:t>
            </a:r>
            <a:r>
              <a:rPr lang="zh-CN" altLang="en-US" sz="3200" b="1" dirty="0">
                <a:ea typeface="楷体_GB2312" pitchFamily="49" charset="-122"/>
              </a:rPr>
              <a:t>是指劳动合同生效后，劳动者和用人单位按照合同规定的各项条款，完成各自承担的义务和实现各自享有的权利，使双方当事人订立合同的目的得以实现。</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（二）全面履行</a:t>
            </a:r>
            <a:endParaRPr lang="zh-CN" altLang="en-US" sz="3200" b="1" dirty="0">
              <a:ea typeface="楷体_GB2312"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a:xfrm>
            <a:off x="323850" y="333375"/>
            <a:ext cx="8229600" cy="649288"/>
          </a:xfrm>
          <a:ln/>
        </p:spPr>
        <p:txBody>
          <a:bodyPr vert="horz" wrap="square" lIns="0" tIns="0" rIns="0" bIns="0" anchor="t" anchorCtr="0">
            <a:spAutoFit/>
          </a:bodyPr>
          <a:p>
            <a:r>
              <a:rPr lang="zh-CN" altLang="en-US" sz="4000" dirty="0"/>
              <a:t>一、劳动法的概念和调整对象</a:t>
            </a:r>
            <a:endParaRPr lang="zh-CN" altLang="en-US" sz="4000" dirty="0"/>
          </a:p>
        </p:txBody>
      </p:sp>
      <p:sp>
        <p:nvSpPr>
          <p:cNvPr id="13315" name="Rectangle 3"/>
          <p:cNvSpPr>
            <a:spLocks noGrp="1"/>
          </p:cNvSpPr>
          <p:nvPr>
            <p:ph idx="1"/>
          </p:nvPr>
        </p:nvSpPr>
        <p:spPr>
          <a:xfrm>
            <a:off x="1116013" y="1628775"/>
            <a:ext cx="6985000" cy="405765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（一）劳动法的概念</a:t>
            </a:r>
            <a:br>
              <a:rPr lang="zh-CN" altLang="en-US" sz="3200" b="1" dirty="0">
                <a:latin typeface="楷体_GB2312" pitchFamily="49" charset="-122"/>
                <a:ea typeface="楷体_GB2312" pitchFamily="49" charset="-122"/>
              </a:rPr>
            </a:br>
            <a:r>
              <a:rPr lang="zh-CN" altLang="en-US" sz="3200" b="1" dirty="0">
                <a:latin typeface="楷体_GB2312" pitchFamily="49" charset="-122"/>
                <a:ea typeface="楷体_GB2312" pitchFamily="49" charset="-122"/>
              </a:rPr>
              <a:t>    劳动法是调整劳动关系以及劳动关系密切联系的其他社会关系的法律规范的总和。</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solidFill>
                  <a:schemeClr val="accent1"/>
                </a:solidFill>
                <a:latin typeface="楷体_GB2312" pitchFamily="49" charset="-122"/>
                <a:ea typeface="楷体_GB2312" pitchFamily="49" charset="-122"/>
              </a:rPr>
              <a:t>   </a:t>
            </a:r>
            <a:r>
              <a:rPr lang="zh-CN" altLang="en-US" sz="3200" b="1" dirty="0">
                <a:solidFill>
                  <a:srgbClr val="FF0000"/>
                </a:solidFill>
                <a:latin typeface="楷体_GB2312" pitchFamily="49" charset="-122"/>
                <a:ea typeface="楷体_GB2312" pitchFamily="49" charset="-122"/>
              </a:rPr>
              <a:t>基本宗旨：</a:t>
            </a:r>
            <a:endParaRPr lang="zh-CN" altLang="en-US" sz="3200" b="1" dirty="0">
              <a:solidFill>
                <a:srgbClr val="FF0000"/>
              </a:solidFill>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solidFill>
                  <a:srgbClr val="FF0000"/>
                </a:solidFill>
                <a:latin typeface="楷体_GB2312" pitchFamily="49" charset="-122"/>
                <a:ea typeface="楷体_GB2312" pitchFamily="49" charset="-122"/>
              </a:rPr>
              <a:t>      1</a:t>
            </a:r>
            <a:r>
              <a:rPr lang="zh-CN" altLang="en-US" sz="3200" b="1" dirty="0">
                <a:solidFill>
                  <a:srgbClr val="FF0000"/>
                </a:solidFill>
                <a:latin typeface="楷体_GB2312" pitchFamily="49" charset="-122"/>
                <a:ea typeface="楷体_GB2312" pitchFamily="49" charset="-122"/>
              </a:rPr>
              <a:t>、保护劳动者的合法权益</a:t>
            </a:r>
            <a:endParaRPr lang="zh-CN" altLang="en-US" sz="3200" b="1" dirty="0">
              <a:solidFill>
                <a:srgbClr val="FF0000"/>
              </a:solidFill>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solidFill>
                  <a:srgbClr val="FF0000"/>
                </a:solidFill>
                <a:latin typeface="楷体_GB2312" pitchFamily="49" charset="-122"/>
                <a:ea typeface="楷体_GB2312" pitchFamily="49" charset="-122"/>
              </a:rPr>
              <a:t>      2</a:t>
            </a:r>
            <a:r>
              <a:rPr lang="zh-CN" altLang="en-US" sz="3200" b="1" dirty="0">
                <a:solidFill>
                  <a:srgbClr val="FF0000"/>
                </a:solidFill>
                <a:latin typeface="楷体_GB2312" pitchFamily="49" charset="-122"/>
                <a:ea typeface="楷体_GB2312" pitchFamily="49" charset="-122"/>
              </a:rPr>
              <a:t>、兼顾企业权益的保障</a:t>
            </a:r>
            <a:endParaRPr lang="zh-CN" altLang="en-US" sz="3200"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15">
                                            <p:txEl>
                                              <p:charRg st="0" end="51"/>
                                            </p:txEl>
                                          </p:spTgt>
                                        </p:tgtEl>
                                        <p:attrNameLst>
                                          <p:attrName>style.visibility</p:attrName>
                                        </p:attrNameLst>
                                      </p:cBhvr>
                                      <p:to>
                                        <p:strVal val="visible"/>
                                      </p:to>
                                    </p:set>
                                    <p:animEffect transition="in" filter="wipe(down)">
                                      <p:cBhvr>
                                        <p:cTn id="10" dur="500"/>
                                        <p:tgtEl>
                                          <p:spTgt spid="13315">
                                            <p:txEl>
                                              <p:charRg st="0" end="5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315">
                                            <p:txEl>
                                              <p:charRg st="51" end="60"/>
                                            </p:txEl>
                                          </p:spTgt>
                                        </p:tgtEl>
                                        <p:attrNameLst>
                                          <p:attrName>style.visibility</p:attrName>
                                        </p:attrNameLst>
                                      </p:cBhvr>
                                      <p:to>
                                        <p:strVal val="visible"/>
                                      </p:to>
                                    </p:set>
                                    <p:animEffect transition="in" filter="wipe(down)">
                                      <p:cBhvr>
                                        <p:cTn id="15" dur="500"/>
                                        <p:tgtEl>
                                          <p:spTgt spid="13315">
                                            <p:txEl>
                                              <p:charRg st="51" end="6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315">
                                            <p:txEl>
                                              <p:charRg st="60" end="79"/>
                                            </p:txEl>
                                          </p:spTgt>
                                        </p:tgtEl>
                                        <p:attrNameLst>
                                          <p:attrName>style.visibility</p:attrName>
                                        </p:attrNameLst>
                                      </p:cBhvr>
                                      <p:to>
                                        <p:strVal val="visible"/>
                                      </p:to>
                                    </p:set>
                                    <p:animEffect transition="in" filter="wipe(down)">
                                      <p:cBhvr>
                                        <p:cTn id="20" dur="500"/>
                                        <p:tgtEl>
                                          <p:spTgt spid="13315">
                                            <p:txEl>
                                              <p:charRg st="60" end="7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315">
                                            <p:txEl>
                                              <p:charRg st="79" end="97"/>
                                            </p:txEl>
                                          </p:spTgt>
                                        </p:tgtEl>
                                        <p:attrNameLst>
                                          <p:attrName>style.visibility</p:attrName>
                                        </p:attrNameLst>
                                      </p:cBhvr>
                                      <p:to>
                                        <p:strVal val="visible"/>
                                      </p:to>
                                    </p:set>
                                    <p:animEffect transition="in" filter="wipe(down)">
                                      <p:cBhvr>
                                        <p:cTn id="25" dur="500"/>
                                        <p:tgtEl>
                                          <p:spTgt spid="13315">
                                            <p:txEl>
                                              <p:charRg st="79" end="9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2227"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（二）劳动报酬的支付</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1</a:t>
            </a:r>
            <a:r>
              <a:rPr lang="zh-CN" altLang="en-US" sz="3200" b="1" dirty="0">
                <a:ea typeface="楷体_GB2312" pitchFamily="49" charset="-122"/>
              </a:rPr>
              <a:t>、</a:t>
            </a:r>
            <a:r>
              <a:rPr lang="zh-CN" altLang="en-US" sz="3200" b="1" dirty="0">
                <a:solidFill>
                  <a:schemeClr val="accent1"/>
                </a:solidFill>
                <a:ea typeface="楷体_GB2312" pitchFamily="49" charset="-122"/>
              </a:rPr>
              <a:t>货币工资</a:t>
            </a:r>
            <a:r>
              <a:rPr lang="zh-CN" altLang="en-US" sz="3200" b="1" dirty="0">
                <a:ea typeface="楷体_GB2312" pitchFamily="49" charset="-122"/>
              </a:rPr>
              <a:t>。用人单位一货币的形式直接支付给劳动者的各种工资、奖金、津贴、补贴等。</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2</a:t>
            </a:r>
            <a:r>
              <a:rPr lang="zh-CN" altLang="en-US" sz="3200" b="1" dirty="0">
                <a:ea typeface="楷体_GB2312" pitchFamily="49" charset="-122"/>
              </a:rPr>
              <a:t>、</a:t>
            </a:r>
            <a:r>
              <a:rPr lang="zh-CN" altLang="en-US" sz="3200" b="1" dirty="0">
                <a:solidFill>
                  <a:schemeClr val="accent1"/>
                </a:solidFill>
                <a:ea typeface="楷体_GB2312" pitchFamily="49" charset="-122"/>
              </a:rPr>
              <a:t>实物报酬</a:t>
            </a:r>
            <a:r>
              <a:rPr lang="zh-CN" altLang="en-US" sz="3200" b="1" dirty="0">
                <a:ea typeface="楷体_GB2312" pitchFamily="49" charset="-122"/>
              </a:rPr>
              <a:t>。用人单位一免费或低于成本价提供给劳动者的各种物品和服务等。</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3</a:t>
            </a:r>
            <a:r>
              <a:rPr lang="zh-CN" altLang="en-US" sz="3200" b="1" dirty="0">
                <a:ea typeface="楷体_GB2312" pitchFamily="49" charset="-122"/>
              </a:rPr>
              <a:t>、</a:t>
            </a:r>
            <a:r>
              <a:rPr lang="zh-CN" altLang="en-US" sz="3200" b="1" dirty="0">
                <a:solidFill>
                  <a:schemeClr val="accent1"/>
                </a:solidFill>
                <a:ea typeface="楷体_GB2312" pitchFamily="49" charset="-122"/>
              </a:rPr>
              <a:t>社会保险</a:t>
            </a:r>
            <a:endParaRPr lang="zh-CN" altLang="en-US" sz="3200" b="1" dirty="0">
              <a:solidFill>
                <a:schemeClr val="accent1"/>
              </a:solidFill>
              <a:ea typeface="楷体_GB2312"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3251" name="Rectangle 3"/>
          <p:cNvSpPr>
            <a:spLocks noGrp="1"/>
          </p:cNvSpPr>
          <p:nvPr>
            <p:ph idx="1"/>
          </p:nvPr>
        </p:nvSpPr>
        <p:spPr>
          <a:xfrm>
            <a:off x="419100" y="1314450"/>
            <a:ext cx="8474075" cy="52101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（三）用人单位安排劳动者加班的限制规定</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用人单位应当严格执行劳动定额标准，不得强迫或者变相强迫劳动者加班。</a:t>
            </a:r>
            <a:endParaRPr lang="zh-CN" altLang="en-US" sz="2800" b="1" dirty="0">
              <a:ea typeface="楷体_GB2312" pitchFamily="49" charset="-122"/>
            </a:endParaRPr>
          </a:p>
          <a:p>
            <a:pPr>
              <a:lnSpc>
                <a:spcPct val="120000"/>
              </a:lnSpc>
              <a:buFont typeface="Wingdings" panose="05000000000000000000" pitchFamily="2" charset="2"/>
              <a:buNone/>
            </a:pPr>
            <a:r>
              <a:rPr lang="zh-CN" altLang="en-US" sz="2800" b="1" dirty="0">
                <a:ea typeface="楷体_GB2312" pitchFamily="49" charset="-122"/>
              </a:rPr>
              <a:t>           用人单位安排加班的，应当按照国家有关规定向劳动者支付加班费。用人单位在劳动者完成劳动定额或规定的工作任务后，根据实际需要安排劳动者在法定标准工作时间以外工作的，应按以下标准支付工资：</a:t>
            </a:r>
            <a:endParaRPr lang="zh-CN" altLang="en-US" sz="2800" b="1" dirty="0">
              <a:ea typeface="楷体_GB2312"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4275" name="Rectangle 3"/>
          <p:cNvSpPr>
            <a:spLocks noGrp="1"/>
          </p:cNvSpPr>
          <p:nvPr>
            <p:ph idx="1"/>
          </p:nvPr>
        </p:nvSpPr>
        <p:spPr>
          <a:xfrm>
            <a:off x="323850" y="1052513"/>
            <a:ext cx="8569325" cy="3176587"/>
          </a:xfrm>
          <a:ln/>
        </p:spPr>
        <p:txBody>
          <a:bodyPr vert="horz" wrap="square" lIns="0" tIns="0" rIns="0" bIns="0" anchor="t" anchorCtr="0">
            <a:spAutoFit/>
          </a:bodyPr>
          <a:p>
            <a:pPr>
              <a:lnSpc>
                <a:spcPct val="120000"/>
              </a:lnSpc>
              <a:buFont typeface="Wingdings" panose="05000000000000000000" pitchFamily="2" charset="2"/>
              <a:buNone/>
            </a:pPr>
            <a:r>
              <a:rPr lang="zh-CN" altLang="en-US" sz="2800" b="1" dirty="0">
                <a:ea typeface="楷体_GB2312" pitchFamily="49" charset="-122"/>
              </a:rPr>
              <a:t>（三）用人单位安排劳动者加班的限制规定</a:t>
            </a:r>
            <a:endParaRPr lang="zh-CN" altLang="en-US" sz="2800" b="1" dirty="0">
              <a:ea typeface="楷体_GB2312" pitchFamily="49" charset="-122"/>
            </a:endParaRPr>
          </a:p>
          <a:p>
            <a:pPr>
              <a:lnSpc>
                <a:spcPct val="120000"/>
              </a:lnSpc>
              <a:buFont typeface="Wingdings" panose="05000000000000000000" pitchFamily="2" charset="2"/>
              <a:buNone/>
            </a:pPr>
            <a:r>
              <a:rPr lang="en-US" altLang="zh-CN" b="1" dirty="0">
                <a:ea typeface="楷体_GB2312" pitchFamily="49" charset="-122"/>
              </a:rPr>
              <a:t>            1</a:t>
            </a:r>
            <a:r>
              <a:rPr lang="zh-CN" altLang="en-US" b="1" dirty="0">
                <a:ea typeface="楷体_GB2312" pitchFamily="49" charset="-122"/>
              </a:rPr>
              <a:t>、用人单位依法安排劳动者在日法定标准工作时间以外延长工作时间的，按照不低于劳动合同规定的劳动者本人小时工资标准的</a:t>
            </a:r>
            <a:r>
              <a:rPr lang="en-US" altLang="zh-CN" b="1" dirty="0">
                <a:ea typeface="楷体_GB2312" pitchFamily="49" charset="-122"/>
              </a:rPr>
              <a:t>150%</a:t>
            </a:r>
            <a:r>
              <a:rPr lang="zh-CN" altLang="en-US" b="1" dirty="0">
                <a:ea typeface="楷体_GB2312" pitchFamily="49" charset="-122"/>
              </a:rPr>
              <a:t>支付劳动者工资；</a:t>
            </a:r>
            <a:endParaRPr lang="zh-CN" altLang="en-US" b="1" dirty="0">
              <a:ea typeface="楷体_GB2312" pitchFamily="49" charset="-122"/>
            </a:endParaRPr>
          </a:p>
          <a:p>
            <a:pPr>
              <a:lnSpc>
                <a:spcPct val="120000"/>
              </a:lnSpc>
              <a:buFont typeface="Wingdings" panose="05000000000000000000" pitchFamily="2" charset="2"/>
              <a:buNone/>
            </a:pPr>
            <a:r>
              <a:rPr lang="en-US" altLang="zh-CN" b="1" dirty="0">
                <a:ea typeface="楷体_GB2312" pitchFamily="49" charset="-122"/>
              </a:rPr>
              <a:t>           2</a:t>
            </a:r>
            <a:r>
              <a:rPr lang="zh-CN" altLang="en-US" b="1" dirty="0">
                <a:ea typeface="楷体_GB2312" pitchFamily="49" charset="-122"/>
              </a:rPr>
              <a:t>、用人单位依法安排劳动者在休息日工作，而又不能安排补休的，按照不低于劳动合同规定的劳动者本人日或小时工资标准的</a:t>
            </a:r>
            <a:r>
              <a:rPr lang="en-US" altLang="zh-CN" b="1" dirty="0">
                <a:ea typeface="楷体_GB2312" pitchFamily="49" charset="-122"/>
              </a:rPr>
              <a:t>200%</a:t>
            </a:r>
            <a:r>
              <a:rPr lang="zh-CN" altLang="en-US" b="1" dirty="0">
                <a:ea typeface="楷体_GB2312" pitchFamily="49" charset="-122"/>
              </a:rPr>
              <a:t>支付劳动者工资；</a:t>
            </a:r>
            <a:endParaRPr lang="zh-CN" altLang="en-US" b="1" dirty="0">
              <a:ea typeface="楷体_GB2312" pitchFamily="49" charset="-122"/>
            </a:endParaRPr>
          </a:p>
          <a:p>
            <a:pPr>
              <a:lnSpc>
                <a:spcPct val="120000"/>
              </a:lnSpc>
              <a:buFont typeface="Wingdings" panose="05000000000000000000" pitchFamily="2" charset="2"/>
              <a:buNone/>
            </a:pPr>
            <a:r>
              <a:rPr lang="en-US" altLang="zh-CN" b="1" dirty="0">
                <a:ea typeface="楷体_GB2312" pitchFamily="49" charset="-122"/>
              </a:rPr>
              <a:t>          3</a:t>
            </a:r>
            <a:r>
              <a:rPr lang="zh-CN" altLang="en-US" b="1" dirty="0">
                <a:ea typeface="楷体_GB2312" pitchFamily="49" charset="-122"/>
              </a:rPr>
              <a:t>、用人单位依法安排劳动者在法定休假日工作的，按照不低于劳动合同规定的劳动者本人日或小时工资标准的</a:t>
            </a:r>
            <a:r>
              <a:rPr lang="en-US" altLang="zh-CN" b="1" dirty="0">
                <a:ea typeface="楷体_GB2312" pitchFamily="49" charset="-122"/>
              </a:rPr>
              <a:t>300%</a:t>
            </a:r>
            <a:r>
              <a:rPr lang="zh-CN" altLang="en-US" b="1" dirty="0">
                <a:ea typeface="楷体_GB2312" pitchFamily="49" charset="-122"/>
              </a:rPr>
              <a:t>支付劳动者工资。 </a:t>
            </a:r>
            <a:endParaRPr lang="zh-CN" altLang="en-US" b="1" dirty="0">
              <a:ea typeface="楷体_GB2312" pitchFamily="49" charset="-122"/>
            </a:endParaRPr>
          </a:p>
          <a:p>
            <a:pPr>
              <a:lnSpc>
                <a:spcPct val="120000"/>
              </a:lnSpc>
              <a:buFont typeface="Wingdings" panose="05000000000000000000" pitchFamily="2" charset="2"/>
              <a:buNone/>
            </a:pPr>
            <a:r>
              <a:rPr lang="en-US" altLang="zh-CN" b="1" dirty="0">
                <a:ea typeface="楷体_GB2312" pitchFamily="49" charset="-122"/>
              </a:rPr>
              <a:t>          4</a:t>
            </a:r>
            <a:r>
              <a:rPr lang="zh-CN" altLang="en-US" b="1" dirty="0">
                <a:ea typeface="楷体_GB2312" pitchFamily="49" charset="-122"/>
              </a:rPr>
              <a:t>、实行计件工资的劳动者，在完成计件定额任务后，由用人单位安排延长工作时间的，应根据上述规定的原则，分别按照不低于      其本人法定工作时间计件单价的</a:t>
            </a:r>
            <a:r>
              <a:rPr lang="en-US" altLang="zh-CN" b="1" dirty="0">
                <a:ea typeface="楷体_GB2312" pitchFamily="49" charset="-122"/>
              </a:rPr>
              <a:t>150%</a:t>
            </a:r>
            <a:r>
              <a:rPr lang="zh-CN" altLang="en-US" b="1" dirty="0">
                <a:ea typeface="楷体_GB2312" pitchFamily="49" charset="-122"/>
              </a:rPr>
              <a:t>、</a:t>
            </a:r>
            <a:r>
              <a:rPr lang="en-US" altLang="zh-CN" b="1" dirty="0">
                <a:ea typeface="楷体_GB2312" pitchFamily="49" charset="-122"/>
              </a:rPr>
              <a:t>200%</a:t>
            </a:r>
            <a:r>
              <a:rPr lang="zh-CN" altLang="en-US" b="1" dirty="0">
                <a:ea typeface="楷体_GB2312" pitchFamily="49" charset="-122"/>
              </a:rPr>
              <a:t>、</a:t>
            </a:r>
            <a:r>
              <a:rPr lang="en-US" altLang="zh-CN" b="1" dirty="0">
                <a:ea typeface="楷体_GB2312" pitchFamily="49" charset="-122"/>
              </a:rPr>
              <a:t>300%</a:t>
            </a:r>
            <a:r>
              <a:rPr lang="zh-CN" altLang="en-US" b="1" dirty="0">
                <a:ea typeface="楷体_GB2312" pitchFamily="49" charset="-122"/>
              </a:rPr>
              <a:t>支付      其工资。</a:t>
            </a:r>
            <a:endParaRPr lang="zh-CN" altLang="en-US" b="1" dirty="0">
              <a:ea typeface="楷体_GB2312" pitchFamily="49"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5299" name="Rectangle 3"/>
          <p:cNvSpPr>
            <a:spLocks noGrp="1"/>
          </p:cNvSpPr>
          <p:nvPr>
            <p:ph idx="1"/>
          </p:nvPr>
        </p:nvSpPr>
        <p:spPr>
          <a:xfrm>
            <a:off x="323850" y="1052513"/>
            <a:ext cx="8569325" cy="5616575"/>
          </a:xfrm>
          <a:ln/>
        </p:spPr>
        <p:txBody>
          <a:bodyPr vert="horz" wrap="square" lIns="0" tIns="0" rIns="0" bIns="0" anchor="t" anchorCtr="0">
            <a:spAutoFit/>
          </a:bodyPr>
          <a:p>
            <a:pPr>
              <a:lnSpc>
                <a:spcPct val="120000"/>
              </a:lnSpc>
              <a:buFont typeface="Wingdings" panose="05000000000000000000" pitchFamily="2" charset="2"/>
              <a:buNone/>
            </a:pPr>
            <a:r>
              <a:rPr lang="en-US" altLang="zh-CN" sz="3200" b="1" dirty="0">
                <a:ea typeface="楷体_GB2312" pitchFamily="49" charset="-122"/>
              </a:rPr>
              <a:t>【</a:t>
            </a:r>
            <a:r>
              <a:rPr lang="zh-CN" altLang="en-US" sz="3200" b="1" dirty="0">
                <a:ea typeface="楷体_GB2312" pitchFamily="49" charset="-122"/>
              </a:rPr>
              <a:t>小思考</a:t>
            </a:r>
            <a:r>
              <a:rPr lang="en-US" altLang="zh-CN" sz="3200" b="1" dirty="0">
                <a:ea typeface="楷体_GB2312" pitchFamily="49" charset="-122"/>
              </a:rPr>
              <a:t>】</a:t>
            </a:r>
            <a:endParaRPr lang="en-US" altLang="zh-CN" sz="32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a:t>
            </a:r>
            <a:r>
              <a:rPr lang="zh-CN" altLang="en-US" sz="2800" b="1" dirty="0">
                <a:ea typeface="楷体_GB2312" pitchFamily="49" charset="-122"/>
              </a:rPr>
              <a:t>工人李某在加工一批零件时因疏忽致使所加工产品全部报废，给工厂造成经济损失</a:t>
            </a:r>
            <a:r>
              <a:rPr lang="en-US" altLang="zh-CN" sz="2800" b="1" dirty="0">
                <a:ea typeface="楷体_GB2312" pitchFamily="49" charset="-122"/>
              </a:rPr>
              <a:t>6000</a:t>
            </a:r>
            <a:r>
              <a:rPr lang="zh-CN" altLang="en-US" sz="2800" b="1" dirty="0">
                <a:ea typeface="楷体_GB2312" pitchFamily="49" charset="-122"/>
              </a:rPr>
              <a:t>元。工厂要求李某赔偿经济损失，从其每月工资中扣除，已知李某每月工资收入</a:t>
            </a:r>
            <a:r>
              <a:rPr lang="en-US" altLang="zh-CN" sz="2800" b="1" dirty="0">
                <a:ea typeface="楷体_GB2312" pitchFamily="49" charset="-122"/>
              </a:rPr>
              <a:t>1100</a:t>
            </a:r>
            <a:r>
              <a:rPr lang="zh-CN" altLang="en-US" sz="2800" b="1" dirty="0">
                <a:ea typeface="楷体_GB2312" pitchFamily="49" charset="-122"/>
              </a:rPr>
              <a:t>元，当地月最低工资标准</a:t>
            </a:r>
            <a:r>
              <a:rPr lang="en-US" altLang="zh-CN" sz="2800" b="1" dirty="0">
                <a:ea typeface="楷体_GB2312" pitchFamily="49" charset="-122"/>
              </a:rPr>
              <a:t>900</a:t>
            </a:r>
            <a:r>
              <a:rPr lang="zh-CN" altLang="en-US" sz="2800" b="1" dirty="0">
                <a:ea typeface="楷体_GB2312" pitchFamily="49" charset="-122"/>
              </a:rPr>
              <a:t>元。该工厂可从李某每月工资中扣除的最高限额为</a:t>
            </a:r>
            <a:r>
              <a:rPr lang="en-US" altLang="zh-CN" sz="2800" b="1" dirty="0">
                <a:ea typeface="楷体_GB2312" pitchFamily="49" charset="-122"/>
              </a:rPr>
              <a:t>(    )</a:t>
            </a:r>
            <a:r>
              <a:rPr lang="zh-CN" altLang="en-US" sz="2800" b="1" dirty="0">
                <a:ea typeface="楷体_GB2312" pitchFamily="49" charset="-122"/>
              </a:rPr>
              <a:t>元。</a:t>
            </a:r>
            <a:endParaRPr lang="zh-CN" altLang="en-US" sz="2800" b="1" dirty="0">
              <a:ea typeface="楷体_GB2312" pitchFamily="49" charset="-122"/>
            </a:endParaRPr>
          </a:p>
          <a:p>
            <a:pPr>
              <a:lnSpc>
                <a:spcPct val="120000"/>
              </a:lnSpc>
              <a:buFont typeface="Wingdings" panose="05000000000000000000" pitchFamily="2" charset="2"/>
              <a:buNone/>
            </a:pPr>
            <a:r>
              <a:rPr lang="en-US" altLang="zh-CN" sz="2800" b="1" dirty="0">
                <a:ea typeface="楷体_GB2312" pitchFamily="49" charset="-122"/>
              </a:rPr>
              <a:t>      A</a:t>
            </a:r>
            <a:r>
              <a:rPr lang="zh-CN" altLang="en-US" sz="2800" b="1" dirty="0">
                <a:ea typeface="楷体_GB2312" pitchFamily="49" charset="-122"/>
              </a:rPr>
              <a:t>、</a:t>
            </a:r>
            <a:r>
              <a:rPr lang="en-US" altLang="zh-CN" sz="2800" b="1" dirty="0">
                <a:ea typeface="楷体_GB2312" pitchFamily="49" charset="-122"/>
              </a:rPr>
              <a:t>500</a:t>
            </a:r>
            <a:r>
              <a:rPr lang="zh-CN" altLang="en-US" sz="2800" b="1" dirty="0">
                <a:ea typeface="楷体_GB2312" pitchFamily="49" charset="-122"/>
              </a:rPr>
              <a:t>　　</a:t>
            </a:r>
            <a:r>
              <a:rPr lang="en-US" altLang="zh-CN" sz="2800" b="1" dirty="0">
                <a:ea typeface="楷体_GB2312" pitchFamily="49" charset="-122"/>
              </a:rPr>
              <a:t>B</a:t>
            </a:r>
            <a:r>
              <a:rPr lang="zh-CN" altLang="en-US" sz="2800" b="1" dirty="0">
                <a:ea typeface="楷体_GB2312" pitchFamily="49" charset="-122"/>
              </a:rPr>
              <a:t>、</a:t>
            </a:r>
            <a:r>
              <a:rPr lang="en-US" altLang="zh-CN" sz="2800" b="1" dirty="0">
                <a:ea typeface="楷体_GB2312" pitchFamily="49" charset="-122"/>
              </a:rPr>
              <a:t>220</a:t>
            </a:r>
            <a:r>
              <a:rPr lang="zh-CN" altLang="en-US" sz="2800" b="1" dirty="0">
                <a:ea typeface="楷体_GB2312" pitchFamily="49" charset="-122"/>
              </a:rPr>
              <a:t>　　</a:t>
            </a:r>
            <a:r>
              <a:rPr lang="en-US" altLang="zh-CN" sz="2800" b="1" dirty="0">
                <a:ea typeface="楷体_GB2312" pitchFamily="49" charset="-122"/>
              </a:rPr>
              <a:t>C</a:t>
            </a:r>
            <a:r>
              <a:rPr lang="zh-CN" altLang="en-US" sz="2800" b="1" dirty="0">
                <a:ea typeface="楷体_GB2312" pitchFamily="49" charset="-122"/>
              </a:rPr>
              <a:t>、</a:t>
            </a:r>
            <a:r>
              <a:rPr lang="en-US" altLang="zh-CN" sz="2800" b="1" dirty="0">
                <a:ea typeface="楷体_GB2312" pitchFamily="49" charset="-122"/>
              </a:rPr>
              <a:t>200</a:t>
            </a:r>
            <a:r>
              <a:rPr lang="zh-CN" altLang="en-US" sz="2800" b="1" dirty="0">
                <a:ea typeface="楷体_GB2312" pitchFamily="49" charset="-122"/>
              </a:rPr>
              <a:t>　　</a:t>
            </a:r>
            <a:r>
              <a:rPr lang="en-US" altLang="zh-CN" sz="2800" b="1" dirty="0">
                <a:ea typeface="楷体_GB2312" pitchFamily="49" charset="-122"/>
              </a:rPr>
              <a:t>D</a:t>
            </a:r>
            <a:r>
              <a:rPr lang="zh-CN" altLang="en-US" sz="2800" b="1" dirty="0">
                <a:ea typeface="楷体_GB2312" pitchFamily="49" charset="-122"/>
              </a:rPr>
              <a:t>、</a:t>
            </a:r>
            <a:r>
              <a:rPr lang="en-US" altLang="zh-CN" sz="2800" b="1" dirty="0">
                <a:ea typeface="楷体_GB2312" pitchFamily="49" charset="-122"/>
              </a:rPr>
              <a:t>110</a:t>
            </a:r>
            <a:endParaRPr lang="en-US" altLang="zh-CN" sz="2800" b="1" dirty="0">
              <a:ea typeface="楷体_GB2312"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6323" name="Rectangle 3"/>
          <p:cNvSpPr>
            <a:spLocks noGrp="1"/>
          </p:cNvSpPr>
          <p:nvPr>
            <p:ph idx="1"/>
          </p:nvPr>
        </p:nvSpPr>
        <p:spPr>
          <a:xfrm>
            <a:off x="323850" y="1052513"/>
            <a:ext cx="8569325" cy="5616575"/>
          </a:xfrm>
          <a:ln/>
        </p:spPr>
        <p:txBody>
          <a:bodyPr vert="horz" wrap="square" lIns="0" tIns="0" rIns="0" bIns="0" anchor="t" anchorCtr="0">
            <a:spAutoFit/>
          </a:bodyPr>
          <a:p>
            <a:pPr>
              <a:lnSpc>
                <a:spcPct val="120000"/>
              </a:lnSpc>
              <a:buFont typeface="Wingdings" panose="05000000000000000000" pitchFamily="2" charset="2"/>
              <a:buNone/>
            </a:pPr>
            <a:r>
              <a:rPr lang="en-US" altLang="zh-CN" sz="2800" b="1" dirty="0">
                <a:ea typeface="楷体_GB2312" pitchFamily="49" charset="-122"/>
              </a:rPr>
              <a:t>【</a:t>
            </a:r>
            <a:r>
              <a:rPr lang="zh-CN" altLang="en-US" sz="2800" b="1" dirty="0">
                <a:ea typeface="楷体_GB2312" pitchFamily="49" charset="-122"/>
              </a:rPr>
              <a:t>答案</a:t>
            </a:r>
            <a:r>
              <a:rPr lang="en-US" altLang="zh-CN" sz="2800" b="1" dirty="0">
                <a:ea typeface="楷体_GB2312" pitchFamily="49" charset="-122"/>
              </a:rPr>
              <a:t>】C</a:t>
            </a:r>
            <a:endParaRPr lang="en-US" altLang="zh-CN" sz="2800" b="1" dirty="0">
              <a:ea typeface="楷体_GB2312" pitchFamily="49" charset="-122"/>
            </a:endParaRPr>
          </a:p>
          <a:p>
            <a:pPr>
              <a:lnSpc>
                <a:spcPct val="120000"/>
              </a:lnSpc>
              <a:buFont typeface="Wingdings" panose="05000000000000000000" pitchFamily="2" charset="2"/>
              <a:buNone/>
            </a:pPr>
            <a:r>
              <a:rPr lang="en-US" altLang="zh-CN" sz="2800" b="1" dirty="0">
                <a:ea typeface="楷体_GB2312" pitchFamily="49" charset="-122"/>
              </a:rPr>
              <a:t>【</a:t>
            </a:r>
            <a:r>
              <a:rPr lang="zh-CN" altLang="en-US" sz="2800" b="1" dirty="0">
                <a:ea typeface="楷体_GB2312" pitchFamily="49" charset="-122"/>
              </a:rPr>
              <a:t>解析</a:t>
            </a:r>
            <a:r>
              <a:rPr lang="en-US" altLang="zh-CN" sz="2800" b="1" dirty="0">
                <a:ea typeface="楷体_GB2312" pitchFamily="49" charset="-122"/>
              </a:rPr>
              <a:t>】</a:t>
            </a:r>
            <a:r>
              <a:rPr lang="zh-CN" altLang="en-US" sz="2800" b="1" dirty="0">
                <a:ea typeface="楷体_GB2312" pitchFamily="49" charset="-122"/>
              </a:rPr>
              <a:t>因劳动者本人原因给用人单位造成经济损失的，用人单位可按照劳动合同的约定要求其赔偿，也可从劳动者本人的工资中扣除。但每月扣除的部分不得超过劳动者当月工资的</a:t>
            </a:r>
            <a:r>
              <a:rPr lang="en-US" altLang="zh-CN" sz="2800" b="1" dirty="0">
                <a:ea typeface="楷体_GB2312" pitchFamily="49" charset="-122"/>
              </a:rPr>
              <a:t>20%</a:t>
            </a:r>
            <a:r>
              <a:rPr lang="zh-CN" altLang="en-US" sz="2800" b="1" dirty="0">
                <a:ea typeface="楷体_GB2312" pitchFamily="49" charset="-122"/>
              </a:rPr>
              <a:t>。若扣除后的剩余工资部分低于当地月最低工资标准，则按最低工资标准支付。在本题中，李某月工资的</a:t>
            </a:r>
            <a:r>
              <a:rPr lang="en-US" altLang="zh-CN" sz="2800" b="1" dirty="0">
                <a:ea typeface="楷体_GB2312" pitchFamily="49" charset="-122"/>
              </a:rPr>
              <a:t>80%</a:t>
            </a:r>
            <a:r>
              <a:rPr lang="zh-CN" altLang="en-US" sz="2800" b="1" dirty="0">
                <a:ea typeface="楷体_GB2312" pitchFamily="49" charset="-122"/>
              </a:rPr>
              <a:t>为</a:t>
            </a:r>
            <a:r>
              <a:rPr lang="en-US" altLang="zh-CN" sz="2800" b="1" dirty="0">
                <a:ea typeface="楷体_GB2312" pitchFamily="49" charset="-122"/>
              </a:rPr>
              <a:t>880</a:t>
            </a:r>
            <a:r>
              <a:rPr lang="zh-CN" altLang="en-US" sz="2800" b="1" dirty="0">
                <a:ea typeface="楷体_GB2312" pitchFamily="49" charset="-122"/>
              </a:rPr>
              <a:t>元＜</a:t>
            </a:r>
            <a:r>
              <a:rPr lang="en-US" altLang="zh-CN" sz="2800" b="1" dirty="0">
                <a:ea typeface="楷体_GB2312" pitchFamily="49" charset="-122"/>
              </a:rPr>
              <a:t>900</a:t>
            </a:r>
            <a:r>
              <a:rPr lang="zh-CN" altLang="en-US" sz="2800" b="1" dirty="0">
                <a:ea typeface="楷体_GB2312" pitchFamily="49" charset="-122"/>
              </a:rPr>
              <a:t>元，该工厂最多可以从李某的工资中扣除</a:t>
            </a:r>
            <a:r>
              <a:rPr lang="en-US" altLang="zh-CN" sz="2800" b="1" dirty="0">
                <a:ea typeface="楷体_GB2312" pitchFamily="49" charset="-122"/>
              </a:rPr>
              <a:t>1100-900=200(</a:t>
            </a:r>
            <a:r>
              <a:rPr lang="zh-CN" altLang="en-US" sz="2800" b="1" dirty="0">
                <a:ea typeface="楷体_GB2312" pitchFamily="49" charset="-122"/>
              </a:rPr>
              <a:t>元</a:t>
            </a:r>
            <a:r>
              <a:rPr lang="en-US" altLang="zh-CN" sz="2800" b="1" dirty="0">
                <a:ea typeface="楷体_GB2312" pitchFamily="49" charset="-122"/>
              </a:rPr>
              <a:t>)</a:t>
            </a:r>
            <a:r>
              <a:rPr lang="zh-CN" altLang="en-US" sz="2800" b="1" dirty="0">
                <a:ea typeface="楷体_GB2312" pitchFamily="49" charset="-122"/>
              </a:rPr>
              <a:t>。</a:t>
            </a:r>
            <a:endParaRPr lang="zh-CN" altLang="en-US" sz="2800" b="1" dirty="0">
              <a:ea typeface="楷体_GB2312" pitchFamily="49"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7347"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（四）劳动安全与卫生权利</a:t>
            </a:r>
            <a:endParaRPr lang="zh-CN" altLang="en-US" sz="3200" b="1" dirty="0">
              <a:ea typeface="楷体_GB2312" pitchFamily="49" charset="-122"/>
            </a:endParaRPr>
          </a:p>
          <a:p>
            <a:pPr>
              <a:lnSpc>
                <a:spcPct val="120000"/>
              </a:lnSpc>
              <a:buFont typeface="Wingdings" panose="05000000000000000000" pitchFamily="2" charset="2"/>
              <a:buNone/>
            </a:pPr>
            <a:r>
              <a:rPr lang="en-US" altLang="zh-CN" sz="3200" b="1" dirty="0">
                <a:ea typeface="楷体_GB2312" pitchFamily="49" charset="-122"/>
              </a:rPr>
              <a:t>            劳动者拒绝用人单位管理人员违章指挥、强令冒险作业的，不视为违反劳动合同。劳动者对危害生命安全和身体健康的劳动条件，有权对用人单位提出批评、检举和控告。</a:t>
            </a:r>
            <a:endParaRPr lang="en-US" altLang="zh-CN" sz="3200" b="1" dirty="0">
              <a:ea typeface="楷体_GB2312"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8371"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（五）用人单位发生变化合同的履行</a:t>
            </a:r>
            <a:endParaRPr lang="zh-CN" altLang="en-US" sz="3200" b="1" dirty="0">
              <a:ea typeface="楷体_GB2312" pitchFamily="49" charset="-122"/>
            </a:endParaRPr>
          </a:p>
          <a:p>
            <a:pPr>
              <a:lnSpc>
                <a:spcPct val="120000"/>
              </a:lnSpc>
              <a:buFont typeface="Wingdings" panose="05000000000000000000" pitchFamily="2" charset="2"/>
              <a:buNone/>
            </a:pPr>
            <a:endParaRPr lang="zh-CN" altLang="en-US" sz="10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用人单位变更名称、法定代表人、主要负责人或者投资人等事项，不影响劳动合同的履行。</a:t>
            </a:r>
            <a:endParaRPr lang="zh-CN" altLang="en-US" sz="3200" b="1" dirty="0">
              <a:ea typeface="楷体_GB2312" pitchFamily="49" charset="-122"/>
            </a:endParaRPr>
          </a:p>
          <a:p>
            <a:pPr>
              <a:lnSpc>
                <a:spcPct val="120000"/>
              </a:lnSpc>
              <a:buFont typeface="Wingdings" panose="05000000000000000000" pitchFamily="2" charset="2"/>
              <a:buNone/>
            </a:pPr>
            <a:endParaRPr lang="en-US" altLang="zh-CN" sz="3200" b="1" dirty="0">
              <a:ea typeface="楷体_GB2312"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四、劳动合同的履行和变更</a:t>
            </a:r>
            <a:endParaRPr lang="zh-CN" altLang="en-US" sz="4000" dirty="0">
              <a:latin typeface="黑体" panose="02010609060101010101" pitchFamily="2" charset="-122"/>
            </a:endParaRPr>
          </a:p>
        </p:txBody>
      </p:sp>
      <p:sp>
        <p:nvSpPr>
          <p:cNvPr id="59395" name="Rectangle 3"/>
          <p:cNvSpPr>
            <a:spLocks noGrp="1"/>
          </p:cNvSpPr>
          <p:nvPr>
            <p:ph idx="1"/>
          </p:nvPr>
        </p:nvSpPr>
        <p:spPr>
          <a:xfrm>
            <a:off x="250825" y="1125538"/>
            <a:ext cx="8401050" cy="4535487"/>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（六）劳动合同的变更</a:t>
            </a:r>
            <a:endParaRPr lang="zh-CN" altLang="en-US" sz="3200" b="1" dirty="0">
              <a:ea typeface="楷体_GB2312" pitchFamily="49" charset="-122"/>
            </a:endParaRPr>
          </a:p>
          <a:p>
            <a:pPr>
              <a:lnSpc>
                <a:spcPct val="120000"/>
              </a:lnSpc>
              <a:buFont typeface="Wingdings" panose="05000000000000000000" pitchFamily="2" charset="2"/>
              <a:buNone/>
            </a:pPr>
            <a:r>
              <a:rPr lang="zh-CN" altLang="en-US" sz="2400" b="1" dirty="0">
                <a:ea typeface="楷体_GB2312" pitchFamily="49" charset="-122"/>
              </a:rPr>
              <a:t>              </a:t>
            </a:r>
            <a:r>
              <a:rPr lang="zh-CN" altLang="en-US" sz="2400" b="1" dirty="0">
                <a:solidFill>
                  <a:schemeClr val="accent1"/>
                </a:solidFill>
                <a:ea typeface="楷体_GB2312" pitchFamily="49" charset="-122"/>
              </a:rPr>
              <a:t>劳动合同的变更</a:t>
            </a:r>
            <a:r>
              <a:rPr lang="zh-CN" altLang="en-US" sz="2400" b="1" dirty="0">
                <a:ea typeface="楷体_GB2312" pitchFamily="49" charset="-122"/>
              </a:rPr>
              <a:t>是指劳动合同依法订立后，在合同尚未履行或者尚未履行完毕之前，经用人单位和劳动者双方当事人协商同意，对劳动合同内容作</a:t>
            </a:r>
            <a:r>
              <a:rPr lang="zh-CN" altLang="en-US" sz="2400" b="1" dirty="0">
                <a:solidFill>
                  <a:schemeClr val="accent1"/>
                </a:solidFill>
                <a:ea typeface="楷体_GB2312" pitchFamily="49" charset="-122"/>
              </a:rPr>
              <a:t>部分修改、补充</a:t>
            </a:r>
            <a:r>
              <a:rPr lang="zh-CN" altLang="en-US" sz="2400" b="1" dirty="0">
                <a:ea typeface="楷体_GB2312" pitchFamily="49" charset="-122"/>
              </a:rPr>
              <a:t>或者</a:t>
            </a:r>
            <a:r>
              <a:rPr lang="zh-CN" altLang="en-US" sz="2400" b="1" dirty="0">
                <a:solidFill>
                  <a:schemeClr val="accent1"/>
                </a:solidFill>
                <a:ea typeface="楷体_GB2312" pitchFamily="49" charset="-122"/>
              </a:rPr>
              <a:t>删减</a:t>
            </a:r>
            <a:r>
              <a:rPr lang="zh-CN" altLang="en-US" sz="2400" b="1" dirty="0">
                <a:ea typeface="楷体_GB2312" pitchFamily="49" charset="-122"/>
              </a:rPr>
              <a:t>的法律行为。</a:t>
            </a:r>
            <a:endParaRPr lang="zh-CN" altLang="en-US" sz="2400" b="1" dirty="0">
              <a:ea typeface="楷体_GB2312" pitchFamily="49" charset="-122"/>
            </a:endParaRPr>
          </a:p>
          <a:p>
            <a:pPr>
              <a:lnSpc>
                <a:spcPct val="120000"/>
              </a:lnSpc>
              <a:buFont typeface="Wingdings" panose="05000000000000000000" pitchFamily="2" charset="2"/>
              <a:buNone/>
            </a:pPr>
            <a:r>
              <a:rPr lang="zh-CN" altLang="en-US" sz="2400" b="1" dirty="0">
                <a:ea typeface="楷体_GB2312" pitchFamily="49" charset="-122"/>
              </a:rPr>
              <a:t>            用人单位与劳动者协商一致，可以变更劳动合同约定的内容。变更劳动合同，应当采用</a:t>
            </a:r>
            <a:r>
              <a:rPr lang="zh-CN" altLang="en-US" sz="2400" b="1" dirty="0">
                <a:solidFill>
                  <a:schemeClr val="accent1"/>
                </a:solidFill>
                <a:ea typeface="楷体_GB2312" pitchFamily="49" charset="-122"/>
              </a:rPr>
              <a:t>书面形式</a:t>
            </a:r>
            <a:r>
              <a:rPr lang="zh-CN" altLang="en-US" sz="2400" b="1" dirty="0">
                <a:ea typeface="楷体_GB2312" pitchFamily="49" charset="-122"/>
              </a:rPr>
              <a:t>。变更后的劳动合同文本由用人单位和劳动者</a:t>
            </a:r>
            <a:r>
              <a:rPr lang="zh-CN" altLang="en-US" sz="2400" b="1" dirty="0">
                <a:solidFill>
                  <a:schemeClr val="accent1"/>
                </a:solidFill>
                <a:ea typeface="楷体_GB2312" pitchFamily="49" charset="-122"/>
              </a:rPr>
              <a:t>各执一份</a:t>
            </a:r>
            <a:r>
              <a:rPr lang="zh-CN" altLang="en-US" sz="2400" b="1" dirty="0">
                <a:ea typeface="楷体_GB2312" pitchFamily="49" charset="-122"/>
              </a:rPr>
              <a:t>。</a:t>
            </a:r>
            <a:endParaRPr lang="zh-CN" altLang="en-US" sz="2400" b="1" dirty="0">
              <a:ea typeface="楷体_GB2312" pitchFamily="49" charset="-122"/>
            </a:endParaRPr>
          </a:p>
          <a:p>
            <a:pPr>
              <a:lnSpc>
                <a:spcPct val="120000"/>
              </a:lnSpc>
              <a:buFont typeface="Wingdings" panose="05000000000000000000" pitchFamily="2" charset="2"/>
              <a:buNone/>
            </a:pPr>
            <a:r>
              <a:rPr lang="zh-CN" altLang="en-US" sz="2400" b="1" dirty="0">
                <a:ea typeface="楷体_GB2312" pitchFamily="49" charset="-122"/>
              </a:rPr>
              <a:t>          劳动合同一经依法订立，即具有法律约束力， 受法律保护，双方当事人应当严格履行，</a:t>
            </a:r>
            <a:endParaRPr lang="zh-CN" altLang="en-US" sz="2400" b="1" dirty="0">
              <a:ea typeface="楷体_GB2312"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0419" name="Rectangle 3"/>
          <p:cNvSpPr>
            <a:spLocks noGrp="1"/>
          </p:cNvSpPr>
          <p:nvPr>
            <p:ph idx="1"/>
          </p:nvPr>
        </p:nvSpPr>
        <p:spPr>
          <a:xfrm>
            <a:off x="395288" y="1196975"/>
            <a:ext cx="8329612" cy="443230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ea typeface="楷体_GB2312" pitchFamily="49" charset="-122"/>
              </a:rPr>
              <a:t>（一）劳动合同的解除</a:t>
            </a:r>
            <a:endParaRPr lang="zh-CN" altLang="en-US" sz="1000" b="1" dirty="0">
              <a:ea typeface="楷体_GB2312" pitchFamily="49" charset="-122"/>
            </a:endParaRPr>
          </a:p>
          <a:p>
            <a:pPr>
              <a:lnSpc>
                <a:spcPct val="120000"/>
              </a:lnSpc>
              <a:buFont typeface="Wingdings" panose="05000000000000000000" pitchFamily="2" charset="2"/>
              <a:buNone/>
            </a:pPr>
            <a:r>
              <a:rPr lang="zh-CN" altLang="en-US" sz="3200" b="1" dirty="0">
                <a:ea typeface="楷体_GB2312" pitchFamily="49" charset="-122"/>
              </a:rPr>
              <a:t>           劳动合同的解除，是指劳动合同在订立以后，尚未履行完毕或者未全部履行以前，由于合同双方或者单方的法律行为导致双方当事人提前消灭劳动关系的法律行为。</a:t>
            </a:r>
            <a:endParaRPr lang="zh-CN" altLang="en-US" sz="3200" b="1" dirty="0">
              <a:ea typeface="楷体_GB2312" pitchFamily="49" charset="-122"/>
            </a:endParaRPr>
          </a:p>
          <a:p>
            <a:pPr eaLnBrk="1" hangingPunct="1">
              <a:buFont typeface="Wingdings" panose="05000000000000000000" pitchFamily="2" charset="2"/>
              <a:buNone/>
            </a:pPr>
            <a:r>
              <a:rPr lang="zh-CN" altLang="en-US" sz="2400" b="1" dirty="0">
                <a:solidFill>
                  <a:schemeClr val="accent2"/>
                </a:solidFill>
                <a:latin typeface="楷体_GB2312" pitchFamily="49" charset="-122"/>
                <a:ea typeface="楷体_GB2312" pitchFamily="49" charset="-122"/>
              </a:rPr>
              <a:t>      </a:t>
            </a:r>
            <a:r>
              <a:rPr lang="zh-CN" altLang="en-US" sz="2400" b="1" dirty="0">
                <a:solidFill>
                  <a:schemeClr val="folHlink"/>
                </a:solidFill>
                <a:latin typeface="楷体_GB2312" pitchFamily="49" charset="-122"/>
                <a:ea typeface="楷体_GB2312" pitchFamily="49" charset="-122"/>
              </a:rPr>
              <a:t>劳动合同的解除，只对未履行的部分发生效力，不涉及已履行的部分。</a:t>
            </a:r>
            <a:endParaRPr lang="zh-CN" altLang="en-US" sz="2400" b="1" dirty="0">
              <a:solidFill>
                <a:schemeClr val="folHlink"/>
              </a:solidFill>
              <a:latin typeface="楷体_GB2312" pitchFamily="49" charset="-122"/>
              <a:ea typeface="楷体_GB2312" pitchFamily="49" charset="-122"/>
            </a:endParaRPr>
          </a:p>
          <a:p>
            <a:pPr eaLnBrk="1" hangingPunct="1">
              <a:buFont typeface="Wingdings" panose="05000000000000000000" pitchFamily="2" charset="2"/>
              <a:buNone/>
            </a:pPr>
            <a:r>
              <a:rPr lang="zh-CN" altLang="en-US" sz="2400" b="1" dirty="0">
                <a:solidFill>
                  <a:schemeClr val="folHlink"/>
                </a:solidFill>
                <a:latin typeface="楷体_GB2312" pitchFamily="49" charset="-122"/>
                <a:ea typeface="楷体_GB2312" pitchFamily="49" charset="-122"/>
              </a:rPr>
              <a:t>      劳动合同的解除分为协商解除和单方解除，单方解除分为用人单位单方解除和劳动者单方解除。</a:t>
            </a:r>
            <a:endParaRPr lang="en-US" altLang="zh-CN" sz="2400" b="1" dirty="0">
              <a:solidFill>
                <a:schemeClr val="folHlink"/>
              </a:solidFill>
              <a:latin typeface="楷体_GB2312" pitchFamily="49" charset="-122"/>
              <a:ea typeface="楷体_GB2312" pitchFamily="49"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1443" name="Rectangle 3"/>
          <p:cNvSpPr>
            <a:spLocks noGrp="1"/>
          </p:cNvSpPr>
          <p:nvPr>
            <p:ph idx="1"/>
          </p:nvPr>
        </p:nvSpPr>
        <p:spPr>
          <a:xfrm>
            <a:off x="323850" y="1052513"/>
            <a:ext cx="8424863" cy="4579937"/>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（二）单方解除</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、劳动者可以单方面解除劳动合同的情形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）劳动者提前通知解除劳动合同的情形：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①劳动者在试用期内提前三日通知用人单位，可以解除劳动合同；②劳动者提前三十日以书面形式通知用人单位，可以解除劳动合同。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zh-CN" altLang="en-US" sz="2400" b="1" dirty="0">
                <a:solidFill>
                  <a:schemeClr val="folHlink"/>
                </a:solidFill>
                <a:latin typeface="楷体_GB2312" pitchFamily="49" charset="-122"/>
                <a:ea typeface="楷体_GB2312" pitchFamily="49" charset="-122"/>
              </a:rPr>
              <a:t>以上情形解除劳动合同的，劳动者不能获得经济补偿。必须履行法定的通知程序，没履行属于违法解除，给用人单位造成损失的，劳动者应承担赔偿责任。</a:t>
            </a:r>
            <a:endParaRPr lang="zh-CN" altLang="en-US" sz="2400" b="1" dirty="0">
              <a:solidFill>
                <a:schemeClr val="folHlink"/>
              </a:solidFill>
              <a:latin typeface="楷体_GB2312" pitchFamily="49" charset="-122"/>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p:cNvSpPr>
          <p:nvPr>
            <p:ph type="title"/>
          </p:nvPr>
        </p:nvSpPr>
        <p:spPr>
          <a:xfrm>
            <a:off x="323850" y="333375"/>
            <a:ext cx="8229600" cy="649288"/>
          </a:xfrm>
          <a:ln/>
        </p:spPr>
        <p:txBody>
          <a:bodyPr vert="horz" wrap="square" lIns="0" tIns="0" rIns="0" bIns="0" anchor="t" anchorCtr="0">
            <a:spAutoFit/>
          </a:bodyPr>
          <a:p>
            <a:r>
              <a:rPr lang="zh-CN" altLang="en-US" sz="4000" dirty="0"/>
              <a:t>一、劳动法的概念和调整对象</a:t>
            </a:r>
            <a:endParaRPr lang="zh-CN" altLang="en-US" sz="4000" dirty="0"/>
          </a:p>
        </p:txBody>
      </p:sp>
      <p:sp>
        <p:nvSpPr>
          <p:cNvPr id="14339" name="Rectangle 3"/>
          <p:cNvSpPr>
            <a:spLocks noGrp="1"/>
          </p:cNvSpPr>
          <p:nvPr>
            <p:ph idx="1"/>
          </p:nvPr>
        </p:nvSpPr>
        <p:spPr>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（二）劳动法的调整对象</a:t>
            </a:r>
            <a:endParaRPr lang="zh-CN" altLang="en-US" sz="3200" b="1" dirty="0">
              <a:latin typeface="楷体_GB2312" pitchFamily="49" charset="-122"/>
              <a:ea typeface="楷体_GB2312" pitchFamily="49" charset="-122"/>
            </a:endParaRPr>
          </a:p>
          <a:p>
            <a:pPr algn="just">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劳动法的调整对象是调整劳动关系以及与劳动关系有密切关联的其他关系。也就是调整这两部分社会关系。其中劳动关系是主要的关系。</a:t>
            </a:r>
            <a:endParaRPr lang="zh-CN" altLang="en-US" sz="32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339">
                                            <p:txEl>
                                              <p:charRg st="0" end="12"/>
                                            </p:txEl>
                                          </p:spTgt>
                                        </p:tgtEl>
                                        <p:attrNameLst>
                                          <p:attrName>style.visibility</p:attrName>
                                        </p:attrNameLst>
                                      </p:cBhvr>
                                      <p:to>
                                        <p:strVal val="visible"/>
                                      </p:to>
                                    </p:set>
                                    <p:animEffect transition="in" filter="wipe(down)">
                                      <p:cBhvr>
                                        <p:cTn id="10" dur="500"/>
                                        <p:tgtEl>
                                          <p:spTgt spid="14339">
                                            <p:txEl>
                                              <p:charRg st="0" end="1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339">
                                            <p:txEl>
                                              <p:charRg st="12" end="79"/>
                                            </p:txEl>
                                          </p:spTgt>
                                        </p:tgtEl>
                                        <p:attrNameLst>
                                          <p:attrName>style.visibility</p:attrName>
                                        </p:attrNameLst>
                                      </p:cBhvr>
                                      <p:to>
                                        <p:strVal val="visible"/>
                                      </p:to>
                                    </p:set>
                                    <p:animEffect transition="in" filter="wipe(down)">
                                      <p:cBhvr>
                                        <p:cTn id="15" dur="500"/>
                                        <p:tgtEl>
                                          <p:spTgt spid="14339">
                                            <p:txEl>
                                              <p:charRg st="12"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2467" name="Rectangle 3"/>
          <p:cNvSpPr>
            <a:spLocks noGrp="1"/>
          </p:cNvSpPr>
          <p:nvPr>
            <p:ph idx="1"/>
          </p:nvPr>
        </p:nvSpPr>
        <p:spPr>
          <a:xfrm>
            <a:off x="179388" y="1052513"/>
            <a:ext cx="8424862" cy="5354637"/>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（二）单方解除</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、劳动者可以单方面解除劳动合同的情形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）劳动者可以随时通知解除劳动合同的情形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①用人单位未按照劳动合同约定提供劳动保护或者劳动条件的；②用人单位未及时足额支付劳动报酬的；③用人单位未依法为劳动者缴纳社会保险费的；④用人单位的规章制度违反法律、法规的规定，损害劳动者权益的；</a:t>
            </a:r>
            <a:endParaRPr lang="zh-CN" altLang="en-US" sz="2800" b="1" dirty="0">
              <a:latin typeface="楷体_GB2312" pitchFamily="49" charset="-122"/>
              <a:ea typeface="楷体_GB2312"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3491" name="Rectangle 3"/>
          <p:cNvSpPr>
            <a:spLocks noGrp="1"/>
          </p:cNvSpPr>
          <p:nvPr>
            <p:ph idx="1"/>
          </p:nvPr>
        </p:nvSpPr>
        <p:spPr>
          <a:xfrm>
            <a:off x="250825" y="1052513"/>
            <a:ext cx="8642350" cy="524510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（二）单方解除</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、劳动者可以单方面解除劳动合同的情形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）劳动者可以随时通知解除劳动合同的情形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⑤用人单位以欺诈、胁迫的手段或者乘人之危，使对方在违背真实意思的情况下订立或者变更劳动合同的；⑥用人单位在劳动合同中免除自己的法定责任、排除劳动者权利的；⑦用人单位违反法律、行政法规强制性规定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zh-CN" altLang="en-US" sz="2800" b="1" dirty="0">
                <a:solidFill>
                  <a:schemeClr val="folHlink"/>
                </a:solidFill>
                <a:latin typeface="楷体_GB2312" pitchFamily="49" charset="-122"/>
                <a:ea typeface="楷体_GB2312" pitchFamily="49" charset="-122"/>
              </a:rPr>
              <a:t>以上情形解除劳动合同的，需向劳动者支付经济补偿。 </a:t>
            </a:r>
            <a:endParaRPr lang="zh-CN" altLang="en-US" sz="2800" b="1" dirty="0">
              <a:solidFill>
                <a:schemeClr val="folHlink"/>
              </a:solidFill>
              <a:latin typeface="楷体_GB2312" pitchFamily="49" charset="-122"/>
              <a:ea typeface="楷体_GB2312"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4515" name="Rectangle 3"/>
          <p:cNvSpPr>
            <a:spLocks noGrp="1"/>
          </p:cNvSpPr>
          <p:nvPr>
            <p:ph idx="1"/>
          </p:nvPr>
        </p:nvSpPr>
        <p:spPr>
          <a:xfrm>
            <a:off x="250825" y="1052513"/>
            <a:ext cx="8713788" cy="4210050"/>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（二）单方解除</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、劳动者可以单方面解除劳动合同的情形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）劳动者不需事先告知即可解除劳动合同的情形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①用人单位以暴力、威胁或者非法限制人身自由的手段强迫劳动者劳动的；②用人单位违章指挥、强令冒险作业危及劳动者人身安全的。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solidFill>
                  <a:schemeClr val="folHlink"/>
                </a:solidFill>
                <a:latin typeface="楷体_GB2312" pitchFamily="49" charset="-122"/>
                <a:ea typeface="楷体_GB2312" pitchFamily="49" charset="-122"/>
              </a:rPr>
              <a:t>     以上情形解除劳动合同的，需向劳动者支付经济补偿。</a:t>
            </a:r>
            <a:endParaRPr lang="zh-CN" altLang="en-US" sz="2800" b="1" dirty="0">
              <a:solidFill>
                <a:schemeClr val="folHlink"/>
              </a:solidFill>
              <a:latin typeface="楷体_GB2312" pitchFamily="49" charset="-122"/>
              <a:ea typeface="楷体_GB2312"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5539" name="Rectangle 3"/>
          <p:cNvSpPr>
            <a:spLocks noGrp="1"/>
          </p:cNvSpPr>
          <p:nvPr>
            <p:ph idx="1"/>
          </p:nvPr>
        </p:nvSpPr>
        <p:spPr>
          <a:xfrm>
            <a:off x="250825" y="1052513"/>
            <a:ext cx="8713788" cy="5400675"/>
          </a:xfrm>
          <a:ln/>
        </p:spPr>
        <p:txBody>
          <a:bodyPr vert="horz" wrap="square" lIns="0" tIns="0" rIns="0" bIns="0" anchor="t" anchorCtr="0">
            <a:spAutoFit/>
          </a:bodyPr>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a:t>
            </a:r>
            <a:r>
              <a:rPr lang="zh-CN" altLang="en-US" sz="3200" b="1" dirty="0">
                <a:latin typeface="楷体_GB2312" pitchFamily="49" charset="-122"/>
                <a:ea typeface="楷体_GB2312" pitchFamily="49" charset="-122"/>
              </a:rPr>
              <a:t>小思考</a:t>
            </a:r>
            <a:r>
              <a:rPr lang="en-US" altLang="zh-CN" sz="3200" b="1" dirty="0">
                <a:latin typeface="楷体_GB2312" pitchFamily="49" charset="-122"/>
                <a:ea typeface="楷体_GB2312" pitchFamily="49" charset="-122"/>
              </a:rPr>
              <a:t>】</a:t>
            </a:r>
            <a:r>
              <a:rPr lang="zh-CN" altLang="en-US" sz="3200" b="1" dirty="0">
                <a:latin typeface="楷体_GB2312" pitchFamily="49" charset="-122"/>
                <a:ea typeface="楷体_GB2312" pitchFamily="49" charset="-122"/>
              </a:rPr>
              <a:t>在法定解除中，劳动者可以单方面解除劳动合同中，劳动者需提前通知解除劳动合同的情形是（　）。</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A.</a:t>
            </a:r>
            <a:r>
              <a:rPr lang="zh-CN" altLang="en-US" sz="3200" b="1" dirty="0">
                <a:latin typeface="楷体_GB2312" pitchFamily="49" charset="-122"/>
                <a:ea typeface="楷体_GB2312" pitchFamily="49" charset="-122"/>
              </a:rPr>
              <a:t>劳动者在试用期内解除劳动合同    </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B.</a:t>
            </a:r>
            <a:r>
              <a:rPr lang="zh-CN" altLang="en-US" sz="3200" b="1" dirty="0">
                <a:latin typeface="楷体_GB2312" pitchFamily="49" charset="-122"/>
                <a:ea typeface="楷体_GB2312" pitchFamily="49" charset="-122"/>
              </a:rPr>
              <a:t>用人单位未及时足额支付劳动报酬的</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C.</a:t>
            </a:r>
            <a:r>
              <a:rPr lang="zh-CN" altLang="en-US" sz="3200" b="1" dirty="0">
                <a:latin typeface="楷体_GB2312" pitchFamily="49" charset="-122"/>
                <a:ea typeface="楷体_GB2312" pitchFamily="49" charset="-122"/>
              </a:rPr>
              <a:t>劳动者提前三十日以书面形式通知用人单位  </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D.</a:t>
            </a:r>
            <a:r>
              <a:rPr lang="zh-CN" altLang="en-US" sz="3200" b="1" dirty="0">
                <a:latin typeface="楷体_GB2312" pitchFamily="49" charset="-122"/>
                <a:ea typeface="楷体_GB2312" pitchFamily="49" charset="-122"/>
              </a:rPr>
              <a:t>用人单位以暴力手段强迫劳动者劳动的</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a:t>
            </a:r>
            <a:r>
              <a:rPr lang="zh-CN" altLang="en-US" sz="3200" b="1" dirty="0">
                <a:latin typeface="楷体_GB2312" pitchFamily="49" charset="-122"/>
                <a:ea typeface="楷体_GB2312" pitchFamily="49" charset="-122"/>
              </a:rPr>
              <a:t>答案</a:t>
            </a:r>
            <a:r>
              <a:rPr lang="en-US" altLang="zh-CN" sz="3200" b="1" dirty="0">
                <a:latin typeface="楷体_GB2312" pitchFamily="49" charset="-122"/>
                <a:ea typeface="楷体_GB2312" pitchFamily="49" charset="-122"/>
              </a:rPr>
              <a:t>】AC</a:t>
            </a:r>
            <a:endParaRPr lang="en-US" altLang="zh-CN" sz="3200" b="1" dirty="0">
              <a:latin typeface="楷体_GB2312" pitchFamily="49" charset="-122"/>
              <a:ea typeface="楷体_GB2312" pitchFamily="49"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6563" name="Rectangle 3"/>
          <p:cNvSpPr>
            <a:spLocks noGrp="1"/>
          </p:cNvSpPr>
          <p:nvPr>
            <p:ph idx="1"/>
          </p:nvPr>
        </p:nvSpPr>
        <p:spPr>
          <a:xfrm>
            <a:off x="250825" y="1052513"/>
            <a:ext cx="8713788"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（二）单方解除</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、用人单位可以单方面解除劳动合同的情形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）因劳动者的过失而使用人单位单方解除劳动合同。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）用人单位单方无过失性辞职</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）用人单位因经济性裁员而解除劳动合同</a:t>
            </a:r>
            <a:endParaRPr lang="zh-CN" altLang="en-US" sz="2800" b="1" dirty="0">
              <a:solidFill>
                <a:schemeClr val="folHlink"/>
              </a:solidFill>
              <a:latin typeface="楷体_GB2312" pitchFamily="49" charset="-122"/>
              <a:ea typeface="楷体_GB2312"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7587" name="Rectangle 3"/>
          <p:cNvSpPr>
            <a:spLocks noGrp="1"/>
          </p:cNvSpPr>
          <p:nvPr>
            <p:ph idx="1"/>
          </p:nvPr>
        </p:nvSpPr>
        <p:spPr>
          <a:xfrm>
            <a:off x="250825" y="1052513"/>
            <a:ext cx="5976938"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（三）劳动合同解除的限制</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a:t>
            </a:r>
            <a:r>
              <a:rPr lang="en-US" altLang="en-US" sz="2800" b="1" dirty="0">
                <a:latin typeface="楷体_GB2312" pitchFamily="49" charset="-122"/>
                <a:ea typeface="楷体_GB2312" pitchFamily="49" charset="-122"/>
              </a:rPr>
              <a:t>从事接触职业病危害作业的劳动者未进行离岗前职业健康检查，或者疑似职业病病人在诊断或者医学观察期间的；</a:t>
            </a:r>
            <a:endParaRPr lang="en-US" altLang="zh-CN"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、在本单位患职业病或者因工负伤并被确认丧失或者部分丧失劳动能力的；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、患病或者非因工负伤，在规定的医疗期内的；</a:t>
            </a:r>
            <a:endParaRPr lang="en-US" altLang="en-US" sz="2800" b="1" dirty="0">
              <a:latin typeface="楷体_GB2312" pitchFamily="49" charset="-122"/>
              <a:ea typeface="楷体_GB2312" pitchFamily="49" charset="-122"/>
            </a:endParaRPr>
          </a:p>
        </p:txBody>
      </p:sp>
      <p:pic>
        <p:nvPicPr>
          <p:cNvPr id="67588" name="Picture 4" descr="Img241125277"/>
          <p:cNvPicPr>
            <a:picLocks noChangeAspect="1"/>
          </p:cNvPicPr>
          <p:nvPr/>
        </p:nvPicPr>
        <p:blipFill>
          <a:blip r:embed="rId1"/>
          <a:stretch>
            <a:fillRect/>
          </a:stretch>
        </p:blipFill>
        <p:spPr>
          <a:xfrm>
            <a:off x="6324600" y="2228850"/>
            <a:ext cx="2819400" cy="4629150"/>
          </a:xfrm>
          <a:prstGeom prst="rect">
            <a:avLst/>
          </a:prstGeom>
          <a:noFill/>
          <a:ln w="9525">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8611" name="Rectangle 3"/>
          <p:cNvSpPr>
            <a:spLocks noGrp="1"/>
          </p:cNvSpPr>
          <p:nvPr>
            <p:ph idx="1"/>
          </p:nvPr>
        </p:nvSpPr>
        <p:spPr>
          <a:xfrm>
            <a:off x="250825" y="1052513"/>
            <a:ext cx="8353425"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（三）劳动合同解除的限制</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4</a:t>
            </a:r>
            <a:r>
              <a:rPr lang="zh-CN" altLang="en-US" sz="2800" b="1" dirty="0">
                <a:latin typeface="楷体_GB2312" pitchFamily="49" charset="-122"/>
                <a:ea typeface="楷体_GB2312" pitchFamily="49" charset="-122"/>
              </a:rPr>
              <a:t>、女职工在孕期、产期、哺乳期的；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5</a:t>
            </a:r>
            <a:r>
              <a:rPr lang="zh-CN" altLang="en-US" sz="2800" b="1" dirty="0">
                <a:latin typeface="楷体_GB2312" pitchFamily="49" charset="-122"/>
                <a:ea typeface="楷体_GB2312" pitchFamily="49" charset="-122"/>
              </a:rPr>
              <a:t>、在本单位连续工作满</a:t>
            </a:r>
            <a:r>
              <a:rPr lang="en-US" altLang="zh-CN" sz="2800" b="1" dirty="0">
                <a:latin typeface="楷体_GB2312" pitchFamily="49" charset="-122"/>
                <a:ea typeface="楷体_GB2312" pitchFamily="49" charset="-122"/>
              </a:rPr>
              <a:t>15</a:t>
            </a:r>
            <a:r>
              <a:rPr lang="zh-CN" altLang="en-US" sz="2800" b="1" dirty="0">
                <a:latin typeface="楷体_GB2312" pitchFamily="49" charset="-122"/>
                <a:ea typeface="楷体_GB2312" pitchFamily="49" charset="-122"/>
              </a:rPr>
              <a:t>年，且距法定退休年龄不足</a:t>
            </a: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年的；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6</a:t>
            </a:r>
            <a:r>
              <a:rPr lang="zh-CN" altLang="en-US" sz="2800" b="1" dirty="0">
                <a:latin typeface="楷体_GB2312" pitchFamily="49" charset="-122"/>
                <a:ea typeface="楷体_GB2312" pitchFamily="49" charset="-122"/>
              </a:rPr>
              <a:t>、法律、行政法规规定的其他情形。</a:t>
            </a:r>
            <a:endParaRPr lang="zh-CN" altLang="en-US" sz="2800" b="1" dirty="0">
              <a:latin typeface="楷体_GB2312" pitchFamily="49" charset="-122"/>
              <a:ea typeface="楷体_GB2312" pitchFamily="49" charset="-122"/>
            </a:endParaRPr>
          </a:p>
        </p:txBody>
      </p:sp>
      <p:pic>
        <p:nvPicPr>
          <p:cNvPr id="68612" name="Picture 5" descr="20091029075542242"/>
          <p:cNvPicPr>
            <a:picLocks noChangeAspect="1"/>
          </p:cNvPicPr>
          <p:nvPr/>
        </p:nvPicPr>
        <p:blipFill>
          <a:blip r:embed="rId1"/>
          <a:stretch>
            <a:fillRect/>
          </a:stretch>
        </p:blipFill>
        <p:spPr>
          <a:xfrm>
            <a:off x="3851275" y="4225925"/>
            <a:ext cx="5292725" cy="2632075"/>
          </a:xfrm>
          <a:prstGeom prst="rect">
            <a:avLst/>
          </a:prstGeom>
          <a:noFill/>
          <a:ln w="9525">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69635" name="Rectangle 3"/>
          <p:cNvSpPr>
            <a:spLocks noGrp="1"/>
          </p:cNvSpPr>
          <p:nvPr>
            <p:ph idx="1"/>
          </p:nvPr>
        </p:nvSpPr>
        <p:spPr>
          <a:xfrm>
            <a:off x="179388" y="1125538"/>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600" b="1" dirty="0">
                <a:latin typeface="楷体_GB2312" pitchFamily="49" charset="-122"/>
                <a:ea typeface="楷体_GB2312" pitchFamily="49" charset="-122"/>
              </a:rPr>
              <a:t>（四）劳动合同的终止</a:t>
            </a:r>
            <a:endParaRPr lang="zh-CN" altLang="en-US" sz="3600" b="1" dirty="0">
              <a:latin typeface="楷体_GB2312" pitchFamily="49" charset="-122"/>
              <a:ea typeface="楷体_GB2312" pitchFamily="49" charset="-122"/>
            </a:endParaRPr>
          </a:p>
          <a:p>
            <a:pPr>
              <a:lnSpc>
                <a:spcPct val="120000"/>
              </a:lnSpc>
              <a:buFont typeface="Wingdings" panose="05000000000000000000" pitchFamily="2" charset="2"/>
              <a:buNone/>
            </a:pP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a:t>
            </a:r>
            <a:r>
              <a:rPr lang="zh-CN" altLang="en-US" sz="3200" b="1" dirty="0">
                <a:solidFill>
                  <a:schemeClr val="folHlink"/>
                </a:solidFill>
                <a:latin typeface="楷体_GB2312" pitchFamily="49" charset="-122"/>
                <a:ea typeface="楷体_GB2312" pitchFamily="49" charset="-122"/>
              </a:rPr>
              <a:t>劳动合同终止</a:t>
            </a:r>
            <a:r>
              <a:rPr lang="zh-CN" altLang="en-US" sz="3200" b="1" dirty="0">
                <a:latin typeface="楷体_GB2312" pitchFamily="49" charset="-122"/>
                <a:ea typeface="楷体_GB2312" pitchFamily="49" charset="-122"/>
              </a:rPr>
              <a:t>是指劳动合同的法律效力依法被消灭，即劳动关系由于一定法律事实的出现而终结，劳动者与用人单位之间原有的权利义务不再存在。</a:t>
            </a:r>
            <a:endParaRPr lang="zh-CN" altLang="en-US" sz="3200" b="1" dirty="0">
              <a:solidFill>
                <a:schemeClr val="folHlink"/>
              </a:solidFill>
              <a:latin typeface="楷体_GB2312" pitchFamily="49" charset="-122"/>
              <a:ea typeface="楷体_GB2312"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0659" name="Rectangle 3"/>
          <p:cNvSpPr>
            <a:spLocks noGrp="1"/>
          </p:cNvSpPr>
          <p:nvPr>
            <p:ph idx="1"/>
          </p:nvPr>
        </p:nvSpPr>
        <p:spPr>
          <a:xfrm>
            <a:off x="179388" y="1125538"/>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（四）劳动合同的终止</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    劳动合同终止的情形：</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1</a:t>
            </a:r>
            <a:r>
              <a:rPr lang="zh-CN" altLang="en-US" sz="2800" b="1" dirty="0">
                <a:latin typeface="楷体_GB2312" pitchFamily="49" charset="-122"/>
                <a:ea typeface="楷体_GB2312" pitchFamily="49" charset="-122"/>
              </a:rPr>
              <a:t>、劳动合同期满的；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、劳动者开始依法享受基本养老保险待遇的；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3</a:t>
            </a:r>
            <a:r>
              <a:rPr lang="zh-CN" altLang="en-US" sz="2800" b="1" dirty="0">
                <a:latin typeface="楷体_GB2312" pitchFamily="49" charset="-122"/>
                <a:ea typeface="楷体_GB2312" pitchFamily="49" charset="-122"/>
              </a:rPr>
              <a:t>、劳动者达到法定退休年龄的；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4</a:t>
            </a:r>
            <a:r>
              <a:rPr lang="zh-CN" altLang="en-US" sz="2800" b="1" dirty="0">
                <a:latin typeface="楷体_GB2312" pitchFamily="49" charset="-122"/>
                <a:ea typeface="楷体_GB2312" pitchFamily="49" charset="-122"/>
              </a:rPr>
              <a:t>、用人单位被吊销营业执照、责令关闭、撤销或者用人单位决定提前解散的；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5</a:t>
            </a:r>
            <a:r>
              <a:rPr lang="zh-CN" altLang="en-US" sz="2800" b="1" dirty="0">
                <a:latin typeface="楷体_GB2312" pitchFamily="49" charset="-122"/>
                <a:ea typeface="楷体_GB2312" pitchFamily="49" charset="-122"/>
              </a:rPr>
              <a:t>、法律、行政法规规定的其他情形。</a:t>
            </a:r>
            <a:endParaRPr lang="zh-CN" altLang="en-US" sz="2800" b="1" dirty="0">
              <a:solidFill>
                <a:schemeClr val="folHlink"/>
              </a:solidFill>
              <a:latin typeface="楷体_GB2312" pitchFamily="49" charset="-122"/>
              <a:ea typeface="楷体_GB2312"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1683" name="Rectangle 3"/>
          <p:cNvSpPr>
            <a:spLocks noGrp="1"/>
          </p:cNvSpPr>
          <p:nvPr>
            <p:ph idx="1"/>
          </p:nvPr>
        </p:nvSpPr>
        <p:spPr>
          <a:xfrm>
            <a:off x="179388" y="981075"/>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（五）劳动合同解除和终止的经济补偿</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、经济补偿的性质</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1</a:t>
            </a:r>
            <a:r>
              <a:rPr lang="zh-CN" altLang="en-US" sz="3200" b="1" dirty="0">
                <a:latin typeface="楷体_GB2312" pitchFamily="49" charset="-122"/>
                <a:ea typeface="楷体_GB2312" pitchFamily="49" charset="-122"/>
              </a:rPr>
              <a:t>）经济补偿不同于经济赔偿，经济补偿不以过错为条件，没有惩罚性，不是一种惩罚手段。</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）经济补偿是</a:t>
            </a:r>
            <a:r>
              <a:rPr lang="zh-CN" altLang="en-US" sz="3200" b="1" dirty="0">
                <a:solidFill>
                  <a:schemeClr val="folHlink"/>
                </a:solidFill>
                <a:latin typeface="楷体_GB2312" pitchFamily="49" charset="-122"/>
                <a:ea typeface="楷体_GB2312" pitchFamily="49" charset="-122"/>
              </a:rPr>
              <a:t>法定</a:t>
            </a:r>
            <a:r>
              <a:rPr lang="zh-CN" altLang="en-US" sz="3200" b="1" dirty="0">
                <a:latin typeface="楷体_GB2312" pitchFamily="49" charset="-122"/>
                <a:ea typeface="楷体_GB2312" pitchFamily="49" charset="-122"/>
              </a:rPr>
              <a:t>的，主要针对劳动关系的解除和终止，如果劳动者无过错，</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用人单位则应给予一定的经济上的</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补偿。 </a:t>
            </a:r>
            <a:endParaRPr lang="zh-CN" altLang="en-US" sz="3200" b="1" dirty="0">
              <a:latin typeface="楷体_GB2312" pitchFamily="49" charset="-122"/>
              <a:ea typeface="楷体_GB2312"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323850" y="333375"/>
            <a:ext cx="8229600" cy="649288"/>
          </a:xfrm>
          <a:ln/>
        </p:spPr>
        <p:txBody>
          <a:bodyPr vert="horz" wrap="square" lIns="0" tIns="0" rIns="0" bIns="0" anchor="t" anchorCtr="0">
            <a:spAutoFit/>
          </a:bodyPr>
          <a:p>
            <a:r>
              <a:rPr lang="zh-CN" altLang="en-US" sz="4000" dirty="0"/>
              <a:t>一、劳动法的概念和调整对象</a:t>
            </a:r>
            <a:endParaRPr lang="zh-CN" altLang="en-US" sz="4000" dirty="0"/>
          </a:p>
        </p:txBody>
      </p:sp>
      <p:sp>
        <p:nvSpPr>
          <p:cNvPr id="12291" name="Rectangle 3"/>
          <p:cNvSpPr>
            <a:spLocks noGrp="1"/>
          </p:cNvSpPr>
          <p:nvPr>
            <p:ph idx="1"/>
          </p:nvPr>
        </p:nvSpPr>
        <p:spPr>
          <a:xfrm>
            <a:off x="419100" y="1314450"/>
            <a:ext cx="8185150" cy="4364038"/>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（二）劳动法的调整对象</a:t>
            </a:r>
            <a:endParaRPr lang="zh-CN" altLang="en-US" sz="3200" b="1" dirty="0">
              <a:latin typeface="楷体_GB2312" pitchFamily="49" charset="-122"/>
              <a:ea typeface="楷体_GB2312" pitchFamily="49" charset="-122"/>
            </a:endParaRPr>
          </a:p>
          <a:p>
            <a:pPr algn="just">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1</a:t>
            </a:r>
            <a:r>
              <a:rPr lang="zh-CN" altLang="en-US" sz="3200" b="1" dirty="0">
                <a:latin typeface="楷体_GB2312" pitchFamily="49" charset="-122"/>
                <a:ea typeface="楷体_GB2312" pitchFamily="49" charset="-122"/>
              </a:rPr>
              <a:t>、劳动关系</a:t>
            </a:r>
            <a:endParaRPr lang="zh-CN" altLang="en-US" sz="3200" b="1" dirty="0">
              <a:latin typeface="楷体_GB2312" pitchFamily="49" charset="-122"/>
              <a:ea typeface="楷体_GB2312" pitchFamily="49" charset="-122"/>
            </a:endParaRPr>
          </a:p>
          <a:p>
            <a:pPr algn="just">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劳动关系是指劳动者与用人单位之间在实现劳动过程中发生的社会关系。</a:t>
            </a:r>
            <a:endParaRPr lang="zh-CN" altLang="en-US" sz="3200" b="1" dirty="0">
              <a:latin typeface="楷体_GB2312" pitchFamily="49" charset="-122"/>
              <a:ea typeface="楷体_GB2312" pitchFamily="49" charset="-122"/>
            </a:endParaRPr>
          </a:p>
          <a:p>
            <a:pPr algn="just">
              <a:lnSpc>
                <a:spcPct val="120000"/>
              </a:lnSpc>
              <a:buFont typeface="Wingdings" panose="05000000000000000000" pitchFamily="2" charset="2"/>
              <a:buNone/>
            </a:pPr>
            <a:r>
              <a:rPr lang="zh-CN" altLang="en-US" sz="2800" b="1" dirty="0">
                <a:solidFill>
                  <a:srgbClr val="FF0000"/>
                </a:solidFill>
                <a:latin typeface="楷体_GB2312" pitchFamily="49" charset="-122"/>
                <a:ea typeface="楷体_GB2312" pitchFamily="49" charset="-122"/>
              </a:rPr>
              <a:t>  特征：</a:t>
            </a:r>
            <a:endParaRPr lang="zh-CN" altLang="en-US" sz="2800" b="1" dirty="0">
              <a:solidFill>
                <a:srgbClr val="FF0000"/>
              </a:solidFill>
              <a:latin typeface="楷体_GB2312" pitchFamily="49" charset="-122"/>
              <a:ea typeface="楷体_GB2312" pitchFamily="49" charset="-122"/>
            </a:endParaRPr>
          </a:p>
          <a:p>
            <a:pPr algn="just">
              <a:lnSpc>
                <a:spcPct val="120000"/>
              </a:lnSpc>
              <a:buFont typeface="Wingdings" panose="05000000000000000000" pitchFamily="2" charset="2"/>
              <a:buNone/>
            </a:pPr>
            <a:r>
              <a:rPr lang="zh-CN" altLang="en-US" sz="2800" b="1" dirty="0">
                <a:solidFill>
                  <a:srgbClr val="FF00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1</a:t>
            </a:r>
            <a:r>
              <a:rPr lang="zh-CN" altLang="en-US" sz="2800" b="1" dirty="0">
                <a:solidFill>
                  <a:srgbClr val="FF0000"/>
                </a:solidFill>
                <a:latin typeface="楷体_GB2312" pitchFamily="49" charset="-122"/>
                <a:ea typeface="楷体_GB2312" pitchFamily="49" charset="-122"/>
              </a:rPr>
              <a:t>）是在劳动过程中所发生的关系，与劳动者有着直接联系。</a:t>
            </a:r>
            <a:endParaRPr lang="zh-CN" altLang="en-US" sz="2800" b="1" dirty="0">
              <a:solidFill>
                <a:srgbClr val="FF0000"/>
              </a:solidFill>
              <a:latin typeface="楷体_GB2312" pitchFamily="49" charset="-122"/>
              <a:ea typeface="楷体_GB2312" pitchFamily="49" charset="-122"/>
            </a:endParaRPr>
          </a:p>
          <a:p>
            <a:pPr algn="just">
              <a:lnSpc>
                <a:spcPct val="120000"/>
              </a:lnSpc>
              <a:buFont typeface="Wingdings" panose="05000000000000000000" pitchFamily="2" charset="2"/>
              <a:buNone/>
            </a:pPr>
            <a:r>
              <a:rPr lang="zh-CN" altLang="en-US" sz="2800" b="1" dirty="0">
                <a:solidFill>
                  <a:srgbClr val="FF0000"/>
                </a:solidFill>
                <a:latin typeface="楷体_GB2312" pitchFamily="49" charset="-122"/>
                <a:ea typeface="楷体_GB2312" pitchFamily="49" charset="-122"/>
              </a:rPr>
              <a:t>    （</a:t>
            </a:r>
            <a:r>
              <a:rPr lang="en-US" altLang="zh-CN" sz="2800" b="1" dirty="0">
                <a:solidFill>
                  <a:srgbClr val="FF0000"/>
                </a:solidFill>
                <a:latin typeface="楷体_GB2312" pitchFamily="49" charset="-122"/>
                <a:ea typeface="楷体_GB2312" pitchFamily="49" charset="-122"/>
              </a:rPr>
              <a:t>2</a:t>
            </a:r>
            <a:r>
              <a:rPr lang="zh-CN" altLang="en-US" sz="2800" b="1" dirty="0">
                <a:solidFill>
                  <a:srgbClr val="FF0000"/>
                </a:solidFill>
                <a:latin typeface="楷体_GB2312" pitchFamily="49" charset="-122"/>
                <a:ea typeface="楷体_GB2312" pitchFamily="49" charset="-122"/>
              </a:rPr>
              <a:t>）双方当事人是特定的。</a:t>
            </a:r>
            <a:endParaRPr lang="zh-CN" altLang="en-US" sz="2800" b="1" dirty="0">
              <a:solidFill>
                <a:srgbClr val="FF0000"/>
              </a:solidFill>
              <a:latin typeface="楷体_GB2312" pitchFamily="49" charset="-122"/>
              <a:ea typeface="楷体_GB2312" pitchFamily="49" charset="-122"/>
            </a:endParaRPr>
          </a:p>
        </p:txBody>
      </p:sp>
      <p:sp>
        <p:nvSpPr>
          <p:cNvPr id="12292" name="AutoShape 4"/>
          <p:cNvSpPr/>
          <p:nvPr/>
        </p:nvSpPr>
        <p:spPr>
          <a:xfrm>
            <a:off x="5688013" y="188913"/>
            <a:ext cx="3455987" cy="2376487"/>
          </a:xfrm>
          <a:prstGeom prst="cloudCallout">
            <a:avLst>
              <a:gd name="adj1" fmla="val -89273"/>
              <a:gd name="adj2" fmla="val 46259"/>
            </a:avLst>
          </a:prstGeom>
          <a:solidFill>
            <a:schemeClr val="accent1"/>
          </a:solidFill>
          <a:ln w="9525" cap="flat" cmpd="sng">
            <a:solidFill>
              <a:schemeClr val="tx1"/>
            </a:solidFill>
            <a:prstDash val="solid"/>
            <a:headEnd type="none" w="med" len="med"/>
            <a:tailEnd type="none" w="med" len="med"/>
          </a:ln>
        </p:spPr>
        <p:txBody>
          <a:bodyPr/>
          <a:p>
            <a:pPr>
              <a:lnSpc>
                <a:spcPct val="120000"/>
              </a:lnSpc>
            </a:pPr>
            <a:r>
              <a:rPr lang="zh-CN" altLang="en-US" sz="2800" dirty="0">
                <a:solidFill>
                  <a:schemeClr val="bg1"/>
                </a:solidFill>
                <a:latin typeface="Arial" panose="020B0604020202020204" pitchFamily="34" charset="0"/>
              </a:rPr>
              <a:t>注意区分“劳动关系”与“劳务关系”</a:t>
            </a:r>
            <a:endParaRPr lang="zh-CN" altLang="en-US" sz="2800" dirty="0">
              <a:solidFill>
                <a:schemeClr val="bg1"/>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291">
                                            <p:txEl>
                                              <p:charRg st="0" end="12"/>
                                            </p:txEl>
                                          </p:spTgt>
                                        </p:tgtEl>
                                        <p:attrNameLst>
                                          <p:attrName>style.visibility</p:attrName>
                                        </p:attrNameLst>
                                      </p:cBhvr>
                                      <p:to>
                                        <p:strVal val="visible"/>
                                      </p:to>
                                    </p:set>
                                    <p:animEffect transition="in" filter="wipe(down)">
                                      <p:cBhvr>
                                        <p:cTn id="12" dur="500"/>
                                        <p:tgtEl>
                                          <p:spTgt spid="12291">
                                            <p:txEl>
                                              <p:charRg st="0" end="1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291">
                                            <p:txEl>
                                              <p:charRg st="12" end="21"/>
                                            </p:txEl>
                                          </p:spTgt>
                                        </p:tgtEl>
                                        <p:attrNameLst>
                                          <p:attrName>style.visibility</p:attrName>
                                        </p:attrNameLst>
                                      </p:cBhvr>
                                      <p:to>
                                        <p:strVal val="visible"/>
                                      </p:to>
                                    </p:set>
                                    <p:animEffect transition="in" filter="wipe(down)">
                                      <p:cBhvr>
                                        <p:cTn id="17" dur="500"/>
                                        <p:tgtEl>
                                          <p:spTgt spid="12291">
                                            <p:txEl>
                                              <p:charRg st="12" end="2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291">
                                            <p:txEl>
                                              <p:charRg st="21" end="60"/>
                                            </p:txEl>
                                          </p:spTgt>
                                        </p:tgtEl>
                                        <p:attrNameLst>
                                          <p:attrName>style.visibility</p:attrName>
                                        </p:attrNameLst>
                                      </p:cBhvr>
                                      <p:to>
                                        <p:strVal val="visible"/>
                                      </p:to>
                                    </p:set>
                                    <p:animEffect transition="in" filter="wipe(down)">
                                      <p:cBhvr>
                                        <p:cTn id="22" dur="500"/>
                                        <p:tgtEl>
                                          <p:spTgt spid="12291">
                                            <p:txEl>
                                              <p:charRg st="21" end="6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291">
                                            <p:txEl>
                                              <p:charRg st="60" end="66"/>
                                            </p:txEl>
                                          </p:spTgt>
                                        </p:tgtEl>
                                        <p:attrNameLst>
                                          <p:attrName>style.visibility</p:attrName>
                                        </p:attrNameLst>
                                      </p:cBhvr>
                                      <p:to>
                                        <p:strVal val="visible"/>
                                      </p:to>
                                    </p:set>
                                    <p:animEffect transition="in" filter="wipe(down)">
                                      <p:cBhvr>
                                        <p:cTn id="27" dur="500"/>
                                        <p:tgtEl>
                                          <p:spTgt spid="12291">
                                            <p:txEl>
                                              <p:charRg st="60" end="6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291">
                                            <p:txEl>
                                              <p:charRg st="66" end="99"/>
                                            </p:txEl>
                                          </p:spTgt>
                                        </p:tgtEl>
                                        <p:attrNameLst>
                                          <p:attrName>style.visibility</p:attrName>
                                        </p:attrNameLst>
                                      </p:cBhvr>
                                      <p:to>
                                        <p:strVal val="visible"/>
                                      </p:to>
                                    </p:set>
                                    <p:animEffect transition="in" filter="wipe(down)">
                                      <p:cBhvr>
                                        <p:cTn id="32" dur="500"/>
                                        <p:tgtEl>
                                          <p:spTgt spid="12291">
                                            <p:txEl>
                                              <p:charRg st="66" end="9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291">
                                            <p:txEl>
                                              <p:charRg st="99" end="117"/>
                                            </p:txEl>
                                          </p:spTgt>
                                        </p:tgtEl>
                                        <p:attrNameLst>
                                          <p:attrName>style.visibility</p:attrName>
                                        </p:attrNameLst>
                                      </p:cBhvr>
                                      <p:to>
                                        <p:strVal val="visible"/>
                                      </p:to>
                                    </p:set>
                                    <p:animEffect transition="in" filter="wipe(down)">
                                      <p:cBhvr>
                                        <p:cTn id="37" dur="500"/>
                                        <p:tgtEl>
                                          <p:spTgt spid="12291">
                                            <p:txEl>
                                              <p:charRg st="99" end="1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292"/>
                                        </p:tgtEl>
                                        <p:attrNameLst>
                                          <p:attrName>style.visibility</p:attrName>
                                        </p:attrNameLst>
                                      </p:cBhvr>
                                      <p:to>
                                        <p:strVal val="visible"/>
                                      </p:to>
                                    </p:set>
                                    <p:anim calcmode="lin" valueType="num">
                                      <p:cBhvr additive="base">
                                        <p:cTn id="42" dur="500" fill="hold"/>
                                        <p:tgtEl>
                                          <p:spTgt spid="12292"/>
                                        </p:tgtEl>
                                        <p:attrNameLst>
                                          <p:attrName>ppt_x</p:attrName>
                                        </p:attrNameLst>
                                      </p:cBhvr>
                                      <p:tavLst>
                                        <p:tav tm="0">
                                          <p:val>
                                            <p:strVal val="#ppt_x"/>
                                          </p:val>
                                        </p:tav>
                                        <p:tav tm="100000">
                                          <p:val>
                                            <p:strVal val="#ppt_x"/>
                                          </p:val>
                                        </p:tav>
                                      </p:tavLst>
                                    </p:anim>
                                    <p:anim calcmode="lin" valueType="num">
                                      <p:cBhvr additive="base">
                                        <p:cTn id="43"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P spid="1229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2707" name="Rectangle 3"/>
          <p:cNvSpPr>
            <a:spLocks noGrp="1"/>
          </p:cNvSpPr>
          <p:nvPr>
            <p:ph idx="1"/>
          </p:nvPr>
        </p:nvSpPr>
        <p:spPr>
          <a:xfrm>
            <a:off x="179388" y="981075"/>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（五）劳动合同解除和终止的经济补偿</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3200" b="1" dirty="0">
                <a:latin typeface="楷体_GB2312" pitchFamily="49" charset="-122"/>
                <a:ea typeface="楷体_GB2312" pitchFamily="49" charset="-122"/>
              </a:rPr>
              <a:t>   2</a:t>
            </a:r>
            <a:r>
              <a:rPr lang="zh-CN" altLang="en-US" sz="3200" b="1" dirty="0">
                <a:latin typeface="楷体_GB2312" pitchFamily="49" charset="-122"/>
                <a:ea typeface="楷体_GB2312" pitchFamily="49" charset="-122"/>
              </a:rPr>
              <a:t>、经济补偿的范围</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1</a:t>
            </a:r>
            <a:r>
              <a:rPr lang="zh-CN" altLang="en-US" sz="3200" b="1" dirty="0">
                <a:latin typeface="楷体_GB2312" pitchFamily="49" charset="-122"/>
                <a:ea typeface="楷体_GB2312" pitchFamily="49" charset="-122"/>
              </a:rPr>
              <a:t>）用人单位有违法、违约行为的，劳动者可以随时或者立即解除劳动合同的；</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a:t>
            </a: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）由用人单位提出</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解除劳动合同并与劳动</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者协商一致而解除劳动</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合同的；</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endParaRPr lang="zh-CN" altLang="en-US" sz="3200" b="1" dirty="0">
              <a:latin typeface="楷体_GB2312" pitchFamily="49" charset="-122"/>
              <a:ea typeface="楷体_GB2312" pitchFamily="49" charset="-122"/>
            </a:endParaRPr>
          </a:p>
        </p:txBody>
      </p:sp>
      <p:pic>
        <p:nvPicPr>
          <p:cNvPr id="72708" name="Picture 4" descr="res09_attpic_brief"/>
          <p:cNvPicPr>
            <a:picLocks noChangeAspect="1"/>
          </p:cNvPicPr>
          <p:nvPr/>
        </p:nvPicPr>
        <p:blipFill>
          <a:blip r:embed="rId1"/>
          <a:stretch>
            <a:fillRect/>
          </a:stretch>
        </p:blipFill>
        <p:spPr>
          <a:xfrm>
            <a:off x="4787900" y="3752850"/>
            <a:ext cx="4356100" cy="3105150"/>
          </a:xfrm>
          <a:prstGeom prst="rect">
            <a:avLst/>
          </a:prstGeom>
          <a:noFill/>
          <a:ln w="9525">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3731" name="Rectangle 3"/>
          <p:cNvSpPr>
            <a:spLocks noGrp="1"/>
          </p:cNvSpPr>
          <p:nvPr>
            <p:ph idx="1"/>
          </p:nvPr>
        </p:nvSpPr>
        <p:spPr>
          <a:xfrm>
            <a:off x="179388" y="981075"/>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（五）劳动合同解除和终止的经济补偿</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   2</a:t>
            </a:r>
            <a:r>
              <a:rPr lang="zh-CN" altLang="en-US" sz="2800" b="1" dirty="0">
                <a:latin typeface="楷体_GB2312" pitchFamily="49" charset="-122"/>
                <a:ea typeface="楷体_GB2312" pitchFamily="49" charset="-122"/>
              </a:rPr>
              <a:t>、经济补偿的范围</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3</a:t>
            </a:r>
            <a:r>
              <a:rPr lang="zh-CN" altLang="en-US" b="1" dirty="0">
                <a:latin typeface="楷体_GB2312" pitchFamily="49" charset="-122"/>
                <a:ea typeface="楷体_GB2312" pitchFamily="49" charset="-122"/>
              </a:rPr>
              <a:t>）用人单位符合提前</a:t>
            </a:r>
            <a:r>
              <a:rPr lang="en-US" altLang="zh-CN" b="1" dirty="0">
                <a:latin typeface="楷体_GB2312" pitchFamily="49" charset="-122"/>
                <a:ea typeface="楷体_GB2312" pitchFamily="49" charset="-122"/>
              </a:rPr>
              <a:t>30</a:t>
            </a:r>
            <a:r>
              <a:rPr lang="zh-CN" altLang="en-US" b="1" dirty="0">
                <a:latin typeface="楷体_GB2312" pitchFamily="49" charset="-122"/>
                <a:ea typeface="楷体_GB2312" pitchFamily="49" charset="-122"/>
              </a:rPr>
              <a:t>日书面形式通知劳动者本人或者额外支付劳动者</a:t>
            </a:r>
            <a:r>
              <a:rPr lang="en-US" altLang="zh-CN" b="1" dirty="0">
                <a:latin typeface="楷体_GB2312" pitchFamily="49" charset="-122"/>
                <a:ea typeface="楷体_GB2312" pitchFamily="49" charset="-122"/>
              </a:rPr>
              <a:t>1</a:t>
            </a:r>
            <a:r>
              <a:rPr lang="zh-CN" altLang="en-US" b="1" dirty="0">
                <a:latin typeface="楷体_GB2312" pitchFamily="49" charset="-122"/>
                <a:ea typeface="楷体_GB2312" pitchFamily="49" charset="-122"/>
              </a:rPr>
              <a:t>个月工资后，可以解除劳动合同规定情形而解除劳动合同的；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4</a:t>
            </a:r>
            <a:r>
              <a:rPr lang="zh-CN" altLang="en-US" b="1" dirty="0">
                <a:latin typeface="楷体_GB2312" pitchFamily="49" charset="-122"/>
                <a:ea typeface="楷体_GB2312" pitchFamily="49" charset="-122"/>
              </a:rPr>
              <a:t>）用人单位符合可裁减人员规定而解除劳动合同的；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5</a:t>
            </a:r>
            <a:r>
              <a:rPr lang="zh-CN" altLang="en-US" b="1" dirty="0">
                <a:latin typeface="楷体_GB2312" pitchFamily="49" charset="-122"/>
                <a:ea typeface="楷体_GB2312" pitchFamily="49" charset="-122"/>
              </a:rPr>
              <a:t>）除用人单位维持或者提高劳动合同约定条件续订劳动合同，劳动者不同意续订的情形外，劳动合同期满终止固定期限劳动合同的；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6</a:t>
            </a:r>
            <a:r>
              <a:rPr lang="zh-CN" altLang="en-US" b="1" dirty="0">
                <a:latin typeface="楷体_GB2312" pitchFamily="49" charset="-122"/>
                <a:ea typeface="楷体_GB2312" pitchFamily="49" charset="-122"/>
              </a:rPr>
              <a:t>）以完成一定工作任务为期限的劳动合同因任务完成而终止的；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7</a:t>
            </a:r>
            <a:r>
              <a:rPr lang="zh-CN" altLang="en-US" b="1" dirty="0">
                <a:latin typeface="楷体_GB2312" pitchFamily="49" charset="-122"/>
                <a:ea typeface="楷体_GB2312" pitchFamily="49" charset="-122"/>
              </a:rPr>
              <a:t>）用人单位被依法宣告破产终止劳动合同的；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8</a:t>
            </a:r>
            <a:r>
              <a:rPr lang="zh-CN" altLang="en-US" b="1" dirty="0">
                <a:latin typeface="楷体_GB2312" pitchFamily="49" charset="-122"/>
                <a:ea typeface="楷体_GB2312" pitchFamily="49" charset="-122"/>
              </a:rPr>
              <a:t>）用人单位被吊销营业执照、责令关闭、撤销或者用人单</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位决定提前解散而终止劳动合同的；</a:t>
            </a:r>
            <a:endParaRPr lang="zh-CN" altLang="en-US"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b="1" dirty="0">
                <a:latin typeface="楷体_GB2312" pitchFamily="49" charset="-122"/>
                <a:ea typeface="楷体_GB2312" pitchFamily="49" charset="-122"/>
              </a:rPr>
              <a:t>    （</a:t>
            </a:r>
            <a:r>
              <a:rPr lang="en-US" altLang="zh-CN" b="1" dirty="0">
                <a:latin typeface="楷体_GB2312" pitchFamily="49" charset="-122"/>
                <a:ea typeface="楷体_GB2312" pitchFamily="49" charset="-122"/>
              </a:rPr>
              <a:t>9</a:t>
            </a:r>
            <a:r>
              <a:rPr lang="zh-CN" altLang="en-US" b="1" dirty="0">
                <a:latin typeface="楷体_GB2312" pitchFamily="49" charset="-122"/>
                <a:ea typeface="楷体_GB2312" pitchFamily="49" charset="-122"/>
              </a:rPr>
              <a:t>）法律、行政法规规定的其他情形。</a:t>
            </a:r>
            <a:endParaRPr lang="zh-CN" altLang="en-US" b="1" dirty="0">
              <a:latin typeface="楷体_GB2312" pitchFamily="49" charset="-122"/>
              <a:ea typeface="楷体_GB2312" pitchFamily="49"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4755" name="Rectangle 3"/>
          <p:cNvSpPr>
            <a:spLocks noGrp="1"/>
          </p:cNvSpPr>
          <p:nvPr>
            <p:ph idx="1"/>
          </p:nvPr>
        </p:nvSpPr>
        <p:spPr>
          <a:xfrm>
            <a:off x="179388" y="981075"/>
            <a:ext cx="8713787" cy="4652963"/>
          </a:xfrm>
          <a:ln/>
        </p:spPr>
        <p:txBody>
          <a:bodyPr vert="horz" wrap="square" lIns="0" tIns="0" rIns="0" bIns="0" anchor="t" anchorCtr="0">
            <a:spAutoFit/>
          </a:bodyPr>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小思考</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下列不属于用人单位应当向劳动者支付经济补偿的情形的是（　　）。</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A.</a:t>
            </a:r>
            <a:r>
              <a:rPr lang="zh-CN" altLang="en-US" sz="2800" b="1" dirty="0">
                <a:latin typeface="楷体_GB2312" pitchFamily="49" charset="-122"/>
                <a:ea typeface="楷体_GB2312" pitchFamily="49" charset="-122"/>
              </a:rPr>
              <a:t>由用人单位提出解除劳动合同并与劳动者协商一致而解除劳动合同的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B.</a:t>
            </a:r>
            <a:r>
              <a:rPr lang="zh-CN" altLang="en-US" sz="2800" b="1" dirty="0">
                <a:latin typeface="楷体_GB2312" pitchFamily="49" charset="-122"/>
                <a:ea typeface="楷体_GB2312" pitchFamily="49" charset="-122"/>
              </a:rPr>
              <a:t>以完成一定工作任务为期限的劳动合同因任务完成而终止的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C.</a:t>
            </a:r>
            <a:r>
              <a:rPr lang="zh-CN" altLang="en-US" sz="2800" b="1" dirty="0">
                <a:latin typeface="楷体_GB2312" pitchFamily="49" charset="-122"/>
                <a:ea typeface="楷体_GB2312" pitchFamily="49" charset="-122"/>
              </a:rPr>
              <a:t>用人单位被依法宣告破产终止劳动合同的</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D.</a:t>
            </a:r>
            <a:r>
              <a:rPr lang="zh-CN" altLang="en-US" sz="2800" b="1" dirty="0">
                <a:latin typeface="楷体_GB2312" pitchFamily="49" charset="-122"/>
                <a:ea typeface="楷体_GB2312" pitchFamily="49" charset="-122"/>
              </a:rPr>
              <a:t>劳动者与其他用人单位建立劳动关系，对完成本单位的工作任务造成严重影响的</a:t>
            </a:r>
            <a:endParaRPr lang="zh-CN" altLang="en-US" sz="2800" b="1" dirty="0">
              <a:latin typeface="楷体_GB2312" pitchFamily="49" charset="-122"/>
              <a:ea typeface="楷体_GB2312"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五、劳动合同的解除和终止</a:t>
            </a:r>
            <a:endParaRPr lang="zh-CN" altLang="en-US" sz="4000" dirty="0">
              <a:latin typeface="黑体" panose="02010609060101010101" pitchFamily="2" charset="-122"/>
            </a:endParaRPr>
          </a:p>
        </p:txBody>
      </p:sp>
      <p:sp>
        <p:nvSpPr>
          <p:cNvPr id="75779" name="Rectangle 3"/>
          <p:cNvSpPr>
            <a:spLocks noGrp="1"/>
          </p:cNvSpPr>
          <p:nvPr>
            <p:ph idx="1"/>
          </p:nvPr>
        </p:nvSpPr>
        <p:spPr>
          <a:xfrm>
            <a:off x="179388" y="981075"/>
            <a:ext cx="8713787" cy="5400675"/>
          </a:xfrm>
          <a:ln/>
        </p:spPr>
        <p:txBody>
          <a:bodyPr vert="horz" wrap="square" lIns="0" tIns="0" rIns="0" bIns="0" anchor="t" anchorCtr="0">
            <a:spAutoFit/>
          </a:bodyPr>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答案</a:t>
            </a:r>
            <a:r>
              <a:rPr lang="en-US" altLang="zh-CN" sz="2800" b="1" dirty="0">
                <a:latin typeface="楷体_GB2312" pitchFamily="49" charset="-122"/>
                <a:ea typeface="楷体_GB2312" pitchFamily="49" charset="-122"/>
              </a:rPr>
              <a:t>】D</a:t>
            </a:r>
            <a:endParaRPr lang="en-US" altLang="zh-CN" sz="2800" b="1" dirty="0">
              <a:latin typeface="楷体_GB2312" pitchFamily="49" charset="-122"/>
              <a:ea typeface="楷体_GB2312" pitchFamily="49" charset="-122"/>
            </a:endParaRPr>
          </a:p>
          <a:p>
            <a:pPr>
              <a:lnSpc>
                <a:spcPct val="120000"/>
              </a:lnSpc>
              <a:buFont typeface="Wingdings" panose="05000000000000000000" pitchFamily="2" charset="2"/>
              <a:buNone/>
            </a:pP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解析</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本题考核用人单位应当向劳动者支付经济补偿的情形。选项</a:t>
            </a:r>
            <a:r>
              <a:rPr lang="en-US" altLang="zh-CN" sz="2800" b="1" dirty="0">
                <a:latin typeface="楷体_GB2312" pitchFamily="49" charset="-122"/>
                <a:ea typeface="楷体_GB2312" pitchFamily="49" charset="-122"/>
              </a:rPr>
              <a:t>D</a:t>
            </a:r>
            <a:r>
              <a:rPr lang="zh-CN" altLang="en-US" sz="2800" b="1" dirty="0">
                <a:latin typeface="楷体_GB2312" pitchFamily="49" charset="-122"/>
                <a:ea typeface="楷体_GB2312" pitchFamily="49" charset="-122"/>
              </a:rPr>
              <a:t>，用人单位无需向劳动者支付经济补偿。</a:t>
            </a:r>
            <a:endParaRPr lang="zh-CN" altLang="en-US" sz="28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2800" b="1" dirty="0">
                <a:latin typeface="楷体_GB2312" pitchFamily="49" charset="-122"/>
                <a:ea typeface="楷体_GB2312" pitchFamily="49" charset="-122"/>
              </a:rPr>
              <a:t>用人单位应当向劳动者支付经济补偿的，在办结工作交接时支付。逾期没支付的，按应付经济补偿金额的</a:t>
            </a:r>
            <a:r>
              <a:rPr lang="en-US" altLang="zh-CN" sz="2800" b="1" dirty="0">
                <a:latin typeface="楷体_GB2312" pitchFamily="49" charset="-122"/>
                <a:ea typeface="楷体_GB2312" pitchFamily="49" charset="-122"/>
              </a:rPr>
              <a:t>50%</a:t>
            </a:r>
            <a:r>
              <a:rPr lang="zh-CN" altLang="en-US" sz="2800" b="1" dirty="0">
                <a:latin typeface="楷体_GB2312" pitchFamily="49" charset="-122"/>
                <a:ea typeface="楷体_GB2312" pitchFamily="49" charset="-122"/>
              </a:rPr>
              <a:t>以上</a:t>
            </a:r>
            <a:r>
              <a:rPr lang="en-US" altLang="zh-CN" sz="2800" b="1" dirty="0">
                <a:latin typeface="楷体_GB2312" pitchFamily="49" charset="-122"/>
                <a:ea typeface="楷体_GB2312" pitchFamily="49" charset="-122"/>
              </a:rPr>
              <a:t>100%</a:t>
            </a:r>
            <a:r>
              <a:rPr lang="zh-CN" altLang="en-US" sz="2800" b="1" dirty="0">
                <a:latin typeface="楷体_GB2312" pitchFamily="49" charset="-122"/>
                <a:ea typeface="楷体_GB2312" pitchFamily="49" charset="-122"/>
              </a:rPr>
              <a:t>以下的标准加付赔偿金。</a:t>
            </a:r>
            <a:endParaRPr lang="zh-CN" altLang="en-US" sz="2800" b="1" dirty="0">
              <a:latin typeface="楷体_GB2312" pitchFamily="49" charset="-122"/>
              <a:ea typeface="楷体_GB2312" pitchFamily="49"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4"/>
          <p:cNvSpPr>
            <a:spLocks noGrp="1"/>
          </p:cNvSpPr>
          <p:nvPr>
            <p:ph type="ctrTitle"/>
          </p:nvPr>
        </p:nvSpPr>
        <p:spPr>
          <a:xfrm>
            <a:off x="468313" y="1989138"/>
            <a:ext cx="7772400" cy="822325"/>
          </a:xfrm>
          <a:ln/>
        </p:spPr>
        <p:txBody>
          <a:bodyPr vert="horz" wrap="square" lIns="0" tIns="0" rIns="0" bIns="0" anchor="t" anchorCtr="0">
            <a:spAutoFit/>
          </a:bodyPr>
          <a:p>
            <a:pPr algn="ctr">
              <a:lnSpc>
                <a:spcPct val="150000"/>
              </a:lnSpc>
              <a:buClrTx/>
              <a:buSzTx/>
              <a:buFontTx/>
            </a:pPr>
            <a:r>
              <a:rPr lang="zh-CN" altLang="en-US" sz="5400" dirty="0"/>
              <a:t>第四节 </a:t>
            </a:r>
            <a:br>
              <a:rPr lang="zh-CN" altLang="en-US" sz="5400" dirty="0"/>
            </a:br>
            <a:r>
              <a:rPr lang="zh-CN" altLang="en-US" sz="5400" dirty="0"/>
              <a:t>劳动争议</a:t>
            </a:r>
            <a:endParaRPr lang="zh-CN" altLang="en-US" sz="5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一、劳动争议的概念及范围</a:t>
            </a:r>
            <a:endParaRPr lang="zh-CN" altLang="en-US" sz="4000" dirty="0">
              <a:latin typeface="黑体" panose="02010609060101010101" pitchFamily="2" charset="-122"/>
            </a:endParaRPr>
          </a:p>
        </p:txBody>
      </p:sp>
      <p:sp>
        <p:nvSpPr>
          <p:cNvPr id="77827" name="Rectangle 3"/>
          <p:cNvSpPr>
            <a:spLocks noGrp="1"/>
          </p:cNvSpPr>
          <p:nvPr>
            <p:ph idx="1"/>
          </p:nvPr>
        </p:nvSpPr>
        <p:spPr>
          <a:xfrm>
            <a:off x="323850" y="1125538"/>
            <a:ext cx="8424863" cy="4525962"/>
          </a:xfrm>
          <a:ln/>
        </p:spPr>
        <p:txBody>
          <a:bodyPr vert="horz" wrap="square" lIns="0" tIns="0" rIns="0" bIns="0" anchor="t" anchorCtr="0">
            <a:spAutoFit/>
          </a:bodyPr>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（一）概念</a:t>
            </a:r>
            <a:endParaRPr lang="zh-CN" altLang="en-US" sz="32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200" b="1" dirty="0">
                <a:latin typeface="楷体_GB2312" pitchFamily="49" charset="-122"/>
                <a:ea typeface="楷体_GB2312" pitchFamily="49" charset="-122"/>
              </a:rPr>
              <a:t>     劳动争议是指劳动关系双方当事人因执行劳动法律、法规或履行劳动合同、集体合同持有不同的主张和要求产生分歧而引起的争议。</a:t>
            </a:r>
            <a:endParaRPr lang="zh-CN" altLang="en-US" sz="3200" b="1" dirty="0">
              <a:latin typeface="楷体_GB2312" pitchFamily="49" charset="-122"/>
              <a:ea typeface="楷体_GB2312"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一、劳动争议的概念及范围</a:t>
            </a:r>
            <a:endParaRPr lang="zh-CN" altLang="en-US" sz="4000" dirty="0">
              <a:latin typeface="黑体" panose="02010609060101010101" pitchFamily="2" charset="-122"/>
            </a:endParaRPr>
          </a:p>
        </p:txBody>
      </p:sp>
      <p:sp>
        <p:nvSpPr>
          <p:cNvPr id="78851" name="Rectangle 3"/>
          <p:cNvSpPr>
            <a:spLocks noGrp="1"/>
          </p:cNvSpPr>
          <p:nvPr>
            <p:ph idx="1"/>
          </p:nvPr>
        </p:nvSpPr>
        <p:spPr>
          <a:xfrm>
            <a:off x="214313" y="1125538"/>
            <a:ext cx="8786812" cy="5662612"/>
          </a:xfrm>
          <a:ln/>
        </p:spPr>
        <p:txBody>
          <a:bodyPr vert="horz" wrap="square" lIns="0" tIns="0" rIns="0" bIns="0" anchor="t" anchorCtr="0">
            <a:spAutoFit/>
          </a:bodyPr>
          <a:p>
            <a:pPr>
              <a:buFont typeface="Wingdings" panose="05000000000000000000" pitchFamily="2" charset="2"/>
              <a:buNone/>
            </a:pPr>
            <a:r>
              <a:rPr lang="zh-CN" altLang="en-US" sz="3200" b="1" dirty="0">
                <a:latin typeface="楷体_GB2312" pitchFamily="49" charset="-122"/>
                <a:ea typeface="楷体_GB2312" pitchFamily="49" charset="-122"/>
              </a:rPr>
              <a:t>（二）范围</a:t>
            </a:r>
            <a:endParaRPr lang="zh-CN" altLang="en-US" sz="32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    《</a:t>
            </a:r>
            <a:r>
              <a:rPr lang="zh-CN" altLang="en-US" sz="2800" b="1" dirty="0">
                <a:latin typeface="楷体_GB2312" pitchFamily="49" charset="-122"/>
                <a:ea typeface="楷体_GB2312" pitchFamily="49" charset="-122"/>
              </a:rPr>
              <a:t>中华人民共和国劳动争议调解仲裁法</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规定中华人民共和国境内的用人单位与劳动者发生的下列争议，属于劳动争议的范围：</a:t>
            </a:r>
            <a:endParaRPr lang="zh-CN" altLang="en-US"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、因确立劳动关系发生的争议；</a:t>
            </a:r>
            <a:endParaRPr lang="en-US" altLang="zh-CN"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、因订立、履行、变更、解除或终止合同发生的争议；</a:t>
            </a:r>
            <a:endParaRPr lang="en-US" altLang="zh-CN"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、因除名、辞退和辞职、离职发生的争议；</a:t>
            </a:r>
            <a:endParaRPr lang="en-US" altLang="zh-CN"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4</a:t>
            </a:r>
            <a:r>
              <a:rPr lang="zh-CN" altLang="en-US" sz="2800" b="1" dirty="0">
                <a:latin typeface="楷体_GB2312" pitchFamily="49" charset="-122"/>
                <a:ea typeface="楷体_GB2312" pitchFamily="49" charset="-122"/>
              </a:rPr>
              <a:t>、因工作时间、休息休假、社会保险、福利、培训及劳动保护发生的争议；</a:t>
            </a:r>
            <a:endParaRPr lang="en-US" altLang="zh-CN"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、因劳动报酬、工伤医疗费、经济补偿或赔偿金等发生的争议；</a:t>
            </a:r>
            <a:endParaRPr lang="zh-CN" altLang="en-US" sz="2800" b="1" dirty="0">
              <a:latin typeface="楷体_GB2312" pitchFamily="49" charset="-122"/>
              <a:ea typeface="楷体_GB2312" pitchFamily="49" charset="-122"/>
            </a:endParaRPr>
          </a:p>
          <a:p>
            <a:pPr>
              <a:buFont typeface="Wingdings" panose="05000000000000000000" pitchFamily="2" charset="2"/>
              <a:buNone/>
            </a:pPr>
            <a:r>
              <a:rPr lang="en-US" altLang="zh-CN" sz="2800" b="1" dirty="0">
                <a:latin typeface="楷体_GB2312" pitchFamily="49" charset="-122"/>
                <a:ea typeface="楷体_GB2312" pitchFamily="49" charset="-122"/>
              </a:rPr>
              <a:t>6</a:t>
            </a:r>
            <a:r>
              <a:rPr lang="zh-CN" altLang="en-US" sz="2800" b="1" dirty="0">
                <a:latin typeface="楷体_GB2312" pitchFamily="49" charset="-122"/>
                <a:ea typeface="楷体_GB2312" pitchFamily="49" charset="-122"/>
              </a:rPr>
              <a:t>、法律、法规规定的其他劳动争议。</a:t>
            </a:r>
            <a:endParaRPr lang="zh-CN" altLang="en-US" sz="2800" b="1" dirty="0">
              <a:latin typeface="楷体_GB2312" pitchFamily="49" charset="-122"/>
              <a:ea typeface="楷体_GB2312" pitchFamily="49"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p:cNvSpPr>
          <p:nvPr>
            <p:ph type="title"/>
          </p:nvPr>
        </p:nvSpPr>
        <p:spPr>
          <a:ln/>
        </p:spPr>
        <p:txBody>
          <a:bodyPr vert="horz" wrap="square" lIns="0" tIns="0" rIns="0" bIns="0" anchor="t" anchorCtr="0">
            <a:spAutoFit/>
          </a:bodyPr>
          <a:p>
            <a:r>
              <a:rPr lang="zh-CN" altLang="en-US" sz="4000" dirty="0">
                <a:latin typeface="黑体" panose="02010609060101010101" pitchFamily="2" charset="-122"/>
              </a:rPr>
              <a:t>二、劳动合同争议的解决途径</a:t>
            </a:r>
            <a:endParaRPr lang="zh-CN" altLang="en-US" sz="4000" dirty="0">
              <a:latin typeface="黑体" panose="02010609060101010101" pitchFamily="2" charset="-122"/>
            </a:endParaRPr>
          </a:p>
        </p:txBody>
      </p:sp>
      <p:sp>
        <p:nvSpPr>
          <p:cNvPr id="79875" name="Rectangle 3"/>
          <p:cNvSpPr>
            <a:spLocks noGrp="1"/>
          </p:cNvSpPr>
          <p:nvPr>
            <p:ph idx="1"/>
          </p:nvPr>
        </p:nvSpPr>
        <p:spPr>
          <a:xfrm>
            <a:off x="395288" y="1196975"/>
            <a:ext cx="8229600" cy="4525963"/>
          </a:xfrm>
          <a:ln/>
        </p:spPr>
        <p:txBody>
          <a:bodyPr vert="horz" wrap="square" lIns="0" tIns="0" rIns="0" bIns="0" anchor="t" anchorCtr="0">
            <a:spAutoFit/>
          </a:bodyPr>
          <a:p>
            <a:pPr>
              <a:buFont typeface="Wingdings" panose="05000000000000000000" pitchFamily="2" charset="2"/>
              <a:buNone/>
            </a:pPr>
            <a:r>
              <a:rPr lang="zh-CN" altLang="en-US" sz="2800" b="1" dirty="0">
                <a:latin typeface="楷体_GB2312" pitchFamily="49" charset="-122"/>
                <a:ea typeface="楷体_GB2312" pitchFamily="49" charset="-122"/>
              </a:rPr>
              <a:t>      我国</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劳动合同法</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第</a:t>
            </a:r>
            <a:r>
              <a:rPr lang="en-US" altLang="zh-CN" sz="2800" b="1" dirty="0">
                <a:latin typeface="楷体_GB2312" pitchFamily="49" charset="-122"/>
                <a:ea typeface="楷体_GB2312" pitchFamily="49" charset="-122"/>
              </a:rPr>
              <a:t>77</a:t>
            </a:r>
            <a:r>
              <a:rPr lang="zh-CN" altLang="en-US" sz="2800" b="1" dirty="0">
                <a:latin typeface="楷体_GB2312" pitchFamily="49" charset="-122"/>
                <a:ea typeface="楷体_GB2312" pitchFamily="49" charset="-122"/>
              </a:rPr>
              <a:t>条规定：</a:t>
            </a:r>
            <a:r>
              <a:rPr lang="zh-CN" altLang="en-US" sz="2800" b="1" dirty="0">
                <a:latin typeface="Calibri" panose="020F0502020204030204" pitchFamily="34" charset="0"/>
                <a:ea typeface="楷体_GB2312" pitchFamily="49" charset="-122"/>
              </a:rPr>
              <a:t>“</a:t>
            </a:r>
            <a:r>
              <a:rPr lang="zh-CN" altLang="en-US" sz="2800" b="1" dirty="0">
                <a:latin typeface="楷体_GB2312" pitchFamily="49" charset="-122"/>
                <a:ea typeface="楷体_GB2312" pitchFamily="49" charset="-122"/>
              </a:rPr>
              <a:t>劳动者合法权益受到侵害的，有权要求有关部门依法处理，或者依法申请仲裁、提起诉讼。</a:t>
            </a:r>
            <a:r>
              <a:rPr lang="zh-CN" altLang="en-US" sz="2800" b="1" dirty="0">
                <a:latin typeface="Calibri" panose="020F0502020204030204" pitchFamily="34" charset="0"/>
                <a:ea typeface="楷体_GB2312" pitchFamily="49" charset="-122"/>
              </a:rPr>
              <a:t>”</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劳动争议调解仲裁法</a:t>
            </a:r>
            <a:r>
              <a:rPr lang="en-US" altLang="zh-CN" sz="2800" b="1" dirty="0">
                <a:latin typeface="楷体_GB2312" pitchFamily="49" charset="-122"/>
                <a:ea typeface="楷体_GB2312" pitchFamily="49" charset="-122"/>
              </a:rPr>
              <a:t>》</a:t>
            </a:r>
            <a:r>
              <a:rPr lang="zh-CN" altLang="en-US" sz="2800" b="1" dirty="0">
                <a:latin typeface="楷体_GB2312" pitchFamily="49" charset="-122"/>
                <a:ea typeface="楷体_GB2312" pitchFamily="49" charset="-122"/>
              </a:rPr>
              <a:t>第</a:t>
            </a:r>
            <a:r>
              <a:rPr lang="en-US" altLang="zh-CN" sz="2800" b="1" dirty="0">
                <a:latin typeface="楷体_GB2312" pitchFamily="49" charset="-122"/>
                <a:ea typeface="楷体_GB2312" pitchFamily="49" charset="-122"/>
              </a:rPr>
              <a:t>5</a:t>
            </a:r>
            <a:r>
              <a:rPr lang="zh-CN" altLang="en-US" sz="2800" b="1" dirty="0">
                <a:latin typeface="楷体_GB2312" pitchFamily="49" charset="-122"/>
                <a:ea typeface="楷体_GB2312" pitchFamily="49" charset="-122"/>
              </a:rPr>
              <a:t>条规定：</a:t>
            </a:r>
            <a:r>
              <a:rPr lang="zh-CN" altLang="en-US" sz="2800" b="1" dirty="0">
                <a:latin typeface="Calibri" panose="020F0502020204030204" pitchFamily="34" charset="0"/>
                <a:ea typeface="楷体_GB2312" pitchFamily="49" charset="-122"/>
              </a:rPr>
              <a:t>“</a:t>
            </a:r>
            <a:r>
              <a:rPr lang="zh-CN" altLang="en-US" sz="2800" b="1" dirty="0">
                <a:latin typeface="楷体_GB2312" pitchFamily="49" charset="-122"/>
                <a:ea typeface="楷体_GB2312" pitchFamily="49" charset="-122"/>
              </a:rPr>
              <a:t>发生劳动争议，当事人不愿协商、协商不成或者达成和解协议后不履行的，可以向劳动争议仲裁委员会申请仲裁；对仲裁裁决不服，除本法另有规定的外，可以向人民法院提起诉讼。</a:t>
            </a:r>
            <a:r>
              <a:rPr lang="zh-CN" altLang="en-US" sz="2800" b="1" dirty="0">
                <a:latin typeface="Calibri" panose="020F0502020204030204" pitchFamily="34" charset="0"/>
                <a:ea typeface="楷体_GB2312" pitchFamily="49" charset="-122"/>
              </a:rPr>
              <a:t>”</a:t>
            </a:r>
            <a:endParaRPr lang="zh-CN" altLang="en-US" sz="2800" b="1" dirty="0">
              <a:latin typeface="楷体_GB2312" pitchFamily="49" charset="-122"/>
              <a:ea typeface="楷体_GB2312" pitchFamily="49" charset="-122"/>
            </a:endParaRPr>
          </a:p>
          <a:p>
            <a:pPr>
              <a:buFont typeface="Wingdings" panose="05000000000000000000" pitchFamily="2" charset="2"/>
              <a:buNone/>
            </a:pPr>
            <a:r>
              <a:rPr lang="zh-CN" altLang="en-US" sz="2800" b="1" dirty="0">
                <a:latin typeface="楷体_GB2312" pitchFamily="49" charset="-122"/>
                <a:ea typeface="楷体_GB2312" pitchFamily="49" charset="-122"/>
              </a:rPr>
              <a:t>     由此可见，</a:t>
            </a:r>
            <a:r>
              <a:rPr lang="zh-CN" altLang="en-US" sz="2800" b="1" u="sng" dirty="0">
                <a:solidFill>
                  <a:schemeClr val="accent1"/>
                </a:solidFill>
                <a:latin typeface="楷体_GB2312" pitchFamily="49" charset="-122"/>
                <a:ea typeface="楷体_GB2312" pitchFamily="49" charset="-122"/>
              </a:rPr>
              <a:t>我国解决劳动合同争议适用下列途径：协商、调解、仲裁 、诉讼。</a:t>
            </a:r>
            <a:endParaRPr lang="zh-CN" altLang="en-US" sz="2800" b="1" u="sng" dirty="0">
              <a:solidFill>
                <a:schemeClr val="accent1"/>
              </a:solidFill>
              <a:latin typeface="楷体_GB2312" pitchFamily="49" charset="-122"/>
              <a:ea typeface="楷体_GB2312" pitchFamily="49" charset="-122"/>
            </a:endParaRPr>
          </a:p>
          <a:p>
            <a:pPr>
              <a:buFont typeface="Wingdings" panose="05000000000000000000" pitchFamily="2" charset="2"/>
              <a:buNone/>
            </a:pPr>
            <a:endParaRPr lang="zh-CN" altLang="en-US" sz="2800" b="1" dirty="0">
              <a:latin typeface="楷体_GB2312" pitchFamily="49" charset="-122"/>
              <a:ea typeface="楷体_GB2312" pitchFamily="49"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43270" y="3968750"/>
            <a:ext cx="298577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267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51980" y="4907915"/>
            <a:ext cx="80645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xfrm>
            <a:off x="323850" y="333375"/>
            <a:ext cx="8229600" cy="649288"/>
          </a:xfrm>
          <a:ln/>
        </p:spPr>
        <p:txBody>
          <a:bodyPr vert="horz" wrap="square" lIns="0" tIns="0" rIns="0" bIns="0" anchor="t" anchorCtr="0">
            <a:spAutoFit/>
          </a:bodyPr>
          <a:p>
            <a:r>
              <a:rPr lang="zh-CN" altLang="en-US" sz="4000" dirty="0"/>
              <a:t>一、劳动法的概念和调整对象</a:t>
            </a:r>
            <a:endParaRPr lang="zh-CN" altLang="en-US" sz="4000" dirty="0"/>
          </a:p>
        </p:txBody>
      </p:sp>
      <p:sp>
        <p:nvSpPr>
          <p:cNvPr id="15363" name="Rectangle 3"/>
          <p:cNvSpPr>
            <a:spLocks noGrp="1"/>
          </p:cNvSpPr>
          <p:nvPr>
            <p:ph idx="1"/>
          </p:nvPr>
        </p:nvSpPr>
        <p:spPr>
          <a:xfrm>
            <a:off x="419100" y="1314450"/>
            <a:ext cx="8113713" cy="3681413"/>
          </a:xfrm>
          <a:ln/>
        </p:spPr>
        <p:txBody>
          <a:bodyPr vert="horz" wrap="square" lIns="0" tIns="0" rIns="0" bIns="0" anchor="t" anchorCtr="0">
            <a:spAutoFit/>
          </a:bodyPr>
          <a:p>
            <a:pPr>
              <a:lnSpc>
                <a:spcPct val="130000"/>
              </a:lnSpc>
              <a:buFont typeface="Wingdings" panose="05000000000000000000" pitchFamily="2" charset="2"/>
              <a:buNone/>
            </a:pPr>
            <a:r>
              <a:rPr lang="en-US" altLang="zh-CN" sz="3200" b="1" dirty="0">
                <a:latin typeface="楷体_GB2312" pitchFamily="49" charset="-122"/>
                <a:ea typeface="楷体_GB2312" pitchFamily="49" charset="-122"/>
              </a:rPr>
              <a:t>2</a:t>
            </a:r>
            <a:r>
              <a:rPr lang="zh-CN" altLang="en-US" sz="3200" b="1" dirty="0">
                <a:latin typeface="楷体_GB2312" pitchFamily="49" charset="-122"/>
                <a:ea typeface="楷体_GB2312" pitchFamily="49" charset="-122"/>
              </a:rPr>
              <a:t>、与劳动关系密切联系的其他社会关系</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zh-CN" altLang="en-US" sz="3200" b="1" dirty="0">
                <a:latin typeface="楷体_GB2312" pitchFamily="49" charset="-122"/>
                <a:ea typeface="楷体_GB2312" pitchFamily="49" charset="-122"/>
              </a:rPr>
              <a:t>      这类关系是指那些对劳动关系的产生、发展有着重要影响或者由劳动关系直接或间接引起的关系。</a:t>
            </a:r>
            <a:endParaRPr lang="zh-CN" altLang="en-US" sz="3200" b="1" dirty="0">
              <a:latin typeface="楷体_GB2312" pitchFamily="49" charset="-122"/>
              <a:ea typeface="楷体_GB2312" pitchFamily="49" charset="-122"/>
            </a:endParaRPr>
          </a:p>
          <a:p>
            <a:pPr>
              <a:lnSpc>
                <a:spcPct val="130000"/>
              </a:lnSpc>
              <a:buFont typeface="Wingdings" panose="05000000000000000000" pitchFamily="2" charset="2"/>
              <a:buNone/>
            </a:pPr>
            <a:r>
              <a:rPr lang="zh-CN" altLang="en-US" sz="2800" b="1" dirty="0">
                <a:solidFill>
                  <a:srgbClr val="FF0000"/>
                </a:solidFill>
                <a:latin typeface="楷体_GB2312" pitchFamily="49" charset="-122"/>
                <a:ea typeface="楷体_GB2312" pitchFamily="49" charset="-122"/>
              </a:rPr>
              <a:t>     包括：社会保险、管理劳动力、工会组织与用人单位、监督劳动法执行中的关系。</a:t>
            </a:r>
            <a:endParaRPr lang="zh-CN" altLang="en-US" sz="2800" b="1" dirty="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363">
                                            <p:txEl>
                                              <p:charRg st="0" end="19"/>
                                            </p:txEl>
                                          </p:spTgt>
                                        </p:tgtEl>
                                        <p:attrNameLst>
                                          <p:attrName>style.visibility</p:attrName>
                                        </p:attrNameLst>
                                      </p:cBhvr>
                                      <p:to>
                                        <p:strVal val="visible"/>
                                      </p:to>
                                    </p:set>
                                    <p:animEffect transition="in" filter="wipe(down)">
                                      <p:cBhvr>
                                        <p:cTn id="12" dur="500"/>
                                        <p:tgtEl>
                                          <p:spTgt spid="15363">
                                            <p:txEl>
                                              <p:charRg st="0"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63">
                                            <p:txEl>
                                              <p:charRg st="19" end="69"/>
                                            </p:txEl>
                                          </p:spTgt>
                                        </p:tgtEl>
                                        <p:attrNameLst>
                                          <p:attrName>style.visibility</p:attrName>
                                        </p:attrNameLst>
                                      </p:cBhvr>
                                      <p:to>
                                        <p:strVal val="visible"/>
                                      </p:to>
                                    </p:set>
                                    <p:animEffect transition="in" filter="wipe(down)">
                                      <p:cBhvr>
                                        <p:cTn id="17" dur="500"/>
                                        <p:tgtEl>
                                          <p:spTgt spid="15363">
                                            <p:txEl>
                                              <p:charRg st="19" end="6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63">
                                            <p:txEl>
                                              <p:charRg st="69" end="111"/>
                                            </p:txEl>
                                          </p:spTgt>
                                        </p:tgtEl>
                                        <p:attrNameLst>
                                          <p:attrName>style.visibility</p:attrName>
                                        </p:attrNameLst>
                                      </p:cBhvr>
                                      <p:to>
                                        <p:strVal val="visible"/>
                                      </p:to>
                                    </p:set>
                                    <p:animEffect transition="in" filter="wipe(down)">
                                      <p:cBhvr>
                                        <p:cTn id="22" dur="500"/>
                                        <p:tgtEl>
                                          <p:spTgt spid="15363">
                                            <p:txEl>
                                              <p:charRg st="69" end="1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p:nvPr>
        </p:nvSpPr>
        <p:spPr>
          <a:xfrm>
            <a:off x="395288" y="260350"/>
            <a:ext cx="8229600" cy="649288"/>
          </a:xfrm>
          <a:ln/>
        </p:spPr>
        <p:txBody>
          <a:bodyPr vert="horz" wrap="square" lIns="0" tIns="0" rIns="0" bIns="0" anchor="t" anchorCtr="0">
            <a:spAutoFit/>
          </a:bodyPr>
          <a:p>
            <a:r>
              <a:rPr lang="zh-CN" altLang="en-US" sz="4000" dirty="0"/>
              <a:t>二、劳动法的适用范围</a:t>
            </a:r>
            <a:endParaRPr lang="zh-CN" altLang="en-US" sz="4000" dirty="0"/>
          </a:p>
        </p:txBody>
      </p:sp>
      <p:sp>
        <p:nvSpPr>
          <p:cNvPr id="16387" name="Rectangle 3"/>
          <p:cNvSpPr>
            <a:spLocks noGrp="1"/>
          </p:cNvSpPr>
          <p:nvPr>
            <p:ph idx="1"/>
          </p:nvPr>
        </p:nvSpPr>
        <p:spPr>
          <a:xfrm>
            <a:off x="395288" y="1268413"/>
            <a:ext cx="8185150" cy="4922837"/>
          </a:xfrm>
          <a:ln/>
        </p:spPr>
        <p:txBody>
          <a:bodyPr vert="horz" wrap="square" lIns="0" tIns="0" rIns="0" bIns="0" anchor="t" anchorCtr="0">
            <a:spAutoFit/>
          </a:bodyPr>
          <a:p>
            <a:pPr>
              <a:lnSpc>
                <a:spcPct val="120000"/>
              </a:lnSpc>
              <a:buFont typeface="Wingdings" panose="05000000000000000000" pitchFamily="2" charset="2"/>
              <a:buNone/>
            </a:pP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劳动法</a:t>
            </a:r>
            <a:r>
              <a:rPr lang="en-US" altLang="zh-CN" sz="3600" b="1" dirty="0">
                <a:latin typeface="楷体_GB2312" pitchFamily="49" charset="-122"/>
                <a:ea typeface="楷体_GB2312" pitchFamily="49" charset="-122"/>
              </a:rPr>
              <a:t>》</a:t>
            </a:r>
            <a:r>
              <a:rPr lang="zh-CN" altLang="en-US" sz="3600" b="1" dirty="0">
                <a:latin typeface="楷体_GB2312" pitchFamily="49" charset="-122"/>
                <a:ea typeface="楷体_GB2312" pitchFamily="49" charset="-122"/>
              </a:rPr>
              <a:t>第</a:t>
            </a:r>
            <a:r>
              <a:rPr lang="en-US" altLang="zh-CN" sz="3600" b="1" dirty="0">
                <a:latin typeface="楷体_GB2312" pitchFamily="49" charset="-122"/>
                <a:ea typeface="楷体_GB2312" pitchFamily="49" charset="-122"/>
              </a:rPr>
              <a:t>2</a:t>
            </a:r>
            <a:r>
              <a:rPr lang="zh-CN" altLang="en-US" sz="3600" b="1" dirty="0">
                <a:latin typeface="楷体_GB2312" pitchFamily="49" charset="-122"/>
                <a:ea typeface="楷体_GB2312" pitchFamily="49" charset="-122"/>
              </a:rPr>
              <a:t>条规定：</a:t>
            </a:r>
            <a:r>
              <a:rPr lang="zh-CN" altLang="en-US" sz="3600" b="1" dirty="0">
                <a:latin typeface="Calibri" panose="020F0502020204030204" pitchFamily="34" charset="0"/>
                <a:ea typeface="楷体_GB2312" pitchFamily="49" charset="-122"/>
              </a:rPr>
              <a:t>“</a:t>
            </a:r>
            <a:r>
              <a:rPr lang="zh-CN" altLang="en-US" sz="3600" b="1" dirty="0">
                <a:latin typeface="楷体_GB2312" pitchFamily="49" charset="-122"/>
                <a:ea typeface="楷体_GB2312" pitchFamily="49" charset="-122"/>
              </a:rPr>
              <a:t>在中华人民共和国境内的企业、个体经济组织和与之形成劳动关系的劳动者，适用本法。</a:t>
            </a:r>
            <a:r>
              <a:rPr lang="zh-CN" altLang="en-US" sz="3600" b="1" dirty="0">
                <a:latin typeface="Calibri" panose="020F0502020204030204" pitchFamily="34" charset="0"/>
                <a:ea typeface="楷体_GB2312" pitchFamily="49" charset="-122"/>
              </a:rPr>
              <a:t>”</a:t>
            </a:r>
            <a:endParaRPr lang="zh-CN" altLang="en-US" sz="3600" b="1" dirty="0">
              <a:latin typeface="楷体_GB2312" pitchFamily="49" charset="-122"/>
              <a:ea typeface="楷体_GB2312" pitchFamily="49" charset="-122"/>
            </a:endParaRPr>
          </a:p>
          <a:p>
            <a:pPr>
              <a:lnSpc>
                <a:spcPct val="120000"/>
              </a:lnSpc>
              <a:buFont typeface="Wingdings" panose="05000000000000000000" pitchFamily="2" charset="2"/>
              <a:buNone/>
            </a:pPr>
            <a:r>
              <a:rPr lang="zh-CN" altLang="en-US" sz="3600" b="1" dirty="0">
                <a:latin typeface="楷体_GB2312" pitchFamily="49" charset="-122"/>
                <a:ea typeface="楷体_GB2312" pitchFamily="49" charset="-122"/>
              </a:rPr>
              <a:t>  </a:t>
            </a:r>
            <a:r>
              <a:rPr lang="zh-CN" altLang="en-US" sz="3600" b="1" dirty="0">
                <a:latin typeface="Calibri" panose="020F0502020204030204" pitchFamily="34" charset="0"/>
                <a:ea typeface="楷体_GB2312" pitchFamily="49" charset="-122"/>
              </a:rPr>
              <a:t>“</a:t>
            </a:r>
            <a:r>
              <a:rPr lang="zh-CN" altLang="en-US" sz="3600" b="1" dirty="0">
                <a:latin typeface="楷体_GB2312" pitchFamily="49" charset="-122"/>
                <a:ea typeface="楷体_GB2312" pitchFamily="49" charset="-122"/>
              </a:rPr>
              <a:t>国家机关、事业单位、社会团体、和与之建立劳动合同关系的劳动地，依用本法执行。</a:t>
            </a:r>
            <a:r>
              <a:rPr lang="zh-CN" altLang="en-US" sz="3600" b="1" dirty="0">
                <a:latin typeface="Calibri" panose="020F0502020204030204" pitchFamily="34" charset="0"/>
                <a:ea typeface="楷体_GB2312" pitchFamily="49" charset="-122"/>
              </a:rPr>
              <a:t>”</a:t>
            </a:r>
            <a:endParaRPr lang="zh-CN" altLang="en-US" sz="3600" b="1" dirty="0">
              <a:latin typeface="楷体_GB2312" pitchFamily="49"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387">
                                            <p:txEl>
                                              <p:charRg st="0" end="53"/>
                                            </p:txEl>
                                          </p:spTgt>
                                        </p:tgtEl>
                                        <p:attrNameLst>
                                          <p:attrName>style.visibility</p:attrName>
                                        </p:attrNameLst>
                                      </p:cBhvr>
                                      <p:to>
                                        <p:strVal val="visible"/>
                                      </p:to>
                                    </p:set>
                                    <p:animEffect transition="in" filter="wipe(down)">
                                      <p:cBhvr>
                                        <p:cTn id="10" dur="500"/>
                                        <p:tgtEl>
                                          <p:spTgt spid="16387">
                                            <p:txEl>
                                              <p:charRg st="0" end="5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387">
                                            <p:txEl>
                                              <p:charRg st="53" end="96"/>
                                            </p:txEl>
                                          </p:spTgt>
                                        </p:tgtEl>
                                        <p:attrNameLst>
                                          <p:attrName>style.visibility</p:attrName>
                                        </p:attrNameLst>
                                      </p:cBhvr>
                                      <p:to>
                                        <p:strVal val="visible"/>
                                      </p:to>
                                    </p:set>
                                    <p:animEffect transition="in" filter="wipe(down)">
                                      <p:cBhvr>
                                        <p:cTn id="15" dur="500"/>
                                        <p:tgtEl>
                                          <p:spTgt spid="16387">
                                            <p:txEl>
                                              <p:charRg st="53" end="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默认设计模板">
  <a:themeElements>
    <a:clrScheme name="默认设计模板 16">
      <a:dk1>
        <a:srgbClr val="000000"/>
      </a:dk1>
      <a:lt1>
        <a:srgbClr val="FFFFFF"/>
      </a:lt1>
      <a:dk2>
        <a:srgbClr val="990000"/>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fontScheme name="默认设计模板">
      <a:majorFont>
        <a:latin typeface="Arial"/>
        <a:ea typeface="华文楷体"/>
        <a:cs typeface=""/>
      </a:majorFont>
      <a:minorFont>
        <a:latin typeface="Arial"/>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FF"/>
        </a:lt1>
        <a:dk2>
          <a:srgbClr val="F25C29"/>
        </a:dk2>
        <a:lt2>
          <a:srgbClr val="C0C0C0"/>
        </a:lt2>
        <a:accent1>
          <a:srgbClr val="FFFFFF"/>
        </a:accent1>
        <a:accent2>
          <a:srgbClr val="FFD581"/>
        </a:accent2>
        <a:accent3>
          <a:srgbClr val="FFFFFF"/>
        </a:accent3>
        <a:accent4>
          <a:srgbClr val="000000"/>
        </a:accent4>
        <a:accent5>
          <a:srgbClr val="FFFFFF"/>
        </a:accent5>
        <a:accent6>
          <a:srgbClr val="E7C174"/>
        </a:accent6>
        <a:hlink>
          <a:srgbClr val="FFA208"/>
        </a:hlink>
        <a:folHlink>
          <a:srgbClr val="F25C29"/>
        </a:folHlink>
      </a:clrScheme>
      <a:clrMap bg1="lt1" tx1="dk1" bg2="lt2" tx2="dk2" accent1="accent1" accent2="accent2" accent3="accent3" accent4="accent4" accent5="accent5" accent6="accent6" hlink="hlink" folHlink="folHlink"/>
    </a:extraClrScheme>
    <a:extraClrScheme>
      <a:clrScheme name="默认设计模板 14">
        <a:dk1>
          <a:srgbClr val="000000"/>
        </a:dk1>
        <a:lt1>
          <a:srgbClr val="FFFFFF"/>
        </a:lt1>
        <a:dk2>
          <a:srgbClr val="F25C29"/>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F25C29"/>
        </a:folHlink>
      </a:clrScheme>
      <a:clrMap bg1="lt1" tx1="dk1" bg2="lt2" tx2="dk2" accent1="accent1" accent2="accent2" accent3="accent3" accent4="accent4" accent5="accent5" accent6="accent6" hlink="hlink" folHlink="folHlink"/>
    </a:extraClrScheme>
    <a:extraClrScheme>
      <a:clrScheme name="默认设计模板 15">
        <a:dk1>
          <a:srgbClr val="000000"/>
        </a:dk1>
        <a:lt1>
          <a:srgbClr val="FFFFFF"/>
        </a:lt1>
        <a:dk2>
          <a:srgbClr val="F25C29"/>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clrMap bg1="lt1" tx1="dk1" bg2="lt2" tx2="dk2" accent1="accent1" accent2="accent2" accent3="accent3" accent4="accent4" accent5="accent5" accent6="accent6" hlink="hlink" folHlink="folHlink"/>
    </a:extraClrScheme>
    <a:extraClrScheme>
      <a:clrScheme name="默认设计模板 16">
        <a:dk1>
          <a:srgbClr val="000000"/>
        </a:dk1>
        <a:lt1>
          <a:srgbClr val="FFFFFF"/>
        </a:lt1>
        <a:dk2>
          <a:srgbClr val="990000"/>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2_默认设计模板 16">
      <a:dk1>
        <a:srgbClr val="000000"/>
      </a:dk1>
      <a:lt1>
        <a:srgbClr val="FFFFFF"/>
      </a:lt1>
      <a:dk2>
        <a:srgbClr val="990000"/>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fontScheme name="2_默认设计模板">
      <a:majorFont>
        <a:latin typeface="Arial"/>
        <a:ea typeface="华文楷体"/>
        <a:cs typeface=""/>
      </a:majorFont>
      <a:minorFont>
        <a:latin typeface="Arial"/>
        <a:ea typeface="华文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FF"/>
        </a:lt1>
        <a:dk2>
          <a:srgbClr val="F25C29"/>
        </a:dk2>
        <a:lt2>
          <a:srgbClr val="C0C0C0"/>
        </a:lt2>
        <a:accent1>
          <a:srgbClr val="FFFFFF"/>
        </a:accent1>
        <a:accent2>
          <a:srgbClr val="FFD581"/>
        </a:accent2>
        <a:accent3>
          <a:srgbClr val="FFFFFF"/>
        </a:accent3>
        <a:accent4>
          <a:srgbClr val="000000"/>
        </a:accent4>
        <a:accent5>
          <a:srgbClr val="FFFFFF"/>
        </a:accent5>
        <a:accent6>
          <a:srgbClr val="E7C174"/>
        </a:accent6>
        <a:hlink>
          <a:srgbClr val="FFA208"/>
        </a:hlink>
        <a:folHlink>
          <a:srgbClr val="F25C29"/>
        </a:folHlink>
      </a:clrScheme>
      <a:clrMap bg1="lt1" tx1="dk1" bg2="lt2" tx2="dk2" accent1="accent1" accent2="accent2" accent3="accent3" accent4="accent4" accent5="accent5" accent6="accent6" hlink="hlink" folHlink="folHlink"/>
    </a:extraClrScheme>
    <a:extraClrScheme>
      <a:clrScheme name="2_默认设计模板 14">
        <a:dk1>
          <a:srgbClr val="000000"/>
        </a:dk1>
        <a:lt1>
          <a:srgbClr val="FFFFFF"/>
        </a:lt1>
        <a:dk2>
          <a:srgbClr val="F25C29"/>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F25C29"/>
        </a:folHlink>
      </a:clrScheme>
      <a:clrMap bg1="lt1" tx1="dk1" bg2="lt2" tx2="dk2" accent1="accent1" accent2="accent2" accent3="accent3" accent4="accent4" accent5="accent5" accent6="accent6" hlink="hlink" folHlink="folHlink"/>
    </a:extraClrScheme>
    <a:extraClrScheme>
      <a:clrScheme name="2_默认设计模板 15">
        <a:dk1>
          <a:srgbClr val="000000"/>
        </a:dk1>
        <a:lt1>
          <a:srgbClr val="FFFFFF"/>
        </a:lt1>
        <a:dk2>
          <a:srgbClr val="F25C29"/>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clrMap bg1="lt1" tx1="dk1" bg2="lt2" tx2="dk2" accent1="accent1" accent2="accent2" accent3="accent3" accent4="accent4" accent5="accent5" accent6="accent6" hlink="hlink" folHlink="folHlink"/>
    </a:extraClrScheme>
    <a:extraClrScheme>
      <a:clrScheme name="2_默认设计模板 16">
        <a:dk1>
          <a:srgbClr val="000000"/>
        </a:dk1>
        <a:lt1>
          <a:srgbClr val="FFFFFF"/>
        </a:lt1>
        <a:dk2>
          <a:srgbClr val="990000"/>
        </a:dk2>
        <a:lt2>
          <a:srgbClr val="C0C0C0"/>
        </a:lt2>
        <a:accent1>
          <a:srgbClr val="FFD581"/>
        </a:accent1>
        <a:accent2>
          <a:srgbClr val="FFA208"/>
        </a:accent2>
        <a:accent3>
          <a:srgbClr val="FFFFFF"/>
        </a:accent3>
        <a:accent4>
          <a:srgbClr val="000000"/>
        </a:accent4>
        <a:accent5>
          <a:srgbClr val="FFE7C1"/>
        </a:accent5>
        <a:accent6>
          <a:srgbClr val="E79206"/>
        </a:accent6>
        <a:hlink>
          <a:srgbClr val="F25C29"/>
        </a:hlink>
        <a:folHlink>
          <a:srgbClr val="99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11023</Words>
  <Application>WPS 演示</Application>
  <PresentationFormat>全屏显示(4:3)</PresentationFormat>
  <Paragraphs>624</Paragraphs>
  <Slides>78</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0</vt:i4>
      </vt:variant>
      <vt:variant>
        <vt:lpstr>幻灯片标题</vt:lpstr>
      </vt:variant>
      <vt:variant>
        <vt:i4>78</vt:i4>
      </vt:variant>
    </vt:vector>
  </HeadingPairs>
  <TitlesOfParts>
    <vt:vector size="94" baseType="lpstr">
      <vt:lpstr>Arial</vt:lpstr>
      <vt:lpstr>宋体</vt:lpstr>
      <vt:lpstr>Wingdings</vt:lpstr>
      <vt:lpstr>华文楷体</vt:lpstr>
      <vt:lpstr>微软雅黑</vt:lpstr>
      <vt:lpstr>楷体_GB2312</vt:lpstr>
      <vt:lpstr>新宋体</vt:lpstr>
      <vt:lpstr>Calibri</vt:lpstr>
      <vt:lpstr>黑体</vt:lpstr>
      <vt:lpstr>Comic Sans MS</vt:lpstr>
      <vt:lpstr>Arial Unicode MS</vt:lpstr>
      <vt:lpstr>楷体</vt:lpstr>
      <vt:lpstr>华文楷体</vt:lpstr>
      <vt:lpstr>汉仪旗黑-85S</vt:lpstr>
      <vt:lpstr>默认设计模板</vt:lpstr>
      <vt:lpstr>2_默认设计模板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little fairy</cp:lastModifiedBy>
  <cp:revision>65</cp:revision>
  <dcterms:created xsi:type="dcterms:W3CDTF">2011-05-09T08:34:52Z</dcterms:created>
  <dcterms:modified xsi:type="dcterms:W3CDTF">2024-01-22T07:06:14Z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6C46D00D1363431496BECF0E96F2138F_13</vt:lpwstr>
  </property>
</Properties>
</file>