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327" r:id="rId4"/>
    <p:sldId id="257" r:id="rId5"/>
    <p:sldId id="258" r:id="rId6"/>
    <p:sldId id="259" r:id="rId7"/>
    <p:sldId id="260" r:id="rId8"/>
    <p:sldId id="261" r:id="rId9"/>
    <p:sldId id="264" r:id="rId10"/>
    <p:sldId id="271" r:id="rId11"/>
    <p:sldId id="262" r:id="rId13"/>
    <p:sldId id="263" r:id="rId14"/>
    <p:sldId id="289" r:id="rId15"/>
    <p:sldId id="291" r:id="rId16"/>
    <p:sldId id="292" r:id="rId17"/>
    <p:sldId id="293" r:id="rId18"/>
    <p:sldId id="294" r:id="rId19"/>
    <p:sldId id="295" r:id="rId20"/>
    <p:sldId id="273" r:id="rId21"/>
    <p:sldId id="275" r:id="rId22"/>
    <p:sldId id="276" r:id="rId23"/>
    <p:sldId id="277" r:id="rId24"/>
    <p:sldId id="278" r:id="rId25"/>
    <p:sldId id="265" r:id="rId26"/>
    <p:sldId id="267" r:id="rId27"/>
    <p:sldId id="266" r:id="rId28"/>
    <p:sldId id="279" r:id="rId29"/>
    <p:sldId id="280" r:id="rId30"/>
    <p:sldId id="268" r:id="rId31"/>
    <p:sldId id="285" r:id="rId32"/>
    <p:sldId id="281" r:id="rId33"/>
    <p:sldId id="284" r:id="rId34"/>
    <p:sldId id="282" r:id="rId35"/>
    <p:sldId id="283" r:id="rId36"/>
    <p:sldId id="286" r:id="rId37"/>
    <p:sldId id="288" r:id="rId38"/>
    <p:sldId id="287" r:id="rId39"/>
    <p:sldId id="297" r:id="rId40"/>
    <p:sldId id="296" r:id="rId41"/>
    <p:sldId id="298" r:id="rId42"/>
    <p:sldId id="302" r:id="rId43"/>
    <p:sldId id="301" r:id="rId44"/>
    <p:sldId id="300" r:id="rId45"/>
    <p:sldId id="299" r:id="rId46"/>
    <p:sldId id="303" r:id="rId47"/>
    <p:sldId id="306" r:id="rId48"/>
    <p:sldId id="307" r:id="rId49"/>
    <p:sldId id="304" r:id="rId50"/>
    <p:sldId id="329" r:id="rId51"/>
  </p:sldIdLst>
  <p:sldSz cx="9144000" cy="6858000" type="screen4x3"/>
  <p:notesSz cx="6858000" cy="9144000"/>
  <p:custDataLst>
    <p:tags r:id="rId56"/>
  </p:custData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B96A"/>
    <a:srgbClr val="FFFF66"/>
    <a:srgbClr val="66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66"/>
    <p:restoredTop sz="94660"/>
  </p:normalViewPr>
  <p:slideViewPr>
    <p:cSldViewPr showGuides="1">
      <p:cViewPr varScale="1">
        <p:scale>
          <a:sx n="66" d="100"/>
          <a:sy n="66" d="100"/>
        </p:scale>
        <p:origin x="-1572" y="-102"/>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19.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18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51203" name="矩形 7"/>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51204" name="矩形 2"/>
          <p:cNvSpPr>
            <a:spLocks noRot="1" noTextEdit="1"/>
          </p:cNvSpPr>
          <p:nvPr>
            <p:ph type="sldImg"/>
          </p:nvPr>
        </p:nvSpPr>
        <p:spPr/>
      </p:sp>
      <p:sp>
        <p:nvSpPr>
          <p:cNvPr id="51205" name="矩形 3"/>
          <p:cNvSpPr>
            <a:spLocks noGrp="1"/>
          </p:cNvSpPr>
          <p:nvPr>
            <p:ph type="body" idx="1"/>
          </p:nvPr>
        </p:nvSpPr>
        <p:spPr/>
        <p:txBody>
          <a:bodyPr wrap="square" lIns="91440" tIns="45720" rIns="91440" bIns="45720" anchor="t"/>
          <a:p>
            <a:pPr lvl="0" eaLnBrk="1" hangingPunct="1"/>
            <a:r>
              <a:rPr lang="en-US" altLang="zh-CN" dirty="0"/>
              <a:t>    </a:t>
            </a:r>
            <a:r>
              <a:rPr lang="zh-CN" altLang="en-US" dirty="0"/>
              <a:t>优秀</a:t>
            </a:r>
            <a:r>
              <a:rPr lang="en-US" altLang="zh-CN" dirty="0"/>
              <a:t>PPT</a:t>
            </a:r>
            <a:r>
              <a:rPr lang="zh-CN" altLang="en-US" dirty="0"/>
              <a:t>的定义有很多种，但万变不离其中，制作</a:t>
            </a:r>
            <a:r>
              <a:rPr lang="en-US" altLang="zh-CN" dirty="0"/>
              <a:t>PPT</a:t>
            </a:r>
            <a:r>
              <a:rPr lang="zh-CN" altLang="en-US" dirty="0"/>
              <a:t>的终极目标就是要让别人了解你的思想，要想方设法吸引别人的眼球。你可以通过很多方法达到这个目的，比如丰富详实的内容，光彩夺目的模板，精妙绝伦的动画，当然还有演讲者的演说水平和与观众互动等等。以上的几点中，你能够做到</a:t>
            </a:r>
            <a:r>
              <a:rPr lang="en-US" altLang="zh-CN" dirty="0"/>
              <a:t>2-3</a:t>
            </a:r>
            <a:r>
              <a:rPr lang="zh-CN" altLang="en-US" dirty="0"/>
              <a:t>点的话，你的</a:t>
            </a:r>
            <a:r>
              <a:rPr lang="en-US" altLang="zh-CN" dirty="0"/>
              <a:t>PPT</a:t>
            </a:r>
            <a:r>
              <a:rPr lang="zh-CN" altLang="en-US" dirty="0"/>
              <a:t>就可以称得上是优秀的。但值得注意的是，如果你某一点做的很糟的话，那你的</a:t>
            </a:r>
            <a:r>
              <a:rPr lang="en-US" altLang="zh-CN" dirty="0"/>
              <a:t>PPT</a:t>
            </a:r>
            <a:r>
              <a:rPr lang="zh-CN" altLang="en-US" dirty="0"/>
              <a:t>就是失败的，可以说是“一票否决”。所以，请大家注意，一个优秀</a:t>
            </a:r>
            <a:r>
              <a:rPr lang="en-US" altLang="zh-CN" dirty="0"/>
              <a:t>PPT</a:t>
            </a:r>
            <a:r>
              <a:rPr lang="zh-CN" altLang="en-US" dirty="0"/>
              <a:t>不一定是每个部分都做到最好，而是每个部分都不搞砸，有几个部分比较突出即可。</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28650" y="1825625"/>
            <a:ext cx="7886700" cy="435133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67150" cy="2098675"/>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quarter" idx="2"/>
          </p:nvPr>
        </p:nvSpPr>
        <p:spPr>
          <a:xfrm>
            <a:off x="4648200" y="1825625"/>
            <a:ext cx="3867150" cy="2098675"/>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内容占位符 4"/>
          <p:cNvSpPr>
            <a:spLocks noGrp="1"/>
          </p:cNvSpPr>
          <p:nvPr>
            <p:ph sz="quarter" idx="3"/>
          </p:nvPr>
        </p:nvSpPr>
        <p:spPr>
          <a:xfrm>
            <a:off x="628650" y="4076700"/>
            <a:ext cx="3867150" cy="2100263"/>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内容占位符 5"/>
          <p:cNvSpPr>
            <a:spLocks noGrp="1"/>
          </p:cNvSpPr>
          <p:nvPr>
            <p:ph sz="quarter" idx="4"/>
          </p:nvPr>
        </p:nvSpPr>
        <p:spPr>
          <a:xfrm>
            <a:off x="4648200" y="4076700"/>
            <a:ext cx="3867150" cy="2100263"/>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弧形 9"/>
          <p:cNvSpPr/>
          <p:nvPr userDrawn="1">
            <p:custDataLst>
              <p:tags r:id="rId2"/>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7"/>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3.png"/><Relationship Id="rId18" Type="http://schemas.openxmlformats.org/officeDocument/2006/relationships/tags" Target="../tags/tag7.xml"/><Relationship Id="rId17" Type="http://schemas.openxmlformats.org/officeDocument/2006/relationships/image" Target="../media/image2.png"/><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1"/>
            </a:gs>
          </a:gsLst>
          <a:path path="shape">
            <a:fillToRect l="50000" t="50000" r="50000" b="50000"/>
          </a:path>
          <a:tileRect/>
        </a:gradFill>
        <a:effectLst/>
      </p:bgPr>
    </p:bg>
    <p:spTree>
      <p:nvGrpSpPr>
        <p:cNvPr id="1" name=""/>
        <p:cNvGrpSpPr/>
        <p:nvPr/>
      </p:nvGrpSpPr>
      <p:grpSpPr/>
      <p:sp>
        <p:nvSpPr>
          <p:cNvPr id="1028" name="Rectangle 4"/>
          <p:cNvSpPr>
            <a:spLocks noGrp="1" noChangeArrowheads="1"/>
          </p:cNvSpPr>
          <p:nvPr>
            <p:ph type="dt" sz="half" idx="2"/>
          </p:nvPr>
        </p:nvSpPr>
        <p:spPr bwMode="auto">
          <a:xfrm>
            <a:off x="457200" y="65532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600">
                <a:solidFill>
                  <a:schemeClr val="tx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4DDB6B53-16BA-44E5-BA33-69346AD0F8F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400800" y="6548438"/>
            <a:ext cx="22098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chemeClr val="tx1"/>
                </a:solidFill>
                <a:latin typeface="Arial" panose="020B0604020202020204" pitchFamily="34" charset="0"/>
                <a:ea typeface="宋体" panose="02010600030101010101" pitchFamily="2" charset="-122"/>
              </a:defRPr>
            </a:lvl1pPr>
          </a:lstStyle>
          <a:p>
            <a:pPr lvl="0" eaLnBrk="1" hangingPunct="1"/>
            <a:r>
              <a:rPr lang="zh-CN" altLang="en-US" dirty="0"/>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 name="Line 48"/>
          <p:cNvSpPr/>
          <p:nvPr userDrawn="1"/>
        </p:nvSpPr>
        <p:spPr>
          <a:xfrm>
            <a:off x="381000" y="6477000"/>
            <a:ext cx="8153400" cy="0"/>
          </a:xfrm>
          <a:prstGeom prst="line">
            <a:avLst/>
          </a:prstGeom>
          <a:ln w="22225" cap="flat" cmpd="sng">
            <a:solidFill>
              <a:schemeClr val="bg2"/>
            </a:solidFill>
            <a:prstDash val="lgDashDot"/>
            <a:headEnd type="none" w="med" len="med"/>
            <a:tailEnd type="none" w="med" len="med"/>
          </a:ln>
        </p:spPr>
      </p:sp>
      <p:sp>
        <p:nvSpPr>
          <p:cNvPr id="3" name="Rectangle 8"/>
          <p:cNvSpPr/>
          <p:nvPr userDrawn="1"/>
        </p:nvSpPr>
        <p:spPr>
          <a:xfrm>
            <a:off x="1371600" y="228600"/>
            <a:ext cx="6934200" cy="142875"/>
          </a:xfrm>
          <a:prstGeom prst="rect">
            <a:avLst/>
          </a:prstGeom>
          <a:solidFill>
            <a:srgbClr val="487122"/>
          </a:solidFill>
          <a:ln w="9525">
            <a:noFill/>
          </a:ln>
        </p:spPr>
        <p:txBody>
          <a:bodyPr wrap="none" anchor="ctr"/>
          <a:p>
            <a:pPr lvl="0" eaLnBrk="1" hangingPunct="1"/>
            <a:endParaRPr lang="zh-CN" altLang="en-US" dirty="0">
              <a:latin typeface="黑体" panose="02010609060101010101" pitchFamily="49" charset="-122"/>
            </a:endParaRPr>
          </a:p>
        </p:txBody>
      </p:sp>
      <p:sp>
        <p:nvSpPr>
          <p:cNvPr id="1031" name="Rectangle 9"/>
          <p:cNvSpPr/>
          <p:nvPr userDrawn="1"/>
        </p:nvSpPr>
        <p:spPr>
          <a:xfrm>
            <a:off x="1066800" y="381000"/>
            <a:ext cx="7391400" cy="504825"/>
          </a:xfrm>
          <a:prstGeom prst="rect">
            <a:avLst/>
          </a:prstGeom>
          <a:solidFill>
            <a:srgbClr val="71A40B"/>
          </a:solidFill>
          <a:ln w="9525">
            <a:noFill/>
          </a:ln>
        </p:spPr>
        <p:txBody>
          <a:bodyPr wrap="none" anchor="ctr"/>
          <a:p>
            <a:pPr lvl="0" eaLnBrk="1" hangingPunct="1"/>
            <a:endParaRPr lang="zh-CN" altLang="en-US" dirty="0">
              <a:latin typeface="黑体" panose="02010609060101010101" pitchFamily="49" charset="-122"/>
            </a:endParaRPr>
          </a:p>
        </p:txBody>
      </p:sp>
      <p:sp>
        <p:nvSpPr>
          <p:cNvPr id="1032" name="Rectangle 10"/>
          <p:cNvSpPr/>
          <p:nvPr userDrawn="1"/>
        </p:nvSpPr>
        <p:spPr>
          <a:xfrm>
            <a:off x="1371600" y="911225"/>
            <a:ext cx="7391400" cy="74613"/>
          </a:xfrm>
          <a:prstGeom prst="rect">
            <a:avLst/>
          </a:prstGeom>
          <a:solidFill>
            <a:srgbClr val="D9E9BA"/>
          </a:solidFill>
          <a:ln w="9525">
            <a:noFill/>
          </a:ln>
        </p:spPr>
        <p:txBody>
          <a:bodyPr wrap="none" anchor="ctr"/>
          <a:p>
            <a:pPr lvl="0" eaLnBrk="1" hangingPunct="1"/>
            <a:endParaRPr lang="zh-CN" altLang="en-US" dirty="0">
              <a:latin typeface="黑体" panose="02010609060101010101" pitchFamily="49" charset="-122"/>
            </a:endParaRPr>
          </a:p>
        </p:txBody>
      </p:sp>
      <p:sp>
        <p:nvSpPr>
          <p:cNvPr id="1033" name="Text Box 14"/>
          <p:cNvSpPr txBox="1">
            <a:spLocks noChangeArrowheads="1"/>
          </p:cNvSpPr>
          <p:nvPr userDrawn="1"/>
        </p:nvSpPr>
        <p:spPr bwMode="auto">
          <a:xfrm>
            <a:off x="3810000" y="1447800"/>
            <a:ext cx="3281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6600FF"/>
                </a:solidFill>
                <a:latin typeface="黑体" panose="02010609060101010101" pitchFamily="49" charset="-122"/>
                <a:ea typeface="黑体" panose="02010609060101010101" pitchFamily="49" charset="-122"/>
              </a:defRPr>
            </a:lvl1pPr>
            <a:lvl2pPr marL="742950" indent="-285750">
              <a:defRPr sz="2400">
                <a:solidFill>
                  <a:srgbClr val="6600FF"/>
                </a:solidFill>
                <a:latin typeface="黑体" panose="02010609060101010101" pitchFamily="49" charset="-122"/>
                <a:ea typeface="黑体" panose="02010609060101010101" pitchFamily="49" charset="-122"/>
              </a:defRPr>
            </a:lvl2pPr>
            <a:lvl3pPr marL="1143000" indent="-228600">
              <a:defRPr sz="2400">
                <a:solidFill>
                  <a:srgbClr val="6600FF"/>
                </a:solidFill>
                <a:latin typeface="黑体" panose="02010609060101010101" pitchFamily="49" charset="-122"/>
                <a:ea typeface="黑体" panose="02010609060101010101" pitchFamily="49" charset="-122"/>
              </a:defRPr>
            </a:lvl3pPr>
            <a:lvl4pPr marL="1600200" indent="-228600">
              <a:defRPr sz="2400">
                <a:solidFill>
                  <a:srgbClr val="6600FF"/>
                </a:solidFill>
                <a:latin typeface="黑体" panose="02010609060101010101" pitchFamily="49" charset="-122"/>
                <a:ea typeface="黑体" panose="02010609060101010101" pitchFamily="49" charset="-122"/>
              </a:defRPr>
            </a:lvl4pPr>
            <a:lvl5pPr marL="2057400" indent="-228600">
              <a:defRPr sz="2400">
                <a:solidFill>
                  <a:srgbClr val="6600FF"/>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Text Box 15"/>
          <p:cNvSpPr txBox="1">
            <a:spLocks noChangeArrowheads="1"/>
          </p:cNvSpPr>
          <p:nvPr userDrawn="1"/>
        </p:nvSpPr>
        <p:spPr bwMode="auto">
          <a:xfrm>
            <a:off x="3886200" y="304800"/>
            <a:ext cx="312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6600FF"/>
                </a:solidFill>
                <a:latin typeface="黑体" panose="02010609060101010101" pitchFamily="49" charset="-122"/>
                <a:ea typeface="黑体" panose="02010609060101010101" pitchFamily="49" charset="-122"/>
              </a:defRPr>
            </a:lvl1pPr>
            <a:lvl2pPr marL="742950" indent="-285750">
              <a:defRPr sz="2400">
                <a:solidFill>
                  <a:srgbClr val="6600FF"/>
                </a:solidFill>
                <a:latin typeface="黑体" panose="02010609060101010101" pitchFamily="49" charset="-122"/>
                <a:ea typeface="黑体" panose="02010609060101010101" pitchFamily="49" charset="-122"/>
              </a:defRPr>
            </a:lvl2pPr>
            <a:lvl3pPr marL="1143000" indent="-228600">
              <a:defRPr sz="2400">
                <a:solidFill>
                  <a:srgbClr val="6600FF"/>
                </a:solidFill>
                <a:latin typeface="黑体" panose="02010609060101010101" pitchFamily="49" charset="-122"/>
                <a:ea typeface="黑体" panose="02010609060101010101" pitchFamily="49" charset="-122"/>
              </a:defRPr>
            </a:lvl3pPr>
            <a:lvl4pPr marL="1600200" indent="-228600">
              <a:defRPr sz="2400">
                <a:solidFill>
                  <a:srgbClr val="6600FF"/>
                </a:solidFill>
                <a:latin typeface="黑体" panose="02010609060101010101" pitchFamily="49" charset="-122"/>
                <a:ea typeface="黑体" panose="02010609060101010101" pitchFamily="49" charset="-122"/>
              </a:defRPr>
            </a:lvl4pPr>
            <a:lvl5pPr marL="2057400" indent="-228600">
              <a:defRPr sz="2400">
                <a:solidFill>
                  <a:srgbClr val="6600FF"/>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2400">
                <a:solidFill>
                  <a:srgbClr val="6600FF"/>
                </a:solidFill>
                <a:latin typeface="黑体" panose="02010609060101010101" pitchFamily="49" charset="-122"/>
                <a:ea typeface="黑体" panose="02010609060101010101"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smtClean="0">
                <a:ln>
                  <a:noFill/>
                </a:ln>
                <a:solidFill>
                  <a:schemeClr val="bg1"/>
                </a:solidFill>
                <a:effectLst/>
                <a:uLnTx/>
                <a:uFillTx/>
                <a:latin typeface="Arial" panose="020B0604020202020204" pitchFamily="34" charset="0"/>
                <a:ea typeface="楷体" panose="02010609060101010101" pitchFamily="49" charset="-122"/>
                <a:cs typeface="+mn-cs"/>
              </a:rPr>
              <a:t>港口安全管理</a:t>
            </a:r>
            <a:endParaRPr kumimoji="0" lang="zh-CN" altLang="en-US" sz="3200" b="1" i="0" u="none" strike="noStrike" kern="1200" cap="none" spc="0" normalizeH="0" baseline="0" noProof="0" smtClean="0">
              <a:ln>
                <a:noFill/>
              </a:ln>
              <a:solidFill>
                <a:schemeClr val="bg1"/>
              </a:solidFill>
              <a:effectLst/>
              <a:uLnTx/>
              <a:uFillTx/>
              <a:latin typeface="Arial" panose="020B0604020202020204" pitchFamily="34" charset="0"/>
              <a:ea typeface="楷体" panose="02010609060101010101" pitchFamily="49" charset="-122"/>
              <a:cs typeface="+mn-cs"/>
            </a:endParaRPr>
          </a:p>
        </p:txBody>
      </p:sp>
      <p:pic>
        <p:nvPicPr>
          <p:cNvPr id="1035" name="Picture 32" descr="200922185638428_2"/>
          <p:cNvPicPr>
            <a:picLocks noChangeAspect="1"/>
          </p:cNvPicPr>
          <p:nvPr userDrawn="1"/>
        </p:nvPicPr>
        <p:blipFill>
          <a:blip r:embed="rId16"/>
          <a:stretch>
            <a:fillRect/>
          </a:stretch>
        </p:blipFill>
        <p:spPr>
          <a:xfrm>
            <a:off x="228600" y="150813"/>
            <a:ext cx="2517775" cy="1644650"/>
          </a:xfrm>
          <a:prstGeom prst="rect">
            <a:avLst/>
          </a:prstGeom>
          <a:solidFill>
            <a:schemeClr val="folHlink">
              <a:alpha val="89018"/>
            </a:schemeClr>
          </a:solidFill>
          <a:ln w="9525" cap="flat" cmpd="sng">
            <a:solidFill>
              <a:schemeClr val="folHlink"/>
            </a:solidFill>
            <a:prstDash val="solid"/>
            <a:miter/>
            <a:headEnd type="none" w="med" len="med"/>
            <a:tailEnd type="none" w="med" len="med"/>
          </a:ln>
        </p:spPr>
      </p:pic>
      <p:sp>
        <p:nvSpPr>
          <p:cNvPr id="1036" name="Line 43"/>
          <p:cNvSpPr/>
          <p:nvPr userDrawn="1"/>
        </p:nvSpPr>
        <p:spPr>
          <a:xfrm>
            <a:off x="3733800" y="1752600"/>
            <a:ext cx="4884738" cy="1588"/>
          </a:xfrm>
          <a:prstGeom prst="line">
            <a:avLst/>
          </a:prstGeom>
          <a:ln w="22225" cap="flat" cmpd="sng">
            <a:solidFill>
              <a:srgbClr val="808000"/>
            </a:solidFill>
            <a:prstDash val="dashDot"/>
            <a:headEnd type="none" w="med" len="med"/>
            <a:tailEnd type="none" w="med" len="med"/>
          </a:ln>
        </p:spPr>
      </p:sp>
      <p:pic>
        <p:nvPicPr>
          <p:cNvPr id="1037" name="Picture 52" descr="200922185638428_2"/>
          <p:cNvPicPr>
            <a:picLocks noChangeAspect="1"/>
          </p:cNvPicPr>
          <p:nvPr userDrawn="1"/>
        </p:nvPicPr>
        <p:blipFill>
          <a:blip r:embed="rId16"/>
          <a:stretch>
            <a:fillRect/>
          </a:stretch>
        </p:blipFill>
        <p:spPr>
          <a:xfrm>
            <a:off x="228600" y="150813"/>
            <a:ext cx="2517775" cy="1644650"/>
          </a:xfrm>
          <a:prstGeom prst="rect">
            <a:avLst/>
          </a:prstGeom>
          <a:solidFill>
            <a:schemeClr val="folHlink">
              <a:alpha val="89018"/>
            </a:schemeClr>
          </a:solidFill>
          <a:ln w="9525" cap="flat" cmpd="sng">
            <a:solidFill>
              <a:schemeClr val="folHlink"/>
            </a:solidFill>
            <a:prstDash val="solid"/>
            <a:miter/>
            <a:headEnd type="none" w="med" len="med"/>
            <a:tailEnd type="none" w="med" len="med"/>
          </a:ln>
        </p:spPr>
      </p:pic>
      <p:pic>
        <p:nvPicPr>
          <p:cNvPr id="1038" name="Picture 55" descr="200922185638428_2"/>
          <p:cNvPicPr>
            <a:picLocks noChangeAspect="1"/>
          </p:cNvPicPr>
          <p:nvPr userDrawn="1"/>
        </p:nvPicPr>
        <p:blipFill>
          <a:blip r:embed="rId16"/>
          <a:stretch>
            <a:fillRect/>
          </a:stretch>
        </p:blipFill>
        <p:spPr>
          <a:xfrm>
            <a:off x="228600" y="150813"/>
            <a:ext cx="2517775" cy="1644650"/>
          </a:xfrm>
          <a:prstGeom prst="rect">
            <a:avLst/>
          </a:prstGeom>
          <a:solidFill>
            <a:schemeClr val="folHlink">
              <a:alpha val="89018"/>
            </a:schemeClr>
          </a:solidFill>
          <a:ln w="9525" cap="flat" cmpd="sng">
            <a:solidFill>
              <a:schemeClr val="folHlink"/>
            </a:solidFill>
            <a:prstDash val="solid"/>
            <a:miter/>
            <a:headEnd type="none" w="med" len="med"/>
            <a:tailEnd type="none" w="med" len="med"/>
          </a:ln>
        </p:spPr>
      </p:pic>
      <p:pic>
        <p:nvPicPr>
          <p:cNvPr id="1039" name="Picture 58" descr="78676"/>
          <p:cNvPicPr>
            <a:picLocks noChangeAspect="1"/>
          </p:cNvPicPr>
          <p:nvPr userDrawn="1"/>
        </p:nvPicPr>
        <p:blipFill>
          <a:blip r:embed="rId17"/>
          <a:stretch>
            <a:fillRect/>
          </a:stretch>
        </p:blipFill>
        <p:spPr>
          <a:xfrm rot="-5694904">
            <a:off x="8088313" y="157163"/>
            <a:ext cx="1212850" cy="896937"/>
          </a:xfrm>
          <a:prstGeom prst="rect">
            <a:avLst/>
          </a:prstGeom>
          <a:noFill/>
          <a:ln w="9525">
            <a:noFill/>
          </a:ln>
        </p:spPr>
      </p:pic>
      <p:pic>
        <p:nvPicPr>
          <p:cNvPr id="8" name="图片 7"/>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8076996" y="3808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jpe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hyperlink" Target="QQ&#25130;&#22270;20111108184852.png" TargetMode="External"/><Relationship Id="rId3" Type="http://schemas.openxmlformats.org/officeDocument/2006/relationships/hyperlink" Target="&#21464;&#30005;&#31449;&#23433;&#20840;&#26816;&#26597;&#34920;.doc" TargetMode="External"/><Relationship Id="rId2" Type="http://schemas.openxmlformats.org/officeDocument/2006/relationships/hyperlink" Target="&#21464;&#30005;&#25152;&#39044;&#20808;&#21361;&#38505;&#24615;&#35780;&#20215;.xls" TargetMode="External"/><Relationship Id="rId1" Type="http://schemas.openxmlformats.org/officeDocument/2006/relationships/hyperlink" Target="&#21464;&#30005;&#31449;&#21608;&#23433;&#20840;&#26816;&#26597;&#34920;.do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hyperlink" Target="QQ&#25130;&#22270;20111108184852.png" TargetMode="External"/><Relationship Id="rId3" Type="http://schemas.openxmlformats.org/officeDocument/2006/relationships/hyperlink" Target="&#21361;&#38505;&#29289;&#21697;&#27833;&#24211;&#23433;&#20840;&#26816;&#26597;&#34920;.doc" TargetMode="External"/><Relationship Id="rId2" Type="http://schemas.openxmlformats.org/officeDocument/2006/relationships/hyperlink" Target="&#21361;&#38505;&#21697;&#39044;&#20808;&#21361;&#38505;&#24615;&#20998;&#26512;.xls" TargetMode="External"/><Relationship Id="rId1" Type="http://schemas.openxmlformats.org/officeDocument/2006/relationships/hyperlink" Target="&#21464;&#30005;&#31449;&#21608;&#23433;&#20840;&#26816;&#26597;&#34920;.doc" TargetMode="Externa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hyperlink" Target="&#26032;&#24314;%20Microsoft%20Excel%20&#24037;&#20316;&#34920;.xls" TargetMode="Externa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hyperlink" Target="&#21152;&#27833;&#31449;&#23433;&#20840;&#26816;&#26597;&#34920;.doc" TargetMode="External"/><Relationship Id="rId2" Type="http://schemas.openxmlformats.org/officeDocument/2006/relationships/hyperlink" Target="&#21152;&#27833;&#31449;&#39044;&#20808;&#21361;&#38505;&#24615;&#20998;&#26512;.xls" TargetMode="External"/><Relationship Id="rId1" Type="http://schemas.openxmlformats.org/officeDocument/2006/relationships/hyperlink" Target="&#21464;&#30005;&#31449;&#21608;&#23433;&#20840;&#26816;&#26597;&#34920;.doc" TargetMode="Externa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38598;&#35013;&#31665;&#28207;&#21475;&#20316;&#19994;&#23433;&#20840;&#35268;&#31243;__doc.doc" TargetMode="External"/><Relationship Id="rId4" Type="http://schemas.openxmlformats.org/officeDocument/2006/relationships/slide" Target="slide34.xml"/><Relationship Id="rId3" Type="http://schemas.openxmlformats.org/officeDocument/2006/relationships/slide" Target="slide29.xml"/><Relationship Id="rId2" Type="http://schemas.openxmlformats.org/officeDocument/2006/relationships/slide" Target="slide24.xml"/><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2D6D7D73-3B39-4964-8931-1C88F7F8081C}"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05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pic>
        <p:nvPicPr>
          <p:cNvPr id="2052" name="Picture 4" descr="111"/>
          <p:cNvPicPr>
            <a:picLocks noChangeAspect="1"/>
          </p:cNvPicPr>
          <p:nvPr/>
        </p:nvPicPr>
        <p:blipFill>
          <a:blip r:embed="rId1"/>
          <a:stretch>
            <a:fillRect/>
          </a:stretch>
        </p:blipFill>
        <p:spPr>
          <a:xfrm>
            <a:off x="762000" y="1905000"/>
            <a:ext cx="7772400" cy="4381500"/>
          </a:xfrm>
          <a:prstGeom prst="rect">
            <a:avLst/>
          </a:prstGeom>
          <a:noFill/>
          <a:ln w="9525">
            <a:noFill/>
          </a:ln>
        </p:spPr>
      </p:pic>
      <p:pic>
        <p:nvPicPr>
          <p:cNvPr id="2053" name="图片 9"/>
          <p:cNvPicPr>
            <a:picLocks noChangeAspect="1"/>
          </p:cNvPicPr>
          <p:nvPr/>
        </p:nvPicPr>
        <p:blipFill>
          <a:blip r:embed="rId2">
            <a:clrChange>
              <a:clrFrom>
                <a:srgbClr val="FFFFFF"/>
              </a:clrFrom>
              <a:clrTo>
                <a:srgbClr val="FFFFFF">
                  <a:alpha val="0"/>
                </a:srgbClr>
              </a:clrTo>
            </a:clrChange>
          </a:blip>
          <a:srcRect l="9375" t="22488" r="35156" b="18088"/>
          <a:stretch>
            <a:fillRect/>
          </a:stretch>
        </p:blipFill>
        <p:spPr>
          <a:xfrm>
            <a:off x="4648200" y="2819400"/>
            <a:ext cx="3929063" cy="2987675"/>
          </a:xfrm>
          <a:prstGeom prst="rect">
            <a:avLst/>
          </a:prstGeom>
          <a:noFill/>
          <a:ln w="9525">
            <a:noFill/>
          </a:ln>
        </p:spPr>
      </p:pic>
      <p:sp>
        <p:nvSpPr>
          <p:cNvPr id="2054" name="Text Box 8"/>
          <p:cNvSpPr txBox="1"/>
          <p:nvPr/>
        </p:nvSpPr>
        <p:spPr>
          <a:xfrm>
            <a:off x="914400" y="2209800"/>
            <a:ext cx="3657600" cy="366713"/>
          </a:xfrm>
          <a:prstGeom prst="rect">
            <a:avLst/>
          </a:prstGeom>
          <a:noFill/>
          <a:ln w="9525">
            <a:noFill/>
          </a:ln>
        </p:spPr>
        <p:txBody>
          <a:bodyPr>
            <a:spAutoFit/>
          </a:bodyPr>
          <a:p>
            <a:pPr eaLnBrk="1" hangingPunct="1">
              <a:spcBef>
                <a:spcPct val="50000"/>
              </a:spcBef>
            </a:pPr>
            <a:endParaRPr lang="zh-CN" altLang="zh-CN" sz="1800" dirty="0">
              <a:solidFill>
                <a:schemeClr val="tx1"/>
              </a:solidFill>
              <a:latin typeface="Arial" panose="020B0604020202020204" pitchFamily="34"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6761004" y="4569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3657444" y="99029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5257800" y="99456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7162956" y="99029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CCF674BF-88CC-4A69-8475-DECF045E1807}"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024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0244" name="Text Box 4"/>
          <p:cNvSpPr txBox="1"/>
          <p:nvPr/>
        </p:nvSpPr>
        <p:spPr>
          <a:xfrm>
            <a:off x="3962400" y="1219200"/>
            <a:ext cx="2209800" cy="457200"/>
          </a:xfrm>
          <a:prstGeom prst="rect">
            <a:avLst/>
          </a:prstGeom>
          <a:noFill/>
          <a:ln w="9525">
            <a:noFill/>
          </a:ln>
        </p:spPr>
        <p:txBody>
          <a:bodyPr>
            <a:spAutoFit/>
          </a:bodyPr>
          <a:p>
            <a:pPr eaLnBrk="1" hangingPunct="1">
              <a:spcBef>
                <a:spcPct val="50000"/>
              </a:spcBef>
            </a:pPr>
            <a:r>
              <a:rPr lang="en-US" altLang="zh-CN" b="1" i="1" dirty="0">
                <a:solidFill>
                  <a:schemeClr val="folHlink"/>
                </a:solidFill>
                <a:latin typeface="Arial" panose="020B0604020202020204" pitchFamily="34" charset="0"/>
              </a:rPr>
              <a:t>OHSMS</a:t>
            </a:r>
            <a:r>
              <a:rPr lang="zh-CN" altLang="en-US" b="1" i="1" dirty="0">
                <a:solidFill>
                  <a:schemeClr val="folHlink"/>
                </a:solidFill>
                <a:latin typeface="Arial" panose="020B0604020202020204" pitchFamily="34" charset="0"/>
              </a:rPr>
              <a:t>体系</a:t>
            </a:r>
            <a:endParaRPr lang="zh-CN" altLang="en-US" b="1" i="1" dirty="0">
              <a:solidFill>
                <a:schemeClr val="folHlink"/>
              </a:solidFill>
              <a:latin typeface="Arial" panose="020B0604020202020204" pitchFamily="34" charset="0"/>
            </a:endParaRPr>
          </a:p>
        </p:txBody>
      </p:sp>
      <p:pic>
        <p:nvPicPr>
          <p:cNvPr id="10245" name="Picture 5" descr="QQ截图20111020213738"/>
          <p:cNvPicPr>
            <a:picLocks noChangeAspect="1"/>
          </p:cNvPicPr>
          <p:nvPr/>
        </p:nvPicPr>
        <p:blipFill>
          <a:blip r:embed="rId1"/>
          <a:stretch>
            <a:fillRect/>
          </a:stretch>
        </p:blipFill>
        <p:spPr>
          <a:xfrm>
            <a:off x="838200" y="1905000"/>
            <a:ext cx="7772400" cy="4343400"/>
          </a:xfrm>
          <a:prstGeom prst="rect">
            <a:avLst/>
          </a:prstGeom>
          <a:noFill/>
          <a:ln w="9525">
            <a:noFill/>
          </a:ln>
        </p:spPr>
      </p:pic>
      <p:sp>
        <p:nvSpPr>
          <p:cNvPr id="15366" name="Text Box 6"/>
          <p:cNvSpPr txBox="1">
            <a:spLocks noChangeArrowheads="1"/>
          </p:cNvSpPr>
          <p:nvPr/>
        </p:nvSpPr>
        <p:spPr bwMode="auto">
          <a:xfrm>
            <a:off x="228600" y="2362200"/>
            <a:ext cx="5492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R="0" defTabSz="914400" eaLnBrk="1" hangingPunct="1">
              <a:spcBef>
                <a:spcPct val="50000"/>
              </a:spcBef>
              <a:buClrTx/>
              <a:buSzTx/>
              <a:buFontTx/>
              <a:defRPr/>
            </a:pPr>
            <a:r>
              <a:rPr kumimoji="1" lang="en-US" altLang="zh-CN" b="1" kern="1200" cap="none" spc="0" normalizeH="0" baseline="0" noProof="0">
                <a:solidFill>
                  <a:schemeClr val="hlink"/>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ohsms</a:t>
            </a:r>
            <a:r>
              <a:rPr kumimoji="1" lang="zh-CN" altLang="en-US" b="1" kern="1200" cap="none" spc="0" normalizeH="0" baseline="0" noProof="0">
                <a:solidFill>
                  <a:schemeClr val="hlink"/>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要素之间的关系</a:t>
            </a:r>
            <a:endParaRPr kumimoji="1" lang="zh-CN" altLang="en-US" b="1" kern="1200" cap="none" spc="0" normalizeH="0" baseline="0" noProof="0">
              <a:solidFill>
                <a:schemeClr val="hlink"/>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0247" name="Rectangle 7"/>
          <p:cNvSpPr/>
          <p:nvPr/>
        </p:nvSpPr>
        <p:spPr>
          <a:xfrm>
            <a:off x="7086600" y="533400"/>
            <a:ext cx="184150" cy="457200"/>
          </a:xfrm>
          <a:prstGeom prst="rect">
            <a:avLst/>
          </a:prstGeom>
          <a:noFill/>
          <a:ln w="9525">
            <a:noFill/>
          </a:ln>
        </p:spPr>
        <p:txBody>
          <a:bodyPr wrap="none">
            <a:spAutoFit/>
          </a:bodyPr>
          <a:p>
            <a:pPr eaLnBrk="1" hangingPunct="1"/>
            <a:endParaRPr lang="zh-CN" altLang="zh-CN" dirty="0">
              <a:latin typeface="华文行楷" pitchFamily="2" charset="-122"/>
              <a:ea typeface="华文行楷"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A5E227AB-A70D-425E-842F-365E10381B42}"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126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pic>
        <p:nvPicPr>
          <p:cNvPr id="11268" name="Picture 4" descr="QQ截图20111020213654"/>
          <p:cNvPicPr>
            <a:picLocks noChangeAspect="1"/>
          </p:cNvPicPr>
          <p:nvPr/>
        </p:nvPicPr>
        <p:blipFill>
          <a:blip r:embed="rId1"/>
          <a:stretch>
            <a:fillRect/>
          </a:stretch>
        </p:blipFill>
        <p:spPr>
          <a:xfrm>
            <a:off x="838200" y="2057400"/>
            <a:ext cx="7315200" cy="4200525"/>
          </a:xfrm>
          <a:prstGeom prst="rect">
            <a:avLst/>
          </a:prstGeom>
          <a:noFill/>
          <a:ln w="9525">
            <a:noFill/>
          </a:ln>
        </p:spPr>
      </p:pic>
      <p:pic>
        <p:nvPicPr>
          <p:cNvPr id="17415" name="Picture 7" descr="111"/>
          <p:cNvPicPr>
            <a:picLocks noChangeAspect="1"/>
          </p:cNvPicPr>
          <p:nvPr/>
        </p:nvPicPr>
        <p:blipFill>
          <a:blip r:embed="rId2"/>
          <a:stretch>
            <a:fillRect/>
          </a:stretch>
        </p:blipFill>
        <p:spPr>
          <a:xfrm>
            <a:off x="838200" y="2057400"/>
            <a:ext cx="7315200" cy="4310063"/>
          </a:xfrm>
          <a:prstGeom prst="rect">
            <a:avLst/>
          </a:prstGeom>
          <a:noFill/>
          <a:ln w="9525">
            <a:noFill/>
          </a:ln>
        </p:spPr>
      </p:pic>
      <p:sp>
        <p:nvSpPr>
          <p:cNvPr id="11270" name="Text Box 8"/>
          <p:cNvSpPr txBox="1"/>
          <p:nvPr/>
        </p:nvSpPr>
        <p:spPr>
          <a:xfrm>
            <a:off x="3733800" y="1295400"/>
            <a:ext cx="2133600" cy="457200"/>
          </a:xfrm>
          <a:prstGeom prst="rect">
            <a:avLst/>
          </a:prstGeom>
          <a:noFill/>
          <a:ln w="9525">
            <a:noFill/>
          </a:ln>
        </p:spPr>
        <p:txBody>
          <a:bodyPr>
            <a:spAutoFit/>
          </a:bodyPr>
          <a:p>
            <a:pPr eaLnBrk="1" hangingPunct="1">
              <a:spcBef>
                <a:spcPct val="50000"/>
              </a:spcBef>
            </a:pPr>
            <a:r>
              <a:rPr lang="en-US" altLang="zh-CN" b="1" i="1" dirty="0">
                <a:solidFill>
                  <a:schemeClr val="folHlink"/>
                </a:solidFill>
                <a:latin typeface="Arial" panose="020B0604020202020204" pitchFamily="34" charset="0"/>
              </a:rPr>
              <a:t>OHSMS</a:t>
            </a:r>
            <a:r>
              <a:rPr lang="zh-CN" altLang="en-US" b="1" i="1" dirty="0">
                <a:solidFill>
                  <a:schemeClr val="folHlink"/>
                </a:solidFill>
                <a:latin typeface="Arial" panose="020B0604020202020204" pitchFamily="34" charset="0"/>
              </a:rPr>
              <a:t>体系</a:t>
            </a:r>
            <a:endParaRPr lang="zh-CN" altLang="en-US" b="1" i="1" dirty="0">
              <a:solidFill>
                <a:schemeClr val="folHlink"/>
              </a:solidFill>
              <a:latin typeface="Arial" panose="020B0604020202020204" pitchFamily="34" charset="0"/>
            </a:endParaRPr>
          </a:p>
        </p:txBody>
      </p:sp>
      <p:sp>
        <p:nvSpPr>
          <p:cNvPr id="11271" name="Rectangle 9"/>
          <p:cNvSpPr/>
          <p:nvPr/>
        </p:nvSpPr>
        <p:spPr>
          <a:xfrm>
            <a:off x="7239000" y="533400"/>
            <a:ext cx="184150" cy="457200"/>
          </a:xfrm>
          <a:prstGeom prst="rect">
            <a:avLst/>
          </a:prstGeom>
          <a:noFill/>
          <a:ln w="9525">
            <a:noFill/>
          </a:ln>
        </p:spPr>
        <p:txBody>
          <a:bodyPr wrap="none">
            <a:spAutoFit/>
          </a:bodyPr>
          <a:p>
            <a:pPr eaLnBrk="1" hangingPunct="1"/>
            <a:endParaRPr lang="zh-CN" altLang="zh-CN"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linds(horizontal)">
                                      <p:cBhvr>
                                        <p:cTn id="7" dur="1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5794D553-EEA3-4110-A225-31D6498E639E}"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229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2292" name="Text Box 535"/>
          <p:cNvSpPr txBox="1"/>
          <p:nvPr/>
        </p:nvSpPr>
        <p:spPr>
          <a:xfrm>
            <a:off x="3657600" y="1295400"/>
            <a:ext cx="4724400" cy="519113"/>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变电所安全管理</a:t>
            </a:r>
            <a:endParaRPr lang="zh-CN" altLang="en-US" sz="2800" dirty="0">
              <a:latin typeface="华文行楷" pitchFamily="2" charset="-122"/>
              <a:ea typeface="华文行楷" pitchFamily="2" charset="-122"/>
            </a:endParaRPr>
          </a:p>
        </p:txBody>
      </p:sp>
      <p:grpSp>
        <p:nvGrpSpPr>
          <p:cNvPr id="12293" name="Group 558"/>
          <p:cNvGrpSpPr/>
          <p:nvPr/>
        </p:nvGrpSpPr>
        <p:grpSpPr>
          <a:xfrm>
            <a:off x="533400" y="2057400"/>
            <a:ext cx="6858000" cy="4267200"/>
            <a:chOff x="336" y="1296"/>
            <a:chExt cx="4320" cy="2688"/>
          </a:xfrm>
        </p:grpSpPr>
        <p:sp>
          <p:nvSpPr>
            <p:cNvPr id="12300" name="Rectangle 542"/>
            <p:cNvSpPr/>
            <p:nvPr/>
          </p:nvSpPr>
          <p:spPr>
            <a:xfrm>
              <a:off x="672" y="1728"/>
              <a:ext cx="1584" cy="672"/>
            </a:xfrm>
            <a:prstGeom prst="rect">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2301" name="Rectangle 543"/>
            <p:cNvSpPr/>
            <p:nvPr/>
          </p:nvSpPr>
          <p:spPr>
            <a:xfrm>
              <a:off x="672" y="1728"/>
              <a:ext cx="1680" cy="720"/>
            </a:xfrm>
            <a:prstGeom prst="rect">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2302" name="Rectangle 544"/>
            <p:cNvSpPr/>
            <p:nvPr/>
          </p:nvSpPr>
          <p:spPr>
            <a:xfrm>
              <a:off x="336" y="1296"/>
              <a:ext cx="230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03" name="Text Box 545">
              <a:hlinkClick r:id="rId1" action="ppaction://hlinkfile"/>
            </p:cNvPr>
            <p:cNvSpPr txBox="1"/>
            <p:nvPr/>
          </p:nvSpPr>
          <p:spPr>
            <a:xfrm>
              <a:off x="432" y="1344"/>
              <a:ext cx="2064"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hlinkClick r:id="rId2" action="ppaction://hlinkfile"/>
                </a:rPr>
                <a:t>预先危险性分析</a:t>
              </a:r>
              <a:endParaRPr lang="zh-CN" altLang="en-US" sz="3200" dirty="0">
                <a:latin typeface="华文行楷" pitchFamily="2" charset="-122"/>
                <a:ea typeface="华文行楷" pitchFamily="2" charset="-122"/>
              </a:endParaRPr>
            </a:p>
          </p:txBody>
        </p:sp>
        <p:sp>
          <p:nvSpPr>
            <p:cNvPr id="12304" name="AutoShape 546"/>
            <p:cNvSpPr/>
            <p:nvPr/>
          </p:nvSpPr>
          <p:spPr>
            <a:xfrm>
              <a:off x="2688" y="1728"/>
              <a:ext cx="816" cy="240"/>
            </a:xfrm>
            <a:prstGeom prst="rightArrow">
              <a:avLst>
                <a:gd name="adj1" fmla="val 50000"/>
                <a:gd name="adj2" fmla="val 85000"/>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2305" name="AutoShape 547"/>
            <p:cNvSpPr/>
            <p:nvPr/>
          </p:nvSpPr>
          <p:spPr>
            <a:xfrm rot="5400000">
              <a:off x="2448" y="192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06" name="Rectangle 548"/>
            <p:cNvSpPr/>
            <p:nvPr/>
          </p:nvSpPr>
          <p:spPr>
            <a:xfrm>
              <a:off x="1200" y="2016"/>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07" name="Text Box 549"/>
            <p:cNvSpPr txBox="1"/>
            <p:nvPr/>
          </p:nvSpPr>
          <p:spPr>
            <a:xfrm>
              <a:off x="1248" y="2112"/>
              <a:ext cx="2064" cy="365"/>
            </a:xfrm>
            <a:prstGeom prst="rect">
              <a:avLst/>
            </a:prstGeom>
            <a:noFill/>
            <a:ln w="9525">
              <a:noFill/>
            </a:ln>
          </p:spPr>
          <p:txBody>
            <a:bodyPr>
              <a:spAutoFit/>
            </a:bodyPr>
            <a:p>
              <a:pPr algn="ctr" eaLnBrk="1" hangingPunct="1">
                <a:spcBef>
                  <a:spcPct val="50000"/>
                </a:spcBef>
              </a:pPr>
              <a:r>
                <a:rPr lang="zh-CN" altLang="en-US" sz="3200" dirty="0">
                  <a:latin typeface="华文行楷" pitchFamily="2" charset="-122"/>
                  <a:ea typeface="华文行楷" pitchFamily="2" charset="-122"/>
                  <a:hlinkClick r:id="rId3" action="ppaction://hlinkfile"/>
                </a:rPr>
                <a:t>安全检查表</a:t>
              </a:r>
              <a:endParaRPr lang="zh-CN" altLang="en-US" sz="3200" dirty="0">
                <a:latin typeface="华文行楷" pitchFamily="2" charset="-122"/>
                <a:ea typeface="华文行楷" pitchFamily="2" charset="-122"/>
              </a:endParaRPr>
            </a:p>
          </p:txBody>
        </p:sp>
        <p:sp>
          <p:nvSpPr>
            <p:cNvPr id="12308" name="Rectangle 551"/>
            <p:cNvSpPr/>
            <p:nvPr/>
          </p:nvSpPr>
          <p:spPr>
            <a:xfrm>
              <a:off x="1776" y="2784"/>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09" name="AutoShape 553"/>
            <p:cNvSpPr/>
            <p:nvPr/>
          </p:nvSpPr>
          <p:spPr>
            <a:xfrm rot="-5400000" flipH="1">
              <a:off x="2880" y="2688"/>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10" name="Rectangle 554"/>
            <p:cNvSpPr/>
            <p:nvPr/>
          </p:nvSpPr>
          <p:spPr>
            <a:xfrm>
              <a:off x="2592" y="3456"/>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11" name="AutoShape 555"/>
            <p:cNvSpPr/>
            <p:nvPr/>
          </p:nvSpPr>
          <p:spPr>
            <a:xfrm rot="-5400000" flipH="1">
              <a:off x="3648" y="336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312" name="Text Box 556"/>
            <p:cNvSpPr txBox="1"/>
            <p:nvPr/>
          </p:nvSpPr>
          <p:spPr>
            <a:xfrm>
              <a:off x="1824" y="2880"/>
              <a:ext cx="1920"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hlinkClick r:id="rId4" action="ppaction://hlinkfile"/>
                </a:rPr>
                <a:t>隐患整改通知书</a:t>
              </a:r>
              <a:endParaRPr lang="zh-CN" altLang="en-US" sz="3200" dirty="0">
                <a:latin typeface="华文行楷" pitchFamily="2" charset="-122"/>
                <a:ea typeface="华文行楷" pitchFamily="2" charset="-122"/>
              </a:endParaRPr>
            </a:p>
          </p:txBody>
        </p:sp>
        <p:sp>
          <p:nvSpPr>
            <p:cNvPr id="12313" name="Text Box 557"/>
            <p:cNvSpPr txBox="1"/>
            <p:nvPr/>
          </p:nvSpPr>
          <p:spPr>
            <a:xfrm>
              <a:off x="2736" y="3552"/>
              <a:ext cx="1872"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rPr>
                <a:t>复查、归档</a:t>
              </a:r>
              <a:endParaRPr lang="zh-CN" altLang="en-US" sz="3200" dirty="0">
                <a:latin typeface="华文行楷" pitchFamily="2" charset="-122"/>
                <a:ea typeface="华文行楷" pitchFamily="2" charset="-122"/>
              </a:endParaRPr>
            </a:p>
          </p:txBody>
        </p:sp>
      </p:grpSp>
      <p:pic>
        <p:nvPicPr>
          <p:cNvPr id="12294" name="Picture 559" descr="2789832_165017067008_2"/>
          <p:cNvPicPr>
            <a:picLocks noChangeAspect="1"/>
          </p:cNvPicPr>
          <p:nvPr/>
        </p:nvPicPr>
        <p:blipFill>
          <a:blip r:embed="rId5"/>
          <a:stretch>
            <a:fillRect/>
          </a:stretch>
        </p:blipFill>
        <p:spPr>
          <a:xfrm>
            <a:off x="228600" y="4114800"/>
            <a:ext cx="2514600" cy="2165350"/>
          </a:xfrm>
          <a:prstGeom prst="rect">
            <a:avLst/>
          </a:prstGeom>
          <a:noFill/>
          <a:ln w="9525">
            <a:noFill/>
          </a:ln>
        </p:spPr>
      </p:pic>
      <p:grpSp>
        <p:nvGrpSpPr>
          <p:cNvPr id="59958" name="Group 566"/>
          <p:cNvGrpSpPr/>
          <p:nvPr/>
        </p:nvGrpSpPr>
        <p:grpSpPr>
          <a:xfrm>
            <a:off x="5257800" y="1981200"/>
            <a:ext cx="3276600" cy="2895600"/>
            <a:chOff x="3312" y="1248"/>
            <a:chExt cx="2064" cy="1824"/>
          </a:xfrm>
        </p:grpSpPr>
        <p:sp>
          <p:nvSpPr>
            <p:cNvPr id="12297" name="Rectangle 561"/>
            <p:cNvSpPr/>
            <p:nvPr/>
          </p:nvSpPr>
          <p:spPr>
            <a:xfrm>
              <a:off x="3936" y="1248"/>
              <a:ext cx="1248" cy="1824"/>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298" name="AutoShape 562"/>
            <p:cNvSpPr/>
            <p:nvPr/>
          </p:nvSpPr>
          <p:spPr>
            <a:xfrm>
              <a:off x="3312" y="2112"/>
              <a:ext cx="576" cy="288"/>
            </a:xfrm>
            <a:prstGeom prst="rightArrow">
              <a:avLst>
                <a:gd name="adj1" fmla="val 50000"/>
                <a:gd name="adj2" fmla="val 50000"/>
              </a:avLst>
            </a:prstGeom>
            <a:solidFill>
              <a:srgbClr val="33CCCC">
                <a:alpha val="54901"/>
              </a:srgbClr>
            </a:solidFill>
            <a:ln w="9525" cap="flat" cmpd="sng">
              <a:solidFill>
                <a:srgbClr val="3366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2299" name="Text Box 563"/>
            <p:cNvSpPr txBox="1"/>
            <p:nvPr/>
          </p:nvSpPr>
          <p:spPr>
            <a:xfrm>
              <a:off x="3936" y="1248"/>
              <a:ext cx="1440" cy="1668"/>
            </a:xfrm>
            <a:prstGeom prst="rect">
              <a:avLst/>
            </a:prstGeom>
            <a:noFill/>
            <a:ln w="9525">
              <a:noFill/>
            </a:ln>
          </p:spPr>
          <p:txBody>
            <a:bodyPr>
              <a:spAutoFit/>
            </a:bodyPr>
            <a:p>
              <a:pPr eaLnBrk="1" hangingPunct="1">
                <a:spcBef>
                  <a:spcPct val="50000"/>
                </a:spcBef>
              </a:pPr>
              <a:r>
                <a:rPr lang="en-US" altLang="zh-CN" dirty="0">
                  <a:latin typeface="黑体" panose="02010609060101010101" pitchFamily="49" charset="-122"/>
                </a:rPr>
                <a:t>1.</a:t>
              </a:r>
              <a:r>
                <a:rPr lang="zh-CN" altLang="en-US" dirty="0">
                  <a:latin typeface="黑体" panose="02010609060101010101" pitchFamily="49" charset="-122"/>
                </a:rPr>
                <a:t>保护屏 </a:t>
              </a:r>
              <a:endParaRPr lang="zh-CN" altLang="en-US" dirty="0">
                <a:latin typeface="黑体" panose="02010609060101010101" pitchFamily="49" charset="-122"/>
              </a:endParaRPr>
            </a:p>
            <a:p>
              <a:pPr eaLnBrk="1" hangingPunct="1">
                <a:spcBef>
                  <a:spcPct val="50000"/>
                </a:spcBef>
              </a:pPr>
              <a:r>
                <a:rPr lang="en-US" altLang="zh-CN" dirty="0">
                  <a:latin typeface="黑体" panose="02010609060101010101" pitchFamily="49" charset="-122"/>
                </a:rPr>
                <a:t>2.</a:t>
              </a:r>
              <a:r>
                <a:rPr lang="zh-CN" altLang="en-US" dirty="0">
                  <a:latin typeface="黑体" panose="02010609060101010101" pitchFamily="49" charset="-122"/>
                </a:rPr>
                <a:t>开关柜 </a:t>
              </a:r>
              <a:endParaRPr lang="zh-CN" altLang="en-US" dirty="0">
                <a:latin typeface="黑体" panose="02010609060101010101" pitchFamily="49" charset="-122"/>
              </a:endParaRPr>
            </a:p>
            <a:p>
              <a:pPr eaLnBrk="1" hangingPunct="1">
                <a:spcBef>
                  <a:spcPct val="50000"/>
                </a:spcBef>
              </a:pPr>
              <a:r>
                <a:rPr lang="en-US" altLang="zh-CN" dirty="0">
                  <a:latin typeface="黑体" panose="02010609060101010101" pitchFamily="49" charset="-122"/>
                </a:rPr>
                <a:t>3.</a:t>
              </a:r>
              <a:r>
                <a:rPr lang="zh-CN" altLang="en-US" dirty="0">
                  <a:latin typeface="黑体" panose="02010609060101010101" pitchFamily="49" charset="-122"/>
                </a:rPr>
                <a:t>户外开关 </a:t>
              </a:r>
              <a:endParaRPr lang="zh-CN" altLang="en-US" dirty="0">
                <a:latin typeface="黑体" panose="02010609060101010101" pitchFamily="49" charset="-122"/>
              </a:endParaRPr>
            </a:p>
            <a:p>
              <a:pPr eaLnBrk="1" hangingPunct="1">
                <a:spcBef>
                  <a:spcPct val="50000"/>
                </a:spcBef>
              </a:pPr>
              <a:r>
                <a:rPr lang="en-US" altLang="zh-CN" dirty="0">
                  <a:latin typeface="黑体" panose="02010609060101010101" pitchFamily="49" charset="-122"/>
                </a:rPr>
                <a:t>4.</a:t>
              </a:r>
              <a:r>
                <a:rPr lang="zh-CN" altLang="en-US" dirty="0">
                  <a:latin typeface="黑体" panose="02010609060101010101" pitchFamily="49" charset="-122"/>
                </a:rPr>
                <a:t>隔离开关 </a:t>
              </a:r>
              <a:endParaRPr lang="zh-CN" altLang="en-US" dirty="0">
                <a:latin typeface="黑体" panose="02010609060101010101" pitchFamily="49" charset="-122"/>
              </a:endParaRPr>
            </a:p>
            <a:p>
              <a:pPr eaLnBrk="1" hangingPunct="1">
                <a:spcBef>
                  <a:spcPct val="50000"/>
                </a:spcBef>
              </a:pPr>
              <a:r>
                <a:rPr lang="en-US" altLang="zh-CN" dirty="0">
                  <a:latin typeface="黑体" panose="02010609060101010101" pitchFamily="49" charset="-122"/>
                </a:rPr>
                <a:t>5.</a:t>
              </a:r>
              <a:r>
                <a:rPr lang="zh-CN" altLang="en-US" dirty="0">
                  <a:latin typeface="黑体" panose="02010609060101010101" pitchFamily="49" charset="-122"/>
                </a:rPr>
                <a:t>主变 </a:t>
              </a:r>
              <a:endParaRPr lang="zh-CN" altLang="en-US" dirty="0">
                <a:latin typeface="黑体" panose="02010609060101010101" pitchFamily="49" charset="-122"/>
              </a:endParaRPr>
            </a:p>
          </p:txBody>
        </p:sp>
      </p:grpSp>
      <p:sp>
        <p:nvSpPr>
          <p:cNvPr id="12296" name="Text Box 565"/>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958"/>
                                        </p:tgtEl>
                                        <p:attrNameLst>
                                          <p:attrName>style.visibility</p:attrName>
                                        </p:attrNameLst>
                                      </p:cBhvr>
                                      <p:to>
                                        <p:strVal val="visible"/>
                                      </p:to>
                                    </p:set>
                                    <p:animEffect transition="in" filter="circle(in)">
                                      <p:cBhvr>
                                        <p:cTn id="7" dur="2000"/>
                                        <p:tgtEl>
                                          <p:spTgt spid="5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日期占位符 2"/>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A1790A12-48E2-464F-A668-80AD2270B376}"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3315" name="灯片编号占位符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graphicFrame>
        <p:nvGraphicFramePr>
          <p:cNvPr id="62545" name="Group 81"/>
          <p:cNvGraphicFramePr>
            <a:graphicFrameLocks noGrp="1"/>
          </p:cNvGraphicFramePr>
          <p:nvPr>
            <p:ph idx="4294967295"/>
          </p:nvPr>
        </p:nvGraphicFramePr>
        <p:xfrm>
          <a:off x="457200" y="1828800"/>
          <a:ext cx="8229600" cy="4389439"/>
        </p:xfrm>
        <a:graphic>
          <a:graphicData uri="http://schemas.openxmlformats.org/drawingml/2006/table">
            <a:tbl>
              <a:tblPr/>
              <a:tblGrid>
                <a:gridCol w="1560513"/>
                <a:gridCol w="6669087"/>
              </a:tblGrid>
              <a:tr h="427069">
                <a:tc gridSpan="2">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变电所安全管理</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accent1"/>
                        </a:gs>
                        <a:gs pos="100000">
                          <a:schemeClr val="accent1">
                            <a:gamma/>
                            <a:shade val="69804"/>
                            <a:invGamma/>
                          </a:schemeClr>
                        </a:gs>
                      </a:gsLst>
                      <a:lin ang="5400000" scaled="1"/>
                    </a:gradFill>
                  </a:tcPr>
                </a:tc>
                <a:tc hMerge="1">
                  <a:tcPr/>
                </a:tc>
              </a:tr>
              <a:tr h="1020837">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人员</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1.</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日常进行安全教育培训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2.</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做好变电所工作日志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3.</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签订安全生产责任状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4.</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三级安全教育</a:t>
                      </a:r>
                      <a:endPar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914466">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机械</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1.</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机械应一备一用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2.</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日常安全检查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3.</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工艺安全操作规程及检修维护制度</a:t>
                      </a:r>
                      <a:endParaRPr kumimoji="0" lang="ko-KR" altLang="en-US" sz="24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838261">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周围环境</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1.</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做好静电防护设施 、小动物咬线措施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2. </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设置警告标志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3.</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在机械上方设置操作规程牌  </a:t>
                      </a:r>
                      <a:endPar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1188806">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管理</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1.</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加强日常的安全检查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2.</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建立适当的安全奖惩制度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3.</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做好三级安全教育     </a:t>
                      </a:r>
                      <a:r>
                        <a:rPr kumimoji="0" lang="en-US" altLang="zh-CN" sz="2400" b="0" i="0" u="none" strike="noStrike" cap="none" normalizeH="0" baseline="0">
                          <a:ln>
                            <a:noFill/>
                          </a:ln>
                          <a:solidFill>
                            <a:srgbClr val="000000"/>
                          </a:solidFill>
                          <a:effectLst/>
                          <a:latin typeface="Arial" panose="020B0604020202020204" pitchFamily="34" charset="0"/>
                          <a:ea typeface="Gulim" pitchFamily="34" charset="-127"/>
                        </a:rPr>
                        <a:t>4.</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制定进入作业的安全要求</a:t>
                      </a:r>
                      <a:endPar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endParaRPr>
                    </a:p>
                  </a:txBody>
                  <a:tcPr marT="45723" marB="45723"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3332" name="Text Box 82"/>
          <p:cNvSpPr txBox="1"/>
          <p:nvPr/>
        </p:nvSpPr>
        <p:spPr>
          <a:xfrm>
            <a:off x="3657600" y="1219200"/>
            <a:ext cx="3276600" cy="1160463"/>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变电所安全管理</a:t>
            </a:r>
            <a:endParaRPr lang="zh-CN" altLang="en-US" sz="2800" dirty="0">
              <a:latin typeface="华文行楷" pitchFamily="2" charset="-122"/>
              <a:ea typeface="华文行楷" pitchFamily="2" charset="-122"/>
            </a:endParaRPr>
          </a:p>
          <a:p>
            <a:pPr eaLnBrk="1" hangingPunct="1">
              <a:spcBef>
                <a:spcPct val="50000"/>
              </a:spcBef>
            </a:pPr>
            <a:endParaRPr lang="en-US" altLang="zh-CN" sz="2800" dirty="0">
              <a:latin typeface="华文行楷" pitchFamily="2" charset="-122"/>
              <a:ea typeface="华文行楷" pitchFamily="2" charset="-122"/>
            </a:endParaRPr>
          </a:p>
        </p:txBody>
      </p:sp>
      <p:sp>
        <p:nvSpPr>
          <p:cNvPr id="13333" name="Text Box 84"/>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日期占位符 2"/>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56E3ECA0-35BD-4EBD-AE2F-4B471CE639FD}"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4339" name="灯片编号占位符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4340" name="Text Box 8"/>
          <p:cNvSpPr txBox="1"/>
          <p:nvPr/>
        </p:nvSpPr>
        <p:spPr>
          <a:xfrm>
            <a:off x="3581400" y="1295400"/>
            <a:ext cx="4191000" cy="519113"/>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油库、危险物品安全管理</a:t>
            </a:r>
            <a:endParaRPr lang="zh-CN" altLang="en-US" sz="2800" dirty="0">
              <a:latin typeface="华文行楷" pitchFamily="2" charset="-122"/>
              <a:ea typeface="华文行楷" pitchFamily="2" charset="-122"/>
            </a:endParaRPr>
          </a:p>
        </p:txBody>
      </p:sp>
      <p:grpSp>
        <p:nvGrpSpPr>
          <p:cNvPr id="14341" name="Group 9"/>
          <p:cNvGrpSpPr/>
          <p:nvPr/>
        </p:nvGrpSpPr>
        <p:grpSpPr>
          <a:xfrm>
            <a:off x="914400" y="1981200"/>
            <a:ext cx="6858000" cy="4267200"/>
            <a:chOff x="336" y="1296"/>
            <a:chExt cx="4320" cy="2688"/>
          </a:xfrm>
        </p:grpSpPr>
        <p:sp>
          <p:nvSpPr>
            <p:cNvPr id="14348" name="Rectangle 10"/>
            <p:cNvSpPr/>
            <p:nvPr/>
          </p:nvSpPr>
          <p:spPr>
            <a:xfrm>
              <a:off x="672" y="1728"/>
              <a:ext cx="1584" cy="672"/>
            </a:xfrm>
            <a:prstGeom prst="rect">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4349" name="Rectangle 11"/>
            <p:cNvSpPr/>
            <p:nvPr/>
          </p:nvSpPr>
          <p:spPr>
            <a:xfrm>
              <a:off x="672" y="1728"/>
              <a:ext cx="1680" cy="720"/>
            </a:xfrm>
            <a:prstGeom prst="rect">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4350" name="Rectangle 12"/>
            <p:cNvSpPr/>
            <p:nvPr/>
          </p:nvSpPr>
          <p:spPr>
            <a:xfrm>
              <a:off x="336" y="1296"/>
              <a:ext cx="230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51" name="Text Box 13">
              <a:hlinkClick r:id="rId1"/>
            </p:cNvPr>
            <p:cNvSpPr txBox="1"/>
            <p:nvPr/>
          </p:nvSpPr>
          <p:spPr>
            <a:xfrm>
              <a:off x="432" y="1344"/>
              <a:ext cx="2064"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hlinkClick r:id="rId2" action="ppaction://hlinkfile"/>
                </a:rPr>
                <a:t>预先危险性分析</a:t>
              </a:r>
              <a:endParaRPr lang="zh-CN" altLang="en-US" sz="3200" dirty="0">
                <a:latin typeface="华文行楷" pitchFamily="2" charset="-122"/>
                <a:ea typeface="华文行楷" pitchFamily="2" charset="-122"/>
              </a:endParaRPr>
            </a:p>
          </p:txBody>
        </p:sp>
        <p:sp>
          <p:nvSpPr>
            <p:cNvPr id="14352" name="AutoShape 14"/>
            <p:cNvSpPr/>
            <p:nvPr/>
          </p:nvSpPr>
          <p:spPr>
            <a:xfrm>
              <a:off x="2688" y="1728"/>
              <a:ext cx="816" cy="240"/>
            </a:xfrm>
            <a:prstGeom prst="rightArrow">
              <a:avLst>
                <a:gd name="adj1" fmla="val 50000"/>
                <a:gd name="adj2" fmla="val 85000"/>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4353" name="AutoShape 15"/>
            <p:cNvSpPr/>
            <p:nvPr/>
          </p:nvSpPr>
          <p:spPr>
            <a:xfrm rot="5400000">
              <a:off x="2448" y="192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54" name="Rectangle 16"/>
            <p:cNvSpPr/>
            <p:nvPr/>
          </p:nvSpPr>
          <p:spPr>
            <a:xfrm>
              <a:off x="1200" y="2016"/>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55" name="Text Box 17"/>
            <p:cNvSpPr txBox="1"/>
            <p:nvPr/>
          </p:nvSpPr>
          <p:spPr>
            <a:xfrm>
              <a:off x="1248" y="2112"/>
              <a:ext cx="2064" cy="365"/>
            </a:xfrm>
            <a:prstGeom prst="rect">
              <a:avLst/>
            </a:prstGeom>
            <a:noFill/>
            <a:ln w="9525">
              <a:noFill/>
            </a:ln>
          </p:spPr>
          <p:txBody>
            <a:bodyPr>
              <a:spAutoFit/>
            </a:bodyPr>
            <a:p>
              <a:pPr algn="ctr" eaLnBrk="1" hangingPunct="1">
                <a:spcBef>
                  <a:spcPct val="50000"/>
                </a:spcBef>
              </a:pPr>
              <a:r>
                <a:rPr lang="zh-CN" altLang="en-US" sz="3200" dirty="0">
                  <a:latin typeface="华文行楷" pitchFamily="2" charset="-122"/>
                  <a:ea typeface="华文行楷" pitchFamily="2" charset="-122"/>
                  <a:hlinkClick r:id="rId3" action="ppaction://hlinkfile"/>
                </a:rPr>
                <a:t>安全检查表</a:t>
              </a:r>
              <a:endParaRPr lang="zh-CN" altLang="en-US" sz="3200" dirty="0">
                <a:latin typeface="华文行楷" pitchFamily="2" charset="-122"/>
                <a:ea typeface="华文行楷" pitchFamily="2" charset="-122"/>
              </a:endParaRPr>
            </a:p>
          </p:txBody>
        </p:sp>
        <p:sp>
          <p:nvSpPr>
            <p:cNvPr id="14356" name="Rectangle 18"/>
            <p:cNvSpPr/>
            <p:nvPr/>
          </p:nvSpPr>
          <p:spPr>
            <a:xfrm>
              <a:off x="1776" y="2784"/>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57" name="AutoShape 19"/>
            <p:cNvSpPr/>
            <p:nvPr/>
          </p:nvSpPr>
          <p:spPr>
            <a:xfrm rot="-5400000" flipH="1">
              <a:off x="2880" y="2688"/>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58" name="Rectangle 20"/>
            <p:cNvSpPr/>
            <p:nvPr/>
          </p:nvSpPr>
          <p:spPr>
            <a:xfrm>
              <a:off x="2592" y="3456"/>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59" name="AutoShape 21"/>
            <p:cNvSpPr/>
            <p:nvPr/>
          </p:nvSpPr>
          <p:spPr>
            <a:xfrm rot="-5400000" flipH="1">
              <a:off x="3648" y="336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60" name="Text Box 22"/>
            <p:cNvSpPr txBox="1"/>
            <p:nvPr/>
          </p:nvSpPr>
          <p:spPr>
            <a:xfrm>
              <a:off x="1824" y="2880"/>
              <a:ext cx="1920"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hlinkClick r:id="rId4" action="ppaction://hlinkfile"/>
                </a:rPr>
                <a:t>隐患整改通知书</a:t>
              </a:r>
              <a:endParaRPr lang="zh-CN" altLang="en-US" sz="3200" dirty="0">
                <a:latin typeface="华文行楷" pitchFamily="2" charset="-122"/>
                <a:ea typeface="华文行楷" pitchFamily="2" charset="-122"/>
              </a:endParaRPr>
            </a:p>
          </p:txBody>
        </p:sp>
        <p:sp>
          <p:nvSpPr>
            <p:cNvPr id="14361" name="Text Box 23"/>
            <p:cNvSpPr txBox="1"/>
            <p:nvPr/>
          </p:nvSpPr>
          <p:spPr>
            <a:xfrm>
              <a:off x="2736" y="3552"/>
              <a:ext cx="1872"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rPr>
                <a:t>复查、归档</a:t>
              </a:r>
              <a:endParaRPr lang="zh-CN" altLang="en-US" sz="3200" dirty="0">
                <a:latin typeface="华文行楷" pitchFamily="2" charset="-122"/>
                <a:ea typeface="华文行楷" pitchFamily="2" charset="-122"/>
              </a:endParaRPr>
            </a:p>
          </p:txBody>
        </p:sp>
      </p:grpSp>
      <p:grpSp>
        <p:nvGrpSpPr>
          <p:cNvPr id="64541" name="Group 29"/>
          <p:cNvGrpSpPr/>
          <p:nvPr/>
        </p:nvGrpSpPr>
        <p:grpSpPr>
          <a:xfrm>
            <a:off x="5562600" y="2286000"/>
            <a:ext cx="3276600" cy="2209800"/>
            <a:chOff x="3504" y="1248"/>
            <a:chExt cx="2064" cy="1776"/>
          </a:xfrm>
        </p:grpSpPr>
        <p:sp>
          <p:nvSpPr>
            <p:cNvPr id="14345" name="Rectangle 24"/>
            <p:cNvSpPr/>
            <p:nvPr/>
          </p:nvSpPr>
          <p:spPr>
            <a:xfrm>
              <a:off x="4128" y="1248"/>
              <a:ext cx="1392" cy="1776"/>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46" name="AutoShape 25"/>
            <p:cNvSpPr/>
            <p:nvPr/>
          </p:nvSpPr>
          <p:spPr>
            <a:xfrm>
              <a:off x="3504" y="2112"/>
              <a:ext cx="576" cy="288"/>
            </a:xfrm>
            <a:prstGeom prst="rightArrow">
              <a:avLst>
                <a:gd name="adj1" fmla="val 50000"/>
                <a:gd name="adj2" fmla="val 50000"/>
              </a:avLst>
            </a:prstGeom>
            <a:solidFill>
              <a:srgbClr val="33CCCC">
                <a:alpha val="54901"/>
              </a:srgbClr>
            </a:solidFill>
            <a:ln w="9525" cap="flat" cmpd="sng">
              <a:solidFill>
                <a:srgbClr val="3366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47" name="Text Box 26"/>
            <p:cNvSpPr txBox="1"/>
            <p:nvPr/>
          </p:nvSpPr>
          <p:spPr>
            <a:xfrm>
              <a:off x="4128" y="1248"/>
              <a:ext cx="1440" cy="1395"/>
            </a:xfrm>
            <a:prstGeom prst="rect">
              <a:avLst/>
            </a:prstGeom>
            <a:noFill/>
            <a:ln w="9525">
              <a:noFill/>
            </a:ln>
          </p:spPr>
          <p:txBody>
            <a:bodyPr>
              <a:spAutoFit/>
            </a:bodyPr>
            <a:p>
              <a:pPr eaLnBrk="1" hangingPunct="1">
                <a:spcBef>
                  <a:spcPct val="50000"/>
                </a:spcBef>
              </a:pPr>
              <a:r>
                <a:rPr lang="en-US" altLang="zh-CN" dirty="0">
                  <a:latin typeface="黑体" panose="02010609060101010101" pitchFamily="49" charset="-122"/>
                </a:rPr>
                <a:t>1.</a:t>
              </a:r>
              <a:r>
                <a:rPr lang="zh-CN" altLang="en-US" dirty="0">
                  <a:latin typeface="黑体" panose="02010609060101010101" pitchFamily="49" charset="-122"/>
                </a:rPr>
                <a:t>油库安全检查表</a:t>
              </a:r>
              <a:endParaRPr lang="zh-CN" altLang="en-US" dirty="0">
                <a:latin typeface="黑体" panose="02010609060101010101" pitchFamily="49" charset="-122"/>
              </a:endParaRPr>
            </a:p>
            <a:p>
              <a:pPr eaLnBrk="1" hangingPunct="1">
                <a:spcBef>
                  <a:spcPct val="50000"/>
                </a:spcBef>
              </a:pPr>
              <a:r>
                <a:rPr lang="en-US" altLang="zh-CN" dirty="0">
                  <a:latin typeface="黑体" panose="02010609060101010101" pitchFamily="49" charset="-122"/>
                </a:rPr>
                <a:t>2.</a:t>
              </a:r>
              <a:r>
                <a:rPr lang="zh-CN" altLang="en-US" dirty="0">
                  <a:latin typeface="黑体" panose="02010609060101010101" pitchFamily="49" charset="-122"/>
                </a:rPr>
                <a:t>危险物品安全检查表</a:t>
              </a:r>
              <a:endParaRPr lang="zh-CN" altLang="en-US" dirty="0">
                <a:latin typeface="黑体" panose="02010609060101010101" pitchFamily="49" charset="-122"/>
              </a:endParaRPr>
            </a:p>
          </p:txBody>
        </p:sp>
      </p:grpSp>
      <p:pic>
        <p:nvPicPr>
          <p:cNvPr id="14343" name="Picture 27" descr="66052_1080647477"/>
          <p:cNvPicPr>
            <a:picLocks noChangeAspect="1"/>
          </p:cNvPicPr>
          <p:nvPr/>
        </p:nvPicPr>
        <p:blipFill>
          <a:blip r:embed="rId5"/>
          <a:stretch>
            <a:fillRect/>
          </a:stretch>
        </p:blipFill>
        <p:spPr>
          <a:xfrm>
            <a:off x="381000" y="4191000"/>
            <a:ext cx="2590800" cy="1943100"/>
          </a:xfrm>
          <a:prstGeom prst="rect">
            <a:avLst/>
          </a:prstGeom>
          <a:noFill/>
          <a:ln w="9525">
            <a:noFill/>
          </a:ln>
        </p:spPr>
      </p:pic>
      <p:sp>
        <p:nvSpPr>
          <p:cNvPr id="14344" name="Text Box 30"/>
          <p:cNvSpPr txBox="1"/>
          <p:nvPr/>
        </p:nvSpPr>
        <p:spPr>
          <a:xfrm>
            <a:off x="72390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41"/>
                                        </p:tgtEl>
                                        <p:attrNameLst>
                                          <p:attrName>style.visibility</p:attrName>
                                        </p:attrNameLst>
                                      </p:cBhvr>
                                      <p:to>
                                        <p:strVal val="visible"/>
                                      </p:to>
                                    </p:set>
                                    <p:animEffect transition="in" filter="blinds(horizontal)">
                                      <p:cBhvr>
                                        <p:cTn id="7" dur="500"/>
                                        <p:tgtEl>
                                          <p:spTgt spid="64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日期占位符 6"/>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35AED76C-4499-4114-BC71-8F886AA00C4A}"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5363" name="灯片编号占位符 8"/>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5364" name="Text Box 15">
            <a:hlinkClick r:id="rId1" action="ppaction://hlinkfile"/>
          </p:cNvPr>
          <p:cNvSpPr txBox="1"/>
          <p:nvPr/>
        </p:nvSpPr>
        <p:spPr>
          <a:xfrm>
            <a:off x="3657600" y="1219200"/>
            <a:ext cx="4419600" cy="519113"/>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油库、危险物品安全管理</a:t>
            </a:r>
            <a:endParaRPr lang="zh-CN" altLang="en-US" sz="2800" dirty="0">
              <a:latin typeface="华文行楷" pitchFamily="2" charset="-122"/>
              <a:ea typeface="华文行楷" pitchFamily="2" charset="-122"/>
            </a:endParaRPr>
          </a:p>
        </p:txBody>
      </p:sp>
      <p:pic>
        <p:nvPicPr>
          <p:cNvPr id="66581" name="Picture 21" descr="2466553_104306084789_2"/>
          <p:cNvPicPr>
            <a:picLocks noGrp="1" noChangeAspect="1"/>
          </p:cNvPicPr>
          <p:nvPr>
            <p:ph sz="quarter" idx="1"/>
          </p:nvPr>
        </p:nvPicPr>
        <p:blipFill>
          <a:blip r:embed="rId2"/>
          <a:stretch>
            <a:fillRect/>
          </a:stretch>
        </p:blipFill>
        <p:spPr>
          <a:xfrm>
            <a:off x="1295400" y="1981200"/>
            <a:ext cx="6553200" cy="4422775"/>
          </a:xfrm>
          <a:noFill/>
          <a:ln>
            <a:noFill/>
          </a:ln>
        </p:spPr>
      </p:pic>
      <p:pic>
        <p:nvPicPr>
          <p:cNvPr id="66582" name="Picture 22" descr="g9572509"/>
          <p:cNvPicPr>
            <a:picLocks noChangeAspect="1"/>
          </p:cNvPicPr>
          <p:nvPr/>
        </p:nvPicPr>
        <p:blipFill>
          <a:blip r:embed="rId3"/>
          <a:stretch>
            <a:fillRect/>
          </a:stretch>
        </p:blipFill>
        <p:spPr>
          <a:xfrm>
            <a:off x="914400" y="1905000"/>
            <a:ext cx="7391400" cy="4495800"/>
          </a:xfrm>
          <a:prstGeom prst="rect">
            <a:avLst/>
          </a:prstGeom>
          <a:noFill/>
          <a:ln w="9525">
            <a:noFill/>
          </a:ln>
        </p:spPr>
      </p:pic>
      <p:pic>
        <p:nvPicPr>
          <p:cNvPr id="66587" name="Picture 27" descr="20030804-3301"/>
          <p:cNvPicPr>
            <a:picLocks noChangeAspect="1"/>
          </p:cNvPicPr>
          <p:nvPr/>
        </p:nvPicPr>
        <p:blipFill>
          <a:blip r:embed="rId4"/>
          <a:stretch>
            <a:fillRect/>
          </a:stretch>
        </p:blipFill>
        <p:spPr>
          <a:xfrm>
            <a:off x="381000" y="2362200"/>
            <a:ext cx="4438650" cy="4038600"/>
          </a:xfrm>
          <a:prstGeom prst="rect">
            <a:avLst/>
          </a:prstGeom>
          <a:noFill/>
          <a:ln w="9525">
            <a:noFill/>
          </a:ln>
        </p:spPr>
      </p:pic>
      <p:pic>
        <p:nvPicPr>
          <p:cNvPr id="66588" name="Picture 28" descr="20030804-3601"/>
          <p:cNvPicPr>
            <a:picLocks noChangeAspect="1"/>
          </p:cNvPicPr>
          <p:nvPr/>
        </p:nvPicPr>
        <p:blipFill>
          <a:blip r:embed="rId5"/>
          <a:stretch>
            <a:fillRect/>
          </a:stretch>
        </p:blipFill>
        <p:spPr>
          <a:xfrm>
            <a:off x="4800600" y="2286000"/>
            <a:ext cx="4124325" cy="4114800"/>
          </a:xfrm>
          <a:prstGeom prst="rect">
            <a:avLst/>
          </a:prstGeom>
          <a:noFill/>
          <a:ln w="9525">
            <a:noFill/>
          </a:ln>
        </p:spPr>
      </p:pic>
      <p:sp>
        <p:nvSpPr>
          <p:cNvPr id="15369" name="Text Box 29"/>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81"/>
                                        </p:tgtEl>
                                        <p:attrNameLst>
                                          <p:attrName>style.visibility</p:attrName>
                                        </p:attrNameLst>
                                      </p:cBhvr>
                                      <p:to>
                                        <p:strVal val="visible"/>
                                      </p:to>
                                    </p:set>
                                    <p:animEffect transition="in" filter="blinds(horizontal)">
                                      <p:cBhvr>
                                        <p:cTn id="7" dur="500"/>
                                        <p:tgtEl>
                                          <p:spTgt spid="665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82"/>
                                        </p:tgtEl>
                                        <p:attrNameLst>
                                          <p:attrName>style.visibility</p:attrName>
                                        </p:attrNameLst>
                                      </p:cBhvr>
                                      <p:to>
                                        <p:strVal val="visible"/>
                                      </p:to>
                                    </p:set>
                                    <p:animEffect transition="in" filter="blinds(horizontal)">
                                      <p:cBhvr>
                                        <p:cTn id="12" dur="500"/>
                                        <p:tgtEl>
                                          <p:spTgt spid="665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87"/>
                                        </p:tgtEl>
                                        <p:attrNameLst>
                                          <p:attrName>style.visibility</p:attrName>
                                        </p:attrNameLst>
                                      </p:cBhvr>
                                      <p:to>
                                        <p:strVal val="visible"/>
                                      </p:to>
                                    </p:set>
                                    <p:animEffect transition="in" filter="blinds(horizontal)">
                                      <p:cBhvr>
                                        <p:cTn id="17" dur="500"/>
                                        <p:tgtEl>
                                          <p:spTgt spid="66587"/>
                                        </p:tgtEl>
                                      </p:cBhvr>
                                    </p:animEffect>
                                  </p:childTnLst>
                                </p:cTn>
                              </p:par>
                              <p:par>
                                <p:cTn id="18" presetID="3" presetClass="entr" presetSubtype="10" fill="hold" nodeType="withEffect">
                                  <p:stCondLst>
                                    <p:cond delay="0"/>
                                  </p:stCondLst>
                                  <p:childTnLst>
                                    <p:set>
                                      <p:cBhvr>
                                        <p:cTn id="19" dur="1" fill="hold">
                                          <p:stCondLst>
                                            <p:cond delay="0"/>
                                          </p:stCondLst>
                                        </p:cTn>
                                        <p:tgtEl>
                                          <p:spTgt spid="66588"/>
                                        </p:tgtEl>
                                        <p:attrNameLst>
                                          <p:attrName>style.visibility</p:attrName>
                                        </p:attrNameLst>
                                      </p:cBhvr>
                                      <p:to>
                                        <p:strVal val="visible"/>
                                      </p:to>
                                    </p:set>
                                    <p:animEffect transition="in" filter="blinds(horizontal)">
                                      <p:cBhvr>
                                        <p:cTn id="20" dur="500"/>
                                        <p:tgtEl>
                                          <p:spTgt spid="66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F3DAE06A-61D9-4A11-9887-DEC6CC98AF8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638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6388" name="Text Box 19"/>
          <p:cNvSpPr txBox="1"/>
          <p:nvPr/>
        </p:nvSpPr>
        <p:spPr>
          <a:xfrm>
            <a:off x="3810000" y="1219200"/>
            <a:ext cx="2743200" cy="519113"/>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加油站安全管理</a:t>
            </a:r>
            <a:endParaRPr lang="zh-CN" altLang="en-US" sz="2800" dirty="0">
              <a:latin typeface="华文行楷" pitchFamily="2" charset="-122"/>
              <a:ea typeface="华文行楷" pitchFamily="2" charset="-122"/>
            </a:endParaRPr>
          </a:p>
        </p:txBody>
      </p:sp>
      <p:grpSp>
        <p:nvGrpSpPr>
          <p:cNvPr id="16389" name="Group 25"/>
          <p:cNvGrpSpPr/>
          <p:nvPr/>
        </p:nvGrpSpPr>
        <p:grpSpPr>
          <a:xfrm>
            <a:off x="914400" y="1981200"/>
            <a:ext cx="6858000" cy="4267200"/>
            <a:chOff x="576" y="1248"/>
            <a:chExt cx="4320" cy="2688"/>
          </a:xfrm>
        </p:grpSpPr>
        <p:sp>
          <p:nvSpPr>
            <p:cNvPr id="16399" name="Rectangle 5"/>
            <p:cNvSpPr/>
            <p:nvPr/>
          </p:nvSpPr>
          <p:spPr>
            <a:xfrm>
              <a:off x="912" y="1680"/>
              <a:ext cx="1584" cy="672"/>
            </a:xfrm>
            <a:prstGeom prst="rect">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6400" name="Rectangle 6"/>
            <p:cNvSpPr/>
            <p:nvPr/>
          </p:nvSpPr>
          <p:spPr>
            <a:xfrm>
              <a:off x="912" y="1680"/>
              <a:ext cx="1680" cy="720"/>
            </a:xfrm>
            <a:prstGeom prst="rect">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6401" name="Rectangle 7"/>
            <p:cNvSpPr/>
            <p:nvPr/>
          </p:nvSpPr>
          <p:spPr>
            <a:xfrm>
              <a:off x="576" y="1248"/>
              <a:ext cx="230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02" name="Text Box 8">
              <a:hlinkClick r:id="rId1"/>
            </p:cNvPr>
            <p:cNvSpPr txBox="1"/>
            <p:nvPr/>
          </p:nvSpPr>
          <p:spPr>
            <a:xfrm>
              <a:off x="672" y="1296"/>
              <a:ext cx="2064"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hlinkClick r:id="rId2" action="ppaction://hlinkfile"/>
                </a:rPr>
                <a:t>预先危险性分析</a:t>
              </a:r>
              <a:endParaRPr lang="zh-CN" altLang="en-US" sz="3200" dirty="0">
                <a:latin typeface="华文行楷" pitchFamily="2" charset="-122"/>
                <a:ea typeface="华文行楷" pitchFamily="2" charset="-122"/>
              </a:endParaRPr>
            </a:p>
          </p:txBody>
        </p:sp>
        <p:sp>
          <p:nvSpPr>
            <p:cNvPr id="16403" name="AutoShape 9"/>
            <p:cNvSpPr/>
            <p:nvPr/>
          </p:nvSpPr>
          <p:spPr>
            <a:xfrm>
              <a:off x="2928" y="1680"/>
              <a:ext cx="816" cy="240"/>
            </a:xfrm>
            <a:prstGeom prst="rightArrow">
              <a:avLst>
                <a:gd name="adj1" fmla="val 50000"/>
                <a:gd name="adj2" fmla="val 85000"/>
              </a:avLst>
            </a:prstGeom>
            <a:noFill/>
            <a:ln w="9525">
              <a:noFill/>
            </a:ln>
          </p:spPr>
          <p:txBody>
            <a:bodyPr wrap="none" anchor="ctr"/>
            <a:p>
              <a:pPr eaLnBrk="1" hangingPunct="1"/>
              <a:endParaRPr lang="zh-CN" altLang="en-US" dirty="0">
                <a:latin typeface="黑体" panose="02010609060101010101" pitchFamily="49" charset="-122"/>
              </a:endParaRPr>
            </a:p>
          </p:txBody>
        </p:sp>
        <p:sp>
          <p:nvSpPr>
            <p:cNvPr id="16404" name="AutoShape 10"/>
            <p:cNvSpPr/>
            <p:nvPr/>
          </p:nvSpPr>
          <p:spPr>
            <a:xfrm rot="5400000">
              <a:off x="2688" y="1872"/>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05" name="Rectangle 11"/>
            <p:cNvSpPr/>
            <p:nvPr/>
          </p:nvSpPr>
          <p:spPr>
            <a:xfrm>
              <a:off x="1440" y="1968"/>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06" name="Text Box 12"/>
            <p:cNvSpPr txBox="1"/>
            <p:nvPr/>
          </p:nvSpPr>
          <p:spPr>
            <a:xfrm>
              <a:off x="1488" y="2064"/>
              <a:ext cx="2064" cy="365"/>
            </a:xfrm>
            <a:prstGeom prst="rect">
              <a:avLst/>
            </a:prstGeom>
            <a:noFill/>
            <a:ln w="9525">
              <a:noFill/>
            </a:ln>
          </p:spPr>
          <p:txBody>
            <a:bodyPr>
              <a:spAutoFit/>
            </a:bodyPr>
            <a:p>
              <a:pPr algn="ctr" eaLnBrk="1" hangingPunct="1">
                <a:spcBef>
                  <a:spcPct val="50000"/>
                </a:spcBef>
              </a:pPr>
              <a:r>
                <a:rPr lang="zh-CN" altLang="en-US" sz="3200" dirty="0">
                  <a:latin typeface="华文行楷" pitchFamily="2" charset="-122"/>
                  <a:ea typeface="华文行楷" pitchFamily="2" charset="-122"/>
                  <a:hlinkClick r:id="rId3" action="ppaction://hlinkfile"/>
                </a:rPr>
                <a:t>安全检查表</a:t>
              </a:r>
              <a:endParaRPr lang="zh-CN" altLang="en-US" sz="3200" dirty="0">
                <a:latin typeface="华文行楷" pitchFamily="2" charset="-122"/>
                <a:ea typeface="华文行楷" pitchFamily="2" charset="-122"/>
              </a:endParaRPr>
            </a:p>
          </p:txBody>
        </p:sp>
        <p:sp>
          <p:nvSpPr>
            <p:cNvPr id="16407" name="Rectangle 13"/>
            <p:cNvSpPr/>
            <p:nvPr/>
          </p:nvSpPr>
          <p:spPr>
            <a:xfrm>
              <a:off x="2016" y="2736"/>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08" name="AutoShape 14"/>
            <p:cNvSpPr/>
            <p:nvPr/>
          </p:nvSpPr>
          <p:spPr>
            <a:xfrm rot="-5400000" flipH="1">
              <a:off x="3120" y="264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09" name="Rectangle 15"/>
            <p:cNvSpPr/>
            <p:nvPr/>
          </p:nvSpPr>
          <p:spPr>
            <a:xfrm>
              <a:off x="2832" y="3408"/>
              <a:ext cx="2064" cy="52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10" name="AutoShape 16"/>
            <p:cNvSpPr/>
            <p:nvPr/>
          </p:nvSpPr>
          <p:spPr>
            <a:xfrm rot="-5400000" flipH="1">
              <a:off x="3888" y="3312"/>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411" name="Text Box 17"/>
            <p:cNvSpPr txBox="1"/>
            <p:nvPr/>
          </p:nvSpPr>
          <p:spPr>
            <a:xfrm>
              <a:off x="2064" y="2832"/>
              <a:ext cx="1920"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rPr>
                <a:t>隐患整改通知书</a:t>
              </a:r>
              <a:endParaRPr lang="zh-CN" altLang="en-US" sz="3200" dirty="0">
                <a:latin typeface="华文行楷" pitchFamily="2" charset="-122"/>
                <a:ea typeface="华文行楷" pitchFamily="2" charset="-122"/>
              </a:endParaRPr>
            </a:p>
          </p:txBody>
        </p:sp>
        <p:sp>
          <p:nvSpPr>
            <p:cNvPr id="16412" name="Text Box 18"/>
            <p:cNvSpPr txBox="1"/>
            <p:nvPr/>
          </p:nvSpPr>
          <p:spPr>
            <a:xfrm>
              <a:off x="2976" y="3504"/>
              <a:ext cx="1872" cy="365"/>
            </a:xfrm>
            <a:prstGeom prst="rect">
              <a:avLst/>
            </a:prstGeom>
            <a:noFill/>
            <a:ln w="9525">
              <a:noFill/>
            </a:ln>
          </p:spPr>
          <p:txBody>
            <a:bodyPr>
              <a:spAutoFit/>
            </a:bodyPr>
            <a:p>
              <a:pPr eaLnBrk="1" hangingPunct="1">
                <a:spcBef>
                  <a:spcPct val="50000"/>
                </a:spcBef>
              </a:pPr>
              <a:r>
                <a:rPr lang="zh-CN" altLang="en-US" sz="3200" dirty="0">
                  <a:latin typeface="华文行楷" pitchFamily="2" charset="-122"/>
                  <a:ea typeface="华文行楷" pitchFamily="2" charset="-122"/>
                </a:rPr>
                <a:t>复查、归档</a:t>
              </a:r>
              <a:endParaRPr lang="zh-CN" altLang="en-US" sz="3200" dirty="0">
                <a:latin typeface="华文行楷" pitchFamily="2" charset="-122"/>
                <a:ea typeface="华文行楷" pitchFamily="2" charset="-122"/>
              </a:endParaRPr>
            </a:p>
          </p:txBody>
        </p:sp>
        <p:sp>
          <p:nvSpPr>
            <p:cNvPr id="16413" name="AutoShape 22"/>
            <p:cNvSpPr/>
            <p:nvPr/>
          </p:nvSpPr>
          <p:spPr>
            <a:xfrm>
              <a:off x="3504" y="2160"/>
              <a:ext cx="624" cy="288"/>
            </a:xfrm>
            <a:prstGeom prst="rightArrow">
              <a:avLst>
                <a:gd name="adj1" fmla="val 50000"/>
                <a:gd name="adj2" fmla="val 54166"/>
              </a:avLst>
            </a:prstGeom>
            <a:noFill/>
            <a:ln w="9525">
              <a:noFill/>
            </a:ln>
          </p:spPr>
          <p:txBody>
            <a:bodyPr wrap="none" anchor="ctr"/>
            <a:p>
              <a:pPr eaLnBrk="1" hangingPunct="1"/>
              <a:endParaRPr lang="zh-CN" altLang="en-US" dirty="0">
                <a:latin typeface="黑体" panose="02010609060101010101" pitchFamily="49" charset="-122"/>
              </a:endParaRPr>
            </a:p>
          </p:txBody>
        </p:sp>
      </p:grpSp>
      <p:pic>
        <p:nvPicPr>
          <p:cNvPr id="16390" name="Picture 30" descr="起火现场。"/>
          <p:cNvPicPr>
            <a:picLocks noChangeAspect="1"/>
          </p:cNvPicPr>
          <p:nvPr/>
        </p:nvPicPr>
        <p:blipFill>
          <a:blip r:embed="rId4"/>
          <a:stretch>
            <a:fillRect/>
          </a:stretch>
        </p:blipFill>
        <p:spPr>
          <a:xfrm>
            <a:off x="228600" y="4038600"/>
            <a:ext cx="2819400" cy="2416175"/>
          </a:xfrm>
          <a:prstGeom prst="rect">
            <a:avLst/>
          </a:prstGeom>
          <a:noFill/>
          <a:ln w="9525">
            <a:noFill/>
          </a:ln>
        </p:spPr>
      </p:pic>
      <p:sp>
        <p:nvSpPr>
          <p:cNvPr id="16391" name="Text Box 31"/>
          <p:cNvSpPr txBox="1"/>
          <p:nvPr/>
        </p:nvSpPr>
        <p:spPr>
          <a:xfrm>
            <a:off x="7239000" y="533400"/>
            <a:ext cx="1905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grpSp>
        <p:nvGrpSpPr>
          <p:cNvPr id="71714" name="Group 34"/>
          <p:cNvGrpSpPr/>
          <p:nvPr/>
        </p:nvGrpSpPr>
        <p:grpSpPr>
          <a:xfrm>
            <a:off x="5562600" y="1905000"/>
            <a:ext cx="3048000" cy="2362200"/>
            <a:chOff x="3504" y="1200"/>
            <a:chExt cx="1920" cy="1488"/>
          </a:xfrm>
        </p:grpSpPr>
        <p:grpSp>
          <p:nvGrpSpPr>
            <p:cNvPr id="16393" name="Group 32"/>
            <p:cNvGrpSpPr/>
            <p:nvPr/>
          </p:nvGrpSpPr>
          <p:grpSpPr>
            <a:xfrm>
              <a:off x="3504" y="1200"/>
              <a:ext cx="1920" cy="1488"/>
              <a:chOff x="3504" y="1248"/>
              <a:chExt cx="1920" cy="1488"/>
            </a:xfrm>
          </p:grpSpPr>
          <p:sp>
            <p:nvSpPr>
              <p:cNvPr id="16395" name="AutoShape 23"/>
              <p:cNvSpPr/>
              <p:nvPr/>
            </p:nvSpPr>
            <p:spPr>
              <a:xfrm>
                <a:off x="3504" y="2112"/>
                <a:ext cx="576" cy="288"/>
              </a:xfrm>
              <a:prstGeom prst="rightArrow">
                <a:avLst>
                  <a:gd name="adj1" fmla="val 50000"/>
                  <a:gd name="adj2" fmla="val 50000"/>
                </a:avLst>
              </a:prstGeom>
              <a:solidFill>
                <a:srgbClr val="33CCCC">
                  <a:alpha val="54901"/>
                </a:srgbClr>
              </a:solidFill>
              <a:ln w="9525" cap="flat" cmpd="sng">
                <a:solidFill>
                  <a:srgbClr val="3366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396" name="Rectangle 24"/>
              <p:cNvSpPr/>
              <p:nvPr/>
            </p:nvSpPr>
            <p:spPr>
              <a:xfrm>
                <a:off x="4128" y="1248"/>
                <a:ext cx="1296" cy="148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397" name="AutoShape 27"/>
              <p:cNvSpPr/>
              <p:nvPr/>
            </p:nvSpPr>
            <p:spPr>
              <a:xfrm>
                <a:off x="3504" y="2112"/>
                <a:ext cx="576" cy="288"/>
              </a:xfrm>
              <a:prstGeom prst="rightArrow">
                <a:avLst>
                  <a:gd name="adj1" fmla="val 50000"/>
                  <a:gd name="adj2" fmla="val 50000"/>
                </a:avLst>
              </a:prstGeom>
              <a:solidFill>
                <a:srgbClr val="33CCCC">
                  <a:alpha val="54901"/>
                </a:srgbClr>
              </a:solidFill>
              <a:ln w="9525" cap="flat" cmpd="sng">
                <a:solidFill>
                  <a:srgbClr val="3366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6398" name="Rectangle 28"/>
              <p:cNvSpPr/>
              <p:nvPr/>
            </p:nvSpPr>
            <p:spPr>
              <a:xfrm>
                <a:off x="4128" y="1248"/>
                <a:ext cx="1296" cy="1488"/>
              </a:xfrm>
              <a:prstGeom prst="rect">
                <a:avLst/>
              </a:prstGeom>
              <a:gradFill rotWithShape="1">
                <a:gsLst>
                  <a:gs pos="0">
                    <a:srgbClr val="3366FF">
                      <a:alpha val="21001"/>
                    </a:srgbClr>
                  </a:gs>
                  <a:gs pos="100000">
                    <a:schemeClr val="bg1"/>
                  </a:gs>
                </a:gsLst>
                <a:lin ang="2700000" scaled="1"/>
                <a:tileRect/>
              </a:gradFill>
              <a:ln w="9525" cap="flat" cmpd="sng">
                <a:solidFill>
                  <a:srgbClr val="0000FF"/>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grpSp>
        <p:sp>
          <p:nvSpPr>
            <p:cNvPr id="16394" name="Text Box 33"/>
            <p:cNvSpPr txBox="1"/>
            <p:nvPr/>
          </p:nvSpPr>
          <p:spPr>
            <a:xfrm>
              <a:off x="4080" y="1344"/>
              <a:ext cx="1248" cy="1323"/>
            </a:xfrm>
            <a:prstGeom prst="rect">
              <a:avLst/>
            </a:prstGeom>
            <a:noFill/>
            <a:ln w="9525">
              <a:noFill/>
            </a:ln>
          </p:spPr>
          <p:txBody>
            <a:bodyPr>
              <a:spAutoFit/>
            </a:bodyPr>
            <a:p>
              <a:pPr eaLnBrk="1" hangingPunct="1"/>
              <a:r>
                <a:rPr lang="en-US" altLang="zh-CN" dirty="0">
                  <a:latin typeface="华文行楷" pitchFamily="2" charset="-122"/>
                  <a:ea typeface="华文行楷" pitchFamily="2" charset="-122"/>
                </a:rPr>
                <a:t>1.</a:t>
              </a:r>
              <a:r>
                <a:rPr lang="zh-CN" altLang="en-US" b="1" dirty="0">
                  <a:latin typeface="华文行楷" pitchFamily="2" charset="-122"/>
                  <a:ea typeface="华文行楷" pitchFamily="2" charset="-122"/>
                </a:rPr>
                <a:t>安全管理</a:t>
              </a:r>
              <a:endParaRPr lang="zh-CN" altLang="en-US" b="1" dirty="0">
                <a:latin typeface="华文行楷" pitchFamily="2" charset="-122"/>
                <a:ea typeface="华文行楷" pitchFamily="2" charset="-122"/>
              </a:endParaRPr>
            </a:p>
            <a:p>
              <a:pPr eaLnBrk="1" hangingPunct="1"/>
              <a:r>
                <a:rPr lang="en-US" altLang="zh-CN" b="1" dirty="0">
                  <a:latin typeface="华文行楷" pitchFamily="2" charset="-122"/>
                  <a:ea typeface="华文行楷" pitchFamily="2" charset="-122"/>
                </a:rPr>
                <a:t>2.</a:t>
              </a:r>
              <a:r>
                <a:rPr lang="zh-CN" altLang="en-US" b="1" dirty="0">
                  <a:latin typeface="华文行楷" pitchFamily="2" charset="-122"/>
                  <a:ea typeface="华文行楷" pitchFamily="2" charset="-122"/>
                </a:rPr>
                <a:t>总图布置</a:t>
              </a:r>
              <a:r>
                <a:rPr lang="zh-CN" altLang="en-US" dirty="0">
                  <a:latin typeface="华文行楷" pitchFamily="2" charset="-122"/>
                  <a:ea typeface="华文行楷" pitchFamily="2" charset="-122"/>
                </a:rPr>
                <a:t> </a:t>
              </a:r>
              <a:endParaRPr lang="zh-CN" altLang="en-US" dirty="0">
                <a:latin typeface="华文行楷" pitchFamily="2" charset="-122"/>
                <a:ea typeface="华文行楷" pitchFamily="2" charset="-122"/>
              </a:endParaRPr>
            </a:p>
            <a:p>
              <a:pPr eaLnBrk="1" hangingPunct="1"/>
              <a:r>
                <a:rPr lang="en-US" altLang="zh-CN" dirty="0">
                  <a:latin typeface="华文行楷" pitchFamily="2" charset="-122"/>
                  <a:ea typeface="华文行楷" pitchFamily="2" charset="-122"/>
                </a:rPr>
                <a:t>3.</a:t>
              </a:r>
              <a:r>
                <a:rPr lang="zh-CN" altLang="en-US" b="1" dirty="0">
                  <a:latin typeface="华文行楷" pitchFamily="2" charset="-122"/>
                  <a:ea typeface="华文行楷" pitchFamily="2" charset="-122"/>
                </a:rPr>
                <a:t>工艺及设施</a:t>
              </a:r>
              <a:r>
                <a:rPr lang="zh-CN" altLang="en-US" dirty="0">
                  <a:latin typeface="华文行楷" pitchFamily="2" charset="-122"/>
                  <a:ea typeface="华文行楷" pitchFamily="2" charset="-122"/>
                </a:rPr>
                <a:t> </a:t>
              </a:r>
              <a:endParaRPr lang="zh-CN" altLang="en-US" dirty="0">
                <a:latin typeface="华文行楷" pitchFamily="2" charset="-122"/>
                <a:ea typeface="华文行楷" pitchFamily="2" charset="-122"/>
              </a:endParaRPr>
            </a:p>
            <a:p>
              <a:pPr eaLnBrk="1" hangingPunct="1"/>
              <a:r>
                <a:rPr lang="en-US" altLang="zh-CN" dirty="0">
                  <a:latin typeface="华文行楷" pitchFamily="2" charset="-122"/>
                  <a:ea typeface="华文行楷" pitchFamily="2" charset="-122"/>
                </a:rPr>
                <a:t>4.</a:t>
              </a:r>
              <a:r>
                <a:rPr lang="zh-CN" altLang="en-US" b="1" dirty="0">
                  <a:latin typeface="华文行楷" pitchFamily="2" charset="-122"/>
                  <a:ea typeface="华文行楷" pitchFamily="2" charset="-122"/>
                </a:rPr>
                <a:t>电气装置</a:t>
              </a:r>
              <a:r>
                <a:rPr lang="zh-CN" altLang="en-US" dirty="0">
                  <a:latin typeface="华文行楷" pitchFamily="2" charset="-122"/>
                  <a:ea typeface="华文行楷" pitchFamily="2" charset="-122"/>
                </a:rPr>
                <a:t> </a:t>
              </a:r>
              <a:endParaRPr lang="zh-CN" altLang="en-US" dirty="0">
                <a:latin typeface="华文行楷" pitchFamily="2" charset="-122"/>
                <a:ea typeface="华文行楷" pitchFamily="2" charset="-122"/>
              </a:endParaRPr>
            </a:p>
            <a:p>
              <a:pPr eaLnBrk="1" hangingPunct="1">
                <a:spcBef>
                  <a:spcPct val="50000"/>
                </a:spcBef>
              </a:pPr>
              <a:endParaRPr lang="en-US" altLang="zh-CN" dirty="0">
                <a:latin typeface="华文行楷" pitchFamily="2" charset="-122"/>
                <a:ea typeface="华文行楷"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4"/>
                                        </p:tgtEl>
                                        <p:attrNameLst>
                                          <p:attrName>style.visibility</p:attrName>
                                        </p:attrNameLst>
                                      </p:cBhvr>
                                      <p:to>
                                        <p:strVal val="visible"/>
                                      </p:to>
                                    </p:set>
                                    <p:animEffect transition="in" filter="blinds(horizontal)">
                                      <p:cBhvr>
                                        <p:cTn id="7" dur="500"/>
                                        <p:tgtEl>
                                          <p:spTgt spid="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E9F34DCF-18FE-4E53-8B9C-983F9C3F7E12}"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741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7412" name="Text Box 4"/>
          <p:cNvSpPr txBox="1"/>
          <p:nvPr/>
        </p:nvSpPr>
        <p:spPr>
          <a:xfrm>
            <a:off x="3581400" y="1219200"/>
            <a:ext cx="4800600" cy="519113"/>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集装箱作业现场管理（重点）</a:t>
            </a:r>
            <a:endParaRPr lang="zh-CN" altLang="en-US" sz="2800" dirty="0">
              <a:latin typeface="华文行楷" pitchFamily="2" charset="-122"/>
              <a:ea typeface="华文行楷" pitchFamily="2" charset="-122"/>
            </a:endParaRPr>
          </a:p>
        </p:txBody>
      </p:sp>
      <p:grpSp>
        <p:nvGrpSpPr>
          <p:cNvPr id="17413" name="Group 37"/>
          <p:cNvGrpSpPr/>
          <p:nvPr/>
        </p:nvGrpSpPr>
        <p:grpSpPr>
          <a:xfrm rot="1439143">
            <a:off x="2667000" y="2209800"/>
            <a:ext cx="4289425" cy="3973513"/>
            <a:chOff x="1536" y="1248"/>
            <a:chExt cx="2702" cy="2503"/>
          </a:xfrm>
        </p:grpSpPr>
        <p:sp>
          <p:nvSpPr>
            <p:cNvPr id="17423" name="Text Box 14"/>
            <p:cNvSpPr txBox="1"/>
            <p:nvPr/>
          </p:nvSpPr>
          <p:spPr>
            <a:xfrm>
              <a:off x="3546" y="1344"/>
              <a:ext cx="116" cy="288"/>
            </a:xfrm>
            <a:prstGeom prst="rect">
              <a:avLst/>
            </a:prstGeom>
            <a:noFill/>
            <a:ln w="9525">
              <a:noFill/>
            </a:ln>
          </p:spPr>
          <p:txBody>
            <a:bodyPr wrap="none">
              <a:spAutoFit/>
            </a:bodyPr>
            <a:p>
              <a:endParaRPr lang="zh-CN" altLang="zh-CN" b="1" dirty="0">
                <a:solidFill>
                  <a:schemeClr val="tx1"/>
                </a:solidFill>
                <a:latin typeface="Arial" panose="020B0604020202020204" pitchFamily="34" charset="0"/>
              </a:endParaRPr>
            </a:p>
          </p:txBody>
        </p:sp>
        <p:sp>
          <p:nvSpPr>
            <p:cNvPr id="17424" name="Text Box 15"/>
            <p:cNvSpPr txBox="1"/>
            <p:nvPr/>
          </p:nvSpPr>
          <p:spPr>
            <a:xfrm>
              <a:off x="1970" y="1344"/>
              <a:ext cx="116" cy="288"/>
            </a:xfrm>
            <a:prstGeom prst="rect">
              <a:avLst/>
            </a:prstGeom>
            <a:noFill/>
            <a:ln w="9525">
              <a:noFill/>
            </a:ln>
          </p:spPr>
          <p:txBody>
            <a:bodyPr wrap="none">
              <a:spAutoFit/>
            </a:bodyPr>
            <a:p>
              <a:pPr algn="r"/>
              <a:endParaRPr lang="zh-CN" altLang="zh-CN" b="1" dirty="0">
                <a:solidFill>
                  <a:schemeClr val="tx1"/>
                </a:solidFill>
                <a:latin typeface="Arial" panose="020B0604020202020204" pitchFamily="34" charset="0"/>
              </a:endParaRPr>
            </a:p>
          </p:txBody>
        </p:sp>
        <p:sp>
          <p:nvSpPr>
            <p:cNvPr id="72724" name="Oval 20"/>
            <p:cNvSpPr>
              <a:spLocks noChangeArrowheads="1"/>
            </p:cNvSpPr>
            <p:nvPr/>
          </p:nvSpPr>
          <p:spPr bwMode="gray">
            <a:xfrm>
              <a:off x="2783" y="1247"/>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grpSp>
          <p:nvGrpSpPr>
            <p:cNvPr id="17426" name="Group 36"/>
            <p:cNvGrpSpPr/>
            <p:nvPr/>
          </p:nvGrpSpPr>
          <p:grpSpPr>
            <a:xfrm>
              <a:off x="1536" y="1344"/>
              <a:ext cx="2702" cy="2407"/>
              <a:chOff x="1536" y="1433"/>
              <a:chExt cx="2702" cy="2407"/>
            </a:xfrm>
          </p:grpSpPr>
          <p:sp>
            <p:nvSpPr>
              <p:cNvPr id="17427" name="AutoShape 9"/>
              <p:cNvSpPr/>
              <p:nvPr/>
            </p:nvSpPr>
            <p:spPr>
              <a:xfrm rot="-5400000">
                <a:off x="2625" y="1790"/>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17428" name="AutoShape 10"/>
              <p:cNvSpPr/>
              <p:nvPr/>
            </p:nvSpPr>
            <p:spPr>
              <a:xfrm rot="5400000">
                <a:off x="2577" y="3278"/>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17429" name="AutoShape 11"/>
              <p:cNvSpPr/>
              <p:nvPr/>
            </p:nvSpPr>
            <p:spPr>
              <a:xfrm>
                <a:off x="3320" y="2540"/>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17430" name="AutoShape 12"/>
              <p:cNvSpPr/>
              <p:nvPr/>
            </p:nvSpPr>
            <p:spPr>
              <a:xfrm rot="10800000">
                <a:off x="1802" y="2536"/>
                <a:ext cx="544" cy="182"/>
              </a:xfrm>
              <a:prstGeom prst="rightArrow">
                <a:avLst>
                  <a:gd name="adj1" fmla="val 35166"/>
                  <a:gd name="adj2" fmla="val 121041"/>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17431" name="Oval 13"/>
              <p:cNvSpPr/>
              <p:nvPr/>
            </p:nvSpPr>
            <p:spPr>
              <a:xfrm>
                <a:off x="1626" y="1433"/>
                <a:ext cx="2358" cy="2359"/>
              </a:xfrm>
              <a:prstGeom prst="ellipse">
                <a:avLst/>
              </a:prstGeom>
              <a:noFill/>
              <a:ln w="38100" cap="flat" cmpd="sng">
                <a:solidFill>
                  <a:schemeClr val="bg2"/>
                </a:solidFill>
                <a:prstDash val="solid"/>
                <a:headEnd type="none" w="med" len="med"/>
                <a:tailEnd type="none" w="med" len="med"/>
              </a:ln>
            </p:spPr>
            <p:txBody>
              <a:bodyPr anchor="ctr">
                <a:spAutoFit/>
              </a:bodyPr>
              <a:p>
                <a:pPr eaLnBrk="1" hangingPunct="1"/>
                <a:endParaRPr lang="zh-CN" altLang="en-US" dirty="0">
                  <a:latin typeface="黑体" panose="02010609060101010101" pitchFamily="49" charset="-122"/>
                </a:endParaRPr>
              </a:p>
            </p:txBody>
          </p:sp>
          <p:sp>
            <p:nvSpPr>
              <p:cNvPr id="17432" name="Text Box 16"/>
              <p:cNvSpPr txBox="1"/>
              <p:nvPr/>
            </p:nvSpPr>
            <p:spPr>
              <a:xfrm>
                <a:off x="4122" y="2448"/>
                <a:ext cx="116" cy="288"/>
              </a:xfrm>
              <a:prstGeom prst="rect">
                <a:avLst/>
              </a:prstGeom>
              <a:noFill/>
              <a:ln w="9525">
                <a:noFill/>
              </a:ln>
            </p:spPr>
            <p:txBody>
              <a:bodyPr wrap="none">
                <a:spAutoFit/>
              </a:bodyPr>
              <a:p>
                <a:endParaRPr lang="zh-CN" altLang="zh-CN" b="1" dirty="0">
                  <a:solidFill>
                    <a:schemeClr val="tx1"/>
                  </a:solidFill>
                  <a:latin typeface="Arial" panose="020B0604020202020204" pitchFamily="34" charset="0"/>
                </a:endParaRPr>
              </a:p>
            </p:txBody>
          </p:sp>
          <p:sp>
            <p:nvSpPr>
              <p:cNvPr id="17433" name="Text Box 17"/>
              <p:cNvSpPr txBox="1"/>
              <p:nvPr/>
            </p:nvSpPr>
            <p:spPr>
              <a:xfrm>
                <a:off x="3546" y="3456"/>
                <a:ext cx="116" cy="288"/>
              </a:xfrm>
              <a:prstGeom prst="rect">
                <a:avLst/>
              </a:prstGeom>
              <a:noFill/>
              <a:ln w="9525">
                <a:noFill/>
              </a:ln>
            </p:spPr>
            <p:txBody>
              <a:bodyPr wrap="none">
                <a:spAutoFit/>
              </a:bodyPr>
              <a:p>
                <a:endParaRPr lang="zh-CN" altLang="zh-CN" b="1" dirty="0">
                  <a:solidFill>
                    <a:schemeClr val="tx1"/>
                  </a:solidFill>
                  <a:latin typeface="Arial" panose="020B0604020202020204" pitchFamily="34" charset="0"/>
                </a:endParaRPr>
              </a:p>
            </p:txBody>
          </p:sp>
          <p:sp>
            <p:nvSpPr>
              <p:cNvPr id="17434" name="Text Box 18"/>
              <p:cNvSpPr txBox="1"/>
              <p:nvPr/>
            </p:nvSpPr>
            <p:spPr>
              <a:xfrm>
                <a:off x="1922" y="3417"/>
                <a:ext cx="116" cy="288"/>
              </a:xfrm>
              <a:prstGeom prst="rect">
                <a:avLst/>
              </a:prstGeom>
              <a:noFill/>
              <a:ln w="9525">
                <a:noFill/>
              </a:ln>
            </p:spPr>
            <p:txBody>
              <a:bodyPr wrap="none">
                <a:spAutoFit/>
              </a:bodyPr>
              <a:p>
                <a:pPr algn="r"/>
                <a:endParaRPr lang="zh-CN" altLang="zh-CN" b="1" dirty="0">
                  <a:solidFill>
                    <a:schemeClr val="tx1"/>
                  </a:solidFill>
                  <a:latin typeface="Arial" panose="020B0604020202020204" pitchFamily="34" charset="0"/>
                </a:endParaRPr>
              </a:p>
            </p:txBody>
          </p:sp>
          <p:sp>
            <p:nvSpPr>
              <p:cNvPr id="72723" name="Oval 19"/>
              <p:cNvSpPr>
                <a:spLocks noChangeArrowheads="1"/>
              </p:cNvSpPr>
              <p:nvPr/>
            </p:nvSpPr>
            <p:spPr bwMode="gray">
              <a:xfrm>
                <a:off x="1535" y="2552"/>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72726" name="Oval 22"/>
              <p:cNvSpPr>
                <a:spLocks noChangeArrowheads="1"/>
              </p:cNvSpPr>
              <p:nvPr/>
            </p:nvSpPr>
            <p:spPr bwMode="gray">
              <a:xfrm>
                <a:off x="2735" y="36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72728" name="Oval 24"/>
              <p:cNvSpPr>
                <a:spLocks noChangeArrowheads="1"/>
              </p:cNvSpPr>
              <p:nvPr/>
            </p:nvSpPr>
            <p:spPr bwMode="gray">
              <a:xfrm>
                <a:off x="3887" y="254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72729" name="Oval 25"/>
              <p:cNvSpPr>
                <a:spLocks noChangeArrowheads="1"/>
              </p:cNvSpPr>
              <p:nvPr/>
            </p:nvSpPr>
            <p:spPr bwMode="gray">
              <a:xfrm>
                <a:off x="2280" y="2081"/>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72730" name="Oval 26"/>
              <p:cNvSpPr>
                <a:spLocks noChangeArrowheads="1"/>
              </p:cNvSpPr>
              <p:nvPr/>
            </p:nvSpPr>
            <p:spPr bwMode="gray">
              <a:xfrm>
                <a:off x="2277" y="2084"/>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72731" name="Oval 27"/>
              <p:cNvSpPr>
                <a:spLocks noChangeArrowheads="1"/>
              </p:cNvSpPr>
              <p:nvPr/>
            </p:nvSpPr>
            <p:spPr bwMode="gray">
              <a:xfrm>
                <a:off x="2350" y="2151"/>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72732" name="Oval 28"/>
              <p:cNvSpPr>
                <a:spLocks noChangeArrowheads="1"/>
              </p:cNvSpPr>
              <p:nvPr/>
            </p:nvSpPr>
            <p:spPr bwMode="gray">
              <a:xfrm>
                <a:off x="2358" y="2136"/>
                <a:ext cx="933" cy="92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7442" name="Oval 29"/>
              <p:cNvSpPr/>
              <p:nvPr/>
            </p:nvSpPr>
            <p:spPr>
              <a:xfrm>
                <a:off x="2398" y="2198"/>
                <a:ext cx="840" cy="832"/>
              </a:xfrm>
              <a:prstGeom prst="ellipse">
                <a:avLst/>
              </a:prstGeom>
              <a:solidFill>
                <a:srgbClr val="333333"/>
              </a:solidFill>
              <a:ln w="38100">
                <a:noFill/>
              </a:ln>
            </p:spPr>
            <p:txBody>
              <a:bodyPr anchor="ctr">
                <a:spAutoFit/>
              </a:bodyPr>
              <a:p>
                <a:pPr eaLnBrk="1" hangingPunct="1"/>
                <a:endParaRPr lang="zh-CN" altLang="en-US" dirty="0">
                  <a:latin typeface="黑体" panose="02010609060101010101" pitchFamily="49" charset="-122"/>
                </a:endParaRPr>
              </a:p>
            </p:txBody>
          </p:sp>
          <p:grpSp>
            <p:nvGrpSpPr>
              <p:cNvPr id="17443" name="Group 30"/>
              <p:cNvGrpSpPr/>
              <p:nvPr/>
            </p:nvGrpSpPr>
            <p:grpSpPr>
              <a:xfrm>
                <a:off x="2411" y="2210"/>
                <a:ext cx="813" cy="805"/>
                <a:chOff x="4166" y="1706"/>
                <a:chExt cx="1252" cy="1252"/>
              </a:xfrm>
            </p:grpSpPr>
            <p:sp>
              <p:nvSpPr>
                <p:cNvPr id="17445" name="Oval 31"/>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17446" name="Oval 32"/>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17447" name="Oval 33"/>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17448" name="Oval 34"/>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grpSp>
          <p:sp>
            <p:nvSpPr>
              <p:cNvPr id="17444" name="Text Box 35"/>
              <p:cNvSpPr txBox="1"/>
              <p:nvPr/>
            </p:nvSpPr>
            <p:spPr>
              <a:xfrm>
                <a:off x="2379" y="2496"/>
                <a:ext cx="884" cy="633"/>
              </a:xfrm>
              <a:prstGeom prst="rect">
                <a:avLst/>
              </a:prstGeom>
              <a:noFill/>
              <a:ln w="9525">
                <a:noFill/>
              </a:ln>
            </p:spPr>
            <p:txBody>
              <a:bodyPr wrap="none">
                <a:spAutoFit/>
              </a:bodyPr>
              <a:p>
                <a:pPr algn="ctr" eaLnBrk="1" hangingPunct="1">
                  <a:spcBef>
                    <a:spcPct val="50000"/>
                  </a:spcBef>
                </a:pPr>
                <a:r>
                  <a:rPr lang="zh-CN" altLang="en-US" i="1" dirty="0">
                    <a:solidFill>
                      <a:schemeClr val="bg2"/>
                    </a:solidFill>
                    <a:latin typeface="Arial" panose="020B0604020202020204" pitchFamily="34" charset="0"/>
                  </a:rPr>
                  <a:t>管理内容</a:t>
                </a:r>
                <a:endParaRPr lang="zh-CN" altLang="en-US" i="1" dirty="0">
                  <a:solidFill>
                    <a:schemeClr val="bg2"/>
                  </a:solidFill>
                  <a:latin typeface="Arial" panose="020B0604020202020204" pitchFamily="34" charset="0"/>
                </a:endParaRPr>
              </a:p>
              <a:p>
                <a:pPr algn="ctr" eaLnBrk="1" hangingPunct="1">
                  <a:spcBef>
                    <a:spcPct val="50000"/>
                  </a:spcBef>
                </a:pPr>
                <a:endParaRPr lang="en-US" altLang="zh-CN" dirty="0">
                  <a:solidFill>
                    <a:srgbClr val="000000"/>
                  </a:solidFill>
                  <a:latin typeface="Arial" panose="020B0604020202020204" pitchFamily="34" charset="0"/>
                  <a:ea typeface="宋体" panose="02010600030101010101" pitchFamily="2" charset="-122"/>
                </a:endParaRPr>
              </a:p>
            </p:txBody>
          </p:sp>
        </p:grpSp>
      </p:grpSp>
      <p:sp>
        <p:nvSpPr>
          <p:cNvPr id="17414" name="Text Box 38"/>
          <p:cNvSpPr txBox="1"/>
          <p:nvPr/>
        </p:nvSpPr>
        <p:spPr>
          <a:xfrm>
            <a:off x="5638800" y="1981200"/>
            <a:ext cx="2743200" cy="457200"/>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hlinkClick r:id="rId1" action="ppaction://hlinksldjump"/>
              </a:rPr>
              <a:t>现场人员管理</a:t>
            </a:r>
            <a:endParaRPr lang="zh-CN" altLang="en-US" dirty="0">
              <a:latin typeface="华文行楷" pitchFamily="2" charset="-122"/>
              <a:ea typeface="华文行楷" pitchFamily="2" charset="-122"/>
            </a:endParaRPr>
          </a:p>
        </p:txBody>
      </p:sp>
      <p:sp>
        <p:nvSpPr>
          <p:cNvPr id="17415" name="Text Box 39"/>
          <p:cNvSpPr txBox="1"/>
          <p:nvPr/>
        </p:nvSpPr>
        <p:spPr>
          <a:xfrm>
            <a:off x="6629400" y="4800600"/>
            <a:ext cx="2209800" cy="822325"/>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hlinkClick r:id="rId2" action="ppaction://hlinksldjump"/>
              </a:rPr>
              <a:t>现场机械设备管理</a:t>
            </a:r>
            <a:endParaRPr lang="zh-CN" altLang="en-US" dirty="0">
              <a:latin typeface="华文行楷" pitchFamily="2" charset="-122"/>
              <a:ea typeface="华文行楷" pitchFamily="2" charset="-122"/>
            </a:endParaRPr>
          </a:p>
        </p:txBody>
      </p:sp>
      <p:sp>
        <p:nvSpPr>
          <p:cNvPr id="17416" name="Text Box 40"/>
          <p:cNvSpPr txBox="1"/>
          <p:nvPr/>
        </p:nvSpPr>
        <p:spPr>
          <a:xfrm>
            <a:off x="1066800" y="5867400"/>
            <a:ext cx="3048000" cy="457200"/>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hlinkClick r:id="rId3" action="ppaction://hlinksldjump"/>
              </a:rPr>
              <a:t>材料运输、操作管理</a:t>
            </a:r>
            <a:endParaRPr lang="zh-CN" altLang="en-US" dirty="0">
              <a:latin typeface="华文行楷" pitchFamily="2" charset="-122"/>
              <a:ea typeface="华文行楷" pitchFamily="2" charset="-122"/>
            </a:endParaRPr>
          </a:p>
        </p:txBody>
      </p:sp>
      <p:sp>
        <p:nvSpPr>
          <p:cNvPr id="17417" name="Text Box 41"/>
          <p:cNvSpPr txBox="1"/>
          <p:nvPr/>
        </p:nvSpPr>
        <p:spPr>
          <a:xfrm>
            <a:off x="533400" y="3124200"/>
            <a:ext cx="2743200" cy="457200"/>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hlinkClick r:id="rId4" action="ppaction://hlinksldjump"/>
              </a:rPr>
              <a:t>周围环境管理</a:t>
            </a:r>
            <a:endParaRPr lang="zh-CN" altLang="en-US" dirty="0">
              <a:latin typeface="华文行楷" pitchFamily="2" charset="-122"/>
              <a:ea typeface="华文行楷" pitchFamily="2" charset="-122"/>
            </a:endParaRPr>
          </a:p>
        </p:txBody>
      </p:sp>
      <p:sp>
        <p:nvSpPr>
          <p:cNvPr id="17418" name="Text Box 42"/>
          <p:cNvSpPr txBox="1"/>
          <p:nvPr/>
        </p:nvSpPr>
        <p:spPr>
          <a:xfrm>
            <a:off x="381000" y="1981200"/>
            <a:ext cx="2209800" cy="822325"/>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hlinkClick r:id="rId5" action="ppaction://hlinkfile"/>
              </a:rPr>
              <a:t>集装箱安全操作规程</a:t>
            </a:r>
            <a:endParaRPr lang="zh-CN" altLang="en-US" dirty="0">
              <a:latin typeface="华文行楷" pitchFamily="2" charset="-122"/>
              <a:ea typeface="华文行楷" pitchFamily="2" charset="-122"/>
            </a:endParaRPr>
          </a:p>
        </p:txBody>
      </p:sp>
      <p:sp>
        <p:nvSpPr>
          <p:cNvPr id="17419" name="Text Box 45"/>
          <p:cNvSpPr txBox="1"/>
          <p:nvPr/>
        </p:nvSpPr>
        <p:spPr>
          <a:xfrm>
            <a:off x="7391400" y="5257800"/>
            <a:ext cx="1143000" cy="336550"/>
          </a:xfrm>
          <a:prstGeom prst="rect">
            <a:avLst/>
          </a:prstGeom>
          <a:noFill/>
          <a:ln w="9525">
            <a:noFill/>
          </a:ln>
        </p:spPr>
        <p:txBody>
          <a:bodyPr>
            <a:spAutoFit/>
          </a:bodyPr>
          <a:p>
            <a:pPr eaLnBrk="1" hangingPunct="1">
              <a:spcBef>
                <a:spcPct val="50000"/>
              </a:spcBef>
            </a:pPr>
            <a:r>
              <a:rPr lang="zh-CN" altLang="en-US" sz="1600" dirty="0">
                <a:latin typeface="黑体" panose="02010609060101010101" pitchFamily="49" charset="-122"/>
              </a:rPr>
              <a:t>李诗进</a:t>
            </a:r>
            <a:endParaRPr lang="zh-CN" altLang="en-US" sz="1600" dirty="0">
              <a:latin typeface="黑体" panose="02010609060101010101" pitchFamily="49" charset="-122"/>
            </a:endParaRPr>
          </a:p>
        </p:txBody>
      </p:sp>
      <p:sp>
        <p:nvSpPr>
          <p:cNvPr id="17420" name="Text Box 46"/>
          <p:cNvSpPr txBox="1"/>
          <p:nvPr/>
        </p:nvSpPr>
        <p:spPr>
          <a:xfrm>
            <a:off x="457200" y="6019800"/>
            <a:ext cx="1219200" cy="336550"/>
          </a:xfrm>
          <a:prstGeom prst="rect">
            <a:avLst/>
          </a:prstGeom>
          <a:noFill/>
          <a:ln w="9525">
            <a:noFill/>
          </a:ln>
        </p:spPr>
        <p:txBody>
          <a:bodyPr>
            <a:spAutoFit/>
          </a:bodyPr>
          <a:p>
            <a:pPr eaLnBrk="1" hangingPunct="1">
              <a:spcBef>
                <a:spcPct val="50000"/>
              </a:spcBef>
            </a:pPr>
            <a:r>
              <a:rPr lang="zh-CN" altLang="en-US" sz="1600" dirty="0">
                <a:latin typeface="黑体" panose="02010609060101010101" pitchFamily="49" charset="-122"/>
              </a:rPr>
              <a:t>吴荣平</a:t>
            </a:r>
            <a:endParaRPr lang="zh-CN" altLang="en-US" sz="1600" dirty="0">
              <a:latin typeface="黑体" panose="02010609060101010101" pitchFamily="49" charset="-122"/>
            </a:endParaRPr>
          </a:p>
        </p:txBody>
      </p:sp>
      <p:sp>
        <p:nvSpPr>
          <p:cNvPr id="17421" name="Text Box 47"/>
          <p:cNvSpPr txBox="1"/>
          <p:nvPr/>
        </p:nvSpPr>
        <p:spPr>
          <a:xfrm>
            <a:off x="838200" y="3505200"/>
            <a:ext cx="1295400" cy="336550"/>
          </a:xfrm>
          <a:prstGeom prst="rect">
            <a:avLst/>
          </a:prstGeom>
          <a:noFill/>
          <a:ln w="9525">
            <a:noFill/>
          </a:ln>
        </p:spPr>
        <p:txBody>
          <a:bodyPr>
            <a:spAutoFit/>
          </a:bodyPr>
          <a:p>
            <a:pPr eaLnBrk="1" hangingPunct="1">
              <a:spcBef>
                <a:spcPct val="50000"/>
              </a:spcBef>
            </a:pPr>
            <a:r>
              <a:rPr lang="zh-CN" altLang="en-US" sz="1600" dirty="0">
                <a:latin typeface="黑体" panose="02010609060101010101" pitchFamily="49" charset="-122"/>
              </a:rPr>
              <a:t>陈立宝</a:t>
            </a:r>
            <a:endParaRPr lang="zh-CN" altLang="en-US" sz="1600" dirty="0">
              <a:latin typeface="黑体" panose="02010609060101010101" pitchFamily="49" charset="-122"/>
            </a:endParaRPr>
          </a:p>
        </p:txBody>
      </p:sp>
      <p:sp>
        <p:nvSpPr>
          <p:cNvPr id="17422" name="Text Box 48"/>
          <p:cNvSpPr txBox="1"/>
          <p:nvPr/>
        </p:nvSpPr>
        <p:spPr>
          <a:xfrm>
            <a:off x="7620000" y="2133600"/>
            <a:ext cx="1524000" cy="336550"/>
          </a:xfrm>
          <a:prstGeom prst="rect">
            <a:avLst/>
          </a:prstGeom>
          <a:noFill/>
          <a:ln w="9525">
            <a:noFill/>
          </a:ln>
        </p:spPr>
        <p:txBody>
          <a:bodyPr>
            <a:spAutoFit/>
          </a:bodyPr>
          <a:p>
            <a:pPr eaLnBrk="1" hangingPunct="1">
              <a:spcBef>
                <a:spcPct val="50000"/>
              </a:spcBef>
            </a:pPr>
            <a:r>
              <a:rPr lang="zh-CN" altLang="en-US" sz="1600" dirty="0">
                <a:latin typeface="黑体" panose="02010609060101010101" pitchFamily="49" charset="-122"/>
              </a:rPr>
              <a:t>刘华柑</a:t>
            </a:r>
            <a:endParaRPr lang="zh-CN" altLang="en-US" sz="1600" dirty="0">
              <a:latin typeface="黑体" panose="02010609060101010101"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22036428-C325-4C57-86C0-AE54663933CE}"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8435"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8436" name="Text Box 4"/>
          <p:cNvSpPr txBox="1"/>
          <p:nvPr/>
        </p:nvSpPr>
        <p:spPr>
          <a:xfrm>
            <a:off x="3581400" y="1295400"/>
            <a:ext cx="29718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人员管理</a:t>
            </a:r>
            <a:endParaRPr lang="zh-CN" altLang="en-US" b="1" i="1" dirty="0">
              <a:solidFill>
                <a:schemeClr val="folHlink"/>
              </a:solidFill>
              <a:latin typeface="Arial" panose="020B0604020202020204" pitchFamily="34" charset="0"/>
            </a:endParaRPr>
          </a:p>
        </p:txBody>
      </p:sp>
      <p:sp>
        <p:nvSpPr>
          <p:cNvPr id="18437" name="Text Box 37"/>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
        <p:nvSpPr>
          <p:cNvPr id="18438" name="Text Box 38"/>
          <p:cNvSpPr txBox="1"/>
          <p:nvPr/>
        </p:nvSpPr>
        <p:spPr>
          <a:xfrm>
            <a:off x="228600" y="2286000"/>
            <a:ext cx="8610600" cy="5751513"/>
          </a:xfrm>
          <a:prstGeom prst="rect">
            <a:avLst/>
          </a:prstGeom>
          <a:noFill/>
          <a:ln w="9525">
            <a:noFill/>
          </a:ln>
        </p:spPr>
        <p:txBody>
          <a:bodyPr>
            <a:spAutoFit/>
          </a:bodyPr>
          <a:p>
            <a:pPr eaLnBrk="1" hangingPunct="1"/>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掌握起重吊运指挥信号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严禁随意解除、拆除及调整安全保护装置；严禁用限位装置代替操纵机构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司机上车工作时，应先鸣铃示意，得到指挥信号后，方可进行操作，起吊时应以慢速先把钢丝绳拉紧，然后再用正常速度起吊，服从领导，听从工作安排，严禁酒后上班</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严禁用非载人起重机载运人员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6.</a:t>
            </a:r>
            <a:r>
              <a:rPr lang="zh-CN" altLang="en-US" dirty="0">
                <a:solidFill>
                  <a:schemeClr val="tx1"/>
                </a:solidFill>
                <a:latin typeface="宋体" panose="02010600030101010101" pitchFamily="2" charset="-122"/>
                <a:ea typeface="宋体" panose="02010600030101010101" pitchFamily="2" charset="-122"/>
              </a:rPr>
              <a:t>在大型起重、危险物品起吊前，必须办理安全施工作业票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7.</a:t>
            </a:r>
            <a:r>
              <a:rPr lang="zh-CN" altLang="en-US" dirty="0">
                <a:solidFill>
                  <a:schemeClr val="tx1"/>
                </a:solidFill>
                <a:latin typeface="宋体" panose="02010600030101010101" pitchFamily="2" charset="-122"/>
                <a:ea typeface="宋体" panose="02010600030101010101" pitchFamily="2" charset="-122"/>
              </a:rPr>
              <a:t>起重机吊有重物时，操作人员不得离开操作室</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8.</a:t>
            </a:r>
            <a:r>
              <a:rPr lang="zh-CN" altLang="en-US" dirty="0">
                <a:solidFill>
                  <a:schemeClr val="tx1"/>
                </a:solidFill>
                <a:latin typeface="宋体" panose="02010600030101010101" pitchFamily="2" charset="-122"/>
                <a:ea typeface="宋体" panose="02010600030101010101" pitchFamily="2" charset="-122"/>
              </a:rPr>
              <a:t>作业时，操作人员不得从事与操作无关的事情或与他人闲谈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9.</a:t>
            </a:r>
            <a:r>
              <a:rPr lang="zh-CN" altLang="en-US" dirty="0">
                <a:solidFill>
                  <a:schemeClr val="tx1"/>
                </a:solidFill>
                <a:latin typeface="宋体" panose="02010600030101010101" pitchFamily="2" charset="-122"/>
                <a:ea typeface="宋体" panose="02010600030101010101" pitchFamily="2" charset="-122"/>
              </a:rPr>
              <a:t>认真填写</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机械设备技术记录薄</a:t>
            </a:r>
            <a:r>
              <a:rPr lang="en-US" altLang="zh-CN" dirty="0">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，按要求填写运转记录 </a:t>
            </a:r>
            <a:endParaRPr lang="zh-CN" altLang="en-US" dirty="0">
              <a:solidFill>
                <a:srgbClr val="000000"/>
              </a:solidFill>
              <a:latin typeface="宋体" panose="02010600030101010101" pitchFamily="2" charset="-122"/>
              <a:ea typeface="宋体" panose="02010600030101010101" pitchFamily="2" charset="-122"/>
            </a:endParaRPr>
          </a:p>
          <a:p>
            <a:pPr eaLnBrk="1" hangingPunct="1"/>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chemeClr val="tx1"/>
                </a:solidFill>
                <a:latin typeface="黑体" panose="02010609060101010101" pitchFamily="49" charset="-122"/>
              </a:rPr>
              <a:t> </a:t>
            </a:r>
            <a:endParaRPr lang="zh-CN" altLang="en-US" dirty="0">
              <a:solidFill>
                <a:schemeClr val="tx1"/>
              </a:solidFill>
              <a:latin typeface="黑体" panose="02010609060101010101" pitchFamily="49" charset="-122"/>
            </a:endParaRPr>
          </a:p>
          <a:p>
            <a:pPr eaLnBrk="1" hangingPunct="1"/>
            <a:endParaRPr lang="zh-CN" altLang="en-US" dirty="0">
              <a:solidFill>
                <a:srgbClr val="000000"/>
              </a:solidFill>
              <a:latin typeface="黑体" panose="02010609060101010101" pitchFamily="49" charset="-122"/>
            </a:endParaRPr>
          </a:p>
          <a:p>
            <a:pPr eaLnBrk="1" hangingPunct="1">
              <a:spcBef>
                <a:spcPct val="50000"/>
              </a:spcBef>
            </a:pPr>
            <a:endParaRPr lang="en-US" altLang="zh-CN" dirty="0">
              <a:latin typeface="黑体" panose="02010609060101010101" pitchFamily="49" charset="-122"/>
            </a:endParaRPr>
          </a:p>
        </p:txBody>
      </p:sp>
      <p:sp>
        <p:nvSpPr>
          <p:cNvPr id="18439" name="Text Box 40"/>
          <p:cNvSpPr txBox="1"/>
          <p:nvPr/>
        </p:nvSpPr>
        <p:spPr>
          <a:xfrm>
            <a:off x="381000" y="1752600"/>
            <a:ext cx="33528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起重机操作（持证上岗）</a:t>
            </a:r>
            <a:endParaRPr lang="zh-CN" altLang="en-US" b="1" dirty="0">
              <a:solidFill>
                <a:schemeClr val="tx1"/>
              </a:solidFill>
              <a:latin typeface="黑体" panose="02010609060101010101" pitchFamily="49"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67ADA500-17C1-4BEB-B275-DA3F87A8CD81}"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9459"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19460" name="Text Box 22"/>
          <p:cNvSpPr txBox="1"/>
          <p:nvPr/>
        </p:nvSpPr>
        <p:spPr>
          <a:xfrm>
            <a:off x="3505200" y="1295400"/>
            <a:ext cx="19812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人员管理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19461" name="Text Box 23"/>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
        <p:nvSpPr>
          <p:cNvPr id="19462" name="Text Box 24"/>
          <p:cNvSpPr txBox="1"/>
          <p:nvPr/>
        </p:nvSpPr>
        <p:spPr>
          <a:xfrm>
            <a:off x="304800" y="2438400"/>
            <a:ext cx="8839200" cy="4656138"/>
          </a:xfrm>
          <a:prstGeom prst="rect">
            <a:avLst/>
          </a:prstGeom>
          <a:noFill/>
          <a:ln w="9525">
            <a:noFill/>
          </a:ln>
        </p:spPr>
        <p:txBody>
          <a:bodyPr>
            <a:spAutoFit/>
          </a:bodyPr>
          <a:p>
            <a:pPr eaLnBrk="1" hangingPunct="1"/>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必须遵守焊、割设备一般安全规定及电焊机安全操作规程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电焊机外壳，必须接地良好，其电源的装拆应由电工进行把线、地线禁止与钢丝绳接触，更不得用钢丝绳索或机电设备代替零线，所有地线接头，必须连接牢固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更换场地移动把线时，应切断电源并不得手持把线爬梯登高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4.</a:t>
            </a:r>
            <a:r>
              <a:rPr lang="zh-CN" altLang="en-US" dirty="0">
                <a:solidFill>
                  <a:schemeClr val="tx1"/>
                </a:solidFill>
                <a:latin typeface="宋体" panose="02010600030101010101" pitchFamily="2" charset="-122"/>
                <a:ea typeface="宋体" panose="02010600030101010101" pitchFamily="2" charset="-122"/>
              </a:rPr>
              <a:t>清除焊渣或采用电弧气刨清根时，应戴好防护眼镜或面罩，防止铁渣飞溅伤人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焊、割作业人员从事高处、水上等作业，必须遵守相应的安全规定。</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6.</a:t>
            </a:r>
            <a:r>
              <a:rPr lang="zh-CN" altLang="en-US" dirty="0">
                <a:solidFill>
                  <a:schemeClr val="tx1"/>
                </a:solidFill>
                <a:latin typeface="宋体" panose="02010600030101010101" pitchFamily="2" charset="-122"/>
                <a:ea typeface="宋体" panose="02010600030101010101" pitchFamily="2" charset="-122"/>
              </a:rPr>
              <a:t>严禁无证人员从事焊、割作业。</a:t>
            </a:r>
            <a:endParaRPr lang="zh-CN" altLang="en-US" dirty="0">
              <a:solidFill>
                <a:schemeClr val="tx1"/>
              </a:solidFill>
              <a:latin typeface="宋体" panose="02010600030101010101" pitchFamily="2" charset="-122"/>
              <a:ea typeface="宋体" panose="02010600030101010101" pitchFamily="2" charset="-122"/>
            </a:endParaRPr>
          </a:p>
          <a:p>
            <a:pPr eaLnBrk="1" hangingPunct="1"/>
            <a:endParaRPr lang="zh-CN" altLang="en-US" dirty="0">
              <a:solidFill>
                <a:srgbClr val="000000"/>
              </a:solidFill>
              <a:latin typeface="宋体" panose="02010600030101010101" pitchFamily="2" charset="-122"/>
              <a:ea typeface="宋体" panose="02010600030101010101" pitchFamily="2" charset="-122"/>
            </a:endParaRPr>
          </a:p>
          <a:p>
            <a:pPr eaLnBrk="1" hangingPunct="1">
              <a:spcBef>
                <a:spcPct val="50000"/>
              </a:spcBef>
            </a:pPr>
            <a:endParaRPr lang="en-US" altLang="zh-CN" dirty="0">
              <a:latin typeface="宋体" panose="02010600030101010101" pitchFamily="2" charset="-122"/>
              <a:ea typeface="宋体" panose="02010600030101010101" pitchFamily="2" charset="-122"/>
            </a:endParaRPr>
          </a:p>
        </p:txBody>
      </p:sp>
      <p:sp>
        <p:nvSpPr>
          <p:cNvPr id="19463" name="Rectangle 25"/>
          <p:cNvSpPr/>
          <p:nvPr/>
        </p:nvSpPr>
        <p:spPr>
          <a:xfrm>
            <a:off x="457200" y="1828800"/>
            <a:ext cx="3536950" cy="457200"/>
          </a:xfrm>
          <a:prstGeom prst="rect">
            <a:avLst/>
          </a:prstGeom>
          <a:noFill/>
          <a:ln w="9525">
            <a:noFill/>
          </a:ln>
        </p:spPr>
        <p:txBody>
          <a:bodyPr wrap="none">
            <a:spAutoFit/>
          </a:bodyPr>
          <a:p>
            <a:pPr eaLnBrk="1" hangingPunct="1"/>
            <a:r>
              <a:rPr lang="zh-CN" altLang="en-US" b="1" dirty="0">
                <a:solidFill>
                  <a:schemeClr val="tx1"/>
                </a:solidFill>
                <a:latin typeface="黑体" panose="02010609060101010101" pitchFamily="49" charset="-122"/>
              </a:rPr>
              <a:t>电、气焊工（持证上岗）</a:t>
            </a:r>
            <a:endParaRPr lang="zh-CN" altLang="en-US" b="1" dirty="0">
              <a:solidFill>
                <a:schemeClr val="tx1"/>
              </a:solidFill>
              <a:latin typeface="黑体" panose="02010609060101010101" pitchFamily="49"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20" y="1714500"/>
            <a:ext cx="589470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996" y="380841"/>
            <a:ext cx="898096" cy="453553"/>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B2181354-D527-42B1-868A-01F305AB9A1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048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0484" name="Text Box 10"/>
          <p:cNvSpPr txBox="1"/>
          <p:nvPr/>
        </p:nvSpPr>
        <p:spPr>
          <a:xfrm>
            <a:off x="3581400" y="1295400"/>
            <a:ext cx="17526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人员管理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20485" name="Text Box 11"/>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
        <p:nvSpPr>
          <p:cNvPr id="20486" name="Rectangle 12"/>
          <p:cNvSpPr/>
          <p:nvPr/>
        </p:nvSpPr>
        <p:spPr>
          <a:xfrm>
            <a:off x="609600" y="2590800"/>
            <a:ext cx="7924800" cy="3268663"/>
          </a:xfrm>
          <a:prstGeom prst="rect">
            <a:avLst/>
          </a:prstGeom>
          <a:noFill/>
          <a:ln w="9525">
            <a:noFill/>
          </a:ln>
        </p:spPr>
        <p:txBody>
          <a:bodyPr>
            <a:spAutoFit/>
          </a:bodyPr>
          <a:p>
            <a:pPr eaLnBrk="1" hangingPunct="1"/>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严格遵守交通规则和有关规定，证、照齐全，不准驾驶与证件不符的车辆，严禁酒后开车。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发动前应将变速杆放到空档位置，并拉紧手刹车</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发动后应检查各种仪表、方向机构、制动器、灯光是否灵敏可靠，并确认周围无障碍物后，方可鸣号起步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4.</a:t>
            </a:r>
            <a:r>
              <a:rPr lang="zh-CN" altLang="en-US" dirty="0">
                <a:solidFill>
                  <a:schemeClr val="tx1"/>
                </a:solidFill>
                <a:latin typeface="宋体" panose="02010600030101010101" pitchFamily="2" charset="-122"/>
                <a:ea typeface="宋体" panose="02010600030101010101" pitchFamily="2" charset="-122"/>
              </a:rPr>
              <a:t>不得违章带人</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禁止疲劳驾驶、超速行驶</a:t>
            </a:r>
            <a:endParaRPr lang="zh-CN" altLang="en-US" dirty="0">
              <a:solidFill>
                <a:schemeClr val="tx1"/>
              </a:solidFill>
              <a:latin typeface="宋体" panose="02010600030101010101" pitchFamily="2" charset="-122"/>
              <a:ea typeface="宋体" panose="02010600030101010101" pitchFamily="2" charset="-122"/>
            </a:endParaRPr>
          </a:p>
          <a:p>
            <a:pPr>
              <a:lnSpc>
                <a:spcPct val="120000"/>
              </a:lnSpc>
              <a:spcBef>
                <a:spcPct val="50000"/>
              </a:spcBef>
            </a:pPr>
            <a:endParaRPr lang="en-US" altLang="zh-CN" dirty="0">
              <a:solidFill>
                <a:srgbClr val="000000"/>
              </a:solidFill>
              <a:latin typeface="宋体" panose="02010600030101010101" pitchFamily="2" charset="-122"/>
              <a:ea typeface="宋体" panose="02010600030101010101" pitchFamily="2" charset="-122"/>
            </a:endParaRPr>
          </a:p>
        </p:txBody>
      </p:sp>
      <p:sp>
        <p:nvSpPr>
          <p:cNvPr id="20487" name="Rectangle 13"/>
          <p:cNvSpPr/>
          <p:nvPr/>
        </p:nvSpPr>
        <p:spPr>
          <a:xfrm>
            <a:off x="685800" y="1981200"/>
            <a:ext cx="3554413" cy="457200"/>
          </a:xfrm>
          <a:prstGeom prst="rect">
            <a:avLst/>
          </a:prstGeom>
          <a:noFill/>
          <a:ln w="9525">
            <a:noFill/>
          </a:ln>
        </p:spPr>
        <p:txBody>
          <a:bodyPr wrap="none">
            <a:spAutoFit/>
          </a:bodyPr>
          <a:p>
            <a:pPr eaLnBrk="1" hangingPunct="1"/>
            <a:r>
              <a:rPr lang="zh-CN" altLang="en-US" b="1" dirty="0">
                <a:solidFill>
                  <a:schemeClr val="tx1"/>
                </a:solidFill>
                <a:latin typeface="黑体" panose="02010609060101010101" pitchFamily="49" charset="-122"/>
              </a:rPr>
              <a:t>运输机司机（持证上岗）</a:t>
            </a:r>
            <a:endParaRPr lang="zh-CN" altLang="en-US" b="1" dirty="0">
              <a:solidFill>
                <a:schemeClr val="tx1"/>
              </a:solidFill>
              <a:latin typeface="黑体" panose="02010609060101010101"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EB76C2A3-4DC1-42DD-B30B-FF79853B3D69}"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150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1508" name="Text Box 10"/>
          <p:cNvSpPr txBox="1"/>
          <p:nvPr/>
        </p:nvSpPr>
        <p:spPr>
          <a:xfrm>
            <a:off x="3429000" y="1295400"/>
            <a:ext cx="19050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人员管理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21509" name="Text Box 11"/>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
        <p:nvSpPr>
          <p:cNvPr id="21510" name="Rectangle 12"/>
          <p:cNvSpPr/>
          <p:nvPr/>
        </p:nvSpPr>
        <p:spPr>
          <a:xfrm>
            <a:off x="609600" y="1828800"/>
            <a:ext cx="2622550" cy="457200"/>
          </a:xfrm>
          <a:prstGeom prst="rect">
            <a:avLst/>
          </a:prstGeom>
          <a:noFill/>
          <a:ln w="9525">
            <a:noFill/>
          </a:ln>
        </p:spPr>
        <p:txBody>
          <a:bodyPr wrap="none">
            <a:spAutoFit/>
          </a:bodyPr>
          <a:p>
            <a:pPr eaLnBrk="1" hangingPunct="1"/>
            <a:r>
              <a:rPr lang="zh-CN" altLang="en-US" b="1" dirty="0">
                <a:solidFill>
                  <a:schemeClr val="tx1"/>
                </a:solidFill>
                <a:latin typeface="黑体" panose="02010609060101010101" pitchFamily="49" charset="-122"/>
              </a:rPr>
              <a:t>电工（持证上岗）</a:t>
            </a:r>
            <a:endParaRPr lang="zh-CN" altLang="en-US" b="1" dirty="0">
              <a:solidFill>
                <a:schemeClr val="tx1"/>
              </a:solidFill>
              <a:latin typeface="黑体" panose="02010609060101010101" pitchFamily="49" charset="-122"/>
            </a:endParaRPr>
          </a:p>
        </p:txBody>
      </p:sp>
      <p:sp>
        <p:nvSpPr>
          <p:cNvPr id="21511" name="Rectangle 13"/>
          <p:cNvSpPr/>
          <p:nvPr/>
        </p:nvSpPr>
        <p:spPr>
          <a:xfrm>
            <a:off x="304800" y="2384425"/>
            <a:ext cx="8534400" cy="4473575"/>
          </a:xfrm>
          <a:prstGeom prst="rect">
            <a:avLst/>
          </a:prstGeom>
          <a:noFill/>
          <a:ln w="9525">
            <a:noFill/>
          </a:ln>
        </p:spPr>
        <p:txBody>
          <a:bodyPr>
            <a:spAutoFit/>
          </a:bodyPr>
          <a:p>
            <a:pPr eaLnBrk="1" hangingPunct="1"/>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线路上禁止带负荷接电或断电，并禁止带电操作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电气着火，应立即将有关电源切断后，使用泡沫灭火器或干砂灭火。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电气材料或设备需放电时，应穿戴绝缘防护用品，用绝缘棒安全放电。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4.</a:t>
            </a:r>
            <a:r>
              <a:rPr lang="zh-CN" altLang="en-US" dirty="0">
                <a:solidFill>
                  <a:schemeClr val="tx1"/>
                </a:solidFill>
                <a:latin typeface="宋体" panose="02010600030101010101" pitchFamily="2" charset="-122"/>
                <a:ea typeface="宋体" panose="02010600030101010101" pitchFamily="2" charset="-122"/>
              </a:rPr>
              <a:t>在高压带电区域内部分停电工作时，人与带电部分应保持安全距离，并需有人监护。</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禁止用其他金属线代替保险丝（片）。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6.</a:t>
            </a:r>
            <a:r>
              <a:rPr lang="zh-CN" altLang="en-US" dirty="0">
                <a:solidFill>
                  <a:schemeClr val="tx1"/>
                </a:solidFill>
                <a:latin typeface="宋体" panose="02010600030101010101" pitchFamily="2" charset="-122"/>
                <a:ea typeface="宋体" panose="02010600030101010101" pitchFamily="2" charset="-122"/>
              </a:rPr>
              <a:t>严禁非电工人员从事电工作业。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7.</a:t>
            </a:r>
            <a:r>
              <a:rPr lang="zh-CN" altLang="en-US" dirty="0">
                <a:solidFill>
                  <a:schemeClr val="tx1"/>
                </a:solidFill>
                <a:latin typeface="宋体" panose="02010600030101010101" pitchFamily="2" charset="-122"/>
                <a:ea typeface="宋体" panose="02010600030101010101" pitchFamily="2" charset="-122"/>
              </a:rPr>
              <a:t>作业过程应穿戴好绝缘手套、绝缘服、绝缘鞋</a:t>
            </a:r>
            <a:endParaRPr lang="zh-CN" altLang="en-US" dirty="0">
              <a:solidFill>
                <a:schemeClr val="tx1"/>
              </a:solidFill>
              <a:latin typeface="宋体" panose="02010600030101010101" pitchFamily="2" charset="-122"/>
              <a:ea typeface="宋体" panose="02010600030101010101" pitchFamily="2" charset="-122"/>
            </a:endParaRPr>
          </a:p>
          <a:p>
            <a:pPr eaLnBrk="1" hangingPunct="1"/>
            <a:endParaRPr lang="zh-CN" altLang="en-US" dirty="0">
              <a:solidFill>
                <a:schemeClr val="tx1"/>
              </a:solidFill>
              <a:latin typeface="宋体" panose="02010600030101010101" pitchFamily="2" charset="-122"/>
              <a:ea typeface="宋体" panose="02010600030101010101" pitchFamily="2" charset="-122"/>
            </a:endParaRPr>
          </a:p>
          <a:p>
            <a:pPr eaLnBrk="1" hangingPunct="1"/>
            <a:endParaRPr lang="en-US" altLang="zh-CN"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F7BEAAB9-4826-4CAC-92F4-E1665AD96312}"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253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2532" name="Text Box 10"/>
          <p:cNvSpPr txBox="1"/>
          <p:nvPr/>
        </p:nvSpPr>
        <p:spPr>
          <a:xfrm>
            <a:off x="3657600" y="1295400"/>
            <a:ext cx="19812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人员管理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22533" name="Text Box 11"/>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
        <p:nvSpPr>
          <p:cNvPr id="22534" name="Rectangle 12"/>
          <p:cNvSpPr/>
          <p:nvPr/>
        </p:nvSpPr>
        <p:spPr>
          <a:xfrm>
            <a:off x="685800" y="1828800"/>
            <a:ext cx="3124200" cy="457200"/>
          </a:xfrm>
          <a:prstGeom prst="rect">
            <a:avLst/>
          </a:prstGeom>
          <a:noFill/>
          <a:ln w="9525">
            <a:noFill/>
          </a:ln>
        </p:spPr>
        <p:txBody>
          <a:bodyPr>
            <a:spAutoFit/>
          </a:bodyPr>
          <a:p>
            <a:r>
              <a:rPr lang="zh-CN" altLang="en-US" b="1" dirty="0">
                <a:solidFill>
                  <a:schemeClr val="tx1"/>
                </a:solidFill>
                <a:latin typeface="黑体" panose="02010609060101010101" pitchFamily="49" charset="-122"/>
              </a:rPr>
              <a:t>检修员（持证上岗）</a:t>
            </a:r>
            <a:endParaRPr lang="zh-CN" altLang="en-US" b="1" dirty="0">
              <a:solidFill>
                <a:schemeClr val="tx1"/>
              </a:solidFill>
              <a:latin typeface="黑体" panose="02010609060101010101" pitchFamily="49" charset="-122"/>
            </a:endParaRPr>
          </a:p>
        </p:txBody>
      </p:sp>
      <p:sp>
        <p:nvSpPr>
          <p:cNvPr id="22535" name="Rectangle 13"/>
          <p:cNvSpPr/>
          <p:nvPr/>
        </p:nvSpPr>
        <p:spPr>
          <a:xfrm>
            <a:off x="381000" y="2209800"/>
            <a:ext cx="8458200" cy="5203825"/>
          </a:xfrm>
          <a:prstGeom prst="rect">
            <a:avLst/>
          </a:prstGeom>
          <a:noFill/>
          <a:ln w="9525">
            <a:noFill/>
          </a:ln>
        </p:spPr>
        <p:txBody>
          <a:bodyPr>
            <a:spAutoFit/>
          </a:bodyPr>
          <a:p>
            <a:pPr eaLnBrk="1" hangingPunct="1"/>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工作环境应干燥整洁，不得堵塞通道。</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多人操作的工作台，中间应设防护网，对面方向操作时应错开。</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剔铲工件时应防止铁屑飞溅伤人，活动板手不准反向使用，打大锤时不准戴手套，在大锤甩转方向上不准有人。</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4.</a:t>
            </a:r>
            <a:r>
              <a:rPr lang="zh-CN" altLang="en-US" dirty="0">
                <a:solidFill>
                  <a:schemeClr val="tx1"/>
                </a:solidFill>
                <a:latin typeface="宋体" panose="02010600030101010101" pitchFamily="2" charset="-122"/>
                <a:ea typeface="宋体" panose="02010600030101010101" pitchFamily="2" charset="-122"/>
              </a:rPr>
              <a:t>修理机械，应选择平坦坚实地点停放，支撑牢固和楔紧，使用千斤顶时，必须用支架垫稳。</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不准在工作中的机械进行操作。 </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6.</a:t>
            </a:r>
            <a:r>
              <a:rPr lang="zh-CN" altLang="en-US" dirty="0">
                <a:solidFill>
                  <a:schemeClr val="tx1"/>
                </a:solidFill>
                <a:latin typeface="宋体" panose="02010600030101010101" pitchFamily="2" charset="-122"/>
                <a:ea typeface="宋体" panose="02010600030101010101" pitchFamily="2" charset="-122"/>
              </a:rPr>
              <a:t>检修中的机械，应有“正在修理、禁止开动”的示警标志，非检修人员，一律不准发动或转动机械。</a:t>
            </a:r>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en-US" altLang="zh-CN" dirty="0">
                <a:solidFill>
                  <a:schemeClr val="tx1"/>
                </a:solidFill>
                <a:latin typeface="宋体" panose="02010600030101010101" pitchFamily="2" charset="-122"/>
                <a:ea typeface="宋体" panose="02010600030101010101" pitchFamily="2" charset="-122"/>
              </a:rPr>
              <a:t>5.</a:t>
            </a:r>
            <a:r>
              <a:rPr lang="zh-CN" altLang="en-US" dirty="0">
                <a:solidFill>
                  <a:schemeClr val="tx1"/>
                </a:solidFill>
                <a:latin typeface="宋体" panose="02010600030101010101" pitchFamily="2" charset="-122"/>
                <a:ea typeface="宋体" panose="02010600030101010101" pitchFamily="2" charset="-122"/>
              </a:rPr>
              <a:t>检修中，不准将手伸进齿轮箱或用手指找正对位对孔。 </a:t>
            </a:r>
            <a:endParaRPr lang="zh-CN" altLang="en-US" dirty="0">
              <a:solidFill>
                <a:schemeClr val="tx1"/>
              </a:solidFill>
              <a:latin typeface="宋体" panose="02010600030101010101" pitchFamily="2" charset="-122"/>
              <a:ea typeface="宋体" panose="02010600030101010101" pitchFamily="2" charset="-122"/>
            </a:endParaRPr>
          </a:p>
          <a:p>
            <a:pPr eaLnBrk="1" hangingPunct="1"/>
            <a:endParaRPr lang="zh-CN" altLang="en-US" dirty="0">
              <a:solidFill>
                <a:schemeClr val="tx1"/>
              </a:solidFill>
              <a:latin typeface="宋体" panose="02010600030101010101" pitchFamily="2" charset="-122"/>
              <a:ea typeface="宋体" panose="02010600030101010101" pitchFamily="2" charset="-122"/>
            </a:endParaRPr>
          </a:p>
          <a:p>
            <a:pPr eaLnBrk="1" hangingPunct="1"/>
            <a:endParaRPr lang="zh-CN" altLang="en-US" dirty="0">
              <a:solidFill>
                <a:schemeClr val="tx1"/>
              </a:solidFill>
              <a:latin typeface="宋体" panose="02010600030101010101" pitchFamily="2" charset="-122"/>
              <a:ea typeface="宋体" panose="02010600030101010101" pitchFamily="2" charset="-122"/>
            </a:endParaRPr>
          </a:p>
          <a:p>
            <a:pPr eaLnBrk="1" hangingPunct="1"/>
            <a:r>
              <a:rPr lang="zh-CN" altLang="en-US" dirty="0">
                <a:latin typeface="黑体" panose="02010609060101010101" pitchFamily="49" charset="-122"/>
              </a:rPr>
              <a:t> </a:t>
            </a:r>
            <a:endParaRPr lang="zh-CN" altLang="en-US" dirty="0">
              <a:latin typeface="黑体" panose="02010609060101010101" pitchFamily="49"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C8794D81-AF04-4EC5-BE86-C60742B15629}"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3555"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3556" name="Text Box 4"/>
          <p:cNvSpPr txBox="1"/>
          <p:nvPr/>
        </p:nvSpPr>
        <p:spPr>
          <a:xfrm>
            <a:off x="3429000" y="1295400"/>
            <a:ext cx="4724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hlinkClick r:id="rId1" action="ppaction://hlinksldjump"/>
              </a:rPr>
              <a:t>人员的管理</a:t>
            </a:r>
            <a:endParaRPr lang="zh-CN" altLang="en-US" b="1" i="1" dirty="0">
              <a:solidFill>
                <a:schemeClr val="folHlink"/>
              </a:solidFill>
              <a:latin typeface="Arial" panose="020B0604020202020204" pitchFamily="34" charset="0"/>
            </a:endParaRPr>
          </a:p>
        </p:txBody>
      </p:sp>
      <p:graphicFrame>
        <p:nvGraphicFramePr>
          <p:cNvPr id="19652" name="Group 196"/>
          <p:cNvGraphicFramePr>
            <a:graphicFrameLocks noGrp="1"/>
          </p:cNvGraphicFramePr>
          <p:nvPr>
            <p:ph idx="4294967295"/>
          </p:nvPr>
        </p:nvGraphicFramePr>
        <p:xfrm>
          <a:off x="228600" y="1889125"/>
          <a:ext cx="8839200" cy="4592639"/>
        </p:xfrm>
        <a:graphic>
          <a:graphicData uri="http://schemas.openxmlformats.org/drawingml/2006/table">
            <a:tbl>
              <a:tblPr/>
              <a:tblGrid>
                <a:gridCol w="1676400"/>
                <a:gridCol w="1524000"/>
                <a:gridCol w="1447800"/>
                <a:gridCol w="762000"/>
                <a:gridCol w="1676400"/>
                <a:gridCol w="1752600"/>
              </a:tblGrid>
              <a:tr h="457137">
                <a:tc gridSpan="6">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实行</a:t>
                      </a:r>
                      <a:r>
                        <a:rPr kumimoji="0" lang="zh-CN" altLang="en-US" sz="2400" b="0" i="0" u="none" strike="noStrike" cap="none" normalizeH="0" baseline="0">
                          <a:ln>
                            <a:noFill/>
                          </a:ln>
                          <a:solidFill>
                            <a:srgbClr val="000000"/>
                          </a:solidFill>
                          <a:effectLst/>
                          <a:latin typeface="Verdana" panose="020B0604030504040204" pitchFamily="34" charset="0"/>
                          <a:ea typeface="Gulim" pitchFamily="34" charset="-127"/>
                        </a:rPr>
                        <a:t>“</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横向到边，纵向到底</a:t>
                      </a:r>
                      <a:r>
                        <a:rPr kumimoji="0" lang="zh-CN" altLang="en-US" sz="2400" b="0" i="0" u="none" strike="noStrike" cap="none" normalizeH="0" baseline="0">
                          <a:ln>
                            <a:noFill/>
                          </a:ln>
                          <a:solidFill>
                            <a:srgbClr val="000000"/>
                          </a:solidFill>
                          <a:effectLst/>
                          <a:latin typeface="Verdana" panose="020B0604030504040204" pitchFamily="34" charset="0"/>
                          <a:ea typeface="Gulim" pitchFamily="34" charset="-127"/>
                        </a:rPr>
                        <a:t>”</a:t>
                      </a:r>
                      <a:r>
                        <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rPr>
                        <a:t>管理模式</a:t>
                      </a:r>
                      <a:endParaRPr kumimoji="0" lang="zh-CN" altLang="en-US" sz="24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accent1"/>
                        </a:gs>
                        <a:gs pos="100000">
                          <a:schemeClr val="accent1">
                            <a:gamma/>
                            <a:shade val="69804"/>
                            <a:invGamma/>
                          </a:schemeClr>
                        </a:gs>
                      </a:gsLst>
                      <a:lin ang="5400000" scaled="1"/>
                    </a:gradFill>
                  </a:tcPr>
                </a:tc>
                <a:tc hMerge="1">
                  <a:tcPr/>
                </a:tc>
                <a:tc hMerge="1">
                  <a:tcPr/>
                </a:tc>
                <a:tc hMerge="1">
                  <a:tcPr/>
                </a:tc>
                <a:tc hMerge="1">
                  <a:tcPr/>
                </a:tc>
                <a:tc hMerge="1">
                  <a:tcPr/>
                </a:tc>
              </a:tr>
              <a:tr h="1432362">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操作工</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安全技术交底</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rgbClr val="000000"/>
                        </a:solidFill>
                        <a:effectLst/>
                        <a:latin typeface="Arial" panose="020B0604020202020204" pitchFamily="34" charset="0"/>
                        <a:ea typeface="Gulim" pitchFamily="34" charset="-127"/>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安全奖惩制度</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持证上岗</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签安全生产责任状</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安全教育培训</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1230143">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技术员</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rgbClr val="000000"/>
                          </a:solidFill>
                          <a:effectLst/>
                          <a:latin typeface="Verdana" panose="020B0604030504040204" pitchFamily="34" charset="0"/>
                          <a:ea typeface="Gulim" pitchFamily="34" charset="-127"/>
                        </a:rPr>
                        <a:t>“</a:t>
                      </a: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一岗双责</a:t>
                      </a:r>
                      <a:r>
                        <a:rPr kumimoji="0" lang="zh-CN" altLang="en-US" sz="2000" b="0" i="0" u="none" strike="noStrike" cap="none" normalizeH="0" baseline="0">
                          <a:ln>
                            <a:noFill/>
                          </a:ln>
                          <a:solidFill>
                            <a:srgbClr val="000000"/>
                          </a:solidFill>
                          <a:effectLst/>
                          <a:latin typeface="Verdana" panose="020B0604030504040204" pitchFamily="34" charset="0"/>
                          <a:ea typeface="Gulim" pitchFamily="34" charset="-127"/>
                        </a:rPr>
                        <a:t>”</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佩服支持安全工作</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遵章守纪</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签安全生产责任状</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安全教育培训</a:t>
                      </a:r>
                      <a:endParaRPr kumimoji="0" lang="ko-KR"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761895">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上层管理员</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rgbClr val="000000"/>
                          </a:solidFill>
                          <a:effectLst/>
                          <a:latin typeface="Verdana" panose="020B0604030504040204" pitchFamily="34" charset="0"/>
                          <a:ea typeface="Gulim" pitchFamily="34" charset="-127"/>
                        </a:rPr>
                        <a:t>“</a:t>
                      </a: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一岗双责</a:t>
                      </a:r>
                      <a:r>
                        <a:rPr kumimoji="0" lang="zh-CN" altLang="en-US" sz="2000" b="0" i="0" u="none" strike="noStrike" cap="none" normalizeH="0" baseline="0">
                          <a:ln>
                            <a:noFill/>
                          </a:ln>
                          <a:solidFill>
                            <a:srgbClr val="000000"/>
                          </a:solidFill>
                          <a:effectLst/>
                          <a:latin typeface="Verdana" panose="020B0604030504040204" pitchFamily="34" charset="0"/>
                          <a:ea typeface="Gulim" pitchFamily="34" charset="-127"/>
                        </a:rPr>
                        <a:t>”</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支持鼓励安全工作</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遵守法律</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签安全生产责任状</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安全教育培训</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711102">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安全员</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日常检查</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危险源辨识、控制</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遵守法律</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签安全生产责任状</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0000"/>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rPr>
                        <a:t>安全教育培训员工</a:t>
                      </a:r>
                      <a:endParaRPr kumimoji="0" lang="zh-CN" altLang="en-US" sz="2000" b="0" i="0" u="none" strike="noStrike" cap="none" normalizeH="0" baseline="0">
                        <a:ln>
                          <a:noFill/>
                        </a:ln>
                        <a:solidFill>
                          <a:srgbClr val="000000"/>
                        </a:solidFill>
                        <a:effectLst/>
                        <a:latin typeface="Arial" panose="020B0604020202020204" pitchFamily="34" charset="0"/>
                        <a:ea typeface="Gulim" pitchFamily="34" charset="-127"/>
                      </a:endParaRPr>
                    </a:p>
                  </a:txBody>
                  <a:tcPr marT="45714" marB="45714"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94" name="Text Box 197"/>
          <p:cNvSpPr txBox="1"/>
          <p:nvPr/>
        </p:nvSpPr>
        <p:spPr>
          <a:xfrm>
            <a:off x="7162800" y="533400"/>
            <a:ext cx="1524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710F7BFB-5941-4BF4-8380-02E4360F36D3}"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4579"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4580" name="Text Box 4"/>
          <p:cNvSpPr txBox="1"/>
          <p:nvPr/>
        </p:nvSpPr>
        <p:spPr>
          <a:xfrm>
            <a:off x="3429000" y="1295400"/>
            <a:ext cx="24384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机械设备的管理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24581" name="Text Box 6"/>
          <p:cNvSpPr txBox="1"/>
          <p:nvPr/>
        </p:nvSpPr>
        <p:spPr>
          <a:xfrm>
            <a:off x="228600" y="1981200"/>
            <a:ext cx="32766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起重机安全操作规程</a:t>
            </a:r>
            <a:r>
              <a:rPr lang="zh-CN" altLang="en-US" sz="1800" dirty="0">
                <a:solidFill>
                  <a:schemeClr val="tx1"/>
                </a:solidFill>
                <a:latin typeface="Arial" panose="020B0604020202020204" pitchFamily="34" charset="0"/>
                <a:ea typeface="宋体" panose="02010600030101010101" pitchFamily="2" charset="-122"/>
              </a:rPr>
              <a:t> </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2" name="Text Box 7"/>
          <p:cNvSpPr txBox="1"/>
          <p:nvPr/>
        </p:nvSpPr>
        <p:spPr>
          <a:xfrm>
            <a:off x="609600" y="2590800"/>
            <a:ext cx="8382000" cy="2922588"/>
          </a:xfrm>
          <a:prstGeom prst="rect">
            <a:avLst/>
          </a:prstGeom>
          <a:noFill/>
          <a:ln w="9525">
            <a:noFill/>
          </a:ln>
        </p:spPr>
        <p:txBody>
          <a:bodyPr>
            <a:spAutoFit/>
          </a:bodyPr>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必须由专职司机操作。</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坚持“十不吊”原则。</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禁止吊运人员或从人员头上过，禁止任何人到重物下边工作。</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禁止在起重机上存放易燃易爆等物品。</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吊具处必须装有下极限位置极限限制器</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起吊前应试吊，验证制动器工作可靠后再正式起升。</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pPr>
            <a:endParaRPr lang="en-US" altLang="zh-CN" sz="1800" dirty="0">
              <a:solidFill>
                <a:schemeClr val="tx1"/>
              </a:solidFill>
              <a:latin typeface="Arial" panose="020B0604020202020204" pitchFamily="34" charset="0"/>
              <a:ea typeface="宋体" panose="02010600030101010101" pitchFamily="2" charset="-122"/>
            </a:endParaRPr>
          </a:p>
        </p:txBody>
      </p:sp>
      <p:sp>
        <p:nvSpPr>
          <p:cNvPr id="24583" name="Text Box 11"/>
          <p:cNvSpPr txBox="1"/>
          <p:nvPr/>
        </p:nvSpPr>
        <p:spPr>
          <a:xfrm>
            <a:off x="7239000" y="457200"/>
            <a:ext cx="1143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0AAB637C-D591-4F7B-BC49-B58334314091}"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560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5604" name="Text Box 4"/>
          <p:cNvSpPr txBox="1"/>
          <p:nvPr/>
        </p:nvSpPr>
        <p:spPr>
          <a:xfrm>
            <a:off x="3810000" y="1295400"/>
            <a:ext cx="27432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机械设备的管理</a:t>
            </a:r>
            <a:endParaRPr lang="zh-CN" altLang="en-US" b="1" i="1" dirty="0">
              <a:solidFill>
                <a:schemeClr val="folHlink"/>
              </a:solidFill>
              <a:latin typeface="Arial" panose="020B0604020202020204" pitchFamily="34" charset="0"/>
            </a:endParaRPr>
          </a:p>
        </p:txBody>
      </p:sp>
      <p:sp>
        <p:nvSpPr>
          <p:cNvPr id="25605" name="Text Box 10"/>
          <p:cNvSpPr txBox="1"/>
          <p:nvPr/>
        </p:nvSpPr>
        <p:spPr>
          <a:xfrm>
            <a:off x="7239000" y="457200"/>
            <a:ext cx="1143000" cy="457200"/>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李诗</a:t>
            </a:r>
            <a:endParaRPr lang="zh-CN" altLang="en-US" dirty="0">
              <a:latin typeface="华文行楷" pitchFamily="2" charset="-122"/>
              <a:ea typeface="华文行楷" pitchFamily="2" charset="-122"/>
            </a:endParaRPr>
          </a:p>
        </p:txBody>
      </p:sp>
      <p:sp>
        <p:nvSpPr>
          <p:cNvPr id="25606" name="Text Box 11"/>
          <p:cNvSpPr txBox="1"/>
          <p:nvPr/>
        </p:nvSpPr>
        <p:spPr>
          <a:xfrm>
            <a:off x="533400" y="2590800"/>
            <a:ext cx="7620000" cy="3195638"/>
          </a:xfrm>
          <a:prstGeom prst="rect">
            <a:avLst/>
          </a:prstGeom>
          <a:noFill/>
          <a:ln w="9525">
            <a:noFill/>
          </a:ln>
        </p:spPr>
        <p:txBody>
          <a:bodyPr>
            <a:spAutoFit/>
          </a:bodyPr>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禁止开车碰撞或推动不明情况的邻车 </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 在正常情况下，不得依靠各限位开关作为停车之用 </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工具和备品等必须存放在专业箱中，禁止散放在大车或小车上，拆换的旧零件要及时送到地面。</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起重机的司机室中和走台上应备有灭火器。应设有安全绳，以备特殊情况时上、下车。</a:t>
            </a:r>
            <a:endParaRPr lang="zh-CN" altLang="en-US" dirty="0">
              <a:solidFill>
                <a:schemeClr val="tx1"/>
              </a:solidFill>
              <a:latin typeface="Arial" panose="020B0604020202020204" pitchFamily="34" charset="0"/>
              <a:ea typeface="宋体" panose="02010600030101010101" pitchFamily="2" charset="-122"/>
            </a:endParaRPr>
          </a:p>
          <a:p>
            <a:pPr eaLnBrk="1" hangingPunct="1">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每年至少对起重机进行一次全面的安全技术检查工作。</a:t>
            </a:r>
            <a:endParaRPr lang="zh-CN" altLang="en-US" dirty="0">
              <a:solidFill>
                <a:schemeClr val="tx1"/>
              </a:solidFill>
              <a:latin typeface="Arial" panose="020B0604020202020204" pitchFamily="34" charset="0"/>
              <a:ea typeface="宋体" panose="02010600030101010101" pitchFamily="2" charset="-122"/>
            </a:endParaRPr>
          </a:p>
          <a:p>
            <a:pPr eaLnBrk="1" hangingPunct="1">
              <a:spcBef>
                <a:spcPct val="50000"/>
              </a:spcBef>
            </a:pPr>
            <a:endParaRPr lang="en-US" altLang="zh-CN" dirty="0">
              <a:solidFill>
                <a:schemeClr val="tx1"/>
              </a:solidFill>
              <a:latin typeface="Arial" panose="020B0604020202020204" pitchFamily="34" charset="0"/>
              <a:ea typeface="宋体" panose="02010600030101010101" pitchFamily="2" charset="-122"/>
            </a:endParaRPr>
          </a:p>
        </p:txBody>
      </p:sp>
      <p:sp>
        <p:nvSpPr>
          <p:cNvPr id="25607" name="Text Box 12"/>
          <p:cNvSpPr txBox="1"/>
          <p:nvPr/>
        </p:nvSpPr>
        <p:spPr>
          <a:xfrm>
            <a:off x="228600" y="1905000"/>
            <a:ext cx="32766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起重机安全操作规程</a:t>
            </a:r>
            <a:r>
              <a:rPr lang="zh-CN" altLang="en-US" sz="1800" dirty="0">
                <a:solidFill>
                  <a:schemeClr val="tx1"/>
                </a:solidFill>
                <a:latin typeface="Arial" panose="020B0604020202020204" pitchFamily="34" charset="0"/>
                <a:ea typeface="宋体" panose="02010600030101010101" pitchFamily="2" charset="-122"/>
              </a:rPr>
              <a:t> </a:t>
            </a:r>
            <a:endParaRPr lang="zh-CN" altLang="en-US" sz="18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3D3EA7E1-2E13-4353-B365-62998551A91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662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6628" name="Text Box 4"/>
          <p:cNvSpPr txBox="1"/>
          <p:nvPr/>
        </p:nvSpPr>
        <p:spPr>
          <a:xfrm>
            <a:off x="3657600" y="1295400"/>
            <a:ext cx="24384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机械设备的管理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26629" name="Text Box 6"/>
          <p:cNvSpPr txBox="1"/>
          <p:nvPr/>
        </p:nvSpPr>
        <p:spPr>
          <a:xfrm>
            <a:off x="381000" y="1828800"/>
            <a:ext cx="2895600" cy="86995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起重机械操作前</a:t>
            </a:r>
            <a:endParaRPr lang="zh-CN" altLang="en-US" b="1" dirty="0">
              <a:solidFill>
                <a:schemeClr val="tx1"/>
              </a:solidFill>
              <a:latin typeface="黑体" panose="02010609060101010101" pitchFamily="49" charset="-122"/>
            </a:endParaRPr>
          </a:p>
          <a:p>
            <a:pPr eaLnBrk="1" hangingPunct="1">
              <a:spcBef>
                <a:spcPct val="50000"/>
              </a:spcBef>
            </a:pPr>
            <a:endParaRPr lang="en-US" altLang="zh-CN" sz="1800" dirty="0">
              <a:solidFill>
                <a:schemeClr val="tx1"/>
              </a:solidFill>
              <a:latin typeface="Arial" panose="020B0604020202020204" pitchFamily="34" charset="0"/>
              <a:ea typeface="宋体" panose="02010600030101010101" pitchFamily="2" charset="-122"/>
            </a:endParaRPr>
          </a:p>
        </p:txBody>
      </p:sp>
      <p:sp>
        <p:nvSpPr>
          <p:cNvPr id="26630" name="Line 8"/>
          <p:cNvSpPr/>
          <p:nvPr/>
        </p:nvSpPr>
        <p:spPr>
          <a:xfrm>
            <a:off x="352425" y="1860550"/>
            <a:ext cx="2417763" cy="0"/>
          </a:xfrm>
          <a:prstGeom prst="line">
            <a:avLst/>
          </a:prstGeom>
          <a:ln w="22225" cap="flat" cmpd="sng">
            <a:solidFill>
              <a:schemeClr val="hlink"/>
            </a:solidFill>
            <a:prstDash val="solid"/>
            <a:headEnd type="none" w="med" len="med"/>
            <a:tailEnd type="none" w="med" len="med"/>
          </a:ln>
        </p:spPr>
      </p:sp>
      <p:sp>
        <p:nvSpPr>
          <p:cNvPr id="26631" name="Text Box 22"/>
          <p:cNvSpPr txBox="1"/>
          <p:nvPr/>
        </p:nvSpPr>
        <p:spPr>
          <a:xfrm>
            <a:off x="304800" y="2209800"/>
            <a:ext cx="8839200" cy="4271963"/>
          </a:xfrm>
          <a:prstGeom prst="rect">
            <a:avLst/>
          </a:prstGeom>
          <a:noFill/>
          <a:ln w="9525">
            <a:noFill/>
          </a:ln>
        </p:spPr>
        <p:txBody>
          <a:bodyPr lIns="0" tIns="0" rIns="0" bIns="0">
            <a:spAutoFit/>
          </a:bodyPr>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轨道上无障碍物，轨道端部止挡、行程开关是否可靠；定期检查轨道坡度，两轨高低差及轨道是否符合规定。</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de-DE" dirty="0">
                <a:solidFill>
                  <a:schemeClr val="tx1"/>
                </a:solidFill>
                <a:latin typeface="Arial" panose="020B0604020202020204" pitchFamily="34" charset="0"/>
                <a:ea typeface="宋体" panose="02010600030101010101" pitchFamily="2" charset="-122"/>
              </a:rPr>
              <a:t>各传动部分，减速器油量是否充足，各部螺栓是否紧固。松开夹轨器试运转，检查传动部分有无异响及制动闸瓦的松紧程度。</a:t>
            </a:r>
            <a:endParaRPr lang="zh-CN" altLang="de-DE"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在总闸闭合后，用验电笔检查电器及控制器外壳，确认安全后方可上机。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检查钢丝绳的磨损情况。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de-DE" dirty="0">
                <a:solidFill>
                  <a:schemeClr val="tx1"/>
                </a:solidFill>
                <a:latin typeface="Arial" panose="020B0604020202020204" pitchFamily="34" charset="0"/>
                <a:ea typeface="宋体" panose="02010600030101010101" pitchFamily="2" charset="-122"/>
              </a:rPr>
              <a:t>工作开始前，应作一次全面检查，检查各控制器及传动装置、制动的可靠性。</a:t>
            </a:r>
            <a:endParaRPr lang="zh-CN" altLang="de-DE" dirty="0">
              <a:solidFill>
                <a:schemeClr val="tx1"/>
              </a:solidFill>
              <a:latin typeface="Arial" panose="020B0604020202020204" pitchFamily="34" charset="0"/>
              <a:ea typeface="宋体" panose="02010600030101010101" pitchFamily="2" charset="-122"/>
            </a:endParaRPr>
          </a:p>
        </p:txBody>
      </p:sp>
      <p:sp>
        <p:nvSpPr>
          <p:cNvPr id="26632" name="Text Box 47"/>
          <p:cNvSpPr txBox="1"/>
          <p:nvPr/>
        </p:nvSpPr>
        <p:spPr>
          <a:xfrm>
            <a:off x="7239000" y="457200"/>
            <a:ext cx="1143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E008388F-D6F2-4BAF-9094-99C2655A29C9}"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765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7652" name="Text Box 4"/>
          <p:cNvSpPr txBox="1"/>
          <p:nvPr/>
        </p:nvSpPr>
        <p:spPr>
          <a:xfrm>
            <a:off x="4022725" y="98425"/>
            <a:ext cx="184150" cy="366713"/>
          </a:xfrm>
          <a:prstGeom prst="rect">
            <a:avLst/>
          </a:prstGeom>
          <a:noFill/>
          <a:ln w="9525">
            <a:noFill/>
          </a:ln>
        </p:spPr>
        <p:txBody>
          <a:bodyPr wrap="none">
            <a:spAutoFit/>
          </a:bodyP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27653" name="Text Box 5"/>
          <p:cNvSpPr txBox="1"/>
          <p:nvPr/>
        </p:nvSpPr>
        <p:spPr>
          <a:xfrm>
            <a:off x="3429000" y="1295400"/>
            <a:ext cx="25146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机械设备的管理</a:t>
            </a:r>
            <a:endParaRPr lang="zh-CN" altLang="en-US" b="1" i="1" dirty="0">
              <a:solidFill>
                <a:schemeClr val="folHlink"/>
              </a:solidFill>
              <a:latin typeface="Arial" panose="020B0604020202020204" pitchFamily="34" charset="0"/>
            </a:endParaRPr>
          </a:p>
        </p:txBody>
      </p:sp>
      <p:sp>
        <p:nvSpPr>
          <p:cNvPr id="27654" name="Text Box 7"/>
          <p:cNvSpPr txBox="1"/>
          <p:nvPr/>
        </p:nvSpPr>
        <p:spPr>
          <a:xfrm>
            <a:off x="457200" y="1828800"/>
            <a:ext cx="27432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起重机械操作时</a:t>
            </a:r>
            <a:endParaRPr lang="zh-CN" altLang="en-US" b="1" dirty="0">
              <a:solidFill>
                <a:schemeClr val="tx1"/>
              </a:solidFill>
              <a:latin typeface="黑体" panose="02010609060101010101" pitchFamily="49" charset="-122"/>
            </a:endParaRPr>
          </a:p>
        </p:txBody>
      </p:sp>
      <p:sp>
        <p:nvSpPr>
          <p:cNvPr id="27655" name="Text Box 8"/>
          <p:cNvSpPr txBox="1"/>
          <p:nvPr/>
        </p:nvSpPr>
        <p:spPr>
          <a:xfrm>
            <a:off x="304800" y="2133600"/>
            <a:ext cx="8839200" cy="5586413"/>
          </a:xfrm>
          <a:prstGeom prst="rect">
            <a:avLst/>
          </a:prstGeom>
          <a:noFill/>
          <a:ln w="9525">
            <a:noFill/>
          </a:ln>
        </p:spPr>
        <p:txBody>
          <a:bodyPr lIns="0" tIns="0" rIns="0" bIns="0">
            <a:spAutoFit/>
          </a:bodyPr>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必须掌握起重机规定的起重量，详细了解被吊物，不得超载作业。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司机与信号指挥人员密切配合，信号清楚后方可开始操作。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de-DE" dirty="0">
                <a:solidFill>
                  <a:schemeClr val="tx1"/>
                </a:solidFill>
                <a:latin typeface="Arial" panose="020B0604020202020204" pitchFamily="34" charset="0"/>
                <a:ea typeface="宋体" panose="02010600030101010101" pitchFamily="2" charset="-122"/>
              </a:rPr>
              <a:t>严禁任何人员乘坐或利用起重机升降。</a:t>
            </a:r>
            <a:endParaRPr lang="zh-CN" altLang="de-DE"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de-DE" dirty="0">
                <a:solidFill>
                  <a:schemeClr val="tx1"/>
                </a:solidFill>
                <a:latin typeface="Arial" panose="020B0604020202020204" pitchFamily="34" charset="0"/>
                <a:ea typeface="宋体" panose="02010600030101010101" pitchFamily="2" charset="-122"/>
              </a:rPr>
              <a:t>操纵控制杆要从零位开始逐级操作，严禁越挡操作。</a:t>
            </a:r>
            <a:endParaRPr lang="zh-CN" altLang="de-DE"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起重机运行时，禁止开到距端部</a:t>
            </a:r>
            <a:r>
              <a:rPr lang="en-US" altLang="zh-CN" dirty="0">
                <a:solidFill>
                  <a:schemeClr val="tx1"/>
                </a:solidFill>
                <a:latin typeface="Arial" panose="020B0604020202020204" pitchFamily="34" charset="0"/>
                <a:ea typeface="宋体" panose="02010600030101010101" pitchFamily="2" charset="-122"/>
              </a:rPr>
              <a:t>2m</a:t>
            </a:r>
            <a:r>
              <a:rPr lang="zh-CN" altLang="en-US" dirty="0">
                <a:solidFill>
                  <a:schemeClr val="tx1"/>
                </a:solidFill>
                <a:latin typeface="Arial" panose="020B0604020202020204" pitchFamily="34" charset="0"/>
                <a:ea typeface="宋体" panose="02010600030101010101" pitchFamily="2" charset="-122"/>
              </a:rPr>
              <a:t>以内的地方。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起重机升降重物时，不能与其他三种动作（运行、回转、起升）中任何一个同时运行。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工作中不允许任何人上下扶梯，严禁在工作中进行维护作业</a:t>
            </a:r>
            <a:r>
              <a:rPr lang="zh-CN" altLang="en-US" dirty="0">
                <a:solidFill>
                  <a:schemeClr val="tx1"/>
                </a:solidFill>
                <a:latin typeface="黑体" panose="02010609060101010101" pitchFamily="49" charset="-122"/>
              </a:rPr>
              <a:t>。</a:t>
            </a:r>
            <a:endParaRPr lang="zh-CN" altLang="en-US" dirty="0">
              <a:solidFill>
                <a:schemeClr val="tx1"/>
              </a:solidFill>
              <a:latin typeface="黑体" panose="02010609060101010101" pitchFamily="49"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工作中间休息或下班时，不得将重物悬挂在空中。</a:t>
            </a:r>
            <a:r>
              <a:rPr lang="zh-CN" altLang="en-US" dirty="0">
                <a:solidFill>
                  <a:schemeClr val="tx1"/>
                </a:solidFill>
                <a:latin typeface="黑体" panose="02010609060101010101" pitchFamily="49" charset="-122"/>
              </a:rPr>
              <a:t> </a:t>
            </a:r>
            <a:endParaRPr lang="zh-CN" altLang="en-US" dirty="0">
              <a:solidFill>
                <a:schemeClr val="tx1"/>
              </a:solidFill>
              <a:latin typeface="黑体" panose="02010609060101010101" pitchFamily="49" charset="-122"/>
            </a:endParaRPr>
          </a:p>
          <a:p>
            <a:pPr marL="190500" indent="-190500" eaLnBrk="1" hangingPunct="1"/>
            <a:endParaRPr lang="zh-CN" altLang="en-US" dirty="0">
              <a:solidFill>
                <a:schemeClr val="tx1"/>
              </a:solidFill>
              <a:latin typeface="黑体" panose="02010609060101010101" pitchFamily="49" charset="-122"/>
            </a:endParaRPr>
          </a:p>
          <a:p>
            <a:pPr marL="190500" indent="-190500" eaLnBrk="1" hangingPunct="1">
              <a:lnSpc>
                <a:spcPct val="130000"/>
              </a:lnSpc>
              <a:buChar char="•"/>
            </a:pP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endParaRPr lang="zh-CN" altLang="de-DE" dirty="0">
              <a:solidFill>
                <a:schemeClr val="tx1"/>
              </a:solidFill>
              <a:latin typeface="Arial" panose="020B0604020202020204" pitchFamily="34" charset="0"/>
              <a:ea typeface="宋体" panose="02010600030101010101" pitchFamily="2" charset="-122"/>
            </a:endParaRPr>
          </a:p>
        </p:txBody>
      </p:sp>
      <p:sp>
        <p:nvSpPr>
          <p:cNvPr id="27656" name="Text Box 11"/>
          <p:cNvSpPr txBox="1"/>
          <p:nvPr/>
        </p:nvSpPr>
        <p:spPr>
          <a:xfrm>
            <a:off x="7239000" y="457200"/>
            <a:ext cx="1143000" cy="457200"/>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李诗进</a:t>
            </a:r>
            <a:endParaRPr lang="zh-CN" altLang="en-US" dirty="0">
              <a:latin typeface="华文行楷" pitchFamily="2" charset="-122"/>
              <a:ea typeface="华文行楷"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94B678AE-093F-4E32-B897-F85A416DAB42}"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8675"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8676" name="Text Box 4"/>
          <p:cNvSpPr txBox="1"/>
          <p:nvPr/>
        </p:nvSpPr>
        <p:spPr>
          <a:xfrm>
            <a:off x="3581400" y="1295400"/>
            <a:ext cx="25146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hlinkClick r:id="rId1" action="ppaction://hlinksldjump"/>
              </a:rPr>
              <a:t>机械设备的管理</a:t>
            </a:r>
            <a:endParaRPr lang="zh-CN" altLang="en-US" b="1" i="1" dirty="0">
              <a:solidFill>
                <a:schemeClr val="folHlink"/>
              </a:solidFill>
              <a:latin typeface="Arial" panose="020B0604020202020204" pitchFamily="34" charset="0"/>
            </a:endParaRPr>
          </a:p>
        </p:txBody>
      </p:sp>
      <p:sp>
        <p:nvSpPr>
          <p:cNvPr id="28677" name="Text Box 6"/>
          <p:cNvSpPr txBox="1"/>
          <p:nvPr/>
        </p:nvSpPr>
        <p:spPr>
          <a:xfrm>
            <a:off x="609600" y="1828800"/>
            <a:ext cx="26670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起重机械操作后</a:t>
            </a:r>
            <a:endParaRPr lang="zh-CN" altLang="en-US" b="1" dirty="0">
              <a:solidFill>
                <a:schemeClr val="tx1"/>
              </a:solidFill>
              <a:latin typeface="黑体" panose="02010609060101010101" pitchFamily="49" charset="-122"/>
            </a:endParaRPr>
          </a:p>
        </p:txBody>
      </p:sp>
      <p:sp>
        <p:nvSpPr>
          <p:cNvPr id="28678" name="Text Box 7"/>
          <p:cNvSpPr txBox="1"/>
          <p:nvPr/>
        </p:nvSpPr>
        <p:spPr>
          <a:xfrm>
            <a:off x="304800" y="2286000"/>
            <a:ext cx="8839200" cy="4271963"/>
          </a:xfrm>
          <a:prstGeom prst="rect">
            <a:avLst/>
          </a:prstGeom>
          <a:noFill/>
          <a:ln w="9525">
            <a:noFill/>
          </a:ln>
        </p:spPr>
        <p:txBody>
          <a:bodyPr lIns="0" tIns="0" rIns="0" bIns="0">
            <a:spAutoFit/>
          </a:bodyPr>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工作完毕后起重机应开到轨道中间停放，放置好抗风防滑装置，将吊钩升到距臂端</a:t>
            </a:r>
            <a:r>
              <a:rPr lang="en-US" altLang="zh-CN" dirty="0">
                <a:solidFill>
                  <a:schemeClr val="tx1"/>
                </a:solidFill>
                <a:latin typeface="Arial" panose="020B0604020202020204" pitchFamily="34" charset="0"/>
                <a:ea typeface="宋体" panose="02010600030101010101" pitchFamily="2" charset="-122"/>
              </a:rPr>
              <a:t>2~3m</a:t>
            </a:r>
            <a:r>
              <a:rPr lang="zh-CN" altLang="en-US" dirty="0">
                <a:solidFill>
                  <a:schemeClr val="tx1"/>
                </a:solidFill>
                <a:latin typeface="Arial" panose="020B0604020202020204" pitchFamily="34" charset="0"/>
                <a:ea typeface="宋体" panose="02010600030101010101" pitchFamily="2" charset="-122"/>
              </a:rPr>
              <a:t>处，起重臂处于平行轨道方向。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所有控制器在操作完毕后扳回零位，切断电源总开关。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de-DE" dirty="0">
                <a:solidFill>
                  <a:schemeClr val="tx1"/>
                </a:solidFill>
                <a:latin typeface="Arial" panose="020B0604020202020204" pitchFamily="34" charset="0"/>
                <a:ea typeface="宋体" panose="02010600030101010101" pitchFamily="2" charset="-122"/>
              </a:rPr>
              <a:t>将司机室门窗关好，锁好后方可离开。</a:t>
            </a:r>
            <a:endParaRPr lang="zh-CN" altLang="de-DE"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发生电气火灾时，禁止用水扑救，应用干粉灭火器或其他不导电的灭火器材扑救。 </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r>
              <a:rPr lang="zh-CN" altLang="en-US" dirty="0">
                <a:solidFill>
                  <a:schemeClr val="tx1"/>
                </a:solidFill>
                <a:latin typeface="Arial" panose="020B0604020202020204" pitchFamily="34" charset="0"/>
                <a:ea typeface="宋体" panose="02010600030101010101" pitchFamily="2" charset="-122"/>
              </a:rPr>
              <a:t>遇到暴风天气时，门座起重机要采取加固措施，用揽风绳固定在地面的地锚上。</a:t>
            </a:r>
            <a:endParaRPr lang="zh-CN" altLang="en-US" dirty="0">
              <a:solidFill>
                <a:schemeClr val="tx1"/>
              </a:solidFill>
              <a:latin typeface="Arial" panose="020B0604020202020204" pitchFamily="34" charset="0"/>
              <a:ea typeface="宋体" panose="02010600030101010101" pitchFamily="2" charset="-122"/>
            </a:endParaRPr>
          </a:p>
          <a:p>
            <a:pPr marL="190500" indent="-190500" eaLnBrk="1" hangingPunct="1">
              <a:lnSpc>
                <a:spcPct val="130000"/>
              </a:lnSpc>
              <a:buChar char="•"/>
            </a:pPr>
            <a:endParaRPr lang="zh-CN" altLang="de-DE" dirty="0">
              <a:solidFill>
                <a:schemeClr val="tx1"/>
              </a:solidFill>
              <a:latin typeface="Arial" panose="020B0604020202020204" pitchFamily="34" charset="0"/>
              <a:ea typeface="宋体" panose="02010600030101010101" pitchFamily="2" charset="-122"/>
            </a:endParaRPr>
          </a:p>
        </p:txBody>
      </p:sp>
      <p:sp>
        <p:nvSpPr>
          <p:cNvPr id="28679" name="Text Box 9"/>
          <p:cNvSpPr txBox="1"/>
          <p:nvPr/>
        </p:nvSpPr>
        <p:spPr>
          <a:xfrm>
            <a:off x="7239000" y="457200"/>
            <a:ext cx="11430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6095667F-1E43-4A56-AD10-9DF7FF6B1E06}"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29699"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29700" name="Text Box 5"/>
          <p:cNvSpPr txBox="1"/>
          <p:nvPr/>
        </p:nvSpPr>
        <p:spPr>
          <a:xfrm>
            <a:off x="457200" y="2514600"/>
            <a:ext cx="3581400" cy="3016250"/>
          </a:xfrm>
          <a:prstGeom prst="rect">
            <a:avLst/>
          </a:prstGeom>
          <a:noFill/>
          <a:ln w="9525">
            <a:noFill/>
          </a:ln>
        </p:spPr>
        <p:txBody>
          <a:bodyPr>
            <a:spAutoFit/>
          </a:bodyPr>
          <a:p>
            <a:pPr eaLnBrk="1" hangingPunct="1">
              <a:spcBef>
                <a:spcPct val="50000"/>
              </a:spcBef>
              <a:buFont typeface="Wingdings" panose="05000000000000000000" pitchFamily="2" charset="2"/>
              <a:buChar char="l"/>
            </a:pPr>
            <a:r>
              <a:rPr lang="zh-CN" altLang="en-US" sz="3200" dirty="0">
                <a:solidFill>
                  <a:schemeClr val="tx1"/>
                </a:solidFill>
                <a:latin typeface="Arial" panose="020B0604020202020204" pitchFamily="34" charset="0"/>
                <a:ea typeface="宋体" panose="02010600030101010101" pitchFamily="2" charset="-122"/>
              </a:rPr>
              <a:t>危险物品主要存在于港口装卸、过驳、储存、包装危险货物或者对危险货物集装箱进行装拆箱等项作业 中。</a:t>
            </a:r>
            <a:endParaRPr lang="zh-CN" altLang="en-US" sz="3200" dirty="0">
              <a:solidFill>
                <a:schemeClr val="tx1"/>
              </a:solidFill>
              <a:latin typeface="Arial" panose="020B0604020202020204" pitchFamily="34" charset="0"/>
              <a:ea typeface="宋体" panose="02010600030101010101" pitchFamily="2" charset="-122"/>
            </a:endParaRPr>
          </a:p>
        </p:txBody>
      </p:sp>
      <p:pic>
        <p:nvPicPr>
          <p:cNvPr id="29701" name="Picture 6" descr="100518094135165"/>
          <p:cNvPicPr>
            <a:picLocks noChangeAspect="1"/>
          </p:cNvPicPr>
          <p:nvPr/>
        </p:nvPicPr>
        <p:blipFill>
          <a:blip r:embed="rId1"/>
          <a:stretch>
            <a:fillRect/>
          </a:stretch>
        </p:blipFill>
        <p:spPr>
          <a:xfrm>
            <a:off x="4419600" y="1905000"/>
            <a:ext cx="4419600" cy="4343400"/>
          </a:xfrm>
          <a:prstGeom prst="rect">
            <a:avLst/>
          </a:prstGeom>
          <a:noFill/>
          <a:ln w="9525">
            <a:noFill/>
          </a:ln>
        </p:spPr>
      </p:pic>
      <p:sp>
        <p:nvSpPr>
          <p:cNvPr id="29702" name="Text Box 7"/>
          <p:cNvSpPr txBox="1"/>
          <p:nvPr/>
        </p:nvSpPr>
        <p:spPr>
          <a:xfrm>
            <a:off x="3733800" y="1295400"/>
            <a:ext cx="38862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材料运输、操作的管理</a:t>
            </a:r>
            <a:endParaRPr lang="zh-CN" altLang="en-US" b="1" i="1" dirty="0">
              <a:solidFill>
                <a:schemeClr val="folHlink"/>
              </a:solidFill>
              <a:latin typeface="Arial" panose="020B0604020202020204" pitchFamily="34" charset="0"/>
            </a:endParaRPr>
          </a:p>
        </p:txBody>
      </p:sp>
      <p:sp>
        <p:nvSpPr>
          <p:cNvPr id="29703" name="Text Box 8"/>
          <p:cNvSpPr txBox="1"/>
          <p:nvPr/>
        </p:nvSpPr>
        <p:spPr>
          <a:xfrm>
            <a:off x="7239000" y="457200"/>
            <a:ext cx="17526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A862FE06-2658-42C9-9F49-5C70D04B13EA}"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075"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grpSp>
        <p:nvGrpSpPr>
          <p:cNvPr id="3076" name="Group 57"/>
          <p:cNvGrpSpPr/>
          <p:nvPr/>
        </p:nvGrpSpPr>
        <p:grpSpPr>
          <a:xfrm>
            <a:off x="2438400" y="2133600"/>
            <a:ext cx="4289425" cy="3886200"/>
            <a:chOff x="1488" y="1079"/>
            <a:chExt cx="2702" cy="2448"/>
          </a:xfrm>
        </p:grpSpPr>
        <p:sp>
          <p:nvSpPr>
            <p:cNvPr id="3084" name="AutoShape 58"/>
            <p:cNvSpPr/>
            <p:nvPr/>
          </p:nvSpPr>
          <p:spPr>
            <a:xfrm rot="-3626814">
              <a:off x="2875" y="1598"/>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3085" name="AutoShape 59"/>
            <p:cNvSpPr/>
            <p:nvPr/>
          </p:nvSpPr>
          <p:spPr>
            <a:xfrm rot="3465783">
              <a:off x="2907" y="2927"/>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3086" name="AutoShape 60"/>
            <p:cNvSpPr/>
            <p:nvPr/>
          </p:nvSpPr>
          <p:spPr>
            <a:xfrm rot="-7230978">
              <a:off x="2139" y="1612"/>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3087" name="AutoShape 61"/>
            <p:cNvSpPr/>
            <p:nvPr/>
          </p:nvSpPr>
          <p:spPr>
            <a:xfrm rot="7535209">
              <a:off x="2115" y="2906"/>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3088" name="AutoShape 62"/>
            <p:cNvSpPr/>
            <p:nvPr/>
          </p:nvSpPr>
          <p:spPr>
            <a:xfrm>
              <a:off x="3272" y="2275"/>
              <a:ext cx="499" cy="182"/>
            </a:xfrm>
            <a:prstGeom prst="rightArrow">
              <a:avLst>
                <a:gd name="adj1" fmla="val 35166"/>
                <a:gd name="adj2" fmla="val 111028"/>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3089" name="AutoShape 63"/>
            <p:cNvSpPr/>
            <p:nvPr/>
          </p:nvSpPr>
          <p:spPr>
            <a:xfrm rot="10800000">
              <a:off x="1754" y="2271"/>
              <a:ext cx="544" cy="182"/>
            </a:xfrm>
            <a:prstGeom prst="rightArrow">
              <a:avLst>
                <a:gd name="adj1" fmla="val 35166"/>
                <a:gd name="adj2" fmla="val 121041"/>
              </a:avLst>
            </a:prstGeom>
            <a:solidFill>
              <a:schemeClr val="accent1"/>
            </a:solidFill>
            <a:ln w="0">
              <a:noFill/>
            </a:ln>
          </p:spPr>
          <p:txBody>
            <a:bodyPr wrap="none" anchor="ctr"/>
            <a:p>
              <a:pPr eaLnBrk="1" hangingPunct="1"/>
              <a:endParaRPr lang="zh-CN" altLang="en-US" dirty="0">
                <a:latin typeface="黑体" panose="02010609060101010101" pitchFamily="49" charset="-122"/>
              </a:endParaRPr>
            </a:p>
          </p:txBody>
        </p:sp>
        <p:sp>
          <p:nvSpPr>
            <p:cNvPr id="3090" name="Oval 64"/>
            <p:cNvSpPr/>
            <p:nvPr/>
          </p:nvSpPr>
          <p:spPr>
            <a:xfrm>
              <a:off x="1578" y="1168"/>
              <a:ext cx="2358" cy="2359"/>
            </a:xfrm>
            <a:prstGeom prst="ellipse">
              <a:avLst/>
            </a:prstGeom>
            <a:noFill/>
            <a:ln w="38100" cap="flat" cmpd="sng">
              <a:solidFill>
                <a:schemeClr val="bg2"/>
              </a:solidFill>
              <a:prstDash val="solid"/>
              <a:headEnd type="none" w="med" len="med"/>
              <a:tailEnd type="none" w="med" len="med"/>
            </a:ln>
          </p:spPr>
          <p:txBody>
            <a:bodyPr anchor="ctr">
              <a:spAutoFit/>
            </a:bodyPr>
            <a:p>
              <a:pPr eaLnBrk="1" hangingPunct="1"/>
              <a:endParaRPr lang="zh-CN" altLang="en-US" dirty="0">
                <a:latin typeface="黑体" panose="02010609060101010101" pitchFamily="49" charset="-122"/>
              </a:endParaRPr>
            </a:p>
          </p:txBody>
        </p:sp>
        <p:sp>
          <p:nvSpPr>
            <p:cNvPr id="3091" name="Text Box 65"/>
            <p:cNvSpPr txBox="1"/>
            <p:nvPr/>
          </p:nvSpPr>
          <p:spPr>
            <a:xfrm>
              <a:off x="3498" y="1079"/>
              <a:ext cx="116" cy="288"/>
            </a:xfrm>
            <a:prstGeom prst="rect">
              <a:avLst/>
            </a:prstGeom>
            <a:noFill/>
            <a:ln w="9525">
              <a:noFill/>
            </a:ln>
          </p:spPr>
          <p:txBody>
            <a:bodyPr wrap="none">
              <a:spAutoFit/>
            </a:bodyPr>
            <a:p>
              <a:endParaRPr lang="zh-CN" altLang="zh-CN" b="1" dirty="0">
                <a:solidFill>
                  <a:schemeClr val="tx1"/>
                </a:solidFill>
                <a:latin typeface="Arial" panose="020B0604020202020204" pitchFamily="34" charset="0"/>
              </a:endParaRPr>
            </a:p>
          </p:txBody>
        </p:sp>
        <p:sp>
          <p:nvSpPr>
            <p:cNvPr id="3092" name="Text Box 66"/>
            <p:cNvSpPr txBox="1"/>
            <p:nvPr/>
          </p:nvSpPr>
          <p:spPr>
            <a:xfrm>
              <a:off x="1922" y="1079"/>
              <a:ext cx="116" cy="288"/>
            </a:xfrm>
            <a:prstGeom prst="rect">
              <a:avLst/>
            </a:prstGeom>
            <a:noFill/>
            <a:ln w="9525">
              <a:noFill/>
            </a:ln>
          </p:spPr>
          <p:txBody>
            <a:bodyPr wrap="none">
              <a:spAutoFit/>
            </a:bodyPr>
            <a:p>
              <a:pPr algn="r"/>
              <a:endParaRPr lang="zh-CN" altLang="zh-CN" b="1" dirty="0">
                <a:solidFill>
                  <a:schemeClr val="tx1"/>
                </a:solidFill>
                <a:latin typeface="Arial" panose="020B0604020202020204" pitchFamily="34" charset="0"/>
              </a:endParaRPr>
            </a:p>
          </p:txBody>
        </p:sp>
        <p:sp>
          <p:nvSpPr>
            <p:cNvPr id="3093" name="Text Box 67"/>
            <p:cNvSpPr txBox="1"/>
            <p:nvPr/>
          </p:nvSpPr>
          <p:spPr>
            <a:xfrm>
              <a:off x="4074" y="2183"/>
              <a:ext cx="116" cy="288"/>
            </a:xfrm>
            <a:prstGeom prst="rect">
              <a:avLst/>
            </a:prstGeom>
            <a:noFill/>
            <a:ln w="9525">
              <a:noFill/>
            </a:ln>
          </p:spPr>
          <p:txBody>
            <a:bodyPr wrap="none">
              <a:spAutoFit/>
            </a:bodyPr>
            <a:p>
              <a:endParaRPr lang="zh-CN" altLang="zh-CN" b="1" dirty="0">
                <a:solidFill>
                  <a:schemeClr val="tx1"/>
                </a:solidFill>
                <a:latin typeface="Arial" panose="020B0604020202020204" pitchFamily="34" charset="0"/>
              </a:endParaRPr>
            </a:p>
          </p:txBody>
        </p:sp>
        <p:sp>
          <p:nvSpPr>
            <p:cNvPr id="3094" name="Text Box 68"/>
            <p:cNvSpPr txBox="1"/>
            <p:nvPr/>
          </p:nvSpPr>
          <p:spPr>
            <a:xfrm>
              <a:off x="3498" y="3191"/>
              <a:ext cx="116" cy="288"/>
            </a:xfrm>
            <a:prstGeom prst="rect">
              <a:avLst/>
            </a:prstGeom>
            <a:noFill/>
            <a:ln w="9525">
              <a:noFill/>
            </a:ln>
          </p:spPr>
          <p:txBody>
            <a:bodyPr wrap="none">
              <a:spAutoFit/>
            </a:bodyPr>
            <a:p>
              <a:endParaRPr lang="zh-CN" altLang="zh-CN" b="1" dirty="0">
                <a:solidFill>
                  <a:schemeClr val="tx1"/>
                </a:solidFill>
                <a:latin typeface="Arial" panose="020B0604020202020204" pitchFamily="34" charset="0"/>
              </a:endParaRPr>
            </a:p>
          </p:txBody>
        </p:sp>
        <p:sp>
          <p:nvSpPr>
            <p:cNvPr id="3095" name="Text Box 69"/>
            <p:cNvSpPr txBox="1"/>
            <p:nvPr/>
          </p:nvSpPr>
          <p:spPr>
            <a:xfrm>
              <a:off x="1874" y="3152"/>
              <a:ext cx="116" cy="288"/>
            </a:xfrm>
            <a:prstGeom prst="rect">
              <a:avLst/>
            </a:prstGeom>
            <a:noFill/>
            <a:ln w="9525">
              <a:noFill/>
            </a:ln>
          </p:spPr>
          <p:txBody>
            <a:bodyPr wrap="none">
              <a:spAutoFit/>
            </a:bodyPr>
            <a:p>
              <a:pPr algn="r"/>
              <a:endParaRPr lang="zh-CN" altLang="zh-CN" b="1" dirty="0">
                <a:solidFill>
                  <a:schemeClr val="tx1"/>
                </a:solidFill>
                <a:latin typeface="Arial" panose="020B0604020202020204" pitchFamily="34" charset="0"/>
              </a:endParaRPr>
            </a:p>
          </p:txBody>
        </p:sp>
        <p:sp>
          <p:nvSpPr>
            <p:cNvPr id="10310" name="Oval 70"/>
            <p:cNvSpPr>
              <a:spLocks noChangeArrowheads="1"/>
            </p:cNvSpPr>
            <p:nvPr/>
          </p:nvSpPr>
          <p:spPr bwMode="gray">
            <a:xfrm>
              <a:off x="1488" y="228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1" name="Oval 71"/>
            <p:cNvSpPr>
              <a:spLocks noChangeArrowheads="1"/>
            </p:cNvSpPr>
            <p:nvPr/>
          </p:nvSpPr>
          <p:spPr bwMode="gray">
            <a:xfrm>
              <a:off x="20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2" name="Oval 72"/>
            <p:cNvSpPr>
              <a:spLocks noChangeArrowheads="1"/>
            </p:cNvSpPr>
            <p:nvPr/>
          </p:nvSpPr>
          <p:spPr bwMode="gray">
            <a:xfrm>
              <a:off x="32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3" name="Oval 73"/>
            <p:cNvSpPr>
              <a:spLocks noChangeArrowheads="1"/>
            </p:cNvSpPr>
            <p:nvPr/>
          </p:nvSpPr>
          <p:spPr bwMode="gray">
            <a:xfrm>
              <a:off x="2016"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4" name="Oval 74"/>
            <p:cNvSpPr>
              <a:spLocks noChangeArrowheads="1"/>
            </p:cNvSpPr>
            <p:nvPr/>
          </p:nvSpPr>
          <p:spPr bwMode="gray">
            <a:xfrm>
              <a:off x="3264"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5" name="Oval 75"/>
            <p:cNvSpPr>
              <a:spLocks noChangeArrowheads="1"/>
            </p:cNvSpPr>
            <p:nvPr/>
          </p:nvSpPr>
          <p:spPr bwMode="gray">
            <a:xfrm>
              <a:off x="3840" y="2280"/>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6" name="Oval 76"/>
            <p:cNvSpPr>
              <a:spLocks noChangeArrowheads="1"/>
            </p:cNvSpPr>
            <p:nvPr/>
          </p:nvSpPr>
          <p:spPr bwMode="gray">
            <a:xfrm>
              <a:off x="2233" y="1817"/>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7" name="Oval 77"/>
            <p:cNvSpPr>
              <a:spLocks noChangeArrowheads="1"/>
            </p:cNvSpPr>
            <p:nvPr/>
          </p:nvSpPr>
          <p:spPr bwMode="gray">
            <a:xfrm>
              <a:off x="2230" y="1820"/>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8" name="Oval 78"/>
            <p:cNvSpPr>
              <a:spLocks noChangeArrowheads="1"/>
            </p:cNvSpPr>
            <p:nvPr/>
          </p:nvSpPr>
          <p:spPr bwMode="gray">
            <a:xfrm>
              <a:off x="2303" y="188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10319" name="Oval 79"/>
            <p:cNvSpPr>
              <a:spLocks noChangeArrowheads="1"/>
            </p:cNvSpPr>
            <p:nvPr/>
          </p:nvSpPr>
          <p:spPr bwMode="gray">
            <a:xfrm>
              <a:off x="2311" y="1872"/>
              <a:ext cx="933" cy="92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6600FF"/>
                </a:solidFill>
                <a:effectLst/>
                <a:uLnTx/>
                <a:uFillTx/>
                <a:latin typeface="黑体" panose="02010609060101010101" pitchFamily="49" charset="-122"/>
                <a:ea typeface="黑体" panose="02010609060101010101" pitchFamily="49" charset="-122"/>
                <a:cs typeface="+mn-cs"/>
              </a:endParaRPr>
            </a:p>
          </p:txBody>
        </p:sp>
        <p:sp>
          <p:nvSpPr>
            <p:cNvPr id="3106" name="Oval 80"/>
            <p:cNvSpPr/>
            <p:nvPr/>
          </p:nvSpPr>
          <p:spPr>
            <a:xfrm>
              <a:off x="2350" y="1933"/>
              <a:ext cx="840" cy="832"/>
            </a:xfrm>
            <a:prstGeom prst="ellipse">
              <a:avLst/>
            </a:prstGeom>
            <a:solidFill>
              <a:srgbClr val="333333"/>
            </a:solidFill>
            <a:ln w="38100">
              <a:noFill/>
            </a:ln>
          </p:spPr>
          <p:txBody>
            <a:bodyPr anchor="ctr">
              <a:spAutoFit/>
            </a:bodyPr>
            <a:p>
              <a:pPr eaLnBrk="1" hangingPunct="1"/>
              <a:endParaRPr lang="zh-CN" altLang="en-US" dirty="0">
                <a:latin typeface="黑体" panose="02010609060101010101" pitchFamily="49" charset="-122"/>
              </a:endParaRPr>
            </a:p>
          </p:txBody>
        </p:sp>
        <p:grpSp>
          <p:nvGrpSpPr>
            <p:cNvPr id="3107" name="Group 81"/>
            <p:cNvGrpSpPr/>
            <p:nvPr/>
          </p:nvGrpSpPr>
          <p:grpSpPr>
            <a:xfrm>
              <a:off x="2363" y="1945"/>
              <a:ext cx="813" cy="805"/>
              <a:chOff x="4166" y="1706"/>
              <a:chExt cx="1252" cy="1252"/>
            </a:xfrm>
          </p:grpSpPr>
          <p:sp>
            <p:nvSpPr>
              <p:cNvPr id="3109" name="Oval 8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3110" name="Oval 8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3111" name="Oval 8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3112" name="Oval 8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grpSp>
        <p:sp>
          <p:nvSpPr>
            <p:cNvPr id="3108" name="Text Box 86"/>
            <p:cNvSpPr txBox="1"/>
            <p:nvPr/>
          </p:nvSpPr>
          <p:spPr>
            <a:xfrm>
              <a:off x="2331" y="2231"/>
              <a:ext cx="884" cy="633"/>
            </a:xfrm>
            <a:prstGeom prst="rect">
              <a:avLst/>
            </a:prstGeom>
            <a:noFill/>
            <a:ln w="9525">
              <a:noFill/>
            </a:ln>
          </p:spPr>
          <p:txBody>
            <a:bodyPr wrap="none">
              <a:spAutoFit/>
            </a:bodyPr>
            <a:p>
              <a:pPr algn="ctr" eaLnBrk="1" hangingPunct="1">
                <a:spcBef>
                  <a:spcPct val="50000"/>
                </a:spcBef>
              </a:pPr>
              <a:r>
                <a:rPr lang="zh-CN" altLang="en-US" i="1" dirty="0">
                  <a:solidFill>
                    <a:schemeClr val="bg2"/>
                  </a:solidFill>
                  <a:latin typeface="Arial" panose="020B0604020202020204" pitchFamily="34" charset="0"/>
                </a:rPr>
                <a:t>内容提示</a:t>
              </a:r>
              <a:endParaRPr lang="zh-CN" altLang="en-US" i="1" dirty="0">
                <a:solidFill>
                  <a:schemeClr val="bg2"/>
                </a:solidFill>
                <a:latin typeface="Arial" panose="020B0604020202020204" pitchFamily="34" charset="0"/>
              </a:endParaRPr>
            </a:p>
            <a:p>
              <a:pPr algn="ctr" eaLnBrk="1" hangingPunct="1">
                <a:spcBef>
                  <a:spcPct val="50000"/>
                </a:spcBef>
              </a:pPr>
              <a:endParaRPr lang="en-US" altLang="zh-CN" dirty="0">
                <a:solidFill>
                  <a:srgbClr val="000000"/>
                </a:solidFill>
                <a:latin typeface="Arial" panose="020B0604020202020204" pitchFamily="34" charset="0"/>
                <a:ea typeface="宋体" panose="02010600030101010101" pitchFamily="2" charset="-122"/>
              </a:endParaRPr>
            </a:p>
          </p:txBody>
        </p:sp>
      </p:grpSp>
      <p:sp>
        <p:nvSpPr>
          <p:cNvPr id="10328" name="Text Box 88"/>
          <p:cNvSpPr txBox="1"/>
          <p:nvPr/>
        </p:nvSpPr>
        <p:spPr>
          <a:xfrm>
            <a:off x="5867400" y="2057400"/>
            <a:ext cx="3276600" cy="1004888"/>
          </a:xfrm>
          <a:prstGeom prst="rect">
            <a:avLst/>
          </a:prstGeom>
          <a:noFill/>
          <a:ln w="9525">
            <a:noFill/>
          </a:ln>
        </p:spPr>
        <p:txBody>
          <a:bodyPr>
            <a:spAutoFit/>
          </a:bodyPr>
          <a:p>
            <a:pPr eaLnBrk="1" hangingPunct="1">
              <a:spcBef>
                <a:spcPct val="50000"/>
              </a:spcBef>
            </a:pPr>
            <a:r>
              <a:rPr lang="zh-CN" altLang="en-US" dirty="0">
                <a:latin typeface="黑体" panose="02010609060101010101" pitchFamily="49" charset="-122"/>
              </a:rPr>
              <a:t>简介安全生产标准化和</a:t>
            </a:r>
            <a:endParaRPr lang="zh-CN" altLang="en-US" dirty="0">
              <a:latin typeface="黑体" panose="02010609060101010101" pitchFamily="49" charset="-122"/>
            </a:endParaRPr>
          </a:p>
          <a:p>
            <a:pPr eaLnBrk="1" hangingPunct="1">
              <a:spcBef>
                <a:spcPct val="50000"/>
              </a:spcBef>
            </a:pPr>
            <a:r>
              <a:rPr lang="en-US" altLang="zh-CN" dirty="0">
                <a:latin typeface="黑体" panose="02010609060101010101" pitchFamily="49" charset="-122"/>
              </a:rPr>
              <a:t>OHSMS</a:t>
            </a:r>
            <a:r>
              <a:rPr lang="zh-CN" altLang="en-US" dirty="0">
                <a:latin typeface="黑体" panose="02010609060101010101" pitchFamily="49" charset="-122"/>
              </a:rPr>
              <a:t>体系</a:t>
            </a:r>
            <a:endParaRPr lang="zh-CN" altLang="en-US" dirty="0">
              <a:latin typeface="黑体" panose="02010609060101010101" pitchFamily="49" charset="-122"/>
            </a:endParaRPr>
          </a:p>
        </p:txBody>
      </p:sp>
      <p:sp>
        <p:nvSpPr>
          <p:cNvPr id="10329" name="Text Box 89"/>
          <p:cNvSpPr txBox="1"/>
          <p:nvPr/>
        </p:nvSpPr>
        <p:spPr>
          <a:xfrm>
            <a:off x="6553200" y="3962400"/>
            <a:ext cx="1828800" cy="822325"/>
          </a:xfrm>
          <a:prstGeom prst="rect">
            <a:avLst/>
          </a:prstGeom>
          <a:noFill/>
          <a:ln w="9525">
            <a:noFill/>
          </a:ln>
        </p:spPr>
        <p:txBody>
          <a:bodyPr>
            <a:spAutoFit/>
          </a:bodyPr>
          <a:p>
            <a:pPr eaLnBrk="1" hangingPunct="1">
              <a:spcBef>
                <a:spcPct val="50000"/>
              </a:spcBef>
            </a:pPr>
            <a:r>
              <a:rPr lang="zh-CN" altLang="en-US" dirty="0">
                <a:latin typeface="黑体" panose="02010609060101010101" pitchFamily="49" charset="-122"/>
              </a:rPr>
              <a:t>变电所安全管理</a:t>
            </a:r>
            <a:endParaRPr lang="zh-CN" altLang="en-US" dirty="0">
              <a:latin typeface="黑体" panose="02010609060101010101" pitchFamily="49" charset="-122"/>
            </a:endParaRPr>
          </a:p>
        </p:txBody>
      </p:sp>
      <p:sp>
        <p:nvSpPr>
          <p:cNvPr id="10330" name="Text Box 90"/>
          <p:cNvSpPr txBox="1"/>
          <p:nvPr/>
        </p:nvSpPr>
        <p:spPr>
          <a:xfrm>
            <a:off x="4876800" y="5853113"/>
            <a:ext cx="3657600" cy="1004887"/>
          </a:xfrm>
          <a:prstGeom prst="rect">
            <a:avLst/>
          </a:prstGeom>
          <a:noFill/>
          <a:ln w="9525">
            <a:noFill/>
          </a:ln>
        </p:spPr>
        <p:txBody>
          <a:bodyPr>
            <a:spAutoFit/>
          </a:bodyPr>
          <a:p>
            <a:pPr eaLnBrk="1" hangingPunct="1">
              <a:spcBef>
                <a:spcPct val="50000"/>
              </a:spcBef>
            </a:pPr>
            <a:r>
              <a:rPr lang="zh-CN" altLang="en-US" dirty="0">
                <a:latin typeface="黑体" panose="02010609060101010101" pitchFamily="49" charset="-122"/>
              </a:rPr>
              <a:t>油库、危险物品安全管理</a:t>
            </a:r>
            <a:endParaRPr lang="zh-CN" altLang="en-US" dirty="0">
              <a:latin typeface="黑体" panose="02010609060101010101" pitchFamily="49" charset="-122"/>
            </a:endParaRPr>
          </a:p>
          <a:p>
            <a:pPr eaLnBrk="1" hangingPunct="1">
              <a:spcBef>
                <a:spcPct val="50000"/>
              </a:spcBef>
            </a:pPr>
            <a:endParaRPr lang="en-US" altLang="zh-CN" b="1" dirty="0">
              <a:solidFill>
                <a:schemeClr val="tx1"/>
              </a:solidFill>
              <a:latin typeface="Arial" panose="020B0604020202020204" pitchFamily="34" charset="0"/>
            </a:endParaRPr>
          </a:p>
        </p:txBody>
      </p:sp>
      <p:sp>
        <p:nvSpPr>
          <p:cNvPr id="10331" name="Text Box 91"/>
          <p:cNvSpPr txBox="1"/>
          <p:nvPr/>
        </p:nvSpPr>
        <p:spPr>
          <a:xfrm>
            <a:off x="1066800" y="5943600"/>
            <a:ext cx="3810000" cy="457200"/>
          </a:xfrm>
          <a:prstGeom prst="rect">
            <a:avLst/>
          </a:prstGeom>
          <a:noFill/>
          <a:ln w="9525">
            <a:noFill/>
          </a:ln>
        </p:spPr>
        <p:txBody>
          <a:bodyPr>
            <a:spAutoFit/>
          </a:bodyPr>
          <a:p>
            <a:pPr eaLnBrk="1" hangingPunct="1">
              <a:spcBef>
                <a:spcPct val="50000"/>
              </a:spcBef>
            </a:pPr>
            <a:r>
              <a:rPr lang="zh-CN" altLang="en-US" dirty="0">
                <a:latin typeface="黑体" panose="02010609060101010101" pitchFamily="49" charset="-122"/>
              </a:rPr>
              <a:t>加油站安全管理</a:t>
            </a:r>
            <a:endParaRPr lang="zh-CN" altLang="en-US" dirty="0">
              <a:latin typeface="黑体" panose="02010609060101010101" pitchFamily="49" charset="-122"/>
            </a:endParaRPr>
          </a:p>
        </p:txBody>
      </p:sp>
      <p:sp>
        <p:nvSpPr>
          <p:cNvPr id="10332" name="Text Box 92"/>
          <p:cNvSpPr txBox="1"/>
          <p:nvPr/>
        </p:nvSpPr>
        <p:spPr>
          <a:xfrm>
            <a:off x="0" y="3886200"/>
            <a:ext cx="2514600" cy="822325"/>
          </a:xfrm>
          <a:prstGeom prst="rect">
            <a:avLst/>
          </a:prstGeom>
          <a:noFill/>
          <a:ln w="9525">
            <a:noFill/>
          </a:ln>
        </p:spPr>
        <p:txBody>
          <a:bodyPr>
            <a:spAutoFit/>
          </a:bodyPr>
          <a:p>
            <a:pPr eaLnBrk="1" hangingPunct="1">
              <a:spcBef>
                <a:spcPct val="50000"/>
              </a:spcBef>
            </a:pPr>
            <a:r>
              <a:rPr lang="zh-CN" altLang="en-US" dirty="0">
                <a:latin typeface="黑体" panose="02010609060101010101" pitchFamily="49" charset="-122"/>
              </a:rPr>
              <a:t>集装箱作业现场管理</a:t>
            </a:r>
            <a:endParaRPr lang="zh-CN" altLang="en-US" dirty="0">
              <a:latin typeface="黑体" panose="02010609060101010101" pitchFamily="49" charset="-122"/>
            </a:endParaRPr>
          </a:p>
        </p:txBody>
      </p:sp>
      <p:sp>
        <p:nvSpPr>
          <p:cNvPr id="3082" name="Text Box 93"/>
          <p:cNvSpPr txBox="1"/>
          <p:nvPr/>
        </p:nvSpPr>
        <p:spPr>
          <a:xfrm>
            <a:off x="1371600" y="2133600"/>
            <a:ext cx="1828800" cy="457200"/>
          </a:xfrm>
          <a:prstGeom prst="rect">
            <a:avLst/>
          </a:prstGeom>
          <a:noFill/>
          <a:ln w="9525">
            <a:noFill/>
          </a:ln>
        </p:spPr>
        <p:txBody>
          <a:bodyPr>
            <a:spAutoFit/>
          </a:bodyPr>
          <a:p>
            <a:pPr eaLnBrk="1" hangingPunct="1">
              <a:spcBef>
                <a:spcPct val="50000"/>
              </a:spcBef>
            </a:pPr>
            <a:endParaRPr lang="zh-CN" altLang="zh-CN" dirty="0">
              <a:latin typeface="黑体" panose="02010609060101010101" pitchFamily="49" charset="-122"/>
            </a:endParaRPr>
          </a:p>
        </p:txBody>
      </p:sp>
      <p:sp>
        <p:nvSpPr>
          <p:cNvPr id="10334" name="Text Box 94"/>
          <p:cNvSpPr txBox="1"/>
          <p:nvPr/>
        </p:nvSpPr>
        <p:spPr>
          <a:xfrm>
            <a:off x="609600" y="2057400"/>
            <a:ext cx="2590800" cy="457200"/>
          </a:xfrm>
          <a:prstGeom prst="rect">
            <a:avLst/>
          </a:prstGeom>
          <a:noFill/>
          <a:ln w="9525">
            <a:noFill/>
          </a:ln>
        </p:spPr>
        <p:txBody>
          <a:bodyPr>
            <a:spAutoFit/>
          </a:bodyPr>
          <a:p>
            <a:pPr eaLnBrk="1" hangingPunct="1">
              <a:spcBef>
                <a:spcPct val="50000"/>
              </a:spcBef>
            </a:pPr>
            <a:r>
              <a:rPr lang="zh-CN" altLang="en-US" dirty="0">
                <a:latin typeface="黑体" panose="02010609060101010101" pitchFamily="49" charset="-122"/>
              </a:rPr>
              <a:t>职业健康与安全</a:t>
            </a:r>
            <a:endParaRPr lang="zh-CN" altLang="en-US" dirty="0">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28"/>
                                        </p:tgtEl>
                                        <p:attrNameLst>
                                          <p:attrName>style.visibility</p:attrName>
                                        </p:attrNameLst>
                                      </p:cBhvr>
                                      <p:to>
                                        <p:strVal val="visible"/>
                                      </p:to>
                                    </p:set>
                                    <p:animEffect transition="in" filter="blinds(horizontal)">
                                      <p:cBhvr>
                                        <p:cTn id="7" dur="500"/>
                                        <p:tgtEl>
                                          <p:spTgt spid="103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29">
                                            <p:txEl>
                                              <p:charRg st="0" end="8"/>
                                            </p:txEl>
                                          </p:spTgt>
                                        </p:tgtEl>
                                        <p:attrNameLst>
                                          <p:attrName>style.visibility</p:attrName>
                                        </p:attrNameLst>
                                      </p:cBhvr>
                                      <p:to>
                                        <p:strVal val="visible"/>
                                      </p:to>
                                    </p:set>
                                    <p:animEffect transition="in" filter="blinds(horizontal)">
                                      <p:cBhvr>
                                        <p:cTn id="12" dur="500"/>
                                        <p:tgtEl>
                                          <p:spTgt spid="10329">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30">
                                            <p:txEl>
                                              <p:charRg st="0" end="12"/>
                                            </p:txEl>
                                          </p:spTgt>
                                        </p:tgtEl>
                                        <p:attrNameLst>
                                          <p:attrName>style.visibility</p:attrName>
                                        </p:attrNameLst>
                                      </p:cBhvr>
                                      <p:to>
                                        <p:strVal val="visible"/>
                                      </p:to>
                                    </p:set>
                                    <p:animEffect transition="in" filter="blinds(horizontal)">
                                      <p:cBhvr>
                                        <p:cTn id="17" dur="500"/>
                                        <p:tgtEl>
                                          <p:spTgt spid="10330">
                                            <p:txEl>
                                              <p:charRg st="0"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31">
                                            <p:txEl>
                                              <p:charRg st="0" end="8"/>
                                            </p:txEl>
                                          </p:spTgt>
                                        </p:tgtEl>
                                        <p:attrNameLst>
                                          <p:attrName>style.visibility</p:attrName>
                                        </p:attrNameLst>
                                      </p:cBhvr>
                                      <p:to>
                                        <p:strVal val="visible"/>
                                      </p:to>
                                    </p:set>
                                    <p:animEffect transition="in" filter="blinds(horizontal)">
                                      <p:cBhvr>
                                        <p:cTn id="22" dur="500"/>
                                        <p:tgtEl>
                                          <p:spTgt spid="10331">
                                            <p:txEl>
                                              <p:charRg st="0"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32">
                                            <p:txEl>
                                              <p:charRg st="0" end="10"/>
                                            </p:txEl>
                                          </p:spTgt>
                                        </p:tgtEl>
                                        <p:attrNameLst>
                                          <p:attrName>style.visibility</p:attrName>
                                        </p:attrNameLst>
                                      </p:cBhvr>
                                      <p:to>
                                        <p:strVal val="visible"/>
                                      </p:to>
                                    </p:set>
                                    <p:animEffect transition="in" filter="blinds(horizontal)">
                                      <p:cBhvr>
                                        <p:cTn id="27" dur="500"/>
                                        <p:tgtEl>
                                          <p:spTgt spid="10332">
                                            <p:txEl>
                                              <p:charRg st="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334"/>
                                        </p:tgtEl>
                                        <p:attrNameLst>
                                          <p:attrName>style.visibility</p:attrName>
                                        </p:attrNameLst>
                                      </p:cBhvr>
                                      <p:to>
                                        <p:strVal val="visible"/>
                                      </p:to>
                                    </p:set>
                                    <p:animEffect transition="in" filter="blinds(horizontal)">
                                      <p:cBhvr>
                                        <p:cTn id="32" dur="500"/>
                                        <p:tgtEl>
                                          <p:spTgt spid="10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8" grpId="0"/>
      <p:bldP spid="103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11636E38-CA96-4417-AB24-DEE235BEEC0E}"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072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0724" name="Text Box 4"/>
          <p:cNvSpPr txBox="1"/>
          <p:nvPr/>
        </p:nvSpPr>
        <p:spPr>
          <a:xfrm>
            <a:off x="3505200" y="1295400"/>
            <a:ext cx="34290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材料运输、操作的管理</a:t>
            </a:r>
            <a:endParaRPr lang="zh-CN" altLang="en-US" b="1" i="1" dirty="0">
              <a:solidFill>
                <a:schemeClr val="folHlink"/>
              </a:solidFill>
              <a:latin typeface="Arial" panose="020B0604020202020204" pitchFamily="34" charset="0"/>
            </a:endParaRPr>
          </a:p>
        </p:txBody>
      </p:sp>
      <p:grpSp>
        <p:nvGrpSpPr>
          <p:cNvPr id="30725" name="Group 21"/>
          <p:cNvGrpSpPr/>
          <p:nvPr/>
        </p:nvGrpSpPr>
        <p:grpSpPr>
          <a:xfrm>
            <a:off x="457200" y="1847850"/>
            <a:ext cx="8153400" cy="5086350"/>
            <a:chOff x="192" y="1171"/>
            <a:chExt cx="5136" cy="3204"/>
          </a:xfrm>
        </p:grpSpPr>
        <p:sp>
          <p:nvSpPr>
            <p:cNvPr id="30727" name="Freeform 6"/>
            <p:cNvSpPr/>
            <p:nvPr/>
          </p:nvSpPr>
          <p:spPr>
            <a:xfrm>
              <a:off x="192" y="1344"/>
              <a:ext cx="2533" cy="2337"/>
            </a:xfrm>
            <a:custGeom>
              <a:avLst/>
              <a:gdLst/>
              <a:ahLst/>
              <a:cxnLst>
                <a:cxn ang="0">
                  <a:pos x="0" y="0"/>
                </a:cxn>
                <a:cxn ang="0">
                  <a:pos x="3730" y="0"/>
                </a:cxn>
                <a:cxn ang="0">
                  <a:pos x="3730" y="2785"/>
                </a:cxn>
              </a:cxnLst>
              <a:pathLst>
                <a:path w="1720" h="1961">
                  <a:moveTo>
                    <a:pt x="0" y="0"/>
                  </a:moveTo>
                  <a:lnTo>
                    <a:pt x="1720" y="0"/>
                  </a:lnTo>
                  <a:lnTo>
                    <a:pt x="1720" y="1961"/>
                  </a:lnTo>
                </a:path>
              </a:pathLst>
            </a:custGeom>
            <a:noFill/>
            <a:ln w="22225" cap="flat" cmpd="sng">
              <a:solidFill>
                <a:schemeClr val="hlink">
                  <a:alpha val="100000"/>
                </a:schemeClr>
              </a:solidFill>
              <a:prstDash val="solid"/>
              <a:round/>
              <a:headEnd type="none" w="med" len="med"/>
              <a:tailEnd type="none" w="med" len="med"/>
            </a:ln>
          </p:spPr>
          <p:txBody>
            <a:bodyPr/>
            <a:p>
              <a:endParaRPr lang="zh-CN" altLang="en-US"/>
            </a:p>
          </p:txBody>
        </p:sp>
        <p:sp>
          <p:nvSpPr>
            <p:cNvPr id="30728" name="Freeform 7"/>
            <p:cNvSpPr/>
            <p:nvPr/>
          </p:nvSpPr>
          <p:spPr>
            <a:xfrm>
              <a:off x="2784" y="1344"/>
              <a:ext cx="2544" cy="2337"/>
            </a:xfrm>
            <a:custGeom>
              <a:avLst/>
              <a:gdLst/>
              <a:ahLst/>
              <a:cxnLst>
                <a:cxn ang="0">
                  <a:pos x="0" y="0"/>
                </a:cxn>
                <a:cxn ang="0">
                  <a:pos x="3763" y="0"/>
                </a:cxn>
                <a:cxn ang="0">
                  <a:pos x="3763" y="2785"/>
                </a:cxn>
              </a:cxnLst>
              <a:pathLst>
                <a:path w="1720" h="1961">
                  <a:moveTo>
                    <a:pt x="0" y="0"/>
                  </a:moveTo>
                  <a:lnTo>
                    <a:pt x="1720" y="0"/>
                  </a:lnTo>
                  <a:lnTo>
                    <a:pt x="1720" y="1961"/>
                  </a:lnTo>
                </a:path>
              </a:pathLst>
            </a:custGeom>
            <a:noFill/>
            <a:ln w="22225" cap="flat" cmpd="sng">
              <a:solidFill>
                <a:schemeClr val="hlink">
                  <a:alpha val="100000"/>
                </a:schemeClr>
              </a:solidFill>
              <a:prstDash val="solid"/>
              <a:round/>
              <a:headEnd type="none" w="med" len="med"/>
              <a:tailEnd type="none" w="med" len="med"/>
            </a:ln>
          </p:spPr>
          <p:txBody>
            <a:bodyPr/>
            <a:p>
              <a:endParaRPr lang="zh-CN" altLang="en-US"/>
            </a:p>
          </p:txBody>
        </p:sp>
        <p:sp>
          <p:nvSpPr>
            <p:cNvPr id="30729" name="Rectangle 9"/>
            <p:cNvSpPr/>
            <p:nvPr/>
          </p:nvSpPr>
          <p:spPr>
            <a:xfrm>
              <a:off x="336" y="1171"/>
              <a:ext cx="3163" cy="173"/>
            </a:xfrm>
            <a:prstGeom prst="rect">
              <a:avLst/>
            </a:prstGeom>
            <a:noFill/>
            <a:ln w="6350">
              <a:noFill/>
            </a:ln>
          </p:spPr>
          <p:txBody>
            <a:bodyPr lIns="0" tIns="0" rIns="0" bIns="0" anchor="ctr">
              <a:spAutoFit/>
            </a:bodyPr>
            <a:p>
              <a:pPr defTabSz="330200" eaLnBrk="1" hangingPunct="1">
                <a:spcBef>
                  <a:spcPct val="20000"/>
                </a:spcBef>
                <a:tabLst>
                  <a:tab pos="8521700" algn="r"/>
                </a:tabLst>
              </a:pPr>
              <a:r>
                <a:rPr lang="en-US" altLang="zh-CN" sz="1800" b="1" dirty="0">
                  <a:solidFill>
                    <a:srgbClr val="000000"/>
                  </a:solidFill>
                  <a:latin typeface="Arial" panose="020B0604020202020204" pitchFamily="34" charset="0"/>
                  <a:ea typeface="宋体" panose="02010600030101010101" pitchFamily="2" charset="-122"/>
                </a:rPr>
                <a:t>《</a:t>
              </a:r>
              <a:r>
                <a:rPr lang="zh-CN" altLang="en-US" sz="1800" b="1" dirty="0">
                  <a:solidFill>
                    <a:srgbClr val="000000"/>
                  </a:solidFill>
                  <a:latin typeface="Arial" panose="020B0604020202020204" pitchFamily="34" charset="0"/>
                  <a:ea typeface="宋体" panose="02010600030101010101" pitchFamily="2" charset="-122"/>
                </a:rPr>
                <a:t>港口危险货物管理规定</a:t>
              </a:r>
              <a:r>
                <a:rPr lang="en-US" altLang="zh-CN" sz="1800" b="1" dirty="0">
                  <a:solidFill>
                    <a:srgbClr val="000000"/>
                  </a:solidFill>
                  <a:latin typeface="Arial" panose="020B0604020202020204" pitchFamily="34" charset="0"/>
                  <a:ea typeface="宋体" panose="02010600030101010101" pitchFamily="2" charset="-122"/>
                </a:rPr>
                <a:t>》</a:t>
              </a:r>
              <a:endParaRPr lang="en-US" altLang="zh-CN" sz="1800" b="1" dirty="0">
                <a:solidFill>
                  <a:srgbClr val="000000"/>
                </a:solidFill>
                <a:latin typeface="Arial" panose="020B0604020202020204" pitchFamily="34" charset="0"/>
                <a:ea typeface="宋体" panose="02010600030101010101" pitchFamily="2" charset="-122"/>
              </a:endParaRPr>
            </a:p>
          </p:txBody>
        </p:sp>
        <p:sp>
          <p:nvSpPr>
            <p:cNvPr id="30730" name="Rectangle 10"/>
            <p:cNvSpPr/>
            <p:nvPr/>
          </p:nvSpPr>
          <p:spPr>
            <a:xfrm>
              <a:off x="192" y="1392"/>
              <a:ext cx="2496" cy="2983"/>
            </a:xfrm>
            <a:prstGeom prst="rect">
              <a:avLst/>
            </a:prstGeom>
            <a:noFill/>
            <a:ln w="6350">
              <a:noFill/>
            </a:ln>
          </p:spPr>
          <p:txBody>
            <a:bodyPr lIns="0" tIns="0" rIns="0" bIns="0">
              <a:spAutoFit/>
            </a:bodyPr>
            <a:p>
              <a:pPr marL="161925" lvl="1" indent="-160020" defTabSz="330200" eaLnBrk="1" hangingPunct="1">
                <a:spcBef>
                  <a:spcPct val="20000"/>
                </a:spcBef>
                <a:buChar char="–"/>
                <a:tabLst>
                  <a:tab pos="8521700" algn="r"/>
                </a:tabLst>
              </a:pPr>
              <a:r>
                <a:rPr lang="en-US" altLang="zh-CN" sz="2800" b="1"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禁止在港口装卸、储存国家禁止通过水路运输的危险货物。 </a:t>
              </a:r>
              <a:endParaRPr lang="zh-CN" altLang="en-US" dirty="0">
                <a:solidFill>
                  <a:schemeClr val="tx1"/>
                </a:solidFill>
                <a:latin typeface="Arial" panose="020B0604020202020204" pitchFamily="34" charset="0"/>
                <a:ea typeface="宋体" panose="02010600030101010101" pitchFamily="2" charset="-122"/>
              </a:endParaRPr>
            </a:p>
            <a:p>
              <a:pPr marL="161925" lvl="1" indent="-160020" defTabSz="330200" eaLnBrk="1" hangingPunct="1">
                <a:lnSpc>
                  <a:spcPct val="140000"/>
                </a:lnSpc>
                <a:spcBef>
                  <a:spcPct val="20000"/>
                </a:spcBef>
                <a:buChar char="–"/>
                <a:tabLst>
                  <a:tab pos="8521700" algn="r"/>
                </a:tabLst>
              </a:pPr>
              <a:r>
                <a:rPr lang="zh-CN" altLang="en-US" dirty="0">
                  <a:solidFill>
                    <a:schemeClr val="tx1"/>
                  </a:solidFill>
                  <a:latin typeface="Arial" panose="020B0604020202020204" pitchFamily="34" charset="0"/>
                  <a:ea typeface="宋体" panose="02010600030101010101" pitchFamily="2" charset="-122"/>
                </a:rPr>
                <a:t>从事危险货物港口作业的企业，应当对从事危险货物港口作业的人员进行有关安全作业知识培训。</a:t>
              </a:r>
              <a:endParaRPr lang="zh-CN" altLang="en-US" dirty="0">
                <a:solidFill>
                  <a:schemeClr val="tx1"/>
                </a:solidFill>
                <a:latin typeface="Arial" panose="020B0604020202020204" pitchFamily="34" charset="0"/>
                <a:ea typeface="宋体" panose="02010600030101010101" pitchFamily="2" charset="-122"/>
              </a:endParaRPr>
            </a:p>
            <a:p>
              <a:pPr marL="161925" lvl="1" indent="-160020" defTabSz="330200" eaLnBrk="1" hangingPunct="1">
                <a:lnSpc>
                  <a:spcPct val="140000"/>
                </a:lnSpc>
                <a:spcBef>
                  <a:spcPct val="20000"/>
                </a:spcBef>
                <a:tabLst>
                  <a:tab pos="8521700" algn="r"/>
                </a:tabLst>
              </a:pPr>
              <a:endParaRPr lang="zh-CN" altLang="en-US" dirty="0">
                <a:solidFill>
                  <a:schemeClr val="tx1"/>
                </a:solidFill>
                <a:latin typeface="Arial" panose="020B0604020202020204" pitchFamily="34" charset="0"/>
                <a:ea typeface="宋体" panose="02010600030101010101" pitchFamily="2" charset="-122"/>
              </a:endParaRPr>
            </a:p>
            <a:p>
              <a:pPr marL="161925" lvl="1" indent="-160020" defTabSz="330200" eaLnBrk="1" hangingPunct="1">
                <a:spcBef>
                  <a:spcPct val="20000"/>
                </a:spcBef>
                <a:tabLst>
                  <a:tab pos="8521700" algn="r"/>
                </a:tabLst>
              </a:pPr>
              <a:endParaRPr lang="zh-CN" altLang="en-US" dirty="0">
                <a:solidFill>
                  <a:schemeClr val="tx1"/>
                </a:solidFill>
                <a:latin typeface="Arial" panose="020B0604020202020204" pitchFamily="34" charset="0"/>
                <a:ea typeface="宋体" panose="02010600030101010101" pitchFamily="2" charset="-122"/>
              </a:endParaRPr>
            </a:p>
            <a:p>
              <a:pPr marL="161925" lvl="1" indent="-160020" defTabSz="330200" eaLnBrk="1" hangingPunct="1">
                <a:spcBef>
                  <a:spcPct val="20000"/>
                </a:spcBef>
                <a:buChar char="–"/>
                <a:tabLst>
                  <a:tab pos="8521700" algn="r"/>
                </a:tabLst>
              </a:pPr>
              <a:endParaRPr lang="en-US" altLang="zh-CN" dirty="0">
                <a:solidFill>
                  <a:srgbClr val="000000"/>
                </a:solidFill>
                <a:latin typeface="Arial" panose="020B0604020202020204" pitchFamily="34" charset="0"/>
                <a:ea typeface="宋体" panose="02010600030101010101" pitchFamily="2" charset="-122"/>
              </a:endParaRPr>
            </a:p>
          </p:txBody>
        </p:sp>
        <p:sp>
          <p:nvSpPr>
            <p:cNvPr id="30731" name="Rectangle 12"/>
            <p:cNvSpPr/>
            <p:nvPr/>
          </p:nvSpPr>
          <p:spPr>
            <a:xfrm>
              <a:off x="2784" y="1344"/>
              <a:ext cx="2387" cy="2622"/>
            </a:xfrm>
            <a:prstGeom prst="rect">
              <a:avLst/>
            </a:prstGeom>
            <a:noFill/>
            <a:ln w="6350">
              <a:noFill/>
            </a:ln>
          </p:spPr>
          <p:txBody>
            <a:bodyPr lIns="0" tIns="0" rIns="0" bIns="0">
              <a:spAutoFit/>
            </a:bodyPr>
            <a:p>
              <a:pPr marL="161925" lvl="1" indent="-160020" defTabSz="330200" eaLnBrk="1" hangingPunct="1">
                <a:lnSpc>
                  <a:spcPct val="140000"/>
                </a:lnSpc>
                <a:spcBef>
                  <a:spcPct val="20000"/>
                </a:spcBef>
                <a:buChar char="–"/>
                <a:tabLst>
                  <a:tab pos="8521700" algn="r"/>
                </a:tabLst>
              </a:pPr>
              <a:r>
                <a:rPr lang="zh-CN" altLang="en-US" dirty="0">
                  <a:solidFill>
                    <a:schemeClr val="tx1"/>
                  </a:solidFill>
                  <a:latin typeface="Arial" panose="020B0604020202020204" pitchFamily="34" charset="0"/>
                  <a:ea typeface="宋体" panose="02010600030101010101" pitchFamily="2" charset="-122"/>
                </a:rPr>
                <a:t>从事危险货物港口作业的企业，应当对从事危险货物港口作业的人员进行有关安全作业知识培训。</a:t>
              </a:r>
              <a:endParaRPr lang="zh-CN" altLang="en-US" dirty="0">
                <a:solidFill>
                  <a:schemeClr val="tx1"/>
                </a:solidFill>
                <a:latin typeface="Arial" panose="020B0604020202020204" pitchFamily="34" charset="0"/>
                <a:ea typeface="宋体" panose="02010600030101010101" pitchFamily="2" charset="-122"/>
              </a:endParaRPr>
            </a:p>
            <a:p>
              <a:pPr marL="161925" lvl="1" indent="-160020" defTabSz="330200" eaLnBrk="1" hangingPunct="1">
                <a:lnSpc>
                  <a:spcPct val="140000"/>
                </a:lnSpc>
                <a:spcBef>
                  <a:spcPct val="20000"/>
                </a:spcBef>
                <a:buChar char="–"/>
                <a:tabLst>
                  <a:tab pos="8521700" algn="r"/>
                </a:tabLst>
              </a:pPr>
              <a:r>
                <a:rPr lang="zh-CN" altLang="en-US" dirty="0">
                  <a:solidFill>
                    <a:schemeClr val="tx1"/>
                  </a:solidFill>
                  <a:latin typeface="Arial" panose="020B0604020202020204" pitchFamily="34" charset="0"/>
                  <a:ea typeface="宋体" panose="02010600030101010101" pitchFamily="2" charset="-122"/>
                </a:rPr>
                <a:t>从事危险货物港口作业的人员应当按照企业安全管理制度和操作规程进行危险货物的操作。 </a:t>
              </a:r>
              <a:endParaRPr lang="zh-CN" altLang="en-US" dirty="0">
                <a:solidFill>
                  <a:schemeClr val="tx1"/>
                </a:solidFill>
                <a:latin typeface="Arial" panose="020B0604020202020204" pitchFamily="34" charset="0"/>
                <a:ea typeface="宋体" panose="02010600030101010101" pitchFamily="2" charset="-122"/>
              </a:endParaRPr>
            </a:p>
          </p:txBody>
        </p:sp>
      </p:grpSp>
      <p:sp>
        <p:nvSpPr>
          <p:cNvPr id="30726" name="Text Box 22"/>
          <p:cNvSpPr txBox="1"/>
          <p:nvPr/>
        </p:nvSpPr>
        <p:spPr>
          <a:xfrm>
            <a:off x="7239000" y="457200"/>
            <a:ext cx="17526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日期占位符 2"/>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916AC142-BF5D-4606-AAC3-733FCB9CA16F}"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1747" name="灯片编号占位符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graphicFrame>
        <p:nvGraphicFramePr>
          <p:cNvPr id="50198" name="Group 22"/>
          <p:cNvGraphicFramePr>
            <a:graphicFrameLocks noGrp="1"/>
          </p:cNvGraphicFramePr>
          <p:nvPr>
            <p:ph idx="4294967295"/>
          </p:nvPr>
        </p:nvGraphicFramePr>
        <p:xfrm>
          <a:off x="304800" y="1828800"/>
          <a:ext cx="8610600" cy="4651375"/>
        </p:xfrm>
        <a:graphic>
          <a:graphicData uri="http://schemas.openxmlformats.org/drawingml/2006/table">
            <a:tbl>
              <a:tblPr/>
              <a:tblGrid>
                <a:gridCol w="8610600"/>
              </a:tblGrid>
              <a:tr h="360799">
                <a:tc>
                  <a:txBody>
                    <a:bodyPr/>
                    <a:lstStyle>
                      <a:lvl1pPr defTabSz="952500">
                        <a:spcBef>
                          <a:spcPct val="20000"/>
                        </a:spcBef>
                        <a:defRPr sz="2800">
                          <a:solidFill>
                            <a:srgbClr val="000000"/>
                          </a:solidFill>
                          <a:latin typeface="Arial" panose="020B0604020202020204" pitchFamily="34" charset="0"/>
                          <a:ea typeface="宋体" panose="02010600030101010101" pitchFamily="2" charset="-122"/>
                        </a:defRPr>
                      </a:lvl1pPr>
                      <a:lvl2pPr marL="1905" defTabSz="952500">
                        <a:spcBef>
                          <a:spcPct val="20000"/>
                        </a:spcBef>
                        <a:defRPr sz="2400">
                          <a:solidFill>
                            <a:schemeClr val="tx1"/>
                          </a:solidFill>
                          <a:latin typeface="Arial" panose="020B0604020202020204" pitchFamily="34" charset="0"/>
                          <a:ea typeface="宋体" panose="02010600030101010101" pitchFamily="2" charset="-122"/>
                        </a:defRPr>
                      </a:lvl2pPr>
                      <a:lvl3pPr marL="295275" defTabSz="952500">
                        <a:spcBef>
                          <a:spcPct val="20000"/>
                        </a:spcBef>
                        <a:defRPr sz="2000">
                          <a:solidFill>
                            <a:schemeClr val="tx1"/>
                          </a:solidFill>
                          <a:latin typeface="Arial" panose="020B0604020202020204" pitchFamily="34" charset="0"/>
                          <a:ea typeface="宋体" panose="02010600030101010101" pitchFamily="2" charset="-122"/>
                        </a:defRPr>
                      </a:lvl3pPr>
                      <a:lvl4pPr marL="587375" defTabSz="952500">
                        <a:spcBef>
                          <a:spcPct val="20000"/>
                        </a:spcBef>
                        <a:defRPr>
                          <a:solidFill>
                            <a:schemeClr val="tx1"/>
                          </a:solidFill>
                          <a:latin typeface="Arial" panose="020B0604020202020204" pitchFamily="34" charset="0"/>
                          <a:ea typeface="宋体" panose="02010600030101010101" pitchFamily="2" charset="-122"/>
                        </a:defRPr>
                      </a:lvl4pPr>
                      <a:lvl5pPr defTabSz="952500">
                        <a:spcBef>
                          <a:spcPct val="20000"/>
                        </a:spcBef>
                        <a:defRPr>
                          <a:solidFill>
                            <a:schemeClr val="tx1"/>
                          </a:solidFill>
                          <a:latin typeface="Arial" panose="020B0604020202020204" pitchFamily="34" charset="0"/>
                          <a:ea typeface="宋体" panose="02010600030101010101" pitchFamily="2" charset="-122"/>
                        </a:defRPr>
                      </a:lvl5pPr>
                      <a:lvl6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525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bg1"/>
                          </a:solidFill>
                          <a:effectLst/>
                          <a:latin typeface="Arial" panose="020B0604020202020204" pitchFamily="34" charset="0"/>
                          <a:ea typeface="宋体" panose="02010600030101010101" pitchFamily="2" charset="-122"/>
                        </a:rPr>
                        <a:t>危化物品储存区要求</a:t>
                      </a:r>
                      <a:endParaRPr kumimoji="0" lang="zh-CN" altLang="en-US" sz="24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a:txBody>
                  <a:tcPr marL="0" marR="0" marT="0" marB="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chemeClr val="hlink"/>
                      </a:solidFill>
                      <a:prstDash val="sysDashDot"/>
                      <a:round/>
                      <a:headEnd type="none" w="med" len="med"/>
                      <a:tailEnd type="none" w="med" len="med"/>
                    </a:lnB>
                    <a:lnTlToBr>
                      <a:noFill/>
                    </a:lnTlToBr>
                    <a:lnBlToTr>
                      <a:noFill/>
                    </a:lnBlToTr>
                    <a:solidFill>
                      <a:schemeClr val="folHlink"/>
                    </a:solidFill>
                  </a:tcPr>
                </a:tc>
              </a:tr>
              <a:tr h="4228664">
                <a:tc>
                  <a:txBody>
                    <a:bodyPr/>
                    <a:lstStyle>
                      <a:lvl1pPr defTabSz="952500">
                        <a:spcBef>
                          <a:spcPct val="20000"/>
                        </a:spcBef>
                        <a:defRPr sz="2800">
                          <a:solidFill>
                            <a:srgbClr val="000000"/>
                          </a:solidFill>
                          <a:latin typeface="Arial" panose="020B0604020202020204" pitchFamily="34" charset="0"/>
                          <a:ea typeface="宋体" panose="02010600030101010101" pitchFamily="2" charset="-122"/>
                        </a:defRPr>
                      </a:lvl1pPr>
                      <a:lvl2pPr marL="1905" defTabSz="952500">
                        <a:spcBef>
                          <a:spcPct val="20000"/>
                        </a:spcBef>
                        <a:defRPr sz="2400">
                          <a:solidFill>
                            <a:schemeClr val="tx1"/>
                          </a:solidFill>
                          <a:latin typeface="Arial" panose="020B0604020202020204" pitchFamily="34" charset="0"/>
                          <a:ea typeface="宋体" panose="02010600030101010101" pitchFamily="2" charset="-122"/>
                        </a:defRPr>
                      </a:lvl2pPr>
                      <a:lvl3pPr marL="295275" defTabSz="952500">
                        <a:spcBef>
                          <a:spcPct val="20000"/>
                        </a:spcBef>
                        <a:defRPr sz="2000">
                          <a:solidFill>
                            <a:schemeClr val="tx1"/>
                          </a:solidFill>
                          <a:latin typeface="Arial" panose="020B0604020202020204" pitchFamily="34" charset="0"/>
                          <a:ea typeface="宋体" panose="02010600030101010101" pitchFamily="2" charset="-122"/>
                        </a:defRPr>
                      </a:lvl3pPr>
                      <a:lvl4pPr marL="587375" defTabSz="952500">
                        <a:spcBef>
                          <a:spcPct val="20000"/>
                        </a:spcBef>
                        <a:defRPr>
                          <a:solidFill>
                            <a:schemeClr val="tx1"/>
                          </a:solidFill>
                          <a:latin typeface="Arial" panose="020B0604020202020204" pitchFamily="34" charset="0"/>
                          <a:ea typeface="宋体" panose="02010600030101010101" pitchFamily="2" charset="-122"/>
                        </a:defRPr>
                      </a:lvl4pPr>
                      <a:lvl5pPr defTabSz="952500">
                        <a:spcBef>
                          <a:spcPct val="20000"/>
                        </a:spcBef>
                        <a:defRPr>
                          <a:solidFill>
                            <a:schemeClr val="tx1"/>
                          </a:solidFill>
                          <a:latin typeface="Arial" panose="020B0604020202020204" pitchFamily="34" charset="0"/>
                          <a:ea typeface="宋体" panose="02010600030101010101" pitchFamily="2" charset="-122"/>
                        </a:defRPr>
                      </a:lvl5pPr>
                      <a:lvl6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对于不同性质的危化物品应配有相应材质的储罐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港口散装液货储罐区应在进出口醒目位置设置储罐分布图，以利指导安全生产和应急反应。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必须制定严格的危化物品的操作运行工艺规程。</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制定交接班制度，日常检查制度。</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必须建立严格的防冻、防凝和保（恒）温管理措施。</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必须有完善的计量手段和建立严格的计量管理制度。</a:t>
                      </a:r>
                      <a:r>
                        <a:rPr kumimoji="0" lang="zh-CN" altLang="en-US" sz="2800" b="0" i="0" u="none" strike="noStrike" cap="none" normalizeH="0" baseline="0">
                          <a:ln>
                            <a:noFill/>
                          </a:ln>
                          <a:solidFill>
                            <a:srgbClr val="000000"/>
                          </a:solidFill>
                          <a:effectLst/>
                          <a:latin typeface="Arial" panose="020B0604020202020204" pitchFamily="34" charset="0"/>
                          <a:ea typeface="宋体" panose="02010600030101010101" pitchFamily="2" charset="-122"/>
                        </a:rPr>
                        <a:t> </a:t>
                      </a:r>
                      <a:endParaRPr kumimoji="0" lang="zh-CN" altLang="en-US" sz="2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54000" marR="36000" marT="53268" marB="53268"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chemeClr val="hlink"/>
                      </a:solidFill>
                      <a:prstDash val="sysDashDot"/>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31756" name="Text Box 18"/>
          <p:cNvSpPr txBox="1"/>
          <p:nvPr/>
        </p:nvSpPr>
        <p:spPr>
          <a:xfrm>
            <a:off x="3429000" y="1295400"/>
            <a:ext cx="42672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材料运输、操作的管理</a:t>
            </a:r>
            <a:endParaRPr lang="zh-CN" altLang="en-US" b="1" i="1" dirty="0">
              <a:solidFill>
                <a:schemeClr val="folHlink"/>
              </a:solidFill>
              <a:latin typeface="Arial" panose="020B0604020202020204" pitchFamily="34" charset="0"/>
            </a:endParaRPr>
          </a:p>
        </p:txBody>
      </p:sp>
      <p:sp>
        <p:nvSpPr>
          <p:cNvPr id="31757" name="Text Box 23"/>
          <p:cNvSpPr txBox="1"/>
          <p:nvPr/>
        </p:nvSpPr>
        <p:spPr>
          <a:xfrm>
            <a:off x="7239000" y="457200"/>
            <a:ext cx="17526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日期占位符 2"/>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F326B677-7224-475B-AECB-FC22BF8082C3}"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2771" name="灯片编号占位符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2772" name="Text Box 4"/>
          <p:cNvSpPr txBox="1"/>
          <p:nvPr/>
        </p:nvSpPr>
        <p:spPr>
          <a:xfrm>
            <a:off x="3581400" y="1219200"/>
            <a:ext cx="3429000" cy="1004888"/>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材料运输、操作的管理</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graphicFrame>
        <p:nvGraphicFramePr>
          <p:cNvPr id="48160" name="Group 32"/>
          <p:cNvGraphicFramePr>
            <a:graphicFrameLocks noGrp="1"/>
          </p:cNvGraphicFramePr>
          <p:nvPr>
            <p:ph idx="4294967295"/>
          </p:nvPr>
        </p:nvGraphicFramePr>
        <p:xfrm>
          <a:off x="381000" y="1828800"/>
          <a:ext cx="8534400" cy="4648200"/>
        </p:xfrm>
        <a:graphic>
          <a:graphicData uri="http://schemas.openxmlformats.org/drawingml/2006/table">
            <a:tbl>
              <a:tblPr/>
              <a:tblGrid>
                <a:gridCol w="8534400"/>
              </a:tblGrid>
              <a:tr h="619125">
                <a:tc>
                  <a:txBody>
                    <a:bodyPr/>
                    <a:lstStyle>
                      <a:lvl1pPr defTabSz="952500">
                        <a:spcBef>
                          <a:spcPct val="20000"/>
                        </a:spcBef>
                        <a:defRPr sz="2800">
                          <a:solidFill>
                            <a:srgbClr val="000000"/>
                          </a:solidFill>
                          <a:latin typeface="Arial" panose="020B0604020202020204" pitchFamily="34" charset="0"/>
                          <a:ea typeface="宋体" panose="02010600030101010101" pitchFamily="2" charset="-122"/>
                        </a:defRPr>
                      </a:lvl1pPr>
                      <a:lvl2pPr marL="1905" defTabSz="952500">
                        <a:spcBef>
                          <a:spcPct val="20000"/>
                        </a:spcBef>
                        <a:defRPr sz="2400">
                          <a:solidFill>
                            <a:schemeClr val="tx1"/>
                          </a:solidFill>
                          <a:latin typeface="Arial" panose="020B0604020202020204" pitchFamily="34" charset="0"/>
                          <a:ea typeface="宋体" panose="02010600030101010101" pitchFamily="2" charset="-122"/>
                        </a:defRPr>
                      </a:lvl2pPr>
                      <a:lvl3pPr marL="295275" defTabSz="952500">
                        <a:spcBef>
                          <a:spcPct val="20000"/>
                        </a:spcBef>
                        <a:defRPr sz="2000">
                          <a:solidFill>
                            <a:schemeClr val="tx1"/>
                          </a:solidFill>
                          <a:latin typeface="Arial" panose="020B0604020202020204" pitchFamily="34" charset="0"/>
                          <a:ea typeface="宋体" panose="02010600030101010101" pitchFamily="2" charset="-122"/>
                        </a:defRPr>
                      </a:lvl3pPr>
                      <a:lvl4pPr marL="587375" defTabSz="952500">
                        <a:spcBef>
                          <a:spcPct val="20000"/>
                        </a:spcBef>
                        <a:defRPr>
                          <a:solidFill>
                            <a:schemeClr val="tx1"/>
                          </a:solidFill>
                          <a:latin typeface="Arial" panose="020B0604020202020204" pitchFamily="34" charset="0"/>
                          <a:ea typeface="宋体" panose="02010600030101010101" pitchFamily="2" charset="-122"/>
                        </a:defRPr>
                      </a:lvl4pPr>
                      <a:lvl5pPr defTabSz="952500">
                        <a:spcBef>
                          <a:spcPct val="20000"/>
                        </a:spcBef>
                        <a:defRPr>
                          <a:solidFill>
                            <a:schemeClr val="tx1"/>
                          </a:solidFill>
                          <a:latin typeface="Arial" panose="020B0604020202020204" pitchFamily="34" charset="0"/>
                          <a:ea typeface="宋体" panose="02010600030101010101" pitchFamily="2" charset="-122"/>
                        </a:defRPr>
                      </a:lvl5pPr>
                      <a:lvl6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525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a:ln>
                            <a:noFill/>
                          </a:ln>
                          <a:solidFill>
                            <a:schemeClr val="bg1"/>
                          </a:solidFill>
                          <a:effectLst/>
                          <a:latin typeface="Arial" panose="020B0604020202020204" pitchFamily="34" charset="0"/>
                          <a:ea typeface="宋体" panose="02010600030101010101" pitchFamily="2" charset="-122"/>
                        </a:rPr>
                        <a:t>危化物品储存基本要求</a:t>
                      </a:r>
                      <a:endParaRPr kumimoji="0" lang="zh-CN" altLang="en-US" sz="2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a:txBody>
                  <a:tcPr marL="0" marR="0" marT="0" marB="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chemeClr val="hlink"/>
                      </a:solidFill>
                      <a:prstDash val="sysDashDot"/>
                      <a:round/>
                      <a:headEnd type="none" w="med" len="med"/>
                      <a:tailEnd type="none" w="med" len="med"/>
                    </a:lnB>
                    <a:lnTlToBr>
                      <a:noFill/>
                    </a:lnTlToBr>
                    <a:lnBlToTr>
                      <a:noFill/>
                    </a:lnBlToTr>
                    <a:solidFill>
                      <a:schemeClr val="folHlink"/>
                    </a:solidFill>
                  </a:tcPr>
                </a:tc>
              </a:tr>
              <a:tr h="4029075">
                <a:tc>
                  <a:txBody>
                    <a:bodyPr/>
                    <a:lstStyle>
                      <a:lvl1pPr defTabSz="952500">
                        <a:spcBef>
                          <a:spcPct val="20000"/>
                        </a:spcBef>
                        <a:defRPr sz="2800">
                          <a:solidFill>
                            <a:srgbClr val="000000"/>
                          </a:solidFill>
                          <a:latin typeface="Arial" panose="020B0604020202020204" pitchFamily="34" charset="0"/>
                          <a:ea typeface="宋体" panose="02010600030101010101" pitchFamily="2" charset="-122"/>
                        </a:defRPr>
                      </a:lvl1pPr>
                      <a:lvl2pPr marL="1905" defTabSz="952500">
                        <a:spcBef>
                          <a:spcPct val="20000"/>
                        </a:spcBef>
                        <a:defRPr sz="2400">
                          <a:solidFill>
                            <a:schemeClr val="tx1"/>
                          </a:solidFill>
                          <a:latin typeface="Arial" panose="020B0604020202020204" pitchFamily="34" charset="0"/>
                          <a:ea typeface="宋体" panose="02010600030101010101" pitchFamily="2" charset="-122"/>
                        </a:defRPr>
                      </a:lvl2pPr>
                      <a:lvl3pPr marL="295275" defTabSz="952500">
                        <a:spcBef>
                          <a:spcPct val="20000"/>
                        </a:spcBef>
                        <a:defRPr sz="2000">
                          <a:solidFill>
                            <a:schemeClr val="tx1"/>
                          </a:solidFill>
                          <a:latin typeface="Arial" panose="020B0604020202020204" pitchFamily="34" charset="0"/>
                          <a:ea typeface="宋体" panose="02010600030101010101" pitchFamily="2" charset="-122"/>
                        </a:defRPr>
                      </a:lvl3pPr>
                      <a:lvl4pPr marL="587375" defTabSz="952500">
                        <a:spcBef>
                          <a:spcPct val="20000"/>
                        </a:spcBef>
                        <a:defRPr>
                          <a:solidFill>
                            <a:schemeClr val="tx1"/>
                          </a:solidFill>
                          <a:latin typeface="Arial" panose="020B0604020202020204" pitchFamily="34" charset="0"/>
                          <a:ea typeface="宋体" panose="02010600030101010101" pitchFamily="2" charset="-122"/>
                        </a:defRPr>
                      </a:lvl4pPr>
                      <a:lvl5pPr defTabSz="952500">
                        <a:spcBef>
                          <a:spcPct val="20000"/>
                        </a:spcBef>
                        <a:defRPr>
                          <a:solidFill>
                            <a:schemeClr val="tx1"/>
                          </a:solidFill>
                          <a:latin typeface="Arial" panose="020B0604020202020204" pitchFamily="34" charset="0"/>
                          <a:ea typeface="宋体" panose="02010600030101010101" pitchFamily="2" charset="-122"/>
                        </a:defRPr>
                      </a:lvl5pPr>
                      <a:lvl6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储存散装液货的港口应建立专用储罐式罐区。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港口储存散装液货必须遵守国家法律、法规规定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必须配备有专业知识的技术人员、工人。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存储散装液货危险品的储罐宜在其醒目处注明所储危险品的联合国编号并标打危险货物标志。</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储存危化的库区严禁吸烟和使用明火或需动火审批</a:t>
                      </a:r>
                      <a:r>
                        <a:rPr kumimoji="0" lang="zh-CN" altLang="en-US" sz="2800" b="0" i="0" u="none" strike="noStrike" cap="none" normalizeH="0" baseline="0">
                          <a:ln>
                            <a:noFill/>
                          </a:ln>
                          <a:solidFill>
                            <a:srgbClr val="000000"/>
                          </a:solidFill>
                          <a:effectLst/>
                          <a:latin typeface="Arial" panose="020B0604020202020204" pitchFamily="34" charset="0"/>
                          <a:ea typeface="宋体" panose="02010600030101010101" pitchFamily="2" charset="-122"/>
                        </a:rPr>
                        <a:t>。</a:t>
                      </a:r>
                      <a:endParaRPr kumimoji="0" lang="zh-CN" altLang="en-US" sz="2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54000" marR="36000" marT="54000" marB="54000"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chemeClr val="hlink"/>
                      </a:solidFill>
                      <a:prstDash val="sysDashDot"/>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32781" name="Text Box 33"/>
          <p:cNvSpPr txBox="1"/>
          <p:nvPr/>
        </p:nvSpPr>
        <p:spPr>
          <a:xfrm>
            <a:off x="7239000" y="457200"/>
            <a:ext cx="17526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日期占位符 2"/>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B760135D-8C4B-4832-900F-C00094F47A4C}"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3795" name="灯片编号占位符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graphicFrame>
        <p:nvGraphicFramePr>
          <p:cNvPr id="49169" name="Group 17"/>
          <p:cNvGraphicFramePr>
            <a:graphicFrameLocks noGrp="1"/>
          </p:cNvGraphicFramePr>
          <p:nvPr>
            <p:ph idx="4294967295"/>
          </p:nvPr>
        </p:nvGraphicFramePr>
        <p:xfrm>
          <a:off x="533400" y="1905000"/>
          <a:ext cx="8229600" cy="4572000"/>
        </p:xfrm>
        <a:graphic>
          <a:graphicData uri="http://schemas.openxmlformats.org/drawingml/2006/table">
            <a:tbl>
              <a:tblPr/>
              <a:tblGrid>
                <a:gridCol w="8229600"/>
              </a:tblGrid>
              <a:tr h="365709">
                <a:tc>
                  <a:txBody>
                    <a:bodyPr/>
                    <a:lstStyle>
                      <a:lvl1pPr defTabSz="952500">
                        <a:spcBef>
                          <a:spcPct val="20000"/>
                        </a:spcBef>
                        <a:defRPr sz="2800">
                          <a:solidFill>
                            <a:srgbClr val="000000"/>
                          </a:solidFill>
                          <a:latin typeface="Arial" panose="020B0604020202020204" pitchFamily="34" charset="0"/>
                          <a:ea typeface="宋体" panose="02010600030101010101" pitchFamily="2" charset="-122"/>
                        </a:defRPr>
                      </a:lvl1pPr>
                      <a:lvl2pPr marL="1905" defTabSz="952500">
                        <a:spcBef>
                          <a:spcPct val="20000"/>
                        </a:spcBef>
                        <a:defRPr sz="2400">
                          <a:solidFill>
                            <a:schemeClr val="tx1"/>
                          </a:solidFill>
                          <a:latin typeface="Arial" panose="020B0604020202020204" pitchFamily="34" charset="0"/>
                          <a:ea typeface="宋体" panose="02010600030101010101" pitchFamily="2" charset="-122"/>
                        </a:defRPr>
                      </a:lvl2pPr>
                      <a:lvl3pPr marL="295275" defTabSz="952500">
                        <a:spcBef>
                          <a:spcPct val="20000"/>
                        </a:spcBef>
                        <a:defRPr sz="2000">
                          <a:solidFill>
                            <a:schemeClr val="tx1"/>
                          </a:solidFill>
                          <a:latin typeface="Arial" panose="020B0604020202020204" pitchFamily="34" charset="0"/>
                          <a:ea typeface="宋体" panose="02010600030101010101" pitchFamily="2" charset="-122"/>
                        </a:defRPr>
                      </a:lvl3pPr>
                      <a:lvl4pPr marL="587375" defTabSz="952500">
                        <a:spcBef>
                          <a:spcPct val="20000"/>
                        </a:spcBef>
                        <a:defRPr>
                          <a:solidFill>
                            <a:schemeClr val="tx1"/>
                          </a:solidFill>
                          <a:latin typeface="Arial" panose="020B0604020202020204" pitchFamily="34" charset="0"/>
                          <a:ea typeface="宋体" panose="02010600030101010101" pitchFamily="2" charset="-122"/>
                        </a:defRPr>
                      </a:lvl4pPr>
                      <a:lvl5pPr defTabSz="952500">
                        <a:spcBef>
                          <a:spcPct val="20000"/>
                        </a:spcBef>
                        <a:defRPr>
                          <a:solidFill>
                            <a:schemeClr val="tx1"/>
                          </a:solidFill>
                          <a:latin typeface="Arial" panose="020B0604020202020204" pitchFamily="34" charset="0"/>
                          <a:ea typeface="宋体" panose="02010600030101010101" pitchFamily="2" charset="-122"/>
                        </a:defRPr>
                      </a:lvl5pPr>
                      <a:lvl6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525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bg1"/>
                          </a:solidFill>
                          <a:effectLst/>
                          <a:latin typeface="Arial" panose="020B0604020202020204" pitchFamily="34" charset="0"/>
                          <a:ea typeface="宋体" panose="02010600030101010101" pitchFamily="2" charset="-122"/>
                        </a:rPr>
                        <a:t>危化物品出入库管理</a:t>
                      </a:r>
                      <a:endParaRPr kumimoji="0" lang="zh-CN" altLang="en-US" sz="24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a:txBody>
                  <a:tcPr marL="0" marR="0" marT="0" marB="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chemeClr val="hlink"/>
                      </a:solidFill>
                      <a:prstDash val="sysDashDot"/>
                      <a:round/>
                      <a:headEnd type="none" w="med" len="med"/>
                      <a:tailEnd type="none" w="med" len="med"/>
                    </a:lnB>
                    <a:lnTlToBr>
                      <a:noFill/>
                    </a:lnTlToBr>
                    <a:lnBlToTr>
                      <a:noFill/>
                    </a:lnBlToTr>
                    <a:solidFill>
                      <a:schemeClr val="folHlink"/>
                    </a:solidFill>
                  </a:tcPr>
                </a:tc>
              </a:tr>
              <a:tr h="4206291">
                <a:tc>
                  <a:txBody>
                    <a:bodyPr/>
                    <a:lstStyle>
                      <a:lvl1pPr defTabSz="952500">
                        <a:spcBef>
                          <a:spcPct val="20000"/>
                        </a:spcBef>
                        <a:defRPr sz="2800">
                          <a:solidFill>
                            <a:srgbClr val="000000"/>
                          </a:solidFill>
                          <a:latin typeface="Arial" panose="020B0604020202020204" pitchFamily="34" charset="0"/>
                          <a:ea typeface="宋体" panose="02010600030101010101" pitchFamily="2" charset="-122"/>
                        </a:defRPr>
                      </a:lvl1pPr>
                      <a:lvl2pPr marL="1905" defTabSz="952500">
                        <a:spcBef>
                          <a:spcPct val="20000"/>
                        </a:spcBef>
                        <a:defRPr sz="2400">
                          <a:solidFill>
                            <a:schemeClr val="tx1"/>
                          </a:solidFill>
                          <a:latin typeface="Arial" panose="020B0604020202020204" pitchFamily="34" charset="0"/>
                          <a:ea typeface="宋体" panose="02010600030101010101" pitchFamily="2" charset="-122"/>
                        </a:defRPr>
                      </a:lvl2pPr>
                      <a:lvl3pPr marL="295275" defTabSz="952500">
                        <a:spcBef>
                          <a:spcPct val="20000"/>
                        </a:spcBef>
                        <a:defRPr sz="2000">
                          <a:solidFill>
                            <a:schemeClr val="tx1"/>
                          </a:solidFill>
                          <a:latin typeface="Arial" panose="020B0604020202020204" pitchFamily="34" charset="0"/>
                          <a:ea typeface="宋体" panose="02010600030101010101" pitchFamily="2" charset="-122"/>
                        </a:defRPr>
                      </a:lvl3pPr>
                      <a:lvl4pPr marL="587375" defTabSz="952500">
                        <a:spcBef>
                          <a:spcPct val="20000"/>
                        </a:spcBef>
                        <a:defRPr>
                          <a:solidFill>
                            <a:schemeClr val="tx1"/>
                          </a:solidFill>
                          <a:latin typeface="Arial" panose="020B0604020202020204" pitchFamily="34" charset="0"/>
                          <a:ea typeface="宋体" panose="02010600030101010101" pitchFamily="2" charset="-122"/>
                        </a:defRPr>
                      </a:lvl4pPr>
                      <a:lvl5pPr defTabSz="952500">
                        <a:spcBef>
                          <a:spcPct val="20000"/>
                        </a:spcBef>
                        <a:defRPr>
                          <a:solidFill>
                            <a:schemeClr val="tx1"/>
                          </a:solidFill>
                          <a:latin typeface="Arial" panose="020B0604020202020204" pitchFamily="34" charset="0"/>
                          <a:ea typeface="宋体" panose="02010600030101010101" pitchFamily="2" charset="-122"/>
                        </a:defRPr>
                      </a:lvl5pPr>
                      <a:lvl6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525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储存散装液货的储罐区必须建立严格的出入库管理。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出入库前必须按合同进行检查验收和登记。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装卸腐蚀性物品时，操作人员应根据危险性穿戴防护用品。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对于有毒物品在装卸时，应注意保持通风和避免呼吸蒸。汽，并配戴必要的防护用具。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在各储罐区入口处应设置人体静电消除栓。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p>
                      <a:pPr marL="0" marR="0" lvl="0" indent="0" algn="l" defTabSz="952500" rtl="0" eaLnBrk="1" fontAlgn="base" latinLnBrk="0" hangingPunct="1">
                        <a:lnSpc>
                          <a:spcPct val="145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rPr>
                        <a:t>在库内禁止使用无防爆装置的无线电话机及其他通讯器材。 </a:t>
                      </a: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54000" marR="36000" marT="53993" marB="53993"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chemeClr val="hlink"/>
                      </a:solidFill>
                      <a:prstDash val="sysDashDot"/>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33804" name="Text Box 16"/>
          <p:cNvSpPr txBox="1"/>
          <p:nvPr/>
        </p:nvSpPr>
        <p:spPr>
          <a:xfrm>
            <a:off x="3581400" y="1219200"/>
            <a:ext cx="38100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hlinkClick r:id="rId1" action="ppaction://hlinksldjump"/>
              </a:rPr>
              <a:t>材料运输、操作的管理</a:t>
            </a:r>
            <a:endParaRPr lang="zh-CN" altLang="en-US" b="1" i="1" dirty="0">
              <a:solidFill>
                <a:schemeClr val="folHlink"/>
              </a:solidFill>
              <a:latin typeface="Arial" panose="020B0604020202020204" pitchFamily="34" charset="0"/>
            </a:endParaRPr>
          </a:p>
        </p:txBody>
      </p:sp>
      <p:sp>
        <p:nvSpPr>
          <p:cNvPr id="33805" name="Text Box 18"/>
          <p:cNvSpPr txBox="1"/>
          <p:nvPr/>
        </p:nvSpPr>
        <p:spPr>
          <a:xfrm>
            <a:off x="7239000" y="457200"/>
            <a:ext cx="17526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日期占位符 2"/>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78884F7A-B18C-488D-B850-C035C595F5FC}"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4819" name="灯片编号占位符 4"/>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4820" name="Text Box 14"/>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grpSp>
        <p:nvGrpSpPr>
          <p:cNvPr id="34821" name="Group 41"/>
          <p:cNvGrpSpPr/>
          <p:nvPr/>
        </p:nvGrpSpPr>
        <p:grpSpPr>
          <a:xfrm>
            <a:off x="3581400" y="3352800"/>
            <a:ext cx="2590800" cy="1374775"/>
            <a:chOff x="240" y="1200"/>
            <a:chExt cx="2352" cy="529"/>
          </a:xfrm>
        </p:grpSpPr>
        <p:sp>
          <p:nvSpPr>
            <p:cNvPr id="34847" name="Rectangle 16"/>
            <p:cNvSpPr/>
            <p:nvPr/>
          </p:nvSpPr>
          <p:spPr>
            <a:xfrm>
              <a:off x="240" y="1200"/>
              <a:ext cx="2352" cy="528"/>
            </a:xfrm>
            <a:prstGeom prst="rect">
              <a:avLst/>
            </a:prstGeom>
            <a:solidFill>
              <a:srgbClr val="FFFF00">
                <a:alpha val="39999"/>
              </a:srgbClr>
            </a:solidFill>
            <a:ln w="9525">
              <a:noFill/>
            </a:ln>
          </p:spPr>
          <p:txBody>
            <a:bodyPr wrap="none" anchor="ctr"/>
            <a:p>
              <a:pPr eaLnBrk="1" hangingPunct="1"/>
              <a:endParaRPr lang="zh-CN" altLang="en-US" dirty="0">
                <a:latin typeface="黑体" panose="02010609060101010101" pitchFamily="49" charset="-122"/>
              </a:endParaRPr>
            </a:p>
          </p:txBody>
        </p:sp>
        <p:sp>
          <p:nvSpPr>
            <p:cNvPr id="34848" name="Text Box 17"/>
            <p:cNvSpPr txBox="1"/>
            <p:nvPr/>
          </p:nvSpPr>
          <p:spPr>
            <a:xfrm>
              <a:off x="288" y="1200"/>
              <a:ext cx="2161" cy="529"/>
            </a:xfrm>
            <a:prstGeom prst="rect">
              <a:avLst/>
            </a:prstGeom>
            <a:noFill/>
            <a:ln w="9525">
              <a:noFill/>
            </a:ln>
          </p:spPr>
          <p:txBody>
            <a:bodyPr>
              <a:spAutoFit/>
            </a:bodyPr>
            <a:p>
              <a:pPr eaLnBrk="1" hangingPunct="1">
                <a:spcBef>
                  <a:spcPct val="50000"/>
                </a:spcBef>
              </a:pPr>
              <a:r>
                <a:rPr lang="zh-CN" altLang="en-US" sz="2800" dirty="0">
                  <a:latin typeface="华文行楷" pitchFamily="2" charset="-122"/>
                  <a:ea typeface="华文行楷" pitchFamily="2" charset="-122"/>
                </a:rPr>
                <a:t>港口和码头建造及运营的环境问题</a:t>
              </a:r>
              <a:endParaRPr lang="zh-CN" altLang="en-US" sz="2800" dirty="0">
                <a:latin typeface="华文行楷" pitchFamily="2" charset="-122"/>
                <a:ea typeface="华文行楷" pitchFamily="2" charset="-122"/>
              </a:endParaRPr>
            </a:p>
          </p:txBody>
        </p:sp>
      </p:grpSp>
      <p:grpSp>
        <p:nvGrpSpPr>
          <p:cNvPr id="34822" name="Group 33"/>
          <p:cNvGrpSpPr/>
          <p:nvPr/>
        </p:nvGrpSpPr>
        <p:grpSpPr>
          <a:xfrm>
            <a:off x="1600200" y="2819400"/>
            <a:ext cx="1524000" cy="1295400"/>
            <a:chOff x="720" y="1872"/>
            <a:chExt cx="960" cy="816"/>
          </a:xfrm>
        </p:grpSpPr>
        <p:sp>
          <p:nvSpPr>
            <p:cNvPr id="34845" name="Oval 15"/>
            <p:cNvSpPr/>
            <p:nvPr/>
          </p:nvSpPr>
          <p:spPr>
            <a:xfrm>
              <a:off x="720" y="1872"/>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46" name="Text Box 18"/>
            <p:cNvSpPr txBox="1"/>
            <p:nvPr/>
          </p:nvSpPr>
          <p:spPr>
            <a:xfrm>
              <a:off x="816" y="2016"/>
              <a:ext cx="864" cy="51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疏浚物管理</a:t>
              </a:r>
              <a:endParaRPr lang="zh-CN" altLang="en-US" dirty="0">
                <a:latin typeface="华文行楷" pitchFamily="2" charset="-122"/>
                <a:ea typeface="华文行楷" pitchFamily="2" charset="-122"/>
              </a:endParaRPr>
            </a:p>
          </p:txBody>
        </p:sp>
      </p:grpSp>
      <p:grpSp>
        <p:nvGrpSpPr>
          <p:cNvPr id="34823" name="Group 34"/>
          <p:cNvGrpSpPr/>
          <p:nvPr/>
        </p:nvGrpSpPr>
        <p:grpSpPr>
          <a:xfrm>
            <a:off x="3124200" y="1905000"/>
            <a:ext cx="1295400" cy="1295400"/>
            <a:chOff x="1920" y="1872"/>
            <a:chExt cx="816" cy="816"/>
          </a:xfrm>
        </p:grpSpPr>
        <p:sp>
          <p:nvSpPr>
            <p:cNvPr id="34843" name="Oval 22"/>
            <p:cNvSpPr/>
            <p:nvPr/>
          </p:nvSpPr>
          <p:spPr>
            <a:xfrm>
              <a:off x="1920" y="1872"/>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44" name="Text Box 26"/>
            <p:cNvSpPr txBox="1"/>
            <p:nvPr/>
          </p:nvSpPr>
          <p:spPr>
            <a:xfrm>
              <a:off x="2016" y="2016"/>
              <a:ext cx="720" cy="51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大气排放物</a:t>
              </a:r>
              <a:endParaRPr lang="zh-CN" altLang="en-US" dirty="0">
                <a:latin typeface="华文行楷" pitchFamily="2" charset="-122"/>
                <a:ea typeface="华文行楷" pitchFamily="2" charset="-122"/>
              </a:endParaRPr>
            </a:p>
          </p:txBody>
        </p:sp>
      </p:grpSp>
      <p:grpSp>
        <p:nvGrpSpPr>
          <p:cNvPr id="34824" name="Group 35"/>
          <p:cNvGrpSpPr/>
          <p:nvPr/>
        </p:nvGrpSpPr>
        <p:grpSpPr>
          <a:xfrm>
            <a:off x="4876800" y="1828800"/>
            <a:ext cx="1371600" cy="1295400"/>
            <a:chOff x="3168" y="1872"/>
            <a:chExt cx="864" cy="816"/>
          </a:xfrm>
        </p:grpSpPr>
        <p:sp>
          <p:nvSpPr>
            <p:cNvPr id="34841" name="Oval 21"/>
            <p:cNvSpPr/>
            <p:nvPr/>
          </p:nvSpPr>
          <p:spPr>
            <a:xfrm>
              <a:off x="3168" y="1872"/>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42" name="Text Box 27"/>
            <p:cNvSpPr txBox="1"/>
            <p:nvPr/>
          </p:nvSpPr>
          <p:spPr>
            <a:xfrm>
              <a:off x="3216" y="1920"/>
              <a:ext cx="816" cy="74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一般性废弃物的接收</a:t>
              </a:r>
              <a:endParaRPr lang="zh-CN" altLang="en-US" dirty="0">
                <a:latin typeface="华文行楷" pitchFamily="2" charset="-122"/>
                <a:ea typeface="华文行楷" pitchFamily="2" charset="-122"/>
              </a:endParaRPr>
            </a:p>
          </p:txBody>
        </p:sp>
      </p:grpSp>
      <p:grpSp>
        <p:nvGrpSpPr>
          <p:cNvPr id="34825" name="Group 36"/>
          <p:cNvGrpSpPr/>
          <p:nvPr/>
        </p:nvGrpSpPr>
        <p:grpSpPr>
          <a:xfrm>
            <a:off x="6400800" y="2667000"/>
            <a:ext cx="1295400" cy="1295400"/>
            <a:chOff x="4176" y="1872"/>
            <a:chExt cx="816" cy="816"/>
          </a:xfrm>
        </p:grpSpPr>
        <p:sp>
          <p:nvSpPr>
            <p:cNvPr id="34839" name="Oval 24"/>
            <p:cNvSpPr/>
            <p:nvPr/>
          </p:nvSpPr>
          <p:spPr>
            <a:xfrm>
              <a:off x="4176" y="1872"/>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40" name="Text Box 28"/>
            <p:cNvSpPr txBox="1"/>
            <p:nvPr/>
          </p:nvSpPr>
          <p:spPr>
            <a:xfrm>
              <a:off x="4320" y="2112"/>
              <a:ext cx="528" cy="28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废水</a:t>
              </a:r>
              <a:endParaRPr lang="zh-CN" altLang="en-US" dirty="0">
                <a:latin typeface="华文行楷" pitchFamily="2" charset="-122"/>
                <a:ea typeface="华文行楷" pitchFamily="2" charset="-122"/>
              </a:endParaRPr>
            </a:p>
          </p:txBody>
        </p:sp>
      </p:grpSp>
      <p:grpSp>
        <p:nvGrpSpPr>
          <p:cNvPr id="34826" name="Group 37"/>
          <p:cNvGrpSpPr/>
          <p:nvPr/>
        </p:nvGrpSpPr>
        <p:grpSpPr>
          <a:xfrm>
            <a:off x="1905000" y="4419600"/>
            <a:ext cx="1295400" cy="1295400"/>
            <a:chOff x="480" y="2976"/>
            <a:chExt cx="816" cy="816"/>
          </a:xfrm>
        </p:grpSpPr>
        <p:sp>
          <p:nvSpPr>
            <p:cNvPr id="34837" name="Oval 19"/>
            <p:cNvSpPr/>
            <p:nvPr/>
          </p:nvSpPr>
          <p:spPr>
            <a:xfrm>
              <a:off x="480" y="2976"/>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38" name="Text Box 29"/>
            <p:cNvSpPr txBox="1"/>
            <p:nvPr/>
          </p:nvSpPr>
          <p:spPr>
            <a:xfrm>
              <a:off x="624" y="3264"/>
              <a:ext cx="672" cy="28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废水</a:t>
              </a:r>
              <a:endParaRPr lang="zh-CN" altLang="en-US" dirty="0">
                <a:latin typeface="华文行楷" pitchFamily="2" charset="-122"/>
                <a:ea typeface="华文行楷" pitchFamily="2" charset="-122"/>
              </a:endParaRPr>
            </a:p>
          </p:txBody>
        </p:sp>
      </p:grpSp>
      <p:grpSp>
        <p:nvGrpSpPr>
          <p:cNvPr id="34827" name="Group 38"/>
          <p:cNvGrpSpPr/>
          <p:nvPr/>
        </p:nvGrpSpPr>
        <p:grpSpPr>
          <a:xfrm>
            <a:off x="3352800" y="4953000"/>
            <a:ext cx="1447800" cy="1295400"/>
            <a:chOff x="1488" y="2928"/>
            <a:chExt cx="912" cy="816"/>
          </a:xfrm>
        </p:grpSpPr>
        <p:sp>
          <p:nvSpPr>
            <p:cNvPr id="34835" name="Oval 20"/>
            <p:cNvSpPr/>
            <p:nvPr/>
          </p:nvSpPr>
          <p:spPr>
            <a:xfrm>
              <a:off x="1488" y="2928"/>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36" name="Text Box 30"/>
            <p:cNvSpPr txBox="1"/>
            <p:nvPr/>
          </p:nvSpPr>
          <p:spPr>
            <a:xfrm>
              <a:off x="1536" y="2976"/>
              <a:ext cx="864" cy="74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有害材料和油的管理</a:t>
              </a:r>
              <a:endParaRPr lang="zh-CN" altLang="en-US" dirty="0">
                <a:latin typeface="华文行楷" pitchFamily="2" charset="-122"/>
                <a:ea typeface="华文行楷" pitchFamily="2" charset="-122"/>
              </a:endParaRPr>
            </a:p>
          </p:txBody>
        </p:sp>
      </p:grpSp>
      <p:grpSp>
        <p:nvGrpSpPr>
          <p:cNvPr id="34828" name="Group 39"/>
          <p:cNvGrpSpPr/>
          <p:nvPr/>
        </p:nvGrpSpPr>
        <p:grpSpPr>
          <a:xfrm>
            <a:off x="5181600" y="5029200"/>
            <a:ext cx="1295400" cy="1295400"/>
            <a:chOff x="2640" y="2928"/>
            <a:chExt cx="816" cy="816"/>
          </a:xfrm>
        </p:grpSpPr>
        <p:sp>
          <p:nvSpPr>
            <p:cNvPr id="34833" name="Oval 23"/>
            <p:cNvSpPr/>
            <p:nvPr/>
          </p:nvSpPr>
          <p:spPr>
            <a:xfrm>
              <a:off x="2640" y="2928"/>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34" name="Text Box 31"/>
            <p:cNvSpPr txBox="1"/>
            <p:nvPr/>
          </p:nvSpPr>
          <p:spPr>
            <a:xfrm>
              <a:off x="2832" y="3216"/>
              <a:ext cx="576" cy="28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噪声</a:t>
              </a:r>
              <a:endParaRPr lang="zh-CN" altLang="en-US" dirty="0">
                <a:latin typeface="华文行楷" pitchFamily="2" charset="-122"/>
                <a:ea typeface="华文行楷" pitchFamily="2" charset="-122"/>
              </a:endParaRPr>
            </a:p>
          </p:txBody>
        </p:sp>
      </p:grpSp>
      <p:grpSp>
        <p:nvGrpSpPr>
          <p:cNvPr id="34829" name="Group 40"/>
          <p:cNvGrpSpPr/>
          <p:nvPr/>
        </p:nvGrpSpPr>
        <p:grpSpPr>
          <a:xfrm>
            <a:off x="6553200" y="4419600"/>
            <a:ext cx="1295400" cy="1295400"/>
            <a:chOff x="3792" y="2928"/>
            <a:chExt cx="816" cy="816"/>
          </a:xfrm>
        </p:grpSpPr>
        <p:sp>
          <p:nvSpPr>
            <p:cNvPr id="34831" name="Oval 25"/>
            <p:cNvSpPr/>
            <p:nvPr/>
          </p:nvSpPr>
          <p:spPr>
            <a:xfrm>
              <a:off x="3792" y="2928"/>
              <a:ext cx="816" cy="816"/>
            </a:xfrm>
            <a:prstGeom prst="ellipse">
              <a:avLst/>
            </a:prstGeom>
            <a:gradFill rotWithShape="1">
              <a:gsLst>
                <a:gs pos="0">
                  <a:srgbClr val="666699"/>
                </a:gs>
                <a:gs pos="100000">
                  <a:schemeClr val="bg1"/>
                </a:gs>
              </a:gsLst>
              <a:path path="rect">
                <a:fillToRect r="100000" b="100000"/>
              </a:path>
              <a:tileRect/>
            </a:gradFill>
            <a:ln w="3175" cap="flat" cmpd="sng">
              <a:solidFill>
                <a:srgbClr val="3366FF"/>
              </a:solidFill>
              <a:prstDash val="lgDashDotDot"/>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4832" name="Text Box 32"/>
            <p:cNvSpPr txBox="1"/>
            <p:nvPr/>
          </p:nvSpPr>
          <p:spPr>
            <a:xfrm>
              <a:off x="3840" y="3072"/>
              <a:ext cx="768" cy="518"/>
            </a:xfrm>
            <a:prstGeom prst="rect">
              <a:avLst/>
            </a:prstGeom>
            <a:noFill/>
            <a:ln w="9525">
              <a:noFill/>
            </a:ln>
          </p:spPr>
          <p:txBody>
            <a:bodyPr>
              <a:spAutoFit/>
            </a:bodyPr>
            <a:p>
              <a:pPr eaLnBrk="1" hangingPunct="1">
                <a:spcBef>
                  <a:spcPct val="50000"/>
                </a:spcBef>
              </a:pPr>
              <a:r>
                <a:rPr lang="zh-CN" altLang="en-US" dirty="0">
                  <a:latin typeface="华文行楷" pitchFamily="2" charset="-122"/>
                  <a:ea typeface="华文行楷" pitchFamily="2" charset="-122"/>
                </a:rPr>
                <a:t>生物多样性</a:t>
              </a:r>
              <a:endParaRPr lang="zh-CN" altLang="en-US" dirty="0">
                <a:latin typeface="华文行楷" pitchFamily="2" charset="-122"/>
                <a:ea typeface="华文行楷" pitchFamily="2" charset="-122"/>
              </a:endParaRPr>
            </a:p>
          </p:txBody>
        </p:sp>
      </p:grpSp>
      <p:sp>
        <p:nvSpPr>
          <p:cNvPr id="34830" name="Text Box 42"/>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9C617F02-E787-4748-9EFD-A9919A2D4F40}"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584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5844" name="Text Box 37"/>
          <p:cNvSpPr txBox="1"/>
          <p:nvPr/>
        </p:nvSpPr>
        <p:spPr>
          <a:xfrm>
            <a:off x="228600" y="1828800"/>
            <a:ext cx="25146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大气排放物</a:t>
            </a:r>
            <a:endParaRPr lang="zh-CN" altLang="en-US" b="1" dirty="0">
              <a:solidFill>
                <a:schemeClr val="tx1"/>
              </a:solidFill>
              <a:latin typeface="黑体" panose="02010609060101010101" pitchFamily="49" charset="-122"/>
            </a:endParaRPr>
          </a:p>
        </p:txBody>
      </p:sp>
      <p:grpSp>
        <p:nvGrpSpPr>
          <p:cNvPr id="35845" name="Group 56"/>
          <p:cNvGrpSpPr/>
          <p:nvPr/>
        </p:nvGrpSpPr>
        <p:grpSpPr>
          <a:xfrm>
            <a:off x="457200" y="2590800"/>
            <a:ext cx="8458200" cy="2971800"/>
            <a:chOff x="288" y="1248"/>
            <a:chExt cx="5328" cy="1872"/>
          </a:xfrm>
        </p:grpSpPr>
        <p:grpSp>
          <p:nvGrpSpPr>
            <p:cNvPr id="35848" name="Group 55"/>
            <p:cNvGrpSpPr/>
            <p:nvPr/>
          </p:nvGrpSpPr>
          <p:grpSpPr>
            <a:xfrm>
              <a:off x="336" y="1248"/>
              <a:ext cx="4752" cy="912"/>
              <a:chOff x="384" y="1200"/>
              <a:chExt cx="3600" cy="672"/>
            </a:xfrm>
          </p:grpSpPr>
          <p:sp>
            <p:nvSpPr>
              <p:cNvPr id="35852" name="Rectangle 41"/>
              <p:cNvSpPr/>
              <p:nvPr/>
            </p:nvSpPr>
            <p:spPr>
              <a:xfrm>
                <a:off x="384" y="1200"/>
                <a:ext cx="3600" cy="672"/>
              </a:xfrm>
              <a:prstGeom prst="rect">
                <a:avLst/>
              </a:prstGeom>
              <a:solidFill>
                <a:schemeClr val="folHlink">
                  <a:alpha val="50980"/>
                </a:schemeClr>
              </a:solidFill>
              <a:ln w="0" cap="flat" cmpd="sng">
                <a:solidFill>
                  <a:schemeClr val="bg1"/>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5853" name="Text Box 43"/>
              <p:cNvSpPr txBox="1"/>
              <p:nvPr/>
            </p:nvSpPr>
            <p:spPr>
              <a:xfrm>
                <a:off x="384" y="1248"/>
                <a:ext cx="3504" cy="382"/>
              </a:xfrm>
              <a:prstGeom prst="rect">
                <a:avLst/>
              </a:prstGeom>
              <a:noFill/>
              <a:ln w="9525">
                <a:noFill/>
              </a:ln>
            </p:spPr>
            <p:txBody>
              <a:bodyPr>
                <a:spAutoFit/>
              </a:bodyPr>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SO2</a:t>
                </a:r>
                <a:r>
                  <a:rPr lang="zh-CN" altLang="en-US" dirty="0">
                    <a:solidFill>
                      <a:srgbClr val="000000"/>
                    </a:solidFill>
                    <a:latin typeface="Arial" panose="020B0604020202020204" pitchFamily="34" charset="0"/>
                    <a:ea typeface="宋体" panose="02010600030101010101" pitchFamily="2" charset="-122"/>
                  </a:rPr>
                  <a:t>、</a:t>
                </a:r>
                <a:r>
                  <a:rPr lang="en-US" altLang="zh-CN" dirty="0">
                    <a:solidFill>
                      <a:srgbClr val="000000"/>
                    </a:solidFill>
                    <a:latin typeface="Arial" panose="020B0604020202020204" pitchFamily="34" charset="0"/>
                    <a:ea typeface="宋体" panose="02010600030101010101" pitchFamily="2" charset="-122"/>
                  </a:rPr>
                  <a:t>NOx</a:t>
                </a:r>
                <a:r>
                  <a:rPr lang="zh-CN" altLang="en-US" dirty="0">
                    <a:solidFill>
                      <a:srgbClr val="000000"/>
                    </a:solidFill>
                    <a:latin typeface="Arial" panose="020B0604020202020204" pitchFamily="34" charset="0"/>
                    <a:ea typeface="宋体" panose="02010600030101010101" pitchFamily="2" charset="-122"/>
                  </a:rPr>
                  <a:t>、温室气体、细微颗粒物（</a:t>
                </a:r>
                <a:r>
                  <a:rPr lang="en-US" altLang="zh-CN" dirty="0">
                    <a:solidFill>
                      <a:srgbClr val="000000"/>
                    </a:solidFill>
                    <a:latin typeface="Arial" panose="020B0604020202020204" pitchFamily="34" charset="0"/>
                    <a:ea typeface="宋体" panose="02010600030101010101" pitchFamily="2" charset="-122"/>
                  </a:rPr>
                  <a:t>PM</a:t>
                </a:r>
                <a:r>
                  <a:rPr lang="zh-CN" altLang="en-US" dirty="0">
                    <a:solidFill>
                      <a:srgbClr val="000000"/>
                    </a:solidFill>
                    <a:latin typeface="Arial" panose="020B0604020202020204" pitchFamily="34" charset="0"/>
                    <a:ea typeface="宋体" panose="02010600030101010101" pitchFamily="2" charset="-122"/>
                  </a:rPr>
                  <a:t>）和挥发性有机化合物（</a:t>
                </a:r>
                <a:r>
                  <a:rPr lang="en-US" altLang="zh-CN" dirty="0">
                    <a:solidFill>
                      <a:srgbClr val="000000"/>
                    </a:solidFill>
                    <a:latin typeface="Arial" panose="020B0604020202020204" pitchFamily="34" charset="0"/>
                    <a:ea typeface="宋体" panose="02010600030101010101" pitchFamily="2" charset="-122"/>
                  </a:rPr>
                  <a:t>VOC</a:t>
                </a:r>
                <a:r>
                  <a:rPr lang="zh-CN" altLang="en-US" dirty="0">
                    <a:solidFill>
                      <a:srgbClr val="000000"/>
                    </a:solidFill>
                    <a:latin typeface="Arial" panose="020B0604020202020204" pitchFamily="34" charset="0"/>
                    <a:ea typeface="宋体" panose="02010600030101010101" pitchFamily="2" charset="-122"/>
                  </a:rPr>
                  <a:t>）</a:t>
                </a:r>
                <a:endParaRPr lang="zh-CN" altLang="en-US" dirty="0">
                  <a:solidFill>
                    <a:srgbClr val="000000"/>
                  </a:solidFill>
                  <a:latin typeface="Arial" panose="020B0604020202020204" pitchFamily="34" charset="0"/>
                  <a:ea typeface="宋体" panose="02010600030101010101" pitchFamily="2" charset="-122"/>
                </a:endParaRPr>
              </a:p>
            </p:txBody>
          </p:sp>
        </p:grpSp>
        <p:sp>
          <p:nvSpPr>
            <p:cNvPr id="35849" name="AutoShape 44"/>
            <p:cNvSpPr/>
            <p:nvPr/>
          </p:nvSpPr>
          <p:spPr>
            <a:xfrm>
              <a:off x="5088" y="1728"/>
              <a:ext cx="528" cy="1200"/>
            </a:xfrm>
            <a:prstGeom prst="curvedLeftArrow">
              <a:avLst>
                <a:gd name="adj1" fmla="val 2695"/>
                <a:gd name="adj2" fmla="val 90909"/>
                <a:gd name="adj3" fmla="val 33333"/>
              </a:avLst>
            </a:prstGeom>
            <a:solidFill>
              <a:schemeClr val="folHlink"/>
            </a:solidFill>
            <a:ln w="9525">
              <a:noFill/>
            </a:ln>
          </p:spPr>
          <p:txBody>
            <a:bodyPr wrap="none" anchor="ctr"/>
            <a:p>
              <a:pPr eaLnBrk="1" hangingPunct="1"/>
              <a:endParaRPr lang="zh-CN" altLang="en-US" dirty="0">
                <a:latin typeface="黑体" panose="02010609060101010101" pitchFamily="49" charset="-122"/>
              </a:endParaRPr>
            </a:p>
          </p:txBody>
        </p:sp>
        <p:sp>
          <p:nvSpPr>
            <p:cNvPr id="35850" name="Rectangle 42"/>
            <p:cNvSpPr/>
            <p:nvPr/>
          </p:nvSpPr>
          <p:spPr>
            <a:xfrm>
              <a:off x="336" y="2448"/>
              <a:ext cx="4722" cy="672"/>
            </a:xfrm>
            <a:prstGeom prst="rect">
              <a:avLst/>
            </a:prstGeom>
            <a:solidFill>
              <a:schemeClr val="folHlink">
                <a:alpha val="50980"/>
              </a:schemeClr>
            </a:solidFill>
            <a:ln w="0" cap="flat" cmpd="sng">
              <a:solidFill>
                <a:schemeClr val="bg1"/>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35851" name="Text Box 45"/>
            <p:cNvSpPr txBox="1"/>
            <p:nvPr/>
          </p:nvSpPr>
          <p:spPr>
            <a:xfrm>
              <a:off x="288" y="2496"/>
              <a:ext cx="4866" cy="288"/>
            </a:xfrm>
            <a:prstGeom prst="rect">
              <a:avLst/>
            </a:prstGeom>
            <a:noFill/>
            <a:ln w="9525">
              <a:noFill/>
            </a:ln>
          </p:spPr>
          <p:txBody>
            <a:bodyPr>
              <a:spAutoFit/>
            </a:bodyPr>
            <a:p>
              <a:pPr eaLnBrk="1" hangingPunct="1">
                <a:spcBef>
                  <a:spcPct val="50000"/>
                </a:spcBef>
              </a:pPr>
              <a:r>
                <a:rPr lang="zh-CN" altLang="en-US" dirty="0">
                  <a:solidFill>
                    <a:srgbClr val="000000"/>
                  </a:solidFill>
                  <a:latin typeface="Arial" panose="020B0604020202020204" pitchFamily="34" charset="0"/>
                  <a:ea typeface="宋体" panose="02010600030101010101" pitchFamily="2" charset="-122"/>
                </a:rPr>
                <a:t>主要是：船舶推进及辅助发动机和锅炉的燃烧排放物</a:t>
              </a:r>
              <a:endParaRPr lang="zh-CN" altLang="en-US" dirty="0">
                <a:solidFill>
                  <a:srgbClr val="000000"/>
                </a:solidFill>
                <a:latin typeface="Arial" panose="020B0604020202020204" pitchFamily="34" charset="0"/>
                <a:ea typeface="宋体" panose="02010600030101010101" pitchFamily="2" charset="-122"/>
              </a:endParaRPr>
            </a:p>
          </p:txBody>
        </p:sp>
      </p:grpSp>
      <p:sp>
        <p:nvSpPr>
          <p:cNvPr id="35846" name="Text Box 58"/>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sp>
        <p:nvSpPr>
          <p:cNvPr id="35847" name="Text Box 59"/>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8C3FE6D3-0D6D-4C2B-AF92-22702AB25C48}"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686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6868" name="Text Box 12"/>
          <p:cNvSpPr txBox="1"/>
          <p:nvPr/>
        </p:nvSpPr>
        <p:spPr>
          <a:xfrm>
            <a:off x="381000" y="1905000"/>
            <a:ext cx="3429000" cy="1004888"/>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大气排放物</a:t>
            </a:r>
            <a:r>
              <a:rPr lang="en-US" altLang="zh-CN" b="1" dirty="0">
                <a:solidFill>
                  <a:schemeClr val="tx1"/>
                </a:solidFill>
                <a:latin typeface="黑体" panose="02010609060101010101" pitchFamily="49" charset="-122"/>
              </a:rPr>
              <a:t>---</a:t>
            </a:r>
            <a:r>
              <a:rPr lang="zh-CN" altLang="en-US" b="1" dirty="0">
                <a:solidFill>
                  <a:schemeClr val="tx1"/>
                </a:solidFill>
                <a:latin typeface="黑体" panose="02010609060101010101" pitchFamily="49" charset="-122"/>
              </a:rPr>
              <a:t>控制措施</a:t>
            </a:r>
            <a:endParaRPr lang="zh-CN" altLang="en-US" b="1" dirty="0">
              <a:solidFill>
                <a:schemeClr val="tx1"/>
              </a:solidFill>
              <a:latin typeface="黑体" panose="02010609060101010101" pitchFamily="49" charset="-122"/>
            </a:endParaRPr>
          </a:p>
          <a:p>
            <a:pPr eaLnBrk="1" hangingPunct="1">
              <a:spcBef>
                <a:spcPct val="50000"/>
              </a:spcBef>
            </a:pPr>
            <a:endParaRPr lang="en-US" altLang="zh-CN" dirty="0">
              <a:latin typeface="华文行楷" pitchFamily="2" charset="-122"/>
              <a:ea typeface="华文行楷" pitchFamily="2" charset="-122"/>
            </a:endParaRPr>
          </a:p>
        </p:txBody>
      </p:sp>
      <p:sp>
        <p:nvSpPr>
          <p:cNvPr id="36869" name="Rectangle 39"/>
          <p:cNvSpPr/>
          <p:nvPr/>
        </p:nvSpPr>
        <p:spPr>
          <a:xfrm>
            <a:off x="533400" y="2362200"/>
            <a:ext cx="8610600" cy="4108450"/>
          </a:xfrm>
          <a:prstGeom prst="rect">
            <a:avLst/>
          </a:prstGeom>
          <a:noFill/>
          <a:ln w="9525">
            <a:noFill/>
          </a:ln>
        </p:spPr>
        <p:txBody>
          <a:bodyPr>
            <a:spAutoFit/>
          </a:bodyPr>
          <a:p>
            <a:pPr eaLnBrk="1" hangingPunct="1"/>
            <a:r>
              <a:rPr lang="en-US" altLang="zh-CN" dirty="0">
                <a:solidFill>
                  <a:srgbClr val="000000"/>
                </a:solidFill>
                <a:latin typeface="宋体" panose="02010600030101010101" pitchFamily="2" charset="-122"/>
                <a:ea typeface="宋体" panose="02010600030101010101" pitchFamily="2" charset="-122"/>
              </a:rPr>
              <a:t>1.</a:t>
            </a:r>
            <a:r>
              <a:rPr lang="zh-CN" altLang="en-US" dirty="0">
                <a:solidFill>
                  <a:srgbClr val="000000"/>
                </a:solidFill>
                <a:latin typeface="宋体" panose="02010600030101010101" pitchFamily="2" charset="-122"/>
                <a:ea typeface="宋体" panose="02010600030101010101" pitchFamily="2" charset="-122"/>
              </a:rPr>
              <a:t>在港口使用低硫燃料</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2.</a:t>
            </a:r>
            <a:r>
              <a:rPr lang="zh-CN" altLang="en-US" dirty="0">
                <a:solidFill>
                  <a:srgbClr val="000000"/>
                </a:solidFill>
                <a:latin typeface="宋体" panose="02010600030101010101" pitchFamily="2" charset="-122"/>
                <a:ea typeface="宋体" panose="02010600030101010101" pitchFamily="2" charset="-122"/>
              </a:rPr>
              <a:t>在港期间或在不利的大气状况下，避免或限制对蒸汽锅炉的管道或烟道进行吹灰</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转运设备（例如起重机、叉车和卡车）保持良好的工作状况</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4.</a:t>
            </a:r>
            <a:r>
              <a:rPr lang="zh-CN" altLang="en-US" dirty="0">
                <a:solidFill>
                  <a:srgbClr val="000000"/>
                </a:solidFill>
                <a:latin typeface="宋体" panose="02010600030101010101" pitchFamily="2" charset="-122"/>
                <a:ea typeface="宋体" panose="02010600030101010101" pitchFamily="2" charset="-122"/>
              </a:rPr>
              <a:t>升级改造地面车队，采用低污染的卡车和车辆，使用替代燃料和混合燃料</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5.</a:t>
            </a:r>
            <a:r>
              <a:rPr lang="zh-CN" altLang="en-US" dirty="0">
                <a:solidFill>
                  <a:srgbClr val="000000"/>
                </a:solidFill>
                <a:latin typeface="宋体" panose="02010600030101010101" pitchFamily="2" charset="-122"/>
                <a:ea typeface="宋体" panose="02010600030101010101" pitchFamily="2" charset="-122"/>
              </a:rPr>
              <a:t>鼓励减少装卸期间的发动机空转</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6.</a:t>
            </a:r>
            <a:r>
              <a:rPr lang="zh-CN" altLang="en-US" dirty="0">
                <a:solidFill>
                  <a:srgbClr val="000000"/>
                </a:solidFill>
                <a:latin typeface="宋体" panose="02010600030101010101" pitchFamily="2" charset="-122"/>
                <a:ea typeface="宋体" panose="02010600030101010101" pitchFamily="2" charset="-122"/>
              </a:rPr>
              <a:t>鼓励进行储存规划，以避免或尽量减少货物的转储和重新装箱</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8.</a:t>
            </a:r>
            <a:r>
              <a:rPr lang="zh-CN" altLang="en-US" dirty="0">
                <a:solidFill>
                  <a:srgbClr val="000000"/>
                </a:solidFill>
                <a:latin typeface="宋体" panose="02010600030101010101" pitchFamily="2" charset="-122"/>
                <a:ea typeface="宋体" panose="02010600030101010101" pitchFamily="2" charset="-122"/>
              </a:rPr>
              <a:t>设计新设施，以尽量减少船舶装卸设施与货场之间的运输距离</a:t>
            </a:r>
            <a:endParaRPr lang="zh-CN" altLang="en-US" dirty="0">
              <a:solidFill>
                <a:srgbClr val="000000"/>
              </a:solidFill>
              <a:latin typeface="宋体" panose="02010600030101010101" pitchFamily="2" charset="-122"/>
              <a:ea typeface="宋体" panose="02010600030101010101" pitchFamily="2" charset="-122"/>
            </a:endParaRPr>
          </a:p>
        </p:txBody>
      </p:sp>
      <p:sp>
        <p:nvSpPr>
          <p:cNvPr id="36870" name="Text Box 40"/>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sp>
        <p:nvSpPr>
          <p:cNvPr id="36871" name="Text Box 41"/>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EF7B51B2-AE86-473B-AFF8-0350555AD001}"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789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7892" name="Text Box 4"/>
          <p:cNvSpPr txBox="1"/>
          <p:nvPr/>
        </p:nvSpPr>
        <p:spPr>
          <a:xfrm>
            <a:off x="533400" y="1981200"/>
            <a:ext cx="24384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废水</a:t>
            </a:r>
            <a:endParaRPr lang="zh-CN" altLang="en-US" b="1" dirty="0">
              <a:solidFill>
                <a:schemeClr val="tx1"/>
              </a:solidFill>
              <a:latin typeface="黑体" panose="02010609060101010101" pitchFamily="49" charset="-122"/>
            </a:endParaRPr>
          </a:p>
        </p:txBody>
      </p:sp>
      <p:sp>
        <p:nvSpPr>
          <p:cNvPr id="37893" name="Rectangle 13"/>
          <p:cNvSpPr/>
          <p:nvPr/>
        </p:nvSpPr>
        <p:spPr>
          <a:xfrm>
            <a:off x="533400" y="2438400"/>
            <a:ext cx="7924800" cy="3378200"/>
          </a:xfrm>
          <a:prstGeom prst="rect">
            <a:avLst/>
          </a:prstGeom>
          <a:noFill/>
          <a:ln w="9525">
            <a:noFill/>
          </a:ln>
        </p:spPr>
        <p:txBody>
          <a:bodyPr>
            <a:spAutoFit/>
          </a:bodyPr>
          <a:p>
            <a:pPr eaLnBrk="1" hangingPunct="1"/>
            <a:r>
              <a:rPr lang="en-US" altLang="zh-CN" dirty="0">
                <a:solidFill>
                  <a:srgbClr val="000000"/>
                </a:solidFill>
                <a:latin typeface="黑体" panose="02010609060101010101" pitchFamily="49" charset="-122"/>
              </a:rPr>
              <a:t>    </a:t>
            </a:r>
            <a:r>
              <a:rPr lang="zh-CN" altLang="en-US" dirty="0">
                <a:solidFill>
                  <a:srgbClr val="000000"/>
                </a:solidFill>
                <a:latin typeface="宋体" panose="02010600030101010101" pitchFamily="2" charset="-122"/>
                <a:ea typeface="宋体" panose="02010600030101010101" pitchFamily="2" charset="-122"/>
              </a:rPr>
              <a:t>与港口作业有关的废水可包括雨水和港口作业产生的污水，以及船舶的污水、压舱水（例如油轮的压舱水）、舱底水和船舶清洗废水。船舶污水和废水的生化需氧量和大肠杆菌的含量很高，同时有浓度很低的药品等其他成分，通常 </a:t>
            </a:r>
            <a:r>
              <a:rPr lang="en-US" altLang="zh-CN" dirty="0">
                <a:solidFill>
                  <a:srgbClr val="000000"/>
                </a:solidFill>
                <a:latin typeface="宋体" panose="02010600030101010101" pitchFamily="2" charset="-122"/>
                <a:ea typeface="宋体" panose="02010600030101010101" pitchFamily="2" charset="-122"/>
              </a:rPr>
              <a:t>pH </a:t>
            </a:r>
            <a:r>
              <a:rPr lang="zh-CN" altLang="en-US" dirty="0">
                <a:solidFill>
                  <a:srgbClr val="000000"/>
                </a:solidFill>
                <a:latin typeface="宋体" panose="02010600030101010101" pitchFamily="2" charset="-122"/>
                <a:ea typeface="宋体" panose="02010600030101010101" pitchFamily="2" charset="-122"/>
              </a:rPr>
              <a:t>都很低。清洗废水可能包含油等残留物。</a:t>
            </a:r>
            <a:endParaRPr lang="zh-CN" altLang="en-US" dirty="0">
              <a:solidFill>
                <a:srgbClr val="000000"/>
              </a:solidFill>
              <a:latin typeface="宋体" panose="02010600030101010101" pitchFamily="2" charset="-122"/>
              <a:ea typeface="宋体" panose="02010600030101010101" pitchFamily="2" charset="-122"/>
            </a:endParaRPr>
          </a:p>
          <a:p>
            <a:pPr eaLnBrk="1" hangingPunct="1"/>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舱底水包含污染物，生化需氧量和化学需氧量很高，并包含浓度很高的溶解固体、油和例行操作所累积的其他化学品。</a:t>
            </a:r>
            <a:endParaRPr lang="zh-CN" altLang="en-US" dirty="0">
              <a:solidFill>
                <a:srgbClr val="000000"/>
              </a:solidFill>
              <a:latin typeface="宋体" panose="02010600030101010101" pitchFamily="2" charset="-122"/>
              <a:ea typeface="宋体" panose="02010600030101010101" pitchFamily="2" charset="-122"/>
            </a:endParaRPr>
          </a:p>
        </p:txBody>
      </p:sp>
      <p:sp>
        <p:nvSpPr>
          <p:cNvPr id="37894" name="Text Box 14"/>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sp>
        <p:nvSpPr>
          <p:cNvPr id="37895" name="Text Box 15"/>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0B2DECF4-9AAE-48DF-AC11-7CD9DA4068B3}"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8915" name="灯片编号占位符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8916" name="Text Box 7"/>
          <p:cNvSpPr txBox="1"/>
          <p:nvPr/>
        </p:nvSpPr>
        <p:spPr>
          <a:xfrm>
            <a:off x="914400" y="1905000"/>
            <a:ext cx="22098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粉尘控制措施</a:t>
            </a:r>
            <a:endParaRPr lang="zh-CN" altLang="en-US" b="1" dirty="0">
              <a:solidFill>
                <a:schemeClr val="tx1"/>
              </a:solidFill>
              <a:latin typeface="黑体" panose="02010609060101010101" pitchFamily="49" charset="-122"/>
            </a:endParaRPr>
          </a:p>
        </p:txBody>
      </p:sp>
      <p:sp>
        <p:nvSpPr>
          <p:cNvPr id="38917" name="Rectangle 14"/>
          <p:cNvSpPr/>
          <p:nvPr/>
        </p:nvSpPr>
        <p:spPr>
          <a:xfrm>
            <a:off x="304800" y="2362200"/>
            <a:ext cx="8839200" cy="4291013"/>
          </a:xfrm>
          <a:prstGeom prst="rect">
            <a:avLst/>
          </a:prstGeom>
          <a:noFill/>
          <a:ln w="9525">
            <a:noFill/>
          </a:ln>
        </p:spPr>
        <p:txBody>
          <a:bodyPr>
            <a:spAutoFit/>
          </a:bodyPr>
          <a:p>
            <a:pPr eaLnBrk="1" hangingPunct="1"/>
            <a:r>
              <a:rPr lang="en-US" altLang="zh-CN" dirty="0">
                <a:solidFill>
                  <a:srgbClr val="000000"/>
                </a:solidFill>
                <a:latin typeface="黑体" panose="02010609060101010101" pitchFamily="49" charset="-122"/>
              </a:rPr>
              <a:t>1. </a:t>
            </a:r>
            <a:r>
              <a:rPr lang="zh-CN" altLang="en-US" dirty="0">
                <a:solidFill>
                  <a:srgbClr val="000000"/>
                </a:solidFill>
                <a:latin typeface="黑体" panose="02010609060101010101" pitchFamily="49" charset="-122"/>
              </a:rPr>
              <a:t>煤粉和石油焦储存在筒仓内</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2.</a:t>
            </a:r>
            <a:r>
              <a:rPr lang="zh-CN" altLang="en-US" dirty="0">
                <a:solidFill>
                  <a:srgbClr val="000000"/>
                </a:solidFill>
                <a:latin typeface="黑体" panose="02010609060101010101" pitchFamily="49" charset="-122"/>
              </a:rPr>
              <a:t>采取粉尘抑制手段（例如喷水或覆盖储存区域）</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4.</a:t>
            </a:r>
            <a:r>
              <a:rPr lang="zh-CN" altLang="en-US" dirty="0">
                <a:solidFill>
                  <a:srgbClr val="000000"/>
                </a:solidFill>
                <a:latin typeface="黑体" panose="02010609060101010101" pitchFamily="49" charset="-122"/>
              </a:rPr>
              <a:t>在产生粉尘的作业中使用真空集尘器</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5.</a:t>
            </a:r>
            <a:r>
              <a:rPr lang="zh-CN" altLang="en-US" dirty="0">
                <a:solidFill>
                  <a:srgbClr val="000000"/>
                </a:solidFill>
                <a:latin typeface="黑体" panose="02010609060101010101" pitchFamily="49" charset="-122"/>
              </a:rPr>
              <a:t>采用浆体管道输送、气动脉动或连续螺旋输送机，并且对其他类型的输送机采取遮盖措施</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6.</a:t>
            </a:r>
            <a:r>
              <a:rPr lang="zh-CN" altLang="en-US" dirty="0">
                <a:solidFill>
                  <a:srgbClr val="000000"/>
                </a:solidFill>
                <a:latin typeface="黑体" panose="02010609060101010101" pitchFamily="49" charset="-122"/>
              </a:rPr>
              <a:t>减少物料的自由坠落；降低干货堆的高度，货堆四周设置围墙</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7.</a:t>
            </a:r>
            <a:r>
              <a:rPr lang="zh-CN" altLang="en-US" dirty="0">
                <a:solidFill>
                  <a:srgbClr val="000000"/>
                </a:solidFill>
                <a:latin typeface="黑体" panose="02010609060101010101" pitchFamily="49" charset="-122"/>
              </a:rPr>
              <a:t>从货堆底部取料，以尽量减少扬尘</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8.</a:t>
            </a:r>
            <a:r>
              <a:rPr lang="zh-CN" altLang="en-US" dirty="0">
                <a:solidFill>
                  <a:srgbClr val="000000"/>
                </a:solidFill>
                <a:latin typeface="黑体" panose="02010609060101010101" pitchFamily="49" charset="-122"/>
              </a:rPr>
              <a:t>确保不进行装卸作业时关闭舱口</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9.</a:t>
            </a:r>
            <a:r>
              <a:rPr lang="zh-CN" altLang="en-US" dirty="0">
                <a:solidFill>
                  <a:srgbClr val="000000"/>
                </a:solidFill>
                <a:latin typeface="黑体" panose="02010609060101010101" pitchFamily="49" charset="-122"/>
              </a:rPr>
              <a:t>运输车辆采取覆盖运输</a:t>
            </a:r>
            <a:endParaRPr lang="zh-CN" altLang="en-US" dirty="0">
              <a:solidFill>
                <a:srgbClr val="000000"/>
              </a:solidFill>
              <a:latin typeface="黑体" panose="02010609060101010101" pitchFamily="49" charset="-122"/>
            </a:endParaRPr>
          </a:p>
          <a:p>
            <a:pPr eaLnBrk="1" hangingPunct="1"/>
            <a:r>
              <a:rPr lang="en-US" altLang="zh-CN" dirty="0">
                <a:solidFill>
                  <a:srgbClr val="000000"/>
                </a:solidFill>
                <a:latin typeface="黑体" panose="02010609060101010101" pitchFamily="49" charset="-122"/>
              </a:rPr>
              <a:t>10.</a:t>
            </a:r>
            <a:r>
              <a:rPr lang="zh-CN" altLang="en-US" dirty="0">
                <a:solidFill>
                  <a:srgbClr val="000000"/>
                </a:solidFill>
                <a:latin typeface="黑体" panose="02010609060101010101" pitchFamily="49" charset="-122"/>
              </a:rPr>
              <a:t>定期清扫船坞、卡车</a:t>
            </a:r>
            <a:r>
              <a:rPr lang="en-US" altLang="zh-CN" dirty="0">
                <a:solidFill>
                  <a:srgbClr val="000000"/>
                </a:solidFill>
                <a:latin typeface="黑体" panose="02010609060101010101" pitchFamily="49" charset="-122"/>
              </a:rPr>
              <a:t>/</a:t>
            </a:r>
            <a:r>
              <a:rPr lang="zh-CN" altLang="en-US" dirty="0">
                <a:solidFill>
                  <a:srgbClr val="000000"/>
                </a:solidFill>
                <a:latin typeface="黑体" panose="02010609060101010101" pitchFamily="49" charset="-122"/>
              </a:rPr>
              <a:t>铁路货场和铺面的道路表面。</a:t>
            </a:r>
            <a:endParaRPr lang="zh-CN" altLang="en-US" dirty="0">
              <a:solidFill>
                <a:srgbClr val="000000"/>
              </a:solidFill>
              <a:latin typeface="黑体" panose="02010609060101010101" pitchFamily="49" charset="-122"/>
            </a:endParaRPr>
          </a:p>
          <a:p>
            <a:pPr eaLnBrk="1" hangingPunct="1">
              <a:spcBef>
                <a:spcPct val="50000"/>
              </a:spcBef>
            </a:pPr>
            <a:endParaRPr lang="en-US" altLang="zh-CN" dirty="0">
              <a:solidFill>
                <a:srgbClr val="000000"/>
              </a:solidFill>
              <a:latin typeface="Arial" panose="020B0604020202020204" pitchFamily="34" charset="0"/>
              <a:ea typeface="宋体" panose="02010600030101010101" pitchFamily="2" charset="-122"/>
            </a:endParaRPr>
          </a:p>
        </p:txBody>
      </p:sp>
      <p:sp>
        <p:nvSpPr>
          <p:cNvPr id="38918" name="Text Box 15"/>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sp>
        <p:nvSpPr>
          <p:cNvPr id="38919" name="Text Box 16"/>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125F8AF2-BA40-4A68-99C9-422D51285E0F}"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39939"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39940" name="Text Box 4"/>
          <p:cNvSpPr txBox="1"/>
          <p:nvPr/>
        </p:nvSpPr>
        <p:spPr>
          <a:xfrm>
            <a:off x="228600" y="1981200"/>
            <a:ext cx="36576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废水</a:t>
            </a:r>
            <a:r>
              <a:rPr lang="en-US" altLang="zh-CN" b="1" dirty="0">
                <a:solidFill>
                  <a:schemeClr val="tx1"/>
                </a:solidFill>
                <a:latin typeface="黑体" panose="02010609060101010101" pitchFamily="49" charset="-122"/>
              </a:rPr>
              <a:t>---</a:t>
            </a:r>
            <a:r>
              <a:rPr lang="zh-CN" altLang="en-US" b="1" dirty="0">
                <a:solidFill>
                  <a:schemeClr val="tx1"/>
                </a:solidFill>
                <a:latin typeface="黑体" panose="02010609060101010101" pitchFamily="49" charset="-122"/>
              </a:rPr>
              <a:t>港口污水和雨水</a:t>
            </a:r>
            <a:endParaRPr lang="zh-CN" altLang="en-US" b="1" dirty="0">
              <a:solidFill>
                <a:schemeClr val="tx1"/>
              </a:solidFill>
              <a:latin typeface="黑体" panose="02010609060101010101" pitchFamily="49" charset="-122"/>
            </a:endParaRPr>
          </a:p>
        </p:txBody>
      </p:sp>
      <p:sp>
        <p:nvSpPr>
          <p:cNvPr id="39941" name="Rectangle 10"/>
          <p:cNvSpPr/>
          <p:nvPr/>
        </p:nvSpPr>
        <p:spPr>
          <a:xfrm>
            <a:off x="533400" y="2590800"/>
            <a:ext cx="7696200" cy="3743325"/>
          </a:xfrm>
          <a:prstGeom prst="rect">
            <a:avLst/>
          </a:prstGeom>
          <a:noFill/>
          <a:ln w="9525">
            <a:noFill/>
          </a:ln>
        </p:spPr>
        <p:txBody>
          <a:bodyPr>
            <a:spAutoFit/>
          </a:bodyPr>
          <a:p>
            <a:pPr eaLnBrk="1" hangingPunct="1"/>
            <a:r>
              <a:rPr lang="en-US" altLang="zh-CN" dirty="0">
                <a:solidFill>
                  <a:srgbClr val="000000"/>
                </a:solidFill>
                <a:latin typeface="黑体" panose="02010609060101010101" pitchFamily="49" charset="-122"/>
              </a:rPr>
              <a:t>    </a:t>
            </a:r>
            <a:r>
              <a:rPr lang="en-US" altLang="zh-CN" dirty="0">
                <a:solidFill>
                  <a:srgbClr val="000000"/>
                </a:solidFill>
                <a:latin typeface="宋体" panose="02010600030101010101" pitchFamily="2" charset="-122"/>
                <a:ea typeface="宋体" panose="02010600030101010101" pitchFamily="2" charset="-122"/>
              </a:rPr>
              <a:t>1.</a:t>
            </a:r>
            <a:r>
              <a:rPr lang="zh-CN" altLang="en-US" dirty="0">
                <a:solidFill>
                  <a:srgbClr val="000000"/>
                </a:solidFill>
                <a:latin typeface="宋体" panose="02010600030101010101" pitchFamily="2" charset="-122"/>
                <a:ea typeface="宋体" panose="02010600030101010101" pitchFamily="2" charset="-122"/>
              </a:rPr>
              <a:t>避免修建直接向地表水域排放的雨水排水集水池，在油或有害材料意外泄露风险高的区域使用贮水池（例如加油点或油料转移点），并在所有径流收集区设置油</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砂土或油水分离器。应定期保养油水分离器和截流集水池，保证正常工作。</a:t>
            </a:r>
            <a:endParaRPr lang="zh-CN" altLang="en-US" dirty="0">
              <a:solidFill>
                <a:srgbClr val="000000"/>
              </a:solidFill>
              <a:latin typeface="宋体" panose="02010600030101010101" pitchFamily="2" charset="-122"/>
              <a:ea typeface="宋体" panose="02010600030101010101" pitchFamily="2" charset="-122"/>
            </a:endParaRPr>
          </a:p>
          <a:p>
            <a:pPr eaLnBrk="1" hangingPunct="1"/>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2.</a:t>
            </a:r>
            <a:r>
              <a:rPr lang="zh-CN" altLang="en-US" dirty="0">
                <a:solidFill>
                  <a:srgbClr val="000000"/>
                </a:solidFill>
                <a:latin typeface="宋体" panose="02010600030101010101" pitchFamily="2" charset="-122"/>
                <a:ea typeface="宋体" panose="02010600030101010101" pitchFamily="2" charset="-122"/>
              </a:rPr>
              <a:t>回收作为有害材料处置的被污染固体或液体</a:t>
            </a:r>
            <a:endParaRPr lang="zh-CN" altLang="en-US" dirty="0">
              <a:solidFill>
                <a:srgbClr val="000000"/>
              </a:solidFill>
              <a:latin typeface="宋体" panose="02010600030101010101" pitchFamily="2" charset="-122"/>
              <a:ea typeface="宋体" panose="02010600030101010101" pitchFamily="2" charset="-122"/>
            </a:endParaRPr>
          </a:p>
          <a:p>
            <a:pPr eaLnBrk="1" hangingPunct="1"/>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采用过滤机制（例如排水过滤垫、过滤戗堤、沉积区和沉积池），防止沉积物和颗粒物进入地表水</a:t>
            </a:r>
            <a:r>
              <a:rPr lang="zh-CN" altLang="en-US" dirty="0">
                <a:solidFill>
                  <a:srgbClr val="000000"/>
                </a:solidFill>
                <a:latin typeface="黑体" panose="02010609060101010101" pitchFamily="49" charset="-122"/>
              </a:rPr>
              <a:t>。</a:t>
            </a:r>
            <a:endParaRPr lang="zh-CN" altLang="en-US" dirty="0">
              <a:solidFill>
                <a:srgbClr val="000000"/>
              </a:solidFill>
              <a:latin typeface="黑体" panose="02010609060101010101" pitchFamily="49" charset="-122"/>
            </a:endParaRPr>
          </a:p>
        </p:txBody>
      </p:sp>
      <p:sp>
        <p:nvSpPr>
          <p:cNvPr id="39942" name="Text Box 11"/>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sp>
        <p:nvSpPr>
          <p:cNvPr id="39943" name="Text Box 12"/>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A157B1C5-FD10-45E5-951F-84D62ACF54B2}"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099"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100" name="Text Box 4"/>
          <p:cNvSpPr txBox="1"/>
          <p:nvPr/>
        </p:nvSpPr>
        <p:spPr>
          <a:xfrm>
            <a:off x="4114800" y="1219200"/>
            <a:ext cx="2438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安全生产标准化</a:t>
            </a:r>
            <a:endParaRPr lang="zh-CN" altLang="en-US" b="1" i="1" dirty="0">
              <a:solidFill>
                <a:schemeClr val="folHlink"/>
              </a:solidFill>
              <a:latin typeface="Arial" panose="020B0604020202020204" pitchFamily="34" charset="0"/>
            </a:endParaRPr>
          </a:p>
        </p:txBody>
      </p:sp>
      <p:grpSp>
        <p:nvGrpSpPr>
          <p:cNvPr id="4101" name="Group 5"/>
          <p:cNvGrpSpPr/>
          <p:nvPr/>
        </p:nvGrpSpPr>
        <p:grpSpPr>
          <a:xfrm>
            <a:off x="152400" y="1752600"/>
            <a:ext cx="4191000" cy="4343400"/>
            <a:chOff x="720" y="1296"/>
            <a:chExt cx="1367" cy="2542"/>
          </a:xfrm>
        </p:grpSpPr>
        <p:sp>
          <p:nvSpPr>
            <p:cNvPr id="4121" name="AutoShape 6"/>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22" name="AutoShape 7"/>
            <p:cNvSpPr/>
            <p:nvPr/>
          </p:nvSpPr>
          <p:spPr>
            <a:xfrm>
              <a:off x="741" y="1495"/>
              <a:ext cx="1322" cy="1766"/>
            </a:xfrm>
            <a:prstGeom prst="roundRect">
              <a:avLst>
                <a:gd name="adj" fmla="val 16667"/>
              </a:avLst>
            </a:prstGeom>
            <a:solidFill>
              <a:srgbClr val="3CA1E6"/>
            </a:solidFill>
            <a:ln w="9525">
              <a:noFill/>
            </a:ln>
          </p:spPr>
          <p:txBody>
            <a:bodyPr wrap="none" anchor="ctr"/>
            <a:p>
              <a:pPr eaLnBrk="1" hangingPunct="1"/>
              <a:endParaRPr lang="zh-CN" altLang="en-US" dirty="0">
                <a:latin typeface="黑体" panose="02010609060101010101" pitchFamily="49" charset="-122"/>
              </a:endParaRPr>
            </a:p>
          </p:txBody>
        </p:sp>
        <p:sp>
          <p:nvSpPr>
            <p:cNvPr id="4123" name="AutoShape 8"/>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24" name="AutoShape 9"/>
            <p:cNvSpPr/>
            <p:nvPr/>
          </p:nvSpPr>
          <p:spPr>
            <a:xfrm>
              <a:off x="752" y="1509"/>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25" name="AutoShape 10"/>
            <p:cNvSpPr/>
            <p:nvPr/>
          </p:nvSpPr>
          <p:spPr>
            <a:xfrm>
              <a:off x="724" y="3290"/>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26" name="AutoShape 11"/>
            <p:cNvSpPr/>
            <p:nvPr/>
          </p:nvSpPr>
          <p:spPr>
            <a:xfrm>
              <a:off x="752" y="3305"/>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grpSp>
          <p:nvGrpSpPr>
            <p:cNvPr id="4127" name="Group 12"/>
            <p:cNvGrpSpPr/>
            <p:nvPr/>
          </p:nvGrpSpPr>
          <p:grpSpPr>
            <a:xfrm>
              <a:off x="1189" y="1296"/>
              <a:ext cx="405" cy="405"/>
              <a:chOff x="1289" y="582"/>
              <a:chExt cx="668" cy="668"/>
            </a:xfrm>
          </p:grpSpPr>
          <p:sp>
            <p:nvSpPr>
              <p:cNvPr id="4130" name="Oval 13"/>
              <p:cNvSpPr/>
              <p:nvPr/>
            </p:nvSpPr>
            <p:spPr>
              <a:xfrm>
                <a:off x="1289" y="582"/>
                <a:ext cx="668" cy="668"/>
              </a:xfrm>
              <a:prstGeom prst="ellipse">
                <a:avLst/>
              </a:prstGeom>
              <a:solidFill>
                <a:srgbClr val="333333"/>
              </a:solidFill>
              <a:ln w="38100">
                <a:noFill/>
              </a:ln>
            </p:spPr>
            <p:txBody>
              <a:bodyPr anchor="ctr">
                <a:spAutoFit/>
              </a:bodyPr>
              <a:p>
                <a:pPr eaLnBrk="1" hangingPunct="1"/>
                <a:endParaRPr lang="zh-CN" altLang="en-US" dirty="0">
                  <a:latin typeface="黑体" panose="02010609060101010101" pitchFamily="49" charset="-122"/>
                </a:endParaRPr>
              </a:p>
            </p:txBody>
          </p:sp>
          <p:sp>
            <p:nvSpPr>
              <p:cNvPr id="4131" name="Oval 14"/>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4132" name="Oval 15"/>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4133" name="Oval 16"/>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4134" name="Oval 17"/>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grpSp>
        <p:sp>
          <p:nvSpPr>
            <p:cNvPr id="4128" name="Text Box 18"/>
            <p:cNvSpPr txBox="1"/>
            <p:nvPr/>
          </p:nvSpPr>
          <p:spPr>
            <a:xfrm>
              <a:off x="1256" y="1342"/>
              <a:ext cx="259" cy="268"/>
            </a:xfrm>
            <a:prstGeom prst="rect">
              <a:avLst/>
            </a:prstGeom>
            <a:noFill/>
            <a:ln w="9525">
              <a:noFill/>
            </a:ln>
          </p:spPr>
          <p:txBody>
            <a:bodyPr wrap="none">
              <a:spAutoFit/>
            </a:bodyPr>
            <a:p>
              <a:pPr algn="ctr" eaLnBrk="1" hangingPunct="1"/>
              <a:r>
                <a:rPr lang="zh-CN" altLang="en-US" dirty="0">
                  <a:solidFill>
                    <a:srgbClr val="000000"/>
                  </a:solidFill>
                  <a:latin typeface="Arial" panose="020B0604020202020204" pitchFamily="34" charset="0"/>
                  <a:ea typeface="宋体" panose="02010600030101010101" pitchFamily="2" charset="-122"/>
                </a:rPr>
                <a:t>定义</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4129" name="Text Box 19"/>
            <p:cNvSpPr txBox="1"/>
            <p:nvPr/>
          </p:nvSpPr>
          <p:spPr>
            <a:xfrm>
              <a:off x="768" y="1776"/>
              <a:ext cx="1296" cy="215"/>
            </a:xfrm>
            <a:prstGeom prst="rect">
              <a:avLst/>
            </a:prstGeom>
            <a:noFill/>
            <a:ln w="9525">
              <a:noFill/>
            </a:ln>
          </p:spPr>
          <p:txBody>
            <a:bodyPr>
              <a:spAutoFit/>
            </a:bodyP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grpSp>
      <p:sp>
        <p:nvSpPr>
          <p:cNvPr id="4102" name="Text Box 20"/>
          <p:cNvSpPr txBox="1"/>
          <p:nvPr/>
        </p:nvSpPr>
        <p:spPr>
          <a:xfrm>
            <a:off x="152400" y="2514600"/>
            <a:ext cx="4191000" cy="2289175"/>
          </a:xfrm>
          <a:prstGeom prst="rect">
            <a:avLst/>
          </a:prstGeom>
          <a:noFill/>
          <a:ln w="9525">
            <a:noFill/>
          </a:ln>
        </p:spPr>
        <p:txBody>
          <a:bodyPr>
            <a:spAutoFit/>
          </a:bodyPr>
          <a:p>
            <a:pPr eaLnBrk="1" hangingPunct="1">
              <a:spcBef>
                <a:spcPct val="50000"/>
              </a:spcBef>
            </a:pPr>
            <a:r>
              <a:rPr lang="en-US" altLang="zh-CN" sz="1800" b="1" dirty="0">
                <a:solidFill>
                  <a:schemeClr val="tx1"/>
                </a:solidFill>
                <a:latin typeface="Arial" panose="020B0604020202020204" pitchFamily="34" charset="0"/>
                <a:ea typeface="宋体" panose="02010600030101010101" pitchFamily="2" charset="-122"/>
              </a:rPr>
              <a:t>     </a:t>
            </a:r>
            <a:r>
              <a:rPr lang="zh-CN" altLang="en-US" sz="1800" dirty="0">
                <a:solidFill>
                  <a:schemeClr val="tx1"/>
                </a:solidFill>
                <a:latin typeface="宋体" panose="02010600030101010101" pitchFamily="2" charset="-122"/>
                <a:ea typeface="宋体" panose="02010600030101010101" pitchFamily="2" charset="-122"/>
              </a:rPr>
              <a:t>通过建立安全生产责任制，制定安全管理制度和操作规程，排查治理隐患和监控重大危险源，建立预防机制，规范生产行为，使各生产环节符合有关安全生产法律法规和标准规范的要求，人、机、物、环处于良好的生产状态，并持续改进，不断加强企业安全生产规范化建设。 </a:t>
            </a:r>
            <a:endParaRPr lang="zh-CN" altLang="en-US" sz="1800" dirty="0">
              <a:solidFill>
                <a:schemeClr val="tx1"/>
              </a:solidFill>
              <a:latin typeface="宋体" panose="02010600030101010101" pitchFamily="2" charset="-122"/>
              <a:ea typeface="宋体" panose="02010600030101010101" pitchFamily="2" charset="-122"/>
            </a:endParaRPr>
          </a:p>
        </p:txBody>
      </p:sp>
      <p:sp>
        <p:nvSpPr>
          <p:cNvPr id="4103" name="Text Box 21"/>
          <p:cNvSpPr txBox="1"/>
          <p:nvPr/>
        </p:nvSpPr>
        <p:spPr>
          <a:xfrm>
            <a:off x="228600" y="5257800"/>
            <a:ext cx="4343400" cy="854075"/>
          </a:xfrm>
          <a:prstGeom prst="rect">
            <a:avLst/>
          </a:prstGeom>
          <a:noFill/>
          <a:ln w="9525">
            <a:noFill/>
          </a:ln>
        </p:spPr>
        <p:txBody>
          <a:bodyPr>
            <a:spAutoFit/>
          </a:bodyPr>
          <a:p>
            <a:pPr eaLnBrk="1" hangingPunct="1">
              <a:spcBef>
                <a:spcPct val="50000"/>
              </a:spcBef>
            </a:pPr>
            <a:r>
              <a:rPr lang="zh-CN" altLang="en-US" sz="2000" b="1" dirty="0">
                <a:solidFill>
                  <a:schemeClr val="accent2"/>
                </a:solidFill>
                <a:latin typeface="Arial" panose="020B0604020202020204" pitchFamily="34" charset="0"/>
                <a:ea typeface="宋体" panose="02010600030101010101" pitchFamily="2" charset="-122"/>
              </a:rPr>
              <a:t>安全生产责任制    制度规程  隐患  </a:t>
            </a:r>
            <a:endParaRPr lang="zh-CN" altLang="en-US" sz="2000" b="1" dirty="0">
              <a:solidFill>
                <a:schemeClr val="accent2"/>
              </a:solidFill>
              <a:latin typeface="Arial" panose="020B0604020202020204" pitchFamily="34" charset="0"/>
              <a:ea typeface="宋体" panose="02010600030101010101" pitchFamily="2" charset="-122"/>
            </a:endParaRPr>
          </a:p>
          <a:p>
            <a:pPr eaLnBrk="1" hangingPunct="1">
              <a:spcBef>
                <a:spcPct val="50000"/>
              </a:spcBef>
            </a:pPr>
            <a:r>
              <a:rPr lang="zh-CN" altLang="en-US" sz="2000" b="1" dirty="0">
                <a:solidFill>
                  <a:schemeClr val="accent2"/>
                </a:solidFill>
                <a:latin typeface="Arial" panose="020B0604020202020204" pitchFamily="34" charset="0"/>
                <a:ea typeface="宋体" panose="02010600030101010101" pitchFamily="2" charset="-122"/>
              </a:rPr>
              <a:t>     危险源   预防  规范 持续改进</a:t>
            </a:r>
            <a:endParaRPr lang="zh-CN" altLang="en-US" sz="2000" b="1" dirty="0">
              <a:solidFill>
                <a:schemeClr val="accent2"/>
              </a:solidFill>
              <a:latin typeface="Arial" panose="020B0604020202020204" pitchFamily="34" charset="0"/>
              <a:ea typeface="宋体" panose="02010600030101010101" pitchFamily="2" charset="-122"/>
            </a:endParaRPr>
          </a:p>
        </p:txBody>
      </p:sp>
      <p:grpSp>
        <p:nvGrpSpPr>
          <p:cNvPr id="4104" name="Group 22"/>
          <p:cNvGrpSpPr/>
          <p:nvPr/>
        </p:nvGrpSpPr>
        <p:grpSpPr>
          <a:xfrm>
            <a:off x="4572000" y="1752600"/>
            <a:ext cx="4191000" cy="4343400"/>
            <a:chOff x="720" y="1296"/>
            <a:chExt cx="1367" cy="2542"/>
          </a:xfrm>
        </p:grpSpPr>
        <p:sp>
          <p:nvSpPr>
            <p:cNvPr id="4107" name="AutoShape 23"/>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08" name="AutoShape 24"/>
            <p:cNvSpPr/>
            <p:nvPr/>
          </p:nvSpPr>
          <p:spPr>
            <a:xfrm>
              <a:off x="741" y="1495"/>
              <a:ext cx="1322" cy="1766"/>
            </a:xfrm>
            <a:prstGeom prst="roundRect">
              <a:avLst>
                <a:gd name="adj" fmla="val 16667"/>
              </a:avLst>
            </a:prstGeom>
            <a:solidFill>
              <a:srgbClr val="3CA1E6"/>
            </a:solidFill>
            <a:ln w="9525">
              <a:noFill/>
            </a:ln>
          </p:spPr>
          <p:txBody>
            <a:bodyPr wrap="none" anchor="ctr"/>
            <a:p>
              <a:pPr eaLnBrk="1" hangingPunct="1"/>
              <a:endParaRPr lang="zh-CN" altLang="en-US" dirty="0">
                <a:latin typeface="黑体" panose="02010609060101010101" pitchFamily="49" charset="-122"/>
              </a:endParaRPr>
            </a:p>
          </p:txBody>
        </p:sp>
        <p:sp>
          <p:nvSpPr>
            <p:cNvPr id="4109" name="AutoShape 25"/>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10" name="AutoShape 26"/>
            <p:cNvSpPr/>
            <p:nvPr/>
          </p:nvSpPr>
          <p:spPr>
            <a:xfrm>
              <a:off x="752" y="1509"/>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11" name="AutoShape 27"/>
            <p:cNvSpPr/>
            <p:nvPr/>
          </p:nvSpPr>
          <p:spPr>
            <a:xfrm>
              <a:off x="724" y="3290"/>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sp>
          <p:nvSpPr>
            <p:cNvPr id="4112" name="AutoShape 28"/>
            <p:cNvSpPr/>
            <p:nvPr/>
          </p:nvSpPr>
          <p:spPr>
            <a:xfrm>
              <a:off x="752" y="3305"/>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p>
              <a:pPr eaLnBrk="1" hangingPunct="1"/>
              <a:endParaRPr lang="zh-CN" altLang="en-US" dirty="0">
                <a:latin typeface="黑体" panose="02010609060101010101" pitchFamily="49" charset="-122"/>
              </a:endParaRPr>
            </a:p>
          </p:txBody>
        </p:sp>
        <p:grpSp>
          <p:nvGrpSpPr>
            <p:cNvPr id="4113" name="Group 29"/>
            <p:cNvGrpSpPr/>
            <p:nvPr/>
          </p:nvGrpSpPr>
          <p:grpSpPr>
            <a:xfrm>
              <a:off x="1189" y="1296"/>
              <a:ext cx="405" cy="405"/>
              <a:chOff x="1289" y="582"/>
              <a:chExt cx="668" cy="668"/>
            </a:xfrm>
          </p:grpSpPr>
          <p:sp>
            <p:nvSpPr>
              <p:cNvPr id="4116" name="Oval 30"/>
              <p:cNvSpPr/>
              <p:nvPr/>
            </p:nvSpPr>
            <p:spPr>
              <a:xfrm>
                <a:off x="1289" y="582"/>
                <a:ext cx="668" cy="668"/>
              </a:xfrm>
              <a:prstGeom prst="ellipse">
                <a:avLst/>
              </a:prstGeom>
              <a:solidFill>
                <a:srgbClr val="333333"/>
              </a:solidFill>
              <a:ln w="38100">
                <a:noFill/>
              </a:ln>
            </p:spPr>
            <p:txBody>
              <a:bodyPr anchor="ctr">
                <a:spAutoFit/>
              </a:bodyPr>
              <a:p>
                <a:pPr eaLnBrk="1" hangingPunct="1"/>
                <a:endParaRPr lang="zh-CN" altLang="en-US" dirty="0">
                  <a:latin typeface="黑体" panose="02010609060101010101" pitchFamily="49" charset="-122"/>
                </a:endParaRPr>
              </a:p>
            </p:txBody>
          </p:sp>
          <p:sp>
            <p:nvSpPr>
              <p:cNvPr id="4117" name="Oval 3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4118" name="Oval 3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4119" name="Oval 3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sp>
            <p:nvSpPr>
              <p:cNvPr id="4120" name="Oval 3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eaLnBrk="1" hangingPunct="1"/>
                <a:endParaRPr lang="zh-CN" altLang="en-US" dirty="0">
                  <a:latin typeface="黑体" panose="02010609060101010101" pitchFamily="49" charset="-122"/>
                </a:endParaRPr>
              </a:p>
            </p:txBody>
          </p:sp>
        </p:grpSp>
        <p:sp>
          <p:nvSpPr>
            <p:cNvPr id="4114" name="Text Box 35"/>
            <p:cNvSpPr txBox="1"/>
            <p:nvPr/>
          </p:nvSpPr>
          <p:spPr>
            <a:xfrm>
              <a:off x="1256" y="1342"/>
              <a:ext cx="259" cy="268"/>
            </a:xfrm>
            <a:prstGeom prst="rect">
              <a:avLst/>
            </a:prstGeom>
            <a:noFill/>
            <a:ln w="9525">
              <a:noFill/>
            </a:ln>
          </p:spPr>
          <p:txBody>
            <a:bodyPr wrap="none">
              <a:spAutoFit/>
            </a:bodyPr>
            <a:p>
              <a:pPr algn="ctr" eaLnBrk="1" hangingPunct="1"/>
              <a:r>
                <a:rPr lang="zh-CN" altLang="en-US" dirty="0">
                  <a:solidFill>
                    <a:srgbClr val="000000"/>
                  </a:solidFill>
                  <a:latin typeface="Arial" panose="020B0604020202020204" pitchFamily="34" charset="0"/>
                  <a:ea typeface="宋体" panose="02010600030101010101" pitchFamily="2" charset="-122"/>
                </a:rPr>
                <a:t>时间</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4115" name="Text Box 36"/>
            <p:cNvSpPr txBox="1"/>
            <p:nvPr/>
          </p:nvSpPr>
          <p:spPr>
            <a:xfrm>
              <a:off x="768" y="1776"/>
              <a:ext cx="1296" cy="215"/>
            </a:xfrm>
            <a:prstGeom prst="rect">
              <a:avLst/>
            </a:prstGeom>
            <a:noFill/>
            <a:ln w="9525">
              <a:noFill/>
            </a:ln>
          </p:spPr>
          <p:txBody>
            <a:bodyPr>
              <a:spAutoFit/>
            </a:bodyP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grpSp>
      <p:sp>
        <p:nvSpPr>
          <p:cNvPr id="4105" name="Text Box 39"/>
          <p:cNvSpPr txBox="1"/>
          <p:nvPr/>
        </p:nvSpPr>
        <p:spPr>
          <a:xfrm>
            <a:off x="4724400" y="2743200"/>
            <a:ext cx="3886200" cy="1465263"/>
          </a:xfrm>
          <a:prstGeom prst="rect">
            <a:avLst/>
          </a:prstGeom>
          <a:noFill/>
          <a:ln w="9525">
            <a:noFill/>
          </a:ln>
        </p:spPr>
        <p:txBody>
          <a:bodyPr>
            <a:spAutoFit/>
          </a:bodyPr>
          <a:p>
            <a:pPr eaLnBrk="1" hangingPunct="1">
              <a:spcBef>
                <a:spcPct val="50000"/>
              </a:spcBef>
            </a:pPr>
            <a:r>
              <a:rPr lang="en-US" altLang="zh-CN" sz="1800" dirty="0">
                <a:solidFill>
                  <a:schemeClr val="tx1"/>
                </a:solidFill>
                <a:latin typeface="宋体" panose="02010600030101010101" pitchFamily="2" charset="-122"/>
                <a:ea typeface="宋体" panose="02010600030101010101" pitchFamily="2" charset="-122"/>
              </a:rPr>
              <a:t>2010</a:t>
            </a:r>
            <a:r>
              <a:rPr lang="zh-CN" altLang="en-US" sz="1800" dirty="0">
                <a:solidFill>
                  <a:schemeClr val="tx1"/>
                </a:solidFill>
                <a:latin typeface="宋体" panose="02010600030101010101" pitchFamily="2" charset="-122"/>
                <a:ea typeface="宋体" panose="02010600030101010101" pitchFamily="2" charset="-122"/>
              </a:rPr>
              <a:t>年</a:t>
            </a:r>
            <a:r>
              <a:rPr lang="en-US" altLang="zh-CN" sz="1800" dirty="0">
                <a:solidFill>
                  <a:schemeClr val="tx1"/>
                </a:solidFill>
                <a:latin typeface="宋体" panose="02010600030101010101" pitchFamily="2" charset="-122"/>
                <a:ea typeface="宋体" panose="02010600030101010101" pitchFamily="2" charset="-122"/>
              </a:rPr>
              <a:t>4</a:t>
            </a:r>
            <a:r>
              <a:rPr lang="zh-CN" altLang="en-US" sz="1800" dirty="0">
                <a:solidFill>
                  <a:schemeClr val="tx1"/>
                </a:solidFill>
                <a:latin typeface="宋体" panose="02010600030101010101" pitchFamily="2" charset="-122"/>
                <a:ea typeface="宋体" panose="02010600030101010101" pitchFamily="2" charset="-122"/>
              </a:rPr>
              <a:t>月</a:t>
            </a:r>
            <a:r>
              <a:rPr lang="en-US" altLang="zh-CN" sz="1800" dirty="0">
                <a:solidFill>
                  <a:schemeClr val="tx1"/>
                </a:solidFill>
                <a:latin typeface="宋体" panose="02010600030101010101" pitchFamily="2" charset="-122"/>
                <a:ea typeface="宋体" panose="02010600030101010101" pitchFamily="2" charset="-122"/>
              </a:rPr>
              <a:t>15</a:t>
            </a:r>
            <a:r>
              <a:rPr lang="zh-CN" altLang="en-US" sz="1800" dirty="0">
                <a:solidFill>
                  <a:schemeClr val="tx1"/>
                </a:solidFill>
                <a:latin typeface="宋体" panose="02010600030101010101" pitchFamily="2" charset="-122"/>
                <a:ea typeface="宋体" panose="02010600030101010101" pitchFamily="2" charset="-122"/>
              </a:rPr>
              <a:t>日，国家安全生产监督管理总局发布了</a:t>
            </a:r>
            <a:r>
              <a:rPr lang="en-US" altLang="zh-CN" sz="1800" dirty="0">
                <a:solidFill>
                  <a:schemeClr val="tx1"/>
                </a:solidFill>
                <a:latin typeface="宋体" panose="02010600030101010101" pitchFamily="2" charset="-122"/>
                <a:ea typeface="宋体" panose="02010600030101010101" pitchFamily="2" charset="-122"/>
              </a:rPr>
              <a:t>《</a:t>
            </a:r>
            <a:r>
              <a:rPr lang="zh-CN" altLang="en-US" sz="1800" dirty="0">
                <a:solidFill>
                  <a:schemeClr val="tx1"/>
                </a:solidFill>
                <a:latin typeface="宋体" panose="02010600030101010101" pitchFamily="2" charset="-122"/>
                <a:ea typeface="宋体" panose="02010600030101010101" pitchFamily="2" charset="-122"/>
              </a:rPr>
              <a:t>企业安全生产标准化基本规范</a:t>
            </a:r>
            <a:r>
              <a:rPr lang="en-US" altLang="zh-CN" sz="1800" dirty="0">
                <a:solidFill>
                  <a:schemeClr val="tx1"/>
                </a:solidFill>
                <a:latin typeface="宋体" panose="02010600030101010101" pitchFamily="2" charset="-122"/>
                <a:ea typeface="宋体" panose="02010600030101010101" pitchFamily="2" charset="-122"/>
              </a:rPr>
              <a:t>》</a:t>
            </a:r>
            <a:r>
              <a:rPr lang="zh-CN" altLang="en-US" sz="1800" dirty="0">
                <a:solidFill>
                  <a:schemeClr val="tx1"/>
                </a:solidFill>
                <a:latin typeface="宋体" panose="02010600030101010101" pitchFamily="2" charset="-122"/>
                <a:ea typeface="宋体" panose="02010600030101010101" pitchFamily="2" charset="-122"/>
              </a:rPr>
              <a:t>安全生产行业标准，标准编号为</a:t>
            </a:r>
            <a:r>
              <a:rPr lang="en-US" altLang="zh-CN" sz="1800" dirty="0">
                <a:solidFill>
                  <a:schemeClr val="tx1"/>
                </a:solidFill>
                <a:latin typeface="宋体" panose="02010600030101010101" pitchFamily="2" charset="-122"/>
                <a:ea typeface="宋体" panose="02010600030101010101" pitchFamily="2" charset="-122"/>
              </a:rPr>
              <a:t>AQ/T9006—2010</a:t>
            </a:r>
            <a:r>
              <a:rPr lang="zh-CN" altLang="en-US" sz="1800" dirty="0">
                <a:solidFill>
                  <a:schemeClr val="tx1"/>
                </a:solidFill>
                <a:latin typeface="宋体" panose="02010600030101010101" pitchFamily="2" charset="-122"/>
                <a:ea typeface="宋体" panose="02010600030101010101" pitchFamily="2" charset="-122"/>
              </a:rPr>
              <a:t>，自</a:t>
            </a:r>
            <a:r>
              <a:rPr lang="en-US" altLang="zh-CN" sz="1800" dirty="0">
                <a:solidFill>
                  <a:schemeClr val="tx1"/>
                </a:solidFill>
                <a:latin typeface="宋体" panose="02010600030101010101" pitchFamily="2" charset="-122"/>
                <a:ea typeface="宋体" panose="02010600030101010101" pitchFamily="2" charset="-122"/>
              </a:rPr>
              <a:t>2010</a:t>
            </a:r>
            <a:r>
              <a:rPr lang="zh-CN" altLang="en-US" sz="1800" dirty="0">
                <a:solidFill>
                  <a:schemeClr val="tx1"/>
                </a:solidFill>
                <a:latin typeface="宋体" panose="02010600030101010101" pitchFamily="2" charset="-122"/>
                <a:ea typeface="宋体" panose="02010600030101010101" pitchFamily="2" charset="-122"/>
              </a:rPr>
              <a:t>年</a:t>
            </a:r>
            <a:r>
              <a:rPr lang="en-US" altLang="zh-CN" sz="1800" dirty="0">
                <a:solidFill>
                  <a:schemeClr val="tx1"/>
                </a:solidFill>
                <a:latin typeface="宋体" panose="02010600030101010101" pitchFamily="2" charset="-122"/>
                <a:ea typeface="宋体" panose="02010600030101010101" pitchFamily="2" charset="-122"/>
              </a:rPr>
              <a:t>6</a:t>
            </a:r>
            <a:r>
              <a:rPr lang="zh-CN" altLang="en-US" sz="1800" dirty="0">
                <a:solidFill>
                  <a:schemeClr val="tx1"/>
                </a:solidFill>
                <a:latin typeface="宋体" panose="02010600030101010101" pitchFamily="2" charset="-122"/>
                <a:ea typeface="宋体" panose="02010600030101010101" pitchFamily="2" charset="-122"/>
              </a:rPr>
              <a:t>月</a:t>
            </a:r>
            <a:r>
              <a:rPr lang="en-US" altLang="zh-CN" sz="1800" dirty="0">
                <a:solidFill>
                  <a:schemeClr val="tx1"/>
                </a:solidFill>
                <a:latin typeface="宋体" panose="02010600030101010101" pitchFamily="2" charset="-122"/>
                <a:ea typeface="宋体" panose="02010600030101010101" pitchFamily="2" charset="-122"/>
              </a:rPr>
              <a:t>1</a:t>
            </a:r>
            <a:r>
              <a:rPr lang="zh-CN" altLang="en-US" sz="1800" dirty="0">
                <a:solidFill>
                  <a:schemeClr val="tx1"/>
                </a:solidFill>
                <a:latin typeface="宋体" panose="02010600030101010101" pitchFamily="2" charset="-122"/>
                <a:ea typeface="宋体" panose="02010600030101010101" pitchFamily="2" charset="-122"/>
              </a:rPr>
              <a:t>日起实施 </a:t>
            </a:r>
            <a:endParaRPr lang="zh-CN" altLang="en-US" sz="1800" dirty="0">
              <a:solidFill>
                <a:schemeClr val="tx1"/>
              </a:solidFill>
              <a:latin typeface="宋体" panose="02010600030101010101" pitchFamily="2" charset="-122"/>
              <a:ea typeface="宋体" panose="02010600030101010101" pitchFamily="2" charset="-122"/>
            </a:endParaRPr>
          </a:p>
        </p:txBody>
      </p:sp>
      <p:sp>
        <p:nvSpPr>
          <p:cNvPr id="4106" name="Text Box 41"/>
          <p:cNvSpPr txBox="1"/>
          <p:nvPr/>
        </p:nvSpPr>
        <p:spPr>
          <a:xfrm>
            <a:off x="5486400" y="5410200"/>
            <a:ext cx="2362200" cy="396875"/>
          </a:xfrm>
          <a:prstGeom prst="rect">
            <a:avLst/>
          </a:prstGeom>
          <a:noFill/>
          <a:ln w="9525">
            <a:noFill/>
          </a:ln>
        </p:spPr>
        <p:txBody>
          <a:bodyPr>
            <a:spAutoFit/>
          </a:bodyPr>
          <a:p>
            <a:pPr eaLnBrk="1" hangingPunct="1">
              <a:spcBef>
                <a:spcPct val="50000"/>
              </a:spcBef>
            </a:pPr>
            <a:r>
              <a:rPr lang="en-US" altLang="zh-CN" sz="2000" b="1" dirty="0">
                <a:solidFill>
                  <a:schemeClr val="accent2"/>
                </a:solidFill>
                <a:latin typeface="Arial" panose="020B0604020202020204" pitchFamily="34" charset="0"/>
                <a:ea typeface="宋体" panose="02010600030101010101" pitchFamily="2" charset="-122"/>
              </a:rPr>
              <a:t>AQ/T9006—2010</a:t>
            </a:r>
            <a:endParaRPr lang="en-US" altLang="zh-CN" sz="2000" b="1"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ED917C76-65E3-491B-A1E1-4F3CD738F223}"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096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0964" name="Text Box 4"/>
          <p:cNvSpPr txBox="1"/>
          <p:nvPr/>
        </p:nvSpPr>
        <p:spPr>
          <a:xfrm>
            <a:off x="762000" y="1905000"/>
            <a:ext cx="24384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溢漏预防</a:t>
            </a:r>
            <a:endParaRPr lang="zh-CN" altLang="en-US" b="1" dirty="0">
              <a:solidFill>
                <a:schemeClr val="tx1"/>
              </a:solidFill>
              <a:latin typeface="黑体" panose="02010609060101010101" pitchFamily="49" charset="-122"/>
            </a:endParaRPr>
          </a:p>
        </p:txBody>
      </p:sp>
      <p:sp>
        <p:nvSpPr>
          <p:cNvPr id="40965" name="Rectangle 10"/>
          <p:cNvSpPr/>
          <p:nvPr/>
        </p:nvSpPr>
        <p:spPr>
          <a:xfrm>
            <a:off x="457200" y="2286000"/>
            <a:ext cx="8458200" cy="4108450"/>
          </a:xfrm>
          <a:prstGeom prst="rect">
            <a:avLst/>
          </a:prstGeom>
          <a:noFill/>
          <a:ln w="9525">
            <a:noFill/>
          </a:ln>
        </p:spPr>
        <p:txBody>
          <a:bodyPr>
            <a:spAutoFit/>
          </a:bodyPr>
          <a:p>
            <a:pPr eaLnBrk="1" hangingPunct="1"/>
            <a:r>
              <a:rPr lang="en-US" altLang="zh-CN" dirty="0">
                <a:solidFill>
                  <a:srgbClr val="000000"/>
                </a:solidFill>
                <a:latin typeface="黑体" panose="02010609060101010101" pitchFamily="49" charset="-122"/>
              </a:rPr>
              <a:t>   </a:t>
            </a:r>
            <a:r>
              <a:rPr lang="en-US" altLang="zh-CN" dirty="0">
                <a:solidFill>
                  <a:srgbClr val="000000"/>
                </a:solidFill>
                <a:latin typeface="宋体" panose="02010600030101010101" pitchFamily="2" charset="-122"/>
                <a:ea typeface="宋体" panose="02010600030101010101" pitchFamily="2" charset="-122"/>
              </a:rPr>
              <a:t>1.</a:t>
            </a:r>
            <a:r>
              <a:rPr lang="zh-CN" altLang="en-US" dirty="0">
                <a:solidFill>
                  <a:srgbClr val="000000"/>
                </a:solidFill>
                <a:latin typeface="宋体" panose="02010600030101010101" pitchFamily="2" charset="-122"/>
                <a:ea typeface="宋体" panose="02010600030101010101" pitchFamily="2" charset="-122"/>
              </a:rPr>
              <a:t>油及化学品储运设施的选址应考虑自然排水体系和环境敏感区</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2.</a:t>
            </a:r>
            <a:r>
              <a:rPr lang="zh-CN" altLang="en-US" dirty="0">
                <a:solidFill>
                  <a:srgbClr val="000000"/>
                </a:solidFill>
                <a:latin typeface="宋体" panose="02010600030101010101" pitchFamily="2" charset="-122"/>
                <a:ea typeface="宋体" panose="02010600030101010101" pitchFamily="2" charset="-122"/>
              </a:rPr>
              <a:t>港口应对地上液体储罐和罐车装卸区采取二次围堵措施；</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有害材料储运设施的建造地点应远离交通繁忙地带，防止储存区发生车辆事故。</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4.</a:t>
            </a:r>
            <a:r>
              <a:rPr lang="zh-CN" altLang="en-US" dirty="0">
                <a:solidFill>
                  <a:srgbClr val="000000"/>
                </a:solidFill>
                <a:latin typeface="宋体" panose="02010600030101010101" pitchFamily="2" charset="-122"/>
                <a:ea typeface="宋体" panose="02010600030101010101" pitchFamily="2" charset="-122"/>
              </a:rPr>
              <a:t>对于泄漏的有害货物应设立有顶盖和通风良好的临时储存区，并采取有利于收集泄溢物的设计</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5.</a:t>
            </a:r>
            <a:r>
              <a:rPr lang="zh-CN" altLang="en-US" dirty="0">
                <a:solidFill>
                  <a:srgbClr val="000000"/>
                </a:solidFill>
                <a:latin typeface="宋体" panose="02010600030101010101" pitchFamily="2" charset="-122"/>
                <a:ea typeface="宋体" panose="02010600030101010101" pitchFamily="2" charset="-122"/>
              </a:rPr>
              <a:t>加油设备应配备“快速截断”软管连接，以便在加油接头  因移动而断开时紧急停止加油。</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r>
              <a:rPr lang="en-US" altLang="zh-CN" dirty="0">
                <a:solidFill>
                  <a:srgbClr val="000000"/>
                </a:solidFill>
                <a:latin typeface="宋体" panose="02010600030101010101" pitchFamily="2" charset="-122"/>
                <a:ea typeface="宋体" panose="02010600030101010101" pitchFamily="2" charset="-122"/>
              </a:rPr>
              <a:t>6.</a:t>
            </a:r>
            <a:r>
              <a:rPr lang="zh-CN" altLang="en-US" dirty="0">
                <a:solidFill>
                  <a:srgbClr val="000000"/>
                </a:solidFill>
                <a:latin typeface="宋体" panose="02010600030101010101" pitchFamily="2" charset="-122"/>
                <a:ea typeface="宋体" panose="02010600030101010101" pitchFamily="2" charset="-122"/>
              </a:rPr>
              <a:t>加油设备应作日常检查，以确保所有部门均状态良好。</a:t>
            </a:r>
            <a:endParaRPr lang="zh-CN" altLang="en-US" dirty="0">
              <a:solidFill>
                <a:srgbClr val="000000"/>
              </a:solidFill>
              <a:latin typeface="宋体" panose="02010600030101010101" pitchFamily="2" charset="-122"/>
              <a:ea typeface="宋体" panose="02010600030101010101" pitchFamily="2" charset="-122"/>
            </a:endParaRPr>
          </a:p>
        </p:txBody>
      </p:sp>
      <p:sp>
        <p:nvSpPr>
          <p:cNvPr id="40966" name="Text Box 11"/>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环境卫生的管理</a:t>
            </a:r>
            <a:endParaRPr lang="zh-CN" altLang="en-US" b="1" i="1" dirty="0">
              <a:solidFill>
                <a:schemeClr val="folHlink"/>
              </a:solidFill>
              <a:latin typeface="Arial" panose="020B0604020202020204" pitchFamily="34" charset="0"/>
            </a:endParaRPr>
          </a:p>
        </p:txBody>
      </p:sp>
      <p:sp>
        <p:nvSpPr>
          <p:cNvPr id="40967" name="Text Box 12"/>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E7D02372-BD60-4543-BCA7-DB34BD358680}"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198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1988" name="Text Box 4"/>
          <p:cNvSpPr txBox="1"/>
          <p:nvPr/>
        </p:nvSpPr>
        <p:spPr>
          <a:xfrm>
            <a:off x="1066800" y="1981200"/>
            <a:ext cx="2667000" cy="457200"/>
          </a:xfrm>
          <a:prstGeom prst="rect">
            <a:avLst/>
          </a:prstGeom>
          <a:noFill/>
          <a:ln w="9525">
            <a:noFill/>
          </a:ln>
        </p:spPr>
        <p:txBody>
          <a:bodyPr>
            <a:spAutoFit/>
          </a:bodyPr>
          <a:p>
            <a:pPr eaLnBrk="1" hangingPunct="1">
              <a:spcBef>
                <a:spcPct val="50000"/>
              </a:spcBef>
            </a:pPr>
            <a:r>
              <a:rPr lang="zh-CN" altLang="en-US" b="1" dirty="0">
                <a:solidFill>
                  <a:schemeClr val="tx1"/>
                </a:solidFill>
                <a:latin typeface="黑体" panose="02010609060101010101" pitchFamily="49" charset="-122"/>
              </a:rPr>
              <a:t>噪声</a:t>
            </a:r>
            <a:endParaRPr lang="zh-CN" altLang="en-US" b="1" dirty="0">
              <a:solidFill>
                <a:schemeClr val="tx1"/>
              </a:solidFill>
              <a:latin typeface="黑体" panose="02010609060101010101" pitchFamily="49" charset="-122"/>
            </a:endParaRPr>
          </a:p>
        </p:txBody>
      </p:sp>
      <p:sp>
        <p:nvSpPr>
          <p:cNvPr id="41989" name="Text Box 10"/>
          <p:cNvSpPr txBox="1"/>
          <p:nvPr/>
        </p:nvSpPr>
        <p:spPr>
          <a:xfrm>
            <a:off x="3733800" y="1219200"/>
            <a:ext cx="3200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hlinkClick r:id="rId1" action="ppaction://hlinksldjump"/>
              </a:rPr>
              <a:t>环境卫生的管理</a:t>
            </a:r>
            <a:endParaRPr lang="zh-CN" altLang="en-US" b="1" i="1" dirty="0">
              <a:solidFill>
                <a:schemeClr val="folHlink"/>
              </a:solidFill>
              <a:latin typeface="Arial" panose="020B0604020202020204" pitchFamily="34" charset="0"/>
            </a:endParaRPr>
          </a:p>
        </p:txBody>
      </p:sp>
      <p:sp>
        <p:nvSpPr>
          <p:cNvPr id="41990" name="Rectangle 11"/>
          <p:cNvSpPr/>
          <p:nvPr/>
        </p:nvSpPr>
        <p:spPr>
          <a:xfrm>
            <a:off x="1219200" y="2895600"/>
            <a:ext cx="6400800" cy="1552575"/>
          </a:xfrm>
          <a:prstGeom prst="rect">
            <a:avLst/>
          </a:prstGeom>
          <a:noFill/>
          <a:ln w="9525">
            <a:noFill/>
          </a:ln>
        </p:spPr>
        <p:txBody>
          <a:bodyPr>
            <a:spAutoFit/>
          </a:bodyPr>
          <a:p>
            <a:pPr eaLnBrk="1" hangingPunct="1"/>
            <a:r>
              <a:rPr lang="zh-CN" altLang="en-US" dirty="0">
                <a:solidFill>
                  <a:schemeClr val="tx1"/>
                </a:solidFill>
                <a:latin typeface="宋体" panose="02010600030101010101" pitchFamily="2" charset="-122"/>
                <a:ea typeface="宋体" panose="02010600030101010101" pitchFamily="2" charset="-122"/>
              </a:rPr>
              <a:t>港口的噪声源包括货物装卸、车辆交通和集装箱和船舶的装卸。可能影响噪声水平的大气状况包括湿度、风向和风速。植被（例如树木）和墙壁可降低噪声水平。</a:t>
            </a:r>
            <a:endParaRPr lang="zh-CN" altLang="en-US" dirty="0">
              <a:solidFill>
                <a:schemeClr val="tx1"/>
              </a:solidFill>
              <a:latin typeface="宋体" panose="02010600030101010101" pitchFamily="2" charset="-122"/>
              <a:ea typeface="宋体" panose="02010600030101010101" pitchFamily="2" charset="-122"/>
            </a:endParaRPr>
          </a:p>
        </p:txBody>
      </p:sp>
      <p:sp>
        <p:nvSpPr>
          <p:cNvPr id="41991" name="Text Box 12"/>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1A3F5E1F-2DC0-4140-9B19-9D6F91B81EDB}"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301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3012" name="Text Box 4"/>
          <p:cNvSpPr txBox="1"/>
          <p:nvPr/>
        </p:nvSpPr>
        <p:spPr>
          <a:xfrm>
            <a:off x="3810000" y="1295400"/>
            <a:ext cx="24384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职业健康与安全</a:t>
            </a:r>
            <a:endParaRPr lang="zh-CN" altLang="en-US" b="1" i="1" dirty="0">
              <a:solidFill>
                <a:schemeClr val="folHlink"/>
              </a:solidFill>
              <a:latin typeface="Arial" panose="020B0604020202020204" pitchFamily="34" charset="0"/>
            </a:endParaRPr>
          </a:p>
        </p:txBody>
      </p:sp>
      <p:sp>
        <p:nvSpPr>
          <p:cNvPr id="43013" name="Text Box 5"/>
          <p:cNvSpPr txBox="1"/>
          <p:nvPr/>
        </p:nvSpPr>
        <p:spPr>
          <a:xfrm>
            <a:off x="457200" y="2057400"/>
            <a:ext cx="8686800" cy="3743325"/>
          </a:xfrm>
          <a:prstGeom prst="rect">
            <a:avLst/>
          </a:prstGeom>
          <a:noFill/>
          <a:ln w="9525">
            <a:noFill/>
          </a:ln>
        </p:spPr>
        <p:txBody>
          <a:bodyPr>
            <a:spAutoFit/>
          </a:bodyPr>
          <a:p>
            <a:pPr eaLnBrk="1" hangingPunct="1"/>
            <a:r>
              <a:rPr lang="en-US" altLang="zh-CN" dirty="0">
                <a:latin typeface="黑体" panose="02010609060101010101" pitchFamily="49" charset="-122"/>
              </a:rPr>
              <a:t>    </a:t>
            </a:r>
            <a:r>
              <a:rPr lang="zh-CN" altLang="en-US" dirty="0">
                <a:solidFill>
                  <a:srgbClr val="000000"/>
                </a:solidFill>
                <a:latin typeface="Arial" panose="020B0604020202020204" pitchFamily="34" charset="0"/>
                <a:ea typeface="宋体" panose="02010600030101010101" pitchFamily="2" charset="-122"/>
              </a:rPr>
              <a:t>主要包括接触粉尘和建筑材料和拆卸废弃物中可能存在的有害物质（例如石棉）、其他建筑组成部分中的有害材料（例如电气设备中的多氯联苯和汞），以及与使用重型设备或使用炸药有关的身体危害。</a:t>
            </a:r>
            <a:endParaRPr lang="zh-CN" altLang="en-US" dirty="0">
              <a:solidFill>
                <a:srgbClr val="000000"/>
              </a:solidFill>
              <a:latin typeface="Arial" panose="020B0604020202020204" pitchFamily="34" charset="0"/>
              <a:ea typeface="宋体" panose="02010600030101010101" pitchFamily="2" charset="-122"/>
            </a:endParaRPr>
          </a:p>
          <a:p>
            <a:pPr eaLnBrk="1" hangingPunct="1"/>
            <a:r>
              <a:rPr lang="zh-CN" altLang="en-US" dirty="0">
                <a:solidFill>
                  <a:srgbClr val="000000"/>
                </a:solidFill>
                <a:latin typeface="Arial" panose="020B0604020202020204" pitchFamily="34" charset="0"/>
                <a:ea typeface="宋体" panose="02010600030101010101" pitchFamily="2" charset="-122"/>
              </a:rPr>
              <a:t>    与港口作业活动具体有关的职业健康与安全问题包括：</a:t>
            </a:r>
            <a:endParaRPr lang="zh-CN" altLang="en-US" dirty="0">
              <a:solidFill>
                <a:srgbClr val="000000"/>
              </a:solidFill>
              <a:latin typeface="Arial" panose="020B0604020202020204" pitchFamily="34" charset="0"/>
              <a:ea typeface="宋体" panose="02010600030101010101" pitchFamily="2" charset="-122"/>
            </a:endParaRPr>
          </a:p>
          <a:p>
            <a:pPr eaLnBrk="1" hangingPunct="1"/>
            <a:r>
              <a:rPr lang="zh-CN" altLang="en-US" dirty="0">
                <a:solidFill>
                  <a:srgbClr val="000000"/>
                </a:solidFill>
                <a:latin typeface="Arial" panose="020B0604020202020204" pitchFamily="34" charset="0"/>
                <a:ea typeface="宋体" panose="02010600030101010101" pitchFamily="2" charset="-122"/>
              </a:rPr>
              <a:t>        </a:t>
            </a:r>
            <a:r>
              <a:rPr lang="en-US" altLang="zh-CN" dirty="0">
                <a:solidFill>
                  <a:srgbClr val="000000"/>
                </a:solidFill>
                <a:latin typeface="Arial" panose="020B0604020202020204" pitchFamily="34" charset="0"/>
                <a:ea typeface="宋体" panose="02010600030101010101" pitchFamily="2" charset="-122"/>
              </a:rPr>
              <a:t>1.</a:t>
            </a:r>
            <a:r>
              <a:rPr lang="zh-CN" altLang="en-US" dirty="0">
                <a:solidFill>
                  <a:srgbClr val="000000"/>
                </a:solidFill>
                <a:latin typeface="Arial" panose="020B0604020202020204" pitchFamily="34" charset="0"/>
                <a:ea typeface="宋体" panose="02010600030101010101" pitchFamily="2" charset="-122"/>
              </a:rPr>
              <a:t>身体危害</a:t>
            </a:r>
            <a:endParaRPr lang="zh-CN" altLang="en-US" dirty="0">
              <a:solidFill>
                <a:srgbClr val="000000"/>
              </a:solidFill>
              <a:latin typeface="Arial" panose="020B0604020202020204" pitchFamily="34" charset="0"/>
              <a:ea typeface="宋体" panose="02010600030101010101" pitchFamily="2" charset="-122"/>
            </a:endParaRPr>
          </a:p>
          <a:p>
            <a:pPr eaLnBrk="1" hangingPunct="1"/>
            <a:r>
              <a:rPr lang="zh-CN" altLang="en-US" dirty="0">
                <a:solidFill>
                  <a:srgbClr val="000000"/>
                </a:solidFill>
                <a:latin typeface="Arial" panose="020B0604020202020204" pitchFamily="34" charset="0"/>
                <a:ea typeface="宋体" panose="02010600030101010101" pitchFamily="2" charset="-122"/>
              </a:rPr>
              <a:t>        </a:t>
            </a:r>
            <a:r>
              <a:rPr lang="en-US" altLang="zh-CN" dirty="0">
                <a:solidFill>
                  <a:srgbClr val="000000"/>
                </a:solidFill>
                <a:latin typeface="Arial" panose="020B0604020202020204" pitchFamily="34" charset="0"/>
                <a:ea typeface="宋体" panose="02010600030101010101" pitchFamily="2" charset="-122"/>
              </a:rPr>
              <a:t>2.</a:t>
            </a:r>
            <a:r>
              <a:rPr lang="zh-CN" altLang="en-US" dirty="0">
                <a:solidFill>
                  <a:srgbClr val="000000"/>
                </a:solidFill>
                <a:latin typeface="Arial" panose="020B0604020202020204" pitchFamily="34" charset="0"/>
                <a:ea typeface="宋体" panose="02010600030101010101" pitchFamily="2" charset="-122"/>
              </a:rPr>
              <a:t>化学危害</a:t>
            </a:r>
            <a:endParaRPr lang="zh-CN" altLang="en-US" dirty="0">
              <a:solidFill>
                <a:srgbClr val="000000"/>
              </a:solidFill>
              <a:latin typeface="Arial" panose="020B0604020202020204" pitchFamily="34" charset="0"/>
              <a:ea typeface="宋体" panose="02010600030101010101" pitchFamily="2" charset="-122"/>
            </a:endParaRPr>
          </a:p>
          <a:p>
            <a:pPr eaLnBrk="1" hangingPunct="1"/>
            <a:r>
              <a:rPr lang="zh-CN" altLang="en-US" dirty="0">
                <a:solidFill>
                  <a:srgbClr val="000000"/>
                </a:solidFill>
                <a:latin typeface="Arial" panose="020B0604020202020204" pitchFamily="34" charset="0"/>
                <a:ea typeface="宋体" panose="02010600030101010101" pitchFamily="2" charset="-122"/>
              </a:rPr>
              <a:t>        </a:t>
            </a:r>
            <a:r>
              <a:rPr lang="en-US" altLang="zh-CN" dirty="0">
                <a:solidFill>
                  <a:srgbClr val="000000"/>
                </a:solidFill>
                <a:latin typeface="Arial" panose="020B0604020202020204" pitchFamily="34" charset="0"/>
                <a:ea typeface="宋体" panose="02010600030101010101" pitchFamily="2" charset="-122"/>
              </a:rPr>
              <a:t>3.</a:t>
            </a:r>
            <a:r>
              <a:rPr lang="zh-CN" altLang="en-US" dirty="0">
                <a:solidFill>
                  <a:srgbClr val="000000"/>
                </a:solidFill>
                <a:latin typeface="Arial" panose="020B0604020202020204" pitchFamily="34" charset="0"/>
                <a:ea typeface="宋体" panose="02010600030101010101" pitchFamily="2" charset="-122"/>
              </a:rPr>
              <a:t>封闭空间</a:t>
            </a:r>
            <a:endParaRPr lang="zh-CN" altLang="en-US" dirty="0">
              <a:solidFill>
                <a:srgbClr val="000000"/>
              </a:solidFill>
              <a:latin typeface="Arial" panose="020B0604020202020204" pitchFamily="34" charset="0"/>
              <a:ea typeface="宋体" panose="02010600030101010101" pitchFamily="2" charset="-122"/>
            </a:endParaRPr>
          </a:p>
          <a:p>
            <a:pPr eaLnBrk="1" hangingPunct="1"/>
            <a:r>
              <a:rPr lang="zh-CN" altLang="en-US" dirty="0">
                <a:solidFill>
                  <a:srgbClr val="000000"/>
                </a:solidFill>
                <a:latin typeface="Arial" panose="020B0604020202020204" pitchFamily="34" charset="0"/>
                <a:ea typeface="宋体" panose="02010600030101010101" pitchFamily="2" charset="-122"/>
              </a:rPr>
              <a:t>        </a:t>
            </a:r>
            <a:r>
              <a:rPr lang="en-US" altLang="zh-CN" dirty="0">
                <a:solidFill>
                  <a:srgbClr val="000000"/>
                </a:solidFill>
                <a:latin typeface="Arial" panose="020B0604020202020204" pitchFamily="34" charset="0"/>
                <a:ea typeface="宋体" panose="02010600030101010101" pitchFamily="2" charset="-122"/>
              </a:rPr>
              <a:t>4.</a:t>
            </a:r>
            <a:r>
              <a:rPr lang="zh-CN" altLang="en-US" dirty="0">
                <a:solidFill>
                  <a:srgbClr val="000000"/>
                </a:solidFill>
                <a:latin typeface="Arial" panose="020B0604020202020204" pitchFamily="34" charset="0"/>
                <a:ea typeface="宋体" panose="02010600030101010101" pitchFamily="2" charset="-122"/>
              </a:rPr>
              <a:t>接触有机和无机粉尘</a:t>
            </a:r>
            <a:endParaRPr lang="zh-CN" altLang="en-US" dirty="0">
              <a:solidFill>
                <a:srgbClr val="000000"/>
              </a:solidFill>
              <a:latin typeface="Arial" panose="020B0604020202020204" pitchFamily="34" charset="0"/>
              <a:ea typeface="宋体" panose="02010600030101010101" pitchFamily="2" charset="-122"/>
            </a:endParaRPr>
          </a:p>
          <a:p>
            <a:pPr eaLnBrk="1" hangingPunct="1"/>
            <a:r>
              <a:rPr lang="zh-CN" altLang="en-US" dirty="0">
                <a:solidFill>
                  <a:srgbClr val="000000"/>
                </a:solidFill>
                <a:latin typeface="Arial" panose="020B0604020202020204" pitchFamily="34" charset="0"/>
                <a:ea typeface="宋体" panose="02010600030101010101" pitchFamily="2" charset="-122"/>
              </a:rPr>
              <a:t>        </a:t>
            </a:r>
            <a:r>
              <a:rPr lang="en-US" altLang="zh-CN" dirty="0">
                <a:solidFill>
                  <a:srgbClr val="000000"/>
                </a:solidFill>
                <a:latin typeface="Arial" panose="020B0604020202020204" pitchFamily="34" charset="0"/>
                <a:ea typeface="宋体" panose="02010600030101010101" pitchFamily="2" charset="-122"/>
              </a:rPr>
              <a:t>5.</a:t>
            </a:r>
            <a:r>
              <a:rPr lang="zh-CN" altLang="en-US" dirty="0">
                <a:solidFill>
                  <a:srgbClr val="000000"/>
                </a:solidFill>
                <a:latin typeface="Arial" panose="020B0604020202020204" pitchFamily="34" charset="0"/>
                <a:ea typeface="宋体" panose="02010600030101010101" pitchFamily="2" charset="-122"/>
              </a:rPr>
              <a:t>接触噪声</a:t>
            </a:r>
            <a:endParaRPr lang="zh-CN" altLang="en-US" dirty="0">
              <a:solidFill>
                <a:srgbClr val="000000"/>
              </a:solidFill>
              <a:latin typeface="Arial" panose="020B0604020202020204" pitchFamily="34" charset="0"/>
              <a:ea typeface="宋体" panose="02010600030101010101" pitchFamily="2" charset="-122"/>
            </a:endParaRPr>
          </a:p>
        </p:txBody>
      </p:sp>
      <p:sp>
        <p:nvSpPr>
          <p:cNvPr id="43014" name="Text Box 6"/>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F0A90A3C-4148-430B-8D54-7A598C16BC06}"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4035"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4036" name="Text Box 5"/>
          <p:cNvSpPr txBox="1"/>
          <p:nvPr/>
        </p:nvSpPr>
        <p:spPr>
          <a:xfrm>
            <a:off x="3733800" y="1295400"/>
            <a:ext cx="21336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废弃物管理</a:t>
            </a:r>
            <a:endParaRPr lang="zh-CN" altLang="en-US" b="1" i="1" dirty="0">
              <a:solidFill>
                <a:schemeClr val="folHlink"/>
              </a:solidFill>
              <a:latin typeface="Arial" panose="020B0604020202020204" pitchFamily="34" charset="0"/>
            </a:endParaRPr>
          </a:p>
        </p:txBody>
      </p:sp>
      <p:sp>
        <p:nvSpPr>
          <p:cNvPr id="44037" name="Rectangle 14"/>
          <p:cNvSpPr/>
          <p:nvPr/>
        </p:nvSpPr>
        <p:spPr>
          <a:xfrm>
            <a:off x="381000" y="2209800"/>
            <a:ext cx="8763000" cy="4108450"/>
          </a:xfrm>
          <a:prstGeom prst="rect">
            <a:avLst/>
          </a:prstGeom>
          <a:noFill/>
          <a:ln w="9525">
            <a:noFill/>
          </a:ln>
        </p:spPr>
        <p:txBody>
          <a:bodyPr>
            <a:spAutoFit/>
          </a:bodyPr>
          <a:p>
            <a:pPr eaLnBrk="1" hangingPunct="1"/>
            <a:r>
              <a:rPr lang="en-US" altLang="zh-CN" dirty="0">
                <a:solidFill>
                  <a:srgbClr val="000000"/>
                </a:solidFill>
                <a:latin typeface="宋体" panose="02010600030101010101" pitchFamily="2" charset="-122"/>
                <a:ea typeface="宋体" panose="02010600030101010101" pitchFamily="2" charset="-122"/>
              </a:rPr>
              <a:t>    </a:t>
            </a:r>
            <a:r>
              <a:rPr lang="zh-CN" altLang="en-US" dirty="0">
                <a:solidFill>
                  <a:srgbClr val="000000"/>
                </a:solidFill>
                <a:latin typeface="宋体" panose="02010600030101010101" pitchFamily="2" charset="-122"/>
                <a:ea typeface="宋体" panose="02010600030101010101" pitchFamily="2" charset="-122"/>
              </a:rPr>
              <a:t>港口自体产生的废弃物可能包括</a:t>
            </a:r>
            <a:r>
              <a:rPr lang="zh-CN" altLang="en-US" dirty="0">
                <a:latin typeface="宋体" panose="02010600030101010101" pitchFamily="2" charset="-122"/>
                <a:ea typeface="宋体" panose="02010600030101010101" pitchFamily="2" charset="-122"/>
              </a:rPr>
              <a:t>货物包装</a:t>
            </a:r>
            <a:r>
              <a:rPr lang="zh-CN" altLang="en-US" dirty="0">
                <a:solidFill>
                  <a:srgbClr val="000000"/>
                </a:solidFill>
                <a:latin typeface="宋体" panose="02010600030101010101" pitchFamily="2" charset="-122"/>
                <a:ea typeface="宋体" panose="02010600030101010101" pitchFamily="2" charset="-122"/>
              </a:rPr>
              <a:t>和行政办公室的</a:t>
            </a:r>
            <a:r>
              <a:rPr lang="zh-CN" altLang="en-US" dirty="0">
                <a:latin typeface="宋体" panose="02010600030101010101" pitchFamily="2" charset="-122"/>
                <a:ea typeface="宋体" panose="02010600030101010101" pitchFamily="2" charset="-122"/>
              </a:rPr>
              <a:t>惰性固体废弃物</a:t>
            </a:r>
            <a:r>
              <a:rPr lang="zh-CN" altLang="en-US" dirty="0">
                <a:solidFill>
                  <a:srgbClr val="000000"/>
                </a:solidFill>
                <a:latin typeface="宋体" panose="02010600030101010101" pitchFamily="2" charset="-122"/>
                <a:ea typeface="宋体" panose="02010600030101010101" pitchFamily="2" charset="-122"/>
              </a:rPr>
              <a:t>，以及与船只维护作业有关的</a:t>
            </a:r>
            <a:r>
              <a:rPr lang="zh-CN" altLang="en-US" dirty="0">
                <a:latin typeface="宋体" panose="02010600030101010101" pitchFamily="2" charset="-122"/>
                <a:ea typeface="宋体" panose="02010600030101010101" pitchFamily="2" charset="-122"/>
              </a:rPr>
              <a:t>废弃物</a:t>
            </a:r>
            <a:r>
              <a:rPr lang="zh-CN" altLang="en-US" dirty="0">
                <a:solidFill>
                  <a:srgbClr val="000000"/>
                </a:solidFill>
                <a:latin typeface="宋体" panose="02010600030101010101" pitchFamily="2" charset="-122"/>
                <a:ea typeface="宋体" panose="02010600030101010101" pitchFamily="2" charset="-122"/>
              </a:rPr>
              <a:t>（例如废润滑油和发动机除脂溶剂）。来源于船舶的废弃物可包括</a:t>
            </a:r>
            <a:r>
              <a:rPr lang="zh-CN" altLang="en-US" dirty="0">
                <a:latin typeface="宋体" panose="02010600030101010101" pitchFamily="2" charset="-122"/>
                <a:ea typeface="宋体" panose="02010600030101010101" pitchFamily="2" charset="-122"/>
              </a:rPr>
              <a:t>油性污泥</a:t>
            </a:r>
            <a:r>
              <a:rPr lang="zh-CN" altLang="en-US" dirty="0">
                <a:solidFill>
                  <a:srgbClr val="000000"/>
                </a:solidFill>
                <a:latin typeface="宋体" panose="02010600030101010101" pitchFamily="2" charset="-122"/>
                <a:ea typeface="宋体" panose="02010600030101010101" pitchFamily="2" charset="-122"/>
              </a:rPr>
              <a:t>（见上文“废水”部分）、食品包装等惰性材料以及食品废弃物。</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港口的有害材料包括大量的有害货物，以及港口作业（包括船只、车辆和地面维护）使用的</a:t>
            </a:r>
            <a:r>
              <a:rPr lang="zh-CN" altLang="en-US" dirty="0">
                <a:latin typeface="宋体" panose="02010600030101010101" pitchFamily="2" charset="-122"/>
                <a:ea typeface="宋体" panose="02010600030101010101" pitchFamily="2" charset="-122"/>
              </a:rPr>
              <a:t>油、燃料</a:t>
            </a:r>
            <a:r>
              <a:rPr lang="zh-CN" altLang="en-US" dirty="0">
                <a:solidFill>
                  <a:srgbClr val="000000"/>
                </a:solidFill>
                <a:latin typeface="宋体" panose="02010600030101010101" pitchFamily="2" charset="-122"/>
                <a:ea typeface="宋体" panose="02010600030101010101" pitchFamily="2" charset="-122"/>
              </a:rPr>
              <a:t>和</a:t>
            </a:r>
            <a:r>
              <a:rPr lang="zh-CN" altLang="en-US" dirty="0">
                <a:latin typeface="宋体" panose="02010600030101010101" pitchFamily="2" charset="-122"/>
                <a:ea typeface="宋体" panose="02010600030101010101" pitchFamily="2" charset="-122"/>
              </a:rPr>
              <a:t>有害物质</a:t>
            </a:r>
            <a:r>
              <a:rPr lang="zh-CN" altLang="en-US" dirty="0">
                <a:solidFill>
                  <a:srgbClr val="000000"/>
                </a:solidFill>
                <a:latin typeface="宋体" panose="02010600030101010101" pitchFamily="2" charset="-122"/>
                <a:ea typeface="宋体" panose="02010600030101010101" pitchFamily="2" charset="-122"/>
              </a:rPr>
              <a:t>。</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solidFill>
                  <a:srgbClr val="000000"/>
                </a:solidFill>
                <a:latin typeface="宋体" panose="02010600030101010101" pitchFamily="2" charset="-122"/>
                <a:ea typeface="宋体" panose="02010600030101010101" pitchFamily="2" charset="-122"/>
              </a:rPr>
              <a:t>    在货物驳运或加注燃料期间，事故（例如碰撞、搁浅和火灾）、设备故障（例如管道、软管和法兰）或操作程序不当均可导致</a:t>
            </a:r>
            <a:r>
              <a:rPr lang="zh-CN" altLang="en-US" dirty="0">
                <a:latin typeface="宋体" panose="02010600030101010101" pitchFamily="2" charset="-122"/>
                <a:ea typeface="宋体" panose="02010600030101010101" pitchFamily="2" charset="-122"/>
              </a:rPr>
              <a:t>溢漏</a:t>
            </a:r>
            <a:r>
              <a:rPr lang="zh-CN" altLang="en-US" dirty="0">
                <a:solidFill>
                  <a:srgbClr val="000000"/>
                </a:solidFill>
                <a:latin typeface="宋体" panose="02010600030101010101" pitchFamily="2" charset="-122"/>
                <a:ea typeface="宋体" panose="02010600030101010101" pitchFamily="2" charset="-122"/>
              </a:rPr>
              <a:t>，涉及原油、石油炼制品或残留燃料、液体物质和有包装的物质。</a:t>
            </a:r>
            <a:endParaRPr lang="zh-CN" altLang="en-US" dirty="0">
              <a:solidFill>
                <a:srgbClr val="000000"/>
              </a:solidFill>
              <a:latin typeface="宋体" panose="02010600030101010101" pitchFamily="2" charset="-122"/>
              <a:ea typeface="宋体" panose="02010600030101010101" pitchFamily="2" charset="-122"/>
            </a:endParaRPr>
          </a:p>
        </p:txBody>
      </p:sp>
      <p:sp>
        <p:nvSpPr>
          <p:cNvPr id="44038" name="Text Box 16"/>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1402BD13-D534-4856-9DBD-5C8F825EC570}"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5059"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5060" name="Text Box 4"/>
          <p:cNvSpPr txBox="1"/>
          <p:nvPr/>
        </p:nvSpPr>
        <p:spPr>
          <a:xfrm>
            <a:off x="3657600" y="1219200"/>
            <a:ext cx="38862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职业健康与安全</a:t>
            </a:r>
            <a:r>
              <a:rPr lang="en-US" altLang="zh-CN" b="1" i="1" dirty="0">
                <a:solidFill>
                  <a:schemeClr val="folHlink"/>
                </a:solidFill>
                <a:latin typeface="Arial" panose="020B0604020202020204" pitchFamily="34" charset="0"/>
              </a:rPr>
              <a:t>--</a:t>
            </a:r>
            <a:r>
              <a:rPr lang="zh-CN" altLang="en-US" b="1" i="1" dirty="0">
                <a:solidFill>
                  <a:schemeClr val="folHlink"/>
                </a:solidFill>
                <a:latin typeface="Arial" panose="020B0604020202020204" pitchFamily="34" charset="0"/>
              </a:rPr>
              <a:t>身体危害</a:t>
            </a:r>
            <a:endParaRPr lang="zh-CN" altLang="en-US" b="1" i="1" dirty="0">
              <a:solidFill>
                <a:schemeClr val="folHlink"/>
              </a:solidFill>
              <a:latin typeface="Arial" panose="020B0604020202020204" pitchFamily="34" charset="0"/>
            </a:endParaRPr>
          </a:p>
        </p:txBody>
      </p:sp>
      <p:sp>
        <p:nvSpPr>
          <p:cNvPr id="45061" name="Rectangle 8"/>
          <p:cNvSpPr/>
          <p:nvPr/>
        </p:nvSpPr>
        <p:spPr>
          <a:xfrm>
            <a:off x="533400" y="1981200"/>
            <a:ext cx="8229600" cy="4108450"/>
          </a:xfrm>
          <a:prstGeom prst="rect">
            <a:avLst/>
          </a:prstGeom>
          <a:noFill/>
          <a:ln w="9525">
            <a:noFill/>
          </a:ln>
        </p:spPr>
        <p:txBody>
          <a:bodyPr>
            <a:spAutoFit/>
          </a:bodyPr>
          <a:p>
            <a:pPr eaLnBrk="1" hangingPunct="1"/>
            <a:r>
              <a:rPr lang="en-US" altLang="zh-CN" dirty="0">
                <a:solidFill>
                  <a:srgbClr val="000000"/>
                </a:solidFill>
                <a:latin typeface="宋体" panose="02010600030101010101" pitchFamily="2" charset="-122"/>
                <a:ea typeface="宋体" panose="02010600030101010101" pitchFamily="2" charset="-122"/>
              </a:rPr>
              <a:t>1.</a:t>
            </a:r>
            <a:r>
              <a:rPr lang="zh-CN" altLang="en-US" dirty="0">
                <a:solidFill>
                  <a:srgbClr val="000000"/>
                </a:solidFill>
                <a:latin typeface="宋体" panose="02010600030101010101" pitchFamily="2" charset="-122"/>
                <a:ea typeface="宋体" panose="02010600030101010101" pitchFamily="2" charset="-122"/>
              </a:rPr>
              <a:t>人与车辆分离，车辆通道尽可能是单向通道；</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2.</a:t>
            </a:r>
            <a:r>
              <a:rPr lang="zh-CN" altLang="en-US" dirty="0">
                <a:solidFill>
                  <a:srgbClr val="000000"/>
                </a:solidFill>
                <a:latin typeface="宋体" panose="02010600030101010101" pitchFamily="2" charset="-122"/>
                <a:ea typeface="宋体" panose="02010600030101010101" pitchFamily="2" charset="-122"/>
              </a:rPr>
              <a:t>确定相应的出入手段，尽可能确保悬吊载荷不会通过人的头顶；</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港口的地面构造应具有足够的强度以支撑预期的最重载荷、平整或仅略有坡度；</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4.</a:t>
            </a:r>
            <a:r>
              <a:rPr lang="zh-CN" altLang="en-US" dirty="0">
                <a:solidFill>
                  <a:srgbClr val="000000"/>
                </a:solidFill>
                <a:latin typeface="宋体" panose="02010600030101010101" pitchFamily="2" charset="-122"/>
                <a:ea typeface="宋体" panose="02010600030101010101" pitchFamily="2" charset="-122"/>
              </a:rPr>
              <a:t>没有洞、裂缝、凹陷、不必要的镶边石或其他凸出物，连续无间断并且防滑；</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5.</a:t>
            </a:r>
            <a:r>
              <a:rPr lang="zh-CN" altLang="en-US" dirty="0">
                <a:solidFill>
                  <a:srgbClr val="000000"/>
                </a:solidFill>
                <a:latin typeface="宋体" panose="02010600030101010101" pitchFamily="2" charset="-122"/>
                <a:ea typeface="宋体" panose="02010600030101010101" pitchFamily="2" charset="-122"/>
              </a:rPr>
              <a:t>提供与到港船只的大小和类型相适应的安全的出入安排。这些出入安排应包括护栏和（或）适当固定的安全网，以防工人从船舷与临近的码头之间落水；</a:t>
            </a:r>
            <a:endParaRPr lang="zh-CN" altLang="en-US" dirty="0">
              <a:solidFill>
                <a:srgbClr val="000000"/>
              </a:solidFill>
              <a:latin typeface="宋体" panose="02010600030101010101" pitchFamily="2" charset="-122"/>
              <a:ea typeface="宋体" panose="02010600030101010101" pitchFamily="2" charset="-122"/>
            </a:endParaRPr>
          </a:p>
          <a:p>
            <a:pPr eaLnBrk="1" hangingPunct="1"/>
            <a:endParaRPr lang="en-US" altLang="zh-CN" dirty="0">
              <a:solidFill>
                <a:srgbClr val="000000"/>
              </a:solidFill>
              <a:latin typeface="宋体" panose="02010600030101010101" pitchFamily="2" charset="-122"/>
              <a:ea typeface="宋体" panose="02010600030101010101" pitchFamily="2" charset="-122"/>
            </a:endParaRPr>
          </a:p>
        </p:txBody>
      </p:sp>
      <p:sp>
        <p:nvSpPr>
          <p:cNvPr id="45062" name="Text Box 9"/>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943BF324-98B9-46C1-A54B-DEB1CEF26F05}"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608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6084" name="Rectangle 4"/>
          <p:cNvSpPr/>
          <p:nvPr/>
        </p:nvSpPr>
        <p:spPr>
          <a:xfrm>
            <a:off x="685800" y="2057400"/>
            <a:ext cx="7620000" cy="4108450"/>
          </a:xfrm>
          <a:prstGeom prst="rect">
            <a:avLst/>
          </a:prstGeom>
          <a:noFill/>
          <a:ln w="9525">
            <a:noFill/>
          </a:ln>
        </p:spPr>
        <p:txBody>
          <a:bodyPr>
            <a:spAutoFit/>
          </a:bodyPr>
          <a:p>
            <a:pPr eaLnBrk="1" hangingPunct="1"/>
            <a:r>
              <a:rPr lang="en-US" altLang="zh-CN" dirty="0">
                <a:solidFill>
                  <a:srgbClr val="000000"/>
                </a:solidFill>
                <a:latin typeface="宋体" panose="02010600030101010101" pitchFamily="2" charset="-122"/>
                <a:ea typeface="宋体" panose="02010600030101010101" pitchFamily="2" charset="-122"/>
              </a:rPr>
              <a:t>6.</a:t>
            </a:r>
            <a:r>
              <a:rPr lang="zh-CN" altLang="en-US" dirty="0">
                <a:solidFill>
                  <a:srgbClr val="000000"/>
                </a:solidFill>
                <a:latin typeface="宋体" panose="02010600030101010101" pitchFamily="2" charset="-122"/>
                <a:ea typeface="宋体" panose="02010600030101010101" pitchFamily="2" charset="-122"/>
              </a:rPr>
              <a:t>每个露天甲板和“甲板间”舱口均采取有效的防护措施，打开时要有足够的防护高度；</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7.</a:t>
            </a:r>
            <a:r>
              <a:rPr lang="zh-CN" altLang="en-US" dirty="0">
                <a:solidFill>
                  <a:srgbClr val="000000"/>
                </a:solidFill>
                <a:latin typeface="宋体" panose="02010600030101010101" pitchFamily="2" charset="-122"/>
                <a:ea typeface="宋体" panose="02010600030101010101" pitchFamily="2" charset="-122"/>
              </a:rPr>
              <a:t>如果舱口盖的强度不够，避免货物放在舱口盖上，或允许车辆在舱口盖上通行；</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8.</a:t>
            </a:r>
            <a:r>
              <a:rPr lang="zh-CN" altLang="en-US" dirty="0">
                <a:solidFill>
                  <a:srgbClr val="000000"/>
                </a:solidFill>
                <a:latin typeface="宋体" panose="02010600030101010101" pitchFamily="2" charset="-122"/>
                <a:ea typeface="宋体" panose="02010600030101010101" pitchFamily="2" charset="-122"/>
              </a:rPr>
              <a:t>在合理可行的前提下，如果货舱内正在使用修整机或抓斗，不允许工人在货舱内工作；</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9.</a:t>
            </a:r>
            <a:r>
              <a:rPr lang="zh-CN" altLang="en-US" dirty="0">
                <a:solidFill>
                  <a:srgbClr val="000000"/>
                </a:solidFill>
                <a:latin typeface="宋体" panose="02010600030101010101" pitchFamily="2" charset="-122"/>
                <a:ea typeface="宋体" panose="02010600030101010101" pitchFamily="2" charset="-122"/>
              </a:rPr>
              <a:t>所有吊具均须检验合格后方可使用；</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10.</a:t>
            </a:r>
            <a:r>
              <a:rPr lang="zh-CN" altLang="en-US" dirty="0">
                <a:solidFill>
                  <a:srgbClr val="000000"/>
                </a:solidFill>
                <a:latin typeface="宋体" panose="02010600030101010101" pitchFamily="2" charset="-122"/>
                <a:ea typeface="宋体" panose="02010600030101010101" pitchFamily="2" charset="-122"/>
              </a:rPr>
              <a:t>所有不属于起重机械的组成部分、可拆卸的吊臂、吊架、真空起重装置或磁性起重装置，如自重超过</a:t>
            </a:r>
            <a:r>
              <a:rPr lang="en-US" altLang="zh-CN" dirty="0">
                <a:solidFill>
                  <a:srgbClr val="000000"/>
                </a:solidFill>
                <a:latin typeface="宋体" panose="02010600030101010101" pitchFamily="2" charset="-122"/>
                <a:ea typeface="宋体" panose="02010600030101010101" pitchFamily="2" charset="-122"/>
              </a:rPr>
              <a:t>100 </a:t>
            </a:r>
            <a:r>
              <a:rPr lang="zh-CN" altLang="en-US" dirty="0">
                <a:solidFill>
                  <a:srgbClr val="000000"/>
                </a:solidFill>
                <a:latin typeface="宋体" panose="02010600030101010101" pitchFamily="2" charset="-122"/>
                <a:ea typeface="宋体" panose="02010600030101010101" pitchFamily="2" charset="-122"/>
              </a:rPr>
              <a:t>（</a:t>
            </a:r>
            <a:r>
              <a:rPr lang="en-US" altLang="zh-CN" dirty="0">
                <a:solidFill>
                  <a:srgbClr val="000000"/>
                </a:solidFill>
                <a:latin typeface="宋体" panose="02010600030101010101" pitchFamily="2" charset="-122"/>
                <a:ea typeface="宋体" panose="02010600030101010101" pitchFamily="2" charset="-122"/>
              </a:rPr>
              <a:t>kg</a:t>
            </a:r>
            <a:r>
              <a:rPr lang="zh-CN" altLang="en-US" dirty="0">
                <a:solidFill>
                  <a:srgbClr val="000000"/>
                </a:solidFill>
                <a:latin typeface="宋体" panose="02010600030101010101" pitchFamily="2" charset="-122"/>
                <a:ea typeface="宋体" panose="02010600030101010101" pitchFamily="2" charset="-122"/>
              </a:rPr>
              <a:t>），均须作清楚的标记（标明自重）；</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zh-CN" altLang="en-US" dirty="0">
                <a:latin typeface="黑体" panose="02010609060101010101" pitchFamily="49" charset="-122"/>
              </a:rPr>
              <a:t> </a:t>
            </a:r>
            <a:endParaRPr lang="zh-CN" altLang="en-US" dirty="0">
              <a:latin typeface="黑体" panose="02010609060101010101" pitchFamily="49" charset="-122"/>
            </a:endParaRPr>
          </a:p>
        </p:txBody>
      </p:sp>
      <p:sp>
        <p:nvSpPr>
          <p:cNvPr id="46085" name="Text Box 5"/>
          <p:cNvSpPr txBox="1"/>
          <p:nvPr/>
        </p:nvSpPr>
        <p:spPr>
          <a:xfrm>
            <a:off x="3657600" y="1219200"/>
            <a:ext cx="38862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职业健康与安全</a:t>
            </a:r>
            <a:r>
              <a:rPr lang="en-US" altLang="zh-CN" b="1" i="1" dirty="0">
                <a:solidFill>
                  <a:schemeClr val="folHlink"/>
                </a:solidFill>
                <a:latin typeface="Arial" panose="020B0604020202020204" pitchFamily="34" charset="0"/>
              </a:rPr>
              <a:t>--</a:t>
            </a:r>
            <a:r>
              <a:rPr lang="zh-CN" altLang="en-US" b="1" i="1" dirty="0">
                <a:solidFill>
                  <a:schemeClr val="folHlink"/>
                </a:solidFill>
                <a:latin typeface="Arial" panose="020B0604020202020204" pitchFamily="34" charset="0"/>
              </a:rPr>
              <a:t>身体危害</a:t>
            </a:r>
            <a:endParaRPr lang="zh-CN" altLang="en-US" b="1" i="1" dirty="0">
              <a:solidFill>
                <a:schemeClr val="folHlink"/>
              </a:solidFill>
              <a:latin typeface="Arial" panose="020B0604020202020204" pitchFamily="34" charset="0"/>
            </a:endParaRPr>
          </a:p>
        </p:txBody>
      </p:sp>
      <p:sp>
        <p:nvSpPr>
          <p:cNvPr id="46086" name="Text Box 6"/>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F8766C98-79E4-440E-8CC2-D8BC69916D29}"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710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7108" name="Rectangle 4"/>
          <p:cNvSpPr/>
          <p:nvPr/>
        </p:nvSpPr>
        <p:spPr>
          <a:xfrm>
            <a:off x="838200" y="2667000"/>
            <a:ext cx="7391400" cy="3013075"/>
          </a:xfrm>
          <a:prstGeom prst="rect">
            <a:avLst/>
          </a:prstGeom>
          <a:noFill/>
          <a:ln w="9525">
            <a:noFill/>
          </a:ln>
        </p:spPr>
        <p:txBody>
          <a:bodyPr>
            <a:spAutoFit/>
          </a:bodyPr>
          <a:p>
            <a:pPr eaLnBrk="1" hangingPunct="1"/>
            <a:r>
              <a:rPr lang="en-US" altLang="zh-CN" dirty="0">
                <a:solidFill>
                  <a:srgbClr val="000000"/>
                </a:solidFill>
                <a:latin typeface="宋体" panose="02010600030101010101" pitchFamily="2" charset="-122"/>
                <a:ea typeface="宋体" panose="02010600030101010101" pitchFamily="2" charset="-122"/>
              </a:rPr>
              <a:t>11.</a:t>
            </a:r>
            <a:r>
              <a:rPr lang="zh-CN" altLang="en-US" dirty="0">
                <a:solidFill>
                  <a:srgbClr val="000000"/>
                </a:solidFill>
                <a:latin typeface="宋体" panose="02010600030101010101" pitchFamily="2" charset="-122"/>
                <a:ea typeface="宋体" panose="02010600030101010101" pitchFamily="2" charset="-122"/>
              </a:rPr>
              <a:t>一次性使用托盘和类似的一次性使用装置使用前须进行检查，避免重复使用此类一次性使用装置；</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12.</a:t>
            </a:r>
            <a:r>
              <a:rPr lang="zh-CN" altLang="en-US" dirty="0">
                <a:solidFill>
                  <a:srgbClr val="000000"/>
                </a:solidFill>
                <a:latin typeface="宋体" panose="02010600030101010101" pitchFamily="2" charset="-122"/>
                <a:ea typeface="宋体" panose="02010600030101010101" pitchFamily="2" charset="-122"/>
              </a:rPr>
              <a:t>起重机械配备紧急逃离操作室的手段以及将受伤或生病的操作员移出操作室的安全手段。</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13. </a:t>
            </a:r>
            <a:r>
              <a:rPr lang="zh-CN" altLang="en-US" dirty="0">
                <a:solidFill>
                  <a:srgbClr val="000000"/>
                </a:solidFill>
                <a:latin typeface="宋体" panose="02010600030101010101" pitchFamily="2" charset="-122"/>
                <a:ea typeface="宋体" panose="02010600030101010101" pitchFamily="2" charset="-122"/>
              </a:rPr>
              <a:t>应安装伸缩臂式装载机和输送机，尽量降低物料自由坠落的风险；</a:t>
            </a:r>
            <a:endParaRPr lang="zh-CN" altLang="en-US" dirty="0">
              <a:solidFill>
                <a:srgbClr val="000000"/>
              </a:solidFill>
              <a:latin typeface="宋体" panose="02010600030101010101" pitchFamily="2" charset="-122"/>
              <a:ea typeface="宋体" panose="02010600030101010101" pitchFamily="2" charset="-122"/>
            </a:endParaRPr>
          </a:p>
          <a:p>
            <a:pPr eaLnBrk="1" hangingPunct="1"/>
            <a:r>
              <a:rPr lang="en-US" altLang="zh-CN" dirty="0">
                <a:solidFill>
                  <a:srgbClr val="000000"/>
                </a:solidFill>
                <a:latin typeface="宋体" panose="02010600030101010101" pitchFamily="2" charset="-122"/>
                <a:ea typeface="宋体" panose="02010600030101010101" pitchFamily="2" charset="-122"/>
              </a:rPr>
              <a:t>14 </a:t>
            </a:r>
            <a:r>
              <a:rPr lang="zh-CN" altLang="en-US" dirty="0">
                <a:solidFill>
                  <a:srgbClr val="000000"/>
                </a:solidFill>
                <a:latin typeface="宋体" panose="02010600030101010101" pitchFamily="2" charset="-122"/>
                <a:ea typeface="宋体" panose="02010600030101010101" pitchFamily="2" charset="-122"/>
              </a:rPr>
              <a:t>物料装卸作业应采用简单的线性布局，以减少设立多个转运点的必要性。</a:t>
            </a:r>
            <a:endParaRPr lang="zh-CN" altLang="en-US" dirty="0">
              <a:solidFill>
                <a:srgbClr val="000000"/>
              </a:solidFill>
              <a:latin typeface="宋体" panose="02010600030101010101" pitchFamily="2" charset="-122"/>
              <a:ea typeface="宋体" panose="02010600030101010101" pitchFamily="2" charset="-122"/>
            </a:endParaRPr>
          </a:p>
        </p:txBody>
      </p:sp>
      <p:sp>
        <p:nvSpPr>
          <p:cNvPr id="47109" name="Text Box 5"/>
          <p:cNvSpPr txBox="1"/>
          <p:nvPr/>
        </p:nvSpPr>
        <p:spPr>
          <a:xfrm>
            <a:off x="3657600" y="1219200"/>
            <a:ext cx="38862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职业健康与安全</a:t>
            </a:r>
            <a:r>
              <a:rPr lang="en-US" altLang="zh-CN" b="1" i="1" dirty="0">
                <a:solidFill>
                  <a:schemeClr val="folHlink"/>
                </a:solidFill>
                <a:latin typeface="Arial" panose="020B0604020202020204" pitchFamily="34" charset="0"/>
              </a:rPr>
              <a:t>--</a:t>
            </a:r>
            <a:r>
              <a:rPr lang="zh-CN" altLang="en-US" b="1" i="1" dirty="0">
                <a:solidFill>
                  <a:schemeClr val="folHlink"/>
                </a:solidFill>
                <a:latin typeface="Arial" panose="020B0604020202020204" pitchFamily="34" charset="0"/>
              </a:rPr>
              <a:t>身体危害</a:t>
            </a:r>
            <a:endParaRPr lang="zh-CN" altLang="en-US" b="1" i="1" dirty="0">
              <a:solidFill>
                <a:schemeClr val="folHlink"/>
              </a:solidFill>
              <a:latin typeface="Arial" panose="020B0604020202020204" pitchFamily="34" charset="0"/>
            </a:endParaRPr>
          </a:p>
        </p:txBody>
      </p:sp>
      <p:sp>
        <p:nvSpPr>
          <p:cNvPr id="47110" name="Text Box 6"/>
          <p:cNvSpPr txBox="1"/>
          <p:nvPr/>
        </p:nvSpPr>
        <p:spPr>
          <a:xfrm>
            <a:off x="7239000" y="533400"/>
            <a:ext cx="16764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0F7A743A-A853-410F-8DBF-10338843E7D8}"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4813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48132" name="Text Box 6"/>
          <p:cNvSpPr txBox="1"/>
          <p:nvPr/>
        </p:nvSpPr>
        <p:spPr>
          <a:xfrm>
            <a:off x="685800" y="2057400"/>
            <a:ext cx="7543800" cy="4291013"/>
          </a:xfrm>
          <a:prstGeom prst="rect">
            <a:avLst/>
          </a:prstGeom>
          <a:noFill/>
          <a:ln w="9525">
            <a:noFill/>
          </a:ln>
        </p:spPr>
        <p:txBody>
          <a:bodyPr>
            <a:spAutoFit/>
          </a:bodyPr>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安全生产标准化教程</a:t>
            </a: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王新泉 邬燕云编著</a:t>
            </a:r>
            <a:endParaRPr lang="zh-CN" altLang="en-US"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安全管理流程与实施</a:t>
            </a:r>
            <a:r>
              <a:rPr lang="en-US" altLang="zh-CN" dirty="0">
                <a:solidFill>
                  <a:srgbClr val="000000"/>
                </a:solidFill>
                <a:latin typeface="Arial" panose="020B0604020202020204" pitchFamily="34" charset="0"/>
                <a:ea typeface="宋体" panose="02010600030101010101" pitchFamily="2" charset="-122"/>
              </a:rPr>
              <a:t>》 </a:t>
            </a:r>
            <a:r>
              <a:rPr lang="zh-CN" altLang="en-US" dirty="0">
                <a:solidFill>
                  <a:srgbClr val="000000"/>
                </a:solidFill>
                <a:latin typeface="Arial" panose="020B0604020202020204" pitchFamily="34" charset="0"/>
                <a:ea typeface="宋体" panose="02010600030101010101" pitchFamily="2" charset="-122"/>
              </a:rPr>
              <a:t>王向军 范晓虹编著</a:t>
            </a:r>
            <a:endParaRPr lang="zh-CN" altLang="en-US"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职业健康安全管理体系实施精要</a:t>
            </a: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黄进编著</a:t>
            </a:r>
            <a:endParaRPr lang="zh-CN" altLang="en-US"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散装石油、液体化工产品港口储存通则</a:t>
            </a:r>
            <a:r>
              <a:rPr lang="en-US" altLang="zh-CN" dirty="0">
                <a:solidFill>
                  <a:srgbClr val="000000"/>
                </a:solidFill>
                <a:latin typeface="Arial" panose="020B0604020202020204" pitchFamily="34" charset="0"/>
                <a:ea typeface="宋体" panose="02010600030101010101" pitchFamily="2" charset="-122"/>
              </a:rPr>
              <a:t>》</a:t>
            </a:r>
            <a:endParaRPr lang="en-US" altLang="zh-CN"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港口危险货物管理规定</a:t>
            </a:r>
            <a:r>
              <a:rPr lang="en-US" altLang="zh-CN" dirty="0">
                <a:solidFill>
                  <a:srgbClr val="000000"/>
                </a:solidFill>
                <a:latin typeface="Arial" panose="020B0604020202020204" pitchFamily="34" charset="0"/>
                <a:ea typeface="宋体" panose="02010600030101010101" pitchFamily="2" charset="-122"/>
              </a:rPr>
              <a:t>》</a:t>
            </a:r>
            <a:endParaRPr lang="en-US" altLang="zh-CN"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各种建筑机械安全操作规程</a:t>
            </a:r>
            <a:r>
              <a:rPr lang="en-US" altLang="zh-CN" dirty="0">
                <a:solidFill>
                  <a:srgbClr val="000000"/>
                </a:solidFill>
                <a:latin typeface="Arial" panose="020B0604020202020204" pitchFamily="34" charset="0"/>
                <a:ea typeface="宋体" panose="02010600030101010101" pitchFamily="2" charset="-122"/>
              </a:rPr>
              <a:t>》</a:t>
            </a:r>
            <a:endParaRPr lang="en-US" altLang="zh-CN"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企业安全生产标准化基本规范</a:t>
            </a:r>
            <a:r>
              <a:rPr lang="en-US" altLang="zh-CN" dirty="0">
                <a:solidFill>
                  <a:srgbClr val="000000"/>
                </a:solidFill>
                <a:latin typeface="Arial" panose="020B0604020202020204" pitchFamily="34" charset="0"/>
                <a:ea typeface="宋体" panose="02010600030101010101" pitchFamily="2" charset="-122"/>
              </a:rPr>
              <a:t>AQT9006-2010》</a:t>
            </a:r>
            <a:endParaRPr lang="en-US" altLang="zh-CN" dirty="0">
              <a:solidFill>
                <a:srgbClr val="000000"/>
              </a:solidFill>
              <a:latin typeface="Arial" panose="020B0604020202020204" pitchFamily="34" charset="0"/>
              <a:ea typeface="宋体" panose="02010600030101010101" pitchFamily="2" charset="-122"/>
            </a:endParaRPr>
          </a:p>
          <a:p>
            <a:pPr eaLnBrk="1" hangingPunct="1">
              <a:spcBef>
                <a:spcPct val="50000"/>
              </a:spcBef>
            </a:pP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港口危险货物管理规定</a:t>
            </a:r>
            <a:r>
              <a:rPr lang="en-US" altLang="zh-CN" dirty="0">
                <a:solidFill>
                  <a:srgbClr val="000000"/>
                </a:solidFill>
                <a:latin typeface="Arial" panose="020B0604020202020204" pitchFamily="34" charset="0"/>
                <a:ea typeface="宋体" panose="02010600030101010101" pitchFamily="2" charset="-122"/>
              </a:rPr>
              <a:t>》</a:t>
            </a:r>
            <a:endParaRPr lang="en-US" altLang="zh-CN" dirty="0">
              <a:solidFill>
                <a:srgbClr val="000000"/>
              </a:solidFill>
              <a:latin typeface="Arial" panose="020B0604020202020204" pitchFamily="34" charset="0"/>
              <a:ea typeface="宋体" panose="02010600030101010101" pitchFamily="2" charset="-122"/>
            </a:endParaRPr>
          </a:p>
        </p:txBody>
      </p:sp>
      <p:sp>
        <p:nvSpPr>
          <p:cNvPr id="48133" name="Text Box 7"/>
          <p:cNvSpPr txBox="1"/>
          <p:nvPr/>
        </p:nvSpPr>
        <p:spPr>
          <a:xfrm>
            <a:off x="3810000" y="1295400"/>
            <a:ext cx="17526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参考文献</a:t>
            </a:r>
            <a:endParaRPr lang="zh-CN" altLang="en-US" b="1" i="1" dirty="0">
              <a:solidFill>
                <a:schemeClr val="folHlink"/>
              </a:solidFill>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671820" y="3968750"/>
            <a:ext cx="31572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754370" y="4231005"/>
            <a:ext cx="113919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7220" y="4907915"/>
            <a:ext cx="79121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D47C38C4-FD60-4CEC-BBC5-6A8350716F90}"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123"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5124" name="Text Box 4"/>
          <p:cNvSpPr txBox="1"/>
          <p:nvPr/>
        </p:nvSpPr>
        <p:spPr>
          <a:xfrm>
            <a:off x="3886200" y="1295400"/>
            <a:ext cx="2895600" cy="457200"/>
          </a:xfrm>
          <a:prstGeom prst="rect">
            <a:avLst/>
          </a:prstGeom>
          <a:noFill/>
          <a:ln w="9525">
            <a:noFill/>
          </a:ln>
        </p:spPr>
        <p:txBody>
          <a:bodyPr>
            <a:spAutoFit/>
          </a:bodyPr>
          <a:p>
            <a:pPr eaLnBrk="1" hangingPunct="1">
              <a:spcBef>
                <a:spcPct val="50000"/>
              </a:spcBef>
            </a:pPr>
            <a:r>
              <a:rPr lang="zh-CN" altLang="en-US" b="1" i="1" dirty="0">
                <a:solidFill>
                  <a:schemeClr val="folHlink"/>
                </a:solidFill>
                <a:latin typeface="Arial" panose="020B0604020202020204" pitchFamily="34" charset="0"/>
              </a:rPr>
              <a:t>安全生产标准化</a:t>
            </a:r>
            <a:endParaRPr lang="zh-CN" altLang="en-US" b="1" i="1" dirty="0">
              <a:solidFill>
                <a:schemeClr val="folHlink"/>
              </a:solidFill>
              <a:latin typeface="Arial" panose="020B0604020202020204" pitchFamily="34" charset="0"/>
            </a:endParaRPr>
          </a:p>
        </p:txBody>
      </p:sp>
      <p:sp>
        <p:nvSpPr>
          <p:cNvPr id="5125" name="Line 9"/>
          <p:cNvSpPr/>
          <p:nvPr/>
        </p:nvSpPr>
        <p:spPr>
          <a:xfrm>
            <a:off x="4724400" y="3733800"/>
            <a:ext cx="838200" cy="0"/>
          </a:xfrm>
          <a:prstGeom prst="line">
            <a:avLst/>
          </a:prstGeom>
          <a:ln w="9525" cap="flat" cmpd="sng">
            <a:solidFill>
              <a:schemeClr val="tx1"/>
            </a:solidFill>
            <a:prstDash val="solid"/>
            <a:headEnd type="none" w="med" len="med"/>
            <a:tailEnd type="triangle" w="med" len="med"/>
          </a:ln>
        </p:spPr>
      </p:sp>
      <p:sp>
        <p:nvSpPr>
          <p:cNvPr id="5126" name="Line 10"/>
          <p:cNvSpPr/>
          <p:nvPr/>
        </p:nvSpPr>
        <p:spPr>
          <a:xfrm>
            <a:off x="5486400" y="2209800"/>
            <a:ext cx="76200" cy="3581400"/>
          </a:xfrm>
          <a:prstGeom prst="line">
            <a:avLst/>
          </a:prstGeom>
          <a:ln w="9525" cap="flat" cmpd="sng">
            <a:solidFill>
              <a:schemeClr val="tx1"/>
            </a:solidFill>
            <a:prstDash val="solid"/>
            <a:headEnd type="none" w="med" len="med"/>
            <a:tailEnd type="none" w="med" len="med"/>
          </a:ln>
        </p:spPr>
      </p:sp>
      <p:sp>
        <p:nvSpPr>
          <p:cNvPr id="5127" name="Line 11"/>
          <p:cNvSpPr/>
          <p:nvPr/>
        </p:nvSpPr>
        <p:spPr>
          <a:xfrm>
            <a:off x="5486400" y="2209800"/>
            <a:ext cx="609600" cy="0"/>
          </a:xfrm>
          <a:prstGeom prst="line">
            <a:avLst/>
          </a:prstGeom>
          <a:ln w="9525" cap="flat" cmpd="sng">
            <a:solidFill>
              <a:schemeClr val="tx1"/>
            </a:solidFill>
            <a:prstDash val="solid"/>
            <a:headEnd type="none" w="med" len="med"/>
            <a:tailEnd type="triangle" w="med" len="med"/>
          </a:ln>
        </p:spPr>
      </p:sp>
      <p:sp>
        <p:nvSpPr>
          <p:cNvPr id="5128" name="Line 12"/>
          <p:cNvSpPr/>
          <p:nvPr/>
        </p:nvSpPr>
        <p:spPr>
          <a:xfrm>
            <a:off x="5486400" y="2971800"/>
            <a:ext cx="685800" cy="0"/>
          </a:xfrm>
          <a:prstGeom prst="line">
            <a:avLst/>
          </a:prstGeom>
          <a:ln w="9525" cap="flat" cmpd="sng">
            <a:solidFill>
              <a:schemeClr val="tx1"/>
            </a:solidFill>
            <a:prstDash val="solid"/>
            <a:headEnd type="none" w="med" len="med"/>
            <a:tailEnd type="triangle" w="med" len="med"/>
          </a:ln>
        </p:spPr>
      </p:sp>
      <p:sp>
        <p:nvSpPr>
          <p:cNvPr id="5129" name="Line 13"/>
          <p:cNvSpPr/>
          <p:nvPr/>
        </p:nvSpPr>
        <p:spPr>
          <a:xfrm>
            <a:off x="5562600" y="3733800"/>
            <a:ext cx="609600" cy="0"/>
          </a:xfrm>
          <a:prstGeom prst="line">
            <a:avLst/>
          </a:prstGeom>
          <a:ln w="9525" cap="flat" cmpd="sng">
            <a:solidFill>
              <a:schemeClr val="tx1"/>
            </a:solidFill>
            <a:prstDash val="solid"/>
            <a:headEnd type="none" w="med" len="med"/>
            <a:tailEnd type="triangle" w="med" len="med"/>
          </a:ln>
        </p:spPr>
      </p:sp>
      <p:sp>
        <p:nvSpPr>
          <p:cNvPr id="5130" name="Line 14"/>
          <p:cNvSpPr/>
          <p:nvPr/>
        </p:nvSpPr>
        <p:spPr>
          <a:xfrm>
            <a:off x="5562600" y="4419600"/>
            <a:ext cx="609600" cy="0"/>
          </a:xfrm>
          <a:prstGeom prst="line">
            <a:avLst/>
          </a:prstGeom>
          <a:ln w="9525" cap="flat" cmpd="sng">
            <a:solidFill>
              <a:schemeClr val="tx1"/>
            </a:solidFill>
            <a:prstDash val="solid"/>
            <a:headEnd type="none" w="med" len="med"/>
            <a:tailEnd type="triangle" w="med" len="med"/>
          </a:ln>
        </p:spPr>
      </p:sp>
      <p:sp>
        <p:nvSpPr>
          <p:cNvPr id="5131" name="Line 15"/>
          <p:cNvSpPr/>
          <p:nvPr/>
        </p:nvSpPr>
        <p:spPr>
          <a:xfrm>
            <a:off x="5562600" y="5029200"/>
            <a:ext cx="609600" cy="0"/>
          </a:xfrm>
          <a:prstGeom prst="line">
            <a:avLst/>
          </a:prstGeom>
          <a:ln w="9525" cap="flat" cmpd="sng">
            <a:solidFill>
              <a:schemeClr val="tx1"/>
            </a:solidFill>
            <a:prstDash val="solid"/>
            <a:headEnd type="none" w="med" len="med"/>
            <a:tailEnd type="triangle" w="med" len="med"/>
          </a:ln>
        </p:spPr>
      </p:sp>
      <p:sp>
        <p:nvSpPr>
          <p:cNvPr id="5132" name="Line 16"/>
          <p:cNvSpPr/>
          <p:nvPr/>
        </p:nvSpPr>
        <p:spPr>
          <a:xfrm>
            <a:off x="5562600" y="5791200"/>
            <a:ext cx="609600" cy="0"/>
          </a:xfrm>
          <a:prstGeom prst="line">
            <a:avLst/>
          </a:prstGeom>
          <a:ln w="9525" cap="flat" cmpd="sng">
            <a:solidFill>
              <a:schemeClr val="tx1"/>
            </a:solidFill>
            <a:prstDash val="solid"/>
            <a:headEnd type="none" w="med" len="med"/>
            <a:tailEnd type="triangle" w="med" len="med"/>
          </a:ln>
        </p:spPr>
      </p:sp>
      <p:sp>
        <p:nvSpPr>
          <p:cNvPr id="5133" name="Line 35"/>
          <p:cNvSpPr/>
          <p:nvPr/>
        </p:nvSpPr>
        <p:spPr>
          <a:xfrm flipH="1">
            <a:off x="3200400" y="3733800"/>
            <a:ext cx="914400" cy="0"/>
          </a:xfrm>
          <a:prstGeom prst="line">
            <a:avLst/>
          </a:prstGeom>
          <a:ln w="9525" cap="flat" cmpd="sng">
            <a:solidFill>
              <a:schemeClr val="tx1"/>
            </a:solidFill>
            <a:prstDash val="solid"/>
            <a:headEnd type="none" w="med" len="med"/>
            <a:tailEnd type="triangle" w="med" len="med"/>
          </a:ln>
        </p:spPr>
      </p:sp>
      <p:sp>
        <p:nvSpPr>
          <p:cNvPr id="5134" name="Line 36"/>
          <p:cNvSpPr/>
          <p:nvPr/>
        </p:nvSpPr>
        <p:spPr>
          <a:xfrm>
            <a:off x="3124200" y="2209800"/>
            <a:ext cx="76200" cy="3657600"/>
          </a:xfrm>
          <a:prstGeom prst="line">
            <a:avLst/>
          </a:prstGeom>
          <a:ln w="9525" cap="flat" cmpd="sng">
            <a:solidFill>
              <a:schemeClr val="tx1"/>
            </a:solidFill>
            <a:prstDash val="solid"/>
            <a:headEnd type="none" w="med" len="med"/>
            <a:tailEnd type="none" w="med" len="med"/>
          </a:ln>
        </p:spPr>
      </p:sp>
      <p:sp>
        <p:nvSpPr>
          <p:cNvPr id="5135" name="Line 37"/>
          <p:cNvSpPr/>
          <p:nvPr/>
        </p:nvSpPr>
        <p:spPr>
          <a:xfrm flipH="1">
            <a:off x="2514600" y="2209800"/>
            <a:ext cx="609600" cy="0"/>
          </a:xfrm>
          <a:prstGeom prst="line">
            <a:avLst/>
          </a:prstGeom>
          <a:ln w="9525" cap="flat" cmpd="sng">
            <a:solidFill>
              <a:schemeClr val="tx1"/>
            </a:solidFill>
            <a:prstDash val="solid"/>
            <a:headEnd type="none" w="med" len="med"/>
            <a:tailEnd type="triangle" w="med" len="med"/>
          </a:ln>
        </p:spPr>
      </p:sp>
      <p:sp>
        <p:nvSpPr>
          <p:cNvPr id="5136" name="Line 38"/>
          <p:cNvSpPr/>
          <p:nvPr/>
        </p:nvSpPr>
        <p:spPr>
          <a:xfrm flipH="1">
            <a:off x="2514600" y="2971800"/>
            <a:ext cx="609600" cy="0"/>
          </a:xfrm>
          <a:prstGeom prst="line">
            <a:avLst/>
          </a:prstGeom>
          <a:ln w="9525" cap="flat" cmpd="sng">
            <a:solidFill>
              <a:schemeClr val="tx1"/>
            </a:solidFill>
            <a:prstDash val="solid"/>
            <a:headEnd type="none" w="med" len="med"/>
            <a:tailEnd type="triangle" w="med" len="med"/>
          </a:ln>
        </p:spPr>
      </p:sp>
      <p:sp>
        <p:nvSpPr>
          <p:cNvPr id="5137" name="Line 39"/>
          <p:cNvSpPr/>
          <p:nvPr/>
        </p:nvSpPr>
        <p:spPr>
          <a:xfrm flipH="1">
            <a:off x="2514600" y="3733800"/>
            <a:ext cx="609600" cy="0"/>
          </a:xfrm>
          <a:prstGeom prst="line">
            <a:avLst/>
          </a:prstGeom>
          <a:ln w="9525" cap="flat" cmpd="sng">
            <a:solidFill>
              <a:schemeClr val="tx1"/>
            </a:solidFill>
            <a:prstDash val="solid"/>
            <a:headEnd type="none" w="med" len="med"/>
            <a:tailEnd type="triangle" w="med" len="med"/>
          </a:ln>
        </p:spPr>
      </p:sp>
      <p:sp>
        <p:nvSpPr>
          <p:cNvPr id="5138" name="Line 40"/>
          <p:cNvSpPr/>
          <p:nvPr/>
        </p:nvSpPr>
        <p:spPr>
          <a:xfrm flipH="1">
            <a:off x="2514600" y="4419600"/>
            <a:ext cx="609600" cy="0"/>
          </a:xfrm>
          <a:prstGeom prst="line">
            <a:avLst/>
          </a:prstGeom>
          <a:ln w="9525" cap="flat" cmpd="sng">
            <a:solidFill>
              <a:schemeClr val="tx1"/>
            </a:solidFill>
            <a:prstDash val="solid"/>
            <a:headEnd type="none" w="med" len="med"/>
            <a:tailEnd type="triangle" w="med" len="med"/>
          </a:ln>
        </p:spPr>
      </p:sp>
      <p:sp>
        <p:nvSpPr>
          <p:cNvPr id="5139" name="Line 41"/>
          <p:cNvSpPr/>
          <p:nvPr/>
        </p:nvSpPr>
        <p:spPr>
          <a:xfrm flipH="1">
            <a:off x="2514600" y="5257800"/>
            <a:ext cx="685800" cy="0"/>
          </a:xfrm>
          <a:prstGeom prst="line">
            <a:avLst/>
          </a:prstGeom>
          <a:ln w="9525" cap="flat" cmpd="sng">
            <a:solidFill>
              <a:schemeClr val="tx1"/>
            </a:solidFill>
            <a:prstDash val="solid"/>
            <a:headEnd type="none" w="med" len="med"/>
            <a:tailEnd type="triangle" w="med" len="med"/>
          </a:ln>
        </p:spPr>
      </p:sp>
      <p:sp>
        <p:nvSpPr>
          <p:cNvPr id="5140" name="Line 42"/>
          <p:cNvSpPr/>
          <p:nvPr/>
        </p:nvSpPr>
        <p:spPr>
          <a:xfrm flipH="1">
            <a:off x="2514600" y="5867400"/>
            <a:ext cx="685800" cy="0"/>
          </a:xfrm>
          <a:prstGeom prst="line">
            <a:avLst/>
          </a:prstGeom>
          <a:ln w="9525" cap="flat" cmpd="sng">
            <a:solidFill>
              <a:schemeClr val="tx1"/>
            </a:solidFill>
            <a:prstDash val="solid"/>
            <a:headEnd type="none" w="med" len="med"/>
            <a:tailEnd type="triangle" w="med" len="med"/>
          </a:ln>
        </p:spPr>
      </p:sp>
      <p:grpSp>
        <p:nvGrpSpPr>
          <p:cNvPr id="5141" name="Group 110"/>
          <p:cNvGrpSpPr/>
          <p:nvPr/>
        </p:nvGrpSpPr>
        <p:grpSpPr>
          <a:xfrm rot="-5400000">
            <a:off x="1111250" y="4906963"/>
            <a:ext cx="685800" cy="2300287"/>
            <a:chOff x="158" y="1573"/>
            <a:chExt cx="1056" cy="1449"/>
          </a:xfrm>
        </p:grpSpPr>
        <p:sp>
          <p:nvSpPr>
            <p:cNvPr id="12399" name="AutoShape 111"/>
            <p:cNvSpPr>
              <a:spLocks noChangeArrowheads="1"/>
            </p:cNvSpPr>
            <p:nvPr/>
          </p:nvSpPr>
          <p:spPr bwMode="gray">
            <a:xfrm>
              <a:off x="251"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vert="eaVert"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作业安全管理</a:t>
              </a:r>
              <a:r>
                <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1" lang="en-US" altLang="ko-KR"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91" name="Picture 112"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42" name="Group 119"/>
          <p:cNvGrpSpPr/>
          <p:nvPr/>
        </p:nvGrpSpPr>
        <p:grpSpPr>
          <a:xfrm rot="-5400000">
            <a:off x="1111250" y="4144963"/>
            <a:ext cx="685800" cy="2300287"/>
            <a:chOff x="158" y="1573"/>
            <a:chExt cx="1056" cy="1449"/>
          </a:xfrm>
        </p:grpSpPr>
        <p:sp>
          <p:nvSpPr>
            <p:cNvPr id="12408" name="AutoShape 120"/>
            <p:cNvSpPr>
              <a:spLocks noChangeArrowheads="1"/>
            </p:cNvSpPr>
            <p:nvPr/>
          </p:nvSpPr>
          <p:spPr bwMode="gray">
            <a:xfrm>
              <a:off x="251"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vert="eaVert"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设备设施运行管理</a:t>
              </a:r>
              <a:r>
                <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1" lang="en-US" altLang="ko-KR"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89" name="Picture 121"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43" name="Group 122"/>
          <p:cNvGrpSpPr/>
          <p:nvPr/>
        </p:nvGrpSpPr>
        <p:grpSpPr>
          <a:xfrm rot="-5400000">
            <a:off x="1111250" y="3382963"/>
            <a:ext cx="685800" cy="2300287"/>
            <a:chOff x="158" y="1573"/>
            <a:chExt cx="1056" cy="1449"/>
          </a:xfrm>
        </p:grpSpPr>
        <p:sp>
          <p:nvSpPr>
            <p:cNvPr id="12411" name="AutoShape 123"/>
            <p:cNvSpPr>
              <a:spLocks noChangeArrowheads="1"/>
            </p:cNvSpPr>
            <p:nvPr/>
          </p:nvSpPr>
          <p:spPr bwMode="gray">
            <a:xfrm>
              <a:off x="251"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vert="eaVert"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人员教育培训</a:t>
              </a:r>
              <a:r>
                <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1" lang="en-US" altLang="ko-KR"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87" name="Picture 124"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44" name="Group 125"/>
          <p:cNvGrpSpPr/>
          <p:nvPr/>
        </p:nvGrpSpPr>
        <p:grpSpPr>
          <a:xfrm rot="-5400000">
            <a:off x="1111250" y="2620963"/>
            <a:ext cx="685800" cy="2300287"/>
            <a:chOff x="158" y="1573"/>
            <a:chExt cx="1056" cy="1449"/>
          </a:xfrm>
        </p:grpSpPr>
        <p:sp>
          <p:nvSpPr>
            <p:cNvPr id="12414" name="AutoShape 126"/>
            <p:cNvSpPr>
              <a:spLocks noChangeArrowheads="1"/>
            </p:cNvSpPr>
            <p:nvPr/>
          </p:nvSpPr>
          <p:spPr bwMode="gray">
            <a:xfrm>
              <a:off x="251"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vert="eaVert"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安全管理制度</a:t>
              </a:r>
              <a:r>
                <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1" lang="en-US" altLang="ko-KR"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85" name="Picture 127"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45" name="Group 128"/>
          <p:cNvGrpSpPr/>
          <p:nvPr/>
        </p:nvGrpSpPr>
        <p:grpSpPr>
          <a:xfrm rot="-5400000">
            <a:off x="1111250" y="1858963"/>
            <a:ext cx="685800" cy="2300287"/>
            <a:chOff x="158" y="1573"/>
            <a:chExt cx="1056" cy="1449"/>
          </a:xfrm>
        </p:grpSpPr>
        <p:sp>
          <p:nvSpPr>
            <p:cNvPr id="12417" name="AutoShape 129"/>
            <p:cNvSpPr>
              <a:spLocks noChangeArrowheads="1"/>
            </p:cNvSpPr>
            <p:nvPr/>
          </p:nvSpPr>
          <p:spPr bwMode="gray">
            <a:xfrm>
              <a:off x="251"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vert="eaVert"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安全投入</a:t>
              </a:r>
              <a:r>
                <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1" lang="en-US" altLang="ko-KR"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83" name="Picture 130"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46" name="Group 131"/>
          <p:cNvGrpSpPr/>
          <p:nvPr/>
        </p:nvGrpSpPr>
        <p:grpSpPr>
          <a:xfrm rot="-5400000">
            <a:off x="1111250" y="1020763"/>
            <a:ext cx="685800" cy="2300287"/>
            <a:chOff x="158" y="1573"/>
            <a:chExt cx="1056" cy="1449"/>
          </a:xfrm>
        </p:grpSpPr>
        <p:sp>
          <p:nvSpPr>
            <p:cNvPr id="12420" name="AutoShape 132"/>
            <p:cNvSpPr>
              <a:spLocks noChangeArrowheads="1"/>
            </p:cNvSpPr>
            <p:nvPr/>
          </p:nvSpPr>
          <p:spPr bwMode="gray">
            <a:xfrm>
              <a:off x="251"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vert="eaVert"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ko-KR" sz="1600" b="0" i="0" u="none" strike="noStrike" kern="1200" cap="none" spc="0" normalizeH="0" baseline="0" noProof="0">
                <a:ln>
                  <a:noFill/>
                </a:ln>
                <a:solidFill>
                  <a:schemeClr val="tx1"/>
                </a:solidFill>
                <a:effectLst>
                  <a:outerShdw blurRad="38100" dist="38100" dir="2700000" algn="tl">
                    <a:srgbClr val="FFFFFF"/>
                  </a:outerShdw>
                </a:effectLst>
                <a:uLnTx/>
                <a:uFillTx/>
                <a:latin typeface="Verdana" panose="020B0604030504040204" pitchFamily="34" charset="0"/>
                <a:ea typeface="Gulim" pitchFamily="34" charset="-127"/>
                <a:cs typeface="+mn-cs"/>
              </a:endParaRPr>
            </a:p>
          </p:txBody>
        </p:sp>
        <p:pic>
          <p:nvPicPr>
            <p:cNvPr id="5181" name="Picture 133"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sp>
        <p:nvSpPr>
          <p:cNvPr id="5147" name="Text Box 134"/>
          <p:cNvSpPr txBox="1"/>
          <p:nvPr/>
        </p:nvSpPr>
        <p:spPr>
          <a:xfrm>
            <a:off x="609600" y="1981200"/>
            <a:ext cx="1676400" cy="366713"/>
          </a:xfrm>
          <a:prstGeom prst="rect">
            <a:avLst/>
          </a:prstGeom>
          <a:noFill/>
          <a:ln w="9525">
            <a:noFill/>
          </a:ln>
        </p:spPr>
        <p:txBody>
          <a:bodyPr>
            <a:spAutoFit/>
          </a:bodyPr>
          <a:p>
            <a:pPr eaLnBrk="1" hangingPunct="1">
              <a:spcBef>
                <a:spcPct val="50000"/>
              </a:spcBef>
            </a:pPr>
            <a:r>
              <a:rPr lang="zh-CN" altLang="en-US" sz="1800" dirty="0">
                <a:solidFill>
                  <a:schemeClr val="tx1"/>
                </a:solidFill>
                <a:latin typeface="Arial" panose="020B0604020202020204" pitchFamily="34" charset="0"/>
                <a:ea typeface="宋体" panose="02010600030101010101" pitchFamily="2" charset="-122"/>
              </a:rPr>
              <a:t>组织机构 </a:t>
            </a:r>
            <a:endParaRPr lang="zh-CN" altLang="en-US" sz="1800" dirty="0">
              <a:solidFill>
                <a:schemeClr val="tx1"/>
              </a:solidFill>
              <a:latin typeface="Arial" panose="020B0604020202020204" pitchFamily="34" charset="0"/>
              <a:ea typeface="宋体" panose="02010600030101010101" pitchFamily="2" charset="-122"/>
            </a:endParaRPr>
          </a:p>
        </p:txBody>
      </p:sp>
      <p:grpSp>
        <p:nvGrpSpPr>
          <p:cNvPr id="5148" name="Group 135"/>
          <p:cNvGrpSpPr/>
          <p:nvPr/>
        </p:nvGrpSpPr>
        <p:grpSpPr>
          <a:xfrm rot="5400000">
            <a:off x="6826250" y="1020763"/>
            <a:ext cx="685800" cy="2300287"/>
            <a:chOff x="158" y="1573"/>
            <a:chExt cx="1056" cy="1449"/>
          </a:xfrm>
        </p:grpSpPr>
        <p:sp>
          <p:nvSpPr>
            <p:cNvPr id="5178" name="AutoShape 136"/>
            <p:cNvSpPr/>
            <p:nvPr/>
          </p:nvSpPr>
          <p:spPr>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tileRect/>
            </a:gradFill>
            <a:ln w="0" cap="flat" cmpd="sng">
              <a:solidFill>
                <a:schemeClr val="bg1"/>
              </a:solidFill>
              <a:prstDash val="solid"/>
              <a:headEnd type="none" w="med" len="med"/>
              <a:tailEnd type="none" w="med" len="med"/>
            </a:ln>
          </p:spPr>
          <p:txBody>
            <a:bodyPr rot="10800000" vert="eaVert" anchor="ctr"/>
            <a:p>
              <a:pPr algn="ctr" eaLnBrk="1" hangingPunct="1"/>
              <a:r>
                <a:rPr lang="zh-CN" altLang="en-US" sz="1800" dirty="0">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隐患排查和治理</a:t>
              </a:r>
              <a:r>
                <a:rPr lang="zh-CN" altLang="en-US" sz="1800" dirty="0">
                  <a:solidFill>
                    <a:schemeClr val="tx1"/>
                  </a:solidFill>
                  <a:latin typeface="Arial" panose="020B0604020202020204" pitchFamily="34" charset="0"/>
                  <a:ea typeface="宋体" panose="02010600030101010101" pitchFamily="2" charset="-122"/>
                </a:rPr>
                <a:t> </a:t>
              </a:r>
              <a:endParaRPr lang="en-US" altLang="ko-KR" sz="1800" dirty="0">
                <a:solidFill>
                  <a:schemeClr val="tx1"/>
                </a:solidFill>
                <a:latin typeface="Arial" panose="020B0604020202020204" pitchFamily="34" charset="0"/>
                <a:ea typeface="宋体" panose="02010600030101010101" pitchFamily="2" charset="-122"/>
              </a:endParaRPr>
            </a:p>
          </p:txBody>
        </p:sp>
        <p:pic>
          <p:nvPicPr>
            <p:cNvPr id="5179" name="Picture 137"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49" name="Group 138"/>
          <p:cNvGrpSpPr/>
          <p:nvPr/>
        </p:nvGrpSpPr>
        <p:grpSpPr>
          <a:xfrm rot="5400000">
            <a:off x="6826250" y="1782763"/>
            <a:ext cx="685800" cy="2300287"/>
            <a:chOff x="158" y="1573"/>
            <a:chExt cx="1056" cy="1449"/>
          </a:xfrm>
        </p:grpSpPr>
        <p:sp>
          <p:nvSpPr>
            <p:cNvPr id="5176" name="AutoShape 139"/>
            <p:cNvSpPr/>
            <p:nvPr/>
          </p:nvSpPr>
          <p:spPr>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tileRect/>
            </a:gradFill>
            <a:ln w="0" cap="flat" cmpd="sng">
              <a:solidFill>
                <a:schemeClr val="bg1"/>
              </a:solidFill>
              <a:prstDash val="solid"/>
              <a:headEnd type="none" w="med" len="med"/>
              <a:tailEnd type="none" w="med" len="med"/>
            </a:ln>
          </p:spPr>
          <p:txBody>
            <a:bodyPr rot="10800000" vert="eaVert" anchor="ctr"/>
            <a:p>
              <a:pPr algn="ctr" eaLnBrk="1" hangingPunct="1"/>
              <a:r>
                <a:rPr lang="zh-CN" altLang="en-US" sz="1800" dirty="0">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重大危险源监控</a:t>
              </a:r>
              <a:r>
                <a:rPr lang="zh-CN" altLang="en-US" sz="1800" dirty="0">
                  <a:solidFill>
                    <a:schemeClr val="tx1"/>
                  </a:solidFill>
                  <a:latin typeface="Arial" panose="020B0604020202020204" pitchFamily="34" charset="0"/>
                  <a:ea typeface="宋体" panose="02010600030101010101" pitchFamily="2" charset="-122"/>
                </a:rPr>
                <a:t> </a:t>
              </a:r>
              <a:endParaRPr lang="en-US" altLang="ko-KR" sz="1800" dirty="0">
                <a:solidFill>
                  <a:schemeClr val="tx1"/>
                </a:solidFill>
                <a:latin typeface="Arial" panose="020B0604020202020204" pitchFamily="34" charset="0"/>
                <a:ea typeface="宋体" panose="02010600030101010101" pitchFamily="2" charset="-122"/>
              </a:endParaRPr>
            </a:p>
          </p:txBody>
        </p:sp>
        <p:pic>
          <p:nvPicPr>
            <p:cNvPr id="5177" name="Picture 140"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50" name="Group 141"/>
          <p:cNvGrpSpPr/>
          <p:nvPr/>
        </p:nvGrpSpPr>
        <p:grpSpPr>
          <a:xfrm rot="5400000">
            <a:off x="6826250" y="2544763"/>
            <a:ext cx="685800" cy="2300287"/>
            <a:chOff x="158" y="1573"/>
            <a:chExt cx="1056" cy="1449"/>
          </a:xfrm>
        </p:grpSpPr>
        <p:sp>
          <p:nvSpPr>
            <p:cNvPr id="5174" name="AutoShape 142"/>
            <p:cNvSpPr/>
            <p:nvPr/>
          </p:nvSpPr>
          <p:spPr>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tileRect/>
            </a:gradFill>
            <a:ln w="0" cap="flat" cmpd="sng">
              <a:solidFill>
                <a:schemeClr val="bg1"/>
              </a:solidFill>
              <a:prstDash val="solid"/>
              <a:headEnd type="none" w="med" len="med"/>
              <a:tailEnd type="none" w="med" len="med"/>
            </a:ln>
          </p:spPr>
          <p:txBody>
            <a:bodyPr rot="10800000" vert="eaVert" anchor="ctr"/>
            <a:p>
              <a:pPr algn="ctr" eaLnBrk="1" hangingPunct="1"/>
              <a:r>
                <a:rPr lang="zh-CN" altLang="en-US" sz="1800" dirty="0">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职业健康</a:t>
              </a:r>
              <a:r>
                <a:rPr lang="zh-CN" altLang="en-US" sz="1800" dirty="0">
                  <a:solidFill>
                    <a:schemeClr val="tx1"/>
                  </a:solidFill>
                  <a:latin typeface="Arial" panose="020B0604020202020204" pitchFamily="34" charset="0"/>
                  <a:ea typeface="宋体" panose="02010600030101010101" pitchFamily="2" charset="-122"/>
                </a:rPr>
                <a:t> </a:t>
              </a:r>
              <a:endParaRPr lang="en-US" altLang="ko-KR" sz="1800" dirty="0">
                <a:solidFill>
                  <a:schemeClr val="tx1"/>
                </a:solidFill>
                <a:latin typeface="Arial" panose="020B0604020202020204" pitchFamily="34" charset="0"/>
                <a:ea typeface="宋体" panose="02010600030101010101" pitchFamily="2" charset="-122"/>
              </a:endParaRPr>
            </a:p>
          </p:txBody>
        </p:sp>
        <p:pic>
          <p:nvPicPr>
            <p:cNvPr id="5175" name="Picture 143"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51" name="Group 144"/>
          <p:cNvGrpSpPr/>
          <p:nvPr/>
        </p:nvGrpSpPr>
        <p:grpSpPr>
          <a:xfrm rot="5400000">
            <a:off x="6826250" y="3306763"/>
            <a:ext cx="685800" cy="2300287"/>
            <a:chOff x="158" y="1573"/>
            <a:chExt cx="1056" cy="1449"/>
          </a:xfrm>
        </p:grpSpPr>
        <p:sp>
          <p:nvSpPr>
            <p:cNvPr id="5172" name="AutoShape 145"/>
            <p:cNvSpPr/>
            <p:nvPr/>
          </p:nvSpPr>
          <p:spPr>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tileRect/>
            </a:gradFill>
            <a:ln w="0" cap="flat" cmpd="sng">
              <a:solidFill>
                <a:schemeClr val="bg1"/>
              </a:solidFill>
              <a:prstDash val="solid"/>
              <a:headEnd type="none" w="med" len="med"/>
              <a:tailEnd type="none" w="med" len="med"/>
            </a:ln>
          </p:spPr>
          <p:txBody>
            <a:bodyPr rot="10800000" vert="eaVert" anchor="ctr"/>
            <a:p>
              <a:pPr algn="ctr" eaLnBrk="1" hangingPunct="1"/>
              <a:r>
                <a:rPr lang="zh-CN" altLang="en-US" sz="1800" dirty="0">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应急救援</a:t>
              </a:r>
              <a:r>
                <a:rPr lang="zh-CN" altLang="en-US" sz="1800" dirty="0">
                  <a:solidFill>
                    <a:schemeClr val="tx1"/>
                  </a:solidFill>
                  <a:latin typeface="Arial" panose="020B0604020202020204" pitchFamily="34" charset="0"/>
                  <a:ea typeface="宋体" panose="02010600030101010101" pitchFamily="2" charset="-122"/>
                </a:rPr>
                <a:t> </a:t>
              </a:r>
              <a:endParaRPr lang="en-US" altLang="ko-KR" sz="1800" dirty="0">
                <a:solidFill>
                  <a:schemeClr val="tx1"/>
                </a:solidFill>
                <a:latin typeface="Arial" panose="020B0604020202020204" pitchFamily="34" charset="0"/>
                <a:ea typeface="宋体" panose="02010600030101010101" pitchFamily="2" charset="-122"/>
              </a:endParaRPr>
            </a:p>
          </p:txBody>
        </p:sp>
        <p:pic>
          <p:nvPicPr>
            <p:cNvPr id="5173" name="Picture 146"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52" name="Group 147"/>
          <p:cNvGrpSpPr/>
          <p:nvPr/>
        </p:nvGrpSpPr>
        <p:grpSpPr>
          <a:xfrm rot="5400000">
            <a:off x="6826250" y="4144963"/>
            <a:ext cx="685800" cy="2300287"/>
            <a:chOff x="158" y="1573"/>
            <a:chExt cx="1056" cy="1449"/>
          </a:xfrm>
        </p:grpSpPr>
        <p:sp>
          <p:nvSpPr>
            <p:cNvPr id="5170" name="AutoShape 148"/>
            <p:cNvSpPr/>
            <p:nvPr/>
          </p:nvSpPr>
          <p:spPr>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tileRect/>
            </a:gradFill>
            <a:ln w="0" cap="flat" cmpd="sng">
              <a:solidFill>
                <a:schemeClr val="bg1"/>
              </a:solidFill>
              <a:prstDash val="solid"/>
              <a:headEnd type="none" w="med" len="med"/>
              <a:tailEnd type="none" w="med" len="med"/>
            </a:ln>
          </p:spPr>
          <p:txBody>
            <a:bodyPr rot="10800000" vert="eaVert" anchor="ctr"/>
            <a:p>
              <a:pPr algn="ctr" eaLnBrk="1" hangingPunct="1"/>
              <a:r>
                <a:rPr lang="zh-CN" altLang="en-US" sz="1800" dirty="0">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事故的报告和调查处理</a:t>
              </a:r>
              <a:r>
                <a:rPr lang="zh-CN" altLang="en-US" sz="1800" dirty="0">
                  <a:solidFill>
                    <a:schemeClr val="tx1"/>
                  </a:solidFill>
                  <a:latin typeface="Arial" panose="020B0604020202020204" pitchFamily="34" charset="0"/>
                  <a:ea typeface="宋体" panose="02010600030101010101" pitchFamily="2" charset="-122"/>
                </a:rPr>
                <a:t> </a:t>
              </a:r>
              <a:endParaRPr lang="en-US" altLang="ko-KR" sz="1800" dirty="0">
                <a:solidFill>
                  <a:schemeClr val="tx1"/>
                </a:solidFill>
                <a:latin typeface="Arial" panose="020B0604020202020204" pitchFamily="34" charset="0"/>
                <a:ea typeface="宋体" panose="02010600030101010101" pitchFamily="2" charset="-122"/>
              </a:endParaRPr>
            </a:p>
          </p:txBody>
        </p:sp>
        <p:pic>
          <p:nvPicPr>
            <p:cNvPr id="5171" name="Picture 149"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53" name="Group 150"/>
          <p:cNvGrpSpPr/>
          <p:nvPr/>
        </p:nvGrpSpPr>
        <p:grpSpPr>
          <a:xfrm rot="5400000">
            <a:off x="6826250" y="4906963"/>
            <a:ext cx="685800" cy="2300287"/>
            <a:chOff x="158" y="1573"/>
            <a:chExt cx="1056" cy="1449"/>
          </a:xfrm>
        </p:grpSpPr>
        <p:sp>
          <p:nvSpPr>
            <p:cNvPr id="5168" name="AutoShape 151"/>
            <p:cNvSpPr/>
            <p:nvPr/>
          </p:nvSpPr>
          <p:spPr>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tileRect/>
            </a:gradFill>
            <a:ln w="0" cap="flat" cmpd="sng">
              <a:solidFill>
                <a:schemeClr val="bg1"/>
              </a:solidFill>
              <a:prstDash val="solid"/>
              <a:headEnd type="none" w="med" len="med"/>
              <a:tailEnd type="none" w="med" len="med"/>
            </a:ln>
          </p:spPr>
          <p:txBody>
            <a:bodyPr rot="10800000" vert="eaVert" anchor="ctr"/>
            <a:p>
              <a:pPr algn="ctr" eaLnBrk="1" hangingPunct="1"/>
              <a:r>
                <a:rPr lang="zh-CN" altLang="en-US" sz="1800" dirty="0">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绩效评定</a:t>
              </a:r>
              <a:r>
                <a:rPr lang="zh-CN" altLang="en-US" sz="1800" dirty="0">
                  <a:solidFill>
                    <a:schemeClr val="tx1"/>
                  </a:solidFill>
                  <a:latin typeface="Arial" panose="020B0604020202020204" pitchFamily="34" charset="0"/>
                  <a:ea typeface="宋体" panose="02010600030101010101" pitchFamily="2" charset="-122"/>
                </a:rPr>
                <a:t> </a:t>
              </a:r>
              <a:endParaRPr lang="en-US" altLang="ko-KR" sz="1800" dirty="0">
                <a:solidFill>
                  <a:schemeClr val="tx1"/>
                </a:solidFill>
                <a:latin typeface="Arial" panose="020B0604020202020204" pitchFamily="34" charset="0"/>
                <a:ea typeface="宋体" panose="02010600030101010101" pitchFamily="2" charset="-122"/>
              </a:endParaRPr>
            </a:p>
          </p:txBody>
        </p:sp>
        <p:pic>
          <p:nvPicPr>
            <p:cNvPr id="5169" name="Picture 152"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grpSp>
        <p:nvGrpSpPr>
          <p:cNvPr id="5154" name="Group 153"/>
          <p:cNvGrpSpPr/>
          <p:nvPr/>
        </p:nvGrpSpPr>
        <p:grpSpPr>
          <a:xfrm>
            <a:off x="4038600" y="2286000"/>
            <a:ext cx="685800" cy="2376488"/>
            <a:chOff x="158" y="1573"/>
            <a:chExt cx="1056" cy="1449"/>
          </a:xfrm>
        </p:grpSpPr>
        <p:sp>
          <p:nvSpPr>
            <p:cNvPr id="12442" name="AutoShape 154"/>
            <p:cNvSpPr>
              <a:spLocks noChangeArrowheads="1"/>
            </p:cNvSpPr>
            <p:nvPr/>
          </p:nvSpPr>
          <p:spPr bwMode="gray">
            <a:xfrm>
              <a:off x="248" y="1573"/>
              <a:ext cx="887"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ko-KR" sz="1600" b="0" i="0" u="none" strike="noStrike" kern="1200" cap="none" spc="0" normalizeH="0" baseline="0" noProof="0">
                <a:ln>
                  <a:noFill/>
                </a:ln>
                <a:solidFill>
                  <a:schemeClr val="tx1"/>
                </a:solidFill>
                <a:effectLst>
                  <a:outerShdw blurRad="38100" dist="38100" dir="2700000" algn="tl">
                    <a:srgbClr val="FFFFFF"/>
                  </a:outerShdw>
                </a:effectLst>
                <a:uLnTx/>
                <a:uFillTx/>
                <a:latin typeface="Verdana" panose="020B0604030504040204" pitchFamily="34" charset="0"/>
                <a:ea typeface="Gulim" pitchFamily="34" charset="-127"/>
                <a:cs typeface="+mn-cs"/>
              </a:endParaRPr>
            </a:p>
          </p:txBody>
        </p:sp>
        <p:pic>
          <p:nvPicPr>
            <p:cNvPr id="5167" name="Picture 155" descr="shadow"/>
            <p:cNvPicPr>
              <a:picLocks noChangeAspect="1"/>
            </p:cNvPicPr>
            <p:nvPr/>
          </p:nvPicPr>
          <p:blipFill>
            <a:blip r:embed="rId1"/>
            <a:stretch>
              <a:fillRect/>
            </a:stretch>
          </p:blipFill>
          <p:spPr>
            <a:xfrm>
              <a:off x="158" y="2889"/>
              <a:ext cx="1056" cy="133"/>
            </a:xfrm>
            <a:prstGeom prst="rect">
              <a:avLst/>
            </a:prstGeom>
            <a:gradFill rotWithShape="1">
              <a:gsLst>
                <a:gs pos="0">
                  <a:schemeClr val="accent1"/>
                </a:gs>
                <a:gs pos="100000">
                  <a:schemeClr val="bg1"/>
                </a:gs>
              </a:gsLst>
              <a:path path="shape">
                <a:fillToRect l="50000" t="50000" r="50000" b="50000"/>
              </a:path>
              <a:tileRect/>
            </a:gradFill>
            <a:ln w="9525">
              <a:noFill/>
            </a:ln>
          </p:spPr>
        </p:pic>
      </p:grpSp>
      <p:sp>
        <p:nvSpPr>
          <p:cNvPr id="5155" name="Text Box 156"/>
          <p:cNvSpPr txBox="1"/>
          <p:nvPr/>
        </p:nvSpPr>
        <p:spPr>
          <a:xfrm>
            <a:off x="4114800" y="2819400"/>
            <a:ext cx="549275" cy="1600200"/>
          </a:xfrm>
          <a:prstGeom prst="rect">
            <a:avLst/>
          </a:prstGeom>
          <a:noFill/>
          <a:ln w="9525">
            <a:noFill/>
          </a:ln>
        </p:spPr>
        <p:txBody>
          <a:bodyPr vert="eaVert">
            <a:spAutoFit/>
          </a:bodyPr>
          <a:p>
            <a:pPr eaLnBrk="1" hangingPunct="1">
              <a:spcBef>
                <a:spcPct val="50000"/>
              </a:spcBef>
            </a:pPr>
            <a:r>
              <a:rPr lang="zh-CN" altLang="en-US" dirty="0">
                <a:solidFill>
                  <a:schemeClr val="tx1"/>
                </a:solidFill>
                <a:latin typeface="Arial" panose="020B0604020202020204" pitchFamily="34" charset="0"/>
                <a:ea typeface="宋体" panose="02010600030101010101" pitchFamily="2" charset="-122"/>
              </a:rPr>
              <a:t>内容</a:t>
            </a:r>
            <a:endParaRPr lang="zh-CN" altLang="en-US" dirty="0">
              <a:solidFill>
                <a:schemeClr val="tx1"/>
              </a:solidFill>
              <a:latin typeface="Arial" panose="020B0604020202020204" pitchFamily="34" charset="0"/>
              <a:ea typeface="宋体" panose="02010600030101010101" pitchFamily="2" charset="-122"/>
            </a:endParaRPr>
          </a:p>
        </p:txBody>
      </p:sp>
      <p:grpSp>
        <p:nvGrpSpPr>
          <p:cNvPr id="12446" name="Group 158"/>
          <p:cNvGrpSpPr/>
          <p:nvPr/>
        </p:nvGrpSpPr>
        <p:grpSpPr>
          <a:xfrm>
            <a:off x="2514600" y="2209800"/>
            <a:ext cx="3762375" cy="4162425"/>
            <a:chOff x="1768" y="1183"/>
            <a:chExt cx="2370" cy="2622"/>
          </a:xfrm>
        </p:grpSpPr>
        <p:sp>
          <p:nvSpPr>
            <p:cNvPr id="5159" name="AutoShape 159"/>
            <p:cNvSpPr/>
            <p:nvPr/>
          </p:nvSpPr>
          <p:spPr>
            <a:xfrm rot="10800000">
              <a:off x="2561" y="3142"/>
              <a:ext cx="751" cy="663"/>
            </a:xfrm>
            <a:prstGeom prst="triangle">
              <a:avLst>
                <a:gd name="adj" fmla="val 50000"/>
              </a:avLst>
            </a:prstGeom>
            <a:solidFill>
              <a:schemeClr val="folHlink">
                <a:alpha val="50195"/>
              </a:schemeClr>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folHlink"/>
              </a:extrusionClr>
            </a:sp3d>
          </p:spPr>
          <p:txBody>
            <a:bodyPr wrap="none" anchor="ctr">
              <a:flatTx/>
            </a:bodyPr>
            <a:p>
              <a:pPr eaLnBrk="1" hangingPunct="1"/>
              <a:endParaRPr lang="zh-CN" altLang="en-US" dirty="0">
                <a:latin typeface="黑体" panose="02010609060101010101" pitchFamily="49" charset="-122"/>
              </a:endParaRPr>
            </a:p>
          </p:txBody>
        </p:sp>
        <p:sp>
          <p:nvSpPr>
            <p:cNvPr id="5160" name="AutoShape 160"/>
            <p:cNvSpPr/>
            <p:nvPr/>
          </p:nvSpPr>
          <p:spPr>
            <a:xfrm>
              <a:off x="2572" y="1183"/>
              <a:ext cx="751" cy="663"/>
            </a:xfrm>
            <a:prstGeom prst="triangle">
              <a:avLst>
                <a:gd name="adj" fmla="val 50000"/>
              </a:avLst>
            </a:prstGeom>
            <a:solidFill>
              <a:schemeClr val="accent1">
                <a:alpha val="50195"/>
              </a:schemeClr>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accent1"/>
              </a:extrusionClr>
            </a:sp3d>
          </p:spPr>
          <p:txBody>
            <a:bodyPr wrap="none" anchor="ctr">
              <a:flatTx/>
            </a:bodyPr>
            <a:p>
              <a:pPr eaLnBrk="1" hangingPunct="1"/>
              <a:endParaRPr lang="zh-CN" altLang="en-US" dirty="0">
                <a:latin typeface="黑体" panose="02010609060101010101" pitchFamily="49" charset="-122"/>
              </a:endParaRPr>
            </a:p>
          </p:txBody>
        </p:sp>
        <p:sp>
          <p:nvSpPr>
            <p:cNvPr id="5161" name="AutoShape 161"/>
            <p:cNvSpPr/>
            <p:nvPr/>
          </p:nvSpPr>
          <p:spPr>
            <a:xfrm rot="7186656">
              <a:off x="3430" y="2642"/>
              <a:ext cx="752" cy="663"/>
            </a:xfrm>
            <a:prstGeom prst="triangle">
              <a:avLst>
                <a:gd name="adj" fmla="val 50000"/>
              </a:avLst>
            </a:prstGeom>
            <a:solidFill>
              <a:schemeClr val="accent1">
                <a:alpha val="50195"/>
              </a:schemeClr>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accent1"/>
              </a:extrusionClr>
            </a:sp3d>
          </p:spPr>
          <p:txBody>
            <a:bodyPr wrap="none" anchor="ctr">
              <a:flatTx/>
            </a:bodyPr>
            <a:p>
              <a:pPr eaLnBrk="1" hangingPunct="1"/>
              <a:endParaRPr lang="zh-CN" altLang="en-US" dirty="0">
                <a:latin typeface="黑体" panose="02010609060101010101" pitchFamily="49" charset="-122"/>
              </a:endParaRPr>
            </a:p>
          </p:txBody>
        </p:sp>
        <p:sp>
          <p:nvSpPr>
            <p:cNvPr id="5162" name="AutoShape 162"/>
            <p:cNvSpPr/>
            <p:nvPr/>
          </p:nvSpPr>
          <p:spPr>
            <a:xfrm rot="3597399">
              <a:off x="3428" y="1676"/>
              <a:ext cx="751" cy="662"/>
            </a:xfrm>
            <a:prstGeom prst="triangle">
              <a:avLst>
                <a:gd name="adj" fmla="val 50000"/>
              </a:avLst>
            </a:prstGeom>
            <a:solidFill>
              <a:schemeClr val="folHlink">
                <a:alpha val="50195"/>
              </a:schemeClr>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folHlink"/>
              </a:extrusionClr>
            </a:sp3d>
          </p:spPr>
          <p:txBody>
            <a:bodyPr wrap="none" anchor="ctr">
              <a:flatTx/>
            </a:bodyPr>
            <a:p>
              <a:pPr eaLnBrk="1" hangingPunct="1"/>
              <a:endParaRPr lang="zh-CN" altLang="en-US" dirty="0">
                <a:latin typeface="黑体" panose="02010609060101010101" pitchFamily="49" charset="-122"/>
              </a:endParaRPr>
            </a:p>
          </p:txBody>
        </p:sp>
        <p:sp>
          <p:nvSpPr>
            <p:cNvPr id="5163" name="AutoShape 163"/>
            <p:cNvSpPr/>
            <p:nvPr/>
          </p:nvSpPr>
          <p:spPr>
            <a:xfrm rot="-7225481">
              <a:off x="1724" y="2648"/>
              <a:ext cx="751" cy="663"/>
            </a:xfrm>
            <a:prstGeom prst="triangle">
              <a:avLst>
                <a:gd name="adj" fmla="val 50000"/>
              </a:avLst>
            </a:prstGeom>
            <a:solidFill>
              <a:schemeClr val="accent1">
                <a:alpha val="50195"/>
              </a:schemeClr>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accent1"/>
              </a:extrusionClr>
            </a:sp3d>
          </p:spPr>
          <p:txBody>
            <a:bodyPr wrap="none" anchor="ctr">
              <a:flatTx/>
            </a:bodyPr>
            <a:p>
              <a:pPr eaLnBrk="1" hangingPunct="1"/>
              <a:endParaRPr lang="zh-CN" altLang="en-US" dirty="0">
                <a:latin typeface="黑体" panose="02010609060101010101" pitchFamily="49" charset="-122"/>
              </a:endParaRPr>
            </a:p>
          </p:txBody>
        </p:sp>
        <p:sp>
          <p:nvSpPr>
            <p:cNvPr id="5164" name="AutoShape 164"/>
            <p:cNvSpPr/>
            <p:nvPr/>
          </p:nvSpPr>
          <p:spPr>
            <a:xfrm rot="-3614670">
              <a:off x="1726" y="1673"/>
              <a:ext cx="752" cy="663"/>
            </a:xfrm>
            <a:prstGeom prst="triangle">
              <a:avLst>
                <a:gd name="adj" fmla="val 50000"/>
              </a:avLst>
            </a:prstGeom>
            <a:solidFill>
              <a:schemeClr val="folHlink">
                <a:alpha val="50195"/>
              </a:schemeClr>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folHlink"/>
              </a:extrusionClr>
            </a:sp3d>
          </p:spPr>
          <p:txBody>
            <a:bodyPr wrap="none" anchor="ctr">
              <a:flatTx/>
            </a:bodyPr>
            <a:p>
              <a:pPr eaLnBrk="1" hangingPunct="1"/>
              <a:endParaRPr lang="zh-CN" altLang="en-US" dirty="0">
                <a:latin typeface="黑体" panose="02010609060101010101" pitchFamily="49" charset="-122"/>
              </a:endParaRPr>
            </a:p>
          </p:txBody>
        </p:sp>
        <p:sp>
          <p:nvSpPr>
            <p:cNvPr id="5165" name="Line 165"/>
            <p:cNvSpPr/>
            <p:nvPr/>
          </p:nvSpPr>
          <p:spPr>
            <a:xfrm>
              <a:off x="2147" y="3385"/>
              <a:ext cx="745" cy="0"/>
            </a:xfrm>
            <a:prstGeom prst="line">
              <a:avLst/>
            </a:prstGeom>
            <a:ln w="9525">
              <a:noFill/>
            </a:ln>
          </p:spPr>
        </p:sp>
      </p:grpSp>
      <p:sp>
        <p:nvSpPr>
          <p:cNvPr id="12454" name="Text Box 166"/>
          <p:cNvSpPr txBox="1"/>
          <p:nvPr/>
        </p:nvSpPr>
        <p:spPr>
          <a:xfrm>
            <a:off x="3581400" y="3886200"/>
            <a:ext cx="2362200" cy="579438"/>
          </a:xfrm>
          <a:prstGeom prst="rect">
            <a:avLst/>
          </a:prstGeom>
          <a:noFill/>
          <a:ln w="9525">
            <a:noFill/>
          </a:ln>
        </p:spPr>
        <p:txBody>
          <a:bodyPr>
            <a:spAutoFit/>
          </a:bodyPr>
          <a:p>
            <a:pPr eaLnBrk="1" hangingPunct="1">
              <a:spcBef>
                <a:spcPct val="50000"/>
              </a:spcBef>
            </a:pPr>
            <a:r>
              <a:rPr lang="zh-CN" altLang="en-US" sz="3200" dirty="0">
                <a:latin typeface="Arial" panose="020B0604020202020204" pitchFamily="34" charset="0"/>
                <a:ea typeface="宋体" panose="02010600030101010101" pitchFamily="2" charset="-122"/>
              </a:rPr>
              <a:t>持续改进</a:t>
            </a:r>
            <a:endParaRPr lang="zh-CN" altLang="en-US" sz="3200" dirty="0">
              <a:latin typeface="Arial" panose="020B0604020202020204" pitchFamily="34" charset="0"/>
              <a:ea typeface="宋体" panose="02010600030101010101" pitchFamily="2" charset="-122"/>
            </a:endParaRPr>
          </a:p>
        </p:txBody>
      </p:sp>
      <p:sp>
        <p:nvSpPr>
          <p:cNvPr id="5158" name="Text Box 167"/>
          <p:cNvSpPr txBox="1"/>
          <p:nvPr/>
        </p:nvSpPr>
        <p:spPr>
          <a:xfrm>
            <a:off x="6858000" y="533400"/>
            <a:ext cx="1219200" cy="457200"/>
          </a:xfrm>
          <a:prstGeom prst="rect">
            <a:avLst/>
          </a:prstGeom>
          <a:noFill/>
          <a:ln w="9525">
            <a:noFill/>
          </a:ln>
        </p:spPr>
        <p:txBody>
          <a:bodyPr>
            <a:spAutoFit/>
          </a:bodyPr>
          <a:p>
            <a:pPr eaLnBrk="1" hangingPunct="1">
              <a:spcBef>
                <a:spcPct val="50000"/>
              </a:spcBef>
            </a:pPr>
            <a:endParaRPr lang="zh-CN" altLang="zh-CN"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446"/>
                                        </p:tgtEl>
                                        <p:attrNameLst>
                                          <p:attrName>style.visibility</p:attrName>
                                        </p:attrNameLst>
                                      </p:cBhvr>
                                      <p:to>
                                        <p:strVal val="visible"/>
                                      </p:to>
                                    </p:set>
                                    <p:animEffect transition="in" filter="box(in)">
                                      <p:cBhvr>
                                        <p:cTn id="7" dur="500"/>
                                        <p:tgtEl>
                                          <p:spTgt spid="124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54">
                                            <p:txEl>
                                              <p:charRg st="0" end="5"/>
                                            </p:txEl>
                                          </p:spTgt>
                                        </p:tgtEl>
                                        <p:attrNameLst>
                                          <p:attrName>style.visibility</p:attrName>
                                        </p:attrNameLst>
                                      </p:cBhvr>
                                      <p:to>
                                        <p:strVal val="visible"/>
                                      </p:to>
                                    </p:set>
                                    <p:animEffect transition="in" filter="box(in)">
                                      <p:cBhvr>
                                        <p:cTn id="10" dur="500"/>
                                        <p:tgtEl>
                                          <p:spTgt spid="12454">
                                            <p:txEl>
                                              <p:charRg st="0"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2454">
                                            <p:txEl>
                                              <p:charRg st="0" end="5"/>
                                            </p:txEl>
                                          </p:spTgt>
                                        </p:tgtEl>
                                      </p:cBhvr>
                                    </p:animEffect>
                                    <p:animScale>
                                      <p:cBhvr>
                                        <p:cTn id="15" dur="250" autoRev="1" fill="hold"/>
                                        <p:tgtEl>
                                          <p:spTgt spid="12454">
                                            <p:txEl>
                                              <p:charRg st="0"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D8910C61-C6B5-4853-B4DC-EB0C37CBCF65}"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6147"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6148" name="Text Box 4"/>
          <p:cNvSpPr txBox="1"/>
          <p:nvPr/>
        </p:nvSpPr>
        <p:spPr>
          <a:xfrm>
            <a:off x="3886200" y="1295400"/>
            <a:ext cx="2286000" cy="457200"/>
          </a:xfrm>
          <a:prstGeom prst="rect">
            <a:avLst/>
          </a:prstGeom>
          <a:noFill/>
          <a:ln w="9525">
            <a:noFill/>
          </a:ln>
        </p:spPr>
        <p:txBody>
          <a:bodyPr>
            <a:spAutoFit/>
          </a:bodyPr>
          <a:p>
            <a:pPr eaLnBrk="1" hangingPunct="1">
              <a:spcBef>
                <a:spcPct val="50000"/>
              </a:spcBef>
            </a:pPr>
            <a:r>
              <a:rPr lang="en-US" altLang="zh-CN" b="1" i="1" dirty="0">
                <a:solidFill>
                  <a:schemeClr val="folHlink"/>
                </a:solidFill>
                <a:latin typeface="Arial" panose="020B0604020202020204" pitchFamily="34" charset="0"/>
              </a:rPr>
              <a:t>OHSMS</a:t>
            </a:r>
            <a:r>
              <a:rPr lang="zh-CN" altLang="en-US" b="1" i="1" dirty="0">
                <a:solidFill>
                  <a:schemeClr val="folHlink"/>
                </a:solidFill>
                <a:latin typeface="Arial" panose="020B0604020202020204" pitchFamily="34" charset="0"/>
              </a:rPr>
              <a:t>体系</a:t>
            </a:r>
            <a:endParaRPr lang="zh-CN" altLang="en-US" b="1" i="1" dirty="0">
              <a:solidFill>
                <a:schemeClr val="folHlink"/>
              </a:solidFill>
              <a:latin typeface="Arial" panose="020B0604020202020204" pitchFamily="34" charset="0"/>
            </a:endParaRPr>
          </a:p>
        </p:txBody>
      </p:sp>
      <p:grpSp>
        <p:nvGrpSpPr>
          <p:cNvPr id="6149" name="Group 5"/>
          <p:cNvGrpSpPr/>
          <p:nvPr/>
        </p:nvGrpSpPr>
        <p:grpSpPr>
          <a:xfrm>
            <a:off x="0" y="1752600"/>
            <a:ext cx="9150350" cy="4614863"/>
            <a:chOff x="192" y="1166"/>
            <a:chExt cx="5764" cy="2907"/>
          </a:xfrm>
        </p:grpSpPr>
        <p:sp>
          <p:nvSpPr>
            <p:cNvPr id="6151" name="Rectangle 6"/>
            <p:cNvSpPr/>
            <p:nvPr/>
          </p:nvSpPr>
          <p:spPr>
            <a:xfrm rot="3419336">
              <a:off x="889" y="1587"/>
              <a:ext cx="582" cy="632"/>
            </a:xfrm>
            <a:prstGeom prst="rect">
              <a:avLst/>
            </a:prstGeom>
            <a:gradFill rotWithShape="1">
              <a:gsLst>
                <a:gs pos="0">
                  <a:srgbClr val="EB9D1F"/>
                </a:gs>
                <a:gs pos="100000">
                  <a:srgbClr val="6D490E"/>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wrap="none" anchor="ctr"/>
            <a:p>
              <a:pPr eaLnBrk="1" hangingPunct="1"/>
              <a:endParaRPr lang="zh-CN" altLang="en-US" dirty="0">
                <a:latin typeface="黑体" panose="02010609060101010101" pitchFamily="49" charset="-122"/>
              </a:endParaRPr>
            </a:p>
          </p:txBody>
        </p:sp>
        <p:sp>
          <p:nvSpPr>
            <p:cNvPr id="6152" name="Text Box 7"/>
            <p:cNvSpPr txBox="1"/>
            <p:nvPr/>
          </p:nvSpPr>
          <p:spPr>
            <a:xfrm>
              <a:off x="658" y="1813"/>
              <a:ext cx="1016" cy="231"/>
            </a:xfrm>
            <a:prstGeom prst="rect">
              <a:avLst/>
            </a:prstGeom>
            <a:noFill/>
            <a:ln w="9525">
              <a:noFill/>
            </a:ln>
          </p:spPr>
          <p:txBody>
            <a:bodyPr wrap="none">
              <a:spAutoFit/>
            </a:bodyPr>
            <a:p>
              <a:pPr algn="ctr"/>
              <a:r>
                <a:rPr lang="en-US" altLang="zh-CN" sz="1800" b="1" dirty="0">
                  <a:solidFill>
                    <a:schemeClr val="tx2"/>
                  </a:solidFill>
                  <a:latin typeface="Arial" panose="020B0604020202020204" pitchFamily="34" charset="0"/>
                  <a:ea typeface="宋体" panose="02010600030101010101" pitchFamily="2" charset="-122"/>
                </a:rPr>
                <a:t>20</a:t>
              </a:r>
              <a:r>
                <a:rPr lang="zh-CN" altLang="en-US" sz="1800" b="1" dirty="0">
                  <a:solidFill>
                    <a:schemeClr val="tx2"/>
                  </a:solidFill>
                  <a:latin typeface="Arial" panose="020B0604020202020204" pitchFamily="34" charset="0"/>
                  <a:ea typeface="宋体" panose="02010600030101010101" pitchFamily="2" charset="-122"/>
                </a:rPr>
                <a:t>世纪</a:t>
              </a:r>
              <a:r>
                <a:rPr lang="en-US" altLang="zh-CN" sz="1800" b="1" dirty="0">
                  <a:solidFill>
                    <a:schemeClr val="tx2"/>
                  </a:solidFill>
                  <a:latin typeface="Arial" panose="020B0604020202020204" pitchFamily="34" charset="0"/>
                  <a:ea typeface="宋体" panose="02010600030101010101" pitchFamily="2" charset="-122"/>
                </a:rPr>
                <a:t>50</a:t>
              </a:r>
              <a:r>
                <a:rPr lang="zh-CN" altLang="en-US" sz="1800" b="1" dirty="0">
                  <a:solidFill>
                    <a:schemeClr val="tx2"/>
                  </a:solidFill>
                  <a:latin typeface="Arial" panose="020B0604020202020204" pitchFamily="34" charset="0"/>
                  <a:ea typeface="宋体" panose="02010600030101010101" pitchFamily="2" charset="-122"/>
                </a:rPr>
                <a:t>年代</a:t>
              </a:r>
              <a:endParaRPr lang="zh-CN" altLang="en-US" sz="1800" b="1" dirty="0">
                <a:solidFill>
                  <a:schemeClr val="tx2"/>
                </a:solidFill>
                <a:latin typeface="Arial" panose="020B0604020202020204" pitchFamily="34" charset="0"/>
                <a:ea typeface="宋体" panose="02010600030101010101" pitchFamily="2" charset="-122"/>
              </a:endParaRPr>
            </a:p>
          </p:txBody>
        </p:sp>
        <p:sp>
          <p:nvSpPr>
            <p:cNvPr id="6153" name="Rectangle 8"/>
            <p:cNvSpPr/>
            <p:nvPr/>
          </p:nvSpPr>
          <p:spPr>
            <a:xfrm rot="3419336">
              <a:off x="1793" y="2787"/>
              <a:ext cx="582" cy="632"/>
            </a:xfrm>
            <a:prstGeom prst="rect">
              <a:avLst/>
            </a:prstGeom>
            <a:gradFill rotWithShape="1">
              <a:gsLst>
                <a:gs pos="0">
                  <a:srgbClr val="92D365"/>
                </a:gs>
                <a:gs pos="100000">
                  <a:srgbClr val="44622F"/>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wrap="none" anchor="ctr"/>
            <a:p>
              <a:pPr eaLnBrk="1" hangingPunct="1"/>
              <a:endParaRPr lang="zh-CN" altLang="en-US" dirty="0">
                <a:latin typeface="黑体" panose="02010609060101010101" pitchFamily="49" charset="-122"/>
              </a:endParaRPr>
            </a:p>
          </p:txBody>
        </p:sp>
        <p:sp>
          <p:nvSpPr>
            <p:cNvPr id="6154" name="Text Box 9"/>
            <p:cNvSpPr txBox="1"/>
            <p:nvPr/>
          </p:nvSpPr>
          <p:spPr>
            <a:xfrm>
              <a:off x="1562" y="3013"/>
              <a:ext cx="1016" cy="231"/>
            </a:xfrm>
            <a:prstGeom prst="rect">
              <a:avLst/>
            </a:prstGeom>
            <a:noFill/>
            <a:ln w="9525">
              <a:noFill/>
            </a:ln>
          </p:spPr>
          <p:txBody>
            <a:bodyPr wrap="none">
              <a:spAutoFit/>
            </a:bodyPr>
            <a:p>
              <a:pPr algn="ctr"/>
              <a:r>
                <a:rPr lang="en-US" altLang="zh-CN" sz="1800" b="1" dirty="0">
                  <a:solidFill>
                    <a:schemeClr val="tx2"/>
                  </a:solidFill>
                  <a:latin typeface="Arial" panose="020B0604020202020204" pitchFamily="34" charset="0"/>
                  <a:ea typeface="宋体" panose="02010600030101010101" pitchFamily="2" charset="-122"/>
                </a:rPr>
                <a:t>20</a:t>
              </a:r>
              <a:r>
                <a:rPr lang="zh-CN" altLang="en-US" sz="1800" b="1" dirty="0">
                  <a:solidFill>
                    <a:schemeClr val="tx2"/>
                  </a:solidFill>
                  <a:latin typeface="Arial" panose="020B0604020202020204" pitchFamily="34" charset="0"/>
                  <a:ea typeface="宋体" panose="02010600030101010101" pitchFamily="2" charset="-122"/>
                </a:rPr>
                <a:t>世纪</a:t>
              </a:r>
              <a:r>
                <a:rPr lang="en-US" altLang="zh-CN" sz="1800" b="1" dirty="0">
                  <a:solidFill>
                    <a:schemeClr val="tx2"/>
                  </a:solidFill>
                  <a:latin typeface="Arial" panose="020B0604020202020204" pitchFamily="34" charset="0"/>
                  <a:ea typeface="宋体" panose="02010600030101010101" pitchFamily="2" charset="-122"/>
                </a:rPr>
                <a:t>70</a:t>
              </a:r>
              <a:r>
                <a:rPr lang="zh-CN" altLang="en-US" sz="1800" b="1" dirty="0">
                  <a:solidFill>
                    <a:schemeClr val="tx2"/>
                  </a:solidFill>
                  <a:latin typeface="Arial" panose="020B0604020202020204" pitchFamily="34" charset="0"/>
                  <a:ea typeface="宋体" panose="02010600030101010101" pitchFamily="2" charset="-122"/>
                </a:rPr>
                <a:t>年代</a:t>
              </a:r>
              <a:endParaRPr lang="zh-CN" altLang="en-US" sz="1800" b="1" dirty="0">
                <a:solidFill>
                  <a:schemeClr val="tx2"/>
                </a:solidFill>
                <a:latin typeface="Arial" panose="020B0604020202020204" pitchFamily="34" charset="0"/>
                <a:ea typeface="宋体" panose="02010600030101010101" pitchFamily="2" charset="-122"/>
              </a:endParaRPr>
            </a:p>
          </p:txBody>
        </p:sp>
        <p:sp>
          <p:nvSpPr>
            <p:cNvPr id="6155" name="Rectangle 10"/>
            <p:cNvSpPr/>
            <p:nvPr/>
          </p:nvSpPr>
          <p:spPr>
            <a:xfrm rot="3419336">
              <a:off x="3097" y="2061"/>
              <a:ext cx="582" cy="632"/>
            </a:xfrm>
            <a:prstGeom prst="rect">
              <a:avLst/>
            </a:prstGeom>
            <a:gradFill rotWithShape="1">
              <a:gsLst>
                <a:gs pos="0">
                  <a:srgbClr val="3279D8"/>
                </a:gs>
                <a:gs pos="100000">
                  <a:srgbClr val="173864"/>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wrap="none" anchor="ctr"/>
            <a:p>
              <a:pPr eaLnBrk="1" hangingPunct="1"/>
              <a:endParaRPr lang="zh-CN" altLang="en-US" dirty="0">
                <a:latin typeface="黑体" panose="02010609060101010101" pitchFamily="49" charset="-122"/>
              </a:endParaRPr>
            </a:p>
          </p:txBody>
        </p:sp>
        <p:sp>
          <p:nvSpPr>
            <p:cNvPr id="6156" name="Text Box 11"/>
            <p:cNvSpPr txBox="1"/>
            <p:nvPr/>
          </p:nvSpPr>
          <p:spPr>
            <a:xfrm>
              <a:off x="2866" y="2287"/>
              <a:ext cx="1016" cy="231"/>
            </a:xfrm>
            <a:prstGeom prst="rect">
              <a:avLst/>
            </a:prstGeom>
            <a:noFill/>
            <a:ln w="9525">
              <a:noFill/>
            </a:ln>
          </p:spPr>
          <p:txBody>
            <a:bodyPr wrap="none">
              <a:spAutoFit/>
            </a:bodyPr>
            <a:p>
              <a:pPr algn="ctr"/>
              <a:r>
                <a:rPr lang="en-US" altLang="zh-CN" sz="1800" b="1" dirty="0">
                  <a:solidFill>
                    <a:schemeClr val="tx2"/>
                  </a:solidFill>
                  <a:latin typeface="Arial" panose="020B0604020202020204" pitchFamily="34" charset="0"/>
                  <a:ea typeface="宋体" panose="02010600030101010101" pitchFamily="2" charset="-122"/>
                </a:rPr>
                <a:t>20</a:t>
              </a:r>
              <a:r>
                <a:rPr lang="zh-CN" altLang="en-US" sz="1800" b="1" dirty="0">
                  <a:solidFill>
                    <a:schemeClr val="tx2"/>
                  </a:solidFill>
                  <a:latin typeface="Arial" panose="020B0604020202020204" pitchFamily="34" charset="0"/>
                  <a:ea typeface="宋体" panose="02010600030101010101" pitchFamily="2" charset="-122"/>
                </a:rPr>
                <a:t>世纪</a:t>
              </a:r>
              <a:r>
                <a:rPr lang="en-US" altLang="zh-CN" sz="1800" b="1" dirty="0">
                  <a:solidFill>
                    <a:schemeClr val="tx2"/>
                  </a:solidFill>
                  <a:latin typeface="Arial" panose="020B0604020202020204" pitchFamily="34" charset="0"/>
                  <a:ea typeface="宋体" panose="02010600030101010101" pitchFamily="2" charset="-122"/>
                </a:rPr>
                <a:t>90</a:t>
              </a:r>
              <a:r>
                <a:rPr lang="zh-CN" altLang="en-US" sz="1800" b="1" dirty="0">
                  <a:solidFill>
                    <a:schemeClr val="tx2"/>
                  </a:solidFill>
                  <a:latin typeface="Arial" panose="020B0604020202020204" pitchFamily="34" charset="0"/>
                  <a:ea typeface="宋体" panose="02010600030101010101" pitchFamily="2" charset="-122"/>
                </a:rPr>
                <a:t>年代</a:t>
              </a:r>
              <a:endParaRPr lang="zh-CN" altLang="en-US" sz="1800" b="1" dirty="0">
                <a:solidFill>
                  <a:schemeClr val="tx2"/>
                </a:solidFill>
                <a:latin typeface="Arial" panose="020B0604020202020204" pitchFamily="34" charset="0"/>
                <a:ea typeface="宋体" panose="02010600030101010101" pitchFamily="2" charset="-122"/>
              </a:endParaRPr>
            </a:p>
          </p:txBody>
        </p:sp>
        <p:sp>
          <p:nvSpPr>
            <p:cNvPr id="6157" name="Rectangle 12"/>
            <p:cNvSpPr/>
            <p:nvPr/>
          </p:nvSpPr>
          <p:spPr>
            <a:xfrm rot="3419336">
              <a:off x="4577" y="1141"/>
              <a:ext cx="582" cy="632"/>
            </a:xfrm>
            <a:prstGeom prst="rect">
              <a:avLst/>
            </a:prstGeom>
            <a:gradFill rotWithShape="1">
              <a:gsLst>
                <a:gs pos="0">
                  <a:srgbClr val="B67FF3"/>
                </a:gs>
                <a:gs pos="100000">
                  <a:srgbClr val="543B70"/>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wrap="none" anchor="ctr"/>
            <a:p>
              <a:pPr eaLnBrk="1" hangingPunct="1"/>
              <a:endParaRPr lang="zh-CN" altLang="en-US" dirty="0">
                <a:latin typeface="黑体" panose="02010609060101010101" pitchFamily="49" charset="-122"/>
              </a:endParaRPr>
            </a:p>
          </p:txBody>
        </p:sp>
        <p:sp>
          <p:nvSpPr>
            <p:cNvPr id="6158" name="Text Box 13"/>
            <p:cNvSpPr txBox="1"/>
            <p:nvPr/>
          </p:nvSpPr>
          <p:spPr>
            <a:xfrm>
              <a:off x="4571" y="1367"/>
              <a:ext cx="566" cy="231"/>
            </a:xfrm>
            <a:prstGeom prst="rect">
              <a:avLst/>
            </a:prstGeom>
            <a:noFill/>
            <a:ln w="9525">
              <a:noFill/>
            </a:ln>
          </p:spPr>
          <p:txBody>
            <a:bodyPr wrap="none">
              <a:spAutoFit/>
            </a:bodyPr>
            <a:p>
              <a:pPr algn="ctr"/>
              <a:r>
                <a:rPr lang="en-US" altLang="zh-CN" sz="1800" b="1" dirty="0">
                  <a:solidFill>
                    <a:schemeClr val="tx2"/>
                  </a:solidFill>
                  <a:latin typeface="Arial" panose="020B0604020202020204" pitchFamily="34" charset="0"/>
                  <a:ea typeface="宋体" panose="02010600030101010101" pitchFamily="2" charset="-122"/>
                </a:rPr>
                <a:t>21</a:t>
              </a:r>
              <a:r>
                <a:rPr lang="zh-CN" altLang="en-US" sz="1800" b="1" dirty="0">
                  <a:solidFill>
                    <a:schemeClr val="tx2"/>
                  </a:solidFill>
                  <a:latin typeface="Arial" panose="020B0604020202020204" pitchFamily="34" charset="0"/>
                  <a:ea typeface="宋体" panose="02010600030101010101" pitchFamily="2" charset="-122"/>
                </a:rPr>
                <a:t>世纪</a:t>
              </a:r>
              <a:endParaRPr lang="zh-CN" altLang="en-US" sz="1800" b="1" dirty="0">
                <a:solidFill>
                  <a:schemeClr val="tx2"/>
                </a:solidFill>
                <a:latin typeface="Arial" panose="020B0604020202020204" pitchFamily="34" charset="0"/>
                <a:ea typeface="宋体" panose="02010600030101010101" pitchFamily="2" charset="-122"/>
              </a:endParaRPr>
            </a:p>
          </p:txBody>
        </p:sp>
        <p:sp>
          <p:nvSpPr>
            <p:cNvPr id="6159" name="Line 14"/>
            <p:cNvSpPr/>
            <p:nvPr/>
          </p:nvSpPr>
          <p:spPr>
            <a:xfrm>
              <a:off x="1392" y="2188"/>
              <a:ext cx="480" cy="672"/>
            </a:xfrm>
            <a:prstGeom prst="line">
              <a:avLst/>
            </a:prstGeom>
            <a:ln w="57150" cap="rnd" cmpd="sng">
              <a:solidFill>
                <a:schemeClr val="tx1"/>
              </a:solidFill>
              <a:prstDash val="sysDot"/>
              <a:headEnd type="none" w="med" len="med"/>
              <a:tailEnd type="none" w="med" len="med"/>
            </a:ln>
          </p:spPr>
        </p:sp>
        <p:sp>
          <p:nvSpPr>
            <p:cNvPr id="6160" name="Line 15"/>
            <p:cNvSpPr/>
            <p:nvPr/>
          </p:nvSpPr>
          <p:spPr>
            <a:xfrm flipV="1">
              <a:off x="2400" y="2524"/>
              <a:ext cx="672" cy="384"/>
            </a:xfrm>
            <a:prstGeom prst="line">
              <a:avLst/>
            </a:prstGeom>
            <a:ln w="57150" cap="rnd" cmpd="sng">
              <a:solidFill>
                <a:schemeClr val="tx1"/>
              </a:solidFill>
              <a:prstDash val="sysDot"/>
              <a:headEnd type="none" w="med" len="med"/>
              <a:tailEnd type="none" w="med" len="med"/>
            </a:ln>
          </p:spPr>
        </p:sp>
        <p:sp>
          <p:nvSpPr>
            <p:cNvPr id="6161" name="Line 16"/>
            <p:cNvSpPr/>
            <p:nvPr/>
          </p:nvSpPr>
          <p:spPr>
            <a:xfrm flipV="1">
              <a:off x="3744" y="1652"/>
              <a:ext cx="816" cy="488"/>
            </a:xfrm>
            <a:prstGeom prst="line">
              <a:avLst/>
            </a:prstGeom>
            <a:ln w="57150" cap="rnd" cmpd="sng">
              <a:solidFill>
                <a:schemeClr val="tx1"/>
              </a:solidFill>
              <a:prstDash val="sysDot"/>
              <a:headEnd type="none" w="med" len="med"/>
              <a:tailEnd type="none" w="med" len="med"/>
            </a:ln>
          </p:spPr>
        </p:sp>
        <p:sp>
          <p:nvSpPr>
            <p:cNvPr id="13329" name="Text Box 17"/>
            <p:cNvSpPr txBox="1">
              <a:spLocks noChangeArrowheads="1"/>
            </p:cNvSpPr>
            <p:nvPr/>
          </p:nvSpPr>
          <p:spPr bwMode="gray">
            <a:xfrm>
              <a:off x="1584" y="1296"/>
              <a:ext cx="25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buClrTx/>
                <a:buSzTx/>
                <a:buFontTx/>
                <a:defRPr/>
              </a:pPr>
              <a:r>
                <a:rPr kumimoji="0" lang="zh-CN" altLang="en-US" sz="2800" b="1" kern="1200" cap="none" spc="0" normalizeH="0" baseline="0" noProof="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历史背景</a:t>
              </a:r>
              <a:endParaRPr kumimoji="0" lang="zh-CN" altLang="en-US" sz="2800" b="1" kern="1200" cap="none" spc="0" normalizeH="0" baseline="0" noProof="0">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6163" name="Text Box 18"/>
            <p:cNvSpPr txBox="1"/>
            <p:nvPr/>
          </p:nvSpPr>
          <p:spPr>
            <a:xfrm>
              <a:off x="1536" y="3613"/>
              <a:ext cx="2132" cy="460"/>
            </a:xfrm>
            <a:prstGeom prst="rect">
              <a:avLst/>
            </a:prstGeom>
            <a:noFill/>
            <a:ln w="9525">
              <a:noFill/>
            </a:ln>
          </p:spPr>
          <p:txBody>
            <a:bodyPr wrap="none">
              <a:spAutoFit/>
            </a:bodyPr>
            <a:p>
              <a:r>
                <a:rPr lang="en-US" altLang="zh-CN" sz="1400" dirty="0">
                  <a:latin typeface="黑体" panose="02010609060101010101" pitchFamily="49" charset="-122"/>
                </a:rPr>
                <a:t>1.</a:t>
              </a:r>
              <a:r>
                <a:rPr lang="zh-CN" altLang="en-US" sz="1400" dirty="0">
                  <a:latin typeface="黑体" panose="02010609060101010101" pitchFamily="49" charset="-122"/>
                </a:rPr>
                <a:t>对损失进行一定的的控制</a:t>
              </a:r>
              <a:endParaRPr lang="zh-CN" altLang="en-US" sz="1400" dirty="0">
                <a:latin typeface="黑体" panose="02010609060101010101" pitchFamily="49" charset="-122"/>
              </a:endParaRPr>
            </a:p>
            <a:p>
              <a:r>
                <a:rPr lang="en-US" altLang="zh-CN" sz="1400" dirty="0">
                  <a:latin typeface="黑体" panose="02010609060101010101" pitchFamily="49" charset="-122"/>
                </a:rPr>
                <a:t>2.</a:t>
              </a:r>
              <a:r>
                <a:rPr lang="zh-CN" altLang="en-US" sz="1400" dirty="0">
                  <a:latin typeface="黑体" panose="02010609060101010101" pitchFamily="49" charset="-122"/>
                </a:rPr>
                <a:t>考虑人、设备、材料、环境有关的问题</a:t>
              </a:r>
              <a:endParaRPr lang="zh-CN" altLang="en-US" sz="1400" dirty="0">
                <a:latin typeface="黑体" panose="02010609060101010101" pitchFamily="49" charset="-122"/>
              </a:endParaRPr>
            </a:p>
            <a:p>
              <a:r>
                <a:rPr lang="en-US" altLang="zh-CN" sz="1400" dirty="0">
                  <a:latin typeface="黑体" panose="02010609060101010101" pitchFamily="49" charset="-122"/>
                </a:rPr>
                <a:t>3.</a:t>
              </a:r>
              <a:r>
                <a:rPr lang="zh-CN" altLang="en-US" sz="1400" dirty="0">
                  <a:latin typeface="黑体" panose="02010609060101010101" pitchFamily="49" charset="-122"/>
                </a:rPr>
                <a:t>停留在被动和消极的控制风险</a:t>
              </a:r>
              <a:endParaRPr lang="zh-CN" altLang="en-US" sz="1400" dirty="0">
                <a:latin typeface="黑体" panose="02010609060101010101" pitchFamily="49" charset="-122"/>
              </a:endParaRPr>
            </a:p>
          </p:txBody>
        </p:sp>
        <p:sp>
          <p:nvSpPr>
            <p:cNvPr id="6164" name="Text Box 19"/>
            <p:cNvSpPr txBox="1"/>
            <p:nvPr/>
          </p:nvSpPr>
          <p:spPr>
            <a:xfrm>
              <a:off x="2976" y="2941"/>
              <a:ext cx="2356" cy="326"/>
            </a:xfrm>
            <a:prstGeom prst="rect">
              <a:avLst/>
            </a:prstGeom>
            <a:noFill/>
            <a:ln w="9525">
              <a:noFill/>
            </a:ln>
          </p:spPr>
          <p:txBody>
            <a:bodyPr wrap="none">
              <a:spAutoFit/>
            </a:bodyPr>
            <a:p>
              <a:r>
                <a:rPr lang="en-US" altLang="zh-CN" sz="1400" dirty="0">
                  <a:latin typeface="黑体" panose="02010609060101010101" pitchFamily="49" charset="-122"/>
                </a:rPr>
                <a:t>1.</a:t>
              </a:r>
              <a:r>
                <a:rPr lang="zh-CN" altLang="en-US" sz="1400" dirty="0">
                  <a:latin typeface="黑体" panose="02010609060101010101" pitchFamily="49" charset="-122"/>
                </a:rPr>
                <a:t>发展到控制风险的阶段</a:t>
              </a:r>
              <a:endParaRPr lang="zh-CN" altLang="en-US" sz="1400" dirty="0">
                <a:latin typeface="黑体" panose="02010609060101010101" pitchFamily="49" charset="-122"/>
              </a:endParaRPr>
            </a:p>
            <a:p>
              <a:r>
                <a:rPr lang="en-US" altLang="zh-CN" sz="1400" dirty="0">
                  <a:latin typeface="黑体" panose="02010609060101010101" pitchFamily="49" charset="-122"/>
                </a:rPr>
                <a:t>2.</a:t>
              </a:r>
              <a:r>
                <a:rPr lang="zh-CN" altLang="en-US" sz="1400" dirty="0">
                  <a:latin typeface="黑体" panose="02010609060101010101" pitchFamily="49" charset="-122"/>
                </a:rPr>
                <a:t>比较全面、积极控制个人因素和工作或系统</a:t>
              </a:r>
              <a:endParaRPr lang="zh-CN" altLang="en-US" sz="1400" dirty="0">
                <a:latin typeface="黑体" panose="02010609060101010101" pitchFamily="49" charset="-122"/>
              </a:endParaRPr>
            </a:p>
          </p:txBody>
        </p:sp>
        <p:sp>
          <p:nvSpPr>
            <p:cNvPr id="6165" name="Text Box 20"/>
            <p:cNvSpPr txBox="1"/>
            <p:nvPr/>
          </p:nvSpPr>
          <p:spPr>
            <a:xfrm>
              <a:off x="4272" y="1981"/>
              <a:ext cx="1684" cy="728"/>
            </a:xfrm>
            <a:prstGeom prst="rect">
              <a:avLst/>
            </a:prstGeom>
            <a:noFill/>
            <a:ln w="9525">
              <a:noFill/>
            </a:ln>
          </p:spPr>
          <p:txBody>
            <a:bodyPr wrap="none">
              <a:spAutoFit/>
            </a:bodyPr>
            <a:p>
              <a:r>
                <a:rPr lang="en-US" altLang="zh-CN" sz="1400" dirty="0">
                  <a:latin typeface="黑体" panose="02010609060101010101" pitchFamily="49" charset="-122"/>
                </a:rPr>
                <a:t>1.</a:t>
              </a:r>
              <a:r>
                <a:rPr lang="zh-CN" altLang="en-US" sz="1400" dirty="0">
                  <a:latin typeface="黑体" panose="02010609060101010101" pitchFamily="49" charset="-122"/>
                </a:rPr>
                <a:t>控制一切风险，将损失控制</a:t>
              </a:r>
              <a:endParaRPr lang="zh-CN" altLang="en-US" sz="1400" dirty="0">
                <a:latin typeface="黑体" panose="02010609060101010101" pitchFamily="49" charset="-122"/>
              </a:endParaRPr>
            </a:p>
            <a:p>
              <a:r>
                <a:rPr lang="zh-CN" altLang="en-US" sz="1400" dirty="0">
                  <a:latin typeface="黑体" panose="02010609060101010101" pitchFamily="49" charset="-122"/>
                </a:rPr>
                <a:t>与全面管理方案配合，实现</a:t>
              </a:r>
              <a:endParaRPr lang="zh-CN" altLang="en-US" sz="1400" dirty="0">
                <a:latin typeface="黑体" panose="02010609060101010101" pitchFamily="49" charset="-122"/>
              </a:endParaRPr>
            </a:p>
            <a:p>
              <a:r>
                <a:rPr lang="zh-CN" altLang="en-US" sz="1400" dirty="0">
                  <a:latin typeface="黑体" panose="02010609060101010101" pitchFamily="49" charset="-122"/>
                </a:rPr>
                <a:t>系统化管理</a:t>
              </a:r>
              <a:endParaRPr lang="zh-CN" altLang="en-US" sz="1400" dirty="0">
                <a:latin typeface="黑体" panose="02010609060101010101" pitchFamily="49" charset="-122"/>
              </a:endParaRPr>
            </a:p>
            <a:p>
              <a:r>
                <a:rPr lang="en-US" altLang="zh-CN" sz="1400" dirty="0">
                  <a:latin typeface="黑体" panose="02010609060101010101" pitchFamily="49" charset="-122"/>
                </a:rPr>
                <a:t>2.</a:t>
              </a:r>
              <a:r>
                <a:rPr lang="zh-CN" altLang="en-US" sz="1400" dirty="0">
                  <a:latin typeface="黑体" panose="02010609060101010101" pitchFamily="49" charset="-122"/>
                </a:rPr>
                <a:t>综合考虑人、机、料、法、环</a:t>
              </a:r>
              <a:endParaRPr lang="zh-CN" altLang="en-US" sz="1400" dirty="0">
                <a:latin typeface="黑体" panose="02010609060101010101" pitchFamily="49" charset="-122"/>
              </a:endParaRPr>
            </a:p>
            <a:p>
              <a:r>
                <a:rPr lang="zh-CN" altLang="en-US" sz="1400" dirty="0">
                  <a:latin typeface="黑体" panose="02010609060101010101" pitchFamily="49" charset="-122"/>
                </a:rPr>
                <a:t>及法律责任、人力资源等</a:t>
              </a:r>
              <a:r>
                <a:rPr lang="zh-CN" altLang="en-US" sz="1400" dirty="0">
                  <a:solidFill>
                    <a:schemeClr val="tx1"/>
                  </a:solidFill>
                  <a:latin typeface="黑体" panose="02010609060101010101" pitchFamily="49" charset="-122"/>
                </a:rPr>
                <a:t>。</a:t>
              </a:r>
              <a:endParaRPr lang="zh-CN" altLang="en-US" sz="1400" dirty="0">
                <a:solidFill>
                  <a:schemeClr val="tx1"/>
                </a:solidFill>
                <a:latin typeface="黑体" panose="02010609060101010101" pitchFamily="49" charset="-122"/>
              </a:endParaRPr>
            </a:p>
          </p:txBody>
        </p:sp>
        <p:sp>
          <p:nvSpPr>
            <p:cNvPr id="6166" name="Text Box 21"/>
            <p:cNvSpPr txBox="1"/>
            <p:nvPr/>
          </p:nvSpPr>
          <p:spPr>
            <a:xfrm>
              <a:off x="192" y="2413"/>
              <a:ext cx="1460" cy="460"/>
            </a:xfrm>
            <a:prstGeom prst="rect">
              <a:avLst/>
            </a:prstGeom>
            <a:noFill/>
            <a:ln w="9525">
              <a:noFill/>
            </a:ln>
          </p:spPr>
          <p:txBody>
            <a:bodyPr wrap="none">
              <a:spAutoFit/>
            </a:bodyPr>
            <a:p>
              <a:r>
                <a:rPr lang="en-US" altLang="zh-CN" sz="1400" dirty="0">
                  <a:latin typeface="黑体" panose="02010609060101010101" pitchFamily="49" charset="-122"/>
                </a:rPr>
                <a:t>1.</a:t>
              </a:r>
              <a:r>
                <a:rPr lang="zh-CN" altLang="en-US" sz="1400" dirty="0">
                  <a:latin typeface="黑体" panose="02010609060101010101" pitchFamily="49" charset="-122"/>
                </a:rPr>
                <a:t>控制有关人身受伤的意外</a:t>
              </a:r>
              <a:endParaRPr lang="zh-CN" altLang="en-US" sz="1400" dirty="0">
                <a:latin typeface="黑体" panose="02010609060101010101" pitchFamily="49" charset="-122"/>
              </a:endParaRPr>
            </a:p>
            <a:p>
              <a:r>
                <a:rPr lang="en-US" altLang="zh-CN" sz="1400" dirty="0">
                  <a:latin typeface="黑体" panose="02010609060101010101" pitchFamily="49" charset="-122"/>
                </a:rPr>
                <a:t>2.</a:t>
              </a:r>
              <a:r>
                <a:rPr lang="zh-CN" altLang="en-US" sz="1400" dirty="0">
                  <a:latin typeface="黑体" panose="02010609060101010101" pitchFamily="49" charset="-122"/>
                </a:rPr>
                <a:t>防止意外的事故再发生</a:t>
              </a:r>
              <a:endParaRPr lang="zh-CN" altLang="en-US" sz="1400" dirty="0">
                <a:latin typeface="黑体" panose="02010609060101010101" pitchFamily="49" charset="-122"/>
              </a:endParaRPr>
            </a:p>
            <a:p>
              <a:r>
                <a:rPr lang="en-US" altLang="zh-CN" sz="1400" dirty="0">
                  <a:latin typeface="黑体" panose="02010609060101010101" pitchFamily="49" charset="-122"/>
                </a:rPr>
                <a:t>3.</a:t>
              </a:r>
              <a:r>
                <a:rPr lang="zh-CN" altLang="en-US" sz="1400" dirty="0">
                  <a:latin typeface="黑体" panose="02010609060101010101" pitchFamily="49" charset="-122"/>
                </a:rPr>
                <a:t>是一中消极控制</a:t>
              </a:r>
              <a:endParaRPr lang="zh-CN" altLang="en-US" sz="1400" dirty="0">
                <a:latin typeface="黑体" panose="02010609060101010101" pitchFamily="49" charset="-122"/>
              </a:endParaRPr>
            </a:p>
          </p:txBody>
        </p:sp>
      </p:grpSp>
      <p:sp>
        <p:nvSpPr>
          <p:cNvPr id="6150" name="Rectangle 22"/>
          <p:cNvSpPr/>
          <p:nvPr/>
        </p:nvSpPr>
        <p:spPr>
          <a:xfrm>
            <a:off x="7010400" y="533400"/>
            <a:ext cx="184150" cy="457200"/>
          </a:xfrm>
          <a:prstGeom prst="rect">
            <a:avLst/>
          </a:prstGeom>
          <a:noFill/>
          <a:ln w="9525">
            <a:noFill/>
          </a:ln>
        </p:spPr>
        <p:txBody>
          <a:bodyPr wrap="none">
            <a:spAutoFit/>
          </a:bodyPr>
          <a:p>
            <a:pPr eaLnBrk="1" hangingPunct="1"/>
            <a:endParaRPr lang="zh-CN" altLang="zh-CN" dirty="0">
              <a:latin typeface="华文行楷" pitchFamily="2" charset="-122"/>
              <a:ea typeface="华文行楷"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0A651A80-1C42-4F52-9DE8-94372C489FE0}"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7171"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sp>
        <p:nvSpPr>
          <p:cNvPr id="7172" name="Text Box 4"/>
          <p:cNvSpPr txBox="1"/>
          <p:nvPr/>
        </p:nvSpPr>
        <p:spPr>
          <a:xfrm>
            <a:off x="4038600" y="1143000"/>
            <a:ext cx="2057400" cy="1004888"/>
          </a:xfrm>
          <a:prstGeom prst="rect">
            <a:avLst/>
          </a:prstGeom>
          <a:noFill/>
          <a:ln w="9525">
            <a:noFill/>
          </a:ln>
        </p:spPr>
        <p:txBody>
          <a:bodyPr>
            <a:spAutoFit/>
          </a:bodyPr>
          <a:p>
            <a:pPr eaLnBrk="1" hangingPunct="1">
              <a:spcBef>
                <a:spcPct val="50000"/>
              </a:spcBef>
            </a:pPr>
            <a:r>
              <a:rPr lang="en-US" altLang="zh-CN" b="1" i="1" dirty="0">
                <a:solidFill>
                  <a:schemeClr val="folHlink"/>
                </a:solidFill>
                <a:latin typeface="Arial" panose="020B0604020202020204" pitchFamily="34" charset="0"/>
              </a:rPr>
              <a:t>OHSMS</a:t>
            </a:r>
            <a:r>
              <a:rPr lang="zh-CN" altLang="en-US" b="1" i="1" dirty="0">
                <a:solidFill>
                  <a:schemeClr val="folHlink"/>
                </a:solidFill>
                <a:latin typeface="Arial" panose="020B0604020202020204" pitchFamily="34" charset="0"/>
              </a:rPr>
              <a:t>体系</a:t>
            </a:r>
            <a:endParaRPr lang="zh-CN" altLang="en-US" b="1" i="1" dirty="0">
              <a:solidFill>
                <a:schemeClr val="folHlink"/>
              </a:solidFill>
              <a:latin typeface="Arial" panose="020B0604020202020204" pitchFamily="34" charset="0"/>
            </a:endParaRPr>
          </a:p>
          <a:p>
            <a:pPr eaLnBrk="1" hangingPunct="1">
              <a:spcBef>
                <a:spcPct val="50000"/>
              </a:spcBef>
            </a:pPr>
            <a:endParaRPr lang="en-US" altLang="zh-CN" b="1" i="1" dirty="0">
              <a:solidFill>
                <a:schemeClr val="folHlink"/>
              </a:solidFill>
              <a:latin typeface="Arial" panose="020B0604020202020204" pitchFamily="34" charset="0"/>
            </a:endParaRPr>
          </a:p>
        </p:txBody>
      </p:sp>
      <p:sp>
        <p:nvSpPr>
          <p:cNvPr id="7173" name="Rectangle 5"/>
          <p:cNvSpPr/>
          <p:nvPr/>
        </p:nvSpPr>
        <p:spPr>
          <a:xfrm>
            <a:off x="152400" y="2057400"/>
            <a:ext cx="4343400" cy="4038600"/>
          </a:xfrm>
          <a:prstGeom prst="rect">
            <a:avLst/>
          </a:prstGeom>
          <a:gradFill rotWithShape="1">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0" cap="flat" cmpd="sng">
            <a:solidFill>
              <a:schemeClr val="accent1"/>
            </a:solidFill>
            <a:prstDash val="solid"/>
            <a:miter/>
            <a:headEnd type="none" w="med" len="med"/>
            <a:tailEnd type="none" w="med" len="med"/>
          </a:ln>
        </p:spPr>
        <p:txBody>
          <a:bodyPr wrap="none" anchor="ctr"/>
          <a:p>
            <a:pPr eaLnBrk="1" hangingPunct="1"/>
            <a:endParaRPr lang="zh-CN" altLang="en-US" dirty="0">
              <a:latin typeface="黑体" panose="02010609060101010101" pitchFamily="49" charset="-122"/>
            </a:endParaRPr>
          </a:p>
        </p:txBody>
      </p:sp>
      <p:sp>
        <p:nvSpPr>
          <p:cNvPr id="14342" name="Text Box 6"/>
          <p:cNvSpPr txBox="1">
            <a:spLocks noChangeArrowheads="1"/>
          </p:cNvSpPr>
          <p:nvPr/>
        </p:nvSpPr>
        <p:spPr bwMode="auto">
          <a:xfrm>
            <a:off x="152400" y="2057400"/>
            <a:ext cx="4419600"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buClrTx/>
              <a:buSzTx/>
              <a:buFontTx/>
              <a:defRPr/>
            </a:pPr>
            <a:r>
              <a:rPr kumimoji="0" lang="zh-CN" altLang="en-US" sz="3200" b="1" kern="1200" cap="none" spc="0" normalizeH="0" baseline="0" noProof="0">
                <a:solidFill>
                  <a:srgbClr val="66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定义：</a:t>
            </a:r>
            <a:r>
              <a:rPr kumimoji="0" lang="zh-CN" altLang="en-US" sz="3200" b="1" kern="1200" cap="none" spc="0" normalizeH="0" baseline="0" noProof="0">
                <a:solidFill>
                  <a:srgbClr val="66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为建立职业安全健康方针和目标并实现这些目标所制定的一系列相互联系或相互作用的要素。</a:t>
            </a:r>
            <a:endParaRPr kumimoji="0" lang="zh-CN" altLang="en-US" sz="3200" b="1" kern="1200" cap="none" spc="0" normalizeH="0" baseline="0" noProof="0">
              <a:solidFill>
                <a:srgbClr val="66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buClrTx/>
              <a:buSzTx/>
              <a:buFontTx/>
              <a:defRPr/>
            </a:pPr>
            <a:endParaRPr kumimoji="0" lang="zh-CN" altLang="en-US" sz="3200" b="1" kern="1200" cap="none" spc="0" normalizeH="0" baseline="0" noProof="0">
              <a:solidFill>
                <a:srgbClr val="66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buClrTx/>
              <a:buSzTx/>
              <a:buFontTx/>
              <a:defRPr/>
            </a:pPr>
            <a:r>
              <a:rPr kumimoji="0" lang="zh-CN" altLang="en-US" sz="3200" b="1" kern="1200" cap="none" spc="0" normalizeH="0" baseline="0" noProof="0">
                <a:solidFill>
                  <a:srgbClr val="66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释义：为了建立、实现方针和目标要做的事情</a:t>
            </a:r>
            <a:endParaRPr kumimoji="0" lang="zh-CN" altLang="en-US" sz="3200" b="1" kern="1200" cap="none" spc="0" normalizeH="0" baseline="0" noProof="0">
              <a:solidFill>
                <a:srgbClr val="6600FF"/>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defRPr/>
            </a:pPr>
            <a:endParaRPr kumimoji="0" lang="en-US" altLang="zh-CN" sz="3200" kern="1200" cap="none" spc="0" normalizeH="0" baseline="0" noProof="0">
              <a:solidFill>
                <a:srgbClr val="6600FF"/>
              </a:solidFill>
              <a:latin typeface="黑体" panose="02010609060101010101" pitchFamily="49" charset="-122"/>
              <a:ea typeface="黑体" panose="02010609060101010101" pitchFamily="49" charset="-122"/>
              <a:cs typeface="+mn-cs"/>
            </a:endParaRPr>
          </a:p>
        </p:txBody>
      </p:sp>
      <p:pic>
        <p:nvPicPr>
          <p:cNvPr id="7175" name="Picture 8" descr="20090827094319685"/>
          <p:cNvPicPr>
            <a:picLocks noChangeAspect="1"/>
          </p:cNvPicPr>
          <p:nvPr/>
        </p:nvPicPr>
        <p:blipFill>
          <a:blip r:embed="rId1"/>
          <a:stretch>
            <a:fillRect/>
          </a:stretch>
        </p:blipFill>
        <p:spPr>
          <a:xfrm>
            <a:off x="4648200" y="2133600"/>
            <a:ext cx="4114800" cy="3857625"/>
          </a:xfrm>
          <a:prstGeom prst="rect">
            <a:avLst/>
          </a:prstGeom>
          <a:solidFill>
            <a:schemeClr val="bg1"/>
          </a:solidFill>
          <a:ln w="0" cap="flat" cmpd="sng">
            <a:solidFill>
              <a:schemeClr val="accent1"/>
            </a:solidFill>
            <a:prstDash val="solid"/>
            <a:miter/>
            <a:headEnd type="none" w="med" len="med"/>
            <a:tailEnd type="none" w="med" len="me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B76D066C-08F0-4DA3-94E2-4825FD2B0389}"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8195"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pic>
        <p:nvPicPr>
          <p:cNvPr id="8196" name="Picture 4" descr="QQ截图20111020213541"/>
          <p:cNvPicPr>
            <a:picLocks noChangeAspect="1"/>
          </p:cNvPicPr>
          <p:nvPr/>
        </p:nvPicPr>
        <p:blipFill>
          <a:blip r:embed="rId1"/>
          <a:stretch>
            <a:fillRect/>
          </a:stretch>
        </p:blipFill>
        <p:spPr>
          <a:xfrm>
            <a:off x="914400" y="1981200"/>
            <a:ext cx="7239000" cy="4114800"/>
          </a:xfrm>
          <a:prstGeom prst="rect">
            <a:avLst/>
          </a:prstGeom>
          <a:noFill/>
          <a:ln w="9525">
            <a:noFill/>
          </a:ln>
        </p:spPr>
      </p:pic>
      <p:sp>
        <p:nvSpPr>
          <p:cNvPr id="8197" name="Text Box 5"/>
          <p:cNvSpPr txBox="1"/>
          <p:nvPr/>
        </p:nvSpPr>
        <p:spPr>
          <a:xfrm>
            <a:off x="3886200" y="1143000"/>
            <a:ext cx="2971800" cy="457200"/>
          </a:xfrm>
          <a:prstGeom prst="rect">
            <a:avLst/>
          </a:prstGeom>
          <a:noFill/>
          <a:ln w="9525">
            <a:noFill/>
          </a:ln>
        </p:spPr>
        <p:txBody>
          <a:bodyPr>
            <a:spAutoFit/>
          </a:bodyPr>
          <a:p>
            <a:pPr eaLnBrk="1" hangingPunct="1">
              <a:spcBef>
                <a:spcPct val="50000"/>
              </a:spcBef>
            </a:pPr>
            <a:r>
              <a:rPr lang="en-US" altLang="zh-CN" b="1" i="1" dirty="0">
                <a:solidFill>
                  <a:schemeClr val="folHlink"/>
                </a:solidFill>
                <a:latin typeface="Arial" panose="020B0604020202020204" pitchFamily="34" charset="0"/>
              </a:rPr>
              <a:t>OHSMS</a:t>
            </a:r>
            <a:r>
              <a:rPr lang="zh-CN" altLang="en-US" b="1" i="1" dirty="0">
                <a:solidFill>
                  <a:schemeClr val="folHlink"/>
                </a:solidFill>
                <a:latin typeface="Arial" panose="020B0604020202020204" pitchFamily="34" charset="0"/>
              </a:rPr>
              <a:t>体系</a:t>
            </a:r>
            <a:endParaRPr lang="zh-CN" altLang="en-US" b="1" i="1" dirty="0">
              <a:solidFill>
                <a:schemeClr val="folHlink"/>
              </a:solidFill>
              <a:latin typeface="Arial" panose="020B0604020202020204" pitchFamily="34" charset="0"/>
            </a:endParaRPr>
          </a:p>
        </p:txBody>
      </p:sp>
      <p:sp>
        <p:nvSpPr>
          <p:cNvPr id="18438" name="Text Box 6"/>
          <p:cNvSpPr txBox="1">
            <a:spLocks noChangeArrowheads="1"/>
          </p:cNvSpPr>
          <p:nvPr/>
        </p:nvSpPr>
        <p:spPr bwMode="auto">
          <a:xfrm>
            <a:off x="228600" y="2362200"/>
            <a:ext cx="5492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R="0" defTabSz="914400" eaLnBrk="1" hangingPunct="1">
              <a:spcBef>
                <a:spcPct val="50000"/>
              </a:spcBef>
              <a:buClrTx/>
              <a:buSzTx/>
              <a:buFontTx/>
              <a:defRPr/>
            </a:pPr>
            <a:r>
              <a:rPr kumimoji="1" lang="zh-CN" altLang="en-US" b="1" kern="1200" cap="none" spc="0" normalizeH="0" baseline="0" noProof="0">
                <a:solidFill>
                  <a:schemeClr val="hlink"/>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体系操作主要过程</a:t>
            </a:r>
            <a:endParaRPr kumimoji="1" lang="zh-CN" altLang="en-US" b="1" kern="1200" cap="none" spc="0" normalizeH="0" baseline="0" noProof="0">
              <a:solidFill>
                <a:schemeClr val="hlink"/>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8199" name="Rectangle 7"/>
          <p:cNvSpPr/>
          <p:nvPr/>
        </p:nvSpPr>
        <p:spPr>
          <a:xfrm>
            <a:off x="7162800" y="533400"/>
            <a:ext cx="184150" cy="457200"/>
          </a:xfrm>
          <a:prstGeom prst="rect">
            <a:avLst/>
          </a:prstGeom>
          <a:noFill/>
          <a:ln w="9525">
            <a:noFill/>
          </a:ln>
        </p:spPr>
        <p:txBody>
          <a:bodyPr wrap="none">
            <a:spAutoFit/>
          </a:bodyPr>
          <a:p>
            <a:pPr eaLnBrk="1" hangingPunct="1"/>
            <a:endParaRPr lang="zh-CN" altLang="zh-CN" dirty="0">
              <a:latin typeface="华文行楷" pitchFamily="2" charset="-122"/>
              <a:ea typeface="华文行楷"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时间</a:t>
            </a:r>
            <a:fld id="{C5400F45-EBEA-40FC-B8AF-50438B40004D}" type="datetime11">
              <a:rPr kumimoji="0" lang="zh-CN" altLang="en-US" sz="1600" b="0" i="0" u="none" strike="noStrike" kern="1200" cap="none" spc="0" normalizeH="0" baseline="0" noProof="0" smtClean="0">
                <a:ln>
                  <a:noFill/>
                </a:ln>
                <a:solidFill>
                  <a:schemeClr val="tx1"/>
                </a:solidFill>
                <a:effectLst/>
                <a:uLnTx/>
                <a:uFillTx/>
                <a:latin typeface="+mn-ea"/>
                <a:ea typeface="+mn-ea"/>
                <a:cs typeface="+mn-cs"/>
              </a:rPr>
            </a:fld>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9219" name="灯片编号占位符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6600FF"/>
                </a:solidFill>
                <a:latin typeface="黑体" panose="02010609060101010101" pitchFamily="49" charset="-122"/>
                <a:ea typeface="黑体" panose="02010609060101010101" pitchFamily="49" charset="-122"/>
                <a:cs typeface="+mn-cs"/>
              </a:defRPr>
            </a:lvl5pPr>
          </a:lstStyle>
          <a:p>
            <a:pPr lvl="0" algn="r" eaLnBrk="1" hangingPunct="1"/>
            <a:r>
              <a:rPr lang="zh-CN" altLang="en-US" sz="1400" dirty="0">
                <a:solidFill>
                  <a:schemeClr val="tx1"/>
                </a:solidFill>
                <a:latin typeface="Arial" panose="020B0604020202020204" pitchFamily="34" charset="0"/>
                <a:ea typeface="宋体" panose="02010600030101010101" pitchFamily="2" charset="-122"/>
              </a:rPr>
              <a:t>第</a:t>
            </a:r>
            <a:fld id="{9A0DB2DC-4C9A-4742-B13C-FB6460FD3503}" type="slidenum">
              <a:rPr lang="zh-CN" altLang="en-US" sz="1400" dirty="0">
                <a:solidFill>
                  <a:schemeClr val="tx1"/>
                </a:solidFill>
                <a:latin typeface="Arial" panose="020B0604020202020204" pitchFamily="34" charset="0"/>
                <a:ea typeface="宋体" panose="02010600030101010101" pitchFamily="2" charset="-122"/>
              </a:rPr>
            </a:fld>
            <a:r>
              <a:rPr lang="zh-CN" altLang="en-US" sz="1400" dirty="0">
                <a:solidFill>
                  <a:schemeClr val="tx1"/>
                </a:solidFill>
                <a:latin typeface="Arial" panose="020B0604020202020204" pitchFamily="34" charset="0"/>
                <a:ea typeface="宋体" panose="02010600030101010101" pitchFamily="2" charset="-122"/>
              </a:rPr>
              <a:t>页 共</a:t>
            </a:r>
            <a:r>
              <a:rPr lang="en-US" altLang="zh-CN" sz="1400" dirty="0">
                <a:solidFill>
                  <a:schemeClr val="tx1"/>
                </a:solidFill>
                <a:latin typeface="Arial" panose="020B0604020202020204" pitchFamily="34" charset="0"/>
                <a:ea typeface="宋体" panose="02010600030101010101" pitchFamily="2" charset="-122"/>
              </a:rPr>
              <a:t>47</a:t>
            </a:r>
            <a:r>
              <a:rPr lang="zh-CN" altLang="en-US" sz="1400" dirty="0">
                <a:solidFill>
                  <a:schemeClr val="tx1"/>
                </a:solidFill>
                <a:latin typeface="Arial" panose="020B0604020202020204" pitchFamily="34" charset="0"/>
                <a:ea typeface="宋体" panose="02010600030101010101" pitchFamily="2" charset="-122"/>
              </a:rPr>
              <a:t>页</a:t>
            </a:r>
            <a:endParaRPr lang="zh-CN" altLang="en-US" sz="1400" dirty="0">
              <a:solidFill>
                <a:schemeClr val="tx1"/>
              </a:solidFill>
              <a:latin typeface="Arial" panose="020B0604020202020204" pitchFamily="34" charset="0"/>
              <a:ea typeface="宋体" panose="02010600030101010101" pitchFamily="2" charset="-122"/>
            </a:endParaRPr>
          </a:p>
        </p:txBody>
      </p:sp>
      <p:grpSp>
        <p:nvGrpSpPr>
          <p:cNvPr id="2" name="组合 3"/>
          <p:cNvGrpSpPr/>
          <p:nvPr/>
        </p:nvGrpSpPr>
        <p:grpSpPr>
          <a:xfrm>
            <a:off x="762000" y="2286000"/>
            <a:ext cx="2292350" cy="1058863"/>
            <a:chOff x="839" y="1673"/>
            <a:chExt cx="989" cy="408"/>
          </a:xfrm>
        </p:grpSpPr>
        <p:sp>
          <p:nvSpPr>
            <p:cNvPr id="9258" name="文本框 4"/>
            <p:cNvSpPr txBox="1"/>
            <p:nvPr/>
          </p:nvSpPr>
          <p:spPr>
            <a:xfrm>
              <a:off x="839" y="1673"/>
              <a:ext cx="211" cy="270"/>
            </a:xfrm>
            <a:prstGeom prst="rect">
              <a:avLst/>
            </a:prstGeom>
            <a:noFill/>
            <a:ln w="9525">
              <a:noFill/>
            </a:ln>
          </p:spPr>
          <p:txBody>
            <a:bodyPr wrap="none">
              <a:spAutoFit/>
            </a:bodyPr>
            <a:p>
              <a:pPr eaLnBrk="1" hangingPunct="1"/>
              <a:r>
                <a:rPr lang="en-US" altLang="zh-CN" sz="4000" dirty="0">
                  <a:solidFill>
                    <a:srgbClr val="FF0000"/>
                  </a:solidFill>
                  <a:latin typeface="Algerian" pitchFamily="82" charset="0"/>
                  <a:ea typeface="宋体" panose="02010600030101010101" pitchFamily="2" charset="-122"/>
                </a:rPr>
                <a:t>1</a:t>
              </a:r>
              <a:endParaRPr lang="en-US" altLang="zh-CN" sz="4000" dirty="0">
                <a:solidFill>
                  <a:srgbClr val="FF0000"/>
                </a:solidFill>
                <a:latin typeface="Algerian" pitchFamily="82" charset="0"/>
                <a:ea typeface="宋体" panose="02010600030101010101" pitchFamily="2" charset="-122"/>
              </a:endParaRPr>
            </a:p>
          </p:txBody>
        </p:sp>
        <p:sp>
          <p:nvSpPr>
            <p:cNvPr id="9259" name="椭圆 5"/>
            <p:cNvSpPr/>
            <p:nvPr/>
          </p:nvSpPr>
          <p:spPr>
            <a:xfrm>
              <a:off x="1102" y="1718"/>
              <a:ext cx="726" cy="363"/>
            </a:xfrm>
            <a:prstGeom prst="ellipse">
              <a:avLst/>
            </a:prstGeom>
            <a:gradFill rotWithShape="1">
              <a:gsLst>
                <a:gs pos="0">
                  <a:schemeClr val="bg1"/>
                </a:gs>
                <a:gs pos="100000">
                  <a:srgbClr val="FAD622"/>
                </a:gs>
              </a:gsLst>
              <a:path path="shape">
                <a:fillToRect l="50000" t="50000" r="50000" b="50000"/>
              </a:path>
              <a:tileRect/>
            </a:gradFill>
            <a:ln w="9525">
              <a:noFill/>
            </a:ln>
            <a:effectLst>
              <a:outerShdw dist="17961" dir="2699999" algn="ctr" rotWithShape="0">
                <a:srgbClr val="968014"/>
              </a:outerShdw>
            </a:effectLst>
          </p:spPr>
          <p:txBody>
            <a:bodyPr wrap="none" anchor="ctr"/>
            <a:p>
              <a:pPr algn="ctr" eaLnBrk="1" hangingPunct="1"/>
              <a:r>
                <a:rPr lang="zh-CN" altLang="en-US" sz="1800" dirty="0">
                  <a:solidFill>
                    <a:schemeClr val="tx1"/>
                  </a:solidFill>
                  <a:latin typeface="Arial" panose="020B0604020202020204" pitchFamily="34" charset="0"/>
                  <a:ea typeface="宋体" panose="02010600030101010101" pitchFamily="2" charset="-122"/>
                </a:rPr>
                <a:t>职业健康安全</a:t>
              </a:r>
              <a:endParaRPr lang="zh-CN" altLang="en-US" sz="1800" dirty="0">
                <a:solidFill>
                  <a:schemeClr val="tx1"/>
                </a:solidFill>
                <a:latin typeface="Arial" panose="020B0604020202020204" pitchFamily="34" charset="0"/>
                <a:ea typeface="宋体" panose="02010600030101010101" pitchFamily="2" charset="-122"/>
              </a:endParaRPr>
            </a:p>
            <a:p>
              <a:pPr algn="ctr" eaLnBrk="1" hangingPunct="1"/>
              <a:r>
                <a:rPr lang="zh-CN" altLang="en-US" sz="1800" dirty="0">
                  <a:solidFill>
                    <a:schemeClr val="tx1"/>
                  </a:solidFill>
                  <a:latin typeface="Arial" panose="020B0604020202020204" pitchFamily="34" charset="0"/>
                  <a:ea typeface="宋体" panose="02010600030101010101" pitchFamily="2" charset="-122"/>
                </a:rPr>
                <a:t>方针</a:t>
              </a: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3" name="组合 6"/>
          <p:cNvGrpSpPr/>
          <p:nvPr/>
        </p:nvGrpSpPr>
        <p:grpSpPr>
          <a:xfrm>
            <a:off x="3276600" y="2590800"/>
            <a:ext cx="2592388" cy="2592388"/>
            <a:chOff x="1927" y="1434"/>
            <a:chExt cx="1633" cy="1633"/>
          </a:xfrm>
        </p:grpSpPr>
        <p:sp>
          <p:nvSpPr>
            <p:cNvPr id="9244" name="椭圆 7"/>
            <p:cNvSpPr/>
            <p:nvPr/>
          </p:nvSpPr>
          <p:spPr>
            <a:xfrm>
              <a:off x="1927" y="1434"/>
              <a:ext cx="1633" cy="1633"/>
            </a:xfrm>
            <a:prstGeom prst="ellipse">
              <a:avLst/>
            </a:prstGeom>
            <a:blipFill rotWithShape="1">
              <a:blip r:embed="rId1"/>
            </a:blipFill>
            <a:ln w="9525" cap="flat" cmpd="sng">
              <a:solidFill>
                <a:srgbClr val="C0C0C0"/>
              </a:solidFill>
              <a:prstDash val="solid"/>
              <a:headEnd type="none" w="med" len="med"/>
              <a:tailEnd type="none" w="med" len="med"/>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8200" name="椭圆 8"/>
            <p:cNvSpPr>
              <a:spLocks noChangeArrowheads="1"/>
            </p:cNvSpPr>
            <p:nvPr/>
          </p:nvSpPr>
          <p:spPr bwMode="auto">
            <a:xfrm>
              <a:off x="2018" y="1525"/>
              <a:ext cx="1451" cy="1451"/>
            </a:xfrm>
            <a:prstGeom prst="ellipse">
              <a:avLst/>
            </a:prstGeom>
            <a:gradFill rotWithShape="1">
              <a:gsLst>
                <a:gs pos="0">
                  <a:srgbClr val="00FFFF"/>
                </a:gs>
                <a:gs pos="50000">
                  <a:schemeClr val="bg1"/>
                </a:gs>
                <a:gs pos="100000">
                  <a:srgbClr val="00FFFF"/>
                </a:gs>
              </a:gsLst>
              <a:lin ang="18900000" scaled="1"/>
            </a:gradFill>
            <a:ln w="9525">
              <a:solidFill>
                <a:srgbClr val="C0C0C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46" name="椭圆 9"/>
            <p:cNvSpPr/>
            <p:nvPr/>
          </p:nvSpPr>
          <p:spPr>
            <a:xfrm>
              <a:off x="2699" y="157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47" name="椭圆 10"/>
            <p:cNvSpPr/>
            <p:nvPr/>
          </p:nvSpPr>
          <p:spPr>
            <a:xfrm>
              <a:off x="3333" y="2205"/>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48" name="椭圆 11"/>
            <p:cNvSpPr/>
            <p:nvPr/>
          </p:nvSpPr>
          <p:spPr>
            <a:xfrm>
              <a:off x="2064" y="2205"/>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49" name="椭圆 12"/>
            <p:cNvSpPr/>
            <p:nvPr/>
          </p:nvSpPr>
          <p:spPr>
            <a:xfrm>
              <a:off x="2699" y="284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0" name="椭圆 13"/>
            <p:cNvSpPr/>
            <p:nvPr/>
          </p:nvSpPr>
          <p:spPr>
            <a:xfrm>
              <a:off x="3243" y="1888"/>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1" name="椭圆 14"/>
            <p:cNvSpPr/>
            <p:nvPr/>
          </p:nvSpPr>
          <p:spPr>
            <a:xfrm>
              <a:off x="3016" y="1661"/>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2" name="椭圆 15"/>
            <p:cNvSpPr/>
            <p:nvPr/>
          </p:nvSpPr>
          <p:spPr>
            <a:xfrm>
              <a:off x="2381" y="1661"/>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3" name="椭圆 16"/>
            <p:cNvSpPr/>
            <p:nvPr/>
          </p:nvSpPr>
          <p:spPr>
            <a:xfrm>
              <a:off x="2154" y="1888"/>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4" name="椭圆 17"/>
            <p:cNvSpPr/>
            <p:nvPr/>
          </p:nvSpPr>
          <p:spPr>
            <a:xfrm>
              <a:off x="2154" y="2523"/>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5" name="椭圆 18"/>
            <p:cNvSpPr/>
            <p:nvPr/>
          </p:nvSpPr>
          <p:spPr>
            <a:xfrm>
              <a:off x="2381" y="275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6" name="椭圆 19"/>
            <p:cNvSpPr/>
            <p:nvPr/>
          </p:nvSpPr>
          <p:spPr>
            <a:xfrm>
              <a:off x="3016" y="2750"/>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sp>
          <p:nvSpPr>
            <p:cNvPr id="9257" name="椭圆 20"/>
            <p:cNvSpPr/>
            <p:nvPr/>
          </p:nvSpPr>
          <p:spPr>
            <a:xfrm>
              <a:off x="3243" y="2523"/>
              <a:ext cx="91" cy="91"/>
            </a:xfrm>
            <a:prstGeom prst="ellipse">
              <a:avLst/>
            </a:prstGeom>
            <a:gradFill rotWithShape="1">
              <a:gsLst>
                <a:gs pos="0">
                  <a:schemeClr val="bg1"/>
                </a:gs>
                <a:gs pos="100000">
                  <a:srgbClr val="0066FF"/>
                </a:gs>
              </a:gsLst>
              <a:path path="shape">
                <a:fillToRect l="50000" t="50000" r="50000" b="50000"/>
              </a:path>
              <a:tileRect/>
            </a:gradFill>
            <a:ln w="9525">
              <a:noFill/>
            </a:ln>
          </p:spPr>
          <p:txBody>
            <a:bodyPr wrap="none" anchor="ctr"/>
            <a:p>
              <a:pPr eaLnBrk="1" hangingPunct="1"/>
              <a:endParaRPr lang="zh-CN" altLang="zh-CN" sz="1800" dirty="0">
                <a:solidFill>
                  <a:schemeClr val="tx1"/>
                </a:solidFill>
                <a:latin typeface="Arial" panose="020B0604020202020204" pitchFamily="34" charset="0"/>
                <a:ea typeface="宋体" panose="02010600030101010101" pitchFamily="2" charset="-122"/>
              </a:endParaRPr>
            </a:p>
          </p:txBody>
        </p:sp>
      </p:grpSp>
      <p:grpSp>
        <p:nvGrpSpPr>
          <p:cNvPr id="4" name="组合 21"/>
          <p:cNvGrpSpPr/>
          <p:nvPr/>
        </p:nvGrpSpPr>
        <p:grpSpPr>
          <a:xfrm>
            <a:off x="3733800" y="3733800"/>
            <a:ext cx="1728788" cy="144463"/>
            <a:chOff x="2335" y="2341"/>
            <a:chExt cx="1089" cy="91"/>
          </a:xfrm>
        </p:grpSpPr>
        <p:sp>
          <p:nvSpPr>
            <p:cNvPr id="9242" name="自选图形 22"/>
            <p:cNvSpPr/>
            <p:nvPr/>
          </p:nvSpPr>
          <p:spPr>
            <a:xfrm rot="-9000000">
              <a:off x="2335" y="2342"/>
              <a:ext cx="1089" cy="90"/>
            </a:xfrm>
            <a:prstGeom prst="rightArrow">
              <a:avLst>
                <a:gd name="adj1" fmla="val 50157"/>
                <a:gd name="adj2" fmla="val 167047"/>
              </a:avLst>
            </a:prstGeom>
            <a:gradFill rotWithShape="1">
              <a:gsLst>
                <a:gs pos="0">
                  <a:schemeClr val="tx2"/>
                </a:gs>
                <a:gs pos="50000">
                  <a:srgbClr val="C0C0C0"/>
                </a:gs>
                <a:gs pos="100000">
                  <a:schemeClr val="tx2"/>
                </a:gs>
              </a:gsLst>
              <a:lin ang="5400000" scaled="1"/>
              <a:tileRect/>
            </a:gradFill>
            <a:ln w="9525">
              <a:noFill/>
            </a:ln>
          </p:spPr>
          <p:txBody>
            <a:bodyPr rot="10800000" wrap="none" anchor="ctr"/>
            <a:p>
              <a:pPr eaLnBrk="1" hangingPunct="1"/>
              <a:endParaRPr lang="zh-CN" altLang="en-US" sz="1800" dirty="0">
                <a:solidFill>
                  <a:schemeClr val="tx1"/>
                </a:solidFill>
                <a:latin typeface="Arial" panose="020B0604020202020204" pitchFamily="34" charset="0"/>
                <a:ea typeface="宋体" panose="02010600030101010101" pitchFamily="2" charset="-122"/>
              </a:endParaRPr>
            </a:p>
          </p:txBody>
        </p:sp>
        <p:sp>
          <p:nvSpPr>
            <p:cNvPr id="8215" name="椭圆 23"/>
            <p:cNvSpPr>
              <a:spLocks noChangeArrowheads="1"/>
            </p:cNvSpPr>
            <p:nvPr/>
          </p:nvSpPr>
          <p:spPr bwMode="auto">
            <a:xfrm>
              <a:off x="2835" y="2341"/>
              <a:ext cx="91" cy="91"/>
            </a:xfrm>
            <a:prstGeom prst="ellipse">
              <a:avLst/>
            </a:prstGeom>
            <a:gradFill rotWithShape="1">
              <a:gsLst>
                <a:gs pos="0">
                  <a:schemeClr val="tx1">
                    <a:gamma/>
                    <a:tint val="0"/>
                    <a:invGamma/>
                  </a:schemeClr>
                </a:gs>
                <a:gs pos="100000">
                  <a:schemeClr val="tx1"/>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 name="组合 24"/>
          <p:cNvGrpSpPr/>
          <p:nvPr/>
        </p:nvGrpSpPr>
        <p:grpSpPr>
          <a:xfrm>
            <a:off x="3352800" y="1752600"/>
            <a:ext cx="1951038" cy="717550"/>
            <a:chOff x="2299" y="947"/>
            <a:chExt cx="989" cy="408"/>
          </a:xfrm>
        </p:grpSpPr>
        <p:sp>
          <p:nvSpPr>
            <p:cNvPr id="9240" name="文本框 25"/>
            <p:cNvSpPr txBox="1"/>
            <p:nvPr/>
          </p:nvSpPr>
          <p:spPr>
            <a:xfrm>
              <a:off x="2299" y="947"/>
              <a:ext cx="248" cy="399"/>
            </a:xfrm>
            <a:prstGeom prst="rect">
              <a:avLst/>
            </a:prstGeom>
            <a:noFill/>
            <a:ln w="9525">
              <a:noFill/>
            </a:ln>
          </p:spPr>
          <p:txBody>
            <a:bodyPr wrap="none">
              <a:spAutoFit/>
            </a:bodyPr>
            <a:p>
              <a:pPr eaLnBrk="1" hangingPunct="1"/>
              <a:r>
                <a:rPr lang="en-US" altLang="zh-CN" sz="4000" dirty="0">
                  <a:solidFill>
                    <a:srgbClr val="FF0000"/>
                  </a:solidFill>
                  <a:latin typeface="Algerian" pitchFamily="82" charset="0"/>
                  <a:ea typeface="宋体" panose="02010600030101010101" pitchFamily="2" charset="-122"/>
                </a:rPr>
                <a:t>2</a:t>
              </a:r>
              <a:endParaRPr lang="en-US" altLang="zh-CN" sz="4000" dirty="0">
                <a:solidFill>
                  <a:srgbClr val="FF0000"/>
                </a:solidFill>
                <a:latin typeface="Algerian" pitchFamily="82" charset="0"/>
                <a:ea typeface="宋体" panose="02010600030101010101" pitchFamily="2" charset="-122"/>
              </a:endParaRPr>
            </a:p>
          </p:txBody>
        </p:sp>
        <p:sp>
          <p:nvSpPr>
            <p:cNvPr id="9241" name="椭圆 26"/>
            <p:cNvSpPr/>
            <p:nvPr/>
          </p:nvSpPr>
          <p:spPr>
            <a:xfrm>
              <a:off x="2562" y="992"/>
              <a:ext cx="726" cy="363"/>
            </a:xfrm>
            <a:prstGeom prst="ellipse">
              <a:avLst/>
            </a:prstGeom>
            <a:gradFill rotWithShape="1">
              <a:gsLst>
                <a:gs pos="0">
                  <a:schemeClr val="bg1"/>
                </a:gs>
                <a:gs pos="100000">
                  <a:srgbClr val="FAD622"/>
                </a:gs>
              </a:gsLst>
              <a:path path="shape">
                <a:fillToRect l="50000" t="50000" r="50000" b="50000"/>
              </a:path>
              <a:tileRect/>
            </a:gradFill>
            <a:ln w="9525">
              <a:noFill/>
            </a:ln>
            <a:effectLst>
              <a:outerShdw dist="17961" dir="2699999" algn="ctr" rotWithShape="0">
                <a:srgbClr val="968014"/>
              </a:outerShdw>
            </a:effectLst>
          </p:spPr>
          <p:txBody>
            <a:bodyPr wrap="none" anchor="ctr"/>
            <a:p>
              <a:pPr algn="ctr" eaLnBrk="1" hangingPunct="1"/>
              <a:r>
                <a:rPr lang="zh-CN" altLang="en-US" sz="1800" dirty="0">
                  <a:solidFill>
                    <a:schemeClr val="tx1"/>
                  </a:solidFill>
                  <a:latin typeface="Arial" panose="020B0604020202020204" pitchFamily="34" charset="0"/>
                  <a:ea typeface="宋体" panose="02010600030101010101" pitchFamily="2" charset="-122"/>
                </a:rPr>
                <a:t>策划</a:t>
              </a: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6" name="组合 27"/>
          <p:cNvGrpSpPr/>
          <p:nvPr/>
        </p:nvGrpSpPr>
        <p:grpSpPr>
          <a:xfrm>
            <a:off x="5867400" y="2667000"/>
            <a:ext cx="1865313" cy="919163"/>
            <a:chOff x="3786" y="1673"/>
            <a:chExt cx="989" cy="408"/>
          </a:xfrm>
        </p:grpSpPr>
        <p:sp>
          <p:nvSpPr>
            <p:cNvPr id="9238" name="文本框 28"/>
            <p:cNvSpPr txBox="1"/>
            <p:nvPr/>
          </p:nvSpPr>
          <p:spPr>
            <a:xfrm>
              <a:off x="3786" y="1673"/>
              <a:ext cx="259" cy="312"/>
            </a:xfrm>
            <a:prstGeom prst="rect">
              <a:avLst/>
            </a:prstGeom>
            <a:noFill/>
            <a:ln w="9525">
              <a:noFill/>
            </a:ln>
          </p:spPr>
          <p:txBody>
            <a:bodyPr wrap="none">
              <a:spAutoFit/>
            </a:bodyPr>
            <a:p>
              <a:pPr eaLnBrk="1" hangingPunct="1"/>
              <a:r>
                <a:rPr lang="en-US" altLang="zh-CN" sz="4000" dirty="0">
                  <a:solidFill>
                    <a:srgbClr val="FF0000"/>
                  </a:solidFill>
                  <a:latin typeface="Algerian" pitchFamily="82" charset="0"/>
                  <a:ea typeface="宋体" panose="02010600030101010101" pitchFamily="2" charset="-122"/>
                </a:rPr>
                <a:t>3</a:t>
              </a:r>
              <a:endParaRPr lang="en-US" altLang="zh-CN" sz="4000" dirty="0">
                <a:solidFill>
                  <a:srgbClr val="FF0000"/>
                </a:solidFill>
                <a:latin typeface="Algerian" pitchFamily="82" charset="0"/>
                <a:ea typeface="宋体" panose="02010600030101010101" pitchFamily="2" charset="-122"/>
              </a:endParaRPr>
            </a:p>
          </p:txBody>
        </p:sp>
        <p:sp>
          <p:nvSpPr>
            <p:cNvPr id="9239" name="椭圆 29"/>
            <p:cNvSpPr/>
            <p:nvPr/>
          </p:nvSpPr>
          <p:spPr>
            <a:xfrm>
              <a:off x="4049" y="1718"/>
              <a:ext cx="726" cy="363"/>
            </a:xfrm>
            <a:prstGeom prst="ellipse">
              <a:avLst/>
            </a:prstGeom>
            <a:gradFill rotWithShape="1">
              <a:gsLst>
                <a:gs pos="0">
                  <a:schemeClr val="bg1"/>
                </a:gs>
                <a:gs pos="100000">
                  <a:srgbClr val="FAD622"/>
                </a:gs>
              </a:gsLst>
              <a:path path="shape">
                <a:fillToRect l="50000" t="50000" r="50000" b="50000"/>
              </a:path>
              <a:tileRect/>
            </a:gradFill>
            <a:ln w="9525">
              <a:noFill/>
            </a:ln>
            <a:effectLst>
              <a:outerShdw dist="17961" dir="2699999" algn="ctr" rotWithShape="0">
                <a:srgbClr val="968014"/>
              </a:outerShdw>
            </a:effectLst>
          </p:spPr>
          <p:txBody>
            <a:bodyPr wrap="none" anchor="ctr"/>
            <a:p>
              <a:pPr algn="ctr" eaLnBrk="1" hangingPunct="1"/>
              <a:r>
                <a:rPr lang="zh-CN" altLang="en-US" sz="1800" dirty="0">
                  <a:solidFill>
                    <a:schemeClr val="tx1"/>
                  </a:solidFill>
                  <a:latin typeface="Arial" panose="020B0604020202020204" pitchFamily="34" charset="0"/>
                  <a:ea typeface="宋体" panose="02010600030101010101" pitchFamily="2" charset="-122"/>
                </a:rPr>
                <a:t>实施和运行</a:t>
              </a: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7" name="组合 30"/>
          <p:cNvGrpSpPr/>
          <p:nvPr/>
        </p:nvGrpSpPr>
        <p:grpSpPr>
          <a:xfrm>
            <a:off x="5791200" y="4114800"/>
            <a:ext cx="1951038" cy="928688"/>
            <a:chOff x="3796" y="2705"/>
            <a:chExt cx="989" cy="408"/>
          </a:xfrm>
        </p:grpSpPr>
        <p:sp>
          <p:nvSpPr>
            <p:cNvPr id="9236" name="文本框 31"/>
            <p:cNvSpPr txBox="1"/>
            <p:nvPr/>
          </p:nvSpPr>
          <p:spPr>
            <a:xfrm>
              <a:off x="3796" y="2705"/>
              <a:ext cx="248" cy="308"/>
            </a:xfrm>
            <a:prstGeom prst="rect">
              <a:avLst/>
            </a:prstGeom>
            <a:noFill/>
            <a:ln w="9525">
              <a:noFill/>
            </a:ln>
          </p:spPr>
          <p:txBody>
            <a:bodyPr wrap="none">
              <a:spAutoFit/>
            </a:bodyPr>
            <a:p>
              <a:pPr eaLnBrk="1" hangingPunct="1"/>
              <a:r>
                <a:rPr lang="en-US" altLang="zh-CN" sz="4000" dirty="0">
                  <a:solidFill>
                    <a:srgbClr val="FF0000"/>
                  </a:solidFill>
                  <a:latin typeface="Algerian" pitchFamily="82" charset="0"/>
                  <a:ea typeface="宋体" panose="02010600030101010101" pitchFamily="2" charset="-122"/>
                </a:rPr>
                <a:t>4</a:t>
              </a:r>
              <a:endParaRPr lang="en-US" altLang="zh-CN" sz="4000" dirty="0">
                <a:solidFill>
                  <a:srgbClr val="FF0000"/>
                </a:solidFill>
                <a:latin typeface="Algerian" pitchFamily="82" charset="0"/>
                <a:ea typeface="宋体" panose="02010600030101010101" pitchFamily="2" charset="-122"/>
              </a:endParaRPr>
            </a:p>
          </p:txBody>
        </p:sp>
        <p:sp>
          <p:nvSpPr>
            <p:cNvPr id="9237" name="椭圆 32"/>
            <p:cNvSpPr/>
            <p:nvPr/>
          </p:nvSpPr>
          <p:spPr>
            <a:xfrm>
              <a:off x="4059" y="2750"/>
              <a:ext cx="726" cy="363"/>
            </a:xfrm>
            <a:prstGeom prst="ellipse">
              <a:avLst/>
            </a:prstGeom>
            <a:gradFill rotWithShape="1">
              <a:gsLst>
                <a:gs pos="0">
                  <a:schemeClr val="bg1"/>
                </a:gs>
                <a:gs pos="100000">
                  <a:srgbClr val="FAD622"/>
                </a:gs>
              </a:gsLst>
              <a:path path="shape">
                <a:fillToRect l="50000" t="50000" r="50000" b="50000"/>
              </a:path>
              <a:tileRect/>
            </a:gradFill>
            <a:ln w="9525">
              <a:noFill/>
            </a:ln>
            <a:effectLst>
              <a:outerShdw dist="17961" dir="2699999" algn="ctr" rotWithShape="0">
                <a:srgbClr val="968014"/>
              </a:outerShdw>
            </a:effectLst>
          </p:spPr>
          <p:txBody>
            <a:bodyPr wrap="none" anchor="ctr"/>
            <a:p>
              <a:pPr algn="ctr" eaLnBrk="1" hangingPunct="1"/>
              <a:r>
                <a:rPr lang="zh-CN" altLang="en-US" sz="1800" dirty="0">
                  <a:solidFill>
                    <a:schemeClr val="tx1"/>
                  </a:solidFill>
                  <a:latin typeface="Arial" panose="020B0604020202020204" pitchFamily="34" charset="0"/>
                  <a:ea typeface="宋体" panose="02010600030101010101" pitchFamily="2" charset="-122"/>
                </a:rPr>
                <a:t>检查和</a:t>
              </a:r>
              <a:endParaRPr lang="zh-CN" altLang="en-US" sz="1800" dirty="0">
                <a:solidFill>
                  <a:schemeClr val="tx1"/>
                </a:solidFill>
                <a:latin typeface="Arial" panose="020B0604020202020204" pitchFamily="34" charset="0"/>
                <a:ea typeface="宋体" panose="02010600030101010101" pitchFamily="2" charset="-122"/>
              </a:endParaRPr>
            </a:p>
            <a:p>
              <a:pPr algn="ctr" eaLnBrk="1" hangingPunct="1"/>
              <a:r>
                <a:rPr lang="zh-CN" altLang="en-US" sz="1800" dirty="0">
                  <a:solidFill>
                    <a:schemeClr val="tx1"/>
                  </a:solidFill>
                  <a:latin typeface="Arial" panose="020B0604020202020204" pitchFamily="34" charset="0"/>
                  <a:ea typeface="宋体" panose="02010600030101010101" pitchFamily="2" charset="-122"/>
                </a:rPr>
                <a:t>纠正措施</a:t>
              </a: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8" name="组合 33"/>
          <p:cNvGrpSpPr/>
          <p:nvPr/>
        </p:nvGrpSpPr>
        <p:grpSpPr>
          <a:xfrm>
            <a:off x="3429000" y="5334000"/>
            <a:ext cx="1951038" cy="914400"/>
            <a:chOff x="2299" y="3430"/>
            <a:chExt cx="989" cy="408"/>
          </a:xfrm>
        </p:grpSpPr>
        <p:sp>
          <p:nvSpPr>
            <p:cNvPr id="9234" name="文本框 34"/>
            <p:cNvSpPr txBox="1"/>
            <p:nvPr/>
          </p:nvSpPr>
          <p:spPr>
            <a:xfrm>
              <a:off x="2299" y="3430"/>
              <a:ext cx="248" cy="313"/>
            </a:xfrm>
            <a:prstGeom prst="rect">
              <a:avLst/>
            </a:prstGeom>
            <a:noFill/>
            <a:ln w="9525">
              <a:noFill/>
            </a:ln>
          </p:spPr>
          <p:txBody>
            <a:bodyPr wrap="none">
              <a:spAutoFit/>
            </a:bodyPr>
            <a:p>
              <a:pPr eaLnBrk="1" hangingPunct="1"/>
              <a:r>
                <a:rPr lang="en-US" altLang="zh-CN" sz="4000" dirty="0">
                  <a:solidFill>
                    <a:srgbClr val="FF0000"/>
                  </a:solidFill>
                  <a:latin typeface="Algerian" pitchFamily="82" charset="0"/>
                  <a:ea typeface="宋体" panose="02010600030101010101" pitchFamily="2" charset="-122"/>
                </a:rPr>
                <a:t>5</a:t>
              </a:r>
              <a:endParaRPr lang="en-US" altLang="zh-CN" sz="4000" dirty="0">
                <a:solidFill>
                  <a:srgbClr val="FF0000"/>
                </a:solidFill>
                <a:latin typeface="Algerian" pitchFamily="82" charset="0"/>
                <a:ea typeface="宋体" panose="02010600030101010101" pitchFamily="2" charset="-122"/>
              </a:endParaRPr>
            </a:p>
          </p:txBody>
        </p:sp>
        <p:sp>
          <p:nvSpPr>
            <p:cNvPr id="9235" name="椭圆 35"/>
            <p:cNvSpPr/>
            <p:nvPr/>
          </p:nvSpPr>
          <p:spPr>
            <a:xfrm>
              <a:off x="2562" y="3475"/>
              <a:ext cx="726" cy="363"/>
            </a:xfrm>
            <a:prstGeom prst="ellipse">
              <a:avLst/>
            </a:prstGeom>
            <a:gradFill rotWithShape="1">
              <a:gsLst>
                <a:gs pos="0">
                  <a:schemeClr val="bg1"/>
                </a:gs>
                <a:gs pos="100000">
                  <a:srgbClr val="FAD622"/>
                </a:gs>
              </a:gsLst>
              <a:path path="shape">
                <a:fillToRect l="50000" t="50000" r="50000" b="50000"/>
              </a:path>
              <a:tileRect/>
            </a:gradFill>
            <a:ln w="9525">
              <a:noFill/>
            </a:ln>
            <a:effectLst>
              <a:outerShdw dist="17961" dir="2699999" algn="ctr" rotWithShape="0">
                <a:srgbClr val="968014"/>
              </a:outerShdw>
            </a:effectLst>
          </p:spPr>
          <p:txBody>
            <a:bodyPr wrap="none" anchor="ctr"/>
            <a:p>
              <a:pPr algn="ctr" eaLnBrk="1" hangingPunct="1"/>
              <a:r>
                <a:rPr lang="zh-CN" altLang="en-US" sz="1800" dirty="0">
                  <a:solidFill>
                    <a:schemeClr val="tx1"/>
                  </a:solidFill>
                  <a:latin typeface="Arial" panose="020B0604020202020204" pitchFamily="34" charset="0"/>
                  <a:ea typeface="宋体" panose="02010600030101010101" pitchFamily="2" charset="-122"/>
                </a:rPr>
                <a:t>管理评审</a:t>
              </a:r>
              <a:endParaRPr lang="zh-CN" altLang="en-US" sz="1800" dirty="0">
                <a:solidFill>
                  <a:schemeClr val="tx1"/>
                </a:solidFill>
                <a:latin typeface="Arial" panose="020B0604020202020204" pitchFamily="34" charset="0"/>
                <a:ea typeface="宋体" panose="02010600030101010101" pitchFamily="2" charset="-122"/>
              </a:endParaRPr>
            </a:p>
          </p:txBody>
        </p:sp>
      </p:grpSp>
      <p:grpSp>
        <p:nvGrpSpPr>
          <p:cNvPr id="9" name="组合 36"/>
          <p:cNvGrpSpPr/>
          <p:nvPr/>
        </p:nvGrpSpPr>
        <p:grpSpPr>
          <a:xfrm>
            <a:off x="1143000" y="4343400"/>
            <a:ext cx="1951038" cy="844550"/>
            <a:chOff x="839" y="2716"/>
            <a:chExt cx="989" cy="408"/>
          </a:xfrm>
        </p:grpSpPr>
        <p:sp>
          <p:nvSpPr>
            <p:cNvPr id="9232" name="文本框 37"/>
            <p:cNvSpPr txBox="1"/>
            <p:nvPr/>
          </p:nvSpPr>
          <p:spPr>
            <a:xfrm>
              <a:off x="839" y="2716"/>
              <a:ext cx="308" cy="339"/>
            </a:xfrm>
            <a:prstGeom prst="rect">
              <a:avLst/>
            </a:prstGeom>
            <a:noFill/>
            <a:ln w="9525">
              <a:noFill/>
            </a:ln>
          </p:spPr>
          <p:txBody>
            <a:bodyPr>
              <a:spAutoFit/>
            </a:bodyPr>
            <a:p>
              <a:pPr eaLnBrk="1" hangingPunct="1"/>
              <a:r>
                <a:rPr lang="en-US" altLang="zh-CN" sz="4000" dirty="0">
                  <a:solidFill>
                    <a:srgbClr val="FF0000"/>
                  </a:solidFill>
                  <a:latin typeface="Algerian" pitchFamily="82" charset="0"/>
                  <a:ea typeface="宋体" panose="02010600030101010101" pitchFamily="2" charset="-122"/>
                </a:rPr>
                <a:t>6</a:t>
              </a:r>
              <a:endParaRPr lang="en-US" altLang="zh-CN" sz="4000" dirty="0">
                <a:solidFill>
                  <a:srgbClr val="FF0000"/>
                </a:solidFill>
                <a:latin typeface="Algerian" pitchFamily="82" charset="0"/>
                <a:ea typeface="宋体" panose="02010600030101010101" pitchFamily="2" charset="-122"/>
              </a:endParaRPr>
            </a:p>
          </p:txBody>
        </p:sp>
        <p:sp>
          <p:nvSpPr>
            <p:cNvPr id="9233" name="椭圆 38"/>
            <p:cNvSpPr/>
            <p:nvPr/>
          </p:nvSpPr>
          <p:spPr>
            <a:xfrm>
              <a:off x="1102" y="2761"/>
              <a:ext cx="726" cy="363"/>
            </a:xfrm>
            <a:prstGeom prst="ellipse">
              <a:avLst/>
            </a:prstGeom>
            <a:gradFill rotWithShape="1">
              <a:gsLst>
                <a:gs pos="0">
                  <a:schemeClr val="bg1"/>
                </a:gs>
                <a:gs pos="100000">
                  <a:srgbClr val="FAD622"/>
                </a:gs>
              </a:gsLst>
              <a:path path="shape">
                <a:fillToRect l="50000" t="50000" r="50000" b="50000"/>
              </a:path>
              <a:tileRect/>
            </a:gradFill>
            <a:ln w="9525">
              <a:noFill/>
            </a:ln>
            <a:effectLst>
              <a:outerShdw dist="17961" dir="2699999" algn="ctr" rotWithShape="0">
                <a:srgbClr val="968014"/>
              </a:outerShdw>
            </a:effectLst>
          </p:spPr>
          <p:txBody>
            <a:bodyPr wrap="none" anchor="ctr"/>
            <a:p>
              <a:pPr algn="ctr" eaLnBrk="1" hangingPunct="1"/>
              <a:r>
                <a:rPr lang="zh-CN" altLang="en-US" sz="1800" dirty="0">
                  <a:solidFill>
                    <a:schemeClr val="tx1"/>
                  </a:solidFill>
                  <a:latin typeface="Arial" panose="020B0604020202020204" pitchFamily="34" charset="0"/>
                  <a:ea typeface="宋体" panose="02010600030101010101" pitchFamily="2" charset="-122"/>
                </a:rPr>
                <a:t>持续改进</a:t>
              </a:r>
              <a:endParaRPr lang="zh-CN" altLang="en-US" sz="1800" dirty="0">
                <a:solidFill>
                  <a:schemeClr val="tx1"/>
                </a:solidFill>
                <a:latin typeface="Arial" panose="020B0604020202020204" pitchFamily="34" charset="0"/>
                <a:ea typeface="宋体" panose="02010600030101010101" pitchFamily="2" charset="-122"/>
              </a:endParaRPr>
            </a:p>
          </p:txBody>
        </p:sp>
      </p:grpSp>
      <p:sp>
        <p:nvSpPr>
          <p:cNvPr id="9228" name="Text Box 41"/>
          <p:cNvSpPr txBox="1"/>
          <p:nvPr/>
        </p:nvSpPr>
        <p:spPr>
          <a:xfrm>
            <a:off x="3429000" y="1143000"/>
            <a:ext cx="3048000" cy="457200"/>
          </a:xfrm>
          <a:prstGeom prst="rect">
            <a:avLst/>
          </a:prstGeom>
          <a:noFill/>
          <a:ln w="9525">
            <a:noFill/>
          </a:ln>
        </p:spPr>
        <p:txBody>
          <a:bodyPr>
            <a:spAutoFit/>
          </a:bodyPr>
          <a:p>
            <a:pPr eaLnBrk="1" hangingPunct="1">
              <a:spcBef>
                <a:spcPct val="50000"/>
              </a:spcBef>
            </a:pPr>
            <a:r>
              <a:rPr lang="en-US" altLang="zh-CN" b="1" i="1" dirty="0">
                <a:solidFill>
                  <a:schemeClr val="folHlink"/>
                </a:solidFill>
                <a:latin typeface="Arial" panose="020B0604020202020204" pitchFamily="34" charset="0"/>
              </a:rPr>
              <a:t>OHSMS</a:t>
            </a:r>
            <a:r>
              <a:rPr lang="zh-CN" altLang="en-US" b="1" i="1" dirty="0">
                <a:solidFill>
                  <a:schemeClr val="folHlink"/>
                </a:solidFill>
                <a:latin typeface="Arial" panose="020B0604020202020204" pitchFamily="34" charset="0"/>
              </a:rPr>
              <a:t>体系</a:t>
            </a:r>
            <a:endParaRPr lang="zh-CN" altLang="en-US" b="1" i="1" dirty="0">
              <a:solidFill>
                <a:schemeClr val="folHlink"/>
              </a:solidFill>
              <a:latin typeface="Arial" panose="020B0604020202020204" pitchFamily="34" charset="0"/>
            </a:endParaRPr>
          </a:p>
        </p:txBody>
      </p:sp>
      <p:sp>
        <p:nvSpPr>
          <p:cNvPr id="9229" name="Line 42"/>
          <p:cNvSpPr/>
          <p:nvPr/>
        </p:nvSpPr>
        <p:spPr>
          <a:xfrm>
            <a:off x="5334000" y="1524000"/>
            <a:ext cx="685800" cy="0"/>
          </a:xfrm>
          <a:prstGeom prst="line">
            <a:avLst/>
          </a:prstGeom>
          <a:ln w="19050" cap="flat" cmpd="sng">
            <a:solidFill>
              <a:schemeClr val="folHlink"/>
            </a:solidFill>
            <a:prstDash val="lgDash"/>
            <a:headEnd type="none" w="med" len="med"/>
            <a:tailEnd type="none" w="med" len="med"/>
          </a:ln>
        </p:spPr>
      </p:sp>
      <p:sp>
        <p:nvSpPr>
          <p:cNvPr id="9230" name="Text Box 43"/>
          <p:cNvSpPr txBox="1"/>
          <p:nvPr/>
        </p:nvSpPr>
        <p:spPr>
          <a:xfrm>
            <a:off x="6096000" y="1371600"/>
            <a:ext cx="2362200" cy="396875"/>
          </a:xfrm>
          <a:prstGeom prst="rect">
            <a:avLst/>
          </a:prstGeom>
          <a:noFill/>
          <a:ln w="9525">
            <a:noFill/>
          </a:ln>
        </p:spPr>
        <p:txBody>
          <a:bodyPr>
            <a:spAutoFit/>
          </a:bodyPr>
          <a:p>
            <a:pPr eaLnBrk="1" hangingPunct="1">
              <a:spcBef>
                <a:spcPct val="50000"/>
              </a:spcBef>
            </a:pPr>
            <a:r>
              <a:rPr lang="en-US" altLang="zh-CN" sz="2000" b="1" i="1" dirty="0">
                <a:solidFill>
                  <a:schemeClr val="folHlink"/>
                </a:solidFill>
                <a:latin typeface="Arial" panose="020B0604020202020204" pitchFamily="34" charset="0"/>
              </a:rPr>
              <a:t>PDCA</a:t>
            </a:r>
            <a:r>
              <a:rPr lang="zh-CN" altLang="en-US" sz="2000" b="1" i="1" dirty="0">
                <a:solidFill>
                  <a:schemeClr val="folHlink"/>
                </a:solidFill>
                <a:latin typeface="Arial" panose="020B0604020202020204" pitchFamily="34" charset="0"/>
              </a:rPr>
              <a:t>管理模式</a:t>
            </a:r>
            <a:endParaRPr lang="zh-CN" altLang="en-US" sz="2000" b="1" i="1" dirty="0">
              <a:solidFill>
                <a:schemeClr val="folHlink"/>
              </a:solidFill>
              <a:latin typeface="Arial" panose="020B0604020202020204" pitchFamily="34" charset="0"/>
            </a:endParaRPr>
          </a:p>
        </p:txBody>
      </p:sp>
      <p:sp>
        <p:nvSpPr>
          <p:cNvPr id="9231" name="Rectangle 44"/>
          <p:cNvSpPr/>
          <p:nvPr/>
        </p:nvSpPr>
        <p:spPr>
          <a:xfrm>
            <a:off x="7239000" y="533400"/>
            <a:ext cx="184150" cy="457200"/>
          </a:xfrm>
          <a:prstGeom prst="rect">
            <a:avLst/>
          </a:prstGeom>
          <a:noFill/>
          <a:ln w="9525">
            <a:noFill/>
          </a:ln>
        </p:spPr>
        <p:txBody>
          <a:bodyPr wrap="none">
            <a:spAutoFit/>
          </a:bodyPr>
          <a:p>
            <a:pPr eaLnBrk="1" hangingPunct="1"/>
            <a:endParaRPr lang="zh-CN" altLang="zh-CN"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5000" fill="hold"/>
                                        <p:tgtEl>
                                          <p:spTgt spid="4"/>
                                        </p:tgtEl>
                                        <p:attrNameLst>
                                          <p:attrName>r</p:attrName>
                                        </p:attrNameLst>
                                      </p:cBhvr>
                                    </p:animRot>
                                  </p:childTnLst>
                                </p:cTn>
                              </p:par>
                              <p:par>
                                <p:cTn id="20" presetID="22" presetClass="entr" presetSubtype="8" fill="hold" nodeType="withEffect">
                                  <p:stCondLst>
                                    <p:cond delay="7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17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nodeType="withEffect">
                                  <p:stCondLst>
                                    <p:cond delay="240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31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39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repeatCount="indefinite" fill="hold" nodeType="clickEffect">
                                  <p:stCondLst>
                                    <p:cond delay="0"/>
                                  </p:stCondLst>
                                  <p:endCondLst>
                                    <p:cond evt="onNext" delay="0">
                                      <p:tgtEl>
                                        <p:sldTgt/>
                                      </p:tgtEl>
                                    </p:cond>
                                  </p:endCondLst>
                                  <p:childTnLst>
                                    <p:animRot by="21600000">
                                      <p:cBhvr>
                                        <p:cTn id="38"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rgbClr val="66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rgbClr val="6600FF"/>
            </a:solidFill>
            <a:effectLst/>
            <a:latin typeface="黑体" panose="02010609060101010101" pitchFamily="49" charset="-122"/>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7581</Words>
  <Application>WPS 演示</Application>
  <PresentationFormat>全屏显示(4:3)</PresentationFormat>
  <Paragraphs>848</Paragraphs>
  <Slides>48</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48</vt:i4>
      </vt:variant>
    </vt:vector>
  </HeadingPairs>
  <TitlesOfParts>
    <vt:vector size="63" baseType="lpstr">
      <vt:lpstr>Arial</vt:lpstr>
      <vt:lpstr>宋体</vt:lpstr>
      <vt:lpstr>Wingdings</vt:lpstr>
      <vt:lpstr>黑体</vt:lpstr>
      <vt:lpstr>楷体</vt:lpstr>
      <vt:lpstr>Verdana</vt:lpstr>
      <vt:lpstr>Gulim</vt:lpstr>
      <vt:lpstr>华文行楷</vt:lpstr>
      <vt:lpstr>Algerian</vt:lpstr>
      <vt:lpstr>Segoe Print</vt:lpstr>
      <vt:lpstr>微软雅黑</vt:lpstr>
      <vt:lpstr>Arial Unicode MS</vt:lpstr>
      <vt:lpstr>Malgun Gothic</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yeshouzhou</dc:creator>
  <cp:lastModifiedBy>little fairy</cp:lastModifiedBy>
  <cp:revision>58</cp:revision>
  <dcterms:created xsi:type="dcterms:W3CDTF">2011-10-15T11:16:00Z</dcterms:created>
  <dcterms:modified xsi:type="dcterms:W3CDTF">2024-01-17T01:54:56Z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2052-12.1.0.16120</vt:lpwstr>
  </property>
  <property fmtid="{D5CDD505-2E9C-101B-9397-08002B2CF9AE}" pid="4" name="ICV">
    <vt:lpwstr>EEE0E4F69F2F40A19F3417DA63503427_13</vt:lpwstr>
  </property>
</Properties>
</file>