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31"/>
  </p:notesMasterIdLst>
  <p:sldIdLst>
    <p:sldId id="425" r:id="rId3"/>
    <p:sldId id="424" r:id="rId4"/>
    <p:sldId id="399" r:id="rId5"/>
    <p:sldId id="372" r:id="rId6"/>
    <p:sldId id="400" r:id="rId7"/>
    <p:sldId id="394" r:id="rId8"/>
    <p:sldId id="401" r:id="rId9"/>
    <p:sldId id="398" r:id="rId10"/>
    <p:sldId id="382" r:id="rId11"/>
    <p:sldId id="370" r:id="rId12"/>
    <p:sldId id="383" r:id="rId13"/>
    <p:sldId id="381" r:id="rId14"/>
    <p:sldId id="374" r:id="rId15"/>
    <p:sldId id="375" r:id="rId16"/>
    <p:sldId id="377" r:id="rId17"/>
    <p:sldId id="379" r:id="rId18"/>
    <p:sldId id="384" r:id="rId19"/>
    <p:sldId id="395" r:id="rId20"/>
    <p:sldId id="389" r:id="rId21"/>
    <p:sldId id="388" r:id="rId22"/>
    <p:sldId id="387" r:id="rId23"/>
    <p:sldId id="397" r:id="rId24"/>
    <p:sldId id="390" r:id="rId25"/>
    <p:sldId id="402" r:id="rId26"/>
    <p:sldId id="386" r:id="rId27"/>
    <p:sldId id="392" r:id="rId28"/>
    <p:sldId id="404" r:id="rId29"/>
    <p:sldId id="426" r:id="rId30"/>
  </p:sldIdLst>
  <p:sldSz cx="9144000" cy="6858000" type="screen4x3"/>
  <p:notesSz cx="6858000" cy="9144000"/>
  <p:custDataLst>
    <p:tags r:id="rId36"/>
  </p:custDataLst>
  <p:defaultTextStyle>
    <a:defPPr>
      <a:defRPr lang="en-US"/>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Times New Roman" panose="02020603050405020304" pitchFamily="2" charset="0"/>
        <a:ea typeface="隶书" pitchFamily="1" charset="-122"/>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Times New Roman" panose="02020603050405020304" pitchFamily="2" charset="0"/>
        <a:ea typeface="隶书" pitchFamily="1"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Times New Roman" panose="02020603050405020304" pitchFamily="2" charset="0"/>
        <a:ea typeface="隶书" pitchFamily="1"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Times New Roman" panose="02020603050405020304" pitchFamily="2" charset="0"/>
        <a:ea typeface="隶书" pitchFamily="1"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Times New Roman" panose="02020603050405020304" pitchFamily="2" charset="0"/>
        <a:ea typeface="隶书" pitchFamily="1"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Times New Roman" panose="02020603050405020304" pitchFamily="2" charset="0"/>
        <a:ea typeface="隶书" pitchFamily="1"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Times New Roman" panose="02020603050405020304" pitchFamily="2" charset="0"/>
        <a:ea typeface="隶书" pitchFamily="1"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Times New Roman" panose="02020603050405020304" pitchFamily="2" charset="0"/>
        <a:ea typeface="隶书" pitchFamily="1"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Times New Roman" panose="02020603050405020304" pitchFamily="2" charset="0"/>
        <a:ea typeface="隶书" pitchFamily="1"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ixin" initials="w" lastIdx="0"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1F808"/>
    <a:srgbClr val="C7CF31"/>
    <a:srgbClr val="CC99FF"/>
    <a:srgbClr val="FF6600"/>
    <a:srgbClr val="66CCFF"/>
    <a:srgbClr val="3399FF"/>
    <a:srgbClr val="FEC0F2"/>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16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gs" Target="tags/tag48.xml"/><Relationship Id="rId35" Type="http://schemas.openxmlformats.org/officeDocument/2006/relationships/commentAuthors" Target="commentAuthors.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notesMaster" Target="notesMasters/notesMaster1.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3074" name="页眉占位符 3073"/>
          <p:cNvSpPr>
            <a:spLocks noGrp="1"/>
          </p:cNvSpPr>
          <p:nvPr>
            <p:ph type="hdr" sz="quarter"/>
          </p:nvPr>
        </p:nvSpPr>
        <p:spPr>
          <a:xfrm>
            <a:off x="0" y="0"/>
            <a:ext cx="2971800" cy="457200"/>
          </a:xfrm>
          <a:prstGeom prst="rect">
            <a:avLst/>
          </a:prstGeom>
          <a:noFill/>
          <a:ln w="9525">
            <a:noFill/>
          </a:ln>
        </p:spPr>
        <p:txBody>
          <a:bodyPr/>
          <a:p>
            <a:pPr lvl="0"/>
            <a:endParaRPr lang="zh-CN" altLang="en-US" sz="1200" dirty="0"/>
          </a:p>
        </p:txBody>
      </p:sp>
      <p:sp>
        <p:nvSpPr>
          <p:cNvPr id="3075" name="日期占位符 3074"/>
          <p:cNvSpPr>
            <a:spLocks noGrp="1"/>
          </p:cNvSpPr>
          <p:nvPr>
            <p:ph type="dt" idx="1"/>
          </p:nvPr>
        </p:nvSpPr>
        <p:spPr>
          <a:xfrm>
            <a:off x="3886200" y="0"/>
            <a:ext cx="2971800" cy="457200"/>
          </a:xfrm>
          <a:prstGeom prst="rect">
            <a:avLst/>
          </a:prstGeom>
          <a:noFill/>
          <a:ln w="9525">
            <a:noFill/>
          </a:ln>
        </p:spPr>
        <p:txBody>
          <a:bodyPr/>
          <a:p>
            <a:pPr lvl="0" algn="r"/>
            <a:endParaRPr lang="zh-CN" altLang="en-US" sz="1200" dirty="0"/>
          </a:p>
        </p:txBody>
      </p:sp>
      <p:sp>
        <p:nvSpPr>
          <p:cNvPr id="3076" name="幻灯片图像占位符 3075"/>
          <p:cNvSpPr>
            <a:spLocks noGrp="1"/>
          </p:cNvSpPr>
          <p:nvPr>
            <p:ph type="sldImg" idx="2"/>
          </p:nvPr>
        </p:nvSpPr>
        <p:spPr>
          <a:xfrm>
            <a:off x="1143000" y="685800"/>
            <a:ext cx="4572000" cy="3429000"/>
          </a:xfrm>
          <a:prstGeom prst="rect">
            <a:avLst/>
          </a:prstGeom>
          <a:noFill/>
          <a:ln w="9525">
            <a:noFill/>
          </a:ln>
        </p:spPr>
      </p:sp>
      <p:sp>
        <p:nvSpPr>
          <p:cNvPr id="3077" name="文本占位符 3076"/>
          <p:cNvSpPr>
            <a:spLocks noGrp="1"/>
          </p:cNvSpPr>
          <p:nvPr>
            <p:ph type="body" sz="quarter" idx="3"/>
          </p:nvPr>
        </p:nvSpPr>
        <p:spPr>
          <a:xfrm>
            <a:off x="914400" y="4343400"/>
            <a:ext cx="5029200" cy="4114800"/>
          </a:xfrm>
          <a:prstGeom prst="rect">
            <a:avLst/>
          </a:prstGeom>
          <a:noFill/>
          <a:ln w="9525">
            <a:noFill/>
          </a:ln>
        </p:spPr>
        <p:txBody>
          <a:bodyPr anchor="ctr"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078" name="页脚占位符 3077"/>
          <p:cNvSpPr>
            <a:spLocks noGrp="1"/>
          </p:cNvSpPr>
          <p:nvPr>
            <p:ph type="ftr" sz="quarter" idx="4"/>
          </p:nvPr>
        </p:nvSpPr>
        <p:spPr>
          <a:xfrm>
            <a:off x="0" y="8686800"/>
            <a:ext cx="2971800" cy="457200"/>
          </a:xfrm>
          <a:prstGeom prst="rect">
            <a:avLst/>
          </a:prstGeom>
          <a:noFill/>
          <a:ln w="9525">
            <a:noFill/>
          </a:ln>
        </p:spPr>
        <p:txBody>
          <a:bodyPr anchor="b" anchorCtr="0"/>
          <a:p>
            <a:pPr lvl="0"/>
            <a:endParaRPr lang="zh-CN" altLang="en-US" sz="1200" dirty="0"/>
          </a:p>
        </p:txBody>
      </p:sp>
      <p:sp>
        <p:nvSpPr>
          <p:cNvPr id="3079" name="灯片编号占位符 3078"/>
          <p:cNvSpPr>
            <a:spLocks noGrp="1"/>
          </p:cNvSpPr>
          <p:nvPr>
            <p:ph type="sldNum" sz="quarter" idx="5"/>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hdr="0" ftr="0" dt="0"/>
  <p:notesStyle>
    <a:lvl1pPr marL="0" lvl="0" indent="0" algn="l" defTabSz="914400" eaLnBrk="1" fontAlgn="base" latinLnBrk="0" hangingPunct="1">
      <a:lnSpc>
        <a:spcPct val="100000"/>
      </a:lnSpc>
      <a:spcBef>
        <a:spcPct val="30000"/>
      </a:spcBef>
      <a:spcAft>
        <a:spcPct val="0"/>
      </a:spcAft>
      <a:buNone/>
      <a:defRPr sz="1200" u="none" kern="1200" baseline="0">
        <a:solidFill>
          <a:schemeClr val="tx1"/>
        </a:solidFill>
        <a:latin typeface="Times New Roman" panose="02020603050405020304" pitchFamily="2" charset="0"/>
        <a:ea typeface="宋体" panose="02010600030101010101" pitchFamily="2" charset="-122"/>
      </a:defRPr>
    </a:lvl1pPr>
    <a:lvl2pPr marL="457200" lvl="1" indent="0" algn="l" defTabSz="914400" eaLnBrk="1" fontAlgn="base" latinLnBrk="0" hangingPunct="1">
      <a:lnSpc>
        <a:spcPct val="100000"/>
      </a:lnSpc>
      <a:spcBef>
        <a:spcPct val="30000"/>
      </a:spcBef>
      <a:spcAft>
        <a:spcPct val="0"/>
      </a:spcAft>
      <a:buNone/>
      <a:defRPr sz="1200" u="none" kern="1200" baseline="0">
        <a:solidFill>
          <a:schemeClr val="tx1"/>
        </a:solidFill>
        <a:latin typeface="Times New Roman" panose="02020603050405020304" pitchFamily="2" charset="0"/>
        <a:ea typeface="宋体" panose="02010600030101010101" pitchFamily="2" charset="-122"/>
      </a:defRPr>
    </a:lvl2pPr>
    <a:lvl3pPr marL="914400" lvl="2" indent="0" algn="l" defTabSz="914400" eaLnBrk="1" fontAlgn="base" latinLnBrk="0" hangingPunct="1">
      <a:lnSpc>
        <a:spcPct val="100000"/>
      </a:lnSpc>
      <a:spcBef>
        <a:spcPct val="30000"/>
      </a:spcBef>
      <a:spcAft>
        <a:spcPct val="0"/>
      </a:spcAft>
      <a:buNone/>
      <a:defRPr sz="1200" u="none" kern="1200" baseline="0">
        <a:solidFill>
          <a:schemeClr val="tx1"/>
        </a:solidFill>
        <a:latin typeface="Times New Roman" panose="02020603050405020304" pitchFamily="2" charset="0"/>
        <a:ea typeface="宋体" panose="02010600030101010101" pitchFamily="2" charset="-122"/>
      </a:defRPr>
    </a:lvl3pPr>
    <a:lvl4pPr marL="1371600" lvl="3" indent="0" algn="l" defTabSz="914400" eaLnBrk="1" fontAlgn="base" latinLnBrk="0" hangingPunct="1">
      <a:lnSpc>
        <a:spcPct val="100000"/>
      </a:lnSpc>
      <a:spcBef>
        <a:spcPct val="30000"/>
      </a:spcBef>
      <a:spcAft>
        <a:spcPct val="0"/>
      </a:spcAft>
      <a:buNone/>
      <a:defRPr sz="1200" u="none" kern="1200" baseline="0">
        <a:solidFill>
          <a:schemeClr val="tx1"/>
        </a:solidFill>
        <a:latin typeface="Times New Roman" panose="02020603050405020304" pitchFamily="2" charset="0"/>
        <a:ea typeface="宋体" panose="02010600030101010101" pitchFamily="2" charset="-122"/>
      </a:defRPr>
    </a:lvl4pPr>
    <a:lvl5pPr marL="1828800" lvl="4" indent="0" algn="l" defTabSz="914400" eaLnBrk="1" fontAlgn="base" latinLnBrk="0" hangingPunct="1">
      <a:lnSpc>
        <a:spcPct val="100000"/>
      </a:lnSpc>
      <a:spcBef>
        <a:spcPct val="30000"/>
      </a:spcBef>
      <a:spcAft>
        <a:spcPct val="0"/>
      </a:spcAft>
      <a:buNone/>
      <a:defRPr sz="1200" u="none" kern="1200" baseline="0">
        <a:solidFill>
          <a:schemeClr val="tx1"/>
        </a:solidFill>
        <a:latin typeface="Times New Roman" panose="02020603050405020304" pitchFamily="2" charset="0"/>
        <a:ea typeface="宋体"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u="none" kern="1200" baseline="0">
        <a:solidFill>
          <a:schemeClr val="tx1"/>
        </a:solidFill>
        <a:latin typeface="Times New Roman" panose="02020603050405020304" pitchFamily="2" charset="0"/>
        <a:ea typeface="宋体"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u="none" kern="1200" baseline="0">
        <a:solidFill>
          <a:schemeClr val="tx1"/>
        </a:solidFill>
        <a:latin typeface="Times New Roman" panose="02020603050405020304" pitchFamily="2" charset="0"/>
        <a:ea typeface="宋体"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u="none" kern="1200" baseline="0">
        <a:solidFill>
          <a:schemeClr val="tx1"/>
        </a:solidFill>
        <a:latin typeface="Times New Roman" panose="02020603050405020304" pitchFamily="2" charset="0"/>
        <a:ea typeface="宋体"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u="none" kern="1200" baseline="0">
        <a:solidFill>
          <a:schemeClr val="tx1"/>
        </a:solidFill>
        <a:latin typeface="Times New Roman" panose="02020603050405020304" pitchFamily="2" charset="0"/>
        <a:ea typeface="宋体" panose="02010600030101010101" pitchFamily="2" charset="-122"/>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p:cSld name="标题幻灯片">
    <p:bg>
      <p:bgPr>
        <a:blipFill rotWithShape="0">
          <a:blip r:embed="rId2"/>
          <a:stretch>
            <a:fillRect/>
          </a:stretch>
        </a:blipFill>
        <a:effectLst/>
      </p:bgPr>
    </p:bg>
    <p:spTree>
      <p:nvGrpSpPr>
        <p:cNvPr id="1" name=""/>
        <p:cNvGrpSpPr/>
        <p:nvPr/>
      </p:nvGrpSpPr>
      <p:grpSpPr/>
      <p:sp>
        <p:nvSpPr>
          <p:cNvPr id="2050" name="标题 2049"/>
          <p:cNvSpPr>
            <a:spLocks noGrp="1"/>
          </p:cNvSpPr>
          <p:nvPr>
            <p:ph type="ctrTitle"/>
          </p:nvPr>
        </p:nvSpPr>
        <p:spPr>
          <a:xfrm>
            <a:off x="685800" y="3862388"/>
            <a:ext cx="6550025" cy="1223962"/>
          </a:xfrm>
          <a:prstGeom prst="rect">
            <a:avLst/>
          </a:prstGeom>
          <a:noFill/>
          <a:ln w="9525">
            <a:noFill/>
          </a:ln>
        </p:spPr>
        <p:txBody>
          <a:bodyPr anchor="ctr" anchorCtr="0"/>
          <a:lstStyle>
            <a:lvl1pPr lvl="0">
              <a:buClrTx/>
              <a:buSzTx/>
              <a:buFontTx/>
              <a:defRPr sz="4000" b="1"/>
            </a:lvl1pPr>
          </a:lstStyle>
          <a:p>
            <a:pPr lvl="0"/>
            <a:r>
              <a:rPr lang="zh-CN" altLang="en-US"/>
              <a:t>单击此处编辑母版标题样式</a:t>
            </a:r>
            <a:endParaRPr lang="zh-CN" altLang="en-US"/>
          </a:p>
        </p:txBody>
      </p:sp>
      <p:sp>
        <p:nvSpPr>
          <p:cNvPr id="2051" name="副标题 2050"/>
          <p:cNvSpPr>
            <a:spLocks noGrp="1"/>
          </p:cNvSpPr>
          <p:nvPr>
            <p:ph type="subTitle" idx="1"/>
          </p:nvPr>
        </p:nvSpPr>
        <p:spPr>
          <a:xfrm>
            <a:off x="684213" y="5229225"/>
            <a:ext cx="6553200" cy="769938"/>
          </a:xfrm>
          <a:prstGeom prst="rect">
            <a:avLst/>
          </a:prstGeom>
          <a:noFill/>
          <a:ln w="9525">
            <a:noFill/>
          </a:ln>
        </p:spPr>
        <p:txBody>
          <a:bodyPr anchor="t" anchorCtr="0"/>
          <a:lstStyle>
            <a:lvl1pPr marL="0" lvl="0" indent="0" algn="l">
              <a:buClrTx/>
              <a:buSzTx/>
              <a:buFontTx/>
              <a:buNone/>
              <a:defRPr sz="3200">
                <a:solidFill>
                  <a:srgbClr val="80A331"/>
                </a:solidFill>
              </a:defRPr>
            </a:lvl1pPr>
            <a:lvl2pPr marL="457200" lvl="1" indent="0" algn="ctr">
              <a:buClrTx/>
              <a:buSzTx/>
              <a:buFontTx/>
              <a:buNone/>
              <a:defRPr sz="2000">
                <a:solidFill>
                  <a:schemeClr val="tx1"/>
                </a:solidFill>
              </a:defRPr>
            </a:lvl2pPr>
            <a:lvl3pPr marL="914400" lvl="2" indent="0" algn="ctr">
              <a:buClrTx/>
              <a:buSzTx/>
              <a:buFontTx/>
              <a:buNone/>
              <a:defRPr sz="2000">
                <a:solidFill>
                  <a:schemeClr val="tx1"/>
                </a:solidFill>
              </a:defRPr>
            </a:lvl3pPr>
            <a:lvl4pPr marL="1371600" lvl="3" indent="0" algn="ctr">
              <a:buClrTx/>
              <a:buSzTx/>
              <a:buFontTx/>
              <a:buNone/>
              <a:defRPr sz="2000">
                <a:solidFill>
                  <a:schemeClr val="tx1"/>
                </a:solidFill>
              </a:defRPr>
            </a:lvl4pPr>
            <a:lvl5pPr marL="1828800" lvl="4" indent="0" algn="ctr">
              <a:buClrTx/>
              <a:buSzTx/>
              <a:buFontTx/>
              <a:buNone/>
              <a:defRPr sz="2000">
                <a:solidFill>
                  <a:schemeClr val="tx1"/>
                </a:solidFill>
              </a:defRPr>
            </a:lvl5pPr>
          </a:lstStyle>
          <a:p>
            <a:pPr lvl="0"/>
            <a:r>
              <a:rPr lang="zh-CN" altLang="en-US"/>
              <a:t>单击此处编辑母版副标题样式</a:t>
            </a:r>
            <a:endParaRPr lang="zh-CN" altLang="en-US"/>
          </a:p>
        </p:txBody>
      </p:sp>
      <p:sp>
        <p:nvSpPr>
          <p:cNvPr id="2052" name="日期占位符 2051"/>
          <p:cNvSpPr>
            <a:spLocks noGrp="1"/>
          </p:cNvSpPr>
          <p:nvPr>
            <p:ph type="dt" sz="half" idx="2"/>
          </p:nvPr>
        </p:nvSpPr>
        <p:spPr>
          <a:xfrm>
            <a:off x="457200" y="6245225"/>
            <a:ext cx="2133600" cy="476250"/>
          </a:xfrm>
          <a:prstGeom prst="rect">
            <a:avLst/>
          </a:prstGeom>
          <a:noFill/>
          <a:ln w="9525">
            <a:noFill/>
          </a:ln>
        </p:spPr>
        <p:txBody>
          <a:bodyPr anchor="t" anchorCtr="0"/>
          <a:lstStyle>
            <a:lvl1pPr>
              <a:defRPr sz="1400">
                <a:ea typeface="宋体" panose="02010600030101010101" pitchFamily="2" charset="-122"/>
              </a:defRPr>
            </a:lvl1pPr>
          </a:lstStyle>
          <a:p>
            <a:endParaRPr lang="en-US">
              <a:latin typeface="Times New Roman" panose="02020603050405020304" pitchFamily="2" charset="0"/>
              <a:ea typeface="宋体" panose="02010600030101010101" pitchFamily="2" charset="-122"/>
            </a:endParaRPr>
          </a:p>
        </p:txBody>
      </p:sp>
      <p:sp>
        <p:nvSpPr>
          <p:cNvPr id="2053" name="页脚占位符 2052"/>
          <p:cNvSpPr>
            <a:spLocks noGrp="1"/>
          </p:cNvSpPr>
          <p:nvPr>
            <p:ph type="ftr" sz="quarter" idx="3"/>
          </p:nvPr>
        </p:nvSpPr>
        <p:spPr>
          <a:xfrm>
            <a:off x="3124200" y="6245225"/>
            <a:ext cx="2895600" cy="476250"/>
          </a:xfrm>
          <a:prstGeom prst="rect">
            <a:avLst/>
          </a:prstGeom>
          <a:noFill/>
          <a:ln w="9525">
            <a:noFill/>
          </a:ln>
        </p:spPr>
        <p:txBody>
          <a:bodyPr anchor="t" anchorCtr="0"/>
          <a:lstStyle>
            <a:lvl1pPr algn="ctr">
              <a:defRPr sz="1400">
                <a:ea typeface="宋体" panose="02010600030101010101" pitchFamily="2" charset="-122"/>
              </a:defRPr>
            </a:lvl1pPr>
          </a:lstStyle>
          <a:p>
            <a:endParaRPr lang="en-US">
              <a:latin typeface="Times New Roman" panose="02020603050405020304" pitchFamily="2" charset="0"/>
            </a:endParaRPr>
          </a:p>
        </p:txBody>
      </p:sp>
      <p:sp>
        <p:nvSpPr>
          <p:cNvPr id="2054" name="灯片编号占位符 2053"/>
          <p:cNvSpPr>
            <a:spLocks noGrp="1"/>
          </p:cNvSpPr>
          <p:nvPr>
            <p:ph type="sldNum" sz="quarter" idx="4"/>
          </p:nvPr>
        </p:nvSpPr>
        <p:spPr>
          <a:xfrm>
            <a:off x="6553200" y="6245225"/>
            <a:ext cx="2133600" cy="476250"/>
          </a:xfrm>
          <a:prstGeom prst="rect">
            <a:avLst/>
          </a:prstGeom>
          <a:noFill/>
          <a:ln w="9525">
            <a:noFill/>
          </a:ln>
        </p:spPr>
        <p:txBody>
          <a:bodyPr anchor="t" anchorCtr="0"/>
          <a:lstStyle>
            <a:lvl1pPr algn="r">
              <a:defRPr sz="1400">
                <a:ea typeface="宋体" panose="02010600030101010101" pitchFamily="2" charset="-122"/>
              </a:defRPr>
            </a:lvl1pPr>
          </a:lstStyle>
          <a:p>
            <a:fld id="{9A0DB2DC-4C9A-4742-B13C-FB6460FD3503}" type="slidenum">
              <a:rPr lang="en-US">
                <a:latin typeface="Times New Roman" panose="02020603050405020304" pitchFamily="2" charset="0"/>
              </a:rPr>
            </a:fld>
            <a:endParaRPr lang="en-US">
              <a:latin typeface="Times New Roman" panose="02020603050405020304" pitchFamily="2" charset="0"/>
              <a:ea typeface="宋体" panose="02010600030101010101" pitchFamily="2" charset="-122"/>
            </a:endParaRPr>
          </a:p>
        </p:txBody>
      </p:sp>
    </p:spTree>
  </p:cSld>
  <p:clrMapOvr>
    <a:masterClrMapping/>
  </p:clrMapOvr>
  <p:transition>
    <p:blinds dir="vert"/>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en-US">
              <a:latin typeface="Times New Roman" panose="02020603050405020304" pitchFamily="2" charset="0"/>
              <a:ea typeface="宋体" panose="02010600030101010101" pitchFamily="2" charset="-122"/>
            </a:endParaRPr>
          </a:p>
        </p:txBody>
      </p:sp>
      <p:sp>
        <p:nvSpPr>
          <p:cNvPr id="5" name="页脚占位符 4"/>
          <p:cNvSpPr>
            <a:spLocks noGrp="1"/>
          </p:cNvSpPr>
          <p:nvPr>
            <p:ph type="ftr" sz="quarter" idx="11"/>
          </p:nvPr>
        </p:nvSpPr>
        <p:spPr/>
        <p:txBody>
          <a:bodyPr/>
          <a:lstStyle/>
          <a:p>
            <a:pPr lvl="0"/>
            <a:endParaRPr lang="en-US">
              <a:latin typeface="Times New Roman" panose="020206030504050203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en-US">
                <a:latin typeface="Times New Roman" panose="02020603050405020304" pitchFamily="2" charset="0"/>
              </a:rPr>
            </a:fld>
            <a:endParaRPr lang="en-US">
              <a:latin typeface="Times New Roman" panose="02020603050405020304" pitchFamily="2" charset="0"/>
              <a:ea typeface="宋体" panose="02010600030101010101" pitchFamily="2" charset="-122"/>
            </a:endParaRPr>
          </a:p>
        </p:txBody>
      </p:sp>
    </p:spTree>
  </p:cSld>
  <p:clrMapOvr>
    <a:masterClrMapping/>
  </p:clrMapOvr>
  <p:transition>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84194" y="276225"/>
            <a:ext cx="1802606" cy="58499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476375" y="276225"/>
            <a:ext cx="5303320" cy="58499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en-US">
              <a:latin typeface="Times New Roman" panose="02020603050405020304" pitchFamily="2" charset="0"/>
              <a:ea typeface="宋体" panose="02010600030101010101" pitchFamily="2" charset="-122"/>
            </a:endParaRPr>
          </a:p>
        </p:txBody>
      </p:sp>
      <p:sp>
        <p:nvSpPr>
          <p:cNvPr id="5" name="页脚占位符 4"/>
          <p:cNvSpPr>
            <a:spLocks noGrp="1"/>
          </p:cNvSpPr>
          <p:nvPr>
            <p:ph type="ftr" sz="quarter" idx="11"/>
          </p:nvPr>
        </p:nvSpPr>
        <p:spPr/>
        <p:txBody>
          <a:bodyPr/>
          <a:lstStyle/>
          <a:p>
            <a:pPr lvl="0"/>
            <a:endParaRPr lang="en-US">
              <a:latin typeface="Times New Roman" panose="020206030504050203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en-US">
                <a:latin typeface="Times New Roman" panose="02020603050405020304" pitchFamily="2" charset="0"/>
              </a:rPr>
            </a:fld>
            <a:endParaRPr lang="en-US">
              <a:latin typeface="Times New Roman" panose="02020603050405020304" pitchFamily="2" charset="0"/>
              <a:ea typeface="宋体" panose="02010600030101010101" pitchFamily="2" charset="-122"/>
            </a:endParaRPr>
          </a:p>
        </p:txBody>
      </p:sp>
    </p:spTree>
  </p:cSld>
  <p:clrMapOvr>
    <a:masterClrMapping/>
  </p:clrMapOvr>
  <p:transition>
    <p:blinds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transition>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en-US">
              <a:latin typeface="Times New Roman" panose="02020603050405020304" pitchFamily="2" charset="0"/>
              <a:ea typeface="宋体" panose="02010600030101010101" pitchFamily="2" charset="-122"/>
            </a:endParaRPr>
          </a:p>
        </p:txBody>
      </p:sp>
      <p:sp>
        <p:nvSpPr>
          <p:cNvPr id="5" name="页脚占位符 4"/>
          <p:cNvSpPr>
            <a:spLocks noGrp="1"/>
          </p:cNvSpPr>
          <p:nvPr>
            <p:ph type="ftr" sz="quarter" idx="11"/>
          </p:nvPr>
        </p:nvSpPr>
        <p:spPr/>
        <p:txBody>
          <a:bodyPr/>
          <a:lstStyle/>
          <a:p>
            <a:pPr lvl="0"/>
            <a:endParaRPr lang="en-US">
              <a:latin typeface="Times New Roman" panose="020206030504050203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en-US">
                <a:latin typeface="Times New Roman" panose="02020603050405020304" pitchFamily="2" charset="0"/>
              </a:rPr>
            </a:fld>
            <a:endParaRPr lang="en-US">
              <a:latin typeface="Times New Roman" panose="02020603050405020304" pitchFamily="2" charset="0"/>
              <a:ea typeface="宋体" panose="02010600030101010101" pitchFamily="2" charset="-122"/>
            </a:endParaRPr>
          </a:p>
        </p:txBody>
      </p:sp>
    </p:spTree>
  </p:cSld>
  <p:clrMapOvr>
    <a:masterClrMapping/>
  </p:clrMapOvr>
  <p:transition>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en-US">
              <a:latin typeface="Times New Roman" panose="02020603050405020304" pitchFamily="2" charset="0"/>
              <a:ea typeface="宋体" panose="02010600030101010101" pitchFamily="2" charset="-122"/>
            </a:endParaRPr>
          </a:p>
        </p:txBody>
      </p:sp>
      <p:sp>
        <p:nvSpPr>
          <p:cNvPr id="5" name="页脚占位符 4"/>
          <p:cNvSpPr>
            <a:spLocks noGrp="1"/>
          </p:cNvSpPr>
          <p:nvPr>
            <p:ph type="ftr" sz="quarter" idx="11"/>
          </p:nvPr>
        </p:nvSpPr>
        <p:spPr/>
        <p:txBody>
          <a:bodyPr/>
          <a:lstStyle/>
          <a:p>
            <a:pPr lvl="0"/>
            <a:endParaRPr lang="en-US">
              <a:latin typeface="Times New Roman" panose="020206030504050203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en-US">
                <a:latin typeface="Times New Roman" panose="02020603050405020304" pitchFamily="2" charset="0"/>
              </a:rPr>
            </a:fld>
            <a:endParaRPr lang="en-US">
              <a:latin typeface="Times New Roman" panose="02020603050405020304" pitchFamily="2" charset="0"/>
              <a:ea typeface="宋体" panose="02010600030101010101" pitchFamily="2" charset="-122"/>
            </a:endParaRPr>
          </a:p>
        </p:txBody>
      </p:sp>
    </p:spTree>
  </p:cSld>
  <p:clrMapOvr>
    <a:masterClrMapping/>
  </p:clrMapOvr>
  <p:transition>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476375" y="1600200"/>
            <a:ext cx="3533108"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153692" y="1600200"/>
            <a:ext cx="3533108"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en-US">
              <a:latin typeface="Times New Roman" panose="02020603050405020304" pitchFamily="2" charset="0"/>
              <a:ea typeface="宋体" panose="02010600030101010101" pitchFamily="2" charset="-122"/>
            </a:endParaRPr>
          </a:p>
        </p:txBody>
      </p:sp>
      <p:sp>
        <p:nvSpPr>
          <p:cNvPr id="6" name="页脚占位符 5"/>
          <p:cNvSpPr>
            <a:spLocks noGrp="1"/>
          </p:cNvSpPr>
          <p:nvPr>
            <p:ph type="ftr" sz="quarter" idx="11"/>
          </p:nvPr>
        </p:nvSpPr>
        <p:spPr/>
        <p:txBody>
          <a:bodyPr/>
          <a:lstStyle/>
          <a:p>
            <a:pPr lvl="0"/>
            <a:endParaRPr lang="en-US">
              <a:latin typeface="Times New Roman" panose="02020603050405020304" pitchFamily="2"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en-US">
                <a:latin typeface="Times New Roman" panose="02020603050405020304" pitchFamily="2" charset="0"/>
              </a:rPr>
            </a:fld>
            <a:endParaRPr lang="en-US">
              <a:latin typeface="Times New Roman" panose="02020603050405020304" pitchFamily="2" charset="0"/>
              <a:ea typeface="宋体" panose="02010600030101010101" pitchFamily="2" charset="-122"/>
            </a:endParaRPr>
          </a:p>
        </p:txBody>
      </p:sp>
    </p:spTree>
  </p:cSld>
  <p:clrMapOvr>
    <a:masterClrMapping/>
  </p:clrMapOvr>
  <p:transition>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en-US">
              <a:latin typeface="Times New Roman" panose="02020603050405020304" pitchFamily="2" charset="0"/>
              <a:ea typeface="宋体" panose="02010600030101010101" pitchFamily="2" charset="-122"/>
            </a:endParaRPr>
          </a:p>
        </p:txBody>
      </p:sp>
      <p:sp>
        <p:nvSpPr>
          <p:cNvPr id="8" name="页脚占位符 7"/>
          <p:cNvSpPr>
            <a:spLocks noGrp="1"/>
          </p:cNvSpPr>
          <p:nvPr>
            <p:ph type="ftr" sz="quarter" idx="11"/>
          </p:nvPr>
        </p:nvSpPr>
        <p:spPr/>
        <p:txBody>
          <a:bodyPr/>
          <a:lstStyle/>
          <a:p>
            <a:pPr lvl="0"/>
            <a:endParaRPr lang="en-US">
              <a:latin typeface="Times New Roman" panose="02020603050405020304" pitchFamily="2"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en-US">
                <a:latin typeface="Times New Roman" panose="02020603050405020304" pitchFamily="2" charset="0"/>
              </a:rPr>
            </a:fld>
            <a:endParaRPr lang="en-US">
              <a:latin typeface="Times New Roman" panose="02020603050405020304" pitchFamily="2" charset="0"/>
              <a:ea typeface="宋体" panose="02010600030101010101" pitchFamily="2" charset="-122"/>
            </a:endParaRPr>
          </a:p>
        </p:txBody>
      </p:sp>
    </p:spTree>
  </p:cSld>
  <p:clrMapOvr>
    <a:masterClrMapping/>
  </p:clrMapOvr>
  <p:transition>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en-US">
              <a:latin typeface="Times New Roman" panose="02020603050405020304" pitchFamily="2" charset="0"/>
              <a:ea typeface="宋体" panose="02010600030101010101" pitchFamily="2" charset="-122"/>
            </a:endParaRPr>
          </a:p>
        </p:txBody>
      </p:sp>
      <p:sp>
        <p:nvSpPr>
          <p:cNvPr id="4" name="页脚占位符 3"/>
          <p:cNvSpPr>
            <a:spLocks noGrp="1"/>
          </p:cNvSpPr>
          <p:nvPr>
            <p:ph type="ftr" sz="quarter" idx="11"/>
          </p:nvPr>
        </p:nvSpPr>
        <p:spPr/>
        <p:txBody>
          <a:bodyPr/>
          <a:lstStyle/>
          <a:p>
            <a:pPr lvl="0"/>
            <a:endParaRPr lang="en-US">
              <a:latin typeface="Times New Roman" panose="02020603050405020304" pitchFamily="2"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en-US">
                <a:latin typeface="Times New Roman" panose="02020603050405020304" pitchFamily="2" charset="0"/>
              </a:rPr>
            </a:fld>
            <a:endParaRPr lang="en-US">
              <a:latin typeface="Times New Roman" panose="02020603050405020304" pitchFamily="2" charset="0"/>
              <a:ea typeface="宋体" panose="02010600030101010101" pitchFamily="2" charset="-122"/>
            </a:endParaRPr>
          </a:p>
        </p:txBody>
      </p:sp>
    </p:spTree>
  </p:cSld>
  <p:clrMapOvr>
    <a:masterClrMapping/>
  </p:clrMapOvr>
  <p:transition>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en-US">
              <a:latin typeface="Times New Roman" panose="02020603050405020304" pitchFamily="2" charset="0"/>
              <a:ea typeface="宋体" panose="02010600030101010101" pitchFamily="2" charset="-122"/>
            </a:endParaRPr>
          </a:p>
        </p:txBody>
      </p:sp>
      <p:sp>
        <p:nvSpPr>
          <p:cNvPr id="3" name="页脚占位符 2"/>
          <p:cNvSpPr>
            <a:spLocks noGrp="1"/>
          </p:cNvSpPr>
          <p:nvPr>
            <p:ph type="ftr" sz="quarter" idx="11"/>
          </p:nvPr>
        </p:nvSpPr>
        <p:spPr/>
        <p:txBody>
          <a:bodyPr/>
          <a:lstStyle/>
          <a:p>
            <a:pPr lvl="0"/>
            <a:endParaRPr lang="en-US">
              <a:latin typeface="Times New Roman" panose="02020603050405020304" pitchFamily="2"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en-US">
                <a:latin typeface="Times New Roman" panose="02020603050405020304" pitchFamily="2" charset="0"/>
              </a:rPr>
            </a:fld>
            <a:endParaRPr lang="en-US">
              <a:latin typeface="Times New Roman" panose="02020603050405020304" pitchFamily="2" charset="0"/>
              <a:ea typeface="宋体" panose="02010600030101010101" pitchFamily="2" charset="-122"/>
            </a:endParaRPr>
          </a:p>
        </p:txBody>
      </p:sp>
    </p:spTree>
  </p:cSld>
  <p:clrMapOvr>
    <a:masterClrMapping/>
  </p:clrMapOvr>
  <p:transition>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en-US">
              <a:latin typeface="Times New Roman" panose="02020603050405020304" pitchFamily="2" charset="0"/>
              <a:ea typeface="宋体" panose="02010600030101010101" pitchFamily="2" charset="-122"/>
            </a:endParaRPr>
          </a:p>
        </p:txBody>
      </p:sp>
      <p:sp>
        <p:nvSpPr>
          <p:cNvPr id="6" name="页脚占位符 5"/>
          <p:cNvSpPr>
            <a:spLocks noGrp="1"/>
          </p:cNvSpPr>
          <p:nvPr>
            <p:ph type="ftr" sz="quarter" idx="11"/>
          </p:nvPr>
        </p:nvSpPr>
        <p:spPr/>
        <p:txBody>
          <a:bodyPr/>
          <a:lstStyle/>
          <a:p>
            <a:pPr lvl="0"/>
            <a:endParaRPr lang="en-US">
              <a:latin typeface="Times New Roman" panose="02020603050405020304" pitchFamily="2"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en-US">
                <a:latin typeface="Times New Roman" panose="02020603050405020304" pitchFamily="2" charset="0"/>
              </a:rPr>
            </a:fld>
            <a:endParaRPr lang="en-US">
              <a:latin typeface="Times New Roman" panose="02020603050405020304" pitchFamily="2" charset="0"/>
              <a:ea typeface="宋体" panose="02010600030101010101" pitchFamily="2" charset="-122"/>
            </a:endParaRPr>
          </a:p>
        </p:txBody>
      </p:sp>
    </p:spTree>
  </p:cSld>
  <p:clrMapOvr>
    <a:masterClrMapping/>
  </p:clrMapOvr>
  <p:transition>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en-US">
              <a:latin typeface="Times New Roman" panose="02020603050405020304" pitchFamily="2" charset="0"/>
              <a:ea typeface="宋体" panose="02010600030101010101" pitchFamily="2" charset="-122"/>
            </a:endParaRPr>
          </a:p>
        </p:txBody>
      </p:sp>
      <p:sp>
        <p:nvSpPr>
          <p:cNvPr id="6" name="页脚占位符 5"/>
          <p:cNvSpPr>
            <a:spLocks noGrp="1"/>
          </p:cNvSpPr>
          <p:nvPr>
            <p:ph type="ftr" sz="quarter" idx="11"/>
          </p:nvPr>
        </p:nvSpPr>
        <p:spPr/>
        <p:txBody>
          <a:bodyPr/>
          <a:lstStyle/>
          <a:p>
            <a:pPr lvl="0"/>
            <a:endParaRPr lang="en-US">
              <a:latin typeface="Times New Roman" panose="02020603050405020304" pitchFamily="2"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en-US">
                <a:latin typeface="Times New Roman" panose="02020603050405020304" pitchFamily="2" charset="0"/>
              </a:rPr>
            </a:fld>
            <a:endParaRPr lang="en-US">
              <a:latin typeface="Times New Roman" panose="02020603050405020304" pitchFamily="2" charset="0"/>
              <a:ea typeface="宋体" panose="02010600030101010101" pitchFamily="2" charset="-122"/>
            </a:endParaRPr>
          </a:p>
        </p:txBody>
      </p:sp>
    </p:spTree>
  </p:cSld>
  <p:clrMapOvr>
    <a:masterClrMapping/>
  </p:clrMapOvr>
  <p:transition>
    <p:blinds dir="vert"/>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3.png"/><Relationship Id="rId14" Type="http://schemas.openxmlformats.org/officeDocument/2006/relationships/tags" Target="../tags/tag8.xml"/><Relationship Id="rId13" Type="http://schemas.openxmlformats.org/officeDocument/2006/relationships/image" Target="../media/image2.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p:sp>
        <p:nvSpPr>
          <p:cNvPr id="1026" name="标题 1025"/>
          <p:cNvSpPr>
            <a:spLocks noGrp="1"/>
          </p:cNvSpPr>
          <p:nvPr>
            <p:ph type="title"/>
          </p:nvPr>
        </p:nvSpPr>
        <p:spPr>
          <a:xfrm>
            <a:off x="1476375" y="276225"/>
            <a:ext cx="7210425" cy="1141413"/>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idx="1"/>
          </p:nvPr>
        </p:nvSpPr>
        <p:spPr>
          <a:xfrm>
            <a:off x="1476375" y="1600200"/>
            <a:ext cx="7210425"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ea typeface="宋体" panose="02010600030101010101" pitchFamily="2" charset="-122"/>
              </a:defRPr>
            </a:lvl1pPr>
          </a:lstStyle>
          <a:p>
            <a:pPr lvl="0"/>
            <a:endParaRPr lang="en-US">
              <a:latin typeface="Times New Roman" panose="02020603050405020304" pitchFamily="2" charset="0"/>
              <a:ea typeface="宋体" panose="02010600030101010101" pitchFamily="2" charset="-122"/>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ea typeface="宋体" panose="02010600030101010101" pitchFamily="2" charset="-122"/>
              </a:defRPr>
            </a:lvl1pPr>
          </a:lstStyle>
          <a:p>
            <a:pPr lvl="0"/>
            <a:endParaRPr lang="en-US">
              <a:latin typeface="Times New Roman" panose="02020603050405020304" pitchFamily="2"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ea typeface="宋体" panose="02010600030101010101" pitchFamily="2" charset="-122"/>
              </a:defRPr>
            </a:lvl1pPr>
          </a:lstStyle>
          <a:p>
            <a:pPr lvl="0"/>
            <a:fld id="{9A0DB2DC-4C9A-4742-B13C-FB6460FD3503}" type="slidenum">
              <a:rPr lang="en-US">
                <a:latin typeface="Times New Roman" panose="02020603050405020304" pitchFamily="2" charset="0"/>
              </a:rPr>
            </a:fld>
            <a:endParaRPr lang="en-US">
              <a:latin typeface="Times New Roman" panose="02020603050405020304" pitchFamily="2" charset="0"/>
              <a:ea typeface="宋体" panose="02010600030101010101" pitchFamily="2" charset="-122"/>
            </a:endParaRPr>
          </a:p>
        </p:txBody>
      </p:sp>
      <p:pic>
        <p:nvPicPr>
          <p:cNvPr id="8" name="图片 7"/>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blinds dir="vert"/>
  </p:transition>
  <p:hf hdr="0" ftr="0" dt="0"/>
  <p:txStyles>
    <p:titleStyle>
      <a:lvl1pPr marL="0" lvl="0" indent="0" algn="l" defTabSz="914400" eaLnBrk="1" fontAlgn="base" latinLnBrk="0" hangingPunct="1">
        <a:lnSpc>
          <a:spcPct val="100000"/>
        </a:lnSpc>
        <a:spcBef>
          <a:spcPct val="0"/>
        </a:spcBef>
        <a:spcAft>
          <a:spcPct val="0"/>
        </a:spcAft>
        <a:buNone/>
        <a:defRPr sz="3200" u="none" kern="1200" baseline="0">
          <a:solidFill>
            <a:srgbClr val="80A331"/>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240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00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160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160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160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160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160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160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Times New Roman" panose="02020603050405020304" pitchFamily="2" charset="0"/>
          <a:ea typeface="隶书" pitchFamily="1"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Times New Roman" panose="02020603050405020304" pitchFamily="2" charset="0"/>
          <a:ea typeface="隶书" pitchFamily="1"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Times New Roman" panose="02020603050405020304" pitchFamily="2" charset="0"/>
          <a:ea typeface="隶书" pitchFamily="1"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Times New Roman" panose="02020603050405020304" pitchFamily="2" charset="0"/>
          <a:ea typeface="隶书" pitchFamily="1"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Times New Roman" panose="02020603050405020304" pitchFamily="2" charset="0"/>
          <a:ea typeface="隶书" pitchFamily="1"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Times New Roman" panose="02020603050405020304" pitchFamily="2" charset="0"/>
          <a:ea typeface="隶书" pitchFamily="1"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Times New Roman" panose="02020603050405020304" pitchFamily="2" charset="0"/>
          <a:ea typeface="隶书" pitchFamily="1"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u="none" kern="1200" baseline="0">
          <a:solidFill>
            <a:schemeClr val="tx1"/>
          </a:solidFill>
          <a:latin typeface="Times New Roman" panose="02020603050405020304" pitchFamily="2" charset="0"/>
          <a:ea typeface="隶书" pitchFamily="1" charset="-122"/>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tags" Target="../tags/tag24.xml"/><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tags" Target="../tags/tag25.xml"/><Relationship Id="rId1" Type="http://schemas.openxmlformats.org/officeDocument/2006/relationships/image" Target="../media/image14.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tags" Target="../tags/tag26.xml"/><Relationship Id="rId1"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tags" Target="../tags/tag27.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tags" Target="../tags/tag28.xml"/><Relationship Id="rId1"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tags" Target="../tags/tag29.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tags" Target="../tags/tag30.xml"/><Relationship Id="rId1" Type="http://schemas.openxmlformats.org/officeDocument/2006/relationships/image" Target="../media/image17.jpeg"/></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3.png"/><Relationship Id="rId7" Type="http://schemas.openxmlformats.org/officeDocument/2006/relationships/tags" Target="../tags/tag31.xml"/><Relationship Id="rId6" Type="http://schemas.openxmlformats.org/officeDocument/2006/relationships/image" Target="../media/image21.jpeg"/><Relationship Id="rId5" Type="http://schemas.openxmlformats.org/officeDocument/2006/relationships/image" Target="C:/Users/DELL/Desktop/http:/www.tonkspla.com/img/img2.jpg" TargetMode="External"/><Relationship Id="rId4" Type="http://schemas.openxmlformats.org/officeDocument/2006/relationships/image" Target="../media/image20.jpeg"/><Relationship Id="rId3" Type="http://schemas.openxmlformats.org/officeDocument/2006/relationships/image" Target="C:/Users/DELL/Desktop/http:/www.tonkspla.com/img/img1.jpg" TargetMode="External"/><Relationship Id="rId2" Type="http://schemas.openxmlformats.org/officeDocument/2006/relationships/image" Target="../media/image19.jpeg"/><Relationship Id="rId1"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tags" Target="../tags/tag3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tags" Target="../tags/tag33.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6.xml"/><Relationship Id="rId4" Type="http://schemas.openxmlformats.org/officeDocument/2006/relationships/image" Target="../media/image3.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5.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tags" Target="../tags/tag34.xml"/><Relationship Id="rId1" Type="http://schemas.openxmlformats.org/officeDocument/2006/relationships/image" Target="../media/image22.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tags" Target="../tags/tag35.xml"/><Relationship Id="rId1"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tags" Target="../tags/tag36.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tags" Target="../tags/tag3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tags" Target="../tags/tag38.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tags" Target="../tags/tag39.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tags" Target="../tags/tag40.xml"/><Relationship Id="rId1" Type="http://schemas.openxmlformats.org/officeDocument/2006/relationships/image" Target="../media/image24.png"/></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tags" Target="../tags/tag41.xml"/><Relationship Id="rId3" Type="http://schemas.openxmlformats.org/officeDocument/2006/relationships/image" Target="../media/image25.png"/><Relationship Id="rId2" Type="http://schemas.microsoft.com/office/2007/relationships/media" Target="file:///F:\&#38472;&#20113;\&#28938;&#25509;\hanjie\1\cut_over.avi" TargetMode="External"/><Relationship Id="rId1" Type="http://schemas.openxmlformats.org/officeDocument/2006/relationships/video" Target="file:///F:\&#38472;&#20113;\&#28938;&#25509;\hanjie\1\cut_over.avi" TargetMode="External"/></Relationships>
</file>

<file path=ppt/slides/_rels/slide28.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46.xml"/><Relationship Id="rId7" Type="http://schemas.openxmlformats.org/officeDocument/2006/relationships/hyperlink" Target="http://www.bofety.com/" TargetMode="External"/><Relationship Id="rId6" Type="http://schemas.openxmlformats.org/officeDocument/2006/relationships/tags" Target="../tags/tag45.xml"/><Relationship Id="rId5" Type="http://schemas.openxmlformats.org/officeDocument/2006/relationships/image" Target="../media/image27.jpeg"/><Relationship Id="rId4" Type="http://schemas.openxmlformats.org/officeDocument/2006/relationships/tags" Target="../tags/tag44.xml"/><Relationship Id="rId3" Type="http://schemas.openxmlformats.org/officeDocument/2006/relationships/image" Target="../media/image26.jpeg"/><Relationship Id="rId2" Type="http://schemas.openxmlformats.org/officeDocument/2006/relationships/tags" Target="../tags/tag43.xml"/><Relationship Id="rId11" Type="http://schemas.openxmlformats.org/officeDocument/2006/relationships/slideLayout" Target="../slideLayouts/slideLayout12.xml"/><Relationship Id="rId10" Type="http://schemas.openxmlformats.org/officeDocument/2006/relationships/tags" Target="../tags/tag47.xml"/><Relationship Id="rId1" Type="http://schemas.openxmlformats.org/officeDocument/2006/relationships/tags" Target="../tags/tag4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tags" Target="../tags/tag17.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png"/><Relationship Id="rId3" Type="http://schemas.openxmlformats.org/officeDocument/2006/relationships/tags" Target="../tags/tag18.xml"/><Relationship Id="rId2" Type="http://schemas.openxmlformats.org/officeDocument/2006/relationships/image" Target="C:/Users/DELL/Desktop/http:/www.dhj71.com/UploadFiles/2006516115221953.jpg" TargetMode="Externa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tags" Target="../tags/tag19.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png"/><Relationship Id="rId3" Type="http://schemas.openxmlformats.org/officeDocument/2006/relationships/tags" Target="../tags/tag20.xml"/><Relationship Id="rId2" Type="http://schemas.openxmlformats.org/officeDocument/2006/relationships/image" Target="../media/image9.jpeg"/><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tags" Target="../tags/tag21.xml"/><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png"/><Relationship Id="rId3" Type="http://schemas.openxmlformats.org/officeDocument/2006/relationships/tags" Target="../tags/tag22.xml"/><Relationship Id="rId2" Type="http://schemas.openxmlformats.org/officeDocument/2006/relationships/image" Target="../media/image12.jpeg"/><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tags" Target="../tags/tag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633730" y="1544955"/>
            <a:ext cx="7811135" cy="1319530"/>
          </a:xfrm>
        </p:spPr>
        <p:txBody>
          <a:bodyPr>
            <a:noAutofit/>
          </a:bodyPr>
          <a:lstStyle/>
          <a:p>
            <a:pPr marL="0" indent="0" algn="ctr">
              <a:lnSpc>
                <a:spcPct val="110000"/>
              </a:lnSpc>
              <a:spcBef>
                <a:spcPts val="0"/>
              </a:spcBef>
              <a:spcAft>
                <a:spcPts val="0"/>
              </a:spcAft>
              <a:buSzPct val="100000"/>
              <a:buNone/>
            </a:pPr>
            <a:r>
              <a:rPr lang="zh-CN" altLang="en-US" sz="6000" smtClean="0">
                <a:solidFill>
                  <a:srgbClr val="1E6FAD"/>
                </a:solidFill>
                <a:latin typeface="微软雅黑" panose="020B0503020204020204" charset="-122"/>
                <a:ea typeface="微软雅黑" panose="020B0503020204020204" charset="-122"/>
                <a:cs typeface="+mn-cs"/>
              </a:rPr>
              <a:t>等离子焊接与切割</a:t>
            </a:r>
            <a:endParaRPr lang="zh-CN" altLang="en-US" sz="6000" smtClean="0">
              <a:solidFill>
                <a:srgbClr val="1E6FAD"/>
              </a:solidFill>
              <a:latin typeface="微软雅黑" panose="020B0503020204020204" charset="-122"/>
              <a:ea typeface="微软雅黑" panose="020B0503020204020204" charset="-122"/>
              <a:cs typeface="+mn-cs"/>
            </a:endParaRPr>
          </a:p>
        </p:txBody>
      </p:sp>
      <p:sp>
        <p:nvSpPr>
          <p:cNvPr id="3" name="文本框 2" descr="7b0a2020202022776f7264617274223a20227b5c2269645c223a32353030343531362c5c227469645c223a31333439377d220a7d0a"/>
          <p:cNvSpPr txBox="1"/>
          <p:nvPr>
            <p:custDataLst>
              <p:tags r:id="rId2"/>
            </p:custDataLst>
          </p:nvPr>
        </p:nvSpPr>
        <p:spPr>
          <a:xfrm>
            <a:off x="6012339" y="3932931"/>
            <a:ext cx="1773555" cy="35814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5674839" y="4868879"/>
            <a:ext cx="675000" cy="675000"/>
          </a:xfrm>
          <a:prstGeom prst="ellipse">
            <a:avLst/>
          </a:prstGeom>
          <a:solidFill>
            <a:schemeClr val="accent2">
              <a:lumMod val="40000"/>
              <a:lumOff val="60000"/>
            </a:schemeClr>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4"/>
            </p:custDataLst>
          </p:nvPr>
        </p:nvSpPr>
        <p:spPr>
          <a:xfrm>
            <a:off x="6607175" y="486933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5"/>
            </p:custDataLst>
          </p:nvPr>
        </p:nvSpPr>
        <p:spPr>
          <a:xfrm>
            <a:off x="7539511" y="486887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6"/>
    </p:custDataLst>
  </p:cSld>
  <p:clrMapOvr>
    <a:masterClrMapping/>
  </p:clrMapOvr>
  <p:transition>
    <p:blinds dir="vert"/>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266" name="矩形 11265"/>
          <p:cNvSpPr>
            <a:spLocks noRot="1"/>
          </p:cNvSpPr>
          <p:nvPr/>
        </p:nvSpPr>
        <p:spPr>
          <a:xfrm>
            <a:off x="533400" y="533400"/>
            <a:ext cx="4876800" cy="487363"/>
          </a:xfrm>
          <a:prstGeom prst="rect">
            <a:avLst/>
          </a:prstGeom>
          <a:noFill/>
          <a:ln w="9525">
            <a:noFill/>
          </a:ln>
        </p:spPr>
        <p:txBody>
          <a:bodyPr wrap="none" lIns="0" tIns="0" rIns="0" bIns="0" anchor="t" anchorCtr="0">
            <a:spAutoFit/>
          </a:bodyPr>
          <a:p>
            <a:pPr marL="469900" indent="-469900">
              <a:spcBef>
                <a:spcPct val="20000"/>
              </a:spcBef>
              <a:buClr>
                <a:schemeClr val="accent2"/>
              </a:buClr>
              <a:buFont typeface="Wingdings" panose="05000000000000000000" pitchFamily="2" charset="2"/>
            </a:pPr>
            <a:r>
              <a:rPr lang="en-US" altLang="zh-CN" sz="3200" dirty="0">
                <a:solidFill>
                  <a:schemeClr val="tx2"/>
                </a:solidFill>
                <a:latin typeface="隶书" pitchFamily="1" charset="-122"/>
                <a:ea typeface="隶书" pitchFamily="1" charset="-122"/>
              </a:rPr>
              <a:t>1.4 </a:t>
            </a:r>
            <a:r>
              <a:rPr lang="zh-CN" altLang="en-US" sz="3200" dirty="0">
                <a:solidFill>
                  <a:schemeClr val="tx2"/>
                </a:solidFill>
                <a:latin typeface="隶书" pitchFamily="1" charset="-122"/>
                <a:ea typeface="隶书" pitchFamily="1" charset="-122"/>
              </a:rPr>
              <a:t>等离子弧的类型及应用</a:t>
            </a:r>
            <a:endParaRPr lang="zh-CN" altLang="en-US" sz="3200" dirty="0">
              <a:solidFill>
                <a:schemeClr val="tx2"/>
              </a:solidFill>
              <a:latin typeface="隶书" pitchFamily="1" charset="-122"/>
              <a:ea typeface="隶书" pitchFamily="1" charset="-122"/>
            </a:endParaRPr>
          </a:p>
        </p:txBody>
      </p:sp>
      <p:sp>
        <p:nvSpPr>
          <p:cNvPr id="11267" name="矩形 11266"/>
          <p:cNvSpPr>
            <a:spLocks noRot="1"/>
          </p:cNvSpPr>
          <p:nvPr/>
        </p:nvSpPr>
        <p:spPr>
          <a:xfrm>
            <a:off x="533400" y="2590800"/>
            <a:ext cx="8077200" cy="1371600"/>
          </a:xfrm>
          <a:prstGeom prst="rect">
            <a:avLst/>
          </a:prstGeom>
          <a:noFill/>
          <a:ln w="9525">
            <a:noFill/>
          </a:ln>
        </p:spPr>
        <p:txBody>
          <a:bodyPr/>
          <a:p>
            <a:pPr marL="342900" indent="-342900" algn="just">
              <a:lnSpc>
                <a:spcPct val="120000"/>
              </a:lnSpc>
              <a:spcBef>
                <a:spcPct val="20000"/>
              </a:spcBef>
              <a:buClr>
                <a:schemeClr val="hlink"/>
              </a:buClr>
              <a:buSzPct val="70000"/>
              <a:buFont typeface="Wingdings" panose="05000000000000000000" pitchFamily="2" charset="2"/>
            </a:pPr>
            <a:endParaRPr lang="zh-CN" altLang="en-US" sz="2800" dirty="0">
              <a:solidFill>
                <a:schemeClr val="tx2"/>
              </a:solidFill>
              <a:latin typeface="Times New Roman" panose="02020603050405020304" pitchFamily="2" charset="0"/>
              <a:ea typeface="隶书" pitchFamily="1" charset="-122"/>
            </a:endParaRPr>
          </a:p>
        </p:txBody>
      </p:sp>
      <p:sp>
        <p:nvSpPr>
          <p:cNvPr id="11268" name="矩形 11267"/>
          <p:cNvSpPr>
            <a:spLocks noRot="1"/>
          </p:cNvSpPr>
          <p:nvPr/>
        </p:nvSpPr>
        <p:spPr>
          <a:xfrm>
            <a:off x="838200" y="4495800"/>
            <a:ext cx="7543800" cy="1828800"/>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har char="•"/>
              <a:defRPr sz="24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har char="–"/>
              <a:defRPr sz="200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har char="–"/>
              <a:defRPr sz="160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har char="»"/>
              <a:defRPr sz="1600" u="none" kern="1200" baseline="0">
                <a:solidFill>
                  <a:schemeClr val="tx1"/>
                </a:solidFill>
                <a:latin typeface="Arial" panose="020B0604020202020204" pitchFamily="34" charset="0"/>
                <a:ea typeface="微软雅黑" panose="020B0503020204020204" charset="-122"/>
              </a:defRPr>
            </a:lvl5pPr>
          </a:lstStyle>
          <a:p>
            <a:pPr lvl="0">
              <a:lnSpc>
                <a:spcPct val="80000"/>
              </a:lnSpc>
            </a:pPr>
            <a:r>
              <a:rPr lang="zh-CN" altLang="en-US" sz="2600" dirty="0">
                <a:solidFill>
                  <a:srgbClr val="FF6600"/>
                </a:solidFill>
                <a:ea typeface="隶书" pitchFamily="1" charset="-122"/>
              </a:rPr>
              <a:t>  </a:t>
            </a:r>
            <a:endParaRPr lang="en-US" altLang="zh-CN" sz="2600" dirty="0">
              <a:solidFill>
                <a:schemeClr val="folHlink"/>
              </a:solidFill>
              <a:latin typeface="宋体" panose="02010600030101010101" pitchFamily="2" charset="-122"/>
              <a:ea typeface="隶书" pitchFamily="1" charset="-122"/>
            </a:endParaRPr>
          </a:p>
          <a:p>
            <a:pPr lvl="0">
              <a:lnSpc>
                <a:spcPct val="80000"/>
              </a:lnSpc>
            </a:pPr>
            <a:endParaRPr lang="zh-CN" altLang="en-US" sz="2600" dirty="0">
              <a:solidFill>
                <a:schemeClr val="folHlink"/>
              </a:solidFill>
              <a:ea typeface="隶书" pitchFamily="1" charset="-122"/>
            </a:endParaRPr>
          </a:p>
        </p:txBody>
      </p:sp>
      <p:sp>
        <p:nvSpPr>
          <p:cNvPr id="11269" name="矩形 11268"/>
          <p:cNvSpPr>
            <a:spLocks noRot="1"/>
          </p:cNvSpPr>
          <p:nvPr/>
        </p:nvSpPr>
        <p:spPr>
          <a:xfrm>
            <a:off x="228600" y="1447800"/>
            <a:ext cx="8382000" cy="1044575"/>
          </a:xfrm>
          <a:prstGeom prst="rect">
            <a:avLst/>
          </a:prstGeom>
          <a:noFill/>
          <a:ln w="9525">
            <a:noFill/>
          </a:ln>
        </p:spPr>
        <p:txBody>
          <a:bodyPr lIns="90000" tIns="46800" rIns="90000" bIns="46800">
            <a:spAutoFit/>
          </a:bodyPr>
          <a:p>
            <a:pPr eaLnBrk="0" hangingPunct="0">
              <a:lnSpc>
                <a:spcPct val="120000"/>
              </a:lnSpc>
              <a:spcBef>
                <a:spcPct val="20000"/>
              </a:spcBef>
              <a:spcAft>
                <a:spcPct val="20000"/>
              </a:spcAft>
            </a:pPr>
            <a:r>
              <a:rPr lang="zh-CN" altLang="en-US" sz="2600" dirty="0">
                <a:effectLst>
                  <a:outerShdw blurRad="38100" dist="38100" dir="2700000">
                    <a:srgbClr val="FFFFFF"/>
                  </a:outerShdw>
                </a:effectLst>
                <a:latin typeface="隶书" pitchFamily="1" charset="-122"/>
                <a:ea typeface="隶书" pitchFamily="1" charset="-122"/>
              </a:rPr>
              <a:t>    按电源联接方式和形成等离子弧的过程不同，等离子弧可分为非转移型、转移型和混合型三种类型。</a:t>
            </a:r>
            <a:endParaRPr lang="zh-CN" altLang="en-US" sz="2600" dirty="0">
              <a:effectLst>
                <a:outerShdw blurRad="38100" dist="38100" dir="2700000">
                  <a:srgbClr val="FFFFFF"/>
                </a:outerShdw>
              </a:effectLst>
              <a:latin typeface="隶书" pitchFamily="1" charset="-122"/>
              <a:ea typeface="隶书" pitchFamily="1" charset="-122"/>
            </a:endParaRPr>
          </a:p>
        </p:txBody>
      </p:sp>
      <p:pic>
        <p:nvPicPr>
          <p:cNvPr id="11270" name="图片 11269" descr="7"/>
          <p:cNvPicPr>
            <a:picLocks noChangeAspect="1"/>
          </p:cNvPicPr>
          <p:nvPr/>
        </p:nvPicPr>
        <p:blipFill>
          <a:blip r:embed="rId1"/>
          <a:stretch>
            <a:fillRect/>
          </a:stretch>
        </p:blipFill>
        <p:spPr>
          <a:xfrm>
            <a:off x="838200" y="2819400"/>
            <a:ext cx="7496175" cy="3065463"/>
          </a:xfrm>
          <a:prstGeom prst="rect">
            <a:avLst/>
          </a:prstGeom>
          <a:noFill/>
          <a:ln w="9525">
            <a:noFill/>
          </a:ln>
        </p:spPr>
      </p:pic>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checkerboard(down)">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270"/>
                                        </p:tgtEl>
                                        <p:attrNameLst>
                                          <p:attrName>style.visibility</p:attrName>
                                        </p:attrNameLst>
                                      </p:cBhvr>
                                      <p:to>
                                        <p:strVal val="visible"/>
                                      </p:to>
                                    </p:set>
                                    <p:animEffect transition="in" filter="blinds(horizontal)">
                                      <p:cBhvr>
                                        <p:cTn id="12" dur="500"/>
                                        <p:tgtEl>
                                          <p:spTgt spid="1127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grpId="0" nodeType="clickEffect" nodePh="1">
                                  <p:stCondLst>
                                    <p:cond delay="0"/>
                                  </p:stCondLst>
                                  <p:endCondLst>
                                    <p:cond evt="begin" delay="0">
                                      <p:tn val="15"/>
                                    </p:cond>
                                  </p:endCondLst>
                                  <p:childTnLst>
                                    <p:set>
                                      <p:cBhvr>
                                        <p:cTn id="16" dur="1" fill="hold">
                                          <p:stCondLst>
                                            <p:cond delay="0"/>
                                          </p:stCondLst>
                                        </p:cTn>
                                        <p:tgtEl>
                                          <p:spTgt spid="11267"/>
                                        </p:tgtEl>
                                        <p:attrNameLst>
                                          <p:attrName>style.visibility</p:attrName>
                                        </p:attrNameLst>
                                      </p:cBhvr>
                                      <p:to>
                                        <p:strVal val="visible"/>
                                      </p:to>
                                    </p:set>
                                    <p:animEffect transition="in" filter="checkerboard(down)">
                                      <p:cBhvr>
                                        <p:cTn id="17" dur="500"/>
                                        <p:tgtEl>
                                          <p:spTgt spid="1126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5" fill="hold" grpId="0" nodeType="clickEffect">
                                  <p:stCondLst>
                                    <p:cond delay="0"/>
                                  </p:stCondLst>
                                  <p:childTnLst>
                                    <p:set>
                                      <p:cBhvr>
                                        <p:cTn id="21" dur="1" fill="hold">
                                          <p:stCondLst>
                                            <p:cond delay="0"/>
                                          </p:stCondLst>
                                        </p:cTn>
                                        <p:tgtEl>
                                          <p:spTgt spid="11269"/>
                                        </p:tgtEl>
                                        <p:attrNameLst>
                                          <p:attrName>style.visibility</p:attrName>
                                        </p:attrNameLst>
                                      </p:cBhvr>
                                      <p:to>
                                        <p:strVal val="visible"/>
                                      </p:to>
                                    </p:set>
                                    <p:animEffect transition="in" filter="checkerboard(down)">
                                      <p:cBhvr>
                                        <p:cTn id="22" dur="500"/>
                                        <p:tgtEl>
                                          <p:spTgt spid="1126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5" fill="hold" grpId="0" nodeType="clickEffect">
                                  <p:stCondLst>
                                    <p:cond delay="0"/>
                                  </p:stCondLst>
                                  <p:childTnLst>
                                    <p:set>
                                      <p:cBhvr>
                                        <p:cTn id="26" dur="1" fill="hold">
                                          <p:stCondLst>
                                            <p:cond delay="0"/>
                                          </p:stCondLst>
                                        </p:cTn>
                                        <p:tgtEl>
                                          <p:spTgt spid="11268"/>
                                        </p:tgtEl>
                                        <p:attrNameLst>
                                          <p:attrName>style.visibility</p:attrName>
                                        </p:attrNameLst>
                                      </p:cBhvr>
                                      <p:to>
                                        <p:strVal val="visible"/>
                                      </p:to>
                                    </p:set>
                                    <p:animEffect transition="in" filter="checkerboard(down)">
                                      <p:cBhvr>
                                        <p:cTn id="2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p:bldP spid="11268" grpId="0"/>
      <p:bldP spid="1126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2290" name="矩形 12289"/>
          <p:cNvSpPr>
            <a:spLocks noRot="1"/>
          </p:cNvSpPr>
          <p:nvPr/>
        </p:nvSpPr>
        <p:spPr>
          <a:xfrm>
            <a:off x="323850" y="1052513"/>
            <a:ext cx="8534400" cy="1520825"/>
          </a:xfrm>
          <a:prstGeom prst="rect">
            <a:avLst/>
          </a:prstGeom>
          <a:noFill/>
          <a:ln w="9525">
            <a:noFill/>
          </a:ln>
        </p:spPr>
        <p:txBody>
          <a:bodyPr lIns="90000" tIns="46800" rIns="90000" bIns="46800">
            <a:spAutoFit/>
          </a:bodyPr>
          <a:lstStyle>
            <a:lvl1pPr marL="342900" lvl="0" indent="-342900" algn="l" defTabSz="914400" eaLnBrk="1" fontAlgn="base" latinLnBrk="0" hangingPunct="1">
              <a:lnSpc>
                <a:spcPct val="100000"/>
              </a:lnSpc>
              <a:spcBef>
                <a:spcPct val="20000"/>
              </a:spcBef>
              <a:spcAft>
                <a:spcPct val="0"/>
              </a:spcAft>
              <a:buChar char="•"/>
              <a:defRPr sz="24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har char="–"/>
              <a:defRPr sz="200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har char="–"/>
              <a:defRPr sz="160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har char="»"/>
              <a:defRPr sz="1600" u="none" kern="1200" baseline="0">
                <a:solidFill>
                  <a:schemeClr val="tx1"/>
                </a:solidFill>
                <a:latin typeface="Arial" panose="020B0604020202020204" pitchFamily="34" charset="0"/>
                <a:ea typeface="微软雅黑" panose="020B0503020204020204" charset="-122"/>
              </a:defRPr>
            </a:lvl5pPr>
          </a:lstStyle>
          <a:p>
            <a:pPr marL="0" lvl="0" indent="0" eaLnBrk="0" hangingPunct="0">
              <a:lnSpc>
                <a:spcPct val="120000"/>
              </a:lnSpc>
              <a:spcAft>
                <a:spcPct val="20000"/>
              </a:spcAft>
              <a:buClrTx/>
              <a:buChar char="•"/>
            </a:pPr>
            <a:r>
              <a:rPr lang="zh-CN" altLang="en-US" sz="2600" dirty="0">
                <a:effectLst>
                  <a:outerShdw blurRad="38100" dist="38100" dir="2700000">
                    <a:srgbClr val="FFFFFF"/>
                  </a:outerShdw>
                </a:effectLst>
                <a:latin typeface="隶书" pitchFamily="1" charset="-122"/>
                <a:ea typeface="隶书" pitchFamily="1" charset="-122"/>
              </a:rPr>
              <a:t>    电源接于钨极和喷嘴之间，电弧是在钨极与喷嘴孔壁之间燃烧的，在离子气流压送下，弧焰从喷嘴中喷出，形成等离子焰。</a:t>
            </a:r>
            <a:endParaRPr lang="zh-CN" altLang="en-US" sz="2600" dirty="0">
              <a:effectLst>
                <a:outerShdw blurRad="38100" dist="38100" dir="2700000">
                  <a:srgbClr val="FFFFFF"/>
                </a:outerShdw>
              </a:effectLst>
              <a:latin typeface="隶书" pitchFamily="1" charset="-122"/>
              <a:ea typeface="隶书" pitchFamily="1" charset="-122"/>
            </a:endParaRPr>
          </a:p>
        </p:txBody>
      </p:sp>
      <p:sp>
        <p:nvSpPr>
          <p:cNvPr id="12291" name="矩形 12290"/>
          <p:cNvSpPr>
            <a:spLocks noRot="1"/>
          </p:cNvSpPr>
          <p:nvPr/>
        </p:nvSpPr>
        <p:spPr>
          <a:xfrm>
            <a:off x="539750" y="476250"/>
            <a:ext cx="4191000" cy="457200"/>
          </a:xfrm>
          <a:prstGeom prst="rect">
            <a:avLst/>
          </a:prstGeom>
          <a:noFill/>
          <a:ln w="9525">
            <a:noFill/>
          </a:ln>
        </p:spPr>
        <p:txBody>
          <a:bodyPr wrap="none" lIns="0" tIns="0" rIns="0" bIns="0" anchor="t" anchorCtr="0">
            <a:spAutoFit/>
          </a:bodyPr>
          <a:p>
            <a:pPr marL="469900" indent="-469900">
              <a:spcBef>
                <a:spcPct val="25000"/>
              </a:spcBef>
              <a:spcAft>
                <a:spcPct val="20000"/>
              </a:spcAft>
              <a:buClr>
                <a:schemeClr val="accent2"/>
              </a:buClr>
              <a:buFont typeface="Wingdings" panose="05000000000000000000" pitchFamily="2" charset="2"/>
            </a:pPr>
            <a:r>
              <a:rPr lang="en-US" altLang="zh-CN" sz="3000" dirty="0">
                <a:latin typeface="隶书" pitchFamily="1" charset="-122"/>
                <a:ea typeface="隶书" pitchFamily="1" charset="-122"/>
              </a:rPr>
              <a:t>1.4.1 </a:t>
            </a:r>
            <a:r>
              <a:rPr lang="zh-CN" altLang="en-US" sz="3000" dirty="0">
                <a:latin typeface="隶书" pitchFamily="1" charset="-122"/>
                <a:ea typeface="隶书" pitchFamily="1" charset="-122"/>
              </a:rPr>
              <a:t>非转移型等离子弧</a:t>
            </a:r>
            <a:endParaRPr lang="zh-CN" altLang="en-US" sz="3000" dirty="0">
              <a:latin typeface="隶书" pitchFamily="1" charset="-122"/>
              <a:ea typeface="隶书" pitchFamily="1" charset="-122"/>
            </a:endParaRPr>
          </a:p>
        </p:txBody>
      </p:sp>
      <p:sp>
        <p:nvSpPr>
          <p:cNvPr id="12292" name="矩形 12291"/>
          <p:cNvSpPr>
            <a:spLocks noRot="1"/>
          </p:cNvSpPr>
          <p:nvPr/>
        </p:nvSpPr>
        <p:spPr>
          <a:xfrm>
            <a:off x="381000" y="2209800"/>
            <a:ext cx="8077200" cy="1371600"/>
          </a:xfrm>
          <a:prstGeom prst="rect">
            <a:avLst/>
          </a:prstGeom>
          <a:noFill/>
          <a:ln w="9525">
            <a:noFill/>
          </a:ln>
        </p:spPr>
        <p:txBody>
          <a:bodyPr/>
          <a:p>
            <a:pPr marL="342900" indent="-342900" algn="just">
              <a:lnSpc>
                <a:spcPct val="120000"/>
              </a:lnSpc>
              <a:spcBef>
                <a:spcPct val="20000"/>
              </a:spcBef>
              <a:buClr>
                <a:schemeClr val="hlink"/>
              </a:buClr>
              <a:buSzPct val="70000"/>
              <a:buFont typeface="Wingdings" panose="05000000000000000000" pitchFamily="2" charset="2"/>
            </a:pPr>
            <a:endParaRPr lang="zh-CN" altLang="en-US" sz="2800" dirty="0">
              <a:latin typeface="Times New Roman" panose="02020603050405020304" pitchFamily="2" charset="0"/>
              <a:ea typeface="隶书" pitchFamily="1" charset="-122"/>
            </a:endParaRPr>
          </a:p>
        </p:txBody>
      </p:sp>
      <p:sp>
        <p:nvSpPr>
          <p:cNvPr id="12293" name="文本框 12292"/>
          <p:cNvSpPr txBox="1"/>
          <p:nvPr/>
        </p:nvSpPr>
        <p:spPr>
          <a:xfrm>
            <a:off x="395288" y="3789363"/>
            <a:ext cx="6248400" cy="1044575"/>
          </a:xfrm>
          <a:prstGeom prst="rect">
            <a:avLst/>
          </a:prstGeom>
          <a:noFill/>
          <a:ln w="9525">
            <a:noFill/>
          </a:ln>
        </p:spPr>
        <p:txBody>
          <a:bodyPr lIns="90000" tIns="46800" rIns="90000" bIns="46800">
            <a:spAutoFit/>
          </a:bodyPr>
          <a:p>
            <a:pPr eaLnBrk="0" hangingPunct="0">
              <a:lnSpc>
                <a:spcPct val="120000"/>
              </a:lnSpc>
              <a:spcBef>
                <a:spcPct val="20000"/>
              </a:spcBef>
              <a:spcAft>
                <a:spcPct val="20000"/>
              </a:spcAft>
            </a:pPr>
            <a:r>
              <a:rPr lang="zh-CN" altLang="en-US" sz="2600" dirty="0">
                <a:effectLst>
                  <a:outerShdw blurRad="38100" dist="38100" dir="2700000">
                    <a:srgbClr val="FFFFFF"/>
                  </a:outerShdw>
                </a:effectLst>
                <a:latin typeface="隶书" pitchFamily="1" charset="-122"/>
                <a:ea typeface="隶书" pitchFamily="1" charset="-122"/>
              </a:rPr>
              <a:t> 温度、能量密度较其他等离子弧低，喷嘴受热较多。</a:t>
            </a:r>
            <a:endParaRPr lang="zh-CN" altLang="en-US" sz="2600" dirty="0">
              <a:effectLst>
                <a:outerShdw blurRad="38100" dist="38100" dir="2700000">
                  <a:srgbClr val="FFFFFF"/>
                </a:outerShdw>
              </a:effectLst>
              <a:latin typeface="隶书" pitchFamily="1" charset="-122"/>
              <a:ea typeface="隶书" pitchFamily="1" charset="-122"/>
            </a:endParaRPr>
          </a:p>
        </p:txBody>
      </p:sp>
      <p:sp>
        <p:nvSpPr>
          <p:cNvPr id="12294" name="文本框 12293"/>
          <p:cNvSpPr txBox="1"/>
          <p:nvPr/>
        </p:nvSpPr>
        <p:spPr>
          <a:xfrm>
            <a:off x="395288" y="5084763"/>
            <a:ext cx="8610600" cy="1203325"/>
          </a:xfrm>
          <a:prstGeom prst="rect">
            <a:avLst/>
          </a:prstGeom>
          <a:noFill/>
          <a:ln w="9525">
            <a:noFill/>
          </a:ln>
        </p:spPr>
        <p:txBody>
          <a:bodyPr lIns="90000" tIns="46800" rIns="90000" bIns="46800">
            <a:spAutoFit/>
          </a:bodyPr>
          <a:p>
            <a:pPr eaLnBrk="0" hangingPunct="0">
              <a:lnSpc>
                <a:spcPct val="120000"/>
              </a:lnSpc>
              <a:spcBef>
                <a:spcPct val="20000"/>
              </a:spcBef>
              <a:spcAft>
                <a:spcPct val="20000"/>
              </a:spcAft>
            </a:pPr>
            <a:r>
              <a:rPr lang="zh-CN" altLang="en-US" sz="2600" dirty="0">
                <a:effectLst>
                  <a:outerShdw blurRad="38100" dist="38100" dir="2700000">
                    <a:srgbClr val="FFFFFF"/>
                  </a:outerShdw>
                </a:effectLst>
                <a:latin typeface="隶书" pitchFamily="1" charset="-122"/>
                <a:ea typeface="隶书" pitchFamily="1" charset="-122"/>
              </a:rPr>
              <a:t>非转移弧主要在等离子弧喷涂、焊接和</a:t>
            </a:r>
            <a:endParaRPr lang="zh-CN" altLang="en-US" sz="2600" dirty="0">
              <a:effectLst>
                <a:outerShdw blurRad="38100" dist="38100" dir="2700000">
                  <a:srgbClr val="FFFFFF"/>
                </a:outerShdw>
              </a:effectLst>
              <a:latin typeface="隶书" pitchFamily="1" charset="-122"/>
              <a:ea typeface="隶书" pitchFamily="1" charset="-122"/>
            </a:endParaRPr>
          </a:p>
          <a:p>
            <a:pPr eaLnBrk="0" hangingPunct="0">
              <a:lnSpc>
                <a:spcPct val="120000"/>
              </a:lnSpc>
              <a:spcBef>
                <a:spcPct val="20000"/>
              </a:spcBef>
              <a:spcAft>
                <a:spcPct val="20000"/>
              </a:spcAft>
            </a:pPr>
            <a:r>
              <a:rPr lang="zh-CN" altLang="en-US" sz="2600" dirty="0">
                <a:effectLst>
                  <a:outerShdw blurRad="38100" dist="38100" dir="2700000">
                    <a:srgbClr val="FFFFFF"/>
                  </a:outerShdw>
                </a:effectLst>
                <a:latin typeface="隶书" pitchFamily="1" charset="-122"/>
                <a:ea typeface="隶书" pitchFamily="1" charset="-122"/>
              </a:rPr>
              <a:t>切割较薄的金属及非金属时采用。</a:t>
            </a:r>
            <a:endParaRPr lang="zh-CN" altLang="en-US" sz="2600" dirty="0">
              <a:effectLst>
                <a:outerShdw blurRad="38100" dist="38100" dir="2700000">
                  <a:srgbClr val="FFFFFF"/>
                </a:outerShdw>
              </a:effectLst>
              <a:latin typeface="隶书" pitchFamily="1" charset="-122"/>
              <a:ea typeface="隶书" pitchFamily="1" charset="-122"/>
            </a:endParaRPr>
          </a:p>
        </p:txBody>
      </p:sp>
      <p:sp>
        <p:nvSpPr>
          <p:cNvPr id="12295" name="文本框 12294"/>
          <p:cNvSpPr txBox="1"/>
          <p:nvPr/>
        </p:nvSpPr>
        <p:spPr>
          <a:xfrm>
            <a:off x="468313" y="2420938"/>
            <a:ext cx="5181600" cy="568325"/>
          </a:xfrm>
          <a:prstGeom prst="rect">
            <a:avLst/>
          </a:prstGeom>
          <a:noFill/>
          <a:ln w="9525">
            <a:noFill/>
          </a:ln>
        </p:spPr>
        <p:txBody>
          <a:bodyPr lIns="90000" tIns="46800" rIns="90000" bIns="46800">
            <a:spAutoFit/>
          </a:bodyPr>
          <a:p>
            <a:pPr eaLnBrk="0" hangingPunct="0">
              <a:lnSpc>
                <a:spcPct val="120000"/>
              </a:lnSpc>
              <a:spcBef>
                <a:spcPct val="20000"/>
              </a:spcBef>
              <a:spcAft>
                <a:spcPct val="20000"/>
              </a:spcAft>
            </a:pPr>
            <a:r>
              <a:rPr lang="zh-CN" altLang="en-US" sz="2600" dirty="0">
                <a:effectLst>
                  <a:outerShdw blurRad="38100" dist="38100" dir="2700000">
                    <a:srgbClr val="FFFFFF"/>
                  </a:outerShdw>
                </a:effectLst>
                <a:latin typeface="隶书" pitchFamily="1" charset="-122"/>
                <a:ea typeface="隶书" pitchFamily="1" charset="-122"/>
              </a:rPr>
              <a:t>特点：</a:t>
            </a:r>
            <a:endParaRPr lang="zh-CN" altLang="en-US" sz="2600" dirty="0">
              <a:effectLst>
                <a:outerShdw blurRad="38100" dist="38100" dir="2700000">
                  <a:srgbClr val="FFFFFF"/>
                </a:outerShdw>
              </a:effectLst>
              <a:latin typeface="隶书" pitchFamily="1" charset="-122"/>
              <a:ea typeface="隶书" pitchFamily="1" charset="-122"/>
            </a:endParaRPr>
          </a:p>
        </p:txBody>
      </p:sp>
      <p:sp>
        <p:nvSpPr>
          <p:cNvPr id="12296" name="文本框 12295"/>
          <p:cNvSpPr txBox="1"/>
          <p:nvPr/>
        </p:nvSpPr>
        <p:spPr>
          <a:xfrm>
            <a:off x="539750" y="2852738"/>
            <a:ext cx="6019800" cy="1044575"/>
          </a:xfrm>
          <a:prstGeom prst="rect">
            <a:avLst/>
          </a:prstGeom>
          <a:noFill/>
          <a:ln w="9525">
            <a:noFill/>
          </a:ln>
        </p:spPr>
        <p:txBody>
          <a:bodyPr lIns="90000" tIns="46800" rIns="90000" bIns="46800">
            <a:spAutoFit/>
          </a:bodyPr>
          <a:p>
            <a:pPr eaLnBrk="0" hangingPunct="0">
              <a:lnSpc>
                <a:spcPct val="120000"/>
              </a:lnSpc>
              <a:spcBef>
                <a:spcPct val="20000"/>
              </a:spcBef>
              <a:spcAft>
                <a:spcPct val="20000"/>
              </a:spcAft>
            </a:pPr>
            <a:r>
              <a:rPr lang="zh-CN" altLang="en-US" sz="2600" dirty="0">
                <a:effectLst>
                  <a:outerShdw blurRad="38100" dist="38100" dir="2700000">
                    <a:srgbClr val="FFFFFF"/>
                  </a:outerShdw>
                </a:effectLst>
                <a:latin typeface="隶书" pitchFamily="1" charset="-122"/>
                <a:ea typeface="隶书" pitchFamily="1" charset="-122"/>
              </a:rPr>
              <a:t>    工件本身不通电，被间接加热。因此热的有效利用率不高，约10%~20%。</a:t>
            </a:r>
            <a:endParaRPr lang="zh-CN" altLang="en-US" sz="2600" dirty="0">
              <a:effectLst>
                <a:outerShdw blurRad="38100" dist="38100" dir="2700000">
                  <a:srgbClr val="FFFFFF"/>
                </a:outerShdw>
              </a:effectLst>
              <a:latin typeface="隶书" pitchFamily="1" charset="-122"/>
              <a:ea typeface="隶书" pitchFamily="1" charset="-122"/>
            </a:endParaRPr>
          </a:p>
        </p:txBody>
      </p:sp>
      <p:pic>
        <p:nvPicPr>
          <p:cNvPr id="12297" name="图片 12296" descr="转移型等离子弧"/>
          <p:cNvPicPr>
            <a:picLocks noChangeAspect="1"/>
          </p:cNvPicPr>
          <p:nvPr/>
        </p:nvPicPr>
        <p:blipFill>
          <a:blip r:embed="rId1"/>
          <a:stretch>
            <a:fillRect/>
          </a:stretch>
        </p:blipFill>
        <p:spPr>
          <a:xfrm>
            <a:off x="6553200" y="2590800"/>
            <a:ext cx="2414588" cy="2947988"/>
          </a:xfrm>
          <a:prstGeom prst="rect">
            <a:avLst/>
          </a:prstGeom>
          <a:noFill/>
          <a:ln w="9525">
            <a:noFill/>
          </a:ln>
        </p:spPr>
      </p:pic>
      <p:sp>
        <p:nvSpPr>
          <p:cNvPr id="12298" name="文本框 12297"/>
          <p:cNvSpPr txBox="1"/>
          <p:nvPr/>
        </p:nvSpPr>
        <p:spPr>
          <a:xfrm>
            <a:off x="611188" y="4652963"/>
            <a:ext cx="1371600" cy="568325"/>
          </a:xfrm>
          <a:prstGeom prst="rect">
            <a:avLst/>
          </a:prstGeom>
          <a:noFill/>
          <a:ln w="9525">
            <a:noFill/>
          </a:ln>
        </p:spPr>
        <p:txBody>
          <a:bodyPr lIns="90000" tIns="46800" rIns="90000" bIns="46800">
            <a:spAutoFit/>
          </a:bodyPr>
          <a:p>
            <a:pPr eaLnBrk="0" hangingPunct="0">
              <a:lnSpc>
                <a:spcPct val="120000"/>
              </a:lnSpc>
              <a:spcBef>
                <a:spcPct val="20000"/>
              </a:spcBef>
              <a:spcAft>
                <a:spcPct val="20000"/>
              </a:spcAft>
            </a:pPr>
            <a:r>
              <a:rPr lang="zh-CN" altLang="en-US" sz="2600" dirty="0">
                <a:effectLst>
                  <a:outerShdw blurRad="38100" dist="38100" dir="2700000">
                    <a:srgbClr val="FFFFFF"/>
                  </a:outerShdw>
                </a:effectLst>
                <a:latin typeface="隶书" pitchFamily="1" charset="-122"/>
                <a:ea typeface="隶书" pitchFamily="1" charset="-122"/>
              </a:rPr>
              <a:t>应用：</a:t>
            </a:r>
            <a:endParaRPr lang="zh-CN" altLang="en-US" sz="2600" dirty="0">
              <a:effectLst>
                <a:outerShdw blurRad="38100" dist="38100" dir="2700000">
                  <a:srgbClr val="FFFFFF"/>
                </a:outerShdw>
              </a:effectLst>
              <a:latin typeface="隶书" pitchFamily="1" charset="-122"/>
              <a:ea typeface="隶书" pitchFamily="1"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checkerboard(down)">
                                      <p:cBhvr>
                                        <p:cTn id="7" dur="5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297"/>
                                        </p:tgtEl>
                                        <p:attrNameLst>
                                          <p:attrName>style.visibility</p:attrName>
                                        </p:attrNameLst>
                                      </p:cBhvr>
                                      <p:to>
                                        <p:strVal val="visible"/>
                                      </p:to>
                                    </p:set>
                                    <p:animEffect transition="in" filter="blinds(horizontal)">
                                      <p:cBhvr>
                                        <p:cTn id="12" dur="500"/>
                                        <p:tgtEl>
                                          <p:spTgt spid="1229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grpId="0" nodeType="clickEffect" nodePh="1">
                                  <p:stCondLst>
                                    <p:cond delay="0"/>
                                  </p:stCondLst>
                                  <p:endCondLst>
                                    <p:cond evt="begin" delay="0">
                                      <p:tn val="15"/>
                                    </p:cond>
                                  </p:endCondLst>
                                  <p:childTnLst>
                                    <p:set>
                                      <p:cBhvr>
                                        <p:cTn id="16" dur="1" fill="hold">
                                          <p:stCondLst>
                                            <p:cond delay="0"/>
                                          </p:stCondLst>
                                        </p:cTn>
                                        <p:tgtEl>
                                          <p:spTgt spid="12292"/>
                                        </p:tgtEl>
                                        <p:attrNameLst>
                                          <p:attrName>style.visibility</p:attrName>
                                        </p:attrNameLst>
                                      </p:cBhvr>
                                      <p:to>
                                        <p:strVal val="visible"/>
                                      </p:to>
                                    </p:set>
                                    <p:animEffect transition="in" filter="checkerboard(down)">
                                      <p:cBhvr>
                                        <p:cTn id="17" dur="500"/>
                                        <p:tgtEl>
                                          <p:spTgt spid="1229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2290"/>
                                        </p:tgtEl>
                                        <p:attrNameLst>
                                          <p:attrName>style.visibility</p:attrName>
                                        </p:attrNameLst>
                                      </p:cBhvr>
                                      <p:to>
                                        <p:strVal val="visible"/>
                                      </p:to>
                                    </p:set>
                                    <p:animEffect transition="in" filter="slide(fromLeft)">
                                      <p:cBhvr>
                                        <p:cTn id="22" dur="500"/>
                                        <p:tgtEl>
                                          <p:spTgt spid="1229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2295"/>
                                        </p:tgtEl>
                                        <p:attrNameLst>
                                          <p:attrName>style.visibility</p:attrName>
                                        </p:attrNameLst>
                                      </p:cBhvr>
                                      <p:to>
                                        <p:strVal val="visible"/>
                                      </p:to>
                                    </p:set>
                                    <p:anim calcmode="lin" valueType="num">
                                      <p:cBhvr additive="base">
                                        <p:cTn id="27" dur="500" fill="hold"/>
                                        <p:tgtEl>
                                          <p:spTgt spid="12295"/>
                                        </p:tgtEl>
                                        <p:attrNameLst>
                                          <p:attrName>ppt_x</p:attrName>
                                        </p:attrNameLst>
                                      </p:cBhvr>
                                      <p:tavLst>
                                        <p:tav tm="0">
                                          <p:val>
                                            <p:strVal val="0-#ppt_w/2"/>
                                          </p:val>
                                        </p:tav>
                                        <p:tav tm="100000">
                                          <p:val>
                                            <p:strVal val="#ppt_x"/>
                                          </p:val>
                                        </p:tav>
                                      </p:tavLst>
                                    </p:anim>
                                    <p:anim calcmode="lin" valueType="num">
                                      <p:cBhvr additive="base">
                                        <p:cTn id="28" dur="500" fill="hold"/>
                                        <p:tgtEl>
                                          <p:spTgt spid="1229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2" presetClass="entr" presetSubtype="8" fill="hold" grpId="0" nodeType="clickEffect">
                                  <p:stCondLst>
                                    <p:cond delay="0"/>
                                  </p:stCondLst>
                                  <p:childTnLst>
                                    <p:set>
                                      <p:cBhvr>
                                        <p:cTn id="32" dur="1" fill="hold">
                                          <p:stCondLst>
                                            <p:cond delay="0"/>
                                          </p:stCondLst>
                                        </p:cTn>
                                        <p:tgtEl>
                                          <p:spTgt spid="12296"/>
                                        </p:tgtEl>
                                        <p:attrNameLst>
                                          <p:attrName>style.visibility</p:attrName>
                                        </p:attrNameLst>
                                      </p:cBhvr>
                                      <p:to>
                                        <p:strVal val="visible"/>
                                      </p:to>
                                    </p:set>
                                    <p:animEffect transition="in" filter="slide(fromLeft)">
                                      <p:cBhvr>
                                        <p:cTn id="33" dur="500"/>
                                        <p:tgtEl>
                                          <p:spTgt spid="1229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2293"/>
                                        </p:tgtEl>
                                        <p:attrNameLst>
                                          <p:attrName>style.visibility</p:attrName>
                                        </p:attrNameLst>
                                      </p:cBhvr>
                                      <p:to>
                                        <p:strVal val="visible"/>
                                      </p:to>
                                    </p:set>
                                    <p:anim calcmode="lin" valueType="num">
                                      <p:cBhvr additive="base">
                                        <p:cTn id="38" dur="500" fill="hold"/>
                                        <p:tgtEl>
                                          <p:spTgt spid="12293"/>
                                        </p:tgtEl>
                                        <p:attrNameLst>
                                          <p:attrName>ppt_x</p:attrName>
                                        </p:attrNameLst>
                                      </p:cBhvr>
                                      <p:tavLst>
                                        <p:tav tm="0">
                                          <p:val>
                                            <p:strVal val="0-#ppt_w/2"/>
                                          </p:val>
                                        </p:tav>
                                        <p:tav tm="100000">
                                          <p:val>
                                            <p:strVal val="#ppt_x"/>
                                          </p:val>
                                        </p:tav>
                                      </p:tavLst>
                                    </p:anim>
                                    <p:anim calcmode="lin" valueType="num">
                                      <p:cBhvr additive="base">
                                        <p:cTn id="39" dur="500" fill="hold"/>
                                        <p:tgtEl>
                                          <p:spTgt spid="12293"/>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12298"/>
                                        </p:tgtEl>
                                        <p:attrNameLst>
                                          <p:attrName>style.visibility</p:attrName>
                                        </p:attrNameLst>
                                      </p:cBhvr>
                                      <p:to>
                                        <p:strVal val="visible"/>
                                      </p:to>
                                    </p:set>
                                    <p:anim calcmode="lin" valueType="num">
                                      <p:cBhvr additive="base">
                                        <p:cTn id="44" dur="500" fill="hold"/>
                                        <p:tgtEl>
                                          <p:spTgt spid="12298"/>
                                        </p:tgtEl>
                                        <p:attrNameLst>
                                          <p:attrName>ppt_x</p:attrName>
                                        </p:attrNameLst>
                                      </p:cBhvr>
                                      <p:tavLst>
                                        <p:tav tm="0">
                                          <p:val>
                                            <p:strVal val="0-#ppt_w/2"/>
                                          </p:val>
                                        </p:tav>
                                        <p:tav tm="100000">
                                          <p:val>
                                            <p:strVal val="#ppt_x"/>
                                          </p:val>
                                        </p:tav>
                                      </p:tavLst>
                                    </p:anim>
                                    <p:anim calcmode="lin" valueType="num">
                                      <p:cBhvr additive="base">
                                        <p:cTn id="45" dur="500" fill="hold"/>
                                        <p:tgtEl>
                                          <p:spTgt spid="12298"/>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grpId="0" nodeType="clickEffect">
                                  <p:stCondLst>
                                    <p:cond delay="0"/>
                                  </p:stCondLst>
                                  <p:childTnLst>
                                    <p:set>
                                      <p:cBhvr>
                                        <p:cTn id="49" dur="1" fill="hold">
                                          <p:stCondLst>
                                            <p:cond delay="0"/>
                                          </p:stCondLst>
                                        </p:cTn>
                                        <p:tgtEl>
                                          <p:spTgt spid="12294"/>
                                        </p:tgtEl>
                                        <p:attrNameLst>
                                          <p:attrName>style.visibility</p:attrName>
                                        </p:attrNameLst>
                                      </p:cBhvr>
                                      <p:to>
                                        <p:strVal val="visible"/>
                                      </p:to>
                                    </p:set>
                                    <p:animEffect transition="in" filter="slide(fromBottom)">
                                      <p:cBhvr>
                                        <p:cTn id="50"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p:bldP spid="12292" grpId="0"/>
      <p:bldP spid="12293" grpId="0"/>
      <p:bldP spid="12294" grpId="0"/>
      <p:bldP spid="12295" grpId="0"/>
      <p:bldP spid="12296" grpId="0"/>
      <p:bldP spid="1229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314" name="矩形 13313"/>
          <p:cNvSpPr>
            <a:spLocks noRot="1"/>
          </p:cNvSpPr>
          <p:nvPr/>
        </p:nvSpPr>
        <p:spPr>
          <a:xfrm>
            <a:off x="539750" y="549275"/>
            <a:ext cx="3810000" cy="457200"/>
          </a:xfrm>
          <a:prstGeom prst="rect">
            <a:avLst/>
          </a:prstGeom>
          <a:noFill/>
          <a:ln w="9525">
            <a:noFill/>
          </a:ln>
        </p:spPr>
        <p:txBody>
          <a:bodyPr wrap="none" lIns="0" tIns="0" rIns="0" bIns="0" anchor="t" anchorCtr="0">
            <a:spAutoFit/>
          </a:bodyPr>
          <a:p>
            <a:pPr marL="469900" indent="-469900">
              <a:spcBef>
                <a:spcPct val="25000"/>
              </a:spcBef>
              <a:spcAft>
                <a:spcPct val="20000"/>
              </a:spcAft>
              <a:buClr>
                <a:schemeClr val="accent2"/>
              </a:buClr>
              <a:buFont typeface="Wingdings" panose="05000000000000000000" pitchFamily="2" charset="2"/>
            </a:pPr>
            <a:r>
              <a:rPr lang="en-US" altLang="zh-CN" sz="3000" dirty="0">
                <a:latin typeface="隶书" pitchFamily="1" charset="-122"/>
                <a:ea typeface="隶书" pitchFamily="1" charset="-122"/>
              </a:rPr>
              <a:t>1.4.2 </a:t>
            </a:r>
            <a:r>
              <a:rPr lang="zh-CN" altLang="en-US" sz="3000" dirty="0">
                <a:latin typeface="隶书" pitchFamily="1" charset="-122"/>
                <a:ea typeface="隶书" pitchFamily="1" charset="-122"/>
              </a:rPr>
              <a:t>转移型等离子弧</a:t>
            </a:r>
            <a:endParaRPr lang="zh-CN" altLang="en-US" sz="3000" dirty="0">
              <a:latin typeface="隶书" pitchFamily="1" charset="-122"/>
              <a:ea typeface="隶书" pitchFamily="1" charset="-122"/>
            </a:endParaRPr>
          </a:p>
        </p:txBody>
      </p:sp>
      <p:sp>
        <p:nvSpPr>
          <p:cNvPr id="13315" name="矩形 13314"/>
          <p:cNvSpPr>
            <a:spLocks noRot="1"/>
          </p:cNvSpPr>
          <p:nvPr/>
        </p:nvSpPr>
        <p:spPr>
          <a:xfrm>
            <a:off x="685800" y="4495800"/>
            <a:ext cx="8153400" cy="1828800"/>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har char="•"/>
              <a:defRPr sz="24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har char="–"/>
              <a:defRPr sz="200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har char="–"/>
              <a:defRPr sz="160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har char="»"/>
              <a:defRPr sz="1600" u="none" kern="1200" baseline="0">
                <a:solidFill>
                  <a:schemeClr val="tx1"/>
                </a:solidFill>
                <a:latin typeface="Arial" panose="020B0604020202020204" pitchFamily="34" charset="0"/>
                <a:ea typeface="微软雅黑" panose="020B0503020204020204" charset="-122"/>
              </a:defRPr>
            </a:lvl5pPr>
          </a:lstStyle>
          <a:p>
            <a:pPr lvl="0">
              <a:lnSpc>
                <a:spcPct val="80000"/>
              </a:lnSpc>
            </a:pPr>
            <a:endParaRPr lang="zh-CN" altLang="en-US" sz="2600" dirty="0">
              <a:ea typeface="隶书" pitchFamily="1" charset="-122"/>
            </a:endParaRPr>
          </a:p>
        </p:txBody>
      </p:sp>
      <p:sp>
        <p:nvSpPr>
          <p:cNvPr id="13316" name="文本框 13315"/>
          <p:cNvSpPr txBox="1"/>
          <p:nvPr/>
        </p:nvSpPr>
        <p:spPr>
          <a:xfrm>
            <a:off x="468313" y="2276475"/>
            <a:ext cx="8458200" cy="1520825"/>
          </a:xfrm>
          <a:prstGeom prst="rect">
            <a:avLst/>
          </a:prstGeom>
          <a:noFill/>
          <a:ln w="9525">
            <a:noFill/>
          </a:ln>
        </p:spPr>
        <p:txBody>
          <a:bodyPr lIns="90000" tIns="46800" rIns="90000" bIns="46800">
            <a:spAutoFit/>
          </a:bodyPr>
          <a:p>
            <a:pPr eaLnBrk="0" hangingPunct="0">
              <a:lnSpc>
                <a:spcPct val="120000"/>
              </a:lnSpc>
              <a:spcBef>
                <a:spcPct val="20000"/>
              </a:spcBef>
              <a:spcAft>
                <a:spcPct val="20000"/>
              </a:spcAft>
            </a:pPr>
            <a:r>
              <a:rPr lang="zh-CN" altLang="en-US" sz="2600" dirty="0">
                <a:effectLst>
                  <a:outerShdw blurRad="38100" dist="38100" dir="2700000">
                    <a:srgbClr val="FFFFFF"/>
                  </a:outerShdw>
                </a:effectLst>
                <a:latin typeface="隶书" pitchFamily="1" charset="-122"/>
                <a:ea typeface="隶书" pitchFamily="1" charset="-122"/>
              </a:rPr>
              <a:t>引导弧（诱导弧）：先在钨极与喷嘴（喷嘴接正极）之间引燃电流较小的等离子弧，为工件和电极之间提供足够的电离度。 </a:t>
            </a:r>
            <a:endParaRPr lang="zh-CN" altLang="en-US" sz="2600" dirty="0">
              <a:effectLst>
                <a:outerShdw blurRad="38100" dist="38100" dir="2700000">
                  <a:srgbClr val="FFFFFF"/>
                </a:outerShdw>
              </a:effectLst>
              <a:latin typeface="隶书" pitchFamily="1" charset="-122"/>
              <a:ea typeface="隶书" pitchFamily="1" charset="-122"/>
            </a:endParaRPr>
          </a:p>
        </p:txBody>
      </p:sp>
      <p:sp>
        <p:nvSpPr>
          <p:cNvPr id="13317" name="文本框 13316"/>
          <p:cNvSpPr txBox="1"/>
          <p:nvPr/>
        </p:nvSpPr>
        <p:spPr>
          <a:xfrm>
            <a:off x="539750" y="3716338"/>
            <a:ext cx="6096000" cy="1679575"/>
          </a:xfrm>
          <a:prstGeom prst="rect">
            <a:avLst/>
          </a:prstGeom>
          <a:noFill/>
          <a:ln w="9525">
            <a:noFill/>
          </a:ln>
        </p:spPr>
        <p:txBody>
          <a:bodyPr lIns="90000" tIns="46800" rIns="90000" bIns="46800">
            <a:spAutoFit/>
          </a:bodyPr>
          <a:p>
            <a:pPr eaLnBrk="0" hangingPunct="0">
              <a:lnSpc>
                <a:spcPct val="120000"/>
              </a:lnSpc>
              <a:spcBef>
                <a:spcPct val="20000"/>
              </a:spcBef>
              <a:spcAft>
                <a:spcPct val="20000"/>
              </a:spcAft>
            </a:pPr>
            <a:r>
              <a:rPr lang="zh-CN" altLang="en-US" sz="2600" dirty="0">
                <a:effectLst>
                  <a:outerShdw blurRad="38100" dist="38100" dir="2700000">
                    <a:srgbClr val="FFFFFF"/>
                  </a:outerShdw>
                </a:effectLst>
                <a:latin typeface="隶书" pitchFamily="1" charset="-122"/>
                <a:ea typeface="隶书" pitchFamily="1" charset="-122"/>
              </a:rPr>
              <a:t>主弧：接通钨极和工件之间的电路，使该电弧转移到钨极与工件之间直</a:t>
            </a:r>
            <a:endParaRPr lang="zh-CN" altLang="en-US" sz="2600" dirty="0">
              <a:effectLst>
                <a:outerShdw blurRad="38100" dist="38100" dir="2700000">
                  <a:srgbClr val="FFFFFF"/>
                </a:outerShdw>
              </a:effectLst>
              <a:latin typeface="隶书" pitchFamily="1" charset="-122"/>
              <a:ea typeface="隶书" pitchFamily="1" charset="-122"/>
            </a:endParaRPr>
          </a:p>
          <a:p>
            <a:pPr eaLnBrk="0" hangingPunct="0">
              <a:lnSpc>
                <a:spcPct val="120000"/>
              </a:lnSpc>
              <a:spcBef>
                <a:spcPct val="20000"/>
              </a:spcBef>
              <a:spcAft>
                <a:spcPct val="20000"/>
              </a:spcAft>
            </a:pPr>
            <a:r>
              <a:rPr lang="zh-CN" altLang="en-US" sz="2600" dirty="0">
                <a:effectLst>
                  <a:outerShdw blurRad="38100" dist="38100" dir="2700000">
                    <a:srgbClr val="FFFFFF"/>
                  </a:outerShdw>
                </a:effectLst>
                <a:latin typeface="隶书" pitchFamily="1" charset="-122"/>
                <a:ea typeface="隶书" pitchFamily="1" charset="-122"/>
              </a:rPr>
              <a:t>接燃烧。</a:t>
            </a:r>
            <a:endParaRPr lang="zh-CN" altLang="en-US" sz="2600" dirty="0">
              <a:effectLst>
                <a:outerShdw blurRad="38100" dist="38100" dir="2700000">
                  <a:srgbClr val="FFFFFF"/>
                </a:outerShdw>
              </a:effectLst>
              <a:latin typeface="隶书" pitchFamily="1" charset="-122"/>
              <a:ea typeface="隶书" pitchFamily="1" charset="-122"/>
            </a:endParaRPr>
          </a:p>
        </p:txBody>
      </p:sp>
      <p:sp>
        <p:nvSpPr>
          <p:cNvPr id="13318" name="文本框 13317"/>
          <p:cNvSpPr txBox="1"/>
          <p:nvPr/>
        </p:nvSpPr>
        <p:spPr>
          <a:xfrm>
            <a:off x="468313" y="1196975"/>
            <a:ext cx="8001000" cy="1044575"/>
          </a:xfrm>
          <a:prstGeom prst="rect">
            <a:avLst/>
          </a:prstGeom>
          <a:noFill/>
          <a:ln w="9525">
            <a:noFill/>
          </a:ln>
        </p:spPr>
        <p:txBody>
          <a:bodyPr lIns="90000" tIns="46800" rIns="90000" bIns="46800">
            <a:spAutoFit/>
          </a:bodyPr>
          <a:p>
            <a:pPr eaLnBrk="0" hangingPunct="0">
              <a:lnSpc>
                <a:spcPct val="120000"/>
              </a:lnSpc>
              <a:spcBef>
                <a:spcPct val="20000"/>
              </a:spcBef>
              <a:spcAft>
                <a:spcPct val="20000"/>
              </a:spcAft>
            </a:pPr>
            <a:r>
              <a:rPr lang="zh-CN" altLang="en-US" sz="2600" dirty="0">
                <a:effectLst>
                  <a:outerShdw blurRad="38100" dist="38100" dir="2700000">
                    <a:srgbClr val="FFFFFF"/>
                  </a:outerShdw>
                </a:effectLst>
                <a:latin typeface="隶书" pitchFamily="1" charset="-122"/>
                <a:ea typeface="隶书" pitchFamily="1" charset="-122"/>
              </a:rPr>
              <a:t>钨极接电源的负极、焊件接电源的正极，等离子弧燃烧于钨极与焊件之间。</a:t>
            </a:r>
            <a:endParaRPr lang="zh-CN" altLang="en-US" sz="2600" dirty="0">
              <a:effectLst>
                <a:outerShdw blurRad="38100" dist="38100" dir="2700000">
                  <a:srgbClr val="FFFFFF"/>
                </a:outerShdw>
              </a:effectLst>
              <a:latin typeface="隶书" pitchFamily="1" charset="-122"/>
              <a:ea typeface="隶书" pitchFamily="1" charset="-122"/>
            </a:endParaRPr>
          </a:p>
        </p:txBody>
      </p:sp>
      <p:sp>
        <p:nvSpPr>
          <p:cNvPr id="13319" name="文本框 13318"/>
          <p:cNvSpPr txBox="1"/>
          <p:nvPr/>
        </p:nvSpPr>
        <p:spPr>
          <a:xfrm>
            <a:off x="539750" y="5445125"/>
            <a:ext cx="6019800" cy="568325"/>
          </a:xfrm>
          <a:prstGeom prst="rect">
            <a:avLst/>
          </a:prstGeom>
          <a:noFill/>
          <a:ln w="9525">
            <a:noFill/>
          </a:ln>
        </p:spPr>
        <p:txBody>
          <a:bodyPr lIns="90000" tIns="46800" rIns="90000" bIns="46800">
            <a:spAutoFit/>
          </a:bodyPr>
          <a:p>
            <a:pPr eaLnBrk="0" hangingPunct="0">
              <a:lnSpc>
                <a:spcPct val="120000"/>
              </a:lnSpc>
              <a:spcBef>
                <a:spcPct val="20000"/>
              </a:spcBef>
              <a:spcAft>
                <a:spcPct val="20000"/>
              </a:spcAft>
            </a:pPr>
            <a:r>
              <a:rPr lang="zh-CN" altLang="en-US" sz="2600" dirty="0">
                <a:effectLst>
                  <a:outerShdw blurRad="38100" dist="38100" dir="2700000">
                    <a:srgbClr val="FFFFFF"/>
                  </a:outerShdw>
                </a:effectLst>
                <a:latin typeface="隶书" pitchFamily="1" charset="-122"/>
                <a:ea typeface="隶书" pitchFamily="1" charset="-122"/>
              </a:rPr>
              <a:t>主弧稳定燃烧后，自动切断维弧电源</a:t>
            </a:r>
            <a:endParaRPr lang="zh-CN" altLang="en-US" sz="2600" dirty="0">
              <a:effectLst>
                <a:outerShdw blurRad="38100" dist="38100" dir="2700000">
                  <a:srgbClr val="FFFFFF"/>
                </a:outerShdw>
              </a:effectLst>
              <a:latin typeface="隶书" pitchFamily="1" charset="-122"/>
              <a:ea typeface="隶书" pitchFamily="1" charset="-122"/>
            </a:endParaRPr>
          </a:p>
        </p:txBody>
      </p:sp>
      <p:pic>
        <p:nvPicPr>
          <p:cNvPr id="13320" name="图片 13319" descr="b3"/>
          <p:cNvPicPr>
            <a:picLocks noChangeAspect="1"/>
          </p:cNvPicPr>
          <p:nvPr/>
        </p:nvPicPr>
        <p:blipFill>
          <a:blip r:embed="rId1"/>
          <a:stretch>
            <a:fillRect/>
          </a:stretch>
        </p:blipFill>
        <p:spPr>
          <a:xfrm>
            <a:off x="6477000" y="3581400"/>
            <a:ext cx="2028825" cy="2571750"/>
          </a:xfrm>
          <a:prstGeom prst="rect">
            <a:avLst/>
          </a:prstGeom>
          <a:noFill/>
          <a:ln w="9525">
            <a:noFill/>
          </a:ln>
        </p:spPr>
      </p:pic>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checkerboard(down)">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320"/>
                                        </p:tgtEl>
                                        <p:attrNameLst>
                                          <p:attrName>style.visibility</p:attrName>
                                        </p:attrNameLst>
                                      </p:cBhvr>
                                      <p:to>
                                        <p:strVal val="visible"/>
                                      </p:to>
                                    </p:set>
                                    <p:animEffect transition="in" filter="dissolve">
                                      <p:cBhvr>
                                        <p:cTn id="12" dur="500"/>
                                        <p:tgtEl>
                                          <p:spTgt spid="1332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grpId="0" nodeType="clickEffect" nodePh="1">
                                  <p:stCondLst>
                                    <p:cond delay="0"/>
                                  </p:stCondLst>
                                  <p:endCondLst>
                                    <p:cond evt="begin" delay="0">
                                      <p:tn val="15"/>
                                    </p:cond>
                                  </p:endCondLst>
                                  <p:childTnLst>
                                    <p:set>
                                      <p:cBhvr>
                                        <p:cTn id="16" dur="1" fill="hold">
                                          <p:stCondLst>
                                            <p:cond delay="0"/>
                                          </p:stCondLst>
                                        </p:cTn>
                                        <p:tgtEl>
                                          <p:spTgt spid="13315"/>
                                        </p:tgtEl>
                                        <p:attrNameLst>
                                          <p:attrName>style.visibility</p:attrName>
                                        </p:attrNameLst>
                                      </p:cBhvr>
                                      <p:to>
                                        <p:strVal val="visible"/>
                                      </p:to>
                                    </p:set>
                                    <p:animEffect transition="in" filter="checkerboard(down)">
                                      <p:cBhvr>
                                        <p:cTn id="17" dur="500"/>
                                        <p:tgtEl>
                                          <p:spTgt spid="1331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3318"/>
                                        </p:tgtEl>
                                        <p:attrNameLst>
                                          <p:attrName>style.visibility</p:attrName>
                                        </p:attrNameLst>
                                      </p:cBhvr>
                                      <p:to>
                                        <p:strVal val="visible"/>
                                      </p:to>
                                    </p:set>
                                    <p:anim calcmode="lin" valueType="num">
                                      <p:cBhvr additive="base">
                                        <p:cTn id="22" dur="500" fill="hold"/>
                                        <p:tgtEl>
                                          <p:spTgt spid="13318"/>
                                        </p:tgtEl>
                                        <p:attrNameLst>
                                          <p:attrName>ppt_x</p:attrName>
                                        </p:attrNameLst>
                                      </p:cBhvr>
                                      <p:tavLst>
                                        <p:tav tm="0">
                                          <p:val>
                                            <p:strVal val="0-#ppt_w/2"/>
                                          </p:val>
                                        </p:tav>
                                        <p:tav tm="100000">
                                          <p:val>
                                            <p:strVal val="#ppt_x"/>
                                          </p:val>
                                        </p:tav>
                                      </p:tavLst>
                                    </p:anim>
                                    <p:anim calcmode="lin" valueType="num">
                                      <p:cBhvr additive="base">
                                        <p:cTn id="23" dur="500" fill="hold"/>
                                        <p:tgtEl>
                                          <p:spTgt spid="13318"/>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3316"/>
                                        </p:tgtEl>
                                        <p:attrNameLst>
                                          <p:attrName>style.visibility</p:attrName>
                                        </p:attrNameLst>
                                      </p:cBhvr>
                                      <p:to>
                                        <p:strVal val="visible"/>
                                      </p:to>
                                    </p:set>
                                    <p:anim calcmode="lin" valueType="num">
                                      <p:cBhvr additive="base">
                                        <p:cTn id="28" dur="500" fill="hold"/>
                                        <p:tgtEl>
                                          <p:spTgt spid="13316"/>
                                        </p:tgtEl>
                                        <p:attrNameLst>
                                          <p:attrName>ppt_x</p:attrName>
                                        </p:attrNameLst>
                                      </p:cBhvr>
                                      <p:tavLst>
                                        <p:tav tm="0">
                                          <p:val>
                                            <p:strVal val="0-#ppt_w/2"/>
                                          </p:val>
                                        </p:tav>
                                        <p:tav tm="100000">
                                          <p:val>
                                            <p:strVal val="#ppt_x"/>
                                          </p:val>
                                        </p:tav>
                                      </p:tavLst>
                                    </p:anim>
                                    <p:anim calcmode="lin" valueType="num">
                                      <p:cBhvr additive="base">
                                        <p:cTn id="29" dur="500" fill="hold"/>
                                        <p:tgtEl>
                                          <p:spTgt spid="13316"/>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3317"/>
                                        </p:tgtEl>
                                        <p:attrNameLst>
                                          <p:attrName>style.visibility</p:attrName>
                                        </p:attrNameLst>
                                      </p:cBhvr>
                                      <p:to>
                                        <p:strVal val="visible"/>
                                      </p:to>
                                    </p:set>
                                    <p:anim calcmode="lin" valueType="num">
                                      <p:cBhvr additive="base">
                                        <p:cTn id="34" dur="500" fill="hold"/>
                                        <p:tgtEl>
                                          <p:spTgt spid="13317"/>
                                        </p:tgtEl>
                                        <p:attrNameLst>
                                          <p:attrName>ppt_x</p:attrName>
                                        </p:attrNameLst>
                                      </p:cBhvr>
                                      <p:tavLst>
                                        <p:tav tm="0">
                                          <p:val>
                                            <p:strVal val="#ppt_x"/>
                                          </p:val>
                                        </p:tav>
                                        <p:tav tm="100000">
                                          <p:val>
                                            <p:strVal val="#ppt_x"/>
                                          </p:val>
                                        </p:tav>
                                      </p:tavLst>
                                    </p:anim>
                                    <p:anim calcmode="lin" valueType="num">
                                      <p:cBhvr additive="base">
                                        <p:cTn id="35" dur="500" fill="hold"/>
                                        <p:tgtEl>
                                          <p:spTgt spid="1331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3319"/>
                                        </p:tgtEl>
                                        <p:attrNameLst>
                                          <p:attrName>style.visibility</p:attrName>
                                        </p:attrNameLst>
                                      </p:cBhvr>
                                      <p:to>
                                        <p:strVal val="visible"/>
                                      </p:to>
                                    </p:set>
                                    <p:anim calcmode="lin" valueType="num">
                                      <p:cBhvr additive="base">
                                        <p:cTn id="40" dur="500" fill="hold"/>
                                        <p:tgtEl>
                                          <p:spTgt spid="13319"/>
                                        </p:tgtEl>
                                        <p:attrNameLst>
                                          <p:attrName>ppt_x</p:attrName>
                                        </p:attrNameLst>
                                      </p:cBhvr>
                                      <p:tavLst>
                                        <p:tav tm="0">
                                          <p:val>
                                            <p:strVal val="#ppt_x"/>
                                          </p:val>
                                        </p:tav>
                                        <p:tav tm="100000">
                                          <p:val>
                                            <p:strVal val="#ppt_x"/>
                                          </p:val>
                                        </p:tav>
                                      </p:tavLst>
                                    </p:anim>
                                    <p:anim calcmode="lin" valueType="num">
                                      <p:cBhvr additive="base">
                                        <p:cTn id="41" dur="500" fill="hold"/>
                                        <p:tgtEl>
                                          <p:spTgt spid="133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p:bldP spid="13316" grpId="0"/>
      <p:bldP spid="13317" grpId="0"/>
      <p:bldP spid="13318" grpId="0"/>
      <p:bldP spid="1331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4338" name="矩形 14337"/>
          <p:cNvSpPr>
            <a:spLocks noRot="1"/>
          </p:cNvSpPr>
          <p:nvPr/>
        </p:nvSpPr>
        <p:spPr>
          <a:xfrm>
            <a:off x="381000" y="1600200"/>
            <a:ext cx="8153400" cy="1520825"/>
          </a:xfrm>
          <a:prstGeom prst="rect">
            <a:avLst/>
          </a:prstGeom>
          <a:noFill/>
          <a:ln w="9525">
            <a:noFill/>
          </a:ln>
        </p:spPr>
        <p:txBody>
          <a:bodyPr lIns="90000" tIns="46800" rIns="90000" bIns="46800">
            <a:spAutoFit/>
          </a:bodyPr>
          <a:lstStyle>
            <a:lvl1pPr marL="342900" lvl="0" indent="-342900" algn="l" defTabSz="914400" eaLnBrk="1" fontAlgn="base" latinLnBrk="0" hangingPunct="1">
              <a:lnSpc>
                <a:spcPct val="100000"/>
              </a:lnSpc>
              <a:spcBef>
                <a:spcPct val="20000"/>
              </a:spcBef>
              <a:spcAft>
                <a:spcPct val="0"/>
              </a:spcAft>
              <a:buChar char="•"/>
              <a:defRPr sz="24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har char="–"/>
              <a:defRPr sz="200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har char="–"/>
              <a:defRPr sz="160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har char="»"/>
              <a:defRPr sz="1600" u="none" kern="1200" baseline="0">
                <a:solidFill>
                  <a:schemeClr val="tx1"/>
                </a:solidFill>
                <a:latin typeface="Arial" panose="020B0604020202020204" pitchFamily="34" charset="0"/>
                <a:ea typeface="微软雅黑" panose="020B0503020204020204" charset="-122"/>
              </a:defRPr>
            </a:lvl5pPr>
          </a:lstStyle>
          <a:p>
            <a:pPr marL="0" lvl="0" indent="0" eaLnBrk="0" hangingPunct="0">
              <a:lnSpc>
                <a:spcPct val="120000"/>
              </a:lnSpc>
              <a:spcAft>
                <a:spcPct val="20000"/>
              </a:spcAft>
              <a:buClrTx/>
              <a:buChar char="•"/>
            </a:pPr>
            <a:r>
              <a:rPr lang="zh-CN" altLang="en-US" sz="2600" dirty="0">
                <a:effectLst>
                  <a:outerShdw blurRad="38100" dist="38100" dir="2700000">
                    <a:srgbClr val="FFFFFF"/>
                  </a:outerShdw>
                </a:effectLst>
                <a:latin typeface="隶书" pitchFamily="1" charset="-122"/>
                <a:ea typeface="隶书" pitchFamily="1" charset="-122"/>
              </a:rPr>
              <a:t>   采用转移弧工作时，等离子弧温度高、能量密度大，焊件上获得的热量多，热的有效利用率高，达60%~75％。</a:t>
            </a:r>
            <a:endParaRPr lang="zh-CN" altLang="en-US" sz="2600" dirty="0">
              <a:effectLst>
                <a:outerShdw blurRad="38100" dist="38100" dir="2700000">
                  <a:srgbClr val="FFFFFF"/>
                </a:outerShdw>
              </a:effectLst>
              <a:latin typeface="隶书" pitchFamily="1" charset="-122"/>
              <a:ea typeface="隶书" pitchFamily="1" charset="-122"/>
            </a:endParaRPr>
          </a:p>
        </p:txBody>
      </p:sp>
      <p:sp>
        <p:nvSpPr>
          <p:cNvPr id="14339" name="文本框 14338"/>
          <p:cNvSpPr txBox="1"/>
          <p:nvPr/>
        </p:nvSpPr>
        <p:spPr>
          <a:xfrm>
            <a:off x="395288" y="4292600"/>
            <a:ext cx="8077200" cy="1044575"/>
          </a:xfrm>
          <a:prstGeom prst="rect">
            <a:avLst/>
          </a:prstGeom>
          <a:noFill/>
          <a:ln w="9525">
            <a:noFill/>
          </a:ln>
        </p:spPr>
        <p:txBody>
          <a:bodyPr lIns="90000" tIns="46800" rIns="90000" bIns="46800">
            <a:spAutoFit/>
          </a:bodyPr>
          <a:p>
            <a:pPr eaLnBrk="0" hangingPunct="0">
              <a:lnSpc>
                <a:spcPct val="120000"/>
              </a:lnSpc>
              <a:spcBef>
                <a:spcPct val="20000"/>
              </a:spcBef>
              <a:spcAft>
                <a:spcPct val="20000"/>
              </a:spcAft>
            </a:pPr>
            <a:r>
              <a:rPr lang="zh-CN" altLang="en-US" sz="2600" dirty="0">
                <a:effectLst>
                  <a:outerShdw blurRad="38100" dist="38100" dir="2700000">
                    <a:srgbClr val="FFFFFF"/>
                  </a:outerShdw>
                </a:effectLst>
                <a:latin typeface="隶书" pitchFamily="1" charset="-122"/>
                <a:ea typeface="隶书" pitchFamily="1" charset="-122"/>
              </a:rPr>
              <a:t>   常用于金属材料的等离子弧切割、等离子弧焊接和等离子弧堆焊和喷涂等工艺方法中。</a:t>
            </a:r>
            <a:endParaRPr lang="zh-CN" altLang="en-US" sz="2600" dirty="0">
              <a:effectLst>
                <a:outerShdw blurRad="38100" dist="38100" dir="2700000">
                  <a:srgbClr val="FFFFFF"/>
                </a:outerShdw>
              </a:effectLst>
              <a:latin typeface="隶书" pitchFamily="1" charset="-122"/>
              <a:ea typeface="隶书" pitchFamily="1" charset="-122"/>
            </a:endParaRPr>
          </a:p>
        </p:txBody>
      </p:sp>
      <p:sp>
        <p:nvSpPr>
          <p:cNvPr id="14340" name="文本框 14339"/>
          <p:cNvSpPr txBox="1"/>
          <p:nvPr/>
        </p:nvSpPr>
        <p:spPr>
          <a:xfrm>
            <a:off x="468313" y="1196975"/>
            <a:ext cx="5181600" cy="519113"/>
          </a:xfrm>
          <a:prstGeom prst="rect">
            <a:avLst/>
          </a:prstGeom>
          <a:noFill/>
          <a:ln w="9525">
            <a:noFill/>
          </a:ln>
        </p:spPr>
        <p:txBody>
          <a:bodyPr lIns="91430" tIns="45715" rIns="91430" bIns="45715">
            <a:spAutoFit/>
          </a:bodyPr>
          <a:p>
            <a:pPr>
              <a:spcBef>
                <a:spcPct val="50000"/>
              </a:spcBef>
            </a:pPr>
            <a:r>
              <a:rPr lang="zh-CN" altLang="en-US" sz="2800" b="1" dirty="0">
                <a:latin typeface="Times New Roman" panose="02020603050405020304" pitchFamily="2" charset="0"/>
                <a:ea typeface="隶书" pitchFamily="1" charset="-122"/>
              </a:rPr>
              <a:t>特点：</a:t>
            </a:r>
            <a:endParaRPr lang="zh-CN" altLang="en-US" sz="2800" b="1" dirty="0">
              <a:latin typeface="Times New Roman" panose="02020603050405020304" pitchFamily="2" charset="0"/>
              <a:ea typeface="隶书" pitchFamily="1" charset="-122"/>
            </a:endParaRPr>
          </a:p>
        </p:txBody>
      </p:sp>
      <p:sp>
        <p:nvSpPr>
          <p:cNvPr id="14341" name="文本框 14340"/>
          <p:cNvSpPr txBox="1"/>
          <p:nvPr/>
        </p:nvSpPr>
        <p:spPr>
          <a:xfrm>
            <a:off x="611188" y="3500438"/>
            <a:ext cx="1371600" cy="519112"/>
          </a:xfrm>
          <a:prstGeom prst="rect">
            <a:avLst/>
          </a:prstGeom>
          <a:noFill/>
          <a:ln w="9525">
            <a:noFill/>
          </a:ln>
        </p:spPr>
        <p:txBody>
          <a:bodyPr lIns="91430" tIns="45715" rIns="91430" bIns="45715">
            <a:spAutoFit/>
          </a:bodyPr>
          <a:p>
            <a:pPr algn="ctr">
              <a:spcBef>
                <a:spcPct val="50000"/>
              </a:spcBef>
            </a:pPr>
            <a:r>
              <a:rPr lang="zh-CN" altLang="en-US" sz="2800" b="1" dirty="0">
                <a:latin typeface="Times New Roman" panose="02020603050405020304" pitchFamily="2" charset="0"/>
                <a:ea typeface="隶书" pitchFamily="1" charset="-122"/>
              </a:rPr>
              <a:t>应用：</a:t>
            </a:r>
            <a:endParaRPr lang="zh-CN" altLang="en-US" sz="2800" b="1" dirty="0">
              <a:latin typeface="Times New Roman" panose="02020603050405020304" pitchFamily="2" charset="0"/>
              <a:ea typeface="隶书" pitchFamily="1" charset="-122"/>
            </a:endParaRPr>
          </a:p>
        </p:txBody>
      </p:sp>
      <p:sp>
        <p:nvSpPr>
          <p:cNvPr id="14342" name="矩形 14341"/>
          <p:cNvSpPr>
            <a:spLocks noRot="1"/>
          </p:cNvSpPr>
          <p:nvPr/>
        </p:nvSpPr>
        <p:spPr>
          <a:xfrm>
            <a:off x="539750" y="549275"/>
            <a:ext cx="3810000" cy="457200"/>
          </a:xfrm>
          <a:prstGeom prst="rect">
            <a:avLst/>
          </a:prstGeom>
          <a:noFill/>
          <a:ln w="9525">
            <a:noFill/>
          </a:ln>
        </p:spPr>
        <p:txBody>
          <a:bodyPr wrap="none" lIns="0" tIns="0" rIns="0" bIns="0" anchor="t" anchorCtr="0">
            <a:spAutoFit/>
          </a:bodyPr>
          <a:p>
            <a:pPr marL="469900" indent="-469900">
              <a:spcBef>
                <a:spcPct val="25000"/>
              </a:spcBef>
              <a:spcAft>
                <a:spcPct val="20000"/>
              </a:spcAft>
              <a:buClr>
                <a:schemeClr val="accent2"/>
              </a:buClr>
              <a:buFont typeface="Wingdings" panose="05000000000000000000" pitchFamily="2" charset="2"/>
            </a:pPr>
            <a:r>
              <a:rPr lang="en-US" altLang="zh-CN" sz="3000" dirty="0">
                <a:latin typeface="隶书" pitchFamily="1" charset="-122"/>
                <a:ea typeface="隶书" pitchFamily="1" charset="-122"/>
              </a:rPr>
              <a:t>1.4.2 </a:t>
            </a:r>
            <a:r>
              <a:rPr lang="zh-CN" altLang="en-US" sz="3000" dirty="0">
                <a:latin typeface="隶书" pitchFamily="1" charset="-122"/>
                <a:ea typeface="隶书" pitchFamily="1" charset="-122"/>
              </a:rPr>
              <a:t>转移型等离子弧</a:t>
            </a:r>
            <a:endParaRPr lang="zh-CN" altLang="en-US" sz="3000" dirty="0">
              <a:latin typeface="隶书" pitchFamily="1" charset="-122"/>
              <a:ea typeface="隶书" pitchFamily="1" charset="-122"/>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500" fill="hold"/>
                                        <p:tgtEl>
                                          <p:spTgt spid="14340"/>
                                        </p:tgtEl>
                                        <p:attrNameLst>
                                          <p:attrName>ppt_x</p:attrName>
                                        </p:attrNameLst>
                                      </p:cBhvr>
                                      <p:tavLst>
                                        <p:tav tm="0">
                                          <p:val>
                                            <p:strVal val="0-#ppt_w/2"/>
                                          </p:val>
                                        </p:tav>
                                        <p:tav tm="100000">
                                          <p:val>
                                            <p:strVal val="#ppt_x"/>
                                          </p:val>
                                        </p:tav>
                                      </p:tavLst>
                                    </p:anim>
                                    <p:anim calcmode="lin" valueType="num">
                                      <p:cBhvr additive="base">
                                        <p:cTn id="8" dur="500" fill="hold"/>
                                        <p:tgtEl>
                                          <p:spTgt spid="143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8"/>
                                        </p:tgtEl>
                                        <p:attrNameLst>
                                          <p:attrName>style.visibility</p:attrName>
                                        </p:attrNameLst>
                                      </p:cBhvr>
                                      <p:to>
                                        <p:strVal val="visible"/>
                                      </p:to>
                                    </p:set>
                                    <p:anim calcmode="lin" valueType="num">
                                      <p:cBhvr additive="base">
                                        <p:cTn id="13" dur="500" fill="hold"/>
                                        <p:tgtEl>
                                          <p:spTgt spid="14338"/>
                                        </p:tgtEl>
                                        <p:attrNameLst>
                                          <p:attrName>ppt_x</p:attrName>
                                        </p:attrNameLst>
                                      </p:cBhvr>
                                      <p:tavLst>
                                        <p:tav tm="0">
                                          <p:val>
                                            <p:strVal val="0-#ppt_w/2"/>
                                          </p:val>
                                        </p:tav>
                                        <p:tav tm="100000">
                                          <p:val>
                                            <p:strVal val="#ppt_x"/>
                                          </p:val>
                                        </p:tav>
                                      </p:tavLst>
                                    </p:anim>
                                    <p:anim calcmode="lin" valueType="num">
                                      <p:cBhvr additive="base">
                                        <p:cTn id="14" dur="500" fill="hold"/>
                                        <p:tgtEl>
                                          <p:spTgt spid="1433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41"/>
                                        </p:tgtEl>
                                        <p:attrNameLst>
                                          <p:attrName>style.visibility</p:attrName>
                                        </p:attrNameLst>
                                      </p:cBhvr>
                                      <p:to>
                                        <p:strVal val="visible"/>
                                      </p:to>
                                    </p:set>
                                    <p:anim calcmode="lin" valueType="num">
                                      <p:cBhvr additive="base">
                                        <p:cTn id="19" dur="500" fill="hold"/>
                                        <p:tgtEl>
                                          <p:spTgt spid="14341"/>
                                        </p:tgtEl>
                                        <p:attrNameLst>
                                          <p:attrName>ppt_x</p:attrName>
                                        </p:attrNameLst>
                                      </p:cBhvr>
                                      <p:tavLst>
                                        <p:tav tm="0">
                                          <p:val>
                                            <p:strVal val="0-#ppt_w/2"/>
                                          </p:val>
                                        </p:tav>
                                        <p:tav tm="100000">
                                          <p:val>
                                            <p:strVal val="#ppt_x"/>
                                          </p:val>
                                        </p:tav>
                                      </p:tavLst>
                                    </p:anim>
                                    <p:anim calcmode="lin" valueType="num">
                                      <p:cBhvr additive="base">
                                        <p:cTn id="20" dur="500" fill="hold"/>
                                        <p:tgtEl>
                                          <p:spTgt spid="1434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gtEl>
                                        <p:attrNameLst>
                                          <p:attrName>style.visibility</p:attrName>
                                        </p:attrNameLst>
                                      </p:cBhvr>
                                      <p:to>
                                        <p:strVal val="visible"/>
                                      </p:to>
                                    </p:set>
                                    <p:anim calcmode="lin" valueType="num">
                                      <p:cBhvr additive="base">
                                        <p:cTn id="25" dur="500" fill="hold"/>
                                        <p:tgtEl>
                                          <p:spTgt spid="14339"/>
                                        </p:tgtEl>
                                        <p:attrNameLst>
                                          <p:attrName>ppt_x</p:attrName>
                                        </p:attrNameLst>
                                      </p:cBhvr>
                                      <p:tavLst>
                                        <p:tav tm="0">
                                          <p:val>
                                            <p:strVal val="#ppt_x"/>
                                          </p:val>
                                        </p:tav>
                                        <p:tav tm="100000">
                                          <p:val>
                                            <p:strVal val="#ppt_x"/>
                                          </p:val>
                                        </p:tav>
                                      </p:tavLst>
                                    </p:anim>
                                    <p:anim calcmode="lin" valueType="num">
                                      <p:cBhvr additive="base">
                                        <p:cTn id="26" dur="500" fill="hold"/>
                                        <p:tgtEl>
                                          <p:spTgt spid="1433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ntr" presetSubtype="5" fill="hold" grpId="0" nodeType="clickEffect">
                                  <p:stCondLst>
                                    <p:cond delay="0"/>
                                  </p:stCondLst>
                                  <p:childTnLst>
                                    <p:set>
                                      <p:cBhvr>
                                        <p:cTn id="30" dur="1" fill="hold">
                                          <p:stCondLst>
                                            <p:cond delay="0"/>
                                          </p:stCondLst>
                                        </p:cTn>
                                        <p:tgtEl>
                                          <p:spTgt spid="14342"/>
                                        </p:tgtEl>
                                        <p:attrNameLst>
                                          <p:attrName>style.visibility</p:attrName>
                                        </p:attrNameLst>
                                      </p:cBhvr>
                                      <p:to>
                                        <p:strVal val="visible"/>
                                      </p:to>
                                    </p:set>
                                    <p:animEffect transition="in" filter="checkerboard(down)">
                                      <p:cBhvr>
                                        <p:cTn id="31" dur="5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p:bldP spid="14340" grpId="0"/>
      <p:bldP spid="14341" grpId="0"/>
      <p:bldP spid="1434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5362" name="文本框 15361"/>
          <p:cNvSpPr txBox="1"/>
          <p:nvPr/>
        </p:nvSpPr>
        <p:spPr>
          <a:xfrm>
            <a:off x="611188" y="620713"/>
            <a:ext cx="4381500" cy="457200"/>
          </a:xfrm>
          <a:prstGeom prst="rect">
            <a:avLst/>
          </a:prstGeom>
          <a:noFill/>
          <a:ln w="9525">
            <a:noFill/>
          </a:ln>
        </p:spPr>
        <p:txBody>
          <a:bodyPr wrap="none" lIns="0" tIns="0" rIns="0" bIns="0" anchor="t" anchorCtr="0">
            <a:spAutoFit/>
          </a:bodyPr>
          <a:p>
            <a:pPr marL="469900" indent="-469900">
              <a:spcBef>
                <a:spcPct val="25000"/>
              </a:spcBef>
              <a:spcAft>
                <a:spcPct val="20000"/>
              </a:spcAft>
              <a:buClr>
                <a:schemeClr val="accent2"/>
              </a:buClr>
              <a:buFont typeface="Wingdings" panose="05000000000000000000" pitchFamily="2" charset="2"/>
            </a:pPr>
            <a:r>
              <a:rPr lang="en-US" altLang="zh-CN" sz="3000" dirty="0">
                <a:latin typeface="隶书" pitchFamily="1" charset="-122"/>
                <a:ea typeface="隶书" pitchFamily="1" charset="-122"/>
              </a:rPr>
              <a:t>1.4.3  </a:t>
            </a:r>
            <a:r>
              <a:rPr lang="zh-CN" altLang="en-US" sz="3000" dirty="0">
                <a:latin typeface="隶书" pitchFamily="1" charset="-122"/>
                <a:ea typeface="隶书" pitchFamily="1" charset="-122"/>
              </a:rPr>
              <a:t>联合型（混合型）</a:t>
            </a:r>
            <a:endParaRPr lang="zh-CN" altLang="en-US" sz="3000" dirty="0">
              <a:latin typeface="隶书" pitchFamily="1" charset="-122"/>
              <a:ea typeface="隶书" pitchFamily="1" charset="-122"/>
            </a:endParaRPr>
          </a:p>
        </p:txBody>
      </p:sp>
      <p:sp>
        <p:nvSpPr>
          <p:cNvPr id="15363" name="文本框 15362"/>
          <p:cNvSpPr txBox="1"/>
          <p:nvPr/>
        </p:nvSpPr>
        <p:spPr>
          <a:xfrm>
            <a:off x="611188" y="2205038"/>
            <a:ext cx="5791200" cy="1044575"/>
          </a:xfrm>
          <a:prstGeom prst="rect">
            <a:avLst/>
          </a:prstGeom>
          <a:noFill/>
          <a:ln w="9525">
            <a:noFill/>
          </a:ln>
        </p:spPr>
        <p:txBody>
          <a:bodyPr lIns="90000" tIns="46800" rIns="90000" bIns="46800">
            <a:spAutoFit/>
          </a:bodyPr>
          <a:p>
            <a:pPr eaLnBrk="0" hangingPunct="0">
              <a:lnSpc>
                <a:spcPct val="120000"/>
              </a:lnSpc>
              <a:spcBef>
                <a:spcPct val="20000"/>
              </a:spcBef>
              <a:spcAft>
                <a:spcPct val="20000"/>
              </a:spcAft>
            </a:pPr>
            <a:r>
              <a:rPr lang="zh-CN" altLang="en-US" sz="2600" dirty="0">
                <a:effectLst>
                  <a:outerShdw blurRad="38100" dist="38100" dir="2700000">
                    <a:srgbClr val="FFFFFF"/>
                  </a:outerShdw>
                </a:effectLst>
                <a:latin typeface="隶书" pitchFamily="1" charset="-122"/>
                <a:ea typeface="隶书" pitchFamily="1" charset="-122"/>
              </a:rPr>
              <a:t>非转移弧（维弧）在工作中起补充加热和稳定电弧作用；</a:t>
            </a:r>
            <a:endParaRPr lang="zh-CN" altLang="en-US" sz="2600" dirty="0">
              <a:effectLst>
                <a:outerShdw blurRad="38100" dist="38100" dir="2700000">
                  <a:srgbClr val="FFFFFF"/>
                </a:outerShdw>
              </a:effectLst>
              <a:latin typeface="隶书" pitchFamily="1" charset="-122"/>
              <a:ea typeface="隶书" pitchFamily="1" charset="-122"/>
            </a:endParaRPr>
          </a:p>
        </p:txBody>
      </p:sp>
      <p:sp>
        <p:nvSpPr>
          <p:cNvPr id="15364" name="文本框 15363"/>
          <p:cNvSpPr txBox="1"/>
          <p:nvPr/>
        </p:nvSpPr>
        <p:spPr>
          <a:xfrm>
            <a:off x="611188" y="1125538"/>
            <a:ext cx="7315200" cy="1044575"/>
          </a:xfrm>
          <a:prstGeom prst="rect">
            <a:avLst/>
          </a:prstGeom>
          <a:noFill/>
          <a:ln w="9525">
            <a:noFill/>
          </a:ln>
        </p:spPr>
        <p:txBody>
          <a:bodyPr lIns="90000" tIns="46800" rIns="90000" bIns="46800">
            <a:spAutoFit/>
          </a:bodyPr>
          <a:p>
            <a:pPr eaLnBrk="0" hangingPunct="0">
              <a:lnSpc>
                <a:spcPct val="120000"/>
              </a:lnSpc>
              <a:spcBef>
                <a:spcPct val="20000"/>
              </a:spcBef>
              <a:spcAft>
                <a:spcPct val="20000"/>
              </a:spcAft>
            </a:pPr>
            <a:r>
              <a:rPr lang="zh-CN" altLang="en-US" sz="2600" dirty="0">
                <a:effectLst>
                  <a:outerShdw blurRad="38100" dist="38100" dir="2700000">
                    <a:srgbClr val="FFFFFF"/>
                  </a:outerShdw>
                </a:effectLst>
                <a:latin typeface="隶书" pitchFamily="1" charset="-122"/>
                <a:ea typeface="隶书" pitchFamily="1" charset="-122"/>
              </a:rPr>
              <a:t>非转移型等离子弧和转移型等离子弧在工作过程中同时存在。</a:t>
            </a:r>
            <a:endParaRPr lang="zh-CN" altLang="en-US" sz="2600" dirty="0">
              <a:effectLst>
                <a:outerShdw blurRad="38100" dist="38100" dir="2700000">
                  <a:srgbClr val="FFFFFF"/>
                </a:outerShdw>
              </a:effectLst>
              <a:latin typeface="隶书" pitchFamily="1" charset="-122"/>
              <a:ea typeface="隶书" pitchFamily="1" charset="-122"/>
            </a:endParaRPr>
          </a:p>
        </p:txBody>
      </p:sp>
      <p:pic>
        <p:nvPicPr>
          <p:cNvPr id="15365" name="图片 15364" descr="混合型等离子弧"/>
          <p:cNvPicPr>
            <a:picLocks noChangeAspect="1"/>
          </p:cNvPicPr>
          <p:nvPr/>
        </p:nvPicPr>
        <p:blipFill>
          <a:blip r:embed="rId1"/>
          <a:stretch>
            <a:fillRect/>
          </a:stretch>
        </p:blipFill>
        <p:spPr>
          <a:xfrm>
            <a:off x="6705600" y="2362200"/>
            <a:ext cx="1962150" cy="2578100"/>
          </a:xfrm>
          <a:prstGeom prst="rect">
            <a:avLst/>
          </a:prstGeom>
          <a:noFill/>
          <a:ln w="9525">
            <a:noFill/>
          </a:ln>
        </p:spPr>
      </p:pic>
      <p:sp>
        <p:nvSpPr>
          <p:cNvPr id="15366" name="文本框 15365"/>
          <p:cNvSpPr txBox="1"/>
          <p:nvPr/>
        </p:nvSpPr>
        <p:spPr>
          <a:xfrm>
            <a:off x="609600" y="3276600"/>
            <a:ext cx="5943600" cy="1044575"/>
          </a:xfrm>
          <a:prstGeom prst="rect">
            <a:avLst/>
          </a:prstGeom>
          <a:noFill/>
          <a:ln w="9525">
            <a:noFill/>
          </a:ln>
        </p:spPr>
        <p:txBody>
          <a:bodyPr lIns="90000" tIns="46800" rIns="90000" bIns="46800">
            <a:spAutoFit/>
          </a:bodyPr>
          <a:p>
            <a:pPr eaLnBrk="0" hangingPunct="0">
              <a:lnSpc>
                <a:spcPct val="120000"/>
              </a:lnSpc>
              <a:spcBef>
                <a:spcPct val="20000"/>
              </a:spcBef>
              <a:spcAft>
                <a:spcPct val="20000"/>
              </a:spcAft>
            </a:pPr>
            <a:r>
              <a:rPr lang="zh-CN" altLang="en-US" sz="2600" dirty="0">
                <a:effectLst>
                  <a:outerShdw blurRad="38100" dist="38100" dir="2700000">
                    <a:srgbClr val="FFFFFF"/>
                  </a:outerShdw>
                </a:effectLst>
                <a:latin typeface="隶书" pitchFamily="1" charset="-122"/>
                <a:ea typeface="隶书" pitchFamily="1" charset="-122"/>
              </a:rPr>
              <a:t>转移弧（主弧）主要用于焊接时加热焊件和填充金属。</a:t>
            </a:r>
            <a:endParaRPr lang="zh-CN" altLang="en-US" sz="2600" dirty="0">
              <a:effectLst>
                <a:outerShdw blurRad="38100" dist="38100" dir="2700000">
                  <a:srgbClr val="FFFFFF"/>
                </a:outerShdw>
              </a:effectLst>
              <a:latin typeface="隶书" pitchFamily="1" charset="-122"/>
              <a:ea typeface="隶书" pitchFamily="1" charset="-122"/>
            </a:endParaRPr>
          </a:p>
        </p:txBody>
      </p:sp>
      <p:sp>
        <p:nvSpPr>
          <p:cNvPr id="15367" name="文本框 15366"/>
          <p:cNvSpPr txBox="1"/>
          <p:nvPr/>
        </p:nvSpPr>
        <p:spPr>
          <a:xfrm>
            <a:off x="684213" y="4581525"/>
            <a:ext cx="8229600" cy="1520825"/>
          </a:xfrm>
          <a:prstGeom prst="rect">
            <a:avLst/>
          </a:prstGeom>
          <a:noFill/>
          <a:ln w="9525">
            <a:noFill/>
          </a:ln>
        </p:spPr>
        <p:txBody>
          <a:bodyPr lIns="90000" tIns="46800" rIns="90000" bIns="46800">
            <a:spAutoFit/>
          </a:bodyPr>
          <a:p>
            <a:pPr eaLnBrk="0" hangingPunct="0">
              <a:lnSpc>
                <a:spcPct val="120000"/>
              </a:lnSpc>
              <a:spcBef>
                <a:spcPct val="20000"/>
              </a:spcBef>
              <a:spcAft>
                <a:spcPct val="20000"/>
              </a:spcAft>
            </a:pPr>
            <a:r>
              <a:rPr lang="zh-CN" altLang="en-US" sz="2600" dirty="0">
                <a:effectLst>
                  <a:outerShdw blurRad="38100" dist="38100" dir="2700000">
                    <a:srgbClr val="FFFFFF"/>
                  </a:outerShdw>
                </a:effectLst>
                <a:latin typeface="隶书" pitchFamily="1" charset="-122"/>
                <a:ea typeface="隶书" pitchFamily="1" charset="-122"/>
              </a:rPr>
              <a:t>联合型等离子弧稳定性好，电流很小时也能保持电弧稳定，主要用于小电流（微束）等离子弧焊接和粉末堆焊等工艺方法中。</a:t>
            </a:r>
            <a:endParaRPr lang="zh-CN" altLang="en-US" sz="2600" dirty="0">
              <a:effectLst>
                <a:outerShdw blurRad="38100" dist="38100" dir="2700000">
                  <a:srgbClr val="FFFFFF"/>
                </a:outerShdw>
              </a:effectLst>
              <a:latin typeface="隶书" pitchFamily="1" charset="-122"/>
              <a:ea typeface="隶书" pitchFamily="1" charset="-122"/>
            </a:endParaRPr>
          </a:p>
        </p:txBody>
      </p:sp>
      <p:sp>
        <p:nvSpPr>
          <p:cNvPr id="15368" name="文本框 15367"/>
          <p:cNvSpPr txBox="1"/>
          <p:nvPr/>
        </p:nvSpPr>
        <p:spPr>
          <a:xfrm>
            <a:off x="684213" y="4149725"/>
            <a:ext cx="5181600" cy="568325"/>
          </a:xfrm>
          <a:prstGeom prst="rect">
            <a:avLst/>
          </a:prstGeom>
          <a:noFill/>
          <a:ln w="9525">
            <a:noFill/>
          </a:ln>
        </p:spPr>
        <p:txBody>
          <a:bodyPr lIns="90000" tIns="46800" rIns="90000" bIns="46800">
            <a:spAutoFit/>
          </a:bodyPr>
          <a:p>
            <a:pPr eaLnBrk="0" hangingPunct="0">
              <a:lnSpc>
                <a:spcPct val="120000"/>
              </a:lnSpc>
              <a:spcBef>
                <a:spcPct val="20000"/>
              </a:spcBef>
              <a:spcAft>
                <a:spcPct val="20000"/>
              </a:spcAft>
            </a:pPr>
            <a:r>
              <a:rPr lang="zh-CN" altLang="en-US" sz="2600" dirty="0">
                <a:effectLst>
                  <a:outerShdw blurRad="38100" dist="38100" dir="2700000">
                    <a:srgbClr val="FFFFFF"/>
                  </a:outerShdw>
                </a:effectLst>
                <a:latin typeface="隶书" pitchFamily="1" charset="-122"/>
                <a:ea typeface="隶书" pitchFamily="1" charset="-122"/>
              </a:rPr>
              <a:t>特点及应用：</a:t>
            </a:r>
            <a:endParaRPr lang="zh-CN" altLang="en-US" sz="2600" dirty="0">
              <a:effectLst>
                <a:outerShdw blurRad="38100" dist="38100" dir="2700000">
                  <a:srgbClr val="FFFFFF"/>
                </a:outerShdw>
              </a:effectLst>
              <a:latin typeface="隶书" pitchFamily="1" charset="-122"/>
              <a:ea typeface="隶书" pitchFamily="1"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blinds(horizontal)">
                                      <p:cBhvr>
                                        <p:cTn id="7" dur="500"/>
                                        <p:tgtEl>
                                          <p:spTgt spid="1536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dissolve">
                                      <p:cBhvr>
                                        <p:cTn id="12" dur="500"/>
                                        <p:tgtEl>
                                          <p:spTgt spid="1536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5364"/>
                                        </p:tgtEl>
                                        <p:attrNameLst>
                                          <p:attrName>style.visibility</p:attrName>
                                        </p:attrNameLst>
                                      </p:cBhvr>
                                      <p:to>
                                        <p:strVal val="visible"/>
                                      </p:to>
                                    </p:set>
                                    <p:anim calcmode="lin" valueType="num">
                                      <p:cBhvr additive="base">
                                        <p:cTn id="17" dur="500" fill="hold"/>
                                        <p:tgtEl>
                                          <p:spTgt spid="15364"/>
                                        </p:tgtEl>
                                        <p:attrNameLst>
                                          <p:attrName>ppt_x</p:attrName>
                                        </p:attrNameLst>
                                      </p:cBhvr>
                                      <p:tavLst>
                                        <p:tav tm="0">
                                          <p:val>
                                            <p:strVal val="0-#ppt_w/2"/>
                                          </p:val>
                                        </p:tav>
                                        <p:tav tm="100000">
                                          <p:val>
                                            <p:strVal val="#ppt_x"/>
                                          </p:val>
                                        </p:tav>
                                      </p:tavLst>
                                    </p:anim>
                                    <p:anim calcmode="lin" valueType="num">
                                      <p:cBhvr additive="base">
                                        <p:cTn id="18" dur="500" fill="hold"/>
                                        <p:tgtEl>
                                          <p:spTgt spid="1536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5363"/>
                                        </p:tgtEl>
                                        <p:attrNameLst>
                                          <p:attrName>style.visibility</p:attrName>
                                        </p:attrNameLst>
                                      </p:cBhvr>
                                      <p:to>
                                        <p:strVal val="visible"/>
                                      </p:to>
                                    </p:set>
                                    <p:anim calcmode="lin" valueType="num">
                                      <p:cBhvr additive="base">
                                        <p:cTn id="23" dur="500" fill="hold"/>
                                        <p:tgtEl>
                                          <p:spTgt spid="15363"/>
                                        </p:tgtEl>
                                        <p:attrNameLst>
                                          <p:attrName>ppt_x</p:attrName>
                                        </p:attrNameLst>
                                      </p:cBhvr>
                                      <p:tavLst>
                                        <p:tav tm="0">
                                          <p:val>
                                            <p:strVal val="0-#ppt_w/2"/>
                                          </p:val>
                                        </p:tav>
                                        <p:tav tm="100000">
                                          <p:val>
                                            <p:strVal val="#ppt_x"/>
                                          </p:val>
                                        </p:tav>
                                      </p:tavLst>
                                    </p:anim>
                                    <p:anim calcmode="lin" valueType="num">
                                      <p:cBhvr additive="base">
                                        <p:cTn id="24" dur="500" fill="hold"/>
                                        <p:tgtEl>
                                          <p:spTgt spid="1536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366"/>
                                        </p:tgtEl>
                                        <p:attrNameLst>
                                          <p:attrName>style.visibility</p:attrName>
                                        </p:attrNameLst>
                                      </p:cBhvr>
                                      <p:to>
                                        <p:strVal val="visible"/>
                                      </p:to>
                                    </p:set>
                                    <p:anim calcmode="lin" valueType="num">
                                      <p:cBhvr additive="base">
                                        <p:cTn id="29" dur="500" fill="hold"/>
                                        <p:tgtEl>
                                          <p:spTgt spid="15366"/>
                                        </p:tgtEl>
                                        <p:attrNameLst>
                                          <p:attrName>ppt_x</p:attrName>
                                        </p:attrNameLst>
                                      </p:cBhvr>
                                      <p:tavLst>
                                        <p:tav tm="0">
                                          <p:val>
                                            <p:strVal val="#ppt_x"/>
                                          </p:val>
                                        </p:tav>
                                        <p:tav tm="100000">
                                          <p:val>
                                            <p:strVal val="#ppt_x"/>
                                          </p:val>
                                        </p:tav>
                                      </p:tavLst>
                                    </p:anim>
                                    <p:anim calcmode="lin" valueType="num">
                                      <p:cBhvr additive="base">
                                        <p:cTn id="30" dur="500" fill="hold"/>
                                        <p:tgtEl>
                                          <p:spTgt spid="1536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5368"/>
                                        </p:tgtEl>
                                        <p:attrNameLst>
                                          <p:attrName>style.visibility</p:attrName>
                                        </p:attrNameLst>
                                      </p:cBhvr>
                                      <p:to>
                                        <p:strVal val="visible"/>
                                      </p:to>
                                    </p:set>
                                    <p:anim calcmode="lin" valueType="num">
                                      <p:cBhvr additive="base">
                                        <p:cTn id="35" dur="500" fill="hold"/>
                                        <p:tgtEl>
                                          <p:spTgt spid="15368"/>
                                        </p:tgtEl>
                                        <p:attrNameLst>
                                          <p:attrName>ppt_x</p:attrName>
                                        </p:attrNameLst>
                                      </p:cBhvr>
                                      <p:tavLst>
                                        <p:tav tm="0">
                                          <p:val>
                                            <p:strVal val="0-#ppt_w/2"/>
                                          </p:val>
                                        </p:tav>
                                        <p:tav tm="100000">
                                          <p:val>
                                            <p:strVal val="#ppt_x"/>
                                          </p:val>
                                        </p:tav>
                                      </p:tavLst>
                                    </p:anim>
                                    <p:anim calcmode="lin" valueType="num">
                                      <p:cBhvr additive="base">
                                        <p:cTn id="36" dur="500" fill="hold"/>
                                        <p:tgtEl>
                                          <p:spTgt spid="1536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5367"/>
                                        </p:tgtEl>
                                        <p:attrNameLst>
                                          <p:attrName>style.visibility</p:attrName>
                                        </p:attrNameLst>
                                      </p:cBhvr>
                                      <p:to>
                                        <p:strVal val="visible"/>
                                      </p:to>
                                    </p:set>
                                    <p:anim calcmode="lin" valueType="num">
                                      <p:cBhvr additive="base">
                                        <p:cTn id="41" dur="500" fill="hold"/>
                                        <p:tgtEl>
                                          <p:spTgt spid="15367"/>
                                        </p:tgtEl>
                                        <p:attrNameLst>
                                          <p:attrName>ppt_x</p:attrName>
                                        </p:attrNameLst>
                                      </p:cBhvr>
                                      <p:tavLst>
                                        <p:tav tm="0">
                                          <p:val>
                                            <p:strVal val="#ppt_x"/>
                                          </p:val>
                                        </p:tav>
                                        <p:tav tm="100000">
                                          <p:val>
                                            <p:strVal val="#ppt_x"/>
                                          </p:val>
                                        </p:tav>
                                      </p:tavLst>
                                    </p:anim>
                                    <p:anim calcmode="lin" valueType="num">
                                      <p:cBhvr additive="base">
                                        <p:cTn id="42" dur="500" fill="hold"/>
                                        <p:tgtEl>
                                          <p:spTgt spid="153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p:bldP spid="15364" grpId="0"/>
      <p:bldP spid="15366" grpId="0"/>
      <p:bldP spid="15367" grpId="0"/>
      <p:bldP spid="1536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6386" name="矩形 16385"/>
          <p:cNvSpPr>
            <a:spLocks noRot="1"/>
          </p:cNvSpPr>
          <p:nvPr/>
        </p:nvSpPr>
        <p:spPr>
          <a:xfrm>
            <a:off x="468313" y="333375"/>
            <a:ext cx="5486400" cy="549275"/>
          </a:xfrm>
          <a:prstGeom prst="rect">
            <a:avLst/>
          </a:prstGeom>
          <a:noFill/>
          <a:ln w="9525">
            <a:noFill/>
          </a:ln>
        </p:spPr>
        <p:txBody>
          <a:bodyPr wrap="none" lIns="0" tIns="0" rIns="0" bIns="0" anchor="t" anchorCtr="0">
            <a:spAutoFit/>
          </a:bodyPr>
          <a:lstStyle>
            <a:lvl1pPr marL="342900" lvl="0" indent="-342900" algn="l" defTabSz="914400" eaLnBrk="1" fontAlgn="base" latinLnBrk="0" hangingPunct="1">
              <a:lnSpc>
                <a:spcPct val="100000"/>
              </a:lnSpc>
              <a:spcBef>
                <a:spcPct val="20000"/>
              </a:spcBef>
              <a:spcAft>
                <a:spcPct val="0"/>
              </a:spcAft>
              <a:buChar char="•"/>
              <a:defRPr sz="24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har char="–"/>
              <a:defRPr sz="200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har char="–"/>
              <a:defRPr sz="160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har char="»"/>
              <a:defRPr sz="1600" u="none" kern="1200" baseline="0">
                <a:solidFill>
                  <a:schemeClr val="tx1"/>
                </a:solidFill>
                <a:latin typeface="Arial" panose="020B0604020202020204" pitchFamily="34" charset="0"/>
                <a:ea typeface="微软雅黑" panose="020B0503020204020204" charset="-122"/>
              </a:defRPr>
            </a:lvl5pPr>
          </a:lstStyle>
          <a:p>
            <a:pPr lvl="0"/>
            <a:r>
              <a:rPr lang="en-US" altLang="zh-CN" sz="3600" dirty="0">
                <a:latin typeface="隶书" pitchFamily="1" charset="-122"/>
                <a:ea typeface="隶书" pitchFamily="1" charset="-122"/>
              </a:rPr>
              <a:t>2. </a:t>
            </a:r>
            <a:r>
              <a:rPr lang="zh-CN" altLang="en-US" sz="3600" dirty="0">
                <a:latin typeface="隶书" pitchFamily="1" charset="-122"/>
                <a:ea typeface="隶书" pitchFamily="1" charset="-122"/>
              </a:rPr>
              <a:t>等离子弧焊接</a:t>
            </a:r>
            <a:r>
              <a:rPr lang="en-US" altLang="zh-CN" sz="3600" dirty="0">
                <a:latin typeface="隶书" pitchFamily="1" charset="-122"/>
                <a:ea typeface="隶书" pitchFamily="1" charset="-122"/>
              </a:rPr>
              <a:t>（PAW ） </a:t>
            </a:r>
            <a:endParaRPr lang="zh-CN" altLang="en-US" sz="3600" dirty="0">
              <a:latin typeface="隶书" pitchFamily="1" charset="-122"/>
              <a:ea typeface="隶书" pitchFamily="1" charset="-122"/>
            </a:endParaRPr>
          </a:p>
        </p:txBody>
      </p:sp>
      <p:sp>
        <p:nvSpPr>
          <p:cNvPr id="16387" name="矩形 16386"/>
          <p:cNvSpPr>
            <a:spLocks noRot="1"/>
          </p:cNvSpPr>
          <p:nvPr/>
        </p:nvSpPr>
        <p:spPr>
          <a:xfrm>
            <a:off x="457200" y="1676400"/>
            <a:ext cx="8281988" cy="1044575"/>
          </a:xfrm>
          <a:prstGeom prst="rect">
            <a:avLst/>
          </a:prstGeom>
          <a:noFill/>
          <a:ln w="9525">
            <a:noFill/>
          </a:ln>
        </p:spPr>
        <p:txBody>
          <a:bodyPr lIns="90000" tIns="46800" rIns="90000" bIns="46800">
            <a:spAutoFit/>
          </a:bodyPr>
          <a:p>
            <a:pPr eaLnBrk="0" hangingPunct="0">
              <a:lnSpc>
                <a:spcPct val="120000"/>
              </a:lnSpc>
              <a:spcBef>
                <a:spcPct val="20000"/>
              </a:spcBef>
              <a:spcAft>
                <a:spcPct val="20000"/>
              </a:spcAft>
            </a:pPr>
            <a:r>
              <a:rPr lang="zh-CN" altLang="en-US" sz="2600" dirty="0">
                <a:effectLst>
                  <a:outerShdw blurRad="38100" dist="38100" dir="2700000">
                    <a:srgbClr val="FFFFFF"/>
                  </a:outerShdw>
                </a:effectLst>
                <a:latin typeface="隶书" pitchFamily="1" charset="-122"/>
                <a:ea typeface="隶书" pitchFamily="1" charset="-122"/>
              </a:rPr>
              <a:t>    等离子弧焊是借助水冷喷嘴对电弧的拘束作用，获得高能量密度的等离子弧进行焊接的方法。</a:t>
            </a:r>
            <a:endParaRPr lang="zh-CN" altLang="en-US" sz="2600" dirty="0">
              <a:effectLst>
                <a:outerShdw blurRad="38100" dist="38100" dir="2700000">
                  <a:srgbClr val="FFFFFF"/>
                </a:outerShdw>
              </a:effectLst>
              <a:latin typeface="隶书" pitchFamily="1" charset="-122"/>
              <a:ea typeface="隶书" pitchFamily="1" charset="-122"/>
            </a:endParaRPr>
          </a:p>
        </p:txBody>
      </p:sp>
      <p:sp>
        <p:nvSpPr>
          <p:cNvPr id="16388" name="文本框 16387"/>
          <p:cNvSpPr txBox="1"/>
          <p:nvPr/>
        </p:nvSpPr>
        <p:spPr>
          <a:xfrm>
            <a:off x="1066800" y="3397250"/>
            <a:ext cx="1311275" cy="519113"/>
          </a:xfrm>
          <a:prstGeom prst="rect">
            <a:avLst/>
          </a:prstGeom>
          <a:noFill/>
          <a:ln w="9525">
            <a:noFill/>
          </a:ln>
        </p:spPr>
        <p:txBody>
          <a:bodyPr>
            <a:spAutoFit/>
          </a:bodyPr>
          <a:p>
            <a:pPr eaLnBrk="0" hangingPunct="0"/>
            <a:endParaRPr lang="zh-CN" altLang="en-US" sz="2800" dirty="0">
              <a:latin typeface="隶书" pitchFamily="1" charset="-122"/>
              <a:ea typeface="隶书" pitchFamily="1" charset="-122"/>
            </a:endParaRPr>
          </a:p>
        </p:txBody>
      </p:sp>
      <p:sp>
        <p:nvSpPr>
          <p:cNvPr id="16389" name="文本框 16388"/>
          <p:cNvSpPr txBox="1"/>
          <p:nvPr/>
        </p:nvSpPr>
        <p:spPr>
          <a:xfrm>
            <a:off x="539750" y="2781300"/>
            <a:ext cx="8382000" cy="568325"/>
          </a:xfrm>
          <a:prstGeom prst="rect">
            <a:avLst/>
          </a:prstGeom>
          <a:noFill/>
          <a:ln w="9525">
            <a:noFill/>
          </a:ln>
        </p:spPr>
        <p:txBody>
          <a:bodyPr lIns="90000" tIns="46800" rIns="90000" bIns="46800">
            <a:spAutoFit/>
          </a:bodyPr>
          <a:p>
            <a:pPr eaLnBrk="0" hangingPunct="0">
              <a:lnSpc>
                <a:spcPct val="120000"/>
              </a:lnSpc>
              <a:spcBef>
                <a:spcPct val="20000"/>
              </a:spcBef>
              <a:spcAft>
                <a:spcPct val="20000"/>
              </a:spcAft>
            </a:pPr>
            <a:r>
              <a:rPr lang="zh-CN" altLang="en-US" sz="2600" dirty="0">
                <a:effectLst>
                  <a:outerShdw blurRad="38100" dist="38100" dir="2700000">
                    <a:srgbClr val="FFFFFF"/>
                  </a:outerShdw>
                </a:effectLst>
                <a:latin typeface="隶书" pitchFamily="1" charset="-122"/>
                <a:ea typeface="隶书" pitchFamily="1" charset="-122"/>
              </a:rPr>
              <a:t>按焊缝成形原理，等离子弧焊有下列三种基本方法：</a:t>
            </a:r>
            <a:endParaRPr lang="zh-CN" altLang="en-US" sz="2600" dirty="0">
              <a:effectLst>
                <a:outerShdw blurRad="38100" dist="38100" dir="2700000">
                  <a:srgbClr val="FFFFFF"/>
                </a:outerShdw>
              </a:effectLst>
              <a:latin typeface="隶书" pitchFamily="1" charset="-122"/>
              <a:ea typeface="隶书" pitchFamily="1" charset="-122"/>
            </a:endParaRPr>
          </a:p>
        </p:txBody>
      </p:sp>
      <p:sp>
        <p:nvSpPr>
          <p:cNvPr id="16390" name="文本框 16389"/>
          <p:cNvSpPr txBox="1"/>
          <p:nvPr/>
        </p:nvSpPr>
        <p:spPr>
          <a:xfrm>
            <a:off x="539750" y="4292600"/>
            <a:ext cx="7696200" cy="1044575"/>
          </a:xfrm>
          <a:prstGeom prst="rect">
            <a:avLst/>
          </a:prstGeom>
          <a:noFill/>
          <a:ln w="9525">
            <a:noFill/>
          </a:ln>
        </p:spPr>
        <p:txBody>
          <a:bodyPr lIns="90000" tIns="46800" rIns="90000" bIns="46800">
            <a:spAutoFit/>
          </a:bodyPr>
          <a:p>
            <a:pPr eaLnBrk="0" hangingPunct="0">
              <a:lnSpc>
                <a:spcPct val="120000"/>
              </a:lnSpc>
              <a:spcBef>
                <a:spcPct val="20000"/>
              </a:spcBef>
              <a:spcAft>
                <a:spcPct val="20000"/>
              </a:spcAft>
            </a:pPr>
            <a:r>
              <a:rPr lang="zh-CN" altLang="en-US" sz="2600" dirty="0">
                <a:effectLst>
                  <a:outerShdw blurRad="38100" dist="38100" dir="2700000">
                    <a:srgbClr val="FFFFFF"/>
                  </a:outerShdw>
                </a:effectLst>
                <a:latin typeface="隶书" pitchFamily="1" charset="-122"/>
                <a:ea typeface="隶书" pitchFamily="1" charset="-122"/>
              </a:rPr>
              <a:t>其他类型：脉冲等离子弧焊、交流等离子弧焊、变极性等离子弧焊等。 </a:t>
            </a:r>
            <a:endParaRPr lang="zh-CN" altLang="en-US" sz="2600" dirty="0">
              <a:effectLst>
                <a:outerShdw blurRad="38100" dist="38100" dir="2700000">
                  <a:srgbClr val="FFFFFF"/>
                </a:outerShdw>
              </a:effectLst>
              <a:latin typeface="隶书" pitchFamily="1" charset="-122"/>
              <a:ea typeface="隶书" pitchFamily="1" charset="-122"/>
            </a:endParaRPr>
          </a:p>
        </p:txBody>
      </p:sp>
      <p:sp>
        <p:nvSpPr>
          <p:cNvPr id="16391" name="文本框 16390"/>
          <p:cNvSpPr txBox="1"/>
          <p:nvPr/>
        </p:nvSpPr>
        <p:spPr>
          <a:xfrm>
            <a:off x="468313" y="3644900"/>
            <a:ext cx="2808287" cy="530225"/>
          </a:xfrm>
          <a:prstGeom prst="rect">
            <a:avLst/>
          </a:prstGeom>
          <a:noFill/>
          <a:ln w="9525">
            <a:noFill/>
          </a:ln>
        </p:spPr>
        <p:txBody>
          <a:bodyPr lIns="90000" tIns="46800" rIns="90000" bIns="46800">
            <a:spAutoFit/>
          </a:bodyPr>
          <a:p>
            <a:pPr eaLnBrk="0" hangingPunct="0">
              <a:lnSpc>
                <a:spcPct val="120000"/>
              </a:lnSpc>
              <a:spcBef>
                <a:spcPct val="20000"/>
              </a:spcBef>
              <a:spcAft>
                <a:spcPct val="20000"/>
              </a:spcAft>
            </a:pPr>
            <a:r>
              <a:rPr lang="zh-CN" altLang="en-US" sz="2400" dirty="0">
                <a:effectLst>
                  <a:outerShdw blurRad="38100" dist="38100" dir="2700000">
                    <a:srgbClr val="FFFFFF"/>
                  </a:outerShdw>
                </a:effectLst>
                <a:latin typeface="隶书" pitchFamily="1" charset="-122"/>
                <a:ea typeface="隶书" pitchFamily="1" charset="-122"/>
              </a:rPr>
              <a:t>穿孔型等离子弧焊</a:t>
            </a:r>
            <a:endParaRPr lang="zh-CN" altLang="en-US" sz="2400" dirty="0">
              <a:effectLst>
                <a:outerShdw blurRad="38100" dist="38100" dir="2700000">
                  <a:srgbClr val="FFFFFF"/>
                </a:outerShdw>
              </a:effectLst>
              <a:latin typeface="隶书" pitchFamily="1" charset="-122"/>
              <a:ea typeface="隶书" pitchFamily="1" charset="-122"/>
            </a:endParaRPr>
          </a:p>
        </p:txBody>
      </p:sp>
      <p:sp>
        <p:nvSpPr>
          <p:cNvPr id="16392" name="文本框 16391"/>
          <p:cNvSpPr txBox="1"/>
          <p:nvPr/>
        </p:nvSpPr>
        <p:spPr>
          <a:xfrm>
            <a:off x="3276600" y="3644900"/>
            <a:ext cx="2808288" cy="530225"/>
          </a:xfrm>
          <a:prstGeom prst="rect">
            <a:avLst/>
          </a:prstGeom>
          <a:noFill/>
          <a:ln w="9525">
            <a:noFill/>
          </a:ln>
        </p:spPr>
        <p:txBody>
          <a:bodyPr lIns="90000" tIns="46800" rIns="90000" bIns="46800">
            <a:spAutoFit/>
          </a:bodyPr>
          <a:p>
            <a:pPr eaLnBrk="0" hangingPunct="0">
              <a:lnSpc>
                <a:spcPct val="120000"/>
              </a:lnSpc>
              <a:spcBef>
                <a:spcPct val="20000"/>
              </a:spcBef>
              <a:spcAft>
                <a:spcPct val="20000"/>
              </a:spcAft>
            </a:pPr>
            <a:r>
              <a:rPr lang="zh-CN" altLang="en-US" sz="2400" dirty="0">
                <a:effectLst>
                  <a:outerShdw blurRad="38100" dist="38100" dir="2700000">
                    <a:srgbClr val="FFFFFF"/>
                  </a:outerShdw>
                </a:effectLst>
                <a:latin typeface="隶书" pitchFamily="1" charset="-122"/>
                <a:ea typeface="隶书" pitchFamily="1" charset="-122"/>
              </a:rPr>
              <a:t>熔透型等离子弧焊</a:t>
            </a:r>
            <a:endParaRPr lang="zh-CN" altLang="en-US" sz="2400" dirty="0">
              <a:effectLst>
                <a:outerShdw blurRad="38100" dist="38100" dir="2700000">
                  <a:srgbClr val="FFFFFF"/>
                </a:outerShdw>
              </a:effectLst>
              <a:latin typeface="隶书" pitchFamily="1" charset="-122"/>
              <a:ea typeface="隶书" pitchFamily="1" charset="-122"/>
            </a:endParaRPr>
          </a:p>
        </p:txBody>
      </p:sp>
      <p:sp>
        <p:nvSpPr>
          <p:cNvPr id="16393" name="文本框 16392"/>
          <p:cNvSpPr txBox="1"/>
          <p:nvPr/>
        </p:nvSpPr>
        <p:spPr>
          <a:xfrm>
            <a:off x="6084888" y="3644900"/>
            <a:ext cx="2879725" cy="530225"/>
          </a:xfrm>
          <a:prstGeom prst="rect">
            <a:avLst/>
          </a:prstGeom>
          <a:noFill/>
          <a:ln w="9525">
            <a:noFill/>
          </a:ln>
        </p:spPr>
        <p:txBody>
          <a:bodyPr lIns="90000" tIns="46800" rIns="90000" bIns="46800">
            <a:spAutoFit/>
          </a:bodyPr>
          <a:p>
            <a:pPr eaLnBrk="0" hangingPunct="0">
              <a:lnSpc>
                <a:spcPct val="120000"/>
              </a:lnSpc>
              <a:spcBef>
                <a:spcPct val="20000"/>
              </a:spcBef>
              <a:spcAft>
                <a:spcPct val="20000"/>
              </a:spcAft>
            </a:pPr>
            <a:r>
              <a:rPr lang="zh-CN" altLang="en-US" sz="2400" dirty="0">
                <a:effectLst>
                  <a:outerShdw blurRad="38100" dist="38100" dir="2700000">
                    <a:srgbClr val="FFFFFF"/>
                  </a:outerShdw>
                </a:effectLst>
                <a:latin typeface="隶书" pitchFamily="1" charset="-122"/>
                <a:ea typeface="隶书" pitchFamily="1" charset="-122"/>
              </a:rPr>
              <a:t>微束等离子弧焊</a:t>
            </a:r>
            <a:endParaRPr lang="zh-CN" altLang="en-US" sz="2400" dirty="0">
              <a:effectLst>
                <a:outerShdw blurRad="38100" dist="38100" dir="2700000">
                  <a:srgbClr val="FFFFFF"/>
                </a:outerShdw>
              </a:effectLst>
              <a:latin typeface="隶书" pitchFamily="1" charset="-122"/>
              <a:ea typeface="隶书" pitchFamily="1" charset="-122"/>
            </a:endParaRPr>
          </a:p>
        </p:txBody>
      </p:sp>
      <p:sp>
        <p:nvSpPr>
          <p:cNvPr id="16394" name="矩形 16393"/>
          <p:cNvSpPr/>
          <p:nvPr/>
        </p:nvSpPr>
        <p:spPr>
          <a:xfrm>
            <a:off x="539750" y="1268413"/>
            <a:ext cx="6096000" cy="487362"/>
          </a:xfrm>
          <a:prstGeom prst="rect">
            <a:avLst/>
          </a:prstGeom>
          <a:noFill/>
          <a:ln w="9525">
            <a:noFill/>
          </a:ln>
        </p:spPr>
        <p:txBody>
          <a:bodyPr wrap="none" lIns="0" tIns="0" rIns="0" bIns="0" anchor="t" anchorCtr="0">
            <a:spAutoFit/>
          </a:bodyPr>
          <a:p>
            <a:pPr marL="469900" indent="-469900">
              <a:spcBef>
                <a:spcPct val="20000"/>
              </a:spcBef>
              <a:buClr>
                <a:schemeClr val="accent2"/>
              </a:buClr>
              <a:buFont typeface="Wingdings" panose="05000000000000000000" pitchFamily="2" charset="2"/>
            </a:pPr>
            <a:r>
              <a:rPr lang="en-US" altLang="zh-CN" sz="3200" dirty="0">
                <a:solidFill>
                  <a:schemeClr val="tx2"/>
                </a:solidFill>
                <a:latin typeface="隶书" pitchFamily="1" charset="-122"/>
                <a:ea typeface="隶书" pitchFamily="1" charset="-122"/>
              </a:rPr>
              <a:t>2.1 </a:t>
            </a:r>
            <a:r>
              <a:rPr lang="zh-CN" altLang="en-US" sz="3200" dirty="0">
                <a:solidFill>
                  <a:schemeClr val="tx2"/>
                </a:solidFill>
                <a:latin typeface="隶书" pitchFamily="1" charset="-122"/>
                <a:ea typeface="隶书" pitchFamily="1" charset="-122"/>
              </a:rPr>
              <a:t>等离子弧焊的基本方法及应用</a:t>
            </a:r>
            <a:endParaRPr lang="zh-CN" altLang="en-US" sz="3200" dirty="0">
              <a:solidFill>
                <a:schemeClr val="tx2"/>
              </a:solidFill>
              <a:latin typeface="隶书" pitchFamily="1" charset="-122"/>
              <a:ea typeface="隶书" pitchFamily="1" charset="-122"/>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dissolve">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387"/>
                                        </p:tgtEl>
                                        <p:attrNameLst>
                                          <p:attrName>style.visibility</p:attrName>
                                        </p:attrNameLst>
                                      </p:cBhvr>
                                      <p:to>
                                        <p:strVal val="visible"/>
                                      </p:to>
                                    </p:set>
                                    <p:animEffect transition="in" filter="dissolve">
                                      <p:cBhvr>
                                        <p:cTn id="12" dur="500"/>
                                        <p:tgtEl>
                                          <p:spTgt spid="1638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6389"/>
                                        </p:tgtEl>
                                        <p:attrNameLst>
                                          <p:attrName>style.visibility</p:attrName>
                                        </p:attrNameLst>
                                      </p:cBhvr>
                                      <p:to>
                                        <p:strVal val="visible"/>
                                      </p:to>
                                    </p:set>
                                    <p:anim calcmode="lin" valueType="num">
                                      <p:cBhvr additive="base">
                                        <p:cTn id="17" dur="500" fill="hold"/>
                                        <p:tgtEl>
                                          <p:spTgt spid="16389"/>
                                        </p:tgtEl>
                                        <p:attrNameLst>
                                          <p:attrName>ppt_x</p:attrName>
                                        </p:attrNameLst>
                                      </p:cBhvr>
                                      <p:tavLst>
                                        <p:tav tm="0">
                                          <p:val>
                                            <p:strVal val="0-#ppt_w/2"/>
                                          </p:val>
                                        </p:tav>
                                        <p:tav tm="100000">
                                          <p:val>
                                            <p:strVal val="#ppt_x"/>
                                          </p:val>
                                        </p:tav>
                                      </p:tavLst>
                                    </p:anim>
                                    <p:anim calcmode="lin" valueType="num">
                                      <p:cBhvr additive="base">
                                        <p:cTn id="18" dur="500" fill="hold"/>
                                        <p:tgtEl>
                                          <p:spTgt spid="1638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6391"/>
                                        </p:tgtEl>
                                        <p:attrNameLst>
                                          <p:attrName>style.visibility</p:attrName>
                                        </p:attrNameLst>
                                      </p:cBhvr>
                                      <p:to>
                                        <p:strVal val="visible"/>
                                      </p:to>
                                    </p:set>
                                    <p:anim calcmode="lin" valueType="num">
                                      <p:cBhvr additive="base">
                                        <p:cTn id="23" dur="500" fill="hold"/>
                                        <p:tgtEl>
                                          <p:spTgt spid="16391"/>
                                        </p:tgtEl>
                                        <p:attrNameLst>
                                          <p:attrName>ppt_x</p:attrName>
                                        </p:attrNameLst>
                                      </p:cBhvr>
                                      <p:tavLst>
                                        <p:tav tm="0">
                                          <p:val>
                                            <p:strVal val="0-#ppt_w/2"/>
                                          </p:val>
                                        </p:tav>
                                        <p:tav tm="100000">
                                          <p:val>
                                            <p:strVal val="#ppt_x"/>
                                          </p:val>
                                        </p:tav>
                                      </p:tavLst>
                                    </p:anim>
                                    <p:anim calcmode="lin" valueType="num">
                                      <p:cBhvr additive="base">
                                        <p:cTn id="24" dur="500" fill="hold"/>
                                        <p:tgtEl>
                                          <p:spTgt spid="1639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392"/>
                                        </p:tgtEl>
                                        <p:attrNameLst>
                                          <p:attrName>style.visibility</p:attrName>
                                        </p:attrNameLst>
                                      </p:cBhvr>
                                      <p:to>
                                        <p:strVal val="visible"/>
                                      </p:to>
                                    </p:set>
                                    <p:anim calcmode="lin" valueType="num">
                                      <p:cBhvr additive="base">
                                        <p:cTn id="29" dur="500" fill="hold"/>
                                        <p:tgtEl>
                                          <p:spTgt spid="16392"/>
                                        </p:tgtEl>
                                        <p:attrNameLst>
                                          <p:attrName>ppt_x</p:attrName>
                                        </p:attrNameLst>
                                      </p:cBhvr>
                                      <p:tavLst>
                                        <p:tav tm="0">
                                          <p:val>
                                            <p:strVal val="#ppt_x"/>
                                          </p:val>
                                        </p:tav>
                                        <p:tav tm="100000">
                                          <p:val>
                                            <p:strVal val="#ppt_x"/>
                                          </p:val>
                                        </p:tav>
                                      </p:tavLst>
                                    </p:anim>
                                    <p:anim calcmode="lin" valueType="num">
                                      <p:cBhvr additive="base">
                                        <p:cTn id="30" dur="500" fill="hold"/>
                                        <p:tgtEl>
                                          <p:spTgt spid="1639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6393"/>
                                        </p:tgtEl>
                                        <p:attrNameLst>
                                          <p:attrName>style.visibility</p:attrName>
                                        </p:attrNameLst>
                                      </p:cBhvr>
                                      <p:to>
                                        <p:strVal val="visible"/>
                                      </p:to>
                                    </p:set>
                                    <p:anim calcmode="lin" valueType="num">
                                      <p:cBhvr additive="base">
                                        <p:cTn id="35" dur="500" fill="hold"/>
                                        <p:tgtEl>
                                          <p:spTgt spid="16393"/>
                                        </p:tgtEl>
                                        <p:attrNameLst>
                                          <p:attrName>ppt_x</p:attrName>
                                        </p:attrNameLst>
                                      </p:cBhvr>
                                      <p:tavLst>
                                        <p:tav tm="0">
                                          <p:val>
                                            <p:strVal val="1+#ppt_w/2"/>
                                          </p:val>
                                        </p:tav>
                                        <p:tav tm="100000">
                                          <p:val>
                                            <p:strVal val="#ppt_x"/>
                                          </p:val>
                                        </p:tav>
                                      </p:tavLst>
                                    </p:anim>
                                    <p:anim calcmode="lin" valueType="num">
                                      <p:cBhvr additive="base">
                                        <p:cTn id="36" dur="500" fill="hold"/>
                                        <p:tgtEl>
                                          <p:spTgt spid="1639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6" fill="hold" grpId="0" nodeType="clickEffect">
                                  <p:stCondLst>
                                    <p:cond delay="0"/>
                                  </p:stCondLst>
                                  <p:childTnLst>
                                    <p:set>
                                      <p:cBhvr>
                                        <p:cTn id="40" dur="1" fill="hold">
                                          <p:stCondLst>
                                            <p:cond delay="0"/>
                                          </p:stCondLst>
                                        </p:cTn>
                                        <p:tgtEl>
                                          <p:spTgt spid="16390"/>
                                        </p:tgtEl>
                                        <p:attrNameLst>
                                          <p:attrName>style.visibility</p:attrName>
                                        </p:attrNameLst>
                                      </p:cBhvr>
                                      <p:to>
                                        <p:strVal val="visible"/>
                                      </p:to>
                                    </p:set>
                                    <p:anim calcmode="lin" valueType="num">
                                      <p:cBhvr additive="base">
                                        <p:cTn id="41" dur="500" fill="hold"/>
                                        <p:tgtEl>
                                          <p:spTgt spid="16390"/>
                                        </p:tgtEl>
                                        <p:attrNameLst>
                                          <p:attrName>ppt_x</p:attrName>
                                        </p:attrNameLst>
                                      </p:cBhvr>
                                      <p:tavLst>
                                        <p:tav tm="0">
                                          <p:val>
                                            <p:strVal val="1+#ppt_w/2"/>
                                          </p:val>
                                        </p:tav>
                                        <p:tav tm="100000">
                                          <p:val>
                                            <p:strVal val="#ppt_x"/>
                                          </p:val>
                                        </p:tav>
                                      </p:tavLst>
                                    </p:anim>
                                    <p:anim calcmode="lin" valueType="num">
                                      <p:cBhvr additive="base">
                                        <p:cTn id="42" dur="500" fill="hold"/>
                                        <p:tgtEl>
                                          <p:spTgt spid="163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p:bldP spid="16389" grpId="0"/>
      <p:bldP spid="16390" grpId="0"/>
      <p:bldP spid="16391" grpId="0"/>
      <p:bldP spid="16392" grpId="0"/>
      <p:bldP spid="1639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7410" name="矩形 17409"/>
          <p:cNvSpPr>
            <a:spLocks noRot="1"/>
          </p:cNvSpPr>
          <p:nvPr/>
        </p:nvSpPr>
        <p:spPr>
          <a:xfrm>
            <a:off x="381000" y="533400"/>
            <a:ext cx="7848600" cy="685800"/>
          </a:xfrm>
          <a:prstGeom prst="rect">
            <a:avLst/>
          </a:prstGeom>
          <a:noFill/>
          <a:ln w="9525">
            <a:noFill/>
          </a:ln>
        </p:spPr>
        <p:txBody>
          <a:bodyPr anchor="ctr" anchorCtr="0"/>
          <a:lstStyle>
            <a:lvl1pPr marL="0" lvl="0" indent="0" algn="l" defTabSz="914400" eaLnBrk="1" fontAlgn="base" latinLnBrk="0" hangingPunct="1">
              <a:lnSpc>
                <a:spcPct val="100000"/>
              </a:lnSpc>
              <a:spcBef>
                <a:spcPct val="0"/>
              </a:spcBef>
              <a:spcAft>
                <a:spcPct val="0"/>
              </a:spcAft>
              <a:buNone/>
              <a:defRPr sz="3200" u="none" kern="1200" baseline="0">
                <a:solidFill>
                  <a:srgbClr val="80A331"/>
                </a:solidFill>
                <a:latin typeface="Arial" panose="020B0604020202020204" pitchFamily="34" charset="0"/>
                <a:ea typeface="微软雅黑" panose="020B0503020204020204" charset="-122"/>
              </a:defRPr>
            </a:lvl1pPr>
          </a:lstStyle>
          <a:p>
            <a:pPr lvl="0"/>
            <a:endParaRPr lang="zh-CN" altLang="en-US" sz="2100" b="1" dirty="0">
              <a:solidFill>
                <a:schemeClr val="tx1"/>
              </a:solidFill>
              <a:ea typeface="隶书" pitchFamily="1" charset="-122"/>
            </a:endParaRPr>
          </a:p>
        </p:txBody>
      </p:sp>
      <p:sp>
        <p:nvSpPr>
          <p:cNvPr id="17411" name="文本框 17410"/>
          <p:cNvSpPr txBox="1"/>
          <p:nvPr/>
        </p:nvSpPr>
        <p:spPr>
          <a:xfrm>
            <a:off x="539750" y="620713"/>
            <a:ext cx="8001000" cy="457200"/>
          </a:xfrm>
          <a:prstGeom prst="rect">
            <a:avLst/>
          </a:prstGeom>
          <a:noFill/>
          <a:ln w="9525">
            <a:noFill/>
          </a:ln>
        </p:spPr>
        <p:txBody>
          <a:bodyPr wrap="none" lIns="0" tIns="0" rIns="0" bIns="0" anchor="t" anchorCtr="0">
            <a:spAutoFit/>
          </a:bodyPr>
          <a:p>
            <a:pPr marL="469900" indent="-469900">
              <a:spcBef>
                <a:spcPct val="25000"/>
              </a:spcBef>
              <a:spcAft>
                <a:spcPct val="20000"/>
              </a:spcAft>
              <a:buClr>
                <a:schemeClr val="accent2"/>
              </a:buClr>
              <a:buFont typeface="Wingdings" panose="05000000000000000000" pitchFamily="2" charset="2"/>
            </a:pPr>
            <a:r>
              <a:rPr lang="en-US" altLang="zh-CN" sz="3000" dirty="0">
                <a:latin typeface="隶书" pitchFamily="1" charset="-122"/>
                <a:ea typeface="隶书" pitchFamily="1" charset="-122"/>
              </a:rPr>
              <a:t>2.1.1 </a:t>
            </a:r>
            <a:r>
              <a:rPr lang="zh-CN" altLang="en-US" sz="3000" dirty="0">
                <a:latin typeface="隶书" pitchFamily="1" charset="-122"/>
                <a:ea typeface="隶书" pitchFamily="1" charset="-122"/>
              </a:rPr>
              <a:t>穿透型等离子弧焊（小孔型等离子弧焊）</a:t>
            </a:r>
            <a:endParaRPr lang="zh-CN" altLang="en-US" sz="3000" dirty="0">
              <a:latin typeface="隶书" pitchFamily="1" charset="-122"/>
              <a:ea typeface="隶书" pitchFamily="1" charset="-122"/>
            </a:endParaRPr>
          </a:p>
        </p:txBody>
      </p:sp>
      <p:sp>
        <p:nvSpPr>
          <p:cNvPr id="17412" name="文本框 17411"/>
          <p:cNvSpPr txBox="1"/>
          <p:nvPr/>
        </p:nvSpPr>
        <p:spPr>
          <a:xfrm>
            <a:off x="179388" y="1268413"/>
            <a:ext cx="8763000" cy="568325"/>
          </a:xfrm>
          <a:prstGeom prst="rect">
            <a:avLst/>
          </a:prstGeom>
          <a:noFill/>
          <a:ln w="9525">
            <a:noFill/>
          </a:ln>
        </p:spPr>
        <p:txBody>
          <a:bodyPr lIns="90000" tIns="46800" rIns="90000" bIns="46800">
            <a:spAutoFit/>
          </a:bodyPr>
          <a:p>
            <a:pPr eaLnBrk="0" hangingPunct="0">
              <a:lnSpc>
                <a:spcPct val="120000"/>
              </a:lnSpc>
              <a:spcBef>
                <a:spcPct val="20000"/>
              </a:spcBef>
              <a:spcAft>
                <a:spcPct val="20000"/>
              </a:spcAft>
            </a:pPr>
            <a:r>
              <a:rPr lang="zh-CN" altLang="en-US" sz="2600" dirty="0">
                <a:effectLst>
                  <a:outerShdw blurRad="38100" dist="38100" dir="2700000">
                    <a:srgbClr val="FFFFFF"/>
                  </a:outerShdw>
                </a:effectLst>
                <a:latin typeface="隶书" pitchFamily="1" charset="-122"/>
                <a:ea typeface="隶书" pitchFamily="1" charset="-122"/>
              </a:rPr>
              <a:t>  该焊法可实现一定厚度范围内的金属单面焊双面成形。 </a:t>
            </a:r>
            <a:endParaRPr lang="zh-CN" altLang="en-US" sz="2600" dirty="0">
              <a:effectLst>
                <a:outerShdw blurRad="38100" dist="38100" dir="2700000">
                  <a:srgbClr val="FFFFFF"/>
                </a:outerShdw>
              </a:effectLst>
              <a:latin typeface="隶书" pitchFamily="1" charset="-122"/>
              <a:ea typeface="隶书" pitchFamily="1" charset="-122"/>
            </a:endParaRPr>
          </a:p>
        </p:txBody>
      </p:sp>
      <p:sp>
        <p:nvSpPr>
          <p:cNvPr id="17413" name="文本框 17412"/>
          <p:cNvSpPr txBox="1"/>
          <p:nvPr/>
        </p:nvSpPr>
        <p:spPr>
          <a:xfrm>
            <a:off x="381000" y="2438400"/>
            <a:ext cx="8382000" cy="1044575"/>
          </a:xfrm>
          <a:prstGeom prst="rect">
            <a:avLst/>
          </a:prstGeom>
          <a:noFill/>
          <a:ln w="9525">
            <a:noFill/>
          </a:ln>
        </p:spPr>
        <p:txBody>
          <a:bodyPr lIns="90000" tIns="46800" rIns="90000" bIns="46800">
            <a:spAutoFit/>
          </a:bodyPr>
          <a:p>
            <a:pPr eaLnBrk="0" hangingPunct="0">
              <a:lnSpc>
                <a:spcPct val="120000"/>
              </a:lnSpc>
              <a:spcBef>
                <a:spcPct val="20000"/>
              </a:spcBef>
              <a:spcAft>
                <a:spcPct val="20000"/>
              </a:spcAft>
            </a:pPr>
            <a:r>
              <a:rPr lang="zh-CN" altLang="en-US" sz="2600" dirty="0">
                <a:effectLst>
                  <a:outerShdw blurRad="38100" dist="38100" dir="2700000">
                    <a:srgbClr val="FFFFFF"/>
                  </a:outerShdw>
                </a:effectLst>
                <a:latin typeface="隶书" pitchFamily="1" charset="-122"/>
                <a:ea typeface="隶书" pitchFamily="1" charset="-122"/>
              </a:rPr>
              <a:t> 利用等离子弧能量密度大和等离子流吹力大的特点，将工件完全熔透，并在熔池上产生一个贯穿焊件的小孔。</a:t>
            </a:r>
            <a:endParaRPr lang="zh-CN" altLang="en-US" sz="2600" dirty="0">
              <a:effectLst>
                <a:outerShdw blurRad="38100" dist="38100" dir="2700000">
                  <a:srgbClr val="FFFFFF"/>
                </a:outerShdw>
              </a:effectLst>
              <a:latin typeface="隶书" pitchFamily="1" charset="-122"/>
              <a:ea typeface="隶书" pitchFamily="1" charset="-122"/>
            </a:endParaRPr>
          </a:p>
        </p:txBody>
      </p:sp>
      <p:sp>
        <p:nvSpPr>
          <p:cNvPr id="17414" name="文本框 17413"/>
          <p:cNvSpPr txBox="1"/>
          <p:nvPr/>
        </p:nvSpPr>
        <p:spPr>
          <a:xfrm>
            <a:off x="468313" y="3644900"/>
            <a:ext cx="4752975" cy="2473325"/>
          </a:xfrm>
          <a:prstGeom prst="rect">
            <a:avLst/>
          </a:prstGeom>
          <a:noFill/>
          <a:ln w="9525">
            <a:noFill/>
          </a:ln>
        </p:spPr>
        <p:txBody>
          <a:bodyPr lIns="90000" tIns="46800" rIns="90000" bIns="46800">
            <a:spAutoFit/>
          </a:bodyPr>
          <a:p>
            <a:pPr eaLnBrk="0" hangingPunct="0">
              <a:lnSpc>
                <a:spcPct val="120000"/>
              </a:lnSpc>
              <a:spcBef>
                <a:spcPct val="20000"/>
              </a:spcBef>
              <a:spcAft>
                <a:spcPct val="20000"/>
              </a:spcAft>
            </a:pPr>
            <a:r>
              <a:rPr lang="zh-CN" altLang="en-US" sz="2600" dirty="0">
                <a:effectLst>
                  <a:outerShdw blurRad="38100" dist="38100" dir="2700000">
                    <a:srgbClr val="FFFFFF"/>
                  </a:outerShdw>
                </a:effectLst>
                <a:latin typeface="隶书" pitchFamily="1" charset="-122"/>
                <a:ea typeface="隶书" pitchFamily="1" charset="-122"/>
              </a:rPr>
              <a:t>等离子弧通过小孔从背面喷</a:t>
            </a:r>
            <a:endParaRPr lang="zh-CN" altLang="en-US" sz="2600" dirty="0">
              <a:effectLst>
                <a:outerShdw blurRad="38100" dist="38100" dir="2700000">
                  <a:srgbClr val="FFFFFF"/>
                </a:outerShdw>
              </a:effectLst>
              <a:latin typeface="隶书" pitchFamily="1" charset="-122"/>
              <a:ea typeface="隶书" pitchFamily="1" charset="-122"/>
            </a:endParaRPr>
          </a:p>
          <a:p>
            <a:pPr eaLnBrk="0" hangingPunct="0">
              <a:lnSpc>
                <a:spcPct val="120000"/>
              </a:lnSpc>
              <a:spcBef>
                <a:spcPct val="20000"/>
              </a:spcBef>
              <a:spcAft>
                <a:spcPct val="20000"/>
              </a:spcAft>
            </a:pPr>
            <a:r>
              <a:rPr lang="zh-CN" altLang="en-US" sz="2600" dirty="0">
                <a:effectLst>
                  <a:outerShdw blurRad="38100" dist="38100" dir="2700000">
                    <a:srgbClr val="FFFFFF"/>
                  </a:outerShdw>
                </a:effectLst>
                <a:latin typeface="隶书" pitchFamily="1" charset="-122"/>
                <a:ea typeface="隶书" pitchFamily="1" charset="-122"/>
              </a:rPr>
              <a:t>出，被熔化的金属在电弧吹</a:t>
            </a:r>
            <a:endParaRPr lang="zh-CN" altLang="en-US" sz="2600" dirty="0">
              <a:effectLst>
                <a:outerShdw blurRad="38100" dist="38100" dir="2700000">
                  <a:srgbClr val="FFFFFF"/>
                </a:outerShdw>
              </a:effectLst>
              <a:latin typeface="隶书" pitchFamily="1" charset="-122"/>
              <a:ea typeface="隶书" pitchFamily="1" charset="-122"/>
            </a:endParaRPr>
          </a:p>
          <a:p>
            <a:pPr eaLnBrk="0" hangingPunct="0">
              <a:lnSpc>
                <a:spcPct val="120000"/>
              </a:lnSpc>
              <a:spcBef>
                <a:spcPct val="20000"/>
              </a:spcBef>
              <a:spcAft>
                <a:spcPct val="20000"/>
              </a:spcAft>
            </a:pPr>
            <a:r>
              <a:rPr lang="zh-CN" altLang="en-US" sz="2600" dirty="0">
                <a:effectLst>
                  <a:outerShdw blurRad="38100" dist="38100" dir="2700000">
                    <a:srgbClr val="FFFFFF"/>
                  </a:outerShdw>
                </a:effectLst>
                <a:latin typeface="隶书" pitchFamily="1" charset="-122"/>
                <a:ea typeface="隶书" pitchFamily="1" charset="-122"/>
              </a:rPr>
              <a:t>力、液体金属重力和表面张</a:t>
            </a:r>
            <a:endParaRPr lang="zh-CN" altLang="en-US" sz="2600" dirty="0">
              <a:effectLst>
                <a:outerShdw blurRad="38100" dist="38100" dir="2700000">
                  <a:srgbClr val="FFFFFF"/>
                </a:outerShdw>
              </a:effectLst>
              <a:latin typeface="隶书" pitchFamily="1" charset="-122"/>
              <a:ea typeface="隶书" pitchFamily="1" charset="-122"/>
            </a:endParaRPr>
          </a:p>
          <a:p>
            <a:pPr eaLnBrk="0" hangingPunct="0">
              <a:lnSpc>
                <a:spcPct val="120000"/>
              </a:lnSpc>
              <a:spcBef>
                <a:spcPct val="20000"/>
              </a:spcBef>
              <a:spcAft>
                <a:spcPct val="20000"/>
              </a:spcAft>
            </a:pPr>
            <a:r>
              <a:rPr lang="zh-CN" altLang="en-US" sz="2600" dirty="0">
                <a:effectLst>
                  <a:outerShdw blurRad="38100" dist="38100" dir="2700000">
                    <a:srgbClr val="FFFFFF"/>
                  </a:outerShdw>
                </a:effectLst>
                <a:latin typeface="隶书" pitchFamily="1" charset="-122"/>
                <a:ea typeface="隶书" pitchFamily="1" charset="-122"/>
              </a:rPr>
              <a:t>力相互作用下保持平衡。</a:t>
            </a:r>
            <a:endParaRPr lang="zh-CN" altLang="en-US" sz="2600" dirty="0">
              <a:effectLst>
                <a:outerShdw blurRad="38100" dist="38100" dir="2700000">
                  <a:srgbClr val="FFFFFF"/>
                </a:outerShdw>
              </a:effectLst>
              <a:latin typeface="隶书" pitchFamily="1" charset="-122"/>
              <a:ea typeface="隶书" pitchFamily="1" charset="-122"/>
            </a:endParaRPr>
          </a:p>
        </p:txBody>
      </p:sp>
      <p:sp>
        <p:nvSpPr>
          <p:cNvPr id="17415" name="文本框 17414"/>
          <p:cNvSpPr txBox="1"/>
          <p:nvPr/>
        </p:nvSpPr>
        <p:spPr>
          <a:xfrm>
            <a:off x="539750" y="1844675"/>
            <a:ext cx="3505200" cy="579438"/>
          </a:xfrm>
          <a:prstGeom prst="rect">
            <a:avLst/>
          </a:prstGeom>
          <a:noFill/>
          <a:ln w="9525">
            <a:noFill/>
          </a:ln>
        </p:spPr>
        <p:txBody>
          <a:bodyPr lIns="91430" tIns="45715" rIns="91430" bIns="45715">
            <a:spAutoFit/>
          </a:bodyPr>
          <a:p>
            <a:pPr>
              <a:spcBef>
                <a:spcPct val="50000"/>
              </a:spcBef>
              <a:buFont typeface="Wingdings" panose="05000000000000000000" pitchFamily="2" charset="2"/>
              <a:buChar char="v"/>
            </a:pPr>
            <a:r>
              <a:rPr lang="zh-CN" altLang="en-US" sz="2800" b="1" dirty="0">
                <a:latin typeface="Times New Roman" panose="02020603050405020304" pitchFamily="2" charset="0"/>
                <a:ea typeface="隶书" pitchFamily="1" charset="-122"/>
              </a:rPr>
              <a:t>  焊接过程：</a:t>
            </a:r>
            <a:r>
              <a:rPr lang="zh-CN" altLang="en-US" sz="3200" b="1" dirty="0">
                <a:latin typeface="Times New Roman" panose="02020603050405020304" pitchFamily="2" charset="0"/>
                <a:ea typeface="隶书" pitchFamily="1" charset="-122"/>
              </a:rPr>
              <a:t> </a:t>
            </a:r>
            <a:endParaRPr lang="zh-CN" altLang="en-US" sz="3200" b="1" dirty="0">
              <a:latin typeface="Times New Roman" panose="02020603050405020304" pitchFamily="2" charset="0"/>
              <a:ea typeface="隶书" pitchFamily="1" charset="-122"/>
            </a:endParaRPr>
          </a:p>
        </p:txBody>
      </p:sp>
      <p:pic>
        <p:nvPicPr>
          <p:cNvPr id="17416" name="图片 17415" descr="未标题-1 拷贝"/>
          <p:cNvPicPr>
            <a:picLocks noChangeAspect="1"/>
          </p:cNvPicPr>
          <p:nvPr/>
        </p:nvPicPr>
        <p:blipFill>
          <a:blip r:embed="rId1"/>
          <a:srcRect l="8023" t="3589" r="3502" b="15930"/>
          <a:stretch>
            <a:fillRect/>
          </a:stretch>
        </p:blipFill>
        <p:spPr>
          <a:xfrm>
            <a:off x="5364163" y="3500438"/>
            <a:ext cx="3095625" cy="3167062"/>
          </a:xfrm>
          <a:prstGeom prst="rect">
            <a:avLst/>
          </a:prstGeom>
          <a:noFill/>
          <a:ln w="9525">
            <a:noFill/>
          </a:ln>
        </p:spPr>
      </p:pic>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slide(fromBottom)">
                                      <p:cBhvr>
                                        <p:cTn id="7" dur="500"/>
                                        <p:tgtEl>
                                          <p:spTgt spid="174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7412"/>
                                        </p:tgtEl>
                                        <p:attrNameLst>
                                          <p:attrName>style.visibility</p:attrName>
                                        </p:attrNameLst>
                                      </p:cBhvr>
                                      <p:to>
                                        <p:strVal val="visible"/>
                                      </p:to>
                                    </p:set>
                                    <p:anim calcmode="lin" valueType="num">
                                      <p:cBhvr additive="base">
                                        <p:cTn id="12" dur="500" fill="hold"/>
                                        <p:tgtEl>
                                          <p:spTgt spid="17412"/>
                                        </p:tgtEl>
                                        <p:attrNameLst>
                                          <p:attrName>ppt_x</p:attrName>
                                        </p:attrNameLst>
                                      </p:cBhvr>
                                      <p:tavLst>
                                        <p:tav tm="0">
                                          <p:val>
                                            <p:strVal val="0-#ppt_w/2"/>
                                          </p:val>
                                        </p:tav>
                                        <p:tav tm="100000">
                                          <p:val>
                                            <p:strVal val="#ppt_x"/>
                                          </p:val>
                                        </p:tav>
                                      </p:tavLst>
                                    </p:anim>
                                    <p:anim calcmode="lin" valueType="num">
                                      <p:cBhvr additive="base">
                                        <p:cTn id="13" dur="500" fill="hold"/>
                                        <p:tgtEl>
                                          <p:spTgt spid="1741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7415"/>
                                        </p:tgtEl>
                                        <p:attrNameLst>
                                          <p:attrName>style.visibility</p:attrName>
                                        </p:attrNameLst>
                                      </p:cBhvr>
                                      <p:to>
                                        <p:strVal val="visible"/>
                                      </p:to>
                                    </p:set>
                                    <p:animEffect transition="in" filter="dissolve">
                                      <p:cBhvr>
                                        <p:cTn id="18" dur="500"/>
                                        <p:tgtEl>
                                          <p:spTgt spid="17415"/>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grpId="0" nodeType="clickEffect">
                                  <p:stCondLst>
                                    <p:cond delay="0"/>
                                  </p:stCondLst>
                                  <p:childTnLst>
                                    <p:set>
                                      <p:cBhvr>
                                        <p:cTn id="22" dur="1" fill="hold">
                                          <p:stCondLst>
                                            <p:cond delay="0"/>
                                          </p:stCondLst>
                                        </p:cTn>
                                        <p:tgtEl>
                                          <p:spTgt spid="17413"/>
                                        </p:tgtEl>
                                        <p:attrNameLst>
                                          <p:attrName>style.visibility</p:attrName>
                                        </p:attrNameLst>
                                      </p:cBhvr>
                                      <p:to>
                                        <p:strVal val="visible"/>
                                      </p:to>
                                    </p:set>
                                    <p:animEffect transition="in" filter="slide(fromLeft)">
                                      <p:cBhvr>
                                        <p:cTn id="23" dur="500"/>
                                        <p:tgtEl>
                                          <p:spTgt spid="17413"/>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17414"/>
                                        </p:tgtEl>
                                        <p:attrNameLst>
                                          <p:attrName>style.visibility</p:attrName>
                                        </p:attrNameLst>
                                      </p:cBhvr>
                                      <p:to>
                                        <p:strVal val="visible"/>
                                      </p:to>
                                    </p:set>
                                    <p:animEffect transition="in" filter="slide(fromBottom)">
                                      <p:cBhvr>
                                        <p:cTn id="28" dur="500"/>
                                        <p:tgtEl>
                                          <p:spTgt spid="17414"/>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17416"/>
                                        </p:tgtEl>
                                        <p:attrNameLst>
                                          <p:attrName>style.visibility</p:attrName>
                                        </p:attrNameLst>
                                      </p:cBhvr>
                                      <p:to>
                                        <p:strVal val="visible"/>
                                      </p:to>
                                    </p:set>
                                    <p:animEffect transition="in" filter="box(in)">
                                      <p:cBhvr>
                                        <p:cTn id="33" dur="5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0"/>
      <p:bldP spid="17413" grpId="0"/>
      <p:bldP spid="17414" grpId="0"/>
      <p:bldP spid="1741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8434" name="文本框 18433"/>
          <p:cNvSpPr txBox="1"/>
          <p:nvPr/>
        </p:nvSpPr>
        <p:spPr>
          <a:xfrm>
            <a:off x="250825" y="1412875"/>
            <a:ext cx="5029200" cy="1920875"/>
          </a:xfrm>
          <a:prstGeom prst="rect">
            <a:avLst/>
          </a:prstGeom>
          <a:noFill/>
          <a:ln w="9525">
            <a:noFill/>
          </a:ln>
        </p:spPr>
        <p:txBody>
          <a:bodyPr lIns="91430" tIns="45715" rIns="91430" bIns="45715">
            <a:spAutoFit/>
          </a:bodyPr>
          <a:p>
            <a:pPr>
              <a:spcBef>
                <a:spcPct val="50000"/>
              </a:spcBef>
            </a:pPr>
            <a:r>
              <a:rPr lang="zh-CN" altLang="en-US" sz="2000" b="1" dirty="0">
                <a:latin typeface="隶书" pitchFamily="1" charset="-122"/>
                <a:ea typeface="隶书" pitchFamily="1" charset="-122"/>
              </a:rPr>
              <a:t>  </a:t>
            </a:r>
            <a:r>
              <a:rPr lang="zh-CN" altLang="en-US" sz="2000" dirty="0">
                <a:latin typeface="隶书" pitchFamily="1" charset="-122"/>
                <a:ea typeface="隶书" pitchFamily="1" charset="-122"/>
              </a:rPr>
              <a:t>随着焊枪前移，小孔也跟随前移，熔化金属因表面张力作用而依附在等离子弧周围的固体金属壁面上，并且由于电弧的作用不断地沿着小孔周围向后推动，随即填满原先的小孔而凝结成均匀的焊缝。这种过程称小孔效应。</a:t>
            </a:r>
            <a:endParaRPr lang="zh-CN" altLang="en-US" sz="2000" dirty="0">
              <a:latin typeface="隶书" pitchFamily="1" charset="-122"/>
              <a:ea typeface="隶书" pitchFamily="1" charset="-122"/>
            </a:endParaRPr>
          </a:p>
        </p:txBody>
      </p:sp>
      <p:pic>
        <p:nvPicPr>
          <p:cNvPr id="18435" name="图片 18434"/>
          <p:cNvPicPr>
            <a:picLocks noChangeAspect="1"/>
          </p:cNvPicPr>
          <p:nvPr/>
        </p:nvPicPr>
        <p:blipFill>
          <a:blip r:embed="rId1"/>
          <a:stretch>
            <a:fillRect/>
          </a:stretch>
        </p:blipFill>
        <p:spPr>
          <a:xfrm>
            <a:off x="5795963" y="4508500"/>
            <a:ext cx="2530475" cy="1130300"/>
          </a:xfrm>
          <a:prstGeom prst="rect">
            <a:avLst/>
          </a:prstGeom>
          <a:noFill/>
          <a:ln w="9525">
            <a:noFill/>
          </a:ln>
        </p:spPr>
      </p:pic>
      <p:pic>
        <p:nvPicPr>
          <p:cNvPr id="18436" name="图片 18435" descr="C:/Users/DELL/Desktop/http:/www.tonkspla.com/img/img1.jpg"/>
          <p:cNvPicPr>
            <a:picLocks noChangeAspect="1"/>
          </p:cNvPicPr>
          <p:nvPr/>
        </p:nvPicPr>
        <p:blipFill>
          <a:blip r:embed="rId2" r:link="rId3"/>
          <a:stretch>
            <a:fillRect/>
          </a:stretch>
        </p:blipFill>
        <p:spPr>
          <a:xfrm>
            <a:off x="971550" y="4076700"/>
            <a:ext cx="1568450" cy="1584325"/>
          </a:xfrm>
          <a:prstGeom prst="rect">
            <a:avLst/>
          </a:prstGeom>
          <a:noFill/>
          <a:ln w="9525">
            <a:noFill/>
          </a:ln>
        </p:spPr>
      </p:pic>
      <p:sp>
        <p:nvSpPr>
          <p:cNvPr id="18437" name="矩形 18436"/>
          <p:cNvSpPr/>
          <p:nvPr/>
        </p:nvSpPr>
        <p:spPr>
          <a:xfrm>
            <a:off x="4081463" y="2933700"/>
            <a:ext cx="9144000" cy="0"/>
          </a:xfrm>
          <a:prstGeom prst="rect">
            <a:avLst/>
          </a:prstGeom>
          <a:noFill/>
          <a:ln w="9525">
            <a:noFill/>
          </a:ln>
        </p:spPr>
        <p:txBody>
          <a:bodyPr/>
          <a:p>
            <a:endParaRPr lang="zh-CN" altLang="en-US"/>
          </a:p>
        </p:txBody>
      </p:sp>
      <p:pic>
        <p:nvPicPr>
          <p:cNvPr id="18438" name="图片 18437" descr="C:/Users/DELL/Desktop/http:/www.tonkspla.com/img/img2.jpg"/>
          <p:cNvPicPr>
            <a:picLocks noChangeAspect="1"/>
          </p:cNvPicPr>
          <p:nvPr/>
        </p:nvPicPr>
        <p:blipFill>
          <a:blip r:embed="rId4" r:link="rId5"/>
          <a:stretch>
            <a:fillRect/>
          </a:stretch>
        </p:blipFill>
        <p:spPr>
          <a:xfrm>
            <a:off x="3132138" y="4149725"/>
            <a:ext cx="1568450" cy="1584325"/>
          </a:xfrm>
          <a:prstGeom prst="rect">
            <a:avLst/>
          </a:prstGeom>
          <a:noFill/>
          <a:ln w="9525">
            <a:noFill/>
          </a:ln>
        </p:spPr>
      </p:pic>
      <p:sp>
        <p:nvSpPr>
          <p:cNvPr id="18439" name="文本框 18438"/>
          <p:cNvSpPr txBox="1"/>
          <p:nvPr/>
        </p:nvSpPr>
        <p:spPr>
          <a:xfrm>
            <a:off x="533400" y="5661025"/>
            <a:ext cx="2133600" cy="579438"/>
          </a:xfrm>
          <a:prstGeom prst="rect">
            <a:avLst/>
          </a:prstGeom>
          <a:noFill/>
          <a:ln w="9525">
            <a:noFill/>
          </a:ln>
        </p:spPr>
        <p:txBody>
          <a:bodyPr lIns="91430" tIns="45715" rIns="91430" bIns="45715">
            <a:spAutoFit/>
          </a:bodyPr>
          <a:p>
            <a:pPr algn="ctr">
              <a:spcBef>
                <a:spcPct val="50000"/>
              </a:spcBef>
            </a:pPr>
            <a:r>
              <a:rPr lang="zh-CN" altLang="en-US" sz="2000" b="1" dirty="0">
                <a:latin typeface="Times New Roman" panose="02020603050405020304" pitchFamily="2" charset="0"/>
                <a:ea typeface="隶书" pitchFamily="1" charset="-122"/>
              </a:rPr>
              <a:t>  显著的小孔效应</a:t>
            </a:r>
            <a:r>
              <a:rPr lang="zh-CN" altLang="en-US" sz="3200" b="1" dirty="0">
                <a:latin typeface="Times New Roman" panose="02020603050405020304" pitchFamily="2" charset="0"/>
                <a:ea typeface="隶书" pitchFamily="1" charset="-122"/>
              </a:rPr>
              <a:t> </a:t>
            </a:r>
            <a:endParaRPr lang="zh-CN" altLang="en-US" sz="3200" b="1" dirty="0">
              <a:latin typeface="Times New Roman" panose="02020603050405020304" pitchFamily="2" charset="0"/>
              <a:ea typeface="隶书" pitchFamily="1" charset="-122"/>
            </a:endParaRPr>
          </a:p>
        </p:txBody>
      </p:sp>
      <p:sp>
        <p:nvSpPr>
          <p:cNvPr id="18440" name="文本框 18439"/>
          <p:cNvSpPr txBox="1"/>
          <p:nvPr/>
        </p:nvSpPr>
        <p:spPr>
          <a:xfrm>
            <a:off x="2987675" y="5661025"/>
            <a:ext cx="1981200" cy="579438"/>
          </a:xfrm>
          <a:prstGeom prst="rect">
            <a:avLst/>
          </a:prstGeom>
          <a:noFill/>
          <a:ln w="9525">
            <a:noFill/>
          </a:ln>
        </p:spPr>
        <p:txBody>
          <a:bodyPr lIns="91430" tIns="45715" rIns="91430" bIns="45715">
            <a:spAutoFit/>
          </a:bodyPr>
          <a:p>
            <a:pPr algn="ctr">
              <a:spcBef>
                <a:spcPct val="50000"/>
              </a:spcBef>
            </a:pPr>
            <a:r>
              <a:rPr lang="zh-CN" altLang="en-US" sz="2000" b="1" dirty="0">
                <a:latin typeface="Times New Roman" panose="02020603050405020304" pitchFamily="2" charset="0"/>
                <a:ea typeface="隶书" pitchFamily="1" charset="-122"/>
              </a:rPr>
              <a:t>完美的双面成形</a:t>
            </a:r>
            <a:r>
              <a:rPr lang="zh-CN" altLang="en-US" sz="3200" b="1" dirty="0">
                <a:latin typeface="Times New Roman" panose="02020603050405020304" pitchFamily="2" charset="0"/>
                <a:ea typeface="隶书" pitchFamily="1" charset="-122"/>
              </a:rPr>
              <a:t> </a:t>
            </a:r>
            <a:endParaRPr lang="zh-CN" altLang="en-US" sz="3200" b="1" dirty="0">
              <a:latin typeface="Times New Roman" panose="02020603050405020304" pitchFamily="2" charset="0"/>
              <a:ea typeface="隶书" pitchFamily="1" charset="-122"/>
            </a:endParaRPr>
          </a:p>
        </p:txBody>
      </p:sp>
      <p:pic>
        <p:nvPicPr>
          <p:cNvPr id="18441" name="图片 18440" descr="denglizi"/>
          <p:cNvPicPr>
            <a:picLocks noChangeAspect="1"/>
          </p:cNvPicPr>
          <p:nvPr/>
        </p:nvPicPr>
        <p:blipFill>
          <a:blip r:embed="rId6"/>
          <a:stretch>
            <a:fillRect/>
          </a:stretch>
        </p:blipFill>
        <p:spPr>
          <a:xfrm>
            <a:off x="5364163" y="981075"/>
            <a:ext cx="3425825" cy="2341563"/>
          </a:xfrm>
          <a:prstGeom prst="rect">
            <a:avLst/>
          </a:prstGeom>
          <a:noFill/>
          <a:ln w="9525">
            <a:noFill/>
          </a:ln>
        </p:spPr>
      </p:pic>
      <p:sp>
        <p:nvSpPr>
          <p:cNvPr id="18442" name="文本框 18441"/>
          <p:cNvSpPr txBox="1"/>
          <p:nvPr/>
        </p:nvSpPr>
        <p:spPr>
          <a:xfrm>
            <a:off x="5486400" y="5867400"/>
            <a:ext cx="3048000" cy="579438"/>
          </a:xfrm>
          <a:prstGeom prst="rect">
            <a:avLst/>
          </a:prstGeom>
          <a:noFill/>
          <a:ln w="9525">
            <a:noFill/>
          </a:ln>
        </p:spPr>
        <p:txBody>
          <a:bodyPr lIns="91430" tIns="45715" rIns="91430" bIns="45715">
            <a:spAutoFit/>
          </a:bodyPr>
          <a:p>
            <a:pPr algn="ctr">
              <a:spcBef>
                <a:spcPct val="50000"/>
              </a:spcBef>
            </a:pPr>
            <a:endParaRPr lang="zh-CN" altLang="en-US" sz="3200" b="1" dirty="0">
              <a:latin typeface="Times New Roman" panose="02020603050405020304" pitchFamily="2" charset="0"/>
              <a:ea typeface="隶书" pitchFamily="1" charset="-122"/>
            </a:endParaRPr>
          </a:p>
        </p:txBody>
      </p:sp>
      <p:sp>
        <p:nvSpPr>
          <p:cNvPr id="18443" name="文本框 18442"/>
          <p:cNvSpPr txBox="1"/>
          <p:nvPr/>
        </p:nvSpPr>
        <p:spPr>
          <a:xfrm>
            <a:off x="5257800" y="5661025"/>
            <a:ext cx="3886200" cy="579438"/>
          </a:xfrm>
          <a:prstGeom prst="rect">
            <a:avLst/>
          </a:prstGeom>
          <a:noFill/>
          <a:ln w="9525">
            <a:noFill/>
          </a:ln>
        </p:spPr>
        <p:txBody>
          <a:bodyPr lIns="91430" tIns="45715" rIns="91430" bIns="45715">
            <a:spAutoFit/>
          </a:bodyPr>
          <a:p>
            <a:pPr>
              <a:spcBef>
                <a:spcPct val="50000"/>
              </a:spcBef>
            </a:pPr>
            <a:r>
              <a:rPr lang="en-US" altLang="zh-CN" b="1" dirty="0">
                <a:latin typeface="Times New Roman" panose="02020603050405020304" pitchFamily="2" charset="0"/>
                <a:ea typeface="隶书" pitchFamily="1" charset="-122"/>
              </a:rPr>
              <a:t>PAW</a:t>
            </a:r>
            <a:r>
              <a:rPr lang="zh-CN" altLang="en-US" sz="2000" b="1" dirty="0">
                <a:latin typeface="Times New Roman" panose="02020603050405020304" pitchFamily="2" charset="0"/>
                <a:ea typeface="隶书" pitchFamily="1" charset="-122"/>
              </a:rPr>
              <a:t>焊缝截面形状与</a:t>
            </a:r>
            <a:r>
              <a:rPr lang="en-US" altLang="zh-CN" b="1" dirty="0">
                <a:latin typeface="Times New Roman" panose="02020603050405020304" pitchFamily="2" charset="0"/>
                <a:ea typeface="隶书" pitchFamily="1" charset="-122"/>
              </a:rPr>
              <a:t>TIG</a:t>
            </a:r>
            <a:r>
              <a:rPr lang="zh-CN" altLang="en-US" sz="2000" b="1" dirty="0">
                <a:latin typeface="Times New Roman" panose="02020603050405020304" pitchFamily="2" charset="0"/>
                <a:ea typeface="隶书" pitchFamily="1" charset="-122"/>
              </a:rPr>
              <a:t>捍比较</a:t>
            </a:r>
            <a:r>
              <a:rPr lang="en-US" altLang="zh-CN" sz="3200" b="1" dirty="0">
                <a:latin typeface="Times New Roman" panose="02020603050405020304" pitchFamily="2" charset="0"/>
                <a:ea typeface="隶书" pitchFamily="1" charset="-122"/>
              </a:rPr>
              <a:t> </a:t>
            </a:r>
            <a:endParaRPr lang="en-US" altLang="zh-CN" sz="3200" b="1" dirty="0">
              <a:latin typeface="Times New Roman" panose="02020603050405020304" pitchFamily="2" charset="0"/>
              <a:ea typeface="隶书" pitchFamily="1" charset="-122"/>
            </a:endParaRPr>
          </a:p>
        </p:txBody>
      </p:sp>
      <p:sp>
        <p:nvSpPr>
          <p:cNvPr id="18444" name="文本框 18443"/>
          <p:cNvSpPr txBox="1"/>
          <p:nvPr/>
        </p:nvSpPr>
        <p:spPr>
          <a:xfrm>
            <a:off x="5003800" y="3357563"/>
            <a:ext cx="3962400" cy="1069975"/>
          </a:xfrm>
          <a:prstGeom prst="rect">
            <a:avLst/>
          </a:prstGeom>
          <a:noFill/>
          <a:ln w="9525">
            <a:noFill/>
          </a:ln>
        </p:spPr>
        <p:txBody>
          <a:bodyPr lIns="91430" tIns="45715" rIns="91430" bIns="45715">
            <a:spAutoFit/>
          </a:bodyPr>
          <a:p>
            <a:pPr algn="just">
              <a:spcBef>
                <a:spcPct val="50000"/>
              </a:spcBef>
            </a:pPr>
            <a:r>
              <a:rPr lang="zh-CN" altLang="en-US" sz="1600" b="1" dirty="0">
                <a:latin typeface="隶书" pitchFamily="1" charset="-122"/>
                <a:ea typeface="隶书" pitchFamily="1" charset="-122"/>
              </a:rPr>
              <a:t> 1-焊件 2-焊缝 3-液态熔池中的小孔  4-保护气 5-进水  6-喷嘴  7-钨极  8-等离子气 9-焊接电源 10-高频发生器  11-出水  12-等离子弧 13-尾焰</a:t>
            </a:r>
            <a:endParaRPr lang="zh-CN" altLang="en-US" sz="1600" b="1" dirty="0">
              <a:latin typeface="隶书" pitchFamily="1" charset="-122"/>
              <a:ea typeface="隶书" pitchFamily="1" charset="-122"/>
            </a:endParaRPr>
          </a:p>
        </p:txBody>
      </p:sp>
      <p:sp>
        <p:nvSpPr>
          <p:cNvPr id="18445" name="文本框 18444"/>
          <p:cNvSpPr txBox="1"/>
          <p:nvPr/>
        </p:nvSpPr>
        <p:spPr>
          <a:xfrm>
            <a:off x="539750" y="620713"/>
            <a:ext cx="8001000" cy="457200"/>
          </a:xfrm>
          <a:prstGeom prst="rect">
            <a:avLst/>
          </a:prstGeom>
          <a:noFill/>
          <a:ln w="9525">
            <a:noFill/>
          </a:ln>
        </p:spPr>
        <p:txBody>
          <a:bodyPr wrap="none" lIns="0" tIns="0" rIns="0" bIns="0" anchor="t" anchorCtr="0">
            <a:spAutoFit/>
          </a:bodyPr>
          <a:p>
            <a:pPr marL="469900" indent="-469900">
              <a:spcBef>
                <a:spcPct val="25000"/>
              </a:spcBef>
              <a:spcAft>
                <a:spcPct val="20000"/>
              </a:spcAft>
              <a:buClr>
                <a:schemeClr val="accent2"/>
              </a:buClr>
              <a:buFont typeface="Wingdings" panose="05000000000000000000" pitchFamily="2" charset="2"/>
            </a:pPr>
            <a:r>
              <a:rPr lang="en-US" altLang="zh-CN" sz="3000" dirty="0">
                <a:latin typeface="隶书" pitchFamily="1" charset="-122"/>
                <a:ea typeface="隶书" pitchFamily="1" charset="-122"/>
              </a:rPr>
              <a:t>2.1.1 </a:t>
            </a:r>
            <a:r>
              <a:rPr lang="zh-CN" altLang="en-US" sz="3000" dirty="0">
                <a:latin typeface="隶书" pitchFamily="1" charset="-122"/>
                <a:ea typeface="隶书" pitchFamily="1" charset="-122"/>
              </a:rPr>
              <a:t>穿透型等离子弧焊（小孔型等离子弧焊）</a:t>
            </a:r>
            <a:endParaRPr lang="zh-CN" altLang="en-US" sz="3000" dirty="0">
              <a:latin typeface="隶书" pitchFamily="1" charset="-122"/>
              <a:ea typeface="隶书" pitchFamily="1" charset="-122"/>
            </a:endParaRPr>
          </a:p>
        </p:txBody>
      </p:sp>
      <p:pic>
        <p:nvPicPr>
          <p:cNvPr id="8" name="图片 7"/>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441"/>
                                        </p:tgtEl>
                                        <p:attrNameLst>
                                          <p:attrName>style.visibility</p:attrName>
                                        </p:attrNameLst>
                                      </p:cBhvr>
                                      <p:to>
                                        <p:strVal val="visible"/>
                                      </p:to>
                                    </p:set>
                                    <p:animEffect transition="in" filter="dissolve">
                                      <p:cBhvr>
                                        <p:cTn id="7" dur="500"/>
                                        <p:tgtEl>
                                          <p:spTgt spid="1844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444"/>
                                        </p:tgtEl>
                                        <p:attrNameLst>
                                          <p:attrName>style.visibility</p:attrName>
                                        </p:attrNameLst>
                                      </p:cBhvr>
                                      <p:to>
                                        <p:strVal val="visible"/>
                                      </p:to>
                                    </p:set>
                                    <p:animEffect transition="in" filter="dissolve">
                                      <p:cBhvr>
                                        <p:cTn id="12" dur="500"/>
                                        <p:tgtEl>
                                          <p:spTgt spid="1844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434"/>
                                        </p:tgtEl>
                                        <p:attrNameLst>
                                          <p:attrName>style.visibility</p:attrName>
                                        </p:attrNameLst>
                                      </p:cBhvr>
                                      <p:to>
                                        <p:strVal val="visible"/>
                                      </p:to>
                                    </p:set>
                                    <p:animEffect transition="in" filter="dissolve">
                                      <p:cBhvr>
                                        <p:cTn id="17" dur="500"/>
                                        <p:tgtEl>
                                          <p:spTgt spid="1843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8436"/>
                                        </p:tgtEl>
                                        <p:attrNameLst>
                                          <p:attrName>style.visibility</p:attrName>
                                        </p:attrNameLst>
                                      </p:cBhvr>
                                      <p:to>
                                        <p:strVal val="visible"/>
                                      </p:to>
                                    </p:set>
                                    <p:animEffect transition="in" filter="blinds(horizontal)">
                                      <p:cBhvr>
                                        <p:cTn id="22" dur="500"/>
                                        <p:tgtEl>
                                          <p:spTgt spid="1843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439"/>
                                        </p:tgtEl>
                                        <p:attrNameLst>
                                          <p:attrName>style.visibility</p:attrName>
                                        </p:attrNameLst>
                                      </p:cBhvr>
                                      <p:to>
                                        <p:strVal val="visible"/>
                                      </p:to>
                                    </p:set>
                                    <p:animEffect transition="in" filter="blinds(horizontal)">
                                      <p:cBhvr>
                                        <p:cTn id="27" dur="500"/>
                                        <p:tgtEl>
                                          <p:spTgt spid="1843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8438"/>
                                        </p:tgtEl>
                                        <p:attrNameLst>
                                          <p:attrName>style.visibility</p:attrName>
                                        </p:attrNameLst>
                                      </p:cBhvr>
                                      <p:to>
                                        <p:strVal val="visible"/>
                                      </p:to>
                                    </p:set>
                                    <p:animEffect transition="in" filter="blinds(horizontal)">
                                      <p:cBhvr>
                                        <p:cTn id="32" dur="500"/>
                                        <p:tgtEl>
                                          <p:spTgt spid="1843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8440"/>
                                        </p:tgtEl>
                                        <p:attrNameLst>
                                          <p:attrName>style.visibility</p:attrName>
                                        </p:attrNameLst>
                                      </p:cBhvr>
                                      <p:to>
                                        <p:strVal val="visible"/>
                                      </p:to>
                                    </p:set>
                                    <p:animEffect transition="in" filter="blinds(horizontal)">
                                      <p:cBhvr>
                                        <p:cTn id="37" dur="500"/>
                                        <p:tgtEl>
                                          <p:spTgt spid="1844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8435"/>
                                        </p:tgtEl>
                                        <p:attrNameLst>
                                          <p:attrName>style.visibility</p:attrName>
                                        </p:attrNameLst>
                                      </p:cBhvr>
                                      <p:to>
                                        <p:strVal val="visible"/>
                                      </p:to>
                                    </p:set>
                                    <p:animEffect transition="in" filter="blinds(horizontal)">
                                      <p:cBhvr>
                                        <p:cTn id="42" dur="500"/>
                                        <p:tgtEl>
                                          <p:spTgt spid="1843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8443"/>
                                        </p:tgtEl>
                                        <p:attrNameLst>
                                          <p:attrName>style.visibility</p:attrName>
                                        </p:attrNameLst>
                                      </p:cBhvr>
                                      <p:to>
                                        <p:strVal val="visible"/>
                                      </p:to>
                                    </p:set>
                                    <p:animEffect transition="in" filter="blinds(horizontal)">
                                      <p:cBhvr>
                                        <p:cTn id="47" dur="500"/>
                                        <p:tgtEl>
                                          <p:spTgt spid="18443"/>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8445"/>
                                        </p:tgtEl>
                                        <p:attrNameLst>
                                          <p:attrName>style.visibility</p:attrName>
                                        </p:attrNameLst>
                                      </p:cBhvr>
                                      <p:to>
                                        <p:strVal val="visible"/>
                                      </p:to>
                                    </p:set>
                                    <p:animEffect transition="in" filter="slide(fromBottom)">
                                      <p:cBhvr>
                                        <p:cTn id="52" dur="500"/>
                                        <p:tgtEl>
                                          <p:spTgt spid="18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9" grpId="0"/>
      <p:bldP spid="18440" grpId="0"/>
      <p:bldP spid="18443" grpId="0"/>
      <p:bldP spid="18444" grpId="0"/>
      <p:bldP spid="18445"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9458" name="副标题 19457"/>
          <p:cNvSpPr/>
          <p:nvPr>
            <p:ph type="subTitle" idx="1"/>
          </p:nvPr>
        </p:nvSpPr>
        <p:spPr>
          <a:xfrm>
            <a:off x="539750" y="1557338"/>
            <a:ext cx="8077200" cy="1447800"/>
          </a:xfrm>
          <a:ln/>
        </p:spPr>
        <p:txBody>
          <a:bodyPr anchor="t" anchorCtr="0"/>
          <a:p>
            <a:pPr defTabSz="914400">
              <a:buSzTx/>
            </a:pPr>
            <a:br>
              <a:rPr lang="zh-CN" altLang="en-US" sz="1700" kern="1200" baseline="0" dirty="0">
                <a:latin typeface="隶书" pitchFamily="1" charset="-122"/>
                <a:ea typeface="隶书" pitchFamily="1" charset="-122"/>
              </a:rPr>
            </a:br>
            <a:r>
              <a:rPr lang="zh-CN" altLang="en-US" sz="2600" kern="1200" baseline="0" dirty="0">
                <a:latin typeface="Arial" panose="020B0604020202020204" pitchFamily="34" charset="0"/>
                <a:ea typeface="隶书" pitchFamily="1" charset="-122"/>
              </a:rPr>
              <a:t>采用穿透型焊接法时，要保证焊件完全熔透且正反面都能成形，关键在于能否形成穿透性的小孔，并精确控制小孔尺寸，以保持熔池金属平衡的要求</a:t>
            </a:r>
            <a:r>
              <a:rPr lang="zh-CN" altLang="en-US" sz="2600" kern="1200" baseline="0" dirty="0">
                <a:latin typeface="隶书" pitchFamily="1" charset="-122"/>
                <a:ea typeface="隶书" pitchFamily="1" charset="-122"/>
              </a:rPr>
              <a:t>。 </a:t>
            </a:r>
            <a:endParaRPr lang="zh-CN" altLang="en-US" sz="2600" kern="1200" baseline="0" dirty="0">
              <a:latin typeface="隶书" pitchFamily="1" charset="-122"/>
              <a:ea typeface="隶书" pitchFamily="1" charset="-122"/>
            </a:endParaRPr>
          </a:p>
        </p:txBody>
      </p:sp>
      <p:sp>
        <p:nvSpPr>
          <p:cNvPr id="19459" name="文本框 19458"/>
          <p:cNvSpPr txBox="1"/>
          <p:nvPr/>
        </p:nvSpPr>
        <p:spPr>
          <a:xfrm>
            <a:off x="685800" y="3886200"/>
            <a:ext cx="7696200" cy="2227263"/>
          </a:xfrm>
          <a:prstGeom prst="rect">
            <a:avLst/>
          </a:prstGeom>
          <a:noFill/>
          <a:ln w="9525">
            <a:noFill/>
          </a:ln>
        </p:spPr>
        <p:txBody>
          <a:bodyPr>
            <a:spAutoFit/>
          </a:bodyPr>
          <a:p>
            <a:pPr eaLnBrk="0" hangingPunct="0">
              <a:spcBef>
                <a:spcPct val="50000"/>
              </a:spcBef>
            </a:pPr>
            <a:r>
              <a:rPr lang="zh-CN" altLang="en-US" sz="2800" dirty="0">
                <a:latin typeface="Times New Roman" panose="02020603050405020304" pitchFamily="2" charset="0"/>
                <a:ea typeface="隶书" pitchFamily="1" charset="-122"/>
              </a:rPr>
              <a:t>小孔效应只有在足够的能量密度条件下才能形成。板厚增加时所需的能量密度也增加，而等离子弧的能量密度难以再进一步提高。因此，穿透型焊接法只能在一定的板厚条件下才能实现。</a:t>
            </a:r>
            <a:r>
              <a:rPr lang="zh-CN" altLang="en-US" sz="2800" dirty="0">
                <a:latin typeface="隶书" pitchFamily="1" charset="-122"/>
                <a:ea typeface="隶书" pitchFamily="1" charset="-122"/>
              </a:rPr>
              <a:t> </a:t>
            </a:r>
            <a:br>
              <a:rPr lang="zh-CN" altLang="en-US" sz="2800" dirty="0">
                <a:latin typeface="Times New Roman" panose="02020603050405020304" pitchFamily="2" charset="0"/>
                <a:ea typeface="隶书" pitchFamily="1" charset="-122"/>
              </a:rPr>
            </a:br>
            <a:endParaRPr lang="zh-CN" altLang="en-US" sz="2800" dirty="0">
              <a:latin typeface="Times New Roman" panose="02020603050405020304" pitchFamily="2" charset="0"/>
              <a:ea typeface="隶书" pitchFamily="1" charset="-122"/>
            </a:endParaRPr>
          </a:p>
        </p:txBody>
      </p:sp>
      <p:sp>
        <p:nvSpPr>
          <p:cNvPr id="19460" name="文本框 19459"/>
          <p:cNvSpPr txBox="1"/>
          <p:nvPr/>
        </p:nvSpPr>
        <p:spPr>
          <a:xfrm>
            <a:off x="611188" y="1268413"/>
            <a:ext cx="4267200" cy="579437"/>
          </a:xfrm>
          <a:prstGeom prst="rect">
            <a:avLst/>
          </a:prstGeom>
          <a:noFill/>
          <a:ln w="9525">
            <a:noFill/>
          </a:ln>
        </p:spPr>
        <p:txBody>
          <a:bodyPr lIns="91430" tIns="45715" rIns="91430" bIns="45715">
            <a:spAutoFit/>
          </a:bodyPr>
          <a:p>
            <a:pPr>
              <a:spcBef>
                <a:spcPct val="50000"/>
              </a:spcBef>
              <a:buFont typeface="Wingdings" panose="05000000000000000000" pitchFamily="2" charset="2"/>
              <a:buChar char="v"/>
            </a:pPr>
            <a:r>
              <a:rPr lang="zh-CN" altLang="en-US" sz="3200" dirty="0">
                <a:latin typeface="Times New Roman" panose="02020603050405020304" pitchFamily="2" charset="0"/>
                <a:ea typeface="隶书" pitchFamily="1" charset="-122"/>
              </a:rPr>
              <a:t> </a:t>
            </a:r>
            <a:r>
              <a:rPr lang="zh-CN" altLang="en-US" sz="3200" b="1" dirty="0">
                <a:latin typeface="Times New Roman" panose="02020603050405020304" pitchFamily="2" charset="0"/>
                <a:ea typeface="隶书" pitchFamily="1" charset="-122"/>
              </a:rPr>
              <a:t>关键技术：</a:t>
            </a:r>
            <a:endParaRPr lang="zh-CN" altLang="en-US" sz="3200" b="1" dirty="0">
              <a:latin typeface="Times New Roman" panose="02020603050405020304" pitchFamily="2" charset="0"/>
              <a:ea typeface="隶书" pitchFamily="1" charset="-122"/>
            </a:endParaRPr>
          </a:p>
        </p:txBody>
      </p:sp>
      <p:sp>
        <p:nvSpPr>
          <p:cNvPr id="19461" name="文本框 19460"/>
          <p:cNvSpPr txBox="1"/>
          <p:nvPr/>
        </p:nvSpPr>
        <p:spPr>
          <a:xfrm>
            <a:off x="533400" y="2971800"/>
            <a:ext cx="2743200" cy="579438"/>
          </a:xfrm>
          <a:prstGeom prst="rect">
            <a:avLst/>
          </a:prstGeom>
          <a:noFill/>
          <a:ln w="9525">
            <a:noFill/>
          </a:ln>
        </p:spPr>
        <p:txBody>
          <a:bodyPr lIns="91430" tIns="45715" rIns="91430" bIns="45715">
            <a:spAutoFit/>
          </a:bodyPr>
          <a:p>
            <a:pPr algn="ctr">
              <a:spcBef>
                <a:spcPct val="50000"/>
              </a:spcBef>
              <a:buFont typeface="Wingdings" panose="05000000000000000000" pitchFamily="2" charset="2"/>
              <a:buChar char="v"/>
            </a:pPr>
            <a:r>
              <a:rPr lang="zh-CN" altLang="en-US" sz="3200" b="1" dirty="0">
                <a:latin typeface="Times New Roman" panose="02020603050405020304" pitchFamily="2" charset="0"/>
                <a:ea typeface="隶书" pitchFamily="1" charset="-122"/>
              </a:rPr>
              <a:t>焊件厚度：</a:t>
            </a:r>
            <a:endParaRPr lang="zh-CN" altLang="en-US" sz="3200" b="1" dirty="0">
              <a:latin typeface="Times New Roman" panose="02020603050405020304" pitchFamily="2" charset="0"/>
              <a:ea typeface="隶书" pitchFamily="1" charset="-122"/>
            </a:endParaRPr>
          </a:p>
        </p:txBody>
      </p:sp>
      <p:sp>
        <p:nvSpPr>
          <p:cNvPr id="19462" name="文本框 19461"/>
          <p:cNvSpPr txBox="1"/>
          <p:nvPr/>
        </p:nvSpPr>
        <p:spPr>
          <a:xfrm>
            <a:off x="539750" y="620713"/>
            <a:ext cx="8001000" cy="457200"/>
          </a:xfrm>
          <a:prstGeom prst="rect">
            <a:avLst/>
          </a:prstGeom>
          <a:noFill/>
          <a:ln w="9525">
            <a:noFill/>
          </a:ln>
        </p:spPr>
        <p:txBody>
          <a:bodyPr wrap="none" lIns="0" tIns="0" rIns="0" bIns="0" anchor="t" anchorCtr="0">
            <a:spAutoFit/>
          </a:bodyPr>
          <a:p>
            <a:pPr marL="469900" indent="-469900">
              <a:spcBef>
                <a:spcPct val="25000"/>
              </a:spcBef>
              <a:spcAft>
                <a:spcPct val="20000"/>
              </a:spcAft>
              <a:buClr>
                <a:schemeClr val="accent2"/>
              </a:buClr>
              <a:buFont typeface="Wingdings" panose="05000000000000000000" pitchFamily="2" charset="2"/>
            </a:pPr>
            <a:r>
              <a:rPr lang="en-US" altLang="zh-CN" sz="3000" dirty="0">
                <a:latin typeface="隶书" pitchFamily="1" charset="-122"/>
                <a:ea typeface="隶书" pitchFamily="1" charset="-122"/>
              </a:rPr>
              <a:t>2.1.1 </a:t>
            </a:r>
            <a:r>
              <a:rPr lang="zh-CN" altLang="en-US" sz="3000" dirty="0">
                <a:latin typeface="隶书" pitchFamily="1" charset="-122"/>
                <a:ea typeface="隶书" pitchFamily="1" charset="-122"/>
              </a:rPr>
              <a:t>穿透型等离子弧焊（小孔型等离子弧焊）</a:t>
            </a:r>
            <a:endParaRPr lang="zh-CN" altLang="en-US" sz="3000" dirty="0">
              <a:latin typeface="隶书" pitchFamily="1" charset="-122"/>
              <a:ea typeface="隶书" pitchFamily="1" charset="-122"/>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dissolve">
                                      <p:cBhvr>
                                        <p:cTn id="7" dur="500"/>
                                        <p:tgtEl>
                                          <p:spTgt spid="1946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9458">
                                            <p:txEl>
                                              <p:charRg st="0" end="69"/>
                                            </p:txEl>
                                          </p:spTgt>
                                        </p:tgtEl>
                                        <p:attrNameLst>
                                          <p:attrName>style.visibility</p:attrName>
                                        </p:attrNameLst>
                                      </p:cBhvr>
                                      <p:to>
                                        <p:strVal val="visible"/>
                                      </p:to>
                                    </p:set>
                                    <p:animEffect transition="in" filter="slide(fromBottom)">
                                      <p:cBhvr>
                                        <p:cTn id="12" dur="500"/>
                                        <p:tgtEl>
                                          <p:spTgt spid="19458">
                                            <p:txEl>
                                              <p:charRg st="0" end="6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461"/>
                                        </p:tgtEl>
                                        <p:attrNameLst>
                                          <p:attrName>style.visibility</p:attrName>
                                        </p:attrNameLst>
                                      </p:cBhvr>
                                      <p:to>
                                        <p:strVal val="visible"/>
                                      </p:to>
                                    </p:set>
                                    <p:animEffect transition="in" filter="dissolve">
                                      <p:cBhvr>
                                        <p:cTn id="17" dur="500"/>
                                        <p:tgtEl>
                                          <p:spTgt spid="1946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9459"/>
                                        </p:tgtEl>
                                        <p:attrNameLst>
                                          <p:attrName>style.visibility</p:attrName>
                                        </p:attrNameLst>
                                      </p:cBhvr>
                                      <p:to>
                                        <p:strVal val="visible"/>
                                      </p:to>
                                    </p:set>
                                    <p:anim calcmode="lin" valueType="num">
                                      <p:cBhvr additive="base">
                                        <p:cTn id="22" dur="500" fill="hold"/>
                                        <p:tgtEl>
                                          <p:spTgt spid="19459"/>
                                        </p:tgtEl>
                                        <p:attrNameLst>
                                          <p:attrName>ppt_x</p:attrName>
                                        </p:attrNameLst>
                                      </p:cBhvr>
                                      <p:tavLst>
                                        <p:tav tm="0">
                                          <p:val>
                                            <p:strVal val="#ppt_x"/>
                                          </p:val>
                                        </p:tav>
                                        <p:tav tm="100000">
                                          <p:val>
                                            <p:strVal val="#ppt_x"/>
                                          </p:val>
                                        </p:tav>
                                      </p:tavLst>
                                    </p:anim>
                                    <p:anim calcmode="lin" valueType="num">
                                      <p:cBhvr additive="base">
                                        <p:cTn id="23" dur="500" fill="hold"/>
                                        <p:tgtEl>
                                          <p:spTgt spid="1945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19462"/>
                                        </p:tgtEl>
                                        <p:attrNameLst>
                                          <p:attrName>style.visibility</p:attrName>
                                        </p:attrNameLst>
                                      </p:cBhvr>
                                      <p:to>
                                        <p:strVal val="visible"/>
                                      </p:to>
                                    </p:set>
                                    <p:animEffect transition="in" filter="slide(fromBottom)">
                                      <p:cBhvr>
                                        <p:cTn id="28"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P spid="19459" grpId="0"/>
      <p:bldP spid="19460" grpId="0"/>
      <p:bldP spid="19461" grpId="0"/>
      <p:bldP spid="1946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0482" name="文本框 20481"/>
          <p:cNvSpPr txBox="1"/>
          <p:nvPr/>
        </p:nvSpPr>
        <p:spPr>
          <a:xfrm>
            <a:off x="539750" y="1341438"/>
            <a:ext cx="8153400" cy="822325"/>
          </a:xfrm>
          <a:prstGeom prst="rect">
            <a:avLst/>
          </a:prstGeom>
          <a:noFill/>
          <a:ln w="9525">
            <a:noFill/>
          </a:ln>
        </p:spPr>
        <p:txBody>
          <a:bodyPr/>
          <a:p>
            <a:pPr>
              <a:spcBef>
                <a:spcPct val="20000"/>
              </a:spcBef>
              <a:buClr>
                <a:schemeClr val="accent2"/>
              </a:buClr>
              <a:buFont typeface="Wingdings" panose="05000000000000000000" pitchFamily="2" charset="2"/>
            </a:pPr>
            <a:r>
              <a:rPr lang="zh-CN" altLang="en-US" sz="2600" dirty="0">
                <a:latin typeface="Verdana" panose="020B0604030504040204" pitchFamily="2" charset="0"/>
                <a:ea typeface="隶书" pitchFamily="1" charset="-122"/>
              </a:rPr>
              <a:t>焊件太薄     由于小孔不能被液体金属完全封闭，故不  能实现小孔焊接法。 </a:t>
            </a:r>
            <a:endParaRPr lang="zh-CN" altLang="en-US" sz="2600" dirty="0">
              <a:latin typeface="Verdana" panose="020B0604030504040204" pitchFamily="2" charset="0"/>
              <a:ea typeface="隶书" pitchFamily="1" charset="-122"/>
            </a:endParaRPr>
          </a:p>
        </p:txBody>
      </p:sp>
      <p:sp>
        <p:nvSpPr>
          <p:cNvPr id="20483" name="文本框 20482"/>
          <p:cNvSpPr txBox="1"/>
          <p:nvPr/>
        </p:nvSpPr>
        <p:spPr>
          <a:xfrm>
            <a:off x="539750" y="2205038"/>
            <a:ext cx="8153400" cy="1552575"/>
          </a:xfrm>
          <a:prstGeom prst="rect">
            <a:avLst/>
          </a:prstGeom>
          <a:noFill/>
          <a:ln w="9525">
            <a:noFill/>
          </a:ln>
        </p:spPr>
        <p:txBody>
          <a:bodyPr/>
          <a:p>
            <a:pPr>
              <a:spcBef>
                <a:spcPct val="20000"/>
              </a:spcBef>
              <a:buClr>
                <a:schemeClr val="accent2"/>
              </a:buClr>
              <a:buFont typeface="Wingdings" panose="05000000000000000000" pitchFamily="2" charset="2"/>
            </a:pPr>
            <a:r>
              <a:rPr lang="zh-CN" altLang="en-US" sz="2600" dirty="0">
                <a:latin typeface="Verdana" panose="020B0604030504040204" pitchFamily="2" charset="0"/>
                <a:ea typeface="隶书" pitchFamily="1" charset="-122"/>
              </a:rPr>
              <a:t>焊件太厚    受到等离子弧能量密度的限制，形成小孔困难。会因熔化金属多，液体金属的质量大于表面张力的承托能力而流失，不能保持熔池金属平衡，严重时将会形成小孔空腔而造成切割现象。 </a:t>
            </a:r>
            <a:endParaRPr lang="zh-CN" altLang="en-US" sz="2600" dirty="0">
              <a:latin typeface="Verdana" panose="020B0604030504040204" pitchFamily="2" charset="0"/>
              <a:ea typeface="隶书" pitchFamily="1" charset="-122"/>
            </a:endParaRPr>
          </a:p>
        </p:txBody>
      </p:sp>
      <p:sp>
        <p:nvSpPr>
          <p:cNvPr id="20484" name="文本框 20483"/>
          <p:cNvSpPr txBox="1"/>
          <p:nvPr/>
        </p:nvSpPr>
        <p:spPr>
          <a:xfrm>
            <a:off x="323850" y="3860800"/>
            <a:ext cx="7391400" cy="519113"/>
          </a:xfrm>
          <a:prstGeom prst="rect">
            <a:avLst/>
          </a:prstGeom>
          <a:noFill/>
          <a:ln w="9525">
            <a:noFill/>
          </a:ln>
        </p:spPr>
        <p:txBody>
          <a:bodyPr lIns="91430" tIns="45715" rIns="91430" bIns="45715">
            <a:spAutoFit/>
          </a:bodyPr>
          <a:p>
            <a:pPr algn="ctr">
              <a:spcBef>
                <a:spcPct val="50000"/>
              </a:spcBef>
              <a:buFont typeface="Wingdings" panose="05000000000000000000" pitchFamily="2" charset="2"/>
              <a:buChar char="v"/>
            </a:pPr>
            <a:r>
              <a:rPr lang="zh-CN" altLang="en-US" sz="2800" b="1" dirty="0">
                <a:latin typeface="Times New Roman" panose="02020603050405020304" pitchFamily="2" charset="0"/>
                <a:ea typeface="隶书" pitchFamily="1" charset="-122"/>
              </a:rPr>
              <a:t> 等离子弧焊（小孔技术）一次焊透的厚度</a:t>
            </a:r>
            <a:endParaRPr lang="zh-CN" altLang="en-US" sz="2800" b="1" dirty="0">
              <a:latin typeface="Times New Roman" panose="02020603050405020304" pitchFamily="2" charset="0"/>
              <a:ea typeface="隶书" pitchFamily="1" charset="-122"/>
            </a:endParaRPr>
          </a:p>
        </p:txBody>
      </p:sp>
      <p:graphicFrame>
        <p:nvGraphicFramePr>
          <p:cNvPr id="20485" name="表格 20484"/>
          <p:cNvGraphicFramePr/>
          <p:nvPr/>
        </p:nvGraphicFramePr>
        <p:xfrm>
          <a:off x="533400" y="4572000"/>
          <a:ext cx="8382000" cy="1130300"/>
        </p:xfrm>
        <a:graphic>
          <a:graphicData uri="http://schemas.openxmlformats.org/drawingml/2006/table">
            <a:tbl>
              <a:tblPr/>
              <a:tblGrid>
                <a:gridCol w="1295400"/>
                <a:gridCol w="914400"/>
                <a:gridCol w="1371600"/>
                <a:gridCol w="1371600"/>
                <a:gridCol w="1143000"/>
                <a:gridCol w="914400"/>
                <a:gridCol w="1371600"/>
              </a:tblGrid>
              <a:tr h="520700">
                <a:tc>
                  <a:txBody>
                    <a:bodyPr wrap="square"/>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5pPr>
                    </a:lstStyle>
                    <a:p>
                      <a:pPr marL="0" lvl="0" indent="0" algn="ctr">
                        <a:spcBef>
                          <a:spcPct val="0"/>
                        </a:spcBef>
                        <a:buNone/>
                      </a:pPr>
                      <a:r>
                        <a:rPr lang="zh-CN" altLang="en-US" sz="1700" dirty="0">
                          <a:ea typeface="隶书" pitchFamily="1" charset="-122"/>
                        </a:rPr>
                        <a:t>材   料</a:t>
                      </a:r>
                      <a:endParaRPr lang="zh-CN" altLang="en-US" sz="1700" dirty="0">
                        <a:ea typeface="隶书" pitchFamily="1" charset="-122"/>
                      </a:endParaRPr>
                    </a:p>
                  </a:txBody>
                  <a:tcPr marL="91430" marR="91430" marT="45715" marB="45715" vert="horz" anchor="t"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5pPr>
                    </a:lstStyle>
                    <a:p>
                      <a:pPr marL="0" lvl="0" indent="0" algn="ctr">
                        <a:spcBef>
                          <a:spcPct val="0"/>
                        </a:spcBef>
                        <a:buNone/>
                      </a:pPr>
                      <a:r>
                        <a:rPr lang="zh-CN" altLang="en-US" sz="1700" dirty="0">
                          <a:ea typeface="隶书" pitchFamily="1" charset="-122"/>
                        </a:rPr>
                        <a:t>不锈钢</a:t>
                      </a:r>
                      <a:endParaRPr lang="zh-CN" altLang="en-US" sz="1700" dirty="0">
                        <a:ea typeface="隶书" pitchFamily="1" charset="-122"/>
                      </a:endParaRPr>
                    </a:p>
                  </a:txBody>
                  <a:tcPr marL="91430" marR="91430" marT="45715" marB="45715" vert="horz" anchor="t"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5pPr>
                    </a:lstStyle>
                    <a:p>
                      <a:pPr marL="0" lvl="0" indent="0" algn="ctr">
                        <a:spcBef>
                          <a:spcPct val="0"/>
                        </a:spcBef>
                        <a:buNone/>
                      </a:pPr>
                      <a:r>
                        <a:rPr lang="zh-CN" altLang="en-US" sz="1700" dirty="0">
                          <a:ea typeface="隶书" pitchFamily="1" charset="-122"/>
                        </a:rPr>
                        <a:t>钛及其合金</a:t>
                      </a:r>
                      <a:endParaRPr lang="zh-CN" altLang="en-US" sz="1700" dirty="0">
                        <a:ea typeface="隶书" pitchFamily="1" charset="-122"/>
                      </a:endParaRPr>
                    </a:p>
                  </a:txBody>
                  <a:tcPr marL="91430" marR="91430" marT="45715" marB="45715" vert="horz" anchor="t"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5pPr>
                    </a:lstStyle>
                    <a:p>
                      <a:pPr marL="0" lvl="0" indent="0" algn="ctr">
                        <a:spcBef>
                          <a:spcPct val="0"/>
                        </a:spcBef>
                        <a:buNone/>
                      </a:pPr>
                      <a:r>
                        <a:rPr lang="zh-CN" altLang="en-US" sz="1700" dirty="0">
                          <a:ea typeface="隶书" pitchFamily="1" charset="-122"/>
                        </a:rPr>
                        <a:t>镍及其合金</a:t>
                      </a:r>
                      <a:endParaRPr lang="zh-CN" altLang="en-US" sz="1700" dirty="0">
                        <a:ea typeface="隶书" pitchFamily="1" charset="-122"/>
                      </a:endParaRPr>
                    </a:p>
                  </a:txBody>
                  <a:tcPr marL="91430" marR="91430" marT="45715" marB="45715" vert="horz" anchor="t"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5pPr>
                    </a:lstStyle>
                    <a:p>
                      <a:pPr marL="0" lvl="0" indent="0" algn="ctr">
                        <a:spcBef>
                          <a:spcPct val="0"/>
                        </a:spcBef>
                        <a:buNone/>
                      </a:pPr>
                      <a:r>
                        <a:rPr lang="zh-CN" altLang="en-US" sz="1700" dirty="0">
                          <a:ea typeface="隶书" pitchFamily="1" charset="-122"/>
                        </a:rPr>
                        <a:t>低合金钢</a:t>
                      </a:r>
                      <a:endParaRPr lang="zh-CN" altLang="en-US" sz="1700" dirty="0">
                        <a:ea typeface="隶书" pitchFamily="1" charset="-122"/>
                      </a:endParaRPr>
                    </a:p>
                  </a:txBody>
                  <a:tcPr marL="91430" marR="91430" marT="45715" marB="45715" vert="horz" anchor="t"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5pPr>
                    </a:lstStyle>
                    <a:p>
                      <a:pPr marL="0" lvl="0" indent="0" algn="ctr">
                        <a:spcBef>
                          <a:spcPct val="0"/>
                        </a:spcBef>
                        <a:buNone/>
                      </a:pPr>
                      <a:r>
                        <a:rPr lang="zh-CN" altLang="en-US" sz="1700" dirty="0">
                          <a:ea typeface="隶书" pitchFamily="1" charset="-122"/>
                        </a:rPr>
                        <a:t>低碳钢</a:t>
                      </a:r>
                      <a:endParaRPr lang="zh-CN" altLang="en-US" sz="1700" dirty="0">
                        <a:ea typeface="隶书" pitchFamily="1" charset="-122"/>
                      </a:endParaRPr>
                    </a:p>
                  </a:txBody>
                  <a:tcPr marL="91430" marR="91430" marT="45715" marB="45715" vert="horz" anchor="t"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5pPr>
                    </a:lstStyle>
                    <a:p>
                      <a:pPr marL="0" lvl="0" indent="0" algn="ctr">
                        <a:spcBef>
                          <a:spcPct val="0"/>
                        </a:spcBef>
                        <a:buNone/>
                      </a:pPr>
                      <a:r>
                        <a:rPr lang="zh-CN" altLang="en-US" sz="1700" dirty="0">
                          <a:ea typeface="隶书" pitchFamily="1" charset="-122"/>
                        </a:rPr>
                        <a:t>铜及其合金</a:t>
                      </a:r>
                      <a:endParaRPr lang="zh-CN" altLang="en-US" sz="1700" dirty="0">
                        <a:ea typeface="隶书" pitchFamily="1" charset="-122"/>
                      </a:endParaRPr>
                    </a:p>
                  </a:txBody>
                  <a:tcPr marL="91430" marR="91430" marT="45715" marB="45715" vert="horz" anchor="t"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09600">
                <a:tc>
                  <a:txBody>
                    <a:bodyPr wrap="square"/>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5pPr>
                    </a:lstStyle>
                    <a:p>
                      <a:pPr marL="0" lvl="0" indent="0" algn="ctr">
                        <a:spcBef>
                          <a:spcPct val="0"/>
                        </a:spcBef>
                        <a:buNone/>
                      </a:pPr>
                      <a:r>
                        <a:rPr lang="zh-CN" altLang="en-US" sz="1700" dirty="0">
                          <a:ea typeface="隶书" pitchFamily="1" charset="-122"/>
                        </a:rPr>
                        <a:t>焊接厚度范围（</a:t>
                      </a:r>
                      <a:r>
                        <a:rPr lang="en-US" altLang="zh-CN" sz="1700" dirty="0">
                          <a:ea typeface="隶书" pitchFamily="1" charset="-122"/>
                        </a:rPr>
                        <a:t>mm）</a:t>
                      </a:r>
                      <a:endParaRPr lang="en-US" altLang="zh-CN" sz="1700" dirty="0">
                        <a:ea typeface="隶书" pitchFamily="1" charset="-122"/>
                      </a:endParaRPr>
                    </a:p>
                  </a:txBody>
                  <a:tcPr marL="91430" marR="91430" marT="45715" marB="45715" vert="horz" anchor="t"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5pPr>
                    </a:lstStyle>
                    <a:p>
                      <a:pPr marL="0" lvl="0" indent="0" algn="ctr">
                        <a:spcBef>
                          <a:spcPct val="0"/>
                        </a:spcBef>
                        <a:buNone/>
                      </a:pPr>
                      <a:r>
                        <a:rPr lang="zh-CN" altLang="en-US" sz="1700" dirty="0">
                          <a:ea typeface="隶书" pitchFamily="1" charset="-122"/>
                        </a:rPr>
                        <a:t>3~8</a:t>
                      </a:r>
                      <a:endParaRPr lang="zh-CN" altLang="en-US" sz="1700" dirty="0">
                        <a:ea typeface="隶书" pitchFamily="1" charset="-122"/>
                      </a:endParaRPr>
                    </a:p>
                  </a:txBody>
                  <a:tcPr marL="91430" marR="91430" marT="45715" marB="45715" vert="horz" anchor="t"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5pPr>
                    </a:lstStyle>
                    <a:p>
                      <a:pPr marL="0" lvl="0" indent="0" algn="ctr">
                        <a:spcBef>
                          <a:spcPct val="0"/>
                        </a:spcBef>
                        <a:buNone/>
                      </a:pPr>
                      <a:r>
                        <a:rPr lang="zh-CN" altLang="en-US" sz="1700" dirty="0">
                          <a:ea typeface="隶书" pitchFamily="1" charset="-122"/>
                        </a:rPr>
                        <a:t>≤12</a:t>
                      </a:r>
                      <a:endParaRPr lang="zh-CN" altLang="en-US" sz="1700" dirty="0">
                        <a:ea typeface="隶书" pitchFamily="1" charset="-122"/>
                      </a:endParaRPr>
                    </a:p>
                  </a:txBody>
                  <a:tcPr marL="91430" marR="91430" marT="45715" marB="45715" vert="horz" anchor="t"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5pPr>
                    </a:lstStyle>
                    <a:p>
                      <a:pPr marL="0" lvl="0" indent="0" algn="ctr">
                        <a:buNone/>
                      </a:pPr>
                      <a:r>
                        <a:rPr lang="zh-CN" altLang="en-US" sz="1700" dirty="0">
                          <a:ea typeface="隶书" pitchFamily="1" charset="-122"/>
                        </a:rPr>
                        <a:t>≤6</a:t>
                      </a:r>
                      <a:endParaRPr lang="zh-CN" altLang="en-US" sz="1700" dirty="0">
                        <a:ea typeface="隶书" pitchFamily="1" charset="-122"/>
                      </a:endParaRPr>
                    </a:p>
                  </a:txBody>
                  <a:tcPr marL="91430" marR="91430" marT="45715" marB="45715" vert="horz" anchor="t"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5pPr>
                    </a:lstStyle>
                    <a:p>
                      <a:pPr marL="0" lvl="0" indent="0" algn="ctr">
                        <a:buNone/>
                      </a:pPr>
                      <a:r>
                        <a:rPr lang="zh-CN" altLang="en-US" sz="1700" dirty="0">
                          <a:ea typeface="隶书" pitchFamily="1" charset="-122"/>
                        </a:rPr>
                        <a:t>2~8</a:t>
                      </a:r>
                      <a:endParaRPr lang="zh-CN" altLang="en-US" sz="1700" dirty="0">
                        <a:ea typeface="隶书" pitchFamily="1" charset="-122"/>
                      </a:endParaRPr>
                    </a:p>
                  </a:txBody>
                  <a:tcPr marL="91430" marR="91430" marT="45715" marB="45715" vert="horz" anchor="t"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5pPr>
                    </a:lstStyle>
                    <a:p>
                      <a:pPr marL="0" lvl="0" indent="0" algn="ctr">
                        <a:buNone/>
                      </a:pPr>
                      <a:r>
                        <a:rPr lang="zh-CN" altLang="en-US" sz="1700" dirty="0">
                          <a:ea typeface="隶书" pitchFamily="1" charset="-122"/>
                        </a:rPr>
                        <a:t>2~8</a:t>
                      </a:r>
                      <a:endParaRPr lang="zh-CN" altLang="en-US" sz="1700" dirty="0">
                        <a:ea typeface="隶书" pitchFamily="1" charset="-122"/>
                      </a:endParaRPr>
                    </a:p>
                  </a:txBody>
                  <a:tcPr marL="91430" marR="91430" marT="45715" marB="45715" vert="horz" anchor="t"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5pPr>
                    </a:lstStyle>
                    <a:p>
                      <a:pPr marL="0" lvl="0" indent="0" algn="ctr">
                        <a:spcBef>
                          <a:spcPct val="0"/>
                        </a:spcBef>
                        <a:buNone/>
                      </a:pPr>
                      <a:r>
                        <a:rPr lang="zh-CN" altLang="en-US" sz="1700" dirty="0">
                          <a:ea typeface="隶书" pitchFamily="1" charset="-122"/>
                        </a:rPr>
                        <a:t>≈2.5</a:t>
                      </a:r>
                      <a:endParaRPr lang="zh-CN" altLang="en-US" sz="1700" dirty="0">
                        <a:ea typeface="隶书" pitchFamily="1" charset="-122"/>
                      </a:endParaRPr>
                    </a:p>
                  </a:txBody>
                  <a:tcPr marL="91430" marR="91430" marT="45715" marB="45715" vert="horz" anchor="t"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0511" name="文本框 20510"/>
          <p:cNvSpPr txBox="1"/>
          <p:nvPr/>
        </p:nvSpPr>
        <p:spPr>
          <a:xfrm>
            <a:off x="539750" y="620713"/>
            <a:ext cx="8001000" cy="457200"/>
          </a:xfrm>
          <a:prstGeom prst="rect">
            <a:avLst/>
          </a:prstGeom>
          <a:noFill/>
          <a:ln w="9525">
            <a:noFill/>
          </a:ln>
        </p:spPr>
        <p:txBody>
          <a:bodyPr wrap="none" lIns="0" tIns="0" rIns="0" bIns="0" anchor="t" anchorCtr="0">
            <a:spAutoFit/>
          </a:bodyPr>
          <a:p>
            <a:pPr marL="469900" indent="-469900">
              <a:spcBef>
                <a:spcPct val="25000"/>
              </a:spcBef>
              <a:spcAft>
                <a:spcPct val="20000"/>
              </a:spcAft>
              <a:buClr>
                <a:schemeClr val="accent2"/>
              </a:buClr>
              <a:buFont typeface="Wingdings" panose="05000000000000000000" pitchFamily="2" charset="2"/>
            </a:pPr>
            <a:r>
              <a:rPr lang="en-US" altLang="zh-CN" sz="3000" dirty="0">
                <a:latin typeface="隶书" pitchFamily="1" charset="-122"/>
                <a:ea typeface="隶书" pitchFamily="1" charset="-122"/>
              </a:rPr>
              <a:t>2.1.1 </a:t>
            </a:r>
            <a:r>
              <a:rPr lang="zh-CN" altLang="en-US" sz="3000" dirty="0">
                <a:latin typeface="隶书" pitchFamily="1" charset="-122"/>
                <a:ea typeface="隶书" pitchFamily="1" charset="-122"/>
              </a:rPr>
              <a:t>穿透型等离子弧焊（小孔型等离子弧焊）</a:t>
            </a:r>
            <a:endParaRPr lang="zh-CN" altLang="en-US" sz="3000" dirty="0">
              <a:latin typeface="隶书" pitchFamily="1" charset="-122"/>
              <a:ea typeface="隶书" pitchFamily="1" charset="-122"/>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0-#ppt_w/2"/>
                                          </p:val>
                                        </p:tav>
                                        <p:tav tm="100000">
                                          <p:val>
                                            <p:strVal val="#ppt_x"/>
                                          </p:val>
                                        </p:tav>
                                      </p:tavLst>
                                    </p:anim>
                                    <p:anim calcmode="lin" valueType="num">
                                      <p:cBhvr additive="base">
                                        <p:cTn id="8" dur="500" fill="hold"/>
                                        <p:tgtEl>
                                          <p:spTgt spid="2048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483"/>
                                        </p:tgtEl>
                                        <p:attrNameLst>
                                          <p:attrName>style.visibility</p:attrName>
                                        </p:attrNameLst>
                                      </p:cBhvr>
                                      <p:to>
                                        <p:strVal val="visible"/>
                                      </p:to>
                                    </p:set>
                                    <p:anim calcmode="lin" valueType="num">
                                      <p:cBhvr additive="base">
                                        <p:cTn id="13" dur="500" fill="hold"/>
                                        <p:tgtEl>
                                          <p:spTgt spid="20483"/>
                                        </p:tgtEl>
                                        <p:attrNameLst>
                                          <p:attrName>ppt_x</p:attrName>
                                        </p:attrNameLst>
                                      </p:cBhvr>
                                      <p:tavLst>
                                        <p:tav tm="0">
                                          <p:val>
                                            <p:strVal val="0-#ppt_w/2"/>
                                          </p:val>
                                        </p:tav>
                                        <p:tav tm="100000">
                                          <p:val>
                                            <p:strVal val="#ppt_x"/>
                                          </p:val>
                                        </p:tav>
                                      </p:tavLst>
                                    </p:anim>
                                    <p:anim calcmode="lin" valueType="num">
                                      <p:cBhvr additive="base">
                                        <p:cTn id="14" dur="500" fill="hold"/>
                                        <p:tgtEl>
                                          <p:spTgt spid="2048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0484"/>
                                        </p:tgtEl>
                                        <p:attrNameLst>
                                          <p:attrName>style.visibility</p:attrName>
                                        </p:attrNameLst>
                                      </p:cBhvr>
                                      <p:to>
                                        <p:strVal val="visible"/>
                                      </p:to>
                                    </p:set>
                                    <p:animEffect transition="in" filter="dissolve">
                                      <p:cBhvr>
                                        <p:cTn id="19" dur="500"/>
                                        <p:tgtEl>
                                          <p:spTgt spid="20484"/>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20485"/>
                                        </p:tgtEl>
                                        <p:attrNameLst>
                                          <p:attrName>style.visibility</p:attrName>
                                        </p:attrNameLst>
                                      </p:cBhvr>
                                      <p:to>
                                        <p:strVal val="visible"/>
                                      </p:to>
                                    </p:set>
                                    <p:animEffect transition="in" filter="dissolve">
                                      <p:cBhvr>
                                        <p:cTn id="24" dur="500"/>
                                        <p:tgtEl>
                                          <p:spTgt spid="20485"/>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20511"/>
                                        </p:tgtEl>
                                        <p:attrNameLst>
                                          <p:attrName>style.visibility</p:attrName>
                                        </p:attrNameLst>
                                      </p:cBhvr>
                                      <p:to>
                                        <p:strVal val="visible"/>
                                      </p:to>
                                    </p:set>
                                    <p:animEffect transition="in" filter="slide(fromBottom)">
                                      <p:cBhvr>
                                        <p:cTn id="29" dur="500"/>
                                        <p:tgtEl>
                                          <p:spTgt spid="20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p:bldP spid="20484" grpId="0"/>
      <p:bldP spid="205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6045" y="1714500"/>
            <a:ext cx="5932805"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ustDataLst>
      <p:tags r:id="rId5"/>
    </p:custDataLst>
  </p:cSld>
  <p:clrMapOvr>
    <a:masterClrMapping/>
  </p:clrMapOvr>
  <p:transition>
    <p:blinds dir="vert"/>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1506" name="矩形 21505"/>
          <p:cNvSpPr>
            <a:spLocks noRot="1"/>
          </p:cNvSpPr>
          <p:nvPr/>
        </p:nvSpPr>
        <p:spPr>
          <a:xfrm>
            <a:off x="381000" y="533400"/>
            <a:ext cx="7848600" cy="685800"/>
          </a:xfrm>
          <a:prstGeom prst="rect">
            <a:avLst/>
          </a:prstGeom>
          <a:noFill/>
          <a:ln w="9525">
            <a:noFill/>
          </a:ln>
        </p:spPr>
        <p:txBody>
          <a:bodyPr anchor="ctr" anchorCtr="0"/>
          <a:lstStyle>
            <a:lvl1pPr marL="0" lvl="0" indent="0" algn="l" defTabSz="914400" eaLnBrk="1" fontAlgn="base" latinLnBrk="0" hangingPunct="1">
              <a:lnSpc>
                <a:spcPct val="100000"/>
              </a:lnSpc>
              <a:spcBef>
                <a:spcPct val="0"/>
              </a:spcBef>
              <a:spcAft>
                <a:spcPct val="0"/>
              </a:spcAft>
              <a:buNone/>
              <a:defRPr sz="3200" u="none" kern="1200" baseline="0">
                <a:solidFill>
                  <a:srgbClr val="80A331"/>
                </a:solidFill>
                <a:latin typeface="Arial" panose="020B0604020202020204" pitchFamily="34" charset="0"/>
                <a:ea typeface="微软雅黑" panose="020B0503020204020204" charset="-122"/>
              </a:defRPr>
            </a:lvl1pPr>
          </a:lstStyle>
          <a:p>
            <a:pPr lvl="0"/>
            <a:endParaRPr lang="zh-CN" altLang="en-US" sz="2100" b="1" dirty="0">
              <a:solidFill>
                <a:schemeClr val="tx1"/>
              </a:solidFill>
              <a:ea typeface="隶书" pitchFamily="1" charset="-122"/>
            </a:endParaRPr>
          </a:p>
        </p:txBody>
      </p:sp>
      <p:sp>
        <p:nvSpPr>
          <p:cNvPr id="21507" name="矩形 21506"/>
          <p:cNvSpPr>
            <a:spLocks noRot="1"/>
          </p:cNvSpPr>
          <p:nvPr/>
        </p:nvSpPr>
        <p:spPr>
          <a:xfrm>
            <a:off x="179388" y="1916113"/>
            <a:ext cx="8416925" cy="1219200"/>
          </a:xfrm>
          <a:prstGeom prst="rect">
            <a:avLst/>
          </a:prstGeom>
          <a:noFill/>
          <a:ln w="9525">
            <a:noFill/>
          </a:ln>
        </p:spPr>
        <p:txBody>
          <a:bodyPr/>
          <a:p>
            <a:pPr marL="342900" indent="-342900" algn="just" eaLnBrk="0" hangingPunct="0">
              <a:lnSpc>
                <a:spcPct val="120000"/>
              </a:lnSpc>
            </a:pPr>
            <a:r>
              <a:rPr lang="zh-CN" altLang="en-US" sz="2800" dirty="0">
                <a:latin typeface="隶书" pitchFamily="1" charset="-122"/>
                <a:ea typeface="隶书" pitchFamily="1" charset="-122"/>
              </a:rPr>
              <a:t>      采用较小的焊接电流（</a:t>
            </a:r>
            <a:r>
              <a:rPr lang="zh-CN" altLang="en-US" sz="2800" dirty="0">
                <a:latin typeface="Times New Roman" panose="02020603050405020304" pitchFamily="2" charset="0"/>
                <a:ea typeface="隶书" pitchFamily="1" charset="-122"/>
              </a:rPr>
              <a:t>30~100</a:t>
            </a:r>
            <a:r>
              <a:rPr lang="en-US" altLang="zh-CN" sz="2800" dirty="0">
                <a:latin typeface="Times New Roman" panose="02020603050405020304" pitchFamily="2" charset="0"/>
                <a:ea typeface="隶书" pitchFamily="1" charset="-122"/>
              </a:rPr>
              <a:t>A</a:t>
            </a:r>
            <a:r>
              <a:rPr lang="en-US" altLang="zh-CN" sz="2800" dirty="0">
                <a:latin typeface="隶书" pitchFamily="1" charset="-122"/>
                <a:ea typeface="隶书" pitchFamily="1" charset="-122"/>
              </a:rPr>
              <a:t>）</a:t>
            </a:r>
            <a:r>
              <a:rPr lang="zh-CN" altLang="en-US" sz="2800" dirty="0">
                <a:latin typeface="隶书" pitchFamily="1" charset="-122"/>
                <a:ea typeface="隶书" pitchFamily="1" charset="-122"/>
              </a:rPr>
              <a:t>和较低的离子气流量，采用混合型等离子弧焊接的方法。</a:t>
            </a:r>
            <a:endParaRPr lang="zh-CN" altLang="en-US" sz="2800" dirty="0">
              <a:latin typeface="隶书" pitchFamily="1" charset="-122"/>
              <a:ea typeface="隶书" pitchFamily="1" charset="-122"/>
            </a:endParaRPr>
          </a:p>
        </p:txBody>
      </p:sp>
      <p:sp>
        <p:nvSpPr>
          <p:cNvPr id="21508" name="矩形 21507"/>
          <p:cNvSpPr>
            <a:spLocks noRot="1"/>
          </p:cNvSpPr>
          <p:nvPr/>
        </p:nvSpPr>
        <p:spPr>
          <a:xfrm>
            <a:off x="539750" y="620713"/>
            <a:ext cx="7315200" cy="487362"/>
          </a:xfrm>
          <a:prstGeom prst="rect">
            <a:avLst/>
          </a:prstGeom>
          <a:noFill/>
          <a:ln w="9525">
            <a:noFill/>
          </a:ln>
        </p:spPr>
        <p:txBody>
          <a:bodyPr wrap="none" lIns="0" tIns="0" rIns="0" bIns="0" anchor="t" anchorCtr="0">
            <a:spAutoFit/>
          </a:bodyPr>
          <a:p>
            <a:pPr marL="469900" indent="-469900">
              <a:spcBef>
                <a:spcPct val="20000"/>
              </a:spcBef>
              <a:buClr>
                <a:schemeClr val="accent2"/>
              </a:buClr>
              <a:buFont typeface="Wingdings" panose="05000000000000000000" pitchFamily="2" charset="2"/>
            </a:pPr>
            <a:r>
              <a:rPr lang="en-US" altLang="zh-CN" sz="3200" dirty="0">
                <a:solidFill>
                  <a:schemeClr val="tx2"/>
                </a:solidFill>
                <a:latin typeface="隶书" pitchFamily="1" charset="-122"/>
                <a:ea typeface="隶书" pitchFamily="1" charset="-122"/>
              </a:rPr>
              <a:t>2.2 </a:t>
            </a:r>
            <a:r>
              <a:rPr lang="zh-CN" altLang="en-US" sz="3200" dirty="0">
                <a:solidFill>
                  <a:schemeClr val="tx2"/>
                </a:solidFill>
                <a:latin typeface="隶书" pitchFamily="1" charset="-122"/>
                <a:ea typeface="隶书" pitchFamily="1" charset="-122"/>
              </a:rPr>
              <a:t>熔透型等离子弧焊（熔入型焊接法）</a:t>
            </a:r>
            <a:endParaRPr lang="en-US" altLang="zh-CN" sz="3200" dirty="0">
              <a:solidFill>
                <a:schemeClr val="tx2"/>
              </a:solidFill>
              <a:latin typeface="隶书" pitchFamily="1" charset="-122"/>
              <a:ea typeface="隶书" pitchFamily="1" charset="-122"/>
            </a:endParaRPr>
          </a:p>
        </p:txBody>
      </p:sp>
      <p:pic>
        <p:nvPicPr>
          <p:cNvPr id="21509" name="图片 21508" descr="7"/>
          <p:cNvPicPr>
            <a:picLocks noChangeAspect="1"/>
          </p:cNvPicPr>
          <p:nvPr/>
        </p:nvPicPr>
        <p:blipFill>
          <a:blip r:embed="rId1"/>
          <a:stretch>
            <a:fillRect/>
          </a:stretch>
        </p:blipFill>
        <p:spPr>
          <a:xfrm>
            <a:off x="5334000" y="3733800"/>
            <a:ext cx="3382963" cy="2478088"/>
          </a:xfrm>
          <a:prstGeom prst="rect">
            <a:avLst/>
          </a:prstGeom>
          <a:noFill/>
          <a:ln w="9525">
            <a:noFill/>
          </a:ln>
        </p:spPr>
      </p:pic>
      <p:sp>
        <p:nvSpPr>
          <p:cNvPr id="21510" name="文本框 21509"/>
          <p:cNvSpPr txBox="1"/>
          <p:nvPr/>
        </p:nvSpPr>
        <p:spPr>
          <a:xfrm>
            <a:off x="457200" y="3886200"/>
            <a:ext cx="4419600" cy="519113"/>
          </a:xfrm>
          <a:prstGeom prst="rect">
            <a:avLst/>
          </a:prstGeom>
          <a:noFill/>
          <a:ln w="9525">
            <a:noFill/>
          </a:ln>
        </p:spPr>
        <p:txBody>
          <a:bodyPr lIns="91430" tIns="45715" rIns="91430" bIns="45715">
            <a:spAutoFit/>
          </a:bodyPr>
          <a:p>
            <a:pPr algn="ctr">
              <a:spcBef>
                <a:spcPct val="50000"/>
              </a:spcBef>
            </a:pPr>
            <a:endParaRPr lang="zh-CN" altLang="en-US" sz="2800" dirty="0">
              <a:latin typeface="隶书" pitchFamily="1" charset="-122"/>
              <a:ea typeface="隶书" pitchFamily="1" charset="-122"/>
            </a:endParaRPr>
          </a:p>
        </p:txBody>
      </p:sp>
      <p:sp>
        <p:nvSpPr>
          <p:cNvPr id="21511" name="文本框 21510"/>
          <p:cNvSpPr txBox="1"/>
          <p:nvPr/>
        </p:nvSpPr>
        <p:spPr>
          <a:xfrm>
            <a:off x="468313" y="3068638"/>
            <a:ext cx="4724400" cy="2227262"/>
          </a:xfrm>
          <a:prstGeom prst="rect">
            <a:avLst/>
          </a:prstGeom>
          <a:noFill/>
          <a:ln w="9525">
            <a:noFill/>
          </a:ln>
        </p:spPr>
        <p:txBody>
          <a:bodyPr/>
          <a:p>
            <a:pPr marL="342900" indent="-342900" algn="just" eaLnBrk="0" hangingPunct="0">
              <a:lnSpc>
                <a:spcPct val="120000"/>
              </a:lnSpc>
            </a:pPr>
            <a:r>
              <a:rPr lang="zh-CN" altLang="en-US" sz="2800" dirty="0">
                <a:latin typeface="隶书" pitchFamily="1" charset="-122"/>
                <a:ea typeface="隶书" pitchFamily="1" charset="-122"/>
              </a:rPr>
              <a:t>  在焊接过程中不形成小孔效应，焊件背面无“尾焰”。液态金属熔池在弧柱的下面，靠熔池金属的热传导作用熔透母材，实现焊透。</a:t>
            </a:r>
            <a:endParaRPr lang="zh-CN" altLang="en-US" sz="2800" dirty="0">
              <a:latin typeface="隶书" pitchFamily="1" charset="-122"/>
              <a:ea typeface="隶书" pitchFamily="1" charset="-122"/>
            </a:endParaRPr>
          </a:p>
        </p:txBody>
      </p:sp>
      <p:sp>
        <p:nvSpPr>
          <p:cNvPr id="21512" name="文本框 21511"/>
          <p:cNvSpPr txBox="1"/>
          <p:nvPr/>
        </p:nvSpPr>
        <p:spPr>
          <a:xfrm>
            <a:off x="609600" y="1371600"/>
            <a:ext cx="4191000" cy="579438"/>
          </a:xfrm>
          <a:prstGeom prst="rect">
            <a:avLst/>
          </a:prstGeom>
          <a:noFill/>
          <a:ln w="9525">
            <a:noFill/>
          </a:ln>
        </p:spPr>
        <p:txBody>
          <a:bodyPr lIns="91430" tIns="45715" rIns="91430" bIns="45715">
            <a:spAutoFit/>
          </a:bodyPr>
          <a:p>
            <a:pPr>
              <a:spcBef>
                <a:spcPct val="50000"/>
              </a:spcBef>
              <a:buFont typeface="Wingdings" panose="05000000000000000000" pitchFamily="2" charset="2"/>
              <a:buChar char="v"/>
            </a:pPr>
            <a:r>
              <a:rPr lang="zh-CN" altLang="en-US" sz="3200" b="1" dirty="0">
                <a:latin typeface="Times New Roman" panose="02020603050405020304" pitchFamily="2" charset="0"/>
                <a:ea typeface="隶书" pitchFamily="1" charset="-122"/>
              </a:rPr>
              <a:t>工艺特点：</a:t>
            </a:r>
            <a:endParaRPr lang="zh-CN" altLang="en-US" sz="3200" b="1" dirty="0">
              <a:latin typeface="Times New Roman" panose="02020603050405020304" pitchFamily="2" charset="0"/>
              <a:ea typeface="隶书" pitchFamily="1"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dissolve">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512"/>
                                        </p:tgtEl>
                                        <p:attrNameLst>
                                          <p:attrName>style.visibility</p:attrName>
                                        </p:attrNameLst>
                                      </p:cBhvr>
                                      <p:to>
                                        <p:strVal val="visible"/>
                                      </p:to>
                                    </p:set>
                                    <p:animEffect transition="in" filter="dissolve">
                                      <p:cBhvr>
                                        <p:cTn id="12" dur="500"/>
                                        <p:tgtEl>
                                          <p:spTgt spid="215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1507"/>
                                        </p:tgtEl>
                                        <p:attrNameLst>
                                          <p:attrName>style.visibility</p:attrName>
                                        </p:attrNameLst>
                                      </p:cBhvr>
                                      <p:to>
                                        <p:strVal val="visible"/>
                                      </p:to>
                                    </p:set>
                                    <p:anim calcmode="lin" valueType="num">
                                      <p:cBhvr additive="base">
                                        <p:cTn id="17" dur="500" fill="hold"/>
                                        <p:tgtEl>
                                          <p:spTgt spid="21507"/>
                                        </p:tgtEl>
                                        <p:attrNameLst>
                                          <p:attrName>ppt_x</p:attrName>
                                        </p:attrNameLst>
                                      </p:cBhvr>
                                      <p:tavLst>
                                        <p:tav tm="0">
                                          <p:val>
                                            <p:strVal val="0-#ppt_w/2"/>
                                          </p:val>
                                        </p:tav>
                                        <p:tav tm="100000">
                                          <p:val>
                                            <p:strVal val="#ppt_x"/>
                                          </p:val>
                                        </p:tav>
                                      </p:tavLst>
                                    </p:anim>
                                    <p:anim calcmode="lin" valueType="num">
                                      <p:cBhvr additive="base">
                                        <p:cTn id="18" dur="500" fill="hold"/>
                                        <p:tgtEl>
                                          <p:spTgt spid="2150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1509"/>
                                        </p:tgtEl>
                                        <p:attrNameLst>
                                          <p:attrName>style.visibility</p:attrName>
                                        </p:attrNameLst>
                                      </p:cBhvr>
                                      <p:to>
                                        <p:strVal val="visible"/>
                                      </p:to>
                                    </p:set>
                                    <p:animEffect transition="in" filter="dissolve">
                                      <p:cBhvr>
                                        <p:cTn id="23" dur="500"/>
                                        <p:tgtEl>
                                          <p:spTgt spid="2150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1511"/>
                                        </p:tgtEl>
                                        <p:attrNameLst>
                                          <p:attrName>style.visibility</p:attrName>
                                        </p:attrNameLst>
                                      </p:cBhvr>
                                      <p:to>
                                        <p:strVal val="visible"/>
                                      </p:to>
                                    </p:set>
                                    <p:anim calcmode="lin" valueType="num">
                                      <p:cBhvr additive="base">
                                        <p:cTn id="28" dur="500" fill="hold"/>
                                        <p:tgtEl>
                                          <p:spTgt spid="21511"/>
                                        </p:tgtEl>
                                        <p:attrNameLst>
                                          <p:attrName>ppt_x</p:attrName>
                                        </p:attrNameLst>
                                      </p:cBhvr>
                                      <p:tavLst>
                                        <p:tav tm="0">
                                          <p:val>
                                            <p:strVal val="#ppt_x"/>
                                          </p:val>
                                        </p:tav>
                                        <p:tav tm="100000">
                                          <p:val>
                                            <p:strVal val="#ppt_x"/>
                                          </p:val>
                                        </p:tav>
                                      </p:tavLst>
                                    </p:anim>
                                    <p:anim calcmode="lin" valueType="num">
                                      <p:cBhvr additive="base">
                                        <p:cTn id="29" dur="500" fill="hold"/>
                                        <p:tgtEl>
                                          <p:spTgt spid="215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08" grpId="0"/>
      <p:bldP spid="21511" grpId="0"/>
      <p:bldP spid="2151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2530" name="矩形 22529"/>
          <p:cNvSpPr>
            <a:spLocks noRot="1"/>
          </p:cNvSpPr>
          <p:nvPr/>
        </p:nvSpPr>
        <p:spPr>
          <a:xfrm>
            <a:off x="381000" y="533400"/>
            <a:ext cx="7848600" cy="685800"/>
          </a:xfrm>
          <a:prstGeom prst="rect">
            <a:avLst/>
          </a:prstGeom>
          <a:noFill/>
          <a:ln w="9525">
            <a:noFill/>
          </a:ln>
        </p:spPr>
        <p:txBody>
          <a:bodyPr anchor="ctr" anchorCtr="0"/>
          <a:lstStyle>
            <a:lvl1pPr marL="0" lvl="0" indent="0" algn="l" defTabSz="914400" eaLnBrk="1" fontAlgn="base" latinLnBrk="0" hangingPunct="1">
              <a:lnSpc>
                <a:spcPct val="100000"/>
              </a:lnSpc>
              <a:spcBef>
                <a:spcPct val="0"/>
              </a:spcBef>
              <a:spcAft>
                <a:spcPct val="0"/>
              </a:spcAft>
              <a:buNone/>
              <a:defRPr sz="3200" u="none" kern="1200" baseline="0">
                <a:solidFill>
                  <a:srgbClr val="80A331"/>
                </a:solidFill>
                <a:latin typeface="Arial" panose="020B0604020202020204" pitchFamily="34" charset="0"/>
                <a:ea typeface="微软雅黑" panose="020B0503020204020204" charset="-122"/>
              </a:defRPr>
            </a:lvl1pPr>
          </a:lstStyle>
          <a:p>
            <a:pPr lvl="0"/>
            <a:endParaRPr lang="zh-CN" altLang="en-US" sz="2100" b="1" dirty="0">
              <a:solidFill>
                <a:schemeClr val="tx1"/>
              </a:solidFill>
              <a:ea typeface="隶书" pitchFamily="1" charset="-122"/>
            </a:endParaRPr>
          </a:p>
        </p:txBody>
      </p:sp>
      <p:sp>
        <p:nvSpPr>
          <p:cNvPr id="22531" name="矩形 22530"/>
          <p:cNvSpPr>
            <a:spLocks noRot="1"/>
          </p:cNvSpPr>
          <p:nvPr/>
        </p:nvSpPr>
        <p:spPr>
          <a:xfrm>
            <a:off x="304800" y="1295400"/>
            <a:ext cx="8147050" cy="1143000"/>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har char="•"/>
              <a:defRPr sz="24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har char="–"/>
              <a:defRPr sz="200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har char="–"/>
              <a:defRPr sz="160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har char="»"/>
              <a:defRPr sz="1600" u="none" kern="1200" baseline="0">
                <a:solidFill>
                  <a:schemeClr val="tx1"/>
                </a:solidFill>
                <a:latin typeface="Arial" panose="020B0604020202020204" pitchFamily="34" charset="0"/>
                <a:ea typeface="微软雅黑" panose="020B0503020204020204" charset="-122"/>
              </a:defRPr>
            </a:lvl5pPr>
          </a:lstStyle>
          <a:p>
            <a:pPr lvl="0">
              <a:lnSpc>
                <a:spcPct val="120000"/>
              </a:lnSpc>
              <a:buFont typeface="Wingdings" panose="05000000000000000000" pitchFamily="2" charset="2"/>
              <a:buChar char="ü"/>
            </a:pPr>
            <a:endParaRPr lang="zh-CN" altLang="en-US" sz="2600" b="1" dirty="0">
              <a:latin typeface="隶书" pitchFamily="1" charset="-122"/>
              <a:ea typeface="隶书" pitchFamily="1" charset="-122"/>
            </a:endParaRPr>
          </a:p>
        </p:txBody>
      </p:sp>
      <p:sp>
        <p:nvSpPr>
          <p:cNvPr id="22532" name="矩形 22531"/>
          <p:cNvSpPr>
            <a:spLocks noRot="1"/>
          </p:cNvSpPr>
          <p:nvPr/>
        </p:nvSpPr>
        <p:spPr>
          <a:xfrm>
            <a:off x="539750" y="1773238"/>
            <a:ext cx="7924800" cy="1295400"/>
          </a:xfrm>
          <a:prstGeom prst="rect">
            <a:avLst/>
          </a:prstGeom>
          <a:noFill/>
          <a:ln w="9525">
            <a:noFill/>
          </a:ln>
        </p:spPr>
        <p:txBody>
          <a:bodyPr/>
          <a:p>
            <a:pPr marL="342900" indent="-342900" algn="just" eaLnBrk="0" hangingPunct="0">
              <a:lnSpc>
                <a:spcPct val="120000"/>
              </a:lnSpc>
            </a:pPr>
            <a:r>
              <a:rPr lang="zh-CN" altLang="en-US" sz="2400" dirty="0">
                <a:latin typeface="隶书" pitchFamily="1" charset="-122"/>
                <a:ea typeface="隶书" pitchFamily="1" charset="-122"/>
              </a:rPr>
              <a:t>主要用于薄板（0.5~2.5</a:t>
            </a:r>
            <a:r>
              <a:rPr lang="en-US" altLang="zh-CN" sz="2400" dirty="0">
                <a:latin typeface="隶书" pitchFamily="1" charset="-122"/>
                <a:ea typeface="隶书" pitchFamily="1" charset="-122"/>
              </a:rPr>
              <a:t>mm</a:t>
            </a:r>
            <a:r>
              <a:rPr lang="zh-CN" altLang="en-US" sz="2400" dirty="0">
                <a:latin typeface="隶书" pitchFamily="1" charset="-122"/>
                <a:ea typeface="隶书" pitchFamily="1" charset="-122"/>
              </a:rPr>
              <a:t>）的焊接。</a:t>
            </a:r>
            <a:endParaRPr lang="zh-CN" altLang="en-US" sz="2400" dirty="0">
              <a:latin typeface="隶书" pitchFamily="1" charset="-122"/>
              <a:ea typeface="隶书" pitchFamily="1" charset="-122"/>
            </a:endParaRPr>
          </a:p>
          <a:p>
            <a:pPr marL="342900" indent="-342900" algn="just" eaLnBrk="0" hangingPunct="0">
              <a:lnSpc>
                <a:spcPct val="120000"/>
              </a:lnSpc>
            </a:pPr>
            <a:r>
              <a:rPr lang="zh-CN" altLang="en-US" sz="2400" dirty="0">
                <a:latin typeface="隶书" pitchFamily="1" charset="-122"/>
                <a:ea typeface="隶书" pitchFamily="1" charset="-122"/>
              </a:rPr>
              <a:t>厚板多层焊的第二层及以后各层的焊接。</a:t>
            </a:r>
            <a:endParaRPr lang="en-US" altLang="zh-CN" sz="2400" dirty="0">
              <a:latin typeface="隶书" pitchFamily="1" charset="-122"/>
              <a:ea typeface="隶书" pitchFamily="1" charset="-122"/>
            </a:endParaRPr>
          </a:p>
        </p:txBody>
      </p:sp>
      <p:sp>
        <p:nvSpPr>
          <p:cNvPr id="22533" name="文本框 22532"/>
          <p:cNvSpPr txBox="1"/>
          <p:nvPr/>
        </p:nvSpPr>
        <p:spPr>
          <a:xfrm>
            <a:off x="539750" y="1268413"/>
            <a:ext cx="4114800" cy="579437"/>
          </a:xfrm>
          <a:prstGeom prst="rect">
            <a:avLst/>
          </a:prstGeom>
          <a:noFill/>
          <a:ln w="9525">
            <a:noFill/>
          </a:ln>
        </p:spPr>
        <p:txBody>
          <a:bodyPr lIns="91430" tIns="45715" rIns="91430" bIns="45715">
            <a:spAutoFit/>
          </a:bodyPr>
          <a:p>
            <a:pPr>
              <a:spcBef>
                <a:spcPct val="50000"/>
              </a:spcBef>
              <a:buFont typeface="Wingdings" panose="05000000000000000000" pitchFamily="2" charset="2"/>
              <a:buChar char="v"/>
            </a:pPr>
            <a:r>
              <a:rPr lang="zh-CN" altLang="en-US" sz="3200" b="1" dirty="0">
                <a:latin typeface="Times New Roman" panose="02020603050405020304" pitchFamily="2" charset="0"/>
                <a:ea typeface="隶书" pitchFamily="1" charset="-122"/>
              </a:rPr>
              <a:t> 焊件厚度：</a:t>
            </a:r>
            <a:endParaRPr lang="zh-CN" altLang="en-US" sz="3200" b="1" dirty="0">
              <a:latin typeface="Times New Roman" panose="02020603050405020304" pitchFamily="2" charset="0"/>
              <a:ea typeface="隶书" pitchFamily="1" charset="-122"/>
            </a:endParaRPr>
          </a:p>
        </p:txBody>
      </p:sp>
      <p:sp>
        <p:nvSpPr>
          <p:cNvPr id="22534" name="文本框 22533"/>
          <p:cNvSpPr txBox="1"/>
          <p:nvPr/>
        </p:nvSpPr>
        <p:spPr>
          <a:xfrm>
            <a:off x="179388" y="3068638"/>
            <a:ext cx="7924800" cy="2287587"/>
          </a:xfrm>
          <a:prstGeom prst="rect">
            <a:avLst/>
          </a:prstGeom>
          <a:noFill/>
          <a:ln w="9525">
            <a:noFill/>
          </a:ln>
        </p:spPr>
        <p:txBody>
          <a:bodyPr/>
          <a:p>
            <a:pPr marL="342900" indent="-342900" algn="just" eaLnBrk="0" hangingPunct="0">
              <a:lnSpc>
                <a:spcPct val="120000"/>
              </a:lnSpc>
            </a:pPr>
            <a:r>
              <a:rPr lang="zh-CN" altLang="en-US" sz="2400" dirty="0">
                <a:latin typeface="隶书" pitchFamily="1" charset="-122"/>
                <a:ea typeface="隶书" pitchFamily="1" charset="-122"/>
              </a:rPr>
              <a:t>    焊接速度快，焊缝美观，焊缝质量好，成本低，等离子焊接已广泛运用于设备制造业中对各种型式的接头进行焊接、医疗设备、真空装置、薄板加工、波纹管、仪表、传感器、汽车部件、化工密封件等。 </a:t>
            </a:r>
            <a:endParaRPr lang="zh-CN" altLang="en-US" sz="2400" dirty="0">
              <a:latin typeface="隶书" pitchFamily="1" charset="-122"/>
              <a:ea typeface="隶书" pitchFamily="1" charset="-122"/>
            </a:endParaRPr>
          </a:p>
        </p:txBody>
      </p:sp>
      <p:sp>
        <p:nvSpPr>
          <p:cNvPr id="22535" name="文本框 22534"/>
          <p:cNvSpPr txBox="1"/>
          <p:nvPr/>
        </p:nvSpPr>
        <p:spPr>
          <a:xfrm>
            <a:off x="755650" y="2708275"/>
            <a:ext cx="3124200" cy="579438"/>
          </a:xfrm>
          <a:prstGeom prst="rect">
            <a:avLst/>
          </a:prstGeom>
          <a:noFill/>
          <a:ln w="9525">
            <a:noFill/>
          </a:ln>
        </p:spPr>
        <p:txBody>
          <a:bodyPr lIns="91430" tIns="45715" rIns="91430" bIns="45715">
            <a:spAutoFit/>
          </a:bodyPr>
          <a:p>
            <a:pPr>
              <a:spcBef>
                <a:spcPct val="50000"/>
              </a:spcBef>
              <a:buFont typeface="Wingdings" panose="05000000000000000000" pitchFamily="2" charset="2"/>
              <a:buChar char="v"/>
            </a:pPr>
            <a:r>
              <a:rPr lang="zh-CN" altLang="en-US" sz="3200" b="1" dirty="0">
                <a:latin typeface="Times New Roman" panose="02020603050405020304" pitchFamily="2" charset="0"/>
                <a:ea typeface="隶书" pitchFamily="1" charset="-122"/>
              </a:rPr>
              <a:t> 应 用</a:t>
            </a:r>
            <a:endParaRPr lang="zh-CN" altLang="en-US" sz="3200" b="1" dirty="0">
              <a:latin typeface="Times New Roman" panose="02020603050405020304" pitchFamily="2" charset="0"/>
              <a:ea typeface="隶书" pitchFamily="1" charset="-122"/>
            </a:endParaRPr>
          </a:p>
        </p:txBody>
      </p:sp>
      <p:pic>
        <p:nvPicPr>
          <p:cNvPr id="22536" name="图片 22535" descr="未标题-1 拷贝"/>
          <p:cNvPicPr>
            <a:picLocks noChangeAspect="1"/>
          </p:cNvPicPr>
          <p:nvPr/>
        </p:nvPicPr>
        <p:blipFill>
          <a:blip r:embed="rId1"/>
          <a:stretch>
            <a:fillRect/>
          </a:stretch>
        </p:blipFill>
        <p:spPr>
          <a:xfrm>
            <a:off x="3708400" y="4797425"/>
            <a:ext cx="4381500" cy="1447800"/>
          </a:xfrm>
          <a:prstGeom prst="rect">
            <a:avLst/>
          </a:prstGeom>
          <a:noFill/>
          <a:ln w="9525">
            <a:noFill/>
          </a:ln>
        </p:spPr>
      </p:pic>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dissolve">
                                      <p:cBhvr>
                                        <p:cTn id="7" dur="500"/>
                                        <p:tgtEl>
                                          <p:spTgt spid="2253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nodePh="1">
                                  <p:stCondLst>
                                    <p:cond delay="0"/>
                                  </p:stCondLst>
                                  <p:endCondLst>
                                    <p:cond evt="begin" delay="0">
                                      <p:tn val="10"/>
                                    </p:cond>
                                  </p:endCondLst>
                                  <p:childTnLst>
                                    <p:set>
                                      <p:cBhvr>
                                        <p:cTn id="11" dur="1" fill="hold">
                                          <p:stCondLst>
                                            <p:cond delay="0"/>
                                          </p:stCondLst>
                                        </p:cTn>
                                        <p:tgtEl>
                                          <p:spTgt spid="22531"/>
                                        </p:tgtEl>
                                        <p:attrNameLst>
                                          <p:attrName>style.visibility</p:attrName>
                                        </p:attrNameLst>
                                      </p:cBhvr>
                                      <p:to>
                                        <p:strVal val="visible"/>
                                      </p:to>
                                    </p:set>
                                    <p:anim calcmode="lin" valueType="num">
                                      <p:cBhvr additive="base">
                                        <p:cTn id="12" dur="500" fill="hold"/>
                                        <p:tgtEl>
                                          <p:spTgt spid="22531"/>
                                        </p:tgtEl>
                                        <p:attrNameLst>
                                          <p:attrName>ppt_x</p:attrName>
                                        </p:attrNameLst>
                                      </p:cBhvr>
                                      <p:tavLst>
                                        <p:tav tm="0">
                                          <p:val>
                                            <p:strVal val="0-#ppt_w/2"/>
                                          </p:val>
                                        </p:tav>
                                        <p:tav tm="100000">
                                          <p:val>
                                            <p:strVal val="#ppt_x"/>
                                          </p:val>
                                        </p:tav>
                                      </p:tavLst>
                                    </p:anim>
                                    <p:anim calcmode="lin" valueType="num">
                                      <p:cBhvr additive="base">
                                        <p:cTn id="13" dur="500" fill="hold"/>
                                        <p:tgtEl>
                                          <p:spTgt spid="2253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2532"/>
                                        </p:tgtEl>
                                        <p:attrNameLst>
                                          <p:attrName>style.visibility</p:attrName>
                                        </p:attrNameLst>
                                      </p:cBhvr>
                                      <p:to>
                                        <p:strVal val="visible"/>
                                      </p:to>
                                    </p:set>
                                    <p:anim calcmode="lin" valueType="num">
                                      <p:cBhvr additive="base">
                                        <p:cTn id="18" dur="500" fill="hold"/>
                                        <p:tgtEl>
                                          <p:spTgt spid="22532"/>
                                        </p:tgtEl>
                                        <p:attrNameLst>
                                          <p:attrName>ppt_x</p:attrName>
                                        </p:attrNameLst>
                                      </p:cBhvr>
                                      <p:tavLst>
                                        <p:tav tm="0">
                                          <p:val>
                                            <p:strVal val="0-#ppt_w/2"/>
                                          </p:val>
                                        </p:tav>
                                        <p:tav tm="100000">
                                          <p:val>
                                            <p:strVal val="#ppt_x"/>
                                          </p:val>
                                        </p:tav>
                                      </p:tavLst>
                                    </p:anim>
                                    <p:anim calcmode="lin" valueType="num">
                                      <p:cBhvr additive="base">
                                        <p:cTn id="19" dur="500" fill="hold"/>
                                        <p:tgtEl>
                                          <p:spTgt spid="2253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2535"/>
                                        </p:tgtEl>
                                        <p:attrNameLst>
                                          <p:attrName>style.visibility</p:attrName>
                                        </p:attrNameLst>
                                      </p:cBhvr>
                                      <p:to>
                                        <p:strVal val="visible"/>
                                      </p:to>
                                    </p:set>
                                    <p:animEffect transition="in" filter="dissolve">
                                      <p:cBhvr>
                                        <p:cTn id="24" dur="500"/>
                                        <p:tgtEl>
                                          <p:spTgt spid="2253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2534"/>
                                        </p:tgtEl>
                                        <p:attrNameLst>
                                          <p:attrName>style.visibility</p:attrName>
                                        </p:attrNameLst>
                                      </p:cBhvr>
                                      <p:to>
                                        <p:strVal val="visible"/>
                                      </p:to>
                                    </p:set>
                                    <p:anim calcmode="lin" valueType="num">
                                      <p:cBhvr additive="base">
                                        <p:cTn id="29" dur="500" fill="hold"/>
                                        <p:tgtEl>
                                          <p:spTgt spid="22534"/>
                                        </p:tgtEl>
                                        <p:attrNameLst>
                                          <p:attrName>ppt_x</p:attrName>
                                        </p:attrNameLst>
                                      </p:cBhvr>
                                      <p:tavLst>
                                        <p:tav tm="0">
                                          <p:val>
                                            <p:strVal val="#ppt_x"/>
                                          </p:val>
                                        </p:tav>
                                        <p:tav tm="100000">
                                          <p:val>
                                            <p:strVal val="#ppt_x"/>
                                          </p:val>
                                        </p:tav>
                                      </p:tavLst>
                                    </p:anim>
                                    <p:anim calcmode="lin" valueType="num">
                                      <p:cBhvr additive="base">
                                        <p:cTn id="30" dur="500" fill="hold"/>
                                        <p:tgtEl>
                                          <p:spTgt spid="2253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22536"/>
                                        </p:tgtEl>
                                        <p:attrNameLst>
                                          <p:attrName>style.visibility</p:attrName>
                                        </p:attrNameLst>
                                      </p:cBhvr>
                                      <p:to>
                                        <p:strVal val="visible"/>
                                      </p:to>
                                    </p:set>
                                    <p:animEffect transition="in" filter="box(in)">
                                      <p:cBhvr>
                                        <p:cTn id="35" dur="5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22532" grpId="0"/>
      <p:bldP spid="22533" grpId="0"/>
      <p:bldP spid="22534" grpId="0"/>
      <p:bldP spid="2253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3554" name="标题 23553"/>
          <p:cNvSpPr/>
          <p:nvPr>
            <p:ph type="ctrTitle"/>
          </p:nvPr>
        </p:nvSpPr>
        <p:spPr>
          <a:xfrm>
            <a:off x="539750" y="476250"/>
            <a:ext cx="3657600" cy="487363"/>
          </a:xfrm>
          <a:ln/>
        </p:spPr>
        <p:txBody>
          <a:bodyPr vert="horz" wrap="none" lIns="0" tIns="0" rIns="0" bIns="0" anchor="t" anchorCtr="0">
            <a:spAutoFit/>
          </a:bodyPr>
          <a:p>
            <a:pPr marL="469900" indent="-469900" defTabSz="914400">
              <a:spcBef>
                <a:spcPct val="20000"/>
              </a:spcBef>
              <a:buClr>
                <a:schemeClr val="accent2"/>
              </a:buClr>
              <a:buSzTx/>
              <a:buFont typeface="Wingdings" panose="05000000000000000000" pitchFamily="2" charset="2"/>
              <a:buNone/>
            </a:pPr>
            <a:r>
              <a:rPr lang="en-US" altLang="zh-CN" sz="3200" kern="1200" baseline="0" dirty="0">
                <a:latin typeface="隶书" pitchFamily="1" charset="-122"/>
                <a:ea typeface="隶书" pitchFamily="1" charset="-122"/>
              </a:rPr>
              <a:t>2.3 </a:t>
            </a:r>
            <a:r>
              <a:rPr lang="zh-CN" altLang="en-US" sz="3200" kern="1200" baseline="0" dirty="0">
                <a:latin typeface="隶书" pitchFamily="1" charset="-122"/>
                <a:ea typeface="隶书" pitchFamily="1" charset="-122"/>
              </a:rPr>
              <a:t>微束等离子弧焊</a:t>
            </a:r>
            <a:endParaRPr lang="zh-CN" altLang="en-US" sz="3200" kern="1200" baseline="0" dirty="0">
              <a:latin typeface="隶书" pitchFamily="1" charset="-122"/>
              <a:ea typeface="隶书" pitchFamily="1" charset="-122"/>
            </a:endParaRPr>
          </a:p>
        </p:txBody>
      </p:sp>
      <p:sp>
        <p:nvSpPr>
          <p:cNvPr id="23555" name="副标题 23554"/>
          <p:cNvSpPr/>
          <p:nvPr>
            <p:ph type="subTitle" idx="1"/>
          </p:nvPr>
        </p:nvSpPr>
        <p:spPr>
          <a:xfrm>
            <a:off x="457200" y="1143000"/>
            <a:ext cx="7696200" cy="1295400"/>
          </a:xfrm>
          <a:ln/>
        </p:spPr>
        <p:txBody>
          <a:bodyPr anchor="t" anchorCtr="0"/>
          <a:p>
            <a:pPr algn="just" defTabSz="914400">
              <a:buSzTx/>
            </a:pPr>
            <a:r>
              <a:rPr lang="zh-CN" altLang="en-US" sz="2600" kern="1200" baseline="0" dirty="0">
                <a:latin typeface="Arial" panose="020B0604020202020204" pitchFamily="34" charset="0"/>
                <a:ea typeface="隶书" pitchFamily="1" charset="-122"/>
              </a:rPr>
              <a:t>焊接电流在30</a:t>
            </a:r>
            <a:r>
              <a:rPr lang="en-US" altLang="zh-CN" sz="2600" kern="1200" baseline="0" dirty="0">
                <a:latin typeface="Arial" panose="020B0604020202020204" pitchFamily="34" charset="0"/>
                <a:ea typeface="隶书" pitchFamily="1" charset="-122"/>
              </a:rPr>
              <a:t>A</a:t>
            </a:r>
            <a:r>
              <a:rPr lang="zh-CN" altLang="en-US" sz="2600" kern="1200" baseline="0" dirty="0">
                <a:latin typeface="Arial" panose="020B0604020202020204" pitchFamily="34" charset="0"/>
                <a:ea typeface="隶书" pitchFamily="1" charset="-122"/>
              </a:rPr>
              <a:t>以下，采用混合型等离子弧。</a:t>
            </a:r>
            <a:r>
              <a:rPr lang="zh-CN" altLang="en-US" sz="2600" kern="1200" baseline="0" dirty="0">
                <a:latin typeface="隶书" pitchFamily="1" charset="-122"/>
                <a:ea typeface="隶书" pitchFamily="1" charset="-122"/>
              </a:rPr>
              <a:t>这种方法使用很小的喷嘴孔径（</a:t>
            </a:r>
            <a:r>
              <a:rPr lang="en-US" altLang="zh-CN" sz="2600" kern="1200" baseline="0" dirty="0">
                <a:latin typeface="Arial" panose="020B0604020202020204" pitchFamily="34" charset="0"/>
                <a:ea typeface="隶书" pitchFamily="1" charset="-122"/>
              </a:rPr>
              <a:t>ø0.5~ø1.5mm</a:t>
            </a:r>
            <a:r>
              <a:rPr lang="en-US" altLang="zh-CN" sz="2600" kern="1200" baseline="0" dirty="0">
                <a:latin typeface="隶书" pitchFamily="1" charset="-122"/>
                <a:ea typeface="隶书" pitchFamily="1" charset="-122"/>
              </a:rPr>
              <a:t>），</a:t>
            </a:r>
            <a:r>
              <a:rPr lang="zh-CN" altLang="en-US" sz="2600" kern="1200" baseline="0" dirty="0">
                <a:latin typeface="隶书" pitchFamily="1" charset="-122"/>
                <a:ea typeface="隶书" pitchFamily="1" charset="-122"/>
              </a:rPr>
              <a:t>得到针状细小的等离子弧。 </a:t>
            </a:r>
            <a:endParaRPr lang="zh-CN" altLang="en-US" sz="2600" kern="1200" baseline="0" dirty="0">
              <a:latin typeface="隶书" pitchFamily="1" charset="-122"/>
              <a:ea typeface="隶书" pitchFamily="1" charset="-122"/>
            </a:endParaRPr>
          </a:p>
        </p:txBody>
      </p:sp>
      <p:sp>
        <p:nvSpPr>
          <p:cNvPr id="23556" name="文本框 23555"/>
          <p:cNvSpPr txBox="1"/>
          <p:nvPr/>
        </p:nvSpPr>
        <p:spPr>
          <a:xfrm>
            <a:off x="533400" y="2667000"/>
            <a:ext cx="8077200" cy="579438"/>
          </a:xfrm>
          <a:prstGeom prst="rect">
            <a:avLst/>
          </a:prstGeom>
          <a:noFill/>
          <a:ln w="9525">
            <a:noFill/>
          </a:ln>
        </p:spPr>
        <p:txBody>
          <a:bodyPr lIns="92075" tIns="46038" rIns="92075" bIns="46038">
            <a:spAutoFit/>
          </a:bodyPr>
          <a:p>
            <a:pPr>
              <a:spcBef>
                <a:spcPct val="50000"/>
              </a:spcBef>
              <a:buClr>
                <a:schemeClr val="tx1"/>
              </a:buClr>
              <a:buSzPct val="80000"/>
              <a:buFont typeface="Wingdings" panose="05000000000000000000" pitchFamily="2" charset="2"/>
              <a:buChar char="v"/>
            </a:pPr>
            <a:r>
              <a:rPr lang="zh-CN" altLang="en-US" sz="3200" b="1" dirty="0">
                <a:latin typeface="Times New Roman" panose="02020603050405020304" pitchFamily="2" charset="0"/>
                <a:ea typeface="隶书" pitchFamily="1" charset="-122"/>
              </a:rPr>
              <a:t> 维 弧</a:t>
            </a:r>
            <a:endParaRPr lang="zh-CN" altLang="en-US" sz="3200" b="1" dirty="0">
              <a:latin typeface="Times New Roman" panose="02020603050405020304" pitchFamily="2" charset="0"/>
              <a:ea typeface="隶书" pitchFamily="1" charset="-122"/>
            </a:endParaRPr>
          </a:p>
        </p:txBody>
      </p:sp>
      <p:sp>
        <p:nvSpPr>
          <p:cNvPr id="23557" name="文本框 23556"/>
          <p:cNvSpPr txBox="1"/>
          <p:nvPr/>
        </p:nvSpPr>
        <p:spPr>
          <a:xfrm>
            <a:off x="381000" y="3276600"/>
            <a:ext cx="8458200" cy="1373188"/>
          </a:xfrm>
          <a:prstGeom prst="rect">
            <a:avLst/>
          </a:prstGeom>
          <a:noFill/>
          <a:ln w="9525">
            <a:noFill/>
          </a:ln>
        </p:spPr>
        <p:txBody>
          <a:bodyPr lIns="92075" tIns="46038" rIns="92075" bIns="46038">
            <a:spAutoFit/>
          </a:bodyPr>
          <a:p>
            <a:pPr>
              <a:spcBef>
                <a:spcPct val="50000"/>
              </a:spcBef>
              <a:buClr>
                <a:schemeClr val="accent2"/>
              </a:buClr>
              <a:buSzPct val="80000"/>
              <a:buFont typeface="Wingdings" panose="05000000000000000000" pitchFamily="2" charset="2"/>
            </a:pPr>
            <a:r>
              <a:rPr lang="zh-CN" altLang="en-US" sz="2800" dirty="0">
                <a:latin typeface="隶书" pitchFamily="1" charset="-122"/>
                <a:ea typeface="隶书" pitchFamily="1" charset="-122"/>
              </a:rPr>
              <a:t>钨极与喷嘴之间的形成的非转移等离子弧。其供电电源为维弧电源。维弧电流一般为</a:t>
            </a:r>
            <a:r>
              <a:rPr lang="zh-CN" altLang="en-US" sz="2800" dirty="0">
                <a:latin typeface="Times New Roman" panose="02020603050405020304" pitchFamily="2" charset="0"/>
                <a:ea typeface="隶书" pitchFamily="1" charset="-122"/>
              </a:rPr>
              <a:t>2~5</a:t>
            </a:r>
            <a:r>
              <a:rPr lang="en-US" altLang="zh-CN" sz="2800" dirty="0">
                <a:latin typeface="Times New Roman" panose="02020603050405020304" pitchFamily="2" charset="0"/>
                <a:ea typeface="隶书" pitchFamily="1" charset="-122"/>
              </a:rPr>
              <a:t>A</a:t>
            </a:r>
            <a:r>
              <a:rPr lang="en-US" altLang="zh-CN" sz="2800" dirty="0">
                <a:latin typeface="隶书" pitchFamily="1" charset="-122"/>
                <a:ea typeface="隶书" pitchFamily="1" charset="-122"/>
              </a:rPr>
              <a:t>，</a:t>
            </a:r>
            <a:r>
              <a:rPr lang="zh-CN" altLang="en-US" sz="2800" dirty="0">
                <a:latin typeface="隶书" pitchFamily="1" charset="-122"/>
                <a:ea typeface="隶书" pitchFamily="1" charset="-122"/>
              </a:rPr>
              <a:t>维弧电源的空载电压一般大于</a:t>
            </a:r>
            <a:r>
              <a:rPr lang="zh-CN" altLang="en-US" sz="2800" dirty="0">
                <a:latin typeface="Times New Roman" panose="02020603050405020304" pitchFamily="2" charset="0"/>
                <a:ea typeface="隶书" pitchFamily="1" charset="-122"/>
              </a:rPr>
              <a:t>90</a:t>
            </a:r>
            <a:r>
              <a:rPr lang="en-US" altLang="zh-CN" sz="2800" dirty="0">
                <a:latin typeface="Times New Roman" panose="02020603050405020304" pitchFamily="2" charset="0"/>
                <a:ea typeface="隶书" pitchFamily="1" charset="-122"/>
              </a:rPr>
              <a:t>V</a:t>
            </a:r>
            <a:r>
              <a:rPr lang="en-US" altLang="zh-CN" sz="2800" dirty="0">
                <a:latin typeface="隶书" pitchFamily="1" charset="-122"/>
                <a:ea typeface="隶书" pitchFamily="1" charset="-122"/>
              </a:rPr>
              <a:t>，</a:t>
            </a:r>
            <a:r>
              <a:rPr lang="zh-CN" altLang="en-US" sz="2800" dirty="0">
                <a:latin typeface="隶书" pitchFamily="1" charset="-122"/>
                <a:ea typeface="隶书" pitchFamily="1" charset="-122"/>
              </a:rPr>
              <a:t>以便引弧。</a:t>
            </a:r>
            <a:r>
              <a:rPr lang="zh-CN" altLang="en-US" sz="2800" dirty="0">
                <a:latin typeface="Times New Roman" panose="02020603050405020304" pitchFamily="2" charset="0"/>
                <a:ea typeface="隶书" pitchFamily="1" charset="-122"/>
              </a:rPr>
              <a:t> </a:t>
            </a:r>
            <a:endParaRPr lang="zh-CN" altLang="en-US" sz="2800" dirty="0">
              <a:latin typeface="Times New Roman" panose="02020603050405020304" pitchFamily="2" charset="0"/>
              <a:ea typeface="隶书" pitchFamily="1" charset="-122"/>
            </a:endParaRPr>
          </a:p>
        </p:txBody>
      </p:sp>
      <p:sp>
        <p:nvSpPr>
          <p:cNvPr id="23558" name="文本框 23557"/>
          <p:cNvSpPr txBox="1"/>
          <p:nvPr/>
        </p:nvSpPr>
        <p:spPr>
          <a:xfrm>
            <a:off x="533400" y="5334000"/>
            <a:ext cx="7620000" cy="519113"/>
          </a:xfrm>
          <a:prstGeom prst="rect">
            <a:avLst/>
          </a:prstGeom>
          <a:noFill/>
          <a:ln w="9525">
            <a:noFill/>
          </a:ln>
        </p:spPr>
        <p:txBody>
          <a:bodyPr lIns="92075" tIns="46038" rIns="92075" bIns="46038">
            <a:spAutoFit/>
          </a:bodyPr>
          <a:p>
            <a:pPr>
              <a:spcBef>
                <a:spcPct val="50000"/>
              </a:spcBef>
              <a:buClr>
                <a:schemeClr val="accent2"/>
              </a:buClr>
              <a:buSzPct val="80000"/>
              <a:buFont typeface="Wingdings" panose="05000000000000000000" pitchFamily="2" charset="2"/>
            </a:pPr>
            <a:r>
              <a:rPr lang="zh-CN" altLang="en-US" sz="2800" dirty="0">
                <a:latin typeface="Times New Roman" panose="02020603050405020304" pitchFamily="2" charset="0"/>
                <a:ea typeface="隶书" pitchFamily="1" charset="-122"/>
              </a:rPr>
              <a:t>钨极与焊件间形成的转移型等离子电弧。</a:t>
            </a:r>
            <a:r>
              <a:rPr lang="zh-CN" altLang="en-US" sz="2800" dirty="0">
                <a:latin typeface="Times New Roman" panose="02020603050405020304" pitchFamily="2" charset="0"/>
                <a:ea typeface="宋体" panose="02010600030101010101" pitchFamily="2" charset="-122"/>
              </a:rPr>
              <a:t> </a:t>
            </a:r>
            <a:endParaRPr lang="zh-CN" altLang="en-US" sz="2800" dirty="0">
              <a:latin typeface="Times New Roman" panose="02020603050405020304" pitchFamily="2" charset="0"/>
              <a:ea typeface="宋体" panose="02010600030101010101" pitchFamily="2" charset="-122"/>
            </a:endParaRPr>
          </a:p>
        </p:txBody>
      </p:sp>
      <p:sp>
        <p:nvSpPr>
          <p:cNvPr id="23559" name="文本框 23558"/>
          <p:cNvSpPr txBox="1"/>
          <p:nvPr/>
        </p:nvSpPr>
        <p:spPr>
          <a:xfrm>
            <a:off x="457200" y="4724400"/>
            <a:ext cx="2362200" cy="579438"/>
          </a:xfrm>
          <a:prstGeom prst="rect">
            <a:avLst/>
          </a:prstGeom>
          <a:noFill/>
          <a:ln w="9525">
            <a:noFill/>
          </a:ln>
        </p:spPr>
        <p:txBody>
          <a:bodyPr lIns="91430" tIns="45715" rIns="91430" bIns="45715">
            <a:spAutoFit/>
          </a:bodyPr>
          <a:p>
            <a:pPr>
              <a:spcBef>
                <a:spcPct val="50000"/>
              </a:spcBef>
              <a:buFont typeface="Wingdings" panose="05000000000000000000" pitchFamily="2" charset="2"/>
              <a:buChar char="v"/>
            </a:pPr>
            <a:r>
              <a:rPr lang="zh-CN" altLang="en-US" sz="3200" b="1" dirty="0">
                <a:latin typeface="Times New Roman" panose="02020603050405020304" pitchFamily="2" charset="0"/>
                <a:ea typeface="隶书" pitchFamily="1" charset="-122"/>
              </a:rPr>
              <a:t> 主 弧</a:t>
            </a:r>
            <a:endParaRPr lang="zh-CN" altLang="en-US" sz="3200" b="1" dirty="0">
              <a:latin typeface="Times New Roman" panose="02020603050405020304" pitchFamily="2" charset="0"/>
              <a:ea typeface="隶书" pitchFamily="1" charset="-122"/>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dissolve">
                                      <p:cBhvr>
                                        <p:cTn id="7" dur="5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3555">
                                            <p:txEl>
                                              <p:charRg st="0" end="62"/>
                                            </p:txEl>
                                          </p:spTgt>
                                        </p:tgtEl>
                                        <p:attrNameLst>
                                          <p:attrName>style.visibility</p:attrName>
                                        </p:attrNameLst>
                                      </p:cBhvr>
                                      <p:to>
                                        <p:strVal val="visible"/>
                                      </p:to>
                                    </p:set>
                                    <p:anim calcmode="lin" valueType="num">
                                      <p:cBhvr additive="base">
                                        <p:cTn id="12" dur="500" fill="hold"/>
                                        <p:tgtEl>
                                          <p:spTgt spid="23555">
                                            <p:txEl>
                                              <p:charRg st="0" end="6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3555">
                                            <p:txEl>
                                              <p:charRg st="0" end="62"/>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3556"/>
                                        </p:tgtEl>
                                        <p:attrNameLst>
                                          <p:attrName>style.visibility</p:attrName>
                                        </p:attrNameLst>
                                      </p:cBhvr>
                                      <p:to>
                                        <p:strVal val="visible"/>
                                      </p:to>
                                    </p:set>
                                    <p:animEffect transition="in" filter="dissolve">
                                      <p:cBhvr>
                                        <p:cTn id="18" dur="500"/>
                                        <p:tgtEl>
                                          <p:spTgt spid="2355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3557"/>
                                        </p:tgtEl>
                                        <p:attrNameLst>
                                          <p:attrName>style.visibility</p:attrName>
                                        </p:attrNameLst>
                                      </p:cBhvr>
                                      <p:to>
                                        <p:strVal val="visible"/>
                                      </p:to>
                                    </p:set>
                                    <p:anim calcmode="lin" valueType="num">
                                      <p:cBhvr additive="base">
                                        <p:cTn id="23" dur="500" fill="hold"/>
                                        <p:tgtEl>
                                          <p:spTgt spid="23557"/>
                                        </p:tgtEl>
                                        <p:attrNameLst>
                                          <p:attrName>ppt_x</p:attrName>
                                        </p:attrNameLst>
                                      </p:cBhvr>
                                      <p:tavLst>
                                        <p:tav tm="0">
                                          <p:val>
                                            <p:strVal val="#ppt_x"/>
                                          </p:val>
                                        </p:tav>
                                        <p:tav tm="100000">
                                          <p:val>
                                            <p:strVal val="#ppt_x"/>
                                          </p:val>
                                        </p:tav>
                                      </p:tavLst>
                                    </p:anim>
                                    <p:anim calcmode="lin" valueType="num">
                                      <p:cBhvr additive="base">
                                        <p:cTn id="24" dur="500" fill="hold"/>
                                        <p:tgtEl>
                                          <p:spTgt spid="2355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3559"/>
                                        </p:tgtEl>
                                        <p:attrNameLst>
                                          <p:attrName>style.visibility</p:attrName>
                                        </p:attrNameLst>
                                      </p:cBhvr>
                                      <p:to>
                                        <p:strVal val="visible"/>
                                      </p:to>
                                    </p:set>
                                    <p:animEffect transition="in" filter="dissolve">
                                      <p:cBhvr>
                                        <p:cTn id="29" dur="500"/>
                                        <p:tgtEl>
                                          <p:spTgt spid="2355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3558"/>
                                        </p:tgtEl>
                                        <p:attrNameLst>
                                          <p:attrName>style.visibility</p:attrName>
                                        </p:attrNameLst>
                                      </p:cBhvr>
                                      <p:to>
                                        <p:strVal val="visible"/>
                                      </p:to>
                                    </p:set>
                                    <p:anim calcmode="lin" valueType="num">
                                      <p:cBhvr additive="base">
                                        <p:cTn id="34" dur="500" fill="hold"/>
                                        <p:tgtEl>
                                          <p:spTgt spid="23558"/>
                                        </p:tgtEl>
                                        <p:attrNameLst>
                                          <p:attrName>ppt_x</p:attrName>
                                        </p:attrNameLst>
                                      </p:cBhvr>
                                      <p:tavLst>
                                        <p:tav tm="0">
                                          <p:val>
                                            <p:strVal val="#ppt_x"/>
                                          </p:val>
                                        </p:tav>
                                        <p:tav tm="100000">
                                          <p:val>
                                            <p:strVal val="#ppt_x"/>
                                          </p:val>
                                        </p:tav>
                                      </p:tavLst>
                                    </p:anim>
                                    <p:anim calcmode="lin" valueType="num">
                                      <p:cBhvr additive="base">
                                        <p:cTn id="35" dur="500" fill="hold"/>
                                        <p:tgtEl>
                                          <p:spTgt spid="235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P spid="23556" grpId="0"/>
      <p:bldP spid="23557" grpId="0"/>
      <p:bldP spid="23558" grpId="0"/>
      <p:bldP spid="23559"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4578" name="矩形 24577"/>
          <p:cNvSpPr>
            <a:spLocks noRot="1"/>
          </p:cNvSpPr>
          <p:nvPr/>
        </p:nvSpPr>
        <p:spPr>
          <a:xfrm>
            <a:off x="395288" y="4868863"/>
            <a:ext cx="8147050" cy="946150"/>
          </a:xfrm>
          <a:prstGeom prst="rect">
            <a:avLst/>
          </a:prstGeom>
          <a:noFill/>
          <a:ln w="9525">
            <a:noFill/>
          </a:ln>
        </p:spPr>
        <p:txBody>
          <a:bodyPr lIns="91430" tIns="45715" rIns="91430" bIns="45715">
            <a:spAutoFit/>
          </a:bodyPr>
          <a:lstStyle>
            <a:lvl1pPr marL="342900" lvl="0" indent="-342900" algn="l" defTabSz="914400" eaLnBrk="1" fontAlgn="base" latinLnBrk="0" hangingPunct="1">
              <a:lnSpc>
                <a:spcPct val="100000"/>
              </a:lnSpc>
              <a:spcBef>
                <a:spcPct val="20000"/>
              </a:spcBef>
              <a:spcAft>
                <a:spcPct val="0"/>
              </a:spcAft>
              <a:buChar char="•"/>
              <a:defRPr sz="24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har char="–"/>
              <a:defRPr sz="200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har char="–"/>
              <a:defRPr sz="160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har char="»"/>
              <a:defRPr sz="1600" u="none" kern="1200" baseline="0">
                <a:solidFill>
                  <a:schemeClr val="tx1"/>
                </a:solidFill>
                <a:latin typeface="Arial" panose="020B0604020202020204" pitchFamily="34" charset="0"/>
                <a:ea typeface="微软雅黑" panose="020B0503020204020204" charset="-122"/>
              </a:defRPr>
            </a:lvl5pPr>
          </a:lstStyle>
          <a:p>
            <a:pPr marL="0" lvl="0" indent="0">
              <a:spcBef>
                <a:spcPct val="50000"/>
              </a:spcBef>
              <a:buClrTx/>
              <a:buChar char="•"/>
            </a:pPr>
            <a:r>
              <a:rPr lang="zh-CN" altLang="en-US" sz="2800" dirty="0">
                <a:latin typeface="隶书" pitchFamily="1" charset="-122"/>
                <a:ea typeface="隶书" pitchFamily="1" charset="-122"/>
              </a:rPr>
              <a:t>   微束等离子焊更是在实际运用中显露出巨大的优势，其焊缝质量可与激光焊比美。</a:t>
            </a:r>
            <a:endParaRPr lang="zh-CN" altLang="en-US" sz="2800" dirty="0">
              <a:latin typeface="隶书" pitchFamily="1" charset="-122"/>
              <a:ea typeface="隶书" pitchFamily="1" charset="-122"/>
            </a:endParaRPr>
          </a:p>
        </p:txBody>
      </p:sp>
      <p:sp>
        <p:nvSpPr>
          <p:cNvPr id="24579" name="文本框 24578"/>
          <p:cNvSpPr txBox="1"/>
          <p:nvPr/>
        </p:nvSpPr>
        <p:spPr>
          <a:xfrm>
            <a:off x="323850" y="1844675"/>
            <a:ext cx="8077200" cy="2441575"/>
          </a:xfrm>
          <a:prstGeom prst="rect">
            <a:avLst/>
          </a:prstGeom>
          <a:noFill/>
          <a:ln w="9525">
            <a:noFill/>
          </a:ln>
        </p:spPr>
        <p:txBody>
          <a:bodyPr lIns="91430" tIns="45715" rIns="91430" bIns="45715">
            <a:spAutoFit/>
          </a:bodyPr>
          <a:p>
            <a:pPr>
              <a:spcBef>
                <a:spcPct val="50000"/>
              </a:spcBef>
            </a:pPr>
            <a:r>
              <a:rPr lang="zh-CN" altLang="en-US" sz="2800" dirty="0">
                <a:latin typeface="隶书" pitchFamily="1" charset="-122"/>
                <a:ea typeface="隶书" pitchFamily="1" charset="-122"/>
              </a:rPr>
              <a:t>  在小电流（小于</a:t>
            </a:r>
            <a:r>
              <a:rPr lang="zh-CN" altLang="en-US" sz="2800" dirty="0">
                <a:latin typeface="Times New Roman" panose="02020603050405020304" pitchFamily="2" charset="0"/>
                <a:ea typeface="隶书" pitchFamily="1" charset="-122"/>
              </a:rPr>
              <a:t>10</a:t>
            </a:r>
            <a:r>
              <a:rPr lang="en-US" altLang="zh-CN" sz="2800" dirty="0">
                <a:latin typeface="Times New Roman" panose="02020603050405020304" pitchFamily="2" charset="0"/>
                <a:ea typeface="隶书" pitchFamily="1" charset="-122"/>
              </a:rPr>
              <a:t>A）</a:t>
            </a:r>
            <a:r>
              <a:rPr lang="zh-CN" altLang="en-US" sz="2800" dirty="0">
                <a:latin typeface="隶书" pitchFamily="1" charset="-122"/>
                <a:ea typeface="隶书" pitchFamily="1" charset="-122"/>
              </a:rPr>
              <a:t>时帮助和维持转移弧工作。</a:t>
            </a:r>
            <a:endParaRPr lang="zh-CN" altLang="en-US" sz="2800" dirty="0">
              <a:latin typeface="隶书" pitchFamily="1" charset="-122"/>
              <a:ea typeface="隶书" pitchFamily="1" charset="-122"/>
            </a:endParaRPr>
          </a:p>
          <a:p>
            <a:pPr>
              <a:spcBef>
                <a:spcPct val="50000"/>
              </a:spcBef>
            </a:pPr>
            <a:r>
              <a:rPr lang="zh-CN" altLang="en-US" sz="2800" dirty="0">
                <a:latin typeface="隶书" pitchFamily="1" charset="-122"/>
                <a:ea typeface="隶书" pitchFamily="1" charset="-122"/>
              </a:rPr>
              <a:t>  当维弧电流大于</a:t>
            </a:r>
            <a:r>
              <a:rPr lang="zh-CN" altLang="en-US" sz="2800" dirty="0">
                <a:latin typeface="Times New Roman" panose="02020603050405020304" pitchFamily="2" charset="0"/>
                <a:ea typeface="隶书" pitchFamily="1" charset="-122"/>
              </a:rPr>
              <a:t>2</a:t>
            </a:r>
            <a:r>
              <a:rPr lang="en-US" altLang="zh-CN" sz="2800" dirty="0">
                <a:latin typeface="Times New Roman" panose="02020603050405020304" pitchFamily="2" charset="0"/>
                <a:ea typeface="隶书" pitchFamily="1" charset="-122"/>
              </a:rPr>
              <a:t>A</a:t>
            </a:r>
            <a:r>
              <a:rPr lang="zh-CN" altLang="en-US" sz="2800" dirty="0">
                <a:latin typeface="隶书" pitchFamily="1" charset="-122"/>
                <a:ea typeface="隶书" pitchFamily="1" charset="-122"/>
              </a:rPr>
              <a:t>时，转移型等离子弧在小至</a:t>
            </a:r>
            <a:r>
              <a:rPr lang="zh-CN" altLang="en-US" sz="2800" dirty="0">
                <a:latin typeface="Times New Roman" panose="02020603050405020304" pitchFamily="2" charset="0"/>
                <a:ea typeface="隶书" pitchFamily="1" charset="-122"/>
              </a:rPr>
              <a:t>0.1</a:t>
            </a:r>
            <a:r>
              <a:rPr lang="en-US" altLang="zh-CN" sz="2800" dirty="0">
                <a:latin typeface="Times New Roman" panose="02020603050405020304" pitchFamily="2" charset="0"/>
                <a:ea typeface="隶书" pitchFamily="1" charset="-122"/>
              </a:rPr>
              <a:t>A</a:t>
            </a:r>
            <a:r>
              <a:rPr lang="zh-CN" altLang="en-US" sz="2800" dirty="0">
                <a:latin typeface="隶书" pitchFamily="1" charset="-122"/>
                <a:ea typeface="隶书" pitchFamily="1" charset="-122"/>
              </a:rPr>
              <a:t>焊接电流下仍可稳定燃烧，因此小电流时微束等离子弧十分稳定。 </a:t>
            </a:r>
            <a:endParaRPr lang="zh-CN" altLang="en-US" sz="2800" dirty="0">
              <a:latin typeface="隶书" pitchFamily="1" charset="-122"/>
              <a:ea typeface="隶书" pitchFamily="1" charset="-122"/>
            </a:endParaRPr>
          </a:p>
        </p:txBody>
      </p:sp>
      <p:sp>
        <p:nvSpPr>
          <p:cNvPr id="24580" name="文本框 24579"/>
          <p:cNvSpPr txBox="1"/>
          <p:nvPr/>
        </p:nvSpPr>
        <p:spPr>
          <a:xfrm>
            <a:off x="539750" y="4292600"/>
            <a:ext cx="3124200" cy="579438"/>
          </a:xfrm>
          <a:prstGeom prst="rect">
            <a:avLst/>
          </a:prstGeom>
          <a:noFill/>
          <a:ln w="9525">
            <a:noFill/>
          </a:ln>
        </p:spPr>
        <p:txBody>
          <a:bodyPr lIns="91430" tIns="45715" rIns="91430" bIns="45715">
            <a:spAutoFit/>
          </a:bodyPr>
          <a:p>
            <a:pPr>
              <a:spcBef>
                <a:spcPct val="50000"/>
              </a:spcBef>
              <a:buFont typeface="Wingdings" panose="05000000000000000000" pitchFamily="2" charset="2"/>
              <a:buChar char="v"/>
            </a:pPr>
            <a:r>
              <a:rPr lang="zh-CN" altLang="en-US" sz="3200" b="1" dirty="0">
                <a:latin typeface="Times New Roman" panose="02020603050405020304" pitchFamily="2" charset="0"/>
                <a:ea typeface="隶书" pitchFamily="1" charset="-122"/>
              </a:rPr>
              <a:t> 应用：</a:t>
            </a:r>
            <a:endParaRPr lang="zh-CN" altLang="en-US" sz="3200" b="1" dirty="0">
              <a:latin typeface="Times New Roman" panose="02020603050405020304" pitchFamily="2" charset="0"/>
              <a:ea typeface="隶书" pitchFamily="1" charset="-122"/>
            </a:endParaRPr>
          </a:p>
        </p:txBody>
      </p:sp>
      <p:sp>
        <p:nvSpPr>
          <p:cNvPr id="24581" name="文本框 24580"/>
          <p:cNvSpPr txBox="1"/>
          <p:nvPr/>
        </p:nvSpPr>
        <p:spPr>
          <a:xfrm>
            <a:off x="539750" y="1268413"/>
            <a:ext cx="5334000" cy="579437"/>
          </a:xfrm>
          <a:prstGeom prst="rect">
            <a:avLst/>
          </a:prstGeom>
          <a:noFill/>
          <a:ln w="9525">
            <a:noFill/>
          </a:ln>
        </p:spPr>
        <p:txBody>
          <a:bodyPr lIns="91430" tIns="45715" rIns="91430" bIns="45715">
            <a:spAutoFit/>
          </a:bodyPr>
          <a:p>
            <a:pPr>
              <a:spcBef>
                <a:spcPct val="50000"/>
              </a:spcBef>
              <a:buFont typeface="Wingdings" panose="05000000000000000000" pitchFamily="2" charset="2"/>
              <a:buChar char="v"/>
            </a:pPr>
            <a:r>
              <a:rPr lang="zh-CN" altLang="en-US" sz="3200" b="1" dirty="0">
                <a:latin typeface="隶书" pitchFamily="1" charset="-122"/>
                <a:ea typeface="隶书" pitchFamily="1" charset="-122"/>
              </a:rPr>
              <a:t> 维弧的作用</a:t>
            </a:r>
            <a:endParaRPr lang="zh-CN" altLang="en-US" sz="3200" b="1" dirty="0">
              <a:latin typeface="隶书" pitchFamily="1" charset="-122"/>
              <a:ea typeface="隶书" pitchFamily="1" charset="-122"/>
            </a:endParaRPr>
          </a:p>
        </p:txBody>
      </p:sp>
      <p:sp>
        <p:nvSpPr>
          <p:cNvPr id="24582" name="矩形 24581"/>
          <p:cNvSpPr/>
          <p:nvPr/>
        </p:nvSpPr>
        <p:spPr>
          <a:xfrm>
            <a:off x="539750" y="476250"/>
            <a:ext cx="3657600" cy="487363"/>
          </a:xfrm>
          <a:prstGeom prst="rect">
            <a:avLst/>
          </a:prstGeom>
          <a:noFill/>
          <a:ln w="9525">
            <a:noFill/>
          </a:ln>
        </p:spPr>
        <p:txBody>
          <a:bodyPr vert="horz" wrap="none" lIns="0" tIns="0" rIns="0" bIns="0" anchor="t" anchorCtr="0">
            <a:spAutoFit/>
          </a:bodyPr>
          <a:lstStyle>
            <a:lvl1pPr marL="0" lvl="0" indent="0" algn="l" defTabSz="914400" eaLnBrk="1" fontAlgn="base" latinLnBrk="0" hangingPunct="1">
              <a:lnSpc>
                <a:spcPct val="100000"/>
              </a:lnSpc>
              <a:spcBef>
                <a:spcPct val="0"/>
              </a:spcBef>
              <a:spcAft>
                <a:spcPct val="0"/>
              </a:spcAft>
              <a:buClrTx/>
              <a:buSzTx/>
              <a:buFontTx/>
              <a:buNone/>
              <a:defRPr sz="4000" b="1" u="none" kern="1200" baseline="0">
                <a:solidFill>
                  <a:srgbClr val="80A331"/>
                </a:solidFill>
                <a:latin typeface="Arial" panose="020B0604020202020204" pitchFamily="34" charset="0"/>
                <a:ea typeface="微软雅黑" panose="020B0503020204020204" charset="-122"/>
              </a:defRPr>
            </a:lvl1pPr>
          </a:lstStyle>
          <a:p>
            <a:pPr marL="469900" lvl="0" indent="-469900">
              <a:spcBef>
                <a:spcPct val="20000"/>
              </a:spcBef>
              <a:buClr>
                <a:schemeClr val="accent2"/>
              </a:buClr>
              <a:buFont typeface="Wingdings" panose="05000000000000000000" pitchFamily="2" charset="2"/>
              <a:buNone/>
            </a:pPr>
            <a:r>
              <a:rPr lang="en-US" altLang="zh-CN" sz="3200" dirty="0">
                <a:latin typeface="隶书" pitchFamily="1" charset="-122"/>
                <a:ea typeface="隶书" pitchFamily="1" charset="-122"/>
              </a:rPr>
              <a:t>2.3 </a:t>
            </a:r>
            <a:r>
              <a:rPr lang="zh-CN" altLang="en-US" sz="3200" dirty="0">
                <a:latin typeface="隶书" pitchFamily="1" charset="-122"/>
                <a:ea typeface="隶书" pitchFamily="1" charset="-122"/>
              </a:rPr>
              <a:t>微束等离子弧焊</a:t>
            </a:r>
            <a:endParaRPr lang="zh-CN" altLang="en-US" sz="3200" dirty="0">
              <a:latin typeface="隶书" pitchFamily="1" charset="-122"/>
              <a:ea typeface="隶书" pitchFamily="1" charset="-122"/>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dissolve">
                                      <p:cBhvr>
                                        <p:cTn id="7" dur="500"/>
                                        <p:tgtEl>
                                          <p:spTgt spid="2458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4579"/>
                                        </p:tgtEl>
                                        <p:attrNameLst>
                                          <p:attrName>style.visibility</p:attrName>
                                        </p:attrNameLst>
                                      </p:cBhvr>
                                      <p:to>
                                        <p:strVal val="visible"/>
                                      </p:to>
                                    </p:set>
                                    <p:anim calcmode="lin" valueType="num">
                                      <p:cBhvr additive="base">
                                        <p:cTn id="12" dur="500" fill="hold"/>
                                        <p:tgtEl>
                                          <p:spTgt spid="24579"/>
                                        </p:tgtEl>
                                        <p:attrNameLst>
                                          <p:attrName>ppt_x</p:attrName>
                                        </p:attrNameLst>
                                      </p:cBhvr>
                                      <p:tavLst>
                                        <p:tav tm="0">
                                          <p:val>
                                            <p:strVal val="0-#ppt_w/2"/>
                                          </p:val>
                                        </p:tav>
                                        <p:tav tm="100000">
                                          <p:val>
                                            <p:strVal val="#ppt_x"/>
                                          </p:val>
                                        </p:tav>
                                      </p:tavLst>
                                    </p:anim>
                                    <p:anim calcmode="lin" valueType="num">
                                      <p:cBhvr additive="base">
                                        <p:cTn id="13" dur="500" fill="hold"/>
                                        <p:tgtEl>
                                          <p:spTgt spid="2457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4580"/>
                                        </p:tgtEl>
                                        <p:attrNameLst>
                                          <p:attrName>style.visibility</p:attrName>
                                        </p:attrNameLst>
                                      </p:cBhvr>
                                      <p:to>
                                        <p:strVal val="visible"/>
                                      </p:to>
                                    </p:set>
                                    <p:animEffect transition="in" filter="dissolve">
                                      <p:cBhvr>
                                        <p:cTn id="18" dur="500"/>
                                        <p:tgtEl>
                                          <p:spTgt spid="2458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4578"/>
                                        </p:tgtEl>
                                        <p:attrNameLst>
                                          <p:attrName>style.visibility</p:attrName>
                                        </p:attrNameLst>
                                      </p:cBhvr>
                                      <p:to>
                                        <p:strVal val="visible"/>
                                      </p:to>
                                    </p:set>
                                    <p:anim calcmode="lin" valueType="num">
                                      <p:cBhvr additive="base">
                                        <p:cTn id="23" dur="500" fill="hold"/>
                                        <p:tgtEl>
                                          <p:spTgt spid="24578"/>
                                        </p:tgtEl>
                                        <p:attrNameLst>
                                          <p:attrName>ppt_x</p:attrName>
                                        </p:attrNameLst>
                                      </p:cBhvr>
                                      <p:tavLst>
                                        <p:tav tm="0">
                                          <p:val>
                                            <p:strVal val="0-#ppt_w/2"/>
                                          </p:val>
                                        </p:tav>
                                        <p:tav tm="100000">
                                          <p:val>
                                            <p:strVal val="#ppt_x"/>
                                          </p:val>
                                        </p:tav>
                                      </p:tavLst>
                                    </p:anim>
                                    <p:anim calcmode="lin" valueType="num">
                                      <p:cBhvr additive="base">
                                        <p:cTn id="24" dur="500" fill="hold"/>
                                        <p:tgtEl>
                                          <p:spTgt spid="2457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4582"/>
                                        </p:tgtEl>
                                        <p:attrNameLst>
                                          <p:attrName>style.visibility</p:attrName>
                                        </p:attrNameLst>
                                      </p:cBhvr>
                                      <p:to>
                                        <p:strVal val="visible"/>
                                      </p:to>
                                    </p:set>
                                    <p:animEffect transition="in" filter="dissolve">
                                      <p:cBhvr>
                                        <p:cTn id="29" dur="5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p:bldP spid="24580" grpId="0"/>
      <p:bldP spid="24581" grpId="0"/>
      <p:bldP spid="2458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5602" name="标题 25601"/>
          <p:cNvSpPr/>
          <p:nvPr>
            <p:ph type="ctrTitle"/>
          </p:nvPr>
        </p:nvSpPr>
        <p:spPr>
          <a:xfrm>
            <a:off x="323850" y="1628775"/>
            <a:ext cx="9648825" cy="519113"/>
          </a:xfrm>
          <a:ln/>
        </p:spPr>
        <p:txBody>
          <a:bodyPr vert="horz" wrap="square" lIns="91430" tIns="45715" rIns="91430" bIns="45715" anchor="t" anchorCtr="0">
            <a:spAutoFit/>
          </a:bodyPr>
          <a:p>
            <a:pPr defTabSz="914400">
              <a:spcBef>
                <a:spcPct val="50000"/>
              </a:spcBef>
              <a:buSzTx/>
              <a:buFontTx/>
              <a:buNone/>
            </a:pPr>
            <a:r>
              <a:rPr lang="zh-CN" altLang="en-US" sz="2800" kern="1200" baseline="0" dirty="0">
                <a:solidFill>
                  <a:schemeClr val="tx1"/>
                </a:solidFill>
                <a:latin typeface="隶书" pitchFamily="1" charset="-122"/>
                <a:ea typeface="隶书" pitchFamily="1" charset="-122"/>
              </a:rPr>
              <a:t>主要用于焊接厚度1</a:t>
            </a:r>
            <a:r>
              <a:rPr lang="en-US" altLang="zh-CN" sz="2800" kern="1200" baseline="0" dirty="0">
                <a:solidFill>
                  <a:schemeClr val="tx1"/>
                </a:solidFill>
                <a:latin typeface="隶书" pitchFamily="1" charset="-122"/>
                <a:ea typeface="隶书" pitchFamily="1" charset="-122"/>
              </a:rPr>
              <a:t>mm</a:t>
            </a:r>
            <a:r>
              <a:rPr lang="zh-CN" altLang="en-US" sz="2800" kern="1200" baseline="0" dirty="0">
                <a:solidFill>
                  <a:schemeClr val="tx1"/>
                </a:solidFill>
                <a:latin typeface="隶书" pitchFamily="1" charset="-122"/>
                <a:ea typeface="隶书" pitchFamily="1" charset="-122"/>
              </a:rPr>
              <a:t>以下的超薄、超小、精密的焊件。</a:t>
            </a:r>
            <a:endParaRPr lang="zh-CN" altLang="en-US" sz="2800" kern="1200" baseline="0" dirty="0">
              <a:solidFill>
                <a:schemeClr val="tx1"/>
              </a:solidFill>
              <a:latin typeface="隶书" pitchFamily="1" charset="-122"/>
              <a:ea typeface="隶书" pitchFamily="1" charset="-122"/>
            </a:endParaRPr>
          </a:p>
        </p:txBody>
      </p:sp>
      <p:sp>
        <p:nvSpPr>
          <p:cNvPr id="25603" name="副标题 25602"/>
          <p:cNvSpPr/>
          <p:nvPr>
            <p:ph type="subTitle" idx="1"/>
          </p:nvPr>
        </p:nvSpPr>
        <p:spPr>
          <a:xfrm>
            <a:off x="468313" y="2708275"/>
            <a:ext cx="8229600" cy="1800225"/>
          </a:xfrm>
          <a:ln/>
        </p:spPr>
        <p:txBody>
          <a:bodyPr vert="horz" wrap="square" lIns="91430" tIns="45715" rIns="91430" bIns="45715" anchor="t" anchorCtr="0">
            <a:spAutoFit/>
          </a:bodyPr>
          <a:p>
            <a:pPr defTabSz="914400">
              <a:spcBef>
                <a:spcPct val="50000"/>
              </a:spcBef>
              <a:buSzTx/>
            </a:pPr>
            <a:r>
              <a:rPr lang="zh-CN" altLang="en-US" sz="2800" kern="1200" baseline="0" dirty="0">
                <a:latin typeface="隶书" pitchFamily="1" charset="-122"/>
                <a:ea typeface="隶书" pitchFamily="1" charset="-122"/>
              </a:rPr>
              <a:t>微束等离子技术已成功的应用于大多数金属的焊接，如钢、不锈钢、各种合金钢、铜、镍、钛、钼、钨、金、铂、铑、钯等各种金属及其合金材料。</a:t>
            </a:r>
            <a:endParaRPr lang="zh-CN" altLang="en-US" sz="2800" kern="1200" baseline="0" dirty="0">
              <a:latin typeface="隶书" pitchFamily="1" charset="-122"/>
              <a:ea typeface="隶书" pitchFamily="1" charset="-122"/>
            </a:endParaRPr>
          </a:p>
        </p:txBody>
      </p:sp>
      <p:sp>
        <p:nvSpPr>
          <p:cNvPr id="25604" name="文本框 25603"/>
          <p:cNvSpPr txBox="1"/>
          <p:nvPr/>
        </p:nvSpPr>
        <p:spPr>
          <a:xfrm>
            <a:off x="539750" y="5013325"/>
            <a:ext cx="8382000" cy="946150"/>
          </a:xfrm>
          <a:prstGeom prst="rect">
            <a:avLst/>
          </a:prstGeom>
          <a:noFill/>
          <a:ln w="9525">
            <a:noFill/>
          </a:ln>
        </p:spPr>
        <p:txBody>
          <a:bodyPr lIns="91430" tIns="45715" rIns="91430" bIns="45715">
            <a:spAutoFit/>
          </a:bodyPr>
          <a:p>
            <a:pPr>
              <a:spcBef>
                <a:spcPct val="50000"/>
              </a:spcBef>
            </a:pPr>
            <a:r>
              <a:rPr lang="zh-CN" altLang="en-US" sz="2800" dirty="0">
                <a:latin typeface="隶书" pitchFamily="1" charset="-122"/>
                <a:ea typeface="隶书" pitchFamily="1" charset="-122"/>
              </a:rPr>
              <a:t>    典型应用产品有传感器膜盒，焊接波纹管，微电机定子铁心，电子产品，不锈钢锅等。</a:t>
            </a:r>
            <a:endParaRPr lang="zh-CN" altLang="en-US" sz="2800" dirty="0">
              <a:latin typeface="隶书" pitchFamily="1" charset="-122"/>
              <a:ea typeface="隶书" pitchFamily="1" charset="-122"/>
            </a:endParaRPr>
          </a:p>
        </p:txBody>
      </p:sp>
      <p:sp>
        <p:nvSpPr>
          <p:cNvPr id="25605" name="文本框 25604"/>
          <p:cNvSpPr txBox="1"/>
          <p:nvPr/>
        </p:nvSpPr>
        <p:spPr>
          <a:xfrm>
            <a:off x="611188" y="1125538"/>
            <a:ext cx="2743200" cy="579437"/>
          </a:xfrm>
          <a:prstGeom prst="rect">
            <a:avLst/>
          </a:prstGeom>
          <a:noFill/>
          <a:ln w="9525">
            <a:noFill/>
          </a:ln>
        </p:spPr>
        <p:txBody>
          <a:bodyPr lIns="91430" tIns="45715" rIns="91430" bIns="45715">
            <a:spAutoFit/>
          </a:bodyPr>
          <a:p>
            <a:pPr>
              <a:spcBef>
                <a:spcPct val="50000"/>
              </a:spcBef>
              <a:buFont typeface="Wingdings" panose="05000000000000000000" pitchFamily="2" charset="2"/>
              <a:buChar char="v"/>
            </a:pPr>
            <a:r>
              <a:rPr lang="zh-CN" altLang="en-US" sz="3200" b="1" dirty="0">
                <a:latin typeface="Times New Roman" panose="02020603050405020304" pitchFamily="2" charset="0"/>
                <a:ea typeface="隶书" pitchFamily="1" charset="-122"/>
              </a:rPr>
              <a:t> 结构厚度：</a:t>
            </a:r>
            <a:endParaRPr lang="zh-CN" altLang="en-US" sz="3200" b="1" dirty="0">
              <a:latin typeface="Times New Roman" panose="02020603050405020304" pitchFamily="2" charset="0"/>
              <a:ea typeface="隶书" pitchFamily="1" charset="-122"/>
            </a:endParaRPr>
          </a:p>
        </p:txBody>
      </p:sp>
      <p:sp>
        <p:nvSpPr>
          <p:cNvPr id="25606" name="文本框 25605"/>
          <p:cNvSpPr txBox="1"/>
          <p:nvPr/>
        </p:nvSpPr>
        <p:spPr>
          <a:xfrm>
            <a:off x="611188" y="2205038"/>
            <a:ext cx="3505200" cy="579437"/>
          </a:xfrm>
          <a:prstGeom prst="rect">
            <a:avLst/>
          </a:prstGeom>
          <a:noFill/>
          <a:ln w="9525">
            <a:noFill/>
          </a:ln>
        </p:spPr>
        <p:txBody>
          <a:bodyPr lIns="91430" tIns="45715" rIns="91430" bIns="45715">
            <a:spAutoFit/>
          </a:bodyPr>
          <a:p>
            <a:pPr>
              <a:spcBef>
                <a:spcPct val="50000"/>
              </a:spcBef>
              <a:buFont typeface="Wingdings" panose="05000000000000000000" pitchFamily="2" charset="2"/>
              <a:buChar char="v"/>
            </a:pPr>
            <a:r>
              <a:rPr lang="zh-CN" altLang="en-US" sz="3200" b="1" dirty="0">
                <a:latin typeface="Times New Roman" panose="02020603050405020304" pitchFamily="2" charset="0"/>
                <a:ea typeface="隶书" pitchFamily="1" charset="-122"/>
              </a:rPr>
              <a:t> 材料种类：</a:t>
            </a:r>
            <a:endParaRPr lang="zh-CN" altLang="en-US" sz="3200" b="1" dirty="0">
              <a:latin typeface="Times New Roman" panose="02020603050405020304" pitchFamily="2" charset="0"/>
              <a:ea typeface="隶书" pitchFamily="1" charset="-122"/>
            </a:endParaRPr>
          </a:p>
        </p:txBody>
      </p:sp>
      <p:sp>
        <p:nvSpPr>
          <p:cNvPr id="25607" name="文本框 25606"/>
          <p:cNvSpPr txBox="1"/>
          <p:nvPr/>
        </p:nvSpPr>
        <p:spPr>
          <a:xfrm>
            <a:off x="457200" y="4572000"/>
            <a:ext cx="2514600" cy="579438"/>
          </a:xfrm>
          <a:prstGeom prst="rect">
            <a:avLst/>
          </a:prstGeom>
          <a:noFill/>
          <a:ln w="9525">
            <a:noFill/>
          </a:ln>
        </p:spPr>
        <p:txBody>
          <a:bodyPr lIns="91430" tIns="45715" rIns="91430" bIns="45715">
            <a:spAutoFit/>
          </a:bodyPr>
          <a:p>
            <a:pPr algn="ctr">
              <a:spcBef>
                <a:spcPct val="50000"/>
              </a:spcBef>
              <a:buFont typeface="Wingdings" panose="05000000000000000000" pitchFamily="2" charset="2"/>
              <a:buChar char="v"/>
            </a:pPr>
            <a:r>
              <a:rPr lang="zh-CN" altLang="en-US" sz="3200" b="1" dirty="0">
                <a:latin typeface="Times New Roman" panose="02020603050405020304" pitchFamily="2" charset="0"/>
                <a:ea typeface="隶书" pitchFamily="1" charset="-122"/>
              </a:rPr>
              <a:t> 典型产品</a:t>
            </a:r>
            <a:endParaRPr lang="zh-CN" altLang="en-US" sz="3200" b="1" dirty="0">
              <a:latin typeface="Times New Roman" panose="02020603050405020304" pitchFamily="2" charset="0"/>
              <a:ea typeface="隶书" pitchFamily="1" charset="-122"/>
            </a:endParaRPr>
          </a:p>
        </p:txBody>
      </p:sp>
      <p:sp>
        <p:nvSpPr>
          <p:cNvPr id="25608" name="矩形 25607"/>
          <p:cNvSpPr/>
          <p:nvPr/>
        </p:nvSpPr>
        <p:spPr>
          <a:xfrm>
            <a:off x="539750" y="476250"/>
            <a:ext cx="3657600" cy="487363"/>
          </a:xfrm>
          <a:prstGeom prst="rect">
            <a:avLst/>
          </a:prstGeom>
          <a:noFill/>
          <a:ln w="9525">
            <a:noFill/>
          </a:ln>
        </p:spPr>
        <p:txBody>
          <a:bodyPr vert="horz" wrap="none" lIns="0" tIns="0" rIns="0" bIns="0" anchor="t" anchorCtr="0">
            <a:spAutoFit/>
          </a:bodyPr>
          <a:lstStyle>
            <a:lvl1pPr marL="0" lvl="0" indent="0" algn="l" defTabSz="914400" eaLnBrk="1" fontAlgn="base" latinLnBrk="0" hangingPunct="1">
              <a:lnSpc>
                <a:spcPct val="100000"/>
              </a:lnSpc>
              <a:spcBef>
                <a:spcPct val="0"/>
              </a:spcBef>
              <a:spcAft>
                <a:spcPct val="0"/>
              </a:spcAft>
              <a:buClrTx/>
              <a:buSzTx/>
              <a:buFontTx/>
              <a:buNone/>
              <a:defRPr sz="4000" b="1" u="none" kern="1200" baseline="0">
                <a:solidFill>
                  <a:srgbClr val="80A331"/>
                </a:solidFill>
                <a:latin typeface="Arial" panose="020B0604020202020204" pitchFamily="34" charset="0"/>
                <a:ea typeface="微软雅黑" panose="020B0503020204020204" charset="-122"/>
              </a:defRPr>
            </a:lvl1pPr>
          </a:lstStyle>
          <a:p>
            <a:pPr marL="469900" lvl="0" indent="-469900">
              <a:spcBef>
                <a:spcPct val="20000"/>
              </a:spcBef>
              <a:buClr>
                <a:schemeClr val="accent2"/>
              </a:buClr>
              <a:buFont typeface="Wingdings" panose="05000000000000000000" pitchFamily="2" charset="2"/>
              <a:buNone/>
            </a:pPr>
            <a:r>
              <a:rPr lang="en-US" altLang="zh-CN" sz="3200" dirty="0">
                <a:latin typeface="隶书" pitchFamily="1" charset="-122"/>
                <a:ea typeface="隶书" pitchFamily="1" charset="-122"/>
              </a:rPr>
              <a:t>2.3 </a:t>
            </a:r>
            <a:r>
              <a:rPr lang="zh-CN" altLang="en-US" sz="3200" dirty="0">
                <a:latin typeface="隶书" pitchFamily="1" charset="-122"/>
                <a:ea typeface="隶书" pitchFamily="1" charset="-122"/>
              </a:rPr>
              <a:t>微束等离子弧焊</a:t>
            </a:r>
            <a:endParaRPr lang="zh-CN" altLang="en-US" sz="3200" dirty="0">
              <a:latin typeface="隶书" pitchFamily="1" charset="-122"/>
              <a:ea typeface="隶书" pitchFamily="1" charset="-122"/>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anim calcmode="lin" valueType="num">
                                      <p:cBhvr additive="base">
                                        <p:cTn id="7" dur="500" fill="hold"/>
                                        <p:tgtEl>
                                          <p:spTgt spid="25605"/>
                                        </p:tgtEl>
                                        <p:attrNameLst>
                                          <p:attrName>ppt_x</p:attrName>
                                        </p:attrNameLst>
                                      </p:cBhvr>
                                      <p:tavLst>
                                        <p:tav tm="0">
                                          <p:val>
                                            <p:strVal val="0-#ppt_w/2"/>
                                          </p:val>
                                        </p:tav>
                                        <p:tav tm="100000">
                                          <p:val>
                                            <p:strVal val="#ppt_x"/>
                                          </p:val>
                                        </p:tav>
                                      </p:tavLst>
                                    </p:anim>
                                    <p:anim calcmode="lin" valueType="num">
                                      <p:cBhvr additive="base">
                                        <p:cTn id="8" dur="500" fill="hold"/>
                                        <p:tgtEl>
                                          <p:spTgt spid="2560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02"/>
                                        </p:tgtEl>
                                        <p:attrNameLst>
                                          <p:attrName>style.visibility</p:attrName>
                                        </p:attrNameLst>
                                      </p:cBhvr>
                                      <p:to>
                                        <p:strVal val="visible"/>
                                      </p:to>
                                    </p:set>
                                    <p:anim calcmode="lin" valueType="num">
                                      <p:cBhvr additive="base">
                                        <p:cTn id="13" dur="500" fill="hold"/>
                                        <p:tgtEl>
                                          <p:spTgt spid="25602"/>
                                        </p:tgtEl>
                                        <p:attrNameLst>
                                          <p:attrName>ppt_x</p:attrName>
                                        </p:attrNameLst>
                                      </p:cBhvr>
                                      <p:tavLst>
                                        <p:tav tm="0">
                                          <p:val>
                                            <p:strVal val="0-#ppt_w/2"/>
                                          </p:val>
                                        </p:tav>
                                        <p:tav tm="100000">
                                          <p:val>
                                            <p:strVal val="#ppt_x"/>
                                          </p:val>
                                        </p:tav>
                                      </p:tavLst>
                                    </p:anim>
                                    <p:anim calcmode="lin" valueType="num">
                                      <p:cBhvr additive="base">
                                        <p:cTn id="14" dur="500" fill="hold"/>
                                        <p:tgtEl>
                                          <p:spTgt spid="2560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606"/>
                                        </p:tgtEl>
                                        <p:attrNameLst>
                                          <p:attrName>style.visibility</p:attrName>
                                        </p:attrNameLst>
                                      </p:cBhvr>
                                      <p:to>
                                        <p:strVal val="visible"/>
                                      </p:to>
                                    </p:set>
                                    <p:anim calcmode="lin" valueType="num">
                                      <p:cBhvr additive="base">
                                        <p:cTn id="19" dur="500" fill="hold"/>
                                        <p:tgtEl>
                                          <p:spTgt spid="25606"/>
                                        </p:tgtEl>
                                        <p:attrNameLst>
                                          <p:attrName>ppt_x</p:attrName>
                                        </p:attrNameLst>
                                      </p:cBhvr>
                                      <p:tavLst>
                                        <p:tav tm="0">
                                          <p:val>
                                            <p:strVal val="0-#ppt_w/2"/>
                                          </p:val>
                                        </p:tav>
                                        <p:tav tm="100000">
                                          <p:val>
                                            <p:strVal val="#ppt_x"/>
                                          </p:val>
                                        </p:tav>
                                      </p:tavLst>
                                    </p:anim>
                                    <p:anim calcmode="lin" valueType="num">
                                      <p:cBhvr additive="base">
                                        <p:cTn id="20" dur="500" fill="hold"/>
                                        <p:tgtEl>
                                          <p:spTgt spid="2560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5603">
                                            <p:txEl>
                                              <p:charRg st="0" end="66"/>
                                            </p:txEl>
                                          </p:spTgt>
                                        </p:tgtEl>
                                        <p:attrNameLst>
                                          <p:attrName>style.visibility</p:attrName>
                                        </p:attrNameLst>
                                      </p:cBhvr>
                                      <p:to>
                                        <p:strVal val="visible"/>
                                      </p:to>
                                    </p:set>
                                    <p:anim calcmode="lin" valueType="num">
                                      <p:cBhvr additive="base">
                                        <p:cTn id="25" dur="500" fill="hold"/>
                                        <p:tgtEl>
                                          <p:spTgt spid="25603">
                                            <p:txEl>
                                              <p:charRg st="0" end="6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603">
                                            <p:txEl>
                                              <p:charRg st="0" end="6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5607"/>
                                        </p:tgtEl>
                                        <p:attrNameLst>
                                          <p:attrName>style.visibility</p:attrName>
                                        </p:attrNameLst>
                                      </p:cBhvr>
                                      <p:to>
                                        <p:strVal val="visible"/>
                                      </p:to>
                                    </p:set>
                                    <p:anim calcmode="lin" valueType="num">
                                      <p:cBhvr additive="base">
                                        <p:cTn id="31" dur="500" fill="hold"/>
                                        <p:tgtEl>
                                          <p:spTgt spid="25607"/>
                                        </p:tgtEl>
                                        <p:attrNameLst>
                                          <p:attrName>ppt_x</p:attrName>
                                        </p:attrNameLst>
                                      </p:cBhvr>
                                      <p:tavLst>
                                        <p:tav tm="0">
                                          <p:val>
                                            <p:strVal val="0-#ppt_w/2"/>
                                          </p:val>
                                        </p:tav>
                                        <p:tav tm="100000">
                                          <p:val>
                                            <p:strVal val="#ppt_x"/>
                                          </p:val>
                                        </p:tav>
                                      </p:tavLst>
                                    </p:anim>
                                    <p:anim calcmode="lin" valueType="num">
                                      <p:cBhvr additive="base">
                                        <p:cTn id="32" dur="500" fill="hold"/>
                                        <p:tgtEl>
                                          <p:spTgt spid="2560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604"/>
                                        </p:tgtEl>
                                        <p:attrNameLst>
                                          <p:attrName>style.visibility</p:attrName>
                                        </p:attrNameLst>
                                      </p:cBhvr>
                                      <p:to>
                                        <p:strVal val="visible"/>
                                      </p:to>
                                    </p:set>
                                    <p:anim calcmode="lin" valueType="num">
                                      <p:cBhvr additive="base">
                                        <p:cTn id="37" dur="500" fill="hold"/>
                                        <p:tgtEl>
                                          <p:spTgt spid="25604"/>
                                        </p:tgtEl>
                                        <p:attrNameLst>
                                          <p:attrName>ppt_x</p:attrName>
                                        </p:attrNameLst>
                                      </p:cBhvr>
                                      <p:tavLst>
                                        <p:tav tm="0">
                                          <p:val>
                                            <p:strVal val="#ppt_x"/>
                                          </p:val>
                                        </p:tav>
                                        <p:tav tm="100000">
                                          <p:val>
                                            <p:strVal val="#ppt_x"/>
                                          </p:val>
                                        </p:tav>
                                      </p:tavLst>
                                    </p:anim>
                                    <p:anim calcmode="lin" valueType="num">
                                      <p:cBhvr additive="base">
                                        <p:cTn id="38" dur="500" fill="hold"/>
                                        <p:tgtEl>
                                          <p:spTgt spid="2560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25608"/>
                                        </p:tgtEl>
                                        <p:attrNameLst>
                                          <p:attrName>style.visibility</p:attrName>
                                        </p:attrNameLst>
                                      </p:cBhvr>
                                      <p:to>
                                        <p:strVal val="visible"/>
                                      </p:to>
                                    </p:set>
                                    <p:animEffect transition="in" filter="dissolve">
                                      <p:cBhvr>
                                        <p:cTn id="43" dur="500"/>
                                        <p:tgtEl>
                                          <p:spTgt spid="25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bldP spid="25604" grpId="0"/>
      <p:bldP spid="25605" grpId="0"/>
      <p:bldP spid="25606" grpId="0"/>
      <p:bldP spid="25607" grpId="0"/>
      <p:bldP spid="25608"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6626" name="矩形 26625"/>
          <p:cNvSpPr>
            <a:spLocks noRot="1"/>
          </p:cNvSpPr>
          <p:nvPr/>
        </p:nvSpPr>
        <p:spPr>
          <a:xfrm>
            <a:off x="381000" y="533400"/>
            <a:ext cx="7848600" cy="685800"/>
          </a:xfrm>
          <a:prstGeom prst="rect">
            <a:avLst/>
          </a:prstGeom>
          <a:noFill/>
          <a:ln w="9525">
            <a:noFill/>
          </a:ln>
        </p:spPr>
        <p:txBody>
          <a:bodyPr anchor="ctr" anchorCtr="0"/>
          <a:lstStyle>
            <a:lvl1pPr marL="0" lvl="0" indent="0" algn="l" defTabSz="914400" eaLnBrk="1" fontAlgn="base" latinLnBrk="0" hangingPunct="1">
              <a:lnSpc>
                <a:spcPct val="100000"/>
              </a:lnSpc>
              <a:spcBef>
                <a:spcPct val="0"/>
              </a:spcBef>
              <a:spcAft>
                <a:spcPct val="0"/>
              </a:spcAft>
              <a:buNone/>
              <a:defRPr sz="3200" u="none" kern="1200" baseline="0">
                <a:solidFill>
                  <a:srgbClr val="80A331"/>
                </a:solidFill>
                <a:latin typeface="Arial" panose="020B0604020202020204" pitchFamily="34" charset="0"/>
                <a:ea typeface="微软雅黑" panose="020B0503020204020204" charset="-122"/>
              </a:defRPr>
            </a:lvl1pPr>
          </a:lstStyle>
          <a:p>
            <a:pPr lvl="0"/>
            <a:endParaRPr lang="zh-CN" altLang="en-US" sz="2100" b="1" dirty="0">
              <a:solidFill>
                <a:schemeClr val="tx1"/>
              </a:solidFill>
              <a:ea typeface="隶书" pitchFamily="1" charset="-122"/>
            </a:endParaRPr>
          </a:p>
        </p:txBody>
      </p:sp>
      <p:sp>
        <p:nvSpPr>
          <p:cNvPr id="26627" name="文本框 26626"/>
          <p:cNvSpPr txBox="1"/>
          <p:nvPr/>
        </p:nvSpPr>
        <p:spPr>
          <a:xfrm>
            <a:off x="539750" y="549275"/>
            <a:ext cx="7721600" cy="487363"/>
          </a:xfrm>
          <a:prstGeom prst="rect">
            <a:avLst/>
          </a:prstGeom>
          <a:noFill/>
          <a:ln w="9525">
            <a:noFill/>
          </a:ln>
        </p:spPr>
        <p:txBody>
          <a:bodyPr wrap="none" lIns="0" tIns="0" rIns="0" bIns="0" anchor="t" anchorCtr="0">
            <a:spAutoFit/>
          </a:bodyPr>
          <a:p>
            <a:pPr marL="469900" indent="-469900">
              <a:spcBef>
                <a:spcPct val="20000"/>
              </a:spcBef>
              <a:buClr>
                <a:schemeClr val="accent2"/>
              </a:buClr>
              <a:buFont typeface="Wingdings" panose="05000000000000000000" pitchFamily="2" charset="2"/>
            </a:pPr>
            <a:r>
              <a:rPr lang="en-US" altLang="zh-CN" sz="3200" dirty="0">
                <a:solidFill>
                  <a:schemeClr val="tx2"/>
                </a:solidFill>
                <a:latin typeface="隶书" pitchFamily="1" charset="-122"/>
                <a:ea typeface="隶书" pitchFamily="1" charset="-122"/>
              </a:rPr>
              <a:t>2.4 </a:t>
            </a:r>
            <a:r>
              <a:rPr lang="zh-CN" altLang="en-US" sz="3200" dirty="0">
                <a:solidFill>
                  <a:schemeClr val="tx2"/>
                </a:solidFill>
                <a:latin typeface="隶书" pitchFamily="1" charset="-122"/>
                <a:ea typeface="隶书" pitchFamily="1" charset="-122"/>
              </a:rPr>
              <a:t>三种等离子弧焊的基本特点和应用场合</a:t>
            </a:r>
            <a:endParaRPr lang="zh-CN" altLang="en-US" sz="3200" dirty="0">
              <a:solidFill>
                <a:schemeClr val="tx2"/>
              </a:solidFill>
              <a:latin typeface="隶书" pitchFamily="1" charset="-122"/>
              <a:ea typeface="隶书" pitchFamily="1" charset="-122"/>
            </a:endParaRPr>
          </a:p>
        </p:txBody>
      </p:sp>
      <p:graphicFrame>
        <p:nvGraphicFramePr>
          <p:cNvPr id="26628" name="表格 26627"/>
          <p:cNvGraphicFramePr/>
          <p:nvPr/>
        </p:nvGraphicFramePr>
        <p:xfrm>
          <a:off x="468313" y="1341438"/>
          <a:ext cx="8305800" cy="3414712"/>
        </p:xfrm>
        <a:graphic>
          <a:graphicData uri="http://schemas.openxmlformats.org/drawingml/2006/table">
            <a:tbl>
              <a:tblPr/>
              <a:tblGrid>
                <a:gridCol w="1676400"/>
                <a:gridCol w="1295400"/>
                <a:gridCol w="1600200"/>
                <a:gridCol w="990600"/>
                <a:gridCol w="1219200"/>
                <a:gridCol w="1524000"/>
              </a:tblGrid>
              <a:tr h="701675">
                <a:tc>
                  <a:txBody>
                    <a:bodyPr wrap="square"/>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5pPr>
                    </a:lstStyle>
                    <a:p>
                      <a:pPr marL="0" lvl="0" indent="0" algn="ctr">
                        <a:buNone/>
                      </a:pPr>
                      <a:r>
                        <a:rPr lang="zh-CN" altLang="en-US" sz="2000" dirty="0">
                          <a:ea typeface="隶书" pitchFamily="1" charset="-122"/>
                        </a:rPr>
                        <a:t>类别</a:t>
                      </a:r>
                      <a:endParaRPr lang="zh-CN" altLang="en-US" sz="2000" dirty="0">
                        <a:ea typeface="隶书" pitchFamily="1" charset="-122"/>
                      </a:endParaRPr>
                    </a:p>
                  </a:txBody>
                  <a:tcPr marL="91430" marR="91430" marT="45715" marB="45715" vert="horz" anchor="t"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5pPr>
                    </a:lstStyle>
                    <a:p>
                      <a:pPr marL="0" lvl="0" indent="0" algn="ctr">
                        <a:buNone/>
                      </a:pPr>
                      <a:r>
                        <a:rPr lang="zh-CN" altLang="en-US" sz="2000" dirty="0">
                          <a:ea typeface="隶书" pitchFamily="1" charset="-122"/>
                        </a:rPr>
                        <a:t>电流范围/</a:t>
                      </a:r>
                      <a:r>
                        <a:rPr lang="en-US" altLang="zh-CN" sz="2000" dirty="0">
                          <a:ea typeface="隶书" pitchFamily="1" charset="-122"/>
                        </a:rPr>
                        <a:t>A</a:t>
                      </a:r>
                      <a:endParaRPr lang="en-US" altLang="zh-CN" sz="2000" dirty="0">
                        <a:ea typeface="隶书" pitchFamily="1" charset="-122"/>
                      </a:endParaRPr>
                    </a:p>
                  </a:txBody>
                  <a:tcPr marL="91430" marR="91430" marT="45715" marB="45715" vert="horz" anchor="t"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5pPr>
                    </a:lstStyle>
                    <a:p>
                      <a:pPr marL="0" lvl="0" indent="0" algn="ctr">
                        <a:buNone/>
                      </a:pPr>
                      <a:r>
                        <a:rPr lang="zh-CN" altLang="en-US" sz="2000" dirty="0">
                          <a:ea typeface="隶书" pitchFamily="1" charset="-122"/>
                        </a:rPr>
                        <a:t>可焊厚度范围/</a:t>
                      </a:r>
                      <a:r>
                        <a:rPr lang="en-US" altLang="zh-CN" sz="2000" dirty="0">
                          <a:ea typeface="隶书" pitchFamily="1" charset="-122"/>
                        </a:rPr>
                        <a:t>mm</a:t>
                      </a:r>
                      <a:endParaRPr lang="en-US" altLang="zh-CN" sz="2000" dirty="0">
                        <a:ea typeface="隶书" pitchFamily="1" charset="-122"/>
                      </a:endParaRPr>
                    </a:p>
                  </a:txBody>
                  <a:tcPr marL="91430" marR="91430" marT="45715" marB="45715" vert="horz" anchor="t"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5pPr>
                    </a:lstStyle>
                    <a:p>
                      <a:pPr marL="0" lvl="0" indent="0" algn="ctr">
                        <a:buNone/>
                      </a:pPr>
                      <a:r>
                        <a:rPr lang="zh-CN" altLang="en-US" sz="2000" dirty="0">
                          <a:ea typeface="隶书" pitchFamily="1" charset="-122"/>
                        </a:rPr>
                        <a:t>等离子弧类型</a:t>
                      </a:r>
                      <a:endParaRPr lang="zh-CN" altLang="en-US" sz="2000" dirty="0">
                        <a:ea typeface="隶书" pitchFamily="1" charset="-122"/>
                      </a:endParaRPr>
                    </a:p>
                  </a:txBody>
                  <a:tcPr marL="91430" marR="91430" marT="45715" marB="45715" vert="horz" anchor="t"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5pPr>
                    </a:lstStyle>
                    <a:p>
                      <a:pPr marL="0" lvl="0" indent="0" algn="ctr">
                        <a:buNone/>
                      </a:pPr>
                      <a:r>
                        <a:rPr lang="zh-CN" altLang="en-US" sz="2000" dirty="0">
                          <a:ea typeface="隶书" pitchFamily="1" charset="-122"/>
                        </a:rPr>
                        <a:t>焊缝成型方法</a:t>
                      </a:r>
                      <a:endParaRPr lang="zh-CN" altLang="en-US" sz="2000" dirty="0">
                        <a:ea typeface="隶书" pitchFamily="1" charset="-122"/>
                      </a:endParaRPr>
                    </a:p>
                  </a:txBody>
                  <a:tcPr marL="91430" marR="91430" marT="45715" marB="45715" vert="horz" anchor="t"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5pPr>
                    </a:lstStyle>
                    <a:p>
                      <a:pPr marL="0" lvl="0" indent="0" algn="ctr">
                        <a:buNone/>
                      </a:pPr>
                      <a:r>
                        <a:rPr lang="zh-CN" altLang="en-US" sz="2000" dirty="0">
                          <a:ea typeface="隶书" pitchFamily="1" charset="-122"/>
                        </a:rPr>
                        <a:t>应用场合</a:t>
                      </a:r>
                      <a:endParaRPr lang="zh-CN" altLang="en-US" sz="2000" dirty="0">
                        <a:ea typeface="隶书" pitchFamily="1" charset="-122"/>
                      </a:endParaRPr>
                    </a:p>
                  </a:txBody>
                  <a:tcPr marL="91430" marR="91430" marT="45715" marB="45715" vert="horz" anchor="t"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006475">
                <a:tc>
                  <a:txBody>
                    <a:bodyPr wrap="square"/>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5pPr>
                    </a:lstStyle>
                    <a:p>
                      <a:pPr marL="0" lvl="0" indent="0" algn="ctr">
                        <a:buNone/>
                      </a:pPr>
                      <a:r>
                        <a:rPr lang="zh-CN" altLang="en-US" sz="2000" dirty="0">
                          <a:ea typeface="隶书" pitchFamily="1" charset="-122"/>
                        </a:rPr>
                        <a:t>大电流等离子弧焊</a:t>
                      </a:r>
                      <a:endParaRPr lang="zh-CN" altLang="en-US" sz="2000" dirty="0">
                        <a:ea typeface="隶书" pitchFamily="1" charset="-122"/>
                      </a:endParaRPr>
                    </a:p>
                  </a:txBody>
                  <a:tcPr marL="91430" marR="91430" marT="45715" marB="45715" vert="horz" anchor="t"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5pPr>
                    </a:lstStyle>
                    <a:p>
                      <a:pPr marL="0" lvl="0" indent="0" algn="ctr">
                        <a:buNone/>
                      </a:pPr>
                      <a:r>
                        <a:rPr lang="zh-CN" altLang="en-US" sz="2000" dirty="0">
                          <a:ea typeface="隶书" pitchFamily="1" charset="-122"/>
                        </a:rPr>
                        <a:t>100~500</a:t>
                      </a:r>
                      <a:endParaRPr lang="zh-CN" altLang="en-US" sz="2000" dirty="0">
                        <a:ea typeface="隶书" pitchFamily="1" charset="-122"/>
                      </a:endParaRPr>
                    </a:p>
                  </a:txBody>
                  <a:tcPr marL="91430" marR="91430" marT="45715" marB="45715" vert="horz" anchor="t"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5pPr>
                    </a:lstStyle>
                    <a:p>
                      <a:pPr marL="0" lvl="0" indent="0" algn="ctr">
                        <a:buNone/>
                      </a:pPr>
                      <a:r>
                        <a:rPr lang="zh-CN" altLang="en-US" sz="2000" dirty="0">
                          <a:ea typeface="隶书" pitchFamily="1" charset="-122"/>
                        </a:rPr>
                        <a:t>3~8</a:t>
                      </a:r>
                      <a:endParaRPr lang="zh-CN" altLang="en-US" sz="2000" dirty="0">
                        <a:ea typeface="隶书" pitchFamily="1" charset="-122"/>
                      </a:endParaRPr>
                    </a:p>
                  </a:txBody>
                  <a:tcPr marL="91430" marR="91430" marT="45715" marB="45715" vert="horz" anchor="t"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5pPr>
                    </a:lstStyle>
                    <a:p>
                      <a:pPr marL="0" lvl="0" indent="0" algn="ctr">
                        <a:buNone/>
                      </a:pPr>
                      <a:r>
                        <a:rPr lang="zh-CN" altLang="en-US" sz="2000" dirty="0">
                          <a:ea typeface="隶书" pitchFamily="1" charset="-122"/>
                        </a:rPr>
                        <a:t>转移型</a:t>
                      </a:r>
                      <a:endParaRPr lang="zh-CN" altLang="en-US" sz="2000" dirty="0">
                        <a:ea typeface="隶书" pitchFamily="1" charset="-122"/>
                      </a:endParaRPr>
                    </a:p>
                  </a:txBody>
                  <a:tcPr marL="91430" marR="91430" marT="45715" marB="45715" vert="horz" anchor="t"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5pPr>
                    </a:lstStyle>
                    <a:p>
                      <a:pPr marL="0" lvl="0" indent="0" algn="ctr">
                        <a:buNone/>
                      </a:pPr>
                      <a:r>
                        <a:rPr lang="zh-CN" altLang="en-US" sz="2000" dirty="0">
                          <a:ea typeface="隶书" pitchFamily="1" charset="-122"/>
                        </a:rPr>
                        <a:t>小孔法焊接技术</a:t>
                      </a:r>
                      <a:endParaRPr lang="zh-CN" altLang="en-US" sz="2000" dirty="0">
                        <a:ea typeface="隶书" pitchFamily="1" charset="-122"/>
                      </a:endParaRPr>
                    </a:p>
                  </a:txBody>
                  <a:tcPr marL="91430" marR="91430" marT="45715" marB="45715" vert="horz" anchor="t"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5pPr>
                    </a:lstStyle>
                    <a:p>
                      <a:pPr marL="0" lvl="0" indent="0" algn="ctr">
                        <a:buNone/>
                      </a:pPr>
                      <a:r>
                        <a:rPr lang="zh-CN" altLang="en-US" sz="2000" dirty="0">
                          <a:ea typeface="隶书" pitchFamily="1" charset="-122"/>
                        </a:rPr>
                        <a:t>厚度＜8</a:t>
                      </a:r>
                      <a:r>
                        <a:rPr lang="en-US" altLang="zh-CN" sz="2000" dirty="0">
                          <a:ea typeface="隶书" pitchFamily="1" charset="-122"/>
                        </a:rPr>
                        <a:t>mm</a:t>
                      </a:r>
                      <a:r>
                        <a:rPr lang="zh-CN" altLang="en-US" sz="2000" dirty="0">
                          <a:ea typeface="隶书" pitchFamily="1" charset="-122"/>
                        </a:rPr>
                        <a:t>的结构</a:t>
                      </a:r>
                      <a:endParaRPr lang="zh-CN" altLang="en-US" sz="2000" dirty="0">
                        <a:ea typeface="隶书" pitchFamily="1" charset="-122"/>
                      </a:endParaRPr>
                    </a:p>
                  </a:txBody>
                  <a:tcPr marL="91430" marR="91430" marT="45715" marB="45715" vert="horz" anchor="t"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01675">
                <a:tc>
                  <a:txBody>
                    <a:bodyPr wrap="square"/>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5pPr>
                    </a:lstStyle>
                    <a:p>
                      <a:pPr marL="0" lvl="0" indent="0" algn="ctr">
                        <a:buNone/>
                      </a:pPr>
                      <a:r>
                        <a:rPr lang="zh-CN" altLang="en-US" sz="2000" dirty="0">
                          <a:ea typeface="隶书" pitchFamily="1" charset="-122"/>
                        </a:rPr>
                        <a:t>中电流等离子弧焊</a:t>
                      </a:r>
                      <a:endParaRPr lang="zh-CN" altLang="en-US" sz="2000" dirty="0">
                        <a:ea typeface="隶书" pitchFamily="1" charset="-122"/>
                      </a:endParaRPr>
                    </a:p>
                  </a:txBody>
                  <a:tcPr marL="91430" marR="91430" marT="45715" marB="45715" vert="horz" anchor="t" anchorCtr="0">
                    <a:lnL w="19050" cap="flat" cmpd="sng">
                      <a:solidFill>
                        <a:schemeClr val="folHlink"/>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5pPr>
                    </a:lstStyle>
                    <a:p>
                      <a:pPr marL="0" lvl="0" indent="0" algn="ctr">
                        <a:buNone/>
                      </a:pPr>
                      <a:r>
                        <a:rPr lang="zh-CN" altLang="en-US" sz="2000" dirty="0">
                          <a:ea typeface="隶书" pitchFamily="1" charset="-122"/>
                        </a:rPr>
                        <a:t>15~100</a:t>
                      </a:r>
                      <a:endParaRPr lang="zh-CN" altLang="en-US" sz="2000" dirty="0">
                        <a:ea typeface="隶书" pitchFamily="1" charset="-122"/>
                      </a:endParaRPr>
                    </a:p>
                  </a:txBody>
                  <a:tcPr marL="91430" marR="91430" marT="45715" marB="45715" vert="horz" anchor="t"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5pPr>
                    </a:lstStyle>
                    <a:p>
                      <a:pPr marL="0" lvl="0" indent="0" algn="ctr">
                        <a:buNone/>
                      </a:pPr>
                      <a:r>
                        <a:rPr lang="zh-CN" altLang="en-US" sz="2000" dirty="0">
                          <a:ea typeface="隶书" pitchFamily="1" charset="-122"/>
                        </a:rPr>
                        <a:t>0.5~3</a:t>
                      </a:r>
                      <a:endParaRPr lang="zh-CN" altLang="en-US" sz="2000" dirty="0">
                        <a:ea typeface="隶书" pitchFamily="1" charset="-122"/>
                      </a:endParaRPr>
                    </a:p>
                  </a:txBody>
                  <a:tcPr marL="91430" marR="91430" marT="45715" marB="45715" vert="horz" anchor="t"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5pPr>
                    </a:lstStyle>
                    <a:p>
                      <a:pPr marL="0" lvl="0" indent="0" algn="ctr">
                        <a:buNone/>
                      </a:pPr>
                      <a:r>
                        <a:rPr lang="zh-CN" altLang="en-US" sz="2000" dirty="0">
                          <a:ea typeface="隶书" pitchFamily="1" charset="-122"/>
                        </a:rPr>
                        <a:t>联合型</a:t>
                      </a:r>
                      <a:endParaRPr lang="zh-CN" altLang="en-US" sz="2000" dirty="0">
                        <a:ea typeface="隶书" pitchFamily="1" charset="-122"/>
                      </a:endParaRPr>
                    </a:p>
                  </a:txBody>
                  <a:tcPr marL="91430" marR="91430" marT="45715" marB="45715" vert="horz" anchor="t"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5pPr>
                    </a:lstStyle>
                    <a:p>
                      <a:pPr marL="0" lvl="0" indent="0" algn="ctr">
                        <a:buNone/>
                      </a:pPr>
                      <a:r>
                        <a:rPr lang="zh-CN" altLang="en-US" sz="2000" dirty="0">
                          <a:ea typeface="隶书" pitchFamily="1" charset="-122"/>
                        </a:rPr>
                        <a:t>熔透法</a:t>
                      </a:r>
                      <a:endParaRPr lang="zh-CN" altLang="en-US" sz="2000" dirty="0">
                        <a:ea typeface="隶书" pitchFamily="1" charset="-122"/>
                      </a:endParaRPr>
                    </a:p>
                  </a:txBody>
                  <a:tcPr marL="91430" marR="91430" marT="45715" marB="45715" vert="horz" anchor="t"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5pPr>
                    </a:lstStyle>
                    <a:p>
                      <a:pPr marL="0" lvl="0" indent="0" algn="ctr">
                        <a:buNone/>
                      </a:pPr>
                      <a:r>
                        <a:rPr lang="zh-CN" altLang="en-US" sz="2000" dirty="0">
                          <a:ea typeface="隶书" pitchFamily="1" charset="-122"/>
                        </a:rPr>
                        <a:t>薄板结构</a:t>
                      </a:r>
                      <a:endParaRPr lang="zh-CN" altLang="en-US" sz="2000" dirty="0">
                        <a:ea typeface="隶书" pitchFamily="1" charset="-122"/>
                      </a:endParaRPr>
                    </a:p>
                  </a:txBody>
                  <a:tcPr marL="91430" marR="91430" marT="45715" marB="45715" vert="horz" anchor="t"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004888">
                <a:tc>
                  <a:txBody>
                    <a:bodyPr wrap="square"/>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5pPr>
                    </a:lstStyle>
                    <a:p>
                      <a:pPr marL="0" lvl="0" indent="0" algn="ctr">
                        <a:buNone/>
                      </a:pPr>
                      <a:r>
                        <a:rPr lang="zh-CN" altLang="en-US" sz="2000" dirty="0">
                          <a:ea typeface="隶书" pitchFamily="1" charset="-122"/>
                        </a:rPr>
                        <a:t>小电流（微束）等离子弧焊</a:t>
                      </a:r>
                      <a:endParaRPr lang="zh-CN" altLang="en-US" sz="2000" dirty="0">
                        <a:ea typeface="隶书" pitchFamily="1" charset="-122"/>
                      </a:endParaRPr>
                    </a:p>
                  </a:txBody>
                  <a:tcPr marL="91430" marR="91430" marT="45715" marB="45715" vert="horz" anchor="t"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5pPr>
                    </a:lstStyle>
                    <a:p>
                      <a:pPr marL="0" lvl="0" indent="0" algn="ctr">
                        <a:buNone/>
                      </a:pPr>
                      <a:r>
                        <a:rPr lang="zh-CN" altLang="en-US" sz="2000" dirty="0">
                          <a:ea typeface="隶书" pitchFamily="1" charset="-122"/>
                        </a:rPr>
                        <a:t>0.1~15</a:t>
                      </a:r>
                      <a:endParaRPr lang="zh-CN" altLang="en-US" sz="2000" dirty="0">
                        <a:ea typeface="隶书" pitchFamily="1" charset="-122"/>
                      </a:endParaRPr>
                    </a:p>
                  </a:txBody>
                  <a:tcPr marL="91430" marR="91430" marT="45715" marB="45715" vert="horz" anchor="t"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5pPr>
                    </a:lstStyle>
                    <a:p>
                      <a:pPr marL="0" lvl="0" indent="0" algn="ctr">
                        <a:buNone/>
                      </a:pPr>
                      <a:r>
                        <a:rPr lang="zh-CN" altLang="en-US" sz="2000" dirty="0">
                          <a:ea typeface="隶书" pitchFamily="1" charset="-122"/>
                        </a:rPr>
                        <a:t>0.025~0.5</a:t>
                      </a:r>
                      <a:endParaRPr lang="zh-CN" altLang="en-US" sz="2000" dirty="0">
                        <a:ea typeface="隶书" pitchFamily="1" charset="-122"/>
                      </a:endParaRPr>
                    </a:p>
                  </a:txBody>
                  <a:tcPr marL="91430" marR="91430" marT="45715" marB="45715" vert="horz" anchor="t"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5pPr>
                    </a:lstStyle>
                    <a:p>
                      <a:pPr marL="0" lvl="0" indent="0" algn="ctr">
                        <a:buNone/>
                      </a:pPr>
                      <a:r>
                        <a:rPr lang="zh-CN" altLang="en-US" sz="2000" dirty="0">
                          <a:ea typeface="隶书" pitchFamily="1" charset="-122"/>
                        </a:rPr>
                        <a:t>联合型</a:t>
                      </a:r>
                      <a:endParaRPr lang="zh-CN" altLang="en-US" sz="2000" dirty="0">
                        <a:ea typeface="隶书" pitchFamily="1" charset="-122"/>
                      </a:endParaRPr>
                    </a:p>
                  </a:txBody>
                  <a:tcPr marL="91430" marR="91430" marT="45715" marB="45715" vert="horz" anchor="t"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5pPr>
                    </a:lstStyle>
                    <a:p>
                      <a:pPr marL="0" lvl="0" indent="0" algn="ctr">
                        <a:buNone/>
                      </a:pPr>
                      <a:r>
                        <a:rPr lang="zh-CN" altLang="en-US" sz="2000" dirty="0">
                          <a:ea typeface="隶书" pitchFamily="1" charset="-122"/>
                        </a:rPr>
                        <a:t>熔透法</a:t>
                      </a:r>
                      <a:endParaRPr lang="zh-CN" altLang="en-US" sz="2000" dirty="0">
                        <a:ea typeface="隶书" pitchFamily="1" charset="-122"/>
                      </a:endParaRPr>
                    </a:p>
                  </a:txBody>
                  <a:tcPr marL="91430" marR="91430" marT="45715" marB="45715" vert="horz" anchor="t"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u="none" kern="1200" baseline="0">
                          <a:solidFill>
                            <a:schemeClr val="tx1"/>
                          </a:solidFill>
                          <a:latin typeface="Arial" panose="020B0604020202020204" pitchFamily="34" charset="0"/>
                          <a:ea typeface="微软雅黑" panose="020B0503020204020204" charset="-122"/>
                        </a:defRPr>
                      </a:lvl5pPr>
                    </a:lstStyle>
                    <a:p>
                      <a:pPr marL="0" lvl="0" indent="0" algn="ctr">
                        <a:buNone/>
                      </a:pPr>
                      <a:r>
                        <a:rPr lang="zh-CN" altLang="en-US" sz="2000" dirty="0">
                          <a:ea typeface="隶书" pitchFamily="1" charset="-122"/>
                        </a:rPr>
                        <a:t>超薄金属零件精密焊接</a:t>
                      </a:r>
                      <a:endParaRPr lang="zh-CN" altLang="en-US" sz="2000" dirty="0">
                        <a:ea typeface="隶书" pitchFamily="1" charset="-122"/>
                      </a:endParaRPr>
                    </a:p>
                  </a:txBody>
                  <a:tcPr marL="91430" marR="91430" marT="45715" marB="45715" vert="horz" anchor="t"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6667" name="文本框 26666"/>
          <p:cNvSpPr txBox="1"/>
          <p:nvPr/>
        </p:nvSpPr>
        <p:spPr>
          <a:xfrm>
            <a:off x="323850" y="4724400"/>
            <a:ext cx="8534400" cy="1373188"/>
          </a:xfrm>
          <a:prstGeom prst="rect">
            <a:avLst/>
          </a:prstGeom>
          <a:noFill/>
          <a:ln w="9525">
            <a:noFill/>
          </a:ln>
        </p:spPr>
        <p:txBody>
          <a:bodyPr lIns="91430" tIns="45715" rIns="91430" bIns="45715">
            <a:spAutoFit/>
          </a:bodyPr>
          <a:p>
            <a:pPr>
              <a:spcBef>
                <a:spcPct val="50000"/>
              </a:spcBef>
            </a:pPr>
            <a:r>
              <a:rPr lang="zh-CN" altLang="en-US" sz="2800" dirty="0">
                <a:latin typeface="隶书" pitchFamily="1" charset="-122"/>
                <a:ea typeface="隶书" pitchFamily="1" charset="-122"/>
              </a:rPr>
              <a:t>非转移型等离子弧可对金属和非金属工件进行喷涂。可喷涂金属涂层，也可喷涂非金属涂层（如碳化物、氧化物、硼化物等）。</a:t>
            </a:r>
            <a:endParaRPr lang="zh-CN" altLang="en-US" sz="2800" dirty="0">
              <a:latin typeface="隶书" pitchFamily="1" charset="-122"/>
              <a:ea typeface="隶书" pitchFamily="1" charset="-122"/>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blinds(horizontal)">
                                      <p:cBhvr>
                                        <p:cTn id="7" dur="500"/>
                                        <p:tgtEl>
                                          <p:spTgt spid="266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6628"/>
                                        </p:tgtEl>
                                        <p:attrNameLst>
                                          <p:attrName>style.visibility</p:attrName>
                                        </p:attrNameLst>
                                      </p:cBhvr>
                                      <p:to>
                                        <p:strVal val="visible"/>
                                      </p:to>
                                    </p:set>
                                    <p:animEffect transition="in" filter="dissolve">
                                      <p:cBhvr>
                                        <p:cTn id="12" dur="500"/>
                                        <p:tgtEl>
                                          <p:spTgt spid="2662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6667"/>
                                        </p:tgtEl>
                                        <p:attrNameLst>
                                          <p:attrName>style.visibility</p:attrName>
                                        </p:attrNameLst>
                                      </p:cBhvr>
                                      <p:to>
                                        <p:strVal val="visible"/>
                                      </p:to>
                                    </p:set>
                                    <p:anim calcmode="lin" valueType="num">
                                      <p:cBhvr additive="base">
                                        <p:cTn id="17" dur="500" fill="hold"/>
                                        <p:tgtEl>
                                          <p:spTgt spid="26667"/>
                                        </p:tgtEl>
                                        <p:attrNameLst>
                                          <p:attrName>ppt_x</p:attrName>
                                        </p:attrNameLst>
                                      </p:cBhvr>
                                      <p:tavLst>
                                        <p:tav tm="0">
                                          <p:val>
                                            <p:strVal val="#ppt_x"/>
                                          </p:val>
                                        </p:tav>
                                        <p:tav tm="100000">
                                          <p:val>
                                            <p:strVal val="#ppt_x"/>
                                          </p:val>
                                        </p:tav>
                                      </p:tavLst>
                                    </p:anim>
                                    <p:anim calcmode="lin" valueType="num">
                                      <p:cBhvr additive="base">
                                        <p:cTn id="18" dur="500" fill="hold"/>
                                        <p:tgtEl>
                                          <p:spTgt spid="266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67"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27650" name="图片 27649" descr="11"/>
          <p:cNvPicPr>
            <a:picLocks noChangeAspect="1"/>
          </p:cNvPicPr>
          <p:nvPr/>
        </p:nvPicPr>
        <p:blipFill>
          <a:blip r:embed="rId1"/>
          <a:stretch>
            <a:fillRect/>
          </a:stretch>
        </p:blipFill>
        <p:spPr>
          <a:xfrm>
            <a:off x="1042988" y="1268413"/>
            <a:ext cx="6983412" cy="4765675"/>
          </a:xfrm>
          <a:prstGeom prst="rect">
            <a:avLst/>
          </a:prstGeom>
          <a:noFill/>
          <a:ln w="9525">
            <a:noFill/>
          </a:ln>
        </p:spPr>
      </p:pic>
      <p:sp>
        <p:nvSpPr>
          <p:cNvPr id="27651" name="文本框 27650"/>
          <p:cNvSpPr txBox="1"/>
          <p:nvPr/>
        </p:nvSpPr>
        <p:spPr>
          <a:xfrm>
            <a:off x="539750" y="549275"/>
            <a:ext cx="7721600" cy="487363"/>
          </a:xfrm>
          <a:prstGeom prst="rect">
            <a:avLst/>
          </a:prstGeom>
          <a:noFill/>
          <a:ln w="9525">
            <a:noFill/>
          </a:ln>
        </p:spPr>
        <p:txBody>
          <a:bodyPr wrap="none" lIns="0" tIns="0" rIns="0" bIns="0" anchor="t" anchorCtr="0">
            <a:spAutoFit/>
          </a:bodyPr>
          <a:p>
            <a:pPr marL="469900" indent="-469900">
              <a:spcBef>
                <a:spcPct val="20000"/>
              </a:spcBef>
              <a:buClr>
                <a:schemeClr val="accent2"/>
              </a:buClr>
              <a:buFont typeface="Wingdings" panose="05000000000000000000" pitchFamily="2" charset="2"/>
            </a:pPr>
            <a:r>
              <a:rPr lang="en-US" altLang="zh-CN" sz="3200" dirty="0">
                <a:solidFill>
                  <a:schemeClr val="tx2"/>
                </a:solidFill>
                <a:latin typeface="隶书" pitchFamily="1" charset="-122"/>
                <a:ea typeface="隶书" pitchFamily="1" charset="-122"/>
              </a:rPr>
              <a:t>2.4 </a:t>
            </a:r>
            <a:r>
              <a:rPr lang="zh-CN" altLang="en-US" sz="3200" dirty="0">
                <a:solidFill>
                  <a:schemeClr val="tx2"/>
                </a:solidFill>
                <a:latin typeface="隶书" pitchFamily="1" charset="-122"/>
                <a:ea typeface="隶书" pitchFamily="1" charset="-122"/>
              </a:rPr>
              <a:t>三种等离子弧焊的基本特点和应用场合</a:t>
            </a:r>
            <a:endParaRPr lang="zh-CN" altLang="en-US" sz="3200" dirty="0">
              <a:solidFill>
                <a:schemeClr val="tx2"/>
              </a:solidFill>
              <a:latin typeface="隶书" pitchFamily="1" charset="-122"/>
              <a:ea typeface="隶书" pitchFamily="1"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blinds(horizontal)">
                                      <p:cBhvr>
                                        <p:cTn id="7" dur="5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8674" name="矩形 28673"/>
          <p:cNvSpPr/>
          <p:nvPr/>
        </p:nvSpPr>
        <p:spPr>
          <a:xfrm>
            <a:off x="250825" y="1196975"/>
            <a:ext cx="8064500" cy="5221288"/>
          </a:xfrm>
          <a:prstGeom prst="rect">
            <a:avLst/>
          </a:prstGeom>
          <a:noFill/>
          <a:ln w="9525">
            <a:noFill/>
          </a:ln>
        </p:spPr>
        <p:txBody>
          <a:bodyPr lIns="91430" tIns="45715" rIns="91430" bIns="45715">
            <a:spAutoFit/>
          </a:bodyPr>
          <a:p>
            <a:pPr>
              <a:spcBef>
                <a:spcPct val="50000"/>
              </a:spcBef>
            </a:pPr>
            <a:r>
              <a:rPr lang="zh-CN" altLang="en-US" sz="2800" dirty="0">
                <a:latin typeface="隶书" pitchFamily="1" charset="-122"/>
                <a:ea typeface="隶书" pitchFamily="1" charset="-122"/>
              </a:rPr>
              <a:t>等离子弧切割</a:t>
            </a:r>
            <a:endParaRPr lang="zh-CN" altLang="en-US" sz="2800" dirty="0">
              <a:latin typeface="隶书" pitchFamily="1" charset="-122"/>
              <a:ea typeface="隶书" pitchFamily="1" charset="-122"/>
            </a:endParaRPr>
          </a:p>
          <a:p>
            <a:pPr>
              <a:spcBef>
                <a:spcPct val="50000"/>
              </a:spcBef>
            </a:pPr>
            <a:r>
              <a:rPr lang="zh-CN" altLang="en-US" sz="2800" dirty="0">
                <a:latin typeface="隶书" pitchFamily="1" charset="-122"/>
                <a:ea typeface="隶书" pitchFamily="1" charset="-122"/>
              </a:rPr>
              <a:t> 等离子弧切割通常采用氮和压缩空气作离子气，将切口金属熔化并吹除。特别是空气等离弧切割，近年来受到国内外的重视。由于空气等离子弧的热</a:t>
            </a:r>
            <a:endParaRPr lang="zh-CN" altLang="en-US" sz="2800" dirty="0">
              <a:latin typeface="隶书" pitchFamily="1" charset="-122"/>
              <a:ea typeface="隶书" pitchFamily="1" charset="-122"/>
            </a:endParaRPr>
          </a:p>
          <a:p>
            <a:pPr>
              <a:spcBef>
                <a:spcPct val="50000"/>
              </a:spcBef>
            </a:pPr>
            <a:r>
              <a:rPr lang="zh-CN" altLang="en-US" sz="2800" dirty="0">
                <a:latin typeface="隶书" pitchFamily="1" charset="-122"/>
                <a:ea typeface="隶书" pitchFamily="1" charset="-122"/>
              </a:rPr>
              <a:t>焓值高，加上氧和金属相互</a:t>
            </a:r>
            <a:endParaRPr lang="zh-CN" altLang="en-US" sz="2800" dirty="0">
              <a:latin typeface="隶书" pitchFamily="1" charset="-122"/>
              <a:ea typeface="隶书" pitchFamily="1" charset="-122"/>
            </a:endParaRPr>
          </a:p>
          <a:p>
            <a:pPr>
              <a:spcBef>
                <a:spcPct val="50000"/>
              </a:spcBef>
            </a:pPr>
            <a:r>
              <a:rPr lang="zh-CN" altLang="en-US" sz="2800" dirty="0">
                <a:latin typeface="隶书" pitchFamily="1" charset="-122"/>
                <a:ea typeface="隶书" pitchFamily="1" charset="-122"/>
              </a:rPr>
              <a:t>作用过程中放热，切割速度</a:t>
            </a:r>
            <a:endParaRPr lang="zh-CN" altLang="en-US" sz="2800" dirty="0">
              <a:latin typeface="隶书" pitchFamily="1" charset="-122"/>
              <a:ea typeface="隶书" pitchFamily="1" charset="-122"/>
            </a:endParaRPr>
          </a:p>
          <a:p>
            <a:pPr>
              <a:spcBef>
                <a:spcPct val="50000"/>
              </a:spcBef>
            </a:pPr>
            <a:r>
              <a:rPr lang="zh-CN" altLang="en-US" sz="2800" dirty="0">
                <a:latin typeface="隶书" pitchFamily="1" charset="-122"/>
                <a:ea typeface="隶书" pitchFamily="1" charset="-122"/>
              </a:rPr>
              <a:t>提高，切口质量也很好。等</a:t>
            </a:r>
            <a:endParaRPr lang="zh-CN" altLang="en-US" sz="2800" dirty="0">
              <a:latin typeface="隶书" pitchFamily="1" charset="-122"/>
              <a:ea typeface="隶书" pitchFamily="1" charset="-122"/>
            </a:endParaRPr>
          </a:p>
          <a:p>
            <a:pPr>
              <a:spcBef>
                <a:spcPct val="50000"/>
              </a:spcBef>
            </a:pPr>
            <a:r>
              <a:rPr lang="zh-CN" altLang="en-US" sz="2800" dirty="0">
                <a:latin typeface="隶书" pitchFamily="1" charset="-122"/>
                <a:ea typeface="隶书" pitchFamily="1" charset="-122"/>
              </a:rPr>
              <a:t>离子弧切割低碳钢的厚度为</a:t>
            </a:r>
            <a:endParaRPr lang="zh-CN" altLang="en-US" sz="2800" dirty="0">
              <a:latin typeface="隶书" pitchFamily="1" charset="-122"/>
              <a:ea typeface="隶书" pitchFamily="1" charset="-122"/>
            </a:endParaRPr>
          </a:p>
          <a:p>
            <a:pPr>
              <a:spcBef>
                <a:spcPct val="50000"/>
              </a:spcBef>
            </a:pPr>
            <a:r>
              <a:rPr lang="en-US" altLang="zh-CN" sz="2800" dirty="0">
                <a:latin typeface="隶书" pitchFamily="1" charset="-122"/>
                <a:ea typeface="隶书" pitchFamily="1" charset="-122"/>
              </a:rPr>
              <a:t>0.6~80mm</a:t>
            </a:r>
            <a:r>
              <a:rPr lang="zh-CN" altLang="en-US" sz="2800" dirty="0">
                <a:latin typeface="隶书" pitchFamily="1" charset="-122"/>
                <a:ea typeface="隶书" pitchFamily="1" charset="-122"/>
              </a:rPr>
              <a:t>。</a:t>
            </a:r>
            <a:endParaRPr lang="zh-CN" altLang="en-US" sz="2800" dirty="0">
              <a:latin typeface="隶书" pitchFamily="1" charset="-122"/>
              <a:ea typeface="隶书" pitchFamily="1" charset="-122"/>
            </a:endParaRPr>
          </a:p>
        </p:txBody>
      </p:sp>
      <p:pic>
        <p:nvPicPr>
          <p:cNvPr id="28675" name="cut_over.avi">
            <a:hlinkClick r:id="" action="ppaction://media"/>
          </p:cNvPr>
          <p:cNvPicPr>
            <a:picLocks noRot="1" noChangeAspect="1"/>
          </p:cNvPicPr>
          <p:nvPr>
            <a:videoFile r:link="rId1"/>
            <p:extLst>
              <p:ext uri="{DAA4B4D4-6D71-4841-9C94-3DE7FCFB9230}">
                <p14:media xmlns:p14="http://schemas.microsoft.com/office/powerpoint/2010/main" r:link="rId2"/>
              </p:ext>
            </p:extLst>
          </p:nvPr>
        </p:nvPicPr>
        <p:blipFill>
          <a:blip r:embed="rId3"/>
          <a:stretch>
            <a:fillRect/>
          </a:stretch>
        </p:blipFill>
        <p:spPr>
          <a:xfrm>
            <a:off x="4716463" y="3284538"/>
            <a:ext cx="3779837" cy="3068637"/>
          </a:xfrm>
          <a:prstGeom prst="rect">
            <a:avLst/>
          </a:prstGeom>
          <a:noFill/>
          <a:ln w="9525">
            <a:noFill/>
          </a:ln>
        </p:spPr>
      </p:pic>
      <p:sp>
        <p:nvSpPr>
          <p:cNvPr id="28676" name="动作按钮: 前进或下一项 28675">
            <a:hlinkClick r:id="" action="ppaction://hlinkshowjump?jump=nextslide"/>
          </p:cNvPr>
          <p:cNvSpPr/>
          <p:nvPr/>
        </p:nvSpPr>
        <p:spPr>
          <a:xfrm>
            <a:off x="8621713" y="6453188"/>
            <a:ext cx="304800" cy="228600"/>
          </a:xfrm>
          <a:prstGeom prst="actionButtonForwardNext">
            <a:avLst/>
          </a:prstGeom>
          <a:gradFill rotWithShape="0">
            <a:gsLst>
              <a:gs pos="0">
                <a:schemeClr val="accent1"/>
              </a:gs>
              <a:gs pos="50000">
                <a:srgbClr val="CCFFFF"/>
              </a:gs>
              <a:gs pos="100000">
                <a:schemeClr val="accent1"/>
              </a:gs>
            </a:gsLst>
            <a:lin ang="0" scaled="1"/>
            <a:tileRect/>
          </a:gradFill>
          <a:ln w="9525" cap="flat" cmpd="sng">
            <a:solidFill>
              <a:srgbClr val="006600"/>
            </a:solidFill>
            <a:prstDash val="solid"/>
            <a:miter/>
            <a:headEnd type="none" w="med" len="med"/>
            <a:tailEnd type="none" w="med" len="med"/>
          </a:ln>
        </p:spPr>
        <p:txBody>
          <a:bodyPr wrap="none" anchor="ctr" anchorCtr="0"/>
          <a:p>
            <a:pPr algn="ctr" eaLnBrk="0" hangingPunct="0"/>
            <a:endParaRPr lang="zh-CN" altLang="en-US" sz="2400" dirty="0">
              <a:latin typeface="Times New Roman" panose="02020603050405020304" pitchFamily="2" charset="0"/>
              <a:ea typeface="宋体" panose="02010600030101010101" pitchFamily="2" charset="-122"/>
            </a:endParaRPr>
          </a:p>
        </p:txBody>
      </p:sp>
      <p:sp>
        <p:nvSpPr>
          <p:cNvPr id="28677" name="动作按钮: 后退或前一项 28676">
            <a:hlinkClick r:id="" action="ppaction://hlinkshowjump?jump=previousslide"/>
          </p:cNvPr>
          <p:cNvSpPr/>
          <p:nvPr/>
        </p:nvSpPr>
        <p:spPr>
          <a:xfrm>
            <a:off x="8316913" y="6453188"/>
            <a:ext cx="304800" cy="228600"/>
          </a:xfrm>
          <a:prstGeom prst="actionButtonBackPrevious">
            <a:avLst/>
          </a:prstGeom>
          <a:gradFill rotWithShape="0">
            <a:gsLst>
              <a:gs pos="0">
                <a:schemeClr val="accent1"/>
              </a:gs>
              <a:gs pos="50000">
                <a:srgbClr val="CCFFFF"/>
              </a:gs>
              <a:gs pos="100000">
                <a:schemeClr val="accent1"/>
              </a:gs>
            </a:gsLst>
            <a:lin ang="0" scaled="1"/>
            <a:tileRect/>
          </a:gradFill>
          <a:ln w="9525" cap="flat" cmpd="sng">
            <a:solidFill>
              <a:srgbClr val="006600"/>
            </a:solidFill>
            <a:prstDash val="solid"/>
            <a:miter/>
            <a:headEnd type="none" w="med" len="med"/>
            <a:tailEnd type="none" w="med" len="med"/>
          </a:ln>
        </p:spPr>
        <p:txBody>
          <a:bodyPr wrap="none" anchor="ctr" anchorCtr="0"/>
          <a:p>
            <a:pPr algn="ctr" eaLnBrk="0" hangingPunct="0"/>
            <a:endParaRPr lang="zh-CN" altLang="en-US" sz="2400" dirty="0">
              <a:latin typeface="Times New Roman" panose="02020603050405020304" pitchFamily="2" charset="0"/>
              <a:ea typeface="宋体" panose="02010600030101010101" pitchFamily="2" charset="-122"/>
            </a:endParaRPr>
          </a:p>
        </p:txBody>
      </p:sp>
      <p:sp>
        <p:nvSpPr>
          <p:cNvPr id="28678" name="文本框 28677"/>
          <p:cNvSpPr txBox="1"/>
          <p:nvPr/>
        </p:nvSpPr>
        <p:spPr>
          <a:xfrm>
            <a:off x="539750" y="549275"/>
            <a:ext cx="7721600" cy="487363"/>
          </a:xfrm>
          <a:prstGeom prst="rect">
            <a:avLst/>
          </a:prstGeom>
          <a:noFill/>
          <a:ln w="9525">
            <a:noFill/>
          </a:ln>
        </p:spPr>
        <p:txBody>
          <a:bodyPr wrap="none" lIns="0" tIns="0" rIns="0" bIns="0" anchor="t" anchorCtr="0">
            <a:spAutoFit/>
          </a:bodyPr>
          <a:p>
            <a:pPr marL="469900" indent="-469900">
              <a:spcBef>
                <a:spcPct val="20000"/>
              </a:spcBef>
              <a:buClr>
                <a:schemeClr val="accent2"/>
              </a:buClr>
              <a:buFont typeface="Wingdings" panose="05000000000000000000" pitchFamily="2" charset="2"/>
            </a:pPr>
            <a:r>
              <a:rPr lang="en-US" altLang="zh-CN" sz="3200" dirty="0">
                <a:solidFill>
                  <a:schemeClr val="tx2"/>
                </a:solidFill>
                <a:latin typeface="隶书" pitchFamily="1" charset="-122"/>
                <a:ea typeface="隶书" pitchFamily="1" charset="-122"/>
              </a:rPr>
              <a:t>2.4 </a:t>
            </a:r>
            <a:r>
              <a:rPr lang="zh-CN" altLang="en-US" sz="3200" dirty="0">
                <a:solidFill>
                  <a:schemeClr val="tx2"/>
                </a:solidFill>
                <a:latin typeface="隶书" pitchFamily="1" charset="-122"/>
                <a:ea typeface="隶书" pitchFamily="1" charset="-122"/>
              </a:rPr>
              <a:t>三种等离子弧焊的基本特点和应用场合</a:t>
            </a:r>
            <a:endParaRPr lang="zh-CN" altLang="en-US" sz="3200" dirty="0">
              <a:solidFill>
                <a:schemeClr val="tx2"/>
              </a:solidFill>
              <a:latin typeface="隶书" pitchFamily="1" charset="-122"/>
              <a:ea typeface="隶书" pitchFamily="1" charset="-122"/>
            </a:endParaRPr>
          </a:p>
        </p:txBody>
      </p:sp>
      <p:pic>
        <p:nvPicPr>
          <p:cNvPr id="8" name="图片 7"/>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674">
                                            <p:txEl>
                                              <p:charRg st="7" end="74"/>
                                            </p:txEl>
                                          </p:spTgt>
                                        </p:tgtEl>
                                        <p:attrNameLst>
                                          <p:attrName>style.visibility</p:attrName>
                                        </p:attrNameLst>
                                      </p:cBhvr>
                                      <p:to>
                                        <p:strVal val="visible"/>
                                      </p:to>
                                    </p:set>
                                    <p:animEffect transition="in" filter="dissolve">
                                      <p:cBhvr>
                                        <p:cTn id="7" dur="500"/>
                                        <p:tgtEl>
                                          <p:spTgt spid="28674">
                                            <p:txEl>
                                              <p:charRg st="7" end="74"/>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8674">
                                            <p:txEl>
                                              <p:charRg st="74" end="87"/>
                                            </p:txEl>
                                          </p:spTgt>
                                        </p:tgtEl>
                                        <p:attrNameLst>
                                          <p:attrName>style.visibility</p:attrName>
                                        </p:attrNameLst>
                                      </p:cBhvr>
                                      <p:to>
                                        <p:strVal val="visible"/>
                                      </p:to>
                                    </p:set>
                                    <p:animEffect transition="in" filter="dissolve">
                                      <p:cBhvr>
                                        <p:cTn id="12" dur="500"/>
                                        <p:tgtEl>
                                          <p:spTgt spid="28674">
                                            <p:txEl>
                                              <p:charRg st="74" end="8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8674">
                                            <p:txEl>
                                              <p:charRg st="87" end="100"/>
                                            </p:txEl>
                                          </p:spTgt>
                                        </p:tgtEl>
                                        <p:attrNameLst>
                                          <p:attrName>style.visibility</p:attrName>
                                        </p:attrNameLst>
                                      </p:cBhvr>
                                      <p:to>
                                        <p:strVal val="visible"/>
                                      </p:to>
                                    </p:set>
                                    <p:animEffect transition="in" filter="dissolve">
                                      <p:cBhvr>
                                        <p:cTn id="17" dur="500"/>
                                        <p:tgtEl>
                                          <p:spTgt spid="28674">
                                            <p:txEl>
                                              <p:charRg st="87" end="10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8674">
                                            <p:txEl>
                                              <p:charRg st="100" end="113"/>
                                            </p:txEl>
                                          </p:spTgt>
                                        </p:tgtEl>
                                        <p:attrNameLst>
                                          <p:attrName>style.visibility</p:attrName>
                                        </p:attrNameLst>
                                      </p:cBhvr>
                                      <p:to>
                                        <p:strVal val="visible"/>
                                      </p:to>
                                    </p:set>
                                    <p:animEffect transition="in" filter="dissolve">
                                      <p:cBhvr>
                                        <p:cTn id="22" dur="500"/>
                                        <p:tgtEl>
                                          <p:spTgt spid="28674">
                                            <p:txEl>
                                              <p:charRg st="100" end="11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8674">
                                            <p:txEl>
                                              <p:charRg st="113" end="126"/>
                                            </p:txEl>
                                          </p:spTgt>
                                        </p:tgtEl>
                                        <p:attrNameLst>
                                          <p:attrName>style.visibility</p:attrName>
                                        </p:attrNameLst>
                                      </p:cBhvr>
                                      <p:to>
                                        <p:strVal val="visible"/>
                                      </p:to>
                                    </p:set>
                                    <p:animEffect transition="in" filter="dissolve">
                                      <p:cBhvr>
                                        <p:cTn id="27" dur="500"/>
                                        <p:tgtEl>
                                          <p:spTgt spid="28674">
                                            <p:txEl>
                                              <p:charRg st="113" end="12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8674">
                                            <p:txEl>
                                              <p:charRg st="126" end="136"/>
                                            </p:txEl>
                                          </p:spTgt>
                                        </p:tgtEl>
                                        <p:attrNameLst>
                                          <p:attrName>style.visibility</p:attrName>
                                        </p:attrNameLst>
                                      </p:cBhvr>
                                      <p:to>
                                        <p:strVal val="visible"/>
                                      </p:to>
                                    </p:set>
                                    <p:animEffect transition="in" filter="dissolve">
                                      <p:cBhvr>
                                        <p:cTn id="32" dur="500"/>
                                        <p:tgtEl>
                                          <p:spTgt spid="28674">
                                            <p:txEl>
                                              <p:charRg st="126" end="13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867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28678"/>
                                        </p:tgtEl>
                                        <p:attrNameLst>
                                          <p:attrName>style.visibility</p:attrName>
                                        </p:attrNameLst>
                                      </p:cBhvr>
                                      <p:to>
                                        <p:strVal val="visible"/>
                                      </p:to>
                                    </p:set>
                                    <p:animEffect transition="in" filter="blinds(horizontal)">
                                      <p:cBhvr>
                                        <p:cTn id="41" dur="5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28675"/>
                    </p:tgtEl>
                  </p:cond>
                </p:stCondLst>
                <p:endSync evt="end" delay="0">
                  <p:rtn val="all"/>
                </p:endSync>
                <p:childTnLst>
                  <p:par>
                    <p:cTn id="43" fill="hold">
                      <p:stCondLst>
                        <p:cond delay="0"/>
                      </p:stCondLst>
                      <p:childTnLst>
                        <p:par>
                          <p:cTn id="44" fill="hold">
                            <p:stCondLst>
                              <p:cond delay="0"/>
                            </p:stCondLst>
                            <p:childTnLst>
                              <p:par>
                                <p:cTn id="45" presetID="2" presetClass="mediacall" presetSubtype="0" fill="hold" nodeType="clickEffect">
                                  <p:stCondLst>
                                    <p:cond delay="0"/>
                                  </p:stCondLst>
                                  <p:childTnLst>
                                    <p:cmd type="call" cmd="togglePause">
                                      <p:cBhvr>
                                        <p:cTn id="46" dur="1" fill="hold"/>
                                        <p:tgtEl>
                                          <p:spTgt spid="28675"/>
                                        </p:tgtEl>
                                      </p:cBhvr>
                                    </p:cmd>
                                  </p:childTnLst>
                                </p:cTn>
                              </p:par>
                            </p:childTnLst>
                          </p:cTn>
                        </p:par>
                      </p:childTnLst>
                    </p:cTn>
                  </p:par>
                </p:childTnLst>
              </p:cTn>
              <p:nextCondLst>
                <p:cond evt="onClick" delay="0">
                  <p:tgtEl>
                    <p:spTgt spid="28675"/>
                  </p:tgtEl>
                </p:cond>
              </p:nextCondLst>
            </p:seq>
            <p:video>
              <p:cMediaNode>
                <p:cTn id="47" fill="hold" display="0">
                  <p:stCondLst>
                    <p:cond delay="indefinite"/>
                  </p:stCondLst>
                  <p:endCondLst>
                    <p:cond evt="onNext" delay="0">
                      <p:tgtEl>
                        <p:sldTgt/>
                      </p:tgtEl>
                    </p:cond>
                    <p:cond evt="onPrev" delay="0">
                      <p:tgtEl>
                        <p:sldTgt/>
                      </p:tgtEl>
                    </p:cond>
                  </p:endCondLst>
                </p:cTn>
                <p:tgtEl>
                  <p:spTgt spid="28675"/>
                </p:tgtEl>
              </p:cMediaNode>
            </p:video>
          </p:childTnLst>
        </p:cTn>
      </p:par>
    </p:tnLst>
    <p:bldLst>
      <p:bldP spid="2867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790565" y="3968750"/>
            <a:ext cx="303847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bg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66765" y="4231005"/>
            <a:ext cx="102679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bg1"/>
                </a:solidFill>
                <a:latin typeface="宋体" panose="02010600030101010101" pitchFamily="2" charset="-122"/>
                <a:ea typeface="宋体" panose="02010600030101010101" pitchFamily="2" charset="-122"/>
              </a:rPr>
              <a:t>扫码关注我们</a:t>
            </a:r>
            <a:endParaRPr lang="zh-CN" altLang="en-US" sz="1050" dirty="0">
              <a:solidFill>
                <a:schemeClr val="bg1"/>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bg1"/>
                </a:solidFill>
                <a:latin typeface="微软雅黑" panose="020B0503020204020204" charset="-122"/>
                <a:ea typeface="微软雅黑" panose="020B0503020204020204" charset="-122"/>
              </a:rPr>
              <a:t>获取第一手安全资讯</a:t>
            </a:r>
            <a:endParaRPr lang="zh-CN" altLang="en-US" sz="1050" b="1" dirty="0">
              <a:solidFill>
                <a:schemeClr val="bg1"/>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08800" y="4907915"/>
            <a:ext cx="849630" cy="218440"/>
          </a:xfrm>
          <a:prstGeom prst="rect">
            <a:avLst/>
          </a:prstGeom>
          <a:noFill/>
        </p:spPr>
        <p:txBody>
          <a:bodyPr wrap="square" rtlCol="0">
            <a:spAutoFit/>
          </a:bodyPr>
          <a:lstStyle/>
          <a:p>
            <a:pPr algn="ctr"/>
            <a:r>
              <a:rPr lang="zh-CN" altLang="en-US" sz="825" dirty="0">
                <a:solidFill>
                  <a:schemeClr val="bg1"/>
                </a:solidFill>
              </a:rPr>
              <a:t>微信公众号</a:t>
            </a:r>
            <a:endParaRPr lang="zh-CN" altLang="en-US" sz="825" dirty="0">
              <a:solidFill>
                <a:schemeClr val="bg1"/>
              </a:solidFill>
            </a:endParaRPr>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solidFill>
                  <a:schemeClr val="bg1"/>
                </a:solidFill>
              </a:rPr>
              <a:t>抖音</a:t>
            </a:r>
            <a:endParaRPr lang="zh-CN" altLang="en-US" sz="825" dirty="0">
              <a:solidFill>
                <a:schemeClr val="bg1"/>
              </a:solidFill>
            </a:endParaRPr>
          </a:p>
        </p:txBody>
      </p:sp>
      <p:pic>
        <p:nvPicPr>
          <p:cNvPr id="10" name="图片 9"/>
          <p:cNvPicPr>
            <a:picLocks noChangeAspect="1"/>
          </p:cNvPicPr>
          <p:nvPr>
            <p:custDataLst>
              <p:tags r:id="rId8"/>
            </p:custDataLst>
          </p:nvPr>
        </p:nvPicPr>
        <p:blipFill>
          <a:blip r:embed="rId9"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ustDataLst>
      <p:tags r:id="rId10"/>
    </p:custData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098" name="副标题 4097"/>
          <p:cNvSpPr/>
          <p:nvPr>
            <p:ph type="subTitle" idx="1"/>
          </p:nvPr>
        </p:nvSpPr>
        <p:spPr>
          <a:xfrm>
            <a:off x="539750" y="404813"/>
            <a:ext cx="7704138" cy="1052512"/>
          </a:xfrm>
          <a:ln/>
        </p:spPr>
        <p:txBody>
          <a:bodyPr vert="horz" wrap="square" anchor="t" anchorCtr="0"/>
          <a:p>
            <a:pPr defTabSz="914400">
              <a:spcBef>
                <a:spcPct val="0"/>
              </a:spcBef>
              <a:buSzTx/>
            </a:pPr>
            <a:r>
              <a:rPr lang="zh-CN" altLang="en-US" sz="3600" b="1" kern="1200" baseline="0" dirty="0">
                <a:latin typeface="隶书" pitchFamily="1" charset="-122"/>
                <a:ea typeface="隶书" pitchFamily="1" charset="-122"/>
              </a:rPr>
              <a:t>第七章 等离子弧焊接与切割</a:t>
            </a:r>
            <a:endParaRPr lang="zh-CN" altLang="en-US" sz="3600" b="1" kern="1200" baseline="0" dirty="0">
              <a:latin typeface="隶书" pitchFamily="1" charset="-122"/>
              <a:ea typeface="隶书" pitchFamily="1" charset="-122"/>
            </a:endParaRPr>
          </a:p>
        </p:txBody>
      </p:sp>
      <p:sp>
        <p:nvSpPr>
          <p:cNvPr id="4099" name="矩形 4098"/>
          <p:cNvSpPr/>
          <p:nvPr/>
        </p:nvSpPr>
        <p:spPr>
          <a:xfrm>
            <a:off x="381000" y="3352800"/>
            <a:ext cx="8278813" cy="936625"/>
          </a:xfrm>
          <a:prstGeom prst="rect">
            <a:avLst/>
          </a:prstGeom>
          <a:noFill/>
          <a:ln w="9525">
            <a:noFill/>
          </a:ln>
        </p:spPr>
        <p:txBody>
          <a:bodyPr lIns="92075" tIns="46038" rIns="92075" bIns="46038" anchor="ctr" anchorCtr="0"/>
          <a:p>
            <a:pPr algn="ctr"/>
            <a:endParaRPr lang="zh-CN" altLang="en-US" sz="4000" dirty="0">
              <a:effectLst>
                <a:outerShdw blurRad="38100" dist="38100" dir="2700000">
                  <a:srgbClr val="FFFFFF"/>
                </a:outerShdw>
              </a:effectLst>
              <a:latin typeface="Arial" panose="020B0604020202020204" pitchFamily="34" charset="0"/>
              <a:ea typeface="宋体" panose="02010600030101010101" pitchFamily="2" charset="-122"/>
            </a:endParaRPr>
          </a:p>
        </p:txBody>
      </p:sp>
      <p:sp>
        <p:nvSpPr>
          <p:cNvPr id="4100" name="横卷形 4099"/>
          <p:cNvSpPr/>
          <p:nvPr/>
        </p:nvSpPr>
        <p:spPr>
          <a:xfrm>
            <a:off x="539750" y="2565400"/>
            <a:ext cx="7993063" cy="2592388"/>
          </a:xfrm>
          <a:prstGeom prst="horizontalScroll">
            <a:avLst>
              <a:gd name="adj" fmla="val 12500"/>
            </a:avLst>
          </a:prstGeom>
          <a:noFill/>
          <a:ln w="9525">
            <a:noFill/>
          </a:ln>
        </p:spPr>
        <p:txBody>
          <a:bodyPr/>
          <a:p>
            <a:endParaRPr lang="zh-CN" altLang="en-US"/>
          </a:p>
        </p:txBody>
      </p:sp>
      <p:sp>
        <p:nvSpPr>
          <p:cNvPr id="4101" name="横卷形 4100"/>
          <p:cNvSpPr/>
          <p:nvPr/>
        </p:nvSpPr>
        <p:spPr>
          <a:xfrm>
            <a:off x="323850" y="2565400"/>
            <a:ext cx="8496300" cy="3384550"/>
          </a:xfrm>
          <a:prstGeom prst="horizontalScroll">
            <a:avLst>
              <a:gd name="adj" fmla="val 12500"/>
            </a:avLst>
          </a:prstGeom>
          <a:noFill/>
          <a:ln w="9525">
            <a:noFill/>
          </a:ln>
        </p:spPr>
        <p:txBody>
          <a:bodyPr/>
          <a:p>
            <a:endParaRPr lang="zh-CN" altLang="en-US"/>
          </a:p>
        </p:txBody>
      </p:sp>
      <p:sp>
        <p:nvSpPr>
          <p:cNvPr id="4102" name="横卷形 4101"/>
          <p:cNvSpPr/>
          <p:nvPr/>
        </p:nvSpPr>
        <p:spPr>
          <a:xfrm>
            <a:off x="323850" y="836613"/>
            <a:ext cx="7691438" cy="4697412"/>
          </a:xfrm>
          <a:prstGeom prst="horizontalScroll">
            <a:avLst>
              <a:gd name="adj" fmla="val 12500"/>
            </a:avLst>
          </a:prstGeom>
          <a:noFill/>
          <a:ln w="9525">
            <a:noFill/>
          </a:ln>
        </p:spPr>
        <p:txBody>
          <a:bodyPr lIns="91430" tIns="45715" rIns="91430" bIns="45715" anchor="ctr" anchorCtr="0">
            <a:spAutoFit/>
          </a:bodyPr>
          <a:p>
            <a:pPr marL="342900" indent="-342900">
              <a:spcBef>
                <a:spcPct val="20000"/>
              </a:spcBef>
            </a:pPr>
            <a:r>
              <a:rPr lang="zh-CN" altLang="en-US" sz="3600" b="1" dirty="0">
                <a:latin typeface="隶书" pitchFamily="1" charset="-122"/>
                <a:ea typeface="隶书" pitchFamily="1" charset="-122"/>
              </a:rPr>
              <a:t>学习目标：</a:t>
            </a:r>
            <a:endParaRPr lang="zh-CN" altLang="en-US" sz="3600" b="1" dirty="0">
              <a:latin typeface="隶书" pitchFamily="1" charset="-122"/>
              <a:ea typeface="隶书" pitchFamily="1" charset="-122"/>
            </a:endParaRPr>
          </a:p>
          <a:p>
            <a:pPr marL="342900" indent="-342900">
              <a:spcBef>
                <a:spcPct val="20000"/>
              </a:spcBef>
            </a:pPr>
            <a:r>
              <a:rPr lang="en-US" altLang="zh-CN" sz="2800" b="1" dirty="0">
                <a:latin typeface="隶书" pitchFamily="1" charset="-122"/>
                <a:ea typeface="隶书" pitchFamily="1" charset="-122"/>
              </a:rPr>
              <a:t>1. </a:t>
            </a:r>
            <a:r>
              <a:rPr lang="zh-CN" altLang="en-US" sz="2800" b="1" dirty="0">
                <a:latin typeface="隶书" pitchFamily="1" charset="-122"/>
                <a:ea typeface="隶书" pitchFamily="1" charset="-122"/>
              </a:rPr>
              <a:t>了解等离子弧焊接和切割的原理、特点及应用范围；</a:t>
            </a:r>
            <a:endParaRPr lang="zh-CN" altLang="en-US" sz="2800" b="1" dirty="0">
              <a:latin typeface="隶书" pitchFamily="1" charset="-122"/>
              <a:ea typeface="隶书" pitchFamily="1" charset="-122"/>
            </a:endParaRPr>
          </a:p>
          <a:p>
            <a:pPr marL="342900" indent="-342900">
              <a:spcBef>
                <a:spcPct val="20000"/>
              </a:spcBef>
            </a:pPr>
            <a:r>
              <a:rPr lang="en-US" altLang="zh-CN" sz="2800" b="1" dirty="0">
                <a:latin typeface="隶书" pitchFamily="1" charset="-122"/>
                <a:ea typeface="隶书" pitchFamily="1" charset="-122"/>
              </a:rPr>
              <a:t>2. </a:t>
            </a:r>
            <a:r>
              <a:rPr lang="zh-CN" altLang="en-US" sz="2800" b="1" dirty="0">
                <a:latin typeface="隶书" pitchFamily="1" charset="-122"/>
                <a:ea typeface="隶书" pitchFamily="1" charset="-122"/>
              </a:rPr>
              <a:t>掌握等离子弧焊的基本方法；</a:t>
            </a:r>
            <a:endParaRPr lang="zh-CN" altLang="en-US" sz="2800" b="1" dirty="0">
              <a:latin typeface="隶书" pitchFamily="1" charset="-122"/>
              <a:ea typeface="隶书" pitchFamily="1" charset="-122"/>
            </a:endParaRPr>
          </a:p>
          <a:p>
            <a:pPr marL="342900" indent="-342900">
              <a:spcBef>
                <a:spcPct val="20000"/>
              </a:spcBef>
            </a:pPr>
            <a:r>
              <a:rPr lang="en-US" altLang="zh-CN" sz="2800" b="1" dirty="0">
                <a:latin typeface="隶书" pitchFamily="1" charset="-122"/>
                <a:ea typeface="隶书" pitchFamily="1" charset="-122"/>
              </a:rPr>
              <a:t>3. </a:t>
            </a:r>
            <a:r>
              <a:rPr lang="zh-CN" altLang="en-US" sz="2800" b="1" dirty="0">
                <a:latin typeface="隶书" pitchFamily="1" charset="-122"/>
                <a:ea typeface="隶书" pitchFamily="1" charset="-122"/>
              </a:rPr>
              <a:t>能合理制定等离子弧焊工艺。</a:t>
            </a:r>
            <a:endParaRPr lang="zh-CN" altLang="en-US" sz="2800" b="1" dirty="0">
              <a:latin typeface="隶书" pitchFamily="1" charset="-122"/>
              <a:ea typeface="隶书" pitchFamily="1" charset="-122"/>
            </a:endParaRPr>
          </a:p>
          <a:p>
            <a:pPr marL="342900" indent="-342900">
              <a:spcBef>
                <a:spcPct val="20000"/>
              </a:spcBef>
            </a:pPr>
            <a:r>
              <a:rPr lang="en-US" altLang="zh-CN" sz="2800" b="1" dirty="0">
                <a:latin typeface="隶书" pitchFamily="1" charset="-122"/>
                <a:ea typeface="隶书" pitchFamily="1" charset="-122"/>
              </a:rPr>
              <a:t>4. </a:t>
            </a:r>
            <a:r>
              <a:rPr lang="zh-CN" altLang="en-US" sz="2800" b="1" dirty="0">
                <a:latin typeface="隶书" pitchFamily="1" charset="-122"/>
                <a:ea typeface="隶书" pitchFamily="1" charset="-122"/>
              </a:rPr>
              <a:t>了解等离子弧堆焊、喷涂和切割的基本方法。 </a:t>
            </a:r>
            <a:endParaRPr lang="zh-CN" altLang="en-US" sz="2800" b="1" dirty="0">
              <a:latin typeface="隶书" pitchFamily="1" charset="-122"/>
              <a:ea typeface="隶书" pitchFamily="1" charset="-122"/>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ransition>
    <p:blinds dir="vert"/>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122" name="矩形 5121"/>
          <p:cNvSpPr/>
          <p:nvPr/>
        </p:nvSpPr>
        <p:spPr>
          <a:xfrm>
            <a:off x="611188" y="1268413"/>
            <a:ext cx="2438400" cy="487362"/>
          </a:xfrm>
          <a:prstGeom prst="rect">
            <a:avLst/>
          </a:prstGeom>
          <a:noFill/>
          <a:ln w="9525">
            <a:noFill/>
          </a:ln>
        </p:spPr>
        <p:txBody>
          <a:bodyPr wrap="none" lIns="0" tIns="0" rIns="0" bIns="0" anchor="t" anchorCtr="0">
            <a:spAutoFit/>
          </a:bodyPr>
          <a:p>
            <a:pPr marL="469900" indent="-469900">
              <a:spcBef>
                <a:spcPct val="20000"/>
              </a:spcBef>
              <a:buClr>
                <a:schemeClr val="accent2"/>
              </a:buClr>
              <a:buFont typeface="Wingdings" panose="05000000000000000000" pitchFamily="2" charset="2"/>
            </a:pPr>
            <a:r>
              <a:rPr lang="en-US" altLang="zh-CN" sz="3200" dirty="0">
                <a:solidFill>
                  <a:schemeClr val="tx2"/>
                </a:solidFill>
                <a:latin typeface="隶书" pitchFamily="1" charset="-122"/>
                <a:ea typeface="隶书" pitchFamily="1" charset="-122"/>
              </a:rPr>
              <a:t>1.1 </a:t>
            </a:r>
            <a:r>
              <a:rPr lang="zh-CN" altLang="en-US" sz="3200" dirty="0">
                <a:solidFill>
                  <a:schemeClr val="tx2"/>
                </a:solidFill>
                <a:latin typeface="隶书" pitchFamily="1" charset="-122"/>
                <a:ea typeface="隶书" pitchFamily="1" charset="-122"/>
              </a:rPr>
              <a:t>等离子弧</a:t>
            </a:r>
            <a:endParaRPr lang="zh-CN" altLang="en-US" sz="3200" dirty="0">
              <a:solidFill>
                <a:schemeClr val="tx2"/>
              </a:solidFill>
              <a:latin typeface="隶书" pitchFamily="1" charset="-122"/>
              <a:ea typeface="隶书" pitchFamily="1" charset="-122"/>
            </a:endParaRPr>
          </a:p>
        </p:txBody>
      </p:sp>
      <p:sp>
        <p:nvSpPr>
          <p:cNvPr id="5123" name="文本框 5122"/>
          <p:cNvSpPr txBox="1"/>
          <p:nvPr/>
        </p:nvSpPr>
        <p:spPr>
          <a:xfrm>
            <a:off x="3995738" y="2852738"/>
            <a:ext cx="4824412" cy="568325"/>
          </a:xfrm>
          <a:prstGeom prst="rect">
            <a:avLst/>
          </a:prstGeom>
          <a:noFill/>
          <a:ln w="9525">
            <a:noFill/>
          </a:ln>
        </p:spPr>
        <p:txBody>
          <a:bodyPr lIns="90000" tIns="46800" rIns="90000" bIns="46800">
            <a:spAutoFit/>
          </a:bodyPr>
          <a:p>
            <a:pPr eaLnBrk="0" hangingPunct="0">
              <a:lnSpc>
                <a:spcPct val="120000"/>
              </a:lnSpc>
              <a:spcBef>
                <a:spcPct val="20000"/>
              </a:spcBef>
              <a:spcAft>
                <a:spcPct val="20000"/>
              </a:spcAft>
            </a:pPr>
            <a:r>
              <a:rPr lang="zh-CN" altLang="en-US" sz="2600" dirty="0">
                <a:effectLst>
                  <a:outerShdw blurRad="38100" dist="38100" dir="2700000">
                    <a:srgbClr val="FFFFFF"/>
                  </a:outerShdw>
                </a:effectLst>
                <a:latin typeface="隶书" pitchFamily="1" charset="-122"/>
                <a:ea typeface="隶书" pitchFamily="1" charset="-122"/>
              </a:rPr>
              <a:t>等离子弧是如何形成的？</a:t>
            </a:r>
            <a:endParaRPr lang="zh-CN" altLang="en-US" sz="2600" dirty="0">
              <a:effectLst>
                <a:outerShdw blurRad="38100" dist="38100" dir="2700000">
                  <a:srgbClr val="FFFFFF"/>
                </a:outerShdw>
              </a:effectLst>
              <a:latin typeface="隶书" pitchFamily="1" charset="-122"/>
              <a:ea typeface="隶书" pitchFamily="1" charset="-122"/>
            </a:endParaRPr>
          </a:p>
        </p:txBody>
      </p:sp>
      <p:sp>
        <p:nvSpPr>
          <p:cNvPr id="5124" name="文本框 5123"/>
          <p:cNvSpPr txBox="1"/>
          <p:nvPr/>
        </p:nvSpPr>
        <p:spPr>
          <a:xfrm>
            <a:off x="3995738" y="3500438"/>
            <a:ext cx="4953000" cy="1997075"/>
          </a:xfrm>
          <a:prstGeom prst="rect">
            <a:avLst/>
          </a:prstGeom>
          <a:noFill/>
          <a:ln w="9525">
            <a:noFill/>
          </a:ln>
        </p:spPr>
        <p:txBody>
          <a:bodyPr lIns="90000" tIns="46800" rIns="90000" bIns="46800">
            <a:spAutoFit/>
          </a:bodyPr>
          <a:p>
            <a:pPr eaLnBrk="0" hangingPunct="0">
              <a:lnSpc>
                <a:spcPct val="120000"/>
              </a:lnSpc>
              <a:spcBef>
                <a:spcPct val="20000"/>
              </a:spcBef>
              <a:spcAft>
                <a:spcPct val="20000"/>
              </a:spcAft>
            </a:pPr>
            <a:r>
              <a:rPr lang="zh-CN" altLang="en-US" sz="2600" dirty="0">
                <a:effectLst>
                  <a:outerShdw blurRad="38100" dist="38100" dir="2700000">
                    <a:srgbClr val="FFFFFF"/>
                  </a:outerShdw>
                </a:effectLst>
                <a:latin typeface="隶书" pitchFamily="1" charset="-122"/>
                <a:ea typeface="隶书" pitchFamily="1" charset="-122"/>
                <a:sym typeface="Wingdings" panose="05000000000000000000" pitchFamily="2" charset="2"/>
              </a:rPr>
              <a:t>钨极缩入喷嘴内，在水冷喷嘴中通以一定压力和流量的离子气，强迫电弧通过喷嘴，以形成高温、高能量密度的等离子弧 。</a:t>
            </a:r>
            <a:endParaRPr lang="zh-CN" altLang="en-US" sz="2600" dirty="0">
              <a:effectLst>
                <a:outerShdw blurRad="38100" dist="38100" dir="2700000">
                  <a:srgbClr val="FFFFFF"/>
                </a:outerShdw>
              </a:effectLst>
              <a:latin typeface="隶书" pitchFamily="1" charset="-122"/>
              <a:ea typeface="隶书" pitchFamily="1" charset="-122"/>
              <a:sym typeface="Wingdings" panose="05000000000000000000" pitchFamily="2" charset="2"/>
            </a:endParaRPr>
          </a:p>
        </p:txBody>
      </p:sp>
      <p:sp>
        <p:nvSpPr>
          <p:cNvPr id="5125" name="矩形 5124"/>
          <p:cNvSpPr/>
          <p:nvPr/>
        </p:nvSpPr>
        <p:spPr>
          <a:xfrm>
            <a:off x="3633788" y="2633663"/>
            <a:ext cx="9144000" cy="0"/>
          </a:xfrm>
          <a:prstGeom prst="rect">
            <a:avLst/>
          </a:prstGeom>
          <a:noFill/>
          <a:ln w="9525">
            <a:noFill/>
          </a:ln>
        </p:spPr>
        <p:txBody>
          <a:bodyPr/>
          <a:p>
            <a:endParaRPr lang="zh-CN" altLang="en-US"/>
          </a:p>
        </p:txBody>
      </p:sp>
      <p:sp>
        <p:nvSpPr>
          <p:cNvPr id="5126" name="文本框 5125"/>
          <p:cNvSpPr txBox="1"/>
          <p:nvPr/>
        </p:nvSpPr>
        <p:spPr>
          <a:xfrm>
            <a:off x="323850" y="1700213"/>
            <a:ext cx="7561263" cy="1044575"/>
          </a:xfrm>
          <a:prstGeom prst="rect">
            <a:avLst/>
          </a:prstGeom>
          <a:noFill/>
          <a:ln w="9525">
            <a:noFill/>
          </a:ln>
        </p:spPr>
        <p:txBody>
          <a:bodyPr lIns="90000" tIns="46800" rIns="90000" bIns="46800">
            <a:spAutoFit/>
          </a:bodyPr>
          <a:p>
            <a:pPr eaLnBrk="0" hangingPunct="0">
              <a:lnSpc>
                <a:spcPct val="120000"/>
              </a:lnSpc>
              <a:spcBef>
                <a:spcPct val="20000"/>
              </a:spcBef>
              <a:spcAft>
                <a:spcPct val="20000"/>
              </a:spcAft>
            </a:pPr>
            <a:r>
              <a:rPr lang="zh-CN" altLang="en-US" sz="2600" dirty="0">
                <a:effectLst>
                  <a:outerShdw blurRad="38100" dist="38100" dir="2700000">
                    <a:srgbClr val="FFFFFF"/>
                  </a:outerShdw>
                </a:effectLst>
                <a:latin typeface="隶书" pitchFamily="1" charset="-122"/>
                <a:ea typeface="隶书" pitchFamily="1" charset="-122"/>
              </a:rPr>
              <a:t>等离子弧是一种通过外部拘束使自由电弧的弧柱被强烈压缩所形成的电弧 。</a:t>
            </a:r>
            <a:endParaRPr lang="zh-CN" altLang="en-US" sz="2600" dirty="0">
              <a:effectLst>
                <a:outerShdw blurRad="38100" dist="38100" dir="2700000">
                  <a:srgbClr val="FFFFFF"/>
                </a:outerShdw>
              </a:effectLst>
              <a:latin typeface="隶书" pitchFamily="1" charset="-122"/>
              <a:ea typeface="隶书" pitchFamily="1" charset="-122"/>
            </a:endParaRPr>
          </a:p>
        </p:txBody>
      </p:sp>
      <p:pic>
        <p:nvPicPr>
          <p:cNvPr id="5127" name="图片 5126" descr="C:/Users/DELL/Desktop/http:/www.dhj71.com/UploadFiles/2006516115221953.jpg"/>
          <p:cNvPicPr>
            <a:picLocks noChangeAspect="1"/>
          </p:cNvPicPr>
          <p:nvPr/>
        </p:nvPicPr>
        <p:blipFill>
          <a:blip r:embed="rId1" r:link="rId2"/>
          <a:stretch>
            <a:fillRect/>
          </a:stretch>
        </p:blipFill>
        <p:spPr>
          <a:xfrm>
            <a:off x="323850" y="2997200"/>
            <a:ext cx="3492500" cy="3074988"/>
          </a:xfrm>
          <a:prstGeom prst="rect">
            <a:avLst/>
          </a:prstGeom>
          <a:noFill/>
          <a:ln w="9525">
            <a:noFill/>
          </a:ln>
        </p:spPr>
      </p:pic>
      <p:sp>
        <p:nvSpPr>
          <p:cNvPr id="5128" name="标题 5127"/>
          <p:cNvSpPr>
            <a:spLocks noGrp="1"/>
          </p:cNvSpPr>
          <p:nvPr>
            <p:ph type="title"/>
          </p:nvPr>
        </p:nvSpPr>
        <p:spPr>
          <a:xfrm>
            <a:off x="1611313" y="477838"/>
            <a:ext cx="4806950" cy="547687"/>
          </a:xfrm>
          <a:ln/>
        </p:spPr>
        <p:txBody>
          <a:bodyPr wrap="none" lIns="0" tIns="0" rIns="0" bIns="0" anchor="t" anchorCtr="0">
            <a:spAutoFit/>
          </a:bodyPr>
          <a:p>
            <a:pPr marL="469900" indent="-469900">
              <a:spcBef>
                <a:spcPct val="20000"/>
              </a:spcBef>
              <a:buClr>
                <a:schemeClr val="accent2"/>
              </a:buClr>
              <a:buFont typeface="Wingdings" panose="05000000000000000000" pitchFamily="2" charset="2"/>
              <a:buNone/>
            </a:pPr>
            <a:r>
              <a:rPr lang="en-US" altLang="zh-CN" sz="3600" dirty="0">
                <a:solidFill>
                  <a:schemeClr val="tx1"/>
                </a:solidFill>
                <a:latin typeface="隶书" pitchFamily="1" charset="-122"/>
                <a:ea typeface="隶书" pitchFamily="1" charset="-122"/>
              </a:rPr>
              <a:t>1.</a:t>
            </a:r>
            <a:r>
              <a:rPr lang="zh-CN" altLang="en-US" sz="3600" dirty="0">
                <a:solidFill>
                  <a:schemeClr val="tx1"/>
                </a:solidFill>
                <a:latin typeface="隶书" pitchFamily="1" charset="-122"/>
                <a:ea typeface="隶书" pitchFamily="1" charset="-122"/>
              </a:rPr>
              <a:t>等离子弧的形成及其特性</a:t>
            </a:r>
            <a:endParaRPr lang="zh-CN" altLang="en-US" sz="3600" dirty="0">
              <a:solidFill>
                <a:schemeClr val="tx1"/>
              </a:solidFill>
              <a:latin typeface="隶书" pitchFamily="1" charset="-122"/>
              <a:ea typeface="隶书" pitchFamily="1" charset="-122"/>
            </a:endParaRPr>
          </a:p>
        </p:txBody>
      </p:sp>
      <p:pic>
        <p:nvPicPr>
          <p:cNvPr id="8" name="图片 7"/>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0-#ppt_w/2"/>
                                          </p:val>
                                        </p:tav>
                                        <p:tav tm="100000">
                                          <p:val>
                                            <p:strVal val="#ppt_x"/>
                                          </p:val>
                                        </p:tav>
                                      </p:tavLst>
                                    </p:anim>
                                    <p:anim calcmode="lin" valueType="num">
                                      <p:cBhvr additive="base">
                                        <p:cTn id="8" dur="500" fill="hold"/>
                                        <p:tgtEl>
                                          <p:spTgt spid="51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5126"/>
                                        </p:tgtEl>
                                        <p:attrNameLst>
                                          <p:attrName>style.visibility</p:attrName>
                                        </p:attrNameLst>
                                      </p:cBhvr>
                                      <p:to>
                                        <p:strVal val="visible"/>
                                      </p:to>
                                    </p:set>
                                    <p:animEffect transition="in" filter="slide(fromRight)">
                                      <p:cBhvr>
                                        <p:cTn id="13" dur="500"/>
                                        <p:tgtEl>
                                          <p:spTgt spid="512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5123"/>
                                        </p:tgtEl>
                                        <p:attrNameLst>
                                          <p:attrName>style.visibility</p:attrName>
                                        </p:attrNameLst>
                                      </p:cBhvr>
                                      <p:to>
                                        <p:strVal val="visible"/>
                                      </p:to>
                                    </p:set>
                                    <p:anim calcmode="lin" valueType="num">
                                      <p:cBhvr additive="base">
                                        <p:cTn id="18" dur="500" fill="hold"/>
                                        <p:tgtEl>
                                          <p:spTgt spid="5123"/>
                                        </p:tgtEl>
                                        <p:attrNameLst>
                                          <p:attrName>ppt_x</p:attrName>
                                        </p:attrNameLst>
                                      </p:cBhvr>
                                      <p:tavLst>
                                        <p:tav tm="0">
                                          <p:val>
                                            <p:strVal val="1+#ppt_w/2"/>
                                          </p:val>
                                        </p:tav>
                                        <p:tav tm="100000">
                                          <p:val>
                                            <p:strVal val="#ppt_x"/>
                                          </p:val>
                                        </p:tav>
                                      </p:tavLst>
                                    </p:anim>
                                    <p:anim calcmode="lin" valueType="num">
                                      <p:cBhvr additive="base">
                                        <p:cTn id="19" dur="500" fill="hold"/>
                                        <p:tgtEl>
                                          <p:spTgt spid="512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5124"/>
                                        </p:tgtEl>
                                        <p:attrNameLst>
                                          <p:attrName>style.visibility</p:attrName>
                                        </p:attrNameLst>
                                      </p:cBhvr>
                                      <p:to>
                                        <p:strVal val="visible"/>
                                      </p:to>
                                    </p:set>
                                    <p:anim calcmode="lin" valueType="num">
                                      <p:cBhvr additive="base">
                                        <p:cTn id="24" dur="500" fill="hold"/>
                                        <p:tgtEl>
                                          <p:spTgt spid="5124"/>
                                        </p:tgtEl>
                                        <p:attrNameLst>
                                          <p:attrName>ppt_x</p:attrName>
                                        </p:attrNameLst>
                                      </p:cBhvr>
                                      <p:tavLst>
                                        <p:tav tm="0">
                                          <p:val>
                                            <p:strVal val="1+#ppt_w/2"/>
                                          </p:val>
                                        </p:tav>
                                        <p:tav tm="100000">
                                          <p:val>
                                            <p:strVal val="#ppt_x"/>
                                          </p:val>
                                        </p:tav>
                                      </p:tavLst>
                                    </p:anim>
                                    <p:anim calcmode="lin" valueType="num">
                                      <p:cBhvr additive="base">
                                        <p:cTn id="25" dur="500" fill="hold"/>
                                        <p:tgtEl>
                                          <p:spTgt spid="512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5128"/>
                                        </p:tgtEl>
                                        <p:attrNameLst>
                                          <p:attrName>style.visibility</p:attrName>
                                        </p:attrNameLst>
                                      </p:cBhvr>
                                      <p:to>
                                        <p:strVal val="visible"/>
                                      </p:to>
                                    </p:set>
                                    <p:animEffect transition="in" filter="dissolve">
                                      <p:cBhvr>
                                        <p:cTn id="30"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p:bldP spid="5124" grpId="0"/>
      <p:bldP spid="5126" grpId="0"/>
      <p:bldP spid="512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6146" name="图片 6145" descr="等离子弧焊示意图"/>
          <p:cNvPicPr>
            <a:picLocks noChangeAspect="1"/>
          </p:cNvPicPr>
          <p:nvPr/>
        </p:nvPicPr>
        <p:blipFill>
          <a:blip r:embed="rId1"/>
          <a:stretch>
            <a:fillRect/>
          </a:stretch>
        </p:blipFill>
        <p:spPr>
          <a:xfrm>
            <a:off x="990600" y="1341438"/>
            <a:ext cx="7373938" cy="4832350"/>
          </a:xfrm>
          <a:prstGeom prst="rect">
            <a:avLst/>
          </a:prstGeom>
          <a:noFill/>
          <a:ln w="9525">
            <a:noFill/>
          </a:ln>
        </p:spPr>
      </p:pic>
      <p:sp>
        <p:nvSpPr>
          <p:cNvPr id="6147" name="矩形 6146"/>
          <p:cNvSpPr/>
          <p:nvPr/>
        </p:nvSpPr>
        <p:spPr>
          <a:xfrm>
            <a:off x="611188" y="549275"/>
            <a:ext cx="4064000" cy="487363"/>
          </a:xfrm>
          <a:prstGeom prst="rect">
            <a:avLst/>
          </a:prstGeom>
          <a:noFill/>
          <a:ln w="9525">
            <a:noFill/>
          </a:ln>
        </p:spPr>
        <p:txBody>
          <a:bodyPr wrap="none" lIns="0" tIns="0" rIns="0" bIns="0" anchor="t" anchorCtr="0">
            <a:spAutoFit/>
          </a:bodyPr>
          <a:p>
            <a:pPr marL="469900" indent="-469900">
              <a:spcBef>
                <a:spcPct val="20000"/>
              </a:spcBef>
              <a:buClr>
                <a:schemeClr val="accent2"/>
              </a:buClr>
              <a:buFont typeface="Wingdings" panose="05000000000000000000" pitchFamily="2" charset="2"/>
            </a:pPr>
            <a:r>
              <a:rPr lang="en-US" altLang="zh-CN" sz="3200" dirty="0">
                <a:solidFill>
                  <a:schemeClr val="tx2"/>
                </a:solidFill>
                <a:latin typeface="隶书" pitchFamily="1" charset="-122"/>
                <a:ea typeface="隶书" pitchFamily="1" charset="-122"/>
              </a:rPr>
              <a:t>1.2 </a:t>
            </a:r>
            <a:r>
              <a:rPr lang="zh-CN" altLang="en-US" sz="3200" dirty="0">
                <a:solidFill>
                  <a:schemeClr val="tx2"/>
                </a:solidFill>
                <a:latin typeface="隶书" pitchFamily="1" charset="-122"/>
                <a:ea typeface="隶书" pitchFamily="1" charset="-122"/>
              </a:rPr>
              <a:t>等离子弧形成原理</a:t>
            </a:r>
            <a:endParaRPr lang="zh-CN" altLang="en-US" sz="3200" dirty="0">
              <a:solidFill>
                <a:schemeClr val="tx2"/>
              </a:solidFill>
              <a:latin typeface="隶书" pitchFamily="1" charset="-122"/>
              <a:ea typeface="隶书" pitchFamily="1"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linds(horizont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147"/>
                                        </p:tgtEl>
                                        <p:attrNameLst>
                                          <p:attrName>style.visibility</p:attrName>
                                        </p:attrNameLst>
                                      </p:cBhvr>
                                      <p:to>
                                        <p:strVal val="visible"/>
                                      </p:to>
                                    </p:set>
                                    <p:anim calcmode="lin" valueType="num">
                                      <p:cBhvr additive="base">
                                        <p:cTn id="12" dur="500" fill="hold"/>
                                        <p:tgtEl>
                                          <p:spTgt spid="6147"/>
                                        </p:tgtEl>
                                        <p:attrNameLst>
                                          <p:attrName>ppt_x</p:attrName>
                                        </p:attrNameLst>
                                      </p:cBhvr>
                                      <p:tavLst>
                                        <p:tav tm="0">
                                          <p:val>
                                            <p:strVal val="0-#ppt_w/2"/>
                                          </p:val>
                                        </p:tav>
                                        <p:tav tm="100000">
                                          <p:val>
                                            <p:strVal val="#ppt_x"/>
                                          </p:val>
                                        </p:tav>
                                      </p:tavLst>
                                    </p:anim>
                                    <p:anim calcmode="lin" valueType="num">
                                      <p:cBhvr additive="base">
                                        <p:cTn id="13" dur="500" fill="hold"/>
                                        <p:tgtEl>
                                          <p:spTgt spid="61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170" name="文本占位符 7169"/>
          <p:cNvSpPr/>
          <p:nvPr>
            <p:ph type="body" idx="1"/>
          </p:nvPr>
        </p:nvSpPr>
        <p:spPr>
          <a:xfrm>
            <a:off x="539750" y="1341438"/>
            <a:ext cx="4381500" cy="457200"/>
          </a:xfrm>
          <a:ln/>
        </p:spPr>
        <p:txBody>
          <a:bodyPr vert="horz" wrap="none" lIns="0" tIns="0" rIns="0" bIns="0" anchor="t" anchorCtr="0">
            <a:spAutoFit/>
          </a:bodyPr>
          <a:p>
            <a:pPr>
              <a:spcBef>
                <a:spcPct val="25000"/>
              </a:spcBef>
              <a:spcAft>
                <a:spcPct val="20000"/>
              </a:spcAft>
            </a:pPr>
            <a:r>
              <a:rPr lang="en-US" altLang="zh-CN" dirty="0">
                <a:latin typeface="隶书" pitchFamily="1" charset="-122"/>
                <a:ea typeface="隶书" pitchFamily="1" charset="-122"/>
              </a:rPr>
              <a:t>1.3.1</a:t>
            </a:r>
            <a:r>
              <a:rPr lang="zh-CN" altLang="en-US" dirty="0">
                <a:latin typeface="隶书" pitchFamily="1" charset="-122"/>
                <a:ea typeface="隶书" pitchFamily="1" charset="-122"/>
              </a:rPr>
              <a:t>温度高、能量密度大</a:t>
            </a:r>
            <a:endParaRPr lang="zh-CN" altLang="en-US" dirty="0">
              <a:latin typeface="隶书" pitchFamily="1" charset="-122"/>
              <a:ea typeface="隶书" pitchFamily="1" charset="-122"/>
            </a:endParaRPr>
          </a:p>
        </p:txBody>
      </p:sp>
      <p:sp>
        <p:nvSpPr>
          <p:cNvPr id="7171" name="文本框 7170"/>
          <p:cNvSpPr txBox="1"/>
          <p:nvPr/>
        </p:nvSpPr>
        <p:spPr>
          <a:xfrm>
            <a:off x="3851275" y="3716338"/>
            <a:ext cx="4876800" cy="1914525"/>
          </a:xfrm>
          <a:prstGeom prst="rect">
            <a:avLst/>
          </a:prstGeom>
          <a:noFill/>
          <a:ln w="9525">
            <a:noFill/>
          </a:ln>
        </p:spPr>
        <p:txBody>
          <a:bodyPr lIns="90000" tIns="46800" rIns="90000" bIns="46800">
            <a:spAutoFit/>
          </a:bodyPr>
          <a:p>
            <a:pPr eaLnBrk="0" hangingPunct="0">
              <a:lnSpc>
                <a:spcPct val="120000"/>
              </a:lnSpc>
              <a:spcBef>
                <a:spcPct val="20000"/>
              </a:spcBef>
              <a:spcAft>
                <a:spcPct val="20000"/>
              </a:spcAft>
            </a:pPr>
            <a:r>
              <a:rPr lang="zh-CN" altLang="en-US" sz="2000" dirty="0">
                <a:effectLst>
                  <a:outerShdw blurRad="38100" dist="38100" dir="2700000">
                    <a:srgbClr val="FFFFFF"/>
                  </a:outerShdw>
                </a:effectLst>
                <a:latin typeface="隶书" pitchFamily="1" charset="-122"/>
                <a:ea typeface="隶书" pitchFamily="1" charset="-122"/>
              </a:rPr>
              <a:t>1-24000~50000</a:t>
            </a:r>
            <a:r>
              <a:rPr lang="en-US" altLang="zh-CN" sz="2000" dirty="0">
                <a:effectLst>
                  <a:outerShdw blurRad="38100" dist="38100" dir="2700000">
                    <a:srgbClr val="FFFFFF"/>
                  </a:outerShdw>
                </a:effectLst>
                <a:latin typeface="隶书" pitchFamily="1" charset="-122"/>
                <a:ea typeface="隶书" pitchFamily="1" charset="-122"/>
              </a:rPr>
              <a:t>K        2-18000~24000K </a:t>
            </a:r>
            <a:endParaRPr lang="en-US" altLang="zh-CN" sz="2000" dirty="0">
              <a:effectLst>
                <a:outerShdw blurRad="38100" dist="38100" dir="2700000">
                  <a:srgbClr val="FFFFFF"/>
                </a:outerShdw>
              </a:effectLst>
              <a:latin typeface="隶书" pitchFamily="1" charset="-122"/>
              <a:ea typeface="隶书" pitchFamily="1" charset="-122"/>
            </a:endParaRPr>
          </a:p>
          <a:p>
            <a:pPr eaLnBrk="0" hangingPunct="0">
              <a:lnSpc>
                <a:spcPct val="120000"/>
              </a:lnSpc>
              <a:spcBef>
                <a:spcPct val="20000"/>
              </a:spcBef>
              <a:spcAft>
                <a:spcPct val="20000"/>
              </a:spcAft>
            </a:pPr>
            <a:r>
              <a:rPr lang="en-US" altLang="zh-CN" sz="2000" dirty="0">
                <a:effectLst>
                  <a:outerShdw blurRad="38100" dist="38100" dir="2700000">
                    <a:srgbClr val="FFFFFF"/>
                  </a:outerShdw>
                </a:effectLst>
                <a:latin typeface="隶书" pitchFamily="1" charset="-122"/>
                <a:ea typeface="隶书" pitchFamily="1" charset="-122"/>
              </a:rPr>
              <a:t>3-14000~18000K        4-10000~14000K</a:t>
            </a:r>
            <a:endParaRPr lang="en-US" altLang="zh-CN" sz="2000" dirty="0">
              <a:effectLst>
                <a:outerShdw blurRad="38100" dist="38100" dir="2700000">
                  <a:srgbClr val="FFFFFF"/>
                </a:outerShdw>
              </a:effectLst>
              <a:latin typeface="隶书" pitchFamily="1" charset="-122"/>
              <a:ea typeface="隶书" pitchFamily="1" charset="-122"/>
            </a:endParaRPr>
          </a:p>
          <a:p>
            <a:pPr eaLnBrk="0" hangingPunct="0">
              <a:lnSpc>
                <a:spcPct val="120000"/>
              </a:lnSpc>
              <a:spcBef>
                <a:spcPct val="20000"/>
              </a:spcBef>
              <a:spcAft>
                <a:spcPct val="20000"/>
              </a:spcAft>
            </a:pPr>
            <a:r>
              <a:rPr lang="en-US" altLang="zh-CN" sz="2000" dirty="0">
                <a:effectLst>
                  <a:outerShdw blurRad="38100" dist="38100" dir="2700000">
                    <a:srgbClr val="FFFFFF"/>
                  </a:outerShdw>
                </a:effectLst>
                <a:latin typeface="隶书" pitchFamily="1" charset="-122"/>
                <a:ea typeface="隶书" pitchFamily="1" charset="-122"/>
              </a:rPr>
              <a:t>GTAW：200A  15V     PAW： 200A  30V  </a:t>
            </a:r>
            <a:endParaRPr lang="en-US" altLang="zh-CN" sz="2000" dirty="0">
              <a:effectLst>
                <a:outerShdw blurRad="38100" dist="38100" dir="2700000">
                  <a:srgbClr val="FFFFFF"/>
                </a:outerShdw>
              </a:effectLst>
              <a:latin typeface="隶书" pitchFamily="1" charset="-122"/>
              <a:ea typeface="隶书" pitchFamily="1" charset="-122"/>
            </a:endParaRPr>
          </a:p>
          <a:p>
            <a:pPr eaLnBrk="0" hangingPunct="0">
              <a:lnSpc>
                <a:spcPct val="120000"/>
              </a:lnSpc>
              <a:spcBef>
                <a:spcPct val="20000"/>
              </a:spcBef>
              <a:spcAft>
                <a:spcPct val="20000"/>
              </a:spcAft>
            </a:pPr>
            <a:r>
              <a:rPr lang="zh-CN" altLang="en-US" sz="2000" dirty="0">
                <a:effectLst>
                  <a:outerShdw blurRad="38100" dist="38100" dir="2700000">
                    <a:srgbClr val="FFFFFF"/>
                  </a:outerShdw>
                </a:effectLst>
                <a:latin typeface="隶书" pitchFamily="1" charset="-122"/>
                <a:ea typeface="隶书" pitchFamily="1" charset="-122"/>
              </a:rPr>
              <a:t>(压缩孔径：2.4</a:t>
            </a:r>
            <a:r>
              <a:rPr lang="en-US" altLang="zh-CN" sz="2000" dirty="0">
                <a:effectLst>
                  <a:outerShdw blurRad="38100" dist="38100" dir="2700000">
                    <a:srgbClr val="FFFFFF"/>
                  </a:outerShdw>
                </a:effectLst>
                <a:latin typeface="隶书" pitchFamily="1" charset="-122"/>
                <a:ea typeface="隶书" pitchFamily="1" charset="-122"/>
              </a:rPr>
              <a:t>mm)</a:t>
            </a:r>
            <a:endParaRPr lang="zh-CN" altLang="en-US" sz="2000" dirty="0">
              <a:effectLst>
                <a:outerShdw blurRad="38100" dist="38100" dir="2700000">
                  <a:srgbClr val="FFFFFF"/>
                </a:outerShdw>
              </a:effectLst>
              <a:latin typeface="隶书" pitchFamily="1" charset="-122"/>
              <a:ea typeface="隶书" pitchFamily="1" charset="-122"/>
            </a:endParaRPr>
          </a:p>
        </p:txBody>
      </p:sp>
      <p:sp>
        <p:nvSpPr>
          <p:cNvPr id="7172" name="文本框 7171"/>
          <p:cNvSpPr txBox="1"/>
          <p:nvPr/>
        </p:nvSpPr>
        <p:spPr>
          <a:xfrm>
            <a:off x="539750" y="1916113"/>
            <a:ext cx="8077200" cy="1520825"/>
          </a:xfrm>
          <a:prstGeom prst="rect">
            <a:avLst/>
          </a:prstGeom>
          <a:noFill/>
          <a:ln w="9525">
            <a:noFill/>
          </a:ln>
        </p:spPr>
        <p:txBody>
          <a:bodyPr lIns="90000" tIns="46800" rIns="90000" bIns="46800">
            <a:spAutoFit/>
          </a:bodyPr>
          <a:p>
            <a:pPr eaLnBrk="0" hangingPunct="0">
              <a:lnSpc>
                <a:spcPct val="120000"/>
              </a:lnSpc>
              <a:spcBef>
                <a:spcPct val="20000"/>
              </a:spcBef>
              <a:spcAft>
                <a:spcPct val="20000"/>
              </a:spcAft>
            </a:pPr>
            <a:r>
              <a:rPr lang="zh-CN" altLang="en-US" sz="2600" dirty="0">
                <a:effectLst>
                  <a:outerShdw blurRad="38100" dist="38100" dir="2700000">
                    <a:srgbClr val="FFFFFF"/>
                  </a:outerShdw>
                </a:effectLst>
                <a:latin typeface="隶书" pitchFamily="1" charset="-122"/>
                <a:ea typeface="隶书" pitchFamily="1" charset="-122"/>
              </a:rPr>
              <a:t>   普通钨极氩弧的最高温度为10000~24000</a:t>
            </a:r>
            <a:r>
              <a:rPr lang="en-US" altLang="zh-CN" sz="2600" dirty="0">
                <a:effectLst>
                  <a:outerShdw blurRad="38100" dist="38100" dir="2700000">
                    <a:srgbClr val="FFFFFF"/>
                  </a:outerShdw>
                </a:effectLst>
                <a:latin typeface="隶书" pitchFamily="1" charset="-122"/>
                <a:ea typeface="隶书" pitchFamily="1" charset="-122"/>
              </a:rPr>
              <a:t>K，</a:t>
            </a:r>
            <a:r>
              <a:rPr lang="zh-CN" altLang="en-US" sz="2600" dirty="0">
                <a:effectLst>
                  <a:outerShdw blurRad="38100" dist="38100" dir="2700000">
                    <a:srgbClr val="FFFFFF"/>
                  </a:outerShdw>
                </a:effectLst>
                <a:latin typeface="隶书" pitchFamily="1" charset="-122"/>
                <a:ea typeface="隶书" pitchFamily="1" charset="-122"/>
              </a:rPr>
              <a:t>能量密度在104</a:t>
            </a:r>
            <a:r>
              <a:rPr lang="en-US" altLang="zh-CN" sz="2600" dirty="0">
                <a:effectLst>
                  <a:outerShdw blurRad="38100" dist="38100" dir="2700000">
                    <a:srgbClr val="FFFFFF"/>
                  </a:outerShdw>
                </a:effectLst>
                <a:latin typeface="隶书" pitchFamily="1" charset="-122"/>
                <a:ea typeface="隶书" pitchFamily="1" charset="-122"/>
              </a:rPr>
              <a:t>w/cm2</a:t>
            </a:r>
            <a:r>
              <a:rPr lang="zh-CN" altLang="en-US" sz="2600" dirty="0">
                <a:effectLst>
                  <a:outerShdw blurRad="38100" dist="38100" dir="2700000">
                    <a:srgbClr val="FFFFFF"/>
                  </a:outerShdw>
                </a:effectLst>
                <a:latin typeface="隶书" pitchFamily="1" charset="-122"/>
                <a:ea typeface="隶书" pitchFamily="1" charset="-122"/>
              </a:rPr>
              <a:t>以下。等离子弧的最高温度可达24000~50000</a:t>
            </a:r>
            <a:r>
              <a:rPr lang="en-US" altLang="zh-CN" sz="2600" dirty="0">
                <a:effectLst>
                  <a:outerShdw blurRad="38100" dist="38100" dir="2700000">
                    <a:srgbClr val="FFFFFF"/>
                  </a:outerShdw>
                </a:effectLst>
                <a:latin typeface="隶书" pitchFamily="1" charset="-122"/>
                <a:ea typeface="隶书" pitchFamily="1" charset="-122"/>
              </a:rPr>
              <a:t>K，</a:t>
            </a:r>
            <a:r>
              <a:rPr lang="zh-CN" altLang="en-US" sz="2600" dirty="0">
                <a:effectLst>
                  <a:outerShdw blurRad="38100" dist="38100" dir="2700000">
                    <a:srgbClr val="FFFFFF"/>
                  </a:outerShdw>
                </a:effectLst>
                <a:latin typeface="隶书" pitchFamily="1" charset="-122"/>
                <a:ea typeface="隶书" pitchFamily="1" charset="-122"/>
              </a:rPr>
              <a:t>能量密度可达105~</a:t>
            </a:r>
            <a:r>
              <a:rPr lang="en-US" altLang="zh-CN" sz="2600" dirty="0">
                <a:effectLst>
                  <a:outerShdw blurRad="38100" dist="38100" dir="2700000">
                    <a:srgbClr val="FFFFFF"/>
                  </a:outerShdw>
                </a:effectLst>
                <a:latin typeface="隶书" pitchFamily="1" charset="-122"/>
                <a:ea typeface="隶书" pitchFamily="1" charset="-122"/>
              </a:rPr>
              <a:t>l08w/cm2。</a:t>
            </a:r>
            <a:endParaRPr lang="zh-CN" altLang="en-US" sz="2600" dirty="0">
              <a:effectLst>
                <a:outerShdw blurRad="38100" dist="38100" dir="2700000">
                  <a:srgbClr val="FFFFFF"/>
                </a:outerShdw>
              </a:effectLst>
              <a:latin typeface="隶书" pitchFamily="1" charset="-122"/>
              <a:ea typeface="隶书" pitchFamily="1" charset="-122"/>
            </a:endParaRPr>
          </a:p>
        </p:txBody>
      </p:sp>
      <p:sp>
        <p:nvSpPr>
          <p:cNvPr id="7173" name="文本框 7172"/>
          <p:cNvSpPr txBox="1"/>
          <p:nvPr/>
        </p:nvSpPr>
        <p:spPr>
          <a:xfrm>
            <a:off x="611188" y="549275"/>
            <a:ext cx="3657600" cy="487363"/>
          </a:xfrm>
          <a:prstGeom prst="rect">
            <a:avLst/>
          </a:prstGeom>
          <a:noFill/>
          <a:ln w="9525">
            <a:noFill/>
          </a:ln>
        </p:spPr>
        <p:txBody>
          <a:bodyPr wrap="none" lIns="0" tIns="0" rIns="0" bIns="0" anchor="t" anchorCtr="0">
            <a:spAutoFit/>
          </a:bodyPr>
          <a:p>
            <a:pPr marL="469900" indent="-469900">
              <a:spcBef>
                <a:spcPct val="20000"/>
              </a:spcBef>
              <a:buClr>
                <a:schemeClr val="accent2"/>
              </a:buClr>
              <a:buFont typeface="Wingdings" panose="05000000000000000000" pitchFamily="2" charset="2"/>
            </a:pPr>
            <a:r>
              <a:rPr lang="en-US" altLang="zh-CN" sz="3200" dirty="0">
                <a:solidFill>
                  <a:schemeClr val="tx2"/>
                </a:solidFill>
                <a:latin typeface="隶书" pitchFamily="1" charset="-122"/>
                <a:ea typeface="隶书" pitchFamily="1" charset="-122"/>
              </a:rPr>
              <a:t>1.3 </a:t>
            </a:r>
            <a:r>
              <a:rPr lang="zh-CN" altLang="en-US" sz="3200" dirty="0">
                <a:solidFill>
                  <a:schemeClr val="tx2"/>
                </a:solidFill>
                <a:latin typeface="隶书" pitchFamily="1" charset="-122"/>
                <a:ea typeface="隶书" pitchFamily="1" charset="-122"/>
              </a:rPr>
              <a:t>等离子弧的特点</a:t>
            </a:r>
            <a:endParaRPr lang="zh-CN" altLang="en-US" sz="3200" dirty="0">
              <a:solidFill>
                <a:schemeClr val="tx2"/>
              </a:solidFill>
              <a:latin typeface="隶书" pitchFamily="1" charset="-122"/>
              <a:ea typeface="隶书" pitchFamily="1" charset="-122"/>
            </a:endParaRPr>
          </a:p>
        </p:txBody>
      </p:sp>
      <p:pic>
        <p:nvPicPr>
          <p:cNvPr id="7174" name="图片 7173" descr="等离子弧温度分布"/>
          <p:cNvPicPr preferRelativeResize="0">
            <a:picLocks noChangeAspect="1"/>
          </p:cNvPicPr>
          <p:nvPr/>
        </p:nvPicPr>
        <p:blipFill>
          <a:blip r:embed="rId1"/>
          <a:stretch>
            <a:fillRect/>
          </a:stretch>
        </p:blipFill>
        <p:spPr>
          <a:xfrm>
            <a:off x="990600" y="3810000"/>
            <a:ext cx="2490788" cy="2276475"/>
          </a:xfrm>
          <a:prstGeom prst="rect">
            <a:avLst/>
          </a:prstGeom>
          <a:noFill/>
          <a:ln w="9525">
            <a:noFill/>
          </a:ln>
        </p:spPr>
      </p:pic>
      <p:pic>
        <p:nvPicPr>
          <p:cNvPr id="7175" name="图片 7174" descr="等离子弧温度分布1"/>
          <p:cNvPicPr preferRelativeResize="0">
            <a:picLocks noChangeAspect="1"/>
          </p:cNvPicPr>
          <p:nvPr/>
        </p:nvPicPr>
        <p:blipFill>
          <a:blip r:embed="rId2"/>
          <a:stretch>
            <a:fillRect/>
          </a:stretch>
        </p:blipFill>
        <p:spPr>
          <a:xfrm>
            <a:off x="838200" y="6096000"/>
            <a:ext cx="2943225" cy="314325"/>
          </a:xfrm>
          <a:prstGeom prst="rect">
            <a:avLst/>
          </a:prstGeom>
          <a:noFill/>
          <a:ln w="9525">
            <a:noFill/>
          </a:ln>
        </p:spPr>
      </p:pic>
      <p:pic>
        <p:nvPicPr>
          <p:cNvPr id="8" name="图片 7"/>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dissolve">
                                      <p:cBhvr>
                                        <p:cTn id="7" dur="500"/>
                                        <p:tgtEl>
                                          <p:spTgt spid="717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74"/>
                                        </p:tgtEl>
                                        <p:attrNameLst>
                                          <p:attrName>style.visibility</p:attrName>
                                        </p:attrNameLst>
                                      </p:cBhvr>
                                      <p:to>
                                        <p:strVal val="visible"/>
                                      </p:to>
                                    </p:set>
                                    <p:animEffect transition="in" filter="blinds(horizontal)">
                                      <p:cBhvr>
                                        <p:cTn id="12" dur="500"/>
                                        <p:tgtEl>
                                          <p:spTgt spid="717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75"/>
                                        </p:tgtEl>
                                        <p:attrNameLst>
                                          <p:attrName>style.visibility</p:attrName>
                                        </p:attrNameLst>
                                      </p:cBhvr>
                                      <p:to>
                                        <p:strVal val="visible"/>
                                      </p:to>
                                    </p:set>
                                    <p:animEffect transition="in" filter="blinds(horizontal)">
                                      <p:cBhvr>
                                        <p:cTn id="17" dur="500"/>
                                        <p:tgtEl>
                                          <p:spTgt spid="717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171"/>
                                        </p:tgtEl>
                                        <p:attrNameLst>
                                          <p:attrName>style.visibility</p:attrName>
                                        </p:attrNameLst>
                                      </p:cBhvr>
                                      <p:to>
                                        <p:strVal val="visible"/>
                                      </p:to>
                                    </p:set>
                                    <p:animEffect transition="in" filter="blinds(horizontal)">
                                      <p:cBhvr>
                                        <p:cTn id="22" dur="500"/>
                                        <p:tgtEl>
                                          <p:spTgt spid="717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7170">
                                            <p:txEl>
                                              <p:charRg st="0" end="15"/>
                                            </p:txEl>
                                          </p:spTgt>
                                        </p:tgtEl>
                                        <p:attrNameLst>
                                          <p:attrName>style.visibility</p:attrName>
                                        </p:attrNameLst>
                                      </p:cBhvr>
                                      <p:to>
                                        <p:strVal val="visible"/>
                                      </p:to>
                                    </p:set>
                                    <p:anim calcmode="lin" valueType="num">
                                      <p:cBhvr additive="base">
                                        <p:cTn id="27" dur="500" fill="hold"/>
                                        <p:tgtEl>
                                          <p:spTgt spid="7170">
                                            <p:txEl>
                                              <p:charRg st="0" end="1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170">
                                            <p:txEl>
                                              <p:charRg st="0" end="15"/>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172"/>
                                        </p:tgtEl>
                                        <p:attrNameLst>
                                          <p:attrName>style.visibility</p:attrName>
                                        </p:attrNameLst>
                                      </p:cBhvr>
                                      <p:to>
                                        <p:strVal val="visible"/>
                                      </p:to>
                                    </p:set>
                                    <p:anim calcmode="lin" valueType="num">
                                      <p:cBhvr additive="base">
                                        <p:cTn id="33" dur="500" fill="hold"/>
                                        <p:tgtEl>
                                          <p:spTgt spid="7172"/>
                                        </p:tgtEl>
                                        <p:attrNameLst>
                                          <p:attrName>ppt_x</p:attrName>
                                        </p:attrNameLst>
                                      </p:cBhvr>
                                      <p:tavLst>
                                        <p:tav tm="0">
                                          <p:val>
                                            <p:strVal val="#ppt_x"/>
                                          </p:val>
                                        </p:tav>
                                        <p:tav tm="100000">
                                          <p:val>
                                            <p:strVal val="#ppt_x"/>
                                          </p:val>
                                        </p:tav>
                                      </p:tavLst>
                                    </p:anim>
                                    <p:anim calcmode="lin" valueType="num">
                                      <p:cBhvr additive="base">
                                        <p:cTn id="34"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p:bldP spid="7171" grpId="0"/>
      <p:bldP spid="7172" grpId="0"/>
      <p:bldP spid="717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8194" name="标题 8193"/>
          <p:cNvSpPr/>
          <p:nvPr>
            <p:ph type="ctrTitle"/>
          </p:nvPr>
        </p:nvSpPr>
        <p:spPr>
          <a:xfrm>
            <a:off x="539750" y="692150"/>
            <a:ext cx="5715000" cy="457200"/>
          </a:xfrm>
          <a:ln/>
        </p:spPr>
        <p:txBody>
          <a:bodyPr vert="horz" wrap="none" lIns="0" tIns="0" rIns="0" bIns="0" anchor="t" anchorCtr="0">
            <a:spAutoFit/>
          </a:bodyPr>
          <a:p>
            <a:pPr marL="469900" indent="-469900" defTabSz="914400">
              <a:spcBef>
                <a:spcPct val="25000"/>
              </a:spcBef>
              <a:spcAft>
                <a:spcPct val="20000"/>
              </a:spcAft>
              <a:buClr>
                <a:schemeClr val="accent2"/>
              </a:buClr>
              <a:buSzTx/>
              <a:buFont typeface="Wingdings" panose="05000000000000000000" pitchFamily="2" charset="2"/>
              <a:buNone/>
            </a:pPr>
            <a:r>
              <a:rPr lang="en-US" altLang="zh-CN" sz="3000" kern="1200" baseline="0" dirty="0">
                <a:solidFill>
                  <a:schemeClr val="tx1"/>
                </a:solidFill>
                <a:latin typeface="隶书" pitchFamily="1" charset="-122"/>
                <a:ea typeface="隶书" pitchFamily="1" charset="-122"/>
              </a:rPr>
              <a:t>1.3.2 </a:t>
            </a:r>
            <a:r>
              <a:rPr lang="zh-CN" altLang="en-US" sz="3000" kern="1200" baseline="0" dirty="0">
                <a:solidFill>
                  <a:schemeClr val="tx1"/>
                </a:solidFill>
                <a:latin typeface="隶书" pitchFamily="1" charset="-122"/>
                <a:ea typeface="隶书" pitchFamily="1" charset="-122"/>
              </a:rPr>
              <a:t>等离子弧的挺度好、冲力大</a:t>
            </a:r>
            <a:endParaRPr lang="zh-CN" altLang="en-US" sz="3000" kern="1200" baseline="0" dirty="0">
              <a:solidFill>
                <a:schemeClr val="tx1"/>
              </a:solidFill>
              <a:latin typeface="隶书" pitchFamily="1" charset="-122"/>
              <a:ea typeface="隶书" pitchFamily="1" charset="-122"/>
            </a:endParaRPr>
          </a:p>
        </p:txBody>
      </p:sp>
      <p:sp>
        <p:nvSpPr>
          <p:cNvPr id="8195" name="副标题 8194"/>
          <p:cNvSpPr/>
          <p:nvPr>
            <p:ph type="subTitle" idx="1"/>
          </p:nvPr>
        </p:nvSpPr>
        <p:spPr>
          <a:xfrm>
            <a:off x="611188" y="1412875"/>
            <a:ext cx="8077200" cy="1520825"/>
          </a:xfrm>
          <a:ln/>
        </p:spPr>
        <p:txBody>
          <a:bodyPr vert="horz" wrap="square" lIns="90000" tIns="46800" rIns="90000" bIns="46800" anchor="t" anchorCtr="0">
            <a:spAutoFit/>
          </a:bodyPr>
          <a:p>
            <a:pPr defTabSz="914400" eaLnBrk="0" hangingPunct="0">
              <a:lnSpc>
                <a:spcPct val="120000"/>
              </a:lnSpc>
              <a:spcAft>
                <a:spcPct val="20000"/>
              </a:spcAft>
              <a:buSzTx/>
            </a:pPr>
            <a:r>
              <a:rPr lang="zh-CN" altLang="en-US" sz="2600" kern="1200" baseline="0" dirty="0">
                <a:effectLst>
                  <a:outerShdw blurRad="38100" dist="38100" dir="2700000">
                    <a:srgbClr val="000000"/>
                  </a:outerShdw>
                </a:effectLst>
                <a:latin typeface="隶书" pitchFamily="1" charset="-122"/>
                <a:ea typeface="隶书" pitchFamily="1" charset="-122"/>
              </a:rPr>
              <a:t>压缩的等离子弧，其形态近似于圆柱形，焰流速度大，可达300</a:t>
            </a:r>
            <a:r>
              <a:rPr lang="en-US" altLang="zh-CN" sz="2600" kern="1200" baseline="0" dirty="0">
                <a:effectLst>
                  <a:outerShdw blurRad="38100" dist="38100" dir="2700000">
                    <a:srgbClr val="000000"/>
                  </a:outerShdw>
                </a:effectLst>
                <a:latin typeface="隶书" pitchFamily="1" charset="-122"/>
                <a:ea typeface="隶书" pitchFamily="1" charset="-122"/>
              </a:rPr>
              <a:t>m/s</a:t>
            </a:r>
            <a:r>
              <a:rPr lang="zh-CN" altLang="en-US" sz="2600" kern="1200" baseline="0" dirty="0">
                <a:effectLst>
                  <a:outerShdw blurRad="38100" dist="38100" dir="2700000">
                    <a:srgbClr val="000000"/>
                  </a:outerShdw>
                </a:effectLst>
                <a:latin typeface="隶书" pitchFamily="1" charset="-122"/>
                <a:ea typeface="隶书" pitchFamily="1" charset="-122"/>
              </a:rPr>
              <a:t>以上，因此挺度和指向性明显提高。喷射有力，其熔透能力强。 </a:t>
            </a:r>
            <a:endParaRPr lang="zh-CN" altLang="en-US" sz="2600" kern="1200" baseline="0" dirty="0">
              <a:effectLst>
                <a:outerShdw blurRad="38100" dist="38100" dir="2700000">
                  <a:srgbClr val="000000"/>
                </a:outerShdw>
              </a:effectLst>
              <a:latin typeface="隶书" pitchFamily="1" charset="-122"/>
              <a:ea typeface="隶书" pitchFamily="1" charset="-122"/>
            </a:endParaRPr>
          </a:p>
        </p:txBody>
      </p:sp>
      <p:sp>
        <p:nvSpPr>
          <p:cNvPr id="8196" name="文本框 8195"/>
          <p:cNvSpPr txBox="1"/>
          <p:nvPr/>
        </p:nvSpPr>
        <p:spPr>
          <a:xfrm>
            <a:off x="539750" y="3141663"/>
            <a:ext cx="4176713" cy="1520825"/>
          </a:xfrm>
          <a:prstGeom prst="rect">
            <a:avLst/>
          </a:prstGeom>
          <a:noFill/>
          <a:ln w="9525">
            <a:noFill/>
          </a:ln>
        </p:spPr>
        <p:txBody>
          <a:bodyPr lIns="90000" tIns="46800" rIns="90000" bIns="46800">
            <a:spAutoFit/>
          </a:bodyPr>
          <a:p>
            <a:pPr eaLnBrk="0" hangingPunct="0">
              <a:lnSpc>
                <a:spcPct val="120000"/>
              </a:lnSpc>
              <a:spcBef>
                <a:spcPct val="20000"/>
              </a:spcBef>
              <a:spcAft>
                <a:spcPct val="20000"/>
              </a:spcAft>
            </a:pPr>
            <a:r>
              <a:rPr lang="zh-CN" altLang="en-US" sz="2600" dirty="0">
                <a:latin typeface="隶书" pitchFamily="1" charset="-122"/>
                <a:ea typeface="隶书" pitchFamily="1" charset="-122"/>
              </a:rPr>
              <a:t>当弧长发生波动时，母材的加热面积不会发生明显变化。 </a:t>
            </a:r>
            <a:endParaRPr lang="zh-CN" altLang="en-US" sz="2600" dirty="0">
              <a:latin typeface="隶书" pitchFamily="1" charset="-122"/>
              <a:ea typeface="隶书" pitchFamily="1" charset="-122"/>
            </a:endParaRPr>
          </a:p>
        </p:txBody>
      </p:sp>
      <p:pic>
        <p:nvPicPr>
          <p:cNvPr id="8197" name="图片 8196" descr="7"/>
          <p:cNvPicPr preferRelativeResize="0">
            <a:picLocks noChangeAspect="1"/>
          </p:cNvPicPr>
          <p:nvPr/>
        </p:nvPicPr>
        <p:blipFill>
          <a:blip r:embed="rId1"/>
          <a:stretch>
            <a:fillRect/>
          </a:stretch>
        </p:blipFill>
        <p:spPr>
          <a:xfrm>
            <a:off x="5181600" y="3505200"/>
            <a:ext cx="3228975" cy="2686050"/>
          </a:xfrm>
          <a:prstGeom prst="rect">
            <a:avLst/>
          </a:prstGeom>
          <a:noFill/>
          <a:ln w="9525">
            <a:noFill/>
          </a:ln>
        </p:spPr>
      </p:pic>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arn(outHorizontal)">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197"/>
                                        </p:tgtEl>
                                        <p:attrNameLst>
                                          <p:attrName>style.visibility</p:attrName>
                                        </p:attrNameLst>
                                      </p:cBhvr>
                                      <p:to>
                                        <p:strVal val="visible"/>
                                      </p:to>
                                    </p:set>
                                    <p:animEffect transition="in" filter="blinds(horizontal)">
                                      <p:cBhvr>
                                        <p:cTn id="12" dur="500"/>
                                        <p:tgtEl>
                                          <p:spTgt spid="819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195">
                                            <p:txEl>
                                              <p:charRg st="0" end="62"/>
                                            </p:txEl>
                                          </p:spTgt>
                                        </p:tgtEl>
                                        <p:attrNameLst>
                                          <p:attrName>style.visibility</p:attrName>
                                        </p:attrNameLst>
                                      </p:cBhvr>
                                      <p:to>
                                        <p:strVal val="visible"/>
                                      </p:to>
                                    </p:set>
                                    <p:anim calcmode="lin" valueType="num">
                                      <p:cBhvr additive="base">
                                        <p:cTn id="17" dur="500" fill="hold"/>
                                        <p:tgtEl>
                                          <p:spTgt spid="8195">
                                            <p:txEl>
                                              <p:charRg st="0" end="6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8195">
                                            <p:txEl>
                                              <p:charRg st="0" end="6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8196"/>
                                        </p:tgtEl>
                                        <p:attrNameLst>
                                          <p:attrName>style.visibility</p:attrName>
                                        </p:attrNameLst>
                                      </p:cBhvr>
                                      <p:to>
                                        <p:strVal val="visible"/>
                                      </p:to>
                                    </p:set>
                                    <p:anim calcmode="lin" valueType="num">
                                      <p:cBhvr additive="base">
                                        <p:cTn id="23" dur="500" fill="hold"/>
                                        <p:tgtEl>
                                          <p:spTgt spid="8196"/>
                                        </p:tgtEl>
                                        <p:attrNameLst>
                                          <p:attrName>ppt_x</p:attrName>
                                        </p:attrNameLst>
                                      </p:cBhvr>
                                      <p:tavLst>
                                        <p:tav tm="0">
                                          <p:val>
                                            <p:strVal val="0-#ppt_w/2"/>
                                          </p:val>
                                        </p:tav>
                                        <p:tav tm="100000">
                                          <p:val>
                                            <p:strVal val="#ppt_x"/>
                                          </p:val>
                                        </p:tav>
                                      </p:tavLst>
                                    </p:anim>
                                    <p:anim calcmode="lin" valueType="num">
                                      <p:cBhvr additive="base">
                                        <p:cTn id="24" dur="500" fill="hold"/>
                                        <p:tgtEl>
                                          <p:spTgt spid="81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P spid="819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9218" name="图片 9217" descr="1_"/>
          <p:cNvPicPr>
            <a:picLocks noChangeAspect="1"/>
          </p:cNvPicPr>
          <p:nvPr/>
        </p:nvPicPr>
        <p:blipFill>
          <a:blip r:embed="rId1"/>
          <a:stretch>
            <a:fillRect/>
          </a:stretch>
        </p:blipFill>
        <p:spPr>
          <a:xfrm>
            <a:off x="323850" y="1341438"/>
            <a:ext cx="4191000" cy="2608262"/>
          </a:xfrm>
          <a:prstGeom prst="rect">
            <a:avLst/>
          </a:prstGeom>
          <a:noFill/>
          <a:ln w="9525">
            <a:noFill/>
          </a:ln>
        </p:spPr>
      </p:pic>
      <p:pic>
        <p:nvPicPr>
          <p:cNvPr id="9219" name="图片 9218" descr="denglizihu 1"/>
          <p:cNvPicPr>
            <a:picLocks noChangeAspect="1"/>
          </p:cNvPicPr>
          <p:nvPr/>
        </p:nvPicPr>
        <p:blipFill>
          <a:blip r:embed="rId2"/>
          <a:stretch>
            <a:fillRect/>
          </a:stretch>
        </p:blipFill>
        <p:spPr>
          <a:xfrm>
            <a:off x="4427538" y="3573463"/>
            <a:ext cx="4351337" cy="2717800"/>
          </a:xfrm>
          <a:prstGeom prst="rect">
            <a:avLst/>
          </a:prstGeom>
          <a:noFill/>
          <a:ln w="9525">
            <a:noFill/>
          </a:ln>
        </p:spPr>
      </p:pic>
      <p:sp>
        <p:nvSpPr>
          <p:cNvPr id="9220" name="文本框 9219"/>
          <p:cNvSpPr txBox="1"/>
          <p:nvPr/>
        </p:nvSpPr>
        <p:spPr>
          <a:xfrm>
            <a:off x="611188" y="404813"/>
            <a:ext cx="3657600" cy="487362"/>
          </a:xfrm>
          <a:prstGeom prst="rect">
            <a:avLst/>
          </a:prstGeom>
          <a:noFill/>
          <a:ln w="9525">
            <a:noFill/>
          </a:ln>
        </p:spPr>
        <p:txBody>
          <a:bodyPr wrap="none" lIns="0" tIns="0" rIns="0" bIns="0" anchor="t" anchorCtr="0">
            <a:spAutoFit/>
          </a:bodyPr>
          <a:p>
            <a:pPr marL="469900" indent="-469900">
              <a:spcBef>
                <a:spcPct val="20000"/>
              </a:spcBef>
              <a:buClr>
                <a:schemeClr val="accent2"/>
              </a:buClr>
              <a:buFont typeface="Wingdings" panose="05000000000000000000" pitchFamily="2" charset="2"/>
            </a:pPr>
            <a:r>
              <a:rPr lang="en-US" altLang="zh-CN" sz="3200" dirty="0">
                <a:solidFill>
                  <a:schemeClr val="tx2"/>
                </a:solidFill>
                <a:latin typeface="隶书" pitchFamily="1" charset="-122"/>
                <a:ea typeface="隶书" pitchFamily="1" charset="-122"/>
              </a:rPr>
              <a:t>1.3 </a:t>
            </a:r>
            <a:r>
              <a:rPr lang="zh-CN" altLang="en-US" sz="3200" dirty="0">
                <a:solidFill>
                  <a:schemeClr val="tx2"/>
                </a:solidFill>
                <a:latin typeface="隶书" pitchFamily="1" charset="-122"/>
                <a:ea typeface="隶书" pitchFamily="1" charset="-122"/>
              </a:rPr>
              <a:t>等离子弧的特点</a:t>
            </a:r>
            <a:endParaRPr lang="zh-CN" altLang="en-US" sz="3200" dirty="0">
              <a:solidFill>
                <a:schemeClr val="tx2"/>
              </a:solidFill>
              <a:latin typeface="隶书" pitchFamily="1" charset="-122"/>
              <a:ea typeface="隶书" pitchFamily="1" charset="-122"/>
            </a:endParaRPr>
          </a:p>
        </p:txBody>
      </p:sp>
      <p:pic>
        <p:nvPicPr>
          <p:cNvPr id="8" name="图片 7"/>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dissolve">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242" name="矩形 10241"/>
          <p:cNvSpPr>
            <a:spLocks noRot="1"/>
          </p:cNvSpPr>
          <p:nvPr/>
        </p:nvSpPr>
        <p:spPr>
          <a:xfrm>
            <a:off x="457200" y="3429000"/>
            <a:ext cx="8153400" cy="1997075"/>
          </a:xfrm>
          <a:prstGeom prst="rect">
            <a:avLst/>
          </a:prstGeom>
          <a:noFill/>
          <a:ln w="9525">
            <a:noFill/>
          </a:ln>
        </p:spPr>
        <p:txBody>
          <a:bodyPr lIns="90000" tIns="46800" rIns="90000" bIns="46800">
            <a:spAutoFit/>
          </a:bodyPr>
          <a:lstStyle>
            <a:lvl1pPr marL="342900" lvl="0" indent="-342900" algn="l" defTabSz="914400" eaLnBrk="1" fontAlgn="base" latinLnBrk="0" hangingPunct="1">
              <a:lnSpc>
                <a:spcPct val="100000"/>
              </a:lnSpc>
              <a:spcBef>
                <a:spcPct val="20000"/>
              </a:spcBef>
              <a:spcAft>
                <a:spcPct val="0"/>
              </a:spcAft>
              <a:buChar char="•"/>
              <a:defRPr sz="2400" u="none" kern="1200" baseline="0">
                <a:solidFill>
                  <a:schemeClr val="tx1"/>
                </a:solidFill>
                <a:latin typeface="Arial" panose="020B0604020202020204" pitchFamily="34" charset="0"/>
                <a:ea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har char="–"/>
              <a:defRPr sz="2000" u="none" kern="1200" baseline="0">
                <a:solidFill>
                  <a:schemeClr val="tx1"/>
                </a:solidFill>
                <a:latin typeface="Arial" panose="020B0604020202020204" pitchFamily="34" charset="0"/>
                <a:ea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panose="020B0604020202020204" pitchFamily="34" charset="0"/>
                <a:ea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har char="–"/>
              <a:defRPr sz="1600" u="none" kern="1200" baseline="0">
                <a:solidFill>
                  <a:schemeClr val="tx1"/>
                </a:solidFill>
                <a:latin typeface="Arial" panose="020B0604020202020204" pitchFamily="34" charset="0"/>
                <a:ea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har char="»"/>
              <a:defRPr sz="1600" u="none" kern="1200" baseline="0">
                <a:solidFill>
                  <a:schemeClr val="tx1"/>
                </a:solidFill>
                <a:latin typeface="Arial" panose="020B0604020202020204" pitchFamily="34" charset="0"/>
                <a:ea typeface="微软雅黑" panose="020B0503020204020204" charset="-122"/>
              </a:defRPr>
            </a:lvl5pPr>
          </a:lstStyle>
          <a:p>
            <a:pPr marL="0" lvl="0" indent="0" eaLnBrk="0" hangingPunct="0">
              <a:lnSpc>
                <a:spcPct val="120000"/>
              </a:lnSpc>
              <a:spcAft>
                <a:spcPct val="20000"/>
              </a:spcAft>
              <a:buClrTx/>
              <a:buChar char="•"/>
            </a:pPr>
            <a:r>
              <a:rPr lang="zh-CN" altLang="en-US" sz="2600" dirty="0">
                <a:effectLst>
                  <a:outerShdw blurRad="38100" dist="38100" dir="2700000">
                    <a:srgbClr val="FFFFFF"/>
                  </a:outerShdw>
                </a:effectLst>
                <a:latin typeface="隶书" pitchFamily="1" charset="-122"/>
                <a:ea typeface="隶书" pitchFamily="1" charset="-122"/>
              </a:rPr>
              <a:t>  一般的钨极氩弧焊，电流在10</a:t>
            </a:r>
            <a:r>
              <a:rPr lang="en-US" altLang="zh-CN" sz="2600" dirty="0">
                <a:effectLst>
                  <a:outerShdw blurRad="38100" dist="38100" dir="2700000">
                    <a:srgbClr val="FFFFFF"/>
                  </a:outerShdw>
                </a:effectLst>
                <a:latin typeface="隶书" pitchFamily="1" charset="-122"/>
                <a:ea typeface="隶书" pitchFamily="1" charset="-122"/>
              </a:rPr>
              <a:t>A</a:t>
            </a:r>
            <a:r>
              <a:rPr lang="zh-CN" altLang="en-US" sz="2600" dirty="0">
                <a:effectLst>
                  <a:outerShdw blurRad="38100" dist="38100" dir="2700000">
                    <a:srgbClr val="FFFFFF"/>
                  </a:outerShdw>
                </a:effectLst>
                <a:latin typeface="隶书" pitchFamily="1" charset="-122"/>
                <a:ea typeface="隶书" pitchFamily="1" charset="-122"/>
              </a:rPr>
              <a:t>以下时，很难稳定。而采用微束等离子弧，当电流小至0.1</a:t>
            </a:r>
            <a:r>
              <a:rPr lang="en-US" altLang="zh-CN" sz="2600" dirty="0">
                <a:effectLst>
                  <a:outerShdw blurRad="38100" dist="38100" dir="2700000">
                    <a:srgbClr val="FFFFFF"/>
                  </a:outerShdw>
                </a:effectLst>
                <a:latin typeface="隶书" pitchFamily="1" charset="-122"/>
                <a:ea typeface="隶书" pitchFamily="1" charset="-122"/>
              </a:rPr>
              <a:t>A</a:t>
            </a:r>
            <a:r>
              <a:rPr lang="zh-CN" altLang="en-US" sz="2600" dirty="0">
                <a:effectLst>
                  <a:outerShdw blurRad="38100" dist="38100" dir="2700000">
                    <a:srgbClr val="FFFFFF"/>
                  </a:outerShdw>
                </a:effectLst>
                <a:latin typeface="隶书" pitchFamily="1" charset="-122"/>
                <a:ea typeface="隶书" pitchFamily="1" charset="-122"/>
              </a:rPr>
              <a:t>时，等离子弧仍可稳定燃烧。这些特性在用小电流焊接极薄焊件时特别有利。</a:t>
            </a:r>
            <a:endParaRPr lang="zh-CN" altLang="en-US" sz="2600" dirty="0">
              <a:effectLst>
                <a:outerShdw blurRad="38100" dist="38100" dir="2700000">
                  <a:srgbClr val="FFFFFF"/>
                </a:outerShdw>
              </a:effectLst>
              <a:latin typeface="隶书" pitchFamily="1" charset="-122"/>
              <a:ea typeface="隶书" pitchFamily="1" charset="-122"/>
            </a:endParaRPr>
          </a:p>
        </p:txBody>
      </p:sp>
      <p:sp>
        <p:nvSpPr>
          <p:cNvPr id="10243" name="矩形 10242"/>
          <p:cNvSpPr>
            <a:spLocks noRot="1"/>
          </p:cNvSpPr>
          <p:nvPr/>
        </p:nvSpPr>
        <p:spPr>
          <a:xfrm>
            <a:off x="539750" y="620713"/>
            <a:ext cx="4572000" cy="457200"/>
          </a:xfrm>
          <a:prstGeom prst="rect">
            <a:avLst/>
          </a:prstGeom>
          <a:noFill/>
          <a:ln w="9525">
            <a:noFill/>
          </a:ln>
        </p:spPr>
        <p:txBody>
          <a:bodyPr wrap="none" lIns="0" tIns="0" rIns="0" bIns="0" anchor="t" anchorCtr="0">
            <a:spAutoFit/>
          </a:bodyPr>
          <a:p>
            <a:pPr marL="469900" indent="-469900">
              <a:spcBef>
                <a:spcPct val="25000"/>
              </a:spcBef>
              <a:spcAft>
                <a:spcPct val="20000"/>
              </a:spcAft>
              <a:buClr>
                <a:schemeClr val="accent2"/>
              </a:buClr>
              <a:buFont typeface="Wingdings" panose="05000000000000000000" pitchFamily="2" charset="2"/>
            </a:pPr>
            <a:r>
              <a:rPr lang="en-US" altLang="zh-CN" sz="3000" dirty="0">
                <a:latin typeface="隶书" pitchFamily="1" charset="-122"/>
                <a:ea typeface="隶书" pitchFamily="1" charset="-122"/>
              </a:rPr>
              <a:t>1.3.3 </a:t>
            </a:r>
            <a:r>
              <a:rPr lang="zh-CN" altLang="en-US" sz="3000" dirty="0">
                <a:latin typeface="隶书" pitchFamily="1" charset="-122"/>
                <a:ea typeface="隶书" pitchFamily="1" charset="-122"/>
              </a:rPr>
              <a:t>等离子弧的稳定性好</a:t>
            </a:r>
            <a:endParaRPr lang="zh-CN" altLang="en-US" sz="3000" dirty="0">
              <a:latin typeface="隶书" pitchFamily="1" charset="-122"/>
              <a:ea typeface="隶书" pitchFamily="1" charset="-122"/>
            </a:endParaRPr>
          </a:p>
        </p:txBody>
      </p:sp>
      <p:sp>
        <p:nvSpPr>
          <p:cNvPr id="10244" name="矩形 10243"/>
          <p:cNvSpPr>
            <a:spLocks noRot="1"/>
          </p:cNvSpPr>
          <p:nvPr/>
        </p:nvSpPr>
        <p:spPr>
          <a:xfrm>
            <a:off x="381000" y="1524000"/>
            <a:ext cx="8153400" cy="1520825"/>
          </a:xfrm>
          <a:prstGeom prst="rect">
            <a:avLst/>
          </a:prstGeom>
          <a:noFill/>
          <a:ln w="9525">
            <a:noFill/>
          </a:ln>
        </p:spPr>
        <p:txBody>
          <a:bodyPr lIns="90000" tIns="46800" rIns="90000" bIns="46800">
            <a:spAutoFit/>
          </a:bodyPr>
          <a:p>
            <a:pPr eaLnBrk="0" hangingPunct="0">
              <a:lnSpc>
                <a:spcPct val="120000"/>
              </a:lnSpc>
              <a:spcBef>
                <a:spcPct val="20000"/>
              </a:spcBef>
              <a:spcAft>
                <a:spcPct val="20000"/>
              </a:spcAft>
            </a:pPr>
            <a:r>
              <a:rPr lang="zh-CN" altLang="en-US" sz="2600" dirty="0">
                <a:effectLst>
                  <a:outerShdw blurRad="38100" dist="38100" dir="2700000">
                    <a:srgbClr val="FFFFFF"/>
                  </a:outerShdw>
                </a:effectLst>
                <a:latin typeface="隶书" pitchFamily="1" charset="-122"/>
                <a:ea typeface="隶书" pitchFamily="1" charset="-122"/>
              </a:rPr>
              <a:t>  等离子弧的电离度较钨极氩弧更高，因此稳定性好。外界气流和磁场对等离子弧的影响较小，不易发生电弧偏吹和漂移现象。</a:t>
            </a:r>
            <a:endParaRPr lang="zh-CN" altLang="en-US" sz="2600" dirty="0">
              <a:effectLst>
                <a:outerShdw blurRad="38100" dist="38100" dir="2700000">
                  <a:srgbClr val="FFFFFF"/>
                </a:outerShdw>
              </a:effectLst>
              <a:latin typeface="隶书" pitchFamily="1" charset="-122"/>
              <a:ea typeface="隶书" pitchFamily="1" charset="-122"/>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checkerboard(down)">
                                      <p:cBhvr>
                                        <p:cTn id="7" dur="5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slide(fromLeft)">
                                      <p:cBhvr>
                                        <p:cTn id="12" dur="500"/>
                                        <p:tgtEl>
                                          <p:spTgt spid="1024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slide(fromBottom)">
                                      <p:cBhvr>
                                        <p:cTn id="1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p:bldP spid="10244"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3.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4.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SPECIAL_SOURCE" val="bdnul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4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4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45.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48.xml><?xml version="1.0" encoding="utf-8"?>
<p:tagLst xmlns:p="http://schemas.openxmlformats.org/presentationml/2006/main">
  <p:tag name="commondata" val="eyJoZGlkIjoiNDY1MmY4MTY3YzFkZTg4NGM1MWI4N2I1NTA1MWI4MWEifQ=="/>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二氧化碳气保焊4</Template>
  <TotalTime>0</TotalTime>
  <Words>3866</Words>
  <Application>WPS 演示</Application>
  <PresentationFormat>在屏幕上显示</PresentationFormat>
  <Paragraphs>339</Paragraphs>
  <Slides>28</Slides>
  <Notes>0</Notes>
  <HiddenSlides>0</HiddenSlides>
  <MMClips>1</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28</vt:i4>
      </vt:variant>
    </vt:vector>
  </HeadingPairs>
  <TitlesOfParts>
    <vt:vector size="46" baseType="lpstr">
      <vt:lpstr>Arial</vt:lpstr>
      <vt:lpstr>宋体</vt:lpstr>
      <vt:lpstr>Wingdings</vt:lpstr>
      <vt:lpstr>Times New Roman</vt:lpstr>
      <vt:lpstr>Verdana</vt:lpstr>
      <vt:lpstr>华文行楷</vt:lpstr>
      <vt:lpstr>微软雅黑</vt:lpstr>
      <vt:lpstr>华文新魏</vt:lpstr>
      <vt:lpstr>隶书</vt:lpstr>
      <vt:lpstr>华文楷体</vt:lpstr>
      <vt:lpstr>Tahoma</vt:lpstr>
      <vt:lpstr>Calibri</vt:lpstr>
      <vt:lpstr>Courier New</vt:lpstr>
      <vt:lpstr>Arial Unicode MS</vt:lpstr>
      <vt:lpstr>楷体</vt:lpstr>
      <vt:lpstr>汉仪旗黑-85S</vt:lpstr>
      <vt:lpstr>黑体</vt:lpstr>
      <vt:lpstr>默认设计模板</vt:lpstr>
      <vt:lpstr>安全管理必备 工具--TPM概论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dalian railway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搅拌摩擦焊工艺研究 </dc:title>
  <dc:creator>曹朝霞</dc:creator>
  <cp:lastModifiedBy>little fairy</cp:lastModifiedBy>
  <cp:revision>210</cp:revision>
  <dcterms:created xsi:type="dcterms:W3CDTF">2002-09-14T07:01:59Z</dcterms:created>
  <dcterms:modified xsi:type="dcterms:W3CDTF">2024-01-22T06:12:17Z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EB52378D8C1344B7958297E06C92DA80_13</vt:lpwstr>
  </property>
</Properties>
</file>