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39" r:id="rId3"/>
    <p:sldId id="615" r:id="rId4"/>
    <p:sldId id="546" r:id="rId5"/>
    <p:sldId id="476" r:id="rId6"/>
    <p:sldId id="536" r:id="rId7"/>
    <p:sldId id="361" r:id="rId8"/>
    <p:sldId id="368" r:id="rId9"/>
    <p:sldId id="539" r:id="rId10"/>
    <p:sldId id="477" r:id="rId11"/>
    <p:sldId id="547" r:id="rId12"/>
    <p:sldId id="540" r:id="rId13"/>
    <p:sldId id="348" r:id="rId14"/>
    <p:sldId id="349" r:id="rId15"/>
    <p:sldId id="267" r:id="rId16"/>
    <p:sldId id="394" r:id="rId17"/>
    <p:sldId id="483" r:id="rId18"/>
    <p:sldId id="486" r:id="rId19"/>
    <p:sldId id="488" r:id="rId20"/>
    <p:sldId id="489" r:id="rId21"/>
    <p:sldId id="490" r:id="rId22"/>
    <p:sldId id="491" r:id="rId23"/>
    <p:sldId id="492" r:id="rId24"/>
    <p:sldId id="548" r:id="rId25"/>
    <p:sldId id="495" r:id="rId26"/>
    <p:sldId id="511" r:id="rId27"/>
    <p:sldId id="541" r:id="rId28"/>
    <p:sldId id="395" r:id="rId29"/>
    <p:sldId id="516" r:id="rId30"/>
    <p:sldId id="517" r:id="rId32"/>
    <p:sldId id="399" r:id="rId33"/>
    <p:sldId id="404" r:id="rId34"/>
    <p:sldId id="542" r:id="rId35"/>
    <p:sldId id="405" r:id="rId36"/>
    <p:sldId id="538" r:id="rId37"/>
    <p:sldId id="543" r:id="rId38"/>
    <p:sldId id="411" r:id="rId39"/>
    <p:sldId id="413" r:id="rId40"/>
    <p:sldId id="520" r:id="rId41"/>
    <p:sldId id="415" r:id="rId42"/>
    <p:sldId id="418" r:id="rId43"/>
    <p:sldId id="424" r:id="rId44"/>
    <p:sldId id="426" r:id="rId45"/>
    <p:sldId id="428" r:id="rId46"/>
    <p:sldId id="431" r:id="rId47"/>
    <p:sldId id="434" r:id="rId48"/>
    <p:sldId id="521" r:id="rId49"/>
    <p:sldId id="436" r:id="rId50"/>
    <p:sldId id="439" r:id="rId51"/>
    <p:sldId id="441" r:id="rId52"/>
    <p:sldId id="443" r:id="rId53"/>
    <p:sldId id="445" r:id="rId54"/>
    <p:sldId id="447" r:id="rId55"/>
    <p:sldId id="544" r:id="rId56"/>
    <p:sldId id="522" r:id="rId57"/>
    <p:sldId id="523" r:id="rId58"/>
    <p:sldId id="524" r:id="rId59"/>
    <p:sldId id="451" r:id="rId60"/>
    <p:sldId id="526" r:id="rId61"/>
    <p:sldId id="528" r:id="rId62"/>
    <p:sldId id="454" r:id="rId63"/>
    <p:sldId id="456" r:id="rId64"/>
    <p:sldId id="461" r:id="rId65"/>
    <p:sldId id="463" r:id="rId66"/>
    <p:sldId id="465" r:id="rId67"/>
    <p:sldId id="467" r:id="rId68"/>
    <p:sldId id="469" r:id="rId69"/>
    <p:sldId id="471" r:id="rId70"/>
    <p:sldId id="473" r:id="rId71"/>
    <p:sldId id="545" r:id="rId72"/>
    <p:sldId id="534" r:id="rId73"/>
    <p:sldId id="617" r:id="rId74"/>
  </p:sldIdLst>
  <p:sldSz cx="12192000" cy="6858000"/>
  <p:notesSz cx="6858000" cy="9144000"/>
  <p:custDataLst>
    <p:tags r:id="rId7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DA197"/>
    <a:srgbClr val="744D3E"/>
    <a:srgbClr val="DE4F40"/>
    <a:srgbClr val="795109"/>
    <a:srgbClr val="54460C"/>
    <a:srgbClr val="333300"/>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714" y="66"/>
      </p:cViewPr>
      <p:guideLst>
        <p:guide orient="horz" pos="2160"/>
        <p:guide pos="3840"/>
        <p:guide pos="672"/>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gs" Target="tags/tag159.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a:defRPr sz="1200" noProof="1" dirty="0"/>
            </a:lvl1pPr>
          </a:lstStyle>
          <a:p>
            <a:pPr marL="0" marR="0" lvl="0" indent="0" algn="r" defTabSz="914400" rtl="0" eaLnBrk="1" fontAlgn="base" latinLnBrk="0" hangingPunct="1">
              <a:lnSpc>
                <a:spcPct val="100000"/>
              </a:lnSpc>
              <a:spcBef>
                <a:spcPct val="0"/>
              </a:spcBef>
              <a:spcAft>
                <a:spcPct val="0"/>
              </a:spcAft>
              <a:buClrTx/>
              <a:buSzTx/>
              <a:buFontTx/>
              <a:buNone/>
              <a:defRPr/>
            </a:pPr>
            <a:fld id="{20B3352C-0790-43C0-8CC8-2F46BB0EA813}" type="slidenum">
              <a:rPr kumimoji="0" lang="en-US" altLang="zh-CN"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43010" name="Rectangle 2"/>
          <p:cNvSpPr>
            <a:spLocks noRot="1" noTextEdit="1"/>
          </p:cNvSpPr>
          <p:nvPr>
            <p:ph type="sldImg"/>
          </p:nvPr>
        </p:nvSpPr>
        <p:spPr/>
      </p:sp>
      <p:sp>
        <p:nvSpPr>
          <p:cNvPr id="43011"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45059" name="Rectangle 2"/>
          <p:cNvSpPr>
            <a:spLocks noRot="1" noTextEdit="1"/>
          </p:cNvSpPr>
          <p:nvPr>
            <p:ph type="sldImg"/>
          </p:nvPr>
        </p:nvSpPr>
        <p:spPr/>
      </p:sp>
      <p:sp>
        <p:nvSpPr>
          <p:cNvPr id="45060"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71682" name="Rectangle 2"/>
          <p:cNvSpPr>
            <a:spLocks noRot="1" noTextEdit="1"/>
          </p:cNvSpPr>
          <p:nvPr>
            <p:ph type="sldImg"/>
          </p:nvPr>
        </p:nvSpPr>
        <p:spPr>
          <a:xfrm>
            <a:off x="-95250" y="473075"/>
            <a:ext cx="7048500" cy="3965575"/>
          </a:xfrm>
        </p:spPr>
      </p:sp>
      <p:sp>
        <p:nvSpPr>
          <p:cNvPr id="71683" name="Rectangle 3"/>
          <p:cNvSpPr>
            <a:spLocks noGrp="1"/>
          </p:cNvSpPr>
          <p:nvPr>
            <p:ph type="body"/>
          </p:nvPr>
        </p:nvSpPr>
        <p:spPr>
          <a:xfrm>
            <a:off x="827088" y="4581525"/>
            <a:ext cx="5203825" cy="3900488"/>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73730" name="Rectangle 2"/>
          <p:cNvSpPr>
            <a:spLocks noRot="1" noTextEdit="1"/>
          </p:cNvSpPr>
          <p:nvPr>
            <p:ph type="sldImg"/>
          </p:nvPr>
        </p:nvSpPr>
        <p:spPr>
          <a:xfrm>
            <a:off x="-95250" y="473075"/>
            <a:ext cx="7048500" cy="3965575"/>
          </a:xfrm>
        </p:spPr>
      </p:sp>
      <p:sp>
        <p:nvSpPr>
          <p:cNvPr id="73731" name="Rectangle 3"/>
          <p:cNvSpPr>
            <a:spLocks noGrp="1"/>
          </p:cNvSpPr>
          <p:nvPr>
            <p:ph type="body"/>
          </p:nvPr>
        </p:nvSpPr>
        <p:spPr>
          <a:xfrm>
            <a:off x="827088" y="4581525"/>
            <a:ext cx="5203825" cy="3900488"/>
          </a:xfrm>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en-US" strike="noStrike" noProof="1"/>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40603BFD-4B79-4619-86BE-7C8EC368DB54}"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E1767A07-937C-4FC6-B8EB-B38C2DC38F5B}"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F980AC7F-6697-460B-9472-32C89B689D16}"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2"/>
          </p:nvPr>
        </p:nvSpPr>
        <p:spPr>
          <a:xfrm>
            <a:off x="609600" y="6245225"/>
            <a:ext cx="2844800" cy="476250"/>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3"/>
          </p:nvPr>
        </p:nvSpPr>
        <p:spPr>
          <a:xfrm>
            <a:off x="4165600" y="6245225"/>
            <a:ext cx="3860800" cy="476250"/>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7744EE75-89B1-4DFF-AC32-46B865A49ED0}"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838200" y="1825625"/>
            <a:ext cx="10515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4BD9A72A-3033-4904-B2FF-24DA218C1405}"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772022DA-3274-4DCE-99D6-22A37E355B70}"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89C0861C-96BA-4C39-9911-97EA95C793CA}"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Date Placeholder 6"/>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DEFD51A5-C2CF-46EB-98B4-73E7F5BD2C61}"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a:p>
        </p:txBody>
      </p:sp>
      <p:sp>
        <p:nvSpPr>
          <p:cNvPr id="3" name="Date Placeholder 2"/>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3"/>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4FE11F40-1494-4260-A232-78336879DE4C}"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2"/>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856B46EF-0C6A-4FC9-8C51-5E25C13BB0AE}"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5F1CEA3C-20BE-4116-A77C-C4C744FF8ED2}"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Tx/>
              <a:buNone/>
              <a:defRPr/>
            </a:pPr>
            <a:fld id="{0FB236EC-4925-404E-B5CA-39AD93443F93}" type="slidenum">
              <a:rPr kumimoji="0" lang="en-US" altLang="zh-CN"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tags" Target="../tags/tag8.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7"/>
          <p:cNvPicPr>
            <a:picLocks noChangeAspect="1"/>
          </p:cNvPicPr>
          <p:nvPr userDrawn="1"/>
        </p:nvPicPr>
        <p:blipFill>
          <a:blip r:embed="rId14"/>
          <a:stretch>
            <a:fillRect/>
          </a:stretch>
        </p:blipFill>
        <p:spPr>
          <a:xfrm>
            <a:off x="0" y="0"/>
            <a:ext cx="12192000" cy="6858000"/>
          </a:xfrm>
          <a:prstGeom prst="rect">
            <a:avLst/>
          </a:prstGeom>
          <a:noFill/>
          <a:ln w="9525">
            <a:noFill/>
          </a:ln>
        </p:spPr>
      </p:pic>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2.png"/><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tags" Target="../tags/tag36.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40.xml"/><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9.emf"/><Relationship Id="rId1" Type="http://schemas.openxmlformats.org/officeDocument/2006/relationships/tags" Target="../tags/tag4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tags" Target="../tags/tag71.xml"/><Relationship Id="rId1" Type="http://schemas.openxmlformats.org/officeDocument/2006/relationships/tags" Target="../tags/tag70.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tags" Target="../tags/tag8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tags" Target="../tags/tag10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tags" Target="../tags/tag104.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125.xml"/><Relationship Id="rId1" Type="http://schemas.openxmlformats.org/officeDocument/2006/relationships/tags" Target="../tags/tag124.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1.xml"/><Relationship Id="rId1" Type="http://schemas.openxmlformats.org/officeDocument/2006/relationships/tags" Target="../tags/tag13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3.xml"/><Relationship Id="rId1" Type="http://schemas.openxmlformats.org/officeDocument/2006/relationships/tags" Target="../tags/tag13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tags" Target="../tags/tag24.xml"/><Relationship Id="rId1" Type="http://schemas.openxmlformats.org/officeDocument/2006/relationships/tags" Target="../tags/tag2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tags" Target="../tags/tag13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tags" Target="../tags/tag13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tags" Target="../tags/tag13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tags" Target="../tags/tag14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tags" Target="../tags/tag148.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tags" Target="../tags/tag15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58.xml"/><Relationship Id="rId7" Type="http://schemas.openxmlformats.org/officeDocument/2006/relationships/hyperlink" Target="http://www.bofety.com/" TargetMode="External"/><Relationship Id="rId6" Type="http://schemas.openxmlformats.org/officeDocument/2006/relationships/tags" Target="../tags/tag157.xml"/><Relationship Id="rId5" Type="http://schemas.openxmlformats.org/officeDocument/2006/relationships/image" Target="../media/image15.jpeg"/><Relationship Id="rId4" Type="http://schemas.openxmlformats.org/officeDocument/2006/relationships/tags" Target="../tags/tag156.xml"/><Relationship Id="rId3" Type="http://schemas.openxmlformats.org/officeDocument/2006/relationships/image" Target="../media/image14.jpeg"/><Relationship Id="rId2" Type="http://schemas.openxmlformats.org/officeDocument/2006/relationships/tags" Target="../tags/tag155.xml"/><Relationship Id="rId1" Type="http://schemas.openxmlformats.org/officeDocument/2006/relationships/tags" Target="../tags/tag1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1"/>
          <p:cNvPicPr>
            <a:picLocks noChangeAspect="1"/>
          </p:cNvPicPr>
          <p:nvPr/>
        </p:nvPicPr>
        <p:blipFill>
          <a:blip r:embed="rId1"/>
          <a:srcRect t="7887" b="7777"/>
          <a:stretch>
            <a:fillRect/>
          </a:stretch>
        </p:blipFill>
        <p:spPr>
          <a:xfrm>
            <a:off x="0" y="0"/>
            <a:ext cx="12192000" cy="6858000"/>
          </a:xfrm>
          <a:prstGeom prst="rect">
            <a:avLst/>
          </a:prstGeom>
          <a:noFill/>
          <a:ln w="9525">
            <a:noFill/>
          </a:ln>
        </p:spPr>
      </p:pic>
      <p:sp>
        <p:nvSpPr>
          <p:cNvPr id="15364" name="Text Box 2"/>
          <p:cNvSpPr txBox="1"/>
          <p:nvPr/>
        </p:nvSpPr>
        <p:spPr>
          <a:xfrm>
            <a:off x="1588" y="2128838"/>
            <a:ext cx="12190413" cy="1420813"/>
          </a:xfrm>
          <a:prstGeom prst="rect">
            <a:avLst/>
          </a:prstGeom>
          <a:solidFill>
            <a:schemeClr val="accent5">
              <a:lumMod val="75000"/>
              <a:alpha val="87000"/>
            </a:schemeClr>
          </a:solidFill>
          <a:ln w="9525">
            <a:noFill/>
          </a:ln>
        </p:spPr>
        <p:txBody>
          <a:bodyPr wrap="square">
            <a:spAutoFit/>
          </a:bodyPr>
          <a:p>
            <a:pPr marR="0" algn="ctr" defTabSz="914400">
              <a:lnSpc>
                <a:spcPct val="120000"/>
              </a:lnSpc>
              <a:buClrTx/>
              <a:buSzTx/>
              <a:buFontTx/>
              <a:buNone/>
            </a:pPr>
            <a:r>
              <a:rPr kumimoji="0" lang="zh-CN" altLang="en-US" sz="7200" b="1" kern="1200" cap="none" spc="0" normalizeH="0" baseline="0" noProof="1" dirty="0">
                <a:solidFill>
                  <a:schemeClr val="bg1"/>
                </a:solidFill>
                <a:latin typeface="方正清刻本悦宋简体" pitchFamily="2" charset="-122"/>
                <a:ea typeface="方正清刻本悦宋简体" pitchFamily="2" charset="-122"/>
                <a:cs typeface="+mn-cs"/>
              </a:rPr>
              <a:t>本质安全管理体系培训</a:t>
            </a:r>
            <a:endParaRPr kumimoji="0" lang="zh-CN" altLang="en-US" sz="7200" b="1" kern="1200" cap="none" spc="0" normalizeH="0" baseline="0" noProof="1" dirty="0">
              <a:solidFill>
                <a:schemeClr val="bg1"/>
              </a:solidFill>
              <a:latin typeface="方正清刻本悦宋简体" pitchFamily="2" charset="-122"/>
              <a:ea typeface="方正清刻本悦宋简体" pitchFamily="2" charset="-122"/>
              <a:cs typeface="+mn-cs"/>
            </a:endParaRPr>
          </a:p>
        </p:txBody>
      </p:sp>
      <p:sp>
        <p:nvSpPr>
          <p:cNvPr id="2" name="文本框 1" descr="7b0a2020202022776f7264617274223a20227b5c2269645c223a32353030343531362c5c227469645c223a31333439377d220a7d0a"/>
          <p:cNvSpPr txBox="1"/>
          <p:nvPr>
            <p:custDataLst>
              <p:tags r:id="rId2"/>
            </p:custDataLst>
          </p:nvPr>
        </p:nvSpPr>
        <p:spPr>
          <a:xfrm>
            <a:off x="3395980"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945980"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4189095"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5432210"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4" name="图片 3"/>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5"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2</a:t>
            </a:r>
            <a:endParaRPr lang="zh-CN" altLang="en-US" sz="13800" dirty="0">
              <a:solidFill>
                <a:schemeClr val="bg1"/>
              </a:solidFill>
              <a:latin typeface="Adobe Caslon Pro Bold" pitchFamily="18" charset="0"/>
              <a:ea typeface="宋体" panose="02010600030101010101" pitchFamily="2" charset="-122"/>
            </a:endParaRPr>
          </a:p>
        </p:txBody>
      </p:sp>
      <p:sp>
        <p:nvSpPr>
          <p:cNvPr id="23556" name="矩形 5"/>
          <p:cNvSpPr/>
          <p:nvPr/>
        </p:nvSpPr>
        <p:spPr>
          <a:xfrm>
            <a:off x="4937125" y="2663825"/>
            <a:ext cx="5257800" cy="1570038"/>
          </a:xfrm>
          <a:prstGeom prst="rect">
            <a:avLst/>
          </a:prstGeom>
          <a:noFill/>
          <a:ln w="9525">
            <a:noFill/>
          </a:ln>
        </p:spPr>
        <p:txBody>
          <a:bodyPr anchor="t" anchorCtr="0">
            <a:spAutoFit/>
          </a:bodyPr>
          <a:p>
            <a:pPr algn="ctr">
              <a:buClr>
                <a:srgbClr val="800000"/>
              </a:buClr>
              <a:buFont typeface="Arial" panose="020B0604020202020204" pitchFamily="34" charset="0"/>
            </a:pPr>
            <a:r>
              <a:rPr lang="zh-CN" altLang="en-US" sz="4800" b="1" dirty="0">
                <a:solidFill>
                  <a:schemeClr val="bg1"/>
                </a:solidFill>
                <a:latin typeface="华文中宋" panose="02010600040101010101" pitchFamily="2" charset="-122"/>
                <a:ea typeface="华文中宋" panose="02010600040101010101" pitchFamily="2" charset="-122"/>
              </a:rPr>
              <a:t>本质安全管理体系基本知识介绍</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0" name="直接连接符 39"/>
          <p:cNvCxnSpPr/>
          <p:nvPr/>
        </p:nvCxnSpPr>
        <p:spPr>
          <a:xfrm>
            <a:off x="3490913" y="4827588"/>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500438"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453063" y="3975100"/>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453063" y="48418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414963" y="20796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41925" y="59277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左中括号 30"/>
          <p:cNvSpPr/>
          <p:nvPr/>
        </p:nvSpPr>
        <p:spPr>
          <a:xfrm>
            <a:off x="5851525" y="5619750"/>
            <a:ext cx="211138" cy="636588"/>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2" name="直接连接符 21"/>
          <p:cNvCxnSpPr/>
          <p:nvPr/>
        </p:nvCxnSpPr>
        <p:spPr>
          <a:xfrm>
            <a:off x="5205413"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81313" y="4000500"/>
            <a:ext cx="11049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8" name="Rectangle 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本安管理体系运作模式</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4589" name="矩形 6"/>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dirty="0">
              <a:latin typeface="Arial" panose="020B0604020202020204" pitchFamily="34" charset="0"/>
              <a:ea typeface="宋体" panose="02010600030101010101" pitchFamily="2" charset="-122"/>
            </a:endParaRPr>
          </a:p>
        </p:txBody>
      </p:sp>
      <p:sp>
        <p:nvSpPr>
          <p:cNvPr id="8" name="圆角矩形 7"/>
          <p:cNvSpPr/>
          <p:nvPr/>
        </p:nvSpPr>
        <p:spPr>
          <a:xfrm>
            <a:off x="2281238" y="3009900"/>
            <a:ext cx="685800" cy="1981200"/>
          </a:xfrm>
          <a:prstGeom prst="roundRect">
            <a:avLst>
              <a:gd name="adj" fmla="val 1389"/>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左中括号 8"/>
          <p:cNvSpPr/>
          <p:nvPr/>
        </p:nvSpPr>
        <p:spPr>
          <a:xfrm>
            <a:off x="3490913" y="2095500"/>
            <a:ext cx="314325" cy="3810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五边形 13"/>
          <p:cNvSpPr/>
          <p:nvPr/>
        </p:nvSpPr>
        <p:spPr>
          <a:xfrm>
            <a:off x="3805238" y="182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3" name="矩形 14"/>
          <p:cNvSpPr/>
          <p:nvPr/>
        </p:nvSpPr>
        <p:spPr>
          <a:xfrm>
            <a:off x="4224338" y="1873250"/>
            <a:ext cx="95408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做什么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五边形 15"/>
          <p:cNvSpPr/>
          <p:nvPr/>
        </p:nvSpPr>
        <p:spPr>
          <a:xfrm>
            <a:off x="3805238" y="563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5" name="矩形 16"/>
          <p:cNvSpPr/>
          <p:nvPr/>
        </p:nvSpPr>
        <p:spPr>
          <a:xfrm>
            <a:off x="3986213" y="5705475"/>
            <a:ext cx="154463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要做的更好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100763" y="187325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承诺、方针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 name="五边形 18"/>
          <p:cNvSpPr/>
          <p:nvPr/>
        </p:nvSpPr>
        <p:spPr>
          <a:xfrm>
            <a:off x="3805238" y="27432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8" name="矩形 19"/>
          <p:cNvSpPr/>
          <p:nvPr/>
        </p:nvSpPr>
        <p:spPr>
          <a:xfrm>
            <a:off x="4224338" y="2809875"/>
            <a:ext cx="95408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如何做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左中括号 20"/>
          <p:cNvSpPr/>
          <p:nvPr/>
        </p:nvSpPr>
        <p:spPr>
          <a:xfrm>
            <a:off x="5815013" y="2692400"/>
            <a:ext cx="209550" cy="635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矩形 22"/>
          <p:cNvSpPr/>
          <p:nvPr/>
        </p:nvSpPr>
        <p:spPr>
          <a:xfrm>
            <a:off x="6100763" y="3109913"/>
            <a:ext cx="2236788"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文件化、制定措施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6100763" y="2492375"/>
            <a:ext cx="2825750"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职责、权限、风险评价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五边形 24"/>
          <p:cNvSpPr/>
          <p:nvPr/>
        </p:nvSpPr>
        <p:spPr>
          <a:xfrm>
            <a:off x="3805238" y="36925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3" name="矩形 25"/>
          <p:cNvSpPr/>
          <p:nvPr/>
        </p:nvSpPr>
        <p:spPr>
          <a:xfrm>
            <a:off x="4090988" y="3759200"/>
            <a:ext cx="1211262"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按规定做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100763" y="375920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按规定实施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五边形 27"/>
          <p:cNvSpPr/>
          <p:nvPr/>
        </p:nvSpPr>
        <p:spPr>
          <a:xfrm>
            <a:off x="3805238" y="45688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6" name="矩形 28"/>
          <p:cNvSpPr/>
          <p:nvPr/>
        </p:nvSpPr>
        <p:spPr>
          <a:xfrm>
            <a:off x="4090988" y="4627563"/>
            <a:ext cx="1211262"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做好了吗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100763" y="5419725"/>
            <a:ext cx="1209675"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持续改进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6096000" y="6019800"/>
            <a:ext cx="217170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管理模式：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PDCA</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096000" y="4627563"/>
            <a:ext cx="1979613"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评价实施的效果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610" name="矩形 42"/>
          <p:cNvSpPr/>
          <p:nvPr/>
        </p:nvSpPr>
        <p:spPr>
          <a:xfrm>
            <a:off x="2438400" y="3584575"/>
            <a:ext cx="442913" cy="831850"/>
          </a:xfrm>
          <a:prstGeom prst="rect">
            <a:avLst/>
          </a:prstGeom>
          <a:noFill/>
          <a:ln w="9525">
            <a:noFill/>
          </a:ln>
        </p:spPr>
        <p:txBody>
          <a:bodyPr anchor="t" anchorCtr="0">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受</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bwMode="auto">
          <a:xfrm>
            <a:off x="4305300" y="1357313"/>
            <a:ext cx="3581400" cy="400050"/>
          </a:xfrm>
        </p:spPr>
        <p:txBody>
          <a:bodyPr wrap="square">
            <a:spAutoFit/>
          </a:bodyPr>
          <a:lstStyle/>
          <a:p>
            <a:pPr marL="0" marR="0" lvl="0" indent="0" algn="ctr" defTabSz="914400" rtl="0" eaLnBrk="1" fontAlgn="ctr" latinLnBrk="0" hangingPunct="1">
              <a:lnSpc>
                <a:spcPct val="10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螺旋持续上升的模型</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602" name="Text Box 3"/>
          <p:cNvSpPr txBox="1"/>
          <p:nvPr/>
        </p:nvSpPr>
        <p:spPr>
          <a:xfrm>
            <a:off x="5486400" y="2854325"/>
            <a:ext cx="457200" cy="457200"/>
          </a:xfrm>
          <a:prstGeom prst="rect">
            <a:avLst/>
          </a:prstGeom>
          <a:noFill/>
          <a:ln w="12700">
            <a:noFill/>
          </a:ln>
        </p:spPr>
        <p:txBody>
          <a:bodyPr anchor="t" anchorCtr="0">
            <a:spAutoFit/>
          </a:bodyPr>
          <a:p>
            <a:pPr eaLnBrk="0" hangingPunct="0">
              <a:spcBef>
                <a:spcPct val="50000"/>
              </a:spcBef>
            </a:pPr>
            <a:endParaRPr lang="zh-CN" altLang="zh-CN" sz="2400" dirty="0">
              <a:latin typeface="Times New Roman" panose="02020603050405020304" pitchFamily="18" charset="0"/>
              <a:ea typeface="宋体" panose="02010600030101010101" pitchFamily="2" charset="-122"/>
            </a:endParaRPr>
          </a:p>
        </p:txBody>
      </p:sp>
      <p:sp>
        <p:nvSpPr>
          <p:cNvPr id="146436" name="Oval 4"/>
          <p:cNvSpPr/>
          <p:nvPr/>
        </p:nvSpPr>
        <p:spPr>
          <a:xfrm>
            <a:off x="3505200" y="4683125"/>
            <a:ext cx="1905000" cy="1828800"/>
          </a:xfrm>
          <a:prstGeom prst="ellipse">
            <a:avLst/>
          </a:prstGeom>
          <a:solidFill>
            <a:srgbClr val="CCCC00"/>
          </a:solid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04" name="Line 5"/>
          <p:cNvSpPr/>
          <p:nvPr/>
        </p:nvSpPr>
        <p:spPr>
          <a:xfrm>
            <a:off x="2667000" y="6526213"/>
            <a:ext cx="2819400" cy="0"/>
          </a:xfrm>
          <a:prstGeom prst="line">
            <a:avLst/>
          </a:prstGeom>
          <a:ln w="76200" cap="flat" cmpd="sng">
            <a:solidFill>
              <a:schemeClr val="tx1"/>
            </a:solidFill>
            <a:prstDash val="solid"/>
            <a:round/>
            <a:headEnd type="none" w="med" len="med"/>
            <a:tailEnd type="none" w="med" len="med"/>
          </a:ln>
        </p:spPr>
      </p:sp>
      <p:sp>
        <p:nvSpPr>
          <p:cNvPr id="25605" name="Line 6"/>
          <p:cNvSpPr/>
          <p:nvPr/>
        </p:nvSpPr>
        <p:spPr>
          <a:xfrm flipV="1">
            <a:off x="5486400" y="4572000"/>
            <a:ext cx="0" cy="1981200"/>
          </a:xfrm>
          <a:prstGeom prst="line">
            <a:avLst/>
          </a:prstGeom>
          <a:ln w="76200" cap="flat" cmpd="sng">
            <a:solidFill>
              <a:schemeClr val="tx1"/>
            </a:solidFill>
            <a:prstDash val="solid"/>
            <a:round/>
            <a:headEnd type="none" w="med" len="med"/>
            <a:tailEnd type="none" w="med" len="med"/>
          </a:ln>
        </p:spPr>
      </p:sp>
      <p:sp>
        <p:nvSpPr>
          <p:cNvPr id="25606" name="Line 7"/>
          <p:cNvSpPr/>
          <p:nvPr/>
        </p:nvSpPr>
        <p:spPr>
          <a:xfrm>
            <a:off x="3546475" y="5645150"/>
            <a:ext cx="1828800" cy="0"/>
          </a:xfrm>
          <a:prstGeom prst="line">
            <a:avLst/>
          </a:prstGeom>
          <a:ln w="9525" cap="flat" cmpd="sng">
            <a:solidFill>
              <a:schemeClr val="tx1"/>
            </a:solidFill>
            <a:prstDash val="solid"/>
            <a:round/>
            <a:headEnd type="none" w="med" len="med"/>
            <a:tailEnd type="none" w="med" len="med"/>
          </a:ln>
        </p:spPr>
      </p:sp>
      <p:sp>
        <p:nvSpPr>
          <p:cNvPr id="25607" name="Line 8"/>
          <p:cNvSpPr/>
          <p:nvPr/>
        </p:nvSpPr>
        <p:spPr>
          <a:xfrm>
            <a:off x="4419600" y="4683125"/>
            <a:ext cx="0" cy="1905000"/>
          </a:xfrm>
          <a:prstGeom prst="line">
            <a:avLst/>
          </a:prstGeom>
          <a:ln w="9525" cap="flat" cmpd="sng">
            <a:solidFill>
              <a:schemeClr val="tx1"/>
            </a:solidFill>
            <a:prstDash val="solid"/>
            <a:round/>
            <a:headEnd type="none" w="med" len="med"/>
            <a:tailEnd type="none" w="med" len="med"/>
          </a:ln>
        </p:spPr>
      </p:sp>
      <p:sp>
        <p:nvSpPr>
          <p:cNvPr id="146441" name="Oval 9"/>
          <p:cNvSpPr/>
          <p:nvPr/>
        </p:nvSpPr>
        <p:spPr>
          <a:xfrm>
            <a:off x="5486400" y="2778125"/>
            <a:ext cx="1905000" cy="1752600"/>
          </a:xfrm>
          <a:prstGeom prst="ellipse">
            <a:avLst/>
          </a:prstGeom>
          <a:solidFill>
            <a:srgbClr val="CCCC00"/>
          </a:solid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09" name="Line 10"/>
          <p:cNvSpPr/>
          <p:nvPr/>
        </p:nvSpPr>
        <p:spPr>
          <a:xfrm flipV="1">
            <a:off x="3443288" y="1939925"/>
            <a:ext cx="4786312" cy="4648200"/>
          </a:xfrm>
          <a:prstGeom prst="line">
            <a:avLst/>
          </a:prstGeom>
          <a:ln w="28575" cap="flat" cmpd="sng">
            <a:solidFill>
              <a:srgbClr val="FF0000"/>
            </a:solidFill>
            <a:prstDash val="solid"/>
            <a:round/>
            <a:headEnd type="none" w="med" len="med"/>
            <a:tailEnd type="none" w="med" len="med"/>
          </a:ln>
        </p:spPr>
      </p:sp>
      <p:sp>
        <p:nvSpPr>
          <p:cNvPr id="25610" name="Line 11"/>
          <p:cNvSpPr/>
          <p:nvPr/>
        </p:nvSpPr>
        <p:spPr>
          <a:xfrm>
            <a:off x="5465763" y="4572000"/>
            <a:ext cx="2133600" cy="0"/>
          </a:xfrm>
          <a:prstGeom prst="line">
            <a:avLst/>
          </a:prstGeom>
          <a:ln w="57150" cap="flat" cmpd="sng">
            <a:solidFill>
              <a:schemeClr val="tx1"/>
            </a:solidFill>
            <a:prstDash val="solid"/>
            <a:round/>
            <a:headEnd type="none" w="med" len="med"/>
            <a:tailEnd type="none" w="med" len="med"/>
          </a:ln>
        </p:spPr>
      </p:sp>
      <p:sp>
        <p:nvSpPr>
          <p:cNvPr id="25611" name="Line 12"/>
          <p:cNvSpPr/>
          <p:nvPr/>
        </p:nvSpPr>
        <p:spPr>
          <a:xfrm>
            <a:off x="5638800" y="3616325"/>
            <a:ext cx="1828800" cy="0"/>
          </a:xfrm>
          <a:prstGeom prst="line">
            <a:avLst/>
          </a:prstGeom>
          <a:ln w="9525" cap="flat" cmpd="sng">
            <a:solidFill>
              <a:schemeClr val="tx1"/>
            </a:solidFill>
            <a:prstDash val="solid"/>
            <a:round/>
            <a:headEnd type="none" w="med" len="med"/>
            <a:tailEnd type="none" w="med" len="med"/>
          </a:ln>
        </p:spPr>
      </p:sp>
      <p:sp>
        <p:nvSpPr>
          <p:cNvPr id="25612" name="Line 13"/>
          <p:cNvSpPr/>
          <p:nvPr/>
        </p:nvSpPr>
        <p:spPr>
          <a:xfrm flipV="1">
            <a:off x="6477000" y="2778125"/>
            <a:ext cx="0" cy="1752600"/>
          </a:xfrm>
          <a:prstGeom prst="line">
            <a:avLst/>
          </a:prstGeom>
          <a:ln w="9525" cap="flat" cmpd="sng">
            <a:solidFill>
              <a:schemeClr val="tx1"/>
            </a:solidFill>
            <a:prstDash val="solid"/>
            <a:round/>
            <a:headEnd type="none" w="med" len="med"/>
            <a:tailEnd type="none" w="med" len="med"/>
          </a:ln>
        </p:spPr>
      </p:sp>
      <p:sp>
        <p:nvSpPr>
          <p:cNvPr id="146446" name="AutoShape 14"/>
          <p:cNvSpPr/>
          <p:nvPr/>
        </p:nvSpPr>
        <p:spPr>
          <a:xfrm>
            <a:off x="2743200" y="3997325"/>
            <a:ext cx="990600" cy="2133600"/>
          </a:xfrm>
          <a:custGeom>
            <a:avLst/>
            <a:gdLst/>
            <a:ahLst/>
            <a:cxnLst>
              <a:cxn ang="0">
                <a:pos x="990600" y="600470"/>
              </a:cxn>
              <a:cxn ang="0">
                <a:pos x="655630" y="0"/>
              </a:cxn>
              <a:cxn ang="0">
                <a:pos x="655630" y="435017"/>
              </a:cxn>
              <a:cxn ang="0">
                <a:pos x="569916" y="435017"/>
              </a:cxn>
              <a:cxn ang="0">
                <a:pos x="0" y="1200940"/>
              </a:cxn>
              <a:cxn ang="0">
                <a:pos x="0" y="2133600"/>
              </a:cxn>
              <a:cxn ang="0">
                <a:pos x="157028" y="2133600"/>
              </a:cxn>
              <a:cxn ang="0">
                <a:pos x="157028" y="1200940"/>
              </a:cxn>
              <a:cxn ang="0">
                <a:pos x="569916" y="765923"/>
              </a:cxn>
              <a:cxn ang="0">
                <a:pos x="655630" y="765923"/>
              </a:cxn>
              <a:cxn ang="0">
                <a:pos x="655630" y="1200940"/>
              </a:cxn>
              <a:cxn ang="0">
                <a:pos x="990600" y="600470"/>
              </a:cxn>
            </a:cxnLst>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p>
            <a:endParaRPr lang="zh-CN" altLang="en-US"/>
          </a:p>
        </p:txBody>
      </p:sp>
      <p:sp>
        <p:nvSpPr>
          <p:cNvPr id="146447" name="AutoShape 15"/>
          <p:cNvSpPr/>
          <p:nvPr/>
        </p:nvSpPr>
        <p:spPr>
          <a:xfrm>
            <a:off x="4953000" y="2092325"/>
            <a:ext cx="1295400" cy="1524000"/>
          </a:xfrm>
          <a:custGeom>
            <a:avLst/>
            <a:gdLst/>
            <a:ahLst/>
            <a:cxnLst>
              <a:cxn ang="0">
                <a:pos x="1295400" y="428907"/>
              </a:cxn>
              <a:cxn ang="0">
                <a:pos x="857363" y="0"/>
              </a:cxn>
              <a:cxn ang="0">
                <a:pos x="857363" y="310727"/>
              </a:cxn>
              <a:cxn ang="0">
                <a:pos x="745275" y="310727"/>
              </a:cxn>
              <a:cxn ang="0">
                <a:pos x="0" y="857814"/>
              </a:cxn>
              <a:cxn ang="0">
                <a:pos x="0" y="1524000"/>
              </a:cxn>
              <a:cxn ang="0">
                <a:pos x="205345" y="1524000"/>
              </a:cxn>
              <a:cxn ang="0">
                <a:pos x="205345" y="857814"/>
              </a:cxn>
              <a:cxn ang="0">
                <a:pos x="745275" y="547088"/>
              </a:cxn>
              <a:cxn ang="0">
                <a:pos x="857363" y="547088"/>
              </a:cxn>
              <a:cxn ang="0">
                <a:pos x="857363" y="857814"/>
              </a:cxn>
              <a:cxn ang="0">
                <a:pos x="1295400" y="428907"/>
              </a:cxn>
            </a:cxnLst>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p>
            <a:endParaRPr lang="zh-CN" altLang="en-US"/>
          </a:p>
        </p:txBody>
      </p:sp>
      <p:sp>
        <p:nvSpPr>
          <p:cNvPr id="25615" name="Line 16"/>
          <p:cNvSpPr/>
          <p:nvPr/>
        </p:nvSpPr>
        <p:spPr>
          <a:xfrm flipV="1">
            <a:off x="7543800" y="2625725"/>
            <a:ext cx="0" cy="1981200"/>
          </a:xfrm>
          <a:prstGeom prst="line">
            <a:avLst/>
          </a:prstGeom>
          <a:ln w="76200" cap="flat" cmpd="sng">
            <a:solidFill>
              <a:schemeClr val="tx1"/>
            </a:solidFill>
            <a:prstDash val="solid"/>
            <a:round/>
            <a:headEnd type="none" w="med" len="med"/>
            <a:tailEnd type="none" w="med" len="med"/>
          </a:ln>
        </p:spPr>
      </p:sp>
      <p:sp>
        <p:nvSpPr>
          <p:cNvPr id="25616" name="Line 17"/>
          <p:cNvSpPr/>
          <p:nvPr/>
        </p:nvSpPr>
        <p:spPr>
          <a:xfrm>
            <a:off x="7543800" y="2625725"/>
            <a:ext cx="1828800" cy="0"/>
          </a:xfrm>
          <a:prstGeom prst="line">
            <a:avLst/>
          </a:prstGeom>
          <a:ln w="57150" cap="flat" cmpd="sng">
            <a:solidFill>
              <a:schemeClr val="tx1"/>
            </a:solidFill>
            <a:prstDash val="solid"/>
            <a:round/>
            <a:headEnd type="none" w="med" len="med"/>
            <a:tailEnd type="none" w="med" len="med"/>
          </a:ln>
        </p:spPr>
      </p:sp>
      <p:sp>
        <p:nvSpPr>
          <p:cNvPr id="25617" name="Text Box 18"/>
          <p:cNvSpPr txBox="1"/>
          <p:nvPr/>
        </p:nvSpPr>
        <p:spPr>
          <a:xfrm>
            <a:off x="4648200" y="4987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P</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18" name="Text Box 19"/>
          <p:cNvSpPr txBox="1"/>
          <p:nvPr/>
        </p:nvSpPr>
        <p:spPr>
          <a:xfrm>
            <a:off x="4648200" y="5749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D</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19" name="Text Box 20"/>
          <p:cNvSpPr txBox="1"/>
          <p:nvPr/>
        </p:nvSpPr>
        <p:spPr>
          <a:xfrm>
            <a:off x="3810000" y="5673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C</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0" name="Text Box 21"/>
          <p:cNvSpPr txBox="1"/>
          <p:nvPr/>
        </p:nvSpPr>
        <p:spPr>
          <a:xfrm>
            <a:off x="3733800" y="50641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A</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1" name="Text Box 22"/>
          <p:cNvSpPr txBox="1"/>
          <p:nvPr/>
        </p:nvSpPr>
        <p:spPr>
          <a:xfrm>
            <a:off x="6629400" y="3768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D</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2" name="Text Box 23"/>
          <p:cNvSpPr txBox="1"/>
          <p:nvPr/>
        </p:nvSpPr>
        <p:spPr>
          <a:xfrm>
            <a:off x="6629400" y="3006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P</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3" name="Text Box 24"/>
          <p:cNvSpPr txBox="1"/>
          <p:nvPr/>
        </p:nvSpPr>
        <p:spPr>
          <a:xfrm>
            <a:off x="5867400" y="3082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A</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4" name="Text Box 25"/>
          <p:cNvSpPr txBox="1"/>
          <p:nvPr/>
        </p:nvSpPr>
        <p:spPr>
          <a:xfrm>
            <a:off x="5867400" y="3768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C</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146458" name="AutoShape 26"/>
          <p:cNvSpPr/>
          <p:nvPr/>
        </p:nvSpPr>
        <p:spPr>
          <a:xfrm>
            <a:off x="7948613" y="2244725"/>
            <a:ext cx="1295400" cy="4419600"/>
          </a:xfrm>
          <a:prstGeom prst="upArrow">
            <a:avLst>
              <a:gd name="adj1" fmla="val 50000"/>
              <a:gd name="adj2" fmla="val 85262"/>
            </a:avLst>
          </a:prstGeom>
          <a:solidFill>
            <a:srgbClr val="4DA197"/>
          </a:solidFill>
          <a:ln w="9525">
            <a:noFill/>
          </a:ln>
        </p:spPr>
        <p:txBody>
          <a:bodyPr vert="eaVert" wrap="none" anchor="ctr" anchorCtr="0"/>
          <a:p>
            <a:pPr algn="ctr" eaLnBrk="0" hangingPunct="0"/>
            <a:r>
              <a:rPr lang="zh-CN" altLang="en-US" sz="2400" b="1" dirty="0">
                <a:solidFill>
                  <a:schemeClr val="bg1"/>
                </a:solidFill>
                <a:latin typeface="Times New Roman" panose="02020603050405020304" pitchFamily="18" charset="0"/>
                <a:ea typeface="宋体" panose="02010600030101010101" pitchFamily="2" charset="-122"/>
              </a:rPr>
              <a:t>本安绩效</a:t>
            </a:r>
            <a:r>
              <a:rPr lang="zh-CN" altLang="zh-CN" sz="2400" b="1" dirty="0">
                <a:solidFill>
                  <a:schemeClr val="bg1"/>
                </a:solidFill>
                <a:latin typeface="Times New Roman" panose="02020603050405020304" pitchFamily="18" charset="0"/>
                <a:ea typeface="宋体" panose="02010600030101010101" pitchFamily="2" charset="-122"/>
              </a:rPr>
              <a:t>水</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25626" name="Line 27"/>
          <p:cNvSpPr/>
          <p:nvPr/>
        </p:nvSpPr>
        <p:spPr>
          <a:xfrm flipV="1">
            <a:off x="9372600" y="2168525"/>
            <a:ext cx="0" cy="457200"/>
          </a:xfrm>
          <a:prstGeom prst="line">
            <a:avLst/>
          </a:prstGeom>
          <a:ln w="38100" cap="flat" cmpd="sng">
            <a:solidFill>
              <a:schemeClr val="tx1"/>
            </a:solidFill>
            <a:prstDash val="solid"/>
            <a:round/>
            <a:headEnd type="none" w="med" len="med"/>
            <a:tailEnd type="none" w="med" len="med"/>
          </a:ln>
        </p:spPr>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29" name="Rectangle 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本安管理体系运作模式</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5630" name="矩形 36"/>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dissolve">
                                      <p:cBhvr>
                                        <p:cTn id="7" dur="500"/>
                                        <p:tgtEl>
                                          <p:spTgt spid="1464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6446"/>
                                        </p:tgtEl>
                                        <p:attrNameLst>
                                          <p:attrName>style.visibility</p:attrName>
                                        </p:attrNameLst>
                                      </p:cBhvr>
                                      <p:to>
                                        <p:strVal val="visible"/>
                                      </p:to>
                                    </p:set>
                                    <p:anim calcmode="lin" valueType="num">
                                      <p:cBhvr additive="base">
                                        <p:cTn id="12" dur="500" fill="hold"/>
                                        <p:tgtEl>
                                          <p:spTgt spid="146446"/>
                                        </p:tgtEl>
                                        <p:attrNameLst>
                                          <p:attrName>ppt_x</p:attrName>
                                        </p:attrNameLst>
                                      </p:cBhvr>
                                      <p:tavLst>
                                        <p:tav tm="0">
                                          <p:val>
                                            <p:strVal val="0-#ppt_w/2"/>
                                          </p:val>
                                        </p:tav>
                                        <p:tav tm="100000">
                                          <p:val>
                                            <p:strVal val="#ppt_x"/>
                                          </p:val>
                                        </p:tav>
                                      </p:tavLst>
                                    </p:anim>
                                    <p:anim calcmode="lin" valueType="num">
                                      <p:cBhvr additive="base">
                                        <p:cTn id="13" dur="500" fill="hold"/>
                                        <p:tgtEl>
                                          <p:spTgt spid="1464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6441"/>
                                        </p:tgtEl>
                                        <p:attrNameLst>
                                          <p:attrName>style.visibility</p:attrName>
                                        </p:attrNameLst>
                                      </p:cBhvr>
                                      <p:to>
                                        <p:strVal val="visible"/>
                                      </p:to>
                                    </p:set>
                                    <p:animEffect transition="in" filter="box(out)">
                                      <p:cBhvr>
                                        <p:cTn id="18" dur="500"/>
                                        <p:tgtEl>
                                          <p:spTgt spid="146441"/>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6447"/>
                                        </p:tgtEl>
                                        <p:attrNameLst>
                                          <p:attrName>style.visibility</p:attrName>
                                        </p:attrNameLst>
                                      </p:cBhvr>
                                      <p:to>
                                        <p:strVal val="visible"/>
                                      </p:to>
                                    </p:set>
                                    <p:animEffect transition="in" filter="dissolve">
                                      <p:cBhvr>
                                        <p:cTn id="23" dur="500"/>
                                        <p:tgtEl>
                                          <p:spTgt spid="1464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41" grpId="0" animBg="1"/>
      <p:bldP spid="1464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27" name="Rectangle 3"/>
          <p:cNvSpPr/>
          <p:nvPr/>
        </p:nvSpPr>
        <p:spPr>
          <a:xfrm>
            <a:off x="1071563" y="412750"/>
            <a:ext cx="387667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本安管理体系的特点</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6628" name="矩形 1"/>
          <p:cNvSpPr/>
          <p:nvPr/>
        </p:nvSpPr>
        <p:spPr>
          <a:xfrm>
            <a:off x="254000" y="444500"/>
            <a:ext cx="406400" cy="522288"/>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2</a:t>
            </a:r>
            <a:endParaRPr lang="zh-CN" altLang="en-US" sz="2800" dirty="0">
              <a:latin typeface="Arial" panose="020B0604020202020204" pitchFamily="34" charset="0"/>
              <a:ea typeface="宋体" panose="02010600030101010101" pitchFamily="2" charset="-122"/>
            </a:endParaRPr>
          </a:p>
        </p:txBody>
      </p:sp>
      <p:sp>
        <p:nvSpPr>
          <p:cNvPr id="3" name="椭圆 2"/>
          <p:cNvSpPr/>
          <p:nvPr/>
        </p:nvSpPr>
        <p:spPr>
          <a:xfrm>
            <a:off x="4278313" y="1763713"/>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矩形 9"/>
          <p:cNvSpPr/>
          <p:nvPr/>
        </p:nvSpPr>
        <p:spPr>
          <a:xfrm>
            <a:off x="4324350" y="2133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规范性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4278313" y="3290888"/>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4278313" y="4811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564313" y="3290888"/>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6564313" y="4811713"/>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p:nvPr/>
        </p:nvSpPr>
        <p:spPr>
          <a:xfrm>
            <a:off x="6564313" y="1763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6" name="矩形 10"/>
          <p:cNvSpPr/>
          <p:nvPr/>
        </p:nvSpPr>
        <p:spPr>
          <a:xfrm>
            <a:off x="4324350" y="3649663"/>
            <a:ext cx="1108075" cy="461962"/>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强制性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7" name="矩形 11"/>
          <p:cNvSpPr/>
          <p:nvPr/>
        </p:nvSpPr>
        <p:spPr>
          <a:xfrm>
            <a:off x="4324350" y="5181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追溯性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8" name="矩形 18"/>
          <p:cNvSpPr/>
          <p:nvPr/>
        </p:nvSpPr>
        <p:spPr>
          <a:xfrm>
            <a:off x="6600825" y="2133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系统性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9" name="矩形 19"/>
          <p:cNvSpPr/>
          <p:nvPr/>
        </p:nvSpPr>
        <p:spPr>
          <a:xfrm>
            <a:off x="6610350" y="3660775"/>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自律性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40" name="矩形 20"/>
          <p:cNvSpPr/>
          <p:nvPr/>
        </p:nvSpPr>
        <p:spPr>
          <a:xfrm>
            <a:off x="6629400" y="5181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兼容性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2" name="弧形 21"/>
          <p:cNvSpPr/>
          <p:nvPr/>
        </p:nvSpPr>
        <p:spPr>
          <a:xfrm>
            <a:off x="4125913" y="15906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弧形 25"/>
          <p:cNvSpPr/>
          <p:nvPr/>
        </p:nvSpPr>
        <p:spPr>
          <a:xfrm>
            <a:off x="4125913" y="31273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弧形 26"/>
          <p:cNvSpPr/>
          <p:nvPr/>
        </p:nvSpPr>
        <p:spPr>
          <a:xfrm>
            <a:off x="4125913" y="46640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弧形 27"/>
          <p:cNvSpPr/>
          <p:nvPr/>
        </p:nvSpPr>
        <p:spPr>
          <a:xfrm flipH="1">
            <a:off x="6392863" y="4649788"/>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弧形 28"/>
          <p:cNvSpPr/>
          <p:nvPr/>
        </p:nvSpPr>
        <p:spPr>
          <a:xfrm flipH="1">
            <a:off x="6392863" y="3140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弧形 29"/>
          <p:cNvSpPr/>
          <p:nvPr/>
        </p:nvSpPr>
        <p:spPr>
          <a:xfrm flipH="1">
            <a:off x="6392863" y="1616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圆角矩形 22"/>
          <p:cNvSpPr/>
          <p:nvPr/>
        </p:nvSpPr>
        <p:spPr>
          <a:xfrm>
            <a:off x="660400" y="20526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圆角矩形 32"/>
          <p:cNvSpPr/>
          <p:nvPr/>
        </p:nvSpPr>
        <p:spPr>
          <a:xfrm>
            <a:off x="660400" y="3602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圆角矩形 33"/>
          <p:cNvSpPr/>
          <p:nvPr/>
        </p:nvSpPr>
        <p:spPr>
          <a:xfrm>
            <a:off x="660400" y="5126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圆角矩形 34"/>
          <p:cNvSpPr/>
          <p:nvPr/>
        </p:nvSpPr>
        <p:spPr>
          <a:xfrm>
            <a:off x="8382000" y="5126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圆角矩形 35"/>
          <p:cNvSpPr/>
          <p:nvPr/>
        </p:nvSpPr>
        <p:spPr>
          <a:xfrm>
            <a:off x="8382000" y="3602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圆角矩形 36"/>
          <p:cNvSpPr/>
          <p:nvPr/>
        </p:nvSpPr>
        <p:spPr>
          <a:xfrm>
            <a:off x="8369300" y="20526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2" name="直接连接符 31"/>
          <p:cNvCxnSpPr/>
          <p:nvPr/>
        </p:nvCxnSpPr>
        <p:spPr>
          <a:xfrm>
            <a:off x="3686175"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683000" y="3902075"/>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683000" y="5434013"/>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29563" y="5426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942263" y="3902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929563"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296988" y="21447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写你应做的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1233488" y="38338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做你所写的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1176338" y="5308600"/>
            <a:ext cx="172402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证明你所做的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p:nvPr/>
        </p:nvSpPr>
        <p:spPr>
          <a:xfrm>
            <a:off x="8634413" y="2144713"/>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全组织、全过程管理</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a:off x="8634413" y="3714750"/>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自我完善、自我改进</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p:nvPr/>
        </p:nvSpPr>
        <p:spPr>
          <a:xfrm>
            <a:off x="8262938" y="5226050"/>
            <a:ext cx="326231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不同管理体系标准相互兼容</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143000" y="1574800"/>
            <a:ext cx="7467600" cy="44196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2" name="Rectangle 2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本安管理体系核心思想</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7653" name="矩形 1"/>
          <p:cNvSpPr/>
          <p:nvPr/>
        </p:nvSpPr>
        <p:spPr>
          <a:xfrm>
            <a:off x="239713" y="444500"/>
            <a:ext cx="522287" cy="522288"/>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3 </a:t>
            </a:r>
            <a:endParaRPr lang="zh-CN" altLang="en-US" sz="2800" dirty="0">
              <a:latin typeface="Arial" panose="020B0604020202020204" pitchFamily="34" charset="0"/>
              <a:ea typeface="宋体" panose="02010600030101010101" pitchFamily="2" charset="-122"/>
            </a:endParaRPr>
          </a:p>
        </p:txBody>
      </p:sp>
      <p:pic>
        <p:nvPicPr>
          <p:cNvPr id="27654" name="图片 2"/>
          <p:cNvPicPr>
            <a:picLocks noChangeAspect="1"/>
          </p:cNvPicPr>
          <p:nvPr/>
        </p:nvPicPr>
        <p:blipFill>
          <a:blip r:embed="rId3"/>
          <a:stretch>
            <a:fillRect/>
          </a:stretch>
        </p:blipFill>
        <p:spPr>
          <a:xfrm>
            <a:off x="8534400" y="1219200"/>
            <a:ext cx="2667000" cy="5462588"/>
          </a:xfrm>
          <a:prstGeom prst="rect">
            <a:avLst/>
          </a:prstGeom>
          <a:noFill/>
          <a:ln w="9525">
            <a:noFill/>
          </a:ln>
        </p:spPr>
      </p:pic>
      <p:sp>
        <p:nvSpPr>
          <p:cNvPr id="11" name="圆角矩形 10"/>
          <p:cNvSpPr/>
          <p:nvPr/>
        </p:nvSpPr>
        <p:spPr>
          <a:xfrm>
            <a:off x="2409825" y="19796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2409825" y="29448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2409825" y="39116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2409825" y="48768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9" name="矩形 11"/>
          <p:cNvSpPr/>
          <p:nvPr/>
        </p:nvSpPr>
        <p:spPr>
          <a:xfrm>
            <a:off x="3463925" y="2060575"/>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关口前移、主动预防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0" name="矩形 12"/>
          <p:cNvSpPr/>
          <p:nvPr/>
        </p:nvSpPr>
        <p:spPr>
          <a:xfrm>
            <a:off x="3463925" y="3000375"/>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责任归位、各负其责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1" name="矩形 18"/>
          <p:cNvSpPr/>
          <p:nvPr/>
        </p:nvSpPr>
        <p:spPr>
          <a:xfrm>
            <a:off x="3463925" y="3994150"/>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全员参与、风险防控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2" name="矩形 19"/>
          <p:cNvSpPr/>
          <p:nvPr/>
        </p:nvSpPr>
        <p:spPr>
          <a:xfrm>
            <a:off x="3463925" y="4951413"/>
            <a:ext cx="2954338" cy="460375"/>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规范运行、持续改进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8"/>
          <p:cNvSpPr txBox="1"/>
          <p:nvPr/>
        </p:nvSpPr>
        <p:spPr>
          <a:xfrm>
            <a:off x="3508375" y="3751263"/>
            <a:ext cx="1081088" cy="306387"/>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属地管理</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74" name="AutoShape 9"/>
          <p:cNvSpPr/>
          <p:nvPr/>
        </p:nvSpPr>
        <p:spPr>
          <a:xfrm>
            <a:off x="5211763" y="1524000"/>
            <a:ext cx="3529012" cy="4610100"/>
          </a:xfrm>
          <a:prstGeom prst="flowChartExtract">
            <a:avLst/>
          </a:prstGeom>
          <a:solidFill>
            <a:srgbClr val="DE4F40"/>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pitchFamily="49" charset="-122"/>
            </a:endParaRPr>
          </a:p>
        </p:txBody>
      </p:sp>
      <p:sp>
        <p:nvSpPr>
          <p:cNvPr id="28675" name="AutoShape 10"/>
          <p:cNvSpPr/>
          <p:nvPr/>
        </p:nvSpPr>
        <p:spPr>
          <a:xfrm>
            <a:off x="5768975" y="1438275"/>
            <a:ext cx="2405063" cy="3238500"/>
          </a:xfrm>
          <a:prstGeom prst="flowChartExtract">
            <a:avLst/>
          </a:prstGeom>
          <a:solidFill>
            <a:srgbClr val="4DA197"/>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pitchFamily="49" charset="-122"/>
            </a:endParaRPr>
          </a:p>
        </p:txBody>
      </p:sp>
      <p:sp>
        <p:nvSpPr>
          <p:cNvPr id="28676" name="AutoShape 11"/>
          <p:cNvSpPr/>
          <p:nvPr/>
        </p:nvSpPr>
        <p:spPr>
          <a:xfrm>
            <a:off x="6289675" y="1450975"/>
            <a:ext cx="1365250" cy="1789113"/>
          </a:xfrm>
          <a:prstGeom prst="flowChartExtract">
            <a:avLst/>
          </a:prstGeom>
          <a:solidFill>
            <a:srgbClr val="744D3E"/>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pitchFamily="49" charset="-122"/>
            </a:endParaRPr>
          </a:p>
        </p:txBody>
      </p:sp>
      <p:sp>
        <p:nvSpPr>
          <p:cNvPr id="28677" name="Text Box 15"/>
          <p:cNvSpPr txBox="1"/>
          <p:nvPr/>
        </p:nvSpPr>
        <p:spPr>
          <a:xfrm>
            <a:off x="6421438" y="2554288"/>
            <a:ext cx="1077912"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领导层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78" name="Text Box 16"/>
          <p:cNvSpPr txBox="1"/>
          <p:nvPr/>
        </p:nvSpPr>
        <p:spPr>
          <a:xfrm>
            <a:off x="5930900" y="5199063"/>
            <a:ext cx="2090738"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基层单位和员工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79" name="Text Box 17"/>
          <p:cNvSpPr txBox="1"/>
          <p:nvPr/>
        </p:nvSpPr>
        <p:spPr>
          <a:xfrm>
            <a:off x="6289675" y="3763963"/>
            <a:ext cx="1366838"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职能部门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80" name="Line 18"/>
          <p:cNvSpPr/>
          <p:nvPr/>
        </p:nvSpPr>
        <p:spPr>
          <a:xfrm flipV="1">
            <a:off x="3449638" y="6142038"/>
            <a:ext cx="1762125" cy="1587"/>
          </a:xfrm>
          <a:prstGeom prst="line">
            <a:avLst/>
          </a:prstGeom>
          <a:ln w="28575" cap="flat" cmpd="sng">
            <a:solidFill>
              <a:schemeClr val="tx2"/>
            </a:solidFill>
            <a:prstDash val="sysDot"/>
            <a:round/>
            <a:headEnd type="none" w="med" len="med"/>
            <a:tailEnd type="none" w="med" len="med"/>
          </a:ln>
        </p:spPr>
      </p:sp>
      <p:sp>
        <p:nvSpPr>
          <p:cNvPr id="206867" name="Text Box 19"/>
          <p:cNvSpPr txBox="1">
            <a:spLocks noChangeArrowheads="1"/>
          </p:cNvSpPr>
          <p:nvPr/>
        </p:nvSpPr>
        <p:spPr bwMode="auto">
          <a:xfrm>
            <a:off x="3197225" y="2490788"/>
            <a:ext cx="554038" cy="2220913"/>
          </a:xfrm>
          <a:prstGeom prst="rect">
            <a:avLst/>
          </a:prstGeom>
          <a:noFill/>
          <a:ln>
            <a:noFill/>
          </a:ln>
          <a:effectLst/>
        </p:spPr>
        <p:txBody>
          <a:bodyPr vert="eaVert" lIns="91134" tIns="45570" rIns="91134" bIns="45570">
            <a:spAutoFit/>
          </a:bodyPr>
          <a:lstStyle>
            <a:lvl1pPr>
              <a:defRPr>
                <a:solidFill>
                  <a:schemeClr val="tx1"/>
                </a:solidFill>
                <a:latin typeface="Arial" panose="020B0604020202020204" pitchFamily="34" charset="0"/>
                <a:ea typeface="宋体" panose="02010600030101010101" pitchFamily="2" charset="-122"/>
              </a:defRPr>
            </a:lvl1pPr>
            <a:lvl2pPr marL="45593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完善责任体系</a:t>
            </a:r>
            <a:endParaRPr kumimoji="0" lang="zh-CN" altLang="en-US" sz="2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682" name="Line 22"/>
          <p:cNvSpPr/>
          <p:nvPr/>
        </p:nvSpPr>
        <p:spPr>
          <a:xfrm>
            <a:off x="3473450" y="1524000"/>
            <a:ext cx="0" cy="1085850"/>
          </a:xfrm>
          <a:prstGeom prst="line">
            <a:avLst/>
          </a:prstGeom>
          <a:ln w="28575" cap="flat" cmpd="sng">
            <a:solidFill>
              <a:schemeClr val="tx2"/>
            </a:solidFill>
            <a:prstDash val="sysDot"/>
            <a:round/>
            <a:headEnd type="none" w="med" len="med"/>
            <a:tailEnd type="stealth" w="lg" len="lg"/>
          </a:ln>
        </p:spPr>
      </p:sp>
      <p:sp>
        <p:nvSpPr>
          <p:cNvPr id="28683" name="Line 23"/>
          <p:cNvSpPr/>
          <p:nvPr/>
        </p:nvSpPr>
        <p:spPr>
          <a:xfrm>
            <a:off x="3449638" y="4686300"/>
            <a:ext cx="0" cy="1447800"/>
          </a:xfrm>
          <a:prstGeom prst="line">
            <a:avLst/>
          </a:prstGeom>
          <a:ln w="28575" cap="flat" cmpd="sng">
            <a:solidFill>
              <a:schemeClr val="tx2"/>
            </a:solidFill>
            <a:prstDash val="sysDot"/>
            <a:round/>
            <a:headEnd type="none" w="med" len="med"/>
            <a:tailEnd type="stealth" w="lg" len="lg"/>
          </a:ln>
        </p:spPr>
      </p:sp>
      <p:sp>
        <p:nvSpPr>
          <p:cNvPr id="28684" name="Line 24"/>
          <p:cNvSpPr/>
          <p:nvPr/>
        </p:nvSpPr>
        <p:spPr>
          <a:xfrm>
            <a:off x="5535613" y="3871913"/>
            <a:ext cx="444500" cy="0"/>
          </a:xfrm>
          <a:prstGeom prst="line">
            <a:avLst/>
          </a:prstGeom>
          <a:ln w="50800" cap="flat" cmpd="sng">
            <a:solidFill>
              <a:srgbClr val="000080"/>
            </a:solidFill>
            <a:prstDash val="sysDot"/>
            <a:round/>
            <a:headEnd type="none" w="med" len="med"/>
            <a:tailEnd type="stealth" w="med" len="med"/>
          </a:ln>
        </p:spPr>
      </p:sp>
      <p:sp>
        <p:nvSpPr>
          <p:cNvPr id="28685" name="Line 25"/>
          <p:cNvSpPr/>
          <p:nvPr/>
        </p:nvSpPr>
        <p:spPr>
          <a:xfrm>
            <a:off x="4368800" y="4392613"/>
            <a:ext cx="1033463" cy="981075"/>
          </a:xfrm>
          <a:prstGeom prst="line">
            <a:avLst/>
          </a:prstGeom>
          <a:ln w="50800" cap="flat" cmpd="sng">
            <a:solidFill>
              <a:srgbClr val="000080"/>
            </a:solidFill>
            <a:prstDash val="sysDot"/>
            <a:round/>
            <a:headEnd type="none" w="med" len="med"/>
            <a:tailEnd type="stealth" w="med" len="med"/>
          </a:ln>
        </p:spPr>
      </p:sp>
      <p:sp>
        <p:nvSpPr>
          <p:cNvPr id="206874" name="Oval 26"/>
          <p:cNvSpPr>
            <a:spLocks noChangeArrowheads="1"/>
          </p:cNvSpPr>
          <p:nvPr/>
        </p:nvSpPr>
        <p:spPr bwMode="auto">
          <a:xfrm>
            <a:off x="3670300" y="3414713"/>
            <a:ext cx="976313" cy="977900"/>
          </a:xfrm>
          <a:prstGeom prst="ellipse">
            <a:avLst/>
          </a:prstGeom>
          <a:noFill/>
          <a:ln w="19050" algn="ctr">
            <a:solidFill>
              <a:schemeClr val="tx1">
                <a:lumMod val="65000"/>
                <a:lumOff val="35000"/>
              </a:schemeClr>
            </a:solidFill>
            <a:round/>
          </a:ln>
          <a:effec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206875" name="Oval 27"/>
          <p:cNvSpPr>
            <a:spLocks noChangeArrowheads="1"/>
          </p:cNvSpPr>
          <p:nvPr/>
        </p:nvSpPr>
        <p:spPr bwMode="auto">
          <a:xfrm>
            <a:off x="4433888" y="3349625"/>
            <a:ext cx="1036638" cy="1042988"/>
          </a:xfrm>
          <a:prstGeom prst="ellipse">
            <a:avLst/>
          </a:prstGeom>
          <a:noFill/>
          <a:ln w="19050" algn="ctr">
            <a:solidFill>
              <a:schemeClr val="tx1">
                <a:lumMod val="65000"/>
                <a:lumOff val="35000"/>
              </a:schemeClr>
            </a:solidFill>
            <a:round/>
          </a:ln>
          <a:effec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206876" name="Oval 28"/>
          <p:cNvSpPr>
            <a:spLocks noChangeArrowheads="1"/>
          </p:cNvSpPr>
          <p:nvPr/>
        </p:nvSpPr>
        <p:spPr bwMode="auto">
          <a:xfrm>
            <a:off x="4067175" y="2827338"/>
            <a:ext cx="977900" cy="914400"/>
          </a:xfrm>
          <a:prstGeom prst="ellipse">
            <a:avLst/>
          </a:prstGeom>
          <a:noFill/>
          <a:ln w="19050" algn="ctr">
            <a:solidFill>
              <a:schemeClr val="tx1">
                <a:lumMod val="65000"/>
                <a:lumOff val="35000"/>
              </a:schemeClr>
            </a:solidFill>
            <a:round/>
          </a:ln>
          <a:effectLst/>
        </p:spPr>
        <p:txBody>
          <a:bodyPr wrap="none" lIns="79473" tIns="39738" rIns="79473" bIns="39738" anchor="ctr"/>
          <a:lstStyle>
            <a:lvl1pPr defTabSz="936625">
              <a:defRPr>
                <a:solidFill>
                  <a:schemeClr val="tx1"/>
                </a:solidFill>
                <a:latin typeface="Arial" panose="020B0604020202020204" pitchFamily="34" charset="0"/>
                <a:ea typeface="宋体" panose="02010600030101010101" pitchFamily="2" charset="-122"/>
              </a:defRPr>
            </a:lvl1pPr>
            <a:lvl2pPr marL="398780" defTabSz="936625">
              <a:defRPr>
                <a:solidFill>
                  <a:schemeClr val="tx1"/>
                </a:solidFill>
                <a:latin typeface="Arial" panose="020B0604020202020204" pitchFamily="34" charset="0"/>
                <a:ea typeface="宋体" panose="02010600030101010101" pitchFamily="2" charset="-122"/>
              </a:defRPr>
            </a:lvl2pPr>
            <a:lvl3pPr marL="796925" defTabSz="936625">
              <a:defRPr>
                <a:solidFill>
                  <a:schemeClr val="tx1"/>
                </a:solidFill>
                <a:latin typeface="Arial" panose="020B0604020202020204" pitchFamily="34" charset="0"/>
                <a:ea typeface="宋体" panose="02010600030101010101" pitchFamily="2" charset="-122"/>
              </a:defRPr>
            </a:lvl3pPr>
            <a:lvl4pPr marL="1193800" defTabSz="936625">
              <a:defRPr>
                <a:solidFill>
                  <a:schemeClr val="tx1"/>
                </a:solidFill>
                <a:latin typeface="Arial" panose="020B0604020202020204" pitchFamily="34" charset="0"/>
                <a:ea typeface="宋体" panose="02010600030101010101" pitchFamily="2" charset="-122"/>
              </a:defRPr>
            </a:lvl4pPr>
            <a:lvl5pPr marL="1593850" defTabSz="936625">
              <a:defRPr>
                <a:solidFill>
                  <a:schemeClr val="tx1"/>
                </a:solidFill>
                <a:latin typeface="Arial" panose="020B0604020202020204" pitchFamily="34" charset="0"/>
                <a:ea typeface="宋体" panose="02010600030101010101" pitchFamily="2" charset="-122"/>
              </a:defRPr>
            </a:lvl5pPr>
            <a:lvl6pPr marL="20510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082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654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226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28689" name="Text Box 29"/>
          <p:cNvSpPr txBox="1"/>
          <p:nvPr/>
        </p:nvSpPr>
        <p:spPr>
          <a:xfrm>
            <a:off x="4075113" y="2990850"/>
            <a:ext cx="908050" cy="307975"/>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领导重实</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90" name="Text Box 30"/>
          <p:cNvSpPr txBox="1"/>
          <p:nvPr/>
        </p:nvSpPr>
        <p:spPr>
          <a:xfrm>
            <a:off x="4478338" y="3741738"/>
            <a:ext cx="1146175" cy="307975"/>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业务保安</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91" name="Line 31"/>
          <p:cNvSpPr/>
          <p:nvPr/>
        </p:nvSpPr>
        <p:spPr>
          <a:xfrm flipV="1">
            <a:off x="4946650" y="2465388"/>
            <a:ext cx="1512888" cy="487362"/>
          </a:xfrm>
          <a:prstGeom prst="line">
            <a:avLst/>
          </a:prstGeom>
          <a:ln w="50800" cap="flat" cmpd="sng">
            <a:solidFill>
              <a:srgbClr val="000080"/>
            </a:solidFill>
            <a:prstDash val="sysDot"/>
            <a:round/>
            <a:headEnd type="none" w="med" len="med"/>
            <a:tailEnd type="stealth" w="med" len="med"/>
          </a:ln>
        </p:spPr>
      </p:sp>
      <p:sp>
        <p:nvSpPr>
          <p:cNvPr id="31" name="任意多边形 3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菱形 3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94"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8695"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cxnSp>
        <p:nvCxnSpPr>
          <p:cNvPr id="28696" name="直接连接符 3"/>
          <p:cNvCxnSpPr/>
          <p:nvPr/>
        </p:nvCxnSpPr>
        <p:spPr>
          <a:xfrm>
            <a:off x="3449638" y="1487488"/>
            <a:ext cx="3521075" cy="0"/>
          </a:xfrm>
          <a:prstGeom prst="line">
            <a:avLst/>
          </a:prstGeom>
          <a:ln w="28575" cap="flat" cmpd="sng">
            <a:solidFill>
              <a:schemeClr val="tx2"/>
            </a:solidFill>
            <a:prstDash val="sysDot"/>
            <a:round/>
            <a:headEnd type="none" w="med" len="med"/>
            <a:tailEnd type="none" w="med" len="med"/>
          </a:ln>
        </p:spPr>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2675" y="3368675"/>
            <a:ext cx="4413250" cy="3324225"/>
          </a:xfrm>
          <a:prstGeom prst="rect">
            <a:avLst/>
          </a:prstGeom>
        </p:spPr>
        <p:txBody>
          <a:bodyPr>
            <a:spAutoFit/>
          </a:bodyPr>
          <a:lstStyle/>
          <a:p>
            <a:pPr marL="285750" marR="0" lvl="0" indent="-285750" algn="l"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既闻其声，又见其人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清晰的传递其安全信念</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给员工展示积极的安全态度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以身作则，安全榜样</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渗透到整个组织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影响所有员工</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让所有员工参与安全管理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082675" y="1847850"/>
            <a:ext cx="6918325" cy="1477963"/>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企业各级领导通过以身作则的良好个人安全行为，使员工真正感知到安全的重要性，感受到领导做好安全的示范性、感悟到自身做好安全的必要性。</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11"/>
          <p:cNvGrpSpPr/>
          <p:nvPr/>
        </p:nvGrpSpPr>
        <p:grpSpPr>
          <a:xfrm flipH="1">
            <a:off x="8686800" y="1981200"/>
            <a:ext cx="2317750" cy="4876800"/>
            <a:chOff x="2979737" y="-173038"/>
            <a:chExt cx="1698626" cy="3573464"/>
          </a:xfrm>
        </p:grpSpPr>
        <p:sp>
          <p:nvSpPr>
            <p:cNvPr id="29702" name="Freeform 12"/>
            <p:cNvSpPr/>
            <p:nvPr/>
          </p:nvSpPr>
          <p:spPr>
            <a:xfrm>
              <a:off x="3297238" y="334962"/>
              <a:ext cx="361950" cy="706438"/>
            </a:xfrm>
            <a:custGeom>
              <a:avLst/>
              <a:gdLst/>
              <a:ahLst/>
              <a:cxnLst>
                <a:cxn ang="0">
                  <a:pos x="75406" y="3758"/>
                </a:cxn>
                <a:cxn ang="0">
                  <a:pos x="67866" y="7515"/>
                </a:cxn>
                <a:cxn ang="0">
                  <a:pos x="49014" y="63880"/>
                </a:cxn>
                <a:cxn ang="0">
                  <a:pos x="7541" y="259278"/>
                </a:cxn>
                <a:cxn ang="0">
                  <a:pos x="226219" y="706438"/>
                </a:cxn>
                <a:cxn ang="0">
                  <a:pos x="350639" y="296854"/>
                </a:cxn>
                <a:cxn ang="0">
                  <a:pos x="346869" y="101457"/>
                </a:cxn>
                <a:cxn ang="0">
                  <a:pos x="328017" y="71395"/>
                </a:cxn>
                <a:cxn ang="0">
                  <a:pos x="316706" y="26304"/>
                </a:cxn>
                <a:cxn ang="0">
                  <a:pos x="305395" y="18788"/>
                </a:cxn>
                <a:cxn ang="0">
                  <a:pos x="196056" y="41334"/>
                </a:cxn>
                <a:cxn ang="0">
                  <a:pos x="75406" y="3758"/>
                </a:cxn>
              </a:cxnLst>
              <a:pathLst>
                <a:path w="96" h="188">
                  <a:moveTo>
                    <a:pt x="20" y="1"/>
                  </a:moveTo>
                  <a:cubicBezTo>
                    <a:pt x="19" y="0"/>
                    <a:pt x="18" y="1"/>
                    <a:pt x="18" y="2"/>
                  </a:cubicBezTo>
                  <a:cubicBezTo>
                    <a:pt x="17" y="6"/>
                    <a:pt x="14" y="14"/>
                    <a:pt x="13" y="17"/>
                  </a:cubicBezTo>
                  <a:cubicBezTo>
                    <a:pt x="10" y="21"/>
                    <a:pt x="0" y="44"/>
                    <a:pt x="2" y="69"/>
                  </a:cubicBezTo>
                  <a:cubicBezTo>
                    <a:pt x="4" y="93"/>
                    <a:pt x="60" y="188"/>
                    <a:pt x="60" y="188"/>
                  </a:cubicBezTo>
                  <a:cubicBezTo>
                    <a:pt x="60" y="188"/>
                    <a:pt x="89" y="98"/>
                    <a:pt x="93" y="79"/>
                  </a:cubicBezTo>
                  <a:cubicBezTo>
                    <a:pt x="96" y="60"/>
                    <a:pt x="94" y="31"/>
                    <a:pt x="92" y="27"/>
                  </a:cubicBezTo>
                  <a:cubicBezTo>
                    <a:pt x="89" y="23"/>
                    <a:pt x="88" y="21"/>
                    <a:pt x="87" y="19"/>
                  </a:cubicBezTo>
                  <a:cubicBezTo>
                    <a:pt x="86" y="18"/>
                    <a:pt x="85" y="11"/>
                    <a:pt x="84" y="7"/>
                  </a:cubicBezTo>
                  <a:cubicBezTo>
                    <a:pt x="84" y="6"/>
                    <a:pt x="83" y="5"/>
                    <a:pt x="81" y="5"/>
                  </a:cubicBezTo>
                  <a:cubicBezTo>
                    <a:pt x="75" y="7"/>
                    <a:pt x="60" y="12"/>
                    <a:pt x="52" y="11"/>
                  </a:cubicBezTo>
                  <a:cubicBezTo>
                    <a:pt x="43" y="10"/>
                    <a:pt x="26" y="3"/>
                    <a:pt x="20" y="1"/>
                  </a:cubicBezTo>
                  <a:close/>
                </a:path>
              </a:pathLst>
            </a:custGeom>
            <a:solidFill>
              <a:srgbClr val="FFFFFF"/>
            </a:solidFill>
            <a:ln w="9525">
              <a:noFill/>
            </a:ln>
          </p:spPr>
          <p:txBody>
            <a:bodyPr/>
            <a:p>
              <a:endParaRPr lang="zh-CN" altLang="en-US"/>
            </a:p>
          </p:txBody>
        </p:sp>
        <p:sp>
          <p:nvSpPr>
            <p:cNvPr id="29703" name="Freeform 13"/>
            <p:cNvSpPr>
              <a:spLocks noEditPoints="1"/>
            </p:cNvSpPr>
            <p:nvPr/>
          </p:nvSpPr>
          <p:spPr>
            <a:xfrm>
              <a:off x="2979737" y="-173038"/>
              <a:ext cx="1698626" cy="3573464"/>
            </a:xfrm>
            <a:custGeom>
              <a:avLst/>
              <a:gdLst/>
              <a:ahLst/>
              <a:cxnLst>
                <a:cxn ang="0">
                  <a:pos x="101918" y="1828109"/>
                </a:cxn>
                <a:cxn ang="0">
                  <a:pos x="286879" y="2256925"/>
                </a:cxn>
                <a:cxn ang="0">
                  <a:pos x="452967" y="2847487"/>
                </a:cxn>
                <a:cxn ang="0">
                  <a:pos x="377472" y="3103271"/>
                </a:cxn>
                <a:cxn ang="0">
                  <a:pos x="294429" y="3313918"/>
                </a:cxn>
                <a:cxn ang="0">
                  <a:pos x="400121" y="3554656"/>
                </a:cxn>
                <a:cxn ang="0">
                  <a:pos x="490714" y="3404195"/>
                </a:cxn>
                <a:cxn ang="0">
                  <a:pos x="622830" y="3336487"/>
                </a:cxn>
                <a:cxn ang="0">
                  <a:pos x="800242" y="3520802"/>
                </a:cxn>
                <a:cxn ang="0">
                  <a:pos x="785143" y="3313918"/>
                </a:cxn>
                <a:cxn ang="0">
                  <a:pos x="728522" y="3024279"/>
                </a:cxn>
                <a:cxn ang="0">
                  <a:pos x="845538" y="2712071"/>
                </a:cxn>
                <a:cxn ang="0">
                  <a:pos x="913483" y="2471332"/>
                </a:cxn>
                <a:cxn ang="0">
                  <a:pos x="955005" y="2080132"/>
                </a:cxn>
                <a:cxn ang="0">
                  <a:pos x="939906" y="1877009"/>
                </a:cxn>
                <a:cxn ang="0">
                  <a:pos x="921033" y="1670124"/>
                </a:cxn>
                <a:cxn ang="0">
                  <a:pos x="890835" y="1342870"/>
                </a:cxn>
                <a:cxn ang="0">
                  <a:pos x="1049373" y="1346632"/>
                </a:cxn>
                <a:cxn ang="0">
                  <a:pos x="1238110" y="1237547"/>
                </a:cxn>
                <a:cxn ang="0">
                  <a:pos x="1457044" y="1034424"/>
                </a:cxn>
                <a:cxn ang="0">
                  <a:pos x="1445719" y="929101"/>
                </a:cxn>
                <a:cxn ang="0">
                  <a:pos x="1694851" y="782401"/>
                </a:cxn>
                <a:cxn ang="0">
                  <a:pos x="1577835" y="808731"/>
                </a:cxn>
                <a:cxn ang="0">
                  <a:pos x="1438170" y="820016"/>
                </a:cxn>
                <a:cxn ang="0">
                  <a:pos x="1340027" y="887724"/>
                </a:cxn>
                <a:cxn ang="0">
                  <a:pos x="1158840" y="1075801"/>
                </a:cxn>
                <a:cxn ang="0">
                  <a:pos x="1049373" y="1038185"/>
                </a:cxn>
                <a:cxn ang="0">
                  <a:pos x="962555" y="771116"/>
                </a:cxn>
                <a:cxn ang="0">
                  <a:pos x="796467" y="677077"/>
                </a:cxn>
                <a:cxn ang="0">
                  <a:pos x="656802" y="756070"/>
                </a:cxn>
                <a:cxn ang="0">
                  <a:pos x="581308" y="782401"/>
                </a:cxn>
                <a:cxn ang="0">
                  <a:pos x="539786" y="605608"/>
                </a:cxn>
                <a:cxn ang="0">
                  <a:pos x="683225" y="398723"/>
                </a:cxn>
                <a:cxn ang="0">
                  <a:pos x="717198" y="240739"/>
                </a:cxn>
                <a:cxn ang="0">
                  <a:pos x="724747" y="173031"/>
                </a:cxn>
                <a:cxn ang="0">
                  <a:pos x="698324" y="109085"/>
                </a:cxn>
                <a:cxn ang="0">
                  <a:pos x="671901" y="56423"/>
                </a:cxn>
                <a:cxn ang="0">
                  <a:pos x="619055" y="30092"/>
                </a:cxn>
                <a:cxn ang="0">
                  <a:pos x="596406" y="15046"/>
                </a:cxn>
                <a:cxn ang="0">
                  <a:pos x="558659" y="7523"/>
                </a:cxn>
                <a:cxn ang="0">
                  <a:pos x="517137" y="33854"/>
                </a:cxn>
                <a:cxn ang="0">
                  <a:pos x="415220" y="67708"/>
                </a:cxn>
                <a:cxn ang="0">
                  <a:pos x="369923" y="127892"/>
                </a:cxn>
                <a:cxn ang="0">
                  <a:pos x="351049" y="259546"/>
                </a:cxn>
                <a:cxn ang="0">
                  <a:pos x="400121" y="481477"/>
                </a:cxn>
                <a:cxn ang="0">
                  <a:pos x="479390" y="639462"/>
                </a:cxn>
                <a:cxn ang="0">
                  <a:pos x="468066" y="1049470"/>
                </a:cxn>
                <a:cxn ang="0">
                  <a:pos x="279330" y="624416"/>
                </a:cxn>
                <a:cxn ang="0">
                  <a:pos x="37747" y="823777"/>
                </a:cxn>
                <a:cxn ang="0">
                  <a:pos x="33973" y="1132224"/>
                </a:cxn>
                <a:cxn ang="0">
                  <a:pos x="15099" y="1365439"/>
                </a:cxn>
                <a:cxn ang="0">
                  <a:pos x="611505" y="2147840"/>
                </a:cxn>
                <a:cxn ang="0">
                  <a:pos x="611505" y="2155363"/>
                </a:cxn>
                <a:cxn ang="0">
                  <a:pos x="188736" y="1459478"/>
                </a:cxn>
                <a:cxn ang="0">
                  <a:pos x="177412" y="1591132"/>
                </a:cxn>
                <a:cxn ang="0">
                  <a:pos x="211385" y="1666363"/>
                </a:cxn>
                <a:cxn ang="0">
                  <a:pos x="181187" y="1598655"/>
                </a:cxn>
              </a:cxnLst>
              <a:pathLst>
                <a:path w="450" h="950">
                  <a:moveTo>
                    <a:pt x="2" y="402"/>
                  </a:moveTo>
                  <a:cubicBezTo>
                    <a:pt x="5" y="406"/>
                    <a:pt x="5" y="411"/>
                    <a:pt x="5" y="415"/>
                  </a:cubicBezTo>
                  <a:cubicBezTo>
                    <a:pt x="6" y="424"/>
                    <a:pt x="6" y="433"/>
                    <a:pt x="8" y="441"/>
                  </a:cubicBezTo>
                  <a:cubicBezTo>
                    <a:pt x="10" y="454"/>
                    <a:pt x="13" y="467"/>
                    <a:pt x="15" y="479"/>
                  </a:cubicBezTo>
                  <a:cubicBezTo>
                    <a:pt x="16" y="481"/>
                    <a:pt x="17" y="482"/>
                    <a:pt x="18" y="483"/>
                  </a:cubicBezTo>
                  <a:cubicBezTo>
                    <a:pt x="20" y="485"/>
                    <a:pt x="24" y="486"/>
                    <a:pt x="27" y="486"/>
                  </a:cubicBezTo>
                  <a:cubicBezTo>
                    <a:pt x="28" y="486"/>
                    <a:pt x="31" y="486"/>
                    <a:pt x="31" y="486"/>
                  </a:cubicBezTo>
                  <a:cubicBezTo>
                    <a:pt x="36" y="492"/>
                    <a:pt x="41" y="497"/>
                    <a:pt x="46" y="503"/>
                  </a:cubicBezTo>
                  <a:cubicBezTo>
                    <a:pt x="48" y="507"/>
                    <a:pt x="50" y="511"/>
                    <a:pt x="51" y="515"/>
                  </a:cubicBezTo>
                  <a:cubicBezTo>
                    <a:pt x="53" y="522"/>
                    <a:pt x="54" y="528"/>
                    <a:pt x="56" y="534"/>
                  </a:cubicBezTo>
                  <a:cubicBezTo>
                    <a:pt x="59" y="547"/>
                    <a:pt x="63" y="559"/>
                    <a:pt x="66" y="571"/>
                  </a:cubicBezTo>
                  <a:cubicBezTo>
                    <a:pt x="69" y="581"/>
                    <a:pt x="72" y="590"/>
                    <a:pt x="76" y="600"/>
                  </a:cubicBezTo>
                  <a:cubicBezTo>
                    <a:pt x="78" y="609"/>
                    <a:pt x="81" y="617"/>
                    <a:pt x="84" y="626"/>
                  </a:cubicBezTo>
                  <a:cubicBezTo>
                    <a:pt x="88" y="638"/>
                    <a:pt x="92" y="649"/>
                    <a:pt x="95" y="661"/>
                  </a:cubicBezTo>
                  <a:cubicBezTo>
                    <a:pt x="99" y="672"/>
                    <a:pt x="102" y="683"/>
                    <a:pt x="105" y="694"/>
                  </a:cubicBezTo>
                  <a:cubicBezTo>
                    <a:pt x="107" y="702"/>
                    <a:pt x="109" y="711"/>
                    <a:pt x="111" y="720"/>
                  </a:cubicBezTo>
                  <a:cubicBezTo>
                    <a:pt x="113" y="727"/>
                    <a:pt x="114" y="734"/>
                    <a:pt x="116" y="741"/>
                  </a:cubicBezTo>
                  <a:cubicBezTo>
                    <a:pt x="117" y="747"/>
                    <a:pt x="118" y="752"/>
                    <a:pt x="120" y="757"/>
                  </a:cubicBezTo>
                  <a:cubicBezTo>
                    <a:pt x="121" y="763"/>
                    <a:pt x="123" y="769"/>
                    <a:pt x="125" y="775"/>
                  </a:cubicBezTo>
                  <a:cubicBezTo>
                    <a:pt x="125" y="776"/>
                    <a:pt x="125" y="777"/>
                    <a:pt x="124" y="777"/>
                  </a:cubicBezTo>
                  <a:cubicBezTo>
                    <a:pt x="122" y="781"/>
                    <a:pt x="120" y="784"/>
                    <a:pt x="117" y="787"/>
                  </a:cubicBezTo>
                  <a:cubicBezTo>
                    <a:pt x="114" y="792"/>
                    <a:pt x="111" y="796"/>
                    <a:pt x="108" y="801"/>
                  </a:cubicBezTo>
                  <a:cubicBezTo>
                    <a:pt x="107" y="803"/>
                    <a:pt x="107" y="805"/>
                    <a:pt x="106" y="807"/>
                  </a:cubicBezTo>
                  <a:cubicBezTo>
                    <a:pt x="104" y="813"/>
                    <a:pt x="102" y="819"/>
                    <a:pt x="100" y="825"/>
                  </a:cubicBezTo>
                  <a:cubicBezTo>
                    <a:pt x="100" y="825"/>
                    <a:pt x="99" y="826"/>
                    <a:pt x="98" y="826"/>
                  </a:cubicBezTo>
                  <a:cubicBezTo>
                    <a:pt x="96" y="827"/>
                    <a:pt x="95" y="828"/>
                    <a:pt x="94" y="829"/>
                  </a:cubicBezTo>
                  <a:cubicBezTo>
                    <a:pt x="92" y="831"/>
                    <a:pt x="89" y="832"/>
                    <a:pt x="87" y="834"/>
                  </a:cubicBezTo>
                  <a:cubicBezTo>
                    <a:pt x="81" y="839"/>
                    <a:pt x="76" y="846"/>
                    <a:pt x="72" y="853"/>
                  </a:cubicBezTo>
                  <a:cubicBezTo>
                    <a:pt x="70" y="857"/>
                    <a:pt x="71" y="860"/>
                    <a:pt x="72" y="864"/>
                  </a:cubicBezTo>
                  <a:cubicBezTo>
                    <a:pt x="74" y="870"/>
                    <a:pt x="76" y="875"/>
                    <a:pt x="78" y="881"/>
                  </a:cubicBezTo>
                  <a:cubicBezTo>
                    <a:pt x="78" y="882"/>
                    <a:pt x="80" y="883"/>
                    <a:pt x="81" y="882"/>
                  </a:cubicBezTo>
                  <a:cubicBezTo>
                    <a:pt x="82" y="882"/>
                    <a:pt x="83" y="881"/>
                    <a:pt x="84" y="881"/>
                  </a:cubicBezTo>
                  <a:cubicBezTo>
                    <a:pt x="87" y="890"/>
                    <a:pt x="87" y="898"/>
                    <a:pt x="85" y="907"/>
                  </a:cubicBezTo>
                  <a:cubicBezTo>
                    <a:pt x="84" y="910"/>
                    <a:pt x="83" y="913"/>
                    <a:pt x="83" y="917"/>
                  </a:cubicBezTo>
                  <a:cubicBezTo>
                    <a:pt x="82" y="924"/>
                    <a:pt x="85" y="929"/>
                    <a:pt x="89" y="934"/>
                  </a:cubicBezTo>
                  <a:cubicBezTo>
                    <a:pt x="94" y="940"/>
                    <a:pt x="99" y="944"/>
                    <a:pt x="106" y="945"/>
                  </a:cubicBezTo>
                  <a:cubicBezTo>
                    <a:pt x="111" y="946"/>
                    <a:pt x="116" y="946"/>
                    <a:pt x="120" y="945"/>
                  </a:cubicBezTo>
                  <a:cubicBezTo>
                    <a:pt x="125" y="945"/>
                    <a:pt x="129" y="944"/>
                    <a:pt x="134" y="943"/>
                  </a:cubicBezTo>
                  <a:cubicBezTo>
                    <a:pt x="136" y="943"/>
                    <a:pt x="138" y="943"/>
                    <a:pt x="139" y="942"/>
                  </a:cubicBezTo>
                  <a:cubicBezTo>
                    <a:pt x="141" y="942"/>
                    <a:pt x="142" y="938"/>
                    <a:pt x="141" y="935"/>
                  </a:cubicBezTo>
                  <a:cubicBezTo>
                    <a:pt x="140" y="931"/>
                    <a:pt x="138" y="927"/>
                    <a:pt x="136" y="923"/>
                  </a:cubicBezTo>
                  <a:cubicBezTo>
                    <a:pt x="134" y="917"/>
                    <a:pt x="132" y="911"/>
                    <a:pt x="130" y="905"/>
                  </a:cubicBezTo>
                  <a:cubicBezTo>
                    <a:pt x="129" y="902"/>
                    <a:pt x="129" y="898"/>
                    <a:pt x="128" y="895"/>
                  </a:cubicBezTo>
                  <a:cubicBezTo>
                    <a:pt x="127" y="889"/>
                    <a:pt x="130" y="885"/>
                    <a:pt x="132" y="880"/>
                  </a:cubicBezTo>
                  <a:cubicBezTo>
                    <a:pt x="133" y="878"/>
                    <a:pt x="134" y="876"/>
                    <a:pt x="135" y="874"/>
                  </a:cubicBezTo>
                  <a:cubicBezTo>
                    <a:pt x="139" y="869"/>
                    <a:pt x="143" y="865"/>
                    <a:pt x="146" y="861"/>
                  </a:cubicBezTo>
                  <a:cubicBezTo>
                    <a:pt x="147" y="860"/>
                    <a:pt x="147" y="860"/>
                    <a:pt x="147" y="860"/>
                  </a:cubicBezTo>
                  <a:cubicBezTo>
                    <a:pt x="152" y="870"/>
                    <a:pt x="156" y="880"/>
                    <a:pt x="165" y="887"/>
                  </a:cubicBezTo>
                  <a:cubicBezTo>
                    <a:pt x="166" y="892"/>
                    <a:pt x="163" y="898"/>
                    <a:pt x="162" y="904"/>
                  </a:cubicBezTo>
                  <a:cubicBezTo>
                    <a:pt x="160" y="911"/>
                    <a:pt x="159" y="919"/>
                    <a:pt x="157" y="927"/>
                  </a:cubicBezTo>
                  <a:cubicBezTo>
                    <a:pt x="157" y="929"/>
                    <a:pt x="156" y="931"/>
                    <a:pt x="156" y="933"/>
                  </a:cubicBezTo>
                  <a:cubicBezTo>
                    <a:pt x="156" y="941"/>
                    <a:pt x="161" y="948"/>
                    <a:pt x="169" y="948"/>
                  </a:cubicBezTo>
                  <a:cubicBezTo>
                    <a:pt x="180" y="950"/>
                    <a:pt x="191" y="950"/>
                    <a:pt x="202" y="948"/>
                  </a:cubicBezTo>
                  <a:cubicBezTo>
                    <a:pt x="207" y="947"/>
                    <a:pt x="212" y="941"/>
                    <a:pt x="212" y="936"/>
                  </a:cubicBezTo>
                  <a:cubicBezTo>
                    <a:pt x="212" y="933"/>
                    <a:pt x="212" y="930"/>
                    <a:pt x="211" y="927"/>
                  </a:cubicBezTo>
                  <a:cubicBezTo>
                    <a:pt x="210" y="925"/>
                    <a:pt x="210" y="923"/>
                    <a:pt x="210" y="921"/>
                  </a:cubicBezTo>
                  <a:cubicBezTo>
                    <a:pt x="210" y="918"/>
                    <a:pt x="210" y="914"/>
                    <a:pt x="210" y="911"/>
                  </a:cubicBezTo>
                  <a:cubicBezTo>
                    <a:pt x="209" y="905"/>
                    <a:pt x="209" y="900"/>
                    <a:pt x="209" y="894"/>
                  </a:cubicBezTo>
                  <a:cubicBezTo>
                    <a:pt x="209" y="891"/>
                    <a:pt x="210" y="889"/>
                    <a:pt x="209" y="887"/>
                  </a:cubicBezTo>
                  <a:cubicBezTo>
                    <a:pt x="209" y="885"/>
                    <a:pt x="209" y="883"/>
                    <a:pt x="208" y="881"/>
                  </a:cubicBezTo>
                  <a:cubicBezTo>
                    <a:pt x="208" y="880"/>
                    <a:pt x="208" y="878"/>
                    <a:pt x="209" y="877"/>
                  </a:cubicBezTo>
                  <a:cubicBezTo>
                    <a:pt x="211" y="874"/>
                    <a:pt x="212" y="870"/>
                    <a:pt x="213" y="866"/>
                  </a:cubicBezTo>
                  <a:cubicBezTo>
                    <a:pt x="214" y="860"/>
                    <a:pt x="215" y="853"/>
                    <a:pt x="215" y="847"/>
                  </a:cubicBezTo>
                  <a:cubicBezTo>
                    <a:pt x="216" y="843"/>
                    <a:pt x="215" y="839"/>
                    <a:pt x="214" y="836"/>
                  </a:cubicBezTo>
                  <a:cubicBezTo>
                    <a:pt x="212" y="830"/>
                    <a:pt x="209" y="825"/>
                    <a:pt x="205" y="821"/>
                  </a:cubicBezTo>
                  <a:cubicBezTo>
                    <a:pt x="201" y="815"/>
                    <a:pt x="197" y="810"/>
                    <a:pt x="193" y="804"/>
                  </a:cubicBezTo>
                  <a:cubicBezTo>
                    <a:pt x="192" y="803"/>
                    <a:pt x="193" y="801"/>
                    <a:pt x="193" y="799"/>
                  </a:cubicBezTo>
                  <a:cubicBezTo>
                    <a:pt x="193" y="797"/>
                    <a:pt x="193" y="794"/>
                    <a:pt x="193" y="791"/>
                  </a:cubicBezTo>
                  <a:cubicBezTo>
                    <a:pt x="192" y="785"/>
                    <a:pt x="194" y="780"/>
                    <a:pt x="196" y="775"/>
                  </a:cubicBezTo>
                  <a:cubicBezTo>
                    <a:pt x="200" y="762"/>
                    <a:pt x="206" y="751"/>
                    <a:pt x="213" y="740"/>
                  </a:cubicBezTo>
                  <a:cubicBezTo>
                    <a:pt x="215" y="737"/>
                    <a:pt x="216" y="734"/>
                    <a:pt x="217" y="732"/>
                  </a:cubicBezTo>
                  <a:cubicBezTo>
                    <a:pt x="219" y="728"/>
                    <a:pt x="222" y="725"/>
                    <a:pt x="224" y="721"/>
                  </a:cubicBezTo>
                  <a:cubicBezTo>
                    <a:pt x="226" y="718"/>
                    <a:pt x="228" y="715"/>
                    <a:pt x="229" y="712"/>
                  </a:cubicBezTo>
                  <a:cubicBezTo>
                    <a:pt x="230" y="708"/>
                    <a:pt x="232" y="704"/>
                    <a:pt x="236" y="702"/>
                  </a:cubicBezTo>
                  <a:cubicBezTo>
                    <a:pt x="242" y="696"/>
                    <a:pt x="242" y="689"/>
                    <a:pt x="240" y="682"/>
                  </a:cubicBezTo>
                  <a:cubicBezTo>
                    <a:pt x="239" y="679"/>
                    <a:pt x="237" y="676"/>
                    <a:pt x="238" y="672"/>
                  </a:cubicBezTo>
                  <a:cubicBezTo>
                    <a:pt x="238" y="671"/>
                    <a:pt x="239" y="670"/>
                    <a:pt x="239" y="669"/>
                  </a:cubicBezTo>
                  <a:cubicBezTo>
                    <a:pt x="240" y="665"/>
                    <a:pt x="241" y="661"/>
                    <a:pt x="242" y="657"/>
                  </a:cubicBezTo>
                  <a:cubicBezTo>
                    <a:pt x="242" y="650"/>
                    <a:pt x="244" y="644"/>
                    <a:pt x="245" y="638"/>
                  </a:cubicBezTo>
                  <a:cubicBezTo>
                    <a:pt x="246" y="635"/>
                    <a:pt x="247" y="631"/>
                    <a:pt x="247" y="628"/>
                  </a:cubicBezTo>
                  <a:cubicBezTo>
                    <a:pt x="248" y="621"/>
                    <a:pt x="249" y="615"/>
                    <a:pt x="250" y="609"/>
                  </a:cubicBezTo>
                  <a:cubicBezTo>
                    <a:pt x="251" y="601"/>
                    <a:pt x="251" y="592"/>
                    <a:pt x="251" y="584"/>
                  </a:cubicBezTo>
                  <a:cubicBezTo>
                    <a:pt x="251" y="580"/>
                    <a:pt x="252" y="575"/>
                    <a:pt x="252" y="570"/>
                  </a:cubicBezTo>
                  <a:cubicBezTo>
                    <a:pt x="251" y="564"/>
                    <a:pt x="253" y="559"/>
                    <a:pt x="253" y="553"/>
                  </a:cubicBezTo>
                  <a:cubicBezTo>
                    <a:pt x="253" y="551"/>
                    <a:pt x="252" y="549"/>
                    <a:pt x="252" y="546"/>
                  </a:cubicBezTo>
                  <a:cubicBezTo>
                    <a:pt x="252" y="545"/>
                    <a:pt x="252" y="543"/>
                    <a:pt x="252" y="541"/>
                  </a:cubicBezTo>
                  <a:cubicBezTo>
                    <a:pt x="251" y="538"/>
                    <a:pt x="252" y="535"/>
                    <a:pt x="251" y="531"/>
                  </a:cubicBezTo>
                  <a:cubicBezTo>
                    <a:pt x="251" y="527"/>
                    <a:pt x="250" y="523"/>
                    <a:pt x="250" y="519"/>
                  </a:cubicBezTo>
                  <a:cubicBezTo>
                    <a:pt x="250" y="516"/>
                    <a:pt x="250" y="514"/>
                    <a:pt x="249" y="512"/>
                  </a:cubicBezTo>
                  <a:cubicBezTo>
                    <a:pt x="248" y="508"/>
                    <a:pt x="249" y="503"/>
                    <a:pt x="249" y="499"/>
                  </a:cubicBezTo>
                  <a:cubicBezTo>
                    <a:pt x="249" y="498"/>
                    <a:pt x="250" y="497"/>
                    <a:pt x="251" y="497"/>
                  </a:cubicBezTo>
                  <a:cubicBezTo>
                    <a:pt x="252" y="496"/>
                    <a:pt x="253" y="496"/>
                    <a:pt x="255" y="496"/>
                  </a:cubicBezTo>
                  <a:cubicBezTo>
                    <a:pt x="255" y="495"/>
                    <a:pt x="256" y="494"/>
                    <a:pt x="256" y="494"/>
                  </a:cubicBezTo>
                  <a:cubicBezTo>
                    <a:pt x="255" y="490"/>
                    <a:pt x="254" y="486"/>
                    <a:pt x="253" y="482"/>
                  </a:cubicBezTo>
                  <a:cubicBezTo>
                    <a:pt x="252" y="472"/>
                    <a:pt x="250" y="463"/>
                    <a:pt x="248" y="453"/>
                  </a:cubicBezTo>
                  <a:cubicBezTo>
                    <a:pt x="247" y="450"/>
                    <a:pt x="245" y="447"/>
                    <a:pt x="244" y="444"/>
                  </a:cubicBezTo>
                  <a:cubicBezTo>
                    <a:pt x="244" y="443"/>
                    <a:pt x="243" y="442"/>
                    <a:pt x="243" y="441"/>
                  </a:cubicBezTo>
                  <a:cubicBezTo>
                    <a:pt x="243" y="437"/>
                    <a:pt x="243" y="432"/>
                    <a:pt x="243" y="428"/>
                  </a:cubicBezTo>
                  <a:cubicBezTo>
                    <a:pt x="243" y="421"/>
                    <a:pt x="241" y="414"/>
                    <a:pt x="241" y="407"/>
                  </a:cubicBezTo>
                  <a:cubicBezTo>
                    <a:pt x="240" y="402"/>
                    <a:pt x="240" y="398"/>
                    <a:pt x="239" y="393"/>
                  </a:cubicBezTo>
                  <a:cubicBezTo>
                    <a:pt x="238" y="386"/>
                    <a:pt x="238" y="380"/>
                    <a:pt x="236" y="374"/>
                  </a:cubicBezTo>
                  <a:cubicBezTo>
                    <a:pt x="234" y="368"/>
                    <a:pt x="235" y="363"/>
                    <a:pt x="236" y="357"/>
                  </a:cubicBezTo>
                  <a:cubicBezTo>
                    <a:pt x="236" y="353"/>
                    <a:pt x="236" y="349"/>
                    <a:pt x="236" y="346"/>
                  </a:cubicBezTo>
                  <a:cubicBezTo>
                    <a:pt x="237" y="338"/>
                    <a:pt x="237" y="330"/>
                    <a:pt x="237" y="322"/>
                  </a:cubicBezTo>
                  <a:cubicBezTo>
                    <a:pt x="237" y="321"/>
                    <a:pt x="238" y="321"/>
                    <a:pt x="238" y="320"/>
                  </a:cubicBezTo>
                  <a:cubicBezTo>
                    <a:pt x="240" y="322"/>
                    <a:pt x="241" y="325"/>
                    <a:pt x="243" y="327"/>
                  </a:cubicBezTo>
                  <a:cubicBezTo>
                    <a:pt x="248" y="332"/>
                    <a:pt x="253" y="337"/>
                    <a:pt x="259" y="342"/>
                  </a:cubicBezTo>
                  <a:cubicBezTo>
                    <a:pt x="265" y="347"/>
                    <a:pt x="271" y="353"/>
                    <a:pt x="278" y="358"/>
                  </a:cubicBezTo>
                  <a:cubicBezTo>
                    <a:pt x="283" y="362"/>
                    <a:pt x="288" y="363"/>
                    <a:pt x="294" y="362"/>
                  </a:cubicBezTo>
                  <a:cubicBezTo>
                    <a:pt x="295" y="362"/>
                    <a:pt x="297" y="360"/>
                    <a:pt x="299" y="359"/>
                  </a:cubicBezTo>
                  <a:cubicBezTo>
                    <a:pt x="301" y="357"/>
                    <a:pt x="304" y="355"/>
                    <a:pt x="307" y="353"/>
                  </a:cubicBezTo>
                  <a:cubicBezTo>
                    <a:pt x="310" y="349"/>
                    <a:pt x="314" y="346"/>
                    <a:pt x="317" y="342"/>
                  </a:cubicBezTo>
                  <a:cubicBezTo>
                    <a:pt x="320" y="339"/>
                    <a:pt x="322" y="336"/>
                    <a:pt x="324" y="333"/>
                  </a:cubicBezTo>
                  <a:cubicBezTo>
                    <a:pt x="325" y="331"/>
                    <a:pt x="327" y="330"/>
                    <a:pt x="328" y="329"/>
                  </a:cubicBezTo>
                  <a:cubicBezTo>
                    <a:pt x="331" y="325"/>
                    <a:pt x="334" y="322"/>
                    <a:pt x="338" y="318"/>
                  </a:cubicBezTo>
                  <a:cubicBezTo>
                    <a:pt x="342" y="313"/>
                    <a:pt x="347" y="309"/>
                    <a:pt x="352" y="304"/>
                  </a:cubicBezTo>
                  <a:cubicBezTo>
                    <a:pt x="353" y="303"/>
                    <a:pt x="355" y="301"/>
                    <a:pt x="356" y="300"/>
                  </a:cubicBezTo>
                  <a:cubicBezTo>
                    <a:pt x="359" y="297"/>
                    <a:pt x="361" y="295"/>
                    <a:pt x="364" y="293"/>
                  </a:cubicBezTo>
                  <a:cubicBezTo>
                    <a:pt x="367" y="291"/>
                    <a:pt x="369" y="289"/>
                    <a:pt x="372" y="287"/>
                  </a:cubicBezTo>
                  <a:cubicBezTo>
                    <a:pt x="377" y="283"/>
                    <a:pt x="381" y="279"/>
                    <a:pt x="386" y="275"/>
                  </a:cubicBezTo>
                  <a:cubicBezTo>
                    <a:pt x="386" y="275"/>
                    <a:pt x="387" y="275"/>
                    <a:pt x="387" y="274"/>
                  </a:cubicBezTo>
                  <a:cubicBezTo>
                    <a:pt x="388" y="274"/>
                    <a:pt x="388" y="274"/>
                    <a:pt x="388" y="274"/>
                  </a:cubicBezTo>
                  <a:cubicBezTo>
                    <a:pt x="390" y="272"/>
                    <a:pt x="388" y="270"/>
                    <a:pt x="387" y="269"/>
                  </a:cubicBezTo>
                  <a:cubicBezTo>
                    <a:pt x="386" y="266"/>
                    <a:pt x="383" y="264"/>
                    <a:pt x="381" y="261"/>
                  </a:cubicBezTo>
                  <a:cubicBezTo>
                    <a:pt x="379" y="259"/>
                    <a:pt x="377" y="256"/>
                    <a:pt x="375" y="253"/>
                  </a:cubicBezTo>
                  <a:cubicBezTo>
                    <a:pt x="377" y="251"/>
                    <a:pt x="380" y="248"/>
                    <a:pt x="383" y="247"/>
                  </a:cubicBezTo>
                  <a:cubicBezTo>
                    <a:pt x="386" y="244"/>
                    <a:pt x="391" y="243"/>
                    <a:pt x="395" y="241"/>
                  </a:cubicBezTo>
                  <a:cubicBezTo>
                    <a:pt x="401" y="238"/>
                    <a:pt x="409" y="236"/>
                    <a:pt x="415" y="233"/>
                  </a:cubicBezTo>
                  <a:cubicBezTo>
                    <a:pt x="419" y="230"/>
                    <a:pt x="424" y="229"/>
                    <a:pt x="428" y="227"/>
                  </a:cubicBezTo>
                  <a:cubicBezTo>
                    <a:pt x="430" y="226"/>
                    <a:pt x="432" y="224"/>
                    <a:pt x="434" y="222"/>
                  </a:cubicBezTo>
                  <a:cubicBezTo>
                    <a:pt x="438" y="218"/>
                    <a:pt x="442" y="214"/>
                    <a:pt x="446" y="211"/>
                  </a:cubicBezTo>
                  <a:cubicBezTo>
                    <a:pt x="447" y="210"/>
                    <a:pt x="448" y="209"/>
                    <a:pt x="449" y="208"/>
                  </a:cubicBezTo>
                  <a:cubicBezTo>
                    <a:pt x="450" y="206"/>
                    <a:pt x="450" y="204"/>
                    <a:pt x="448" y="202"/>
                  </a:cubicBezTo>
                  <a:cubicBezTo>
                    <a:pt x="446" y="201"/>
                    <a:pt x="443" y="201"/>
                    <a:pt x="441" y="202"/>
                  </a:cubicBezTo>
                  <a:cubicBezTo>
                    <a:pt x="440" y="203"/>
                    <a:pt x="440" y="204"/>
                    <a:pt x="439" y="205"/>
                  </a:cubicBezTo>
                  <a:cubicBezTo>
                    <a:pt x="437" y="206"/>
                    <a:pt x="436" y="208"/>
                    <a:pt x="434" y="207"/>
                  </a:cubicBezTo>
                  <a:cubicBezTo>
                    <a:pt x="432" y="207"/>
                    <a:pt x="431" y="208"/>
                    <a:pt x="429" y="208"/>
                  </a:cubicBezTo>
                  <a:cubicBezTo>
                    <a:pt x="425" y="211"/>
                    <a:pt x="422" y="213"/>
                    <a:pt x="418" y="215"/>
                  </a:cubicBezTo>
                  <a:cubicBezTo>
                    <a:pt x="414" y="217"/>
                    <a:pt x="409" y="218"/>
                    <a:pt x="405" y="219"/>
                  </a:cubicBezTo>
                  <a:cubicBezTo>
                    <a:pt x="404" y="219"/>
                    <a:pt x="403" y="220"/>
                    <a:pt x="402" y="220"/>
                  </a:cubicBezTo>
                  <a:cubicBezTo>
                    <a:pt x="399" y="220"/>
                    <a:pt x="397" y="221"/>
                    <a:pt x="394" y="222"/>
                  </a:cubicBezTo>
                  <a:cubicBezTo>
                    <a:pt x="396" y="217"/>
                    <a:pt x="395" y="215"/>
                    <a:pt x="392" y="213"/>
                  </a:cubicBezTo>
                  <a:cubicBezTo>
                    <a:pt x="390" y="212"/>
                    <a:pt x="386" y="213"/>
                    <a:pt x="384" y="215"/>
                  </a:cubicBezTo>
                  <a:cubicBezTo>
                    <a:pt x="383" y="216"/>
                    <a:pt x="382" y="217"/>
                    <a:pt x="381" y="218"/>
                  </a:cubicBezTo>
                  <a:cubicBezTo>
                    <a:pt x="380" y="220"/>
                    <a:pt x="378" y="220"/>
                    <a:pt x="375" y="220"/>
                  </a:cubicBezTo>
                  <a:cubicBezTo>
                    <a:pt x="372" y="220"/>
                    <a:pt x="369" y="220"/>
                    <a:pt x="367" y="222"/>
                  </a:cubicBezTo>
                  <a:cubicBezTo>
                    <a:pt x="365" y="223"/>
                    <a:pt x="364" y="225"/>
                    <a:pt x="364" y="227"/>
                  </a:cubicBezTo>
                  <a:cubicBezTo>
                    <a:pt x="364" y="230"/>
                    <a:pt x="363" y="232"/>
                    <a:pt x="361" y="234"/>
                  </a:cubicBezTo>
                  <a:cubicBezTo>
                    <a:pt x="360" y="235"/>
                    <a:pt x="359" y="236"/>
                    <a:pt x="358" y="235"/>
                  </a:cubicBezTo>
                  <a:cubicBezTo>
                    <a:pt x="357" y="235"/>
                    <a:pt x="356" y="235"/>
                    <a:pt x="355" y="236"/>
                  </a:cubicBezTo>
                  <a:cubicBezTo>
                    <a:pt x="351" y="240"/>
                    <a:pt x="347" y="243"/>
                    <a:pt x="344" y="247"/>
                  </a:cubicBezTo>
                  <a:cubicBezTo>
                    <a:pt x="339" y="252"/>
                    <a:pt x="334" y="258"/>
                    <a:pt x="329" y="262"/>
                  </a:cubicBezTo>
                  <a:cubicBezTo>
                    <a:pt x="324" y="266"/>
                    <a:pt x="319" y="269"/>
                    <a:pt x="314" y="272"/>
                  </a:cubicBezTo>
                  <a:cubicBezTo>
                    <a:pt x="313" y="273"/>
                    <a:pt x="312" y="275"/>
                    <a:pt x="311" y="277"/>
                  </a:cubicBezTo>
                  <a:cubicBezTo>
                    <a:pt x="311" y="278"/>
                    <a:pt x="311" y="280"/>
                    <a:pt x="310" y="282"/>
                  </a:cubicBezTo>
                  <a:cubicBezTo>
                    <a:pt x="310" y="284"/>
                    <a:pt x="309" y="285"/>
                    <a:pt x="307" y="286"/>
                  </a:cubicBezTo>
                  <a:cubicBezTo>
                    <a:pt x="305" y="289"/>
                    <a:pt x="303" y="291"/>
                    <a:pt x="300" y="294"/>
                  </a:cubicBezTo>
                  <a:cubicBezTo>
                    <a:pt x="298" y="295"/>
                    <a:pt x="296" y="296"/>
                    <a:pt x="294" y="297"/>
                  </a:cubicBezTo>
                  <a:cubicBezTo>
                    <a:pt x="293" y="297"/>
                    <a:pt x="292" y="298"/>
                    <a:pt x="291" y="298"/>
                  </a:cubicBezTo>
                  <a:cubicBezTo>
                    <a:pt x="291" y="299"/>
                    <a:pt x="290" y="300"/>
                    <a:pt x="289" y="300"/>
                  </a:cubicBezTo>
                  <a:cubicBezTo>
                    <a:pt x="288" y="295"/>
                    <a:pt x="287" y="290"/>
                    <a:pt x="284" y="287"/>
                  </a:cubicBezTo>
                  <a:cubicBezTo>
                    <a:pt x="281" y="284"/>
                    <a:pt x="279" y="280"/>
                    <a:pt x="278" y="276"/>
                  </a:cubicBezTo>
                  <a:cubicBezTo>
                    <a:pt x="276" y="272"/>
                    <a:pt x="274" y="268"/>
                    <a:pt x="271" y="264"/>
                  </a:cubicBezTo>
                  <a:cubicBezTo>
                    <a:pt x="270" y="263"/>
                    <a:pt x="269" y="261"/>
                    <a:pt x="269" y="260"/>
                  </a:cubicBezTo>
                  <a:cubicBezTo>
                    <a:pt x="268" y="257"/>
                    <a:pt x="267" y="254"/>
                    <a:pt x="266" y="252"/>
                  </a:cubicBezTo>
                  <a:cubicBezTo>
                    <a:pt x="266" y="251"/>
                    <a:pt x="266" y="250"/>
                    <a:pt x="266" y="249"/>
                  </a:cubicBezTo>
                  <a:cubicBezTo>
                    <a:pt x="266" y="242"/>
                    <a:pt x="265" y="234"/>
                    <a:pt x="263" y="227"/>
                  </a:cubicBezTo>
                  <a:cubicBezTo>
                    <a:pt x="261" y="220"/>
                    <a:pt x="257" y="213"/>
                    <a:pt x="255" y="205"/>
                  </a:cubicBezTo>
                  <a:cubicBezTo>
                    <a:pt x="254" y="202"/>
                    <a:pt x="253" y="199"/>
                    <a:pt x="251" y="196"/>
                  </a:cubicBezTo>
                  <a:cubicBezTo>
                    <a:pt x="250" y="196"/>
                    <a:pt x="249" y="195"/>
                    <a:pt x="248" y="195"/>
                  </a:cubicBezTo>
                  <a:cubicBezTo>
                    <a:pt x="247" y="194"/>
                    <a:pt x="245" y="196"/>
                    <a:pt x="245" y="193"/>
                  </a:cubicBezTo>
                  <a:cubicBezTo>
                    <a:pt x="243" y="194"/>
                    <a:pt x="243" y="193"/>
                    <a:pt x="242" y="193"/>
                  </a:cubicBezTo>
                  <a:cubicBezTo>
                    <a:pt x="238" y="191"/>
                    <a:pt x="235" y="190"/>
                    <a:pt x="232" y="188"/>
                  </a:cubicBezTo>
                  <a:cubicBezTo>
                    <a:pt x="225" y="185"/>
                    <a:pt x="218" y="182"/>
                    <a:pt x="211" y="180"/>
                  </a:cubicBezTo>
                  <a:cubicBezTo>
                    <a:pt x="206" y="177"/>
                    <a:pt x="201" y="175"/>
                    <a:pt x="196" y="173"/>
                  </a:cubicBezTo>
                  <a:cubicBezTo>
                    <a:pt x="194" y="172"/>
                    <a:pt x="193" y="170"/>
                    <a:pt x="191" y="169"/>
                  </a:cubicBezTo>
                  <a:cubicBezTo>
                    <a:pt x="184" y="167"/>
                    <a:pt x="180" y="161"/>
                    <a:pt x="174" y="157"/>
                  </a:cubicBezTo>
                  <a:cubicBezTo>
                    <a:pt x="173" y="156"/>
                    <a:pt x="172" y="155"/>
                    <a:pt x="171" y="154"/>
                  </a:cubicBezTo>
                  <a:cubicBezTo>
                    <a:pt x="171" y="155"/>
                    <a:pt x="171" y="156"/>
                    <a:pt x="171" y="156"/>
                  </a:cubicBezTo>
                  <a:cubicBezTo>
                    <a:pt x="177" y="171"/>
                    <a:pt x="176" y="186"/>
                    <a:pt x="174" y="201"/>
                  </a:cubicBezTo>
                  <a:cubicBezTo>
                    <a:pt x="172" y="216"/>
                    <a:pt x="169" y="231"/>
                    <a:pt x="164" y="246"/>
                  </a:cubicBezTo>
                  <a:cubicBezTo>
                    <a:pt x="164" y="247"/>
                    <a:pt x="163" y="248"/>
                    <a:pt x="163" y="249"/>
                  </a:cubicBezTo>
                  <a:cubicBezTo>
                    <a:pt x="163" y="249"/>
                    <a:pt x="162" y="249"/>
                    <a:pt x="162" y="249"/>
                  </a:cubicBezTo>
                  <a:cubicBezTo>
                    <a:pt x="162" y="247"/>
                    <a:pt x="162" y="246"/>
                    <a:pt x="162" y="245"/>
                  </a:cubicBezTo>
                  <a:cubicBezTo>
                    <a:pt x="160" y="237"/>
                    <a:pt x="159" y="228"/>
                    <a:pt x="158" y="220"/>
                  </a:cubicBezTo>
                  <a:cubicBezTo>
                    <a:pt x="157" y="216"/>
                    <a:pt x="155" y="212"/>
                    <a:pt x="154" y="208"/>
                  </a:cubicBezTo>
                  <a:cubicBezTo>
                    <a:pt x="150" y="200"/>
                    <a:pt x="146" y="193"/>
                    <a:pt x="144" y="185"/>
                  </a:cubicBezTo>
                  <a:cubicBezTo>
                    <a:pt x="144" y="183"/>
                    <a:pt x="144" y="181"/>
                    <a:pt x="146" y="179"/>
                  </a:cubicBezTo>
                  <a:cubicBezTo>
                    <a:pt x="147" y="177"/>
                    <a:pt x="149" y="174"/>
                    <a:pt x="151" y="171"/>
                  </a:cubicBezTo>
                  <a:cubicBezTo>
                    <a:pt x="152" y="170"/>
                    <a:pt x="152" y="168"/>
                    <a:pt x="151" y="167"/>
                  </a:cubicBezTo>
                  <a:cubicBezTo>
                    <a:pt x="148" y="165"/>
                    <a:pt x="146" y="163"/>
                    <a:pt x="143" y="161"/>
                  </a:cubicBezTo>
                  <a:cubicBezTo>
                    <a:pt x="143" y="161"/>
                    <a:pt x="143" y="161"/>
                    <a:pt x="143" y="161"/>
                  </a:cubicBezTo>
                  <a:cubicBezTo>
                    <a:pt x="150" y="154"/>
                    <a:pt x="157" y="148"/>
                    <a:pt x="165" y="142"/>
                  </a:cubicBezTo>
                  <a:cubicBezTo>
                    <a:pt x="165" y="141"/>
                    <a:pt x="165" y="141"/>
                    <a:pt x="166" y="141"/>
                  </a:cubicBezTo>
                  <a:cubicBezTo>
                    <a:pt x="166" y="138"/>
                    <a:pt x="166" y="135"/>
                    <a:pt x="167" y="133"/>
                  </a:cubicBezTo>
                  <a:cubicBezTo>
                    <a:pt x="167" y="132"/>
                    <a:pt x="168" y="131"/>
                    <a:pt x="168" y="130"/>
                  </a:cubicBezTo>
                  <a:cubicBezTo>
                    <a:pt x="175" y="125"/>
                    <a:pt x="177" y="117"/>
                    <a:pt x="179" y="110"/>
                  </a:cubicBezTo>
                  <a:cubicBezTo>
                    <a:pt x="180" y="109"/>
                    <a:pt x="181" y="107"/>
                    <a:pt x="181" y="106"/>
                  </a:cubicBezTo>
                  <a:cubicBezTo>
                    <a:pt x="182" y="106"/>
                    <a:pt x="182" y="105"/>
                    <a:pt x="182" y="105"/>
                  </a:cubicBezTo>
                  <a:cubicBezTo>
                    <a:pt x="184" y="101"/>
                    <a:pt x="185" y="97"/>
                    <a:pt x="186" y="92"/>
                  </a:cubicBezTo>
                  <a:cubicBezTo>
                    <a:pt x="187" y="89"/>
                    <a:pt x="188" y="85"/>
                    <a:pt x="189" y="81"/>
                  </a:cubicBezTo>
                  <a:cubicBezTo>
                    <a:pt x="189" y="80"/>
                    <a:pt x="188" y="78"/>
                    <a:pt x="188" y="77"/>
                  </a:cubicBezTo>
                  <a:cubicBezTo>
                    <a:pt x="188" y="75"/>
                    <a:pt x="188" y="73"/>
                    <a:pt x="189" y="72"/>
                  </a:cubicBezTo>
                  <a:cubicBezTo>
                    <a:pt x="191" y="70"/>
                    <a:pt x="189" y="67"/>
                    <a:pt x="190" y="64"/>
                  </a:cubicBezTo>
                  <a:cubicBezTo>
                    <a:pt x="190" y="62"/>
                    <a:pt x="189" y="59"/>
                    <a:pt x="189" y="56"/>
                  </a:cubicBezTo>
                  <a:cubicBezTo>
                    <a:pt x="189" y="56"/>
                    <a:pt x="190" y="55"/>
                    <a:pt x="191" y="55"/>
                  </a:cubicBezTo>
                  <a:cubicBezTo>
                    <a:pt x="192" y="51"/>
                    <a:pt x="192" y="47"/>
                    <a:pt x="188" y="44"/>
                  </a:cubicBezTo>
                  <a:cubicBezTo>
                    <a:pt x="189" y="44"/>
                    <a:pt x="189" y="43"/>
                    <a:pt x="189" y="43"/>
                  </a:cubicBezTo>
                  <a:cubicBezTo>
                    <a:pt x="190" y="44"/>
                    <a:pt x="191" y="45"/>
                    <a:pt x="192" y="46"/>
                  </a:cubicBezTo>
                  <a:cubicBezTo>
                    <a:pt x="192" y="46"/>
                    <a:pt x="192" y="46"/>
                    <a:pt x="192" y="46"/>
                  </a:cubicBezTo>
                  <a:cubicBezTo>
                    <a:pt x="192" y="45"/>
                    <a:pt x="191" y="43"/>
                    <a:pt x="190" y="42"/>
                  </a:cubicBezTo>
                  <a:cubicBezTo>
                    <a:pt x="191" y="41"/>
                    <a:pt x="192" y="41"/>
                    <a:pt x="192" y="41"/>
                  </a:cubicBezTo>
                  <a:cubicBezTo>
                    <a:pt x="191" y="40"/>
                    <a:pt x="190" y="39"/>
                    <a:pt x="189" y="38"/>
                  </a:cubicBezTo>
                  <a:cubicBezTo>
                    <a:pt x="190" y="37"/>
                    <a:pt x="190" y="36"/>
                    <a:pt x="192" y="35"/>
                  </a:cubicBezTo>
                  <a:cubicBezTo>
                    <a:pt x="190" y="34"/>
                    <a:pt x="188" y="33"/>
                    <a:pt x="187" y="32"/>
                  </a:cubicBezTo>
                  <a:cubicBezTo>
                    <a:pt x="185" y="31"/>
                    <a:pt x="183" y="31"/>
                    <a:pt x="185" y="29"/>
                  </a:cubicBezTo>
                  <a:cubicBezTo>
                    <a:pt x="185" y="28"/>
                    <a:pt x="184" y="26"/>
                    <a:pt x="184" y="26"/>
                  </a:cubicBezTo>
                  <a:cubicBezTo>
                    <a:pt x="185" y="24"/>
                    <a:pt x="184" y="24"/>
                    <a:pt x="183" y="23"/>
                  </a:cubicBezTo>
                  <a:cubicBezTo>
                    <a:pt x="183" y="21"/>
                    <a:pt x="182" y="20"/>
                    <a:pt x="181" y="18"/>
                  </a:cubicBezTo>
                  <a:cubicBezTo>
                    <a:pt x="181" y="20"/>
                    <a:pt x="182" y="21"/>
                    <a:pt x="182" y="23"/>
                  </a:cubicBezTo>
                  <a:cubicBezTo>
                    <a:pt x="181" y="23"/>
                    <a:pt x="181" y="23"/>
                    <a:pt x="181" y="23"/>
                  </a:cubicBezTo>
                  <a:cubicBezTo>
                    <a:pt x="180" y="20"/>
                    <a:pt x="179" y="17"/>
                    <a:pt x="178" y="15"/>
                  </a:cubicBezTo>
                  <a:cubicBezTo>
                    <a:pt x="178" y="15"/>
                    <a:pt x="177" y="16"/>
                    <a:pt x="177" y="17"/>
                  </a:cubicBezTo>
                  <a:cubicBezTo>
                    <a:pt x="177" y="17"/>
                    <a:pt x="177" y="17"/>
                    <a:pt x="177" y="17"/>
                  </a:cubicBezTo>
                  <a:cubicBezTo>
                    <a:pt x="174" y="16"/>
                    <a:pt x="176" y="10"/>
                    <a:pt x="176" y="10"/>
                  </a:cubicBezTo>
                  <a:cubicBezTo>
                    <a:pt x="175" y="12"/>
                    <a:pt x="175" y="13"/>
                    <a:pt x="174" y="14"/>
                  </a:cubicBezTo>
                  <a:cubicBezTo>
                    <a:pt x="172" y="15"/>
                    <a:pt x="171" y="13"/>
                    <a:pt x="169" y="11"/>
                  </a:cubicBezTo>
                  <a:cubicBezTo>
                    <a:pt x="168" y="10"/>
                    <a:pt x="166" y="9"/>
                    <a:pt x="164" y="8"/>
                  </a:cubicBezTo>
                  <a:cubicBezTo>
                    <a:pt x="164" y="8"/>
                    <a:pt x="162" y="8"/>
                    <a:pt x="161" y="8"/>
                  </a:cubicBezTo>
                  <a:cubicBezTo>
                    <a:pt x="161" y="8"/>
                    <a:pt x="161" y="8"/>
                    <a:pt x="161" y="8"/>
                  </a:cubicBezTo>
                  <a:cubicBezTo>
                    <a:pt x="162" y="7"/>
                    <a:pt x="163" y="7"/>
                    <a:pt x="164" y="6"/>
                  </a:cubicBezTo>
                  <a:cubicBezTo>
                    <a:pt x="164" y="6"/>
                    <a:pt x="164" y="6"/>
                    <a:pt x="164" y="6"/>
                  </a:cubicBezTo>
                  <a:cubicBezTo>
                    <a:pt x="163" y="6"/>
                    <a:pt x="162" y="6"/>
                    <a:pt x="161" y="6"/>
                  </a:cubicBezTo>
                  <a:cubicBezTo>
                    <a:pt x="160" y="5"/>
                    <a:pt x="159" y="4"/>
                    <a:pt x="158" y="4"/>
                  </a:cubicBezTo>
                  <a:cubicBezTo>
                    <a:pt x="157" y="5"/>
                    <a:pt x="155" y="6"/>
                    <a:pt x="155" y="5"/>
                  </a:cubicBezTo>
                  <a:cubicBezTo>
                    <a:pt x="154" y="5"/>
                    <a:pt x="153" y="4"/>
                    <a:pt x="153" y="3"/>
                  </a:cubicBezTo>
                  <a:cubicBezTo>
                    <a:pt x="153" y="3"/>
                    <a:pt x="152" y="4"/>
                    <a:pt x="151" y="5"/>
                  </a:cubicBezTo>
                  <a:cubicBezTo>
                    <a:pt x="150" y="4"/>
                    <a:pt x="150" y="4"/>
                    <a:pt x="149" y="3"/>
                  </a:cubicBezTo>
                  <a:cubicBezTo>
                    <a:pt x="149" y="3"/>
                    <a:pt x="148" y="4"/>
                    <a:pt x="148" y="4"/>
                  </a:cubicBezTo>
                  <a:cubicBezTo>
                    <a:pt x="148" y="3"/>
                    <a:pt x="148" y="3"/>
                    <a:pt x="148" y="2"/>
                  </a:cubicBezTo>
                  <a:cubicBezTo>
                    <a:pt x="148" y="2"/>
                    <a:pt x="148" y="0"/>
                    <a:pt x="148" y="0"/>
                  </a:cubicBezTo>
                  <a:cubicBezTo>
                    <a:pt x="146" y="2"/>
                    <a:pt x="145" y="4"/>
                    <a:pt x="143" y="6"/>
                  </a:cubicBezTo>
                  <a:cubicBezTo>
                    <a:pt x="143" y="6"/>
                    <a:pt x="142" y="6"/>
                    <a:pt x="142" y="6"/>
                  </a:cubicBezTo>
                  <a:cubicBezTo>
                    <a:pt x="142" y="7"/>
                    <a:pt x="141" y="7"/>
                    <a:pt x="141" y="7"/>
                  </a:cubicBezTo>
                  <a:cubicBezTo>
                    <a:pt x="141" y="7"/>
                    <a:pt x="141" y="7"/>
                    <a:pt x="141" y="7"/>
                  </a:cubicBezTo>
                  <a:cubicBezTo>
                    <a:pt x="139" y="8"/>
                    <a:pt x="138" y="8"/>
                    <a:pt x="137" y="9"/>
                  </a:cubicBezTo>
                  <a:cubicBezTo>
                    <a:pt x="137" y="6"/>
                    <a:pt x="138" y="1"/>
                    <a:pt x="138" y="1"/>
                  </a:cubicBezTo>
                  <a:cubicBezTo>
                    <a:pt x="137" y="3"/>
                    <a:pt x="136" y="6"/>
                    <a:pt x="135" y="8"/>
                  </a:cubicBezTo>
                  <a:cubicBezTo>
                    <a:pt x="132" y="9"/>
                    <a:pt x="130" y="9"/>
                    <a:pt x="128" y="10"/>
                  </a:cubicBezTo>
                  <a:cubicBezTo>
                    <a:pt x="125" y="12"/>
                    <a:pt x="122" y="13"/>
                    <a:pt x="120" y="15"/>
                  </a:cubicBezTo>
                  <a:cubicBezTo>
                    <a:pt x="117" y="16"/>
                    <a:pt x="115" y="17"/>
                    <a:pt x="112" y="17"/>
                  </a:cubicBezTo>
                  <a:cubicBezTo>
                    <a:pt x="112" y="17"/>
                    <a:pt x="111" y="18"/>
                    <a:pt x="110" y="18"/>
                  </a:cubicBezTo>
                  <a:cubicBezTo>
                    <a:pt x="111" y="19"/>
                    <a:pt x="112" y="19"/>
                    <a:pt x="112" y="19"/>
                  </a:cubicBezTo>
                  <a:cubicBezTo>
                    <a:pt x="113" y="20"/>
                    <a:pt x="112" y="21"/>
                    <a:pt x="112" y="21"/>
                  </a:cubicBezTo>
                  <a:cubicBezTo>
                    <a:pt x="110" y="23"/>
                    <a:pt x="109" y="24"/>
                    <a:pt x="107" y="26"/>
                  </a:cubicBezTo>
                  <a:cubicBezTo>
                    <a:pt x="107" y="26"/>
                    <a:pt x="105" y="26"/>
                    <a:pt x="104" y="26"/>
                  </a:cubicBezTo>
                  <a:cubicBezTo>
                    <a:pt x="106" y="28"/>
                    <a:pt x="105" y="28"/>
                    <a:pt x="103" y="30"/>
                  </a:cubicBezTo>
                  <a:cubicBezTo>
                    <a:pt x="101" y="31"/>
                    <a:pt x="99" y="32"/>
                    <a:pt x="98" y="34"/>
                  </a:cubicBezTo>
                  <a:cubicBezTo>
                    <a:pt x="98" y="36"/>
                    <a:pt x="95" y="38"/>
                    <a:pt x="94" y="40"/>
                  </a:cubicBezTo>
                  <a:cubicBezTo>
                    <a:pt x="95" y="40"/>
                    <a:pt x="95" y="40"/>
                    <a:pt x="95" y="40"/>
                  </a:cubicBezTo>
                  <a:cubicBezTo>
                    <a:pt x="94" y="42"/>
                    <a:pt x="92" y="44"/>
                    <a:pt x="91" y="46"/>
                  </a:cubicBezTo>
                  <a:cubicBezTo>
                    <a:pt x="94" y="45"/>
                    <a:pt x="95" y="46"/>
                    <a:pt x="94" y="49"/>
                  </a:cubicBezTo>
                  <a:cubicBezTo>
                    <a:pt x="93" y="52"/>
                    <a:pt x="92" y="54"/>
                    <a:pt x="92" y="56"/>
                  </a:cubicBezTo>
                  <a:cubicBezTo>
                    <a:pt x="93" y="61"/>
                    <a:pt x="91" y="65"/>
                    <a:pt x="93" y="69"/>
                  </a:cubicBezTo>
                  <a:cubicBezTo>
                    <a:pt x="94" y="70"/>
                    <a:pt x="94" y="71"/>
                    <a:pt x="93" y="72"/>
                  </a:cubicBezTo>
                  <a:cubicBezTo>
                    <a:pt x="90" y="77"/>
                    <a:pt x="91" y="83"/>
                    <a:pt x="94" y="89"/>
                  </a:cubicBezTo>
                  <a:cubicBezTo>
                    <a:pt x="96" y="92"/>
                    <a:pt x="98" y="95"/>
                    <a:pt x="100" y="98"/>
                  </a:cubicBezTo>
                  <a:cubicBezTo>
                    <a:pt x="101" y="99"/>
                    <a:pt x="101" y="100"/>
                    <a:pt x="102" y="100"/>
                  </a:cubicBezTo>
                  <a:cubicBezTo>
                    <a:pt x="107" y="101"/>
                    <a:pt x="107" y="105"/>
                    <a:pt x="107" y="108"/>
                  </a:cubicBezTo>
                  <a:cubicBezTo>
                    <a:pt x="107" y="114"/>
                    <a:pt x="107" y="121"/>
                    <a:pt x="106" y="128"/>
                  </a:cubicBezTo>
                  <a:cubicBezTo>
                    <a:pt x="106" y="130"/>
                    <a:pt x="106" y="133"/>
                    <a:pt x="105" y="136"/>
                  </a:cubicBezTo>
                  <a:cubicBezTo>
                    <a:pt x="104" y="138"/>
                    <a:pt x="105" y="140"/>
                    <a:pt x="108" y="143"/>
                  </a:cubicBezTo>
                  <a:cubicBezTo>
                    <a:pt x="115" y="149"/>
                    <a:pt x="122" y="155"/>
                    <a:pt x="130" y="161"/>
                  </a:cubicBezTo>
                  <a:cubicBezTo>
                    <a:pt x="130" y="161"/>
                    <a:pt x="131" y="162"/>
                    <a:pt x="132" y="163"/>
                  </a:cubicBezTo>
                  <a:cubicBezTo>
                    <a:pt x="130" y="164"/>
                    <a:pt x="129" y="165"/>
                    <a:pt x="128" y="166"/>
                  </a:cubicBezTo>
                  <a:cubicBezTo>
                    <a:pt x="126" y="167"/>
                    <a:pt x="126" y="169"/>
                    <a:pt x="127" y="170"/>
                  </a:cubicBezTo>
                  <a:cubicBezTo>
                    <a:pt x="127" y="170"/>
                    <a:pt x="127" y="171"/>
                    <a:pt x="127" y="171"/>
                  </a:cubicBezTo>
                  <a:cubicBezTo>
                    <a:pt x="131" y="179"/>
                    <a:pt x="130" y="187"/>
                    <a:pt x="127" y="195"/>
                  </a:cubicBezTo>
                  <a:cubicBezTo>
                    <a:pt x="127" y="197"/>
                    <a:pt x="126" y="199"/>
                    <a:pt x="126" y="201"/>
                  </a:cubicBezTo>
                  <a:cubicBezTo>
                    <a:pt x="126" y="226"/>
                    <a:pt x="126" y="252"/>
                    <a:pt x="126" y="277"/>
                  </a:cubicBezTo>
                  <a:cubicBezTo>
                    <a:pt x="126" y="278"/>
                    <a:pt x="126" y="279"/>
                    <a:pt x="125" y="280"/>
                  </a:cubicBezTo>
                  <a:cubicBezTo>
                    <a:pt x="125" y="280"/>
                    <a:pt x="125" y="279"/>
                    <a:pt x="124" y="279"/>
                  </a:cubicBezTo>
                  <a:cubicBezTo>
                    <a:pt x="117" y="262"/>
                    <a:pt x="109" y="245"/>
                    <a:pt x="101" y="228"/>
                  </a:cubicBezTo>
                  <a:cubicBezTo>
                    <a:pt x="97" y="217"/>
                    <a:pt x="95" y="205"/>
                    <a:pt x="94" y="193"/>
                  </a:cubicBezTo>
                  <a:cubicBezTo>
                    <a:pt x="93" y="179"/>
                    <a:pt x="94" y="166"/>
                    <a:pt x="97" y="152"/>
                  </a:cubicBezTo>
                  <a:cubicBezTo>
                    <a:pt x="95" y="153"/>
                    <a:pt x="94" y="154"/>
                    <a:pt x="93" y="155"/>
                  </a:cubicBezTo>
                  <a:cubicBezTo>
                    <a:pt x="90" y="157"/>
                    <a:pt x="88" y="160"/>
                    <a:pt x="86" y="161"/>
                  </a:cubicBezTo>
                  <a:cubicBezTo>
                    <a:pt x="82" y="163"/>
                    <a:pt x="78" y="165"/>
                    <a:pt x="74" y="166"/>
                  </a:cubicBezTo>
                  <a:cubicBezTo>
                    <a:pt x="70" y="168"/>
                    <a:pt x="65" y="170"/>
                    <a:pt x="60" y="172"/>
                  </a:cubicBezTo>
                  <a:cubicBezTo>
                    <a:pt x="52" y="176"/>
                    <a:pt x="44" y="180"/>
                    <a:pt x="35" y="184"/>
                  </a:cubicBezTo>
                  <a:cubicBezTo>
                    <a:pt x="31" y="186"/>
                    <a:pt x="26" y="189"/>
                    <a:pt x="21" y="191"/>
                  </a:cubicBezTo>
                  <a:cubicBezTo>
                    <a:pt x="21" y="191"/>
                    <a:pt x="20" y="192"/>
                    <a:pt x="20" y="192"/>
                  </a:cubicBezTo>
                  <a:cubicBezTo>
                    <a:pt x="17" y="191"/>
                    <a:pt x="15" y="193"/>
                    <a:pt x="14" y="196"/>
                  </a:cubicBezTo>
                  <a:cubicBezTo>
                    <a:pt x="13" y="204"/>
                    <a:pt x="11" y="211"/>
                    <a:pt x="10" y="219"/>
                  </a:cubicBezTo>
                  <a:cubicBezTo>
                    <a:pt x="10" y="225"/>
                    <a:pt x="10" y="232"/>
                    <a:pt x="10" y="239"/>
                  </a:cubicBezTo>
                  <a:cubicBezTo>
                    <a:pt x="10" y="242"/>
                    <a:pt x="11" y="246"/>
                    <a:pt x="12" y="249"/>
                  </a:cubicBezTo>
                  <a:cubicBezTo>
                    <a:pt x="12" y="250"/>
                    <a:pt x="12" y="251"/>
                    <a:pt x="12" y="253"/>
                  </a:cubicBezTo>
                  <a:cubicBezTo>
                    <a:pt x="12" y="259"/>
                    <a:pt x="12" y="266"/>
                    <a:pt x="11" y="272"/>
                  </a:cubicBezTo>
                  <a:cubicBezTo>
                    <a:pt x="10" y="278"/>
                    <a:pt x="10" y="283"/>
                    <a:pt x="10" y="289"/>
                  </a:cubicBezTo>
                  <a:cubicBezTo>
                    <a:pt x="10" y="293"/>
                    <a:pt x="9" y="297"/>
                    <a:pt x="9" y="301"/>
                  </a:cubicBezTo>
                  <a:cubicBezTo>
                    <a:pt x="8" y="305"/>
                    <a:pt x="8" y="309"/>
                    <a:pt x="8" y="314"/>
                  </a:cubicBezTo>
                  <a:cubicBezTo>
                    <a:pt x="8" y="319"/>
                    <a:pt x="7" y="323"/>
                    <a:pt x="7" y="328"/>
                  </a:cubicBezTo>
                  <a:cubicBezTo>
                    <a:pt x="6" y="332"/>
                    <a:pt x="7" y="335"/>
                    <a:pt x="6" y="339"/>
                  </a:cubicBezTo>
                  <a:cubicBezTo>
                    <a:pt x="6" y="339"/>
                    <a:pt x="6" y="340"/>
                    <a:pt x="6" y="341"/>
                  </a:cubicBezTo>
                  <a:cubicBezTo>
                    <a:pt x="4" y="347"/>
                    <a:pt x="3" y="352"/>
                    <a:pt x="2" y="358"/>
                  </a:cubicBezTo>
                  <a:cubicBezTo>
                    <a:pt x="2" y="359"/>
                    <a:pt x="3" y="361"/>
                    <a:pt x="4" y="363"/>
                  </a:cubicBezTo>
                  <a:cubicBezTo>
                    <a:pt x="5" y="367"/>
                    <a:pt x="3" y="371"/>
                    <a:pt x="3" y="376"/>
                  </a:cubicBezTo>
                  <a:cubicBezTo>
                    <a:pt x="2" y="379"/>
                    <a:pt x="2" y="382"/>
                    <a:pt x="2" y="385"/>
                  </a:cubicBezTo>
                  <a:cubicBezTo>
                    <a:pt x="2" y="388"/>
                    <a:pt x="2" y="391"/>
                    <a:pt x="1" y="393"/>
                  </a:cubicBezTo>
                  <a:cubicBezTo>
                    <a:pt x="0" y="397"/>
                    <a:pt x="1" y="399"/>
                    <a:pt x="2" y="402"/>
                  </a:cubicBezTo>
                  <a:close/>
                  <a:moveTo>
                    <a:pt x="162" y="573"/>
                  </a:moveTo>
                  <a:cubicBezTo>
                    <a:pt x="162" y="572"/>
                    <a:pt x="162" y="572"/>
                    <a:pt x="162" y="571"/>
                  </a:cubicBezTo>
                  <a:cubicBezTo>
                    <a:pt x="168" y="588"/>
                    <a:pt x="172" y="637"/>
                    <a:pt x="169" y="644"/>
                  </a:cubicBezTo>
                  <a:cubicBezTo>
                    <a:pt x="169" y="643"/>
                    <a:pt x="169" y="643"/>
                    <a:pt x="169" y="643"/>
                  </a:cubicBezTo>
                  <a:cubicBezTo>
                    <a:pt x="168" y="634"/>
                    <a:pt x="166" y="624"/>
                    <a:pt x="165" y="614"/>
                  </a:cubicBezTo>
                  <a:cubicBezTo>
                    <a:pt x="164" y="606"/>
                    <a:pt x="163" y="598"/>
                    <a:pt x="163" y="590"/>
                  </a:cubicBezTo>
                  <a:cubicBezTo>
                    <a:pt x="162" y="587"/>
                    <a:pt x="162" y="584"/>
                    <a:pt x="162" y="581"/>
                  </a:cubicBezTo>
                  <a:cubicBezTo>
                    <a:pt x="161" y="579"/>
                    <a:pt x="162" y="576"/>
                    <a:pt x="162" y="573"/>
                  </a:cubicBezTo>
                  <a:close/>
                  <a:moveTo>
                    <a:pt x="54" y="372"/>
                  </a:moveTo>
                  <a:cubicBezTo>
                    <a:pt x="54" y="372"/>
                    <a:pt x="53" y="372"/>
                    <a:pt x="53" y="372"/>
                  </a:cubicBezTo>
                  <a:cubicBezTo>
                    <a:pt x="52" y="369"/>
                    <a:pt x="51" y="366"/>
                    <a:pt x="50" y="362"/>
                  </a:cubicBezTo>
                  <a:cubicBezTo>
                    <a:pt x="50" y="359"/>
                    <a:pt x="50" y="357"/>
                    <a:pt x="52" y="354"/>
                  </a:cubicBezTo>
                  <a:cubicBezTo>
                    <a:pt x="53" y="360"/>
                    <a:pt x="53" y="366"/>
                    <a:pt x="54" y="372"/>
                  </a:cubicBezTo>
                  <a:close/>
                  <a:moveTo>
                    <a:pt x="50" y="388"/>
                  </a:moveTo>
                  <a:cubicBezTo>
                    <a:pt x="50" y="388"/>
                    <a:pt x="50" y="388"/>
                    <a:pt x="50" y="387"/>
                  </a:cubicBezTo>
                  <a:cubicBezTo>
                    <a:pt x="51" y="385"/>
                    <a:pt x="52" y="383"/>
                    <a:pt x="53" y="380"/>
                  </a:cubicBezTo>
                  <a:cubicBezTo>
                    <a:pt x="53" y="380"/>
                    <a:pt x="53" y="380"/>
                    <a:pt x="53" y="380"/>
                  </a:cubicBezTo>
                  <a:cubicBezTo>
                    <a:pt x="53" y="386"/>
                    <a:pt x="52" y="391"/>
                    <a:pt x="52" y="397"/>
                  </a:cubicBezTo>
                  <a:cubicBezTo>
                    <a:pt x="50" y="394"/>
                    <a:pt x="48" y="392"/>
                    <a:pt x="50" y="388"/>
                  </a:cubicBezTo>
                  <a:close/>
                  <a:moveTo>
                    <a:pt x="47" y="423"/>
                  </a:moveTo>
                  <a:cubicBezTo>
                    <a:pt x="48" y="420"/>
                    <a:pt x="49" y="417"/>
                    <a:pt x="49" y="414"/>
                  </a:cubicBezTo>
                  <a:cubicBezTo>
                    <a:pt x="50" y="414"/>
                    <a:pt x="50" y="414"/>
                    <a:pt x="50" y="414"/>
                  </a:cubicBezTo>
                  <a:cubicBezTo>
                    <a:pt x="50" y="418"/>
                    <a:pt x="49" y="421"/>
                    <a:pt x="49" y="425"/>
                  </a:cubicBezTo>
                  <a:cubicBezTo>
                    <a:pt x="49" y="429"/>
                    <a:pt x="50" y="432"/>
                    <a:pt x="51" y="436"/>
                  </a:cubicBezTo>
                  <a:cubicBezTo>
                    <a:pt x="52" y="438"/>
                    <a:pt x="54" y="439"/>
                    <a:pt x="55" y="440"/>
                  </a:cubicBezTo>
                  <a:cubicBezTo>
                    <a:pt x="55" y="441"/>
                    <a:pt x="55" y="442"/>
                    <a:pt x="56" y="443"/>
                  </a:cubicBezTo>
                  <a:cubicBezTo>
                    <a:pt x="56" y="443"/>
                    <a:pt x="54" y="444"/>
                    <a:pt x="54" y="444"/>
                  </a:cubicBezTo>
                  <a:cubicBezTo>
                    <a:pt x="52" y="444"/>
                    <a:pt x="50" y="443"/>
                    <a:pt x="50" y="442"/>
                  </a:cubicBezTo>
                  <a:cubicBezTo>
                    <a:pt x="50" y="441"/>
                    <a:pt x="50" y="439"/>
                    <a:pt x="50" y="437"/>
                  </a:cubicBezTo>
                  <a:cubicBezTo>
                    <a:pt x="49" y="433"/>
                    <a:pt x="49" y="430"/>
                    <a:pt x="48" y="426"/>
                  </a:cubicBezTo>
                  <a:cubicBezTo>
                    <a:pt x="48" y="426"/>
                    <a:pt x="48" y="426"/>
                    <a:pt x="48" y="426"/>
                  </a:cubicBezTo>
                  <a:cubicBezTo>
                    <a:pt x="48" y="425"/>
                    <a:pt x="48" y="425"/>
                    <a:pt x="48" y="425"/>
                  </a:cubicBezTo>
                  <a:cubicBezTo>
                    <a:pt x="46" y="425"/>
                    <a:pt x="47" y="424"/>
                    <a:pt x="47" y="423"/>
                  </a:cubicBezTo>
                  <a:close/>
                </a:path>
              </a:pathLst>
            </a:custGeom>
            <a:solidFill>
              <a:srgbClr val="DE4F40"/>
            </a:solidFill>
            <a:ln w="9525">
              <a:noFill/>
            </a:ln>
          </p:spPr>
          <p:txBody>
            <a:bodyPr/>
            <a:p>
              <a:endParaRPr lang="zh-CN" altLang="en-US"/>
            </a:p>
          </p:txBody>
        </p:sp>
        <p:sp>
          <p:nvSpPr>
            <p:cNvPr id="29704" name="Freeform 17"/>
            <p:cNvSpPr/>
            <p:nvPr/>
          </p:nvSpPr>
          <p:spPr>
            <a:xfrm>
              <a:off x="3083387" y="703262"/>
              <a:ext cx="1331451" cy="939800"/>
            </a:xfrm>
            <a:custGeom>
              <a:avLst/>
              <a:gdLst/>
              <a:ahLst/>
              <a:cxnLst>
                <a:cxn ang="0">
                  <a:pos x="70976" y="857250"/>
                </a:cxn>
                <a:cxn ang="0">
                  <a:pos x="18059" y="887268"/>
                </a:cxn>
                <a:cxn ang="0">
                  <a:pos x="6720" y="939800"/>
                </a:cxn>
                <a:cxn ang="0">
                  <a:pos x="6720" y="883516"/>
                </a:cxn>
                <a:cxn ang="0">
                  <a:pos x="70976" y="857250"/>
                </a:cxn>
                <a:cxn ang="0">
                  <a:pos x="1260014" y="0"/>
                </a:cxn>
                <a:cxn ang="0">
                  <a:pos x="1331451" y="79375"/>
                </a:cxn>
                <a:cxn ang="0">
                  <a:pos x="1320339" y="85725"/>
                </a:cxn>
                <a:cxn ang="0">
                  <a:pos x="1252076" y="7937"/>
                </a:cxn>
                <a:cxn ang="0">
                  <a:pos x="1260014" y="0"/>
                </a:cxn>
              </a:cxnLst>
              <a:pathLst>
                <a:path w="1331451" h="939800">
                  <a:moveTo>
                    <a:pt x="70976" y="857250"/>
                  </a:moveTo>
                  <a:cubicBezTo>
                    <a:pt x="70976" y="857250"/>
                    <a:pt x="29399" y="872259"/>
                    <a:pt x="18059" y="887268"/>
                  </a:cubicBezTo>
                  <a:cubicBezTo>
                    <a:pt x="-4610" y="917275"/>
                    <a:pt x="6711" y="939782"/>
                    <a:pt x="6720" y="939800"/>
                  </a:cubicBezTo>
                  <a:cubicBezTo>
                    <a:pt x="6720" y="939800"/>
                    <a:pt x="-8399" y="909782"/>
                    <a:pt x="6720" y="883516"/>
                  </a:cubicBezTo>
                  <a:cubicBezTo>
                    <a:pt x="18057" y="861007"/>
                    <a:pt x="70954" y="857252"/>
                    <a:pt x="70976" y="857250"/>
                  </a:cubicBezTo>
                  <a:close/>
                  <a:moveTo>
                    <a:pt x="1260014" y="0"/>
                  </a:moveTo>
                  <a:lnTo>
                    <a:pt x="1331451" y="79375"/>
                  </a:lnTo>
                  <a:lnTo>
                    <a:pt x="1320339" y="85725"/>
                  </a:lnTo>
                  <a:lnTo>
                    <a:pt x="1252076" y="7937"/>
                  </a:lnTo>
                  <a:lnTo>
                    <a:pt x="1260014" y="0"/>
                  </a:lnTo>
                  <a:close/>
                </a:path>
              </a:pathLst>
            </a:custGeom>
            <a:solidFill>
              <a:srgbClr val="FFFFFF"/>
            </a:solidFill>
            <a:ln w="9525">
              <a:noFill/>
            </a:ln>
          </p:spPr>
          <p:txBody>
            <a:bodyPr/>
            <a:p>
              <a:endParaRPr lang="zh-CN" altLang="en-US"/>
            </a:p>
          </p:txBody>
        </p:sp>
      </p:gr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6" name="矩形 10"/>
          <p:cNvSpPr/>
          <p:nvPr/>
        </p:nvSpPr>
        <p:spPr>
          <a:xfrm>
            <a:off x="4940300" y="1371600"/>
            <a:ext cx="2311400" cy="469900"/>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 领导重实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707"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9708"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3" presetClass="entr" presetSubtype="16"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000000"/>
                                          </p:val>
                                        </p:tav>
                                        <p:tav tm="100000">
                                          <p:val>
                                            <p:strVal val="#ppt_w"/>
                                          </p:val>
                                        </p:tav>
                                      </p:tavLst>
                                    </p:anim>
                                    <p:anim calcmode="lin" valueType="num">
                                      <p:cBhvr>
                                        <p:cTn id="11" dur="2000" fill="hold"/>
                                        <p:tgtEl>
                                          <p:spTgt spid="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0722" name="Ink 4"/>
          <p:cNvPicPr>
            <a:picLocks noRot="1" noChangeAspect="1" noEditPoints="1"/>
          </p:cNvPicPr>
          <p:nvPr/>
        </p:nvPicPr>
        <p:blipFill>
          <a:blip r:embed="rId2"/>
          <a:stretch>
            <a:fillRect/>
          </a:stretch>
        </p:blipFill>
        <p:spPr>
          <a:xfrm>
            <a:off x="2147482688" y="2147482688"/>
            <a:ext cx="0" cy="0"/>
          </a:xfrm>
          <a:prstGeom prst="rect">
            <a:avLst/>
          </a:prstGeom>
          <a:noFill/>
          <a:ln w="9525">
            <a:noFill/>
          </a:ln>
        </p:spPr>
      </p:pic>
      <p:sp>
        <p:nvSpPr>
          <p:cNvPr id="10" name="菱形 9"/>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25" name="Rectangle 3"/>
          <p:cNvSpPr/>
          <p:nvPr/>
        </p:nvSpPr>
        <p:spPr>
          <a:xfrm>
            <a:off x="4940300" y="1360488"/>
            <a:ext cx="231140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 业务保安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1884363"/>
            <a:ext cx="10058400" cy="1016000"/>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涵义：落实各项工作的负责人对所承担工作的安全管理职责，做到“谁主管谁负责、谁组织谁负责、谁执行谁负责”。</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同心圆 2"/>
          <p:cNvSpPr/>
          <p:nvPr/>
        </p:nvSpPr>
        <p:spPr>
          <a:xfrm>
            <a:off x="5099050" y="3814763"/>
            <a:ext cx="1993900" cy="1993900"/>
          </a:xfrm>
          <a:prstGeom prst="donut">
            <a:avLst>
              <a:gd name="adj" fmla="val 1279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等腰三角形 3"/>
          <p:cNvSpPr/>
          <p:nvPr/>
        </p:nvSpPr>
        <p:spPr>
          <a:xfrm rot="2577883">
            <a:off x="6651625"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9022117" flipV="1">
            <a:off x="6651625"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等腰三角形 15"/>
          <p:cNvSpPr/>
          <p:nvPr/>
        </p:nvSpPr>
        <p:spPr>
          <a:xfrm rot="2577883" flipH="1" flipV="1">
            <a:off x="5214938"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等腰三角形 16"/>
          <p:cNvSpPr/>
          <p:nvPr/>
        </p:nvSpPr>
        <p:spPr>
          <a:xfrm rot="19022117" flipH="1">
            <a:off x="5214938"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0485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ectangle 28"/>
          <p:cNvSpPr>
            <a:spLocks noChangeArrowheads="1"/>
          </p:cNvSpPr>
          <p:nvPr/>
        </p:nvSpPr>
        <p:spPr bwMode="gray">
          <a:xfrm>
            <a:off x="7092950" y="3230563"/>
            <a:ext cx="1223963" cy="401638"/>
          </a:xfrm>
          <a:prstGeom prst="rect">
            <a:avLst/>
          </a:prstGeom>
          <a:noFill/>
          <a:ln>
            <a:noFill/>
          </a:ln>
        </p:spPr>
        <p:txBody>
          <a:bodyPr lIns="93316" tIns="46667" rIns="93316" bIns="46667">
            <a:spAutoFit/>
          </a:bodyPr>
          <a:lstStyle>
            <a:lvl1pPr defTabSz="935355">
              <a:defRPr>
                <a:solidFill>
                  <a:schemeClr val="tx1"/>
                </a:solidFill>
                <a:latin typeface="Arial" panose="020B0604020202020204" pitchFamily="34" charset="0"/>
                <a:ea typeface="宋体" panose="02010600030101010101" pitchFamily="2" charset="-122"/>
              </a:defRPr>
            </a:lvl1pPr>
            <a:lvl2pPr marL="662305" indent="-255905" defTabSz="935355">
              <a:defRPr>
                <a:solidFill>
                  <a:schemeClr val="tx1"/>
                </a:solidFill>
                <a:latin typeface="Arial" panose="020B0604020202020204" pitchFamily="34" charset="0"/>
                <a:ea typeface="宋体" panose="02010600030101010101" pitchFamily="2" charset="-122"/>
              </a:defRPr>
            </a:lvl2pPr>
            <a:lvl3pPr marL="1016000" indent="-201930" defTabSz="935355">
              <a:defRPr>
                <a:solidFill>
                  <a:schemeClr val="tx1"/>
                </a:solidFill>
                <a:latin typeface="Arial" panose="020B0604020202020204" pitchFamily="34" charset="0"/>
                <a:ea typeface="宋体" panose="02010600030101010101" pitchFamily="2" charset="-122"/>
              </a:defRPr>
            </a:lvl3pPr>
            <a:lvl4pPr marL="1427480" indent="-206375" defTabSz="935355">
              <a:defRPr>
                <a:solidFill>
                  <a:schemeClr val="tx1"/>
                </a:solidFill>
                <a:latin typeface="Arial" panose="020B0604020202020204" pitchFamily="34" charset="0"/>
                <a:ea typeface="宋体" panose="02010600030101010101" pitchFamily="2" charset="-122"/>
              </a:defRPr>
            </a:lvl4pPr>
            <a:lvl5pPr marL="1833880" indent="-203200" defTabSz="935355">
              <a:defRPr>
                <a:solidFill>
                  <a:schemeClr val="tx1"/>
                </a:solidFill>
                <a:latin typeface="Arial" panose="020B0604020202020204" pitchFamily="34" charset="0"/>
                <a:ea typeface="宋体" panose="02010600030101010101" pitchFamily="2" charset="-122"/>
              </a:defRPr>
            </a:lvl5pPr>
            <a:lvl6pPr marL="22910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82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2054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62680" indent="-203200" defTabSz="93535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分管领导</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7102475" y="3578225"/>
            <a:ext cx="3794125" cy="757238"/>
          </a:xfrm>
          <a:prstGeom prst="rect">
            <a:avLst/>
          </a:prstGeom>
        </p:spPr>
        <p:txBody>
          <a:bodyPr>
            <a:spAutoFit/>
          </a:bodyPr>
          <a:lstStyle/>
          <a:p>
            <a:pPr marL="0" marR="0" lvl="0" indent="0" algn="l" defTabSz="914400" rtl="0" eaLnBrk="1" fontAlgn="ctr" latinLnBrk="0" hangingPunct="1">
              <a:lnSpc>
                <a:spcPct val="120000"/>
              </a:lnSpc>
              <a:spcBef>
                <a:spcPct val="0"/>
              </a:spcBef>
              <a:spcAft>
                <a:spcPct val="0"/>
              </a:spcAft>
              <a:buClr>
                <a:srgbClr val="391DAF"/>
              </a:buClr>
              <a:buSzTx/>
              <a:buFont typeface="Wingdings" panose="05000000000000000000" pitchFamily="2" charset="2"/>
              <a:buNone/>
              <a:defRPr/>
            </a:pP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对分管工作范围内的</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安全</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管理工作直接负责</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70453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Rectangle 30"/>
          <p:cNvSpPr>
            <a:spLocks noChangeArrowheads="1"/>
          </p:cNvSpPr>
          <p:nvPr/>
        </p:nvSpPr>
        <p:spPr bwMode="gray">
          <a:xfrm>
            <a:off x="7102475" y="5270500"/>
            <a:ext cx="2624138" cy="401638"/>
          </a:xfrm>
          <a:prstGeom prst="rect">
            <a:avLst/>
          </a:prstGeom>
          <a:noFill/>
          <a:ln>
            <a:noFill/>
          </a:ln>
        </p:spPr>
        <p:txBody>
          <a:bodyPr lIns="93316" tIns="46667" rIns="93316" bIns="46667">
            <a:spAutoFit/>
          </a:body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各级安全管理部门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737" name="Text Box 31"/>
          <p:cNvSpPr txBox="1"/>
          <p:nvPr/>
        </p:nvSpPr>
        <p:spPr>
          <a:xfrm>
            <a:off x="7085013" y="5626100"/>
            <a:ext cx="3697287" cy="760413"/>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zh-CN" altLang="zh-CN" dirty="0">
                <a:solidFill>
                  <a:srgbClr val="404040"/>
                </a:solidFill>
                <a:latin typeface="微软雅黑" panose="020B0503020204020204" pitchFamily="34" charset="-122"/>
                <a:ea typeface="微软雅黑" panose="020B0503020204020204" pitchFamily="34" charset="-122"/>
              </a:rPr>
              <a:t>对本单位</a:t>
            </a:r>
            <a:r>
              <a:rPr lang="zh-CN" altLang="en-US" dirty="0">
                <a:solidFill>
                  <a:srgbClr val="404040"/>
                </a:solidFill>
                <a:latin typeface="微软雅黑" panose="020B0503020204020204" pitchFamily="34" charset="-122"/>
                <a:ea typeface="微软雅黑" panose="020B0503020204020204" pitchFamily="34" charset="-122"/>
              </a:rPr>
              <a:t>安全工作</a:t>
            </a:r>
            <a:r>
              <a:rPr lang="zh-CN" altLang="zh-CN" dirty="0">
                <a:solidFill>
                  <a:srgbClr val="404040"/>
                </a:solidFill>
                <a:latin typeface="微软雅黑" panose="020B0503020204020204" pitchFamily="34" charset="-122"/>
                <a:ea typeface="微软雅黑" panose="020B0503020204020204" pitchFamily="34" charset="-122"/>
              </a:rPr>
              <a:t>负综合管理和监督责任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11811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39" name="Text Box 8"/>
          <p:cNvSpPr txBox="1"/>
          <p:nvPr/>
        </p:nvSpPr>
        <p:spPr>
          <a:xfrm>
            <a:off x="1144588" y="3760788"/>
            <a:ext cx="3111500" cy="425450"/>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en-US" altLang="zh-CN" dirty="0">
                <a:solidFill>
                  <a:srgbClr val="404040"/>
                </a:solidFill>
                <a:latin typeface="微软雅黑" panose="020B0503020204020204" pitchFamily="34" charset="-122"/>
                <a:ea typeface="微软雅黑" panose="020B0503020204020204" pitchFamily="34" charset="-122"/>
              </a:rPr>
              <a:t> </a:t>
            </a:r>
            <a:r>
              <a:rPr lang="zh-CN" altLang="zh-CN" dirty="0">
                <a:solidFill>
                  <a:srgbClr val="404040"/>
                </a:solidFill>
                <a:latin typeface="微软雅黑" panose="020B0503020204020204" pitchFamily="34" charset="-122"/>
                <a:ea typeface="微软雅黑" panose="020B0503020204020204" pitchFamily="34" charset="-122"/>
              </a:rPr>
              <a:t>对</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管理全面负责</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6" name="Rectangle 25"/>
          <p:cNvSpPr>
            <a:spLocks noChangeArrowheads="1"/>
          </p:cNvSpPr>
          <p:nvPr/>
        </p:nvSpPr>
        <p:spPr bwMode="gray">
          <a:xfrm>
            <a:off x="1219200" y="3251200"/>
            <a:ext cx="2373313" cy="403225"/>
          </a:xfrm>
          <a:prstGeom prst="rect">
            <a:avLst/>
          </a:prstGeom>
          <a:noFill/>
          <a:ln>
            <a:noFill/>
          </a:ln>
        </p:spPr>
        <p:txBody>
          <a:bodyPr lIns="93316" tIns="46667" rIns="93316" bIns="46667">
            <a:spAutoFit/>
          </a:body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各级主要负责人</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26"/>
          <p:cNvSpPr/>
          <p:nvPr/>
        </p:nvSpPr>
        <p:spPr>
          <a:xfrm>
            <a:off x="11779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Rectangle 26"/>
          <p:cNvSpPr>
            <a:spLocks noChangeArrowheads="1"/>
          </p:cNvSpPr>
          <p:nvPr/>
        </p:nvSpPr>
        <p:spPr bwMode="gray">
          <a:xfrm>
            <a:off x="1233488" y="5270500"/>
            <a:ext cx="2624138" cy="401638"/>
          </a:xfrm>
          <a:prstGeom prst="rect">
            <a:avLst/>
          </a:prstGeom>
          <a:noFill/>
          <a:ln>
            <a:noFill/>
          </a:ln>
        </p:spPr>
        <p:txBody>
          <a:bodyPr lIns="93316" tIns="46667" rIns="93316" bIns="46667">
            <a:spAutoFit/>
          </a:bodyPr>
          <a:lstStyle/>
          <a:p>
            <a:pPr marL="0" marR="0" lvl="0" indent="0" algn="l" defTabSz="935355"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各级机关职能部门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743" name="Text Box 27"/>
          <p:cNvSpPr txBox="1"/>
          <p:nvPr/>
        </p:nvSpPr>
        <p:spPr>
          <a:xfrm>
            <a:off x="1233488" y="5610225"/>
            <a:ext cx="3841750" cy="758825"/>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zh-CN" altLang="zh-CN" dirty="0">
                <a:solidFill>
                  <a:srgbClr val="404040"/>
                </a:solidFill>
                <a:latin typeface="微软雅黑" panose="020B0503020204020204" pitchFamily="34" charset="-122"/>
                <a:ea typeface="微软雅黑" panose="020B0503020204020204" pitchFamily="34" charset="-122"/>
              </a:rPr>
              <a:t>对本部门分管的业务范围内的</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工作负直线责任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30744" name="Text Box 24"/>
          <p:cNvSpPr txBox="1"/>
          <p:nvPr/>
        </p:nvSpPr>
        <p:spPr>
          <a:xfrm>
            <a:off x="5497513" y="4348163"/>
            <a:ext cx="1196975" cy="830262"/>
          </a:xfrm>
          <a:prstGeom prst="rect">
            <a:avLst/>
          </a:prstGeom>
          <a:noFill/>
          <a:ln w="9525">
            <a:noFill/>
          </a:ln>
        </p:spPr>
        <p:txBody>
          <a:bodyPr anchor="t" anchorCtr="0">
            <a:spAutoFit/>
          </a:bodyPr>
          <a:p>
            <a:pPr algn="ctr" fontAlgn="ctr">
              <a:buClr>
                <a:srgbClr val="391DAF"/>
              </a:buClr>
              <a:buFont typeface="Wingdings" panose="05000000000000000000" pitchFamily="2" charset="2"/>
            </a:pPr>
            <a:r>
              <a:rPr lang="zh-CN" altLang="en-US" sz="2400" b="1" dirty="0">
                <a:solidFill>
                  <a:srgbClr val="4DA197"/>
                </a:solidFill>
                <a:latin typeface="微软雅黑" panose="020B0503020204020204" pitchFamily="34" charset="-122"/>
                <a:ea typeface="微软雅黑" panose="020B0503020204020204" pitchFamily="34" charset="-122"/>
              </a:rPr>
              <a:t>业务保安责任</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30745"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0746"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Rectangle 3"/>
          <p:cNvSpPr/>
          <p:nvPr/>
        </p:nvSpPr>
        <p:spPr>
          <a:xfrm>
            <a:off x="4940300" y="1360488"/>
            <a:ext cx="231140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 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47750" y="3111500"/>
            <a:ext cx="9972675" cy="2862263"/>
          </a:xfrm>
          <a:prstGeom prst="rect">
            <a:avLst/>
          </a:prstGeom>
        </p:spPr>
        <p:txBody>
          <a:bodyPr>
            <a:spAutoFit/>
          </a:bodyPr>
          <a:lstStyle/>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属地广义上是指主要领导的管理范围、副职的分管领域、职能部门的业务领域、基层单位和员工的生产作业区域。</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属地管理的</a:t>
            </a:r>
            <a:r>
              <a:rPr kumimoji="0" lang="zh-CN" altLang="en-US" sz="2000"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重点</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是生产作业现场的每一个员工对自己属地区域内人员（包括自己、同事、承包商和访客）的行为安全、设备设施的完好、作业过程的安全、工作环境的整洁负责（人、事、物、环）。</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属地管理使员工从被动执行转变为主动履行，是传统岗位责任制的继承和延伸。</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066800" y="2286000"/>
            <a:ext cx="86963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涵义：即对属地内的管理对象按标准和要求进行组织、协调、领导和控制。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751"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1752"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4114800" y="1371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0" name="Rectangle 3"/>
          <p:cNvSpPr/>
          <p:nvPr/>
        </p:nvSpPr>
        <p:spPr>
          <a:xfrm>
            <a:off x="4787900" y="1357313"/>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五边形 1"/>
          <p:cNvSpPr/>
          <p:nvPr/>
        </p:nvSpPr>
        <p:spPr>
          <a:xfrm>
            <a:off x="1066800" y="2895600"/>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4" name="矩形 2"/>
          <p:cNvSpPr/>
          <p:nvPr/>
        </p:nvSpPr>
        <p:spPr>
          <a:xfrm>
            <a:off x="1385888" y="3006725"/>
            <a:ext cx="1724025"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划分属地范围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429000" y="2590800"/>
            <a:ext cx="7696200" cy="1295400"/>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3581400" y="2698750"/>
            <a:ext cx="7543800"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属地的划分主要以工作区域为主，以岗位为依据，把工作区域、设备设施及工器具细划到具体某个人身上。</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五边形 16"/>
          <p:cNvSpPr/>
          <p:nvPr/>
        </p:nvSpPr>
        <p:spPr>
          <a:xfrm>
            <a:off x="1038225" y="4786313"/>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3429000" y="4138613"/>
            <a:ext cx="7696200" cy="1957388"/>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9" name="矩形 12"/>
          <p:cNvSpPr/>
          <p:nvPr/>
        </p:nvSpPr>
        <p:spPr>
          <a:xfrm>
            <a:off x="1357313" y="4891088"/>
            <a:ext cx="1724025"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属地划分原则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581400" y="4157663"/>
            <a:ext cx="7315200" cy="1938338"/>
          </a:xfrm>
          <a:prstGeom prst="rect">
            <a:avLst/>
          </a:prstGeom>
        </p:spPr>
        <p:txBody>
          <a:bodyPr>
            <a:spAutoFit/>
          </a:bodyPr>
          <a:lstStyle/>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根据工作区域划分，主要对象是基层人员。 </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按照装置</a:t>
            </a:r>
            <a:r>
              <a:rPr kumimoji="0"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设备划分，主要对象是直接作业（使用）人员。</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根据职能权限划分，主要对象是各级管理人员。</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按照主雇关系划分，主要包括承包商施工项目 </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4114800" y="1625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4" name="Text Box 4"/>
          <p:cNvSpPr txBox="1"/>
          <p:nvPr/>
        </p:nvSpPr>
        <p:spPr>
          <a:xfrm>
            <a:off x="1082675" y="3911600"/>
            <a:ext cx="10058400" cy="1422400"/>
          </a:xfrm>
          <a:prstGeom prst="rect">
            <a:avLst/>
          </a:prstGeom>
          <a:noFill/>
          <a:ln w="9525">
            <a:noFill/>
          </a:ln>
        </p:spPr>
        <p:txBody>
          <a:bodyPr anchor="t" anchorCtr="0">
            <a:spAutoFit/>
          </a:bodyPr>
          <a:p>
            <a:pPr algn="just">
              <a:lnSpc>
                <a:spcPct val="150000"/>
              </a:lnSpc>
              <a:buClr>
                <a:srgbClr val="0000FF"/>
              </a:buClr>
              <a:buFont typeface="Wingdings" panose="05000000000000000000" pitchFamily="2" charset="2"/>
            </a:pPr>
            <a:r>
              <a:rPr lang="zh-CN" altLang="en-US" sz="2000" dirty="0">
                <a:latin typeface="微软雅黑" panose="020B0503020204020204" pitchFamily="34" charset="-122"/>
                <a:ea typeface="微软雅黑" panose="020B0503020204020204" pitchFamily="34" charset="-122"/>
              </a:rPr>
              <a:t>应将对所辖区域的管理落实到具体的责任人，做到现场所属的每一片区域、每一台设备（设施）、每个工（器）具、每一块绿地、闲置地等在任何时间均有人负责管理，可在基层现场设立标示牌，标明属地主管和管理职责。</a:t>
            </a:r>
            <a:endParaRPr lang="zh-CN" altLang="en-US" sz="2000" dirty="0">
              <a:latin typeface="微软雅黑" panose="020B0503020204020204" pitchFamily="34" charset="-122"/>
              <a:ea typeface="微软雅黑" panose="020B0503020204020204" pitchFamily="34" charset="-122"/>
            </a:endParaRPr>
          </a:p>
        </p:txBody>
      </p:sp>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7" name="Rectangle 3"/>
          <p:cNvSpPr/>
          <p:nvPr/>
        </p:nvSpPr>
        <p:spPr>
          <a:xfrm>
            <a:off x="4787900" y="1611313"/>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2987675"/>
            <a:ext cx="4545013" cy="454025"/>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明确属地主管（属地的直接管理者）：</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3799"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3800"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20" name="Text Box 4"/>
          <p:cNvSpPr txBox="1">
            <a:spLocks noChangeArrowheads="1"/>
          </p:cNvSpPr>
          <p:nvPr/>
        </p:nvSpPr>
        <p:spPr bwMode="auto">
          <a:xfrm>
            <a:off x="1066800" y="2462213"/>
            <a:ext cx="8305800" cy="4248150"/>
          </a:xfrm>
          <a:prstGeom prst="rect">
            <a:avLst/>
          </a:prstGeom>
          <a:noFill/>
          <a:ln>
            <a:noFill/>
          </a:ln>
          <a:effectLst/>
        </p:spPr>
        <p:txBody>
          <a:bodyPr>
            <a:spAutoFit/>
          </a:bodyPr>
          <a:lstStyle>
            <a:lvl1pPr>
              <a:tabLst>
                <a:tab pos="264795" algn="l"/>
                <a:tab pos="715645" algn="l"/>
              </a:tabLst>
              <a:defRPr>
                <a:solidFill>
                  <a:schemeClr val="tx1"/>
                </a:solidFill>
                <a:latin typeface="Arial" panose="020B0604020202020204" pitchFamily="34" charset="0"/>
                <a:ea typeface="宋体" panose="02010600030101010101" pitchFamily="2" charset="-122"/>
              </a:defRPr>
            </a:lvl1pPr>
            <a:lvl2pPr>
              <a:tabLst>
                <a:tab pos="264795" algn="l"/>
                <a:tab pos="715645" algn="l"/>
              </a:tabLst>
              <a:defRPr>
                <a:solidFill>
                  <a:schemeClr val="tx1"/>
                </a:solidFill>
                <a:latin typeface="Arial" panose="020B0604020202020204" pitchFamily="34" charset="0"/>
                <a:ea typeface="宋体" panose="02010600030101010101" pitchFamily="2" charset="-122"/>
              </a:defRPr>
            </a:lvl2pPr>
            <a:lvl3pPr>
              <a:tabLst>
                <a:tab pos="264795" algn="l"/>
                <a:tab pos="715645" algn="l"/>
              </a:tabLst>
              <a:defRPr>
                <a:solidFill>
                  <a:schemeClr val="tx1"/>
                </a:solidFill>
                <a:latin typeface="Arial" panose="020B0604020202020204" pitchFamily="34" charset="0"/>
                <a:ea typeface="宋体" panose="02010600030101010101" pitchFamily="2" charset="-122"/>
              </a:defRPr>
            </a:lvl3pPr>
            <a:lvl4pPr>
              <a:tabLst>
                <a:tab pos="264795" algn="l"/>
                <a:tab pos="715645" algn="l"/>
              </a:tabLst>
              <a:defRPr>
                <a:solidFill>
                  <a:schemeClr val="tx1"/>
                </a:solidFill>
                <a:latin typeface="Arial" panose="020B0604020202020204" pitchFamily="34" charset="0"/>
                <a:ea typeface="宋体" panose="02010600030101010101" pitchFamily="2" charset="-122"/>
              </a:defRPr>
            </a:lvl4pPr>
            <a:lvl5pPr>
              <a:tabLst>
                <a:tab pos="264795" algn="l"/>
                <a:tab pos="715645"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
                <a:srgbClr val="0000FF"/>
              </a:buClr>
              <a:buSzTx/>
              <a:buFont typeface="Wingdings" panose="05000000000000000000" pitchFamily="2" charset="2"/>
              <a:buNone/>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属地管理的职责是岗位职责的一部分：</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严格遵守本岗位规定及工作程序；</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签发权限范围内作业许可证并进行条件确认；</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对作业风险进行识别、评价 ，对安全环保隐患实施整改和监控；</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对进入属地的人员进行风险告知；</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承包方及其他相关方对施工作业现场进行监管；</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对管辖区域的设备设施进行日常维护保养，确保设备设施完好；</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对隐患、事故及时合理处置和报告，对区域内不安全行为进行制止；</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监控所辖区域的工作环境。</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4114800" y="1344613"/>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821" name="Rectangle 3"/>
          <p:cNvSpPr/>
          <p:nvPr/>
        </p:nvSpPr>
        <p:spPr>
          <a:xfrm>
            <a:off x="4787900" y="1330325"/>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1925638"/>
            <a:ext cx="5314950" cy="449263"/>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落实属地管理职责、权限（人、事、物、环）</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4823"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4824"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41"/>
          <p:cNvSpPr txBox="1"/>
          <p:nvPr/>
        </p:nvSpPr>
        <p:spPr>
          <a:xfrm>
            <a:off x="3181350" y="3103563"/>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pitchFamily="34" charset="0"/>
                <a:ea typeface="宋体" panose="02010600030101010101" pitchFamily="2" charset="-122"/>
              </a:rPr>
              <a:t>属地名称</a:t>
            </a:r>
            <a:endParaRPr lang="en-US" altLang="zh-CN" dirty="0">
              <a:latin typeface="Arial" panose="020B0604020202020204" pitchFamily="34" charset="0"/>
              <a:ea typeface="宋体" panose="02010600030101010101" pitchFamily="2" charset="-122"/>
            </a:endParaRPr>
          </a:p>
        </p:txBody>
      </p:sp>
      <p:sp>
        <p:nvSpPr>
          <p:cNvPr id="35842" name="AutoShape 42"/>
          <p:cNvSpPr/>
          <p:nvPr/>
        </p:nvSpPr>
        <p:spPr>
          <a:xfrm>
            <a:off x="2667000" y="1938338"/>
            <a:ext cx="6858000" cy="4572000"/>
          </a:xfrm>
          <a:prstGeom prst="bevel">
            <a:avLst>
              <a:gd name="adj" fmla="val 6241"/>
            </a:avLst>
          </a:prstGeom>
          <a:solidFill>
            <a:srgbClr val="DE4F40"/>
          </a:solidFill>
          <a:ln w="15875" cap="flat" cmpd="sng">
            <a:solidFill>
              <a:srgbClr val="000000"/>
            </a:solidFill>
            <a:prstDash val="solid"/>
            <a:miter/>
            <a:headEnd type="none" w="med" len="med"/>
            <a:tailEnd type="none" w="med" len="med"/>
          </a:ln>
        </p:spPr>
        <p:txBody>
          <a:bodyPr anchor="t" anchorCtr="0"/>
          <a:p>
            <a:endParaRPr lang="zh-CN" altLang="zh-CN" dirty="0">
              <a:latin typeface="Arial" panose="020B0604020202020204" pitchFamily="34" charset="0"/>
              <a:ea typeface="宋体" panose="02010600030101010101" pitchFamily="2" charset="-122"/>
            </a:endParaRPr>
          </a:p>
        </p:txBody>
      </p:sp>
      <p:sp>
        <p:nvSpPr>
          <p:cNvPr id="35843" name="Text Box 43"/>
          <p:cNvSpPr txBox="1"/>
          <p:nvPr/>
        </p:nvSpPr>
        <p:spPr>
          <a:xfrm>
            <a:off x="4400550" y="3092450"/>
            <a:ext cx="4572000" cy="457200"/>
          </a:xfrm>
          <a:prstGeom prst="rect">
            <a:avLst/>
          </a:prstGeom>
          <a:solidFill>
            <a:srgbClr val="FFFFFF"/>
          </a:solidFill>
          <a:ln w="9525">
            <a:noFill/>
          </a:ln>
        </p:spPr>
        <p:txBody>
          <a:bodyPr lIns="54000" rIns="54000" anchor="t" anchorCtr="0"/>
          <a:p>
            <a:pPr algn="just"/>
            <a:r>
              <a:rPr lang="en-US" altLang="zh-CN" sz="1200" dirty="0">
                <a:solidFill>
                  <a:srgbClr val="0000FF"/>
                </a:solidFill>
                <a:latin typeface="Calibri" panose="020F0502020204030204" pitchFamily="34" charset="0"/>
                <a:ea typeface="宋体" panose="02010600030101010101" pitchFamily="2" charset="-122"/>
              </a:rPr>
              <a:t>XX</a:t>
            </a:r>
            <a:r>
              <a:rPr lang="zh-CN" altLang="en-US" sz="1200" dirty="0">
                <a:solidFill>
                  <a:srgbClr val="0000FF"/>
                </a:solidFill>
                <a:latin typeface="Calibri" panose="020F0502020204030204" pitchFamily="34" charset="0"/>
                <a:ea typeface="宋体" panose="02010600030101010101" pitchFamily="2" charset="-122"/>
              </a:rPr>
              <a:t>区域</a:t>
            </a:r>
            <a:endParaRPr lang="en-US" altLang="zh-CN" dirty="0">
              <a:latin typeface="Arial" panose="020B0604020202020204" pitchFamily="34" charset="0"/>
              <a:ea typeface="宋体" panose="02010600030101010101" pitchFamily="2" charset="-122"/>
            </a:endParaRPr>
          </a:p>
        </p:txBody>
      </p:sp>
      <p:sp>
        <p:nvSpPr>
          <p:cNvPr id="35844" name="Text Box 44"/>
          <p:cNvSpPr txBox="1"/>
          <p:nvPr/>
        </p:nvSpPr>
        <p:spPr>
          <a:xfrm>
            <a:off x="4000500" y="2355850"/>
            <a:ext cx="4114800" cy="358775"/>
          </a:xfrm>
          <a:prstGeom prst="rect">
            <a:avLst/>
          </a:prstGeom>
          <a:noFill/>
          <a:ln w="9525">
            <a:noFill/>
          </a:ln>
        </p:spPr>
        <p:txBody>
          <a:bodyPr lIns="54000" rIns="54000" anchor="t" anchorCtr="0"/>
          <a:p>
            <a:pPr algn="ctr"/>
            <a:r>
              <a:rPr lang="en-US" altLang="zh-CN" sz="1600" b="1" dirty="0">
                <a:solidFill>
                  <a:schemeClr val="bg1"/>
                </a:solidFill>
                <a:latin typeface="Calibri" panose="020F0502020204030204" pitchFamily="34" charset="0"/>
                <a:ea typeface="宋体" panose="02010600030101010101" pitchFamily="2" charset="-122"/>
              </a:rPr>
              <a:t>XX</a:t>
            </a:r>
            <a:r>
              <a:rPr lang="zh-CN" altLang="en-US" sz="1600" b="1" dirty="0">
                <a:solidFill>
                  <a:schemeClr val="bg1"/>
                </a:solidFill>
                <a:latin typeface="Calibri" panose="020F0502020204030204" pitchFamily="34" charset="0"/>
                <a:ea typeface="宋体" panose="02010600030101010101" pitchFamily="2" charset="-122"/>
              </a:rPr>
              <a:t>属地管理标识牌</a:t>
            </a:r>
            <a:endParaRPr lang="en-US" altLang="zh-CN" dirty="0">
              <a:solidFill>
                <a:schemeClr val="bg1"/>
              </a:solidFill>
              <a:latin typeface="Arial" panose="020B0604020202020204" pitchFamily="34" charset="0"/>
              <a:ea typeface="宋体" panose="02010600030101010101" pitchFamily="2" charset="-122"/>
            </a:endParaRPr>
          </a:p>
        </p:txBody>
      </p:sp>
      <p:sp>
        <p:nvSpPr>
          <p:cNvPr id="35845" name="Text Box 45"/>
          <p:cNvSpPr txBox="1"/>
          <p:nvPr/>
        </p:nvSpPr>
        <p:spPr>
          <a:xfrm>
            <a:off x="3181350" y="3702050"/>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pitchFamily="34" charset="0"/>
                <a:ea typeface="宋体" panose="02010600030101010101" pitchFamily="2" charset="-122"/>
              </a:rPr>
              <a:t>设备设施</a:t>
            </a:r>
            <a:endParaRPr lang="en-US" altLang="zh-CN" dirty="0">
              <a:latin typeface="Arial" panose="020B0604020202020204" pitchFamily="34" charset="0"/>
              <a:ea typeface="宋体" panose="02010600030101010101" pitchFamily="2" charset="-122"/>
            </a:endParaRPr>
          </a:p>
        </p:txBody>
      </p:sp>
      <p:sp>
        <p:nvSpPr>
          <p:cNvPr id="35846" name="Text Box 46"/>
          <p:cNvSpPr txBox="1"/>
          <p:nvPr/>
        </p:nvSpPr>
        <p:spPr>
          <a:xfrm>
            <a:off x="4400550" y="3713163"/>
            <a:ext cx="4572000" cy="457200"/>
          </a:xfrm>
          <a:prstGeom prst="rect">
            <a:avLst/>
          </a:prstGeom>
          <a:solidFill>
            <a:srgbClr val="FFFFFF"/>
          </a:solidFill>
          <a:ln w="9525">
            <a:noFill/>
          </a:ln>
        </p:spPr>
        <p:txBody>
          <a:bodyPr lIns="54000" rIns="54000" anchor="t" anchorCtr="0"/>
          <a:p>
            <a:pPr algn="just"/>
            <a:r>
              <a:rPr lang="zh-CN" altLang="en-US" sz="1000" dirty="0">
                <a:solidFill>
                  <a:srgbClr val="0000FF"/>
                </a:solidFill>
                <a:latin typeface="Calibri" panose="020F0502020204030204" pitchFamily="34" charset="0"/>
                <a:ea typeface="宋体" panose="02010600030101010101" pitchFamily="2" charset="-122"/>
              </a:rPr>
              <a:t>设备名称</a:t>
            </a:r>
            <a:endParaRPr lang="en-US" altLang="zh-CN" dirty="0">
              <a:latin typeface="Arial" panose="020B0604020202020204" pitchFamily="34" charset="0"/>
              <a:ea typeface="宋体" panose="02010600030101010101" pitchFamily="2" charset="-122"/>
            </a:endParaRPr>
          </a:p>
        </p:txBody>
      </p:sp>
      <p:sp>
        <p:nvSpPr>
          <p:cNvPr id="35847" name="Text Box 47"/>
          <p:cNvSpPr txBox="1"/>
          <p:nvPr/>
        </p:nvSpPr>
        <p:spPr>
          <a:xfrm>
            <a:off x="3181350" y="4322763"/>
            <a:ext cx="609600" cy="1830387"/>
          </a:xfrm>
          <a:prstGeom prst="rect">
            <a:avLst/>
          </a:prstGeom>
          <a:solidFill>
            <a:srgbClr val="FFFFFF"/>
          </a:solidFill>
          <a:ln w="9525">
            <a:noFill/>
          </a:ln>
        </p:spPr>
        <p:txBody>
          <a:bodyPr lIns="90000" tIns="118800" rIns="90000" bIns="82800" anchor="t" anchorCtr="0"/>
          <a:p>
            <a:pPr algn="ctr"/>
            <a:r>
              <a:rPr lang="zh-CN" altLang="en-US" sz="1200" b="1" dirty="0">
                <a:solidFill>
                  <a:srgbClr val="0000FF"/>
                </a:solidFill>
                <a:latin typeface="Calibri" panose="020F0502020204030204" pitchFamily="34" charset="0"/>
                <a:ea typeface="宋体" panose="02010600030101010101" pitchFamily="2" charset="-122"/>
              </a:rPr>
              <a:t>属地主管</a:t>
            </a:r>
            <a:endParaRPr lang="en-US" altLang="zh-CN" dirty="0">
              <a:latin typeface="Arial" panose="020B0604020202020204" pitchFamily="34" charset="0"/>
              <a:ea typeface="宋体" panose="02010600030101010101" pitchFamily="2" charset="-122"/>
            </a:endParaRPr>
          </a:p>
        </p:txBody>
      </p:sp>
      <p:sp>
        <p:nvSpPr>
          <p:cNvPr id="35848" name="Rectangle 49"/>
          <p:cNvSpPr/>
          <p:nvPr/>
        </p:nvSpPr>
        <p:spPr>
          <a:xfrm>
            <a:off x="709612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pitchFamily="34" charset="0"/>
                <a:ea typeface="宋体" panose="02010600030101010101" pitchFamily="2" charset="-122"/>
              </a:rPr>
              <a:t>检修</a:t>
            </a:r>
            <a:r>
              <a:rPr lang="zh-CN" altLang="en-US" sz="1000" dirty="0">
                <a:solidFill>
                  <a:srgbClr val="0000FF"/>
                </a:solidFill>
                <a:latin typeface="Calibri" panose="020F0502020204030204" pitchFamily="3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49" name="Rectangle 50"/>
          <p:cNvSpPr/>
          <p:nvPr/>
        </p:nvSpPr>
        <p:spPr>
          <a:xfrm>
            <a:off x="772477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pitchFamily="34" charset="0"/>
                <a:ea typeface="宋体" panose="02010600030101010101" pitchFamily="2" charset="-122"/>
              </a:rPr>
              <a:t>电仪</a:t>
            </a:r>
            <a:endParaRPr lang="zh-CN" altLang="en-US" sz="900" dirty="0">
              <a:solidFill>
                <a:srgbClr val="0000FF"/>
              </a:solidFill>
              <a:latin typeface="Times New Roman" panose="02020603050405020304" pitchFamily="18" charset="0"/>
              <a:ea typeface="宋体" panose="02010600030101010101" pitchFamily="2" charset="-122"/>
            </a:endParaRPr>
          </a:p>
          <a:p>
            <a:pPr algn="ctr"/>
            <a:r>
              <a:rPr lang="zh-CN" altLang="en-US" sz="900" dirty="0">
                <a:solidFill>
                  <a:srgbClr val="0000FF"/>
                </a:solidFill>
                <a:latin typeface="Calibri" panose="020F0502020204030204" pitchFamily="3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50" name="Text Box 51"/>
          <p:cNvSpPr txBox="1"/>
          <p:nvPr/>
        </p:nvSpPr>
        <p:spPr>
          <a:xfrm>
            <a:off x="3943350" y="5084763"/>
            <a:ext cx="43815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1" name="Text Box 52"/>
          <p:cNvSpPr txBox="1"/>
          <p:nvPr/>
        </p:nvSpPr>
        <p:spPr>
          <a:xfrm>
            <a:off x="45529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2" name="Text Box 53"/>
          <p:cNvSpPr txBox="1"/>
          <p:nvPr/>
        </p:nvSpPr>
        <p:spPr>
          <a:xfrm>
            <a:off x="51625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3" name="Text Box 54"/>
          <p:cNvSpPr txBox="1"/>
          <p:nvPr/>
        </p:nvSpPr>
        <p:spPr>
          <a:xfrm>
            <a:off x="57721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4" name="Text Box 55"/>
          <p:cNvSpPr txBox="1"/>
          <p:nvPr/>
        </p:nvSpPr>
        <p:spPr>
          <a:xfrm>
            <a:off x="63817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5" name="Text Box 56"/>
          <p:cNvSpPr txBox="1"/>
          <p:nvPr/>
        </p:nvSpPr>
        <p:spPr>
          <a:xfrm>
            <a:off x="7172325"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6" name="Text Box 57"/>
          <p:cNvSpPr txBox="1"/>
          <p:nvPr/>
        </p:nvSpPr>
        <p:spPr>
          <a:xfrm>
            <a:off x="7800975" y="5086350"/>
            <a:ext cx="457200" cy="1068388"/>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7" name="Rectangle 58"/>
          <p:cNvSpPr/>
          <p:nvPr/>
        </p:nvSpPr>
        <p:spPr>
          <a:xfrm>
            <a:off x="3943350" y="4322763"/>
            <a:ext cx="2895600" cy="304800"/>
          </a:xfrm>
          <a:prstGeom prst="rect">
            <a:avLst/>
          </a:prstGeom>
          <a:solidFill>
            <a:srgbClr val="FFFFFF"/>
          </a:solidFill>
          <a:ln w="9525">
            <a:noFill/>
          </a:ln>
        </p:spPr>
        <p:txBody>
          <a:bodyPr tIns="10800" bIns="10800" anchor="t" anchorCtr="0"/>
          <a:p>
            <a:pPr algn="ctr"/>
            <a:r>
              <a:rPr lang="zh-CN" altLang="en-US" sz="1000" dirty="0">
                <a:solidFill>
                  <a:srgbClr val="0000FF"/>
                </a:solidFill>
                <a:latin typeface="Calibri" panose="020F0502020204030204" pitchFamily="34" charset="0"/>
                <a:ea typeface="宋体" panose="02010600030101010101" pitchFamily="2" charset="-122"/>
              </a:rPr>
              <a:t>工艺维护</a:t>
            </a:r>
            <a:endParaRPr lang="en-US" altLang="zh-CN" dirty="0">
              <a:latin typeface="Arial" panose="020B0604020202020204" pitchFamily="34" charset="0"/>
              <a:ea typeface="宋体" panose="02010600030101010101" pitchFamily="2" charset="-122"/>
            </a:endParaRPr>
          </a:p>
        </p:txBody>
      </p:sp>
      <p:sp>
        <p:nvSpPr>
          <p:cNvPr id="35858" name="Rectangle 59"/>
          <p:cNvSpPr/>
          <p:nvPr/>
        </p:nvSpPr>
        <p:spPr>
          <a:xfrm>
            <a:off x="835342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pitchFamily="34" charset="0"/>
                <a:ea typeface="宋体" panose="02010600030101010101" pitchFamily="2" charset="-122"/>
              </a:rPr>
              <a:t>电仪</a:t>
            </a:r>
            <a:endParaRPr lang="zh-CN" altLang="en-US" sz="900" dirty="0">
              <a:solidFill>
                <a:srgbClr val="0000FF"/>
              </a:solidFill>
              <a:latin typeface="Times New Roman" panose="02020603050405020304" pitchFamily="18" charset="0"/>
              <a:ea typeface="宋体" panose="02010600030101010101" pitchFamily="2" charset="-122"/>
            </a:endParaRPr>
          </a:p>
          <a:p>
            <a:pPr algn="ctr"/>
            <a:r>
              <a:rPr lang="zh-CN" altLang="en-US" sz="900" dirty="0">
                <a:solidFill>
                  <a:srgbClr val="0000FF"/>
                </a:solidFill>
                <a:latin typeface="Calibri" panose="020F0502020204030204" pitchFamily="3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59" name="Text Box 60"/>
          <p:cNvSpPr txBox="1"/>
          <p:nvPr/>
        </p:nvSpPr>
        <p:spPr>
          <a:xfrm>
            <a:off x="8429625"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pitchFamily="3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60" name="Text Box 45"/>
          <p:cNvSpPr txBox="1"/>
          <p:nvPr/>
        </p:nvSpPr>
        <p:spPr>
          <a:xfrm>
            <a:off x="3200400" y="3081338"/>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pitchFamily="34" charset="0"/>
                <a:ea typeface="宋体" panose="02010600030101010101" pitchFamily="2" charset="-122"/>
              </a:rPr>
              <a:t>属地</a:t>
            </a:r>
            <a:endParaRPr lang="en-US" altLang="zh-CN" dirty="0">
              <a:latin typeface="Arial" panose="020B0604020202020204" pitchFamily="34" charset="0"/>
              <a:ea typeface="宋体" panose="02010600030101010101" pitchFamily="2" charset="-122"/>
            </a:endParaRPr>
          </a:p>
        </p:txBody>
      </p:sp>
      <p:sp>
        <p:nvSpPr>
          <p:cNvPr id="35861" name="Text Box 45"/>
          <p:cNvSpPr txBox="1"/>
          <p:nvPr/>
        </p:nvSpPr>
        <p:spPr>
          <a:xfrm>
            <a:off x="3952875" y="4681538"/>
            <a:ext cx="428625"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一班</a:t>
            </a:r>
            <a:endParaRPr lang="zh-CN" altLang="en-US" sz="1100" dirty="0">
              <a:latin typeface="Arial" panose="020B0604020202020204" pitchFamily="34" charset="0"/>
              <a:ea typeface="宋体" panose="02010600030101010101" pitchFamily="2" charset="-122"/>
            </a:endParaRPr>
          </a:p>
        </p:txBody>
      </p:sp>
      <p:sp>
        <p:nvSpPr>
          <p:cNvPr id="35862" name="Text Box 45"/>
          <p:cNvSpPr txBox="1"/>
          <p:nvPr/>
        </p:nvSpPr>
        <p:spPr>
          <a:xfrm>
            <a:off x="5157788" y="4681538"/>
            <a:ext cx="461962"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三班</a:t>
            </a:r>
            <a:endParaRPr lang="zh-CN" altLang="en-US" sz="1100" dirty="0">
              <a:latin typeface="Arial" panose="020B0604020202020204" pitchFamily="34" charset="0"/>
              <a:ea typeface="宋体" panose="02010600030101010101" pitchFamily="2" charset="-122"/>
            </a:endParaRPr>
          </a:p>
        </p:txBody>
      </p:sp>
      <p:sp>
        <p:nvSpPr>
          <p:cNvPr id="35863" name="Text Box 45"/>
          <p:cNvSpPr txBox="1"/>
          <p:nvPr/>
        </p:nvSpPr>
        <p:spPr>
          <a:xfrm>
            <a:off x="5791200" y="4681538"/>
            <a:ext cx="438150"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四班</a:t>
            </a:r>
            <a:endParaRPr lang="zh-CN" altLang="en-US" sz="1100" dirty="0">
              <a:latin typeface="Arial" panose="020B0604020202020204" pitchFamily="34" charset="0"/>
              <a:ea typeface="宋体" panose="02010600030101010101" pitchFamily="2" charset="-122"/>
            </a:endParaRPr>
          </a:p>
        </p:txBody>
      </p:sp>
      <p:sp>
        <p:nvSpPr>
          <p:cNvPr id="35864" name="Text Box 45"/>
          <p:cNvSpPr txBox="1"/>
          <p:nvPr/>
        </p:nvSpPr>
        <p:spPr>
          <a:xfrm>
            <a:off x="4552950" y="4681538"/>
            <a:ext cx="457200"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二班</a:t>
            </a:r>
            <a:endParaRPr lang="zh-CN" altLang="en-US" sz="1100" dirty="0">
              <a:latin typeface="Arial" panose="020B0604020202020204" pitchFamily="34" charset="0"/>
              <a:ea typeface="宋体" panose="02010600030101010101" pitchFamily="2" charset="-122"/>
            </a:endParaRPr>
          </a:p>
        </p:txBody>
      </p:sp>
      <p:sp>
        <p:nvSpPr>
          <p:cNvPr id="35865" name="Text Box 45"/>
          <p:cNvSpPr txBox="1"/>
          <p:nvPr/>
        </p:nvSpPr>
        <p:spPr>
          <a:xfrm>
            <a:off x="6384925" y="4681538"/>
            <a:ext cx="454025"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五班</a:t>
            </a:r>
            <a:endParaRPr lang="zh-CN" altLang="en-US" sz="1100" dirty="0">
              <a:latin typeface="Arial" panose="020B0604020202020204" pitchFamily="34" charset="0"/>
              <a:ea typeface="宋体" panose="02010600030101010101" pitchFamily="2" charset="-122"/>
            </a:endParaRPr>
          </a:p>
        </p:txBody>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4573588" y="1298575"/>
            <a:ext cx="306705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现场设立属地管理标识牌</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869"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5870"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867"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3</a:t>
            </a:r>
            <a:endParaRPr lang="zh-CN" altLang="en-US" sz="13800" dirty="0">
              <a:solidFill>
                <a:schemeClr val="bg1"/>
              </a:solidFill>
              <a:latin typeface="Adobe Caslon Pro Bold" pitchFamily="18" charset="0"/>
              <a:ea typeface="宋体" panose="02010600030101010101" pitchFamily="2" charset="-122"/>
            </a:endParaRPr>
          </a:p>
        </p:txBody>
      </p:sp>
      <p:sp>
        <p:nvSpPr>
          <p:cNvPr id="36868" name="矩形 1"/>
          <p:cNvSpPr/>
          <p:nvPr/>
        </p:nvSpPr>
        <p:spPr>
          <a:xfrm>
            <a:off x="3886200" y="2938463"/>
            <a:ext cx="7570788" cy="830262"/>
          </a:xfrm>
          <a:prstGeom prst="rect">
            <a:avLst/>
          </a:prstGeom>
          <a:noFill/>
          <a:ln w="9525">
            <a:noFill/>
          </a:ln>
        </p:spPr>
        <p:txBody>
          <a:bodyPr anchor="t" anchorCtr="0">
            <a:spAutoFit/>
          </a:bodyPr>
          <a:p>
            <a:pPr algn="ctr">
              <a:buClr>
                <a:srgbClr val="800000"/>
              </a:buClr>
              <a:buFont typeface="Arial" panose="020B0604020202020204" pitchFamily="34" charset="0"/>
            </a:pPr>
            <a:r>
              <a:rPr lang="zh-CN" altLang="en-US" sz="4800" b="1" dirty="0">
                <a:solidFill>
                  <a:schemeClr val="bg1"/>
                </a:solidFill>
                <a:latin typeface="华文中宋" panose="02010600040101010101" pitchFamily="2" charset="-122"/>
                <a:ea typeface="华文中宋" panose="02010600040101010101" pitchFamily="2" charset="-122"/>
              </a:rPr>
              <a:t>本质安全管理体系标准讲解</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0" name="直接连接符 19"/>
          <p:cNvCxnSpPr/>
          <p:nvPr/>
        </p:nvCxnSpPr>
        <p:spPr>
          <a:xfrm>
            <a:off x="78486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3434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2" idx="0"/>
          </p:cNvCxnSpPr>
          <p:nvPr/>
        </p:nvCxnSpPr>
        <p:spPr>
          <a:xfrm>
            <a:off x="6096000" y="2667000"/>
            <a:ext cx="0" cy="9540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左中括号 4"/>
          <p:cNvSpPr/>
          <p:nvPr/>
        </p:nvSpPr>
        <p:spPr>
          <a:xfrm rot="5400000">
            <a:off x="5852319" y="-127794"/>
            <a:ext cx="511175" cy="6986588"/>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966" name="Rectangle 5"/>
          <p:cNvSpPr>
            <a:spLocks noChangeArrowheads="1"/>
          </p:cNvSpPr>
          <p:nvPr/>
        </p:nvSpPr>
        <p:spPr bwMode="auto">
          <a:xfrm>
            <a:off x="1066800" y="914400"/>
            <a:ext cx="10058400" cy="89217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目前很多行业的本安体系参照中国石油天然气集团公司</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Q/SY1002.1-2007《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健康、安全与环境管理体系  第一部分：规范</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标准。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4572000" y="2057400"/>
            <a:ext cx="3048000" cy="609600"/>
          </a:xfrm>
          <a:prstGeom prst="roundRect">
            <a:avLst>
              <a:gd name="adj" fmla="val 104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5" name="矩形 1"/>
          <p:cNvSpPr/>
          <p:nvPr/>
        </p:nvSpPr>
        <p:spPr>
          <a:xfrm>
            <a:off x="5362575" y="2162175"/>
            <a:ext cx="1466850" cy="400050"/>
          </a:xfrm>
          <a:prstGeom prst="rect">
            <a:avLst/>
          </a:prstGeom>
          <a:noFill/>
          <a:ln w="9525">
            <a:noFill/>
          </a:ln>
        </p:spPr>
        <p:txBody>
          <a:bodyPr anchor="t" anchorCtr="0">
            <a:spAutoFit/>
          </a:bodyPr>
          <a:p>
            <a:pPr>
              <a:buClr>
                <a:srgbClr val="0000FF"/>
              </a:buClr>
            </a:pPr>
            <a:r>
              <a:rPr lang="zh-CN" altLang="en-US" sz="2000" b="1" dirty="0">
                <a:solidFill>
                  <a:schemeClr val="bg1"/>
                </a:solidFill>
                <a:latin typeface="微软雅黑" panose="020B0503020204020204" pitchFamily="34" charset="-122"/>
                <a:ea typeface="微软雅黑" panose="020B0503020204020204" pitchFamily="34" charset="-122"/>
              </a:rPr>
              <a:t>标准的结构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524000"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3262313"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5005388"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6757988"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8486775"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01" name="矩形 15"/>
          <p:cNvSpPr/>
          <p:nvPr/>
        </p:nvSpPr>
        <p:spPr>
          <a:xfrm>
            <a:off x="2265363" y="4132263"/>
            <a:ext cx="698500"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范围</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2" name="矩形 16"/>
          <p:cNvSpPr/>
          <p:nvPr/>
        </p:nvSpPr>
        <p:spPr>
          <a:xfrm>
            <a:off x="3306763" y="5662613"/>
            <a:ext cx="2055812" cy="400050"/>
          </a:xfrm>
          <a:prstGeom prst="rect">
            <a:avLst/>
          </a:prstGeom>
          <a:noFill/>
          <a:ln w="9525">
            <a:noFill/>
          </a:ln>
        </p:spPr>
        <p:txBody>
          <a:bodyPr anchor="t" anchorCtr="0">
            <a:spAutoFit/>
          </a:bodyPr>
          <a:p>
            <a:pPr algn="ct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规范性引用文件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3" name="矩形 18"/>
          <p:cNvSpPr/>
          <p:nvPr/>
        </p:nvSpPr>
        <p:spPr>
          <a:xfrm>
            <a:off x="5362575" y="4135438"/>
            <a:ext cx="1466850"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术语和定义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4" name="矩形 20"/>
          <p:cNvSpPr/>
          <p:nvPr/>
        </p:nvSpPr>
        <p:spPr>
          <a:xfrm>
            <a:off x="7370763" y="5662613"/>
            <a:ext cx="955675"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总要求</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5" name="矩形 21"/>
          <p:cNvSpPr/>
          <p:nvPr/>
        </p:nvSpPr>
        <p:spPr>
          <a:xfrm>
            <a:off x="8593138" y="3990975"/>
            <a:ext cx="2016125" cy="646113"/>
          </a:xfrm>
          <a:prstGeom prst="rect">
            <a:avLst/>
          </a:prstGeom>
          <a:noFill/>
          <a:ln w="9525">
            <a:noFill/>
          </a:ln>
        </p:spPr>
        <p:txBody>
          <a:bodyPr anchor="t" anchorCtr="0">
            <a:spAutoFit/>
          </a:bodyPr>
          <a:p>
            <a:pPr algn="ctr">
              <a:buClr>
                <a:srgbClr val="0000FF"/>
              </a:buClr>
            </a:pPr>
            <a:r>
              <a:rPr lang="zh-CN" altLang="en-US" dirty="0">
                <a:solidFill>
                  <a:schemeClr val="bg1"/>
                </a:solidFill>
                <a:latin typeface="微软雅黑" panose="020B0503020204020204" pitchFamily="34" charset="-122"/>
                <a:ea typeface="微软雅黑" panose="020B0503020204020204" pitchFamily="34" charset="-122"/>
              </a:rPr>
              <a:t>健康、安全与环境管理体系要求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菱形 25"/>
          <p:cNvSpPr/>
          <p:nvPr>
            <p:custDataLst>
              <p:tags r:id="rId1"/>
            </p:custDataLst>
          </p:nvPr>
        </p:nvSpPr>
        <p:spPr>
          <a:xfrm>
            <a:off x="2417763"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菱形 26"/>
          <p:cNvSpPr/>
          <p:nvPr>
            <p:custDataLst>
              <p:tags r:id="rId2"/>
            </p:custDataLst>
          </p:nvPr>
        </p:nvSpPr>
        <p:spPr>
          <a:xfrm>
            <a:off x="5915025"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菱形 27"/>
          <p:cNvSpPr/>
          <p:nvPr>
            <p:custDataLst>
              <p:tags r:id="rId3"/>
            </p:custDataLst>
          </p:nvPr>
        </p:nvSpPr>
        <p:spPr>
          <a:xfrm>
            <a:off x="9420225" y="3692525"/>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菱形 28"/>
          <p:cNvSpPr/>
          <p:nvPr>
            <p:custDataLst>
              <p:tags r:id="rId4"/>
            </p:custDataLst>
          </p:nvPr>
        </p:nvSpPr>
        <p:spPr>
          <a:xfrm>
            <a:off x="4162425" y="516731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菱形 29"/>
          <p:cNvSpPr/>
          <p:nvPr>
            <p:custDataLst>
              <p:tags r:id="rId5"/>
            </p:custDataLst>
          </p:nvPr>
        </p:nvSpPr>
        <p:spPr>
          <a:xfrm>
            <a:off x="7658100" y="518636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11" name="文本框 22"/>
          <p:cNvSpPr txBox="1"/>
          <p:nvPr/>
        </p:nvSpPr>
        <p:spPr>
          <a:xfrm>
            <a:off x="2368550" y="3694113"/>
            <a:ext cx="442913" cy="369887"/>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1</a:t>
            </a:r>
            <a:endParaRPr lang="zh-CN" altLang="en-US" b="1" dirty="0">
              <a:latin typeface="Arial" panose="020B0604020202020204" pitchFamily="34" charset="0"/>
              <a:ea typeface="宋体" panose="02010600030101010101" pitchFamily="2" charset="-122"/>
            </a:endParaRPr>
          </a:p>
        </p:txBody>
      </p:sp>
      <p:sp>
        <p:nvSpPr>
          <p:cNvPr id="37912" name="文本框 31"/>
          <p:cNvSpPr txBox="1"/>
          <p:nvPr/>
        </p:nvSpPr>
        <p:spPr>
          <a:xfrm>
            <a:off x="4113213" y="5159375"/>
            <a:ext cx="442912" cy="369888"/>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2</a:t>
            </a:r>
            <a:endParaRPr lang="zh-CN" altLang="en-US" b="1" dirty="0">
              <a:latin typeface="Arial" panose="020B0604020202020204" pitchFamily="34" charset="0"/>
              <a:ea typeface="宋体" panose="02010600030101010101" pitchFamily="2" charset="-122"/>
            </a:endParaRPr>
          </a:p>
        </p:txBody>
      </p:sp>
      <p:sp>
        <p:nvSpPr>
          <p:cNvPr id="37913" name="文本框 32"/>
          <p:cNvSpPr txBox="1"/>
          <p:nvPr/>
        </p:nvSpPr>
        <p:spPr>
          <a:xfrm>
            <a:off x="5873750" y="3671888"/>
            <a:ext cx="442913" cy="368300"/>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3</a:t>
            </a:r>
            <a:endParaRPr lang="zh-CN" altLang="en-US" b="1" dirty="0">
              <a:latin typeface="Arial" panose="020B0604020202020204" pitchFamily="34" charset="0"/>
              <a:ea typeface="宋体" panose="02010600030101010101" pitchFamily="2" charset="-122"/>
            </a:endParaRPr>
          </a:p>
        </p:txBody>
      </p:sp>
      <p:sp>
        <p:nvSpPr>
          <p:cNvPr id="37914" name="文本框 33"/>
          <p:cNvSpPr txBox="1"/>
          <p:nvPr/>
        </p:nvSpPr>
        <p:spPr>
          <a:xfrm>
            <a:off x="7618413" y="5187950"/>
            <a:ext cx="442912" cy="369888"/>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4</a:t>
            </a:r>
            <a:endParaRPr lang="zh-CN" altLang="en-US" b="1" dirty="0">
              <a:latin typeface="Arial" panose="020B0604020202020204" pitchFamily="34" charset="0"/>
              <a:ea typeface="宋体" panose="02010600030101010101" pitchFamily="2" charset="-122"/>
            </a:endParaRPr>
          </a:p>
        </p:txBody>
      </p:sp>
      <p:sp>
        <p:nvSpPr>
          <p:cNvPr id="37915" name="文本框 34"/>
          <p:cNvSpPr txBox="1"/>
          <p:nvPr/>
        </p:nvSpPr>
        <p:spPr>
          <a:xfrm>
            <a:off x="9371013" y="3694113"/>
            <a:ext cx="442912" cy="369887"/>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5</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216400" y="1069975"/>
            <a:ext cx="375920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第</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部分是标准的核心内容</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3841750" y="1819275"/>
            <a:ext cx="45085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其中包括一级要素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25</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五边形 3"/>
          <p:cNvSpPr/>
          <p:nvPr/>
        </p:nvSpPr>
        <p:spPr>
          <a:xfrm>
            <a:off x="3097213" y="2822575"/>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五边形 9"/>
          <p:cNvSpPr/>
          <p:nvPr/>
        </p:nvSpPr>
        <p:spPr>
          <a:xfrm>
            <a:off x="3097213" y="35575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五边形 10"/>
          <p:cNvSpPr/>
          <p:nvPr/>
        </p:nvSpPr>
        <p:spPr>
          <a:xfrm>
            <a:off x="3097213" y="42941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a:off x="3109913" y="50307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1"/>
            </p:custDataLst>
          </p:nvPr>
        </p:nvSpPr>
        <p:spPr>
          <a:xfrm>
            <a:off x="7070725" y="2822575"/>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7070725" y="3557588"/>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3"/>
            </p:custDataLst>
          </p:nvPr>
        </p:nvSpPr>
        <p:spPr>
          <a:xfrm>
            <a:off x="7070725" y="4292600"/>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菱形 15"/>
          <p:cNvSpPr/>
          <p:nvPr>
            <p:custDataLst>
              <p:tags r:id="rId4"/>
            </p:custDataLst>
          </p:nvPr>
        </p:nvSpPr>
        <p:spPr>
          <a:xfrm>
            <a:off x="7070725" y="50276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923" name="矩形 4"/>
          <p:cNvSpPr/>
          <p:nvPr/>
        </p:nvSpPr>
        <p:spPr>
          <a:xfrm>
            <a:off x="3790950" y="2927350"/>
            <a:ext cx="2192338"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5.3 </a:t>
            </a:r>
            <a:r>
              <a:rPr lang="zh-CN" altLang="en-US" sz="2000" b="1" dirty="0">
                <a:solidFill>
                  <a:schemeClr val="bg1"/>
                </a:solidFill>
                <a:latin typeface="微软雅黑" panose="020B0503020204020204" pitchFamily="34" charset="-122"/>
                <a:ea typeface="微软雅黑" panose="020B0503020204020204" pitchFamily="34" charset="-122"/>
              </a:rPr>
              <a:t>规划（策划）</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4" name="矩形 5"/>
          <p:cNvSpPr/>
          <p:nvPr/>
        </p:nvSpPr>
        <p:spPr>
          <a:xfrm>
            <a:off x="3240088" y="3678238"/>
            <a:ext cx="3294062"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5.4 </a:t>
            </a:r>
            <a:r>
              <a:rPr lang="zh-CN" altLang="en-US" sz="2000" b="1" dirty="0">
                <a:solidFill>
                  <a:schemeClr val="bg1"/>
                </a:solidFill>
                <a:latin typeface="微软雅黑" panose="020B0503020204020204" pitchFamily="34" charset="-122"/>
                <a:ea typeface="微软雅黑" panose="020B0503020204020204" pitchFamily="34" charset="-122"/>
              </a:rPr>
              <a:t>组织结构、资源和文件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5" name="矩形 6"/>
          <p:cNvSpPr/>
          <p:nvPr/>
        </p:nvSpPr>
        <p:spPr>
          <a:xfrm>
            <a:off x="3790950" y="4386263"/>
            <a:ext cx="2012950"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5.5 </a:t>
            </a:r>
            <a:r>
              <a:rPr lang="zh-CN" altLang="en-US" sz="2000" b="1" dirty="0">
                <a:solidFill>
                  <a:schemeClr val="bg1"/>
                </a:solidFill>
                <a:latin typeface="微软雅黑" panose="020B0503020204020204" pitchFamily="34" charset="-122"/>
                <a:ea typeface="微软雅黑" panose="020B0503020204020204" pitchFamily="34" charset="-122"/>
              </a:rPr>
              <a:t>实施和运行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6" name="矩形 16"/>
          <p:cNvSpPr/>
          <p:nvPr/>
        </p:nvSpPr>
        <p:spPr>
          <a:xfrm>
            <a:off x="3497263" y="5132388"/>
            <a:ext cx="2601912"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5.6 </a:t>
            </a:r>
            <a:r>
              <a:rPr lang="zh-CN" altLang="en-US" sz="2000" b="1" dirty="0">
                <a:solidFill>
                  <a:schemeClr val="bg1"/>
                </a:solidFill>
                <a:latin typeface="微软雅黑" panose="020B0503020204020204" pitchFamily="34" charset="-122"/>
                <a:ea typeface="微软雅黑" panose="020B0503020204020204" pitchFamily="34" charset="-122"/>
              </a:rPr>
              <a:t>检查和纠正措施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7" name="矩形 17"/>
          <p:cNvSpPr/>
          <p:nvPr/>
        </p:nvSpPr>
        <p:spPr>
          <a:xfrm>
            <a:off x="7216775" y="2927350"/>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4</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19" name="矩形 18"/>
          <p:cNvSpPr/>
          <p:nvPr/>
        </p:nvSpPr>
        <p:spPr>
          <a:xfrm>
            <a:off x="7854950" y="29273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8929" name="矩形 26"/>
          <p:cNvSpPr/>
          <p:nvPr/>
        </p:nvSpPr>
        <p:spPr>
          <a:xfrm>
            <a:off x="7207250" y="3662363"/>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7</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8930" name="矩形 27"/>
          <p:cNvSpPr/>
          <p:nvPr/>
        </p:nvSpPr>
        <p:spPr>
          <a:xfrm>
            <a:off x="7207250" y="4386263"/>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8</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8931" name="矩形 28"/>
          <p:cNvSpPr/>
          <p:nvPr/>
        </p:nvSpPr>
        <p:spPr>
          <a:xfrm>
            <a:off x="7216775" y="5143500"/>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6</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0" name="矩形 29"/>
          <p:cNvSpPr/>
          <p:nvPr/>
        </p:nvSpPr>
        <p:spPr>
          <a:xfrm>
            <a:off x="7848600" y="366236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7848600" y="44259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7848600" y="510540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190750" y="1143000"/>
            <a:ext cx="3962400" cy="21336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190750" y="35814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2190750" y="44196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2190750" y="52578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333625" y="1263650"/>
            <a:ext cx="342900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领导和承诺</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健康安全与环境方针</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策划</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组织结构、资源和文件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2333625" y="3667125"/>
            <a:ext cx="1935163"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实施和运行</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2333625" y="4475163"/>
            <a:ext cx="24479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检查和纠正措施</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2333625" y="5324475"/>
            <a:ext cx="1677988"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6600825" y="1143000"/>
            <a:ext cx="1524000" cy="21336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6600825" y="35814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6600825" y="44196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6600825" y="52578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49" name="Line 14"/>
          <p:cNvSpPr/>
          <p:nvPr/>
        </p:nvSpPr>
        <p:spPr>
          <a:xfrm>
            <a:off x="8289925" y="5486400"/>
            <a:ext cx="1511300" cy="0"/>
          </a:xfrm>
          <a:prstGeom prst="line">
            <a:avLst/>
          </a:prstGeom>
          <a:ln w="57150" cap="flat" cmpd="sng">
            <a:solidFill>
              <a:srgbClr val="003366"/>
            </a:solidFill>
            <a:prstDash val="solid"/>
            <a:round/>
            <a:headEnd type="none" w="med" len="med"/>
            <a:tailEnd type="none" w="med" len="med"/>
          </a:ln>
        </p:spPr>
      </p:sp>
      <p:sp>
        <p:nvSpPr>
          <p:cNvPr id="39950" name="Line 15"/>
          <p:cNvSpPr/>
          <p:nvPr/>
        </p:nvSpPr>
        <p:spPr>
          <a:xfrm flipV="1">
            <a:off x="9801225" y="2057400"/>
            <a:ext cx="0" cy="3429000"/>
          </a:xfrm>
          <a:prstGeom prst="line">
            <a:avLst/>
          </a:prstGeom>
          <a:ln w="57150" cap="flat" cmpd="sng">
            <a:solidFill>
              <a:srgbClr val="003366"/>
            </a:solidFill>
            <a:prstDash val="solid"/>
            <a:round/>
            <a:headEnd type="none" w="med" len="med"/>
            <a:tailEnd type="none" w="med" len="med"/>
          </a:ln>
        </p:spPr>
      </p:sp>
      <p:sp>
        <p:nvSpPr>
          <p:cNvPr id="39951" name="Line 17"/>
          <p:cNvSpPr/>
          <p:nvPr/>
        </p:nvSpPr>
        <p:spPr>
          <a:xfrm>
            <a:off x="8289925" y="4699000"/>
            <a:ext cx="1511300" cy="0"/>
          </a:xfrm>
          <a:prstGeom prst="line">
            <a:avLst/>
          </a:prstGeom>
          <a:ln w="57150" cap="flat" cmpd="sng">
            <a:solidFill>
              <a:srgbClr val="003366"/>
            </a:solidFill>
            <a:prstDash val="solid"/>
            <a:round/>
            <a:headEnd type="none" w="med" len="med"/>
            <a:tailEnd type="none" w="med" len="med"/>
          </a:ln>
        </p:spPr>
      </p:sp>
      <p:sp>
        <p:nvSpPr>
          <p:cNvPr id="39952" name="Line 16"/>
          <p:cNvSpPr/>
          <p:nvPr/>
        </p:nvSpPr>
        <p:spPr>
          <a:xfrm flipH="1">
            <a:off x="8318500" y="2035175"/>
            <a:ext cx="1511300" cy="22225"/>
          </a:xfrm>
          <a:prstGeom prst="line">
            <a:avLst/>
          </a:prstGeom>
          <a:ln w="57150" cap="flat" cmpd="sng">
            <a:solidFill>
              <a:srgbClr val="003366"/>
            </a:solidFill>
            <a:prstDash val="solid"/>
            <a:round/>
            <a:headEnd type="none" w="med" len="med"/>
            <a:tailEnd type="triangle" w="med" len="med"/>
          </a:ln>
        </p:spPr>
      </p:sp>
      <p:sp>
        <p:nvSpPr>
          <p:cNvPr id="23" name="燕尾形 22"/>
          <p:cNvSpPr/>
          <p:nvPr/>
        </p:nvSpPr>
        <p:spPr>
          <a:xfrm rot="16200000">
            <a:off x="5764213" y="32781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燕尾形 23"/>
          <p:cNvSpPr/>
          <p:nvPr/>
        </p:nvSpPr>
        <p:spPr>
          <a:xfrm rot="16200000">
            <a:off x="5764213" y="4113213"/>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燕尾形 24"/>
          <p:cNvSpPr/>
          <p:nvPr/>
        </p:nvSpPr>
        <p:spPr>
          <a:xfrm rot="16200000">
            <a:off x="5764213" y="49545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矩形 25"/>
          <p:cNvSpPr/>
          <p:nvPr/>
        </p:nvSpPr>
        <p:spPr>
          <a:xfrm>
            <a:off x="6878638" y="1814513"/>
            <a:ext cx="973138" cy="784225"/>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Plan</a:t>
            </a:r>
            <a:endPar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计划</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6751638" y="3667125"/>
            <a:ext cx="122237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Do  </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实施</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6691313" y="4519613"/>
            <a:ext cx="134302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Check</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检查</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6691313" y="5373688"/>
            <a:ext cx="1408113"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Action</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改进</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ChangeArrowheads="1"/>
          </p:cNvSpPr>
          <p:nvPr/>
        </p:nvSpPr>
        <p:spPr bwMode="auto">
          <a:xfrm>
            <a:off x="1066800" y="1447800"/>
            <a:ext cx="9982200" cy="5124450"/>
          </a:xfrm>
          <a:prstGeom prst="rect">
            <a:avLst/>
          </a:prstGeom>
          <a:noFill/>
          <a:ln>
            <a:noFill/>
          </a:ln>
          <a:effectLst/>
        </p:spPr>
        <p:txBody>
          <a:bodyPr lIns="171396"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组织应明确各级领导健康、安全与环境管理的责任，保障健康、安全与环境管理体系的建立与运行。</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最高管理者应对组织建立、实施、保持和持续改进健康、安全与环境管理体系提供强有力的领导和明确的承诺，建立和维护企业健康、安全与环境文化。各级领导应通过以下活动予以证实：</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遵守法律、法规及相关要求；</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制定健康、安全与环境方针；</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确保健康、安全与环境目标的制定和实现；</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主持管理评审；</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提供必要的资源；</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确保健康、安全与环境管理体系有效运行。</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64"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0965" name="矩形 1"/>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Rectangle 2"/>
          <p:cNvSpPr>
            <a:spLocks noChangeArrowheads="1"/>
          </p:cNvSpPr>
          <p:nvPr/>
        </p:nvSpPr>
        <p:spPr bwMode="auto">
          <a:xfrm>
            <a:off x="4914900" y="1447800"/>
            <a:ext cx="2362200" cy="354013"/>
          </a:xfrm>
          <a:prstGeom prst="rect">
            <a:avLst/>
          </a:prstGeom>
          <a:noFill/>
          <a:ln>
            <a:noFill/>
          </a:ln>
          <a:effectLst/>
        </p:spPr>
        <p:txBody>
          <a:bodyPr lIns="171396"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领导力的具体体现</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1986" name="Text Box 3"/>
          <p:cNvSpPr txBox="1"/>
          <p:nvPr/>
        </p:nvSpPr>
        <p:spPr>
          <a:xfrm>
            <a:off x="3490913" y="3024188"/>
            <a:ext cx="1595437" cy="1270000"/>
          </a:xfrm>
          <a:prstGeom prst="rect">
            <a:avLst/>
          </a:prstGeom>
          <a:noFill/>
          <a:ln w="9525">
            <a:noFill/>
          </a:ln>
        </p:spPr>
        <p:txBody>
          <a:bodyPr lIns="91338" tIns="45673" rIns="91338" bIns="45673" anchor="t" anchorCtr="0">
            <a:spAutoFit/>
          </a:bodyPr>
          <a:p>
            <a:pPr algn="ctr"/>
            <a:endParaRPr lang="en-US" altLang="zh-TW" b="1" dirty="0">
              <a:solidFill>
                <a:srgbClr val="F8F822"/>
              </a:solidFill>
              <a:latin typeface="宋体" panose="02010600030101010101" pitchFamily="2" charset="-122"/>
              <a:ea typeface="宋体" panose="02010600030101010101" pitchFamily="2" charset="-122"/>
            </a:endParaRPr>
          </a:p>
          <a:p>
            <a:pPr algn="ctr"/>
            <a:endParaRPr lang="en-US" altLang="zh-TW" sz="2800" b="1" dirty="0">
              <a:solidFill>
                <a:srgbClr val="FFFF00"/>
              </a:solidFill>
              <a:latin typeface="方正大黑简体" panose="02000000000000000000" pitchFamily="2" charset="-122"/>
              <a:ea typeface="方正大黑简体" panose="02000000000000000000" pitchFamily="2" charset="-122"/>
            </a:endParaRPr>
          </a:p>
          <a:p>
            <a:pPr algn="ctr"/>
            <a:endParaRPr lang="zh-TW" altLang="en-US" sz="2800" b="1" dirty="0">
              <a:solidFill>
                <a:srgbClr val="F8F822"/>
              </a:solidFill>
              <a:latin typeface="Arial" panose="020B0604020202020204" pitchFamily="34" charset="0"/>
              <a:ea typeface="DFKai-SB" pitchFamily="65" charset="-120"/>
            </a:endParaRPr>
          </a:p>
        </p:txBody>
      </p:sp>
      <p:sp>
        <p:nvSpPr>
          <p:cNvPr id="13" name="任意多边形 1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989" name="图片 2"/>
          <p:cNvPicPr>
            <a:picLocks noChangeAspect="1"/>
          </p:cNvPicPr>
          <p:nvPr/>
        </p:nvPicPr>
        <p:blipFill>
          <a:blip r:embed="rId3"/>
          <a:stretch>
            <a:fillRect/>
          </a:stretch>
        </p:blipFill>
        <p:spPr>
          <a:xfrm>
            <a:off x="762000" y="2286000"/>
            <a:ext cx="2454275" cy="4572000"/>
          </a:xfrm>
          <a:prstGeom prst="rect">
            <a:avLst/>
          </a:prstGeom>
          <a:noFill/>
          <a:ln w="9525">
            <a:noFill/>
          </a:ln>
        </p:spPr>
      </p:pic>
      <p:sp>
        <p:nvSpPr>
          <p:cNvPr id="4" name="五边形 3"/>
          <p:cNvSpPr/>
          <p:nvPr/>
        </p:nvSpPr>
        <p:spPr>
          <a:xfrm>
            <a:off x="3921125" y="2514600"/>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五边形 14"/>
          <p:cNvSpPr/>
          <p:nvPr/>
        </p:nvSpPr>
        <p:spPr>
          <a:xfrm>
            <a:off x="3921125" y="3248025"/>
            <a:ext cx="1219200" cy="573088"/>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五边形 15"/>
          <p:cNvSpPr/>
          <p:nvPr/>
        </p:nvSpPr>
        <p:spPr>
          <a:xfrm>
            <a:off x="3921125" y="3979863"/>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五边形 16"/>
          <p:cNvSpPr/>
          <p:nvPr/>
        </p:nvSpPr>
        <p:spPr>
          <a:xfrm>
            <a:off x="3921125" y="4713288"/>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五边形 17"/>
          <p:cNvSpPr/>
          <p:nvPr/>
        </p:nvSpPr>
        <p:spPr>
          <a:xfrm>
            <a:off x="3921125" y="5445125"/>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995" name="矩形 4"/>
          <p:cNvSpPr/>
          <p:nvPr/>
        </p:nvSpPr>
        <p:spPr>
          <a:xfrm>
            <a:off x="4024313" y="2589213"/>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重视力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996" name="矩形 5"/>
          <p:cNvSpPr/>
          <p:nvPr/>
        </p:nvSpPr>
        <p:spPr>
          <a:xfrm>
            <a:off x="5486400" y="2589213"/>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真正把安全放到与生产同等重要的位置</a:t>
            </a:r>
            <a:endParaRPr lang="zh-CN" altLang="en-US" sz="2000" dirty="0">
              <a:latin typeface="微软雅黑" panose="020B0503020204020204" pitchFamily="34" charset="-122"/>
              <a:ea typeface="微软雅黑" panose="020B0503020204020204" pitchFamily="34" charset="-122"/>
            </a:endParaRPr>
          </a:p>
        </p:txBody>
      </p:sp>
      <p:sp>
        <p:nvSpPr>
          <p:cNvPr id="41997" name="矩形 6"/>
          <p:cNvSpPr/>
          <p:nvPr/>
        </p:nvSpPr>
        <p:spPr>
          <a:xfrm>
            <a:off x="5489575" y="3290888"/>
            <a:ext cx="4802188"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提供人、财、物、技术、信息等资源保障</a:t>
            </a:r>
            <a:endParaRPr lang="zh-CN" altLang="en-US" sz="2000" dirty="0">
              <a:latin typeface="微软雅黑" panose="020B0503020204020204" pitchFamily="34" charset="-122"/>
              <a:ea typeface="微软雅黑" panose="020B0503020204020204" pitchFamily="34" charset="-122"/>
            </a:endParaRPr>
          </a:p>
        </p:txBody>
      </p:sp>
      <p:sp>
        <p:nvSpPr>
          <p:cNvPr id="41998" name="矩形 7"/>
          <p:cNvSpPr/>
          <p:nvPr/>
        </p:nvSpPr>
        <p:spPr>
          <a:xfrm>
            <a:off x="4021138" y="3333750"/>
            <a:ext cx="954087" cy="401638"/>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支持力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999" name="矩形 8"/>
          <p:cNvSpPr/>
          <p:nvPr/>
        </p:nvSpPr>
        <p:spPr>
          <a:xfrm>
            <a:off x="4021138" y="4067175"/>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参与力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0" name="矩形 9"/>
          <p:cNvSpPr/>
          <p:nvPr/>
        </p:nvSpPr>
        <p:spPr>
          <a:xfrm>
            <a:off x="4024313" y="4803775"/>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示范力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1" name="矩形 11"/>
          <p:cNvSpPr/>
          <p:nvPr/>
        </p:nvSpPr>
        <p:spPr>
          <a:xfrm>
            <a:off x="4024313" y="5532438"/>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影响力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2" name="矩形 18"/>
          <p:cNvSpPr/>
          <p:nvPr/>
        </p:nvSpPr>
        <p:spPr>
          <a:xfrm>
            <a:off x="5486400" y="4067175"/>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落实个人安全行动、带头分享安全经验</a:t>
            </a:r>
            <a:endParaRPr lang="zh-CN" altLang="en-US" sz="2000" dirty="0">
              <a:latin typeface="微软雅黑" panose="020B0503020204020204" pitchFamily="34" charset="-122"/>
              <a:ea typeface="微软雅黑" panose="020B0503020204020204" pitchFamily="34" charset="-122"/>
            </a:endParaRPr>
          </a:p>
        </p:txBody>
      </p:sp>
      <p:sp>
        <p:nvSpPr>
          <p:cNvPr id="42003" name="矩形 19"/>
          <p:cNvSpPr/>
          <p:nvPr/>
        </p:nvSpPr>
        <p:spPr>
          <a:xfrm>
            <a:off x="5486400" y="4768850"/>
            <a:ext cx="4800600"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以身作则、率先垂范、带头遵守安全规定</a:t>
            </a:r>
            <a:endParaRPr lang="zh-CN" altLang="en-US" sz="2000" dirty="0">
              <a:latin typeface="微软雅黑" panose="020B0503020204020204" pitchFamily="34" charset="-122"/>
              <a:ea typeface="微软雅黑" panose="020B0503020204020204" pitchFamily="34" charset="-122"/>
            </a:endParaRPr>
          </a:p>
        </p:txBody>
      </p:sp>
      <p:sp>
        <p:nvSpPr>
          <p:cNvPr id="42004" name="矩形 20"/>
          <p:cNvSpPr/>
          <p:nvPr/>
        </p:nvSpPr>
        <p:spPr>
          <a:xfrm>
            <a:off x="5486400" y="5518150"/>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领导展现的安全行为对员工的正面影响</a:t>
            </a:r>
            <a:endParaRPr lang="zh-CN" altLang="en-US" sz="2000" dirty="0">
              <a:latin typeface="微软雅黑" panose="020B0503020204020204" pitchFamily="34" charset="-122"/>
              <a:ea typeface="微软雅黑" panose="020B0503020204020204" pitchFamily="34" charset="-122"/>
            </a:endParaRPr>
          </a:p>
        </p:txBody>
      </p:sp>
      <p:sp>
        <p:nvSpPr>
          <p:cNvPr id="42005"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2006" name="矩形 23"/>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5"/>
          <p:cNvSpPr>
            <a:spLocks noChangeArrowheads="1"/>
          </p:cNvSpPr>
          <p:nvPr/>
        </p:nvSpPr>
        <p:spPr bwMode="auto">
          <a:xfrm>
            <a:off x="2389188" y="5676900"/>
            <a:ext cx="1597025" cy="520700"/>
          </a:xfrm>
          <a:prstGeom prst="rect">
            <a:avLst/>
          </a:prstGeom>
          <a:noFill/>
          <a:ln>
            <a:noFill/>
          </a:ln>
        </p:spPr>
        <p:txBody>
          <a:bodyPr wrap="none" lIns="82042" tIns="41022" rIns="82042" bIns="41022" anchor="ctr"/>
          <a:lstStyle>
            <a:lvl1pPr defTabSz="821055">
              <a:defRPr>
                <a:solidFill>
                  <a:schemeClr val="tx1"/>
                </a:solidFill>
                <a:latin typeface="Arial" panose="020B0604020202020204" pitchFamily="34" charset="0"/>
                <a:ea typeface="宋体" panose="02010600030101010101" pitchFamily="2" charset="-122"/>
              </a:defRPr>
            </a:lvl1pPr>
            <a:lvl2pPr marL="742950" indent="-285750" defTabSz="821055">
              <a:defRPr>
                <a:solidFill>
                  <a:schemeClr val="tx1"/>
                </a:solidFill>
                <a:latin typeface="Arial" panose="020B0604020202020204" pitchFamily="34" charset="0"/>
                <a:ea typeface="宋体" panose="02010600030101010101" pitchFamily="2" charset="-122"/>
              </a:defRPr>
            </a:lvl2pPr>
            <a:lvl3pPr marL="1143000" indent="-228600" defTabSz="821055">
              <a:defRPr>
                <a:solidFill>
                  <a:schemeClr val="tx1"/>
                </a:solidFill>
                <a:latin typeface="Arial" panose="020B0604020202020204" pitchFamily="34" charset="0"/>
                <a:ea typeface="宋体" panose="02010600030101010101" pitchFamily="2" charset="-122"/>
              </a:defRPr>
            </a:lvl3pPr>
            <a:lvl4pPr marL="1600200" indent="-228600" defTabSz="821055">
              <a:defRPr>
                <a:solidFill>
                  <a:schemeClr val="tx1"/>
                </a:solidFill>
                <a:latin typeface="Arial" panose="020B0604020202020204" pitchFamily="34" charset="0"/>
                <a:ea typeface="宋体" panose="02010600030101010101" pitchFamily="2" charset="-122"/>
              </a:defRPr>
            </a:lvl4pPr>
            <a:lvl5pPr marL="2057400" indent="-228600" defTabSz="821055">
              <a:defRPr>
                <a:solidFill>
                  <a:schemeClr val="tx1"/>
                </a:solidFill>
                <a:latin typeface="Arial" panose="020B0604020202020204" pitchFamily="34" charset="0"/>
                <a:ea typeface="宋体" panose="02010600030101010101" pitchFamily="2" charset="-122"/>
              </a:defRPr>
            </a:lvl5pPr>
            <a:lvl6pPr marL="25146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2105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Ｉ</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自然本能</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1" name="Rectangle 6"/>
          <p:cNvSpPr>
            <a:spLocks noChangeArrowheads="1"/>
          </p:cNvSpPr>
          <p:nvPr/>
        </p:nvSpPr>
        <p:spPr bwMode="auto">
          <a:xfrm>
            <a:off x="4095750" y="5676900"/>
            <a:ext cx="1841500" cy="506413"/>
          </a:xfrm>
          <a:prstGeom prst="rect">
            <a:avLst/>
          </a:prstGeom>
          <a:noFill/>
          <a:ln>
            <a:noFill/>
          </a:ln>
        </p:spPr>
        <p:txBody>
          <a:bodyPr wrap="none" lIns="82042" tIns="41022" rIns="82042" bIns="41022" anchor="ct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II</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约束监督</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2" name="Rectangle 7"/>
          <p:cNvSpPr>
            <a:spLocks noChangeArrowheads="1"/>
          </p:cNvSpPr>
          <p:nvPr/>
        </p:nvSpPr>
        <p:spPr bwMode="auto">
          <a:xfrm>
            <a:off x="5980113" y="5629275"/>
            <a:ext cx="1762125" cy="596900"/>
          </a:xfrm>
          <a:prstGeom prst="rect">
            <a:avLst/>
          </a:prstGeom>
          <a:noFill/>
          <a:ln>
            <a:noFill/>
          </a:ln>
        </p:spPr>
        <p:txBody>
          <a:bodyPr wrap="none" lIns="82042" tIns="41022" rIns="82042" bIns="41022" anchor="ct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III</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自主管理</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3" name="Rectangle 8"/>
          <p:cNvSpPr>
            <a:spLocks noChangeArrowheads="1"/>
          </p:cNvSpPr>
          <p:nvPr/>
        </p:nvSpPr>
        <p:spPr bwMode="auto">
          <a:xfrm>
            <a:off x="8081963" y="5700713"/>
            <a:ext cx="1581150" cy="400050"/>
          </a:xfrm>
          <a:prstGeom prst="rect">
            <a:avLst/>
          </a:prstGeom>
          <a:noFill/>
          <a:ln>
            <a:noFill/>
          </a:ln>
        </p:spPr>
        <p:txBody>
          <a:bodyPr wrap="none" lIns="82042" tIns="41022" rIns="82042" bIns="41022" anchor="ctr"/>
          <a:lstStyle/>
          <a:p>
            <a:pPr marL="0" marR="0" lvl="0" indent="0" algn="ctr" defTabSz="82105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IV</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1055"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团队管理</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037" name="Rectangle 10"/>
          <p:cNvSpPr/>
          <p:nvPr/>
        </p:nvSpPr>
        <p:spPr>
          <a:xfrm>
            <a:off x="2305050" y="1922463"/>
            <a:ext cx="7653338" cy="3679825"/>
          </a:xfrm>
          <a:prstGeom prst="rect">
            <a:avLst/>
          </a:prstGeom>
          <a:solidFill>
            <a:srgbClr val="4DA197">
              <a:alpha val="18823"/>
            </a:srgbClr>
          </a:solidFill>
          <a:ln w="9525">
            <a:noFill/>
          </a:ln>
        </p:spPr>
        <p:txBody>
          <a:bodyPr wrap="none" lIns="91412" tIns="45706" rIns="91412" bIns="45706" anchor="ctr" anchorCtr="0"/>
          <a:p>
            <a:pPr algn="ctr" eaLnBrk="0" hangingPunct="0">
              <a:spcBef>
                <a:spcPct val="50000"/>
              </a:spcBef>
            </a:pPr>
            <a:endParaRPr lang="en-GB" altLang="zh-CN" dirty="0">
              <a:solidFill>
                <a:srgbClr val="746D52"/>
              </a:solidFill>
              <a:latin typeface="Arial" panose="020B0604020202020204" pitchFamily="34" charset="0"/>
              <a:ea typeface="宋体" panose="02010600030101010101" pitchFamily="2" charset="-122"/>
            </a:endParaRPr>
          </a:p>
        </p:txBody>
      </p:sp>
      <p:sp>
        <p:nvSpPr>
          <p:cNvPr id="53255" name="Text Box 12"/>
          <p:cNvSpPr txBox="1">
            <a:spLocks noChangeArrowheads="1"/>
          </p:cNvSpPr>
          <p:nvPr/>
        </p:nvSpPr>
        <p:spPr bwMode="auto">
          <a:xfrm>
            <a:off x="2360613" y="2447925"/>
            <a:ext cx="1673225" cy="2997200"/>
          </a:xfrm>
          <a:prstGeom prst="rect">
            <a:avLst/>
          </a:prstGeom>
          <a:noFill/>
          <a:ln>
            <a:noFill/>
          </a:ln>
        </p:spPr>
        <p:txBody>
          <a:bodyPr lIns="87491" tIns="43746" rIns="87491" bIns="43746">
            <a:spAutoFit/>
          </a:bodyPr>
          <a:lstStyle>
            <a:lvl1pPr marL="109855" indent="-109855" defTabSz="875030">
              <a:defRPr>
                <a:solidFill>
                  <a:schemeClr val="tx1"/>
                </a:solidFill>
                <a:latin typeface="Arial" panose="020B0604020202020204" pitchFamily="34" charset="0"/>
                <a:ea typeface="宋体" panose="02010600030101010101" pitchFamily="2" charset="-122"/>
              </a:defRPr>
            </a:lvl1pPr>
            <a:lvl2pPr marL="742950" indent="-285750" defTabSz="875030">
              <a:defRPr>
                <a:solidFill>
                  <a:schemeClr val="tx1"/>
                </a:solidFill>
                <a:latin typeface="Arial" panose="020B0604020202020204" pitchFamily="34" charset="0"/>
                <a:ea typeface="宋体" panose="02010600030101010101" pitchFamily="2" charset="-122"/>
              </a:defRPr>
            </a:lvl2pPr>
            <a:lvl3pPr marL="1143000" indent="-228600" defTabSz="875030">
              <a:defRPr>
                <a:solidFill>
                  <a:schemeClr val="tx1"/>
                </a:solidFill>
                <a:latin typeface="Arial" panose="020B0604020202020204" pitchFamily="34" charset="0"/>
                <a:ea typeface="宋体" panose="02010600030101010101" pitchFamily="2" charset="-122"/>
              </a:defRPr>
            </a:lvl3pPr>
            <a:lvl4pPr marL="1600200" indent="-228600" defTabSz="875030">
              <a:defRPr>
                <a:solidFill>
                  <a:schemeClr val="tx1"/>
                </a:solidFill>
                <a:latin typeface="Arial" panose="020B0604020202020204" pitchFamily="34" charset="0"/>
                <a:ea typeface="宋体" panose="02010600030101010101" pitchFamily="2" charset="-122"/>
              </a:defRPr>
            </a:lvl4pPr>
            <a:lvl5pPr marL="2057400" indent="-228600" defTabSz="875030">
              <a:defRPr>
                <a:solidFill>
                  <a:schemeClr val="tx1"/>
                </a:solidFill>
                <a:latin typeface="Arial" panose="020B0604020202020204" pitchFamily="34" charset="0"/>
                <a:ea typeface="宋体" panose="02010600030101010101" pitchFamily="2" charset="-122"/>
              </a:defRPr>
            </a:lvl5pPr>
            <a:lvl6pPr marL="25146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50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依靠人的本能</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以服从为目标</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将安全职责赋</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予安全人员</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缺少领导层</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109855" marR="0" lvl="0" indent="-109855" algn="l" defTabSz="875030"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endPar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039" name="Text Box 13"/>
          <p:cNvSpPr txBox="1"/>
          <p:nvPr/>
        </p:nvSpPr>
        <p:spPr>
          <a:xfrm>
            <a:off x="4157663" y="2695575"/>
            <a:ext cx="1724025" cy="2165350"/>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管理层承诺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雇用条件</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纪律约束</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监督控制</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重视培训</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44040" name="Text Box 14"/>
          <p:cNvSpPr txBox="1"/>
          <p:nvPr/>
        </p:nvSpPr>
        <p:spPr>
          <a:xfrm>
            <a:off x="5953125" y="2487613"/>
            <a:ext cx="2055813" cy="2581275"/>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个人知识、承诺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内在化</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个人价值</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关注自我</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习惯行为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个人得到承认</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44041" name="Text Box 15"/>
          <p:cNvSpPr txBox="1"/>
          <p:nvPr/>
        </p:nvSpPr>
        <p:spPr>
          <a:xfrm>
            <a:off x="8224838" y="2695575"/>
            <a:ext cx="1295400" cy="2165350"/>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帮助别人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留心他人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团队贡献</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关注他人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集体荣誉</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2666512" name="Line 16"/>
          <p:cNvSpPr>
            <a:spLocks noChangeShapeType="1"/>
          </p:cNvSpPr>
          <p:nvPr/>
        </p:nvSpPr>
        <p:spPr bwMode="auto">
          <a:xfrm flipV="1">
            <a:off x="2311400" y="1795463"/>
            <a:ext cx="0" cy="3776663"/>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13" name="Line 17"/>
          <p:cNvSpPr>
            <a:spLocks noChangeShapeType="1"/>
          </p:cNvSpPr>
          <p:nvPr/>
        </p:nvSpPr>
        <p:spPr bwMode="auto">
          <a:xfrm flipV="1">
            <a:off x="2282825" y="5562600"/>
            <a:ext cx="7885113" cy="15875"/>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14" name="Line 18"/>
          <p:cNvSpPr>
            <a:spLocks noChangeShapeType="1"/>
          </p:cNvSpPr>
          <p:nvPr/>
        </p:nvSpPr>
        <p:spPr bwMode="auto">
          <a:xfrm>
            <a:off x="5892800" y="2001838"/>
            <a:ext cx="0" cy="3486150"/>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15" name="Line 19"/>
          <p:cNvSpPr>
            <a:spLocks noChangeShapeType="1"/>
          </p:cNvSpPr>
          <p:nvPr/>
        </p:nvSpPr>
        <p:spPr bwMode="auto">
          <a:xfrm>
            <a:off x="7881938"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2666520" name="Line 24"/>
          <p:cNvSpPr>
            <a:spLocks noChangeShapeType="1"/>
          </p:cNvSpPr>
          <p:nvPr/>
        </p:nvSpPr>
        <p:spPr bwMode="auto">
          <a:xfrm>
            <a:off x="4095750"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cs"/>
            </a:endParaRPr>
          </a:p>
        </p:txBody>
      </p:sp>
      <p:sp>
        <p:nvSpPr>
          <p:cNvPr id="53265" name="Text Box 26"/>
          <p:cNvSpPr txBox="1">
            <a:spLocks noChangeArrowheads="1"/>
          </p:cNvSpPr>
          <p:nvPr/>
        </p:nvSpPr>
        <p:spPr bwMode="auto">
          <a:xfrm>
            <a:off x="1744663" y="1866900"/>
            <a:ext cx="461963" cy="819150"/>
          </a:xfrm>
          <a:prstGeom prst="rect">
            <a:avLst/>
          </a:prstGeom>
          <a:noFill/>
          <a:ln>
            <a:noFill/>
          </a:ln>
        </p:spPr>
        <p:txBody>
          <a:bodyPr vert="eaVert"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l" defTabSz="914400" rtl="0" eaLnBrk="1" fontAlgn="base" latinLnBrk="0" hangingPunct="1">
              <a:lnSpc>
                <a:spcPct val="100000"/>
              </a:lnSpc>
              <a:spcBef>
                <a:spcPct val="50000"/>
              </a:spcBef>
              <a:spcAft>
                <a:spcPct val="2000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事故率</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66" name="Rectangle 27"/>
          <p:cNvSpPr>
            <a:spLocks noChangeArrowheads="1"/>
          </p:cNvSpPr>
          <p:nvPr/>
        </p:nvSpPr>
        <p:spPr bwMode="auto">
          <a:xfrm>
            <a:off x="9820275" y="5716588"/>
            <a:ext cx="661988" cy="368300"/>
          </a:xfrm>
          <a:prstGeom prst="rect">
            <a:avLst/>
          </a:prstGeom>
          <a:noFill/>
          <a:ln>
            <a:noFill/>
          </a:ln>
        </p:spPr>
        <p:txBody>
          <a:bodyPr lIns="91423" tIns="45711" rIns="91423" bIns="457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阶段 </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68" name="Text Box 31"/>
          <p:cNvSpPr txBox="1">
            <a:spLocks noChangeArrowheads="1"/>
          </p:cNvSpPr>
          <p:nvPr/>
        </p:nvSpPr>
        <p:spPr bwMode="auto">
          <a:xfrm>
            <a:off x="4295775" y="1265238"/>
            <a:ext cx="3600450" cy="400050"/>
          </a:xfrm>
          <a:prstGeom prst="rect">
            <a:avLst/>
          </a:prstGeom>
          <a:noFill/>
          <a:ln>
            <a:noFill/>
          </a:ln>
        </p:spPr>
        <p:txBody>
          <a:bodyPr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ctr" defTabSz="914400" rtl="0" eaLnBrk="1" fontAlgn="base" latinLnBrk="0" hangingPunct="1">
              <a:lnSpc>
                <a:spcPct val="100000"/>
              </a:lnSpc>
              <a:spcBef>
                <a:spcPct val="50000"/>
              </a:spcBef>
              <a:spcAft>
                <a:spcPct val="2000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安全管理的四个阶段</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菱形 3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任意多边形 3"/>
          <p:cNvSpPr/>
          <p:nvPr/>
        </p:nvSpPr>
        <p:spPr>
          <a:xfrm>
            <a:off x="2409825" y="1981200"/>
            <a:ext cx="7410450" cy="3295650"/>
          </a:xfrm>
          <a:custGeom>
            <a:avLst/>
            <a:gdLst>
              <a:gd name="connsiteX0" fmla="*/ 0 w 7410450"/>
              <a:gd name="connsiteY0" fmla="*/ 0 h 3295650"/>
              <a:gd name="connsiteX1" fmla="*/ 7410450 w 7410450"/>
              <a:gd name="connsiteY1" fmla="*/ 3295650 h 3295650"/>
              <a:gd name="connsiteX0-1" fmla="*/ 0 w 7410450"/>
              <a:gd name="connsiteY0-2" fmla="*/ 0 h 3295650"/>
              <a:gd name="connsiteX1-3" fmla="*/ 7410450 w 7410450"/>
              <a:gd name="connsiteY1-4" fmla="*/ 3295650 h 3295650"/>
              <a:gd name="connsiteX0-5" fmla="*/ 0 w 7410450"/>
              <a:gd name="connsiteY0-6" fmla="*/ 0 h 3295650"/>
              <a:gd name="connsiteX1-7" fmla="*/ 7410450 w 7410450"/>
              <a:gd name="connsiteY1-8" fmla="*/ 3295650 h 3295650"/>
              <a:gd name="connsiteX0-9" fmla="*/ 0 w 7410450"/>
              <a:gd name="connsiteY0-10" fmla="*/ 0 h 3295650"/>
              <a:gd name="connsiteX1-11" fmla="*/ 7410450 w 7410450"/>
              <a:gd name="connsiteY1-12" fmla="*/ 3295650 h 3295650"/>
              <a:gd name="connsiteX0-13" fmla="*/ 0 w 7410450"/>
              <a:gd name="connsiteY0-14" fmla="*/ 0 h 3295650"/>
              <a:gd name="connsiteX1-15" fmla="*/ 7410450 w 7410450"/>
              <a:gd name="connsiteY1-16" fmla="*/ 3295650 h 3295650"/>
              <a:gd name="connsiteX0-17" fmla="*/ 0 w 7410450"/>
              <a:gd name="connsiteY0-18" fmla="*/ 0 h 3295650"/>
              <a:gd name="connsiteX1-19" fmla="*/ 7410450 w 7410450"/>
              <a:gd name="connsiteY1-20" fmla="*/ 3295650 h 3295650"/>
            </a:gdLst>
            <a:ahLst/>
            <a:cxnLst>
              <a:cxn ang="0">
                <a:pos x="connsiteX0-1" y="connsiteY0-2"/>
              </a:cxn>
              <a:cxn ang="0">
                <a:pos x="connsiteX1-3" y="connsiteY1-4"/>
              </a:cxn>
            </a:cxnLst>
            <a:rect l="l" t="t" r="r" b="b"/>
            <a:pathLst>
              <a:path w="7410450" h="3295650">
                <a:moveTo>
                  <a:pt x="0" y="0"/>
                </a:moveTo>
                <a:cubicBezTo>
                  <a:pt x="850900" y="3327400"/>
                  <a:pt x="5130800" y="3282950"/>
                  <a:pt x="7410450" y="3295650"/>
                </a:cubicBezTo>
              </a:path>
            </a:pathLst>
          </a:custGeom>
          <a:noFill/>
          <a:ln w="28575">
            <a:solidFill>
              <a:srgbClr val="C0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053"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4054" name="矩形 22"/>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菱形 3"/>
          <p:cNvSpPr/>
          <p:nvPr>
            <p:custDataLst>
              <p:tags r:id="rId1"/>
            </p:custDataLst>
          </p:nvPr>
        </p:nvSpPr>
        <p:spPr>
          <a:xfrm>
            <a:off x="3352800" y="9969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3352800" y="2803525"/>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3"/>
            </p:custDataLst>
          </p:nvPr>
        </p:nvSpPr>
        <p:spPr>
          <a:xfrm>
            <a:off x="3352800" y="46164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88" name="矩形 6"/>
          <p:cNvSpPr/>
          <p:nvPr/>
        </p:nvSpPr>
        <p:spPr>
          <a:xfrm>
            <a:off x="5029200" y="1322388"/>
            <a:ext cx="3878263" cy="646112"/>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anose="02010600040101010101" pitchFamily="2" charset="-122"/>
                <a:ea typeface="华文中宋" panose="02010600040101010101" pitchFamily="2" charset="-122"/>
              </a:rPr>
              <a:t>本质安全管理概述</a:t>
            </a:r>
            <a:endParaRPr lang="zh-CN" altLang="en-US" sz="3600" b="1" dirty="0">
              <a:solidFill>
                <a:srgbClr val="4DA197"/>
              </a:solidFill>
              <a:latin typeface="华文中宋" panose="02010600040101010101" pitchFamily="2" charset="-122"/>
              <a:ea typeface="华文中宋" panose="02010600040101010101" pitchFamily="2" charset="-122"/>
            </a:endParaRPr>
          </a:p>
        </p:txBody>
      </p:sp>
      <p:sp>
        <p:nvSpPr>
          <p:cNvPr id="16389" name="矩形 7"/>
          <p:cNvSpPr/>
          <p:nvPr/>
        </p:nvSpPr>
        <p:spPr>
          <a:xfrm>
            <a:off x="5029200" y="3105150"/>
            <a:ext cx="6648450" cy="647700"/>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anose="02010600040101010101" pitchFamily="2" charset="-122"/>
                <a:ea typeface="华文中宋" panose="02010600040101010101" pitchFamily="2" charset="-122"/>
              </a:rPr>
              <a:t>本质安全管理体系基本知识介绍</a:t>
            </a:r>
            <a:endParaRPr lang="zh-CN" altLang="en-US" sz="3600" b="1" dirty="0">
              <a:solidFill>
                <a:srgbClr val="4DA197"/>
              </a:solidFill>
              <a:latin typeface="华文中宋" panose="02010600040101010101" pitchFamily="2" charset="-122"/>
              <a:ea typeface="华文中宋" panose="02010600040101010101" pitchFamily="2" charset="-122"/>
            </a:endParaRPr>
          </a:p>
        </p:txBody>
      </p:sp>
      <p:sp>
        <p:nvSpPr>
          <p:cNvPr id="16390" name="矩形 8"/>
          <p:cNvSpPr/>
          <p:nvPr/>
        </p:nvSpPr>
        <p:spPr>
          <a:xfrm>
            <a:off x="5029200" y="4978400"/>
            <a:ext cx="5724525" cy="646113"/>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anose="02010600040101010101" pitchFamily="2" charset="-122"/>
                <a:ea typeface="华文中宋" panose="02010600040101010101" pitchFamily="2" charset="-122"/>
              </a:rPr>
              <a:t>本质安全管理体系标准讲解</a:t>
            </a:r>
            <a:endParaRPr lang="zh-CN" altLang="en-US" sz="3600" b="1" dirty="0">
              <a:solidFill>
                <a:srgbClr val="4DA197"/>
              </a:solidFill>
              <a:latin typeface="华文中宋" panose="02010600040101010101" pitchFamily="2" charset="-122"/>
              <a:ea typeface="华文中宋" panose="02010600040101010101" pitchFamily="2" charset="-122"/>
            </a:endParaRPr>
          </a:p>
        </p:txBody>
      </p:sp>
      <p:sp>
        <p:nvSpPr>
          <p:cNvPr id="16391" name="文本框 9"/>
          <p:cNvSpPr txBox="1"/>
          <p:nvPr/>
        </p:nvSpPr>
        <p:spPr>
          <a:xfrm>
            <a:off x="3657600" y="1323975"/>
            <a:ext cx="762000" cy="922338"/>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1</a:t>
            </a:r>
            <a:endParaRPr lang="zh-CN" altLang="en-US" sz="5400" dirty="0">
              <a:solidFill>
                <a:schemeClr val="bg1"/>
              </a:solidFill>
              <a:latin typeface="Adobe Caslon Pro Bold" pitchFamily="18" charset="0"/>
              <a:ea typeface="宋体" panose="02010600030101010101" pitchFamily="2" charset="-122"/>
            </a:endParaRPr>
          </a:p>
        </p:txBody>
      </p:sp>
      <p:sp>
        <p:nvSpPr>
          <p:cNvPr id="16392" name="文本框 10"/>
          <p:cNvSpPr txBox="1"/>
          <p:nvPr/>
        </p:nvSpPr>
        <p:spPr>
          <a:xfrm>
            <a:off x="3657600" y="3163888"/>
            <a:ext cx="762000" cy="922337"/>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2</a:t>
            </a:r>
            <a:endParaRPr lang="zh-CN" altLang="en-US" sz="5400" dirty="0">
              <a:solidFill>
                <a:schemeClr val="bg1"/>
              </a:solidFill>
              <a:latin typeface="Adobe Caslon Pro Bold" pitchFamily="18" charset="0"/>
              <a:ea typeface="宋体" panose="02010600030101010101" pitchFamily="2" charset="-122"/>
            </a:endParaRPr>
          </a:p>
        </p:txBody>
      </p:sp>
      <p:sp>
        <p:nvSpPr>
          <p:cNvPr id="16393" name="文本框 11"/>
          <p:cNvSpPr txBox="1"/>
          <p:nvPr/>
        </p:nvSpPr>
        <p:spPr>
          <a:xfrm>
            <a:off x="3657600" y="4978400"/>
            <a:ext cx="762000" cy="923925"/>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3</a:t>
            </a:r>
            <a:endParaRPr lang="zh-CN" altLang="en-US" sz="5400" dirty="0">
              <a:solidFill>
                <a:schemeClr val="bg1"/>
              </a:solidFill>
              <a:latin typeface="Adobe Caslon Pro Bold" pitchFamily="18" charset="0"/>
              <a:ea typeface="宋体" panose="02010600030101010101" pitchFamily="2" charset="-122"/>
            </a:endParaRPr>
          </a:p>
        </p:txBody>
      </p:sp>
      <p:sp>
        <p:nvSpPr>
          <p:cNvPr id="16394" name="文本框 12"/>
          <p:cNvSpPr txBox="1"/>
          <p:nvPr/>
        </p:nvSpPr>
        <p:spPr>
          <a:xfrm>
            <a:off x="990600" y="2366963"/>
            <a:ext cx="1031875" cy="2124075"/>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6600" b="1" dirty="0">
                <a:solidFill>
                  <a:srgbClr val="744D3E"/>
                </a:solidFill>
                <a:latin typeface="华文中宋" panose="02010600040101010101" pitchFamily="2" charset="-122"/>
                <a:ea typeface="华文中宋" panose="02010600040101010101" pitchFamily="2" charset="-122"/>
              </a:rPr>
              <a:t>目</a:t>
            </a:r>
            <a:endParaRPr lang="en-US" altLang="zh-CN" sz="6600" b="1" dirty="0">
              <a:solidFill>
                <a:srgbClr val="744D3E"/>
              </a:solidFill>
              <a:latin typeface="华文中宋" panose="02010600040101010101" pitchFamily="2" charset="-122"/>
              <a:ea typeface="华文中宋" panose="02010600040101010101" pitchFamily="2" charset="-122"/>
            </a:endParaRPr>
          </a:p>
          <a:p>
            <a:pPr>
              <a:buClr>
                <a:srgbClr val="800000"/>
              </a:buClr>
              <a:buFont typeface="Arial" panose="020B0604020202020204" pitchFamily="34" charset="0"/>
            </a:pPr>
            <a:r>
              <a:rPr lang="zh-CN" altLang="en-US" sz="6600" b="1" dirty="0">
                <a:solidFill>
                  <a:srgbClr val="744D3E"/>
                </a:solidFill>
                <a:latin typeface="华文中宋" panose="02010600040101010101" pitchFamily="2" charset="-122"/>
                <a:ea typeface="华文中宋" panose="02010600040101010101" pitchFamily="2" charset="-122"/>
              </a:rPr>
              <a:t>录</a:t>
            </a:r>
            <a:endParaRPr lang="zh-CN" altLang="en-US" sz="6600" b="1" dirty="0">
              <a:solidFill>
                <a:srgbClr val="744D3E"/>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2"/>
          <p:cNvSpPr>
            <a:spLocks noChangeArrowheads="1"/>
          </p:cNvSpPr>
          <p:nvPr/>
        </p:nvSpPr>
        <p:spPr bwMode="auto">
          <a:xfrm>
            <a:off x="990600" y="1204913"/>
            <a:ext cx="10210800" cy="5586413"/>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组织应具有经过最高管理者批准的健康、安全与环境方针，规定组织健康、安全与环境管理的原则和政策。健康、安全与环境方针应：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包括对遵守法律、法规和其他要求的承诺，以及对持续改进和清洁生产、事故预防、社会责任的承诺等；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与上级组织的健康、安全与环境方针保持一致；</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适合于组织的活动、产品或服务的性质和规模以及健康、安全与环境风险；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传达到所有为组织或代表组织工作的人员，使其认识各自的健康、安全与环境义务；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形成文件，实施并保持；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可为相关方所获取；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定期评审。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组织应建立健康、安全与环境战略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目标，并应与健康、安全与环境方针相一致，以提供建立和评审健康、安全与环境目标和指标的框架。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4" name="矩形 1"/>
          <p:cNvSpPr/>
          <p:nvPr/>
        </p:nvSpPr>
        <p:spPr>
          <a:xfrm>
            <a:off x="8651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健康、安全与环境方针</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6085" name="矩形 2"/>
          <p:cNvSpPr/>
          <p:nvPr/>
        </p:nvSpPr>
        <p:spPr>
          <a:xfrm>
            <a:off x="185738" y="519113"/>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5.2</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07" name="矩形 5"/>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策划</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 name="矩形 1"/>
          <p:cNvSpPr/>
          <p:nvPr/>
        </p:nvSpPr>
        <p:spPr>
          <a:xfrm>
            <a:off x="1143000" y="13716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066800" y="1905000"/>
            <a:ext cx="10172700" cy="46624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来确定其活动、产品或服务中能够控制或能够施加影响的健康、安全与环境危害因素，以持续进行危害因素辨识、风险评价和实施必要的风险控制和削减措施。这些程序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常规和非常规的活动；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所有进入工作场所的人员</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包括合同方人员和访问者</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的活动；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工作场所的设施</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无论由本组织还是由外界所提供</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事故及潜在的危害和影响；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以往活动的遗留问题。</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组织在建立健康、安全与环境目标时，应考虑危害因素辨识、风险评价的结果和风险控制的效果。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7110" name="矩形 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ChangeArrowheads="1"/>
          </p:cNvSpPr>
          <p:nvPr/>
        </p:nvSpPr>
        <p:spPr bwMode="auto">
          <a:xfrm>
            <a:off x="1038225" y="1647825"/>
            <a:ext cx="10191750" cy="512445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组织应开发危害因素辨识、风险评价和风险控制的方法：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依据健康、安全与环境风险和影响的范围、性质和时限性进行，确保该方法是主动性</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的而不是被动性的；</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规定风险分级，识别出可通过风险管理措施来削减或控制的风险；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与运行经验和所采取的风险削减和控制措施的能力相适应；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为确定设施要求、识别培训需求和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开展运行控制提供输入信息；</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规定对所要求的活动进行监视，以确保其及时有效实施。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组织应对危害因素辨识、风险评价和风险控制的过程的有效性进行评审，并根据需要进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行改进。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组织应将危害因素辨识、风险评价和风险控制结果方面的信息形成文件并及时更新。</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注：危害因素辨识、风险评价和风险控制包括了健康、安全与环境三个方面的因素。</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任意多边形 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菱形 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038225" y="12192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8133"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策划</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48134" name="矩形 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任意多边形 29"/>
          <p:cNvSpPr/>
          <p:nvPr/>
        </p:nvSpPr>
        <p:spPr>
          <a:xfrm>
            <a:off x="8942388"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任意多边形 23"/>
          <p:cNvSpPr/>
          <p:nvPr/>
        </p:nvSpPr>
        <p:spPr>
          <a:xfrm flipV="1">
            <a:off x="7118350" y="3986213"/>
            <a:ext cx="1147763"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5294313"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V="1">
            <a:off x="3503613" y="3986213"/>
            <a:ext cx="1146175"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任意多边形 2"/>
          <p:cNvSpPr/>
          <p:nvPr/>
        </p:nvSpPr>
        <p:spPr>
          <a:xfrm>
            <a:off x="1651000" y="2357438"/>
            <a:ext cx="1147763"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58" name="Text Box 54"/>
          <p:cNvSpPr txBox="1"/>
          <p:nvPr/>
        </p:nvSpPr>
        <p:spPr>
          <a:xfrm>
            <a:off x="5119688" y="1362075"/>
            <a:ext cx="1981200" cy="400050"/>
          </a:xfrm>
          <a:prstGeom prst="rect">
            <a:avLst/>
          </a:prstGeom>
          <a:noFill/>
          <a:ln w="9525">
            <a:noFill/>
          </a:ln>
        </p:spPr>
        <p:txBody>
          <a:bodyPr wrap="none" anchor="t" anchorCtr="0">
            <a:spAutoFit/>
          </a:bodyPr>
          <a:p>
            <a:pPr algn="ctr"/>
            <a:r>
              <a:rPr lang="zh-CN" altLang="en-US" sz="2000" b="1" dirty="0">
                <a:solidFill>
                  <a:srgbClr val="404040"/>
                </a:solidFill>
                <a:latin typeface="微软雅黑" panose="020B0503020204020204" pitchFamily="34" charset="-122"/>
                <a:ea typeface="微软雅黑" panose="020B0503020204020204" pitchFamily="34" charset="-122"/>
              </a:rPr>
              <a:t>风险评价的流程</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菱形 2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817563"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圆角矩形 24"/>
          <p:cNvSpPr/>
          <p:nvPr/>
        </p:nvSpPr>
        <p:spPr>
          <a:xfrm>
            <a:off x="261302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4410075" y="3733800"/>
            <a:ext cx="1457325"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圆角矩形 26"/>
          <p:cNvSpPr/>
          <p:nvPr/>
        </p:nvSpPr>
        <p:spPr>
          <a:xfrm>
            <a:off x="6207125" y="2901950"/>
            <a:ext cx="1457325"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8001000"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圆角矩形 28"/>
          <p:cNvSpPr/>
          <p:nvPr/>
        </p:nvSpPr>
        <p:spPr>
          <a:xfrm>
            <a:off x="979487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7" name="矩形 2"/>
          <p:cNvSpPr/>
          <p:nvPr/>
        </p:nvSpPr>
        <p:spPr>
          <a:xfrm>
            <a:off x="984250" y="3986213"/>
            <a:ext cx="1108075" cy="646112"/>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划分</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作业活动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68" name="矩形 3"/>
          <p:cNvSpPr/>
          <p:nvPr/>
        </p:nvSpPr>
        <p:spPr>
          <a:xfrm>
            <a:off x="2786063" y="3155950"/>
            <a:ext cx="1114425" cy="369888"/>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辩识危害</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69" name="矩形 4"/>
          <p:cNvSpPr/>
          <p:nvPr/>
        </p:nvSpPr>
        <p:spPr>
          <a:xfrm>
            <a:off x="4527550" y="4186238"/>
            <a:ext cx="1114425" cy="369887"/>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确定风险</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0" name="矩形 5"/>
          <p:cNvSpPr/>
          <p:nvPr/>
        </p:nvSpPr>
        <p:spPr>
          <a:xfrm>
            <a:off x="6289675" y="3155950"/>
            <a:ext cx="1338263" cy="646113"/>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确定风险</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是否可容许</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1" name="矩形 6"/>
          <p:cNvSpPr/>
          <p:nvPr/>
        </p:nvSpPr>
        <p:spPr>
          <a:xfrm>
            <a:off x="7966075" y="4048125"/>
            <a:ext cx="1570038" cy="646113"/>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制定风险控制</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措施计划</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2" name="矩形 7"/>
          <p:cNvSpPr/>
          <p:nvPr/>
        </p:nvSpPr>
        <p:spPr>
          <a:xfrm>
            <a:off x="9739313" y="3201988"/>
            <a:ext cx="1570037" cy="646112"/>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评审措施计划</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的充分性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3" name="矩形 30"/>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49174" name="矩形 31"/>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8"/>
          <p:cNvSpPr>
            <a:spLocks noGrp="1" noChangeArrowheads="1"/>
          </p:cNvSpPr>
          <p:nvPr>
            <p:ph type="title"/>
          </p:nvPr>
        </p:nvSpPr>
        <p:spPr bwMode="auto">
          <a:xfrm>
            <a:off x="5491163" y="1357313"/>
            <a:ext cx="1209675" cy="400050"/>
          </a:xfr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冰山</a:t>
            </a:r>
            <a:r>
              <a:rPr kumimoji="1" lang="zh-CN" altLang="en-US" sz="20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理论</a:t>
            </a:r>
            <a:endParaRPr kumimoji="1" lang="zh-CN" altLang="en-US" sz="20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50178" name="Text Box 3"/>
          <p:cNvSpPr txBox="1"/>
          <p:nvPr/>
        </p:nvSpPr>
        <p:spPr>
          <a:xfrm>
            <a:off x="2489200" y="2617788"/>
            <a:ext cx="1663700" cy="1311275"/>
          </a:xfrm>
          <a:prstGeom prst="rect">
            <a:avLst/>
          </a:prstGeom>
          <a:noFill/>
          <a:ln w="12700">
            <a:noFill/>
          </a:ln>
        </p:spPr>
        <p:txBody>
          <a:bodyPr anchor="t" anchorCtr="0">
            <a:spAutoFit/>
          </a:bodyPr>
          <a:p>
            <a:pPr algn="r" eaLnBrk="0" hangingPunct="0"/>
            <a:r>
              <a:rPr lang="zh-CN" altLang="en-US" sz="2000" b="1" dirty="0">
                <a:latin typeface="Arial" panose="020B0604020202020204" pitchFamily="34" charset="0"/>
                <a:ea typeface="宋体" panose="02010600030101010101" pitchFamily="2" charset="-122"/>
              </a:rPr>
              <a:t>　死亡</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损工伤害</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医疗处理 </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急救事件</a:t>
            </a:r>
            <a:r>
              <a:rPr lang="zh-CN" altLang="en-US" sz="2000" b="1" dirty="0">
                <a:solidFill>
                  <a:srgbClr val="660066"/>
                </a:solidFill>
                <a:latin typeface="Arial" panose="020B0604020202020204" pitchFamily="34" charset="0"/>
                <a:ea typeface="宋体" panose="02010600030101010101" pitchFamily="2" charset="-122"/>
              </a:rPr>
              <a:t> </a:t>
            </a:r>
            <a:endParaRPr lang="zh-CN" altLang="en-US" sz="2000" b="1" dirty="0">
              <a:solidFill>
                <a:srgbClr val="660066"/>
              </a:solidFill>
              <a:latin typeface="Arial" panose="020B0604020202020204" pitchFamily="34" charset="0"/>
              <a:ea typeface="宋体" panose="02010600030101010101" pitchFamily="2" charset="-122"/>
            </a:endParaRPr>
          </a:p>
        </p:txBody>
      </p:sp>
      <p:sp>
        <p:nvSpPr>
          <p:cNvPr id="50179" name="Rectangle 4"/>
          <p:cNvSpPr/>
          <p:nvPr/>
        </p:nvSpPr>
        <p:spPr>
          <a:xfrm>
            <a:off x="1936750" y="4067175"/>
            <a:ext cx="2184400" cy="1920875"/>
          </a:xfrm>
          <a:prstGeom prst="rect">
            <a:avLst/>
          </a:prstGeom>
          <a:noFill/>
          <a:ln w="9525">
            <a:noFill/>
          </a:ln>
        </p:spPr>
        <p:txBody>
          <a:bodyPr anchor="t" anchorCtr="0">
            <a:spAutoFit/>
          </a:bodyPr>
          <a:p>
            <a:pPr algn="r" eaLnBrk="0" hangingPunct="0"/>
            <a:r>
              <a:rPr lang="zh-CN" altLang="en-US" sz="2000" b="1" dirty="0">
                <a:latin typeface="Arial" panose="020B0604020202020204" pitchFamily="34" charset="0"/>
                <a:ea typeface="宋体" panose="02010600030101010101" pitchFamily="2" charset="-122"/>
              </a:rPr>
              <a:t>不安全行为</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不安全状况</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solidFill>
                  <a:srgbClr val="FF0000"/>
                </a:solidFill>
                <a:latin typeface="Arial" panose="020B0604020202020204" pitchFamily="34" charset="0"/>
                <a:ea typeface="宋体" panose="02010600030101010101" pitchFamily="2" charset="-122"/>
              </a:rPr>
              <a:t>危害？</a:t>
            </a:r>
            <a:endParaRPr lang="zh-CN" altLang="en-US" sz="2000" b="1" dirty="0">
              <a:solidFill>
                <a:srgbClr val="FF0000"/>
              </a:solidFill>
              <a:latin typeface="Arial" panose="020B0604020202020204" pitchFamily="34" charset="0"/>
              <a:ea typeface="宋体" panose="02010600030101010101" pitchFamily="2" charset="-122"/>
            </a:endParaRPr>
          </a:p>
          <a:p>
            <a:pPr algn="r" eaLnBrk="0" hangingPunct="0"/>
            <a:endParaRPr lang="zh-CN" altLang="en-US" sz="2000" b="1" dirty="0">
              <a:solidFill>
                <a:srgbClr val="FF0000"/>
              </a:solidFill>
              <a:latin typeface="Arial" panose="020B0604020202020204" pitchFamily="34" charset="0"/>
              <a:ea typeface="宋体" panose="02010600030101010101" pitchFamily="2" charset="-122"/>
            </a:endParaRPr>
          </a:p>
          <a:p>
            <a:pPr algn="r" eaLnBrk="0" hangingPunct="0"/>
            <a:endParaRPr lang="zh-CN" altLang="en-US" sz="2000" b="1" dirty="0">
              <a:solidFill>
                <a:srgbClr val="006600"/>
              </a:solidFill>
              <a:latin typeface="Arial" panose="020B0604020202020204" pitchFamily="34" charset="0"/>
              <a:ea typeface="宋体" panose="02010600030101010101" pitchFamily="2" charset="-122"/>
            </a:endParaRPr>
          </a:p>
          <a:p>
            <a:pPr algn="r" eaLnBrk="0" hangingPunct="0"/>
            <a:endParaRPr lang="en-US" altLang="zh-CN" sz="2000" b="1" dirty="0">
              <a:solidFill>
                <a:srgbClr val="006600"/>
              </a:solidFill>
              <a:latin typeface="Arial" panose="020B0604020202020204" pitchFamily="34" charset="0"/>
              <a:ea typeface="宋体" panose="02010600030101010101" pitchFamily="2" charset="-122"/>
            </a:endParaRPr>
          </a:p>
        </p:txBody>
      </p:sp>
      <p:pic>
        <p:nvPicPr>
          <p:cNvPr id="50180" name="Picture 5" descr="fulliceberg"/>
          <p:cNvPicPr>
            <a:picLocks noChangeAspect="1"/>
          </p:cNvPicPr>
          <p:nvPr/>
        </p:nvPicPr>
        <p:blipFill>
          <a:blip r:embed="rId1"/>
          <a:stretch>
            <a:fillRect/>
          </a:stretch>
        </p:blipFill>
        <p:spPr>
          <a:xfrm>
            <a:off x="4267200" y="1981200"/>
            <a:ext cx="4772025" cy="4721225"/>
          </a:xfrm>
          <a:prstGeom prst="rect">
            <a:avLst/>
          </a:prstGeom>
          <a:noFill/>
          <a:ln w="9525">
            <a:noFill/>
          </a:ln>
        </p:spPr>
      </p:pic>
      <p:sp>
        <p:nvSpPr>
          <p:cNvPr id="50181" name="Line 6"/>
          <p:cNvSpPr/>
          <p:nvPr/>
        </p:nvSpPr>
        <p:spPr>
          <a:xfrm>
            <a:off x="2592388" y="4070350"/>
            <a:ext cx="6858000" cy="0"/>
          </a:xfrm>
          <a:prstGeom prst="line">
            <a:avLst/>
          </a:prstGeom>
          <a:ln w="38100" cap="flat" cmpd="sng">
            <a:solidFill>
              <a:schemeClr val="tx2"/>
            </a:solidFill>
            <a:prstDash val="solid"/>
            <a:round/>
            <a:headEnd type="none" w="med" len="med"/>
            <a:tailEnd type="none" w="med" len="med"/>
          </a:ln>
        </p:spPr>
      </p:sp>
      <p:sp>
        <p:nvSpPr>
          <p:cNvPr id="14" name="任意多边形 13"/>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84" name="矩形 12"/>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0185" name="矩形 15"/>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菱形 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03" name="Text Box 3"/>
          <p:cNvSpPr txBox="1"/>
          <p:nvPr/>
        </p:nvSpPr>
        <p:spPr>
          <a:xfrm>
            <a:off x="2016125" y="1285875"/>
            <a:ext cx="8159750" cy="1016000"/>
          </a:xfrm>
          <a:prstGeom prst="rect">
            <a:avLst/>
          </a:prstGeom>
          <a:noFill/>
          <a:ln w="9525">
            <a:noFill/>
          </a:ln>
        </p:spPr>
        <p:txBody>
          <a:bodyPr anchor="t" anchorCtr="0">
            <a:spAutoFit/>
          </a:bodyPr>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辨识危害因素和风险管理是本安管理体系建立的基础，可分为四个阶段</a:t>
            </a:r>
            <a:endParaRPr lang="zh-CN" altLang="en-US" sz="2000" b="1" dirty="0">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识别、评价、控制和评审</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858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6858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35052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63246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91440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35052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63246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91440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燕尾形 12"/>
          <p:cNvSpPr/>
          <p:nvPr/>
        </p:nvSpPr>
        <p:spPr>
          <a:xfrm>
            <a:off x="317658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燕尾形 13"/>
          <p:cNvSpPr/>
          <p:nvPr/>
        </p:nvSpPr>
        <p:spPr>
          <a:xfrm>
            <a:off x="60150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燕尾形 14"/>
          <p:cNvSpPr/>
          <p:nvPr/>
        </p:nvSpPr>
        <p:spPr>
          <a:xfrm>
            <a:off x="88217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215" name="矩形 15"/>
          <p:cNvSpPr/>
          <p:nvPr/>
        </p:nvSpPr>
        <p:spPr>
          <a:xfrm>
            <a:off x="15176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识别</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6" name="矩形 16"/>
          <p:cNvSpPr/>
          <p:nvPr/>
        </p:nvSpPr>
        <p:spPr>
          <a:xfrm>
            <a:off x="43370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7" name="矩形 17"/>
          <p:cNvSpPr/>
          <p:nvPr/>
        </p:nvSpPr>
        <p:spPr>
          <a:xfrm>
            <a:off x="7156450" y="2940050"/>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8" name="矩形 18"/>
          <p:cNvSpPr/>
          <p:nvPr/>
        </p:nvSpPr>
        <p:spPr>
          <a:xfrm>
            <a:off x="99758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评审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923925" y="4191000"/>
            <a:ext cx="1885950" cy="1338263"/>
          </a:xfrm>
          <a:prstGeom prst="rect">
            <a:avLst/>
          </a:prstGeom>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人，环境、声誉和财产是否有潜在危险</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3505200" y="4037013"/>
            <a:ext cx="2362200"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原因和后果是什么？</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失控的可能性有多大？</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风险是什么？</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是否可容许？</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1221" name="Text Box 14"/>
          <p:cNvSpPr txBox="1"/>
          <p:nvPr/>
        </p:nvSpPr>
        <p:spPr>
          <a:xfrm>
            <a:off x="6400800" y="3886200"/>
            <a:ext cx="2209800" cy="2170113"/>
          </a:xfrm>
          <a:prstGeom prst="rect">
            <a:avLst/>
          </a:prstGeom>
          <a:noFill/>
          <a:ln w="9525">
            <a:noFill/>
          </a:ln>
        </p:spPr>
        <p:txBody>
          <a:bodyPr anchor="t" anchorCtr="0">
            <a:spAutoFit/>
          </a:bodyPr>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1</a:t>
            </a:r>
            <a:r>
              <a:rPr lang="zh-CN" altLang="en-US" dirty="0">
                <a:solidFill>
                  <a:srgbClr val="404040"/>
                </a:solidFill>
                <a:latin typeface="微软雅黑" panose="020B0503020204020204" pitchFamily="34" charset="-122"/>
                <a:ea typeface="微软雅黑" panose="020B0503020204020204" pitchFamily="34" charset="-122"/>
              </a:rPr>
              <a:t>、消除危险；</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2</a:t>
            </a:r>
            <a:r>
              <a:rPr lang="zh-CN" altLang="en-US" dirty="0">
                <a:solidFill>
                  <a:srgbClr val="404040"/>
                </a:solidFill>
                <a:latin typeface="微软雅黑" panose="020B0503020204020204" pitchFamily="34" charset="-122"/>
                <a:ea typeface="微软雅黑" panose="020B0503020204020204" pitchFamily="34" charset="-122"/>
              </a:rPr>
              <a:t>、工程、技术措施；</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3</a:t>
            </a:r>
            <a:r>
              <a:rPr lang="zh-CN" altLang="en-US" dirty="0">
                <a:solidFill>
                  <a:srgbClr val="404040"/>
                </a:solidFill>
                <a:latin typeface="微软雅黑" panose="020B0503020204020204" pitchFamily="34" charset="-122"/>
                <a:ea typeface="微软雅黑" panose="020B0503020204020204" pitchFamily="34" charset="-122"/>
              </a:rPr>
              <a:t>、管理措施；</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4</a:t>
            </a:r>
            <a:r>
              <a:rPr lang="zh-CN" altLang="en-US" dirty="0">
                <a:solidFill>
                  <a:srgbClr val="404040"/>
                </a:solidFill>
                <a:latin typeface="微软雅黑" panose="020B0503020204020204" pitchFamily="34" charset="-122"/>
                <a:ea typeface="微软雅黑" panose="020B0503020204020204" pitchFamily="34" charset="-122"/>
              </a:rPr>
              <a:t>、隔离；</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5</a:t>
            </a:r>
            <a:r>
              <a:rPr lang="zh-CN" altLang="en-US" dirty="0">
                <a:solidFill>
                  <a:srgbClr val="404040"/>
                </a:solidFill>
                <a:latin typeface="微软雅黑" panose="020B0503020204020204" pitchFamily="34" charset="-122"/>
                <a:ea typeface="微软雅黑" panose="020B0503020204020204" pitchFamily="34" charset="-122"/>
              </a:rPr>
              <a:t>、个体防护。</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3" name="矩形 22"/>
          <p:cNvSpPr/>
          <p:nvPr/>
        </p:nvSpPr>
        <p:spPr>
          <a:xfrm>
            <a:off x="9144000" y="4037013"/>
            <a:ext cx="2392363"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潜在后果是否能减轻？</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需要和应急措施？</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恢复能力是否可行和充分？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1223" name="矩形 23"/>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1224" name="矩形 24"/>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Rectangle 2"/>
          <p:cNvSpPr>
            <a:spLocks noChangeArrowheads="1"/>
          </p:cNvSpPr>
          <p:nvPr/>
        </p:nvSpPr>
        <p:spPr bwMode="auto">
          <a:xfrm>
            <a:off x="1066800" y="2120900"/>
            <a:ext cx="10058400" cy="374015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组织应建立、实施和保持程序，用来：</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识别适用于其活动、产品和服务中危害因素的法律、法规和其他应遵守的要求，并建立获取这些要求的渠道；</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确定这些要求如何应用于组织的危害因素。</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组织应及时更新有关法律、法规和其他要求的信息，并将这些信息传达给相关员工和其他有关的相关方。</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组织应确保在建立、实施、保持和改进健康、安全与环境管理体系时，应考虑现行适用的法律法规和其他要求。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35274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法律、法规和其他要求</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2229"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2230"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Rectangle 2"/>
          <p:cNvSpPr>
            <a:spLocks noChangeArrowheads="1"/>
          </p:cNvSpPr>
          <p:nvPr/>
        </p:nvSpPr>
        <p:spPr bwMode="auto">
          <a:xfrm>
            <a:off x="1066800" y="1800225"/>
            <a:ext cx="10058400" cy="46624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组织应针对其内部各有关职能和层次，建立、实施和保持形成文件的健康、安全与环境目标和指标。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如可行，目标和指标应可测量。目标和指标应符合健康、安全与环境方针及战略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目标，并考虑对遵守法规、事故预防、清洁生产和持续改进的承诺。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组织在建立和评审健康、安全与环境目标和指标时，应考虑：</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法律、法规和其他要求；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健康、安全与环境危害因素和风险；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可选择的技术方案；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财务、运行和经营要求；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相关方的意见。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716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目标和指标</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3253"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325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3" name="Group 2"/>
          <p:cNvGrpSpPr/>
          <p:nvPr/>
        </p:nvGrpSpPr>
        <p:grpSpPr>
          <a:xfrm>
            <a:off x="2063750" y="1676400"/>
            <a:ext cx="8035925" cy="4886325"/>
            <a:chOff x="238" y="912"/>
            <a:chExt cx="5062" cy="3078"/>
          </a:xfrm>
        </p:grpSpPr>
        <p:sp>
          <p:nvSpPr>
            <p:cNvPr id="54274" name="Line 3"/>
            <p:cNvSpPr/>
            <p:nvPr/>
          </p:nvSpPr>
          <p:spPr>
            <a:xfrm>
              <a:off x="576" y="960"/>
              <a:ext cx="0" cy="2736"/>
            </a:xfrm>
            <a:prstGeom prst="line">
              <a:avLst/>
            </a:prstGeom>
            <a:ln w="9525" cap="flat" cmpd="sng">
              <a:solidFill>
                <a:schemeClr val="tx1"/>
              </a:solidFill>
              <a:prstDash val="solid"/>
              <a:round/>
              <a:headEnd type="none" w="med" len="med"/>
              <a:tailEnd type="triangle" w="med" len="med"/>
            </a:ln>
          </p:spPr>
        </p:sp>
        <p:sp>
          <p:nvSpPr>
            <p:cNvPr id="54275" name="Text Box 4"/>
            <p:cNvSpPr txBox="1"/>
            <p:nvPr/>
          </p:nvSpPr>
          <p:spPr>
            <a:xfrm>
              <a:off x="720" y="124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总体目标</a:t>
              </a:r>
              <a:endParaRPr lang="zh-CN" altLang="en-US" sz="2000" b="1" dirty="0">
                <a:latin typeface="黑体" panose="02010609060101010101" pitchFamily="49" charset="-122"/>
                <a:ea typeface="黑体" panose="02010609060101010101" pitchFamily="49" charset="-122"/>
              </a:endParaRPr>
            </a:p>
          </p:txBody>
        </p:sp>
        <p:sp>
          <p:nvSpPr>
            <p:cNvPr id="54276" name="Text Box 5"/>
            <p:cNvSpPr txBox="1"/>
            <p:nvPr/>
          </p:nvSpPr>
          <p:spPr>
            <a:xfrm>
              <a:off x="720" y="172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77" name="Text Box 6"/>
            <p:cNvSpPr txBox="1"/>
            <p:nvPr/>
          </p:nvSpPr>
          <p:spPr>
            <a:xfrm>
              <a:off x="2928" y="220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小组目标</a:t>
              </a:r>
              <a:endParaRPr lang="zh-CN" altLang="en-US" sz="2000" b="1" dirty="0">
                <a:latin typeface="黑体" panose="02010609060101010101" pitchFamily="49" charset="-122"/>
                <a:ea typeface="黑体" panose="02010609060101010101" pitchFamily="49" charset="-122"/>
              </a:endParaRPr>
            </a:p>
          </p:txBody>
        </p:sp>
        <p:sp>
          <p:nvSpPr>
            <p:cNvPr id="54278" name="Text Box 7"/>
            <p:cNvSpPr txBox="1"/>
            <p:nvPr/>
          </p:nvSpPr>
          <p:spPr>
            <a:xfrm>
              <a:off x="1824" y="172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部门目标</a:t>
              </a:r>
              <a:endParaRPr lang="zh-CN" altLang="en-US" sz="2000" b="1" dirty="0">
                <a:latin typeface="黑体" panose="02010609060101010101" pitchFamily="49" charset="-122"/>
                <a:ea typeface="黑体" panose="02010609060101010101" pitchFamily="49" charset="-122"/>
              </a:endParaRPr>
            </a:p>
          </p:txBody>
        </p:sp>
        <p:sp>
          <p:nvSpPr>
            <p:cNvPr id="54279" name="Text Box 8"/>
            <p:cNvSpPr txBox="1"/>
            <p:nvPr/>
          </p:nvSpPr>
          <p:spPr>
            <a:xfrm>
              <a:off x="4032" y="268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个人目标</a:t>
              </a:r>
              <a:endParaRPr lang="zh-CN" altLang="en-US" sz="2000" b="1" dirty="0">
                <a:latin typeface="黑体" panose="02010609060101010101" pitchFamily="49" charset="-122"/>
                <a:ea typeface="黑体" panose="02010609060101010101" pitchFamily="49" charset="-122"/>
              </a:endParaRPr>
            </a:p>
          </p:txBody>
        </p:sp>
        <p:sp>
          <p:nvSpPr>
            <p:cNvPr id="54280" name="Text Box 9"/>
            <p:cNvSpPr txBox="1"/>
            <p:nvPr/>
          </p:nvSpPr>
          <p:spPr>
            <a:xfrm>
              <a:off x="4032" y="316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81" name="Text Box 10"/>
            <p:cNvSpPr txBox="1"/>
            <p:nvPr/>
          </p:nvSpPr>
          <p:spPr>
            <a:xfrm>
              <a:off x="1824" y="220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82" name="Text Box 11"/>
            <p:cNvSpPr txBox="1"/>
            <p:nvPr/>
          </p:nvSpPr>
          <p:spPr>
            <a:xfrm>
              <a:off x="2928" y="268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pitchFamily="49" charset="-122"/>
                  <a:ea typeface="黑体" panose="02010609060101010101" pitchFamily="49" charset="-122"/>
                </a:rPr>
                <a:t>保证措施</a:t>
              </a:r>
              <a:endParaRPr lang="zh-CN" altLang="en-US" sz="2000" b="1" dirty="0">
                <a:latin typeface="黑体" panose="02010609060101010101" pitchFamily="49" charset="-122"/>
                <a:ea typeface="黑体" panose="02010609060101010101" pitchFamily="49" charset="-122"/>
              </a:endParaRPr>
            </a:p>
          </p:txBody>
        </p:sp>
        <p:sp>
          <p:nvSpPr>
            <p:cNvPr id="54283" name="Line 12"/>
            <p:cNvSpPr/>
            <p:nvPr/>
          </p:nvSpPr>
          <p:spPr>
            <a:xfrm>
              <a:off x="1104" y="1536"/>
              <a:ext cx="0" cy="192"/>
            </a:xfrm>
            <a:prstGeom prst="line">
              <a:avLst/>
            </a:prstGeom>
            <a:ln w="9525" cap="flat" cmpd="sng">
              <a:solidFill>
                <a:schemeClr val="tx1"/>
              </a:solidFill>
              <a:prstDash val="solid"/>
              <a:round/>
              <a:headEnd type="none" w="med" len="med"/>
              <a:tailEnd type="none" w="med" len="med"/>
            </a:ln>
          </p:spPr>
        </p:sp>
        <p:sp>
          <p:nvSpPr>
            <p:cNvPr id="54284" name="Line 13"/>
            <p:cNvSpPr/>
            <p:nvPr/>
          </p:nvSpPr>
          <p:spPr>
            <a:xfrm>
              <a:off x="1488" y="1392"/>
              <a:ext cx="672" cy="0"/>
            </a:xfrm>
            <a:prstGeom prst="line">
              <a:avLst/>
            </a:prstGeom>
            <a:ln w="9525" cap="flat" cmpd="sng">
              <a:solidFill>
                <a:schemeClr val="tx1"/>
              </a:solidFill>
              <a:prstDash val="solid"/>
              <a:round/>
              <a:headEnd type="none" w="med" len="med"/>
              <a:tailEnd type="none" w="med" len="med"/>
            </a:ln>
          </p:spPr>
        </p:sp>
        <p:sp>
          <p:nvSpPr>
            <p:cNvPr id="54285" name="Line 14"/>
            <p:cNvSpPr/>
            <p:nvPr/>
          </p:nvSpPr>
          <p:spPr>
            <a:xfrm>
              <a:off x="1488" y="1872"/>
              <a:ext cx="336" cy="0"/>
            </a:xfrm>
            <a:prstGeom prst="line">
              <a:avLst/>
            </a:prstGeom>
            <a:ln w="9525" cap="flat" cmpd="sng">
              <a:solidFill>
                <a:schemeClr val="tx1"/>
              </a:solidFill>
              <a:prstDash val="solid"/>
              <a:round/>
              <a:headEnd type="none" w="med" len="med"/>
              <a:tailEnd type="none" w="med" len="med"/>
            </a:ln>
          </p:spPr>
        </p:sp>
        <p:sp>
          <p:nvSpPr>
            <p:cNvPr id="54286" name="Line 15"/>
            <p:cNvSpPr/>
            <p:nvPr/>
          </p:nvSpPr>
          <p:spPr>
            <a:xfrm>
              <a:off x="2160" y="1392"/>
              <a:ext cx="0" cy="336"/>
            </a:xfrm>
            <a:prstGeom prst="line">
              <a:avLst/>
            </a:prstGeom>
            <a:ln w="9525" cap="flat" cmpd="sng">
              <a:solidFill>
                <a:schemeClr val="tx1"/>
              </a:solidFill>
              <a:prstDash val="solid"/>
              <a:round/>
              <a:headEnd type="none" w="med" len="med"/>
              <a:tailEnd type="none" w="med" len="med"/>
            </a:ln>
          </p:spPr>
        </p:sp>
        <p:sp>
          <p:nvSpPr>
            <p:cNvPr id="54287" name="Line 16"/>
            <p:cNvSpPr/>
            <p:nvPr/>
          </p:nvSpPr>
          <p:spPr>
            <a:xfrm>
              <a:off x="2592" y="1872"/>
              <a:ext cx="672" cy="0"/>
            </a:xfrm>
            <a:prstGeom prst="line">
              <a:avLst/>
            </a:prstGeom>
            <a:ln w="9525" cap="flat" cmpd="sng">
              <a:solidFill>
                <a:schemeClr val="tx1"/>
              </a:solidFill>
              <a:prstDash val="solid"/>
              <a:round/>
              <a:headEnd type="none" w="med" len="med"/>
              <a:tailEnd type="none" w="med" len="med"/>
            </a:ln>
          </p:spPr>
        </p:sp>
        <p:sp>
          <p:nvSpPr>
            <p:cNvPr id="54288" name="Line 17"/>
            <p:cNvSpPr/>
            <p:nvPr/>
          </p:nvSpPr>
          <p:spPr>
            <a:xfrm>
              <a:off x="2160" y="2016"/>
              <a:ext cx="0" cy="192"/>
            </a:xfrm>
            <a:prstGeom prst="line">
              <a:avLst/>
            </a:prstGeom>
            <a:ln w="9525" cap="flat" cmpd="sng">
              <a:solidFill>
                <a:schemeClr val="tx1"/>
              </a:solidFill>
              <a:prstDash val="solid"/>
              <a:round/>
              <a:headEnd type="none" w="med" len="med"/>
              <a:tailEnd type="none" w="med" len="med"/>
            </a:ln>
          </p:spPr>
        </p:sp>
        <p:sp>
          <p:nvSpPr>
            <p:cNvPr id="54289" name="Line 18"/>
            <p:cNvSpPr/>
            <p:nvPr/>
          </p:nvSpPr>
          <p:spPr>
            <a:xfrm>
              <a:off x="3264" y="1872"/>
              <a:ext cx="0" cy="336"/>
            </a:xfrm>
            <a:prstGeom prst="line">
              <a:avLst/>
            </a:prstGeom>
            <a:ln w="9525" cap="flat" cmpd="sng">
              <a:solidFill>
                <a:schemeClr val="tx1"/>
              </a:solidFill>
              <a:prstDash val="solid"/>
              <a:round/>
              <a:headEnd type="none" w="med" len="med"/>
              <a:tailEnd type="none" w="med" len="med"/>
            </a:ln>
          </p:spPr>
        </p:sp>
        <p:sp>
          <p:nvSpPr>
            <p:cNvPr id="54290" name="Line 19"/>
            <p:cNvSpPr/>
            <p:nvPr/>
          </p:nvSpPr>
          <p:spPr>
            <a:xfrm>
              <a:off x="2592" y="2352"/>
              <a:ext cx="336" cy="0"/>
            </a:xfrm>
            <a:prstGeom prst="line">
              <a:avLst/>
            </a:prstGeom>
            <a:ln w="9525" cap="flat" cmpd="sng">
              <a:solidFill>
                <a:schemeClr val="tx1"/>
              </a:solidFill>
              <a:prstDash val="solid"/>
              <a:round/>
              <a:headEnd type="none" w="med" len="med"/>
              <a:tailEnd type="none" w="med" len="med"/>
            </a:ln>
          </p:spPr>
        </p:sp>
        <p:sp>
          <p:nvSpPr>
            <p:cNvPr id="54291" name="Line 20"/>
            <p:cNvSpPr/>
            <p:nvPr/>
          </p:nvSpPr>
          <p:spPr>
            <a:xfrm>
              <a:off x="3264" y="2496"/>
              <a:ext cx="0" cy="192"/>
            </a:xfrm>
            <a:prstGeom prst="line">
              <a:avLst/>
            </a:prstGeom>
            <a:ln w="9525" cap="flat" cmpd="sng">
              <a:solidFill>
                <a:schemeClr val="tx1"/>
              </a:solidFill>
              <a:prstDash val="solid"/>
              <a:round/>
              <a:headEnd type="none" w="med" len="med"/>
              <a:tailEnd type="none" w="med" len="med"/>
            </a:ln>
          </p:spPr>
        </p:sp>
        <p:sp>
          <p:nvSpPr>
            <p:cNvPr id="54292" name="Line 21"/>
            <p:cNvSpPr/>
            <p:nvPr/>
          </p:nvSpPr>
          <p:spPr>
            <a:xfrm>
              <a:off x="3696" y="2352"/>
              <a:ext cx="672" cy="0"/>
            </a:xfrm>
            <a:prstGeom prst="line">
              <a:avLst/>
            </a:prstGeom>
            <a:ln w="9525" cap="flat" cmpd="sng">
              <a:solidFill>
                <a:schemeClr val="tx1"/>
              </a:solidFill>
              <a:prstDash val="solid"/>
              <a:round/>
              <a:headEnd type="none" w="med" len="med"/>
              <a:tailEnd type="none" w="med" len="med"/>
            </a:ln>
          </p:spPr>
        </p:sp>
        <p:sp>
          <p:nvSpPr>
            <p:cNvPr id="54293" name="Line 22"/>
            <p:cNvSpPr/>
            <p:nvPr/>
          </p:nvSpPr>
          <p:spPr>
            <a:xfrm>
              <a:off x="4368" y="2352"/>
              <a:ext cx="0" cy="336"/>
            </a:xfrm>
            <a:prstGeom prst="line">
              <a:avLst/>
            </a:prstGeom>
            <a:ln w="9525" cap="flat" cmpd="sng">
              <a:solidFill>
                <a:schemeClr val="tx1"/>
              </a:solidFill>
              <a:prstDash val="solid"/>
              <a:round/>
              <a:headEnd type="none" w="med" len="med"/>
              <a:tailEnd type="none" w="med" len="med"/>
            </a:ln>
          </p:spPr>
        </p:sp>
        <p:sp>
          <p:nvSpPr>
            <p:cNvPr id="54294" name="Line 23"/>
            <p:cNvSpPr/>
            <p:nvPr/>
          </p:nvSpPr>
          <p:spPr>
            <a:xfrm>
              <a:off x="3696" y="2832"/>
              <a:ext cx="336" cy="0"/>
            </a:xfrm>
            <a:prstGeom prst="line">
              <a:avLst/>
            </a:prstGeom>
            <a:ln w="9525" cap="flat" cmpd="sng">
              <a:solidFill>
                <a:schemeClr val="tx1"/>
              </a:solidFill>
              <a:prstDash val="solid"/>
              <a:round/>
              <a:headEnd type="none" w="med" len="med"/>
              <a:tailEnd type="none" w="med" len="med"/>
            </a:ln>
          </p:spPr>
        </p:sp>
        <p:sp>
          <p:nvSpPr>
            <p:cNvPr id="54295" name="Line 24"/>
            <p:cNvSpPr/>
            <p:nvPr/>
          </p:nvSpPr>
          <p:spPr>
            <a:xfrm>
              <a:off x="4368" y="2976"/>
              <a:ext cx="0" cy="192"/>
            </a:xfrm>
            <a:prstGeom prst="line">
              <a:avLst/>
            </a:prstGeom>
            <a:ln w="9525" cap="flat" cmpd="sng">
              <a:solidFill>
                <a:schemeClr val="tx1"/>
              </a:solidFill>
              <a:prstDash val="solid"/>
              <a:round/>
              <a:headEnd type="none" w="med" len="med"/>
              <a:tailEnd type="none" w="med" len="med"/>
            </a:ln>
          </p:spPr>
        </p:sp>
        <p:sp>
          <p:nvSpPr>
            <p:cNvPr id="54296" name="Text Box 25"/>
            <p:cNvSpPr txBox="1"/>
            <p:nvPr/>
          </p:nvSpPr>
          <p:spPr>
            <a:xfrm>
              <a:off x="1584" y="115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pitchFamily="49" charset="-122"/>
                  <a:ea typeface="黑体" panose="02010609060101010101" pitchFamily="49" charset="-122"/>
                </a:rPr>
                <a:t>细分化</a:t>
              </a:r>
              <a:endParaRPr lang="zh-CN" altLang="en-US" sz="1600" dirty="0">
                <a:latin typeface="黑体" panose="02010609060101010101" pitchFamily="49" charset="-122"/>
                <a:ea typeface="黑体" panose="02010609060101010101" pitchFamily="49" charset="-122"/>
              </a:endParaRPr>
            </a:p>
          </p:txBody>
        </p:sp>
        <p:sp>
          <p:nvSpPr>
            <p:cNvPr id="54297" name="Text Box 26"/>
            <p:cNvSpPr txBox="1"/>
            <p:nvPr/>
          </p:nvSpPr>
          <p:spPr>
            <a:xfrm>
              <a:off x="2592" y="163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pitchFamily="49" charset="-122"/>
                  <a:ea typeface="黑体" panose="02010609060101010101" pitchFamily="49" charset="-122"/>
                </a:rPr>
                <a:t>细分化</a:t>
              </a:r>
              <a:endParaRPr lang="zh-CN" altLang="en-US" sz="1600" dirty="0">
                <a:latin typeface="黑体" panose="02010609060101010101" pitchFamily="49" charset="-122"/>
                <a:ea typeface="黑体" panose="02010609060101010101" pitchFamily="49" charset="-122"/>
              </a:endParaRPr>
            </a:p>
          </p:txBody>
        </p:sp>
        <p:sp>
          <p:nvSpPr>
            <p:cNvPr id="54298" name="Text Box 27"/>
            <p:cNvSpPr txBox="1"/>
            <p:nvPr/>
          </p:nvSpPr>
          <p:spPr>
            <a:xfrm>
              <a:off x="3744" y="211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pitchFamily="49" charset="-122"/>
                  <a:ea typeface="黑体" panose="02010609060101010101" pitchFamily="49" charset="-122"/>
                </a:rPr>
                <a:t>细分化</a:t>
              </a:r>
              <a:endParaRPr lang="zh-CN" altLang="en-US" sz="1600" dirty="0">
                <a:latin typeface="黑体" panose="02010609060101010101" pitchFamily="49" charset="-122"/>
                <a:ea typeface="黑体" panose="02010609060101010101" pitchFamily="49" charset="-122"/>
              </a:endParaRPr>
            </a:p>
          </p:txBody>
        </p:sp>
        <p:sp>
          <p:nvSpPr>
            <p:cNvPr id="54299" name="Line 28"/>
            <p:cNvSpPr/>
            <p:nvPr/>
          </p:nvSpPr>
          <p:spPr>
            <a:xfrm flipV="1">
              <a:off x="4992" y="912"/>
              <a:ext cx="0" cy="2734"/>
            </a:xfrm>
            <a:prstGeom prst="line">
              <a:avLst/>
            </a:prstGeom>
            <a:ln w="9525" cap="flat" cmpd="sng">
              <a:solidFill>
                <a:schemeClr val="tx1"/>
              </a:solidFill>
              <a:prstDash val="solid"/>
              <a:round/>
              <a:headEnd type="none" w="med" len="med"/>
              <a:tailEnd type="triangle" w="med" len="med"/>
            </a:ln>
          </p:spPr>
        </p:sp>
        <p:sp>
          <p:nvSpPr>
            <p:cNvPr id="54300" name="Text Box 29"/>
            <p:cNvSpPr txBox="1"/>
            <p:nvPr/>
          </p:nvSpPr>
          <p:spPr>
            <a:xfrm>
              <a:off x="238" y="1344"/>
              <a:ext cx="310" cy="1968"/>
            </a:xfrm>
            <a:prstGeom prst="rect">
              <a:avLst/>
            </a:prstGeom>
            <a:noFill/>
            <a:ln w="9525" cap="flat" cmpd="sng">
              <a:solidFill>
                <a:schemeClr val="tx1"/>
              </a:solidFill>
              <a:prstDash val="solid"/>
              <a:miter/>
              <a:headEnd type="none" w="med" len="med"/>
              <a:tailEnd type="none" w="med" len="med"/>
            </a:ln>
          </p:spPr>
          <p:txBody>
            <a:bodyPr vert="eaVert" anchor="t" anchorCtr="0">
              <a:spAutoFit/>
            </a:bodyPr>
            <a:p>
              <a:pPr algn="ctr">
                <a:spcBef>
                  <a:spcPct val="50000"/>
                </a:spcBef>
              </a:pPr>
              <a:r>
                <a:rPr lang="zh-CN" altLang="en-US" sz="2000" b="1" dirty="0">
                  <a:latin typeface="黑体" panose="02010609060101010101" pitchFamily="49" charset="-122"/>
                  <a:ea typeface="黑体" panose="02010609060101010101" pitchFamily="49" charset="-122"/>
                </a:rPr>
                <a:t>自上而下的层次展开</a:t>
              </a:r>
              <a:endParaRPr lang="zh-CN" altLang="en-US" sz="2000" b="1" dirty="0">
                <a:latin typeface="黑体" panose="02010609060101010101" pitchFamily="49" charset="-122"/>
                <a:ea typeface="黑体" panose="02010609060101010101" pitchFamily="49" charset="-122"/>
              </a:endParaRPr>
            </a:p>
          </p:txBody>
        </p:sp>
        <p:sp>
          <p:nvSpPr>
            <p:cNvPr id="54301" name="Text Box 30"/>
            <p:cNvSpPr txBox="1"/>
            <p:nvPr/>
          </p:nvSpPr>
          <p:spPr>
            <a:xfrm>
              <a:off x="4990" y="1296"/>
              <a:ext cx="310" cy="1968"/>
            </a:xfrm>
            <a:prstGeom prst="rect">
              <a:avLst/>
            </a:prstGeom>
            <a:noFill/>
            <a:ln w="9525" cap="flat" cmpd="sng">
              <a:solidFill>
                <a:schemeClr val="tx1"/>
              </a:solidFill>
              <a:prstDash val="solid"/>
              <a:miter/>
              <a:headEnd type="none" w="med" len="med"/>
              <a:tailEnd type="none" w="med" len="med"/>
            </a:ln>
          </p:spPr>
          <p:txBody>
            <a:bodyPr vert="eaVert" anchor="t" anchorCtr="0">
              <a:spAutoFit/>
            </a:bodyPr>
            <a:p>
              <a:pPr algn="ctr">
                <a:spcBef>
                  <a:spcPct val="50000"/>
                </a:spcBef>
              </a:pPr>
              <a:r>
                <a:rPr lang="zh-CN" altLang="en-US" sz="2000" b="1" dirty="0">
                  <a:latin typeface="黑体" panose="02010609060101010101" pitchFamily="49" charset="-122"/>
                  <a:ea typeface="黑体" panose="02010609060101010101" pitchFamily="49" charset="-122"/>
                </a:rPr>
                <a:t>自下而上的层次保证</a:t>
              </a:r>
              <a:endParaRPr lang="zh-CN" altLang="en-US" sz="2000" b="1" dirty="0">
                <a:latin typeface="黑体" panose="02010609060101010101" pitchFamily="49" charset="-122"/>
                <a:ea typeface="黑体" panose="02010609060101010101" pitchFamily="49" charset="-122"/>
              </a:endParaRPr>
            </a:p>
          </p:txBody>
        </p:sp>
        <p:sp>
          <p:nvSpPr>
            <p:cNvPr id="54302" name="Text Box 31"/>
            <p:cNvSpPr txBox="1"/>
            <p:nvPr/>
          </p:nvSpPr>
          <p:spPr>
            <a:xfrm>
              <a:off x="1632" y="3696"/>
              <a:ext cx="2256" cy="294"/>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zh-CN" altLang="en-US" sz="2400" b="1" dirty="0">
                  <a:latin typeface="黑体" panose="02010609060101010101" pitchFamily="49" charset="-122"/>
                  <a:ea typeface="黑体" panose="02010609060101010101" pitchFamily="49" charset="-122"/>
                </a:rPr>
                <a:t>本安目标管理体系</a:t>
              </a:r>
              <a:endParaRPr lang="zh-CN" altLang="en-US" sz="2400" b="1" dirty="0">
                <a:latin typeface="黑体" panose="02010609060101010101" pitchFamily="49" charset="-122"/>
                <a:ea typeface="黑体" panose="02010609060101010101" pitchFamily="49" charset="-122"/>
              </a:endParaRPr>
            </a:p>
          </p:txBody>
        </p:sp>
      </p:grpSp>
      <p:sp>
        <p:nvSpPr>
          <p:cNvPr id="54303" name="Text Box 32"/>
          <p:cNvSpPr txBox="1"/>
          <p:nvPr/>
        </p:nvSpPr>
        <p:spPr>
          <a:xfrm>
            <a:off x="2590800" y="1219200"/>
            <a:ext cx="7239000" cy="466725"/>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400" dirty="0">
                <a:latin typeface="黑体" panose="02010609060101010101" pitchFamily="49" charset="-122"/>
                <a:ea typeface="黑体" panose="02010609060101010101" pitchFamily="49" charset="-122"/>
              </a:rPr>
              <a:t>制定公司本安总体目标，并层层分解</a:t>
            </a:r>
            <a:endParaRPr lang="zh-CN" altLang="en-US" sz="2400" dirty="0">
              <a:latin typeface="黑体" panose="02010609060101010101" pitchFamily="49" charset="-122"/>
              <a:ea typeface="黑体" panose="02010609060101010101" pitchFamily="49" charset="-122"/>
            </a:endParaRPr>
          </a:p>
        </p:txBody>
      </p:sp>
      <p:sp>
        <p:nvSpPr>
          <p:cNvPr id="39" name="任意多边形 3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菱形 3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306" name="矩形 3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4307" name="矩形 3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ChangeArrowheads="1"/>
          </p:cNvSpPr>
          <p:nvPr/>
        </p:nvSpPr>
        <p:spPr bwMode="auto">
          <a:xfrm>
            <a:off x="1066800" y="2667000"/>
            <a:ext cx="10058400" cy="2816225"/>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组织应制定、实施并保持旨在实现其目标和指标以及针对特定的活动、产品或服务的健康、安全与环境管理方案。方案应形成文件，内容应包括但不限于：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为实现目标和指标所赋予有关职能和层次的职责和权限；</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实现目标和指标的方法和时间表。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应在计划的时间间隔内对方案进行评审，必要时应针对组织的活动、产品、服务或运行条件的变化，对方案进行修订。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7526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管理方案</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5301"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endParaRPr lang="zh-CN" altLang="en-US" sz="3200" dirty="0">
              <a:solidFill>
                <a:schemeClr val="bg1"/>
              </a:solidFill>
              <a:latin typeface="华文中宋" panose="02010600040101010101" pitchFamily="2" charset="-122"/>
              <a:ea typeface="华文中宋" panose="02010600040101010101" pitchFamily="2" charset="-122"/>
            </a:endParaRPr>
          </a:p>
        </p:txBody>
      </p:sp>
      <p:sp>
        <p:nvSpPr>
          <p:cNvPr id="5530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矩形 10"/>
          <p:cNvSpPr/>
          <p:nvPr/>
        </p:nvSpPr>
        <p:spPr>
          <a:xfrm>
            <a:off x="4989513" y="2938463"/>
            <a:ext cx="5108575" cy="830262"/>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4800" b="1" dirty="0">
                <a:solidFill>
                  <a:schemeClr val="bg1"/>
                </a:solidFill>
                <a:latin typeface="华文中宋" panose="02010600040101010101" pitchFamily="2" charset="-122"/>
                <a:ea typeface="华文中宋" panose="02010600040101010101" pitchFamily="2" charset="-122"/>
              </a:rPr>
              <a:t>本质安全管理概述</a:t>
            </a:r>
            <a:endParaRPr lang="zh-CN" altLang="en-US" sz="4800" b="1" dirty="0">
              <a:solidFill>
                <a:schemeClr val="bg1"/>
              </a:solidFill>
              <a:latin typeface="华文中宋" panose="02010600040101010101" pitchFamily="2" charset="-122"/>
              <a:ea typeface="华文中宋" panose="02010600040101010101" pitchFamily="2" charset="-122"/>
            </a:endParaRPr>
          </a:p>
        </p:txBody>
      </p:sp>
      <p:sp>
        <p:nvSpPr>
          <p:cNvPr id="17412"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1</a:t>
            </a:r>
            <a:endParaRPr lang="zh-CN" altLang="en-US" sz="13800" dirty="0">
              <a:solidFill>
                <a:schemeClr val="bg1"/>
              </a:solidFill>
              <a:latin typeface="Adobe Caslon Pro Bold" pitchFamily="18" charset="0"/>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 2"/>
          <p:cNvSpPr>
            <a:spLocks noChangeArrowheads="1"/>
          </p:cNvSpPr>
          <p:nvPr/>
        </p:nvSpPr>
        <p:spPr bwMode="auto">
          <a:xfrm>
            <a:off x="1066800" y="3136900"/>
            <a:ext cx="10058400" cy="189230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组织应确定与健康、安全、环境风险有关的各级职能层次及岗位的作用、职责和权限，形成文件，便于健康、安全与环境管理。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健康、安全与环境的最终责任由最高管理者承担。</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所有承担管理职责的各职能和层次，应表明其对健康、安全与环境绩效持续改进的承诺。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4" name="矩形 1"/>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 name="矩形 2"/>
          <p:cNvSpPr/>
          <p:nvPr/>
        </p:nvSpPr>
        <p:spPr>
          <a:xfrm>
            <a:off x="1066800" y="21463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组织结构和职责</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6326" name="矩形 3"/>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ChangeArrowheads="1"/>
          </p:cNvSpPr>
          <p:nvPr/>
        </p:nvSpPr>
        <p:spPr bwMode="auto">
          <a:xfrm>
            <a:off x="1095375" y="2513013"/>
            <a:ext cx="9953625" cy="32781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组织应在最高管理层中指定一名成员作为专门的管理者代表，以确保健康、安全与环境管理体系的有效实施，并在组织内推行各项要求。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组织的管理者代表，无论是否还负有其他方面的责任，应有明确的健康、安全与环境作用、职责和权限，以便：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确保按本部分的要求建立、实施和保持健康、安全与环境管理体系；</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向最高管理者报告健康、安全与环境管理体系的运行情况和绩效，以供评审，并提出改进建议。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95375" y="1635125"/>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管理者代表</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7349"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57350"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Rectangle 2"/>
          <p:cNvSpPr>
            <a:spLocks noChangeArrowheads="1"/>
          </p:cNvSpPr>
          <p:nvPr/>
        </p:nvSpPr>
        <p:spPr bwMode="auto">
          <a:xfrm>
            <a:off x="1038225" y="1905000"/>
            <a:ext cx="10010775" cy="969963"/>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管理者应为建立、实施、保持和持续改进健康、安全与环境管理体系提供必要的资源，包括但不限于以下：</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47800"/>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资源</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076325" y="4572000"/>
            <a:ext cx="1031557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为确保提供的资源适合于组织的活动、产品或服务的性质和规模以及健康、安全与环境风险控制的需要，应考虑来自各级管理者和健康、安全与环境专家的意见，且定期评审资源的适宜性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8374" name="组合 6"/>
          <p:cNvGrpSpPr/>
          <p:nvPr/>
        </p:nvGrpSpPr>
        <p:grpSpPr>
          <a:xfrm>
            <a:off x="1385888" y="3124200"/>
            <a:ext cx="587375" cy="457200"/>
            <a:chOff x="1356667" y="3142588"/>
            <a:chExt cx="588386" cy="457200"/>
          </a:xfrm>
        </p:grpSpPr>
        <p:sp>
          <p:nvSpPr>
            <p:cNvPr id="5" name="圆角矩形 4"/>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16200000" flipH="1" flipV="1">
              <a:off x="1765553" y="3305988"/>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77" name="文本框 9"/>
          <p:cNvSpPr txBox="1"/>
          <p:nvPr/>
        </p:nvSpPr>
        <p:spPr>
          <a:xfrm>
            <a:off x="1439863" y="3103563"/>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a</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78" name="组合 12"/>
          <p:cNvGrpSpPr/>
          <p:nvPr/>
        </p:nvGrpSpPr>
        <p:grpSpPr>
          <a:xfrm>
            <a:off x="4495800" y="3124200"/>
            <a:ext cx="588963" cy="457200"/>
            <a:chOff x="1356667" y="3142588"/>
            <a:chExt cx="588386" cy="457200"/>
          </a:xfrm>
        </p:grpSpPr>
        <p:sp>
          <p:nvSpPr>
            <p:cNvPr id="14" name="圆角矩形 13"/>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1" name="文本框 15"/>
          <p:cNvSpPr txBox="1"/>
          <p:nvPr/>
        </p:nvSpPr>
        <p:spPr>
          <a:xfrm>
            <a:off x="4560888" y="3101975"/>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b</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82" name="组合 16"/>
          <p:cNvGrpSpPr/>
          <p:nvPr/>
        </p:nvGrpSpPr>
        <p:grpSpPr>
          <a:xfrm>
            <a:off x="7467600" y="3124200"/>
            <a:ext cx="588963" cy="457200"/>
            <a:chOff x="1356667" y="3142588"/>
            <a:chExt cx="588386" cy="457200"/>
          </a:xfrm>
        </p:grpSpPr>
        <p:sp>
          <p:nvSpPr>
            <p:cNvPr id="18" name="圆角矩形 17"/>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等腰三角形 18"/>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5" name="文本框 19"/>
          <p:cNvSpPr txBox="1"/>
          <p:nvPr/>
        </p:nvSpPr>
        <p:spPr>
          <a:xfrm>
            <a:off x="7531100" y="3101975"/>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c</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86" name="组合 20"/>
          <p:cNvGrpSpPr/>
          <p:nvPr/>
        </p:nvGrpSpPr>
        <p:grpSpPr>
          <a:xfrm>
            <a:off x="1390650" y="3921125"/>
            <a:ext cx="587375" cy="457200"/>
            <a:chOff x="1356667" y="3142588"/>
            <a:chExt cx="588386" cy="457200"/>
          </a:xfrm>
        </p:grpSpPr>
        <p:sp>
          <p:nvSpPr>
            <p:cNvPr id="22" name="圆角矩形 21"/>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16200000" flipH="1" flipV="1">
              <a:off x="1765553" y="3305988"/>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9" name="文本框 23"/>
          <p:cNvSpPr txBox="1"/>
          <p:nvPr/>
        </p:nvSpPr>
        <p:spPr>
          <a:xfrm>
            <a:off x="1444625" y="3900488"/>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d</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90" name="组合 24"/>
          <p:cNvGrpSpPr/>
          <p:nvPr/>
        </p:nvGrpSpPr>
        <p:grpSpPr>
          <a:xfrm>
            <a:off x="4500563" y="3921125"/>
            <a:ext cx="588962" cy="457200"/>
            <a:chOff x="1356667" y="3142588"/>
            <a:chExt cx="588386" cy="457200"/>
          </a:xfrm>
        </p:grpSpPr>
        <p:sp>
          <p:nvSpPr>
            <p:cNvPr id="26" name="圆角矩形 25"/>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等腰三角形 26"/>
            <p:cNvSpPr/>
            <p:nvPr/>
          </p:nvSpPr>
          <p:spPr>
            <a:xfrm rot="16200000" flipH="1" flipV="1">
              <a:off x="1764935" y="3305371"/>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93" name="文本框 27"/>
          <p:cNvSpPr txBox="1"/>
          <p:nvPr/>
        </p:nvSpPr>
        <p:spPr>
          <a:xfrm>
            <a:off x="4565650" y="3898900"/>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e</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94" name="组合 28"/>
          <p:cNvGrpSpPr/>
          <p:nvPr/>
        </p:nvGrpSpPr>
        <p:grpSpPr>
          <a:xfrm>
            <a:off x="7472363" y="3921125"/>
            <a:ext cx="588962" cy="457200"/>
            <a:chOff x="1356667" y="3142588"/>
            <a:chExt cx="588386" cy="457200"/>
          </a:xfrm>
        </p:grpSpPr>
        <p:sp>
          <p:nvSpPr>
            <p:cNvPr id="30" name="圆角矩形 29"/>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等腰三角形 30"/>
            <p:cNvSpPr/>
            <p:nvPr/>
          </p:nvSpPr>
          <p:spPr>
            <a:xfrm rot="16200000" flipH="1" flipV="1">
              <a:off x="1764935" y="3305371"/>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97" name="文本框 31"/>
          <p:cNvSpPr txBox="1"/>
          <p:nvPr/>
        </p:nvSpPr>
        <p:spPr>
          <a:xfrm>
            <a:off x="7543800" y="3916363"/>
            <a:ext cx="304800" cy="461962"/>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f</a:t>
            </a:r>
            <a:endParaRPr lang="zh-CN" altLang="en-US" sz="2400" b="1" dirty="0">
              <a:solidFill>
                <a:schemeClr val="bg1"/>
              </a:solidFill>
              <a:latin typeface="Arial" panose="020B0604020202020204" pitchFamily="34" charset="0"/>
              <a:ea typeface="宋体" panose="02010600030101010101" pitchFamily="2" charset="-122"/>
            </a:endParaRPr>
          </a:p>
        </p:txBody>
      </p:sp>
      <p:sp>
        <p:nvSpPr>
          <p:cNvPr id="58398" name="矩形 10"/>
          <p:cNvSpPr/>
          <p:nvPr/>
        </p:nvSpPr>
        <p:spPr>
          <a:xfrm>
            <a:off x="2165350"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基础设施</a:t>
            </a:r>
            <a:endParaRPr lang="zh-CN" altLang="en-US" b="1" dirty="0">
              <a:solidFill>
                <a:srgbClr val="4DA197"/>
              </a:solidFill>
              <a:latin typeface="Arial" panose="020B0604020202020204" pitchFamily="34" charset="0"/>
              <a:ea typeface="宋体" panose="02010600030101010101" pitchFamily="2" charset="-122"/>
            </a:endParaRPr>
          </a:p>
        </p:txBody>
      </p:sp>
      <p:sp>
        <p:nvSpPr>
          <p:cNvPr id="58399" name="矩形 11"/>
          <p:cNvSpPr/>
          <p:nvPr/>
        </p:nvSpPr>
        <p:spPr>
          <a:xfrm>
            <a:off x="5307013"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人力资源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0" name="矩形 32"/>
          <p:cNvSpPr/>
          <p:nvPr/>
        </p:nvSpPr>
        <p:spPr>
          <a:xfrm>
            <a:off x="8229600"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专项技能</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1" name="矩形 33"/>
          <p:cNvSpPr/>
          <p:nvPr/>
        </p:nvSpPr>
        <p:spPr>
          <a:xfrm>
            <a:off x="2165350"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技术资源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2" name="矩形 34"/>
          <p:cNvSpPr/>
          <p:nvPr/>
        </p:nvSpPr>
        <p:spPr>
          <a:xfrm>
            <a:off x="5307013"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财力资源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3" name="矩形 35"/>
          <p:cNvSpPr/>
          <p:nvPr/>
        </p:nvSpPr>
        <p:spPr>
          <a:xfrm>
            <a:off x="8229600"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信息资源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4" name="矩形 38"/>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58405" name="矩形 3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Rectangle 2"/>
          <p:cNvSpPr>
            <a:spLocks noChangeArrowheads="1"/>
          </p:cNvSpPr>
          <p:nvPr/>
        </p:nvSpPr>
        <p:spPr bwMode="auto">
          <a:xfrm>
            <a:off x="1047750" y="1981200"/>
            <a:ext cx="1007745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对于其工作可能产生健康、安全与环境风险和影响的所有人员，应具有相应的工作能力。在教育、培训和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经历方面，组织应对其能力做出适当的规定，并对员工完成工作的能力进行定期的评估。</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组织应确定培训的需求并提供培训，评估培训效果并采取改进措施。培训程序应考虑不同层次的职责、能力和文化程度以及风险。</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组织应建立、实施和保持程序，确保处于各有关职能和层次的员工都意识到：</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符合健康、安全与环境方针、程序和健康、安全与环境管理体系要求的重要性；</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在工作活动中实际的或潜在的健康、安全与环境风险，以及个人工作的改进所带来的健康、安全与环境效益；</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在执行健康、安全与环境方针和程序，实现健康、安全与环境管理体系要求，包括应急准备和响应要求</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见</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5.5.8)</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方面的作用和职责；</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偏离规定的运行程序的潜在后果。 </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82725"/>
            <a:ext cx="301307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能力、培训和意识</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9397"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59398"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Rectangle 2"/>
          <p:cNvSpPr>
            <a:spLocks noChangeArrowheads="1"/>
          </p:cNvSpPr>
          <p:nvPr/>
        </p:nvSpPr>
        <p:spPr bwMode="auto">
          <a:xfrm>
            <a:off x="1066800" y="20574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组织应建立、实施和保持程序，确保就相关健康、安全与环境信息进行相互沟通：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组织内各职能层次间的内部沟通；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与外部相关方联络的接收、文件形成和答复；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组织应考虑对涉及健康、安全与环境重要危害因素的信息的处理，并记录其决定。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组织应将员工参与和协商的安排形成文件，并通报有关的相关方。员工应：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参与风险管理，方针和程序的制定、实施和评审；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参与商讨影响工作场所内人员健康和安全的条件和因素的任何变化；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参与健康、安全与环境事务；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支持员工代表和管理者代表的工作</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见</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5.4.2)</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协商和沟通</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0421"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0422"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Rectangle 2"/>
          <p:cNvSpPr>
            <a:spLocks noChangeArrowheads="1"/>
          </p:cNvSpPr>
          <p:nvPr/>
        </p:nvSpPr>
        <p:spPr bwMode="auto">
          <a:xfrm>
            <a:off x="1076325" y="2133600"/>
            <a:ext cx="98298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健康、安全与环境管理体系文件应包括：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方针、目标和指标；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对健康、安全与环境管理体系覆盖范围的描述；</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对健康、安全与环境管理体系主要要素及其相互作用的描述，以及相关文件的查询途径；</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组织为确保对涉及危害因素的过程进行有效策划、运行和控制所需的文件和记录；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本部分所要求的其他文件，包括记录。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1445"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1446"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2595563" y="2133600"/>
            <a:ext cx="6999288" cy="41148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2466" name="Group 3"/>
          <p:cNvGrpSpPr/>
          <p:nvPr/>
        </p:nvGrpSpPr>
        <p:grpSpPr>
          <a:xfrm>
            <a:off x="2660650" y="2212975"/>
            <a:ext cx="6858000" cy="3962400"/>
            <a:chOff x="720" y="1104"/>
            <a:chExt cx="4320" cy="2496"/>
          </a:xfrm>
        </p:grpSpPr>
        <p:grpSp>
          <p:nvGrpSpPr>
            <p:cNvPr id="62467" name="Group 4"/>
            <p:cNvGrpSpPr/>
            <p:nvPr/>
          </p:nvGrpSpPr>
          <p:grpSpPr>
            <a:xfrm>
              <a:off x="720" y="1104"/>
              <a:ext cx="4320" cy="2496"/>
              <a:chOff x="720" y="1104"/>
              <a:chExt cx="4320" cy="2496"/>
            </a:xfrm>
          </p:grpSpPr>
          <p:grpSp>
            <p:nvGrpSpPr>
              <p:cNvPr id="62468" name="Group 5"/>
              <p:cNvGrpSpPr/>
              <p:nvPr/>
            </p:nvGrpSpPr>
            <p:grpSpPr>
              <a:xfrm>
                <a:off x="720" y="1104"/>
                <a:ext cx="4320" cy="2496"/>
                <a:chOff x="720" y="1104"/>
                <a:chExt cx="4320" cy="2496"/>
              </a:xfrm>
            </p:grpSpPr>
            <p:grpSp>
              <p:nvGrpSpPr>
                <p:cNvPr id="62469" name="Group 6"/>
                <p:cNvGrpSpPr/>
                <p:nvPr/>
              </p:nvGrpSpPr>
              <p:grpSpPr>
                <a:xfrm>
                  <a:off x="720" y="1104"/>
                  <a:ext cx="4320" cy="2496"/>
                  <a:chOff x="720" y="1104"/>
                  <a:chExt cx="4320" cy="2496"/>
                </a:xfrm>
              </p:grpSpPr>
              <p:grpSp>
                <p:nvGrpSpPr>
                  <p:cNvPr id="62470" name="Group 7"/>
                  <p:cNvGrpSpPr/>
                  <p:nvPr/>
                </p:nvGrpSpPr>
                <p:grpSpPr>
                  <a:xfrm>
                    <a:off x="720" y="1104"/>
                    <a:ext cx="4320" cy="2496"/>
                    <a:chOff x="720" y="1104"/>
                    <a:chExt cx="4320" cy="2496"/>
                  </a:xfrm>
                </p:grpSpPr>
                <p:grpSp>
                  <p:nvGrpSpPr>
                    <p:cNvPr id="62471" name="Group 8"/>
                    <p:cNvGrpSpPr/>
                    <p:nvPr/>
                  </p:nvGrpSpPr>
                  <p:grpSpPr>
                    <a:xfrm>
                      <a:off x="720" y="1104"/>
                      <a:ext cx="4320" cy="2496"/>
                      <a:chOff x="720" y="1104"/>
                      <a:chExt cx="4320" cy="2496"/>
                    </a:xfrm>
                  </p:grpSpPr>
                  <p:grpSp>
                    <p:nvGrpSpPr>
                      <p:cNvPr id="62472" name="Group 9"/>
                      <p:cNvGrpSpPr/>
                      <p:nvPr/>
                    </p:nvGrpSpPr>
                    <p:grpSpPr>
                      <a:xfrm>
                        <a:off x="720" y="1104"/>
                        <a:ext cx="4320" cy="2496"/>
                        <a:chOff x="720" y="1104"/>
                        <a:chExt cx="4320" cy="2496"/>
                      </a:xfrm>
                    </p:grpSpPr>
                    <p:grpSp>
                      <p:nvGrpSpPr>
                        <p:cNvPr id="62473" name="Group 10"/>
                        <p:cNvGrpSpPr/>
                        <p:nvPr/>
                      </p:nvGrpSpPr>
                      <p:grpSpPr>
                        <a:xfrm>
                          <a:off x="720" y="1104"/>
                          <a:ext cx="4320" cy="2496"/>
                          <a:chOff x="720" y="1104"/>
                          <a:chExt cx="4320" cy="2496"/>
                        </a:xfrm>
                      </p:grpSpPr>
                      <p:pic>
                        <p:nvPicPr>
                          <p:cNvPr id="62474" name="Picture 11"/>
                          <p:cNvPicPr>
                            <a:picLocks noChangeAspect="1"/>
                          </p:cNvPicPr>
                          <p:nvPr/>
                        </p:nvPicPr>
                        <p:blipFill>
                          <a:blip r:embed="rId1"/>
                          <a:stretch>
                            <a:fillRect/>
                          </a:stretch>
                        </p:blipFill>
                        <p:spPr>
                          <a:xfrm>
                            <a:off x="720" y="1104"/>
                            <a:ext cx="4320" cy="2496"/>
                          </a:xfrm>
                          <a:prstGeom prst="rect">
                            <a:avLst/>
                          </a:prstGeom>
                          <a:noFill/>
                          <a:ln w="9525">
                            <a:noFill/>
                          </a:ln>
                        </p:spPr>
                      </p:pic>
                      <p:sp>
                        <p:nvSpPr>
                          <p:cNvPr id="62475" name="Line 12"/>
                          <p:cNvSpPr/>
                          <p:nvPr/>
                        </p:nvSpPr>
                        <p:spPr>
                          <a:xfrm>
                            <a:off x="3423" y="2099"/>
                            <a:ext cx="1544" cy="16"/>
                          </a:xfrm>
                          <a:prstGeom prst="line">
                            <a:avLst/>
                          </a:prstGeom>
                          <a:ln w="76200" cap="flat" cmpd="sng">
                            <a:solidFill>
                              <a:srgbClr val="FFFFFF"/>
                            </a:solidFill>
                            <a:prstDash val="solid"/>
                            <a:round/>
                            <a:headEnd type="none" w="med" len="med"/>
                            <a:tailEnd type="none" w="med" len="med"/>
                          </a:ln>
                        </p:spPr>
                      </p:sp>
                    </p:grpSp>
                    <p:sp>
                      <p:nvSpPr>
                        <p:cNvPr id="62476" name="Line 13"/>
                        <p:cNvSpPr/>
                        <p:nvPr/>
                      </p:nvSpPr>
                      <p:spPr>
                        <a:xfrm>
                          <a:off x="3651" y="2515"/>
                          <a:ext cx="1316" cy="0"/>
                        </a:xfrm>
                        <a:prstGeom prst="line">
                          <a:avLst/>
                        </a:prstGeom>
                        <a:ln w="76200" cap="flat" cmpd="sng">
                          <a:solidFill>
                            <a:schemeClr val="bg1"/>
                          </a:solidFill>
                          <a:prstDash val="solid"/>
                          <a:round/>
                          <a:headEnd type="none" w="med" len="med"/>
                          <a:tailEnd type="none" w="med" len="med"/>
                        </a:ln>
                      </p:spPr>
                    </p:sp>
                  </p:grpSp>
                  <p:sp>
                    <p:nvSpPr>
                      <p:cNvPr id="62477" name="Line 14"/>
                      <p:cNvSpPr/>
                      <p:nvPr/>
                    </p:nvSpPr>
                    <p:spPr>
                      <a:xfrm>
                        <a:off x="3515" y="2115"/>
                        <a:ext cx="1451" cy="0"/>
                      </a:xfrm>
                      <a:prstGeom prst="line">
                        <a:avLst/>
                      </a:prstGeom>
                      <a:ln w="28575" cap="flat" cmpd="sng">
                        <a:solidFill>
                          <a:schemeClr val="bg1"/>
                        </a:solidFill>
                        <a:prstDash val="dash"/>
                        <a:round/>
                        <a:headEnd type="none" w="med" len="med"/>
                        <a:tailEnd type="none" w="med" len="med"/>
                      </a:ln>
                    </p:spPr>
                  </p:sp>
                </p:grpSp>
                <p:sp>
                  <p:nvSpPr>
                    <p:cNvPr id="62478" name="Line 15"/>
                    <p:cNvSpPr/>
                    <p:nvPr/>
                  </p:nvSpPr>
                  <p:spPr>
                    <a:xfrm>
                      <a:off x="3635" y="2523"/>
                      <a:ext cx="1316" cy="0"/>
                    </a:xfrm>
                    <a:prstGeom prst="line">
                      <a:avLst/>
                    </a:prstGeom>
                    <a:ln w="34925" cap="flat" cmpd="sng">
                      <a:solidFill>
                        <a:srgbClr val="FF0000"/>
                      </a:solidFill>
                      <a:prstDash val="solid"/>
                      <a:round/>
                      <a:headEnd type="none" w="med" len="med"/>
                      <a:tailEnd type="none" w="med" len="med"/>
                    </a:ln>
                  </p:spPr>
                </p:sp>
              </p:grpSp>
              <p:sp>
                <p:nvSpPr>
                  <p:cNvPr id="62479" name="Rectangle 16"/>
                  <p:cNvSpPr/>
                  <p:nvPr/>
                </p:nvSpPr>
                <p:spPr>
                  <a:xfrm>
                    <a:off x="4422" y="1434"/>
                    <a:ext cx="363" cy="318"/>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0" name="Rectangle 17"/>
                <p:cNvSpPr/>
                <p:nvPr/>
              </p:nvSpPr>
              <p:spPr>
                <a:xfrm>
                  <a:off x="4422" y="2205"/>
                  <a:ext cx="318" cy="227"/>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1" name="Rectangle 18"/>
              <p:cNvSpPr/>
              <p:nvPr/>
            </p:nvSpPr>
            <p:spPr>
              <a:xfrm>
                <a:off x="4059" y="2795"/>
                <a:ext cx="771" cy="272"/>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2" name="Line 19"/>
            <p:cNvSpPr/>
            <p:nvPr/>
          </p:nvSpPr>
          <p:spPr>
            <a:xfrm>
              <a:off x="3923" y="2931"/>
              <a:ext cx="1043" cy="0"/>
            </a:xfrm>
            <a:prstGeom prst="line">
              <a:avLst/>
            </a:prstGeom>
            <a:ln w="34925" cap="flat" cmpd="sng">
              <a:solidFill>
                <a:srgbClr val="00FF00"/>
              </a:solidFill>
              <a:prstDash val="dash"/>
              <a:round/>
              <a:headEnd type="none" w="med" len="med"/>
              <a:tailEnd type="none" w="med" len="med"/>
            </a:ln>
          </p:spPr>
        </p:sp>
      </p:grpSp>
      <p:sp>
        <p:nvSpPr>
          <p:cNvPr id="62483" name="Text Box 21"/>
          <p:cNvSpPr txBox="1"/>
          <p:nvPr/>
        </p:nvSpPr>
        <p:spPr>
          <a:xfrm>
            <a:off x="7997825" y="4611688"/>
            <a:ext cx="1328738" cy="369887"/>
          </a:xfrm>
          <a:prstGeom prst="rect">
            <a:avLst/>
          </a:prstGeom>
          <a:noFill/>
          <a:ln w="9525">
            <a:noFill/>
          </a:ln>
        </p:spPr>
        <p:txBody>
          <a:bodyPr anchor="t" anchorCtr="0">
            <a:spAutoFit/>
          </a:bodyPr>
          <a:p>
            <a:pPr algn="ctr">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基层层面</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62484" name="Text Box 22"/>
          <p:cNvSpPr txBox="1"/>
          <p:nvPr/>
        </p:nvSpPr>
        <p:spPr>
          <a:xfrm>
            <a:off x="8272463" y="5437188"/>
            <a:ext cx="779462" cy="369887"/>
          </a:xfrm>
          <a:prstGeom prst="rect">
            <a:avLst/>
          </a:prstGeom>
          <a:noFill/>
          <a:ln w="9525">
            <a:noFill/>
          </a:ln>
        </p:spPr>
        <p:txBody>
          <a:bodyPr anchor="t" anchorCtr="0">
            <a:spAutoFit/>
          </a:bodyPr>
          <a:p>
            <a:pPr algn="ctr">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班组</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62485" name="Text Box 27"/>
          <p:cNvSpPr txBox="1"/>
          <p:nvPr/>
        </p:nvSpPr>
        <p:spPr>
          <a:xfrm>
            <a:off x="4643438" y="442913"/>
            <a:ext cx="168275" cy="412750"/>
          </a:xfrm>
          <a:prstGeom prst="rect">
            <a:avLst/>
          </a:prstGeom>
          <a:noFill/>
          <a:ln w="12700">
            <a:noFill/>
          </a:ln>
        </p:spPr>
        <p:txBody>
          <a:bodyPr wrap="none" lIns="82800" tIns="39600" rIns="82800" bIns="39600" anchor="t" anchorCtr="0">
            <a:spAutoFit/>
          </a:bodyPr>
          <a:p>
            <a:pPr marL="342900" indent="-342900" algn="ctr" eaLnBrk="0" hangingPunct="0">
              <a:lnSpc>
                <a:spcPct val="90000"/>
              </a:lnSpc>
              <a:spcBef>
                <a:spcPct val="20000"/>
              </a:spcBef>
            </a:pPr>
            <a:endParaRPr lang="zh-CN" altLang="zh-CN" sz="2400" dirty="0">
              <a:latin typeface="Arial" panose="020B0604020202020204" pitchFamily="34" charset="0"/>
              <a:ea typeface="宋体" panose="02010600030101010101" pitchFamily="2" charset="-122"/>
            </a:endParaRPr>
          </a:p>
        </p:txBody>
      </p:sp>
      <p:sp>
        <p:nvSpPr>
          <p:cNvPr id="352286" name="Rectangle 30"/>
          <p:cNvSpPr>
            <a:spLocks noChangeArrowheads="1"/>
          </p:cNvSpPr>
          <p:nvPr/>
        </p:nvSpPr>
        <p:spPr bwMode="auto">
          <a:xfrm>
            <a:off x="4387850" y="1393825"/>
            <a:ext cx="34163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本安管理体系文件总体框架 </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2487" name="Text Box 31"/>
          <p:cNvSpPr txBox="1"/>
          <p:nvPr/>
        </p:nvSpPr>
        <p:spPr>
          <a:xfrm>
            <a:off x="7461250" y="3886200"/>
            <a:ext cx="1295400" cy="366713"/>
          </a:xfrm>
          <a:prstGeom prst="rect">
            <a:avLst/>
          </a:prstGeom>
          <a:solidFill>
            <a:schemeClr val="bg1"/>
          </a:solidFill>
          <a:ln w="9525">
            <a:noFill/>
          </a:ln>
        </p:spPr>
        <p:txBody>
          <a:bodyPr anchor="t" anchorCtr="0">
            <a:spAutoFit/>
          </a:bodyPr>
          <a:p>
            <a:pPr>
              <a:spcBef>
                <a:spcPct val="50000"/>
              </a:spcBef>
            </a:pPr>
            <a:endParaRPr lang="zh-CN" altLang="zh-CN" dirty="0">
              <a:latin typeface="Arial" panose="020B0604020202020204" pitchFamily="34" charset="0"/>
              <a:ea typeface="宋体" panose="02010600030101010101" pitchFamily="2" charset="-122"/>
            </a:endParaRPr>
          </a:p>
        </p:txBody>
      </p:sp>
      <p:sp>
        <p:nvSpPr>
          <p:cNvPr id="62488" name="Text Box 32"/>
          <p:cNvSpPr txBox="1"/>
          <p:nvPr/>
        </p:nvSpPr>
        <p:spPr>
          <a:xfrm>
            <a:off x="7080250" y="2757488"/>
            <a:ext cx="1600200" cy="366712"/>
          </a:xfrm>
          <a:prstGeom prst="rect">
            <a:avLst/>
          </a:prstGeom>
          <a:solidFill>
            <a:schemeClr val="bg1"/>
          </a:solidFill>
          <a:ln w="9525">
            <a:noFill/>
          </a:ln>
        </p:spPr>
        <p:txBody>
          <a:bodyPr anchor="t" anchorCtr="0">
            <a:spAutoFit/>
          </a:bodyPr>
          <a:p>
            <a:endParaRPr lang="zh-CN" altLang="zh-CN" dirty="0">
              <a:latin typeface="Arial" panose="020B0604020202020204" pitchFamily="34" charset="0"/>
              <a:ea typeface="宋体" panose="02010600030101010101" pitchFamily="2" charset="-122"/>
            </a:endParaRPr>
          </a:p>
        </p:txBody>
      </p:sp>
      <p:sp>
        <p:nvSpPr>
          <p:cNvPr id="62489" name="Text Box 33"/>
          <p:cNvSpPr txBox="1"/>
          <p:nvPr/>
        </p:nvSpPr>
        <p:spPr>
          <a:xfrm>
            <a:off x="7813675" y="3098800"/>
            <a:ext cx="1447800" cy="366713"/>
          </a:xfrm>
          <a:prstGeom prst="rect">
            <a:avLst/>
          </a:prstGeom>
          <a:noFill/>
          <a:ln w="9525">
            <a:noFill/>
          </a:ln>
        </p:spPr>
        <p:txBody>
          <a:bodyPr anchor="t" anchorCtr="0">
            <a:spAutoFit/>
          </a:bodyPr>
          <a:p>
            <a:pPr>
              <a:spcBef>
                <a:spcPct val="50000"/>
              </a:spcBef>
            </a:pPr>
            <a:r>
              <a:rPr lang="en-US" altLang="zh-CN" dirty="0">
                <a:solidFill>
                  <a:srgbClr val="DE4F40"/>
                </a:solidFill>
                <a:latin typeface="微软雅黑" panose="020B0503020204020204" pitchFamily="34" charset="-122"/>
                <a:ea typeface="微软雅黑" panose="020B0503020204020204" pitchFamily="34" charset="-122"/>
              </a:rPr>
              <a:t> </a:t>
            </a:r>
            <a:r>
              <a:rPr lang="zh-CN" altLang="en-US" b="1" dirty="0">
                <a:solidFill>
                  <a:srgbClr val="DE4F40"/>
                </a:solidFill>
                <a:latin typeface="微软雅黑" panose="020B0503020204020204" pitchFamily="34" charset="-122"/>
                <a:ea typeface="微软雅黑" panose="020B0503020204020204" pitchFamily="34" charset="-122"/>
              </a:rPr>
              <a:t>公司层面</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38" name="任意多边形 37"/>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菱形 38"/>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2889250" y="3232150"/>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2771775" y="3886200"/>
            <a:ext cx="2220913"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矩形 40"/>
          <p:cNvSpPr/>
          <p:nvPr/>
        </p:nvSpPr>
        <p:spPr>
          <a:xfrm>
            <a:off x="2735263" y="4564063"/>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矩形 41"/>
          <p:cNvSpPr/>
          <p:nvPr/>
        </p:nvSpPr>
        <p:spPr>
          <a:xfrm>
            <a:off x="2762250" y="5332413"/>
            <a:ext cx="1874838"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3189288" y="3254375"/>
            <a:ext cx="1622425"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公司级本安程序</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2959100" y="2441575"/>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746375" y="2217738"/>
            <a:ext cx="3048000" cy="830263"/>
          </a:xfrm>
          <a:prstGeom prst="rect">
            <a:avLst/>
          </a:prstGeom>
        </p:spPr>
        <p:txBody>
          <a:bodyPr>
            <a:spAutoFit/>
          </a:bodyPr>
          <a:lstStyle/>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公司级本安管理手册</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（包括、方针、战略目标）</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2959100" y="3962400"/>
            <a:ext cx="2236788"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公司级本安制度、规定</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30475" y="4525963"/>
            <a:ext cx="2949575" cy="584200"/>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所属单位体系文件包括：</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风险手册、制度</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2595563" y="5191125"/>
            <a:ext cx="2514600" cy="862013"/>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作业指导书</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工艺卡、操作规程、</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检查表等</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p:txBody>
      </p:sp>
      <p:sp>
        <p:nvSpPr>
          <p:cNvPr id="62502" name="矩形 4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2503" name="矩形 47"/>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Rectangle 2"/>
          <p:cNvSpPr>
            <a:spLocks noChangeArrowheads="1"/>
          </p:cNvSpPr>
          <p:nvPr/>
        </p:nvSpPr>
        <p:spPr bwMode="auto">
          <a:xfrm>
            <a:off x="1082675" y="1687513"/>
            <a:ext cx="10118725"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组织应对健康、安全与环境管理体系文件和资料进行控制。记录是一种特殊类型的文件，应依据</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5.6.5</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的要求进行控制。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组织应建立、实施和保持程序，以规定：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在文件发布前进行审批，以确保其充分性和适宜性；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必要时对文件进行评审和修订，并重新审批；</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确保对文件的更改和现行修订状态做出标识；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确保在使用处得到适用文件的有关版本；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确保文件字迹清楚、易于识别；</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确保对策划和运行健康、安全与环境管理体系所需的外来文件做出标识，并对其发放予以控制；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防止对过期文件的非预期使用，如需将其保留，要做出适当的标识。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287463"/>
            <a:ext cx="1987550"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文件控制</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3493"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3494"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Rectangle 2"/>
          <p:cNvSpPr>
            <a:spLocks noChangeArrowheads="1"/>
          </p:cNvSpPr>
          <p:nvPr/>
        </p:nvSpPr>
        <p:spPr bwMode="auto">
          <a:xfrm>
            <a:off x="1095375" y="2514600"/>
            <a:ext cx="9725025"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确保对设施的设计、建造、采购、操作、维护和检查等达到规定的准则要求，对项目建设、设施购置及建造前应进行健康、安全与环境评价，用于满足本质健康、安全与环境要求的设计来削减和控制风险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对设计、建设、运行、维修过程中与准则之间的偏差，组织应当进行评审，找出偏差的原因，确定纠正偏差的措施并形成文件。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65735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设施完整性</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4517" name="矩形 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4518" name="矩形 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Rectangle 2"/>
          <p:cNvSpPr>
            <a:spLocks noChangeArrowheads="1"/>
          </p:cNvSpPr>
          <p:nvPr/>
        </p:nvSpPr>
        <p:spPr bwMode="auto">
          <a:xfrm>
            <a:off x="1085850" y="1997075"/>
            <a:ext cx="1011555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组织应当建立、实施和保持程序，以保证其承包方和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供应方的健康、安全与环境管理与组织的健康、安全与环境管理体系要求相一致。组织与承包方和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供应方之间应当有特定的关系文件，以便明确各自的职责，在工作之前解决存在的差异，认可有关工作文件。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组织应当收集承包方和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供应方的相关信息并定期评审，在确定承包方和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供应方的评定过程中应当考虑：</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历史业绩；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能力；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健康、安全与环境管理状况等。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5850" y="1371600"/>
            <a:ext cx="35274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承包方和（或）供应方</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5541"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554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任意多边形 36"/>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菱形 3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连接符 15"/>
          <p:cNvCxnSpPr/>
          <p:nvPr/>
        </p:nvCxnSpPr>
        <p:spPr>
          <a:xfrm>
            <a:off x="2506663" y="4752975"/>
            <a:ext cx="853440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436" name="矩形 10"/>
          <p:cNvSpPr/>
          <p:nvPr/>
        </p:nvSpPr>
        <p:spPr>
          <a:xfrm>
            <a:off x="254000" y="457200"/>
            <a:ext cx="406400" cy="522288"/>
          </a:xfrm>
          <a:prstGeom prst="rect">
            <a:avLst/>
          </a:prstGeom>
          <a:noFill/>
          <a:ln w="9525">
            <a:noFill/>
          </a:ln>
        </p:spPr>
        <p:txBody>
          <a:bodyPr wrap="none" anchor="t" anchorCtr="0">
            <a:spAutoFit/>
          </a:bodyPr>
          <a:p>
            <a:pPr eaLnBrk="0" hangingPunct="0">
              <a:spcBef>
                <a:spcPct val="20000"/>
              </a:spcBef>
            </a:pPr>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8437" name="矩形 11"/>
          <p:cNvSpPr/>
          <p:nvPr/>
        </p:nvSpPr>
        <p:spPr>
          <a:xfrm>
            <a:off x="2097088" y="401638"/>
            <a:ext cx="1825625" cy="584200"/>
          </a:xfrm>
          <a:prstGeom prst="rect">
            <a:avLst/>
          </a:prstGeom>
          <a:noFill/>
          <a:ln w="9525">
            <a:noFill/>
          </a:ln>
        </p:spPr>
        <p:txBody>
          <a:bodyPr wrap="none" anchor="t" anchorCtr="0">
            <a:spAutoFit/>
          </a:bodyPr>
          <a:p>
            <a:pP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背景介绍</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3" name="矩形 12"/>
          <p:cNvSpPr/>
          <p:nvPr/>
        </p:nvSpPr>
        <p:spPr>
          <a:xfrm>
            <a:off x="1066800" y="1430338"/>
            <a:ext cx="9988550" cy="19399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人类社会的发展、现代科学技术的进步，使人类从原 始生存的粗放生产方式转向了走可持续发展之路，如何在生产力发展的同时既保护自然，也保护人类自身。改善生产、劳动条件</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呼唤健康、安全与环境方面规范管理、承担社会责任逐渐成为人类社会关注的焦点。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4" name="圆角矩形 13"/>
          <p:cNvSpPr/>
          <p:nvPr/>
        </p:nvSpPr>
        <p:spPr>
          <a:xfrm>
            <a:off x="1285875"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5021263"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8756650"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等腰三角形 17"/>
          <p:cNvSpPr/>
          <p:nvPr/>
        </p:nvSpPr>
        <p:spPr>
          <a:xfrm rot="5400000">
            <a:off x="4220369" y="4622006"/>
            <a:ext cx="152400" cy="26193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5400000">
            <a:off x="7954963" y="4622800"/>
            <a:ext cx="152400" cy="26035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4" name="矩形 18"/>
          <p:cNvSpPr/>
          <p:nvPr/>
        </p:nvSpPr>
        <p:spPr>
          <a:xfrm>
            <a:off x="1531938" y="4519613"/>
            <a:ext cx="1793875" cy="461962"/>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60</a:t>
            </a:r>
            <a:r>
              <a:rPr lang="zh-CN" altLang="en-US" sz="2400" b="1" dirty="0">
                <a:solidFill>
                  <a:schemeClr val="bg1"/>
                </a:solidFill>
                <a:latin typeface="微软雅黑" panose="020B0503020204020204" pitchFamily="34" charset="-122"/>
                <a:ea typeface="微软雅黑" panose="020B0503020204020204" pitchFamily="34" charset="-122"/>
              </a:rPr>
              <a:t>年代以前</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445" name="矩形 21"/>
          <p:cNvSpPr/>
          <p:nvPr/>
        </p:nvSpPr>
        <p:spPr>
          <a:xfrm>
            <a:off x="5267325" y="4533900"/>
            <a:ext cx="1793875" cy="461963"/>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70</a:t>
            </a:r>
            <a:r>
              <a:rPr lang="zh-CN" altLang="en-US" sz="2400" b="1" dirty="0">
                <a:solidFill>
                  <a:schemeClr val="bg1"/>
                </a:solidFill>
                <a:latin typeface="微软雅黑" panose="020B0503020204020204" pitchFamily="34" charset="-122"/>
                <a:ea typeface="微软雅黑" panose="020B0503020204020204" pitchFamily="34" charset="-122"/>
              </a:rPr>
              <a:t>年代以后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446" name="矩形 23"/>
          <p:cNvSpPr/>
          <p:nvPr/>
        </p:nvSpPr>
        <p:spPr>
          <a:xfrm>
            <a:off x="8939213" y="4519613"/>
            <a:ext cx="2101850" cy="461962"/>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80</a:t>
            </a:r>
            <a:r>
              <a:rPr lang="zh-CN" altLang="en-US" sz="2400" b="1" dirty="0">
                <a:solidFill>
                  <a:schemeClr val="bg1"/>
                </a:solidFill>
                <a:latin typeface="微软雅黑" panose="020B0503020204020204" pitchFamily="34" charset="-122"/>
                <a:ea typeface="微软雅黑" panose="020B0503020204020204" pitchFamily="34" charset="-122"/>
              </a:rPr>
              <a:t>年代末之后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燕尾形 24"/>
          <p:cNvSpPr/>
          <p:nvPr/>
        </p:nvSpPr>
        <p:spPr>
          <a:xfrm rot="5400000">
            <a:off x="2285206"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燕尾形 27"/>
          <p:cNvSpPr/>
          <p:nvPr/>
        </p:nvSpPr>
        <p:spPr>
          <a:xfrm rot="5400000">
            <a:off x="6020594"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燕尾形 28"/>
          <p:cNvSpPr/>
          <p:nvPr/>
        </p:nvSpPr>
        <p:spPr>
          <a:xfrm rot="5400000">
            <a:off x="9846469"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450" name="矩形 25"/>
          <p:cNvSpPr/>
          <p:nvPr/>
        </p:nvSpPr>
        <p:spPr>
          <a:xfrm>
            <a:off x="1066800" y="3622675"/>
            <a:ext cx="3262313" cy="500063"/>
          </a:xfrm>
          <a:prstGeom prst="rect">
            <a:avLst/>
          </a:prstGeom>
          <a:noFill/>
          <a:ln w="9525">
            <a:noFill/>
          </a:ln>
        </p:spPr>
        <p:txBody>
          <a:bodyPr anchor="t" anchorCtr="0">
            <a:spAutoFit/>
          </a:bodyPr>
          <a:p>
            <a:pPr defTabSz="914400">
              <a:lnSpc>
                <a:spcPct val="150000"/>
              </a:lnSpc>
              <a:buClr>
                <a:srgbClr val="0000FF"/>
              </a:buClr>
              <a:tabLst>
                <a:tab pos="450850" algn="l"/>
              </a:tabLst>
            </a:pPr>
            <a:r>
              <a:rPr lang="zh-CN" altLang="en-US" sz="2000" b="1" dirty="0">
                <a:solidFill>
                  <a:srgbClr val="4DA197"/>
                </a:solidFill>
                <a:latin typeface="微软雅黑" panose="020B0503020204020204" pitchFamily="34" charset="-122"/>
                <a:ea typeface="微软雅黑" panose="020B0503020204020204" pitchFamily="34" charset="-122"/>
              </a:rPr>
              <a:t>世界安全工作的发展过程：</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27" name="矩形 26"/>
          <p:cNvSpPr/>
          <p:nvPr/>
        </p:nvSpPr>
        <p:spPr>
          <a:xfrm>
            <a:off x="1066800" y="5619750"/>
            <a:ext cx="2697163"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工艺、装备不断完善</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5070475" y="5619750"/>
            <a:ext cx="2236788"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注重人的行为研究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71712" name="矩形 371711"/>
          <p:cNvSpPr/>
          <p:nvPr/>
        </p:nvSpPr>
        <p:spPr>
          <a:xfrm>
            <a:off x="8939213" y="5619750"/>
            <a:ext cx="2116138"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体系产生和发展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Rectangle 2"/>
          <p:cNvSpPr>
            <a:spLocks noChangeArrowheads="1"/>
          </p:cNvSpPr>
          <p:nvPr/>
        </p:nvSpPr>
        <p:spPr bwMode="auto">
          <a:xfrm>
            <a:off x="1066800" y="3429000"/>
            <a:ext cx="987742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识别、确定并满足顾客有关健康、安全与环境方面的需求。对产品的生产、运输、储存、销售、使用和废弃处理过程中的健康、安全与环境风险和影响应进行评估和管理，提供与产品相关的健康、安全与环境信息资料。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8600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顾客和产品</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6565"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6566"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Rectangle 2"/>
          <p:cNvSpPr>
            <a:spLocks noChangeArrowheads="1"/>
          </p:cNvSpPr>
          <p:nvPr/>
        </p:nvSpPr>
        <p:spPr bwMode="auto">
          <a:xfrm>
            <a:off x="1066800" y="3175000"/>
            <a:ext cx="10058400"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就其活动、产品或服务中的健康、安全与环境危害和影响，与社区内关注组织健康、安全与环境绩效或受其影响的各方进行沟通。通过适当的规划和活动，展示组织的健康、安全与环境绩效，获取社区各相关方对组织改进健康、安全与环境表现的支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1336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社区和公共关系</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7589"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7590"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Rectangle 2"/>
          <p:cNvSpPr>
            <a:spLocks noChangeArrowheads="1"/>
          </p:cNvSpPr>
          <p:nvPr/>
        </p:nvSpPr>
        <p:spPr bwMode="auto">
          <a:xfrm>
            <a:off x="1066800" y="2895600"/>
            <a:ext cx="9829800" cy="2400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作业许可程序，规定作业许可类型和证明，以及作业许可的申请、批准、实施、变更与关闭。作业许可内容应包括区域划分、风险控制措施和应急措施，作业人员的资格和能力、责任和授权、监督和审核、交流沟通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通过执行作业许可及伴随证明上的所有指令，确保对关键活动和任务的控制。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9812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8613"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861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633" name="组合 25"/>
          <p:cNvGrpSpPr/>
          <p:nvPr/>
        </p:nvGrpSpPr>
        <p:grpSpPr>
          <a:xfrm>
            <a:off x="4132263" y="2084388"/>
            <a:ext cx="3941762" cy="3200400"/>
            <a:chOff x="4420078" y="2362200"/>
            <a:chExt cx="3351843" cy="2722146"/>
          </a:xfrm>
        </p:grpSpPr>
        <p:grpSp>
          <p:nvGrpSpPr>
            <p:cNvPr id="69634" name="组合 13"/>
            <p:cNvGrpSpPr/>
            <p:nvPr/>
          </p:nvGrpSpPr>
          <p:grpSpPr>
            <a:xfrm>
              <a:off x="4420078" y="2362200"/>
              <a:ext cx="3351843" cy="2722146"/>
              <a:chOff x="5086875" y="2307054"/>
              <a:chExt cx="2027775" cy="1646825"/>
            </a:xfrm>
          </p:grpSpPr>
          <p:sp>
            <p:nvSpPr>
              <p:cNvPr id="11" name="五边形 10"/>
              <p:cNvSpPr/>
              <p:nvPr/>
            </p:nvSpPr>
            <p:spPr>
              <a:xfrm rot="16200000">
                <a:off x="5448077" y="2535482"/>
                <a:ext cx="1295568" cy="838713"/>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rot="9000000">
                <a:off x="5086875"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五边形 12"/>
              <p:cNvSpPr/>
              <p:nvPr/>
            </p:nvSpPr>
            <p:spPr>
              <a:xfrm rot="1800000">
                <a:off x="5819422"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 name="六边形 16"/>
            <p:cNvSpPr/>
            <p:nvPr/>
          </p:nvSpPr>
          <p:spPr>
            <a:xfrm rot="5400000">
              <a:off x="5526184" y="2634407"/>
              <a:ext cx="1139629" cy="981389"/>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六边形 17"/>
            <p:cNvSpPr/>
            <p:nvPr/>
          </p:nvSpPr>
          <p:spPr>
            <a:xfrm rot="12600000">
              <a:off x="6417955" y="4051388"/>
              <a:ext cx="1137979" cy="981647"/>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六边形 18"/>
            <p:cNvSpPr/>
            <p:nvPr/>
          </p:nvSpPr>
          <p:spPr>
            <a:xfrm rot="19800000">
              <a:off x="4657663" y="4063541"/>
              <a:ext cx="1139330" cy="981646"/>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 name="任意多边形 4"/>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43" name="矩形 15"/>
          <p:cNvSpPr/>
          <p:nvPr/>
        </p:nvSpPr>
        <p:spPr>
          <a:xfrm>
            <a:off x="5395913" y="3708400"/>
            <a:ext cx="1414462" cy="498475"/>
          </a:xfrm>
          <a:prstGeom prst="rect">
            <a:avLst/>
          </a:prstGeom>
          <a:noFill/>
          <a:ln w="9525">
            <a:noFill/>
          </a:ln>
        </p:spPr>
        <p:txBody>
          <a:bodyPr wrap="none" anchor="t" anchorCtr="0">
            <a:spAutoFit/>
          </a:bodyPr>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作业管理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9644" name="矩形 19"/>
          <p:cNvSpPr/>
          <p:nvPr/>
        </p:nvSpPr>
        <p:spPr>
          <a:xfrm>
            <a:off x="5745163" y="2654300"/>
            <a:ext cx="701675"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常规</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作业</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69645" name="矩形 20"/>
          <p:cNvSpPr/>
          <p:nvPr/>
        </p:nvSpPr>
        <p:spPr>
          <a:xfrm>
            <a:off x="4618038" y="4276725"/>
            <a:ext cx="955675"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非常</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规作业</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69646" name="矩形 21"/>
          <p:cNvSpPr/>
          <p:nvPr/>
        </p:nvSpPr>
        <p:spPr>
          <a:xfrm>
            <a:off x="6834188" y="4276725"/>
            <a:ext cx="696912"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应急</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处置</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23" name="矩形 22"/>
          <p:cNvSpPr/>
          <p:nvPr/>
        </p:nvSpPr>
        <p:spPr>
          <a:xfrm>
            <a:off x="5391150" y="1633538"/>
            <a:ext cx="1347788"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作业指导书</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2863850" y="5089525"/>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8118475" y="5126038"/>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应急预案</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9650" name="矩形 2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69651" name="矩形 2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4"/>
          <p:cNvSpPr>
            <a:spLocks noGrp="1" noChangeArrowheads="1"/>
          </p:cNvSpPr>
          <p:nvPr>
            <p:ph type="title"/>
          </p:nvPr>
        </p:nvSpPr>
        <p:spPr bwMode="auto">
          <a:xfrm>
            <a:off x="4978400" y="1443038"/>
            <a:ext cx="2235200" cy="368300"/>
          </a:xfr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endParaRPr kumimoji="1"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2947" name="Rectangle 2"/>
          <p:cNvSpPr>
            <a:spLocks noGrp="1" noChangeArrowheads="1"/>
          </p:cNvSpPr>
          <p:nvPr>
            <p:ph idx="1"/>
          </p:nvPr>
        </p:nvSpPr>
        <p:spPr bwMode="auto">
          <a:xfrm>
            <a:off x="1066800" y="1955800"/>
            <a:ext cx="8275638" cy="3314700"/>
          </a:xfrm>
        </p:spPr>
        <p:txBody>
          <a:bodyPr vert="horz" wrap="square" lIns="91440" tIns="45720" rIns="91440" bIns="45720" numCol="1" anchor="t" anchorCtr="0" compatLnSpc="1"/>
          <a:lstStyle/>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zh-TW"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非计划性维修工作</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承包商作业</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偏离安全标准、规则、程序要求的工作</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交叉作业</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在承包商区域进行的工作</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缺乏安全程序的工作</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屏蔽报警、中断连锁和安全应急设备</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菱形 1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1143000" y="5562600"/>
            <a:ext cx="9906000" cy="609600"/>
          </a:xfrm>
          <a:prstGeom prst="roundRect">
            <a:avLst>
              <a:gd name="adj" fmla="val 41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662" name="矩形 2"/>
          <p:cNvSpPr/>
          <p:nvPr/>
        </p:nvSpPr>
        <p:spPr>
          <a:xfrm>
            <a:off x="2438400" y="5667375"/>
            <a:ext cx="7315200" cy="400050"/>
          </a:xfrm>
          <a:prstGeom prst="rect">
            <a:avLst/>
          </a:prstGeom>
          <a:noFill/>
          <a:ln w="9525">
            <a:noFill/>
          </a:ln>
        </p:spPr>
        <p:txBody>
          <a:bodyPr anchor="t" anchorCtr="0">
            <a:spAutoFit/>
          </a:bodyPr>
          <a:p>
            <a:pPr marL="0" lvl="1" indent="0" algn="ctr" eaLnBrk="1" hangingPunct="1">
              <a:buClr>
                <a:schemeClr val="hlink"/>
              </a:buClr>
              <a:buSzPct val="70000"/>
              <a:buFont typeface="Wingdings" panose="05000000000000000000" pitchFamily="2" charset="2"/>
            </a:pPr>
            <a:r>
              <a:rPr lang="zh-CN" altLang="en-GB" sz="2000" b="1" dirty="0">
                <a:solidFill>
                  <a:schemeClr val="bg1"/>
                </a:solidFill>
                <a:latin typeface="微软雅黑" panose="020B0503020204020204" pitchFamily="34" charset="-122"/>
                <a:ea typeface="微软雅黑" panose="020B0503020204020204" pitchFamily="34" charset="-122"/>
              </a:rPr>
              <a:t>对不能确定是否需要办理许可证的其他工作，选择作业许可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663" name="矩形 1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0664" name="矩形 1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任意多边形 13"/>
          <p:cNvSpPr/>
          <p:nvPr/>
        </p:nvSpPr>
        <p:spPr>
          <a:xfrm>
            <a:off x="2819400" y="319722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任意多边形 14"/>
          <p:cNvSpPr/>
          <p:nvPr/>
        </p:nvSpPr>
        <p:spPr>
          <a:xfrm flipH="1" flipV="1">
            <a:off x="6629400" y="316865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a:xfrm>
            <a:off x="281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6"/>
          <p:cNvSpPr/>
          <p:nvPr/>
        </p:nvSpPr>
        <p:spPr>
          <a:xfrm flipH="1" flipV="1">
            <a:off x="662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a:off x="281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H="1" flipV="1">
            <a:off x="662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281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任意多边形 20"/>
          <p:cNvSpPr/>
          <p:nvPr/>
        </p:nvSpPr>
        <p:spPr>
          <a:xfrm flipH="1" flipV="1">
            <a:off x="662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任意多边形 21"/>
          <p:cNvSpPr/>
          <p:nvPr/>
        </p:nvSpPr>
        <p:spPr>
          <a:xfrm>
            <a:off x="281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任意多边形 22"/>
          <p:cNvSpPr/>
          <p:nvPr/>
        </p:nvSpPr>
        <p:spPr>
          <a:xfrm flipH="1" flipV="1">
            <a:off x="662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994" name="Rectangle 2"/>
          <p:cNvSpPr>
            <a:spLocks noGrp="1" noChangeArrowheads="1"/>
          </p:cNvSpPr>
          <p:nvPr>
            <p:ph type="title"/>
          </p:nvPr>
        </p:nvSpPr>
        <p:spPr bwMode="auto">
          <a:xfrm>
            <a:off x="4762500" y="1524000"/>
            <a:ext cx="2667000" cy="400050"/>
          </a:xfr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03450"/>
            <a:ext cx="9829800" cy="400050"/>
          </a:xfrm>
          <a:prstGeom prst="rect">
            <a:avLst/>
          </a:prstGeom>
        </p:spPr>
        <p:txBody>
          <a:bodyPr>
            <a:spAutoFit/>
          </a:bodyPr>
          <a:lstStyle/>
          <a:p>
            <a:pPr marL="0" marR="0" lvl="1" indent="0" algn="l" defTabSz="914400" rtl="0" eaLnBrk="1" fontAlgn="base" latinLnBrk="0" hangingPunct="1">
              <a:lnSpc>
                <a:spcPct val="100000"/>
              </a:lnSpc>
              <a:spcBef>
                <a:spcPts val="0"/>
              </a:spcBef>
              <a:spcAft>
                <a:spcPts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如果工作中包含下列活动，应制定专项作业许可制度，施工前 应办理专项作业许可证。</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2719" name="矩形 4"/>
          <p:cNvSpPr/>
          <p:nvPr/>
        </p:nvSpPr>
        <p:spPr>
          <a:xfrm>
            <a:off x="3548063" y="3263900"/>
            <a:ext cx="1724025"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进入受限空间</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0" name="矩形 5"/>
          <p:cNvSpPr/>
          <p:nvPr/>
        </p:nvSpPr>
        <p:spPr>
          <a:xfrm>
            <a:off x="3548063" y="3913188"/>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挖掘作业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1" name="矩形 6"/>
          <p:cNvSpPr/>
          <p:nvPr/>
        </p:nvSpPr>
        <p:spPr>
          <a:xfrm>
            <a:off x="3548063" y="4560888"/>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高处作业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2" name="矩形 7"/>
          <p:cNvSpPr/>
          <p:nvPr/>
        </p:nvSpPr>
        <p:spPr>
          <a:xfrm>
            <a:off x="3548063" y="5210175"/>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吊装作业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3" name="矩形 9"/>
          <p:cNvSpPr/>
          <p:nvPr/>
        </p:nvSpPr>
        <p:spPr>
          <a:xfrm>
            <a:off x="3548063" y="5886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管线打开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24" name="矩形 10"/>
          <p:cNvSpPr/>
          <p:nvPr/>
        </p:nvSpPr>
        <p:spPr>
          <a:xfrm>
            <a:off x="7323138" y="3219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临时用电</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5" name="矩形 23"/>
          <p:cNvSpPr/>
          <p:nvPr/>
        </p:nvSpPr>
        <p:spPr>
          <a:xfrm>
            <a:off x="7323138" y="3895725"/>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动火作业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6" name="矩形 24"/>
          <p:cNvSpPr/>
          <p:nvPr/>
        </p:nvSpPr>
        <p:spPr>
          <a:xfrm>
            <a:off x="7067550" y="4557713"/>
            <a:ext cx="1466850"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放射性作业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7" name="矩形 25"/>
          <p:cNvSpPr/>
          <p:nvPr/>
        </p:nvSpPr>
        <p:spPr>
          <a:xfrm>
            <a:off x="7323138" y="52006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爆破作业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8" name="矩形 26"/>
          <p:cNvSpPr/>
          <p:nvPr/>
        </p:nvSpPr>
        <p:spPr>
          <a:xfrm>
            <a:off x="7323138" y="5886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潜水作业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29" name="矩形 34"/>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2730" name="矩形 35"/>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3" name="Picture 3"/>
          <p:cNvPicPr>
            <a:picLocks noChangeAspect="1"/>
          </p:cNvPicPr>
          <p:nvPr/>
        </p:nvPicPr>
        <p:blipFill>
          <a:blip r:embed="rId1"/>
          <a:stretch>
            <a:fillRect/>
          </a:stretch>
        </p:blipFill>
        <p:spPr>
          <a:xfrm>
            <a:off x="5181600" y="1295400"/>
            <a:ext cx="4035425" cy="5387975"/>
          </a:xfrm>
          <a:prstGeom prst="rect">
            <a:avLst/>
          </a:prstGeom>
          <a:noFill/>
          <a:ln w="9525">
            <a:noFill/>
          </a:ln>
        </p:spPr>
      </p:pic>
      <p:sp>
        <p:nvSpPr>
          <p:cNvPr id="10" name="任意多边形 9"/>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6" name="矩形 1"/>
          <p:cNvSpPr/>
          <p:nvPr/>
        </p:nvSpPr>
        <p:spPr>
          <a:xfrm>
            <a:off x="4029075" y="2197100"/>
            <a:ext cx="552450" cy="3584575"/>
          </a:xfrm>
          <a:prstGeom prst="rect">
            <a:avLst/>
          </a:prstGeom>
          <a:noFill/>
          <a:ln w="9525">
            <a:noFill/>
          </a:ln>
        </p:spPr>
        <p:txBody>
          <a:bodyPr vert="eaVert" anchor="t" anchorCtr="0">
            <a:spAutoFit/>
          </a:bodyPr>
          <a:p>
            <a:pPr algn="ctr" eaLnBrk="0" hangingPunct="0"/>
            <a:r>
              <a:rPr lang="zh-CN" altLang="en-US" sz="2400" b="1" dirty="0">
                <a:solidFill>
                  <a:srgbClr val="4DA197"/>
                </a:solidFill>
                <a:latin typeface="微软雅黑" panose="020B0503020204020204" pitchFamily="34" charset="-122"/>
                <a:ea typeface="微软雅黑" panose="020B0503020204020204" pitchFamily="34" charset="-122"/>
              </a:rPr>
              <a:t>作业许可管理流程</a:t>
            </a:r>
            <a:endParaRPr lang="zh-CN" altLang="en-US" sz="2400" dirty="0">
              <a:solidFill>
                <a:srgbClr val="4DA197"/>
              </a:solidFill>
              <a:latin typeface="微软雅黑" panose="020B0503020204020204" pitchFamily="34" charset="-122"/>
              <a:ea typeface="微软雅黑" panose="020B0503020204020204" pitchFamily="34" charset="-122"/>
            </a:endParaRPr>
          </a:p>
        </p:txBody>
      </p:sp>
      <p:sp>
        <p:nvSpPr>
          <p:cNvPr id="3" name="圆角矩形 2"/>
          <p:cNvSpPr/>
          <p:nvPr/>
        </p:nvSpPr>
        <p:spPr>
          <a:xfrm>
            <a:off x="3962400" y="1295400"/>
            <a:ext cx="685800" cy="5387975"/>
          </a:xfrm>
          <a:prstGeom prst="roundRect">
            <a:avLst>
              <a:gd name="adj" fmla="val 1488"/>
            </a:avLst>
          </a:prstGeom>
          <a:noFill/>
          <a:ln w="2857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8" name="矩形 1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4759" name="矩形 12"/>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Rectangle 2"/>
          <p:cNvSpPr>
            <a:spLocks noChangeArrowheads="1"/>
          </p:cNvSpPr>
          <p:nvPr/>
        </p:nvSpPr>
        <p:spPr bwMode="auto">
          <a:xfrm>
            <a:off x="1066800" y="1905000"/>
            <a:ext cx="1013460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组织应确定控制健康、安全与环境风险的活动和任务，并且不同职能和层次的管理者应当针对这些活动和任务进行策划，通过以下方式确保其在规定的条件下执行：</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对于因缺乏程序指导可能导致偏离健康、安全与环境方针、目标和指标的运行情况，应建立、实施和保持形成文件的程序和工作指南；</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在程序和工作指南中对运行准则予以规定；</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对于组织所购买和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使用的货物、设备和服务中已识别的健康、安全与环境风险和影响，应建立、实施和保持程序，并将有关的程序和要求通报承包方和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建立、实施和保持程序，用于工作场所、过程、装置、机械、运行程序和工作组织的设计，包括考虑与人的能力相适应，以便从根本上消除或降低风险和影响；</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建立、实施和保持程序，推行清洁生产，对使用有毒有害原料进行生产或者在生产中排放有毒有害物质以及污染物超标排放时，应进行清洁生产审核并实施清洁生产方案。 </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14450"/>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运行控制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5781"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578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4900" y="1447800"/>
            <a:ext cx="87630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、运行控制的对象是健康、安全与环境风险的活动和任务。</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圆角矩形 2"/>
          <p:cNvSpPr/>
          <p:nvPr/>
        </p:nvSpPr>
        <p:spPr>
          <a:xfrm>
            <a:off x="11049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11049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06" name="矩形 4"/>
          <p:cNvSpPr/>
          <p:nvPr/>
        </p:nvSpPr>
        <p:spPr>
          <a:xfrm>
            <a:off x="1595438" y="2276475"/>
            <a:ext cx="172402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职业健康方面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47800" y="3962400"/>
            <a:ext cx="2286000" cy="1290638"/>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劳动防护管理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职业病防治</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现场职业卫生管理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1"/>
          <p:cNvSpPr/>
          <p:nvPr/>
        </p:nvSpPr>
        <p:spPr>
          <a:xfrm>
            <a:off x="474345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474345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0" name="矩形 6"/>
          <p:cNvSpPr/>
          <p:nvPr/>
        </p:nvSpPr>
        <p:spPr>
          <a:xfrm>
            <a:off x="5233988" y="2276475"/>
            <a:ext cx="172402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安全生产方面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819650" y="3267075"/>
            <a:ext cx="2571750" cy="3000375"/>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物料采购、仓储管理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生产过程管理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设备管理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危险化学品管理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交通管理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相关方管理等。</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83820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83820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4" name="矩形 10"/>
          <p:cNvSpPr/>
          <p:nvPr/>
        </p:nvSpPr>
        <p:spPr>
          <a:xfrm>
            <a:off x="9129713" y="2276475"/>
            <a:ext cx="120967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环境方面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648700" y="3432175"/>
            <a:ext cx="2409825" cy="2584450"/>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废水排放管理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废气排放管理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固体废弃物管理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噪声管理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节能降耗（能源、</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5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资源）管理等</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等腰三角形 14"/>
          <p:cNvSpPr/>
          <p:nvPr/>
        </p:nvSpPr>
        <p:spPr>
          <a:xfrm flipV="1">
            <a:off x="2305050"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等腰三角形 20"/>
          <p:cNvSpPr/>
          <p:nvPr/>
        </p:nvSpPr>
        <p:spPr>
          <a:xfrm flipV="1">
            <a:off x="5953125" y="2697163"/>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等腰三角形 21"/>
          <p:cNvSpPr/>
          <p:nvPr/>
        </p:nvSpPr>
        <p:spPr>
          <a:xfrm flipV="1">
            <a:off x="9580563"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9" name="矩形 2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6820" name="矩形 2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0138" y="1962150"/>
            <a:ext cx="64992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、针对上述方面制定必要的管理程序，规定运行准则。</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100138" y="2668588"/>
            <a:ext cx="4703763"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、针对现场的风险制定“两书一表”：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100138" y="4419600"/>
            <a:ext cx="23955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4</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、推进清洁生产</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a:xfrm>
            <a:off x="1690688"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69265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69620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833" name="矩形 5"/>
          <p:cNvSpPr/>
          <p:nvPr/>
        </p:nvSpPr>
        <p:spPr>
          <a:xfrm>
            <a:off x="1995488" y="3409950"/>
            <a:ext cx="2235200" cy="430213"/>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作业指导书（卡）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4" name="矩形 6"/>
          <p:cNvSpPr/>
          <p:nvPr/>
        </p:nvSpPr>
        <p:spPr>
          <a:xfrm>
            <a:off x="5297488" y="3441700"/>
            <a:ext cx="1466850" cy="427038"/>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作业计划书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5" name="矩形 7"/>
          <p:cNvSpPr/>
          <p:nvPr/>
        </p:nvSpPr>
        <p:spPr>
          <a:xfrm>
            <a:off x="8320088" y="3443288"/>
            <a:ext cx="1466850" cy="427037"/>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现场检查表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6" name="矩形 15"/>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7837" name="矩形 16"/>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0" y="1981200"/>
            <a:ext cx="12192000" cy="39624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58" name="Rectangle 2"/>
          <p:cNvSpPr>
            <a:spLocks noGrp="1"/>
          </p:cNvSpPr>
          <p:nvPr>
            <p:ph idx="1"/>
          </p:nvPr>
        </p:nvSpPr>
        <p:spPr>
          <a:xfrm>
            <a:off x="1066800" y="2667000"/>
            <a:ext cx="5943600" cy="2428875"/>
          </a:xfrm>
          <a:noFill/>
          <a:ln>
            <a:noFill/>
          </a:ln>
        </p:spPr>
        <p:txBody>
          <a:bodyPr anchor="t" anchorCtr="0"/>
          <a:p>
            <a:pPr marL="0" indent="0" algn="just" eaLnBrk="1" hangingPunct="1">
              <a:lnSpc>
                <a:spcPct val="150000"/>
              </a:lnSpc>
              <a:spcBef>
                <a:spcPct val="0"/>
              </a:spcBef>
              <a:buClr>
                <a:srgbClr val="800000"/>
              </a:buClr>
              <a:buNone/>
            </a:pPr>
            <a:r>
              <a:rPr lang="zh-CN" altLang="en-US" sz="2000" b="1" dirty="0">
                <a:solidFill>
                  <a:schemeClr val="bg1"/>
                </a:solidFill>
                <a:latin typeface="微软雅黑" panose="020B0503020204020204" pitchFamily="34" charset="-122"/>
                <a:ea typeface="微软雅黑" panose="020B0503020204020204" pitchFamily="34" charset="-122"/>
              </a:rPr>
              <a:t>本质安全管理：是指在一定经济技术条件下，在全生命周期过程中对系统中已知的危险源进行预先辨识、评价、分级，进而对其进行消除、减小、控制，实现人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环系统的最佳匹配，使事故降低到人们期望值和社会可接受水平的风险管理过程。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菱形 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1" name="矩形 1"/>
          <p:cNvSpPr/>
          <p:nvPr/>
        </p:nvSpPr>
        <p:spPr>
          <a:xfrm>
            <a:off x="1109663" y="406400"/>
            <a:ext cx="3992562"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本质安全管理的概念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19462" name="矩形 14"/>
          <p:cNvSpPr/>
          <p:nvPr/>
        </p:nvSpPr>
        <p:spPr>
          <a:xfrm>
            <a:off x="254000" y="457200"/>
            <a:ext cx="406400" cy="522288"/>
          </a:xfrm>
          <a:prstGeom prst="rect">
            <a:avLst/>
          </a:prstGeom>
          <a:noFill/>
          <a:ln w="9525">
            <a:noFill/>
          </a:ln>
        </p:spPr>
        <p:txBody>
          <a:bodyPr wrap="none" anchor="t" anchorCtr="0">
            <a:spAutoFit/>
          </a:bodyPr>
          <a:p>
            <a:pPr eaLnBrk="0" hangingPunct="0">
              <a:spcBef>
                <a:spcPct val="20000"/>
              </a:spcBef>
            </a:pPr>
            <a:r>
              <a:rPr lang="en-US" altLang="zh-CN" sz="2800" b="1" dirty="0">
                <a:solidFill>
                  <a:schemeClr val="bg1"/>
                </a:solidFill>
                <a:latin typeface="华文中宋" panose="02010600040101010101" pitchFamily="2" charset="-122"/>
                <a:ea typeface="华文中宋" panose="02010600040101010101" pitchFamily="2" charset="-122"/>
              </a:rPr>
              <a:t>2</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24" name="任意多边形 23"/>
          <p:cNvSpPr/>
          <p:nvPr/>
        </p:nvSpPr>
        <p:spPr>
          <a:xfrm flipV="1">
            <a:off x="7848600" y="2286000"/>
            <a:ext cx="4343400" cy="3333750"/>
          </a:xfrm>
          <a:custGeom>
            <a:avLst/>
            <a:gdLst>
              <a:gd name="connsiteX0" fmla="*/ 0 w 4343400"/>
              <a:gd name="connsiteY0" fmla="*/ 3333749 h 3333749"/>
              <a:gd name="connsiteX1" fmla="*/ 4343400 w 4343400"/>
              <a:gd name="connsiteY1" fmla="*/ 3333749 h 3333749"/>
              <a:gd name="connsiteX2" fmla="*/ 4343400 w 4343400"/>
              <a:gd name="connsiteY2" fmla="*/ 0 h 3333749"/>
              <a:gd name="connsiteX3" fmla="*/ 833437 w 4343400"/>
              <a:gd name="connsiteY3" fmla="*/ 0 h 3333749"/>
            </a:gdLst>
            <a:ahLst/>
            <a:cxnLst>
              <a:cxn ang="0">
                <a:pos x="connsiteX0" y="connsiteY0"/>
              </a:cxn>
              <a:cxn ang="0">
                <a:pos x="connsiteX1" y="connsiteY1"/>
              </a:cxn>
              <a:cxn ang="0">
                <a:pos x="connsiteX2" y="connsiteY2"/>
              </a:cxn>
              <a:cxn ang="0">
                <a:pos x="connsiteX3" y="connsiteY3"/>
              </a:cxn>
            </a:cxnLst>
            <a:rect l="l" t="t" r="r" b="b"/>
            <a:pathLst>
              <a:path w="4343400" h="3333749">
                <a:moveTo>
                  <a:pt x="0" y="3333749"/>
                </a:moveTo>
                <a:lnTo>
                  <a:pt x="4343400" y="3333749"/>
                </a:lnTo>
                <a:lnTo>
                  <a:pt x="4343400" y="0"/>
                </a:lnTo>
                <a:lnTo>
                  <a:pt x="833437" y="0"/>
                </a:lnTo>
                <a:close/>
              </a:path>
            </a:pathLst>
          </a:cu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464" name="图片 19"/>
          <p:cNvPicPr>
            <a:picLocks noChangeAspect="1"/>
          </p:cNvPicPr>
          <p:nvPr/>
        </p:nvPicPr>
        <p:blipFill>
          <a:blip r:embed="rId3"/>
          <a:srcRect l="6947"/>
          <a:stretch>
            <a:fillRect/>
          </a:stretch>
        </p:blipFill>
        <p:spPr>
          <a:xfrm>
            <a:off x="8150225" y="2514600"/>
            <a:ext cx="4041775" cy="2892425"/>
          </a:xfrm>
          <a:prstGeom prst="rect">
            <a:avLst/>
          </a:prstGeom>
          <a:noFill/>
          <a:ln w="9525">
            <a:noFill/>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Rectangle 2"/>
          <p:cNvSpPr>
            <a:spLocks noChangeArrowheads="1"/>
          </p:cNvSpPr>
          <p:nvPr/>
        </p:nvSpPr>
        <p:spPr bwMode="auto">
          <a:xfrm>
            <a:off x="1066800" y="2286000"/>
            <a:ext cx="100584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组织应建立、实施和保持程序，以控制组织内设施、人员、过程</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和程序等永久性或暂时性的变化，避免对健康、安全与环境的有害影响及风险。包括：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对提议的变更及实施应确定并形成文件；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对变更及其实施可能导致的健康、安全与环境风险和影响进行评审和做出记录；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对认可的变化及其实施程序形成文件；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提议的变更应当经过授权部门的批准。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注：当新的运行或者更改运行会引起管理体系的变化，变更管理不再适宜，组织需要建立专门的管理计划。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5.5.7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变更管理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78853"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885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Rectangle 2"/>
          <p:cNvSpPr>
            <a:spLocks noChangeArrowheads="1"/>
          </p:cNvSpPr>
          <p:nvPr/>
        </p:nvSpPr>
        <p:spPr bwMode="auto">
          <a:xfrm>
            <a:off x="1073150" y="2514600"/>
            <a:ext cx="995203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组织应建立、实施和保持程序，以系统地识别潜在的紧急情况和事故，并规定响应措施。</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组织应对实际发生的紧急情况和事故做出响应，以便预防和减少可能随之引发的疾病、伤害、财产损失和环境影响。</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组织应评审其应急准备和响应的程序和措施，必要时对其修订，尤其是在事故或紧急情况发生后。</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如果可行，组织还应定期测试这些程序和措施。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828800"/>
            <a:ext cx="36576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5.5.8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应急准备和响应</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877"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79878"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Rectangle 2"/>
          <p:cNvSpPr>
            <a:spLocks noChangeArrowheads="1"/>
          </p:cNvSpPr>
          <p:nvPr/>
        </p:nvSpPr>
        <p:spPr bwMode="auto">
          <a:xfrm>
            <a:off x="1076325" y="1828800"/>
            <a:ext cx="10048875" cy="47085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组织应建立、实施和保持程序，对可能具有健康、安全与环境影响的运行和活动的关键特性以及健康、安全与环境绩效进行监视和测量。程序应规定：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适用于组织的运行控制所需要的定性和定量测量；</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对组织的健康、安全与环境目标和指标的满足程度的监视和测量；</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主动性的绩效测量，即监视和测量是否符合健康、安全与环境管理方案、运行准则；</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被动性的绩效测量，即监视和测量事故、事件、疾病、污染和其他不良健康、安全与环境绩效的历史证据；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记录充分的监视和测量的数据和结果，以便于后面的纠正措施和预防措施的分析。</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如果绩效测量和监视需要设备，组织应建立、实施和保持程序，对此类设备进行校准和验证，并予以妥善维护，且应保存相关记录。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900" name="矩形 1"/>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3" name="矩形 2"/>
          <p:cNvSpPr/>
          <p:nvPr/>
        </p:nvSpPr>
        <p:spPr>
          <a:xfrm>
            <a:off x="1076325" y="1371600"/>
            <a:ext cx="275748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5.6.1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绩效测量和监视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0902" name="矩形 3"/>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 Box 2"/>
          <p:cNvSpPr txBox="1"/>
          <p:nvPr/>
        </p:nvSpPr>
        <p:spPr>
          <a:xfrm>
            <a:off x="1066800" y="3048000"/>
            <a:ext cx="9802813" cy="1938338"/>
          </a:xfrm>
          <a:prstGeom prst="rect">
            <a:avLst/>
          </a:prstGeom>
          <a:noFill/>
          <a:ln w="9525">
            <a:noFill/>
          </a:ln>
        </p:spPr>
        <p:txBody>
          <a:bodyPr anchor="t" anchorCtr="0">
            <a:spAutoFit/>
          </a:bodyPr>
          <a:p>
            <a:pPr>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为了履行遵守法律法规和其他要求的承诺，组织应建立、实施和保持程序，以定期评价对现行适用法律法规和其他要求的遵守情况。</a:t>
            </a:r>
            <a:endParaRPr lang="zh-CN" altLang="en-US" sz="2000" dirty="0">
              <a:solidFill>
                <a:srgbClr val="404040"/>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组织应保存对上述定期评价结果的记录。 </a:t>
            </a:r>
            <a:endParaRPr lang="zh-CN" altLang="en-US" sz="2000" dirty="0">
              <a:solidFill>
                <a:srgbClr val="404040"/>
              </a:solidFill>
              <a:latin typeface="微软雅黑" panose="020B0503020204020204" pitchFamily="34" charset="-122"/>
              <a:ea typeface="微软雅黑" panose="020B0503020204020204" pitchFamily="34" charset="-122"/>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057400"/>
            <a:ext cx="23209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5.6.2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合规性评价</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1925"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1926"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Rectangle 2"/>
          <p:cNvSpPr>
            <a:spLocks noChangeArrowheads="1"/>
          </p:cNvSpPr>
          <p:nvPr/>
        </p:nvSpPr>
        <p:spPr bwMode="auto">
          <a:xfrm>
            <a:off x="1066800" y="21336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组织应建立、实施和保持程序，确定有关的职责和权限，以便：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识别和纠正不符合，采取措施减少因不符合而产生的风险和影响；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对不符合进行调查，确定其产生原因，并采取纠正措施避免再次发生；</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评价采取预防措施的需求，实施所制定的适当措施，以避免不符合的发生；</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记录采取纠正措施和预防措施的结果；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评审所采取的纠正措施和预防措施的有效性。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对于所有拟定的纠正措施和预防措施，在其实施前应先通过风险评价进行评审。采取的措施，应与问题的严重性和相应的健康、安全与环境风险及影响相适应。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组织应确保对因纠正和预防措施引起的健康、安全与环境管理体系文件进行修改。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44638"/>
            <a:ext cx="429577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5.6.3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不符合、纠正措施和预防措施</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2949"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2950"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Rectangle 2"/>
          <p:cNvSpPr>
            <a:spLocks noChangeArrowheads="1"/>
          </p:cNvSpPr>
          <p:nvPr/>
        </p:nvSpPr>
        <p:spPr bwMode="auto">
          <a:xfrm>
            <a:off x="1073150" y="2286000"/>
            <a:ext cx="100457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组织应建立、实施和保持程序，确定有关的职责和权限，以便：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各职能和层次应记录并报告已经影响或正在影响健康、安全与环境的各类事故、事件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包括突发情况或管理体系的缺陷所引起的事故、事件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。事故、事件报告应达到法律、法规要求的范围，或达到组织对外交流所需要的更广的范围；</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确定事故、事件调查和处理的工作程序及责任，应与发生不符合情况时所采取纠正措施、预防措施的工作程序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(5.6.3)</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相一致。事故、事件调查和处理所确定的责任应与事故、事件的实际和潜在影响的程度相符合。事故、事件调查应尽可能快地开始，并考虑到事故现场、人员和环境保护的需要。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4000"/>
            <a:ext cx="460375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5.6.4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事故、事件报告、调查和处理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3973"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3974"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Rectangle 2"/>
          <p:cNvSpPr>
            <a:spLocks noChangeArrowheads="1"/>
          </p:cNvSpPr>
          <p:nvPr/>
        </p:nvSpPr>
        <p:spPr bwMode="auto">
          <a:xfrm>
            <a:off x="1143000" y="2438400"/>
            <a:ext cx="9906000" cy="3324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组织应建立、实施和保持程序，用于记录的标识、存放、保护、检索、留存和处置。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健康、安全与环境记录应字迹清楚、标识明确，并具有可追溯性。健康、安全与环境记录的保存和管理应便于查阅，避免损坏、变质或遗失。应规定保存期限并予以记录。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组织应按照适于组织和健康、安全与环境管理体系的方式保存必要的记录，用于证实符合本部分的要求，以及所实现的结果。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625600"/>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5.6.5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4997"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4998"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Rectangle 2"/>
          <p:cNvSpPr>
            <a:spLocks noChangeArrowheads="1"/>
          </p:cNvSpPr>
          <p:nvPr/>
        </p:nvSpPr>
        <p:spPr bwMode="auto">
          <a:xfrm>
            <a:off x="1087438" y="1592263"/>
            <a:ext cx="10266363"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组织应建立、实施和保持审核的方案和程序，确保按照计划的间隔开展健康、安全与环境管理体系审核。目的是：</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确定健康、安全与环境管理体系是否：</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符合健康、安全与环境管理工作的策划安排，包括满足本部分的要求；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得到了恰当的实施和保持；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有效地满足组织的方针和目标。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向管理者报告审核的结果。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审核方案，包括日程安排，应基于组织活动的风险评价结果和以往审核的结果。审核程序应包括审核的准则、范围、频次、方法和能力要求，以及实施审核和报告审核结果的职责和要求。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审核员的选择和审核的实施均应确保审核过程的客观性和公正性。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192213"/>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内部审核</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6021"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6022"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Rectangle 2"/>
          <p:cNvSpPr>
            <a:spLocks noChangeArrowheads="1"/>
          </p:cNvSpPr>
          <p:nvPr/>
        </p:nvSpPr>
        <p:spPr bwMode="auto">
          <a:xfrm>
            <a:off x="1085850" y="2971800"/>
            <a:ext cx="996315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最高管理者应按规定的时间间隔对健康、安全与环境管理体系进行评审，以确保其持续适宜性、充分性和有效性。评审应包括评价改进的机会和对健康、安全与环境管理体系进行修改的需求。管理评审过程应确保收集到必要的信息提供给管理者进行评价。应保存管理评审的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044" name="矩形 1"/>
          <p:cNvSpPr/>
          <p:nvPr/>
        </p:nvSpPr>
        <p:spPr>
          <a:xfrm>
            <a:off x="2097088" y="427038"/>
            <a:ext cx="18256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管理评审</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7045" name="矩形 2"/>
          <p:cNvSpPr/>
          <p:nvPr/>
        </p:nvSpPr>
        <p:spPr>
          <a:xfrm>
            <a:off x="2016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5.7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66800" y="1535113"/>
            <a:ext cx="10134600"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管理评审的输入应包括但不限于：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内部审核和合规性评价的结果；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和外部相关方的交流信息，包括投诉；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组织的健康、安全与环境绩效；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目标和指标的实现程度；</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纠正措施和预防措施的状况；</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以前管理评审的后续措施；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客观因素的变化，包括与组织有关的法律法规和其他要求的发展变化；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改进建议。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管理评审的输出应包括为实现持续改进的承诺而做出的，与健康、安全与环境方针、目标以及其他要素的修改有关的决策和行动。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068" name="矩形 5"/>
          <p:cNvSpPr/>
          <p:nvPr/>
        </p:nvSpPr>
        <p:spPr>
          <a:xfrm>
            <a:off x="2097088" y="427038"/>
            <a:ext cx="18256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管理评审</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88069" name="矩形 6"/>
          <p:cNvSpPr/>
          <p:nvPr/>
        </p:nvSpPr>
        <p:spPr>
          <a:xfrm>
            <a:off x="2016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anose="02010600040101010101" pitchFamily="2" charset="-122"/>
                <a:ea typeface="华文中宋" panose="02010600040101010101" pitchFamily="2" charset="-122"/>
              </a:rPr>
              <a:t>5.7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6914" name="Rectangle 2"/>
          <p:cNvSpPr>
            <a:spLocks noGrp="1" noChangeArrowheads="1"/>
          </p:cNvSpPr>
          <p:nvPr>
            <p:ph idx="1"/>
          </p:nvPr>
        </p:nvSpPr>
        <p:spPr>
          <a:xfrm>
            <a:off x="1071563" y="2251075"/>
            <a:ext cx="10053638" cy="14779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要求员工具备相应的安全知识、安全技能和较强的安全意识，具有良好的安全素质，不论在何时、何地、何种作业环境和条件下，都能按规程操作，杜绝“三违”，杜绝人为失误，实现人员的本质安全。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4" name="Rectangle 4"/>
          <p:cNvSpPr/>
          <p:nvPr/>
        </p:nvSpPr>
        <p:spPr>
          <a:xfrm>
            <a:off x="1071563" y="417513"/>
            <a:ext cx="387667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本质安全管理的内涵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0485" name="Rectangle 5"/>
          <p:cNvSpPr/>
          <p:nvPr/>
        </p:nvSpPr>
        <p:spPr>
          <a:xfrm>
            <a:off x="4762500" y="1595438"/>
            <a:ext cx="2667000" cy="461962"/>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人员的本质安全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0486" name="矩形 1"/>
          <p:cNvSpPr/>
          <p:nvPr/>
        </p:nvSpPr>
        <p:spPr>
          <a:xfrm>
            <a:off x="254000" y="447675"/>
            <a:ext cx="406400" cy="523875"/>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3</a:t>
            </a:r>
            <a:endParaRPr lang="zh-CN" altLang="en-US" sz="2800" dirty="0">
              <a:latin typeface="Arial" panose="020B0604020202020204" pitchFamily="34" charset="0"/>
              <a:ea typeface="宋体" panose="02010600030101010101" pitchFamily="2" charset="-122"/>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0495" name="Rectangle 4"/>
          <p:cNvSpPr/>
          <p:nvPr/>
        </p:nvSpPr>
        <p:spPr>
          <a:xfrm>
            <a:off x="4919663" y="40862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0496" name="Rectangle 2"/>
          <p:cNvSpPr txBox="1"/>
          <p:nvPr/>
        </p:nvSpPr>
        <p:spPr>
          <a:xfrm>
            <a:off x="1000125" y="4751388"/>
            <a:ext cx="10125075" cy="1477962"/>
          </a:xfrm>
          <a:prstGeom prst="rect">
            <a:avLst/>
          </a:prstGeom>
          <a:noFill/>
          <a:ln w="9525">
            <a:noFill/>
          </a:ln>
        </p:spPr>
        <p:txBody>
          <a:bodyPr anchor="t" anchorCtr="0">
            <a:spAutoFit/>
          </a:bodyPr>
          <a:p>
            <a:pPr algn="just" defTabSz="914400">
              <a:lnSpc>
                <a:spcPct val="150000"/>
              </a:lnSpc>
              <a:buClr>
                <a:srgbClr val="0000FF"/>
              </a:buClr>
              <a:buFont typeface="Arial" panose="020B0604020202020204" pitchFamily="34" charset="0"/>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一方面是对机器设备系统机械化和自动化水平的要求，要求机器设备具有故障检测和安全防护功能，安全可靠性高；另一方面是要求，在使用过程中要确保机器设备正常运转不存在安全隐患，达到本质安全管理标准。 </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Text Box 2"/>
          <p:cNvSpPr txBox="1"/>
          <p:nvPr/>
        </p:nvSpPr>
        <p:spPr>
          <a:xfrm>
            <a:off x="2438400" y="838200"/>
            <a:ext cx="7010400" cy="366713"/>
          </a:xfrm>
          <a:prstGeom prst="rect">
            <a:avLst/>
          </a:prstGeom>
          <a:noFill/>
          <a:ln w="9525">
            <a:noFill/>
          </a:ln>
        </p:spPr>
        <p:txBody>
          <a:bodyPr anchor="t" anchorCtr="0">
            <a:spAutoFit/>
          </a:bodyPr>
          <a:p>
            <a:pPr algn="just" eaLnBrk="0" hangingPunct="0">
              <a:spcBef>
                <a:spcPct val="50000"/>
              </a:spcBef>
            </a:pPr>
            <a:endParaRPr lang="zh-CN" altLang="zh-CN" dirty="0">
              <a:solidFill>
                <a:srgbClr val="FF0000"/>
              </a:solidFill>
              <a:latin typeface="Times New Roman" panose="02020603050405020304" pitchFamily="18" charset="0"/>
              <a:ea typeface="宋体" panose="02010600030101010101" pitchFamily="2" charset="-122"/>
            </a:endParaRPr>
          </a:p>
        </p:txBody>
      </p:sp>
      <p:grpSp>
        <p:nvGrpSpPr>
          <p:cNvPr id="89090" name="Group 3"/>
          <p:cNvGrpSpPr/>
          <p:nvPr/>
        </p:nvGrpSpPr>
        <p:grpSpPr>
          <a:xfrm>
            <a:off x="2209800" y="381000"/>
            <a:ext cx="7899400" cy="6113463"/>
            <a:chOff x="432" y="240"/>
            <a:chExt cx="4976" cy="3851"/>
          </a:xfrm>
        </p:grpSpPr>
        <p:sp>
          <p:nvSpPr>
            <p:cNvPr id="102410" name="Text Box 4"/>
            <p:cNvSpPr txBox="1">
              <a:spLocks noChangeArrowheads="1"/>
            </p:cNvSpPr>
            <p:nvPr/>
          </p:nvSpPr>
          <p:spPr bwMode="auto">
            <a:xfrm>
              <a:off x="432" y="240"/>
              <a:ext cx="4896" cy="252"/>
            </a:xfrm>
            <a:prstGeom prst="rect">
              <a:avLst/>
            </a:prstGeom>
            <a:noFill/>
            <a:ln>
              <a:noFill/>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本安管理体系各要素之间的关系</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9092" name="Text Box 5"/>
            <p:cNvSpPr txBox="1"/>
            <p:nvPr/>
          </p:nvSpPr>
          <p:spPr>
            <a:xfrm>
              <a:off x="624" y="1860"/>
              <a:ext cx="707"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5.2 </a:t>
              </a:r>
              <a:r>
                <a:rPr lang="zh-CN" altLang="en-US" sz="1400" b="1" dirty="0">
                  <a:latin typeface="宋体" panose="02010600030101010101" pitchFamily="2" charset="-122"/>
                  <a:ea typeface="宋体" panose="02010600030101010101" pitchFamily="2" charset="-122"/>
                </a:rPr>
                <a:t>健康安全环境方针</a:t>
              </a:r>
              <a:endParaRPr lang="zh-CN" altLang="en-US" sz="1400" b="1" dirty="0">
                <a:latin typeface="宋体" panose="02010600030101010101" pitchFamily="2" charset="-122"/>
                <a:ea typeface="宋体" panose="02010600030101010101" pitchFamily="2" charset="-122"/>
              </a:endParaRPr>
            </a:p>
          </p:txBody>
        </p:sp>
        <p:sp>
          <p:nvSpPr>
            <p:cNvPr id="89093" name="Text Box 6"/>
            <p:cNvSpPr txBox="1"/>
            <p:nvPr/>
          </p:nvSpPr>
          <p:spPr>
            <a:xfrm>
              <a:off x="2557" y="720"/>
              <a:ext cx="849"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solidFill>
                    <a:srgbClr val="FF0000"/>
                  </a:solidFill>
                  <a:latin typeface="黑体" panose="02010609060101010101" pitchFamily="49" charset="-122"/>
                  <a:ea typeface="黑体" panose="02010609060101010101" pitchFamily="49" charset="-122"/>
                </a:rPr>
                <a:t>5.7 </a:t>
              </a:r>
              <a:r>
                <a:rPr lang="zh-CN" altLang="en-US" sz="1400" b="1" dirty="0">
                  <a:solidFill>
                    <a:srgbClr val="FF0000"/>
                  </a:solidFill>
                  <a:latin typeface="黑体" panose="02010609060101010101" pitchFamily="49" charset="-122"/>
                  <a:ea typeface="黑体" panose="02010609060101010101" pitchFamily="49" charset="-122"/>
                </a:rPr>
                <a:t>管理评审</a:t>
              </a:r>
              <a:endParaRPr lang="zh-CN" altLang="en-US" sz="1400" b="1" dirty="0">
                <a:solidFill>
                  <a:srgbClr val="FF0000"/>
                </a:solidFill>
                <a:latin typeface="黑体" panose="02010609060101010101" pitchFamily="49" charset="-122"/>
                <a:ea typeface="黑体" panose="02010609060101010101" pitchFamily="49" charset="-122"/>
              </a:endParaRPr>
            </a:p>
          </p:txBody>
        </p:sp>
        <p:sp>
          <p:nvSpPr>
            <p:cNvPr id="89094" name="Line 7"/>
            <p:cNvSpPr/>
            <p:nvPr/>
          </p:nvSpPr>
          <p:spPr>
            <a:xfrm flipH="1" flipV="1">
              <a:off x="4897" y="822"/>
              <a:ext cx="0" cy="624"/>
            </a:xfrm>
            <a:prstGeom prst="line">
              <a:avLst/>
            </a:prstGeom>
            <a:ln w="9525" cap="flat" cmpd="sng">
              <a:solidFill>
                <a:schemeClr val="tx1"/>
              </a:solidFill>
              <a:prstDash val="solid"/>
              <a:round/>
              <a:headEnd type="none" w="med" len="med"/>
              <a:tailEnd type="triangle" w="med" len="med"/>
            </a:ln>
          </p:spPr>
        </p:sp>
        <p:sp>
          <p:nvSpPr>
            <p:cNvPr id="89095" name="Text Box 8"/>
            <p:cNvSpPr txBox="1"/>
            <p:nvPr/>
          </p:nvSpPr>
          <p:spPr>
            <a:xfrm>
              <a:off x="625" y="1313"/>
              <a:ext cx="721"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5.1 </a:t>
              </a:r>
              <a:r>
                <a:rPr lang="zh-CN" altLang="en-US" sz="1400" b="1" dirty="0">
                  <a:latin typeface="宋体" panose="02010600030101010101" pitchFamily="2" charset="-122"/>
                  <a:ea typeface="宋体" panose="02010600030101010101" pitchFamily="2" charset="-122"/>
                </a:rPr>
                <a:t>领导和承诺</a:t>
              </a:r>
              <a:endParaRPr lang="zh-CN" altLang="en-US" sz="1400" b="1" dirty="0">
                <a:latin typeface="宋体" panose="02010600030101010101" pitchFamily="2" charset="-122"/>
                <a:ea typeface="宋体" panose="02010600030101010101" pitchFamily="2" charset="-122"/>
              </a:endParaRPr>
            </a:p>
          </p:txBody>
        </p:sp>
        <p:sp>
          <p:nvSpPr>
            <p:cNvPr id="89096" name="Text Box 9"/>
            <p:cNvSpPr txBox="1"/>
            <p:nvPr/>
          </p:nvSpPr>
          <p:spPr>
            <a:xfrm>
              <a:off x="4465" y="2790"/>
              <a:ext cx="943" cy="868"/>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黑体" panose="02010609060101010101" pitchFamily="49" charset="-122"/>
                  <a:ea typeface="黑体" panose="02010609060101010101" pitchFamily="49" charset="-122"/>
                </a:rPr>
                <a:t>5.6.2</a:t>
              </a:r>
              <a:r>
                <a:rPr lang="zh-CN" altLang="en-US" sz="1200" b="1" dirty="0">
                  <a:latin typeface="黑体" panose="02010609060101010101" pitchFamily="49" charset="-122"/>
                  <a:ea typeface="黑体" panose="02010609060101010101" pitchFamily="49" charset="-122"/>
                </a:rPr>
                <a:t>合规性评价</a:t>
              </a:r>
              <a:endParaRPr lang="zh-CN" altLang="en-US" sz="1200" b="1" dirty="0">
                <a:latin typeface="黑体" panose="02010609060101010101" pitchFamily="49" charset="-122"/>
                <a:ea typeface="黑体" panose="02010609060101010101" pitchFamily="49" charset="-122"/>
              </a:endParaRPr>
            </a:p>
            <a:p>
              <a:pPr eaLnBrk="0" hangingPunct="0"/>
              <a:r>
                <a:rPr lang="en-US" altLang="zh-CN" sz="1400" b="1" dirty="0">
                  <a:latin typeface="黑体" panose="02010609060101010101" pitchFamily="49" charset="-122"/>
                  <a:ea typeface="黑体" panose="02010609060101010101" pitchFamily="49" charset="-122"/>
                </a:rPr>
                <a:t>5.6.3 </a:t>
              </a:r>
              <a:r>
                <a:rPr lang="zh-CN" altLang="en-US" sz="1400" b="1" dirty="0">
                  <a:latin typeface="黑体" panose="02010609060101010101" pitchFamily="49" charset="-122"/>
                  <a:ea typeface="黑体" panose="02010609060101010101" pitchFamily="49" charset="-122"/>
                </a:rPr>
                <a:t>不符合纠正和预防措施</a:t>
              </a:r>
              <a:r>
                <a:rPr lang="en-US" altLang="zh-CN" sz="1400" b="1" dirty="0">
                  <a:latin typeface="黑体" panose="02010609060101010101" pitchFamily="49" charset="-122"/>
                  <a:ea typeface="黑体" panose="02010609060101010101" pitchFamily="49" charset="-122"/>
                </a:rPr>
                <a:t>5.6.4 </a:t>
              </a:r>
              <a:r>
                <a:rPr lang="zh-CN" altLang="en-US" sz="1400" b="1" dirty="0">
                  <a:latin typeface="黑体" panose="02010609060101010101" pitchFamily="49" charset="-122"/>
                  <a:ea typeface="黑体" panose="02010609060101010101" pitchFamily="49" charset="-122"/>
                </a:rPr>
                <a:t>事故、事件报告、调查和处理</a:t>
              </a:r>
              <a:endParaRPr lang="zh-CN" altLang="en-US" sz="1400" b="1" dirty="0">
                <a:latin typeface="黑体" panose="02010609060101010101" pitchFamily="49" charset="-122"/>
                <a:ea typeface="黑体" panose="02010609060101010101" pitchFamily="49" charset="-122"/>
              </a:endParaRPr>
            </a:p>
          </p:txBody>
        </p:sp>
        <p:sp>
          <p:nvSpPr>
            <p:cNvPr id="89097" name="Text Box 10"/>
            <p:cNvSpPr txBox="1"/>
            <p:nvPr/>
          </p:nvSpPr>
          <p:spPr>
            <a:xfrm>
              <a:off x="671" y="3073"/>
              <a:ext cx="722"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黑体" panose="02010609060101010101" pitchFamily="49" charset="-122"/>
                  <a:ea typeface="黑体" panose="02010609060101010101" pitchFamily="49" charset="-122"/>
                </a:rPr>
                <a:t>5.3.2 </a:t>
              </a:r>
              <a:r>
                <a:rPr lang="zh-CN" altLang="en-US" sz="1400" b="1" dirty="0">
                  <a:latin typeface="黑体" panose="02010609060101010101" pitchFamily="49" charset="-122"/>
                  <a:ea typeface="黑体" panose="02010609060101010101" pitchFamily="49" charset="-122"/>
                </a:rPr>
                <a:t>法律法规及要求</a:t>
              </a:r>
              <a:endParaRPr lang="zh-CN" altLang="en-US" sz="1400" b="1" dirty="0">
                <a:latin typeface="黑体" panose="02010609060101010101" pitchFamily="49" charset="-122"/>
                <a:ea typeface="黑体" panose="02010609060101010101" pitchFamily="49" charset="-122"/>
              </a:endParaRPr>
            </a:p>
          </p:txBody>
        </p:sp>
        <p:sp>
          <p:nvSpPr>
            <p:cNvPr id="89098" name="Text Box 11"/>
            <p:cNvSpPr txBox="1"/>
            <p:nvPr/>
          </p:nvSpPr>
          <p:spPr>
            <a:xfrm>
              <a:off x="4561" y="1446"/>
              <a:ext cx="707"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5.6.5 </a:t>
              </a:r>
              <a:r>
                <a:rPr lang="zh-CN" altLang="en-US" sz="1400" b="1" dirty="0">
                  <a:latin typeface="宋体" panose="02010600030101010101" pitchFamily="2" charset="-122"/>
                  <a:ea typeface="宋体" panose="02010600030101010101" pitchFamily="2" charset="-122"/>
                </a:rPr>
                <a:t>记录</a:t>
              </a:r>
              <a:endParaRPr lang="zh-CN" altLang="en-US" sz="1400" b="1" dirty="0">
                <a:latin typeface="宋体" panose="02010600030101010101" pitchFamily="2" charset="-122"/>
                <a:ea typeface="宋体" panose="02010600030101010101" pitchFamily="2" charset="-122"/>
              </a:endParaRPr>
            </a:p>
          </p:txBody>
        </p:sp>
        <p:sp>
          <p:nvSpPr>
            <p:cNvPr id="89099" name="Text Box 12"/>
            <p:cNvSpPr txBox="1"/>
            <p:nvPr/>
          </p:nvSpPr>
          <p:spPr>
            <a:xfrm>
              <a:off x="2449" y="3893"/>
              <a:ext cx="943"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solidFill>
                    <a:srgbClr val="FF0000"/>
                  </a:solidFill>
                  <a:latin typeface="黑体" panose="02010609060101010101" pitchFamily="49" charset="-122"/>
                  <a:ea typeface="黑体" panose="02010609060101010101" pitchFamily="49" charset="-122"/>
                </a:rPr>
                <a:t>5.6.6 </a:t>
              </a:r>
              <a:r>
                <a:rPr lang="zh-CN" altLang="en-US" sz="1400" b="1" dirty="0">
                  <a:solidFill>
                    <a:srgbClr val="FF0000"/>
                  </a:solidFill>
                  <a:latin typeface="黑体" panose="02010609060101010101" pitchFamily="49" charset="-122"/>
                  <a:ea typeface="黑体" panose="02010609060101010101" pitchFamily="49" charset="-122"/>
                </a:rPr>
                <a:t>内部审核</a:t>
              </a:r>
              <a:endParaRPr lang="zh-CN" altLang="en-US" sz="1400" b="1" dirty="0">
                <a:solidFill>
                  <a:srgbClr val="FF0000"/>
                </a:solidFill>
                <a:latin typeface="黑体" panose="02010609060101010101" pitchFamily="49" charset="-122"/>
                <a:ea typeface="黑体" panose="02010609060101010101" pitchFamily="49" charset="-122"/>
              </a:endParaRPr>
            </a:p>
          </p:txBody>
        </p:sp>
        <p:sp>
          <p:nvSpPr>
            <p:cNvPr id="89100" name="Line 13"/>
            <p:cNvSpPr/>
            <p:nvPr/>
          </p:nvSpPr>
          <p:spPr>
            <a:xfrm flipH="1">
              <a:off x="912" y="822"/>
              <a:ext cx="1" cy="474"/>
            </a:xfrm>
            <a:prstGeom prst="line">
              <a:avLst/>
            </a:prstGeom>
            <a:ln w="9525" cap="flat" cmpd="sng">
              <a:solidFill>
                <a:schemeClr val="tx1"/>
              </a:solidFill>
              <a:prstDash val="solid"/>
              <a:round/>
              <a:headEnd type="none" w="med" len="med"/>
              <a:tailEnd type="triangle" w="med" len="med"/>
            </a:ln>
          </p:spPr>
        </p:sp>
        <p:sp>
          <p:nvSpPr>
            <p:cNvPr id="89101" name="Line 14"/>
            <p:cNvSpPr/>
            <p:nvPr/>
          </p:nvSpPr>
          <p:spPr>
            <a:xfrm>
              <a:off x="4897" y="1638"/>
              <a:ext cx="0" cy="714"/>
            </a:xfrm>
            <a:prstGeom prst="line">
              <a:avLst/>
            </a:prstGeom>
            <a:ln w="9525" cap="flat" cmpd="sng">
              <a:solidFill>
                <a:schemeClr val="tx1"/>
              </a:solidFill>
              <a:prstDash val="solid"/>
              <a:round/>
              <a:headEnd type="none" w="med" len="med"/>
              <a:tailEnd type="triangle" w="med" len="med"/>
            </a:ln>
          </p:spPr>
        </p:sp>
        <p:sp>
          <p:nvSpPr>
            <p:cNvPr id="89102" name="Line 15"/>
            <p:cNvSpPr/>
            <p:nvPr/>
          </p:nvSpPr>
          <p:spPr>
            <a:xfrm flipH="1">
              <a:off x="961" y="3414"/>
              <a:ext cx="0" cy="576"/>
            </a:xfrm>
            <a:prstGeom prst="line">
              <a:avLst/>
            </a:prstGeom>
            <a:ln w="9525" cap="flat" cmpd="sng">
              <a:solidFill>
                <a:schemeClr val="tx1"/>
              </a:solidFill>
              <a:prstDash val="solid"/>
              <a:round/>
              <a:headEnd type="none" w="med" len="med"/>
              <a:tailEnd type="triangle" w="med" len="med"/>
            </a:ln>
          </p:spPr>
        </p:sp>
        <p:sp>
          <p:nvSpPr>
            <p:cNvPr id="89103" name="Line 16"/>
            <p:cNvSpPr/>
            <p:nvPr/>
          </p:nvSpPr>
          <p:spPr>
            <a:xfrm flipH="1" flipV="1">
              <a:off x="960" y="2816"/>
              <a:ext cx="1" cy="246"/>
            </a:xfrm>
            <a:prstGeom prst="line">
              <a:avLst/>
            </a:prstGeom>
            <a:ln w="9525" cap="flat" cmpd="sng">
              <a:solidFill>
                <a:schemeClr val="tx1"/>
              </a:solidFill>
              <a:prstDash val="solid"/>
              <a:round/>
              <a:headEnd type="none" w="med" len="med"/>
              <a:tailEnd type="triangle" w="med" len="med"/>
            </a:ln>
          </p:spPr>
        </p:sp>
        <p:sp>
          <p:nvSpPr>
            <p:cNvPr id="89104" name="Text Box 17"/>
            <p:cNvSpPr txBox="1"/>
            <p:nvPr/>
          </p:nvSpPr>
          <p:spPr>
            <a:xfrm>
              <a:off x="3265" y="1121"/>
              <a:ext cx="1152" cy="754"/>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200" b="1" dirty="0">
                  <a:latin typeface="宋体" panose="02010600030101010101" pitchFamily="2" charset="-122"/>
                  <a:ea typeface="宋体" panose="02010600030101010101" pitchFamily="2" charset="-122"/>
                </a:rPr>
                <a:t>5.4.1</a:t>
              </a:r>
              <a:r>
                <a:rPr lang="zh-CN" altLang="en-US" sz="1200" b="1" dirty="0">
                  <a:latin typeface="宋体" panose="02010600030101010101" pitchFamily="2" charset="-122"/>
                  <a:ea typeface="宋体" panose="02010600030101010101" pitchFamily="2" charset="-122"/>
                </a:rPr>
                <a:t>组织结构和职责</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5.4.2</a:t>
              </a:r>
              <a:r>
                <a:rPr lang="zh-CN" altLang="en-US" sz="1200" b="1" dirty="0">
                  <a:latin typeface="宋体" panose="02010600030101010101" pitchFamily="2" charset="-122"/>
                  <a:ea typeface="宋体" panose="02010600030101010101" pitchFamily="2" charset="-122"/>
                </a:rPr>
                <a:t>管理者代表</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5.4.3</a:t>
              </a:r>
              <a:r>
                <a:rPr lang="zh-CN" altLang="en-US" sz="1200" b="1" dirty="0">
                  <a:latin typeface="宋体" panose="02010600030101010101" pitchFamily="2" charset="-122"/>
                  <a:ea typeface="宋体" panose="02010600030101010101" pitchFamily="2" charset="-122"/>
                </a:rPr>
                <a:t>资源</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5.4.4</a:t>
              </a:r>
              <a:r>
                <a:rPr lang="zh-CN" altLang="en-US" sz="1200" b="1" dirty="0">
                  <a:latin typeface="宋体" panose="02010600030101010101" pitchFamily="2" charset="-122"/>
                  <a:ea typeface="宋体" panose="02010600030101010101" pitchFamily="2" charset="-122"/>
                </a:rPr>
                <a:t>能力、培训和意识</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5.4.5</a:t>
              </a:r>
              <a:r>
                <a:rPr lang="zh-CN" altLang="en-US" sz="1200" b="1" dirty="0">
                  <a:latin typeface="宋体" panose="02010600030101010101" pitchFamily="2" charset="-122"/>
                  <a:ea typeface="宋体" panose="02010600030101010101" pitchFamily="2" charset="-122"/>
                </a:rPr>
                <a:t>协商和沟通</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5.4.6/7</a:t>
              </a:r>
              <a:r>
                <a:rPr lang="zh-CN" altLang="en-US" sz="1200" b="1" dirty="0">
                  <a:latin typeface="宋体" panose="02010600030101010101" pitchFamily="2" charset="-122"/>
                  <a:ea typeface="宋体" panose="02010600030101010101" pitchFamily="2" charset="-122"/>
                </a:rPr>
                <a:t>文件及其控制</a:t>
              </a:r>
              <a:endParaRPr lang="zh-CN" altLang="en-US" sz="1200" b="1" dirty="0">
                <a:latin typeface="宋体" panose="02010600030101010101" pitchFamily="2" charset="-122"/>
                <a:ea typeface="宋体" panose="02010600030101010101" pitchFamily="2" charset="-122"/>
              </a:endParaRPr>
            </a:p>
          </p:txBody>
        </p:sp>
        <p:sp>
          <p:nvSpPr>
            <p:cNvPr id="89105" name="Text Box 18"/>
            <p:cNvSpPr txBox="1"/>
            <p:nvPr/>
          </p:nvSpPr>
          <p:spPr>
            <a:xfrm>
              <a:off x="3217" y="2897"/>
              <a:ext cx="1104" cy="639"/>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200" b="1" dirty="0">
                  <a:latin typeface="黑体" panose="02010609060101010101" pitchFamily="49" charset="-122"/>
                  <a:ea typeface="黑体" panose="02010609060101010101" pitchFamily="49" charset="-122"/>
                </a:rPr>
                <a:t>5.5.1 </a:t>
              </a:r>
              <a:r>
                <a:rPr lang="zh-CN" altLang="en-US" sz="1200" b="1" dirty="0">
                  <a:latin typeface="黑体" panose="02010609060101010101" pitchFamily="49" charset="-122"/>
                  <a:ea typeface="黑体" panose="02010609060101010101" pitchFamily="49" charset="-122"/>
                </a:rPr>
                <a:t>设施完整性</a:t>
              </a:r>
              <a:r>
                <a:rPr lang="en-US" altLang="zh-CN" sz="1200" b="1" dirty="0">
                  <a:latin typeface="黑体" panose="02010609060101010101" pitchFamily="49" charset="-122"/>
                  <a:ea typeface="黑体" panose="02010609060101010101" pitchFamily="49" charset="-122"/>
                </a:rPr>
                <a:t>5.5.2 </a:t>
              </a:r>
              <a:r>
                <a:rPr lang="zh-CN" altLang="en-US" sz="1200" b="1" dirty="0">
                  <a:latin typeface="黑体" panose="02010609060101010101" pitchFamily="49" charset="-122"/>
                  <a:ea typeface="黑体" panose="02010609060101010101" pitchFamily="49" charset="-122"/>
                </a:rPr>
                <a:t>承包方</a:t>
              </a:r>
              <a:r>
                <a:rPr lang="en-US" altLang="zh-CN" sz="1200" b="1" dirty="0">
                  <a:latin typeface="黑体" panose="02010609060101010101" pitchFamily="49" charset="-122"/>
                  <a:ea typeface="黑体" panose="02010609060101010101" pitchFamily="49" charset="-122"/>
                </a:rPr>
                <a:t>/</a:t>
              </a:r>
              <a:r>
                <a:rPr lang="zh-CN" altLang="en-US" sz="1200" b="1" dirty="0">
                  <a:latin typeface="黑体" panose="02010609060101010101" pitchFamily="49" charset="-122"/>
                  <a:ea typeface="黑体" panose="02010609060101010101" pitchFamily="49" charset="-122"/>
                </a:rPr>
                <a:t>供应方  </a:t>
              </a:r>
              <a:r>
                <a:rPr lang="en-US" altLang="zh-CN" sz="1200" b="1" dirty="0">
                  <a:latin typeface="黑体" panose="02010609060101010101" pitchFamily="49" charset="-122"/>
                  <a:ea typeface="黑体" panose="02010609060101010101" pitchFamily="49" charset="-122"/>
                </a:rPr>
                <a:t>5.5.3 </a:t>
              </a:r>
              <a:r>
                <a:rPr lang="zh-CN" altLang="en-US" sz="1200" b="1" dirty="0">
                  <a:latin typeface="黑体" panose="02010609060101010101" pitchFamily="49" charset="-122"/>
                  <a:ea typeface="黑体" panose="02010609060101010101" pitchFamily="49" charset="-122"/>
                </a:rPr>
                <a:t>顾客和产品 </a:t>
              </a:r>
              <a:r>
                <a:rPr lang="en-US" altLang="zh-CN" sz="1200" b="1" dirty="0">
                  <a:latin typeface="黑体" panose="02010609060101010101" pitchFamily="49" charset="-122"/>
                  <a:ea typeface="黑体" panose="02010609060101010101" pitchFamily="49" charset="-122"/>
                </a:rPr>
                <a:t>5.5.4 </a:t>
              </a:r>
              <a:r>
                <a:rPr lang="zh-CN" altLang="en-US" sz="1200" b="1" dirty="0">
                  <a:latin typeface="黑体" panose="02010609060101010101" pitchFamily="49" charset="-122"/>
                  <a:ea typeface="黑体" panose="02010609060101010101" pitchFamily="49" charset="-122"/>
                </a:rPr>
                <a:t>社区和公共关系 </a:t>
              </a:r>
              <a:r>
                <a:rPr lang="en-US" altLang="zh-CN" sz="1200" b="1" dirty="0">
                  <a:latin typeface="黑体" panose="02010609060101010101" pitchFamily="49" charset="-122"/>
                  <a:ea typeface="黑体" panose="02010609060101010101" pitchFamily="49" charset="-122"/>
                </a:rPr>
                <a:t>5.5.7 </a:t>
              </a:r>
              <a:r>
                <a:rPr lang="zh-CN" altLang="en-US" sz="1200" b="1" dirty="0">
                  <a:latin typeface="黑体" panose="02010609060101010101" pitchFamily="49" charset="-122"/>
                  <a:ea typeface="黑体" panose="02010609060101010101" pitchFamily="49" charset="-122"/>
                </a:rPr>
                <a:t>变更管理</a:t>
              </a:r>
              <a:endParaRPr lang="zh-CN" altLang="en-US" sz="1200" b="1" dirty="0">
                <a:latin typeface="黑体" panose="02010609060101010101" pitchFamily="49" charset="-122"/>
                <a:ea typeface="黑体" panose="02010609060101010101" pitchFamily="49" charset="-122"/>
              </a:endParaRPr>
            </a:p>
          </p:txBody>
        </p:sp>
        <p:sp>
          <p:nvSpPr>
            <p:cNvPr id="89106" name="Line 19"/>
            <p:cNvSpPr/>
            <p:nvPr/>
          </p:nvSpPr>
          <p:spPr>
            <a:xfrm flipH="1" flipV="1">
              <a:off x="3744" y="2736"/>
              <a:ext cx="1" cy="154"/>
            </a:xfrm>
            <a:prstGeom prst="line">
              <a:avLst/>
            </a:prstGeom>
            <a:ln w="9525" cap="flat" cmpd="sng">
              <a:solidFill>
                <a:schemeClr val="tx1"/>
              </a:solidFill>
              <a:prstDash val="solid"/>
              <a:round/>
              <a:headEnd type="none" w="med" len="med"/>
              <a:tailEnd type="triangle" w="med" len="med"/>
            </a:ln>
          </p:spPr>
        </p:sp>
        <p:sp>
          <p:nvSpPr>
            <p:cNvPr id="89107" name="Line 20"/>
            <p:cNvSpPr/>
            <p:nvPr/>
          </p:nvSpPr>
          <p:spPr>
            <a:xfrm>
              <a:off x="3745" y="2177"/>
              <a:ext cx="0" cy="96"/>
            </a:xfrm>
            <a:prstGeom prst="line">
              <a:avLst/>
            </a:prstGeom>
            <a:ln w="9525" cap="flat" cmpd="sng">
              <a:solidFill>
                <a:schemeClr val="tx1"/>
              </a:solidFill>
              <a:prstDash val="solid"/>
              <a:round/>
              <a:headEnd type="none" w="med" len="med"/>
              <a:tailEnd type="triangle" w="med" len="med"/>
            </a:ln>
          </p:spPr>
        </p:sp>
        <p:sp>
          <p:nvSpPr>
            <p:cNvPr id="89108" name="Text Box 21"/>
            <p:cNvSpPr txBox="1"/>
            <p:nvPr/>
          </p:nvSpPr>
          <p:spPr>
            <a:xfrm>
              <a:off x="2353" y="2369"/>
              <a:ext cx="702"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5.3.4 </a:t>
              </a:r>
              <a:r>
                <a:rPr lang="zh-CN" altLang="en-US" sz="1400" b="1" dirty="0">
                  <a:latin typeface="宋体" panose="02010600030101010101" pitchFamily="2" charset="-122"/>
                  <a:ea typeface="宋体" panose="02010600030101010101" pitchFamily="2" charset="-122"/>
                </a:rPr>
                <a:t>管理方案</a:t>
              </a:r>
              <a:endParaRPr lang="zh-CN" altLang="en-US" sz="1400" b="1" dirty="0">
                <a:latin typeface="宋体" panose="02010600030101010101" pitchFamily="2" charset="-122"/>
                <a:ea typeface="宋体" panose="02010600030101010101" pitchFamily="2" charset="-122"/>
              </a:endParaRPr>
            </a:p>
          </p:txBody>
        </p:sp>
        <p:sp>
          <p:nvSpPr>
            <p:cNvPr id="89109" name="Text Box 22"/>
            <p:cNvSpPr txBox="1"/>
            <p:nvPr/>
          </p:nvSpPr>
          <p:spPr>
            <a:xfrm>
              <a:off x="3313" y="2273"/>
              <a:ext cx="960" cy="466"/>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5.5.5 </a:t>
              </a:r>
              <a:r>
                <a:rPr lang="zh-CN" altLang="en-US" sz="1400" b="1" dirty="0">
                  <a:latin typeface="宋体" panose="02010600030101010101" pitchFamily="2" charset="-122"/>
                  <a:ea typeface="宋体" panose="02010600030101010101" pitchFamily="2" charset="-122"/>
                </a:rPr>
                <a:t>作业许可</a:t>
              </a:r>
              <a:endParaRPr lang="zh-CN" altLang="en-US" sz="1400" b="1" dirty="0">
                <a:latin typeface="宋体" panose="02010600030101010101" pitchFamily="2" charset="-122"/>
                <a:ea typeface="宋体" panose="02010600030101010101" pitchFamily="2" charset="-122"/>
              </a:endParaRPr>
            </a:p>
            <a:p>
              <a:pPr eaLnBrk="0" hangingPunct="0"/>
              <a:r>
                <a:rPr lang="en-US" altLang="zh-CN" sz="1400" b="1" dirty="0">
                  <a:latin typeface="宋体" panose="02010600030101010101" pitchFamily="2" charset="-122"/>
                  <a:ea typeface="宋体" panose="02010600030101010101" pitchFamily="2" charset="-122"/>
                </a:rPr>
                <a:t>5.5.6 </a:t>
              </a:r>
              <a:r>
                <a:rPr lang="zh-CN" altLang="en-US" sz="1400" b="1" dirty="0">
                  <a:latin typeface="宋体" panose="02010600030101010101" pitchFamily="2" charset="-122"/>
                  <a:ea typeface="宋体" panose="02010600030101010101" pitchFamily="2" charset="-122"/>
                </a:rPr>
                <a:t>运行控制</a:t>
              </a:r>
              <a:endParaRPr lang="zh-CN" altLang="en-US" sz="1400" b="1" dirty="0">
                <a:latin typeface="宋体" panose="02010600030101010101" pitchFamily="2" charset="-122"/>
                <a:ea typeface="宋体" panose="02010600030101010101" pitchFamily="2" charset="-122"/>
              </a:endParaRPr>
            </a:p>
            <a:p>
              <a:pPr eaLnBrk="0" hangingPunct="0"/>
              <a:r>
                <a:rPr lang="en-US" altLang="zh-CN" sz="1400" b="1" dirty="0">
                  <a:latin typeface="宋体" panose="02010600030101010101" pitchFamily="2" charset="-122"/>
                  <a:ea typeface="宋体" panose="02010600030101010101" pitchFamily="2" charset="-122"/>
                </a:rPr>
                <a:t>5.5.8 </a:t>
              </a:r>
              <a:r>
                <a:rPr lang="zh-CN" altLang="en-US" sz="1400" b="1" dirty="0">
                  <a:latin typeface="宋体" panose="02010600030101010101" pitchFamily="2" charset="-122"/>
                  <a:ea typeface="宋体" panose="02010600030101010101" pitchFamily="2" charset="-122"/>
                </a:rPr>
                <a:t>应急</a:t>
              </a:r>
              <a:endParaRPr lang="zh-CN" altLang="en-US" sz="1400" b="1" dirty="0">
                <a:latin typeface="宋体" panose="02010600030101010101" pitchFamily="2" charset="-122"/>
                <a:ea typeface="宋体" panose="02010600030101010101" pitchFamily="2" charset="-122"/>
              </a:endParaRPr>
            </a:p>
          </p:txBody>
        </p:sp>
        <p:sp>
          <p:nvSpPr>
            <p:cNvPr id="89110" name="Text Box 23"/>
            <p:cNvSpPr txBox="1"/>
            <p:nvPr/>
          </p:nvSpPr>
          <p:spPr>
            <a:xfrm>
              <a:off x="4609" y="2361"/>
              <a:ext cx="660" cy="333"/>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solidFill>
                    <a:srgbClr val="FF0000"/>
                  </a:solidFill>
                  <a:latin typeface="宋体" panose="02010600030101010101" pitchFamily="2" charset="-122"/>
                  <a:ea typeface="宋体" panose="02010600030101010101" pitchFamily="2" charset="-122"/>
                </a:rPr>
                <a:t>5.6.1 </a:t>
              </a:r>
              <a:r>
                <a:rPr lang="zh-CN" altLang="en-US" sz="1400" b="1" dirty="0">
                  <a:solidFill>
                    <a:srgbClr val="FF0000"/>
                  </a:solidFill>
                  <a:latin typeface="宋体" panose="02010600030101010101" pitchFamily="2" charset="-122"/>
                  <a:ea typeface="宋体" panose="02010600030101010101" pitchFamily="2" charset="-122"/>
                </a:rPr>
                <a:t>绩效监测</a:t>
              </a:r>
              <a:endParaRPr lang="zh-CN" altLang="en-US" sz="1400" b="1" dirty="0">
                <a:solidFill>
                  <a:srgbClr val="FF0000"/>
                </a:solidFill>
                <a:latin typeface="宋体" panose="02010600030101010101" pitchFamily="2" charset="-122"/>
                <a:ea typeface="宋体" panose="02010600030101010101" pitchFamily="2" charset="-122"/>
              </a:endParaRPr>
            </a:p>
          </p:txBody>
        </p:sp>
        <p:sp>
          <p:nvSpPr>
            <p:cNvPr id="89111" name="Line 24"/>
            <p:cNvSpPr/>
            <p:nvPr/>
          </p:nvSpPr>
          <p:spPr>
            <a:xfrm>
              <a:off x="1393" y="2561"/>
              <a:ext cx="144" cy="0"/>
            </a:xfrm>
            <a:prstGeom prst="line">
              <a:avLst/>
            </a:prstGeom>
            <a:ln w="9525" cap="flat" cmpd="sng">
              <a:solidFill>
                <a:schemeClr val="tx1"/>
              </a:solidFill>
              <a:prstDash val="solid"/>
              <a:round/>
              <a:headEnd type="none" w="med" len="med"/>
              <a:tailEnd type="triangle" w="med" len="med"/>
            </a:ln>
          </p:spPr>
        </p:sp>
        <p:sp>
          <p:nvSpPr>
            <p:cNvPr id="89112" name="Text Box 25"/>
            <p:cNvSpPr txBox="1"/>
            <p:nvPr/>
          </p:nvSpPr>
          <p:spPr>
            <a:xfrm>
              <a:off x="1537" y="2369"/>
              <a:ext cx="639"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5.3.3 </a:t>
              </a:r>
              <a:r>
                <a:rPr lang="zh-CN" altLang="en-US" sz="1400" b="1" dirty="0">
                  <a:latin typeface="宋体" panose="02010600030101010101" pitchFamily="2" charset="-122"/>
                  <a:ea typeface="宋体" panose="02010600030101010101" pitchFamily="2" charset="-122"/>
                </a:rPr>
                <a:t>目标和指标</a:t>
              </a:r>
              <a:endParaRPr lang="zh-CN" altLang="en-US" sz="1400" b="1" dirty="0">
                <a:latin typeface="宋体" panose="02010600030101010101" pitchFamily="2" charset="-122"/>
                <a:ea typeface="宋体" panose="02010600030101010101" pitchFamily="2" charset="-122"/>
              </a:endParaRPr>
            </a:p>
          </p:txBody>
        </p:sp>
        <p:sp>
          <p:nvSpPr>
            <p:cNvPr id="89113" name="Line 26"/>
            <p:cNvSpPr/>
            <p:nvPr/>
          </p:nvSpPr>
          <p:spPr>
            <a:xfrm>
              <a:off x="2185" y="2561"/>
              <a:ext cx="168" cy="0"/>
            </a:xfrm>
            <a:prstGeom prst="line">
              <a:avLst/>
            </a:prstGeom>
            <a:ln w="9525" cap="flat" cmpd="sng">
              <a:solidFill>
                <a:schemeClr val="tx1"/>
              </a:solidFill>
              <a:prstDash val="solid"/>
              <a:round/>
              <a:headEnd type="none" w="med" len="med"/>
              <a:tailEnd type="triangle" w="med" len="med"/>
            </a:ln>
          </p:spPr>
        </p:sp>
        <p:sp>
          <p:nvSpPr>
            <p:cNvPr id="89114" name="Line 27"/>
            <p:cNvSpPr/>
            <p:nvPr/>
          </p:nvSpPr>
          <p:spPr>
            <a:xfrm>
              <a:off x="3073" y="2561"/>
              <a:ext cx="240" cy="0"/>
            </a:xfrm>
            <a:prstGeom prst="line">
              <a:avLst/>
            </a:prstGeom>
            <a:ln w="9525" cap="flat" cmpd="sng">
              <a:solidFill>
                <a:schemeClr val="tx1"/>
              </a:solidFill>
              <a:prstDash val="solid"/>
              <a:round/>
              <a:headEnd type="none" w="med" len="med"/>
              <a:tailEnd type="triangle" w="med" len="med"/>
            </a:ln>
          </p:spPr>
        </p:sp>
        <p:sp>
          <p:nvSpPr>
            <p:cNvPr id="89115" name="Line 28"/>
            <p:cNvSpPr/>
            <p:nvPr/>
          </p:nvSpPr>
          <p:spPr>
            <a:xfrm flipV="1">
              <a:off x="4273" y="2561"/>
              <a:ext cx="336" cy="0"/>
            </a:xfrm>
            <a:prstGeom prst="line">
              <a:avLst/>
            </a:prstGeom>
            <a:ln w="9525" cap="flat" cmpd="sng">
              <a:solidFill>
                <a:schemeClr val="tx1"/>
              </a:solidFill>
              <a:prstDash val="solid"/>
              <a:round/>
              <a:headEnd type="none" w="med" len="med"/>
              <a:tailEnd type="triangle" w="med" len="med"/>
            </a:ln>
          </p:spPr>
        </p:sp>
        <p:sp>
          <p:nvSpPr>
            <p:cNvPr id="89116" name="Line 29"/>
            <p:cNvSpPr/>
            <p:nvPr/>
          </p:nvSpPr>
          <p:spPr>
            <a:xfrm flipV="1">
              <a:off x="4897" y="3558"/>
              <a:ext cx="0" cy="422"/>
            </a:xfrm>
            <a:prstGeom prst="line">
              <a:avLst/>
            </a:prstGeom>
            <a:ln w="9525" cap="flat" cmpd="sng">
              <a:solidFill>
                <a:schemeClr val="tx1"/>
              </a:solidFill>
              <a:prstDash val="solid"/>
              <a:round/>
              <a:headEnd type="none" w="med" len="med"/>
              <a:tailEnd type="triangle" w="med" len="med"/>
            </a:ln>
          </p:spPr>
        </p:sp>
        <p:sp>
          <p:nvSpPr>
            <p:cNvPr id="89117" name="Line 30"/>
            <p:cNvSpPr/>
            <p:nvPr/>
          </p:nvSpPr>
          <p:spPr>
            <a:xfrm flipH="1" flipV="1">
              <a:off x="4897" y="2694"/>
              <a:ext cx="0" cy="96"/>
            </a:xfrm>
            <a:prstGeom prst="line">
              <a:avLst/>
            </a:prstGeom>
            <a:ln w="9525" cap="flat" cmpd="sng">
              <a:solidFill>
                <a:schemeClr val="tx1"/>
              </a:solidFill>
              <a:prstDash val="solid"/>
              <a:round/>
              <a:headEnd type="none" w="med" len="med"/>
              <a:tailEnd type="triangle" w="med" len="med"/>
            </a:ln>
          </p:spPr>
        </p:sp>
        <p:sp>
          <p:nvSpPr>
            <p:cNvPr id="89118" name="Line 31"/>
            <p:cNvSpPr/>
            <p:nvPr/>
          </p:nvSpPr>
          <p:spPr>
            <a:xfrm>
              <a:off x="3409" y="3990"/>
              <a:ext cx="1488" cy="0"/>
            </a:xfrm>
            <a:prstGeom prst="line">
              <a:avLst/>
            </a:prstGeom>
            <a:ln w="9525" cap="flat" cmpd="sng">
              <a:solidFill>
                <a:schemeClr val="tx1"/>
              </a:solidFill>
              <a:prstDash val="solid"/>
              <a:round/>
              <a:headEnd type="none" w="med" len="med"/>
              <a:tailEnd type="none" w="med" len="med"/>
            </a:ln>
          </p:spPr>
        </p:sp>
        <p:sp>
          <p:nvSpPr>
            <p:cNvPr id="89119" name="Line 32"/>
            <p:cNvSpPr/>
            <p:nvPr/>
          </p:nvSpPr>
          <p:spPr>
            <a:xfrm>
              <a:off x="961" y="3990"/>
              <a:ext cx="1488" cy="0"/>
            </a:xfrm>
            <a:prstGeom prst="line">
              <a:avLst/>
            </a:prstGeom>
            <a:ln w="9525" cap="flat" cmpd="sng">
              <a:solidFill>
                <a:schemeClr val="tx1"/>
              </a:solidFill>
              <a:prstDash val="solid"/>
              <a:round/>
              <a:headEnd type="none" w="med" len="med"/>
              <a:tailEnd type="none" w="med" len="med"/>
            </a:ln>
          </p:spPr>
        </p:sp>
        <p:sp>
          <p:nvSpPr>
            <p:cNvPr id="89120" name="Line 33"/>
            <p:cNvSpPr/>
            <p:nvPr/>
          </p:nvSpPr>
          <p:spPr>
            <a:xfrm flipH="1">
              <a:off x="929" y="1638"/>
              <a:ext cx="0" cy="228"/>
            </a:xfrm>
            <a:prstGeom prst="line">
              <a:avLst/>
            </a:prstGeom>
            <a:ln w="9525" cap="flat" cmpd="sng">
              <a:solidFill>
                <a:schemeClr val="tx1"/>
              </a:solidFill>
              <a:prstDash val="solid"/>
              <a:round/>
              <a:headEnd type="none" w="med" len="med"/>
              <a:tailEnd type="triangle" w="med" len="med"/>
            </a:ln>
          </p:spPr>
        </p:sp>
        <p:sp>
          <p:nvSpPr>
            <p:cNvPr id="89121" name="Line 34"/>
            <p:cNvSpPr/>
            <p:nvPr/>
          </p:nvSpPr>
          <p:spPr>
            <a:xfrm>
              <a:off x="961" y="2214"/>
              <a:ext cx="0" cy="96"/>
            </a:xfrm>
            <a:prstGeom prst="line">
              <a:avLst/>
            </a:prstGeom>
            <a:ln w="9525" cap="flat" cmpd="sng">
              <a:solidFill>
                <a:schemeClr val="tx1"/>
              </a:solidFill>
              <a:prstDash val="solid"/>
              <a:miter/>
              <a:headEnd type="none" w="med" len="med"/>
              <a:tailEnd type="triangle" w="med" len="med"/>
            </a:ln>
          </p:spPr>
        </p:sp>
        <p:sp>
          <p:nvSpPr>
            <p:cNvPr id="89122" name="Line 35"/>
            <p:cNvSpPr/>
            <p:nvPr/>
          </p:nvSpPr>
          <p:spPr>
            <a:xfrm flipH="1">
              <a:off x="3409" y="822"/>
              <a:ext cx="1488" cy="0"/>
            </a:xfrm>
            <a:prstGeom prst="line">
              <a:avLst/>
            </a:prstGeom>
            <a:ln w="9525" cap="flat" cmpd="sng">
              <a:solidFill>
                <a:schemeClr val="tx1"/>
              </a:solidFill>
              <a:prstDash val="solid"/>
              <a:miter/>
              <a:headEnd type="none" w="med" len="med"/>
              <a:tailEnd type="triangle" w="med" len="med"/>
            </a:ln>
          </p:spPr>
        </p:sp>
        <p:sp>
          <p:nvSpPr>
            <p:cNvPr id="89123" name="Line 36"/>
            <p:cNvSpPr/>
            <p:nvPr/>
          </p:nvSpPr>
          <p:spPr>
            <a:xfrm>
              <a:off x="913" y="822"/>
              <a:ext cx="1632" cy="0"/>
            </a:xfrm>
            <a:prstGeom prst="line">
              <a:avLst/>
            </a:prstGeom>
            <a:ln w="9525" cap="flat" cmpd="sng">
              <a:solidFill>
                <a:schemeClr val="tx1"/>
              </a:solidFill>
              <a:prstDash val="solid"/>
              <a:miter/>
              <a:headEnd type="none" w="med" len="med"/>
              <a:tailEnd type="none" w="med" len="med"/>
            </a:ln>
          </p:spPr>
        </p:sp>
      </p:grpSp>
      <p:sp>
        <p:nvSpPr>
          <p:cNvPr id="89124" name="Text Box 37"/>
          <p:cNvSpPr txBox="1"/>
          <p:nvPr/>
        </p:nvSpPr>
        <p:spPr>
          <a:xfrm>
            <a:off x="2133600" y="3914775"/>
            <a:ext cx="1524000" cy="733425"/>
          </a:xfrm>
          <a:prstGeom prst="rect">
            <a:avLst/>
          </a:prstGeom>
          <a:noFill/>
          <a:ln w="3175" cap="flat" cmpd="sng">
            <a:solidFill>
              <a:schemeClr val="tx1"/>
            </a:solidFill>
            <a:prstDash val="solid"/>
            <a:miter/>
            <a:headEnd type="none" w="med" len="med"/>
            <a:tailEnd type="none" w="med" len="med"/>
          </a:ln>
        </p:spPr>
        <p:txBody>
          <a:bodyPr anchor="t" anchorCtr="0">
            <a:spAutoFit/>
          </a:bodyPr>
          <a:p>
            <a:pPr algn="just" eaLnBrk="0" hangingPunct="0">
              <a:spcBef>
                <a:spcPct val="50000"/>
              </a:spcBef>
            </a:pPr>
            <a:r>
              <a:rPr lang="en-US" altLang="zh-CN" sz="1400" b="1" dirty="0">
                <a:latin typeface="Times New Roman" panose="02020603050405020304" pitchFamily="18" charset="0"/>
                <a:ea typeface="宋体" panose="02010600030101010101" pitchFamily="2" charset="-122"/>
              </a:rPr>
              <a:t>5.3.1</a:t>
            </a:r>
            <a:r>
              <a:rPr lang="zh-CN" altLang="en-US" sz="1400" b="1" dirty="0">
                <a:latin typeface="Times New Roman" panose="02020603050405020304" pitchFamily="18" charset="0"/>
                <a:ea typeface="宋体" panose="02010600030101010101" pitchFamily="2" charset="-122"/>
              </a:rPr>
              <a:t>危害因素辨识和风险评价控制策划</a:t>
            </a:r>
            <a:endParaRPr lang="zh-CN" altLang="en-US" sz="1400" b="1" dirty="0">
              <a:latin typeface="Times New Roman" panose="02020603050405020304" pitchFamily="18" charset="0"/>
              <a:ea typeface="宋体" panose="02010600030101010101" pitchFamily="2" charset="-122"/>
            </a:endParaRPr>
          </a:p>
        </p:txBody>
      </p:sp>
      <p:sp>
        <p:nvSpPr>
          <p:cNvPr id="89125" name="Line 38"/>
          <p:cNvSpPr/>
          <p:nvPr/>
        </p:nvSpPr>
        <p:spPr>
          <a:xfrm flipV="1">
            <a:off x="2667000" y="3581400"/>
            <a:ext cx="0" cy="304800"/>
          </a:xfrm>
          <a:prstGeom prst="line">
            <a:avLst/>
          </a:prstGeom>
          <a:ln w="9525" cap="flat" cmpd="sng">
            <a:solidFill>
              <a:schemeClr val="tx1"/>
            </a:solidFill>
            <a:prstDash val="solid"/>
            <a:round/>
            <a:headEnd type="none" w="med" len="med"/>
            <a:tailEnd type="triangle" w="med" len="med"/>
          </a:ln>
        </p:spPr>
      </p:sp>
      <p:sp>
        <p:nvSpPr>
          <p:cNvPr id="89126" name="Line 39"/>
          <p:cNvSpPr/>
          <p:nvPr/>
        </p:nvSpPr>
        <p:spPr>
          <a:xfrm>
            <a:off x="8534400" y="2438400"/>
            <a:ext cx="228600" cy="0"/>
          </a:xfrm>
          <a:prstGeom prst="line">
            <a:avLst/>
          </a:prstGeom>
          <a:ln w="9525" cap="flat" cmpd="sng">
            <a:solidFill>
              <a:schemeClr val="tx1"/>
            </a:solidFill>
            <a:prstDash val="solid"/>
            <a:round/>
            <a:headEnd type="none" w="med" len="med"/>
            <a:tailEnd type="triangle" w="med" len="med"/>
          </a:ln>
        </p:spPr>
      </p:sp>
      <p:sp>
        <p:nvSpPr>
          <p:cNvPr id="89127" name="Line 41"/>
          <p:cNvSpPr/>
          <p:nvPr/>
        </p:nvSpPr>
        <p:spPr>
          <a:xfrm flipV="1">
            <a:off x="9296400" y="2590800"/>
            <a:ext cx="0" cy="1143000"/>
          </a:xfrm>
          <a:prstGeom prst="line">
            <a:avLst/>
          </a:prstGeom>
          <a:ln w="9525" cap="flat" cmpd="sng">
            <a:solidFill>
              <a:schemeClr val="tx1"/>
            </a:solidFill>
            <a:prstDash val="solid"/>
            <a:round/>
            <a:headEnd type="none" w="med" len="med"/>
            <a:tailEnd type="triangle" w="med" len="med"/>
          </a:ln>
        </p:spPr>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792720" y="4149090"/>
            <a:ext cx="397891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7" name="Rectangle 4"/>
          <p:cNvSpPr/>
          <p:nvPr/>
        </p:nvSpPr>
        <p:spPr>
          <a:xfrm>
            <a:off x="1071563" y="417513"/>
            <a:ext cx="387667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本质安全管理的内涵</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1508" name="矩形 1"/>
          <p:cNvSpPr/>
          <p:nvPr/>
        </p:nvSpPr>
        <p:spPr>
          <a:xfrm>
            <a:off x="254000" y="447675"/>
            <a:ext cx="406400" cy="523875"/>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3</a:t>
            </a:r>
            <a:endParaRPr lang="zh-CN" altLang="en-US" sz="2800" dirty="0">
              <a:latin typeface="Arial" panose="020B0604020202020204" pitchFamily="34" charset="0"/>
              <a:ea typeface="宋体" panose="02010600030101010101" pitchFamily="2" charset="-122"/>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1517" name="Rectangle 4"/>
          <p:cNvSpPr/>
          <p:nvPr/>
        </p:nvSpPr>
        <p:spPr>
          <a:xfrm>
            <a:off x="4919663" y="40862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1518" name="Rectangle 4"/>
          <p:cNvSpPr/>
          <p:nvPr/>
        </p:nvSpPr>
        <p:spPr>
          <a:xfrm>
            <a:off x="4919663" y="15589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环境的本质安全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1519" name="Rectangle 2"/>
          <p:cNvSpPr txBox="1"/>
          <p:nvPr/>
        </p:nvSpPr>
        <p:spPr>
          <a:xfrm>
            <a:off x="1071563" y="2419350"/>
            <a:ext cx="7896225" cy="554038"/>
          </a:xfrm>
          <a:prstGeom prst="rect">
            <a:avLst/>
          </a:prstGeom>
          <a:noFill/>
          <a:ln w="9525">
            <a:noFill/>
          </a:ln>
        </p:spPr>
        <p:txBody>
          <a:bodyPr anchor="t" anchorCtr="0">
            <a:spAutoFit/>
          </a:bodyPr>
          <a:p>
            <a:pPr algn="just" defTabSz="914400">
              <a:lnSpc>
                <a:spcPct val="150000"/>
              </a:lnSpc>
              <a:buClr>
                <a:srgbClr val="0000FF"/>
              </a:buClr>
              <a:buFont typeface="Arial" panose="020B0604020202020204" pitchFamily="34" charset="0"/>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生产环境应符合安全规程和标准的要求，且作业环境整洁卫生。</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27" name="Rectangle 2"/>
          <p:cNvSpPr>
            <a:spLocks noGrp="1" noChangeArrowheads="1"/>
          </p:cNvSpPr>
          <p:nvPr>
            <p:ph idx="1"/>
          </p:nvPr>
        </p:nvSpPr>
        <p:spPr>
          <a:xfrm>
            <a:off x="1071563" y="5024438"/>
            <a:ext cx="10058400" cy="1016000"/>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管理体系科学、简洁、完善、高效。做到每一条已知的风险都应有相应的管理措施予以削减、控制和监督，确保管理无漏洞。</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
          <p:cNvPicPr>
            <a:picLocks noChangeAspect="1"/>
          </p:cNvPicPr>
          <p:nvPr/>
        </p:nvPicPr>
        <p:blipFill>
          <a:blip r:embed="rId1"/>
          <a:stretch>
            <a:fillRect/>
          </a:stretch>
        </p:blipFill>
        <p:spPr>
          <a:xfrm>
            <a:off x="4986338" y="1981200"/>
            <a:ext cx="7246937" cy="4876800"/>
          </a:xfrm>
          <a:prstGeom prst="rect">
            <a:avLst/>
          </a:prstGeom>
          <a:noFill/>
          <a:ln w="9525">
            <a:noFill/>
          </a:ln>
        </p:spPr>
      </p:pic>
      <p:sp>
        <p:nvSpPr>
          <p:cNvPr id="8" name="任意多边形 7"/>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1842" name="Rectangle 2"/>
          <p:cNvSpPr>
            <a:spLocks noGrp="1" noChangeArrowheads="1"/>
          </p:cNvSpPr>
          <p:nvPr>
            <p:ph idx="1"/>
          </p:nvPr>
        </p:nvSpPr>
        <p:spPr>
          <a:xfrm>
            <a:off x="1066800" y="1566863"/>
            <a:ext cx="6781800" cy="28622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质安全管理的目标是通过以预控为核心的、持续的、全面的、全过程的、全员参加的、闭环式的安全管理活动，在生产过程中做到人员无失误、设备无故障、系统无缺陷、管理无漏洞，进而实现人员、机器设备、环境、管理的本质安全，切断安全事故发生的因果链，最终实现杜绝各类生产事故发生的本质安全目标。</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533" name="Rectangle 4"/>
          <p:cNvSpPr/>
          <p:nvPr/>
        </p:nvSpPr>
        <p:spPr>
          <a:xfrm>
            <a:off x="1004888" y="427038"/>
            <a:ext cx="40100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本质安全管理的目标 </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
        <p:nvSpPr>
          <p:cNvPr id="22534" name="矩形 1"/>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00.xml><?xml version="1.0" encoding="utf-8"?>
<p:tagLst xmlns:p="http://schemas.openxmlformats.org/presentationml/2006/main">
  <p:tag name="NORDRI TOOLS WATERMARK" val="qghdn3my"/>
</p:tagLst>
</file>

<file path=ppt/tags/tag101.xml><?xml version="1.0" encoding="utf-8"?>
<p:tagLst xmlns:p="http://schemas.openxmlformats.org/presentationml/2006/main">
  <p:tag name="NORDRI TOOLS WATERMARK" val="2b4gl2xk"/>
</p:tagLst>
</file>

<file path=ppt/tags/tag102.xml><?xml version="1.0" encoding="utf-8"?>
<p:tagLst xmlns:p="http://schemas.openxmlformats.org/presentationml/2006/main">
  <p:tag name="NORDRI TOOLS WATERMARK" val="qghdn3my"/>
</p:tagLst>
</file>

<file path=ppt/tags/tag103.xml><?xml version="1.0" encoding="utf-8"?>
<p:tagLst xmlns:p="http://schemas.openxmlformats.org/presentationml/2006/main">
  <p:tag name="NORDRI TOOLS WATERMARK" val="2b4gl2xk"/>
</p:tagLst>
</file>

<file path=ppt/tags/tag104.xml><?xml version="1.0" encoding="utf-8"?>
<p:tagLst xmlns:p="http://schemas.openxmlformats.org/presentationml/2006/main">
  <p:tag name="NORDRI TOOLS WATERMARK" val="qghdn3my"/>
</p:tagLst>
</file>

<file path=ppt/tags/tag105.xml><?xml version="1.0" encoding="utf-8"?>
<p:tagLst xmlns:p="http://schemas.openxmlformats.org/presentationml/2006/main">
  <p:tag name="NORDRI TOOLS WATERMARK" val="2b4gl2xk"/>
</p:tagLst>
</file>

<file path=ppt/tags/tag106.xml><?xml version="1.0" encoding="utf-8"?>
<p:tagLst xmlns:p="http://schemas.openxmlformats.org/presentationml/2006/main">
  <p:tag name="NORDRI TOOLS WATERMARK" val="qghdn3my"/>
</p:tagLst>
</file>

<file path=ppt/tags/tag107.xml><?xml version="1.0" encoding="utf-8"?>
<p:tagLst xmlns:p="http://schemas.openxmlformats.org/presentationml/2006/main">
  <p:tag name="NORDRI TOOLS WATERMARK" val="2b4gl2xk"/>
</p:tagLst>
</file>

<file path=ppt/tags/tag108.xml><?xml version="1.0" encoding="utf-8"?>
<p:tagLst xmlns:p="http://schemas.openxmlformats.org/presentationml/2006/main">
  <p:tag name="NORDRI TOOLS WATERMARK" val="qghdn3my"/>
</p:tagLst>
</file>

<file path=ppt/tags/tag109.xml><?xml version="1.0" encoding="utf-8"?>
<p:tagLst xmlns:p="http://schemas.openxmlformats.org/presentationml/2006/main">
  <p:tag name="NORDRI TOOLS WATERMARK" val="2b4gl2xk"/>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0.xml><?xml version="1.0" encoding="utf-8"?>
<p:tagLst xmlns:p="http://schemas.openxmlformats.org/presentationml/2006/main">
  <p:tag name="NORDRI TOOLS WATERMARK" val="qghdn3my"/>
</p:tagLst>
</file>

<file path=ppt/tags/tag111.xml><?xml version="1.0" encoding="utf-8"?>
<p:tagLst xmlns:p="http://schemas.openxmlformats.org/presentationml/2006/main">
  <p:tag name="NORDRI TOOLS WATERMARK" val="2b4gl2xk"/>
</p:tagLst>
</file>

<file path=ppt/tags/tag112.xml><?xml version="1.0" encoding="utf-8"?>
<p:tagLst xmlns:p="http://schemas.openxmlformats.org/presentationml/2006/main">
  <p:tag name="NORDRI TOOLS WATERMARK" val="qghdn3my"/>
</p:tagLst>
</file>

<file path=ppt/tags/tag113.xml><?xml version="1.0" encoding="utf-8"?>
<p:tagLst xmlns:p="http://schemas.openxmlformats.org/presentationml/2006/main">
  <p:tag name="NORDRI TOOLS WATERMARK" val="2b4gl2xk"/>
</p:tagLst>
</file>

<file path=ppt/tags/tag114.xml><?xml version="1.0" encoding="utf-8"?>
<p:tagLst xmlns:p="http://schemas.openxmlformats.org/presentationml/2006/main">
  <p:tag name="NORDRI TOOLS WATERMARK" val="qghdn3my"/>
</p:tagLst>
</file>

<file path=ppt/tags/tag115.xml><?xml version="1.0" encoding="utf-8"?>
<p:tagLst xmlns:p="http://schemas.openxmlformats.org/presentationml/2006/main">
  <p:tag name="NORDRI TOOLS WATERMARK" val="2b4gl2xk"/>
</p:tagLst>
</file>

<file path=ppt/tags/tag116.xml><?xml version="1.0" encoding="utf-8"?>
<p:tagLst xmlns:p="http://schemas.openxmlformats.org/presentationml/2006/main">
  <p:tag name="NORDRI TOOLS WATERMARK" val="qghdn3my"/>
</p:tagLst>
</file>

<file path=ppt/tags/tag117.xml><?xml version="1.0" encoding="utf-8"?>
<p:tagLst xmlns:p="http://schemas.openxmlformats.org/presentationml/2006/main">
  <p:tag name="NORDRI TOOLS WATERMARK" val="2b4gl2xk"/>
</p:tagLst>
</file>

<file path=ppt/tags/tag118.xml><?xml version="1.0" encoding="utf-8"?>
<p:tagLst xmlns:p="http://schemas.openxmlformats.org/presentationml/2006/main">
  <p:tag name="NORDRI TOOLS WATERMARK" val="qghdn3my"/>
</p:tagLst>
</file>

<file path=ppt/tags/tag119.xml><?xml version="1.0" encoding="utf-8"?>
<p:tagLst xmlns:p="http://schemas.openxmlformats.org/presentationml/2006/main">
  <p:tag name="NORDRI TOOLS WATERMARK" val="2b4gl2xk"/>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0.xml><?xml version="1.0" encoding="utf-8"?>
<p:tagLst xmlns:p="http://schemas.openxmlformats.org/presentationml/2006/main">
  <p:tag name="NORDRI TOOLS WATERMARK" val="qghdn3my"/>
</p:tagLst>
</file>

<file path=ppt/tags/tag121.xml><?xml version="1.0" encoding="utf-8"?>
<p:tagLst xmlns:p="http://schemas.openxmlformats.org/presentationml/2006/main">
  <p:tag name="NORDRI TOOLS WATERMARK" val="2b4gl2xk"/>
</p:tagLst>
</file>

<file path=ppt/tags/tag122.xml><?xml version="1.0" encoding="utf-8"?>
<p:tagLst xmlns:p="http://schemas.openxmlformats.org/presentationml/2006/main">
  <p:tag name="NORDRI TOOLS WATERMARK" val="qghdn3my"/>
</p:tagLst>
</file>

<file path=ppt/tags/tag123.xml><?xml version="1.0" encoding="utf-8"?>
<p:tagLst xmlns:p="http://schemas.openxmlformats.org/presentationml/2006/main">
  <p:tag name="NORDRI TOOLS WATERMARK" val="2b4gl2xk"/>
</p:tagLst>
</file>

<file path=ppt/tags/tag124.xml><?xml version="1.0" encoding="utf-8"?>
<p:tagLst xmlns:p="http://schemas.openxmlformats.org/presentationml/2006/main">
  <p:tag name="NORDRI TOOLS WATERMARK" val="qghdn3my"/>
</p:tagLst>
</file>

<file path=ppt/tags/tag125.xml><?xml version="1.0" encoding="utf-8"?>
<p:tagLst xmlns:p="http://schemas.openxmlformats.org/presentationml/2006/main">
  <p:tag name="NORDRI TOOLS WATERMARK" val="2b4gl2xk"/>
</p:tagLst>
</file>

<file path=ppt/tags/tag126.xml><?xml version="1.0" encoding="utf-8"?>
<p:tagLst xmlns:p="http://schemas.openxmlformats.org/presentationml/2006/main">
  <p:tag name="NORDRI TOOLS WATERMARK" val="qghdn3my"/>
</p:tagLst>
</file>

<file path=ppt/tags/tag127.xml><?xml version="1.0" encoding="utf-8"?>
<p:tagLst xmlns:p="http://schemas.openxmlformats.org/presentationml/2006/main">
  <p:tag name="NORDRI TOOLS WATERMARK" val="2b4gl2xk"/>
</p:tagLst>
</file>

<file path=ppt/tags/tag128.xml><?xml version="1.0" encoding="utf-8"?>
<p:tagLst xmlns:p="http://schemas.openxmlformats.org/presentationml/2006/main">
  <p:tag name="NORDRI TOOLS WATERMARK" val="qghdn3my"/>
</p:tagLst>
</file>

<file path=ppt/tags/tag129.xml><?xml version="1.0" encoding="utf-8"?>
<p:tagLst xmlns:p="http://schemas.openxmlformats.org/presentationml/2006/main">
  <p:tag name="NORDRI TOOLS WATERMARK" val="2b4gl2xk"/>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NORDRI TOOLS WATERMARK" val="qghdn3my"/>
</p:tagLst>
</file>

<file path=ppt/tags/tag131.xml><?xml version="1.0" encoding="utf-8"?>
<p:tagLst xmlns:p="http://schemas.openxmlformats.org/presentationml/2006/main">
  <p:tag name="NORDRI TOOLS WATERMARK" val="2b4gl2xk"/>
</p:tagLst>
</file>

<file path=ppt/tags/tag132.xml><?xml version="1.0" encoding="utf-8"?>
<p:tagLst xmlns:p="http://schemas.openxmlformats.org/presentationml/2006/main">
  <p:tag name="NORDRI TOOLS WATERMARK" val="qghdn3my"/>
</p:tagLst>
</file>

<file path=ppt/tags/tag133.xml><?xml version="1.0" encoding="utf-8"?>
<p:tagLst xmlns:p="http://schemas.openxmlformats.org/presentationml/2006/main">
  <p:tag name="NORDRI TOOLS WATERMARK" val="2b4gl2xk"/>
</p:tagLst>
</file>

<file path=ppt/tags/tag134.xml><?xml version="1.0" encoding="utf-8"?>
<p:tagLst xmlns:p="http://schemas.openxmlformats.org/presentationml/2006/main">
  <p:tag name="NORDRI TOOLS WATERMARK" val="qghdn3my"/>
</p:tagLst>
</file>

<file path=ppt/tags/tag135.xml><?xml version="1.0" encoding="utf-8"?>
<p:tagLst xmlns:p="http://schemas.openxmlformats.org/presentationml/2006/main">
  <p:tag name="NORDRI TOOLS WATERMARK" val="2b4gl2xk"/>
</p:tagLst>
</file>

<file path=ppt/tags/tag136.xml><?xml version="1.0" encoding="utf-8"?>
<p:tagLst xmlns:p="http://schemas.openxmlformats.org/presentationml/2006/main">
  <p:tag name="NORDRI TOOLS WATERMARK" val="qghdn3my"/>
</p:tagLst>
</file>

<file path=ppt/tags/tag137.xml><?xml version="1.0" encoding="utf-8"?>
<p:tagLst xmlns:p="http://schemas.openxmlformats.org/presentationml/2006/main">
  <p:tag name="NORDRI TOOLS WATERMARK" val="2b4gl2xk"/>
</p:tagLst>
</file>

<file path=ppt/tags/tag138.xml><?xml version="1.0" encoding="utf-8"?>
<p:tagLst xmlns:p="http://schemas.openxmlformats.org/presentationml/2006/main">
  <p:tag name="NORDRI TOOLS WATERMARK" val="qghdn3my"/>
</p:tagLst>
</file>

<file path=ppt/tags/tag139.xml><?xml version="1.0" encoding="utf-8"?>
<p:tagLst xmlns:p="http://schemas.openxmlformats.org/presentationml/2006/main">
  <p:tag name="NORDRI TOOLS WATERMARK" val="2b4gl2xk"/>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NORDRI TOOLS WATERMARK" val="qghdn3my"/>
</p:tagLst>
</file>

<file path=ppt/tags/tag141.xml><?xml version="1.0" encoding="utf-8"?>
<p:tagLst xmlns:p="http://schemas.openxmlformats.org/presentationml/2006/main">
  <p:tag name="NORDRI TOOLS WATERMARK" val="2b4gl2xk"/>
</p:tagLst>
</file>

<file path=ppt/tags/tag142.xml><?xml version="1.0" encoding="utf-8"?>
<p:tagLst xmlns:p="http://schemas.openxmlformats.org/presentationml/2006/main">
  <p:tag name="NORDRI TOOLS WATERMARK" val="qghdn3my"/>
</p:tagLst>
</file>

<file path=ppt/tags/tag143.xml><?xml version="1.0" encoding="utf-8"?>
<p:tagLst xmlns:p="http://schemas.openxmlformats.org/presentationml/2006/main">
  <p:tag name="NORDRI TOOLS WATERMARK" val="2b4gl2xk"/>
</p:tagLst>
</file>

<file path=ppt/tags/tag144.xml><?xml version="1.0" encoding="utf-8"?>
<p:tagLst xmlns:p="http://schemas.openxmlformats.org/presentationml/2006/main">
  <p:tag name="NORDRI TOOLS WATERMARK" val="qghdn3my"/>
</p:tagLst>
</file>

<file path=ppt/tags/tag145.xml><?xml version="1.0" encoding="utf-8"?>
<p:tagLst xmlns:p="http://schemas.openxmlformats.org/presentationml/2006/main">
  <p:tag name="NORDRI TOOLS WATERMARK" val="2b4gl2xk"/>
</p:tagLst>
</file>

<file path=ppt/tags/tag146.xml><?xml version="1.0" encoding="utf-8"?>
<p:tagLst xmlns:p="http://schemas.openxmlformats.org/presentationml/2006/main">
  <p:tag name="NORDRI TOOLS WATERMARK" val="qghdn3my"/>
</p:tagLst>
</file>

<file path=ppt/tags/tag147.xml><?xml version="1.0" encoding="utf-8"?>
<p:tagLst xmlns:p="http://schemas.openxmlformats.org/presentationml/2006/main">
  <p:tag name="NORDRI TOOLS WATERMARK" val="2b4gl2xk"/>
</p:tagLst>
</file>

<file path=ppt/tags/tag148.xml><?xml version="1.0" encoding="utf-8"?>
<p:tagLst xmlns:p="http://schemas.openxmlformats.org/presentationml/2006/main">
  <p:tag name="NORDRI TOOLS WATERMARK" val="qghdn3my"/>
</p:tagLst>
</file>

<file path=ppt/tags/tag149.xml><?xml version="1.0" encoding="utf-8"?>
<p:tagLst xmlns:p="http://schemas.openxmlformats.org/presentationml/2006/main">
  <p:tag name="NORDRI TOOLS WATERMARK" val="2b4gl2xk"/>
</p:tagLst>
</file>

<file path=ppt/tags/tag15.xml><?xml version="1.0" encoding="utf-8"?>
<p:tagLst xmlns:p="http://schemas.openxmlformats.org/presentationml/2006/main">
  <p:tag name="KSO_WM_SPECIAL_SOURCE" val="bdnull"/>
</p:tagLst>
</file>

<file path=ppt/tags/tag150.xml><?xml version="1.0" encoding="utf-8"?>
<p:tagLst xmlns:p="http://schemas.openxmlformats.org/presentationml/2006/main">
  <p:tag name="NORDRI TOOLS WATERMARK" val="qghdn3my"/>
</p:tagLst>
</file>

<file path=ppt/tags/tag151.xml><?xml version="1.0" encoding="utf-8"?>
<p:tagLst xmlns:p="http://schemas.openxmlformats.org/presentationml/2006/main">
  <p:tag name="NORDRI TOOLS WATERMARK" val="2b4gl2xk"/>
</p:tagLst>
</file>

<file path=ppt/tags/tag152.xml><?xml version="1.0" encoding="utf-8"?>
<p:tagLst xmlns:p="http://schemas.openxmlformats.org/presentationml/2006/main">
  <p:tag name="NORDRI TOOLS WATERMARK" val="qghdn3my"/>
</p:tagLst>
</file>

<file path=ppt/tags/tag153.xml><?xml version="1.0" encoding="utf-8"?>
<p:tagLst xmlns:p="http://schemas.openxmlformats.org/presentationml/2006/main">
  <p:tag name="NORDRI TOOLS WATERMARK" val="2b4gl2xk"/>
</p:tagLst>
</file>

<file path=ppt/tags/tag15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59.xml><?xml version="1.0" encoding="utf-8"?>
<p:tagLst xmlns:p="http://schemas.openxmlformats.org/presentationml/2006/main">
  <p:tag name="commondata" val="eyJoZGlkIjoiNDY1MmY4MTY3YzFkZTg4NGM1MWI4N2I1NTA1MWI4MWEifQ=="/>
</p:tagLst>
</file>

<file path=ppt/tags/tag16.xml><?xml version="1.0" encoding="utf-8"?>
<p:tagLst xmlns:p="http://schemas.openxmlformats.org/presentationml/2006/main">
  <p:tag name="NORDRI TOOLS WATERMARK" val="2b4gl2xk"/>
</p:tagLst>
</file>

<file path=ppt/tags/tag17.xml><?xml version="1.0" encoding="utf-8"?>
<p:tagLst xmlns:p="http://schemas.openxmlformats.org/presentationml/2006/main">
  <p:tag name="NORDRI TOOLS WATERMARK" val="2b4gl2xk"/>
</p:tagLst>
</file>

<file path=ppt/tags/tag18.xml><?xml version="1.0" encoding="utf-8"?>
<p:tagLst xmlns:p="http://schemas.openxmlformats.org/presentationml/2006/main">
  <p:tag name="NORDRI TOOLS WATERMARK" val="2b4gl2xk"/>
</p:tagLst>
</file>

<file path=ppt/tags/tag19.xml><?xml version="1.0" encoding="utf-8"?>
<p:tagLst xmlns:p="http://schemas.openxmlformats.org/presentationml/2006/main">
  <p:tag name="NORDRI TOOLS WATERMARK" val="qghdn3my"/>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NORDRI TOOLS WATERMARK" val="2b4gl2xk"/>
</p:tagLst>
</file>

<file path=ppt/tags/tag21.xml><?xml version="1.0" encoding="utf-8"?>
<p:tagLst xmlns:p="http://schemas.openxmlformats.org/presentationml/2006/main">
  <p:tag name="NORDRI TOOLS WATERMARK" val="qghdn3my"/>
</p:tagLst>
</file>

<file path=ppt/tags/tag22.xml><?xml version="1.0" encoding="utf-8"?>
<p:tagLst xmlns:p="http://schemas.openxmlformats.org/presentationml/2006/main">
  <p:tag name="NORDRI TOOLS WATERMARK" val="2b4gl2xk"/>
</p:tagLst>
</file>

<file path=ppt/tags/tag23.xml><?xml version="1.0" encoding="utf-8"?>
<p:tagLst xmlns:p="http://schemas.openxmlformats.org/presentationml/2006/main">
  <p:tag name="NORDRI TOOLS WATERMARK" val="qghdn3my"/>
</p:tagLst>
</file>

<file path=ppt/tags/tag24.xml><?xml version="1.0" encoding="utf-8"?>
<p:tagLst xmlns:p="http://schemas.openxmlformats.org/presentationml/2006/main">
  <p:tag name="NORDRI TOOLS WATERMARK" val="2b4gl2xk"/>
</p:tagLst>
</file>

<file path=ppt/tags/tag25.xml><?xml version="1.0" encoding="utf-8"?>
<p:tagLst xmlns:p="http://schemas.openxmlformats.org/presentationml/2006/main">
  <p:tag name="NORDRI TOOLS WATERMARK" val="qghdn3my"/>
</p:tagLst>
</file>

<file path=ppt/tags/tag26.xml><?xml version="1.0" encoding="utf-8"?>
<p:tagLst xmlns:p="http://schemas.openxmlformats.org/presentationml/2006/main">
  <p:tag name="NORDRI TOOLS WATERMARK" val="2b4gl2xk"/>
</p:tagLst>
</file>

<file path=ppt/tags/tag27.xml><?xml version="1.0" encoding="utf-8"?>
<p:tagLst xmlns:p="http://schemas.openxmlformats.org/presentationml/2006/main">
  <p:tag name="NORDRI TOOLS WATERMARK" val="qghdn3my"/>
</p:tagLst>
</file>

<file path=ppt/tags/tag28.xml><?xml version="1.0" encoding="utf-8"?>
<p:tagLst xmlns:p="http://schemas.openxmlformats.org/presentationml/2006/main">
  <p:tag name="NORDRI TOOLS WATERMARK" val="2b4gl2xk"/>
</p:tagLst>
</file>

<file path=ppt/tags/tag29.xml><?xml version="1.0" encoding="utf-8"?>
<p:tagLst xmlns:p="http://schemas.openxmlformats.org/presentationml/2006/main">
  <p:tag name="NORDRI TOOLS WATERMARK" val="qghdn3my"/>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NORDRI TOOLS WATERMARK" val="2b4gl2xk"/>
</p:tagLst>
</file>

<file path=ppt/tags/tag31.xml><?xml version="1.0" encoding="utf-8"?>
<p:tagLst xmlns:p="http://schemas.openxmlformats.org/presentationml/2006/main">
  <p:tag name="NORDRI TOOLS WATERMARK" val="qghdn3my"/>
</p:tagLst>
</file>

<file path=ppt/tags/tag32.xml><?xml version="1.0" encoding="utf-8"?>
<p:tagLst xmlns:p="http://schemas.openxmlformats.org/presentationml/2006/main">
  <p:tag name="NORDRI TOOLS WATERMARK" val="2b4gl2xk"/>
</p:tagLst>
</file>

<file path=ppt/tags/tag33.xml><?xml version="1.0" encoding="utf-8"?>
<p:tagLst xmlns:p="http://schemas.openxmlformats.org/presentationml/2006/main">
  <p:tag name="NORDRI TOOLS WATERMARK" val="qghdn3my"/>
</p:tagLst>
</file>

<file path=ppt/tags/tag34.xml><?xml version="1.0" encoding="utf-8"?>
<p:tagLst xmlns:p="http://schemas.openxmlformats.org/presentationml/2006/main">
  <p:tag name="NORDRI TOOLS WATERMARK" val="2b4gl2xk"/>
</p:tagLst>
</file>

<file path=ppt/tags/tag35.xml><?xml version="1.0" encoding="utf-8"?>
<p:tagLst xmlns:p="http://schemas.openxmlformats.org/presentationml/2006/main">
  <p:tag name="NORDRI TOOLS WATERMARK" val="qghdn3my"/>
</p:tagLst>
</file>

<file path=ppt/tags/tag36.xml><?xml version="1.0" encoding="utf-8"?>
<p:tagLst xmlns:p="http://schemas.openxmlformats.org/presentationml/2006/main">
  <p:tag name="NORDRI TOOLS WATERMARK" val="2b4gl2xk"/>
</p:tagLst>
</file>

<file path=ppt/tags/tag37.xml><?xml version="1.0" encoding="utf-8"?>
<p:tagLst xmlns:p="http://schemas.openxmlformats.org/presentationml/2006/main">
  <p:tag name="NORDRI TOOLS WATERMARK" val="qghdn3my"/>
</p:tagLst>
</file>

<file path=ppt/tags/tag38.xml><?xml version="1.0" encoding="utf-8"?>
<p:tagLst xmlns:p="http://schemas.openxmlformats.org/presentationml/2006/main">
  <p:tag name="NORDRI TOOLS WATERMARK" val="2b4gl2xk"/>
</p:tagLst>
</file>

<file path=ppt/tags/tag39.xml><?xml version="1.0" encoding="utf-8"?>
<p:tagLst xmlns:p="http://schemas.openxmlformats.org/presentationml/2006/main">
  <p:tag name="NORDRI TOOLS WATERMARK" val="qghdn3my"/>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NORDRI TOOLS WATERMARK" val="2b4gl2xk"/>
</p:tagLst>
</file>

<file path=ppt/tags/tag41.xml><?xml version="1.0" encoding="utf-8"?>
<p:tagLst xmlns:p="http://schemas.openxmlformats.org/presentationml/2006/main">
  <p:tag name="NORDRI TOOLS WATERMARK" val="qghdn3my"/>
</p:tagLst>
</file>

<file path=ppt/tags/tag42.xml><?xml version="1.0" encoding="utf-8"?>
<p:tagLst xmlns:p="http://schemas.openxmlformats.org/presentationml/2006/main">
  <p:tag name="NORDRI TOOLS WATERMARK" val="2b4gl2xk"/>
</p:tagLst>
</file>

<file path=ppt/tags/tag43.xml><?xml version="1.0" encoding="utf-8"?>
<p:tagLst xmlns:p="http://schemas.openxmlformats.org/presentationml/2006/main">
  <p:tag name="NORDRI TOOLS WATERMARK" val="qghdn3my"/>
</p:tagLst>
</file>

<file path=ppt/tags/tag44.xml><?xml version="1.0" encoding="utf-8"?>
<p:tagLst xmlns:p="http://schemas.openxmlformats.org/presentationml/2006/main">
  <p:tag name="NORDRI TOOLS WATERMARK" val="2b4gl2xk"/>
</p:tagLst>
</file>

<file path=ppt/tags/tag45.xml><?xml version="1.0" encoding="utf-8"?>
<p:tagLst xmlns:p="http://schemas.openxmlformats.org/presentationml/2006/main">
  <p:tag name="NORDRI TOOLS WATERMARK" val="qghdn3my"/>
</p:tagLst>
</file>

<file path=ppt/tags/tag46.xml><?xml version="1.0" encoding="utf-8"?>
<p:tagLst xmlns:p="http://schemas.openxmlformats.org/presentationml/2006/main">
  <p:tag name="NORDRI TOOLS WATERMARK" val="2b4gl2xk"/>
</p:tagLst>
</file>

<file path=ppt/tags/tag47.xml><?xml version="1.0" encoding="utf-8"?>
<p:tagLst xmlns:p="http://schemas.openxmlformats.org/presentationml/2006/main">
  <p:tag name="NORDRI TOOLS WATERMARK" val="qghdn3my"/>
</p:tagLst>
</file>

<file path=ppt/tags/tag48.xml><?xml version="1.0" encoding="utf-8"?>
<p:tagLst xmlns:p="http://schemas.openxmlformats.org/presentationml/2006/main">
  <p:tag name="NORDRI TOOLS WATERMARK" val="2b4gl2xk"/>
</p:tagLst>
</file>

<file path=ppt/tags/tag49.xml><?xml version="1.0" encoding="utf-8"?>
<p:tagLst xmlns:p="http://schemas.openxmlformats.org/presentationml/2006/main">
  <p:tag name="NORDRI TOOLS WATERMARK" val="qghdn3my"/>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NORDRI TOOLS WATERMARK" val="2b4gl2xk"/>
</p:tagLst>
</file>

<file path=ppt/tags/tag51.xml><?xml version="1.0" encoding="utf-8"?>
<p:tagLst xmlns:p="http://schemas.openxmlformats.org/presentationml/2006/main">
  <p:tag name="NORDRI TOOLS WATERMARK" val="qghdn3my"/>
</p:tagLst>
</file>

<file path=ppt/tags/tag52.xml><?xml version="1.0" encoding="utf-8"?>
<p:tagLst xmlns:p="http://schemas.openxmlformats.org/presentationml/2006/main">
  <p:tag name="NORDRI TOOLS WATERMARK" val="2b4gl2xk"/>
</p:tagLst>
</file>

<file path=ppt/tags/tag53.xml><?xml version="1.0" encoding="utf-8"?>
<p:tagLst xmlns:p="http://schemas.openxmlformats.org/presentationml/2006/main">
  <p:tag name="NORDRI TOOLS WATERMARK" val="qghdn3my"/>
</p:tagLst>
</file>

<file path=ppt/tags/tag54.xml><?xml version="1.0" encoding="utf-8"?>
<p:tagLst xmlns:p="http://schemas.openxmlformats.org/presentationml/2006/main">
  <p:tag name="NORDRI TOOLS WATERMARK" val="2b4gl2xk"/>
</p:tagLst>
</file>

<file path=ppt/tags/tag55.xml><?xml version="1.0" encoding="utf-8"?>
<p:tagLst xmlns:p="http://schemas.openxmlformats.org/presentationml/2006/main">
  <p:tag name="NORDRI TOOLS WATERMARK" val="qghdn3my"/>
</p:tagLst>
</file>

<file path=ppt/tags/tag56.xml><?xml version="1.0" encoding="utf-8"?>
<p:tagLst xmlns:p="http://schemas.openxmlformats.org/presentationml/2006/main">
  <p:tag name="NORDRI TOOLS WATERMARK" val="2b4gl2xk"/>
</p:tagLst>
</file>

<file path=ppt/tags/tag57.xml><?xml version="1.0" encoding="utf-8"?>
<p:tagLst xmlns:p="http://schemas.openxmlformats.org/presentationml/2006/main">
  <p:tag name="NORDRI TOOLS WATERMARK" val="qghdn3my"/>
</p:tagLst>
</file>

<file path=ppt/tags/tag58.xml><?xml version="1.0" encoding="utf-8"?>
<p:tagLst xmlns:p="http://schemas.openxmlformats.org/presentationml/2006/main">
  <p:tag name="NORDRI TOOLS WATERMARK" val="2b4gl2xk"/>
</p:tagLst>
</file>

<file path=ppt/tags/tag59.xml><?xml version="1.0" encoding="utf-8"?>
<p:tagLst xmlns:p="http://schemas.openxmlformats.org/presentationml/2006/main">
  <p:tag name="NORDRI TOOLS WATERMARK" val="2b4gl2xk"/>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NORDRI TOOLS WATERMARK" val="2b4gl2xk"/>
</p:tagLst>
</file>

<file path=ppt/tags/tag61.xml><?xml version="1.0" encoding="utf-8"?>
<p:tagLst xmlns:p="http://schemas.openxmlformats.org/presentationml/2006/main">
  <p:tag name="NORDRI TOOLS WATERMARK" val="2b4gl2xk"/>
</p:tagLst>
</file>

<file path=ppt/tags/tag62.xml><?xml version="1.0" encoding="utf-8"?>
<p:tagLst xmlns:p="http://schemas.openxmlformats.org/presentationml/2006/main">
  <p:tag name="NORDRI TOOLS WATERMARK" val="2b4gl2xk"/>
</p:tagLst>
</file>

<file path=ppt/tags/tag63.xml><?xml version="1.0" encoding="utf-8"?>
<p:tagLst xmlns:p="http://schemas.openxmlformats.org/presentationml/2006/main">
  <p:tag name="NORDRI TOOLS WATERMARK" val="2b4gl2xk"/>
</p:tagLst>
</file>

<file path=ppt/tags/tag64.xml><?xml version="1.0" encoding="utf-8"?>
<p:tagLst xmlns:p="http://schemas.openxmlformats.org/presentationml/2006/main">
  <p:tag name="NORDRI TOOLS WATERMARK" val="2b4gl2xk"/>
</p:tagLst>
</file>

<file path=ppt/tags/tag65.xml><?xml version="1.0" encoding="utf-8"?>
<p:tagLst xmlns:p="http://schemas.openxmlformats.org/presentationml/2006/main">
  <p:tag name="NORDRI TOOLS WATERMARK" val="2b4gl2xk"/>
</p:tagLst>
</file>

<file path=ppt/tags/tag66.xml><?xml version="1.0" encoding="utf-8"?>
<p:tagLst xmlns:p="http://schemas.openxmlformats.org/presentationml/2006/main">
  <p:tag name="NORDRI TOOLS WATERMARK" val="2b4gl2xk"/>
</p:tagLst>
</file>

<file path=ppt/tags/tag67.xml><?xml version="1.0" encoding="utf-8"?>
<p:tagLst xmlns:p="http://schemas.openxmlformats.org/presentationml/2006/main">
  <p:tag name="NORDRI TOOLS WATERMARK" val="2b4gl2xk"/>
</p:tagLst>
</file>

<file path=ppt/tags/tag68.xml><?xml version="1.0" encoding="utf-8"?>
<p:tagLst xmlns:p="http://schemas.openxmlformats.org/presentationml/2006/main">
  <p:tag name="NORDRI TOOLS WATERMARK" val="qghdn3my"/>
</p:tagLst>
</file>

<file path=ppt/tags/tag69.xml><?xml version="1.0" encoding="utf-8"?>
<p:tagLst xmlns:p="http://schemas.openxmlformats.org/presentationml/2006/main">
  <p:tag name="NORDRI TOOLS WATERMARK" val="2b4gl2xk"/>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NORDRI TOOLS WATERMARK" val="qghdn3my"/>
</p:tagLst>
</file>

<file path=ppt/tags/tag71.xml><?xml version="1.0" encoding="utf-8"?>
<p:tagLst xmlns:p="http://schemas.openxmlformats.org/presentationml/2006/main">
  <p:tag name="NORDRI TOOLS WATERMARK" val="2b4gl2xk"/>
</p:tagLst>
</file>

<file path=ppt/tags/tag72.xml><?xml version="1.0" encoding="utf-8"?>
<p:tagLst xmlns:p="http://schemas.openxmlformats.org/presentationml/2006/main">
  <p:tag name="NORDRI TOOLS WATERMARK" val="qghdn3my"/>
</p:tagLst>
</file>

<file path=ppt/tags/tag73.xml><?xml version="1.0" encoding="utf-8"?>
<p:tagLst xmlns:p="http://schemas.openxmlformats.org/presentationml/2006/main">
  <p:tag name="NORDRI TOOLS WATERMARK" val="2b4gl2xk"/>
</p:tagLst>
</file>

<file path=ppt/tags/tag74.xml><?xml version="1.0" encoding="utf-8"?>
<p:tagLst xmlns:p="http://schemas.openxmlformats.org/presentationml/2006/main">
  <p:tag name="NORDRI TOOLS WATERMARK" val="qghdn3my"/>
</p:tagLst>
</file>

<file path=ppt/tags/tag75.xml><?xml version="1.0" encoding="utf-8"?>
<p:tagLst xmlns:p="http://schemas.openxmlformats.org/presentationml/2006/main">
  <p:tag name="NORDRI TOOLS WATERMARK" val="2b4gl2xk"/>
</p:tagLst>
</file>

<file path=ppt/tags/tag76.xml><?xml version="1.0" encoding="utf-8"?>
<p:tagLst xmlns:p="http://schemas.openxmlformats.org/presentationml/2006/main">
  <p:tag name="NORDRI TOOLS WATERMARK" val="qghdn3my"/>
</p:tagLst>
</file>

<file path=ppt/tags/tag77.xml><?xml version="1.0" encoding="utf-8"?>
<p:tagLst xmlns:p="http://schemas.openxmlformats.org/presentationml/2006/main">
  <p:tag name="NORDRI TOOLS WATERMARK" val="2b4gl2xk"/>
</p:tagLst>
</file>

<file path=ppt/tags/tag78.xml><?xml version="1.0" encoding="utf-8"?>
<p:tagLst xmlns:p="http://schemas.openxmlformats.org/presentationml/2006/main">
  <p:tag name="NORDRI TOOLS WATERMARK" val="qghdn3my"/>
</p:tagLst>
</file>

<file path=ppt/tags/tag79.xml><?xml version="1.0" encoding="utf-8"?>
<p:tagLst xmlns:p="http://schemas.openxmlformats.org/presentationml/2006/main">
  <p:tag name="NORDRI TOOLS WATERMARK" val="2b4gl2xk"/>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NORDRI TOOLS WATERMARK" val="qghdn3my"/>
</p:tagLst>
</file>

<file path=ppt/tags/tag81.xml><?xml version="1.0" encoding="utf-8"?>
<p:tagLst xmlns:p="http://schemas.openxmlformats.org/presentationml/2006/main">
  <p:tag name="NORDRI TOOLS WATERMARK" val="2b4gl2xk"/>
</p:tagLst>
</file>

<file path=ppt/tags/tag82.xml><?xml version="1.0" encoding="utf-8"?>
<p:tagLst xmlns:p="http://schemas.openxmlformats.org/presentationml/2006/main">
  <p:tag name="NORDRI TOOLS WATERMARK" val="qghdn3my"/>
</p:tagLst>
</file>

<file path=ppt/tags/tag83.xml><?xml version="1.0" encoding="utf-8"?>
<p:tagLst xmlns:p="http://schemas.openxmlformats.org/presentationml/2006/main">
  <p:tag name="NORDRI TOOLS WATERMARK" val="2b4gl2xk"/>
</p:tagLst>
</file>

<file path=ppt/tags/tag84.xml><?xml version="1.0" encoding="utf-8"?>
<p:tagLst xmlns:p="http://schemas.openxmlformats.org/presentationml/2006/main">
  <p:tag name="NORDRI TOOLS WATERMARK" val="qghdn3my"/>
</p:tagLst>
</file>

<file path=ppt/tags/tag85.xml><?xml version="1.0" encoding="utf-8"?>
<p:tagLst xmlns:p="http://schemas.openxmlformats.org/presentationml/2006/main">
  <p:tag name="NORDRI TOOLS WATERMARK" val="2b4gl2xk"/>
</p:tagLst>
</file>

<file path=ppt/tags/tag86.xml><?xml version="1.0" encoding="utf-8"?>
<p:tagLst xmlns:p="http://schemas.openxmlformats.org/presentationml/2006/main">
  <p:tag name="NORDRI TOOLS WATERMARK" val="qghdn3my"/>
</p:tagLst>
</file>

<file path=ppt/tags/tag87.xml><?xml version="1.0" encoding="utf-8"?>
<p:tagLst xmlns:p="http://schemas.openxmlformats.org/presentationml/2006/main">
  <p:tag name="NORDRI TOOLS WATERMARK" val="2b4gl2xk"/>
</p:tagLst>
</file>

<file path=ppt/tags/tag88.xml><?xml version="1.0" encoding="utf-8"?>
<p:tagLst xmlns:p="http://schemas.openxmlformats.org/presentationml/2006/main">
  <p:tag name="NORDRI TOOLS WATERMARK" val="qghdn3my"/>
</p:tagLst>
</file>

<file path=ppt/tags/tag89.xml><?xml version="1.0" encoding="utf-8"?>
<p:tagLst xmlns:p="http://schemas.openxmlformats.org/presentationml/2006/main">
  <p:tag name="NORDRI TOOLS WATERMARK" val="2b4gl2xk"/>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0.xml><?xml version="1.0" encoding="utf-8"?>
<p:tagLst xmlns:p="http://schemas.openxmlformats.org/presentationml/2006/main">
  <p:tag name="NORDRI TOOLS WATERMARK" val="qghdn3my"/>
</p:tagLst>
</file>

<file path=ppt/tags/tag91.xml><?xml version="1.0" encoding="utf-8"?>
<p:tagLst xmlns:p="http://schemas.openxmlformats.org/presentationml/2006/main">
  <p:tag name="NORDRI TOOLS WATERMARK" val="2b4gl2xk"/>
</p:tagLst>
</file>

<file path=ppt/tags/tag92.xml><?xml version="1.0" encoding="utf-8"?>
<p:tagLst xmlns:p="http://schemas.openxmlformats.org/presentationml/2006/main">
  <p:tag name="NORDRI TOOLS WATERMARK" val="qghdn3my"/>
</p:tagLst>
</file>

<file path=ppt/tags/tag93.xml><?xml version="1.0" encoding="utf-8"?>
<p:tagLst xmlns:p="http://schemas.openxmlformats.org/presentationml/2006/main">
  <p:tag name="NORDRI TOOLS WATERMARK" val="2b4gl2xk"/>
</p:tagLst>
</file>

<file path=ppt/tags/tag94.xml><?xml version="1.0" encoding="utf-8"?>
<p:tagLst xmlns:p="http://schemas.openxmlformats.org/presentationml/2006/main">
  <p:tag name="NORDRI TOOLS WATERMARK" val="qghdn3my"/>
</p:tagLst>
</file>

<file path=ppt/tags/tag95.xml><?xml version="1.0" encoding="utf-8"?>
<p:tagLst xmlns:p="http://schemas.openxmlformats.org/presentationml/2006/main">
  <p:tag name="NORDRI TOOLS WATERMARK" val="2b4gl2xk"/>
</p:tagLst>
</file>

<file path=ppt/tags/tag96.xml><?xml version="1.0" encoding="utf-8"?>
<p:tagLst xmlns:p="http://schemas.openxmlformats.org/presentationml/2006/main">
  <p:tag name="NORDRI TOOLS WATERMARK" val="qghdn3my"/>
</p:tagLst>
</file>

<file path=ppt/tags/tag97.xml><?xml version="1.0" encoding="utf-8"?>
<p:tagLst xmlns:p="http://schemas.openxmlformats.org/presentationml/2006/main">
  <p:tag name="NORDRI TOOLS WATERMARK" val="2b4gl2xk"/>
</p:tagLst>
</file>

<file path=ppt/tags/tag98.xml><?xml version="1.0" encoding="utf-8"?>
<p:tagLst xmlns:p="http://schemas.openxmlformats.org/presentationml/2006/main">
  <p:tag name="NORDRI TOOLS WATERMARK" val="qghdn3my"/>
</p:tagLst>
</file>

<file path=ppt/tags/tag99.xml><?xml version="1.0" encoding="utf-8"?>
<p:tagLst xmlns:p="http://schemas.openxmlformats.org/presentationml/2006/main">
  <p:tag name="NORDRI TOOLS WATERMARK" val="2b4gl2xk"/>
</p:tagLst>
</file>

<file path=ppt/theme/theme1.xml><?xml version="1.0" encoding="utf-8"?>
<a:theme xmlns:a="http://schemas.openxmlformats.org/drawingml/2006/main" name="默认设计模板">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11724</Words>
  <Application>WPS 演示</Application>
  <PresentationFormat>宽屏</PresentationFormat>
  <Paragraphs>1211</Paragraphs>
  <Slides>71</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71</vt:i4>
      </vt:variant>
    </vt:vector>
  </HeadingPairs>
  <TitlesOfParts>
    <vt:vector size="90" baseType="lpstr">
      <vt:lpstr>Arial</vt:lpstr>
      <vt:lpstr>宋体</vt:lpstr>
      <vt:lpstr>Wingdings</vt:lpstr>
      <vt:lpstr>Calibri Light</vt:lpstr>
      <vt:lpstr>方正清刻本悦宋简体</vt:lpstr>
      <vt:lpstr>华文中宋</vt:lpstr>
      <vt:lpstr>Adobe Caslon Pro Bold</vt:lpstr>
      <vt:lpstr>微软雅黑</vt:lpstr>
      <vt:lpstr>Segoe Print</vt:lpstr>
      <vt:lpstr>Arial Unicode MS</vt:lpstr>
      <vt:lpstr>Times New Roman</vt:lpstr>
      <vt:lpstr>黑体</vt:lpstr>
      <vt:lpstr>Calibri</vt:lpstr>
      <vt:lpstr>方正大黑简体</vt:lpstr>
      <vt:lpstr>DFKai-SB</vt:lpstr>
      <vt:lpstr>MingLiU-ExtB</vt:lpstr>
      <vt:lpstr>楷体</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螺旋持续上升的模型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冰山理论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作业许可管理范围</vt:lpstr>
      <vt:lpstr>作业许可管理范围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免费安全资料加微anquan2023</dc:title>
  <dc:creator>微信公众号:安全生产管理</dc:creator>
  <cp:keywords>微信公众号:安全生产管理</cp:keywords>
  <dc:description>免费安全资料加微anquan2023</dc:description>
  <dc:subject>免费安全资料加微anquan2023</dc:subject>
  <cp:category>免费安全资料加微anquan2023</cp:category>
  <cp:lastModifiedBy>little fairy</cp:lastModifiedBy>
  <cp:revision>72</cp:revision>
  <dcterms:created xsi:type="dcterms:W3CDTF">2020-07-01T12:52:00Z</dcterms:created>
  <dcterms:modified xsi:type="dcterms:W3CDTF">2024-01-17T03:34:27Z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2052-12.1.0.16120</vt:lpwstr>
  </property>
  <property fmtid="{D5CDD505-2E9C-101B-9397-08002B2CF9AE}" pid="4" name="ICV">
    <vt:lpwstr>6919E1A6EAA94ED39071E42916ACF01E_13</vt:lpwstr>
  </property>
  <property fmtid="{D5CDD505-2E9C-101B-9397-08002B2CF9AE}" pid="5" name="KSOSaveFontToCloudKey">
    <vt:lpwstr>259347719_cloud</vt:lpwstr>
  </property>
</Properties>
</file>