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7" r:id="rId4"/>
    <p:sldId id="258" r:id="rId5"/>
    <p:sldId id="259" r:id="rId6"/>
    <p:sldId id="260" r:id="rId7"/>
    <p:sldId id="257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9" r:id="rId24"/>
  </p:sldIdLst>
  <p:sldSz cx="9144000" cy="6858000" type="screen4x3"/>
  <p:notesSz cx="6858000" cy="9144000"/>
  <p:custDataLst>
    <p:tags r:id="rId2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20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4076700"/>
            <a:ext cx="78867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.png"/><Relationship Id="rId14" Type="http://schemas.openxmlformats.org/officeDocument/2006/relationships/tags" Target="../tags/tag8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91" y="457041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4.xml"/><Relationship Id="rId4" Type="http://schemas.openxmlformats.org/officeDocument/2006/relationships/image" Target="../media/image1.pn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tags" Target="../tags/tag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19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8.xml"/><Relationship Id="rId5" Type="http://schemas.openxmlformats.org/officeDocument/2006/relationships/image" Target="../media/image44.jpeg"/><Relationship Id="rId4" Type="http://schemas.openxmlformats.org/officeDocument/2006/relationships/tags" Target="../tags/tag17.xml"/><Relationship Id="rId3" Type="http://schemas.openxmlformats.org/officeDocument/2006/relationships/image" Target="../media/image43.jpeg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news.liao1.com/subjects/page/08chunyun.html" TargetMode="External"/><Relationship Id="rId4" Type="http://schemas.openxmlformats.org/officeDocument/2006/relationships/image" Target="../media/image5.jpeg"/><Relationship Id="rId3" Type="http://schemas.openxmlformats.org/officeDocument/2006/relationships/hyperlink" Target="http://jiangxi.jxnews.com.cn/system/2008/02/03/002672864.shtml" TargetMode="External"/><Relationship Id="rId2" Type="http://schemas.openxmlformats.org/officeDocument/2006/relationships/image" Target="../media/image4.jpeg"/><Relationship Id="rId1" Type="http://schemas.openxmlformats.org/officeDocument/2006/relationships/hyperlink" Target="http://hi.baidu.com/&#22810;&#35199;&#21345;&#23068;&#29699;/album/item/cfeec3d38c80393b960a16fb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2.jpeg"/><Relationship Id="rId6" Type="http://schemas.openxmlformats.org/officeDocument/2006/relationships/hyperlink" Target="http://www.chinatjh.com/News/news_detail.asp?id=13866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news.sina.com.cn/o/2008-04-29/041313807262s.shtml" TargetMode="Externa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hyperlink" Target="http://news.sina.com.cn/c/2008-04-28/152915444304.shtml" TargetMode="Externa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hi.baidu.com/&#29483;&#29066;&#30340;&#28789;&#39746;&#23627;3&#36828;&#26041;&#30340;&#21628;&#21796;/album/item/248997b181258247092302c4.html" TargetMode="Externa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hyperlink" Target="http://hi.baidu.com/&#22909;&#36190;&#20114;&#21160;&#31038;&#21306;/album/item/4cbe6e164ab2620b962b43e6.html" TargetMode="Externa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hyperlink" Target="http://www.fatianxia.com/weekly/list.asp?id=40943" TargetMode="External"/><Relationship Id="rId3" Type="http://schemas.openxmlformats.org/officeDocument/2006/relationships/image" Target="../media/image17.jpeg"/><Relationship Id="rId2" Type="http://schemas.openxmlformats.org/officeDocument/2006/relationships/hyperlink" Target="http://info.china.alibaba.com/news/detail/v0-d1002381215-p10.html" TargetMode="External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hyperlink" Target="http://pic.sogou.com/d?query=%D5%A2%B1%B1%CF%AE%BE%AF%B0%B8&amp;mood=0&amp;mode=1&amp;di=2&amp;p=01040501&amp;dp=1&amp;w=05002600&amp;dr=1&amp;page=1&amp;did=18" TargetMode="External"/><Relationship Id="rId1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标题 4097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r>
              <a:rPr lang="zh-CN" altLang="en-US" sz="7200" b="1" kern="1200" baseline="0" dirty="0">
                <a:latin typeface="Arial" panose="020B0604020202020204" pitchFamily="34" charset="0"/>
                <a:ea typeface="宋体" panose="02010600030101010101" pitchFamily="2" charset="-122"/>
              </a:rPr>
              <a:t>公共安全事件</a:t>
            </a:r>
            <a:endParaRPr lang="zh-CN" altLang="en-US" sz="7200" b="1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5867559" y="3962141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5530059" y="4898089"/>
            <a:ext cx="675000" cy="675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6462395" y="4898549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7394731" y="4898089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文本占位符 12289"/>
          <p:cNvSpPr>
            <a:spLocks noGrp="1"/>
          </p:cNvSpPr>
          <p:nvPr>
            <p:ph type="body" sz="half" idx="2"/>
          </p:nvPr>
        </p:nvSpPr>
        <p:spPr>
          <a:xfrm>
            <a:off x="412750" y="5373688"/>
            <a:ext cx="8229600" cy="2462212"/>
          </a:xfrm>
          <a:ln/>
        </p:spPr>
        <p:txBody>
          <a:bodyPr/>
          <a:p>
            <a:pPr>
              <a:buClrTx/>
              <a:buSzTx/>
              <a:buFontTx/>
              <a:buNone/>
            </a:pPr>
            <a:r>
              <a:rPr lang="en-US" altLang="zh-CN" sz="2800" b="1"/>
              <a:t>  7</a:t>
            </a:r>
            <a:r>
              <a:rPr lang="zh-CN" altLang="en-US" sz="2800" b="1" dirty="0"/>
              <a:t>月</a:t>
            </a:r>
            <a:r>
              <a:rPr lang="en-US" altLang="zh-CN" sz="2800" b="1"/>
              <a:t>5</a:t>
            </a:r>
            <a:r>
              <a:rPr lang="zh-CN" altLang="en-US" sz="2800" b="1" dirty="0"/>
              <a:t>日</a:t>
            </a:r>
            <a:r>
              <a:rPr lang="en-US" altLang="zh-CN" sz="2800" b="1"/>
              <a:t>20</a:t>
            </a:r>
            <a:r>
              <a:rPr lang="zh-CN" altLang="en-US" sz="2800" b="1" dirty="0"/>
              <a:t>时左右，新疆乌鲁木齐市发生打砸抢严重暴力犯罪事件</a:t>
            </a:r>
            <a:r>
              <a:rPr lang="en-US" altLang="zh-CN" sz="2800" b="1"/>
              <a:t>, 197</a:t>
            </a:r>
            <a:r>
              <a:rPr lang="zh-CN" altLang="en-US" sz="2800" b="1" dirty="0"/>
              <a:t>人死亡</a:t>
            </a:r>
            <a:r>
              <a:rPr lang="en-US" altLang="zh-CN" sz="2800" b="1"/>
              <a:t>,</a:t>
            </a:r>
            <a:r>
              <a:rPr lang="zh-CN" altLang="en-US" sz="2800" b="1" dirty="0"/>
              <a:t>受伤人员</a:t>
            </a:r>
            <a:r>
              <a:rPr lang="en-US" altLang="zh-CN" sz="2800" b="1"/>
              <a:t>1000</a:t>
            </a:r>
            <a:r>
              <a:rPr lang="zh-CN" altLang="en-US" sz="2800" b="1" dirty="0"/>
              <a:t>多人。</a:t>
            </a:r>
            <a:endParaRPr lang="zh-CN" altLang="en-US" sz="2800" b="1"/>
          </a:p>
        </p:txBody>
      </p:sp>
      <p:pic>
        <p:nvPicPr>
          <p:cNvPr id="12291" name="图片 12290" descr="4ec85a7f3c6b39a261cedb89c94389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9450" y="919163"/>
            <a:ext cx="7519988" cy="42687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314" name="组合 13313"/>
          <p:cNvGrpSpPr/>
          <p:nvPr/>
        </p:nvGrpSpPr>
        <p:grpSpPr>
          <a:xfrm>
            <a:off x="250825" y="260350"/>
            <a:ext cx="4608513" cy="571500"/>
            <a:chOff x="0" y="0"/>
            <a:chExt cx="3857652" cy="571509"/>
          </a:xfrm>
        </p:grpSpPr>
        <p:sp>
          <p:nvSpPr>
            <p:cNvPr id="13315" name="圆角矩形 9"/>
            <p:cNvSpPr/>
            <p:nvPr/>
          </p:nvSpPr>
          <p:spPr>
            <a:xfrm>
              <a:off x="0" y="0"/>
              <a:ext cx="3857652" cy="571509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F9900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/>
            <a:p>
              <a:pPr algn="ctr"/>
              <a:r>
                <a:rPr lang="zh-CN" altLang="en-US" sz="3200" b="1" dirty="0">
                  <a:solidFill>
                    <a:srgbClr val="003300"/>
                  </a:solidFill>
                  <a:latin typeface="幼圆" pitchFamily="49" charset="-122"/>
                  <a:ea typeface="幼圆" pitchFamily="49" charset="-122"/>
                </a:rPr>
                <a:t>当意外降临：</a:t>
              </a:r>
              <a:r>
                <a:rPr lang="zh-CN" altLang="en-US" sz="4000" b="1" dirty="0">
                  <a:solidFill>
                    <a:srgbClr val="FF0000"/>
                  </a:solidFill>
                  <a:latin typeface="幼圆" pitchFamily="49" charset="-122"/>
                  <a:ea typeface="幼圆" pitchFamily="49" charset="-122"/>
                </a:rPr>
                <a:t>血</a:t>
              </a:r>
              <a:r>
                <a:rPr lang="zh-CN" altLang="en-US" sz="3200" b="1" dirty="0">
                  <a:solidFill>
                    <a:srgbClr val="003300"/>
                  </a:solidFill>
                  <a:latin typeface="幼圆" pitchFamily="49" charset="-122"/>
                  <a:ea typeface="幼圆" pitchFamily="49" charset="-122"/>
                </a:rPr>
                <a:t>色昆明</a:t>
              </a:r>
              <a:endParaRPr lang="zh-CN" altLang="en-US" sz="3200" b="1" dirty="0">
                <a:solidFill>
                  <a:srgbClr val="003300"/>
                </a:solidFill>
                <a:latin typeface="幼圆" pitchFamily="49" charset="-122"/>
                <a:ea typeface="幼圆" pitchFamily="49" charset="-122"/>
              </a:endParaRPr>
            </a:p>
          </p:txBody>
        </p:sp>
        <p:pic>
          <p:nvPicPr>
            <p:cNvPr id="13316" name="图片 10" descr="png-1431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" y="5"/>
              <a:ext cx="571505" cy="57150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317" name="矩形 13316"/>
          <p:cNvSpPr>
            <a:spLocks noChangeAspect="1"/>
          </p:cNvSpPr>
          <p:nvPr/>
        </p:nvSpPr>
        <p:spPr>
          <a:xfrm>
            <a:off x="-15601950" y="-7847012"/>
            <a:ext cx="914400" cy="91440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FFFFFF">
                <a:gamma/>
                <a:shade val="60000"/>
                <a:invGamma/>
                <a:alpha val="50000"/>
              </a:srgbClr>
            </a:prstShdw>
          </a:effectLst>
        </p:spPr>
        <p:txBody>
          <a:bodyPr/>
          <a:p>
            <a:endParaRPr lang="zh-CN" altLang="en-US"/>
          </a:p>
        </p:txBody>
      </p:sp>
      <p:sp>
        <p:nvSpPr>
          <p:cNvPr id="13318" name="矩形 13317"/>
          <p:cNvSpPr/>
          <p:nvPr/>
        </p:nvSpPr>
        <p:spPr>
          <a:xfrm>
            <a:off x="-15601950" y="-7847012"/>
            <a:ext cx="9144000" cy="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/>
          <a:p>
            <a:endParaRPr lang="zh-CN" altLang="en-US"/>
          </a:p>
        </p:txBody>
      </p:sp>
      <p:sp>
        <p:nvSpPr>
          <p:cNvPr id="13319" name="矩形 13318"/>
          <p:cNvSpPr/>
          <p:nvPr/>
        </p:nvSpPr>
        <p:spPr>
          <a:xfrm>
            <a:off x="3783013" y="14117638"/>
            <a:ext cx="4381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en-US" altLang="zh-CN" sz="9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2014</a:t>
            </a:r>
            <a:endParaRPr lang="en-US" altLang="zh-CN" sz="90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en-US" altLang="zh-CN" sz="240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3320" name="矩形 13319"/>
          <p:cNvSpPr/>
          <p:nvPr/>
        </p:nvSpPr>
        <p:spPr>
          <a:xfrm>
            <a:off x="7367588" y="14117638"/>
            <a:ext cx="2984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zh-CN" altLang="en-US" sz="9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年</a:t>
            </a:r>
            <a:endParaRPr lang="zh-CN" altLang="en-US" sz="9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3321" name="矩形 13320"/>
          <p:cNvSpPr/>
          <p:nvPr/>
        </p:nvSpPr>
        <p:spPr>
          <a:xfrm>
            <a:off x="9328150" y="14117638"/>
            <a:ext cx="2476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en-US" altLang="zh-CN" sz="9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3</a:t>
            </a:r>
            <a:endParaRPr lang="en-US" altLang="zh-CN" sz="90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en-US" altLang="zh-CN" sz="240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3322" name="矩形 13321"/>
          <p:cNvSpPr/>
          <p:nvPr/>
        </p:nvSpPr>
        <p:spPr>
          <a:xfrm>
            <a:off x="10482263" y="14117638"/>
            <a:ext cx="2984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zh-CN" altLang="en-US" sz="9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月</a:t>
            </a:r>
            <a:endParaRPr lang="zh-CN" altLang="en-US" sz="9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3323" name="矩形 13322"/>
          <p:cNvSpPr/>
          <p:nvPr/>
        </p:nvSpPr>
        <p:spPr>
          <a:xfrm>
            <a:off x="12442825" y="14117638"/>
            <a:ext cx="2476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en-US" altLang="zh-CN" sz="9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1</a:t>
            </a:r>
            <a:endParaRPr lang="en-US" altLang="zh-CN" sz="90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en-US" altLang="zh-CN" sz="240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3324" name="矩形 13323"/>
          <p:cNvSpPr/>
          <p:nvPr/>
        </p:nvSpPr>
        <p:spPr>
          <a:xfrm>
            <a:off x="13531850" y="14117638"/>
            <a:ext cx="4127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zh-CN" altLang="en-US" sz="9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日晚</a:t>
            </a:r>
            <a:endParaRPr lang="zh-CN" altLang="en-US" sz="9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3325" name="矩形 13324"/>
          <p:cNvSpPr/>
          <p:nvPr/>
        </p:nvSpPr>
        <p:spPr>
          <a:xfrm>
            <a:off x="17129125" y="14117638"/>
            <a:ext cx="2476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en-US" altLang="zh-CN" sz="9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9</a:t>
            </a:r>
            <a:endParaRPr lang="en-US" altLang="zh-CN" sz="90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en-US" altLang="zh-CN" sz="240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3326" name="矩形 13325"/>
          <p:cNvSpPr/>
          <p:nvPr/>
        </p:nvSpPr>
        <p:spPr>
          <a:xfrm>
            <a:off x="18146713" y="14117638"/>
            <a:ext cx="5270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zh-CN" altLang="en-US" sz="9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时左右</a:t>
            </a:r>
            <a:endParaRPr lang="zh-CN" altLang="en-US" sz="9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3327" name="矩形 13326"/>
          <p:cNvSpPr/>
          <p:nvPr/>
        </p:nvSpPr>
        <p:spPr>
          <a:xfrm>
            <a:off x="22982238" y="14117638"/>
            <a:ext cx="21590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en-US" altLang="zh-CN" sz="900" dirty="0">
                <a:solidFill>
                  <a:srgbClr val="FFFFFF"/>
                </a:solidFill>
                <a:latin typeface="Arial" panose="020B0604020202020204" pitchFamily="34" charset="0"/>
              </a:rPr>
              <a:t> </a:t>
            </a:r>
            <a:endParaRPr lang="en-US" altLang="zh-CN" sz="9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en-US" altLang="zh-CN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3328" name="矩形 13327"/>
          <p:cNvSpPr/>
          <p:nvPr/>
        </p:nvSpPr>
        <p:spPr>
          <a:xfrm>
            <a:off x="22969538" y="14117638"/>
            <a:ext cx="1784350" cy="22860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algn="ctr" eaLnBrk="0" fontAlgn="ctr" hangingPunct="0"/>
            <a:r>
              <a:rPr lang="zh-CN" altLang="en-US" sz="9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。地点：发生在云南昆明火车站</a:t>
            </a:r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3329" name="文本框 13328"/>
          <p:cNvSpPr txBox="1"/>
          <p:nvPr/>
        </p:nvSpPr>
        <p:spPr>
          <a:xfrm>
            <a:off x="-174625" y="1196975"/>
            <a:ext cx="9066213" cy="1249363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p>
            <a:pPr algn="ctr"/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时间：</a:t>
            </a:r>
            <a:r>
              <a:rPr lang="en-US" altLang="zh-CN" sz="2400">
                <a:latin typeface="Arial" panose="020B0604020202020204" pitchFamily="34" charset="0"/>
                <a:ea typeface="黑体" panose="02010609060101010101" pitchFamily="2" charset="-122"/>
              </a:rPr>
              <a:t>2014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年</a:t>
            </a:r>
            <a:r>
              <a:rPr lang="en-US" altLang="zh-CN" sz="2400">
                <a:latin typeface="Arial" panose="020B0604020202020204" pitchFamily="34" charset="0"/>
                <a:ea typeface="黑体" panose="02010609060101010101" pitchFamily="2" charset="-122"/>
              </a:rPr>
              <a:t>3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月</a:t>
            </a:r>
            <a:r>
              <a:rPr lang="en-US" altLang="zh-CN" sz="2400">
                <a:latin typeface="Arial" panose="020B0604020202020204" pitchFamily="34" charset="0"/>
                <a:ea typeface="黑体" panose="02010609060101010101" pitchFamily="2" charset="-122"/>
              </a:rPr>
              <a:t>1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日</a:t>
            </a:r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algn="ctr"/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  地点：云南昆明火车站</a:t>
            </a:r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algn="ctr"/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经过：新疆暴力组织策划的</a:t>
            </a:r>
            <a:r>
              <a:rPr lang="zh-CN" altLang="en-US" sz="2400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无故砍杀事件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造成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29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死，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143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伤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13330" name="图片 13329" descr="115022moo5ozskopbxaa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2852738"/>
            <a:ext cx="7632700" cy="3371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338" name="组合 14337"/>
          <p:cNvGrpSpPr/>
          <p:nvPr/>
        </p:nvGrpSpPr>
        <p:grpSpPr>
          <a:xfrm>
            <a:off x="250825" y="260350"/>
            <a:ext cx="4608513" cy="571500"/>
            <a:chOff x="0" y="0"/>
            <a:chExt cx="3857652" cy="571509"/>
          </a:xfrm>
        </p:grpSpPr>
        <p:sp>
          <p:nvSpPr>
            <p:cNvPr id="14339" name="圆角矩形 9"/>
            <p:cNvSpPr/>
            <p:nvPr/>
          </p:nvSpPr>
          <p:spPr>
            <a:xfrm>
              <a:off x="0" y="0"/>
              <a:ext cx="3857652" cy="571509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F9900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/>
            <a:p>
              <a:pPr algn="ctr"/>
              <a:r>
                <a:rPr lang="zh-CN" altLang="en-US" sz="3200" b="1" dirty="0">
                  <a:solidFill>
                    <a:srgbClr val="003300"/>
                  </a:solidFill>
                  <a:latin typeface="幼圆" pitchFamily="49" charset="-122"/>
                  <a:ea typeface="幼圆" pitchFamily="49" charset="-122"/>
                </a:rPr>
                <a:t>当意外降临：</a:t>
              </a:r>
              <a:r>
                <a:rPr lang="zh-CN" altLang="en-US" sz="3200" b="1" dirty="0">
                  <a:latin typeface="幼圆" pitchFamily="49" charset="-122"/>
                  <a:ea typeface="幼圆" pitchFamily="49" charset="-122"/>
                </a:rPr>
                <a:t>马航</a:t>
              </a:r>
              <a:r>
                <a:rPr lang="zh-CN" altLang="en-US" sz="3600" b="1" dirty="0">
                  <a:solidFill>
                    <a:srgbClr val="FF0000"/>
                  </a:solidFill>
                  <a:latin typeface="幼圆" pitchFamily="49" charset="-122"/>
                  <a:ea typeface="幼圆" pitchFamily="49" charset="-122"/>
                </a:rPr>
                <a:t>失联</a:t>
              </a:r>
              <a:endParaRPr lang="zh-CN" altLang="en-US" sz="2800" b="1" dirty="0">
                <a:solidFill>
                  <a:srgbClr val="003300"/>
                </a:solidFill>
                <a:latin typeface="幼圆" pitchFamily="49" charset="-122"/>
                <a:ea typeface="幼圆" pitchFamily="49" charset="-122"/>
              </a:endParaRPr>
            </a:p>
          </p:txBody>
        </p:sp>
        <p:pic>
          <p:nvPicPr>
            <p:cNvPr id="14340" name="图片 10" descr="png-1431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" y="5"/>
              <a:ext cx="571505" cy="57150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4341" name="矩形 14340"/>
          <p:cNvSpPr>
            <a:spLocks noChangeAspect="1"/>
          </p:cNvSpPr>
          <p:nvPr/>
        </p:nvSpPr>
        <p:spPr>
          <a:xfrm>
            <a:off x="-15601950" y="-7847012"/>
            <a:ext cx="914400" cy="91440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FFFFFF">
                <a:gamma/>
                <a:shade val="60000"/>
                <a:invGamma/>
                <a:alpha val="50000"/>
              </a:srgbClr>
            </a:prstShdw>
          </a:effectLst>
        </p:spPr>
        <p:txBody>
          <a:bodyPr/>
          <a:p>
            <a:endParaRPr lang="zh-CN" altLang="en-US"/>
          </a:p>
        </p:txBody>
      </p:sp>
      <p:sp>
        <p:nvSpPr>
          <p:cNvPr id="14342" name="矩形 14341"/>
          <p:cNvSpPr/>
          <p:nvPr/>
        </p:nvSpPr>
        <p:spPr>
          <a:xfrm>
            <a:off x="-15601950" y="-7847012"/>
            <a:ext cx="9144000" cy="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/>
          <a:p>
            <a:endParaRPr lang="zh-CN" altLang="en-US"/>
          </a:p>
        </p:txBody>
      </p:sp>
      <p:sp>
        <p:nvSpPr>
          <p:cNvPr id="14343" name="矩形 14342"/>
          <p:cNvSpPr/>
          <p:nvPr/>
        </p:nvSpPr>
        <p:spPr>
          <a:xfrm>
            <a:off x="3783013" y="14117638"/>
            <a:ext cx="4381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en-US" altLang="zh-CN" sz="9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2014</a:t>
            </a:r>
            <a:endParaRPr lang="en-US" altLang="zh-CN" sz="90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en-US" altLang="zh-CN" sz="240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4344" name="矩形 14343"/>
          <p:cNvSpPr/>
          <p:nvPr/>
        </p:nvSpPr>
        <p:spPr>
          <a:xfrm>
            <a:off x="7367588" y="14117638"/>
            <a:ext cx="2984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zh-CN" altLang="en-US" sz="9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年</a:t>
            </a:r>
            <a:endParaRPr lang="zh-CN" altLang="en-US" sz="9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4345" name="矩形 14344"/>
          <p:cNvSpPr/>
          <p:nvPr/>
        </p:nvSpPr>
        <p:spPr>
          <a:xfrm>
            <a:off x="9328150" y="14117638"/>
            <a:ext cx="2476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en-US" altLang="zh-CN" sz="9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3</a:t>
            </a:r>
            <a:endParaRPr lang="en-US" altLang="zh-CN" sz="90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en-US" altLang="zh-CN" sz="240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4346" name="矩形 14345"/>
          <p:cNvSpPr/>
          <p:nvPr/>
        </p:nvSpPr>
        <p:spPr>
          <a:xfrm>
            <a:off x="10482263" y="14117638"/>
            <a:ext cx="2984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zh-CN" altLang="en-US" sz="9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月</a:t>
            </a:r>
            <a:endParaRPr lang="zh-CN" altLang="en-US" sz="9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4347" name="矩形 14346"/>
          <p:cNvSpPr/>
          <p:nvPr/>
        </p:nvSpPr>
        <p:spPr>
          <a:xfrm>
            <a:off x="12442825" y="14117638"/>
            <a:ext cx="2476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en-US" altLang="zh-CN" sz="9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1</a:t>
            </a:r>
            <a:endParaRPr lang="en-US" altLang="zh-CN" sz="90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en-US" altLang="zh-CN" sz="240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4348" name="矩形 14347"/>
          <p:cNvSpPr/>
          <p:nvPr/>
        </p:nvSpPr>
        <p:spPr>
          <a:xfrm>
            <a:off x="13531850" y="14117638"/>
            <a:ext cx="4127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zh-CN" altLang="en-US" sz="9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日晚</a:t>
            </a:r>
            <a:endParaRPr lang="zh-CN" altLang="en-US" sz="9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4349" name="矩形 14348"/>
          <p:cNvSpPr/>
          <p:nvPr/>
        </p:nvSpPr>
        <p:spPr>
          <a:xfrm>
            <a:off x="17129125" y="14117638"/>
            <a:ext cx="2476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en-US" altLang="zh-CN" sz="9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9</a:t>
            </a:r>
            <a:endParaRPr lang="en-US" altLang="zh-CN" sz="90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en-US" altLang="zh-CN" sz="240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4350" name="矩形 14349"/>
          <p:cNvSpPr/>
          <p:nvPr/>
        </p:nvSpPr>
        <p:spPr>
          <a:xfrm>
            <a:off x="18146713" y="14117638"/>
            <a:ext cx="5270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zh-CN" altLang="en-US" sz="9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时左右</a:t>
            </a:r>
            <a:endParaRPr lang="zh-CN" altLang="en-US" sz="9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4351" name="矩形 14350"/>
          <p:cNvSpPr/>
          <p:nvPr/>
        </p:nvSpPr>
        <p:spPr>
          <a:xfrm>
            <a:off x="22982238" y="14117638"/>
            <a:ext cx="21590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en-US" altLang="zh-CN" sz="900" dirty="0">
                <a:solidFill>
                  <a:srgbClr val="FFFFFF"/>
                </a:solidFill>
                <a:latin typeface="Arial" panose="020B0604020202020204" pitchFamily="34" charset="0"/>
              </a:rPr>
              <a:t> </a:t>
            </a:r>
            <a:endParaRPr lang="en-US" altLang="zh-CN" sz="9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en-US" altLang="zh-CN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4352" name="矩形 14351"/>
          <p:cNvSpPr/>
          <p:nvPr/>
        </p:nvSpPr>
        <p:spPr>
          <a:xfrm>
            <a:off x="22969538" y="14117638"/>
            <a:ext cx="1784350" cy="22860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algn="ctr" eaLnBrk="0" fontAlgn="ctr" hangingPunct="0"/>
            <a:r>
              <a:rPr lang="zh-CN" altLang="en-US" sz="9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。地点：发生在云南昆明火车站</a:t>
            </a:r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4353" name="文本框 14352"/>
          <p:cNvSpPr txBox="1"/>
          <p:nvPr/>
        </p:nvSpPr>
        <p:spPr>
          <a:xfrm>
            <a:off x="0" y="1125538"/>
            <a:ext cx="9072563" cy="1249362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p>
            <a:pPr algn="ctr"/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时间：</a:t>
            </a:r>
            <a:r>
              <a:rPr lang="en-US" altLang="zh-CN" sz="2400">
                <a:latin typeface="Arial" panose="020B0604020202020204" pitchFamily="34" charset="0"/>
                <a:ea typeface="黑体" panose="02010609060101010101" pitchFamily="2" charset="-122"/>
              </a:rPr>
              <a:t>2014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年</a:t>
            </a:r>
            <a:r>
              <a:rPr lang="en-US" altLang="zh-CN" sz="2400">
                <a:latin typeface="Arial" panose="020B0604020202020204" pitchFamily="34" charset="0"/>
                <a:ea typeface="黑体" panose="02010609060101010101" pitchFamily="2" charset="-122"/>
              </a:rPr>
              <a:t>3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月</a:t>
            </a:r>
            <a:r>
              <a:rPr lang="en-US" altLang="zh-CN" sz="2400">
                <a:latin typeface="Arial" panose="020B0604020202020204" pitchFamily="34" charset="0"/>
                <a:ea typeface="黑体" panose="02010609060101010101" pitchFamily="2" charset="-122"/>
              </a:rPr>
              <a:t>8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日</a:t>
            </a:r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algn="ctr"/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    经过：马来西亚航空公司一架载有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239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人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的客机与管制中心</a:t>
            </a:r>
            <a:r>
              <a:rPr lang="zh-CN" altLang="en-US" sz="2400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失去联系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，该飞机上有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227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名乘客，</a:t>
            </a:r>
            <a:r>
              <a:rPr lang="en-US" altLang="zh-CN" sz="2400">
                <a:latin typeface="Arial" panose="020B0604020202020204" pitchFamily="34" charset="0"/>
                <a:ea typeface="黑体" panose="02010609060101010101" pitchFamily="2" charset="-122"/>
              </a:rPr>
              <a:t>12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名机组人员，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154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名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中国人</a:t>
            </a:r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14354" name="图片 14353" descr="u=1243421895,312785845&amp;fm=11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2636838"/>
            <a:ext cx="8280400" cy="3384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5362" name="组合 15361"/>
          <p:cNvGrpSpPr/>
          <p:nvPr/>
        </p:nvGrpSpPr>
        <p:grpSpPr>
          <a:xfrm>
            <a:off x="250825" y="260350"/>
            <a:ext cx="4608513" cy="571500"/>
            <a:chOff x="0" y="0"/>
            <a:chExt cx="3857652" cy="571509"/>
          </a:xfrm>
        </p:grpSpPr>
        <p:sp>
          <p:nvSpPr>
            <p:cNvPr id="15363" name="圆角矩形 9"/>
            <p:cNvSpPr/>
            <p:nvPr/>
          </p:nvSpPr>
          <p:spPr>
            <a:xfrm>
              <a:off x="0" y="0"/>
              <a:ext cx="3857652" cy="571509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F9900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/>
            <a:p>
              <a:pPr algn="ctr"/>
              <a:r>
                <a:rPr lang="zh-CN" altLang="en-US" sz="3200" b="1" dirty="0">
                  <a:solidFill>
                    <a:srgbClr val="003300"/>
                  </a:solidFill>
                  <a:latin typeface="幼圆" pitchFamily="49" charset="-122"/>
                  <a:ea typeface="幼圆" pitchFamily="49" charset="-122"/>
                </a:rPr>
                <a:t>当意外降临：</a:t>
              </a:r>
              <a:r>
                <a:rPr lang="zh-CN" altLang="en-US" sz="3200" b="1" dirty="0">
                  <a:latin typeface="幼圆" pitchFamily="49" charset="-122"/>
                  <a:ea typeface="幼圆" pitchFamily="49" charset="-122"/>
                </a:rPr>
                <a:t>客轮</a:t>
              </a:r>
              <a:r>
                <a:rPr lang="zh-CN" altLang="en-US" sz="3600" b="1" dirty="0">
                  <a:solidFill>
                    <a:srgbClr val="FF0000"/>
                  </a:solidFill>
                  <a:latin typeface="幼圆" pitchFamily="49" charset="-122"/>
                  <a:ea typeface="幼圆" pitchFamily="49" charset="-122"/>
                </a:rPr>
                <a:t>沉没</a:t>
              </a:r>
              <a:endParaRPr lang="zh-CN" altLang="en-US" sz="2800" b="1" dirty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endParaRPr>
            </a:p>
          </p:txBody>
        </p:sp>
        <p:pic>
          <p:nvPicPr>
            <p:cNvPr id="15364" name="图片 10" descr="png-1431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" y="5"/>
              <a:ext cx="571505" cy="57150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365" name="矩形 15364"/>
          <p:cNvSpPr>
            <a:spLocks noChangeAspect="1"/>
          </p:cNvSpPr>
          <p:nvPr/>
        </p:nvSpPr>
        <p:spPr>
          <a:xfrm>
            <a:off x="-15601950" y="-7847012"/>
            <a:ext cx="914400" cy="91440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FFFFFF">
                <a:gamma/>
                <a:shade val="60000"/>
                <a:invGamma/>
                <a:alpha val="50000"/>
              </a:srgbClr>
            </a:prstShdw>
          </a:effectLst>
        </p:spPr>
        <p:txBody>
          <a:bodyPr/>
          <a:p>
            <a:endParaRPr lang="zh-CN" altLang="en-US"/>
          </a:p>
        </p:txBody>
      </p:sp>
      <p:sp>
        <p:nvSpPr>
          <p:cNvPr id="15366" name="矩形 15365"/>
          <p:cNvSpPr/>
          <p:nvPr/>
        </p:nvSpPr>
        <p:spPr>
          <a:xfrm>
            <a:off x="-15601950" y="-7847012"/>
            <a:ext cx="9144000" cy="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/>
          <a:p>
            <a:endParaRPr lang="zh-CN" altLang="en-US"/>
          </a:p>
        </p:txBody>
      </p:sp>
      <p:sp>
        <p:nvSpPr>
          <p:cNvPr id="15367" name="矩形 15366"/>
          <p:cNvSpPr/>
          <p:nvPr/>
        </p:nvSpPr>
        <p:spPr>
          <a:xfrm>
            <a:off x="3783013" y="14117638"/>
            <a:ext cx="4381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en-US" altLang="zh-CN" sz="9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2014</a:t>
            </a:r>
            <a:endParaRPr lang="en-US" altLang="zh-CN" sz="90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en-US" altLang="zh-CN" sz="240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5368" name="矩形 15367"/>
          <p:cNvSpPr/>
          <p:nvPr/>
        </p:nvSpPr>
        <p:spPr>
          <a:xfrm>
            <a:off x="7367588" y="14117638"/>
            <a:ext cx="2984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zh-CN" altLang="en-US" sz="9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年</a:t>
            </a:r>
            <a:endParaRPr lang="zh-CN" altLang="en-US" sz="9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5369" name="矩形 15368"/>
          <p:cNvSpPr/>
          <p:nvPr/>
        </p:nvSpPr>
        <p:spPr>
          <a:xfrm>
            <a:off x="9328150" y="14117638"/>
            <a:ext cx="2476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en-US" altLang="zh-CN" sz="9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3</a:t>
            </a:r>
            <a:endParaRPr lang="en-US" altLang="zh-CN" sz="90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en-US" altLang="zh-CN" sz="240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5370" name="矩形 15369"/>
          <p:cNvSpPr/>
          <p:nvPr/>
        </p:nvSpPr>
        <p:spPr>
          <a:xfrm>
            <a:off x="10482263" y="14117638"/>
            <a:ext cx="2984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zh-CN" altLang="en-US" sz="9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月</a:t>
            </a:r>
            <a:endParaRPr lang="zh-CN" altLang="en-US" sz="9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5371" name="矩形 15370"/>
          <p:cNvSpPr/>
          <p:nvPr/>
        </p:nvSpPr>
        <p:spPr>
          <a:xfrm>
            <a:off x="12442825" y="14117638"/>
            <a:ext cx="2476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en-US" altLang="zh-CN" sz="9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1</a:t>
            </a:r>
            <a:endParaRPr lang="en-US" altLang="zh-CN" sz="90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en-US" altLang="zh-CN" sz="240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5372" name="矩形 15371"/>
          <p:cNvSpPr/>
          <p:nvPr/>
        </p:nvSpPr>
        <p:spPr>
          <a:xfrm>
            <a:off x="13531850" y="14117638"/>
            <a:ext cx="4127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zh-CN" altLang="en-US" sz="9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日晚</a:t>
            </a:r>
            <a:endParaRPr lang="zh-CN" altLang="en-US" sz="9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5373" name="矩形 15372"/>
          <p:cNvSpPr/>
          <p:nvPr/>
        </p:nvSpPr>
        <p:spPr>
          <a:xfrm>
            <a:off x="17129125" y="14117638"/>
            <a:ext cx="2476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en-US" altLang="zh-CN" sz="9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9</a:t>
            </a:r>
            <a:endParaRPr lang="en-US" altLang="zh-CN" sz="90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en-US" altLang="zh-CN" sz="240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5374" name="矩形 15373"/>
          <p:cNvSpPr/>
          <p:nvPr/>
        </p:nvSpPr>
        <p:spPr>
          <a:xfrm>
            <a:off x="18146713" y="14117638"/>
            <a:ext cx="5270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zh-CN" altLang="en-US" sz="9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时左右</a:t>
            </a:r>
            <a:endParaRPr lang="zh-CN" altLang="en-US" sz="9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5375" name="矩形 15374"/>
          <p:cNvSpPr/>
          <p:nvPr/>
        </p:nvSpPr>
        <p:spPr>
          <a:xfrm>
            <a:off x="22982238" y="14117638"/>
            <a:ext cx="21590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en-US" altLang="zh-CN" sz="900" dirty="0">
                <a:solidFill>
                  <a:srgbClr val="FFFFFF"/>
                </a:solidFill>
                <a:latin typeface="Arial" panose="020B0604020202020204" pitchFamily="34" charset="0"/>
              </a:rPr>
              <a:t> </a:t>
            </a:r>
            <a:endParaRPr lang="en-US" altLang="zh-CN" sz="9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en-US" altLang="zh-CN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5376" name="矩形 15375"/>
          <p:cNvSpPr/>
          <p:nvPr/>
        </p:nvSpPr>
        <p:spPr>
          <a:xfrm>
            <a:off x="22969538" y="14117638"/>
            <a:ext cx="1784350" cy="22860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algn="ctr" eaLnBrk="0" fontAlgn="ctr" hangingPunct="0"/>
            <a:r>
              <a:rPr lang="zh-CN" altLang="en-US" sz="9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。地点：发生在云南昆明火车站</a:t>
            </a:r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5377" name="文本框 15376"/>
          <p:cNvSpPr txBox="1"/>
          <p:nvPr/>
        </p:nvSpPr>
        <p:spPr>
          <a:xfrm>
            <a:off x="0" y="1341438"/>
            <a:ext cx="9072563" cy="131127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p>
            <a:pPr algn="ctr"/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时间：</a:t>
            </a:r>
            <a:r>
              <a:rPr lang="en-US" altLang="zh-CN" sz="2400">
                <a:latin typeface="Arial" panose="020B0604020202020204" pitchFamily="34" charset="0"/>
                <a:ea typeface="黑体" panose="02010609060101010101" pitchFamily="2" charset="-122"/>
              </a:rPr>
              <a:t>2014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年</a:t>
            </a:r>
            <a:r>
              <a:rPr lang="en-US" altLang="zh-CN" sz="2400">
                <a:latin typeface="Arial" panose="020B0604020202020204" pitchFamily="34" charset="0"/>
                <a:ea typeface="黑体" panose="02010609060101010101" pitchFamily="2" charset="-122"/>
              </a:rPr>
              <a:t>4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月</a:t>
            </a:r>
            <a:r>
              <a:rPr lang="en-US" altLang="zh-CN" sz="2400">
                <a:latin typeface="Arial" panose="020B0604020202020204" pitchFamily="34" charset="0"/>
                <a:ea typeface="黑体" panose="02010609060101010101" pitchFamily="2" charset="-122"/>
              </a:rPr>
              <a:t>16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日</a:t>
            </a:r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algn="ctr"/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    经过：韩国一艘载有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470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人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的客轮在韩国西南海域发生浸水事故而下沉，船上</a:t>
            </a:r>
            <a:r>
              <a:rPr lang="en-US" altLang="zh-CN" sz="2400">
                <a:latin typeface="Arial" panose="020B0604020202020204" pitchFamily="34" charset="0"/>
                <a:ea typeface="黑体" panose="02010609060101010101" pitchFamily="2" charset="-122"/>
              </a:rPr>
              <a:t>172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人获救，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292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人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遇难，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12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人下落不明。</a:t>
            </a:r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15378" name="图片 15377" descr="u=3695347948,1649018906&amp;fm=21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100" y="2997200"/>
            <a:ext cx="4248150" cy="3344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9" name="图片 15378" descr="u=363258526,3309554525&amp;fm=23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2997200"/>
            <a:ext cx="4032250" cy="3313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386" name="组合 16385"/>
          <p:cNvGrpSpPr/>
          <p:nvPr/>
        </p:nvGrpSpPr>
        <p:grpSpPr>
          <a:xfrm>
            <a:off x="250825" y="260350"/>
            <a:ext cx="4608513" cy="571500"/>
            <a:chOff x="0" y="0"/>
            <a:chExt cx="3857652" cy="571509"/>
          </a:xfrm>
        </p:grpSpPr>
        <p:sp>
          <p:nvSpPr>
            <p:cNvPr id="16387" name="圆角矩形 9"/>
            <p:cNvSpPr/>
            <p:nvPr/>
          </p:nvSpPr>
          <p:spPr>
            <a:xfrm>
              <a:off x="0" y="0"/>
              <a:ext cx="3857652" cy="571509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F9900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/>
            <a:p>
              <a:pPr algn="ctr"/>
              <a:r>
                <a:rPr lang="zh-CN" altLang="en-US" sz="3200" b="1" dirty="0">
                  <a:solidFill>
                    <a:srgbClr val="003300"/>
                  </a:solidFill>
                  <a:latin typeface="幼圆" pitchFamily="49" charset="-122"/>
                  <a:ea typeface="幼圆" pitchFamily="49" charset="-122"/>
                </a:rPr>
                <a:t>当意外降临：</a:t>
              </a:r>
              <a:r>
                <a:rPr lang="zh-CN" altLang="en-US" sz="3200" b="1" dirty="0">
                  <a:latin typeface="幼圆" pitchFamily="49" charset="-122"/>
                  <a:ea typeface="幼圆" pitchFamily="49" charset="-122"/>
                </a:rPr>
                <a:t>公交</a:t>
              </a:r>
              <a:r>
                <a:rPr lang="zh-CN" altLang="en-US" sz="3600" b="1" dirty="0">
                  <a:solidFill>
                    <a:srgbClr val="FF0000"/>
                  </a:solidFill>
                  <a:latin typeface="幼圆" pitchFamily="49" charset="-122"/>
                  <a:ea typeface="幼圆" pitchFamily="49" charset="-122"/>
                </a:rPr>
                <a:t>爆燃</a:t>
              </a:r>
              <a:endParaRPr lang="zh-CN" altLang="en-US" sz="2800" b="1" dirty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endParaRPr>
            </a:p>
          </p:txBody>
        </p:sp>
        <p:pic>
          <p:nvPicPr>
            <p:cNvPr id="16388" name="图片 10" descr="png-1431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" y="5"/>
              <a:ext cx="571505" cy="57150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6389" name="矩形 16388"/>
          <p:cNvSpPr>
            <a:spLocks noChangeAspect="1"/>
          </p:cNvSpPr>
          <p:nvPr/>
        </p:nvSpPr>
        <p:spPr>
          <a:xfrm>
            <a:off x="-15601950" y="-7847012"/>
            <a:ext cx="914400" cy="91440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FFFFFF">
                <a:gamma/>
                <a:shade val="60000"/>
                <a:invGamma/>
                <a:alpha val="50000"/>
              </a:srgbClr>
            </a:prstShdw>
          </a:effectLst>
        </p:spPr>
        <p:txBody>
          <a:bodyPr/>
          <a:p>
            <a:endParaRPr lang="zh-CN" altLang="en-US"/>
          </a:p>
        </p:txBody>
      </p:sp>
      <p:sp>
        <p:nvSpPr>
          <p:cNvPr id="16390" name="矩形 16389"/>
          <p:cNvSpPr/>
          <p:nvPr/>
        </p:nvSpPr>
        <p:spPr>
          <a:xfrm>
            <a:off x="-15601950" y="-7847012"/>
            <a:ext cx="9144000" cy="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/>
          <a:p>
            <a:endParaRPr lang="zh-CN" altLang="en-US"/>
          </a:p>
        </p:txBody>
      </p:sp>
      <p:sp>
        <p:nvSpPr>
          <p:cNvPr id="16391" name="矩形 16390"/>
          <p:cNvSpPr/>
          <p:nvPr/>
        </p:nvSpPr>
        <p:spPr>
          <a:xfrm>
            <a:off x="3783013" y="14117638"/>
            <a:ext cx="4381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en-US" altLang="zh-CN" sz="9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2014</a:t>
            </a:r>
            <a:endParaRPr lang="en-US" altLang="zh-CN" sz="90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en-US" altLang="zh-CN" sz="240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6392" name="矩形 16391"/>
          <p:cNvSpPr/>
          <p:nvPr/>
        </p:nvSpPr>
        <p:spPr>
          <a:xfrm>
            <a:off x="7367588" y="14117638"/>
            <a:ext cx="2984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zh-CN" altLang="en-US" sz="9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年</a:t>
            </a:r>
            <a:endParaRPr lang="zh-CN" altLang="en-US" sz="9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6393" name="矩形 16392"/>
          <p:cNvSpPr/>
          <p:nvPr/>
        </p:nvSpPr>
        <p:spPr>
          <a:xfrm>
            <a:off x="9328150" y="14117638"/>
            <a:ext cx="2476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en-US" altLang="zh-CN" sz="9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3</a:t>
            </a:r>
            <a:endParaRPr lang="en-US" altLang="zh-CN" sz="90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en-US" altLang="zh-CN" sz="240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6394" name="矩形 16393"/>
          <p:cNvSpPr/>
          <p:nvPr/>
        </p:nvSpPr>
        <p:spPr>
          <a:xfrm>
            <a:off x="10482263" y="14117638"/>
            <a:ext cx="2984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zh-CN" altLang="en-US" sz="9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月</a:t>
            </a:r>
            <a:endParaRPr lang="zh-CN" altLang="en-US" sz="9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6395" name="矩形 16394"/>
          <p:cNvSpPr/>
          <p:nvPr/>
        </p:nvSpPr>
        <p:spPr>
          <a:xfrm>
            <a:off x="12442825" y="14117638"/>
            <a:ext cx="2476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en-US" altLang="zh-CN" sz="9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1</a:t>
            </a:r>
            <a:endParaRPr lang="en-US" altLang="zh-CN" sz="90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en-US" altLang="zh-CN" sz="240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6396" name="矩形 16395"/>
          <p:cNvSpPr/>
          <p:nvPr/>
        </p:nvSpPr>
        <p:spPr>
          <a:xfrm>
            <a:off x="13531850" y="14117638"/>
            <a:ext cx="4127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zh-CN" altLang="en-US" sz="9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日晚</a:t>
            </a:r>
            <a:endParaRPr lang="zh-CN" altLang="en-US" sz="9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6397" name="矩形 16396"/>
          <p:cNvSpPr/>
          <p:nvPr/>
        </p:nvSpPr>
        <p:spPr>
          <a:xfrm>
            <a:off x="17129125" y="14117638"/>
            <a:ext cx="2476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en-US" altLang="zh-CN" sz="9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9</a:t>
            </a:r>
            <a:endParaRPr lang="en-US" altLang="zh-CN" sz="90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en-US" altLang="zh-CN" sz="240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6398" name="矩形 16397"/>
          <p:cNvSpPr/>
          <p:nvPr/>
        </p:nvSpPr>
        <p:spPr>
          <a:xfrm>
            <a:off x="18146713" y="14117638"/>
            <a:ext cx="5270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zh-CN" altLang="en-US" sz="9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时左右</a:t>
            </a:r>
            <a:endParaRPr lang="zh-CN" altLang="en-US" sz="9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6399" name="矩形 16398"/>
          <p:cNvSpPr/>
          <p:nvPr/>
        </p:nvSpPr>
        <p:spPr>
          <a:xfrm>
            <a:off x="22982238" y="14117638"/>
            <a:ext cx="21590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en-US" altLang="zh-CN" sz="900" dirty="0">
                <a:solidFill>
                  <a:srgbClr val="FFFFFF"/>
                </a:solidFill>
                <a:latin typeface="Arial" panose="020B0604020202020204" pitchFamily="34" charset="0"/>
              </a:rPr>
              <a:t> </a:t>
            </a:r>
            <a:endParaRPr lang="en-US" altLang="zh-CN" sz="9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en-US" altLang="zh-CN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6400" name="矩形 16399"/>
          <p:cNvSpPr/>
          <p:nvPr/>
        </p:nvSpPr>
        <p:spPr>
          <a:xfrm>
            <a:off x="22969538" y="14117638"/>
            <a:ext cx="1784350" cy="22860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algn="ctr" eaLnBrk="0" fontAlgn="ctr" hangingPunct="0"/>
            <a:r>
              <a:rPr lang="zh-CN" altLang="en-US" sz="9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。地点：发生在云南昆明火车站</a:t>
            </a:r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6401" name="文本框 16400"/>
          <p:cNvSpPr txBox="1"/>
          <p:nvPr/>
        </p:nvSpPr>
        <p:spPr>
          <a:xfrm>
            <a:off x="0" y="1341438"/>
            <a:ext cx="9072563" cy="131127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p>
            <a:pPr algn="ctr"/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时间：</a:t>
            </a:r>
            <a:r>
              <a:rPr lang="en-US" altLang="zh-CN" sz="2400">
                <a:latin typeface="Arial" panose="020B0604020202020204" pitchFamily="34" charset="0"/>
                <a:ea typeface="黑体" panose="02010609060101010101" pitchFamily="2" charset="-122"/>
              </a:rPr>
              <a:t>2014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年</a:t>
            </a:r>
            <a:r>
              <a:rPr lang="en-US" altLang="zh-CN" sz="2400">
                <a:latin typeface="Arial" panose="020B0604020202020204" pitchFamily="34" charset="0"/>
                <a:ea typeface="黑体" panose="02010609060101010101" pitchFamily="2" charset="-122"/>
              </a:rPr>
              <a:t>7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月</a:t>
            </a:r>
            <a:r>
              <a:rPr lang="en-US" altLang="zh-CN" sz="2400">
                <a:latin typeface="Arial" panose="020B0604020202020204" pitchFamily="34" charset="0"/>
                <a:ea typeface="黑体" panose="02010609060101010101" pitchFamily="2" charset="-122"/>
              </a:rPr>
              <a:t>15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日</a:t>
            </a:r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algn="ctr"/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    经过：广洲珠海一辆</a:t>
            </a:r>
            <a:r>
              <a:rPr lang="en-US" altLang="zh-CN" sz="2400">
                <a:latin typeface="Arial" panose="020B0604020202020204" pitchFamily="34" charset="0"/>
                <a:ea typeface="黑体" panose="02010609060101010101" pitchFamily="2" charset="-122"/>
              </a:rPr>
              <a:t>301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路公交车爆炸起火，造成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人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遇难，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32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人受伤，其中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21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人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为中度烧伤，包括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名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未成年人。</a:t>
            </a:r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16402" name="图片 16401" descr="u=1494401088,2986706713&amp;fm=11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88" y="2924175"/>
            <a:ext cx="3657600" cy="306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3" name="图片 16402" descr="u=1705483247,113240790&amp;fm=11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924175"/>
            <a:ext cx="4295775" cy="3097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410" name="组合 17409"/>
          <p:cNvGrpSpPr/>
          <p:nvPr/>
        </p:nvGrpSpPr>
        <p:grpSpPr>
          <a:xfrm>
            <a:off x="179388" y="188913"/>
            <a:ext cx="6264275" cy="647700"/>
            <a:chOff x="0" y="0"/>
            <a:chExt cx="3857652" cy="571509"/>
          </a:xfrm>
        </p:grpSpPr>
        <p:sp>
          <p:nvSpPr>
            <p:cNvPr id="17411" name="圆角矩形 9"/>
            <p:cNvSpPr/>
            <p:nvPr/>
          </p:nvSpPr>
          <p:spPr>
            <a:xfrm>
              <a:off x="0" y="0"/>
              <a:ext cx="3857652" cy="571509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F9900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/>
            <a:p>
              <a:pPr algn="ctr"/>
              <a:r>
                <a:rPr lang="zh-CN" altLang="en-US" sz="3200" b="1" dirty="0">
                  <a:solidFill>
                    <a:srgbClr val="003300"/>
                  </a:solidFill>
                  <a:latin typeface="幼圆" pitchFamily="49" charset="-122"/>
                  <a:ea typeface="幼圆" pitchFamily="49" charset="-122"/>
                </a:rPr>
                <a:t>当意外降临：</a:t>
              </a:r>
              <a:r>
                <a:rPr lang="zh-CN" altLang="en-US" sz="3200" b="1" dirty="0">
                  <a:latin typeface="幼圆" pitchFamily="49" charset="-122"/>
                  <a:ea typeface="幼圆" pitchFamily="49" charset="-122"/>
                </a:rPr>
                <a:t>马</a:t>
              </a:r>
              <a:r>
                <a:rPr lang="zh-CN" altLang="en-US" sz="3600" b="1" dirty="0">
                  <a:latin typeface="幼圆" pitchFamily="49" charset="-122"/>
                  <a:ea typeface="幼圆" pitchFamily="49" charset="-122"/>
                </a:rPr>
                <a:t>航</a:t>
              </a:r>
              <a:r>
                <a:rPr lang="zh-CN" altLang="en-US" sz="3200" b="1" dirty="0">
                  <a:latin typeface="幼圆" pitchFamily="49" charset="-122"/>
                  <a:ea typeface="幼圆" pitchFamily="49" charset="-122"/>
                </a:rPr>
                <a:t>被</a:t>
              </a:r>
              <a:r>
                <a:rPr lang="zh-CN" altLang="en-US" sz="3600" b="1" dirty="0">
                  <a:solidFill>
                    <a:srgbClr val="FF0000"/>
                  </a:solidFill>
                  <a:latin typeface="幼圆" pitchFamily="49" charset="-122"/>
                  <a:ea typeface="幼圆" pitchFamily="49" charset="-122"/>
                </a:rPr>
                <a:t>击落</a:t>
              </a:r>
              <a:endParaRPr lang="zh-CN" altLang="en-US" sz="2800" b="1" dirty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endParaRPr>
            </a:p>
          </p:txBody>
        </p:sp>
        <p:pic>
          <p:nvPicPr>
            <p:cNvPr id="17412" name="图片 10" descr="png-1431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" y="5"/>
              <a:ext cx="571505" cy="57150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7413" name="矩形 17412"/>
          <p:cNvSpPr>
            <a:spLocks noChangeAspect="1"/>
          </p:cNvSpPr>
          <p:nvPr/>
        </p:nvSpPr>
        <p:spPr>
          <a:xfrm>
            <a:off x="-15601950" y="-7847012"/>
            <a:ext cx="914400" cy="91440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FFFFFF">
                <a:gamma/>
                <a:shade val="60000"/>
                <a:invGamma/>
                <a:alpha val="50000"/>
              </a:srgbClr>
            </a:prstShdw>
          </a:effectLst>
        </p:spPr>
        <p:txBody>
          <a:bodyPr/>
          <a:p>
            <a:endParaRPr lang="zh-CN" altLang="en-US"/>
          </a:p>
        </p:txBody>
      </p:sp>
      <p:sp>
        <p:nvSpPr>
          <p:cNvPr id="17414" name="矩形 17413"/>
          <p:cNvSpPr/>
          <p:nvPr/>
        </p:nvSpPr>
        <p:spPr>
          <a:xfrm>
            <a:off x="-15601950" y="-7847012"/>
            <a:ext cx="9144000" cy="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/>
          <a:p>
            <a:endParaRPr lang="zh-CN" altLang="en-US"/>
          </a:p>
        </p:txBody>
      </p:sp>
      <p:sp>
        <p:nvSpPr>
          <p:cNvPr id="17415" name="矩形 17414"/>
          <p:cNvSpPr/>
          <p:nvPr/>
        </p:nvSpPr>
        <p:spPr>
          <a:xfrm>
            <a:off x="3783013" y="14117638"/>
            <a:ext cx="4381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en-US" altLang="zh-CN" sz="9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2014</a:t>
            </a:r>
            <a:endParaRPr lang="en-US" altLang="zh-CN" sz="90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en-US" altLang="zh-CN" sz="240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7416" name="矩形 17415"/>
          <p:cNvSpPr/>
          <p:nvPr/>
        </p:nvSpPr>
        <p:spPr>
          <a:xfrm>
            <a:off x="7367588" y="14117638"/>
            <a:ext cx="2984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zh-CN" altLang="en-US" sz="9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年</a:t>
            </a:r>
            <a:endParaRPr lang="zh-CN" altLang="en-US" sz="9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7417" name="矩形 17416"/>
          <p:cNvSpPr/>
          <p:nvPr/>
        </p:nvSpPr>
        <p:spPr>
          <a:xfrm>
            <a:off x="9328150" y="14117638"/>
            <a:ext cx="2476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en-US" altLang="zh-CN" sz="9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3</a:t>
            </a:r>
            <a:endParaRPr lang="en-US" altLang="zh-CN" sz="90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en-US" altLang="zh-CN" sz="240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7418" name="矩形 17417"/>
          <p:cNvSpPr/>
          <p:nvPr/>
        </p:nvSpPr>
        <p:spPr>
          <a:xfrm>
            <a:off x="10482263" y="14117638"/>
            <a:ext cx="2984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zh-CN" altLang="en-US" sz="9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月</a:t>
            </a:r>
            <a:endParaRPr lang="zh-CN" altLang="en-US" sz="9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7419" name="矩形 17418"/>
          <p:cNvSpPr/>
          <p:nvPr/>
        </p:nvSpPr>
        <p:spPr>
          <a:xfrm>
            <a:off x="12442825" y="14117638"/>
            <a:ext cx="2476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en-US" altLang="zh-CN" sz="9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1</a:t>
            </a:r>
            <a:endParaRPr lang="en-US" altLang="zh-CN" sz="90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en-US" altLang="zh-CN" sz="240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7420" name="矩形 17419"/>
          <p:cNvSpPr/>
          <p:nvPr/>
        </p:nvSpPr>
        <p:spPr>
          <a:xfrm>
            <a:off x="13531850" y="14117638"/>
            <a:ext cx="4127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zh-CN" altLang="en-US" sz="9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日晚</a:t>
            </a:r>
            <a:endParaRPr lang="zh-CN" altLang="en-US" sz="9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7421" name="矩形 17420"/>
          <p:cNvSpPr/>
          <p:nvPr/>
        </p:nvSpPr>
        <p:spPr>
          <a:xfrm>
            <a:off x="17129125" y="14117638"/>
            <a:ext cx="2476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en-US" altLang="zh-CN" sz="9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9</a:t>
            </a:r>
            <a:endParaRPr lang="en-US" altLang="zh-CN" sz="90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en-US" altLang="zh-CN" sz="240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7422" name="矩形 17421"/>
          <p:cNvSpPr/>
          <p:nvPr/>
        </p:nvSpPr>
        <p:spPr>
          <a:xfrm>
            <a:off x="18146713" y="14117638"/>
            <a:ext cx="5270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zh-CN" altLang="en-US" sz="9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时左右</a:t>
            </a:r>
            <a:endParaRPr lang="zh-CN" altLang="en-US" sz="9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7423" name="矩形 17422"/>
          <p:cNvSpPr/>
          <p:nvPr/>
        </p:nvSpPr>
        <p:spPr>
          <a:xfrm>
            <a:off x="22982238" y="14117638"/>
            <a:ext cx="21590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en-US" altLang="zh-CN" sz="900" dirty="0">
                <a:solidFill>
                  <a:srgbClr val="FFFFFF"/>
                </a:solidFill>
                <a:latin typeface="Arial" panose="020B0604020202020204" pitchFamily="34" charset="0"/>
              </a:rPr>
              <a:t> </a:t>
            </a:r>
            <a:endParaRPr lang="en-US" altLang="zh-CN" sz="9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en-US" altLang="zh-CN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7424" name="矩形 17423"/>
          <p:cNvSpPr/>
          <p:nvPr/>
        </p:nvSpPr>
        <p:spPr>
          <a:xfrm>
            <a:off x="22969538" y="14117638"/>
            <a:ext cx="1784350" cy="22860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algn="ctr" eaLnBrk="0" fontAlgn="ctr" hangingPunct="0"/>
            <a:r>
              <a:rPr lang="zh-CN" altLang="en-US" sz="9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。地点：发生在云南昆明火车站</a:t>
            </a:r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7425" name="文本框 17424"/>
          <p:cNvSpPr txBox="1"/>
          <p:nvPr/>
        </p:nvSpPr>
        <p:spPr>
          <a:xfrm>
            <a:off x="0" y="1341438"/>
            <a:ext cx="9072563" cy="1249362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p>
            <a:pPr algn="ctr"/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时间：</a:t>
            </a:r>
            <a:r>
              <a:rPr lang="en-US" altLang="zh-CN" sz="2400">
                <a:latin typeface="Arial" panose="020B0604020202020204" pitchFamily="34" charset="0"/>
                <a:ea typeface="黑体" panose="02010609060101010101" pitchFamily="2" charset="-122"/>
              </a:rPr>
              <a:t>2014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年</a:t>
            </a:r>
            <a:r>
              <a:rPr lang="en-US" altLang="zh-CN" sz="2400">
                <a:latin typeface="Arial" panose="020B0604020202020204" pitchFamily="34" charset="0"/>
                <a:ea typeface="黑体" panose="02010609060101010101" pitchFamily="2" charset="-122"/>
              </a:rPr>
              <a:t>7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月</a:t>
            </a:r>
            <a:r>
              <a:rPr lang="en-US" altLang="zh-CN" sz="2400">
                <a:latin typeface="Arial" panose="020B0604020202020204" pitchFamily="34" charset="0"/>
                <a:ea typeface="黑体" panose="02010609060101010101" pitchFamily="2" charset="-122"/>
              </a:rPr>
              <a:t>17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日</a:t>
            </a:r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algn="ctr"/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    经过：马航的</a:t>
            </a:r>
            <a:r>
              <a:rPr lang="en-US" altLang="zh-CN" sz="2400">
                <a:latin typeface="Arial" panose="020B0604020202020204" pitchFamily="34" charset="0"/>
                <a:ea typeface="黑体" panose="02010609060101010101" pitchFamily="2" charset="-122"/>
              </a:rPr>
              <a:t>MH17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航班从荷兰的阿姆斯特丹起飞去吉隆坡，在乌克兰东部靠近俄罗斯边境坠毁，机上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298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人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全部遇难。</a:t>
            </a:r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17426" name="图片 17425" descr="u=592659402,535819195&amp;fm=11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538" y="3141663"/>
            <a:ext cx="3889375" cy="308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7" name="图片 17426" descr="u=3968771732,2580682868&amp;fm=11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8" y="3141663"/>
            <a:ext cx="4286250" cy="307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8434" name="组合 18433"/>
          <p:cNvGrpSpPr/>
          <p:nvPr/>
        </p:nvGrpSpPr>
        <p:grpSpPr>
          <a:xfrm>
            <a:off x="179388" y="188913"/>
            <a:ext cx="6264275" cy="647700"/>
            <a:chOff x="0" y="0"/>
            <a:chExt cx="3857652" cy="571509"/>
          </a:xfrm>
        </p:grpSpPr>
        <p:sp>
          <p:nvSpPr>
            <p:cNvPr id="18435" name="圆角矩形 9"/>
            <p:cNvSpPr/>
            <p:nvPr/>
          </p:nvSpPr>
          <p:spPr>
            <a:xfrm>
              <a:off x="0" y="0"/>
              <a:ext cx="3857652" cy="571509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F9900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/>
            <a:p>
              <a:pPr algn="ctr"/>
              <a:r>
                <a:rPr lang="zh-CN" altLang="en-US" sz="3200" b="1" dirty="0">
                  <a:solidFill>
                    <a:srgbClr val="003300"/>
                  </a:solidFill>
                  <a:latin typeface="幼圆" pitchFamily="49" charset="-122"/>
                  <a:ea typeface="幼圆" pitchFamily="49" charset="-122"/>
                </a:rPr>
                <a:t>当意外降临：</a:t>
              </a:r>
              <a:r>
                <a:rPr lang="zh-CN" altLang="en-US" sz="3200" b="1" dirty="0">
                  <a:latin typeface="幼圆" pitchFamily="49" charset="-122"/>
                  <a:ea typeface="幼圆" pitchFamily="49" charset="-122"/>
                </a:rPr>
                <a:t>云南</a:t>
              </a:r>
              <a:r>
                <a:rPr lang="zh-CN" altLang="en-US" sz="3600" b="1" dirty="0">
                  <a:solidFill>
                    <a:srgbClr val="FF0000"/>
                  </a:solidFill>
                  <a:latin typeface="幼圆" pitchFamily="49" charset="-122"/>
                  <a:ea typeface="幼圆" pitchFamily="49" charset="-122"/>
                </a:rPr>
                <a:t>地震</a:t>
              </a:r>
              <a:endParaRPr lang="zh-CN" altLang="en-US" sz="3200" b="1" dirty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endParaRPr>
            </a:p>
          </p:txBody>
        </p:sp>
        <p:pic>
          <p:nvPicPr>
            <p:cNvPr id="18436" name="图片 10" descr="png-1431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" y="5"/>
              <a:ext cx="571505" cy="57150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8437" name="矩形 18436"/>
          <p:cNvSpPr>
            <a:spLocks noChangeAspect="1"/>
          </p:cNvSpPr>
          <p:nvPr/>
        </p:nvSpPr>
        <p:spPr>
          <a:xfrm>
            <a:off x="-15601950" y="-7847012"/>
            <a:ext cx="914400" cy="91440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FFFFFF">
                <a:gamma/>
                <a:shade val="60000"/>
                <a:invGamma/>
                <a:alpha val="50000"/>
              </a:srgbClr>
            </a:prstShdw>
          </a:effectLst>
        </p:spPr>
        <p:txBody>
          <a:bodyPr/>
          <a:p>
            <a:endParaRPr lang="zh-CN" altLang="en-US"/>
          </a:p>
        </p:txBody>
      </p:sp>
      <p:sp>
        <p:nvSpPr>
          <p:cNvPr id="18438" name="矩形 18437"/>
          <p:cNvSpPr/>
          <p:nvPr/>
        </p:nvSpPr>
        <p:spPr>
          <a:xfrm>
            <a:off x="-15601950" y="-7847012"/>
            <a:ext cx="9144000" cy="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/>
          <a:p>
            <a:endParaRPr lang="zh-CN" altLang="en-US"/>
          </a:p>
        </p:txBody>
      </p:sp>
      <p:sp>
        <p:nvSpPr>
          <p:cNvPr id="18439" name="矩形 18438"/>
          <p:cNvSpPr/>
          <p:nvPr/>
        </p:nvSpPr>
        <p:spPr>
          <a:xfrm>
            <a:off x="3783013" y="14117638"/>
            <a:ext cx="4381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en-US" altLang="zh-CN" sz="9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2014</a:t>
            </a:r>
            <a:endParaRPr lang="en-US" altLang="zh-CN" sz="90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en-US" altLang="zh-CN" sz="240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8440" name="矩形 18439"/>
          <p:cNvSpPr/>
          <p:nvPr/>
        </p:nvSpPr>
        <p:spPr>
          <a:xfrm>
            <a:off x="7367588" y="14117638"/>
            <a:ext cx="2984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zh-CN" altLang="en-US" sz="9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年</a:t>
            </a:r>
            <a:endParaRPr lang="zh-CN" altLang="en-US" sz="9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8441" name="矩形 18440"/>
          <p:cNvSpPr/>
          <p:nvPr/>
        </p:nvSpPr>
        <p:spPr>
          <a:xfrm>
            <a:off x="9328150" y="14117638"/>
            <a:ext cx="2476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en-US" altLang="zh-CN" sz="9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3</a:t>
            </a:r>
            <a:endParaRPr lang="en-US" altLang="zh-CN" sz="90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en-US" altLang="zh-CN" sz="240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8442" name="矩形 18441"/>
          <p:cNvSpPr/>
          <p:nvPr/>
        </p:nvSpPr>
        <p:spPr>
          <a:xfrm>
            <a:off x="10482263" y="14117638"/>
            <a:ext cx="2984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zh-CN" altLang="en-US" sz="9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月</a:t>
            </a:r>
            <a:endParaRPr lang="zh-CN" altLang="en-US" sz="9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8443" name="矩形 18442"/>
          <p:cNvSpPr/>
          <p:nvPr/>
        </p:nvSpPr>
        <p:spPr>
          <a:xfrm>
            <a:off x="12442825" y="14117638"/>
            <a:ext cx="2476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en-US" altLang="zh-CN" sz="9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1</a:t>
            </a:r>
            <a:endParaRPr lang="en-US" altLang="zh-CN" sz="90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en-US" altLang="zh-CN" sz="240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8444" name="矩形 18443"/>
          <p:cNvSpPr/>
          <p:nvPr/>
        </p:nvSpPr>
        <p:spPr>
          <a:xfrm>
            <a:off x="13531850" y="14117638"/>
            <a:ext cx="4127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zh-CN" altLang="en-US" sz="9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日晚</a:t>
            </a:r>
            <a:endParaRPr lang="zh-CN" altLang="en-US" sz="9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8445" name="矩形 18444"/>
          <p:cNvSpPr/>
          <p:nvPr/>
        </p:nvSpPr>
        <p:spPr>
          <a:xfrm>
            <a:off x="17129125" y="14117638"/>
            <a:ext cx="2476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en-US" altLang="zh-CN" sz="9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9</a:t>
            </a:r>
            <a:endParaRPr lang="en-US" altLang="zh-CN" sz="90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en-US" altLang="zh-CN" sz="240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8446" name="矩形 18445"/>
          <p:cNvSpPr/>
          <p:nvPr/>
        </p:nvSpPr>
        <p:spPr>
          <a:xfrm>
            <a:off x="18146713" y="14117638"/>
            <a:ext cx="5270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zh-CN" altLang="en-US" sz="9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时左右</a:t>
            </a:r>
            <a:endParaRPr lang="zh-CN" altLang="en-US" sz="9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8447" name="矩形 18446"/>
          <p:cNvSpPr/>
          <p:nvPr/>
        </p:nvSpPr>
        <p:spPr>
          <a:xfrm>
            <a:off x="22982238" y="14117638"/>
            <a:ext cx="21590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en-US" altLang="zh-CN" sz="900" dirty="0">
                <a:solidFill>
                  <a:srgbClr val="FFFFFF"/>
                </a:solidFill>
                <a:latin typeface="Arial" panose="020B0604020202020204" pitchFamily="34" charset="0"/>
              </a:rPr>
              <a:t> </a:t>
            </a:r>
            <a:endParaRPr lang="en-US" altLang="zh-CN" sz="9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en-US" altLang="zh-CN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8448" name="矩形 18447"/>
          <p:cNvSpPr/>
          <p:nvPr/>
        </p:nvSpPr>
        <p:spPr>
          <a:xfrm>
            <a:off x="22969538" y="14117638"/>
            <a:ext cx="1784350" cy="22860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algn="ctr" eaLnBrk="0" fontAlgn="ctr" hangingPunct="0"/>
            <a:r>
              <a:rPr lang="zh-CN" altLang="en-US" sz="9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。地点：发生在云南昆明火车站</a:t>
            </a:r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8449" name="文本框 18448"/>
          <p:cNvSpPr txBox="1"/>
          <p:nvPr/>
        </p:nvSpPr>
        <p:spPr>
          <a:xfrm>
            <a:off x="0" y="1341438"/>
            <a:ext cx="9072563" cy="1249362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p>
            <a:pPr algn="ctr"/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时间：</a:t>
            </a:r>
            <a:r>
              <a:rPr lang="en-US" altLang="zh-CN" sz="2400">
                <a:latin typeface="Arial" panose="020B0604020202020204" pitchFamily="34" charset="0"/>
                <a:ea typeface="黑体" panose="02010609060101010101" pitchFamily="2" charset="-122"/>
              </a:rPr>
              <a:t>2014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年</a:t>
            </a:r>
            <a:r>
              <a:rPr lang="en-US" altLang="zh-CN" sz="2400">
                <a:latin typeface="Arial" panose="020B0604020202020204" pitchFamily="34" charset="0"/>
                <a:ea typeface="黑体" panose="02010609060101010101" pitchFamily="2" charset="-122"/>
              </a:rPr>
              <a:t>8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月</a:t>
            </a:r>
            <a:r>
              <a:rPr lang="en-US" altLang="zh-CN" sz="2400">
                <a:latin typeface="Arial" panose="020B0604020202020204" pitchFamily="34" charset="0"/>
                <a:ea typeface="黑体" panose="02010609060101010101" pitchFamily="2" charset="-122"/>
              </a:rPr>
              <a:t>2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日</a:t>
            </a:r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algn="ctr"/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    经过：云南鲁甸县发生</a:t>
            </a:r>
            <a:r>
              <a:rPr lang="en-US" altLang="zh-CN" sz="2400">
                <a:latin typeface="Arial" panose="020B0604020202020204" pitchFamily="34" charset="0"/>
                <a:ea typeface="黑体" panose="02010609060101010101" pitchFamily="2" charset="-122"/>
              </a:rPr>
              <a:t>6.5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级地震，截止</a:t>
            </a:r>
            <a:r>
              <a:rPr lang="en-US" altLang="zh-CN" sz="2400">
                <a:latin typeface="Arial" panose="020B0604020202020204" pitchFamily="34" charset="0"/>
                <a:ea typeface="黑体" panose="02010609060101010101" pitchFamily="2" charset="-122"/>
              </a:rPr>
              <a:t>8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月</a:t>
            </a:r>
            <a:r>
              <a:rPr lang="en-US" altLang="zh-CN" sz="2400">
                <a:latin typeface="Arial" panose="020B0604020202020204" pitchFamily="34" charset="0"/>
                <a:ea typeface="黑体" panose="02010609060101010101" pitchFamily="2" charset="-122"/>
              </a:rPr>
              <a:t>6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日己造成</a:t>
            </a:r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algn="ctr"/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589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人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遇难。</a:t>
            </a:r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18450" name="图片 18449" descr="u=3716184923,3358171932&amp;fm=11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488" y="3141663"/>
            <a:ext cx="4608512" cy="309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1" name="图片 18450" descr="u=1900276584,1051800099&amp;fm=11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8" y="2565400"/>
            <a:ext cx="4286250" cy="4032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61" name="矩形 19460"/>
          <p:cNvSpPr>
            <a:spLocks noChangeAspect="1"/>
          </p:cNvSpPr>
          <p:nvPr/>
        </p:nvSpPr>
        <p:spPr>
          <a:xfrm>
            <a:off x="-15601950" y="-7847012"/>
            <a:ext cx="914400" cy="91440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FFFFFF">
                <a:gamma/>
                <a:shade val="60000"/>
                <a:invGamma/>
                <a:alpha val="50000"/>
              </a:srgbClr>
            </a:prstShdw>
          </a:effectLst>
        </p:spPr>
        <p:txBody>
          <a:bodyPr/>
          <a:p>
            <a:endParaRPr lang="zh-CN" altLang="en-US"/>
          </a:p>
        </p:txBody>
      </p:sp>
      <p:sp>
        <p:nvSpPr>
          <p:cNvPr id="19462" name="矩形 19461"/>
          <p:cNvSpPr/>
          <p:nvPr/>
        </p:nvSpPr>
        <p:spPr>
          <a:xfrm>
            <a:off x="-15601950" y="-7847012"/>
            <a:ext cx="9144000" cy="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/>
          <a:p>
            <a:endParaRPr lang="zh-CN" altLang="en-US"/>
          </a:p>
        </p:txBody>
      </p:sp>
      <p:sp>
        <p:nvSpPr>
          <p:cNvPr id="19463" name="矩形 19462"/>
          <p:cNvSpPr/>
          <p:nvPr/>
        </p:nvSpPr>
        <p:spPr>
          <a:xfrm>
            <a:off x="3783013" y="14117638"/>
            <a:ext cx="4381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en-US" altLang="zh-CN" sz="9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2014</a:t>
            </a:r>
            <a:endParaRPr lang="en-US" altLang="zh-CN" sz="90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en-US" altLang="zh-CN" sz="240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9464" name="矩形 19463"/>
          <p:cNvSpPr/>
          <p:nvPr/>
        </p:nvSpPr>
        <p:spPr>
          <a:xfrm>
            <a:off x="7367588" y="14117638"/>
            <a:ext cx="2984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zh-CN" altLang="en-US" sz="9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年</a:t>
            </a:r>
            <a:endParaRPr lang="zh-CN" altLang="en-US" sz="9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9465" name="矩形 19464"/>
          <p:cNvSpPr/>
          <p:nvPr/>
        </p:nvSpPr>
        <p:spPr>
          <a:xfrm>
            <a:off x="9328150" y="14117638"/>
            <a:ext cx="2476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en-US" altLang="zh-CN" sz="9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3</a:t>
            </a:r>
            <a:endParaRPr lang="en-US" altLang="zh-CN" sz="90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en-US" altLang="zh-CN" sz="240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9466" name="矩形 19465"/>
          <p:cNvSpPr/>
          <p:nvPr/>
        </p:nvSpPr>
        <p:spPr>
          <a:xfrm>
            <a:off x="10482263" y="14117638"/>
            <a:ext cx="2984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zh-CN" altLang="en-US" sz="9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月</a:t>
            </a:r>
            <a:endParaRPr lang="zh-CN" altLang="en-US" sz="9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9467" name="矩形 19466"/>
          <p:cNvSpPr/>
          <p:nvPr/>
        </p:nvSpPr>
        <p:spPr>
          <a:xfrm>
            <a:off x="12442825" y="14117638"/>
            <a:ext cx="2476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en-US" altLang="zh-CN" sz="9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1</a:t>
            </a:r>
            <a:endParaRPr lang="en-US" altLang="zh-CN" sz="90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en-US" altLang="zh-CN" sz="240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9468" name="矩形 19467"/>
          <p:cNvSpPr/>
          <p:nvPr/>
        </p:nvSpPr>
        <p:spPr>
          <a:xfrm>
            <a:off x="13531850" y="14117638"/>
            <a:ext cx="4127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zh-CN" altLang="en-US" sz="9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日晚</a:t>
            </a:r>
            <a:endParaRPr lang="zh-CN" altLang="en-US" sz="9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9469" name="矩形 19468"/>
          <p:cNvSpPr/>
          <p:nvPr/>
        </p:nvSpPr>
        <p:spPr>
          <a:xfrm>
            <a:off x="17129125" y="14117638"/>
            <a:ext cx="2476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en-US" altLang="zh-CN" sz="9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9</a:t>
            </a:r>
            <a:endParaRPr lang="en-US" altLang="zh-CN" sz="90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en-US" altLang="zh-CN" sz="240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9470" name="矩形 19469"/>
          <p:cNvSpPr/>
          <p:nvPr/>
        </p:nvSpPr>
        <p:spPr>
          <a:xfrm>
            <a:off x="18146713" y="14117638"/>
            <a:ext cx="5270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zh-CN" altLang="en-US" sz="9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时左右</a:t>
            </a:r>
            <a:endParaRPr lang="zh-CN" altLang="en-US" sz="9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9471" name="矩形 19470"/>
          <p:cNvSpPr/>
          <p:nvPr/>
        </p:nvSpPr>
        <p:spPr>
          <a:xfrm>
            <a:off x="22982238" y="14117638"/>
            <a:ext cx="21590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en-US" altLang="zh-CN" sz="900" dirty="0">
                <a:solidFill>
                  <a:srgbClr val="FFFFFF"/>
                </a:solidFill>
                <a:latin typeface="Arial" panose="020B0604020202020204" pitchFamily="34" charset="0"/>
              </a:rPr>
              <a:t> </a:t>
            </a:r>
            <a:endParaRPr lang="en-US" altLang="zh-CN" sz="9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en-US" altLang="zh-CN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9472" name="矩形 19471"/>
          <p:cNvSpPr/>
          <p:nvPr/>
        </p:nvSpPr>
        <p:spPr>
          <a:xfrm>
            <a:off x="22969538" y="14117638"/>
            <a:ext cx="1784350" cy="22860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algn="ctr" eaLnBrk="0" fontAlgn="ctr" hangingPunct="0"/>
            <a:r>
              <a:rPr lang="zh-CN" altLang="en-US" sz="9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。地点：发生在云南昆明火车站</a:t>
            </a:r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9473" name="文本框 19472"/>
          <p:cNvSpPr txBox="1"/>
          <p:nvPr/>
        </p:nvSpPr>
        <p:spPr>
          <a:xfrm>
            <a:off x="304800" y="990600"/>
            <a:ext cx="8615363" cy="124777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p>
            <a:pPr algn="ctr"/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时间：</a:t>
            </a:r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r>
              <a:rPr lang="zh-CN" altLang="en-US" sz="2400">
                <a:latin typeface="Arial" panose="020B0604020202020204" pitchFamily="34" charset="0"/>
                <a:ea typeface="黑体" panose="02010609060101010101" pitchFamily="2" charset="-122"/>
              </a:rPr>
              <a:t>        </a:t>
            </a:r>
            <a:r>
              <a:rPr lang="en-US" altLang="zh-CN" sz="2400">
                <a:latin typeface="Arial" panose="020B0604020202020204" pitchFamily="34" charset="0"/>
                <a:ea typeface="黑体" panose="02010609060101010101" pitchFamily="2" charset="-122"/>
              </a:rPr>
              <a:t>2014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年</a:t>
            </a:r>
            <a:r>
              <a:rPr lang="en-US" altLang="zh-CN" sz="2400">
                <a:latin typeface="Arial" panose="020B0604020202020204" pitchFamily="34" charset="0"/>
                <a:ea typeface="黑体" panose="02010609060101010101" pitchFamily="2" charset="-122"/>
              </a:rPr>
              <a:t>8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月</a:t>
            </a:r>
            <a:r>
              <a:rPr lang="en-US" altLang="zh-CN" sz="2400">
                <a:latin typeface="Arial" panose="020B0604020202020204" pitchFamily="34" charset="0"/>
                <a:ea typeface="黑体" panose="02010609060101010101" pitchFamily="2" charset="-122"/>
              </a:rPr>
              <a:t>2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日江苏</a:t>
            </a:r>
            <a:r>
              <a:rPr lang="zh-CN" altLang="en-US" sz="2400" i="1" u="sng" dirty="0">
                <a:latin typeface="Arial" panose="020B0604020202020204" pitchFamily="34" charset="0"/>
                <a:ea typeface="黑体" panose="02010609060101010101" pitchFamily="2" charset="-122"/>
              </a:rPr>
              <a:t>昆山市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中荣金属制品有限公司汽车轮毂抛光车间在生产过程中发生</a:t>
            </a:r>
            <a:r>
              <a:rPr lang="zh-CN" altLang="en-US" sz="2400" i="1" u="sng" dirty="0">
                <a:latin typeface="Arial" panose="020B0604020202020204" pitchFamily="34" charset="0"/>
                <a:ea typeface="黑体" panose="02010609060101010101" pitchFamily="2" charset="-122"/>
              </a:rPr>
              <a:t>爆炸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 ，造成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75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人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2" charset="-122"/>
              </a:rPr>
              <a:t>死亡。</a:t>
            </a:r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19474" name="图片 19473" descr="805980996_71FE1C8E36FD4eb989D4D6308E30EA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2781300"/>
            <a:ext cx="8281987" cy="3527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75" name="矩形 19474"/>
          <p:cNvSpPr/>
          <p:nvPr/>
        </p:nvSpPr>
        <p:spPr>
          <a:xfrm>
            <a:off x="3352800" y="174625"/>
            <a:ext cx="16129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昆山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爆炸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3" name="圆角矩形 9"/>
          <p:cNvSpPr/>
          <p:nvPr/>
        </p:nvSpPr>
        <p:spPr>
          <a:xfrm>
            <a:off x="1447800" y="0"/>
            <a:ext cx="6602413" cy="647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r>
              <a:rPr lang="zh-CN" altLang="en-US" sz="3200" b="1" dirty="0">
                <a:latin typeface="幼圆" pitchFamily="49" charset="-122"/>
                <a:ea typeface="幼圆" pitchFamily="49" charset="-122"/>
              </a:rPr>
              <a:t>延寿</a:t>
            </a:r>
            <a:r>
              <a:rPr lang="zh-CN" altLang="en-US" sz="3200" b="1" dirty="0">
                <a:solidFill>
                  <a:srgbClr val="FF3300"/>
                </a:solidFill>
                <a:latin typeface="幼圆" pitchFamily="49" charset="-122"/>
                <a:ea typeface="幼圆" pitchFamily="49" charset="-122"/>
              </a:rPr>
              <a:t>犯人杀警越狱</a:t>
            </a:r>
            <a:r>
              <a:rPr lang="zh-CN" altLang="en-US" sz="3200" b="1" dirty="0">
                <a:latin typeface="幼圆" pitchFamily="49" charset="-122"/>
                <a:ea typeface="幼圆" pitchFamily="49" charset="-122"/>
              </a:rPr>
              <a:t>案</a:t>
            </a:r>
            <a:endParaRPr lang="zh-CN" altLang="en-US" sz="3200" b="1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0485" name="矩形 20484"/>
          <p:cNvSpPr>
            <a:spLocks noChangeAspect="1"/>
          </p:cNvSpPr>
          <p:nvPr/>
        </p:nvSpPr>
        <p:spPr>
          <a:xfrm>
            <a:off x="-15601950" y="-7847012"/>
            <a:ext cx="914400" cy="91440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FFFFFF">
                <a:gamma/>
                <a:shade val="60000"/>
                <a:invGamma/>
                <a:alpha val="50000"/>
              </a:srgbClr>
            </a:prstShdw>
          </a:effectLst>
        </p:spPr>
        <p:txBody>
          <a:bodyPr/>
          <a:p>
            <a:endParaRPr lang="zh-CN" altLang="en-US"/>
          </a:p>
        </p:txBody>
      </p:sp>
      <p:sp>
        <p:nvSpPr>
          <p:cNvPr id="20486" name="矩形 20485"/>
          <p:cNvSpPr/>
          <p:nvPr/>
        </p:nvSpPr>
        <p:spPr>
          <a:xfrm>
            <a:off x="-15601950" y="-7847012"/>
            <a:ext cx="9144000" cy="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/>
          <a:p>
            <a:endParaRPr lang="zh-CN" altLang="en-US"/>
          </a:p>
        </p:txBody>
      </p:sp>
      <p:sp>
        <p:nvSpPr>
          <p:cNvPr id="20487" name="矩形 20486"/>
          <p:cNvSpPr/>
          <p:nvPr/>
        </p:nvSpPr>
        <p:spPr>
          <a:xfrm>
            <a:off x="3783013" y="14117638"/>
            <a:ext cx="4381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en-US" altLang="zh-CN" sz="9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2014</a:t>
            </a:r>
            <a:endParaRPr lang="en-US" altLang="zh-CN" sz="90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en-US" altLang="zh-CN" sz="240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0488" name="矩形 20487"/>
          <p:cNvSpPr/>
          <p:nvPr/>
        </p:nvSpPr>
        <p:spPr>
          <a:xfrm>
            <a:off x="7367588" y="14117638"/>
            <a:ext cx="2984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zh-CN" altLang="en-US" sz="9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年</a:t>
            </a:r>
            <a:endParaRPr lang="zh-CN" altLang="en-US" sz="9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0489" name="矩形 20488"/>
          <p:cNvSpPr/>
          <p:nvPr/>
        </p:nvSpPr>
        <p:spPr>
          <a:xfrm>
            <a:off x="9328150" y="14117638"/>
            <a:ext cx="2476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en-US" altLang="zh-CN" sz="9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3</a:t>
            </a:r>
            <a:endParaRPr lang="en-US" altLang="zh-CN" sz="90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en-US" altLang="zh-CN" sz="240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0490" name="矩形 20489"/>
          <p:cNvSpPr/>
          <p:nvPr/>
        </p:nvSpPr>
        <p:spPr>
          <a:xfrm>
            <a:off x="10482263" y="14117638"/>
            <a:ext cx="2984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zh-CN" altLang="en-US" sz="9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月</a:t>
            </a:r>
            <a:endParaRPr lang="zh-CN" altLang="en-US" sz="9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0491" name="矩形 20490"/>
          <p:cNvSpPr/>
          <p:nvPr/>
        </p:nvSpPr>
        <p:spPr>
          <a:xfrm>
            <a:off x="12442825" y="14117638"/>
            <a:ext cx="2476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en-US" altLang="zh-CN" sz="9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1</a:t>
            </a:r>
            <a:endParaRPr lang="en-US" altLang="zh-CN" sz="90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en-US" altLang="zh-CN" sz="240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0492" name="矩形 20491"/>
          <p:cNvSpPr/>
          <p:nvPr/>
        </p:nvSpPr>
        <p:spPr>
          <a:xfrm>
            <a:off x="13531850" y="14117638"/>
            <a:ext cx="4127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zh-CN" altLang="en-US" sz="9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日晚</a:t>
            </a:r>
            <a:endParaRPr lang="zh-CN" altLang="en-US" sz="9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0493" name="矩形 20492"/>
          <p:cNvSpPr/>
          <p:nvPr/>
        </p:nvSpPr>
        <p:spPr>
          <a:xfrm>
            <a:off x="17129125" y="14117638"/>
            <a:ext cx="2476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en-US" altLang="zh-CN" sz="90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9</a:t>
            </a:r>
            <a:endParaRPr lang="en-US" altLang="zh-CN" sz="90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en-US" altLang="zh-CN" sz="240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0494" name="矩形 20493"/>
          <p:cNvSpPr/>
          <p:nvPr/>
        </p:nvSpPr>
        <p:spPr>
          <a:xfrm>
            <a:off x="18146713" y="14117638"/>
            <a:ext cx="52705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zh-CN" altLang="en-US" sz="9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时左右</a:t>
            </a:r>
            <a:endParaRPr lang="zh-CN" altLang="en-US" sz="9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0495" name="矩形 20494"/>
          <p:cNvSpPr/>
          <p:nvPr/>
        </p:nvSpPr>
        <p:spPr>
          <a:xfrm>
            <a:off x="22982238" y="14117638"/>
            <a:ext cx="215900" cy="5937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eaLnBrk="0" fontAlgn="ctr" hangingPunct="0"/>
            <a:r>
              <a:rPr lang="en-US" altLang="zh-CN" sz="900" dirty="0">
                <a:solidFill>
                  <a:srgbClr val="FFFFFF"/>
                </a:solidFill>
                <a:latin typeface="Arial" panose="020B0604020202020204" pitchFamily="34" charset="0"/>
              </a:rPr>
              <a:t> </a:t>
            </a:r>
            <a:endParaRPr lang="en-US" altLang="zh-CN" sz="9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/>
            <a:endParaRPr lang="en-US" altLang="zh-CN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0496" name="矩形 20495"/>
          <p:cNvSpPr/>
          <p:nvPr/>
        </p:nvSpPr>
        <p:spPr>
          <a:xfrm>
            <a:off x="22969538" y="14117638"/>
            <a:ext cx="1784350" cy="22860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p>
            <a:pPr algn="ctr" eaLnBrk="0" fontAlgn="ctr" hangingPunct="0"/>
            <a:r>
              <a:rPr lang="zh-CN" altLang="en-US" sz="900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。地点：发生在云南昆明火车站</a:t>
            </a:r>
            <a:endParaRPr lang="zh-CN" altLang="en-US" sz="24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20498" name="图片 20497" descr="u=1892401880,4007190208&amp;fm=11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1143000"/>
            <a:ext cx="6781800" cy="3971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00" name="矩形 20499"/>
          <p:cNvSpPr/>
          <p:nvPr/>
        </p:nvSpPr>
        <p:spPr>
          <a:xfrm>
            <a:off x="914400" y="5334000"/>
            <a:ext cx="77724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>
                <a:latin typeface="Arial" panose="020B0604020202020204" pitchFamily="34" charset="0"/>
              </a:rPr>
              <a:t>       2014</a:t>
            </a:r>
            <a:r>
              <a:rPr lang="zh-CN" altLang="en-US" sz="2400" dirty="0">
                <a:latin typeface="Arial" panose="020B0604020202020204" pitchFamily="34" charset="0"/>
              </a:rPr>
              <a:t>年</a:t>
            </a:r>
            <a:r>
              <a:rPr lang="en-US" altLang="zh-CN" sz="2400">
                <a:latin typeface="Arial" panose="020B0604020202020204" pitchFamily="34" charset="0"/>
              </a:rPr>
              <a:t>9</a:t>
            </a:r>
            <a:r>
              <a:rPr lang="zh-CN" altLang="en-US" sz="2400" dirty="0">
                <a:latin typeface="Arial" panose="020B0604020202020204" pitchFamily="34" charset="0"/>
              </a:rPr>
              <a:t>月</a:t>
            </a:r>
            <a:r>
              <a:rPr lang="en-US" altLang="zh-CN" sz="2400">
                <a:latin typeface="Arial" panose="020B0604020202020204" pitchFamily="34" charset="0"/>
              </a:rPr>
              <a:t>2</a:t>
            </a:r>
            <a:r>
              <a:rPr lang="zh-CN" altLang="en-US" sz="2400" dirty="0">
                <a:latin typeface="Arial" panose="020B0604020202020204" pitchFamily="34" charset="0"/>
              </a:rPr>
              <a:t>日凌晨，黑龙江省延寿县看守所发生了三名重刑犯杀死一名民警，然后越狱出逃的恶性事件。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图片 21505" descr="safemai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836613"/>
            <a:ext cx="4608512" cy="4535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文本框 21506"/>
          <p:cNvSpPr txBox="1"/>
          <p:nvPr/>
        </p:nvSpPr>
        <p:spPr>
          <a:xfrm>
            <a:off x="179388" y="5589588"/>
            <a:ext cx="4608512" cy="608012"/>
          </a:xfrm>
          <a:prstGeom prst="rect">
            <a:avLst/>
          </a:prstGeom>
          <a:noFill/>
          <a:ln w="2857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FF0066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校园安全，警钟长鸣！</a:t>
            </a:r>
            <a:endParaRPr lang="zh-CN" altLang="en-US" sz="3200" dirty="0">
              <a:solidFill>
                <a:srgbClr val="FF0066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1508" name="文本框 21507"/>
          <p:cNvSpPr txBox="1"/>
          <p:nvPr/>
        </p:nvSpPr>
        <p:spPr>
          <a:xfrm>
            <a:off x="4932363" y="836613"/>
            <a:ext cx="3960812" cy="528637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00FF"/>
                </a:solidFill>
                <a:latin typeface="Arial" panose="020B0604020202020204" pitchFamily="34" charset="0"/>
              </a:rPr>
              <a:t>医院突发公共安全事件</a:t>
            </a:r>
            <a:endParaRPr lang="zh-CN" altLang="en-US" sz="2800" dirty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pic>
        <p:nvPicPr>
          <p:cNvPr id="21509" name="图片 21508" descr="584733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363" y="3143250"/>
            <a:ext cx="3960812" cy="2582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0" name="文本框 21509"/>
          <p:cNvSpPr txBox="1"/>
          <p:nvPr/>
        </p:nvSpPr>
        <p:spPr>
          <a:xfrm>
            <a:off x="4932363" y="5876925"/>
            <a:ext cx="3960812" cy="314325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1400" b="1" dirty="0">
                <a:latin typeface="Arial" panose="020B0604020202020204" pitchFamily="34" charset="0"/>
              </a:rPr>
              <a:t>受伤的其中一名医生，捂着流血的手臂。 </a:t>
            </a:r>
            <a:endParaRPr lang="zh-CN" altLang="en-US" sz="1400" b="1" dirty="0">
              <a:latin typeface="Arial" panose="020B0604020202020204" pitchFamily="34" charset="0"/>
            </a:endParaRPr>
          </a:p>
        </p:txBody>
      </p:sp>
      <p:sp>
        <p:nvSpPr>
          <p:cNvPr id="21511" name="文本框 21510"/>
          <p:cNvSpPr txBox="1"/>
          <p:nvPr/>
        </p:nvSpPr>
        <p:spPr>
          <a:xfrm>
            <a:off x="4932363" y="1484313"/>
            <a:ext cx="3960812" cy="1562100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微软雅黑" panose="020B0503020204020204" charset="-122"/>
              </a:rPr>
              <a:t>温岭发生一起医院暴力事件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r>
              <a:rPr lang="en-US" altLang="zh-CN" sz="2400">
                <a:latin typeface="Arial" panose="020B0604020202020204" pitchFamily="34" charset="0"/>
                <a:ea typeface="微软雅黑" panose="020B0503020204020204" charset="-122"/>
              </a:rPr>
              <a:t>2013.10.25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charset="-122"/>
              </a:rPr>
              <a:t>，患者怀疑手术不成功，拔刀相向致</a:t>
            </a:r>
            <a:r>
              <a:rPr lang="zh-CN" altLang="en-US" sz="2400" dirty="0">
                <a:solidFill>
                  <a:srgbClr val="FF00FF"/>
                </a:solidFill>
                <a:latin typeface="Arial" panose="020B0604020202020204" pitchFamily="34" charset="0"/>
                <a:ea typeface="微软雅黑" panose="020B0503020204020204" charset="-122"/>
              </a:rPr>
              <a:t>医生一死两伤</a:t>
            </a:r>
            <a:endParaRPr lang="zh-CN" altLang="en-US" sz="2400" dirty="0">
              <a:solidFill>
                <a:srgbClr val="FF00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1512" name="矩形 21511"/>
          <p:cNvSpPr/>
          <p:nvPr/>
        </p:nvSpPr>
        <p:spPr>
          <a:xfrm>
            <a:off x="179388" y="188913"/>
            <a:ext cx="8713787" cy="4318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学校、医院安全事件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4940" y="1714500"/>
            <a:ext cx="5923280" cy="1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91" y="457041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标题 22529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18487" cy="1511300"/>
          </a:xfrm>
          <a:ln>
            <a:solidFill>
              <a:schemeClr val="hlink"/>
            </a:solidFill>
            <a:miter/>
          </a:ln>
        </p:spPr>
        <p:txBody>
          <a:bodyPr anchor="ctr" anchorCtr="0"/>
          <a:p>
            <a:pPr algn="l"/>
            <a:r>
              <a:rPr lang="zh-CN" altLang="en-US" sz="3200" b="1" dirty="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rPr>
              <a:t>重大刑事案件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b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en-US" altLang="zh-CN" sz="2400" dirty="0"/>
              <a:t>◆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主要看量刑，可能判无期徒刑、死刑的一般属于重大刑事案件；</a:t>
            </a:r>
            <a:b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en-US" altLang="zh-CN" sz="2400" dirty="0"/>
              <a:t>◆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另外也要考虑社会影响。 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2531" name="文本占位符 22530"/>
          <p:cNvSpPr>
            <a:spLocks noGrp="1"/>
          </p:cNvSpPr>
          <p:nvPr>
            <p:ph type="body" idx="1"/>
          </p:nvPr>
        </p:nvSpPr>
        <p:spPr>
          <a:xfrm>
            <a:off x="468313" y="2276475"/>
            <a:ext cx="3816350" cy="4248150"/>
          </a:xfrm>
          <a:ln>
            <a:solidFill>
              <a:schemeClr val="hlink"/>
            </a:solidFill>
            <a:miter/>
          </a:ln>
        </p:spPr>
        <p:txBody>
          <a:bodyPr/>
          <a:p>
            <a:pPr>
              <a:lnSpc>
                <a:spcPct val="80000"/>
              </a:lnSpc>
            </a:pPr>
            <a:r>
              <a:rPr lang="zh-CN" altLang="en-US" sz="2400" b="1" dirty="0">
                <a:solidFill>
                  <a:srgbClr val="FF0066"/>
                </a:solidFill>
              </a:rPr>
              <a:t>白宝山</a:t>
            </a:r>
            <a:r>
              <a:rPr lang="zh-CN" altLang="en-US" sz="2400" b="1" dirty="0"/>
              <a:t>重大刑事案件</a:t>
            </a:r>
            <a:endParaRPr lang="zh-CN" altLang="en-US" sz="2400" b="1" dirty="0"/>
          </a:p>
          <a:p>
            <a:pPr>
              <a:lnSpc>
                <a:spcPct val="80000"/>
              </a:lnSpc>
            </a:pP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此案主犯白宝山，持有“五六”式半自动步枪、“八一”式自动步枪、“五四”式手枪，先后</a:t>
            </a:r>
            <a:r>
              <a:rPr lang="zh-CN" altLang="en-US" sz="2000" dirty="0">
                <a:solidFill>
                  <a:srgbClr val="FF00FF"/>
                </a:solidFill>
                <a:latin typeface="华文楷体" pitchFamily="2" charset="-122"/>
                <a:ea typeface="华文楷体" pitchFamily="2" charset="-122"/>
              </a:rPr>
              <a:t>杀害军人、警察和无辜群众</a:t>
            </a:r>
            <a:r>
              <a:rPr lang="en-US" altLang="zh-CN" sz="2000">
                <a:solidFill>
                  <a:srgbClr val="FF00FF"/>
                </a:solidFill>
                <a:latin typeface="华文楷体" pitchFamily="2" charset="-122"/>
                <a:ea typeface="华文楷体" pitchFamily="2" charset="-122"/>
              </a:rPr>
              <a:t>15</a:t>
            </a:r>
            <a:r>
              <a:rPr lang="zh-CN" altLang="en-US" sz="2000" dirty="0">
                <a:solidFill>
                  <a:srgbClr val="FF00FF"/>
                </a:solidFill>
                <a:latin typeface="华文楷体" pitchFamily="2" charset="-122"/>
                <a:ea typeface="华文楷体" pitchFamily="2" charset="-122"/>
              </a:rPr>
              <a:t>人，击伤</a:t>
            </a:r>
            <a:r>
              <a:rPr lang="en-US" altLang="zh-CN" sz="2000">
                <a:solidFill>
                  <a:srgbClr val="FF00FF"/>
                </a:solidFill>
                <a:latin typeface="华文楷体" pitchFamily="2" charset="-122"/>
                <a:ea typeface="华文楷体" pitchFamily="2" charset="-122"/>
              </a:rPr>
              <a:t>15</a:t>
            </a:r>
            <a:r>
              <a:rPr lang="zh-CN" altLang="en-US" sz="2000" dirty="0">
                <a:solidFill>
                  <a:srgbClr val="FF00FF"/>
                </a:solidFill>
                <a:latin typeface="华文楷体" pitchFamily="2" charset="-122"/>
                <a:ea typeface="华文楷体" pitchFamily="2" charset="-122"/>
              </a:rPr>
              <a:t>人，并在狱中杀害</a:t>
            </a:r>
            <a:r>
              <a:rPr lang="en-US" altLang="zh-CN" sz="2000">
                <a:solidFill>
                  <a:srgbClr val="FF00FF"/>
                </a:solidFill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2000" dirty="0">
                <a:solidFill>
                  <a:srgbClr val="FF00FF"/>
                </a:solidFill>
                <a:latin typeface="华文楷体" pitchFamily="2" charset="-122"/>
                <a:ea typeface="华文楷体" pitchFamily="2" charset="-122"/>
              </a:rPr>
              <a:t>人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。其犯罪手法之残忍，令人发指。</a:t>
            </a:r>
            <a:endParaRPr lang="zh-CN" altLang="en-US" sz="20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此案被公安部列为</a:t>
            </a:r>
            <a:endParaRPr lang="zh-CN" altLang="en-US" sz="20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000">
                <a:latin typeface="华文楷体" pitchFamily="2" charset="-122"/>
                <a:ea typeface="华文楷体" pitchFamily="2" charset="-122"/>
              </a:rPr>
              <a:t>     </a:t>
            </a:r>
            <a:r>
              <a:rPr lang="en-US" altLang="zh-CN" sz="2000">
                <a:latin typeface="华文楷体" pitchFamily="2" charset="-122"/>
                <a:ea typeface="华文楷体" pitchFamily="2" charset="-122"/>
              </a:rPr>
              <a:t>1996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年</a:t>
            </a:r>
            <a:r>
              <a:rPr lang="en-US" altLang="zh-CN" sz="200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号案件，</a:t>
            </a:r>
            <a:endParaRPr lang="zh-CN" altLang="en-US" sz="20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000">
                <a:latin typeface="华文楷体" pitchFamily="2" charset="-122"/>
                <a:ea typeface="华文楷体" pitchFamily="2" charset="-122"/>
              </a:rPr>
              <a:t>     </a:t>
            </a:r>
            <a:r>
              <a:rPr lang="en-US" altLang="zh-CN" sz="2000">
                <a:latin typeface="华文楷体" pitchFamily="2" charset="-122"/>
                <a:ea typeface="华文楷体" pitchFamily="2" charset="-122"/>
              </a:rPr>
              <a:t>1997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年中国十大</a:t>
            </a:r>
            <a:endParaRPr lang="zh-CN" altLang="en-US" sz="20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    案件之首。</a:t>
            </a:r>
            <a:endParaRPr lang="zh-CN" altLang="en-US" sz="20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2532" name="文本框 22531"/>
          <p:cNvSpPr txBox="1"/>
          <p:nvPr/>
        </p:nvSpPr>
        <p:spPr>
          <a:xfrm>
            <a:off x="4716463" y="2276475"/>
            <a:ext cx="3887787" cy="1749425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latin typeface="Arial" panose="020B0604020202020204" pitchFamily="34" charset="0"/>
              </a:rPr>
              <a:t>厦门公交车纵火案</a:t>
            </a:r>
            <a:r>
              <a:rPr lang="zh-CN" altLang="en-US" dirty="0">
                <a:latin typeface="Arial" panose="020B0604020202020204" pitchFamily="34" charset="0"/>
              </a:rPr>
              <a:t>，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是指</a:t>
            </a:r>
            <a:r>
              <a:rPr lang="en-US" altLang="zh-CN">
                <a:latin typeface="华文楷体" pitchFamily="2" charset="-122"/>
                <a:ea typeface="华文楷体" pitchFamily="2" charset="-122"/>
              </a:rPr>
              <a:t>2013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年</a:t>
            </a:r>
            <a:r>
              <a:rPr lang="en-US" altLang="zh-CN">
                <a:latin typeface="华文楷体" pitchFamily="2" charset="-122"/>
                <a:ea typeface="华文楷体" pitchFamily="2" charset="-122"/>
              </a:rPr>
              <a:t>6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月</a:t>
            </a:r>
            <a:r>
              <a:rPr lang="en-US" altLang="zh-CN">
                <a:latin typeface="华文楷体" pitchFamily="2" charset="-122"/>
                <a:ea typeface="华文楷体" pitchFamily="2" charset="-122"/>
              </a:rPr>
              <a:t>7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日下午</a:t>
            </a:r>
            <a:r>
              <a:rPr lang="en-US" altLang="zh-CN">
                <a:latin typeface="华文楷体" pitchFamily="2" charset="-122"/>
                <a:ea typeface="华文楷体" pitchFamily="2" charset="-122"/>
              </a:rPr>
              <a:t>6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时</a:t>
            </a:r>
            <a:r>
              <a:rPr lang="en-US" altLang="zh-CN">
                <a:latin typeface="华文楷体" pitchFamily="2" charset="-122"/>
                <a:ea typeface="华文楷体" pitchFamily="2" charset="-122"/>
              </a:rPr>
              <a:t>22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分，发生在厦门</a:t>
            </a:r>
            <a:r>
              <a:rPr lang="en-US" altLang="zh-CN">
                <a:latin typeface="华文楷体" pitchFamily="2" charset="-122"/>
                <a:ea typeface="华文楷体" pitchFamily="2" charset="-122"/>
              </a:rPr>
              <a:t>BRT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快</a:t>
            </a:r>
            <a:r>
              <a:rPr lang="en-US" altLang="zh-CN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线途经金山站往南</a:t>
            </a:r>
            <a:r>
              <a:rPr lang="en-US" altLang="zh-CN">
                <a:latin typeface="华文楷体" pitchFamily="2" charset="-122"/>
                <a:ea typeface="华文楷体" pitchFamily="2" charset="-122"/>
              </a:rPr>
              <a:t>500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米处发生的公交车起火事故。事故已造成</a:t>
            </a:r>
            <a:r>
              <a:rPr lang="en-US" altLang="zh-CN">
                <a:solidFill>
                  <a:srgbClr val="FF00FF"/>
                </a:solidFill>
                <a:latin typeface="华文楷体" pitchFamily="2" charset="-122"/>
                <a:ea typeface="华文楷体" pitchFamily="2" charset="-122"/>
              </a:rPr>
              <a:t>47</a:t>
            </a:r>
            <a:r>
              <a:rPr lang="zh-CN" altLang="en-US" dirty="0">
                <a:solidFill>
                  <a:srgbClr val="FF00FF"/>
                </a:solidFill>
                <a:latin typeface="华文楷体" pitchFamily="2" charset="-122"/>
                <a:ea typeface="华文楷体" pitchFamily="2" charset="-122"/>
              </a:rPr>
              <a:t>人死亡、</a:t>
            </a:r>
            <a:r>
              <a:rPr lang="en-US" altLang="zh-CN">
                <a:solidFill>
                  <a:srgbClr val="FF00FF"/>
                </a:solidFill>
                <a:latin typeface="华文楷体" pitchFamily="2" charset="-122"/>
                <a:ea typeface="华文楷体" pitchFamily="2" charset="-122"/>
              </a:rPr>
              <a:t>34</a:t>
            </a:r>
            <a:r>
              <a:rPr lang="zh-CN" altLang="en-US" dirty="0">
                <a:solidFill>
                  <a:srgbClr val="FF00FF"/>
                </a:solidFill>
                <a:latin typeface="华文楷体" pitchFamily="2" charset="-122"/>
                <a:ea typeface="华文楷体" pitchFamily="2" charset="-122"/>
              </a:rPr>
              <a:t>人受伤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，事故原因认定为刑事案件。</a:t>
            </a:r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22533" name="图片 22532" descr="U7351P~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6463" y="4076700"/>
            <a:ext cx="3887787" cy="2519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4" name="图片 22533" descr="U_3122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675" y="4581525"/>
            <a:ext cx="1276350" cy="1924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图片 23553" descr="BE62F8~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908050"/>
            <a:ext cx="5507037" cy="5741988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3555" name="文本框 23554"/>
          <p:cNvSpPr txBox="1"/>
          <p:nvPr/>
        </p:nvSpPr>
        <p:spPr>
          <a:xfrm>
            <a:off x="6372225" y="981075"/>
            <a:ext cx="2376488" cy="1563688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FF0066"/>
                </a:solidFill>
                <a:latin typeface="Arial" panose="020B0604020202020204" pitchFamily="34" charset="0"/>
                <a:ea typeface="微软雅黑" panose="020B0503020204020204" charset="-122"/>
              </a:rPr>
              <a:t>力拓事件令中国经济安全受关注</a:t>
            </a:r>
            <a:endParaRPr lang="zh-CN" altLang="en-US" sz="3200" dirty="0">
              <a:solidFill>
                <a:srgbClr val="FF0066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3556" name="图片 23555" descr="60_110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7" name="文本框 23556"/>
          <p:cNvSpPr txBox="1"/>
          <p:nvPr/>
        </p:nvSpPr>
        <p:spPr>
          <a:xfrm>
            <a:off x="6372225" y="2636838"/>
            <a:ext cx="2376488" cy="4064000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000" dirty="0">
                <a:latin typeface="Arial" panose="020B0604020202020204" pitchFamily="34" charset="0"/>
              </a:rPr>
              <a:t>力拓“间谍门”只是冰山一角，但的确触及了中国在经济安全方面的软肋。我国在重大公共政策制定、国际贸易谈判等领域如何用制度堵塞泄露重大经济机密的各种渠道，确保国家的经济安全，已经是一个不得不立即提上日程的重大议题。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  <p:sp>
        <p:nvSpPr>
          <p:cNvPr id="23558" name="矩形 23557"/>
          <p:cNvSpPr/>
          <p:nvPr/>
        </p:nvSpPr>
        <p:spPr>
          <a:xfrm>
            <a:off x="1187450" y="3357563"/>
            <a:ext cx="4032250" cy="15128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经济安全事件</a:t>
            </a:r>
            <a:endParaRPr lang="zh-CN" altLang="en-US" sz="3600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810250" y="3968750"/>
            <a:ext cx="3018790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bg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870575" y="4231005"/>
            <a:ext cx="1022985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38010" y="4907915"/>
            <a:ext cx="820420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>
                <a:solidFill>
                  <a:schemeClr val="bg1"/>
                </a:solidFill>
              </a:rPr>
              <a:t>微信公众号</a:t>
            </a:r>
            <a:endParaRPr lang="zh-CN" altLang="en-US" sz="825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>
                <a:solidFill>
                  <a:schemeClr val="bg1"/>
                </a:solidFill>
              </a:rPr>
              <a:t>抖音</a:t>
            </a:r>
            <a:endParaRPr lang="zh-CN" altLang="en-US" sz="825" dirty="0">
              <a:solidFill>
                <a:schemeClr val="bg1"/>
              </a:solidFill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图片 6145" descr="cfeec3d38c80393b960a16fb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3789363"/>
            <a:ext cx="3384550" cy="2349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图片 6146" descr="2290690_65377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338" y="765175"/>
            <a:ext cx="3321050" cy="2649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图片 6147" descr="1201853884694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7450" y="3933825"/>
            <a:ext cx="3190875" cy="2238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文本框 6148"/>
          <p:cNvSpPr txBox="1"/>
          <p:nvPr/>
        </p:nvSpPr>
        <p:spPr>
          <a:xfrm>
            <a:off x="685800" y="1219200"/>
            <a:ext cx="4032250" cy="265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2008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年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月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一场五十年不遇的暴风雪突然席卷我国南方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14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个省市，雪灾造成</a:t>
            </a:r>
            <a:r>
              <a:rPr lang="en-US" altLang="zh-CN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129</a:t>
            </a:r>
            <a:r>
              <a:rPr lang="zh-CN" altLang="en-US" sz="28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人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死亡，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人失踪，因灾直接经济损失</a:t>
            </a:r>
            <a:r>
              <a:rPr lang="en-US" altLang="zh-CN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1516.5</a:t>
            </a:r>
            <a:r>
              <a:rPr lang="zh-CN" altLang="en-US" sz="28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亿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元。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150" name="文本框 6149"/>
          <p:cNvSpPr txBox="1"/>
          <p:nvPr/>
        </p:nvSpPr>
        <p:spPr>
          <a:xfrm>
            <a:off x="131763" y="0"/>
            <a:ext cx="901223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hlink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中宋" pitchFamily="2" charset="-122"/>
                <a:ea typeface="华文中宋" pitchFamily="2" charset="-122"/>
              </a:rPr>
              <a:t>  </a:t>
            </a:r>
            <a:endParaRPr lang="en-US" altLang="zh-CN" sz="3200" b="1" dirty="0">
              <a:effectLst>
                <a:outerShdw blurRad="38100" dist="38100" dir="2700000">
                  <a:srgbClr val="C0C0C0"/>
                </a:outerShdw>
              </a:effectLst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9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7169" descr="     这张路透社播发的照片显示，3月14日, 在拉萨&lt;a href=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8725" y="3068638"/>
            <a:ext cx="4105275" cy="307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矩形 7170"/>
          <p:cNvSpPr/>
          <p:nvPr/>
        </p:nvSpPr>
        <p:spPr>
          <a:xfrm>
            <a:off x="250825" y="3284538"/>
            <a:ext cx="4464050" cy="3230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000" dirty="0">
                <a:latin typeface="Arial" panose="020B0604020202020204" pitchFamily="34" charset="0"/>
              </a:rPr>
              <a:t>     </a:t>
            </a:r>
            <a:r>
              <a:rPr lang="en-US" altLang="zh-CN" sz="2000" b="1"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月</a:t>
            </a:r>
            <a:r>
              <a:rPr lang="en-US" altLang="zh-CN" sz="2000" b="1">
                <a:latin typeface="楷体_GB2312" pitchFamily="49" charset="-122"/>
                <a:ea typeface="楷体_GB2312" pitchFamily="49" charset="-122"/>
              </a:rPr>
              <a:t>14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日，</a:t>
            </a:r>
            <a:r>
              <a:rPr lang="zh-CN" altLang="x-none" sz="2000" b="1" dirty="0">
                <a:latin typeface="楷体_GB2312" pitchFamily="49" charset="-122"/>
                <a:ea typeface="楷体_GB2312" pitchFamily="49" charset="-122"/>
              </a:rPr>
              <a:t>藏独分子在拉萨制造了打砸抢烧暴力事件。犯罪分子纵火</a:t>
            </a:r>
            <a:r>
              <a:rPr lang="en-US" altLang="zh-CN" sz="2000" b="1">
                <a:latin typeface="楷体_GB2312" pitchFamily="49" charset="-122"/>
                <a:ea typeface="楷体_GB2312" pitchFamily="49" charset="-122"/>
              </a:rPr>
              <a:t>300</a:t>
            </a:r>
            <a:r>
              <a:rPr lang="zh-CN" altLang="x-none" sz="2000" b="1" dirty="0">
                <a:latin typeface="楷体_GB2312" pitchFamily="49" charset="-122"/>
                <a:ea typeface="楷体_GB2312" pitchFamily="49" charset="-122"/>
              </a:rPr>
              <a:t>余处，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拉萨</a:t>
            </a:r>
            <a:r>
              <a:rPr lang="en-US" altLang="zh-CN" sz="2000" b="1">
                <a:latin typeface="楷体_GB2312" pitchFamily="49" charset="-122"/>
                <a:ea typeface="楷体_GB2312" pitchFamily="49" charset="-122"/>
              </a:rPr>
              <a:t>908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户商铺、</a:t>
            </a:r>
            <a:r>
              <a:rPr lang="en-US" altLang="zh-CN" sz="2000" b="1">
                <a:latin typeface="楷体_GB2312" pitchFamily="49" charset="-122"/>
                <a:ea typeface="楷体_GB2312" pitchFamily="49" charset="-122"/>
              </a:rPr>
              <a:t>7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所学校、</a:t>
            </a:r>
            <a:r>
              <a:rPr lang="en-US" altLang="zh-CN" sz="2000" b="1">
                <a:latin typeface="楷体_GB2312" pitchFamily="49" charset="-122"/>
                <a:ea typeface="楷体_GB2312" pitchFamily="49" charset="-122"/>
              </a:rPr>
              <a:t>120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间民房、</a:t>
            </a:r>
            <a:r>
              <a:rPr lang="en-US" altLang="zh-CN" sz="2000" b="1"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座医院受损，砸毁金融网点</a:t>
            </a:r>
            <a:r>
              <a:rPr lang="en-US" altLang="zh-CN" sz="2000" b="1">
                <a:latin typeface="楷体_GB2312" pitchFamily="49" charset="-122"/>
                <a:ea typeface="楷体_GB2312" pitchFamily="49" charset="-122"/>
              </a:rPr>
              <a:t>10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个，至少</a:t>
            </a:r>
            <a:r>
              <a:rPr lang="en-US" altLang="zh-CN" sz="2000" b="1">
                <a:latin typeface="楷体_GB2312" pitchFamily="49" charset="-122"/>
                <a:ea typeface="楷体_GB2312" pitchFamily="49" charset="-122"/>
              </a:rPr>
              <a:t>20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处建筑物被烧成废墟，     </a:t>
            </a:r>
            <a:r>
              <a:rPr lang="en-US" altLang="zh-CN" sz="2000" b="1">
                <a:latin typeface="楷体_GB2312" pitchFamily="49" charset="-122"/>
                <a:ea typeface="楷体_GB2312" pitchFamily="49" charset="-122"/>
              </a:rPr>
              <a:t>84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辆汽车被毁。有</a:t>
            </a:r>
            <a:r>
              <a:rPr lang="en-US" altLang="zh-CN" sz="32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18</a:t>
            </a:r>
            <a:r>
              <a:rPr lang="zh-CN" altLang="x-none" sz="20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名</a:t>
            </a:r>
            <a:r>
              <a:rPr lang="zh-CN" altLang="x-none" sz="2000" b="1" dirty="0">
                <a:latin typeface="楷体_GB2312" pitchFamily="49" charset="-122"/>
                <a:ea typeface="楷体_GB2312" pitchFamily="49" charset="-122"/>
              </a:rPr>
              <a:t>无辜群众被烧死或砍死，受伤群众达</a:t>
            </a:r>
            <a:r>
              <a:rPr lang="en-US" altLang="zh-CN" sz="2000" b="1">
                <a:latin typeface="楷体_GB2312" pitchFamily="49" charset="-122"/>
                <a:ea typeface="楷体_GB2312" pitchFamily="49" charset="-122"/>
              </a:rPr>
              <a:t>382</a:t>
            </a:r>
            <a:r>
              <a:rPr lang="zh-CN" altLang="x-none" sz="2000" b="1" dirty="0">
                <a:latin typeface="楷体_GB2312" pitchFamily="49" charset="-122"/>
                <a:ea typeface="楷体_GB2312" pitchFamily="49" charset="-122"/>
              </a:rPr>
              <a:t>人。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拉萨市直接经济损失达</a:t>
            </a:r>
            <a:r>
              <a:rPr lang="en-US" altLang="zh-CN" sz="20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2500</a:t>
            </a:r>
            <a:r>
              <a:rPr lang="zh-CN" altLang="en-US" sz="20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多万元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。</a:t>
            </a:r>
            <a:br>
              <a:rPr lang="zh-CN" altLang="x-none" sz="2400" b="1" dirty="0">
                <a:latin typeface="楷体_GB2312" pitchFamily="49" charset="-122"/>
                <a:ea typeface="楷体_GB2312" pitchFamily="49" charset="-122"/>
              </a:rPr>
            </a:br>
            <a:endParaRPr lang="zh-CN" altLang="x-none" sz="24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7172" name="图片 7171" descr="93981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476250"/>
            <a:ext cx="8604250" cy="25161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图片 8193" descr="63629c5c908d410f0beca840cc0ed217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575" y="2133600"/>
            <a:ext cx="2881313" cy="1916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8194" descr="山东发生旅客列车相撞事故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476250"/>
            <a:ext cx="8532813" cy="180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8195" descr="胶济铁路两客车相撞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188" y="2565400"/>
            <a:ext cx="2401887" cy="2520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矩形 8196"/>
          <p:cNvSpPr/>
          <p:nvPr/>
        </p:nvSpPr>
        <p:spPr>
          <a:xfrm>
            <a:off x="611188" y="4953000"/>
            <a:ext cx="8532812" cy="1066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en-US" altLang="zh-CN">
                <a:latin typeface="Arial" panose="020B0604020202020204" pitchFamily="34" charset="0"/>
              </a:rPr>
              <a:t>        </a:t>
            </a:r>
            <a:r>
              <a:rPr lang="en-US" altLang="zh-CN" dirty="0">
                <a:latin typeface="Arial" panose="020B0604020202020204" pitchFamily="34" charset="0"/>
              </a:rPr>
              <a:t>        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2008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年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月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28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日，胶济铁路发生客车脱轨相撞重大事故，造成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70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人死亡，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416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人受伤。</a:t>
            </a:r>
            <a:r>
              <a:rPr lang="zh-CN" altLang="en-US" sz="3200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3200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8198" name="图片 8197" descr="13866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763" y="2903538"/>
            <a:ext cx="2916237" cy="1936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5121" descr="4cbe6e164ab2620b962b43e6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692150"/>
            <a:ext cx="4103687" cy="27908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23" name="组合 5122"/>
          <p:cNvGrpSpPr/>
          <p:nvPr/>
        </p:nvGrpSpPr>
        <p:grpSpPr>
          <a:xfrm>
            <a:off x="4427538" y="3644900"/>
            <a:ext cx="4248150" cy="2808288"/>
            <a:chOff x="2789" y="2296"/>
            <a:chExt cx="2676" cy="1769"/>
          </a:xfrm>
        </p:grpSpPr>
        <p:pic>
          <p:nvPicPr>
            <p:cNvPr id="5124" name="图片 5123" descr="539fc29b4d22fba1c9eaf4b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89" y="2296"/>
              <a:ext cx="2676" cy="17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5" name="文本框 5124"/>
            <p:cNvSpPr txBox="1"/>
            <p:nvPr/>
          </p:nvSpPr>
          <p:spPr>
            <a:xfrm>
              <a:off x="2789" y="2341"/>
              <a:ext cx="1089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地震后的北川</a:t>
              </a:r>
              <a:endParaRPr lang="zh-CN" altLang="en-US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126" name="文本框 5125"/>
          <p:cNvSpPr txBox="1"/>
          <p:nvPr/>
        </p:nvSpPr>
        <p:spPr>
          <a:xfrm>
            <a:off x="539750" y="3860800"/>
            <a:ext cx="3744913" cy="27098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latin typeface="隶书" pitchFamily="49" charset="-122"/>
                <a:ea typeface="隶书" pitchFamily="49" charset="-122"/>
              </a:rPr>
              <a:t>   </a:t>
            </a:r>
            <a:r>
              <a:rPr lang="en-US" altLang="zh-CN" sz="2800" b="1">
                <a:latin typeface="隶书" pitchFamily="49" charset="-122"/>
                <a:ea typeface="隶书" pitchFamily="49" charset="-122"/>
              </a:rPr>
              <a:t>2008</a:t>
            </a:r>
            <a:r>
              <a:rPr lang="zh-CN" altLang="en-US" sz="2800" dirty="0">
                <a:latin typeface="隶书" pitchFamily="49" charset="-122"/>
                <a:ea typeface="隶书" pitchFamily="49" charset="-122"/>
              </a:rPr>
              <a:t>年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x-none" sz="2400" b="1" dirty="0">
                <a:latin typeface="楷体_GB2312" pitchFamily="49" charset="-122"/>
                <a:ea typeface="楷体_GB2312" pitchFamily="49" charset="-122"/>
              </a:rPr>
              <a:t>月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12</a:t>
            </a:r>
            <a:r>
              <a:rPr lang="zh-CN" altLang="x-none" sz="2400" b="1" dirty="0">
                <a:latin typeface="楷体_GB2312" pitchFamily="49" charset="-122"/>
                <a:ea typeface="楷体_GB2312" pitchFamily="49" charset="-122"/>
              </a:rPr>
              <a:t>日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14</a:t>
            </a:r>
            <a:r>
              <a:rPr lang="zh-CN" altLang="x-none" sz="2400" b="1" dirty="0">
                <a:latin typeface="楷体_GB2312" pitchFamily="49" charset="-122"/>
                <a:ea typeface="楷体_GB2312" pitchFamily="49" charset="-122"/>
              </a:rPr>
              <a:t>时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28</a:t>
            </a:r>
            <a:r>
              <a:rPr lang="zh-CN" altLang="x-none" sz="2400" b="1" dirty="0">
                <a:latin typeface="楷体_GB2312" pitchFamily="49" charset="-122"/>
                <a:ea typeface="楷体_GB2312" pitchFamily="49" charset="-122"/>
              </a:rPr>
              <a:t>分，</a:t>
            </a:r>
            <a:r>
              <a:rPr lang="zh-CN" altLang="x-none" sz="2400" b="1" dirty="0">
                <a:latin typeface="楷体_GB2312" pitchFamily="49" charset="-122"/>
                <a:ea typeface="楷体_GB2312" pitchFamily="49" charset="-122"/>
              </a:rPr>
              <a:t>四川省</a:t>
            </a:r>
            <a:r>
              <a:rPr lang="zh-CN" altLang="x-none" sz="2400" b="1" dirty="0">
                <a:latin typeface="楷体_GB2312" pitchFamily="49" charset="-122"/>
                <a:ea typeface="楷体_GB2312" pitchFamily="49" charset="-122"/>
              </a:rPr>
              <a:t>汶川县发生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8.0</a:t>
            </a:r>
            <a:r>
              <a:rPr lang="zh-CN" altLang="x-none" sz="2400" b="1" dirty="0">
                <a:latin typeface="楷体_GB2312" pitchFamily="49" charset="-122"/>
                <a:ea typeface="楷体_GB2312" pitchFamily="49" charset="-122"/>
              </a:rPr>
              <a:t>级大地震。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四川汶川地震已确认</a:t>
            </a:r>
            <a:r>
              <a:rPr lang="en-US" altLang="zh-CN" sz="24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69227</a:t>
            </a:r>
            <a:r>
              <a:rPr lang="zh-CN" altLang="en-US" sz="24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人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遇难，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374643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受伤，失踪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17923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人，直接经济损失</a:t>
            </a:r>
            <a:r>
              <a:rPr lang="en-US" altLang="zh-CN" sz="24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8451</a:t>
            </a:r>
            <a:r>
              <a:rPr lang="zh-CN" altLang="en-US" sz="24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个亿</a:t>
            </a:r>
            <a:r>
              <a:rPr lang="zh-CN" altLang="en-US" dirty="0">
                <a:solidFill>
                  <a:srgbClr val="FF3300"/>
                </a:solidFill>
                <a:latin typeface="Garamond" pitchFamily="18" charset="0"/>
              </a:rPr>
              <a:t> </a:t>
            </a:r>
            <a:r>
              <a:rPr lang="zh-CN" altLang="en-US" sz="24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2400" b="1" dirty="0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5127" name="图片 5126" descr="248997b181258247092302c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7900" y="692150"/>
            <a:ext cx="3881438" cy="2808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图片 9217" descr="zyd06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404813"/>
            <a:ext cx="8064500" cy="1655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图片 9218" descr="500x375_11b0adae6b8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0" y="2349500"/>
            <a:ext cx="3600450" cy="2700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图片 9219" descr="2008_7_5_398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50" y="2205038"/>
            <a:ext cx="2720975" cy="3095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文本框 9220"/>
          <p:cNvSpPr txBox="1"/>
          <p:nvPr/>
        </p:nvSpPr>
        <p:spPr>
          <a:xfrm>
            <a:off x="0" y="5257800"/>
            <a:ext cx="9144000" cy="915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</a:rPr>
              <a:t>        </a:t>
            </a:r>
            <a:r>
              <a:rPr lang="zh-CN" altLang="en-US" b="1" dirty="0">
                <a:latin typeface="宋体" panose="02010600030101010101" pitchFamily="2" charset="-122"/>
              </a:rPr>
              <a:t>事件造成县委大楼被烧毁、县政府办公大楼</a:t>
            </a:r>
            <a:r>
              <a:rPr lang="en-US" altLang="zh-CN" b="1">
                <a:latin typeface="宋体" panose="02010600030101010101" pitchFamily="2" charset="-122"/>
              </a:rPr>
              <a:t>104</a:t>
            </a:r>
            <a:r>
              <a:rPr lang="zh-CN" altLang="en-US" b="1" dirty="0">
                <a:latin typeface="宋体" panose="02010600030101010101" pitchFamily="2" charset="-122"/>
              </a:rPr>
              <a:t>间办公室被烧毁，县公安局办公大楼</a:t>
            </a:r>
            <a:r>
              <a:rPr lang="en-US" altLang="zh-CN" b="1">
                <a:latin typeface="宋体" panose="02010600030101010101" pitchFamily="2" charset="-122"/>
              </a:rPr>
              <a:t>47</a:t>
            </a:r>
            <a:r>
              <a:rPr lang="zh-CN" altLang="en-US" b="1" dirty="0">
                <a:latin typeface="宋体" panose="02010600030101010101" pitchFamily="2" charset="-122"/>
              </a:rPr>
              <a:t>间办公室、</a:t>
            </a:r>
            <a:r>
              <a:rPr lang="en-US" altLang="zh-CN" b="1">
                <a:latin typeface="宋体" panose="02010600030101010101" pitchFamily="2" charset="-122"/>
              </a:rPr>
              <a:t>4</a:t>
            </a:r>
            <a:r>
              <a:rPr lang="zh-CN" altLang="en-US" b="1" dirty="0">
                <a:latin typeface="宋体" panose="02010600030101010101" pitchFamily="2" charset="-122"/>
              </a:rPr>
              <a:t>间门面被烧毁，刑侦大楼</a:t>
            </a:r>
            <a:r>
              <a:rPr lang="en-US" altLang="zh-CN" b="1">
                <a:latin typeface="宋体" panose="02010600030101010101" pitchFamily="2" charset="-122"/>
              </a:rPr>
              <a:t>14</a:t>
            </a:r>
            <a:r>
              <a:rPr lang="zh-CN" altLang="en-US" b="1" dirty="0">
                <a:latin typeface="宋体" panose="02010600030101010101" pitchFamily="2" charset="-122"/>
              </a:rPr>
              <a:t>间办公室被砸坏，县公安局户政中心档案资料全部被毁，</a:t>
            </a:r>
            <a:r>
              <a:rPr lang="en-US" altLang="zh-CN" b="1">
                <a:latin typeface="宋体" panose="02010600030101010101" pitchFamily="2" charset="-122"/>
              </a:rPr>
              <a:t>42</a:t>
            </a:r>
            <a:r>
              <a:rPr lang="zh-CN" altLang="en-US" b="1" dirty="0">
                <a:latin typeface="宋体" panose="02010600030101010101" pitchFamily="2" charset="-122"/>
              </a:rPr>
              <a:t>台交通工具被毁，被抢走办公电脑数十台。</a:t>
            </a:r>
            <a:endParaRPr lang="zh-CN" altLang="en-US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图片 10241" descr="点击查看下一张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573463"/>
            <a:ext cx="4286250" cy="284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图片 10242" descr="点击查看下一张图片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3" y="404813"/>
            <a:ext cx="3322637" cy="2738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图片 10243" descr="点击查看下一张图片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25" y="476250"/>
            <a:ext cx="3816350" cy="2655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矩形 10244"/>
          <p:cNvSpPr/>
          <p:nvPr/>
        </p:nvSpPr>
        <p:spPr>
          <a:xfrm>
            <a:off x="4284663" y="3816350"/>
            <a:ext cx="4859337" cy="22828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en-US" altLang="zh-CN" sz="2400" b="1">
                <a:latin typeface="宋体" panose="02010600030101010101" pitchFamily="2" charset="-122"/>
              </a:rPr>
              <a:t>  2008</a:t>
            </a:r>
            <a:r>
              <a:rPr lang="zh-CN" altLang="en-US" sz="2400" b="1" dirty="0">
                <a:latin typeface="宋体" panose="02010600030101010101" pitchFamily="2" charset="-122"/>
              </a:rPr>
              <a:t>年</a:t>
            </a:r>
            <a:r>
              <a:rPr lang="en-US" altLang="zh-CN" sz="2400" b="1">
                <a:latin typeface="宋体" panose="02010600030101010101" pitchFamily="2" charset="-122"/>
              </a:rPr>
              <a:t>7</a:t>
            </a:r>
            <a:r>
              <a:rPr lang="zh-CN" altLang="en-US" sz="2400" b="1" dirty="0">
                <a:latin typeface="宋体" panose="02010600030101010101" pitchFamily="2" charset="-122"/>
              </a:rPr>
              <a:t>月</a:t>
            </a:r>
            <a:r>
              <a:rPr lang="en-US" altLang="zh-CN" sz="2400" b="1">
                <a:latin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宋体" panose="02010600030101010101" pitchFamily="2" charset="-122"/>
              </a:rPr>
              <a:t>日</a:t>
            </a:r>
            <a:r>
              <a:rPr lang="en-US" altLang="zh-CN" sz="2400" b="1">
                <a:latin typeface="宋体" panose="02010600030101010101" pitchFamily="2" charset="-122"/>
              </a:rPr>
              <a:t>9</a:t>
            </a:r>
            <a:r>
              <a:rPr lang="zh-CN" altLang="en-US" sz="2400" b="1" dirty="0">
                <a:latin typeface="宋体" panose="02010600030101010101" pitchFamily="2" charset="-122"/>
              </a:rPr>
              <a:t>时</a:t>
            </a:r>
            <a:r>
              <a:rPr lang="en-US" altLang="zh-CN" sz="2400" b="1">
                <a:latin typeface="宋体" panose="02010600030101010101" pitchFamily="2" charset="-122"/>
              </a:rPr>
              <a:t>40</a:t>
            </a:r>
            <a:r>
              <a:rPr lang="zh-CN" altLang="en-US" sz="2400" b="1" dirty="0">
                <a:latin typeface="宋体" panose="02010600030101010101" pitchFamily="2" charset="-122"/>
              </a:rPr>
              <a:t>分许，一名北京籍男子持刀闯入上海市公安局闸北分局</a:t>
            </a:r>
            <a:r>
              <a:rPr lang="en-US" altLang="zh-CN" sz="2400" b="1">
                <a:latin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</a:rPr>
              <a:t>用刀连续捅向多名民警和保安，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6</a:t>
            </a:r>
            <a:r>
              <a:rPr lang="zh-CN" altLang="en-US" sz="2400" b="1" dirty="0">
                <a:latin typeface="宋体" panose="02010600030101010101" pitchFamily="2" charset="-122"/>
              </a:rPr>
              <a:t>名民警送医院抢救无效牺牲，另有</a:t>
            </a:r>
            <a:r>
              <a:rPr lang="en-US" altLang="zh-CN" sz="2400" b="1">
                <a:latin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宋体" panose="02010600030101010101" pitchFamily="2" charset="-122"/>
              </a:rPr>
              <a:t>民警和</a:t>
            </a:r>
            <a:r>
              <a:rPr lang="en-US" altLang="zh-CN" sz="2400" b="1">
                <a:latin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宋体" panose="02010600030101010101" pitchFamily="2" charset="-122"/>
              </a:rPr>
              <a:t>保安受伤。该男子后被民警当场擒获。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文本占位符 11265"/>
          <p:cNvSpPr>
            <a:spLocks noGrp="1"/>
          </p:cNvSpPr>
          <p:nvPr>
            <p:ph type="body" idx="1"/>
          </p:nvPr>
        </p:nvSpPr>
        <p:spPr>
          <a:xfrm>
            <a:off x="392113" y="5305425"/>
            <a:ext cx="8229600" cy="4525963"/>
          </a:xfrm>
          <a:ln/>
        </p:spPr>
        <p:txBody>
          <a:bodyPr/>
          <a:p>
            <a:r>
              <a:rPr lang="en-US" altLang="zh-CN" sz="2800" b="1"/>
              <a:t>6</a:t>
            </a:r>
            <a:r>
              <a:rPr lang="zh-CN" altLang="en-US" sz="2800" b="1" dirty="0"/>
              <a:t>月</a:t>
            </a:r>
            <a:r>
              <a:rPr lang="en-US" altLang="zh-CN" sz="2800" b="1"/>
              <a:t>27</a:t>
            </a:r>
            <a:r>
              <a:rPr lang="zh-CN" altLang="en-US" sz="2800" b="1" dirty="0"/>
              <a:t>日</a:t>
            </a:r>
            <a:r>
              <a:rPr lang="en-US" altLang="zh-CN" sz="2800" b="1"/>
              <a:t>5</a:t>
            </a:r>
            <a:r>
              <a:rPr lang="zh-CN" altLang="en-US" sz="2800" b="1" dirty="0"/>
              <a:t>时</a:t>
            </a:r>
            <a:r>
              <a:rPr lang="en-US" altLang="zh-CN" sz="2800" b="1"/>
              <a:t>30</a:t>
            </a:r>
            <a:r>
              <a:rPr lang="zh-CN" altLang="en-US" sz="2800" b="1" dirty="0"/>
              <a:t>分许，上海闵行区莲花南路罗阳路口，</a:t>
            </a:r>
            <a:r>
              <a:rPr lang="en-US" altLang="zh-CN" sz="2800" b="1"/>
              <a:t>13</a:t>
            </a:r>
            <a:r>
              <a:rPr lang="zh-CN" altLang="en-US" sz="2800" b="1" dirty="0"/>
              <a:t>层在建住宅楼倒塌，造成</a:t>
            </a:r>
            <a:r>
              <a:rPr lang="en-US" altLang="zh-CN" sz="2800" b="1"/>
              <a:t>1</a:t>
            </a:r>
            <a:r>
              <a:rPr lang="zh-CN" altLang="en-US" sz="2800" b="1" dirty="0"/>
              <a:t>名工人死亡。</a:t>
            </a:r>
            <a:endParaRPr lang="zh-CN" altLang="en-US" sz="2800" b="1" dirty="0"/>
          </a:p>
        </p:txBody>
      </p:sp>
      <p:pic>
        <p:nvPicPr>
          <p:cNvPr id="11267" name="图片 11266" descr="组图：上海在建住宅楼倒塌 购房者要求退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8063" y="654050"/>
            <a:ext cx="7186612" cy="4348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SPECIAL_SOURCE" val="bdnull"/>
</p:tagLst>
</file>

<file path=ppt/tags/tag15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8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9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commondata" val="eyJoZGlkIjoiNDY1MmY4MTY3YzFkZTg4NGM1MWI4N2I1NTA1MWI4MWE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2362</Words>
  <Application>WPS 演示</Application>
  <PresentationFormat>在屏幕上显示</PresentationFormat>
  <Paragraphs>355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1" baseType="lpstr">
      <vt:lpstr>Arial</vt:lpstr>
      <vt:lpstr>宋体</vt:lpstr>
      <vt:lpstr>Wingdings</vt:lpstr>
      <vt:lpstr>楷体_GB2312</vt:lpstr>
      <vt:lpstr>新宋体</vt:lpstr>
      <vt:lpstr>华文中宋</vt:lpstr>
      <vt:lpstr>Times New Roman</vt:lpstr>
      <vt:lpstr>隶书</vt:lpstr>
      <vt:lpstr>微软雅黑</vt:lpstr>
      <vt:lpstr>Garamond</vt:lpstr>
      <vt:lpstr>Segoe Print</vt:lpstr>
      <vt:lpstr>幼圆</vt:lpstr>
      <vt:lpstr>黑体</vt:lpstr>
      <vt:lpstr>华文楷体</vt:lpstr>
      <vt:lpstr>Arial Unicode MS</vt:lpstr>
      <vt:lpstr>Calibri</vt:lpstr>
      <vt:lpstr>楷体</vt:lpstr>
      <vt:lpstr>汉仪旗黑-85S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little fairy</cp:lastModifiedBy>
  <cp:revision>5</cp:revision>
  <dcterms:created xsi:type="dcterms:W3CDTF">2024-01-22T05:26:20Z</dcterms:created>
  <dcterms:modified xsi:type="dcterms:W3CDTF">2024-01-22T05:27:41Z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08909FA3FCB0492284AA16356A130743_13</vt:lpwstr>
  </property>
  <property fmtid="{D5CDD505-2E9C-101B-9397-08002B2CF9AE}" pid="4" name="KSOProductBuildVer">
    <vt:lpwstr>2052-12.1.0.16120</vt:lpwstr>
  </property>
</Properties>
</file>