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256" r:id="rId3"/>
    <p:sldId id="697" r:id="rId5"/>
    <p:sldId id="665" r:id="rId6"/>
    <p:sldId id="666" r:id="rId7"/>
    <p:sldId id="667" r:id="rId8"/>
    <p:sldId id="668" r:id="rId9"/>
    <p:sldId id="676" r:id="rId10"/>
    <p:sldId id="669" r:id="rId11"/>
    <p:sldId id="677" r:id="rId12"/>
    <p:sldId id="670" r:id="rId13"/>
    <p:sldId id="678" r:id="rId14"/>
    <p:sldId id="671" r:id="rId15"/>
    <p:sldId id="679" r:id="rId16"/>
    <p:sldId id="680" r:id="rId17"/>
    <p:sldId id="672" r:id="rId18"/>
    <p:sldId id="686" r:id="rId19"/>
    <p:sldId id="681" r:id="rId20"/>
    <p:sldId id="687" r:id="rId21"/>
    <p:sldId id="682" r:id="rId22"/>
    <p:sldId id="683" r:id="rId23"/>
    <p:sldId id="688" r:id="rId24"/>
    <p:sldId id="691" r:id="rId25"/>
    <p:sldId id="684" r:id="rId26"/>
    <p:sldId id="685" r:id="rId27"/>
    <p:sldId id="689" r:id="rId28"/>
    <p:sldId id="699" r:id="rId29"/>
  </p:sldIdLst>
  <p:sldSz cx="9144000" cy="6858000" type="screen4x3"/>
  <p:notesSz cx="6797675" cy="9928225"/>
  <p:custDataLst>
    <p:tags r:id="rId35"/>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9933"/>
    <a:srgbClr val="002A7E"/>
    <a:srgbClr val="000066"/>
    <a:srgbClr val="003399"/>
    <a:srgbClr val="FF6600"/>
    <a:srgbClr val="3333CC"/>
    <a:srgbClr val="CC0099"/>
    <a:srgbClr val="CCFF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19" autoAdjust="0"/>
    <p:restoredTop sz="99633" autoAdjust="0"/>
  </p:normalViewPr>
  <p:slideViewPr>
    <p:cSldViewPr>
      <p:cViewPr varScale="1">
        <p:scale>
          <a:sx n="86" d="100"/>
          <a:sy n="86" d="100"/>
        </p:scale>
        <p:origin x="1536" y="62"/>
      </p:cViewPr>
      <p:guideLst>
        <p:guide orient="horz" pos="2160"/>
        <p:guide pos="2880"/>
      </p:guideLst>
    </p:cSldViewPr>
  </p:slideViewPr>
  <p:outlineViewPr>
    <p:cViewPr>
      <p:scale>
        <a:sx n="33" d="100"/>
        <a:sy n="33" d="100"/>
      </p:scale>
      <p:origin x="0" y="81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27.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45767" cy="496492"/>
          </a:xfrm>
          <a:prstGeom prst="rect">
            <a:avLst/>
          </a:prstGeom>
        </p:spPr>
        <p:txBody>
          <a:bodyPr vert="horz" lIns="92821" tIns="46410" rIns="92821" bIns="46410" rtlCol="0"/>
          <a:lstStyle>
            <a:lvl1pPr algn="l">
              <a:defRPr sz="1200"/>
            </a:lvl1pPr>
          </a:lstStyle>
          <a:p>
            <a:endParaRPr lang="zh-CN" altLang="en-US"/>
          </a:p>
        </p:txBody>
      </p:sp>
      <p:sp>
        <p:nvSpPr>
          <p:cNvPr id="3" name="日期占位符 2"/>
          <p:cNvSpPr>
            <a:spLocks noGrp="1"/>
          </p:cNvSpPr>
          <p:nvPr>
            <p:ph type="dt" sz="quarter" idx="1"/>
          </p:nvPr>
        </p:nvSpPr>
        <p:spPr>
          <a:xfrm>
            <a:off x="3850285" y="1"/>
            <a:ext cx="2945767" cy="496492"/>
          </a:xfrm>
          <a:prstGeom prst="rect">
            <a:avLst/>
          </a:prstGeom>
        </p:spPr>
        <p:txBody>
          <a:bodyPr vert="horz" lIns="92821" tIns="46410" rIns="92821" bIns="46410" rtlCol="0"/>
          <a:lstStyle>
            <a:lvl1pPr algn="r">
              <a:defRPr sz="1200"/>
            </a:lvl1pPr>
          </a:lstStyle>
          <a:p>
            <a:fld id="{1576D629-1795-4E29-860E-356898C9AE32}" type="datetimeFigureOut">
              <a:rPr lang="zh-CN" altLang="en-US" smtClean="0"/>
            </a:fld>
            <a:endParaRPr lang="zh-CN" altLang="en-US"/>
          </a:p>
        </p:txBody>
      </p:sp>
      <p:sp>
        <p:nvSpPr>
          <p:cNvPr id="4" name="页脚占位符 3"/>
          <p:cNvSpPr>
            <a:spLocks noGrp="1"/>
          </p:cNvSpPr>
          <p:nvPr>
            <p:ph type="ftr" sz="quarter" idx="2"/>
          </p:nvPr>
        </p:nvSpPr>
        <p:spPr>
          <a:xfrm>
            <a:off x="1" y="9430121"/>
            <a:ext cx="2945767" cy="496492"/>
          </a:xfrm>
          <a:prstGeom prst="rect">
            <a:avLst/>
          </a:prstGeom>
        </p:spPr>
        <p:txBody>
          <a:bodyPr vert="horz" lIns="92821" tIns="46410" rIns="92821" bIns="4641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285" y="9430121"/>
            <a:ext cx="2945767" cy="496492"/>
          </a:xfrm>
          <a:prstGeom prst="rect">
            <a:avLst/>
          </a:prstGeom>
        </p:spPr>
        <p:txBody>
          <a:bodyPr vert="horz" lIns="92821" tIns="46410" rIns="92821" bIns="46410" rtlCol="0" anchor="b"/>
          <a:lstStyle>
            <a:lvl1pPr algn="r">
              <a:defRPr sz="1200"/>
            </a:lvl1pPr>
          </a:lstStyle>
          <a:p>
            <a:fld id="{4A7444F7-EA24-4CFE-989B-E9E15467E8F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4" y="1"/>
            <a:ext cx="2945659" cy="496412"/>
          </a:xfrm>
          <a:prstGeom prst="rect">
            <a:avLst/>
          </a:prstGeom>
        </p:spPr>
        <p:txBody>
          <a:bodyPr vert="horz" lIns="91416" tIns="45708" rIns="91416" bIns="45708" rtlCol="0"/>
          <a:lstStyle>
            <a:lvl1pPr algn="l">
              <a:defRPr sz="1200"/>
            </a:lvl1pPr>
          </a:lstStyle>
          <a:p>
            <a:endParaRPr lang="zh-CN" altLang="en-US"/>
          </a:p>
        </p:txBody>
      </p:sp>
      <p:sp>
        <p:nvSpPr>
          <p:cNvPr id="3" name="日期占位符 2"/>
          <p:cNvSpPr>
            <a:spLocks noGrp="1"/>
          </p:cNvSpPr>
          <p:nvPr>
            <p:ph type="dt" idx="1"/>
          </p:nvPr>
        </p:nvSpPr>
        <p:spPr>
          <a:xfrm>
            <a:off x="3850447" y="1"/>
            <a:ext cx="2945659" cy="496412"/>
          </a:xfrm>
          <a:prstGeom prst="rect">
            <a:avLst/>
          </a:prstGeom>
        </p:spPr>
        <p:txBody>
          <a:bodyPr vert="horz" lIns="91416" tIns="45708" rIns="91416" bIns="45708" rtlCol="0"/>
          <a:lstStyle>
            <a:lvl1pPr algn="r">
              <a:defRPr sz="1200"/>
            </a:lvl1pPr>
          </a:lstStyle>
          <a:p>
            <a:fld id="{F86F030C-0494-49EF-9B8E-9002561F2E7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17575" y="746125"/>
            <a:ext cx="4962525" cy="3721100"/>
          </a:xfrm>
          <a:prstGeom prst="rect">
            <a:avLst/>
          </a:prstGeom>
          <a:noFill/>
          <a:ln w="12700">
            <a:solidFill>
              <a:prstClr val="black"/>
            </a:solidFill>
          </a:ln>
        </p:spPr>
        <p:txBody>
          <a:bodyPr vert="horz" lIns="91416" tIns="45708" rIns="91416" bIns="45708" rtlCol="0" anchor="ctr"/>
          <a:lstStyle/>
          <a:p>
            <a:endParaRPr lang="zh-CN" altLang="en-US"/>
          </a:p>
        </p:txBody>
      </p:sp>
      <p:sp>
        <p:nvSpPr>
          <p:cNvPr id="5" name="备注占位符 4"/>
          <p:cNvSpPr>
            <a:spLocks noGrp="1"/>
          </p:cNvSpPr>
          <p:nvPr>
            <p:ph type="body" sz="quarter" idx="3"/>
          </p:nvPr>
        </p:nvSpPr>
        <p:spPr>
          <a:xfrm>
            <a:off x="679768" y="4715909"/>
            <a:ext cx="5438140" cy="4467702"/>
          </a:xfrm>
          <a:prstGeom prst="rect">
            <a:avLst/>
          </a:prstGeom>
        </p:spPr>
        <p:txBody>
          <a:bodyPr vert="horz" lIns="91416" tIns="45708" rIns="91416" bIns="45708"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4" y="9430093"/>
            <a:ext cx="2945659" cy="496412"/>
          </a:xfrm>
          <a:prstGeom prst="rect">
            <a:avLst/>
          </a:prstGeom>
        </p:spPr>
        <p:txBody>
          <a:bodyPr vert="horz" lIns="91416" tIns="45708" rIns="91416" bIns="45708"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7" y="9430093"/>
            <a:ext cx="2945659" cy="496412"/>
          </a:xfrm>
          <a:prstGeom prst="rect">
            <a:avLst/>
          </a:prstGeom>
        </p:spPr>
        <p:txBody>
          <a:bodyPr vert="horz" lIns="91416" tIns="45708" rIns="91416" bIns="45708" rtlCol="0" anchor="b"/>
          <a:lstStyle>
            <a:lvl1pPr algn="r">
              <a:defRPr sz="1200"/>
            </a:lvl1pPr>
          </a:lstStyle>
          <a:p>
            <a:fld id="{0F836481-8EC0-4575-A5B7-F6281BE93FC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36481-8EC0-4575-A5B7-F6281BE93FC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8604448" y="6021288"/>
            <a:ext cx="432048" cy="288032"/>
          </a:xfrm>
        </p:spPr>
        <p:txBody>
          <a:bodyPr/>
          <a:lstStyle>
            <a:lvl1pPr>
              <a:defRPr/>
            </a:lvl1pPr>
          </a:lstStyle>
          <a:p>
            <a:pPr>
              <a:defRPr/>
            </a:pPr>
            <a:fld id="{4D5C6C60-C66F-4186-BC02-CACEB1DE5943}" type="slidenum">
              <a:rPr lang="en-US" altLang="zh-CN"/>
            </a:fld>
            <a:endParaRPr lang="en-US" altLang="zh-CN"/>
          </a:p>
        </p:txBody>
      </p:sp>
      <p:pic>
        <p:nvPicPr>
          <p:cNvPr id="11" name="Picture 9" descr="33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7934"/>
          <a:stretch>
            <a:fillRect/>
          </a:stretch>
        </p:blipFill>
        <p:spPr bwMode="auto">
          <a:xfrm>
            <a:off x="-36512" y="6525344"/>
            <a:ext cx="9180512" cy="1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378959"/>
            <a:ext cx="4607719"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solidFill>
                <a:schemeClr val="lt1"/>
              </a:solidFill>
            </a:endParaRPr>
          </a:p>
        </p:txBody>
      </p:sp>
      <p:sp>
        <p:nvSpPr>
          <p:cNvPr id="2" name="标题 1"/>
          <p:cNvSpPr>
            <a:spLocks noGrp="1"/>
          </p:cNvSpPr>
          <p:nvPr>
            <p:ph type="ctrTitle" hasCustomPrompt="1"/>
            <p:custDataLst>
              <p:tags r:id="rId3"/>
            </p:custDataLst>
          </p:nvPr>
        </p:nvSpPr>
        <p:spPr>
          <a:xfrm>
            <a:off x="860620" y="2089484"/>
            <a:ext cx="4022522" cy="1047831"/>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3209187"/>
            <a:ext cx="4022522" cy="52268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3809063"/>
            <a:ext cx="4021931" cy="821191"/>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png"/><Relationship Id="rId4" Type="http://schemas.openxmlformats.org/officeDocument/2006/relationships/tags" Target="../tags/tag1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a:defRPr/>
            </a:pPr>
            <a:fld id="{8BD0EFA6-E614-4F21-BCE2-86FBA1D0C75E}" type="slidenum">
              <a:rPr lang="en-US" altLang="zh-CN"/>
            </a:fld>
            <a:endParaRPr lang="en-US" altLang="zh-CN"/>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26.xml"/><Relationship Id="rId7" Type="http://schemas.openxmlformats.org/officeDocument/2006/relationships/hyperlink" Target="http://www.bofety.com/" TargetMode="External"/><Relationship Id="rId6" Type="http://schemas.openxmlformats.org/officeDocument/2006/relationships/tags" Target="../tags/tag25.xml"/><Relationship Id="rId5" Type="http://schemas.openxmlformats.org/officeDocument/2006/relationships/image" Target="../media/image6.jpeg"/><Relationship Id="rId4" Type="http://schemas.openxmlformats.org/officeDocument/2006/relationships/tags" Target="../tags/tag24.xml"/><Relationship Id="rId3" Type="http://schemas.openxmlformats.org/officeDocument/2006/relationships/image" Target="../media/image5.jpeg"/><Relationship Id="rId2" Type="http://schemas.openxmlformats.org/officeDocument/2006/relationships/tags" Target="../tags/tag23.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3089300" y="2261950"/>
            <a:ext cx="60003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zh-CN" altLang="en-US" sz="7200" b="1" dirty="0">
                <a:ea typeface="黑体" panose="02010609060101010101" pitchFamily="49" charset="-122"/>
              </a:rPr>
              <a:t>“ 为什么？”</a:t>
            </a:r>
            <a:endParaRPr lang="zh-CN" altLang="en-US" sz="7200" b="1" dirty="0">
              <a:ea typeface="黑体" panose="02010609060101010101" pitchFamily="49" charset="-122"/>
            </a:endParaRPr>
          </a:p>
        </p:txBody>
      </p:sp>
      <p:sp>
        <p:nvSpPr>
          <p:cNvPr id="6" name="Rectangle 10"/>
          <p:cNvSpPr>
            <a:spLocks noChangeArrowheads="1"/>
          </p:cNvSpPr>
          <p:nvPr/>
        </p:nvSpPr>
        <p:spPr bwMode="auto">
          <a:xfrm>
            <a:off x="2663183" y="1367230"/>
            <a:ext cx="355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ea typeface="黑体" panose="02010609060101010101" pitchFamily="49" charset="-122"/>
              </a:rPr>
              <a:t>氧气、乙炔使用过程中的</a:t>
            </a:r>
            <a:endParaRPr lang="zh-CN" altLang="en-US" sz="2400" b="1" dirty="0">
              <a:ea typeface="黑体" panose="02010609060101010101" pitchFamily="49" charset="-122"/>
            </a:endParaRPr>
          </a:p>
        </p:txBody>
      </p:sp>
      <p:grpSp>
        <p:nvGrpSpPr>
          <p:cNvPr id="4" name="36616922-28ac-4920-92ce-368fdc1ddbd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67544" y="2780928"/>
            <a:ext cx="4604147" cy="3662362"/>
            <a:chOff x="3041650" y="984250"/>
            <a:chExt cx="6138863" cy="4883150"/>
          </a:xfrm>
        </p:grpSpPr>
        <p:sp>
          <p:nvSpPr>
            <p:cNvPr id="7" name="íslïḋè"/>
            <p:cNvSpPr/>
            <p:nvPr/>
          </p:nvSpPr>
          <p:spPr bwMode="auto">
            <a:xfrm>
              <a:off x="3041650" y="5264150"/>
              <a:ext cx="6115050" cy="603250"/>
            </a:xfrm>
            <a:prstGeom prst="ellipse">
              <a:avLst/>
            </a:prstGeom>
            <a:solidFill>
              <a:srgbClr val="EAF5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íśľïḍè"/>
            <p:cNvSpPr/>
            <p:nvPr/>
          </p:nvSpPr>
          <p:spPr bwMode="auto">
            <a:xfrm>
              <a:off x="5422900" y="2489200"/>
              <a:ext cx="352425" cy="376238"/>
            </a:xfrm>
            <a:custGeom>
              <a:avLst/>
              <a:gdLst>
                <a:gd name="T0" fmla="*/ 166 w 222"/>
                <a:gd name="T1" fmla="*/ 0 h 237"/>
                <a:gd name="T2" fmla="*/ 112 w 222"/>
                <a:gd name="T3" fmla="*/ 0 h 237"/>
                <a:gd name="T4" fmla="*/ 56 w 222"/>
                <a:gd name="T5" fmla="*/ 0 h 237"/>
                <a:gd name="T6" fmla="*/ 0 w 222"/>
                <a:gd name="T7" fmla="*/ 144 h 237"/>
                <a:gd name="T8" fmla="*/ 112 w 222"/>
                <a:gd name="T9" fmla="*/ 237 h 237"/>
                <a:gd name="T10" fmla="*/ 222 w 222"/>
                <a:gd name="T11" fmla="*/ 133 h 237"/>
                <a:gd name="T12" fmla="*/ 166 w 222"/>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222" h="237">
                  <a:moveTo>
                    <a:pt x="166" y="0"/>
                  </a:moveTo>
                  <a:lnTo>
                    <a:pt x="112" y="0"/>
                  </a:lnTo>
                  <a:lnTo>
                    <a:pt x="56" y="0"/>
                  </a:lnTo>
                  <a:lnTo>
                    <a:pt x="0" y="144"/>
                  </a:lnTo>
                  <a:lnTo>
                    <a:pt x="112" y="237"/>
                  </a:lnTo>
                  <a:lnTo>
                    <a:pt x="222" y="133"/>
                  </a:lnTo>
                  <a:lnTo>
                    <a:pt x="166" y="0"/>
                  </a:ln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ïŝľiďe"/>
            <p:cNvSpPr/>
            <p:nvPr/>
          </p:nvSpPr>
          <p:spPr bwMode="auto">
            <a:xfrm>
              <a:off x="5287963" y="1838325"/>
              <a:ext cx="623888" cy="766763"/>
            </a:xfrm>
            <a:custGeom>
              <a:avLst/>
              <a:gdLst>
                <a:gd name="T0" fmla="*/ 189 w 189"/>
                <a:gd name="T1" fmla="*/ 105 h 233"/>
                <a:gd name="T2" fmla="*/ 94 w 189"/>
                <a:gd name="T3" fmla="*/ 6 h 233"/>
                <a:gd name="T4" fmla="*/ 0 w 189"/>
                <a:gd name="T5" fmla="*/ 105 h 233"/>
                <a:gd name="T6" fmla="*/ 15 w 189"/>
                <a:gd name="T7" fmla="*/ 188 h 233"/>
                <a:gd name="T8" fmla="*/ 94 w 189"/>
                <a:gd name="T9" fmla="*/ 233 h 233"/>
                <a:gd name="T10" fmla="*/ 174 w 189"/>
                <a:gd name="T11" fmla="*/ 188 h 233"/>
                <a:gd name="T12" fmla="*/ 189 w 189"/>
                <a:gd name="T13" fmla="*/ 105 h 233"/>
              </a:gdLst>
              <a:ahLst/>
              <a:cxnLst>
                <a:cxn ang="0">
                  <a:pos x="T0" y="T1"/>
                </a:cxn>
                <a:cxn ang="0">
                  <a:pos x="T2" y="T3"/>
                </a:cxn>
                <a:cxn ang="0">
                  <a:pos x="T4" y="T5"/>
                </a:cxn>
                <a:cxn ang="0">
                  <a:pos x="T6" y="T7"/>
                </a:cxn>
                <a:cxn ang="0">
                  <a:pos x="T8" y="T9"/>
                </a:cxn>
                <a:cxn ang="0">
                  <a:pos x="T10" y="T11"/>
                </a:cxn>
                <a:cxn ang="0">
                  <a:pos x="T12" y="T13"/>
                </a:cxn>
              </a:cxnLst>
              <a:rect l="0" t="0" r="r" b="b"/>
              <a:pathLst>
                <a:path w="189" h="233">
                  <a:moveTo>
                    <a:pt x="189" y="105"/>
                  </a:moveTo>
                  <a:cubicBezTo>
                    <a:pt x="189" y="2"/>
                    <a:pt x="94" y="6"/>
                    <a:pt x="94" y="6"/>
                  </a:cubicBezTo>
                  <a:cubicBezTo>
                    <a:pt x="94" y="6"/>
                    <a:pt x="0" y="0"/>
                    <a:pt x="0" y="105"/>
                  </a:cubicBezTo>
                  <a:cubicBezTo>
                    <a:pt x="0" y="105"/>
                    <a:pt x="0" y="165"/>
                    <a:pt x="15" y="188"/>
                  </a:cubicBezTo>
                  <a:cubicBezTo>
                    <a:pt x="34" y="218"/>
                    <a:pt x="70" y="233"/>
                    <a:pt x="94" y="233"/>
                  </a:cubicBezTo>
                  <a:cubicBezTo>
                    <a:pt x="119" y="233"/>
                    <a:pt x="155" y="220"/>
                    <a:pt x="174" y="188"/>
                  </a:cubicBezTo>
                  <a:cubicBezTo>
                    <a:pt x="189" y="163"/>
                    <a:pt x="189" y="105"/>
                    <a:pt x="189" y="105"/>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iṧļïḍè"/>
            <p:cNvSpPr/>
            <p:nvPr/>
          </p:nvSpPr>
          <p:spPr bwMode="auto">
            <a:xfrm>
              <a:off x="5891213" y="2179638"/>
              <a:ext cx="73025" cy="171450"/>
            </a:xfrm>
            <a:custGeom>
              <a:avLst/>
              <a:gdLst>
                <a:gd name="T0" fmla="*/ 3 w 22"/>
                <a:gd name="T1" fmla="*/ 13 h 52"/>
                <a:gd name="T2" fmla="*/ 15 w 22"/>
                <a:gd name="T3" fmla="*/ 9 h 52"/>
                <a:gd name="T4" fmla="*/ 0 w 22"/>
                <a:gd name="T5" fmla="*/ 52 h 52"/>
                <a:gd name="T6" fmla="*/ 3 w 22"/>
                <a:gd name="T7" fmla="*/ 13 h 52"/>
              </a:gdLst>
              <a:ahLst/>
              <a:cxnLst>
                <a:cxn ang="0">
                  <a:pos x="T0" y="T1"/>
                </a:cxn>
                <a:cxn ang="0">
                  <a:pos x="T2" y="T3"/>
                </a:cxn>
                <a:cxn ang="0">
                  <a:pos x="T4" y="T5"/>
                </a:cxn>
                <a:cxn ang="0">
                  <a:pos x="T6" y="T7"/>
                </a:cxn>
              </a:cxnLst>
              <a:rect l="0" t="0" r="r" b="b"/>
              <a:pathLst>
                <a:path w="22" h="52">
                  <a:moveTo>
                    <a:pt x="3" y="13"/>
                  </a:moveTo>
                  <a:cubicBezTo>
                    <a:pt x="3" y="13"/>
                    <a:pt x="9" y="0"/>
                    <a:pt x="15" y="9"/>
                  </a:cubicBezTo>
                  <a:cubicBezTo>
                    <a:pt x="22" y="17"/>
                    <a:pt x="21" y="52"/>
                    <a:pt x="0" y="52"/>
                  </a:cubicBezTo>
                  <a:cubicBezTo>
                    <a:pt x="0" y="52"/>
                    <a:pt x="3" y="21"/>
                    <a:pt x="3" y="13"/>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îṡḷídê"/>
            <p:cNvSpPr/>
            <p:nvPr/>
          </p:nvSpPr>
          <p:spPr bwMode="auto">
            <a:xfrm>
              <a:off x="5900738" y="2222500"/>
              <a:ext cx="42863" cy="88900"/>
            </a:xfrm>
            <a:custGeom>
              <a:avLst/>
              <a:gdLst>
                <a:gd name="T0" fmla="*/ 0 w 13"/>
                <a:gd name="T1" fmla="*/ 13 h 27"/>
                <a:gd name="T2" fmla="*/ 9 w 13"/>
                <a:gd name="T3" fmla="*/ 7 h 27"/>
                <a:gd name="T4" fmla="*/ 4 w 13"/>
                <a:gd name="T5" fmla="*/ 27 h 27"/>
                <a:gd name="T6" fmla="*/ 0 w 13"/>
                <a:gd name="T7" fmla="*/ 13 h 27"/>
              </a:gdLst>
              <a:ahLst/>
              <a:cxnLst>
                <a:cxn ang="0">
                  <a:pos x="T0" y="T1"/>
                </a:cxn>
                <a:cxn ang="0">
                  <a:pos x="T2" y="T3"/>
                </a:cxn>
                <a:cxn ang="0">
                  <a:pos x="T4" y="T5"/>
                </a:cxn>
                <a:cxn ang="0">
                  <a:pos x="T6" y="T7"/>
                </a:cxn>
              </a:cxnLst>
              <a:rect l="0" t="0" r="r" b="b"/>
              <a:pathLst>
                <a:path w="13" h="27">
                  <a:moveTo>
                    <a:pt x="0" y="13"/>
                  </a:moveTo>
                  <a:cubicBezTo>
                    <a:pt x="0" y="13"/>
                    <a:pt x="4" y="0"/>
                    <a:pt x="9" y="7"/>
                  </a:cubicBezTo>
                  <a:cubicBezTo>
                    <a:pt x="13" y="13"/>
                    <a:pt x="11" y="21"/>
                    <a:pt x="4" y="27"/>
                  </a:cubicBezTo>
                  <a:cubicBezTo>
                    <a:pt x="4" y="27"/>
                    <a:pt x="7" y="4"/>
                    <a:pt x="0" y="13"/>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iṧlîḑê"/>
            <p:cNvSpPr/>
            <p:nvPr/>
          </p:nvSpPr>
          <p:spPr bwMode="auto">
            <a:xfrm>
              <a:off x="5229225" y="2179638"/>
              <a:ext cx="74613" cy="171450"/>
            </a:xfrm>
            <a:custGeom>
              <a:avLst/>
              <a:gdLst>
                <a:gd name="T0" fmla="*/ 19 w 23"/>
                <a:gd name="T1" fmla="*/ 13 h 52"/>
                <a:gd name="T2" fmla="*/ 6 w 23"/>
                <a:gd name="T3" fmla="*/ 9 h 52"/>
                <a:gd name="T4" fmla="*/ 23 w 23"/>
                <a:gd name="T5" fmla="*/ 52 h 52"/>
                <a:gd name="T6" fmla="*/ 19 w 23"/>
                <a:gd name="T7" fmla="*/ 13 h 52"/>
              </a:gdLst>
              <a:ahLst/>
              <a:cxnLst>
                <a:cxn ang="0">
                  <a:pos x="T0" y="T1"/>
                </a:cxn>
                <a:cxn ang="0">
                  <a:pos x="T2" y="T3"/>
                </a:cxn>
                <a:cxn ang="0">
                  <a:pos x="T4" y="T5"/>
                </a:cxn>
                <a:cxn ang="0">
                  <a:pos x="T6" y="T7"/>
                </a:cxn>
              </a:cxnLst>
              <a:rect l="0" t="0" r="r" b="b"/>
              <a:pathLst>
                <a:path w="23" h="52">
                  <a:moveTo>
                    <a:pt x="19" y="13"/>
                  </a:moveTo>
                  <a:cubicBezTo>
                    <a:pt x="19" y="13"/>
                    <a:pt x="13" y="0"/>
                    <a:pt x="6" y="9"/>
                  </a:cubicBezTo>
                  <a:cubicBezTo>
                    <a:pt x="0" y="17"/>
                    <a:pt x="2" y="52"/>
                    <a:pt x="23" y="52"/>
                  </a:cubicBezTo>
                  <a:cubicBezTo>
                    <a:pt x="23" y="52"/>
                    <a:pt x="19" y="21"/>
                    <a:pt x="19" y="13"/>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ïṥḷiďé"/>
            <p:cNvSpPr/>
            <p:nvPr/>
          </p:nvSpPr>
          <p:spPr bwMode="auto">
            <a:xfrm>
              <a:off x="5248275" y="2222500"/>
              <a:ext cx="42863" cy="88900"/>
            </a:xfrm>
            <a:custGeom>
              <a:avLst/>
              <a:gdLst>
                <a:gd name="T0" fmla="*/ 13 w 13"/>
                <a:gd name="T1" fmla="*/ 13 h 27"/>
                <a:gd name="T2" fmla="*/ 4 w 13"/>
                <a:gd name="T3" fmla="*/ 7 h 27"/>
                <a:gd name="T4" fmla="*/ 8 w 13"/>
                <a:gd name="T5" fmla="*/ 27 h 27"/>
                <a:gd name="T6" fmla="*/ 13 w 13"/>
                <a:gd name="T7" fmla="*/ 13 h 27"/>
              </a:gdLst>
              <a:ahLst/>
              <a:cxnLst>
                <a:cxn ang="0">
                  <a:pos x="T0" y="T1"/>
                </a:cxn>
                <a:cxn ang="0">
                  <a:pos x="T2" y="T3"/>
                </a:cxn>
                <a:cxn ang="0">
                  <a:pos x="T4" y="T5"/>
                </a:cxn>
                <a:cxn ang="0">
                  <a:pos x="T6" y="T7"/>
                </a:cxn>
              </a:cxnLst>
              <a:rect l="0" t="0" r="r" b="b"/>
              <a:pathLst>
                <a:path w="13" h="27">
                  <a:moveTo>
                    <a:pt x="13" y="13"/>
                  </a:moveTo>
                  <a:cubicBezTo>
                    <a:pt x="13" y="13"/>
                    <a:pt x="8" y="0"/>
                    <a:pt x="4" y="7"/>
                  </a:cubicBezTo>
                  <a:cubicBezTo>
                    <a:pt x="0" y="13"/>
                    <a:pt x="2" y="21"/>
                    <a:pt x="8" y="27"/>
                  </a:cubicBezTo>
                  <a:cubicBezTo>
                    <a:pt x="8" y="27"/>
                    <a:pt x="6" y="4"/>
                    <a:pt x="13" y="13"/>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śļîdê"/>
            <p:cNvSpPr/>
            <p:nvPr/>
          </p:nvSpPr>
          <p:spPr bwMode="auto">
            <a:xfrm>
              <a:off x="5564188" y="2325688"/>
              <a:ext cx="73025" cy="46038"/>
            </a:xfrm>
            <a:prstGeom prst="ellipse">
              <a:avLst/>
            </a:pr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íşḷide"/>
            <p:cNvSpPr/>
            <p:nvPr/>
          </p:nvSpPr>
          <p:spPr bwMode="auto">
            <a:xfrm>
              <a:off x="5746750" y="2219325"/>
              <a:ext cx="58738" cy="79375"/>
            </a:xfrm>
            <a:prstGeom prst="ellipse">
              <a:avLst/>
            </a:prstGeom>
            <a:solidFill>
              <a:srgbClr val="6C31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iŝḷïḍê"/>
            <p:cNvSpPr/>
            <p:nvPr/>
          </p:nvSpPr>
          <p:spPr bwMode="auto">
            <a:xfrm>
              <a:off x="5407025" y="2219325"/>
              <a:ext cx="55563" cy="79375"/>
            </a:xfrm>
            <a:prstGeom prst="ellipse">
              <a:avLst/>
            </a:prstGeom>
            <a:solidFill>
              <a:srgbClr val="6C31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îšlîḑé"/>
            <p:cNvSpPr/>
            <p:nvPr/>
          </p:nvSpPr>
          <p:spPr bwMode="auto">
            <a:xfrm>
              <a:off x="5722938" y="2147888"/>
              <a:ext cx="106363" cy="28575"/>
            </a:xfrm>
            <a:custGeom>
              <a:avLst/>
              <a:gdLst>
                <a:gd name="T0" fmla="*/ 0 w 32"/>
                <a:gd name="T1" fmla="*/ 6 h 9"/>
                <a:gd name="T2" fmla="*/ 4 w 32"/>
                <a:gd name="T3" fmla="*/ 2 h 9"/>
                <a:gd name="T4" fmla="*/ 10 w 32"/>
                <a:gd name="T5" fmla="*/ 0 h 9"/>
                <a:gd name="T6" fmla="*/ 16 w 32"/>
                <a:gd name="T7" fmla="*/ 0 h 9"/>
                <a:gd name="T8" fmla="*/ 23 w 32"/>
                <a:gd name="T9" fmla="*/ 1 h 9"/>
                <a:gd name="T10" fmla="*/ 28 w 32"/>
                <a:gd name="T11" fmla="*/ 5 h 9"/>
                <a:gd name="T12" fmla="*/ 32 w 32"/>
                <a:gd name="T13" fmla="*/ 9 h 9"/>
                <a:gd name="T14" fmla="*/ 26 w 32"/>
                <a:gd name="T15" fmla="*/ 8 h 9"/>
                <a:gd name="T16" fmla="*/ 22 w 32"/>
                <a:gd name="T17" fmla="*/ 7 h 9"/>
                <a:gd name="T18" fmla="*/ 19 w 32"/>
                <a:gd name="T19" fmla="*/ 7 h 9"/>
                <a:gd name="T20" fmla="*/ 16 w 32"/>
                <a:gd name="T21" fmla="*/ 6 h 9"/>
                <a:gd name="T22" fmla="*/ 5 w 32"/>
                <a:gd name="T23" fmla="*/ 6 h 9"/>
                <a:gd name="T24" fmla="*/ 0 w 32"/>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9">
                  <a:moveTo>
                    <a:pt x="0" y="6"/>
                  </a:moveTo>
                  <a:cubicBezTo>
                    <a:pt x="0" y="6"/>
                    <a:pt x="1" y="4"/>
                    <a:pt x="4" y="2"/>
                  </a:cubicBezTo>
                  <a:cubicBezTo>
                    <a:pt x="6" y="1"/>
                    <a:pt x="8" y="1"/>
                    <a:pt x="10" y="0"/>
                  </a:cubicBezTo>
                  <a:cubicBezTo>
                    <a:pt x="12" y="0"/>
                    <a:pt x="14" y="0"/>
                    <a:pt x="16" y="0"/>
                  </a:cubicBezTo>
                  <a:cubicBezTo>
                    <a:pt x="19" y="0"/>
                    <a:pt x="21" y="0"/>
                    <a:pt x="23" y="1"/>
                  </a:cubicBezTo>
                  <a:cubicBezTo>
                    <a:pt x="25" y="2"/>
                    <a:pt x="27" y="3"/>
                    <a:pt x="28" y="5"/>
                  </a:cubicBezTo>
                  <a:cubicBezTo>
                    <a:pt x="31" y="7"/>
                    <a:pt x="32" y="9"/>
                    <a:pt x="32" y="9"/>
                  </a:cubicBezTo>
                  <a:cubicBezTo>
                    <a:pt x="32" y="9"/>
                    <a:pt x="29" y="9"/>
                    <a:pt x="26" y="8"/>
                  </a:cubicBezTo>
                  <a:cubicBezTo>
                    <a:pt x="25" y="8"/>
                    <a:pt x="23" y="7"/>
                    <a:pt x="22" y="7"/>
                  </a:cubicBezTo>
                  <a:cubicBezTo>
                    <a:pt x="21" y="7"/>
                    <a:pt x="20" y="7"/>
                    <a:pt x="19" y="7"/>
                  </a:cubicBezTo>
                  <a:cubicBezTo>
                    <a:pt x="18" y="6"/>
                    <a:pt x="17" y="6"/>
                    <a:pt x="16" y="6"/>
                  </a:cubicBezTo>
                  <a:cubicBezTo>
                    <a:pt x="12" y="6"/>
                    <a:pt x="8" y="6"/>
                    <a:pt x="5" y="6"/>
                  </a:cubicBezTo>
                  <a:cubicBezTo>
                    <a:pt x="2" y="6"/>
                    <a:pt x="0" y="6"/>
                    <a:pt x="0" y="6"/>
                  </a:cubicBezTo>
                  <a:close/>
                </a:path>
              </a:pathLst>
            </a:custGeom>
            <a:solidFill>
              <a:srgbClr val="8435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iś1íḋè"/>
            <p:cNvSpPr/>
            <p:nvPr/>
          </p:nvSpPr>
          <p:spPr bwMode="auto">
            <a:xfrm>
              <a:off x="5373688" y="2147888"/>
              <a:ext cx="104775" cy="28575"/>
            </a:xfrm>
            <a:custGeom>
              <a:avLst/>
              <a:gdLst>
                <a:gd name="T0" fmla="*/ 32 w 32"/>
                <a:gd name="T1" fmla="*/ 6 h 9"/>
                <a:gd name="T2" fmla="*/ 27 w 32"/>
                <a:gd name="T3" fmla="*/ 2 h 9"/>
                <a:gd name="T4" fmla="*/ 21 w 32"/>
                <a:gd name="T5" fmla="*/ 0 h 9"/>
                <a:gd name="T6" fmla="*/ 15 w 32"/>
                <a:gd name="T7" fmla="*/ 0 h 9"/>
                <a:gd name="T8" fmla="*/ 8 w 32"/>
                <a:gd name="T9" fmla="*/ 1 h 9"/>
                <a:gd name="T10" fmla="*/ 3 w 32"/>
                <a:gd name="T11" fmla="*/ 5 h 9"/>
                <a:gd name="T12" fmla="*/ 0 w 32"/>
                <a:gd name="T13" fmla="*/ 9 h 9"/>
                <a:gd name="T14" fmla="*/ 5 w 32"/>
                <a:gd name="T15" fmla="*/ 8 h 9"/>
                <a:gd name="T16" fmla="*/ 10 w 32"/>
                <a:gd name="T17" fmla="*/ 7 h 9"/>
                <a:gd name="T18" fmla="*/ 12 w 32"/>
                <a:gd name="T19" fmla="*/ 7 h 9"/>
                <a:gd name="T20" fmla="*/ 15 w 32"/>
                <a:gd name="T21" fmla="*/ 6 h 9"/>
                <a:gd name="T22" fmla="*/ 26 w 32"/>
                <a:gd name="T23" fmla="*/ 6 h 9"/>
                <a:gd name="T24" fmla="*/ 32 w 32"/>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9">
                  <a:moveTo>
                    <a:pt x="32" y="6"/>
                  </a:moveTo>
                  <a:cubicBezTo>
                    <a:pt x="32" y="6"/>
                    <a:pt x="30" y="4"/>
                    <a:pt x="27" y="2"/>
                  </a:cubicBezTo>
                  <a:cubicBezTo>
                    <a:pt x="25" y="1"/>
                    <a:pt x="24" y="1"/>
                    <a:pt x="21" y="0"/>
                  </a:cubicBezTo>
                  <a:cubicBezTo>
                    <a:pt x="19" y="0"/>
                    <a:pt x="17" y="0"/>
                    <a:pt x="15" y="0"/>
                  </a:cubicBezTo>
                  <a:cubicBezTo>
                    <a:pt x="12" y="0"/>
                    <a:pt x="10" y="0"/>
                    <a:pt x="8" y="1"/>
                  </a:cubicBezTo>
                  <a:cubicBezTo>
                    <a:pt x="6" y="2"/>
                    <a:pt x="4" y="3"/>
                    <a:pt x="3" y="5"/>
                  </a:cubicBezTo>
                  <a:cubicBezTo>
                    <a:pt x="0" y="7"/>
                    <a:pt x="0" y="9"/>
                    <a:pt x="0" y="9"/>
                  </a:cubicBezTo>
                  <a:cubicBezTo>
                    <a:pt x="0" y="9"/>
                    <a:pt x="2" y="9"/>
                    <a:pt x="5" y="8"/>
                  </a:cubicBezTo>
                  <a:cubicBezTo>
                    <a:pt x="6" y="8"/>
                    <a:pt x="8" y="7"/>
                    <a:pt x="10" y="7"/>
                  </a:cubicBezTo>
                  <a:cubicBezTo>
                    <a:pt x="11" y="7"/>
                    <a:pt x="11" y="7"/>
                    <a:pt x="12" y="7"/>
                  </a:cubicBezTo>
                  <a:cubicBezTo>
                    <a:pt x="13" y="6"/>
                    <a:pt x="14" y="6"/>
                    <a:pt x="15" y="6"/>
                  </a:cubicBezTo>
                  <a:cubicBezTo>
                    <a:pt x="19" y="6"/>
                    <a:pt x="23" y="6"/>
                    <a:pt x="26" y="6"/>
                  </a:cubicBezTo>
                  <a:cubicBezTo>
                    <a:pt x="29" y="6"/>
                    <a:pt x="32" y="6"/>
                    <a:pt x="32" y="6"/>
                  </a:cubicBezTo>
                  <a:close/>
                </a:path>
              </a:pathLst>
            </a:custGeom>
            <a:solidFill>
              <a:srgbClr val="8435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ísḷïḍe"/>
            <p:cNvSpPr/>
            <p:nvPr/>
          </p:nvSpPr>
          <p:spPr bwMode="auto">
            <a:xfrm>
              <a:off x="5551488" y="2433638"/>
              <a:ext cx="95250" cy="17463"/>
            </a:xfrm>
            <a:custGeom>
              <a:avLst/>
              <a:gdLst>
                <a:gd name="T0" fmla="*/ 4 w 29"/>
                <a:gd name="T1" fmla="*/ 5 h 5"/>
                <a:gd name="T2" fmla="*/ 26 w 29"/>
                <a:gd name="T3" fmla="*/ 5 h 5"/>
                <a:gd name="T4" fmla="*/ 26 w 29"/>
                <a:gd name="T5" fmla="*/ 0 h 5"/>
                <a:gd name="T6" fmla="*/ 4 w 29"/>
                <a:gd name="T7" fmla="*/ 0 h 5"/>
                <a:gd name="T8" fmla="*/ 4 w 29"/>
                <a:gd name="T9" fmla="*/ 5 h 5"/>
              </a:gdLst>
              <a:ahLst/>
              <a:cxnLst>
                <a:cxn ang="0">
                  <a:pos x="T0" y="T1"/>
                </a:cxn>
                <a:cxn ang="0">
                  <a:pos x="T2" y="T3"/>
                </a:cxn>
                <a:cxn ang="0">
                  <a:pos x="T4" y="T5"/>
                </a:cxn>
                <a:cxn ang="0">
                  <a:pos x="T6" y="T7"/>
                </a:cxn>
                <a:cxn ang="0">
                  <a:pos x="T8" y="T9"/>
                </a:cxn>
              </a:cxnLst>
              <a:rect l="0" t="0" r="r" b="b"/>
              <a:pathLst>
                <a:path w="29" h="5">
                  <a:moveTo>
                    <a:pt x="4" y="5"/>
                  </a:moveTo>
                  <a:cubicBezTo>
                    <a:pt x="11" y="5"/>
                    <a:pt x="19" y="5"/>
                    <a:pt x="26" y="5"/>
                  </a:cubicBezTo>
                  <a:cubicBezTo>
                    <a:pt x="29" y="5"/>
                    <a:pt x="29" y="0"/>
                    <a:pt x="26" y="0"/>
                  </a:cubicBezTo>
                  <a:cubicBezTo>
                    <a:pt x="19" y="0"/>
                    <a:pt x="11" y="0"/>
                    <a:pt x="4" y="0"/>
                  </a:cubicBezTo>
                  <a:cubicBezTo>
                    <a:pt x="0" y="0"/>
                    <a:pt x="0" y="5"/>
                    <a:pt x="4" y="5"/>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ïSlïde"/>
            <p:cNvSpPr/>
            <p:nvPr/>
          </p:nvSpPr>
          <p:spPr bwMode="auto">
            <a:xfrm>
              <a:off x="5997575" y="2825750"/>
              <a:ext cx="939800" cy="530225"/>
            </a:xfrm>
            <a:custGeom>
              <a:avLst/>
              <a:gdLst>
                <a:gd name="T0" fmla="*/ 6 w 285"/>
                <a:gd name="T1" fmla="*/ 38 h 161"/>
                <a:gd name="T2" fmla="*/ 51 w 285"/>
                <a:gd name="T3" fmla="*/ 105 h 161"/>
                <a:gd name="T4" fmla="*/ 258 w 285"/>
                <a:gd name="T5" fmla="*/ 156 h 161"/>
                <a:gd name="T6" fmla="*/ 258 w 285"/>
                <a:gd name="T7" fmla="*/ 114 h 161"/>
                <a:gd name="T8" fmla="*/ 81 w 285"/>
                <a:gd name="T9" fmla="*/ 75 h 161"/>
                <a:gd name="T10" fmla="*/ 52 w 285"/>
                <a:gd name="T11" fmla="*/ 41 h 161"/>
                <a:gd name="T12" fmla="*/ 49 w 285"/>
                <a:gd name="T13" fmla="*/ 34 h 161"/>
                <a:gd name="T14" fmla="*/ 49 w 285"/>
                <a:gd name="T15" fmla="*/ 35 h 161"/>
                <a:gd name="T16" fmla="*/ 48 w 285"/>
                <a:gd name="T17" fmla="*/ 32 h 161"/>
                <a:gd name="T18" fmla="*/ 47 w 285"/>
                <a:gd name="T19" fmla="*/ 27 h 161"/>
                <a:gd name="T20" fmla="*/ 6 w 285"/>
                <a:gd name="T21" fmla="*/ 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161">
                  <a:moveTo>
                    <a:pt x="6" y="38"/>
                  </a:moveTo>
                  <a:cubicBezTo>
                    <a:pt x="12" y="64"/>
                    <a:pt x="31" y="88"/>
                    <a:pt x="51" y="105"/>
                  </a:cubicBezTo>
                  <a:cubicBezTo>
                    <a:pt x="107" y="153"/>
                    <a:pt x="187" y="161"/>
                    <a:pt x="258" y="156"/>
                  </a:cubicBezTo>
                  <a:cubicBezTo>
                    <a:pt x="285" y="154"/>
                    <a:pt x="285" y="112"/>
                    <a:pt x="258" y="114"/>
                  </a:cubicBezTo>
                  <a:cubicBezTo>
                    <a:pt x="199" y="119"/>
                    <a:pt x="128" y="115"/>
                    <a:pt x="81" y="75"/>
                  </a:cubicBezTo>
                  <a:cubicBezTo>
                    <a:pt x="67" y="63"/>
                    <a:pt x="60" y="55"/>
                    <a:pt x="52" y="41"/>
                  </a:cubicBezTo>
                  <a:cubicBezTo>
                    <a:pt x="51" y="38"/>
                    <a:pt x="50" y="36"/>
                    <a:pt x="49" y="34"/>
                  </a:cubicBezTo>
                  <a:cubicBezTo>
                    <a:pt x="47" y="30"/>
                    <a:pt x="51" y="39"/>
                    <a:pt x="49" y="35"/>
                  </a:cubicBezTo>
                  <a:cubicBezTo>
                    <a:pt x="49" y="34"/>
                    <a:pt x="48" y="33"/>
                    <a:pt x="48" y="32"/>
                  </a:cubicBezTo>
                  <a:cubicBezTo>
                    <a:pt x="48" y="30"/>
                    <a:pt x="47" y="28"/>
                    <a:pt x="47" y="27"/>
                  </a:cubicBezTo>
                  <a:cubicBezTo>
                    <a:pt x="40" y="0"/>
                    <a:pt x="0" y="12"/>
                    <a:pt x="6" y="38"/>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ḷiḑê"/>
            <p:cNvSpPr/>
            <p:nvPr/>
          </p:nvSpPr>
          <p:spPr bwMode="auto">
            <a:xfrm>
              <a:off x="5186363" y="2654300"/>
              <a:ext cx="830263" cy="1074738"/>
            </a:xfrm>
            <a:custGeom>
              <a:avLst/>
              <a:gdLst>
                <a:gd name="T0" fmla="*/ 173 w 252"/>
                <a:gd name="T1" fmla="*/ 0 h 326"/>
                <a:gd name="T2" fmla="*/ 126 w 252"/>
                <a:gd name="T3" fmla="*/ 32 h 326"/>
                <a:gd name="T4" fmla="*/ 126 w 252"/>
                <a:gd name="T5" fmla="*/ 32 h 326"/>
                <a:gd name="T6" fmla="*/ 126 w 252"/>
                <a:gd name="T7" fmla="*/ 32 h 326"/>
                <a:gd name="T8" fmla="*/ 126 w 252"/>
                <a:gd name="T9" fmla="*/ 32 h 326"/>
                <a:gd name="T10" fmla="*/ 126 w 252"/>
                <a:gd name="T11" fmla="*/ 32 h 326"/>
                <a:gd name="T12" fmla="*/ 125 w 252"/>
                <a:gd name="T13" fmla="*/ 32 h 326"/>
                <a:gd name="T14" fmla="*/ 125 w 252"/>
                <a:gd name="T15" fmla="*/ 32 h 326"/>
                <a:gd name="T16" fmla="*/ 79 w 252"/>
                <a:gd name="T17" fmla="*/ 0 h 326"/>
                <a:gd name="T18" fmla="*/ 0 w 252"/>
                <a:gd name="T19" fmla="*/ 16 h 326"/>
                <a:gd name="T20" fmla="*/ 6 w 252"/>
                <a:gd name="T21" fmla="*/ 326 h 326"/>
                <a:gd name="T22" fmla="*/ 245 w 252"/>
                <a:gd name="T23" fmla="*/ 326 h 326"/>
                <a:gd name="T24" fmla="*/ 252 w 252"/>
                <a:gd name="T25" fmla="*/ 16 h 326"/>
                <a:gd name="T26" fmla="*/ 173 w 252"/>
                <a:gd name="T27"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326">
                  <a:moveTo>
                    <a:pt x="173" y="0"/>
                  </a:moveTo>
                  <a:cubicBezTo>
                    <a:pt x="166" y="31"/>
                    <a:pt x="129" y="32"/>
                    <a:pt x="126" y="32"/>
                  </a:cubicBezTo>
                  <a:cubicBezTo>
                    <a:pt x="126" y="32"/>
                    <a:pt x="126" y="32"/>
                    <a:pt x="126" y="32"/>
                  </a:cubicBezTo>
                  <a:cubicBezTo>
                    <a:pt x="126" y="32"/>
                    <a:pt x="126" y="32"/>
                    <a:pt x="126" y="32"/>
                  </a:cubicBezTo>
                  <a:cubicBezTo>
                    <a:pt x="126" y="32"/>
                    <a:pt x="126" y="32"/>
                    <a:pt x="126" y="32"/>
                  </a:cubicBezTo>
                  <a:cubicBezTo>
                    <a:pt x="126" y="32"/>
                    <a:pt x="126" y="32"/>
                    <a:pt x="126" y="32"/>
                  </a:cubicBezTo>
                  <a:cubicBezTo>
                    <a:pt x="126" y="32"/>
                    <a:pt x="125" y="32"/>
                    <a:pt x="125" y="32"/>
                  </a:cubicBezTo>
                  <a:cubicBezTo>
                    <a:pt x="125" y="32"/>
                    <a:pt x="125" y="32"/>
                    <a:pt x="125" y="32"/>
                  </a:cubicBezTo>
                  <a:cubicBezTo>
                    <a:pt x="122" y="32"/>
                    <a:pt x="87" y="31"/>
                    <a:pt x="79" y="0"/>
                  </a:cubicBezTo>
                  <a:cubicBezTo>
                    <a:pt x="0" y="16"/>
                    <a:pt x="0" y="16"/>
                    <a:pt x="0" y="16"/>
                  </a:cubicBezTo>
                  <a:cubicBezTo>
                    <a:pt x="6" y="326"/>
                    <a:pt x="6" y="326"/>
                    <a:pt x="6" y="326"/>
                  </a:cubicBezTo>
                  <a:cubicBezTo>
                    <a:pt x="245" y="326"/>
                    <a:pt x="245" y="326"/>
                    <a:pt x="245" y="326"/>
                  </a:cubicBezTo>
                  <a:cubicBezTo>
                    <a:pt x="252" y="16"/>
                    <a:pt x="252" y="16"/>
                    <a:pt x="252" y="16"/>
                  </a:cubicBezTo>
                  <a:lnTo>
                    <a:pt x="173" y="0"/>
                  </a:lnTo>
                  <a:close/>
                </a:path>
              </a:pathLst>
            </a:custGeom>
            <a:solidFill>
              <a:srgbClr val="7FAE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iSlïḍe"/>
            <p:cNvSpPr/>
            <p:nvPr/>
          </p:nvSpPr>
          <p:spPr bwMode="auto">
            <a:xfrm>
              <a:off x="4987925" y="5448300"/>
              <a:ext cx="404813" cy="155575"/>
            </a:xfrm>
            <a:custGeom>
              <a:avLst/>
              <a:gdLst>
                <a:gd name="T0" fmla="*/ 115 w 123"/>
                <a:gd name="T1" fmla="*/ 0 h 47"/>
                <a:gd name="T2" fmla="*/ 59 w 123"/>
                <a:gd name="T3" fmla="*/ 0 h 47"/>
                <a:gd name="T4" fmla="*/ 0 w 123"/>
                <a:gd name="T5" fmla="*/ 42 h 47"/>
                <a:gd name="T6" fmla="*/ 0 w 123"/>
                <a:gd name="T7" fmla="*/ 47 h 47"/>
                <a:gd name="T8" fmla="*/ 119 w 123"/>
                <a:gd name="T9" fmla="*/ 47 h 47"/>
                <a:gd name="T10" fmla="*/ 115 w 123"/>
                <a:gd name="T11" fmla="*/ 0 h 47"/>
              </a:gdLst>
              <a:ahLst/>
              <a:cxnLst>
                <a:cxn ang="0">
                  <a:pos x="T0" y="T1"/>
                </a:cxn>
                <a:cxn ang="0">
                  <a:pos x="T2" y="T3"/>
                </a:cxn>
                <a:cxn ang="0">
                  <a:pos x="T4" y="T5"/>
                </a:cxn>
                <a:cxn ang="0">
                  <a:pos x="T6" y="T7"/>
                </a:cxn>
                <a:cxn ang="0">
                  <a:pos x="T8" y="T9"/>
                </a:cxn>
                <a:cxn ang="0">
                  <a:pos x="T10" y="T11"/>
                </a:cxn>
              </a:cxnLst>
              <a:rect l="0" t="0" r="r" b="b"/>
              <a:pathLst>
                <a:path w="123" h="47">
                  <a:moveTo>
                    <a:pt x="115" y="0"/>
                  </a:moveTo>
                  <a:cubicBezTo>
                    <a:pt x="59" y="0"/>
                    <a:pt x="59" y="0"/>
                    <a:pt x="59" y="0"/>
                  </a:cubicBezTo>
                  <a:cubicBezTo>
                    <a:pt x="59" y="0"/>
                    <a:pt x="6" y="30"/>
                    <a:pt x="0" y="42"/>
                  </a:cubicBezTo>
                  <a:cubicBezTo>
                    <a:pt x="0" y="47"/>
                    <a:pt x="0" y="47"/>
                    <a:pt x="0" y="47"/>
                  </a:cubicBezTo>
                  <a:cubicBezTo>
                    <a:pt x="119" y="47"/>
                    <a:pt x="119" y="47"/>
                    <a:pt x="119" y="47"/>
                  </a:cubicBezTo>
                  <a:cubicBezTo>
                    <a:pt x="119" y="47"/>
                    <a:pt x="123" y="12"/>
                    <a:pt x="115" y="0"/>
                  </a:cubicBezTo>
                  <a:close/>
                </a:path>
              </a:pathLst>
            </a:custGeom>
            <a:solidFill>
              <a:srgbClr val="7FAE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íšļïḍê"/>
            <p:cNvSpPr/>
            <p:nvPr/>
          </p:nvSpPr>
          <p:spPr bwMode="auto">
            <a:xfrm>
              <a:off x="4987925" y="5603875"/>
              <a:ext cx="392113" cy="25400"/>
            </a:xfrm>
            <a:prstGeom prst="rect">
              <a:avLst/>
            </a:prstGeom>
            <a:solidFill>
              <a:srgbClr val="3765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 name="ïšḷíḑê"/>
            <p:cNvSpPr/>
            <p:nvPr/>
          </p:nvSpPr>
          <p:spPr bwMode="auto">
            <a:xfrm>
              <a:off x="5795963" y="5448300"/>
              <a:ext cx="404813" cy="155575"/>
            </a:xfrm>
            <a:custGeom>
              <a:avLst/>
              <a:gdLst>
                <a:gd name="T0" fmla="*/ 8 w 123"/>
                <a:gd name="T1" fmla="*/ 0 h 47"/>
                <a:gd name="T2" fmla="*/ 64 w 123"/>
                <a:gd name="T3" fmla="*/ 0 h 47"/>
                <a:gd name="T4" fmla="*/ 123 w 123"/>
                <a:gd name="T5" fmla="*/ 42 h 47"/>
                <a:gd name="T6" fmla="*/ 123 w 123"/>
                <a:gd name="T7" fmla="*/ 47 h 47"/>
                <a:gd name="T8" fmla="*/ 4 w 123"/>
                <a:gd name="T9" fmla="*/ 47 h 47"/>
                <a:gd name="T10" fmla="*/ 8 w 123"/>
                <a:gd name="T11" fmla="*/ 0 h 47"/>
              </a:gdLst>
              <a:ahLst/>
              <a:cxnLst>
                <a:cxn ang="0">
                  <a:pos x="T0" y="T1"/>
                </a:cxn>
                <a:cxn ang="0">
                  <a:pos x="T2" y="T3"/>
                </a:cxn>
                <a:cxn ang="0">
                  <a:pos x="T4" y="T5"/>
                </a:cxn>
                <a:cxn ang="0">
                  <a:pos x="T6" y="T7"/>
                </a:cxn>
                <a:cxn ang="0">
                  <a:pos x="T8" y="T9"/>
                </a:cxn>
                <a:cxn ang="0">
                  <a:pos x="T10" y="T11"/>
                </a:cxn>
              </a:cxnLst>
              <a:rect l="0" t="0" r="r" b="b"/>
              <a:pathLst>
                <a:path w="123" h="47">
                  <a:moveTo>
                    <a:pt x="8" y="0"/>
                  </a:moveTo>
                  <a:cubicBezTo>
                    <a:pt x="64" y="0"/>
                    <a:pt x="64" y="0"/>
                    <a:pt x="64" y="0"/>
                  </a:cubicBezTo>
                  <a:cubicBezTo>
                    <a:pt x="64" y="0"/>
                    <a:pt x="117" y="30"/>
                    <a:pt x="123" y="42"/>
                  </a:cubicBezTo>
                  <a:cubicBezTo>
                    <a:pt x="123" y="47"/>
                    <a:pt x="123" y="47"/>
                    <a:pt x="123" y="47"/>
                  </a:cubicBezTo>
                  <a:cubicBezTo>
                    <a:pt x="4" y="47"/>
                    <a:pt x="4" y="47"/>
                    <a:pt x="4" y="47"/>
                  </a:cubicBezTo>
                  <a:cubicBezTo>
                    <a:pt x="4" y="47"/>
                    <a:pt x="0" y="12"/>
                    <a:pt x="8" y="0"/>
                  </a:cubicBezTo>
                  <a:close/>
                </a:path>
              </a:pathLst>
            </a:custGeom>
            <a:solidFill>
              <a:srgbClr val="7FAE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íSlîdè"/>
            <p:cNvSpPr/>
            <p:nvPr/>
          </p:nvSpPr>
          <p:spPr bwMode="auto">
            <a:xfrm>
              <a:off x="5808663" y="5603875"/>
              <a:ext cx="392113" cy="25400"/>
            </a:xfrm>
            <a:prstGeom prst="rect">
              <a:avLst/>
            </a:prstGeom>
            <a:solidFill>
              <a:srgbClr val="3765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îṧḷíḍè"/>
            <p:cNvSpPr/>
            <p:nvPr/>
          </p:nvSpPr>
          <p:spPr bwMode="auto">
            <a:xfrm>
              <a:off x="5153025" y="3729038"/>
              <a:ext cx="887413" cy="1733550"/>
            </a:xfrm>
            <a:custGeom>
              <a:avLst/>
              <a:gdLst>
                <a:gd name="T0" fmla="*/ 255 w 269"/>
                <a:gd name="T1" fmla="*/ 0 h 526"/>
                <a:gd name="T2" fmla="*/ 136 w 269"/>
                <a:gd name="T3" fmla="*/ 0 h 526"/>
                <a:gd name="T4" fmla="*/ 133 w 269"/>
                <a:gd name="T5" fmla="*/ 0 h 526"/>
                <a:gd name="T6" fmla="*/ 15 w 269"/>
                <a:gd name="T7" fmla="*/ 0 h 526"/>
                <a:gd name="T8" fmla="*/ 0 w 269"/>
                <a:gd name="T9" fmla="*/ 526 h 526"/>
                <a:gd name="T10" fmla="*/ 72 w 269"/>
                <a:gd name="T11" fmla="*/ 526 h 526"/>
                <a:gd name="T12" fmla="*/ 134 w 269"/>
                <a:gd name="T13" fmla="*/ 79 h 526"/>
                <a:gd name="T14" fmla="*/ 197 w 269"/>
                <a:gd name="T15" fmla="*/ 526 h 526"/>
                <a:gd name="T16" fmla="*/ 269 w 269"/>
                <a:gd name="T17" fmla="*/ 526 h 526"/>
                <a:gd name="T18" fmla="*/ 255 w 269"/>
                <a:gd name="T19"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526">
                  <a:moveTo>
                    <a:pt x="255" y="0"/>
                  </a:moveTo>
                  <a:cubicBezTo>
                    <a:pt x="136" y="0"/>
                    <a:pt x="136" y="0"/>
                    <a:pt x="136" y="0"/>
                  </a:cubicBezTo>
                  <a:cubicBezTo>
                    <a:pt x="133" y="0"/>
                    <a:pt x="133" y="0"/>
                    <a:pt x="133" y="0"/>
                  </a:cubicBezTo>
                  <a:cubicBezTo>
                    <a:pt x="15" y="0"/>
                    <a:pt x="15" y="0"/>
                    <a:pt x="15" y="0"/>
                  </a:cubicBezTo>
                  <a:cubicBezTo>
                    <a:pt x="0" y="526"/>
                    <a:pt x="0" y="526"/>
                    <a:pt x="0" y="526"/>
                  </a:cubicBezTo>
                  <a:cubicBezTo>
                    <a:pt x="72" y="526"/>
                    <a:pt x="72" y="526"/>
                    <a:pt x="72" y="526"/>
                  </a:cubicBezTo>
                  <a:cubicBezTo>
                    <a:pt x="72" y="526"/>
                    <a:pt x="92" y="89"/>
                    <a:pt x="134" y="79"/>
                  </a:cubicBezTo>
                  <a:cubicBezTo>
                    <a:pt x="176" y="89"/>
                    <a:pt x="197" y="526"/>
                    <a:pt x="197" y="526"/>
                  </a:cubicBezTo>
                  <a:cubicBezTo>
                    <a:pt x="269" y="526"/>
                    <a:pt x="269" y="526"/>
                    <a:pt x="269" y="526"/>
                  </a:cubicBezTo>
                  <a:lnTo>
                    <a:pt x="255" y="0"/>
                  </a:lnTo>
                  <a:close/>
                </a:path>
              </a:pathLst>
            </a:custGeom>
            <a:solidFill>
              <a:srgbClr val="242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ïSḷide"/>
            <p:cNvSpPr/>
            <p:nvPr/>
          </p:nvSpPr>
          <p:spPr bwMode="auto">
            <a:xfrm>
              <a:off x="5994400" y="2706688"/>
              <a:ext cx="711200" cy="709613"/>
            </a:xfrm>
            <a:custGeom>
              <a:avLst/>
              <a:gdLst>
                <a:gd name="T0" fmla="*/ 7 w 216"/>
                <a:gd name="T1" fmla="*/ 0 h 215"/>
                <a:gd name="T2" fmla="*/ 68 w 216"/>
                <a:gd name="T3" fmla="*/ 55 h 215"/>
                <a:gd name="T4" fmla="*/ 216 w 216"/>
                <a:gd name="T5" fmla="*/ 134 h 215"/>
                <a:gd name="T6" fmla="*/ 204 w 216"/>
                <a:gd name="T7" fmla="*/ 211 h 215"/>
                <a:gd name="T8" fmla="*/ 210 w 216"/>
                <a:gd name="T9" fmla="*/ 207 h 215"/>
                <a:gd name="T10" fmla="*/ 0 w 216"/>
                <a:gd name="T11" fmla="*/ 94 h 215"/>
                <a:gd name="T12" fmla="*/ 7 w 216"/>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216" h="215">
                  <a:moveTo>
                    <a:pt x="7" y="0"/>
                  </a:moveTo>
                  <a:cubicBezTo>
                    <a:pt x="7" y="0"/>
                    <a:pt x="46" y="16"/>
                    <a:pt x="68" y="55"/>
                  </a:cubicBezTo>
                  <a:cubicBezTo>
                    <a:pt x="90" y="93"/>
                    <a:pt x="161" y="138"/>
                    <a:pt x="216" y="134"/>
                  </a:cubicBezTo>
                  <a:cubicBezTo>
                    <a:pt x="216" y="134"/>
                    <a:pt x="210" y="207"/>
                    <a:pt x="204" y="211"/>
                  </a:cubicBezTo>
                  <a:cubicBezTo>
                    <a:pt x="199" y="215"/>
                    <a:pt x="210" y="207"/>
                    <a:pt x="210" y="207"/>
                  </a:cubicBezTo>
                  <a:cubicBezTo>
                    <a:pt x="210" y="207"/>
                    <a:pt x="61" y="203"/>
                    <a:pt x="0" y="94"/>
                  </a:cubicBezTo>
                  <a:lnTo>
                    <a:pt x="7" y="0"/>
                  </a:lnTo>
                  <a:close/>
                </a:path>
              </a:pathLst>
            </a:custGeom>
            <a:solidFill>
              <a:srgbClr val="7FAE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iṥļîḓé"/>
            <p:cNvSpPr/>
            <p:nvPr/>
          </p:nvSpPr>
          <p:spPr bwMode="auto">
            <a:xfrm>
              <a:off x="6102350" y="984250"/>
              <a:ext cx="1319213" cy="2270125"/>
            </a:xfrm>
            <a:custGeom>
              <a:avLst/>
              <a:gdLst>
                <a:gd name="T0" fmla="*/ 241 w 400"/>
                <a:gd name="T1" fmla="*/ 407 h 689"/>
                <a:gd name="T2" fmla="*/ 241 w 400"/>
                <a:gd name="T3" fmla="*/ 472 h 689"/>
                <a:gd name="T4" fmla="*/ 192 w 400"/>
                <a:gd name="T5" fmla="*/ 520 h 689"/>
                <a:gd name="T6" fmla="*/ 144 w 400"/>
                <a:gd name="T7" fmla="*/ 472 h 689"/>
                <a:gd name="T8" fmla="*/ 144 w 400"/>
                <a:gd name="T9" fmla="*/ 369 h 689"/>
                <a:gd name="T10" fmla="*/ 145 w 400"/>
                <a:gd name="T11" fmla="*/ 367 h 689"/>
                <a:gd name="T12" fmla="*/ 144 w 400"/>
                <a:gd name="T13" fmla="*/ 365 h 689"/>
                <a:gd name="T14" fmla="*/ 192 w 400"/>
                <a:gd name="T15" fmla="*/ 317 h 689"/>
                <a:gd name="T16" fmla="*/ 305 w 400"/>
                <a:gd name="T17" fmla="*/ 207 h 689"/>
                <a:gd name="T18" fmla="*/ 192 w 400"/>
                <a:gd name="T19" fmla="*/ 96 h 689"/>
                <a:gd name="T20" fmla="*/ 98 w 400"/>
                <a:gd name="T21" fmla="*/ 150 h 689"/>
                <a:gd name="T22" fmla="*/ 31 w 400"/>
                <a:gd name="T23" fmla="*/ 168 h 689"/>
                <a:gd name="T24" fmla="*/ 14 w 400"/>
                <a:gd name="T25" fmla="*/ 102 h 689"/>
                <a:gd name="T26" fmla="*/ 192 w 400"/>
                <a:gd name="T27" fmla="*/ 0 h 689"/>
                <a:gd name="T28" fmla="*/ 400 w 400"/>
                <a:gd name="T29" fmla="*/ 207 h 689"/>
                <a:gd name="T30" fmla="*/ 241 w 400"/>
                <a:gd name="T31" fmla="*/ 407 h 689"/>
                <a:gd name="T32" fmla="*/ 241 w 400"/>
                <a:gd name="T33" fmla="*/ 623 h 689"/>
                <a:gd name="T34" fmla="*/ 241 w 400"/>
                <a:gd name="T35" fmla="*/ 641 h 689"/>
                <a:gd name="T36" fmla="*/ 192 w 400"/>
                <a:gd name="T37" fmla="*/ 689 h 689"/>
                <a:gd name="T38" fmla="*/ 144 w 400"/>
                <a:gd name="T39" fmla="*/ 641 h 689"/>
                <a:gd name="T40" fmla="*/ 144 w 400"/>
                <a:gd name="T41" fmla="*/ 623 h 689"/>
                <a:gd name="T42" fmla="*/ 192 w 400"/>
                <a:gd name="T43" fmla="*/ 575 h 689"/>
                <a:gd name="T44" fmla="*/ 241 w 400"/>
                <a:gd name="T45" fmla="*/ 623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689">
                  <a:moveTo>
                    <a:pt x="241" y="407"/>
                  </a:moveTo>
                  <a:cubicBezTo>
                    <a:pt x="241" y="472"/>
                    <a:pt x="241" y="472"/>
                    <a:pt x="241" y="472"/>
                  </a:cubicBezTo>
                  <a:cubicBezTo>
                    <a:pt x="241" y="499"/>
                    <a:pt x="220" y="520"/>
                    <a:pt x="192" y="520"/>
                  </a:cubicBezTo>
                  <a:cubicBezTo>
                    <a:pt x="167" y="520"/>
                    <a:pt x="144" y="499"/>
                    <a:pt x="144" y="472"/>
                  </a:cubicBezTo>
                  <a:cubicBezTo>
                    <a:pt x="144" y="369"/>
                    <a:pt x="144" y="369"/>
                    <a:pt x="144" y="369"/>
                  </a:cubicBezTo>
                  <a:cubicBezTo>
                    <a:pt x="144" y="368"/>
                    <a:pt x="145" y="368"/>
                    <a:pt x="145" y="367"/>
                  </a:cubicBezTo>
                  <a:cubicBezTo>
                    <a:pt x="144" y="366"/>
                    <a:pt x="144" y="366"/>
                    <a:pt x="144" y="365"/>
                  </a:cubicBezTo>
                  <a:cubicBezTo>
                    <a:pt x="144" y="340"/>
                    <a:pt x="167" y="317"/>
                    <a:pt x="192" y="317"/>
                  </a:cubicBezTo>
                  <a:cubicBezTo>
                    <a:pt x="254" y="317"/>
                    <a:pt x="305" y="268"/>
                    <a:pt x="305" y="207"/>
                  </a:cubicBezTo>
                  <a:cubicBezTo>
                    <a:pt x="305" y="144"/>
                    <a:pt x="254" y="96"/>
                    <a:pt x="192" y="96"/>
                  </a:cubicBezTo>
                  <a:cubicBezTo>
                    <a:pt x="152" y="96"/>
                    <a:pt x="116" y="118"/>
                    <a:pt x="98" y="150"/>
                  </a:cubicBezTo>
                  <a:cubicBezTo>
                    <a:pt x="84" y="174"/>
                    <a:pt x="54" y="182"/>
                    <a:pt x="31" y="168"/>
                  </a:cubicBezTo>
                  <a:cubicBezTo>
                    <a:pt x="8" y="154"/>
                    <a:pt x="0" y="126"/>
                    <a:pt x="14" y="102"/>
                  </a:cubicBezTo>
                  <a:cubicBezTo>
                    <a:pt x="49" y="41"/>
                    <a:pt x="116" y="0"/>
                    <a:pt x="192" y="0"/>
                  </a:cubicBezTo>
                  <a:cubicBezTo>
                    <a:pt x="307" y="0"/>
                    <a:pt x="400" y="92"/>
                    <a:pt x="400" y="207"/>
                  </a:cubicBezTo>
                  <a:cubicBezTo>
                    <a:pt x="400" y="304"/>
                    <a:pt x="332" y="386"/>
                    <a:pt x="241" y="407"/>
                  </a:cubicBezTo>
                  <a:close/>
                  <a:moveTo>
                    <a:pt x="241" y="623"/>
                  </a:moveTo>
                  <a:cubicBezTo>
                    <a:pt x="241" y="641"/>
                    <a:pt x="241" y="641"/>
                    <a:pt x="241" y="641"/>
                  </a:cubicBezTo>
                  <a:cubicBezTo>
                    <a:pt x="241" y="669"/>
                    <a:pt x="220" y="689"/>
                    <a:pt x="192" y="689"/>
                  </a:cubicBezTo>
                  <a:cubicBezTo>
                    <a:pt x="167" y="689"/>
                    <a:pt x="144" y="669"/>
                    <a:pt x="144" y="641"/>
                  </a:cubicBezTo>
                  <a:cubicBezTo>
                    <a:pt x="144" y="623"/>
                    <a:pt x="144" y="623"/>
                    <a:pt x="144" y="623"/>
                  </a:cubicBezTo>
                  <a:cubicBezTo>
                    <a:pt x="144" y="597"/>
                    <a:pt x="167" y="575"/>
                    <a:pt x="192" y="575"/>
                  </a:cubicBezTo>
                  <a:cubicBezTo>
                    <a:pt x="220" y="575"/>
                    <a:pt x="241" y="597"/>
                    <a:pt x="241" y="623"/>
                  </a:cubicBezTo>
                  <a:close/>
                </a:path>
              </a:pathLst>
            </a:custGeom>
            <a:solidFill>
              <a:srgbClr val="F4B5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šļíḓè"/>
            <p:cNvSpPr/>
            <p:nvPr/>
          </p:nvSpPr>
          <p:spPr bwMode="auto">
            <a:xfrm>
              <a:off x="6016625" y="984250"/>
              <a:ext cx="1319213" cy="2270125"/>
            </a:xfrm>
            <a:custGeom>
              <a:avLst/>
              <a:gdLst>
                <a:gd name="T0" fmla="*/ 240 w 400"/>
                <a:gd name="T1" fmla="*/ 407 h 689"/>
                <a:gd name="T2" fmla="*/ 240 w 400"/>
                <a:gd name="T3" fmla="*/ 472 h 689"/>
                <a:gd name="T4" fmla="*/ 192 w 400"/>
                <a:gd name="T5" fmla="*/ 520 h 689"/>
                <a:gd name="T6" fmla="*/ 144 w 400"/>
                <a:gd name="T7" fmla="*/ 472 h 689"/>
                <a:gd name="T8" fmla="*/ 144 w 400"/>
                <a:gd name="T9" fmla="*/ 369 h 689"/>
                <a:gd name="T10" fmla="*/ 145 w 400"/>
                <a:gd name="T11" fmla="*/ 367 h 689"/>
                <a:gd name="T12" fmla="*/ 144 w 400"/>
                <a:gd name="T13" fmla="*/ 365 h 689"/>
                <a:gd name="T14" fmla="*/ 192 w 400"/>
                <a:gd name="T15" fmla="*/ 317 h 689"/>
                <a:gd name="T16" fmla="*/ 304 w 400"/>
                <a:gd name="T17" fmla="*/ 207 h 689"/>
                <a:gd name="T18" fmla="*/ 192 w 400"/>
                <a:gd name="T19" fmla="*/ 96 h 689"/>
                <a:gd name="T20" fmla="*/ 97 w 400"/>
                <a:gd name="T21" fmla="*/ 150 h 689"/>
                <a:gd name="T22" fmla="*/ 30 w 400"/>
                <a:gd name="T23" fmla="*/ 168 h 689"/>
                <a:gd name="T24" fmla="*/ 14 w 400"/>
                <a:gd name="T25" fmla="*/ 102 h 689"/>
                <a:gd name="T26" fmla="*/ 192 w 400"/>
                <a:gd name="T27" fmla="*/ 0 h 689"/>
                <a:gd name="T28" fmla="*/ 400 w 400"/>
                <a:gd name="T29" fmla="*/ 207 h 689"/>
                <a:gd name="T30" fmla="*/ 240 w 400"/>
                <a:gd name="T31" fmla="*/ 407 h 689"/>
                <a:gd name="T32" fmla="*/ 240 w 400"/>
                <a:gd name="T33" fmla="*/ 623 h 689"/>
                <a:gd name="T34" fmla="*/ 240 w 400"/>
                <a:gd name="T35" fmla="*/ 641 h 689"/>
                <a:gd name="T36" fmla="*/ 192 w 400"/>
                <a:gd name="T37" fmla="*/ 689 h 689"/>
                <a:gd name="T38" fmla="*/ 144 w 400"/>
                <a:gd name="T39" fmla="*/ 641 h 689"/>
                <a:gd name="T40" fmla="*/ 144 w 400"/>
                <a:gd name="T41" fmla="*/ 623 h 689"/>
                <a:gd name="T42" fmla="*/ 192 w 400"/>
                <a:gd name="T43" fmla="*/ 575 h 689"/>
                <a:gd name="T44" fmla="*/ 240 w 400"/>
                <a:gd name="T45" fmla="*/ 623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689">
                  <a:moveTo>
                    <a:pt x="240" y="407"/>
                  </a:moveTo>
                  <a:cubicBezTo>
                    <a:pt x="240" y="472"/>
                    <a:pt x="240" y="472"/>
                    <a:pt x="240" y="472"/>
                  </a:cubicBezTo>
                  <a:cubicBezTo>
                    <a:pt x="240" y="499"/>
                    <a:pt x="220" y="520"/>
                    <a:pt x="192" y="520"/>
                  </a:cubicBezTo>
                  <a:cubicBezTo>
                    <a:pt x="166" y="520"/>
                    <a:pt x="144" y="499"/>
                    <a:pt x="144" y="472"/>
                  </a:cubicBezTo>
                  <a:cubicBezTo>
                    <a:pt x="144" y="369"/>
                    <a:pt x="144" y="369"/>
                    <a:pt x="144" y="369"/>
                  </a:cubicBezTo>
                  <a:cubicBezTo>
                    <a:pt x="144" y="368"/>
                    <a:pt x="145" y="368"/>
                    <a:pt x="145" y="367"/>
                  </a:cubicBezTo>
                  <a:cubicBezTo>
                    <a:pt x="144" y="366"/>
                    <a:pt x="144" y="366"/>
                    <a:pt x="144" y="365"/>
                  </a:cubicBezTo>
                  <a:cubicBezTo>
                    <a:pt x="144" y="340"/>
                    <a:pt x="166" y="317"/>
                    <a:pt x="192" y="317"/>
                  </a:cubicBezTo>
                  <a:cubicBezTo>
                    <a:pt x="254" y="317"/>
                    <a:pt x="304" y="268"/>
                    <a:pt x="304" y="207"/>
                  </a:cubicBezTo>
                  <a:cubicBezTo>
                    <a:pt x="304" y="144"/>
                    <a:pt x="254" y="96"/>
                    <a:pt x="192" y="96"/>
                  </a:cubicBezTo>
                  <a:cubicBezTo>
                    <a:pt x="152" y="96"/>
                    <a:pt x="116" y="118"/>
                    <a:pt x="97" y="150"/>
                  </a:cubicBezTo>
                  <a:cubicBezTo>
                    <a:pt x="84" y="174"/>
                    <a:pt x="54" y="182"/>
                    <a:pt x="30" y="168"/>
                  </a:cubicBezTo>
                  <a:cubicBezTo>
                    <a:pt x="8" y="154"/>
                    <a:pt x="0" y="126"/>
                    <a:pt x="14" y="102"/>
                  </a:cubicBezTo>
                  <a:cubicBezTo>
                    <a:pt x="49" y="41"/>
                    <a:pt x="116" y="0"/>
                    <a:pt x="192" y="0"/>
                  </a:cubicBezTo>
                  <a:cubicBezTo>
                    <a:pt x="306" y="0"/>
                    <a:pt x="400" y="92"/>
                    <a:pt x="400" y="207"/>
                  </a:cubicBezTo>
                  <a:cubicBezTo>
                    <a:pt x="400" y="304"/>
                    <a:pt x="332" y="386"/>
                    <a:pt x="240" y="407"/>
                  </a:cubicBezTo>
                  <a:close/>
                  <a:moveTo>
                    <a:pt x="240" y="623"/>
                  </a:moveTo>
                  <a:cubicBezTo>
                    <a:pt x="240" y="641"/>
                    <a:pt x="240" y="641"/>
                    <a:pt x="240" y="641"/>
                  </a:cubicBezTo>
                  <a:cubicBezTo>
                    <a:pt x="240" y="669"/>
                    <a:pt x="220" y="689"/>
                    <a:pt x="192" y="689"/>
                  </a:cubicBezTo>
                  <a:cubicBezTo>
                    <a:pt x="166" y="689"/>
                    <a:pt x="144" y="669"/>
                    <a:pt x="144" y="641"/>
                  </a:cubicBezTo>
                  <a:cubicBezTo>
                    <a:pt x="144" y="623"/>
                    <a:pt x="144" y="623"/>
                    <a:pt x="144" y="623"/>
                  </a:cubicBezTo>
                  <a:cubicBezTo>
                    <a:pt x="144" y="597"/>
                    <a:pt x="166" y="575"/>
                    <a:pt x="192" y="575"/>
                  </a:cubicBezTo>
                  <a:cubicBezTo>
                    <a:pt x="220" y="575"/>
                    <a:pt x="240" y="597"/>
                    <a:pt x="240" y="623"/>
                  </a:cubicBezTo>
                  <a:close/>
                </a:path>
              </a:pathLst>
            </a:custGeom>
            <a:solidFill>
              <a:srgbClr val="FFD1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íŝļïḓé"/>
            <p:cNvSpPr/>
            <p:nvPr/>
          </p:nvSpPr>
          <p:spPr bwMode="auto">
            <a:xfrm>
              <a:off x="5060950" y="2463800"/>
              <a:ext cx="636588" cy="903288"/>
            </a:xfrm>
            <a:custGeom>
              <a:avLst/>
              <a:gdLst>
                <a:gd name="T0" fmla="*/ 150 w 193"/>
                <a:gd name="T1" fmla="*/ 26 h 274"/>
                <a:gd name="T2" fmla="*/ 102 w 193"/>
                <a:gd name="T3" fmla="*/ 162 h 274"/>
                <a:gd name="T4" fmla="*/ 81 w 193"/>
                <a:gd name="T5" fmla="*/ 199 h 274"/>
                <a:gd name="T6" fmla="*/ 72 w 193"/>
                <a:gd name="T7" fmla="*/ 211 h 274"/>
                <a:gd name="T8" fmla="*/ 68 w 193"/>
                <a:gd name="T9" fmla="*/ 215 h 274"/>
                <a:gd name="T10" fmla="*/ 76 w 193"/>
                <a:gd name="T11" fmla="*/ 215 h 274"/>
                <a:gd name="T12" fmla="*/ 70 w 193"/>
                <a:gd name="T13" fmla="*/ 207 h 274"/>
                <a:gd name="T14" fmla="*/ 58 w 193"/>
                <a:gd name="T15" fmla="*/ 185 h 274"/>
                <a:gd name="T16" fmla="*/ 43 w 193"/>
                <a:gd name="T17" fmla="*/ 127 h 274"/>
                <a:gd name="T18" fmla="*/ 2 w 193"/>
                <a:gd name="T19" fmla="*/ 127 h 274"/>
                <a:gd name="T20" fmla="*/ 49 w 193"/>
                <a:gd name="T21" fmla="*/ 246 h 274"/>
                <a:gd name="T22" fmla="*/ 121 w 193"/>
                <a:gd name="T23" fmla="*/ 213 h 274"/>
                <a:gd name="T24" fmla="*/ 170 w 193"/>
                <a:gd name="T25" fmla="*/ 111 h 274"/>
                <a:gd name="T26" fmla="*/ 191 w 193"/>
                <a:gd name="T27" fmla="*/ 26 h 274"/>
                <a:gd name="T28" fmla="*/ 150 w 193"/>
                <a:gd name="T29" fmla="*/ 2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274">
                  <a:moveTo>
                    <a:pt x="150" y="26"/>
                  </a:moveTo>
                  <a:cubicBezTo>
                    <a:pt x="146" y="74"/>
                    <a:pt x="123" y="120"/>
                    <a:pt x="102" y="162"/>
                  </a:cubicBezTo>
                  <a:cubicBezTo>
                    <a:pt x="95" y="175"/>
                    <a:pt x="89" y="187"/>
                    <a:pt x="81" y="199"/>
                  </a:cubicBezTo>
                  <a:cubicBezTo>
                    <a:pt x="78" y="203"/>
                    <a:pt x="75" y="207"/>
                    <a:pt x="72" y="211"/>
                  </a:cubicBezTo>
                  <a:cubicBezTo>
                    <a:pt x="71" y="213"/>
                    <a:pt x="66" y="216"/>
                    <a:pt x="68" y="215"/>
                  </a:cubicBezTo>
                  <a:cubicBezTo>
                    <a:pt x="75" y="218"/>
                    <a:pt x="78" y="218"/>
                    <a:pt x="76" y="215"/>
                  </a:cubicBezTo>
                  <a:cubicBezTo>
                    <a:pt x="73" y="213"/>
                    <a:pt x="72" y="210"/>
                    <a:pt x="70" y="207"/>
                  </a:cubicBezTo>
                  <a:cubicBezTo>
                    <a:pt x="65" y="200"/>
                    <a:pt x="61" y="192"/>
                    <a:pt x="58" y="185"/>
                  </a:cubicBezTo>
                  <a:cubicBezTo>
                    <a:pt x="49" y="167"/>
                    <a:pt x="44" y="147"/>
                    <a:pt x="43" y="127"/>
                  </a:cubicBezTo>
                  <a:cubicBezTo>
                    <a:pt x="42" y="101"/>
                    <a:pt x="0" y="101"/>
                    <a:pt x="2" y="127"/>
                  </a:cubicBezTo>
                  <a:cubicBezTo>
                    <a:pt x="4" y="167"/>
                    <a:pt x="19" y="218"/>
                    <a:pt x="49" y="246"/>
                  </a:cubicBezTo>
                  <a:cubicBezTo>
                    <a:pt x="79" y="274"/>
                    <a:pt x="106" y="237"/>
                    <a:pt x="121" y="213"/>
                  </a:cubicBezTo>
                  <a:cubicBezTo>
                    <a:pt x="141" y="181"/>
                    <a:pt x="155" y="146"/>
                    <a:pt x="170" y="111"/>
                  </a:cubicBezTo>
                  <a:cubicBezTo>
                    <a:pt x="181" y="83"/>
                    <a:pt x="188" y="57"/>
                    <a:pt x="191" y="26"/>
                  </a:cubicBezTo>
                  <a:cubicBezTo>
                    <a:pt x="193" y="0"/>
                    <a:pt x="152" y="0"/>
                    <a:pt x="150" y="26"/>
                  </a:cubicBezTo>
                  <a:close/>
                </a:path>
              </a:pathLst>
            </a:custGeom>
            <a:solidFill>
              <a:srgbClr val="FFDB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îṣḻïḋé"/>
            <p:cNvSpPr/>
            <p:nvPr/>
          </p:nvSpPr>
          <p:spPr bwMode="auto">
            <a:xfrm>
              <a:off x="5000625" y="2638425"/>
              <a:ext cx="688975" cy="735013"/>
            </a:xfrm>
            <a:custGeom>
              <a:avLst/>
              <a:gdLst>
                <a:gd name="T0" fmla="*/ 56 w 209"/>
                <a:gd name="T1" fmla="*/ 21 h 223"/>
                <a:gd name="T2" fmla="*/ 4 w 209"/>
                <a:gd name="T3" fmla="*/ 84 h 223"/>
                <a:gd name="T4" fmla="*/ 102 w 209"/>
                <a:gd name="T5" fmla="*/ 215 h 223"/>
                <a:gd name="T6" fmla="*/ 209 w 209"/>
                <a:gd name="T7" fmla="*/ 21 h 223"/>
                <a:gd name="T8" fmla="*/ 155 w 209"/>
                <a:gd name="T9" fmla="*/ 0 h 223"/>
                <a:gd name="T10" fmla="*/ 92 w 209"/>
                <a:gd name="T11" fmla="*/ 142 h 223"/>
                <a:gd name="T12" fmla="*/ 56 w 209"/>
                <a:gd name="T13" fmla="*/ 21 h 223"/>
              </a:gdLst>
              <a:ahLst/>
              <a:cxnLst>
                <a:cxn ang="0">
                  <a:pos x="T0" y="T1"/>
                </a:cxn>
                <a:cxn ang="0">
                  <a:pos x="T2" y="T3"/>
                </a:cxn>
                <a:cxn ang="0">
                  <a:pos x="T4" y="T5"/>
                </a:cxn>
                <a:cxn ang="0">
                  <a:pos x="T6" y="T7"/>
                </a:cxn>
                <a:cxn ang="0">
                  <a:pos x="T8" y="T9"/>
                </a:cxn>
                <a:cxn ang="0">
                  <a:pos x="T10" y="T11"/>
                </a:cxn>
                <a:cxn ang="0">
                  <a:pos x="T12" y="T13"/>
                </a:cxn>
              </a:cxnLst>
              <a:rect l="0" t="0" r="r" b="b"/>
              <a:pathLst>
                <a:path w="209" h="223">
                  <a:moveTo>
                    <a:pt x="56" y="21"/>
                  </a:moveTo>
                  <a:cubicBezTo>
                    <a:pt x="56" y="21"/>
                    <a:pt x="0" y="27"/>
                    <a:pt x="4" y="84"/>
                  </a:cubicBezTo>
                  <a:cubicBezTo>
                    <a:pt x="8" y="142"/>
                    <a:pt x="56" y="223"/>
                    <a:pt x="102" y="215"/>
                  </a:cubicBezTo>
                  <a:cubicBezTo>
                    <a:pt x="148" y="206"/>
                    <a:pt x="198" y="73"/>
                    <a:pt x="209" y="21"/>
                  </a:cubicBezTo>
                  <a:cubicBezTo>
                    <a:pt x="155" y="0"/>
                    <a:pt x="155" y="0"/>
                    <a:pt x="155" y="0"/>
                  </a:cubicBezTo>
                  <a:cubicBezTo>
                    <a:pt x="155" y="0"/>
                    <a:pt x="101" y="139"/>
                    <a:pt x="92" y="142"/>
                  </a:cubicBezTo>
                  <a:lnTo>
                    <a:pt x="56" y="21"/>
                  </a:lnTo>
                  <a:close/>
                </a:path>
              </a:pathLst>
            </a:custGeom>
            <a:solidFill>
              <a:srgbClr val="93C1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Sľiďè"/>
            <p:cNvSpPr/>
            <p:nvPr/>
          </p:nvSpPr>
          <p:spPr bwMode="auto">
            <a:xfrm>
              <a:off x="5245100" y="1774825"/>
              <a:ext cx="706438" cy="514350"/>
            </a:xfrm>
            <a:custGeom>
              <a:avLst/>
              <a:gdLst>
                <a:gd name="T0" fmla="*/ 107 w 214"/>
                <a:gd name="T1" fmla="*/ 6 h 156"/>
                <a:gd name="T2" fmla="*/ 14 w 214"/>
                <a:gd name="T3" fmla="*/ 134 h 156"/>
                <a:gd name="T4" fmla="*/ 14 w 214"/>
                <a:gd name="T5" fmla="*/ 152 h 156"/>
                <a:gd name="T6" fmla="*/ 20 w 214"/>
                <a:gd name="T7" fmla="*/ 156 h 156"/>
                <a:gd name="T8" fmla="*/ 33 w 214"/>
                <a:gd name="T9" fmla="*/ 86 h 156"/>
                <a:gd name="T10" fmla="*/ 107 w 214"/>
                <a:gd name="T11" fmla="*/ 76 h 156"/>
                <a:gd name="T12" fmla="*/ 182 w 214"/>
                <a:gd name="T13" fmla="*/ 86 h 156"/>
                <a:gd name="T14" fmla="*/ 194 w 214"/>
                <a:gd name="T15" fmla="*/ 156 h 156"/>
                <a:gd name="T16" fmla="*/ 201 w 214"/>
                <a:gd name="T17" fmla="*/ 152 h 156"/>
                <a:gd name="T18" fmla="*/ 201 w 214"/>
                <a:gd name="T19" fmla="*/ 134 h 156"/>
                <a:gd name="T20" fmla="*/ 107 w 214"/>
                <a:gd name="T21" fmla="*/ 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56">
                  <a:moveTo>
                    <a:pt x="107" y="6"/>
                  </a:moveTo>
                  <a:cubicBezTo>
                    <a:pt x="107" y="6"/>
                    <a:pt x="0" y="0"/>
                    <a:pt x="14" y="134"/>
                  </a:cubicBezTo>
                  <a:cubicBezTo>
                    <a:pt x="14" y="152"/>
                    <a:pt x="14" y="152"/>
                    <a:pt x="14" y="152"/>
                  </a:cubicBezTo>
                  <a:cubicBezTo>
                    <a:pt x="20" y="156"/>
                    <a:pt x="20" y="156"/>
                    <a:pt x="20" y="156"/>
                  </a:cubicBezTo>
                  <a:cubicBezTo>
                    <a:pt x="20" y="156"/>
                    <a:pt x="22" y="105"/>
                    <a:pt x="33" y="86"/>
                  </a:cubicBezTo>
                  <a:cubicBezTo>
                    <a:pt x="43" y="68"/>
                    <a:pt x="55" y="76"/>
                    <a:pt x="107" y="76"/>
                  </a:cubicBezTo>
                  <a:cubicBezTo>
                    <a:pt x="159" y="76"/>
                    <a:pt x="171" y="68"/>
                    <a:pt x="182" y="86"/>
                  </a:cubicBezTo>
                  <a:cubicBezTo>
                    <a:pt x="193" y="105"/>
                    <a:pt x="194" y="156"/>
                    <a:pt x="194" y="156"/>
                  </a:cubicBezTo>
                  <a:cubicBezTo>
                    <a:pt x="201" y="152"/>
                    <a:pt x="201" y="152"/>
                    <a:pt x="201" y="152"/>
                  </a:cubicBezTo>
                  <a:cubicBezTo>
                    <a:pt x="201" y="134"/>
                    <a:pt x="201" y="134"/>
                    <a:pt x="201" y="134"/>
                  </a:cubicBezTo>
                  <a:cubicBezTo>
                    <a:pt x="214" y="0"/>
                    <a:pt x="107" y="6"/>
                    <a:pt x="107" y="6"/>
                  </a:cubicBezTo>
                  <a:close/>
                </a:path>
              </a:pathLst>
            </a:custGeom>
            <a:solidFill>
              <a:srgbClr val="8435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ïšḷîḋe"/>
            <p:cNvSpPr/>
            <p:nvPr/>
          </p:nvSpPr>
          <p:spPr bwMode="auto">
            <a:xfrm>
              <a:off x="7899400" y="4151313"/>
              <a:ext cx="1098550" cy="763588"/>
            </a:xfrm>
            <a:custGeom>
              <a:avLst/>
              <a:gdLst>
                <a:gd name="T0" fmla="*/ 16 w 333"/>
                <a:gd name="T1" fmla="*/ 40 h 232"/>
                <a:gd name="T2" fmla="*/ 108 w 333"/>
                <a:gd name="T3" fmla="*/ 139 h 232"/>
                <a:gd name="T4" fmla="*/ 308 w 333"/>
                <a:gd name="T5" fmla="*/ 228 h 232"/>
                <a:gd name="T6" fmla="*/ 308 w 333"/>
                <a:gd name="T7" fmla="*/ 188 h 232"/>
                <a:gd name="T8" fmla="*/ 133 w 333"/>
                <a:gd name="T9" fmla="*/ 107 h 232"/>
                <a:gd name="T10" fmla="*/ 73 w 333"/>
                <a:gd name="T11" fmla="*/ 47 h 232"/>
                <a:gd name="T12" fmla="*/ 54 w 333"/>
                <a:gd name="T13" fmla="*/ 26 h 232"/>
                <a:gd name="T14" fmla="*/ 50 w 333"/>
                <a:gd name="T15" fmla="*/ 19 h 232"/>
                <a:gd name="T16" fmla="*/ 50 w 333"/>
                <a:gd name="T17" fmla="*/ 20 h 232"/>
                <a:gd name="T18" fmla="*/ 16 w 333"/>
                <a:gd name="T19" fmla="*/ 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232">
                  <a:moveTo>
                    <a:pt x="16" y="40"/>
                  </a:moveTo>
                  <a:cubicBezTo>
                    <a:pt x="43" y="76"/>
                    <a:pt x="74" y="109"/>
                    <a:pt x="108" y="139"/>
                  </a:cubicBezTo>
                  <a:cubicBezTo>
                    <a:pt x="162" y="186"/>
                    <a:pt x="232" y="232"/>
                    <a:pt x="308" y="228"/>
                  </a:cubicBezTo>
                  <a:cubicBezTo>
                    <a:pt x="333" y="226"/>
                    <a:pt x="333" y="186"/>
                    <a:pt x="308" y="188"/>
                  </a:cubicBezTo>
                  <a:cubicBezTo>
                    <a:pt x="241" y="192"/>
                    <a:pt x="180" y="149"/>
                    <a:pt x="133" y="107"/>
                  </a:cubicBezTo>
                  <a:cubicBezTo>
                    <a:pt x="111" y="89"/>
                    <a:pt x="92" y="68"/>
                    <a:pt x="73" y="47"/>
                  </a:cubicBezTo>
                  <a:cubicBezTo>
                    <a:pt x="66" y="40"/>
                    <a:pt x="60" y="33"/>
                    <a:pt x="54" y="26"/>
                  </a:cubicBezTo>
                  <a:cubicBezTo>
                    <a:pt x="53" y="24"/>
                    <a:pt x="51" y="22"/>
                    <a:pt x="50" y="19"/>
                  </a:cubicBezTo>
                  <a:cubicBezTo>
                    <a:pt x="47" y="16"/>
                    <a:pt x="53" y="24"/>
                    <a:pt x="50" y="20"/>
                  </a:cubicBezTo>
                  <a:cubicBezTo>
                    <a:pt x="35" y="0"/>
                    <a:pt x="0" y="20"/>
                    <a:pt x="16" y="40"/>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íṣlîde"/>
            <p:cNvSpPr/>
            <p:nvPr/>
          </p:nvSpPr>
          <p:spPr bwMode="auto">
            <a:xfrm>
              <a:off x="6537325" y="3940175"/>
              <a:ext cx="614363" cy="757238"/>
            </a:xfrm>
            <a:custGeom>
              <a:avLst/>
              <a:gdLst>
                <a:gd name="T0" fmla="*/ 142 w 186"/>
                <a:gd name="T1" fmla="*/ 65 h 230"/>
                <a:gd name="T2" fmla="*/ 121 w 186"/>
                <a:gd name="T3" fmla="*/ 150 h 230"/>
                <a:gd name="T4" fmla="*/ 118 w 186"/>
                <a:gd name="T5" fmla="*/ 160 h 230"/>
                <a:gd name="T6" fmla="*/ 92 w 186"/>
                <a:gd name="T7" fmla="*/ 60 h 230"/>
                <a:gd name="T8" fmla="*/ 79 w 186"/>
                <a:gd name="T9" fmla="*/ 24 h 230"/>
                <a:gd name="T10" fmla="*/ 25 w 186"/>
                <a:gd name="T11" fmla="*/ 3 h 230"/>
                <a:gd name="T12" fmla="*/ 25 w 186"/>
                <a:gd name="T13" fmla="*/ 43 h 230"/>
                <a:gd name="T14" fmla="*/ 37 w 186"/>
                <a:gd name="T15" fmla="*/ 45 h 230"/>
                <a:gd name="T16" fmla="*/ 47 w 186"/>
                <a:gd name="T17" fmla="*/ 48 h 230"/>
                <a:gd name="T18" fmla="*/ 50 w 186"/>
                <a:gd name="T19" fmla="*/ 56 h 230"/>
                <a:gd name="T20" fmla="*/ 64 w 186"/>
                <a:gd name="T21" fmla="*/ 110 h 230"/>
                <a:gd name="T22" fmla="*/ 96 w 186"/>
                <a:gd name="T23" fmla="*/ 213 h 230"/>
                <a:gd name="T24" fmla="*/ 135 w 186"/>
                <a:gd name="T25" fmla="*/ 218 h 230"/>
                <a:gd name="T26" fmla="*/ 156 w 186"/>
                <a:gd name="T27" fmla="*/ 172 h 230"/>
                <a:gd name="T28" fmla="*/ 181 w 186"/>
                <a:gd name="T29" fmla="*/ 75 h 230"/>
                <a:gd name="T30" fmla="*/ 142 w 186"/>
                <a:gd name="T31" fmla="*/ 6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230">
                  <a:moveTo>
                    <a:pt x="142" y="65"/>
                  </a:moveTo>
                  <a:cubicBezTo>
                    <a:pt x="136" y="94"/>
                    <a:pt x="129" y="122"/>
                    <a:pt x="121" y="150"/>
                  </a:cubicBezTo>
                  <a:cubicBezTo>
                    <a:pt x="120" y="154"/>
                    <a:pt x="119" y="157"/>
                    <a:pt x="118" y="160"/>
                  </a:cubicBezTo>
                  <a:cubicBezTo>
                    <a:pt x="108" y="127"/>
                    <a:pt x="102" y="93"/>
                    <a:pt x="92" y="60"/>
                  </a:cubicBezTo>
                  <a:cubicBezTo>
                    <a:pt x="89" y="48"/>
                    <a:pt x="86" y="35"/>
                    <a:pt x="79" y="24"/>
                  </a:cubicBezTo>
                  <a:cubicBezTo>
                    <a:pt x="69" y="7"/>
                    <a:pt x="43" y="5"/>
                    <a:pt x="25" y="3"/>
                  </a:cubicBezTo>
                  <a:cubicBezTo>
                    <a:pt x="0" y="0"/>
                    <a:pt x="0" y="40"/>
                    <a:pt x="25" y="43"/>
                  </a:cubicBezTo>
                  <a:cubicBezTo>
                    <a:pt x="20" y="42"/>
                    <a:pt x="35" y="45"/>
                    <a:pt x="37" y="45"/>
                  </a:cubicBezTo>
                  <a:cubicBezTo>
                    <a:pt x="42" y="46"/>
                    <a:pt x="47" y="50"/>
                    <a:pt x="47" y="48"/>
                  </a:cubicBezTo>
                  <a:cubicBezTo>
                    <a:pt x="48" y="50"/>
                    <a:pt x="48" y="52"/>
                    <a:pt x="50" y="56"/>
                  </a:cubicBezTo>
                  <a:cubicBezTo>
                    <a:pt x="55" y="74"/>
                    <a:pt x="60" y="92"/>
                    <a:pt x="64" y="110"/>
                  </a:cubicBezTo>
                  <a:cubicBezTo>
                    <a:pt x="72" y="142"/>
                    <a:pt x="77" y="185"/>
                    <a:pt x="96" y="213"/>
                  </a:cubicBezTo>
                  <a:cubicBezTo>
                    <a:pt x="105" y="227"/>
                    <a:pt x="122" y="230"/>
                    <a:pt x="135" y="218"/>
                  </a:cubicBezTo>
                  <a:cubicBezTo>
                    <a:pt x="146" y="206"/>
                    <a:pt x="151" y="187"/>
                    <a:pt x="156" y="172"/>
                  </a:cubicBezTo>
                  <a:cubicBezTo>
                    <a:pt x="166" y="141"/>
                    <a:pt x="174" y="108"/>
                    <a:pt x="181" y="75"/>
                  </a:cubicBezTo>
                  <a:cubicBezTo>
                    <a:pt x="186" y="50"/>
                    <a:pt x="148" y="40"/>
                    <a:pt x="142" y="65"/>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ïsḻídé"/>
            <p:cNvSpPr/>
            <p:nvPr/>
          </p:nvSpPr>
          <p:spPr bwMode="auto">
            <a:xfrm>
              <a:off x="7158038" y="3373438"/>
              <a:ext cx="762000" cy="873125"/>
            </a:xfrm>
            <a:custGeom>
              <a:avLst/>
              <a:gdLst>
                <a:gd name="T0" fmla="*/ 19 w 231"/>
                <a:gd name="T1" fmla="*/ 0 h 265"/>
                <a:gd name="T2" fmla="*/ 14 w 231"/>
                <a:gd name="T3" fmla="*/ 217 h 265"/>
                <a:gd name="T4" fmla="*/ 230 w 231"/>
                <a:gd name="T5" fmla="*/ 217 h 265"/>
                <a:gd name="T6" fmla="*/ 216 w 231"/>
                <a:gd name="T7" fmla="*/ 6 h 265"/>
                <a:gd name="T8" fmla="*/ 19 w 231"/>
                <a:gd name="T9" fmla="*/ 0 h 265"/>
              </a:gdLst>
              <a:ahLst/>
              <a:cxnLst>
                <a:cxn ang="0">
                  <a:pos x="T0" y="T1"/>
                </a:cxn>
                <a:cxn ang="0">
                  <a:pos x="T2" y="T3"/>
                </a:cxn>
                <a:cxn ang="0">
                  <a:pos x="T4" y="T5"/>
                </a:cxn>
                <a:cxn ang="0">
                  <a:pos x="T6" y="T7"/>
                </a:cxn>
                <a:cxn ang="0">
                  <a:pos x="T8" y="T9"/>
                </a:cxn>
              </a:cxnLst>
              <a:rect l="0" t="0" r="r" b="b"/>
              <a:pathLst>
                <a:path w="231" h="265">
                  <a:moveTo>
                    <a:pt x="19" y="0"/>
                  </a:moveTo>
                  <a:cubicBezTo>
                    <a:pt x="19" y="0"/>
                    <a:pt x="0" y="111"/>
                    <a:pt x="14" y="217"/>
                  </a:cubicBezTo>
                  <a:cubicBezTo>
                    <a:pt x="14" y="217"/>
                    <a:pt x="120" y="265"/>
                    <a:pt x="230" y="217"/>
                  </a:cubicBezTo>
                  <a:cubicBezTo>
                    <a:pt x="230" y="217"/>
                    <a:pt x="231" y="58"/>
                    <a:pt x="216" y="6"/>
                  </a:cubicBezTo>
                  <a:lnTo>
                    <a:pt x="19" y="0"/>
                  </a:lnTo>
                  <a:close/>
                </a:path>
              </a:pathLst>
            </a:custGeom>
            <a:solidFill>
              <a:srgbClr val="EA75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ï$líḍè"/>
            <p:cNvSpPr/>
            <p:nvPr/>
          </p:nvSpPr>
          <p:spPr bwMode="auto">
            <a:xfrm>
              <a:off x="7378700" y="3833813"/>
              <a:ext cx="342900" cy="363538"/>
            </a:xfrm>
            <a:custGeom>
              <a:avLst/>
              <a:gdLst>
                <a:gd name="T0" fmla="*/ 162 w 216"/>
                <a:gd name="T1" fmla="*/ 0 h 229"/>
                <a:gd name="T2" fmla="*/ 108 w 216"/>
                <a:gd name="T3" fmla="*/ 0 h 229"/>
                <a:gd name="T4" fmla="*/ 54 w 216"/>
                <a:gd name="T5" fmla="*/ 0 h 229"/>
                <a:gd name="T6" fmla="*/ 0 w 216"/>
                <a:gd name="T7" fmla="*/ 139 h 229"/>
                <a:gd name="T8" fmla="*/ 108 w 216"/>
                <a:gd name="T9" fmla="*/ 229 h 229"/>
                <a:gd name="T10" fmla="*/ 216 w 216"/>
                <a:gd name="T11" fmla="*/ 131 h 229"/>
                <a:gd name="T12" fmla="*/ 162 w 216"/>
                <a:gd name="T13" fmla="*/ 0 h 229"/>
              </a:gdLst>
              <a:ahLst/>
              <a:cxnLst>
                <a:cxn ang="0">
                  <a:pos x="T0" y="T1"/>
                </a:cxn>
                <a:cxn ang="0">
                  <a:pos x="T2" y="T3"/>
                </a:cxn>
                <a:cxn ang="0">
                  <a:pos x="T4" y="T5"/>
                </a:cxn>
                <a:cxn ang="0">
                  <a:pos x="T6" y="T7"/>
                </a:cxn>
                <a:cxn ang="0">
                  <a:pos x="T8" y="T9"/>
                </a:cxn>
                <a:cxn ang="0">
                  <a:pos x="T10" y="T11"/>
                </a:cxn>
                <a:cxn ang="0">
                  <a:pos x="T12" y="T13"/>
                </a:cxn>
              </a:cxnLst>
              <a:rect l="0" t="0" r="r" b="b"/>
              <a:pathLst>
                <a:path w="216" h="229">
                  <a:moveTo>
                    <a:pt x="162" y="0"/>
                  </a:moveTo>
                  <a:lnTo>
                    <a:pt x="108" y="0"/>
                  </a:lnTo>
                  <a:lnTo>
                    <a:pt x="54" y="0"/>
                  </a:lnTo>
                  <a:lnTo>
                    <a:pt x="0" y="139"/>
                  </a:lnTo>
                  <a:lnTo>
                    <a:pt x="108" y="229"/>
                  </a:lnTo>
                  <a:lnTo>
                    <a:pt x="216" y="131"/>
                  </a:lnTo>
                  <a:lnTo>
                    <a:pt x="162" y="0"/>
                  </a:ln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iślïḋé"/>
            <p:cNvSpPr/>
            <p:nvPr/>
          </p:nvSpPr>
          <p:spPr bwMode="auto">
            <a:xfrm>
              <a:off x="7250113" y="3208338"/>
              <a:ext cx="600075" cy="741363"/>
            </a:xfrm>
            <a:custGeom>
              <a:avLst/>
              <a:gdLst>
                <a:gd name="T0" fmla="*/ 181 w 182"/>
                <a:gd name="T1" fmla="*/ 101 h 225"/>
                <a:gd name="T2" fmla="*/ 91 w 182"/>
                <a:gd name="T3" fmla="*/ 6 h 225"/>
                <a:gd name="T4" fmla="*/ 0 w 182"/>
                <a:gd name="T5" fmla="*/ 101 h 225"/>
                <a:gd name="T6" fmla="*/ 14 w 182"/>
                <a:gd name="T7" fmla="*/ 181 h 225"/>
                <a:gd name="T8" fmla="*/ 91 w 182"/>
                <a:gd name="T9" fmla="*/ 225 h 225"/>
                <a:gd name="T10" fmla="*/ 167 w 182"/>
                <a:gd name="T11" fmla="*/ 181 h 225"/>
                <a:gd name="T12" fmla="*/ 181 w 182"/>
                <a:gd name="T13" fmla="*/ 101 h 225"/>
              </a:gdLst>
              <a:ahLst/>
              <a:cxnLst>
                <a:cxn ang="0">
                  <a:pos x="T0" y="T1"/>
                </a:cxn>
                <a:cxn ang="0">
                  <a:pos x="T2" y="T3"/>
                </a:cxn>
                <a:cxn ang="0">
                  <a:pos x="T4" y="T5"/>
                </a:cxn>
                <a:cxn ang="0">
                  <a:pos x="T6" y="T7"/>
                </a:cxn>
                <a:cxn ang="0">
                  <a:pos x="T8" y="T9"/>
                </a:cxn>
                <a:cxn ang="0">
                  <a:pos x="T10" y="T11"/>
                </a:cxn>
                <a:cxn ang="0">
                  <a:pos x="T12" y="T13"/>
                </a:cxn>
              </a:cxnLst>
              <a:rect l="0" t="0" r="r" b="b"/>
              <a:pathLst>
                <a:path w="182" h="225">
                  <a:moveTo>
                    <a:pt x="181" y="101"/>
                  </a:moveTo>
                  <a:cubicBezTo>
                    <a:pt x="181" y="2"/>
                    <a:pt x="91" y="6"/>
                    <a:pt x="91" y="6"/>
                  </a:cubicBezTo>
                  <a:cubicBezTo>
                    <a:pt x="91" y="6"/>
                    <a:pt x="0" y="0"/>
                    <a:pt x="0" y="101"/>
                  </a:cubicBezTo>
                  <a:cubicBezTo>
                    <a:pt x="0" y="101"/>
                    <a:pt x="0" y="159"/>
                    <a:pt x="14" y="181"/>
                  </a:cubicBezTo>
                  <a:cubicBezTo>
                    <a:pt x="33" y="210"/>
                    <a:pt x="67" y="225"/>
                    <a:pt x="91" y="225"/>
                  </a:cubicBezTo>
                  <a:cubicBezTo>
                    <a:pt x="114" y="225"/>
                    <a:pt x="149" y="212"/>
                    <a:pt x="167" y="181"/>
                  </a:cubicBezTo>
                  <a:cubicBezTo>
                    <a:pt x="182" y="157"/>
                    <a:pt x="181" y="101"/>
                    <a:pt x="181" y="101"/>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iśḻiḑê"/>
            <p:cNvSpPr/>
            <p:nvPr/>
          </p:nvSpPr>
          <p:spPr bwMode="auto">
            <a:xfrm>
              <a:off x="7831138" y="3541713"/>
              <a:ext cx="68263" cy="160338"/>
            </a:xfrm>
            <a:custGeom>
              <a:avLst/>
              <a:gdLst>
                <a:gd name="T0" fmla="*/ 3 w 21"/>
                <a:gd name="T1" fmla="*/ 12 h 49"/>
                <a:gd name="T2" fmla="*/ 15 w 21"/>
                <a:gd name="T3" fmla="*/ 8 h 49"/>
                <a:gd name="T4" fmla="*/ 0 w 21"/>
                <a:gd name="T5" fmla="*/ 49 h 49"/>
                <a:gd name="T6" fmla="*/ 3 w 21"/>
                <a:gd name="T7" fmla="*/ 12 h 49"/>
              </a:gdLst>
              <a:ahLst/>
              <a:cxnLst>
                <a:cxn ang="0">
                  <a:pos x="T0" y="T1"/>
                </a:cxn>
                <a:cxn ang="0">
                  <a:pos x="T2" y="T3"/>
                </a:cxn>
                <a:cxn ang="0">
                  <a:pos x="T4" y="T5"/>
                </a:cxn>
                <a:cxn ang="0">
                  <a:pos x="T6" y="T7"/>
                </a:cxn>
              </a:cxnLst>
              <a:rect l="0" t="0" r="r" b="b"/>
              <a:pathLst>
                <a:path w="21" h="49">
                  <a:moveTo>
                    <a:pt x="3" y="12"/>
                  </a:moveTo>
                  <a:cubicBezTo>
                    <a:pt x="3" y="12"/>
                    <a:pt x="9" y="0"/>
                    <a:pt x="15" y="8"/>
                  </a:cubicBezTo>
                  <a:cubicBezTo>
                    <a:pt x="21" y="16"/>
                    <a:pt x="20" y="49"/>
                    <a:pt x="0" y="49"/>
                  </a:cubicBezTo>
                  <a:cubicBezTo>
                    <a:pt x="0" y="49"/>
                    <a:pt x="3" y="20"/>
                    <a:pt x="3" y="12"/>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ṣľíḍe"/>
            <p:cNvSpPr/>
            <p:nvPr/>
          </p:nvSpPr>
          <p:spPr bwMode="auto">
            <a:xfrm>
              <a:off x="7840663" y="3579813"/>
              <a:ext cx="39688" cy="85725"/>
            </a:xfrm>
            <a:custGeom>
              <a:avLst/>
              <a:gdLst>
                <a:gd name="T0" fmla="*/ 0 w 12"/>
                <a:gd name="T1" fmla="*/ 12 h 26"/>
                <a:gd name="T2" fmla="*/ 8 w 12"/>
                <a:gd name="T3" fmla="*/ 6 h 26"/>
                <a:gd name="T4" fmla="*/ 4 w 12"/>
                <a:gd name="T5" fmla="*/ 26 h 26"/>
                <a:gd name="T6" fmla="*/ 0 w 12"/>
                <a:gd name="T7" fmla="*/ 12 h 26"/>
              </a:gdLst>
              <a:ahLst/>
              <a:cxnLst>
                <a:cxn ang="0">
                  <a:pos x="T0" y="T1"/>
                </a:cxn>
                <a:cxn ang="0">
                  <a:pos x="T2" y="T3"/>
                </a:cxn>
                <a:cxn ang="0">
                  <a:pos x="T4" y="T5"/>
                </a:cxn>
                <a:cxn ang="0">
                  <a:pos x="T6" y="T7"/>
                </a:cxn>
              </a:cxnLst>
              <a:rect l="0" t="0" r="r" b="b"/>
              <a:pathLst>
                <a:path w="12" h="26">
                  <a:moveTo>
                    <a:pt x="0" y="12"/>
                  </a:moveTo>
                  <a:cubicBezTo>
                    <a:pt x="0" y="12"/>
                    <a:pt x="4" y="0"/>
                    <a:pt x="8" y="6"/>
                  </a:cubicBezTo>
                  <a:cubicBezTo>
                    <a:pt x="12" y="12"/>
                    <a:pt x="10" y="20"/>
                    <a:pt x="4" y="26"/>
                  </a:cubicBezTo>
                  <a:cubicBezTo>
                    <a:pt x="4" y="26"/>
                    <a:pt x="7" y="4"/>
                    <a:pt x="0" y="12"/>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iSļïde"/>
            <p:cNvSpPr/>
            <p:nvPr/>
          </p:nvSpPr>
          <p:spPr bwMode="auto">
            <a:xfrm>
              <a:off x="7194550" y="3541713"/>
              <a:ext cx="73025" cy="160338"/>
            </a:xfrm>
            <a:custGeom>
              <a:avLst/>
              <a:gdLst>
                <a:gd name="T0" fmla="*/ 18 w 22"/>
                <a:gd name="T1" fmla="*/ 12 h 49"/>
                <a:gd name="T2" fmla="*/ 6 w 22"/>
                <a:gd name="T3" fmla="*/ 8 h 49"/>
                <a:gd name="T4" fmla="*/ 22 w 22"/>
                <a:gd name="T5" fmla="*/ 49 h 49"/>
                <a:gd name="T6" fmla="*/ 18 w 22"/>
                <a:gd name="T7" fmla="*/ 12 h 49"/>
              </a:gdLst>
              <a:ahLst/>
              <a:cxnLst>
                <a:cxn ang="0">
                  <a:pos x="T0" y="T1"/>
                </a:cxn>
                <a:cxn ang="0">
                  <a:pos x="T2" y="T3"/>
                </a:cxn>
                <a:cxn ang="0">
                  <a:pos x="T4" y="T5"/>
                </a:cxn>
                <a:cxn ang="0">
                  <a:pos x="T6" y="T7"/>
                </a:cxn>
              </a:cxnLst>
              <a:rect l="0" t="0" r="r" b="b"/>
              <a:pathLst>
                <a:path w="22" h="49">
                  <a:moveTo>
                    <a:pt x="18" y="12"/>
                  </a:moveTo>
                  <a:cubicBezTo>
                    <a:pt x="18" y="12"/>
                    <a:pt x="12" y="0"/>
                    <a:pt x="6" y="8"/>
                  </a:cubicBezTo>
                  <a:cubicBezTo>
                    <a:pt x="0" y="16"/>
                    <a:pt x="2" y="49"/>
                    <a:pt x="22" y="49"/>
                  </a:cubicBezTo>
                  <a:cubicBezTo>
                    <a:pt x="22" y="49"/>
                    <a:pt x="18" y="20"/>
                    <a:pt x="18" y="12"/>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îş1ïḋé"/>
            <p:cNvSpPr/>
            <p:nvPr/>
          </p:nvSpPr>
          <p:spPr bwMode="auto">
            <a:xfrm>
              <a:off x="7213600" y="3579813"/>
              <a:ext cx="39688" cy="85725"/>
            </a:xfrm>
            <a:custGeom>
              <a:avLst/>
              <a:gdLst>
                <a:gd name="T0" fmla="*/ 12 w 12"/>
                <a:gd name="T1" fmla="*/ 12 h 26"/>
                <a:gd name="T2" fmla="*/ 4 w 12"/>
                <a:gd name="T3" fmla="*/ 6 h 26"/>
                <a:gd name="T4" fmla="*/ 8 w 12"/>
                <a:gd name="T5" fmla="*/ 26 h 26"/>
                <a:gd name="T6" fmla="*/ 12 w 12"/>
                <a:gd name="T7" fmla="*/ 12 h 26"/>
              </a:gdLst>
              <a:ahLst/>
              <a:cxnLst>
                <a:cxn ang="0">
                  <a:pos x="T0" y="T1"/>
                </a:cxn>
                <a:cxn ang="0">
                  <a:pos x="T2" y="T3"/>
                </a:cxn>
                <a:cxn ang="0">
                  <a:pos x="T4" y="T5"/>
                </a:cxn>
                <a:cxn ang="0">
                  <a:pos x="T6" y="T7"/>
                </a:cxn>
              </a:cxnLst>
              <a:rect l="0" t="0" r="r" b="b"/>
              <a:pathLst>
                <a:path w="12" h="26">
                  <a:moveTo>
                    <a:pt x="12" y="12"/>
                  </a:moveTo>
                  <a:cubicBezTo>
                    <a:pt x="12" y="12"/>
                    <a:pt x="8" y="0"/>
                    <a:pt x="4" y="6"/>
                  </a:cubicBezTo>
                  <a:cubicBezTo>
                    <a:pt x="0" y="12"/>
                    <a:pt x="2" y="20"/>
                    <a:pt x="8" y="26"/>
                  </a:cubicBezTo>
                  <a:cubicBezTo>
                    <a:pt x="8" y="26"/>
                    <a:pt x="5" y="4"/>
                    <a:pt x="12" y="12"/>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iŝļiḍê"/>
            <p:cNvSpPr/>
            <p:nvPr/>
          </p:nvSpPr>
          <p:spPr bwMode="auto">
            <a:xfrm>
              <a:off x="7516813" y="3679825"/>
              <a:ext cx="69850" cy="42863"/>
            </a:xfrm>
            <a:prstGeom prst="ellipse">
              <a:avLst/>
            </a:pr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ïṩľîḑê"/>
            <p:cNvSpPr/>
            <p:nvPr/>
          </p:nvSpPr>
          <p:spPr bwMode="auto">
            <a:xfrm>
              <a:off x="7693025" y="3576638"/>
              <a:ext cx="55563" cy="76200"/>
            </a:xfrm>
            <a:prstGeom prst="ellipse">
              <a:avLst/>
            </a:prstGeom>
            <a:solidFill>
              <a:srgbClr val="6C31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iŝļiďè"/>
            <p:cNvSpPr/>
            <p:nvPr/>
          </p:nvSpPr>
          <p:spPr bwMode="auto">
            <a:xfrm>
              <a:off x="7362825" y="3576638"/>
              <a:ext cx="55563" cy="76200"/>
            </a:xfrm>
            <a:prstGeom prst="ellipse">
              <a:avLst/>
            </a:prstGeom>
            <a:solidFill>
              <a:srgbClr val="6C31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iṡḷidè"/>
            <p:cNvSpPr/>
            <p:nvPr/>
          </p:nvSpPr>
          <p:spPr bwMode="auto">
            <a:xfrm>
              <a:off x="7669213" y="3505200"/>
              <a:ext cx="98425" cy="33338"/>
            </a:xfrm>
            <a:custGeom>
              <a:avLst/>
              <a:gdLst>
                <a:gd name="T0" fmla="*/ 0 w 30"/>
                <a:gd name="T1" fmla="*/ 6 h 10"/>
                <a:gd name="T2" fmla="*/ 4 w 30"/>
                <a:gd name="T3" fmla="*/ 3 h 10"/>
                <a:gd name="T4" fmla="*/ 9 w 30"/>
                <a:gd name="T5" fmla="*/ 1 h 10"/>
                <a:gd name="T6" fmla="*/ 16 w 30"/>
                <a:gd name="T7" fmla="*/ 0 h 10"/>
                <a:gd name="T8" fmla="*/ 22 w 30"/>
                <a:gd name="T9" fmla="*/ 2 h 10"/>
                <a:gd name="T10" fmla="*/ 27 w 30"/>
                <a:gd name="T11" fmla="*/ 5 h 10"/>
                <a:gd name="T12" fmla="*/ 30 w 30"/>
                <a:gd name="T13" fmla="*/ 10 h 10"/>
                <a:gd name="T14" fmla="*/ 25 w 30"/>
                <a:gd name="T15" fmla="*/ 8 h 10"/>
                <a:gd name="T16" fmla="*/ 21 w 30"/>
                <a:gd name="T17" fmla="*/ 7 h 10"/>
                <a:gd name="T18" fmla="*/ 18 w 30"/>
                <a:gd name="T19" fmla="*/ 7 h 10"/>
                <a:gd name="T20" fmla="*/ 15 w 30"/>
                <a:gd name="T21" fmla="*/ 7 h 10"/>
                <a:gd name="T22" fmla="*/ 5 w 30"/>
                <a:gd name="T23" fmla="*/ 6 h 10"/>
                <a:gd name="T24" fmla="*/ 0 w 30"/>
                <a:gd name="T2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0">
                  <a:moveTo>
                    <a:pt x="0" y="6"/>
                  </a:moveTo>
                  <a:cubicBezTo>
                    <a:pt x="0" y="6"/>
                    <a:pt x="1" y="4"/>
                    <a:pt x="4" y="3"/>
                  </a:cubicBezTo>
                  <a:cubicBezTo>
                    <a:pt x="6" y="2"/>
                    <a:pt x="7" y="1"/>
                    <a:pt x="9" y="1"/>
                  </a:cubicBezTo>
                  <a:cubicBezTo>
                    <a:pt x="11" y="1"/>
                    <a:pt x="14" y="0"/>
                    <a:pt x="16" y="0"/>
                  </a:cubicBezTo>
                  <a:cubicBezTo>
                    <a:pt x="18" y="1"/>
                    <a:pt x="20" y="1"/>
                    <a:pt x="22" y="2"/>
                  </a:cubicBezTo>
                  <a:cubicBezTo>
                    <a:pt x="24" y="3"/>
                    <a:pt x="26" y="4"/>
                    <a:pt x="27" y="5"/>
                  </a:cubicBezTo>
                  <a:cubicBezTo>
                    <a:pt x="30" y="7"/>
                    <a:pt x="30" y="10"/>
                    <a:pt x="30" y="10"/>
                  </a:cubicBezTo>
                  <a:cubicBezTo>
                    <a:pt x="30" y="10"/>
                    <a:pt x="28" y="9"/>
                    <a:pt x="25" y="8"/>
                  </a:cubicBezTo>
                  <a:cubicBezTo>
                    <a:pt x="24" y="8"/>
                    <a:pt x="22" y="8"/>
                    <a:pt x="21" y="7"/>
                  </a:cubicBezTo>
                  <a:cubicBezTo>
                    <a:pt x="20" y="7"/>
                    <a:pt x="19" y="7"/>
                    <a:pt x="18" y="7"/>
                  </a:cubicBezTo>
                  <a:cubicBezTo>
                    <a:pt x="17" y="7"/>
                    <a:pt x="16" y="7"/>
                    <a:pt x="15" y="7"/>
                  </a:cubicBezTo>
                  <a:cubicBezTo>
                    <a:pt x="12" y="7"/>
                    <a:pt x="8" y="7"/>
                    <a:pt x="5" y="6"/>
                  </a:cubicBezTo>
                  <a:cubicBezTo>
                    <a:pt x="2" y="6"/>
                    <a:pt x="0" y="6"/>
                    <a:pt x="0" y="6"/>
                  </a:cubicBezTo>
                  <a:close/>
                </a:path>
              </a:pathLst>
            </a:custGeom>
            <a:solidFill>
              <a:srgbClr val="D367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ïṩliḋè"/>
            <p:cNvSpPr/>
            <p:nvPr/>
          </p:nvSpPr>
          <p:spPr bwMode="auto">
            <a:xfrm>
              <a:off x="7332663" y="3505200"/>
              <a:ext cx="101600" cy="33338"/>
            </a:xfrm>
            <a:custGeom>
              <a:avLst/>
              <a:gdLst>
                <a:gd name="T0" fmla="*/ 31 w 31"/>
                <a:gd name="T1" fmla="*/ 6 h 10"/>
                <a:gd name="T2" fmla="*/ 26 w 31"/>
                <a:gd name="T3" fmla="*/ 3 h 10"/>
                <a:gd name="T4" fmla="*/ 21 w 31"/>
                <a:gd name="T5" fmla="*/ 1 h 10"/>
                <a:gd name="T6" fmla="*/ 14 w 31"/>
                <a:gd name="T7" fmla="*/ 0 h 10"/>
                <a:gd name="T8" fmla="*/ 8 w 31"/>
                <a:gd name="T9" fmla="*/ 2 h 10"/>
                <a:gd name="T10" fmla="*/ 3 w 31"/>
                <a:gd name="T11" fmla="*/ 5 h 10"/>
                <a:gd name="T12" fmla="*/ 0 w 31"/>
                <a:gd name="T13" fmla="*/ 10 h 10"/>
                <a:gd name="T14" fmla="*/ 5 w 31"/>
                <a:gd name="T15" fmla="*/ 8 h 10"/>
                <a:gd name="T16" fmla="*/ 9 w 31"/>
                <a:gd name="T17" fmla="*/ 7 h 10"/>
                <a:gd name="T18" fmla="*/ 12 w 31"/>
                <a:gd name="T19" fmla="*/ 7 h 10"/>
                <a:gd name="T20" fmla="*/ 15 w 31"/>
                <a:gd name="T21" fmla="*/ 7 h 10"/>
                <a:gd name="T22" fmla="*/ 25 w 31"/>
                <a:gd name="T23" fmla="*/ 6 h 10"/>
                <a:gd name="T24" fmla="*/ 31 w 31"/>
                <a:gd name="T2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0">
                  <a:moveTo>
                    <a:pt x="31" y="6"/>
                  </a:moveTo>
                  <a:cubicBezTo>
                    <a:pt x="31" y="6"/>
                    <a:pt x="29" y="4"/>
                    <a:pt x="26" y="3"/>
                  </a:cubicBezTo>
                  <a:cubicBezTo>
                    <a:pt x="25" y="2"/>
                    <a:pt x="23" y="1"/>
                    <a:pt x="21" y="1"/>
                  </a:cubicBezTo>
                  <a:cubicBezTo>
                    <a:pt x="19" y="1"/>
                    <a:pt x="17" y="0"/>
                    <a:pt x="14" y="0"/>
                  </a:cubicBezTo>
                  <a:cubicBezTo>
                    <a:pt x="12" y="1"/>
                    <a:pt x="10" y="1"/>
                    <a:pt x="8" y="2"/>
                  </a:cubicBezTo>
                  <a:cubicBezTo>
                    <a:pt x="6" y="3"/>
                    <a:pt x="4" y="4"/>
                    <a:pt x="3" y="5"/>
                  </a:cubicBezTo>
                  <a:cubicBezTo>
                    <a:pt x="0" y="7"/>
                    <a:pt x="0" y="10"/>
                    <a:pt x="0" y="10"/>
                  </a:cubicBezTo>
                  <a:cubicBezTo>
                    <a:pt x="0" y="10"/>
                    <a:pt x="2" y="9"/>
                    <a:pt x="5" y="8"/>
                  </a:cubicBezTo>
                  <a:cubicBezTo>
                    <a:pt x="6" y="8"/>
                    <a:pt x="8" y="8"/>
                    <a:pt x="9" y="7"/>
                  </a:cubicBezTo>
                  <a:cubicBezTo>
                    <a:pt x="10" y="7"/>
                    <a:pt x="11" y="7"/>
                    <a:pt x="12" y="7"/>
                  </a:cubicBezTo>
                  <a:cubicBezTo>
                    <a:pt x="13" y="7"/>
                    <a:pt x="14" y="7"/>
                    <a:pt x="15" y="7"/>
                  </a:cubicBezTo>
                  <a:cubicBezTo>
                    <a:pt x="18" y="7"/>
                    <a:pt x="22" y="7"/>
                    <a:pt x="25" y="6"/>
                  </a:cubicBezTo>
                  <a:cubicBezTo>
                    <a:pt x="28" y="6"/>
                    <a:pt x="31" y="6"/>
                    <a:pt x="31" y="6"/>
                  </a:cubicBezTo>
                  <a:close/>
                </a:path>
              </a:pathLst>
            </a:custGeom>
            <a:solidFill>
              <a:srgbClr val="D367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śḻiďê"/>
            <p:cNvSpPr/>
            <p:nvPr/>
          </p:nvSpPr>
          <p:spPr bwMode="auto">
            <a:xfrm>
              <a:off x="7504113" y="3781425"/>
              <a:ext cx="92075" cy="15875"/>
            </a:xfrm>
            <a:custGeom>
              <a:avLst/>
              <a:gdLst>
                <a:gd name="T0" fmla="*/ 4 w 28"/>
                <a:gd name="T1" fmla="*/ 5 h 5"/>
                <a:gd name="T2" fmla="*/ 25 w 28"/>
                <a:gd name="T3" fmla="*/ 5 h 5"/>
                <a:gd name="T4" fmla="*/ 25 w 28"/>
                <a:gd name="T5" fmla="*/ 0 h 5"/>
                <a:gd name="T6" fmla="*/ 4 w 28"/>
                <a:gd name="T7" fmla="*/ 0 h 5"/>
                <a:gd name="T8" fmla="*/ 4 w 28"/>
                <a:gd name="T9" fmla="*/ 5 h 5"/>
              </a:gdLst>
              <a:ahLst/>
              <a:cxnLst>
                <a:cxn ang="0">
                  <a:pos x="T0" y="T1"/>
                </a:cxn>
                <a:cxn ang="0">
                  <a:pos x="T2" y="T3"/>
                </a:cxn>
                <a:cxn ang="0">
                  <a:pos x="T4" y="T5"/>
                </a:cxn>
                <a:cxn ang="0">
                  <a:pos x="T6" y="T7"/>
                </a:cxn>
                <a:cxn ang="0">
                  <a:pos x="T8" y="T9"/>
                </a:cxn>
              </a:cxnLst>
              <a:rect l="0" t="0" r="r" b="b"/>
              <a:pathLst>
                <a:path w="28" h="5">
                  <a:moveTo>
                    <a:pt x="4" y="5"/>
                  </a:moveTo>
                  <a:cubicBezTo>
                    <a:pt x="11" y="5"/>
                    <a:pt x="18" y="5"/>
                    <a:pt x="25" y="5"/>
                  </a:cubicBezTo>
                  <a:cubicBezTo>
                    <a:pt x="28" y="5"/>
                    <a:pt x="28" y="0"/>
                    <a:pt x="25" y="0"/>
                  </a:cubicBezTo>
                  <a:cubicBezTo>
                    <a:pt x="18" y="0"/>
                    <a:pt x="11" y="0"/>
                    <a:pt x="4" y="0"/>
                  </a:cubicBezTo>
                  <a:cubicBezTo>
                    <a:pt x="0" y="0"/>
                    <a:pt x="0" y="5"/>
                    <a:pt x="4" y="5"/>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íś1íḑê"/>
            <p:cNvSpPr/>
            <p:nvPr/>
          </p:nvSpPr>
          <p:spPr bwMode="auto">
            <a:xfrm>
              <a:off x="7118350" y="3971925"/>
              <a:ext cx="857250" cy="1019175"/>
            </a:xfrm>
            <a:custGeom>
              <a:avLst/>
              <a:gdLst>
                <a:gd name="T0" fmla="*/ 260 w 260"/>
                <a:gd name="T1" fmla="*/ 24 h 309"/>
                <a:gd name="T2" fmla="*/ 174 w 260"/>
                <a:gd name="T3" fmla="*/ 0 h 309"/>
                <a:gd name="T4" fmla="*/ 131 w 260"/>
                <a:gd name="T5" fmla="*/ 34 h 309"/>
                <a:gd name="T6" fmla="*/ 131 w 260"/>
                <a:gd name="T7" fmla="*/ 34 h 309"/>
                <a:gd name="T8" fmla="*/ 130 w 260"/>
                <a:gd name="T9" fmla="*/ 34 h 309"/>
                <a:gd name="T10" fmla="*/ 130 w 260"/>
                <a:gd name="T11" fmla="*/ 34 h 309"/>
                <a:gd name="T12" fmla="*/ 130 w 260"/>
                <a:gd name="T13" fmla="*/ 34 h 309"/>
                <a:gd name="T14" fmla="*/ 89 w 260"/>
                <a:gd name="T15" fmla="*/ 0 h 309"/>
                <a:gd name="T16" fmla="*/ 0 w 260"/>
                <a:gd name="T17" fmla="*/ 8 h 309"/>
                <a:gd name="T18" fmla="*/ 11 w 260"/>
                <a:gd name="T19" fmla="*/ 130 h 309"/>
                <a:gd name="T20" fmla="*/ 20 w 260"/>
                <a:gd name="T21" fmla="*/ 183 h 309"/>
                <a:gd name="T22" fmla="*/ 8 w 260"/>
                <a:gd name="T23" fmla="*/ 309 h 309"/>
                <a:gd name="T24" fmla="*/ 252 w 260"/>
                <a:gd name="T25" fmla="*/ 309 h 309"/>
                <a:gd name="T26" fmla="*/ 240 w 260"/>
                <a:gd name="T27" fmla="*/ 183 h 309"/>
                <a:gd name="T28" fmla="*/ 249 w 260"/>
                <a:gd name="T29" fmla="*/ 130 h 309"/>
                <a:gd name="T30" fmla="*/ 260 w 260"/>
                <a:gd name="T31" fmla="*/ 2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 h="309">
                  <a:moveTo>
                    <a:pt x="260" y="24"/>
                  </a:moveTo>
                  <a:cubicBezTo>
                    <a:pt x="174" y="0"/>
                    <a:pt x="174" y="0"/>
                    <a:pt x="174" y="0"/>
                  </a:cubicBezTo>
                  <a:cubicBezTo>
                    <a:pt x="168" y="27"/>
                    <a:pt x="136" y="34"/>
                    <a:pt x="131" y="34"/>
                  </a:cubicBezTo>
                  <a:cubicBezTo>
                    <a:pt x="131" y="34"/>
                    <a:pt x="131" y="34"/>
                    <a:pt x="131" y="34"/>
                  </a:cubicBezTo>
                  <a:cubicBezTo>
                    <a:pt x="131" y="34"/>
                    <a:pt x="130" y="34"/>
                    <a:pt x="130" y="34"/>
                  </a:cubicBezTo>
                  <a:cubicBezTo>
                    <a:pt x="130" y="34"/>
                    <a:pt x="130" y="34"/>
                    <a:pt x="130" y="34"/>
                  </a:cubicBezTo>
                  <a:cubicBezTo>
                    <a:pt x="130" y="34"/>
                    <a:pt x="130" y="34"/>
                    <a:pt x="130" y="34"/>
                  </a:cubicBezTo>
                  <a:cubicBezTo>
                    <a:pt x="124" y="34"/>
                    <a:pt x="95" y="27"/>
                    <a:pt x="89" y="0"/>
                  </a:cubicBezTo>
                  <a:cubicBezTo>
                    <a:pt x="0" y="8"/>
                    <a:pt x="0" y="8"/>
                    <a:pt x="0" y="8"/>
                  </a:cubicBezTo>
                  <a:cubicBezTo>
                    <a:pt x="11" y="130"/>
                    <a:pt x="11" y="130"/>
                    <a:pt x="11" y="130"/>
                  </a:cubicBezTo>
                  <a:cubicBezTo>
                    <a:pt x="11" y="130"/>
                    <a:pt x="5" y="161"/>
                    <a:pt x="20" y="183"/>
                  </a:cubicBezTo>
                  <a:cubicBezTo>
                    <a:pt x="36" y="206"/>
                    <a:pt x="8" y="309"/>
                    <a:pt x="8" y="309"/>
                  </a:cubicBezTo>
                  <a:cubicBezTo>
                    <a:pt x="252" y="309"/>
                    <a:pt x="252" y="309"/>
                    <a:pt x="252" y="309"/>
                  </a:cubicBezTo>
                  <a:cubicBezTo>
                    <a:pt x="252" y="309"/>
                    <a:pt x="225" y="206"/>
                    <a:pt x="240" y="183"/>
                  </a:cubicBezTo>
                  <a:cubicBezTo>
                    <a:pt x="256" y="161"/>
                    <a:pt x="249" y="130"/>
                    <a:pt x="249" y="130"/>
                  </a:cubicBezTo>
                  <a:lnTo>
                    <a:pt x="260" y="24"/>
                  </a:lnTo>
                  <a:close/>
                </a:path>
              </a:pathLst>
            </a:custGeom>
            <a:solidFill>
              <a:srgbClr val="F98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ïṥľîḑè"/>
            <p:cNvSpPr/>
            <p:nvPr/>
          </p:nvSpPr>
          <p:spPr bwMode="auto">
            <a:xfrm>
              <a:off x="7088188" y="4991100"/>
              <a:ext cx="917575" cy="349250"/>
            </a:xfrm>
            <a:custGeom>
              <a:avLst/>
              <a:gdLst>
                <a:gd name="T0" fmla="*/ 261 w 278"/>
                <a:gd name="T1" fmla="*/ 0 h 106"/>
                <a:gd name="T2" fmla="*/ 137 w 278"/>
                <a:gd name="T3" fmla="*/ 0 h 106"/>
                <a:gd name="T4" fmla="*/ 17 w 278"/>
                <a:gd name="T5" fmla="*/ 0 h 106"/>
                <a:gd name="T6" fmla="*/ 54 w 278"/>
                <a:gd name="T7" fmla="*/ 106 h 106"/>
                <a:gd name="T8" fmla="*/ 137 w 278"/>
                <a:gd name="T9" fmla="*/ 106 h 106"/>
                <a:gd name="T10" fmla="*/ 224 w 278"/>
                <a:gd name="T11" fmla="*/ 106 h 106"/>
                <a:gd name="T12" fmla="*/ 261 w 278"/>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78" h="106">
                  <a:moveTo>
                    <a:pt x="261" y="0"/>
                  </a:moveTo>
                  <a:cubicBezTo>
                    <a:pt x="137" y="0"/>
                    <a:pt x="137" y="0"/>
                    <a:pt x="137" y="0"/>
                  </a:cubicBezTo>
                  <a:cubicBezTo>
                    <a:pt x="17" y="0"/>
                    <a:pt x="17" y="0"/>
                    <a:pt x="17" y="0"/>
                  </a:cubicBezTo>
                  <a:cubicBezTo>
                    <a:pt x="17" y="0"/>
                    <a:pt x="0" y="106"/>
                    <a:pt x="54" y="106"/>
                  </a:cubicBezTo>
                  <a:cubicBezTo>
                    <a:pt x="109" y="106"/>
                    <a:pt x="137" y="106"/>
                    <a:pt x="137" y="106"/>
                  </a:cubicBezTo>
                  <a:cubicBezTo>
                    <a:pt x="137" y="106"/>
                    <a:pt x="169" y="106"/>
                    <a:pt x="224" y="106"/>
                  </a:cubicBezTo>
                  <a:cubicBezTo>
                    <a:pt x="278" y="106"/>
                    <a:pt x="261" y="0"/>
                    <a:pt x="261" y="0"/>
                  </a:cubicBezTo>
                  <a:close/>
                </a:path>
              </a:pathLst>
            </a:custGeom>
            <a:solidFill>
              <a:srgbClr val="7FAE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íŝ1îḑê"/>
            <p:cNvSpPr/>
            <p:nvPr/>
          </p:nvSpPr>
          <p:spPr bwMode="auto">
            <a:xfrm>
              <a:off x="6537325" y="5284788"/>
              <a:ext cx="268288" cy="227013"/>
            </a:xfrm>
            <a:custGeom>
              <a:avLst/>
              <a:gdLst>
                <a:gd name="T0" fmla="*/ 70 w 81"/>
                <a:gd name="T1" fmla="*/ 0 h 69"/>
                <a:gd name="T2" fmla="*/ 2 w 81"/>
                <a:gd name="T3" fmla="*/ 38 h 69"/>
                <a:gd name="T4" fmla="*/ 81 w 81"/>
                <a:gd name="T5" fmla="*/ 63 h 69"/>
                <a:gd name="T6" fmla="*/ 70 w 81"/>
                <a:gd name="T7" fmla="*/ 0 h 69"/>
              </a:gdLst>
              <a:ahLst/>
              <a:cxnLst>
                <a:cxn ang="0">
                  <a:pos x="T0" y="T1"/>
                </a:cxn>
                <a:cxn ang="0">
                  <a:pos x="T2" y="T3"/>
                </a:cxn>
                <a:cxn ang="0">
                  <a:pos x="T4" y="T5"/>
                </a:cxn>
                <a:cxn ang="0">
                  <a:pos x="T6" y="T7"/>
                </a:cxn>
              </a:cxnLst>
              <a:rect l="0" t="0" r="r" b="b"/>
              <a:pathLst>
                <a:path w="81" h="69">
                  <a:moveTo>
                    <a:pt x="70" y="0"/>
                  </a:moveTo>
                  <a:cubicBezTo>
                    <a:pt x="70" y="0"/>
                    <a:pt x="0" y="8"/>
                    <a:pt x="2" y="38"/>
                  </a:cubicBezTo>
                  <a:cubicBezTo>
                    <a:pt x="3" y="69"/>
                    <a:pt x="81" y="63"/>
                    <a:pt x="81" y="63"/>
                  </a:cubicBezTo>
                  <a:lnTo>
                    <a:pt x="70" y="0"/>
                  </a:lnTo>
                  <a:close/>
                </a:path>
              </a:pathLst>
            </a:custGeom>
            <a:solidFill>
              <a:srgbClr val="242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ï$ļiḋe"/>
            <p:cNvSpPr/>
            <p:nvPr/>
          </p:nvSpPr>
          <p:spPr bwMode="auto">
            <a:xfrm>
              <a:off x="6732588" y="4795838"/>
              <a:ext cx="1787525" cy="712788"/>
            </a:xfrm>
            <a:custGeom>
              <a:avLst/>
              <a:gdLst>
                <a:gd name="T0" fmla="*/ 0 w 542"/>
                <a:gd name="T1" fmla="*/ 147 h 216"/>
                <a:gd name="T2" fmla="*/ 511 w 542"/>
                <a:gd name="T3" fmla="*/ 101 h 216"/>
                <a:gd name="T4" fmla="*/ 8 w 542"/>
                <a:gd name="T5" fmla="*/ 216 h 216"/>
                <a:gd name="T6" fmla="*/ 0 w 542"/>
                <a:gd name="T7" fmla="*/ 147 h 216"/>
              </a:gdLst>
              <a:ahLst/>
              <a:cxnLst>
                <a:cxn ang="0">
                  <a:pos x="T0" y="T1"/>
                </a:cxn>
                <a:cxn ang="0">
                  <a:pos x="T2" y="T3"/>
                </a:cxn>
                <a:cxn ang="0">
                  <a:pos x="T4" y="T5"/>
                </a:cxn>
                <a:cxn ang="0">
                  <a:pos x="T6" y="T7"/>
                </a:cxn>
              </a:cxnLst>
              <a:rect l="0" t="0" r="r" b="b"/>
              <a:pathLst>
                <a:path w="542" h="216">
                  <a:moveTo>
                    <a:pt x="0" y="147"/>
                  </a:moveTo>
                  <a:cubicBezTo>
                    <a:pt x="0" y="147"/>
                    <a:pt x="480" y="0"/>
                    <a:pt x="511" y="101"/>
                  </a:cubicBezTo>
                  <a:cubicBezTo>
                    <a:pt x="542" y="201"/>
                    <a:pt x="8" y="216"/>
                    <a:pt x="8" y="216"/>
                  </a:cubicBezTo>
                  <a:lnTo>
                    <a:pt x="0" y="147"/>
                  </a:lnTo>
                  <a:close/>
                </a:path>
              </a:pathLst>
            </a:custGeom>
            <a:solidFill>
              <a:srgbClr val="5EA0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ïṣlide"/>
            <p:cNvSpPr/>
            <p:nvPr/>
          </p:nvSpPr>
          <p:spPr bwMode="auto">
            <a:xfrm>
              <a:off x="8266113" y="5330825"/>
              <a:ext cx="280988" cy="239713"/>
            </a:xfrm>
            <a:custGeom>
              <a:avLst/>
              <a:gdLst>
                <a:gd name="T0" fmla="*/ 15 w 85"/>
                <a:gd name="T1" fmla="*/ 0 h 73"/>
                <a:gd name="T2" fmla="*/ 81 w 85"/>
                <a:gd name="T3" fmla="*/ 43 h 73"/>
                <a:gd name="T4" fmla="*/ 0 w 85"/>
                <a:gd name="T5" fmla="*/ 62 h 73"/>
                <a:gd name="T6" fmla="*/ 15 w 85"/>
                <a:gd name="T7" fmla="*/ 0 h 73"/>
              </a:gdLst>
              <a:ahLst/>
              <a:cxnLst>
                <a:cxn ang="0">
                  <a:pos x="T0" y="T1"/>
                </a:cxn>
                <a:cxn ang="0">
                  <a:pos x="T2" y="T3"/>
                </a:cxn>
                <a:cxn ang="0">
                  <a:pos x="T4" y="T5"/>
                </a:cxn>
                <a:cxn ang="0">
                  <a:pos x="T6" y="T7"/>
                </a:cxn>
              </a:cxnLst>
              <a:rect l="0" t="0" r="r" b="b"/>
              <a:pathLst>
                <a:path w="85" h="73">
                  <a:moveTo>
                    <a:pt x="15" y="0"/>
                  </a:moveTo>
                  <a:cubicBezTo>
                    <a:pt x="15" y="0"/>
                    <a:pt x="85" y="13"/>
                    <a:pt x="81" y="43"/>
                  </a:cubicBezTo>
                  <a:cubicBezTo>
                    <a:pt x="77" y="73"/>
                    <a:pt x="0" y="62"/>
                    <a:pt x="0" y="62"/>
                  </a:cubicBezTo>
                  <a:lnTo>
                    <a:pt x="15" y="0"/>
                  </a:lnTo>
                  <a:close/>
                </a:path>
              </a:pathLst>
            </a:custGeom>
            <a:solidFill>
              <a:srgbClr val="242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Sḷïḑé"/>
            <p:cNvSpPr/>
            <p:nvPr/>
          </p:nvSpPr>
          <p:spPr bwMode="auto">
            <a:xfrm>
              <a:off x="6557963" y="4730750"/>
              <a:ext cx="1793875" cy="823913"/>
            </a:xfrm>
            <a:custGeom>
              <a:avLst/>
              <a:gdLst>
                <a:gd name="T0" fmla="*/ 544 w 544"/>
                <a:gd name="T1" fmla="*/ 182 h 250"/>
                <a:gd name="T2" fmla="*/ 38 w 544"/>
                <a:gd name="T3" fmla="*/ 99 h 250"/>
                <a:gd name="T4" fmla="*/ 532 w 544"/>
                <a:gd name="T5" fmla="*/ 250 h 250"/>
                <a:gd name="T6" fmla="*/ 544 w 544"/>
                <a:gd name="T7" fmla="*/ 182 h 250"/>
              </a:gdLst>
              <a:ahLst/>
              <a:cxnLst>
                <a:cxn ang="0">
                  <a:pos x="T0" y="T1"/>
                </a:cxn>
                <a:cxn ang="0">
                  <a:pos x="T2" y="T3"/>
                </a:cxn>
                <a:cxn ang="0">
                  <a:pos x="T4" y="T5"/>
                </a:cxn>
                <a:cxn ang="0">
                  <a:pos x="T6" y="T7"/>
                </a:cxn>
              </a:cxnLst>
              <a:rect l="0" t="0" r="r" b="b"/>
              <a:pathLst>
                <a:path w="544" h="250">
                  <a:moveTo>
                    <a:pt x="544" y="182"/>
                  </a:moveTo>
                  <a:cubicBezTo>
                    <a:pt x="544" y="182"/>
                    <a:pt x="77" y="0"/>
                    <a:pt x="38" y="99"/>
                  </a:cubicBezTo>
                  <a:cubicBezTo>
                    <a:pt x="0" y="197"/>
                    <a:pt x="532" y="250"/>
                    <a:pt x="532" y="250"/>
                  </a:cubicBezTo>
                  <a:lnTo>
                    <a:pt x="544" y="182"/>
                  </a:lnTo>
                  <a:close/>
                </a:path>
              </a:pathLst>
            </a:custGeom>
            <a:solidFill>
              <a:srgbClr val="70B6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íŝḷïḋé"/>
            <p:cNvSpPr/>
            <p:nvPr/>
          </p:nvSpPr>
          <p:spPr bwMode="auto">
            <a:xfrm>
              <a:off x="7115175" y="3198813"/>
              <a:ext cx="854075" cy="385763"/>
            </a:xfrm>
            <a:custGeom>
              <a:avLst/>
              <a:gdLst>
                <a:gd name="T0" fmla="*/ 43 w 259"/>
                <a:gd name="T1" fmla="*/ 117 h 117"/>
                <a:gd name="T2" fmla="*/ 66 w 259"/>
                <a:gd name="T3" fmla="*/ 74 h 117"/>
                <a:gd name="T4" fmla="*/ 135 w 259"/>
                <a:gd name="T5" fmla="*/ 95 h 117"/>
                <a:gd name="T6" fmla="*/ 119 w 259"/>
                <a:gd name="T7" fmla="*/ 64 h 117"/>
                <a:gd name="T8" fmla="*/ 220 w 259"/>
                <a:gd name="T9" fmla="*/ 113 h 117"/>
                <a:gd name="T10" fmla="*/ 230 w 259"/>
                <a:gd name="T11" fmla="*/ 110 h 117"/>
                <a:gd name="T12" fmla="*/ 129 w 259"/>
                <a:gd name="T13" fmla="*/ 0 h 117"/>
                <a:gd name="T14" fmla="*/ 30 w 259"/>
                <a:gd name="T15" fmla="*/ 112 h 117"/>
                <a:gd name="T16" fmla="*/ 43 w 25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 h="117">
                  <a:moveTo>
                    <a:pt x="43" y="117"/>
                  </a:moveTo>
                  <a:cubicBezTo>
                    <a:pt x="43" y="117"/>
                    <a:pt x="58" y="84"/>
                    <a:pt x="66" y="74"/>
                  </a:cubicBezTo>
                  <a:cubicBezTo>
                    <a:pt x="66" y="74"/>
                    <a:pt x="92" y="93"/>
                    <a:pt x="135" y="95"/>
                  </a:cubicBezTo>
                  <a:cubicBezTo>
                    <a:pt x="135" y="95"/>
                    <a:pt x="123" y="69"/>
                    <a:pt x="119" y="64"/>
                  </a:cubicBezTo>
                  <a:cubicBezTo>
                    <a:pt x="119" y="64"/>
                    <a:pt x="178" y="110"/>
                    <a:pt x="220" y="113"/>
                  </a:cubicBezTo>
                  <a:cubicBezTo>
                    <a:pt x="230" y="110"/>
                    <a:pt x="230" y="110"/>
                    <a:pt x="230" y="110"/>
                  </a:cubicBezTo>
                  <a:cubicBezTo>
                    <a:pt x="230" y="110"/>
                    <a:pt x="259" y="0"/>
                    <a:pt x="129" y="0"/>
                  </a:cubicBezTo>
                  <a:cubicBezTo>
                    <a:pt x="0" y="0"/>
                    <a:pt x="30" y="112"/>
                    <a:pt x="30" y="112"/>
                  </a:cubicBezTo>
                  <a:lnTo>
                    <a:pt x="43" y="117"/>
                  </a:lnTo>
                  <a:close/>
                </a:path>
              </a:pathLst>
            </a:custGeom>
            <a:solidFill>
              <a:srgbClr val="EA75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ï$ḻïḓé"/>
            <p:cNvSpPr/>
            <p:nvPr/>
          </p:nvSpPr>
          <p:spPr bwMode="auto">
            <a:xfrm>
              <a:off x="7378700" y="3600450"/>
              <a:ext cx="1801813" cy="2058988"/>
            </a:xfrm>
            <a:custGeom>
              <a:avLst/>
              <a:gdLst>
                <a:gd name="T0" fmla="*/ 232 w 546"/>
                <a:gd name="T1" fmla="*/ 409 h 625"/>
                <a:gd name="T2" fmla="*/ 194 w 546"/>
                <a:gd name="T3" fmla="*/ 461 h 625"/>
                <a:gd name="T4" fmla="*/ 127 w 546"/>
                <a:gd name="T5" fmla="*/ 471 h 625"/>
                <a:gd name="T6" fmla="*/ 116 w 546"/>
                <a:gd name="T7" fmla="*/ 404 h 625"/>
                <a:gd name="T8" fmla="*/ 176 w 546"/>
                <a:gd name="T9" fmla="*/ 321 h 625"/>
                <a:gd name="T10" fmla="*/ 178 w 546"/>
                <a:gd name="T11" fmla="*/ 320 h 625"/>
                <a:gd name="T12" fmla="*/ 179 w 546"/>
                <a:gd name="T13" fmla="*/ 318 h 625"/>
                <a:gd name="T14" fmla="*/ 246 w 546"/>
                <a:gd name="T15" fmla="*/ 307 h 625"/>
                <a:gd name="T16" fmla="*/ 402 w 546"/>
                <a:gd name="T17" fmla="*/ 284 h 625"/>
                <a:gd name="T18" fmla="*/ 376 w 546"/>
                <a:gd name="T19" fmla="*/ 129 h 625"/>
                <a:gd name="T20" fmla="*/ 268 w 546"/>
                <a:gd name="T21" fmla="*/ 117 h 625"/>
                <a:gd name="T22" fmla="*/ 203 w 546"/>
                <a:gd name="T23" fmla="*/ 92 h 625"/>
                <a:gd name="T24" fmla="*/ 228 w 546"/>
                <a:gd name="T25" fmla="*/ 29 h 625"/>
                <a:gd name="T26" fmla="*/ 433 w 546"/>
                <a:gd name="T27" fmla="*/ 51 h 625"/>
                <a:gd name="T28" fmla="*/ 479 w 546"/>
                <a:gd name="T29" fmla="*/ 341 h 625"/>
                <a:gd name="T30" fmla="*/ 232 w 546"/>
                <a:gd name="T31" fmla="*/ 409 h 625"/>
                <a:gd name="T32" fmla="*/ 105 w 546"/>
                <a:gd name="T33" fmla="*/ 583 h 625"/>
                <a:gd name="T34" fmla="*/ 94 w 546"/>
                <a:gd name="T35" fmla="*/ 598 h 625"/>
                <a:gd name="T36" fmla="*/ 27 w 546"/>
                <a:gd name="T37" fmla="*/ 608 h 625"/>
                <a:gd name="T38" fmla="*/ 16 w 546"/>
                <a:gd name="T39" fmla="*/ 541 h 625"/>
                <a:gd name="T40" fmla="*/ 27 w 546"/>
                <a:gd name="T41" fmla="*/ 527 h 625"/>
                <a:gd name="T42" fmla="*/ 94 w 546"/>
                <a:gd name="T43" fmla="*/ 516 h 625"/>
                <a:gd name="T44" fmla="*/ 105 w 546"/>
                <a:gd name="T45" fmla="*/ 58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6" h="625">
                  <a:moveTo>
                    <a:pt x="232" y="409"/>
                  </a:moveTo>
                  <a:cubicBezTo>
                    <a:pt x="194" y="461"/>
                    <a:pt x="194" y="461"/>
                    <a:pt x="194" y="461"/>
                  </a:cubicBezTo>
                  <a:cubicBezTo>
                    <a:pt x="178" y="483"/>
                    <a:pt x="149" y="488"/>
                    <a:pt x="127" y="471"/>
                  </a:cubicBezTo>
                  <a:cubicBezTo>
                    <a:pt x="106" y="456"/>
                    <a:pt x="100" y="426"/>
                    <a:pt x="116" y="404"/>
                  </a:cubicBezTo>
                  <a:cubicBezTo>
                    <a:pt x="176" y="321"/>
                    <a:pt x="176" y="321"/>
                    <a:pt x="176" y="321"/>
                  </a:cubicBezTo>
                  <a:cubicBezTo>
                    <a:pt x="177" y="320"/>
                    <a:pt x="178" y="321"/>
                    <a:pt x="178" y="320"/>
                  </a:cubicBezTo>
                  <a:cubicBezTo>
                    <a:pt x="178" y="319"/>
                    <a:pt x="178" y="319"/>
                    <a:pt x="179" y="318"/>
                  </a:cubicBezTo>
                  <a:cubicBezTo>
                    <a:pt x="194" y="297"/>
                    <a:pt x="225" y="292"/>
                    <a:pt x="246" y="307"/>
                  </a:cubicBezTo>
                  <a:cubicBezTo>
                    <a:pt x="296" y="344"/>
                    <a:pt x="366" y="334"/>
                    <a:pt x="402" y="284"/>
                  </a:cubicBezTo>
                  <a:cubicBezTo>
                    <a:pt x="438" y="234"/>
                    <a:pt x="426" y="165"/>
                    <a:pt x="376" y="129"/>
                  </a:cubicBezTo>
                  <a:cubicBezTo>
                    <a:pt x="343" y="105"/>
                    <a:pt x="302" y="102"/>
                    <a:pt x="268" y="117"/>
                  </a:cubicBezTo>
                  <a:cubicBezTo>
                    <a:pt x="243" y="128"/>
                    <a:pt x="214" y="117"/>
                    <a:pt x="203" y="92"/>
                  </a:cubicBezTo>
                  <a:cubicBezTo>
                    <a:pt x="193" y="67"/>
                    <a:pt x="203" y="40"/>
                    <a:pt x="228" y="29"/>
                  </a:cubicBezTo>
                  <a:cubicBezTo>
                    <a:pt x="293" y="0"/>
                    <a:pt x="372" y="6"/>
                    <a:pt x="433" y="51"/>
                  </a:cubicBezTo>
                  <a:cubicBezTo>
                    <a:pt x="525" y="118"/>
                    <a:pt x="546" y="248"/>
                    <a:pt x="479" y="341"/>
                  </a:cubicBezTo>
                  <a:cubicBezTo>
                    <a:pt x="422" y="419"/>
                    <a:pt x="319" y="445"/>
                    <a:pt x="232" y="409"/>
                  </a:cubicBezTo>
                  <a:close/>
                  <a:moveTo>
                    <a:pt x="105" y="583"/>
                  </a:moveTo>
                  <a:cubicBezTo>
                    <a:pt x="94" y="598"/>
                    <a:pt x="94" y="598"/>
                    <a:pt x="94" y="598"/>
                  </a:cubicBezTo>
                  <a:cubicBezTo>
                    <a:pt x="78" y="620"/>
                    <a:pt x="49" y="625"/>
                    <a:pt x="27" y="608"/>
                  </a:cubicBezTo>
                  <a:cubicBezTo>
                    <a:pt x="6" y="593"/>
                    <a:pt x="0" y="563"/>
                    <a:pt x="16" y="541"/>
                  </a:cubicBezTo>
                  <a:cubicBezTo>
                    <a:pt x="27" y="527"/>
                    <a:pt x="27" y="527"/>
                    <a:pt x="27" y="527"/>
                  </a:cubicBezTo>
                  <a:cubicBezTo>
                    <a:pt x="42" y="505"/>
                    <a:pt x="73" y="501"/>
                    <a:pt x="94" y="516"/>
                  </a:cubicBezTo>
                  <a:cubicBezTo>
                    <a:pt x="116" y="532"/>
                    <a:pt x="120" y="562"/>
                    <a:pt x="105" y="583"/>
                  </a:cubicBezTo>
                  <a:close/>
                </a:path>
              </a:pathLst>
            </a:custGeom>
            <a:solidFill>
              <a:srgbClr val="F4B5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íSḷiḋé"/>
            <p:cNvSpPr/>
            <p:nvPr/>
          </p:nvSpPr>
          <p:spPr bwMode="auto">
            <a:xfrm>
              <a:off x="7310438" y="3551238"/>
              <a:ext cx="1800225" cy="2055813"/>
            </a:xfrm>
            <a:custGeom>
              <a:avLst/>
              <a:gdLst>
                <a:gd name="T0" fmla="*/ 231 w 546"/>
                <a:gd name="T1" fmla="*/ 408 h 624"/>
                <a:gd name="T2" fmla="*/ 194 w 546"/>
                <a:gd name="T3" fmla="*/ 460 h 624"/>
                <a:gd name="T4" fmla="*/ 126 w 546"/>
                <a:gd name="T5" fmla="*/ 471 h 624"/>
                <a:gd name="T6" fmla="*/ 116 w 546"/>
                <a:gd name="T7" fmla="*/ 403 h 624"/>
                <a:gd name="T8" fmla="*/ 176 w 546"/>
                <a:gd name="T9" fmla="*/ 321 h 624"/>
                <a:gd name="T10" fmla="*/ 178 w 546"/>
                <a:gd name="T11" fmla="*/ 320 h 624"/>
                <a:gd name="T12" fmla="*/ 178 w 546"/>
                <a:gd name="T13" fmla="*/ 317 h 624"/>
                <a:gd name="T14" fmla="*/ 246 w 546"/>
                <a:gd name="T15" fmla="*/ 307 h 624"/>
                <a:gd name="T16" fmla="*/ 402 w 546"/>
                <a:gd name="T17" fmla="*/ 284 h 624"/>
                <a:gd name="T18" fmla="*/ 376 w 546"/>
                <a:gd name="T19" fmla="*/ 128 h 624"/>
                <a:gd name="T20" fmla="*/ 267 w 546"/>
                <a:gd name="T21" fmla="*/ 116 h 624"/>
                <a:gd name="T22" fmla="*/ 203 w 546"/>
                <a:gd name="T23" fmla="*/ 91 h 624"/>
                <a:gd name="T24" fmla="*/ 228 w 546"/>
                <a:gd name="T25" fmla="*/ 28 h 624"/>
                <a:gd name="T26" fmla="*/ 433 w 546"/>
                <a:gd name="T27" fmla="*/ 50 h 624"/>
                <a:gd name="T28" fmla="*/ 479 w 546"/>
                <a:gd name="T29" fmla="*/ 340 h 624"/>
                <a:gd name="T30" fmla="*/ 231 w 546"/>
                <a:gd name="T31" fmla="*/ 408 h 624"/>
                <a:gd name="T32" fmla="*/ 104 w 546"/>
                <a:gd name="T33" fmla="*/ 583 h 624"/>
                <a:gd name="T34" fmla="*/ 94 w 546"/>
                <a:gd name="T35" fmla="*/ 597 h 624"/>
                <a:gd name="T36" fmla="*/ 26 w 546"/>
                <a:gd name="T37" fmla="*/ 608 h 624"/>
                <a:gd name="T38" fmla="*/ 16 w 546"/>
                <a:gd name="T39" fmla="*/ 540 h 624"/>
                <a:gd name="T40" fmla="*/ 26 w 546"/>
                <a:gd name="T41" fmla="*/ 526 h 624"/>
                <a:gd name="T42" fmla="*/ 94 w 546"/>
                <a:gd name="T43" fmla="*/ 515 h 624"/>
                <a:gd name="T44" fmla="*/ 104 w 546"/>
                <a:gd name="T45" fmla="*/ 583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6" h="624">
                  <a:moveTo>
                    <a:pt x="231" y="408"/>
                  </a:moveTo>
                  <a:cubicBezTo>
                    <a:pt x="194" y="460"/>
                    <a:pt x="194" y="460"/>
                    <a:pt x="194" y="460"/>
                  </a:cubicBezTo>
                  <a:cubicBezTo>
                    <a:pt x="177" y="482"/>
                    <a:pt x="149" y="487"/>
                    <a:pt x="126" y="471"/>
                  </a:cubicBezTo>
                  <a:cubicBezTo>
                    <a:pt x="106" y="456"/>
                    <a:pt x="99" y="426"/>
                    <a:pt x="116" y="403"/>
                  </a:cubicBezTo>
                  <a:cubicBezTo>
                    <a:pt x="176" y="321"/>
                    <a:pt x="176" y="321"/>
                    <a:pt x="176" y="321"/>
                  </a:cubicBezTo>
                  <a:cubicBezTo>
                    <a:pt x="177" y="320"/>
                    <a:pt x="177" y="320"/>
                    <a:pt x="178" y="320"/>
                  </a:cubicBezTo>
                  <a:cubicBezTo>
                    <a:pt x="178" y="318"/>
                    <a:pt x="178" y="318"/>
                    <a:pt x="178" y="317"/>
                  </a:cubicBezTo>
                  <a:cubicBezTo>
                    <a:pt x="193" y="297"/>
                    <a:pt x="225" y="292"/>
                    <a:pt x="246" y="307"/>
                  </a:cubicBezTo>
                  <a:cubicBezTo>
                    <a:pt x="296" y="343"/>
                    <a:pt x="366" y="333"/>
                    <a:pt x="402" y="284"/>
                  </a:cubicBezTo>
                  <a:cubicBezTo>
                    <a:pt x="438" y="234"/>
                    <a:pt x="426" y="165"/>
                    <a:pt x="376" y="128"/>
                  </a:cubicBezTo>
                  <a:cubicBezTo>
                    <a:pt x="343" y="105"/>
                    <a:pt x="302" y="101"/>
                    <a:pt x="267" y="116"/>
                  </a:cubicBezTo>
                  <a:cubicBezTo>
                    <a:pt x="242" y="127"/>
                    <a:pt x="214" y="116"/>
                    <a:pt x="203" y="91"/>
                  </a:cubicBezTo>
                  <a:cubicBezTo>
                    <a:pt x="193" y="67"/>
                    <a:pt x="203" y="39"/>
                    <a:pt x="228" y="28"/>
                  </a:cubicBezTo>
                  <a:cubicBezTo>
                    <a:pt x="293" y="0"/>
                    <a:pt x="371" y="6"/>
                    <a:pt x="433" y="50"/>
                  </a:cubicBezTo>
                  <a:cubicBezTo>
                    <a:pt x="525" y="118"/>
                    <a:pt x="546" y="248"/>
                    <a:pt x="479" y="340"/>
                  </a:cubicBezTo>
                  <a:cubicBezTo>
                    <a:pt x="421" y="419"/>
                    <a:pt x="318" y="445"/>
                    <a:pt x="231" y="408"/>
                  </a:cubicBezTo>
                  <a:close/>
                  <a:moveTo>
                    <a:pt x="104" y="583"/>
                  </a:moveTo>
                  <a:cubicBezTo>
                    <a:pt x="94" y="597"/>
                    <a:pt x="94" y="597"/>
                    <a:pt x="94" y="597"/>
                  </a:cubicBezTo>
                  <a:cubicBezTo>
                    <a:pt x="78" y="619"/>
                    <a:pt x="49" y="624"/>
                    <a:pt x="26" y="608"/>
                  </a:cubicBezTo>
                  <a:cubicBezTo>
                    <a:pt x="6" y="593"/>
                    <a:pt x="0" y="563"/>
                    <a:pt x="16" y="540"/>
                  </a:cubicBezTo>
                  <a:cubicBezTo>
                    <a:pt x="26" y="526"/>
                    <a:pt x="26" y="526"/>
                    <a:pt x="26" y="526"/>
                  </a:cubicBezTo>
                  <a:cubicBezTo>
                    <a:pt x="42" y="504"/>
                    <a:pt x="73" y="500"/>
                    <a:pt x="94" y="515"/>
                  </a:cubicBezTo>
                  <a:cubicBezTo>
                    <a:pt x="116" y="532"/>
                    <a:pt x="120" y="561"/>
                    <a:pt x="104" y="583"/>
                  </a:cubicBezTo>
                  <a:close/>
                </a:path>
              </a:pathLst>
            </a:custGeom>
            <a:solidFill>
              <a:srgbClr val="FFD1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í$ḻiḓe"/>
            <p:cNvSpPr/>
            <p:nvPr/>
          </p:nvSpPr>
          <p:spPr bwMode="auto">
            <a:xfrm>
              <a:off x="6931025" y="3998913"/>
              <a:ext cx="220663" cy="369888"/>
            </a:xfrm>
            <a:custGeom>
              <a:avLst/>
              <a:gdLst>
                <a:gd name="T0" fmla="*/ 57 w 67"/>
                <a:gd name="T1" fmla="*/ 0 h 112"/>
                <a:gd name="T2" fmla="*/ 0 w 67"/>
                <a:gd name="T3" fmla="*/ 48 h 112"/>
                <a:gd name="T4" fmla="*/ 67 w 67"/>
                <a:gd name="T5" fmla="*/ 112 h 112"/>
                <a:gd name="T6" fmla="*/ 57 w 67"/>
                <a:gd name="T7" fmla="*/ 0 h 112"/>
              </a:gdLst>
              <a:ahLst/>
              <a:cxnLst>
                <a:cxn ang="0">
                  <a:pos x="T0" y="T1"/>
                </a:cxn>
                <a:cxn ang="0">
                  <a:pos x="T2" y="T3"/>
                </a:cxn>
                <a:cxn ang="0">
                  <a:pos x="T4" y="T5"/>
                </a:cxn>
                <a:cxn ang="0">
                  <a:pos x="T6" y="T7"/>
                </a:cxn>
              </a:cxnLst>
              <a:rect l="0" t="0" r="r" b="b"/>
              <a:pathLst>
                <a:path w="67" h="112">
                  <a:moveTo>
                    <a:pt x="57" y="0"/>
                  </a:moveTo>
                  <a:cubicBezTo>
                    <a:pt x="57" y="0"/>
                    <a:pt x="19" y="11"/>
                    <a:pt x="0" y="48"/>
                  </a:cubicBezTo>
                  <a:cubicBezTo>
                    <a:pt x="67" y="112"/>
                    <a:pt x="67" y="112"/>
                    <a:pt x="67" y="112"/>
                  </a:cubicBezTo>
                  <a:lnTo>
                    <a:pt x="57" y="0"/>
                  </a:lnTo>
                  <a:close/>
                </a:path>
              </a:pathLst>
            </a:custGeom>
            <a:solidFill>
              <a:srgbClr val="FFA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ïṧľiďé"/>
            <p:cNvSpPr/>
            <p:nvPr/>
          </p:nvSpPr>
          <p:spPr bwMode="auto">
            <a:xfrm>
              <a:off x="7939088" y="4051300"/>
              <a:ext cx="234950" cy="349250"/>
            </a:xfrm>
            <a:custGeom>
              <a:avLst/>
              <a:gdLst>
                <a:gd name="T0" fmla="*/ 11 w 71"/>
                <a:gd name="T1" fmla="*/ 0 h 106"/>
                <a:gd name="T2" fmla="*/ 71 w 71"/>
                <a:gd name="T3" fmla="*/ 52 h 106"/>
                <a:gd name="T4" fmla="*/ 0 w 71"/>
                <a:gd name="T5" fmla="*/ 106 h 106"/>
                <a:gd name="T6" fmla="*/ 11 w 71"/>
                <a:gd name="T7" fmla="*/ 0 h 106"/>
              </a:gdLst>
              <a:ahLst/>
              <a:cxnLst>
                <a:cxn ang="0">
                  <a:pos x="T0" y="T1"/>
                </a:cxn>
                <a:cxn ang="0">
                  <a:pos x="T2" y="T3"/>
                </a:cxn>
                <a:cxn ang="0">
                  <a:pos x="T4" y="T5"/>
                </a:cxn>
                <a:cxn ang="0">
                  <a:pos x="T6" y="T7"/>
                </a:cxn>
              </a:cxnLst>
              <a:rect l="0" t="0" r="r" b="b"/>
              <a:pathLst>
                <a:path w="71" h="106">
                  <a:moveTo>
                    <a:pt x="11" y="0"/>
                  </a:moveTo>
                  <a:cubicBezTo>
                    <a:pt x="11" y="0"/>
                    <a:pt x="58" y="24"/>
                    <a:pt x="71" y="52"/>
                  </a:cubicBezTo>
                  <a:cubicBezTo>
                    <a:pt x="0" y="106"/>
                    <a:pt x="0" y="106"/>
                    <a:pt x="0" y="106"/>
                  </a:cubicBezTo>
                  <a:lnTo>
                    <a:pt x="11" y="0"/>
                  </a:lnTo>
                  <a:close/>
                </a:path>
              </a:pathLst>
            </a:custGeom>
            <a:solidFill>
              <a:srgbClr val="FFA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îŝ1íḍê"/>
            <p:cNvSpPr/>
            <p:nvPr/>
          </p:nvSpPr>
          <p:spPr bwMode="auto">
            <a:xfrm>
              <a:off x="3668713" y="2147888"/>
              <a:ext cx="1001713" cy="503238"/>
            </a:xfrm>
            <a:custGeom>
              <a:avLst/>
              <a:gdLst>
                <a:gd name="T0" fmla="*/ 304 w 304"/>
                <a:gd name="T1" fmla="*/ 91 h 153"/>
                <a:gd name="T2" fmla="*/ 281 w 304"/>
                <a:gd name="T3" fmla="*/ 61 h 153"/>
                <a:gd name="T4" fmla="*/ 285 w 304"/>
                <a:gd name="T5" fmla="*/ 43 h 153"/>
                <a:gd name="T6" fmla="*/ 241 w 304"/>
                <a:gd name="T7" fmla="*/ 0 h 153"/>
                <a:gd name="T8" fmla="*/ 198 w 304"/>
                <a:gd name="T9" fmla="*/ 43 h 153"/>
                <a:gd name="T10" fmla="*/ 210 w 304"/>
                <a:gd name="T11" fmla="*/ 73 h 153"/>
                <a:gd name="T12" fmla="*/ 208 w 304"/>
                <a:gd name="T13" fmla="*/ 76 h 153"/>
                <a:gd name="T14" fmla="*/ 205 w 304"/>
                <a:gd name="T15" fmla="*/ 76 h 153"/>
                <a:gd name="T16" fmla="*/ 182 w 304"/>
                <a:gd name="T17" fmla="*/ 86 h 153"/>
                <a:gd name="T18" fmla="*/ 172 w 304"/>
                <a:gd name="T19" fmla="*/ 84 h 153"/>
                <a:gd name="T20" fmla="*/ 152 w 304"/>
                <a:gd name="T21" fmla="*/ 92 h 153"/>
                <a:gd name="T22" fmla="*/ 132 w 304"/>
                <a:gd name="T23" fmla="*/ 84 h 153"/>
                <a:gd name="T24" fmla="*/ 122 w 304"/>
                <a:gd name="T25" fmla="*/ 86 h 153"/>
                <a:gd name="T26" fmla="*/ 99 w 304"/>
                <a:gd name="T27" fmla="*/ 76 h 153"/>
                <a:gd name="T28" fmla="*/ 95 w 304"/>
                <a:gd name="T29" fmla="*/ 76 h 153"/>
                <a:gd name="T30" fmla="*/ 94 w 304"/>
                <a:gd name="T31" fmla="*/ 73 h 153"/>
                <a:gd name="T32" fmla="*/ 106 w 304"/>
                <a:gd name="T33" fmla="*/ 43 h 153"/>
                <a:gd name="T34" fmla="*/ 62 w 304"/>
                <a:gd name="T35" fmla="*/ 0 h 153"/>
                <a:gd name="T36" fmla="*/ 18 w 304"/>
                <a:gd name="T37" fmla="*/ 43 h 153"/>
                <a:gd name="T38" fmla="*/ 22 w 304"/>
                <a:gd name="T39" fmla="*/ 61 h 153"/>
                <a:gd name="T40" fmla="*/ 0 w 304"/>
                <a:gd name="T41" fmla="*/ 91 h 153"/>
                <a:gd name="T42" fmla="*/ 25 w 304"/>
                <a:gd name="T43" fmla="*/ 121 h 153"/>
                <a:gd name="T44" fmla="*/ 25 w 304"/>
                <a:gd name="T45" fmla="*/ 122 h 153"/>
                <a:gd name="T46" fmla="*/ 56 w 304"/>
                <a:gd name="T47" fmla="*/ 153 h 153"/>
                <a:gd name="T48" fmla="*/ 85 w 304"/>
                <a:gd name="T49" fmla="*/ 134 h 153"/>
                <a:gd name="T50" fmla="*/ 99 w 304"/>
                <a:gd name="T51" fmla="*/ 138 h 153"/>
                <a:gd name="T52" fmla="*/ 108 w 304"/>
                <a:gd name="T53" fmla="*/ 136 h 153"/>
                <a:gd name="T54" fmla="*/ 132 w 304"/>
                <a:gd name="T55" fmla="*/ 147 h 153"/>
                <a:gd name="T56" fmla="*/ 152 w 304"/>
                <a:gd name="T57" fmla="*/ 139 h 153"/>
                <a:gd name="T58" fmla="*/ 172 w 304"/>
                <a:gd name="T59" fmla="*/ 147 h 153"/>
                <a:gd name="T60" fmla="*/ 195 w 304"/>
                <a:gd name="T61" fmla="*/ 136 h 153"/>
                <a:gd name="T62" fmla="*/ 205 w 304"/>
                <a:gd name="T63" fmla="*/ 138 h 153"/>
                <a:gd name="T64" fmla="*/ 219 w 304"/>
                <a:gd name="T65" fmla="*/ 134 h 153"/>
                <a:gd name="T66" fmla="*/ 248 w 304"/>
                <a:gd name="T67" fmla="*/ 153 h 153"/>
                <a:gd name="T68" fmla="*/ 279 w 304"/>
                <a:gd name="T69" fmla="*/ 122 h 153"/>
                <a:gd name="T70" fmla="*/ 279 w 304"/>
                <a:gd name="T71" fmla="*/ 121 h 153"/>
                <a:gd name="T72" fmla="*/ 304 w 304"/>
                <a:gd name="T73" fmla="*/ 9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4" h="153">
                  <a:moveTo>
                    <a:pt x="304" y="91"/>
                  </a:moveTo>
                  <a:cubicBezTo>
                    <a:pt x="304" y="77"/>
                    <a:pt x="294" y="65"/>
                    <a:pt x="281" y="61"/>
                  </a:cubicBezTo>
                  <a:cubicBezTo>
                    <a:pt x="284" y="56"/>
                    <a:pt x="285" y="50"/>
                    <a:pt x="285" y="43"/>
                  </a:cubicBezTo>
                  <a:cubicBezTo>
                    <a:pt x="285" y="19"/>
                    <a:pt x="266" y="0"/>
                    <a:pt x="241" y="0"/>
                  </a:cubicBezTo>
                  <a:cubicBezTo>
                    <a:pt x="217" y="0"/>
                    <a:pt x="198" y="19"/>
                    <a:pt x="198" y="43"/>
                  </a:cubicBezTo>
                  <a:cubicBezTo>
                    <a:pt x="198" y="55"/>
                    <a:pt x="202" y="65"/>
                    <a:pt x="210" y="73"/>
                  </a:cubicBezTo>
                  <a:cubicBezTo>
                    <a:pt x="209" y="74"/>
                    <a:pt x="209" y="75"/>
                    <a:pt x="208" y="76"/>
                  </a:cubicBezTo>
                  <a:cubicBezTo>
                    <a:pt x="207" y="76"/>
                    <a:pt x="206" y="76"/>
                    <a:pt x="205" y="76"/>
                  </a:cubicBezTo>
                  <a:cubicBezTo>
                    <a:pt x="196" y="76"/>
                    <a:pt x="187" y="80"/>
                    <a:pt x="182" y="86"/>
                  </a:cubicBezTo>
                  <a:cubicBezTo>
                    <a:pt x="179" y="85"/>
                    <a:pt x="175" y="84"/>
                    <a:pt x="172" y="84"/>
                  </a:cubicBezTo>
                  <a:cubicBezTo>
                    <a:pt x="164" y="84"/>
                    <a:pt x="157" y="87"/>
                    <a:pt x="152" y="92"/>
                  </a:cubicBezTo>
                  <a:cubicBezTo>
                    <a:pt x="146" y="87"/>
                    <a:pt x="139" y="84"/>
                    <a:pt x="132" y="84"/>
                  </a:cubicBezTo>
                  <a:cubicBezTo>
                    <a:pt x="128" y="84"/>
                    <a:pt x="125" y="85"/>
                    <a:pt x="122" y="86"/>
                  </a:cubicBezTo>
                  <a:cubicBezTo>
                    <a:pt x="116" y="80"/>
                    <a:pt x="108" y="76"/>
                    <a:pt x="99" y="76"/>
                  </a:cubicBezTo>
                  <a:cubicBezTo>
                    <a:pt x="98" y="76"/>
                    <a:pt x="96" y="76"/>
                    <a:pt x="95" y="76"/>
                  </a:cubicBezTo>
                  <a:cubicBezTo>
                    <a:pt x="95" y="75"/>
                    <a:pt x="95" y="74"/>
                    <a:pt x="94" y="73"/>
                  </a:cubicBezTo>
                  <a:cubicBezTo>
                    <a:pt x="101" y="65"/>
                    <a:pt x="106" y="55"/>
                    <a:pt x="106" y="43"/>
                  </a:cubicBezTo>
                  <a:cubicBezTo>
                    <a:pt x="106" y="19"/>
                    <a:pt x="86" y="0"/>
                    <a:pt x="62" y="0"/>
                  </a:cubicBezTo>
                  <a:cubicBezTo>
                    <a:pt x="38" y="0"/>
                    <a:pt x="18" y="19"/>
                    <a:pt x="18" y="43"/>
                  </a:cubicBezTo>
                  <a:cubicBezTo>
                    <a:pt x="18" y="50"/>
                    <a:pt x="20" y="56"/>
                    <a:pt x="22" y="61"/>
                  </a:cubicBezTo>
                  <a:cubicBezTo>
                    <a:pt x="9" y="65"/>
                    <a:pt x="0" y="77"/>
                    <a:pt x="0" y="91"/>
                  </a:cubicBezTo>
                  <a:cubicBezTo>
                    <a:pt x="0" y="106"/>
                    <a:pt x="11" y="119"/>
                    <a:pt x="25" y="121"/>
                  </a:cubicBezTo>
                  <a:cubicBezTo>
                    <a:pt x="25" y="122"/>
                    <a:pt x="25" y="122"/>
                    <a:pt x="25" y="122"/>
                  </a:cubicBezTo>
                  <a:cubicBezTo>
                    <a:pt x="25" y="139"/>
                    <a:pt x="39" y="153"/>
                    <a:pt x="56" y="153"/>
                  </a:cubicBezTo>
                  <a:cubicBezTo>
                    <a:pt x="69" y="153"/>
                    <a:pt x="80" y="145"/>
                    <a:pt x="85" y="134"/>
                  </a:cubicBezTo>
                  <a:cubicBezTo>
                    <a:pt x="89" y="137"/>
                    <a:pt x="94" y="138"/>
                    <a:pt x="99" y="138"/>
                  </a:cubicBezTo>
                  <a:cubicBezTo>
                    <a:pt x="102" y="138"/>
                    <a:pt x="105" y="137"/>
                    <a:pt x="108" y="136"/>
                  </a:cubicBezTo>
                  <a:cubicBezTo>
                    <a:pt x="114" y="143"/>
                    <a:pt x="122" y="147"/>
                    <a:pt x="132" y="147"/>
                  </a:cubicBezTo>
                  <a:cubicBezTo>
                    <a:pt x="139" y="147"/>
                    <a:pt x="146" y="144"/>
                    <a:pt x="152" y="139"/>
                  </a:cubicBezTo>
                  <a:cubicBezTo>
                    <a:pt x="157" y="144"/>
                    <a:pt x="164" y="147"/>
                    <a:pt x="172" y="147"/>
                  </a:cubicBezTo>
                  <a:cubicBezTo>
                    <a:pt x="181" y="147"/>
                    <a:pt x="190" y="143"/>
                    <a:pt x="195" y="136"/>
                  </a:cubicBezTo>
                  <a:cubicBezTo>
                    <a:pt x="198" y="137"/>
                    <a:pt x="202" y="138"/>
                    <a:pt x="205" y="138"/>
                  </a:cubicBezTo>
                  <a:cubicBezTo>
                    <a:pt x="210" y="138"/>
                    <a:pt x="215" y="137"/>
                    <a:pt x="219" y="134"/>
                  </a:cubicBezTo>
                  <a:cubicBezTo>
                    <a:pt x="224" y="145"/>
                    <a:pt x="235" y="153"/>
                    <a:pt x="248" y="153"/>
                  </a:cubicBezTo>
                  <a:cubicBezTo>
                    <a:pt x="265" y="153"/>
                    <a:pt x="279" y="139"/>
                    <a:pt x="279" y="122"/>
                  </a:cubicBezTo>
                  <a:cubicBezTo>
                    <a:pt x="279" y="122"/>
                    <a:pt x="279" y="122"/>
                    <a:pt x="279" y="121"/>
                  </a:cubicBezTo>
                  <a:cubicBezTo>
                    <a:pt x="293" y="119"/>
                    <a:pt x="304" y="106"/>
                    <a:pt x="304" y="91"/>
                  </a:cubicBezTo>
                  <a:close/>
                </a:path>
              </a:pathLst>
            </a:custGeom>
            <a:solidFill>
              <a:srgbClr val="6825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isḻïḍe"/>
            <p:cNvSpPr/>
            <p:nvPr/>
          </p:nvSpPr>
          <p:spPr bwMode="auto">
            <a:xfrm>
              <a:off x="3995738" y="2436813"/>
              <a:ext cx="339725" cy="363538"/>
            </a:xfrm>
            <a:custGeom>
              <a:avLst/>
              <a:gdLst>
                <a:gd name="T0" fmla="*/ 160 w 214"/>
                <a:gd name="T1" fmla="*/ 0 h 229"/>
                <a:gd name="T2" fmla="*/ 108 w 214"/>
                <a:gd name="T3" fmla="*/ 0 h 229"/>
                <a:gd name="T4" fmla="*/ 54 w 214"/>
                <a:gd name="T5" fmla="*/ 0 h 229"/>
                <a:gd name="T6" fmla="*/ 0 w 214"/>
                <a:gd name="T7" fmla="*/ 137 h 229"/>
                <a:gd name="T8" fmla="*/ 108 w 214"/>
                <a:gd name="T9" fmla="*/ 229 h 229"/>
                <a:gd name="T10" fmla="*/ 214 w 214"/>
                <a:gd name="T11" fmla="*/ 129 h 229"/>
                <a:gd name="T12" fmla="*/ 160 w 214"/>
                <a:gd name="T13" fmla="*/ 0 h 229"/>
              </a:gdLst>
              <a:ahLst/>
              <a:cxnLst>
                <a:cxn ang="0">
                  <a:pos x="T0" y="T1"/>
                </a:cxn>
                <a:cxn ang="0">
                  <a:pos x="T2" y="T3"/>
                </a:cxn>
                <a:cxn ang="0">
                  <a:pos x="T4" y="T5"/>
                </a:cxn>
                <a:cxn ang="0">
                  <a:pos x="T6" y="T7"/>
                </a:cxn>
                <a:cxn ang="0">
                  <a:pos x="T8" y="T9"/>
                </a:cxn>
                <a:cxn ang="0">
                  <a:pos x="T10" y="T11"/>
                </a:cxn>
                <a:cxn ang="0">
                  <a:pos x="T12" y="T13"/>
                </a:cxn>
              </a:cxnLst>
              <a:rect l="0" t="0" r="r" b="b"/>
              <a:pathLst>
                <a:path w="214" h="229">
                  <a:moveTo>
                    <a:pt x="160" y="0"/>
                  </a:moveTo>
                  <a:lnTo>
                    <a:pt x="108" y="0"/>
                  </a:lnTo>
                  <a:lnTo>
                    <a:pt x="54" y="0"/>
                  </a:lnTo>
                  <a:lnTo>
                    <a:pt x="0" y="137"/>
                  </a:lnTo>
                  <a:lnTo>
                    <a:pt x="108" y="229"/>
                  </a:lnTo>
                  <a:lnTo>
                    <a:pt x="214" y="129"/>
                  </a:lnTo>
                  <a:lnTo>
                    <a:pt x="160" y="0"/>
                  </a:lnTo>
                  <a:close/>
                </a:path>
              </a:pathLst>
            </a:custGeom>
            <a:solidFill>
              <a:srgbClr val="B27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iSḻîḓe"/>
            <p:cNvSpPr/>
            <p:nvPr/>
          </p:nvSpPr>
          <p:spPr bwMode="auto">
            <a:xfrm>
              <a:off x="3879850" y="1768475"/>
              <a:ext cx="682625" cy="796925"/>
            </a:xfrm>
            <a:custGeom>
              <a:avLst/>
              <a:gdLst>
                <a:gd name="T0" fmla="*/ 189 w 207"/>
                <a:gd name="T1" fmla="*/ 132 h 242"/>
                <a:gd name="T2" fmla="*/ 117 w 207"/>
                <a:gd name="T3" fmla="*/ 23 h 242"/>
                <a:gd name="T4" fmla="*/ 11 w 207"/>
                <a:gd name="T5" fmla="*/ 100 h 242"/>
                <a:gd name="T6" fmla="*/ 10 w 207"/>
                <a:gd name="T7" fmla="*/ 181 h 242"/>
                <a:gd name="T8" fmla="*/ 78 w 207"/>
                <a:gd name="T9" fmla="*/ 238 h 242"/>
                <a:gd name="T10" fmla="*/ 161 w 207"/>
                <a:gd name="T11" fmla="*/ 209 h 242"/>
                <a:gd name="T12" fmla="*/ 189 w 207"/>
                <a:gd name="T13" fmla="*/ 132 h 242"/>
              </a:gdLst>
              <a:ahLst/>
              <a:cxnLst>
                <a:cxn ang="0">
                  <a:pos x="T0" y="T1"/>
                </a:cxn>
                <a:cxn ang="0">
                  <a:pos x="T2" y="T3"/>
                </a:cxn>
                <a:cxn ang="0">
                  <a:pos x="T4" y="T5"/>
                </a:cxn>
                <a:cxn ang="0">
                  <a:pos x="T6" y="T7"/>
                </a:cxn>
                <a:cxn ang="0">
                  <a:pos x="T8" y="T9"/>
                </a:cxn>
                <a:cxn ang="0">
                  <a:pos x="T10" y="T11"/>
                </a:cxn>
                <a:cxn ang="0">
                  <a:pos x="T12" y="T13"/>
                </a:cxn>
              </a:cxnLst>
              <a:rect l="0" t="0" r="r" b="b"/>
              <a:pathLst>
                <a:path w="207" h="242">
                  <a:moveTo>
                    <a:pt x="189" y="132"/>
                  </a:moveTo>
                  <a:cubicBezTo>
                    <a:pt x="207" y="35"/>
                    <a:pt x="117" y="23"/>
                    <a:pt x="117" y="23"/>
                  </a:cubicBezTo>
                  <a:cubicBezTo>
                    <a:pt x="117" y="23"/>
                    <a:pt x="29" y="0"/>
                    <a:pt x="11" y="100"/>
                  </a:cubicBezTo>
                  <a:cubicBezTo>
                    <a:pt x="11" y="100"/>
                    <a:pt x="0" y="157"/>
                    <a:pt x="10" y="181"/>
                  </a:cubicBezTo>
                  <a:cubicBezTo>
                    <a:pt x="23" y="213"/>
                    <a:pt x="54" y="233"/>
                    <a:pt x="78" y="238"/>
                  </a:cubicBezTo>
                  <a:cubicBezTo>
                    <a:pt x="101" y="242"/>
                    <a:pt x="137" y="235"/>
                    <a:pt x="161" y="209"/>
                  </a:cubicBezTo>
                  <a:cubicBezTo>
                    <a:pt x="179" y="188"/>
                    <a:pt x="189" y="132"/>
                    <a:pt x="189" y="132"/>
                  </a:cubicBezTo>
                  <a:close/>
                </a:path>
              </a:pathLst>
            </a:custGeom>
            <a:solidFill>
              <a:srgbClr val="B27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îŝḷiḍè"/>
            <p:cNvSpPr/>
            <p:nvPr/>
          </p:nvSpPr>
          <p:spPr bwMode="auto">
            <a:xfrm>
              <a:off x="4456113" y="2206625"/>
              <a:ext cx="88900" cy="168275"/>
            </a:xfrm>
            <a:custGeom>
              <a:avLst/>
              <a:gdLst>
                <a:gd name="T0" fmla="*/ 10 w 27"/>
                <a:gd name="T1" fmla="*/ 11 h 51"/>
                <a:gd name="T2" fmla="*/ 22 w 27"/>
                <a:gd name="T3" fmla="*/ 9 h 51"/>
                <a:gd name="T4" fmla="*/ 0 w 27"/>
                <a:gd name="T5" fmla="*/ 47 h 51"/>
                <a:gd name="T6" fmla="*/ 10 w 27"/>
                <a:gd name="T7" fmla="*/ 11 h 51"/>
              </a:gdLst>
              <a:ahLst/>
              <a:cxnLst>
                <a:cxn ang="0">
                  <a:pos x="T0" y="T1"/>
                </a:cxn>
                <a:cxn ang="0">
                  <a:pos x="T2" y="T3"/>
                </a:cxn>
                <a:cxn ang="0">
                  <a:pos x="T4" y="T5"/>
                </a:cxn>
                <a:cxn ang="0">
                  <a:pos x="T6" y="T7"/>
                </a:cxn>
              </a:cxnLst>
              <a:rect l="0" t="0" r="r" b="b"/>
              <a:pathLst>
                <a:path w="27" h="51">
                  <a:moveTo>
                    <a:pt x="10" y="11"/>
                  </a:moveTo>
                  <a:cubicBezTo>
                    <a:pt x="10" y="11"/>
                    <a:pt x="17" y="0"/>
                    <a:pt x="22" y="9"/>
                  </a:cubicBezTo>
                  <a:cubicBezTo>
                    <a:pt x="27" y="18"/>
                    <a:pt x="20" y="51"/>
                    <a:pt x="0" y="47"/>
                  </a:cubicBezTo>
                  <a:cubicBezTo>
                    <a:pt x="0" y="47"/>
                    <a:pt x="8" y="18"/>
                    <a:pt x="10" y="11"/>
                  </a:cubicBezTo>
                  <a:close/>
                </a:path>
              </a:pathLst>
            </a:custGeom>
            <a:solidFill>
              <a:srgbClr val="B27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î$ḻîdé"/>
            <p:cNvSpPr/>
            <p:nvPr/>
          </p:nvSpPr>
          <p:spPr bwMode="auto">
            <a:xfrm>
              <a:off x="4483100" y="2246313"/>
              <a:ext cx="36513" cy="82550"/>
            </a:xfrm>
            <a:custGeom>
              <a:avLst/>
              <a:gdLst>
                <a:gd name="T0" fmla="*/ 0 w 11"/>
                <a:gd name="T1" fmla="*/ 11 h 25"/>
                <a:gd name="T2" fmla="*/ 9 w 11"/>
                <a:gd name="T3" fmla="*/ 6 h 25"/>
                <a:gd name="T4" fmla="*/ 1 w 11"/>
                <a:gd name="T5" fmla="*/ 25 h 25"/>
                <a:gd name="T6" fmla="*/ 0 w 11"/>
                <a:gd name="T7" fmla="*/ 11 h 25"/>
              </a:gdLst>
              <a:ahLst/>
              <a:cxnLst>
                <a:cxn ang="0">
                  <a:pos x="T0" y="T1"/>
                </a:cxn>
                <a:cxn ang="0">
                  <a:pos x="T2" y="T3"/>
                </a:cxn>
                <a:cxn ang="0">
                  <a:pos x="T4" y="T5"/>
                </a:cxn>
                <a:cxn ang="0">
                  <a:pos x="T6" y="T7"/>
                </a:cxn>
              </a:cxnLst>
              <a:rect l="0" t="0" r="r" b="b"/>
              <a:pathLst>
                <a:path w="11" h="25">
                  <a:moveTo>
                    <a:pt x="0" y="11"/>
                  </a:moveTo>
                  <a:cubicBezTo>
                    <a:pt x="0" y="11"/>
                    <a:pt x="6" y="0"/>
                    <a:pt x="9" y="6"/>
                  </a:cubicBezTo>
                  <a:cubicBezTo>
                    <a:pt x="11" y="13"/>
                    <a:pt x="8" y="21"/>
                    <a:pt x="1" y="25"/>
                  </a:cubicBezTo>
                  <a:cubicBezTo>
                    <a:pt x="1" y="25"/>
                    <a:pt x="8" y="4"/>
                    <a:pt x="0" y="11"/>
                  </a:cubicBezTo>
                  <a:close/>
                </a:path>
              </a:pathLst>
            </a:custGeom>
            <a:solidFill>
              <a:srgbClr val="9348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ṣlíḋe"/>
            <p:cNvSpPr/>
            <p:nvPr/>
          </p:nvSpPr>
          <p:spPr bwMode="auto">
            <a:xfrm>
              <a:off x="3836988" y="2093913"/>
              <a:ext cx="73025" cy="165100"/>
            </a:xfrm>
            <a:custGeom>
              <a:avLst/>
              <a:gdLst>
                <a:gd name="T0" fmla="*/ 22 w 22"/>
                <a:gd name="T1" fmla="*/ 12 h 50"/>
                <a:gd name="T2" fmla="*/ 11 w 22"/>
                <a:gd name="T3" fmla="*/ 6 h 50"/>
                <a:gd name="T4" fmla="*/ 19 w 22"/>
                <a:gd name="T5" fmla="*/ 50 h 50"/>
                <a:gd name="T6" fmla="*/ 22 w 22"/>
                <a:gd name="T7" fmla="*/ 12 h 50"/>
              </a:gdLst>
              <a:ahLst/>
              <a:cxnLst>
                <a:cxn ang="0">
                  <a:pos x="T0" y="T1"/>
                </a:cxn>
                <a:cxn ang="0">
                  <a:pos x="T2" y="T3"/>
                </a:cxn>
                <a:cxn ang="0">
                  <a:pos x="T4" y="T5"/>
                </a:cxn>
                <a:cxn ang="0">
                  <a:pos x="T6" y="T7"/>
                </a:cxn>
              </a:cxnLst>
              <a:rect l="0" t="0" r="r" b="b"/>
              <a:pathLst>
                <a:path w="22" h="50">
                  <a:moveTo>
                    <a:pt x="22" y="12"/>
                  </a:moveTo>
                  <a:cubicBezTo>
                    <a:pt x="22" y="12"/>
                    <a:pt x="19" y="0"/>
                    <a:pt x="11" y="6"/>
                  </a:cubicBezTo>
                  <a:cubicBezTo>
                    <a:pt x="4" y="13"/>
                    <a:pt x="0" y="46"/>
                    <a:pt x="19" y="50"/>
                  </a:cubicBezTo>
                  <a:cubicBezTo>
                    <a:pt x="19" y="50"/>
                    <a:pt x="21" y="20"/>
                    <a:pt x="22" y="12"/>
                  </a:cubicBezTo>
                  <a:close/>
                </a:path>
              </a:pathLst>
            </a:custGeom>
            <a:solidFill>
              <a:srgbClr val="B27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íşḷïďe"/>
            <p:cNvSpPr/>
            <p:nvPr/>
          </p:nvSpPr>
          <p:spPr bwMode="auto">
            <a:xfrm>
              <a:off x="3862388" y="2133600"/>
              <a:ext cx="39688" cy="82550"/>
            </a:xfrm>
            <a:custGeom>
              <a:avLst/>
              <a:gdLst>
                <a:gd name="T0" fmla="*/ 12 w 12"/>
                <a:gd name="T1" fmla="*/ 12 h 25"/>
                <a:gd name="T2" fmla="*/ 5 w 12"/>
                <a:gd name="T3" fmla="*/ 5 h 25"/>
                <a:gd name="T4" fmla="*/ 6 w 12"/>
                <a:gd name="T5" fmla="*/ 25 h 25"/>
                <a:gd name="T6" fmla="*/ 12 w 12"/>
                <a:gd name="T7" fmla="*/ 12 h 25"/>
              </a:gdLst>
              <a:ahLst/>
              <a:cxnLst>
                <a:cxn ang="0">
                  <a:pos x="T0" y="T1"/>
                </a:cxn>
                <a:cxn ang="0">
                  <a:pos x="T2" y="T3"/>
                </a:cxn>
                <a:cxn ang="0">
                  <a:pos x="T4" y="T5"/>
                </a:cxn>
                <a:cxn ang="0">
                  <a:pos x="T6" y="T7"/>
                </a:cxn>
              </a:cxnLst>
              <a:rect l="0" t="0" r="r" b="b"/>
              <a:pathLst>
                <a:path w="12" h="25">
                  <a:moveTo>
                    <a:pt x="12" y="12"/>
                  </a:moveTo>
                  <a:cubicBezTo>
                    <a:pt x="12" y="12"/>
                    <a:pt x="10" y="0"/>
                    <a:pt x="5" y="5"/>
                  </a:cubicBezTo>
                  <a:cubicBezTo>
                    <a:pt x="0" y="11"/>
                    <a:pt x="1" y="19"/>
                    <a:pt x="6" y="25"/>
                  </a:cubicBezTo>
                  <a:cubicBezTo>
                    <a:pt x="6" y="25"/>
                    <a:pt x="7" y="3"/>
                    <a:pt x="12" y="12"/>
                  </a:cubicBezTo>
                  <a:close/>
                </a:path>
              </a:pathLst>
            </a:custGeom>
            <a:solidFill>
              <a:srgbClr val="9348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ṡḷïďé"/>
            <p:cNvSpPr/>
            <p:nvPr/>
          </p:nvSpPr>
          <p:spPr bwMode="auto">
            <a:xfrm>
              <a:off x="4143375" y="2295525"/>
              <a:ext cx="73025" cy="52388"/>
            </a:xfrm>
            <a:custGeom>
              <a:avLst/>
              <a:gdLst>
                <a:gd name="T0" fmla="*/ 22 w 22"/>
                <a:gd name="T1" fmla="*/ 10 h 16"/>
                <a:gd name="T2" fmla="*/ 10 w 22"/>
                <a:gd name="T3" fmla="*/ 14 h 16"/>
                <a:gd name="T4" fmla="*/ 1 w 22"/>
                <a:gd name="T5" fmla="*/ 6 h 16"/>
                <a:gd name="T6" fmla="*/ 12 w 22"/>
                <a:gd name="T7" fmla="*/ 1 h 16"/>
                <a:gd name="T8" fmla="*/ 22 w 22"/>
                <a:gd name="T9" fmla="*/ 10 h 16"/>
              </a:gdLst>
              <a:ahLst/>
              <a:cxnLst>
                <a:cxn ang="0">
                  <a:pos x="T0" y="T1"/>
                </a:cxn>
                <a:cxn ang="0">
                  <a:pos x="T2" y="T3"/>
                </a:cxn>
                <a:cxn ang="0">
                  <a:pos x="T4" y="T5"/>
                </a:cxn>
                <a:cxn ang="0">
                  <a:pos x="T6" y="T7"/>
                </a:cxn>
                <a:cxn ang="0">
                  <a:pos x="T8" y="T9"/>
                </a:cxn>
              </a:cxnLst>
              <a:rect l="0" t="0" r="r" b="b"/>
              <a:pathLst>
                <a:path w="22" h="16">
                  <a:moveTo>
                    <a:pt x="22" y="10"/>
                  </a:moveTo>
                  <a:cubicBezTo>
                    <a:pt x="21" y="13"/>
                    <a:pt x="16" y="16"/>
                    <a:pt x="10" y="14"/>
                  </a:cubicBezTo>
                  <a:cubicBezTo>
                    <a:pt x="4" y="13"/>
                    <a:pt x="0" y="10"/>
                    <a:pt x="1" y="6"/>
                  </a:cubicBezTo>
                  <a:cubicBezTo>
                    <a:pt x="1" y="2"/>
                    <a:pt x="7" y="0"/>
                    <a:pt x="12" y="1"/>
                  </a:cubicBezTo>
                  <a:cubicBezTo>
                    <a:pt x="18" y="2"/>
                    <a:pt x="22" y="6"/>
                    <a:pt x="22" y="10"/>
                  </a:cubicBezTo>
                  <a:close/>
                </a:path>
              </a:pathLst>
            </a:custGeom>
            <a:solidFill>
              <a:srgbClr val="9348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is1íḓe"/>
            <p:cNvSpPr/>
            <p:nvPr/>
          </p:nvSpPr>
          <p:spPr bwMode="auto">
            <a:xfrm>
              <a:off x="4330700" y="2225675"/>
              <a:ext cx="63500" cy="79375"/>
            </a:xfrm>
            <a:custGeom>
              <a:avLst/>
              <a:gdLst>
                <a:gd name="T0" fmla="*/ 18 w 19"/>
                <a:gd name="T1" fmla="*/ 14 h 24"/>
                <a:gd name="T2" fmla="*/ 7 w 19"/>
                <a:gd name="T3" fmla="*/ 23 h 24"/>
                <a:gd name="T4" fmla="*/ 1 w 19"/>
                <a:gd name="T5" fmla="*/ 11 h 24"/>
                <a:gd name="T6" fmla="*/ 11 w 19"/>
                <a:gd name="T7" fmla="*/ 1 h 24"/>
                <a:gd name="T8" fmla="*/ 18 w 19"/>
                <a:gd name="T9" fmla="*/ 14 h 24"/>
              </a:gdLst>
              <a:ahLst/>
              <a:cxnLst>
                <a:cxn ang="0">
                  <a:pos x="T0" y="T1"/>
                </a:cxn>
                <a:cxn ang="0">
                  <a:pos x="T2" y="T3"/>
                </a:cxn>
                <a:cxn ang="0">
                  <a:pos x="T4" y="T5"/>
                </a:cxn>
                <a:cxn ang="0">
                  <a:pos x="T6" y="T7"/>
                </a:cxn>
                <a:cxn ang="0">
                  <a:pos x="T8" y="T9"/>
                </a:cxn>
              </a:cxnLst>
              <a:rect l="0" t="0" r="r" b="b"/>
              <a:pathLst>
                <a:path w="19" h="24">
                  <a:moveTo>
                    <a:pt x="18" y="14"/>
                  </a:moveTo>
                  <a:cubicBezTo>
                    <a:pt x="16" y="20"/>
                    <a:pt x="12" y="24"/>
                    <a:pt x="7" y="23"/>
                  </a:cubicBezTo>
                  <a:cubicBezTo>
                    <a:pt x="2" y="23"/>
                    <a:pt x="0" y="17"/>
                    <a:pt x="1" y="11"/>
                  </a:cubicBezTo>
                  <a:cubicBezTo>
                    <a:pt x="2" y="5"/>
                    <a:pt x="7" y="0"/>
                    <a:pt x="11" y="1"/>
                  </a:cubicBezTo>
                  <a:cubicBezTo>
                    <a:pt x="16" y="2"/>
                    <a:pt x="19" y="8"/>
                    <a:pt x="18" y="14"/>
                  </a:cubicBezTo>
                  <a:close/>
                </a:path>
              </a:pathLst>
            </a:custGeom>
            <a:solidFill>
              <a:srgbClr val="6C31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ïṥlîḓe"/>
            <p:cNvSpPr/>
            <p:nvPr/>
          </p:nvSpPr>
          <p:spPr bwMode="auto">
            <a:xfrm>
              <a:off x="4008438" y="2166938"/>
              <a:ext cx="61913" cy="79375"/>
            </a:xfrm>
            <a:custGeom>
              <a:avLst/>
              <a:gdLst>
                <a:gd name="T0" fmla="*/ 17 w 19"/>
                <a:gd name="T1" fmla="*/ 14 h 24"/>
                <a:gd name="T2" fmla="*/ 7 w 19"/>
                <a:gd name="T3" fmla="*/ 23 h 24"/>
                <a:gd name="T4" fmla="*/ 1 w 19"/>
                <a:gd name="T5" fmla="*/ 11 h 24"/>
                <a:gd name="T6" fmla="*/ 11 w 19"/>
                <a:gd name="T7" fmla="*/ 1 h 24"/>
                <a:gd name="T8" fmla="*/ 17 w 19"/>
                <a:gd name="T9" fmla="*/ 14 h 24"/>
              </a:gdLst>
              <a:ahLst/>
              <a:cxnLst>
                <a:cxn ang="0">
                  <a:pos x="T0" y="T1"/>
                </a:cxn>
                <a:cxn ang="0">
                  <a:pos x="T2" y="T3"/>
                </a:cxn>
                <a:cxn ang="0">
                  <a:pos x="T4" y="T5"/>
                </a:cxn>
                <a:cxn ang="0">
                  <a:pos x="T6" y="T7"/>
                </a:cxn>
                <a:cxn ang="0">
                  <a:pos x="T8" y="T9"/>
                </a:cxn>
              </a:cxnLst>
              <a:rect l="0" t="0" r="r" b="b"/>
              <a:pathLst>
                <a:path w="19" h="24">
                  <a:moveTo>
                    <a:pt x="17" y="14"/>
                  </a:moveTo>
                  <a:cubicBezTo>
                    <a:pt x="16" y="20"/>
                    <a:pt x="12" y="24"/>
                    <a:pt x="7" y="23"/>
                  </a:cubicBezTo>
                  <a:cubicBezTo>
                    <a:pt x="2" y="23"/>
                    <a:pt x="0" y="17"/>
                    <a:pt x="1" y="11"/>
                  </a:cubicBezTo>
                  <a:cubicBezTo>
                    <a:pt x="2" y="4"/>
                    <a:pt x="7" y="0"/>
                    <a:pt x="11" y="1"/>
                  </a:cubicBezTo>
                  <a:cubicBezTo>
                    <a:pt x="16" y="2"/>
                    <a:pt x="19" y="8"/>
                    <a:pt x="17" y="14"/>
                  </a:cubicBezTo>
                  <a:close/>
                </a:path>
              </a:pathLst>
            </a:custGeom>
            <a:solidFill>
              <a:srgbClr val="6C31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ïṩ1íďê"/>
            <p:cNvSpPr/>
            <p:nvPr/>
          </p:nvSpPr>
          <p:spPr bwMode="auto">
            <a:xfrm>
              <a:off x="4324350" y="2157413"/>
              <a:ext cx="100013" cy="42863"/>
            </a:xfrm>
            <a:custGeom>
              <a:avLst/>
              <a:gdLst>
                <a:gd name="T0" fmla="*/ 0 w 30"/>
                <a:gd name="T1" fmla="*/ 4 h 13"/>
                <a:gd name="T2" fmla="*/ 5 w 30"/>
                <a:gd name="T3" fmla="*/ 1 h 13"/>
                <a:gd name="T4" fmla="*/ 11 w 30"/>
                <a:gd name="T5" fmla="*/ 0 h 13"/>
                <a:gd name="T6" fmla="*/ 17 w 30"/>
                <a:gd name="T7" fmla="*/ 1 h 13"/>
                <a:gd name="T8" fmla="*/ 24 w 30"/>
                <a:gd name="T9" fmla="*/ 4 h 13"/>
                <a:gd name="T10" fmla="*/ 28 w 30"/>
                <a:gd name="T11" fmla="*/ 8 h 13"/>
                <a:gd name="T12" fmla="*/ 30 w 30"/>
                <a:gd name="T13" fmla="*/ 13 h 13"/>
                <a:gd name="T14" fmla="*/ 25 w 30"/>
                <a:gd name="T15" fmla="*/ 11 h 13"/>
                <a:gd name="T16" fmla="*/ 21 w 30"/>
                <a:gd name="T17" fmla="*/ 9 h 13"/>
                <a:gd name="T18" fmla="*/ 18 w 30"/>
                <a:gd name="T19" fmla="*/ 8 h 13"/>
                <a:gd name="T20" fmla="*/ 16 w 30"/>
                <a:gd name="T21" fmla="*/ 7 h 13"/>
                <a:gd name="T22" fmla="*/ 6 w 30"/>
                <a:gd name="T23" fmla="*/ 5 h 13"/>
                <a:gd name="T24" fmla="*/ 0 w 30"/>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3">
                  <a:moveTo>
                    <a:pt x="0" y="4"/>
                  </a:moveTo>
                  <a:cubicBezTo>
                    <a:pt x="0" y="4"/>
                    <a:pt x="2" y="2"/>
                    <a:pt x="5" y="1"/>
                  </a:cubicBezTo>
                  <a:cubicBezTo>
                    <a:pt x="7" y="1"/>
                    <a:pt x="9" y="0"/>
                    <a:pt x="11" y="0"/>
                  </a:cubicBezTo>
                  <a:cubicBezTo>
                    <a:pt x="13" y="0"/>
                    <a:pt x="15" y="1"/>
                    <a:pt x="17" y="1"/>
                  </a:cubicBezTo>
                  <a:cubicBezTo>
                    <a:pt x="20" y="2"/>
                    <a:pt x="22" y="3"/>
                    <a:pt x="24" y="4"/>
                  </a:cubicBezTo>
                  <a:cubicBezTo>
                    <a:pt x="25" y="5"/>
                    <a:pt x="27" y="6"/>
                    <a:pt x="28" y="8"/>
                  </a:cubicBezTo>
                  <a:cubicBezTo>
                    <a:pt x="30" y="10"/>
                    <a:pt x="30" y="13"/>
                    <a:pt x="30" y="13"/>
                  </a:cubicBezTo>
                  <a:cubicBezTo>
                    <a:pt x="30" y="13"/>
                    <a:pt x="28" y="12"/>
                    <a:pt x="25" y="11"/>
                  </a:cubicBezTo>
                  <a:cubicBezTo>
                    <a:pt x="24" y="10"/>
                    <a:pt x="23" y="9"/>
                    <a:pt x="21" y="9"/>
                  </a:cubicBezTo>
                  <a:cubicBezTo>
                    <a:pt x="20" y="8"/>
                    <a:pt x="19" y="8"/>
                    <a:pt x="18" y="8"/>
                  </a:cubicBezTo>
                  <a:cubicBezTo>
                    <a:pt x="18" y="8"/>
                    <a:pt x="17" y="8"/>
                    <a:pt x="16" y="7"/>
                  </a:cubicBezTo>
                  <a:cubicBezTo>
                    <a:pt x="12" y="6"/>
                    <a:pt x="9" y="6"/>
                    <a:pt x="6" y="5"/>
                  </a:cubicBezTo>
                  <a:cubicBezTo>
                    <a:pt x="3" y="4"/>
                    <a:pt x="0" y="4"/>
                    <a:pt x="0" y="4"/>
                  </a:cubicBezTo>
                  <a:close/>
                </a:path>
              </a:pathLst>
            </a:custGeom>
            <a:solidFill>
              <a:srgbClr val="6825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ïṧḷïdê"/>
            <p:cNvSpPr/>
            <p:nvPr/>
          </p:nvSpPr>
          <p:spPr bwMode="auto">
            <a:xfrm>
              <a:off x="3990975" y="2098675"/>
              <a:ext cx="106363" cy="28575"/>
            </a:xfrm>
            <a:custGeom>
              <a:avLst/>
              <a:gdLst>
                <a:gd name="T0" fmla="*/ 32 w 32"/>
                <a:gd name="T1" fmla="*/ 9 h 9"/>
                <a:gd name="T2" fmla="*/ 28 w 32"/>
                <a:gd name="T3" fmla="*/ 5 h 9"/>
                <a:gd name="T4" fmla="*/ 23 w 32"/>
                <a:gd name="T5" fmla="*/ 2 h 9"/>
                <a:gd name="T6" fmla="*/ 17 w 32"/>
                <a:gd name="T7" fmla="*/ 0 h 9"/>
                <a:gd name="T8" fmla="*/ 10 w 32"/>
                <a:gd name="T9" fmla="*/ 1 h 9"/>
                <a:gd name="T10" fmla="*/ 4 w 32"/>
                <a:gd name="T11" fmla="*/ 3 h 9"/>
                <a:gd name="T12" fmla="*/ 0 w 32"/>
                <a:gd name="T13" fmla="*/ 7 h 9"/>
                <a:gd name="T14" fmla="*/ 6 w 32"/>
                <a:gd name="T15" fmla="*/ 6 h 9"/>
                <a:gd name="T16" fmla="*/ 10 w 32"/>
                <a:gd name="T17" fmla="*/ 6 h 9"/>
                <a:gd name="T18" fmla="*/ 13 w 32"/>
                <a:gd name="T19" fmla="*/ 6 h 9"/>
                <a:gd name="T20" fmla="*/ 16 w 32"/>
                <a:gd name="T21" fmla="*/ 7 h 9"/>
                <a:gd name="T22" fmla="*/ 26 w 32"/>
                <a:gd name="T23" fmla="*/ 8 h 9"/>
                <a:gd name="T24" fmla="*/ 32 w 32"/>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9">
                  <a:moveTo>
                    <a:pt x="32" y="9"/>
                  </a:moveTo>
                  <a:cubicBezTo>
                    <a:pt x="32" y="9"/>
                    <a:pt x="30" y="7"/>
                    <a:pt x="28" y="5"/>
                  </a:cubicBezTo>
                  <a:cubicBezTo>
                    <a:pt x="26" y="4"/>
                    <a:pt x="25" y="3"/>
                    <a:pt x="23" y="2"/>
                  </a:cubicBezTo>
                  <a:cubicBezTo>
                    <a:pt x="21" y="1"/>
                    <a:pt x="19" y="1"/>
                    <a:pt x="17" y="0"/>
                  </a:cubicBezTo>
                  <a:cubicBezTo>
                    <a:pt x="14" y="0"/>
                    <a:pt x="12" y="0"/>
                    <a:pt x="10" y="1"/>
                  </a:cubicBezTo>
                  <a:cubicBezTo>
                    <a:pt x="8" y="1"/>
                    <a:pt x="6" y="2"/>
                    <a:pt x="4" y="3"/>
                  </a:cubicBezTo>
                  <a:cubicBezTo>
                    <a:pt x="2" y="5"/>
                    <a:pt x="1" y="7"/>
                    <a:pt x="0" y="7"/>
                  </a:cubicBezTo>
                  <a:cubicBezTo>
                    <a:pt x="1" y="7"/>
                    <a:pt x="3" y="7"/>
                    <a:pt x="6" y="6"/>
                  </a:cubicBezTo>
                  <a:cubicBezTo>
                    <a:pt x="7" y="6"/>
                    <a:pt x="9" y="6"/>
                    <a:pt x="10" y="6"/>
                  </a:cubicBezTo>
                  <a:cubicBezTo>
                    <a:pt x="11" y="6"/>
                    <a:pt x="12" y="6"/>
                    <a:pt x="13" y="6"/>
                  </a:cubicBezTo>
                  <a:cubicBezTo>
                    <a:pt x="14" y="6"/>
                    <a:pt x="15" y="7"/>
                    <a:pt x="16" y="7"/>
                  </a:cubicBezTo>
                  <a:cubicBezTo>
                    <a:pt x="19" y="7"/>
                    <a:pt x="23" y="8"/>
                    <a:pt x="26" y="8"/>
                  </a:cubicBezTo>
                  <a:cubicBezTo>
                    <a:pt x="29" y="9"/>
                    <a:pt x="32" y="9"/>
                    <a:pt x="32" y="9"/>
                  </a:cubicBezTo>
                  <a:close/>
                </a:path>
              </a:pathLst>
            </a:custGeom>
            <a:solidFill>
              <a:srgbClr val="6825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íṧḷîḋe"/>
            <p:cNvSpPr/>
            <p:nvPr/>
          </p:nvSpPr>
          <p:spPr bwMode="auto">
            <a:xfrm>
              <a:off x="4116388" y="2393950"/>
              <a:ext cx="93663" cy="33338"/>
            </a:xfrm>
            <a:custGeom>
              <a:avLst/>
              <a:gdLst>
                <a:gd name="T0" fmla="*/ 3 w 28"/>
                <a:gd name="T1" fmla="*/ 5 h 10"/>
                <a:gd name="T2" fmla="*/ 24 w 28"/>
                <a:gd name="T3" fmla="*/ 9 h 10"/>
                <a:gd name="T4" fmla="*/ 25 w 28"/>
                <a:gd name="T5" fmla="*/ 4 h 10"/>
                <a:gd name="T6" fmla="*/ 4 w 28"/>
                <a:gd name="T7" fmla="*/ 0 h 10"/>
                <a:gd name="T8" fmla="*/ 3 w 28"/>
                <a:gd name="T9" fmla="*/ 5 h 10"/>
              </a:gdLst>
              <a:ahLst/>
              <a:cxnLst>
                <a:cxn ang="0">
                  <a:pos x="T0" y="T1"/>
                </a:cxn>
                <a:cxn ang="0">
                  <a:pos x="T2" y="T3"/>
                </a:cxn>
                <a:cxn ang="0">
                  <a:pos x="T4" y="T5"/>
                </a:cxn>
                <a:cxn ang="0">
                  <a:pos x="T6" y="T7"/>
                </a:cxn>
                <a:cxn ang="0">
                  <a:pos x="T8" y="T9"/>
                </a:cxn>
              </a:cxnLst>
              <a:rect l="0" t="0" r="r" b="b"/>
              <a:pathLst>
                <a:path w="28" h="10">
                  <a:moveTo>
                    <a:pt x="3" y="5"/>
                  </a:moveTo>
                  <a:cubicBezTo>
                    <a:pt x="10" y="6"/>
                    <a:pt x="17" y="8"/>
                    <a:pt x="24" y="9"/>
                  </a:cubicBezTo>
                  <a:cubicBezTo>
                    <a:pt x="28" y="10"/>
                    <a:pt x="28" y="5"/>
                    <a:pt x="25" y="4"/>
                  </a:cubicBezTo>
                  <a:cubicBezTo>
                    <a:pt x="18" y="3"/>
                    <a:pt x="11" y="2"/>
                    <a:pt x="4" y="0"/>
                  </a:cubicBezTo>
                  <a:cubicBezTo>
                    <a:pt x="1" y="0"/>
                    <a:pt x="0" y="5"/>
                    <a:pt x="3" y="5"/>
                  </a:cubicBezTo>
                  <a:close/>
                </a:path>
              </a:pathLst>
            </a:custGeom>
            <a:solidFill>
              <a:srgbClr val="9348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îṧlíḑê"/>
            <p:cNvSpPr/>
            <p:nvPr/>
          </p:nvSpPr>
          <p:spPr bwMode="auto">
            <a:xfrm>
              <a:off x="3867150" y="1768475"/>
              <a:ext cx="708025" cy="487363"/>
            </a:xfrm>
            <a:custGeom>
              <a:avLst/>
              <a:gdLst>
                <a:gd name="T0" fmla="*/ 214 w 215"/>
                <a:gd name="T1" fmla="*/ 105 h 148"/>
                <a:gd name="T2" fmla="*/ 206 w 215"/>
                <a:gd name="T3" fmla="*/ 82 h 148"/>
                <a:gd name="T4" fmla="*/ 207 w 215"/>
                <a:gd name="T5" fmla="*/ 80 h 148"/>
                <a:gd name="T6" fmla="*/ 181 w 215"/>
                <a:gd name="T7" fmla="*/ 41 h 148"/>
                <a:gd name="T8" fmla="*/ 169 w 215"/>
                <a:gd name="T9" fmla="*/ 41 h 148"/>
                <a:gd name="T10" fmla="*/ 145 w 215"/>
                <a:gd name="T11" fmla="*/ 17 h 148"/>
                <a:gd name="T12" fmla="*/ 129 w 215"/>
                <a:gd name="T13" fmla="*/ 20 h 148"/>
                <a:gd name="T14" fmla="*/ 107 w 215"/>
                <a:gd name="T15" fmla="*/ 3 h 148"/>
                <a:gd name="T16" fmla="*/ 72 w 215"/>
                <a:gd name="T17" fmla="*/ 26 h 148"/>
                <a:gd name="T18" fmla="*/ 61 w 215"/>
                <a:gd name="T19" fmla="*/ 21 h 148"/>
                <a:gd name="T20" fmla="*/ 25 w 215"/>
                <a:gd name="T21" fmla="*/ 50 h 148"/>
                <a:gd name="T22" fmla="*/ 25 w 215"/>
                <a:gd name="T23" fmla="*/ 61 h 148"/>
                <a:gd name="T24" fmla="*/ 6 w 215"/>
                <a:gd name="T25" fmla="*/ 80 h 148"/>
                <a:gd name="T26" fmla="*/ 9 w 215"/>
                <a:gd name="T27" fmla="*/ 95 h 148"/>
                <a:gd name="T28" fmla="*/ 1 w 215"/>
                <a:gd name="T29" fmla="*/ 106 h 148"/>
                <a:gd name="T30" fmla="*/ 11 w 215"/>
                <a:gd name="T31" fmla="*/ 122 h 148"/>
                <a:gd name="T32" fmla="*/ 25 w 215"/>
                <a:gd name="T33" fmla="*/ 110 h 148"/>
                <a:gd name="T34" fmla="*/ 25 w 215"/>
                <a:gd name="T35" fmla="*/ 104 h 148"/>
                <a:gd name="T36" fmla="*/ 44 w 215"/>
                <a:gd name="T37" fmla="*/ 88 h 148"/>
                <a:gd name="T38" fmla="*/ 50 w 215"/>
                <a:gd name="T39" fmla="*/ 90 h 148"/>
                <a:gd name="T40" fmla="*/ 72 w 215"/>
                <a:gd name="T41" fmla="*/ 84 h 148"/>
                <a:gd name="T42" fmla="*/ 90 w 215"/>
                <a:gd name="T43" fmla="*/ 99 h 148"/>
                <a:gd name="T44" fmla="*/ 108 w 215"/>
                <a:gd name="T45" fmla="*/ 94 h 148"/>
                <a:gd name="T46" fmla="*/ 128 w 215"/>
                <a:gd name="T47" fmla="*/ 119 h 148"/>
                <a:gd name="T48" fmla="*/ 148 w 215"/>
                <a:gd name="T49" fmla="*/ 112 h 148"/>
                <a:gd name="T50" fmla="*/ 168 w 215"/>
                <a:gd name="T51" fmla="*/ 136 h 148"/>
                <a:gd name="T52" fmla="*/ 176 w 215"/>
                <a:gd name="T53" fmla="*/ 136 h 148"/>
                <a:gd name="T54" fmla="*/ 189 w 215"/>
                <a:gd name="T55" fmla="*/ 147 h 148"/>
                <a:gd name="T56" fmla="*/ 208 w 215"/>
                <a:gd name="T57" fmla="*/ 132 h 148"/>
                <a:gd name="T58" fmla="*/ 206 w 215"/>
                <a:gd name="T59" fmla="*/ 120 h 148"/>
                <a:gd name="T60" fmla="*/ 214 w 215"/>
                <a:gd name="T61" fmla="*/ 10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48">
                  <a:moveTo>
                    <a:pt x="214" y="105"/>
                  </a:moveTo>
                  <a:cubicBezTo>
                    <a:pt x="215" y="96"/>
                    <a:pt x="212" y="87"/>
                    <a:pt x="206" y="82"/>
                  </a:cubicBezTo>
                  <a:cubicBezTo>
                    <a:pt x="206" y="81"/>
                    <a:pt x="207" y="81"/>
                    <a:pt x="207" y="80"/>
                  </a:cubicBezTo>
                  <a:cubicBezTo>
                    <a:pt x="210" y="61"/>
                    <a:pt x="198" y="43"/>
                    <a:pt x="181" y="41"/>
                  </a:cubicBezTo>
                  <a:cubicBezTo>
                    <a:pt x="177" y="40"/>
                    <a:pt x="173" y="40"/>
                    <a:pt x="169" y="41"/>
                  </a:cubicBezTo>
                  <a:cubicBezTo>
                    <a:pt x="166" y="29"/>
                    <a:pt x="157" y="19"/>
                    <a:pt x="145" y="17"/>
                  </a:cubicBezTo>
                  <a:cubicBezTo>
                    <a:pt x="139" y="17"/>
                    <a:pt x="134" y="17"/>
                    <a:pt x="129" y="20"/>
                  </a:cubicBezTo>
                  <a:cubicBezTo>
                    <a:pt x="124" y="11"/>
                    <a:pt x="116" y="4"/>
                    <a:pt x="107" y="3"/>
                  </a:cubicBezTo>
                  <a:cubicBezTo>
                    <a:pt x="92" y="0"/>
                    <a:pt x="77" y="10"/>
                    <a:pt x="72" y="26"/>
                  </a:cubicBezTo>
                  <a:cubicBezTo>
                    <a:pt x="68" y="24"/>
                    <a:pt x="65" y="22"/>
                    <a:pt x="61" y="21"/>
                  </a:cubicBezTo>
                  <a:cubicBezTo>
                    <a:pt x="44" y="19"/>
                    <a:pt x="28" y="32"/>
                    <a:pt x="25" y="50"/>
                  </a:cubicBezTo>
                  <a:cubicBezTo>
                    <a:pt x="24" y="54"/>
                    <a:pt x="24" y="58"/>
                    <a:pt x="25" y="61"/>
                  </a:cubicBezTo>
                  <a:cubicBezTo>
                    <a:pt x="16" y="62"/>
                    <a:pt x="8" y="70"/>
                    <a:pt x="6" y="80"/>
                  </a:cubicBezTo>
                  <a:cubicBezTo>
                    <a:pt x="5" y="85"/>
                    <a:pt x="7" y="91"/>
                    <a:pt x="9" y="95"/>
                  </a:cubicBezTo>
                  <a:cubicBezTo>
                    <a:pt x="5" y="97"/>
                    <a:pt x="2" y="101"/>
                    <a:pt x="1" y="106"/>
                  </a:cubicBezTo>
                  <a:cubicBezTo>
                    <a:pt x="0" y="114"/>
                    <a:pt x="4" y="121"/>
                    <a:pt x="11" y="122"/>
                  </a:cubicBezTo>
                  <a:cubicBezTo>
                    <a:pt x="18" y="123"/>
                    <a:pt x="24" y="118"/>
                    <a:pt x="25" y="110"/>
                  </a:cubicBezTo>
                  <a:cubicBezTo>
                    <a:pt x="26" y="108"/>
                    <a:pt x="26" y="106"/>
                    <a:pt x="25" y="104"/>
                  </a:cubicBezTo>
                  <a:cubicBezTo>
                    <a:pt x="34" y="104"/>
                    <a:pt x="42" y="98"/>
                    <a:pt x="44" y="88"/>
                  </a:cubicBezTo>
                  <a:cubicBezTo>
                    <a:pt x="46" y="89"/>
                    <a:pt x="48" y="89"/>
                    <a:pt x="50" y="90"/>
                  </a:cubicBezTo>
                  <a:cubicBezTo>
                    <a:pt x="58" y="91"/>
                    <a:pt x="66" y="88"/>
                    <a:pt x="72" y="84"/>
                  </a:cubicBezTo>
                  <a:cubicBezTo>
                    <a:pt x="75" y="91"/>
                    <a:pt x="82" y="97"/>
                    <a:pt x="90" y="99"/>
                  </a:cubicBezTo>
                  <a:cubicBezTo>
                    <a:pt x="97" y="100"/>
                    <a:pt x="103" y="98"/>
                    <a:pt x="108" y="94"/>
                  </a:cubicBezTo>
                  <a:cubicBezTo>
                    <a:pt x="109" y="106"/>
                    <a:pt x="117" y="117"/>
                    <a:pt x="128" y="119"/>
                  </a:cubicBezTo>
                  <a:cubicBezTo>
                    <a:pt x="136" y="120"/>
                    <a:pt x="143" y="117"/>
                    <a:pt x="148" y="112"/>
                  </a:cubicBezTo>
                  <a:cubicBezTo>
                    <a:pt x="149" y="124"/>
                    <a:pt x="157" y="134"/>
                    <a:pt x="168" y="136"/>
                  </a:cubicBezTo>
                  <a:cubicBezTo>
                    <a:pt x="171" y="137"/>
                    <a:pt x="173" y="136"/>
                    <a:pt x="176" y="136"/>
                  </a:cubicBezTo>
                  <a:cubicBezTo>
                    <a:pt x="178" y="142"/>
                    <a:pt x="183" y="146"/>
                    <a:pt x="189" y="147"/>
                  </a:cubicBezTo>
                  <a:cubicBezTo>
                    <a:pt x="198" y="148"/>
                    <a:pt x="206" y="142"/>
                    <a:pt x="208" y="132"/>
                  </a:cubicBezTo>
                  <a:cubicBezTo>
                    <a:pt x="208" y="127"/>
                    <a:pt x="208" y="123"/>
                    <a:pt x="206" y="120"/>
                  </a:cubicBezTo>
                  <a:cubicBezTo>
                    <a:pt x="210" y="116"/>
                    <a:pt x="213" y="111"/>
                    <a:pt x="214" y="105"/>
                  </a:cubicBezTo>
                  <a:close/>
                </a:path>
              </a:pathLst>
            </a:custGeom>
            <a:solidFill>
              <a:srgbClr val="6825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ṣḻiḑé"/>
            <p:cNvSpPr/>
            <p:nvPr/>
          </p:nvSpPr>
          <p:spPr bwMode="auto">
            <a:xfrm>
              <a:off x="3773488" y="2574925"/>
              <a:ext cx="776288" cy="869950"/>
            </a:xfrm>
            <a:custGeom>
              <a:avLst/>
              <a:gdLst>
                <a:gd name="T0" fmla="*/ 235 w 235"/>
                <a:gd name="T1" fmla="*/ 24 h 264"/>
                <a:gd name="T2" fmla="*/ 162 w 235"/>
                <a:gd name="T3" fmla="*/ 0 h 264"/>
                <a:gd name="T4" fmla="*/ 118 w 235"/>
                <a:gd name="T5" fmla="*/ 34 h 264"/>
                <a:gd name="T6" fmla="*/ 118 w 235"/>
                <a:gd name="T7" fmla="*/ 34 h 264"/>
                <a:gd name="T8" fmla="*/ 118 w 235"/>
                <a:gd name="T9" fmla="*/ 34 h 264"/>
                <a:gd name="T10" fmla="*/ 117 w 235"/>
                <a:gd name="T11" fmla="*/ 34 h 264"/>
                <a:gd name="T12" fmla="*/ 117 w 235"/>
                <a:gd name="T13" fmla="*/ 34 h 264"/>
                <a:gd name="T14" fmla="*/ 77 w 235"/>
                <a:gd name="T15" fmla="*/ 0 h 264"/>
                <a:gd name="T16" fmla="*/ 0 w 235"/>
                <a:gd name="T17" fmla="*/ 24 h 264"/>
                <a:gd name="T18" fmla="*/ 10 w 235"/>
                <a:gd name="T19" fmla="*/ 105 h 264"/>
                <a:gd name="T20" fmla="*/ 20 w 235"/>
                <a:gd name="T21" fmla="*/ 159 h 264"/>
                <a:gd name="T22" fmla="*/ 35 w 235"/>
                <a:gd name="T23" fmla="*/ 264 h 264"/>
                <a:gd name="T24" fmla="*/ 200 w 235"/>
                <a:gd name="T25" fmla="*/ 264 h 264"/>
                <a:gd name="T26" fmla="*/ 216 w 235"/>
                <a:gd name="T27" fmla="*/ 159 h 264"/>
                <a:gd name="T28" fmla="*/ 225 w 235"/>
                <a:gd name="T29" fmla="*/ 105 h 264"/>
                <a:gd name="T30" fmla="*/ 235 w 235"/>
                <a:gd name="T31"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64">
                  <a:moveTo>
                    <a:pt x="235" y="24"/>
                  </a:moveTo>
                  <a:cubicBezTo>
                    <a:pt x="162" y="0"/>
                    <a:pt x="162" y="0"/>
                    <a:pt x="162" y="0"/>
                  </a:cubicBezTo>
                  <a:cubicBezTo>
                    <a:pt x="156" y="26"/>
                    <a:pt x="123" y="34"/>
                    <a:pt x="118" y="34"/>
                  </a:cubicBezTo>
                  <a:cubicBezTo>
                    <a:pt x="118" y="34"/>
                    <a:pt x="118" y="34"/>
                    <a:pt x="118" y="34"/>
                  </a:cubicBezTo>
                  <a:cubicBezTo>
                    <a:pt x="118" y="34"/>
                    <a:pt x="118" y="34"/>
                    <a:pt x="118" y="34"/>
                  </a:cubicBezTo>
                  <a:cubicBezTo>
                    <a:pt x="117" y="34"/>
                    <a:pt x="117" y="34"/>
                    <a:pt x="117" y="34"/>
                  </a:cubicBezTo>
                  <a:cubicBezTo>
                    <a:pt x="117" y="34"/>
                    <a:pt x="117" y="34"/>
                    <a:pt x="117" y="34"/>
                  </a:cubicBezTo>
                  <a:cubicBezTo>
                    <a:pt x="112" y="34"/>
                    <a:pt x="83" y="26"/>
                    <a:pt x="77" y="0"/>
                  </a:cubicBezTo>
                  <a:cubicBezTo>
                    <a:pt x="0" y="24"/>
                    <a:pt x="0" y="24"/>
                    <a:pt x="0" y="24"/>
                  </a:cubicBezTo>
                  <a:cubicBezTo>
                    <a:pt x="10" y="105"/>
                    <a:pt x="10" y="105"/>
                    <a:pt x="10" y="105"/>
                  </a:cubicBezTo>
                  <a:cubicBezTo>
                    <a:pt x="10" y="105"/>
                    <a:pt x="4" y="136"/>
                    <a:pt x="20" y="159"/>
                  </a:cubicBezTo>
                  <a:cubicBezTo>
                    <a:pt x="35" y="181"/>
                    <a:pt x="35" y="264"/>
                    <a:pt x="35" y="264"/>
                  </a:cubicBezTo>
                  <a:cubicBezTo>
                    <a:pt x="200" y="264"/>
                    <a:pt x="200" y="264"/>
                    <a:pt x="200" y="264"/>
                  </a:cubicBezTo>
                  <a:cubicBezTo>
                    <a:pt x="200" y="264"/>
                    <a:pt x="200" y="181"/>
                    <a:pt x="216" y="159"/>
                  </a:cubicBezTo>
                  <a:cubicBezTo>
                    <a:pt x="231" y="136"/>
                    <a:pt x="225" y="105"/>
                    <a:pt x="225" y="105"/>
                  </a:cubicBezTo>
                  <a:lnTo>
                    <a:pt x="235" y="24"/>
                  </a:lnTo>
                  <a:close/>
                </a:path>
              </a:pathLst>
            </a:custGeom>
            <a:solidFill>
              <a:srgbClr val="F6D6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ïšlîḓè"/>
            <p:cNvSpPr/>
            <p:nvPr/>
          </p:nvSpPr>
          <p:spPr bwMode="auto">
            <a:xfrm>
              <a:off x="3733800" y="1876425"/>
              <a:ext cx="254000" cy="195263"/>
            </a:xfrm>
            <a:custGeom>
              <a:avLst/>
              <a:gdLst>
                <a:gd name="T0" fmla="*/ 0 w 77"/>
                <a:gd name="T1" fmla="*/ 36 h 59"/>
                <a:gd name="T2" fmla="*/ 67 w 77"/>
                <a:gd name="T3" fmla="*/ 10 h 59"/>
                <a:gd name="T4" fmla="*/ 17 w 77"/>
                <a:gd name="T5" fmla="*/ 59 h 59"/>
                <a:gd name="T6" fmla="*/ 0 w 77"/>
                <a:gd name="T7" fmla="*/ 36 h 59"/>
              </a:gdLst>
              <a:ahLst/>
              <a:cxnLst>
                <a:cxn ang="0">
                  <a:pos x="T0" y="T1"/>
                </a:cxn>
                <a:cxn ang="0">
                  <a:pos x="T2" y="T3"/>
                </a:cxn>
                <a:cxn ang="0">
                  <a:pos x="T4" y="T5"/>
                </a:cxn>
                <a:cxn ang="0">
                  <a:pos x="T6" y="T7"/>
                </a:cxn>
              </a:cxnLst>
              <a:rect l="0" t="0" r="r" b="b"/>
              <a:pathLst>
                <a:path w="77" h="59">
                  <a:moveTo>
                    <a:pt x="0" y="36"/>
                  </a:moveTo>
                  <a:cubicBezTo>
                    <a:pt x="0" y="36"/>
                    <a:pt x="57" y="0"/>
                    <a:pt x="67" y="10"/>
                  </a:cubicBezTo>
                  <a:cubicBezTo>
                    <a:pt x="77" y="19"/>
                    <a:pt x="60" y="37"/>
                    <a:pt x="17" y="59"/>
                  </a:cubicBezTo>
                  <a:lnTo>
                    <a:pt x="0" y="36"/>
                  </a:lnTo>
                  <a:close/>
                </a:path>
              </a:pathLst>
            </a:custGeom>
            <a:solidFill>
              <a:srgbClr val="B27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iṡļide"/>
            <p:cNvSpPr/>
            <p:nvPr/>
          </p:nvSpPr>
          <p:spPr bwMode="auto">
            <a:xfrm>
              <a:off x="3209925" y="1933575"/>
              <a:ext cx="642938" cy="922338"/>
            </a:xfrm>
            <a:custGeom>
              <a:avLst/>
              <a:gdLst>
                <a:gd name="T0" fmla="*/ 171 w 195"/>
                <a:gd name="T1" fmla="*/ 219 h 280"/>
                <a:gd name="T2" fmla="*/ 74 w 195"/>
                <a:gd name="T3" fmla="*/ 140 h 280"/>
                <a:gd name="T4" fmla="*/ 195 w 195"/>
                <a:gd name="T5" fmla="*/ 42 h 280"/>
                <a:gd name="T6" fmla="*/ 176 w 195"/>
                <a:gd name="T7" fmla="*/ 0 h 280"/>
                <a:gd name="T8" fmla="*/ 18 w 195"/>
                <a:gd name="T9" fmla="*/ 136 h 280"/>
                <a:gd name="T10" fmla="*/ 179 w 195"/>
                <a:gd name="T11" fmla="*/ 280 h 280"/>
                <a:gd name="T12" fmla="*/ 171 w 195"/>
                <a:gd name="T13" fmla="*/ 219 h 280"/>
              </a:gdLst>
              <a:ahLst/>
              <a:cxnLst>
                <a:cxn ang="0">
                  <a:pos x="T0" y="T1"/>
                </a:cxn>
                <a:cxn ang="0">
                  <a:pos x="T2" y="T3"/>
                </a:cxn>
                <a:cxn ang="0">
                  <a:pos x="T4" y="T5"/>
                </a:cxn>
                <a:cxn ang="0">
                  <a:pos x="T6" y="T7"/>
                </a:cxn>
                <a:cxn ang="0">
                  <a:pos x="T8" y="T9"/>
                </a:cxn>
                <a:cxn ang="0">
                  <a:pos x="T10" y="T11"/>
                </a:cxn>
                <a:cxn ang="0">
                  <a:pos x="T12" y="T13"/>
                </a:cxn>
              </a:cxnLst>
              <a:rect l="0" t="0" r="r" b="b"/>
              <a:pathLst>
                <a:path w="195" h="280">
                  <a:moveTo>
                    <a:pt x="171" y="219"/>
                  </a:moveTo>
                  <a:cubicBezTo>
                    <a:pt x="171" y="219"/>
                    <a:pt x="78" y="156"/>
                    <a:pt x="74" y="140"/>
                  </a:cubicBezTo>
                  <a:cubicBezTo>
                    <a:pt x="70" y="125"/>
                    <a:pt x="195" y="42"/>
                    <a:pt x="195" y="42"/>
                  </a:cubicBezTo>
                  <a:cubicBezTo>
                    <a:pt x="176" y="0"/>
                    <a:pt x="176" y="0"/>
                    <a:pt x="176" y="0"/>
                  </a:cubicBezTo>
                  <a:cubicBezTo>
                    <a:pt x="176" y="0"/>
                    <a:pt x="35" y="90"/>
                    <a:pt x="18" y="136"/>
                  </a:cubicBezTo>
                  <a:cubicBezTo>
                    <a:pt x="0" y="182"/>
                    <a:pt x="116" y="272"/>
                    <a:pt x="179" y="280"/>
                  </a:cubicBezTo>
                  <a:lnTo>
                    <a:pt x="171" y="219"/>
                  </a:lnTo>
                  <a:close/>
                </a:path>
              </a:pathLst>
            </a:custGeom>
            <a:solidFill>
              <a:srgbClr val="F6D6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ïśḻíḋê"/>
            <p:cNvSpPr/>
            <p:nvPr/>
          </p:nvSpPr>
          <p:spPr bwMode="auto">
            <a:xfrm>
              <a:off x="3952875" y="4213225"/>
              <a:ext cx="174625" cy="1155700"/>
            </a:xfrm>
            <a:custGeom>
              <a:avLst/>
              <a:gdLst>
                <a:gd name="T0" fmla="*/ 103 w 110"/>
                <a:gd name="T1" fmla="*/ 728 h 728"/>
                <a:gd name="T2" fmla="*/ 0 w 110"/>
                <a:gd name="T3" fmla="*/ 728 h 728"/>
                <a:gd name="T4" fmla="*/ 0 w 110"/>
                <a:gd name="T5" fmla="*/ 0 h 728"/>
                <a:gd name="T6" fmla="*/ 110 w 110"/>
                <a:gd name="T7" fmla="*/ 0 h 728"/>
                <a:gd name="T8" fmla="*/ 103 w 110"/>
                <a:gd name="T9" fmla="*/ 728 h 728"/>
              </a:gdLst>
              <a:ahLst/>
              <a:cxnLst>
                <a:cxn ang="0">
                  <a:pos x="T0" y="T1"/>
                </a:cxn>
                <a:cxn ang="0">
                  <a:pos x="T2" y="T3"/>
                </a:cxn>
                <a:cxn ang="0">
                  <a:pos x="T4" y="T5"/>
                </a:cxn>
                <a:cxn ang="0">
                  <a:pos x="T6" y="T7"/>
                </a:cxn>
                <a:cxn ang="0">
                  <a:pos x="T8" y="T9"/>
                </a:cxn>
              </a:cxnLst>
              <a:rect l="0" t="0" r="r" b="b"/>
              <a:pathLst>
                <a:path w="110" h="728">
                  <a:moveTo>
                    <a:pt x="103" y="728"/>
                  </a:moveTo>
                  <a:lnTo>
                    <a:pt x="0" y="728"/>
                  </a:lnTo>
                  <a:lnTo>
                    <a:pt x="0" y="0"/>
                  </a:lnTo>
                  <a:lnTo>
                    <a:pt x="110" y="0"/>
                  </a:lnTo>
                  <a:lnTo>
                    <a:pt x="103" y="728"/>
                  </a:lnTo>
                  <a:close/>
                </a:path>
              </a:pathLst>
            </a:custGeom>
            <a:solidFill>
              <a:srgbClr val="B27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í$liďê"/>
            <p:cNvSpPr/>
            <p:nvPr/>
          </p:nvSpPr>
          <p:spPr bwMode="auto">
            <a:xfrm>
              <a:off x="3773488" y="5356225"/>
              <a:ext cx="366713" cy="141288"/>
            </a:xfrm>
            <a:custGeom>
              <a:avLst/>
              <a:gdLst>
                <a:gd name="T0" fmla="*/ 103 w 111"/>
                <a:gd name="T1" fmla="*/ 0 h 43"/>
                <a:gd name="T2" fmla="*/ 54 w 111"/>
                <a:gd name="T3" fmla="*/ 0 h 43"/>
                <a:gd name="T4" fmla="*/ 0 w 111"/>
                <a:gd name="T5" fmla="*/ 38 h 43"/>
                <a:gd name="T6" fmla="*/ 0 w 111"/>
                <a:gd name="T7" fmla="*/ 43 h 43"/>
                <a:gd name="T8" fmla="*/ 108 w 111"/>
                <a:gd name="T9" fmla="*/ 43 h 43"/>
                <a:gd name="T10" fmla="*/ 103 w 111"/>
                <a:gd name="T11" fmla="*/ 0 h 43"/>
              </a:gdLst>
              <a:ahLst/>
              <a:cxnLst>
                <a:cxn ang="0">
                  <a:pos x="T0" y="T1"/>
                </a:cxn>
                <a:cxn ang="0">
                  <a:pos x="T2" y="T3"/>
                </a:cxn>
                <a:cxn ang="0">
                  <a:pos x="T4" y="T5"/>
                </a:cxn>
                <a:cxn ang="0">
                  <a:pos x="T6" y="T7"/>
                </a:cxn>
                <a:cxn ang="0">
                  <a:pos x="T8" y="T9"/>
                </a:cxn>
                <a:cxn ang="0">
                  <a:pos x="T10" y="T11"/>
                </a:cxn>
              </a:cxnLst>
              <a:rect l="0" t="0" r="r" b="b"/>
              <a:pathLst>
                <a:path w="111" h="43">
                  <a:moveTo>
                    <a:pt x="103" y="0"/>
                  </a:moveTo>
                  <a:cubicBezTo>
                    <a:pt x="54" y="0"/>
                    <a:pt x="54" y="0"/>
                    <a:pt x="54" y="0"/>
                  </a:cubicBezTo>
                  <a:cubicBezTo>
                    <a:pt x="54" y="0"/>
                    <a:pt x="5" y="27"/>
                    <a:pt x="0" y="38"/>
                  </a:cubicBezTo>
                  <a:cubicBezTo>
                    <a:pt x="0" y="43"/>
                    <a:pt x="0" y="43"/>
                    <a:pt x="0" y="43"/>
                  </a:cubicBezTo>
                  <a:cubicBezTo>
                    <a:pt x="108" y="43"/>
                    <a:pt x="108" y="43"/>
                    <a:pt x="108" y="43"/>
                  </a:cubicBezTo>
                  <a:cubicBezTo>
                    <a:pt x="108" y="43"/>
                    <a:pt x="111" y="11"/>
                    <a:pt x="103" y="0"/>
                  </a:cubicBezTo>
                  <a:close/>
                </a:path>
              </a:pathLst>
            </a:custGeom>
            <a:solidFill>
              <a:srgbClr val="242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ïṣḻiďe"/>
            <p:cNvSpPr/>
            <p:nvPr/>
          </p:nvSpPr>
          <p:spPr bwMode="auto">
            <a:xfrm>
              <a:off x="3773488" y="5497513"/>
              <a:ext cx="357188" cy="20638"/>
            </a:xfrm>
            <a:prstGeom prst="rect">
              <a:avLst/>
            </a:prstGeom>
            <a:solidFill>
              <a:srgbClr val="3765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9" name="ïŝlidè"/>
            <p:cNvSpPr/>
            <p:nvPr/>
          </p:nvSpPr>
          <p:spPr bwMode="auto">
            <a:xfrm>
              <a:off x="4195763" y="4213225"/>
              <a:ext cx="174625" cy="1155700"/>
            </a:xfrm>
            <a:custGeom>
              <a:avLst/>
              <a:gdLst>
                <a:gd name="T0" fmla="*/ 7 w 110"/>
                <a:gd name="T1" fmla="*/ 728 h 728"/>
                <a:gd name="T2" fmla="*/ 110 w 110"/>
                <a:gd name="T3" fmla="*/ 728 h 728"/>
                <a:gd name="T4" fmla="*/ 110 w 110"/>
                <a:gd name="T5" fmla="*/ 0 h 728"/>
                <a:gd name="T6" fmla="*/ 0 w 110"/>
                <a:gd name="T7" fmla="*/ 0 h 728"/>
                <a:gd name="T8" fmla="*/ 7 w 110"/>
                <a:gd name="T9" fmla="*/ 728 h 728"/>
              </a:gdLst>
              <a:ahLst/>
              <a:cxnLst>
                <a:cxn ang="0">
                  <a:pos x="T0" y="T1"/>
                </a:cxn>
                <a:cxn ang="0">
                  <a:pos x="T2" y="T3"/>
                </a:cxn>
                <a:cxn ang="0">
                  <a:pos x="T4" y="T5"/>
                </a:cxn>
                <a:cxn ang="0">
                  <a:pos x="T6" y="T7"/>
                </a:cxn>
                <a:cxn ang="0">
                  <a:pos x="T8" y="T9"/>
                </a:cxn>
              </a:cxnLst>
              <a:rect l="0" t="0" r="r" b="b"/>
              <a:pathLst>
                <a:path w="110" h="728">
                  <a:moveTo>
                    <a:pt x="7" y="728"/>
                  </a:moveTo>
                  <a:lnTo>
                    <a:pt x="110" y="728"/>
                  </a:lnTo>
                  <a:lnTo>
                    <a:pt x="110" y="0"/>
                  </a:lnTo>
                  <a:lnTo>
                    <a:pt x="0" y="0"/>
                  </a:lnTo>
                  <a:lnTo>
                    <a:pt x="7" y="728"/>
                  </a:lnTo>
                  <a:close/>
                </a:path>
              </a:pathLst>
            </a:custGeom>
            <a:solidFill>
              <a:srgbClr val="B27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íṧ1íḑê"/>
            <p:cNvSpPr/>
            <p:nvPr/>
          </p:nvSpPr>
          <p:spPr bwMode="auto">
            <a:xfrm>
              <a:off x="4186238" y="5356225"/>
              <a:ext cx="363538" cy="141288"/>
            </a:xfrm>
            <a:custGeom>
              <a:avLst/>
              <a:gdLst>
                <a:gd name="T0" fmla="*/ 7 w 110"/>
                <a:gd name="T1" fmla="*/ 0 h 43"/>
                <a:gd name="T2" fmla="*/ 57 w 110"/>
                <a:gd name="T3" fmla="*/ 0 h 43"/>
                <a:gd name="T4" fmla="*/ 110 w 110"/>
                <a:gd name="T5" fmla="*/ 38 h 43"/>
                <a:gd name="T6" fmla="*/ 110 w 110"/>
                <a:gd name="T7" fmla="*/ 43 h 43"/>
                <a:gd name="T8" fmla="*/ 3 w 110"/>
                <a:gd name="T9" fmla="*/ 43 h 43"/>
                <a:gd name="T10" fmla="*/ 7 w 110"/>
                <a:gd name="T11" fmla="*/ 0 h 43"/>
              </a:gdLst>
              <a:ahLst/>
              <a:cxnLst>
                <a:cxn ang="0">
                  <a:pos x="T0" y="T1"/>
                </a:cxn>
                <a:cxn ang="0">
                  <a:pos x="T2" y="T3"/>
                </a:cxn>
                <a:cxn ang="0">
                  <a:pos x="T4" y="T5"/>
                </a:cxn>
                <a:cxn ang="0">
                  <a:pos x="T6" y="T7"/>
                </a:cxn>
                <a:cxn ang="0">
                  <a:pos x="T8" y="T9"/>
                </a:cxn>
                <a:cxn ang="0">
                  <a:pos x="T10" y="T11"/>
                </a:cxn>
              </a:cxnLst>
              <a:rect l="0" t="0" r="r" b="b"/>
              <a:pathLst>
                <a:path w="110" h="43">
                  <a:moveTo>
                    <a:pt x="7" y="0"/>
                  </a:moveTo>
                  <a:cubicBezTo>
                    <a:pt x="57" y="0"/>
                    <a:pt x="57" y="0"/>
                    <a:pt x="57" y="0"/>
                  </a:cubicBezTo>
                  <a:cubicBezTo>
                    <a:pt x="57" y="0"/>
                    <a:pt x="105" y="27"/>
                    <a:pt x="110" y="38"/>
                  </a:cubicBezTo>
                  <a:cubicBezTo>
                    <a:pt x="110" y="43"/>
                    <a:pt x="110" y="43"/>
                    <a:pt x="110" y="43"/>
                  </a:cubicBezTo>
                  <a:cubicBezTo>
                    <a:pt x="3" y="43"/>
                    <a:pt x="3" y="43"/>
                    <a:pt x="3" y="43"/>
                  </a:cubicBezTo>
                  <a:cubicBezTo>
                    <a:pt x="3" y="43"/>
                    <a:pt x="0" y="11"/>
                    <a:pt x="7" y="0"/>
                  </a:cubicBezTo>
                  <a:close/>
                </a:path>
              </a:pathLst>
            </a:custGeom>
            <a:solidFill>
              <a:srgbClr val="242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îṣļiḍe"/>
            <p:cNvSpPr/>
            <p:nvPr/>
          </p:nvSpPr>
          <p:spPr bwMode="auto">
            <a:xfrm>
              <a:off x="4195763" y="5497513"/>
              <a:ext cx="354013" cy="20638"/>
            </a:xfrm>
            <a:prstGeom prst="rect">
              <a:avLst/>
            </a:prstGeom>
            <a:solidFill>
              <a:srgbClr val="3765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ïsľiḑè"/>
            <p:cNvSpPr/>
            <p:nvPr/>
          </p:nvSpPr>
          <p:spPr bwMode="auto">
            <a:xfrm>
              <a:off x="3616325" y="3422650"/>
              <a:ext cx="1090613" cy="803275"/>
            </a:xfrm>
            <a:custGeom>
              <a:avLst/>
              <a:gdLst>
                <a:gd name="T0" fmla="*/ 248 w 331"/>
                <a:gd name="T1" fmla="*/ 0 h 244"/>
                <a:gd name="T2" fmla="*/ 167 w 331"/>
                <a:gd name="T3" fmla="*/ 0 h 244"/>
                <a:gd name="T4" fmla="*/ 164 w 331"/>
                <a:gd name="T5" fmla="*/ 0 h 244"/>
                <a:gd name="T6" fmla="*/ 83 w 331"/>
                <a:gd name="T7" fmla="*/ 0 h 244"/>
                <a:gd name="T8" fmla="*/ 0 w 331"/>
                <a:gd name="T9" fmla="*/ 244 h 244"/>
                <a:gd name="T10" fmla="*/ 331 w 331"/>
                <a:gd name="T11" fmla="*/ 244 h 244"/>
                <a:gd name="T12" fmla="*/ 248 w 331"/>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331" h="244">
                  <a:moveTo>
                    <a:pt x="248" y="0"/>
                  </a:moveTo>
                  <a:cubicBezTo>
                    <a:pt x="167" y="0"/>
                    <a:pt x="167" y="0"/>
                    <a:pt x="167" y="0"/>
                  </a:cubicBezTo>
                  <a:cubicBezTo>
                    <a:pt x="164" y="0"/>
                    <a:pt x="164" y="0"/>
                    <a:pt x="164" y="0"/>
                  </a:cubicBezTo>
                  <a:cubicBezTo>
                    <a:pt x="83" y="0"/>
                    <a:pt x="83" y="0"/>
                    <a:pt x="83" y="0"/>
                  </a:cubicBezTo>
                  <a:cubicBezTo>
                    <a:pt x="5" y="99"/>
                    <a:pt x="0" y="244"/>
                    <a:pt x="0" y="244"/>
                  </a:cubicBezTo>
                  <a:cubicBezTo>
                    <a:pt x="331" y="244"/>
                    <a:pt x="331" y="244"/>
                    <a:pt x="331" y="244"/>
                  </a:cubicBezTo>
                  <a:cubicBezTo>
                    <a:pt x="331" y="244"/>
                    <a:pt x="327" y="99"/>
                    <a:pt x="248" y="0"/>
                  </a:cubicBezTo>
                  <a:close/>
                </a:path>
              </a:pathLst>
            </a:custGeom>
            <a:solidFill>
              <a:srgbClr val="434C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íṣḻíḓe"/>
            <p:cNvSpPr/>
            <p:nvPr/>
          </p:nvSpPr>
          <p:spPr bwMode="auto">
            <a:xfrm>
              <a:off x="3163888" y="2711450"/>
              <a:ext cx="1704975" cy="2124075"/>
            </a:xfrm>
            <a:custGeom>
              <a:avLst/>
              <a:gdLst>
                <a:gd name="T0" fmla="*/ 367 w 517"/>
                <a:gd name="T1" fmla="*/ 372 h 645"/>
                <a:gd name="T2" fmla="*/ 404 w 517"/>
                <a:gd name="T3" fmla="*/ 425 h 645"/>
                <a:gd name="T4" fmla="*/ 392 w 517"/>
                <a:gd name="T5" fmla="*/ 492 h 645"/>
                <a:gd name="T6" fmla="*/ 325 w 517"/>
                <a:gd name="T7" fmla="*/ 480 h 645"/>
                <a:gd name="T8" fmla="*/ 266 w 517"/>
                <a:gd name="T9" fmla="*/ 396 h 645"/>
                <a:gd name="T10" fmla="*/ 265 w 517"/>
                <a:gd name="T11" fmla="*/ 394 h 645"/>
                <a:gd name="T12" fmla="*/ 263 w 517"/>
                <a:gd name="T13" fmla="*/ 393 h 645"/>
                <a:gd name="T14" fmla="*/ 275 w 517"/>
                <a:gd name="T15" fmla="*/ 326 h 645"/>
                <a:gd name="T16" fmla="*/ 304 w 517"/>
                <a:gd name="T17" fmla="*/ 171 h 645"/>
                <a:gd name="T18" fmla="*/ 148 w 517"/>
                <a:gd name="T19" fmla="*/ 145 h 645"/>
                <a:gd name="T20" fmla="*/ 102 w 517"/>
                <a:gd name="T21" fmla="*/ 244 h 645"/>
                <a:gd name="T22" fmla="*/ 57 w 517"/>
                <a:gd name="T23" fmla="*/ 297 h 645"/>
                <a:gd name="T24" fmla="*/ 6 w 517"/>
                <a:gd name="T25" fmla="*/ 252 h 645"/>
                <a:gd name="T26" fmla="*/ 93 w 517"/>
                <a:gd name="T27" fmla="*/ 66 h 645"/>
                <a:gd name="T28" fmla="*/ 382 w 517"/>
                <a:gd name="T29" fmla="*/ 116 h 645"/>
                <a:gd name="T30" fmla="*/ 367 w 517"/>
                <a:gd name="T31" fmla="*/ 372 h 645"/>
                <a:gd name="T32" fmla="*/ 491 w 517"/>
                <a:gd name="T33" fmla="*/ 549 h 645"/>
                <a:gd name="T34" fmla="*/ 501 w 517"/>
                <a:gd name="T35" fmla="*/ 563 h 645"/>
                <a:gd name="T36" fmla="*/ 489 w 517"/>
                <a:gd name="T37" fmla="*/ 631 h 645"/>
                <a:gd name="T38" fmla="*/ 422 w 517"/>
                <a:gd name="T39" fmla="*/ 619 h 645"/>
                <a:gd name="T40" fmla="*/ 412 w 517"/>
                <a:gd name="T41" fmla="*/ 604 h 645"/>
                <a:gd name="T42" fmla="*/ 424 w 517"/>
                <a:gd name="T43" fmla="*/ 537 h 645"/>
                <a:gd name="T44" fmla="*/ 491 w 517"/>
                <a:gd name="T45" fmla="*/ 54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7" h="645">
                  <a:moveTo>
                    <a:pt x="367" y="372"/>
                  </a:moveTo>
                  <a:cubicBezTo>
                    <a:pt x="404" y="425"/>
                    <a:pt x="404" y="425"/>
                    <a:pt x="404" y="425"/>
                  </a:cubicBezTo>
                  <a:cubicBezTo>
                    <a:pt x="419" y="447"/>
                    <a:pt x="414" y="476"/>
                    <a:pt x="392" y="492"/>
                  </a:cubicBezTo>
                  <a:cubicBezTo>
                    <a:pt x="371" y="507"/>
                    <a:pt x="340" y="503"/>
                    <a:pt x="325" y="480"/>
                  </a:cubicBezTo>
                  <a:cubicBezTo>
                    <a:pt x="266" y="396"/>
                    <a:pt x="266" y="396"/>
                    <a:pt x="266" y="396"/>
                  </a:cubicBezTo>
                  <a:cubicBezTo>
                    <a:pt x="265" y="395"/>
                    <a:pt x="266" y="395"/>
                    <a:pt x="265" y="394"/>
                  </a:cubicBezTo>
                  <a:cubicBezTo>
                    <a:pt x="264" y="394"/>
                    <a:pt x="264" y="394"/>
                    <a:pt x="263" y="393"/>
                  </a:cubicBezTo>
                  <a:cubicBezTo>
                    <a:pt x="249" y="372"/>
                    <a:pt x="254" y="340"/>
                    <a:pt x="275" y="326"/>
                  </a:cubicBezTo>
                  <a:cubicBezTo>
                    <a:pt x="326" y="290"/>
                    <a:pt x="339" y="221"/>
                    <a:pt x="304" y="171"/>
                  </a:cubicBezTo>
                  <a:cubicBezTo>
                    <a:pt x="268" y="120"/>
                    <a:pt x="199" y="109"/>
                    <a:pt x="148" y="145"/>
                  </a:cubicBezTo>
                  <a:cubicBezTo>
                    <a:pt x="115" y="168"/>
                    <a:pt x="99" y="206"/>
                    <a:pt x="102" y="244"/>
                  </a:cubicBezTo>
                  <a:cubicBezTo>
                    <a:pt x="104" y="271"/>
                    <a:pt x="85" y="295"/>
                    <a:pt x="57" y="297"/>
                  </a:cubicBezTo>
                  <a:cubicBezTo>
                    <a:pt x="31" y="299"/>
                    <a:pt x="8" y="280"/>
                    <a:pt x="6" y="252"/>
                  </a:cubicBezTo>
                  <a:cubicBezTo>
                    <a:pt x="0" y="182"/>
                    <a:pt x="31" y="110"/>
                    <a:pt x="93" y="66"/>
                  </a:cubicBezTo>
                  <a:cubicBezTo>
                    <a:pt x="186" y="0"/>
                    <a:pt x="316" y="22"/>
                    <a:pt x="382" y="116"/>
                  </a:cubicBezTo>
                  <a:cubicBezTo>
                    <a:pt x="438" y="196"/>
                    <a:pt x="429" y="302"/>
                    <a:pt x="367" y="372"/>
                  </a:cubicBezTo>
                  <a:close/>
                  <a:moveTo>
                    <a:pt x="491" y="549"/>
                  </a:moveTo>
                  <a:cubicBezTo>
                    <a:pt x="501" y="563"/>
                    <a:pt x="501" y="563"/>
                    <a:pt x="501" y="563"/>
                  </a:cubicBezTo>
                  <a:cubicBezTo>
                    <a:pt x="517" y="586"/>
                    <a:pt x="512" y="615"/>
                    <a:pt x="489" y="631"/>
                  </a:cubicBezTo>
                  <a:cubicBezTo>
                    <a:pt x="468" y="645"/>
                    <a:pt x="438" y="641"/>
                    <a:pt x="422" y="619"/>
                  </a:cubicBezTo>
                  <a:cubicBezTo>
                    <a:pt x="412" y="604"/>
                    <a:pt x="412" y="604"/>
                    <a:pt x="412" y="604"/>
                  </a:cubicBezTo>
                  <a:cubicBezTo>
                    <a:pt x="397" y="582"/>
                    <a:pt x="403" y="552"/>
                    <a:pt x="424" y="537"/>
                  </a:cubicBezTo>
                  <a:cubicBezTo>
                    <a:pt x="446" y="521"/>
                    <a:pt x="476" y="527"/>
                    <a:pt x="491" y="549"/>
                  </a:cubicBezTo>
                  <a:close/>
                </a:path>
              </a:pathLst>
            </a:custGeom>
            <a:solidFill>
              <a:srgbClr val="F4B5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îşľídè"/>
            <p:cNvSpPr/>
            <p:nvPr/>
          </p:nvSpPr>
          <p:spPr bwMode="auto">
            <a:xfrm>
              <a:off x="3090863" y="2763838"/>
              <a:ext cx="1704975" cy="2120900"/>
            </a:xfrm>
            <a:custGeom>
              <a:avLst/>
              <a:gdLst>
                <a:gd name="T0" fmla="*/ 367 w 517"/>
                <a:gd name="T1" fmla="*/ 371 h 644"/>
                <a:gd name="T2" fmla="*/ 404 w 517"/>
                <a:gd name="T3" fmla="*/ 424 h 644"/>
                <a:gd name="T4" fmla="*/ 392 w 517"/>
                <a:gd name="T5" fmla="*/ 491 h 644"/>
                <a:gd name="T6" fmla="*/ 325 w 517"/>
                <a:gd name="T7" fmla="*/ 479 h 644"/>
                <a:gd name="T8" fmla="*/ 266 w 517"/>
                <a:gd name="T9" fmla="*/ 395 h 644"/>
                <a:gd name="T10" fmla="*/ 266 w 517"/>
                <a:gd name="T11" fmla="*/ 393 h 644"/>
                <a:gd name="T12" fmla="*/ 264 w 517"/>
                <a:gd name="T13" fmla="*/ 392 h 644"/>
                <a:gd name="T14" fmla="*/ 276 w 517"/>
                <a:gd name="T15" fmla="*/ 325 h 644"/>
                <a:gd name="T16" fmla="*/ 304 w 517"/>
                <a:gd name="T17" fmla="*/ 170 h 644"/>
                <a:gd name="T18" fmla="*/ 149 w 517"/>
                <a:gd name="T19" fmla="*/ 144 h 644"/>
                <a:gd name="T20" fmla="*/ 103 w 517"/>
                <a:gd name="T21" fmla="*/ 243 h 644"/>
                <a:gd name="T22" fmla="*/ 58 w 517"/>
                <a:gd name="T23" fmla="*/ 296 h 644"/>
                <a:gd name="T24" fmla="*/ 6 w 517"/>
                <a:gd name="T25" fmla="*/ 252 h 644"/>
                <a:gd name="T26" fmla="*/ 93 w 517"/>
                <a:gd name="T27" fmla="*/ 65 h 644"/>
                <a:gd name="T28" fmla="*/ 382 w 517"/>
                <a:gd name="T29" fmla="*/ 115 h 644"/>
                <a:gd name="T30" fmla="*/ 367 w 517"/>
                <a:gd name="T31" fmla="*/ 371 h 644"/>
                <a:gd name="T32" fmla="*/ 491 w 517"/>
                <a:gd name="T33" fmla="*/ 548 h 644"/>
                <a:gd name="T34" fmla="*/ 501 w 517"/>
                <a:gd name="T35" fmla="*/ 562 h 644"/>
                <a:gd name="T36" fmla="*/ 490 w 517"/>
                <a:gd name="T37" fmla="*/ 630 h 644"/>
                <a:gd name="T38" fmla="*/ 422 w 517"/>
                <a:gd name="T39" fmla="*/ 618 h 644"/>
                <a:gd name="T40" fmla="*/ 412 w 517"/>
                <a:gd name="T41" fmla="*/ 603 h 644"/>
                <a:gd name="T42" fmla="*/ 424 w 517"/>
                <a:gd name="T43" fmla="*/ 536 h 644"/>
                <a:gd name="T44" fmla="*/ 491 w 517"/>
                <a:gd name="T45" fmla="*/ 54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7" h="644">
                  <a:moveTo>
                    <a:pt x="367" y="371"/>
                  </a:moveTo>
                  <a:cubicBezTo>
                    <a:pt x="404" y="424"/>
                    <a:pt x="404" y="424"/>
                    <a:pt x="404" y="424"/>
                  </a:cubicBezTo>
                  <a:cubicBezTo>
                    <a:pt x="420" y="446"/>
                    <a:pt x="415" y="475"/>
                    <a:pt x="392" y="491"/>
                  </a:cubicBezTo>
                  <a:cubicBezTo>
                    <a:pt x="371" y="506"/>
                    <a:pt x="341" y="502"/>
                    <a:pt x="325" y="479"/>
                  </a:cubicBezTo>
                  <a:cubicBezTo>
                    <a:pt x="266" y="395"/>
                    <a:pt x="266" y="395"/>
                    <a:pt x="266" y="395"/>
                  </a:cubicBezTo>
                  <a:cubicBezTo>
                    <a:pt x="266" y="395"/>
                    <a:pt x="266" y="394"/>
                    <a:pt x="266" y="393"/>
                  </a:cubicBezTo>
                  <a:cubicBezTo>
                    <a:pt x="264" y="393"/>
                    <a:pt x="264" y="393"/>
                    <a:pt x="264" y="392"/>
                  </a:cubicBezTo>
                  <a:cubicBezTo>
                    <a:pt x="249" y="371"/>
                    <a:pt x="255" y="340"/>
                    <a:pt x="276" y="325"/>
                  </a:cubicBezTo>
                  <a:cubicBezTo>
                    <a:pt x="326" y="289"/>
                    <a:pt x="339" y="220"/>
                    <a:pt x="304" y="170"/>
                  </a:cubicBezTo>
                  <a:cubicBezTo>
                    <a:pt x="268" y="119"/>
                    <a:pt x="200" y="109"/>
                    <a:pt x="149" y="144"/>
                  </a:cubicBezTo>
                  <a:cubicBezTo>
                    <a:pt x="116" y="168"/>
                    <a:pt x="99" y="206"/>
                    <a:pt x="103" y="243"/>
                  </a:cubicBezTo>
                  <a:cubicBezTo>
                    <a:pt x="105" y="270"/>
                    <a:pt x="85" y="294"/>
                    <a:pt x="58" y="296"/>
                  </a:cubicBezTo>
                  <a:cubicBezTo>
                    <a:pt x="31" y="298"/>
                    <a:pt x="9" y="279"/>
                    <a:pt x="6" y="252"/>
                  </a:cubicBezTo>
                  <a:cubicBezTo>
                    <a:pt x="0" y="181"/>
                    <a:pt x="31" y="109"/>
                    <a:pt x="93" y="65"/>
                  </a:cubicBezTo>
                  <a:cubicBezTo>
                    <a:pt x="187" y="0"/>
                    <a:pt x="317" y="22"/>
                    <a:pt x="382" y="115"/>
                  </a:cubicBezTo>
                  <a:cubicBezTo>
                    <a:pt x="438" y="195"/>
                    <a:pt x="430" y="301"/>
                    <a:pt x="367" y="371"/>
                  </a:cubicBezTo>
                  <a:close/>
                  <a:moveTo>
                    <a:pt x="491" y="548"/>
                  </a:moveTo>
                  <a:cubicBezTo>
                    <a:pt x="501" y="562"/>
                    <a:pt x="501" y="562"/>
                    <a:pt x="501" y="562"/>
                  </a:cubicBezTo>
                  <a:cubicBezTo>
                    <a:pt x="517" y="585"/>
                    <a:pt x="512" y="614"/>
                    <a:pt x="490" y="630"/>
                  </a:cubicBezTo>
                  <a:cubicBezTo>
                    <a:pt x="469" y="644"/>
                    <a:pt x="438" y="640"/>
                    <a:pt x="422" y="618"/>
                  </a:cubicBezTo>
                  <a:cubicBezTo>
                    <a:pt x="412" y="603"/>
                    <a:pt x="412" y="603"/>
                    <a:pt x="412" y="603"/>
                  </a:cubicBezTo>
                  <a:cubicBezTo>
                    <a:pt x="397" y="582"/>
                    <a:pt x="403" y="551"/>
                    <a:pt x="424" y="536"/>
                  </a:cubicBezTo>
                  <a:cubicBezTo>
                    <a:pt x="447" y="520"/>
                    <a:pt x="476" y="526"/>
                    <a:pt x="491" y="548"/>
                  </a:cubicBezTo>
                  <a:close/>
                </a:path>
              </a:pathLst>
            </a:custGeom>
            <a:solidFill>
              <a:srgbClr val="FFD1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ïŝlîḓè"/>
            <p:cNvSpPr/>
            <p:nvPr/>
          </p:nvSpPr>
          <p:spPr bwMode="auto">
            <a:xfrm>
              <a:off x="4195763" y="2654300"/>
              <a:ext cx="596900" cy="939800"/>
            </a:xfrm>
            <a:custGeom>
              <a:avLst/>
              <a:gdLst>
                <a:gd name="T0" fmla="*/ 107 w 181"/>
                <a:gd name="T1" fmla="*/ 0 h 285"/>
                <a:gd name="T2" fmla="*/ 176 w 181"/>
                <a:gd name="T3" fmla="*/ 149 h 285"/>
                <a:gd name="T4" fmla="*/ 17 w 181"/>
                <a:gd name="T5" fmla="*/ 285 h 285"/>
                <a:gd name="T6" fmla="*/ 0 w 181"/>
                <a:gd name="T7" fmla="*/ 218 h 285"/>
                <a:gd name="T8" fmla="*/ 123 w 181"/>
                <a:gd name="T9" fmla="*/ 143 h 285"/>
                <a:gd name="T10" fmla="*/ 97 w 181"/>
                <a:gd name="T11" fmla="*/ 81 h 285"/>
                <a:gd name="T12" fmla="*/ 107 w 181"/>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181" h="285">
                  <a:moveTo>
                    <a:pt x="107" y="0"/>
                  </a:moveTo>
                  <a:cubicBezTo>
                    <a:pt x="107" y="0"/>
                    <a:pt x="171" y="114"/>
                    <a:pt x="176" y="149"/>
                  </a:cubicBezTo>
                  <a:cubicBezTo>
                    <a:pt x="181" y="185"/>
                    <a:pt x="47" y="280"/>
                    <a:pt x="17" y="285"/>
                  </a:cubicBezTo>
                  <a:cubicBezTo>
                    <a:pt x="0" y="218"/>
                    <a:pt x="0" y="218"/>
                    <a:pt x="0" y="218"/>
                  </a:cubicBezTo>
                  <a:cubicBezTo>
                    <a:pt x="0" y="218"/>
                    <a:pt x="111" y="166"/>
                    <a:pt x="123" y="143"/>
                  </a:cubicBezTo>
                  <a:cubicBezTo>
                    <a:pt x="97" y="81"/>
                    <a:pt x="97" y="81"/>
                    <a:pt x="97" y="81"/>
                  </a:cubicBezTo>
                  <a:lnTo>
                    <a:pt x="107" y="0"/>
                  </a:lnTo>
                  <a:close/>
                </a:path>
              </a:pathLst>
            </a:custGeom>
            <a:solidFill>
              <a:srgbClr val="F6D6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ïSļíḑè"/>
            <p:cNvSpPr/>
            <p:nvPr/>
          </p:nvSpPr>
          <p:spPr bwMode="auto">
            <a:xfrm>
              <a:off x="4103688" y="3405188"/>
              <a:ext cx="131763" cy="174625"/>
            </a:xfrm>
            <a:custGeom>
              <a:avLst/>
              <a:gdLst>
                <a:gd name="T0" fmla="*/ 31 w 40"/>
                <a:gd name="T1" fmla="*/ 2 h 53"/>
                <a:gd name="T2" fmla="*/ 7 w 40"/>
                <a:gd name="T3" fmla="*/ 8 h 53"/>
                <a:gd name="T4" fmla="*/ 40 w 40"/>
                <a:gd name="T5" fmla="*/ 39 h 53"/>
                <a:gd name="T6" fmla="*/ 31 w 40"/>
                <a:gd name="T7" fmla="*/ 2 h 53"/>
              </a:gdLst>
              <a:ahLst/>
              <a:cxnLst>
                <a:cxn ang="0">
                  <a:pos x="T0" y="T1"/>
                </a:cxn>
                <a:cxn ang="0">
                  <a:pos x="T2" y="T3"/>
                </a:cxn>
                <a:cxn ang="0">
                  <a:pos x="T4" y="T5"/>
                </a:cxn>
                <a:cxn ang="0">
                  <a:pos x="T6" y="T7"/>
                </a:cxn>
              </a:cxnLst>
              <a:rect l="0" t="0" r="r" b="b"/>
              <a:pathLst>
                <a:path w="40" h="53">
                  <a:moveTo>
                    <a:pt x="31" y="2"/>
                  </a:moveTo>
                  <a:cubicBezTo>
                    <a:pt x="31" y="2"/>
                    <a:pt x="11" y="0"/>
                    <a:pt x="7" y="8"/>
                  </a:cubicBezTo>
                  <a:cubicBezTo>
                    <a:pt x="3" y="16"/>
                    <a:pt x="0" y="53"/>
                    <a:pt x="40" y="39"/>
                  </a:cubicBezTo>
                  <a:lnTo>
                    <a:pt x="31" y="2"/>
                  </a:lnTo>
                  <a:close/>
                </a:path>
              </a:pathLst>
            </a:custGeom>
            <a:solidFill>
              <a:srgbClr val="B27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 name="文本框 2" descr="7b0a2020202022776f7264617274223a20227b5c2269645c223a32353030343531362c5c227469645c223a31333439377d220a7d0a"/>
          <p:cNvSpPr txBox="1"/>
          <p:nvPr>
            <p:custDataLst>
              <p:tags r:id="rId2"/>
            </p:custDataLst>
          </p:nvPr>
        </p:nvSpPr>
        <p:spPr>
          <a:xfrm>
            <a:off x="6217444" y="39329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2" name="椭圆 1"/>
          <p:cNvSpPr/>
          <p:nvPr>
            <p:custDataLst>
              <p:tags r:id="rId3"/>
            </p:custDataLst>
          </p:nvPr>
        </p:nvSpPr>
        <p:spPr>
          <a:xfrm>
            <a:off x="5879944" y="4868879"/>
            <a:ext cx="675000" cy="675000"/>
          </a:xfrm>
          <a:prstGeom prst="ellipse">
            <a:avLst/>
          </a:prstGeom>
          <a:solidFill>
            <a:srgbClr val="7030A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87" name="椭圆 86"/>
          <p:cNvSpPr/>
          <p:nvPr>
            <p:custDataLst>
              <p:tags r:id="rId4"/>
            </p:custDataLst>
          </p:nvPr>
        </p:nvSpPr>
        <p:spPr>
          <a:xfrm>
            <a:off x="6812280" y="48693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88" name="椭圆 87"/>
          <p:cNvSpPr/>
          <p:nvPr>
            <p:custDataLst>
              <p:tags r:id="rId5"/>
            </p:custDataLst>
          </p:nvPr>
        </p:nvSpPr>
        <p:spPr>
          <a:xfrm>
            <a:off x="7744616" y="48688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11560" y="620688"/>
            <a:ext cx="7848872"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000" b="1" dirty="0">
                <a:solidFill>
                  <a:srgbClr val="FF0000"/>
                </a:solidFill>
              </a:rPr>
              <a:t>6</a:t>
            </a:r>
            <a:r>
              <a:rPr lang="zh-CN" altLang="en-US" sz="2000" b="1" dirty="0">
                <a:solidFill>
                  <a:srgbClr val="FF0000"/>
                </a:solidFill>
              </a:rPr>
              <a:t>、气瓶为什么要戴瓶帽？</a:t>
            </a:r>
            <a:endParaRPr lang="zh-CN" altLang="en-US" sz="2000" b="1" dirty="0">
              <a:solidFill>
                <a:srgbClr val="FF0000"/>
              </a:solidFill>
            </a:endParaRPr>
          </a:p>
          <a:p>
            <a:r>
              <a:rPr lang="zh-CN" altLang="en-US" dirty="0"/>
              <a:t>因为钢瓶的瓶阀大都是用铜合金制成的，比较脆弱，尽管有的是用钢材来制造，但由于它的结构比瓶体细小，旋在瓶体上面使瓶颈与瓶阀接头间形成一个直角，它既是瓶体的脆弱点，又是瓶体的突出点，最易受到机械损伤或外来的冲击。如果在搬运、贮存、使用过程中，由于损伤不慎，气瓶的跌倒、坠落、滚动或受到其他硬物的撞击，易出现瓶阀接头与瓶颈连接处齐根断裂的情况。</a:t>
            </a:r>
            <a:endParaRPr lang="zh-CN" altLang="en-US" dirty="0"/>
          </a:p>
          <a:p>
            <a:r>
              <a:rPr lang="zh-CN" altLang="en-US" dirty="0"/>
              <a:t>  瓶颈或瓶阀断裂的后果：当氧气瓶阀折断时，瓶内</a:t>
            </a:r>
            <a:r>
              <a:rPr lang="en-US" altLang="zh-CN" dirty="0"/>
              <a:t>150</a:t>
            </a:r>
            <a:r>
              <a:rPr lang="zh-CN" altLang="en-US" dirty="0"/>
              <a:t>公斤</a:t>
            </a:r>
            <a:r>
              <a:rPr lang="en-US" altLang="zh-CN" dirty="0"/>
              <a:t>/</a:t>
            </a:r>
            <a:r>
              <a:rPr lang="zh-CN" altLang="en-US" dirty="0"/>
              <a:t>平方厘米的高压气体，造成瓶内的高压气体失去控制，使高压的气体喷出，其反作用力使气瓶向反方向猛冲，能使机器设备、建筑物受到损坏，甚至造成人员伤亡；当乙炔气瓶阀折断时，易燃气体冲出，与空气形成爆炸性气体混合气，遇到明火发生爆炸。瓶内高速喷出的气体将由气瓶内气体的性质决定而带来更加严重的二次事故（如火灾、爆炸、中毒等）。如瓶内充装是可燃气体，由于高速喷射的激烈摩擦而产生的静电或遇其他火源便可引起燃烧爆炸。</a:t>
            </a:r>
            <a:endParaRPr lang="zh-CN" altLang="en-US" dirty="0"/>
          </a:p>
          <a:p>
            <a:r>
              <a:rPr lang="zh-CN" altLang="en-US" dirty="0"/>
              <a:t> 另一方面：瓶阀暴露在外面，在搬运、贮存过程中，很易侵入灰尘或油脂类物质，从而带来危险。而戴上安全帽就可防止灰尘或油脂类物质的沾染和侵入。</a:t>
            </a:r>
            <a:endParaRPr lang="zh-CN" altLang="en-US" dirty="0"/>
          </a:p>
          <a:p>
            <a:r>
              <a:rPr lang="zh-CN" altLang="en-US" dirty="0"/>
              <a:t>  为了消除上述的危险性，所以要求制瓶单位在钢瓶出厂时都要配有安全帽。用气时把安全帽旋下放到固定地点，用毕后及时把瓶帽戴上旋紧，切勿乱扔。在搬运装卸时切忌忘戴安全帽。   </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092800"/>
            <a:ext cx="7056784" cy="2585323"/>
          </a:xfrm>
          <a:prstGeom prst="rect">
            <a:avLst/>
          </a:prstGeom>
        </p:spPr>
        <p:txBody>
          <a:bodyPr wrap="square">
            <a:spAutoFit/>
          </a:bodyPr>
          <a:lstStyle/>
          <a:p>
            <a:pPr>
              <a:lnSpc>
                <a:spcPct val="200000"/>
              </a:lnSpc>
            </a:pPr>
            <a:r>
              <a:rPr lang="zh-CN" altLang="en-US" b="1" dirty="0">
                <a:solidFill>
                  <a:srgbClr val="0033CC"/>
                </a:solidFill>
              </a:rPr>
              <a:t>典型事故案例：</a:t>
            </a:r>
            <a:endParaRPr lang="en-US" altLang="zh-CN" b="1" dirty="0">
              <a:solidFill>
                <a:srgbClr val="0033CC"/>
              </a:solidFill>
            </a:endParaRPr>
          </a:p>
          <a:p>
            <a:r>
              <a:rPr lang="en-US" altLang="zh-CN" dirty="0"/>
              <a:t>  </a:t>
            </a:r>
            <a:endParaRPr lang="en-US" altLang="zh-CN" dirty="0"/>
          </a:p>
          <a:p>
            <a:pPr>
              <a:lnSpc>
                <a:spcPct val="150000"/>
              </a:lnSpc>
            </a:pPr>
            <a:r>
              <a:rPr lang="en-US" altLang="zh-CN" dirty="0"/>
              <a:t>      1991</a:t>
            </a:r>
            <a:r>
              <a:rPr lang="zh-CN" altLang="en-US" dirty="0"/>
              <a:t>年</a:t>
            </a:r>
            <a:r>
              <a:rPr lang="en-US" altLang="zh-CN" dirty="0"/>
              <a:t>10</a:t>
            </a:r>
            <a:r>
              <a:rPr lang="zh-CN" altLang="en-US" dirty="0"/>
              <a:t>月</a:t>
            </a:r>
            <a:r>
              <a:rPr lang="en-US" altLang="zh-CN" dirty="0"/>
              <a:t>23</a:t>
            </a:r>
            <a:r>
              <a:rPr lang="zh-CN" altLang="en-US" dirty="0"/>
              <a:t>日，上海某废品收购站，某公司临时工黄某用十几元钱买下一个旧气瓶，又用管钳子想拆下另一只氧气瓶阀，没拧几圈就喷出一团雾气，黄某被击倒在地，反冲出去的氧气瓶将黄某身后</a:t>
            </a:r>
            <a:r>
              <a:rPr lang="en-US" altLang="zh-CN" dirty="0"/>
              <a:t>20</a:t>
            </a:r>
            <a:r>
              <a:rPr lang="zh-CN" altLang="en-US" dirty="0"/>
              <a:t>多米远处的一妇女当场撞死。</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11560" y="836712"/>
            <a:ext cx="784887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en-US" altLang="zh-CN" sz="2000" b="1" dirty="0">
              <a:solidFill>
                <a:srgbClr val="FF0000"/>
              </a:solidFill>
            </a:endParaRPr>
          </a:p>
          <a:p>
            <a:pPr>
              <a:lnSpc>
                <a:spcPct val="150000"/>
              </a:lnSpc>
            </a:pPr>
            <a:r>
              <a:rPr lang="en-US" altLang="zh-CN" sz="2000" b="1" dirty="0">
                <a:solidFill>
                  <a:srgbClr val="FF0000"/>
                </a:solidFill>
              </a:rPr>
              <a:t>7</a:t>
            </a:r>
            <a:r>
              <a:rPr lang="zh-CN" altLang="en-US" sz="2000" b="1" dirty="0">
                <a:solidFill>
                  <a:srgbClr val="FF0000"/>
                </a:solidFill>
              </a:rPr>
              <a:t>、乙炔瓶为什么不得碰撞？</a:t>
            </a:r>
            <a:endParaRPr lang="zh-CN" altLang="en-US" sz="2000" b="1" dirty="0">
              <a:solidFill>
                <a:srgbClr val="FF0000"/>
              </a:solidFill>
            </a:endParaRPr>
          </a:p>
          <a:p>
            <a:pPr>
              <a:lnSpc>
                <a:spcPct val="150000"/>
              </a:lnSpc>
            </a:pPr>
            <a:endParaRPr lang="en-US" altLang="zh-CN" sz="2000" b="1" dirty="0"/>
          </a:p>
          <a:p>
            <a:pPr>
              <a:lnSpc>
                <a:spcPct val="150000"/>
              </a:lnSpc>
            </a:pPr>
            <a:r>
              <a:rPr lang="zh-CN" altLang="en-US" sz="2000" b="1" dirty="0"/>
              <a:t>碰撞会造成活性炭破碎，膨胀空间增大，乙炔气聚集，并处于高压状态，有形成爆炸的危险；同时温度上升时气态乙炔发生聚合作用而发生爆炸。</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11560" y="836712"/>
            <a:ext cx="7848872"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en-US" altLang="zh-CN" sz="2000" b="1" dirty="0">
              <a:solidFill>
                <a:srgbClr val="FF0000"/>
              </a:solidFill>
            </a:endParaRPr>
          </a:p>
          <a:p>
            <a:pPr>
              <a:lnSpc>
                <a:spcPct val="150000"/>
              </a:lnSpc>
            </a:pPr>
            <a:r>
              <a:rPr lang="en-US" altLang="zh-CN" sz="2000" b="1" dirty="0">
                <a:solidFill>
                  <a:srgbClr val="FF0000"/>
                </a:solidFill>
              </a:rPr>
              <a:t>8</a:t>
            </a:r>
            <a:r>
              <a:rPr lang="zh-CN" altLang="en-US" sz="2000" b="1" dirty="0">
                <a:solidFill>
                  <a:srgbClr val="FF0000"/>
                </a:solidFill>
              </a:rPr>
              <a:t>、氧气瓶搬运为什么要求要轻装轻卸，严禁抛掷、滚动或碰撞？</a:t>
            </a:r>
            <a:endParaRPr lang="zh-CN" altLang="en-US" sz="2000" b="1" dirty="0">
              <a:solidFill>
                <a:srgbClr val="FF0000"/>
              </a:solidFill>
            </a:endParaRPr>
          </a:p>
          <a:p>
            <a:pPr>
              <a:lnSpc>
                <a:spcPct val="150000"/>
              </a:lnSpc>
            </a:pPr>
            <a:endParaRPr lang="en-US" altLang="zh-CN" sz="2000" b="1" dirty="0"/>
          </a:p>
          <a:p>
            <a:pPr>
              <a:lnSpc>
                <a:spcPct val="150000"/>
              </a:lnSpc>
            </a:pPr>
            <a:r>
              <a:rPr lang="zh-CN" altLang="en-US" sz="2000" b="1" dirty="0"/>
              <a:t>因氧气瓶受到剧烈碰撞或冲击，会发生爆炸事故，后果将非常严重。</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092800"/>
            <a:ext cx="7056784" cy="4247317"/>
          </a:xfrm>
          <a:prstGeom prst="rect">
            <a:avLst/>
          </a:prstGeom>
        </p:spPr>
        <p:txBody>
          <a:bodyPr wrap="square">
            <a:spAutoFit/>
          </a:bodyPr>
          <a:lstStyle/>
          <a:p>
            <a:pPr>
              <a:lnSpc>
                <a:spcPct val="200000"/>
              </a:lnSpc>
            </a:pPr>
            <a:r>
              <a:rPr lang="zh-CN" altLang="en-US" b="1" dirty="0">
                <a:solidFill>
                  <a:srgbClr val="0033CC"/>
                </a:solidFill>
              </a:rPr>
              <a:t>典型事故案例：</a:t>
            </a:r>
            <a:endParaRPr lang="en-US" altLang="zh-CN" b="1" dirty="0">
              <a:solidFill>
                <a:srgbClr val="0033CC"/>
              </a:solidFill>
            </a:endParaRPr>
          </a:p>
          <a:p>
            <a:r>
              <a:rPr lang="en-US" altLang="zh-CN" dirty="0"/>
              <a:t>  </a:t>
            </a:r>
            <a:endParaRPr lang="en-US" altLang="zh-CN" dirty="0"/>
          </a:p>
          <a:p>
            <a:r>
              <a:rPr lang="en-US" altLang="zh-CN" dirty="0"/>
              <a:t>      </a:t>
            </a:r>
            <a:r>
              <a:rPr lang="zh-CN" altLang="en-US" dirty="0"/>
              <a:t> </a:t>
            </a:r>
            <a:r>
              <a:rPr lang="en-US" altLang="zh-CN" dirty="0"/>
              <a:t>2002</a:t>
            </a:r>
            <a:r>
              <a:rPr lang="zh-CN" altLang="en-US" dirty="0"/>
              <a:t>年</a:t>
            </a:r>
            <a:r>
              <a:rPr lang="en-US" altLang="zh-CN" dirty="0"/>
              <a:t>5</a:t>
            </a:r>
            <a:r>
              <a:rPr lang="zh-CN" altLang="en-US" dirty="0"/>
              <a:t>月</a:t>
            </a:r>
            <a:r>
              <a:rPr lang="en-US" altLang="zh-CN" dirty="0"/>
              <a:t>30</a:t>
            </a:r>
            <a:r>
              <a:rPr lang="zh-CN" altLang="en-US" dirty="0"/>
              <a:t>日，徐州市工程集团某机械厂下料车间，氧气汇流排中一只即将开启使用的氧气瓶发生燃烧击穿事故，造成一死一伤的严重后果。钢瓶肩部与瓶头结合部被喷出的燃烧气体切割成为一不规则孔洞</a:t>
            </a:r>
            <a:r>
              <a:rPr lang="en-US" altLang="zh-CN" dirty="0"/>
              <a:t>(55mm× 57mm)</a:t>
            </a:r>
            <a:r>
              <a:rPr lang="zh-CN" altLang="en-US" dirty="0"/>
              <a:t>，孔洞周围钢瓶厚度约</a:t>
            </a:r>
            <a:r>
              <a:rPr lang="en-US" altLang="zh-CN" dirty="0"/>
              <a:t>20mm~22mm</a:t>
            </a:r>
            <a:r>
              <a:rPr lang="zh-CN" altLang="en-US" dirty="0"/>
              <a:t>，洞口周围切口平滑，无挂渣、无积炭</a:t>
            </a:r>
            <a:r>
              <a:rPr lang="en-US" altLang="zh-CN" dirty="0"/>
              <a:t>(</a:t>
            </a:r>
            <a:r>
              <a:rPr lang="zh-CN" altLang="en-US" dirty="0"/>
              <a:t>说明氧纯度不低于</a:t>
            </a:r>
            <a:r>
              <a:rPr lang="en-US" altLang="zh-CN" dirty="0"/>
              <a:t>99</a:t>
            </a:r>
            <a:r>
              <a:rPr lang="zh-CN" altLang="en-US" dirty="0"/>
              <a:t>．</a:t>
            </a:r>
            <a:r>
              <a:rPr lang="en-US" altLang="zh-CN" dirty="0"/>
              <a:t>5</a:t>
            </a:r>
            <a:r>
              <a:rPr lang="zh-CN" altLang="en-US" dirty="0"/>
              <a:t>％，温度在</a:t>
            </a:r>
            <a:r>
              <a:rPr lang="en-US" altLang="zh-CN" dirty="0"/>
              <a:t>1000℃</a:t>
            </a:r>
            <a:r>
              <a:rPr lang="zh-CN" altLang="en-US" dirty="0"/>
              <a:t>以上</a:t>
            </a:r>
            <a:r>
              <a:rPr lang="en-US" altLang="zh-CN" dirty="0"/>
              <a:t>)</a:t>
            </a:r>
            <a:r>
              <a:rPr lang="zh-CN" altLang="en-US" dirty="0"/>
              <a:t>。</a:t>
            </a:r>
            <a:endParaRPr lang="zh-CN" altLang="en-US" dirty="0"/>
          </a:p>
          <a:p>
            <a:r>
              <a:rPr lang="zh-CN" altLang="en-US" dirty="0"/>
              <a:t>瓶头根部全部熔化，瓶头大保险被燃熔一半，残余瓶头飞撞屋顶后落地，瓶颈切割块不明去向。燃割后强大反冲作用将该只气瓶向南冲出</a:t>
            </a:r>
            <a:r>
              <a:rPr lang="en-US" altLang="zh-CN" dirty="0"/>
              <a:t>33</a:t>
            </a:r>
            <a:r>
              <a:rPr lang="zh-CN" altLang="en-US" dirty="0"/>
              <a:t>．</a:t>
            </a:r>
            <a:r>
              <a:rPr lang="en-US" altLang="zh-CN" dirty="0"/>
              <a:t>73</a:t>
            </a:r>
            <a:r>
              <a:rPr lang="zh-CN" altLang="en-US" dirty="0"/>
              <a:t>米，途中将一路过女工撞死，气瓶撞击南墙反坐</a:t>
            </a:r>
            <a:r>
              <a:rPr lang="en-US" altLang="zh-CN" dirty="0"/>
              <a:t>3</a:t>
            </a:r>
            <a:r>
              <a:rPr lang="zh-CN" altLang="en-US" dirty="0"/>
              <a:t>．</a:t>
            </a:r>
            <a:r>
              <a:rPr lang="en-US" altLang="zh-CN" dirty="0"/>
              <a:t>8</a:t>
            </a:r>
            <a:r>
              <a:rPr lang="zh-CN" altLang="en-US" dirty="0"/>
              <a:t>米落地，墙被击穿</a:t>
            </a:r>
            <a:r>
              <a:rPr lang="en-US" altLang="zh-CN" dirty="0"/>
              <a:t>,</a:t>
            </a:r>
            <a:r>
              <a:rPr lang="zh-CN" altLang="en-US" dirty="0"/>
              <a:t>气瓶报废。</a:t>
            </a:r>
            <a:endParaRPr lang="zh-CN" altLang="en-US" dirty="0"/>
          </a:p>
          <a:p>
            <a:r>
              <a:rPr lang="zh-CN" altLang="en-US" dirty="0"/>
              <a:t>    事后检查瓶身有一面积</a:t>
            </a:r>
            <a:r>
              <a:rPr lang="en-US" altLang="zh-CN" dirty="0"/>
              <a:t>70mm× 80mm</a:t>
            </a:r>
            <a:r>
              <a:rPr lang="zh-CN" altLang="en-US" dirty="0"/>
              <a:t>、深</a:t>
            </a:r>
            <a:r>
              <a:rPr lang="en-US" altLang="zh-CN" dirty="0"/>
              <a:t>5mm</a:t>
            </a:r>
            <a:r>
              <a:rPr lang="zh-CN" altLang="en-US" dirty="0"/>
              <a:t>的凹进变形，分析原因是气瓶受到外力剧烈撞击所致。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11560" y="836712"/>
            <a:ext cx="784887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en-US" altLang="zh-CN" sz="2000" b="1" dirty="0">
              <a:solidFill>
                <a:srgbClr val="FF0000"/>
              </a:solidFill>
            </a:endParaRPr>
          </a:p>
          <a:p>
            <a:pPr>
              <a:lnSpc>
                <a:spcPct val="150000"/>
              </a:lnSpc>
            </a:pPr>
            <a:r>
              <a:rPr lang="en-US" altLang="zh-CN" sz="2000" b="1" dirty="0">
                <a:solidFill>
                  <a:srgbClr val="FF0000"/>
                </a:solidFill>
              </a:rPr>
              <a:t>9</a:t>
            </a:r>
            <a:r>
              <a:rPr lang="zh-CN" altLang="en-US" sz="2000" b="1" dirty="0">
                <a:solidFill>
                  <a:srgbClr val="FF0000"/>
                </a:solidFill>
              </a:rPr>
              <a:t>、氧气瓶为什么不能吊运？</a:t>
            </a:r>
            <a:endParaRPr lang="zh-CN" altLang="en-US" sz="2000" b="1" dirty="0">
              <a:solidFill>
                <a:srgbClr val="FF0000"/>
              </a:solidFill>
            </a:endParaRPr>
          </a:p>
          <a:p>
            <a:pPr>
              <a:lnSpc>
                <a:spcPct val="150000"/>
              </a:lnSpc>
            </a:pPr>
            <a:endParaRPr lang="en-US" altLang="zh-CN" sz="2000" b="1" dirty="0">
              <a:solidFill>
                <a:srgbClr val="FF0000"/>
              </a:solidFill>
            </a:endParaRPr>
          </a:p>
          <a:p>
            <a:pPr>
              <a:lnSpc>
                <a:spcPct val="150000"/>
              </a:lnSpc>
            </a:pPr>
            <a:r>
              <a:rPr lang="zh-CN" altLang="en-US" sz="2000" b="1" dirty="0"/>
              <a:t>氧气瓶是高压容器，如果不小心掉下来，容易爆炸。如果大批量运输，有专用的盛装氧气瓶的集装格，适合多瓶的一次性运输、装卸等。</a:t>
            </a:r>
            <a:endParaRPr lang="zh-CN" altLang="en-US" sz="2000" b="1" dirty="0"/>
          </a:p>
          <a:p>
            <a:pPr>
              <a:lnSpc>
                <a:spcPct val="150000"/>
              </a:lnSpc>
            </a:pPr>
            <a:endParaRPr lang="en-US" altLang="zh-CN" sz="2000" b="1" dirty="0"/>
          </a:p>
          <a:p>
            <a:pPr>
              <a:lnSpc>
                <a:spcPct val="150000"/>
              </a:lnSpc>
            </a:pPr>
            <a:endParaRPr lang="zh-CN" altLang="en-US" sz="2000" b="1" dirty="0"/>
          </a:p>
          <a:p>
            <a:pPr>
              <a:lnSpc>
                <a:spcPct val="150000"/>
              </a:lnSpc>
            </a:pP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092800"/>
            <a:ext cx="7056784" cy="2585323"/>
          </a:xfrm>
          <a:prstGeom prst="rect">
            <a:avLst/>
          </a:prstGeom>
        </p:spPr>
        <p:txBody>
          <a:bodyPr wrap="square">
            <a:spAutoFit/>
          </a:bodyPr>
          <a:lstStyle/>
          <a:p>
            <a:pPr>
              <a:lnSpc>
                <a:spcPct val="200000"/>
              </a:lnSpc>
            </a:pPr>
            <a:r>
              <a:rPr lang="zh-CN" altLang="en-US" b="1" dirty="0">
                <a:solidFill>
                  <a:srgbClr val="0033CC"/>
                </a:solidFill>
              </a:rPr>
              <a:t>典型事故案例：</a:t>
            </a:r>
            <a:endParaRPr lang="en-US" altLang="zh-CN" b="1" dirty="0">
              <a:solidFill>
                <a:srgbClr val="0033CC"/>
              </a:solidFill>
            </a:endParaRPr>
          </a:p>
          <a:p>
            <a:r>
              <a:rPr lang="en-US" altLang="zh-CN" dirty="0"/>
              <a:t>  </a:t>
            </a:r>
            <a:endParaRPr lang="en-US" altLang="zh-CN" dirty="0"/>
          </a:p>
          <a:p>
            <a:pPr>
              <a:lnSpc>
                <a:spcPct val="150000"/>
              </a:lnSpc>
            </a:pPr>
            <a:r>
              <a:rPr lang="en-US" altLang="zh-CN" dirty="0"/>
              <a:t>      </a:t>
            </a:r>
            <a:r>
              <a:rPr lang="zh-CN" altLang="en-US" dirty="0"/>
              <a:t>  </a:t>
            </a:r>
            <a:r>
              <a:rPr lang="en-US" altLang="zh-CN" dirty="0"/>
              <a:t>1996</a:t>
            </a:r>
            <a:r>
              <a:rPr lang="zh-CN" altLang="en-US" dirty="0"/>
              <a:t>年</a:t>
            </a:r>
            <a:r>
              <a:rPr lang="en-US" altLang="zh-CN" dirty="0"/>
              <a:t>7</a:t>
            </a:r>
            <a:r>
              <a:rPr lang="zh-CN" altLang="en-US" dirty="0"/>
              <a:t>月</a:t>
            </a:r>
            <a:r>
              <a:rPr lang="en-US" altLang="zh-CN" dirty="0"/>
              <a:t>12</a:t>
            </a:r>
            <a:r>
              <a:rPr lang="zh-CN" altLang="en-US" dirty="0"/>
              <a:t>日，吉林市江北火电三公司鸿运氧气厂给铆焊车间充的</a:t>
            </a:r>
            <a:r>
              <a:rPr lang="en-US" altLang="zh-CN" dirty="0"/>
              <a:t>4</a:t>
            </a:r>
            <a:r>
              <a:rPr lang="zh-CN" altLang="en-US" dirty="0"/>
              <a:t>只气瓶中的一只发生了爆炸，死亡</a:t>
            </a:r>
            <a:r>
              <a:rPr lang="en-US" altLang="zh-CN" dirty="0"/>
              <a:t>1</a:t>
            </a:r>
            <a:r>
              <a:rPr lang="zh-CN" altLang="en-US" dirty="0"/>
              <a:t>人，重伤</a:t>
            </a:r>
            <a:r>
              <a:rPr lang="en-US" altLang="zh-CN" dirty="0"/>
              <a:t>1</a:t>
            </a:r>
            <a:r>
              <a:rPr lang="zh-CN" altLang="en-US" dirty="0"/>
              <a:t>人。该瓶超期使用</a:t>
            </a:r>
            <a:r>
              <a:rPr lang="en-US" altLang="zh-CN" dirty="0"/>
              <a:t>8</a:t>
            </a:r>
            <a:r>
              <a:rPr lang="zh-CN" altLang="en-US" dirty="0"/>
              <a:t>年未检，夏天气温高，车运时无任何遮盖，卸车时又野蛮装卸，从车上</a:t>
            </a:r>
            <a:r>
              <a:rPr lang="en-US" altLang="zh-CN" dirty="0"/>
              <a:t>2.14</a:t>
            </a:r>
            <a:r>
              <a:rPr lang="zh-CN" altLang="en-US" dirty="0"/>
              <a:t>米高处推下，击中地上一只钢瓶而致爆炸。</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11560" y="830317"/>
            <a:ext cx="784887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000" b="1" dirty="0">
                <a:solidFill>
                  <a:srgbClr val="FF0000"/>
                </a:solidFill>
              </a:rPr>
              <a:t>10</a:t>
            </a:r>
            <a:r>
              <a:rPr lang="zh-CN" altLang="en-US" sz="2000" b="1" dirty="0">
                <a:solidFill>
                  <a:srgbClr val="FF0000"/>
                </a:solidFill>
              </a:rPr>
              <a:t>、乙炔气瓶为什么会爆炸？</a:t>
            </a:r>
            <a:endParaRPr lang="en-US" altLang="zh-CN" sz="2000" b="1" dirty="0">
              <a:solidFill>
                <a:srgbClr val="FF0000"/>
              </a:solidFill>
            </a:endParaRPr>
          </a:p>
          <a:p>
            <a:r>
              <a:rPr lang="zh-CN" altLang="en-US" sz="2000" dirty="0"/>
              <a:t> 乙炔气瓶的爆炸起因，主要是由于温度和压力急剧上升，乙炔发生分解而引起的。</a:t>
            </a:r>
            <a:endParaRPr lang="en-US" altLang="zh-CN" sz="2000" dirty="0"/>
          </a:p>
          <a:p>
            <a:r>
              <a:rPr lang="zh-CN" altLang="en-US" sz="2000" dirty="0"/>
              <a:t>乙炔分解的特点：如果发生回火之后，瓶壁温度上升</a:t>
            </a:r>
            <a:r>
              <a:rPr lang="en-US" altLang="zh-CN" sz="2000" dirty="0"/>
              <a:t>(</a:t>
            </a:r>
            <a:r>
              <a:rPr lang="zh-CN" altLang="en-US" sz="2000" dirty="0"/>
              <a:t>从瓶顶开始</a:t>
            </a:r>
            <a:r>
              <a:rPr lang="en-US" altLang="zh-CN" sz="2000" dirty="0"/>
              <a:t>)</a:t>
            </a:r>
            <a:r>
              <a:rPr lang="zh-CN" altLang="en-US" sz="2000" dirty="0"/>
              <a:t>或从打开的瓶阀逸出带烟的有异常气味气体。说明乙炔已开始分解，若乙炔气瓶受到火焰或辐射热直接作用随时都有乙炔分解的危险。</a:t>
            </a:r>
            <a:endParaRPr lang="en-US" altLang="zh-CN" sz="2000" dirty="0"/>
          </a:p>
          <a:p>
            <a:pPr>
              <a:lnSpc>
                <a:spcPct val="150000"/>
              </a:lnSpc>
            </a:pPr>
            <a:endParaRPr lang="en-US" altLang="zh-CN" sz="2000" dirty="0"/>
          </a:p>
          <a:p>
            <a:pPr indent="415925">
              <a:lnSpc>
                <a:spcPct val="120000"/>
              </a:lnSpc>
            </a:pPr>
            <a:r>
              <a:rPr lang="zh-CN" altLang="en-US" sz="2000" b="1" dirty="0"/>
              <a:t>造成乙炔分解的原因：</a:t>
            </a:r>
            <a:endParaRPr lang="zh-CN" altLang="en-US" sz="2000" b="1" dirty="0"/>
          </a:p>
          <a:p>
            <a:pPr indent="415925"/>
            <a:r>
              <a:rPr lang="zh-CN" altLang="en-US" sz="2000" dirty="0"/>
              <a:t>    </a:t>
            </a:r>
            <a:r>
              <a:rPr lang="en-US" altLang="zh-CN" sz="2000" dirty="0"/>
              <a:t>(1)</a:t>
            </a:r>
            <a:r>
              <a:rPr lang="zh-CN" altLang="en-US" sz="2000" dirty="0"/>
              <a:t>焊接回火；</a:t>
            </a:r>
            <a:r>
              <a:rPr lang="en-US" altLang="zh-CN" sz="2000" dirty="0"/>
              <a:t>(2)</a:t>
            </a:r>
            <a:r>
              <a:rPr lang="zh-CN" altLang="en-US" sz="2000" dirty="0"/>
              <a:t>外部加热</a:t>
            </a:r>
            <a:r>
              <a:rPr lang="en-US" altLang="zh-CN" sz="2000" dirty="0"/>
              <a:t>(</a:t>
            </a:r>
            <a:r>
              <a:rPr lang="zh-CN" altLang="en-US" sz="2000" dirty="0"/>
              <a:t>乙炔气瓶附近有燃烧的物质，气瓶上挂有未灭火的焊枪或割枪等工具</a:t>
            </a:r>
            <a:r>
              <a:rPr lang="en-US" altLang="zh-CN" sz="2000" dirty="0"/>
              <a:t>)</a:t>
            </a:r>
            <a:r>
              <a:rPr lang="zh-CN" altLang="en-US" sz="2000" dirty="0"/>
              <a:t>； </a:t>
            </a:r>
            <a:r>
              <a:rPr lang="en-US" altLang="zh-CN" sz="2000" dirty="0"/>
              <a:t>(3)</a:t>
            </a:r>
            <a:r>
              <a:rPr lang="zh-CN" altLang="en-US" sz="2000" dirty="0"/>
              <a:t>气瓶阀门或减压器附近的乙炔着火；（</a:t>
            </a:r>
            <a:r>
              <a:rPr lang="en-US" altLang="zh-CN" sz="2000" dirty="0"/>
              <a:t>4</a:t>
            </a:r>
            <a:r>
              <a:rPr lang="zh-CN" altLang="en-US" sz="2000" dirty="0"/>
              <a:t>）剧烈冲击或震动。</a:t>
            </a:r>
            <a:endParaRPr lang="en-US" altLang="zh-CN" sz="2000" dirty="0"/>
          </a:p>
          <a:p>
            <a:pPr indent="415925"/>
            <a:endParaRPr lang="zh-CN" altLang="en-US" sz="2000" dirty="0"/>
          </a:p>
          <a:p>
            <a:pPr indent="415925">
              <a:lnSpc>
                <a:spcPct val="120000"/>
              </a:lnSpc>
            </a:pPr>
            <a:r>
              <a:rPr lang="zh-CN" altLang="en-US" sz="2000" dirty="0"/>
              <a:t>   </a:t>
            </a:r>
            <a:r>
              <a:rPr lang="zh-CN" altLang="en-US" sz="2000" b="1" dirty="0"/>
              <a:t>防范措施：</a:t>
            </a:r>
            <a:r>
              <a:rPr lang="zh-CN" altLang="en-US" sz="2000" dirty="0"/>
              <a:t> （</a:t>
            </a:r>
            <a:r>
              <a:rPr lang="en-US" altLang="zh-CN" sz="2000" dirty="0"/>
              <a:t>1</a:t>
            </a:r>
            <a:r>
              <a:rPr lang="zh-CN" altLang="en-US" sz="2000" dirty="0"/>
              <a:t>）安装阻火器；（</a:t>
            </a:r>
            <a:r>
              <a:rPr lang="en-US" altLang="zh-CN" sz="2000" dirty="0"/>
              <a:t>2</a:t>
            </a:r>
            <a:r>
              <a:rPr lang="zh-CN" altLang="en-US" sz="2000" dirty="0"/>
              <a:t>）严禁阳光下曝晒、加热瓶体或靠近热源；（</a:t>
            </a:r>
            <a:r>
              <a:rPr lang="en-US" altLang="zh-CN" sz="2000" dirty="0"/>
              <a:t>3</a:t>
            </a:r>
            <a:r>
              <a:rPr lang="zh-CN" altLang="en-US" sz="2000" dirty="0"/>
              <a:t>）严禁将未灭火的焊枪或割枪等工具挂在乙炔气瓶上；（</a:t>
            </a:r>
            <a:r>
              <a:rPr lang="en-US" altLang="zh-CN" sz="2000" dirty="0"/>
              <a:t>4</a:t>
            </a:r>
            <a:r>
              <a:rPr lang="zh-CN" altLang="en-US" sz="2000" dirty="0"/>
              <a:t>）搬运应轻装轻卸，避免剧烈冲击或震动。</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092800"/>
            <a:ext cx="7056784" cy="3970318"/>
          </a:xfrm>
          <a:prstGeom prst="rect">
            <a:avLst/>
          </a:prstGeom>
        </p:spPr>
        <p:txBody>
          <a:bodyPr wrap="square">
            <a:spAutoFit/>
          </a:bodyPr>
          <a:lstStyle/>
          <a:p>
            <a:pPr>
              <a:lnSpc>
                <a:spcPct val="200000"/>
              </a:lnSpc>
            </a:pPr>
            <a:r>
              <a:rPr lang="zh-CN" altLang="en-US" b="1" dirty="0">
                <a:solidFill>
                  <a:srgbClr val="0033CC"/>
                </a:solidFill>
              </a:rPr>
              <a:t>典型事故案例：</a:t>
            </a:r>
            <a:endParaRPr lang="en-US" altLang="zh-CN" b="1" dirty="0">
              <a:solidFill>
                <a:srgbClr val="0033CC"/>
              </a:solidFill>
            </a:endParaRPr>
          </a:p>
          <a:p>
            <a:r>
              <a:rPr lang="en-US" altLang="zh-CN" dirty="0"/>
              <a:t>  </a:t>
            </a:r>
            <a:endParaRPr lang="en-US" altLang="zh-CN" dirty="0"/>
          </a:p>
          <a:p>
            <a:r>
              <a:rPr lang="en-US" altLang="zh-CN" dirty="0"/>
              <a:t>      </a:t>
            </a:r>
            <a:r>
              <a:rPr lang="zh-CN" altLang="en-US" dirty="0"/>
              <a:t>  </a:t>
            </a:r>
            <a:r>
              <a:rPr lang="en-US" altLang="zh-CN" dirty="0"/>
              <a:t>1984</a:t>
            </a:r>
            <a:r>
              <a:rPr lang="zh-CN" altLang="en-US" dirty="0"/>
              <a:t>年，日本千叶县柏市溶解乙炔充装厂在进行气体充装时，发现有一只气瓶（瓶号</a:t>
            </a:r>
            <a:r>
              <a:rPr lang="en-US" altLang="zh-CN" dirty="0"/>
              <a:t>PR13500</a:t>
            </a:r>
            <a:r>
              <a:rPr lang="zh-CN" altLang="en-US" dirty="0"/>
              <a:t>）瓶肩发热，在操作人员用水桶对其浇水冷却时发生爆炸。爆炸气瓶的瓶体分成</a:t>
            </a:r>
            <a:r>
              <a:rPr lang="en-US" altLang="zh-CN" dirty="0"/>
              <a:t>3</a:t>
            </a:r>
            <a:r>
              <a:rPr lang="zh-CN" altLang="en-US" dirty="0"/>
              <a:t>块，肩部沿焊缝下方开裂，与瓶体分开，筒体部分也是沿焊缝开裂直到瓶底。 </a:t>
            </a:r>
            <a:endParaRPr lang="zh-CN" altLang="en-US" dirty="0"/>
          </a:p>
          <a:p>
            <a:r>
              <a:rPr lang="zh-CN" altLang="en-US" dirty="0"/>
              <a:t>爆炸造成</a:t>
            </a:r>
            <a:r>
              <a:rPr lang="en-US" altLang="zh-CN" dirty="0"/>
              <a:t>2</a:t>
            </a:r>
            <a:r>
              <a:rPr lang="zh-CN" altLang="en-US" dirty="0"/>
              <a:t>名操作人员受重伤，其中</a:t>
            </a:r>
            <a:r>
              <a:rPr lang="en-US" altLang="zh-CN" dirty="0"/>
              <a:t>1</a:t>
            </a:r>
            <a:r>
              <a:rPr lang="zh-CN" altLang="en-US" dirty="0"/>
              <a:t>人烧伤，另</a:t>
            </a:r>
            <a:r>
              <a:rPr lang="en-US" altLang="zh-CN" dirty="0"/>
              <a:t>1</a:t>
            </a:r>
            <a:r>
              <a:rPr lang="zh-CN" altLang="en-US" dirty="0"/>
              <a:t>人手和腿被切断；建筑物的屋顶和部分外墙被炸毁；周围的气瓶受冲击波冲击，互相撞击造成程度不同的凹坑，但未发生破裂。当天天气晴朗，气温</a:t>
            </a:r>
            <a:r>
              <a:rPr lang="en-US" altLang="zh-CN" dirty="0"/>
              <a:t>35℃</a:t>
            </a:r>
            <a:r>
              <a:rPr lang="zh-CN" altLang="en-US" dirty="0"/>
              <a:t>，湿度</a:t>
            </a:r>
            <a:r>
              <a:rPr lang="en-US" altLang="zh-CN" dirty="0"/>
              <a:t>62%</a:t>
            </a:r>
            <a:r>
              <a:rPr lang="zh-CN" altLang="en-US" dirty="0"/>
              <a:t>。爆炸气瓶的容积为</a:t>
            </a:r>
            <a:r>
              <a:rPr lang="en-US" altLang="zh-CN" dirty="0"/>
              <a:t>32L</a:t>
            </a:r>
            <a:r>
              <a:rPr lang="zh-CN" altLang="en-US" dirty="0"/>
              <a:t>，于</a:t>
            </a:r>
            <a:r>
              <a:rPr lang="en-US" altLang="zh-CN" dirty="0"/>
              <a:t>1971</a:t>
            </a:r>
            <a:r>
              <a:rPr lang="zh-CN" altLang="en-US" dirty="0"/>
              <a:t>年</a:t>
            </a:r>
            <a:r>
              <a:rPr lang="en-US" altLang="zh-CN" dirty="0"/>
              <a:t>8</a:t>
            </a:r>
            <a:r>
              <a:rPr lang="zh-CN" altLang="en-US" dirty="0"/>
              <a:t>月制造；最近一次的定期检验是</a:t>
            </a:r>
            <a:r>
              <a:rPr lang="en-US" altLang="zh-CN" dirty="0"/>
              <a:t>1983</a:t>
            </a:r>
            <a:r>
              <a:rPr lang="zh-CN" altLang="en-US" dirty="0"/>
              <a:t>年</a:t>
            </a:r>
            <a:r>
              <a:rPr lang="en-US" altLang="zh-CN" dirty="0"/>
              <a:t>7</a:t>
            </a:r>
            <a:r>
              <a:rPr lang="zh-CN" altLang="en-US" dirty="0"/>
              <a:t>月</a:t>
            </a:r>
            <a:r>
              <a:rPr lang="en-US" altLang="zh-CN" dirty="0"/>
              <a:t>4</a:t>
            </a:r>
            <a:r>
              <a:rPr lang="zh-CN" altLang="en-US" dirty="0"/>
              <a:t>日；多孔物为固体填料；</a:t>
            </a:r>
            <a:r>
              <a:rPr lang="en-US" altLang="zh-CN" dirty="0"/>
              <a:t>1984</a:t>
            </a:r>
            <a:r>
              <a:rPr lang="zh-CN" altLang="en-US" dirty="0"/>
              <a:t>年</a:t>
            </a:r>
            <a:r>
              <a:rPr lang="en-US" altLang="zh-CN" dirty="0"/>
              <a:t>5</a:t>
            </a:r>
            <a:r>
              <a:rPr lang="zh-CN" altLang="en-US" dirty="0"/>
              <a:t>月</a:t>
            </a:r>
            <a:r>
              <a:rPr lang="en-US" altLang="zh-CN" dirty="0"/>
              <a:t>29</a:t>
            </a:r>
            <a:r>
              <a:rPr lang="zh-CN" altLang="en-US" dirty="0"/>
              <a:t>日充装气体后出厂。</a:t>
            </a:r>
            <a:r>
              <a:rPr lang="en-US" altLang="zh-CN" dirty="0"/>
              <a:t>7</a:t>
            </a:r>
            <a:r>
              <a:rPr lang="zh-CN" altLang="en-US" dirty="0"/>
              <a:t>月</a:t>
            </a:r>
            <a:r>
              <a:rPr lang="en-US" altLang="zh-CN" dirty="0"/>
              <a:t>12</a:t>
            </a:r>
            <a:r>
              <a:rPr lang="zh-CN" altLang="en-US" dirty="0"/>
              <a:t>日返回时，瓶内剩余气体量为</a:t>
            </a:r>
            <a:r>
              <a:rPr lang="en-US" altLang="zh-CN" dirty="0"/>
              <a:t>4kg</a:t>
            </a:r>
            <a:r>
              <a:rPr lang="zh-CN" altLang="en-US" dirty="0"/>
              <a:t>，没有进行分析，就进行了充装。气密性检查时，乙炔内压力为</a:t>
            </a:r>
            <a:r>
              <a:rPr lang="en-US" altLang="zh-CN" dirty="0"/>
              <a:t>22kg/cm2</a:t>
            </a:r>
            <a:r>
              <a:rPr lang="zh-CN" altLang="en-US" dirty="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11560" y="836712"/>
            <a:ext cx="784887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en-US" altLang="zh-CN" sz="2000" b="1" dirty="0">
              <a:solidFill>
                <a:srgbClr val="FF0000"/>
              </a:solidFill>
            </a:endParaRPr>
          </a:p>
          <a:p>
            <a:pPr>
              <a:lnSpc>
                <a:spcPct val="150000"/>
              </a:lnSpc>
            </a:pPr>
            <a:r>
              <a:rPr lang="en-US" altLang="zh-CN" sz="2000" b="1" dirty="0">
                <a:solidFill>
                  <a:srgbClr val="FF0000"/>
                </a:solidFill>
              </a:rPr>
              <a:t>11</a:t>
            </a:r>
            <a:r>
              <a:rPr lang="zh-CN" altLang="en-US" sz="2000" b="1" dirty="0">
                <a:solidFill>
                  <a:srgbClr val="FF0000"/>
                </a:solidFill>
              </a:rPr>
              <a:t>、氧气胶带和乙炔胶管为什么不能混用？</a:t>
            </a:r>
            <a:endParaRPr lang="en-US" altLang="zh-CN" sz="2000" b="1" dirty="0">
              <a:solidFill>
                <a:srgbClr val="FF0000"/>
              </a:solidFill>
            </a:endParaRPr>
          </a:p>
          <a:p>
            <a:pPr>
              <a:lnSpc>
                <a:spcPct val="150000"/>
              </a:lnSpc>
            </a:pPr>
            <a:endParaRPr lang="en-US" altLang="zh-CN" sz="2000" dirty="0"/>
          </a:p>
          <a:p>
            <a:pPr>
              <a:lnSpc>
                <a:spcPct val="150000"/>
              </a:lnSpc>
            </a:pPr>
            <a:r>
              <a:rPr lang="zh-CN" altLang="en-US" sz="2000" dirty="0"/>
              <a:t>氧气胶带是高压管，乙炔胶带是低压管；另外乙炔管在使用中有时会产生轻微回火，管内会有积炭，积炭混入氧气会引起爆炸。</a:t>
            </a:r>
            <a:endParaRPr lang="zh-CN" altLang="en-US" sz="2000" dirty="0"/>
          </a:p>
          <a:p>
            <a:pPr>
              <a:lnSpc>
                <a:spcPct val="150000"/>
              </a:lnSpc>
            </a:pPr>
            <a:endParaRPr lang="en-US" altLang="zh-CN" sz="2000" b="1" dirty="0"/>
          </a:p>
          <a:p>
            <a:pPr>
              <a:lnSpc>
                <a:spcPct val="150000"/>
              </a:lnSpc>
            </a:pPr>
            <a:endParaRPr lang="zh-CN" altLang="en-US" sz="2000" b="1" dirty="0"/>
          </a:p>
          <a:p>
            <a:pPr>
              <a:lnSpc>
                <a:spcPct val="150000"/>
              </a:lnSpc>
            </a:pP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2720" y="1714500"/>
            <a:ext cx="588645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11560" y="836712"/>
            <a:ext cx="784887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en-US" altLang="zh-CN" sz="2000" b="1" dirty="0">
              <a:solidFill>
                <a:srgbClr val="FF0000"/>
              </a:solidFill>
            </a:endParaRPr>
          </a:p>
          <a:p>
            <a:pPr>
              <a:lnSpc>
                <a:spcPct val="150000"/>
              </a:lnSpc>
            </a:pPr>
            <a:r>
              <a:rPr lang="en-US" altLang="zh-CN" sz="2000" b="1" dirty="0">
                <a:solidFill>
                  <a:srgbClr val="FF0000"/>
                </a:solidFill>
              </a:rPr>
              <a:t>12</a:t>
            </a:r>
            <a:r>
              <a:rPr lang="zh-CN" altLang="en-US" sz="2000" b="1" dirty="0">
                <a:solidFill>
                  <a:srgbClr val="FF0000"/>
                </a:solidFill>
              </a:rPr>
              <a:t>、为什么气瓶不能混用？</a:t>
            </a:r>
            <a:endParaRPr lang="zh-CN" altLang="en-US" sz="2000" b="1" dirty="0">
              <a:solidFill>
                <a:srgbClr val="FF0000"/>
              </a:solidFill>
            </a:endParaRPr>
          </a:p>
          <a:p>
            <a:pPr>
              <a:lnSpc>
                <a:spcPct val="150000"/>
              </a:lnSpc>
            </a:pPr>
            <a:endParaRPr lang="en-US" altLang="zh-CN" sz="2000" b="1" dirty="0">
              <a:solidFill>
                <a:srgbClr val="FF0000"/>
              </a:solidFill>
            </a:endParaRPr>
          </a:p>
          <a:p>
            <a:pPr>
              <a:lnSpc>
                <a:spcPct val="150000"/>
              </a:lnSpc>
            </a:pPr>
            <a:r>
              <a:rPr lang="zh-CN" altLang="en-US" sz="2000" dirty="0"/>
              <a:t>气瓶充入其它气体，会发生剧烈爆炸事故，后果非常严重。</a:t>
            </a:r>
            <a:endParaRPr lang="en-US" altLang="zh-CN" sz="2000" dirty="0"/>
          </a:p>
          <a:p>
            <a:pPr>
              <a:lnSpc>
                <a:spcPct val="150000"/>
              </a:lnSpc>
            </a:pPr>
            <a:endParaRPr lang="en-US" altLang="zh-CN" sz="2000" b="1" dirty="0"/>
          </a:p>
          <a:p>
            <a:pPr>
              <a:lnSpc>
                <a:spcPct val="150000"/>
              </a:lnSpc>
            </a:pPr>
            <a:endParaRPr lang="zh-CN" altLang="en-US" sz="2000" b="1" dirty="0"/>
          </a:p>
          <a:p>
            <a:pPr>
              <a:lnSpc>
                <a:spcPct val="150000"/>
              </a:lnSpc>
            </a:pP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092800"/>
            <a:ext cx="7056784" cy="3693319"/>
          </a:xfrm>
          <a:prstGeom prst="rect">
            <a:avLst/>
          </a:prstGeom>
        </p:spPr>
        <p:txBody>
          <a:bodyPr wrap="square">
            <a:spAutoFit/>
          </a:bodyPr>
          <a:lstStyle/>
          <a:p>
            <a:pPr>
              <a:lnSpc>
                <a:spcPct val="200000"/>
              </a:lnSpc>
            </a:pPr>
            <a:r>
              <a:rPr lang="zh-CN" altLang="en-US" b="1" dirty="0">
                <a:solidFill>
                  <a:srgbClr val="0033CC"/>
                </a:solidFill>
              </a:rPr>
              <a:t>典型事故案例：</a:t>
            </a:r>
            <a:endParaRPr lang="en-US" altLang="zh-CN" b="1" dirty="0">
              <a:solidFill>
                <a:srgbClr val="0033CC"/>
              </a:solidFill>
            </a:endParaRPr>
          </a:p>
          <a:p>
            <a:r>
              <a:rPr lang="zh-CN" altLang="en-US" dirty="0"/>
              <a:t>      氢气瓶充装氧气爆炸</a:t>
            </a:r>
            <a:r>
              <a:rPr lang="en-US" altLang="zh-CN" dirty="0"/>
              <a:t>:</a:t>
            </a:r>
            <a:endParaRPr lang="en-US" altLang="zh-CN" dirty="0"/>
          </a:p>
          <a:p>
            <a:r>
              <a:rPr lang="en-US" altLang="zh-CN" dirty="0"/>
              <a:t>     1982</a:t>
            </a:r>
            <a:r>
              <a:rPr lang="zh-CN" altLang="en-US" dirty="0"/>
              <a:t>年</a:t>
            </a:r>
            <a:r>
              <a:rPr lang="en-US" altLang="zh-CN" dirty="0"/>
              <a:t>10</a:t>
            </a:r>
            <a:r>
              <a:rPr lang="zh-CN" altLang="en-US" dirty="0"/>
              <a:t>月</a:t>
            </a:r>
            <a:r>
              <a:rPr lang="en-US" altLang="zh-CN" dirty="0"/>
              <a:t>15</a:t>
            </a:r>
            <a:r>
              <a:rPr lang="zh-CN" altLang="en-US" dirty="0"/>
              <a:t>日，江苏省无锡市某电子材料厂在氧气充装中，发生一起</a:t>
            </a:r>
            <a:r>
              <a:rPr lang="en-US" altLang="zh-CN" dirty="0"/>
              <a:t>5</a:t>
            </a:r>
            <a:r>
              <a:rPr lang="zh-CN" altLang="en-US" dirty="0"/>
              <a:t>只气瓶同时爆炸的事故，其中</a:t>
            </a:r>
            <a:r>
              <a:rPr lang="en-US" altLang="zh-CN" dirty="0"/>
              <a:t>2</a:t>
            </a:r>
            <a:r>
              <a:rPr lang="zh-CN" altLang="en-US" dirty="0"/>
              <a:t>只烧毁，</a:t>
            </a:r>
            <a:r>
              <a:rPr lang="en-US" altLang="zh-CN" dirty="0"/>
              <a:t>1</a:t>
            </a:r>
            <a:r>
              <a:rPr lang="zh-CN" altLang="en-US" dirty="0"/>
              <a:t>只炸成碎片，现场上仅剩下瓶头和瓶底。碎片最远飞离现场</a:t>
            </a:r>
            <a:r>
              <a:rPr lang="en-US" altLang="zh-CN" dirty="0"/>
              <a:t>300m</a:t>
            </a:r>
            <a:r>
              <a:rPr lang="zh-CN" altLang="en-US" dirty="0"/>
              <a:t>。两间充装厂房以及旁边的三间瓦房全部被炸毁。距爆炸点</a:t>
            </a:r>
            <a:r>
              <a:rPr lang="en-US" altLang="zh-CN" dirty="0"/>
              <a:t>30m</a:t>
            </a:r>
            <a:r>
              <a:rPr lang="zh-CN" altLang="en-US" dirty="0"/>
              <a:t>的大楼窗户玻璃被震碎</a:t>
            </a:r>
            <a:r>
              <a:rPr lang="en-US" altLang="zh-CN" dirty="0"/>
              <a:t>300</a:t>
            </a:r>
            <a:r>
              <a:rPr lang="zh-CN" altLang="en-US" dirty="0"/>
              <a:t>余块。</a:t>
            </a:r>
            <a:endParaRPr lang="zh-CN" altLang="en-US" dirty="0"/>
          </a:p>
          <a:p>
            <a:r>
              <a:rPr lang="zh-CN" altLang="en-US" dirty="0"/>
              <a:t>    现场</a:t>
            </a:r>
            <a:r>
              <a:rPr lang="en-US" altLang="zh-CN" dirty="0"/>
              <a:t>1</a:t>
            </a:r>
            <a:r>
              <a:rPr lang="zh-CN" altLang="en-US" dirty="0"/>
              <a:t>人被炸死，腹部以下全被炸碎，上身衣服、头发均被气浪冲光。爆炸烟尘达数米之高，形成蘑菇状烟云。气瓶使用单位擅自将氢气瓶不加任何内部处理就改成氧气瓶，仅把外表深绿色改为天蓝色即送去充装氧气：而气体充装单位在充装前不进行严格检查，也误作氧气瓶充装，致使瓶内氢气与压缩氧气混合而发生爆炸。</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9592" y="908720"/>
            <a:ext cx="7056784" cy="5355312"/>
          </a:xfrm>
          <a:prstGeom prst="rect">
            <a:avLst/>
          </a:prstGeom>
        </p:spPr>
        <p:txBody>
          <a:bodyPr wrap="square">
            <a:spAutoFit/>
          </a:bodyPr>
          <a:lstStyle/>
          <a:p>
            <a:pPr>
              <a:lnSpc>
                <a:spcPct val="200000"/>
              </a:lnSpc>
            </a:pPr>
            <a:r>
              <a:rPr lang="zh-CN" altLang="en-US" b="1" dirty="0">
                <a:solidFill>
                  <a:srgbClr val="0033CC"/>
                </a:solidFill>
              </a:rPr>
              <a:t>典型事故案例：</a:t>
            </a:r>
            <a:endParaRPr lang="en-US" altLang="zh-CN" b="1" dirty="0">
              <a:solidFill>
                <a:srgbClr val="0033CC"/>
              </a:solidFill>
            </a:endParaRPr>
          </a:p>
          <a:p>
            <a:r>
              <a:rPr lang="zh-CN" altLang="en-US" dirty="0"/>
              <a:t>    氧气瓶充装甲烷气体爆炸</a:t>
            </a:r>
            <a:r>
              <a:rPr lang="en-US" altLang="zh-CN" dirty="0"/>
              <a:t>:</a:t>
            </a:r>
            <a:endParaRPr lang="en-US" altLang="zh-CN" dirty="0"/>
          </a:p>
          <a:p>
            <a:endParaRPr lang="en-US" altLang="zh-CN" dirty="0"/>
          </a:p>
          <a:p>
            <a:r>
              <a:rPr lang="en-US" altLang="zh-CN" dirty="0"/>
              <a:t>    1992</a:t>
            </a:r>
            <a:r>
              <a:rPr lang="zh-CN" altLang="en-US" dirty="0"/>
              <a:t>年</a:t>
            </a:r>
            <a:r>
              <a:rPr lang="en-US" altLang="zh-CN" dirty="0"/>
              <a:t>1</a:t>
            </a:r>
            <a:r>
              <a:rPr lang="zh-CN" altLang="en-US" dirty="0"/>
              <a:t>月</a:t>
            </a:r>
            <a:r>
              <a:rPr lang="en-US" altLang="zh-CN" dirty="0"/>
              <a:t>14</a:t>
            </a:r>
            <a:r>
              <a:rPr lang="zh-CN" altLang="en-US" dirty="0"/>
              <a:t>日上午</a:t>
            </a:r>
            <a:r>
              <a:rPr lang="en-US" altLang="zh-CN" dirty="0"/>
              <a:t>9</a:t>
            </a:r>
            <a:r>
              <a:rPr lang="zh-CN" altLang="en-US" dirty="0"/>
              <a:t>时</a:t>
            </a:r>
            <a:r>
              <a:rPr lang="en-US" altLang="zh-CN" dirty="0"/>
              <a:t>35</a:t>
            </a:r>
            <a:r>
              <a:rPr lang="zh-CN" altLang="en-US" dirty="0"/>
              <a:t>分，抚顺华樱管件实业有限公司的厂房中一只正在使用的氧气瓶发生了粉碎性爆炸，爆炸的碎片击穿两只溶解乙炔气瓶，另有一只被击丁一个深坑，同时引发了火灾，烧掉各种规格密封橡胶圈</a:t>
            </a:r>
            <a:r>
              <a:rPr lang="en-US" altLang="zh-CN" dirty="0"/>
              <a:t>3430</a:t>
            </a:r>
            <a:r>
              <a:rPr lang="zh-CN" altLang="en-US" dirty="0"/>
              <a:t>个； </a:t>
            </a:r>
            <a:endParaRPr lang="zh-CN" altLang="en-US" dirty="0"/>
          </a:p>
          <a:p>
            <a:r>
              <a:rPr lang="zh-CN" altLang="en-US" dirty="0"/>
              <a:t>爆炸的冲击波损坏了铆焊厂房的玻璃一千余块，将</a:t>
            </a:r>
            <a:r>
              <a:rPr lang="en-US" altLang="zh-CN" dirty="0"/>
              <a:t>420mm</a:t>
            </a:r>
            <a:r>
              <a:rPr lang="zh-CN" altLang="en-US" dirty="0"/>
              <a:t>厚的隔墙崩掉一角，其余部分松动。钢瓶的碎片最远的一块飞出</a:t>
            </a:r>
            <a:r>
              <a:rPr lang="en-US" altLang="zh-CN" dirty="0"/>
              <a:t>250m</a:t>
            </a:r>
            <a:r>
              <a:rPr lang="zh-CN" altLang="en-US" dirty="0"/>
              <a:t>，打在办公大楼八层的窗户上。瓶底被冲压成一张平板，卧入水泥地面下</a:t>
            </a:r>
            <a:r>
              <a:rPr lang="en-US" altLang="zh-CN" dirty="0"/>
              <a:t>130mm</a:t>
            </a:r>
            <a:r>
              <a:rPr lang="zh-CN" altLang="en-US" dirty="0"/>
              <a:t>，形成一个直径</a:t>
            </a:r>
            <a:r>
              <a:rPr lang="en-US" altLang="zh-CN" dirty="0"/>
              <a:t>220mm</a:t>
            </a:r>
            <a:r>
              <a:rPr lang="zh-CN" altLang="en-US" dirty="0"/>
              <a:t>的深坑，并造成正在施焊的两名焊工耳膜穿孔，直接经济损失</a:t>
            </a:r>
            <a:r>
              <a:rPr lang="en-US" altLang="zh-CN" dirty="0"/>
              <a:t>2</a:t>
            </a:r>
            <a:r>
              <a:rPr lang="zh-CN" altLang="en-US" dirty="0"/>
              <a:t>．</a:t>
            </a:r>
            <a:r>
              <a:rPr lang="en-US" altLang="zh-CN" dirty="0"/>
              <a:t>7</a:t>
            </a:r>
            <a:r>
              <a:rPr lang="zh-CN" altLang="en-US" dirty="0"/>
              <a:t>万余元。 </a:t>
            </a:r>
            <a:endParaRPr lang="zh-CN" altLang="en-US" dirty="0"/>
          </a:p>
          <a:p>
            <a:endParaRPr lang="zh-CN" altLang="en-US" dirty="0"/>
          </a:p>
          <a:p>
            <a:r>
              <a:rPr lang="zh-CN" altLang="en-US" dirty="0"/>
              <a:t>    事故原因分析：</a:t>
            </a:r>
            <a:endParaRPr lang="zh-CN" altLang="en-US" dirty="0"/>
          </a:p>
          <a:p>
            <a:r>
              <a:rPr lang="zh-CN" altLang="en-US" dirty="0"/>
              <a:t>    在爆炸的气瓶瓶阀、减压阀内和气瓶碎片内均未发现有积碳。对另外两只同时充装的氧气瓶内的气体取样分析，发现含有</a:t>
            </a:r>
            <a:r>
              <a:rPr lang="en-US" altLang="zh-CN" dirty="0"/>
              <a:t>7</a:t>
            </a:r>
            <a:r>
              <a:rPr lang="zh-CN" altLang="en-US" dirty="0"/>
              <a:t>．</a:t>
            </a:r>
            <a:r>
              <a:rPr lang="en-US" altLang="zh-CN" dirty="0"/>
              <a:t>7</a:t>
            </a:r>
            <a:r>
              <a:rPr lang="zh-CN" altLang="en-US" dirty="0"/>
              <a:t>％和</a:t>
            </a:r>
            <a:r>
              <a:rPr lang="en-US" altLang="zh-CN" dirty="0"/>
              <a:t>1</a:t>
            </a:r>
            <a:r>
              <a:rPr lang="zh-CN" altLang="en-US" dirty="0"/>
              <a:t>．</a:t>
            </a:r>
            <a:r>
              <a:rPr lang="en-US" altLang="zh-CN" dirty="0"/>
              <a:t>1</a:t>
            </a:r>
            <a:r>
              <a:rPr lang="zh-CN" altLang="en-US" dirty="0"/>
              <a:t>％的甲烷气。这说明此次事故是由于甲烷气与氧气混装后，在使用中焊枪上的明火回火，引起的化学爆炸。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11560" y="836712"/>
            <a:ext cx="784887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en-US" altLang="zh-CN" sz="2000" b="1" dirty="0">
              <a:solidFill>
                <a:srgbClr val="FF0000"/>
              </a:solidFill>
            </a:endParaRPr>
          </a:p>
          <a:p>
            <a:pPr>
              <a:lnSpc>
                <a:spcPct val="150000"/>
              </a:lnSpc>
            </a:pPr>
            <a:r>
              <a:rPr lang="en-US" altLang="zh-CN" sz="2000" b="1" dirty="0">
                <a:solidFill>
                  <a:srgbClr val="FF0000"/>
                </a:solidFill>
              </a:rPr>
              <a:t>13</a:t>
            </a:r>
            <a:r>
              <a:rPr lang="zh-CN" altLang="en-US" sz="2000" b="1" dirty="0">
                <a:solidFill>
                  <a:srgbClr val="FF0000"/>
                </a:solidFill>
              </a:rPr>
              <a:t>、氧气瓶在与电焊同一作业现场使用时下部为什么要绝缘？</a:t>
            </a:r>
            <a:endParaRPr lang="en-US" altLang="zh-CN" sz="2000" b="1" dirty="0">
              <a:solidFill>
                <a:srgbClr val="FF0000"/>
              </a:solidFill>
            </a:endParaRPr>
          </a:p>
          <a:p>
            <a:pPr>
              <a:lnSpc>
                <a:spcPct val="150000"/>
              </a:lnSpc>
            </a:pPr>
            <a:endParaRPr lang="en-US" altLang="zh-CN" sz="2000" dirty="0"/>
          </a:p>
          <a:p>
            <a:pPr>
              <a:lnSpc>
                <a:spcPct val="150000"/>
              </a:lnSpc>
            </a:pPr>
            <a:r>
              <a:rPr lang="en-US" altLang="zh-CN" sz="2000" dirty="0"/>
              <a:t> </a:t>
            </a:r>
            <a:r>
              <a:rPr lang="zh-CN" altLang="en-US" sz="2000" dirty="0"/>
              <a:t>为了避免气瓶带电。当与电焊工在一起作业时（这是前提），氧气瓶瓶底垫绝缘物质，防止气瓶带电。与气瓶接触的管道等金属设备要有良好的接地装置，以防产生静电而造成燃烧或爆炸事故。</a:t>
            </a:r>
            <a:endParaRPr lang="zh-CN" altLang="en-US" sz="2000" dirty="0"/>
          </a:p>
          <a:p>
            <a:pPr>
              <a:lnSpc>
                <a:spcPct val="150000"/>
              </a:lnSpc>
            </a:pPr>
            <a:endParaRPr lang="en-US" altLang="zh-CN" sz="2000" b="1" dirty="0"/>
          </a:p>
          <a:p>
            <a:pPr>
              <a:lnSpc>
                <a:spcPct val="150000"/>
              </a:lnSpc>
            </a:pPr>
            <a:endParaRPr lang="zh-CN" altLang="en-US" sz="2000" b="1" dirty="0"/>
          </a:p>
          <a:p>
            <a:pPr>
              <a:lnSpc>
                <a:spcPct val="150000"/>
              </a:lnSpc>
            </a:pP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11560" y="836712"/>
            <a:ext cx="784887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en-US" altLang="zh-CN" sz="2000" b="1" dirty="0">
              <a:solidFill>
                <a:srgbClr val="FF0000"/>
              </a:solidFill>
            </a:endParaRPr>
          </a:p>
          <a:p>
            <a:pPr>
              <a:lnSpc>
                <a:spcPct val="150000"/>
              </a:lnSpc>
            </a:pPr>
            <a:r>
              <a:rPr lang="en-US" altLang="zh-CN" sz="2000" b="1" dirty="0">
                <a:solidFill>
                  <a:srgbClr val="FF0000"/>
                </a:solidFill>
              </a:rPr>
              <a:t>14</a:t>
            </a:r>
            <a:r>
              <a:rPr lang="zh-CN" altLang="en-US" sz="2000" b="1" dirty="0">
                <a:solidFill>
                  <a:srgbClr val="FF0000"/>
                </a:solidFill>
              </a:rPr>
              <a:t>、乙炔瓶为什么不可以放在绝缘体上使用？</a:t>
            </a:r>
            <a:endParaRPr lang="en-US" altLang="zh-CN" sz="2000" b="1" dirty="0">
              <a:solidFill>
                <a:srgbClr val="FF0000"/>
              </a:solidFill>
            </a:endParaRPr>
          </a:p>
          <a:p>
            <a:pPr>
              <a:lnSpc>
                <a:spcPct val="150000"/>
              </a:lnSpc>
            </a:pPr>
            <a:endParaRPr lang="en-US" altLang="zh-CN" sz="2000" dirty="0"/>
          </a:p>
          <a:p>
            <a:pPr>
              <a:lnSpc>
                <a:spcPct val="150000"/>
              </a:lnSpc>
            </a:pPr>
            <a:r>
              <a:rPr lang="zh-CN" altLang="en-US" sz="2000" dirty="0"/>
              <a:t>乙炔的点火能量只有</a:t>
            </a:r>
            <a:r>
              <a:rPr lang="en-US" altLang="zh-CN" sz="2000" dirty="0"/>
              <a:t>0.019</a:t>
            </a:r>
            <a:r>
              <a:rPr lang="zh-CN" altLang="en-US" sz="2000" dirty="0"/>
              <a:t>毫焦耳，微小静电放电（几个毫焦耳），就可以点燃（引爆）乙炔。乙炔在输气管内流动、或泄露，都会产生静电，任何形式的静电放电，都有可能点燃乙炔。因乙炔燃烧、爆炸不需要氧气，所以点燃后爆炸的可能性很大。如果将乙炔气瓶直接接地，使其无法带静电，当然也不会自然爆炸了。</a:t>
            </a:r>
            <a:endParaRPr lang="en-US" altLang="zh-CN" sz="2000" b="1" dirty="0"/>
          </a:p>
          <a:p>
            <a:pPr>
              <a:lnSpc>
                <a:spcPct val="150000"/>
              </a:lnSpc>
            </a:pPr>
            <a:endParaRPr lang="zh-CN" altLang="en-US" sz="2000" b="1" dirty="0"/>
          </a:p>
          <a:p>
            <a:pPr>
              <a:lnSpc>
                <a:spcPct val="150000"/>
              </a:lnSpc>
            </a:pP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11560" y="836712"/>
            <a:ext cx="784887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en-US" altLang="zh-CN" sz="2000" b="1" dirty="0">
              <a:solidFill>
                <a:srgbClr val="FF0000"/>
              </a:solidFill>
            </a:endParaRPr>
          </a:p>
          <a:p>
            <a:pPr>
              <a:lnSpc>
                <a:spcPct val="150000"/>
              </a:lnSpc>
            </a:pPr>
            <a:r>
              <a:rPr lang="en-US" altLang="zh-CN" sz="2000" b="1" dirty="0">
                <a:solidFill>
                  <a:srgbClr val="FF0000"/>
                </a:solidFill>
              </a:rPr>
              <a:t>15</a:t>
            </a:r>
            <a:r>
              <a:rPr lang="zh-CN" altLang="en-US" sz="2000" b="1" dirty="0">
                <a:solidFill>
                  <a:srgbClr val="FF0000"/>
                </a:solidFill>
              </a:rPr>
              <a:t>、为什么乙炔瓶使用铜合金器具时，合金含铜量应低于</a:t>
            </a:r>
            <a:r>
              <a:rPr lang="en-US" altLang="zh-CN" sz="2000" b="1" dirty="0">
                <a:solidFill>
                  <a:srgbClr val="FF0000"/>
                </a:solidFill>
              </a:rPr>
              <a:t>70%</a:t>
            </a:r>
            <a:r>
              <a:rPr lang="zh-CN" altLang="en-US" sz="2000" b="1" dirty="0">
                <a:solidFill>
                  <a:srgbClr val="FF0000"/>
                </a:solidFill>
              </a:rPr>
              <a:t>？</a:t>
            </a:r>
            <a:endParaRPr lang="en-US" altLang="zh-CN" sz="2000" b="1" dirty="0">
              <a:solidFill>
                <a:srgbClr val="FF0000"/>
              </a:solidFill>
            </a:endParaRPr>
          </a:p>
          <a:p>
            <a:pPr>
              <a:lnSpc>
                <a:spcPct val="150000"/>
              </a:lnSpc>
            </a:pPr>
            <a:endParaRPr lang="en-US" altLang="zh-CN" sz="2000" dirty="0"/>
          </a:p>
          <a:p>
            <a:pPr>
              <a:lnSpc>
                <a:spcPct val="150000"/>
              </a:lnSpc>
            </a:pPr>
            <a:r>
              <a:rPr lang="zh-CN" altLang="en-US" sz="2000" dirty="0"/>
              <a:t>乙炔与铜、银长期接触后，会生成爆炸性的化合物乙炔铜和乙炔银，当受到剧烈震动或温度高达</a:t>
            </a:r>
            <a:r>
              <a:rPr lang="en-US" altLang="zh-CN" sz="2000" dirty="0"/>
              <a:t>110 </a:t>
            </a:r>
            <a:r>
              <a:rPr lang="zh-CN" altLang="en-US" sz="2000" dirty="0"/>
              <a:t>～</a:t>
            </a:r>
            <a:r>
              <a:rPr lang="en-US" altLang="zh-CN" sz="2000" dirty="0"/>
              <a:t>120℃</a:t>
            </a:r>
            <a:r>
              <a:rPr lang="zh-CN" altLang="en-US" sz="2000" dirty="0"/>
              <a:t>时，就能引起爆炸。</a:t>
            </a:r>
            <a:endParaRPr lang="zh-CN" altLang="en-US" sz="2000" dirty="0"/>
          </a:p>
          <a:p>
            <a:pPr>
              <a:lnSpc>
                <a:spcPct val="150000"/>
              </a:lnSpc>
            </a:pPr>
            <a:endParaRPr lang="en-US" altLang="zh-CN" sz="2000" b="1" dirty="0"/>
          </a:p>
          <a:p>
            <a:pPr>
              <a:lnSpc>
                <a:spcPct val="150000"/>
              </a:lnSpc>
            </a:pPr>
            <a:endParaRPr lang="zh-CN" altLang="en-US" sz="2000" b="1" dirty="0"/>
          </a:p>
          <a:p>
            <a:pPr>
              <a:lnSpc>
                <a:spcPct val="150000"/>
              </a:lnSpc>
            </a:pP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748655" y="3968750"/>
            <a:ext cx="308038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90260" y="4231005"/>
            <a:ext cx="100330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11560" y="836712"/>
            <a:ext cx="784887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en-US" altLang="zh-CN" sz="2000" b="1" dirty="0">
              <a:solidFill>
                <a:srgbClr val="FF0000"/>
              </a:solidFill>
            </a:endParaRPr>
          </a:p>
          <a:p>
            <a:pPr>
              <a:lnSpc>
                <a:spcPct val="150000"/>
              </a:lnSpc>
            </a:pPr>
            <a:r>
              <a:rPr lang="en-US" altLang="zh-CN" sz="2000" b="1" dirty="0">
                <a:solidFill>
                  <a:srgbClr val="FF0000"/>
                </a:solidFill>
              </a:rPr>
              <a:t>1</a:t>
            </a:r>
            <a:r>
              <a:rPr lang="zh-CN" altLang="en-US" sz="2000" b="1" dirty="0">
                <a:solidFill>
                  <a:srgbClr val="FF0000"/>
                </a:solidFill>
              </a:rPr>
              <a:t>、氧气、乙炔瓶为什么要分开存放 ？</a:t>
            </a:r>
            <a:endParaRPr lang="zh-CN" altLang="en-US" sz="2000" b="1" dirty="0">
              <a:solidFill>
                <a:srgbClr val="FF0000"/>
              </a:solidFill>
            </a:endParaRPr>
          </a:p>
          <a:p>
            <a:pPr>
              <a:lnSpc>
                <a:spcPct val="150000"/>
              </a:lnSpc>
            </a:pPr>
            <a:endParaRPr lang="en-US" altLang="zh-CN" sz="2000" b="1" dirty="0"/>
          </a:p>
          <a:p>
            <a:pPr>
              <a:lnSpc>
                <a:spcPct val="150000"/>
              </a:lnSpc>
            </a:pPr>
            <a:r>
              <a:rPr lang="zh-CN" altLang="en-US" sz="2000" b="1" dirty="0"/>
              <a:t>乙炔是易燃物，氧气是助燃物。如果乙炔出现泄漏，乙炔与空气混合，遇见火星或者明火则发生剧烈的爆炸，爆炸又使氧气瓶破坏泄漏出氧气，这样的话，氧气的助燃性使得爆炸更加猛烈。无法控制。所以他们两个不能放在一起。 </a:t>
            </a:r>
            <a:endParaRPr lang="zh-CN" altLang="en-US" sz="2000" b="1" dirty="0"/>
          </a:p>
          <a:p>
            <a:pPr>
              <a:lnSpc>
                <a:spcPct val="150000"/>
              </a:lnSpc>
            </a:pP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11560" y="836712"/>
            <a:ext cx="7848872"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000" b="1" dirty="0">
                <a:solidFill>
                  <a:srgbClr val="FF0000"/>
                </a:solidFill>
              </a:rPr>
              <a:t>2</a:t>
            </a:r>
            <a:r>
              <a:rPr lang="zh-CN" altLang="en-US" sz="2000" b="1" dirty="0">
                <a:solidFill>
                  <a:srgbClr val="FF0000"/>
                </a:solidFill>
              </a:rPr>
              <a:t>、为什么乙炔瓶储存、使用时必须直立，不能卧放？</a:t>
            </a:r>
            <a:endParaRPr lang="zh-CN" altLang="en-US" sz="2000" b="1" dirty="0">
              <a:solidFill>
                <a:srgbClr val="FF0000"/>
              </a:solidFill>
            </a:endParaRPr>
          </a:p>
          <a:p>
            <a:endParaRPr lang="en-US" altLang="zh-CN" dirty="0"/>
          </a:p>
          <a:p>
            <a:r>
              <a:rPr lang="zh-CN" altLang="en-US" dirty="0"/>
              <a:t>①钢瓶中的乙炔在压力下溶解在丙酮溶剂中。开启阀门，压力减小，溶解的乙炔变成气体放出。乙炔气瓶横放有可能导致丙酮流出， 溶解于丙酮中的乙炔会快速挥发与空气混合形成爆炸性混合物，爆炸极限：</a:t>
            </a:r>
            <a:r>
              <a:rPr lang="en-US" altLang="zh-CN" dirty="0"/>
              <a:t>2.3%-72.3%</a:t>
            </a:r>
            <a:r>
              <a:rPr lang="zh-CN" altLang="en-US" dirty="0"/>
              <a:t>（</a:t>
            </a:r>
            <a:r>
              <a:rPr lang="en-US" altLang="zh-CN" dirty="0" err="1"/>
              <a:t>vol</a:t>
            </a:r>
            <a:r>
              <a:rPr lang="zh-CN" altLang="en-US" dirty="0"/>
              <a:t>），最小引燃能量：</a:t>
            </a:r>
            <a:r>
              <a:rPr lang="en-US" altLang="zh-CN" dirty="0"/>
              <a:t>0.019mJ</a:t>
            </a:r>
            <a:r>
              <a:rPr lang="zh-CN" altLang="en-US" dirty="0"/>
              <a:t>，遇明火、热能引起燃烧爆炸。 不仅增加丙酮的消耗量， 还会降低燃烧温度而影响使用，同时会产生回火而引发乙炔瓶爆炸事故；另压力会将溶剂和溶解的乙炔都吹出来，会导致乙炔压力升高爆炸。②乙炔瓶卧放易滚动，瓶与瓶、瓶与其它物体易受到撞击，形成激发能源，导致乙炔瓶事故的发生。</a:t>
            </a:r>
            <a:endParaRPr lang="zh-CN" altLang="en-US" dirty="0"/>
          </a:p>
          <a:p>
            <a:r>
              <a:rPr lang="zh-CN" altLang="en-US" dirty="0"/>
              <a:t>③使用时乙炔瓶瓶阀上装有减压器、阻火器、连接有胶管，因卧放易滚动，滚动时易损坏减压器、阻火器或拉脱胶管，造成乙炔气向外泄放，导致燃烧爆炸。</a:t>
            </a:r>
            <a:endParaRPr lang="zh-CN" altLang="en-US" dirty="0"/>
          </a:p>
          <a:p>
            <a:r>
              <a:rPr lang="zh-CN" altLang="en-US" dirty="0"/>
              <a:t>④乙炔瓶配有防震胶圈，其目的是防止在装卸、运输、使用中相互碰撞。胶圈是绝缘材料，卧放即等于乙炔瓶放在电绝缘体上，致使气瓶上产生的静电不能向大地扩散，聚集在瓶体上，易产生静电火花，当有乙炔气泄漏时，极易造成燃烧和爆炸事故。</a:t>
            </a:r>
            <a:endParaRPr lang="zh-CN" altLang="en-US" dirty="0"/>
          </a:p>
          <a:p>
            <a:r>
              <a:rPr lang="zh-CN" altLang="en-US" b="1" dirty="0"/>
              <a:t>基于以上原因，故乙炔瓶必须直立。</a:t>
            </a:r>
            <a:endParaRPr lang="zh-CN" altLang="en-US" sz="2000" b="1"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11560" y="836712"/>
            <a:ext cx="784887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en-US" altLang="zh-CN" sz="2000" b="1" dirty="0">
              <a:solidFill>
                <a:srgbClr val="FF0000"/>
              </a:solidFill>
            </a:endParaRPr>
          </a:p>
          <a:p>
            <a:pPr>
              <a:lnSpc>
                <a:spcPct val="150000"/>
              </a:lnSpc>
            </a:pPr>
            <a:r>
              <a:rPr lang="en-US" altLang="zh-CN" sz="2000" b="1" dirty="0">
                <a:solidFill>
                  <a:srgbClr val="FF0000"/>
                </a:solidFill>
              </a:rPr>
              <a:t>3</a:t>
            </a:r>
            <a:r>
              <a:rPr lang="zh-CN" altLang="en-US" sz="2000" b="1" dirty="0">
                <a:solidFill>
                  <a:srgbClr val="FF0000"/>
                </a:solidFill>
              </a:rPr>
              <a:t>、为什么瓶体温度不得暴晒？</a:t>
            </a:r>
            <a:endParaRPr lang="zh-CN" altLang="en-US" sz="2000" b="1" dirty="0">
              <a:solidFill>
                <a:srgbClr val="FF0000"/>
              </a:solidFill>
            </a:endParaRPr>
          </a:p>
          <a:p>
            <a:pPr>
              <a:lnSpc>
                <a:spcPct val="150000"/>
              </a:lnSpc>
            </a:pPr>
            <a:endParaRPr lang="en-US" altLang="zh-CN" sz="2000" b="1" dirty="0"/>
          </a:p>
          <a:p>
            <a:pPr>
              <a:lnSpc>
                <a:spcPct val="150000"/>
              </a:lnSpc>
            </a:pPr>
            <a:r>
              <a:rPr lang="zh-CN" altLang="en-US" sz="2000" dirty="0"/>
              <a:t>乙炔气瓶温度不得超过</a:t>
            </a:r>
            <a:r>
              <a:rPr lang="en-US" altLang="zh-CN" sz="2000" dirty="0"/>
              <a:t>40</a:t>
            </a:r>
            <a:r>
              <a:rPr lang="zh-CN" altLang="en-US" sz="2000" dirty="0"/>
              <a:t>度，丙酮沸点</a:t>
            </a:r>
            <a:r>
              <a:rPr lang="en-US" altLang="zh-CN" sz="2000" dirty="0"/>
              <a:t>58</a:t>
            </a:r>
            <a:r>
              <a:rPr lang="zh-CN" altLang="en-US" sz="2000" dirty="0"/>
              <a:t>度，温度越高丙酮挥发越快，析出乙炔，使瓶内压力急剧增加。</a:t>
            </a:r>
            <a:endParaRPr lang="zh-CN" altLang="en-US" sz="2000" dirty="0"/>
          </a:p>
          <a:p>
            <a:pPr>
              <a:lnSpc>
                <a:spcPct val="150000"/>
              </a:lnSpc>
            </a:pP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11560" y="836712"/>
            <a:ext cx="784887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en-US" altLang="zh-CN" sz="2000" b="1" dirty="0">
              <a:solidFill>
                <a:srgbClr val="FF0000"/>
              </a:solidFill>
            </a:endParaRPr>
          </a:p>
          <a:p>
            <a:pPr>
              <a:lnSpc>
                <a:spcPct val="150000"/>
              </a:lnSpc>
            </a:pPr>
            <a:r>
              <a:rPr lang="en-US" altLang="zh-CN" sz="2000" b="1" dirty="0">
                <a:solidFill>
                  <a:srgbClr val="FF0000"/>
                </a:solidFill>
              </a:rPr>
              <a:t>4</a:t>
            </a:r>
            <a:r>
              <a:rPr lang="zh-CN" altLang="en-US" sz="2000" b="1" dirty="0">
                <a:solidFill>
                  <a:srgbClr val="FF0000"/>
                </a:solidFill>
              </a:rPr>
              <a:t>、为何乙炔瓶、氧气瓶中一定要留有余压？</a:t>
            </a:r>
            <a:endParaRPr lang="zh-CN" altLang="en-US" sz="2000" b="1" dirty="0">
              <a:solidFill>
                <a:srgbClr val="FF0000"/>
              </a:solidFill>
            </a:endParaRPr>
          </a:p>
          <a:p>
            <a:pPr>
              <a:lnSpc>
                <a:spcPct val="150000"/>
              </a:lnSpc>
            </a:pPr>
            <a:endParaRPr lang="en-US" altLang="zh-CN" sz="2000" b="1" dirty="0"/>
          </a:p>
          <a:p>
            <a:pPr>
              <a:lnSpc>
                <a:spcPct val="150000"/>
              </a:lnSpc>
            </a:pPr>
            <a:r>
              <a:rPr lang="zh-CN" altLang="en-US" sz="2000" dirty="0"/>
              <a:t>瓶内留几公斤的压力，使瓶内的压力大于瓶外的压力，可以避免其他气体的流入，保证使用的安全。</a:t>
            </a:r>
            <a:endParaRPr lang="zh-CN" altLang="en-US" sz="2000" dirty="0"/>
          </a:p>
          <a:p>
            <a:pPr>
              <a:lnSpc>
                <a:spcPct val="150000"/>
              </a:lnSpc>
            </a:pPr>
            <a:r>
              <a:rPr lang="zh-CN" altLang="en-US" sz="2000" dirty="0"/>
              <a:t> 因为乙炔的爆炸极限很低，稍为混有一点空气，达到一定温度就会爆炸。所以乙炔瓶的排气口一 定要有减压阀，防止空气混入瓶中，要不然下次使用就有爆炸的危险。 加上减压阀，就是要防止瓶里的气压小于外界空气的气压，避免空气倒流到乙炔瓶中，氧气钢瓶应保留不小于 </a:t>
            </a:r>
            <a:r>
              <a:rPr lang="en-US" altLang="zh-CN" sz="2000" dirty="0"/>
              <a:t>0.098</a:t>
            </a:r>
            <a:r>
              <a:rPr lang="zh-CN" altLang="en-US" sz="2000" dirty="0"/>
              <a:t>～</a:t>
            </a:r>
            <a:r>
              <a:rPr lang="en-US" altLang="zh-CN" sz="2000" dirty="0"/>
              <a:t>0.196MPa </a:t>
            </a:r>
            <a:r>
              <a:rPr lang="zh-CN" altLang="en-US" sz="2000" dirty="0"/>
              <a:t>表压的剩余压力。 乙炔钢瓶应保留冬季 </a:t>
            </a:r>
            <a:r>
              <a:rPr lang="en-US" altLang="zh-CN" sz="2000" dirty="0"/>
              <a:t>49Kpa~98KPa</a:t>
            </a:r>
            <a:r>
              <a:rPr lang="zh-CN" altLang="en-US" sz="2000" dirty="0"/>
              <a:t>，夏季 </a:t>
            </a:r>
            <a:r>
              <a:rPr lang="en-US" altLang="zh-CN" sz="2000" dirty="0"/>
              <a:t>196KPa </a:t>
            </a:r>
            <a:r>
              <a:rPr lang="zh-CN" altLang="en-US" sz="2000" dirty="0"/>
              <a:t>表压的剩余压力。 </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340768"/>
            <a:ext cx="7056784" cy="3327899"/>
          </a:xfrm>
          <a:prstGeom prst="rect">
            <a:avLst/>
          </a:prstGeom>
        </p:spPr>
        <p:txBody>
          <a:bodyPr wrap="square">
            <a:spAutoFit/>
          </a:bodyPr>
          <a:lstStyle/>
          <a:p>
            <a:pPr>
              <a:lnSpc>
                <a:spcPct val="200000"/>
              </a:lnSpc>
            </a:pPr>
            <a:r>
              <a:rPr lang="zh-CN" altLang="en-US" b="1" dirty="0">
                <a:solidFill>
                  <a:srgbClr val="0033CC"/>
                </a:solidFill>
              </a:rPr>
              <a:t>典型事故案例：</a:t>
            </a:r>
            <a:endParaRPr lang="en-US" altLang="zh-CN" b="1" dirty="0">
              <a:solidFill>
                <a:srgbClr val="0033CC"/>
              </a:solidFill>
            </a:endParaRPr>
          </a:p>
          <a:p>
            <a:pPr>
              <a:lnSpc>
                <a:spcPct val="200000"/>
              </a:lnSpc>
            </a:pPr>
            <a:r>
              <a:rPr lang="en-US" altLang="zh-CN" dirty="0"/>
              <a:t>    1997</a:t>
            </a:r>
            <a:r>
              <a:rPr lang="zh-CN" altLang="en-US" dirty="0"/>
              <a:t>年</a:t>
            </a:r>
            <a:r>
              <a:rPr lang="en-US" altLang="zh-CN" dirty="0"/>
              <a:t>6</a:t>
            </a:r>
            <a:r>
              <a:rPr lang="zh-CN" altLang="en-US" dirty="0"/>
              <a:t>月</a:t>
            </a:r>
            <a:r>
              <a:rPr lang="en-US" altLang="zh-CN" dirty="0"/>
              <a:t>30</a:t>
            </a:r>
            <a:r>
              <a:rPr lang="zh-CN" altLang="en-US" dirty="0"/>
              <a:t>日，安徽宜城皖南煤矿机械厂制氧站瓶库发生强烈爆炸，整个库房被夷为平地，一充装工被砸死，</a:t>
            </a:r>
            <a:r>
              <a:rPr lang="en-US" altLang="zh-CN" dirty="0"/>
              <a:t>17</a:t>
            </a:r>
            <a:r>
              <a:rPr lang="zh-CN" altLang="en-US" dirty="0"/>
              <a:t>只氧气瓶受击爆破，</a:t>
            </a:r>
            <a:r>
              <a:rPr lang="en-US" altLang="zh-CN" dirty="0"/>
              <a:t>100</a:t>
            </a:r>
            <a:r>
              <a:rPr lang="zh-CN" altLang="en-US" dirty="0"/>
              <a:t>多只气瓶不能再用，直接经济损失四十多万元。事后分析为气瓶无余压（个体户将气全用尽），使用终了乙炔倒灌入氧气瓶内，再充氧后达到一定比例所致爆炸，属化学性爆炸。</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11560" y="836712"/>
            <a:ext cx="7848872"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endParaRPr lang="en-US" altLang="zh-CN" sz="2000" b="1" dirty="0">
              <a:solidFill>
                <a:srgbClr val="FF0000"/>
              </a:solidFill>
            </a:endParaRPr>
          </a:p>
          <a:p>
            <a:pPr>
              <a:lnSpc>
                <a:spcPct val="150000"/>
              </a:lnSpc>
            </a:pPr>
            <a:r>
              <a:rPr lang="en-US" altLang="zh-CN" sz="2000" b="1" dirty="0">
                <a:solidFill>
                  <a:srgbClr val="FF0000"/>
                </a:solidFill>
              </a:rPr>
              <a:t>5</a:t>
            </a:r>
            <a:r>
              <a:rPr lang="zh-CN" altLang="en-US" sz="2000" b="1" dirty="0">
                <a:solidFill>
                  <a:srgbClr val="FF0000"/>
                </a:solidFill>
              </a:rPr>
              <a:t>、为什么氧气瓶特别是瓶口不能沾染或接触油脂类物质？</a:t>
            </a:r>
            <a:endParaRPr lang="zh-CN" altLang="en-US" sz="2000" b="1" dirty="0">
              <a:solidFill>
                <a:srgbClr val="FF0000"/>
              </a:solidFill>
            </a:endParaRPr>
          </a:p>
          <a:p>
            <a:pPr>
              <a:lnSpc>
                <a:spcPct val="150000"/>
              </a:lnSpc>
            </a:pPr>
            <a:endParaRPr lang="en-US" altLang="zh-CN" sz="2000" b="1" dirty="0"/>
          </a:p>
          <a:p>
            <a:r>
              <a:rPr lang="zh-CN" altLang="en-US" sz="2000" dirty="0"/>
              <a:t>因油脂，特别是含有不饱和脂及酸脂，很容易气化放热。油纱头、油布所以能自燃就是由于在空气中发生氧化作用，聚热不散，当达到自燃点而引起自燃。而油脂在空气中气化速度较慢，产生的热量很快散发，一般不易聚热自燃。 </a:t>
            </a:r>
            <a:endParaRPr lang="zh-CN" altLang="en-US" sz="2000" dirty="0"/>
          </a:p>
          <a:p>
            <a:r>
              <a:rPr lang="zh-CN" altLang="en-US" sz="2000" dirty="0"/>
              <a:t>由于纯氧有极强的氧化性，它能促使可燃物的猛烈燃烧。油脂类物质遇到了纯氧，其气化速度大大加快。同时放出大量热量。温度迅速上升，很快就会引起燃烧。如果氧气瓶口沾上油脂，当氧气急速喷出时，使油脂迅速发生氧化反应，而且高压气流与瓶口摩擦产生的热量又进一步加速氧化反应的进行，所以沾染在氧气瓶或减压阀上的油脂就会引起燃烧，甚至爆炸，这就是氧气瓶特别是瓶嘴及与氧气接触的附件严禁接触沾染油脂的原因。</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092800"/>
            <a:ext cx="7056784" cy="3416320"/>
          </a:xfrm>
          <a:prstGeom prst="rect">
            <a:avLst/>
          </a:prstGeom>
        </p:spPr>
        <p:txBody>
          <a:bodyPr wrap="square">
            <a:spAutoFit/>
          </a:bodyPr>
          <a:lstStyle/>
          <a:p>
            <a:pPr>
              <a:lnSpc>
                <a:spcPct val="200000"/>
              </a:lnSpc>
            </a:pPr>
            <a:r>
              <a:rPr lang="zh-CN" altLang="en-US" b="1" dirty="0">
                <a:solidFill>
                  <a:srgbClr val="0033CC"/>
                </a:solidFill>
              </a:rPr>
              <a:t>典型事故案例：</a:t>
            </a:r>
            <a:endParaRPr lang="en-US" altLang="zh-CN" b="1" dirty="0">
              <a:solidFill>
                <a:srgbClr val="0033CC"/>
              </a:solidFill>
            </a:endParaRPr>
          </a:p>
          <a:p>
            <a:r>
              <a:rPr lang="en-US" altLang="zh-CN" dirty="0"/>
              <a:t>    1996</a:t>
            </a:r>
            <a:r>
              <a:rPr lang="zh-CN" altLang="en-US" dirty="0"/>
              <a:t>年</a:t>
            </a:r>
            <a:r>
              <a:rPr lang="en-US" altLang="zh-CN" dirty="0"/>
              <a:t>9</a:t>
            </a:r>
            <a:r>
              <a:rPr lang="zh-CN" altLang="en-US" dirty="0"/>
              <a:t>月</a:t>
            </a:r>
            <a:r>
              <a:rPr lang="en-US" altLang="zh-CN" dirty="0"/>
              <a:t>16</a:t>
            </a:r>
            <a:r>
              <a:rPr lang="zh-CN" altLang="en-US" dirty="0"/>
              <a:t>日，河北首钢三建公司机修车间正在维修一台大型挖掘机，设备技术员王某在工人顶不出活塞杆时，竞提出用氧气瓶中的氧气顶活塞杆，结果氧气遇油发生了爆炸，活塞杆飞出，将现场一工人打死。</a:t>
            </a:r>
            <a:endParaRPr lang="en-US" altLang="zh-CN" dirty="0"/>
          </a:p>
          <a:p>
            <a:endParaRPr lang="zh-CN" altLang="en-US" dirty="0"/>
          </a:p>
          <a:p>
            <a:pPr>
              <a:lnSpc>
                <a:spcPct val="200000"/>
              </a:lnSpc>
            </a:pPr>
            <a:r>
              <a:rPr lang="zh-CN" altLang="en-US" b="1" dirty="0">
                <a:solidFill>
                  <a:srgbClr val="0033CC"/>
                </a:solidFill>
              </a:rPr>
              <a:t>典型事故案例：</a:t>
            </a:r>
            <a:endParaRPr lang="en-US" altLang="zh-CN" b="1" dirty="0">
              <a:solidFill>
                <a:srgbClr val="0033CC"/>
              </a:solidFill>
            </a:endParaRPr>
          </a:p>
          <a:p>
            <a:r>
              <a:rPr lang="en-US" altLang="zh-CN" dirty="0"/>
              <a:t> 1998</a:t>
            </a:r>
            <a:r>
              <a:rPr lang="zh-CN" altLang="en-US" dirty="0"/>
              <a:t>年</a:t>
            </a:r>
            <a:r>
              <a:rPr lang="en-US" altLang="zh-CN" dirty="0"/>
              <a:t>6</a:t>
            </a:r>
            <a:r>
              <a:rPr lang="zh-CN" altLang="en-US" dirty="0"/>
              <a:t>月</a:t>
            </a:r>
            <a:r>
              <a:rPr lang="en-US" altLang="zh-CN" dirty="0"/>
              <a:t>28</a:t>
            </a:r>
            <a:r>
              <a:rPr lang="zh-CN" altLang="en-US" dirty="0"/>
              <a:t>日，福建惠安某冷冻厂在维修制冷池蒸发器时用氧气瓶的氧气进行试压，致使制冷压缩机爆炸（压缩机有油脂），又引发机房爆燃，造成</a:t>
            </a:r>
            <a:r>
              <a:rPr lang="en-US" altLang="zh-CN" dirty="0"/>
              <a:t>4</a:t>
            </a:r>
            <a:r>
              <a:rPr lang="zh-CN" altLang="en-US" dirty="0"/>
              <a:t>人死亡，直接经济损失</a:t>
            </a:r>
            <a:r>
              <a:rPr lang="en-US" altLang="zh-CN" dirty="0"/>
              <a:t>50</a:t>
            </a:r>
            <a:r>
              <a:rPr lang="zh-CN" altLang="en-US" dirty="0"/>
              <a:t>多万元。。</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ISLIDE.VECTOR" val="36616922-28ac-4920-92ce-368fdc1ddbd0"/>
</p:tagLst>
</file>

<file path=ppt/tags/tag16.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7.xml><?xml version="1.0" encoding="utf-8"?>
<p:tagLst xmlns:p="http://schemas.openxmlformats.org/presentationml/2006/main">
  <p:tag name="THINKCELLUNDODONOTDELETE" val="78"/>
  <p:tag name="COMMONDATA" val="eyJoZGlkIjoiZGNjNzY5OWZiZjc5NDcwYmI3ZjA1YjQ5MjEyOGU4ODUifQ=="/>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12700">
          <a:solidFill>
            <a:schemeClr val="tx1"/>
          </a:solidFill>
          <a:miter lim="800000"/>
        </a:ln>
      </a:spPr>
      <a:bodyPr wrap="none" anchor="ctr"/>
      <a:lstStyle>
        <a:defPPr algn="ctr">
          <a:defRPr sz="1400" dirty="0">
            <a:latin typeface="宋体" panose="02010600030101010101" pitchFamily="2" charset="-122"/>
          </a:defRPr>
        </a:defPPr>
      </a:lstStyle>
    </a:spDef>
    <a:txDef>
      <a:spPr>
        <a:solidFill>
          <a:srgbClr val="002060"/>
        </a:solidFill>
      </a:spPr>
      <a:bodyPr wrap="square" rtlCol="0" anchor="ctr" anchorCtr="0">
        <a:noAutofit/>
      </a:bodyPr>
      <a:lstStyle>
        <a:defPPr algn="ctr">
          <a:defRPr sz="2000" dirty="0" smtClean="0">
            <a:latin typeface="微软雅黑" panose="020B0503020204020204" pitchFamily="34" charset="-122"/>
            <a:ea typeface="微软雅黑" panose="020B0503020204020204" pitchFamily="34" charset="-122"/>
          </a:defRPr>
        </a:defPPr>
      </a:lstStyle>
      <a:style>
        <a:lnRef idx="0">
          <a:schemeClr val="accent6"/>
        </a:lnRef>
        <a:fillRef idx="3">
          <a:schemeClr val="accent6"/>
        </a:fillRef>
        <a:effectRef idx="3">
          <a:schemeClr val="accent6"/>
        </a:effectRef>
        <a:fontRef idx="minor">
          <a:schemeClr val="lt1"/>
        </a:fontRef>
      </a: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5219</Words>
  <Application>WPS 演示</Application>
  <PresentationFormat>全屏显示(4:3)</PresentationFormat>
  <Paragraphs>169</Paragraphs>
  <Slides>26</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Arial</vt:lpstr>
      <vt:lpstr>宋体</vt:lpstr>
      <vt:lpstr>Wingdings</vt:lpstr>
      <vt:lpstr>微软雅黑</vt:lpstr>
      <vt:lpstr>黑体</vt:lpstr>
      <vt:lpstr>Arial Unicode MS</vt:lpstr>
      <vt:lpstr>Calibri</vt:lpstr>
      <vt:lpstr>楷体</vt:lpstr>
      <vt:lpstr>汉仪旗黑-85S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cp:revision>
  <cp:lastPrinted>2012-02-09T03:27:00Z</cp:lastPrinted>
  <dcterms:created xsi:type="dcterms:W3CDTF">2022-07-19T02:43:00Z</dcterms:created>
  <dcterms:modified xsi:type="dcterms:W3CDTF">2024-01-10T06:51:05Z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52D11089B1F04D46932DD270435DF987_13</vt:lpwstr>
  </property>
  <property fmtid="{D5CDD505-2E9C-101B-9397-08002B2CF9AE}" pid="3" name="KSOProductBuildVer">
    <vt:lpwstr>2052-12.1.0.16120</vt:lpwstr>
  </property>
</Properties>
</file>