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0" r:id="rId4"/>
    <p:sldId id="279" r:id="rId5"/>
    <p:sldId id="257" r:id="rId6"/>
    <p:sldId id="280"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6" r:id="rId23"/>
    <p:sldId id="277" r:id="rId24"/>
    <p:sldId id="278" r:id="rId25"/>
    <p:sldId id="302" r:id="rId26"/>
  </p:sldIdLst>
  <p:sldSz cx="9144000" cy="6858000" type="screen4x3"/>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8.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6.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userDrawn="1"/>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fld>
            <a:endParaRPr lang="zh-CN" altLang="en-US"/>
          </a:p>
        </p:txBody>
      </p:sp>
      <p:sp>
        <p:nvSpPr>
          <p:cNvPr id="8" name="矩形 7"/>
          <p:cNvSpPr/>
          <p:nvPr userDrawn="1"/>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pic>
        <p:nvPicPr>
          <p:cNvPr id="9" name="图片 8"/>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7.xml"/><Relationship Id="rId7" Type="http://schemas.openxmlformats.org/officeDocument/2006/relationships/hyperlink" Target="http://www.bofety.com/" TargetMode="External"/><Relationship Id="rId6"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tags" Target="../tags/tag15.xml"/><Relationship Id="rId3" Type="http://schemas.openxmlformats.org/officeDocument/2006/relationships/image" Target="../media/image6.jpeg"/><Relationship Id="rId2" Type="http://schemas.openxmlformats.org/officeDocument/2006/relationships/tags" Target="../tags/tag1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zh-CN" altLang="zh-CN" b="1" dirty="0" smtClean="0"/>
              <a:t>应急部</a:t>
            </a:r>
            <a:r>
              <a:rPr lang="en-US" altLang="zh-CN" b="1" dirty="0" smtClean="0"/>
              <a:t>1</a:t>
            </a:r>
            <a:r>
              <a:rPr lang="zh-CN" altLang="zh-CN" b="1" dirty="0" smtClean="0"/>
              <a:t>号令《安全评价检测检验机构管理办法》及解读宣贯</a:t>
            </a:r>
            <a:br>
              <a:rPr lang="zh-CN" altLang="zh-CN" dirty="0" smtClean="0"/>
            </a:br>
            <a:endParaRPr lang="zh-CN" altLang="en-US" dirty="0"/>
          </a:p>
        </p:txBody>
      </p:sp>
      <p:sp>
        <p:nvSpPr>
          <p:cNvPr id="4" name="文本框 3" descr="7b0a2020202022776f7264617274223a20227b5c2269645c223a32353030343531362c5c227469645c223a31333439377d220a7d0a"/>
          <p:cNvSpPr txBox="1"/>
          <p:nvPr>
            <p:custDataLst>
              <p:tags r:id="rId1"/>
            </p:custDataLst>
          </p:nvPr>
        </p:nvSpPr>
        <p:spPr>
          <a:xfrm>
            <a:off x="6112669" y="29969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775169" y="393288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707505" y="39333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639841" y="39328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80728"/>
            <a:ext cx="8229600" cy="5305792"/>
          </a:xfrm>
        </p:spPr>
        <p:txBody>
          <a:bodyPr>
            <a:normAutofit/>
          </a:bodyPr>
          <a:lstStyle/>
          <a:p>
            <a:pPr>
              <a:lnSpc>
                <a:spcPts val="3800"/>
              </a:lnSpc>
            </a:pPr>
            <a:r>
              <a:rPr lang="en-US" altLang="zh-CN" sz="2800" dirty="0" smtClean="0"/>
              <a:t>5</a:t>
            </a:r>
            <a:r>
              <a:rPr lang="zh-CN" altLang="zh-CN" sz="2800" dirty="0" smtClean="0"/>
              <a:t>、信息共享：安全评价检测检验机构信息查询系统与国家企业信用信息公示系统、全国信用信息共享平台、安全评价师查询平台、注册安全工程师查询系统等互通互联</a:t>
            </a:r>
            <a:r>
              <a:rPr lang="zh-CN" altLang="en-US" sz="2800" dirty="0" smtClean="0"/>
              <a:t>。</a:t>
            </a:r>
            <a:endParaRPr lang="zh-CN" altLang="zh-CN" sz="2800" dirty="0" smtClean="0"/>
          </a:p>
          <a:p>
            <a:pPr>
              <a:lnSpc>
                <a:spcPts val="3800"/>
              </a:lnSpc>
            </a:pPr>
            <a:r>
              <a:rPr lang="en-US" altLang="zh-CN" sz="2800" dirty="0" smtClean="0"/>
              <a:t>6</a:t>
            </a:r>
            <a:r>
              <a:rPr lang="zh-CN" altLang="zh-CN" sz="2800" dirty="0" smtClean="0"/>
              <a:t>、行业自律：积极推进信用评估、综合能力和专业能力评定，引导机构提升服务能力质量和水平</a:t>
            </a:r>
            <a:r>
              <a:rPr lang="zh-CN" altLang="en-US" sz="2800" dirty="0" smtClean="0"/>
              <a:t>。</a:t>
            </a:r>
            <a:endParaRPr lang="zh-CN" altLang="zh-CN" sz="2800" dirty="0" smtClean="0"/>
          </a:p>
          <a:p>
            <a:pPr>
              <a:lnSpc>
                <a:spcPts val="3800"/>
              </a:lnSpc>
            </a:pPr>
            <a:r>
              <a:rPr lang="en-US" altLang="zh-CN" sz="2800" dirty="0" smtClean="0"/>
              <a:t>7</a:t>
            </a:r>
            <a:r>
              <a:rPr lang="zh-CN" altLang="zh-CN" sz="2800" dirty="0" smtClean="0"/>
              <a:t>、把告知承诺、自我声明、容缺受理（审批）、补充要件等事项作为审批后监管检查的重点</a:t>
            </a:r>
            <a:r>
              <a:rPr lang="zh-CN" altLang="en-US" sz="2800" dirty="0" smtClean="0"/>
              <a:t>。</a:t>
            </a:r>
            <a:endParaRPr lang="zh-CN" altLang="zh-CN"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2776"/>
            <a:ext cx="8229600" cy="4873744"/>
          </a:xfrm>
        </p:spPr>
        <p:txBody>
          <a:bodyPr>
            <a:normAutofit/>
          </a:bodyPr>
          <a:lstStyle/>
          <a:p>
            <a:pPr>
              <a:lnSpc>
                <a:spcPts val="3800"/>
              </a:lnSpc>
            </a:pPr>
            <a:r>
              <a:rPr lang="en-US" altLang="zh-CN" sz="2800" dirty="0" smtClean="0"/>
              <a:t>8</a:t>
            </a:r>
            <a:r>
              <a:rPr lang="zh-CN" altLang="zh-CN" sz="2800" dirty="0" smtClean="0"/>
              <a:t>、把曾受过行政处罚、有不良信用记录、曾纳入有关部门“黑名单”管理、与生产安全事故有关联的机构作为监管重点</a:t>
            </a:r>
            <a:r>
              <a:rPr lang="zh-CN" altLang="en-US" sz="2800" dirty="0" smtClean="0"/>
              <a:t>。</a:t>
            </a:r>
            <a:endParaRPr lang="zh-CN" altLang="zh-CN" sz="2800" dirty="0" smtClean="0"/>
          </a:p>
          <a:p>
            <a:pPr>
              <a:lnSpc>
                <a:spcPts val="3800"/>
              </a:lnSpc>
            </a:pPr>
            <a:r>
              <a:rPr lang="en-US" altLang="zh-CN" sz="2800" dirty="0" smtClean="0"/>
              <a:t>9</a:t>
            </a:r>
            <a:r>
              <a:rPr lang="zh-CN" altLang="zh-CN" sz="2800" dirty="0" smtClean="0"/>
              <a:t>、资质认可机关重点对机构资质保持、安全评价过程控制执行、检测检验管理体系运行等情况实施检查；矿山、金属冶炼、危险化学品等行业监管部门重点对机构执行业内法规标准、评价检测报告完整性和真实性等情况实施检查。</a:t>
            </a:r>
            <a:endParaRPr lang="zh-CN" alt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dirty="0" smtClean="0"/>
              <a:t>五、其他变化</a:t>
            </a:r>
            <a:endParaRPr lang="zh-CN" altLang="en-US" sz="3600" dirty="0"/>
          </a:p>
        </p:txBody>
      </p:sp>
      <p:sp>
        <p:nvSpPr>
          <p:cNvPr id="3" name="内容占位符 2"/>
          <p:cNvSpPr>
            <a:spLocks noGrp="1"/>
          </p:cNvSpPr>
          <p:nvPr>
            <p:ph idx="1"/>
          </p:nvPr>
        </p:nvSpPr>
        <p:spPr>
          <a:xfrm>
            <a:off x="457200" y="1412776"/>
            <a:ext cx="8229600" cy="4873744"/>
          </a:xfrm>
        </p:spPr>
        <p:txBody>
          <a:bodyPr>
            <a:normAutofit/>
          </a:bodyPr>
          <a:lstStyle/>
          <a:p>
            <a:pPr>
              <a:lnSpc>
                <a:spcPts val="3800"/>
              </a:lnSpc>
            </a:pPr>
            <a:r>
              <a:rPr lang="en-US" altLang="zh-CN" sz="2800" dirty="0" smtClean="0"/>
              <a:t>1</a:t>
            </a:r>
            <a:r>
              <a:rPr lang="zh-CN" altLang="zh-CN" sz="2800" dirty="0" smtClean="0"/>
              <a:t>、人员任职条件变化</a:t>
            </a:r>
            <a:endParaRPr lang="zh-CN" altLang="zh-CN" sz="2800" dirty="0" smtClean="0"/>
          </a:p>
          <a:p>
            <a:pPr>
              <a:lnSpc>
                <a:spcPts val="3800"/>
              </a:lnSpc>
            </a:pPr>
            <a:r>
              <a:rPr lang="zh-CN" altLang="zh-CN" sz="2800" dirty="0" smtClean="0"/>
              <a:t>（</a:t>
            </a:r>
            <a:r>
              <a:rPr lang="en-US" altLang="zh-CN" sz="2800" dirty="0" smtClean="0"/>
              <a:t>1</a:t>
            </a:r>
            <a:r>
              <a:rPr lang="zh-CN" altLang="zh-CN" sz="2800" dirty="0" smtClean="0"/>
              <a:t>）技术负责人条件变化：必须是专职，由二级评价师改为一级评价师；高级职称。技术负责人最好一个行业设置一个技术负责人。该行业技术负责人不可以是本行业安全评价项目的项目组成员，可以是其他行业的安全评价项目的项目组成员（或项目组组长），但必须在过程控制文件中明确。</a:t>
            </a:r>
            <a:endParaRPr lang="zh-CN" altLang="zh-CN"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2776"/>
            <a:ext cx="8229600" cy="4873744"/>
          </a:xfrm>
        </p:spPr>
        <p:txBody>
          <a:bodyPr/>
          <a:lstStyle/>
          <a:p>
            <a:pPr>
              <a:lnSpc>
                <a:spcPts val="3800"/>
              </a:lnSpc>
            </a:pPr>
            <a:r>
              <a:rPr lang="zh-CN" altLang="zh-CN" sz="2800" dirty="0" smtClean="0"/>
              <a:t>（</a:t>
            </a:r>
            <a:r>
              <a:rPr lang="en-US" altLang="zh-CN" sz="2800" dirty="0" smtClean="0"/>
              <a:t>2</a:t>
            </a:r>
            <a:r>
              <a:rPr lang="zh-CN" altLang="zh-CN" sz="2800" dirty="0" smtClean="0"/>
              <a:t>）过程控制负责人：必须是专职且有安全评价师资格，不可以是项目组成员。</a:t>
            </a:r>
            <a:endParaRPr lang="zh-CN" altLang="zh-CN" sz="2800" dirty="0" smtClean="0"/>
          </a:p>
          <a:p>
            <a:pPr>
              <a:lnSpc>
                <a:spcPts val="3800"/>
              </a:lnSpc>
            </a:pPr>
            <a:r>
              <a:rPr lang="zh-CN" altLang="zh-CN" sz="2800" dirty="0" smtClean="0"/>
              <a:t>（</a:t>
            </a:r>
            <a:r>
              <a:rPr lang="en-US" altLang="zh-CN" sz="2800" dirty="0" smtClean="0"/>
              <a:t>3</a:t>
            </a:r>
            <a:r>
              <a:rPr lang="zh-CN" altLang="zh-CN" sz="2800" dirty="0" smtClean="0"/>
              <a:t>）安全评价项目组长具有与业务相关的二级以上安全评价师资格，可以是兼职的。</a:t>
            </a:r>
            <a:endParaRPr lang="zh-CN" altLang="zh-CN" sz="2800" dirty="0" smtClean="0"/>
          </a:p>
          <a:p>
            <a:pPr>
              <a:lnSpc>
                <a:spcPts val="3800"/>
              </a:lnSpc>
            </a:pPr>
            <a:r>
              <a:rPr lang="zh-CN" altLang="zh-CN" sz="2800" dirty="0" smtClean="0"/>
              <a:t>（</a:t>
            </a:r>
            <a:r>
              <a:rPr lang="en-US" altLang="zh-CN" sz="2800" dirty="0" smtClean="0"/>
              <a:t>4</a:t>
            </a:r>
            <a:r>
              <a:rPr lang="zh-CN" altLang="zh-CN" sz="2800" dirty="0" smtClean="0"/>
              <a:t>）项目组其他组成人员</a:t>
            </a:r>
            <a:r>
              <a:rPr lang="zh-CN" altLang="zh-CN" sz="2800" dirty="0" smtClean="0">
                <a:solidFill>
                  <a:srgbClr val="FF0000"/>
                </a:solidFill>
              </a:rPr>
              <a:t>应当符合</a:t>
            </a:r>
            <a:r>
              <a:rPr lang="zh-CN" altLang="zh-CN" sz="2800" dirty="0" smtClean="0"/>
              <a:t>安全评价项目专职安全评价师专业能力配备标准，专兼职均可。</a:t>
            </a:r>
            <a:endParaRPr lang="zh-CN" altLang="zh-CN" sz="2800" dirty="0" smtClean="0"/>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67544" y="332656"/>
          <a:ext cx="8363272" cy="6113762"/>
        </p:xfrm>
        <a:graphic>
          <a:graphicData uri="http://schemas.openxmlformats.org/drawingml/2006/table">
            <a:tbl>
              <a:tblPr firstRow="1" bandRow="1">
                <a:tableStyleId>{5C22544A-7EE6-4342-B048-85BDC9FD1C3A}</a:tableStyleId>
              </a:tblPr>
              <a:tblGrid>
                <a:gridCol w="2818656"/>
                <a:gridCol w="5544616"/>
              </a:tblGrid>
              <a:tr h="689618">
                <a:tc>
                  <a:txBody>
                    <a:bodyPr/>
                    <a:lstStyle/>
                    <a:p>
                      <a:pPr algn="ctr">
                        <a:lnSpc>
                          <a:spcPct val="100000"/>
                        </a:lnSpc>
                        <a:spcBef>
                          <a:spcPts val="0"/>
                        </a:spcBef>
                        <a:spcAft>
                          <a:spcPts val="0"/>
                        </a:spcAft>
                      </a:pPr>
                      <a:r>
                        <a:rPr lang="zh-CN" sz="1800" b="1" kern="0" dirty="0">
                          <a:latin typeface="Calibri" panose="020F0502020204030204"/>
                          <a:ea typeface="宋体" panose="02010600030101010101" pitchFamily="2" charset="-122"/>
                          <a:cs typeface="宋体" panose="02010600030101010101" pitchFamily="2" charset="-122"/>
                        </a:rPr>
                        <a:t>业务范围</a:t>
                      </a:r>
                      <a:endParaRPr lang="zh-CN" sz="1800" kern="100" dirty="0">
                        <a:latin typeface="Calibri" panose="020F0502020204030204"/>
                        <a:ea typeface="宋体" panose="02010600030101010101" pitchFamily="2" charset="-122"/>
                        <a:cs typeface="Times New Roman" panose="02020603050405020304"/>
                      </a:endParaRPr>
                    </a:p>
                  </a:txBody>
                  <a:tcPr marL="6985" marR="6985" marT="6985" marB="0" anchor="ctr"/>
                </a:tc>
                <a:tc>
                  <a:txBody>
                    <a:bodyPr/>
                    <a:lstStyle/>
                    <a:p>
                      <a:pPr algn="ctr">
                        <a:lnSpc>
                          <a:spcPct val="100000"/>
                        </a:lnSpc>
                        <a:spcBef>
                          <a:spcPts val="0"/>
                        </a:spcBef>
                        <a:spcAft>
                          <a:spcPts val="0"/>
                        </a:spcAft>
                      </a:pPr>
                      <a:r>
                        <a:rPr lang="zh-CN" sz="1800" b="1" kern="0">
                          <a:latin typeface="Calibri" panose="020F0502020204030204"/>
                          <a:ea typeface="宋体" panose="02010600030101010101" pitchFamily="2" charset="-122"/>
                          <a:cs typeface="宋体" panose="02010600030101010101" pitchFamily="2" charset="-122"/>
                        </a:rPr>
                        <a:t>专职安全评价师专业能力配备标准</a:t>
                      </a:r>
                      <a:endParaRPr lang="zh-CN" sz="1800" kern="100">
                        <a:latin typeface="Calibri" panose="020F0502020204030204"/>
                        <a:ea typeface="宋体" panose="02010600030101010101" pitchFamily="2" charset="-122"/>
                        <a:cs typeface="Times New Roman" panose="02020603050405020304"/>
                      </a:endParaRPr>
                    </a:p>
                  </a:txBody>
                  <a:tcPr marL="6985" marR="6985" marT="6985" marB="0" anchor="ctr"/>
                </a:tc>
              </a:tr>
              <a:tr h="765639">
                <a:tc>
                  <a:txBody>
                    <a:bodyPr/>
                    <a:lstStyle/>
                    <a:p>
                      <a:pPr algn="ctr">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煤炭开采业</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c>
                  <a:txBody>
                    <a:bodyPr/>
                    <a:lstStyle/>
                    <a:p>
                      <a:pPr algn="l">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安全、机械、电气、采矿、通风、矿建、地质各</a:t>
                      </a:r>
                      <a:r>
                        <a:rPr lang="en-US" sz="1800" kern="300" baseline="0" dirty="0">
                          <a:latin typeface="Calibri" panose="020F0502020204030204"/>
                          <a:ea typeface="仿宋_GB2312"/>
                          <a:cs typeface="宋体" panose="02010600030101010101" pitchFamily="2" charset="-122"/>
                        </a:rPr>
                        <a:t>1</a:t>
                      </a:r>
                      <a:r>
                        <a:rPr lang="zh-CN" sz="1800" kern="300" baseline="0" dirty="0">
                          <a:latin typeface="Calibri" panose="020F0502020204030204"/>
                          <a:ea typeface="仿宋_GB2312"/>
                          <a:cs typeface="宋体" panose="02010600030101010101" pitchFamily="2" charset="-122"/>
                        </a:rPr>
                        <a:t>名及以上。</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r>
              <a:tr h="765639">
                <a:tc>
                  <a:txBody>
                    <a:bodyPr/>
                    <a:lstStyle/>
                    <a:p>
                      <a:pPr algn="ctr">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金属、非金属矿及</a:t>
                      </a:r>
                      <a:endParaRPr lang="zh-CN" sz="1800" kern="300" baseline="0" dirty="0">
                        <a:latin typeface="Calibri" panose="020F0502020204030204"/>
                        <a:ea typeface="宋体" panose="02010600030101010101" pitchFamily="2" charset="-122"/>
                        <a:cs typeface="Times New Roman" panose="02020603050405020304"/>
                      </a:endParaRPr>
                    </a:p>
                    <a:p>
                      <a:pPr algn="ctr">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其他矿采选业</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c>
                  <a:txBody>
                    <a:bodyPr/>
                    <a:lstStyle/>
                    <a:p>
                      <a:pPr algn="l">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安全、机械、电气、采矿、通风、地质、水工结构各</a:t>
                      </a:r>
                      <a:r>
                        <a:rPr lang="en-US" sz="1800" kern="300" baseline="0" dirty="0">
                          <a:latin typeface="Calibri" panose="020F0502020204030204"/>
                          <a:ea typeface="仿宋_GB2312"/>
                          <a:cs typeface="宋体" panose="02010600030101010101" pitchFamily="2" charset="-122"/>
                        </a:rPr>
                        <a:t>1</a:t>
                      </a:r>
                      <a:r>
                        <a:rPr lang="zh-CN" sz="1800" kern="300" baseline="0" dirty="0">
                          <a:latin typeface="Calibri" panose="020F0502020204030204"/>
                          <a:ea typeface="仿宋_GB2312"/>
                          <a:cs typeface="宋体" panose="02010600030101010101" pitchFamily="2" charset="-122"/>
                        </a:rPr>
                        <a:t>名及以上。</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r>
              <a:tr h="765639">
                <a:tc>
                  <a:txBody>
                    <a:bodyPr/>
                    <a:lstStyle/>
                    <a:p>
                      <a:pPr algn="ctr">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陆地石油和天然气开采业</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c>
                  <a:txBody>
                    <a:bodyPr/>
                    <a:lstStyle/>
                    <a:p>
                      <a:pPr algn="l">
                        <a:lnSpc>
                          <a:spcPct val="100000"/>
                        </a:lnSpc>
                        <a:spcBef>
                          <a:spcPts val="0"/>
                        </a:spcBef>
                        <a:spcAft>
                          <a:spcPts val="0"/>
                        </a:spcAft>
                      </a:pPr>
                      <a:r>
                        <a:rPr lang="zh-CN" sz="1800" kern="300" baseline="0">
                          <a:latin typeface="Calibri" panose="020F0502020204030204"/>
                          <a:ea typeface="仿宋_GB2312"/>
                          <a:cs typeface="宋体" panose="02010600030101010101" pitchFamily="2" charset="-122"/>
                        </a:rPr>
                        <a:t>安全、机械、电气、采油、储运各</a:t>
                      </a:r>
                      <a:r>
                        <a:rPr lang="en-US" sz="1800" kern="300" baseline="0">
                          <a:latin typeface="Calibri" panose="020F0502020204030204"/>
                          <a:ea typeface="仿宋_GB2312"/>
                          <a:cs typeface="宋体" panose="02010600030101010101" pitchFamily="2" charset="-122"/>
                        </a:rPr>
                        <a:t>1</a:t>
                      </a:r>
                      <a:r>
                        <a:rPr lang="zh-CN" sz="1800" kern="300" baseline="0">
                          <a:latin typeface="Calibri" panose="020F0502020204030204"/>
                          <a:ea typeface="仿宋_GB2312"/>
                          <a:cs typeface="宋体" panose="02010600030101010101" pitchFamily="2" charset="-122"/>
                        </a:rPr>
                        <a:t>名及以上。</a:t>
                      </a:r>
                      <a:endParaRPr lang="zh-CN" sz="1800" kern="300" baseline="0">
                        <a:latin typeface="Calibri" panose="020F0502020204030204"/>
                        <a:ea typeface="宋体" panose="02010600030101010101" pitchFamily="2" charset="-122"/>
                        <a:cs typeface="Times New Roman" panose="02020603050405020304"/>
                      </a:endParaRPr>
                    </a:p>
                  </a:txBody>
                  <a:tcPr marL="6985" marR="6985" marT="6985" marB="0" anchor="ctr"/>
                </a:tc>
              </a:tr>
              <a:tr h="830309">
                <a:tc>
                  <a:txBody>
                    <a:bodyPr/>
                    <a:lstStyle/>
                    <a:p>
                      <a:pPr algn="ctr">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陆上油气管道运输业</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c>
                  <a:txBody>
                    <a:bodyPr/>
                    <a:lstStyle/>
                    <a:p>
                      <a:pPr algn="l">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油气储运</a:t>
                      </a:r>
                      <a:r>
                        <a:rPr lang="en-US" sz="1800" kern="300" baseline="0" dirty="0">
                          <a:latin typeface="Calibri" panose="020F0502020204030204"/>
                          <a:ea typeface="仿宋_GB2312"/>
                          <a:cs typeface="宋体" panose="02010600030101010101" pitchFamily="2" charset="-122"/>
                        </a:rPr>
                        <a:t>2</a:t>
                      </a:r>
                      <a:r>
                        <a:rPr lang="zh-CN" sz="1800" kern="300" baseline="0" dirty="0">
                          <a:latin typeface="Calibri" panose="020F0502020204030204"/>
                          <a:ea typeface="仿宋_GB2312"/>
                          <a:cs typeface="宋体" panose="02010600030101010101" pitchFamily="2" charset="-122"/>
                        </a:rPr>
                        <a:t>名及以上，设备、仪表、电气、防腐、安全各</a:t>
                      </a:r>
                      <a:r>
                        <a:rPr lang="en-US" sz="1800" kern="300" baseline="0" dirty="0">
                          <a:latin typeface="Calibri" panose="020F0502020204030204"/>
                          <a:ea typeface="仿宋_GB2312"/>
                          <a:cs typeface="宋体" panose="02010600030101010101" pitchFamily="2" charset="-122"/>
                        </a:rPr>
                        <a:t>1</a:t>
                      </a:r>
                      <a:r>
                        <a:rPr lang="zh-CN" sz="1800" kern="300" baseline="0" dirty="0">
                          <a:latin typeface="Calibri" panose="020F0502020204030204"/>
                          <a:ea typeface="仿宋_GB2312"/>
                          <a:cs typeface="宋体" panose="02010600030101010101" pitchFamily="2" charset="-122"/>
                        </a:rPr>
                        <a:t>名及以上。</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r>
              <a:tr h="1072782">
                <a:tc>
                  <a:txBody>
                    <a:bodyPr/>
                    <a:lstStyle/>
                    <a:p>
                      <a:pPr algn="ctr">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石油加工业，化学原料、</a:t>
                      </a:r>
                      <a:endParaRPr lang="zh-CN" sz="1800" kern="300" baseline="0" dirty="0">
                        <a:latin typeface="Calibri" panose="020F0502020204030204"/>
                        <a:ea typeface="宋体" panose="02010600030101010101" pitchFamily="2" charset="-122"/>
                        <a:cs typeface="Times New Roman" panose="02020603050405020304"/>
                      </a:endParaRPr>
                    </a:p>
                    <a:p>
                      <a:pPr algn="ctr">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化学品及医药制造业</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c>
                  <a:txBody>
                    <a:bodyPr/>
                    <a:lstStyle/>
                    <a:p>
                      <a:pPr algn="l">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化工工艺、化工机械、电气、安全各</a:t>
                      </a:r>
                      <a:r>
                        <a:rPr lang="en-US" sz="1800" kern="300" baseline="0" dirty="0">
                          <a:latin typeface="Calibri" panose="020F0502020204030204"/>
                          <a:ea typeface="仿宋_GB2312"/>
                          <a:cs typeface="宋体" panose="02010600030101010101" pitchFamily="2" charset="-122"/>
                        </a:rPr>
                        <a:t>2</a:t>
                      </a:r>
                      <a:r>
                        <a:rPr lang="zh-CN" sz="1800" kern="300" baseline="0" dirty="0">
                          <a:latin typeface="Calibri" panose="020F0502020204030204"/>
                          <a:ea typeface="仿宋_GB2312"/>
                          <a:cs typeface="宋体" panose="02010600030101010101" pitchFamily="2" charset="-122"/>
                        </a:rPr>
                        <a:t>名及以上，自动化</a:t>
                      </a:r>
                      <a:r>
                        <a:rPr lang="en-US" sz="1800" kern="300" baseline="0" dirty="0">
                          <a:latin typeface="Calibri" panose="020F0502020204030204"/>
                          <a:ea typeface="仿宋_GB2312"/>
                          <a:cs typeface="宋体" panose="02010600030101010101" pitchFamily="2" charset="-122"/>
                        </a:rPr>
                        <a:t>1</a:t>
                      </a:r>
                      <a:r>
                        <a:rPr lang="zh-CN" sz="1800" kern="300" baseline="0" dirty="0">
                          <a:latin typeface="Calibri" panose="020F0502020204030204"/>
                          <a:ea typeface="仿宋_GB2312"/>
                          <a:cs typeface="宋体" panose="02010600030101010101" pitchFamily="2" charset="-122"/>
                        </a:rPr>
                        <a:t>名及以上。</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r>
              <a:tr h="648072">
                <a:tc>
                  <a:txBody>
                    <a:bodyPr/>
                    <a:lstStyle/>
                    <a:p>
                      <a:pPr algn="ctr">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烟花爆竹制造业</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c>
                  <a:txBody>
                    <a:bodyPr/>
                    <a:lstStyle/>
                    <a:p>
                      <a:pPr algn="l">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火炸药（爆炸技术）、机械、电气、安全各</a:t>
                      </a:r>
                      <a:r>
                        <a:rPr lang="en-US" sz="1800" kern="300" baseline="0" dirty="0">
                          <a:latin typeface="Calibri" panose="020F0502020204030204"/>
                          <a:ea typeface="仿宋_GB2312"/>
                          <a:cs typeface="宋体" panose="02010600030101010101" pitchFamily="2" charset="-122"/>
                        </a:rPr>
                        <a:t>1</a:t>
                      </a:r>
                      <a:r>
                        <a:rPr lang="zh-CN" sz="1800" kern="300" baseline="0" dirty="0">
                          <a:latin typeface="Calibri" panose="020F0502020204030204"/>
                          <a:ea typeface="仿宋_GB2312"/>
                          <a:cs typeface="宋体" panose="02010600030101010101" pitchFamily="2" charset="-122"/>
                        </a:rPr>
                        <a:t>名及以上。</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r>
              <a:tr h="576064">
                <a:tc>
                  <a:txBody>
                    <a:bodyPr/>
                    <a:lstStyle/>
                    <a:p>
                      <a:pPr algn="ctr">
                        <a:lnSpc>
                          <a:spcPct val="100000"/>
                        </a:lnSpc>
                        <a:spcBef>
                          <a:spcPts val="0"/>
                        </a:spcBef>
                        <a:spcAft>
                          <a:spcPts val="0"/>
                        </a:spcAft>
                      </a:pPr>
                      <a:r>
                        <a:rPr lang="zh-CN" sz="1800" kern="300" baseline="0">
                          <a:latin typeface="Calibri" panose="020F0502020204030204"/>
                          <a:ea typeface="仿宋_GB2312"/>
                          <a:cs typeface="宋体" panose="02010600030101010101" pitchFamily="2" charset="-122"/>
                        </a:rPr>
                        <a:t>金属冶炼</a:t>
                      </a:r>
                      <a:endParaRPr lang="zh-CN" sz="1800" kern="300" baseline="0">
                        <a:latin typeface="Calibri" panose="020F0502020204030204"/>
                        <a:ea typeface="宋体" panose="02010600030101010101" pitchFamily="2" charset="-122"/>
                        <a:cs typeface="Times New Roman" panose="02020603050405020304"/>
                      </a:endParaRPr>
                    </a:p>
                  </a:txBody>
                  <a:tcPr marL="6985" marR="6985" marT="6985" marB="0" anchor="ctr"/>
                </a:tc>
                <a:tc>
                  <a:txBody>
                    <a:bodyPr/>
                    <a:lstStyle/>
                    <a:p>
                      <a:pPr algn="l">
                        <a:lnSpc>
                          <a:spcPct val="100000"/>
                        </a:lnSpc>
                        <a:spcBef>
                          <a:spcPts val="0"/>
                        </a:spcBef>
                        <a:spcAft>
                          <a:spcPts val="0"/>
                        </a:spcAft>
                      </a:pPr>
                      <a:r>
                        <a:rPr lang="zh-CN" sz="1800" kern="300" baseline="0" dirty="0">
                          <a:latin typeface="Calibri" panose="020F0502020204030204"/>
                          <a:ea typeface="仿宋_GB2312"/>
                          <a:cs typeface="宋体" panose="02010600030101010101" pitchFamily="2" charset="-122"/>
                        </a:rPr>
                        <a:t>安全、机械、电气、冶金、有色金属各</a:t>
                      </a:r>
                      <a:r>
                        <a:rPr lang="en-US" sz="1800" kern="300" baseline="0" dirty="0">
                          <a:latin typeface="Calibri" panose="020F0502020204030204"/>
                          <a:ea typeface="仿宋_GB2312"/>
                          <a:cs typeface="宋体" panose="02010600030101010101" pitchFamily="2" charset="-122"/>
                        </a:rPr>
                        <a:t>1</a:t>
                      </a:r>
                      <a:r>
                        <a:rPr lang="zh-CN" sz="1800" kern="300" baseline="0" dirty="0">
                          <a:latin typeface="Calibri" panose="020F0502020204030204"/>
                          <a:ea typeface="仿宋_GB2312"/>
                          <a:cs typeface="宋体" panose="02010600030101010101" pitchFamily="2" charset="-122"/>
                        </a:rPr>
                        <a:t>名及以上。</a:t>
                      </a:r>
                      <a:endParaRPr lang="zh-CN" sz="1800" kern="300" baseline="0" dirty="0">
                        <a:latin typeface="Calibri" panose="020F0502020204030204"/>
                        <a:ea typeface="宋体" panose="02010600030101010101" pitchFamily="2" charset="-122"/>
                        <a:cs typeface="Times New Roman" panose="02020603050405020304"/>
                      </a:endParaRPr>
                    </a:p>
                  </a:txBody>
                  <a:tcPr marL="6985" marR="6985" marT="6985"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08720"/>
            <a:ext cx="8229600" cy="5377800"/>
          </a:xfrm>
        </p:spPr>
        <p:txBody>
          <a:bodyPr>
            <a:normAutofit/>
          </a:bodyPr>
          <a:lstStyle/>
          <a:p>
            <a:pPr>
              <a:lnSpc>
                <a:spcPts val="3800"/>
              </a:lnSpc>
            </a:pPr>
            <a:r>
              <a:rPr lang="en-US" altLang="zh-CN" sz="2800" dirty="0" smtClean="0"/>
              <a:t>2</a:t>
            </a:r>
            <a:r>
              <a:rPr lang="zh-CN" altLang="zh-CN" sz="2800" dirty="0" smtClean="0"/>
              <a:t>、对安全评价机构的处罚种类只有两种：罚款和吊销资质，没有了暂停资质。</a:t>
            </a:r>
            <a:endParaRPr lang="zh-CN" altLang="zh-CN" sz="2800" dirty="0" smtClean="0"/>
          </a:p>
          <a:p>
            <a:pPr>
              <a:lnSpc>
                <a:spcPts val="3800"/>
              </a:lnSpc>
            </a:pPr>
            <a:r>
              <a:rPr lang="en-US" altLang="zh-CN" sz="2800" dirty="0" smtClean="0"/>
              <a:t>3</a:t>
            </a:r>
            <a:r>
              <a:rPr lang="zh-CN" altLang="zh-CN" sz="2800" dirty="0" smtClean="0"/>
              <a:t>、强调责任分担：</a:t>
            </a:r>
            <a:endParaRPr lang="zh-CN" altLang="zh-CN" sz="2800" dirty="0" smtClean="0"/>
          </a:p>
          <a:p>
            <a:pPr>
              <a:lnSpc>
                <a:spcPts val="3800"/>
              </a:lnSpc>
            </a:pPr>
            <a:r>
              <a:rPr lang="zh-CN" altLang="zh-CN" sz="2800" dirty="0" smtClean="0"/>
              <a:t>（</a:t>
            </a:r>
            <a:r>
              <a:rPr lang="en-US" altLang="zh-CN" sz="2800" dirty="0" smtClean="0"/>
              <a:t>1</a:t>
            </a:r>
            <a:r>
              <a:rPr lang="zh-CN" altLang="zh-CN" sz="2800" dirty="0" smtClean="0"/>
              <a:t>）评价检测机构对其出具的评价检测报告承担相应法律责任；</a:t>
            </a:r>
            <a:endParaRPr lang="zh-CN" altLang="zh-CN" sz="2800" dirty="0" smtClean="0"/>
          </a:p>
          <a:p>
            <a:pPr>
              <a:lnSpc>
                <a:spcPts val="3800"/>
              </a:lnSpc>
            </a:pPr>
            <a:r>
              <a:rPr lang="zh-CN" altLang="zh-CN" sz="2800" dirty="0" smtClean="0"/>
              <a:t>（</a:t>
            </a:r>
            <a:r>
              <a:rPr lang="en-US" altLang="zh-CN" sz="2800" dirty="0" smtClean="0"/>
              <a:t>2</a:t>
            </a:r>
            <a:r>
              <a:rPr lang="zh-CN" altLang="zh-CN" sz="2800" dirty="0" smtClean="0"/>
              <a:t>）生产经营单位委托评价检测机构为其提供技术服务的，保障安全生产的责任仍由本单位负责；</a:t>
            </a:r>
            <a:endParaRPr lang="zh-CN" altLang="zh-CN" sz="2800" dirty="0" smtClean="0"/>
          </a:p>
          <a:p>
            <a:pPr>
              <a:lnSpc>
                <a:spcPts val="3800"/>
              </a:lnSpc>
            </a:pPr>
            <a:r>
              <a:rPr lang="zh-CN" altLang="zh-CN" sz="2800" dirty="0" smtClean="0"/>
              <a:t>（</a:t>
            </a:r>
            <a:r>
              <a:rPr lang="en-US" altLang="zh-CN" sz="2800" dirty="0" smtClean="0"/>
              <a:t>3</a:t>
            </a:r>
            <a:r>
              <a:rPr lang="zh-CN" altLang="zh-CN" sz="2800" dirty="0" smtClean="0"/>
              <a:t>）相关方对评价检测报告组织评审或审查的，评审或审查意见要形成书面材料并作为评价检测报告的组成部分。</a:t>
            </a:r>
            <a:endParaRPr lang="zh-CN" altLang="zh-CN"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2776"/>
            <a:ext cx="8229600" cy="4873744"/>
          </a:xfrm>
        </p:spPr>
        <p:txBody>
          <a:bodyPr/>
          <a:lstStyle/>
          <a:p>
            <a:pPr>
              <a:lnSpc>
                <a:spcPts val="3800"/>
              </a:lnSpc>
            </a:pPr>
            <a:r>
              <a:rPr lang="zh-CN" altLang="zh-CN" sz="2800" dirty="0" smtClean="0"/>
              <a:t>（</a:t>
            </a:r>
            <a:r>
              <a:rPr lang="en-US" altLang="zh-CN" sz="2800" dirty="0" smtClean="0"/>
              <a:t>4</a:t>
            </a:r>
            <a:r>
              <a:rPr lang="zh-CN" altLang="zh-CN" sz="2800" dirty="0" smtClean="0"/>
              <a:t>）专家对评价检测报告提出修改意见的，修改部分须由本人签字确认。</a:t>
            </a:r>
            <a:endParaRPr lang="zh-CN" altLang="zh-CN" sz="2800" dirty="0" smtClean="0"/>
          </a:p>
          <a:p>
            <a:pPr>
              <a:lnSpc>
                <a:spcPts val="3800"/>
              </a:lnSpc>
            </a:pPr>
            <a:r>
              <a:rPr lang="zh-CN" altLang="zh-CN" sz="2800" dirty="0" smtClean="0"/>
              <a:t>（</a:t>
            </a:r>
            <a:r>
              <a:rPr lang="en-US" altLang="zh-CN" sz="2800" dirty="0" smtClean="0"/>
              <a:t>5</a:t>
            </a:r>
            <a:r>
              <a:rPr lang="zh-CN" altLang="zh-CN" sz="2800" dirty="0" smtClean="0"/>
              <a:t>）有关部门委托评价检测机构出具报告，采信其报告结论并作出许可或处罚决定的，应对其决定事项承担相应法律责任。</a:t>
            </a:r>
            <a:endParaRPr lang="zh-CN" altLang="zh-CN" sz="2800" dirty="0" smtClean="0"/>
          </a:p>
          <a:p>
            <a:pPr>
              <a:lnSpc>
                <a:spcPts val="3800"/>
              </a:lnSpc>
            </a:pPr>
            <a:r>
              <a:rPr lang="zh-CN" altLang="zh-CN" sz="2800" dirty="0" smtClean="0">
                <a:solidFill>
                  <a:srgbClr val="FF0000"/>
                </a:solidFill>
              </a:rPr>
              <a:t>以上应写入报告中。</a:t>
            </a:r>
            <a:endParaRPr lang="zh-CN" altLang="zh-CN" sz="2800" dirty="0" smtClean="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2776"/>
            <a:ext cx="8229600" cy="4873744"/>
          </a:xfrm>
        </p:spPr>
        <p:txBody>
          <a:bodyPr>
            <a:normAutofit/>
          </a:bodyPr>
          <a:lstStyle/>
          <a:p>
            <a:pPr>
              <a:lnSpc>
                <a:spcPts val="3800"/>
              </a:lnSpc>
            </a:pPr>
            <a:r>
              <a:rPr lang="en-US" altLang="zh-CN" sz="2800" dirty="0" smtClean="0"/>
              <a:t>4</a:t>
            </a:r>
            <a:r>
              <a:rPr lang="zh-CN" altLang="zh-CN" sz="2800" dirty="0" smtClean="0"/>
              <a:t>、跨省职业的书面告知：主要指评价检测机构跨省、自治区、直辖市执业时，可通过安全评价检测检验机构信息查询系统提交《安全评价检测检验机构从业告知书》，也可通过项目所在地资质认可机关公开的传真、邮箱、邮寄地址等方式告知或送达。</a:t>
            </a:r>
            <a:endParaRPr lang="zh-CN" altLang="zh-CN" sz="2800" dirty="0" smtClean="0"/>
          </a:p>
          <a:p>
            <a:pPr>
              <a:lnSpc>
                <a:spcPts val="3800"/>
              </a:lnSpc>
            </a:pPr>
            <a:r>
              <a:rPr lang="zh-CN" altLang="zh-CN" sz="2800" dirty="0" smtClean="0"/>
              <a:t>外地从业，书面告知仅需告知省级资质认可机关即可</a:t>
            </a:r>
            <a:r>
              <a:rPr lang="zh-CN" altLang="en-US" sz="2800" dirty="0" smtClean="0"/>
              <a:t>。</a:t>
            </a:r>
            <a:endParaRPr lang="zh-CN" altLang="zh-CN" sz="2800" dirty="0" smtClean="0"/>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08720"/>
            <a:ext cx="8229600" cy="5377800"/>
          </a:xfrm>
        </p:spPr>
        <p:txBody>
          <a:bodyPr>
            <a:normAutofit/>
          </a:bodyPr>
          <a:lstStyle/>
          <a:p>
            <a:pPr>
              <a:lnSpc>
                <a:spcPts val="3800"/>
              </a:lnSpc>
            </a:pPr>
            <a:r>
              <a:rPr lang="en-US" altLang="zh-CN" sz="2800" dirty="0" smtClean="0">
                <a:latin typeface="30"/>
              </a:rPr>
              <a:t>5</a:t>
            </a:r>
            <a:r>
              <a:rPr lang="zh-CN" altLang="zh-CN" sz="2800" dirty="0" smtClean="0">
                <a:latin typeface="30"/>
              </a:rPr>
              <a:t>、</a:t>
            </a:r>
            <a:r>
              <a:rPr lang="en-US" altLang="zh-CN" sz="2800" dirty="0" smtClean="0">
                <a:latin typeface="30"/>
              </a:rPr>
              <a:t>1</a:t>
            </a:r>
            <a:r>
              <a:rPr lang="zh-CN" altLang="zh-CN" sz="2800" dirty="0" smtClean="0">
                <a:latin typeface="30"/>
              </a:rPr>
              <a:t>号令删除了原</a:t>
            </a:r>
            <a:r>
              <a:rPr lang="en-US" altLang="zh-CN" sz="2800" dirty="0" smtClean="0">
                <a:latin typeface="30"/>
              </a:rPr>
              <a:t>22</a:t>
            </a:r>
            <a:r>
              <a:rPr lang="zh-CN" altLang="zh-CN" sz="2800" dirty="0" smtClean="0">
                <a:latin typeface="30"/>
              </a:rPr>
              <a:t>号令第</a:t>
            </a:r>
            <a:r>
              <a:rPr lang="en-US" altLang="zh-CN" sz="2800" dirty="0" smtClean="0">
                <a:latin typeface="30"/>
              </a:rPr>
              <a:t>21</a:t>
            </a:r>
            <a:r>
              <a:rPr lang="zh-CN" altLang="zh-CN" sz="2800" dirty="0" smtClean="0">
                <a:latin typeface="30"/>
              </a:rPr>
              <a:t>条中关于“建设项目的安全预评价和安全验收评价不得委托同一个安全评价机构”的规定。但如果其他法规中有类似规定的，仍需要执行其他规定。（如原总局</a:t>
            </a:r>
            <a:r>
              <a:rPr lang="en-US" altLang="zh-CN" sz="2800" dirty="0" smtClean="0">
                <a:latin typeface="30"/>
              </a:rPr>
              <a:t>45</a:t>
            </a:r>
            <a:r>
              <a:rPr lang="zh-CN" altLang="zh-CN" sz="2800" dirty="0" smtClean="0">
                <a:latin typeface="30"/>
              </a:rPr>
              <a:t>号令《危险化学品建设项目安全监督管理办法》第二十五条：建设项目试生产期间，建设单位应当按照本办法的规定委托有相应资质的安全评价机构对建设项目及其安全设施试生产（使用）情况进行安全验收评价，且不得委托在可行性研究阶段进行安全评价的同一安全评价机构。）</a:t>
            </a:r>
            <a:endParaRPr lang="zh-CN" altLang="en-US" sz="2800" dirty="0">
              <a:latin typeface="3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8680"/>
            <a:ext cx="8229600" cy="5976664"/>
          </a:xfrm>
        </p:spPr>
        <p:txBody>
          <a:bodyPr>
            <a:normAutofit fontScale="70000" lnSpcReduction="20000"/>
          </a:bodyPr>
          <a:lstStyle/>
          <a:p>
            <a:pPr>
              <a:lnSpc>
                <a:spcPts val="3800"/>
              </a:lnSpc>
            </a:pPr>
            <a:r>
              <a:rPr lang="zh-CN" altLang="zh-CN" sz="3500" dirty="0" smtClean="0"/>
              <a:t>简政放权要求：金属冶炼业建设项目安全评价企业也可以自己做，但必须有自己的评价师、专业和评价组。（国发（</a:t>
            </a:r>
            <a:r>
              <a:rPr lang="en-US" altLang="zh-CN" sz="3500" dirty="0" smtClean="0"/>
              <a:t>2017</a:t>
            </a:r>
            <a:r>
              <a:rPr lang="zh-CN" altLang="zh-CN" sz="3500" dirty="0" smtClean="0"/>
              <a:t>）</a:t>
            </a:r>
            <a:r>
              <a:rPr lang="en-US" altLang="zh-CN" sz="3500" dirty="0" smtClean="0"/>
              <a:t>8</a:t>
            </a:r>
            <a:r>
              <a:rPr lang="zh-CN" altLang="zh-CN" sz="3500" dirty="0" smtClean="0"/>
              <a:t>号：第</a:t>
            </a:r>
            <a:r>
              <a:rPr lang="en-US" altLang="zh-CN" sz="3500" dirty="0" smtClean="0"/>
              <a:t>11</a:t>
            </a:r>
            <a:r>
              <a:rPr lang="zh-CN" altLang="zh-CN" sz="3500" dirty="0" smtClean="0"/>
              <a:t>项）</a:t>
            </a:r>
            <a:endParaRPr lang="zh-CN" altLang="zh-CN" sz="3500" dirty="0" smtClean="0"/>
          </a:p>
          <a:p>
            <a:pPr>
              <a:lnSpc>
                <a:spcPts val="3800"/>
              </a:lnSpc>
            </a:pPr>
            <a:r>
              <a:rPr lang="en-US" altLang="zh-CN" sz="3500" dirty="0" smtClean="0"/>
              <a:t>6</a:t>
            </a:r>
            <a:r>
              <a:rPr lang="zh-CN" altLang="zh-CN" sz="3500" dirty="0" smtClean="0"/>
              <a:t>、签名页：必须是蓝黑水笔，不能是打印件和复印件。</a:t>
            </a:r>
            <a:endParaRPr lang="zh-CN" altLang="zh-CN" sz="3500" dirty="0" smtClean="0"/>
          </a:p>
          <a:p>
            <a:pPr>
              <a:lnSpc>
                <a:spcPts val="3800"/>
              </a:lnSpc>
            </a:pPr>
            <a:r>
              <a:rPr lang="en-US" altLang="zh-CN" sz="3500" dirty="0" smtClean="0"/>
              <a:t>7</a:t>
            </a:r>
            <a:r>
              <a:rPr lang="zh-CN" altLang="zh-CN" sz="3500" dirty="0" smtClean="0"/>
              <a:t>、从业人员的合法有效性：一是兼职评价师和专职评价师具有同等从业资格和权力。二是项目负责人必须勘察现场，同时勘察项目现场的评价师原则不少于两名，且应是核心专业评价师；三是项目组成员所有专业能力必须能支撑所从事行业资质申请能力的要求；四是参加审查会人员必须是技术报告中的签字人员，项目负责人必须到场。同时现场签字和报告中的签字必须一样。</a:t>
            </a:r>
            <a:endParaRPr lang="zh-CN" altLang="zh-CN" sz="3500" dirty="0" smtClean="0"/>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82168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23528" y="980728"/>
          <a:ext cx="8496944" cy="4680520"/>
        </p:xfrm>
        <a:graphic>
          <a:graphicData uri="http://schemas.openxmlformats.org/drawingml/2006/table">
            <a:tbl>
              <a:tblPr/>
              <a:tblGrid>
                <a:gridCol w="689511"/>
                <a:gridCol w="1315727"/>
                <a:gridCol w="481054"/>
                <a:gridCol w="1795094"/>
                <a:gridCol w="838048"/>
                <a:gridCol w="3377510"/>
              </a:tblGrid>
              <a:tr h="4680520">
                <a:tc>
                  <a:txBody>
                    <a:bodyPr/>
                    <a:lstStyle/>
                    <a:p>
                      <a:pPr algn="l">
                        <a:spcAft>
                          <a:spcPts val="0"/>
                        </a:spcAft>
                      </a:pPr>
                      <a:r>
                        <a:rPr lang="zh-CN" sz="2000" kern="0" dirty="0">
                          <a:solidFill>
                            <a:srgbClr val="333333"/>
                          </a:solidFill>
                          <a:latin typeface="Calibri" panose="020F0502020204030204"/>
                          <a:ea typeface="宋体" panose="02010600030101010101" pitchFamily="2" charset="-122"/>
                          <a:cs typeface="Times New Roman" panose="02020603050405020304"/>
                        </a:rPr>
                        <a:t>金属冶炼建设项目安全预评价报告编制</a:t>
                      </a:r>
                      <a:endParaRPr lang="zh-CN" sz="2000" kern="100" dirty="0">
                        <a:latin typeface="Calibri" panose="020F0502020204030204"/>
                        <a:ea typeface="宋体" panose="02010600030101010101" pitchFamily="2" charset="-122"/>
                        <a:cs typeface="Times New Roman" panose="02020603050405020304"/>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2000" kern="0">
                          <a:solidFill>
                            <a:srgbClr val="333333"/>
                          </a:solidFill>
                          <a:latin typeface="Calibri" panose="020F0502020204030204"/>
                          <a:ea typeface="宋体" panose="02010600030101010101" pitchFamily="2" charset="-122"/>
                          <a:cs typeface="Times New Roman" panose="02020603050405020304"/>
                        </a:rPr>
                        <a:t>矿山、金属冶炼建设项目和用于生产、储存危险物品的建设项目的安全设施设计审查</a:t>
                      </a:r>
                      <a:endParaRPr lang="zh-CN" sz="2000" kern="100">
                        <a:latin typeface="Calibri" panose="020F0502020204030204"/>
                        <a:ea typeface="宋体" panose="02010600030101010101" pitchFamily="2" charset="-122"/>
                        <a:cs typeface="Times New Roman" panose="02020603050405020304"/>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2000" kern="0">
                          <a:solidFill>
                            <a:srgbClr val="333333"/>
                          </a:solidFill>
                          <a:latin typeface="Calibri" panose="020F0502020204030204"/>
                          <a:ea typeface="宋体" panose="02010600030101010101" pitchFamily="2" charset="-122"/>
                          <a:cs typeface="Times New Roman" panose="02020603050405020304"/>
                        </a:rPr>
                        <a:t>安全监管总局</a:t>
                      </a:r>
                      <a:endParaRPr lang="zh-CN" sz="2000" kern="100">
                        <a:latin typeface="Calibri" panose="020F0502020204030204"/>
                        <a:ea typeface="宋体" panose="02010600030101010101" pitchFamily="2" charset="-122"/>
                        <a:cs typeface="Times New Roman" panose="02020603050405020304"/>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2000" kern="0" dirty="0">
                          <a:solidFill>
                            <a:srgbClr val="333333"/>
                          </a:solidFill>
                          <a:latin typeface="Calibri" panose="020F0502020204030204"/>
                          <a:ea typeface="宋体" panose="02010600030101010101" pitchFamily="2" charset="-122"/>
                          <a:cs typeface="Times New Roman" panose="02020603050405020304"/>
                        </a:rPr>
                        <a:t>《中华人民共和国安全生</a:t>
                      </a:r>
                      <a:r>
                        <a:rPr lang="zh-CN" sz="2000" kern="0" dirty="0" smtClean="0">
                          <a:solidFill>
                            <a:srgbClr val="333333"/>
                          </a:solidFill>
                          <a:latin typeface="Calibri" panose="020F0502020204030204"/>
                          <a:ea typeface="宋体" panose="02010600030101010101" pitchFamily="2" charset="-122"/>
                          <a:cs typeface="Times New Roman" panose="02020603050405020304"/>
                        </a:rPr>
                        <a:t>产</a:t>
                      </a:r>
                      <a:r>
                        <a:rPr lang="zh-CN" altLang="en-US" sz="2000" kern="0" dirty="0" smtClean="0">
                          <a:solidFill>
                            <a:srgbClr val="333333"/>
                          </a:solidFill>
                          <a:latin typeface="Calibri" panose="020F0502020204030204"/>
                          <a:ea typeface="宋体" panose="02010600030101010101" pitchFamily="2" charset="-122"/>
                          <a:cs typeface="Times New Roman" panose="02020603050405020304"/>
                        </a:rPr>
                        <a:t>法</a:t>
                      </a:r>
                      <a:r>
                        <a:rPr lang="zh-CN" sz="2000" kern="0" dirty="0" smtClean="0">
                          <a:solidFill>
                            <a:srgbClr val="333333"/>
                          </a:solidFill>
                          <a:latin typeface="Calibri" panose="020F0502020204030204"/>
                          <a:ea typeface="宋体" panose="02010600030101010101" pitchFamily="2" charset="-122"/>
                          <a:cs typeface="Times New Roman" panose="02020603050405020304"/>
                        </a:rPr>
                        <a:t>》</a:t>
                      </a:r>
                      <a:br>
                        <a:rPr lang="en-US" sz="2000" kern="0" dirty="0">
                          <a:solidFill>
                            <a:srgbClr val="333333"/>
                          </a:solidFill>
                          <a:latin typeface="Times New Roman" panose="02020603050405020304"/>
                          <a:ea typeface="宋体" panose="02010600030101010101" pitchFamily="2" charset="-122"/>
                          <a:cs typeface="Times New Roman" panose="02020603050405020304"/>
                        </a:rPr>
                      </a:br>
                      <a:r>
                        <a:rPr lang="zh-CN" sz="2000" kern="0" dirty="0">
                          <a:solidFill>
                            <a:srgbClr val="333333"/>
                          </a:solidFill>
                          <a:latin typeface="Calibri" panose="020F0502020204030204"/>
                          <a:ea typeface="楷体_GB2312"/>
                          <a:cs typeface="Times New Roman" panose="02020603050405020304"/>
                        </a:rPr>
                        <a:t>注：审批工作中要求申请人委托有关机构出具金属冶炼建设项目安全预评价报告</a:t>
                      </a:r>
                      <a:endParaRPr lang="zh-CN" sz="2000" kern="100" dirty="0">
                        <a:latin typeface="Calibri" panose="020F0502020204030204"/>
                        <a:ea typeface="宋体" panose="02010600030101010101" pitchFamily="2" charset="-122"/>
                        <a:cs typeface="Times New Roman" panose="02020603050405020304"/>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2000" kern="0" dirty="0">
                          <a:solidFill>
                            <a:srgbClr val="333333"/>
                          </a:solidFill>
                          <a:latin typeface="Calibri" panose="020F0502020204030204"/>
                          <a:ea typeface="宋体" panose="02010600030101010101" pitchFamily="2" charset="-122"/>
                          <a:cs typeface="Times New Roman" panose="02020603050405020304"/>
                        </a:rPr>
                        <a:t>冶金、有色安全评价甲级机构</a:t>
                      </a:r>
                      <a:endParaRPr lang="zh-CN" sz="2000" kern="100" dirty="0">
                        <a:latin typeface="Calibri" panose="020F0502020204030204"/>
                        <a:ea typeface="宋体" panose="02010600030101010101" pitchFamily="2" charset="-122"/>
                        <a:cs typeface="Times New Roman" panose="02020603050405020304"/>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2000" kern="0" dirty="0">
                          <a:solidFill>
                            <a:srgbClr val="333333"/>
                          </a:solidFill>
                          <a:latin typeface="Calibri" panose="020F0502020204030204"/>
                          <a:ea typeface="宋体" panose="02010600030101010101" pitchFamily="2" charset="-122"/>
                          <a:cs typeface="Times New Roman" panose="02020603050405020304"/>
                        </a:rPr>
                        <a:t>申请人可按要求自行编制安全预评价报告，也可委托有关机构编制，审批部门不得以任何形式要求申请人必须委托特定中介机构提供服务；审批部门完善审核标准，申请人按审核标准提供初步设计阶段安全设施设计文件，审批部门按标准和要求对安全设施设计文件进行严格审查</a:t>
                      </a:r>
                      <a:endParaRPr lang="zh-CN" sz="2000" kern="100" dirty="0">
                        <a:latin typeface="Calibri" panose="020F0502020204030204"/>
                        <a:ea typeface="宋体" panose="02010600030101010101" pitchFamily="2" charset="-122"/>
                        <a:cs typeface="Times New Roman" panose="02020603050405020304"/>
                      </a:endParaRPr>
                    </a:p>
                  </a:txBody>
                  <a:tcPr marL="65412" marR="65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08720"/>
            <a:ext cx="8229600" cy="5377800"/>
          </a:xfrm>
        </p:spPr>
        <p:txBody>
          <a:bodyPr>
            <a:normAutofit/>
          </a:bodyPr>
          <a:lstStyle/>
          <a:p>
            <a:pPr>
              <a:lnSpc>
                <a:spcPts val="3800"/>
              </a:lnSpc>
            </a:pPr>
            <a:r>
              <a:rPr lang="en-US" altLang="zh-CN" sz="2800" dirty="0" smtClean="0"/>
              <a:t>8</a:t>
            </a:r>
            <a:r>
              <a:rPr lang="zh-CN" altLang="zh-CN" sz="2800" dirty="0" smtClean="0"/>
              <a:t>、专家评审意见的处理：一是专家组意见及专家个人意见必须成为报告的组成部分；二是专家提出的修改意见评价组修改后一定要由专家本人签字确认方为有效。</a:t>
            </a:r>
            <a:endParaRPr lang="zh-CN" altLang="zh-CN" sz="2800" dirty="0" smtClean="0"/>
          </a:p>
          <a:p>
            <a:pPr>
              <a:lnSpc>
                <a:spcPts val="3800"/>
              </a:lnSpc>
            </a:pPr>
            <a:r>
              <a:rPr lang="en-US" altLang="zh-CN" sz="2800" dirty="0" smtClean="0"/>
              <a:t>9</a:t>
            </a:r>
            <a:r>
              <a:rPr lang="zh-CN" altLang="zh-CN" sz="2800" dirty="0" smtClean="0"/>
              <a:t>、关于虚假报告的认定：指安全评价报告、安全生产检测检验报告内容与当时实际情况严重不符，报告结论定性严重偏离客观实际。</a:t>
            </a:r>
            <a:endParaRPr lang="zh-CN" altLang="zh-CN" sz="2800" dirty="0" smtClean="0"/>
          </a:p>
          <a:p>
            <a:pPr>
              <a:lnSpc>
                <a:spcPts val="3800"/>
              </a:lnSpc>
            </a:pPr>
            <a:r>
              <a:rPr lang="zh-CN" altLang="zh-CN" sz="2800" dirty="0" smtClean="0"/>
              <a:t>后期相关部门会出台关于“虚假评价报告”界定的实施细则。</a:t>
            </a:r>
            <a:endParaRPr lang="zh-CN" altLang="zh-CN"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六、</a:t>
            </a:r>
            <a:r>
              <a:rPr lang="zh-CN" altLang="zh-CN" sz="3600" dirty="0" smtClean="0"/>
              <a:t>文件修改的建议</a:t>
            </a:r>
            <a:endParaRPr lang="zh-CN" altLang="en-US" sz="3600" dirty="0"/>
          </a:p>
        </p:txBody>
      </p:sp>
      <p:sp>
        <p:nvSpPr>
          <p:cNvPr id="3" name="内容占位符 2"/>
          <p:cNvSpPr>
            <a:spLocks noGrp="1"/>
          </p:cNvSpPr>
          <p:nvPr>
            <p:ph idx="1"/>
          </p:nvPr>
        </p:nvSpPr>
        <p:spPr>
          <a:xfrm>
            <a:off x="457200" y="1340768"/>
            <a:ext cx="8229600" cy="4945752"/>
          </a:xfrm>
        </p:spPr>
        <p:txBody>
          <a:bodyPr>
            <a:noAutofit/>
          </a:bodyPr>
          <a:lstStyle/>
          <a:p>
            <a:pPr>
              <a:lnSpc>
                <a:spcPts val="3800"/>
              </a:lnSpc>
            </a:pPr>
            <a:r>
              <a:rPr lang="en-US" altLang="zh-CN" sz="2800" dirty="0" smtClean="0"/>
              <a:t>1</a:t>
            </a:r>
            <a:r>
              <a:rPr lang="zh-CN" altLang="zh-CN" sz="2800" dirty="0" smtClean="0"/>
              <a:t>、修改过控文件中对“技术服务合同”相关要素的具体要求</a:t>
            </a:r>
            <a:r>
              <a:rPr lang="zh-CN" altLang="en-US" sz="2800" dirty="0" smtClean="0"/>
              <a:t>。</a:t>
            </a:r>
            <a:endParaRPr lang="zh-CN" altLang="zh-CN" sz="2800" dirty="0" smtClean="0"/>
          </a:p>
          <a:p>
            <a:pPr>
              <a:lnSpc>
                <a:spcPts val="3800"/>
              </a:lnSpc>
            </a:pPr>
            <a:r>
              <a:rPr lang="en-US" altLang="zh-CN" sz="2800" dirty="0" smtClean="0"/>
              <a:t>2</a:t>
            </a:r>
            <a:r>
              <a:rPr lang="zh-CN" altLang="zh-CN" sz="2800" dirty="0" smtClean="0"/>
              <a:t>、修改过控文件中，关于机构和评价报告信息公开方式及内容的要求</a:t>
            </a:r>
            <a:r>
              <a:rPr lang="zh-CN" altLang="en-US" sz="2800" dirty="0" smtClean="0"/>
              <a:t>。</a:t>
            </a:r>
            <a:endParaRPr lang="zh-CN" altLang="zh-CN" sz="2800" dirty="0" smtClean="0"/>
          </a:p>
          <a:p>
            <a:pPr>
              <a:lnSpc>
                <a:spcPts val="3800"/>
              </a:lnSpc>
            </a:pPr>
            <a:r>
              <a:rPr lang="en-US" altLang="zh-CN" sz="2800" dirty="0" smtClean="0"/>
              <a:t>3</a:t>
            </a:r>
            <a:r>
              <a:rPr lang="zh-CN" altLang="zh-CN" sz="2800" dirty="0" smtClean="0"/>
              <a:t>、把服务对象安全生产主体责任写进评价报告的要求</a:t>
            </a:r>
            <a:r>
              <a:rPr lang="zh-CN" altLang="en-US" sz="2800" dirty="0" smtClean="0"/>
              <a:t>。</a:t>
            </a:r>
            <a:endParaRPr lang="zh-CN" altLang="zh-CN" sz="2800" dirty="0" smtClean="0"/>
          </a:p>
          <a:p>
            <a:pPr>
              <a:lnSpc>
                <a:spcPts val="3800"/>
              </a:lnSpc>
            </a:pPr>
            <a:r>
              <a:rPr lang="en-US" altLang="zh-CN" sz="2800" dirty="0" smtClean="0"/>
              <a:t>4</a:t>
            </a:r>
            <a:r>
              <a:rPr lang="zh-CN" altLang="zh-CN" sz="2800" dirty="0" smtClean="0"/>
              <a:t>、因条件更改造成的对专职技术负责人（一级）、专职过控负责人（持证）、安全评价项目组组长（二级安全评价师）的任职要求、任命方式的程序和要求</a:t>
            </a:r>
            <a:r>
              <a:rPr lang="zh-CN" altLang="en-US" sz="2800" dirty="0" smtClean="0"/>
              <a:t>。</a:t>
            </a:r>
            <a:endParaRPr lang="zh-CN" altLang="zh-CN"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2776"/>
            <a:ext cx="8229600" cy="4873744"/>
          </a:xfrm>
        </p:spPr>
        <p:txBody>
          <a:bodyPr/>
          <a:lstStyle/>
          <a:p>
            <a:pPr>
              <a:lnSpc>
                <a:spcPts val="3800"/>
              </a:lnSpc>
            </a:pPr>
            <a:r>
              <a:rPr lang="en-US" altLang="zh-CN" sz="2800" dirty="0" smtClean="0"/>
              <a:t>5</a:t>
            </a:r>
            <a:r>
              <a:rPr lang="zh-CN" altLang="zh-CN" sz="2800" dirty="0" smtClean="0"/>
              <a:t>、关于现场勘查过程中（项目组长必须参加）、勘验内容、记录方式、存档及公开的程序和要求</a:t>
            </a:r>
            <a:r>
              <a:rPr lang="zh-CN" altLang="en-US" sz="2800" dirty="0" smtClean="0"/>
              <a:t>。</a:t>
            </a:r>
            <a:endParaRPr lang="zh-CN" altLang="zh-CN" sz="2800" dirty="0" smtClean="0"/>
          </a:p>
          <a:p>
            <a:pPr>
              <a:lnSpc>
                <a:spcPts val="3800"/>
              </a:lnSpc>
            </a:pPr>
            <a:r>
              <a:rPr lang="en-US" altLang="zh-CN" sz="2800" dirty="0" smtClean="0"/>
              <a:t>6</a:t>
            </a:r>
            <a:r>
              <a:rPr lang="zh-CN" altLang="zh-CN" sz="2800" dirty="0" smtClean="0"/>
              <a:t>、开展业务活动前按规定向项目实施地资质认可机构告知的程序和要求</a:t>
            </a:r>
            <a:r>
              <a:rPr lang="zh-CN" altLang="en-US" sz="2800" dirty="0" smtClean="0"/>
              <a:t>。</a:t>
            </a:r>
            <a:endParaRPr lang="zh-CN" altLang="zh-CN" sz="2800" dirty="0" smtClean="0"/>
          </a:p>
          <a:p>
            <a:pPr>
              <a:lnSpc>
                <a:spcPts val="3800"/>
              </a:lnSpc>
            </a:pPr>
            <a:r>
              <a:rPr lang="en-US" altLang="zh-CN" sz="2800" dirty="0" smtClean="0"/>
              <a:t>7</a:t>
            </a:r>
            <a:r>
              <a:rPr lang="zh-CN" altLang="zh-CN" sz="2800" dirty="0" smtClean="0"/>
              <a:t>、关于机构名称、注册地址、实验室条件、法人、专职技术负责人、授权签字人变化的内部管理程序、向资质认可机构申请变更等工作的程序和要求</a:t>
            </a:r>
            <a:r>
              <a:rPr lang="zh-CN" altLang="en-US" sz="2800" dirty="0" smtClean="0"/>
              <a:t>。</a:t>
            </a:r>
            <a:endParaRPr lang="zh-CN" altLang="zh-CN" sz="2800" dirty="0" smtClean="0"/>
          </a:p>
          <a:p>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21350" y="3968750"/>
            <a:ext cx="310769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3886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91985" y="4907915"/>
            <a:ext cx="76644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p:txBody>
          <a:bodyPr/>
          <a:lstStyle/>
          <a:p>
            <a:r>
              <a:rPr lang="zh-CN" altLang="zh-CN" dirty="0" smtClean="0"/>
              <a:t>一</a:t>
            </a:r>
            <a:r>
              <a:rPr lang="zh-CN" altLang="zh-CN" dirty="0" smtClean="0"/>
              <a:t>、</a:t>
            </a:r>
            <a:r>
              <a:rPr lang="zh-CN" altLang="en-US" dirty="0" smtClean="0"/>
              <a:t>总则部分内容变化</a:t>
            </a:r>
            <a:endParaRPr lang="en-US" altLang="zh-CN" dirty="0" smtClean="0"/>
          </a:p>
          <a:p>
            <a:r>
              <a:rPr lang="zh-CN" altLang="zh-CN" dirty="0" smtClean="0"/>
              <a:t>二、放管服改革，精简许可事项</a:t>
            </a:r>
            <a:endParaRPr lang="en-US" altLang="zh-CN" dirty="0" smtClean="0"/>
          </a:p>
          <a:p>
            <a:r>
              <a:rPr lang="zh-CN" altLang="zh-CN" dirty="0" smtClean="0"/>
              <a:t>三、准入条件变化</a:t>
            </a:r>
            <a:endParaRPr lang="en-US" altLang="zh-CN" dirty="0" smtClean="0"/>
          </a:p>
          <a:p>
            <a:r>
              <a:rPr lang="zh-CN" altLang="zh-CN" dirty="0" smtClean="0"/>
              <a:t>四、监管责任</a:t>
            </a:r>
            <a:endParaRPr lang="en-US" altLang="zh-CN" dirty="0" smtClean="0"/>
          </a:p>
          <a:p>
            <a:r>
              <a:rPr lang="zh-CN" altLang="zh-CN" dirty="0" smtClean="0"/>
              <a:t>五、其他变化</a:t>
            </a:r>
            <a:endParaRPr lang="en-US" altLang="zh-CN" dirty="0" smtClean="0"/>
          </a:p>
          <a:p>
            <a:r>
              <a:rPr lang="zh-CN" altLang="en-US" dirty="0" smtClean="0"/>
              <a:t>六、</a:t>
            </a:r>
            <a:r>
              <a:rPr lang="zh-CN" altLang="zh-CN" dirty="0" smtClean="0"/>
              <a:t>文件修改的建议</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dirty="0" smtClean="0"/>
              <a:t>一</a:t>
            </a:r>
            <a:r>
              <a:rPr lang="zh-CN" altLang="zh-CN" sz="3600" dirty="0" smtClean="0"/>
              <a:t>、</a:t>
            </a:r>
            <a:r>
              <a:rPr lang="zh-CN" altLang="en-US" sz="3600" dirty="0" smtClean="0"/>
              <a:t>总则部分内容变化</a:t>
            </a:r>
            <a:endParaRPr lang="zh-CN" altLang="en-US" sz="3600" dirty="0"/>
          </a:p>
        </p:txBody>
      </p:sp>
      <p:sp>
        <p:nvSpPr>
          <p:cNvPr id="3" name="内容占位符 2"/>
          <p:cNvSpPr>
            <a:spLocks noGrp="1"/>
          </p:cNvSpPr>
          <p:nvPr>
            <p:ph idx="1"/>
          </p:nvPr>
        </p:nvSpPr>
        <p:spPr/>
        <p:txBody>
          <a:bodyPr/>
          <a:lstStyle/>
          <a:p>
            <a:pPr>
              <a:lnSpc>
                <a:spcPts val="3800"/>
              </a:lnSpc>
            </a:pPr>
            <a:r>
              <a:rPr lang="zh-CN" altLang="en-US" sz="2800" dirty="0" smtClean="0"/>
              <a:t>总体变化：</a:t>
            </a:r>
            <a:endParaRPr lang="en-US" altLang="zh-CN" sz="2800" dirty="0" smtClean="0"/>
          </a:p>
          <a:p>
            <a:pPr>
              <a:lnSpc>
                <a:spcPts val="3800"/>
              </a:lnSpc>
            </a:pPr>
            <a:r>
              <a:rPr lang="zh-CN" altLang="zh-CN" sz="2800" dirty="0" smtClean="0"/>
              <a:t>《管理办法》</a:t>
            </a:r>
            <a:r>
              <a:rPr lang="zh-CN" altLang="zh-CN" sz="2800" dirty="0" smtClean="0"/>
              <a:t>通过合并资质等级、压缩审批层级、精简许可范围、取消从业地域限制，推行一个准入标准许可、一个证书全国执业、一个信息平台</a:t>
            </a:r>
            <a:r>
              <a:rPr lang="zh-CN" altLang="zh-CN" sz="2800" dirty="0" smtClean="0"/>
              <a:t>查询</a:t>
            </a:r>
            <a:endParaRPr lang="en-US" altLang="zh-CN"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24744"/>
            <a:ext cx="8229600" cy="5118368"/>
          </a:xfrm>
        </p:spPr>
        <p:txBody>
          <a:bodyPr>
            <a:normAutofit fontScale="92500"/>
          </a:bodyPr>
          <a:lstStyle/>
          <a:p>
            <a:r>
              <a:rPr lang="en-US" altLang="zh-CN" dirty="0"/>
              <a:t>1</a:t>
            </a:r>
            <a:r>
              <a:rPr lang="zh-CN" altLang="en-US" dirty="0"/>
              <a:t>、</a:t>
            </a:r>
            <a:r>
              <a:rPr lang="zh-CN" altLang="en-US" sz="2400" dirty="0"/>
              <a:t>名称变化</a:t>
            </a:r>
            <a:r>
              <a:rPr lang="zh-CN" altLang="en-US" sz="2400" dirty="0" smtClean="0"/>
              <a:t>：“安全评价机构”变为“安全评价检测检验机构”；“管理规定”变为“管理办法”，</a:t>
            </a:r>
            <a:r>
              <a:rPr lang="en-US" altLang="zh-CN" sz="2400" dirty="0" smtClean="0"/>
              <a:t>1</a:t>
            </a:r>
            <a:r>
              <a:rPr lang="zh-CN" altLang="en-US" sz="2400" dirty="0" smtClean="0"/>
              <a:t>号令侧重于可操作性</a:t>
            </a:r>
            <a:endParaRPr lang="zh-CN" altLang="en-US" sz="2400" dirty="0"/>
          </a:p>
          <a:p>
            <a:r>
              <a:rPr lang="en-US" altLang="zh-CN" sz="2400" dirty="0"/>
              <a:t>2</a:t>
            </a:r>
            <a:r>
              <a:rPr lang="zh-CN" altLang="en-US" sz="2400" dirty="0" smtClean="0"/>
              <a:t>、明确了法定业务的范围，即</a:t>
            </a:r>
            <a:r>
              <a:rPr lang="en-US" altLang="zh-CN" sz="2400" dirty="0" smtClean="0"/>
              <a:t>《</a:t>
            </a:r>
            <a:r>
              <a:rPr lang="zh-CN" altLang="en-US" sz="2400" dirty="0" smtClean="0"/>
              <a:t>安全生产法</a:t>
            </a:r>
            <a:r>
              <a:rPr lang="en-US" altLang="zh-CN" sz="2400" dirty="0" smtClean="0"/>
              <a:t>》</a:t>
            </a:r>
            <a:r>
              <a:rPr lang="zh-CN" altLang="en-US" sz="2400" dirty="0" smtClean="0"/>
              <a:t>第</a:t>
            </a:r>
            <a:r>
              <a:rPr lang="en-US" altLang="zh-CN" sz="2400" dirty="0" smtClean="0"/>
              <a:t>29</a:t>
            </a:r>
            <a:r>
              <a:rPr lang="zh-CN" altLang="en-US" sz="2400" dirty="0" smtClean="0"/>
              <a:t>条和</a:t>
            </a:r>
            <a:r>
              <a:rPr lang="en-US" altLang="zh-CN" sz="2400" dirty="0" smtClean="0"/>
              <a:t>34</a:t>
            </a:r>
            <a:r>
              <a:rPr lang="zh-CN" altLang="en-US" sz="2400" dirty="0" smtClean="0"/>
              <a:t>条：矿山、金属冶炼建设项目和用于生产、储存、装卸危险物品的</a:t>
            </a:r>
            <a:r>
              <a:rPr lang="zh-CN" altLang="en-US" sz="2400" dirty="0"/>
              <a:t>建设项目，矿山井下特种设备</a:t>
            </a:r>
            <a:r>
              <a:rPr lang="zh-CN" altLang="en-US" sz="2400" dirty="0" smtClean="0"/>
              <a:t>等实施资质认可</a:t>
            </a:r>
            <a:r>
              <a:rPr lang="en-US" altLang="zh-CN" sz="2400" dirty="0" smtClean="0"/>
              <a:t>----</a:t>
            </a:r>
            <a:r>
              <a:rPr lang="zh-CN" altLang="en-US" sz="2400" dirty="0" smtClean="0"/>
              <a:t>见</a:t>
            </a:r>
            <a:r>
              <a:rPr lang="en-US" altLang="zh-CN" sz="2400" dirty="0" smtClean="0"/>
              <a:t>1</a:t>
            </a:r>
            <a:r>
              <a:rPr lang="zh-CN" altLang="en-US" sz="2400" dirty="0" smtClean="0"/>
              <a:t>号令附件</a:t>
            </a:r>
            <a:r>
              <a:rPr lang="en-US" altLang="zh-CN" sz="2400" dirty="0" smtClean="0"/>
              <a:t>1</a:t>
            </a:r>
            <a:endParaRPr lang="en-US" altLang="zh-CN" sz="2400" dirty="0" smtClean="0"/>
          </a:p>
          <a:p>
            <a:r>
              <a:rPr lang="zh-CN" altLang="en-US" sz="2400" dirty="0" smtClean="0">
                <a:solidFill>
                  <a:srgbClr val="FF0000"/>
                </a:solidFill>
              </a:rPr>
              <a:t>对</a:t>
            </a:r>
            <a:r>
              <a:rPr lang="zh-CN" altLang="en-US" sz="2400" dirty="0">
                <a:solidFill>
                  <a:srgbClr val="FF0000"/>
                </a:solidFill>
              </a:rPr>
              <a:t>法律法规依据不充分的其他行业领域不再实行资质认可管理</a:t>
            </a:r>
            <a:r>
              <a:rPr lang="zh-CN" altLang="en-US" sz="2400" dirty="0" smtClean="0">
                <a:solidFill>
                  <a:srgbClr val="FF0000"/>
                </a:solidFill>
              </a:rPr>
              <a:t>。</a:t>
            </a:r>
            <a:endParaRPr lang="zh-CN" altLang="en-US" sz="2400" dirty="0">
              <a:solidFill>
                <a:srgbClr val="FF0000"/>
              </a:solidFill>
            </a:endParaRPr>
          </a:p>
          <a:p>
            <a:r>
              <a:rPr lang="zh-CN" altLang="en-US" sz="2400" dirty="0">
                <a:solidFill>
                  <a:srgbClr val="FF0000"/>
                </a:solidFill>
              </a:rPr>
              <a:t>▓非法定的业务范围尽量不用称谓安全评价，以避免不必要的法律</a:t>
            </a:r>
            <a:r>
              <a:rPr lang="zh-CN" altLang="en-US" sz="2400" dirty="0" smtClean="0">
                <a:solidFill>
                  <a:srgbClr val="FF0000"/>
                </a:solidFill>
              </a:rPr>
              <a:t>纠纷（见</a:t>
            </a:r>
            <a:r>
              <a:rPr lang="en-US" altLang="zh-CN" sz="2400" dirty="0" smtClean="0">
                <a:solidFill>
                  <a:srgbClr val="FF0000"/>
                </a:solidFill>
              </a:rPr>
              <a:t>《</a:t>
            </a:r>
            <a:r>
              <a:rPr lang="zh-CN" altLang="en-US" sz="2400" dirty="0" smtClean="0">
                <a:solidFill>
                  <a:srgbClr val="FF0000"/>
                </a:solidFill>
              </a:rPr>
              <a:t>安全生产法</a:t>
            </a:r>
            <a:r>
              <a:rPr lang="en-US" altLang="zh-CN" sz="2400" dirty="0" smtClean="0">
                <a:solidFill>
                  <a:srgbClr val="FF0000"/>
                </a:solidFill>
              </a:rPr>
              <a:t>》</a:t>
            </a:r>
            <a:r>
              <a:rPr lang="zh-CN" altLang="en-US" sz="2400" dirty="0" smtClean="0">
                <a:solidFill>
                  <a:srgbClr val="FF0000"/>
                </a:solidFill>
              </a:rPr>
              <a:t>第</a:t>
            </a:r>
            <a:r>
              <a:rPr lang="en-US" altLang="zh-CN" sz="2400" dirty="0" smtClean="0">
                <a:solidFill>
                  <a:srgbClr val="FF0000"/>
                </a:solidFill>
              </a:rPr>
              <a:t>69</a:t>
            </a:r>
            <a:r>
              <a:rPr lang="zh-CN" altLang="en-US" sz="2400" dirty="0" smtClean="0">
                <a:solidFill>
                  <a:srgbClr val="FF0000"/>
                </a:solidFill>
              </a:rPr>
              <a:t>条：承担安全评价、认证、检测、检验的机构</a:t>
            </a:r>
            <a:r>
              <a:rPr lang="en-US" altLang="zh-CN" sz="2400" dirty="0" smtClean="0">
                <a:solidFill>
                  <a:srgbClr val="FF0000"/>
                </a:solidFill>
              </a:rPr>
              <a:t>……</a:t>
            </a:r>
            <a:r>
              <a:rPr lang="zh-CN" altLang="en-US" sz="2400" dirty="0" smtClean="0">
                <a:solidFill>
                  <a:srgbClr val="FF0000"/>
                </a:solidFill>
              </a:rPr>
              <a:t>对其</a:t>
            </a:r>
            <a:r>
              <a:rPr lang="en-US" altLang="zh-CN" sz="2400" dirty="0" smtClean="0">
                <a:solidFill>
                  <a:srgbClr val="FF0000"/>
                </a:solidFill>
              </a:rPr>
              <a:t>……</a:t>
            </a:r>
            <a:r>
              <a:rPr lang="zh-CN" altLang="en-US" sz="2400" dirty="0" smtClean="0">
                <a:solidFill>
                  <a:srgbClr val="FF0000"/>
                </a:solidFill>
              </a:rPr>
              <a:t>结果负责）</a:t>
            </a:r>
            <a:endParaRPr lang="zh-CN" altLang="en-US" sz="2400" dirty="0">
              <a:solidFill>
                <a:srgbClr val="FF0000"/>
              </a:solidFill>
            </a:endParaRPr>
          </a:p>
          <a:p>
            <a:r>
              <a:rPr lang="en-US" altLang="zh-CN" sz="2400" dirty="0" smtClean="0"/>
              <a:t>3</a:t>
            </a:r>
            <a:r>
              <a:rPr lang="zh-CN" altLang="en-US" sz="2400" dirty="0"/>
              <a:t>、取消评价检测机构计划性数量限制，不再拟定数量和区域发展规划。</a:t>
            </a:r>
            <a:endParaRPr lang="zh-CN" altLang="en-US" sz="2400" dirty="0"/>
          </a:p>
          <a:p>
            <a:r>
              <a:rPr lang="en-US" altLang="zh-CN" sz="2400" dirty="0" smtClean="0"/>
              <a:t>4</a:t>
            </a:r>
            <a:r>
              <a:rPr lang="zh-CN" altLang="en-US" sz="2400" dirty="0" smtClean="0"/>
              <a:t>、明确建立全国安全评价检测检验机构信息查询系统</a:t>
            </a:r>
            <a:endParaRPr lang="zh-CN" altLang="en-US" sz="2400" dirty="0"/>
          </a:p>
          <a:p>
            <a:endParaRPr lang="zh-CN" altLang="en-US" dirty="0"/>
          </a:p>
          <a:p>
            <a:endParaRPr lang="zh-CN" altLang="en-US" dirty="0"/>
          </a:p>
        </p:txBody>
      </p:sp>
      <p:sp>
        <p:nvSpPr>
          <p:cNvPr id="4" name="标题 1"/>
          <p:cNvSpPr>
            <a:spLocks noGrp="1"/>
          </p:cNvSpPr>
          <p:nvPr>
            <p:ph type="title"/>
          </p:nvPr>
        </p:nvSpPr>
        <p:spPr>
          <a:xfrm>
            <a:off x="467544" y="116632"/>
            <a:ext cx="8229600" cy="936104"/>
          </a:xfrm>
        </p:spPr>
        <p:txBody>
          <a:bodyPr>
            <a:normAutofit/>
          </a:bodyPr>
          <a:lstStyle/>
          <a:p>
            <a:r>
              <a:rPr lang="zh-CN" altLang="zh-CN" sz="3600" dirty="0" smtClean="0"/>
              <a:t>一</a:t>
            </a:r>
            <a:r>
              <a:rPr lang="zh-CN" altLang="zh-CN" sz="3600" dirty="0" smtClean="0"/>
              <a:t>、</a:t>
            </a:r>
            <a:r>
              <a:rPr lang="zh-CN" altLang="en-US" sz="3600" dirty="0" smtClean="0"/>
              <a:t>总则部分内容变化</a:t>
            </a:r>
            <a:endParaRPr lang="zh-CN" alt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994122"/>
          </a:xfrm>
        </p:spPr>
        <p:txBody>
          <a:bodyPr>
            <a:normAutofit/>
          </a:bodyPr>
          <a:lstStyle/>
          <a:p>
            <a:r>
              <a:rPr lang="zh-CN" altLang="zh-CN" sz="4000" dirty="0" smtClean="0"/>
              <a:t>二、放管服改革，精简许可</a:t>
            </a:r>
            <a:r>
              <a:rPr lang="zh-CN" altLang="zh-CN" sz="4000" dirty="0" smtClean="0"/>
              <a:t>事项</a:t>
            </a:r>
            <a:endParaRPr lang="zh-CN" altLang="en-US" dirty="0"/>
          </a:p>
        </p:txBody>
      </p:sp>
      <p:sp>
        <p:nvSpPr>
          <p:cNvPr id="3" name="内容占位符 2"/>
          <p:cNvSpPr>
            <a:spLocks noGrp="1"/>
          </p:cNvSpPr>
          <p:nvPr>
            <p:ph idx="1"/>
          </p:nvPr>
        </p:nvSpPr>
        <p:spPr>
          <a:xfrm>
            <a:off x="457200" y="1412776"/>
            <a:ext cx="8229600" cy="5112568"/>
          </a:xfrm>
        </p:spPr>
        <p:txBody>
          <a:bodyPr>
            <a:normAutofit/>
          </a:bodyPr>
          <a:lstStyle/>
          <a:p>
            <a:pPr>
              <a:lnSpc>
                <a:spcPts val="3800"/>
              </a:lnSpc>
            </a:pPr>
            <a:r>
              <a:rPr lang="en-US" altLang="zh-CN" sz="2800" dirty="0" smtClean="0"/>
              <a:t>1</a:t>
            </a:r>
            <a:r>
              <a:rPr lang="zh-CN" altLang="zh-CN" sz="2800" dirty="0" smtClean="0"/>
              <a:t>、取消评价检测机构的甲级、乙级分级设置，分别整合为安全评价资质、安全生产检测检验资质。</a:t>
            </a:r>
            <a:endParaRPr lang="zh-CN" altLang="zh-CN" sz="2800" dirty="0" smtClean="0"/>
          </a:p>
          <a:p>
            <a:pPr>
              <a:lnSpc>
                <a:spcPts val="3800"/>
              </a:lnSpc>
            </a:pPr>
            <a:r>
              <a:rPr lang="en-US" altLang="zh-CN" sz="2800" dirty="0" smtClean="0"/>
              <a:t>2</a:t>
            </a:r>
            <a:r>
              <a:rPr lang="zh-CN" altLang="zh-CN" sz="2800" dirty="0" smtClean="0"/>
              <a:t>、</a:t>
            </a:r>
            <a:r>
              <a:rPr lang="zh-CN" altLang="zh-CN" sz="2800" dirty="0" smtClean="0"/>
              <a:t>取消评价检测机构从业地域限制，取得安全评价基础资质、检测检验基础资质的机构可以在全国范围内开展业务</a:t>
            </a:r>
            <a:r>
              <a:rPr lang="zh-CN" altLang="zh-CN" sz="2800" dirty="0" smtClean="0"/>
              <a:t>。</a:t>
            </a:r>
            <a:endParaRPr lang="en-US" altLang="zh-CN" sz="2800" dirty="0" smtClean="0"/>
          </a:p>
          <a:p>
            <a:pPr>
              <a:lnSpc>
                <a:spcPts val="3800"/>
              </a:lnSpc>
            </a:pPr>
            <a:r>
              <a:rPr lang="en-US" altLang="zh-CN" sz="2800" dirty="0" smtClean="0"/>
              <a:t>3</a:t>
            </a:r>
            <a:r>
              <a:rPr lang="zh-CN" altLang="en-US" sz="2800" dirty="0"/>
              <a:t>、取消甲级资质由应急管理部审批（机构改革前由安全监管总局审批）、乙级资质由省级安全监管监察部门审批的分级审批规定，将安全评价资质、安全生产检测检验资质统一交由省级应急管理部门、省级煤矿安全生产监管部门审批</a:t>
            </a:r>
            <a:endParaRPr lang="zh-CN" altLang="en-US" sz="2800" dirty="0"/>
          </a:p>
          <a:p>
            <a:pPr>
              <a:lnSpc>
                <a:spcPts val="3800"/>
              </a:lnSpc>
            </a:pPr>
            <a:endParaRPr lang="zh-CN" altLang="zh-CN"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2776"/>
            <a:ext cx="8229600" cy="4873744"/>
          </a:xfrm>
        </p:spPr>
        <p:txBody>
          <a:bodyPr/>
          <a:lstStyle/>
          <a:p>
            <a:pPr>
              <a:lnSpc>
                <a:spcPts val="3800"/>
              </a:lnSpc>
            </a:pPr>
            <a:r>
              <a:rPr lang="en-US" altLang="zh-CN" sz="2800" dirty="0" smtClean="0"/>
              <a:t>4</a:t>
            </a:r>
            <a:r>
              <a:rPr lang="zh-CN" altLang="zh-CN" sz="2800" dirty="0" smtClean="0"/>
              <a:t>、资质有效期由三年延长为五年</a:t>
            </a:r>
            <a:r>
              <a:rPr lang="zh-CN" altLang="en-US" sz="2800" dirty="0" smtClean="0"/>
              <a:t>。</a:t>
            </a:r>
            <a:endParaRPr lang="zh-CN" altLang="zh-CN" sz="2800" dirty="0" smtClean="0"/>
          </a:p>
          <a:p>
            <a:pPr>
              <a:lnSpc>
                <a:spcPts val="3800"/>
              </a:lnSpc>
            </a:pPr>
            <a:r>
              <a:rPr lang="en-US" altLang="zh-CN" sz="2800" dirty="0" smtClean="0">
                <a:solidFill>
                  <a:srgbClr val="FF0000"/>
                </a:solidFill>
              </a:rPr>
              <a:t>5</a:t>
            </a:r>
            <a:r>
              <a:rPr lang="zh-CN" altLang="zh-CN" sz="2800" dirty="0" smtClean="0">
                <a:solidFill>
                  <a:srgbClr val="FF0000"/>
                </a:solidFill>
              </a:rPr>
              <a:t>、旧版安全评价机构资质证书关于“颁发资质证书后的第二年起，每年须进行年度考核，无考核记录则资质证书失效”的要求予以取消。</a:t>
            </a:r>
            <a:endParaRPr lang="zh-CN" altLang="zh-CN" sz="2800" dirty="0" smtClean="0">
              <a:solidFill>
                <a:srgbClr val="FF0000"/>
              </a:solidFill>
            </a:endParaRPr>
          </a:p>
          <a:p>
            <a:pPr>
              <a:lnSpc>
                <a:spcPts val="3800"/>
              </a:lnSpc>
            </a:pPr>
            <a:r>
              <a:rPr lang="en-US" altLang="zh-CN" sz="2800" dirty="0" smtClean="0"/>
              <a:t>6</a:t>
            </a:r>
            <a:r>
              <a:rPr lang="zh-CN" altLang="zh-CN" sz="2800" dirty="0" smtClean="0"/>
              <a:t>、不得设定区域性、部门间或法定许可范围外的评价检测机构执业限制</a:t>
            </a:r>
            <a:r>
              <a:rPr lang="zh-CN" altLang="en-US" sz="2800" dirty="0" smtClean="0"/>
              <a:t>。</a:t>
            </a:r>
            <a:endParaRPr lang="en-US" altLang="zh-CN" sz="2800" dirty="0" smtClean="0"/>
          </a:p>
          <a:p>
            <a:pPr>
              <a:lnSpc>
                <a:spcPts val="3800"/>
              </a:lnSpc>
            </a:pPr>
            <a:r>
              <a:rPr lang="en-US" altLang="zh-CN" sz="2800" dirty="0" smtClean="0"/>
              <a:t>7</a:t>
            </a:r>
            <a:r>
              <a:rPr lang="zh-CN" altLang="en-US" sz="2800" dirty="0" smtClean="0"/>
              <a:t>、资质申请实行“互联网</a:t>
            </a:r>
            <a:r>
              <a:rPr lang="en-US" altLang="zh-CN" sz="2800" dirty="0" smtClean="0"/>
              <a:t>+</a:t>
            </a:r>
            <a:r>
              <a:rPr lang="zh-CN" altLang="en-US" sz="2800" dirty="0" smtClean="0"/>
              <a:t>政务服务”一网通办，实行“阳光审批”</a:t>
            </a:r>
            <a:endParaRPr lang="zh-CN" altLang="en-US" dirty="0"/>
          </a:p>
        </p:txBody>
      </p:sp>
      <p:sp>
        <p:nvSpPr>
          <p:cNvPr id="4" name="标题 1"/>
          <p:cNvSpPr>
            <a:spLocks noGrp="1"/>
          </p:cNvSpPr>
          <p:nvPr>
            <p:ph type="title"/>
          </p:nvPr>
        </p:nvSpPr>
        <p:spPr>
          <a:xfrm>
            <a:off x="467544" y="404664"/>
            <a:ext cx="8229600" cy="994122"/>
          </a:xfrm>
        </p:spPr>
        <p:txBody>
          <a:bodyPr>
            <a:normAutofit/>
          </a:bodyPr>
          <a:lstStyle/>
          <a:p>
            <a:r>
              <a:rPr lang="zh-CN" altLang="zh-CN" sz="4000" dirty="0" smtClean="0"/>
              <a:t>二、放管服改革，精简许可</a:t>
            </a:r>
            <a:r>
              <a:rPr lang="zh-CN" altLang="zh-CN" sz="4000" dirty="0" smtClean="0"/>
              <a:t>事项</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zh-CN" sz="3600" dirty="0" smtClean="0"/>
              <a:t>三、准入条件变化</a:t>
            </a:r>
            <a:endParaRPr lang="zh-CN" altLang="en-US" sz="3600" dirty="0"/>
          </a:p>
        </p:txBody>
      </p:sp>
      <p:sp>
        <p:nvSpPr>
          <p:cNvPr id="3" name="内容占位符 2"/>
          <p:cNvSpPr>
            <a:spLocks noGrp="1"/>
          </p:cNvSpPr>
          <p:nvPr>
            <p:ph idx="1"/>
          </p:nvPr>
        </p:nvSpPr>
        <p:spPr>
          <a:xfrm>
            <a:off x="467544" y="1268760"/>
            <a:ext cx="8208912" cy="5184576"/>
          </a:xfrm>
        </p:spPr>
        <p:txBody>
          <a:bodyPr>
            <a:normAutofit fontScale="55000" lnSpcReduction="20000"/>
          </a:bodyPr>
          <a:lstStyle/>
          <a:p>
            <a:pPr>
              <a:lnSpc>
                <a:spcPts val="3800"/>
              </a:lnSpc>
            </a:pPr>
            <a:r>
              <a:rPr lang="en-US" altLang="zh-CN" sz="4000" dirty="0" smtClean="0"/>
              <a:t>1</a:t>
            </a:r>
            <a:r>
              <a:rPr lang="zh-CN" altLang="zh-CN" sz="4000" dirty="0" smtClean="0"/>
              <a:t>、</a:t>
            </a:r>
            <a:r>
              <a:rPr lang="en-US" altLang="zh-CN" sz="4000" dirty="0" smtClean="0"/>
              <a:t>1</a:t>
            </a:r>
            <a:r>
              <a:rPr lang="zh-CN" altLang="en-US" sz="4000" dirty="0" smtClean="0"/>
              <a:t>号令要求是独立法人</a:t>
            </a:r>
            <a:endParaRPr lang="en-US" altLang="zh-CN" sz="4000" dirty="0" smtClean="0"/>
          </a:p>
          <a:p>
            <a:pPr>
              <a:lnSpc>
                <a:spcPts val="3800"/>
              </a:lnSpc>
            </a:pPr>
            <a:r>
              <a:rPr lang="en-US" altLang="zh-CN" sz="4000" dirty="0" smtClean="0"/>
              <a:t>2</a:t>
            </a:r>
            <a:r>
              <a:rPr lang="zh-CN" altLang="en-US" sz="4000" dirty="0" smtClean="0"/>
              <a:t>、</a:t>
            </a:r>
            <a:r>
              <a:rPr lang="zh-CN" altLang="zh-CN" sz="4000" dirty="0" smtClean="0"/>
              <a:t>《管理办法》</a:t>
            </a:r>
            <a:r>
              <a:rPr lang="zh-CN" altLang="zh-CN" sz="4000" dirty="0" smtClean="0"/>
              <a:t>规定安全评价机构的准入条件为：固定资产不少于</a:t>
            </a:r>
            <a:r>
              <a:rPr lang="en-US" altLang="zh-CN" sz="4000" dirty="0" smtClean="0"/>
              <a:t>800</a:t>
            </a:r>
            <a:r>
              <a:rPr lang="zh-CN" altLang="zh-CN" sz="4000" dirty="0" smtClean="0"/>
              <a:t>万元，工作场所面积不少于</a:t>
            </a:r>
            <a:r>
              <a:rPr lang="en-US" altLang="zh-CN" sz="4000" dirty="0" smtClean="0"/>
              <a:t>1000</a:t>
            </a:r>
            <a:r>
              <a:rPr lang="zh-CN" altLang="zh-CN" sz="4000" dirty="0" smtClean="0"/>
              <a:t>平方米</a:t>
            </a:r>
            <a:r>
              <a:rPr lang="zh-CN" altLang="zh-CN" sz="4000" dirty="0" smtClean="0"/>
              <a:t>，</a:t>
            </a:r>
            <a:r>
              <a:rPr lang="zh-CN" altLang="en-US" sz="4000" dirty="0" smtClean="0"/>
              <a:t>档案室面积</a:t>
            </a:r>
            <a:r>
              <a:rPr lang="en-US" altLang="zh-CN" sz="4000" dirty="0" smtClean="0"/>
              <a:t>100</a:t>
            </a:r>
            <a:r>
              <a:rPr lang="zh-CN" altLang="en-US" sz="4000" dirty="0" smtClean="0"/>
              <a:t>平方米，</a:t>
            </a:r>
            <a:r>
              <a:rPr lang="zh-CN" altLang="zh-CN" sz="4000" dirty="0" smtClean="0"/>
              <a:t>专职</a:t>
            </a:r>
            <a:r>
              <a:rPr lang="zh-CN" altLang="zh-CN" sz="4000" dirty="0" smtClean="0"/>
              <a:t>安全评价师配置不少于</a:t>
            </a:r>
            <a:r>
              <a:rPr lang="en-US" altLang="zh-CN" sz="4000" dirty="0" smtClean="0"/>
              <a:t>25</a:t>
            </a:r>
            <a:r>
              <a:rPr lang="zh-CN" altLang="zh-CN" sz="4000" dirty="0" smtClean="0"/>
              <a:t>人。</a:t>
            </a:r>
            <a:endParaRPr lang="zh-CN" altLang="zh-CN" sz="4000" dirty="0" smtClean="0"/>
          </a:p>
          <a:p>
            <a:pPr>
              <a:lnSpc>
                <a:spcPts val="3800"/>
              </a:lnSpc>
            </a:pPr>
            <a:r>
              <a:rPr lang="en-US" altLang="zh-CN" sz="4000" dirty="0" smtClean="0"/>
              <a:t>2</a:t>
            </a:r>
            <a:r>
              <a:rPr lang="zh-CN" altLang="zh-CN" sz="4000" dirty="0" smtClean="0"/>
              <a:t>、《管理办法》规定安全生产检测检验机构的准入条件为：固定资产不少于</a:t>
            </a:r>
            <a:r>
              <a:rPr lang="en-US" altLang="zh-CN" sz="4000" dirty="0" smtClean="0"/>
              <a:t>1000</a:t>
            </a:r>
            <a:r>
              <a:rPr lang="zh-CN" altLang="zh-CN" sz="4000" dirty="0" smtClean="0"/>
              <a:t>万元，工作场所面积（含实验室）不少于</a:t>
            </a:r>
            <a:r>
              <a:rPr lang="en-US" altLang="zh-CN" sz="4000" dirty="0" smtClean="0"/>
              <a:t>1000</a:t>
            </a:r>
            <a:r>
              <a:rPr lang="zh-CN" altLang="zh-CN" sz="4000" dirty="0" smtClean="0"/>
              <a:t>平方米，专业技术人员不少于</a:t>
            </a:r>
            <a:r>
              <a:rPr lang="en-US" altLang="zh-CN" sz="4000" dirty="0" smtClean="0"/>
              <a:t>25</a:t>
            </a:r>
            <a:r>
              <a:rPr lang="zh-CN" altLang="zh-CN" sz="4000" dirty="0" smtClean="0"/>
              <a:t>人。</a:t>
            </a:r>
            <a:endParaRPr lang="zh-CN" altLang="zh-CN" sz="4000" dirty="0" smtClean="0"/>
          </a:p>
          <a:p>
            <a:pPr>
              <a:lnSpc>
                <a:spcPts val="3800"/>
              </a:lnSpc>
            </a:pPr>
            <a:r>
              <a:rPr lang="en-US" altLang="zh-CN" sz="4000" dirty="0" smtClean="0"/>
              <a:t>3</a:t>
            </a:r>
            <a:r>
              <a:rPr lang="zh-CN" altLang="zh-CN" sz="4000" dirty="0" smtClean="0"/>
              <a:t>、按其申请业务范围的多少，每增加一个业务范围（行业领域），按专业配比增加</a:t>
            </a:r>
            <a:r>
              <a:rPr lang="en-US" altLang="zh-CN" sz="4000" dirty="0" smtClean="0"/>
              <a:t>5</a:t>
            </a:r>
            <a:r>
              <a:rPr lang="zh-CN" altLang="zh-CN" sz="4000" dirty="0" smtClean="0"/>
              <a:t>名专职安全评价师（检测检验机构增加</a:t>
            </a:r>
            <a:r>
              <a:rPr lang="en-US" altLang="zh-CN" sz="4000" dirty="0" smtClean="0"/>
              <a:t>5</a:t>
            </a:r>
            <a:r>
              <a:rPr lang="zh-CN" altLang="zh-CN" sz="4000" dirty="0" smtClean="0"/>
              <a:t>名专业技术人员）。</a:t>
            </a:r>
            <a:endParaRPr lang="zh-CN" altLang="zh-CN" sz="4000" dirty="0" smtClean="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dirty="0" smtClean="0"/>
              <a:t>四、监管责任</a:t>
            </a:r>
            <a:endParaRPr lang="zh-CN" altLang="zh-CN" sz="3600" dirty="0"/>
          </a:p>
        </p:txBody>
      </p:sp>
      <p:sp>
        <p:nvSpPr>
          <p:cNvPr id="3" name="内容占位符 2"/>
          <p:cNvSpPr>
            <a:spLocks noGrp="1"/>
          </p:cNvSpPr>
          <p:nvPr>
            <p:ph idx="1"/>
          </p:nvPr>
        </p:nvSpPr>
        <p:spPr>
          <a:xfrm>
            <a:off x="457200" y="1412776"/>
            <a:ext cx="8229600" cy="4873744"/>
          </a:xfrm>
        </p:spPr>
        <p:txBody>
          <a:bodyPr>
            <a:normAutofit/>
          </a:bodyPr>
          <a:lstStyle/>
          <a:p>
            <a:pPr>
              <a:lnSpc>
                <a:spcPts val="3800"/>
              </a:lnSpc>
            </a:pPr>
            <a:r>
              <a:rPr lang="en-US" altLang="zh-CN" sz="2800" dirty="0" smtClean="0"/>
              <a:t>1</a:t>
            </a:r>
            <a:r>
              <a:rPr lang="zh-CN" altLang="zh-CN" sz="2800" dirty="0" smtClean="0"/>
              <a:t>、资质保持条件检查：由资质认可机关实施“双随机一公开”每三年对机构覆盖一次</a:t>
            </a:r>
            <a:r>
              <a:rPr lang="zh-CN" altLang="en-US" sz="2800" dirty="0" smtClean="0"/>
              <a:t>。</a:t>
            </a:r>
            <a:endParaRPr lang="zh-CN" altLang="zh-CN" sz="2800" dirty="0" smtClean="0"/>
          </a:p>
          <a:p>
            <a:pPr>
              <a:lnSpc>
                <a:spcPts val="3800"/>
              </a:lnSpc>
            </a:pPr>
            <a:r>
              <a:rPr lang="en-US" altLang="zh-CN" sz="2800" dirty="0" smtClean="0"/>
              <a:t>2</a:t>
            </a:r>
            <a:r>
              <a:rPr lang="zh-CN" altLang="zh-CN" sz="2800" dirty="0" smtClean="0"/>
              <a:t>、属地监管：机构在开展现场技术服务前</a:t>
            </a:r>
            <a:r>
              <a:rPr lang="en-US" altLang="zh-CN" sz="2800" dirty="0" smtClean="0"/>
              <a:t>7</a:t>
            </a:r>
            <a:r>
              <a:rPr lang="zh-CN" altLang="zh-CN" sz="2800" dirty="0" smtClean="0"/>
              <a:t>天书面告知实施地资质认可机关，接受资质认可机构及其下级有关部门的监督检查</a:t>
            </a:r>
            <a:r>
              <a:rPr lang="zh-CN" altLang="en-US" sz="2800" dirty="0" smtClean="0"/>
              <a:t>。</a:t>
            </a:r>
            <a:endParaRPr lang="zh-CN" altLang="zh-CN" sz="2800" dirty="0" smtClean="0"/>
          </a:p>
          <a:p>
            <a:pPr>
              <a:lnSpc>
                <a:spcPts val="3800"/>
              </a:lnSpc>
            </a:pPr>
            <a:r>
              <a:rPr lang="en-US" altLang="zh-CN" sz="2800" dirty="0" smtClean="0"/>
              <a:t>3</a:t>
            </a:r>
            <a:r>
              <a:rPr lang="zh-CN" altLang="zh-CN" sz="2800" dirty="0" smtClean="0"/>
              <a:t>、日常执法检查：日常发现问题依法实施处罚</a:t>
            </a:r>
            <a:r>
              <a:rPr lang="zh-CN" altLang="en-US" sz="2800" dirty="0" smtClean="0"/>
              <a:t>。</a:t>
            </a:r>
            <a:endParaRPr lang="zh-CN" altLang="zh-CN" sz="2800" dirty="0" smtClean="0"/>
          </a:p>
          <a:p>
            <a:pPr>
              <a:lnSpc>
                <a:spcPts val="3800"/>
              </a:lnSpc>
            </a:pPr>
            <a:r>
              <a:rPr lang="en-US" altLang="zh-CN" sz="2800" dirty="0" smtClean="0"/>
              <a:t>4</a:t>
            </a:r>
            <a:r>
              <a:rPr lang="zh-CN" altLang="zh-CN" sz="2800" dirty="0" smtClean="0"/>
              <a:t>、联合惩戒：对失信机构和人员实行行业禁入和纳入“黑名单”管理</a:t>
            </a:r>
            <a:r>
              <a:rPr lang="zh-CN" altLang="en-US" sz="2800" dirty="0" smtClean="0"/>
              <a:t>。</a:t>
            </a:r>
            <a:endParaRPr lang="zh-CN" altLang="zh-CN" sz="2800" dirty="0" smtClean="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8.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4038</Words>
  <Application>WPS 演示</Application>
  <PresentationFormat>全屏显示(4:3)</PresentationFormat>
  <Paragraphs>190</Paragraphs>
  <Slides>24</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Wingdings 2</vt:lpstr>
      <vt:lpstr>Wingdings</vt:lpstr>
      <vt:lpstr>Arial</vt:lpstr>
      <vt:lpstr>Franklin Gothic Book</vt:lpstr>
      <vt:lpstr>微软雅黑</vt:lpstr>
      <vt:lpstr>Franklin Gothic Medium</vt:lpstr>
      <vt:lpstr>Arial Unicode MS</vt:lpstr>
      <vt:lpstr>黑体</vt:lpstr>
      <vt:lpstr>Calibri</vt:lpstr>
      <vt:lpstr>Calibri</vt:lpstr>
      <vt:lpstr>Times New Roman</vt:lpstr>
      <vt:lpstr>仿宋_GB2312</vt:lpstr>
      <vt:lpstr>仿宋</vt:lpstr>
      <vt:lpstr>30</vt:lpstr>
      <vt:lpstr>Segoe Print</vt:lpstr>
      <vt:lpstr>楷体_GB2312</vt:lpstr>
      <vt:lpstr>新宋体</vt:lpstr>
      <vt:lpstr>楷体</vt:lpstr>
      <vt:lpstr>汉仪旗黑-85S</vt:lpstr>
      <vt:lpstr>暗香扑面</vt:lpstr>
      <vt:lpstr>应急部1号令《安全评价检测检验机构管理办法》及解读宣贯 </vt:lpstr>
      <vt:lpstr>PowerPoint 演示文稿</vt:lpstr>
      <vt:lpstr>目录</vt:lpstr>
      <vt:lpstr>一、总则部分内容变化</vt:lpstr>
      <vt:lpstr>一、总则部分内容变化</vt:lpstr>
      <vt:lpstr>二、放管服改革，精简许可事项</vt:lpstr>
      <vt:lpstr>二、放管服改革，精简许可事项</vt:lpstr>
      <vt:lpstr>三、准入条件变化</vt:lpstr>
      <vt:lpstr>四、监管责任</vt:lpstr>
      <vt:lpstr>PowerPoint 演示文稿</vt:lpstr>
      <vt:lpstr>PowerPoint 演示文稿</vt:lpstr>
      <vt:lpstr>五、其他变化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六、文件修改的建议</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应急部1号令《安全评价检测检验机构管理办法》及解读宣贯 </dc:title>
  <dc:creator/>
  <cp:lastModifiedBy>little fairy</cp:lastModifiedBy>
  <cp:revision>18</cp:revision>
  <dcterms:created xsi:type="dcterms:W3CDTF">2024-01-11T06:30:01Z</dcterms:created>
  <dcterms:modified xsi:type="dcterms:W3CDTF">2024-01-11T06:36:06Z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8EC53CE0D21F4F57913A683892CC364C_13</vt:lpwstr>
  </property>
  <property fmtid="{D5CDD505-2E9C-101B-9397-08002B2CF9AE}" pid="3" name="KSOProductBuildVer">
    <vt:lpwstr>2052-12.1.0.16120</vt:lpwstr>
  </property>
</Properties>
</file>