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handoutMasterIdLst>
    <p:handoutMasterId r:id="rId56"/>
  </p:handoutMasterIdLst>
  <p:sldIdLst>
    <p:sldId id="680" r:id="rId4"/>
    <p:sldId id="1112" r:id="rId6"/>
    <p:sldId id="868" r:id="rId7"/>
    <p:sldId id="997" r:id="rId8"/>
    <p:sldId id="1036" r:id="rId9"/>
    <p:sldId id="968" r:id="rId10"/>
    <p:sldId id="1051" r:id="rId11"/>
    <p:sldId id="1052" r:id="rId12"/>
    <p:sldId id="1053" r:id="rId13"/>
    <p:sldId id="1054" r:id="rId14"/>
    <p:sldId id="1055" r:id="rId15"/>
    <p:sldId id="1056" r:id="rId16"/>
    <p:sldId id="1057" r:id="rId17"/>
    <p:sldId id="1058" r:id="rId18"/>
    <p:sldId id="1059" r:id="rId19"/>
    <p:sldId id="1060" r:id="rId20"/>
    <p:sldId id="1061" r:id="rId21"/>
    <p:sldId id="1062" r:id="rId22"/>
    <p:sldId id="1063" r:id="rId23"/>
    <p:sldId id="1064" r:id="rId24"/>
    <p:sldId id="1065" r:id="rId25"/>
    <p:sldId id="1066" r:id="rId26"/>
    <p:sldId id="1067" r:id="rId27"/>
    <p:sldId id="1068" r:id="rId28"/>
    <p:sldId id="1069" r:id="rId29"/>
    <p:sldId id="1070" r:id="rId30"/>
    <p:sldId id="1071" r:id="rId31"/>
    <p:sldId id="1072" r:id="rId32"/>
    <p:sldId id="1073" r:id="rId33"/>
    <p:sldId id="1074" r:id="rId34"/>
    <p:sldId id="1075" r:id="rId35"/>
    <p:sldId id="1076" r:id="rId36"/>
    <p:sldId id="1077" r:id="rId37"/>
    <p:sldId id="1078" r:id="rId38"/>
    <p:sldId id="1080" r:id="rId39"/>
    <p:sldId id="1082" r:id="rId40"/>
    <p:sldId id="1087" r:id="rId41"/>
    <p:sldId id="1086" r:id="rId42"/>
    <p:sldId id="1084" r:id="rId43"/>
    <p:sldId id="1085" r:id="rId44"/>
    <p:sldId id="1091" r:id="rId45"/>
    <p:sldId id="1103" r:id="rId46"/>
    <p:sldId id="1092" r:id="rId47"/>
    <p:sldId id="1090" r:id="rId48"/>
    <p:sldId id="1089" r:id="rId49"/>
    <p:sldId id="1093" r:id="rId50"/>
    <p:sldId id="1094" r:id="rId51"/>
    <p:sldId id="1098" r:id="rId52"/>
    <p:sldId id="1099" r:id="rId53"/>
    <p:sldId id="1113" r:id="rId54"/>
    <p:sldId id="773" r:id="rId55"/>
  </p:sldIdLst>
  <p:sldSz cx="12196445" cy="6858000"/>
  <p:notesSz cx="6858000" cy="9144000"/>
  <p:custDataLst>
    <p:tags r:id="rId60"/>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66"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AB2019"/>
    <a:srgbClr val="FF9900"/>
    <a:srgbClr val="040404"/>
    <a:srgbClr val="33CCCC"/>
    <a:srgbClr val="000818"/>
    <a:srgbClr val="66FF33"/>
    <a:srgbClr val="DB29D3"/>
    <a:srgbClr val="009BD2"/>
    <a:srgbClr val="DF2E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94" autoAdjust="0"/>
    <p:restoredTop sz="49635" autoAdjust="0"/>
  </p:normalViewPr>
  <p:slideViewPr>
    <p:cSldViewPr snapToObjects="1">
      <p:cViewPr>
        <p:scale>
          <a:sx n="70" d="100"/>
          <a:sy n="70" d="100"/>
        </p:scale>
        <p:origin x="-776" y="-132"/>
      </p:cViewPr>
      <p:guideLst>
        <p:guide orient="horz" pos="2266"/>
        <p:guide pos="384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776"/>
    </p:cViewPr>
  </p:sorterViewPr>
  <p:notesViewPr>
    <p:cSldViewPr snapToObjects="1">
      <p:cViewPr varScale="1">
        <p:scale>
          <a:sx n="81" d="100"/>
          <a:sy n="81" d="100"/>
        </p:scale>
        <p:origin x="-2088" y="-102"/>
      </p:cViewPr>
      <p:guideLst>
        <p:guide orient="horz" pos="3022"/>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0" Type="http://schemas.openxmlformats.org/officeDocument/2006/relationships/tags" Target="tags/tag58.xml"/><Relationship Id="rId6" Type="http://schemas.openxmlformats.org/officeDocument/2006/relationships/slide" Target="slides/slide2.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handoutMaster" Target="handoutMasters/handoutMaster1.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AA66804-583B-42BE-962B-441699487C4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0FDFD-A5D4-42F3-BCC8-12887DAA73C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B9EEDA17-7CE7-49CA-897E-A1888A19DA62}" type="datetimeFigureOut">
              <a:rPr lang="zh-CN" altLang="en-US"/>
            </a:fld>
            <a:endParaRPr lang="en-US"/>
          </a:p>
        </p:txBody>
      </p:sp>
      <p:sp>
        <p:nvSpPr>
          <p:cNvPr id="3076"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CE1689F0-D8FB-450F-A36F-553F26501FEE}"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CE1689F0-D8FB-450F-A36F-553F26501FEE}"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media/image15.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946650" y="2565400"/>
            <a:ext cx="6334125" cy="863600"/>
          </a:xfrm>
        </p:spPr>
        <p:txBody>
          <a:bodyPr/>
          <a:lstStyle>
            <a:lvl1pPr>
              <a:defRPr sz="3600"/>
            </a:lvl1pPr>
          </a:lstStyle>
          <a:p>
            <a:pPr lvl="0"/>
            <a:r>
              <a:rPr lang="zh-CN" noProof="0"/>
              <a:t>单击此处编辑母版标题样式</a:t>
            </a:r>
            <a:endParaRPr lang="zh-CN" noProof="0"/>
          </a:p>
        </p:txBody>
      </p:sp>
      <p:sp>
        <p:nvSpPr>
          <p:cNvPr id="2051" name="Rectangle 3"/>
          <p:cNvSpPr>
            <a:spLocks noGrp="1" noChangeArrowheads="1"/>
          </p:cNvSpPr>
          <p:nvPr>
            <p:ph type="subTitle" idx="1"/>
          </p:nvPr>
        </p:nvSpPr>
        <p:spPr>
          <a:xfrm>
            <a:off x="4948238" y="3644900"/>
            <a:ext cx="6335712" cy="647700"/>
          </a:xfrm>
        </p:spPr>
        <p:txBody>
          <a:bodyPr/>
          <a:lstStyle>
            <a:lvl1pPr marL="0" indent="0">
              <a:buFontTx/>
              <a:buNone/>
              <a:defRPr sz="2400"/>
            </a:lvl1pPr>
          </a:lstStyle>
          <a:p>
            <a:pPr lvl="0"/>
            <a:r>
              <a:rPr lang="zh-CN" noProof="0"/>
              <a:t>单击此处编辑母版副标题样式</a:t>
            </a:r>
            <a:endParaRPr lang="zh-CN"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Picture 2" descr="PPECLOGO-eff-0-1"/>
          <p:cNvPicPr>
            <a:picLocks noChangeAspect="1" noChangeArrowheads="1"/>
          </p:cNvPicPr>
          <p:nvPr userDrawn="1"/>
        </p:nvPicPr>
        <p:blipFill>
          <a:blip r:embed="rId2" cstate="screen"/>
          <a:srcRect/>
          <a:stretch>
            <a:fillRect/>
          </a:stretch>
        </p:blipFill>
        <p:spPr bwMode="auto">
          <a:xfrm>
            <a:off x="4146913" y="2886609"/>
            <a:ext cx="1060349" cy="798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PPECLOGO-eff-0-2"/>
          <p:cNvPicPr>
            <a:picLocks noChangeAspect="1" noChangeArrowheads="1"/>
          </p:cNvPicPr>
          <p:nvPr userDrawn="1"/>
        </p:nvPicPr>
        <p:blipFill>
          <a:blip r:embed="rId3" cstate="screen"/>
          <a:srcRect/>
          <a:stretch>
            <a:fillRect/>
          </a:stretch>
        </p:blipFill>
        <p:spPr bwMode="auto">
          <a:xfrm>
            <a:off x="8430462" y="2758265"/>
            <a:ext cx="1096814" cy="8389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PECLOGO-eff-0-3"/>
          <p:cNvPicPr>
            <a:picLocks noChangeAspect="1" noChangeArrowheads="1"/>
          </p:cNvPicPr>
          <p:nvPr userDrawn="1"/>
        </p:nvPicPr>
        <p:blipFill>
          <a:blip r:embed="rId4" cstate="print"/>
          <a:srcRect/>
          <a:stretch>
            <a:fillRect/>
          </a:stretch>
        </p:blipFill>
        <p:spPr bwMode="auto">
          <a:xfrm>
            <a:off x="1040451" y="1447779"/>
            <a:ext cx="3013731" cy="23762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PPECLOGO-eff-0-1"/>
          <p:cNvPicPr>
            <a:picLocks noChangeAspect="1" noChangeArrowheads="1"/>
          </p:cNvPicPr>
          <p:nvPr userDrawn="1"/>
        </p:nvPicPr>
        <p:blipFill>
          <a:blip r:embed="rId5" cstate="screen"/>
          <a:srcRect/>
          <a:stretch>
            <a:fillRect/>
          </a:stretch>
        </p:blipFill>
        <p:spPr bwMode="auto">
          <a:xfrm>
            <a:off x="4467436" y="3771071"/>
            <a:ext cx="524127" cy="3956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PECLOGO-eff-0-1"/>
          <p:cNvPicPr>
            <a:picLocks noChangeAspect="1" noChangeArrowheads="1"/>
          </p:cNvPicPr>
          <p:nvPr userDrawn="1"/>
        </p:nvPicPr>
        <p:blipFill>
          <a:blip r:embed="rId6" cstate="screen"/>
          <a:srcRect/>
          <a:stretch>
            <a:fillRect/>
          </a:stretch>
        </p:blipFill>
        <p:spPr bwMode="auto">
          <a:xfrm>
            <a:off x="7376340" y="2904246"/>
            <a:ext cx="401158" cy="3023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PECLOGO-eff-0-2"/>
          <p:cNvPicPr>
            <a:picLocks noChangeAspect="1" noChangeArrowheads="1"/>
          </p:cNvPicPr>
          <p:nvPr userDrawn="1"/>
        </p:nvPicPr>
        <p:blipFill>
          <a:blip r:embed="rId7" cstate="screen"/>
          <a:srcRect/>
          <a:stretch>
            <a:fillRect/>
          </a:stretch>
        </p:blipFill>
        <p:spPr bwMode="auto">
          <a:xfrm>
            <a:off x="5277817" y="2574149"/>
            <a:ext cx="981731" cy="7509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PPECLOGO-eff-5-4"/>
          <p:cNvPicPr>
            <a:picLocks noChangeAspect="1" noChangeArrowheads="1"/>
          </p:cNvPicPr>
          <p:nvPr userDrawn="1"/>
        </p:nvPicPr>
        <p:blipFill>
          <a:blip r:embed="rId8" cstate="print"/>
          <a:srcRect/>
          <a:stretch>
            <a:fillRect/>
          </a:stretch>
        </p:blipFill>
        <p:spPr bwMode="auto">
          <a:xfrm>
            <a:off x="3261942" y="3206628"/>
            <a:ext cx="1477636" cy="11238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ECLOGO-eff-5-2"/>
          <p:cNvPicPr>
            <a:picLocks noChangeAspect="1" noChangeArrowheads="1"/>
          </p:cNvPicPr>
          <p:nvPr userDrawn="1"/>
        </p:nvPicPr>
        <p:blipFill>
          <a:blip r:embed="rId9" cstate="print"/>
          <a:srcRect/>
          <a:stretch>
            <a:fillRect/>
          </a:stretch>
        </p:blipFill>
        <p:spPr bwMode="auto">
          <a:xfrm>
            <a:off x="5352404" y="3446014"/>
            <a:ext cx="1834444" cy="14363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PPECLOGO-eff-5-4"/>
          <p:cNvPicPr>
            <a:picLocks noChangeAspect="1" noChangeArrowheads="1"/>
          </p:cNvPicPr>
          <p:nvPr userDrawn="1"/>
        </p:nvPicPr>
        <p:blipFill>
          <a:blip r:embed="rId10" cstate="screen"/>
          <a:srcRect/>
          <a:stretch>
            <a:fillRect/>
          </a:stretch>
        </p:blipFill>
        <p:spPr bwMode="auto">
          <a:xfrm>
            <a:off x="9886102" y="2725338"/>
            <a:ext cx="1116794" cy="8517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PPECLOGO-eff-0-1"/>
          <p:cNvPicPr>
            <a:picLocks noChangeAspect="1" noChangeArrowheads="1"/>
          </p:cNvPicPr>
          <p:nvPr userDrawn="1"/>
        </p:nvPicPr>
        <p:blipFill>
          <a:blip r:embed="rId11" cstate="screen"/>
          <a:srcRect/>
          <a:stretch>
            <a:fillRect/>
          </a:stretch>
        </p:blipFill>
        <p:spPr bwMode="auto">
          <a:xfrm>
            <a:off x="7942800" y="3624920"/>
            <a:ext cx="522112" cy="393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PPECLOGO-eff-0-1"/>
          <p:cNvPicPr>
            <a:picLocks noChangeAspect="1" noChangeArrowheads="1"/>
          </p:cNvPicPr>
          <p:nvPr userDrawn="1"/>
        </p:nvPicPr>
        <p:blipFill>
          <a:blip r:embed="rId11" cstate="screen"/>
          <a:srcRect/>
          <a:stretch>
            <a:fillRect/>
          </a:stretch>
        </p:blipFill>
        <p:spPr bwMode="auto">
          <a:xfrm>
            <a:off x="11254880" y="2365000"/>
            <a:ext cx="522110" cy="393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PPECLOGO-eff2-1-2"/>
          <p:cNvPicPr>
            <a:picLocks noChangeAspect="1" noChangeArrowheads="1"/>
          </p:cNvPicPr>
          <p:nvPr userDrawn="1"/>
        </p:nvPicPr>
        <p:blipFill>
          <a:blip r:embed="rId12" cstate="print"/>
          <a:srcRect/>
          <a:stretch>
            <a:fillRect/>
          </a:stretch>
        </p:blipFill>
        <p:spPr bwMode="auto">
          <a:xfrm>
            <a:off x="2054437" y="2795894"/>
            <a:ext cx="1697365" cy="14287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PPECLOGO-eff2-1-3"/>
          <p:cNvPicPr>
            <a:picLocks noChangeAspect="1" noChangeArrowheads="1"/>
          </p:cNvPicPr>
          <p:nvPr userDrawn="1"/>
        </p:nvPicPr>
        <p:blipFill>
          <a:blip r:embed="rId13" cstate="print"/>
          <a:srcRect/>
          <a:stretch>
            <a:fillRect/>
          </a:stretch>
        </p:blipFill>
        <p:spPr bwMode="auto">
          <a:xfrm>
            <a:off x="3983626" y="2785815"/>
            <a:ext cx="437445" cy="365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PPECLOGO-eff2-1-4"/>
          <p:cNvPicPr>
            <a:picLocks noChangeAspect="1" noChangeArrowheads="1"/>
          </p:cNvPicPr>
          <p:nvPr userDrawn="1"/>
        </p:nvPicPr>
        <p:blipFill>
          <a:blip r:embed="rId14" cstate="print"/>
          <a:srcRect/>
          <a:stretch>
            <a:fillRect/>
          </a:stretch>
        </p:blipFill>
        <p:spPr bwMode="auto">
          <a:xfrm>
            <a:off x="8519340" y="3325061"/>
            <a:ext cx="703540" cy="5871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PPECLOGO-eff2-1-3"/>
          <p:cNvPicPr>
            <a:picLocks noChangeAspect="1" noChangeArrowheads="1"/>
          </p:cNvPicPr>
          <p:nvPr userDrawn="1"/>
        </p:nvPicPr>
        <p:blipFill>
          <a:blip r:embed="rId13" cstate="print"/>
          <a:srcRect/>
          <a:stretch>
            <a:fillRect/>
          </a:stretch>
        </p:blipFill>
        <p:spPr bwMode="auto">
          <a:xfrm>
            <a:off x="9239008" y="2909285"/>
            <a:ext cx="360841" cy="302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PPECLOGO-eff2-1-3"/>
          <p:cNvPicPr>
            <a:picLocks noChangeAspect="1" noChangeArrowheads="1"/>
          </p:cNvPicPr>
          <p:nvPr userDrawn="1"/>
        </p:nvPicPr>
        <p:blipFill>
          <a:blip r:embed="rId13" cstate="print"/>
          <a:srcRect/>
          <a:stretch>
            <a:fillRect/>
          </a:stretch>
        </p:blipFill>
        <p:spPr bwMode="auto">
          <a:xfrm>
            <a:off x="9744990" y="3446013"/>
            <a:ext cx="282222" cy="236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12"/>
                                        </p:tgtEl>
                                        <p:attrNameLst>
                                          <p:attrName>ppt_x</p:attrName>
                                          <p:attrName>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5"/>
                                        </p:tgtEl>
                                        <p:attrNameLst>
                                          <p:attrName>ppt_x</p:attrName>
                                          <p:attrName>ppt_y</p:attrName>
                                        </p:attrNameLst>
                                      </p:cBhvr>
                                      <p:rCtr x="-15816"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8"/>
                                        </p:tgtEl>
                                        <p:attrNameLst>
                                          <p:attrName>ppt_x</p:attrName>
                                          <p:attrName>ppt_y</p:attrName>
                                        </p:attrNameLst>
                                      </p:cBhvr>
                                      <p:rCtr x="-23594"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9"/>
                                        </p:tgtEl>
                                        <p:attrNameLst>
                                          <p:attrName>ppt_x</p:attrName>
                                          <p:attrName>ppt_y</p:attrName>
                                        </p:attrNameLst>
                                      </p:cBhvr>
                                      <p:rCtr x="-9774"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7"/>
                                        </p:tgtEl>
                                        <p:attrNameLst>
                                          <p:attrName>ppt_x</p:attrName>
                                          <p:attrName>ppt_y</p:attrName>
                                        </p:attrNameLst>
                                      </p:cBhvr>
                                      <p:rCtr x="-21806"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4"/>
                                        </p:tgtEl>
                                        <p:attrNameLst>
                                          <p:attrName>ppt_x</p:attrName>
                                          <p:attrName>ppt_y</p:attrName>
                                        </p:attrNameLst>
                                      </p:cBhvr>
                                      <p:rCtr x="-16788"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13"/>
                                        </p:tgtEl>
                                        <p:attrNameLst>
                                          <p:attrName>ppt_x</p:attrName>
                                          <p:attrName>ppt_y</p:attrName>
                                        </p:attrNameLst>
                                      </p:cBhvr>
                                      <p:rCtr x="-28594"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14"/>
                                        </p:tgtEl>
                                        <p:attrNameLst>
                                          <p:attrName>ppt_x</p:attrName>
                                          <p:attrName>ppt_y</p:attrName>
                                        </p:attrNameLst>
                                      </p:cBhvr>
                                      <p:rCtr x="-28594"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11"/>
                                        </p:tgtEl>
                                        <p:attrNameLst>
                                          <p:attrName>ppt_x</p:attrName>
                                          <p:attrName>ppt_y</p:attrName>
                                        </p:attrNameLst>
                                      </p:cBhvr>
                                      <p:rCtr x="21944"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10"/>
                                        </p:tgtEl>
                                        <p:attrNameLst>
                                          <p:attrName>ppt_x</p:attrName>
                                          <p:attrName>ppt_y</p:attrName>
                                        </p:attrNameLst>
                                      </p:cBhvr>
                                      <p:rCtr x="31406"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
                                        </p:tgtEl>
                                        <p:attrNameLst>
                                          <p:attrName>ppt_x</p:attrName>
                                          <p:attrName>ppt_y</p:attrName>
                                        </p:attrNameLst>
                                      </p:cBhvr>
                                      <p:rCtr x="21233" y="0"/>
                                    </p:animMotion>
                                  </p:childTnLst>
                                </p:cTn>
                              </p:par>
                              <p:par>
                                <p:cTn id="60" presetID="10" presetClass="exit" presetSubtype="0" fill="hold" nodeType="withEffect">
                                  <p:stCondLst>
                                    <p:cond delay="250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11"/>
                                        </p:tgtEl>
                                      </p:cBhvr>
                                    </p:animEffect>
                                    <p:set>
                                      <p:cBhvr>
                                        <p:cTn id="65" dur="1" fill="hold">
                                          <p:stCondLst>
                                            <p:cond delay="499"/>
                                          </p:stCondLst>
                                        </p:cTn>
                                        <p:tgtEl>
                                          <p:spTgt spid="11"/>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13"/>
                                        </p:tgtEl>
                                      </p:cBhvr>
                                    </p:animEffect>
                                    <p:set>
                                      <p:cBhvr>
                                        <p:cTn id="68" dur="1" fill="hold">
                                          <p:stCondLst>
                                            <p:cond delay="499"/>
                                          </p:stCondLst>
                                        </p:cTn>
                                        <p:tgtEl>
                                          <p:spTgt spid="13"/>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7"/>
                                        </p:tgtEl>
                                      </p:cBhvr>
                                    </p:animEffect>
                                    <p:set>
                                      <p:cBhvr>
                                        <p:cTn id="71" dur="1" fill="hold">
                                          <p:stCondLst>
                                            <p:cond delay="499"/>
                                          </p:stCondLst>
                                        </p:cTn>
                                        <p:tgtEl>
                                          <p:spTgt spid="7"/>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9"/>
                                        </p:tgtEl>
                                      </p:cBhvr>
                                    </p:animEffect>
                                    <p:set>
                                      <p:cBhvr>
                                        <p:cTn id="74" dur="1" fill="hold">
                                          <p:stCondLst>
                                            <p:cond delay="499"/>
                                          </p:stCondLst>
                                        </p:cTn>
                                        <p:tgtEl>
                                          <p:spTgt spid="9"/>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5"/>
                                        </p:tgtEl>
                                      </p:cBhvr>
                                    </p:animEffect>
                                    <p:set>
                                      <p:cBhvr>
                                        <p:cTn id="77" dur="1" fill="hold">
                                          <p:stCondLst>
                                            <p:cond delay="499"/>
                                          </p:stCondLst>
                                        </p:cTn>
                                        <p:tgtEl>
                                          <p:spTgt spid="5"/>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14"/>
                                        </p:tgtEl>
                                      </p:cBhvr>
                                    </p:animEffect>
                                    <p:set>
                                      <p:cBhvr>
                                        <p:cTn id="83" dur="1" fill="hold">
                                          <p:stCondLst>
                                            <p:cond delay="499"/>
                                          </p:stCondLst>
                                        </p:cTn>
                                        <p:tgtEl>
                                          <p:spTgt spid="14"/>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
                                        </p:tgtEl>
                                      </p:cBhvr>
                                    </p:animEffect>
                                    <p:set>
                                      <p:cBhvr>
                                        <p:cTn id="86" dur="1" fill="hold">
                                          <p:stCondLst>
                                            <p:cond delay="499"/>
                                          </p:stCondLst>
                                        </p:cTn>
                                        <p:tgtEl>
                                          <p:spTgt spid="6"/>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4"/>
                                        </p:tgtEl>
                                      </p:cBhvr>
                                    </p:animEffect>
                                    <p:set>
                                      <p:cBhvr>
                                        <p:cTn id="89" dur="1" fill="hold">
                                          <p:stCondLst>
                                            <p:cond delay="499"/>
                                          </p:stCondLst>
                                        </p:cTn>
                                        <p:tgtEl>
                                          <p:spTgt spid="4"/>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8"/>
                                        </p:tgtEl>
                                      </p:cBhvr>
                                    </p:animEffect>
                                    <p:set>
                                      <p:cBhvr>
                                        <p:cTn id="92" dur="1" fill="hold">
                                          <p:stCondLst>
                                            <p:cond delay="499"/>
                                          </p:stCondLst>
                                        </p:cTn>
                                        <p:tgtEl>
                                          <p:spTgt spid="8"/>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
                                        <p:tgtEl>
                                          <p:spTgt spid="15"/>
                                        </p:tgtEl>
                                      </p:cBhvr>
                                    </p:animEffect>
                                  </p:childTnLst>
                                </p:cTn>
                              </p:par>
                              <p:par>
                                <p:cTn id="96" presetID="10" presetClass="entr" presetSubtype="0" fill="hold" nodeType="withEffect">
                                  <p:stCondLst>
                                    <p:cond delay="60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100"/>
                                        <p:tgtEl>
                                          <p:spTgt spid="16"/>
                                        </p:tgtEl>
                                      </p:cBhvr>
                                    </p:animEffect>
                                  </p:childTnLst>
                                </p:cTn>
                              </p:par>
                              <p:par>
                                <p:cTn id="99" presetID="10" presetClass="entr" presetSubtype="0" fill="hold" nodeType="withEffect">
                                  <p:stCondLst>
                                    <p:cond delay="20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100"/>
                                        <p:tgtEl>
                                          <p:spTgt spid="17"/>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
                                        <p:tgtEl>
                                          <p:spTgt spid="18"/>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
                                        <p:tgtEl>
                                          <p:spTgt spid="19"/>
                                        </p:tgtEl>
                                      </p:cBhvr>
                                    </p:animEffect>
                                  </p:childTnLst>
                                </p:cTn>
                              </p:par>
                              <p:par>
                                <p:cTn id="108" presetID="53" presetClass="exit" presetSubtype="16" fill="hold" nodeType="withEffect">
                                  <p:stCondLst>
                                    <p:cond delay="100"/>
                                  </p:stCondLst>
                                  <p:childTnLst>
                                    <p:anim calcmode="lin" valueType="num">
                                      <p:cBhvr>
                                        <p:cTn id="109" dur="1000"/>
                                        <p:tgtEl>
                                          <p:spTgt spid="15"/>
                                        </p:tgtEl>
                                        <p:attrNameLst>
                                          <p:attrName>ppt_w</p:attrName>
                                        </p:attrNameLst>
                                      </p:cBhvr>
                                      <p:tavLst>
                                        <p:tav tm="0">
                                          <p:val>
                                            <p:strVal val="ppt_w"/>
                                          </p:val>
                                        </p:tav>
                                        <p:tav tm="100000">
                                          <p:val>
                                            <p:fltVal val="0"/>
                                          </p:val>
                                        </p:tav>
                                      </p:tavLst>
                                    </p:anim>
                                    <p:anim calcmode="lin" valueType="num">
                                      <p:cBhvr>
                                        <p:cTn id="110" dur="1000"/>
                                        <p:tgtEl>
                                          <p:spTgt spid="15"/>
                                        </p:tgtEl>
                                        <p:attrNameLst>
                                          <p:attrName>ppt_h</p:attrName>
                                        </p:attrNameLst>
                                      </p:cBhvr>
                                      <p:tavLst>
                                        <p:tav tm="0">
                                          <p:val>
                                            <p:strVal val="ppt_h"/>
                                          </p:val>
                                        </p:tav>
                                        <p:tav tm="100000">
                                          <p:val>
                                            <p:fltVal val="0"/>
                                          </p:val>
                                        </p:tav>
                                      </p:tavLst>
                                    </p:anim>
                                    <p:animEffect transition="out" filter="fade">
                                      <p:cBhvr>
                                        <p:cTn id="111" dur="1000"/>
                                        <p:tgtEl>
                                          <p:spTgt spid="15"/>
                                        </p:tgtEl>
                                      </p:cBhvr>
                                    </p:animEffect>
                                    <p:set>
                                      <p:cBhvr>
                                        <p:cTn id="112" dur="1" fill="hold">
                                          <p:stCondLst>
                                            <p:cond delay="999"/>
                                          </p:stCondLst>
                                        </p:cTn>
                                        <p:tgtEl>
                                          <p:spTgt spid="15"/>
                                        </p:tgtEl>
                                        <p:attrNameLst>
                                          <p:attrName>style.visibility</p:attrName>
                                        </p:attrNameLst>
                                      </p:cBhvr>
                                      <p:to>
                                        <p:strVal val="hidden"/>
                                      </p:to>
                                    </p:set>
                                  </p:childTnLst>
                                </p:cTn>
                              </p:par>
                              <p:par>
                                <p:cTn id="113" presetID="53" presetClass="exit" presetSubtype="16" fill="hold" nodeType="withEffect">
                                  <p:stCondLst>
                                    <p:cond delay="700"/>
                                  </p:stCondLst>
                                  <p:childTnLst>
                                    <p:anim calcmode="lin" valueType="num">
                                      <p:cBhvr>
                                        <p:cTn id="114" dur="500"/>
                                        <p:tgtEl>
                                          <p:spTgt spid="16"/>
                                        </p:tgtEl>
                                        <p:attrNameLst>
                                          <p:attrName>ppt_w</p:attrName>
                                        </p:attrNameLst>
                                      </p:cBhvr>
                                      <p:tavLst>
                                        <p:tav tm="0">
                                          <p:val>
                                            <p:strVal val="ppt_w"/>
                                          </p:val>
                                        </p:tav>
                                        <p:tav tm="100000">
                                          <p:val>
                                            <p:fltVal val="0"/>
                                          </p:val>
                                        </p:tav>
                                      </p:tavLst>
                                    </p:anim>
                                    <p:anim calcmode="lin" valueType="num">
                                      <p:cBhvr>
                                        <p:cTn id="115" dur="500"/>
                                        <p:tgtEl>
                                          <p:spTgt spid="16"/>
                                        </p:tgtEl>
                                        <p:attrNameLst>
                                          <p:attrName>ppt_h</p:attrName>
                                        </p:attrNameLst>
                                      </p:cBhvr>
                                      <p:tavLst>
                                        <p:tav tm="0">
                                          <p:val>
                                            <p:strVal val="ppt_h"/>
                                          </p:val>
                                        </p:tav>
                                        <p:tav tm="100000">
                                          <p:val>
                                            <p:fltVal val="0"/>
                                          </p:val>
                                        </p:tav>
                                      </p:tavLst>
                                    </p:anim>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53" presetClass="exit" presetSubtype="16" fill="hold" nodeType="withEffect">
                                  <p:stCondLst>
                                    <p:cond delay="300"/>
                                  </p:stCondLst>
                                  <p:childTnLst>
                                    <p:anim calcmode="lin" valueType="num">
                                      <p:cBhvr>
                                        <p:cTn id="119" dur="500"/>
                                        <p:tgtEl>
                                          <p:spTgt spid="17"/>
                                        </p:tgtEl>
                                        <p:attrNameLst>
                                          <p:attrName>ppt_w</p:attrName>
                                        </p:attrNameLst>
                                      </p:cBhvr>
                                      <p:tavLst>
                                        <p:tav tm="0">
                                          <p:val>
                                            <p:strVal val="ppt_w"/>
                                          </p:val>
                                        </p:tav>
                                        <p:tav tm="100000">
                                          <p:val>
                                            <p:fltVal val="0"/>
                                          </p:val>
                                        </p:tav>
                                      </p:tavLst>
                                    </p:anim>
                                    <p:anim calcmode="lin" valueType="num">
                                      <p:cBhvr>
                                        <p:cTn id="120" dur="500"/>
                                        <p:tgtEl>
                                          <p:spTgt spid="17"/>
                                        </p:tgtEl>
                                        <p:attrNameLst>
                                          <p:attrName>ppt_h</p:attrName>
                                        </p:attrNameLst>
                                      </p:cBhvr>
                                      <p:tavLst>
                                        <p:tav tm="0">
                                          <p:val>
                                            <p:strVal val="ppt_h"/>
                                          </p:val>
                                        </p:tav>
                                        <p:tav tm="100000">
                                          <p:val>
                                            <p:fltVal val="0"/>
                                          </p:val>
                                        </p:tav>
                                      </p:tavLst>
                                    </p:anim>
                                    <p:animEffect transition="out" filter="fade">
                                      <p:cBhvr>
                                        <p:cTn id="121" dur="500"/>
                                        <p:tgtEl>
                                          <p:spTgt spid="17"/>
                                        </p:tgtEl>
                                      </p:cBhvr>
                                    </p:animEffect>
                                    <p:set>
                                      <p:cBhvr>
                                        <p:cTn id="122" dur="1" fill="hold">
                                          <p:stCondLst>
                                            <p:cond delay="499"/>
                                          </p:stCondLst>
                                        </p:cTn>
                                        <p:tgtEl>
                                          <p:spTgt spid="17"/>
                                        </p:tgtEl>
                                        <p:attrNameLst>
                                          <p:attrName>style.visibility</p:attrName>
                                        </p:attrNameLst>
                                      </p:cBhvr>
                                      <p:to>
                                        <p:strVal val="hidden"/>
                                      </p:to>
                                    </p:set>
                                  </p:childTnLst>
                                </p:cTn>
                              </p:par>
                              <p:par>
                                <p:cTn id="123" presetID="53" presetClass="exit" presetSubtype="16" fill="hold" nodeType="withEffect">
                                  <p:stCondLst>
                                    <p:cond delay="1900"/>
                                  </p:stCondLst>
                                  <p:childTnLst>
                                    <p:anim calcmode="lin" valueType="num">
                                      <p:cBhvr>
                                        <p:cTn id="124" dur="500"/>
                                        <p:tgtEl>
                                          <p:spTgt spid="18"/>
                                        </p:tgtEl>
                                        <p:attrNameLst>
                                          <p:attrName>ppt_w</p:attrName>
                                        </p:attrNameLst>
                                      </p:cBhvr>
                                      <p:tavLst>
                                        <p:tav tm="0">
                                          <p:val>
                                            <p:strVal val="ppt_w"/>
                                          </p:val>
                                        </p:tav>
                                        <p:tav tm="100000">
                                          <p:val>
                                            <p:fltVal val="0"/>
                                          </p:val>
                                        </p:tav>
                                      </p:tavLst>
                                    </p:anim>
                                    <p:anim calcmode="lin" valueType="num">
                                      <p:cBhvr>
                                        <p:cTn id="125" dur="500"/>
                                        <p:tgtEl>
                                          <p:spTgt spid="18"/>
                                        </p:tgtEl>
                                        <p:attrNameLst>
                                          <p:attrName>ppt_h</p:attrName>
                                        </p:attrNameLst>
                                      </p:cBhvr>
                                      <p:tavLst>
                                        <p:tav tm="0">
                                          <p:val>
                                            <p:strVal val="ppt_h"/>
                                          </p:val>
                                        </p:tav>
                                        <p:tav tm="100000">
                                          <p:val>
                                            <p:fltVal val="0"/>
                                          </p:val>
                                        </p:tav>
                                      </p:tavLst>
                                    </p:anim>
                                    <p:animEffect transition="out" filter="fade">
                                      <p:cBhvr>
                                        <p:cTn id="126" dur="500"/>
                                        <p:tgtEl>
                                          <p:spTgt spid="18"/>
                                        </p:tgtEl>
                                      </p:cBhvr>
                                    </p:animEffect>
                                    <p:set>
                                      <p:cBhvr>
                                        <p:cTn id="127" dur="1" fill="hold">
                                          <p:stCondLst>
                                            <p:cond delay="499"/>
                                          </p:stCondLst>
                                        </p:cTn>
                                        <p:tgtEl>
                                          <p:spTgt spid="18"/>
                                        </p:tgtEl>
                                        <p:attrNameLst>
                                          <p:attrName>style.visibility</p:attrName>
                                        </p:attrNameLst>
                                      </p:cBhvr>
                                      <p:to>
                                        <p:strVal val="hidden"/>
                                      </p:to>
                                    </p:set>
                                  </p:childTnLst>
                                </p:cTn>
                              </p:par>
                              <p:par>
                                <p:cTn id="128" presetID="53" presetClass="exit" presetSubtype="16" fill="hold" nodeType="withEffect">
                                  <p:stCondLst>
                                    <p:cond delay="2300"/>
                                  </p:stCondLst>
                                  <p:childTnLst>
                                    <p:anim calcmode="lin" valueType="num">
                                      <p:cBhvr>
                                        <p:cTn id="129" dur="500"/>
                                        <p:tgtEl>
                                          <p:spTgt spid="19"/>
                                        </p:tgtEl>
                                        <p:attrNameLst>
                                          <p:attrName>ppt_w</p:attrName>
                                        </p:attrNameLst>
                                      </p:cBhvr>
                                      <p:tavLst>
                                        <p:tav tm="0">
                                          <p:val>
                                            <p:strVal val="ppt_w"/>
                                          </p:val>
                                        </p:tav>
                                        <p:tav tm="100000">
                                          <p:val>
                                            <p:fltVal val="0"/>
                                          </p:val>
                                        </p:tav>
                                      </p:tavLst>
                                    </p:anim>
                                    <p:anim calcmode="lin" valueType="num">
                                      <p:cBhvr>
                                        <p:cTn id="130" dur="500"/>
                                        <p:tgtEl>
                                          <p:spTgt spid="19"/>
                                        </p:tgtEl>
                                        <p:attrNameLst>
                                          <p:attrName>ppt_h</p:attrName>
                                        </p:attrNameLst>
                                      </p:cBhvr>
                                      <p:tavLst>
                                        <p:tav tm="0">
                                          <p:val>
                                            <p:strVal val="ppt_h"/>
                                          </p:val>
                                        </p:tav>
                                        <p:tav tm="100000">
                                          <p:val>
                                            <p:fltVal val="0"/>
                                          </p:val>
                                        </p:tav>
                                      </p:tavLst>
                                    </p:anim>
                                    <p:animEffect transition="out" filter="fade">
                                      <p:cBhvr>
                                        <p:cTn id="131" dur="500"/>
                                        <p:tgtEl>
                                          <p:spTgt spid="19"/>
                                        </p:tgtEl>
                                      </p:cBhvr>
                                    </p:animEffect>
                                    <p:set>
                                      <p:cBhvr>
                                        <p:cTn id="13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9237" y="914400"/>
            <a:ext cx="9802773"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9237" y="3560400"/>
            <a:ext cx="9802773"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622" y="1490400"/>
            <a:ext cx="10973199"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560955" y="5546725"/>
            <a:ext cx="7067550" cy="47434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526" y="3848400"/>
            <a:ext cx="7771632"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526" y="4615200"/>
            <a:ext cx="7771632"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622" y="1501200"/>
            <a:ext cx="5178687"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3938" y="1501200"/>
            <a:ext cx="5178687"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622" y="1429200"/>
            <a:ext cx="5344348"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622"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8023" y="1421729"/>
            <a:ext cx="5344348"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8023" y="1854000"/>
            <a:ext cx="5344348"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622" y="608400"/>
            <a:ext cx="10973199"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622" y="1555200"/>
            <a:ext cx="5234985"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2715" y="1555200"/>
            <a:ext cx="5229106"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userDrawn="1">
            <p:ph type="title"/>
          </p:nvPr>
        </p:nvSpPr>
        <p:spPr/>
        <p:txBody>
          <a:bodyPr/>
          <a:lstStyle>
            <a:lvl1pPr>
              <a:defRPr>
                <a:solidFill>
                  <a:schemeClr val="tx2"/>
                </a:solidFill>
              </a:defRPr>
            </a:lvl1pPr>
          </a:lstStyle>
          <a:p>
            <a:r>
              <a:rPr lang="zh-CN" altLang="en-US"/>
              <a:t>单击此处编辑母版标题样式</a:t>
            </a:r>
            <a:endParaRPr lang="zh-CN" altLang="en-US"/>
          </a:p>
        </p:txBody>
      </p:sp>
      <p:sp>
        <p:nvSpPr>
          <p:cNvPr id="3" name="内容占位符 2"/>
          <p:cNvSpPr>
            <a:spLocks noGrp="1"/>
          </p:cNvSpPr>
          <p:nvPr userDrawn="1">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622" y="774000"/>
            <a:ext cx="10976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9237" y="2484000"/>
            <a:ext cx="9802773"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9237" y="3560400"/>
            <a:ext cx="9802773"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6375"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613" y="2906713"/>
            <a:ext cx="103663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7563"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6013" y="1535113"/>
            <a:ext cx="539115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6013" y="2174875"/>
            <a:ext cx="539115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3200"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8850" y="273050"/>
            <a:ext cx="681831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32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5" y="4800600"/>
            <a:ext cx="7318375"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775" y="612775"/>
            <a:ext cx="731837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775" y="5367338"/>
            <a:ext cx="731837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6" Type="http://schemas.openxmlformats.org/officeDocument/2006/relationships/theme" Target="../theme/theme2.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dirty="0"/>
              <a:t>单击此处编辑母版标题样式</a:t>
            </a:r>
            <a:endParaRPr lang="zh-CN" dirty="0"/>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dirty="0"/>
              <a:t>单击此处编辑母版文本样式</a:t>
            </a:r>
            <a:endParaRPr lang="zh-CN" dirty="0"/>
          </a:p>
          <a:p>
            <a:pPr lvl="1"/>
            <a:r>
              <a:rPr lang="zh-CN" dirty="0"/>
              <a:t>第二级</a:t>
            </a:r>
            <a:endParaRPr 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p:titleStyle>
    <p:bodyStyle>
      <a:lvl1pPr marL="342900" indent="-342900" algn="l" rtl="0" fontAlgn="base">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622" y="608400"/>
            <a:ext cx="10973199"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622" y="1490400"/>
            <a:ext cx="10973199"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223" y="6314400"/>
            <a:ext cx="2700984"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7501" y="6314400"/>
            <a:ext cx="3961444"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80837" y="6314400"/>
            <a:ext cx="2700984"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55.xml"/><Relationship Id="rId2" Type="http://schemas.openxmlformats.org/officeDocument/2006/relationships/image" Target="../media/image19.jpeg"/><Relationship Id="rId1"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38.xml.rels><?xml version="1.0" encoding="UTF-8" standalone="yes"?>
<Relationships xmlns="http://schemas.openxmlformats.org/package/2006/relationships"><Relationship Id="rId9" Type="http://schemas.openxmlformats.org/officeDocument/2006/relationships/image" Target="../media/image38.png"/><Relationship Id="rId8" Type="http://schemas.openxmlformats.org/officeDocument/2006/relationships/image" Target="../media/image37.png"/><Relationship Id="rId7" Type="http://schemas.openxmlformats.org/officeDocument/2006/relationships/image" Target="../media/image36.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3" Type="http://schemas.openxmlformats.org/officeDocument/2006/relationships/slideLayout" Target="../slideLayouts/slideLayout7.xml"/><Relationship Id="rId12" Type="http://schemas.openxmlformats.org/officeDocument/2006/relationships/image" Target="../media/image41.png"/><Relationship Id="rId11" Type="http://schemas.openxmlformats.org/officeDocument/2006/relationships/image" Target="../media/image40.png"/><Relationship Id="rId10" Type="http://schemas.openxmlformats.org/officeDocument/2006/relationships/image" Target="../media/image39.png"/><Relationship Id="rId1"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jpeg"/><Relationship Id="rId7" Type="http://schemas.openxmlformats.org/officeDocument/2006/relationships/image" Target="../media/image48.jpeg"/><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png"/></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3.png"/><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4364732" y="423477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gradFill>
            <a:gsLst>
              <a:gs pos="0">
                <a:srgbClr val="012D86"/>
              </a:gs>
              <a:gs pos="100000">
                <a:srgbClr val="0E2557"/>
              </a:gs>
            </a:gsLst>
            <a:lin ang="0" scaled="0"/>
          </a:gradFill>
          <a:ln>
            <a:noFill/>
          </a:ln>
        </p:spPr>
        <p:txBody>
          <a:bodyPr vert="horz" wrap="square" lIns="91440" tIns="45720" rIns="91440" bIns="45720" numCol="1" anchor="t" anchorCtr="0" compatLnSpc="1"/>
          <a:lstStyle/>
          <a:p>
            <a:endParaRPr lang="zh-CN" altLang="en-US"/>
          </a:p>
        </p:txBody>
      </p:sp>
      <p:sp>
        <p:nvSpPr>
          <p:cNvPr id="19" name="Freeform 6"/>
          <p:cNvSpPr/>
          <p:nvPr/>
        </p:nvSpPr>
        <p:spPr bwMode="auto">
          <a:xfrm>
            <a:off x="-1" y="4095411"/>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5" name="Rectangle 3"/>
          <p:cNvSpPr txBox="1">
            <a:spLocks noChangeArrowheads="1"/>
          </p:cNvSpPr>
          <p:nvPr/>
        </p:nvSpPr>
        <p:spPr bwMode="auto">
          <a:xfrm>
            <a:off x="337820" y="1808480"/>
            <a:ext cx="11521440" cy="2125980"/>
          </a:xfrm>
          <a:prstGeom prst="rect">
            <a:avLst/>
          </a:prstGeom>
          <a:noFill/>
          <a:ln>
            <a:noFill/>
          </a:ln>
          <a:effectLst>
            <a:outerShdw algn="tr" rotWithShape="0">
              <a:prstClr val="blac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7200" b="1" dirty="0" smtClean="0">
                <a:solidFill>
                  <a:srgbClr val="C00000"/>
                </a:solidFill>
                <a:latin typeface="+mj-ea"/>
              </a:rPr>
              <a:t>刑法修正案（十一）安全</a:t>
            </a:r>
            <a:endParaRPr lang="zh-CN" altLang="en-US" sz="7200" b="1" dirty="0" smtClean="0">
              <a:solidFill>
                <a:srgbClr val="C00000"/>
              </a:solidFill>
              <a:latin typeface="+mj-ea"/>
            </a:endParaRPr>
          </a:p>
          <a:p>
            <a:pPr algn="ctr"/>
            <a:r>
              <a:rPr lang="zh-CN" altLang="en-US" sz="7200" b="1" dirty="0" smtClean="0">
                <a:solidFill>
                  <a:srgbClr val="C00000"/>
                </a:solidFill>
                <a:latin typeface="+mj-ea"/>
              </a:rPr>
              <a:t>生产相关解读</a:t>
            </a:r>
            <a:endParaRPr lang="zh-CN" altLang="en-US" sz="7200" b="1" dirty="0" smtClean="0">
              <a:solidFill>
                <a:srgbClr val="C00000"/>
              </a:solidFill>
              <a:latin typeface="+mj-ea"/>
            </a:endParaRPr>
          </a:p>
        </p:txBody>
      </p:sp>
      <p:pic>
        <p:nvPicPr>
          <p:cNvPr id="2" name="图片 1" descr="a 头"/>
          <p:cNvPicPr>
            <a:picLocks noChangeAspect="1"/>
          </p:cNvPicPr>
          <p:nvPr/>
        </p:nvPicPr>
        <p:blipFill>
          <a:blip r:embed="rId1"/>
          <a:stretch>
            <a:fillRect/>
          </a:stretch>
        </p:blipFill>
        <p:spPr>
          <a:xfrm>
            <a:off x="7466330" y="4437380"/>
            <a:ext cx="3773170" cy="1957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34974" y="980728"/>
          <a:ext cx="11376000" cy="445516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第一百四十一条 【生产、销售假药罪】生产、销售假药的，处三年以下有期徒刑或者拘役，并处罚金；对人体健康造成严重危害或者有其他严重情节的，处三年以上十年以下有期徒刑，并处罚金；致人死亡或者有其他特别严重情节的，处十年以上有期徒刑、无期徒刑或者死刑，并处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本条所称假药，是指依照《中华人民共和国药品管理法》的规定属于假药和按假药处理的药品、非药品。</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第一百四十一条 【生产、销售假药罪】生产、销售假药的，处三年以下有期徒刑或者拘役，并处罚金；对人体健康造成严重危害或者有其他严重情节的，处三年以上十年以下有期徒刑，并处罚金；致人死亡或者有其他特别严重情节的，处十年以上有期徒刑、无期徒刑或者死刑，并处罚金或者没收财产。</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药品使用单位的人员明知是假药而提供给他人使用的，依照前款的规定处罚。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第一百四十二条 【生产、销售劣药罪】生产、销售劣药，对人体健康造成严重危害的，处三年以上十年以下有期徒刑，并处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销售金额百分之五十以上二倍以下罚金；后果特别严重的，处十年以上有期徒刑或者无期徒刑，并处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销售金额百分之五十以上二倍以下罚金或者没收财产。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本条所称劣药，是指依照《中华人民共和国药品管理法》的规定属于劣药的药品。</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第一百四十二条 【生产、销售劣药罪】生产、销售劣药，对人体健康造成严重危害的，处三年以上十年以下有期徒刑，并处罚金；后果特别严重的，处十年以上有期徒刑或者无期徒刑，并处罚金或者没收财产。</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药品使用单位的人员明知是劣药而提供给他人使用的，依照前款的规定处罚。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vMerge="1">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第一百四十二条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a:t>
                      </a:r>
                      <a:r>
                        <a:rPr lang="zh-CN" altLang="en-US" sz="1600" kern="1200" dirty="0" smtClean="0">
                          <a:solidFill>
                            <a:schemeClr val="accent1"/>
                          </a:solidFill>
                          <a:latin typeface="等线" panose="02010600030101010101" pitchFamily="2" charset="-122"/>
                          <a:ea typeface="等线" panose="02010600030101010101" pitchFamily="2" charset="-122"/>
                          <a:cs typeface="+mn-cs"/>
                        </a:rPr>
                        <a:t>见下页</a:t>
                      </a:r>
                      <a:endParaRPr lang="zh-CN" altLang="en-US"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custDataLst>
              <p:tags r:id="rId1"/>
            </p:custDataLst>
          </p:nvPr>
        </p:nvGraphicFramePr>
        <p:xfrm>
          <a:off x="300000" y="836712"/>
          <a:ext cx="11592000" cy="5796280"/>
        </p:xfrm>
        <a:graphic>
          <a:graphicData uri="http://schemas.openxmlformats.org/drawingml/2006/table">
            <a:tbl>
              <a:tblPr firstRow="1" bandRow="1">
                <a:tableStyleId>{5C22544A-7EE6-4342-B048-85BDC9FD1C3A}</a:tableStyleId>
              </a:tblPr>
              <a:tblGrid>
                <a:gridCol w="648000"/>
                <a:gridCol w="4608000"/>
                <a:gridCol w="6336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第一百四十二条</a:t>
                      </a:r>
                      <a:r>
                        <a:rPr lang="zh-CN" altLang="en-US" sz="14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400" kern="1200" dirty="0" smtClean="0">
                          <a:solidFill>
                            <a:schemeClr val="accent1"/>
                          </a:solidFill>
                          <a:latin typeface="等线" panose="02010600030101010101" pitchFamily="2" charset="-122"/>
                          <a:ea typeface="等线" panose="02010600030101010101" pitchFamily="2" charset="-122"/>
                          <a:cs typeface="+mn-cs"/>
                        </a:rPr>
                        <a:t>之一 违反药品管理法规，有下列情形之一，足以严重危害人体健康的，处三年以下有期徒刑或者拘役，并处或者单处罚金；对人体健康造成严重危害或者有其他严重情节的，处三年以上七年以下有期徒刑，并处罚金：</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（一）生产、销售国务院药品监督管理部门禁止使用的药品的；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（二）未取得药品相关批准证明文件生产、进口药品或者明知是上述药品而销售的；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（三）药品申请注册中提供虚假的证明、数据、资料、样品或者采取其他欺骗手段的；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（四）编造生产、检验记录的。</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chemeClr val="accent1"/>
                          </a:solidFill>
                          <a:latin typeface="等线" panose="02010600030101010101" pitchFamily="2" charset="-122"/>
                          <a:ea typeface="等线" panose="02010600030101010101" pitchFamily="2" charset="-122"/>
                          <a:cs typeface="+mn-cs"/>
                        </a:rPr>
                        <a:t>有前款行为，同时又构成本法第一百四十一条、第一百四十二条规定之罪或者其他犯罪的，依照处罚较重的规定定罪处罚。</a:t>
                      </a:r>
                      <a:endParaRPr lang="zh-CN" altLang="en-US" sz="14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第一百六十条 【欺诈发行股票、债券罪】在招股说明书、认股书、公司、企业债券募集办法中隐瞒重要事实或者编造重大虚假内容，发行股票或者公司、企业债券，数额巨大、后果严重或者有其他严重情节的，处五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非法募集资金金额百分之一以上百分之五以下罚金。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单位犯前款罪的，对单位判处罚金，免费获取更多安全精品资料，请关注微信公众号〔安全生产管理〕；并对其直接负责的主管人员和其他直接责任人员，</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处五年以下有期徒刑或者拘役。</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p>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第一百六十条 【欺诈发行股票、债券罪】在招股说明书、认股书、公司、企业债券募集办法</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等发行文件中隐瞒重要事实或者编造重大虚假内容，发行股票或者公司、企业债券、</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存托凭证或者国务院依法认定的其他证券，数额巨大、后果严重或者有其他严重情节的，处五年以下有期徒刑或者拘役，并处或者单处罚金；</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数额特别巨大、后果特别严重或者有其他特别严重情节的，处五年以上有期徒刑，并处罚金。</a:t>
                      </a:r>
                      <a:endParaRPr lang="zh-CN" altLang="zh-CN" sz="14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控股股东、实际控制人组织、指使实施前款行为的，处五年以下有期徒刑或者拘役，并处或者单处非法募集资金金额百分之二十以上一倍以下罚金；数额特别巨大、后果特别严重或者有其他特别严重情节的，处五年以上有期徒刑，并处非法募集资金金额百分之二十以上一倍以下罚金。</a:t>
                      </a:r>
                      <a:endParaRPr lang="zh-CN" altLang="zh-CN" sz="14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400" kern="1200" dirty="0" smtClean="0">
                          <a:solidFill>
                            <a:srgbClr val="FF0000"/>
                          </a:solidFill>
                          <a:latin typeface="等线" panose="02010600030101010101" pitchFamily="2" charset="-122"/>
                          <a:ea typeface="等线" panose="02010600030101010101" pitchFamily="2" charset="-122"/>
                          <a:cs typeface="+mn-cs"/>
                        </a:rPr>
                        <a:t>单位犯前</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两款罪的，对单位判处</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非法募集资金金额百分之二十以上一倍以下罚金，并对其直接负责的主管人员和其他直接责任人员，</a:t>
                      </a:r>
                      <a:r>
                        <a:rPr lang="en-US" altLang="zh-CN" sz="1400" kern="1200" dirty="0" smtClean="0">
                          <a:solidFill>
                            <a:srgbClr val="FF0000"/>
                          </a:solidFill>
                          <a:latin typeface="等线" panose="02010600030101010101" pitchFamily="2" charset="-122"/>
                          <a:ea typeface="等线" panose="02010600030101010101" pitchFamily="2" charset="-122"/>
                          <a:cs typeface="+mn-cs"/>
                        </a:rPr>
                        <a:t> </a:t>
                      </a:r>
                      <a:r>
                        <a:rPr lang="zh-CN" altLang="zh-CN" sz="1400" kern="1200" dirty="0" smtClean="0">
                          <a:solidFill>
                            <a:srgbClr val="FF0000"/>
                          </a:solidFill>
                          <a:latin typeface="等线" panose="02010600030101010101" pitchFamily="2" charset="-122"/>
                          <a:ea typeface="等线" panose="02010600030101010101" pitchFamily="2" charset="-122"/>
                          <a:cs typeface="+mn-cs"/>
                        </a:rPr>
                        <a:t>依照第一款的规定处罚。</a:t>
                      </a:r>
                      <a:endParaRPr lang="zh-CN" altLang="en-US" sz="14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40000"/>
                        <a:lumOff val="6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81757" y="1268760"/>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第一百六十一条 【违规披露、不披露重要信息罪】依法负有信息披露义务的公司、企业向股东和社会公众提供虚假的或者隐瞒重要事实的财务会计报告，或者对依法应当披露的其他重要信息不按照规定披露，严重损害股东或者其他人利益，或者有其他严重情节的，对其直接负责的主管人员和其他直接责任人员，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第一百六十一条 【违规披露、不披露重要信息罪】依法负有信息披露义务的公司、企业向股东和社会公众提供虚假的或者隐瞒重要事实的财务会计报告，或者对依法应当披露的其他重要信息不按照规定披露，严重损害股东或者其他人利益，或者有其他严重情节的，对其直接负责的主管人员和其他直接责任人员，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五年以下有期徒刑或者拘役，并处或者单处罚金；</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情节特别严重的，处五年以上十年以下有期徒刑，并处罚金。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前款规定的公司、企业的控股股东、实际控制人实施或者组织、指使实施前款行为的，或者隐瞒相关事项导致前款规定的情形发生的，依照前款的规定处罚。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犯前款罪的控股股东、实际控制人是单位的，对单位判处罚金，并对其直接负责的主管人员和其他直接责任人员，依照第一款的规定处罚。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81757" y="1196752"/>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第一百六十三条 【非国家工作人员受贿罪】公司、企业或者其他单位的工作人员利用职务上的便利，索取他人财物或者非法收受他人财物，为他人谋取利益，数额较大的，处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五年以下有期徒刑或者拘役；数额巨大的，处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可以并处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公司、企业或者其他单位的工作人员在经济往来中，利用职务上的便利，违反国家规定，收受各种名义的回扣、手续费，归个人所有的，依照前款的规定处罚。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国有公司、企业或者其他国有单位中从事公务的人员和国有公司、企业或者其他国有单位委派到非国有公司、企业以及其他单位从事公务的人员有前两款行为的，依照本法第三百八十五条、第三百八十六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第一百六十三条 【非国家工作人员受贿罪】公司、企业或者其他单位的工作人员，利用职务上的便利，索取他人财物或者非法收受他人财物，为他人谋取利益，数额较大的，处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三年以下有期徒刑或者拘役，</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并处罚金；数额巨大</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或者有其他严重情节的，处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三年以上十年以下有期徒刑，并处</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罚金；</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kern="1200" dirty="0" smtClean="0">
                          <a:solidFill>
                            <a:srgbClr val="FF0000"/>
                          </a:solidFill>
                          <a:latin typeface="等线" panose="02010600030101010101" pitchFamily="2" charset="-122"/>
                          <a:ea typeface="等线" panose="02010600030101010101" pitchFamily="2" charset="-122"/>
                          <a:cs typeface="+mn-cs"/>
                        </a:rPr>
                        <a:t>数额特别巨大或者有其他特别严重情节的，处十年以上有期徒刑或者无期徒刑，并处罚金。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公司、企业或者其他单位的工作人员在经济往来中，利用职务上的便利，违反国家规定，收受各种名义的回扣、手续费，归个人所有的，依照前款的规定处罚。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FF0000"/>
                          </a:solidFill>
                          <a:latin typeface="等线" panose="02010600030101010101" pitchFamily="2" charset="-122"/>
                          <a:ea typeface="等线" panose="02010600030101010101" pitchFamily="2" charset="-122"/>
                          <a:cs typeface="+mn-cs"/>
                        </a:rPr>
                        <a:t>国有公司、企业或者其他国有单位中从事公务的人员和国有公司、企业或者其他国有单位委派到非国有公司、企业以及其他单位从事公务的人员有前两款行为的，依照本法第三百八十五条、第三百八十六条的规定定罪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第一百七十五条之一 【骗取贷款、票据承兑、金融票证罪】以欺骗手段取得银行或者其他金融机构贷款、票据承兑、信用证、保函等，给银行或者其他金融机构造成重大损失</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或者有其他严重情节的，处三年以下有期徒刑或者拘役，并处或者单处罚金；给银行或者其他金融机构造成特别重大损失或者有其他特别严重情节的，处三年以上七年以下有期徒刑，并处罚金。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第一百七十五条之一 【骗取贷款、票据承兑、金融票证罪】以欺骗手段取得银行或者其他金融机构贷款、票据承兑、信用证、保函等，给银行或者其他金融机构造成重大损失的，处三年以下有期徒刑或者拘役，并处或者单处罚金；给银行或者其他金融机构造成特别重大损失或者有其他特别严重情节的，处三年以上七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FF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第一百七十六条 【非法吸收公众存款罪】非法吸收公众存款或者变相吸收公众存款，扰乱金融秩序的，处三年以下有期徒刑或者拘役，并处或者单处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二万元以上二十万元以下罚金；数额巨大或者有其他严重情节的，处三年以上十年以下有期徒刑，并处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五万元以上五十万元以下罚金。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第一百七十六条 【非法吸收公众存款罪】非法吸收公众存款或者变相吸收公众存款，扰乱金融秩序的，处三年以下有期徒刑或者拘役，并处或者单处罚金；数额巨大或者有其他严重情节的，处三年以上十年以下有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数额特别巨大或者有其他特别严重情节的，处十年以上有期徒刑，并处罚金。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1600" kern="1200" dirty="0" smtClean="0">
                          <a:solidFill>
                            <a:schemeClr val="dk1"/>
                          </a:solidFill>
                          <a:latin typeface="等线" panose="02010600030101010101" pitchFamily="2" charset="-122"/>
                          <a:ea typeface="等线" panose="02010600030101010101" pitchFamily="2" charset="-122"/>
                          <a:cs typeface="+mn-cs"/>
                        </a:rPr>
                        <a:t>有前两款行为，在提起公诉前积极退赃退赔，减少损害结果发生的，可以从轻或者减轻处罚。</a:t>
                      </a:r>
                      <a:endParaRPr lang="zh-CN" altLang="en-US"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5829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第一百八十二条 【操纵证券、期货市场罪】有下列情形之一，操纵证券、期货市场，情节严重的，处五年以下有期徒刑或者拘役，并处或者单处罚金；情节特别严重的，处五年以上十年以下有期徒刑，并处罚金：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（一）单独或者合谋，集中资金优势、持股或者持仓优势或者利用信息优势联合或者连续买卖</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，操纵证券、期货交易价格或者证券、期货交易量的；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（二）与他人串通，以事先约定的时间、价格和方式相互进行证券、期货交易</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，影响证券、期货交易价格或者证券、期货交易量的；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（三）在自己实际控制的账户之间进行证券交易，或者以自己为交易对象，自买自卖期货合约</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，影响证券、期货交易价格或者证券、期货交易量的；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（四）以其他方法操纵证券、期货市场的。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txBody>
                  <a:tcPr marL="95250" marR="95250" marT="57150" marB="57150"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第一百八十二条 【操纵证券、期货市场罪】有下列情形之一，操纵证券、期货市场，</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影响证券、期货交易价格或者证券、期货交易量，情节严重的，处五年以下有期徒刑或者拘役，并处或者单处罚金；情节特别严重的，处五年以上十年以下有期徒刑，并处罚金：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（一）单独或者合谋，集中资金优势、持股或者持仓优势或者利用信息优势联合或者连续买卖的；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（二）与他人串通，以事先约定的时间、价格和方式相互进行证券、期货交易的；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（三）在自己实际控制的帐户之间进行证券交易，或者以自己为交易对象，自买自卖期货合约的；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（四）不以成交为目的，频繁或者大量申报买入、卖出证券、期货合约并撤销申报的；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（五）利用虚假或者不确定的重大信息，诱导投资者进行证券、期货交易的；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（六）对证券、证券发行人、期货交易标的公开作出评价、预测或者投资建议，同时进行反向证券交易或者相关期货交易的；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（七）以其他方法操纵证券、期货市场的。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en-US"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33908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第一百九十一条 【洗钱罪】</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明知是毒品犯罪、黑社会性质的组织犯罪、恐怖活动犯罪、走私犯罪、贪污贿赂犯罪、破坏金融管理秩序犯罪、金融诈骗犯罪的所得及其产生的收益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，为掩饰、隐瞒其来源和性质，有下列行为之一的，没收实施以上犯罪的所得及其产生的收益，处五年以下有期徒刑或者拘役，并处或者单处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洗钱数额百分之五以上百分之二十以下罚金；情节严重的，处五年以上十年以下有期徒刑，并处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洗钱数额百分之五以上百分之二十以下罚金：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（一）提供资金账户的；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协助将财产转换为现金、金融票据、有价证券的；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（三）通过转账或者其他结算方式</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协助资金转移的；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协助将资金汇往境外的；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（五）以其他方法掩饰、隐瞒犯罪所得及其收益的来源和性质的。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处五年以下有期徒刑或者拘役；情节严重的，处五年以上十年以下有期徒刑。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第一百九十一条 【洗钱罪】</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为掩饰、隐瞒毒品犯罪、黑社会性质的组织犯罪、恐怖活动犯罪、走私犯罪、贪污贿赂犯罪、破坏金融管理秩序犯罪、金融诈骗犯罪的所得及其产生的收益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的来源和性质，有下列行为之一的，没收实施以上犯罪的所得及其产生的收益，处五年以下有期徒刑或者拘役，并处或者单处罚金；情节严重的，处五年以上十年以下有期徒刑，并处罚金：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（一）提供资金帐户的；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（二）将财产转换为现金、金融票据、有价证券的；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（三）通过转账或者其他支付结算方式</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转移资金的；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跨境转移资产的；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（五）以其他方法掩饰、隐瞒犯罪所得及其收益的来源和性质的。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55014" y="1003300"/>
          <a:ext cx="11268000" cy="44551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第一百九十二条 【集资诈骗罪】以非法占有为目的，使用诈骗方法非法集资，数额较大的，处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二万元以上二十万元以下罚金；数额巨大或者有其他严重情节的，处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五年以上十年以下有期徒刑，并处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五万元以上五十万元以下罚金；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数额特别巨大或者有其他特别严重情节的，处十年以上有期徒刑或者无期徒刑，并处五万元以上五十万元以下罚金或者没收财产。</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第一百九十二条 【集资诈骗罪】以非法占有为目的，使用诈骗方法非法集资，数额较大的，处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三年以上七年以下有期徒刑，并处罚金；数额巨大或者有其他严重情节的，处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七年以上有期徒刑或者无期徒刑，并处罚金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或者没收财产。</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第二百条 【单位犯金融诈骗罪的处罚规定】单位犯本节</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九十二条、第一百九十四条、第一百九十五条规定之罪的，对单位判处罚金，并对其直接负责的主管人员和其他直接责任人员，处五年以下有期徒刑或者拘役，可以并处罚金；数额巨大或者有其他严重情节的，处五年以上十年以下有期徒刑，并处罚金；数额特别巨大或者有其他特别严重情节的，处十年以上有期徒刑或者无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第二百条 【单位犯金融诈骗罪的处罚规定】单位犯本节第一百九十四条、第一百九十五条规定之罪的，对单位判处罚金，并对其直接负责的主管人员和其他直接责任人员，处五年以下有期徒刑或者拘役，可以并处罚金；数额巨大或者有其他严重情节的，处五年以上十年以下有期徒刑，并处罚金；数额特别巨大或者有其他特别严重情节的，处十年以上有期徒刑或者无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5466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第二百一十三条 【假冒注册商标罪】未经注册商标所有人许可，在同一种商品上使用与其注册商标相同的商标，情节严重的，处三年以下有期徒刑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或者拘役，并处或者单处罚金；情节特别严重的，处三年以上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第二百一十三条 【假冒注册商标罪】未经注册商标所有人许可，在同一种商品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、服务上使用与其注册商标相同的商标，情节严重的，处三年以下有期徒刑，并处或者单处罚金；情节特别严重的，处三年以上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第二百一十四条 【销售假冒注册商标的商品罪】销售明知是假冒注册商标的商品，</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销售金额数额较大的，处三年以下有期徒刑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销售金额数额巨大的，处三年以上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第二百一十四条 【销售假冒注册商标的商品罪】销售明知是假冒注册商标的商品，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违法所得数额较大</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或者有其他严重情节的，处三年以下有期徒刑，并处或者单处罚金；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违法所得数额巨大</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或者有其他特别严重情节的，处三年以上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19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第二百一十五条 【非法制造、销售非法制造的注册商标标识罪】伪造、擅自制造他人注册商标标识或者销售伪造、擅自制造的注册商标标识，情节严重的，处三年以下有期徒刑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、拘役或者管制，并处或者单处罚金；情节特别严重的，处三年以上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第二百一十五条 【非法制造、销售非法制造的注册商标标识罪】伪造、擅自制造他人注册商标标识或者销售伪造、擅自制造的注册商标标识，情节严重的，处三年以下有期徒刑，并处或者单处罚金；情节特别严重的，处三年以上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6075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第二百一十七条 【侵犯著作权罪】以营利为目的，有下列侵犯著作权情形之一，违法所得数额较大或者有其他严重情节的，处三年以下有期徒刑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或者拘役，并处或者单处罚金；违法所得数额巨大或者有其他特别严重情节的，处三年以上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（一）未经著作权人许可，复制发行其文字作品、音乐、</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电影、电视、录像作品、计算机软件及其他作品的；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（二）出版他人享有专有出版权的图书的；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（三）未经录音录像制作者许可，复制发行其制作的录音录像的；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（四）制作、出售假冒他人署名的美术作品的。</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第二百一十七条 【侵犯著作权罪】以营利为目的，有下列侵犯著作权</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或者与著作权有关的权利的情形之一，违法所得数额较大或者有其他严重情节的，处三年以下有期徒刑，并处或者单处罚金；违法所得数额巨大或者有其他特别严重情节的，处三年以上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（一）未经著作权人许可，复制发行</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、通过信息网络向公众传播其文字作品、音乐、</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美术、视听作品、计算机软件及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法律、行政法规规定的其他作品的；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（二）出版他人享有专有出版权的图书的；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（三）未经录音录像制作者许可，复制发行、</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通过信息网络向公众传播其制作的录音录像的；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（四）未经表演者许可，复制发行录有其表演的录音录像制品，或者通过信息网络向公众传播其表演的；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（五）制作、出售假冒他人署名的美术作品的；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（六）未经著作权人或者与著作权有关的权利人许可，故意避开或者破坏权利人为其作品、录音录像制品等采取的保护著作权或者与著作权有关的权利的技术措施的。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2"/>
          <p:cNvPicPr>
            <a:picLocks noChangeAspect="1"/>
          </p:cNvPicPr>
          <p:nvPr/>
        </p:nvPicPr>
        <p:blipFill>
          <a:blip r:embed="rId1"/>
          <a:stretch>
            <a:fillRect/>
          </a:stretch>
        </p:blipFill>
        <p:spPr>
          <a:xfrm>
            <a:off x="215265" y="286385"/>
            <a:ext cx="11765280" cy="62852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857561"/>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rgbClr val="002060"/>
                          </a:solidFill>
                          <a:latin typeface="等线" panose="02010600030101010101" pitchFamily="2" charset="-122"/>
                          <a:ea typeface="等线" panose="02010600030101010101" pitchFamily="2" charset="-122"/>
                          <a:cs typeface="+mn-cs"/>
                        </a:rPr>
                        <a:t>第二百一十八条 【销售侵权复制品罪】以营利为目的，销售明知是本法第二百一十七条规定的侵权复制品，违法所得数额巨大的，处</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三年以下有期徒刑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endParaRPr lang="zh-CN" altLang="en-US" sz="14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chemeClr val="dk1"/>
                          </a:solidFill>
                          <a:latin typeface="等线" panose="02010600030101010101" pitchFamily="2" charset="-122"/>
                          <a:ea typeface="等线" panose="02010600030101010101" pitchFamily="2" charset="-122"/>
                          <a:cs typeface="+mn-cs"/>
                        </a:rPr>
                        <a:t>第二百一十八条 【销售侵权复制品罪】以营利为目的，销售明知是本法第二百一十七条规定的侵权复制品，违法所得数额巨大</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或者有其他严重情节的，处</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五年以下有期徒刑，并处或者单处罚金。</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2828479">
                <a:tc rowSpan="2">
                  <a:txBody>
                    <a:bodyPr/>
                    <a:lstStyle/>
                    <a:p>
                      <a:pPr algn="ctr"/>
                      <a:r>
                        <a:rPr lang="en-US" altLang="zh-CN" dirty="0" smtClean="0">
                          <a:solidFill>
                            <a:srgbClr val="040404"/>
                          </a:solidFill>
                        </a:rPr>
                        <a:t>22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400" kern="1200" dirty="0" smtClean="0">
                          <a:solidFill>
                            <a:srgbClr val="002060"/>
                          </a:solidFill>
                          <a:latin typeface="等线" panose="02010600030101010101" pitchFamily="2" charset="-122"/>
                          <a:ea typeface="等线" panose="02010600030101010101" pitchFamily="2" charset="-122"/>
                          <a:cs typeface="+mn-cs"/>
                        </a:rPr>
                        <a:t>第二百一十九条 【侵犯商业秘密罪】有下列侵犯商业秘密行为之一，</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给商业秘密的权利人造成重大损失的，处三年以下有期徒刑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或者拘役，并处或者单处罚金；</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造成特别严重后果的，处三年以上</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七年以下有期徒刑，并处罚金：</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（一）以盗窃、</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利诱、胁迫或者其他不正当手段获取权利人的商业秘密的；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（二）披露、使用或者允许他人使用以前项手段获取的权利人的商业秘密的；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（三）违反</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约定或者违反权利人有关保守商业秘密的要求，披露、使用或者允许他人使用其所掌握的商业秘密的。</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明知</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或者应知前款所列行为，</a:t>
                      </a:r>
                      <a:r>
                        <a:rPr lang="en-US" altLang="zh-CN" sz="1400" kern="1200" dirty="0" smtClean="0">
                          <a:solidFill>
                            <a:srgbClr val="002060"/>
                          </a:solidFill>
                          <a:latin typeface="等线" panose="02010600030101010101" pitchFamily="2" charset="-122"/>
                          <a:ea typeface="等线" panose="02010600030101010101" pitchFamily="2" charset="-122"/>
                          <a:cs typeface="+mn-cs"/>
                        </a:rPr>
                        <a:t> </a:t>
                      </a:r>
                      <a:r>
                        <a:rPr lang="zh-CN" altLang="zh-CN" sz="1400" kern="1200" dirty="0" smtClean="0">
                          <a:solidFill>
                            <a:srgbClr val="002060"/>
                          </a:solidFill>
                          <a:latin typeface="等线" panose="02010600030101010101" pitchFamily="2" charset="-122"/>
                          <a:ea typeface="等线" panose="02010600030101010101" pitchFamily="2" charset="-122"/>
                          <a:cs typeface="+mn-cs"/>
                        </a:rPr>
                        <a:t>获取、使用或者披露他人的商业秘密的，以侵犯商业秘密论。</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本条所称商业秘密，是指不为公众所知悉，能为权利人带来经济利益，具有实用性并经权利人采取保密措施的技术信息和经营信息。</a:t>
                      </a:r>
                      <a:endParaRPr lang="zh-CN" altLang="zh-CN" sz="14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400" kern="1200" dirty="0" smtClean="0">
                          <a:solidFill>
                            <a:srgbClr val="002060"/>
                          </a:solidFill>
                          <a:latin typeface="等线" panose="02010600030101010101" pitchFamily="2" charset="-122"/>
                          <a:ea typeface="等线" panose="02010600030101010101" pitchFamily="2" charset="-122"/>
                          <a:cs typeface="+mn-cs"/>
                        </a:rPr>
                        <a:t>本条所称权利人，是指商业秘密的所有人和经商业秘密所有人许可的商业秘密使用人。</a:t>
                      </a:r>
                      <a:endParaRPr lang="zh-CN" altLang="en-US" sz="14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400" kern="1200" dirty="0" smtClean="0">
                          <a:solidFill>
                            <a:schemeClr val="dk1"/>
                          </a:solidFill>
                          <a:latin typeface="等线" panose="02010600030101010101" pitchFamily="2" charset="-122"/>
                          <a:ea typeface="等线" panose="02010600030101010101" pitchFamily="2" charset="-122"/>
                          <a:cs typeface="+mn-cs"/>
                        </a:rPr>
                        <a:t>第二百一十九条 【侵犯商业秘密罪】有下列侵犯商业秘密行为之一，</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情节严重的，处三年以下有期徒刑，并处或者单处罚金；</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情节特别严重的，处三年以上</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十年以下有期徒刑，并处罚金：</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（一）以盗窃、</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贿赂、欺诈、胁迫、</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电子侵入或者其他不正当手段获取权利人的商业秘密的；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（二）披露、使用或者允许他人使用以前项手段获取的权利人的商业秘密的；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（三）违反</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保密义务或者违反权利人有关保守商业秘密的要求，披露、使用或者允许他人使用其所掌握的商业秘密的。</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明知前款所列行为，获取、披露、使用</a:t>
                      </a:r>
                      <a:r>
                        <a:rPr lang="en-US" altLang="zh-CN" sz="1400" kern="1200" dirty="0" smtClean="0">
                          <a:solidFill>
                            <a:schemeClr val="dk1"/>
                          </a:solidFill>
                          <a:latin typeface="等线" panose="02010600030101010101" pitchFamily="2" charset="-122"/>
                          <a:ea typeface="等线" panose="02010600030101010101" pitchFamily="2" charset="-122"/>
                          <a:cs typeface="+mn-cs"/>
                        </a:rPr>
                        <a:t> </a:t>
                      </a:r>
                      <a:r>
                        <a:rPr lang="zh-CN" altLang="zh-CN" sz="1400" kern="1200" dirty="0" smtClean="0">
                          <a:solidFill>
                            <a:schemeClr val="dk1"/>
                          </a:solidFill>
                          <a:latin typeface="等线" panose="02010600030101010101" pitchFamily="2" charset="-122"/>
                          <a:ea typeface="等线" panose="02010600030101010101" pitchFamily="2" charset="-122"/>
                          <a:cs typeface="+mn-cs"/>
                        </a:rPr>
                        <a:t>或者允许他人使用该商业秘密的，以侵犯商业秘密论。</a:t>
                      </a:r>
                      <a:endParaRPr lang="zh-CN" altLang="zh-CN" sz="1400" kern="1200" dirty="0" smtClean="0">
                        <a:solidFill>
                          <a:schemeClr val="dk1"/>
                        </a:solidFill>
                        <a:latin typeface="等线" panose="02010600030101010101" pitchFamily="2" charset="-122"/>
                        <a:ea typeface="等线" panose="02010600030101010101" pitchFamily="2" charset="-122"/>
                        <a:cs typeface="+mn-cs"/>
                      </a:endParaRPr>
                    </a:p>
                    <a:p>
                      <a:r>
                        <a:rPr lang="zh-CN" altLang="zh-CN" sz="1400" kern="1200" dirty="0" smtClean="0">
                          <a:solidFill>
                            <a:schemeClr val="dk1"/>
                          </a:solidFill>
                          <a:latin typeface="等线" panose="02010600030101010101" pitchFamily="2" charset="-122"/>
                          <a:ea typeface="等线" panose="02010600030101010101" pitchFamily="2" charset="-122"/>
                          <a:cs typeface="+mn-cs"/>
                        </a:rPr>
                        <a:t>本条所称权利人，是指商业秘密的所有人和经商业秘密所有人许可的商业秘密使用人。</a:t>
                      </a:r>
                      <a:endParaRPr lang="en-US" altLang="zh-CN" sz="14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890081">
                <a:tc vMerge="1">
                  <a:tcPr/>
                </a:tc>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accent1"/>
                          </a:solidFill>
                          <a:latin typeface="等线" panose="02010600030101010101" pitchFamily="2" charset="-122"/>
                          <a:ea typeface="等线" panose="02010600030101010101" pitchFamily="2" charset="-122"/>
                          <a:cs typeface="+mn-cs"/>
                        </a:rPr>
                        <a:t>第二百一十九条</a:t>
                      </a:r>
                      <a:r>
                        <a:rPr lang="zh-CN" altLang="en-US" sz="1400" b="1" kern="1200" dirty="0" smtClean="0">
                          <a:solidFill>
                            <a:schemeClr val="accent1"/>
                          </a:solidFill>
                          <a:latin typeface="等线" panose="02010600030101010101" pitchFamily="2" charset="-122"/>
                          <a:ea typeface="等线" panose="02010600030101010101" pitchFamily="2" charset="-122"/>
                          <a:cs typeface="+mn-cs"/>
                        </a:rPr>
                        <a:t>新增</a:t>
                      </a:r>
                      <a:r>
                        <a:rPr lang="zh-CN" altLang="zh-CN" sz="1400" kern="1200" dirty="0" smtClean="0">
                          <a:solidFill>
                            <a:schemeClr val="accent1"/>
                          </a:solidFill>
                          <a:latin typeface="等线" panose="02010600030101010101" pitchFamily="2" charset="-122"/>
                          <a:ea typeface="等线" panose="02010600030101010101" pitchFamily="2" charset="-122"/>
                          <a:cs typeface="+mn-cs"/>
                        </a:rPr>
                        <a:t>之一 为境外的机构、组织、人员窃取、刺探、收买、非法提供商业秘密的，处五年以下有期徒刑，并处或者单处罚金；情节严重的，处五年以上有期徒刑，并处罚金。</a:t>
                      </a:r>
                      <a:endParaRPr lang="zh-CN" altLang="zh-CN" sz="14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231037" y="1003300"/>
          <a:ext cx="11772000" cy="5674360"/>
        </p:xfrm>
        <a:graphic>
          <a:graphicData uri="http://schemas.openxmlformats.org/drawingml/2006/table">
            <a:tbl>
              <a:tblPr firstRow="1" bandRow="1">
                <a:tableStyleId>{5C22544A-7EE6-4342-B048-85BDC9FD1C3A}</a:tableStyleId>
              </a:tblPr>
              <a:tblGrid>
                <a:gridCol w="648000"/>
                <a:gridCol w="3960000"/>
                <a:gridCol w="7164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第二百二十条 【单位犯侵犯知识产权罪的处罚规定】单位犯本节第二百一十三条至第二百一十九条规定之罪的，对单位判处罚金，并对其直接负责的主管人员和其他直接责任人员，依照本节各该条的规定处罚。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第二百二十条 【单位犯侵犯知识产权罪的处罚规定】单位犯本节第二百一十三条至第二百一十九条</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之一规定之罪的，对单位判处罚金，并对其直接负责的主管人员和其他直接责任人员，依照本节各该条的规定处罚。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第二百二十九条 【提供虚假证明文件罪】承担资产评估、验资、验证、会计、审计、法律服务等职责的中介组织的人员故意提供虚假证明文件，情节严重的，处五年以下有期徒刑或者拘役，并处罚金。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【提供虚假证明文件罪】前款规定的人员，索取他人财物或者非法收受他人财物</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，犯前款罪的，处五年以上十年以下有期徒刑，并处罚金。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【出具证明文件重大失实罪】第一款规定的人员，严重不负责任，出具的证明文件有重大失实，造成严重后果的，处三年以下有期徒刑或者拘役，并处或者单处罚金。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第二百二十九条 【提供虚假证明文件罪】承担资产评估、验资、验证、会计、审计、法律服务</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a:t>
                      </a:r>
                      <a:r>
                        <a:rPr lang="zh-CN" altLang="zh-CN" sz="1600" b="1" kern="1200" dirty="0" smtClean="0">
                          <a:solidFill>
                            <a:schemeClr val="dk1"/>
                          </a:solidFill>
                          <a:latin typeface="等线" panose="02010600030101010101" pitchFamily="2" charset="-122"/>
                          <a:ea typeface="等线" panose="02010600030101010101" pitchFamily="2" charset="-122"/>
                          <a:cs typeface="+mn-cs"/>
                        </a:rPr>
                        <a:t>保荐、安全评价、环境影响评价、环境监测</a:t>
                      </a:r>
                      <a:r>
                        <a:rPr lang="zh-CN" altLang="zh-CN" sz="1600" kern="1200" dirty="0" smtClean="0">
                          <a:solidFill>
                            <a:schemeClr val="dk1"/>
                          </a:solidFill>
                          <a:latin typeface="等线" panose="02010600030101010101" pitchFamily="2" charset="-122"/>
                          <a:ea typeface="等线" panose="02010600030101010101" pitchFamily="2" charset="-122"/>
                          <a:cs typeface="+mn-cs"/>
                        </a:rPr>
                        <a:t>等职责的中介组织的人员故意提供虚假证明文件，情节严重的，处五年以下有期徒刑或者拘役，并处罚金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；有下列情形之一的，处五年以上十年以下有期徒刑，并处罚金：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（一）提供与证券发行相关的虚假的资产评估、会计、审计、法律服务、保荐等证明文件，情节特别严重的；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（二）提供与重大资产交易相关的虚假的资产评估、会计、审计等证明文件，情节特别严重的；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（三）在涉及公共安全的重大工程、项目中提供虚假的安全评价、环境影响评价等证明文件，致使公共财产、国家和人民利益遭受特别重大损失的。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有前款行为，同时索取他人财物或者非法收受他人财物</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构成犯罪的，依照处罚较重的规定定罪处罚。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【出具证明文件重大失实罪】第一款规定的人员，严重不负责任，出具的证明文件有重大失实，造成严重后果的，处三年以下有期徒刑或者拘役，并处或者单处罚金。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6990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rowSpan="2">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第二百三十六条 【强奸罪】以暴力、胁迫或者其他手段强奸妇女的，处三年以上十年以下有期徒刑。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奸淫不满十四周岁的幼女的，以强奸论，从重处罚。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强奸妇女、奸淫幼女，有下列情形之一的，处十年以上有期徒刑、无期徒刑或者死刑：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（一）强奸妇女、奸淫幼女情节恶劣的；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（二）强奸妇女、奸淫幼女多人的；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（三）在公共场所当众强奸妇女的；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（四）二人以上轮奸的；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（五）致使被害人重伤、死亡或者造成其他严重后果的。</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第二百三十六条 【强奸罪】以暴力、胁迫或者其他手段强奸妇女的，处三年以上十年以下有期徒刑。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奸淫不满十四周岁的幼女的，以强奸论，从重处罚。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强奸妇女、奸淫幼女，有下列情形之一的，处十年以上有期徒刑、无期徒刑或者死刑：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（一）强奸妇女、奸淫幼女情节恶劣的；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（二）强奸妇女、奸淫幼女多人的；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（三）在公共场所当众强奸妇女</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、奸淫幼女的；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（四）二人以上轮奸的；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（五）奸淫不满十周岁的幼女或者造成幼女伤害的；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（六）致使被害人重伤、死亡或者造成其他严重后果的。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vMerge="1">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第二百三十六条</a:t>
                      </a:r>
                      <a:r>
                        <a:rPr lang="zh-CN" altLang="en-US" sz="1600" b="1" kern="1200" dirty="0" smtClean="0">
                          <a:solidFill>
                            <a:schemeClr val="tx1"/>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 对已满十四周岁不满十六周岁的未成年女性负有监护、收养、看护、教育、医疗等特殊职责的人员，与该未成年女性发生性关系的，处三年以下有期徒刑；情节恶劣的，处三年以上十年以下有期徒刑。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有前款行为，同时又构成本法第二百三十六条规定之罪的，依照处罚较重的规定定罪处罚。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337741" y="922992"/>
          <a:ext cx="11484000" cy="5674360"/>
        </p:xfrm>
        <a:graphic>
          <a:graphicData uri="http://schemas.openxmlformats.org/drawingml/2006/table">
            <a:tbl>
              <a:tblPr firstRow="1" bandRow="1">
                <a:tableStyleId>{5C22544A-7EE6-4342-B048-85BDC9FD1C3A}</a:tableStyleId>
              </a:tblPr>
              <a:tblGrid>
                <a:gridCol w="648000"/>
                <a:gridCol w="4860000"/>
                <a:gridCol w="5976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第二百三十七条 【强制猥亵、侮辱罪】以暴力、胁迫或者其他方法强制猥亵他人或者侮辱妇女的，处五年以下有期徒刑或者拘役。</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聚众或者在公共场所当众犯前款罪的，或者有其他恶劣情节的，处五年以上有期徒刑。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【猥亵儿童罪】猥亵儿童的，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依照前两款的规定从重处罚。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第二百三十七条 【强制猥亵、侮辱罪】以暴力、胁迫或者其他方法强制猥亵他人或者侮辱妇女的，处五年以下有期徒刑或者拘役。</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聚众或者在公共场所当众犯前款罪的，或者有其他恶劣情节的，处五年以上有期徒刑。</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【猥亵儿童罪】猥亵儿童的，</a:t>
                      </a:r>
                      <a:r>
                        <a:rPr lang="en-US" altLang="zh-CN" sz="1600" kern="1200" dirty="0" smtClean="0">
                          <a:solidFill>
                            <a:schemeClr val="tx1"/>
                          </a:solidFill>
                          <a:latin typeface="等线" panose="02010600030101010101" pitchFamily="2" charset="-122"/>
                          <a:ea typeface="等线" panose="02010600030101010101" pitchFamily="2" charset="-122"/>
                          <a:cs typeface="+mn-cs"/>
                        </a:rPr>
                        <a:t> </a:t>
                      </a:r>
                      <a:r>
                        <a:rPr lang="zh-CN" altLang="zh-CN" sz="1600" kern="1200" dirty="0" smtClean="0">
                          <a:solidFill>
                            <a:schemeClr val="tx1"/>
                          </a:solidFill>
                          <a:latin typeface="等线" panose="02010600030101010101" pitchFamily="2" charset="-122"/>
                          <a:ea typeface="等线" panose="02010600030101010101" pitchFamily="2" charset="-122"/>
                          <a:cs typeface="+mn-cs"/>
                        </a:rPr>
                        <a:t>处五年以下有期徒刑；有下列情形之一的，处五年以上有期徒刑：</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（一）猥亵儿童多人或者多次的；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（二）聚众猥亵儿童的，或者在公共场所当众猥亵儿童，情节恶劣的；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（三）造成儿童伤害或者其他严重后果的；</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tx1"/>
                          </a:solidFill>
                          <a:latin typeface="等线" panose="02010600030101010101" pitchFamily="2" charset="-122"/>
                          <a:ea typeface="等线" panose="02010600030101010101" pitchFamily="2" charset="-122"/>
                          <a:cs typeface="+mn-cs"/>
                        </a:rPr>
                        <a:t>（四）猥亵手段恶劣或者有其他恶劣情节的。</a:t>
                      </a:r>
                      <a:r>
                        <a:rPr lang="en-US" altLang="zh-CN" sz="1600" kern="1200" dirty="0" smtClean="0">
                          <a:solidFill>
                            <a:schemeClr val="tx1"/>
                          </a:solidFill>
                          <a:latin typeface="等线" panose="02010600030101010101" pitchFamily="2" charset="-122"/>
                          <a:ea typeface="等线" panose="02010600030101010101" pitchFamily="2" charset="-122"/>
                          <a:cs typeface="+mn-cs"/>
                        </a:rPr>
                        <a:t>”</a:t>
                      </a:r>
                      <a:endParaRPr lang="zh-CN" altLang="zh-CN" sz="1600" kern="1200" dirty="0" smtClean="0">
                        <a:solidFill>
                          <a:schemeClr val="tx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第二百七十一条 【职务侵占罪】公司、企业或者其他单位的人员，利用职务上的便利，将本单位财物非法占为己有，数额较大的，处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五年以下有期徒刑或者拘役；数额巨大的，处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五年以上有期徒刑，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可以并处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贪污罪】国有公司、企业或者其他国有单位中从事公务的人员和国有公司、企业或者其他国有单位委派到非国有公司、企业以及其他单位从事公务的人员有前款行为的，依照本法第三百八十二条、第三百八十三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第二百七十一条 【职务侵占罪】公司、企业或者其他单位的工作人员，利用职务上的便利，将本单位财物非法占为己有，数额较大的，处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三年以下有期徒刑或者拘役</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，并处罚金；数额巨大的，处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三年以上十年以下有期徒刑，并处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罚金；数额特别巨大的，处十年以上有期徒刑或者无期徒刑，并处罚金。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贪污罪】国有公司、企业或者其他国有单位中从事公务的人员和国有公司、企业或者其他国有单位委派到非国有公司、企业以及其他单位从事公务的人员有前款行为的，依照本法第三百八十二条、第三百八十三条的规定定罪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8760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29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第二百七十二条 【挪用资金罪】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挪用本单位资金数额巨大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或者数额较大不退还的，处三年以上</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挪用公款罪】国有公司、企业或者其他国有单位中从事公务的人员和国有公司、企业或者其他国有单位委派到非国有公司、企业以及其他单位从事公务的人员有前款行为的，依照本法第三百八十四条的规定定罪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第二百七十二条 【挪用资金罪】公司、企业或者其他单位的工作人员，利用职务上的便利，挪用本单位资金归个人使用或者借贷给他人，数额较大、超过三个月未还的，或者虽未超过三个月，但数额较大、进行营利活动的，或者进行非法活动的，处三年以下有期徒刑或者拘役；挪用本单位资金数额巨大的，处三年以上</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七年以下有期徒刑</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；数额特别巨大的，处七年以上有期徒刑。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挪用公款罪】国有公司、企业或者其他国有单位中从事公务的人员和国有公司、企业或者其他国有单位委派到非国有公司、企业以及其他单位从事公务的人员有前款行为的，依照本法第三百八十四条的规定定罪处罚。</a:t>
                      </a:r>
                      <a:endParaRPr lang="en-US"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有第一款行为，在提起公诉前将挪用的资金退还的，可以从轻或者减轻处罚。其中，犯罪较轻的，可以减轻或者免除处罚。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第二百七十七条 【妨害公务罪】以暴力、威胁方法阻碍国家机关工作人员依法执行职务的，处三年以下有期徒刑、拘役、管制或者罚金。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以暴力、威胁方法阻碍全国人民代表大会和地方各级人民代表大会代表依法执行代表职务的，依照前款的规定处罚。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在自然灾害和突发事件中，以暴力、威胁方法阻碍红十字会工作人员依法履行职责的，依照第一款的规定处罚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故意阻碍国家安全机关、公安机关依法执行国家安全工作任务，未使用暴力、威胁方法，造成严重后果的，依照第一款的规定处罚。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暴力袭击正在依法执行职务的人民警察的，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依照第一款的规定从重处罚。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第二百七十七条 【妨害公务罪】以暴力、威胁方法阻碍国家机关工作人员依法执行职务的，处三年以下有期徒刑、拘役、管制或者罚金。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以暴力、威胁方法阻碍全国人民代表大会和地方各级人民代表大会代表依法执行代表职务的，依照前款的规定处罚。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在自然灾害和突发事件中，以暴力、威胁方法阻碍红十字会工作人员依法履行职责的，依照第一款的规定处罚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故意阻碍国家安全机关、公安机关依法执行国家安全工作任务，未使用暴力、威胁方法，造成严重后果的，依照第一款的规定处罚。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r>
                        <a:rPr lang="zh-CN" altLang="zh-CN" sz="1600" kern="1200" dirty="0" smtClean="0">
                          <a:solidFill>
                            <a:srgbClr val="C00000"/>
                          </a:solidFill>
                          <a:latin typeface="等线" panose="02010600030101010101" pitchFamily="2" charset="-122"/>
                          <a:ea typeface="等线" panose="02010600030101010101" pitchFamily="2" charset="-122"/>
                          <a:cs typeface="+mn-cs"/>
                        </a:rPr>
                        <a:t>暴力袭击正在依法执行职务的人民警察的，</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处三年以下有期徒刑、拘役或者管制；使用枪支、管制刀具，或者以驾驶机动车撞击等手段，严重危及其人身安全的，处三年以上七年以下有期徒刑。</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八十</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第二百八十条之二 盗用、冒用他人身份，顶替他人取得的高等学历教育入学资格、公务员录用资格、就业安置待遇的，处三年以下有期徒刑、拘役或者管制，并处罚金。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组织、指使他人实施前款行为的，依照前款的规定从重处罚。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国家工作人员有前两款行为，又构成其他犯罪的，依照数罪并罚的规定处罚。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0589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九十一</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第二百九十一条之二 从建筑物或者其他高空抛掷物品，情节严重的，处一年以下有期徒刑、拘役或者管制，并处或者单处罚金。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33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九十三</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第二百九十三条之一 有下列情形之一，催收高利放贷等产生的非法债务，情节严重的，处三年以下有期徒刑、拘役或者管制，并处或者单处罚金：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（一）使用暴力、胁迫方法的；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（二）限制他人人身自由或者侵入他人住宅的；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（三）恐吓、跟踪、骚扰他人的。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r h="370840">
                <a:tc>
                  <a:txBody>
                    <a:bodyPr/>
                    <a:lstStyle/>
                    <a:p>
                      <a:pPr algn="ctr"/>
                      <a:r>
                        <a:rPr lang="en-US" altLang="zh-CN" dirty="0" smtClean="0">
                          <a:solidFill>
                            <a:srgbClr val="040404"/>
                          </a:solidFill>
                        </a:rPr>
                        <a:t>34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第二百</a:t>
                      </a:r>
                      <a:r>
                        <a:rPr lang="zh-CN" altLang="en-US" sz="1600" kern="1200" dirty="0" smtClean="0">
                          <a:solidFill>
                            <a:srgbClr val="002060"/>
                          </a:solidFill>
                          <a:latin typeface="等线" panose="02010600030101010101" pitchFamily="2" charset="-122"/>
                          <a:ea typeface="等线" panose="02010600030101010101" pitchFamily="2" charset="-122"/>
                          <a:cs typeface="+mn-cs"/>
                        </a:rPr>
                        <a:t>九十九</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第二百九十九条之一 侮辱、诽谤或者以其他方式侵害英雄烈士的名誉、荣誉，损害社会公共利益，情节严重的，处三年以下有期徒刑、拘役、管制或者剥夺政治权利。</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216916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第三百零三条 【赌博罪】以营利为目的，聚众赌博或者以赌博为业的，处三年以下有期徒刑、拘役或者管制，并处罚金。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【开设赌场罪】开设赌场的，处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三年以下有期徒刑、拘役或者管制，并处罚金；情节严重的，处</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三年以上十年以下有期徒刑，并处罚金。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第三百零三条 【赌博罪】以营利为目的，聚众赌博或者以赌博为业的，处三年以下有期徒刑、拘役或者管制，并处罚金。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【开设赌场罪】开设赌场的，处</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五年以下有期徒刑、拘役或者管制，并处罚金；情节严重的，处五年以上十年以下有期徒刑，并处罚金。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组织中华人民共和国公民参与国（境）外赌博，数额巨大或者有其他严重情节的，依照前款的规定处罚。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0952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第三百三十条 【妨害传染病防治罪】违反传染病防治法的规定，有下列情形之一，引起甲类传染病传播或者有传播严重危险的，处三年以下有期徒刑或者拘役；后果特别严重的，处三年以上七年以下有期徒刑：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（一）供水单位供应的饮用水不符合国家规定的卫生标准的；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（二）拒绝按照</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卫生防疫机构提出的卫生要求，对传染病病原体污染的污水、污物</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、粪便进行消毒处理的；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（三）准许或者纵容传染病病人、病原携带者和疑似传染病病人从事国务院卫生行政部门规定禁止从事的易使该传染病扩散的工作的；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（四）拒绝执行</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卫生防疫机构依照传染病防治法提出的预防、控制措施的。</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甲类传染病的范围，依照《中华人民共和国传染病防治法》和国务院有关规定确定。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第三百三十条 【妨害传染病防治罪】违反传染病防治法的规定，有下列情形之一，引起甲类传染病</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以及依法确定采取甲类传染病预防、控制措施的传染病传播或者有传播严重危险的，处三年以下有期徒刑或者拘役；后果特别严重的，处三年以上七年以下有期徒刑：</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（一）供水单位供应的饮用水不符合国家规定的卫生标准的；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（二）拒绝按照</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疾病预防控制机构提出的卫生要求，对传染病病原体污染的污水、污物</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、场所和物品进行消毒处理的；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（三）准许或者纵容传染病病人、病原携带者和疑似传染病病人从事国务院卫生行政部门规定禁止从事的易使该传染病扩散的工作的；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四）出售、运输疫区中被传染病病原体污染或者可能被传染病病原体污染的物品，未进行消毒处理的；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（五）拒绝执行</a:t>
                      </a:r>
                      <a:r>
                        <a:rPr lang="en-US" altLang="zh-CN" sz="1600" kern="1200" dirty="0" smtClean="0">
                          <a:solidFill>
                            <a:srgbClr val="C00000"/>
                          </a:solidFill>
                          <a:latin typeface="等线" panose="02010600030101010101" pitchFamily="2" charset="-122"/>
                          <a:ea typeface="等线" panose="02010600030101010101" pitchFamily="2" charset="-122"/>
                          <a:cs typeface="+mn-cs"/>
                        </a:rPr>
                        <a:t> </a:t>
                      </a:r>
                      <a:r>
                        <a:rPr lang="zh-CN" altLang="zh-CN" sz="1600" kern="1200" dirty="0" smtClean="0">
                          <a:solidFill>
                            <a:srgbClr val="C00000"/>
                          </a:solidFill>
                          <a:latin typeface="等线" panose="02010600030101010101" pitchFamily="2" charset="-122"/>
                          <a:ea typeface="等线" panose="02010600030101010101" pitchFamily="2" charset="-122"/>
                          <a:cs typeface="+mn-cs"/>
                        </a:rPr>
                        <a:t>县级以上人民政府、疾病预防控制机构依照传染病防治法提出的预防、控制措施的。</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单位犯前款罪的，对单位判处罚金，并对其直接负责的主管人员和其他直接责任人员，依照前款的规定处罚。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C00000"/>
                          </a:solidFill>
                          <a:latin typeface="等线" panose="02010600030101010101" pitchFamily="2" charset="-122"/>
                          <a:ea typeface="等线" panose="02010600030101010101" pitchFamily="2" charset="-122"/>
                          <a:cs typeface="+mn-cs"/>
                        </a:rPr>
                        <a:t>甲类传染病的范围，依照《中华人民共和国传染病防治法》和国务院有关规定确定。</a:t>
                      </a:r>
                      <a:endParaRPr lang="zh-CN" altLang="zh-CN" sz="16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5712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37</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800" kern="1200" dirty="0" smtClean="0">
                          <a:solidFill>
                            <a:srgbClr val="002060"/>
                          </a:solidFill>
                          <a:latin typeface="等线" panose="02010600030101010101" pitchFamily="2" charset="-122"/>
                          <a:ea typeface="等线" panose="02010600030101010101" pitchFamily="2" charset="-122"/>
                          <a:cs typeface="+mn-cs"/>
                        </a:rPr>
                        <a:t>第</a:t>
                      </a:r>
                      <a:r>
                        <a:rPr lang="zh-CN" altLang="en-US" sz="1800" kern="1200" dirty="0" smtClean="0">
                          <a:solidFill>
                            <a:srgbClr val="002060"/>
                          </a:solidFill>
                          <a:latin typeface="等线" panose="02010600030101010101" pitchFamily="2" charset="-122"/>
                          <a:ea typeface="等线" panose="02010600030101010101" pitchFamily="2" charset="-122"/>
                          <a:cs typeface="+mn-cs"/>
                        </a:rPr>
                        <a:t>三</a:t>
                      </a:r>
                      <a:r>
                        <a:rPr lang="zh-CN" altLang="zh-CN" sz="1800" kern="1200" dirty="0" smtClean="0">
                          <a:solidFill>
                            <a:srgbClr val="002060"/>
                          </a:solidFill>
                          <a:latin typeface="等线" panose="02010600030101010101" pitchFamily="2" charset="-122"/>
                          <a:ea typeface="等线" panose="02010600030101010101" pitchFamily="2" charset="-122"/>
                          <a:cs typeface="+mn-cs"/>
                        </a:rPr>
                        <a:t>百</a:t>
                      </a:r>
                      <a:r>
                        <a:rPr lang="zh-CN" altLang="en-US" sz="1800" kern="1200" dirty="0" smtClean="0">
                          <a:solidFill>
                            <a:srgbClr val="002060"/>
                          </a:solidFill>
                          <a:latin typeface="等线" panose="02010600030101010101" pitchFamily="2" charset="-122"/>
                          <a:ea typeface="等线" panose="02010600030101010101" pitchFamily="2" charset="-122"/>
                          <a:cs typeface="+mn-cs"/>
                        </a:rPr>
                        <a:t>三十四</a:t>
                      </a:r>
                      <a:r>
                        <a:rPr lang="zh-CN" altLang="zh-CN" sz="1800" kern="1200" dirty="0" smtClean="0">
                          <a:solidFill>
                            <a:srgbClr val="002060"/>
                          </a:solidFill>
                          <a:latin typeface="等线" panose="02010600030101010101" pitchFamily="2" charset="-122"/>
                          <a:ea typeface="等线" panose="02010600030101010101" pitchFamily="2" charset="-122"/>
                          <a:cs typeface="+mn-cs"/>
                        </a:rPr>
                        <a:t>条</a:t>
                      </a:r>
                      <a:r>
                        <a:rPr lang="zh-CN" altLang="en-US" sz="18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8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800" kern="1200" dirty="0" smtClean="0">
                          <a:solidFill>
                            <a:srgbClr val="C00000"/>
                          </a:solidFill>
                          <a:latin typeface="等线" panose="02010600030101010101" pitchFamily="2" charset="-122"/>
                          <a:ea typeface="等线" panose="02010600030101010101" pitchFamily="2" charset="-122"/>
                          <a:cs typeface="+mn-cs"/>
                        </a:rPr>
                        <a:t>第三百三十四条之一 违反国家有关规定，非法采集我国人类遗传资源或者非法运送、邮寄、携带我国人类遗传资源材料出境，危害公众健康或者社会公共利益，情节严重的，处三年以下有期徒刑、拘役或者管制，并处或者单处罚金；情节特别严重的，处三年以上七年以下有期徒刑，并处罚金。</a:t>
                      </a:r>
                      <a:endParaRPr lang="zh-CN" altLang="zh-CN" sz="1800" kern="1200" dirty="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38</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800" kern="1200" dirty="0" smtClean="0">
                          <a:solidFill>
                            <a:srgbClr val="002060"/>
                          </a:solidFill>
                          <a:latin typeface="等线" panose="02010600030101010101" pitchFamily="2" charset="-122"/>
                          <a:ea typeface="等线" panose="02010600030101010101" pitchFamily="2" charset="-122"/>
                          <a:cs typeface="+mn-cs"/>
                        </a:rPr>
                        <a:t>第</a:t>
                      </a:r>
                      <a:r>
                        <a:rPr lang="zh-CN" altLang="en-US" sz="1800" kern="1200" dirty="0" smtClean="0">
                          <a:solidFill>
                            <a:srgbClr val="002060"/>
                          </a:solidFill>
                          <a:latin typeface="等线" panose="02010600030101010101" pitchFamily="2" charset="-122"/>
                          <a:ea typeface="等线" panose="02010600030101010101" pitchFamily="2" charset="-122"/>
                          <a:cs typeface="+mn-cs"/>
                        </a:rPr>
                        <a:t>三百三十六</a:t>
                      </a:r>
                      <a:r>
                        <a:rPr lang="zh-CN" altLang="zh-CN" sz="1800" kern="1200" dirty="0" smtClean="0">
                          <a:solidFill>
                            <a:srgbClr val="002060"/>
                          </a:solidFill>
                          <a:latin typeface="等线" panose="02010600030101010101" pitchFamily="2" charset="-122"/>
                          <a:ea typeface="等线" panose="02010600030101010101" pitchFamily="2" charset="-122"/>
                          <a:cs typeface="+mn-cs"/>
                        </a:rPr>
                        <a:t>条</a:t>
                      </a:r>
                      <a:r>
                        <a:rPr lang="zh-CN" altLang="en-US" sz="18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8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800" kern="1200" dirty="0" smtClean="0">
                          <a:solidFill>
                            <a:srgbClr val="C00000"/>
                          </a:solidFill>
                          <a:latin typeface="等线" panose="02010600030101010101" pitchFamily="2" charset="-122"/>
                          <a:ea typeface="等线" panose="02010600030101010101" pitchFamily="2" charset="-122"/>
                          <a:cs typeface="+mn-cs"/>
                        </a:rPr>
                        <a:t>第三百三十六条之一 将基因编辑、克隆的人类胚胎植入人体或者动物体内，或者将基因编辑、克隆的动物胚胎植入人体内，情节严重的，处三年以下有期徒刑或者拘役，并处罚金；情节特别严重的，处三年以上七年以下有期徒刑，并处罚金。</a:t>
                      </a:r>
                      <a:endParaRPr lang="zh-CN" altLang="zh-CN" sz="18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0" y="2267657"/>
            <a:ext cx="4445000" cy="2322686"/>
          </a:xfrm>
          <a:custGeom>
            <a:avLst/>
            <a:gdLst>
              <a:gd name="T0" fmla="*/ 0 w 5831"/>
              <a:gd name="T1" fmla="*/ 0 h 1924"/>
              <a:gd name="T2" fmla="*/ 5297 w 5831"/>
              <a:gd name="T3" fmla="*/ 0 h 1924"/>
              <a:gd name="T4" fmla="*/ 5831 w 5831"/>
              <a:gd name="T5" fmla="*/ 962 h 1924"/>
              <a:gd name="T6" fmla="*/ 5297 w 5831"/>
              <a:gd name="T7" fmla="*/ 1924 h 1924"/>
              <a:gd name="T8" fmla="*/ 0 w 5831"/>
              <a:gd name="T9" fmla="*/ 1924 h 1924"/>
              <a:gd name="T10" fmla="*/ 0 w 5831"/>
              <a:gd name="T11" fmla="*/ 0 h 1924"/>
            </a:gdLst>
            <a:ahLst/>
            <a:cxnLst>
              <a:cxn ang="0">
                <a:pos x="T0" y="T1"/>
              </a:cxn>
              <a:cxn ang="0">
                <a:pos x="T2" y="T3"/>
              </a:cxn>
              <a:cxn ang="0">
                <a:pos x="T4" y="T5"/>
              </a:cxn>
              <a:cxn ang="0">
                <a:pos x="T6" y="T7"/>
              </a:cxn>
              <a:cxn ang="0">
                <a:pos x="T8" y="T9"/>
              </a:cxn>
              <a:cxn ang="0">
                <a:pos x="T10" y="T11"/>
              </a:cxn>
            </a:cxnLst>
            <a:rect l="0" t="0" r="r" b="b"/>
            <a:pathLst>
              <a:path w="5831" h="1924">
                <a:moveTo>
                  <a:pt x="0" y="0"/>
                </a:moveTo>
                <a:lnTo>
                  <a:pt x="5297" y="0"/>
                </a:lnTo>
                <a:lnTo>
                  <a:pt x="5831" y="962"/>
                </a:lnTo>
                <a:lnTo>
                  <a:pt x="5297" y="1924"/>
                </a:lnTo>
                <a:lnTo>
                  <a:pt x="0" y="1924"/>
                </a:lnTo>
                <a:lnTo>
                  <a:pt x="0" y="0"/>
                </a:lnTo>
                <a:close/>
              </a:path>
            </a:pathLst>
          </a:custGeom>
          <a:solidFill>
            <a:schemeClr val="tx1"/>
          </a:solidFill>
          <a:ln>
            <a:noFill/>
          </a:ln>
          <a:effectLst>
            <a:outerShdw blurRad="139700" dist="101600" dir="8100000" algn="ctr" rotWithShape="0">
              <a:srgbClr val="000000">
                <a:alpha val="59000"/>
              </a:srgbClr>
            </a:outerShdw>
          </a:effectLst>
        </p:spPr>
        <p:txBody>
          <a:bodyPr vert="horz" wrap="square" lIns="91440" tIns="45720" rIns="91440" bIns="45720" numCol="1" anchor="t" anchorCtr="0" compatLnSpc="1"/>
          <a:lstStyle/>
          <a:p>
            <a:endParaRPr lang="zh-CN" altLang="en-US"/>
          </a:p>
        </p:txBody>
      </p:sp>
      <p:grpSp>
        <p:nvGrpSpPr>
          <p:cNvPr id="39" name="组合 38"/>
          <p:cNvGrpSpPr/>
          <p:nvPr/>
        </p:nvGrpSpPr>
        <p:grpSpPr>
          <a:xfrm>
            <a:off x="40640" y="2852936"/>
            <a:ext cx="4113525" cy="1152128"/>
            <a:chOff x="40640" y="2811408"/>
            <a:chExt cx="4113525" cy="1152128"/>
          </a:xfrm>
        </p:grpSpPr>
        <p:pic>
          <p:nvPicPr>
            <p:cNvPr id="69634" name="Picture 2" descr="C:\Users\asus\Desktop\图片1.png"/>
            <p:cNvPicPr>
              <a:picLocks noChangeAspect="1" noChangeArrowheads="1"/>
            </p:cNvPicPr>
            <p:nvPr/>
          </p:nvPicPr>
          <p:blipFill>
            <a:blip r:embed="rId1" cstate="print"/>
            <a:srcRect t="22664" r="38807" b="9210"/>
            <a:stretch>
              <a:fillRect/>
            </a:stretch>
          </p:blipFill>
          <p:spPr bwMode="auto">
            <a:xfrm>
              <a:off x="40640" y="2811408"/>
              <a:ext cx="2497981" cy="1152128"/>
            </a:xfrm>
            <a:prstGeom prst="rect">
              <a:avLst/>
            </a:prstGeom>
            <a:noFill/>
          </p:spPr>
        </p:pic>
        <p:pic>
          <p:nvPicPr>
            <p:cNvPr id="38" name="Picture 2" descr="C:\Users\asus\Desktop\图片1.png"/>
            <p:cNvPicPr>
              <a:picLocks noChangeAspect="1" noChangeArrowheads="1"/>
            </p:cNvPicPr>
            <p:nvPr/>
          </p:nvPicPr>
          <p:blipFill>
            <a:blip r:embed="rId1" cstate="print"/>
            <a:srcRect l="60987" t="23846" r="5497"/>
            <a:stretch>
              <a:fillRect/>
            </a:stretch>
          </p:blipFill>
          <p:spPr bwMode="auto">
            <a:xfrm>
              <a:off x="2786013" y="2996952"/>
              <a:ext cx="1368152" cy="865420"/>
            </a:xfrm>
            <a:prstGeom prst="rect">
              <a:avLst/>
            </a:prstGeom>
            <a:noFill/>
          </p:spPr>
        </p:pic>
      </p:grpSp>
      <p:pic>
        <p:nvPicPr>
          <p:cNvPr id="62466" name="Picture 2" descr="C:\Users\asus\Desktop\u=2379697559,400442337&amp;fm=26&amp;gp=0.jpg"/>
          <p:cNvPicPr>
            <a:picLocks noChangeAspect="1" noChangeArrowheads="1"/>
          </p:cNvPicPr>
          <p:nvPr/>
        </p:nvPicPr>
        <p:blipFill>
          <a:blip r:embed="rId2" cstate="print"/>
          <a:srcRect/>
          <a:stretch>
            <a:fillRect/>
          </a:stretch>
        </p:blipFill>
        <p:spPr bwMode="auto">
          <a:xfrm>
            <a:off x="6206813" y="764704"/>
            <a:ext cx="3780000" cy="5322240"/>
          </a:xfrm>
          <a:prstGeom prst="rect">
            <a:avLst/>
          </a:prstGeom>
          <a:noFill/>
          <a:effectLst>
            <a:outerShdw blurRad="76200" dist="101600" dir="8100000" algn="ctr" rotWithShape="0">
              <a:srgbClr val="000000">
                <a:alpha val="78000"/>
              </a:srgbClr>
            </a:outerShdw>
          </a:effectLst>
          <a:scene3d>
            <a:camera prst="orthographicFront"/>
            <a:lightRig rig="threePt" dir="t"/>
          </a:scene3d>
          <a:sp3d>
            <a:bevelT/>
            <a:bevelB/>
          </a:sp3d>
        </p:spPr>
      </p:pic>
    </p:spTree>
    <p:custDataLst>
      <p:tags r:id="rId3"/>
    </p:custData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9"/>
                                        </p:tgtEl>
                                        <p:attrNameLst>
                                          <p:attrName>style.visibility</p:attrName>
                                        </p:attrNameLst>
                                      </p:cBhvr>
                                      <p:to>
                                        <p:strVal val="visible"/>
                                      </p:to>
                                    </p:set>
                                    <p:anim calcmode="lin" valueType="num">
                                      <p:cBhvr>
                                        <p:cTn id="12" dur="1000" fill="hold"/>
                                        <p:tgtEl>
                                          <p:spTgt spid="39"/>
                                        </p:tgtEl>
                                        <p:attrNameLst>
                                          <p:attrName>ppt_w</p:attrName>
                                        </p:attrNameLst>
                                      </p:cBhvr>
                                      <p:tavLst>
                                        <p:tav tm="0">
                                          <p:val>
                                            <p:fltVal val="0"/>
                                          </p:val>
                                        </p:tav>
                                        <p:tav tm="100000">
                                          <p:val>
                                            <p:strVal val="#ppt_w"/>
                                          </p:val>
                                        </p:tav>
                                      </p:tavLst>
                                    </p:anim>
                                    <p:anim calcmode="lin" valueType="num">
                                      <p:cBhvr>
                                        <p:cTn id="13" dur="1000" fill="hold"/>
                                        <p:tgtEl>
                                          <p:spTgt spid="39"/>
                                        </p:tgtEl>
                                        <p:attrNameLst>
                                          <p:attrName>ppt_h</p:attrName>
                                        </p:attrNameLst>
                                      </p:cBhvr>
                                      <p:tavLst>
                                        <p:tav tm="0">
                                          <p:val>
                                            <p:fltVal val="0"/>
                                          </p:val>
                                        </p:tav>
                                        <p:tav tm="100000">
                                          <p:val>
                                            <p:strVal val="#ppt_h"/>
                                          </p:val>
                                        </p:tav>
                                      </p:tavLst>
                                    </p:anim>
                                    <p:anim calcmode="lin" valueType="num">
                                      <p:cBhvr>
                                        <p:cTn id="14" dur="1000" fill="hold"/>
                                        <p:tgtEl>
                                          <p:spTgt spid="39"/>
                                        </p:tgtEl>
                                        <p:attrNameLst>
                                          <p:attrName>style.rotation</p:attrName>
                                        </p:attrNameLst>
                                      </p:cBhvr>
                                      <p:tavLst>
                                        <p:tav tm="0">
                                          <p:val>
                                            <p:fltVal val="90"/>
                                          </p:val>
                                        </p:tav>
                                        <p:tav tm="100000">
                                          <p:val>
                                            <p:fltVal val="0"/>
                                          </p:val>
                                        </p:tav>
                                      </p:tavLst>
                                    </p:anim>
                                    <p:animEffect transition="in" filter="fade">
                                      <p:cBhvr>
                                        <p:cTn id="15" dur="1000"/>
                                        <p:tgtEl>
                                          <p:spTgt spid="39"/>
                                        </p:tgtEl>
                                      </p:cBhvr>
                                    </p:animEffect>
                                  </p:childTnLst>
                                </p:cTn>
                              </p:par>
                            </p:childTnLst>
                          </p:cTn>
                        </p:par>
                        <p:par>
                          <p:cTn id="16" fill="hold">
                            <p:stCondLst>
                              <p:cond delay="1500"/>
                            </p:stCondLst>
                            <p:childTnLst>
                              <p:par>
                                <p:cTn id="17" presetID="23" presetClass="entr" presetSubtype="528" fill="hold" nodeType="afterEffect">
                                  <p:stCondLst>
                                    <p:cond delay="0"/>
                                  </p:stCondLst>
                                  <p:childTnLst>
                                    <p:set>
                                      <p:cBhvr>
                                        <p:cTn id="18" dur="1" fill="hold">
                                          <p:stCondLst>
                                            <p:cond delay="0"/>
                                          </p:stCondLst>
                                        </p:cTn>
                                        <p:tgtEl>
                                          <p:spTgt spid="62466"/>
                                        </p:tgtEl>
                                        <p:attrNameLst>
                                          <p:attrName>style.visibility</p:attrName>
                                        </p:attrNameLst>
                                      </p:cBhvr>
                                      <p:to>
                                        <p:strVal val="visible"/>
                                      </p:to>
                                    </p:set>
                                    <p:anim calcmode="lin" valueType="num">
                                      <p:cBhvr>
                                        <p:cTn id="19" dur="1000" fill="hold"/>
                                        <p:tgtEl>
                                          <p:spTgt spid="62466"/>
                                        </p:tgtEl>
                                        <p:attrNameLst>
                                          <p:attrName>ppt_w</p:attrName>
                                        </p:attrNameLst>
                                      </p:cBhvr>
                                      <p:tavLst>
                                        <p:tav tm="0">
                                          <p:val>
                                            <p:fltVal val="0"/>
                                          </p:val>
                                        </p:tav>
                                        <p:tav tm="100000">
                                          <p:val>
                                            <p:strVal val="#ppt_w"/>
                                          </p:val>
                                        </p:tav>
                                      </p:tavLst>
                                    </p:anim>
                                    <p:anim calcmode="lin" valueType="num">
                                      <p:cBhvr>
                                        <p:cTn id="20" dur="1000" fill="hold"/>
                                        <p:tgtEl>
                                          <p:spTgt spid="62466"/>
                                        </p:tgtEl>
                                        <p:attrNameLst>
                                          <p:attrName>ppt_h</p:attrName>
                                        </p:attrNameLst>
                                      </p:cBhvr>
                                      <p:tavLst>
                                        <p:tav tm="0">
                                          <p:val>
                                            <p:fltVal val="0"/>
                                          </p:val>
                                        </p:tav>
                                        <p:tav tm="100000">
                                          <p:val>
                                            <p:strVal val="#ppt_h"/>
                                          </p:val>
                                        </p:tav>
                                      </p:tavLst>
                                    </p:anim>
                                    <p:anim calcmode="lin" valueType="num">
                                      <p:cBhvr>
                                        <p:cTn id="21" dur="1000" fill="hold"/>
                                        <p:tgtEl>
                                          <p:spTgt spid="62466"/>
                                        </p:tgtEl>
                                        <p:attrNameLst>
                                          <p:attrName>ppt_x</p:attrName>
                                        </p:attrNameLst>
                                      </p:cBhvr>
                                      <p:tavLst>
                                        <p:tav tm="0">
                                          <p:val>
                                            <p:fltVal val="0.5"/>
                                          </p:val>
                                        </p:tav>
                                        <p:tav tm="100000">
                                          <p:val>
                                            <p:strVal val="#ppt_x"/>
                                          </p:val>
                                        </p:tav>
                                      </p:tavLst>
                                    </p:anim>
                                    <p:anim calcmode="lin" valueType="num">
                                      <p:cBhvr>
                                        <p:cTn id="22" dur="1000" fill="hold"/>
                                        <p:tgtEl>
                                          <p:spTgt spid="6246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485140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39</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第三百三十八条 【污染环境罪】违反国家规定，排放、倾倒或者处置有放射性的废物、含传染病病原体的废物、有毒物质或者其他有害物质，严重污染环境的，处三年以下有期徒刑或者拘役，并处或者单处罚金；</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后果特别严重的，处三年以上七年以下有期徒刑，并处罚金。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第三百三十八条 【污染环境罪】违反国家规定，排放、倾倒或者处置有放射性的废物、含传染病病原体的废物、有毒物质或者其他有害物质，严重污染环境的，处三年以下有期徒刑或者拘役，并处或者单处罚金；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情节严重的，处三年以上七年以下有期徒刑，并处罚金；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有下列情形之一的，处七年以上有期徒刑，并处罚金：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（一）在饮用水水源保护区、自然保护地核心保护区等依法确定的重点保护区域排放、倾倒、处置有放射性的废物、含传染病病原体的废物、有毒物质，情节特别严重的；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en-US" altLang="zh-CN" sz="1600" kern="1200" dirty="0" smtClean="0">
                          <a:solidFill>
                            <a:schemeClr val="dk1"/>
                          </a:solidFill>
                          <a:latin typeface="等线" panose="02010600030101010101" pitchFamily="2" charset="-122"/>
                          <a:ea typeface="等线" panose="02010600030101010101" pitchFamily="2" charset="-122"/>
                          <a:cs typeface="+mn-cs"/>
                        </a:rPr>
                        <a:t>“</a:t>
                      </a:r>
                      <a:r>
                        <a:rPr lang="zh-CN" altLang="zh-CN" sz="1600" kern="1200" dirty="0" smtClean="0">
                          <a:solidFill>
                            <a:schemeClr val="dk1"/>
                          </a:solidFill>
                          <a:latin typeface="等线" panose="02010600030101010101" pitchFamily="2" charset="-122"/>
                          <a:ea typeface="等线" panose="02010600030101010101" pitchFamily="2" charset="-122"/>
                          <a:cs typeface="+mn-cs"/>
                        </a:rPr>
                        <a:t>（二）向国家确定的重要江河、湖泊水域排放、倾倒、处置有放射性的废物、含传染病病原体的废物、有毒物质，情节特别严重的；</a:t>
                      </a:r>
                      <a:endParaRPr lang="en-US"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（三）致使大量永久基本农田基本功能丧失或者遭受永久性破坏的；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（四）致使多人重伤、严重疾病，或者致人严重残疾、死亡的。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543052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40</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第三百四十一条 【非法猎捕、杀害珍贵、濒危野生动物罪】【非法收购、运输、出售珍贵、濒危野生动物、珍贵、濒危野生动物制品罪】非法猎捕、杀害国家重点保护的珍贵、濒危野生动物的，或者非法收购、运输、出售国家重点保护的珍贵、濒危野生动物及其制品的，处五年以下有期徒刑或者拘役，并处罚金；情节严重的，处五年以上十年以下有期徒刑，并处罚金；情节特别严重的，处十年以上有期徒刑，并处罚金或者没收财产。</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【非法狩猎罪】违反狩猎法规，在禁猎区、禁猎期或者使用禁用的工具、方法进行狩猎，破坏野生动物资源，情节严重的，处三年以下有期徒刑、拘役、管制或者罚金。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第三百四十一条 【非法猎捕、杀害珍贵、濒危野生动物罪】【非法收购、运输、出售珍贵、濒危野生动物、珍贵、濒危野生动物制品罪】非法猎捕、杀害国家重点保护的珍贵、濒危野生动物的，或者非法收购、运输、出售国家重点保护的珍贵、濒危野生动物及其制品的，处五年以下有期徒刑或者拘役，并处罚金；情节严重的，处五年以上十年以下有期徒刑，并处罚金；情节特别严重的，处十年以上有期徒刑，并处罚金或者没收财产。</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【非法狩猎罪】违反狩猎法规，在禁猎区、禁猎期或者使用禁用的工具、方法进行狩猎，破坏野生动物资源，情节严重的，处三年以下有期徒刑、拘役、管制或者罚金。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违反野生动物保护管理法规，以食用为目的非法猎捕、收购、运输、出售第一款规定以外的在野外环境自然生长繁殖的陆生野生动物，情节严重的，依照前款的规定处罚。</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三百四十二</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第三百四十二条之一 违反自然保护地管理法规，在国家公园、国家级自然保护区进行开垦、开发活动或者修建建筑物，造成严重后果或者有其他恶劣情节的，处五年以下有期徒刑或者拘役，并处或者单处罚金。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有前款行为，同时构成其他犯罪的，依照处罚较重的规定定罪处罚。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340000" cy="5521960"/>
        </p:xfrm>
        <a:graphic>
          <a:graphicData uri="http://schemas.openxmlformats.org/drawingml/2006/table">
            <a:tbl>
              <a:tblPr firstRow="1" bandRow="1">
                <a:tableStyleId>{5C22544A-7EE6-4342-B048-85BDC9FD1C3A}</a:tableStyleId>
              </a:tblPr>
              <a:tblGrid>
                <a:gridCol w="648000"/>
                <a:gridCol w="4608000"/>
                <a:gridCol w="6084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三百四十四</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第三百四十四条之一 违反国家规定，非法引进、释放或者丢弃外来入侵物种，情节严重的，处三年以下有期徒刑或者拘役，并处或者单处罚金。</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a:t>
                      </a:r>
                      <a:r>
                        <a:rPr lang="zh-CN" altLang="en-US" sz="1600" kern="1200" dirty="0" smtClean="0">
                          <a:solidFill>
                            <a:srgbClr val="002060"/>
                          </a:solidFill>
                          <a:latin typeface="等线" panose="02010600030101010101" pitchFamily="2" charset="-122"/>
                          <a:ea typeface="等线" panose="02010600030101010101" pitchFamily="2" charset="-122"/>
                          <a:cs typeface="+mn-cs"/>
                        </a:rPr>
                        <a:t>三百五十五</a:t>
                      </a:r>
                      <a:r>
                        <a:rPr lang="zh-CN" altLang="zh-CN" sz="1600" kern="1200" dirty="0" smtClean="0">
                          <a:solidFill>
                            <a:srgbClr val="002060"/>
                          </a:solidFill>
                          <a:latin typeface="等线" panose="02010600030101010101" pitchFamily="2" charset="-122"/>
                          <a:ea typeface="等线" panose="02010600030101010101" pitchFamily="2" charset="-122"/>
                          <a:cs typeface="+mn-cs"/>
                        </a:rPr>
                        <a:t>条</a:t>
                      </a:r>
                      <a:r>
                        <a:rPr lang="zh-CN" altLang="en-US" sz="1600" kern="1200" dirty="0" smtClean="0">
                          <a:solidFill>
                            <a:srgbClr val="002060"/>
                          </a:solidFill>
                          <a:latin typeface="等线" panose="02010600030101010101" pitchFamily="2" charset="-122"/>
                          <a:ea typeface="等线" panose="02010600030101010101" pitchFamily="2" charset="-122"/>
                          <a:cs typeface="+mn-cs"/>
                        </a:rPr>
                        <a:t>新增</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第三百五十五条之一 引诱、教唆、欺骗运动员使用兴奋剂参加国内、国际重大体育竞赛，或者明知运动员参加上述竞赛而向其提供兴奋剂，情节严重的，处三年以下有期徒刑或者拘役，并处罚金。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组织、强迫运动员使用兴奋剂参加国内、国际重大体育竞赛的，依照前款的规定从重处罚。</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第四百零八条之一 【食品监管渎职罪】负有食品安全监督管理职责的国家机关工作人员，滥用职权或者玩忽职守，</a:t>
                      </a:r>
                      <a:r>
                        <a:rPr lang="en-US" altLang="zh-CN" sz="1600" kern="1200" dirty="0" smtClean="0">
                          <a:solidFill>
                            <a:srgbClr val="002060"/>
                          </a:solidFill>
                          <a:latin typeface="等线" panose="02010600030101010101" pitchFamily="2" charset="-122"/>
                          <a:ea typeface="等线" panose="02010600030101010101" pitchFamily="2" charset="-122"/>
                          <a:cs typeface="+mn-cs"/>
                        </a:rPr>
                        <a:t> </a:t>
                      </a:r>
                      <a:r>
                        <a:rPr lang="zh-CN" altLang="zh-CN" sz="1600" kern="1200" dirty="0" smtClean="0">
                          <a:solidFill>
                            <a:srgbClr val="002060"/>
                          </a:solidFill>
                          <a:latin typeface="等线" panose="02010600030101010101" pitchFamily="2" charset="-122"/>
                          <a:ea typeface="等线" panose="02010600030101010101" pitchFamily="2" charset="-122"/>
                          <a:cs typeface="+mn-cs"/>
                        </a:rPr>
                        <a:t>导致发生重大食品安全事故或者造成其他严重后果的，处五年以下有期徒刑或者拘役；造成特别严重后果的，处五年以上十年以下有期徒刑。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徇私舞弊犯前款罪的，从重处罚。</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chemeClr val="dk1"/>
                          </a:solidFill>
                          <a:latin typeface="等线" panose="02010600030101010101" pitchFamily="2" charset="-122"/>
                          <a:ea typeface="等线" panose="02010600030101010101" pitchFamily="2" charset="-122"/>
                          <a:cs typeface="+mn-cs"/>
                        </a:rPr>
                        <a:t>第四百零八条之一 负有食品</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药品安全监督管理职责的国家机关工作人员，滥用职权或者玩忽职守，</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有下列情形之一，造成严重后果或者有其他严重情节的，处五年以下有期徒刑或者拘役；造成特别严重后果</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或者有其他特别严重情节的，处五年以上十年以下有期徒刑</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（一）瞒报、谎报食品安全事故、药品安全事件的；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（二）对发现的严重食品药品安全违法行为未按规定查处的；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（三）在药品和特殊食品审批审评过程中，对不符合条件的申请准予许可的；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（四）依法应当移交司法机关追究刑事责任不移交的；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（五）有其他滥用职权或者玩忽职守行为的。</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r>
                        <a:rPr lang="zh-CN" altLang="zh-CN" sz="1600" kern="1200" dirty="0" smtClean="0">
                          <a:solidFill>
                            <a:schemeClr val="dk1"/>
                          </a:solidFill>
                          <a:latin typeface="等线" panose="02010600030101010101" pitchFamily="2" charset="-122"/>
                          <a:ea typeface="等线" panose="02010600030101010101" pitchFamily="2" charset="-122"/>
                          <a:cs typeface="+mn-cs"/>
                        </a:rPr>
                        <a:t>徇私舞弊犯前款罪的，从重处罚。</a:t>
                      </a:r>
                      <a:endParaRPr lang="zh-CN" altLang="zh-CN" sz="1600" kern="1200" dirty="0" smtClean="0">
                        <a:solidFill>
                          <a:srgbClr val="C0000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2" name="表格 11"/>
          <p:cNvGraphicFramePr>
            <a:graphicFrameLocks noGrp="1"/>
          </p:cNvGraphicFramePr>
          <p:nvPr/>
        </p:nvGraphicFramePr>
        <p:xfrm>
          <a:off x="481757" y="1003300"/>
          <a:ext cx="11268000" cy="3723640"/>
        </p:xfrm>
        <a:graphic>
          <a:graphicData uri="http://schemas.openxmlformats.org/drawingml/2006/table">
            <a:tbl>
              <a:tblPr firstRow="1" bandRow="1">
                <a:tableStyleId>{5C22544A-7EE6-4342-B048-85BDC9FD1C3A}</a:tableStyleId>
              </a:tblPr>
              <a:tblGrid>
                <a:gridCol w="648000"/>
                <a:gridCol w="5040000"/>
                <a:gridCol w="5580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45</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第四百三十一条 【非法获取军事秘密罪】以窃取、刺探、收买方法，非法获取军事秘密的，处五年以下有期徒刑；情节严重的，处五年以上十年以下有期徒刑；情节特别严重的，处十年以上有期徒刑。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【为境外窃取、刺探、收买、非法提供军事秘密罪】为境外的机构、组织、人员窃取、刺探、收买、非法提供军事秘密的，处十年以上有期徒刑、无期徒刑或者死刑。</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第四百三十一条 【非法获取军事秘密罪】以窃取、刺探、收买方法，非法获取军事秘密的，处五年以下有期徒刑；情节严重的，处五年以上十年以下有期徒刑；情节特别严重的，处十年以上有期徒刑。</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【为境外窃取、刺探、收买、非法提供军事秘密罪】为境外的机构、组织、人员窃取、刺探、收买、非法提供军事秘密的，</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处五年以上十年以下有期徒刑；情节严重的，处十年以上有期徒刑、无期徒刑或者死刑。</a:t>
                      </a:r>
                      <a:endParaRPr lang="zh-CN" altLang="zh-CN" sz="1600" kern="1200" dirty="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46</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rgbClr val="002060"/>
                          </a:solidFill>
                          <a:latin typeface="等线" panose="02010600030101010101" pitchFamily="2" charset="-122"/>
                          <a:ea typeface="等线" panose="02010600030101010101" pitchFamily="2" charset="-122"/>
                          <a:cs typeface="+mn-cs"/>
                        </a:rPr>
                        <a:t>第四百五十条 【本章适用的主体范围】本章适用于中国人民解放军的现役军官、文职干部、士兵及具有军籍的学员和中国人民武装警察部队的现役警官、文职干部、士兵及具有军籍的学员以及执行军事任务的预备役人员和其他人员。</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dk1"/>
                          </a:solidFill>
                          <a:latin typeface="等线" panose="02010600030101010101" pitchFamily="2" charset="-122"/>
                          <a:ea typeface="等线" panose="02010600030101010101" pitchFamily="2" charset="-122"/>
                          <a:cs typeface="+mn-cs"/>
                        </a:rPr>
                        <a:t>第四百五十条 【本章适用的主体范围】本章适用于中国人民解放军的现役军官、文职干部、士兵及具有军籍的学员和中国人民武装警察部队的现役警官、文职干部、士兵及具有军籍的学员以及</a:t>
                      </a:r>
                      <a:r>
                        <a:rPr lang="en-US" altLang="zh-CN" sz="1600" kern="1200" dirty="0" smtClean="0">
                          <a:solidFill>
                            <a:schemeClr val="dk1"/>
                          </a:solidFill>
                          <a:latin typeface="等线" panose="02010600030101010101" pitchFamily="2" charset="-122"/>
                          <a:ea typeface="等线" panose="02010600030101010101" pitchFamily="2" charset="-122"/>
                          <a:cs typeface="+mn-cs"/>
                        </a:rPr>
                        <a:t> </a:t>
                      </a:r>
                      <a:r>
                        <a:rPr lang="zh-CN" altLang="zh-CN" sz="1600" kern="1200" dirty="0" smtClean="0">
                          <a:solidFill>
                            <a:schemeClr val="dk1"/>
                          </a:solidFill>
                          <a:latin typeface="等线" panose="02010600030101010101" pitchFamily="2" charset="-122"/>
                          <a:ea typeface="等线" panose="02010600030101010101" pitchFamily="2" charset="-122"/>
                          <a:cs typeface="+mn-cs"/>
                        </a:rPr>
                        <a:t>文职人员、执行军事任务的预备役人员和其他人员。</a:t>
                      </a:r>
                      <a:endParaRPr lang="zh-CN" altLang="zh-CN" sz="1600" kern="1200" dirty="0" smtClean="0">
                        <a:solidFill>
                          <a:schemeClr val="dk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59392" y="3955703"/>
            <a:ext cx="10877978"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刑法修正案（十一）有关生产安全的内容</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03</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0" name="圆角矩形 9"/>
          <p:cNvSpPr/>
          <p:nvPr/>
        </p:nvSpPr>
        <p:spPr bwMode="auto">
          <a:xfrm rot="2700000">
            <a:off x="5000381" y="2592531"/>
            <a:ext cx="2196000" cy="2196000"/>
          </a:xfrm>
          <a:prstGeom prst="roundRect">
            <a:avLst>
              <a:gd name="adj" fmla="val 13110"/>
            </a:avLst>
          </a:prstGeom>
          <a:noFill/>
          <a:ln w="76200" cap="flat" cmpd="sng" algn="ctr">
            <a:solidFill>
              <a:schemeClr val="tx1"/>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nvGrpSpPr>
          <p:cNvPr id="42" name="组合 41"/>
          <p:cNvGrpSpPr/>
          <p:nvPr/>
        </p:nvGrpSpPr>
        <p:grpSpPr>
          <a:xfrm>
            <a:off x="1057821" y="2564904"/>
            <a:ext cx="3600400" cy="1169551"/>
            <a:chOff x="1057821" y="2564904"/>
            <a:chExt cx="3600400" cy="1169551"/>
          </a:xfrm>
        </p:grpSpPr>
        <p:sp>
          <p:nvSpPr>
            <p:cNvPr id="20" name="矩形 19"/>
            <p:cNvSpPr/>
            <p:nvPr/>
          </p:nvSpPr>
          <p:spPr>
            <a:xfrm>
              <a:off x="1057821" y="2726610"/>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1</a:t>
              </a:r>
              <a:endParaRPr lang="zh-CN" altLang="en-US" sz="2400" dirty="0">
                <a:solidFill>
                  <a:srgbClr val="002060"/>
                </a:solidFill>
              </a:endParaRPr>
            </a:p>
          </p:txBody>
        </p:sp>
        <p:cxnSp>
          <p:nvCxnSpPr>
            <p:cNvPr id="22" name="直接连接符 21"/>
            <p:cNvCxnSpPr/>
            <p:nvPr/>
          </p:nvCxnSpPr>
          <p:spPr bwMode="auto">
            <a:xfrm>
              <a:off x="1458447" y="2701113"/>
              <a:ext cx="0" cy="529553"/>
            </a:xfrm>
            <a:prstGeom prst="line">
              <a:avLst/>
            </a:prstGeom>
            <a:noFill/>
            <a:ln w="76200" cap="flat" cmpd="sng" algn="ctr">
              <a:solidFill>
                <a:schemeClr val="tx1"/>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24" name="矩形 23"/>
            <p:cNvSpPr/>
            <p:nvPr/>
          </p:nvSpPr>
          <p:spPr>
            <a:xfrm>
              <a:off x="1610857" y="2564904"/>
              <a:ext cx="3047364" cy="1169551"/>
            </a:xfrm>
            <a:prstGeom prst="rect">
              <a:avLst/>
            </a:prstGeom>
          </p:spPr>
          <p:txBody>
            <a:bodyPr wrap="square">
              <a:spAutoFit/>
            </a:bodyPr>
            <a:lstStyle/>
            <a:p>
              <a:r>
                <a:rPr lang="zh-CN" altLang="zh-CN" sz="1400" dirty="0" smtClean="0">
                  <a:solidFill>
                    <a:srgbClr val="002060"/>
                  </a:solidFill>
                  <a:latin typeface="等线" panose="02010600030101010101" pitchFamily="2" charset="-122"/>
                  <a:ea typeface="等线" panose="02010600030101010101" pitchFamily="2" charset="-122"/>
                </a:rPr>
                <a:t>已满十二周岁不满十四周岁的人</a:t>
              </a:r>
              <a:r>
                <a:rPr lang="zh-CN" altLang="en-US" sz="1400" dirty="0" smtClean="0">
                  <a:solidFill>
                    <a:srgbClr val="002060"/>
                  </a:solidFill>
                  <a:latin typeface="等线" panose="02010600030101010101" pitchFamily="2" charset="-122"/>
                  <a:ea typeface="等线" panose="02010600030101010101" pitchFamily="2" charset="-122"/>
                </a:rPr>
                <a:t>，</a:t>
              </a:r>
              <a:r>
                <a:rPr lang="zh-CN" altLang="zh-CN" sz="1400" dirty="0" smtClean="0">
                  <a:solidFill>
                    <a:srgbClr val="002060"/>
                  </a:solidFill>
                  <a:latin typeface="等线" panose="02010600030101010101" pitchFamily="2" charset="-122"/>
                  <a:ea typeface="等线" panose="02010600030101010101" pitchFamily="2" charset="-122"/>
                </a:rPr>
                <a:t>犯故意杀人、故意伤害罪，致人死亡或者以特别残忍手段致人重伤造成严重残疾，情节恶劣，经最高人民检察院核准追诉的，应当负刑事责任。</a:t>
              </a:r>
              <a:endParaRPr lang="zh-CN" altLang="zh-CN" sz="1400" dirty="0" smtClean="0">
                <a:solidFill>
                  <a:srgbClr val="002060"/>
                </a:solidFill>
                <a:latin typeface="等线" panose="02010600030101010101" pitchFamily="2" charset="-122"/>
                <a:ea typeface="等线" panose="02010600030101010101" pitchFamily="2" charset="-122"/>
              </a:endParaRPr>
            </a:p>
          </p:txBody>
        </p:sp>
      </p:grpSp>
      <p:grpSp>
        <p:nvGrpSpPr>
          <p:cNvPr id="43" name="组合 42"/>
          <p:cNvGrpSpPr/>
          <p:nvPr/>
        </p:nvGrpSpPr>
        <p:grpSpPr>
          <a:xfrm>
            <a:off x="1057821" y="4213281"/>
            <a:ext cx="3487753" cy="529553"/>
            <a:chOff x="1057821" y="4213281"/>
            <a:chExt cx="3487753" cy="529553"/>
          </a:xfrm>
        </p:grpSpPr>
        <p:sp>
          <p:nvSpPr>
            <p:cNvPr id="25" name="矩形 24"/>
            <p:cNvSpPr/>
            <p:nvPr/>
          </p:nvSpPr>
          <p:spPr>
            <a:xfrm>
              <a:off x="1057821" y="4247225"/>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3</a:t>
              </a:r>
              <a:endParaRPr lang="zh-CN" altLang="en-US" sz="2400" dirty="0">
                <a:solidFill>
                  <a:srgbClr val="002060"/>
                </a:solidFill>
              </a:endParaRPr>
            </a:p>
          </p:txBody>
        </p:sp>
        <p:cxnSp>
          <p:nvCxnSpPr>
            <p:cNvPr id="26" name="直接连接符 25"/>
            <p:cNvCxnSpPr/>
            <p:nvPr/>
          </p:nvCxnSpPr>
          <p:spPr bwMode="auto">
            <a:xfrm>
              <a:off x="1458447" y="4213281"/>
              <a:ext cx="0" cy="529553"/>
            </a:xfrm>
            <a:prstGeom prst="line">
              <a:avLst/>
            </a:prstGeom>
            <a:noFill/>
            <a:ln w="76200" cap="flat" cmpd="sng" algn="ctr">
              <a:solidFill>
                <a:schemeClr val="bg2">
                  <a:lumMod val="75000"/>
                </a:schemeClr>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27" name="矩形 26"/>
            <p:cNvSpPr/>
            <p:nvPr/>
          </p:nvSpPr>
          <p:spPr>
            <a:xfrm>
              <a:off x="1610857" y="4324169"/>
              <a:ext cx="2934717" cy="307777"/>
            </a:xfrm>
            <a:prstGeom prst="rect">
              <a:avLst/>
            </a:prstGeom>
          </p:spPr>
          <p:txBody>
            <a:bodyPr wrap="square">
              <a:spAutoFit/>
            </a:bodyPr>
            <a:lstStyle/>
            <a:p>
              <a:r>
                <a:rPr lang="zh-CN" altLang="en-US" sz="1400" dirty="0" smtClean="0">
                  <a:solidFill>
                    <a:srgbClr val="002060"/>
                  </a:solidFill>
                </a:rPr>
                <a:t>从事不具备</a:t>
              </a:r>
              <a:r>
                <a:rPr lang="zh-CN" altLang="en-US" sz="1400" dirty="0" smtClean="0">
                  <a:solidFill>
                    <a:srgbClr val="002060"/>
                  </a:solidFill>
                </a:rPr>
                <a:t>或</a:t>
              </a:r>
              <a:r>
                <a:rPr lang="zh-CN" altLang="en-US" sz="1400" dirty="0" smtClean="0">
                  <a:solidFill>
                    <a:srgbClr val="002060"/>
                  </a:solidFill>
                </a:rPr>
                <a:t>活动超出</a:t>
              </a:r>
              <a:r>
                <a:rPr lang="zh-CN" altLang="en-US" sz="1400" dirty="0" smtClean="0">
                  <a:solidFill>
                    <a:srgbClr val="002060"/>
                  </a:solidFill>
                </a:rPr>
                <a:t>许可范围</a:t>
              </a:r>
              <a:endParaRPr lang="zh-CN" altLang="en-US" sz="1400" dirty="0">
                <a:solidFill>
                  <a:srgbClr val="002060"/>
                </a:solidFill>
              </a:endParaRPr>
            </a:p>
          </p:txBody>
        </p:sp>
      </p:grpSp>
      <p:grpSp>
        <p:nvGrpSpPr>
          <p:cNvPr id="44" name="组合 43"/>
          <p:cNvGrpSpPr/>
          <p:nvPr/>
        </p:nvGrpSpPr>
        <p:grpSpPr>
          <a:xfrm>
            <a:off x="7538541" y="2629105"/>
            <a:ext cx="3668323" cy="744997"/>
            <a:chOff x="7538541" y="2629105"/>
            <a:chExt cx="3668323" cy="744997"/>
          </a:xfrm>
        </p:grpSpPr>
        <p:sp>
          <p:nvSpPr>
            <p:cNvPr id="28" name="矩形 27"/>
            <p:cNvSpPr/>
            <p:nvPr/>
          </p:nvSpPr>
          <p:spPr>
            <a:xfrm>
              <a:off x="10850676" y="2654602"/>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2</a:t>
              </a:r>
              <a:endParaRPr lang="zh-CN" altLang="en-US" sz="2400" dirty="0">
                <a:solidFill>
                  <a:srgbClr val="002060"/>
                </a:solidFill>
              </a:endParaRPr>
            </a:p>
          </p:txBody>
        </p:sp>
        <p:cxnSp>
          <p:nvCxnSpPr>
            <p:cNvPr id="29" name="直接连接符 28"/>
            <p:cNvCxnSpPr/>
            <p:nvPr/>
          </p:nvCxnSpPr>
          <p:spPr bwMode="auto">
            <a:xfrm>
              <a:off x="10846824" y="2629105"/>
              <a:ext cx="0" cy="529553"/>
            </a:xfrm>
            <a:prstGeom prst="line">
              <a:avLst/>
            </a:prstGeom>
            <a:noFill/>
            <a:ln w="76200" cap="flat" cmpd="sng" algn="ctr">
              <a:solidFill>
                <a:srgbClr val="FFFF00"/>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30" name="矩形 29"/>
            <p:cNvSpPr/>
            <p:nvPr/>
          </p:nvSpPr>
          <p:spPr>
            <a:xfrm>
              <a:off x="7538541" y="2635438"/>
              <a:ext cx="3164267" cy="738664"/>
            </a:xfrm>
            <a:prstGeom prst="rect">
              <a:avLst/>
            </a:prstGeom>
          </p:spPr>
          <p:txBody>
            <a:bodyPr wrap="square">
              <a:spAutoFit/>
            </a:bodyPr>
            <a:lstStyle/>
            <a:p>
              <a:r>
                <a:rPr lang="zh-CN" altLang="en-US" sz="1400" dirty="0" smtClean="0">
                  <a:solidFill>
                    <a:srgbClr val="002060"/>
                  </a:solidFill>
                  <a:latin typeface="等线" panose="02010600030101010101" pitchFamily="2" charset="-122"/>
                  <a:ea typeface="等线" panose="02010600030101010101" pitchFamily="2" charset="-122"/>
                </a:rPr>
                <a:t>强令、明知、关闭、破坏、篡改、隐瞒、销毁、拒不执行、擅自、提供、虚假、违反。</a:t>
              </a:r>
              <a:endParaRPr lang="zh-CN" altLang="en-US" sz="1400" dirty="0">
                <a:solidFill>
                  <a:srgbClr val="002060"/>
                </a:solidFill>
              </a:endParaRPr>
            </a:p>
          </p:txBody>
        </p:sp>
      </p:grpSp>
      <p:grpSp>
        <p:nvGrpSpPr>
          <p:cNvPr id="38" name="组合 37"/>
          <p:cNvGrpSpPr/>
          <p:nvPr/>
        </p:nvGrpSpPr>
        <p:grpSpPr>
          <a:xfrm>
            <a:off x="4874245" y="2492136"/>
            <a:ext cx="864000" cy="1224896"/>
            <a:chOff x="4874245" y="2492136"/>
            <a:chExt cx="864000" cy="1224896"/>
          </a:xfrm>
          <a:effectLst>
            <a:outerShdw blurRad="76200" dist="101600" dir="8100000" algn="tr" rotWithShape="0">
              <a:prstClr val="black">
                <a:alpha val="75000"/>
              </a:prstClr>
            </a:outerShdw>
          </a:effectLst>
        </p:grpSpPr>
        <p:sp>
          <p:nvSpPr>
            <p:cNvPr id="11" name="椭圆 10"/>
            <p:cNvSpPr/>
            <p:nvPr/>
          </p:nvSpPr>
          <p:spPr bwMode="auto">
            <a:xfrm>
              <a:off x="4874245" y="2492136"/>
              <a:ext cx="864000" cy="864000"/>
            </a:xfrm>
            <a:prstGeom prst="ellipse">
              <a:avLst/>
            </a:prstGeom>
            <a:solidFill>
              <a:schemeClr val="tx1"/>
            </a:solidFill>
            <a:ln w="57150" cap="flat" cmpd="sng" algn="ctr">
              <a:solidFill>
                <a:srgbClr val="00B0F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3" name="Picture 3" descr="C:\Users\asus\Desktop\年龄.png"/>
            <p:cNvPicPr>
              <a:picLocks noChangeAspect="1" noChangeArrowheads="1"/>
            </p:cNvPicPr>
            <p:nvPr/>
          </p:nvPicPr>
          <p:blipFill>
            <a:blip r:embed="rId1" cstate="print"/>
            <a:srcRect/>
            <a:stretch>
              <a:fillRect/>
            </a:stretch>
          </p:blipFill>
          <p:spPr bwMode="auto">
            <a:xfrm>
              <a:off x="5063370" y="2690814"/>
              <a:ext cx="468000" cy="468000"/>
            </a:xfrm>
            <a:prstGeom prst="rect">
              <a:avLst/>
            </a:prstGeom>
            <a:noFill/>
            <a:scene3d>
              <a:camera prst="orthographicFront"/>
              <a:lightRig rig="threePt" dir="t"/>
            </a:scene3d>
            <a:sp3d>
              <a:bevelT/>
              <a:bevelB/>
            </a:sp3d>
          </p:spPr>
        </p:pic>
        <p:sp>
          <p:nvSpPr>
            <p:cNvPr id="31" name="矩形 30"/>
            <p:cNvSpPr/>
            <p:nvPr/>
          </p:nvSpPr>
          <p:spPr>
            <a:xfrm>
              <a:off x="5018261" y="3409255"/>
              <a:ext cx="543739" cy="307777"/>
            </a:xfrm>
            <a:prstGeom prst="rect">
              <a:avLst/>
            </a:prstGeom>
          </p:spPr>
          <p:txBody>
            <a:bodyPr wrap="none">
              <a:spAutoFit/>
            </a:bodyPr>
            <a:lstStyle/>
            <a:p>
              <a:r>
                <a:rPr lang="zh-CN" altLang="en-US" sz="1400" b="1" dirty="0" smtClean="0">
                  <a:solidFill>
                    <a:srgbClr val="002060"/>
                  </a:solidFill>
                </a:rPr>
                <a:t>年龄</a:t>
              </a:r>
              <a:endParaRPr lang="zh-CN" altLang="en-US" sz="1400" b="1" dirty="0">
                <a:solidFill>
                  <a:srgbClr val="002060"/>
                </a:solidFill>
              </a:endParaRPr>
            </a:p>
          </p:txBody>
        </p:sp>
      </p:grpSp>
      <p:grpSp>
        <p:nvGrpSpPr>
          <p:cNvPr id="39" name="组合 38"/>
          <p:cNvGrpSpPr/>
          <p:nvPr/>
        </p:nvGrpSpPr>
        <p:grpSpPr>
          <a:xfrm>
            <a:off x="6458421" y="2492896"/>
            <a:ext cx="864000" cy="1260348"/>
            <a:chOff x="6458421" y="2492896"/>
            <a:chExt cx="864000" cy="1260348"/>
          </a:xfrm>
          <a:effectLst>
            <a:outerShdw blurRad="76200" dist="101600" dir="8100000" algn="tr" rotWithShape="0">
              <a:prstClr val="black">
                <a:alpha val="75000"/>
              </a:prstClr>
            </a:outerShdw>
          </a:effectLst>
        </p:grpSpPr>
        <p:sp>
          <p:nvSpPr>
            <p:cNvPr id="12" name="椭圆 11"/>
            <p:cNvSpPr/>
            <p:nvPr/>
          </p:nvSpPr>
          <p:spPr bwMode="auto">
            <a:xfrm>
              <a:off x="6458421" y="2492896"/>
              <a:ext cx="864000" cy="864000"/>
            </a:xfrm>
            <a:prstGeom prst="ellipse">
              <a:avLst/>
            </a:prstGeom>
            <a:solidFill>
              <a:srgbClr val="FFFF00"/>
            </a:solidFill>
            <a:ln w="57150" cap="flat" cmpd="sng" algn="ctr">
              <a:solidFill>
                <a:schemeClr val="bg2">
                  <a:lumMod val="50000"/>
                </a:schemeClr>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7" name="Picture 7" descr="C:\Users\asus\Desktop\行为异常.png"/>
            <p:cNvPicPr>
              <a:picLocks noChangeAspect="1" noChangeArrowheads="1"/>
            </p:cNvPicPr>
            <p:nvPr/>
          </p:nvPicPr>
          <p:blipFill>
            <a:blip r:embed="rId2" cstate="print"/>
            <a:srcRect/>
            <a:stretch>
              <a:fillRect/>
            </a:stretch>
          </p:blipFill>
          <p:spPr bwMode="auto">
            <a:xfrm>
              <a:off x="6656339" y="2682105"/>
              <a:ext cx="468000" cy="468000"/>
            </a:xfrm>
            <a:prstGeom prst="rect">
              <a:avLst/>
            </a:prstGeom>
            <a:noFill/>
            <a:scene3d>
              <a:camera prst="orthographicFront"/>
              <a:lightRig rig="threePt" dir="t"/>
            </a:scene3d>
            <a:sp3d>
              <a:bevelT/>
              <a:bevelB/>
            </a:sp3d>
          </p:spPr>
        </p:pic>
        <p:sp>
          <p:nvSpPr>
            <p:cNvPr id="32" name="矩形 31"/>
            <p:cNvSpPr/>
            <p:nvPr/>
          </p:nvSpPr>
          <p:spPr>
            <a:xfrm>
              <a:off x="6643815" y="3445467"/>
              <a:ext cx="543739" cy="307777"/>
            </a:xfrm>
            <a:prstGeom prst="rect">
              <a:avLst/>
            </a:prstGeom>
          </p:spPr>
          <p:txBody>
            <a:bodyPr wrap="none">
              <a:spAutoFit/>
            </a:bodyPr>
            <a:lstStyle/>
            <a:p>
              <a:r>
                <a:rPr lang="zh-CN" altLang="en-US" sz="1400" b="1" dirty="0" smtClean="0">
                  <a:solidFill>
                    <a:srgbClr val="002060"/>
                  </a:solidFill>
                </a:rPr>
                <a:t>行为</a:t>
              </a:r>
              <a:endParaRPr lang="zh-CN" altLang="en-US" sz="1400" b="1" dirty="0">
                <a:solidFill>
                  <a:srgbClr val="002060"/>
                </a:solidFill>
              </a:endParaRPr>
            </a:p>
          </p:txBody>
        </p:sp>
      </p:grpSp>
      <p:grpSp>
        <p:nvGrpSpPr>
          <p:cNvPr id="40" name="组合 39"/>
          <p:cNvGrpSpPr/>
          <p:nvPr/>
        </p:nvGrpSpPr>
        <p:grpSpPr>
          <a:xfrm>
            <a:off x="4892351" y="3717032"/>
            <a:ext cx="864000" cy="1187828"/>
            <a:chOff x="4892351" y="3717032"/>
            <a:chExt cx="864000" cy="1187828"/>
          </a:xfrm>
          <a:effectLst>
            <a:outerShdw blurRad="76200" dist="101600" dir="8100000" algn="tr" rotWithShape="0">
              <a:prstClr val="black">
                <a:alpha val="75000"/>
              </a:prstClr>
            </a:outerShdw>
          </a:effectLst>
        </p:grpSpPr>
        <p:sp>
          <p:nvSpPr>
            <p:cNvPr id="13" name="椭圆 12"/>
            <p:cNvSpPr/>
            <p:nvPr/>
          </p:nvSpPr>
          <p:spPr bwMode="auto">
            <a:xfrm>
              <a:off x="4892351" y="4040860"/>
              <a:ext cx="864000" cy="864000"/>
            </a:xfrm>
            <a:prstGeom prst="ellipse">
              <a:avLst/>
            </a:prstGeom>
            <a:solidFill>
              <a:schemeClr val="bg2">
                <a:lumMod val="50000"/>
              </a:schemeClr>
            </a:solidFill>
            <a:ln w="57150" cap="flat" cmpd="sng" algn="ctr">
              <a:solidFill>
                <a:srgbClr val="FFFF0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6" name="Picture 6" descr="C:\Users\asus\Desktop\资格认证.png"/>
            <p:cNvPicPr>
              <a:picLocks noChangeAspect="1" noChangeArrowheads="1"/>
            </p:cNvPicPr>
            <p:nvPr/>
          </p:nvPicPr>
          <p:blipFill>
            <a:blip r:embed="rId3" cstate="print"/>
            <a:srcRect/>
            <a:stretch>
              <a:fillRect/>
            </a:stretch>
          </p:blipFill>
          <p:spPr bwMode="auto">
            <a:xfrm>
              <a:off x="5063110" y="4220672"/>
              <a:ext cx="504000" cy="504000"/>
            </a:xfrm>
            <a:prstGeom prst="rect">
              <a:avLst/>
            </a:prstGeom>
            <a:noFill/>
            <a:scene3d>
              <a:camera prst="orthographicFront"/>
              <a:lightRig rig="threePt" dir="t"/>
            </a:scene3d>
            <a:sp3d>
              <a:bevelT/>
              <a:bevelB/>
            </a:sp3d>
          </p:spPr>
        </p:pic>
        <p:sp>
          <p:nvSpPr>
            <p:cNvPr id="33" name="矩形 32"/>
            <p:cNvSpPr/>
            <p:nvPr/>
          </p:nvSpPr>
          <p:spPr>
            <a:xfrm>
              <a:off x="5018261" y="3717032"/>
              <a:ext cx="543739" cy="307777"/>
            </a:xfrm>
            <a:prstGeom prst="rect">
              <a:avLst/>
            </a:prstGeom>
          </p:spPr>
          <p:txBody>
            <a:bodyPr wrap="none">
              <a:spAutoFit/>
            </a:bodyPr>
            <a:lstStyle/>
            <a:p>
              <a:r>
                <a:rPr lang="zh-CN" altLang="en-US" sz="1400" b="1" dirty="0" smtClean="0">
                  <a:solidFill>
                    <a:srgbClr val="002060"/>
                  </a:solidFill>
                </a:rPr>
                <a:t>资格</a:t>
              </a:r>
              <a:endParaRPr lang="zh-CN" altLang="en-US" sz="1400" b="1" dirty="0">
                <a:solidFill>
                  <a:srgbClr val="002060"/>
                </a:solidFill>
              </a:endParaRPr>
            </a:p>
          </p:txBody>
        </p:sp>
      </p:grpSp>
      <p:grpSp>
        <p:nvGrpSpPr>
          <p:cNvPr id="41" name="组合 40"/>
          <p:cNvGrpSpPr/>
          <p:nvPr/>
        </p:nvGrpSpPr>
        <p:grpSpPr>
          <a:xfrm>
            <a:off x="6440731" y="3717032"/>
            <a:ext cx="864000" cy="1178775"/>
            <a:chOff x="6440731" y="3717032"/>
            <a:chExt cx="864000" cy="1178775"/>
          </a:xfrm>
          <a:effectLst>
            <a:outerShdw blurRad="76200" dist="101600" dir="8100000" algn="tr" rotWithShape="0">
              <a:prstClr val="black">
                <a:alpha val="75000"/>
              </a:prstClr>
            </a:outerShdw>
          </a:effectLst>
        </p:grpSpPr>
        <p:sp>
          <p:nvSpPr>
            <p:cNvPr id="14" name="椭圆 13"/>
            <p:cNvSpPr/>
            <p:nvPr/>
          </p:nvSpPr>
          <p:spPr bwMode="auto">
            <a:xfrm>
              <a:off x="6440731" y="4031807"/>
              <a:ext cx="864000" cy="864000"/>
            </a:xfrm>
            <a:prstGeom prst="ellipse">
              <a:avLst/>
            </a:prstGeom>
            <a:solidFill>
              <a:srgbClr val="00B0F0"/>
            </a:solidFill>
            <a:ln w="57150" cap="flat" cmpd="sng" algn="ctr">
              <a:solidFill>
                <a:srgbClr val="FF0000"/>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pic>
          <p:nvPicPr>
            <p:cNvPr id="81925" name="Picture 5" descr="C:\Users\asus\Desktop\责任.png"/>
            <p:cNvPicPr>
              <a:picLocks noChangeAspect="1" noChangeArrowheads="1"/>
            </p:cNvPicPr>
            <p:nvPr/>
          </p:nvPicPr>
          <p:blipFill>
            <a:blip r:embed="rId4" cstate="print"/>
            <a:srcRect/>
            <a:stretch>
              <a:fillRect/>
            </a:stretch>
          </p:blipFill>
          <p:spPr bwMode="auto">
            <a:xfrm>
              <a:off x="6620543" y="4202982"/>
              <a:ext cx="504000" cy="504000"/>
            </a:xfrm>
            <a:prstGeom prst="rect">
              <a:avLst/>
            </a:prstGeom>
            <a:noFill/>
            <a:scene3d>
              <a:camera prst="orthographicFront"/>
              <a:lightRig rig="threePt" dir="t"/>
            </a:scene3d>
            <a:sp3d>
              <a:bevelT/>
              <a:bevelB/>
            </a:sp3d>
          </p:spPr>
        </p:pic>
        <p:sp>
          <p:nvSpPr>
            <p:cNvPr id="34" name="矩形 33"/>
            <p:cNvSpPr/>
            <p:nvPr/>
          </p:nvSpPr>
          <p:spPr>
            <a:xfrm>
              <a:off x="6634762" y="3717032"/>
              <a:ext cx="543739" cy="307777"/>
            </a:xfrm>
            <a:prstGeom prst="rect">
              <a:avLst/>
            </a:prstGeom>
          </p:spPr>
          <p:txBody>
            <a:bodyPr wrap="none">
              <a:spAutoFit/>
            </a:bodyPr>
            <a:lstStyle/>
            <a:p>
              <a:r>
                <a:rPr lang="zh-CN" altLang="en-US" sz="1400" b="1" dirty="0" smtClean="0">
                  <a:solidFill>
                    <a:srgbClr val="002060"/>
                  </a:solidFill>
                </a:rPr>
                <a:t>责任</a:t>
              </a:r>
              <a:endParaRPr lang="zh-CN" altLang="en-US" sz="1400" b="1" dirty="0">
                <a:solidFill>
                  <a:srgbClr val="002060"/>
                </a:solidFill>
              </a:endParaRPr>
            </a:p>
          </p:txBody>
        </p:sp>
      </p:grpSp>
      <p:grpSp>
        <p:nvGrpSpPr>
          <p:cNvPr id="45" name="组合 44"/>
          <p:cNvGrpSpPr/>
          <p:nvPr/>
        </p:nvGrpSpPr>
        <p:grpSpPr>
          <a:xfrm>
            <a:off x="7538541" y="4238778"/>
            <a:ext cx="3668323" cy="529553"/>
            <a:chOff x="7538541" y="4238778"/>
            <a:chExt cx="3668323" cy="529553"/>
          </a:xfrm>
        </p:grpSpPr>
        <p:sp>
          <p:nvSpPr>
            <p:cNvPr id="35" name="矩形 34"/>
            <p:cNvSpPr/>
            <p:nvPr/>
          </p:nvSpPr>
          <p:spPr>
            <a:xfrm>
              <a:off x="10850676" y="4272722"/>
              <a:ext cx="356188" cy="461665"/>
            </a:xfrm>
            <a:prstGeom prst="rect">
              <a:avLst/>
            </a:prstGeom>
            <a:effectLst>
              <a:outerShdw blurRad="76200" dist="101600" dir="8100000" algn="tr" rotWithShape="0">
                <a:prstClr val="black">
                  <a:alpha val="78000"/>
                </a:prstClr>
              </a:outerShdw>
            </a:effectLst>
          </p:spPr>
          <p:txBody>
            <a:bodyPr wrap="none">
              <a:spAutoFit/>
            </a:bodyPr>
            <a:lstStyle/>
            <a:p>
              <a:r>
                <a:rPr lang="en-US" altLang="zh-CN" sz="2400" dirty="0" smtClean="0">
                  <a:solidFill>
                    <a:srgbClr val="002060"/>
                  </a:solidFill>
                </a:rPr>
                <a:t>4</a:t>
              </a:r>
              <a:endParaRPr lang="zh-CN" altLang="en-US" sz="2400" dirty="0">
                <a:solidFill>
                  <a:srgbClr val="002060"/>
                </a:solidFill>
              </a:endParaRPr>
            </a:p>
          </p:txBody>
        </p:sp>
        <p:cxnSp>
          <p:nvCxnSpPr>
            <p:cNvPr id="36" name="直接连接符 35"/>
            <p:cNvCxnSpPr/>
            <p:nvPr/>
          </p:nvCxnSpPr>
          <p:spPr bwMode="auto">
            <a:xfrm>
              <a:off x="10846824" y="4238778"/>
              <a:ext cx="0" cy="529553"/>
            </a:xfrm>
            <a:prstGeom prst="line">
              <a:avLst/>
            </a:prstGeom>
            <a:noFill/>
            <a:ln w="76200" cap="flat" cmpd="sng" algn="ctr">
              <a:solidFill>
                <a:srgbClr val="00B0F0"/>
              </a:soli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cxnSp>
        <p:sp>
          <p:nvSpPr>
            <p:cNvPr id="37" name="矩形 36"/>
            <p:cNvSpPr/>
            <p:nvPr/>
          </p:nvSpPr>
          <p:spPr>
            <a:xfrm>
              <a:off x="7538541" y="4349666"/>
              <a:ext cx="2877711" cy="307777"/>
            </a:xfrm>
            <a:prstGeom prst="rect">
              <a:avLst/>
            </a:prstGeom>
          </p:spPr>
          <p:txBody>
            <a:bodyPr wrap="none">
              <a:spAutoFit/>
            </a:bodyPr>
            <a:lstStyle/>
            <a:p>
              <a:r>
                <a:rPr lang="zh-CN" altLang="en-US" sz="1400" dirty="0" smtClean="0">
                  <a:solidFill>
                    <a:srgbClr val="002060"/>
                  </a:solidFill>
                </a:rPr>
                <a:t>重大责任事故、强令违章冒险作业</a:t>
              </a:r>
              <a:endParaRPr lang="zh-CN" altLang="en-US" sz="1400" dirty="0">
                <a:solidFill>
                  <a:srgbClr val="002060"/>
                </a:solidFill>
              </a:endParaRPr>
            </a:p>
          </p:txBody>
        </p:sp>
      </p:grpSp>
      <p:pic>
        <p:nvPicPr>
          <p:cNvPr id="6" name="图片 5" descr="〔微信公众号：安全生产管理〕二维码（黑白）"/>
          <p:cNvPicPr>
            <a:picLocks noChangeAspect="1"/>
          </p:cNvPicPr>
          <p:nvPr/>
        </p:nvPicPr>
        <p:blipFill>
          <a:blip r:embed="rId5"/>
          <a:stretch>
            <a:fillRect/>
          </a:stretch>
        </p:blipFill>
        <p:spPr>
          <a:xfrm>
            <a:off x="5683250" y="3356610"/>
            <a:ext cx="830580" cy="830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Effect transition="in" filter="fade">
                                      <p:cBhvr>
                                        <p:cTn id="18" dur="1000"/>
                                        <p:tgtEl>
                                          <p:spTgt spid="10"/>
                                        </p:tgtEl>
                                      </p:cBhvr>
                                    </p:animEffect>
                                  </p:childTnLst>
                                </p:cTn>
                              </p:par>
                            </p:childTnLst>
                          </p:cTn>
                        </p:par>
                        <p:par>
                          <p:cTn id="19" fill="hold">
                            <p:stCondLst>
                              <p:cond delay="2500"/>
                            </p:stCondLst>
                            <p:childTnLst>
                              <p:par>
                                <p:cTn id="20" presetID="10" presetClass="entr" presetSubtype="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par>
                          <p:cTn id="23" fill="hold">
                            <p:stCondLst>
                              <p:cond delay="4500"/>
                            </p:stCondLst>
                            <p:childTnLst>
                              <p:par>
                                <p:cTn id="24" presetID="12" presetClass="entr" presetSubtype="2"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slide(fromRight)">
                                      <p:cBhvr>
                                        <p:cTn id="26" dur="1000"/>
                                        <p:tgtEl>
                                          <p:spTgt spid="42"/>
                                        </p:tgtEl>
                                      </p:cBhvr>
                                    </p:animEffect>
                                  </p:childTnLst>
                                </p:cTn>
                              </p:par>
                            </p:childTnLst>
                          </p:cTn>
                        </p:par>
                        <p:par>
                          <p:cTn id="27" fill="hold">
                            <p:stCondLst>
                              <p:cond delay="55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childTnLst>
                                </p:cTn>
                              </p:par>
                            </p:childTnLst>
                          </p:cTn>
                        </p:par>
                        <p:par>
                          <p:cTn id="31" fill="hold">
                            <p:stCondLst>
                              <p:cond delay="6500"/>
                            </p:stCondLst>
                            <p:childTnLst>
                              <p:par>
                                <p:cTn id="32" presetID="12" presetClass="entr" presetSubtype="8" fill="hold"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slide(fromLeft)">
                                      <p:cBhvr>
                                        <p:cTn id="34" dur="1000"/>
                                        <p:tgtEl>
                                          <p:spTgt spid="44"/>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1000"/>
                                        <p:tgtEl>
                                          <p:spTgt spid="40"/>
                                        </p:tgtEl>
                                      </p:cBhvr>
                                    </p:animEffect>
                                  </p:childTnLst>
                                </p:cTn>
                              </p:par>
                            </p:childTnLst>
                          </p:cTn>
                        </p:par>
                        <p:par>
                          <p:cTn id="39" fill="hold">
                            <p:stCondLst>
                              <p:cond delay="8500"/>
                            </p:stCondLst>
                            <p:childTnLst>
                              <p:par>
                                <p:cTn id="40" presetID="12" presetClass="entr" presetSubtype="2"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slide(fromRight)">
                                      <p:cBhvr>
                                        <p:cTn id="42" dur="1000"/>
                                        <p:tgtEl>
                                          <p:spTgt spid="43"/>
                                        </p:tgtEl>
                                      </p:cBhvr>
                                    </p:animEffect>
                                  </p:childTnLst>
                                </p:cTn>
                              </p:par>
                            </p:childTnLst>
                          </p:cTn>
                        </p:par>
                        <p:par>
                          <p:cTn id="43" fill="hold">
                            <p:stCondLst>
                              <p:cond delay="9500"/>
                            </p:stCondLst>
                            <p:childTnLst>
                              <p:par>
                                <p:cTn id="44" presetID="10"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childTnLst>
                                </p:cTn>
                              </p:par>
                            </p:childTnLst>
                          </p:cTn>
                        </p:par>
                        <p:par>
                          <p:cTn id="47" fill="hold">
                            <p:stCondLst>
                              <p:cond delay="10500"/>
                            </p:stCondLst>
                            <p:childTnLst>
                              <p:par>
                                <p:cTn id="48" presetID="12" presetClass="entr" presetSubtype="8"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slide(fromLeft)">
                                      <p:cBhvr>
                                        <p:cTn id="50"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3" name="矩形 22"/>
          <p:cNvSpPr/>
          <p:nvPr/>
        </p:nvSpPr>
        <p:spPr>
          <a:xfrm>
            <a:off x="4496515" y="3429000"/>
            <a:ext cx="2954655" cy="461665"/>
          </a:xfrm>
          <a:prstGeom prst="rect">
            <a:avLst/>
          </a:prstGeom>
          <a:effectLst>
            <a:outerShdw blurRad="76200" dist="101600" dir="8100000" algn="tr" rotWithShape="0">
              <a:prstClr val="black">
                <a:alpha val="75000"/>
              </a:prstClr>
            </a:outerShdw>
          </a:effectLst>
          <a:scene3d>
            <a:camera prst="orthographicFront"/>
            <a:lightRig rig="threePt" dir="t"/>
          </a:scene3d>
          <a:sp3d>
            <a:bevelT/>
            <a:bevelB/>
          </a:sp3d>
        </p:spPr>
        <p:txBody>
          <a:bodyPr wrap="none">
            <a:spAutoFit/>
          </a:bodyPr>
          <a:lstStyle/>
          <a:p>
            <a:r>
              <a:rPr lang="zh-CN" altLang="zh-CN" sz="2400" b="1" dirty="0" smtClean="0">
                <a:solidFill>
                  <a:srgbClr val="FF0000"/>
                </a:solidFill>
                <a:latin typeface="等线" panose="02010600030101010101" pitchFamily="2" charset="-122"/>
                <a:ea typeface="等线" panose="02010600030101010101" pitchFamily="2" charset="-122"/>
              </a:rPr>
              <a:t>【</a:t>
            </a:r>
            <a:r>
              <a:rPr lang="zh-CN" altLang="zh-CN" sz="2400" b="1" dirty="0" smtClean="0">
                <a:solidFill>
                  <a:srgbClr val="002060"/>
                </a:solidFill>
                <a:latin typeface="等线" panose="02010600030101010101" pitchFamily="2" charset="-122"/>
                <a:ea typeface="等线" panose="02010600030101010101" pitchFamily="2" charset="-122"/>
              </a:rPr>
              <a:t>重大责任事故罪</a:t>
            </a:r>
            <a:r>
              <a:rPr lang="zh-CN" altLang="zh-CN" sz="2400" b="1" dirty="0" smtClean="0">
                <a:solidFill>
                  <a:srgbClr val="FF0000"/>
                </a:solidFill>
                <a:latin typeface="等线" panose="02010600030101010101" pitchFamily="2" charset="-122"/>
                <a:ea typeface="等线" panose="02010600030101010101" pitchFamily="2" charset="-122"/>
              </a:rPr>
              <a:t>】</a:t>
            </a:r>
            <a:endParaRPr lang="en-US" altLang="zh-CN" sz="2400" b="1" dirty="0" smtClean="0">
              <a:solidFill>
                <a:srgbClr val="FF0000"/>
              </a:solidFill>
              <a:latin typeface="等线" panose="02010600030101010101" pitchFamily="2" charset="-122"/>
              <a:ea typeface="等线" panose="02010600030101010101" pitchFamily="2" charset="-122"/>
            </a:endParaRPr>
          </a:p>
        </p:txBody>
      </p:sp>
      <p:grpSp>
        <p:nvGrpSpPr>
          <p:cNvPr id="32" name="组合 31"/>
          <p:cNvGrpSpPr/>
          <p:nvPr/>
        </p:nvGrpSpPr>
        <p:grpSpPr>
          <a:xfrm>
            <a:off x="3362493" y="1556992"/>
            <a:ext cx="2243268" cy="1817782"/>
            <a:chOff x="3362493" y="1556992"/>
            <a:chExt cx="2243268" cy="1817782"/>
          </a:xfrm>
        </p:grpSpPr>
        <p:grpSp>
          <p:nvGrpSpPr>
            <p:cNvPr id="28" name="组合 27"/>
            <p:cNvGrpSpPr/>
            <p:nvPr/>
          </p:nvGrpSpPr>
          <p:grpSpPr>
            <a:xfrm>
              <a:off x="3362493" y="1556992"/>
              <a:ext cx="2243268" cy="1817782"/>
              <a:chOff x="3362493" y="1556992"/>
              <a:chExt cx="2243268" cy="1817782"/>
            </a:xfrm>
          </p:grpSpPr>
          <p:grpSp>
            <p:nvGrpSpPr>
              <p:cNvPr id="10" name="组合 9"/>
              <p:cNvGrpSpPr/>
              <p:nvPr/>
            </p:nvGrpSpPr>
            <p:grpSpPr>
              <a:xfrm>
                <a:off x="3362493" y="1556992"/>
                <a:ext cx="2243268" cy="1817782"/>
                <a:chOff x="2588095" y="2061048"/>
                <a:chExt cx="2243268" cy="1817782"/>
              </a:xfrm>
              <a:effectLst>
                <a:outerShdw blurRad="76200" dist="101600" dir="8100000" algn="tr" rotWithShape="0">
                  <a:prstClr val="black">
                    <a:alpha val="75000"/>
                  </a:prstClr>
                </a:outerShdw>
              </a:effectLst>
            </p:grpSpPr>
            <p:sp>
              <p:nvSpPr>
                <p:cNvPr id="8" name="六边形 7"/>
                <p:cNvSpPr/>
                <p:nvPr/>
              </p:nvSpPr>
              <p:spPr bwMode="auto">
                <a:xfrm>
                  <a:off x="2588095" y="2061048"/>
                  <a:ext cx="2016000" cy="1800000"/>
                </a:xfrm>
                <a:prstGeom prst="hexagon">
                  <a:avLst/>
                </a:prstGeom>
                <a:solidFill>
                  <a:srgbClr val="FF0000"/>
                </a:solidFill>
                <a:ln w="9525" cap="flat" cmpd="sng" algn="ctr">
                  <a:solidFill>
                    <a:schemeClr val="tx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9" name="六边形 8"/>
                <p:cNvSpPr/>
                <p:nvPr/>
              </p:nvSpPr>
              <p:spPr bwMode="auto">
                <a:xfrm>
                  <a:off x="3787363" y="2834830"/>
                  <a:ext cx="1044000" cy="1044000"/>
                </a:xfrm>
                <a:prstGeom prst="hexagon">
                  <a:avLst/>
                </a:prstGeom>
                <a:solidFill>
                  <a:srgbClr val="FF000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4" name="TextBox 23"/>
              <p:cNvSpPr txBox="1"/>
              <p:nvPr/>
            </p:nvSpPr>
            <p:spPr>
              <a:xfrm>
                <a:off x="3587564" y="1919734"/>
                <a:ext cx="1340999" cy="1077218"/>
              </a:xfrm>
              <a:prstGeom prst="rect">
                <a:avLst/>
              </a:prstGeom>
              <a:noFill/>
            </p:spPr>
            <p:txBody>
              <a:bodyPr wrap="square" rtlCol="0">
                <a:spAutoFit/>
              </a:bodyPr>
              <a:lstStyle/>
              <a:p>
                <a:r>
                  <a:rPr lang="zh-CN" altLang="en-US" sz="1600" dirty="0" smtClean="0">
                    <a:solidFill>
                      <a:schemeClr val="accent1"/>
                    </a:solidFill>
                  </a:rPr>
                  <a:t>造成一人以上死亡或者三人以上重伤的</a:t>
                </a:r>
                <a:endParaRPr lang="zh-CN" altLang="en-US" sz="1600" dirty="0">
                  <a:solidFill>
                    <a:schemeClr val="accent1"/>
                  </a:solidFill>
                </a:endParaRPr>
              </a:p>
            </p:txBody>
          </p:sp>
        </p:grpSp>
        <p:sp>
          <p:nvSpPr>
            <p:cNvPr id="38" name="TextBox 37"/>
            <p:cNvSpPr txBox="1"/>
            <p:nvPr/>
          </p:nvSpPr>
          <p:spPr>
            <a:xfrm>
              <a:off x="4883298" y="2556193"/>
              <a:ext cx="412292" cy="584775"/>
            </a:xfrm>
            <a:prstGeom prst="rect">
              <a:avLst/>
            </a:prstGeom>
            <a:noFill/>
          </p:spPr>
          <p:txBody>
            <a:bodyPr wrap="none" rtlCol="0">
              <a:spAutoFit/>
            </a:bodyPr>
            <a:lstStyle/>
            <a:p>
              <a:r>
                <a:rPr lang="en-US" altLang="zh-CN" sz="3200" dirty="0" smtClean="0">
                  <a:solidFill>
                    <a:srgbClr val="002060"/>
                  </a:solidFill>
                </a:rPr>
                <a:t>1</a:t>
              </a:r>
              <a:endParaRPr lang="zh-CN" altLang="en-US" sz="3200" dirty="0">
                <a:solidFill>
                  <a:srgbClr val="002060"/>
                </a:solidFill>
              </a:endParaRPr>
            </a:p>
          </p:txBody>
        </p:sp>
      </p:grpSp>
      <p:grpSp>
        <p:nvGrpSpPr>
          <p:cNvPr id="33" name="组合 32"/>
          <p:cNvGrpSpPr/>
          <p:nvPr/>
        </p:nvGrpSpPr>
        <p:grpSpPr>
          <a:xfrm>
            <a:off x="6214473" y="1584151"/>
            <a:ext cx="2188164" cy="1800000"/>
            <a:chOff x="6214473" y="1584151"/>
            <a:chExt cx="2188164" cy="1800000"/>
          </a:xfrm>
        </p:grpSpPr>
        <p:grpSp>
          <p:nvGrpSpPr>
            <p:cNvPr id="29" name="组合 28"/>
            <p:cNvGrpSpPr/>
            <p:nvPr/>
          </p:nvGrpSpPr>
          <p:grpSpPr>
            <a:xfrm>
              <a:off x="6214473" y="1584151"/>
              <a:ext cx="2188164" cy="1800000"/>
              <a:chOff x="6214473" y="1584151"/>
              <a:chExt cx="2188164" cy="1800000"/>
            </a:xfrm>
          </p:grpSpPr>
          <p:grpSp>
            <p:nvGrpSpPr>
              <p:cNvPr id="14" name="组合 13"/>
              <p:cNvGrpSpPr/>
              <p:nvPr/>
            </p:nvGrpSpPr>
            <p:grpSpPr>
              <a:xfrm flipH="1">
                <a:off x="6214473" y="1584151"/>
                <a:ext cx="2188164" cy="1800000"/>
                <a:chOff x="2624325" y="2088207"/>
                <a:chExt cx="2188914" cy="1800000"/>
              </a:xfrm>
              <a:effectLst>
                <a:outerShdw blurRad="76200" dist="101600" dir="8100000" algn="tr" rotWithShape="0">
                  <a:prstClr val="black">
                    <a:alpha val="75000"/>
                  </a:prstClr>
                </a:outerShdw>
              </a:effectLst>
            </p:grpSpPr>
            <p:sp>
              <p:nvSpPr>
                <p:cNvPr id="15" name="六边形 14"/>
                <p:cNvSpPr/>
                <p:nvPr/>
              </p:nvSpPr>
              <p:spPr bwMode="auto">
                <a:xfrm>
                  <a:off x="2624325" y="2088207"/>
                  <a:ext cx="2016000" cy="1800000"/>
                </a:xfrm>
                <a:prstGeom prst="hexagon">
                  <a:avLst/>
                </a:prstGeom>
                <a:solidFill>
                  <a:srgbClr val="FFFF00"/>
                </a:solidFill>
                <a:ln w="9525" cap="flat" cmpd="sng" algn="ctr">
                  <a:no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六边形 15"/>
                <p:cNvSpPr/>
                <p:nvPr/>
              </p:nvSpPr>
              <p:spPr bwMode="auto">
                <a:xfrm>
                  <a:off x="3769238" y="2825777"/>
                  <a:ext cx="1044001" cy="1044000"/>
                </a:xfrm>
                <a:prstGeom prst="hexagon">
                  <a:avLst/>
                </a:prstGeom>
                <a:solidFill>
                  <a:srgbClr val="FFFF0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5" name="矩形 24"/>
              <p:cNvSpPr/>
              <p:nvPr/>
            </p:nvSpPr>
            <p:spPr>
              <a:xfrm>
                <a:off x="6944787" y="1919734"/>
                <a:ext cx="1224136" cy="1077218"/>
              </a:xfrm>
              <a:prstGeom prst="rect">
                <a:avLst/>
              </a:prstGeom>
            </p:spPr>
            <p:txBody>
              <a:bodyPr wrap="square">
                <a:spAutoFit/>
              </a:bodyPr>
              <a:lstStyle/>
              <a:p>
                <a:pPr algn="r"/>
                <a:r>
                  <a:rPr lang="zh-CN" altLang="en-US" sz="1600" dirty="0" smtClean="0">
                    <a:solidFill>
                      <a:srgbClr val="002060"/>
                    </a:solidFill>
                  </a:rPr>
                  <a:t>造成直接经济损失</a:t>
                </a:r>
                <a:r>
                  <a:rPr lang="en-US" altLang="zh-CN" sz="1600" dirty="0" smtClean="0">
                    <a:solidFill>
                      <a:srgbClr val="002060"/>
                    </a:solidFill>
                  </a:rPr>
                  <a:t>500000</a:t>
                </a:r>
                <a:r>
                  <a:rPr lang="zh-CN" altLang="en-US" sz="1600" dirty="0" smtClean="0">
                    <a:solidFill>
                      <a:srgbClr val="002060"/>
                    </a:solidFill>
                  </a:rPr>
                  <a:t>元以上的</a:t>
                </a:r>
                <a:endParaRPr lang="zh-CN" altLang="en-US" sz="1600" dirty="0">
                  <a:solidFill>
                    <a:srgbClr val="002060"/>
                  </a:solidFill>
                </a:endParaRPr>
              </a:p>
            </p:txBody>
          </p:sp>
        </p:grpSp>
        <p:sp>
          <p:nvSpPr>
            <p:cNvPr id="39" name="TextBox 38"/>
            <p:cNvSpPr txBox="1"/>
            <p:nvPr/>
          </p:nvSpPr>
          <p:spPr>
            <a:xfrm>
              <a:off x="6530429" y="2564904"/>
              <a:ext cx="412292" cy="584775"/>
            </a:xfrm>
            <a:prstGeom prst="rect">
              <a:avLst/>
            </a:prstGeom>
            <a:noFill/>
          </p:spPr>
          <p:txBody>
            <a:bodyPr wrap="none" rtlCol="0">
              <a:spAutoFit/>
            </a:bodyPr>
            <a:lstStyle/>
            <a:p>
              <a:r>
                <a:rPr lang="en-US" altLang="zh-CN" sz="3200" dirty="0" smtClean="0">
                  <a:solidFill>
                    <a:srgbClr val="FF0000"/>
                  </a:solidFill>
                </a:rPr>
                <a:t>2</a:t>
              </a:r>
              <a:endParaRPr lang="zh-CN" altLang="en-US" sz="3200" dirty="0">
                <a:solidFill>
                  <a:srgbClr val="FF0000"/>
                </a:solidFill>
              </a:endParaRPr>
            </a:p>
          </p:txBody>
        </p:sp>
      </p:grpSp>
      <p:grpSp>
        <p:nvGrpSpPr>
          <p:cNvPr id="34" name="组合 33"/>
          <p:cNvGrpSpPr/>
          <p:nvPr/>
        </p:nvGrpSpPr>
        <p:grpSpPr>
          <a:xfrm>
            <a:off x="3389652" y="3906336"/>
            <a:ext cx="2207056" cy="1817868"/>
            <a:chOff x="3389652" y="3906336"/>
            <a:chExt cx="2207056" cy="1817868"/>
          </a:xfrm>
        </p:grpSpPr>
        <p:grpSp>
          <p:nvGrpSpPr>
            <p:cNvPr id="30" name="组合 29"/>
            <p:cNvGrpSpPr/>
            <p:nvPr/>
          </p:nvGrpSpPr>
          <p:grpSpPr>
            <a:xfrm>
              <a:off x="3389652" y="3906336"/>
              <a:ext cx="2207056" cy="1817868"/>
              <a:chOff x="3389652" y="3906336"/>
              <a:chExt cx="2207056" cy="1817868"/>
            </a:xfrm>
          </p:grpSpPr>
          <p:grpSp>
            <p:nvGrpSpPr>
              <p:cNvPr id="17" name="组合 16"/>
              <p:cNvGrpSpPr/>
              <p:nvPr/>
            </p:nvGrpSpPr>
            <p:grpSpPr>
              <a:xfrm flipV="1">
                <a:off x="3389652" y="3906336"/>
                <a:ext cx="2207056" cy="1817868"/>
                <a:chOff x="2615254" y="2069914"/>
                <a:chExt cx="2207056" cy="1817968"/>
              </a:xfrm>
              <a:effectLst>
                <a:outerShdw blurRad="76200" dist="101600" dir="8100000" algn="tr" rotWithShape="0">
                  <a:prstClr val="black">
                    <a:alpha val="75000"/>
                  </a:prstClr>
                </a:outerShdw>
              </a:effectLst>
            </p:grpSpPr>
            <p:sp>
              <p:nvSpPr>
                <p:cNvPr id="18" name="六边形 17"/>
                <p:cNvSpPr/>
                <p:nvPr/>
              </p:nvSpPr>
              <p:spPr bwMode="auto">
                <a:xfrm>
                  <a:off x="2615254" y="2069914"/>
                  <a:ext cx="2016000" cy="1800099"/>
                </a:xfrm>
                <a:prstGeom prst="hexagon">
                  <a:avLst/>
                </a:prstGeom>
                <a:solidFill>
                  <a:srgbClr val="7030A0"/>
                </a:solidFill>
                <a:ln w="9525" cap="flat" cmpd="sng" algn="ctr">
                  <a:solidFill>
                    <a:schemeClr val="tx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9" name="六边形 18"/>
                <p:cNvSpPr/>
                <p:nvPr/>
              </p:nvSpPr>
              <p:spPr bwMode="auto">
                <a:xfrm>
                  <a:off x="3778310" y="2843882"/>
                  <a:ext cx="1044000" cy="1044000"/>
                </a:xfrm>
                <a:prstGeom prst="hexagon">
                  <a:avLst/>
                </a:prstGeom>
                <a:solidFill>
                  <a:srgbClr val="7030A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6" name="矩形 25"/>
              <p:cNvSpPr/>
              <p:nvPr/>
            </p:nvSpPr>
            <p:spPr>
              <a:xfrm>
                <a:off x="3587564" y="4149080"/>
                <a:ext cx="1340999" cy="1323439"/>
              </a:xfrm>
              <a:prstGeom prst="rect">
                <a:avLst/>
              </a:prstGeom>
            </p:spPr>
            <p:txBody>
              <a:bodyPr wrap="square">
                <a:spAutoFit/>
              </a:bodyPr>
              <a:lstStyle/>
              <a:p>
                <a:r>
                  <a:rPr lang="zh-CN" altLang="en-US" sz="1600" dirty="0" smtClean="0">
                    <a:solidFill>
                      <a:schemeClr val="accent1"/>
                    </a:solidFill>
                  </a:rPr>
                  <a:t>在安全生产事故中造成直接经济损失超过一百万元以上的</a:t>
                </a:r>
                <a:endParaRPr lang="zh-CN" altLang="en-US" sz="1600" dirty="0">
                  <a:solidFill>
                    <a:schemeClr val="accent1"/>
                  </a:solidFill>
                </a:endParaRPr>
              </a:p>
            </p:txBody>
          </p:sp>
        </p:grpSp>
        <p:sp>
          <p:nvSpPr>
            <p:cNvPr id="40" name="TextBox 39"/>
            <p:cNvSpPr txBox="1"/>
            <p:nvPr/>
          </p:nvSpPr>
          <p:spPr>
            <a:xfrm>
              <a:off x="4883298" y="4131658"/>
              <a:ext cx="412292" cy="584775"/>
            </a:xfrm>
            <a:prstGeom prst="rect">
              <a:avLst/>
            </a:prstGeom>
            <a:noFill/>
          </p:spPr>
          <p:txBody>
            <a:bodyPr wrap="none" rtlCol="0">
              <a:spAutoFit/>
            </a:bodyPr>
            <a:lstStyle/>
            <a:p>
              <a:r>
                <a:rPr lang="en-US" altLang="zh-CN" sz="3200" dirty="0" smtClean="0">
                  <a:solidFill>
                    <a:schemeClr val="accent1"/>
                  </a:solidFill>
                </a:rPr>
                <a:t>3</a:t>
              </a:r>
              <a:endParaRPr lang="zh-CN" altLang="en-US" sz="3200" dirty="0">
                <a:solidFill>
                  <a:schemeClr val="accent1"/>
                </a:solidFill>
              </a:endParaRPr>
            </a:p>
          </p:txBody>
        </p:sp>
      </p:grpSp>
      <p:grpSp>
        <p:nvGrpSpPr>
          <p:cNvPr id="35" name="组合 34"/>
          <p:cNvGrpSpPr/>
          <p:nvPr/>
        </p:nvGrpSpPr>
        <p:grpSpPr>
          <a:xfrm>
            <a:off x="6232579" y="3915284"/>
            <a:ext cx="2170058" cy="1800000"/>
            <a:chOff x="6232579" y="3915284"/>
            <a:chExt cx="2170058" cy="1800000"/>
          </a:xfrm>
        </p:grpSpPr>
        <p:grpSp>
          <p:nvGrpSpPr>
            <p:cNvPr id="31" name="组合 30"/>
            <p:cNvGrpSpPr/>
            <p:nvPr/>
          </p:nvGrpSpPr>
          <p:grpSpPr>
            <a:xfrm>
              <a:off x="6232579" y="3915284"/>
              <a:ext cx="2170058" cy="1800000"/>
              <a:chOff x="6232579" y="3915284"/>
              <a:chExt cx="2170058" cy="1800000"/>
            </a:xfrm>
          </p:grpSpPr>
          <p:grpSp>
            <p:nvGrpSpPr>
              <p:cNvPr id="20" name="组合 19"/>
              <p:cNvGrpSpPr/>
              <p:nvPr/>
            </p:nvGrpSpPr>
            <p:grpSpPr>
              <a:xfrm flipH="1" flipV="1">
                <a:off x="6232579" y="3915284"/>
                <a:ext cx="2170058" cy="1800000"/>
                <a:chOff x="2624325" y="2078835"/>
                <a:chExt cx="2170802" cy="1800100"/>
              </a:xfrm>
              <a:effectLst>
                <a:outerShdw blurRad="76200" dist="101600" dir="8100000" algn="tr" rotWithShape="0">
                  <a:prstClr val="black">
                    <a:alpha val="75000"/>
                  </a:prstClr>
                </a:outerShdw>
              </a:effectLst>
            </p:grpSpPr>
            <p:sp>
              <p:nvSpPr>
                <p:cNvPr id="21" name="六边形 20"/>
                <p:cNvSpPr/>
                <p:nvPr/>
              </p:nvSpPr>
              <p:spPr bwMode="auto">
                <a:xfrm>
                  <a:off x="2624325" y="2078835"/>
                  <a:ext cx="2016000" cy="1800100"/>
                </a:xfrm>
                <a:prstGeom prst="hexagon">
                  <a:avLst/>
                </a:prstGeom>
                <a:solidFill>
                  <a:srgbClr val="0070C0"/>
                </a:solidFill>
                <a:ln w="9525" cap="flat" cmpd="sng" algn="ctr">
                  <a:no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六边形 21"/>
                <p:cNvSpPr/>
                <p:nvPr/>
              </p:nvSpPr>
              <p:spPr bwMode="auto">
                <a:xfrm>
                  <a:off x="3751126" y="2834829"/>
                  <a:ext cx="1044001" cy="1044000"/>
                </a:xfrm>
                <a:prstGeom prst="hexagon">
                  <a:avLst/>
                </a:prstGeom>
                <a:solidFill>
                  <a:srgbClr val="0070C0"/>
                </a:solidFill>
                <a:ln w="57150" cap="flat" cmpd="sng" algn="ctr">
                  <a:solidFill>
                    <a:schemeClr val="accent1"/>
                  </a:solidFill>
                  <a:prstDash val="solid"/>
                  <a:round/>
                  <a:headEnd type="none" w="med" len="med"/>
                  <a:tailEnd type="none" w="med" len="med"/>
                </a:ln>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27" name="矩形 26"/>
              <p:cNvSpPr/>
              <p:nvPr/>
            </p:nvSpPr>
            <p:spPr>
              <a:xfrm>
                <a:off x="7160811" y="4295998"/>
                <a:ext cx="872399" cy="1077218"/>
              </a:xfrm>
              <a:prstGeom prst="rect">
                <a:avLst/>
              </a:prstGeom>
            </p:spPr>
            <p:txBody>
              <a:bodyPr wrap="square">
                <a:spAutoFit/>
              </a:bodyPr>
              <a:lstStyle/>
              <a:p>
                <a:pPr algn="r"/>
                <a:r>
                  <a:rPr lang="zh-CN" altLang="en-US" sz="1600" dirty="0" smtClean="0">
                    <a:solidFill>
                      <a:schemeClr val="accent1"/>
                    </a:solidFill>
                  </a:rPr>
                  <a:t>造成严重后果的其他情形</a:t>
                </a:r>
                <a:endParaRPr lang="zh-CN" altLang="en-US" sz="1600" dirty="0">
                  <a:solidFill>
                    <a:schemeClr val="accent1"/>
                  </a:solidFill>
                </a:endParaRPr>
              </a:p>
            </p:txBody>
          </p:sp>
        </p:grpSp>
        <p:sp>
          <p:nvSpPr>
            <p:cNvPr id="41" name="TextBox 40"/>
            <p:cNvSpPr txBox="1"/>
            <p:nvPr/>
          </p:nvSpPr>
          <p:spPr>
            <a:xfrm>
              <a:off x="6530429" y="4140369"/>
              <a:ext cx="412292" cy="584775"/>
            </a:xfrm>
            <a:prstGeom prst="rect">
              <a:avLst/>
            </a:prstGeom>
            <a:noFill/>
          </p:spPr>
          <p:txBody>
            <a:bodyPr wrap="none" rtlCol="0">
              <a:spAutoFit/>
            </a:bodyPr>
            <a:lstStyle/>
            <a:p>
              <a:r>
                <a:rPr lang="en-US" altLang="zh-CN" sz="3200" dirty="0" smtClean="0">
                  <a:solidFill>
                    <a:schemeClr val="accent1"/>
                  </a:solidFill>
                </a:rPr>
                <a:t>4</a:t>
              </a:r>
              <a:endParaRPr lang="zh-CN" altLang="en-US" sz="3200" dirty="0">
                <a:solidFill>
                  <a:schemeClr val="accen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Effect transition="in" filter="fade">
                                      <p:cBhvr>
                                        <p:cTn id="15" dur="1000"/>
                                        <p:tgtEl>
                                          <p:spTgt spid="32"/>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Effect transition="in" filter="fade">
                                      <p:cBhvr>
                                        <p:cTn id="21" dur="1000"/>
                                        <p:tgtEl>
                                          <p:spTgt spid="33"/>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Effect transition="in" filter="fade">
                                      <p:cBhvr>
                                        <p:cTn id="27" dur="1000"/>
                                        <p:tgtEl>
                                          <p:spTgt spid="34"/>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Effect transition="in" filter="fade">
                                      <p:cBhvr>
                                        <p:cTn id="3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6" name="矩形 35"/>
          <p:cNvSpPr/>
          <p:nvPr/>
        </p:nvSpPr>
        <p:spPr>
          <a:xfrm>
            <a:off x="4348330" y="3392788"/>
            <a:ext cx="3500103" cy="461665"/>
          </a:xfrm>
          <a:prstGeom prst="rect">
            <a:avLst/>
          </a:prstGeom>
          <a:effectLst>
            <a:outerShdw blurRad="76200" dist="101600" dir="8100000" algn="tr" rotWithShape="0">
              <a:prstClr val="black">
                <a:alpha val="76000"/>
              </a:prstClr>
            </a:outerShdw>
          </a:effectLst>
        </p:spPr>
        <p:txBody>
          <a:bodyPr wrap="square">
            <a:spAutoFit/>
          </a:bodyPr>
          <a:lstStyle/>
          <a:p>
            <a:r>
              <a:rPr lang="zh-CN" altLang="zh-CN" sz="2400" b="1" dirty="0" smtClean="0">
                <a:solidFill>
                  <a:srgbClr val="FF0000"/>
                </a:solidFill>
                <a:latin typeface="等线" panose="02010600030101010101" pitchFamily="2" charset="-122"/>
                <a:ea typeface="等线" panose="02010600030101010101" pitchFamily="2" charset="-122"/>
              </a:rPr>
              <a:t>【</a:t>
            </a:r>
            <a:r>
              <a:rPr lang="zh-CN" altLang="en-US" sz="2400" b="1" dirty="0" smtClean="0">
                <a:solidFill>
                  <a:srgbClr val="002060"/>
                </a:solidFill>
                <a:latin typeface="等线" panose="02010600030101010101" pitchFamily="2" charset="-122"/>
                <a:ea typeface="等线" panose="02010600030101010101" pitchFamily="2" charset="-122"/>
              </a:rPr>
              <a:t>强令违章冒险作业罪</a:t>
            </a:r>
            <a:r>
              <a:rPr lang="zh-CN" altLang="zh-CN" sz="2400" b="1" dirty="0" smtClean="0">
                <a:solidFill>
                  <a:srgbClr val="FF0000"/>
                </a:solidFill>
                <a:latin typeface="等线" panose="02010600030101010101" pitchFamily="2" charset="-122"/>
                <a:ea typeface="等线" panose="02010600030101010101" pitchFamily="2" charset="-122"/>
              </a:rPr>
              <a:t>】</a:t>
            </a:r>
            <a:endParaRPr lang="en-US" altLang="zh-CN" sz="2400" b="1" dirty="0" smtClean="0">
              <a:solidFill>
                <a:srgbClr val="FF0000"/>
              </a:solidFill>
              <a:latin typeface="等线" panose="02010600030101010101" pitchFamily="2" charset="-122"/>
              <a:ea typeface="等线" panose="02010600030101010101" pitchFamily="2" charset="-122"/>
            </a:endParaRPr>
          </a:p>
        </p:txBody>
      </p:sp>
      <p:grpSp>
        <p:nvGrpSpPr>
          <p:cNvPr id="30" name="组合 29"/>
          <p:cNvGrpSpPr/>
          <p:nvPr/>
        </p:nvGrpSpPr>
        <p:grpSpPr>
          <a:xfrm>
            <a:off x="8060703" y="1839015"/>
            <a:ext cx="3662963" cy="1661993"/>
            <a:chOff x="8123978" y="1839015"/>
            <a:chExt cx="3662963" cy="1661993"/>
          </a:xfrm>
        </p:grpSpPr>
        <p:sp>
          <p:nvSpPr>
            <p:cNvPr id="37" name="矩形 36"/>
            <p:cNvSpPr/>
            <p:nvPr/>
          </p:nvSpPr>
          <p:spPr>
            <a:xfrm>
              <a:off x="8123978" y="1839015"/>
              <a:ext cx="2880000" cy="1661993"/>
            </a:xfrm>
            <a:prstGeom prst="rect">
              <a:avLst/>
            </a:prstGeom>
          </p:spPr>
          <p:txBody>
            <a:bodyPr wrap="square">
              <a:spAutoFit/>
            </a:bodyPr>
            <a:lstStyle/>
            <a:p>
              <a:pPr algn="r"/>
              <a:r>
                <a:rPr lang="zh-CN" altLang="en-US" b="1" dirty="0" smtClean="0">
                  <a:solidFill>
                    <a:srgbClr val="002060"/>
                  </a:solidFill>
                </a:rPr>
                <a:t>表现形式：</a:t>
              </a:r>
              <a:endParaRPr lang="en-US" altLang="zh-CN" b="1" dirty="0" smtClean="0">
                <a:solidFill>
                  <a:srgbClr val="002060"/>
                </a:solidFill>
              </a:endParaRPr>
            </a:p>
            <a:p>
              <a:pPr algn="r"/>
              <a:r>
                <a:rPr lang="zh-CN" altLang="en-US" sz="1400" dirty="0" smtClean="0">
                  <a:solidFill>
                    <a:srgbClr val="002060"/>
                  </a:solidFill>
                </a:rPr>
                <a:t>明知确实存在危险或者已经违章不制止。明知确实存在危险或者已经违章，工人的人身安全和国家、企业的财产安全没有保证，继续生产会发生严重后果的情况下，仍然不顾相关法律规定</a:t>
              </a:r>
              <a:endParaRPr lang="zh-CN" altLang="en-US" sz="1400" dirty="0" smtClean="0">
                <a:solidFill>
                  <a:srgbClr val="002060"/>
                </a:solidFill>
              </a:endParaRPr>
            </a:p>
          </p:txBody>
        </p:sp>
        <p:pic>
          <p:nvPicPr>
            <p:cNvPr id="147459" name="Picture 3" descr="C:\Users\asus\Desktop\表现.png"/>
            <p:cNvPicPr>
              <a:picLocks noChangeAspect="1" noChangeArrowheads="1"/>
            </p:cNvPicPr>
            <p:nvPr/>
          </p:nvPicPr>
          <p:blipFill>
            <a:blip r:embed="rId1" cstate="print"/>
            <a:srcRect/>
            <a:stretch>
              <a:fillRect/>
            </a:stretch>
          </p:blipFill>
          <p:spPr bwMode="auto">
            <a:xfrm>
              <a:off x="11138941" y="2346011"/>
              <a:ext cx="648000" cy="648000"/>
            </a:xfrm>
            <a:prstGeom prst="rect">
              <a:avLst/>
            </a:prstGeom>
            <a:noFill/>
            <a:effectLst>
              <a:outerShdw blurRad="76200" dist="88900" dir="8100000" algn="tr" rotWithShape="0">
                <a:prstClr val="black">
                  <a:alpha val="76000"/>
                </a:prstClr>
              </a:outerShdw>
            </a:effectLst>
          </p:spPr>
        </p:pic>
      </p:grpSp>
      <p:grpSp>
        <p:nvGrpSpPr>
          <p:cNvPr id="28" name="组合 27"/>
          <p:cNvGrpSpPr/>
          <p:nvPr/>
        </p:nvGrpSpPr>
        <p:grpSpPr>
          <a:xfrm>
            <a:off x="540881" y="2214839"/>
            <a:ext cx="3613284" cy="800219"/>
            <a:chOff x="540881" y="2214839"/>
            <a:chExt cx="3613284" cy="800219"/>
          </a:xfrm>
        </p:grpSpPr>
        <p:sp>
          <p:nvSpPr>
            <p:cNvPr id="35" name="TextBox 34"/>
            <p:cNvSpPr txBox="1"/>
            <p:nvPr/>
          </p:nvSpPr>
          <p:spPr>
            <a:xfrm>
              <a:off x="1273845" y="2214839"/>
              <a:ext cx="2880320" cy="800219"/>
            </a:xfrm>
            <a:prstGeom prst="rect">
              <a:avLst/>
            </a:prstGeom>
            <a:noFill/>
          </p:spPr>
          <p:txBody>
            <a:bodyPr wrap="square" rtlCol="0">
              <a:spAutoFit/>
            </a:bodyPr>
            <a:lstStyle/>
            <a:p>
              <a:r>
                <a:rPr lang="zh-CN" altLang="en-US" b="1" dirty="0" smtClean="0">
                  <a:solidFill>
                    <a:srgbClr val="002060"/>
                  </a:solidFill>
                </a:rPr>
                <a:t>常见人员：</a:t>
              </a:r>
              <a:endParaRPr lang="en-US" altLang="zh-CN" b="1" dirty="0" smtClean="0">
                <a:solidFill>
                  <a:srgbClr val="002060"/>
                </a:solidFill>
              </a:endParaRPr>
            </a:p>
            <a:p>
              <a:r>
                <a:rPr lang="zh-CN" altLang="en-US" sz="1400" dirty="0" smtClean="0">
                  <a:solidFill>
                    <a:srgbClr val="002060"/>
                  </a:solidFill>
                </a:rPr>
                <a:t>领导者、指挥者、调度者、管理人员、班组长。</a:t>
              </a:r>
              <a:endParaRPr lang="zh-CN" altLang="en-US" sz="1400" dirty="0">
                <a:solidFill>
                  <a:srgbClr val="002060"/>
                </a:solidFill>
              </a:endParaRPr>
            </a:p>
          </p:txBody>
        </p:sp>
        <p:pic>
          <p:nvPicPr>
            <p:cNvPr id="147462" name="Picture 6" descr="C:\Users\asus\Desktop\人员 (1).png"/>
            <p:cNvPicPr>
              <a:picLocks noChangeAspect="1" noChangeArrowheads="1"/>
            </p:cNvPicPr>
            <p:nvPr/>
          </p:nvPicPr>
          <p:blipFill>
            <a:blip r:embed="rId2" cstate="print"/>
            <a:srcRect/>
            <a:stretch>
              <a:fillRect/>
            </a:stretch>
          </p:blipFill>
          <p:spPr bwMode="auto">
            <a:xfrm>
              <a:off x="540881" y="2272842"/>
              <a:ext cx="648000" cy="648000"/>
            </a:xfrm>
            <a:prstGeom prst="rect">
              <a:avLst/>
            </a:prstGeom>
            <a:noFill/>
            <a:effectLst>
              <a:outerShdw blurRad="76200" dist="88900" dir="8100000" algn="tr" rotWithShape="0">
                <a:prstClr val="black">
                  <a:alpha val="76000"/>
                </a:prstClr>
              </a:outerShdw>
            </a:effectLst>
          </p:spPr>
        </p:pic>
      </p:grpSp>
      <p:grpSp>
        <p:nvGrpSpPr>
          <p:cNvPr id="32" name="组合 31"/>
          <p:cNvGrpSpPr/>
          <p:nvPr/>
        </p:nvGrpSpPr>
        <p:grpSpPr>
          <a:xfrm>
            <a:off x="8123338" y="4221088"/>
            <a:ext cx="3600328" cy="800219"/>
            <a:chOff x="8186613" y="4221088"/>
            <a:chExt cx="3600328" cy="800219"/>
          </a:xfrm>
        </p:grpSpPr>
        <p:pic>
          <p:nvPicPr>
            <p:cNvPr id="147460" name="Picture 4" descr="C:\Users\asus\Desktop\后果.png"/>
            <p:cNvPicPr>
              <a:picLocks noChangeAspect="1" noChangeArrowheads="1"/>
            </p:cNvPicPr>
            <p:nvPr/>
          </p:nvPicPr>
          <p:blipFill>
            <a:blip r:embed="rId3" cstate="print"/>
            <a:srcRect/>
            <a:stretch>
              <a:fillRect/>
            </a:stretch>
          </p:blipFill>
          <p:spPr bwMode="auto">
            <a:xfrm>
              <a:off x="11138941" y="4297197"/>
              <a:ext cx="648000" cy="648000"/>
            </a:xfrm>
            <a:prstGeom prst="rect">
              <a:avLst/>
            </a:prstGeom>
            <a:noFill/>
            <a:effectLst>
              <a:outerShdw blurRad="76200" dist="88900" dir="8100000" algn="tr" rotWithShape="0">
                <a:prstClr val="black">
                  <a:alpha val="76000"/>
                </a:prstClr>
              </a:outerShdw>
            </a:effectLst>
          </p:spPr>
        </p:pic>
        <p:sp>
          <p:nvSpPr>
            <p:cNvPr id="42" name="矩形 41"/>
            <p:cNvSpPr/>
            <p:nvPr/>
          </p:nvSpPr>
          <p:spPr>
            <a:xfrm>
              <a:off x="8186613" y="4221088"/>
              <a:ext cx="2880000" cy="800219"/>
            </a:xfrm>
            <a:prstGeom prst="rect">
              <a:avLst/>
            </a:prstGeom>
          </p:spPr>
          <p:txBody>
            <a:bodyPr wrap="square">
              <a:spAutoFit/>
            </a:bodyPr>
            <a:lstStyle/>
            <a:p>
              <a:pPr algn="r"/>
              <a:r>
                <a:rPr lang="zh-CN" altLang="en-US" b="1" dirty="0" smtClean="0">
                  <a:solidFill>
                    <a:srgbClr val="002060"/>
                  </a:solidFill>
                </a:rPr>
                <a:t>后果影响</a:t>
              </a:r>
              <a:endParaRPr lang="en-US" altLang="zh-CN" b="1" dirty="0" smtClean="0">
                <a:solidFill>
                  <a:srgbClr val="002060"/>
                </a:solidFill>
              </a:endParaRPr>
            </a:p>
            <a:p>
              <a:pPr algn="r"/>
              <a:r>
                <a:rPr lang="zh-CN" altLang="en-US" sz="1400" dirty="0" smtClean="0">
                  <a:solidFill>
                    <a:srgbClr val="002060"/>
                  </a:solidFill>
                </a:rPr>
                <a:t>造成重大伤亡事故或者严重财产损失的行为。</a:t>
              </a:r>
              <a:endParaRPr lang="zh-CN" altLang="en-US" sz="1400" dirty="0">
                <a:solidFill>
                  <a:srgbClr val="002060"/>
                </a:solidFill>
              </a:endParaRPr>
            </a:p>
          </p:txBody>
        </p:sp>
      </p:grpSp>
      <p:grpSp>
        <p:nvGrpSpPr>
          <p:cNvPr id="29" name="组合 28"/>
          <p:cNvGrpSpPr/>
          <p:nvPr/>
        </p:nvGrpSpPr>
        <p:grpSpPr>
          <a:xfrm>
            <a:off x="540881" y="4221504"/>
            <a:ext cx="3612964" cy="800219"/>
            <a:chOff x="540881" y="4221504"/>
            <a:chExt cx="3612964" cy="800219"/>
          </a:xfrm>
        </p:grpSpPr>
        <p:sp>
          <p:nvSpPr>
            <p:cNvPr id="41" name="矩形 40"/>
            <p:cNvSpPr/>
            <p:nvPr/>
          </p:nvSpPr>
          <p:spPr>
            <a:xfrm>
              <a:off x="1273845" y="4221504"/>
              <a:ext cx="2880000" cy="800219"/>
            </a:xfrm>
            <a:prstGeom prst="rect">
              <a:avLst/>
            </a:prstGeom>
          </p:spPr>
          <p:txBody>
            <a:bodyPr wrap="square">
              <a:spAutoFit/>
            </a:bodyPr>
            <a:lstStyle/>
            <a:p>
              <a:r>
                <a:rPr lang="zh-CN" altLang="en-US" b="1" dirty="0" smtClean="0">
                  <a:solidFill>
                    <a:srgbClr val="002060"/>
                  </a:solidFill>
                </a:rPr>
                <a:t>强令手段</a:t>
              </a:r>
              <a:endParaRPr lang="en-US" altLang="zh-CN" b="1" dirty="0" smtClean="0">
                <a:solidFill>
                  <a:srgbClr val="002060"/>
                </a:solidFill>
              </a:endParaRPr>
            </a:p>
            <a:p>
              <a:r>
                <a:rPr lang="zh-CN" altLang="en-US" sz="1400" dirty="0" smtClean="0">
                  <a:solidFill>
                    <a:srgbClr val="002060"/>
                  </a:solidFill>
                </a:rPr>
                <a:t>以解雇、减薪以及其他威胁，强行命令或者胁迫下属进行作业</a:t>
              </a:r>
              <a:endParaRPr lang="zh-CN" altLang="en-US" sz="1400" dirty="0">
                <a:solidFill>
                  <a:srgbClr val="002060"/>
                </a:solidFill>
              </a:endParaRPr>
            </a:p>
          </p:txBody>
        </p:sp>
        <p:pic>
          <p:nvPicPr>
            <p:cNvPr id="147463" name="Picture 7" descr="C:\Users\asus\Desktop\手段.png"/>
            <p:cNvPicPr>
              <a:picLocks noChangeAspect="1" noChangeArrowheads="1"/>
            </p:cNvPicPr>
            <p:nvPr/>
          </p:nvPicPr>
          <p:blipFill>
            <a:blip r:embed="rId4" cstate="print"/>
            <a:srcRect/>
            <a:stretch>
              <a:fillRect/>
            </a:stretch>
          </p:blipFill>
          <p:spPr bwMode="auto">
            <a:xfrm>
              <a:off x="540881" y="4297613"/>
              <a:ext cx="660956" cy="648000"/>
            </a:xfrm>
            <a:prstGeom prst="rect">
              <a:avLst/>
            </a:prstGeom>
            <a:noFill/>
            <a:effectLst>
              <a:outerShdw blurRad="76200" dist="88900" dir="8100000" algn="tr" rotWithShape="0">
                <a:prstClr val="black">
                  <a:alpha val="76000"/>
                </a:prstClr>
              </a:outerShdw>
            </a:effectLst>
          </p:spPr>
        </p:pic>
      </p:grpSp>
      <p:grpSp>
        <p:nvGrpSpPr>
          <p:cNvPr id="24" name="组合 23"/>
          <p:cNvGrpSpPr/>
          <p:nvPr/>
        </p:nvGrpSpPr>
        <p:grpSpPr>
          <a:xfrm>
            <a:off x="4348330" y="1916832"/>
            <a:ext cx="1476000" cy="1475956"/>
            <a:chOff x="4348330" y="1916832"/>
            <a:chExt cx="1476000" cy="1475956"/>
          </a:xfrm>
        </p:grpSpPr>
        <p:sp>
          <p:nvSpPr>
            <p:cNvPr id="31" name="菱形 30"/>
            <p:cNvSpPr/>
            <p:nvPr/>
          </p:nvSpPr>
          <p:spPr bwMode="auto">
            <a:xfrm>
              <a:off x="4348330" y="1916832"/>
              <a:ext cx="1476000" cy="1475956"/>
            </a:xfrm>
            <a:prstGeom prst="diamond">
              <a:avLst/>
            </a:prstGeom>
            <a:solidFill>
              <a:srgbClr val="0070C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4" name="TextBox 43"/>
            <p:cNvSpPr txBox="1"/>
            <p:nvPr/>
          </p:nvSpPr>
          <p:spPr>
            <a:xfrm>
              <a:off x="4883298" y="2348880"/>
              <a:ext cx="412292" cy="584775"/>
            </a:xfrm>
            <a:prstGeom prst="rect">
              <a:avLst/>
            </a:prstGeom>
            <a:noFill/>
          </p:spPr>
          <p:txBody>
            <a:bodyPr wrap="none" rtlCol="0">
              <a:spAutoFit/>
            </a:bodyPr>
            <a:lstStyle/>
            <a:p>
              <a:r>
                <a:rPr lang="en-US" altLang="zh-CN" sz="3200" dirty="0" smtClean="0">
                  <a:solidFill>
                    <a:srgbClr val="002060"/>
                  </a:solidFill>
                </a:rPr>
                <a:t>1</a:t>
              </a:r>
              <a:endParaRPr lang="zh-CN" altLang="en-US" sz="3200" dirty="0">
                <a:solidFill>
                  <a:srgbClr val="002060"/>
                </a:solidFill>
              </a:endParaRPr>
            </a:p>
          </p:txBody>
        </p:sp>
      </p:grpSp>
      <p:grpSp>
        <p:nvGrpSpPr>
          <p:cNvPr id="25" name="组合 24"/>
          <p:cNvGrpSpPr/>
          <p:nvPr/>
        </p:nvGrpSpPr>
        <p:grpSpPr>
          <a:xfrm>
            <a:off x="6364554" y="1943552"/>
            <a:ext cx="1476000" cy="1475956"/>
            <a:chOff x="6364554" y="1943552"/>
            <a:chExt cx="1476000" cy="1475956"/>
          </a:xfrm>
        </p:grpSpPr>
        <p:sp>
          <p:nvSpPr>
            <p:cNvPr id="38" name="菱形 37"/>
            <p:cNvSpPr/>
            <p:nvPr/>
          </p:nvSpPr>
          <p:spPr bwMode="auto">
            <a:xfrm>
              <a:off x="6364554" y="1943552"/>
              <a:ext cx="1476000" cy="1475956"/>
            </a:xfrm>
            <a:prstGeom prst="diamond">
              <a:avLst/>
            </a:prstGeom>
            <a:solidFill>
              <a:srgbClr val="FFFF0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5" name="TextBox 44"/>
            <p:cNvSpPr txBox="1"/>
            <p:nvPr/>
          </p:nvSpPr>
          <p:spPr>
            <a:xfrm>
              <a:off x="6890469" y="2348880"/>
              <a:ext cx="412292" cy="584775"/>
            </a:xfrm>
            <a:prstGeom prst="rect">
              <a:avLst/>
            </a:prstGeom>
            <a:noFill/>
          </p:spPr>
          <p:txBody>
            <a:bodyPr wrap="none" rtlCol="0">
              <a:spAutoFit/>
            </a:bodyPr>
            <a:lstStyle/>
            <a:p>
              <a:r>
                <a:rPr lang="en-US" altLang="zh-CN" sz="3200" dirty="0" smtClean="0">
                  <a:solidFill>
                    <a:srgbClr val="002060"/>
                  </a:solidFill>
                </a:rPr>
                <a:t>2</a:t>
              </a:r>
              <a:endParaRPr lang="zh-CN" altLang="en-US" sz="3200" dirty="0">
                <a:solidFill>
                  <a:srgbClr val="002060"/>
                </a:solidFill>
              </a:endParaRPr>
            </a:p>
          </p:txBody>
        </p:sp>
      </p:grpSp>
      <p:grpSp>
        <p:nvGrpSpPr>
          <p:cNvPr id="26" name="组合 25"/>
          <p:cNvGrpSpPr/>
          <p:nvPr/>
        </p:nvGrpSpPr>
        <p:grpSpPr>
          <a:xfrm>
            <a:off x="4348330" y="3870540"/>
            <a:ext cx="1476000" cy="1475956"/>
            <a:chOff x="4348330" y="3870540"/>
            <a:chExt cx="1476000" cy="1475956"/>
          </a:xfrm>
        </p:grpSpPr>
        <p:sp>
          <p:nvSpPr>
            <p:cNvPr id="39" name="菱形 38"/>
            <p:cNvSpPr/>
            <p:nvPr/>
          </p:nvSpPr>
          <p:spPr bwMode="auto">
            <a:xfrm>
              <a:off x="4348330" y="3870540"/>
              <a:ext cx="1476000" cy="1475956"/>
            </a:xfrm>
            <a:prstGeom prst="diamond">
              <a:avLst/>
            </a:prstGeom>
            <a:solidFill>
              <a:srgbClr val="7030A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6" name="TextBox 45"/>
            <p:cNvSpPr txBox="1"/>
            <p:nvPr/>
          </p:nvSpPr>
          <p:spPr>
            <a:xfrm>
              <a:off x="4883298" y="4311202"/>
              <a:ext cx="412292" cy="584775"/>
            </a:xfrm>
            <a:prstGeom prst="rect">
              <a:avLst/>
            </a:prstGeom>
            <a:noFill/>
          </p:spPr>
          <p:txBody>
            <a:bodyPr wrap="none" rtlCol="0">
              <a:spAutoFit/>
            </a:bodyPr>
            <a:lstStyle/>
            <a:p>
              <a:r>
                <a:rPr lang="en-US" altLang="zh-CN" sz="3200" dirty="0" smtClean="0">
                  <a:solidFill>
                    <a:srgbClr val="002060"/>
                  </a:solidFill>
                </a:rPr>
                <a:t>3</a:t>
              </a:r>
              <a:endParaRPr lang="zh-CN" altLang="en-US" sz="3200" dirty="0">
                <a:solidFill>
                  <a:srgbClr val="002060"/>
                </a:solidFill>
              </a:endParaRPr>
            </a:p>
          </p:txBody>
        </p:sp>
      </p:grpSp>
      <p:grpSp>
        <p:nvGrpSpPr>
          <p:cNvPr id="27" name="组合 26"/>
          <p:cNvGrpSpPr/>
          <p:nvPr/>
        </p:nvGrpSpPr>
        <p:grpSpPr>
          <a:xfrm>
            <a:off x="6364554" y="3897260"/>
            <a:ext cx="1476000" cy="1475956"/>
            <a:chOff x="6364554" y="3897260"/>
            <a:chExt cx="1476000" cy="1475956"/>
          </a:xfrm>
        </p:grpSpPr>
        <p:sp>
          <p:nvSpPr>
            <p:cNvPr id="40" name="菱形 39"/>
            <p:cNvSpPr/>
            <p:nvPr/>
          </p:nvSpPr>
          <p:spPr bwMode="auto">
            <a:xfrm>
              <a:off x="6364554" y="3897260"/>
              <a:ext cx="1476000" cy="1475956"/>
            </a:xfrm>
            <a:prstGeom prst="diamond">
              <a:avLst/>
            </a:prstGeom>
            <a:solidFill>
              <a:srgbClr val="FF0000"/>
            </a:solidFill>
            <a:ln w="9525" cap="flat" cmpd="sng" algn="ctr">
              <a:noFill/>
              <a:prstDash val="solid"/>
              <a:round/>
              <a:headEnd type="none" w="med" len="med"/>
              <a:tailEnd type="none" w="med" len="med"/>
            </a:ln>
            <a:effectLst>
              <a:outerShdw blurRad="76200" dist="101600" dir="8100000" algn="tr" rotWithShape="0">
                <a:prstClr val="black">
                  <a:alpha val="77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7" name="TextBox 46"/>
            <p:cNvSpPr txBox="1"/>
            <p:nvPr/>
          </p:nvSpPr>
          <p:spPr>
            <a:xfrm>
              <a:off x="6890469" y="4311202"/>
              <a:ext cx="412292" cy="584775"/>
            </a:xfrm>
            <a:prstGeom prst="rect">
              <a:avLst/>
            </a:prstGeom>
            <a:noFill/>
          </p:spPr>
          <p:txBody>
            <a:bodyPr wrap="none" rtlCol="0">
              <a:spAutoFit/>
            </a:bodyPr>
            <a:lstStyle/>
            <a:p>
              <a:r>
                <a:rPr lang="en-US" altLang="zh-CN" sz="3200" dirty="0" smtClean="0">
                  <a:solidFill>
                    <a:srgbClr val="002060"/>
                  </a:solidFill>
                </a:rPr>
                <a:t>4</a:t>
              </a:r>
              <a:endParaRPr lang="zh-CN" altLang="en-US" sz="3200"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Effect transition="in" filter="fade">
                                      <p:cBhvr>
                                        <p:cTn id="9" dur="1000"/>
                                        <p:tgtEl>
                                          <p:spTgt spid="36"/>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Effect transition="in" filter="fade">
                                      <p:cBhvr>
                                        <p:cTn id="15" dur="1000"/>
                                        <p:tgtEl>
                                          <p:spTgt spid="24"/>
                                        </p:tgtEl>
                                      </p:cBhvr>
                                    </p:animEffect>
                                  </p:childTnLst>
                                </p:cTn>
                              </p:par>
                            </p:childTnLst>
                          </p:cTn>
                        </p:par>
                        <p:par>
                          <p:cTn id="16" fill="hold">
                            <p:stCondLst>
                              <p:cond delay="2000"/>
                            </p:stCondLst>
                            <p:childTnLst>
                              <p:par>
                                <p:cTn id="17" presetID="1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slide(fromRight)">
                                      <p:cBhvr>
                                        <p:cTn id="19" dur="1000"/>
                                        <p:tgtEl>
                                          <p:spTgt spid="28"/>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Effect transition="in" filter="fade">
                                      <p:cBhvr>
                                        <p:cTn id="25" dur="1000"/>
                                        <p:tgtEl>
                                          <p:spTgt spid="25"/>
                                        </p:tgtEl>
                                      </p:cBhvr>
                                    </p:animEffect>
                                  </p:childTnLst>
                                </p:cTn>
                              </p:par>
                            </p:childTnLst>
                          </p:cTn>
                        </p:par>
                        <p:par>
                          <p:cTn id="26" fill="hold">
                            <p:stCondLst>
                              <p:cond delay="4000"/>
                            </p:stCondLst>
                            <p:childTnLst>
                              <p:par>
                                <p:cTn id="27" presetID="1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lide(fromLeft)">
                                      <p:cBhvr>
                                        <p:cTn id="29" dur="1000"/>
                                        <p:tgtEl>
                                          <p:spTgt spid="30"/>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1000" fill="hold"/>
                                        <p:tgtEl>
                                          <p:spTgt spid="26"/>
                                        </p:tgtEl>
                                        <p:attrNameLst>
                                          <p:attrName>ppt_w</p:attrName>
                                        </p:attrNameLst>
                                      </p:cBhvr>
                                      <p:tavLst>
                                        <p:tav tm="0">
                                          <p:val>
                                            <p:fltVal val="0"/>
                                          </p:val>
                                        </p:tav>
                                        <p:tav tm="100000">
                                          <p:val>
                                            <p:strVal val="#ppt_w"/>
                                          </p:val>
                                        </p:tav>
                                      </p:tavLst>
                                    </p:anim>
                                    <p:anim calcmode="lin" valueType="num">
                                      <p:cBhvr>
                                        <p:cTn id="34" dur="1000" fill="hold"/>
                                        <p:tgtEl>
                                          <p:spTgt spid="26"/>
                                        </p:tgtEl>
                                        <p:attrNameLst>
                                          <p:attrName>ppt_h</p:attrName>
                                        </p:attrNameLst>
                                      </p:cBhvr>
                                      <p:tavLst>
                                        <p:tav tm="0">
                                          <p:val>
                                            <p:fltVal val="0"/>
                                          </p:val>
                                        </p:tav>
                                        <p:tav tm="100000">
                                          <p:val>
                                            <p:strVal val="#ppt_h"/>
                                          </p:val>
                                        </p:tav>
                                      </p:tavLst>
                                    </p:anim>
                                    <p:animEffect transition="in" filter="fade">
                                      <p:cBhvr>
                                        <p:cTn id="35" dur="1000"/>
                                        <p:tgtEl>
                                          <p:spTgt spid="26"/>
                                        </p:tgtEl>
                                      </p:cBhvr>
                                    </p:animEffect>
                                  </p:childTnLst>
                                </p:cTn>
                              </p:par>
                            </p:childTnLst>
                          </p:cTn>
                        </p:par>
                        <p:par>
                          <p:cTn id="36" fill="hold">
                            <p:stCondLst>
                              <p:cond delay="6000"/>
                            </p:stCondLst>
                            <p:childTnLst>
                              <p:par>
                                <p:cTn id="37" presetID="12" presetClass="entr" presetSubtype="2"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Right)">
                                      <p:cBhvr>
                                        <p:cTn id="39" dur="1000"/>
                                        <p:tgtEl>
                                          <p:spTgt spid="29"/>
                                        </p:tgtEl>
                                      </p:cBhvr>
                                    </p:animEffect>
                                  </p:childTnLst>
                                </p:cTn>
                              </p:par>
                            </p:childTnLst>
                          </p:cTn>
                        </p:par>
                        <p:par>
                          <p:cTn id="40" fill="hold">
                            <p:stCondLst>
                              <p:cond delay="7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Effect transition="in" filter="fade">
                                      <p:cBhvr>
                                        <p:cTn id="45" dur="1000"/>
                                        <p:tgtEl>
                                          <p:spTgt spid="27"/>
                                        </p:tgtEl>
                                      </p:cBhvr>
                                    </p:animEffect>
                                  </p:childTnLst>
                                </p:cTn>
                              </p:par>
                            </p:childTnLst>
                          </p:cTn>
                        </p:par>
                        <p:par>
                          <p:cTn id="46" fill="hold">
                            <p:stCondLst>
                              <p:cond delay="8000"/>
                            </p:stCondLst>
                            <p:childTnLst>
                              <p:par>
                                <p:cTn id="47" presetID="1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slide(fromLeft)">
                                      <p:cBhvr>
                                        <p:cTn id="4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三、刑法修正案（十一）有关生产安全的内容</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55" name="组合 54"/>
          <p:cNvGrpSpPr/>
          <p:nvPr/>
        </p:nvGrpSpPr>
        <p:grpSpPr>
          <a:xfrm>
            <a:off x="697781" y="1052736"/>
            <a:ext cx="2754488" cy="683756"/>
            <a:chOff x="697781" y="1052736"/>
            <a:chExt cx="2754488" cy="683756"/>
          </a:xfrm>
        </p:grpSpPr>
        <p:grpSp>
          <p:nvGrpSpPr>
            <p:cNvPr id="11" name="组合 10"/>
            <p:cNvGrpSpPr/>
            <p:nvPr/>
          </p:nvGrpSpPr>
          <p:grpSpPr>
            <a:xfrm>
              <a:off x="697781" y="1052736"/>
              <a:ext cx="684000" cy="683756"/>
              <a:chOff x="3380105" y="1430737"/>
              <a:chExt cx="684000" cy="683756"/>
            </a:xfrm>
            <a:effectLst>
              <a:outerShdw blurRad="76200" dist="101600" dir="8100000" algn="tr" rotWithShape="0">
                <a:prstClr val="black">
                  <a:alpha val="76000"/>
                </a:prstClr>
              </a:outerShdw>
            </a:effectLst>
          </p:grpSpPr>
          <p:sp>
            <p:nvSpPr>
              <p:cNvPr id="7" name="椭圆 6"/>
              <p:cNvSpPr>
                <a:spLocks noChangeAspect="1"/>
              </p:cNvSpPr>
              <p:nvPr/>
            </p:nvSpPr>
            <p:spPr bwMode="auto">
              <a:xfrm>
                <a:off x="3380105" y="1430737"/>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7" name="Picture 1" descr="C:\Users\asus\Desktop\命令.png"/>
              <p:cNvPicPr>
                <a:picLocks noChangeAspect="1" noChangeArrowheads="1"/>
              </p:cNvPicPr>
              <p:nvPr/>
            </p:nvPicPr>
            <p:blipFill>
              <a:blip r:embed="rId1" cstate="print"/>
              <a:srcRect/>
              <a:stretch>
                <a:fillRect/>
              </a:stretch>
            </p:blipFill>
            <p:spPr bwMode="auto">
              <a:xfrm>
                <a:off x="3506105" y="1556615"/>
                <a:ext cx="432000" cy="432000"/>
              </a:xfrm>
              <a:prstGeom prst="rect">
                <a:avLst/>
              </a:prstGeom>
              <a:noFill/>
            </p:spPr>
          </p:pic>
        </p:grpSp>
        <p:sp>
          <p:nvSpPr>
            <p:cNvPr id="10" name="矩形 9"/>
            <p:cNvSpPr/>
            <p:nvPr/>
          </p:nvSpPr>
          <p:spPr>
            <a:xfrm>
              <a:off x="1615869" y="1259468"/>
              <a:ext cx="1836400"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强令</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强制命令</a:t>
              </a:r>
              <a:endParaRPr lang="en-US" altLang="zh-CN" sz="1600" dirty="0" smtClean="0">
                <a:solidFill>
                  <a:srgbClr val="002060"/>
                </a:solidFill>
              </a:endParaRPr>
            </a:p>
          </p:txBody>
        </p:sp>
      </p:grpSp>
      <p:grpSp>
        <p:nvGrpSpPr>
          <p:cNvPr id="57" name="组合 56"/>
          <p:cNvGrpSpPr/>
          <p:nvPr/>
        </p:nvGrpSpPr>
        <p:grpSpPr>
          <a:xfrm>
            <a:off x="697781" y="1952900"/>
            <a:ext cx="3462374" cy="683756"/>
            <a:chOff x="697781" y="1952900"/>
            <a:chExt cx="3462374" cy="683756"/>
          </a:xfrm>
        </p:grpSpPr>
        <p:grpSp>
          <p:nvGrpSpPr>
            <p:cNvPr id="18" name="组合 17"/>
            <p:cNvGrpSpPr/>
            <p:nvPr/>
          </p:nvGrpSpPr>
          <p:grpSpPr>
            <a:xfrm>
              <a:off x="697781" y="1952900"/>
              <a:ext cx="684000" cy="683756"/>
              <a:chOff x="859813" y="2067483"/>
              <a:chExt cx="684000" cy="683756"/>
            </a:xfrm>
            <a:effectLst>
              <a:outerShdw blurRad="76200" dist="101600" dir="8100000" algn="tr" rotWithShape="0">
                <a:prstClr val="black">
                  <a:alpha val="76000"/>
                </a:prstClr>
              </a:outerShdw>
            </a:effectLst>
          </p:grpSpPr>
          <p:sp>
            <p:nvSpPr>
              <p:cNvPr id="13" name="椭圆 12"/>
              <p:cNvSpPr>
                <a:spLocks noChangeAspect="1"/>
              </p:cNvSpPr>
              <p:nvPr/>
            </p:nvSpPr>
            <p:spPr bwMode="auto">
              <a:xfrm>
                <a:off x="859813" y="2067483"/>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8" name="Picture 2" descr="C:\Users\asus\Desktop\关  闭 (1).png"/>
              <p:cNvPicPr>
                <a:picLocks noChangeAspect="1" noChangeArrowheads="1"/>
              </p:cNvPicPr>
              <p:nvPr/>
            </p:nvPicPr>
            <p:blipFill>
              <a:blip r:embed="rId2" cstate="print"/>
              <a:srcRect/>
              <a:stretch>
                <a:fillRect/>
              </a:stretch>
            </p:blipFill>
            <p:spPr bwMode="auto">
              <a:xfrm>
                <a:off x="985813" y="2193361"/>
                <a:ext cx="432000" cy="432000"/>
              </a:xfrm>
              <a:prstGeom prst="rect">
                <a:avLst/>
              </a:prstGeom>
              <a:noFill/>
            </p:spPr>
          </p:pic>
        </p:grpSp>
        <p:sp>
          <p:nvSpPr>
            <p:cNvPr id="19" name="矩形 18"/>
            <p:cNvSpPr/>
            <p:nvPr/>
          </p:nvSpPr>
          <p:spPr>
            <a:xfrm>
              <a:off x="1615869" y="2104981"/>
              <a:ext cx="254428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关闭</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合拢开启的物体</a:t>
              </a:r>
              <a:endParaRPr lang="en-US" altLang="zh-CN" sz="1600" dirty="0" smtClean="0">
                <a:solidFill>
                  <a:srgbClr val="002060"/>
                </a:solidFill>
              </a:endParaRPr>
            </a:p>
          </p:txBody>
        </p:sp>
      </p:grpSp>
      <p:grpSp>
        <p:nvGrpSpPr>
          <p:cNvPr id="59" name="组合 58"/>
          <p:cNvGrpSpPr/>
          <p:nvPr/>
        </p:nvGrpSpPr>
        <p:grpSpPr>
          <a:xfrm>
            <a:off x="697781" y="2853064"/>
            <a:ext cx="4398929" cy="683756"/>
            <a:chOff x="697781" y="2853064"/>
            <a:chExt cx="4398929" cy="683756"/>
          </a:xfrm>
        </p:grpSpPr>
        <p:grpSp>
          <p:nvGrpSpPr>
            <p:cNvPr id="21" name="组合 20"/>
            <p:cNvGrpSpPr/>
            <p:nvPr/>
          </p:nvGrpSpPr>
          <p:grpSpPr>
            <a:xfrm>
              <a:off x="697781" y="2853064"/>
              <a:ext cx="684000" cy="683756"/>
              <a:chOff x="859813" y="3089219"/>
              <a:chExt cx="684000" cy="683756"/>
            </a:xfrm>
            <a:effectLst>
              <a:outerShdw blurRad="76200" dist="101600" dir="8100000" algn="tr" rotWithShape="0">
                <a:prstClr val="black">
                  <a:alpha val="76000"/>
                </a:prstClr>
              </a:outerShdw>
            </a:effectLst>
          </p:grpSpPr>
          <p:sp>
            <p:nvSpPr>
              <p:cNvPr id="14" name="椭圆 13"/>
              <p:cNvSpPr>
                <a:spLocks noChangeAspect="1"/>
              </p:cNvSpPr>
              <p:nvPr/>
            </p:nvSpPr>
            <p:spPr bwMode="auto">
              <a:xfrm>
                <a:off x="859813" y="3089219"/>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39" name="Picture 3" descr="C:\Users\asus\Desktop\破坏.png"/>
              <p:cNvPicPr>
                <a:picLocks noChangeAspect="1" noChangeArrowheads="1"/>
              </p:cNvPicPr>
              <p:nvPr/>
            </p:nvPicPr>
            <p:blipFill>
              <a:blip r:embed="rId3" cstate="print"/>
              <a:srcRect/>
              <a:stretch>
                <a:fillRect/>
              </a:stretch>
            </p:blipFill>
            <p:spPr bwMode="auto">
              <a:xfrm>
                <a:off x="985813" y="3215097"/>
                <a:ext cx="432000" cy="432000"/>
              </a:xfrm>
              <a:prstGeom prst="rect">
                <a:avLst/>
              </a:prstGeom>
              <a:noFill/>
            </p:spPr>
          </p:pic>
        </p:grpSp>
        <p:sp>
          <p:nvSpPr>
            <p:cNvPr id="22" name="矩形 21"/>
            <p:cNvSpPr/>
            <p:nvPr/>
          </p:nvSpPr>
          <p:spPr>
            <a:xfrm>
              <a:off x="1615869" y="2880095"/>
              <a:ext cx="3480841" cy="615553"/>
            </a:xfrm>
            <a:prstGeom prst="rect">
              <a:avLst/>
            </a:prstGeom>
          </p:spPr>
          <p:txBody>
            <a:bodyPr wrap="squar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破坏</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摧毁；毁坏；使受到损害；随意变革；破除；物体的组织损坏。</a:t>
              </a:r>
              <a:endParaRPr lang="en-US" altLang="zh-CN" sz="1600" dirty="0" smtClean="0">
                <a:solidFill>
                  <a:srgbClr val="002060"/>
                </a:solidFill>
              </a:endParaRPr>
            </a:p>
          </p:txBody>
        </p:sp>
      </p:grpSp>
      <p:grpSp>
        <p:nvGrpSpPr>
          <p:cNvPr id="61" name="组合 60"/>
          <p:cNvGrpSpPr/>
          <p:nvPr/>
        </p:nvGrpSpPr>
        <p:grpSpPr>
          <a:xfrm>
            <a:off x="697781" y="3753228"/>
            <a:ext cx="5309034" cy="683756"/>
            <a:chOff x="697781" y="3753228"/>
            <a:chExt cx="5309034" cy="683756"/>
          </a:xfrm>
        </p:grpSpPr>
        <p:grpSp>
          <p:nvGrpSpPr>
            <p:cNvPr id="25" name="组合 24"/>
            <p:cNvGrpSpPr/>
            <p:nvPr/>
          </p:nvGrpSpPr>
          <p:grpSpPr>
            <a:xfrm>
              <a:off x="697781" y="3753228"/>
              <a:ext cx="684000" cy="683756"/>
              <a:chOff x="859813" y="3725965"/>
              <a:chExt cx="684000" cy="683756"/>
            </a:xfrm>
            <a:effectLst>
              <a:outerShdw blurRad="76200" dist="101600" dir="8100000" algn="tr" rotWithShape="0">
                <a:prstClr val="black">
                  <a:alpha val="76000"/>
                </a:prstClr>
              </a:outerShdw>
            </a:effectLst>
          </p:grpSpPr>
          <p:sp>
            <p:nvSpPr>
              <p:cNvPr id="15" name="椭圆 14"/>
              <p:cNvSpPr>
                <a:spLocks noChangeAspect="1"/>
              </p:cNvSpPr>
              <p:nvPr/>
            </p:nvSpPr>
            <p:spPr bwMode="auto">
              <a:xfrm>
                <a:off x="859813" y="3725965"/>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1" name="Picture 5" descr="C:\Users\asus\Desktop\恶意篡改 (1).png"/>
              <p:cNvPicPr>
                <a:picLocks noChangeAspect="1" noChangeArrowheads="1"/>
              </p:cNvPicPr>
              <p:nvPr/>
            </p:nvPicPr>
            <p:blipFill>
              <a:blip r:embed="rId4" cstate="print"/>
              <a:srcRect/>
              <a:stretch>
                <a:fillRect/>
              </a:stretch>
            </p:blipFill>
            <p:spPr bwMode="auto">
              <a:xfrm>
                <a:off x="985813" y="3851843"/>
                <a:ext cx="432000" cy="432000"/>
              </a:xfrm>
              <a:prstGeom prst="rect">
                <a:avLst/>
              </a:prstGeom>
              <a:noFill/>
            </p:spPr>
          </p:pic>
        </p:grpSp>
        <p:sp>
          <p:nvSpPr>
            <p:cNvPr id="26" name="矩形 25"/>
            <p:cNvSpPr/>
            <p:nvPr/>
          </p:nvSpPr>
          <p:spPr>
            <a:xfrm>
              <a:off x="1615869" y="3933056"/>
              <a:ext cx="439094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篡改</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用作伪的手段改动原文或歪曲原意。</a:t>
              </a:r>
              <a:endParaRPr lang="en-US" altLang="zh-CN" sz="1600" dirty="0" smtClean="0">
                <a:solidFill>
                  <a:srgbClr val="002060"/>
                </a:solidFill>
              </a:endParaRPr>
            </a:p>
          </p:txBody>
        </p:sp>
      </p:grpSp>
      <p:grpSp>
        <p:nvGrpSpPr>
          <p:cNvPr id="63" name="组合 62"/>
          <p:cNvGrpSpPr/>
          <p:nvPr/>
        </p:nvGrpSpPr>
        <p:grpSpPr>
          <a:xfrm>
            <a:off x="697781" y="4653392"/>
            <a:ext cx="3462374" cy="683756"/>
            <a:chOff x="697781" y="4653392"/>
            <a:chExt cx="3462374" cy="683756"/>
          </a:xfrm>
        </p:grpSpPr>
        <p:grpSp>
          <p:nvGrpSpPr>
            <p:cNvPr id="28" name="组合 27"/>
            <p:cNvGrpSpPr/>
            <p:nvPr/>
          </p:nvGrpSpPr>
          <p:grpSpPr>
            <a:xfrm>
              <a:off x="697781" y="4653392"/>
              <a:ext cx="684000" cy="683756"/>
              <a:chOff x="859813" y="4362711"/>
              <a:chExt cx="684000" cy="683756"/>
            </a:xfrm>
            <a:effectLst>
              <a:outerShdw blurRad="76200" dist="101600" dir="8100000" algn="tr" rotWithShape="0">
                <a:prstClr val="black">
                  <a:alpha val="76000"/>
                </a:prstClr>
              </a:outerShdw>
            </a:effectLst>
          </p:grpSpPr>
          <p:sp>
            <p:nvSpPr>
              <p:cNvPr id="16" name="椭圆 15"/>
              <p:cNvSpPr>
                <a:spLocks noChangeAspect="1"/>
              </p:cNvSpPr>
              <p:nvPr/>
            </p:nvSpPr>
            <p:spPr bwMode="auto">
              <a:xfrm>
                <a:off x="859813" y="4362711"/>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2" name="Picture 6" descr="C:\Users\asus\Desktop\隐瞒病史.png"/>
              <p:cNvPicPr>
                <a:picLocks noChangeAspect="1" noChangeArrowheads="1"/>
              </p:cNvPicPr>
              <p:nvPr/>
            </p:nvPicPr>
            <p:blipFill>
              <a:blip r:embed="rId5" cstate="print"/>
              <a:srcRect/>
              <a:stretch>
                <a:fillRect/>
              </a:stretch>
            </p:blipFill>
            <p:spPr bwMode="auto">
              <a:xfrm>
                <a:off x="985813" y="4488589"/>
                <a:ext cx="432000" cy="432000"/>
              </a:xfrm>
              <a:prstGeom prst="rect">
                <a:avLst/>
              </a:prstGeom>
              <a:noFill/>
            </p:spPr>
          </p:pic>
        </p:grpSp>
        <p:sp>
          <p:nvSpPr>
            <p:cNvPr id="29" name="矩形 28"/>
            <p:cNvSpPr/>
            <p:nvPr/>
          </p:nvSpPr>
          <p:spPr>
            <a:xfrm>
              <a:off x="1615869" y="4869160"/>
              <a:ext cx="2544286"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隐瞒</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不敢表明真相。</a:t>
              </a:r>
              <a:endParaRPr lang="en-US" altLang="zh-CN" sz="1600" dirty="0" smtClean="0">
                <a:solidFill>
                  <a:srgbClr val="002060"/>
                </a:solidFill>
              </a:endParaRPr>
            </a:p>
          </p:txBody>
        </p:sp>
      </p:grpSp>
      <p:grpSp>
        <p:nvGrpSpPr>
          <p:cNvPr id="65" name="组合 64"/>
          <p:cNvGrpSpPr/>
          <p:nvPr/>
        </p:nvGrpSpPr>
        <p:grpSpPr>
          <a:xfrm>
            <a:off x="697781" y="5553556"/>
            <a:ext cx="3872743" cy="683756"/>
            <a:chOff x="697781" y="5553556"/>
            <a:chExt cx="3872743" cy="683756"/>
          </a:xfrm>
        </p:grpSpPr>
        <p:grpSp>
          <p:nvGrpSpPr>
            <p:cNvPr id="31" name="组合 30"/>
            <p:cNvGrpSpPr/>
            <p:nvPr/>
          </p:nvGrpSpPr>
          <p:grpSpPr>
            <a:xfrm>
              <a:off x="697781" y="5553556"/>
              <a:ext cx="684000" cy="683756"/>
              <a:chOff x="859813" y="5337532"/>
              <a:chExt cx="684000" cy="683756"/>
            </a:xfrm>
            <a:effectLst>
              <a:outerShdw blurRad="76200" dist="101600" dir="8100000" algn="tr" rotWithShape="0">
                <a:prstClr val="black">
                  <a:alpha val="76000"/>
                </a:prstClr>
              </a:outerShdw>
            </a:effectLst>
          </p:grpSpPr>
          <p:sp>
            <p:nvSpPr>
              <p:cNvPr id="17" name="椭圆 16"/>
              <p:cNvSpPr>
                <a:spLocks noChangeAspect="1"/>
              </p:cNvSpPr>
              <p:nvPr/>
            </p:nvSpPr>
            <p:spPr bwMode="auto">
              <a:xfrm>
                <a:off x="859813" y="5337532"/>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3" name="Picture 7" descr="C:\Users\asus\Desktop\销毁.png"/>
              <p:cNvPicPr>
                <a:picLocks noChangeAspect="1" noChangeArrowheads="1"/>
              </p:cNvPicPr>
              <p:nvPr/>
            </p:nvPicPr>
            <p:blipFill>
              <a:blip r:embed="rId6" cstate="print"/>
              <a:srcRect/>
              <a:stretch>
                <a:fillRect/>
              </a:stretch>
            </p:blipFill>
            <p:spPr bwMode="auto">
              <a:xfrm>
                <a:off x="985813" y="5463410"/>
                <a:ext cx="432000" cy="432000"/>
              </a:xfrm>
              <a:prstGeom prst="rect">
                <a:avLst/>
              </a:prstGeom>
              <a:noFill/>
            </p:spPr>
          </p:pic>
        </p:grpSp>
        <p:sp>
          <p:nvSpPr>
            <p:cNvPr id="32" name="矩形 31"/>
            <p:cNvSpPr/>
            <p:nvPr/>
          </p:nvSpPr>
          <p:spPr>
            <a:xfrm>
              <a:off x="1615869" y="5733256"/>
              <a:ext cx="2954655"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销毁</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将证据消灭、损毁。</a:t>
              </a:r>
              <a:endParaRPr lang="zh-CN" altLang="en-US" sz="1600" dirty="0" smtClean="0">
                <a:solidFill>
                  <a:srgbClr val="002060"/>
                </a:solidFill>
              </a:endParaRPr>
            </a:p>
          </p:txBody>
        </p:sp>
      </p:grpSp>
      <p:cxnSp>
        <p:nvCxnSpPr>
          <p:cNvPr id="58" name="直接连接符 57"/>
          <p:cNvCxnSpPr/>
          <p:nvPr/>
        </p:nvCxnSpPr>
        <p:spPr bwMode="auto">
          <a:xfrm>
            <a:off x="6098381" y="1052736"/>
            <a:ext cx="0" cy="5004000"/>
          </a:xfrm>
          <a:prstGeom prst="line">
            <a:avLst/>
          </a:prstGeom>
          <a:solidFill>
            <a:schemeClr val="accent1"/>
          </a:solidFill>
          <a:ln w="28575" cap="flat" cmpd="sng" algn="ctr">
            <a:gradFill>
              <a:gsLst>
                <a:gs pos="0">
                  <a:schemeClr val="tx1"/>
                </a:gs>
                <a:gs pos="50000">
                  <a:schemeClr val="accent1">
                    <a:shade val="67500"/>
                    <a:satMod val="115000"/>
                  </a:schemeClr>
                </a:gs>
                <a:gs pos="100000">
                  <a:schemeClr val="accent1">
                    <a:shade val="100000"/>
                    <a:satMod val="115000"/>
                  </a:schemeClr>
                </a:gs>
              </a:gsLst>
              <a:lin ang="5400000" scaled="0"/>
            </a:grad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w="6350"/>
          </a:sp3d>
        </p:spPr>
      </p:cxnSp>
      <p:grpSp>
        <p:nvGrpSpPr>
          <p:cNvPr id="74" name="组合 73"/>
          <p:cNvGrpSpPr/>
          <p:nvPr/>
        </p:nvGrpSpPr>
        <p:grpSpPr>
          <a:xfrm>
            <a:off x="6602437" y="1052736"/>
            <a:ext cx="5267997" cy="683756"/>
            <a:chOff x="6602437" y="1052736"/>
            <a:chExt cx="5267997" cy="683756"/>
          </a:xfrm>
        </p:grpSpPr>
        <p:sp>
          <p:nvSpPr>
            <p:cNvPr id="36" name="矩形 35"/>
            <p:cNvSpPr/>
            <p:nvPr/>
          </p:nvSpPr>
          <p:spPr>
            <a:xfrm>
              <a:off x="7520525" y="1259468"/>
              <a:ext cx="4349909"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拒不执行</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在规定期限内未按照规定进行。</a:t>
              </a:r>
              <a:endParaRPr lang="en-US" altLang="zh-CN" sz="1600" dirty="0" smtClean="0">
                <a:solidFill>
                  <a:srgbClr val="002060"/>
                </a:solidFill>
                <a:latin typeface="等线" panose="02010600030101010101" pitchFamily="2" charset="-122"/>
                <a:ea typeface="等线" panose="02010600030101010101" pitchFamily="2" charset="-122"/>
              </a:endParaRPr>
            </a:p>
          </p:txBody>
        </p:sp>
        <p:grpSp>
          <p:nvGrpSpPr>
            <p:cNvPr id="60" name="组合 59"/>
            <p:cNvGrpSpPr/>
            <p:nvPr/>
          </p:nvGrpSpPr>
          <p:grpSpPr>
            <a:xfrm>
              <a:off x="6602437" y="1052736"/>
              <a:ext cx="684000" cy="683756"/>
              <a:chOff x="6982035" y="1052736"/>
              <a:chExt cx="684000" cy="683756"/>
            </a:xfrm>
            <a:effectLst>
              <a:outerShdw blurRad="76200" dist="101600" dir="8100000" algn="tr" rotWithShape="0">
                <a:prstClr val="black">
                  <a:alpha val="74000"/>
                </a:prstClr>
              </a:outerShdw>
            </a:effectLst>
          </p:grpSpPr>
          <p:sp>
            <p:nvSpPr>
              <p:cNvPr id="34" name="椭圆 33"/>
              <p:cNvSpPr>
                <a:spLocks noChangeAspect="1"/>
              </p:cNvSpPr>
              <p:nvPr/>
            </p:nvSpPr>
            <p:spPr bwMode="auto">
              <a:xfrm>
                <a:off x="6982035" y="1052736"/>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4" name="Picture 8" descr="C:\Users\asus\Desktop\拒绝.png"/>
              <p:cNvPicPr>
                <a:picLocks noChangeAspect="1" noChangeArrowheads="1"/>
              </p:cNvPicPr>
              <p:nvPr/>
            </p:nvPicPr>
            <p:blipFill>
              <a:blip r:embed="rId7" cstate="print"/>
              <a:srcRect/>
              <a:stretch>
                <a:fillRect/>
              </a:stretch>
            </p:blipFill>
            <p:spPr bwMode="auto">
              <a:xfrm>
                <a:off x="7108035" y="1178694"/>
                <a:ext cx="432000" cy="432000"/>
              </a:xfrm>
              <a:prstGeom prst="rect">
                <a:avLst/>
              </a:prstGeom>
              <a:noFill/>
            </p:spPr>
          </p:pic>
        </p:grpSp>
      </p:grpSp>
      <p:grpSp>
        <p:nvGrpSpPr>
          <p:cNvPr id="73" name="组合 72"/>
          <p:cNvGrpSpPr/>
          <p:nvPr/>
        </p:nvGrpSpPr>
        <p:grpSpPr>
          <a:xfrm>
            <a:off x="6602437" y="1952900"/>
            <a:ext cx="4190779" cy="683756"/>
            <a:chOff x="6602437" y="1952900"/>
            <a:chExt cx="4190779" cy="683756"/>
          </a:xfrm>
        </p:grpSpPr>
        <p:sp>
          <p:nvSpPr>
            <p:cNvPr id="40" name="矩形 39"/>
            <p:cNvSpPr/>
            <p:nvPr/>
          </p:nvSpPr>
          <p:spPr>
            <a:xfrm>
              <a:off x="7520525" y="2104981"/>
              <a:ext cx="3272691"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擅自</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超越职权范围自作主张。</a:t>
              </a:r>
              <a:endParaRPr lang="en-US" altLang="zh-CN" sz="1600" dirty="0" smtClean="0">
                <a:solidFill>
                  <a:srgbClr val="002060"/>
                </a:solidFill>
              </a:endParaRPr>
            </a:p>
          </p:txBody>
        </p:sp>
        <p:grpSp>
          <p:nvGrpSpPr>
            <p:cNvPr id="62" name="组合 61"/>
            <p:cNvGrpSpPr/>
            <p:nvPr/>
          </p:nvGrpSpPr>
          <p:grpSpPr>
            <a:xfrm>
              <a:off x="6602437" y="1952900"/>
              <a:ext cx="684000" cy="683756"/>
              <a:chOff x="6602437" y="1952900"/>
              <a:chExt cx="684000" cy="683756"/>
            </a:xfrm>
            <a:effectLst>
              <a:outerShdw blurRad="76200" dist="101600" dir="8100000" algn="tr" rotWithShape="0">
                <a:prstClr val="black">
                  <a:alpha val="74000"/>
                </a:prstClr>
              </a:outerShdw>
            </a:effectLst>
          </p:grpSpPr>
          <p:sp>
            <p:nvSpPr>
              <p:cNvPr id="38" name="椭圆 37"/>
              <p:cNvSpPr>
                <a:spLocks noChangeAspect="1"/>
              </p:cNvSpPr>
              <p:nvPr/>
            </p:nvSpPr>
            <p:spPr bwMode="auto">
              <a:xfrm>
                <a:off x="6602437" y="1952900"/>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5" name="Picture 9" descr="C:\Users\asus\Desktop\擅自改装.png"/>
              <p:cNvPicPr>
                <a:picLocks noChangeAspect="1" noChangeArrowheads="1"/>
              </p:cNvPicPr>
              <p:nvPr/>
            </p:nvPicPr>
            <p:blipFill>
              <a:blip r:embed="rId8" cstate="print"/>
              <a:srcRect/>
              <a:stretch>
                <a:fillRect/>
              </a:stretch>
            </p:blipFill>
            <p:spPr bwMode="auto">
              <a:xfrm>
                <a:off x="6719384" y="2077822"/>
                <a:ext cx="432000" cy="432000"/>
              </a:xfrm>
              <a:prstGeom prst="rect">
                <a:avLst/>
              </a:prstGeom>
              <a:noFill/>
            </p:spPr>
          </p:pic>
        </p:grpSp>
      </p:grpSp>
      <p:grpSp>
        <p:nvGrpSpPr>
          <p:cNvPr id="72" name="组合 71"/>
          <p:cNvGrpSpPr/>
          <p:nvPr/>
        </p:nvGrpSpPr>
        <p:grpSpPr>
          <a:xfrm>
            <a:off x="6602437" y="2853064"/>
            <a:ext cx="4398929" cy="683756"/>
            <a:chOff x="6602437" y="2853064"/>
            <a:chExt cx="4398929" cy="683756"/>
          </a:xfrm>
        </p:grpSpPr>
        <p:sp>
          <p:nvSpPr>
            <p:cNvPr id="44" name="矩形 43"/>
            <p:cNvSpPr/>
            <p:nvPr/>
          </p:nvSpPr>
          <p:spPr>
            <a:xfrm>
              <a:off x="7520525" y="2880095"/>
              <a:ext cx="3480841" cy="615553"/>
            </a:xfrm>
            <a:prstGeom prst="rect">
              <a:avLst/>
            </a:prstGeom>
          </p:spPr>
          <p:txBody>
            <a:bodyPr wrap="squar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提供</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提出可供参考或利用的意见、资料、物资、条件等。</a:t>
              </a:r>
              <a:endParaRPr lang="en-US" altLang="zh-CN" sz="1600" dirty="0" smtClean="0">
                <a:solidFill>
                  <a:srgbClr val="002060"/>
                </a:solidFill>
              </a:endParaRPr>
            </a:p>
          </p:txBody>
        </p:sp>
        <p:grpSp>
          <p:nvGrpSpPr>
            <p:cNvPr id="64" name="组合 63"/>
            <p:cNvGrpSpPr/>
            <p:nvPr/>
          </p:nvGrpSpPr>
          <p:grpSpPr>
            <a:xfrm>
              <a:off x="6602437" y="2853064"/>
              <a:ext cx="684000" cy="683756"/>
              <a:chOff x="6602437" y="2853064"/>
              <a:chExt cx="684000" cy="683756"/>
            </a:xfrm>
            <a:effectLst>
              <a:outerShdw blurRad="76200" dist="101600" dir="8100000" algn="tr" rotWithShape="0">
                <a:prstClr val="black">
                  <a:alpha val="74000"/>
                </a:prstClr>
              </a:outerShdw>
            </a:effectLst>
          </p:grpSpPr>
          <p:sp>
            <p:nvSpPr>
              <p:cNvPr id="42" name="椭圆 41"/>
              <p:cNvSpPr>
                <a:spLocks noChangeAspect="1"/>
              </p:cNvSpPr>
              <p:nvPr/>
            </p:nvSpPr>
            <p:spPr bwMode="auto">
              <a:xfrm>
                <a:off x="6602437" y="2853064"/>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6" name="Picture 10" descr="C:\Users\asus\Desktop\提供条件.png"/>
              <p:cNvPicPr>
                <a:picLocks noChangeAspect="1" noChangeArrowheads="1"/>
              </p:cNvPicPr>
              <p:nvPr/>
            </p:nvPicPr>
            <p:blipFill>
              <a:blip r:embed="rId9" cstate="print"/>
              <a:srcRect/>
              <a:stretch>
                <a:fillRect/>
              </a:stretch>
            </p:blipFill>
            <p:spPr bwMode="auto">
              <a:xfrm>
                <a:off x="6719384" y="2969889"/>
                <a:ext cx="432000" cy="432000"/>
              </a:xfrm>
              <a:prstGeom prst="rect">
                <a:avLst/>
              </a:prstGeom>
              <a:noFill/>
            </p:spPr>
          </p:pic>
        </p:grpSp>
      </p:grpSp>
      <p:grpSp>
        <p:nvGrpSpPr>
          <p:cNvPr id="71" name="组合 70"/>
          <p:cNvGrpSpPr/>
          <p:nvPr/>
        </p:nvGrpSpPr>
        <p:grpSpPr>
          <a:xfrm>
            <a:off x="6602437" y="3753228"/>
            <a:ext cx="3575226" cy="683756"/>
            <a:chOff x="6602437" y="3753228"/>
            <a:chExt cx="3575226" cy="683756"/>
          </a:xfrm>
        </p:grpSpPr>
        <p:sp>
          <p:nvSpPr>
            <p:cNvPr id="48" name="矩形 47"/>
            <p:cNvSpPr/>
            <p:nvPr/>
          </p:nvSpPr>
          <p:spPr>
            <a:xfrm>
              <a:off x="7520525" y="3933056"/>
              <a:ext cx="2657138"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虚假</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假的；不真实的。</a:t>
              </a:r>
              <a:endParaRPr lang="en-US" altLang="zh-CN" sz="1600" dirty="0" smtClean="0">
                <a:solidFill>
                  <a:srgbClr val="002060"/>
                </a:solidFill>
              </a:endParaRPr>
            </a:p>
          </p:txBody>
        </p:sp>
        <p:grpSp>
          <p:nvGrpSpPr>
            <p:cNvPr id="66" name="组合 65"/>
            <p:cNvGrpSpPr/>
            <p:nvPr/>
          </p:nvGrpSpPr>
          <p:grpSpPr>
            <a:xfrm>
              <a:off x="6602437" y="3753228"/>
              <a:ext cx="684000" cy="683756"/>
              <a:chOff x="6602437" y="3753228"/>
              <a:chExt cx="684000" cy="683756"/>
            </a:xfrm>
            <a:effectLst>
              <a:outerShdw blurRad="76200" dist="101600" dir="8100000" algn="tr" rotWithShape="0">
                <a:prstClr val="black">
                  <a:alpha val="74000"/>
                </a:prstClr>
              </a:outerShdw>
            </a:effectLst>
          </p:grpSpPr>
          <p:sp>
            <p:nvSpPr>
              <p:cNvPr id="46" name="椭圆 45"/>
              <p:cNvSpPr>
                <a:spLocks noChangeAspect="1"/>
              </p:cNvSpPr>
              <p:nvPr/>
            </p:nvSpPr>
            <p:spPr bwMode="auto">
              <a:xfrm>
                <a:off x="6602437" y="3753228"/>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7" name="Picture 11" descr="C:\Users\asus\Desktop\虚假资质.png"/>
              <p:cNvPicPr>
                <a:picLocks noChangeAspect="1" noChangeArrowheads="1"/>
              </p:cNvPicPr>
              <p:nvPr/>
            </p:nvPicPr>
            <p:blipFill>
              <a:blip r:embed="rId10" cstate="print"/>
              <a:srcRect/>
              <a:stretch>
                <a:fillRect/>
              </a:stretch>
            </p:blipFill>
            <p:spPr bwMode="auto">
              <a:xfrm>
                <a:off x="6719384" y="3870388"/>
                <a:ext cx="432000" cy="432000"/>
              </a:xfrm>
              <a:prstGeom prst="rect">
                <a:avLst/>
              </a:prstGeom>
              <a:noFill/>
            </p:spPr>
          </p:pic>
        </p:grpSp>
      </p:grpSp>
      <p:grpSp>
        <p:nvGrpSpPr>
          <p:cNvPr id="68" name="组合 67"/>
          <p:cNvGrpSpPr/>
          <p:nvPr/>
        </p:nvGrpSpPr>
        <p:grpSpPr>
          <a:xfrm>
            <a:off x="6602437" y="4653392"/>
            <a:ext cx="3427749" cy="683756"/>
            <a:chOff x="6602437" y="4653392"/>
            <a:chExt cx="3427749" cy="683756"/>
          </a:xfrm>
        </p:grpSpPr>
        <p:sp>
          <p:nvSpPr>
            <p:cNvPr id="52" name="矩形 51"/>
            <p:cNvSpPr/>
            <p:nvPr/>
          </p:nvSpPr>
          <p:spPr>
            <a:xfrm>
              <a:off x="7520525" y="4869160"/>
              <a:ext cx="2509661"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违反</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不符合</a:t>
              </a:r>
              <a:r>
                <a:rPr lang="en-US" altLang="zh-CN" sz="1600" dirty="0" smtClean="0">
                  <a:solidFill>
                    <a:srgbClr val="002060"/>
                  </a:solidFill>
                </a:rPr>
                <a:t>;</a:t>
              </a:r>
              <a:r>
                <a:rPr lang="zh-CN" altLang="en-US" sz="1600" dirty="0" smtClean="0">
                  <a:solidFill>
                    <a:srgbClr val="002060"/>
                  </a:solidFill>
                </a:rPr>
                <a:t>不遵守。</a:t>
              </a:r>
              <a:endParaRPr lang="en-US" altLang="zh-CN" sz="1600" dirty="0" smtClean="0">
                <a:solidFill>
                  <a:srgbClr val="002060"/>
                </a:solidFill>
              </a:endParaRPr>
            </a:p>
          </p:txBody>
        </p:sp>
        <p:grpSp>
          <p:nvGrpSpPr>
            <p:cNvPr id="69" name="组合 68"/>
            <p:cNvGrpSpPr/>
            <p:nvPr/>
          </p:nvGrpSpPr>
          <p:grpSpPr>
            <a:xfrm>
              <a:off x="6602437" y="4653392"/>
              <a:ext cx="684000" cy="683756"/>
              <a:chOff x="6602437" y="4653392"/>
              <a:chExt cx="684000" cy="683756"/>
            </a:xfrm>
            <a:effectLst>
              <a:outerShdw blurRad="76200" dist="101600" dir="8100000" algn="tr" rotWithShape="0">
                <a:prstClr val="black">
                  <a:alpha val="74000"/>
                </a:prstClr>
              </a:outerShdw>
            </a:effectLst>
          </p:grpSpPr>
          <p:sp>
            <p:nvSpPr>
              <p:cNvPr id="50" name="椭圆 49"/>
              <p:cNvSpPr>
                <a:spLocks noChangeAspect="1"/>
              </p:cNvSpPr>
              <p:nvPr/>
            </p:nvSpPr>
            <p:spPr bwMode="auto">
              <a:xfrm>
                <a:off x="6602437" y="4653392"/>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8" name="Picture 12" descr="C:\Users\asus\Desktop\违反建筑情况.png"/>
              <p:cNvPicPr>
                <a:picLocks noChangeAspect="1" noChangeArrowheads="1"/>
              </p:cNvPicPr>
              <p:nvPr/>
            </p:nvPicPr>
            <p:blipFill>
              <a:blip r:embed="rId11" cstate="print"/>
              <a:srcRect/>
              <a:stretch>
                <a:fillRect/>
              </a:stretch>
            </p:blipFill>
            <p:spPr bwMode="auto">
              <a:xfrm>
                <a:off x="6719384" y="4788386"/>
                <a:ext cx="432000" cy="432000"/>
              </a:xfrm>
              <a:prstGeom prst="rect">
                <a:avLst/>
              </a:prstGeom>
              <a:noFill/>
            </p:spPr>
          </p:pic>
        </p:grpSp>
      </p:grpSp>
      <p:grpSp>
        <p:nvGrpSpPr>
          <p:cNvPr id="67" name="组合 66"/>
          <p:cNvGrpSpPr/>
          <p:nvPr/>
        </p:nvGrpSpPr>
        <p:grpSpPr>
          <a:xfrm>
            <a:off x="6602437" y="5553556"/>
            <a:ext cx="3164857" cy="683756"/>
            <a:chOff x="6602437" y="5553556"/>
            <a:chExt cx="3164857" cy="683756"/>
          </a:xfrm>
        </p:grpSpPr>
        <p:sp>
          <p:nvSpPr>
            <p:cNvPr id="56" name="矩形 55"/>
            <p:cNvSpPr/>
            <p:nvPr/>
          </p:nvSpPr>
          <p:spPr>
            <a:xfrm>
              <a:off x="7520525" y="5733256"/>
              <a:ext cx="2246769" cy="369332"/>
            </a:xfrm>
            <a:prstGeom prst="rect">
              <a:avLst/>
            </a:prstGeom>
          </p:spPr>
          <p:txBody>
            <a:bodyPr wrap="none" lIns="0">
              <a:spAutoFit/>
            </a:bodyPr>
            <a:lstStyle/>
            <a:p>
              <a:r>
                <a:rPr lang="en-US" altLang="zh-CN" b="1" dirty="0" smtClean="0">
                  <a:solidFill>
                    <a:srgbClr val="FF0000"/>
                  </a:solidFill>
                  <a:latin typeface="等线" panose="02010600030101010101" pitchFamily="2" charset="-122"/>
                  <a:ea typeface="等线" panose="02010600030101010101" pitchFamily="2" charset="-122"/>
                </a:rPr>
                <a:t>【</a:t>
              </a:r>
              <a:r>
                <a:rPr lang="zh-CN" altLang="en-US" b="1" dirty="0" smtClean="0">
                  <a:solidFill>
                    <a:srgbClr val="FF0000"/>
                  </a:solidFill>
                  <a:latin typeface="等线" panose="02010600030101010101" pitchFamily="2" charset="-122"/>
                  <a:ea typeface="等线" panose="02010600030101010101" pitchFamily="2" charset="-122"/>
                </a:rPr>
                <a:t>许可</a:t>
              </a:r>
              <a:r>
                <a:rPr lang="en-US" altLang="zh-CN" b="1" dirty="0" smtClean="0">
                  <a:solidFill>
                    <a:srgbClr val="FF0000"/>
                  </a:solidFill>
                  <a:latin typeface="等线" panose="02010600030101010101" pitchFamily="2" charset="-122"/>
                  <a:ea typeface="等线" panose="02010600030101010101" pitchFamily="2" charset="-122"/>
                </a:rPr>
                <a:t>】</a:t>
              </a:r>
              <a:r>
                <a:rPr lang="zh-CN" altLang="en-US" sz="1600" dirty="0" smtClean="0">
                  <a:solidFill>
                    <a:srgbClr val="002060"/>
                  </a:solidFill>
                </a:rPr>
                <a:t>准许；容许。</a:t>
              </a:r>
              <a:endParaRPr lang="en-US" altLang="zh-CN" sz="1600" dirty="0" smtClean="0">
                <a:solidFill>
                  <a:srgbClr val="002060"/>
                </a:solidFill>
              </a:endParaRPr>
            </a:p>
          </p:txBody>
        </p:sp>
        <p:grpSp>
          <p:nvGrpSpPr>
            <p:cNvPr id="70" name="组合 69"/>
            <p:cNvGrpSpPr/>
            <p:nvPr/>
          </p:nvGrpSpPr>
          <p:grpSpPr>
            <a:xfrm>
              <a:off x="6602437" y="5553556"/>
              <a:ext cx="684000" cy="683756"/>
              <a:chOff x="6602437" y="5553556"/>
              <a:chExt cx="684000" cy="683756"/>
            </a:xfrm>
            <a:effectLst>
              <a:outerShdw blurRad="76200" dist="101600" dir="8100000" algn="tr" rotWithShape="0">
                <a:prstClr val="black">
                  <a:alpha val="74000"/>
                </a:prstClr>
              </a:outerShdw>
            </a:effectLst>
          </p:grpSpPr>
          <p:sp>
            <p:nvSpPr>
              <p:cNvPr id="54" name="椭圆 53"/>
              <p:cNvSpPr>
                <a:spLocks noChangeAspect="1"/>
              </p:cNvSpPr>
              <p:nvPr/>
            </p:nvSpPr>
            <p:spPr bwMode="auto">
              <a:xfrm>
                <a:off x="6602437" y="5553556"/>
                <a:ext cx="684000" cy="683756"/>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42349" name="Picture 13" descr="C:\Users\asus\Desktop\许可.png"/>
              <p:cNvPicPr>
                <a:picLocks noChangeAspect="1" noChangeArrowheads="1"/>
              </p:cNvPicPr>
              <p:nvPr/>
            </p:nvPicPr>
            <p:blipFill>
              <a:blip r:embed="rId12" cstate="print"/>
              <a:srcRect/>
              <a:stretch>
                <a:fillRect/>
              </a:stretch>
            </p:blipFill>
            <p:spPr bwMode="auto">
              <a:xfrm>
                <a:off x="6719384" y="5679434"/>
                <a:ext cx="432000" cy="432000"/>
              </a:xfrm>
              <a:prstGeom prst="rect">
                <a:avLst/>
              </a:prstGeom>
              <a:noFill/>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lide(fromRight)">
                                      <p:cBhvr>
                                        <p:cTn id="7" dur="1000"/>
                                        <p:tgtEl>
                                          <p:spTgt spid="55"/>
                                        </p:tgtEl>
                                      </p:cBhvr>
                                    </p:animEffect>
                                  </p:childTnLst>
                                </p:cTn>
                              </p:par>
                            </p:childTnLst>
                          </p:cTn>
                        </p:par>
                        <p:par>
                          <p:cTn id="8" fill="hold">
                            <p:stCondLst>
                              <p:cond delay="1000"/>
                            </p:stCondLst>
                            <p:childTnLst>
                              <p:par>
                                <p:cTn id="9" presetID="12" presetClass="entr" presetSubtype="2"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slide(fromRight)">
                                      <p:cBhvr>
                                        <p:cTn id="11" dur="1000"/>
                                        <p:tgtEl>
                                          <p:spTgt spid="57"/>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slide(fromRight)">
                                      <p:cBhvr>
                                        <p:cTn id="15" dur="1000"/>
                                        <p:tgtEl>
                                          <p:spTgt spid="59"/>
                                        </p:tgtEl>
                                      </p:cBhvr>
                                    </p:animEffect>
                                  </p:childTnLst>
                                </p:cTn>
                              </p:par>
                            </p:childTnLst>
                          </p:cTn>
                        </p:par>
                        <p:par>
                          <p:cTn id="16" fill="hold">
                            <p:stCondLst>
                              <p:cond delay="3000"/>
                            </p:stCondLst>
                            <p:childTnLst>
                              <p:par>
                                <p:cTn id="17" presetID="12" presetClass="entr" presetSubtype="2" fill="hold"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slide(fromRight)">
                                      <p:cBhvr>
                                        <p:cTn id="19" dur="1000"/>
                                        <p:tgtEl>
                                          <p:spTgt spid="61"/>
                                        </p:tgtEl>
                                      </p:cBhvr>
                                    </p:animEffect>
                                  </p:childTnLst>
                                </p:cTn>
                              </p:par>
                            </p:childTnLst>
                          </p:cTn>
                        </p:par>
                        <p:par>
                          <p:cTn id="20" fill="hold">
                            <p:stCondLst>
                              <p:cond delay="4000"/>
                            </p:stCondLst>
                            <p:childTnLst>
                              <p:par>
                                <p:cTn id="21" presetID="12" presetClass="entr" presetSubtype="2"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slide(fromRight)">
                                      <p:cBhvr>
                                        <p:cTn id="23" dur="1000"/>
                                        <p:tgtEl>
                                          <p:spTgt spid="63"/>
                                        </p:tgtEl>
                                      </p:cBhvr>
                                    </p:animEffect>
                                  </p:childTnLst>
                                </p:cTn>
                              </p:par>
                            </p:childTnLst>
                          </p:cTn>
                        </p:par>
                        <p:par>
                          <p:cTn id="24" fill="hold">
                            <p:stCondLst>
                              <p:cond delay="5000"/>
                            </p:stCondLst>
                            <p:childTnLst>
                              <p:par>
                                <p:cTn id="25" presetID="12" presetClass="entr" presetSubtype="2"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slide(fromRight)">
                                      <p:cBhvr>
                                        <p:cTn id="27" dur="1000"/>
                                        <p:tgtEl>
                                          <p:spTgt spid="65"/>
                                        </p:tgtEl>
                                      </p:cBhvr>
                                    </p:animEffect>
                                  </p:childTnLst>
                                </p:cTn>
                              </p:par>
                            </p:childTnLst>
                          </p:cTn>
                        </p:par>
                        <p:par>
                          <p:cTn id="28" fill="hold">
                            <p:stCondLst>
                              <p:cond delay="6000"/>
                            </p:stCondLst>
                            <p:childTnLst>
                              <p:par>
                                <p:cTn id="29" presetID="12" presetClass="entr" presetSubtype="4"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slide(fromBottom)">
                                      <p:cBhvr>
                                        <p:cTn id="31" dur="1000"/>
                                        <p:tgtEl>
                                          <p:spTgt spid="58"/>
                                        </p:tgtEl>
                                      </p:cBhvr>
                                    </p:animEffect>
                                  </p:childTnLst>
                                </p:cTn>
                              </p:par>
                            </p:childTnLst>
                          </p:cTn>
                        </p:par>
                        <p:par>
                          <p:cTn id="32" fill="hold">
                            <p:stCondLst>
                              <p:cond delay="7000"/>
                            </p:stCondLst>
                            <p:childTnLst>
                              <p:par>
                                <p:cTn id="33" presetID="1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slide(fromRight)">
                                      <p:cBhvr>
                                        <p:cTn id="35" dur="1000"/>
                                        <p:tgtEl>
                                          <p:spTgt spid="74"/>
                                        </p:tgtEl>
                                      </p:cBhvr>
                                    </p:animEffect>
                                  </p:childTnLst>
                                </p:cTn>
                              </p:par>
                            </p:childTnLst>
                          </p:cTn>
                        </p:par>
                        <p:par>
                          <p:cTn id="36" fill="hold">
                            <p:stCondLst>
                              <p:cond delay="8000"/>
                            </p:stCondLst>
                            <p:childTnLst>
                              <p:par>
                                <p:cTn id="37" presetID="12" presetClass="entr" presetSubtype="2" fill="hold"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slide(fromRight)">
                                      <p:cBhvr>
                                        <p:cTn id="39" dur="1000"/>
                                        <p:tgtEl>
                                          <p:spTgt spid="73"/>
                                        </p:tgtEl>
                                      </p:cBhvr>
                                    </p:animEffect>
                                  </p:childTnLst>
                                </p:cTn>
                              </p:par>
                            </p:childTnLst>
                          </p:cTn>
                        </p:par>
                        <p:par>
                          <p:cTn id="40" fill="hold">
                            <p:stCondLst>
                              <p:cond delay="9000"/>
                            </p:stCondLst>
                            <p:childTnLst>
                              <p:par>
                                <p:cTn id="41" presetID="12" presetClass="entr" presetSubtype="2"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slide(fromRight)">
                                      <p:cBhvr>
                                        <p:cTn id="43" dur="1000"/>
                                        <p:tgtEl>
                                          <p:spTgt spid="72"/>
                                        </p:tgtEl>
                                      </p:cBhvr>
                                    </p:animEffect>
                                  </p:childTnLst>
                                </p:cTn>
                              </p:par>
                            </p:childTnLst>
                          </p:cTn>
                        </p:par>
                        <p:par>
                          <p:cTn id="44" fill="hold">
                            <p:stCondLst>
                              <p:cond delay="10000"/>
                            </p:stCondLst>
                            <p:childTnLst>
                              <p:par>
                                <p:cTn id="45" presetID="12" presetClass="entr" presetSubtype="2"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slide(fromRight)">
                                      <p:cBhvr>
                                        <p:cTn id="47" dur="1000"/>
                                        <p:tgtEl>
                                          <p:spTgt spid="71"/>
                                        </p:tgtEl>
                                      </p:cBhvr>
                                    </p:animEffect>
                                  </p:childTnLst>
                                </p:cTn>
                              </p:par>
                            </p:childTnLst>
                          </p:cTn>
                        </p:par>
                        <p:par>
                          <p:cTn id="48" fill="hold">
                            <p:stCondLst>
                              <p:cond delay="11000"/>
                            </p:stCondLst>
                            <p:childTnLst>
                              <p:par>
                                <p:cTn id="49" presetID="12" presetClass="entr" presetSubtype="2"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slide(fromRight)">
                                      <p:cBhvr>
                                        <p:cTn id="51" dur="1000"/>
                                        <p:tgtEl>
                                          <p:spTgt spid="68"/>
                                        </p:tgtEl>
                                      </p:cBhvr>
                                    </p:animEffect>
                                  </p:childTnLst>
                                </p:cTn>
                              </p:par>
                            </p:childTnLst>
                          </p:cTn>
                        </p:par>
                        <p:par>
                          <p:cTn id="52" fill="hold">
                            <p:stCondLst>
                              <p:cond delay="12000"/>
                            </p:stCondLst>
                            <p:childTnLst>
                              <p:par>
                                <p:cTn id="53" presetID="12" presetClass="entr" presetSubtype="2" fill="hold"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slide(fromRight)">
                                      <p:cBhvr>
                                        <p:cTn id="55" dur="1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97981" y="3955703"/>
            <a:ext cx="7251985" cy="769441"/>
          </a:xfrm>
          <a:prstGeom prst="rect">
            <a:avLst/>
          </a:prstGeom>
        </p:spPr>
        <p:txBody>
          <a:bodyPr wrap="none" lIns="0" rIns="0">
            <a:spAutoFit/>
          </a:bodyPr>
          <a:lstStyle/>
          <a:p>
            <a:r>
              <a:rPr lang="zh-CN" altLang="en-US" sz="4400" b="1" spc="300" dirty="0" smtClean="0">
                <a:solidFill>
                  <a:srgbClr val="FF0000"/>
                </a:solidFill>
                <a:cs typeface="+mn-ea"/>
                <a:sym typeface="+mn-lt"/>
              </a:rPr>
              <a:t>如何保障</a:t>
            </a:r>
            <a:r>
              <a:rPr lang="zh-CN" altLang="en-US" sz="4400" b="1" spc="300" dirty="0" smtClean="0">
                <a:solidFill>
                  <a:srgbClr val="FF0000"/>
                </a:solidFill>
                <a:cs typeface="+mn-ea"/>
                <a:sym typeface="+mn-lt"/>
              </a:rPr>
              <a:t>生产安全的</a:t>
            </a:r>
            <a:r>
              <a:rPr lang="zh-CN" altLang="en-US" sz="4400" b="1" spc="300" dirty="0" smtClean="0">
                <a:solidFill>
                  <a:srgbClr val="FF0000"/>
                </a:solidFill>
                <a:cs typeface="+mn-ea"/>
                <a:sym typeface="+mn-lt"/>
              </a:rPr>
              <a:t>合法性</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25441" y="1264029"/>
              <a:ext cx="1029970" cy="1014730"/>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04</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0" y="2267657"/>
            <a:ext cx="4445000" cy="2322686"/>
          </a:xfrm>
          <a:custGeom>
            <a:avLst/>
            <a:gdLst>
              <a:gd name="T0" fmla="*/ 0 w 5831"/>
              <a:gd name="T1" fmla="*/ 0 h 1924"/>
              <a:gd name="T2" fmla="*/ 5297 w 5831"/>
              <a:gd name="T3" fmla="*/ 0 h 1924"/>
              <a:gd name="T4" fmla="*/ 5831 w 5831"/>
              <a:gd name="T5" fmla="*/ 962 h 1924"/>
              <a:gd name="T6" fmla="*/ 5297 w 5831"/>
              <a:gd name="T7" fmla="*/ 1924 h 1924"/>
              <a:gd name="T8" fmla="*/ 0 w 5831"/>
              <a:gd name="T9" fmla="*/ 1924 h 1924"/>
              <a:gd name="T10" fmla="*/ 0 w 5831"/>
              <a:gd name="T11" fmla="*/ 0 h 1924"/>
            </a:gdLst>
            <a:ahLst/>
            <a:cxnLst>
              <a:cxn ang="0">
                <a:pos x="T0" y="T1"/>
              </a:cxn>
              <a:cxn ang="0">
                <a:pos x="T2" y="T3"/>
              </a:cxn>
              <a:cxn ang="0">
                <a:pos x="T4" y="T5"/>
              </a:cxn>
              <a:cxn ang="0">
                <a:pos x="T6" y="T7"/>
              </a:cxn>
              <a:cxn ang="0">
                <a:pos x="T8" y="T9"/>
              </a:cxn>
              <a:cxn ang="0">
                <a:pos x="T10" y="T11"/>
              </a:cxn>
            </a:cxnLst>
            <a:rect l="0" t="0" r="r" b="b"/>
            <a:pathLst>
              <a:path w="5831" h="1924">
                <a:moveTo>
                  <a:pt x="0" y="0"/>
                </a:moveTo>
                <a:lnTo>
                  <a:pt x="5297" y="0"/>
                </a:lnTo>
                <a:lnTo>
                  <a:pt x="5831" y="962"/>
                </a:lnTo>
                <a:lnTo>
                  <a:pt x="5297" y="1924"/>
                </a:lnTo>
                <a:lnTo>
                  <a:pt x="0" y="1924"/>
                </a:lnTo>
                <a:lnTo>
                  <a:pt x="0" y="0"/>
                </a:lnTo>
                <a:close/>
              </a:path>
            </a:pathLst>
          </a:custGeom>
          <a:solidFill>
            <a:schemeClr val="tx1"/>
          </a:solidFill>
          <a:ln>
            <a:noFill/>
          </a:ln>
          <a:effectLst>
            <a:outerShdw blurRad="139700" dist="101600" dir="8100000" algn="ctr" rotWithShape="0">
              <a:srgbClr val="000000">
                <a:alpha val="59000"/>
              </a:srgbClr>
            </a:outerShdw>
          </a:effec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60350" y="3067844"/>
            <a:ext cx="3735388" cy="722313"/>
          </a:xfrm>
          <a:custGeom>
            <a:avLst/>
            <a:gdLst>
              <a:gd name="T0" fmla="*/ 176 w 4900"/>
              <a:gd name="T1" fmla="*/ 90 h 946"/>
              <a:gd name="T2" fmla="*/ 0 w 4900"/>
              <a:gd name="T3" fmla="*/ 246 h 946"/>
              <a:gd name="T4" fmla="*/ 359 w 4900"/>
              <a:gd name="T5" fmla="*/ 852 h 946"/>
              <a:gd name="T6" fmla="*/ 502 w 4900"/>
              <a:gd name="T7" fmla="*/ 792 h 946"/>
              <a:gd name="T8" fmla="*/ 740 w 4900"/>
              <a:gd name="T9" fmla="*/ 159 h 946"/>
              <a:gd name="T10" fmla="*/ 445 w 4900"/>
              <a:gd name="T11" fmla="*/ 830 h 946"/>
              <a:gd name="T12" fmla="*/ 801 w 4900"/>
              <a:gd name="T13" fmla="*/ 102 h 946"/>
              <a:gd name="T14" fmla="*/ 1239 w 4900"/>
              <a:gd name="T15" fmla="*/ 946 h 946"/>
              <a:gd name="T16" fmla="*/ 899 w 4900"/>
              <a:gd name="T17" fmla="*/ 102 h 946"/>
              <a:gd name="T18" fmla="*/ 899 w 4900"/>
              <a:gd name="T19" fmla="*/ 156 h 946"/>
              <a:gd name="T20" fmla="*/ 899 w 4900"/>
              <a:gd name="T21" fmla="*/ 156 h 946"/>
              <a:gd name="T22" fmla="*/ 1696 w 4900"/>
              <a:gd name="T23" fmla="*/ 0 h 946"/>
              <a:gd name="T24" fmla="*/ 1492 w 4900"/>
              <a:gd name="T25" fmla="*/ 946 h 946"/>
              <a:gd name="T26" fmla="*/ 1864 w 4900"/>
              <a:gd name="T27" fmla="*/ 520 h 946"/>
              <a:gd name="T28" fmla="*/ 1827 w 4900"/>
              <a:gd name="T29" fmla="*/ 90 h 946"/>
              <a:gd name="T30" fmla="*/ 1770 w 4900"/>
              <a:gd name="T31" fmla="*/ 90 h 946"/>
              <a:gd name="T32" fmla="*/ 2126 w 4900"/>
              <a:gd name="T33" fmla="*/ 852 h 946"/>
              <a:gd name="T34" fmla="*/ 2474 w 4900"/>
              <a:gd name="T35" fmla="*/ 0 h 946"/>
              <a:gd name="T36" fmla="*/ 2477 w 4900"/>
              <a:gd name="T37" fmla="*/ 946 h 946"/>
              <a:gd name="T38" fmla="*/ 2265 w 4900"/>
              <a:gd name="T39" fmla="*/ 946 h 946"/>
              <a:gd name="T40" fmla="*/ 2852 w 4900"/>
              <a:gd name="T41" fmla="*/ 90 h 946"/>
              <a:gd name="T42" fmla="*/ 2640 w 4900"/>
              <a:gd name="T43" fmla="*/ 90 h 946"/>
              <a:gd name="T44" fmla="*/ 3247 w 4900"/>
              <a:gd name="T45" fmla="*/ 852 h 946"/>
              <a:gd name="T46" fmla="*/ 3427 w 4900"/>
              <a:gd name="T47" fmla="*/ 695 h 946"/>
              <a:gd name="T48" fmla="*/ 3247 w 4900"/>
              <a:gd name="T49" fmla="*/ 90 h 946"/>
              <a:gd name="T50" fmla="*/ 3071 w 4900"/>
              <a:gd name="T51" fmla="*/ 246 h 946"/>
              <a:gd name="T52" fmla="*/ 3247 w 4900"/>
              <a:gd name="T53" fmla="*/ 852 h 946"/>
              <a:gd name="T54" fmla="*/ 3735 w 4900"/>
              <a:gd name="T55" fmla="*/ 206 h 946"/>
              <a:gd name="T56" fmla="*/ 4214 w 4900"/>
              <a:gd name="T57" fmla="*/ 664 h 946"/>
              <a:gd name="T58" fmla="*/ 3685 w 4900"/>
              <a:gd name="T59" fmla="*/ 744 h 946"/>
              <a:gd name="T60" fmla="*/ 3706 w 4900"/>
              <a:gd name="T61" fmla="*/ 584 h 946"/>
              <a:gd name="T62" fmla="*/ 3751 w 4900"/>
              <a:gd name="T63" fmla="*/ 695 h 946"/>
              <a:gd name="T64" fmla="*/ 4154 w 4900"/>
              <a:gd name="T65" fmla="*/ 584 h 946"/>
              <a:gd name="T66" fmla="*/ 3706 w 4900"/>
              <a:gd name="T67" fmla="*/ 425 h 946"/>
              <a:gd name="T68" fmla="*/ 4155 w 4900"/>
              <a:gd name="T69" fmla="*/ 303 h 946"/>
              <a:gd name="T70" fmla="*/ 3706 w 4900"/>
              <a:gd name="T71" fmla="*/ 365 h 946"/>
              <a:gd name="T72" fmla="*/ 4816 w 4900"/>
              <a:gd name="T73" fmla="*/ 364 h 946"/>
              <a:gd name="T74" fmla="*/ 4809 w 4900"/>
              <a:gd name="T75" fmla="*/ 278 h 946"/>
              <a:gd name="T76" fmla="*/ 4782 w 4900"/>
              <a:gd name="T77" fmla="*/ 204 h 946"/>
              <a:gd name="T78" fmla="*/ 4900 w 4900"/>
              <a:gd name="T79" fmla="*/ 400 h 946"/>
              <a:gd name="T80" fmla="*/ 4625 w 4900"/>
              <a:gd name="T81" fmla="*/ 731 h 946"/>
              <a:gd name="T82" fmla="*/ 4488 w 4900"/>
              <a:gd name="T83" fmla="*/ 695 h 946"/>
              <a:gd name="T84" fmla="*/ 4588 w 4900"/>
              <a:gd name="T85" fmla="*/ 460 h 946"/>
              <a:gd name="T86" fmla="*/ 4339 w 4900"/>
              <a:gd name="T87" fmla="*/ 685 h 946"/>
              <a:gd name="T88" fmla="*/ 4439 w 4900"/>
              <a:gd name="T89" fmla="*/ 616 h 946"/>
              <a:gd name="T90" fmla="*/ 4309 w 4900"/>
              <a:gd name="T91" fmla="*/ 552 h 946"/>
              <a:gd name="T92" fmla="*/ 4309 w 4900"/>
              <a:gd name="T93" fmla="*/ 552 h 946"/>
              <a:gd name="T94" fmla="*/ 4897 w 4900"/>
              <a:gd name="T95" fmla="*/ 552 h 946"/>
              <a:gd name="T96" fmla="*/ 4834 w 4900"/>
              <a:gd name="T97" fmla="*/ 633 h 946"/>
              <a:gd name="T98" fmla="*/ 4852 w 4900"/>
              <a:gd name="T99" fmla="*/ 746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0" h="946">
                <a:moveTo>
                  <a:pt x="176" y="852"/>
                </a:moveTo>
                <a:cubicBezTo>
                  <a:pt x="97" y="852"/>
                  <a:pt x="57" y="793"/>
                  <a:pt x="57" y="677"/>
                </a:cubicBezTo>
                <a:lnTo>
                  <a:pt x="57" y="251"/>
                </a:lnTo>
                <a:cubicBezTo>
                  <a:pt x="57" y="144"/>
                  <a:pt x="97" y="90"/>
                  <a:pt x="176" y="90"/>
                </a:cubicBezTo>
                <a:lnTo>
                  <a:pt x="356" y="90"/>
                </a:lnTo>
                <a:lnTo>
                  <a:pt x="356" y="0"/>
                </a:lnTo>
                <a:lnTo>
                  <a:pt x="178" y="0"/>
                </a:lnTo>
                <a:cubicBezTo>
                  <a:pt x="59" y="0"/>
                  <a:pt x="0" y="82"/>
                  <a:pt x="0" y="246"/>
                </a:cubicBezTo>
                <a:lnTo>
                  <a:pt x="0" y="700"/>
                </a:lnTo>
                <a:cubicBezTo>
                  <a:pt x="0" y="864"/>
                  <a:pt x="59" y="946"/>
                  <a:pt x="178" y="946"/>
                </a:cubicBezTo>
                <a:lnTo>
                  <a:pt x="359" y="946"/>
                </a:lnTo>
                <a:lnTo>
                  <a:pt x="359" y="852"/>
                </a:lnTo>
                <a:lnTo>
                  <a:pt x="176" y="852"/>
                </a:lnTo>
                <a:close/>
                <a:moveTo>
                  <a:pt x="706" y="852"/>
                </a:moveTo>
                <a:lnTo>
                  <a:pt x="539" y="852"/>
                </a:lnTo>
                <a:cubicBezTo>
                  <a:pt x="514" y="852"/>
                  <a:pt x="502" y="832"/>
                  <a:pt x="502" y="792"/>
                </a:cubicBezTo>
                <a:lnTo>
                  <a:pt x="502" y="154"/>
                </a:lnTo>
                <a:cubicBezTo>
                  <a:pt x="502" y="111"/>
                  <a:pt x="514" y="90"/>
                  <a:pt x="538" y="90"/>
                </a:cubicBezTo>
                <a:lnTo>
                  <a:pt x="706" y="90"/>
                </a:lnTo>
                <a:cubicBezTo>
                  <a:pt x="729" y="90"/>
                  <a:pt x="740" y="113"/>
                  <a:pt x="740" y="159"/>
                </a:cubicBezTo>
                <a:lnTo>
                  <a:pt x="740" y="790"/>
                </a:lnTo>
                <a:cubicBezTo>
                  <a:pt x="740" y="831"/>
                  <a:pt x="729" y="852"/>
                  <a:pt x="706" y="852"/>
                </a:cubicBezTo>
                <a:close/>
                <a:moveTo>
                  <a:pt x="445" y="104"/>
                </a:moveTo>
                <a:lnTo>
                  <a:pt x="445" y="830"/>
                </a:lnTo>
                <a:cubicBezTo>
                  <a:pt x="445" y="908"/>
                  <a:pt x="467" y="946"/>
                  <a:pt x="509" y="946"/>
                </a:cubicBezTo>
                <a:lnTo>
                  <a:pt x="741" y="946"/>
                </a:lnTo>
                <a:cubicBezTo>
                  <a:pt x="781" y="946"/>
                  <a:pt x="801" y="913"/>
                  <a:pt x="801" y="847"/>
                </a:cubicBezTo>
                <a:lnTo>
                  <a:pt x="801" y="102"/>
                </a:lnTo>
                <a:cubicBezTo>
                  <a:pt x="796" y="42"/>
                  <a:pt x="775" y="8"/>
                  <a:pt x="738" y="0"/>
                </a:cubicBezTo>
                <a:lnTo>
                  <a:pt x="503" y="0"/>
                </a:lnTo>
                <a:cubicBezTo>
                  <a:pt x="465" y="0"/>
                  <a:pt x="445" y="35"/>
                  <a:pt x="445" y="104"/>
                </a:cubicBezTo>
                <a:close/>
                <a:moveTo>
                  <a:pt x="1239" y="946"/>
                </a:moveTo>
                <a:lnTo>
                  <a:pt x="1239" y="102"/>
                </a:lnTo>
                <a:cubicBezTo>
                  <a:pt x="1239" y="34"/>
                  <a:pt x="1217" y="0"/>
                  <a:pt x="1173" y="0"/>
                </a:cubicBezTo>
                <a:lnTo>
                  <a:pt x="899" y="0"/>
                </a:lnTo>
                <a:lnTo>
                  <a:pt x="899" y="102"/>
                </a:lnTo>
                <a:lnTo>
                  <a:pt x="1176" y="102"/>
                </a:lnTo>
                <a:lnTo>
                  <a:pt x="1176" y="946"/>
                </a:lnTo>
                <a:lnTo>
                  <a:pt x="1239" y="946"/>
                </a:lnTo>
                <a:close/>
                <a:moveTo>
                  <a:pt x="899" y="156"/>
                </a:moveTo>
                <a:lnTo>
                  <a:pt x="899" y="946"/>
                </a:lnTo>
                <a:lnTo>
                  <a:pt x="964" y="946"/>
                </a:lnTo>
                <a:lnTo>
                  <a:pt x="964" y="156"/>
                </a:lnTo>
                <a:lnTo>
                  <a:pt x="899" y="156"/>
                </a:lnTo>
                <a:close/>
                <a:moveTo>
                  <a:pt x="1552" y="946"/>
                </a:moveTo>
                <a:lnTo>
                  <a:pt x="1552" y="90"/>
                </a:lnTo>
                <a:lnTo>
                  <a:pt x="1696" y="90"/>
                </a:lnTo>
                <a:lnTo>
                  <a:pt x="1696" y="0"/>
                </a:lnTo>
                <a:lnTo>
                  <a:pt x="1340" y="0"/>
                </a:lnTo>
                <a:lnTo>
                  <a:pt x="1340" y="90"/>
                </a:lnTo>
                <a:lnTo>
                  <a:pt x="1492" y="90"/>
                </a:lnTo>
                <a:lnTo>
                  <a:pt x="1492" y="946"/>
                </a:lnTo>
                <a:lnTo>
                  <a:pt x="1552" y="946"/>
                </a:lnTo>
                <a:close/>
                <a:moveTo>
                  <a:pt x="2069" y="426"/>
                </a:moveTo>
                <a:lnTo>
                  <a:pt x="1864" y="426"/>
                </a:lnTo>
                <a:lnTo>
                  <a:pt x="1864" y="520"/>
                </a:lnTo>
                <a:lnTo>
                  <a:pt x="2069" y="520"/>
                </a:lnTo>
                <a:lnTo>
                  <a:pt x="2069" y="426"/>
                </a:lnTo>
                <a:close/>
                <a:moveTo>
                  <a:pt x="1827" y="852"/>
                </a:moveTo>
                <a:lnTo>
                  <a:pt x="1827" y="90"/>
                </a:lnTo>
                <a:lnTo>
                  <a:pt x="2126" y="90"/>
                </a:lnTo>
                <a:lnTo>
                  <a:pt x="2126" y="0"/>
                </a:lnTo>
                <a:lnTo>
                  <a:pt x="1827" y="0"/>
                </a:lnTo>
                <a:cubicBezTo>
                  <a:pt x="1789" y="0"/>
                  <a:pt x="1770" y="30"/>
                  <a:pt x="1770" y="90"/>
                </a:cubicBezTo>
                <a:lnTo>
                  <a:pt x="1770" y="854"/>
                </a:lnTo>
                <a:cubicBezTo>
                  <a:pt x="1770" y="915"/>
                  <a:pt x="1789" y="946"/>
                  <a:pt x="1827" y="946"/>
                </a:cubicBezTo>
                <a:lnTo>
                  <a:pt x="2126" y="946"/>
                </a:lnTo>
                <a:lnTo>
                  <a:pt x="2126" y="852"/>
                </a:lnTo>
                <a:lnTo>
                  <a:pt x="1827" y="852"/>
                </a:lnTo>
                <a:close/>
                <a:moveTo>
                  <a:pt x="2539" y="946"/>
                </a:moveTo>
                <a:lnTo>
                  <a:pt x="2539" y="102"/>
                </a:lnTo>
                <a:cubicBezTo>
                  <a:pt x="2539" y="34"/>
                  <a:pt x="2518" y="0"/>
                  <a:pt x="2474" y="0"/>
                </a:cubicBezTo>
                <a:lnTo>
                  <a:pt x="2199" y="0"/>
                </a:lnTo>
                <a:lnTo>
                  <a:pt x="2199" y="102"/>
                </a:lnTo>
                <a:lnTo>
                  <a:pt x="2477" y="102"/>
                </a:lnTo>
                <a:lnTo>
                  <a:pt x="2477" y="946"/>
                </a:lnTo>
                <a:lnTo>
                  <a:pt x="2539" y="946"/>
                </a:lnTo>
                <a:close/>
                <a:moveTo>
                  <a:pt x="2199" y="156"/>
                </a:moveTo>
                <a:lnTo>
                  <a:pt x="2199" y="946"/>
                </a:lnTo>
                <a:lnTo>
                  <a:pt x="2265" y="946"/>
                </a:lnTo>
                <a:lnTo>
                  <a:pt x="2265" y="156"/>
                </a:lnTo>
                <a:lnTo>
                  <a:pt x="2199" y="156"/>
                </a:lnTo>
                <a:close/>
                <a:moveTo>
                  <a:pt x="2852" y="946"/>
                </a:moveTo>
                <a:lnTo>
                  <a:pt x="2852" y="90"/>
                </a:lnTo>
                <a:lnTo>
                  <a:pt x="2996" y="90"/>
                </a:lnTo>
                <a:lnTo>
                  <a:pt x="2996" y="0"/>
                </a:lnTo>
                <a:lnTo>
                  <a:pt x="2640" y="0"/>
                </a:lnTo>
                <a:lnTo>
                  <a:pt x="2640" y="90"/>
                </a:lnTo>
                <a:lnTo>
                  <a:pt x="2793" y="90"/>
                </a:lnTo>
                <a:lnTo>
                  <a:pt x="2793" y="946"/>
                </a:lnTo>
                <a:lnTo>
                  <a:pt x="2852" y="946"/>
                </a:lnTo>
                <a:close/>
                <a:moveTo>
                  <a:pt x="3247" y="852"/>
                </a:moveTo>
                <a:lnTo>
                  <a:pt x="3071" y="852"/>
                </a:lnTo>
                <a:lnTo>
                  <a:pt x="3071" y="946"/>
                </a:lnTo>
                <a:lnTo>
                  <a:pt x="3249" y="946"/>
                </a:lnTo>
                <a:cubicBezTo>
                  <a:pt x="3367" y="946"/>
                  <a:pt x="3427" y="863"/>
                  <a:pt x="3427" y="695"/>
                </a:cubicBezTo>
                <a:cubicBezTo>
                  <a:pt x="3427" y="596"/>
                  <a:pt x="3399" y="526"/>
                  <a:pt x="3345" y="485"/>
                </a:cubicBezTo>
                <a:lnTo>
                  <a:pt x="3206" y="381"/>
                </a:lnTo>
                <a:cubicBezTo>
                  <a:pt x="3154" y="342"/>
                  <a:pt x="3128" y="299"/>
                  <a:pt x="3128" y="251"/>
                </a:cubicBezTo>
                <a:cubicBezTo>
                  <a:pt x="3128" y="144"/>
                  <a:pt x="3168" y="90"/>
                  <a:pt x="3247" y="90"/>
                </a:cubicBezTo>
                <a:lnTo>
                  <a:pt x="3427" y="90"/>
                </a:lnTo>
                <a:lnTo>
                  <a:pt x="3427" y="0"/>
                </a:lnTo>
                <a:lnTo>
                  <a:pt x="3249" y="0"/>
                </a:lnTo>
                <a:cubicBezTo>
                  <a:pt x="3130" y="0"/>
                  <a:pt x="3071" y="82"/>
                  <a:pt x="3071" y="246"/>
                </a:cubicBezTo>
                <a:cubicBezTo>
                  <a:pt x="3071" y="324"/>
                  <a:pt x="3097" y="390"/>
                  <a:pt x="3148" y="444"/>
                </a:cubicBezTo>
                <a:cubicBezTo>
                  <a:pt x="3171" y="461"/>
                  <a:pt x="3218" y="498"/>
                  <a:pt x="3290" y="554"/>
                </a:cubicBezTo>
                <a:cubicBezTo>
                  <a:pt x="3341" y="593"/>
                  <a:pt x="3367" y="636"/>
                  <a:pt x="3367" y="681"/>
                </a:cubicBezTo>
                <a:cubicBezTo>
                  <a:pt x="3367" y="795"/>
                  <a:pt x="3327" y="852"/>
                  <a:pt x="3247" y="852"/>
                </a:cubicBezTo>
                <a:close/>
                <a:moveTo>
                  <a:pt x="3646" y="662"/>
                </a:moveTo>
                <a:lnTo>
                  <a:pt x="3646" y="299"/>
                </a:lnTo>
                <a:cubicBezTo>
                  <a:pt x="3646" y="267"/>
                  <a:pt x="3655" y="243"/>
                  <a:pt x="3671" y="228"/>
                </a:cubicBezTo>
                <a:cubicBezTo>
                  <a:pt x="3687" y="213"/>
                  <a:pt x="3708" y="206"/>
                  <a:pt x="3735" y="206"/>
                </a:cubicBezTo>
                <a:lnTo>
                  <a:pt x="4119" y="206"/>
                </a:lnTo>
                <a:cubicBezTo>
                  <a:pt x="4140" y="206"/>
                  <a:pt x="4155" y="208"/>
                  <a:pt x="4166" y="213"/>
                </a:cubicBezTo>
                <a:cubicBezTo>
                  <a:pt x="4198" y="227"/>
                  <a:pt x="4214" y="253"/>
                  <a:pt x="4214" y="292"/>
                </a:cubicBezTo>
                <a:lnTo>
                  <a:pt x="4214" y="664"/>
                </a:lnTo>
                <a:cubicBezTo>
                  <a:pt x="4214" y="687"/>
                  <a:pt x="4210" y="705"/>
                  <a:pt x="4202" y="717"/>
                </a:cubicBezTo>
                <a:cubicBezTo>
                  <a:pt x="4185" y="742"/>
                  <a:pt x="4160" y="755"/>
                  <a:pt x="4127" y="755"/>
                </a:cubicBezTo>
                <a:lnTo>
                  <a:pt x="3739" y="755"/>
                </a:lnTo>
                <a:cubicBezTo>
                  <a:pt x="3714" y="755"/>
                  <a:pt x="3696" y="751"/>
                  <a:pt x="3685" y="744"/>
                </a:cubicBezTo>
                <a:cubicBezTo>
                  <a:pt x="3671" y="735"/>
                  <a:pt x="3661" y="724"/>
                  <a:pt x="3655" y="711"/>
                </a:cubicBezTo>
                <a:cubicBezTo>
                  <a:pt x="3649" y="699"/>
                  <a:pt x="3646" y="682"/>
                  <a:pt x="3646" y="662"/>
                </a:cubicBezTo>
                <a:close/>
                <a:moveTo>
                  <a:pt x="4154" y="584"/>
                </a:moveTo>
                <a:lnTo>
                  <a:pt x="3706" y="584"/>
                </a:lnTo>
                <a:lnTo>
                  <a:pt x="3705" y="659"/>
                </a:lnTo>
                <a:cubicBezTo>
                  <a:pt x="3705" y="669"/>
                  <a:pt x="3709" y="677"/>
                  <a:pt x="3715" y="684"/>
                </a:cubicBezTo>
                <a:cubicBezTo>
                  <a:pt x="3721" y="690"/>
                  <a:pt x="3727" y="693"/>
                  <a:pt x="3735" y="694"/>
                </a:cubicBezTo>
                <a:cubicBezTo>
                  <a:pt x="3738" y="695"/>
                  <a:pt x="3743" y="695"/>
                  <a:pt x="3751" y="695"/>
                </a:cubicBezTo>
                <a:lnTo>
                  <a:pt x="4106" y="695"/>
                </a:lnTo>
                <a:cubicBezTo>
                  <a:pt x="4122" y="695"/>
                  <a:pt x="4133" y="693"/>
                  <a:pt x="4138" y="690"/>
                </a:cubicBezTo>
                <a:cubicBezTo>
                  <a:pt x="4149" y="682"/>
                  <a:pt x="4154" y="671"/>
                  <a:pt x="4154" y="656"/>
                </a:cubicBezTo>
                <a:lnTo>
                  <a:pt x="4154" y="584"/>
                </a:lnTo>
                <a:close/>
                <a:moveTo>
                  <a:pt x="3706" y="523"/>
                </a:moveTo>
                <a:lnTo>
                  <a:pt x="4154" y="523"/>
                </a:lnTo>
                <a:lnTo>
                  <a:pt x="4154" y="425"/>
                </a:lnTo>
                <a:lnTo>
                  <a:pt x="3706" y="425"/>
                </a:lnTo>
                <a:lnTo>
                  <a:pt x="3706" y="523"/>
                </a:lnTo>
                <a:close/>
                <a:moveTo>
                  <a:pt x="3706" y="365"/>
                </a:moveTo>
                <a:lnTo>
                  <a:pt x="4154" y="365"/>
                </a:lnTo>
                <a:lnTo>
                  <a:pt x="4155" y="303"/>
                </a:lnTo>
                <a:cubicBezTo>
                  <a:pt x="4155" y="278"/>
                  <a:pt x="4141" y="266"/>
                  <a:pt x="4113" y="266"/>
                </a:cubicBezTo>
                <a:lnTo>
                  <a:pt x="3756" y="266"/>
                </a:lnTo>
                <a:cubicBezTo>
                  <a:pt x="3722" y="266"/>
                  <a:pt x="3705" y="277"/>
                  <a:pt x="3705" y="300"/>
                </a:cubicBezTo>
                <a:lnTo>
                  <a:pt x="3706" y="365"/>
                </a:lnTo>
                <a:close/>
                <a:moveTo>
                  <a:pt x="4301" y="460"/>
                </a:moveTo>
                <a:lnTo>
                  <a:pt x="4301" y="400"/>
                </a:lnTo>
                <a:lnTo>
                  <a:pt x="4816" y="400"/>
                </a:lnTo>
                <a:lnTo>
                  <a:pt x="4816" y="364"/>
                </a:lnTo>
                <a:lnTo>
                  <a:pt x="4322" y="364"/>
                </a:lnTo>
                <a:lnTo>
                  <a:pt x="4322" y="304"/>
                </a:lnTo>
                <a:lnTo>
                  <a:pt x="4816" y="304"/>
                </a:lnTo>
                <a:cubicBezTo>
                  <a:pt x="4816" y="292"/>
                  <a:pt x="4813" y="283"/>
                  <a:pt x="4809" y="278"/>
                </a:cubicBezTo>
                <a:cubicBezTo>
                  <a:pt x="4802" y="269"/>
                  <a:pt x="4787" y="265"/>
                  <a:pt x="4764" y="265"/>
                </a:cubicBezTo>
                <a:lnTo>
                  <a:pt x="4319" y="265"/>
                </a:lnTo>
                <a:lnTo>
                  <a:pt x="4319" y="204"/>
                </a:lnTo>
                <a:lnTo>
                  <a:pt x="4782" y="204"/>
                </a:lnTo>
                <a:cubicBezTo>
                  <a:pt x="4813" y="204"/>
                  <a:pt x="4837" y="212"/>
                  <a:pt x="4853" y="227"/>
                </a:cubicBezTo>
                <a:cubicBezTo>
                  <a:pt x="4868" y="243"/>
                  <a:pt x="4876" y="260"/>
                  <a:pt x="4876" y="280"/>
                </a:cubicBezTo>
                <a:lnTo>
                  <a:pt x="4876" y="400"/>
                </a:lnTo>
                <a:lnTo>
                  <a:pt x="4900" y="400"/>
                </a:lnTo>
                <a:lnTo>
                  <a:pt x="4900" y="460"/>
                </a:lnTo>
                <a:lnTo>
                  <a:pt x="4648" y="460"/>
                </a:lnTo>
                <a:lnTo>
                  <a:pt x="4648" y="669"/>
                </a:lnTo>
                <a:cubicBezTo>
                  <a:pt x="4648" y="694"/>
                  <a:pt x="4640" y="715"/>
                  <a:pt x="4625" y="731"/>
                </a:cubicBezTo>
                <a:cubicBezTo>
                  <a:pt x="4617" y="740"/>
                  <a:pt x="4608" y="746"/>
                  <a:pt x="4599" y="749"/>
                </a:cubicBezTo>
                <a:cubicBezTo>
                  <a:pt x="4588" y="753"/>
                  <a:pt x="4574" y="755"/>
                  <a:pt x="4556" y="755"/>
                </a:cubicBezTo>
                <a:lnTo>
                  <a:pt x="4488" y="755"/>
                </a:lnTo>
                <a:lnTo>
                  <a:pt x="4488" y="695"/>
                </a:lnTo>
                <a:lnTo>
                  <a:pt x="4535" y="695"/>
                </a:lnTo>
                <a:cubicBezTo>
                  <a:pt x="4554" y="695"/>
                  <a:pt x="4566" y="694"/>
                  <a:pt x="4572" y="690"/>
                </a:cubicBezTo>
                <a:cubicBezTo>
                  <a:pt x="4583" y="683"/>
                  <a:pt x="4588" y="672"/>
                  <a:pt x="4588" y="658"/>
                </a:cubicBezTo>
                <a:lnTo>
                  <a:pt x="4588" y="460"/>
                </a:lnTo>
                <a:lnTo>
                  <a:pt x="4301" y="460"/>
                </a:lnTo>
                <a:close/>
                <a:moveTo>
                  <a:pt x="4302" y="755"/>
                </a:moveTo>
                <a:lnTo>
                  <a:pt x="4302" y="694"/>
                </a:lnTo>
                <a:cubicBezTo>
                  <a:pt x="4319" y="694"/>
                  <a:pt x="4331" y="690"/>
                  <a:pt x="4339" y="685"/>
                </a:cubicBezTo>
                <a:cubicBezTo>
                  <a:pt x="4349" y="678"/>
                  <a:pt x="4358" y="664"/>
                  <a:pt x="4364" y="644"/>
                </a:cubicBezTo>
                <a:lnTo>
                  <a:pt x="4386" y="580"/>
                </a:lnTo>
                <a:lnTo>
                  <a:pt x="4450" y="580"/>
                </a:lnTo>
                <a:lnTo>
                  <a:pt x="4439" y="616"/>
                </a:lnTo>
                <a:cubicBezTo>
                  <a:pt x="4426" y="657"/>
                  <a:pt x="4416" y="683"/>
                  <a:pt x="4408" y="695"/>
                </a:cubicBezTo>
                <a:cubicBezTo>
                  <a:pt x="4393" y="720"/>
                  <a:pt x="4373" y="737"/>
                  <a:pt x="4349" y="747"/>
                </a:cubicBezTo>
                <a:cubicBezTo>
                  <a:pt x="4338" y="751"/>
                  <a:pt x="4323" y="754"/>
                  <a:pt x="4302" y="755"/>
                </a:cubicBezTo>
                <a:close/>
                <a:moveTo>
                  <a:pt x="4309" y="552"/>
                </a:moveTo>
                <a:lnTo>
                  <a:pt x="4309" y="494"/>
                </a:lnTo>
                <a:lnTo>
                  <a:pt x="4476" y="494"/>
                </a:lnTo>
                <a:lnTo>
                  <a:pt x="4476" y="552"/>
                </a:lnTo>
                <a:lnTo>
                  <a:pt x="4309" y="552"/>
                </a:lnTo>
                <a:close/>
                <a:moveTo>
                  <a:pt x="4729" y="552"/>
                </a:moveTo>
                <a:lnTo>
                  <a:pt x="4729" y="494"/>
                </a:lnTo>
                <a:lnTo>
                  <a:pt x="4897" y="494"/>
                </a:lnTo>
                <a:lnTo>
                  <a:pt x="4897" y="552"/>
                </a:lnTo>
                <a:lnTo>
                  <a:pt x="4729" y="552"/>
                </a:lnTo>
                <a:close/>
                <a:moveTo>
                  <a:pt x="4752" y="580"/>
                </a:moveTo>
                <a:lnTo>
                  <a:pt x="4816" y="580"/>
                </a:lnTo>
                <a:lnTo>
                  <a:pt x="4834" y="633"/>
                </a:lnTo>
                <a:cubicBezTo>
                  <a:pt x="4844" y="662"/>
                  <a:pt x="4854" y="680"/>
                  <a:pt x="4866" y="687"/>
                </a:cubicBezTo>
                <a:cubicBezTo>
                  <a:pt x="4873" y="692"/>
                  <a:pt x="4884" y="694"/>
                  <a:pt x="4900" y="694"/>
                </a:cubicBezTo>
                <a:lnTo>
                  <a:pt x="4900" y="755"/>
                </a:lnTo>
                <a:cubicBezTo>
                  <a:pt x="4879" y="754"/>
                  <a:pt x="4864" y="751"/>
                  <a:pt x="4852" y="746"/>
                </a:cubicBezTo>
                <a:cubicBezTo>
                  <a:pt x="4829" y="737"/>
                  <a:pt x="4809" y="720"/>
                  <a:pt x="4794" y="696"/>
                </a:cubicBezTo>
                <a:cubicBezTo>
                  <a:pt x="4785" y="682"/>
                  <a:pt x="4775" y="656"/>
                  <a:pt x="4763" y="618"/>
                </a:cubicBezTo>
                <a:lnTo>
                  <a:pt x="4752" y="580"/>
                </a:lnTo>
                <a:close/>
              </a:path>
            </a:pathLst>
          </a:custGeom>
          <a:solidFill>
            <a:srgbClr val="FEFE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2" name="组合 36"/>
          <p:cNvGrpSpPr/>
          <p:nvPr/>
        </p:nvGrpSpPr>
        <p:grpSpPr>
          <a:xfrm>
            <a:off x="4681969" y="1695733"/>
            <a:ext cx="6983828" cy="540000"/>
            <a:chOff x="2683" y="3585"/>
            <a:chExt cx="6172" cy="772"/>
          </a:xfrm>
          <a:effectLst>
            <a:outerShdw blurRad="88900" dist="63500" dir="8100000" algn="tr" rotWithShape="0">
              <a:prstClr val="black">
                <a:alpha val="100000"/>
              </a:prstClr>
            </a:outerShdw>
          </a:effectLst>
        </p:grpSpPr>
        <p:sp>
          <p:nvSpPr>
            <p:cNvPr id="38" name="矩形 37"/>
            <p:cNvSpPr/>
            <p:nvPr/>
          </p:nvSpPr>
          <p:spPr>
            <a:xfrm>
              <a:off x="2683" y="3585"/>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lang="zh-CN" altLang="en-US" sz="2800" b="1" dirty="0" smtClean="0">
                  <a:solidFill>
                    <a:schemeClr val="bg1"/>
                  </a:solidFill>
                  <a:effectLst>
                    <a:outerShdw blurRad="76200" dist="114300" dir="7800000" algn="br" rotWithShape="0">
                      <a:prstClr val="black">
                        <a:alpha val="40000"/>
                      </a:prstClr>
                    </a:outerShdw>
                  </a:effectLst>
                </a:rPr>
                <a:t>           刑法修正案（十一）通过与实施</a:t>
              </a:r>
              <a:endParaRPr lang="zh-CN" altLang="en-US" sz="2800" b="1" dirty="0" smtClean="0">
                <a:solidFill>
                  <a:schemeClr val="bg1"/>
                </a:solidFill>
                <a:effectLst>
                  <a:outerShdw blurRad="76200" dist="114300" dir="7800000" algn="br" rotWithShape="0">
                    <a:prstClr val="black">
                      <a:alpha val="40000"/>
                    </a:prstClr>
                  </a:outerShdw>
                </a:effectLst>
              </a:endParaRPr>
            </a:p>
          </p:txBody>
        </p:sp>
        <p:sp>
          <p:nvSpPr>
            <p:cNvPr id="39" name="五边形 38"/>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一</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3" name="组合 39"/>
          <p:cNvGrpSpPr/>
          <p:nvPr/>
        </p:nvGrpSpPr>
        <p:grpSpPr>
          <a:xfrm>
            <a:off x="4681969" y="2640853"/>
            <a:ext cx="7050589" cy="540000"/>
            <a:chOff x="2683" y="3585"/>
            <a:chExt cx="6231" cy="772"/>
          </a:xfrm>
          <a:effectLst>
            <a:outerShdw blurRad="88900" dist="63500" dir="8100000" algn="tr" rotWithShape="0">
              <a:prstClr val="black">
                <a:alpha val="100000"/>
              </a:prstClr>
            </a:outerShdw>
          </a:effectLst>
        </p:grpSpPr>
        <p:sp>
          <p:nvSpPr>
            <p:cNvPr id="45" name="矩形 44"/>
            <p:cNvSpPr/>
            <p:nvPr/>
          </p:nvSpPr>
          <p:spPr>
            <a:xfrm>
              <a:off x="2683" y="3585"/>
              <a:ext cx="6231"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刑法修正案（十一）新、旧条文对比</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46" name="五边形 45"/>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二</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4" name="组合 25"/>
          <p:cNvGrpSpPr/>
          <p:nvPr/>
        </p:nvGrpSpPr>
        <p:grpSpPr>
          <a:xfrm>
            <a:off x="4681969" y="3657728"/>
            <a:ext cx="6983828" cy="540000"/>
            <a:chOff x="2683" y="3585"/>
            <a:chExt cx="6172" cy="772"/>
          </a:xfrm>
          <a:effectLst>
            <a:outerShdw blurRad="88900" dist="63500" dir="8100000" algn="tr" rotWithShape="0">
              <a:prstClr val="black">
                <a:alpha val="100000"/>
              </a:prstClr>
            </a:outerShdw>
          </a:effectLst>
        </p:grpSpPr>
        <p:sp>
          <p:nvSpPr>
            <p:cNvPr id="27" name="矩形 26"/>
            <p:cNvSpPr/>
            <p:nvPr/>
          </p:nvSpPr>
          <p:spPr>
            <a:xfrm>
              <a:off x="2683" y="3585"/>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刑法修正案有关生产安全的内容</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28" name="五边形 27"/>
            <p:cNvSpPr/>
            <p:nvPr/>
          </p:nvSpPr>
          <p:spPr>
            <a:xfrm>
              <a:off x="2683" y="3585"/>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三</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grpSp>
        <p:nvGrpSpPr>
          <p:cNvPr id="22" name="组合 30"/>
          <p:cNvGrpSpPr/>
          <p:nvPr/>
        </p:nvGrpSpPr>
        <p:grpSpPr>
          <a:xfrm>
            <a:off x="4681969" y="4689995"/>
            <a:ext cx="6983828" cy="540000"/>
            <a:chOff x="2683" y="2461"/>
            <a:chExt cx="6172" cy="772"/>
          </a:xfrm>
          <a:effectLst>
            <a:outerShdw blurRad="88900" dist="63500" dir="8100000" algn="tr" rotWithShape="0">
              <a:prstClr val="black">
                <a:alpha val="100000"/>
              </a:prstClr>
            </a:outerShdw>
          </a:effectLst>
        </p:grpSpPr>
        <p:sp>
          <p:nvSpPr>
            <p:cNvPr id="23" name="矩形 22"/>
            <p:cNvSpPr/>
            <p:nvPr/>
          </p:nvSpPr>
          <p:spPr>
            <a:xfrm>
              <a:off x="2683" y="2461"/>
              <a:ext cx="6172" cy="772"/>
            </a:xfrm>
            <a:prstGeom prst="rect">
              <a:avLst/>
            </a:prstGeom>
            <a:gradFill>
              <a:gsLst>
                <a:gs pos="0">
                  <a:srgbClr val="007BD3"/>
                </a:gs>
                <a:gs pos="100000">
                  <a:srgbClr val="034373"/>
                </a:gs>
              </a:gsLst>
              <a:lin ang="20400000" scaled="0"/>
            </a:gra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0" rIns="91440" bIns="288000" numCol="1" anchor="t" anchorCtr="0" compatLnSpc="1"/>
            <a:lstStyle/>
            <a:p>
              <a:pPr>
                <a:lnSpc>
                  <a:spcPct val="120000"/>
                </a:lnSpc>
              </a:pPr>
              <a:r>
                <a:rPr kumimoji="0" lang="en-US" altLang="zh-CN"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           </a:t>
              </a:r>
              <a:r>
                <a:rPr lang="zh-CN" altLang="en-US" sz="2800" b="1" dirty="0" smtClean="0">
                  <a:solidFill>
                    <a:schemeClr val="bg1"/>
                  </a:solidFill>
                  <a:effectLst>
                    <a:outerShdw blurRad="76200" dist="114300" dir="7800000" algn="br" rotWithShape="0">
                      <a:prstClr val="black">
                        <a:alpha val="40000"/>
                      </a:prstClr>
                    </a:outerShdw>
                  </a:effectLst>
                </a:rPr>
                <a:t>如何保障</a:t>
              </a:r>
              <a:r>
                <a:rPr lang="zh-CN" altLang="en-US" sz="2800" b="1" dirty="0" smtClean="0">
                  <a:solidFill>
                    <a:schemeClr val="bg1"/>
                  </a:solidFill>
                  <a:effectLst>
                    <a:outerShdw blurRad="76200" dist="114300" dir="7800000" algn="br" rotWithShape="0">
                      <a:prstClr val="black">
                        <a:alpha val="40000"/>
                      </a:prstClr>
                    </a:outerShdw>
                  </a:effectLst>
                </a:rPr>
                <a:t>生产安全的</a:t>
              </a:r>
              <a:r>
                <a:rPr lang="zh-CN" altLang="en-US" sz="2800" b="1" dirty="0" smtClean="0">
                  <a:solidFill>
                    <a:schemeClr val="bg1"/>
                  </a:solidFill>
                  <a:effectLst>
                    <a:outerShdw blurRad="76200" dist="114300" dir="7800000" algn="br" rotWithShape="0">
                      <a:prstClr val="black">
                        <a:alpha val="40000"/>
                      </a:prstClr>
                    </a:outerShdw>
                  </a:effectLst>
                </a:rPr>
                <a:t>合法性</a:t>
              </a:r>
              <a:endParaRPr kumimoji="0" lang="zh-CN" altLang="en-US" sz="2800" b="1" i="0" u="none" strike="noStrike" cap="none" normalizeH="0" baseline="0" dirty="0" smtClean="0">
                <a:ln>
                  <a:noFill/>
                </a:ln>
                <a:solidFill>
                  <a:schemeClr val="bg1"/>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sp>
          <p:nvSpPr>
            <p:cNvPr id="24" name="五边形 23"/>
            <p:cNvSpPr/>
            <p:nvPr/>
          </p:nvSpPr>
          <p:spPr>
            <a:xfrm>
              <a:off x="2683" y="2461"/>
              <a:ext cx="1025" cy="772"/>
            </a:xfrm>
            <a:prstGeom prst="homePlate">
              <a:avLst/>
            </a:prstGeom>
            <a:solidFill>
              <a:schemeClr val="accent1">
                <a:lumMod val="90000"/>
              </a:schemeClr>
            </a:solidFill>
            <a:ln w="9525" cap="flat" cmpd="sng" algn="ctr">
              <a:noFill/>
              <a:prstDash val="solid"/>
              <a:round/>
              <a:headEnd type="none" w="med" len="med"/>
              <a:tailEnd type="none" w="med" len="med"/>
            </a:ln>
            <a:effectLst>
              <a:outerShdw blurRad="63500" dist="63500" dir="8100000" algn="tr" rotWithShape="0">
                <a:prstClr val="black">
                  <a:alpha val="40000"/>
                </a:prstClr>
              </a:outerShdw>
            </a:effectLst>
          </p:spPr>
          <p:txBody>
            <a:bodyPr vert="horz" wrap="square" lIns="91440" tIns="45720" rIns="91440" bIns="45720" numCol="1" anchor="t" anchorCtr="0" compatLnSpc="1"/>
            <a:lstStyle/>
            <a:p>
              <a:pPr marL="0" marR="0" indent="0" algn="ctr" defTabSz="914400" rtl="0" eaLnBrk="1" fontAlgn="ctr" latinLnBrk="0" hangingPunct="1">
                <a:lnSpc>
                  <a:spcPct val="11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四</a:t>
              </a:r>
              <a:r>
                <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rPr>
                <a:t>.</a:t>
              </a:r>
              <a:endParaRPr kumimoji="0" lang="en-US" altLang="zh-CN" sz="2800" b="1" i="0" u="none" strike="noStrike" cap="none" normalizeH="0" baseline="0" dirty="0" smtClean="0">
                <a:ln>
                  <a:noFill/>
                </a:ln>
                <a:solidFill>
                  <a:srgbClr val="040404"/>
                </a:solidFill>
                <a:effectLst>
                  <a:outerShdw blurRad="76200" dist="114300" dir="7800000" algn="br" rotWithShape="0">
                    <a:prstClr val="black">
                      <a:alpha val="40000"/>
                    </a:prstClr>
                  </a:outerShdw>
                </a:effectLst>
                <a:latin typeface="Arial" panose="020B0604020202020204" pitchFamily="34" charset="0"/>
                <a:ea typeface="宋体" panose="02010600030101010101" pitchFamily="2" charset="-122"/>
              </a:endParaRPr>
            </a:p>
          </p:txBody>
        </p:sp>
      </p:grpSp>
    </p:spTree>
    <p:custDataLst>
      <p:tags r:id="rId1"/>
    </p:custData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Effect transition="in" filter="fade">
                                      <p:cBhvr>
                                        <p:cTn id="27" dur="1000"/>
                                        <p:tgtEl>
                                          <p:spTgt spid="3"/>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Effect transition="in" filter="fade">
                                      <p:cBhvr>
                                        <p:cTn id="33" dur="1000"/>
                                        <p:tgtEl>
                                          <p:spTgt spid="4"/>
                                        </p:tgtEl>
                                      </p:cBhvr>
                                    </p:animEffect>
                                  </p:childTnLst>
                                </p:cTn>
                              </p:par>
                            </p:childTnLst>
                          </p:cTn>
                        </p:par>
                        <p:par>
                          <p:cTn id="34" fill="hold">
                            <p:stCondLst>
                              <p:cond delay="5000"/>
                            </p:stCondLst>
                            <p:childTnLst>
                              <p:par>
                                <p:cTn id="35" presetID="53" presetClass="entr" presetSubtype="16"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1000" fill="hold"/>
                                        <p:tgtEl>
                                          <p:spTgt spid="22"/>
                                        </p:tgtEl>
                                        <p:attrNameLst>
                                          <p:attrName>ppt_w</p:attrName>
                                        </p:attrNameLst>
                                      </p:cBhvr>
                                      <p:tavLst>
                                        <p:tav tm="0">
                                          <p:val>
                                            <p:fltVal val="0"/>
                                          </p:val>
                                        </p:tav>
                                        <p:tav tm="100000">
                                          <p:val>
                                            <p:strVal val="#ppt_w"/>
                                          </p:val>
                                        </p:tav>
                                      </p:tavLst>
                                    </p:anim>
                                    <p:anim calcmode="lin" valueType="num">
                                      <p:cBhvr>
                                        <p:cTn id="38" dur="1000" fill="hold"/>
                                        <p:tgtEl>
                                          <p:spTgt spid="22"/>
                                        </p:tgtEl>
                                        <p:attrNameLst>
                                          <p:attrName>ppt_h</p:attrName>
                                        </p:attrNameLst>
                                      </p:cBhvr>
                                      <p:tavLst>
                                        <p:tav tm="0">
                                          <p:val>
                                            <p:fltVal val="0"/>
                                          </p:val>
                                        </p:tav>
                                        <p:tav tm="100000">
                                          <p:val>
                                            <p:strVal val="#ppt_h"/>
                                          </p:val>
                                        </p:tav>
                                      </p:tavLst>
                                    </p:anim>
                                    <p:animEffect transition="in" filter="fade">
                                      <p:cBhvr>
                                        <p:cTn id="3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7" name="组合 16"/>
          <p:cNvGrpSpPr/>
          <p:nvPr/>
        </p:nvGrpSpPr>
        <p:grpSpPr>
          <a:xfrm>
            <a:off x="5297898" y="1416968"/>
            <a:ext cx="1584176" cy="1008112"/>
            <a:chOff x="4766233" y="1416968"/>
            <a:chExt cx="1584176" cy="1008112"/>
          </a:xfrm>
        </p:grpSpPr>
        <p:sp>
          <p:nvSpPr>
            <p:cNvPr id="8" name="等腰三角形 7"/>
            <p:cNvSpPr/>
            <p:nvPr/>
          </p:nvSpPr>
          <p:spPr bwMode="auto">
            <a:xfrm>
              <a:off x="4766233" y="1416968"/>
              <a:ext cx="1584176" cy="1008112"/>
            </a:xfrm>
            <a:prstGeom prst="triangle">
              <a:avLst/>
            </a:prstGeom>
            <a:solidFill>
              <a:srgbClr val="C0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3" name="TextBox 12"/>
            <p:cNvSpPr txBox="1"/>
            <p:nvPr/>
          </p:nvSpPr>
          <p:spPr>
            <a:xfrm>
              <a:off x="5045420" y="1826718"/>
              <a:ext cx="1008609" cy="584775"/>
            </a:xfrm>
            <a:prstGeom prst="rect">
              <a:avLst/>
            </a:prstGeom>
            <a:noFill/>
          </p:spPr>
          <p:txBody>
            <a:bodyPr wrap="none" rtlCol="0">
              <a:spAutoFit/>
            </a:bodyPr>
            <a:lstStyle/>
            <a:p>
              <a:r>
                <a:rPr lang="zh-CN" altLang="en-US" sz="3200" b="1" dirty="0" smtClean="0">
                  <a:solidFill>
                    <a:schemeClr val="accent1"/>
                  </a:solidFill>
                </a:rPr>
                <a:t>宪法</a:t>
              </a:r>
              <a:endParaRPr lang="zh-CN" altLang="en-US" sz="3200" b="1" dirty="0">
                <a:solidFill>
                  <a:schemeClr val="accent1"/>
                </a:solidFill>
              </a:endParaRPr>
            </a:p>
          </p:txBody>
        </p:sp>
      </p:grpSp>
      <p:grpSp>
        <p:nvGrpSpPr>
          <p:cNvPr id="18" name="组合 17"/>
          <p:cNvGrpSpPr/>
          <p:nvPr/>
        </p:nvGrpSpPr>
        <p:grpSpPr>
          <a:xfrm>
            <a:off x="4541814" y="2564904"/>
            <a:ext cx="3096000" cy="864000"/>
            <a:chOff x="4010149" y="2564904"/>
            <a:chExt cx="3096000" cy="864000"/>
          </a:xfrm>
        </p:grpSpPr>
        <p:sp>
          <p:nvSpPr>
            <p:cNvPr id="9" name="梯形 8"/>
            <p:cNvSpPr/>
            <p:nvPr/>
          </p:nvSpPr>
          <p:spPr bwMode="auto">
            <a:xfrm>
              <a:off x="4010149" y="2564904"/>
              <a:ext cx="3096000" cy="864000"/>
            </a:xfrm>
            <a:prstGeom prst="trapezoid">
              <a:avLst>
                <a:gd name="adj" fmla="val 78086"/>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4" name="TextBox 13"/>
            <p:cNvSpPr txBox="1"/>
            <p:nvPr/>
          </p:nvSpPr>
          <p:spPr>
            <a:xfrm>
              <a:off x="5044507" y="2700209"/>
              <a:ext cx="1008609" cy="584775"/>
            </a:xfrm>
            <a:prstGeom prst="rect">
              <a:avLst/>
            </a:prstGeom>
            <a:noFill/>
          </p:spPr>
          <p:txBody>
            <a:bodyPr wrap="none" rtlCol="0">
              <a:spAutoFit/>
            </a:bodyPr>
            <a:lstStyle/>
            <a:p>
              <a:r>
                <a:rPr lang="zh-CN" altLang="en-US" sz="3200" b="1" dirty="0" smtClean="0">
                  <a:solidFill>
                    <a:schemeClr val="accent1"/>
                  </a:solidFill>
                </a:rPr>
                <a:t>法律</a:t>
              </a:r>
              <a:endParaRPr lang="zh-CN" altLang="en-US" sz="3200" b="1" dirty="0">
                <a:solidFill>
                  <a:schemeClr val="accent1"/>
                </a:solidFill>
              </a:endParaRPr>
            </a:p>
          </p:txBody>
        </p:sp>
      </p:grpSp>
      <p:grpSp>
        <p:nvGrpSpPr>
          <p:cNvPr id="19" name="组合 18"/>
          <p:cNvGrpSpPr/>
          <p:nvPr/>
        </p:nvGrpSpPr>
        <p:grpSpPr>
          <a:xfrm>
            <a:off x="3776469" y="3573016"/>
            <a:ext cx="4644000" cy="864000"/>
            <a:chOff x="3244804" y="3573016"/>
            <a:chExt cx="4644000" cy="864000"/>
          </a:xfrm>
        </p:grpSpPr>
        <p:sp>
          <p:nvSpPr>
            <p:cNvPr id="11" name="梯形 10"/>
            <p:cNvSpPr/>
            <p:nvPr/>
          </p:nvSpPr>
          <p:spPr bwMode="auto">
            <a:xfrm>
              <a:off x="3244804" y="3573016"/>
              <a:ext cx="4644000" cy="864000"/>
            </a:xfrm>
            <a:prstGeom prst="trapezoid">
              <a:avLst>
                <a:gd name="adj" fmla="val 78086"/>
              </a:avLst>
            </a:prstGeom>
            <a:solidFill>
              <a:srgbClr val="FFC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TextBox 14"/>
            <p:cNvSpPr txBox="1"/>
            <p:nvPr/>
          </p:nvSpPr>
          <p:spPr>
            <a:xfrm>
              <a:off x="4010149" y="3708321"/>
              <a:ext cx="3068469" cy="584775"/>
            </a:xfrm>
            <a:prstGeom prst="rect">
              <a:avLst/>
            </a:prstGeom>
            <a:noFill/>
          </p:spPr>
          <p:txBody>
            <a:bodyPr wrap="none" rtlCol="0">
              <a:spAutoFit/>
            </a:bodyPr>
            <a:lstStyle/>
            <a:p>
              <a:r>
                <a:rPr lang="zh-CN" altLang="en-US" sz="3200" b="1" dirty="0" smtClean="0">
                  <a:solidFill>
                    <a:srgbClr val="002060"/>
                  </a:solidFill>
                </a:rPr>
                <a:t>行政法规、条例</a:t>
              </a:r>
              <a:endParaRPr lang="zh-CN" altLang="en-US" sz="3200" b="1" dirty="0">
                <a:solidFill>
                  <a:srgbClr val="002060"/>
                </a:solidFill>
              </a:endParaRPr>
            </a:p>
          </p:txBody>
        </p:sp>
      </p:grpSp>
      <p:grpSp>
        <p:nvGrpSpPr>
          <p:cNvPr id="20" name="组合 19"/>
          <p:cNvGrpSpPr/>
          <p:nvPr/>
        </p:nvGrpSpPr>
        <p:grpSpPr>
          <a:xfrm>
            <a:off x="2984381" y="4581224"/>
            <a:ext cx="6228000" cy="864000"/>
            <a:chOff x="2452716" y="4581224"/>
            <a:chExt cx="6228000" cy="864000"/>
          </a:xfrm>
        </p:grpSpPr>
        <p:sp>
          <p:nvSpPr>
            <p:cNvPr id="12" name="梯形 11"/>
            <p:cNvSpPr/>
            <p:nvPr/>
          </p:nvSpPr>
          <p:spPr bwMode="auto">
            <a:xfrm>
              <a:off x="2452716" y="4581224"/>
              <a:ext cx="6228000" cy="864000"/>
            </a:xfrm>
            <a:prstGeom prst="trapezoid">
              <a:avLst>
                <a:gd name="adj" fmla="val 78086"/>
              </a:avLst>
            </a:prstGeom>
            <a:solidFill>
              <a:srgbClr val="FFFF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3866133" y="4716433"/>
              <a:ext cx="3480440" cy="584775"/>
            </a:xfrm>
            <a:prstGeom prst="rect">
              <a:avLst/>
            </a:prstGeom>
            <a:noFill/>
          </p:spPr>
          <p:txBody>
            <a:bodyPr wrap="none" rtlCol="0">
              <a:spAutoFit/>
            </a:bodyPr>
            <a:lstStyle/>
            <a:p>
              <a:r>
                <a:rPr lang="zh-CN" altLang="en-US" sz="3200" b="1" dirty="0" smtClean="0">
                  <a:solidFill>
                    <a:srgbClr val="002060"/>
                  </a:solidFill>
                </a:rPr>
                <a:t>地方性法规、条例</a:t>
              </a:r>
              <a:endParaRPr lang="zh-CN" altLang="en-US" sz="3200" b="1" dirty="0">
                <a:solidFill>
                  <a:srgbClr val="00206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1000"/>
                                        <p:tgtEl>
                                          <p:spTgt spid="2"/>
                                        </p:tgtEl>
                                      </p:cBhvr>
                                    </p:animEffect>
                                  </p:childTnLst>
                                </p:cTn>
                              </p:par>
                            </p:childTnLst>
                          </p:cTn>
                        </p:par>
                        <p:par>
                          <p:cTn id="12" fill="hold">
                            <p:stCondLst>
                              <p:cond delay="2000"/>
                            </p:stCondLst>
                            <p:childTnLst>
                              <p:par>
                                <p:cTn id="13" presetID="7" presetClass="entr" presetSubtype="4"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ppt_x"/>
                                          </p:val>
                                        </p:tav>
                                        <p:tav tm="100000">
                                          <p:val>
                                            <p:strVal val="#ppt_x"/>
                                          </p:val>
                                        </p:tav>
                                      </p:tavLst>
                                    </p:anim>
                                    <p:anim calcmode="lin" valueType="num">
                                      <p:cBhvr additive="base">
                                        <p:cTn id="16" dur="2000" fill="hold"/>
                                        <p:tgtEl>
                                          <p:spTgt spid="17"/>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7" presetClass="entr" presetSubtype="4"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2000" fill="hold"/>
                                        <p:tgtEl>
                                          <p:spTgt spid="18"/>
                                        </p:tgtEl>
                                        <p:attrNameLst>
                                          <p:attrName>ppt_x</p:attrName>
                                        </p:attrNameLst>
                                      </p:cBhvr>
                                      <p:tavLst>
                                        <p:tav tm="0">
                                          <p:val>
                                            <p:strVal val="#ppt_x"/>
                                          </p:val>
                                        </p:tav>
                                        <p:tav tm="100000">
                                          <p:val>
                                            <p:strVal val="#ppt_x"/>
                                          </p:val>
                                        </p:tav>
                                      </p:tavLst>
                                    </p:anim>
                                    <p:anim calcmode="lin" valueType="num">
                                      <p:cBhvr additive="base">
                                        <p:cTn id="21" dur="2000" fill="hold"/>
                                        <p:tgtEl>
                                          <p:spTgt spid="18"/>
                                        </p:tgtEl>
                                        <p:attrNameLst>
                                          <p:attrName>ppt_y</p:attrName>
                                        </p:attrNameLst>
                                      </p:cBhvr>
                                      <p:tavLst>
                                        <p:tav tm="0">
                                          <p:val>
                                            <p:strVal val="1+#ppt_h/2"/>
                                          </p:val>
                                        </p:tav>
                                        <p:tav tm="100000">
                                          <p:val>
                                            <p:strVal val="#ppt_y"/>
                                          </p:val>
                                        </p:tav>
                                      </p:tavLst>
                                    </p:anim>
                                  </p:childTnLst>
                                </p:cTn>
                              </p:par>
                            </p:childTnLst>
                          </p:cTn>
                        </p:par>
                        <p:par>
                          <p:cTn id="22" fill="hold">
                            <p:stCondLst>
                              <p:cond delay="6000"/>
                            </p:stCondLst>
                            <p:childTnLst>
                              <p:par>
                                <p:cTn id="23" presetID="7" presetClass="entr" presetSubtype="4"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0" fill="hold"/>
                                        <p:tgtEl>
                                          <p:spTgt spid="19"/>
                                        </p:tgtEl>
                                        <p:attrNameLst>
                                          <p:attrName>ppt_x</p:attrName>
                                        </p:attrNameLst>
                                      </p:cBhvr>
                                      <p:tavLst>
                                        <p:tav tm="0">
                                          <p:val>
                                            <p:strVal val="#ppt_x"/>
                                          </p:val>
                                        </p:tav>
                                        <p:tav tm="100000">
                                          <p:val>
                                            <p:strVal val="#ppt_x"/>
                                          </p:val>
                                        </p:tav>
                                      </p:tavLst>
                                    </p:anim>
                                    <p:anim calcmode="lin" valueType="num">
                                      <p:cBhvr additive="base">
                                        <p:cTn id="26" dur="20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8000"/>
                            </p:stCondLst>
                            <p:childTnLst>
                              <p:par>
                                <p:cTn id="28" presetID="7"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2000" fill="hold"/>
                                        <p:tgtEl>
                                          <p:spTgt spid="20"/>
                                        </p:tgtEl>
                                        <p:attrNameLst>
                                          <p:attrName>ppt_x</p:attrName>
                                        </p:attrNameLst>
                                      </p:cBhvr>
                                      <p:tavLst>
                                        <p:tav tm="0">
                                          <p:val>
                                            <p:strVal val="#ppt_x"/>
                                          </p:val>
                                        </p:tav>
                                        <p:tav tm="100000">
                                          <p:val>
                                            <p:strVal val="#ppt_x"/>
                                          </p:val>
                                        </p:tav>
                                      </p:tavLst>
                                    </p:anim>
                                    <p:anim calcmode="lin" valueType="num">
                                      <p:cBhvr additive="base">
                                        <p:cTn id="31" dur="2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6" name="矩形 5"/>
          <p:cNvSpPr/>
          <p:nvPr/>
        </p:nvSpPr>
        <p:spPr>
          <a:xfrm>
            <a:off x="434954" y="1375608"/>
            <a:ext cx="4295256" cy="1477328"/>
          </a:xfrm>
          <a:prstGeom prst="rect">
            <a:avLst/>
          </a:prstGeom>
        </p:spPr>
        <p:txBody>
          <a:bodyPr wrap="square">
            <a:spAutoFit/>
          </a:bodyPr>
          <a:lstStyle/>
          <a:p>
            <a:pPr indent="457200"/>
            <a:r>
              <a:rPr lang="zh-CN" altLang="en-US" dirty="0" smtClean="0">
                <a:solidFill>
                  <a:srgbClr val="002060"/>
                </a:solidFill>
              </a:rPr>
              <a:t>刑法是指一切规定犯罪、刑事责任和刑罚的法律规范的</a:t>
            </a:r>
            <a:r>
              <a:rPr lang="zh-CN" altLang="en-US" dirty="0" smtClean="0">
                <a:solidFill>
                  <a:srgbClr val="002060"/>
                </a:solidFill>
              </a:rPr>
              <a:t>总和，量刑的依据。</a:t>
            </a:r>
            <a:endParaRPr lang="en-US" altLang="zh-CN" dirty="0" smtClean="0">
              <a:solidFill>
                <a:srgbClr val="002060"/>
              </a:solidFill>
            </a:endParaRPr>
          </a:p>
          <a:p>
            <a:pPr indent="457200"/>
            <a:r>
              <a:rPr lang="zh-CN" altLang="en-US" dirty="0" smtClean="0">
                <a:solidFill>
                  <a:srgbClr val="002060"/>
                </a:solidFill>
              </a:rPr>
              <a:t>为了保障生产经营活动的合法性，就要遵纪守法</a:t>
            </a:r>
            <a:r>
              <a:rPr lang="zh-CN" altLang="en-US" dirty="0" smtClean="0">
                <a:solidFill>
                  <a:srgbClr val="002060"/>
                </a:solidFill>
              </a:rPr>
              <a:t>。</a:t>
            </a:r>
            <a:endParaRPr lang="en-US" altLang="zh-CN" dirty="0" smtClean="0">
              <a:solidFill>
                <a:srgbClr val="002060"/>
              </a:solidFill>
            </a:endParaRPr>
          </a:p>
          <a:p>
            <a:pPr indent="457200"/>
            <a:r>
              <a:rPr lang="zh-CN" altLang="en-US" dirty="0" smtClean="0">
                <a:solidFill>
                  <a:srgbClr val="002060"/>
                </a:solidFill>
              </a:rPr>
              <a:t>建筑</a:t>
            </a:r>
            <a:r>
              <a:rPr lang="zh-CN" altLang="en-US" dirty="0" smtClean="0">
                <a:solidFill>
                  <a:srgbClr val="002060"/>
                </a:solidFill>
              </a:rPr>
              <a:t>施工安全相关的法律、法规</a:t>
            </a:r>
            <a:r>
              <a:rPr lang="zh-CN" altLang="en-US" dirty="0" smtClean="0">
                <a:solidFill>
                  <a:srgbClr val="002060"/>
                </a:solidFill>
              </a:rPr>
              <a:t>：</a:t>
            </a:r>
            <a:endParaRPr lang="en-US" altLang="zh-CN" dirty="0" smtClean="0">
              <a:solidFill>
                <a:srgbClr val="002060"/>
              </a:solidFill>
            </a:endParaRPr>
          </a:p>
        </p:txBody>
      </p:sp>
      <p:pic>
        <p:nvPicPr>
          <p:cNvPr id="100354" name="Picture 2" descr="http://5b0988e595225.cdn.sohucs.com/images/20190507/87bb932d08314591b79ef295259175a5.jpeg"/>
          <p:cNvPicPr>
            <a:picLocks noChangeAspect="1" noChangeArrowheads="1"/>
          </p:cNvPicPr>
          <p:nvPr/>
        </p:nvPicPr>
        <p:blipFill>
          <a:blip r:embed="rId1" cstate="print"/>
          <a:srcRect l="6135" r="6461"/>
          <a:stretch>
            <a:fillRect/>
          </a:stretch>
        </p:blipFill>
        <p:spPr bwMode="auto">
          <a:xfrm>
            <a:off x="5154206" y="980728"/>
            <a:ext cx="1877811"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56" name="Picture 4" descr="http://5b0988e595225.cdn.sohucs.com/q_70,c_zoom,w_640/images/20190628/06b93d880c0b4da08197ef5eb4b9ed69.jpeg"/>
          <p:cNvPicPr>
            <a:picLocks noChangeAspect="1" noChangeArrowheads="1"/>
          </p:cNvPicPr>
          <p:nvPr/>
        </p:nvPicPr>
        <p:blipFill>
          <a:blip r:embed="rId2" cstate="print"/>
          <a:srcRect t="13795" r="73236"/>
          <a:stretch>
            <a:fillRect/>
          </a:stretch>
        </p:blipFill>
        <p:spPr bwMode="auto">
          <a:xfrm>
            <a:off x="7496368" y="980728"/>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58" name="Picture 6" descr="http://img.mp.sohu.com/upload/20170719/94bf0a2f9a4f4608a0c9ba580c8a56fb_th.png"/>
          <p:cNvPicPr>
            <a:picLocks noChangeAspect="1" noChangeArrowheads="1"/>
          </p:cNvPicPr>
          <p:nvPr/>
        </p:nvPicPr>
        <p:blipFill>
          <a:blip r:embed="rId3" cstate="print"/>
          <a:srcRect/>
          <a:stretch>
            <a:fillRect/>
          </a:stretch>
        </p:blipFill>
        <p:spPr bwMode="auto">
          <a:xfrm>
            <a:off x="9837862" y="980728"/>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0" name="Picture 8" descr="https://ss0.bdstatic.com/70cFvHSh_Q1YnxGkpoWK1HF6hhy/it/u=1411892591,1429624207&amp;fm=26&amp;gp=0.jpg"/>
          <p:cNvPicPr>
            <a:picLocks noChangeAspect="1" noChangeArrowheads="1"/>
          </p:cNvPicPr>
          <p:nvPr/>
        </p:nvPicPr>
        <p:blipFill>
          <a:blip r:embed="rId4" cstate="print"/>
          <a:srcRect/>
          <a:stretch>
            <a:fillRect/>
          </a:stretch>
        </p:blipFill>
        <p:spPr bwMode="auto">
          <a:xfrm>
            <a:off x="513117" y="3933336"/>
            <a:ext cx="1877143"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2" name="Picture 10" descr="https://gimg2.baidu.com/image_search/src=http%3A%2F%2Fwww.law-lib.com%2Fshopping%2Fimages%2F29045.jpg&amp;refer=http%3A%2F%2Fwww.law-lib.com&amp;app=2002&amp;size=f9999,10000&amp;q=a80&amp;n=0&amp;g=0n&amp;fmt=jpeg?sec=1614048310&amp;t=7838256e290aac40a0e6b741f4c0f2db"/>
          <p:cNvPicPr>
            <a:picLocks noChangeArrowheads="1"/>
          </p:cNvPicPr>
          <p:nvPr/>
        </p:nvPicPr>
        <p:blipFill>
          <a:blip r:embed="rId5" cstate="print"/>
          <a:srcRect t="5715"/>
          <a:stretch>
            <a:fillRect/>
          </a:stretch>
        </p:blipFill>
        <p:spPr bwMode="auto">
          <a:xfrm>
            <a:off x="2854610" y="3933336"/>
            <a:ext cx="18756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4" name="Picture 12" descr="https://gimg2.baidu.com/image_search/src=http%3A%2F%2Fm.360buyimg.com%2Fn12%2F15757%2F711e09b2-e451-4716-8fa4-8da2058b572f.jpg%21q70.jpg&amp;refer=http%3A%2F%2Fm.360buyimg.com&amp;app=2002&amp;size=f9999,10000&amp;q=a80&amp;n=0&amp;g=0n&amp;fmt=jpeg?sec=1614048877&amp;t=74cad10dcc8c225e0da97c314b07e291"/>
          <p:cNvPicPr>
            <a:picLocks noChangeArrowheads="1"/>
          </p:cNvPicPr>
          <p:nvPr/>
        </p:nvPicPr>
        <p:blipFill>
          <a:blip r:embed="rId6" cstate="print"/>
          <a:srcRect l="13213" r="13078"/>
          <a:stretch>
            <a:fillRect/>
          </a:stretch>
        </p:blipFill>
        <p:spPr bwMode="auto">
          <a:xfrm>
            <a:off x="5154206" y="3933336"/>
            <a:ext cx="18720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pic>
        <p:nvPicPr>
          <p:cNvPr id="100366" name="Picture 14" descr="https://gimg2.baidu.com/image_search/src=http%3A%2F%2Ffilesrv.iyunshu.com%2FC%2F01118%2F97875118179141944000-fm.jpg&amp;refer=http%3A%2F%2Ffilesrv.iyunshu.com&amp;app=2002&amp;size=f9999,10000&amp;q=a80&amp;n=0&amp;g=0n&amp;fmt=jpeg?sec=1614049225&amp;t=8bc37c84e5079106b59877bcb8d37a0b"/>
          <p:cNvPicPr>
            <a:picLocks noChangeArrowheads="1"/>
          </p:cNvPicPr>
          <p:nvPr/>
        </p:nvPicPr>
        <p:blipFill>
          <a:blip r:embed="rId7" cstate="print"/>
          <a:srcRect/>
          <a:stretch>
            <a:fillRect/>
          </a:stretch>
        </p:blipFill>
        <p:spPr bwMode="auto">
          <a:xfrm>
            <a:off x="7496368" y="3933336"/>
            <a:ext cx="1872000" cy="2520000"/>
          </a:xfrm>
          <a:prstGeom prst="rect">
            <a:avLst/>
          </a:prstGeom>
          <a:noFill/>
          <a:effectLst>
            <a:outerShdw blurRad="76200" dist="101600" dir="8100000" algn="tr" rotWithShape="0">
              <a:prstClr val="black">
                <a:alpha val="77000"/>
              </a:prstClr>
            </a:outerShdw>
          </a:effectLst>
          <a:scene3d>
            <a:camera prst="orthographicFront"/>
            <a:lightRig rig="threePt" dir="t"/>
          </a:scene3d>
          <a:sp3d>
            <a:bevelT/>
            <a:bevelB/>
          </a:sp3d>
        </p:spPr>
      </p:pic>
      <p:grpSp>
        <p:nvGrpSpPr>
          <p:cNvPr id="17" name="组合 16"/>
          <p:cNvGrpSpPr/>
          <p:nvPr/>
        </p:nvGrpSpPr>
        <p:grpSpPr>
          <a:xfrm>
            <a:off x="9837862" y="3933336"/>
            <a:ext cx="1877143" cy="2520000"/>
            <a:chOff x="5159810" y="4149080"/>
            <a:chExt cx="1877143" cy="2520000"/>
          </a:xfrm>
        </p:grpSpPr>
        <p:sp>
          <p:nvSpPr>
            <p:cNvPr id="15" name="矩形 14"/>
            <p:cNvSpPr/>
            <p:nvPr/>
          </p:nvSpPr>
          <p:spPr bwMode="auto">
            <a:xfrm>
              <a:off x="5159810" y="4149080"/>
              <a:ext cx="1877143" cy="2520000"/>
            </a:xfrm>
            <a:prstGeom prst="rect">
              <a:avLst/>
            </a:prstGeom>
            <a:solidFill>
              <a:schemeClr val="accent1"/>
            </a:solidFill>
            <a:ln w="9525" cap="flat" cmpd="sng" algn="ctr">
              <a:noFill/>
              <a:prstDash val="solid"/>
              <a:round/>
              <a:headEnd type="none" w="med" len="med"/>
              <a:tailEnd type="none" w="med" len="med"/>
            </a:ln>
            <a:effectLst>
              <a:outerShdw blurRad="76200" dist="101600" dir="8100000" algn="tr" rotWithShape="0">
                <a:prstClr val="black">
                  <a:alpha val="75000"/>
                </a:prstClr>
              </a:outerShdw>
            </a:effectLst>
            <a:scene3d>
              <a:camera prst="orthographicFront"/>
              <a:lightRig rig="threePt" dir="t"/>
            </a:scene3d>
            <a:sp3d>
              <a:bevelT/>
              <a:bevelB/>
            </a:sp3d>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6" name="TextBox 15"/>
            <p:cNvSpPr txBox="1"/>
            <p:nvPr/>
          </p:nvSpPr>
          <p:spPr>
            <a:xfrm>
              <a:off x="5249924" y="4391233"/>
              <a:ext cx="1658651" cy="2062103"/>
            </a:xfrm>
            <a:prstGeom prst="rect">
              <a:avLst/>
            </a:prstGeom>
            <a:noFill/>
          </p:spPr>
          <p:txBody>
            <a:bodyPr wrap="square" rtlCol="0">
              <a:spAutoFit/>
            </a:bodyPr>
            <a:lstStyle/>
            <a:p>
              <a:r>
                <a:rPr lang="zh-CN" altLang="en-US" sz="1600" dirty="0" smtClean="0">
                  <a:solidFill>
                    <a:srgbClr val="002060"/>
                  </a:solidFill>
                </a:rPr>
                <a:t>以发文的形式</a:t>
              </a:r>
              <a:endParaRPr lang="en-US" altLang="zh-CN" sz="1600" dirty="0" smtClean="0">
                <a:solidFill>
                  <a:srgbClr val="002060"/>
                </a:solidFill>
              </a:endParaRPr>
            </a:p>
            <a:p>
              <a:r>
                <a:rPr lang="zh-CN" altLang="en-US" sz="1600" dirty="0" smtClean="0">
                  <a:solidFill>
                    <a:srgbClr val="002060"/>
                  </a:solidFill>
                </a:rPr>
                <a:t>各</a:t>
              </a:r>
              <a:r>
                <a:rPr lang="zh-CN" altLang="en-US" sz="1600" dirty="0" smtClean="0">
                  <a:solidFill>
                    <a:srgbClr val="002060"/>
                  </a:solidFill>
                </a:rPr>
                <a:t>类分项管理规定和办法等</a:t>
              </a:r>
              <a:endParaRPr lang="en-US" altLang="zh-CN" sz="1600" dirty="0" smtClean="0">
                <a:solidFill>
                  <a:srgbClr val="002060"/>
                </a:solidFill>
              </a:endParaRPr>
            </a:p>
            <a:p>
              <a:r>
                <a:rPr lang="zh-CN" altLang="en-US" sz="1600" dirty="0" smtClean="0">
                  <a:solidFill>
                    <a:srgbClr val="002060"/>
                  </a:solidFill>
                </a:rPr>
                <a:t>如：部、厅的</a:t>
              </a:r>
              <a:r>
                <a:rPr lang="en-US" altLang="zh-CN" sz="1600" dirty="0" smtClean="0">
                  <a:solidFill>
                    <a:srgbClr val="002060"/>
                  </a:solidFill>
                </a:rPr>
                <a:t>《</a:t>
              </a:r>
              <a:r>
                <a:rPr lang="zh-CN" altLang="en-US" sz="1600" dirty="0" smtClean="0">
                  <a:solidFill>
                    <a:srgbClr val="002060"/>
                  </a:solidFill>
                </a:rPr>
                <a:t>危险性较大和超过一定规模的分部分项工程安全管理规定</a:t>
              </a:r>
              <a:r>
                <a:rPr lang="en-US" altLang="zh-CN" sz="1600" dirty="0" smtClean="0">
                  <a:solidFill>
                    <a:srgbClr val="002060"/>
                  </a:solidFill>
                </a:rPr>
                <a:t>》</a:t>
              </a:r>
              <a:endParaRPr lang="zh-CN" altLang="en-US" sz="1600" dirty="0">
                <a:solidFill>
                  <a:srgbClr val="002060"/>
                </a:solidFill>
              </a:endParaRPr>
            </a:p>
          </p:txBody>
        </p:sp>
      </p:grpSp>
      <p:pic>
        <p:nvPicPr>
          <p:cNvPr id="7" name="图片 6" descr="〔微信公众号：安全生产管理〕二维码（黑白）"/>
          <p:cNvPicPr>
            <a:picLocks noChangeAspect="1"/>
          </p:cNvPicPr>
          <p:nvPr/>
        </p:nvPicPr>
        <p:blipFill>
          <a:blip r:embed="rId8"/>
          <a:stretch>
            <a:fillRect/>
          </a:stretch>
        </p:blipFill>
        <p:spPr>
          <a:xfrm>
            <a:off x="975995" y="2853055"/>
            <a:ext cx="830580" cy="830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2839"/>
                            </p:stCondLst>
                            <p:childTnLst>
                              <p:par>
                                <p:cTn id="11" presetID="51" presetClass="entr" presetSubtype="0" fill="hold" nodeType="afterEffect">
                                  <p:stCondLst>
                                    <p:cond delay="0"/>
                                  </p:stCondLst>
                                  <p:childTnLst>
                                    <p:set>
                                      <p:cBhvr>
                                        <p:cTn id="12" dur="1" fill="hold">
                                          <p:stCondLst>
                                            <p:cond delay="0"/>
                                          </p:stCondLst>
                                        </p:cTn>
                                        <p:tgtEl>
                                          <p:spTgt spid="100354"/>
                                        </p:tgtEl>
                                        <p:attrNameLst>
                                          <p:attrName>style.visibility</p:attrName>
                                        </p:attrNameLst>
                                      </p:cBhvr>
                                      <p:to>
                                        <p:strVal val="visible"/>
                                      </p:to>
                                    </p:set>
                                    <p:animEffect transition="in" filter="fade">
                                      <p:cBhvr>
                                        <p:cTn id="13" dur="770" decel="100000"/>
                                        <p:tgtEl>
                                          <p:spTgt spid="100354"/>
                                        </p:tgtEl>
                                      </p:cBhvr>
                                    </p:animEffect>
                                    <p:animScale>
                                      <p:cBhvr>
                                        <p:cTn id="14" dur="770" decel="100000"/>
                                        <p:tgtEl>
                                          <p:spTgt spid="100354"/>
                                        </p:tgtEl>
                                      </p:cBhvr>
                                      <p:from x="10000" y="10000"/>
                                      <p:to x="200000" y="450000"/>
                                    </p:animScale>
                                    <p:animScale>
                                      <p:cBhvr>
                                        <p:cTn id="15" dur="1230" accel="100000" fill="hold">
                                          <p:stCondLst>
                                            <p:cond delay="770"/>
                                          </p:stCondLst>
                                        </p:cTn>
                                        <p:tgtEl>
                                          <p:spTgt spid="100354"/>
                                        </p:tgtEl>
                                      </p:cBhvr>
                                      <p:from x="200000" y="450000"/>
                                      <p:to x="100000" y="100000"/>
                                    </p:animScale>
                                    <p:set>
                                      <p:cBhvr>
                                        <p:cTn id="16" dur="770" fill="hold"/>
                                        <p:tgtEl>
                                          <p:spTgt spid="100354"/>
                                        </p:tgtEl>
                                        <p:attrNameLst>
                                          <p:attrName>ppt_x</p:attrName>
                                        </p:attrNameLst>
                                      </p:cBhvr>
                                      <p:to>
                                        <p:strVal val="(0.5)"/>
                                      </p:to>
                                    </p:set>
                                    <p:anim from="(0.5)" to="(#ppt_x)" calcmode="lin" valueType="num">
                                      <p:cBhvr>
                                        <p:cTn id="17" dur="1230" accel="100000" fill="hold">
                                          <p:stCondLst>
                                            <p:cond delay="770"/>
                                          </p:stCondLst>
                                        </p:cTn>
                                        <p:tgtEl>
                                          <p:spTgt spid="100354"/>
                                        </p:tgtEl>
                                        <p:attrNameLst>
                                          <p:attrName>ppt_x</p:attrName>
                                        </p:attrNameLst>
                                      </p:cBhvr>
                                    </p:anim>
                                    <p:set>
                                      <p:cBhvr>
                                        <p:cTn id="18" dur="770" fill="hold"/>
                                        <p:tgtEl>
                                          <p:spTgt spid="100354"/>
                                        </p:tgtEl>
                                        <p:attrNameLst>
                                          <p:attrName>ppt_y</p:attrName>
                                        </p:attrNameLst>
                                      </p:cBhvr>
                                      <p:to>
                                        <p:strVal val="(#ppt_y+0.4)"/>
                                      </p:to>
                                    </p:set>
                                    <p:anim from="(#ppt_y+0.4)" to="(#ppt_y)" calcmode="lin" valueType="num">
                                      <p:cBhvr>
                                        <p:cTn id="19" dur="1230" accel="100000" fill="hold">
                                          <p:stCondLst>
                                            <p:cond delay="770"/>
                                          </p:stCondLst>
                                        </p:cTn>
                                        <p:tgtEl>
                                          <p:spTgt spid="100354"/>
                                        </p:tgtEl>
                                        <p:attrNameLst>
                                          <p:attrName>ppt_y</p:attrName>
                                        </p:attrNameLst>
                                      </p:cBhvr>
                                    </p:anim>
                                  </p:childTnLst>
                                </p:cTn>
                              </p:par>
                            </p:childTnLst>
                          </p:cTn>
                        </p:par>
                        <p:par>
                          <p:cTn id="20" fill="hold">
                            <p:stCondLst>
                              <p:cond delay="4839"/>
                            </p:stCondLst>
                            <p:childTnLst>
                              <p:par>
                                <p:cTn id="21" presetID="51" presetClass="entr" presetSubtype="0" fill="hold" nodeType="afterEffect">
                                  <p:stCondLst>
                                    <p:cond delay="0"/>
                                  </p:stCondLst>
                                  <p:childTnLst>
                                    <p:set>
                                      <p:cBhvr>
                                        <p:cTn id="22" dur="1" fill="hold">
                                          <p:stCondLst>
                                            <p:cond delay="0"/>
                                          </p:stCondLst>
                                        </p:cTn>
                                        <p:tgtEl>
                                          <p:spTgt spid="100356"/>
                                        </p:tgtEl>
                                        <p:attrNameLst>
                                          <p:attrName>style.visibility</p:attrName>
                                        </p:attrNameLst>
                                      </p:cBhvr>
                                      <p:to>
                                        <p:strVal val="visible"/>
                                      </p:to>
                                    </p:set>
                                    <p:animEffect transition="in" filter="fade">
                                      <p:cBhvr>
                                        <p:cTn id="23" dur="770" decel="100000"/>
                                        <p:tgtEl>
                                          <p:spTgt spid="100356"/>
                                        </p:tgtEl>
                                      </p:cBhvr>
                                    </p:animEffect>
                                    <p:animScale>
                                      <p:cBhvr>
                                        <p:cTn id="24" dur="770" decel="100000"/>
                                        <p:tgtEl>
                                          <p:spTgt spid="100356"/>
                                        </p:tgtEl>
                                      </p:cBhvr>
                                      <p:from x="10000" y="10000"/>
                                      <p:to x="200000" y="450000"/>
                                    </p:animScale>
                                    <p:animScale>
                                      <p:cBhvr>
                                        <p:cTn id="25" dur="1230" accel="100000" fill="hold">
                                          <p:stCondLst>
                                            <p:cond delay="770"/>
                                          </p:stCondLst>
                                        </p:cTn>
                                        <p:tgtEl>
                                          <p:spTgt spid="100356"/>
                                        </p:tgtEl>
                                      </p:cBhvr>
                                      <p:from x="200000" y="450000"/>
                                      <p:to x="100000" y="100000"/>
                                    </p:animScale>
                                    <p:set>
                                      <p:cBhvr>
                                        <p:cTn id="26" dur="770" fill="hold"/>
                                        <p:tgtEl>
                                          <p:spTgt spid="100356"/>
                                        </p:tgtEl>
                                        <p:attrNameLst>
                                          <p:attrName>ppt_x</p:attrName>
                                        </p:attrNameLst>
                                      </p:cBhvr>
                                      <p:to>
                                        <p:strVal val="(0.5)"/>
                                      </p:to>
                                    </p:set>
                                    <p:anim from="(0.5)" to="(#ppt_x)" calcmode="lin" valueType="num">
                                      <p:cBhvr>
                                        <p:cTn id="27" dur="1230" accel="100000" fill="hold">
                                          <p:stCondLst>
                                            <p:cond delay="770"/>
                                          </p:stCondLst>
                                        </p:cTn>
                                        <p:tgtEl>
                                          <p:spTgt spid="100356"/>
                                        </p:tgtEl>
                                        <p:attrNameLst>
                                          <p:attrName>ppt_x</p:attrName>
                                        </p:attrNameLst>
                                      </p:cBhvr>
                                    </p:anim>
                                    <p:set>
                                      <p:cBhvr>
                                        <p:cTn id="28" dur="770" fill="hold"/>
                                        <p:tgtEl>
                                          <p:spTgt spid="100356"/>
                                        </p:tgtEl>
                                        <p:attrNameLst>
                                          <p:attrName>ppt_y</p:attrName>
                                        </p:attrNameLst>
                                      </p:cBhvr>
                                      <p:to>
                                        <p:strVal val="(#ppt_y+0.4)"/>
                                      </p:to>
                                    </p:set>
                                    <p:anim from="(#ppt_y+0.4)" to="(#ppt_y)" calcmode="lin" valueType="num">
                                      <p:cBhvr>
                                        <p:cTn id="29" dur="1230" accel="100000" fill="hold">
                                          <p:stCondLst>
                                            <p:cond delay="770"/>
                                          </p:stCondLst>
                                        </p:cTn>
                                        <p:tgtEl>
                                          <p:spTgt spid="100356"/>
                                        </p:tgtEl>
                                        <p:attrNameLst>
                                          <p:attrName>ppt_y</p:attrName>
                                        </p:attrNameLst>
                                      </p:cBhvr>
                                    </p:anim>
                                  </p:childTnLst>
                                </p:cTn>
                              </p:par>
                            </p:childTnLst>
                          </p:cTn>
                        </p:par>
                        <p:par>
                          <p:cTn id="30" fill="hold">
                            <p:stCondLst>
                              <p:cond delay="6839"/>
                            </p:stCondLst>
                            <p:childTnLst>
                              <p:par>
                                <p:cTn id="31" presetID="51" presetClass="entr" presetSubtype="0" fill="hold" nodeType="afterEffect">
                                  <p:stCondLst>
                                    <p:cond delay="0"/>
                                  </p:stCondLst>
                                  <p:childTnLst>
                                    <p:set>
                                      <p:cBhvr>
                                        <p:cTn id="32" dur="1" fill="hold">
                                          <p:stCondLst>
                                            <p:cond delay="0"/>
                                          </p:stCondLst>
                                        </p:cTn>
                                        <p:tgtEl>
                                          <p:spTgt spid="100358"/>
                                        </p:tgtEl>
                                        <p:attrNameLst>
                                          <p:attrName>style.visibility</p:attrName>
                                        </p:attrNameLst>
                                      </p:cBhvr>
                                      <p:to>
                                        <p:strVal val="visible"/>
                                      </p:to>
                                    </p:set>
                                    <p:animEffect transition="in" filter="fade">
                                      <p:cBhvr>
                                        <p:cTn id="33" dur="770" decel="100000"/>
                                        <p:tgtEl>
                                          <p:spTgt spid="100358"/>
                                        </p:tgtEl>
                                      </p:cBhvr>
                                    </p:animEffect>
                                    <p:animScale>
                                      <p:cBhvr>
                                        <p:cTn id="34" dur="770" decel="100000"/>
                                        <p:tgtEl>
                                          <p:spTgt spid="100358"/>
                                        </p:tgtEl>
                                      </p:cBhvr>
                                      <p:from x="10000" y="10000"/>
                                      <p:to x="200000" y="450000"/>
                                    </p:animScale>
                                    <p:animScale>
                                      <p:cBhvr>
                                        <p:cTn id="35" dur="1230" accel="100000" fill="hold">
                                          <p:stCondLst>
                                            <p:cond delay="770"/>
                                          </p:stCondLst>
                                        </p:cTn>
                                        <p:tgtEl>
                                          <p:spTgt spid="100358"/>
                                        </p:tgtEl>
                                      </p:cBhvr>
                                      <p:from x="200000" y="450000"/>
                                      <p:to x="100000" y="100000"/>
                                    </p:animScale>
                                    <p:set>
                                      <p:cBhvr>
                                        <p:cTn id="36" dur="770" fill="hold"/>
                                        <p:tgtEl>
                                          <p:spTgt spid="100358"/>
                                        </p:tgtEl>
                                        <p:attrNameLst>
                                          <p:attrName>ppt_x</p:attrName>
                                        </p:attrNameLst>
                                      </p:cBhvr>
                                      <p:to>
                                        <p:strVal val="(0.5)"/>
                                      </p:to>
                                    </p:set>
                                    <p:anim from="(0.5)" to="(#ppt_x)" calcmode="lin" valueType="num">
                                      <p:cBhvr>
                                        <p:cTn id="37" dur="1230" accel="100000" fill="hold">
                                          <p:stCondLst>
                                            <p:cond delay="770"/>
                                          </p:stCondLst>
                                        </p:cTn>
                                        <p:tgtEl>
                                          <p:spTgt spid="100358"/>
                                        </p:tgtEl>
                                        <p:attrNameLst>
                                          <p:attrName>ppt_x</p:attrName>
                                        </p:attrNameLst>
                                      </p:cBhvr>
                                    </p:anim>
                                    <p:set>
                                      <p:cBhvr>
                                        <p:cTn id="38" dur="770" fill="hold"/>
                                        <p:tgtEl>
                                          <p:spTgt spid="100358"/>
                                        </p:tgtEl>
                                        <p:attrNameLst>
                                          <p:attrName>ppt_y</p:attrName>
                                        </p:attrNameLst>
                                      </p:cBhvr>
                                      <p:to>
                                        <p:strVal val="(#ppt_y+0.4)"/>
                                      </p:to>
                                    </p:set>
                                    <p:anim from="(#ppt_y+0.4)" to="(#ppt_y)" calcmode="lin" valueType="num">
                                      <p:cBhvr>
                                        <p:cTn id="39" dur="1230" accel="100000" fill="hold">
                                          <p:stCondLst>
                                            <p:cond delay="770"/>
                                          </p:stCondLst>
                                        </p:cTn>
                                        <p:tgtEl>
                                          <p:spTgt spid="100358"/>
                                        </p:tgtEl>
                                        <p:attrNameLst>
                                          <p:attrName>ppt_y</p:attrName>
                                        </p:attrNameLst>
                                      </p:cBhvr>
                                    </p:anim>
                                  </p:childTnLst>
                                </p:cTn>
                              </p:par>
                            </p:childTnLst>
                          </p:cTn>
                        </p:par>
                        <p:par>
                          <p:cTn id="40" fill="hold">
                            <p:stCondLst>
                              <p:cond delay="8839"/>
                            </p:stCondLst>
                            <p:childTnLst>
                              <p:par>
                                <p:cTn id="41" presetID="51" presetClass="entr" presetSubtype="0" fill="hold" nodeType="afterEffect">
                                  <p:stCondLst>
                                    <p:cond delay="0"/>
                                  </p:stCondLst>
                                  <p:childTnLst>
                                    <p:set>
                                      <p:cBhvr>
                                        <p:cTn id="42" dur="1" fill="hold">
                                          <p:stCondLst>
                                            <p:cond delay="0"/>
                                          </p:stCondLst>
                                        </p:cTn>
                                        <p:tgtEl>
                                          <p:spTgt spid="100360"/>
                                        </p:tgtEl>
                                        <p:attrNameLst>
                                          <p:attrName>style.visibility</p:attrName>
                                        </p:attrNameLst>
                                      </p:cBhvr>
                                      <p:to>
                                        <p:strVal val="visible"/>
                                      </p:to>
                                    </p:set>
                                    <p:animEffect transition="in" filter="fade">
                                      <p:cBhvr>
                                        <p:cTn id="43" dur="770" decel="100000"/>
                                        <p:tgtEl>
                                          <p:spTgt spid="100360"/>
                                        </p:tgtEl>
                                      </p:cBhvr>
                                    </p:animEffect>
                                    <p:animScale>
                                      <p:cBhvr>
                                        <p:cTn id="44" dur="770" decel="100000"/>
                                        <p:tgtEl>
                                          <p:spTgt spid="100360"/>
                                        </p:tgtEl>
                                      </p:cBhvr>
                                      <p:from x="10000" y="10000"/>
                                      <p:to x="200000" y="450000"/>
                                    </p:animScale>
                                    <p:animScale>
                                      <p:cBhvr>
                                        <p:cTn id="45" dur="1230" accel="100000" fill="hold">
                                          <p:stCondLst>
                                            <p:cond delay="770"/>
                                          </p:stCondLst>
                                        </p:cTn>
                                        <p:tgtEl>
                                          <p:spTgt spid="100360"/>
                                        </p:tgtEl>
                                      </p:cBhvr>
                                      <p:from x="200000" y="450000"/>
                                      <p:to x="100000" y="100000"/>
                                    </p:animScale>
                                    <p:set>
                                      <p:cBhvr>
                                        <p:cTn id="46" dur="770" fill="hold"/>
                                        <p:tgtEl>
                                          <p:spTgt spid="100360"/>
                                        </p:tgtEl>
                                        <p:attrNameLst>
                                          <p:attrName>ppt_x</p:attrName>
                                        </p:attrNameLst>
                                      </p:cBhvr>
                                      <p:to>
                                        <p:strVal val="(0.5)"/>
                                      </p:to>
                                    </p:set>
                                    <p:anim from="(0.5)" to="(#ppt_x)" calcmode="lin" valueType="num">
                                      <p:cBhvr>
                                        <p:cTn id="47" dur="1230" accel="100000" fill="hold">
                                          <p:stCondLst>
                                            <p:cond delay="770"/>
                                          </p:stCondLst>
                                        </p:cTn>
                                        <p:tgtEl>
                                          <p:spTgt spid="100360"/>
                                        </p:tgtEl>
                                        <p:attrNameLst>
                                          <p:attrName>ppt_x</p:attrName>
                                        </p:attrNameLst>
                                      </p:cBhvr>
                                    </p:anim>
                                    <p:set>
                                      <p:cBhvr>
                                        <p:cTn id="48" dur="770" fill="hold"/>
                                        <p:tgtEl>
                                          <p:spTgt spid="100360"/>
                                        </p:tgtEl>
                                        <p:attrNameLst>
                                          <p:attrName>ppt_y</p:attrName>
                                        </p:attrNameLst>
                                      </p:cBhvr>
                                      <p:to>
                                        <p:strVal val="(#ppt_y+0.4)"/>
                                      </p:to>
                                    </p:set>
                                    <p:anim from="(#ppt_y+0.4)" to="(#ppt_y)" calcmode="lin" valueType="num">
                                      <p:cBhvr>
                                        <p:cTn id="49" dur="1230" accel="100000" fill="hold">
                                          <p:stCondLst>
                                            <p:cond delay="770"/>
                                          </p:stCondLst>
                                        </p:cTn>
                                        <p:tgtEl>
                                          <p:spTgt spid="100360"/>
                                        </p:tgtEl>
                                        <p:attrNameLst>
                                          <p:attrName>ppt_y</p:attrName>
                                        </p:attrNameLst>
                                      </p:cBhvr>
                                    </p:anim>
                                  </p:childTnLst>
                                </p:cTn>
                              </p:par>
                            </p:childTnLst>
                          </p:cTn>
                        </p:par>
                        <p:par>
                          <p:cTn id="50" fill="hold">
                            <p:stCondLst>
                              <p:cond delay="10839"/>
                            </p:stCondLst>
                            <p:childTnLst>
                              <p:par>
                                <p:cTn id="51" presetID="51" presetClass="entr" presetSubtype="0" fill="hold" nodeType="afterEffect">
                                  <p:stCondLst>
                                    <p:cond delay="0"/>
                                  </p:stCondLst>
                                  <p:childTnLst>
                                    <p:set>
                                      <p:cBhvr>
                                        <p:cTn id="52" dur="1" fill="hold">
                                          <p:stCondLst>
                                            <p:cond delay="0"/>
                                          </p:stCondLst>
                                        </p:cTn>
                                        <p:tgtEl>
                                          <p:spTgt spid="100362"/>
                                        </p:tgtEl>
                                        <p:attrNameLst>
                                          <p:attrName>style.visibility</p:attrName>
                                        </p:attrNameLst>
                                      </p:cBhvr>
                                      <p:to>
                                        <p:strVal val="visible"/>
                                      </p:to>
                                    </p:set>
                                    <p:animEffect transition="in" filter="fade">
                                      <p:cBhvr>
                                        <p:cTn id="53" dur="770" decel="100000"/>
                                        <p:tgtEl>
                                          <p:spTgt spid="100362"/>
                                        </p:tgtEl>
                                      </p:cBhvr>
                                    </p:animEffect>
                                    <p:animScale>
                                      <p:cBhvr>
                                        <p:cTn id="54" dur="770" decel="100000"/>
                                        <p:tgtEl>
                                          <p:spTgt spid="100362"/>
                                        </p:tgtEl>
                                      </p:cBhvr>
                                      <p:from x="10000" y="10000"/>
                                      <p:to x="200000" y="450000"/>
                                    </p:animScale>
                                    <p:animScale>
                                      <p:cBhvr>
                                        <p:cTn id="55" dur="1230" accel="100000" fill="hold">
                                          <p:stCondLst>
                                            <p:cond delay="770"/>
                                          </p:stCondLst>
                                        </p:cTn>
                                        <p:tgtEl>
                                          <p:spTgt spid="100362"/>
                                        </p:tgtEl>
                                      </p:cBhvr>
                                      <p:from x="200000" y="450000"/>
                                      <p:to x="100000" y="100000"/>
                                    </p:animScale>
                                    <p:set>
                                      <p:cBhvr>
                                        <p:cTn id="56" dur="770" fill="hold"/>
                                        <p:tgtEl>
                                          <p:spTgt spid="100362"/>
                                        </p:tgtEl>
                                        <p:attrNameLst>
                                          <p:attrName>ppt_x</p:attrName>
                                        </p:attrNameLst>
                                      </p:cBhvr>
                                      <p:to>
                                        <p:strVal val="(0.5)"/>
                                      </p:to>
                                    </p:set>
                                    <p:anim from="(0.5)" to="(#ppt_x)" calcmode="lin" valueType="num">
                                      <p:cBhvr>
                                        <p:cTn id="57" dur="1230" accel="100000" fill="hold">
                                          <p:stCondLst>
                                            <p:cond delay="770"/>
                                          </p:stCondLst>
                                        </p:cTn>
                                        <p:tgtEl>
                                          <p:spTgt spid="100362"/>
                                        </p:tgtEl>
                                        <p:attrNameLst>
                                          <p:attrName>ppt_x</p:attrName>
                                        </p:attrNameLst>
                                      </p:cBhvr>
                                    </p:anim>
                                    <p:set>
                                      <p:cBhvr>
                                        <p:cTn id="58" dur="770" fill="hold"/>
                                        <p:tgtEl>
                                          <p:spTgt spid="100362"/>
                                        </p:tgtEl>
                                        <p:attrNameLst>
                                          <p:attrName>ppt_y</p:attrName>
                                        </p:attrNameLst>
                                      </p:cBhvr>
                                      <p:to>
                                        <p:strVal val="(#ppt_y+0.4)"/>
                                      </p:to>
                                    </p:set>
                                    <p:anim from="(#ppt_y+0.4)" to="(#ppt_y)" calcmode="lin" valueType="num">
                                      <p:cBhvr>
                                        <p:cTn id="59" dur="1230" accel="100000" fill="hold">
                                          <p:stCondLst>
                                            <p:cond delay="770"/>
                                          </p:stCondLst>
                                        </p:cTn>
                                        <p:tgtEl>
                                          <p:spTgt spid="100362"/>
                                        </p:tgtEl>
                                        <p:attrNameLst>
                                          <p:attrName>ppt_y</p:attrName>
                                        </p:attrNameLst>
                                      </p:cBhvr>
                                    </p:anim>
                                  </p:childTnLst>
                                </p:cTn>
                              </p:par>
                            </p:childTnLst>
                          </p:cTn>
                        </p:par>
                        <p:par>
                          <p:cTn id="60" fill="hold">
                            <p:stCondLst>
                              <p:cond delay="12839"/>
                            </p:stCondLst>
                            <p:childTnLst>
                              <p:par>
                                <p:cTn id="61" presetID="51" presetClass="entr" presetSubtype="0" fill="hold" nodeType="afterEffect">
                                  <p:stCondLst>
                                    <p:cond delay="0"/>
                                  </p:stCondLst>
                                  <p:childTnLst>
                                    <p:set>
                                      <p:cBhvr>
                                        <p:cTn id="62" dur="1" fill="hold">
                                          <p:stCondLst>
                                            <p:cond delay="0"/>
                                          </p:stCondLst>
                                        </p:cTn>
                                        <p:tgtEl>
                                          <p:spTgt spid="100364"/>
                                        </p:tgtEl>
                                        <p:attrNameLst>
                                          <p:attrName>style.visibility</p:attrName>
                                        </p:attrNameLst>
                                      </p:cBhvr>
                                      <p:to>
                                        <p:strVal val="visible"/>
                                      </p:to>
                                    </p:set>
                                    <p:animEffect transition="in" filter="fade">
                                      <p:cBhvr>
                                        <p:cTn id="63" dur="770" decel="100000"/>
                                        <p:tgtEl>
                                          <p:spTgt spid="100364"/>
                                        </p:tgtEl>
                                      </p:cBhvr>
                                    </p:animEffect>
                                    <p:animScale>
                                      <p:cBhvr>
                                        <p:cTn id="64" dur="770" decel="100000"/>
                                        <p:tgtEl>
                                          <p:spTgt spid="100364"/>
                                        </p:tgtEl>
                                      </p:cBhvr>
                                      <p:from x="10000" y="10000"/>
                                      <p:to x="200000" y="450000"/>
                                    </p:animScale>
                                    <p:animScale>
                                      <p:cBhvr>
                                        <p:cTn id="65" dur="1230" accel="100000" fill="hold">
                                          <p:stCondLst>
                                            <p:cond delay="770"/>
                                          </p:stCondLst>
                                        </p:cTn>
                                        <p:tgtEl>
                                          <p:spTgt spid="100364"/>
                                        </p:tgtEl>
                                      </p:cBhvr>
                                      <p:from x="200000" y="450000"/>
                                      <p:to x="100000" y="100000"/>
                                    </p:animScale>
                                    <p:set>
                                      <p:cBhvr>
                                        <p:cTn id="66" dur="770" fill="hold"/>
                                        <p:tgtEl>
                                          <p:spTgt spid="100364"/>
                                        </p:tgtEl>
                                        <p:attrNameLst>
                                          <p:attrName>ppt_x</p:attrName>
                                        </p:attrNameLst>
                                      </p:cBhvr>
                                      <p:to>
                                        <p:strVal val="(0.5)"/>
                                      </p:to>
                                    </p:set>
                                    <p:anim from="(0.5)" to="(#ppt_x)" calcmode="lin" valueType="num">
                                      <p:cBhvr>
                                        <p:cTn id="67" dur="1230" accel="100000" fill="hold">
                                          <p:stCondLst>
                                            <p:cond delay="770"/>
                                          </p:stCondLst>
                                        </p:cTn>
                                        <p:tgtEl>
                                          <p:spTgt spid="100364"/>
                                        </p:tgtEl>
                                        <p:attrNameLst>
                                          <p:attrName>ppt_x</p:attrName>
                                        </p:attrNameLst>
                                      </p:cBhvr>
                                    </p:anim>
                                    <p:set>
                                      <p:cBhvr>
                                        <p:cTn id="68" dur="770" fill="hold"/>
                                        <p:tgtEl>
                                          <p:spTgt spid="100364"/>
                                        </p:tgtEl>
                                        <p:attrNameLst>
                                          <p:attrName>ppt_y</p:attrName>
                                        </p:attrNameLst>
                                      </p:cBhvr>
                                      <p:to>
                                        <p:strVal val="(#ppt_y+0.4)"/>
                                      </p:to>
                                    </p:set>
                                    <p:anim from="(#ppt_y+0.4)" to="(#ppt_y)" calcmode="lin" valueType="num">
                                      <p:cBhvr>
                                        <p:cTn id="69" dur="1230" accel="100000" fill="hold">
                                          <p:stCondLst>
                                            <p:cond delay="770"/>
                                          </p:stCondLst>
                                        </p:cTn>
                                        <p:tgtEl>
                                          <p:spTgt spid="100364"/>
                                        </p:tgtEl>
                                        <p:attrNameLst>
                                          <p:attrName>ppt_y</p:attrName>
                                        </p:attrNameLst>
                                      </p:cBhvr>
                                    </p:anim>
                                  </p:childTnLst>
                                </p:cTn>
                              </p:par>
                            </p:childTnLst>
                          </p:cTn>
                        </p:par>
                        <p:par>
                          <p:cTn id="70" fill="hold">
                            <p:stCondLst>
                              <p:cond delay="14839"/>
                            </p:stCondLst>
                            <p:childTnLst>
                              <p:par>
                                <p:cTn id="71" presetID="51" presetClass="entr" presetSubtype="0" fill="hold" nodeType="afterEffect">
                                  <p:stCondLst>
                                    <p:cond delay="0"/>
                                  </p:stCondLst>
                                  <p:childTnLst>
                                    <p:set>
                                      <p:cBhvr>
                                        <p:cTn id="72" dur="1" fill="hold">
                                          <p:stCondLst>
                                            <p:cond delay="0"/>
                                          </p:stCondLst>
                                        </p:cTn>
                                        <p:tgtEl>
                                          <p:spTgt spid="100366"/>
                                        </p:tgtEl>
                                        <p:attrNameLst>
                                          <p:attrName>style.visibility</p:attrName>
                                        </p:attrNameLst>
                                      </p:cBhvr>
                                      <p:to>
                                        <p:strVal val="visible"/>
                                      </p:to>
                                    </p:set>
                                    <p:animEffect transition="in" filter="fade">
                                      <p:cBhvr>
                                        <p:cTn id="73" dur="770" decel="100000"/>
                                        <p:tgtEl>
                                          <p:spTgt spid="100366"/>
                                        </p:tgtEl>
                                      </p:cBhvr>
                                    </p:animEffect>
                                    <p:animScale>
                                      <p:cBhvr>
                                        <p:cTn id="74" dur="770" decel="100000"/>
                                        <p:tgtEl>
                                          <p:spTgt spid="100366"/>
                                        </p:tgtEl>
                                      </p:cBhvr>
                                      <p:from x="10000" y="10000"/>
                                      <p:to x="200000" y="450000"/>
                                    </p:animScale>
                                    <p:animScale>
                                      <p:cBhvr>
                                        <p:cTn id="75" dur="1230" accel="100000" fill="hold">
                                          <p:stCondLst>
                                            <p:cond delay="770"/>
                                          </p:stCondLst>
                                        </p:cTn>
                                        <p:tgtEl>
                                          <p:spTgt spid="100366"/>
                                        </p:tgtEl>
                                      </p:cBhvr>
                                      <p:from x="200000" y="450000"/>
                                      <p:to x="100000" y="100000"/>
                                    </p:animScale>
                                    <p:set>
                                      <p:cBhvr>
                                        <p:cTn id="76" dur="770" fill="hold"/>
                                        <p:tgtEl>
                                          <p:spTgt spid="100366"/>
                                        </p:tgtEl>
                                        <p:attrNameLst>
                                          <p:attrName>ppt_x</p:attrName>
                                        </p:attrNameLst>
                                      </p:cBhvr>
                                      <p:to>
                                        <p:strVal val="(0.5)"/>
                                      </p:to>
                                    </p:set>
                                    <p:anim from="(0.5)" to="(#ppt_x)" calcmode="lin" valueType="num">
                                      <p:cBhvr>
                                        <p:cTn id="77" dur="1230" accel="100000" fill="hold">
                                          <p:stCondLst>
                                            <p:cond delay="770"/>
                                          </p:stCondLst>
                                        </p:cTn>
                                        <p:tgtEl>
                                          <p:spTgt spid="100366"/>
                                        </p:tgtEl>
                                        <p:attrNameLst>
                                          <p:attrName>ppt_x</p:attrName>
                                        </p:attrNameLst>
                                      </p:cBhvr>
                                    </p:anim>
                                    <p:set>
                                      <p:cBhvr>
                                        <p:cTn id="78" dur="770" fill="hold"/>
                                        <p:tgtEl>
                                          <p:spTgt spid="100366"/>
                                        </p:tgtEl>
                                        <p:attrNameLst>
                                          <p:attrName>ppt_y</p:attrName>
                                        </p:attrNameLst>
                                      </p:cBhvr>
                                      <p:to>
                                        <p:strVal val="(#ppt_y+0.4)"/>
                                      </p:to>
                                    </p:set>
                                    <p:anim from="(#ppt_y+0.4)" to="(#ppt_y)" calcmode="lin" valueType="num">
                                      <p:cBhvr>
                                        <p:cTn id="79" dur="1230" accel="100000" fill="hold">
                                          <p:stCondLst>
                                            <p:cond delay="770"/>
                                          </p:stCondLst>
                                        </p:cTn>
                                        <p:tgtEl>
                                          <p:spTgt spid="100366"/>
                                        </p:tgtEl>
                                        <p:attrNameLst>
                                          <p:attrName>ppt_y</p:attrName>
                                        </p:attrNameLst>
                                      </p:cBhvr>
                                    </p:anim>
                                  </p:childTnLst>
                                </p:cTn>
                              </p:par>
                            </p:childTnLst>
                          </p:cTn>
                        </p:par>
                        <p:par>
                          <p:cTn id="80" fill="hold">
                            <p:stCondLst>
                              <p:cond delay="16839"/>
                            </p:stCondLst>
                            <p:childTnLst>
                              <p:par>
                                <p:cTn id="81" presetID="51" presetClass="entr" presetSubtype="0"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770" decel="100000"/>
                                        <p:tgtEl>
                                          <p:spTgt spid="17"/>
                                        </p:tgtEl>
                                      </p:cBhvr>
                                    </p:animEffect>
                                    <p:animScale>
                                      <p:cBhvr>
                                        <p:cTn id="84" dur="770" decel="100000"/>
                                        <p:tgtEl>
                                          <p:spTgt spid="17"/>
                                        </p:tgtEl>
                                      </p:cBhvr>
                                      <p:from x="10000" y="10000"/>
                                      <p:to x="200000" y="450000"/>
                                    </p:animScale>
                                    <p:animScale>
                                      <p:cBhvr>
                                        <p:cTn id="85" dur="1230" accel="100000" fill="hold">
                                          <p:stCondLst>
                                            <p:cond delay="770"/>
                                          </p:stCondLst>
                                        </p:cTn>
                                        <p:tgtEl>
                                          <p:spTgt spid="17"/>
                                        </p:tgtEl>
                                      </p:cBhvr>
                                      <p:from x="200000" y="450000"/>
                                      <p:to x="100000" y="100000"/>
                                    </p:animScale>
                                    <p:set>
                                      <p:cBhvr>
                                        <p:cTn id="86" dur="770" fill="hold"/>
                                        <p:tgtEl>
                                          <p:spTgt spid="17"/>
                                        </p:tgtEl>
                                        <p:attrNameLst>
                                          <p:attrName>ppt_x</p:attrName>
                                        </p:attrNameLst>
                                      </p:cBhvr>
                                      <p:to>
                                        <p:strVal val="(0.5)"/>
                                      </p:to>
                                    </p:set>
                                    <p:anim from="(0.5)" to="(#ppt_x)" calcmode="lin" valueType="num">
                                      <p:cBhvr>
                                        <p:cTn id="87" dur="1230" accel="100000" fill="hold">
                                          <p:stCondLst>
                                            <p:cond delay="770"/>
                                          </p:stCondLst>
                                        </p:cTn>
                                        <p:tgtEl>
                                          <p:spTgt spid="17"/>
                                        </p:tgtEl>
                                        <p:attrNameLst>
                                          <p:attrName>ppt_x</p:attrName>
                                        </p:attrNameLst>
                                      </p:cBhvr>
                                    </p:anim>
                                    <p:set>
                                      <p:cBhvr>
                                        <p:cTn id="88" dur="770" fill="hold"/>
                                        <p:tgtEl>
                                          <p:spTgt spid="17"/>
                                        </p:tgtEl>
                                        <p:attrNameLst>
                                          <p:attrName>ppt_y</p:attrName>
                                        </p:attrNameLst>
                                      </p:cBhvr>
                                      <p:to>
                                        <p:strVal val="(#ppt_y+0.4)"/>
                                      </p:to>
                                    </p:set>
                                    <p:anim from="(#ppt_y+0.4)" to="(#ppt_y)" calcmode="lin" valueType="num">
                                      <p:cBhvr>
                                        <p:cTn id="89" dur="1230" accel="100000" fill="hold">
                                          <p:stCondLst>
                                            <p:cond delay="770"/>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6" name="组合 45"/>
          <p:cNvGrpSpPr/>
          <p:nvPr/>
        </p:nvGrpSpPr>
        <p:grpSpPr>
          <a:xfrm>
            <a:off x="625773" y="1816368"/>
            <a:ext cx="5112568" cy="892552"/>
            <a:chOff x="625773" y="1816368"/>
            <a:chExt cx="5112568" cy="892552"/>
          </a:xfrm>
        </p:grpSpPr>
        <p:grpSp>
          <p:nvGrpSpPr>
            <p:cNvPr id="19" name="组合 18"/>
            <p:cNvGrpSpPr/>
            <p:nvPr/>
          </p:nvGrpSpPr>
          <p:grpSpPr>
            <a:xfrm flipH="1">
              <a:off x="4586213" y="1988784"/>
              <a:ext cx="1152128" cy="576056"/>
              <a:chOff x="6638441" y="2888940"/>
              <a:chExt cx="1152128" cy="576056"/>
            </a:xfrm>
            <a:solidFill>
              <a:srgbClr val="7030A0"/>
            </a:solidFill>
            <a:effectLst>
              <a:outerShdw blurRad="76200" dist="101600" dir="8100000" algn="tr" rotWithShape="0">
                <a:prstClr val="black">
                  <a:alpha val="73000"/>
                </a:prstClr>
              </a:outerShdw>
            </a:effectLst>
          </p:grpSpPr>
          <p:sp>
            <p:nvSpPr>
              <p:cNvPr id="20" name="燕尾形 19"/>
              <p:cNvSpPr/>
              <p:nvPr/>
            </p:nvSpPr>
            <p:spPr bwMode="auto">
              <a:xfrm>
                <a:off x="6926473"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燕尾形 20"/>
              <p:cNvSpPr/>
              <p:nvPr/>
            </p:nvSpPr>
            <p:spPr bwMode="auto">
              <a:xfrm>
                <a:off x="6638441"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4" name="矩形 33"/>
            <p:cNvSpPr/>
            <p:nvPr/>
          </p:nvSpPr>
          <p:spPr>
            <a:xfrm>
              <a:off x="625773" y="1816368"/>
              <a:ext cx="2880000" cy="892552"/>
            </a:xfrm>
            <a:prstGeom prst="rect">
              <a:avLst/>
            </a:prstGeom>
          </p:spPr>
          <p:txBody>
            <a:bodyPr wrap="square">
              <a:spAutoFit/>
            </a:bodyPr>
            <a:lstStyle/>
            <a:p>
              <a:pPr algn="r"/>
              <a:r>
                <a:rPr lang="zh-CN" altLang="en-US" sz="2000" b="1" dirty="0" smtClean="0">
                  <a:solidFill>
                    <a:srgbClr val="002060"/>
                  </a:solidFill>
                </a:rPr>
                <a:t>学习领会</a:t>
              </a:r>
              <a:endParaRPr lang="en-US" altLang="zh-CN" sz="2000" b="1" dirty="0" smtClean="0">
                <a:solidFill>
                  <a:srgbClr val="002060"/>
                </a:solidFill>
              </a:endParaRPr>
            </a:p>
            <a:p>
              <a:pPr algn="r"/>
              <a:r>
                <a:rPr lang="en-US" altLang="zh-CN" sz="1600" dirty="0" smtClean="0">
                  <a:solidFill>
                    <a:srgbClr val="002060"/>
                  </a:solidFill>
                </a:rPr>
                <a:t>《</a:t>
              </a:r>
              <a:r>
                <a:rPr lang="zh-CN" altLang="en-US" sz="1600" dirty="0" smtClean="0">
                  <a:solidFill>
                    <a:srgbClr val="002060"/>
                  </a:solidFill>
                </a:rPr>
                <a:t>刑法修正案（十一</a:t>
              </a:r>
              <a:r>
                <a:rPr lang="zh-CN" altLang="en-US" sz="1600" dirty="0" smtClean="0">
                  <a:solidFill>
                    <a:srgbClr val="002060"/>
                  </a:solidFill>
                </a:rPr>
                <a:t>）</a:t>
              </a:r>
              <a:r>
                <a:rPr lang="en-US" altLang="zh-CN" sz="1600" dirty="0" smtClean="0">
                  <a:solidFill>
                    <a:srgbClr val="002060"/>
                  </a:solidFill>
                </a:rPr>
                <a:t>》</a:t>
              </a:r>
              <a:r>
                <a:rPr lang="zh-CN" altLang="en-US" sz="1600" dirty="0" smtClean="0">
                  <a:solidFill>
                    <a:srgbClr val="002060"/>
                  </a:solidFill>
                </a:rPr>
                <a:t>颁布</a:t>
              </a:r>
              <a:r>
                <a:rPr lang="zh-CN" altLang="en-US" sz="1600" dirty="0" smtClean="0">
                  <a:solidFill>
                    <a:srgbClr val="002060"/>
                  </a:solidFill>
                </a:rPr>
                <a:t>实施的重大意义和主要内容；</a:t>
              </a:r>
              <a:endParaRPr lang="zh-CN" altLang="en-US" sz="1600" dirty="0">
                <a:solidFill>
                  <a:srgbClr val="002060"/>
                </a:solidFill>
              </a:endParaRPr>
            </a:p>
          </p:txBody>
        </p:sp>
        <p:sp>
          <p:nvSpPr>
            <p:cNvPr id="40" name="TextBox 39"/>
            <p:cNvSpPr txBox="1"/>
            <p:nvPr/>
          </p:nvSpPr>
          <p:spPr>
            <a:xfrm>
              <a:off x="3676287" y="1929026"/>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7030A0"/>
                  </a:solidFill>
                </a:rPr>
                <a:t>01</a:t>
              </a:r>
              <a:endParaRPr lang="zh-CN" altLang="en-US" sz="4000" b="1" dirty="0">
                <a:solidFill>
                  <a:srgbClr val="7030A0"/>
                </a:solidFill>
              </a:endParaRPr>
            </a:p>
          </p:txBody>
        </p:sp>
      </p:grpSp>
      <p:grpSp>
        <p:nvGrpSpPr>
          <p:cNvPr id="47" name="组合 46"/>
          <p:cNvGrpSpPr/>
          <p:nvPr/>
        </p:nvGrpSpPr>
        <p:grpSpPr>
          <a:xfrm>
            <a:off x="625773" y="3081154"/>
            <a:ext cx="5112568" cy="707886"/>
            <a:chOff x="625773" y="3081154"/>
            <a:chExt cx="5112568" cy="707886"/>
          </a:xfrm>
        </p:grpSpPr>
        <p:grpSp>
          <p:nvGrpSpPr>
            <p:cNvPr id="28" name="组合 27"/>
            <p:cNvGrpSpPr/>
            <p:nvPr/>
          </p:nvGrpSpPr>
          <p:grpSpPr>
            <a:xfrm flipH="1">
              <a:off x="4586213" y="3140916"/>
              <a:ext cx="1152128" cy="576056"/>
              <a:chOff x="6638441" y="2888940"/>
              <a:chExt cx="1152128" cy="576056"/>
            </a:xfrm>
            <a:solidFill>
              <a:srgbClr val="0070C0"/>
            </a:solidFill>
            <a:effectLst>
              <a:outerShdw blurRad="76200" dist="101600" dir="8100000" algn="tr" rotWithShape="0">
                <a:prstClr val="black">
                  <a:alpha val="73000"/>
                </a:prstClr>
              </a:outerShdw>
            </a:effectLst>
          </p:grpSpPr>
          <p:sp>
            <p:nvSpPr>
              <p:cNvPr id="29" name="燕尾形 28"/>
              <p:cNvSpPr/>
              <p:nvPr/>
            </p:nvSpPr>
            <p:spPr bwMode="auto">
              <a:xfrm>
                <a:off x="6926473"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燕尾形 29"/>
              <p:cNvSpPr/>
              <p:nvPr/>
            </p:nvSpPr>
            <p:spPr bwMode="auto">
              <a:xfrm>
                <a:off x="6638441"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6" name="矩形 35"/>
            <p:cNvSpPr/>
            <p:nvPr/>
          </p:nvSpPr>
          <p:spPr>
            <a:xfrm>
              <a:off x="625773" y="3101479"/>
              <a:ext cx="2880000" cy="615553"/>
            </a:xfrm>
            <a:prstGeom prst="rect">
              <a:avLst/>
            </a:prstGeom>
          </p:spPr>
          <p:txBody>
            <a:bodyPr wrap="none">
              <a:spAutoFit/>
            </a:bodyPr>
            <a:lstStyle/>
            <a:p>
              <a:pPr algn="r"/>
              <a:r>
                <a:rPr lang="zh-CN" altLang="en-US" b="1" dirty="0" smtClean="0">
                  <a:solidFill>
                    <a:srgbClr val="002060"/>
                  </a:solidFill>
                </a:rPr>
                <a:t>组织领导</a:t>
              </a:r>
              <a:endParaRPr lang="en-US" altLang="zh-CN" b="1" dirty="0" smtClean="0">
                <a:solidFill>
                  <a:srgbClr val="002060"/>
                </a:solidFill>
              </a:endParaRPr>
            </a:p>
            <a:p>
              <a:pPr algn="r"/>
              <a:r>
                <a:rPr lang="zh-CN" altLang="en-US" sz="1600" dirty="0" smtClean="0">
                  <a:solidFill>
                    <a:srgbClr val="002060"/>
                  </a:solidFill>
                </a:rPr>
                <a:t>加强</a:t>
              </a:r>
              <a:r>
                <a:rPr lang="zh-CN" altLang="en-US" sz="1600" dirty="0" smtClean="0">
                  <a:solidFill>
                    <a:srgbClr val="002060"/>
                  </a:solidFill>
                </a:rPr>
                <a:t>组织领导、精心部署；</a:t>
              </a:r>
              <a:endParaRPr lang="zh-CN" altLang="en-US" sz="1600" dirty="0">
                <a:solidFill>
                  <a:srgbClr val="002060"/>
                </a:solidFill>
              </a:endParaRPr>
            </a:p>
          </p:txBody>
        </p:sp>
        <p:sp>
          <p:nvSpPr>
            <p:cNvPr id="41" name="TextBox 40"/>
            <p:cNvSpPr txBox="1"/>
            <p:nvPr/>
          </p:nvSpPr>
          <p:spPr>
            <a:xfrm>
              <a:off x="3686862" y="3081154"/>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0070C0"/>
                  </a:solidFill>
                </a:rPr>
                <a:t>02</a:t>
              </a:r>
              <a:endParaRPr lang="zh-CN" altLang="en-US" sz="4000" b="1" dirty="0">
                <a:solidFill>
                  <a:srgbClr val="0070C0"/>
                </a:solidFill>
              </a:endParaRPr>
            </a:p>
          </p:txBody>
        </p:sp>
      </p:grpSp>
      <p:grpSp>
        <p:nvGrpSpPr>
          <p:cNvPr id="48" name="组合 47"/>
          <p:cNvGrpSpPr/>
          <p:nvPr/>
        </p:nvGrpSpPr>
        <p:grpSpPr>
          <a:xfrm>
            <a:off x="625773" y="4077072"/>
            <a:ext cx="5112568" cy="1107996"/>
            <a:chOff x="625773" y="4077072"/>
            <a:chExt cx="5112568" cy="1107996"/>
          </a:xfrm>
        </p:grpSpPr>
        <p:grpSp>
          <p:nvGrpSpPr>
            <p:cNvPr id="31" name="组合 30"/>
            <p:cNvGrpSpPr/>
            <p:nvPr/>
          </p:nvGrpSpPr>
          <p:grpSpPr>
            <a:xfrm flipH="1">
              <a:off x="4586213" y="4320924"/>
              <a:ext cx="1152128" cy="576056"/>
              <a:chOff x="6638441" y="3320936"/>
              <a:chExt cx="1152128" cy="576056"/>
            </a:xfrm>
            <a:solidFill>
              <a:srgbClr val="FFC000"/>
            </a:solidFill>
            <a:effectLst>
              <a:outerShdw blurRad="76200" dist="101600" dir="8100000" algn="tr" rotWithShape="0">
                <a:prstClr val="black">
                  <a:alpha val="73000"/>
                </a:prstClr>
              </a:outerShdw>
            </a:effectLst>
          </p:grpSpPr>
          <p:sp>
            <p:nvSpPr>
              <p:cNvPr id="32" name="燕尾形 31"/>
              <p:cNvSpPr/>
              <p:nvPr/>
            </p:nvSpPr>
            <p:spPr bwMode="auto">
              <a:xfrm>
                <a:off x="6926473" y="3320936"/>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3" name="燕尾形 32"/>
              <p:cNvSpPr/>
              <p:nvPr/>
            </p:nvSpPr>
            <p:spPr bwMode="auto">
              <a:xfrm>
                <a:off x="6638441" y="3320992"/>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7" name="矩形 36"/>
            <p:cNvSpPr/>
            <p:nvPr/>
          </p:nvSpPr>
          <p:spPr>
            <a:xfrm>
              <a:off x="625773" y="4077072"/>
              <a:ext cx="2880000" cy="1107996"/>
            </a:xfrm>
            <a:prstGeom prst="rect">
              <a:avLst/>
            </a:prstGeom>
          </p:spPr>
          <p:txBody>
            <a:bodyPr wrap="square">
              <a:spAutoFit/>
            </a:bodyPr>
            <a:lstStyle/>
            <a:p>
              <a:pPr algn="r"/>
              <a:r>
                <a:rPr lang="zh-CN" altLang="en-US" b="1" dirty="0" smtClean="0">
                  <a:solidFill>
                    <a:srgbClr val="002060"/>
                  </a:solidFill>
                </a:rPr>
                <a:t>完善修订</a:t>
              </a:r>
              <a:endParaRPr lang="en-US" altLang="zh-CN" b="1" dirty="0" smtClean="0">
                <a:solidFill>
                  <a:srgbClr val="002060"/>
                </a:solidFill>
              </a:endParaRPr>
            </a:p>
            <a:p>
              <a:pPr algn="r"/>
              <a:r>
                <a:rPr lang="zh-CN" altLang="en-US" sz="1600" dirty="0" smtClean="0">
                  <a:solidFill>
                    <a:srgbClr val="002060"/>
                  </a:solidFill>
                </a:rPr>
                <a:t>按照</a:t>
              </a:r>
              <a:r>
                <a:rPr lang="zh-CN" altLang="en-US" sz="1600" dirty="0" smtClean="0">
                  <a:solidFill>
                    <a:srgbClr val="002060"/>
                  </a:solidFill>
                </a:rPr>
                <a:t>规定完善修订安全生产责任制、规章制度、操作规程和安全技术体系；</a:t>
              </a:r>
              <a:endParaRPr lang="zh-CN" altLang="en-US" sz="1600" dirty="0">
                <a:solidFill>
                  <a:srgbClr val="002060"/>
                </a:solidFill>
              </a:endParaRPr>
            </a:p>
          </p:txBody>
        </p:sp>
        <p:sp>
          <p:nvSpPr>
            <p:cNvPr id="42" name="TextBox 41"/>
            <p:cNvSpPr txBox="1"/>
            <p:nvPr/>
          </p:nvSpPr>
          <p:spPr>
            <a:xfrm>
              <a:off x="3686862" y="4261158"/>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FFC000"/>
                  </a:solidFill>
                </a:rPr>
                <a:t>03</a:t>
              </a:r>
              <a:endParaRPr lang="zh-CN" altLang="en-US" sz="4000" b="1" dirty="0">
                <a:solidFill>
                  <a:srgbClr val="FFC000"/>
                </a:solidFill>
              </a:endParaRPr>
            </a:p>
          </p:txBody>
        </p:sp>
      </p:grpSp>
      <p:grpSp>
        <p:nvGrpSpPr>
          <p:cNvPr id="49" name="组合 48"/>
          <p:cNvGrpSpPr/>
          <p:nvPr/>
        </p:nvGrpSpPr>
        <p:grpSpPr>
          <a:xfrm>
            <a:off x="6206393" y="1816368"/>
            <a:ext cx="5220580" cy="861774"/>
            <a:chOff x="6206393" y="1816368"/>
            <a:chExt cx="5220580" cy="861774"/>
          </a:xfrm>
        </p:grpSpPr>
        <p:grpSp>
          <p:nvGrpSpPr>
            <p:cNvPr id="12" name="组合 11"/>
            <p:cNvGrpSpPr/>
            <p:nvPr/>
          </p:nvGrpSpPr>
          <p:grpSpPr>
            <a:xfrm>
              <a:off x="6206393" y="1988840"/>
              <a:ext cx="1152128" cy="576056"/>
              <a:chOff x="6386413" y="2888940"/>
              <a:chExt cx="1152128" cy="576056"/>
            </a:xfrm>
            <a:effectLst>
              <a:outerShdw blurRad="76200" dist="101600" dir="8100000" algn="tr" rotWithShape="0">
                <a:prstClr val="black">
                  <a:alpha val="73000"/>
                </a:prstClr>
              </a:outerShdw>
            </a:effectLst>
          </p:grpSpPr>
          <p:sp>
            <p:nvSpPr>
              <p:cNvPr id="10" name="燕尾形 9"/>
              <p:cNvSpPr/>
              <p:nvPr/>
            </p:nvSpPr>
            <p:spPr bwMode="auto">
              <a:xfrm>
                <a:off x="6674445" y="2888940"/>
                <a:ext cx="864096" cy="576000"/>
              </a:xfrm>
              <a:prstGeom prst="chevron">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1" name="燕尾形 10"/>
              <p:cNvSpPr/>
              <p:nvPr/>
            </p:nvSpPr>
            <p:spPr bwMode="auto">
              <a:xfrm>
                <a:off x="6386413" y="2888996"/>
                <a:ext cx="432048" cy="576000"/>
              </a:xfrm>
              <a:prstGeom prst="chevron">
                <a:avLst>
                  <a:gd name="adj" fmla="val 66764"/>
                </a:avLst>
              </a:prstGeom>
              <a:solidFill>
                <a:srgbClr val="FF0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8" name="矩形 37"/>
            <p:cNvSpPr/>
            <p:nvPr/>
          </p:nvSpPr>
          <p:spPr>
            <a:xfrm>
              <a:off x="8510973" y="1816368"/>
              <a:ext cx="2916000" cy="861774"/>
            </a:xfrm>
            <a:prstGeom prst="rect">
              <a:avLst/>
            </a:prstGeom>
          </p:spPr>
          <p:txBody>
            <a:bodyPr>
              <a:spAutoFit/>
            </a:bodyPr>
            <a:lstStyle/>
            <a:p>
              <a:r>
                <a:rPr lang="zh-CN" altLang="en-US" b="1" dirty="0" smtClean="0">
                  <a:solidFill>
                    <a:srgbClr val="002060"/>
                  </a:solidFill>
                </a:rPr>
                <a:t>依法依规</a:t>
              </a:r>
              <a:endParaRPr lang="en-US" altLang="zh-CN" b="1" dirty="0" smtClean="0">
                <a:solidFill>
                  <a:srgbClr val="002060"/>
                </a:solidFill>
              </a:endParaRPr>
            </a:p>
            <a:p>
              <a:r>
                <a:rPr lang="zh-CN" altLang="en-US" sz="1600" dirty="0" smtClean="0">
                  <a:solidFill>
                    <a:srgbClr val="002060"/>
                  </a:solidFill>
                </a:rPr>
                <a:t>坚持</a:t>
              </a:r>
              <a:r>
                <a:rPr lang="zh-CN" altLang="en-US" sz="1600" dirty="0" smtClean="0">
                  <a:solidFill>
                    <a:srgbClr val="002060"/>
                  </a:solidFill>
                </a:rPr>
                <a:t>依法依规</a:t>
              </a:r>
              <a:r>
                <a:rPr lang="zh-CN" altLang="en-US" sz="1600" dirty="0" smtClean="0">
                  <a:solidFill>
                    <a:srgbClr val="002060"/>
                  </a:solidFill>
                </a:rPr>
                <a:t>进行</a:t>
              </a:r>
              <a:r>
                <a:rPr lang="zh-CN" altLang="en-US" sz="1600" dirty="0" smtClean="0">
                  <a:solidFill>
                    <a:srgbClr val="002060"/>
                  </a:solidFill>
                </a:rPr>
                <a:t>生产经营</a:t>
              </a:r>
              <a:r>
                <a:rPr lang="zh-CN" altLang="en-US" sz="1600" dirty="0" smtClean="0">
                  <a:solidFill>
                    <a:srgbClr val="002060"/>
                  </a:solidFill>
                </a:rPr>
                <a:t>活动；</a:t>
              </a:r>
              <a:endParaRPr lang="zh-CN" altLang="en-US" sz="1600" dirty="0">
                <a:solidFill>
                  <a:srgbClr val="002060"/>
                </a:solidFill>
              </a:endParaRPr>
            </a:p>
          </p:txBody>
        </p:sp>
        <p:sp>
          <p:nvSpPr>
            <p:cNvPr id="43" name="TextBox 42"/>
            <p:cNvSpPr txBox="1"/>
            <p:nvPr/>
          </p:nvSpPr>
          <p:spPr>
            <a:xfrm>
              <a:off x="7564719" y="1916832"/>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FF0000"/>
                  </a:solidFill>
                </a:rPr>
                <a:t>04</a:t>
              </a:r>
              <a:endParaRPr lang="zh-CN" altLang="en-US" sz="4000" b="1" dirty="0">
                <a:solidFill>
                  <a:srgbClr val="FF0000"/>
                </a:solidFill>
              </a:endParaRPr>
            </a:p>
          </p:txBody>
        </p:sp>
      </p:grpSp>
      <p:grpSp>
        <p:nvGrpSpPr>
          <p:cNvPr id="50" name="组合 49"/>
          <p:cNvGrpSpPr/>
          <p:nvPr/>
        </p:nvGrpSpPr>
        <p:grpSpPr>
          <a:xfrm>
            <a:off x="6206393" y="2996952"/>
            <a:ext cx="5156643" cy="861774"/>
            <a:chOff x="6206393" y="2996952"/>
            <a:chExt cx="5156643" cy="861774"/>
          </a:xfrm>
        </p:grpSpPr>
        <p:grpSp>
          <p:nvGrpSpPr>
            <p:cNvPr id="13" name="组合 12"/>
            <p:cNvGrpSpPr/>
            <p:nvPr/>
          </p:nvGrpSpPr>
          <p:grpSpPr>
            <a:xfrm>
              <a:off x="6206393" y="3140972"/>
              <a:ext cx="1152128" cy="576056"/>
              <a:chOff x="6386413" y="2888940"/>
              <a:chExt cx="1152128" cy="576056"/>
            </a:xfrm>
            <a:solidFill>
              <a:srgbClr val="00B050"/>
            </a:solidFill>
            <a:effectLst>
              <a:outerShdw blurRad="76200" dist="101600" dir="8100000" algn="tr" rotWithShape="0">
                <a:prstClr val="black">
                  <a:alpha val="73000"/>
                </a:prstClr>
              </a:outerShdw>
            </a:effectLst>
          </p:grpSpPr>
          <p:sp>
            <p:nvSpPr>
              <p:cNvPr id="14" name="燕尾形 13"/>
              <p:cNvSpPr/>
              <p:nvPr/>
            </p:nvSpPr>
            <p:spPr bwMode="auto">
              <a:xfrm>
                <a:off x="6674445" y="2888940"/>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5" name="燕尾形 14"/>
              <p:cNvSpPr/>
              <p:nvPr/>
            </p:nvSpPr>
            <p:spPr bwMode="auto">
              <a:xfrm>
                <a:off x="6386413" y="2888996"/>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9" name="矩形 38"/>
            <p:cNvSpPr/>
            <p:nvPr/>
          </p:nvSpPr>
          <p:spPr>
            <a:xfrm>
              <a:off x="8510973" y="2996952"/>
              <a:ext cx="2852063" cy="861774"/>
            </a:xfrm>
            <a:prstGeom prst="rect">
              <a:avLst/>
            </a:prstGeom>
          </p:spPr>
          <p:txBody>
            <a:bodyPr wrap="none">
              <a:spAutoFit/>
            </a:bodyPr>
            <a:lstStyle/>
            <a:p>
              <a:r>
                <a:rPr lang="zh-CN" altLang="en-US" b="1" dirty="0" smtClean="0">
                  <a:solidFill>
                    <a:srgbClr val="002060"/>
                  </a:solidFill>
                </a:rPr>
                <a:t>加强建设</a:t>
              </a:r>
              <a:endParaRPr lang="en-US" altLang="zh-CN" b="1" dirty="0" smtClean="0">
                <a:solidFill>
                  <a:srgbClr val="002060"/>
                </a:solidFill>
              </a:endParaRPr>
            </a:p>
            <a:p>
              <a:r>
                <a:rPr lang="zh-CN" altLang="en-US" sz="1600" dirty="0" smtClean="0">
                  <a:solidFill>
                    <a:srgbClr val="002060"/>
                  </a:solidFill>
                </a:rPr>
                <a:t>加强</a:t>
              </a:r>
              <a:r>
                <a:rPr lang="zh-CN" altLang="en-US" sz="1600" dirty="0" smtClean="0">
                  <a:solidFill>
                    <a:srgbClr val="002060"/>
                  </a:solidFill>
                </a:rPr>
                <a:t>安全生产管理队伍建设</a:t>
              </a:r>
              <a:r>
                <a:rPr lang="zh-CN" altLang="en-US" sz="1600" dirty="0" smtClean="0">
                  <a:solidFill>
                    <a:srgbClr val="002060"/>
                  </a:solidFill>
                </a:rPr>
                <a:t>，</a:t>
              </a:r>
              <a:endParaRPr lang="en-US" altLang="zh-CN" sz="1600" dirty="0" smtClean="0">
                <a:solidFill>
                  <a:srgbClr val="002060"/>
                </a:solidFill>
              </a:endParaRPr>
            </a:p>
            <a:p>
              <a:r>
                <a:rPr lang="zh-CN" altLang="en-US" sz="1600" dirty="0" smtClean="0">
                  <a:solidFill>
                    <a:srgbClr val="002060"/>
                  </a:solidFill>
                </a:rPr>
                <a:t>保障</a:t>
              </a:r>
              <a:r>
                <a:rPr lang="zh-CN" altLang="en-US" sz="1600" dirty="0" smtClean="0">
                  <a:solidFill>
                    <a:srgbClr val="002060"/>
                  </a:solidFill>
                </a:rPr>
                <a:t>安全生产投入；</a:t>
              </a:r>
              <a:endParaRPr lang="zh-CN" altLang="en-US" sz="1600" dirty="0">
                <a:solidFill>
                  <a:srgbClr val="002060"/>
                </a:solidFill>
              </a:endParaRPr>
            </a:p>
          </p:txBody>
        </p:sp>
        <p:sp>
          <p:nvSpPr>
            <p:cNvPr id="44" name="TextBox 43"/>
            <p:cNvSpPr txBox="1"/>
            <p:nvPr/>
          </p:nvSpPr>
          <p:spPr>
            <a:xfrm>
              <a:off x="7575294" y="3068960"/>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00B050"/>
                  </a:solidFill>
                </a:rPr>
                <a:t>05</a:t>
              </a:r>
              <a:endParaRPr lang="zh-CN" altLang="en-US" sz="4000" b="1" dirty="0">
                <a:solidFill>
                  <a:srgbClr val="00B050"/>
                </a:solidFill>
              </a:endParaRPr>
            </a:p>
          </p:txBody>
        </p:sp>
      </p:grpSp>
      <p:grpSp>
        <p:nvGrpSpPr>
          <p:cNvPr id="51" name="组合 50"/>
          <p:cNvGrpSpPr/>
          <p:nvPr/>
        </p:nvGrpSpPr>
        <p:grpSpPr>
          <a:xfrm>
            <a:off x="6206393" y="4176956"/>
            <a:ext cx="5184580" cy="873500"/>
            <a:chOff x="6206393" y="4176956"/>
            <a:chExt cx="5184580" cy="873500"/>
          </a:xfrm>
        </p:grpSpPr>
        <p:sp>
          <p:nvSpPr>
            <p:cNvPr id="7" name="矩形 6"/>
            <p:cNvSpPr/>
            <p:nvPr/>
          </p:nvSpPr>
          <p:spPr>
            <a:xfrm>
              <a:off x="8510973" y="4176956"/>
              <a:ext cx="2880000" cy="873500"/>
            </a:xfrm>
            <a:prstGeom prst="rect">
              <a:avLst/>
            </a:prstGeom>
          </p:spPr>
          <p:txBody>
            <a:bodyPr wrap="square">
              <a:spAutoFit/>
            </a:bodyPr>
            <a:lstStyle/>
            <a:p>
              <a:r>
                <a:rPr lang="zh-CN" altLang="en-US" b="1" dirty="0" smtClean="0">
                  <a:solidFill>
                    <a:srgbClr val="002060"/>
                  </a:solidFill>
                </a:rPr>
                <a:t>加强普法</a:t>
              </a:r>
              <a:endParaRPr lang="en-US" altLang="zh-CN" b="1" dirty="0" smtClean="0">
                <a:solidFill>
                  <a:srgbClr val="002060"/>
                </a:solidFill>
              </a:endParaRPr>
            </a:p>
            <a:p>
              <a:r>
                <a:rPr lang="zh-CN" altLang="en-US" sz="1600" dirty="0" smtClean="0">
                  <a:solidFill>
                    <a:srgbClr val="002060"/>
                  </a:solidFill>
                </a:rPr>
                <a:t>加强</a:t>
              </a:r>
              <a:r>
                <a:rPr lang="zh-CN" altLang="en-US" sz="1600" dirty="0" smtClean="0">
                  <a:solidFill>
                    <a:srgbClr val="002060"/>
                  </a:solidFill>
                </a:rPr>
                <a:t>安全生产普法，提高作业人员生产安全意识</a:t>
              </a:r>
              <a:endParaRPr lang="zh-CN" altLang="en-US" sz="1600" dirty="0" smtClean="0">
                <a:solidFill>
                  <a:srgbClr val="002060"/>
                </a:solidFill>
              </a:endParaRPr>
            </a:p>
          </p:txBody>
        </p:sp>
        <p:grpSp>
          <p:nvGrpSpPr>
            <p:cNvPr id="16" name="组合 15"/>
            <p:cNvGrpSpPr/>
            <p:nvPr/>
          </p:nvGrpSpPr>
          <p:grpSpPr>
            <a:xfrm>
              <a:off x="6206393" y="4320980"/>
              <a:ext cx="1152128" cy="576056"/>
              <a:chOff x="6386413" y="3320936"/>
              <a:chExt cx="1152128" cy="576056"/>
            </a:xfrm>
            <a:solidFill>
              <a:srgbClr val="92D050"/>
            </a:solidFill>
            <a:effectLst>
              <a:outerShdw blurRad="76200" dist="101600" dir="8100000" algn="tr" rotWithShape="0">
                <a:prstClr val="black">
                  <a:alpha val="73000"/>
                </a:prstClr>
              </a:outerShdw>
            </a:effectLst>
          </p:grpSpPr>
          <p:sp>
            <p:nvSpPr>
              <p:cNvPr id="17" name="燕尾形 16"/>
              <p:cNvSpPr/>
              <p:nvPr/>
            </p:nvSpPr>
            <p:spPr bwMode="auto">
              <a:xfrm>
                <a:off x="6674445" y="3320936"/>
                <a:ext cx="864096" cy="576000"/>
              </a:xfrm>
              <a:prstGeom prst="chevron">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燕尾形 17"/>
              <p:cNvSpPr/>
              <p:nvPr/>
            </p:nvSpPr>
            <p:spPr bwMode="auto">
              <a:xfrm>
                <a:off x="6386413" y="3320992"/>
                <a:ext cx="432048" cy="576000"/>
              </a:xfrm>
              <a:prstGeom prst="chevron">
                <a:avLst>
                  <a:gd name="adj" fmla="val 6676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45" name="TextBox 44"/>
            <p:cNvSpPr txBox="1"/>
            <p:nvPr/>
          </p:nvSpPr>
          <p:spPr>
            <a:xfrm>
              <a:off x="7575294" y="4248964"/>
              <a:ext cx="755335" cy="707886"/>
            </a:xfrm>
            <a:prstGeom prst="rect">
              <a:avLst/>
            </a:prstGeom>
            <a:noFill/>
            <a:effectLst>
              <a:outerShdw blurRad="76200" dist="101600" dir="8100000" algn="tr" rotWithShape="0">
                <a:prstClr val="black">
                  <a:alpha val="73000"/>
                </a:prstClr>
              </a:outerShdw>
            </a:effectLst>
          </p:spPr>
          <p:txBody>
            <a:bodyPr wrap="none" rtlCol="0">
              <a:spAutoFit/>
            </a:bodyPr>
            <a:lstStyle/>
            <a:p>
              <a:r>
                <a:rPr lang="en-US" altLang="zh-CN" sz="4000" b="1" dirty="0" smtClean="0">
                  <a:solidFill>
                    <a:srgbClr val="92D050"/>
                  </a:solidFill>
                </a:rPr>
                <a:t>06</a:t>
              </a:r>
              <a:endParaRPr lang="zh-CN" altLang="en-US" sz="4000" b="1" dirty="0">
                <a:solidFill>
                  <a:srgbClr val="92D050"/>
                </a:solidFill>
              </a:endParaRPr>
            </a:p>
          </p:txBody>
        </p:sp>
      </p:grpSp>
      <p:sp>
        <p:nvSpPr>
          <p:cNvPr id="6"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1000"/>
                                        <p:tgtEl>
                                          <p:spTgt spid="3"/>
                                        </p:tgtEl>
                                      </p:cBhvr>
                                    </p:animEffect>
                                  </p:childTnLst>
                                </p:cTn>
                              </p:par>
                            </p:childTnLst>
                          </p:cTn>
                        </p:par>
                        <p:par>
                          <p:cTn id="8" fill="hold">
                            <p:stCondLst>
                              <p:cond delay="1000"/>
                            </p:stCondLst>
                            <p:childTnLst>
                              <p:par>
                                <p:cTn id="9" presetID="1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lide(fromLeft)">
                                      <p:cBhvr>
                                        <p:cTn id="11" dur="1000"/>
                                        <p:tgtEl>
                                          <p:spTgt spid="46"/>
                                        </p:tgtEl>
                                      </p:cBhvr>
                                    </p:animEffect>
                                  </p:childTnLst>
                                </p:cTn>
                              </p:par>
                            </p:childTnLst>
                          </p:cTn>
                        </p:par>
                        <p:par>
                          <p:cTn id="12" fill="hold">
                            <p:stCondLst>
                              <p:cond delay="2000"/>
                            </p:stCondLst>
                            <p:childTnLst>
                              <p:par>
                                <p:cTn id="13" presetID="1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slide(fromLeft)">
                                      <p:cBhvr>
                                        <p:cTn id="15" dur="1000"/>
                                        <p:tgtEl>
                                          <p:spTgt spid="47"/>
                                        </p:tgtEl>
                                      </p:cBhvr>
                                    </p:animEffect>
                                  </p:childTnLst>
                                </p:cTn>
                              </p:par>
                            </p:childTnLst>
                          </p:cTn>
                        </p:par>
                        <p:par>
                          <p:cTn id="16" fill="hold">
                            <p:stCondLst>
                              <p:cond delay="3000"/>
                            </p:stCondLst>
                            <p:childTnLst>
                              <p:par>
                                <p:cTn id="17" presetID="12" presetClass="entr" presetSubtype="8"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Left)">
                                      <p:cBhvr>
                                        <p:cTn id="19" dur="1000"/>
                                        <p:tgtEl>
                                          <p:spTgt spid="48"/>
                                        </p:tgtEl>
                                      </p:cBhvr>
                                    </p:animEffect>
                                  </p:childTnLst>
                                </p:cTn>
                              </p:par>
                            </p:childTnLst>
                          </p:cTn>
                        </p:par>
                        <p:par>
                          <p:cTn id="20" fill="hold">
                            <p:stCondLst>
                              <p:cond delay="4000"/>
                            </p:stCondLst>
                            <p:childTnLst>
                              <p:par>
                                <p:cTn id="21" presetID="12" presetClass="entr" presetSubtype="2"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slide(fromRight)">
                                      <p:cBhvr>
                                        <p:cTn id="23" dur="1000"/>
                                        <p:tgtEl>
                                          <p:spTgt spid="49"/>
                                        </p:tgtEl>
                                      </p:cBhvr>
                                    </p:animEffect>
                                  </p:childTnLst>
                                </p:cTn>
                              </p:par>
                            </p:childTnLst>
                          </p:cTn>
                        </p:par>
                        <p:par>
                          <p:cTn id="24" fill="hold">
                            <p:stCondLst>
                              <p:cond delay="5000"/>
                            </p:stCondLst>
                            <p:childTnLst>
                              <p:par>
                                <p:cTn id="25" presetID="12" presetClass="entr" presetSubtype="2"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slide(fromRight)">
                                      <p:cBhvr>
                                        <p:cTn id="27" dur="1000"/>
                                        <p:tgtEl>
                                          <p:spTgt spid="50"/>
                                        </p:tgtEl>
                                      </p:cBhvr>
                                    </p:animEffect>
                                  </p:childTnLst>
                                </p:cTn>
                              </p:par>
                            </p:childTnLst>
                          </p:cTn>
                        </p:par>
                        <p:par>
                          <p:cTn id="28" fill="hold">
                            <p:stCondLst>
                              <p:cond delay="6000"/>
                            </p:stCondLst>
                            <p:childTnLst>
                              <p:par>
                                <p:cTn id="29" presetID="12" presetClass="entr" presetSubtype="2" fill="hold"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lide(fromRight)">
                                      <p:cBhvr>
                                        <p:cTn id="31" dur="1000"/>
                                        <p:tgtEl>
                                          <p:spTgt spid="51"/>
                                        </p:tgtEl>
                                      </p:cBhvr>
                                    </p:animEffect>
                                  </p:childTnLst>
                                </p:cTn>
                              </p:par>
                            </p:childTnLst>
                          </p:cTn>
                        </p:par>
                        <p:par>
                          <p:cTn id="32" fill="hold">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lide(fromBottom)">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3" name="组合 24"/>
          <p:cNvGrpSpPr/>
          <p:nvPr/>
        </p:nvGrpSpPr>
        <p:grpSpPr>
          <a:xfrm>
            <a:off x="2907" y="211929"/>
            <a:ext cx="432047" cy="504056"/>
            <a:chOff x="2907" y="211929"/>
            <a:chExt cx="432047" cy="504056"/>
          </a:xfrm>
        </p:grpSpPr>
        <p:sp>
          <p:nvSpPr>
            <p:cNvPr id="4" name="矩形 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5" name="矩形 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Freeform 5"/>
          <p:cNvSpPr>
            <a:spLocks noEditPoints="1"/>
          </p:cNvSpPr>
          <p:nvPr/>
        </p:nvSpPr>
        <p:spPr bwMode="auto">
          <a:xfrm>
            <a:off x="4921598" y="2404297"/>
            <a:ext cx="2541587" cy="2541588"/>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3632548" y="1104134"/>
            <a:ext cx="2444750" cy="2444750"/>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3632548" y="3790184"/>
            <a:ext cx="2444750" cy="2444750"/>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6318598" y="1104134"/>
            <a:ext cx="2433637" cy="2444750"/>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6318598" y="3790184"/>
            <a:ext cx="2433637" cy="2444750"/>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文本框 41"/>
          <p:cNvSpPr txBox="1"/>
          <p:nvPr/>
        </p:nvSpPr>
        <p:spPr>
          <a:xfrm>
            <a:off x="8263263" y="1104134"/>
            <a:ext cx="2731661" cy="1200329"/>
          </a:xfrm>
          <a:prstGeom prst="rect">
            <a:avLst/>
          </a:prstGeom>
          <a:noFill/>
        </p:spPr>
        <p:txBody>
          <a:bodyPr wrap="square" rtlCol="0">
            <a:spAutoFit/>
          </a:bodyPr>
          <a:lstStyle/>
          <a:p>
            <a:r>
              <a:rPr lang="zh-CN" altLang="en-US" sz="2400" dirty="0" smtClean="0">
                <a:solidFill>
                  <a:srgbClr val="002060"/>
                </a:solidFill>
                <a:latin typeface="宋体" panose="02010600030101010101" pitchFamily="2" charset="-122"/>
                <a:cs typeface="Arial Unicode MS" panose="020B0604020202020204" pitchFamily="34" charset="-122"/>
              </a:rPr>
              <a:t>使生产活动各环节</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符合法律</a:t>
            </a:r>
            <a:r>
              <a:rPr lang="zh-CN" altLang="en-US" sz="2400" dirty="0" smtClean="0">
                <a:solidFill>
                  <a:srgbClr val="002060"/>
                </a:solidFill>
                <a:latin typeface="宋体" panose="02010600030101010101" pitchFamily="2" charset="-122"/>
                <a:cs typeface="Arial Unicode MS" panose="020B0604020202020204" pitchFamily="34" charset="-122"/>
              </a:rPr>
              <a:t>、法规</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标准、规范</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3" name="文本框 42"/>
          <p:cNvSpPr txBox="1"/>
          <p:nvPr/>
        </p:nvSpPr>
        <p:spPr>
          <a:xfrm>
            <a:off x="8402637" y="5229200"/>
            <a:ext cx="2954655" cy="830997"/>
          </a:xfrm>
          <a:prstGeom prst="rect">
            <a:avLst/>
          </a:prstGeom>
          <a:noFill/>
        </p:spPr>
        <p:txBody>
          <a:bodyPr wrap="none" rtlCol="0">
            <a:spAutoFit/>
          </a:bodyPr>
          <a:lstStyle/>
          <a:p>
            <a:r>
              <a:rPr lang="zh-CN" altLang="en-US" sz="2400" dirty="0" smtClean="0">
                <a:solidFill>
                  <a:srgbClr val="002060"/>
                </a:solidFill>
                <a:latin typeface="宋体" panose="02010600030101010101" pitchFamily="2" charset="-122"/>
                <a:cs typeface="Arial Unicode MS" panose="020B0604020202020204" pitchFamily="34" charset="-122"/>
              </a:rPr>
              <a:t>使人、机、物、环</a:t>
            </a:r>
            <a:endParaRPr lang="en-US" altLang="zh-CN" sz="2400" dirty="0" smtClean="0">
              <a:solidFill>
                <a:srgbClr val="002060"/>
              </a:solidFill>
              <a:latin typeface="宋体" panose="02010600030101010101" pitchFamily="2" charset="-122"/>
              <a:cs typeface="Arial Unicode MS" panose="020B0604020202020204" pitchFamily="34" charset="-122"/>
            </a:endParaRPr>
          </a:p>
          <a:p>
            <a:r>
              <a:rPr lang="zh-CN" altLang="en-US" sz="2400" dirty="0" smtClean="0">
                <a:solidFill>
                  <a:srgbClr val="002060"/>
                </a:solidFill>
                <a:latin typeface="宋体" panose="02010600030101010101" pitchFamily="2" charset="-122"/>
                <a:cs typeface="Arial Unicode MS" panose="020B0604020202020204" pitchFamily="34" charset="-122"/>
              </a:rPr>
              <a:t>处于</a:t>
            </a:r>
            <a:r>
              <a:rPr lang="zh-CN" altLang="en-US" sz="2400" dirty="0" smtClean="0">
                <a:solidFill>
                  <a:srgbClr val="002060"/>
                </a:solidFill>
                <a:latin typeface="宋体" panose="02010600030101010101" pitchFamily="2" charset="-122"/>
                <a:cs typeface="Arial Unicode MS" panose="020B0604020202020204" pitchFamily="34" charset="-122"/>
              </a:rPr>
              <a:t>良好和谐的</a:t>
            </a:r>
            <a:r>
              <a:rPr lang="zh-CN" altLang="en-US" sz="2400" dirty="0" smtClean="0">
                <a:solidFill>
                  <a:srgbClr val="002060"/>
                </a:solidFill>
                <a:latin typeface="宋体" panose="02010600030101010101" pitchFamily="2" charset="-122"/>
                <a:cs typeface="Arial Unicode MS" panose="020B0604020202020204" pitchFamily="34" charset="-122"/>
              </a:rPr>
              <a:t>状态</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4" name="文本框 43"/>
          <p:cNvSpPr txBox="1"/>
          <p:nvPr/>
        </p:nvSpPr>
        <p:spPr>
          <a:xfrm>
            <a:off x="806635" y="1104134"/>
            <a:ext cx="3262432" cy="830997"/>
          </a:xfrm>
          <a:prstGeom prst="rect">
            <a:avLst/>
          </a:prstGeom>
          <a:noFill/>
        </p:spPr>
        <p:txBody>
          <a:bodyPr wrap="none" rtlCol="0">
            <a:spAutoFit/>
          </a:bodyPr>
          <a:lstStyle/>
          <a:p>
            <a:pPr algn="r"/>
            <a:r>
              <a:rPr lang="zh-CN" altLang="en-US" sz="2400" dirty="0" smtClean="0">
                <a:solidFill>
                  <a:srgbClr val="002060"/>
                </a:solidFill>
                <a:latin typeface="宋体" panose="02010600030101010101" pitchFamily="2" charset="-122"/>
                <a:cs typeface="Arial Unicode MS" panose="020B0604020202020204" pitchFamily="34" charset="-122"/>
              </a:rPr>
              <a:t>建立健全</a:t>
            </a:r>
            <a:endParaRPr lang="en-US" altLang="zh-CN" sz="2400" dirty="0" smtClean="0">
              <a:solidFill>
                <a:srgbClr val="002060"/>
              </a:solidFill>
              <a:latin typeface="宋体" panose="02010600030101010101" pitchFamily="2" charset="-122"/>
              <a:cs typeface="Arial Unicode MS" panose="020B0604020202020204" pitchFamily="34" charset="-122"/>
            </a:endParaRPr>
          </a:p>
          <a:p>
            <a:pPr algn="r"/>
            <a:r>
              <a:rPr lang="zh-CN" altLang="en-US" sz="2400" dirty="0" smtClean="0">
                <a:solidFill>
                  <a:srgbClr val="002060"/>
                </a:solidFill>
                <a:latin typeface="宋体" panose="02010600030101010101" pitchFamily="2" charset="-122"/>
                <a:cs typeface="Arial Unicode MS" panose="020B0604020202020204" pitchFamily="34" charset="-122"/>
              </a:rPr>
              <a:t>体制</a:t>
            </a:r>
            <a:r>
              <a:rPr lang="zh-CN" altLang="en-US" sz="2400" dirty="0" smtClean="0">
                <a:solidFill>
                  <a:srgbClr val="002060"/>
                </a:solidFill>
                <a:latin typeface="宋体" panose="02010600030101010101" pitchFamily="2" charset="-122"/>
                <a:cs typeface="Arial Unicode MS" panose="020B0604020202020204" pitchFamily="34" charset="-122"/>
              </a:rPr>
              <a:t>、</a:t>
            </a:r>
            <a:r>
              <a:rPr lang="zh-CN" altLang="en-US" sz="2400" dirty="0" smtClean="0">
                <a:solidFill>
                  <a:srgbClr val="002060"/>
                </a:solidFill>
                <a:latin typeface="宋体" panose="02010600030101010101" pitchFamily="2" charset="-122"/>
                <a:cs typeface="Arial Unicode MS" panose="020B0604020202020204" pitchFamily="34" charset="-122"/>
              </a:rPr>
              <a:t>机制并落实执行</a:t>
            </a:r>
            <a:endParaRPr lang="zh-CN" altLang="en-US" sz="2400" dirty="0">
              <a:solidFill>
                <a:srgbClr val="002060"/>
              </a:solidFill>
              <a:latin typeface="宋体" panose="02010600030101010101" pitchFamily="2" charset="-122"/>
              <a:cs typeface="Arial Unicode MS" panose="020B0604020202020204" pitchFamily="34" charset="-122"/>
            </a:endParaRPr>
          </a:p>
        </p:txBody>
      </p:sp>
      <p:sp>
        <p:nvSpPr>
          <p:cNvPr id="15" name="文本框 44"/>
          <p:cNvSpPr txBox="1"/>
          <p:nvPr/>
        </p:nvSpPr>
        <p:spPr>
          <a:xfrm>
            <a:off x="1114412" y="5229200"/>
            <a:ext cx="2954655" cy="830997"/>
          </a:xfrm>
          <a:prstGeom prst="rect">
            <a:avLst/>
          </a:prstGeom>
          <a:noFill/>
        </p:spPr>
        <p:txBody>
          <a:bodyPr wrap="none" rtlCol="0">
            <a:spAutoFit/>
          </a:bodyPr>
          <a:lstStyle/>
          <a:p>
            <a:pPr algn="r"/>
            <a:r>
              <a:rPr lang="zh-CN" altLang="en-US" sz="2400" dirty="0" smtClean="0">
                <a:solidFill>
                  <a:srgbClr val="002060"/>
                </a:solidFill>
                <a:latin typeface="宋体" panose="02010600030101010101" pitchFamily="2" charset="-122"/>
                <a:cs typeface="Arial Unicode MS" panose="020B0604020202020204" pitchFamily="34" charset="-122"/>
              </a:rPr>
              <a:t>学习和总结经验教训</a:t>
            </a:r>
            <a:endParaRPr lang="en-US" altLang="zh-CN" sz="2400" dirty="0" smtClean="0">
              <a:solidFill>
                <a:srgbClr val="002060"/>
              </a:solidFill>
              <a:latin typeface="宋体" panose="02010600030101010101" pitchFamily="2" charset="-122"/>
              <a:cs typeface="Arial Unicode MS" panose="020B0604020202020204" pitchFamily="34" charset="-122"/>
            </a:endParaRPr>
          </a:p>
          <a:p>
            <a:pPr algn="r"/>
            <a:r>
              <a:rPr lang="zh-CN" altLang="en-US" sz="2400" dirty="0" smtClean="0">
                <a:solidFill>
                  <a:srgbClr val="002060"/>
                </a:solidFill>
                <a:latin typeface="宋体" panose="02010600030101010101" pitchFamily="2" charset="-122"/>
                <a:cs typeface="Arial Unicode MS" panose="020B0604020202020204" pitchFamily="34" charset="-122"/>
              </a:rPr>
              <a:t>持续</a:t>
            </a:r>
            <a:r>
              <a:rPr lang="zh-CN" altLang="en-US" sz="2400" dirty="0" smtClean="0">
                <a:solidFill>
                  <a:srgbClr val="002060"/>
                </a:solidFill>
                <a:latin typeface="宋体" panose="02010600030101010101" pitchFamily="2" charset="-122"/>
                <a:cs typeface="Arial Unicode MS" panose="020B0604020202020204" pitchFamily="34" charset="-122"/>
              </a:rPr>
              <a:t>改进</a:t>
            </a:r>
            <a:endParaRPr lang="zh-CN" altLang="en-US" sz="2400" dirty="0">
              <a:solidFill>
                <a:srgbClr val="002060"/>
              </a:solidFill>
              <a:latin typeface="宋体" panose="02010600030101010101" pitchFamily="2" charset="-122"/>
              <a:cs typeface="Arial Unicode MS" panose="020B0604020202020204" pitchFamily="34" charset="-122"/>
            </a:endParaRPr>
          </a:p>
        </p:txBody>
      </p:sp>
      <p:pic>
        <p:nvPicPr>
          <p:cNvPr id="16" name="Picture 2" descr="C:\Users\asus\Desktop\建立关联.png"/>
          <p:cNvPicPr>
            <a:picLocks noChangeAspect="1" noChangeArrowheads="1"/>
          </p:cNvPicPr>
          <p:nvPr/>
        </p:nvPicPr>
        <p:blipFill>
          <a:blip r:embed="rId1" cstate="print"/>
          <a:srcRect/>
          <a:stretch>
            <a:fillRect/>
          </a:stretch>
        </p:blipFill>
        <p:spPr bwMode="auto">
          <a:xfrm rot="18720000">
            <a:off x="4291696" y="1693823"/>
            <a:ext cx="1080000" cy="1080000"/>
          </a:xfrm>
          <a:prstGeom prst="rect">
            <a:avLst/>
          </a:prstGeom>
          <a:noFill/>
          <a:effectLst>
            <a:outerShdw blurRad="88900" dist="114300" dir="8100000" algn="tr" rotWithShape="0">
              <a:prstClr val="black">
                <a:alpha val="84000"/>
              </a:prstClr>
            </a:outerShdw>
          </a:effectLst>
        </p:spPr>
      </p:pic>
      <p:pic>
        <p:nvPicPr>
          <p:cNvPr id="17" name="Picture 3" descr="C:\Users\asus\Desktop\符合.png"/>
          <p:cNvPicPr>
            <a:picLocks noChangeAspect="1" noChangeArrowheads="1"/>
          </p:cNvPicPr>
          <p:nvPr/>
        </p:nvPicPr>
        <p:blipFill>
          <a:blip r:embed="rId2" cstate="print"/>
          <a:srcRect/>
          <a:stretch>
            <a:fillRect/>
          </a:stretch>
        </p:blipFill>
        <p:spPr bwMode="auto">
          <a:xfrm>
            <a:off x="7250509" y="1864297"/>
            <a:ext cx="792000" cy="792000"/>
          </a:xfrm>
          <a:prstGeom prst="rect">
            <a:avLst/>
          </a:prstGeom>
          <a:noFill/>
          <a:effectLst>
            <a:outerShdw blurRad="88900" dist="114300" dir="8100000" algn="tr" rotWithShape="0">
              <a:prstClr val="black">
                <a:alpha val="84000"/>
              </a:prstClr>
            </a:outerShdw>
          </a:effectLst>
        </p:spPr>
      </p:pic>
      <p:pic>
        <p:nvPicPr>
          <p:cNvPr id="18" name="Picture 4" descr="C:\Users\asus\Desktop\信号良好.png"/>
          <p:cNvPicPr>
            <a:picLocks noChangeAspect="1" noChangeArrowheads="1"/>
          </p:cNvPicPr>
          <p:nvPr/>
        </p:nvPicPr>
        <p:blipFill>
          <a:blip r:embed="rId3" cstate="print"/>
          <a:srcRect/>
          <a:stretch>
            <a:fillRect/>
          </a:stretch>
        </p:blipFill>
        <p:spPr bwMode="auto">
          <a:xfrm>
            <a:off x="7113660" y="4764592"/>
            <a:ext cx="990000" cy="792000"/>
          </a:xfrm>
          <a:prstGeom prst="rect">
            <a:avLst/>
          </a:prstGeom>
          <a:noFill/>
          <a:effectLst>
            <a:outerShdw blurRad="88900" dist="114300" dir="8100000" algn="tr" rotWithShape="0">
              <a:prstClr val="black">
                <a:alpha val="84000"/>
              </a:prstClr>
            </a:outerShdw>
          </a:effectLst>
        </p:spPr>
      </p:pic>
      <p:pic>
        <p:nvPicPr>
          <p:cNvPr id="19" name="Picture 5" descr="C:\Users\asus\Desktop\改进措施.png"/>
          <p:cNvPicPr>
            <a:picLocks noChangeAspect="1" noChangeArrowheads="1"/>
          </p:cNvPicPr>
          <p:nvPr/>
        </p:nvPicPr>
        <p:blipFill>
          <a:blip r:embed="rId4" cstate="print"/>
          <a:srcRect/>
          <a:stretch>
            <a:fillRect/>
          </a:stretch>
        </p:blipFill>
        <p:spPr bwMode="auto">
          <a:xfrm>
            <a:off x="4360752" y="4702029"/>
            <a:ext cx="792000" cy="792000"/>
          </a:xfrm>
          <a:prstGeom prst="rect">
            <a:avLst/>
          </a:prstGeom>
          <a:noFill/>
          <a:effectLst>
            <a:outerShdw blurRad="88900" dist="114300" dir="8100000" algn="tr" rotWithShape="0">
              <a:prstClr val="black">
                <a:alpha val="84000"/>
              </a:prstClr>
            </a:outerShdw>
          </a:effectLst>
        </p:spPr>
      </p:pic>
      <p:sp>
        <p:nvSpPr>
          <p:cNvPr id="20" name="矩形 19"/>
          <p:cNvSpPr/>
          <p:nvPr/>
        </p:nvSpPr>
        <p:spPr bwMode="auto">
          <a:xfrm>
            <a:off x="5117428" y="3313827"/>
            <a:ext cx="2156892" cy="763245"/>
          </a:xfrm>
          <a:prstGeom prst="rect">
            <a:avLst/>
          </a:prstGeom>
          <a:no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5400" i="0" u="none" strike="noStrike" cap="none" spc="-300" normalizeH="0" baseline="0" dirty="0" smtClean="0">
                <a:ln>
                  <a:noFill/>
                </a:ln>
                <a:solidFill>
                  <a:schemeClr val="tx1"/>
                </a:solidFill>
                <a:effectLst/>
                <a:latin typeface="方正粗宋简体" panose="03000509000000000000" pitchFamily="65" charset="-122"/>
                <a:ea typeface="方正粗宋简体" panose="03000509000000000000" pitchFamily="65" charset="-122"/>
              </a:rPr>
              <a:t>标准化</a:t>
            </a:r>
            <a:endParaRPr kumimoji="0" lang="zh-CN" altLang="en-US" sz="5400" i="0" u="none" strike="noStrike" cap="none" spc="-300" normalizeH="0" baseline="0" dirty="0" smtClean="0">
              <a:ln>
                <a:noFill/>
              </a:ln>
              <a:solidFill>
                <a:schemeClr val="tx1"/>
              </a:solidFill>
              <a:effectLst/>
              <a:latin typeface="方正粗宋简体" panose="03000509000000000000" pitchFamily="65" charset="-122"/>
              <a:ea typeface="方正粗宋简体" panose="03000509000000000000" pitchFamily="65"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2000"/>
                                        <p:tgtEl>
                                          <p:spTgt spid="14"/>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childTnLst>
                          </p:cTn>
                        </p:par>
                        <p:par>
                          <p:cTn id="33" fill="hold">
                            <p:stCondLst>
                              <p:cond delay="10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2000"/>
                                        <p:tgtEl>
                                          <p:spTgt spid="18"/>
                                        </p:tgtEl>
                                      </p:cBhvr>
                                    </p:animEffect>
                                  </p:childTnLst>
                                </p:cTn>
                              </p:par>
                            </p:childTnLst>
                          </p:cTn>
                        </p:par>
                        <p:par>
                          <p:cTn id="40" fill="hold">
                            <p:stCondLst>
                              <p:cond delay="120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par>
                          <p:cTn id="44" fill="hold">
                            <p:stCondLst>
                              <p:cond delay="14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2000"/>
                                        <p:tgtEl>
                                          <p:spTgt spid="19"/>
                                        </p:tgtEl>
                                      </p:cBhvr>
                                    </p:animEffect>
                                  </p:childTnLst>
                                </p:cTn>
                              </p:par>
                            </p:childTnLst>
                          </p:cTn>
                        </p:par>
                        <p:par>
                          <p:cTn id="51" fill="hold">
                            <p:stCondLst>
                              <p:cond delay="16000"/>
                            </p:stCondLst>
                            <p:childTnLst>
                              <p:par>
                                <p:cTn id="52" presetID="10"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圆角矩形 77"/>
          <p:cNvSpPr/>
          <p:nvPr/>
        </p:nvSpPr>
        <p:spPr>
          <a:xfrm>
            <a:off x="1489869" y="1124744"/>
            <a:ext cx="9361040" cy="4809002"/>
          </a:xfrm>
          <a:prstGeom prst="roundRect">
            <a:avLst>
              <a:gd name="adj" fmla="val 7582"/>
            </a:avLst>
          </a:prstGeom>
          <a:solidFill>
            <a:schemeClr val="accent1"/>
          </a:solidFill>
          <a:ln w="38100">
            <a:noFill/>
          </a:ln>
          <a:effectLst>
            <a:outerShdw blurRad="393700" dist="63500" dir="7200000" sx="101000" sy="101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cs typeface="+mn-ea"/>
              <a:sym typeface="+mn-lt"/>
            </a:endParaRPr>
          </a:p>
        </p:txBody>
      </p:sp>
      <p:cxnSp>
        <p:nvCxnSpPr>
          <p:cNvPr id="79" name="直接连接符 78"/>
          <p:cNvCxnSpPr/>
          <p:nvPr/>
        </p:nvCxnSpPr>
        <p:spPr>
          <a:xfrm flipV="1">
            <a:off x="3218086" y="2044700"/>
            <a:ext cx="5861050" cy="15875"/>
          </a:xfrm>
          <a:prstGeom prst="line">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80" name="组合 10"/>
          <p:cNvGrpSpPr/>
          <p:nvPr/>
        </p:nvGrpSpPr>
        <p:grpSpPr>
          <a:xfrm>
            <a:off x="4154165" y="1628800"/>
            <a:ext cx="3888432" cy="792088"/>
            <a:chOff x="4304043" y="1286668"/>
            <a:chExt cx="3837944" cy="2757793"/>
          </a:xfr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a:outerShdw blurRad="381000" dist="254000" dir="8100000" algn="tr" rotWithShape="0">
              <a:prstClr val="black">
                <a:alpha val="40000"/>
              </a:prstClr>
            </a:outerShdw>
          </a:effectLst>
        </p:grpSpPr>
        <p:sp>
          <p:nvSpPr>
            <p:cNvPr id="81" name="圆角矩形 80"/>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dirty="0">
                <a:cs typeface="+mn-ea"/>
                <a:sym typeface="+mn-lt"/>
              </a:endParaRPr>
            </a:p>
          </p:txBody>
        </p:sp>
        <p:sp>
          <p:nvSpPr>
            <p:cNvPr id="82" name="圆角矩形 81"/>
            <p:cNvSpPr/>
            <p:nvPr/>
          </p:nvSpPr>
          <p:spPr>
            <a:xfrm>
              <a:off x="4351930" y="1373339"/>
              <a:ext cx="3742172" cy="25844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smtClean="0">
                  <a:solidFill>
                    <a:schemeClr val="tx1"/>
                  </a:solidFill>
                  <a:latin typeface="方正粗宋简体" panose="03000509000000000000" pitchFamily="65" charset="-122"/>
                  <a:ea typeface="方正粗宋简体" panose="03000509000000000000" pitchFamily="65" charset="-122"/>
                </a:rPr>
                <a:t>行动落实</a:t>
              </a:r>
              <a:endParaRPr lang="zh-CN" altLang="en-US" sz="4000" b="1" dirty="0">
                <a:solidFill>
                  <a:srgbClr val="0070C0"/>
                </a:solidFill>
                <a:cs typeface="+mn-ea"/>
                <a:sym typeface="+mn-lt"/>
              </a:endParaRPr>
            </a:p>
          </p:txBody>
        </p:sp>
      </p:grpSp>
      <p:sp>
        <p:nvSpPr>
          <p:cNvPr id="83" name="椭圆 82"/>
          <p:cNvSpPr/>
          <p:nvPr/>
        </p:nvSpPr>
        <p:spPr>
          <a:xfrm rot="10800000" flipH="1" flipV="1">
            <a:off x="1565573" y="5579226"/>
            <a:ext cx="673200" cy="67221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4" name="椭圆 83"/>
          <p:cNvSpPr/>
          <p:nvPr/>
        </p:nvSpPr>
        <p:spPr>
          <a:xfrm rot="10800000" flipH="1" flipV="1">
            <a:off x="1197166" y="4735995"/>
            <a:ext cx="367200" cy="36874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85" name="组合 21"/>
          <p:cNvGrpSpPr/>
          <p:nvPr/>
        </p:nvGrpSpPr>
        <p:grpSpPr>
          <a:xfrm rot="10800000" flipH="1" flipV="1">
            <a:off x="2489295" y="5994751"/>
            <a:ext cx="295200" cy="294939"/>
            <a:chOff x="304800" y="673100"/>
            <a:chExt cx="4000500" cy="4000500"/>
          </a:xfrm>
          <a:solidFill>
            <a:schemeClr val="accent1"/>
          </a:solidFill>
          <a:effectLst>
            <a:outerShdw blurRad="381000" dist="152400" dir="8100000" algn="tr" rotWithShape="0">
              <a:prstClr val="black">
                <a:alpha val="70000"/>
              </a:prstClr>
            </a:outerShdw>
          </a:effectLst>
        </p:grpSpPr>
        <p:sp>
          <p:nvSpPr>
            <p:cNvPr id="86" name="同心圆 25"/>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87" name="椭圆 86"/>
            <p:cNvSpPr/>
            <p:nvPr/>
          </p:nvSpPr>
          <p:spPr>
            <a:xfrm>
              <a:off x="479425" y="847725"/>
              <a:ext cx="3651250" cy="3651250"/>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88" name="组合 24"/>
          <p:cNvGrpSpPr/>
          <p:nvPr/>
        </p:nvGrpSpPr>
        <p:grpSpPr>
          <a:xfrm rot="10800000" flipH="1" flipV="1">
            <a:off x="2282677" y="5305347"/>
            <a:ext cx="385200" cy="386386"/>
            <a:chOff x="304800" y="673100"/>
            <a:chExt cx="4000500" cy="4000500"/>
          </a:xfrm>
          <a:solidFill>
            <a:schemeClr val="accent1"/>
          </a:solidFill>
          <a:effectLst>
            <a:outerShdw blurRad="381000" dist="152400" dir="8100000" algn="tr" rotWithShape="0">
              <a:prstClr val="black">
                <a:alpha val="70000"/>
              </a:prstClr>
            </a:outerShdw>
          </a:effectLst>
        </p:grpSpPr>
        <p:sp>
          <p:nvSpPr>
            <p:cNvPr id="89" name="同心圆 28"/>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0" name="椭圆 89"/>
            <p:cNvSpPr/>
            <p:nvPr/>
          </p:nvSpPr>
          <p:spPr>
            <a:xfrm>
              <a:off x="479425" y="847725"/>
              <a:ext cx="3651250" cy="3651250"/>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grpSp>
        <p:nvGrpSpPr>
          <p:cNvPr id="91" name="组合 27"/>
          <p:cNvGrpSpPr/>
          <p:nvPr/>
        </p:nvGrpSpPr>
        <p:grpSpPr>
          <a:xfrm rot="10800000" flipH="1" flipV="1">
            <a:off x="1057821" y="5318856"/>
            <a:ext cx="547200" cy="548040"/>
            <a:chOff x="304800" y="673100"/>
            <a:chExt cx="4000500" cy="4000500"/>
          </a:xfrm>
          <a:solidFill>
            <a:schemeClr val="accent1"/>
          </a:solidFill>
          <a:effectLst>
            <a:outerShdw blurRad="317500" dist="190500" dir="8100000" algn="tr" rotWithShape="0">
              <a:prstClr val="black">
                <a:alpha val="50000"/>
              </a:prstClr>
            </a:outerShdw>
          </a:effectLst>
        </p:grpSpPr>
        <p:sp>
          <p:nvSpPr>
            <p:cNvPr id="92" name="同心圆 31"/>
            <p:cNvSpPr/>
            <p:nvPr/>
          </p:nvSpPr>
          <p:spPr>
            <a:xfrm>
              <a:off x="304800" y="673100"/>
              <a:ext cx="4000500" cy="4000500"/>
            </a:xfrm>
            <a:prstGeom prst="donut">
              <a:avLst>
                <a:gd name="adj" fmla="val 4879"/>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3" name="椭圆 92"/>
            <p:cNvSpPr/>
            <p:nvPr/>
          </p:nvSpPr>
          <p:spPr>
            <a:xfrm>
              <a:off x="392113" y="760413"/>
              <a:ext cx="3825874" cy="3825874"/>
            </a:xfrm>
            <a:prstGeom prst="ellipse">
              <a:avLst/>
            </a:prstGeom>
            <a:gr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94" name="椭圆 93"/>
          <p:cNvSpPr/>
          <p:nvPr/>
        </p:nvSpPr>
        <p:spPr>
          <a:xfrm rot="10800000" flipH="1" flipV="1">
            <a:off x="2980194" y="5920941"/>
            <a:ext cx="367200" cy="368749"/>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95" name="椭圆 94"/>
          <p:cNvSpPr/>
          <p:nvPr/>
        </p:nvSpPr>
        <p:spPr>
          <a:xfrm rot="10800000" flipH="1" flipV="1">
            <a:off x="1189831" y="6244491"/>
            <a:ext cx="183600" cy="184375"/>
          </a:xfrm>
          <a:prstGeom prst="ellipse">
            <a:avLst/>
          </a:prstGeom>
          <a:solidFill>
            <a:srgbClr val="00B0F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cxnSp>
        <p:nvCxnSpPr>
          <p:cNvPr id="96" name="直接连接符 95"/>
          <p:cNvCxnSpPr/>
          <p:nvPr/>
        </p:nvCxnSpPr>
        <p:spPr>
          <a:xfrm>
            <a:off x="2499146" y="2924944"/>
            <a:ext cx="7559675" cy="0"/>
          </a:xfrm>
          <a:prstGeom prst="line">
            <a:avLst/>
          </a:prstGeom>
          <a:ln w="57150">
            <a:solidFill>
              <a:schemeClr val="accent6">
                <a:lumMod val="50000"/>
              </a:schemeClr>
            </a:solidFill>
          </a:ln>
          <a:effectLst>
            <a:outerShdw blurRad="139700" dist="50800" dir="2700000" algn="ctr" rotWithShape="0">
              <a:srgbClr val="000000">
                <a:alpha val="55000"/>
              </a:srgbClr>
            </a:outerShdw>
          </a:effectLst>
          <a:scene3d>
            <a:camera prst="orthographicFront"/>
            <a:lightRig rig="threePt" dir="t">
              <a:rot lat="0" lon="0" rev="2700000"/>
            </a:lightRig>
          </a:scene3d>
          <a:sp3d extrusionH="127000">
            <a:bevelT w="165100" h="88900"/>
          </a:sp3d>
        </p:spPr>
        <p:style>
          <a:lnRef idx="1">
            <a:schemeClr val="accent1"/>
          </a:lnRef>
          <a:fillRef idx="0">
            <a:schemeClr val="accent1"/>
          </a:fillRef>
          <a:effectRef idx="0">
            <a:schemeClr val="accent1"/>
          </a:effectRef>
          <a:fontRef idx="minor">
            <a:schemeClr val="tx1"/>
          </a:fontRef>
        </p:style>
      </p:cxnSp>
      <p:grpSp>
        <p:nvGrpSpPr>
          <p:cNvPr id="97" name="组合 37"/>
          <p:cNvGrpSpPr/>
          <p:nvPr/>
        </p:nvGrpSpPr>
        <p:grpSpPr bwMode="auto">
          <a:xfrm>
            <a:off x="2497361" y="2813050"/>
            <a:ext cx="1657350" cy="2195513"/>
            <a:chOff x="838997" y="1290926"/>
            <a:chExt cx="1656916" cy="2196018"/>
          </a:xfrm>
        </p:grpSpPr>
        <p:sp>
          <p:nvSpPr>
            <p:cNvPr id="98" name="Freeform 9"/>
            <p:cNvSpPr>
              <a:spLocks noEditPoints="1"/>
            </p:cNvSpPr>
            <p:nvPr/>
          </p:nvSpPr>
          <p:spPr bwMode="auto">
            <a:xfrm>
              <a:off x="838997" y="1537046"/>
              <a:ext cx="1656916"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0070C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99" name="椭圆 98"/>
            <p:cNvSpPr/>
            <p:nvPr/>
          </p:nvSpPr>
          <p:spPr>
            <a:xfrm>
              <a:off x="1005466" y="2015207"/>
              <a:ext cx="1315882"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建立</a:t>
              </a:r>
              <a:endParaRPr lang="en-US" altLang="zh-CN" sz="2800" dirty="0" smtClean="0">
                <a:solidFill>
                  <a:schemeClr val="tx1"/>
                </a:solidFill>
                <a:latin typeface="方正粗宋简体" panose="03000509000000000000" pitchFamily="65" charset="-122"/>
                <a:ea typeface="方正粗宋简体" panose="03000509000000000000" pitchFamily="65" charset="-122"/>
                <a:cs typeface="+mn-ea"/>
                <a:sym typeface="+mn-lt"/>
              </a:endParaRPr>
            </a:p>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健全</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00" name="图片 40"/>
            <p:cNvPicPr>
              <a:picLocks noChangeAspect="1"/>
            </p:cNvPicPr>
            <p:nvPr/>
          </p:nvPicPr>
          <p:blipFill>
            <a:blip r:embed="rId1" cstate="print"/>
            <a:srcRect l="970" t="9608" r="58067" b="11113"/>
            <a:stretch>
              <a:fillRect/>
            </a:stretch>
          </p:blipFill>
          <p:spPr bwMode="auto">
            <a:xfrm>
              <a:off x="1435839" y="1290926"/>
              <a:ext cx="76891" cy="552293"/>
            </a:xfrm>
            <a:prstGeom prst="rect">
              <a:avLst/>
            </a:prstGeom>
            <a:noFill/>
            <a:ln w="9525">
              <a:noFill/>
              <a:miter lim="800000"/>
              <a:headEnd/>
              <a:tailEnd/>
            </a:ln>
          </p:spPr>
        </p:pic>
        <p:pic>
          <p:nvPicPr>
            <p:cNvPr id="101" name="图片 41"/>
            <p:cNvPicPr>
              <a:picLocks noChangeAspect="1"/>
            </p:cNvPicPr>
            <p:nvPr/>
          </p:nvPicPr>
          <p:blipFill>
            <a:blip r:embed="rId1" cstate="print"/>
            <a:srcRect l="970" t="9608" r="58067" b="11113"/>
            <a:stretch>
              <a:fillRect/>
            </a:stretch>
          </p:blipFill>
          <p:spPr bwMode="auto">
            <a:xfrm flipH="1">
              <a:off x="1847283" y="1290926"/>
              <a:ext cx="76891" cy="552293"/>
            </a:xfrm>
            <a:prstGeom prst="rect">
              <a:avLst/>
            </a:prstGeom>
            <a:noFill/>
            <a:ln w="9525">
              <a:noFill/>
              <a:miter lim="800000"/>
              <a:headEnd/>
              <a:tailEnd/>
            </a:ln>
          </p:spPr>
        </p:pic>
        <p:sp>
          <p:nvSpPr>
            <p:cNvPr id="102" name="矩形 101"/>
            <p:cNvSpPr/>
            <p:nvPr/>
          </p:nvSpPr>
          <p:spPr>
            <a:xfrm>
              <a:off x="1513507" y="1303629"/>
              <a:ext cx="333288"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03" name="组合 51"/>
          <p:cNvGrpSpPr/>
          <p:nvPr/>
        </p:nvGrpSpPr>
        <p:grpSpPr bwMode="auto">
          <a:xfrm>
            <a:off x="6410548" y="2813050"/>
            <a:ext cx="1657350" cy="2195513"/>
            <a:chOff x="4752178" y="1290926"/>
            <a:chExt cx="1656913" cy="2196018"/>
          </a:xfrm>
        </p:grpSpPr>
        <p:sp>
          <p:nvSpPr>
            <p:cNvPr id="104" name="Freeform 9"/>
            <p:cNvSpPr>
              <a:spLocks noEditPoints="1"/>
            </p:cNvSpPr>
            <p:nvPr/>
          </p:nvSpPr>
          <p:spPr bwMode="auto">
            <a:xfrm>
              <a:off x="4752178"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chemeClr val="accent6">
                <a:lumMod val="75000"/>
              </a:schemeClr>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05" name="椭圆 104"/>
            <p:cNvSpPr/>
            <p:nvPr/>
          </p:nvSpPr>
          <p:spPr>
            <a:xfrm>
              <a:off x="4918646"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教育培训</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06" name="图片 54"/>
            <p:cNvPicPr>
              <a:picLocks noChangeAspect="1"/>
            </p:cNvPicPr>
            <p:nvPr/>
          </p:nvPicPr>
          <p:blipFill>
            <a:blip r:embed="rId1" cstate="print"/>
            <a:srcRect l="970" t="9608" r="58067" b="11113"/>
            <a:stretch>
              <a:fillRect/>
            </a:stretch>
          </p:blipFill>
          <p:spPr bwMode="auto">
            <a:xfrm>
              <a:off x="5349023" y="1290926"/>
              <a:ext cx="76891" cy="552293"/>
            </a:xfrm>
            <a:prstGeom prst="rect">
              <a:avLst/>
            </a:prstGeom>
            <a:noFill/>
            <a:ln w="9525">
              <a:noFill/>
              <a:miter lim="800000"/>
              <a:headEnd/>
              <a:tailEnd/>
            </a:ln>
          </p:spPr>
        </p:pic>
        <p:pic>
          <p:nvPicPr>
            <p:cNvPr id="107" name="图片 55"/>
            <p:cNvPicPr>
              <a:picLocks noChangeAspect="1"/>
            </p:cNvPicPr>
            <p:nvPr/>
          </p:nvPicPr>
          <p:blipFill>
            <a:blip r:embed="rId1" cstate="print"/>
            <a:srcRect l="970" t="9608" r="58067" b="11113"/>
            <a:stretch>
              <a:fillRect/>
            </a:stretch>
          </p:blipFill>
          <p:spPr bwMode="auto">
            <a:xfrm flipH="1">
              <a:off x="5760467" y="1290926"/>
              <a:ext cx="76891" cy="552293"/>
            </a:xfrm>
            <a:prstGeom prst="rect">
              <a:avLst/>
            </a:prstGeom>
            <a:noFill/>
            <a:ln w="9525">
              <a:noFill/>
              <a:miter lim="800000"/>
              <a:headEnd/>
              <a:tailEnd/>
            </a:ln>
          </p:spPr>
        </p:pic>
        <p:sp>
          <p:nvSpPr>
            <p:cNvPr id="108" name="矩形 107"/>
            <p:cNvSpPr/>
            <p:nvPr/>
          </p:nvSpPr>
          <p:spPr>
            <a:xfrm>
              <a:off x="5426688" y="1303629"/>
              <a:ext cx="333287"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09" name="组合 58"/>
          <p:cNvGrpSpPr/>
          <p:nvPr/>
        </p:nvGrpSpPr>
        <p:grpSpPr bwMode="auto">
          <a:xfrm>
            <a:off x="8342536" y="2813050"/>
            <a:ext cx="1657350" cy="2195513"/>
            <a:chOff x="6684645" y="1290926"/>
            <a:chExt cx="1656913" cy="2196018"/>
          </a:xfrm>
        </p:grpSpPr>
        <p:sp>
          <p:nvSpPr>
            <p:cNvPr id="110" name="Freeform 9"/>
            <p:cNvSpPr>
              <a:spLocks noEditPoints="1"/>
            </p:cNvSpPr>
            <p:nvPr/>
          </p:nvSpPr>
          <p:spPr bwMode="auto">
            <a:xfrm>
              <a:off x="6684645"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FFC00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11" name="椭圆 110"/>
            <p:cNvSpPr/>
            <p:nvPr/>
          </p:nvSpPr>
          <p:spPr>
            <a:xfrm>
              <a:off x="6851114"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考核问责</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12" name="图片 61"/>
            <p:cNvPicPr>
              <a:picLocks noChangeAspect="1"/>
            </p:cNvPicPr>
            <p:nvPr/>
          </p:nvPicPr>
          <p:blipFill>
            <a:blip r:embed="rId1" cstate="print"/>
            <a:srcRect l="970" t="9608" r="58067" b="11113"/>
            <a:stretch>
              <a:fillRect/>
            </a:stretch>
          </p:blipFill>
          <p:spPr bwMode="auto">
            <a:xfrm>
              <a:off x="7281490" y="1290926"/>
              <a:ext cx="76891" cy="552293"/>
            </a:xfrm>
            <a:prstGeom prst="rect">
              <a:avLst/>
            </a:prstGeom>
            <a:noFill/>
            <a:ln w="9525">
              <a:noFill/>
              <a:miter lim="800000"/>
              <a:headEnd/>
              <a:tailEnd/>
            </a:ln>
          </p:spPr>
        </p:pic>
        <p:pic>
          <p:nvPicPr>
            <p:cNvPr id="113" name="图片 62"/>
            <p:cNvPicPr>
              <a:picLocks noChangeAspect="1"/>
            </p:cNvPicPr>
            <p:nvPr/>
          </p:nvPicPr>
          <p:blipFill>
            <a:blip r:embed="rId1" cstate="print"/>
            <a:srcRect l="970" t="9608" r="58067" b="11113"/>
            <a:stretch>
              <a:fillRect/>
            </a:stretch>
          </p:blipFill>
          <p:spPr bwMode="auto">
            <a:xfrm flipH="1">
              <a:off x="7692934" y="1290926"/>
              <a:ext cx="76891" cy="552293"/>
            </a:xfrm>
            <a:prstGeom prst="rect">
              <a:avLst/>
            </a:prstGeom>
            <a:noFill/>
            <a:ln w="9525">
              <a:noFill/>
              <a:miter lim="800000"/>
              <a:headEnd/>
              <a:tailEnd/>
            </a:ln>
          </p:spPr>
        </p:pic>
        <p:sp>
          <p:nvSpPr>
            <p:cNvPr id="114" name="矩形 113"/>
            <p:cNvSpPr/>
            <p:nvPr/>
          </p:nvSpPr>
          <p:spPr>
            <a:xfrm>
              <a:off x="7359154" y="1303629"/>
              <a:ext cx="333287"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grpSp>
        <p:nvGrpSpPr>
          <p:cNvPr id="115" name="组合 44"/>
          <p:cNvGrpSpPr/>
          <p:nvPr/>
        </p:nvGrpSpPr>
        <p:grpSpPr bwMode="auto">
          <a:xfrm>
            <a:off x="4478561" y="2813050"/>
            <a:ext cx="1655762" cy="2195513"/>
            <a:chOff x="2819711" y="1290926"/>
            <a:chExt cx="1656913" cy="2196018"/>
          </a:xfrm>
        </p:grpSpPr>
        <p:sp>
          <p:nvSpPr>
            <p:cNvPr id="116" name="Freeform 9"/>
            <p:cNvSpPr>
              <a:spLocks noEditPoints="1"/>
            </p:cNvSpPr>
            <p:nvPr/>
          </p:nvSpPr>
          <p:spPr bwMode="auto">
            <a:xfrm>
              <a:off x="2819711" y="1537046"/>
              <a:ext cx="1656913" cy="1949898"/>
            </a:xfrm>
            <a:custGeom>
              <a:avLst/>
              <a:gdLst>
                <a:gd name="T0" fmla="*/ 2392 w 2544"/>
                <a:gd name="T1" fmla="*/ 1121 h 2994"/>
                <a:gd name="T2" fmla="*/ 2392 w 2544"/>
                <a:gd name="T3" fmla="*/ 1121 h 2994"/>
                <a:gd name="T4" fmla="*/ 2392 w 2544"/>
                <a:gd name="T5" fmla="*/ 1119 h 2994"/>
                <a:gd name="T6" fmla="*/ 2362 w 2544"/>
                <a:gd name="T7" fmla="*/ 1067 h 2994"/>
                <a:gd name="T8" fmla="*/ 1844 w 2544"/>
                <a:gd name="T9" fmla="*/ 161 h 2994"/>
                <a:gd name="T10" fmla="*/ 1684 w 2544"/>
                <a:gd name="T11" fmla="*/ 0 h 2994"/>
                <a:gd name="T12" fmla="*/ 838 w 2544"/>
                <a:gd name="T13" fmla="*/ 0 h 2994"/>
                <a:gd name="T14" fmla="*/ 677 w 2544"/>
                <a:gd name="T15" fmla="*/ 161 h 2994"/>
                <a:gd name="T16" fmla="*/ 157 w 2544"/>
                <a:gd name="T17" fmla="*/ 1110 h 2994"/>
                <a:gd name="T18" fmla="*/ 0 w 2544"/>
                <a:gd name="T19" fmla="*/ 1722 h 2994"/>
                <a:gd name="T20" fmla="*/ 1272 w 2544"/>
                <a:gd name="T21" fmla="*/ 2994 h 2994"/>
                <a:gd name="T22" fmla="*/ 2544 w 2544"/>
                <a:gd name="T23" fmla="*/ 1722 h 2994"/>
                <a:gd name="T24" fmla="*/ 2392 w 2544"/>
                <a:gd name="T25" fmla="*/ 1121 h 2994"/>
                <a:gd name="T26" fmla="*/ 1572 w 2544"/>
                <a:gd name="T27" fmla="*/ 467 h 2994"/>
                <a:gd name="T28" fmla="*/ 971 w 2544"/>
                <a:gd name="T29" fmla="*/ 467 h 2994"/>
                <a:gd name="T30" fmla="*/ 844 w 2544"/>
                <a:gd name="T31" fmla="*/ 340 h 2994"/>
                <a:gd name="T32" fmla="*/ 971 w 2544"/>
                <a:gd name="T33" fmla="*/ 212 h 2994"/>
                <a:gd name="T34" fmla="*/ 1572 w 2544"/>
                <a:gd name="T35" fmla="*/ 212 h 2994"/>
                <a:gd name="T36" fmla="*/ 1700 w 2544"/>
                <a:gd name="T37" fmla="*/ 340 h 2994"/>
                <a:gd name="T38" fmla="*/ 1572 w 2544"/>
                <a:gd name="T39" fmla="*/ 467 h 2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4" h="2994">
                  <a:moveTo>
                    <a:pt x="2392" y="1121"/>
                  </a:moveTo>
                  <a:cubicBezTo>
                    <a:pt x="2392" y="1121"/>
                    <a:pt x="2392" y="1121"/>
                    <a:pt x="2392" y="1121"/>
                  </a:cubicBezTo>
                  <a:cubicBezTo>
                    <a:pt x="2392" y="1119"/>
                    <a:pt x="2392" y="1119"/>
                    <a:pt x="2392" y="1119"/>
                  </a:cubicBezTo>
                  <a:cubicBezTo>
                    <a:pt x="2382" y="1102"/>
                    <a:pt x="2372" y="1084"/>
                    <a:pt x="2362" y="1067"/>
                  </a:cubicBezTo>
                  <a:cubicBezTo>
                    <a:pt x="1844" y="161"/>
                    <a:pt x="1844" y="161"/>
                    <a:pt x="1844" y="161"/>
                  </a:cubicBezTo>
                  <a:cubicBezTo>
                    <a:pt x="1789" y="73"/>
                    <a:pt x="1772" y="0"/>
                    <a:pt x="1684" y="0"/>
                  </a:cubicBezTo>
                  <a:cubicBezTo>
                    <a:pt x="838" y="0"/>
                    <a:pt x="838" y="0"/>
                    <a:pt x="838" y="0"/>
                  </a:cubicBezTo>
                  <a:cubicBezTo>
                    <a:pt x="749" y="0"/>
                    <a:pt x="740" y="66"/>
                    <a:pt x="677" y="161"/>
                  </a:cubicBezTo>
                  <a:cubicBezTo>
                    <a:pt x="157" y="1110"/>
                    <a:pt x="157" y="1110"/>
                    <a:pt x="157" y="1110"/>
                  </a:cubicBezTo>
                  <a:cubicBezTo>
                    <a:pt x="57" y="1292"/>
                    <a:pt x="0" y="1501"/>
                    <a:pt x="0" y="1722"/>
                  </a:cubicBezTo>
                  <a:cubicBezTo>
                    <a:pt x="0" y="2425"/>
                    <a:pt x="570" y="2994"/>
                    <a:pt x="1272" y="2994"/>
                  </a:cubicBezTo>
                  <a:cubicBezTo>
                    <a:pt x="1974" y="2994"/>
                    <a:pt x="2544" y="2425"/>
                    <a:pt x="2544" y="1722"/>
                  </a:cubicBezTo>
                  <a:cubicBezTo>
                    <a:pt x="2544" y="1505"/>
                    <a:pt x="2489" y="1300"/>
                    <a:pt x="2392" y="1121"/>
                  </a:cubicBezTo>
                  <a:close/>
                  <a:moveTo>
                    <a:pt x="1572" y="467"/>
                  </a:moveTo>
                  <a:cubicBezTo>
                    <a:pt x="971" y="467"/>
                    <a:pt x="971" y="467"/>
                    <a:pt x="971" y="467"/>
                  </a:cubicBezTo>
                  <a:cubicBezTo>
                    <a:pt x="901" y="467"/>
                    <a:pt x="844" y="410"/>
                    <a:pt x="844" y="340"/>
                  </a:cubicBezTo>
                  <a:cubicBezTo>
                    <a:pt x="844" y="269"/>
                    <a:pt x="901" y="212"/>
                    <a:pt x="971" y="212"/>
                  </a:cubicBezTo>
                  <a:cubicBezTo>
                    <a:pt x="1572" y="212"/>
                    <a:pt x="1572" y="212"/>
                    <a:pt x="1572" y="212"/>
                  </a:cubicBezTo>
                  <a:cubicBezTo>
                    <a:pt x="1643" y="212"/>
                    <a:pt x="1700" y="269"/>
                    <a:pt x="1700" y="340"/>
                  </a:cubicBezTo>
                  <a:cubicBezTo>
                    <a:pt x="1700" y="410"/>
                    <a:pt x="1643" y="467"/>
                    <a:pt x="1572" y="467"/>
                  </a:cubicBezTo>
                  <a:close/>
                </a:path>
              </a:pathLst>
            </a:custGeom>
            <a:solidFill>
              <a:srgbClr val="FF0000"/>
            </a:solidFill>
            <a:ln w="28575" cap="flat">
              <a:noFill/>
              <a:prstDash val="solid"/>
              <a:miter lim="800000"/>
            </a:ln>
            <a:effectLst>
              <a:outerShdw blurRad="279400" dist="76200" dir="2700000" sx="101000" sy="101000" algn="tl" rotWithShape="0">
                <a:prstClr val="black">
                  <a:alpha val="28000"/>
                </a:prstClr>
              </a:outerShdw>
            </a:effectLst>
          </p:spPr>
          <p:txBody>
            <a:bodyPr lIns="68589" tIns="34295" rIns="68589" bIns="34295"/>
            <a:lstStyle/>
            <a:p>
              <a:pPr>
                <a:defRPr/>
              </a:pPr>
              <a:endParaRPr lang="zh-CN" altLang="en-US">
                <a:latin typeface="+mn-lt"/>
                <a:ea typeface="+mn-ea"/>
                <a:cs typeface="+mn-ea"/>
                <a:sym typeface="+mn-lt"/>
              </a:endParaRPr>
            </a:p>
          </p:txBody>
        </p:sp>
        <p:sp>
          <p:nvSpPr>
            <p:cNvPr id="117" name="椭圆 116"/>
            <p:cNvSpPr/>
            <p:nvPr/>
          </p:nvSpPr>
          <p:spPr>
            <a:xfrm>
              <a:off x="2986180" y="2015207"/>
              <a:ext cx="1315880" cy="1316058"/>
            </a:xfrm>
            <a:prstGeom prst="ellipse">
              <a:avLst/>
            </a:prstGeom>
            <a:gradFill flip="none" rotWithShape="1">
              <a:gsLst>
                <a:gs pos="100000">
                  <a:srgbClr val="FFFFFF"/>
                </a:gs>
                <a:gs pos="0">
                  <a:srgbClr val="BBBBBB"/>
                </a:gs>
              </a:gsLst>
              <a:lin ang="2700000" scaled="0"/>
              <a:tileRect/>
            </a:gradFill>
            <a:ln w="92075">
              <a:gradFill flip="none" rotWithShape="1">
                <a:gsLst>
                  <a:gs pos="0">
                    <a:srgbClr val="FFFFFF"/>
                  </a:gs>
                  <a:gs pos="100000">
                    <a:srgbClr val="B3B6B4"/>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zh-CN" altLang="en-US" sz="2800" dirty="0" smtClean="0">
                  <a:solidFill>
                    <a:schemeClr val="tx1"/>
                  </a:solidFill>
                  <a:latin typeface="方正粗宋简体" panose="03000509000000000000" pitchFamily="65" charset="-122"/>
                  <a:ea typeface="方正粗宋简体" panose="03000509000000000000" pitchFamily="65" charset="-122"/>
                  <a:cs typeface="+mn-ea"/>
                  <a:sym typeface="+mn-lt"/>
                </a:rPr>
                <a:t>理顺关系</a:t>
              </a:r>
              <a:endParaRPr lang="zh-CN" altLang="en-US" sz="2800" dirty="0">
                <a:solidFill>
                  <a:schemeClr val="tx1"/>
                </a:solidFill>
                <a:latin typeface="方正粗宋简体" panose="03000509000000000000" pitchFamily="65" charset="-122"/>
                <a:ea typeface="方正粗宋简体" panose="03000509000000000000" pitchFamily="65" charset="-122"/>
                <a:cs typeface="+mn-ea"/>
                <a:sym typeface="+mn-lt"/>
              </a:endParaRPr>
            </a:p>
          </p:txBody>
        </p:sp>
        <p:pic>
          <p:nvPicPr>
            <p:cNvPr id="118" name="图片 47"/>
            <p:cNvPicPr>
              <a:picLocks noChangeAspect="1"/>
            </p:cNvPicPr>
            <p:nvPr/>
          </p:nvPicPr>
          <p:blipFill>
            <a:blip r:embed="rId1" cstate="print"/>
            <a:srcRect l="970" t="9608" r="58067" b="11113"/>
            <a:stretch>
              <a:fillRect/>
            </a:stretch>
          </p:blipFill>
          <p:spPr bwMode="auto">
            <a:xfrm>
              <a:off x="3416555" y="1290926"/>
              <a:ext cx="76891" cy="552293"/>
            </a:xfrm>
            <a:prstGeom prst="rect">
              <a:avLst/>
            </a:prstGeom>
            <a:noFill/>
            <a:ln w="9525">
              <a:noFill/>
              <a:miter lim="800000"/>
              <a:headEnd/>
              <a:tailEnd/>
            </a:ln>
          </p:spPr>
        </p:pic>
        <p:pic>
          <p:nvPicPr>
            <p:cNvPr id="119" name="图片 48"/>
            <p:cNvPicPr>
              <a:picLocks noChangeAspect="1"/>
            </p:cNvPicPr>
            <p:nvPr/>
          </p:nvPicPr>
          <p:blipFill>
            <a:blip r:embed="rId1" cstate="print"/>
            <a:srcRect l="970" t="9608" r="58067" b="11113"/>
            <a:stretch>
              <a:fillRect/>
            </a:stretch>
          </p:blipFill>
          <p:spPr bwMode="auto">
            <a:xfrm flipH="1">
              <a:off x="3828000" y="1290926"/>
              <a:ext cx="76891" cy="552293"/>
            </a:xfrm>
            <a:prstGeom prst="rect">
              <a:avLst/>
            </a:prstGeom>
            <a:noFill/>
            <a:ln w="9525">
              <a:noFill/>
              <a:miter lim="800000"/>
              <a:headEnd/>
              <a:tailEnd/>
            </a:ln>
          </p:spPr>
        </p:pic>
        <p:sp>
          <p:nvSpPr>
            <p:cNvPr id="120" name="矩形 119"/>
            <p:cNvSpPr/>
            <p:nvPr/>
          </p:nvSpPr>
          <p:spPr>
            <a:xfrm>
              <a:off x="3493279" y="1303629"/>
              <a:ext cx="335195" cy="46683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zh-CN" altLang="en-US">
                <a:cs typeface="+mn-ea"/>
                <a:sym typeface="+mn-lt"/>
              </a:endParaRPr>
            </a:p>
          </p:txBody>
        </p:sp>
      </p:grpSp>
      <p:sp>
        <p:nvSpPr>
          <p:cNvPr id="122" name="TextBox 121"/>
          <p:cNvSpPr txBox="1"/>
          <p:nvPr/>
        </p:nvSpPr>
        <p:spPr>
          <a:xfrm>
            <a:off x="434973" y="202258"/>
            <a:ext cx="730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a:t>
            </a:r>
            <a:r>
              <a:rPr lang="zh-CN" altLang="en-US" dirty="0" smtClean="0">
                <a:solidFill>
                  <a:schemeClr val="accent2"/>
                </a:solidFill>
              </a:rPr>
              <a:t>合法性</a:t>
            </a:r>
            <a:endParaRPr lang="en-US" altLang="zh-CN" dirty="0" smtClean="0">
              <a:solidFill>
                <a:schemeClr val="accent2"/>
              </a:solidFill>
            </a:endParaRPr>
          </a:p>
        </p:txBody>
      </p:sp>
      <p:grpSp>
        <p:nvGrpSpPr>
          <p:cNvPr id="123" name="组合 24"/>
          <p:cNvGrpSpPr/>
          <p:nvPr/>
        </p:nvGrpSpPr>
        <p:grpSpPr>
          <a:xfrm>
            <a:off x="2907" y="211929"/>
            <a:ext cx="432047" cy="504056"/>
            <a:chOff x="2907" y="211929"/>
            <a:chExt cx="432047" cy="504056"/>
          </a:xfrm>
        </p:grpSpPr>
        <p:sp>
          <p:nvSpPr>
            <p:cNvPr id="124" name="矩形 123"/>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25" name="矩形 124"/>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 calcmode="lin" valueType="num">
                                      <p:cBhvr additive="base">
                                        <p:cTn id="12" dur="1000" fill="hold"/>
                                        <p:tgtEl>
                                          <p:spTgt spid="83"/>
                                        </p:tgtEl>
                                        <p:attrNameLst>
                                          <p:attrName>ppt_x</p:attrName>
                                        </p:attrNameLst>
                                      </p:cBhvr>
                                      <p:tavLst>
                                        <p:tav tm="0">
                                          <p:val>
                                            <p:strVal val="#ppt_x"/>
                                          </p:val>
                                        </p:tav>
                                        <p:tav tm="100000">
                                          <p:val>
                                            <p:strVal val="#ppt_x"/>
                                          </p:val>
                                        </p:tav>
                                      </p:tavLst>
                                    </p:anim>
                                    <p:anim calcmode="lin" valueType="num">
                                      <p:cBhvr additive="base">
                                        <p:cTn id="13" dur="1000" fill="hold"/>
                                        <p:tgtEl>
                                          <p:spTgt spid="8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1000" fill="hold"/>
                                        <p:tgtEl>
                                          <p:spTgt spid="84"/>
                                        </p:tgtEl>
                                        <p:attrNameLst>
                                          <p:attrName>ppt_x</p:attrName>
                                        </p:attrNameLst>
                                      </p:cBhvr>
                                      <p:tavLst>
                                        <p:tav tm="0">
                                          <p:val>
                                            <p:strVal val="#ppt_x"/>
                                          </p:val>
                                        </p:tav>
                                        <p:tav tm="100000">
                                          <p:val>
                                            <p:strVal val="#ppt_x"/>
                                          </p:val>
                                        </p:tav>
                                      </p:tavLst>
                                    </p:anim>
                                    <p:anim calcmode="lin" valueType="num">
                                      <p:cBhvr additive="base">
                                        <p:cTn id="17" dur="1000" fill="hold"/>
                                        <p:tgtEl>
                                          <p:spTgt spid="8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5"/>
                                        </p:tgtEl>
                                        <p:attrNameLst>
                                          <p:attrName>style.visibility</p:attrName>
                                        </p:attrNameLst>
                                      </p:cBhvr>
                                      <p:to>
                                        <p:strVal val="visible"/>
                                      </p:to>
                                    </p:set>
                                    <p:anim calcmode="lin" valueType="num">
                                      <p:cBhvr additive="base">
                                        <p:cTn id="20" dur="1000" fill="hold"/>
                                        <p:tgtEl>
                                          <p:spTgt spid="85"/>
                                        </p:tgtEl>
                                        <p:attrNameLst>
                                          <p:attrName>ppt_x</p:attrName>
                                        </p:attrNameLst>
                                      </p:cBhvr>
                                      <p:tavLst>
                                        <p:tav tm="0">
                                          <p:val>
                                            <p:strVal val="#ppt_x"/>
                                          </p:val>
                                        </p:tav>
                                        <p:tav tm="100000">
                                          <p:val>
                                            <p:strVal val="#ppt_x"/>
                                          </p:val>
                                        </p:tav>
                                      </p:tavLst>
                                    </p:anim>
                                    <p:anim calcmode="lin" valueType="num">
                                      <p:cBhvr additive="base">
                                        <p:cTn id="21" dur="1000" fill="hold"/>
                                        <p:tgtEl>
                                          <p:spTgt spid="8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fill="hold"/>
                                        <p:tgtEl>
                                          <p:spTgt spid="88"/>
                                        </p:tgtEl>
                                        <p:attrNameLst>
                                          <p:attrName>ppt_x</p:attrName>
                                        </p:attrNameLst>
                                      </p:cBhvr>
                                      <p:tavLst>
                                        <p:tav tm="0">
                                          <p:val>
                                            <p:strVal val="#ppt_x"/>
                                          </p:val>
                                        </p:tav>
                                        <p:tav tm="100000">
                                          <p:val>
                                            <p:strVal val="#ppt_x"/>
                                          </p:val>
                                        </p:tav>
                                      </p:tavLst>
                                    </p:anim>
                                    <p:anim calcmode="lin" valueType="num">
                                      <p:cBhvr additive="base">
                                        <p:cTn id="25" dur="1000" fill="hold"/>
                                        <p:tgtEl>
                                          <p:spTgt spid="88"/>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1000" fill="hold"/>
                                        <p:tgtEl>
                                          <p:spTgt spid="91"/>
                                        </p:tgtEl>
                                        <p:attrNameLst>
                                          <p:attrName>ppt_x</p:attrName>
                                        </p:attrNameLst>
                                      </p:cBhvr>
                                      <p:tavLst>
                                        <p:tav tm="0">
                                          <p:val>
                                            <p:strVal val="#ppt_x"/>
                                          </p:val>
                                        </p:tav>
                                        <p:tav tm="100000">
                                          <p:val>
                                            <p:strVal val="#ppt_x"/>
                                          </p:val>
                                        </p:tav>
                                      </p:tavLst>
                                    </p:anim>
                                    <p:anim calcmode="lin" valueType="num">
                                      <p:cBhvr additive="base">
                                        <p:cTn id="29" dur="1000" fill="hold"/>
                                        <p:tgtEl>
                                          <p:spTgt spid="9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4"/>
                                        </p:tgtEl>
                                        <p:attrNameLst>
                                          <p:attrName>style.visibility</p:attrName>
                                        </p:attrNameLst>
                                      </p:cBhvr>
                                      <p:to>
                                        <p:strVal val="visible"/>
                                      </p:to>
                                    </p:set>
                                    <p:anim calcmode="lin" valueType="num">
                                      <p:cBhvr additive="base">
                                        <p:cTn id="32" dur="1000" fill="hold"/>
                                        <p:tgtEl>
                                          <p:spTgt spid="94"/>
                                        </p:tgtEl>
                                        <p:attrNameLst>
                                          <p:attrName>ppt_x</p:attrName>
                                        </p:attrNameLst>
                                      </p:cBhvr>
                                      <p:tavLst>
                                        <p:tav tm="0">
                                          <p:val>
                                            <p:strVal val="#ppt_x"/>
                                          </p:val>
                                        </p:tav>
                                        <p:tav tm="100000">
                                          <p:val>
                                            <p:strVal val="#ppt_x"/>
                                          </p:val>
                                        </p:tav>
                                      </p:tavLst>
                                    </p:anim>
                                    <p:anim calcmode="lin" valueType="num">
                                      <p:cBhvr additive="base">
                                        <p:cTn id="33" dur="1000" fill="hold"/>
                                        <p:tgtEl>
                                          <p:spTgt spid="9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 calcmode="lin" valueType="num">
                                      <p:cBhvr additive="base">
                                        <p:cTn id="36" dur="1000" fill="hold"/>
                                        <p:tgtEl>
                                          <p:spTgt spid="95"/>
                                        </p:tgtEl>
                                        <p:attrNameLst>
                                          <p:attrName>ppt_x</p:attrName>
                                        </p:attrNameLst>
                                      </p:cBhvr>
                                      <p:tavLst>
                                        <p:tav tm="0">
                                          <p:val>
                                            <p:strVal val="#ppt_x"/>
                                          </p:val>
                                        </p:tav>
                                        <p:tav tm="100000">
                                          <p:val>
                                            <p:strVal val="#ppt_x"/>
                                          </p:val>
                                        </p:tav>
                                      </p:tavLst>
                                    </p:anim>
                                    <p:anim calcmode="lin" valueType="num">
                                      <p:cBhvr additive="base">
                                        <p:cTn id="37" dur="1000" fill="hold"/>
                                        <p:tgtEl>
                                          <p:spTgt spid="95"/>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2" presetClass="entr" presetSubtype="1" accel="50000"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ppt_x"/>
                                          </p:val>
                                        </p:tav>
                                        <p:tav tm="100000">
                                          <p:val>
                                            <p:strVal val="#ppt_x"/>
                                          </p:val>
                                        </p:tav>
                                      </p:tavLst>
                                    </p:anim>
                                    <p:anim calcmode="lin" valueType="num">
                                      <p:cBhvr additive="base">
                                        <p:cTn id="42" dur="500" fill="hold"/>
                                        <p:tgtEl>
                                          <p:spTgt spid="80"/>
                                        </p:tgtEl>
                                        <p:attrNameLst>
                                          <p:attrName>ppt_y</p:attrName>
                                        </p:attrNameLst>
                                      </p:cBhvr>
                                      <p:tavLst>
                                        <p:tav tm="0">
                                          <p:val>
                                            <p:strVal val="0-#ppt_h/2"/>
                                          </p:val>
                                        </p:tav>
                                        <p:tav tm="100000">
                                          <p:val>
                                            <p:strVal val="#ppt_y"/>
                                          </p:val>
                                        </p:tav>
                                      </p:tavLst>
                                    </p:anim>
                                  </p:childTnLst>
                                </p:cTn>
                              </p:par>
                              <p:par>
                                <p:cTn id="43" presetID="22" presetClass="entr" presetSubtype="2"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right)">
                                      <p:cBhvr>
                                        <p:cTn id="45" dur="500"/>
                                        <p:tgtEl>
                                          <p:spTgt spid="79"/>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97"/>
                                        </p:tgtEl>
                                        <p:attrNameLst>
                                          <p:attrName>style.visibility</p:attrName>
                                        </p:attrNameLst>
                                      </p:cBhvr>
                                      <p:to>
                                        <p:strVal val="visible"/>
                                      </p:to>
                                    </p:set>
                                    <p:anim calcmode="lin" valueType="num">
                                      <p:cBhvr>
                                        <p:cTn id="49" dur="500" fill="hold"/>
                                        <p:tgtEl>
                                          <p:spTgt spid="97"/>
                                        </p:tgtEl>
                                        <p:attrNameLst>
                                          <p:attrName>ppt_w</p:attrName>
                                        </p:attrNameLst>
                                      </p:cBhvr>
                                      <p:tavLst>
                                        <p:tav tm="0">
                                          <p:val>
                                            <p:fltVal val="0"/>
                                          </p:val>
                                        </p:tav>
                                        <p:tav tm="100000">
                                          <p:val>
                                            <p:strVal val="#ppt_w"/>
                                          </p:val>
                                        </p:tav>
                                      </p:tavLst>
                                    </p:anim>
                                    <p:anim calcmode="lin" valueType="num">
                                      <p:cBhvr>
                                        <p:cTn id="50" dur="500" fill="hold"/>
                                        <p:tgtEl>
                                          <p:spTgt spid="97"/>
                                        </p:tgtEl>
                                        <p:attrNameLst>
                                          <p:attrName>ppt_h</p:attrName>
                                        </p:attrNameLst>
                                      </p:cBhvr>
                                      <p:tavLst>
                                        <p:tav tm="0">
                                          <p:val>
                                            <p:fltVal val="0"/>
                                          </p:val>
                                        </p:tav>
                                        <p:tav tm="100000">
                                          <p:val>
                                            <p:strVal val="#ppt_h"/>
                                          </p:val>
                                        </p:tav>
                                      </p:tavLst>
                                    </p:anim>
                                    <p:animEffect transition="in" filter="fade">
                                      <p:cBhvr>
                                        <p:cTn id="51" dur="500"/>
                                        <p:tgtEl>
                                          <p:spTgt spid="97"/>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15"/>
                                        </p:tgtEl>
                                        <p:attrNameLst>
                                          <p:attrName>style.visibility</p:attrName>
                                        </p:attrNameLst>
                                      </p:cBhvr>
                                      <p:to>
                                        <p:strVal val="visible"/>
                                      </p:to>
                                    </p:set>
                                    <p:anim calcmode="lin" valueType="num">
                                      <p:cBhvr>
                                        <p:cTn id="55" dur="500" fill="hold"/>
                                        <p:tgtEl>
                                          <p:spTgt spid="115"/>
                                        </p:tgtEl>
                                        <p:attrNameLst>
                                          <p:attrName>ppt_w</p:attrName>
                                        </p:attrNameLst>
                                      </p:cBhvr>
                                      <p:tavLst>
                                        <p:tav tm="0">
                                          <p:val>
                                            <p:fltVal val="0"/>
                                          </p:val>
                                        </p:tav>
                                        <p:tav tm="100000">
                                          <p:val>
                                            <p:strVal val="#ppt_w"/>
                                          </p:val>
                                        </p:tav>
                                      </p:tavLst>
                                    </p:anim>
                                    <p:anim calcmode="lin" valueType="num">
                                      <p:cBhvr>
                                        <p:cTn id="56" dur="500" fill="hold"/>
                                        <p:tgtEl>
                                          <p:spTgt spid="115"/>
                                        </p:tgtEl>
                                        <p:attrNameLst>
                                          <p:attrName>ppt_h</p:attrName>
                                        </p:attrNameLst>
                                      </p:cBhvr>
                                      <p:tavLst>
                                        <p:tav tm="0">
                                          <p:val>
                                            <p:fltVal val="0"/>
                                          </p:val>
                                        </p:tav>
                                        <p:tav tm="100000">
                                          <p:val>
                                            <p:strVal val="#ppt_h"/>
                                          </p:val>
                                        </p:tav>
                                      </p:tavLst>
                                    </p:anim>
                                    <p:animEffect transition="in" filter="fade">
                                      <p:cBhvr>
                                        <p:cTn id="57" dur="500"/>
                                        <p:tgtEl>
                                          <p:spTgt spid="115"/>
                                        </p:tgtEl>
                                      </p:cBhvr>
                                    </p:animEffect>
                                  </p:childTnLst>
                                </p:cTn>
                              </p:par>
                            </p:childTnLst>
                          </p:cTn>
                        </p:par>
                        <p:par>
                          <p:cTn id="58" fill="hold">
                            <p:stCondLst>
                              <p:cond delay="2500"/>
                            </p:stCondLst>
                            <p:childTnLst>
                              <p:par>
                                <p:cTn id="59" presetID="53" presetClass="entr" presetSubtype="16" fill="hold" nodeType="after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3000"/>
                            </p:stCondLst>
                            <p:childTnLst>
                              <p:par>
                                <p:cTn id="65" presetID="53" presetClass="entr" presetSubtype="16" fill="hold" nodeType="afterEffect">
                                  <p:stCondLst>
                                    <p:cond delay="0"/>
                                  </p:stCondLst>
                                  <p:childTnLst>
                                    <p:set>
                                      <p:cBhvr>
                                        <p:cTn id="66" dur="1" fill="hold">
                                          <p:stCondLst>
                                            <p:cond delay="0"/>
                                          </p:stCondLst>
                                        </p:cTn>
                                        <p:tgtEl>
                                          <p:spTgt spid="109"/>
                                        </p:tgtEl>
                                        <p:attrNameLst>
                                          <p:attrName>style.visibility</p:attrName>
                                        </p:attrNameLst>
                                      </p:cBhvr>
                                      <p:to>
                                        <p:strVal val="visible"/>
                                      </p:to>
                                    </p:set>
                                    <p:anim calcmode="lin" valueType="num">
                                      <p:cBhvr>
                                        <p:cTn id="67" dur="500" fill="hold"/>
                                        <p:tgtEl>
                                          <p:spTgt spid="109"/>
                                        </p:tgtEl>
                                        <p:attrNameLst>
                                          <p:attrName>ppt_w</p:attrName>
                                        </p:attrNameLst>
                                      </p:cBhvr>
                                      <p:tavLst>
                                        <p:tav tm="0">
                                          <p:val>
                                            <p:fltVal val="0"/>
                                          </p:val>
                                        </p:tav>
                                        <p:tav tm="100000">
                                          <p:val>
                                            <p:strVal val="#ppt_w"/>
                                          </p:val>
                                        </p:tav>
                                      </p:tavLst>
                                    </p:anim>
                                    <p:anim calcmode="lin" valueType="num">
                                      <p:cBhvr>
                                        <p:cTn id="68" dur="500" fill="hold"/>
                                        <p:tgtEl>
                                          <p:spTgt spid="109"/>
                                        </p:tgtEl>
                                        <p:attrNameLst>
                                          <p:attrName>ppt_h</p:attrName>
                                        </p:attrNameLst>
                                      </p:cBhvr>
                                      <p:tavLst>
                                        <p:tav tm="0">
                                          <p:val>
                                            <p:fltVal val="0"/>
                                          </p:val>
                                        </p:tav>
                                        <p:tav tm="100000">
                                          <p:val>
                                            <p:strVal val="#ppt_h"/>
                                          </p:val>
                                        </p:tav>
                                      </p:tavLst>
                                    </p:anim>
                                    <p:animEffect transition="in" filter="fade">
                                      <p:cBhvr>
                                        <p:cTn id="69" dur="500"/>
                                        <p:tgtEl>
                                          <p:spTgt spid="109"/>
                                        </p:tgtEl>
                                      </p:cBhvr>
                                    </p:animEffect>
                                  </p:childTnLst>
                                </p:cTn>
                              </p:par>
                            </p:childTnLst>
                          </p:cTn>
                        </p:par>
                        <p:par>
                          <p:cTn id="70" fill="hold">
                            <p:stCondLst>
                              <p:cond delay="3500"/>
                            </p:stCondLst>
                            <p:childTnLst>
                              <p:par>
                                <p:cTn id="71" presetID="2" presetClass="entr" presetSubtype="8" fill="hold" nodeType="afterEffect">
                                  <p:stCondLst>
                                    <p:cond delay="0"/>
                                  </p:stCondLst>
                                  <p:childTnLst>
                                    <p:set>
                                      <p:cBhvr>
                                        <p:cTn id="72" dur="1" fill="hold">
                                          <p:stCondLst>
                                            <p:cond delay="0"/>
                                          </p:stCondLst>
                                        </p:cTn>
                                        <p:tgtEl>
                                          <p:spTgt spid="96"/>
                                        </p:tgtEl>
                                        <p:attrNameLst>
                                          <p:attrName>style.visibility</p:attrName>
                                        </p:attrNameLst>
                                      </p:cBhvr>
                                      <p:to>
                                        <p:strVal val="visible"/>
                                      </p:to>
                                    </p:set>
                                    <p:anim calcmode="lin" valueType="num">
                                      <p:cBhvr additive="base">
                                        <p:cTn id="73" dur="500" fill="hold"/>
                                        <p:tgtEl>
                                          <p:spTgt spid="96"/>
                                        </p:tgtEl>
                                        <p:attrNameLst>
                                          <p:attrName>ppt_x</p:attrName>
                                        </p:attrNameLst>
                                      </p:cBhvr>
                                      <p:tavLst>
                                        <p:tav tm="0">
                                          <p:val>
                                            <p:strVal val="0-#ppt_w/2"/>
                                          </p:val>
                                        </p:tav>
                                        <p:tav tm="100000">
                                          <p:val>
                                            <p:strVal val="#ppt_x"/>
                                          </p:val>
                                        </p:tav>
                                      </p:tavLst>
                                    </p:anim>
                                    <p:anim calcmode="lin" valueType="num">
                                      <p:cBhvr additive="base">
                                        <p:cTn id="74"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90381" y="5311604"/>
            <a:ext cx="11016000" cy="646331"/>
          </a:xfrm>
          <a:prstGeom prst="rect">
            <a:avLst/>
          </a:prstGeom>
        </p:spPr>
        <p:txBody>
          <a:bodyPr wrap="square">
            <a:spAutoFit/>
          </a:bodyPr>
          <a:lstStyle/>
          <a:p>
            <a:r>
              <a:rPr lang="zh-CN" altLang="en-US" b="1" dirty="0" smtClean="0">
                <a:solidFill>
                  <a:srgbClr val="002060"/>
                </a:solidFill>
              </a:rPr>
              <a:t>建立</a:t>
            </a:r>
            <a:r>
              <a:rPr lang="zh-CN" altLang="en-US" b="1" dirty="0" smtClean="0">
                <a:solidFill>
                  <a:srgbClr val="002060"/>
                </a:solidFill>
              </a:rPr>
              <a:t>健全安全生产保障体系和安全生产监督体系。通过充分发挥两个体系的作用来保证安全生产目标的实现。</a:t>
            </a:r>
            <a:endParaRPr lang="en-US" altLang="zh-CN" b="1" dirty="0" smtClean="0">
              <a:solidFill>
                <a:srgbClr val="002060"/>
              </a:solidFill>
            </a:endParaRPr>
          </a:p>
          <a:p>
            <a:r>
              <a:rPr lang="zh-CN" altLang="en-US" b="1" dirty="0" smtClean="0">
                <a:solidFill>
                  <a:srgbClr val="002060"/>
                </a:solidFill>
              </a:rPr>
              <a:t>制定</a:t>
            </a:r>
            <a:r>
              <a:rPr lang="zh-CN" altLang="en-US" b="1" dirty="0" smtClean="0">
                <a:solidFill>
                  <a:srgbClr val="002060"/>
                </a:solidFill>
              </a:rPr>
              <a:t>一系列以安全生产责任制为核心的安全生产管理制度，规范员工安全行为</a:t>
            </a:r>
            <a:r>
              <a:rPr lang="zh-CN" altLang="en-US" b="1" dirty="0" smtClean="0">
                <a:solidFill>
                  <a:srgbClr val="002060"/>
                </a:solidFill>
              </a:rPr>
              <a:t>。</a:t>
            </a:r>
            <a:endParaRPr lang="en-US" altLang="zh-CN" b="1" dirty="0" smtClean="0">
              <a:solidFill>
                <a:srgbClr val="002060"/>
              </a:solidFill>
            </a:endParaRPr>
          </a:p>
        </p:txBody>
      </p:sp>
      <p:sp>
        <p:nvSpPr>
          <p:cNvPr id="10" name="Freeform 5"/>
          <p:cNvSpPr>
            <a:spLocks noEditPoints="1"/>
          </p:cNvSpPr>
          <p:nvPr/>
        </p:nvSpPr>
        <p:spPr bwMode="auto">
          <a:xfrm>
            <a:off x="5426038" y="2404297"/>
            <a:ext cx="1440000" cy="1440000"/>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3" name="Picture 5" descr="C:\Users\asus\Desktop\保障.png"/>
          <p:cNvPicPr>
            <a:picLocks noChangeAspect="1" noChangeArrowheads="1"/>
          </p:cNvPicPr>
          <p:nvPr/>
        </p:nvPicPr>
        <p:blipFill>
          <a:blip r:embed="rId1" cstate="print"/>
          <a:srcRect/>
          <a:stretch>
            <a:fillRect/>
          </a:stretch>
        </p:blipFill>
        <p:spPr bwMode="auto">
          <a:xfrm>
            <a:off x="5513792" y="2466297"/>
            <a:ext cx="1296000" cy="1296000"/>
          </a:xfrm>
          <a:prstGeom prst="rect">
            <a:avLst/>
          </a:prstGeom>
          <a:noFill/>
          <a:effectLst>
            <a:outerShdw blurRad="88900" dist="114300" dir="8100000" algn="tr" rotWithShape="0">
              <a:prstClr val="black">
                <a:alpha val="84000"/>
              </a:prstClr>
            </a:outerShdw>
          </a:effectLst>
        </p:spPr>
      </p:pic>
      <p:grpSp>
        <p:nvGrpSpPr>
          <p:cNvPr id="45" name="组合 44"/>
          <p:cNvGrpSpPr/>
          <p:nvPr/>
        </p:nvGrpSpPr>
        <p:grpSpPr>
          <a:xfrm>
            <a:off x="4640659" y="1628960"/>
            <a:ext cx="1440000" cy="1440000"/>
            <a:chOff x="4640659" y="1628960"/>
            <a:chExt cx="1440000" cy="1440000"/>
          </a:xfrm>
        </p:grpSpPr>
        <p:sp>
          <p:nvSpPr>
            <p:cNvPr id="11" name="Freeform 6"/>
            <p:cNvSpPr>
              <a:spLocks noChangeAspect="1"/>
            </p:cNvSpPr>
            <p:nvPr/>
          </p:nvSpPr>
          <p:spPr bwMode="auto">
            <a:xfrm>
              <a:off x="4640659" y="1628960"/>
              <a:ext cx="1440000" cy="1440000"/>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B63E2C"/>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4" name="Picture 6" descr="C:\Users\asus\Desktop\目标.png"/>
            <p:cNvPicPr>
              <a:picLocks noChangeAspect="1" noChangeArrowheads="1"/>
            </p:cNvPicPr>
            <p:nvPr/>
          </p:nvPicPr>
          <p:blipFill>
            <a:blip r:embed="rId2" cstate="print"/>
            <a:srcRect/>
            <a:stretch>
              <a:fillRect/>
            </a:stretch>
          </p:blipFill>
          <p:spPr bwMode="auto">
            <a:xfrm>
              <a:off x="5028110" y="2052820"/>
              <a:ext cx="540000" cy="540000"/>
            </a:xfrm>
            <a:prstGeom prst="rect">
              <a:avLst/>
            </a:prstGeom>
            <a:noFill/>
            <a:effectLst>
              <a:outerShdw blurRad="88900" dist="114300" dir="8100000" algn="tr" rotWithShape="0">
                <a:prstClr val="black">
                  <a:alpha val="84000"/>
                </a:prstClr>
              </a:outerShdw>
            </a:effectLst>
          </p:spPr>
        </p:pic>
      </p:grpSp>
      <p:grpSp>
        <p:nvGrpSpPr>
          <p:cNvPr id="50" name="组合 49"/>
          <p:cNvGrpSpPr/>
          <p:nvPr/>
        </p:nvGrpSpPr>
        <p:grpSpPr>
          <a:xfrm>
            <a:off x="1057821" y="1412776"/>
            <a:ext cx="3822517" cy="1283908"/>
            <a:chOff x="1057821" y="1412776"/>
            <a:chExt cx="3822517" cy="1283908"/>
          </a:xfrm>
        </p:grpSpPr>
        <p:grpSp>
          <p:nvGrpSpPr>
            <p:cNvPr id="24" name="组合 23"/>
            <p:cNvGrpSpPr/>
            <p:nvPr/>
          </p:nvGrpSpPr>
          <p:grpSpPr>
            <a:xfrm>
              <a:off x="3974321" y="1412776"/>
              <a:ext cx="906017" cy="640044"/>
              <a:chOff x="3469881" y="1412776"/>
              <a:chExt cx="906017" cy="640044"/>
            </a:xfrm>
          </p:grpSpPr>
          <p:sp>
            <p:nvSpPr>
              <p:cNvPr id="22" name="矩形 21"/>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TextBox 22"/>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目标</a:t>
                </a:r>
                <a:endParaRPr lang="zh-CN" altLang="en-US" sz="2800" b="1" dirty="0">
                  <a:solidFill>
                    <a:schemeClr val="accent1"/>
                  </a:solidFill>
                </a:endParaRPr>
              </a:p>
            </p:txBody>
          </p:sp>
        </p:grpSp>
        <p:sp>
          <p:nvSpPr>
            <p:cNvPr id="25" name="TextBox 24"/>
            <p:cNvSpPr txBox="1"/>
            <p:nvPr/>
          </p:nvSpPr>
          <p:spPr>
            <a:xfrm>
              <a:off x="1057821" y="2111909"/>
              <a:ext cx="3456000" cy="584775"/>
            </a:xfrm>
            <a:prstGeom prst="rect">
              <a:avLst/>
            </a:prstGeom>
            <a:noFill/>
          </p:spPr>
          <p:txBody>
            <a:bodyPr wrap="none" lIns="0" rIns="0" rtlCol="0">
              <a:spAutoFit/>
            </a:bodyPr>
            <a:lstStyle/>
            <a:p>
              <a:pPr algn="r"/>
              <a:r>
                <a:rPr lang="zh-CN" altLang="en-US" sz="1600" dirty="0" smtClean="0">
                  <a:solidFill>
                    <a:srgbClr val="002060"/>
                  </a:solidFill>
                </a:rPr>
                <a:t>坚持“安全</a:t>
              </a:r>
              <a:r>
                <a:rPr lang="zh-CN" altLang="en-US" sz="1600" dirty="0" smtClean="0">
                  <a:solidFill>
                    <a:srgbClr val="002060"/>
                  </a:solidFill>
                </a:rPr>
                <a:t>第一、</a:t>
              </a:r>
              <a:r>
                <a:rPr lang="zh-CN" altLang="en-US" sz="1600" dirty="0" smtClean="0">
                  <a:solidFill>
                    <a:srgbClr val="002060"/>
                  </a:solidFill>
                </a:rPr>
                <a:t>预防为主”的方针</a:t>
              </a:r>
              <a:endParaRPr lang="en-US" altLang="zh-CN" sz="1600" dirty="0" smtClean="0">
                <a:solidFill>
                  <a:srgbClr val="002060"/>
                </a:solidFill>
              </a:endParaRPr>
            </a:p>
            <a:p>
              <a:pPr algn="r"/>
              <a:r>
                <a:rPr lang="zh-CN" altLang="en-US" sz="1600" dirty="0" smtClean="0">
                  <a:solidFill>
                    <a:srgbClr val="002060"/>
                  </a:solidFill>
                </a:rPr>
                <a:t>建立切实可行的生产安全目标</a:t>
              </a:r>
              <a:endParaRPr lang="zh-CN" altLang="en-US" sz="1600" dirty="0">
                <a:solidFill>
                  <a:srgbClr val="002060"/>
                </a:solidFill>
              </a:endParaRPr>
            </a:p>
          </p:txBody>
        </p:sp>
      </p:grpSp>
      <p:grpSp>
        <p:nvGrpSpPr>
          <p:cNvPr id="51" name="组合 50"/>
          <p:cNvGrpSpPr/>
          <p:nvPr/>
        </p:nvGrpSpPr>
        <p:grpSpPr>
          <a:xfrm>
            <a:off x="7424996" y="1412776"/>
            <a:ext cx="3695680" cy="1530130"/>
            <a:chOff x="7424996" y="1412776"/>
            <a:chExt cx="3695680" cy="1530130"/>
          </a:xfrm>
        </p:grpSpPr>
        <p:sp>
          <p:nvSpPr>
            <p:cNvPr id="26" name="矩形 25"/>
            <p:cNvSpPr/>
            <p:nvPr/>
          </p:nvSpPr>
          <p:spPr>
            <a:xfrm>
              <a:off x="7664676" y="2111909"/>
              <a:ext cx="3456000" cy="830997"/>
            </a:xfrm>
            <a:prstGeom prst="rect">
              <a:avLst/>
            </a:prstGeom>
          </p:spPr>
          <p:txBody>
            <a:bodyPr wrap="square" lIns="0" rIns="0">
              <a:spAutoFit/>
            </a:bodyPr>
            <a:lstStyle/>
            <a:p>
              <a:r>
                <a:rPr lang="zh-CN" altLang="en-US" sz="1600" dirty="0" smtClean="0">
                  <a:solidFill>
                    <a:srgbClr val="002060"/>
                  </a:solidFill>
                </a:rPr>
                <a:t>坚持“管生产必须管安全、管技术必须管安全”的</a:t>
              </a:r>
              <a:r>
                <a:rPr lang="zh-CN" altLang="en-US" sz="1600" dirty="0" smtClean="0">
                  <a:solidFill>
                    <a:srgbClr val="002060"/>
                  </a:solidFill>
                </a:rPr>
                <a:t>原则。建立生产安全管理机构和小组。</a:t>
              </a:r>
              <a:endParaRPr lang="zh-CN" altLang="en-US" sz="1600" dirty="0">
                <a:solidFill>
                  <a:srgbClr val="002060"/>
                </a:solidFill>
              </a:endParaRPr>
            </a:p>
          </p:txBody>
        </p:sp>
        <p:grpSp>
          <p:nvGrpSpPr>
            <p:cNvPr id="27" name="组合 26"/>
            <p:cNvGrpSpPr/>
            <p:nvPr/>
          </p:nvGrpSpPr>
          <p:grpSpPr>
            <a:xfrm>
              <a:off x="7424996" y="1412776"/>
              <a:ext cx="906017" cy="640044"/>
              <a:chOff x="3469881" y="1412776"/>
              <a:chExt cx="906017" cy="640044"/>
            </a:xfrm>
          </p:grpSpPr>
          <p:sp>
            <p:nvSpPr>
              <p:cNvPr id="28" name="矩形 27"/>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9" name="TextBox 28"/>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机构</a:t>
                </a:r>
                <a:endParaRPr lang="zh-CN" altLang="en-US" sz="2800" b="1" dirty="0">
                  <a:solidFill>
                    <a:schemeClr val="accent1"/>
                  </a:solidFill>
                </a:endParaRPr>
              </a:p>
            </p:txBody>
          </p:sp>
        </p:grpSp>
      </p:grpSp>
      <p:grpSp>
        <p:nvGrpSpPr>
          <p:cNvPr id="53" name="组合 52"/>
          <p:cNvGrpSpPr/>
          <p:nvPr/>
        </p:nvGrpSpPr>
        <p:grpSpPr>
          <a:xfrm>
            <a:off x="7424996" y="3318083"/>
            <a:ext cx="3713945" cy="1551077"/>
            <a:chOff x="7424996" y="3318083"/>
            <a:chExt cx="3713945" cy="1551077"/>
          </a:xfrm>
        </p:grpSpPr>
        <p:grpSp>
          <p:nvGrpSpPr>
            <p:cNvPr id="30" name="组合 29"/>
            <p:cNvGrpSpPr/>
            <p:nvPr/>
          </p:nvGrpSpPr>
          <p:grpSpPr>
            <a:xfrm>
              <a:off x="7424996" y="4229116"/>
              <a:ext cx="906017" cy="640044"/>
              <a:chOff x="3469881" y="1412776"/>
              <a:chExt cx="906017" cy="640044"/>
            </a:xfrm>
          </p:grpSpPr>
          <p:sp>
            <p:nvSpPr>
              <p:cNvPr id="31" name="矩形 30"/>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2" name="TextBox 31"/>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制度</a:t>
                </a:r>
                <a:endParaRPr lang="zh-CN" altLang="en-US" sz="2800" b="1" dirty="0">
                  <a:solidFill>
                    <a:schemeClr val="accent1"/>
                  </a:solidFill>
                </a:endParaRPr>
              </a:p>
            </p:txBody>
          </p:sp>
        </p:grpSp>
        <p:sp>
          <p:nvSpPr>
            <p:cNvPr id="33" name="矩形 32"/>
            <p:cNvSpPr/>
            <p:nvPr/>
          </p:nvSpPr>
          <p:spPr>
            <a:xfrm>
              <a:off x="7682941" y="3318083"/>
              <a:ext cx="3456000" cy="830997"/>
            </a:xfrm>
            <a:prstGeom prst="rect">
              <a:avLst/>
            </a:prstGeom>
          </p:spPr>
          <p:txBody>
            <a:bodyPr wrap="square" lIns="0" rIns="0">
              <a:spAutoFit/>
            </a:bodyPr>
            <a:lstStyle/>
            <a:p>
              <a:r>
                <a:rPr lang="zh-CN" altLang="en-US" sz="1600" dirty="0" smtClean="0">
                  <a:solidFill>
                    <a:srgbClr val="002060"/>
                  </a:solidFill>
                </a:rPr>
                <a:t>制定、完善、修订一系列以安全生产责任制为核心的安全管理制度、操作规程和措施等，规范员工生产安全行为。</a:t>
              </a:r>
              <a:endParaRPr lang="zh-CN" altLang="en-US" sz="1600" dirty="0">
                <a:solidFill>
                  <a:srgbClr val="002060"/>
                </a:solidFill>
              </a:endParaRPr>
            </a:p>
          </p:txBody>
        </p:sp>
      </p:grpSp>
      <p:grpSp>
        <p:nvGrpSpPr>
          <p:cNvPr id="52" name="组合 51"/>
          <p:cNvGrpSpPr/>
          <p:nvPr/>
        </p:nvGrpSpPr>
        <p:grpSpPr>
          <a:xfrm>
            <a:off x="1057821" y="3318083"/>
            <a:ext cx="3822517" cy="1551077"/>
            <a:chOff x="1057821" y="3318083"/>
            <a:chExt cx="3822517" cy="1551077"/>
          </a:xfrm>
        </p:grpSpPr>
        <p:grpSp>
          <p:nvGrpSpPr>
            <p:cNvPr id="34" name="组合 33"/>
            <p:cNvGrpSpPr/>
            <p:nvPr/>
          </p:nvGrpSpPr>
          <p:grpSpPr>
            <a:xfrm>
              <a:off x="3974321" y="4229116"/>
              <a:ext cx="906017" cy="640044"/>
              <a:chOff x="3469881" y="1412776"/>
              <a:chExt cx="906017" cy="640044"/>
            </a:xfrm>
          </p:grpSpPr>
          <p:sp>
            <p:nvSpPr>
              <p:cNvPr id="35" name="矩形 34"/>
              <p:cNvSpPr/>
              <p:nvPr/>
            </p:nvSpPr>
            <p:spPr bwMode="auto">
              <a:xfrm>
                <a:off x="3578101" y="1412776"/>
                <a:ext cx="720080" cy="640044"/>
              </a:xfrm>
              <a:prstGeom prst="rect">
                <a:avLst/>
              </a:prstGeom>
              <a:solidFill>
                <a:srgbClr val="AB2019"/>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6" name="TextBox 35"/>
              <p:cNvSpPr txBox="1"/>
              <p:nvPr/>
            </p:nvSpPr>
            <p:spPr>
              <a:xfrm>
                <a:off x="3469881" y="1461408"/>
                <a:ext cx="906017" cy="523220"/>
              </a:xfrm>
              <a:prstGeom prst="rect">
                <a:avLst/>
              </a:prstGeom>
              <a:noFill/>
            </p:spPr>
            <p:txBody>
              <a:bodyPr wrap="none" rtlCol="0">
                <a:spAutoFit/>
              </a:bodyPr>
              <a:lstStyle/>
              <a:p>
                <a:r>
                  <a:rPr lang="zh-CN" altLang="en-US" sz="2800" b="1" dirty="0" smtClean="0">
                    <a:solidFill>
                      <a:schemeClr val="accent1"/>
                    </a:solidFill>
                  </a:rPr>
                  <a:t>落实</a:t>
                </a:r>
                <a:endParaRPr lang="zh-CN" altLang="en-US" sz="2800" b="1" dirty="0">
                  <a:solidFill>
                    <a:schemeClr val="accent1"/>
                  </a:solidFill>
                </a:endParaRPr>
              </a:p>
            </p:txBody>
          </p:sp>
        </p:grpSp>
        <p:sp>
          <p:nvSpPr>
            <p:cNvPr id="37" name="矩形 36"/>
            <p:cNvSpPr/>
            <p:nvPr/>
          </p:nvSpPr>
          <p:spPr>
            <a:xfrm>
              <a:off x="1057821" y="3318083"/>
              <a:ext cx="3456000" cy="830997"/>
            </a:xfrm>
            <a:prstGeom prst="rect">
              <a:avLst/>
            </a:prstGeom>
          </p:spPr>
          <p:txBody>
            <a:bodyPr wrap="square" lIns="0" rIns="0">
              <a:spAutoFit/>
            </a:bodyPr>
            <a:lstStyle/>
            <a:p>
              <a:pPr algn="r"/>
              <a:r>
                <a:rPr lang="zh-CN" altLang="en-US" sz="1600" dirty="0" smtClean="0">
                  <a:solidFill>
                    <a:srgbClr val="002060"/>
                  </a:solidFill>
                </a:rPr>
                <a:t>做到</a:t>
              </a:r>
              <a:r>
                <a:rPr lang="zh-CN" altLang="en-US" sz="1600" dirty="0" smtClean="0">
                  <a:solidFill>
                    <a:srgbClr val="002060"/>
                  </a:solidFill>
                </a:rPr>
                <a:t>计划、布置、检查、总结和</a:t>
              </a:r>
              <a:r>
                <a:rPr lang="zh-CN" altLang="en-US" sz="1600" dirty="0" smtClean="0">
                  <a:solidFill>
                    <a:srgbClr val="002060"/>
                  </a:solidFill>
                </a:rPr>
                <a:t>评比生产任务的同时计划</a:t>
              </a:r>
              <a:r>
                <a:rPr lang="zh-CN" altLang="en-US" sz="1600" dirty="0" smtClean="0">
                  <a:solidFill>
                    <a:srgbClr val="002060"/>
                  </a:solidFill>
                </a:rPr>
                <a:t>、布置、检查、总结和评比</a:t>
              </a:r>
              <a:r>
                <a:rPr lang="zh-CN" altLang="en-US" sz="1600" dirty="0" smtClean="0">
                  <a:solidFill>
                    <a:srgbClr val="002060"/>
                  </a:solidFill>
                </a:rPr>
                <a:t>安全</a:t>
              </a:r>
              <a:r>
                <a:rPr lang="zh-CN" altLang="en-US" sz="1600" dirty="0" smtClean="0">
                  <a:solidFill>
                    <a:srgbClr val="002060"/>
                  </a:solidFill>
                </a:rPr>
                <a:t>工作。</a:t>
              </a:r>
              <a:endParaRPr lang="zh-CN" altLang="en-US" sz="1600" dirty="0">
                <a:solidFill>
                  <a:srgbClr val="002060"/>
                </a:solidFill>
              </a:endParaRPr>
            </a:p>
          </p:txBody>
        </p:sp>
      </p:grpSp>
      <p:sp>
        <p:nvSpPr>
          <p:cNvPr id="38" name="TextBox 37"/>
          <p:cNvSpPr txBox="1"/>
          <p:nvPr/>
        </p:nvSpPr>
        <p:spPr>
          <a:xfrm>
            <a:off x="434973" y="202258"/>
            <a:ext cx="781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建立健全</a:t>
            </a:r>
            <a:endParaRPr lang="en-US" altLang="zh-CN" dirty="0" smtClean="0">
              <a:solidFill>
                <a:schemeClr val="accent2"/>
              </a:solidFill>
            </a:endParaRPr>
          </a:p>
        </p:txBody>
      </p:sp>
      <p:grpSp>
        <p:nvGrpSpPr>
          <p:cNvPr id="39" name="组合 24"/>
          <p:cNvGrpSpPr/>
          <p:nvPr/>
        </p:nvGrpSpPr>
        <p:grpSpPr>
          <a:xfrm>
            <a:off x="2907" y="211929"/>
            <a:ext cx="432047" cy="504056"/>
            <a:chOff x="2907" y="211929"/>
            <a:chExt cx="432047" cy="504056"/>
          </a:xfrm>
        </p:grpSpPr>
        <p:sp>
          <p:nvSpPr>
            <p:cNvPr id="40" name="矩形 3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41" name="矩形 4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49" name="组合 48"/>
          <p:cNvGrpSpPr/>
          <p:nvPr/>
        </p:nvGrpSpPr>
        <p:grpSpPr>
          <a:xfrm>
            <a:off x="4640659" y="3212976"/>
            <a:ext cx="1440000" cy="1440000"/>
            <a:chOff x="4640659" y="3212976"/>
            <a:chExt cx="1440000" cy="1440000"/>
          </a:xfrm>
        </p:grpSpPr>
        <p:sp>
          <p:nvSpPr>
            <p:cNvPr id="12" name="Freeform 7"/>
            <p:cNvSpPr>
              <a:spLocks noChangeAspect="1"/>
            </p:cNvSpPr>
            <p:nvPr/>
          </p:nvSpPr>
          <p:spPr bwMode="auto">
            <a:xfrm>
              <a:off x="4640659" y="3212976"/>
              <a:ext cx="1440000" cy="1440000"/>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rgbClr val="544841"/>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5" name="Picture 7" descr="C:\Users\asus\Desktop\已落实.png"/>
            <p:cNvPicPr>
              <a:picLocks noChangeAspect="1" noChangeArrowheads="1"/>
            </p:cNvPicPr>
            <p:nvPr/>
          </p:nvPicPr>
          <p:blipFill>
            <a:blip r:embed="rId3" cstate="print"/>
            <a:srcRect/>
            <a:stretch>
              <a:fillRect/>
            </a:stretch>
          </p:blipFill>
          <p:spPr bwMode="auto">
            <a:xfrm>
              <a:off x="5028110" y="3735282"/>
              <a:ext cx="540000" cy="413798"/>
            </a:xfrm>
            <a:prstGeom prst="rect">
              <a:avLst/>
            </a:prstGeom>
            <a:noFill/>
            <a:effectLst>
              <a:outerShdw blurRad="88900" dist="114300" dir="8100000" algn="tr" rotWithShape="0">
                <a:prstClr val="black">
                  <a:alpha val="84000"/>
                </a:prstClr>
              </a:outerShdw>
            </a:effectLst>
          </p:spPr>
        </p:pic>
      </p:grpSp>
      <p:grpSp>
        <p:nvGrpSpPr>
          <p:cNvPr id="46" name="组合 45"/>
          <p:cNvGrpSpPr/>
          <p:nvPr/>
        </p:nvGrpSpPr>
        <p:grpSpPr>
          <a:xfrm>
            <a:off x="6224675" y="1628960"/>
            <a:ext cx="1440000" cy="1440000"/>
            <a:chOff x="6224675" y="1628960"/>
            <a:chExt cx="1440000" cy="1440000"/>
          </a:xfrm>
        </p:grpSpPr>
        <p:sp>
          <p:nvSpPr>
            <p:cNvPr id="13" name="Freeform 8"/>
            <p:cNvSpPr/>
            <p:nvPr/>
          </p:nvSpPr>
          <p:spPr bwMode="auto">
            <a:xfrm>
              <a:off x="6224675" y="1628960"/>
              <a:ext cx="1440000" cy="1440000"/>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538C9E"/>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6" name="Picture 8" descr="C:\Users\asus\Desktop\机构.png"/>
            <p:cNvPicPr>
              <a:picLocks noChangeAspect="1" noChangeArrowheads="1"/>
            </p:cNvPicPr>
            <p:nvPr/>
          </p:nvPicPr>
          <p:blipFill>
            <a:blip r:embed="rId4" cstate="print"/>
            <a:srcRect/>
            <a:stretch>
              <a:fillRect/>
            </a:stretch>
          </p:blipFill>
          <p:spPr bwMode="auto">
            <a:xfrm>
              <a:off x="6728615" y="2042896"/>
              <a:ext cx="540000" cy="450000"/>
            </a:xfrm>
            <a:prstGeom prst="rect">
              <a:avLst/>
            </a:prstGeom>
            <a:noFill/>
            <a:effectLst>
              <a:outerShdw blurRad="88900" dist="114300" dir="8100000" algn="tr" rotWithShape="0">
                <a:prstClr val="black">
                  <a:alpha val="84000"/>
                </a:prstClr>
              </a:outerShdw>
            </a:effectLst>
          </p:spPr>
        </p:pic>
      </p:grpSp>
      <p:grpSp>
        <p:nvGrpSpPr>
          <p:cNvPr id="47" name="组合 46"/>
          <p:cNvGrpSpPr/>
          <p:nvPr/>
        </p:nvGrpSpPr>
        <p:grpSpPr>
          <a:xfrm>
            <a:off x="6224675" y="3203923"/>
            <a:ext cx="1440000" cy="1440000"/>
            <a:chOff x="6224675" y="3203923"/>
            <a:chExt cx="1440000" cy="1440000"/>
          </a:xfrm>
        </p:grpSpPr>
        <p:sp>
          <p:nvSpPr>
            <p:cNvPr id="14" name="Freeform 9"/>
            <p:cNvSpPr/>
            <p:nvPr/>
          </p:nvSpPr>
          <p:spPr bwMode="auto">
            <a:xfrm>
              <a:off x="6224675" y="3203923"/>
              <a:ext cx="1440000" cy="1440000"/>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EA8B30"/>
            </a:solidFill>
            <a:ln>
              <a:noFill/>
            </a:ln>
            <a:effectLst>
              <a:outerShdw blurRad="88900" dist="114300" dir="8100000" algn="tr" rotWithShape="0">
                <a:prstClr val="black">
                  <a:alpha val="84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7" name="Picture 9" descr="C:\Users\asus\Desktop\制度.png"/>
            <p:cNvPicPr>
              <a:picLocks noChangeAspect="1" noChangeArrowheads="1"/>
            </p:cNvPicPr>
            <p:nvPr/>
          </p:nvPicPr>
          <p:blipFill>
            <a:blip r:embed="rId5" cstate="print"/>
            <a:srcRect/>
            <a:stretch>
              <a:fillRect/>
            </a:stretch>
          </p:blipFill>
          <p:spPr bwMode="auto">
            <a:xfrm>
              <a:off x="6728763" y="3717088"/>
              <a:ext cx="504000" cy="504000"/>
            </a:xfrm>
            <a:prstGeom prst="rect">
              <a:avLst/>
            </a:prstGeom>
            <a:noFill/>
            <a:effectLst>
              <a:outerShdw blurRad="88900" dist="114300" dir="8100000" algn="tr" rotWithShape="0">
                <a:prstClr val="black">
                  <a:alpha val="84000"/>
                </a:prst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fade">
                                      <p:cBhvr>
                                        <p:cTn id="10" dur="2000"/>
                                        <p:tgtEl>
                                          <p:spTgt spid="2053"/>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2000"/>
                                        <p:tgtEl>
                                          <p:spTgt spid="45"/>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2000"/>
                                        <p:tgtEl>
                                          <p:spTgt spid="50"/>
                                        </p:tgtEl>
                                      </p:cBhvr>
                                    </p:animEffect>
                                  </p:childTnLst>
                                </p:cTn>
                              </p:par>
                            </p:childTnLst>
                          </p:cTn>
                        </p:par>
                        <p:par>
                          <p:cTn id="19" fill="hold">
                            <p:stCondLst>
                              <p:cond delay="6000"/>
                            </p:stCondLst>
                            <p:childTnLst>
                              <p:par>
                                <p:cTn id="20" presetID="10" presetClass="entr" presetSubtype="0" fill="hold"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000"/>
                                        <p:tgtEl>
                                          <p:spTgt spid="46"/>
                                        </p:tgtEl>
                                      </p:cBhvr>
                                    </p:animEffect>
                                  </p:childTnLst>
                                </p:cTn>
                              </p:par>
                            </p:childTnLst>
                          </p:cTn>
                        </p:par>
                        <p:par>
                          <p:cTn id="23" fill="hold">
                            <p:stCondLst>
                              <p:cond delay="8000"/>
                            </p:stCondLst>
                            <p:childTnLst>
                              <p:par>
                                <p:cTn id="24" presetID="10" presetClass="entr" presetSubtype="0"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2000"/>
                                        <p:tgtEl>
                                          <p:spTgt spid="51"/>
                                        </p:tgtEl>
                                      </p:cBhvr>
                                    </p:animEffect>
                                  </p:childTnLst>
                                </p:cTn>
                              </p:par>
                            </p:childTnLst>
                          </p:cTn>
                        </p:par>
                        <p:par>
                          <p:cTn id="27" fill="hold">
                            <p:stCondLst>
                              <p:cond delay="10000"/>
                            </p:stCondLst>
                            <p:childTnLst>
                              <p:par>
                                <p:cTn id="28" presetID="10" presetClass="entr" presetSubtype="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2000"/>
                                        <p:tgtEl>
                                          <p:spTgt spid="47"/>
                                        </p:tgtEl>
                                      </p:cBhvr>
                                    </p:animEffect>
                                  </p:childTnLst>
                                </p:cTn>
                              </p:par>
                            </p:childTnLst>
                          </p:cTn>
                        </p:par>
                        <p:par>
                          <p:cTn id="31" fill="hold">
                            <p:stCondLst>
                              <p:cond delay="12000"/>
                            </p:stCondLst>
                            <p:childTnLst>
                              <p:par>
                                <p:cTn id="32" presetID="10" presetClass="entr" presetSubtype="0" fill="hold"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2000"/>
                                        <p:tgtEl>
                                          <p:spTgt spid="53"/>
                                        </p:tgtEl>
                                      </p:cBhvr>
                                    </p:animEffect>
                                  </p:childTnLst>
                                </p:cTn>
                              </p:par>
                            </p:childTnLst>
                          </p:cTn>
                        </p:par>
                        <p:par>
                          <p:cTn id="35" fill="hold">
                            <p:stCondLst>
                              <p:cond delay="14000"/>
                            </p:stCondLst>
                            <p:childTnLst>
                              <p:par>
                                <p:cTn id="36" presetID="10" presetClass="entr" presetSubtype="0" fill="hold" nodeType="after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fade">
                                      <p:cBhvr>
                                        <p:cTn id="38" dur="2000"/>
                                        <p:tgtEl>
                                          <p:spTgt spid="49"/>
                                        </p:tgtEl>
                                      </p:cBhvr>
                                    </p:animEffect>
                                  </p:childTnLst>
                                </p:cTn>
                              </p:par>
                            </p:childTnLst>
                          </p:cTn>
                        </p:par>
                        <p:par>
                          <p:cTn id="39" fill="hold">
                            <p:stCondLst>
                              <p:cond delay="16000"/>
                            </p:stCondLst>
                            <p:childTnLst>
                              <p:par>
                                <p:cTn id="40" presetID="10" presetClass="entr" presetSubtype="0"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2000"/>
                                        <p:tgtEl>
                                          <p:spTgt spid="52"/>
                                        </p:tgtEl>
                                      </p:cBhvr>
                                    </p:animEffect>
                                  </p:childTnLst>
                                </p:cTn>
                              </p:par>
                            </p:childTnLst>
                          </p:cTn>
                        </p:par>
                        <p:par>
                          <p:cTn id="43" fill="hold">
                            <p:stCondLst>
                              <p:cond delay="18000"/>
                            </p:stCondLst>
                            <p:childTnLst>
                              <p:par>
                                <p:cTn id="44" presetID="27" presetClass="entr" presetSubtype="0" fill="hold" grpId="0" nodeType="afterEffect">
                                  <p:stCondLst>
                                    <p:cond delay="0"/>
                                  </p:stCondLst>
                                  <p:iterate type="lt">
                                    <p:tmPct val="50000"/>
                                  </p:iterate>
                                  <p:childTnLst>
                                    <p:set>
                                      <p:cBhvr>
                                        <p:cTn id="45" dur="1" fill="hold">
                                          <p:stCondLst>
                                            <p:cond delay="0"/>
                                          </p:stCondLst>
                                        </p:cTn>
                                        <p:tgtEl>
                                          <p:spTgt spid="9"/>
                                        </p:tgtEl>
                                        <p:attrNameLst>
                                          <p:attrName>style.visibility</p:attrName>
                                        </p:attrNameLst>
                                      </p:cBhvr>
                                      <p:to>
                                        <p:strVal val="visible"/>
                                      </p:to>
                                    </p:set>
                                    <p:anim calcmode="discrete" valueType="clr">
                                      <p:cBhvr override="childStyle">
                                        <p:cTn id="46"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9"/>
                                        </p:tgtEl>
                                        <p:attrNameLst>
                                          <p:attrName>fillcolor</p:attrName>
                                        </p:attrNameLst>
                                      </p:cBhvr>
                                      <p:tavLst>
                                        <p:tav tm="0">
                                          <p:val>
                                            <p:clrVal>
                                              <a:schemeClr val="accent2"/>
                                            </p:clrVal>
                                          </p:val>
                                        </p:tav>
                                        <p:tav tm="50000">
                                          <p:val>
                                            <p:clrVal>
                                              <a:schemeClr val="hlink"/>
                                            </p:clrVal>
                                          </p:val>
                                        </p:tav>
                                      </p:tavLst>
                                    </p:anim>
                                    <p:set>
                                      <p:cBhvr>
                                        <p:cTn id="48"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81757" y="1318126"/>
            <a:ext cx="2161234" cy="1655008"/>
            <a:chOff x="4657724" y="1412776"/>
            <a:chExt cx="2161234" cy="1655008"/>
          </a:xfrm>
          <a:effectLst>
            <a:outerShdw blurRad="76200" dist="101600" dir="8100000" algn="tr" rotWithShape="0">
              <a:prstClr val="black">
                <a:alpha val="74000"/>
              </a:prstClr>
            </a:outerShdw>
          </a:effectLst>
        </p:grpSpPr>
        <p:sp>
          <p:nvSpPr>
            <p:cNvPr id="10" name="TextBox 9"/>
            <p:cNvSpPr txBox="1"/>
            <p:nvPr/>
          </p:nvSpPr>
          <p:spPr>
            <a:xfrm>
              <a:off x="4657724" y="2097060"/>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生产</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sp>
          <p:nvSpPr>
            <p:cNvPr id="11" name="TextBox 10"/>
            <p:cNvSpPr txBox="1"/>
            <p:nvPr/>
          </p:nvSpPr>
          <p:spPr>
            <a:xfrm>
              <a:off x="5810349" y="2088007"/>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安全</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pic>
          <p:nvPicPr>
            <p:cNvPr id="105475" name="Picture 3" descr="C:\Users\asus\Desktop\图片1_副本.png"/>
            <p:cNvPicPr>
              <a:picLocks noChangeAspect="1" noChangeArrowheads="1"/>
            </p:cNvPicPr>
            <p:nvPr/>
          </p:nvPicPr>
          <p:blipFill>
            <a:blip r:embed="rId1" cstate="print"/>
            <a:srcRect t="12957" b="25052"/>
            <a:stretch>
              <a:fillRect/>
            </a:stretch>
          </p:blipFill>
          <p:spPr bwMode="auto">
            <a:xfrm>
              <a:off x="4802237" y="1412776"/>
              <a:ext cx="1908000" cy="1655008"/>
            </a:xfrm>
            <a:prstGeom prst="rect">
              <a:avLst/>
            </a:prstGeom>
            <a:noFill/>
          </p:spPr>
        </p:pic>
      </p:grpSp>
      <p:sp>
        <p:nvSpPr>
          <p:cNvPr id="9" name="矩形 8"/>
          <p:cNvSpPr/>
          <p:nvPr/>
        </p:nvSpPr>
        <p:spPr>
          <a:xfrm>
            <a:off x="481757" y="5661248"/>
            <a:ext cx="11280032" cy="646331"/>
          </a:xfrm>
          <a:prstGeom prst="rect">
            <a:avLst/>
          </a:prstGeom>
        </p:spPr>
        <p:txBody>
          <a:bodyPr wrap="square">
            <a:spAutoFit/>
          </a:bodyPr>
          <a:lstStyle/>
          <a:p>
            <a:r>
              <a:rPr lang="zh-CN" altLang="en-US" b="1" dirty="0" smtClean="0">
                <a:solidFill>
                  <a:srgbClr val="002060"/>
                </a:solidFill>
              </a:rPr>
              <a:t>处理好生产、效益和发展与</a:t>
            </a:r>
            <a:r>
              <a:rPr lang="zh-CN" altLang="en-US" b="1" dirty="0" smtClean="0">
                <a:solidFill>
                  <a:srgbClr val="002060"/>
                </a:solidFill>
              </a:rPr>
              <a:t>安全的关系</a:t>
            </a:r>
            <a:r>
              <a:rPr lang="zh-CN" altLang="en-US" b="1" dirty="0" smtClean="0">
                <a:solidFill>
                  <a:srgbClr val="002060"/>
                </a:solidFill>
              </a:rPr>
              <a:t>。只有</a:t>
            </a:r>
            <a:r>
              <a:rPr lang="zh-CN" altLang="en-US" b="1" dirty="0" smtClean="0">
                <a:solidFill>
                  <a:srgbClr val="002060"/>
                </a:solidFill>
              </a:rPr>
              <a:t>把安全</a:t>
            </a:r>
            <a:r>
              <a:rPr lang="zh-CN" altLang="en-US" b="1" dirty="0" smtClean="0">
                <a:solidFill>
                  <a:srgbClr val="002060"/>
                </a:solidFill>
              </a:rPr>
              <a:t>与生产、效益和发展统一</a:t>
            </a:r>
            <a:r>
              <a:rPr lang="zh-CN" altLang="en-US" b="1" dirty="0" smtClean="0">
                <a:solidFill>
                  <a:srgbClr val="002060"/>
                </a:solidFill>
              </a:rPr>
              <a:t>起来，增加安全投入，保证安全生产，才能取得长远的发展和更大的效益，求效益必须保安全</a:t>
            </a:r>
            <a:r>
              <a:rPr lang="zh-CN" altLang="en-US" b="1" dirty="0" smtClean="0">
                <a:solidFill>
                  <a:srgbClr val="002060"/>
                </a:solidFill>
              </a:rPr>
              <a:t>。</a:t>
            </a:r>
            <a:endParaRPr lang="en-US" altLang="zh-CN" b="1" dirty="0" smtClean="0">
              <a:solidFill>
                <a:srgbClr val="002060"/>
              </a:solidFill>
            </a:endParaRPr>
          </a:p>
        </p:txBody>
      </p:sp>
      <p:sp>
        <p:nvSpPr>
          <p:cNvPr id="13" name="矩形 12"/>
          <p:cNvSpPr/>
          <p:nvPr/>
        </p:nvSpPr>
        <p:spPr>
          <a:xfrm>
            <a:off x="2930029" y="1222301"/>
            <a:ext cx="9001000" cy="1846659"/>
          </a:xfrm>
          <a:prstGeom prst="rect">
            <a:avLst/>
          </a:prstGeom>
          <a:solidFill>
            <a:srgbClr val="00B050"/>
          </a:solidFill>
          <a:effectLst>
            <a:outerShdw blurRad="76200" dist="101600" dir="8100000" algn="tr" rotWithShape="0">
              <a:prstClr val="black">
                <a:alpha val="74000"/>
              </a:prstClr>
            </a:outerShdw>
          </a:effectLst>
        </p:spPr>
        <p:txBody>
          <a:bodyPr wrap="square">
            <a:spAutoFit/>
          </a:bodyPr>
          <a:lstStyle/>
          <a:p>
            <a:r>
              <a:rPr lang="zh-CN" altLang="en-US" b="1" dirty="0" smtClean="0">
                <a:solidFill>
                  <a:srgbClr val="002060"/>
                </a:solidFill>
              </a:rPr>
              <a:t>安全与</a:t>
            </a:r>
            <a:r>
              <a:rPr lang="zh-CN" altLang="en-US" b="1" dirty="0" smtClean="0">
                <a:solidFill>
                  <a:srgbClr val="002060"/>
                </a:solidFill>
              </a:rPr>
              <a:t>生产</a:t>
            </a:r>
            <a:r>
              <a:rPr lang="zh-CN" altLang="en-US" b="1" dirty="0" smtClean="0">
                <a:solidFill>
                  <a:srgbClr val="002060"/>
                </a:solidFill>
              </a:rPr>
              <a:t>的关系：</a:t>
            </a:r>
            <a:endParaRPr lang="en-US" altLang="zh-CN" b="1" dirty="0" smtClean="0">
              <a:solidFill>
                <a:srgbClr val="002060"/>
              </a:solidFill>
            </a:endParaRPr>
          </a:p>
          <a:p>
            <a:r>
              <a:rPr lang="zh-CN" altLang="en-US" sz="1600" b="1" dirty="0" smtClean="0">
                <a:solidFill>
                  <a:srgbClr val="002060"/>
                </a:solidFill>
              </a:rPr>
              <a:t>是</a:t>
            </a:r>
            <a:r>
              <a:rPr lang="zh-CN" altLang="en-US" sz="1600" b="1" dirty="0" smtClean="0">
                <a:solidFill>
                  <a:srgbClr val="002060"/>
                </a:solidFill>
              </a:rPr>
              <a:t>相互依存</a:t>
            </a:r>
            <a:r>
              <a:rPr lang="en-US" altLang="zh-CN" sz="1600" b="1" dirty="0" smtClean="0">
                <a:solidFill>
                  <a:srgbClr val="002060"/>
                </a:solidFill>
              </a:rPr>
              <a:t>,</a:t>
            </a:r>
            <a:r>
              <a:rPr lang="zh-CN" altLang="en-US" sz="1600" b="1" dirty="0" smtClean="0">
                <a:solidFill>
                  <a:srgbClr val="002060"/>
                </a:solidFill>
              </a:rPr>
              <a:t>相互促进的关系</a:t>
            </a:r>
            <a:r>
              <a:rPr lang="zh-CN" altLang="en-US" sz="1600" dirty="0" smtClean="0">
                <a:solidFill>
                  <a:srgbClr val="002060"/>
                </a:solidFill>
              </a:rPr>
              <a:t>。</a:t>
            </a:r>
            <a:r>
              <a:rPr lang="zh-CN" altLang="en-US" sz="1600" b="1" dirty="0" smtClean="0">
                <a:solidFill>
                  <a:srgbClr val="002060"/>
                </a:solidFill>
              </a:rPr>
              <a:t>生产</a:t>
            </a:r>
            <a:r>
              <a:rPr lang="zh-CN" altLang="en-US" sz="1600" b="1" dirty="0" smtClean="0">
                <a:solidFill>
                  <a:srgbClr val="002060"/>
                </a:solidFill>
              </a:rPr>
              <a:t>必须服从于安全</a:t>
            </a:r>
            <a:r>
              <a:rPr lang="zh-CN" altLang="en-US" sz="1600" dirty="0" smtClean="0">
                <a:solidFill>
                  <a:srgbClr val="002060"/>
                </a:solidFill>
              </a:rPr>
              <a:t>。</a:t>
            </a:r>
            <a:r>
              <a:rPr lang="zh-CN" altLang="en-US" sz="1600" dirty="0" smtClean="0">
                <a:solidFill>
                  <a:srgbClr val="002060"/>
                </a:solidFill>
              </a:rPr>
              <a:t>这种服从，是一种铁律，是对劳动者生命和健康的尊重，是对生产力最主要最活跃因素的尊重。如果不服从、不尊重，生产也将被迫中断，这就是人们不愿见到的事故发生的强迫性力量。</a:t>
            </a:r>
            <a:endParaRPr lang="zh-CN" altLang="en-US" sz="1600" dirty="0" smtClean="0">
              <a:solidFill>
                <a:srgbClr val="002060"/>
              </a:solidFill>
            </a:endParaRPr>
          </a:p>
          <a:p>
            <a:r>
              <a:rPr lang="zh-CN" altLang="en-US" sz="1600" dirty="0" smtClean="0">
                <a:solidFill>
                  <a:srgbClr val="002060"/>
                </a:solidFill>
              </a:rPr>
              <a:t>遵循安全具有</a:t>
            </a:r>
            <a:r>
              <a:rPr lang="zh-CN" altLang="en-US" sz="1600" b="1" dirty="0" smtClean="0">
                <a:solidFill>
                  <a:srgbClr val="002060"/>
                </a:solidFill>
              </a:rPr>
              <a:t>否决权</a:t>
            </a:r>
            <a:r>
              <a:rPr lang="zh-CN" altLang="en-US" sz="1600" dirty="0" smtClean="0">
                <a:solidFill>
                  <a:srgbClr val="002060"/>
                </a:solidFill>
              </a:rPr>
              <a:t>的原则，</a:t>
            </a:r>
            <a:r>
              <a:rPr lang="zh-CN" altLang="en-US" sz="1600" dirty="0" smtClean="0">
                <a:solidFill>
                  <a:srgbClr val="002060"/>
                </a:solidFill>
              </a:rPr>
              <a:t>安全生产</a:t>
            </a:r>
            <a:r>
              <a:rPr lang="zh-CN" altLang="en-US" sz="1600" dirty="0" smtClean="0">
                <a:solidFill>
                  <a:srgbClr val="002060"/>
                </a:solidFill>
              </a:rPr>
              <a:t>工作是衡量工程项目管理的一项基本内容，它要求对各项指标考核，评优创先时首先必须考虑安全指标的完成情况。安全指标没有实现，即使其他指标顺利完成，仍无法实现项目的最优化，安全具有一票否决的作用。</a:t>
            </a:r>
            <a:endParaRPr lang="zh-CN" altLang="en-US" sz="1600" dirty="0">
              <a:solidFill>
                <a:srgbClr val="002060"/>
              </a:solidFill>
            </a:endParaRPr>
          </a:p>
        </p:txBody>
      </p:sp>
      <p:sp>
        <p:nvSpPr>
          <p:cNvPr id="14" name="TextBox 13"/>
          <p:cNvSpPr txBox="1"/>
          <p:nvPr/>
        </p:nvSpPr>
        <p:spPr>
          <a:xfrm>
            <a:off x="434973" y="202258"/>
            <a:ext cx="770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理顺关系</a:t>
            </a:r>
            <a:endParaRPr lang="en-US" altLang="zh-CN" dirty="0" smtClean="0">
              <a:solidFill>
                <a:schemeClr val="accent2"/>
              </a:solidFill>
            </a:endParaRPr>
          </a:p>
        </p:txBody>
      </p:sp>
      <p:grpSp>
        <p:nvGrpSpPr>
          <p:cNvPr id="15" name="组合 24"/>
          <p:cNvGrpSpPr/>
          <p:nvPr/>
        </p:nvGrpSpPr>
        <p:grpSpPr>
          <a:xfrm>
            <a:off x="2907" y="211929"/>
            <a:ext cx="432047" cy="504056"/>
            <a:chOff x="2907" y="211929"/>
            <a:chExt cx="432047" cy="504056"/>
          </a:xfrm>
        </p:grpSpPr>
        <p:sp>
          <p:nvSpPr>
            <p:cNvPr id="16" name="矩形 1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7" name="矩形 1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8" name="组合 17"/>
          <p:cNvGrpSpPr/>
          <p:nvPr/>
        </p:nvGrpSpPr>
        <p:grpSpPr>
          <a:xfrm>
            <a:off x="481757" y="3694390"/>
            <a:ext cx="2161234" cy="1655008"/>
            <a:chOff x="4657724" y="1412776"/>
            <a:chExt cx="2161234" cy="1655008"/>
          </a:xfrm>
          <a:effectLst>
            <a:outerShdw blurRad="76200" dist="101600" dir="8100000" algn="tr" rotWithShape="0">
              <a:prstClr val="black">
                <a:alpha val="74000"/>
              </a:prstClr>
            </a:outerShdw>
          </a:effectLst>
        </p:grpSpPr>
        <p:sp>
          <p:nvSpPr>
            <p:cNvPr id="19" name="TextBox 18"/>
            <p:cNvSpPr txBox="1"/>
            <p:nvPr/>
          </p:nvSpPr>
          <p:spPr>
            <a:xfrm>
              <a:off x="4657724" y="2097060"/>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效率</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sp>
          <p:nvSpPr>
            <p:cNvPr id="20" name="TextBox 19"/>
            <p:cNvSpPr txBox="1"/>
            <p:nvPr/>
          </p:nvSpPr>
          <p:spPr>
            <a:xfrm>
              <a:off x="5810349" y="2088007"/>
              <a:ext cx="1008609" cy="584775"/>
            </a:xfrm>
            <a:prstGeom prst="rect">
              <a:avLst/>
            </a:prstGeom>
            <a:noFill/>
          </p:spPr>
          <p:txBody>
            <a:bodyPr wrap="none" rtlCol="0">
              <a:spAutoFit/>
            </a:bodyPr>
            <a:lstStyle/>
            <a:p>
              <a:r>
                <a:rPr lang="zh-CN" altLang="en-US" sz="3200" b="1" dirty="0" smtClean="0">
                  <a:solidFill>
                    <a:srgbClr val="002060"/>
                  </a:solidFill>
                  <a:latin typeface="方正粗宋简体" panose="03000509000000000000" pitchFamily="65" charset="-122"/>
                  <a:ea typeface="方正粗宋简体" panose="03000509000000000000" pitchFamily="65" charset="-122"/>
                </a:rPr>
                <a:t>安全</a:t>
              </a:r>
              <a:endParaRPr lang="zh-CN" altLang="en-US" sz="3200" b="1" dirty="0">
                <a:solidFill>
                  <a:srgbClr val="002060"/>
                </a:solidFill>
                <a:latin typeface="方正粗宋简体" panose="03000509000000000000" pitchFamily="65" charset="-122"/>
                <a:ea typeface="方正粗宋简体" panose="03000509000000000000" pitchFamily="65" charset="-122"/>
              </a:endParaRPr>
            </a:p>
          </p:txBody>
        </p:sp>
        <p:pic>
          <p:nvPicPr>
            <p:cNvPr id="21" name="Picture 3" descr="C:\Users\asus\Desktop\图片1_副本.png"/>
            <p:cNvPicPr>
              <a:picLocks noChangeAspect="1" noChangeArrowheads="1"/>
            </p:cNvPicPr>
            <p:nvPr/>
          </p:nvPicPr>
          <p:blipFill>
            <a:blip r:embed="rId1" cstate="print"/>
            <a:srcRect t="12957" b="25052"/>
            <a:stretch>
              <a:fillRect/>
            </a:stretch>
          </p:blipFill>
          <p:spPr bwMode="auto">
            <a:xfrm>
              <a:off x="4802237" y="1412776"/>
              <a:ext cx="1908000" cy="1655008"/>
            </a:xfrm>
            <a:prstGeom prst="rect">
              <a:avLst/>
            </a:prstGeom>
            <a:noFill/>
          </p:spPr>
        </p:pic>
      </p:grpSp>
      <p:sp>
        <p:nvSpPr>
          <p:cNvPr id="22" name="矩形 21"/>
          <p:cNvSpPr/>
          <p:nvPr/>
        </p:nvSpPr>
        <p:spPr>
          <a:xfrm>
            <a:off x="2930029" y="3598565"/>
            <a:ext cx="9001000" cy="1846659"/>
          </a:xfrm>
          <a:prstGeom prst="rect">
            <a:avLst/>
          </a:prstGeom>
          <a:solidFill>
            <a:srgbClr val="0070C0"/>
          </a:solidFill>
          <a:effectLst>
            <a:outerShdw blurRad="76200" dist="101600" dir="8100000" algn="tr" rotWithShape="0">
              <a:prstClr val="black">
                <a:alpha val="74000"/>
              </a:prstClr>
            </a:outerShdw>
          </a:effectLst>
        </p:spPr>
        <p:txBody>
          <a:bodyPr wrap="square">
            <a:spAutoFit/>
          </a:bodyPr>
          <a:lstStyle/>
          <a:p>
            <a:r>
              <a:rPr lang="zh-CN" altLang="en-US" b="1" dirty="0" smtClean="0">
                <a:solidFill>
                  <a:schemeClr val="accent1"/>
                </a:solidFill>
              </a:rPr>
              <a:t>安全与效率的关系：</a:t>
            </a:r>
            <a:endParaRPr lang="en-US" altLang="zh-CN" b="1" dirty="0" smtClean="0">
              <a:solidFill>
                <a:schemeClr val="accent1"/>
              </a:solidFill>
            </a:endParaRPr>
          </a:p>
          <a:p>
            <a:r>
              <a:rPr lang="zh-CN" altLang="en-US" sz="1600" dirty="0" smtClean="0">
                <a:solidFill>
                  <a:schemeClr val="accent1"/>
                </a:solidFill>
              </a:rPr>
              <a:t>安全生产与经济效益之间的关系是相对</a:t>
            </a:r>
            <a:r>
              <a:rPr lang="zh-CN" altLang="en-US" sz="1600" b="1" dirty="0" smtClean="0">
                <a:solidFill>
                  <a:schemeClr val="accent1"/>
                </a:solidFill>
              </a:rPr>
              <a:t>统一的整体，相辅相成，互为条件又互为目的</a:t>
            </a:r>
            <a:r>
              <a:rPr lang="zh-CN" altLang="en-US" sz="1600" dirty="0" smtClean="0">
                <a:solidFill>
                  <a:schemeClr val="accent1"/>
                </a:solidFill>
              </a:rPr>
              <a:t>。安全生产是经济效益的前提保证，经济效益是安全生产的必要条件。只有搞好安全生产工作才能保证正常生产秩序，才有经济效益</a:t>
            </a:r>
            <a:r>
              <a:rPr lang="en-US" altLang="zh-CN" sz="1600" dirty="0" smtClean="0">
                <a:solidFill>
                  <a:schemeClr val="accent1"/>
                </a:solidFill>
              </a:rPr>
              <a:t>;</a:t>
            </a:r>
            <a:r>
              <a:rPr lang="zh-CN" altLang="en-US" sz="1600" dirty="0" smtClean="0">
                <a:solidFill>
                  <a:schemeClr val="accent1"/>
                </a:solidFill>
              </a:rPr>
              <a:t>有了经济效益，安全防范设施才有条件得以保障和改善，两者不可偏废，把安全生产工作当作维护企业经济发展大事来抓，加强安全生产管理，抓安全教育，抓责任落实，抓隐患治理。安全生产促进经济效益的提高、企业的发展，经济效益的提高增加了安全设备设施投入，才能进一步确保安全生产。</a:t>
            </a:r>
            <a:endParaRPr lang="zh-CN" altLang="en-US" sz="16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Effect transition="in" filter="fade">
                                      <p:cBhvr>
                                        <p:cTn id="15" dur="1000"/>
                                        <p:tgtEl>
                                          <p:spTgt spid="1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Effect transition="in" filter="fade">
                                      <p:cBhvr>
                                        <p:cTn id="27" dur="1000"/>
                                        <p:tgtEl>
                                          <p:spTgt spid="22"/>
                                        </p:tgtEl>
                                      </p:cBhvr>
                                    </p:animEffect>
                                  </p:childTnLst>
                                </p:cTn>
                              </p:par>
                            </p:childTnLst>
                          </p:cTn>
                        </p:par>
                        <p:par>
                          <p:cTn id="28" fill="hold">
                            <p:stCondLst>
                              <p:cond delay="40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9"/>
                                        </p:tgtEl>
                                        <p:attrNameLst>
                                          <p:attrName>style.visibility</p:attrName>
                                        </p:attrNameLst>
                                      </p:cBhvr>
                                      <p:to>
                                        <p:strVal val="visible"/>
                                      </p:to>
                                    </p:set>
                                    <p:anim calcmode="discrete" valueType="clr">
                                      <p:cBhvr override="childStyle">
                                        <p:cTn id="31"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9"/>
                                        </p:tgtEl>
                                        <p:attrNameLst>
                                          <p:attrName>fillcolor</p:attrName>
                                        </p:attrNameLst>
                                      </p:cBhvr>
                                      <p:tavLst>
                                        <p:tav tm="0">
                                          <p:val>
                                            <p:clrVal>
                                              <a:schemeClr val="accent2"/>
                                            </p:clrVal>
                                          </p:val>
                                        </p:tav>
                                        <p:tav tm="50000">
                                          <p:val>
                                            <p:clrVal>
                                              <a:schemeClr val="hlink"/>
                                            </p:clrVal>
                                          </p:val>
                                        </p:tav>
                                      </p:tavLst>
                                    </p:anim>
                                    <p:set>
                                      <p:cBhvr>
                                        <p:cTn id="33"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973" y="202258"/>
            <a:ext cx="78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教育培训</a:t>
            </a:r>
            <a:endParaRPr lang="en-US" altLang="zh-CN" dirty="0" smtClean="0">
              <a:solidFill>
                <a:schemeClr val="accent2"/>
              </a:solidFill>
            </a:endParaRPr>
          </a:p>
        </p:txBody>
      </p:sp>
      <p:grpSp>
        <p:nvGrpSpPr>
          <p:cNvPr id="8" name="组合 24"/>
          <p:cNvGrpSpPr/>
          <p:nvPr/>
        </p:nvGrpSpPr>
        <p:grpSpPr>
          <a:xfrm>
            <a:off x="2907" y="211929"/>
            <a:ext cx="432047" cy="504056"/>
            <a:chOff x="2907" y="211929"/>
            <a:chExt cx="432047" cy="504056"/>
          </a:xfrm>
        </p:grpSpPr>
        <p:sp>
          <p:nvSpPr>
            <p:cNvPr id="10" name="矩形 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33" name="矩形 32"/>
          <p:cNvSpPr/>
          <p:nvPr/>
        </p:nvSpPr>
        <p:spPr>
          <a:xfrm>
            <a:off x="527422" y="1315362"/>
            <a:ext cx="3600000" cy="1815882"/>
          </a:xfrm>
          <a:prstGeom prst="rect">
            <a:avLst/>
          </a:prstGeom>
          <a:ln w="19050">
            <a:solidFill>
              <a:srgbClr val="AB2019"/>
            </a:solidFill>
          </a:ln>
        </p:spPr>
        <p:txBody>
          <a:bodyPr wrap="square" lIns="0" rIns="0">
            <a:spAutoFit/>
          </a:bodyPr>
          <a:lstStyle/>
          <a:p>
            <a:pPr algn="r"/>
            <a:r>
              <a:rPr lang="zh-CN" altLang="en-US" sz="1600" dirty="0" smtClean="0">
                <a:solidFill>
                  <a:srgbClr val="002060"/>
                </a:solidFill>
              </a:rPr>
              <a:t>加大安全生产法律知识的宣传普及工作，营造企业安全生产氛围。要通过普及安全生产法律知识，全面</a:t>
            </a:r>
            <a:r>
              <a:rPr lang="zh-CN" altLang="en-US" sz="1600" dirty="0" smtClean="0">
                <a:solidFill>
                  <a:srgbClr val="002060"/>
                </a:solidFill>
              </a:rPr>
              <a:t>提高施工人员的</a:t>
            </a:r>
            <a:r>
              <a:rPr lang="zh-CN" altLang="en-US" sz="1600" dirty="0" smtClean="0">
                <a:solidFill>
                  <a:srgbClr val="002060"/>
                </a:solidFill>
              </a:rPr>
              <a:t>安全法制意识，让人人懂得安全生产的重要性和违反安全生产法律制度将要付出的代价，使得遵守安全生产法律制度成为企业和每个员工的自觉行为。</a:t>
            </a:r>
            <a:endParaRPr lang="zh-CN" altLang="en-US" sz="1600" dirty="0">
              <a:solidFill>
                <a:srgbClr val="002060"/>
              </a:solidFill>
            </a:endParaRPr>
          </a:p>
        </p:txBody>
      </p:sp>
      <p:grpSp>
        <p:nvGrpSpPr>
          <p:cNvPr id="42" name="组合 41"/>
          <p:cNvGrpSpPr/>
          <p:nvPr/>
        </p:nvGrpSpPr>
        <p:grpSpPr>
          <a:xfrm>
            <a:off x="4245488" y="1376333"/>
            <a:ext cx="1764000" cy="2123940"/>
            <a:chOff x="4245488" y="1376333"/>
            <a:chExt cx="1764000" cy="2123940"/>
          </a:xfrm>
          <a:effectLst>
            <a:outerShdw blurRad="76200" dist="101600" dir="8100000" algn="tr" rotWithShape="0">
              <a:prstClr val="black">
                <a:alpha val="78000"/>
              </a:prstClr>
            </a:outerShdw>
          </a:effectLst>
        </p:grpSpPr>
        <p:grpSp>
          <p:nvGrpSpPr>
            <p:cNvPr id="20" name="组合 19"/>
            <p:cNvGrpSpPr/>
            <p:nvPr/>
          </p:nvGrpSpPr>
          <p:grpSpPr>
            <a:xfrm rot="18960000">
              <a:off x="4245488" y="1376333"/>
              <a:ext cx="1764000" cy="2123940"/>
              <a:chOff x="2786013" y="1070842"/>
              <a:chExt cx="1764000" cy="2123940"/>
            </a:xfrm>
            <a:solidFill>
              <a:srgbClr val="00B0F0"/>
            </a:solidFill>
          </p:grpSpPr>
          <p:sp>
            <p:nvSpPr>
              <p:cNvPr id="21" name="等腰三角形 20"/>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2" name="等腰三角形 21"/>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3" name="圆角矩形 22"/>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4" name="TextBox 33"/>
            <p:cNvSpPr txBox="1"/>
            <p:nvPr/>
          </p:nvSpPr>
          <p:spPr>
            <a:xfrm>
              <a:off x="4559470" y="1844824"/>
              <a:ext cx="1107996" cy="1200329"/>
            </a:xfrm>
            <a:prstGeom prst="rect">
              <a:avLst/>
            </a:prstGeom>
            <a:noFill/>
          </p:spPr>
          <p:txBody>
            <a:bodyPr wrap="none" rtlCol="0">
              <a:spAutoFit/>
            </a:bodyPr>
            <a:lstStyle/>
            <a:p>
              <a:r>
                <a:rPr lang="zh-CN" altLang="en-US" sz="3600" b="1" dirty="0" smtClean="0">
                  <a:solidFill>
                    <a:srgbClr val="002060"/>
                  </a:solidFill>
                </a:rPr>
                <a:t>普法</a:t>
              </a:r>
              <a:endParaRPr lang="en-US" altLang="zh-CN" sz="3600" b="1" dirty="0" smtClean="0">
                <a:solidFill>
                  <a:srgbClr val="002060"/>
                </a:solidFill>
              </a:endParaRPr>
            </a:p>
            <a:p>
              <a:r>
                <a:rPr lang="zh-CN" altLang="en-US" sz="3600" b="1" dirty="0" smtClean="0">
                  <a:solidFill>
                    <a:srgbClr val="002060"/>
                  </a:solidFill>
                </a:rPr>
                <a:t>教育</a:t>
              </a:r>
              <a:endParaRPr lang="zh-CN" altLang="en-US" sz="3600" b="1" dirty="0">
                <a:solidFill>
                  <a:srgbClr val="002060"/>
                </a:solidFill>
              </a:endParaRPr>
            </a:p>
          </p:txBody>
        </p:sp>
      </p:grpSp>
      <p:sp>
        <p:nvSpPr>
          <p:cNvPr id="35" name="矩形 34"/>
          <p:cNvSpPr/>
          <p:nvPr/>
        </p:nvSpPr>
        <p:spPr>
          <a:xfrm>
            <a:off x="8042597" y="1343670"/>
            <a:ext cx="3600000" cy="1077218"/>
          </a:xfrm>
          <a:prstGeom prst="rect">
            <a:avLst/>
          </a:prstGeom>
          <a:ln w="19050">
            <a:solidFill>
              <a:srgbClr val="AB2019"/>
            </a:solidFill>
          </a:ln>
        </p:spPr>
        <p:txBody>
          <a:bodyPr wrap="square" lIns="0" rIns="0">
            <a:spAutoFit/>
          </a:bodyPr>
          <a:lstStyle/>
          <a:p>
            <a:r>
              <a:rPr lang="zh-CN" altLang="en-US" sz="1600" dirty="0" smtClean="0">
                <a:solidFill>
                  <a:srgbClr val="002060"/>
                </a:solidFill>
              </a:rPr>
              <a:t>安全生产</a:t>
            </a:r>
            <a:r>
              <a:rPr lang="zh-CN" altLang="en-US" sz="1600" dirty="0" smtClean="0">
                <a:solidFill>
                  <a:srgbClr val="002060"/>
                </a:solidFill>
              </a:rPr>
              <a:t>基本知识</a:t>
            </a:r>
            <a:r>
              <a:rPr lang="zh-CN" altLang="en-US" sz="1600" dirty="0" smtClean="0">
                <a:solidFill>
                  <a:srgbClr val="002060"/>
                </a:solidFill>
              </a:rPr>
              <a:t>；作业</a:t>
            </a:r>
            <a:r>
              <a:rPr lang="zh-CN" altLang="en-US" sz="1600" dirty="0" smtClean="0">
                <a:solidFill>
                  <a:srgbClr val="002060"/>
                </a:solidFill>
              </a:rPr>
              <a:t>场所和工作岗位存在的危险因素</a:t>
            </a:r>
            <a:r>
              <a:rPr lang="en-US" altLang="zh-CN" sz="1600" dirty="0" smtClean="0">
                <a:solidFill>
                  <a:srgbClr val="002060"/>
                </a:solidFill>
              </a:rPr>
              <a:t>,</a:t>
            </a:r>
            <a:r>
              <a:rPr lang="zh-CN" altLang="en-US" sz="1600" dirty="0" smtClean="0">
                <a:solidFill>
                  <a:srgbClr val="002060"/>
                </a:solidFill>
              </a:rPr>
              <a:t>防范措施及事故应急</a:t>
            </a:r>
            <a:r>
              <a:rPr lang="zh-CN" altLang="en-US" sz="1600" dirty="0" smtClean="0">
                <a:solidFill>
                  <a:srgbClr val="002060"/>
                </a:solidFill>
              </a:rPr>
              <a:t>措施及有关</a:t>
            </a:r>
            <a:r>
              <a:rPr lang="zh-CN" altLang="en-US" sz="1600" dirty="0" smtClean="0">
                <a:solidFill>
                  <a:srgbClr val="002060"/>
                </a:solidFill>
              </a:rPr>
              <a:t>事故</a:t>
            </a:r>
            <a:r>
              <a:rPr lang="zh-CN" altLang="en-US" sz="1600" dirty="0" smtClean="0">
                <a:solidFill>
                  <a:srgbClr val="002060"/>
                </a:solidFill>
              </a:rPr>
              <a:t>案例；岗位操作规程；施工工艺、工序；特种作业操作委培等。</a:t>
            </a:r>
            <a:endParaRPr lang="zh-CN" altLang="en-US" sz="1600" dirty="0" smtClean="0">
              <a:solidFill>
                <a:srgbClr val="002060"/>
              </a:solidFill>
            </a:endParaRPr>
          </a:p>
        </p:txBody>
      </p:sp>
      <p:grpSp>
        <p:nvGrpSpPr>
          <p:cNvPr id="43" name="组合 42"/>
          <p:cNvGrpSpPr/>
          <p:nvPr/>
        </p:nvGrpSpPr>
        <p:grpSpPr>
          <a:xfrm>
            <a:off x="6009734" y="1554292"/>
            <a:ext cx="2123940" cy="1764000"/>
            <a:chOff x="6009734" y="1554292"/>
            <a:chExt cx="2123940" cy="1764000"/>
          </a:xfrm>
          <a:effectLst>
            <a:outerShdw blurRad="76200" dist="101600" dir="8100000" algn="tr" rotWithShape="0">
              <a:prstClr val="black">
                <a:alpha val="78000"/>
              </a:prstClr>
            </a:outerShdw>
          </a:effectLst>
        </p:grpSpPr>
        <p:grpSp>
          <p:nvGrpSpPr>
            <p:cNvPr id="19" name="组合 18"/>
            <p:cNvGrpSpPr/>
            <p:nvPr/>
          </p:nvGrpSpPr>
          <p:grpSpPr>
            <a:xfrm rot="2700000">
              <a:off x="6189704" y="1374322"/>
              <a:ext cx="1764000" cy="2123940"/>
              <a:chOff x="2786013" y="1070842"/>
              <a:chExt cx="1764000" cy="2123940"/>
            </a:xfrm>
            <a:solidFill>
              <a:srgbClr val="00B050"/>
            </a:solidFill>
          </p:grpSpPr>
          <p:sp>
            <p:nvSpPr>
              <p:cNvPr id="16" name="等腰三角形 15"/>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7" name="等腰三角形 16"/>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18" name="圆角矩形 17"/>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6" name="TextBox 35"/>
            <p:cNvSpPr txBox="1"/>
            <p:nvPr/>
          </p:nvSpPr>
          <p:spPr>
            <a:xfrm>
              <a:off x="6502553" y="1844824"/>
              <a:ext cx="1111202" cy="1200329"/>
            </a:xfrm>
            <a:prstGeom prst="rect">
              <a:avLst/>
            </a:prstGeom>
            <a:noFill/>
          </p:spPr>
          <p:txBody>
            <a:bodyPr wrap="none" rtlCol="0">
              <a:spAutoFit/>
            </a:bodyPr>
            <a:lstStyle/>
            <a:p>
              <a:r>
                <a:rPr lang="zh-CN" altLang="en-US" sz="3600" b="1" dirty="0" smtClean="0">
                  <a:solidFill>
                    <a:srgbClr val="002060"/>
                  </a:solidFill>
                </a:rPr>
                <a:t>技能</a:t>
              </a:r>
              <a:endParaRPr lang="en-US" altLang="zh-CN" sz="3600" b="1" dirty="0" smtClean="0">
                <a:solidFill>
                  <a:srgbClr val="002060"/>
                </a:solidFill>
              </a:endParaRPr>
            </a:p>
            <a:p>
              <a:r>
                <a:rPr lang="zh-CN" altLang="en-US" sz="3600" b="1" dirty="0" smtClean="0">
                  <a:solidFill>
                    <a:srgbClr val="002060"/>
                  </a:solidFill>
                </a:rPr>
                <a:t>培训</a:t>
              </a:r>
              <a:endParaRPr lang="zh-CN" altLang="en-US" sz="3600" b="1" dirty="0">
                <a:solidFill>
                  <a:srgbClr val="002060"/>
                </a:solidFill>
              </a:endParaRPr>
            </a:p>
          </p:txBody>
        </p:sp>
      </p:grpSp>
      <p:sp>
        <p:nvSpPr>
          <p:cNvPr id="38" name="矩形 37"/>
          <p:cNvSpPr/>
          <p:nvPr/>
        </p:nvSpPr>
        <p:spPr>
          <a:xfrm>
            <a:off x="527422" y="4295998"/>
            <a:ext cx="3600000" cy="1077218"/>
          </a:xfrm>
          <a:prstGeom prst="rect">
            <a:avLst/>
          </a:prstGeom>
          <a:ln w="19050">
            <a:solidFill>
              <a:srgbClr val="AB2019"/>
            </a:solidFill>
          </a:ln>
        </p:spPr>
        <p:txBody>
          <a:bodyPr wrap="square">
            <a:spAutoFit/>
          </a:bodyPr>
          <a:lstStyle/>
          <a:p>
            <a:pPr algn="r"/>
            <a:r>
              <a:rPr lang="zh-CN" altLang="en-US" sz="1600" dirty="0" smtClean="0">
                <a:solidFill>
                  <a:srgbClr val="002060"/>
                </a:solidFill>
              </a:rPr>
              <a:t>贯彻企业自身经营方针、目标，实现安全生产和文明生产，提高员工安全意识和安全素质，防止产生不安全行为，减少人为失误</a:t>
            </a:r>
            <a:endParaRPr lang="zh-CN" altLang="en-US" sz="1600" dirty="0">
              <a:solidFill>
                <a:srgbClr val="002060"/>
              </a:solidFill>
            </a:endParaRPr>
          </a:p>
        </p:txBody>
      </p:sp>
      <p:grpSp>
        <p:nvGrpSpPr>
          <p:cNvPr id="44" name="组合 43"/>
          <p:cNvGrpSpPr/>
          <p:nvPr/>
        </p:nvGrpSpPr>
        <p:grpSpPr>
          <a:xfrm>
            <a:off x="4063088" y="3489547"/>
            <a:ext cx="2123940" cy="1764000"/>
            <a:chOff x="4063088" y="3489547"/>
            <a:chExt cx="2123940" cy="1764000"/>
          </a:xfrm>
          <a:effectLst>
            <a:outerShdw blurRad="76200" dist="101600" dir="8100000" algn="tr" rotWithShape="0">
              <a:prstClr val="black">
                <a:alpha val="78000"/>
              </a:prstClr>
            </a:outerShdw>
          </a:effectLst>
        </p:grpSpPr>
        <p:grpSp>
          <p:nvGrpSpPr>
            <p:cNvPr id="24" name="组合 23"/>
            <p:cNvGrpSpPr/>
            <p:nvPr/>
          </p:nvGrpSpPr>
          <p:grpSpPr>
            <a:xfrm rot="2700000">
              <a:off x="4243058" y="3309577"/>
              <a:ext cx="1764000" cy="2123940"/>
              <a:chOff x="2786013" y="1070842"/>
              <a:chExt cx="1764000" cy="2123940"/>
            </a:xfrm>
            <a:solidFill>
              <a:srgbClr val="C00000"/>
            </a:solidFill>
          </p:grpSpPr>
          <p:sp>
            <p:nvSpPr>
              <p:cNvPr id="25" name="等腰三角形 24"/>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6" name="等腰三角形 25"/>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7" name="圆角矩形 26"/>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39" name="TextBox 38"/>
            <p:cNvSpPr txBox="1"/>
            <p:nvPr/>
          </p:nvSpPr>
          <p:spPr>
            <a:xfrm>
              <a:off x="4556264" y="3740839"/>
              <a:ext cx="1111202" cy="1200329"/>
            </a:xfrm>
            <a:prstGeom prst="rect">
              <a:avLst/>
            </a:prstGeom>
            <a:noFill/>
          </p:spPr>
          <p:txBody>
            <a:bodyPr wrap="none" rtlCol="0">
              <a:spAutoFit/>
            </a:bodyPr>
            <a:lstStyle/>
            <a:p>
              <a:r>
                <a:rPr lang="zh-CN" altLang="en-US" sz="3600" b="1" dirty="0" smtClean="0">
                  <a:solidFill>
                    <a:srgbClr val="002060"/>
                  </a:solidFill>
                </a:rPr>
                <a:t>素质</a:t>
              </a:r>
              <a:endParaRPr lang="en-US" altLang="zh-CN" sz="3600" b="1" dirty="0" smtClean="0">
                <a:solidFill>
                  <a:srgbClr val="002060"/>
                </a:solidFill>
              </a:endParaRPr>
            </a:p>
            <a:p>
              <a:r>
                <a:rPr lang="zh-CN" altLang="en-US" sz="3600" b="1" dirty="0" smtClean="0">
                  <a:solidFill>
                    <a:srgbClr val="002060"/>
                  </a:solidFill>
                </a:rPr>
                <a:t>培养</a:t>
              </a:r>
              <a:endParaRPr lang="zh-CN" altLang="en-US" sz="3600" b="1" dirty="0">
                <a:solidFill>
                  <a:srgbClr val="002060"/>
                </a:solidFill>
              </a:endParaRPr>
            </a:p>
          </p:txBody>
        </p:sp>
      </p:grpSp>
      <p:grpSp>
        <p:nvGrpSpPr>
          <p:cNvPr id="45" name="组合 44"/>
          <p:cNvGrpSpPr/>
          <p:nvPr/>
        </p:nvGrpSpPr>
        <p:grpSpPr>
          <a:xfrm>
            <a:off x="6192134" y="3311588"/>
            <a:ext cx="1764000" cy="2123940"/>
            <a:chOff x="6192134" y="3311588"/>
            <a:chExt cx="1764000" cy="2123940"/>
          </a:xfrm>
          <a:effectLst>
            <a:outerShdw blurRad="76200" dist="101600" dir="8100000" algn="tr" rotWithShape="0">
              <a:prstClr val="black">
                <a:alpha val="78000"/>
              </a:prstClr>
            </a:outerShdw>
          </a:effectLst>
        </p:grpSpPr>
        <p:grpSp>
          <p:nvGrpSpPr>
            <p:cNvPr id="28" name="组合 27"/>
            <p:cNvGrpSpPr/>
            <p:nvPr/>
          </p:nvGrpSpPr>
          <p:grpSpPr>
            <a:xfrm rot="18960000">
              <a:off x="6192134" y="3311588"/>
              <a:ext cx="1764000" cy="2123940"/>
              <a:chOff x="2786013" y="1070842"/>
              <a:chExt cx="1764000" cy="2123940"/>
            </a:xfrm>
            <a:solidFill>
              <a:srgbClr val="FF9900"/>
            </a:solidFill>
          </p:grpSpPr>
          <p:sp>
            <p:nvSpPr>
              <p:cNvPr id="29" name="等腰三角形 28"/>
              <p:cNvSpPr/>
              <p:nvPr/>
            </p:nvSpPr>
            <p:spPr bwMode="auto">
              <a:xfrm>
                <a:off x="2876013" y="107084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0" name="等腰三角形 29"/>
              <p:cNvSpPr/>
              <p:nvPr/>
            </p:nvSpPr>
            <p:spPr bwMode="auto">
              <a:xfrm flipV="1">
                <a:off x="2876013" y="2402782"/>
                <a:ext cx="1584000" cy="792000"/>
              </a:xfrm>
              <a:prstGeom prst="triangle">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1" name="圆角矩形 30"/>
              <p:cNvSpPr/>
              <p:nvPr/>
            </p:nvSpPr>
            <p:spPr bwMode="auto">
              <a:xfrm>
                <a:off x="2786013" y="1790626"/>
                <a:ext cx="1764000" cy="684000"/>
              </a:xfrm>
              <a:prstGeom prst="roundRect">
                <a:avLst>
                  <a:gd name="adj" fmla="val 42404"/>
                </a:avLst>
              </a:prstGeom>
              <a:grp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
          <p:nvSpPr>
            <p:cNvPr id="40" name="TextBox 39"/>
            <p:cNvSpPr txBox="1"/>
            <p:nvPr/>
          </p:nvSpPr>
          <p:spPr>
            <a:xfrm>
              <a:off x="6499347" y="3740839"/>
              <a:ext cx="1111202" cy="1200329"/>
            </a:xfrm>
            <a:prstGeom prst="rect">
              <a:avLst/>
            </a:prstGeom>
            <a:noFill/>
          </p:spPr>
          <p:txBody>
            <a:bodyPr wrap="none" rtlCol="0">
              <a:spAutoFit/>
            </a:bodyPr>
            <a:lstStyle/>
            <a:p>
              <a:r>
                <a:rPr lang="zh-CN" altLang="en-US" sz="3600" b="1" dirty="0" smtClean="0">
                  <a:solidFill>
                    <a:srgbClr val="002060"/>
                  </a:solidFill>
                </a:rPr>
                <a:t>应变</a:t>
              </a:r>
              <a:endParaRPr lang="en-US" altLang="zh-CN" sz="3600" b="1" dirty="0" smtClean="0">
                <a:solidFill>
                  <a:srgbClr val="002060"/>
                </a:solidFill>
              </a:endParaRPr>
            </a:p>
            <a:p>
              <a:r>
                <a:rPr lang="zh-CN" altLang="en-US" sz="3600" b="1" dirty="0" smtClean="0">
                  <a:solidFill>
                    <a:srgbClr val="002060"/>
                  </a:solidFill>
                </a:rPr>
                <a:t>处置</a:t>
              </a:r>
              <a:endParaRPr lang="zh-CN" altLang="en-US" sz="3600" b="1" dirty="0">
                <a:solidFill>
                  <a:srgbClr val="002060"/>
                </a:solidFill>
              </a:endParaRPr>
            </a:p>
          </p:txBody>
        </p:sp>
      </p:grpSp>
      <p:sp>
        <p:nvSpPr>
          <p:cNvPr id="41" name="矩形 40"/>
          <p:cNvSpPr/>
          <p:nvPr/>
        </p:nvSpPr>
        <p:spPr>
          <a:xfrm>
            <a:off x="8042597" y="3629342"/>
            <a:ext cx="3600000" cy="1815882"/>
          </a:xfrm>
          <a:prstGeom prst="rect">
            <a:avLst/>
          </a:prstGeom>
          <a:ln w="19050">
            <a:solidFill>
              <a:srgbClr val="AB2019"/>
            </a:solidFill>
          </a:ln>
        </p:spPr>
        <p:txBody>
          <a:bodyPr wrap="square">
            <a:spAutoFit/>
          </a:bodyPr>
          <a:lstStyle/>
          <a:p>
            <a:r>
              <a:rPr lang="zh-CN" altLang="en-US" sz="1600" dirty="0" smtClean="0">
                <a:solidFill>
                  <a:srgbClr val="002060"/>
                </a:solidFill>
              </a:rPr>
              <a:t>本</a:t>
            </a:r>
            <a:r>
              <a:rPr lang="zh-CN" altLang="en-US" sz="1600" dirty="0" smtClean="0">
                <a:solidFill>
                  <a:srgbClr val="002060"/>
                </a:solidFill>
              </a:rPr>
              <a:t>单位安全生产状况和规章制度</a:t>
            </a:r>
            <a:r>
              <a:rPr lang="zh-CN" altLang="en-US" sz="1600" dirty="0" smtClean="0">
                <a:solidFill>
                  <a:srgbClr val="002060"/>
                </a:solidFill>
              </a:rPr>
              <a:t>；劳动纪律</a:t>
            </a:r>
            <a:r>
              <a:rPr lang="zh-CN" altLang="en-US" sz="1600" dirty="0" smtClean="0">
                <a:solidFill>
                  <a:srgbClr val="002060"/>
                </a:solidFill>
              </a:rPr>
              <a:t>；提高施工人员自觉</a:t>
            </a:r>
            <a:r>
              <a:rPr lang="zh-CN" altLang="en-US" sz="1600" dirty="0" smtClean="0">
                <a:solidFill>
                  <a:srgbClr val="002060"/>
                </a:solidFill>
              </a:rPr>
              <a:t>执行安全规章制度的能力</a:t>
            </a:r>
            <a:r>
              <a:rPr lang="zh-CN" altLang="en-US" sz="1600" dirty="0" smtClean="0">
                <a:solidFill>
                  <a:srgbClr val="002060"/>
                </a:solidFill>
              </a:rPr>
              <a:t>；应急救援预案和演练，提高施工人员在</a:t>
            </a:r>
            <a:r>
              <a:rPr lang="zh-CN" altLang="en-US" sz="1600" dirty="0" smtClean="0">
                <a:solidFill>
                  <a:srgbClr val="002060"/>
                </a:solidFill>
              </a:rPr>
              <a:t>紧急、危险、关键时刻能够正确处置的能力；在各项工作中对影响安全因素的预见能力</a:t>
            </a:r>
            <a:r>
              <a:rPr lang="zh-CN" altLang="en-US" sz="1600" dirty="0" smtClean="0">
                <a:solidFill>
                  <a:srgbClr val="002060"/>
                </a:solidFill>
              </a:rPr>
              <a:t>；</a:t>
            </a:r>
            <a:r>
              <a:rPr lang="zh-CN" altLang="en-US" sz="1600" dirty="0" smtClean="0">
                <a:solidFill>
                  <a:srgbClr val="002060"/>
                </a:solidFill>
              </a:rPr>
              <a:t>从而保护自己和他人的安全和健康。</a:t>
            </a:r>
            <a:endParaRPr lang="zh-CN" altLang="en-US" sz="16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Effect transition="in" filter="fade">
                                      <p:cBhvr>
                                        <p:cTn id="9" dur="1000"/>
                                        <p:tgtEl>
                                          <p:spTgt spid="42"/>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Effect transition="in" filter="fade">
                                      <p:cBhvr>
                                        <p:cTn id="15" dur="1000"/>
                                        <p:tgtEl>
                                          <p:spTgt spid="33"/>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Effect transition="in" filter="fade">
                                      <p:cBhvr>
                                        <p:cTn id="21" dur="1000"/>
                                        <p:tgtEl>
                                          <p:spTgt spid="43"/>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Effect transition="in" filter="fade">
                                      <p:cBhvr>
                                        <p:cTn id="27" dur="1000"/>
                                        <p:tgtEl>
                                          <p:spTgt spid="35"/>
                                        </p:tgtEl>
                                      </p:cBhvr>
                                    </p:animEffect>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1000" fill="hold"/>
                                        <p:tgtEl>
                                          <p:spTgt spid="44"/>
                                        </p:tgtEl>
                                        <p:attrNameLst>
                                          <p:attrName>ppt_w</p:attrName>
                                        </p:attrNameLst>
                                      </p:cBhvr>
                                      <p:tavLst>
                                        <p:tav tm="0">
                                          <p:val>
                                            <p:fltVal val="0"/>
                                          </p:val>
                                        </p:tav>
                                        <p:tav tm="100000">
                                          <p:val>
                                            <p:strVal val="#ppt_w"/>
                                          </p:val>
                                        </p:tav>
                                      </p:tavLst>
                                    </p:anim>
                                    <p:anim calcmode="lin" valueType="num">
                                      <p:cBhvr>
                                        <p:cTn id="32" dur="1000" fill="hold"/>
                                        <p:tgtEl>
                                          <p:spTgt spid="44"/>
                                        </p:tgtEl>
                                        <p:attrNameLst>
                                          <p:attrName>ppt_h</p:attrName>
                                        </p:attrNameLst>
                                      </p:cBhvr>
                                      <p:tavLst>
                                        <p:tav tm="0">
                                          <p:val>
                                            <p:fltVal val="0"/>
                                          </p:val>
                                        </p:tav>
                                        <p:tav tm="100000">
                                          <p:val>
                                            <p:strVal val="#ppt_h"/>
                                          </p:val>
                                        </p:tav>
                                      </p:tavLst>
                                    </p:anim>
                                    <p:animEffect transition="in" filter="fade">
                                      <p:cBhvr>
                                        <p:cTn id="33" dur="1000"/>
                                        <p:tgtEl>
                                          <p:spTgt spid="44"/>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1000" fill="hold"/>
                                        <p:tgtEl>
                                          <p:spTgt spid="45"/>
                                        </p:tgtEl>
                                        <p:attrNameLst>
                                          <p:attrName>ppt_w</p:attrName>
                                        </p:attrNameLst>
                                      </p:cBhvr>
                                      <p:tavLst>
                                        <p:tav tm="0">
                                          <p:val>
                                            <p:fltVal val="0"/>
                                          </p:val>
                                        </p:tav>
                                        <p:tav tm="100000">
                                          <p:val>
                                            <p:strVal val="#ppt_w"/>
                                          </p:val>
                                        </p:tav>
                                      </p:tavLst>
                                    </p:anim>
                                    <p:anim calcmode="lin" valueType="num">
                                      <p:cBhvr>
                                        <p:cTn id="44" dur="1000" fill="hold"/>
                                        <p:tgtEl>
                                          <p:spTgt spid="45"/>
                                        </p:tgtEl>
                                        <p:attrNameLst>
                                          <p:attrName>ppt_h</p:attrName>
                                        </p:attrNameLst>
                                      </p:cBhvr>
                                      <p:tavLst>
                                        <p:tav tm="0">
                                          <p:val>
                                            <p:fltVal val="0"/>
                                          </p:val>
                                        </p:tav>
                                        <p:tav tm="100000">
                                          <p:val>
                                            <p:strVal val="#ppt_h"/>
                                          </p:val>
                                        </p:tav>
                                      </p:tavLst>
                                    </p:anim>
                                    <p:animEffect transition="in" filter="fade">
                                      <p:cBhvr>
                                        <p:cTn id="45" dur="1000"/>
                                        <p:tgtEl>
                                          <p:spTgt spid="45"/>
                                        </p:tgtEl>
                                      </p:cBhvr>
                                    </p:animEffect>
                                  </p:childTnLst>
                                </p:cTn>
                              </p:par>
                            </p:childTnLst>
                          </p:cTn>
                        </p:par>
                        <p:par>
                          <p:cTn id="46" fill="hold">
                            <p:stCondLst>
                              <p:cond delay="700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1000" fill="hold"/>
                                        <p:tgtEl>
                                          <p:spTgt spid="41"/>
                                        </p:tgtEl>
                                        <p:attrNameLst>
                                          <p:attrName>ppt_w</p:attrName>
                                        </p:attrNameLst>
                                      </p:cBhvr>
                                      <p:tavLst>
                                        <p:tav tm="0">
                                          <p:val>
                                            <p:fltVal val="0"/>
                                          </p:val>
                                        </p:tav>
                                        <p:tav tm="100000">
                                          <p:val>
                                            <p:strVal val="#ppt_w"/>
                                          </p:val>
                                        </p:tav>
                                      </p:tavLst>
                                    </p:anim>
                                    <p:anim calcmode="lin" valueType="num">
                                      <p:cBhvr>
                                        <p:cTn id="50" dur="1000" fill="hold"/>
                                        <p:tgtEl>
                                          <p:spTgt spid="41"/>
                                        </p:tgtEl>
                                        <p:attrNameLst>
                                          <p:attrName>ppt_h</p:attrName>
                                        </p:attrNameLst>
                                      </p:cBhvr>
                                      <p:tavLst>
                                        <p:tav tm="0">
                                          <p:val>
                                            <p:fltVal val="0"/>
                                          </p:val>
                                        </p:tav>
                                        <p:tav tm="100000">
                                          <p:val>
                                            <p:strVal val="#ppt_h"/>
                                          </p:val>
                                        </p:tav>
                                      </p:tavLst>
                                    </p:anim>
                                    <p:animEffect transition="in" filter="fade">
                                      <p:cBhvr>
                                        <p:cTn id="5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8" grpId="0" animBg="1"/>
      <p:bldP spid="4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973" y="202258"/>
            <a:ext cx="7848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五、如何保障</a:t>
            </a:r>
            <a:r>
              <a:rPr lang="zh-CN" altLang="en-US" dirty="0" smtClean="0">
                <a:solidFill>
                  <a:schemeClr val="accent2"/>
                </a:solidFill>
              </a:rPr>
              <a:t>生产安全的合法性</a:t>
            </a:r>
            <a:r>
              <a:rPr lang="en-US" altLang="zh-CN" dirty="0" smtClean="0">
                <a:solidFill>
                  <a:schemeClr val="accent2"/>
                </a:solidFill>
              </a:rPr>
              <a:t>——</a:t>
            </a:r>
            <a:r>
              <a:rPr lang="zh-CN" altLang="en-US" dirty="0" smtClean="0">
                <a:solidFill>
                  <a:schemeClr val="accent2"/>
                </a:solidFill>
              </a:rPr>
              <a:t>考核问责</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10" name="矩形 9"/>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矩形 10"/>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16" name="矩形 15"/>
          <p:cNvSpPr/>
          <p:nvPr/>
        </p:nvSpPr>
        <p:spPr>
          <a:xfrm>
            <a:off x="509404" y="1412776"/>
            <a:ext cx="3600000" cy="830997"/>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加大安全</a:t>
            </a:r>
            <a:r>
              <a:rPr lang="zh-CN" altLang="en-US" sz="1600" dirty="0" smtClean="0">
                <a:solidFill>
                  <a:srgbClr val="002060"/>
                </a:solidFill>
              </a:rPr>
              <a:t>监管，风险分级管控，使施工作业中各风险可</a:t>
            </a:r>
            <a:r>
              <a:rPr lang="zh-CN" altLang="en-US" sz="1600" dirty="0" smtClean="0">
                <a:solidFill>
                  <a:srgbClr val="002060"/>
                </a:solidFill>
              </a:rPr>
              <a:t>控和在控</a:t>
            </a:r>
            <a:r>
              <a:rPr lang="zh-CN" altLang="en-US" sz="1600" dirty="0" smtClean="0">
                <a:solidFill>
                  <a:srgbClr val="002060"/>
                </a:solidFill>
              </a:rPr>
              <a:t>，并</a:t>
            </a:r>
            <a:r>
              <a:rPr lang="zh-CN" altLang="en-US" sz="1600" dirty="0" smtClean="0">
                <a:solidFill>
                  <a:srgbClr val="002060"/>
                </a:solidFill>
              </a:rPr>
              <a:t>有效防止安全生产事故发生</a:t>
            </a:r>
            <a:endParaRPr lang="zh-CN" altLang="en-US" sz="1600" dirty="0">
              <a:solidFill>
                <a:srgbClr val="002060"/>
              </a:solidFill>
            </a:endParaRPr>
          </a:p>
        </p:txBody>
      </p:sp>
      <p:sp>
        <p:nvSpPr>
          <p:cNvPr id="17" name="矩形 16"/>
          <p:cNvSpPr/>
          <p:nvPr/>
        </p:nvSpPr>
        <p:spPr>
          <a:xfrm>
            <a:off x="3065392" y="3933056"/>
            <a:ext cx="3600000" cy="1569660"/>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在发生轻微事故、未遂事故时必须</a:t>
            </a:r>
            <a:r>
              <a:rPr lang="zh-CN" altLang="en-US" sz="1600" dirty="0" smtClean="0">
                <a:solidFill>
                  <a:srgbClr val="002060"/>
                </a:solidFill>
              </a:rPr>
              <a:t>在安全生产法律法规的指导下，从安全生产管理方面找到导致事故发生的深层原因，找到安全管理过程中的薄弱环节，然后做到有的放矢，才能够找到并采取相应的对策和措施，才能防患于未然。</a:t>
            </a:r>
            <a:endParaRPr lang="zh-CN" altLang="en-US" sz="1600" dirty="0">
              <a:solidFill>
                <a:srgbClr val="002060"/>
              </a:solidFill>
            </a:endParaRPr>
          </a:p>
        </p:txBody>
      </p:sp>
      <p:sp>
        <p:nvSpPr>
          <p:cNvPr id="18" name="矩形 17"/>
          <p:cNvSpPr/>
          <p:nvPr/>
        </p:nvSpPr>
        <p:spPr>
          <a:xfrm>
            <a:off x="5594725" y="1412776"/>
            <a:ext cx="3600000" cy="1077218"/>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加强隐患排查治理力度：按照法律法规、标准规范、各项管理制度要求进行排查和治理，对隐患排查治理不力的班组和个人运用法律和管理制度进行追责问责。</a:t>
            </a:r>
            <a:endParaRPr lang="zh-CN" altLang="en-US" sz="1600" dirty="0">
              <a:solidFill>
                <a:srgbClr val="002060"/>
              </a:solidFill>
            </a:endParaRPr>
          </a:p>
        </p:txBody>
      </p:sp>
      <p:sp>
        <p:nvSpPr>
          <p:cNvPr id="19" name="矩形 18"/>
          <p:cNvSpPr/>
          <p:nvPr/>
        </p:nvSpPr>
        <p:spPr>
          <a:xfrm>
            <a:off x="8114605" y="3933056"/>
            <a:ext cx="3600000" cy="1323439"/>
          </a:xfrm>
          <a:prstGeom prst="rect">
            <a:avLst/>
          </a:prstGeom>
          <a:ln>
            <a:solidFill>
              <a:schemeClr val="bg2">
                <a:lumMod val="75000"/>
              </a:schemeClr>
            </a:solidFill>
          </a:ln>
        </p:spPr>
        <p:txBody>
          <a:bodyPr wrap="square" lIns="0" rIns="0">
            <a:spAutoFit/>
          </a:bodyPr>
          <a:lstStyle/>
          <a:p>
            <a:r>
              <a:rPr lang="zh-CN" altLang="en-US" sz="1600" dirty="0" smtClean="0">
                <a:solidFill>
                  <a:srgbClr val="002060"/>
                </a:solidFill>
              </a:rPr>
              <a:t>严格执行</a:t>
            </a:r>
            <a:r>
              <a:rPr lang="zh-CN" altLang="en-US" sz="1600" dirty="0" smtClean="0">
                <a:solidFill>
                  <a:srgbClr val="002060"/>
                </a:solidFill>
              </a:rPr>
              <a:t>安全生产责任制、规章制度与考核，落实</a:t>
            </a:r>
            <a:r>
              <a:rPr lang="zh-CN" altLang="en-US" sz="1600" dirty="0" smtClean="0">
                <a:solidFill>
                  <a:srgbClr val="002060"/>
                </a:solidFill>
              </a:rPr>
              <a:t>安全责任，实行安全生产违法行为责任追究制度</a:t>
            </a:r>
            <a:r>
              <a:rPr lang="zh-CN" altLang="en-US" sz="1600" dirty="0" smtClean="0">
                <a:solidFill>
                  <a:srgbClr val="002060"/>
                </a:solidFill>
              </a:rPr>
              <a:t>。健全</a:t>
            </a:r>
            <a:r>
              <a:rPr lang="zh-CN" altLang="en-US" sz="1600" dirty="0" smtClean="0">
                <a:solidFill>
                  <a:srgbClr val="002060"/>
                </a:solidFill>
              </a:rPr>
              <a:t>完善安全责任奖罚机制。安全生产工作也需要市场经济的杠杆进行调节，</a:t>
            </a:r>
            <a:endParaRPr lang="zh-CN" altLang="en-US" sz="1600" dirty="0">
              <a:solidFill>
                <a:srgbClr val="002060"/>
              </a:solidFill>
            </a:endParaRPr>
          </a:p>
        </p:txBody>
      </p:sp>
      <p:grpSp>
        <p:nvGrpSpPr>
          <p:cNvPr id="23" name="组合 22"/>
          <p:cNvGrpSpPr/>
          <p:nvPr/>
        </p:nvGrpSpPr>
        <p:grpSpPr>
          <a:xfrm>
            <a:off x="1697336" y="2512640"/>
            <a:ext cx="1224136" cy="1224136"/>
            <a:chOff x="3685713" y="2492896"/>
            <a:chExt cx="1224136" cy="1224136"/>
          </a:xfrm>
          <a:effectLst>
            <a:outerShdw blurRad="76200" dist="101600" dir="8100000" algn="tr" rotWithShape="0">
              <a:prstClr val="black">
                <a:alpha val="76000"/>
              </a:prstClr>
            </a:outerShdw>
          </a:effectLst>
        </p:grpSpPr>
        <p:grpSp>
          <p:nvGrpSpPr>
            <p:cNvPr id="22" name="组合 21"/>
            <p:cNvGrpSpPr/>
            <p:nvPr/>
          </p:nvGrpSpPr>
          <p:grpSpPr>
            <a:xfrm>
              <a:off x="3685713" y="2492896"/>
              <a:ext cx="1224136" cy="1224136"/>
              <a:chOff x="3685713" y="2492896"/>
              <a:chExt cx="1224136" cy="1224136"/>
            </a:xfrm>
          </p:grpSpPr>
          <p:sp>
            <p:nvSpPr>
              <p:cNvPr id="20" name="椭圆 19"/>
              <p:cNvSpPr/>
              <p:nvPr/>
            </p:nvSpPr>
            <p:spPr bwMode="auto">
              <a:xfrm>
                <a:off x="3793725" y="2600908"/>
                <a:ext cx="1008112" cy="1008112"/>
              </a:xfrm>
              <a:prstGeom prst="ellipse">
                <a:avLst/>
              </a:prstGeom>
              <a:gradFill>
                <a:gsLst>
                  <a:gs pos="0">
                    <a:srgbClr val="FF3399"/>
                  </a:gs>
                  <a:gs pos="25000">
                    <a:srgbClr val="FF6633"/>
                  </a:gs>
                  <a:gs pos="50000">
                    <a:srgbClr val="FFFF00"/>
                  </a:gs>
                  <a:gs pos="75000">
                    <a:srgbClr val="01A78F"/>
                  </a:gs>
                  <a:gs pos="100000">
                    <a:srgbClr val="3366FF"/>
                  </a:gs>
                </a:gsLst>
                <a:lin ang="5400000" scaled="0"/>
              </a:gra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1" name="椭圆 20"/>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8" name="Picture 2" descr="C:\Users\asus\Desktop\风险分级管控.png"/>
            <p:cNvPicPr>
              <a:picLocks noChangeAspect="1" noChangeArrowheads="1"/>
            </p:cNvPicPr>
            <p:nvPr/>
          </p:nvPicPr>
          <p:blipFill>
            <a:blip r:embed="rId1" cstate="print"/>
            <a:srcRect/>
            <a:stretch>
              <a:fillRect/>
            </a:stretch>
          </p:blipFill>
          <p:spPr bwMode="auto">
            <a:xfrm>
              <a:off x="3901781" y="2709008"/>
              <a:ext cx="792000" cy="792000"/>
            </a:xfrm>
            <a:prstGeom prst="rect">
              <a:avLst/>
            </a:prstGeom>
            <a:noFill/>
          </p:spPr>
        </p:pic>
      </p:grpSp>
      <p:grpSp>
        <p:nvGrpSpPr>
          <p:cNvPr id="29" name="组合 28"/>
          <p:cNvGrpSpPr/>
          <p:nvPr/>
        </p:nvGrpSpPr>
        <p:grpSpPr>
          <a:xfrm>
            <a:off x="6743600" y="2512640"/>
            <a:ext cx="1224136" cy="1224136"/>
            <a:chOff x="3866133" y="2665040"/>
            <a:chExt cx="1224136" cy="1224136"/>
          </a:xfrm>
          <a:effectLst>
            <a:outerShdw blurRad="76200" dist="101600" dir="8100000" algn="tr" rotWithShape="0">
              <a:prstClr val="black">
                <a:alpha val="76000"/>
              </a:prstClr>
            </a:outerShdw>
          </a:effectLst>
        </p:grpSpPr>
        <p:grpSp>
          <p:nvGrpSpPr>
            <p:cNvPr id="25" name="组合 21"/>
            <p:cNvGrpSpPr/>
            <p:nvPr/>
          </p:nvGrpSpPr>
          <p:grpSpPr>
            <a:xfrm>
              <a:off x="3866133" y="2665040"/>
              <a:ext cx="1224136" cy="1224136"/>
              <a:chOff x="3685713" y="2492896"/>
              <a:chExt cx="1224136" cy="1224136"/>
            </a:xfrm>
          </p:grpSpPr>
          <p:sp>
            <p:nvSpPr>
              <p:cNvPr id="27" name="椭圆 26"/>
              <p:cNvSpPr/>
              <p:nvPr/>
            </p:nvSpPr>
            <p:spPr bwMode="auto">
              <a:xfrm>
                <a:off x="3793725" y="2600908"/>
                <a:ext cx="1008112" cy="1008112"/>
              </a:xfrm>
              <a:prstGeom prst="ellipse">
                <a:avLst/>
              </a:prstGeom>
              <a:solidFill>
                <a:schemeClr val="tx2">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28" name="椭圆 27"/>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9" name="Picture 3" descr="C:\Users\asus\Desktop\隐患排查治理.png"/>
            <p:cNvPicPr>
              <a:picLocks noChangeAspect="1" noChangeArrowheads="1"/>
            </p:cNvPicPr>
            <p:nvPr/>
          </p:nvPicPr>
          <p:blipFill>
            <a:blip r:embed="rId2" cstate="print"/>
            <a:srcRect/>
            <a:stretch>
              <a:fillRect/>
            </a:stretch>
          </p:blipFill>
          <p:spPr bwMode="auto">
            <a:xfrm>
              <a:off x="4109404" y="2871130"/>
              <a:ext cx="756000" cy="756000"/>
            </a:xfrm>
            <a:prstGeom prst="rect">
              <a:avLst/>
            </a:prstGeom>
            <a:noFill/>
          </p:spPr>
        </p:pic>
      </p:grpSp>
      <p:grpSp>
        <p:nvGrpSpPr>
          <p:cNvPr id="35" name="组合 34"/>
          <p:cNvGrpSpPr/>
          <p:nvPr/>
        </p:nvGrpSpPr>
        <p:grpSpPr>
          <a:xfrm>
            <a:off x="4220468" y="2512640"/>
            <a:ext cx="1224136" cy="1224136"/>
            <a:chOff x="6062377" y="2773052"/>
            <a:chExt cx="1224136" cy="1224136"/>
          </a:xfrm>
          <a:effectLst>
            <a:outerShdw blurRad="76200" dist="101600" dir="8100000" algn="tr" rotWithShape="0">
              <a:prstClr val="black">
                <a:alpha val="76000"/>
              </a:prstClr>
            </a:outerShdw>
          </a:effectLst>
        </p:grpSpPr>
        <p:grpSp>
          <p:nvGrpSpPr>
            <p:cNvPr id="31" name="组合 21"/>
            <p:cNvGrpSpPr/>
            <p:nvPr/>
          </p:nvGrpSpPr>
          <p:grpSpPr>
            <a:xfrm>
              <a:off x="6062377" y="2773052"/>
              <a:ext cx="1224136" cy="1224136"/>
              <a:chOff x="3685713" y="2492896"/>
              <a:chExt cx="1224136" cy="1224136"/>
            </a:xfrm>
          </p:grpSpPr>
          <p:sp>
            <p:nvSpPr>
              <p:cNvPr id="33" name="椭圆 32"/>
              <p:cNvSpPr/>
              <p:nvPr/>
            </p:nvSpPr>
            <p:spPr bwMode="auto">
              <a:xfrm>
                <a:off x="3793725" y="2600908"/>
                <a:ext cx="1008112" cy="1008112"/>
              </a:xfrm>
              <a:prstGeom prst="ellipse">
                <a:avLst/>
              </a:prstGeom>
              <a:solidFill>
                <a:schemeClr val="accent3">
                  <a:lumMod val="75000"/>
                </a:schemeClr>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34" name="椭圆 33"/>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500" name="Picture 4" descr="C:\Users\asus\Desktop\调查处理.png"/>
            <p:cNvPicPr>
              <a:picLocks noChangeAspect="1" noChangeArrowheads="1"/>
            </p:cNvPicPr>
            <p:nvPr/>
          </p:nvPicPr>
          <p:blipFill>
            <a:blip r:embed="rId3" cstate="print"/>
            <a:srcRect/>
            <a:stretch>
              <a:fillRect/>
            </a:stretch>
          </p:blipFill>
          <p:spPr bwMode="auto">
            <a:xfrm>
              <a:off x="6296445" y="2998882"/>
              <a:ext cx="756000" cy="756000"/>
            </a:xfrm>
            <a:prstGeom prst="rect">
              <a:avLst/>
            </a:prstGeom>
            <a:noFill/>
          </p:spPr>
        </p:pic>
      </p:grpSp>
      <p:grpSp>
        <p:nvGrpSpPr>
          <p:cNvPr id="41" name="组合 40"/>
          <p:cNvGrpSpPr/>
          <p:nvPr/>
        </p:nvGrpSpPr>
        <p:grpSpPr>
          <a:xfrm>
            <a:off x="9266733" y="2512640"/>
            <a:ext cx="1224136" cy="1224136"/>
            <a:chOff x="6530429" y="2512640"/>
            <a:chExt cx="1224136" cy="1224136"/>
          </a:xfrm>
          <a:effectLst>
            <a:outerShdw blurRad="76200" dist="101600" dir="8100000" algn="tr" rotWithShape="0">
              <a:prstClr val="black">
                <a:alpha val="76000"/>
              </a:prstClr>
            </a:outerShdw>
          </a:effectLst>
        </p:grpSpPr>
        <p:grpSp>
          <p:nvGrpSpPr>
            <p:cNvPr id="37" name="组合 21"/>
            <p:cNvGrpSpPr/>
            <p:nvPr/>
          </p:nvGrpSpPr>
          <p:grpSpPr>
            <a:xfrm>
              <a:off x="6530429" y="2512640"/>
              <a:ext cx="1224136" cy="1224136"/>
              <a:chOff x="3685713" y="2492896"/>
              <a:chExt cx="1224136" cy="1224136"/>
            </a:xfrm>
          </p:grpSpPr>
          <p:sp>
            <p:nvSpPr>
              <p:cNvPr id="39" name="椭圆 38"/>
              <p:cNvSpPr/>
              <p:nvPr/>
            </p:nvSpPr>
            <p:spPr bwMode="auto">
              <a:xfrm>
                <a:off x="3793725" y="2600908"/>
                <a:ext cx="1008112" cy="1008112"/>
              </a:xfrm>
              <a:prstGeom prst="ellipse">
                <a:avLst/>
              </a:prstGeom>
              <a:solidFill>
                <a:srgbClr val="FFC000"/>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40" name="椭圆 39"/>
              <p:cNvSpPr/>
              <p:nvPr/>
            </p:nvSpPr>
            <p:spPr bwMode="auto">
              <a:xfrm>
                <a:off x="3685713" y="2492896"/>
                <a:ext cx="1224136" cy="1224136"/>
              </a:xfrm>
              <a:prstGeom prst="ellipse">
                <a:avLst/>
              </a:prstGeom>
              <a:noFill/>
              <a:ln w="28575" cap="flat" cmpd="sng" algn="ctr">
                <a:solidFill>
                  <a:schemeClr val="bg2">
                    <a:lumMod val="75000"/>
                  </a:schemeClr>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pic>
          <p:nvPicPr>
            <p:cNvPr id="106497" name="Picture 1" descr="C:\Users\asus\Desktop\问责.png"/>
            <p:cNvPicPr>
              <a:picLocks noChangeAspect="1" noChangeArrowheads="1"/>
            </p:cNvPicPr>
            <p:nvPr/>
          </p:nvPicPr>
          <p:blipFill>
            <a:blip r:embed="rId4" cstate="print"/>
            <a:srcRect/>
            <a:stretch>
              <a:fillRect/>
            </a:stretch>
          </p:blipFill>
          <p:spPr bwMode="auto">
            <a:xfrm>
              <a:off x="6746541" y="2764964"/>
              <a:ext cx="792000" cy="704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1000"/>
                                        <p:tgtEl>
                                          <p:spTgt spid="1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522317" y="3955703"/>
            <a:ext cx="1208664" cy="769441"/>
          </a:xfrm>
          <a:prstGeom prst="rect">
            <a:avLst/>
          </a:prstGeom>
        </p:spPr>
        <p:txBody>
          <a:bodyPr wrap="none" lIns="0" rIns="0">
            <a:spAutoFit/>
          </a:bodyPr>
          <a:lstStyle/>
          <a:p>
            <a:r>
              <a:rPr lang="zh-CN" altLang="en-US" sz="4400" b="1" spc="300" dirty="0" smtClean="0">
                <a:solidFill>
                  <a:srgbClr val="FF0000"/>
                </a:solidFill>
                <a:cs typeface="+mn-ea"/>
                <a:sym typeface="+mn-lt"/>
              </a:rPr>
              <a:t>结语</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05</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
        <p:nvSpPr>
          <p:cNvPr id="8" name="矩形 7"/>
          <p:cNvSpPr/>
          <p:nvPr/>
        </p:nvSpPr>
        <p:spPr>
          <a:xfrm>
            <a:off x="434973" y="4869160"/>
            <a:ext cx="11280032" cy="1198880"/>
          </a:xfrm>
          <a:prstGeom prst="rect">
            <a:avLst/>
          </a:prstGeom>
        </p:spPr>
        <p:txBody>
          <a:bodyPr wrap="square">
            <a:spAutoFit/>
          </a:bodyPr>
          <a:lstStyle/>
          <a:p>
            <a:r>
              <a:rPr lang="zh-CN" altLang="en-US" b="1" dirty="0" smtClean="0">
                <a:solidFill>
                  <a:srgbClr val="002060"/>
                </a:solidFill>
              </a:rPr>
              <a:t>只要</a:t>
            </a:r>
            <a:r>
              <a:rPr lang="zh-CN" altLang="en-US" b="1" dirty="0" smtClean="0">
                <a:solidFill>
                  <a:srgbClr val="002060"/>
                </a:solidFill>
              </a:rPr>
              <a:t>我们坚定不移、坚持不懈地</a:t>
            </a:r>
            <a:r>
              <a:rPr lang="zh-CN" altLang="en-US" b="1" dirty="0" smtClean="0">
                <a:solidFill>
                  <a:srgbClr val="002060"/>
                </a:solidFill>
              </a:rPr>
              <a:t>努力，在建立健全</a:t>
            </a:r>
            <a:r>
              <a:rPr lang="zh-CN" altLang="en-US" b="1" dirty="0" smtClean="0">
                <a:solidFill>
                  <a:srgbClr val="002060"/>
                </a:solidFill>
              </a:rPr>
              <a:t>安全生产法律制度、完善安全生产法律体系的基础上，加强企业全员安全生产法制观念和法律意识的培养，依法管好安全，就一定能够防止和遏制各类安全事故的发生，保障人民群众生命和财产安全，免费获取更多安全精品资料，请关注微信公众号〔安全生产管理〕；</a:t>
            </a:r>
            <a:r>
              <a:rPr lang="zh-CN" altLang="en-US" b="1" dirty="0" smtClean="0">
                <a:solidFill>
                  <a:srgbClr val="002060"/>
                </a:solidFill>
              </a:rPr>
              <a:t>为社会提供</a:t>
            </a:r>
            <a:r>
              <a:rPr lang="zh-CN" altLang="en-US" b="1" dirty="0" smtClean="0">
                <a:solidFill>
                  <a:srgbClr val="002060"/>
                </a:solidFill>
              </a:rPr>
              <a:t>安全和谐的外部环境，促进经济和社会的全面、协调、可持续发展，从根本上实现安全生产。</a:t>
            </a:r>
            <a:endParaRPr lang="zh-CN" altLang="en-US" b="1" dirty="0">
              <a:solidFill>
                <a:srgbClr val="00206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7"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3000" fill="hold"/>
                                        <p:tgtEl>
                                          <p:spTgt spid="8"/>
                                        </p:tgtEl>
                                        <p:attrNameLst>
                                          <p:attrName>ppt_x</p:attrName>
                                        </p:attrNameLst>
                                      </p:cBhvr>
                                      <p:tavLst>
                                        <p:tav tm="0">
                                          <p:val>
                                            <p:strVal val="#ppt_x"/>
                                          </p:val>
                                        </p:tav>
                                        <p:tav tm="100000">
                                          <p:val>
                                            <p:strVal val="#ppt_x"/>
                                          </p:val>
                                        </p:tav>
                                      </p:tavLst>
                                    </p:anim>
                                    <p:anim calcmode="lin" valueType="num">
                                      <p:cBhvr additive="base">
                                        <p:cTn id="17" dur="3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565890" y="3955703"/>
            <a:ext cx="9064982"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刑法修正案（十一）的通过与实施</a:t>
            </a:r>
            <a:endParaRPr lang="zh-CN" altLang="en-US" sz="4400" b="1" spc="300" dirty="0">
              <a:solidFill>
                <a:srgbClr val="FF0000"/>
              </a:solidFill>
              <a:cs typeface="+mn-ea"/>
              <a:sym typeface="+mn-lt"/>
            </a:endParaRPr>
          </a:p>
        </p:txBody>
      </p:sp>
      <p:grpSp>
        <p:nvGrpSpPr>
          <p:cNvPr id="13"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01</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a 尾"/>
          <p:cNvPicPr>
            <a:picLocks noChangeAspect="1"/>
          </p:cNvPicPr>
          <p:nvPr>
            <p:ph idx="1"/>
          </p:nvPr>
        </p:nvPicPr>
        <p:blipFill>
          <a:blip r:embed="rId1"/>
          <a:stretch>
            <a:fillRect/>
          </a:stretch>
        </p:blipFill>
        <p:spPr>
          <a:xfrm>
            <a:off x="479425" y="692785"/>
            <a:ext cx="11237595" cy="534225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4364732" y="3804248"/>
            <a:ext cx="7829912" cy="128808"/>
          </a:xfrm>
          <a:custGeom>
            <a:avLst/>
            <a:gdLst>
              <a:gd name="T0" fmla="*/ 98 w 10272"/>
              <a:gd name="T1" fmla="*/ 154 h 154"/>
              <a:gd name="T2" fmla="*/ 0 w 10272"/>
              <a:gd name="T3" fmla="*/ 0 h 154"/>
              <a:gd name="T4" fmla="*/ 10272 w 10272"/>
              <a:gd name="T5" fmla="*/ 0 h 154"/>
              <a:gd name="T6" fmla="*/ 10272 w 10272"/>
              <a:gd name="T7" fmla="*/ 154 h 154"/>
              <a:gd name="T8" fmla="*/ 98 w 10272"/>
              <a:gd name="T9" fmla="*/ 154 h 154"/>
            </a:gdLst>
            <a:ahLst/>
            <a:cxnLst>
              <a:cxn ang="0">
                <a:pos x="T0" y="T1"/>
              </a:cxn>
              <a:cxn ang="0">
                <a:pos x="T2" y="T3"/>
              </a:cxn>
              <a:cxn ang="0">
                <a:pos x="T4" y="T5"/>
              </a:cxn>
              <a:cxn ang="0">
                <a:pos x="T6" y="T7"/>
              </a:cxn>
              <a:cxn ang="0">
                <a:pos x="T8" y="T9"/>
              </a:cxn>
            </a:cxnLst>
            <a:rect l="0" t="0" r="r" b="b"/>
            <a:pathLst>
              <a:path w="10272" h="154">
                <a:moveTo>
                  <a:pt x="98" y="154"/>
                </a:moveTo>
                <a:lnTo>
                  <a:pt x="0" y="0"/>
                </a:lnTo>
                <a:lnTo>
                  <a:pt x="10272" y="0"/>
                </a:lnTo>
                <a:lnTo>
                  <a:pt x="10272" y="154"/>
                </a:lnTo>
                <a:lnTo>
                  <a:pt x="98" y="154"/>
                </a:lnTo>
                <a:close/>
              </a:path>
            </a:pathLst>
          </a:custGeom>
          <a:gradFill>
            <a:gsLst>
              <a:gs pos="0">
                <a:srgbClr val="012D86"/>
              </a:gs>
              <a:gs pos="100000">
                <a:srgbClr val="0E2557"/>
              </a:gs>
            </a:gsLst>
            <a:lin ang="20400000" scaled="0"/>
          </a:gra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19" name="Freeform 6"/>
          <p:cNvSpPr/>
          <p:nvPr/>
        </p:nvSpPr>
        <p:spPr bwMode="auto">
          <a:xfrm>
            <a:off x="-1" y="3664881"/>
            <a:ext cx="4362621" cy="268175"/>
          </a:xfrm>
          <a:custGeom>
            <a:avLst/>
            <a:gdLst>
              <a:gd name="T0" fmla="*/ 5515 w 5725"/>
              <a:gd name="T1" fmla="*/ 0 h 322"/>
              <a:gd name="T2" fmla="*/ 5725 w 5725"/>
              <a:gd name="T3" fmla="*/ 322 h 322"/>
              <a:gd name="T4" fmla="*/ 0 w 5725"/>
              <a:gd name="T5" fmla="*/ 322 h 322"/>
              <a:gd name="T6" fmla="*/ 0 w 5725"/>
              <a:gd name="T7" fmla="*/ 0 h 322"/>
              <a:gd name="T8" fmla="*/ 5515 w 5725"/>
              <a:gd name="T9" fmla="*/ 0 h 322"/>
            </a:gdLst>
            <a:ahLst/>
            <a:cxnLst>
              <a:cxn ang="0">
                <a:pos x="T0" y="T1"/>
              </a:cxn>
              <a:cxn ang="0">
                <a:pos x="T2" y="T3"/>
              </a:cxn>
              <a:cxn ang="0">
                <a:pos x="T4" y="T5"/>
              </a:cxn>
              <a:cxn ang="0">
                <a:pos x="T6" y="T7"/>
              </a:cxn>
              <a:cxn ang="0">
                <a:pos x="T8" y="T9"/>
              </a:cxn>
            </a:cxnLst>
            <a:rect l="0" t="0" r="r" b="b"/>
            <a:pathLst>
              <a:path w="5725" h="322">
                <a:moveTo>
                  <a:pt x="5515" y="0"/>
                </a:moveTo>
                <a:lnTo>
                  <a:pt x="5725" y="322"/>
                </a:lnTo>
                <a:lnTo>
                  <a:pt x="0" y="322"/>
                </a:lnTo>
                <a:lnTo>
                  <a:pt x="0" y="0"/>
                </a:lnTo>
                <a:lnTo>
                  <a:pt x="5515"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4261D"/>
              </a:solidFill>
              <a:effectLst/>
              <a:uLnTx/>
              <a:uFillTx/>
              <a:latin typeface="Arial" panose="020B0604020202020204" pitchFamily="34" charset="0"/>
              <a:ea typeface="宋体" panose="02010600030101010101" pitchFamily="2" charset="-122"/>
              <a:cs typeface="+mn-cs"/>
            </a:endParaRPr>
          </a:p>
        </p:txBody>
      </p:sp>
      <p:sp>
        <p:nvSpPr>
          <p:cNvPr id="8" name="Rectangle 3"/>
          <p:cNvSpPr txBox="1">
            <a:spLocks noChangeArrowheads="1"/>
          </p:cNvSpPr>
          <p:nvPr/>
        </p:nvSpPr>
        <p:spPr bwMode="auto">
          <a:xfrm>
            <a:off x="337185" y="2237105"/>
            <a:ext cx="11521440" cy="937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lvl="0" algn="ctr">
              <a:defRPr/>
            </a:pPr>
            <a:r>
              <a:rPr lang="zh-CN" altLang="en-US" sz="7200" b="1" dirty="0">
                <a:latin typeface="+mj-ea"/>
              </a:rPr>
              <a:t>感谢聆听</a:t>
            </a:r>
            <a:endParaRPr lang="zh-CN" altLang="zh-CN" sz="7200" b="1" dirty="0">
              <a:latin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一、刑法修正案（十一）的通过与实施</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54273" name="Picture 1"/>
          <p:cNvPicPr>
            <a:picLocks noChangeAspect="1" noChangeArrowheads="1"/>
          </p:cNvPicPr>
          <p:nvPr/>
        </p:nvPicPr>
        <p:blipFill>
          <a:blip r:embed="rId1" cstate="print"/>
          <a:srcRect/>
          <a:stretch>
            <a:fillRect/>
          </a:stretch>
        </p:blipFill>
        <p:spPr bwMode="auto">
          <a:xfrm>
            <a:off x="2138381" y="908720"/>
            <a:ext cx="7920000" cy="5608833"/>
          </a:xfrm>
          <a:prstGeom prst="rect">
            <a:avLst/>
          </a:prstGeom>
          <a:noFill/>
          <a:effectLst>
            <a:outerShdw blurRad="76200" dist="101600" dir="8100000" algn="ctr" rotWithShape="0">
              <a:srgbClr val="000000">
                <a:alpha val="78000"/>
              </a:srgbClr>
            </a:outerShdw>
          </a:effectLst>
          <a:scene3d>
            <a:camera prst="orthographicFront"/>
            <a:lightRig rig="threePt" dir="t"/>
          </a:scene3d>
          <a:sp3d>
            <a:bevelT/>
            <a:bevelB/>
          </a:sp3d>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24"/>
                                        </p:tgtEl>
                                        <p:attrNameLst>
                                          <p:attrName>style.visibility</p:attrName>
                                        </p:attrNameLst>
                                      </p:cBhvr>
                                      <p:to>
                                        <p:strVal val="visible"/>
                                      </p:to>
                                    </p:set>
                                    <p:anim by="(-#ppt_w*2)" calcmode="lin" valueType="num">
                                      <p:cBhvr rctx="PPT">
                                        <p:cTn id="12" dur="200" autoRev="1" fill="hold">
                                          <p:stCondLst>
                                            <p:cond delay="0"/>
                                          </p:stCondLst>
                                        </p:cTn>
                                        <p:tgtEl>
                                          <p:spTgt spid="24"/>
                                        </p:tgtEl>
                                        <p:attrNameLst>
                                          <p:attrName>ppt_w</p:attrName>
                                        </p:attrNameLst>
                                      </p:cBhvr>
                                    </p:anim>
                                    <p:anim by="(#ppt_w*0.50)" calcmode="lin" valueType="num">
                                      <p:cBhvr>
                                        <p:cTn id="13" dur="200" decel="50000" autoRev="1" fill="hold">
                                          <p:stCondLst>
                                            <p:cond delay="0"/>
                                          </p:stCondLst>
                                        </p:cTn>
                                        <p:tgtEl>
                                          <p:spTgt spid="24"/>
                                        </p:tgtEl>
                                        <p:attrNameLst>
                                          <p:attrName>ppt_x</p:attrName>
                                        </p:attrNameLst>
                                      </p:cBhvr>
                                    </p:anim>
                                    <p:anim from="(-#ppt_h/2)" to="(#ppt_y)" calcmode="lin" valueType="num">
                                      <p:cBhvr>
                                        <p:cTn id="14" dur="400" fill="hold">
                                          <p:stCondLst>
                                            <p:cond delay="0"/>
                                          </p:stCondLst>
                                        </p:cTn>
                                        <p:tgtEl>
                                          <p:spTgt spid="24"/>
                                        </p:tgtEl>
                                        <p:attrNameLst>
                                          <p:attrName>ppt_y</p:attrName>
                                        </p:attrNameLst>
                                      </p:cBhvr>
                                    </p:anim>
                                    <p:animRot by="21600000">
                                      <p:cBhvr>
                                        <p:cTn id="15" dur="400" fill="hold">
                                          <p:stCondLst>
                                            <p:cond delay="0"/>
                                          </p:stCondLst>
                                        </p:cTn>
                                        <p:tgtEl>
                                          <p:spTgt spid="24"/>
                                        </p:tgtEl>
                                        <p:attrNameLst>
                                          <p:attrName>r</p:attrName>
                                        </p:attrNameLst>
                                      </p:cBhvr>
                                    </p:animRot>
                                  </p:childTnLst>
                                </p:cTn>
                              </p:par>
                            </p:childTnLst>
                          </p:cTn>
                        </p:par>
                        <p:par>
                          <p:cTn id="16" fill="hold">
                            <p:stCondLst>
                              <p:cond delay="1339"/>
                            </p:stCondLst>
                            <p:childTnLst>
                              <p:par>
                                <p:cTn id="17" presetID="23" presetClass="entr" presetSubtype="528" fill="hold" nodeType="afterEffect">
                                  <p:stCondLst>
                                    <p:cond delay="0"/>
                                  </p:stCondLst>
                                  <p:childTnLst>
                                    <p:set>
                                      <p:cBhvr>
                                        <p:cTn id="18" dur="1" fill="hold">
                                          <p:stCondLst>
                                            <p:cond delay="0"/>
                                          </p:stCondLst>
                                        </p:cTn>
                                        <p:tgtEl>
                                          <p:spTgt spid="54273"/>
                                        </p:tgtEl>
                                        <p:attrNameLst>
                                          <p:attrName>style.visibility</p:attrName>
                                        </p:attrNameLst>
                                      </p:cBhvr>
                                      <p:to>
                                        <p:strVal val="visible"/>
                                      </p:to>
                                    </p:set>
                                    <p:anim calcmode="lin" valueType="num">
                                      <p:cBhvr>
                                        <p:cTn id="19" dur="1000" fill="hold"/>
                                        <p:tgtEl>
                                          <p:spTgt spid="54273"/>
                                        </p:tgtEl>
                                        <p:attrNameLst>
                                          <p:attrName>ppt_w</p:attrName>
                                        </p:attrNameLst>
                                      </p:cBhvr>
                                      <p:tavLst>
                                        <p:tav tm="0">
                                          <p:val>
                                            <p:fltVal val="0"/>
                                          </p:val>
                                        </p:tav>
                                        <p:tav tm="100000">
                                          <p:val>
                                            <p:strVal val="#ppt_w"/>
                                          </p:val>
                                        </p:tav>
                                      </p:tavLst>
                                    </p:anim>
                                    <p:anim calcmode="lin" valueType="num">
                                      <p:cBhvr>
                                        <p:cTn id="20" dur="1000" fill="hold"/>
                                        <p:tgtEl>
                                          <p:spTgt spid="54273"/>
                                        </p:tgtEl>
                                        <p:attrNameLst>
                                          <p:attrName>ppt_h</p:attrName>
                                        </p:attrNameLst>
                                      </p:cBhvr>
                                      <p:tavLst>
                                        <p:tav tm="0">
                                          <p:val>
                                            <p:fltVal val="0"/>
                                          </p:val>
                                        </p:tav>
                                        <p:tav tm="100000">
                                          <p:val>
                                            <p:strVal val="#ppt_h"/>
                                          </p:val>
                                        </p:tav>
                                      </p:tavLst>
                                    </p:anim>
                                    <p:anim calcmode="lin" valueType="num">
                                      <p:cBhvr>
                                        <p:cTn id="21" dur="1000" fill="hold"/>
                                        <p:tgtEl>
                                          <p:spTgt spid="54273"/>
                                        </p:tgtEl>
                                        <p:attrNameLst>
                                          <p:attrName>ppt_x</p:attrName>
                                        </p:attrNameLst>
                                      </p:cBhvr>
                                      <p:tavLst>
                                        <p:tav tm="0">
                                          <p:val>
                                            <p:fltVal val="0.5"/>
                                          </p:val>
                                        </p:tav>
                                        <p:tav tm="100000">
                                          <p:val>
                                            <p:strVal val="#ppt_x"/>
                                          </p:val>
                                        </p:tav>
                                      </p:tavLst>
                                    </p:anim>
                                    <p:anim calcmode="lin" valueType="num">
                                      <p:cBhvr>
                                        <p:cTn id="22" dur="1000" fill="hold"/>
                                        <p:tgtEl>
                                          <p:spTgt spid="542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263724" y="3955703"/>
            <a:ext cx="9669314" cy="769441"/>
          </a:xfrm>
          <a:prstGeom prst="rect">
            <a:avLst/>
          </a:prstGeom>
        </p:spPr>
        <p:txBody>
          <a:bodyPr wrap="none" lIns="0" rIns="0">
            <a:spAutoFit/>
          </a:bodyPr>
          <a:lstStyle/>
          <a:p>
            <a:r>
              <a:rPr lang="zh-CN" altLang="en-US" sz="4400" b="1" spc="300" dirty="0" smtClean="0">
                <a:solidFill>
                  <a:srgbClr val="FF0000"/>
                </a:solidFill>
                <a:cs typeface="+mn-ea"/>
                <a:sym typeface="+mn-lt"/>
              </a:rPr>
              <a:t>刑法修正案（十一）新、旧条文对比</a:t>
            </a:r>
            <a:endParaRPr lang="zh-CN" altLang="en-US" sz="4400" b="1" spc="300" dirty="0">
              <a:solidFill>
                <a:srgbClr val="FF0000"/>
              </a:solidFill>
              <a:cs typeface="+mn-ea"/>
              <a:sym typeface="+mn-lt"/>
            </a:endParaRPr>
          </a:p>
        </p:txBody>
      </p:sp>
      <p:grpSp>
        <p:nvGrpSpPr>
          <p:cNvPr id="2" name="组合 12"/>
          <p:cNvGrpSpPr/>
          <p:nvPr/>
        </p:nvGrpSpPr>
        <p:grpSpPr>
          <a:xfrm>
            <a:off x="5377240" y="1824730"/>
            <a:ext cx="1442282" cy="1731608"/>
            <a:chOff x="5219284" y="1082003"/>
            <a:chExt cx="1442282" cy="1731608"/>
          </a:xfrm>
        </p:grpSpPr>
        <p:sp>
          <p:nvSpPr>
            <p:cNvPr id="14" name="矩形 13"/>
            <p:cNvSpPr/>
            <p:nvPr/>
          </p:nvSpPr>
          <p:spPr>
            <a:xfrm rot="2700000">
              <a:off x="5402749" y="1738259"/>
              <a:ext cx="1075352" cy="107535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700000">
              <a:off x="5219284" y="1082003"/>
              <a:ext cx="1442282" cy="1442282"/>
            </a:xfrm>
            <a:prstGeom prst="rect">
              <a:avLst/>
            </a:prstGeom>
            <a:noFill/>
            <a:ln w="6350">
              <a:solidFill>
                <a:srgbClr val="FF0000"/>
              </a:solid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2700000">
              <a:off x="5379911" y="1242630"/>
              <a:ext cx="1121028" cy="1121028"/>
            </a:xfrm>
            <a:prstGeom prst="rect">
              <a:avLst/>
            </a:prstGeom>
            <a:solidFill>
              <a:srgbClr val="C00000"/>
            </a:solidFill>
            <a:ln>
              <a:noFill/>
            </a:ln>
            <a:effectLst>
              <a:outerShdw blurRad="50800" dist="114300" dir="8100000" algn="tr"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3"/>
            <p:cNvSpPr txBox="1"/>
            <p:nvPr/>
          </p:nvSpPr>
          <p:spPr>
            <a:xfrm>
              <a:off x="5432915" y="1263562"/>
              <a:ext cx="1015022" cy="1015663"/>
            </a:xfrm>
            <a:prstGeom prst="rect">
              <a:avLst/>
            </a:prstGeom>
            <a:noFill/>
            <a:effectLst>
              <a:outerShdw blurRad="50800" dist="114300" dir="8100000" algn="tr" rotWithShape="0">
                <a:prstClr val="black">
                  <a:alpha val="66000"/>
                </a:prstClr>
              </a:outerShdw>
            </a:effectLst>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baseline="0" noProof="0" dirty="0" smtClean="0">
                  <a:ln>
                    <a:noFill/>
                  </a:ln>
                  <a:solidFill>
                    <a:schemeClr val="bg1"/>
                  </a:solidFill>
                  <a:effectLst/>
                  <a:uLnTx/>
                  <a:uFillTx/>
                  <a:latin typeface="DINCE-Regular" panose="02000603040000020004" pitchFamily="2" charset="-18"/>
                  <a:ea typeface="等线" panose="02010600030101010101" pitchFamily="2" charset="-122"/>
                </a:rPr>
                <a:t>02</a:t>
              </a:r>
              <a:endParaRPr kumimoji="0" lang="zh-CN" altLang="en-US" sz="6000" b="0" i="0" u="none" strike="noStrike" kern="1200" cap="none" spc="0" normalizeH="0" baseline="0" noProof="0" dirty="0">
                <a:ln>
                  <a:noFill/>
                </a:ln>
                <a:solidFill>
                  <a:schemeClr val="bg1"/>
                </a:solidFill>
                <a:effectLst/>
                <a:uLnTx/>
                <a:uFillTx/>
                <a:latin typeface="DINCE-Regular" panose="02000603040000020004" pitchFamily="2" charset="-18"/>
                <a:ea typeface="等线"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09749" y="1052736"/>
          <a:ext cx="11376000" cy="518668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lumMod val="40000"/>
                        <a:lumOff val="60000"/>
                      </a:schemeClr>
                    </a:solidFill>
                  </a:tcPr>
                </a:tc>
              </a:tr>
              <a:tr h="370840">
                <a:tc>
                  <a:txBody>
                    <a:bodyPr/>
                    <a:lstStyle/>
                    <a:p>
                      <a:pPr algn="ctr"/>
                      <a:r>
                        <a:rPr lang="en-US" altLang="zh-CN" dirty="0" smtClean="0">
                          <a:solidFill>
                            <a:srgbClr val="040404"/>
                          </a:solidFill>
                        </a:rPr>
                        <a:t>1</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第十七条 已满十六周岁的人犯罪，应当负刑事责任。</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已满十四周岁不满十六周岁的人，犯故意杀人、故意伤害致人重伤或者死亡、强奸、抢劫、贩卖毒品、放火、爆炸、投放危险物质罪的，应当负刑事责任。</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已满十四周岁不满十八周岁的人犯罪，应当从轻或者减轻处罚。</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因不满十六周岁不予刑事处罚的，责令他的家长或者监护人加以管教；在必要的时候，也可以由政府收容教养。</a:t>
                      </a:r>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rgbClr val="FF0000"/>
                          </a:solidFill>
                          <a:latin typeface="等线" panose="02010600030101010101" pitchFamily="2" charset="-122"/>
                          <a:ea typeface="等线" panose="02010600030101010101" pitchFamily="2" charset="-122"/>
                          <a:cs typeface="+mn-cs"/>
                        </a:rPr>
                        <a:t>第十七条 已满十六周岁的人犯罪，应当负刑事责任。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已满十四周岁不满十六周岁的人，犯故意杀人、故意伤害致人重伤或者死亡、强奸、抢劫、贩卖毒品、放火、爆炸、投放危险物质罪的，应当负刑事责任。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已满十二周岁不满十四周岁的人，犯故意杀人、故意伤害罪，致人死亡或者以特别残忍手段致人重伤造成严重残疾，情节恶劣，经最高人民检察院核准追诉的，应当负刑事责任。</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对依照前三款规定追究刑事责任的不满十八周岁的人，应当从轻或者减轻处罚。</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因不满十六周岁不予刑事处罚的，责令其父母或者其他监护人加以管教；在必要的时候，依法进行专门矫治教育。</a:t>
                      </a:r>
                      <a:endParaRPr lang="zh-CN" altLang="en-US" sz="1600" dirty="0">
                        <a:solidFill>
                          <a:srgbClr val="FF000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chemeClr val="bg1">
                        <a:lumMod val="40000"/>
                        <a:lumOff val="60000"/>
                      </a:schemeClr>
                    </a:solidFill>
                  </a:tcPr>
                </a:tc>
              </a:tr>
              <a:tr h="370840">
                <a:tc>
                  <a:txBody>
                    <a:bodyPr/>
                    <a:lstStyle/>
                    <a:p>
                      <a:pPr algn="ctr"/>
                      <a:r>
                        <a:rPr lang="en-US" altLang="zh-CN" dirty="0" smtClean="0">
                          <a:solidFill>
                            <a:srgbClr val="040404"/>
                          </a:solidFill>
                        </a:rPr>
                        <a:t>2</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第一百三十三条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之二 对行驶中的公共交通工具的驾驶人员使用暴力或者抢控驾驶操纵装置，干扰公共交通工具正常行驶，危及公共安全的，处一年以下有期徒刑、拘役或者管制，并处或者单处罚金。</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前款规定的驾驶人员在行驶的公共交通工具上擅离职守，与他人互殴或者殴打他人，危及公共安全的，依照前款的规定处罚。</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r>
                        <a:rPr lang="zh-CN" altLang="zh-CN" sz="1600" kern="1200" dirty="0" smtClean="0">
                          <a:solidFill>
                            <a:schemeClr val="accent1"/>
                          </a:solidFill>
                          <a:latin typeface="等线" panose="02010600030101010101" pitchFamily="2" charset="-122"/>
                          <a:ea typeface="等线" panose="02010600030101010101" pitchFamily="2" charset="-122"/>
                          <a:cs typeface="+mn-cs"/>
                        </a:rPr>
                        <a:t>有前两款行为，同时构成其他犯罪的，依照处罚较重的规定定罪处罚。</a:t>
                      </a:r>
                      <a:r>
                        <a:rPr lang="en-US" altLang="zh-CN" sz="1600" kern="1200" dirty="0" smtClean="0">
                          <a:solidFill>
                            <a:schemeClr val="accent1"/>
                          </a:solidFill>
                          <a:latin typeface="等线" panose="02010600030101010101" pitchFamily="2" charset="-122"/>
                          <a:ea typeface="等线" panose="02010600030101010101" pitchFamily="2" charset="-122"/>
                          <a:cs typeface="+mn-cs"/>
                        </a:rPr>
                        <a:t>”</a:t>
                      </a:r>
                      <a:endParaRPr lang="zh-CN" altLang="en-US" sz="1600" dirty="0">
                        <a:solidFill>
                          <a:schemeClr val="accent1"/>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lide(fromBottom)">
                                      <p:cBhvr>
                                        <p:cTn id="12" dur="500"/>
                                        <p:tgtEl>
                                          <p:spTgt spid="24"/>
                                        </p:tgtEl>
                                      </p:cBhvr>
                                    </p:animEffect>
                                  </p:childTnLst>
                                </p:cTn>
                              </p:par>
                            </p:childTnLst>
                          </p:cTn>
                        </p:par>
                        <p:par>
                          <p:cTn id="13" fill="hold">
                            <p:stCondLst>
                              <p:cond delay="1500"/>
                            </p:stCondLst>
                            <p:childTnLst>
                              <p:par>
                                <p:cTn id="14" presetID="7"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3000" fill="hold"/>
                                        <p:tgtEl>
                                          <p:spTgt spid="11"/>
                                        </p:tgtEl>
                                        <p:attrNameLst>
                                          <p:attrName>ppt_x</p:attrName>
                                        </p:attrNameLst>
                                      </p:cBhvr>
                                      <p:tavLst>
                                        <p:tav tm="0">
                                          <p:val>
                                            <p:strVal val="#ppt_x"/>
                                          </p:val>
                                        </p:tav>
                                        <p:tav tm="100000">
                                          <p:val>
                                            <p:strVal val="#ppt_x"/>
                                          </p:val>
                                        </p:tav>
                                      </p:tavLst>
                                    </p:anim>
                                    <p:anim calcmode="lin" valueType="num">
                                      <p:cBhvr additive="base">
                                        <p:cTn id="17"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434974" y="202258"/>
            <a:ext cx="7052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spAutoFit/>
          </a:bodyPr>
          <a:lstStyle>
            <a:lvl1pPr>
              <a:defRPr sz="2800" b="1">
                <a:solidFill>
                  <a:schemeClr val="accent1"/>
                </a:solidFill>
                <a:latin typeface="+mn-ea"/>
                <a:ea typeface="+mn-ea"/>
              </a:defRPr>
            </a:lvl1pPr>
            <a:lvl2pPr>
              <a:defRPr sz="2400">
                <a:solidFill>
                  <a:schemeClr val="tx2"/>
                </a:solidFill>
                <a:ea typeface="微软雅黑" panose="020B0503020204020204" pitchFamily="34" charset="-122"/>
              </a:defRPr>
            </a:lvl2pPr>
            <a:lvl3pPr>
              <a:defRPr sz="2400">
                <a:solidFill>
                  <a:schemeClr val="tx2"/>
                </a:solidFill>
                <a:ea typeface="微软雅黑" panose="020B0503020204020204" pitchFamily="34" charset="-122"/>
              </a:defRPr>
            </a:lvl3pPr>
            <a:lvl4pPr>
              <a:defRPr sz="2400">
                <a:solidFill>
                  <a:schemeClr val="tx2"/>
                </a:solidFill>
                <a:ea typeface="微软雅黑" panose="020B0503020204020204" pitchFamily="34" charset="-122"/>
              </a:defRPr>
            </a:lvl4pPr>
            <a:lvl5pPr>
              <a:defRPr sz="2400">
                <a:solidFill>
                  <a:schemeClr val="tx2"/>
                </a:solidFill>
                <a:ea typeface="微软雅黑" panose="020B0503020204020204" pitchFamily="34" charset="-122"/>
              </a:defRPr>
            </a:lvl5pPr>
            <a:lvl6pPr marL="457200" fontAlgn="base">
              <a:spcBef>
                <a:spcPct val="0"/>
              </a:spcBef>
              <a:spcAft>
                <a:spcPct val="0"/>
              </a:spcAft>
              <a:defRPr sz="2400">
                <a:solidFill>
                  <a:schemeClr val="tx2"/>
                </a:solidFill>
                <a:ea typeface="微软雅黑" panose="020B0503020204020204" pitchFamily="34" charset="-122"/>
              </a:defRPr>
            </a:lvl6pPr>
            <a:lvl7pPr marL="914400" fontAlgn="base">
              <a:spcBef>
                <a:spcPct val="0"/>
              </a:spcBef>
              <a:spcAft>
                <a:spcPct val="0"/>
              </a:spcAft>
              <a:defRPr sz="2400">
                <a:solidFill>
                  <a:schemeClr val="tx2"/>
                </a:solidFill>
                <a:ea typeface="微软雅黑" panose="020B0503020204020204" pitchFamily="34" charset="-122"/>
              </a:defRPr>
            </a:lvl7pPr>
            <a:lvl8pPr marL="1371600" fontAlgn="base">
              <a:spcBef>
                <a:spcPct val="0"/>
              </a:spcBef>
              <a:spcAft>
                <a:spcPct val="0"/>
              </a:spcAft>
              <a:defRPr sz="2400">
                <a:solidFill>
                  <a:schemeClr val="tx2"/>
                </a:solidFill>
                <a:ea typeface="微软雅黑" panose="020B0503020204020204" pitchFamily="34" charset="-122"/>
              </a:defRPr>
            </a:lvl8pPr>
            <a:lvl9pPr marL="1828800" fontAlgn="base">
              <a:spcBef>
                <a:spcPct val="0"/>
              </a:spcBef>
              <a:spcAft>
                <a:spcPct val="0"/>
              </a:spcAft>
              <a:defRPr sz="2400">
                <a:solidFill>
                  <a:schemeClr val="tx2"/>
                </a:solidFill>
                <a:ea typeface="微软雅黑" panose="020B0503020204020204" pitchFamily="34" charset="-122"/>
              </a:defRPr>
            </a:lvl9pPr>
          </a:lstStyle>
          <a:p>
            <a:r>
              <a:rPr lang="zh-CN" altLang="en-US" dirty="0" smtClean="0">
                <a:solidFill>
                  <a:schemeClr val="accent2"/>
                </a:solidFill>
              </a:rPr>
              <a:t>二、刑法修正案（十一）的新、旧条文对比</a:t>
            </a:r>
            <a:endParaRPr lang="en-US" altLang="zh-CN" dirty="0" smtClean="0">
              <a:solidFill>
                <a:schemeClr val="accent2"/>
              </a:solidFill>
            </a:endParaRPr>
          </a:p>
        </p:txBody>
      </p:sp>
      <p:grpSp>
        <p:nvGrpSpPr>
          <p:cNvPr id="2" name="组合 24"/>
          <p:cNvGrpSpPr/>
          <p:nvPr/>
        </p:nvGrpSpPr>
        <p:grpSpPr>
          <a:xfrm>
            <a:off x="2907" y="211929"/>
            <a:ext cx="432047" cy="504056"/>
            <a:chOff x="2907" y="211929"/>
            <a:chExt cx="432047" cy="504056"/>
          </a:xfrm>
        </p:grpSpPr>
        <p:sp>
          <p:nvSpPr>
            <p:cNvPr id="26" name="矩形 25"/>
            <p:cNvSpPr/>
            <p:nvPr/>
          </p:nvSpPr>
          <p:spPr bwMode="auto">
            <a:xfrm>
              <a:off x="2907" y="211929"/>
              <a:ext cx="72008" cy="504056"/>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27" name="矩形 26"/>
            <p:cNvSpPr/>
            <p:nvPr/>
          </p:nvSpPr>
          <p:spPr bwMode="auto">
            <a:xfrm>
              <a:off x="87127" y="211929"/>
              <a:ext cx="347827" cy="504056"/>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aphicFrame>
        <p:nvGraphicFramePr>
          <p:cNvPr id="11" name="表格 10"/>
          <p:cNvGraphicFramePr>
            <a:graphicFrameLocks noGrp="1"/>
          </p:cNvGraphicFramePr>
          <p:nvPr/>
        </p:nvGraphicFramePr>
        <p:xfrm>
          <a:off x="409749" y="1122640"/>
          <a:ext cx="11376000" cy="5186680"/>
        </p:xfrm>
        <a:graphic>
          <a:graphicData uri="http://schemas.openxmlformats.org/drawingml/2006/table">
            <a:tbl>
              <a:tblPr firstRow="1" bandRow="1">
                <a:tableStyleId>{5C22544A-7EE6-4342-B048-85BDC9FD1C3A}</a:tableStyleId>
              </a:tblPr>
              <a:tblGrid>
                <a:gridCol w="648000"/>
                <a:gridCol w="5040000"/>
                <a:gridCol w="5688000"/>
              </a:tblGrid>
              <a:tr h="370840">
                <a:tc>
                  <a:txBody>
                    <a:bodyPr/>
                    <a:lstStyle/>
                    <a:p>
                      <a:pPr algn="ctr"/>
                      <a:r>
                        <a:rPr lang="zh-CN" altLang="en-US" dirty="0" smtClean="0">
                          <a:solidFill>
                            <a:srgbClr val="040404"/>
                          </a:solidFill>
                        </a:rPr>
                        <a:t>条目</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原条文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noFill/>
                  </a:tcPr>
                </a:tc>
                <a:tc>
                  <a:txBody>
                    <a:bodyPr/>
                    <a:lstStyle/>
                    <a:p>
                      <a:pPr algn="ctr"/>
                      <a:r>
                        <a:rPr lang="zh-CN" altLang="en-US" dirty="0" smtClean="0">
                          <a:solidFill>
                            <a:srgbClr val="040404"/>
                          </a:solidFill>
                        </a:rPr>
                        <a:t>新条文</a:t>
                      </a:r>
                      <a:endParaRPr lang="zh-CN" altLang="en-US" dirty="0">
                        <a:solidFill>
                          <a:srgbClr val="040404"/>
                        </a:solidFill>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381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3</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002060"/>
                          </a:solidFill>
                          <a:latin typeface="等线" panose="02010600030101010101" pitchFamily="2" charset="-122"/>
                          <a:ea typeface="等线" panose="02010600030101010101" pitchFamily="2" charset="-122"/>
                          <a:cs typeface="+mn-cs"/>
                        </a:rPr>
                        <a:t>第一百三十四条 【重大责任事故罪】在生产、作业中违反有关安全管理的规定，因而发生重大伤亡事故或者造成其他严重后果的，处三年以下有期徒刑或者拘役；情节特别恶劣的，处三年以上七年以下有期徒刑。</a:t>
                      </a:r>
                      <a:endParaRPr lang="zh-CN" altLang="zh-CN" sz="1600" kern="1200" dirty="0" smtClean="0">
                        <a:solidFill>
                          <a:srgbClr val="002060"/>
                        </a:solidFill>
                        <a:latin typeface="等线" panose="02010600030101010101" pitchFamily="2" charset="-122"/>
                        <a:ea typeface="等线" panose="02010600030101010101" pitchFamily="2" charset="-122"/>
                        <a:cs typeface="+mn-cs"/>
                      </a:endParaRPr>
                    </a:p>
                    <a:p>
                      <a:r>
                        <a:rPr lang="zh-CN" altLang="zh-CN" sz="1600" kern="1200" dirty="0" smtClean="0">
                          <a:solidFill>
                            <a:srgbClr val="002060"/>
                          </a:solidFill>
                          <a:latin typeface="等线" panose="02010600030101010101" pitchFamily="2" charset="-122"/>
                          <a:ea typeface="等线" panose="02010600030101010101" pitchFamily="2" charset="-122"/>
                          <a:cs typeface="+mn-cs"/>
                        </a:rPr>
                        <a:t>【强令违章冒险作业罪】强令他人违章冒险作业，因而发生重大伤亡事故或者造成其他严重后果的，处五年以下有期徒刑或者拘役；情节特别恶劣的，处五年以上有期徒刑。</a:t>
                      </a:r>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r>
                        <a:rPr lang="zh-CN" altLang="zh-CN" sz="1600" kern="1200" dirty="0" smtClean="0">
                          <a:solidFill>
                            <a:srgbClr val="FF0000"/>
                          </a:solidFill>
                          <a:latin typeface="等线" panose="02010600030101010101" pitchFamily="2" charset="-122"/>
                          <a:ea typeface="等线" panose="02010600030101010101" pitchFamily="2" charset="-122"/>
                          <a:cs typeface="+mn-cs"/>
                        </a:rPr>
                        <a:t>第一百三十四条【重大责任事故罪】在生产、作业中违反有关安全管理的规定，因而发生重大伤亡事故或者造成其他严重后果的，处三年以下有期徒刑或者拘役；情节特别恶劣的，处三年以上七年以下有期徒刑。</a:t>
                      </a:r>
                      <a:endParaRPr lang="zh-CN" altLang="zh-CN" sz="1600" kern="1200" dirty="0" smtClean="0">
                        <a:solidFill>
                          <a:srgbClr val="FF0000"/>
                        </a:solidFill>
                        <a:latin typeface="等线" panose="02010600030101010101" pitchFamily="2" charset="-122"/>
                        <a:ea typeface="等线" panose="02010600030101010101" pitchFamily="2" charset="-122"/>
                        <a:cs typeface="+mn-cs"/>
                      </a:endParaRPr>
                    </a:p>
                    <a:p>
                      <a:r>
                        <a:rPr lang="zh-CN" altLang="zh-CN" sz="1600" kern="1200" dirty="0" smtClean="0">
                          <a:solidFill>
                            <a:srgbClr val="FF0000"/>
                          </a:solidFill>
                          <a:latin typeface="等线" panose="02010600030101010101" pitchFamily="2" charset="-122"/>
                          <a:ea typeface="等线" panose="02010600030101010101" pitchFamily="2" charset="-122"/>
                          <a:cs typeface="+mn-cs"/>
                        </a:rPr>
                        <a:t>【强令违章冒险作业罪】强令他人违章冒险作业，</a:t>
                      </a:r>
                      <a:r>
                        <a:rPr lang="en-US" altLang="zh-CN" sz="1600" kern="1200" dirty="0" smtClean="0">
                          <a:solidFill>
                            <a:srgbClr val="FF0000"/>
                          </a:solidFill>
                          <a:latin typeface="等线" panose="02010600030101010101" pitchFamily="2" charset="-122"/>
                          <a:ea typeface="等线" panose="02010600030101010101" pitchFamily="2" charset="-122"/>
                          <a:cs typeface="+mn-cs"/>
                        </a:rPr>
                        <a:t> </a:t>
                      </a:r>
                      <a:r>
                        <a:rPr lang="zh-CN" altLang="zh-CN" sz="1600" b="1" kern="1200" dirty="0" smtClean="0">
                          <a:solidFill>
                            <a:srgbClr val="FF0000"/>
                          </a:solidFill>
                          <a:latin typeface="等线" panose="02010600030101010101" pitchFamily="2" charset="-122"/>
                          <a:ea typeface="等线" panose="02010600030101010101" pitchFamily="2" charset="-122"/>
                          <a:cs typeface="+mn-cs"/>
                        </a:rPr>
                        <a:t>或者明知存在重大事故隐患而不排除，仍冒险组织作业，</a:t>
                      </a:r>
                      <a:r>
                        <a:rPr lang="zh-CN" altLang="zh-CN" sz="1600" kern="1200" dirty="0" smtClean="0">
                          <a:solidFill>
                            <a:srgbClr val="FF0000"/>
                          </a:solidFill>
                          <a:latin typeface="等线" panose="02010600030101010101" pitchFamily="2" charset="-122"/>
                          <a:ea typeface="等线" panose="02010600030101010101" pitchFamily="2" charset="-122"/>
                          <a:cs typeface="+mn-cs"/>
                        </a:rPr>
                        <a:t>因而发生重大伤亡事故或者造成其他严重后果的，处五年以下有期徒刑或者拘役；情节特别恶劣的，处五年以上有期徒刑</a:t>
                      </a:r>
                      <a:r>
                        <a:rPr lang="zh-CN" altLang="zh-CN" sz="1600" kern="1200" dirty="0" smtClean="0">
                          <a:solidFill>
                            <a:srgbClr val="002060"/>
                          </a:solidFill>
                          <a:latin typeface="等线" panose="02010600030101010101" pitchFamily="2" charset="-122"/>
                          <a:ea typeface="等线" panose="02010600030101010101" pitchFamily="2" charset="-122"/>
                          <a:cs typeface="+mn-cs"/>
                        </a:rPr>
                        <a:t>。</a:t>
                      </a:r>
                      <a:endParaRPr lang="zh-CN" altLang="en-US" sz="1600" kern="1200" dirty="0" smtClean="0">
                        <a:solidFill>
                          <a:srgbClr val="002060"/>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381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chemeClr val="bg1">
                        <a:lumMod val="60000"/>
                        <a:lumOff val="40000"/>
                      </a:schemeClr>
                    </a:solidFill>
                  </a:tcPr>
                </a:tc>
              </a:tr>
              <a:tr h="370840">
                <a:tc>
                  <a:txBody>
                    <a:bodyPr/>
                    <a:lstStyle/>
                    <a:p>
                      <a:pPr algn="ctr"/>
                      <a:r>
                        <a:rPr lang="en-US" altLang="zh-CN" dirty="0" smtClean="0">
                          <a:solidFill>
                            <a:srgbClr val="040404"/>
                          </a:solidFill>
                        </a:rPr>
                        <a:t>4</a:t>
                      </a:r>
                      <a:endParaRPr lang="zh-CN" altLang="en-US" dirty="0">
                        <a:solidFill>
                          <a:srgbClr val="040404"/>
                        </a:solidFill>
                      </a:endParaRPr>
                    </a:p>
                  </a:txBody>
                  <a:tcPr anchor="ct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endParaRPr lang="zh-CN" altLang="en-US" sz="1600" dirty="0">
                        <a:solidFill>
                          <a:srgbClr val="002060"/>
                        </a:solidFill>
                        <a:latin typeface="等线" panose="02010600030101010101" pitchFamily="2" charset="-122"/>
                        <a:ea typeface="等线" panose="02010600030101010101" pitchFamily="2" charset="-122"/>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noFill/>
                  </a:tcPr>
                </a:tc>
                <a:tc>
                  <a:txBody>
                    <a:bodyPr/>
                    <a:lstStyle/>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第一百三十四条</a:t>
                      </a:r>
                      <a:r>
                        <a:rPr lang="zh-CN" altLang="en-US" sz="1600" b="1" kern="1200" dirty="0" smtClean="0">
                          <a:solidFill>
                            <a:srgbClr val="FF0000"/>
                          </a:solidFill>
                          <a:latin typeface="等线" panose="02010600030101010101" pitchFamily="2" charset="-122"/>
                          <a:ea typeface="等线" panose="02010600030101010101" pitchFamily="2" charset="-122"/>
                          <a:cs typeface="+mn-cs"/>
                        </a:rPr>
                        <a:t>新增</a:t>
                      </a:r>
                      <a:r>
                        <a:rPr lang="zh-CN" altLang="zh-CN" sz="1600" kern="1200" dirty="0" smtClean="0">
                          <a:solidFill>
                            <a:schemeClr val="accent1"/>
                          </a:solidFill>
                          <a:latin typeface="等线" panose="02010600030101010101" pitchFamily="2" charset="-122"/>
                          <a:ea typeface="等线" panose="02010600030101010101" pitchFamily="2" charset="-122"/>
                          <a:cs typeface="+mn-cs"/>
                        </a:rPr>
                        <a:t>之一 在生产、作业中违反有关安全管理的规定，有下列情形之一，具有发生重大伤亡事故或者其他严重后果的现实危险的，处一年以下有期徒刑、拘役或者管制：</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（一）关闭、破坏直接关系生产安全的监控、报警、防护、救生设备、设施，或者篡改、隐瞒、销毁其相关数据、信息的；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（二）因存在重大事故隐患被依法责令停产停业、停止施工、停止使用有关设备、设施、场所或者立即采取排除危险的整改措施，而拒不执行的；</a:t>
                      </a:r>
                      <a:endParaRPr lang="zh-CN" altLang="zh-CN" sz="1600" kern="1200" dirty="0" smtClean="0">
                        <a:solidFill>
                          <a:schemeClr val="accent1"/>
                        </a:solidFill>
                        <a:latin typeface="等线" panose="02010600030101010101" pitchFamily="2" charset="-122"/>
                        <a:ea typeface="等线" panose="02010600030101010101" pitchFamily="2" charset="-122"/>
                        <a:cs typeface="+mn-cs"/>
                      </a:endParaRPr>
                    </a:p>
                    <a:p>
                      <a:pPr marL="0" algn="l" defTabSz="914400" rtl="0" eaLnBrk="1" latinLnBrk="0" hangingPunct="1"/>
                      <a:r>
                        <a:rPr lang="zh-CN" altLang="zh-CN" sz="1600" kern="1200" dirty="0" smtClean="0">
                          <a:solidFill>
                            <a:schemeClr val="accent1"/>
                          </a:solidFill>
                          <a:latin typeface="等线" panose="02010600030101010101" pitchFamily="2" charset="-122"/>
                          <a:ea typeface="等线" panose="02010600030101010101" pitchFamily="2" charset="-122"/>
                          <a:cs typeface="+mn-cs"/>
                        </a:rPr>
                        <a:t>（三）涉及安全生产的事项未经依法批准或者许可，擅自从事矿山开采、金属冶炼、建筑施工，以及危险物品生产、经营、储存等高度危险的生产作业活动的。</a:t>
                      </a:r>
                      <a:endParaRPr lang="zh-CN" altLang="en-US" sz="1600" kern="1200" dirty="0" smtClean="0">
                        <a:solidFill>
                          <a:schemeClr val="accent1"/>
                        </a:solidFill>
                        <a:latin typeface="等线" panose="02010600030101010101" pitchFamily="2" charset="-122"/>
                        <a:ea typeface="等线" panose="02010600030101010101" pitchFamily="2" charset="-122"/>
                        <a:cs typeface="+mn-cs"/>
                      </a:endParaRPr>
                    </a:p>
                  </a:txBody>
                  <a:tcPr>
                    <a:lnL w="12700" cap="flat" cmpd="sng" algn="ctr">
                      <a:solidFill>
                        <a:srgbClr val="040404"/>
                      </a:solidFill>
                      <a:prstDash val="solid"/>
                      <a:round/>
                      <a:headEnd type="none" w="med" len="med"/>
                      <a:tailEnd type="none" w="med" len="med"/>
                    </a:lnL>
                    <a:lnR w="12700" cap="flat" cmpd="sng" algn="ctr">
                      <a:solidFill>
                        <a:srgbClr val="040404"/>
                      </a:solidFill>
                      <a:prstDash val="solid"/>
                      <a:round/>
                      <a:headEnd type="none" w="med" len="med"/>
                      <a:tailEnd type="none" w="med" len="med"/>
                    </a:lnR>
                    <a:lnT w="12700" cap="flat" cmpd="sng" algn="ctr">
                      <a:solidFill>
                        <a:srgbClr val="040404"/>
                      </a:solidFill>
                      <a:prstDash val="solid"/>
                      <a:round/>
                      <a:headEnd type="none" w="med" len="med"/>
                      <a:tailEnd type="none" w="med" len="med"/>
                    </a:lnT>
                    <a:lnB w="12700" cap="flat" cmpd="sng" algn="ctr">
                      <a:solidFill>
                        <a:srgbClr val="040404"/>
                      </a:solidFill>
                      <a:prstDash val="solid"/>
                      <a:round/>
                      <a:headEnd type="none" w="med" len="med"/>
                      <a:tailEnd type="none" w="med" len="med"/>
                    </a:lnB>
                    <a:cell3D prstMaterial="dkEdge">
                      <a:bevel/>
                      <a:lightRig rig="flood" dir="t"/>
                    </a:cell3D>
                    <a:solidFill>
                      <a:srgbClr val="00B0F0"/>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0" fill="hold"/>
                                        <p:tgtEl>
                                          <p:spTgt spid="11"/>
                                        </p:tgtEl>
                                        <p:attrNameLst>
                                          <p:attrName>ppt_x</p:attrName>
                                        </p:attrNameLst>
                                      </p:cBhvr>
                                      <p:tavLst>
                                        <p:tav tm="0">
                                          <p:val>
                                            <p:strVal val="#ppt_x"/>
                                          </p:val>
                                        </p:tav>
                                        <p:tav tm="100000">
                                          <p:val>
                                            <p:strVal val="#ppt_x"/>
                                          </p:val>
                                        </p:tav>
                                      </p:tavLst>
                                    </p:anim>
                                    <p:anim calcmode="lin" valueType="num">
                                      <p:cBhvr additive="base">
                                        <p:cTn id="8" dur="3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TIMING" val="|3.6"/>
</p:tagLst>
</file>

<file path=ppt/tags/tag56.xml><?xml version="1.0" encoding="utf-8"?>
<p:tagLst xmlns:p="http://schemas.openxmlformats.org/presentationml/2006/main">
  <p:tag name="TIMING" val="|3.6"/>
</p:tagLst>
</file>

<file path=ppt/tags/tag57.xml><?xml version="1.0" encoding="utf-8"?>
<p:tagLst xmlns:p="http://schemas.openxmlformats.org/presentationml/2006/main">
  <p:tag name="KSO_WM_UNIT_TABLE_BEAUTIFY" val="smartTable{95f69d31-fc15-4534-b787-972267d03ccc}"/>
</p:tagLst>
</file>

<file path=ppt/tags/tag58.xml><?xml version="1.0" encoding="utf-8"?>
<p:tagLst xmlns:p="http://schemas.openxmlformats.org/presentationml/2006/main">
  <p:tag name="ISPRING_ULTRA_SCORM_COURSE_ID" val="626B92B8-3403-470F-8165-1C254FE1478D"/>
  <p:tag name="ISPRING_SCORM_RATE_SLIDES" val="1"/>
  <p:tag name="ISPRINGONLINEFOLDERID" val="0"/>
  <p:tag name="ISPRINGONLINEFOLDERPATH" val="Content List"/>
  <p:tag name="ISPRINGCLOUDFOLDERID" val="0"/>
  <p:tag name="ISPRINGCLOUDFOLDERPATH" val="Repository"/>
  <p:tag name="ISPRING_PLAYERS_CUSTOMIZATION" val="UEsDBBQAAgAIANhKN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YSjZJ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NhKNkm+fNZIuQIAAFEKAAAhAAAAdW5pdmVyc2FsL2ZsYXNoX3NraW5fc2V0dGluZ3MueG1slVbbTuMwEH3nK6ruO2GvZSVTCUpXQmIXBIh3p5kmVh07sp2y/fv1ODax24ZmO0KqZ87xXDwzhegNE/OzyYSsJJfqGYxhotSoCboJK66meWuMFOcrKQwIcy6kqimfzj/9ch+SOeQpltyCGstZ0xX0bmbuM4bifXyfoQwRVrJuqNjdy1Ke53S1KZVsRXEytGrXgOJMbCzy4udssRx0wJk2dwbqJKblJco4SqNAa8CQfixRTrI4zYEHTxfuM5LTu/o4+z3almlmHO36M8oQraElpEW+vEYZxgt7e/oqM5SPCQb+Ggv9+gVlEMrpDlR6+e03lEGGbNrmf3qkUbLEgqacjx/xncMlLez4YVQXKCcJmBA6OvkKvjwu19sI5L/Gc09wXJXkj1jXvYWAj55zmBvVAsnCqbPpSr49tMbOB8zXlGsLiFU96NEG/UhbHa5JdT3uCd6YKCKQV/SIV8nbGhZdvBEw1ff4xeLGrYo4vnddFKCCrVdGEfbKHvnHlvUAGSl75DNnBTwIvjuA71s6TnjiG+ofM6q+jz4pvzWDoPYYChZOwYqu7nFydeTbKwKmlgXMNcbzwmrAZyOZ03UxZQdBEUG3rKSGSfEbcfnOZaNJtmfwrXa8sYhhhsOxfnMx2i0dP5g7n50sCOl+FfrkuvPE2CV+NaXG0FVV218lPZ14np0SW5hpdpyBa9LCQd2JtRzJqanagHqRko/1IqSBGOsyGwLLbrSG4CSLSkCy40Um/pJj1RdtnYNa2kdjELom1XW4ipUVt3/mlcEbFClhwNgxTWWvE5S9N2Wk8B0AVK2q0LLdobPULTeMwxbC5EcKl/BQZkTbFh3qtmtzD2sT95vXjGpIvyj6RolxqeEI4dXGJdOVExtG9LyhuXaZJWMfVnB/c7KUwy7D1ovXmDv7TkoutvbDClol/iv5D1BLAwQUAAIACADYSjZJKpYPZ/4CAACXCwAAJgAAAHVuaXZlcnNhbC9odG1sX3B1Ymxpc2hpbmdfc2V0dGluZ3MueG1szZZvTxoxGMDf8ymaLr6UU+emI3cYIxiJToiwTV+Zci1cY6+9tT3wfLVPsw+2T7KnV0CIjp1GloUQ6NM+v+df+7Th0X0q0IRpw5WM8G59ByMmY0W5HEf4y+B0+xAjY4mkRCjJIiwVRkfNWpjlQ8FN0mfWwlKDACNNI7MRTqzNGkEwnU7r3GTazSqRW+CbeqzSINPMMGmZDjJBCvixRcYMnhEqAOCbKjlTa9ZqCIWe9FnRXDDEKXguuQuKiDObChz4VUMS3421yiU9UUJppMfDCL87PHaf+RpPavGUSZcS0wShE9sGoZQ7J4jo8weGEsbHCXh7sI/RlFObRHhv31FgdfCUUrJ95MRRThSkQNoZPmWWUGKJH3p7lt1bMxd4ES0kSXk8gBnkwo9wa3B7dtNrX110Ls9vB93uxaDT806UOsEqJwxWDYXgkMp1zBZ2QmItiRPwG3RGRBgWBsui+bKRkivOuTEaKgGpL7UwGoGnoojwseZEYMQtETxezFqix8yecgExON3d+kha/Aj08cYJ0YYtG5rPGJfFuPlN5YKiQuVI8DuGrEIQUZ7Cv4Sh5XSjkVZpKRXEWGQEpwxNOJsyelRmaQb8k6EbMJHmoAmbLxPMegvfc/6AhmykNHAZmcBWBTk3nl9/ETgjxjxCydzHrf5Fp9W+7Vy22tdbLkBCJ0TGL4RDCVma2Y3wSYGksnM9SEdMcsPKolBOy7kqsdVfXwbD01z4Mr91MZbQGyzJZqy8pDB/9aCy2YRMyoPoDleJhiPIoSSeCRMxHHcuc1YVGBOJlBQFIjE0KuOO9YSr3IDEH2CPNq/30OsjLsvRGG4OsKgp05WQO7t77/c/fDw4/NSoB79+/NxeqzRr4T1BnDnfw0/WNvFFI3/aDcPA9c7n27DV+b/qwr2r9tcqmbpsXw8qFandr4TrVlnVPa+y6spfG72lK6OSC9Bmxv7YQKMRPOWW0bfcNK8o/Pr712+LNyr8BqNYu33/3yD8aPHcWnlfhcGzD8AayFcf083ab1BLAwQUAAIACADYSjZJtIcUDKABAAAuBgAAHwAAAHVuaXZlcnNhbC9odG1sX3NraW5fc2V0dGluZ3MuanONlE1vwjAMhu/8CpRdJ8Q+YbuhwSQkDpPGbdohFFMq0jhKAoMh/vvq8NWk6SC+NK+evo4dOdtGs1gsYc3X5tZ9u/2Hv3cakGb1Em59XdToOenMiGwK4ywHkUlgAbIiZMaFgZO+OyMxZyad62TzSb6mZMjwZFYSVcRCRzQT0VYR7SeirWOJf49go1TVvqJSnydLa1G2EpQWpG1J1Dl3DLt5d6tcYADjCvQFdMYT8Ew7btWRZ8enDkWZSzBXXG5GmGJrwpNFqnEpp3X55xsFurjxxR5ov3TeBp6dyIwdWsjDxIMuRT2pNBgDh7zPA4ooLPgERMm37dY/qGdcLSigV5nJ7JHu3VGUacVTqHSp26PwMVl4VbrZoahyFtZ2TzzcU3iE4BvQFav+I4UHolqqKy5QaUypIxW02vMTKpBPM5keUrcpohwdlmzruncu1B2/z7wRwmCE5pGJzOsejium3kYH1wRZR7GZFzExlhcjmor9HDyQx9PY8Bmh/VeTcWt5Ms+L16F4GanjYIpv0EM5QxJyrhegx4iiqOf70snD5I3dH1BLAwQUAAIACADYSjZJ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DYSjZJlBOzImkAAABuAAAAHAAAAHVuaXZlcnNhbC9sb2NhbF9zZXR0aW5ncy54bWwNzDEOgzAMQNGdU1jeKe3WgcDGVpbSA1jERZEcG5GA4PZk+8PTb/szChy8pWDq8PV4IrDO5oMuDn/TUL8RUib1JKbsUA2h76pWbCb5cs4FJliFLt4mjiUyjxSLHHYRqOFTXv/AHpuuugF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2Eo2S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DYSjZJzZF56aEOAADyXgAAFwAAAHVuaXZlcnNhbC91bml2ZXJzYWwucG5n7dx5VNLbvgBwy6HJTnUalDJJTbunCdRKKZRs0DzZeE3rlIJD0mm4ZJSCMaTlTdPkqCl4NGny1r1mZB0PDihiKVEG1dXMVMggKRIRUQEZfpfee2sd1Hfe/2+tH2vxc/32z9+ePpu9v/ufnbl3d8jsmYtn2tjYzA7dsW2/jY1dmI2NbeJ0B0uKecvqEMufKfj9IVtsHghdvlhu7LBBu4JsbCpps4wx9pb7Gad3HMLb2Hz35Nt3Ch93L97GJvpy6LagcEK0sodLK2m/2ZIIdFy79ipXeGtL+I6f3ctu3tgRFHRxW5zg1o5jedW+S1F5N+q1y3YPvDiPHeWI+oU+LzSVl6pjOr6qEcwqFcnUOtbc09eVLCEna7VcwDSAoxq6RAAnZeQ5SnhhioMzZtyFQndIAJzXxK/LVbKdNFSjhgkYo8yy7dDXWZP+N8fZ+VQ8xYBgcMiGiNX7ZkEwE/K7IW48tlzalQWlGivN8JxwL9XtYJ9GG1tH+B+XVzGY3/KcpOc2ruVIm3oen0+YkAfm1LfnaKqpChN7pnn8u98uxthvz5+/qV2N8MA+nfB8M30Kz9KXcyfVDIPdDFeH9uanTWqUXf6DGbkChmFiPZb5YWJuuf8rY2L5cExMXqSnp7DIe2LDjjY2bdsePm9S2Y1Nd8ozfrgxUDyh7NTuC+mZV+65T+yhxgvpodEF1/yxLZNbN2v+wn3b4ycxzsp/4P6PC7W4iY07Y7vIa+WtK88mdeMiL+KB/R9LIBPToxxWh4VvW5g7qZtWh9VeYUxVNExs3bPZBxn3Mla6T3I6yJAdCM3EJ0xMPwt5CN8378C2iQU4P4R/WRk78x4IAUKAECAECAFCgBAgBAgBQoAQIAQIAUKAECAECAFCgBAgBAgBQoAQIAQIAUKAECAECAFCgBAgBAgBQoAQIAQIAUKAECAECAFCgBAgBAgBQoAQIAQIAUKAECAECAFCgBAgBAgBQoAQIAQIAUKAECAECAFCgBAgBAgBQoAQIAQIAUKAECDE/0+IRkrMkEkrkej5kImFWy4A9kP6k8EZvP/llL33FzCxMXExTyc92mSblrlnJnPBpMYsYzAOFR3ynlQD05+D/FmyT9m1ScnuttF5tmF2wanhNyd0y2LH6V5pmZimSVWlqdeHNZhGu+r2oEzDA59e0JNV9VpxzyYVB48HsvnrXSWEEql6QxsMFVJAH1dgtaRxVN+/JpAeMMZo0fSoRUzz8N3PCJVOT1P5coHXUNUiieq9SC9NFxT74QbEZG1P8azl2igxgSNNNKQ/wbmOH/asVFyDvi8BeAW4BcUi5UtR7AKlOlCk1Btz8ZCLmR4ooF3fL3Gdlr8nUC871JxHrJYmQhEl/GjRkdqzav8U6jzUxzbDoBXU5gSM0W2somHLxx0LDtaLQqDk30jCTWLsSGLp1y5+T+DoXvfvvERVwVf59WP2n95/Lbq904nmYUjHnWOJB5BWPfh5A9y8eezinEBdT0saBBEhZJ5wRIxV85ei+uiyjIuC19NSslTsJs2Cr0UelixuG5w0BX/FyS9aDb7WRt37QrbOZaQS+u/nzXEAga1Tt0SxhL2fu+zzX0byyFdGWnPLsvi5po/JC+q0+AdWnTMMcUZ3fVzEfIeWeleQ0FI+p4pGHP5ac194nBMF77TLv1v7ub2Z4ELmZrDCCJvmW70qc2h54UsRodnxQHfiUdk/S0+Y36KEhJ+FitU5lnfnhQm3bEw3DrSyUWY1zSmyy2Nv/R5z8UVf61+00sGSgWy4TVPVTgbeukl/oBrVkStYwriRJN5yRy+o5banPJI1YB7r4IqjFs+IoA+FZ6wlutxNEZTJTw/Pml/hepdtoNqNO2sS9yEL1lCtm3OOqUB0xgH+5aKLfLP6byYpeaQ9cs4VL+4heCdKLXYdJuPOP0tH2omg5sHLdVSjFMpNOcYkj3ZuZ16YQ3SRU8xy1xeERnmDyJMWR/Wjl/JGvStcL7MNL2nWo/V72w5zcQh0iDP8qyT5XHCHsRKnjoOaio+LrhdjzmBifL7TK7vYwCl7KRBYBdd/O+FTY7ja3ExGV494z6NBschCfIzsPU9Wp2qoW+L9xY3pUq4ZTOIirGeTzbEf3Kjpg7qtvSaUtMBBgxAZVFygnE2Tp0Ipul7gfPRZhTQb2FAKE9ISj1egAt8SuGrVMPGtIvsNzU9MRRaq8d0Uid6ZL4ozatUaf61mKQ4q9xM3BPDVEj5/KUBGsgK0JlhAlp4AHRoJs8u35cU7ZM6DDhwOz6YrTnLJ+k/0FXFNcW6uO0IeMiSjq66ruayFYS2iU5QltF436mORAsnpweVY//JOt1mG5kL6pVQ9WUjuaYHMbtE8xEta8E3tfIgIxje0ys8Y5Ps1BbN9g5ej6O0QT+gJQPPOoUTNIZCKgVOGEn3bquAW6CMarkue41GajdMgha6Kj0RdLvPfZWjRNvghu/x9z/vY82YM1GXjnTi01XOCSNBbd2d6PU77myiBtB+9eFeEvFdJwVuveKkeDtFciunGQR/gFTEwk7kqQznfAAn7XaQJ7mawfmTcjDOQdwfQSqjT66Nw2apNDVflkSFbGs3kCOxZAb9EFMQX4SgAnidroKG4Ih2RJs/xdVY+eYWUKJceGarWSrDvDl4XmZVpAndGa/uzxkT0XMa5k3W1zst2H+C1e0Z9f7QvT9bN3UNu3enKp/hs+LH3gvkXet/9/xpaueNPfCVkcxfKwz8zymlqjiIcDgFMGpFltlLELgzrU8QuCQlGQiRrTVnrLVULJbwz3zRlb6Pb5avjRPiSrGt/ZX2ojoBDNkTIPRgnpwrM8N29Rf4OZsPpU+hbj1amle+s/YQ5o6i8umf4MmlpfjuRUCdxsZ7cP2Sk7kxrNFuY8NJMgw7791/Ul592YXxKh0WsukoqsyYcMTIz9dRyRvk1Pem4Q/qJCi0MwYRQWuKWYOFc83Odqpwu64909/3+qqou6v5JaEdVmkDnneP8voGWLoiN8UllmTcw9PYnE34u3knj/5TUj0YlKebjKPtLx7RxqJz2FT8NpdQtqNBqiz2tF5cSn4cppWdkSnmDY5MxrUwzwzQKc4C4xXA2xhiQx0glaknIunfmx1G01lc+5gB0zuOx/XO1JpcIplMIxXx36huCUSMPoJTKF3kZmF8phIfkH4Q19O7pXlyS95s1T5Vl/anRZ/5JWzg9Z21YH82P5zctXz2DovDcKI/4S/me4zhtsZt1bVy8B8XnVVHDVahRUQj/19i1YaPUwy/Nnghf135po8ITIeV3U7zb9GdKTJLl+Uho9PV9Q5W/U4+hpC2ko82k0JeUmEdjui4Y0VuIBdiqfidkOY3OIVvGEI0uuwQTFM0VvkwfdVq3IlxLzi1t9+xJ/iI/Lg981c8tFMTZ31n4TBmZLQ7O11fttkyM5ZqhJC7ReuZohA/SucZP+9IEZPTp4bYOeJHIVkvdKcyFHamN+pcLWUwcIHYqNJgR0kBbF7sXWzcXMZJXYgg0G3dubSk6ufW1ec5bVtX/jKJLvHiDH+9+dOFjUxPr7o+dTx/X3rmdwYYBNQUYH1fDaGvwOghwnmIfz3uKi18FiIXT/6jHVkcOST8U9Dq+yhGhZctaUd2l5Vl4mKAz5FrNaoiKO/a+qFx+pRx/mAwcgENwkkBVDyxs1NL+xHhO9zHzUTfN0Z0aeT10yREPhuP88seIkST0k3hLjOGQcUq9yWmXw68Q+9+p7GHP1GVBSHiPk8eDkTc32uO6g/PxsPqNi39Zm6o06HYVWs0Du20lFIOynvrki6KmlZBHRVc7Z2WoAw1cQYLdBX06hk9LXOnaCvxOdvRY1gqUktY8O4HqKIECbcRsel+rs48YV9JRw1T5s9TIFA4ZtZoBxRp87hAb5lwN0ahpB1rhiQLWtDRBKsYHvduHqaNN3cBdPKTTkpa+JRkU67HlWT+Rp6okgTYlxSmmCF48ssU0ta877tD1y+xkc7DcEin90Xll/z1lFYSOlfRHiKnnotlD/syhRJJlRXNqzksstKxpxOe2G2vjq1XeV9/4oelJA18zssv45llTAw6M1MmQLL3gN1qYpnUtgtYuHU7i5o4bI+LGu0zKT067IpjT6EgcSSiRW0KhGv/C6V51LOyjNHihS9yW38iZwulTpFQR1+H4iHdLF85eXeXKrzkYG/PRr7IAgcNe+mPi8J5NGuRNO/A6/lxSSCnLHC3GGiv86Q0LsKW30wWpdBlyA+NwkPGIK1+RmFInCR836VxL9cOJkZ+/FiFH8bwTVE67nFdFNR4e00lImpdn7j/cCOPFzw9rSZO9d0JSstvLCC6USjREnRRsFQT4J2BIs7NOoER1BTSuT+IqmuY9TWqJCg4GqqKvtxPqMI9meElHdnU0VHuwbg7555iaku2qtYmF1ovX4AJR5QPTkaFnfPQh1JB3qcHgQhTWb7yrH/VnIJvHehc7nY3vTFTWvCU4SvkHo3L4vU7DBfOsu+FbaPaCDmOZp8k6CGvPD8flsDorfbzF8s/88zkqvwHCOQdBlxQzdORF9+vn66LlZ6/uuaP2zu/YS3TphFFmpKi+nrSOFH1PK1EMc4Xtk1w5RzRiiV0fB2zcuyNQa8nBJTdK+iFv62gDmetch08WWtEqIc5UuOkIen0iep3/WIkWEchELd6Zl9r0WvTSn5E9h1Qx8iT34g7JiqgklwB/VfJ5rq5mfvK4aH6VreiLvj9Xzv2CF48ygef8UaWTfb5s2mADhRc7cSuZKk/YDO80rkGIlEPIaO6HifuU00stOxjM0D309ncrFOcC910vxx8dl0fp2wsYd8Z0r0k7nIe+gx8vQymn/xLoPXHrZykW7ZgdMfQRDYzRbdWhvD87uNyyE8n/v54nA4aXz2U/c09nw9qknIkbwOpdtrdzs3Eoy4KglABmdt4dr0lbvs0Vqa+D+9iAQ74aarYEe90mnZRWNe32QE9CDx42kD6+3h9+dQieBdkVb1BSbd5hbP0kkeQMG8sndPvubQ+2YNL+A1BLAwQUAAIACADYSjZJle6RfksAAABrAAAAGwAAAHVuaXZlcnNhbC91bml2ZXJzYWwucG5nLnhtbLOxr8jNUShLLSrOzM+zVTLUM1Cyt+PlsikoSi3LTC1XqACKAQUhQEmhEsg1QnDLM1NKMoBCBuZmCMGM1Mz0jBJbJQsDc7igPtBMAFBLAQIAABQAAgAIANhKNkkVDq0oZAQAAAcRAAAdAAAAAAAAAAEAAAAAAAAAAAB1bml2ZXJzYWwvY29tbW9uX21lc3NhZ2VzLmxuZ1BLAQIAABQAAgAIANhKNkkIfgsjKQMAAIYMAAAnAAAAAAAAAAEAAAAAAJ8EAAB1bml2ZXJzYWwvZmxhc2hfcHVibGlzaGluZ19zZXR0aW5ncy54bWxQSwECAAAUAAIACADYSjZJvnzWSLkCAABRCgAAIQAAAAAAAAABAAAAAAANCAAAdW5pdmVyc2FsL2ZsYXNoX3NraW5fc2V0dGluZ3MueG1sUEsBAgAAFAACAAgA2Eo2SSqWD2f+AgAAlwsAACYAAAAAAAAAAQAAAAAABQsAAHVuaXZlcnNhbC9odG1sX3B1Ymxpc2hpbmdfc2V0dGluZ3MueG1sUEsBAgAAFAACAAgA2Eo2SbSHFAygAQAALgYAAB8AAAAAAAAAAQAAAAAARw4AAHVuaXZlcnNhbC9odG1sX3NraW5fc2V0dGluZ3MuanNQSwECAAAUAAIACADYSjZJPTwv0cEAAADlAQAAGgAAAAAAAAABAAAAAAAkEAAAdW5pdmVyc2FsL2kxOG5fcHJlc2V0cy54bWxQSwECAAAUAAIACADYSjZJlBOzImkAAABuAAAAHAAAAAAAAAABAAAAAAAdEQAAdW5pdmVyc2FsL2xvY2FsX3NldHRpbmdzLnhtbFBLAQIAABQAAgAIAESUV0cjtE77+wIAALAIAAAUAAAAAAAAAAEAAAAAAMARAAB1bml2ZXJzYWwvcGxheWVyLnhtbFBLAQIAABQAAgAIANhKNkk129mtaAEAAPMCAAApAAAAAAAAAAEAAAAAAO0UAAB1bml2ZXJzYWwvc2tpbl9jdXN0b21pemF0aW9uX3NldHRpbmdzLnhtbFBLAQIAABQAAgAIANhKNknNkXnpoQ4AAPJeAAAXAAAAAAAAAAAAAAAAAJwWAAB1bml2ZXJzYWwvdW5pdmVyc2FsLnBuZ1BLAQIAABQAAgAIANhKNkmV7pF+SwAAAGsAAAAbAAAAAAAAAAEAAAAAAHIlAAB1bml2ZXJzYWwvdW5pdmVyc2FsLnBuZy54bWxQSwUGAAAAAAsACwBJAwAA9iUAAAAA"/>
  <p:tag name="ISPRING_SCORM_ENDPOINT" val="&lt;endpoint&gt;&lt;enable&gt;0&lt;/enable&gt;&lt;lrs&gt;http://&lt;/lrs&gt;&lt;auth&gt;0&lt;/auth&gt;&lt;login&gt;&lt;/login&gt;&lt;password&gt;&lt;/password&gt;&lt;key&gt;&lt;/key&gt;&lt;name&gt;&lt;/name&gt;&lt;email&gt;&lt;/email&gt;&lt;/endpoint&gt;&#10;"/>
  <p:tag name="ISPRING_PRESENTATION_TITLE" val="导出"/>
  <p:tag name="commondata" val="eyJoZGlkIjoiM2Q4Y2M0MTAxMGRmZTZkMWUzZjg0NGZmZDVmMDc3NjUifQ=="/>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安全智库">
  <a:themeElements>
    <a:clrScheme name="自定义 1">
      <a:dk1>
        <a:srgbClr val="C4261D"/>
      </a:dk1>
      <a:lt1>
        <a:srgbClr val="FF9900"/>
      </a:lt1>
      <a:dk2>
        <a:srgbClr val="4D4D4D"/>
      </a:dk2>
      <a:lt2>
        <a:srgbClr val="C2C1C1"/>
      </a:lt2>
      <a:accent1>
        <a:srgbClr val="FFFFFF"/>
      </a:accent1>
      <a:accent2>
        <a:srgbClr val="333333"/>
      </a:accent2>
      <a:accent3>
        <a:srgbClr val="C4261D"/>
      </a:accent3>
      <a:accent4>
        <a:srgbClr val="FF9900"/>
      </a:accent4>
      <a:accent5>
        <a:srgbClr val="4D4D4D"/>
      </a:accent5>
      <a:accent6>
        <a:srgbClr val="999999"/>
      </a:accent6>
      <a:hlink>
        <a:srgbClr val="080808"/>
      </a:hlink>
      <a:folHlink>
        <a:srgbClr val="DEDEDD"/>
      </a:folHlink>
    </a:clrScheme>
    <a:fontScheme name="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38100" cap="flat" cmpd="sng" algn="ctr">
          <a:solidFill>
            <a:schemeClr val="tx1"/>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安全智库1">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21151</Words>
  <Application>WPS 演示</Application>
  <PresentationFormat>自定义</PresentationFormat>
  <Paragraphs>971</Paragraphs>
  <Slides>51</Slides>
  <Notes>37</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51</vt:i4>
      </vt:variant>
    </vt:vector>
  </HeadingPairs>
  <TitlesOfParts>
    <vt:vector size="67" baseType="lpstr">
      <vt:lpstr>Arial</vt:lpstr>
      <vt:lpstr>宋体</vt:lpstr>
      <vt:lpstr>Wingdings</vt:lpstr>
      <vt:lpstr>微软雅黑</vt:lpstr>
      <vt:lpstr>仿宋_GB2312</vt:lpstr>
      <vt:lpstr>仿宋</vt:lpstr>
      <vt:lpstr>Wingdings</vt:lpstr>
      <vt:lpstr>Calibri</vt:lpstr>
      <vt:lpstr>DINCE-Regular</vt:lpstr>
      <vt:lpstr>Segoe Print</vt:lpstr>
      <vt:lpstr>等线</vt:lpstr>
      <vt:lpstr>Arial Unicode MS</vt:lpstr>
      <vt:lpstr>方正粗宋简体</vt:lpstr>
      <vt:lpstr>Arial Unicode MS</vt:lpstr>
      <vt:lpstr>安全智库</vt:lpstr>
      <vt:lpstr>安全智库1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dc:creator>
  <cp:keywords>微信公众号:安全生产管理</cp:keywords>
  <dc:description>微信公众号:安全生产管理</dc:description>
  <dc:subject>免费安全资料加微anquan2024</dc:subject>
  <cp:category>微信公众号:安全生产管理</cp:category>
  <cp:lastModifiedBy>Vivian</cp:lastModifiedBy>
  <cp:revision>1275</cp:revision>
  <dcterms:created xsi:type="dcterms:W3CDTF">2013-01-25T01:44:00Z</dcterms:created>
  <dcterms:modified xsi:type="dcterms:W3CDTF">2023-12-25T08:36:07Z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C311616A6CD04D28B1DF9109511B1550</vt:lpwstr>
  </property>
</Properties>
</file>