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3"/>
    <p:sldId id="764" r:id="rId4"/>
    <p:sldId id="702" r:id="rId5"/>
    <p:sldId id="700" r:id="rId6"/>
    <p:sldId id="703" r:id="rId7"/>
    <p:sldId id="704" r:id="rId8"/>
    <p:sldId id="699" r:id="rId9"/>
    <p:sldId id="496" r:id="rId10"/>
    <p:sldId id="663" r:id="rId11"/>
    <p:sldId id="662" r:id="rId12"/>
    <p:sldId id="657" r:id="rId13"/>
    <p:sldId id="664" r:id="rId15"/>
    <p:sldId id="665" r:id="rId16"/>
    <p:sldId id="666" r:id="rId17"/>
    <p:sldId id="658" r:id="rId18"/>
    <p:sldId id="646" r:id="rId19"/>
    <p:sldId id="652" r:id="rId20"/>
    <p:sldId id="655" r:id="rId21"/>
    <p:sldId id="711" r:id="rId22"/>
    <p:sldId id="660" r:id="rId23"/>
    <p:sldId id="707" r:id="rId24"/>
    <p:sldId id="708" r:id="rId25"/>
    <p:sldId id="706" r:id="rId26"/>
    <p:sldId id="497" r:id="rId27"/>
    <p:sldId id="709" r:id="rId28"/>
    <p:sldId id="672" r:id="rId29"/>
    <p:sldId id="488" r:id="rId30"/>
    <p:sldId id="668" r:id="rId31"/>
    <p:sldId id="669" r:id="rId32"/>
    <p:sldId id="670" r:id="rId33"/>
    <p:sldId id="671" r:id="rId34"/>
    <p:sldId id="644" r:id="rId35"/>
    <p:sldId id="667" r:id="rId36"/>
    <p:sldId id="490" r:id="rId37"/>
    <p:sldId id="491" r:id="rId38"/>
    <p:sldId id="493" r:id="rId39"/>
    <p:sldId id="697" r:id="rId40"/>
    <p:sldId id="641" r:id="rId41"/>
    <p:sldId id="423" r:id="rId42"/>
    <p:sldId id="425" r:id="rId43"/>
    <p:sldId id="642" r:id="rId44"/>
    <p:sldId id="673" r:id="rId45"/>
    <p:sldId id="674" r:id="rId46"/>
    <p:sldId id="675" r:id="rId47"/>
    <p:sldId id="424" r:id="rId48"/>
    <p:sldId id="643" r:id="rId49"/>
    <p:sldId id="606" r:id="rId50"/>
    <p:sldId id="607" r:id="rId51"/>
    <p:sldId id="608" r:id="rId52"/>
    <p:sldId id="378" r:id="rId53"/>
    <p:sldId id="681" r:id="rId54"/>
    <p:sldId id="682" r:id="rId55"/>
    <p:sldId id="683" r:id="rId56"/>
    <p:sldId id="379" r:id="rId57"/>
    <p:sldId id="380" r:id="rId58"/>
    <p:sldId id="684" r:id="rId59"/>
    <p:sldId id="685" r:id="rId60"/>
    <p:sldId id="686" r:id="rId61"/>
    <p:sldId id="381" r:id="rId62"/>
    <p:sldId id="382" r:id="rId63"/>
    <p:sldId id="383" r:id="rId64"/>
    <p:sldId id="384" r:id="rId65"/>
    <p:sldId id="710" r:id="rId66"/>
    <p:sldId id="765" r:id="rId67"/>
    <p:sldId id="698" r:id="rId68"/>
  </p:sldIdLst>
  <p:sldSz cx="9144000" cy="6858000" type="screen4x3"/>
  <p:notesSz cx="6858000" cy="9144000"/>
  <p:custDataLst>
    <p:tags r:id="rId72"/>
  </p:custDataLst>
  <p:defaultTextStyle>
    <a:defPPr>
      <a:defRPr lang="zh-CN"/>
    </a:defPPr>
    <a:lvl1pPr marL="0" lvl="0"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90000"/>
      </a:lnSpc>
      <a:spcBef>
        <a:spcPts val="1000"/>
      </a:spcBef>
      <a:spcAft>
        <a:spcPct val="0"/>
      </a:spcAft>
      <a:buFont typeface="Arial" panose="020B0604020202020204" pitchFamily="34" charset="0"/>
      <a:buNone/>
      <a:defRPr sz="2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3"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528"/>
    <a:srgbClr val="FFCC00"/>
    <a:srgbClr val="FFCC66"/>
    <a:srgbClr val="FFFF99"/>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14" d="100"/>
          <a:sy n="114" d="100"/>
        </p:scale>
        <p:origin x="-1554" y="-96"/>
      </p:cViewPr>
      <p:guideLst>
        <p:guide orient="horz" pos="2153"/>
        <p:guide pos="287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2" Type="http://schemas.openxmlformats.org/officeDocument/2006/relationships/tags" Target="tags/tag1.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5.xml"/><Relationship Id="rId69" Type="http://schemas.openxmlformats.org/officeDocument/2006/relationships/presProps" Target="presProps.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a:latin typeface="+mn-lt"/>
                <a:ea typeface="+mn-ea"/>
              </a:defRPr>
            </a:lvl1pPr>
          </a:lstStyle>
          <a:p>
            <a:pPr marL="0" marR="0" lvl="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76804"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4022725" y="9721850"/>
            <a:ext cx="3074988" cy="511175"/>
          </a:xfrm>
          <a:prstGeom prst="rect">
            <a:avLst/>
          </a:prstGeom>
          <a:noFill/>
          <a:ln w="9525">
            <a:noFill/>
          </a:ln>
        </p:spPr>
        <p:txBody>
          <a:bodyPr lIns="99040" tIns="49519" rIns="99040" bIns="49519" anchor="b" anchorCtr="0"/>
          <a:p>
            <a:pPr lvl="0" algn="r" defTabSz="989330" eaLnBrk="1" hangingPunct="1"/>
            <a:fld id="{9A0DB2DC-4C9A-4742-B13C-FB6460FD3503}" type="slidenum">
              <a:rPr lang="zh-CN" altLang="en-US" sz="1300" dirty="0"/>
            </a:fld>
            <a:endParaRPr lang="zh-CN" altLang="en-US" sz="1300" dirty="0"/>
          </a:p>
        </p:txBody>
      </p:sp>
      <p:sp>
        <p:nvSpPr>
          <p:cNvPr id="77827" name="Rectangle 2"/>
          <p:cNvSpPr>
            <a:spLocks noGrp="1" noRot="1" noTextEdit="1"/>
          </p:cNvSpPr>
          <p:nvPr>
            <p:ph type="sldImg"/>
          </p:nvPr>
        </p:nvSpPr>
        <p:spPr>
          <a:ln>
            <a:miter lim="800000"/>
          </a:ln>
        </p:spPr>
      </p:sp>
      <p:sp>
        <p:nvSpPr>
          <p:cNvPr id="77828" name="Rectangle 3"/>
          <p:cNvSpPr>
            <a:spLocks noGrp="1"/>
          </p:cNvSpPr>
          <p:nvPr>
            <p:ph type="body"/>
          </p:nvPr>
        </p:nvSpPr>
        <p:spPr>
          <a:ln/>
        </p:spPr>
        <p:txBody>
          <a:bodyPr wrap="square" lIns="99040" tIns="49519" rIns="99040" bIns="49519"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nvSpPr>
        <p:spPr>
          <a:xfrm>
            <a:off x="4022725" y="9721850"/>
            <a:ext cx="3074988" cy="511175"/>
          </a:xfrm>
          <a:prstGeom prst="rect">
            <a:avLst/>
          </a:prstGeom>
          <a:noFill/>
          <a:ln w="9525">
            <a:noFill/>
          </a:ln>
        </p:spPr>
        <p:txBody>
          <a:bodyPr lIns="99040" tIns="49519" rIns="99040" bIns="49519" anchor="b" anchorCtr="0"/>
          <a:p>
            <a:pPr lvl="0" algn="r" defTabSz="989330" eaLnBrk="1" hangingPunct="1"/>
            <a:fld id="{9A0DB2DC-4C9A-4742-B13C-FB6460FD3503}" type="slidenum">
              <a:rPr lang="zh-CN" altLang="en-US" sz="1300" dirty="0"/>
            </a:fld>
            <a:endParaRPr lang="zh-CN" altLang="en-US" sz="1300" dirty="0"/>
          </a:p>
        </p:txBody>
      </p:sp>
      <p:sp>
        <p:nvSpPr>
          <p:cNvPr id="78851" name="Rectangle 2"/>
          <p:cNvSpPr>
            <a:spLocks noGrp="1" noRot="1" noTextEdit="1"/>
          </p:cNvSpPr>
          <p:nvPr>
            <p:ph type="sldImg"/>
          </p:nvPr>
        </p:nvSpPr>
        <p:spPr>
          <a:ln>
            <a:miter lim="800000"/>
          </a:ln>
        </p:spPr>
      </p:sp>
      <p:sp>
        <p:nvSpPr>
          <p:cNvPr id="78852" name="Rectangle 3"/>
          <p:cNvSpPr>
            <a:spLocks noGrp="1"/>
          </p:cNvSpPr>
          <p:nvPr>
            <p:ph type="body"/>
          </p:nvPr>
        </p:nvSpPr>
        <p:spPr>
          <a:ln/>
        </p:spPr>
        <p:txBody>
          <a:bodyPr wrap="square" lIns="99040" tIns="49519" rIns="99040" bIns="49519"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1122365"/>
            <a:ext cx="6858010" cy="2387603"/>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2" y="3602043"/>
            <a:ext cx="6858010" cy="16557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bg>
      <p:bgPr>
        <a:solidFill>
          <a:srgbClr val="FFE699"/>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28651" y="365126"/>
            <a:ext cx="7886712" cy="581184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标题，内容与文本">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fld id="{126188E3-63BC-49CB-B099-3F7518BD3D2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12" cy="2852741"/>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70"/>
            <a:ext cx="7886712" cy="150018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1" y="1825628"/>
            <a:ext cx="3886206" cy="435134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7" y="1825628"/>
            <a:ext cx="3886206" cy="435134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12" cy="1325565"/>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2" y="1778441"/>
            <a:ext cx="3655186" cy="823913"/>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2" y="2665383"/>
            <a:ext cx="3655186" cy="352428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11" y="1778441"/>
            <a:ext cx="3673187" cy="823913"/>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11" y="2665383"/>
            <a:ext cx="3673187" cy="352428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E699"/>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FE699"/>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1"/>
            <a:ext cx="3124016" cy="1600202"/>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7" y="457202"/>
            <a:ext cx="4629157" cy="5403858"/>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2" y="2057403"/>
            <a:ext cx="3124016" cy="3811594"/>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7"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rgbClr val="FFE699"/>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5" y="365126"/>
            <a:ext cx="1971678" cy="5811846"/>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1" y="365126"/>
            <a:ext cx="5800734" cy="5811846"/>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fld id="{126188E3-63BC-49CB-B099-3F7518BD3D2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jpeg"/><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jpeg"/><Relationship Id="rId1"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jpeg"/><Relationship Id="rId1"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jpeg"/><Relationship Id="rId1"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9.jpeg"/><Relationship Id="rId1"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jpeg"/><Relationship Id="rId1" Type="http://schemas.openxmlformats.org/officeDocument/2006/relationships/image" Target="../media/image6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68.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png"/><Relationship Id="rId1"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3.jpeg"/><Relationship Id="rId1" Type="http://schemas.openxmlformats.org/officeDocument/2006/relationships/image" Target="../media/image7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12290" name="文本框 2"/>
          <p:cNvSpPr txBox="1"/>
          <p:nvPr/>
        </p:nvSpPr>
        <p:spPr>
          <a:xfrm>
            <a:off x="784225" y="1690370"/>
            <a:ext cx="7577138" cy="768350"/>
          </a:xfrm>
          <a:prstGeom prst="rect">
            <a:avLst/>
          </a:prstGeom>
          <a:noFill/>
          <a:ln w="9525">
            <a:noFill/>
          </a:ln>
        </p:spPr>
        <p:txBody>
          <a:bodyPr>
            <a:spAutoFit/>
          </a:bodyPr>
          <a:p>
            <a:pPr algn="ctr">
              <a:lnSpc>
                <a:spcPct val="100000"/>
              </a:lnSpc>
              <a:spcBef>
                <a:spcPct val="0"/>
              </a:spcBef>
            </a:pPr>
            <a:r>
              <a:rPr lang="zh-CN" altLang="en-US" sz="4400" dirty="0">
                <a:solidFill>
                  <a:srgbClr val="FF0000"/>
                </a:solidFill>
                <a:latin typeface="宋体" panose="02010600030101010101" pitchFamily="2" charset="-122"/>
                <a:sym typeface="宋体" panose="02010600030101010101" pitchFamily="2" charset="-122"/>
              </a:rPr>
              <a:t>挖掘机安全操作规程</a:t>
            </a:r>
            <a:r>
              <a:rPr lang="zh-CN" altLang="en-US" dirty="0">
                <a:solidFill>
                  <a:schemeClr val="tx2"/>
                </a:solidFill>
                <a:latin typeface="宋体" panose="02010600030101010101" pitchFamily="2" charset="-122"/>
                <a:sym typeface="宋体" panose="02010600030101010101" pitchFamily="2" charset="-122"/>
              </a:rPr>
              <a:t>        </a:t>
            </a:r>
            <a:endParaRPr lang="zh-CN" altLang="en-US" dirty="0">
              <a:solidFill>
                <a:schemeClr val="tx2"/>
              </a:solidFill>
              <a:latin typeface="宋体" panose="02010600030101010101" pitchFamily="2" charset="-122"/>
              <a:sym typeface="宋体" panose="02010600030101010101" pitchFamily="2" charset="-122"/>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pic>
        <p:nvPicPr>
          <p:cNvPr id="2" name="图片 1" descr="a 头"/>
          <p:cNvPicPr>
            <a:picLocks noChangeAspect="1"/>
          </p:cNvPicPr>
          <p:nvPr/>
        </p:nvPicPr>
        <p:blipFill>
          <a:blip r:embed="rId1"/>
          <a:stretch>
            <a:fillRect/>
          </a:stretch>
        </p:blipFill>
        <p:spPr>
          <a:xfrm>
            <a:off x="4747260" y="3847465"/>
            <a:ext cx="3773170" cy="1957070"/>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67592" name="文本框 3"/>
          <p:cNvSpPr txBox="1">
            <a:spLocks noGrp="1"/>
          </p:cNvSpPr>
          <p:nvPr>
            <p:ph type="title"/>
          </p:nvPr>
        </p:nvSpPr>
        <p:spPr>
          <a:xfrm>
            <a:off x="0" y="258763"/>
            <a:ext cx="9144000" cy="5159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20483" name="文本框 3"/>
          <p:cNvSpPr txBox="1"/>
          <p:nvPr/>
        </p:nvSpPr>
        <p:spPr>
          <a:xfrm>
            <a:off x="244475" y="819150"/>
            <a:ext cx="4322763" cy="423863"/>
          </a:xfrm>
          <a:prstGeom prst="rect">
            <a:avLst/>
          </a:prstGeom>
          <a:noFill/>
          <a:ln w="9525">
            <a:noFill/>
          </a:ln>
        </p:spPr>
        <p:txBody>
          <a:bodyPr>
            <a:spAutoFit/>
          </a:bodyPr>
          <a:p>
            <a:r>
              <a:rPr lang="zh-CN" altLang="en-US" sz="2400" b="1" dirty="0">
                <a:latin typeface="Calibri" panose="020F0502020204030204" pitchFamily="34" charset="0"/>
              </a:rPr>
              <a:t>（一）、挖掘机安全常识 </a:t>
            </a:r>
            <a:endParaRPr lang="zh-CN" altLang="en-US" sz="2400" b="1" dirty="0">
              <a:latin typeface="Calibri" panose="020F0502020204030204" pitchFamily="34" charset="0"/>
            </a:endParaRPr>
          </a:p>
        </p:txBody>
      </p:sp>
      <p:pic>
        <p:nvPicPr>
          <p:cNvPr id="20484" name="内容占位符 5"/>
          <p:cNvPicPr>
            <a:picLocks noGrp="1" noChangeAspect="1"/>
          </p:cNvPicPr>
          <p:nvPr>
            <p:ph sz="half" idx="1"/>
          </p:nvPr>
        </p:nvPicPr>
        <p:blipFill>
          <a:blip r:embed="rId1"/>
          <a:srcRect/>
          <a:stretch>
            <a:fillRect/>
          </a:stretch>
        </p:blipFill>
        <p:spPr>
          <a:xfrm>
            <a:off x="1076325" y="1436688"/>
            <a:ext cx="7794625" cy="5203825"/>
          </a:xfrm>
          <a:ln/>
        </p:spPr>
      </p:pic>
      <p:sp>
        <p:nvSpPr>
          <p:cNvPr id="8" name="线形标注 1 7"/>
          <p:cNvSpPr/>
          <p:nvPr/>
        </p:nvSpPr>
        <p:spPr>
          <a:xfrm>
            <a:off x="3901440" y="2991485"/>
            <a:ext cx="1341120" cy="639445"/>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rPr>
              <a:t>安全帽</a:t>
            </a:r>
            <a:endParaRPr kumimoji="0" lang="zh-CN" altLang="en-US" sz="2800" b="0"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mn-lt"/>
              <a:ea typeface="+mn-ea"/>
              <a:cs typeface="+mn-cs"/>
            </a:endParaRPr>
          </a:p>
        </p:txBody>
      </p:sp>
      <p:sp>
        <p:nvSpPr>
          <p:cNvPr id="9" name="线形标注 1(无边框) 8"/>
          <p:cNvSpPr/>
          <p:nvPr/>
        </p:nvSpPr>
        <p:spPr>
          <a:xfrm>
            <a:off x="3576638" y="5249863"/>
            <a:ext cx="1350963" cy="500063"/>
          </a:xfrm>
          <a:prstGeom prst="callout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rgbClr val="C00000"/>
                </a:solidFill>
                <a:effectLst/>
                <a:uLnTx/>
                <a:uFillTx/>
                <a:latin typeface="+mn-lt"/>
                <a:ea typeface="+mn-ea"/>
                <a:cs typeface="+mn-cs"/>
              </a:rPr>
              <a:t>硬底鞋</a:t>
            </a:r>
            <a:endParaRPr kumimoji="0" lang="zh-CN" altLang="en-US" sz="2800" b="0" i="0" u="none" strike="noStrike" kern="1200" cap="none" spc="0" normalizeH="0" baseline="0" noProof="1">
              <a:ln>
                <a:noFill/>
              </a:ln>
              <a:solidFill>
                <a:srgbClr val="C00000"/>
              </a:solidFill>
              <a:effectLst/>
              <a:uLnTx/>
              <a:uFillTx/>
              <a:latin typeface="+mn-lt"/>
              <a:ea typeface="+mn-ea"/>
              <a:cs typeface="+mn-cs"/>
            </a:endParaRPr>
          </a:p>
        </p:txBody>
      </p:sp>
      <p:sp>
        <p:nvSpPr>
          <p:cNvPr id="11" name="线形标注 3 10"/>
          <p:cNvSpPr/>
          <p:nvPr/>
        </p:nvSpPr>
        <p:spPr>
          <a:xfrm>
            <a:off x="1277938" y="3724275"/>
            <a:ext cx="1000125" cy="628650"/>
          </a:xfrm>
          <a:prstGeom prst="borderCallout3">
            <a:avLst>
              <a:gd name="adj1" fmla="val 18750"/>
              <a:gd name="adj2" fmla="val -8333"/>
              <a:gd name="adj3" fmla="val 18750"/>
              <a:gd name="adj4" fmla="val -16667"/>
              <a:gd name="adj5" fmla="val 100000"/>
              <a:gd name="adj6" fmla="val -16667"/>
              <a:gd name="adj7" fmla="val 114444"/>
              <a:gd name="adj8" fmla="val 1166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rPr>
              <a:t>手套</a:t>
            </a:r>
            <a:endParaRPr kumimoji="0" lang="zh-CN" altLang="en-US" sz="28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13" name="线形标注 1 12"/>
          <p:cNvSpPr/>
          <p:nvPr/>
        </p:nvSpPr>
        <p:spPr>
          <a:xfrm>
            <a:off x="4321175" y="1787525"/>
            <a:ext cx="1800225" cy="660400"/>
          </a:xfrm>
          <a:prstGeom prst="borderCallout1">
            <a:avLst>
              <a:gd name="adj1" fmla="val 18750"/>
              <a:gd name="adj2" fmla="val -8333"/>
              <a:gd name="adj3" fmla="val 193076"/>
              <a:gd name="adj4" fmla="val -60565"/>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chemeClr val="accent5">
                    <a:lumMod val="50000"/>
                  </a:schemeClr>
                </a:solidFill>
                <a:effectLst/>
                <a:uLnTx/>
                <a:uFillTx/>
                <a:latin typeface="+mn-lt"/>
                <a:ea typeface="+mn-ea"/>
                <a:cs typeface="+mn-cs"/>
              </a:rPr>
              <a:t>紧身衣服</a:t>
            </a:r>
            <a:endParaRPr kumimoji="0" lang="zh-CN" altLang="en-US" sz="2800" b="0" i="0" u="none" strike="noStrike" kern="1200" cap="none" spc="0" normalizeH="0" baseline="0" noProof="1">
              <a:ln>
                <a:noFill/>
              </a:ln>
              <a:solidFill>
                <a:schemeClr val="accent5">
                  <a:lumMod val="50000"/>
                </a:schemeClr>
              </a:solidFill>
              <a:effectLst/>
              <a:uLnTx/>
              <a:uFillTx/>
              <a:latin typeface="+mn-lt"/>
              <a:ea typeface="+mn-ea"/>
              <a:cs typeface="+mn-cs"/>
            </a:endParaRPr>
          </a:p>
        </p:txBody>
      </p:sp>
      <p:sp>
        <p:nvSpPr>
          <p:cNvPr id="14" name="椭圆形标注 13"/>
          <p:cNvSpPr/>
          <p:nvPr/>
        </p:nvSpPr>
        <p:spPr>
          <a:xfrm>
            <a:off x="1076325" y="1533525"/>
            <a:ext cx="1404938" cy="690563"/>
          </a:xfrm>
          <a:prstGeom prst="wedgeEllipseCallout">
            <a:avLst>
              <a:gd name="adj1" fmla="val 65567"/>
              <a:gd name="adj2" fmla="val 103787"/>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chemeClr val="accent5">
                    <a:lumMod val="50000"/>
                  </a:schemeClr>
                </a:solidFill>
                <a:effectLst/>
                <a:uLnTx/>
                <a:uFillTx/>
                <a:latin typeface="+mn-lt"/>
                <a:ea typeface="+mn-ea"/>
                <a:cs typeface="+mn-cs"/>
              </a:rPr>
              <a:t>一个不能少</a:t>
            </a:r>
            <a:endParaRPr kumimoji="0" lang="zh-CN" altLang="en-US" sz="1600" b="0" i="0" u="none" strike="noStrike" kern="1200" cap="none" spc="0" normalizeH="0" baseline="0" noProof="1">
              <a:ln>
                <a:noFill/>
              </a:ln>
              <a:solidFill>
                <a:schemeClr val="accent5">
                  <a:lumMod val="50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21506" name="Rectangle 9"/>
          <p:cNvSpPr/>
          <p:nvPr/>
        </p:nvSpPr>
        <p:spPr>
          <a:xfrm>
            <a:off x="4538663" y="3535363"/>
            <a:ext cx="215900" cy="244475"/>
          </a:xfrm>
          <a:prstGeom prst="rect">
            <a:avLst/>
          </a:prstGeom>
          <a:noFill/>
          <a:ln w="9525">
            <a:noFill/>
          </a:ln>
        </p:spPr>
        <p:txBody>
          <a:bodyPr wrap="none">
            <a:spAutoFit/>
          </a:bodyPr>
          <a:p>
            <a:pPr>
              <a:lnSpc>
                <a:spcPct val="100000"/>
              </a:lnSpc>
              <a:spcBef>
                <a:spcPct val="0"/>
              </a:spcBef>
            </a:pPr>
            <a:r>
              <a:rPr lang="en-US" altLang="ja-JP" sz="1000" dirty="0">
                <a:latin typeface="Arial" panose="020B0604020202020204" pitchFamily="34" charset="0"/>
              </a:rPr>
              <a:t> </a:t>
            </a:r>
            <a:endParaRPr lang="en-US" altLang="ja-JP" sz="10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21508" name="Rectangle 2"/>
          <p:cNvSpPr>
            <a:spLocks noGrp="1"/>
          </p:cNvSpPr>
          <p:nvPr/>
        </p:nvSpPr>
        <p:spPr>
          <a:xfrm>
            <a:off x="531813" y="1243013"/>
            <a:ext cx="8229600" cy="784225"/>
          </a:xfrm>
          <a:prstGeom prst="rect">
            <a:avLst/>
          </a:prstGeom>
          <a:noFill/>
          <a:ln w="9525">
            <a:noFill/>
          </a:ln>
        </p:spPr>
        <p:txBody>
          <a:bodyPr anchor="ctr" anchorCtr="0"/>
          <a:p>
            <a:pPr eaLnBrk="0" hangingPunct="0">
              <a:lnSpc>
                <a:spcPct val="100000"/>
              </a:lnSpc>
              <a:spcBef>
                <a:spcPct val="0"/>
              </a:spcBef>
            </a:pPr>
            <a:br>
              <a:rPr lang="en-US" altLang="zh-CN" sz="2000" b="1" dirty="0">
                <a:solidFill>
                  <a:schemeClr val="tx2"/>
                </a:solidFill>
                <a:latin typeface="宋体" panose="02010600030101010101" pitchFamily="2" charset="-122"/>
              </a:rPr>
            </a:br>
            <a:r>
              <a:rPr lang="en-US" altLang="zh-CN" sz="2400" dirty="0">
                <a:solidFill>
                  <a:schemeClr val="tx2"/>
                </a:solidFill>
                <a:latin typeface="宋体" panose="02010600030101010101" pitchFamily="2" charset="-122"/>
              </a:rPr>
              <a:t>1</a:t>
            </a:r>
            <a:r>
              <a:rPr lang="zh-CN" altLang="en-US" sz="2400" dirty="0">
                <a:solidFill>
                  <a:schemeClr val="tx2"/>
                </a:solidFill>
                <a:latin typeface="宋体" panose="02010600030101010101" pitchFamily="2" charset="-122"/>
              </a:rPr>
              <a:t>、工作服和操作人员防护用品</a:t>
            </a:r>
            <a:br>
              <a:rPr lang="zh-CN" altLang="en-US" sz="3600" b="1" dirty="0">
                <a:solidFill>
                  <a:schemeClr val="tx2"/>
                </a:solidFill>
                <a:latin typeface="宋体" panose="02010600030101010101" pitchFamily="2" charset="-122"/>
              </a:rPr>
            </a:br>
            <a:endParaRPr lang="zh-CN" altLang="en-US" sz="3600" b="1" dirty="0">
              <a:solidFill>
                <a:schemeClr val="tx2"/>
              </a:solidFill>
              <a:latin typeface="宋体" panose="02010600030101010101" pitchFamily="2" charset="-122"/>
            </a:endParaRPr>
          </a:p>
        </p:txBody>
      </p:sp>
      <p:sp>
        <p:nvSpPr>
          <p:cNvPr id="21509" name="文本框 4"/>
          <p:cNvSpPr txBox="1"/>
          <p:nvPr/>
        </p:nvSpPr>
        <p:spPr>
          <a:xfrm>
            <a:off x="450850" y="1751013"/>
            <a:ext cx="8407400" cy="4089400"/>
          </a:xfrm>
          <a:prstGeom prst="rect">
            <a:avLst/>
          </a:prstGeom>
          <a:noFill/>
          <a:ln w="9525">
            <a:noFill/>
          </a:ln>
        </p:spPr>
        <p:txBody>
          <a:bodyPr>
            <a:spAutoFit/>
          </a:bodyPr>
          <a:p>
            <a:pPr marL="457200" indent="-457200">
              <a:buFont typeface="Arial" panose="020B0604020202020204" pitchFamily="34" charset="0"/>
              <a:buChar char="•"/>
            </a:pPr>
            <a:r>
              <a:rPr lang="zh-CN" altLang="en-US" dirty="0">
                <a:latin typeface="Calibri" panose="020F0502020204030204" pitchFamily="34" charset="0"/>
              </a:rPr>
              <a:t>不要穿戴宽松的衣服和饰品，它们有挂住控制杆或其他突出部件的危险。</a:t>
            </a:r>
            <a:endParaRPr lang="zh-CN" altLang="en-US" dirty="0">
              <a:latin typeface="Calibri" panose="020F0502020204030204" pitchFamily="34" charset="0"/>
            </a:endParaRPr>
          </a:p>
          <a:p>
            <a:pPr marL="457200" indent="-457200">
              <a:buFont typeface="Arial" panose="020B0604020202020204" pitchFamily="34" charset="0"/>
              <a:buChar char="•"/>
            </a:pPr>
            <a:r>
              <a:rPr lang="zh-CN" altLang="en-US" dirty="0">
                <a:latin typeface="Calibri" panose="020F0502020204030204" pitchFamily="34" charset="0"/>
              </a:rPr>
              <a:t>如果头发太长，并伸出安全帽，会有缠入机器的危险，因此要将头发扎上，注意不要让头发缠入机器。</a:t>
            </a:r>
            <a:endParaRPr lang="zh-CN" altLang="en-US" dirty="0">
              <a:latin typeface="Calibri" panose="020F0502020204030204" pitchFamily="34" charset="0"/>
            </a:endParaRPr>
          </a:p>
          <a:p>
            <a:pPr marL="457200" indent="-457200">
              <a:buFont typeface="Arial" panose="020B0604020202020204" pitchFamily="34" charset="0"/>
              <a:buChar char="•"/>
            </a:pPr>
            <a:r>
              <a:rPr lang="zh-CN" altLang="en-US" dirty="0">
                <a:latin typeface="Calibri" panose="020F0502020204030204" pitchFamily="34" charset="0"/>
              </a:rPr>
              <a:t>始终要戴安全帽。</a:t>
            </a:r>
            <a:endParaRPr lang="zh-CN" altLang="en-US" dirty="0">
              <a:latin typeface="Calibri" panose="020F0502020204030204" pitchFamily="34" charset="0"/>
            </a:endParaRPr>
          </a:p>
          <a:p>
            <a:pPr marL="457200" indent="-457200">
              <a:buFont typeface="Arial" panose="020B0604020202020204" pitchFamily="34" charset="0"/>
              <a:buChar char="•"/>
            </a:pPr>
            <a:r>
              <a:rPr lang="zh-CN" altLang="en-US" dirty="0">
                <a:latin typeface="Calibri" panose="020F0502020204030204" pitchFamily="34" charset="0"/>
              </a:rPr>
              <a:t>在操作或保养机器时，如果工作需要，要戴安全眼睛、面罩、手套、耳塞以及安全带。</a:t>
            </a:r>
            <a:endParaRPr lang="zh-CN" altLang="en-US" dirty="0">
              <a:latin typeface="Calibri" panose="020F0502020204030204" pitchFamily="34" charset="0"/>
            </a:endParaRPr>
          </a:p>
          <a:p>
            <a:pPr marL="457200" indent="-457200">
              <a:buFont typeface="Arial" panose="020B0604020202020204" pitchFamily="34" charset="0"/>
              <a:buChar char="•"/>
            </a:pPr>
            <a:r>
              <a:rPr lang="zh-CN" altLang="en-US" dirty="0">
                <a:latin typeface="Calibri" panose="020F0502020204030204" pitchFamily="34" charset="0"/>
              </a:rPr>
              <a:t>在使用前，要检查所有保护装置的功能是否正常。</a:t>
            </a:r>
            <a:endParaRPr lang="zh-CN" altLang="en-US" dirty="0">
              <a:latin typeface="Calibri" panose="020F0502020204030204" pitchFamily="34" charset="0"/>
            </a:endParaRPr>
          </a:p>
        </p:txBody>
      </p:sp>
      <p:sp>
        <p:nvSpPr>
          <p:cNvPr id="21510" name="文本框 3"/>
          <p:cNvSpPr txBox="1"/>
          <p:nvPr/>
        </p:nvSpPr>
        <p:spPr>
          <a:xfrm>
            <a:off x="244475" y="819150"/>
            <a:ext cx="4322763" cy="423863"/>
          </a:xfrm>
          <a:prstGeom prst="rect">
            <a:avLst/>
          </a:prstGeom>
          <a:noFill/>
          <a:ln w="9525">
            <a:noFill/>
          </a:ln>
        </p:spPr>
        <p:txBody>
          <a:bodyPr>
            <a:spAutoFit/>
          </a:bodyPr>
          <a:p>
            <a:r>
              <a:rPr lang="zh-CN" altLang="en-US" sz="2400" b="1" dirty="0">
                <a:latin typeface="Calibri" panose="020F0502020204030204" pitchFamily="34" charset="0"/>
              </a:rPr>
              <a:t>（一）、挖掘机安全常识 </a:t>
            </a:r>
            <a:endParaRPr lang="zh-CN" altLang="en-US" sz="2400" b="1" dirty="0">
              <a:latin typeface="Calibri" panose="020F0502020204030204" pitchFamily="34"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22530" name="Picture 4" descr="q2"/>
          <p:cNvPicPr>
            <a:picLocks noChangeAspect="1"/>
          </p:cNvPicPr>
          <p:nvPr/>
        </p:nvPicPr>
        <p:blipFill>
          <a:blip r:embed="rId1"/>
          <a:stretch>
            <a:fillRect/>
          </a:stretch>
        </p:blipFill>
        <p:spPr>
          <a:xfrm>
            <a:off x="1295400" y="2903538"/>
            <a:ext cx="6537325" cy="3649662"/>
          </a:xfrm>
          <a:prstGeom prst="rect">
            <a:avLst/>
          </a:prstGeom>
          <a:noFill/>
          <a:ln w="9525">
            <a:noFill/>
          </a:ln>
        </p:spPr>
      </p:pic>
      <p:sp>
        <p:nvSpPr>
          <p:cNvPr id="22531" name="Text Box 8"/>
          <p:cNvSpPr txBox="1"/>
          <p:nvPr/>
        </p:nvSpPr>
        <p:spPr>
          <a:xfrm>
            <a:off x="523875" y="2155825"/>
            <a:ext cx="8229600" cy="646113"/>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液压挖掘机机手正在进行用液压挖掘机将装在翻斗车里的砂土刮平的作业</a:t>
            </a:r>
            <a:r>
              <a:rPr lang="ja-JP" altLang="en-US" sz="1800" dirty="0">
                <a:latin typeface="Arial" panose="020B0604020202020204" pitchFamily="34" charset="0"/>
              </a:rPr>
              <a:t>。</a:t>
            </a:r>
            <a:r>
              <a:rPr lang="zh-CN" altLang="en-US" sz="1800" dirty="0">
                <a:latin typeface="Arial" panose="020B0604020202020204" pitchFamily="34" charset="0"/>
              </a:rPr>
              <a:t>听到翻斗车驾驶员的呼唤后，机手停止作业，正要从液压挖掘机上下来。</a:t>
            </a:r>
            <a:endParaRPr lang="zh-CN" altLang="en-US" sz="1800" dirty="0">
              <a:latin typeface="Arial" panose="020B0604020202020204" pitchFamily="34" charset="0"/>
            </a:endParaRPr>
          </a:p>
        </p:txBody>
      </p:sp>
      <p:sp>
        <p:nvSpPr>
          <p:cNvPr id="22532" name="AutoShape 9" descr="ブーケ"/>
          <p:cNvSpPr/>
          <p:nvPr/>
        </p:nvSpPr>
        <p:spPr>
          <a:xfrm>
            <a:off x="1373188" y="1546225"/>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穿戴不合适的服装引起的安全事故</a:t>
            </a:r>
            <a:endParaRPr lang="ja-JP" altLang="en-US" sz="1800" dirty="0">
              <a:latin typeface="Arial" panose="020B0604020202020204" pitchFamily="34" charset="0"/>
            </a:endParaRPr>
          </a:p>
        </p:txBody>
      </p:sp>
      <p:sp>
        <p:nvSpPr>
          <p:cNvPr id="4" name="文本框 3"/>
          <p:cNvSpPr txBox="1"/>
          <p:nvPr/>
        </p:nvSpPr>
        <p:spPr>
          <a:xfrm>
            <a:off x="-3175" y="258763"/>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22534" name="Text Box 10"/>
          <p:cNvSpPr txBox="1"/>
          <p:nvPr/>
        </p:nvSpPr>
        <p:spPr>
          <a:xfrm>
            <a:off x="385763" y="838200"/>
            <a:ext cx="2011362"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23554" name="Picture 3" descr="a2"/>
          <p:cNvPicPr>
            <a:picLocks noChangeAspect="1"/>
          </p:cNvPicPr>
          <p:nvPr/>
        </p:nvPicPr>
        <p:blipFill>
          <a:blip r:embed="rId1"/>
          <a:stretch>
            <a:fillRect/>
          </a:stretch>
        </p:blipFill>
        <p:spPr>
          <a:xfrm>
            <a:off x="1254125" y="2312988"/>
            <a:ext cx="6511925" cy="4162425"/>
          </a:xfrm>
          <a:prstGeom prst="rect">
            <a:avLst/>
          </a:prstGeom>
          <a:noFill/>
          <a:ln w="9525">
            <a:noFill/>
          </a:ln>
        </p:spPr>
      </p:pic>
      <p:sp>
        <p:nvSpPr>
          <p:cNvPr id="23555" name="Text Box 6"/>
          <p:cNvSpPr txBox="1"/>
          <p:nvPr/>
        </p:nvSpPr>
        <p:spPr>
          <a:xfrm>
            <a:off x="533400" y="1524000"/>
            <a:ext cx="8153400" cy="641350"/>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机手防寒服衣摆处的系绳勾到了回转操作杆，液压挖掘机向</a:t>
            </a:r>
            <a:r>
              <a:rPr lang="ja-JP" altLang="en-US" sz="1800" dirty="0">
                <a:latin typeface="Arial" panose="020B0604020202020204" pitchFamily="34" charset="0"/>
              </a:rPr>
              <a:t>左</a:t>
            </a:r>
            <a:r>
              <a:rPr lang="zh-CN" altLang="en-US" sz="1800" dirty="0">
                <a:latin typeface="Arial" panose="020B0604020202020204" pitchFamily="34" charset="0"/>
              </a:rPr>
              <a:t>旋转。从挖掘机上跳下来的机手被行走装置和回转机架夹到而死亡</a:t>
            </a:r>
            <a:r>
              <a:rPr lang="ja-JP" altLang="en-US" sz="1800" dirty="0">
                <a:latin typeface="Arial" panose="020B0604020202020204" pitchFamily="34" charset="0"/>
              </a:rPr>
              <a:t>。</a:t>
            </a:r>
            <a:endParaRPr lang="ja-JP" altLang="en-US" sz="1800" dirty="0">
              <a:latin typeface="Arial" panose="020B0604020202020204" pitchFamily="34" charset="0"/>
            </a:endParaRPr>
          </a:p>
        </p:txBody>
      </p:sp>
      <p:sp>
        <p:nvSpPr>
          <p:cNvPr id="23556" name="AutoShape 7"/>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24578" name="Picture 3" descr="b_224"/>
          <p:cNvPicPr>
            <a:picLocks noChangeAspect="1"/>
          </p:cNvPicPr>
          <p:nvPr/>
        </p:nvPicPr>
        <p:blipFill>
          <a:blip r:embed="rId1"/>
          <a:stretch>
            <a:fillRect/>
          </a:stretch>
        </p:blipFill>
        <p:spPr>
          <a:xfrm>
            <a:off x="1687513" y="3000375"/>
            <a:ext cx="5257800" cy="3703638"/>
          </a:xfrm>
          <a:prstGeom prst="rect">
            <a:avLst/>
          </a:prstGeom>
          <a:noFill/>
          <a:ln w="9525">
            <a:noFill/>
          </a:ln>
        </p:spPr>
      </p:pic>
      <p:sp>
        <p:nvSpPr>
          <p:cNvPr id="24579" name="Text Box 10"/>
          <p:cNvSpPr txBox="1"/>
          <p:nvPr/>
        </p:nvSpPr>
        <p:spPr>
          <a:xfrm>
            <a:off x="609600" y="1524000"/>
            <a:ext cx="8077200" cy="1200150"/>
          </a:xfrm>
          <a:prstGeom prst="rect">
            <a:avLst/>
          </a:prstGeom>
          <a:noFill/>
          <a:ln w="9525">
            <a:noFill/>
          </a:ln>
        </p:spPr>
        <p:txBody>
          <a:bodyPr>
            <a:spAutoFit/>
          </a:bodyPr>
          <a:p>
            <a:pPr>
              <a:lnSpc>
                <a:spcPts val="2165"/>
              </a:lnSpc>
              <a:spcBef>
                <a:spcPct val="0"/>
              </a:spcBef>
            </a:pPr>
            <a:r>
              <a:rPr lang="en-US" altLang="ja-JP" sz="1800" dirty="0">
                <a:latin typeface="Arial" panose="020B0604020202020204" pitchFamily="34" charset="0"/>
              </a:rPr>
              <a:t>(1)</a:t>
            </a:r>
            <a:r>
              <a:rPr lang="ja-JP" altLang="en-US" sz="1800" dirty="0">
                <a:latin typeface="Arial" panose="020B0604020202020204" pitchFamily="34" charset="0"/>
              </a:rPr>
              <a:t>　</a:t>
            </a:r>
            <a:r>
              <a:rPr lang="zh-CN" altLang="en-US" sz="1800" dirty="0">
                <a:latin typeface="Arial" panose="020B0604020202020204" pitchFamily="34" charset="0"/>
              </a:rPr>
              <a:t>从液压挖掘机等建设机械的驾驶座上离开时，要将铲斗放下，停止发动机</a:t>
            </a:r>
            <a:r>
              <a:rPr lang="ja-JP" altLang="en-US" sz="1800" dirty="0">
                <a:latin typeface="Arial" panose="020B0604020202020204" pitchFamily="34" charset="0"/>
              </a:rPr>
              <a:t>、</a:t>
            </a:r>
            <a:r>
              <a:rPr lang="zh-CN" altLang="en-US" sz="1800" dirty="0">
                <a:latin typeface="Arial" panose="020B0604020202020204" pitchFamily="34" charset="0"/>
              </a:rPr>
              <a:t>拔出钥匙</a:t>
            </a:r>
            <a:r>
              <a:rPr lang="ja-JP" altLang="en-US" sz="1800" dirty="0">
                <a:latin typeface="Arial" panose="020B0604020202020204" pitchFamily="34" charset="0"/>
              </a:rPr>
              <a:t>。</a:t>
            </a:r>
            <a:r>
              <a:rPr lang="zh-CN" altLang="en-US" sz="1800" dirty="0">
                <a:latin typeface="Arial" panose="020B0604020202020204" pitchFamily="34" charset="0"/>
              </a:rPr>
              <a:t>另外还要将操作杆等的安全锁锁住</a:t>
            </a:r>
            <a:r>
              <a:rPr lang="ja-JP" altLang="en-US" sz="1800" dirty="0">
                <a:latin typeface="Arial" panose="020B0604020202020204" pitchFamily="34" charset="0"/>
              </a:rPr>
              <a:t>。</a:t>
            </a:r>
            <a:endParaRPr lang="ja-JP" altLang="en-US" sz="1800" dirty="0">
              <a:latin typeface="Arial" panose="020B0604020202020204" pitchFamily="34" charset="0"/>
            </a:endParaRPr>
          </a:p>
          <a:p>
            <a:pPr>
              <a:lnSpc>
                <a:spcPts val="2165"/>
              </a:lnSpc>
              <a:spcBef>
                <a:spcPct val="0"/>
              </a:spcBef>
            </a:pPr>
            <a:r>
              <a:rPr lang="en-US" altLang="ja-JP" sz="1800" dirty="0">
                <a:latin typeface="Arial" panose="020B0604020202020204" pitchFamily="34" charset="0"/>
              </a:rPr>
              <a:t>(2)</a:t>
            </a:r>
            <a:r>
              <a:rPr lang="ja-JP" altLang="en-US" sz="1800" dirty="0">
                <a:latin typeface="Arial" panose="020B0604020202020204" pitchFamily="34" charset="0"/>
              </a:rPr>
              <a:t>　</a:t>
            </a:r>
            <a:r>
              <a:rPr lang="zh-CN" altLang="en-US" sz="1800" dirty="0">
                <a:latin typeface="Arial" panose="020B0604020202020204" pitchFamily="34" charset="0"/>
              </a:rPr>
              <a:t>作业人员的服装方面，要把袖子、衣摆的纽扣以及带子等弄好，不要使它们勾到操作杆等。</a:t>
            </a:r>
            <a:endParaRPr lang="ja-JP" altLang="en-US" sz="1800" dirty="0">
              <a:latin typeface="Arial" panose="020B0604020202020204" pitchFamily="34" charset="0"/>
            </a:endParaRPr>
          </a:p>
        </p:txBody>
      </p:sp>
      <p:sp>
        <p:nvSpPr>
          <p:cNvPr id="24580" name="AutoShape 11" descr="大理石 (緑)"/>
          <p:cNvSpPr/>
          <p:nvPr/>
        </p:nvSpPr>
        <p:spPr>
          <a:xfrm>
            <a:off x="990600" y="83820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C00000"/>
                </a:solidFill>
                <a:latin typeface="Arial" panose="020B0604020202020204" pitchFamily="34" charset="0"/>
              </a:rPr>
              <a:t>事故发生的要点</a:t>
            </a:r>
            <a:endParaRPr lang="zh-CN" altLang="en-US" sz="1800" dirty="0">
              <a:solidFill>
                <a:srgbClr val="C0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25602" name="文本占位符 67589"/>
          <p:cNvSpPr>
            <a:spLocks noGrp="1"/>
          </p:cNvSpPr>
          <p:nvPr>
            <p:ph type="body" sz="half" idx="2"/>
          </p:nvPr>
        </p:nvSpPr>
        <p:spPr>
          <a:xfrm>
            <a:off x="4602163" y="1252538"/>
            <a:ext cx="3867150" cy="4937125"/>
          </a:xfrm>
          <a:ln/>
        </p:spPr>
        <p:txBody>
          <a:bodyPr vert="horz" wrap="square" lIns="91440" tIns="45720" rIns="91440" bIns="45720" anchor="t" anchorCtr="0"/>
          <a:p>
            <a:pPr eaLnBrk="1" hangingPunct="1">
              <a:lnSpc>
                <a:spcPct val="80000"/>
              </a:lnSpc>
              <a:buClrTx/>
              <a:buSzTx/>
              <a:buFont typeface="Arial" panose="020B0604020202020204" pitchFamily="34" charset="0"/>
            </a:pPr>
            <a:r>
              <a:rPr lang="zh-CN" altLang="zh-CN" sz="2400" b="1" dirty="0">
                <a:solidFill>
                  <a:srgbClr val="FF0000"/>
                </a:solidFill>
              </a:rPr>
              <a:t>安全帽前你检查过了么？</a:t>
            </a:r>
            <a:endParaRPr lang="zh-CN" altLang="zh-CN" sz="2400" b="1" dirty="0">
              <a:solidFill>
                <a:srgbClr val="FF0000"/>
              </a:solidFill>
            </a:endParaRPr>
          </a:p>
          <a:p>
            <a:pPr eaLnBrk="1" hangingPunct="1">
              <a:lnSpc>
                <a:spcPts val="2875"/>
              </a:lnSpc>
              <a:buClrTx/>
              <a:buSzTx/>
              <a:buFont typeface="Arial" panose="020B0604020202020204" pitchFamily="34" charset="0"/>
            </a:pPr>
            <a:r>
              <a:rPr lang="zh-CN" altLang="en-US" sz="2400" dirty="0">
                <a:latin typeface="宋体" panose="02010600030101010101" pitchFamily="2" charset="-122"/>
              </a:rPr>
              <a:t>安全帽是防物体打击和坠落时头部碰撞的头部防护装置 </a:t>
            </a:r>
            <a:endParaRPr lang="zh-CN" altLang="en-US" sz="24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安全帽的例行检查：</a:t>
            </a:r>
            <a:endParaRPr lang="zh-CN" altLang="en-US" sz="18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帽壳无损伤、无裂纹、无显著变形；</a:t>
            </a:r>
            <a:endParaRPr lang="zh-CN" altLang="en-US" sz="18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帽衬无破损；</a:t>
            </a:r>
            <a:endParaRPr lang="zh-CN" altLang="en-US" sz="18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帽箍完好，与帽壳连接牢固；</a:t>
            </a:r>
            <a:endParaRPr lang="zh-CN" altLang="en-US" sz="18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帽带无侵蚀、无伤痕；</a:t>
            </a:r>
            <a:endParaRPr lang="zh-CN" altLang="en-US" sz="1800" dirty="0">
              <a:latin typeface="宋体" panose="02010600030101010101" pitchFamily="2" charset="-122"/>
            </a:endParaRPr>
          </a:p>
          <a:p>
            <a:pPr eaLnBrk="1" hangingPunct="1">
              <a:lnSpc>
                <a:spcPts val="2875"/>
              </a:lnSpc>
              <a:buClrTx/>
              <a:buSzTx/>
              <a:buFont typeface="Arial" panose="020B0604020202020204" pitchFamily="34" charset="0"/>
            </a:pPr>
            <a:r>
              <a:rPr lang="zh-CN" altLang="en-US" sz="1800" dirty="0">
                <a:latin typeface="宋体" panose="02010600030101010101" pitchFamily="2" charset="-122"/>
              </a:rPr>
              <a:t>锁扣完整有效；遇有严峻冲击后应立刻报废，切忌再用。</a:t>
            </a:r>
            <a:endParaRPr lang="zh-CN" altLang="en-US" sz="1800" dirty="0">
              <a:latin typeface="宋体" panose="02010600030101010101" pitchFamily="2" charset="-122"/>
            </a:endParaRPr>
          </a:p>
        </p:txBody>
      </p:sp>
      <p:pic>
        <p:nvPicPr>
          <p:cNvPr id="25603" name="currentImg" descr="8435e5dde71190ef777122e1ca1b9d16fdfa6001"/>
          <p:cNvPicPr>
            <a:picLocks noGrp="1" noChangeAspect="1"/>
          </p:cNvPicPr>
          <p:nvPr>
            <p:ph sz="half" idx="1"/>
          </p:nvPr>
        </p:nvPicPr>
        <p:blipFill>
          <a:blip r:embed="rId1"/>
          <a:srcRect/>
          <a:stretch>
            <a:fillRect/>
          </a:stretch>
        </p:blipFill>
        <p:spPr>
          <a:xfrm>
            <a:off x="649288" y="2174875"/>
            <a:ext cx="3846512" cy="3092450"/>
          </a:xfrm>
          <a:ln/>
        </p:spPr>
      </p:pic>
      <p:sp>
        <p:nvSpPr>
          <p:cNvPr id="67592" name="文本框 3"/>
          <p:cNvSpPr txBox="1">
            <a:spLocks noGrp="1"/>
          </p:cNvSpPr>
          <p:nvPr>
            <p:ph type="title"/>
          </p:nvPr>
        </p:nvSpPr>
        <p:spPr>
          <a:xfrm>
            <a:off x="0" y="258763"/>
            <a:ext cx="9144000" cy="5159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25605" name="文本框 1"/>
          <p:cNvSpPr txBox="1"/>
          <p:nvPr/>
        </p:nvSpPr>
        <p:spPr>
          <a:xfrm>
            <a:off x="482600" y="1252538"/>
            <a:ext cx="3889375" cy="477837"/>
          </a:xfrm>
          <a:prstGeom prst="rect">
            <a:avLst/>
          </a:prstGeom>
          <a:noFill/>
          <a:ln w="9525">
            <a:noFill/>
          </a:ln>
        </p:spPr>
        <p:txBody>
          <a:bodyPr>
            <a:spAutoFit/>
          </a:bodyPr>
          <a:p>
            <a:r>
              <a:rPr lang="zh-CN" altLang="zh-CN" dirty="0">
                <a:solidFill>
                  <a:srgbClr val="FF0000"/>
                </a:solidFill>
                <a:latin typeface="Calibri" panose="020F0502020204030204" pitchFamily="34" charset="0"/>
              </a:rPr>
              <a:t>操作前你使用安全帽了？</a:t>
            </a:r>
            <a:endParaRPr lang="zh-CN" altLang="zh-CN" dirty="0">
              <a:solidFill>
                <a:srgbClr val="FF0000"/>
              </a:solidFill>
              <a:latin typeface="Calibri" panose="020F0502020204030204" pitchFamily="34" charset="0"/>
            </a:endParaRPr>
          </a:p>
        </p:txBody>
      </p:sp>
      <p:sp>
        <p:nvSpPr>
          <p:cNvPr id="25606" name="文本框 3"/>
          <p:cNvSpPr txBox="1"/>
          <p:nvPr/>
        </p:nvSpPr>
        <p:spPr>
          <a:xfrm>
            <a:off x="244475" y="819150"/>
            <a:ext cx="4322763" cy="423863"/>
          </a:xfrm>
          <a:prstGeom prst="rect">
            <a:avLst/>
          </a:prstGeom>
          <a:noFill/>
          <a:ln w="9525">
            <a:noFill/>
          </a:ln>
        </p:spPr>
        <p:txBody>
          <a:bodyPr>
            <a:spAutoFit/>
          </a:bodyPr>
          <a:p>
            <a:r>
              <a:rPr lang="zh-CN" altLang="en-US" sz="2400" b="1" dirty="0">
                <a:latin typeface="Calibri" panose="020F0502020204030204" pitchFamily="34" charset="0"/>
              </a:rPr>
              <a:t>（一）、挖掘机安全常识 </a:t>
            </a:r>
            <a:endParaRPr lang="zh-CN" altLang="en-US" sz="2400" b="1"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26626" name="Rectangle 2"/>
          <p:cNvSpPr>
            <a:spLocks noGrp="1"/>
          </p:cNvSpPr>
          <p:nvPr>
            <p:ph type="title" idx="4294967295"/>
          </p:nvPr>
        </p:nvSpPr>
        <p:spPr>
          <a:xfrm>
            <a:off x="658813" y="1271588"/>
            <a:ext cx="1957387" cy="515937"/>
          </a:xfrm>
          <a:ln/>
        </p:spPr>
        <p:txBody>
          <a:bodyPr vert="horz" wrap="square" lIns="91440" tIns="45720" rIns="91440" bIns="45720" anchor="ctr" anchorCtr="0"/>
          <a:p>
            <a:r>
              <a:rPr lang="en-US" altLang="zh-CN" sz="2400" dirty="0">
                <a:latin typeface="宋体" panose="02010600030101010101" pitchFamily="2" charset="-122"/>
              </a:rPr>
              <a:t>(2)</a:t>
            </a:r>
            <a:r>
              <a:rPr lang="zh-CN" altLang="en-US" sz="2400" dirty="0">
                <a:latin typeface="宋体" panose="02010600030101010101" pitchFamily="2" charset="-122"/>
              </a:rPr>
              <a:t>信号词汇</a:t>
            </a:r>
            <a:endParaRPr lang="zh-CN" altLang="en-US" sz="2400" dirty="0">
              <a:latin typeface="宋体" panose="02010600030101010101" pitchFamily="2" charset="-122"/>
            </a:endParaRPr>
          </a:p>
        </p:txBody>
      </p:sp>
      <p:pic>
        <p:nvPicPr>
          <p:cNvPr id="26627" name="Picture 3"/>
          <p:cNvPicPr>
            <a:picLocks noGrp="1" noChangeAspect="1"/>
          </p:cNvPicPr>
          <p:nvPr>
            <p:ph idx="4294967295"/>
          </p:nvPr>
        </p:nvPicPr>
        <p:blipFill>
          <a:blip r:embed="rId1"/>
          <a:srcRect/>
          <a:stretch>
            <a:fillRect/>
          </a:stretch>
        </p:blipFill>
        <p:spPr>
          <a:xfrm>
            <a:off x="4318000" y="1700213"/>
            <a:ext cx="4722813" cy="4781550"/>
          </a:xfrm>
          <a:ln/>
        </p:spPr>
      </p:pic>
      <p:sp>
        <p:nvSpPr>
          <p:cNvPr id="26628" name="标题 98307"/>
          <p:cNvSpPr txBox="1"/>
          <p:nvPr/>
        </p:nvSpPr>
        <p:spPr>
          <a:xfrm>
            <a:off x="0" y="274638"/>
            <a:ext cx="9144000" cy="590550"/>
          </a:xfrm>
          <a:prstGeom prst="rect">
            <a:avLst/>
          </a:prstGeom>
          <a:solidFill>
            <a:srgbClr val="FFCC00"/>
          </a:solidFill>
          <a:ln w="9525">
            <a:noFill/>
          </a:ln>
        </p:spPr>
        <p:txBody>
          <a:bodyPr anchor="ctr" anchorCtr="0"/>
          <a:p>
            <a:pPr>
              <a:lnSpc>
                <a:spcPct val="100000"/>
              </a:lnSpc>
              <a:spcBef>
                <a:spcPct val="0"/>
              </a:spcBef>
            </a:pPr>
            <a:r>
              <a:rPr lang="zh-CN" altLang="en-US" sz="3200" dirty="0">
                <a:solidFill>
                  <a:schemeClr val="tx2"/>
                </a:solidFill>
                <a:latin typeface="Calibri Light" panose="020F0302020204030204" pitchFamily="34" charset="0"/>
              </a:rPr>
              <a:t>  </a:t>
            </a:r>
            <a:r>
              <a:rPr lang="zh-CN" altLang="en-US" sz="3200" b="1" dirty="0">
                <a:solidFill>
                  <a:schemeClr val="tx2"/>
                </a:solidFill>
                <a:latin typeface="Calibri Light" panose="020F0302020204030204" pitchFamily="34" charset="0"/>
              </a:rPr>
              <a:t>施工挖装培训         关注安全 关注生命</a:t>
            </a:r>
            <a:endParaRPr lang="zh-CN" altLang="en-US" sz="3200" b="1" dirty="0">
              <a:solidFill>
                <a:schemeClr val="tx2"/>
              </a:solidFill>
              <a:latin typeface="Calibri Light" panose="020F0302020204030204" pitchFamily="34" charset="0"/>
            </a:endParaRPr>
          </a:p>
        </p:txBody>
      </p:sp>
      <p:sp>
        <p:nvSpPr>
          <p:cNvPr id="26629" name="Text Box 6"/>
          <p:cNvSpPr txBox="1"/>
          <p:nvPr/>
        </p:nvSpPr>
        <p:spPr>
          <a:xfrm>
            <a:off x="69850" y="865188"/>
            <a:ext cx="4248150" cy="423862"/>
          </a:xfrm>
          <a:prstGeom prst="rect">
            <a:avLst/>
          </a:prstGeom>
          <a:noFill/>
          <a:ln w="9525">
            <a:noFill/>
          </a:ln>
        </p:spPr>
        <p:txBody>
          <a:bodyPr>
            <a:spAutoFit/>
          </a:bodyPr>
          <a:p>
            <a:r>
              <a:rPr lang="zh-CN" altLang="en-US" sz="2400" b="1" dirty="0">
                <a:latin typeface="宋体" panose="02010600030101010101" pitchFamily="2" charset="-122"/>
              </a:rPr>
              <a:t>（一）挖掘机安全常识</a:t>
            </a:r>
            <a:endParaRPr lang="zh-CN" altLang="en-US" sz="2400" b="1" dirty="0">
              <a:latin typeface="宋体" panose="02010600030101010101" pitchFamily="2" charset="-122"/>
            </a:endParaRPr>
          </a:p>
        </p:txBody>
      </p:sp>
      <p:sp>
        <p:nvSpPr>
          <p:cNvPr id="26630" name="文本框 1"/>
          <p:cNvSpPr txBox="1"/>
          <p:nvPr/>
        </p:nvSpPr>
        <p:spPr>
          <a:xfrm>
            <a:off x="511175" y="1787525"/>
            <a:ext cx="3567113" cy="4462463"/>
          </a:xfrm>
          <a:prstGeom prst="rect">
            <a:avLst/>
          </a:prstGeom>
          <a:noFill/>
          <a:ln w="9525">
            <a:noFill/>
          </a:ln>
        </p:spPr>
        <p:txBody>
          <a:bodyPr>
            <a:spAutoFit/>
          </a:bodyPr>
          <a:p>
            <a:r>
              <a:rPr lang="zh-CN" altLang="en-US" sz="2400" dirty="0">
                <a:latin typeface="Calibri" panose="020F0502020204030204" pitchFamily="34" charset="0"/>
              </a:rPr>
              <a:t>危险：有直接危险的情况，如不避免将造成死亡或重伤。</a:t>
            </a:r>
            <a:endParaRPr lang="zh-CN" altLang="en-US" sz="2400" dirty="0">
              <a:latin typeface="Calibri" panose="020F0502020204030204" pitchFamily="34" charset="0"/>
            </a:endParaRPr>
          </a:p>
          <a:p>
            <a:r>
              <a:rPr lang="zh-CN" altLang="en-US" sz="2400" dirty="0">
                <a:latin typeface="Calibri" panose="020F0502020204030204" pitchFamily="34" charset="0"/>
              </a:rPr>
              <a:t>警告：有潜在危险的情况，如不避免可能造成死亡或重伤。</a:t>
            </a:r>
            <a:endParaRPr lang="zh-CN" altLang="en-US" sz="2400" dirty="0">
              <a:latin typeface="Calibri" panose="020F0502020204030204" pitchFamily="34" charset="0"/>
            </a:endParaRPr>
          </a:p>
          <a:p>
            <a:r>
              <a:rPr lang="zh-CN" altLang="en-US" sz="2400" dirty="0">
                <a:latin typeface="Calibri" panose="020F0502020204030204" pitchFamily="34" charset="0"/>
              </a:rPr>
              <a:t>注意：有潜在危险的情况，如不避免可能造成轻度或中度受伤。</a:t>
            </a:r>
            <a:endParaRPr lang="zh-CN" altLang="en-US" sz="2400" dirty="0">
              <a:latin typeface="Calibri" panose="020F0502020204030204" pitchFamily="34" charset="0"/>
            </a:endParaRPr>
          </a:p>
          <a:p>
            <a:r>
              <a:rPr lang="zh-CN" altLang="en-US" sz="2400" dirty="0">
                <a:latin typeface="Calibri" panose="020F0502020204030204" pitchFamily="34" charset="0"/>
              </a:rPr>
              <a:t>重要：用来表示可能造成机器伤害的情况。工作服和操作人员防护用品</a:t>
            </a:r>
            <a:endParaRPr lang="zh-CN" altLang="en-US" sz="2400" dirty="0">
              <a:latin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27650" name="Rectangle 2"/>
          <p:cNvSpPr>
            <a:spLocks noGrp="1"/>
          </p:cNvSpPr>
          <p:nvPr>
            <p:ph idx="4294967295"/>
          </p:nvPr>
        </p:nvSpPr>
        <p:spPr>
          <a:xfrm>
            <a:off x="287338" y="1430338"/>
            <a:ext cx="8569325" cy="5283200"/>
          </a:xfrm>
          <a:ln/>
        </p:spPr>
        <p:txBody>
          <a:bodyPr vert="horz" wrap="square" lIns="91440" tIns="45720" rIns="91440" bIns="45720" anchor="t" anchorCtr="0"/>
          <a:p>
            <a:pPr>
              <a:buNone/>
            </a:pPr>
            <a:r>
              <a:rPr lang="en-US" altLang="zh-CN" sz="2400" dirty="0">
                <a:solidFill>
                  <a:schemeClr val="tx2"/>
                </a:solidFill>
                <a:latin typeface="宋体" panose="02010600030101010101" pitchFamily="2" charset="-122"/>
              </a:rPr>
              <a:t>(3)</a:t>
            </a:r>
            <a:r>
              <a:rPr lang="zh-CN" altLang="en-US" sz="2400" dirty="0">
                <a:solidFill>
                  <a:schemeClr val="tx2"/>
                </a:solidFill>
                <a:latin typeface="宋体" panose="02010600030101010101" pitchFamily="2" charset="-122"/>
              </a:rPr>
              <a:t>灭火器和急救箱</a:t>
            </a:r>
            <a:endParaRPr lang="zh-CN" altLang="en-US" sz="2400" dirty="0">
              <a:solidFill>
                <a:schemeClr val="tx2"/>
              </a:solidFill>
              <a:latin typeface="宋体" panose="02010600030101010101" pitchFamily="2" charset="-122"/>
            </a:endParaRPr>
          </a:p>
          <a:p>
            <a:pPr>
              <a:buNone/>
            </a:pPr>
            <a:r>
              <a:rPr lang="zh-CN" altLang="en-US" sz="2400" dirty="0">
                <a:solidFill>
                  <a:schemeClr val="tx2"/>
                </a:solidFill>
                <a:latin typeface="宋体" panose="02010600030101010101" pitchFamily="2" charset="-122"/>
              </a:rPr>
              <a:t>为防备万一发生的伤害或火灾，一定要遵守下列注意事项：</a:t>
            </a:r>
            <a:endParaRPr lang="zh-CN" altLang="en-US" sz="2400" dirty="0">
              <a:solidFill>
                <a:schemeClr val="tx2"/>
              </a:solidFill>
              <a:latin typeface="宋体" panose="02010600030101010101" pitchFamily="2" charset="-122"/>
            </a:endParaRPr>
          </a:p>
          <a:p>
            <a:pPr>
              <a:buFont typeface="Wingdings" panose="05000000000000000000" pitchFamily="2" charset="2"/>
              <a:buChar char="Ø"/>
            </a:pPr>
            <a:r>
              <a:rPr lang="zh-CN" altLang="en-US" sz="2400" dirty="0">
                <a:solidFill>
                  <a:schemeClr val="tx2"/>
                </a:solidFill>
                <a:latin typeface="宋体" panose="02010600030101010101" pitchFamily="2" charset="-122"/>
              </a:rPr>
              <a:t>确保有灭火器，保证在紧急情况时知道怎样使用。</a:t>
            </a:r>
            <a:endParaRPr lang="zh-CN" altLang="en-US" sz="2400" dirty="0">
              <a:solidFill>
                <a:schemeClr val="tx2"/>
              </a:solidFill>
              <a:latin typeface="宋体" panose="02010600030101010101" pitchFamily="2" charset="-122"/>
            </a:endParaRPr>
          </a:p>
          <a:p>
            <a:pPr>
              <a:buFont typeface="Wingdings" panose="05000000000000000000" pitchFamily="2" charset="2"/>
              <a:buChar char="Ø"/>
            </a:pPr>
            <a:r>
              <a:rPr lang="zh-CN" altLang="en-US" sz="2400" dirty="0">
                <a:solidFill>
                  <a:schemeClr val="tx2"/>
                </a:solidFill>
                <a:latin typeface="宋体" panose="02010600030101010101" pitchFamily="2" charset="-122"/>
              </a:rPr>
              <a:t>要进行定期检查和保养以保证灭火器能随时使用。</a:t>
            </a:r>
            <a:endParaRPr lang="zh-CN" altLang="en-US" sz="2400" dirty="0">
              <a:solidFill>
                <a:schemeClr val="tx2"/>
              </a:solidFill>
              <a:latin typeface="宋体" panose="02010600030101010101" pitchFamily="2" charset="-122"/>
            </a:endParaRPr>
          </a:p>
          <a:p>
            <a:pPr>
              <a:buFont typeface="Wingdings" panose="05000000000000000000" pitchFamily="2" charset="2"/>
              <a:buChar char="Ø"/>
            </a:pPr>
            <a:r>
              <a:rPr lang="zh-CN" altLang="en-US" sz="2400" dirty="0">
                <a:solidFill>
                  <a:schemeClr val="tx2"/>
                </a:solidFill>
                <a:latin typeface="宋体" panose="02010600030101010101" pitchFamily="2" charset="-122"/>
              </a:rPr>
              <a:t>在储存处备用急救箱，进行定期检查，必要时添加药品</a:t>
            </a:r>
            <a:r>
              <a:rPr lang="zh-CN" altLang="en-US" dirty="0">
                <a:latin typeface="宋体" panose="02010600030101010101" pitchFamily="2" charset="-122"/>
              </a:rPr>
              <a:t>。</a:t>
            </a:r>
            <a:endParaRPr lang="zh-CN" altLang="en-US" dirty="0">
              <a:latin typeface="宋体" panose="02010600030101010101" pitchFamily="2" charset="-122"/>
            </a:endParaRPr>
          </a:p>
        </p:txBody>
      </p:sp>
      <p:pic>
        <p:nvPicPr>
          <p:cNvPr id="27651" name="Picture 3"/>
          <p:cNvPicPr>
            <a:picLocks noChangeAspect="1"/>
          </p:cNvPicPr>
          <p:nvPr/>
        </p:nvPicPr>
        <p:blipFill>
          <a:blip r:embed="rId1"/>
          <a:stretch>
            <a:fillRect/>
          </a:stretch>
        </p:blipFill>
        <p:spPr>
          <a:xfrm>
            <a:off x="2052638" y="3733800"/>
            <a:ext cx="4500562" cy="2843213"/>
          </a:xfrm>
          <a:prstGeom prst="rect">
            <a:avLst/>
          </a:prstGeom>
          <a:noFill/>
          <a:ln w="9525">
            <a:noFill/>
          </a:ln>
        </p:spPr>
      </p:pic>
      <p:sp>
        <p:nvSpPr>
          <p:cNvPr id="27652" name="标题 98307"/>
          <p:cNvSpPr txBox="1"/>
          <p:nvPr/>
        </p:nvSpPr>
        <p:spPr>
          <a:xfrm>
            <a:off x="0" y="274638"/>
            <a:ext cx="9144000" cy="590550"/>
          </a:xfrm>
          <a:prstGeom prst="rect">
            <a:avLst/>
          </a:prstGeom>
          <a:solidFill>
            <a:srgbClr val="FFCC00"/>
          </a:solidFill>
          <a:ln w="9525">
            <a:noFill/>
          </a:ln>
        </p:spPr>
        <p:txBody>
          <a:bodyPr anchor="ctr" anchorCtr="0"/>
          <a:p>
            <a:pPr>
              <a:lnSpc>
                <a:spcPct val="100000"/>
              </a:lnSpc>
              <a:spcBef>
                <a:spcPct val="0"/>
              </a:spcBef>
            </a:pPr>
            <a:r>
              <a:rPr lang="zh-CN" altLang="en-US" sz="3200" dirty="0">
                <a:solidFill>
                  <a:schemeClr val="tx2"/>
                </a:solidFill>
                <a:latin typeface="Calibri Light" panose="020F0302020204030204" pitchFamily="34" charset="0"/>
              </a:rPr>
              <a:t>  </a:t>
            </a:r>
            <a:r>
              <a:rPr lang="zh-CN" altLang="en-US" sz="3200" b="1" dirty="0">
                <a:solidFill>
                  <a:schemeClr val="tx2"/>
                </a:solidFill>
                <a:latin typeface="Calibri Light" panose="020F0302020204030204" pitchFamily="34" charset="0"/>
              </a:rPr>
              <a:t>施工挖装培训       关注安全 关注生命</a:t>
            </a:r>
            <a:endParaRPr lang="zh-CN" altLang="en-US" sz="3200" b="1" dirty="0">
              <a:solidFill>
                <a:schemeClr val="tx2"/>
              </a:solidFill>
              <a:latin typeface="Calibri Light" panose="020F0302020204030204" pitchFamily="34" charset="0"/>
            </a:endParaRPr>
          </a:p>
        </p:txBody>
      </p:sp>
      <p:sp>
        <p:nvSpPr>
          <p:cNvPr id="27653" name="Text Box 6"/>
          <p:cNvSpPr txBox="1"/>
          <p:nvPr/>
        </p:nvSpPr>
        <p:spPr>
          <a:xfrm>
            <a:off x="69850" y="865188"/>
            <a:ext cx="4248150" cy="423862"/>
          </a:xfrm>
          <a:prstGeom prst="rect">
            <a:avLst/>
          </a:prstGeom>
          <a:noFill/>
          <a:ln w="9525">
            <a:noFill/>
          </a:ln>
        </p:spPr>
        <p:txBody>
          <a:bodyPr>
            <a:spAutoFit/>
          </a:bodyPr>
          <a:p>
            <a:r>
              <a:rPr lang="zh-CN" altLang="en-US" sz="2400" b="1" dirty="0">
                <a:latin typeface="宋体" panose="02010600030101010101" pitchFamily="2" charset="-122"/>
              </a:rPr>
              <a:t>（一）挖掘机安全常识</a:t>
            </a:r>
            <a:endParaRPr lang="zh-CN" altLang="en-US" sz="2400" b="1" dirty="0">
              <a:latin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28674" name="Rectangle 2"/>
          <p:cNvSpPr>
            <a:spLocks noGrp="1"/>
          </p:cNvSpPr>
          <p:nvPr>
            <p:ph type="title" idx="4294967295"/>
          </p:nvPr>
        </p:nvSpPr>
        <p:spPr>
          <a:xfrm>
            <a:off x="374650" y="1216025"/>
            <a:ext cx="8229600" cy="711200"/>
          </a:xfrm>
          <a:ln/>
        </p:spPr>
        <p:txBody>
          <a:bodyPr vert="horz" wrap="square" lIns="91440" tIns="45720" rIns="91440" bIns="45720" anchor="ctr" anchorCtr="0"/>
          <a:p>
            <a:r>
              <a:rPr lang="en-US" altLang="zh-CN" sz="2800" dirty="0">
                <a:latin typeface="宋体" panose="02010600030101010101" pitchFamily="2" charset="-122"/>
              </a:rPr>
              <a:t>(4)</a:t>
            </a:r>
            <a:r>
              <a:rPr lang="zh-CN" altLang="en-US" sz="2800" dirty="0">
                <a:latin typeface="宋体" panose="02010600030101010101" pitchFamily="2" charset="-122"/>
              </a:rPr>
              <a:t>防止烫伤</a:t>
            </a:r>
            <a:endParaRPr lang="zh-CN" altLang="en-US" sz="2800" dirty="0">
              <a:latin typeface="宋体" panose="02010600030101010101" pitchFamily="2" charset="-122"/>
            </a:endParaRPr>
          </a:p>
        </p:txBody>
      </p:sp>
      <p:sp>
        <p:nvSpPr>
          <p:cNvPr id="28675" name="Rectangle 3"/>
          <p:cNvSpPr>
            <a:spLocks noGrp="1"/>
          </p:cNvSpPr>
          <p:nvPr>
            <p:ph idx="4294967295"/>
          </p:nvPr>
        </p:nvSpPr>
        <p:spPr>
          <a:xfrm>
            <a:off x="374650" y="1827213"/>
            <a:ext cx="8229600" cy="4525962"/>
          </a:xfrm>
          <a:ln/>
        </p:spPr>
        <p:txBody>
          <a:bodyPr vert="horz" wrap="square" lIns="91440" tIns="45720" rIns="91440" bIns="45720" anchor="t" anchorCtr="0"/>
          <a:p>
            <a:pPr>
              <a:buNone/>
            </a:pPr>
            <a:r>
              <a:rPr lang="en-US" altLang="zh-CN" sz="2400" dirty="0">
                <a:latin typeface="宋体" panose="02010600030101010101" pitchFamily="2" charset="-122"/>
              </a:rPr>
              <a:t> </a:t>
            </a:r>
            <a:r>
              <a:rPr lang="zh-CN" altLang="en-US" sz="2400" dirty="0">
                <a:latin typeface="宋体" panose="02010600030101010101" pitchFamily="2" charset="-122"/>
              </a:rPr>
              <a:t>当检查或排放冷却液时，为防止热水或蒸气喷出造成烫伤，在开始操作前，要等水冷却到用手可以触摸散热器盖的温度，即使冷却液已经冷却，在卸下散热器盖之前，也要慢慢地松开盖，以排放散热器的内部压力。</a:t>
            </a:r>
            <a:endParaRPr lang="zh-CN" altLang="en-US" sz="2400" dirty="0">
              <a:latin typeface="宋体" panose="02010600030101010101" pitchFamily="2" charset="-122"/>
            </a:endParaRPr>
          </a:p>
        </p:txBody>
      </p:sp>
      <p:pic>
        <p:nvPicPr>
          <p:cNvPr id="28676" name="Picture 5"/>
          <p:cNvPicPr>
            <a:picLocks noChangeAspect="1"/>
          </p:cNvPicPr>
          <p:nvPr/>
        </p:nvPicPr>
        <p:blipFill>
          <a:blip r:embed="rId1"/>
          <a:stretch>
            <a:fillRect/>
          </a:stretch>
        </p:blipFill>
        <p:spPr>
          <a:xfrm>
            <a:off x="750888" y="3573463"/>
            <a:ext cx="3055937" cy="2951162"/>
          </a:xfrm>
          <a:prstGeom prst="rect">
            <a:avLst/>
          </a:prstGeom>
          <a:noFill/>
          <a:ln w="9525">
            <a:noFill/>
          </a:ln>
        </p:spPr>
      </p:pic>
      <p:pic>
        <p:nvPicPr>
          <p:cNvPr id="28677" name="Picture 5"/>
          <p:cNvPicPr>
            <a:picLocks noChangeAspect="1"/>
          </p:cNvPicPr>
          <p:nvPr/>
        </p:nvPicPr>
        <p:blipFill>
          <a:blip r:embed="rId2"/>
          <a:stretch>
            <a:fillRect/>
          </a:stretch>
        </p:blipFill>
        <p:spPr>
          <a:xfrm>
            <a:off x="3995738" y="3573463"/>
            <a:ext cx="4608512" cy="3062287"/>
          </a:xfrm>
          <a:prstGeom prst="rect">
            <a:avLst/>
          </a:prstGeom>
          <a:noFill/>
          <a:ln w="9525">
            <a:noFill/>
          </a:ln>
        </p:spPr>
      </p:pic>
      <p:sp>
        <p:nvSpPr>
          <p:cNvPr id="28678" name="标题 98307"/>
          <p:cNvSpPr txBox="1"/>
          <p:nvPr/>
        </p:nvSpPr>
        <p:spPr>
          <a:xfrm>
            <a:off x="0" y="274638"/>
            <a:ext cx="9144000" cy="590550"/>
          </a:xfrm>
          <a:prstGeom prst="rect">
            <a:avLst/>
          </a:prstGeom>
          <a:solidFill>
            <a:srgbClr val="FFCC00"/>
          </a:solidFill>
          <a:ln w="9525">
            <a:noFill/>
          </a:ln>
        </p:spPr>
        <p:txBody>
          <a:bodyPr anchor="ctr" anchorCtr="0"/>
          <a:p>
            <a:pPr>
              <a:lnSpc>
                <a:spcPct val="100000"/>
              </a:lnSpc>
              <a:spcBef>
                <a:spcPct val="0"/>
              </a:spcBef>
            </a:pPr>
            <a:r>
              <a:rPr lang="zh-CN" altLang="en-US" sz="3200" dirty="0">
                <a:solidFill>
                  <a:schemeClr val="tx2"/>
                </a:solidFill>
                <a:latin typeface="Calibri Light" panose="020F0302020204030204" pitchFamily="34" charset="0"/>
              </a:rPr>
              <a:t>  </a:t>
            </a:r>
            <a:r>
              <a:rPr lang="zh-CN" altLang="en-US" sz="3200" b="1" dirty="0">
                <a:solidFill>
                  <a:schemeClr val="tx2"/>
                </a:solidFill>
                <a:latin typeface="Calibri Light" panose="020F0302020204030204" pitchFamily="34" charset="0"/>
              </a:rPr>
              <a:t>施工挖装培训          关注安全 关注生命</a:t>
            </a:r>
            <a:endParaRPr lang="zh-CN" altLang="en-US" sz="3200" b="1" dirty="0">
              <a:solidFill>
                <a:schemeClr val="tx2"/>
              </a:solidFill>
              <a:latin typeface="Calibri Light" panose="020F0302020204030204" pitchFamily="34" charset="0"/>
            </a:endParaRPr>
          </a:p>
        </p:txBody>
      </p:sp>
      <p:sp>
        <p:nvSpPr>
          <p:cNvPr id="28679" name="Text Box 6"/>
          <p:cNvSpPr txBox="1"/>
          <p:nvPr/>
        </p:nvSpPr>
        <p:spPr>
          <a:xfrm>
            <a:off x="69850" y="865188"/>
            <a:ext cx="4248150" cy="423862"/>
          </a:xfrm>
          <a:prstGeom prst="rect">
            <a:avLst/>
          </a:prstGeom>
          <a:noFill/>
          <a:ln w="9525">
            <a:noFill/>
          </a:ln>
        </p:spPr>
        <p:txBody>
          <a:bodyPr>
            <a:spAutoFit/>
          </a:bodyPr>
          <a:p>
            <a:r>
              <a:rPr lang="zh-CN" altLang="en-US" sz="2400" b="1" dirty="0">
                <a:latin typeface="宋体" panose="02010600030101010101" pitchFamily="2" charset="-122"/>
              </a:rPr>
              <a:t>（一）挖掘机安全常识</a:t>
            </a:r>
            <a:endParaRPr lang="zh-CN" altLang="en-US" sz="2400" b="1" dirty="0">
              <a:latin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1684" name="文本框 3"/>
          <p:cNvSpPr txBox="1">
            <a:spLocks noGrp="1"/>
          </p:cNvSpPr>
          <p:nvPr>
            <p:ph type="title"/>
          </p:nvPr>
        </p:nvSpPr>
        <p:spPr>
          <a:xfrm>
            <a:off x="0" y="328613"/>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a:t>
            </a:r>
            <a:r>
              <a:rPr kumimoji="0" lang="en-US" altLang="en-US" sz="28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            </a:t>
            </a:r>
            <a:r>
              <a:rPr kumimoji="0" lang="en-US" altLang="en-US" sz="28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关注安全</a:t>
            </a:r>
            <a:r>
              <a:rPr kumimoji="0" lang="en-US" altLang="en-US" sz="28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 </a:t>
            </a:r>
            <a:r>
              <a:rPr kumimoji="0" lang="en-US" altLang="en-US" sz="2800" b="0" i="0" u="none" strike="noStrike" kern="1200" cap="none" spc="0" normalizeH="0" baseline="0" noProof="0" dirty="0" err="1"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关注生命</a:t>
            </a:r>
            <a:endParaRPr kumimoji="0" lang="en-US" altLang="en-US" sz="2800" b="0"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29699" name="文本占位符 71682"/>
          <p:cNvSpPr>
            <a:spLocks noGrp="1"/>
          </p:cNvSpPr>
          <p:nvPr>
            <p:ph idx="1"/>
          </p:nvPr>
        </p:nvSpPr>
        <p:spPr>
          <a:xfrm>
            <a:off x="225425" y="1506538"/>
            <a:ext cx="8424863" cy="4387850"/>
          </a:xfrm>
          <a:ln/>
        </p:spPr>
        <p:txBody>
          <a:bodyPr vert="horz" wrap="square" lIns="91440" tIns="45720" rIns="91440" bIns="45720" anchor="t" anchorCtr="0"/>
          <a:p>
            <a:pPr eaLnBrk="1" hangingPunct="1">
              <a:buNone/>
            </a:pPr>
            <a:r>
              <a:rPr lang="zh-CN" altLang="en-US" dirty="0"/>
              <a:t>复习上节课内容：</a:t>
            </a:r>
            <a:endParaRPr lang="en-US" altLang="zh-CN" dirty="0"/>
          </a:p>
          <a:p>
            <a:pPr eaLnBrk="1" hangingPunct="1">
              <a:buNone/>
            </a:pPr>
            <a:r>
              <a:rPr lang="zh-CN" altLang="en-US" dirty="0"/>
              <a:t>挖掘机安全常识：</a:t>
            </a:r>
            <a:endParaRPr lang="en-US" altLang="zh-CN" dirty="0"/>
          </a:p>
          <a:p>
            <a:pPr eaLnBrk="1" hangingPunct="1">
              <a:buNone/>
            </a:pPr>
            <a:r>
              <a:rPr lang="en-US" altLang="zh-CN" dirty="0"/>
              <a:t>1</a:t>
            </a:r>
            <a:r>
              <a:rPr lang="zh-CN" altLang="en-US" dirty="0"/>
              <a:t>）个人防护用品</a:t>
            </a:r>
            <a:endParaRPr lang="en-US" altLang="zh-CN" dirty="0"/>
          </a:p>
          <a:p>
            <a:pPr eaLnBrk="1" hangingPunct="1">
              <a:buNone/>
            </a:pPr>
            <a:r>
              <a:rPr lang="en-US" altLang="zh-CN" dirty="0"/>
              <a:t>2</a:t>
            </a:r>
            <a:r>
              <a:rPr lang="zh-CN" altLang="en-US" dirty="0"/>
              <a:t>）信号</a:t>
            </a:r>
            <a:endParaRPr lang="en-US" altLang="zh-CN" dirty="0"/>
          </a:p>
          <a:p>
            <a:pPr eaLnBrk="1" hangingPunct="1">
              <a:buNone/>
            </a:pPr>
            <a:r>
              <a:rPr lang="en-US" altLang="zh-CN" dirty="0"/>
              <a:t>3</a:t>
            </a:r>
            <a:r>
              <a:rPr lang="zh-CN" altLang="en-US" dirty="0"/>
              <a:t>）灭火器</a:t>
            </a:r>
            <a:endParaRPr lang="en-US" altLang="zh-CN" dirty="0"/>
          </a:p>
          <a:p>
            <a:pPr eaLnBrk="1" hangingPunct="1">
              <a:buNone/>
            </a:pPr>
            <a:r>
              <a:rPr lang="en-US" altLang="zh-CN" dirty="0"/>
              <a:t>4</a:t>
            </a:r>
            <a:r>
              <a:rPr lang="zh-CN" altLang="en-US" dirty="0"/>
              <a:t>）防止烫伤</a:t>
            </a:r>
            <a:endParaRPr lang="zh-CN" altLang="en-US" dirty="0"/>
          </a:p>
        </p:txBody>
      </p:sp>
      <p:sp>
        <p:nvSpPr>
          <p:cNvPr id="29700" name="矩形 3"/>
          <p:cNvSpPr/>
          <p:nvPr/>
        </p:nvSpPr>
        <p:spPr>
          <a:xfrm>
            <a:off x="225425" y="1027113"/>
            <a:ext cx="5678488" cy="479425"/>
          </a:xfrm>
          <a:prstGeom prst="rect">
            <a:avLst/>
          </a:prstGeom>
          <a:noFill/>
          <a:ln w="9525">
            <a:noFill/>
          </a:ln>
        </p:spPr>
        <p:txBody>
          <a:bodyPr>
            <a:spAutoFit/>
          </a:bodyPr>
          <a:p>
            <a:r>
              <a:rPr lang="zh-CN" altLang="en-US" dirty="0">
                <a:latin typeface="Calibri" panose="020F0502020204030204" pitchFamily="34" charset="0"/>
              </a:rPr>
              <a:t>引入新课 </a:t>
            </a:r>
            <a:endParaRPr lang="zh-CN" altLang="en-US" dirty="0">
              <a:latin typeface="Calibri" panose="020F0502020204030204" pitchFamily="34" charset="0"/>
            </a:endParaRPr>
          </a:p>
        </p:txBody>
      </p:sp>
      <p:pic>
        <p:nvPicPr>
          <p:cNvPr id="29701" name="Picture 2" descr="F:\高空、挖装安全培训资料\高处图片\工作前.jpg"/>
          <p:cNvPicPr>
            <a:picLocks noChangeAspect="1"/>
          </p:cNvPicPr>
          <p:nvPr/>
        </p:nvPicPr>
        <p:blipFill>
          <a:blip r:embed="rId1"/>
          <a:stretch>
            <a:fillRect/>
          </a:stretch>
        </p:blipFill>
        <p:spPr>
          <a:xfrm>
            <a:off x="5064125" y="1506538"/>
            <a:ext cx="2919413" cy="405447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a 2"/>
          <p:cNvPicPr>
            <a:picLocks noChangeAspect="1"/>
          </p:cNvPicPr>
          <p:nvPr>
            <p:ph idx="1"/>
          </p:nvPr>
        </p:nvPicPr>
        <p:blipFill>
          <a:blip r:embed="rId1"/>
          <a:stretch>
            <a:fillRect/>
          </a:stretch>
        </p:blipFill>
        <p:spPr>
          <a:xfrm>
            <a:off x="203835" y="1038225"/>
            <a:ext cx="8736330" cy="46666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1684" name="文本框 3"/>
          <p:cNvSpPr txBox="1">
            <a:spLocks noGrp="1"/>
          </p:cNvSpPr>
          <p:nvPr>
            <p:ph type="title"/>
          </p:nvPr>
        </p:nvSpPr>
        <p:spPr>
          <a:xfrm>
            <a:off x="0" y="328613"/>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30723" name="文本占位符 71682"/>
          <p:cNvSpPr>
            <a:spLocks noGrp="1"/>
          </p:cNvSpPr>
          <p:nvPr>
            <p:ph idx="1"/>
          </p:nvPr>
        </p:nvSpPr>
        <p:spPr>
          <a:xfrm>
            <a:off x="225425" y="2032000"/>
            <a:ext cx="2060575" cy="4387850"/>
          </a:xfrm>
          <a:ln/>
        </p:spPr>
        <p:txBody>
          <a:bodyPr vert="horz" wrap="square" lIns="91440" tIns="45720" rIns="91440" bIns="45720" anchor="t" anchorCtr="0"/>
          <a:p>
            <a:pPr eaLnBrk="1" hangingPunct="1">
              <a:buNone/>
            </a:pPr>
            <a:r>
              <a:rPr lang="zh-CN" altLang="en-US" dirty="0"/>
              <a:t>    起步前检查车辆转向、制动、灯光、液压系统等部位， 履带上有无杂物。杂物易造成车底板和车架损伤。</a:t>
            </a:r>
            <a:endParaRPr lang="zh-CN" altLang="en-US" dirty="0"/>
          </a:p>
        </p:txBody>
      </p:sp>
      <p:pic>
        <p:nvPicPr>
          <p:cNvPr id="30724" name="图片 1" descr="行驶前检查1"/>
          <p:cNvPicPr>
            <a:picLocks noChangeAspect="1"/>
          </p:cNvPicPr>
          <p:nvPr/>
        </p:nvPicPr>
        <p:blipFill>
          <a:blip r:embed="rId1"/>
          <a:stretch>
            <a:fillRect/>
          </a:stretch>
        </p:blipFill>
        <p:spPr>
          <a:xfrm>
            <a:off x="2759075" y="2032000"/>
            <a:ext cx="6021388" cy="4573588"/>
          </a:xfrm>
          <a:prstGeom prst="rect">
            <a:avLst/>
          </a:prstGeom>
          <a:noFill/>
          <a:ln w="9525">
            <a:noFill/>
          </a:ln>
        </p:spPr>
      </p:pic>
      <p:sp>
        <p:nvSpPr>
          <p:cNvPr id="2" name="笑脸 1"/>
          <p:cNvSpPr/>
          <p:nvPr/>
        </p:nvSpPr>
        <p:spPr>
          <a:xfrm rot="21366888">
            <a:off x="7072313" y="2520950"/>
            <a:ext cx="641350" cy="76835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3" name="云形标注 2"/>
          <p:cNvSpPr/>
          <p:nvPr/>
        </p:nvSpPr>
        <p:spPr>
          <a:xfrm>
            <a:off x="7392988" y="1047750"/>
            <a:ext cx="1587500" cy="1146175"/>
          </a:xfrm>
          <a:prstGeom prst="cloudCallout">
            <a:avLst>
              <a:gd name="adj1" fmla="val -56931"/>
              <a:gd name="adj2" fmla="val 868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C00000"/>
                </a:solidFill>
                <a:effectLst/>
                <a:uLnTx/>
                <a:uFillTx/>
                <a:latin typeface="+mn-lt"/>
                <a:ea typeface="+mn-ea"/>
                <a:cs typeface="+mn-cs"/>
              </a:rPr>
              <a:t>太多泥了，我不干！</a:t>
            </a:r>
            <a:endParaRPr kumimoji="0" lang="zh-CN" altLang="en-US" sz="2000" b="0" i="0" u="none" strike="noStrike" kern="1200" cap="none" spc="0" normalizeH="0" baseline="0" noProof="0" dirty="0">
              <a:ln>
                <a:noFill/>
              </a:ln>
              <a:solidFill>
                <a:srgbClr val="C00000"/>
              </a:solidFill>
              <a:effectLst/>
              <a:uLnTx/>
              <a:uFillTx/>
              <a:latin typeface="+mn-lt"/>
              <a:ea typeface="+mn-ea"/>
              <a:cs typeface="+mn-cs"/>
            </a:endParaRPr>
          </a:p>
        </p:txBody>
      </p:sp>
      <p:sp>
        <p:nvSpPr>
          <p:cNvPr id="30727" name="矩形 3"/>
          <p:cNvSpPr/>
          <p:nvPr/>
        </p:nvSpPr>
        <p:spPr>
          <a:xfrm>
            <a:off x="225425" y="1027113"/>
            <a:ext cx="5678488" cy="479425"/>
          </a:xfrm>
          <a:prstGeom prst="rect">
            <a:avLst/>
          </a:prstGeom>
          <a:noFill/>
          <a:ln w="9525">
            <a:noFill/>
          </a:ln>
        </p:spPr>
        <p:txBody>
          <a:bodyPr>
            <a:spAutoFit/>
          </a:bodyPr>
          <a:p>
            <a:r>
              <a:rPr lang="zh-CN" altLang="en-US" dirty="0">
                <a:latin typeface="Calibri" panose="020F0502020204030204" pitchFamily="34" charset="0"/>
              </a:rPr>
              <a:t>（二）、挖掘机安全操作规程 </a:t>
            </a:r>
            <a:endParaRPr lang="zh-CN" altLang="en-US"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占位符 94210"/>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31747" name="图片 94211" descr="4行走请清洁下部车体"/>
          <p:cNvPicPr>
            <a:picLocks noChangeAspect="1"/>
          </p:cNvPicPr>
          <p:nvPr/>
        </p:nvPicPr>
        <p:blipFill>
          <a:blip r:embed="rId1"/>
          <a:stretch>
            <a:fillRect/>
          </a:stretch>
        </p:blipFill>
        <p:spPr>
          <a:xfrm>
            <a:off x="371475" y="1744663"/>
            <a:ext cx="8399463" cy="4938712"/>
          </a:xfrm>
          <a:prstGeom prst="rect">
            <a:avLst/>
          </a:prstGeom>
          <a:noFill/>
          <a:ln w="9525">
            <a:noFill/>
          </a:ln>
        </p:spPr>
      </p:pic>
      <p:sp>
        <p:nvSpPr>
          <p:cNvPr id="94213" name="文本框 3"/>
          <p:cNvSpPr txBox="1">
            <a:spLocks noGrp="1"/>
          </p:cNvSpPr>
          <p:nvPr>
            <p:ph type="title"/>
          </p:nvPr>
        </p:nvSpPr>
        <p:spPr>
          <a:xfrm>
            <a:off x="0" y="306388"/>
            <a:ext cx="9144000" cy="565150"/>
          </a:xfrm>
          <a:solidFill>
            <a:srgbClr val="FFC30D"/>
          </a:solidFill>
        </p:spPr>
        <p:txBody>
          <a:bodyPr vert="horz" wrap="square" lIns="91440" tIns="45720" rIns="91440" bIns="45720" numCol="1" anchor="ctr"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1">
                <a:ln>
                  <a:noFill/>
                </a:ln>
                <a:solidFill>
                  <a:schemeClr val="tx1"/>
                </a:solidFill>
                <a:effectLst/>
                <a:uLnTx/>
                <a:uFillTx/>
                <a:latin typeface="+mj-lt"/>
                <a:ea typeface="+mj-ea"/>
                <a:cs typeface="+mj-cs"/>
              </a:rPr>
              <a:t>  </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施工挖装培训             </a:t>
            </a:r>
            <a:r>
              <a:rPr kumimoji="0" lang="zh-CN" altLang="en-US" sz="2800" b="0" i="0" u="none" strike="noStrike" kern="1200" cap="none" spc="0" normalizeH="0" baseline="0" noProof="1" smtClean="0">
                <a:ln>
                  <a:noFill/>
                </a:ln>
                <a:solidFill>
                  <a:schemeClr val="tx1"/>
                </a:solidFill>
                <a:effectLst>
                  <a:outerShdw blurRad="38100" dist="38100" dir="2700000">
                    <a:srgbClr val="FFFFFF"/>
                  </a:outerShdw>
                </a:effectLst>
                <a:uLnTx/>
                <a:uFillTx/>
                <a:latin typeface="+mj-lt"/>
                <a:ea typeface="+mj-ea"/>
                <a:cs typeface="+mj-cs"/>
              </a:rPr>
              <a:t>关注</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安全 关注生命</a:t>
            </a:r>
            <a:endPar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endParaRPr>
          </a:p>
        </p:txBody>
      </p:sp>
      <p:sp>
        <p:nvSpPr>
          <p:cNvPr id="31749" name="文本框 1"/>
          <p:cNvSpPr txBox="1"/>
          <p:nvPr/>
        </p:nvSpPr>
        <p:spPr>
          <a:xfrm>
            <a:off x="190500" y="1016000"/>
            <a:ext cx="8120063" cy="476250"/>
          </a:xfrm>
          <a:prstGeom prst="rect">
            <a:avLst/>
          </a:prstGeom>
          <a:noFill/>
          <a:ln w="9525">
            <a:noFill/>
          </a:ln>
        </p:spPr>
        <p:txBody>
          <a:bodyPr>
            <a:spAutoFit/>
          </a:bodyPr>
          <a:p>
            <a:r>
              <a:rPr lang="zh-CN" altLang="en-US" sz="2400" b="1" dirty="0">
                <a:solidFill>
                  <a:srgbClr val="000000"/>
                </a:solidFill>
                <a:latin typeface="Calibri" panose="020F0502020204030204" pitchFamily="34" charset="0"/>
              </a:rPr>
              <a:t>二、挖掘机安全操作规程</a:t>
            </a:r>
            <a:r>
              <a:rPr lang="zh-CN" altLang="en-US" b="1" dirty="0">
                <a:solidFill>
                  <a:srgbClr val="000000"/>
                </a:solidFill>
                <a:latin typeface="Calibri" panose="020F0502020204030204" pitchFamily="34" charset="0"/>
              </a:rPr>
              <a:t> </a:t>
            </a:r>
            <a:endParaRPr lang="zh-CN" altLang="en-US" dirty="0">
              <a:solidFill>
                <a:srgbClr val="000000"/>
              </a:solidFill>
              <a:latin typeface="Calibri" panose="020F0502020204030204" pitchFamily="34" charset="0"/>
            </a:endParaRPr>
          </a:p>
        </p:txBody>
      </p:sp>
      <p:sp>
        <p:nvSpPr>
          <p:cNvPr id="2" name="矩形标注 1"/>
          <p:cNvSpPr/>
          <p:nvPr/>
        </p:nvSpPr>
        <p:spPr>
          <a:xfrm>
            <a:off x="1936750" y="1874838"/>
            <a:ext cx="1255713" cy="749300"/>
          </a:xfrm>
          <a:prstGeom prst="wedgeRectCallout">
            <a:avLst>
              <a:gd name="adj1" fmla="val -90140"/>
              <a:gd name="adj2" fmla="val 542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lt1"/>
                </a:solidFill>
                <a:effectLst/>
                <a:uLnTx/>
                <a:uFillTx/>
                <a:latin typeface="+mn-lt"/>
                <a:ea typeface="+mn-ea"/>
                <a:cs typeface="+mn-cs"/>
              </a:rPr>
              <a:t>夹角</a:t>
            </a:r>
            <a:r>
              <a:rPr kumimoji="0" lang="en-US" altLang="zh-CN" sz="2000" b="0" i="0" u="none" strike="noStrike" kern="1200" cap="none" spc="0" normalizeH="0" baseline="0" noProof="0" dirty="0">
                <a:ln>
                  <a:noFill/>
                </a:ln>
                <a:solidFill>
                  <a:schemeClr val="lt1"/>
                </a:solidFill>
                <a:effectLst/>
                <a:uLnTx/>
                <a:uFillTx/>
                <a:latin typeface="+mn-lt"/>
                <a:ea typeface="+mn-ea"/>
                <a:cs typeface="+mn-cs"/>
              </a:rPr>
              <a:t>90—110</a:t>
            </a:r>
            <a:endParaRPr kumimoji="0" lang="zh-CN" altLang="en-US" sz="2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3" name="文本框 3"/>
          <p:cNvSpPr txBox="1">
            <a:spLocks noGrp="1"/>
          </p:cNvSpPr>
          <p:nvPr>
            <p:ph type="title"/>
          </p:nvPr>
        </p:nvSpPr>
        <p:spPr>
          <a:xfrm>
            <a:off x="0" y="306388"/>
            <a:ext cx="9144000" cy="565150"/>
          </a:xfrm>
          <a:solidFill>
            <a:srgbClr val="FFC30D"/>
          </a:solidFill>
        </p:spPr>
        <p:txBody>
          <a:bodyPr vert="horz" wrap="square" lIns="91440" tIns="45720" rIns="91440" bIns="45720" numCol="1" anchor="ctr"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1">
                <a:ln>
                  <a:noFill/>
                </a:ln>
                <a:solidFill>
                  <a:schemeClr val="tx1"/>
                </a:solidFill>
                <a:effectLst/>
                <a:uLnTx/>
                <a:uFillTx/>
                <a:latin typeface="+mj-lt"/>
                <a:ea typeface="+mj-ea"/>
                <a:cs typeface="+mj-cs"/>
              </a:rPr>
              <a:t>  </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施工挖装培训             </a:t>
            </a:r>
            <a:r>
              <a:rPr kumimoji="0" lang="zh-CN" altLang="en-US" sz="2800" b="0" i="0" u="none" strike="noStrike" kern="1200" cap="none" spc="0" normalizeH="0" baseline="0" noProof="1" smtClean="0">
                <a:ln>
                  <a:noFill/>
                </a:ln>
                <a:solidFill>
                  <a:schemeClr val="tx1"/>
                </a:solidFill>
                <a:effectLst>
                  <a:outerShdw blurRad="38100" dist="38100" dir="2700000">
                    <a:srgbClr val="FFFFFF"/>
                  </a:outerShdw>
                </a:effectLst>
                <a:uLnTx/>
                <a:uFillTx/>
                <a:latin typeface="+mj-lt"/>
                <a:ea typeface="+mj-ea"/>
                <a:cs typeface="+mj-cs"/>
              </a:rPr>
              <a:t>关注</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安全 关注生命</a:t>
            </a:r>
            <a:endPar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endParaRPr>
          </a:p>
        </p:txBody>
      </p:sp>
      <p:sp>
        <p:nvSpPr>
          <p:cNvPr id="32771" name="文本框 1"/>
          <p:cNvSpPr txBox="1"/>
          <p:nvPr/>
        </p:nvSpPr>
        <p:spPr>
          <a:xfrm>
            <a:off x="190500" y="1016000"/>
            <a:ext cx="8120063" cy="476250"/>
          </a:xfrm>
          <a:prstGeom prst="rect">
            <a:avLst/>
          </a:prstGeom>
          <a:noFill/>
          <a:ln w="9525">
            <a:noFill/>
          </a:ln>
        </p:spPr>
        <p:txBody>
          <a:bodyPr>
            <a:spAutoFit/>
          </a:bodyPr>
          <a:p>
            <a:r>
              <a:rPr lang="zh-CN" altLang="en-US" sz="2400" b="1" dirty="0">
                <a:solidFill>
                  <a:srgbClr val="000000"/>
                </a:solidFill>
                <a:latin typeface="Calibri" panose="020F0502020204030204" pitchFamily="34" charset="0"/>
              </a:rPr>
              <a:t>二、挖掘机安全操作规程</a:t>
            </a:r>
            <a:r>
              <a:rPr lang="zh-CN" altLang="en-US" b="1" dirty="0">
                <a:solidFill>
                  <a:srgbClr val="000000"/>
                </a:solidFill>
                <a:latin typeface="Calibri" panose="020F0502020204030204" pitchFamily="34" charset="0"/>
              </a:rPr>
              <a:t> </a:t>
            </a:r>
            <a:endParaRPr lang="zh-CN" altLang="en-US" dirty="0">
              <a:solidFill>
                <a:srgbClr val="000000"/>
              </a:solidFill>
              <a:latin typeface="Calibri" panose="020F0502020204030204" pitchFamily="34" charset="0"/>
            </a:endParaRPr>
          </a:p>
        </p:txBody>
      </p:sp>
      <p:pic>
        <p:nvPicPr>
          <p:cNvPr id="32772" name="Picture 2" descr="G:\高空、挖装安全培训资料\挖掘机资料\挖掘机操作5经济施工和正确行走\12防止下部行走塞泥.jpg"/>
          <p:cNvPicPr>
            <a:picLocks noGrp="1" noChangeAspect="1"/>
          </p:cNvPicPr>
          <p:nvPr>
            <p:ph idx="1"/>
          </p:nvPr>
        </p:nvPicPr>
        <p:blipFill>
          <a:blip r:embed="rId1"/>
          <a:srcRect/>
          <a:stretch>
            <a:fillRect/>
          </a:stretch>
        </p:blipFill>
        <p:spPr>
          <a:xfrm>
            <a:off x="665163" y="1709738"/>
            <a:ext cx="7951787" cy="4760912"/>
          </a:xfr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1684" name="文本框 3"/>
          <p:cNvSpPr txBox="1">
            <a:spLocks noGrp="1"/>
          </p:cNvSpPr>
          <p:nvPr>
            <p:ph type="title"/>
          </p:nvPr>
        </p:nvSpPr>
        <p:spPr>
          <a:xfrm>
            <a:off x="0" y="328613"/>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33795" name="文本占位符 71682"/>
          <p:cNvSpPr>
            <a:spLocks noGrp="1"/>
          </p:cNvSpPr>
          <p:nvPr>
            <p:ph idx="1"/>
          </p:nvPr>
        </p:nvSpPr>
        <p:spPr>
          <a:xfrm>
            <a:off x="604838" y="1219200"/>
            <a:ext cx="7886700" cy="1306513"/>
          </a:xfrm>
          <a:ln/>
        </p:spPr>
        <p:txBody>
          <a:bodyPr vert="horz" wrap="square" lIns="91440" tIns="45720" rIns="91440" bIns="45720" anchor="t" anchorCtr="0"/>
          <a:p>
            <a:pPr eaLnBrk="1" hangingPunct="1">
              <a:buNone/>
            </a:pPr>
            <a:r>
              <a:rPr lang="zh-CN" altLang="en-US" sz="2400" b="1" dirty="0"/>
              <a:t>（二）、挖掘机安全操作规程 </a:t>
            </a:r>
            <a:endParaRPr lang="zh-CN" altLang="en-US" sz="2400" b="1" dirty="0"/>
          </a:p>
          <a:p>
            <a:pPr eaLnBrk="1" hangingPunct="1">
              <a:buNone/>
            </a:pPr>
            <a:r>
              <a:rPr lang="en-US" altLang="zh-CN" sz="2400" dirty="0"/>
              <a:t>2</a:t>
            </a:r>
            <a:r>
              <a:rPr lang="zh-CN" altLang="en-US" sz="2400" dirty="0"/>
              <a:t>、挖掘机起步时要将铲斗升至距地面</a:t>
            </a:r>
            <a:r>
              <a:rPr lang="en-US" altLang="zh-CN" sz="2400" dirty="0"/>
              <a:t>1</a:t>
            </a:r>
            <a:r>
              <a:rPr lang="zh-CN" altLang="en-US" sz="2400" dirty="0"/>
              <a:t>米左右，</a:t>
            </a:r>
            <a:r>
              <a:rPr lang="zh-CN" altLang="en-US" sz="2400" b="1" dirty="0"/>
              <a:t>观察四周</a:t>
            </a:r>
            <a:r>
              <a:rPr lang="zh-CN" altLang="en-US" sz="2400" dirty="0"/>
              <a:t>，</a:t>
            </a:r>
            <a:r>
              <a:rPr lang="zh-CN" altLang="en-US" sz="2400" b="1" dirty="0"/>
              <a:t>鸣笛</a:t>
            </a:r>
            <a:r>
              <a:rPr lang="zh-CN" altLang="en-US" sz="2400" dirty="0"/>
              <a:t>后低速、平稳起步。</a:t>
            </a:r>
            <a:endParaRPr lang="zh-CN" altLang="en-US" sz="2400" dirty="0"/>
          </a:p>
          <a:p>
            <a:pPr eaLnBrk="1" hangingPunct="1">
              <a:buNone/>
            </a:pPr>
            <a:r>
              <a:rPr lang="zh-CN" altLang="en-US" dirty="0"/>
              <a:t> </a:t>
            </a:r>
            <a:endParaRPr lang="zh-CN" altLang="en-US" dirty="0"/>
          </a:p>
          <a:p>
            <a:pPr eaLnBrk="1" hangingPunct="1">
              <a:buNone/>
            </a:pPr>
            <a:endParaRPr lang="zh-CN" altLang="en-US" dirty="0"/>
          </a:p>
        </p:txBody>
      </p:sp>
      <p:pic>
        <p:nvPicPr>
          <p:cNvPr id="33796" name="图片 2" descr="行走前2"/>
          <p:cNvPicPr>
            <a:picLocks noChangeAspect="1"/>
          </p:cNvPicPr>
          <p:nvPr/>
        </p:nvPicPr>
        <p:blipFill>
          <a:blip r:embed="rId1"/>
          <a:stretch>
            <a:fillRect/>
          </a:stretch>
        </p:blipFill>
        <p:spPr>
          <a:xfrm>
            <a:off x="876300" y="2541588"/>
            <a:ext cx="7624763" cy="3998912"/>
          </a:xfrm>
          <a:prstGeom prst="rect">
            <a:avLst/>
          </a:prstGeom>
          <a:noFill/>
          <a:ln w="9525">
            <a:noFill/>
          </a:ln>
        </p:spPr>
      </p:pic>
      <p:sp>
        <p:nvSpPr>
          <p:cNvPr id="2" name="右大括号 1"/>
          <p:cNvSpPr/>
          <p:nvPr/>
        </p:nvSpPr>
        <p:spPr>
          <a:xfrm>
            <a:off x="6896100" y="5254625"/>
            <a:ext cx="481013" cy="619125"/>
          </a:xfrm>
          <a:prstGeom prst="rightBrac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3" name="矩形 2"/>
          <p:cNvSpPr/>
          <p:nvPr/>
        </p:nvSpPr>
        <p:spPr>
          <a:xfrm>
            <a:off x="7400925" y="5106988"/>
            <a:ext cx="11001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不要太高或太低哦</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椭圆形标注 5"/>
          <p:cNvSpPr/>
          <p:nvPr/>
        </p:nvSpPr>
        <p:spPr>
          <a:xfrm>
            <a:off x="1812925" y="2774950"/>
            <a:ext cx="1627188" cy="1176338"/>
          </a:xfrm>
          <a:prstGeom prst="wedgeEllipseCallout">
            <a:avLst>
              <a:gd name="adj1" fmla="val 85834"/>
              <a:gd name="adj2" fmla="val 861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C00000"/>
                </a:solidFill>
                <a:effectLst/>
                <a:uLnTx/>
                <a:uFillTx/>
                <a:latin typeface="+mn-lt"/>
                <a:ea typeface="+mn-ea"/>
                <a:cs typeface="+mn-cs"/>
              </a:rPr>
              <a:t>眼观六路，耳听八方</a:t>
            </a:r>
            <a:endParaRPr kumimoji="0" lang="zh-CN" altLang="en-US" sz="2000" b="0" i="0" u="none" strike="noStrike" kern="1200" cap="none" spc="0" normalizeH="0" baseline="0" noProof="0" dirty="0">
              <a:ln>
                <a:noFill/>
              </a:ln>
              <a:solidFill>
                <a:srgbClr val="C00000"/>
              </a:solidFill>
              <a:effectLst/>
              <a:uLnTx/>
              <a:uFillTx/>
              <a:latin typeface="+mn-lt"/>
              <a:ea typeface="+mn-ea"/>
              <a:cs typeface="+mn-cs"/>
            </a:endParaRPr>
          </a:p>
        </p:txBody>
      </p:sp>
      <p:sp>
        <p:nvSpPr>
          <p:cNvPr id="8" name="动作按钮: 声音 7">
            <a:hlinkClick r:id="" action="ppaction://noaction" highlightClick="1">
              <a:snd r:embed="rId2" name="applause.wav"/>
            </a:hlinkClick>
          </p:cNvPr>
          <p:cNvSpPr/>
          <p:nvPr/>
        </p:nvSpPr>
        <p:spPr>
          <a:xfrm>
            <a:off x="4835525" y="3951288"/>
            <a:ext cx="1223963" cy="1177925"/>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34818" name="文本占位符 93186"/>
          <p:cNvSpPr>
            <a:spLocks noGrp="1"/>
          </p:cNvSpPr>
          <p:nvPr>
            <p:ph idx="1"/>
          </p:nvPr>
        </p:nvSpPr>
        <p:spPr>
          <a:xfrm>
            <a:off x="628650" y="1133475"/>
            <a:ext cx="7886700" cy="523875"/>
          </a:xfrm>
          <a:ln/>
        </p:spPr>
        <p:txBody>
          <a:bodyPr vert="horz" wrap="square" lIns="91440" tIns="45720" rIns="91440" bIns="45720" anchor="t" anchorCtr="0"/>
          <a:p>
            <a:pPr eaLnBrk="1" hangingPunct="1">
              <a:buNone/>
            </a:pPr>
            <a:r>
              <a:rPr lang="zh-CN" altLang="en-US" sz="2400" b="1" dirty="0"/>
              <a:t>二、挖掘机安全操作规程 </a:t>
            </a:r>
            <a:endParaRPr lang="en-US" altLang="zh-CN" sz="2400" b="1" dirty="0"/>
          </a:p>
          <a:p>
            <a:pPr eaLnBrk="1" hangingPunct="1">
              <a:buNone/>
            </a:pPr>
            <a:r>
              <a:rPr lang="en-US" altLang="zh-CN" sz="2400" dirty="0"/>
              <a:t>3</a:t>
            </a:r>
            <a:r>
              <a:rPr lang="zh-CN" altLang="en-US" sz="2400" dirty="0"/>
              <a:t>、行驶</a:t>
            </a:r>
            <a:endParaRPr lang="zh-CN" altLang="en-US" sz="2400" dirty="0"/>
          </a:p>
        </p:txBody>
      </p:sp>
      <p:pic>
        <p:nvPicPr>
          <p:cNvPr id="34819" name="图片 93187" descr="3行走姿势"/>
          <p:cNvPicPr>
            <a:picLocks noChangeAspect="1"/>
          </p:cNvPicPr>
          <p:nvPr/>
        </p:nvPicPr>
        <p:blipFill>
          <a:blip r:embed="rId1"/>
          <a:stretch>
            <a:fillRect/>
          </a:stretch>
        </p:blipFill>
        <p:spPr>
          <a:xfrm>
            <a:off x="519113" y="2030413"/>
            <a:ext cx="8107362" cy="4559300"/>
          </a:xfrm>
          <a:prstGeom prst="rect">
            <a:avLst/>
          </a:prstGeom>
          <a:noFill/>
          <a:ln w="9525">
            <a:noFill/>
          </a:ln>
        </p:spPr>
      </p:pic>
      <p:sp>
        <p:nvSpPr>
          <p:cNvPr id="93189" name="文本框 3"/>
          <p:cNvSpPr txBox="1">
            <a:spLocks noGrp="1"/>
          </p:cNvSpPr>
          <p:nvPr>
            <p:ph type="title"/>
          </p:nvPr>
        </p:nvSpPr>
        <p:spPr>
          <a:xfrm>
            <a:off x="0" y="209550"/>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1">
                <a:ln>
                  <a:noFill/>
                </a:ln>
                <a:solidFill>
                  <a:schemeClr val="tx1"/>
                </a:solidFill>
                <a:effectLst/>
                <a:uLnTx/>
                <a:uFillTx/>
                <a:latin typeface="+mj-lt"/>
                <a:ea typeface="+mj-ea"/>
                <a:cs typeface="+mj-cs"/>
              </a:rPr>
              <a:t>  </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施工挖装培训             </a:t>
            </a:r>
            <a:r>
              <a:rPr kumimoji="0" lang="zh-CN" altLang="en-US" sz="2800" b="0" i="0" u="none" strike="noStrike" kern="1200" cap="none" spc="0" normalizeH="0" baseline="0" noProof="1" smtClean="0">
                <a:ln>
                  <a:noFill/>
                </a:ln>
                <a:solidFill>
                  <a:schemeClr val="tx1"/>
                </a:solidFill>
                <a:effectLst>
                  <a:outerShdw blurRad="38100" dist="38100" dir="2700000">
                    <a:srgbClr val="FFFFFF"/>
                  </a:outerShdw>
                </a:effectLst>
                <a:uLnTx/>
                <a:uFillTx/>
                <a:latin typeface="+mj-lt"/>
                <a:ea typeface="+mj-ea"/>
                <a:cs typeface="+mj-cs"/>
              </a:rPr>
              <a:t>关注</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安全 关注生命</a:t>
            </a:r>
            <a:endPar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endParaRPr>
          </a:p>
        </p:txBody>
      </p:sp>
      <p:sp>
        <p:nvSpPr>
          <p:cNvPr id="2" name="椭圆形标注 1"/>
          <p:cNvSpPr/>
          <p:nvPr/>
        </p:nvSpPr>
        <p:spPr>
          <a:xfrm>
            <a:off x="519113" y="2030413"/>
            <a:ext cx="1535113" cy="1022350"/>
          </a:xfrm>
          <a:prstGeom prst="wedgeEllipseCallout">
            <a:avLst>
              <a:gd name="adj1" fmla="val 97349"/>
              <a:gd name="adj2" fmla="val 1064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C00000"/>
                </a:solidFill>
                <a:effectLst/>
                <a:uLnTx/>
                <a:uFillTx/>
                <a:latin typeface="+mn-lt"/>
                <a:ea typeface="+mn-ea"/>
                <a:cs typeface="+mn-cs"/>
              </a:rPr>
              <a:t>团结才是力量</a:t>
            </a:r>
            <a:endParaRPr kumimoji="0" lang="zh-CN" altLang="en-US" sz="2000" b="0" i="0" u="none" strike="noStrike" kern="1200" cap="none" spc="0" normalizeH="0" baseline="0" noProof="0" dirty="0">
              <a:ln>
                <a:noFill/>
              </a:ln>
              <a:solidFill>
                <a:srgbClr val="C00000"/>
              </a:solidFill>
              <a:effectLst/>
              <a:uLnTx/>
              <a:uFillTx/>
              <a:latin typeface="+mn-lt"/>
              <a:ea typeface="+mn-ea"/>
              <a:cs typeface="+mn-cs"/>
            </a:endParaRPr>
          </a:p>
        </p:txBody>
      </p:sp>
      <p:sp>
        <p:nvSpPr>
          <p:cNvPr id="4" name="云形标注 3"/>
          <p:cNvSpPr/>
          <p:nvPr/>
        </p:nvSpPr>
        <p:spPr>
          <a:xfrm>
            <a:off x="6742113" y="2990850"/>
            <a:ext cx="1503363" cy="1131888"/>
          </a:xfrm>
          <a:prstGeom prst="cloudCallout">
            <a:avLst>
              <a:gd name="adj1" fmla="val -49191"/>
              <a:gd name="adj2" fmla="val 926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我和下坡时相反哦！</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35842" name="文本占位符 93186"/>
          <p:cNvSpPr>
            <a:spLocks noGrp="1"/>
          </p:cNvSpPr>
          <p:nvPr>
            <p:ph idx="1"/>
          </p:nvPr>
        </p:nvSpPr>
        <p:spPr>
          <a:xfrm>
            <a:off x="574675" y="871538"/>
            <a:ext cx="7886700" cy="523875"/>
          </a:xfrm>
          <a:ln/>
        </p:spPr>
        <p:txBody>
          <a:bodyPr vert="horz" wrap="square" lIns="91440" tIns="45720" rIns="91440" bIns="45720" anchor="t" anchorCtr="0"/>
          <a:p>
            <a:pPr eaLnBrk="1" hangingPunct="1">
              <a:buNone/>
            </a:pPr>
            <a:r>
              <a:rPr lang="zh-CN" altLang="en-US" sz="2400" b="1" dirty="0"/>
              <a:t>二、挖掘机安全操作规程</a:t>
            </a:r>
            <a:endParaRPr lang="en-US" altLang="zh-CN" sz="2400" b="1" dirty="0"/>
          </a:p>
          <a:p>
            <a:pPr eaLnBrk="1" hangingPunct="1">
              <a:buNone/>
            </a:pPr>
            <a:r>
              <a:rPr lang="en-US" altLang="zh-CN" sz="2400" dirty="0"/>
              <a:t>3</a:t>
            </a:r>
            <a:r>
              <a:rPr lang="zh-CN" altLang="en-US" sz="2400" dirty="0"/>
              <a:t>、行驶 </a:t>
            </a:r>
            <a:endParaRPr lang="zh-CN" altLang="en-US" sz="2400" dirty="0"/>
          </a:p>
        </p:txBody>
      </p:sp>
      <p:sp>
        <p:nvSpPr>
          <p:cNvPr id="93189" name="文本框 3"/>
          <p:cNvSpPr txBox="1">
            <a:spLocks noGrp="1"/>
          </p:cNvSpPr>
          <p:nvPr>
            <p:ph type="title"/>
          </p:nvPr>
        </p:nvSpPr>
        <p:spPr>
          <a:xfrm>
            <a:off x="0" y="209550"/>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1">
                <a:ln>
                  <a:noFill/>
                </a:ln>
                <a:solidFill>
                  <a:schemeClr val="tx1"/>
                </a:solidFill>
                <a:effectLst/>
                <a:uLnTx/>
                <a:uFillTx/>
                <a:latin typeface="+mj-lt"/>
                <a:ea typeface="+mj-ea"/>
                <a:cs typeface="+mj-cs"/>
              </a:rPr>
              <a:t>  </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施工挖装培训             </a:t>
            </a:r>
            <a:r>
              <a:rPr kumimoji="0" lang="zh-CN" altLang="en-US" sz="2800" b="0" i="0" u="none" strike="noStrike" kern="1200" cap="none" spc="0" normalizeH="0" baseline="0" noProof="1" smtClean="0">
                <a:ln>
                  <a:noFill/>
                </a:ln>
                <a:solidFill>
                  <a:schemeClr val="tx1"/>
                </a:solidFill>
                <a:effectLst>
                  <a:outerShdw blurRad="38100" dist="38100" dir="2700000">
                    <a:srgbClr val="FFFFFF"/>
                  </a:outerShdw>
                </a:effectLst>
                <a:uLnTx/>
                <a:uFillTx/>
                <a:latin typeface="+mj-lt"/>
                <a:ea typeface="+mj-ea"/>
                <a:cs typeface="+mj-cs"/>
              </a:rPr>
              <a:t>关注</a:t>
            </a:r>
            <a:r>
              <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rPr>
              <a:t>安全 关注生命</a:t>
            </a:r>
            <a:endParaRPr kumimoji="0" lang="zh-CN" altLang="en-US" sz="2800" b="0" i="0" u="none" strike="noStrike" kern="1200" cap="none" spc="0" normalizeH="0" baseline="0" noProof="1">
              <a:ln>
                <a:noFill/>
              </a:ln>
              <a:solidFill>
                <a:schemeClr val="tx1"/>
              </a:solidFill>
              <a:effectLst>
                <a:outerShdw blurRad="38100" dist="38100" dir="2700000">
                  <a:srgbClr val="FFFFFF"/>
                </a:outerShdw>
              </a:effectLst>
              <a:uLnTx/>
              <a:uFillTx/>
              <a:latin typeface="+mj-lt"/>
              <a:ea typeface="+mj-ea"/>
              <a:cs typeface="+mj-cs"/>
            </a:endParaRPr>
          </a:p>
        </p:txBody>
      </p:sp>
      <p:pic>
        <p:nvPicPr>
          <p:cNvPr id="35844" name="Picture 2" descr="G:\高空、挖装安全培训资料\挖掘机资料\挖掘机操作5经济施工和正确行走\1行走的注意事项.jpg"/>
          <p:cNvPicPr>
            <a:picLocks noChangeAspect="1"/>
          </p:cNvPicPr>
          <p:nvPr/>
        </p:nvPicPr>
        <p:blipFill>
          <a:blip r:embed="rId1"/>
          <a:stretch>
            <a:fillRect/>
          </a:stretch>
        </p:blipFill>
        <p:spPr>
          <a:xfrm>
            <a:off x="539750" y="1717675"/>
            <a:ext cx="8232775" cy="4964113"/>
          </a:xfrm>
          <a:prstGeom prst="rect">
            <a:avLst/>
          </a:prstGeom>
          <a:noFill/>
          <a:ln w="9525">
            <a:noFill/>
          </a:ln>
        </p:spPr>
      </p:pic>
      <p:sp>
        <p:nvSpPr>
          <p:cNvPr id="2" name="云形标注 1"/>
          <p:cNvSpPr/>
          <p:nvPr/>
        </p:nvSpPr>
        <p:spPr>
          <a:xfrm>
            <a:off x="6532563" y="1828800"/>
            <a:ext cx="1928813" cy="1333500"/>
          </a:xfrm>
          <a:prstGeom prst="cloudCallout">
            <a:avLst>
              <a:gd name="adj1" fmla="val -61797"/>
              <a:gd name="adj2" fmla="val 671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FFF00"/>
                </a:solidFill>
                <a:effectLst/>
                <a:uLnTx/>
                <a:uFillTx/>
                <a:latin typeface="+mn-lt"/>
                <a:ea typeface="+mn-ea"/>
                <a:cs typeface="+mn-cs"/>
              </a:rPr>
              <a:t>超过</a:t>
            </a:r>
            <a:r>
              <a:rPr kumimoji="0" lang="en-US" altLang="zh-CN" sz="1800" b="0" i="0" u="none" strike="noStrike" kern="1200" cap="none" spc="0" normalizeH="0" baseline="0" noProof="0" dirty="0">
                <a:ln>
                  <a:noFill/>
                </a:ln>
                <a:solidFill>
                  <a:srgbClr val="FFFF00"/>
                </a:solidFill>
                <a:effectLst/>
                <a:uLnTx/>
                <a:uFillTx/>
                <a:latin typeface="+mn-lt"/>
                <a:ea typeface="+mn-ea"/>
                <a:cs typeface="+mn-cs"/>
              </a:rPr>
              <a:t>2</a:t>
            </a:r>
            <a:r>
              <a:rPr kumimoji="0" lang="zh-CN" altLang="en-US" sz="1800" b="0" i="0" u="none" strike="noStrike" kern="1200" cap="none" spc="0" normalizeH="0" baseline="0" noProof="0" dirty="0">
                <a:ln>
                  <a:noFill/>
                </a:ln>
                <a:solidFill>
                  <a:srgbClr val="FFFF00"/>
                </a:solidFill>
                <a:effectLst/>
                <a:uLnTx/>
                <a:uFillTx/>
                <a:latin typeface="+mn-lt"/>
                <a:ea typeface="+mn-ea"/>
                <a:cs typeface="+mn-cs"/>
              </a:rPr>
              <a:t>小时，支重轮易漏油</a:t>
            </a:r>
            <a:endParaRPr kumimoji="0" lang="zh-CN" altLang="en-US" sz="1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4" name="文本框 3"/>
          <p:cNvSpPr txBox="1">
            <a:spLocks noGrp="1"/>
          </p:cNvSpPr>
          <p:nvPr>
            <p:ph type="title" idx="4294967295"/>
          </p:nvPr>
        </p:nvSpPr>
        <p:spPr>
          <a:xfrm>
            <a:off x="0" y="328613"/>
            <a:ext cx="9144000" cy="601663"/>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36867" name="文本占位符 71682"/>
          <p:cNvSpPr>
            <a:spLocks noGrp="1"/>
          </p:cNvSpPr>
          <p:nvPr>
            <p:ph idx="4294967295"/>
          </p:nvPr>
        </p:nvSpPr>
        <p:spPr>
          <a:xfrm>
            <a:off x="604838" y="1219200"/>
            <a:ext cx="3819525" cy="4929188"/>
          </a:xfrm>
          <a:ln/>
        </p:spPr>
        <p:txBody>
          <a:bodyPr vert="horz" wrap="square" lIns="91440" tIns="45720" rIns="91440" bIns="45720" anchor="t" anchorCtr="0"/>
          <a:p>
            <a:pPr eaLnBrk="1" hangingPunct="1">
              <a:buNone/>
            </a:pPr>
            <a:r>
              <a:rPr lang="zh-CN" altLang="en-US" sz="2400" b="1" dirty="0"/>
              <a:t>二、挖掘机安全操作规程 </a:t>
            </a:r>
            <a:endParaRPr lang="zh-CN" altLang="en-US" sz="2400" dirty="0"/>
          </a:p>
          <a:p>
            <a:pPr eaLnBrk="1" hangingPunct="1">
              <a:buNone/>
            </a:pPr>
            <a:r>
              <a:rPr lang="en-US" altLang="zh-CN" sz="2400" dirty="0"/>
              <a:t>3</a:t>
            </a:r>
            <a:r>
              <a:rPr lang="zh-CN" altLang="en-US" sz="2400" dirty="0"/>
              <a:t>、行驶： </a:t>
            </a:r>
            <a:endParaRPr lang="zh-CN" altLang="en-US" sz="2400" dirty="0"/>
          </a:p>
          <a:p>
            <a:pPr eaLnBrk="1" hangingPunct="1">
              <a:buNone/>
            </a:pPr>
            <a:r>
              <a:rPr lang="zh-CN" altLang="en-US" sz="2400" dirty="0"/>
              <a:t>（</a:t>
            </a:r>
            <a:r>
              <a:rPr lang="en-US" altLang="zh-CN" sz="2400" dirty="0"/>
              <a:t>1</a:t>
            </a:r>
            <a:r>
              <a:rPr lang="zh-CN" altLang="en-US" sz="2400" dirty="0"/>
              <a:t>）下坡时，要低速慢行，严禁发动机熄火或空档滑行。 </a:t>
            </a:r>
            <a:endParaRPr lang="zh-CN" altLang="en-US" sz="2400" dirty="0"/>
          </a:p>
          <a:p>
            <a:pPr eaLnBrk="1" hangingPunct="1">
              <a:buNone/>
            </a:pPr>
            <a:r>
              <a:rPr lang="zh-CN" altLang="en-US" sz="2400" dirty="0"/>
              <a:t>（</a:t>
            </a:r>
            <a:r>
              <a:rPr lang="en-US" altLang="zh-CN" sz="2400" dirty="0"/>
              <a:t>2</a:t>
            </a:r>
            <a:r>
              <a:rPr lang="zh-CN" altLang="en-US" sz="2400" dirty="0"/>
              <a:t>）不准在斜坡上横向行驶。 </a:t>
            </a:r>
            <a:endParaRPr lang="zh-CN" altLang="en-US" sz="2400" dirty="0"/>
          </a:p>
          <a:p>
            <a:pPr eaLnBrk="1" hangingPunct="1">
              <a:buNone/>
            </a:pPr>
            <a:r>
              <a:rPr lang="zh-CN" altLang="en-US" sz="2400" dirty="0"/>
              <a:t>（</a:t>
            </a:r>
            <a:r>
              <a:rPr lang="en-US" altLang="zh-CN" sz="2400" dirty="0"/>
              <a:t>3</a:t>
            </a:r>
            <a:r>
              <a:rPr lang="zh-CN" altLang="en-US" sz="2400" dirty="0"/>
              <a:t>）铲斗内禁止载人、载物。 </a:t>
            </a:r>
            <a:endParaRPr lang="zh-CN" altLang="en-US" sz="2400" dirty="0"/>
          </a:p>
          <a:p>
            <a:pPr eaLnBrk="1" hangingPunct="1">
              <a:buNone/>
            </a:pPr>
            <a:r>
              <a:rPr lang="zh-CN" altLang="en-US" sz="2400" dirty="0"/>
              <a:t>（</a:t>
            </a:r>
            <a:r>
              <a:rPr lang="en-US" altLang="zh-CN" sz="2400" dirty="0"/>
              <a:t>4</a:t>
            </a:r>
            <a:r>
              <a:rPr lang="zh-CN" altLang="en-US" sz="2400" dirty="0"/>
              <a:t>）履带式挖掘机只能在公安部门同意的道路上行驶。</a:t>
            </a:r>
            <a:r>
              <a:rPr lang="zh-CN" altLang="en-US" dirty="0"/>
              <a:t> </a:t>
            </a:r>
            <a:endParaRPr lang="zh-CN" altLang="en-US" dirty="0"/>
          </a:p>
          <a:p>
            <a:pPr eaLnBrk="1" hangingPunct="1">
              <a:buNone/>
            </a:pPr>
            <a:endParaRPr lang="zh-CN" altLang="en-US" dirty="0"/>
          </a:p>
        </p:txBody>
      </p:sp>
      <p:pic>
        <p:nvPicPr>
          <p:cNvPr id="36868" name="Picture 6" descr="13斜坡上行走"/>
          <p:cNvPicPr>
            <a:picLocks noChangeAspect="1"/>
          </p:cNvPicPr>
          <p:nvPr/>
        </p:nvPicPr>
        <p:blipFill>
          <a:blip r:embed="rId1"/>
          <a:stretch>
            <a:fillRect/>
          </a:stretch>
        </p:blipFill>
        <p:spPr>
          <a:xfrm>
            <a:off x="4467225" y="1168400"/>
            <a:ext cx="4262438" cy="5080000"/>
          </a:xfrm>
          <a:prstGeom prst="rect">
            <a:avLst/>
          </a:prstGeom>
          <a:noFill/>
          <a:ln w="9525">
            <a:noFill/>
          </a:ln>
        </p:spPr>
      </p:pic>
      <p:sp>
        <p:nvSpPr>
          <p:cNvPr id="4" name="左箭头标注 3"/>
          <p:cNvSpPr/>
          <p:nvPr/>
        </p:nvSpPr>
        <p:spPr>
          <a:xfrm>
            <a:off x="5761038" y="3889375"/>
            <a:ext cx="1674813" cy="65087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注意铲斗与地面的高度</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线形标注 1 4"/>
          <p:cNvSpPr/>
          <p:nvPr/>
        </p:nvSpPr>
        <p:spPr>
          <a:xfrm>
            <a:off x="7435850" y="2665413"/>
            <a:ext cx="1119188" cy="5588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驱动轮在前方</a:t>
            </a:r>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下箭头标注 6"/>
          <p:cNvSpPr/>
          <p:nvPr/>
        </p:nvSpPr>
        <p:spPr>
          <a:xfrm>
            <a:off x="4913313" y="1487488"/>
            <a:ext cx="1054100" cy="114776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FF00"/>
                </a:solidFill>
                <a:effectLst/>
                <a:uLnTx/>
                <a:uFillTx/>
                <a:latin typeface="+mn-lt"/>
                <a:ea typeface="+mn-ea"/>
                <a:cs typeface="+mn-cs"/>
              </a:rPr>
              <a:t>注意角度</a:t>
            </a:r>
            <a:endParaRPr kumimoji="0" lang="zh-CN" altLang="en-US" sz="2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5779" name="文本框 3"/>
          <p:cNvSpPr txBox="1">
            <a:spLocks noGrp="1"/>
          </p:cNvSpPr>
          <p:nvPr>
            <p:ph type="title"/>
          </p:nvPr>
        </p:nvSpPr>
        <p:spPr>
          <a:xfrm>
            <a:off x="0" y="261938"/>
            <a:ext cx="9144000" cy="5667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37891" name="文本占位符 75780"/>
          <p:cNvSpPr>
            <a:spLocks noGrp="1"/>
          </p:cNvSpPr>
          <p:nvPr>
            <p:ph sz="half" idx="2"/>
          </p:nvPr>
        </p:nvSpPr>
        <p:spPr>
          <a:xfrm>
            <a:off x="390525" y="1816100"/>
            <a:ext cx="2679700" cy="4524375"/>
          </a:xfrm>
          <a:ln/>
        </p:spPr>
        <p:txBody>
          <a:bodyPr vert="horz" wrap="square" lIns="91440" tIns="45720" rIns="91440" bIns="45720" anchor="t" anchorCtr="0"/>
          <a:p>
            <a:pPr eaLnBrk="1" hangingPunct="1">
              <a:buClrTx/>
              <a:buSzTx/>
              <a:buFont typeface="Arial" panose="020B0604020202020204" pitchFamily="34" charset="0"/>
              <a:buNone/>
            </a:pPr>
            <a:r>
              <a:rPr lang="en-US" altLang="zh-CN" dirty="0"/>
              <a:t>4</a:t>
            </a:r>
            <a:r>
              <a:rPr lang="zh-CN" altLang="en-US" dirty="0"/>
              <a:t>、进入作业现场， 停机处要平坦、坚实、可靠，距沟渠、基坑保持一定的安全距离。 </a:t>
            </a:r>
            <a:endParaRPr lang="zh-CN" altLang="en-US" dirty="0"/>
          </a:p>
        </p:txBody>
      </p:sp>
      <p:sp>
        <p:nvSpPr>
          <p:cNvPr id="37892" name="文本框 1"/>
          <p:cNvSpPr txBox="1"/>
          <p:nvPr/>
        </p:nvSpPr>
        <p:spPr>
          <a:xfrm>
            <a:off x="314325" y="920750"/>
            <a:ext cx="8440738" cy="422275"/>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37893" name="Picture 6" descr="案例3"/>
          <p:cNvPicPr>
            <a:picLocks noChangeAspect="1"/>
          </p:cNvPicPr>
          <p:nvPr/>
        </p:nvPicPr>
        <p:blipFill>
          <a:blip r:embed="rId1"/>
          <a:stretch>
            <a:fillRect/>
          </a:stretch>
        </p:blipFill>
        <p:spPr>
          <a:xfrm>
            <a:off x="3141663" y="1422400"/>
            <a:ext cx="5789612" cy="5259388"/>
          </a:xfrm>
          <a:prstGeom prst="rect">
            <a:avLst/>
          </a:prstGeom>
          <a:noFill/>
          <a:ln w="9525">
            <a:noFill/>
          </a:ln>
        </p:spPr>
      </p:pic>
      <p:sp>
        <p:nvSpPr>
          <p:cNvPr id="2" name="矩形 1"/>
          <p:cNvSpPr/>
          <p:nvPr/>
        </p:nvSpPr>
        <p:spPr>
          <a:xfrm>
            <a:off x="3730625" y="1800225"/>
            <a:ext cx="1117600" cy="477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FF0000"/>
                </a:solidFill>
                <a:effectLst/>
                <a:uLnTx/>
                <a:uFillTx/>
                <a:latin typeface="+mn-lt"/>
                <a:ea typeface="+mn-ea"/>
                <a:cs typeface="+mn-cs"/>
              </a:rPr>
              <a:t>案例</a:t>
            </a:r>
            <a:endParaRPr kumimoji="0" lang="zh-CN" altLang="en-US" sz="2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占位符 77825"/>
          <p:cNvSpPr>
            <a:spLocks noGrp="1"/>
          </p:cNvSpPr>
          <p:nvPr>
            <p:ph idx="4294967295"/>
          </p:nvPr>
        </p:nvSpPr>
        <p:spPr>
          <a:xfrm>
            <a:off x="466725" y="1544638"/>
            <a:ext cx="8210550" cy="1657350"/>
          </a:xfrm>
          <a:ln/>
        </p:spPr>
        <p:txBody>
          <a:bodyPr vert="horz" wrap="square" lIns="91440" tIns="45720" rIns="91440" bIns="45720" anchor="t" anchorCtr="0"/>
          <a:p>
            <a:pPr eaLnBrk="1" hangingPunct="1">
              <a:buNone/>
            </a:pPr>
            <a:r>
              <a:rPr lang="en-US" altLang="zh-CN" sz="2400" dirty="0"/>
              <a:t>5</a:t>
            </a:r>
            <a:r>
              <a:rPr lang="zh-CN" altLang="en-US" sz="2400" dirty="0"/>
              <a:t>、挖掘作业： </a:t>
            </a:r>
            <a:endParaRPr lang="zh-CN" altLang="en-US" sz="2400" dirty="0"/>
          </a:p>
          <a:p>
            <a:pPr eaLnBrk="1" hangingPunct="1">
              <a:buNone/>
            </a:pPr>
            <a:r>
              <a:rPr lang="zh-CN" altLang="en-US" sz="2400" dirty="0"/>
              <a:t>（</a:t>
            </a:r>
            <a:r>
              <a:rPr lang="en-US" altLang="zh-CN" sz="2400" dirty="0"/>
              <a:t>1</a:t>
            </a:r>
            <a:r>
              <a:rPr lang="zh-CN" altLang="en-US" sz="2400" dirty="0"/>
              <a:t>）挖掘前先鸣笛示意，并试挖数次，确认正常后，方可开始作业。操作人员要</a:t>
            </a:r>
            <a:r>
              <a:rPr lang="zh-CN" altLang="en-US" sz="2400" b="1" u="sng" dirty="0"/>
              <a:t>随时观察回转范围</a:t>
            </a:r>
            <a:r>
              <a:rPr lang="zh-CN" altLang="en-US" sz="2400" dirty="0"/>
              <a:t>内是否有人、车辆等进入，严禁任何人、物进入回转范围内。 </a:t>
            </a:r>
            <a:r>
              <a:rPr lang="zh-CN" altLang="en-US" dirty="0"/>
              <a:t> </a:t>
            </a:r>
            <a:endParaRPr lang="zh-CN" altLang="en-US" dirty="0"/>
          </a:p>
        </p:txBody>
      </p:sp>
      <p:sp>
        <p:nvSpPr>
          <p:cNvPr id="77827" name="文本框 3"/>
          <p:cNvSpPr txBox="1">
            <a:spLocks noGrp="1"/>
          </p:cNvSpPr>
          <p:nvPr>
            <p:ph type="title" idx="4294967295"/>
          </p:nvPr>
        </p:nvSpPr>
        <p:spPr>
          <a:xfrm>
            <a:off x="0" y="325438"/>
            <a:ext cx="9144000" cy="587375"/>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38916" name="文本框 1"/>
          <p:cNvSpPr txBox="1"/>
          <p:nvPr/>
        </p:nvSpPr>
        <p:spPr>
          <a:xfrm>
            <a:off x="242888" y="1012825"/>
            <a:ext cx="8874125" cy="420688"/>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38917" name="Picture 12" descr="挖掘机下站人"/>
          <p:cNvPicPr>
            <a:picLocks noChangeAspect="1"/>
          </p:cNvPicPr>
          <p:nvPr/>
        </p:nvPicPr>
        <p:blipFill>
          <a:blip r:embed="rId1"/>
          <a:stretch>
            <a:fillRect/>
          </a:stretch>
        </p:blipFill>
        <p:spPr>
          <a:xfrm>
            <a:off x="2101850" y="3140075"/>
            <a:ext cx="4983163" cy="340042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4" descr="q10"/>
          <p:cNvPicPr>
            <a:picLocks noChangeAspect="1"/>
          </p:cNvPicPr>
          <p:nvPr/>
        </p:nvPicPr>
        <p:blipFill>
          <a:blip r:embed="rId1"/>
          <a:stretch>
            <a:fillRect/>
          </a:stretch>
        </p:blipFill>
        <p:spPr>
          <a:xfrm>
            <a:off x="1181100" y="3195638"/>
            <a:ext cx="6705600" cy="3598862"/>
          </a:xfrm>
          <a:prstGeom prst="rect">
            <a:avLst/>
          </a:prstGeom>
          <a:noFill/>
          <a:ln w="9525">
            <a:noFill/>
          </a:ln>
        </p:spPr>
      </p:pic>
      <p:sp>
        <p:nvSpPr>
          <p:cNvPr id="39939" name="Text Box 8"/>
          <p:cNvSpPr txBox="1"/>
          <p:nvPr/>
        </p:nvSpPr>
        <p:spPr>
          <a:xfrm>
            <a:off x="827088" y="2114550"/>
            <a:ext cx="7543800" cy="641350"/>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以山侧为墙壁，进行宽度为</a:t>
            </a:r>
            <a:r>
              <a:rPr lang="en-US" altLang="zh-CN" sz="1800" dirty="0">
                <a:latin typeface="Arial" panose="020B0604020202020204" pitchFamily="34" charset="0"/>
              </a:rPr>
              <a:t>4M</a:t>
            </a:r>
            <a:r>
              <a:rPr lang="zh-CN" altLang="en-US" sz="1800" dirty="0">
                <a:latin typeface="Arial" panose="020B0604020202020204" pitchFamily="34" charset="0"/>
              </a:rPr>
              <a:t>的道路建设现场，工作人员正要从进行挖掘作业的液压挖掘机旁边穿过。</a:t>
            </a:r>
            <a:endParaRPr lang="ja-JP" altLang="en-US" sz="1800" dirty="0">
              <a:latin typeface="Arial" panose="020B0604020202020204" pitchFamily="34" charset="0"/>
            </a:endParaRPr>
          </a:p>
        </p:txBody>
      </p:sp>
      <p:sp>
        <p:nvSpPr>
          <p:cNvPr id="4" name="文本框 3"/>
          <p:cNvSpPr txBox="1"/>
          <p:nvPr/>
        </p:nvSpPr>
        <p:spPr>
          <a:xfrm>
            <a:off x="-4762" y="244475"/>
            <a:ext cx="9148763" cy="530225"/>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39941" name="AutoShape 9" descr="ブーケ"/>
          <p:cNvSpPr/>
          <p:nvPr/>
        </p:nvSpPr>
        <p:spPr>
          <a:xfrm>
            <a:off x="2378075" y="1231900"/>
            <a:ext cx="5299075"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机手未随时注意回转半径引起的安全事故</a:t>
            </a:r>
            <a:endParaRPr lang="ja-JP" altLang="en-US" sz="1800" dirty="0">
              <a:latin typeface="Arial" panose="020B0604020202020204" pitchFamily="34" charset="0"/>
            </a:endParaRPr>
          </a:p>
        </p:txBody>
      </p:sp>
      <p:sp>
        <p:nvSpPr>
          <p:cNvPr id="39942" name="Text Box 10"/>
          <p:cNvSpPr txBox="1"/>
          <p:nvPr/>
        </p:nvSpPr>
        <p:spPr>
          <a:xfrm>
            <a:off x="385763" y="838200"/>
            <a:ext cx="2132012"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922338" y="1501775"/>
            <a:ext cx="3959225" cy="493713"/>
          </a:xfrm>
        </p:spPr>
        <p:txBody>
          <a:bodyPr vert="horz" wrap="square" lIns="91440" tIns="45720" rIns="91440" bIns="45720" numCol="1" anchor="t" anchorCtr="0" compatLnSpc="1"/>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FFFFFF"/>
                  </a:outerShdw>
                </a:effectLst>
                <a:uLnTx/>
                <a:uFillTx/>
                <a:latin typeface="+mn-lt"/>
                <a:ea typeface="+mn-ea"/>
                <a:cs typeface="+mn-cs"/>
              </a:rPr>
              <a:t> </a:t>
            </a: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为什么要进行安全培训</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FF0000"/>
              </a:solidFill>
              <a:effectLst/>
              <a:uLnTx/>
              <a:uFillTx/>
              <a:latin typeface="+mn-lt"/>
              <a:ea typeface="+mn-ea"/>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13316"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pic>
        <p:nvPicPr>
          <p:cNvPr id="13317" name="Picture 2" descr="G:\2017高空、挖装安全培训\QJ3杨善智--施工挖装--修改前\新建文件夹\挖掘机警示图片\警示1.jpg"/>
          <p:cNvPicPr>
            <a:picLocks noChangeAspect="1"/>
          </p:cNvPicPr>
          <p:nvPr/>
        </p:nvPicPr>
        <p:blipFill>
          <a:blip r:embed="rId1"/>
          <a:stretch>
            <a:fillRect/>
          </a:stretch>
        </p:blipFill>
        <p:spPr>
          <a:xfrm>
            <a:off x="804863" y="2108200"/>
            <a:ext cx="7610475" cy="41783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3" descr="a10"/>
          <p:cNvPicPr>
            <a:picLocks noChangeAspect="1"/>
          </p:cNvPicPr>
          <p:nvPr/>
        </p:nvPicPr>
        <p:blipFill>
          <a:blip r:embed="rId1"/>
          <a:stretch>
            <a:fillRect/>
          </a:stretch>
        </p:blipFill>
        <p:spPr>
          <a:xfrm>
            <a:off x="1143000" y="2362200"/>
            <a:ext cx="6553200" cy="4337050"/>
          </a:xfrm>
          <a:prstGeom prst="rect">
            <a:avLst/>
          </a:prstGeom>
          <a:noFill/>
          <a:ln w="9525">
            <a:noFill/>
          </a:ln>
        </p:spPr>
      </p:pic>
      <p:sp>
        <p:nvSpPr>
          <p:cNvPr id="40963" name="Text Box 6"/>
          <p:cNvSpPr txBox="1"/>
          <p:nvPr/>
        </p:nvSpPr>
        <p:spPr>
          <a:xfrm>
            <a:off x="685800" y="1447800"/>
            <a:ext cx="7924800" cy="1328738"/>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工作人员正要从液压挖掘机的旁边通过时，液压挖掘机的机手</a:t>
            </a:r>
            <a:r>
              <a:rPr lang="zh-CN" altLang="en-US" sz="1800" b="1" u="sng" dirty="0">
                <a:latin typeface="Arial" panose="020B0604020202020204" pitchFamily="34" charset="0"/>
              </a:rPr>
              <a:t>没有注意</a:t>
            </a:r>
            <a:r>
              <a:rPr lang="zh-CN" altLang="en-US" sz="1800" dirty="0">
                <a:latin typeface="Arial" panose="020B0604020202020204" pitchFamily="34" charset="0"/>
              </a:rPr>
              <a:t>到这边的情况，进行回转操作。该工作人员被山侧的岩壁和液压挖掘机的配重挤压到而死亡。</a:t>
            </a:r>
            <a:endParaRPr lang="zh-CN" altLang="en-US" sz="1800" dirty="0">
              <a:latin typeface="Arial" panose="020B0604020202020204" pitchFamily="34" charset="0"/>
            </a:endParaRPr>
          </a:p>
          <a:p>
            <a:pPr>
              <a:lnSpc>
                <a:spcPct val="100000"/>
              </a:lnSpc>
              <a:spcBef>
                <a:spcPct val="50000"/>
              </a:spcBef>
            </a:pPr>
            <a:endParaRPr lang="en-US" altLang="ja-JP" sz="1800" dirty="0">
              <a:latin typeface="Arial" panose="020B0604020202020204" pitchFamily="34" charset="0"/>
            </a:endParaRPr>
          </a:p>
        </p:txBody>
      </p:sp>
      <p:sp>
        <p:nvSpPr>
          <p:cNvPr id="40964" name="AutoShape 10"/>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10"/>
          <p:cNvPicPr>
            <a:picLocks noChangeAspect="1"/>
          </p:cNvPicPr>
          <p:nvPr/>
        </p:nvPicPr>
        <p:blipFill>
          <a:blip r:embed="rId1"/>
          <a:stretch>
            <a:fillRect/>
          </a:stretch>
        </p:blipFill>
        <p:spPr>
          <a:xfrm>
            <a:off x="1600200" y="2527300"/>
            <a:ext cx="6172200" cy="4330700"/>
          </a:xfrm>
          <a:prstGeom prst="rect">
            <a:avLst/>
          </a:prstGeom>
          <a:noFill/>
          <a:ln w="9525">
            <a:noFill/>
          </a:ln>
        </p:spPr>
      </p:pic>
      <p:sp>
        <p:nvSpPr>
          <p:cNvPr id="41987" name="Text Box 11"/>
          <p:cNvSpPr txBox="1"/>
          <p:nvPr/>
        </p:nvSpPr>
        <p:spPr>
          <a:xfrm>
            <a:off x="1143000" y="1524000"/>
            <a:ext cx="6553200" cy="915988"/>
          </a:xfrm>
          <a:prstGeom prst="rect">
            <a:avLst/>
          </a:prstGeom>
          <a:noFill/>
          <a:ln w="9525">
            <a:noFill/>
          </a:ln>
        </p:spPr>
        <p:txBody>
          <a:bodyPr>
            <a:spAutoFit/>
          </a:bodyPr>
          <a:p>
            <a:pPr>
              <a:lnSpc>
                <a:spcPct val="100000"/>
              </a:lnSpc>
              <a:spcBef>
                <a:spcPct val="50000"/>
              </a:spcBef>
            </a:pPr>
            <a:r>
              <a:rPr lang="en-US" altLang="ja-JP" sz="1800" dirty="0">
                <a:latin typeface="Arial" panose="020B0604020202020204" pitchFamily="34" charset="0"/>
              </a:rPr>
              <a:t>(1)</a:t>
            </a:r>
            <a:r>
              <a:rPr lang="ja-JP" altLang="en-US" sz="1800" dirty="0">
                <a:latin typeface="Arial" panose="020B0604020202020204" pitchFamily="34" charset="0"/>
              </a:rPr>
              <a:t>　</a:t>
            </a:r>
            <a:r>
              <a:rPr lang="zh-CN" altLang="en-US" sz="1800" dirty="0">
                <a:latin typeface="Arial" panose="020B0604020202020204" pitchFamily="34" charset="0"/>
              </a:rPr>
              <a:t>将不要进入机器的回转范围内的指令彻底执行</a:t>
            </a:r>
            <a:r>
              <a:rPr lang="ja-JP" altLang="en-US" sz="1800" dirty="0">
                <a:latin typeface="Arial" panose="020B0604020202020204" pitchFamily="34" charset="0"/>
              </a:rPr>
              <a:t>。</a:t>
            </a:r>
            <a:br>
              <a:rPr lang="ja-JP" altLang="en-US" sz="1800" dirty="0">
                <a:latin typeface="Arial" panose="020B0604020202020204" pitchFamily="34" charset="0"/>
              </a:rPr>
            </a:br>
            <a:r>
              <a:rPr lang="en-US" altLang="ja-JP" sz="1800" dirty="0">
                <a:latin typeface="Arial" panose="020B0604020202020204" pitchFamily="34" charset="0"/>
              </a:rPr>
              <a:t>(2)</a:t>
            </a:r>
            <a:r>
              <a:rPr lang="ja-JP" altLang="en-US" sz="1800" dirty="0">
                <a:latin typeface="Arial" panose="020B0604020202020204" pitchFamily="34" charset="0"/>
              </a:rPr>
              <a:t>　</a:t>
            </a:r>
            <a:r>
              <a:rPr lang="zh-CN" altLang="en-US" sz="1800" dirty="0">
                <a:latin typeface="Arial" panose="020B0604020202020204" pitchFamily="34" charset="0"/>
              </a:rPr>
              <a:t>设置禁止进入的护栏</a:t>
            </a:r>
            <a:r>
              <a:rPr lang="ja-JP" altLang="en-US" sz="1800" dirty="0">
                <a:latin typeface="Arial" panose="020B0604020202020204" pitchFamily="34" charset="0"/>
              </a:rPr>
              <a:t>。</a:t>
            </a:r>
            <a:br>
              <a:rPr lang="ja-JP" altLang="en-US" sz="1800" dirty="0">
                <a:latin typeface="Arial" panose="020B0604020202020204" pitchFamily="34" charset="0"/>
              </a:rPr>
            </a:br>
            <a:r>
              <a:rPr lang="en-US" altLang="ja-JP" sz="1800" dirty="0">
                <a:latin typeface="Arial" panose="020B0604020202020204" pitchFamily="34" charset="0"/>
              </a:rPr>
              <a:t>(3)</a:t>
            </a:r>
            <a:r>
              <a:rPr lang="ja-JP" altLang="en-US" sz="1800" dirty="0">
                <a:latin typeface="Arial" panose="020B0604020202020204" pitchFamily="34" charset="0"/>
              </a:rPr>
              <a:t>　</a:t>
            </a:r>
            <a:r>
              <a:rPr lang="zh-CN" altLang="en-US" sz="1800" dirty="0">
                <a:latin typeface="Arial" panose="020B0604020202020204" pitchFamily="34" charset="0"/>
              </a:rPr>
              <a:t>明确作业指挥人员</a:t>
            </a:r>
            <a:r>
              <a:rPr lang="ja-JP" altLang="en-US" sz="1800" dirty="0">
                <a:latin typeface="Arial" panose="020B0604020202020204" pitchFamily="34" charset="0"/>
              </a:rPr>
              <a:t>。 </a:t>
            </a:r>
            <a:endParaRPr lang="ja-JP" altLang="en-US" sz="1800" dirty="0">
              <a:latin typeface="Arial" panose="020B0604020202020204" pitchFamily="34" charset="0"/>
            </a:endParaRPr>
          </a:p>
        </p:txBody>
      </p:sp>
      <p:sp>
        <p:nvSpPr>
          <p:cNvPr id="41988" name="AutoShape 12" descr="大理石 (緑)"/>
          <p:cNvSpPr/>
          <p:nvPr/>
        </p:nvSpPr>
        <p:spPr>
          <a:xfrm>
            <a:off x="971550" y="836613"/>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FF0000"/>
                </a:solidFill>
                <a:latin typeface="Arial" panose="020B0604020202020204" pitchFamily="34" charset="0"/>
              </a:rPr>
              <a:t>事故发生的要点</a:t>
            </a:r>
            <a:endParaRPr lang="zh-CN" altLang="en-US" sz="1800" dirty="0">
              <a:solidFill>
                <a:srgbClr val="FF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3010" name="文本占位符 77825"/>
          <p:cNvSpPr>
            <a:spLocks noGrp="1"/>
          </p:cNvSpPr>
          <p:nvPr>
            <p:ph idx="1"/>
          </p:nvPr>
        </p:nvSpPr>
        <p:spPr>
          <a:xfrm>
            <a:off x="466725" y="1585913"/>
            <a:ext cx="2630488" cy="4529137"/>
          </a:xfrm>
          <a:ln/>
        </p:spPr>
        <p:txBody>
          <a:bodyPr vert="horz" wrap="square" lIns="91440" tIns="45720" rIns="91440" bIns="45720" anchor="t" anchorCtr="0"/>
          <a:p>
            <a:pPr eaLnBrk="1" hangingPunct="1">
              <a:buNone/>
            </a:pPr>
            <a:r>
              <a:rPr lang="en-US" altLang="zh-CN" sz="2400" dirty="0"/>
              <a:t>5</a:t>
            </a:r>
            <a:r>
              <a:rPr lang="zh-CN" altLang="en-US" sz="2400" dirty="0"/>
              <a:t>、挖掘作业： </a:t>
            </a:r>
            <a:endParaRPr lang="zh-CN" altLang="en-US" sz="2400" dirty="0"/>
          </a:p>
          <a:p>
            <a:pPr eaLnBrk="1" hangingPunct="1">
              <a:buNone/>
            </a:pPr>
            <a:r>
              <a:rPr lang="zh-CN" altLang="en-US" sz="2400" dirty="0"/>
              <a:t>（</a:t>
            </a:r>
            <a:r>
              <a:rPr lang="en-US" altLang="zh-CN" sz="2400" dirty="0"/>
              <a:t>2</a:t>
            </a:r>
            <a:r>
              <a:rPr lang="zh-CN" altLang="en-US" sz="2400" dirty="0"/>
              <a:t>）作业时，必须待</a:t>
            </a:r>
            <a:r>
              <a:rPr lang="zh-CN" altLang="en-US" sz="2400" b="1" dirty="0"/>
              <a:t>机身停稳后再挖土</a:t>
            </a:r>
            <a:r>
              <a:rPr lang="zh-CN" altLang="en-US" sz="2400" dirty="0"/>
              <a:t>，当铲斗未离开工作面时，不准作回转、行走等动作。</a:t>
            </a:r>
            <a:endParaRPr lang="zh-CN" altLang="en-US" sz="2400" dirty="0"/>
          </a:p>
          <a:p>
            <a:pPr eaLnBrk="1" hangingPunct="1">
              <a:buNone/>
            </a:pPr>
            <a:endParaRPr lang="zh-CN" altLang="en-US" dirty="0"/>
          </a:p>
        </p:txBody>
      </p:sp>
      <p:sp>
        <p:nvSpPr>
          <p:cNvPr id="77827" name="文本框 3"/>
          <p:cNvSpPr txBox="1">
            <a:spLocks noGrp="1"/>
          </p:cNvSpPr>
          <p:nvPr>
            <p:ph type="title"/>
          </p:nvPr>
        </p:nvSpPr>
        <p:spPr>
          <a:xfrm>
            <a:off x="0" y="325438"/>
            <a:ext cx="9144000" cy="587375"/>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43012" name="文本框 1"/>
          <p:cNvSpPr txBox="1"/>
          <p:nvPr/>
        </p:nvSpPr>
        <p:spPr>
          <a:xfrm>
            <a:off x="242888" y="1012825"/>
            <a:ext cx="8874125" cy="420688"/>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43013" name="Picture 7" descr="案例1"/>
          <p:cNvPicPr>
            <a:picLocks noChangeAspect="1"/>
          </p:cNvPicPr>
          <p:nvPr/>
        </p:nvPicPr>
        <p:blipFill>
          <a:blip r:embed="rId1"/>
          <a:stretch>
            <a:fillRect/>
          </a:stretch>
        </p:blipFill>
        <p:spPr>
          <a:xfrm>
            <a:off x="3162300" y="1866900"/>
            <a:ext cx="5778500" cy="4203700"/>
          </a:xfrm>
          <a:prstGeom prst="rect">
            <a:avLst/>
          </a:prstGeom>
          <a:noFill/>
          <a:ln w="9525">
            <a:noFill/>
          </a:ln>
        </p:spPr>
      </p:pic>
      <p:sp>
        <p:nvSpPr>
          <p:cNvPr id="2" name="矩形 1"/>
          <p:cNvSpPr/>
          <p:nvPr/>
        </p:nvSpPr>
        <p:spPr>
          <a:xfrm>
            <a:off x="3838575" y="2141538"/>
            <a:ext cx="914400"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FF0000"/>
                </a:solidFill>
                <a:effectLst/>
                <a:uLnTx/>
                <a:uFillTx/>
                <a:latin typeface="+mn-lt"/>
                <a:ea typeface="+mn-ea"/>
                <a:cs typeface="+mn-cs"/>
              </a:rPr>
              <a:t>案例</a:t>
            </a:r>
            <a:endParaRPr kumimoji="0" lang="zh-CN" altLang="en-US" sz="2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占位符 77825"/>
          <p:cNvSpPr>
            <a:spLocks noGrp="1"/>
          </p:cNvSpPr>
          <p:nvPr>
            <p:ph idx="4294967295"/>
          </p:nvPr>
        </p:nvSpPr>
        <p:spPr>
          <a:xfrm>
            <a:off x="466725" y="1585913"/>
            <a:ext cx="8210550" cy="1349375"/>
          </a:xfrm>
          <a:ln/>
        </p:spPr>
        <p:txBody>
          <a:bodyPr vert="horz" wrap="square" lIns="91440" tIns="45720" rIns="91440" bIns="45720" anchor="t" anchorCtr="0"/>
          <a:p>
            <a:pPr eaLnBrk="1" hangingPunct="1">
              <a:buNone/>
            </a:pPr>
            <a:r>
              <a:rPr lang="en-US" altLang="zh-CN" sz="2400" dirty="0"/>
              <a:t>5</a:t>
            </a:r>
            <a:r>
              <a:rPr lang="zh-CN" altLang="en-US" sz="2400" dirty="0"/>
              <a:t>、挖掘作业： </a:t>
            </a:r>
            <a:endParaRPr lang="zh-CN" altLang="en-US" sz="2400" dirty="0"/>
          </a:p>
          <a:p>
            <a:pPr eaLnBrk="1" hangingPunct="1">
              <a:buNone/>
            </a:pPr>
            <a:r>
              <a:rPr lang="zh-CN" altLang="en-US" sz="2400" dirty="0"/>
              <a:t>（</a:t>
            </a:r>
            <a:r>
              <a:rPr lang="en-US" altLang="zh-CN" sz="2400" dirty="0"/>
              <a:t>3</a:t>
            </a:r>
            <a:r>
              <a:rPr lang="zh-CN" altLang="en-US" sz="2400" dirty="0"/>
              <a:t>）铲斗升、降不准过猛，切入不得过深，不准碰撞车体任何部位</a:t>
            </a:r>
            <a:r>
              <a:rPr lang="zh-CN" altLang="en-US" dirty="0"/>
              <a:t>。</a:t>
            </a:r>
            <a:endParaRPr lang="zh-CN" altLang="en-US" dirty="0"/>
          </a:p>
        </p:txBody>
      </p:sp>
      <p:sp>
        <p:nvSpPr>
          <p:cNvPr id="77827" name="文本框 3"/>
          <p:cNvSpPr txBox="1">
            <a:spLocks noGrp="1"/>
          </p:cNvSpPr>
          <p:nvPr>
            <p:ph type="title" idx="4294967295"/>
          </p:nvPr>
        </p:nvSpPr>
        <p:spPr>
          <a:xfrm>
            <a:off x="0" y="325438"/>
            <a:ext cx="9144000" cy="587375"/>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44036" name="文本框 1"/>
          <p:cNvSpPr txBox="1"/>
          <p:nvPr/>
        </p:nvSpPr>
        <p:spPr>
          <a:xfrm>
            <a:off x="242888" y="1012825"/>
            <a:ext cx="8874125" cy="420688"/>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44037" name="Picture 5" descr="D:\杨善智--施工挖装\新建文件夹\挖掘机图片资料\挖掘机作业.jpg"/>
          <p:cNvPicPr>
            <a:picLocks noChangeAspect="1"/>
          </p:cNvPicPr>
          <p:nvPr/>
        </p:nvPicPr>
        <p:blipFill>
          <a:blip r:embed="rId1"/>
          <a:stretch>
            <a:fillRect/>
          </a:stretch>
        </p:blipFill>
        <p:spPr>
          <a:xfrm>
            <a:off x="676275" y="3155950"/>
            <a:ext cx="3548063" cy="3209925"/>
          </a:xfrm>
          <a:prstGeom prst="rect">
            <a:avLst/>
          </a:prstGeom>
          <a:noFill/>
          <a:ln w="9525">
            <a:noFill/>
          </a:ln>
        </p:spPr>
      </p:pic>
      <p:pic>
        <p:nvPicPr>
          <p:cNvPr id="44038" name="Picture 6" descr="D:\杨善智--施工挖装\新建文件夹\挖掘机图片资料\挖掘机与车体.jpg"/>
          <p:cNvPicPr>
            <a:picLocks noChangeAspect="1"/>
          </p:cNvPicPr>
          <p:nvPr/>
        </p:nvPicPr>
        <p:blipFill>
          <a:blip r:embed="rId2"/>
          <a:stretch>
            <a:fillRect/>
          </a:stretch>
        </p:blipFill>
        <p:spPr>
          <a:xfrm>
            <a:off x="4865688" y="3138488"/>
            <a:ext cx="3611562" cy="34480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8851" name="文本框 3"/>
          <p:cNvSpPr txBox="1">
            <a:spLocks noGrp="1"/>
          </p:cNvSpPr>
          <p:nvPr>
            <p:ph type="title"/>
          </p:nvPr>
        </p:nvSpPr>
        <p:spPr>
          <a:xfrm>
            <a:off x="0" y="365125"/>
            <a:ext cx="9144000" cy="565150"/>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4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4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45059" name="文本占位符 78849"/>
          <p:cNvSpPr>
            <a:spLocks noGrp="1"/>
          </p:cNvSpPr>
          <p:nvPr>
            <p:ph sz="half" idx="1"/>
          </p:nvPr>
        </p:nvSpPr>
        <p:spPr>
          <a:xfrm>
            <a:off x="617538" y="1825625"/>
            <a:ext cx="3867150" cy="4351338"/>
          </a:xfrm>
          <a:ln/>
        </p:spPr>
        <p:txBody>
          <a:bodyPr vert="horz" wrap="square" lIns="91440" tIns="45720" rIns="91440" bIns="45720" anchor="t" anchorCtr="0"/>
          <a:p>
            <a:pPr eaLnBrk="1" hangingPunct="1">
              <a:lnSpc>
                <a:spcPct val="80000"/>
              </a:lnSpc>
              <a:buClrTx/>
              <a:buSzTx/>
              <a:buFont typeface="Arial" panose="020B0604020202020204" pitchFamily="34" charset="0"/>
              <a:buNone/>
            </a:pPr>
            <a:r>
              <a:rPr lang="zh-CN" altLang="en-US" sz="2400" dirty="0"/>
              <a:t>（</a:t>
            </a:r>
            <a:r>
              <a:rPr lang="en-US" altLang="zh-CN" sz="2400" dirty="0"/>
              <a:t>4</a:t>
            </a:r>
            <a:r>
              <a:rPr lang="zh-CN" altLang="en-US" sz="2400" dirty="0"/>
              <a:t>）铲斗在起升时，不准调节制动器。 </a:t>
            </a:r>
            <a:endParaRPr lang="zh-CN" altLang="en-US" sz="2400" dirty="0"/>
          </a:p>
          <a:p>
            <a:pPr eaLnBrk="1" hangingPunct="1">
              <a:lnSpc>
                <a:spcPct val="80000"/>
              </a:lnSpc>
              <a:buClrTx/>
              <a:buSzTx/>
              <a:buFont typeface="Arial" panose="020B0604020202020204" pitchFamily="34" charset="0"/>
              <a:buNone/>
            </a:pPr>
            <a:r>
              <a:rPr lang="zh-CN" altLang="en-US" sz="2400" dirty="0"/>
              <a:t>（</a:t>
            </a:r>
            <a:r>
              <a:rPr lang="en-US" altLang="zh-CN" sz="2400" dirty="0"/>
              <a:t>5</a:t>
            </a:r>
            <a:r>
              <a:rPr lang="zh-CN" altLang="en-US" sz="2400" dirty="0"/>
              <a:t>）在反铲作业时，挖掘机的履带距工作面至少保持</a:t>
            </a:r>
            <a:r>
              <a:rPr lang="en-US" altLang="zh-CN" sz="2400" dirty="0"/>
              <a:t>1</a:t>
            </a:r>
            <a:r>
              <a:rPr lang="zh-CN" altLang="en-US" sz="2400" dirty="0"/>
              <a:t>米的安全距离。 </a:t>
            </a:r>
            <a:endParaRPr lang="zh-CN" altLang="en-US" sz="2400" dirty="0"/>
          </a:p>
          <a:p>
            <a:pPr eaLnBrk="1" hangingPunct="1">
              <a:lnSpc>
                <a:spcPct val="80000"/>
              </a:lnSpc>
              <a:buClrTx/>
              <a:buSzTx/>
              <a:buFont typeface="Arial" panose="020B0604020202020204" pitchFamily="34" charset="0"/>
              <a:buNone/>
            </a:pPr>
            <a:r>
              <a:rPr lang="zh-CN" altLang="en-US" sz="2400" dirty="0"/>
              <a:t>（</a:t>
            </a:r>
            <a:r>
              <a:rPr lang="en-US" altLang="zh-CN" sz="2400" dirty="0"/>
              <a:t>6</a:t>
            </a:r>
            <a:r>
              <a:rPr lang="zh-CN" altLang="en-US" sz="2400" dirty="0"/>
              <a:t>）不准利用铲斗横向清理地面障碍物或夯实沟槽的侧面。 </a:t>
            </a:r>
            <a:endParaRPr lang="zh-CN" altLang="en-US" sz="2400" dirty="0"/>
          </a:p>
          <a:p>
            <a:pPr eaLnBrk="1" hangingPunct="1">
              <a:lnSpc>
                <a:spcPct val="80000"/>
              </a:lnSpc>
              <a:buClrTx/>
              <a:buSzTx/>
              <a:buFont typeface="Arial" panose="020B0604020202020204" pitchFamily="34" charset="0"/>
              <a:buNone/>
            </a:pPr>
            <a:r>
              <a:rPr lang="zh-CN" altLang="en-US" sz="2400" dirty="0"/>
              <a:t>（</a:t>
            </a:r>
            <a:r>
              <a:rPr lang="en-US" altLang="zh-CN" sz="2400" dirty="0"/>
              <a:t>7</a:t>
            </a:r>
            <a:r>
              <a:rPr lang="zh-CN" altLang="en-US" sz="2400" dirty="0"/>
              <a:t>）禁止用变换臂杆仰角的方法使铲斗挖掘或提升。 </a:t>
            </a:r>
            <a:endParaRPr lang="zh-CN" altLang="en-US" sz="2400" dirty="0"/>
          </a:p>
          <a:p>
            <a:pPr eaLnBrk="1" hangingPunct="1">
              <a:lnSpc>
                <a:spcPct val="80000"/>
              </a:lnSpc>
              <a:buClrTx/>
              <a:buSzTx/>
              <a:buFont typeface="Arial" panose="020B0604020202020204" pitchFamily="34" charset="0"/>
              <a:buNone/>
            </a:pPr>
            <a:r>
              <a:rPr lang="zh-CN" altLang="en-US" sz="2400" dirty="0"/>
              <a:t>（</a:t>
            </a:r>
            <a:r>
              <a:rPr lang="en-US" altLang="zh-CN" sz="2400" dirty="0"/>
              <a:t>8</a:t>
            </a:r>
            <a:r>
              <a:rPr lang="zh-CN" altLang="en-US" sz="2400" dirty="0"/>
              <a:t>）施工现场挖掘机不准带载行走。 </a:t>
            </a:r>
            <a:endParaRPr lang="zh-CN" altLang="en-US" sz="2400" dirty="0"/>
          </a:p>
        </p:txBody>
      </p:sp>
      <p:sp>
        <p:nvSpPr>
          <p:cNvPr id="45060" name="文本框 1"/>
          <p:cNvSpPr txBox="1"/>
          <p:nvPr/>
        </p:nvSpPr>
        <p:spPr>
          <a:xfrm>
            <a:off x="273050" y="1065213"/>
            <a:ext cx="8761413" cy="420687"/>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45061" name="Picture 7" descr="G:\高空、挖装安全培训资料\挖掘机资料\挖掘机操作7禁止的操作上\5禁止利用回转力移动大物体.jpg"/>
          <p:cNvPicPr>
            <a:picLocks noGrp="1" noChangeAspect="1"/>
          </p:cNvPicPr>
          <p:nvPr>
            <p:ph sz="half" idx="2"/>
          </p:nvPr>
        </p:nvPicPr>
        <p:blipFill>
          <a:blip r:embed="rId1"/>
          <a:srcRect/>
          <a:stretch>
            <a:fillRect/>
          </a:stretch>
        </p:blipFill>
        <p:spPr>
          <a:xfrm>
            <a:off x="4648200" y="1627188"/>
            <a:ext cx="4260850" cy="4618037"/>
          </a:xfr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6082" name="文本占位符 79873"/>
          <p:cNvSpPr>
            <a:spLocks noGrp="1"/>
          </p:cNvSpPr>
          <p:nvPr>
            <p:ph idx="1"/>
          </p:nvPr>
        </p:nvSpPr>
        <p:spPr>
          <a:xfrm>
            <a:off x="312738" y="1647825"/>
            <a:ext cx="8208962" cy="1581150"/>
          </a:xfrm>
          <a:ln/>
        </p:spPr>
        <p:txBody>
          <a:bodyPr vert="horz" wrap="square" lIns="91440" tIns="45720" rIns="91440" bIns="45720" anchor="t" anchorCtr="0"/>
          <a:p>
            <a:pPr eaLnBrk="1" hangingPunct="1">
              <a:buNone/>
            </a:pPr>
            <a:r>
              <a:rPr lang="zh-CN" altLang="en-US" sz="2400" dirty="0"/>
              <a:t>（</a:t>
            </a:r>
            <a:r>
              <a:rPr lang="en-US" altLang="zh-CN" sz="2400" dirty="0"/>
              <a:t>9</a:t>
            </a:r>
            <a:r>
              <a:rPr lang="zh-CN" altLang="en-US" sz="2400" dirty="0"/>
              <a:t>）作业中，如发现挖掘力突然变化，要立即停机检修，未排除故障前不准作业。 </a:t>
            </a:r>
            <a:endParaRPr lang="zh-CN" altLang="en-US" sz="2400" dirty="0"/>
          </a:p>
          <a:p>
            <a:pPr eaLnBrk="1" hangingPunct="1">
              <a:buNone/>
            </a:pPr>
            <a:r>
              <a:rPr lang="zh-CN" altLang="en-US" sz="2400" dirty="0"/>
              <a:t>（</a:t>
            </a:r>
            <a:r>
              <a:rPr lang="en-US" altLang="zh-CN" sz="2400" dirty="0"/>
              <a:t>10</a:t>
            </a:r>
            <a:r>
              <a:rPr lang="zh-CN" altLang="en-US" sz="2400" dirty="0"/>
              <a:t>）挖掘机作业时，随时观察地下是否有电缆、光缆及地下管道等，发现异常，立即停止作业，并向上级报告。</a:t>
            </a:r>
            <a:endParaRPr lang="zh-CN" altLang="en-US" sz="2400" dirty="0"/>
          </a:p>
        </p:txBody>
      </p:sp>
      <p:sp>
        <p:nvSpPr>
          <p:cNvPr id="79875" name="文本框 3"/>
          <p:cNvSpPr txBox="1">
            <a:spLocks noGrp="1"/>
          </p:cNvSpPr>
          <p:nvPr>
            <p:ph type="title"/>
          </p:nvPr>
        </p:nvSpPr>
        <p:spPr>
          <a:xfrm>
            <a:off x="0" y="325438"/>
            <a:ext cx="9144000" cy="587375"/>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46084" name="文本框 1"/>
          <p:cNvSpPr txBox="1"/>
          <p:nvPr/>
        </p:nvSpPr>
        <p:spPr>
          <a:xfrm>
            <a:off x="254000" y="1054100"/>
            <a:ext cx="8545513" cy="420688"/>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46085" name="Picture 6" descr="D:\杨善智--施工挖装\新建文件夹\挖掘机图片资料\挖掘机与电线2.jpg"/>
          <p:cNvPicPr>
            <a:picLocks noChangeAspect="1"/>
          </p:cNvPicPr>
          <p:nvPr/>
        </p:nvPicPr>
        <p:blipFill>
          <a:blip r:embed="rId1"/>
          <a:stretch>
            <a:fillRect/>
          </a:stretch>
        </p:blipFill>
        <p:spPr>
          <a:xfrm>
            <a:off x="1914525" y="3389313"/>
            <a:ext cx="4291013" cy="29718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81922" name="文本框 3"/>
          <p:cNvSpPr txBox="1">
            <a:spLocks noGrp="1"/>
          </p:cNvSpPr>
          <p:nvPr>
            <p:ph type="title"/>
          </p:nvPr>
        </p:nvSpPr>
        <p:spPr>
          <a:xfrm>
            <a:off x="0" y="261938"/>
            <a:ext cx="9144000" cy="5667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47107" name="文本占位符 81922"/>
          <p:cNvSpPr>
            <a:spLocks noGrp="1"/>
          </p:cNvSpPr>
          <p:nvPr>
            <p:ph sz="half" idx="2"/>
          </p:nvPr>
        </p:nvSpPr>
        <p:spPr>
          <a:xfrm>
            <a:off x="463550" y="1403350"/>
            <a:ext cx="3798888" cy="4687888"/>
          </a:xfrm>
          <a:ln/>
        </p:spPr>
        <p:txBody>
          <a:bodyPr vert="horz" wrap="square" lIns="91440" tIns="45720" rIns="91440" bIns="45720" anchor="t" anchorCtr="0"/>
          <a:p>
            <a:pPr marL="0" indent="0" eaLnBrk="1" hangingPunct="1">
              <a:buClrTx/>
              <a:buSzTx/>
              <a:buFont typeface="Arial" panose="020B0604020202020204" pitchFamily="34" charset="0"/>
              <a:buNone/>
            </a:pPr>
            <a:r>
              <a:rPr lang="zh-CN" altLang="en-US" sz="2400" dirty="0"/>
              <a:t> </a:t>
            </a:r>
            <a:r>
              <a:rPr lang="en-US" altLang="zh-CN" sz="2400" dirty="0"/>
              <a:t>6</a:t>
            </a:r>
            <a:r>
              <a:rPr lang="zh-CN" altLang="en-US" sz="2400" dirty="0"/>
              <a:t>、停机： </a:t>
            </a:r>
            <a:endParaRPr lang="zh-CN" altLang="en-US" sz="2400" dirty="0"/>
          </a:p>
          <a:p>
            <a:pPr marL="0" indent="0" eaLnBrk="1" hangingPunct="1">
              <a:buClrTx/>
              <a:buSzTx/>
              <a:buFont typeface="Arial" panose="020B0604020202020204" pitchFamily="34" charset="0"/>
              <a:buNone/>
            </a:pPr>
            <a:r>
              <a:rPr lang="zh-CN" altLang="en-US" sz="2400" dirty="0"/>
              <a:t>（</a:t>
            </a:r>
            <a:r>
              <a:rPr lang="en-US" altLang="zh-CN" sz="2400" dirty="0"/>
              <a:t>1</a:t>
            </a:r>
            <a:r>
              <a:rPr lang="zh-CN" altLang="en-US" sz="2400" dirty="0"/>
              <a:t>）操作人员离开驾驶室时，必须将铲斗落地，关闭发动机、锁紧制动装置。 </a:t>
            </a:r>
            <a:endParaRPr lang="zh-CN" altLang="en-US" sz="2400" dirty="0"/>
          </a:p>
          <a:p>
            <a:pPr marL="0" indent="0" eaLnBrk="1" hangingPunct="1">
              <a:buClrTx/>
              <a:buSzTx/>
              <a:buFont typeface="Arial" panose="020B0604020202020204" pitchFamily="34" charset="0"/>
              <a:buNone/>
            </a:pPr>
            <a:r>
              <a:rPr lang="zh-CN" altLang="en-US" sz="2400" dirty="0"/>
              <a:t>（</a:t>
            </a:r>
            <a:r>
              <a:rPr lang="en-US" altLang="zh-CN" sz="2400" dirty="0"/>
              <a:t>2</a:t>
            </a:r>
            <a:r>
              <a:rPr lang="zh-CN" altLang="en-US" sz="2400" dirty="0"/>
              <a:t>）作业完毕，要将挖掘机停放在坚实、平坦、安全的地方，将铲斗落地，锁好驾驶室门。 </a:t>
            </a:r>
            <a:endParaRPr lang="zh-CN" altLang="en-US" sz="2400" dirty="0"/>
          </a:p>
          <a:p>
            <a:pPr marL="0" indent="0" eaLnBrk="1" hangingPunct="1">
              <a:buClrTx/>
              <a:buSzTx/>
              <a:buFont typeface="Arial" panose="020B0604020202020204" pitchFamily="34" charset="0"/>
              <a:buNone/>
            </a:pPr>
            <a:r>
              <a:rPr lang="zh-CN" altLang="en-US" sz="2400" dirty="0"/>
              <a:t>（</a:t>
            </a:r>
            <a:r>
              <a:rPr lang="en-US" altLang="zh-CN" sz="2400" dirty="0"/>
              <a:t>3</a:t>
            </a:r>
            <a:r>
              <a:rPr lang="zh-CN" altLang="en-US" sz="2400" dirty="0"/>
              <a:t>）当下雨时，挖掘机应禁止停放在无支撑防护的基坑周围及深坑内掌子面周围 </a:t>
            </a:r>
            <a:endParaRPr lang="zh-CN" altLang="en-US" sz="2400" dirty="0"/>
          </a:p>
        </p:txBody>
      </p:sp>
      <p:sp>
        <p:nvSpPr>
          <p:cNvPr id="47108" name="文本框 1"/>
          <p:cNvSpPr txBox="1"/>
          <p:nvPr/>
        </p:nvSpPr>
        <p:spPr>
          <a:xfrm>
            <a:off x="0" y="982663"/>
            <a:ext cx="9029700" cy="420687"/>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pic>
        <p:nvPicPr>
          <p:cNvPr id="47109" name="Picture 6"/>
          <p:cNvPicPr>
            <a:picLocks noChangeAspect="1"/>
          </p:cNvPicPr>
          <p:nvPr/>
        </p:nvPicPr>
        <p:blipFill>
          <a:blip r:embed="rId1"/>
          <a:stretch>
            <a:fillRect/>
          </a:stretch>
        </p:blipFill>
        <p:spPr>
          <a:xfrm>
            <a:off x="4514850" y="1998663"/>
            <a:ext cx="4337050" cy="382905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文本框 3"/>
          <p:cNvSpPr txBox="1">
            <a:spLocks noGrp="1"/>
          </p:cNvSpPr>
          <p:nvPr>
            <p:ph type="title" idx="4294967295"/>
          </p:nvPr>
        </p:nvSpPr>
        <p:spPr>
          <a:xfrm>
            <a:off x="0" y="261938"/>
            <a:ext cx="9144000" cy="5667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2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pic>
        <p:nvPicPr>
          <p:cNvPr id="48131" name="文本占位符 81923" descr="案例1"/>
          <p:cNvPicPr>
            <a:picLocks noGrp="1" noChangeAspect="1"/>
          </p:cNvPicPr>
          <p:nvPr>
            <p:ph sz="half" idx="4294967295"/>
          </p:nvPr>
        </p:nvPicPr>
        <p:blipFill>
          <a:blip r:embed="rId1"/>
          <a:srcRect/>
          <a:stretch>
            <a:fillRect/>
          </a:stretch>
        </p:blipFill>
        <p:spPr>
          <a:xfrm>
            <a:off x="577850" y="1638300"/>
            <a:ext cx="7948613" cy="4664075"/>
          </a:xfrm>
          <a:ln/>
        </p:spPr>
      </p:pic>
      <p:sp>
        <p:nvSpPr>
          <p:cNvPr id="48132" name="文本框 1"/>
          <p:cNvSpPr txBox="1"/>
          <p:nvPr/>
        </p:nvSpPr>
        <p:spPr>
          <a:xfrm>
            <a:off x="0" y="982663"/>
            <a:ext cx="9029700" cy="420687"/>
          </a:xfrm>
          <a:prstGeom prst="rect">
            <a:avLst/>
          </a:prstGeom>
          <a:noFill/>
          <a:ln w="9525">
            <a:noFill/>
          </a:ln>
        </p:spPr>
        <p:txBody>
          <a:bodyPr>
            <a:spAutoFit/>
          </a:bodyPr>
          <a:p>
            <a:r>
              <a:rPr lang="zh-CN" altLang="en-US" sz="2400" b="1" dirty="0">
                <a:latin typeface="Calibri" panose="020F0502020204030204" pitchFamily="34" charset="0"/>
                <a:sym typeface="宋体" panose="02010600030101010101" pitchFamily="2" charset="-122"/>
              </a:rPr>
              <a:t>二、挖掘机安全操作规程</a:t>
            </a:r>
            <a:endParaRPr lang="zh-CN" altLang="en-US" sz="2400" dirty="0">
              <a:latin typeface="Calibri" panose="020F0502020204030204" pitchFamily="34" charset="0"/>
            </a:endParaRPr>
          </a:p>
        </p:txBody>
      </p:sp>
      <p:sp>
        <p:nvSpPr>
          <p:cNvPr id="2" name="矩形 1"/>
          <p:cNvSpPr/>
          <p:nvPr/>
        </p:nvSpPr>
        <p:spPr>
          <a:xfrm>
            <a:off x="1524000" y="1930400"/>
            <a:ext cx="1379538"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FF0000"/>
                </a:solidFill>
                <a:effectLst/>
                <a:uLnTx/>
                <a:uFillTx/>
                <a:latin typeface="+mn-lt"/>
                <a:ea typeface="+mn-ea"/>
                <a:cs typeface="+mn-cs"/>
              </a:rPr>
              <a:t>案例</a:t>
            </a:r>
            <a:endParaRPr kumimoji="0" lang="zh-CN" altLang="en-US" sz="2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49155" name="文本框 99"/>
          <p:cNvSpPr txBox="1"/>
          <p:nvPr/>
        </p:nvSpPr>
        <p:spPr>
          <a:xfrm>
            <a:off x="382588" y="1417638"/>
            <a:ext cx="8328025" cy="2190750"/>
          </a:xfrm>
          <a:prstGeom prst="rect">
            <a:avLst/>
          </a:prstGeom>
          <a:noFill/>
          <a:ln w="9525">
            <a:noFill/>
          </a:ln>
        </p:spPr>
        <p:txBody>
          <a:bodyPr>
            <a:spAutoFit/>
          </a:bodyPr>
          <a:p>
            <a:r>
              <a:rPr lang="en-US" altLang="zh-CN" sz="2400" dirty="0">
                <a:latin typeface="宋体" panose="02010600030101010101" pitchFamily="2" charset="-122"/>
              </a:rPr>
              <a:t>1</a:t>
            </a:r>
            <a:r>
              <a:rPr lang="zh-CN" altLang="en-US" sz="2400" dirty="0">
                <a:latin typeface="宋体" panose="02010600030101010101" pitchFamily="2" charset="-122"/>
              </a:rPr>
              <a:t>、进场后首先向施工人员了解施工条件，包括：填挖土的高度和深度、 及电线高度、地下电缆、各种管道、坑道、墓穴和各种障碍物的情况和位置。</a:t>
            </a:r>
            <a:endParaRPr lang="zh-CN" altLang="en-US" sz="2400" dirty="0">
              <a:latin typeface="宋体" panose="02010600030101010101" pitchFamily="2" charset="-122"/>
            </a:endParaRPr>
          </a:p>
          <a:p>
            <a:r>
              <a:rPr lang="en-US" altLang="zh-CN" sz="2400" dirty="0">
                <a:latin typeface="宋体" panose="02010600030101010101" pitchFamily="2" charset="-122"/>
              </a:rPr>
              <a:t>2</a:t>
            </a:r>
            <a:r>
              <a:rPr lang="zh-CN" altLang="en-US" sz="2400" dirty="0">
                <a:latin typeface="宋体" panose="02010600030101010101" pitchFamily="2" charset="-122"/>
              </a:rPr>
              <a:t>、施工前，应先观察工作面地质及四周环境情况，挖掘机旋转半径内不得有障碍物。机械发动后，禁止任何人员站在铲斗内，铲臂上及履带上，确保安全生产。</a:t>
            </a:r>
            <a:endParaRPr lang="zh-CN" altLang="en-US" dirty="0">
              <a:latin typeface="Calibri" panose="020F0502020204030204" pitchFamily="34" charset="0"/>
            </a:endParaRPr>
          </a:p>
        </p:txBody>
      </p:sp>
      <p:sp>
        <p:nvSpPr>
          <p:cNvPr id="49156" name="文本框 1"/>
          <p:cNvSpPr txBox="1"/>
          <p:nvPr/>
        </p:nvSpPr>
        <p:spPr>
          <a:xfrm>
            <a:off x="266700" y="852488"/>
            <a:ext cx="8605838" cy="420687"/>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49157" name="Picture 5" descr="D:\杨善智--施工挖装\新建文件夹\挖掘机图片资料\挖掘机进场前.jpg"/>
          <p:cNvPicPr>
            <a:picLocks noChangeAspect="1"/>
          </p:cNvPicPr>
          <p:nvPr/>
        </p:nvPicPr>
        <p:blipFill>
          <a:blip r:embed="rId1"/>
          <a:stretch>
            <a:fillRect/>
          </a:stretch>
        </p:blipFill>
        <p:spPr>
          <a:xfrm>
            <a:off x="692150" y="3940175"/>
            <a:ext cx="3854450" cy="2570163"/>
          </a:xfrm>
          <a:prstGeom prst="rect">
            <a:avLst/>
          </a:prstGeom>
          <a:noFill/>
          <a:ln w="9525">
            <a:noFill/>
          </a:ln>
        </p:spPr>
      </p:pic>
      <p:pic>
        <p:nvPicPr>
          <p:cNvPr id="49158" name="Picture 6" descr="D:\杨善智--施工挖装\新建文件夹\挖掘机图片资料\挖掘机进场2.jpg"/>
          <p:cNvPicPr>
            <a:picLocks noChangeAspect="1"/>
          </p:cNvPicPr>
          <p:nvPr/>
        </p:nvPicPr>
        <p:blipFill>
          <a:blip r:embed="rId2"/>
          <a:stretch>
            <a:fillRect/>
          </a:stretch>
        </p:blipFill>
        <p:spPr>
          <a:xfrm>
            <a:off x="5026025" y="3940175"/>
            <a:ext cx="3698875" cy="2562225"/>
          </a:xfrm>
          <a:prstGeom prst="rect">
            <a:avLst/>
          </a:prstGeom>
          <a:noFill/>
          <a:ln w="9525">
            <a:noFill/>
          </a:ln>
        </p:spPr>
      </p:pic>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0179" name="文本框 99"/>
          <p:cNvSpPr txBox="1"/>
          <p:nvPr/>
        </p:nvSpPr>
        <p:spPr>
          <a:xfrm>
            <a:off x="266700" y="1343025"/>
            <a:ext cx="8328025" cy="1938338"/>
          </a:xfrm>
          <a:prstGeom prst="rect">
            <a:avLst/>
          </a:prstGeom>
          <a:noFill/>
          <a:ln w="9525">
            <a:noFill/>
          </a:ln>
        </p:spPr>
        <p:txBody>
          <a:bodyPr>
            <a:spAutoFit/>
          </a:bodyPr>
          <a:p>
            <a:r>
              <a:rPr lang="en-US" altLang="zh-CN" sz="2400" dirty="0">
                <a:latin typeface="宋体" panose="02010600030101010101" pitchFamily="2" charset="-122"/>
              </a:rPr>
              <a:t>3</a:t>
            </a:r>
            <a:r>
              <a:rPr lang="zh-CN" altLang="en-US" sz="2400" dirty="0">
                <a:latin typeface="宋体" panose="02010600030101010101" pitchFamily="2" charset="-122"/>
              </a:rPr>
              <a:t>、最好不要在坡度超过</a:t>
            </a:r>
            <a:r>
              <a:rPr lang="en-US" altLang="zh-CN" sz="2400" dirty="0">
                <a:latin typeface="宋体" panose="02010600030101010101" pitchFamily="2" charset="-122"/>
              </a:rPr>
              <a:t>30</a:t>
            </a:r>
            <a:r>
              <a:rPr lang="zh-CN" altLang="en-US" sz="2400" dirty="0">
                <a:latin typeface="宋体" panose="02010600030101010101" pitchFamily="2" charset="-122"/>
              </a:rPr>
              <a:t>度的情况下长时间工作，一是不安全，二是如果长时间倾斜角度过大，机油吸油泵吸不到充足的机油，容易损伤发动机。</a:t>
            </a:r>
            <a:endParaRPr lang="zh-CN" altLang="en-US" sz="2400" dirty="0">
              <a:latin typeface="宋体" panose="02010600030101010101" pitchFamily="2" charset="-122"/>
            </a:endParaRPr>
          </a:p>
          <a:p>
            <a:r>
              <a:rPr lang="en-US" altLang="zh-CN" sz="2400" dirty="0">
                <a:latin typeface="宋体" panose="02010600030101010101" pitchFamily="2" charset="-122"/>
              </a:rPr>
              <a:t>4</a:t>
            </a:r>
            <a:r>
              <a:rPr lang="zh-CN" altLang="en-US" sz="2400" dirty="0">
                <a:latin typeface="宋体" panose="02010600030101010101" pitchFamily="2" charset="-122"/>
              </a:rPr>
              <a:t>、在地下电缆附近作业时，必须查清电缆的走向，并用白粉显示在地面上，并应保持</a:t>
            </a:r>
            <a:r>
              <a:rPr lang="en-US" altLang="zh-CN" sz="2400" dirty="0">
                <a:latin typeface="宋体" panose="02010600030101010101" pitchFamily="2" charset="-122"/>
              </a:rPr>
              <a:t>1</a:t>
            </a:r>
            <a:r>
              <a:rPr lang="zh-CN" altLang="en-US" sz="2400" dirty="0">
                <a:latin typeface="宋体" panose="02010600030101010101" pitchFamily="2" charset="-122"/>
              </a:rPr>
              <a:t>米以外的距离进行挖掘</a:t>
            </a:r>
            <a:r>
              <a:rPr lang="zh-CN" altLang="en-US" dirty="0">
                <a:latin typeface="宋体" panose="02010600030101010101" pitchFamily="2" charset="-122"/>
              </a:rPr>
              <a:t>。</a:t>
            </a:r>
            <a:endParaRPr lang="zh-CN" altLang="en-US" dirty="0">
              <a:latin typeface="Calibri" panose="020F0502020204030204" pitchFamily="34" charset="0"/>
            </a:endParaRPr>
          </a:p>
        </p:txBody>
      </p:sp>
      <p:sp>
        <p:nvSpPr>
          <p:cNvPr id="50180" name="文本框 1"/>
          <p:cNvSpPr txBox="1"/>
          <p:nvPr/>
        </p:nvSpPr>
        <p:spPr>
          <a:xfrm>
            <a:off x="266700" y="852488"/>
            <a:ext cx="8605838" cy="420687"/>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50181" name="Picture 5" descr="D:\杨善智--施工挖装\新建文件夹\挖掘机图片资料\挖掘机坡上工作.jpg"/>
          <p:cNvPicPr>
            <a:picLocks noChangeAspect="1"/>
          </p:cNvPicPr>
          <p:nvPr/>
        </p:nvPicPr>
        <p:blipFill>
          <a:blip r:embed="rId1"/>
          <a:stretch>
            <a:fillRect/>
          </a:stretch>
        </p:blipFill>
        <p:spPr>
          <a:xfrm>
            <a:off x="476250" y="3543300"/>
            <a:ext cx="3629025" cy="2857500"/>
          </a:xfrm>
          <a:prstGeom prst="rect">
            <a:avLst/>
          </a:prstGeom>
          <a:noFill/>
          <a:ln w="9525">
            <a:noFill/>
          </a:ln>
        </p:spPr>
      </p:pic>
      <p:pic>
        <p:nvPicPr>
          <p:cNvPr id="50182" name="Picture 6" descr="D:\杨善智--施工挖装\新建文件夹\挖掘机图片资料\挖掘机距电线1米白线.jpg"/>
          <p:cNvPicPr>
            <a:picLocks noChangeAspect="1"/>
          </p:cNvPicPr>
          <p:nvPr/>
        </p:nvPicPr>
        <p:blipFill>
          <a:blip r:embed="rId2"/>
          <a:stretch>
            <a:fillRect/>
          </a:stretch>
        </p:blipFill>
        <p:spPr>
          <a:xfrm>
            <a:off x="4378325" y="3543300"/>
            <a:ext cx="4295775" cy="2857500"/>
          </a:xfrm>
          <a:prstGeom prst="rect">
            <a:avLst/>
          </a:prstGeom>
          <a:noFill/>
          <a:ln w="9525">
            <a:noFill/>
          </a:ln>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922338" y="1501775"/>
            <a:ext cx="3959225" cy="493713"/>
          </a:xfrm>
        </p:spPr>
        <p:txBody>
          <a:bodyPr vert="horz" wrap="square" lIns="91440" tIns="45720" rIns="91440" bIns="45720" numCol="1" anchor="t" anchorCtr="0" compatLnSpc="1"/>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FFFFFF"/>
                  </a:outerShdw>
                </a:effectLst>
                <a:uLnTx/>
                <a:uFillTx/>
                <a:latin typeface="+mn-lt"/>
                <a:ea typeface="+mn-ea"/>
                <a:cs typeface="+mn-cs"/>
              </a:rPr>
              <a:t> </a:t>
            </a: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为什么要进行安全培训</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FF0000"/>
              </a:solidFill>
              <a:effectLst/>
              <a:uLnTx/>
              <a:uFillTx/>
              <a:latin typeface="+mn-lt"/>
              <a:ea typeface="+mn-ea"/>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14340"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pic>
        <p:nvPicPr>
          <p:cNvPr id="14341" name="Picture 2" descr="G:\2017高空、挖装安全培训\QJ3杨善智--施工挖装--修改前\新建文件夹\挖掘机警示图片\6.jpg"/>
          <p:cNvPicPr>
            <a:picLocks noChangeAspect="1"/>
          </p:cNvPicPr>
          <p:nvPr/>
        </p:nvPicPr>
        <p:blipFill>
          <a:blip r:embed="rId1"/>
          <a:stretch>
            <a:fillRect/>
          </a:stretch>
        </p:blipFill>
        <p:spPr>
          <a:xfrm>
            <a:off x="960438" y="1958975"/>
            <a:ext cx="7346950" cy="4287838"/>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1203" name="文本框 99"/>
          <p:cNvSpPr txBox="1"/>
          <p:nvPr/>
        </p:nvSpPr>
        <p:spPr>
          <a:xfrm>
            <a:off x="433388" y="1525588"/>
            <a:ext cx="8434387" cy="1754187"/>
          </a:xfrm>
          <a:prstGeom prst="rect">
            <a:avLst/>
          </a:prstGeom>
          <a:noFill/>
          <a:ln w="9525">
            <a:noFill/>
          </a:ln>
        </p:spPr>
        <p:txBody>
          <a:bodyPr>
            <a:spAutoFit/>
          </a:bodyPr>
          <a:p>
            <a:r>
              <a:rPr lang="en-US" altLang="zh-CN" sz="2400" dirty="0">
                <a:latin typeface="宋体" panose="02010600030101010101" pitchFamily="2" charset="-122"/>
              </a:rPr>
              <a:t>5</a:t>
            </a:r>
            <a:r>
              <a:rPr lang="zh-CN" altLang="en-US" sz="2400" dirty="0">
                <a:latin typeface="宋体" panose="02010600030101010101" pitchFamily="2" charset="-122"/>
              </a:rPr>
              <a:t>、挖掘机不论时作业或行走时，都不得靠近架空输电线路。如必须在高低压架空线路附近工作或通过时，机械与架空线路必须符合安全距离。雷雨天气，严禁在架空高压线近旁或下面工作。如果发生电击，可能会将油缸击毁，此时不要慌张，慢慢退回，绝缘驾驶室可以保证机手的安全，切不可盲目跳车。</a:t>
            </a:r>
            <a:endParaRPr lang="zh-CN" altLang="en-US" dirty="0">
              <a:latin typeface="Calibri" panose="020F0502020204030204" pitchFamily="34" charset="0"/>
            </a:endParaRPr>
          </a:p>
        </p:txBody>
      </p:sp>
      <p:sp>
        <p:nvSpPr>
          <p:cNvPr id="51204" name="文本框 1"/>
          <p:cNvSpPr txBox="1"/>
          <p:nvPr/>
        </p:nvSpPr>
        <p:spPr>
          <a:xfrm>
            <a:off x="266700" y="946150"/>
            <a:ext cx="8605838" cy="420688"/>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51205" name="Picture 5" descr="D:\杨善智--施工挖装\新建文件夹\挖掘机图片资料\挖掘机电击.jpg"/>
          <p:cNvPicPr>
            <a:picLocks noChangeAspect="1"/>
          </p:cNvPicPr>
          <p:nvPr/>
        </p:nvPicPr>
        <p:blipFill>
          <a:blip r:embed="rId1"/>
          <a:stretch>
            <a:fillRect/>
          </a:stretch>
        </p:blipFill>
        <p:spPr>
          <a:xfrm>
            <a:off x="4751388" y="3841750"/>
            <a:ext cx="3995737" cy="2447925"/>
          </a:xfrm>
          <a:prstGeom prst="rect">
            <a:avLst/>
          </a:prstGeom>
          <a:noFill/>
          <a:ln w="9525">
            <a:noFill/>
          </a:ln>
        </p:spPr>
      </p:pic>
      <p:pic>
        <p:nvPicPr>
          <p:cNvPr id="51206" name="Picture 7" descr="https://ss1.bdstatic.com/70cFuXSh_Q1YnxGkpoWK1HF6hhy/it/u=2591576122,1675832641&amp;fm=26&amp;gp=0.jpg"/>
          <p:cNvPicPr>
            <a:picLocks noChangeAspect="1"/>
          </p:cNvPicPr>
          <p:nvPr/>
        </p:nvPicPr>
        <p:blipFill>
          <a:blip r:embed="rId2"/>
          <a:stretch>
            <a:fillRect/>
          </a:stretch>
        </p:blipFill>
        <p:spPr>
          <a:xfrm>
            <a:off x="307975" y="3851275"/>
            <a:ext cx="3810000" cy="2457450"/>
          </a:xfrm>
          <a:prstGeom prst="rect">
            <a:avLst/>
          </a:prstGeom>
          <a:noFill/>
          <a:ln w="9525">
            <a:noFill/>
          </a:ln>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2227" name="文本框 99"/>
          <p:cNvSpPr txBox="1"/>
          <p:nvPr/>
        </p:nvSpPr>
        <p:spPr>
          <a:xfrm>
            <a:off x="352425" y="1495425"/>
            <a:ext cx="8434388" cy="2547938"/>
          </a:xfrm>
          <a:prstGeom prst="rect">
            <a:avLst/>
          </a:prstGeom>
          <a:noFill/>
          <a:ln w="9525">
            <a:noFill/>
          </a:ln>
        </p:spPr>
        <p:txBody>
          <a:bodyPr>
            <a:spAutoFit/>
          </a:bodyPr>
          <a:p>
            <a:r>
              <a:rPr lang="en-US" altLang="zh-CN" sz="2400" dirty="0">
                <a:latin typeface="宋体" panose="02010600030101010101" pitchFamily="2" charset="-122"/>
              </a:rPr>
              <a:t>6</a:t>
            </a:r>
            <a:r>
              <a:rPr lang="zh-CN" altLang="en-US" sz="2400" dirty="0">
                <a:latin typeface="宋体" panose="02010600030101010101" pitchFamily="2" charset="-122"/>
              </a:rPr>
              <a:t>、往汽车上卸料时，应等汽车停稳，驾驶员离开驾驶室后，方可回转铲斗，向车上卸料。挖掘机回转时，应尽量避免铲斗从驾驶室顶部越过。卸料时，铲斗应尽量放低，但又注意不到碰撞汽车的任何部位。</a:t>
            </a:r>
            <a:endParaRPr lang="en-US" altLang="zh-CN" sz="2400" dirty="0">
              <a:latin typeface="宋体" panose="02010600030101010101" pitchFamily="2" charset="-122"/>
            </a:endParaRPr>
          </a:p>
          <a:p>
            <a:r>
              <a:rPr lang="en-US" altLang="zh-CN" sz="2400" dirty="0">
                <a:latin typeface="宋体" panose="02010600030101010101" pitchFamily="2" charset="-122"/>
              </a:rPr>
              <a:t>7</a:t>
            </a:r>
            <a:r>
              <a:rPr lang="zh-CN" altLang="en-US" sz="2400" dirty="0">
                <a:latin typeface="宋体" panose="02010600030101010101" pitchFamily="2" charset="-122"/>
              </a:rPr>
              <a:t>、挖掘机在挪位时，驾驶员应先观察并鸣笛，后挪位，避免机械边有人造成安全事故，挪位后的位置要确保挖掘机旋转半径的空间无任何障碍，严禁违章操作</a:t>
            </a:r>
            <a:endParaRPr lang="zh-CN" altLang="en-US" sz="2400" dirty="0">
              <a:latin typeface="Calibri" panose="020F0502020204030204" pitchFamily="34" charset="0"/>
            </a:endParaRPr>
          </a:p>
        </p:txBody>
      </p:sp>
      <p:sp>
        <p:nvSpPr>
          <p:cNvPr id="52228" name="文本框 1"/>
          <p:cNvSpPr txBox="1"/>
          <p:nvPr/>
        </p:nvSpPr>
        <p:spPr>
          <a:xfrm>
            <a:off x="266700" y="977900"/>
            <a:ext cx="8605838" cy="422275"/>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52229" name="Picture 5" descr="D:\杨善智--施工挖装\新建文件夹\挖掘机图片资料\挖掘机卸料.jpg"/>
          <p:cNvPicPr>
            <a:picLocks noChangeAspect="1"/>
          </p:cNvPicPr>
          <p:nvPr/>
        </p:nvPicPr>
        <p:blipFill>
          <a:blip r:embed="rId1"/>
          <a:stretch>
            <a:fillRect/>
          </a:stretch>
        </p:blipFill>
        <p:spPr>
          <a:xfrm>
            <a:off x="585788" y="4219575"/>
            <a:ext cx="3222625" cy="2416175"/>
          </a:xfrm>
          <a:prstGeom prst="rect">
            <a:avLst/>
          </a:prstGeom>
          <a:noFill/>
          <a:ln w="9525">
            <a:noFill/>
          </a:ln>
        </p:spPr>
      </p:pic>
      <p:pic>
        <p:nvPicPr>
          <p:cNvPr id="52230" name="Picture 7" descr="D:\杨善智--施工挖装\新建文件夹\挖掘机图片资料\挖掘机障碍.jpg"/>
          <p:cNvPicPr>
            <a:picLocks noChangeAspect="1"/>
          </p:cNvPicPr>
          <p:nvPr/>
        </p:nvPicPr>
        <p:blipFill>
          <a:blip r:embed="rId2"/>
          <a:stretch>
            <a:fillRect/>
          </a:stretch>
        </p:blipFill>
        <p:spPr>
          <a:xfrm>
            <a:off x="4748213" y="4148138"/>
            <a:ext cx="3640137" cy="2449512"/>
          </a:xfrm>
          <a:prstGeom prst="rect">
            <a:avLst/>
          </a:prstGeom>
          <a:noFill/>
          <a:ln w="9525">
            <a:noFill/>
          </a:ln>
        </p:spPr>
      </p:pic>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4" descr="q5"/>
          <p:cNvPicPr>
            <a:picLocks noChangeAspect="1"/>
          </p:cNvPicPr>
          <p:nvPr/>
        </p:nvPicPr>
        <p:blipFill>
          <a:blip r:embed="rId1"/>
          <a:stretch>
            <a:fillRect/>
          </a:stretch>
        </p:blipFill>
        <p:spPr>
          <a:xfrm>
            <a:off x="990600" y="3003550"/>
            <a:ext cx="6477000" cy="3560763"/>
          </a:xfrm>
          <a:prstGeom prst="rect">
            <a:avLst/>
          </a:prstGeom>
          <a:noFill/>
          <a:ln w="9525">
            <a:noFill/>
          </a:ln>
        </p:spPr>
      </p:pic>
      <p:sp>
        <p:nvSpPr>
          <p:cNvPr id="53251" name="Text Box 8"/>
          <p:cNvSpPr txBox="1"/>
          <p:nvPr/>
        </p:nvSpPr>
        <p:spPr>
          <a:xfrm>
            <a:off x="600075" y="2212975"/>
            <a:ext cx="7772400" cy="646113"/>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利用装上爪盘的液压挖掘机进行房屋解体作业。把解体的废弃建材装到拖车上去</a:t>
            </a:r>
            <a:r>
              <a:rPr lang="ja-JP" altLang="en-US" sz="1800" dirty="0">
                <a:latin typeface="Arial" panose="020B0604020202020204" pitchFamily="34" charset="0"/>
              </a:rPr>
              <a:t>。</a:t>
            </a:r>
            <a:r>
              <a:rPr lang="zh-CN" altLang="en-US" sz="1800" dirty="0">
                <a:latin typeface="Arial" panose="020B0604020202020204" pitchFamily="34" charset="0"/>
              </a:rPr>
              <a:t>在拖车平台上有工作人员正进行将废弃建材铺平的作业。</a:t>
            </a:r>
            <a:endParaRPr lang="en-US" altLang="ja-JP" sz="1800" dirty="0">
              <a:latin typeface="Arial" panose="020B0604020202020204" pitchFamily="34" charset="0"/>
            </a:endParaRPr>
          </a:p>
        </p:txBody>
      </p:sp>
      <p:sp>
        <p:nvSpPr>
          <p:cNvPr id="53252" name="AutoShape 9" descr="ブーケ"/>
          <p:cNvSpPr/>
          <p:nvPr/>
        </p:nvSpPr>
        <p:spPr>
          <a:xfrm>
            <a:off x="1484313" y="1603375"/>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2000" dirty="0">
                <a:latin typeface="Calibri" panose="020F0502020204030204" pitchFamily="34" charset="0"/>
              </a:rPr>
              <a:t>把废弃建材装进行装车不当引起的安全事故</a:t>
            </a:r>
            <a:r>
              <a:rPr lang="zh-CN" altLang="en-US" dirty="0">
                <a:latin typeface="Calibri" panose="020F0502020204030204" pitchFamily="34" charset="0"/>
              </a:rPr>
              <a:t> </a:t>
            </a:r>
            <a:endParaRPr lang="ja-JP" altLang="en-US" dirty="0">
              <a:latin typeface="Calibri" panose="020F050202020403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3254" name="Text Box 10"/>
          <p:cNvSpPr txBox="1"/>
          <p:nvPr/>
        </p:nvSpPr>
        <p:spPr>
          <a:xfrm>
            <a:off x="395288" y="1052513"/>
            <a:ext cx="798512"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3" descr="a5"/>
          <p:cNvPicPr>
            <a:picLocks noChangeAspect="1"/>
          </p:cNvPicPr>
          <p:nvPr/>
        </p:nvPicPr>
        <p:blipFill>
          <a:blip r:embed="rId1"/>
          <a:stretch>
            <a:fillRect/>
          </a:stretch>
        </p:blipFill>
        <p:spPr>
          <a:xfrm>
            <a:off x="990600" y="2184400"/>
            <a:ext cx="6477000" cy="4475163"/>
          </a:xfrm>
          <a:prstGeom prst="rect">
            <a:avLst/>
          </a:prstGeom>
          <a:noFill/>
          <a:ln w="9525">
            <a:noFill/>
          </a:ln>
        </p:spPr>
      </p:pic>
      <p:sp>
        <p:nvSpPr>
          <p:cNvPr id="54275" name="Text Box 6"/>
          <p:cNvSpPr txBox="1"/>
          <p:nvPr/>
        </p:nvSpPr>
        <p:spPr>
          <a:xfrm>
            <a:off x="609600" y="1447800"/>
            <a:ext cx="7924800" cy="641350"/>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液压挖掘机夹着废弃建材进行右回转时</a:t>
            </a:r>
            <a:r>
              <a:rPr lang="ja-JP" altLang="en-US" sz="1800" dirty="0">
                <a:latin typeface="Arial" panose="020B0604020202020204" pitchFamily="34" charset="0"/>
              </a:rPr>
              <a:t>、</a:t>
            </a:r>
            <a:r>
              <a:rPr lang="zh-CN" altLang="en-US" sz="1800" dirty="0">
                <a:latin typeface="Arial" panose="020B0604020202020204" pitchFamily="34" charset="0"/>
              </a:rPr>
              <a:t>在平台上进行废弃建材整理的工作人员被扫到，从平台上翻滚下来而死亡。</a:t>
            </a:r>
            <a:endParaRPr lang="ja-JP" altLang="en-US" sz="1800" dirty="0">
              <a:latin typeface="Arial" panose="020B0604020202020204" pitchFamily="34" charset="0"/>
            </a:endParaRPr>
          </a:p>
        </p:txBody>
      </p:sp>
      <p:sp>
        <p:nvSpPr>
          <p:cNvPr id="54276" name="AutoShape 7"/>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10"/>
          <p:cNvPicPr>
            <a:picLocks noChangeAspect="1"/>
          </p:cNvPicPr>
          <p:nvPr/>
        </p:nvPicPr>
        <p:blipFill>
          <a:blip r:embed="rId1"/>
          <a:stretch>
            <a:fillRect/>
          </a:stretch>
        </p:blipFill>
        <p:spPr>
          <a:xfrm>
            <a:off x="1371600" y="2362200"/>
            <a:ext cx="6248400" cy="4292600"/>
          </a:xfrm>
          <a:prstGeom prst="rect">
            <a:avLst/>
          </a:prstGeom>
          <a:noFill/>
          <a:ln w="9525">
            <a:noFill/>
          </a:ln>
        </p:spPr>
      </p:pic>
      <p:sp>
        <p:nvSpPr>
          <p:cNvPr id="55299" name="Text Box 11"/>
          <p:cNvSpPr txBox="1"/>
          <p:nvPr/>
        </p:nvSpPr>
        <p:spPr>
          <a:xfrm>
            <a:off x="762000" y="1447800"/>
            <a:ext cx="7696200" cy="915988"/>
          </a:xfrm>
          <a:prstGeom prst="rect">
            <a:avLst/>
          </a:prstGeom>
          <a:noFill/>
          <a:ln w="9525">
            <a:noFill/>
          </a:ln>
        </p:spPr>
        <p:txBody>
          <a:bodyPr>
            <a:spAutoFit/>
          </a:bodyPr>
          <a:p>
            <a:pPr>
              <a:lnSpc>
                <a:spcPct val="100000"/>
              </a:lnSpc>
              <a:spcBef>
                <a:spcPct val="50000"/>
              </a:spcBef>
            </a:pPr>
            <a:r>
              <a:rPr lang="en-US" altLang="ja-JP" sz="1800" dirty="0">
                <a:latin typeface="Arial" panose="020B0604020202020204" pitchFamily="34" charset="0"/>
              </a:rPr>
              <a:t>(1)</a:t>
            </a:r>
            <a:r>
              <a:rPr lang="ja-JP" altLang="en-US" sz="1800" dirty="0">
                <a:latin typeface="Arial" panose="020B0604020202020204" pitchFamily="34" charset="0"/>
              </a:rPr>
              <a:t>　</a:t>
            </a:r>
            <a:r>
              <a:rPr lang="zh-CN" altLang="en-US" sz="1800" dirty="0">
                <a:latin typeface="Arial" panose="020B0604020202020204" pitchFamily="34" charset="0"/>
              </a:rPr>
              <a:t>液压挖掘机工作时，回转半径内不准人员入内。  </a:t>
            </a:r>
            <a:br>
              <a:rPr lang="zh-CN" altLang="en-US" sz="1800" dirty="0">
                <a:latin typeface="Arial" panose="020B0604020202020204" pitchFamily="34" charset="0"/>
              </a:rPr>
            </a:br>
            <a:r>
              <a:rPr lang="en-US" altLang="ja-JP" sz="1800" dirty="0">
                <a:latin typeface="Arial" panose="020B0604020202020204" pitchFamily="34" charset="0"/>
              </a:rPr>
              <a:t>(2)</a:t>
            </a:r>
            <a:r>
              <a:rPr lang="ja-JP" altLang="en-US" sz="1800" dirty="0">
                <a:latin typeface="Arial" panose="020B0604020202020204" pitchFamily="34" charset="0"/>
              </a:rPr>
              <a:t>　</a:t>
            </a:r>
            <a:r>
              <a:rPr lang="zh-CN" altLang="en-US" sz="1800" dirty="0">
                <a:latin typeface="Arial" panose="020B0604020202020204" pitchFamily="34" charset="0"/>
              </a:rPr>
              <a:t>要配备一个进行作业指示的指挥人员</a:t>
            </a:r>
            <a:r>
              <a:rPr lang="ja-JP" altLang="en-US" sz="1800" dirty="0">
                <a:latin typeface="Arial" panose="020B0604020202020204" pitchFamily="34" charset="0"/>
              </a:rPr>
              <a:t>。</a:t>
            </a:r>
            <a:r>
              <a:rPr lang="ja-JP" altLang="zh-CN" sz="1800" dirty="0">
                <a:latin typeface="Arial" panose="020B0604020202020204" pitchFamily="34" charset="0"/>
              </a:rPr>
              <a:t> </a:t>
            </a:r>
            <a:r>
              <a:rPr lang="ja-JP" altLang="en-US" sz="1800" dirty="0">
                <a:latin typeface="Arial" panose="020B0604020202020204" pitchFamily="34" charset="0"/>
              </a:rPr>
              <a:t> </a:t>
            </a:r>
            <a:br>
              <a:rPr lang="ja-JP" altLang="en-US" sz="1800" dirty="0">
                <a:latin typeface="Arial" panose="020B0604020202020204" pitchFamily="34" charset="0"/>
              </a:rPr>
            </a:br>
            <a:r>
              <a:rPr lang="en-US" altLang="ja-JP" sz="1800" dirty="0">
                <a:latin typeface="Arial" panose="020B0604020202020204" pitchFamily="34" charset="0"/>
              </a:rPr>
              <a:t>(3)</a:t>
            </a:r>
            <a:r>
              <a:rPr lang="en-US" altLang="zh-CN" sz="1800" dirty="0">
                <a:latin typeface="Arial" panose="020B0604020202020204" pitchFamily="34" charset="0"/>
              </a:rPr>
              <a:t>    </a:t>
            </a:r>
            <a:r>
              <a:rPr lang="zh-CN" altLang="en-US" sz="1800" dirty="0">
                <a:latin typeface="Arial" panose="020B0604020202020204" pitchFamily="34" charset="0"/>
              </a:rPr>
              <a:t>在狭窄的现场不要进行液压挖掘机的急回转操作</a:t>
            </a:r>
            <a:r>
              <a:rPr lang="ja-JP" altLang="en-US" sz="1800" dirty="0">
                <a:latin typeface="Arial" panose="020B0604020202020204" pitchFamily="34" charset="0"/>
              </a:rPr>
              <a:t>。</a:t>
            </a:r>
            <a:endParaRPr lang="en-US" altLang="ja-JP" sz="1800" dirty="0">
              <a:latin typeface="Arial" panose="020B0604020202020204" pitchFamily="34" charset="0"/>
            </a:endParaRPr>
          </a:p>
        </p:txBody>
      </p:sp>
      <p:sp>
        <p:nvSpPr>
          <p:cNvPr id="55300" name="AutoShape 12" descr="大理石 (緑)"/>
          <p:cNvSpPr/>
          <p:nvPr/>
        </p:nvSpPr>
        <p:spPr>
          <a:xfrm>
            <a:off x="990600" y="83820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FF0000"/>
                </a:solidFill>
                <a:latin typeface="Arial" panose="020B0604020202020204" pitchFamily="34" charset="0"/>
              </a:rPr>
              <a:t>事故发生的要点</a:t>
            </a:r>
            <a:endParaRPr lang="zh-CN" altLang="en-US" sz="1800" dirty="0">
              <a:solidFill>
                <a:srgbClr val="FF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6323" name="文本框 99"/>
          <p:cNvSpPr txBox="1"/>
          <p:nvPr/>
        </p:nvSpPr>
        <p:spPr>
          <a:xfrm>
            <a:off x="366713" y="1503363"/>
            <a:ext cx="8412162" cy="1882775"/>
          </a:xfrm>
          <a:prstGeom prst="rect">
            <a:avLst/>
          </a:prstGeom>
          <a:noFill/>
          <a:ln w="9525">
            <a:noFill/>
          </a:ln>
        </p:spPr>
        <p:txBody>
          <a:bodyPr>
            <a:spAutoFit/>
          </a:bodyPr>
          <a:p>
            <a:r>
              <a:rPr lang="en-US" altLang="zh-CN" sz="2400" dirty="0">
                <a:latin typeface="宋体" panose="02010600030101010101" pitchFamily="2" charset="-122"/>
              </a:rPr>
              <a:t>8</a:t>
            </a:r>
            <a:r>
              <a:rPr lang="zh-CN" altLang="en-US" sz="2400" dirty="0">
                <a:latin typeface="宋体" panose="02010600030101010101" pitchFamily="2" charset="-122"/>
              </a:rPr>
              <a:t>、在行走前我们要确定路况，例如用铲斗做探测，行走中避免石头、树桩等凸起。</a:t>
            </a:r>
            <a:endParaRPr lang="zh-CN" altLang="en-US" sz="2400" dirty="0">
              <a:latin typeface="宋体" panose="02010600030101010101" pitchFamily="2" charset="-122"/>
            </a:endParaRPr>
          </a:p>
          <a:p>
            <a:r>
              <a:rPr lang="en-US" altLang="zh-CN" sz="2400" dirty="0">
                <a:latin typeface="宋体" panose="02010600030101010101" pitchFamily="2" charset="-122"/>
              </a:rPr>
              <a:t>9</a:t>
            </a:r>
            <a:r>
              <a:rPr lang="zh-CN" altLang="en-US" sz="2400" dirty="0">
                <a:latin typeface="宋体" panose="02010600030101010101" pitchFamily="2" charset="-122"/>
              </a:rPr>
              <a:t>、路上运输是，首先遵守地方法规，其次掌握拖车和挖掘机的情况，在就是注意停放姿势，动臂不能超过驾驶室高度，避免运输过程中损坏动臂。</a:t>
            </a:r>
            <a:endParaRPr lang="zh-CN" altLang="en-US" sz="2400" dirty="0">
              <a:latin typeface="Calibri" panose="020F0502020204030204" pitchFamily="34" charset="0"/>
            </a:endParaRPr>
          </a:p>
        </p:txBody>
      </p:sp>
      <p:sp>
        <p:nvSpPr>
          <p:cNvPr id="56324" name="文本框 1"/>
          <p:cNvSpPr txBox="1"/>
          <p:nvPr/>
        </p:nvSpPr>
        <p:spPr>
          <a:xfrm>
            <a:off x="266700" y="977900"/>
            <a:ext cx="8605838" cy="422275"/>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56325" name="Picture 5" descr="D:\杨善智--施工挖装\新建文件夹\挖掘机图片资料\挖掘机装车.jpg"/>
          <p:cNvPicPr>
            <a:picLocks noChangeAspect="1"/>
          </p:cNvPicPr>
          <p:nvPr/>
        </p:nvPicPr>
        <p:blipFill>
          <a:blip r:embed="rId1"/>
          <a:stretch>
            <a:fillRect/>
          </a:stretch>
        </p:blipFill>
        <p:spPr>
          <a:xfrm>
            <a:off x="4754563" y="3552825"/>
            <a:ext cx="3829050" cy="2857500"/>
          </a:xfrm>
          <a:prstGeom prst="rect">
            <a:avLst/>
          </a:prstGeom>
          <a:noFill/>
          <a:ln w="9525">
            <a:noFill/>
          </a:ln>
        </p:spPr>
      </p:pic>
      <p:pic>
        <p:nvPicPr>
          <p:cNvPr id="56326" name="Picture 6" descr="D:\杨善智--施工挖装\新建文件夹\挖掘机图片资料\挖掘机确定路况.jpg"/>
          <p:cNvPicPr>
            <a:picLocks noChangeAspect="1"/>
          </p:cNvPicPr>
          <p:nvPr/>
        </p:nvPicPr>
        <p:blipFill>
          <a:blip r:embed="rId2"/>
          <a:stretch>
            <a:fillRect/>
          </a:stretch>
        </p:blipFill>
        <p:spPr>
          <a:xfrm>
            <a:off x="739775" y="3548063"/>
            <a:ext cx="3135313" cy="2847975"/>
          </a:xfrm>
          <a:prstGeom prst="rect">
            <a:avLst/>
          </a:prstGeom>
          <a:noFill/>
          <a:ln w="9525">
            <a:noFill/>
          </a:ln>
        </p:spPr>
      </p:pic>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57347" name="文本框 99"/>
          <p:cNvSpPr txBox="1"/>
          <p:nvPr/>
        </p:nvSpPr>
        <p:spPr>
          <a:xfrm>
            <a:off x="366713" y="1481138"/>
            <a:ext cx="8412162" cy="1752600"/>
          </a:xfrm>
          <a:prstGeom prst="rect">
            <a:avLst/>
          </a:prstGeom>
          <a:noFill/>
          <a:ln w="9525">
            <a:noFill/>
          </a:ln>
        </p:spPr>
        <p:txBody>
          <a:bodyPr>
            <a:spAutoFit/>
          </a:bodyPr>
          <a:p>
            <a:r>
              <a:rPr lang="en-US" altLang="zh-CN" sz="2400" dirty="0">
                <a:latin typeface="宋体" panose="02010600030101010101" pitchFamily="2" charset="-122"/>
              </a:rPr>
              <a:t>10</a:t>
            </a:r>
            <a:r>
              <a:rPr lang="zh-CN" altLang="en-US" sz="2400" dirty="0">
                <a:latin typeface="宋体" panose="02010600030101010101" pitchFamily="2" charset="-122"/>
              </a:rPr>
              <a:t>、不要试图在</a:t>
            </a:r>
            <a:r>
              <a:rPr lang="en-US" altLang="zh-CN" sz="2400" dirty="0">
                <a:latin typeface="宋体" panose="02010600030101010101" pitchFamily="2" charset="-122"/>
              </a:rPr>
              <a:t>35</a:t>
            </a:r>
            <a:r>
              <a:rPr lang="zh-CN" altLang="en-US" sz="2400" dirty="0">
                <a:latin typeface="宋体" panose="02010600030101010101" pitchFamily="2" charset="-122"/>
              </a:rPr>
              <a:t>度以上的角度向上或向下移动机器。实际工作时，山地作业甚至会</a:t>
            </a:r>
            <a:r>
              <a:rPr lang="en-US" altLang="zh-CN" sz="2400" dirty="0">
                <a:latin typeface="宋体" panose="02010600030101010101" pitchFamily="2" charset="-122"/>
              </a:rPr>
              <a:t>70</a:t>
            </a:r>
            <a:r>
              <a:rPr lang="zh-CN" altLang="en-US" sz="2400" dirty="0">
                <a:latin typeface="宋体" panose="02010600030101010101" pitchFamily="2" charset="-122"/>
              </a:rPr>
              <a:t>度的爬坡，此时操作一定要小心，因为一旦发生倾翻事故，保险公司可能会拒赔。系好安全带，在上坡或下坡时要把铲斗放在行走方向，离地约</a:t>
            </a:r>
            <a:r>
              <a:rPr lang="en-US" altLang="zh-CN" sz="2400" dirty="0">
                <a:latin typeface="宋体" panose="02010600030101010101" pitchFamily="2" charset="-122"/>
              </a:rPr>
              <a:t>0.5</a:t>
            </a:r>
            <a:r>
              <a:rPr lang="en-US" altLang="zh-CN" sz="2400" dirty="0">
                <a:latin typeface="Calibri" panose="020F0502020204030204" pitchFamily="34" charset="0"/>
              </a:rPr>
              <a:t>—</a:t>
            </a:r>
            <a:r>
              <a:rPr lang="en-US" altLang="zh-CN" sz="2400" dirty="0">
                <a:latin typeface="宋体" panose="02010600030101010101" pitchFamily="2" charset="-122"/>
              </a:rPr>
              <a:t>1</a:t>
            </a:r>
            <a:r>
              <a:rPr lang="zh-CN" altLang="en-US" sz="2400" dirty="0">
                <a:latin typeface="宋体" panose="02010600030101010101" pitchFamily="2" charset="-122"/>
              </a:rPr>
              <a:t>米。如果出现跑偏等情况，原路退回，严禁在坡上转弯。</a:t>
            </a:r>
            <a:endParaRPr lang="zh-CN" altLang="en-US" sz="2400" dirty="0">
              <a:latin typeface="Calibri" panose="020F0502020204030204" pitchFamily="34" charset="0"/>
            </a:endParaRPr>
          </a:p>
        </p:txBody>
      </p:sp>
      <p:sp>
        <p:nvSpPr>
          <p:cNvPr id="57348" name="文本框 1"/>
          <p:cNvSpPr txBox="1"/>
          <p:nvPr/>
        </p:nvSpPr>
        <p:spPr>
          <a:xfrm>
            <a:off x="266700" y="977900"/>
            <a:ext cx="8605838" cy="422275"/>
          </a:xfrm>
          <a:prstGeom prst="rect">
            <a:avLst/>
          </a:prstGeom>
          <a:noFill/>
          <a:ln w="9525">
            <a:noFill/>
          </a:ln>
        </p:spPr>
        <p:txBody>
          <a:bodyPr>
            <a:spAutoFit/>
          </a:bodyPr>
          <a:p>
            <a:r>
              <a:rPr lang="zh-CN" altLang="en-US" sz="2400" b="1" dirty="0">
                <a:latin typeface="Calibri" panose="020F0502020204030204" pitchFamily="34" charset="0"/>
              </a:rPr>
              <a:t>三、挖掘机操作注意事项</a:t>
            </a:r>
            <a:endParaRPr lang="zh-CN" altLang="en-US" sz="2400" b="1" dirty="0">
              <a:latin typeface="Calibri" panose="020F0502020204030204" pitchFamily="34" charset="0"/>
            </a:endParaRPr>
          </a:p>
        </p:txBody>
      </p:sp>
      <p:pic>
        <p:nvPicPr>
          <p:cNvPr id="57349" name="Picture 8" descr="https://ss0.bdstatic.com/70cFuHSh_Q1YnxGkpoWK1HF6hhy/it/u=4143238924,2273514730&amp;fm=26&amp;gp=0.jpg"/>
          <p:cNvPicPr>
            <a:picLocks noChangeAspect="1"/>
          </p:cNvPicPr>
          <p:nvPr/>
        </p:nvPicPr>
        <p:blipFill>
          <a:blip r:embed="rId1"/>
          <a:stretch>
            <a:fillRect/>
          </a:stretch>
        </p:blipFill>
        <p:spPr>
          <a:xfrm>
            <a:off x="2846388" y="3505200"/>
            <a:ext cx="3576637" cy="2689225"/>
          </a:xfrm>
          <a:prstGeom prst="rect">
            <a:avLst/>
          </a:prstGeom>
          <a:noFill/>
          <a:ln w="9525">
            <a:noFill/>
          </a:ln>
        </p:spPr>
      </p:pic>
      <p:sp>
        <p:nvSpPr>
          <p:cNvPr id="57350" name="AutoShape 10" descr="data:image/jpeg;base64,/9j/4AAQSkZJRgABAQAAAQABAAD/2wBDABERERERERERERERERERERERERERERERERERERERERERERERERERERERERERERERERERERERERERERERERETExP/wQARCAEsAb4DACIAAREAAhEA/8QAsQAAAgMBAQEAAAAAAAAAAAAAAgMBBAUABgcBAAMBAQEBAAAAAAAAAAAAAAABAgMEBQYQAAECBAMEBAsGBAQEBQUAAAEAAgMREiEEIjETMkFRQlJhYgUjcXKBgpKiwtLwFDORobLiQ1Ox8mNzwdEVJDTxg5Oz4eNEZKPD0xEAAgEDAgQEAgkEAwEAAAAAAAECAxESISIEMTJiQUJSchOSFCMzQ1GCorLSBVNhY3HC8OL/2gAMAwAAARECEQA/APQ1NJFuCk08D6QlObfWyXdukze8lV7iasPlLS0+K4Qw0TmEhznSmJyHDiphlziB2cUJ3BpIa5xOVoubdg7ygubh2f4jkT3tgN4bT+qombnVOPFAggXPdUdURiSIAmJazS/SoOmqAY7pDmfwTIZ8Z5oKQXWl/wB0UF+cW7qxrv6qZtQ1qItQ27Sls+BUxYbWgFpJ5oWHM32feTooMsrckiau93V4p2uTzRSc4MBcSJSzfMsyJjA05W5Z73WTcROLGgwZya4zd5GrTxXg6BsG9LTL8q7uHbpQ+I1lHDf7BVowmlCTxlLoKDA6I0OpP4/pc1O28VopdKOzqRRn9tdhoDcMHMbXqXCo1U+b3Uyl3Spd6Fp9LM/o3f8AOROBEOV7oETqRtz1Yqh0OLCnl9bo+qulCaTtA5tuluqGbWCJwonHz4frVfAt4V6c/OYyoSjq/wCcBU3T0mOYUsdrqnHEQ6qXMEN1t3dTCxj26/XWUPioqTi0U+GkoqXqKstZnipAlYEgHijdBPGbvyKinIejSt4zhNXi8jGUJR6kEYdIGbXhzQuaW8TrzS3OsDMukETZyLpqyAmTdmuPQiaXNOk7+hCHhptPsClsS5n5ZIAgVVOcpDxMSKKdUpSUFo3gJStdAB1TN5gcwEtwa/iSToBwUid/IlgyM5Gq6ACmJbOX5Jjhlbm4VJQvOdvreUg3kfoIAbXk7UEmzuTpoVEg78VzmkXuJWM+SAZJFpTn2SQkuy29b4VDXAyc2dgQUVUwLc0COJHlJ4DgobYiQ5pdOYm44X0kmtFIpeQ4oAAznO4B1CIVEG4QumbX4TRdE5eCBnMcePOyEkucCLSMyeSiGRMgzEgSAU8NsDLeTELiOk4OOg0I4pgM21cxryUO0HkKFk56WSAhoa6d9M2ntNRXpEjxXNpBfLnYc0RzSQM69pS1koc8W5zUOy68DZRIuOlSACETmSDzlZMJBFpfilkW1E5aaqGSlJAiXHJOe6UDCQR2o30jn1lMmmGDqSbAIQHOabsmllkgPJ6POTnNmG82lDFd0er2JgdKpoHYlAWn280QdSZiZEpgcF3+90APOvO3NBMDnY3UOcZi1lAa5xpE58Ss+b0LtZakgl5yjinOiMw7e/8AW8gfEbhxT0yPpyokucanXq1KtaEc3qMDto+pxmVxABnP0cEkaniRwXVTGkpapgMdP81wN/LzQkktHCRkVwJkQRM80gDnr/XmjbKUhqBOQ5pDZm1je/YnQ5Au0FljxH2Mzeg7VoFufHrAO9lQXOdq4pbJt4nIavaTDqvGmejyM6IyeJGtmEhWGRH1Co1Uz3ilxvvoPlLVZpB9IWkpXVNeWUP2FJqzUkFUE4C15Gd/IFmw4kRsSLCiAOYwih3dd0VbY9vRcPN+FLGUNxMtNtxhkP8ARJMMci3zDT7Td1N4zcuWWQLQryd3YncflQEgHdiQvIJtVo+hJEeFMtqpv6q3gnV8nT6AlUx6niE2I8cWxP1e8jqhuEjNh7UNDOQ9RDS7o0u7rvlcrUbdNT8k9hLafVD5AjBsKefP3VBbxkBLWeigetDTK7Z2+sxbR4ipDSosv/esxnQhPWJVmKhrr+CIGZtICfKZT6GHdOvoStm5p+rrqhxFOfb7zmnQqR8MhZJBnfXhonB1Q1QFlpO4j0pTLHTTmVummroxaadmPLqRqo1APGeiCYmLC6id9UANcGsfzmJy5JLiSQW2lqmuNQ0uAgaC8ZWlshKZ5oQhjM3Arib6k9nNDedNxYcUJGa5QMh3RpCaHA8AHC0viQkTlIn+gKKlpaTefBAHNA6X9UMjXzGl0sAyLZnXnwVloHPh7SBETllEpkXJ4JcjDqJBdbmuquJ85onObyPFAC5menDkiGUbx1RchyEyOaW8TM7CVyDyTuFhoyi5BadByRNpHG+k0lpa42meaIg8qkhnE3NI4/VKlxlJpvfhqhLrWkJy7JIiRvcZhAHOBkPKiDbVVXl+ahxkKtOQkoFRIINpckCOh6nUTN+1GdJMFwTdERS3tQsImeHLsQBFQkKtfIhBMsvNGZE7078uC4azAAlMADincCS53PMoNxwDjqEkTnr5CmATuJk2kgASJCVzaYJ4ocyaZ3lyQcJDUGR9lCYMY0OeU57m4dvf+syJzmYdvfkqDs7qnGZOpKS0Hz1ANTnFzjU49vuqabKSJC0hNL471hqhAdK51HauItMyRTBB0tYzXADjefNAgNL8JLp+U2mSicAO0aSQzGmkkAFTmBs2QqlPVNgU7UbUilIqP4WvxCio9g8ugSkrpouDtJM18S6BXD2Tm9V/rJfRCxAXObFa+W0bJzbdV3R6zVrQ4jXMDp2c2q50PS/SvKrw3Hpxj9XDHP0byviN6F54VkKqPHRe4z+qtrmqfdllXEN6V90e7lSAQCLmcvIVdjDL7Syi/NM2tIr0+FalTcXuxOPiW1KEo7dn7DRbHPnT57ye2Ix/FY8820n+aYHFxqvfgnU4SnPWO2REOIktJbjXSMFAhOxEQxnMmwmiE7+Jm73RVdmIe00mT29puFYnAjDML95ZUlPhJTyhlCXngaVFHiIrF7omlEwUJ2djhh3fxNlu/LUq78NiWEUtGIY7socqzGx8PP7PE47j91WGeEHNZRioT5z32Szd1y61KjW8YS9/Wc1q1L1x/YJ2jaqHVQ3dSKuLOU/U+qlqQ4sDFA/cvqHSlV5jqlV/4fTtIu1dB/w+gzKs5cMvJP8AgaR4n1LLvgU3F0t3ad5hzNQGI6VLHNq6kVWDDxNLHRYFdX8vfSy2FGy2ffci7zfiXJOhUp7sPz/zOunXpz8SoDjK2Q3Qmvr7UcbaYcBkaG6GXXnMOafWarGzdD3XPZy6bFLnRHy2jWxfNWkeKcVbDd+giVBTd89v6yqHNcJjNZEDfdBE9eISo2Ha+WwifZ4vfBpclj7VD+9hVgfxIOe3Wp3mrpp16c1q8ZHNU4epB6bol1s5G3+6JppBsdEtjmuzXBl6VIPLmttGY2YU2uAsiiNZI0z+uqg4TM0svF2lxaExBh1t235qQO3KoBlyMwik3Ubzh6EADIzIkNEILpO00t8qa4acwLlLJIbYDU+hAAAhzfNPpR8nT3lFOlxm1aiDDrV5PlQImm3OZnrKykETFrrnDLxqA04STG00N0qkgYLmNaKaZTlxXAyHEy1QlxcdPzUOk0aEyFiOKBE5XStxmjcG8AeHkShcTuJifkKYIk+Vh+KAIlVraWkkM5AETF7Dmiab5pazKh0ri5B5nigCHPyg3k4z9KjpcMw/Fc46MkopcNZTbomAVwabTGhRylxItrJC0O3pcURs5oJBBNzwSA6hr8tzMzmLyXU6UlNtCJpSxmOvHkmBFgHTmZmXoS+NpTOqcXNplc35Jcr+jRAMW5xc6ZuTxKgyJ1XWnoCFBABtxvJSv8lPXkQba38iTec56G4TJ39CECkzPHgqJZOnZNHcDhe0kkumb+hHVcTvyQATi3QX5oRx0BOgKgg8LcZqDMkTHpnqgCSCBeWnNCBVqeHpTC2fZ2INJztySHYcILYrSCBMaHiq+FgOdXtXlwa/KyfRVzDOzyPKSA+Kju8/9S86V1UnT9+H7z1IzvTUvNs/gWgxrcrRaS5TPMPIp4rz5FpgO3fSsd7RM+lbJ0PkPuuWRGB2jtF6PBy1x7IHNxK2LtmA21rDlJSA4kSI7UvpcU5psZCcxdegcREjVqmOla51QS4k8dFJF9QQOJ5pWuHLUtQ47m9Ktv10lahxoUUdvVWSMmkzM3kpLzL6suepw1OesdsjeFeS0luiarsPD3pUO6zDJFDfiYM6IoiNJqLIo+JUIWIiN77Zc1cZiIUTuLB/SqP+yHzmv1NX/wBgWT4Qj7Jzdi7bXpdagVKrAhFk3PzPd2/WZPXKKnFznAqHDwhL1B3UFreI9nVS0rnarE18QC3zX+d8yQ+E3ol0F/lVkBEervehA8jNccS1rrNjdxwpc71kzDObFYXNa+HMFtDxuub0alaLf7Pk6qpRdu2dByz9ZncW/wAT+2Thn14e/wA5znXLXTqbyXENdJ0ro2EReFMWWnXp6veQylz1vNd1Oea12yj1wOCpTcH2+Qil1rEgCchwRX3utp3SjmRTK9+fBC4TInzmtDMIA2voDbiplIT1lfyoKs1zKRUuJ6LhpdAAuFQqUAmniuaSBmkPQntAkLho/JAANLSBwPlunQmtl23vwVeIOlaU+WoUNc5nSOnJAByDSZyEzqLqJltrOE7dihzx+SXOoCRE/wA0AWabFJAawz1lo0DiiaTLevJQ0zFUqiCQXc0AEHNMy4Bs5cUUjfSRNpGaQGh8yZgHNbSae0GXZNP/AAKx2Xpc8tko1NPl4FG5x0pJpPBFKpoBsJzuZlAAlxtdERb8OKlzbHKMqr5gbT56691AXLpYNmaSUoNIblMyBMgm5XNjHddJdMCXl14oAB1cxYaiyk1NO6fxROa4xG8PSje6rjprZAFTiOF0BJBnrJdPXW6h2g/DyqfE05IjUF2ktexATVrLs7UdUpiWoSyJyItLmmiGiWtvmmJfmmSB/wBCoGkjMy4qRx/3TEQTTxAmZBSLi8xa0uJSzKehXTceMgNUMA5yOvBCb6/9ypEuN+SI6WASGFCNMQXnIgpuLGYO6zZKsHXvwV2OK4DfR+lcVbZWhL2HdReVJx98AmyfDY7sRKrhHE1wzaoVNB5tVpcPEQwqNLpkbUpZQTZ317qycVZ/latU6KnjIW7StOFnapD5Ca0b05/OUQ4ECciJSmU0AtFSQQAaTx4DgjJJtMkL1jzxrATey5zZC9pnQIGlwFpqZns04pkkHS00BNpWN7yTW5py4DVKc2nkZ6SQMlkwOIlpNMkDrYpczIC11I/C1uxJgnYcyLFhOyuqZ+KvsjsWW1xLpVC/NSagdJ8isKnD05+GMjaFacdHuibSW5yoQ4rmgUuPmuVpkRkXzlxToyp6vdE66dWE33Aw8Q4l8ywBpLQCZTp+JNZF2z2w4fJV3YWG51VIvc9q5zXwS2JB+v2qnKnNwtDGMevvNI03ae/KUujsNWJAdCpqIcHWVd49r9fdcnRojnNw76jS5lR45korKrsqTMqeTjuKhh5xS6mo+z1vWTYjZtBsXNOaXHvIntqHnf8AqN6Xr7qrQBQ50ObvGLaFSbal6ev2BKnDBx80ugOUm6iYM+xABepxObtRykXN4zldDLLJwNjbsK9FNNXR57VnYAz6PlTLC9tJFAwyn0gbSmmgCWm8mIBrmzMrifJTxtoeB1BQaGoTHZwKkcxxM5diADJLmXkCDTLmhmaqfwQlr95p4oyQQA7sugAaRPiZc1DZXlPW9kRBHEowCBVYAiQCADbCy1T4JYpnTPiUVRp0NPl4pRJqFkANk1p0MpXXRJya6Yon+SgGoCcjznoll8jQQA3SWqEAzdOU/ijPDRV7l052/wBEwTkJlMR2Y2mZAyPwqCDI6G1imTlKWaZvIXSyb8PIAkFiaZtnTKeoJuFMpmVzITE+am3b+KUC6fEEcjwQARLmuDpmxp1T3Sc0advzJDyeiDpV8ymuw8iYCjfQznwXUkjhfmjaBM6KHWPLkskzZrxYp0wbgHhMItkZVcxMWS3Ey4i/Hgic5xFzO2o4LRaGTdyOHI8UM1wnKd3KJ9g8iYjiSTIgeUIXWErogb6Slohdrf0IYHA87zUnyqANLAXkiNhb8UmNEX3r+VaMM14dzfLwWcJAXmeFlfwr9Wz5cFycUrqDR18M9Jr2TM9jnQYo89aztfR+pZmIGemfP9SvQHVwW/4eVYcTHOjTqmlLZUnDvGKvifuw4dQe65WEuKPFe0uSk7NP0zOhq6t6jFc6ozkJgfijF5cLTISplplqUwC3Ga908lqzsMAtO66UjOU5jXkpBy8l292IAGZadDfUhFf0qCHDj2khRORnMiWqBEO1E+GpXF05y5clxmbiRlcqWi/C95gaIAHSXZp5UyrmJzHOyAznPtXAlw4z8iTGhstCJGVwENXC4c257VLSZX14rgR6fxmla+jGnZ3RcgYiven50v1K0ZLLBMr+UKxCim0N5835VyVKON5w+Q7KNa9oy6jTH/Ss/wAOKUtFBNULEM7GxB9eqlzXNW5w9hrDzx9MyTpL6n0VWit0d1vdiKwgc2sFv8z/ANTo+2opyKsRIRmNidKVL1xJYCOMvSl4c0PdCnvD3mrnOLXGoZt35V6HDz8hycRTwlkBUwOMzeSZak3mlu3r6SvZSCKZT4roOUYGmIyUroJWLexEHFomCZTlyuhc4unyt6EwCD20ehAMwuLA2PNDOU28fJ+lG2cpbtkcgIbqbmfJcZiXlXNaZu5yXBrqL8DogCXOpMpW5dvVQjWcy21+xMIBnKelkkB3rf69VABOBYRSVNJJ/wBZqGtLpgkCVtdCua4MPYSgAmtps6RvNMIFpJJdIzcCQL24I6g7RADA4Sda4EwAq5aZ1dYaE6Bc4ua76sjc7S1pIAKptJzeWygNk2oaDhJDaVpi8iCL+c1SDLdmWz/EoES2VNp6+jvISyp0xmBEx2KBM2mJA6DmjAHEgTuJ8AgAQ4NJslOMzOaXMkHUE3mVAAmdTLmpSRo22OdpPyJVXCwnzUkz0PZJDK3EqlyIJrkeI4KDmNpEHihIJHCxtNcNfJ+CYrHaGRmQFzpai/aeC4ukSdQbyK7XkQRcJMEcDMS7dUR0UWB5SElwNzxQxnAFPwr6cTCtl2gafWVebmmng7QlFUWEeUe6pkr+BUW49LxCxzdniozZneyosFE8YYZ/iBWPCjfHQ4svvYTVmtNLw6wLTUO1ROCnTcSoTampM2P9FB3H+cERIs7rgLho/wAz4l40VaR6fO0jEiNlEPlKCbrjkbJse0V3oSW6/mV7VN3hCXYeZUVqk13jW37JBSCb+VSDLkJ8Ep2IY0yIIINwQVbaXMIU6lV404ZS7B5lTPjMAySybcBIySvtULtv2Jf2hgdMBTnD8TX6HxX9ifyFhreAPaibrqBIykOKrDEsE7Ov2J0OMIpADZS1MtUKcW7JinwvEU4uU6M4x7xl7y9Ewj3RrMm6EznwQ6ngeQVmA215icxcISBKbR6OPqoWm8pg/wCiMgt5O46pMDmzlxtcKXSsoJtynrdRK3H/AESYzT8Hxao1B6cNzb8cqP8A3PuqhhHUYqCeFY97L8S0o4DYsTzvpy4eKhtOyhPKW7sFruzTkeR6yUYjZjMEt8drbclyRp1J9MDplKEeraFEiGFN7Yf3nb/E+syOI8bNkWyr/aGuFJAMzMifFE2JD2b4eal/u95dkKNam4ScJ9+Bzzq0akHFThl5A2uaQQ4gNA1nokF0MOyuqtwuqb8JiHHLEbFE+dPuuVmBAc3eBbx0XZnF+443BrwHh1TZaSOig2IlK2vJPEIS1S3QwPLoSnlYVjqnO3hwXNfoHTtb0pYF9Tr+SMumZCQ4zkmrEvQkPzOuU6GGk3OvJI4CoT4VdiYAb6aJgGQZy5H8lXcaXlsr2TA++YgkayQH71rmz1/FAHONrdIi4tfrJgaJNPSnxQRSNZSvdvIogWyHD/dDAJ7XcRcJbZAT4TJtojLnT1S22PW1HkQgYUzOdvLLQLnGqQOa5/BCCby5SE9CuIPAfTkAE5thmXBxBll56IdRI6zvLguMv6fggDrzPRDvyQ3mf6ymioqBaCWzvMFGxhbznIDskmgKOafEdqNu6UZ04FAeH5qL3LaIIMxpouDhKUyZao5uZyQOaDmmmmKwBMu2ZtPkok6d7cimD0EykSU0MmLkaJ3JsVC22vFE0zHG3JNe0S4/ggDQ3jwQmDRFQ/NGJSnqQbjsSvJLVA5xBQA9zpi3K3YgmDzNuKhrr8OwJ0NzK27SVFQSeiuUldpF3F+MwWDf1RsvhWaIEVxsJDmbBbuKiwNkzYlru4seJiXytJvCQ1XJOvUzdOlDKR1U6EHD4lR4x79heg0w9k2O7JNWoroG2bsSMzafdWJh4gdGG06S02tDXWG64LlqZw2ThDrzN4qnLdCc5RjDDsMvFtzA9irN/Pgr+NH6is8nTU8wF3cO70Yduw5OIVqjfq3j52GltUMSGyM24zDRQ0Sv/wB0Y56zC3aTVmZQqTpTU4PGUTKex0MychWo9oiClw9PELPiQnQzJctSnh7T6XguPjxCwntq+j198BaNkRzDqgXLNNp3R3ShGaxmsolxuK4PB9CsNex26QewG6y12nNaxrSXVuPNrf0qhU1pP4Mv0GqLG8jw8iMy1BlbRZrI8QEdO60JTF72lILaM1NXR43FcJU4VqM3CWXRgGC0jh2ldVKQBBEpAySrAWsRYgqZ8ZTlyCto5h0IyiVaSIBkFcxMfZhrr1O5/Es3aGYsmPm8Z95w9lvWXPOm51by3Q2fOddOolRtHbOOec+wTEFQa41TOaqcizvNQQ647xDZN17nzek5AGuixBh4A89y9NgsGzDQxZda2nF9oUf+EOpm1+bXU/vVLE4bE4Rld3Zg1vezd35F65rVSDRi8X/9vg//AMmI/wDiRkPCJ5wPjs3mH/X5vcVpuIfT6d1avhSI1jGw5Ctxq81rf3LBYJsqM8xNIHAbtXsocYzV5QJUpQdozNWFGhqIgIPKdwRoVXPg6IyG2KwcKsm9+5DBjPbkiS/087urGVKUVlB5dkzWNSMupYy9YRLpg2FyJ80DTe2nGadGh0njRZL4ai/BFOSauhTi07DARIiSEOvm+vORNlL+iAxWT4y5rQkY6kfjfsUAuJnp1bKDduX/AHmFENx3XBAgyKjNDTbLIkGUkRcJ2kew8FBubWvrzQARBZzFuSCdM+JOiY6bw2r+uih1PL8khi7iU+PapFU5TGv4BA6t3DyKSTIkzNgZDmmIOoX5yQAEamd5m+lSJpm3ognmoaKg+eXgDOxQAYJvT5UbHu6KSA6QuNPpyKYYe0hMDN+2Dy/7J0OMyJunyjihiYJhnRlJVT7O6FznPe+FZ3LcX4F81VWINtVNpSJlPWR1WXtokI5iXJgjw3dItPaqTT5C1XMutkTY+hNmAdbSVKvLlcNVMN1pEzI1B4otcTZcrE8vI+lV3OP+ygW/rJcJOOhF5hNITZIlJDUC6UtBqVJkNNVAAnM8EANpbKqyCkjyDgpJ5eUqKpjkkMswX0vpkMwQ4qFQQ5uh/okTMpznLQrQhNfioL6Wfd9q5KlOUKsKtNdXWddOpGdN06jMwSBmLEXmtvDtfjGl8KTbBufpRG739ywzUToBI6JkOPGw4LocVzGusZG0/mXTOhCok5rpOaNaUG1Fl7GDKbcvdyuWVI6gy5hD9odEyz4npVVb3vKded9VFGn8NOPfPAutNTwcfLAMEp1wJCR4kKuKeFr3CbrxPkWxiS5ukv66IXNqaapEAXBHvJw1tfmFDhIm4QNNxalF4yiUhh23qn3eCF2FdLKQf6hWiZGRnPgonL0rN0oNWsdkP6hxcJZfEy7J9BnOa5u8CPKhWu2l28ARoq8TDsvTNZSotdLPTo/1enLbWhj3w6CtAbU/0K+DIa8UmEzZtNwSTP5U0OmNBOa1pwxjr1HmcdxC4jiHKL2R2QBc49ljrzRTt6F1TeMiRoEM6rnQX/atEjiuG0VTdO31UgjxHNAa28WIQ0AXl/YnsbIfg53wt9RKjQS97YjDS5vzVJwV9wTfk+f3/wDwa/g/Btw8Pv737VssFS8xCx+KhgB1MQeT4lpwfC0L+LDdC9KqSFGVi/jI5gQfF/fRSIUH/M/Ym4eC3DYdsP1nO68T97llYWPCx2Kfito2mFOFhYf643rq9jo+yw73TzbjPOd8jcyg0MHFxtviHunlnS3zWbynCwtrEhs9b9vs/qVUft9n6pW74PhhsN0V29EJ91WZGpCYF5iOAMTFA/mRf1r1bN30LyMR1cZ7u9Ed76BFqNFDYcBvGKyJL2WuSIRkJG9rFOjiQw44iHFd7VLVWDS01Va2lyXPT8ffP950VL6FgjKb7vYktaDrI3nI8lLJ3NVzqmASGoJ5jWa1MwS4St/TRGCDvWI0Rw5SzS9AQBuYzPAgIAgmZmOOpkjlzKCkNsTOfZKS6RPGThoJTmgQYmxhve8kIm6WgkPzQFzpG0kUOoiZkQ0cEWAYJS1S5CduB05qABNxn5VLRd3kQBNIk6nlPtUPNmWp59qmmZEhK0pz1UxIYdKbiCBYg6oAicwJ2sZT5rszneLA0udULobqTmM27qKG438t00DFte2KPFPDkTZ1Se0XM7jVeOEd0B+V0SC7y5VpwfC8SQ2rNpLi1QaG5Ew0KJOypxMCWjLTpyViDj4Ecbw+VWzcT7LosgZ550Ew+Dm85aJTIsVsyWhwB10K9IWscMzVUfg2XpQroTSfIzG4tltWnvK3W2bXBw09CrRsA7l9ecgh4dwEpkS4E2TyJcWjSs8cEIFjf0KqBFh6AuGsuSLaOOole6d0xWHATPKXaudItlrxKgcTyH4qbk6cBcIA6bQBfVB9qxMBxZAdSyLL93mopJOsU8aBLyFycOYpciS89R/6kWWKxzLURPpvsKUBFJqb67ZfWZamZnBroEWRkHNOvAhabCHCYkJjQoYkNsdgvn/hv63dcqzHOhuLXDjcFQ4+BSepbpnyTGjpdl0tpBuOKbw1UlkkhpnfWaF183bwQup7ZeVR2DSaLCD1dOQXEC+YfgoAmSZ6WUkc/wDugCAQDwMgoJK6XCwnxUGV9JjigZ0jLh/7oT2TBXTBHHW6EuN73QBIF9U6GJmRuIYrcOsXbrVXhyrb2z48VeYA1oE813xOx3Rb6imSbSivMVFpNyfl/eU8XELaYTXGreeihYfFPhNisNdzkt+xVorXbRz3Dj7vzL0MJzWwodEqaRotjEy2w8Y1v3ETL2fVSAvbuvZT6C1ekbFDgEDoUN9VbGu9CQ7LynngIUsppkPR7TUcnkDNUB3i72VoYnAQGw3RWzZS07pWZCsCb/jxdlb7ybEWIUMve1jekQz5/eXqIcIZW8GyWP4NhZnRbeLyN87rLYMaHAYXxHfXdUF+B2NjCDh39ZwoZ637V5iGKnesGp+LxTsVE4tb0G9T9z1GHGarQMFvKlOSpU5ykEIupUUUNjEGNLhDghvpc5VXvDN4hstHz91WAMsVzpFz3z5W6LViYuI2MRhocy9sQOe/qinda71lz0dUrHRWTUmmarTXuOboia8wzKxqEiRzaqcHaNiCHbxYFTvPbuZcuRWIgkGmRJqE1u1qYDmkEzB1PD4kZOU3kQb80MOV7crKLmehAOoQMmcyLcPTJEDSZ2dMaLqWyJKCHxq5oAkuNZy5ZLhMWAk1wP8Aaiffdl/qoaRL03QBLWtcOOqgcSSRLVTMNIuic5rhZvH0IuJjGC052n/ahiNJPpS8O91cS9rNTnOM0gWpXcS4yuNLz1XTDeYmmRG6XkZ8lDg1NMLHi4caFGbscSP/ABJKtEhRsK40uyddTNs3TtMCQ1RwsRQNnEzwnTy/KkVYWI9W/wA95vNaMDwhiYX3cQRWdX9u8qEbC22uHNcP3mKuGltzx0IQB6+D4Uhult2bO3qrShxYcTce13pXiIYxEjdrm23u93lYbHoAqqhme+ydu85Io9n6OCW6Gx3CVuAldYsDHYkdSOyXMLRhY6BENOaG7qvH6UxBmC4bsndhsVXezrCn0LTEiNQlyPEA+W4Kmy8A58zO2DaZtcZz0mhLYjdJulqDZaBgMdu5El0OM08IjZcBdGqCyKIjZpXaQZEHQqZ3LrXP6cqYWtdvNDfKlSLSWW6zfNWkGmyJppBzRSQg34X0Un0eVaXMwPuyf5bvcq+FMiNa8SeByDhqPmb3UM73uNCCLSQOnZrXWmNi/wA3NsnoEL2b2O1+u8rQIs2ofXeSanCzobmukQCw1NzdHzUVMSJltD7s+lT7qGhplkwhLebNJJAIGvDyKu1joW9Fbx4/MmTbOzgZXtdS0vAabY9slD3gcCe0JXbcT4Ip+TtUlAnNwlyM9O8ppsRP06ICSTxkBOYXV23m8eI6KACmLgzPAgpDiJphBaCZTsPJJ3SqSYluGus+CaQDoEMxYga0d72e8tAMiMPjQ7jml1mqn4PxEGFEdtXbwFK32xGuGU1LgrcVUo1scDsp0I1KRkFom61nMtyy/pSG/aYNmuMh0SJhbT4EJ/Ro+vZVd2GidEh/6ltS42jPt95jPhanl3FZmOxLN6Ez803/AIm7+Q72v2rocNpfTFcYVjdzT6uXqpr8HFlW0Mis4PhZv3LryOco4rGujsEJsN7KnCq/uoYYFvrzfmTHtpBy8OWikSAAtYAeVMREKLHhAta4tbPmFJLnGbnEnmTM+0uFzITJ5ATKsQ8LFicKQolUhBbi405z6UVw2ZkPSVoNhWhw29I1er/cjbhy1uUXn7SmE4sLnPbybbhSvL4iu6zULTjSPRoUVSTknlM6JAtp7Kxo+Ai7Z0WG4fdijSp0Tvr0jYjXaEKSxrtRNZw+JT+yqfOOW7rgefbCiMc9zi5xiEEgiQaW9VV4uLbWYVJcfL9VL0L4AItIiWhWU7wbDbENNTT7TW+tvLpp8Wvv4fD7+sxnQ8abyFQownO8laYQ8zEhLQApL4Lm2LJgcQk09UlvpXbFwmsoThI5ZRlB2ki6XOluiUyl5g3hT/r1UgRIjQdDMaqGxXTpcf6fpTxYrousbIBzp6KDldMXnrK6VtHOyzsjLiCNLjlokMMlo6M5iRKCIaZFvVRkWnacpgTVdxnPWwDZKZOyJm7IbBGXhmdV7KeDMydIB1p9qTD0DU0ltrJpaBHRI4GZc10jeQloVwY1x1P+yWJg8Nb9oUtMpzOp4jimM8PLNtKbT3Ze6mBkO+k5bsutvKanOdSW0zMwOXeUSnEo6fPzWqE2atIHxkB4pI0E2zy+a5OMOHiA7ZyZF/lz9apqF8J7bydK3BV6HzMSHVZMllwNMNjW3qcc3q7qVFaJO4gtNpaJ8A/aWeMntGjfAPwqpFdFgxKHtH55qkrhcrNJYMrnMt0SU2HjIlNMYbRv17SkADNmNzYAWq85Og4SLFaXthGmfE73mptpLUTdi7AxLmtqg4ij/DjFakPwnSfHsPnsXmYjHQzS5tEjMjQhA2LFhuL4c9OKQ0z3UKPh4w8XFamkH8l4luJy52Dz4ZocrkHwvEhfxMv+IPlRdj0PT7Jrt9od/VVYuDDpbOIWOGgcPi6qGD4Ugv3wG23m5v0q+1zIm64OtwTTVwa0MZ7I8Hfg199hSi+KRlht9L1vuakHDw3nM32QqyJwMeUUjfY31dPaQRIT3NLdu7hlkG7q0IuBitPi3Fzeq6XuuVGI2Kw6eq/4XJZSDFAiE5g3n8P4iMwhMVTPK5QtfVleC382+0jLXWAM/LwTyJxIe1ulImeJClpAMrDhoocHWq/JcC2eb+idxWDqNp37VESJQ2dtDvH1W+25AXZtRSRefBUsSY7Yj6NnEZEphbJ8nZasia1DkEGR8QYrokQ0tk6DRkhvdl3qep+tJMGG6PDs6jZu21n/AHns9NbMJ74dOFhNY50OGHRNoMromVOEKDElEpMCLu69JMR50wzVBhQ4z2RnPHSfk/QnuxGIhQ/GhkYQ4hYHuBD3uc7M6qreV/HYCJFoc0M2l212ztc39TN5ZVEXdfEHiyHtqGXaN6zuqgEG58F2d1cF1W5FHd83ppkOLiYU4kGJXcZGOrVV8drocZr4VLorxU+qrpe1uoiYGZ8CLlbDEmNrY/aNb025OkolCM+rcaRnKHTtNeD4d6Mdi2IGOw2I+7itXkHbXIyMGxdpC6vj9/rpDWQXvbsosTDxJ/xR/wDthrjqcDTlrDbI6YcU+U1l+g+gmlwzSel7K9UGI+EvJwMdjsOPG52zs7ebS3LvQ3frWxh/C0KIM65MOI4dnVhTrR27ol2O3ERCDEIfo2vu95Mh4Vksxr/T7KZDjMibj26I7IlxlaRmuHpw8g6G2E3gG+hWBKXBUb8/r9KJsUs/7KY1isPSMjvoZIbzsrfK76cjbSAGWJaACFUL9rGH+GrTGiZfxcTLsCcZ5z7f+g5Rxj3EOhMdeVJ5iyXKKzdNYT53lMG9wNZKq8mp7szUVNvaEGMGIE8wLfQjhuDg48XH0d1QRUxocBU4j9yU6E2o0PoSuGxjXNmdPwCrvgMd0frrfCpnGh6tPqn4UQjtO8P9CpU1F5b6Y8Hy+0iUn4UzyH8VXfDI32n67y2QWP0I00NvVQuh/Ul1U+Lqx6vrv3nPKhTfL6uRjNa6eVya1wJzcDcA6q8cOBmpDXT6KqnDuY6qR1qXVHiqU/8AX7zB0Kke4Nzm7oNtQSqgzO9YprzIaEzBueaCFvjyK5atI5prVIsSOotf8lJlUbKMw7WgkzHBEymnMeKstHTba8hp5F1Qbw4oXVTJAGvPRcTPslaYITAw8dgTJ0eDPzf1eqsnDwTGxEJlRY9xzOn9dFa0GLFwMXYxZxMPEls/8NMxWEzjE4WVbOgsbm8o6E4mEGwXUnc7des5YUYhrWUzpkczfOWji474sOi3f+VZ0MkNJkHwp0ualTTtuMsWkeg8HNa3Cse1v3g5Kt4ThbSC1zW+Nq5e6k4SO6DNsE7WFvOgu+8hrQinaMHRt0v0uUS2zM9TCgMDokNkRg3s2q9CWysJAASAHBeeixAyO10IjxZF+t3V6CDHhxm5SKrVMmqqXaTCSbSZneEGt2VUgSCAQeIcsjaBjKW8euPda5anhRza4eG7RtFQiNbDk2GHGYpDTz6yqCKhyKZIlln+KkNpGmpvxIV2HhYrmzdRDIkJAXPrIThY0Ih1OXsK10KWpQJcw5C78Veg+EY0Mt1VWK1zXTpMp8Ql1kuuB6BJGgcuR6SB4dv4wVectqDj8NGIpdQe1eCDan5iBadzorIgYmkPhNegd/8AB9CqDuI8o0SHtb0m/kvGQfCeMwvR/qtnDeH4MT79qALsTBQnzpnD80+8qZwuJgAkExRPWd1sQ4uHxEtnEb+KY6G7oz+u6kNr8TA2nWadJ219lNa5rhlk70LSdCa/7yGP6Kq/AD+A71X/AApisVYmzppp4UnydJUMPXExLGxIbaGnPFdvxdluewr7hFhfew3U+SpUYktrtGHhl71Tc27uuVRINaPhWR31tiPhaV0SzJ5gsLKXdufzul5yyIeMLZVtez0K8zFBw3mubJWZlho6M6tm2m/e/alPwcOJuktPkSoeJa574dLyWEFz25rxW1Na5u9ka3oK214O6Q766Td5qOYGPG8HuE5tBA4tuFlxMGdW6r1r3OpNBzSVZwhOA2rdm7m+1R7r25fbQ4jUjyoj4iA7583s9Jq0oEGH9mguxFXjHuf4ueepXo3g4RGlQIcVjIF9lFgZfG7kSGkPIpR8GcONth3xWNqb4v1vUy+eqsSL41+1g5pVVwJ9LrVZVqY6O90Fzdr4+JTnYNxvqrFbEis2u0ZtWxQK3s3v2+wliVCco9O0uwopa/xEav00O3fgWnD8JxIUtqHO9GZYLTh8Q6I52SmGGwoVVNbvmTHNjM2LIbg/aMPi3Zqc3tLmqcLTmdsOMkvtOk9bB8IQI3SV0OBHCS8MI0MDNVBdLzodVXR38veViHisVAzMeHsNxI1N+Zq4qnBSOqFWjV7T2Em8Jt5/2rpv5n1SVgwfDDf4zC3yLVhYqBG+7iN/FcsoVKZbj4dRZDzzsOqB7zlO3lK3Hp5kE/Io9K1hxkvvMKnvMZUPS505DhEri08ZDQes5qKJmL7BxO7LebT0UhjnQXVtyOcD6ysfaGuYGvgsqbuvmfe6XvrRLh6qxVT4c+8zl8aDvhlHsJhPFIa4onQoUTh6Wo4sDaSMOjToju71TWqqYcWFvNd8PtJTp1odVP40PXAcKlOesZ/Dn6JnOwz+g5AIsSFvVfgmtjO4yd2pwexwPkXPjT+7nOmbZSXWsgWRREc0WsPzcm4uTS3nJJh4faHLvpMRzmv4uLSipKXw8Z/eTIxi6mx9PkE4ppEPM2UyKSDOeZVYW8820VjGR9sIeUNcCZy03VXgizu03XqUcWlg8o+TM8/iG3WSksZRGE2kJ37Vx3ZSNhaYuMyGkunS7d7E0B0g1zmkrqIFzMrkaKNbBo52PBcQAabEixMtfrMiFTTZwtYTQIzy6FGaWxJUX85iWIkTBukZPhTABJzUu+RBFY9ruq6f5fE1NhPa5hZE3Zet6q5zr0GYnBtjMc6Fy9pYsNrYcJ8KI0VtnleFswnPgEQnlzoYPi3TJNPVcm4nBwcfDLmkVoyJxPPgdVuegPq+FEMY6prcSNo3yIYm0aGMe2iJDfR9d1DFoMjYPBpInqrVm9SGtBsWFhZVTcwRN1++z9qDDwwyM1/2hiVCc9rsrpTOZrhU0+qrf/JRm+MhOgRuvC3PYTa0syeYmJBiRsUXtLIlT92ebKtmDhmRIgc+Hs3w55H9LKrngmHBhwS5rob3ucc7frKneEMTAw5gPdvbQf8Al/sWE564xMpP8EV24Vj51TYseO521e1k6Gnl1Vu4l/8AKPi6KvrurIdBc4F0qquGharpZjh/ztFMhRXDO1Lj+DwZFsNrTPUGQHqrVhE7JtQOSTR+5VohdFES+WsM+ZyL1cvSUsvw2mL/AMPd9oDC8azd5N7eWyXObybb9KCBBiVOi+onmThTLt7VdzppWWpWfFt4xrH+c0KtFgYJwHitnUOgrEVtLTos8whEBcIjhPQz0KcUVXxUVj1SJZA2Lg6FinQ7rYhY7FQRncIrVlsguoFXjNZqs+JHw7nbOb2eQ+LV2OVWPXwvCUCIA2Jk85Wg0OGR4/FfOHxokU5nu152VnD+EMTAP3jvxQGR74tc0GYBVKLg8NH6Gzd14ZWfhvDlchFk7+vnUrYh4nDRgPGMSGYsTwVHZJ0KjEMady7HN9nN8CyxDMF7W+Mg5/GMir2dOtDkuJDZFHjYbXqibHl2udh4uIiZnw4sbnn7j+r+xT4S+07VrK6XQ4cKK59WfP0VsRPBUJ09i4Mq/hxWB8Pd727R3FnYmBixtdrCrq2fjmTf+nosb0UycS1CivoZXFbEqhtdVEG96/ndetGzFwXvdCnnZvsf8/8AYsd0R1LtjFo8VD8U3L4zpvo91P8ABxZnZ/Es6JUc0Wtve6Ssg2AxozNFPmOyO9nKnggiViO26z5OY5jWzZM3eAWVta3ddCdlQQMW6I+M2hr2Qo2ybFhn7z1N330X1FYtxMHAed2h0lQjeDnTytq/y1pNitnvCrqPyP8Ar204PGlx5UAeTi4Q3ytd7rlTG1w7w6G5zHd/9PVXtnthxN9rfwzKlFwMOIMp4br0Dueegnbv8cxtEJruGRWhhWxG14aJEhu706O6idgYuHL8rtlE91Mhx4rYdMV7XNhzdS0dX1au6kMy3vy+Nh7tTdow0Oqq9neQsZEhziYWNz8XZsSlubd87qIHxotVURpfD2m0olT0t2prUT3QopLoZ8Y+Juu6Cg0U5l6F4axMF1MVnq9VbWH8MYWN0tm5ebi1tY5sQNjNhu6YNe77SQYMPvwbjfzfpbUuWpwVGfJY+w6YcXUXV9Ye/bEb0XD8UeXkvBQYmMgfcxa7brHh61oHht7ZNxMM/XnLgqcDWgtn1kTqhxFGfN/Dl3nqGuezccfQZH2U4YklpZEbV6T1qt3dWXBxuHjDI9qtVeSSwjVrUHZOdPs8nyTNJ0qdRXkoS7xjYDZAQ49LuNZ727R5vSY9RDc6jNKbiW+y5DbmmQmOinUb3xLWfEfHj9jD4pnGj8K++eHomaENwhQS/pSWTtHPiO0paVYjmJPZu5pDQGsDG3uXF0rkuWUp5vH+3s/OaUopJye6VQqxvvPI39SmFMs0nqgiBznxLHq6dVHCnQB+M169COMIHkVnlxE/eMMvxHpmuaKhmnrr8SgEOaRIjUh3IqQ6Q1/Lu7y6RBS0Ev8A3CgtDjc0iei4VNdqNP7lJpfwGqBCIkMRWd5v17Kzi2iJJ9pamV297vN7y04UZpFTaXsfKfm913RURWNbK1TP4cTzui5RKNzSMygapUl1VzQfiVrwfFAaYEU+NZ0nd74VSiwnQzx+vhQTMWik7N8PcfL68W/de1ZYm97mricG2MarT4/MvP4mA+ECKQSCZuI1HdXoMLi6z9njtayILg8Hd5jvhTsRhmxwYX1upRumRI8i4uph7Nvn26qtwG4fZv2pdtarII0GLhIh3tndrm9XquUOEmQzUHQyW1EC46yskbCg4iYi4c0PnbqxPVTMQyK5zaicPiKOtVBi/rW3h4fi4b8uzcwKhjjC+10NzO2Yqvu1JJ3kDStfzFyA6A+Cxu0oiNAa9jwocylxtw3mfVSzSC0H66KQ5z6aoUV8Ox3T8y0INV0N08lLrdb9TXZlnxYj4MMtdDP3naqP/EMQ8h0drItqat2unzekmwMc6JEax86Kunm6WXeSYGhDOzYJtdVZzxP3kjEY8QgKGBx3fZ3qloRmifBZWLwUSK5j4VPFpm4N3eq1yyjO8ghUk3iZ0bERI2+7U7osE7DDasIaQC1wBBHBU48OJCNMVpYfIr+BjMa4w7VPzN9ncW4+b3MvCFszs76Ve0lRMMXzuLzbr3VoCNR0K7BIdEFRc4NbfRveRkLEyIWBbBIe6b6ej0fWUxcPhohLtk6H5r/25VeqE7kyBkCDqgoLr3kToQk2+ZSiuRjxIbIBDtnEb1XMih3wpkONDqF3Q1oRoLNm+tzWM+sypshwGD7mLiPcYlzIxNGFisXA3HB7fJ8PSWlC8Lwv47TD+u8so42AyBDLoT2xbVUsy/LSnQ3YXFZZtfbl8Km5nnOJ6CHGgRmzhxGn66qMBzT/AFXmnYN0HNAJ82pFB8JYqFlcNpSc3Xb6u8qyNIyjI24uEwsf7yEKuvuOWVG8DxG5sPFD7HJFlV7fc6CvwfCuGjHOM60Mrm1McPx+JWhnkYj8ZBphR9u1rT2Py09empIgxmw2v2WyfUQ58Kp9W9v1O6TN3IvZudUKYjWu84VetUs2P4Lwcfo7J899iYjzuLe6NDe5xHiYkPZUO69X13FsYeJTCh+Me/xbd8bRtVOfve+qkXwTjYROyiiMzeof7Xtd5UXRHte9kYRcPEeKdPF/B4ylMg2GeEsO6MYDqocSfnw3eb0loNcHCppa8azYZrzUNzIEQRd7ZtHRP+W/O7pKzFxjdn4onagGg07OI3z3dL31aehLRuh3LjwSXwoTzulnmKvAiR9lD2xhxHONLv4fW9X3E8RYc6Z0Otlid7d6VPvpiKUTAdRzYiy42BE90sK9KfIqznmvOxz4MuiA6l3W/sStcd7HmHQo0PiXttx6qMxvvX7K8RlPm5eq7d3V6DYQI/3Tmz5cfWY7MqMTAP2zGzDKv4k+qk0NMzQ2A7Z7NzRKHJxu1+0RtDogbt2OiwKsr/4zGs9720boNAdTCrv9ed5qcWRGwGxPvLHxcrsq+FnfUq8ulfnN3CnTX1r3eiH/AHmUjBi4dzXM8ayXQnkWphcZFllefI74lRhiJAdDisc51WeJpR/led6mRFtdmBGbU+C40xNKoLqvusvR6THLGpTU+uEJGtOpFO0Jzpy798D0TcZbMOC0YEUU+Lc38V51pD2mk7w+FWIJkL1TnIEWC4p8FF7qTxkb/SmnhVh0+g2nRXVG6ExLdklniK+aY6I5zLCUrkHisqfB1FPf85rLiaKp7er0HNjOaC9vWPvZVIdfvEJTjNrLAc04UgyI4A9i9KHM8aLcpORMiTLSSk6gWMrzlJdq7QgjT5UwXInMWkbLQ0BBNQE+SklzTlndcW8Qe7qhE28jwTEefwuLDXVMlTPxkLzun/Yt+HFaRrXDiAfTe8xeaxeBi4d9VH/iQ/r3Vagxn4fDtfEJlEiubp5udQmT/wAbjZitE6HT2fD1uk3uqjFgiFKRt1p/Cr0GKyKKXSolkcudAG5E3J+LunKN/cawnb2maaojm0k1NFQK1MJi6/FRskVv1U1ZkaC6G/jr2hGDWGh33nQf2LFnQbUaC2NDMNwbXLL3l54wHwi6ETRrwstOBGe0iDieRzz9lzXdZOxEJsX/ADOg/wDmfuSJsZvglkPaRmx3Pc9sul/Ddu0+skugiB4RjQnOq0pfNV4sCJDiviOcWUsqbenpJG0EZxdVXElvT3Vd1e6IUWzXiNa4tdbjV8yoRAQTKXk4OXO2rWZX1WzJLjFaOsN7SR71KtMlxsLMK5pHlZ8Tespdh4pbWxXsOWRWVk3OUKxDh2sZynMT1SyG46DID4joMLbMc19A934lV8LbuG8539yvDExIQMNzNpDlk6zFWxrW4iDtWTon/wCU75alnGG/IhRMqHFxMR1F4vn/AFlWs2AJZWQ2RWgZmQwmYSAIMNts7gHOd8Ktlplw/u3VoyilDNy11VV+CW7Zu4mczIi8vOardcNo14e0s5zo21P/AC7tk4nlV/ai3+QvoMhQnRCG5er73uuWg7BiGJTOl7/EqMGKyrZNc6u+T+5WdrEkRMTH1U1RNOwtX44lONDAfKU5CUypMF7Gh3WzJxLnCnLU4UglDKLBIbF6P5ojokikmuZTpadQJEaETBWZicM6A4RIVVE+jPIvQbEGdIEvLdLMM20+t5WpBKKZn4Xwm5smxxWOt0vWatWjD4xodNv+Yze+ZUMRgWb0MUv+t5ZjXR8NEOzdQZ/WVDiYyp+nbIvYvC4uFmtiGeb4xiXhcY+F03s9O73XLUwfhNkRwZHFD/dd8qZi/BsDETfCkx6L+omM2tshkDwwG07ejNuv63wrRh4rDRtx7al5F8B+HDoUVvinfW8qkQGBmY93d1TNkfQS2cNobPaNPBIcxj57aE1/ntXj8P4YxcAip9bbdq3YHhzDxvvQmFwo3gnDvn9ne6B3OgsnEYCO2qoO0p2kKTm5d2pm9VU3oPXqGugxQDDeHW0B/V0lFLp6fmncLGfhobYuGZ1qc+X9TFmR4rdnHgw8+2cIWnm1b3SYvQnK4Utp9Cz8b4NdiDt8M5jda4Txl2ieflMvMVMO5rYTdm6JuhutVLunWx3e8zIgb4RbtthEhuqnvwxv+oqcbDxoNe2gFjnH7zO9n6qkJdTGdiWGG7ZiF7Lfeh1qwNmiDH6rjz3Xt+JKiPMJsRznOfbZMrOYdZVX4ibGtk5x2dUOwyN89qTTiokBseIdoybobL/TqvPSnyNKMfrYBQYrYjXTbTSQ33anOViHtIs9k3h1ava6KqgscxzIeV03VVAt3m972VZwOJYyGWkljw6ZJ13Wtp87Kr8DJ6vKXVIRGglpz6O33MHezNe3rPbuO6aQ2AHvibAUeKPi99seH81OZXcZiGxQ1jHTeXBxI4BuZ1Sq4cMZHGaJuxW53Us+6ye9lUjLOFBhw4TbbtJM+KuDThrP0pQDZQr8laEOWh1/osFzaOqo7woyfVhh8kztSP6I3C2ugVab2Bzt6km6E4qoSoF+1KUktGyqXC168HOlDKMdhZ4MVuWlr/tVFpdNtQpsremaZEwPQlTONRcJOLcMuw6l07HiiFRB63bZSHBdxnPUSkVqWCDvO4z0Uz0k06JcruaOaIA9s+U9EwKEPwi2ERh8ZKIyJ93GlvQ++rEXAtiQ2bHxjK4j96rf/cs6LhWRm5HeImXwnfyI36qX9Pvp2CxT4UKNR/8ATxm1bTq0u+mLnumrp9JnazvEzsPGjYfExIUSrV2Reow7mR4Lb5f4f19UKhHfg8VFLY7dnHbOiN1vX+dIhQ4mCDnw4sOPh5l1DXZ6fm8xaZFGrEh1ih+9OzvmWVFY6C7jqtVsRkVjYjXCiy6NBEUUulVLI9DRvF2KLIrIoDYmaX4tREmWyqvZ8CL3m9bqu/WqzoboR0PnI2EOGY3aR6vVd86ysbJluluLh7KK0VyyuXnsVg34aIXsy3K2Y2ZtNWzi+XeTMLHhYyeFx0LxzWmm5zd6pOJEkY0OFiKPGOHDl0U14a1s3A6ce93UWKw0TDxadq+iYd1stSAwziKYsOp9JLaJ/qTECAGtdsjTtOhL3mosPEitdsn3A0M7uWnh4MGjM3N5Flxqa94z5y3c2VEZCehpVXLuyrX9SrNiTinZG0vGt6Lmu3nOVSGMTEqa0gtbq+Wq1cBhjDgRH32kV/JXaxLs9UXWvaKbAggAEaSakxCXPsO97Kl0MgnZ9Hty/tSREDp5s/Fv6t7e9RMk6AGve5j5Uz8W6Xu0q25rWu0E+iqYdLJIVMZmt0ejmQ/areKa58TdzhQWDHdhJ+Nk2Nut6yol0ZpzE1Nf9f3KQNo92WrpZgmHEX2cWG5+mdm+yn3XJiGiOwmTxmlZ8pB3m9V3dSo2JYDJ8UupAsQZyXPhQwCWx2yeC4VgtcD+lKEFrWmK9207rPmckO5dgRGxWNfItZFmnUhpqvl5N9lyxzFivlTJjYYpY0Ty5v1K7Ci44iljWOa4SO0tb2qkW/ATaXMdEii2X6+FY2Pk2IzKdo4ZrfWZaERz4Y8a+G28pNaT6tSq4stiUbSrKDuAdLrKkS5ozm6zvZamFxkaADV4xnUnu071LlQ2VAa7PS4digxWd4dgT5ieq5HqYUbDY1h3XdZjgKvrvLPxHgexbCd4u+T+W7ud3rtWTCeyqtm02jd3OG/Ct3D+FRNsPEtP+YpMsZR6Tyb4EVj9kWumDTKRJCh0CKzeY/8ABfQ4mFg4hge3lvsP1UvNeEMJjIFVU34frfX9irMqMkzFg4mLB6b/AMVswPDkVstqBEWQWNlpm8m8lAtDS2RnOc+RVWTLTaPdQPCeGjsFTmtqB3yP1dFOa4XvU36zLwIDpBzTfy3W34Mxrq9jFlnGVRNfpJnqu49OWmWlbZKjEwOFimql0F895hVkxjDZoohYnDxp5m1T81yIyKjLJGPH8H4mHN0KjEZC3d8YqW1iNZDgRNozZPd/DDf25F6oNkZtcfSlxWtf97CbEvLTMrKjtkvVE8+yI3YR6mujPdLZucN2qluRzXdBBEgwHsxDn1baDDDtaNp7u9T0s61Ivg6BLxMV0P0qg/BYplWVtMh4zZbX30KduouVFTeVJ5dnnh/Mo0wgC2hzapbOLPMymn3WdPqK5AAiAQ6arl0R0srnNy1td8KWyral0drnQpHcIbTVTVS2nutV+EYUX7lzYbP5c/GKZ1Ajw8vvPqzgyt5pApaKRL63U6TmuptcXPMKw2C2Ut2QM5GRSnMdMWLgOl8ymIVZZNYrp2QExfuzrMmkDmXKi5pYaXaiS1HUgtc7LSOKzozxEiOc2cjYdoWdU9b+lTklOFtm+c59/kLUNxphq27S073lwVRjaAxXLzbfuq6fLU8Wbg61d0+jOeBDQSDVMhomUwloNpNkL8UBm027Pe6y5urqpWEyDyWoghSXWd5fKpv0TK3EaoWiYk0aGR7VIZ2piMl2Iw+Aitw+Z9R8c+X3ffQxIbpR22qitG5uxYfQ93K9aeP8HsiVxYUGG59358zfp6pYVjti77REYyNCjeJhU5YeXoeeubmSUMU0wGwnbRr3tDYEag/dxKfFV97Z/wDpqptKQMrXVOOfzstLmtWucO2WIhxt3EhrYdX8/wCWrc7kRZDGDb7KYpht+H5sq0KLfg2LGw8TMW7CJ0Xv72+xepa7aZbaZe6vCxg+veO0cK/QtfB46JsxVndDArb/ADIf/wDRnvqho33w6hQ7e4LJdDcx8nAi9xOS12RIeIhsc1x3fqpC+FtAWv3wMrj+lylq5pFtarpM8NbEY5jidTee71XNclGE6OCyqjF4Xci/zIfe7vXUlj4T3NcKfre81ObTEc2I00RWTz/A9Qa8w8PFZi2HDYsbOND0mc3nMc7eb3VRMGJh4j4N4T7+Y/qvarceG2ONnHaIcW+yit3fUf8AOogxhbBY/fh/cYj9PqoJKcN0RrPFxHlwmx1JFnd5rlRiOIdTFseM+K1ouHMIvbmY/uje/aqFO1JdEJa+W5Lq7zk4PmTJWLeEkMNDc13F36uktnaO2QdLNy+JeYnFhN3g3uyWlDxraWMiSZElvdH+56pkxVi850mnUTWY8lpOSqmW7vZnZfeTMRi2Q92p9uj8SRCLsRhn0O8fBftNfvIKYBbSJIxXc/u29HvVJrXGLDh/w8x4fqpQFphsps6vct8SsMH/AC8OoZ/GfqapAW6HFv8AdVu733nyuVcw2watrGYy/aijEt3p6D9rmpcSK3ENZt2Z4dPjf5nnpiehxEL/AJdjnxIu0dkt3k+NCayJs6RlAcJkmfRqUnCwKYceLiadlKltqU2PDP8A1G+yQous8iVqVC1zZ6Uz3ZJUQtApY5we4TAmbesrdIeK2kkAyI1DD8qS4Mm0xWuHAOYQel3laf4l2Xgdsi3ZsikTk2v1kGJgtGdrgRrIlXacM6G6p8RzrKk5hiDKRlQmDSZTfELm0tFHe+JIfhhkb2VbTzeqrhZMTkOWiIw8rWidhVrorEV3MENrJZaQSCdfWQNqkKjVZX4EAx3UOe2mk7h3fa9pLxGEdA3SYre70UCOw+OxGDdkOT+U85fOXqcLjIOMhh2XMNxy8blLxUQ4SFgTbzkW0dBB2DXSMq7yLeq5vVclKN/cRKF/cb+N8Bwos4uG8VE6k/F//GvN4vDvaPGQ9nGhZYlt8dF62sJ4dMKmHis7P5vz95bpGFx8HVkVklOWBNz52KgOzkumWEEE6j3VvYvwNFhE/Z3GIzqdP5VjuAu14pd1bq1K5ejPUYDEjFQB1276xfCmFfhI23gl2zi9XoOSfB2IOGxFV9nEXq48GHiYLobt2IJj4VC2PtMuhnlYHhnEwZX2je8t/C+HMNEltWuhul6q8fHguw8V0J4StVtZeBsmfSWiBHFUGIHW6JCjZxIRyu/9/VXz2DiI0A1Q3u/FbcDw9FZ96Np6Eh3PSxIUOIM8PNPfZld+5UnYBsTix9+lkf8AKiw/hXB4j+Js9OKuyYRlPsn3lOg7mb46BOp7/Nij6/WuGMiiXis9/N7u8tGVtahycJgqtEhjoNov6vqtcpxNac6ceun8T88ynssRinZqWy6Mx+lO+yMhQ3a1yOb5eqjkQeDvN+qlMWM+hwnUOq4ZpU7zVGBrV4upOn8KOFOHogIJuwy5K26TpA8DMDiFSJs3yLTaS5sxS6YFxeSqLsedSV7iDKnVBMA3BMxKfb3k98MOPFiVRxu1zeKtM1sELaWBuSFzspm0VT1uuvIiYtyRtkeVv6KrhYq4PG1ywsWI7aS8XGl0vrf67Fz21F8OO3Yxmv3m/dxcvQ8/9aq4uCyBiH7LztUMbExY8EwIhbRlvSK2luZtLuiufBmcUdEpiN+zRavvBs3/AMuncd5vRQRYLGx3Yilv3JqZ/i/K9A15ybr9nu1gO/uUmK4jo8ZWCoZkxBGma5TLzy0cpaXNz6Fujxz7zVdMIa1P10nZRsWO1n6LK1yAdg8bS/Q0uB2jO91mu769A2K2PDbs3D66K80YDKQ3M3pWt61XWT4DnYcu2bnZjVJ3OnM5rejWmXkbcSG2O2l/3nRdL3VmOa+HELXTbSbyN/OU/a45vU2x4NCCJiIkWVVJInIhoB81Jq5opWZcbTFBZ0JoI+FGzpiFzoP8N888H4qVRDnT3uBTW4qK0UzBB4EArPF3ui81azGwIkSHLC4sufCd/wBPiGhLxGHiwojXvGRpLa29NrlDMRFY0sFNMzIFoNNXV6qL7VG2ToWWjzfiTJM6K47Quu+FLLbdyqQ1sTYup1Baazapu65EYYz3dn7f0omsDRSNJj3VZDkcIxh14XZt8ZmfZBAjbDEtdIdV3fh9NWGuLXVZXGVqgF0QiIMzIdxOYYAR6yl6OwZK9izGpgyZUaZh8HvQnOy+szdTHEeKo3tm7N6ypF7jDhwiamwnVMmAXCro1dVEYrjrKwpmALjvItdDurlR20rL3uLw136XLUEDDY8w9jOG2lu0pVFuQFo0mdQDvI8NFfhXPMIyqN539lORMmaPhPCQ4eGh7Jjd8LPDosKCINWVw6Xe6qdFxUaMWmI4ENnJshSaus1ILnTHdnKclMY2VhRtbUmvYUiRdVJr2jpJkWpjN0UT93631XN5GZErgjgiJc5tFRpnV7Xwqi72JE3NNHOmpcXFjKWtzTUtiOaKRL8EDs+pOk7WQl+Imy1i8IMLhYcWtznve2rSndzLPyvhneqb29VXI2IixoLYESRhtLSLAGbd3Mq7RTu9vvbyYRJhvdDdtGynQG0/2oziopbagTdS8hs5ealkTPEeSyENAqlPNryKBX1K4hgEvJu466Hquaoc2XGkOtr7KshjZWnZQ6G1wkZ6800DaKGwcW6htzPmlwcRHwjq4L3M7s8q0tk2VN/xugdh4fb+KaYnZmxhPC7MQAyKPGfW6nxcJhsbLc89YAw8OYdmabaFWGlzZUvf+P6lm4W6XiZuPpE4jwVGhz2Z2jWzy9L5Vd8GYpzp4aMHNewZK0QxUaW8PSAlGI4uDsswZggAEIu2rMTTasw/CmB+0QzGYPGwgfXavJmxlp2L2H2uNLVvsrKiYODEeXuDs3V+VXC443S1MPgu9BW23BQGmYDvSZrjg4Lhes35/tV3KMSd9SFewuOxMF2SI6Q0HNW/sEDv+0pbgYDSJV+1+1Ay7h/Drf47PyWpDx0CNuxAvPHAwCZ5xM3kZfCpGDhNOUxBK4zpFJnpyxnSm3yaIHssZyeJHh+lZMGLFgilsR7hLR5qA9pO+1Rr7vspP8AumFPI38FIhuh54L3QnTq1yKtW6WvFHt4gGot2BZxj+JlTTi2aH2qOCNq1sVn+FvezuuT4WKw0U0NdSZbj8pWRtonZ5ZKNq7eyzv0QqNrm66FMzsoENYbY8WHuPOu70VZ/4hiO5/5aBcz/2Q=="/>
          <p:cNvSpPr>
            <a:spLocks noChangeAspect="1"/>
          </p:cNvSpPr>
          <p:nvPr/>
        </p:nvSpPr>
        <p:spPr>
          <a:xfrm>
            <a:off x="173038" y="-192087"/>
            <a:ext cx="304800" cy="304800"/>
          </a:xfrm>
          <a:prstGeom prst="rect">
            <a:avLst/>
          </a:prstGeom>
          <a:noFill/>
          <a:ln w="9525">
            <a:noFill/>
          </a:ln>
        </p:spPr>
        <p:txBody>
          <a:bodyPr/>
          <a:p>
            <a:endParaRPr lang="zh-CN" altLang="en-US" dirty="0">
              <a:latin typeface="Calibri" panose="020F0502020204030204" pitchFamily="34" charset="0"/>
            </a:endParaRPr>
          </a:p>
        </p:txBody>
      </p:sp>
      <p:sp>
        <p:nvSpPr>
          <p:cNvPr id="57351" name="AutoShape 12" descr="data:image/jpeg;base64,/9j/4AAQSkZJRgABAQAAAQABAAD/2wBDABERERERERERERERERERERERERERERERERERERERERERERERERERERERERERERERERERERERERERERERERETExP/wQARCAEsAb4DACIAAREAAhEA/8QAsQAAAgMBAQEAAAAAAAAAAAAAAgMBBAUABgcBAAMBAQEBAAAAAAAAAAAAAAABAgMEBQYQAAECBAMEBAsGBAQEBQUAAAEAAgMREiEEIjETMkFRQlJhYgUjcXKBgpKiwtLwFDORobLiQ1Ox8mNzwdEVJDTxg5Oz4eNEZKPD0xEAAgEDAgQEAgkEAwEAAAAAAAECAxESISIEMTJiQUJSchOSFCMzQ1GCorLSBVNhY3HC8OL/2gAMAwAAARECEQA/APQ1NJFuCk08D6QlObfWyXdukze8lV7iasPlLS0+K4Qw0TmEhznSmJyHDiphlziB2cUJ3BpIa5xOVoubdg7ygubh2f4jkT3tgN4bT+qombnVOPFAggXPdUdURiSIAmJazS/SoOmqAY7pDmfwTIZ8Z5oKQXWl/wB0UF+cW7qxrv6qZtQ1qItQ27Sls+BUxYbWgFpJ5oWHM32feTooMsrckiau93V4p2uTzRSc4MBcSJSzfMsyJjA05W5Z73WTcROLGgwZya4zd5GrTxXg6BsG9LTL8q7uHbpQ+I1lHDf7BVowmlCTxlLoKDA6I0OpP4/pc1O28VopdKOzqRRn9tdhoDcMHMbXqXCo1U+b3Uyl3Spd6Fp9LM/o3f8AOROBEOV7oETqRtz1Yqh0OLCnl9bo+qulCaTtA5tuluqGbWCJwonHz4frVfAt4V6c/OYyoSjq/wCcBU3T0mOYUsdrqnHEQ6qXMEN1t3dTCxj26/XWUPioqTi0U+GkoqXqKstZnipAlYEgHijdBPGbvyKinIejSt4zhNXi8jGUJR6kEYdIGbXhzQuaW8TrzS3OsDMukETZyLpqyAmTdmuPQiaXNOk7+hCHhptPsClsS5n5ZIAgVVOcpDxMSKKdUpSUFo3gJStdAB1TN5gcwEtwa/iSToBwUid/IlgyM5Gq6ACmJbOX5Jjhlbm4VJQvOdvreUg3kfoIAbXk7UEmzuTpoVEg78VzmkXuJWM+SAZJFpTn2SQkuy29b4VDXAyc2dgQUVUwLc0COJHlJ4DgobYiQ5pdOYm44X0kmtFIpeQ4oAAznO4B1CIVEG4QumbX4TRdE5eCBnMcePOyEkucCLSMyeSiGRMgzEgSAU8NsDLeTELiOk4OOg0I4pgM21cxryUO0HkKFk56WSAhoa6d9M2ntNRXpEjxXNpBfLnYc0RzSQM69pS1koc8W5zUOy68DZRIuOlSACETmSDzlZMJBFpfilkW1E5aaqGSlJAiXHJOe6UDCQR2o30jn1lMmmGDqSbAIQHOabsmllkgPJ6POTnNmG82lDFd0er2JgdKpoHYlAWn280QdSZiZEpgcF3+90APOvO3NBMDnY3UOcZi1lAa5xpE58Ss+b0LtZakgl5yjinOiMw7e/8AW8gfEbhxT0yPpyokucanXq1KtaEc3qMDto+pxmVxABnP0cEkaniRwXVTGkpapgMdP81wN/LzQkktHCRkVwJkQRM80gDnr/XmjbKUhqBOQ5pDZm1je/YnQ5Au0FljxH2Mzeg7VoFufHrAO9lQXOdq4pbJt4nIavaTDqvGmejyM6IyeJGtmEhWGRH1Co1Uz3ilxvvoPlLVZpB9IWkpXVNeWUP2FJqzUkFUE4C15Gd/IFmw4kRsSLCiAOYwih3dd0VbY9vRcPN+FLGUNxMtNtxhkP8ARJMMci3zDT7Td1N4zcuWWQLQryd3YncflQEgHdiQvIJtVo+hJEeFMtqpv6q3gnV8nT6AlUx6niE2I8cWxP1e8jqhuEjNh7UNDOQ9RDS7o0u7rvlcrUbdNT8k9hLafVD5AjBsKefP3VBbxkBLWeigetDTK7Z2+sxbR4ipDSosv/esxnQhPWJVmKhrr+CIGZtICfKZT6GHdOvoStm5p+rrqhxFOfb7zmnQqR8MhZJBnfXhonB1Q1QFlpO4j0pTLHTTmVummroxaadmPLqRqo1APGeiCYmLC6id9UANcGsfzmJy5JLiSQW2lqmuNQ0uAgaC8ZWlshKZ5oQhjM3Arib6k9nNDedNxYcUJGa5QMh3RpCaHA8AHC0viQkTlIn+gKKlpaTefBAHNA6X9UMjXzGl0sAyLZnXnwVloHPh7SBETllEpkXJ4JcjDqJBdbmuquJ85onObyPFAC5menDkiGUbx1RchyEyOaW8TM7CVyDyTuFhoyi5BadByRNpHG+k0lpa42meaIg8qkhnE3NI4/VKlxlJpvfhqhLrWkJy7JIiRvcZhAHOBkPKiDbVVXl+ahxkKtOQkoFRIINpckCOh6nUTN+1GdJMFwTdERS3tQsImeHLsQBFQkKtfIhBMsvNGZE7078uC4azAAlMADincCS53PMoNxwDjqEkTnr5CmATuJk2kgASJCVzaYJ4ocyaZ3lyQcJDUGR9lCYMY0OeU57m4dvf+syJzmYdvfkqDs7qnGZOpKS0Hz1ANTnFzjU49vuqabKSJC0hNL471hqhAdK51HauItMyRTBB0tYzXADjefNAgNL8JLp+U2mSicAO0aSQzGmkkAFTmBs2QqlPVNgU7UbUilIqP4WvxCio9g8ugSkrpouDtJM18S6BXD2Tm9V/rJfRCxAXObFa+W0bJzbdV3R6zVrQ4jXMDp2c2q50PS/SvKrw3Hpxj9XDHP0byviN6F54VkKqPHRe4z+qtrmqfdllXEN6V90e7lSAQCLmcvIVdjDL7Syi/NM2tIr0+FalTcXuxOPiW1KEo7dn7DRbHPnT57ye2Ix/FY8820n+aYHFxqvfgnU4SnPWO2REOIktJbjXSMFAhOxEQxnMmwmiE7+Jm73RVdmIe00mT29puFYnAjDML95ZUlPhJTyhlCXngaVFHiIrF7omlEwUJ2djhh3fxNlu/LUq78NiWEUtGIY7socqzGx8PP7PE47j91WGeEHNZRioT5z32Szd1y61KjW8YS9/Wc1q1L1x/YJ2jaqHVQ3dSKuLOU/U+qlqQ4sDFA/cvqHSlV5jqlV/4fTtIu1dB/w+gzKs5cMvJP8AgaR4n1LLvgU3F0t3ad5hzNQGI6VLHNq6kVWDDxNLHRYFdX8vfSy2FGy2ffci7zfiXJOhUp7sPz/zOunXpz8SoDjK2Q3Qmvr7UcbaYcBkaG6GXXnMOafWarGzdD3XPZy6bFLnRHy2jWxfNWkeKcVbDd+giVBTd89v6yqHNcJjNZEDfdBE9eISo2Ha+WwifZ4vfBpclj7VD+9hVgfxIOe3Wp3mrpp16c1q8ZHNU4epB6bol1s5G3+6JppBsdEtjmuzXBl6VIPLmttGY2YU2uAsiiNZI0z+uqg4TM0svF2lxaExBh1t235qQO3KoBlyMwik3Ubzh6EADIzIkNEILpO00t8qa4acwLlLJIbYDU+hAAAhzfNPpR8nT3lFOlxm1aiDDrV5PlQImm3OZnrKykETFrrnDLxqA04STG00N0qkgYLmNaKaZTlxXAyHEy1QlxcdPzUOk0aEyFiOKBE5XStxmjcG8AeHkShcTuJifkKYIk+Vh+KAIlVraWkkM5AETF7Dmiab5pazKh0ri5B5nigCHPyg3k4z9KjpcMw/Fc46MkopcNZTbomAVwabTGhRylxItrJC0O3pcURs5oJBBNzwSA6hr8tzMzmLyXU6UlNtCJpSxmOvHkmBFgHTmZmXoS+NpTOqcXNplc35Jcr+jRAMW5xc6ZuTxKgyJ1XWnoCFBABtxvJSv8lPXkQba38iTec56G4TJ39CECkzPHgqJZOnZNHcDhe0kkumb+hHVcTvyQATi3QX5oRx0BOgKgg8LcZqDMkTHpnqgCSCBeWnNCBVqeHpTC2fZ2INJztySHYcILYrSCBMaHiq+FgOdXtXlwa/KyfRVzDOzyPKSA+Kju8/9S86V1UnT9+H7z1IzvTUvNs/gWgxrcrRaS5TPMPIp4rz5FpgO3fSsd7RM+lbJ0PkPuuWRGB2jtF6PBy1x7IHNxK2LtmA21rDlJSA4kSI7UvpcU5psZCcxdegcREjVqmOla51QS4k8dFJF9QQOJ5pWuHLUtQ47m9Ktv10lahxoUUdvVWSMmkzM3kpLzL6suepw1OesdsjeFeS0luiarsPD3pUO6zDJFDfiYM6IoiNJqLIo+JUIWIiN77Zc1cZiIUTuLB/SqP+yHzmv1NX/wBgWT4Qj7Jzdi7bXpdagVKrAhFk3PzPd2/WZPXKKnFznAqHDwhL1B3UFreI9nVS0rnarE18QC3zX+d8yQ+E3ol0F/lVkBEervehA8jNccS1rrNjdxwpc71kzDObFYXNa+HMFtDxuub0alaLf7Pk6qpRdu2dByz9ZncW/wAT+2Thn14e/wA5znXLXTqbyXENdJ0ro2EReFMWWnXp6veQylz1vNd1Oea12yj1wOCpTcH2+Qil1rEgCchwRX3utp3SjmRTK9+fBC4TInzmtDMIA2voDbiplIT1lfyoKs1zKRUuJ6LhpdAAuFQqUAmniuaSBmkPQntAkLho/JAANLSBwPlunQmtl23vwVeIOlaU+WoUNc5nSOnJAByDSZyEzqLqJltrOE7dihzx+SXOoCRE/wA0AWabFJAawz1lo0DiiaTLevJQ0zFUqiCQXc0AEHNMy4Bs5cUUjfSRNpGaQGh8yZgHNbSae0GXZNP/AAKx2Xpc8tko1NPl4FG5x0pJpPBFKpoBsJzuZlAAlxtdERb8OKlzbHKMqr5gbT56691AXLpYNmaSUoNIblMyBMgm5XNjHddJdMCXl14oAB1cxYaiyk1NO6fxROa4xG8PSje6rjprZAFTiOF0BJBnrJdPXW6h2g/DyqfE05IjUF2ktexATVrLs7UdUpiWoSyJyItLmmiGiWtvmmJfmmSB/wBCoGkjMy4qRx/3TEQTTxAmZBSLi8xa0uJSzKehXTceMgNUMA5yOvBCb6/9ypEuN+SI6WASGFCNMQXnIgpuLGYO6zZKsHXvwV2OK4DfR+lcVbZWhL2HdReVJx98AmyfDY7sRKrhHE1wzaoVNB5tVpcPEQwqNLpkbUpZQTZ317qycVZ/latU6KnjIW7StOFnapD5Ca0b05/OUQ4ECciJSmU0AtFSQQAaTx4DgjJJtMkL1jzxrATey5zZC9pnQIGlwFpqZns04pkkHS00BNpWN7yTW5py4DVKc2nkZ6SQMlkwOIlpNMkDrYpczIC11I/C1uxJgnYcyLFhOyuqZ+KvsjsWW1xLpVC/NSagdJ8isKnD05+GMjaFacdHuibSW5yoQ4rmgUuPmuVpkRkXzlxToyp6vdE66dWE33Aw8Q4l8ywBpLQCZTp+JNZF2z2w4fJV3YWG51VIvc9q5zXwS2JB+v2qnKnNwtDGMevvNI03ae/KUujsNWJAdCpqIcHWVd49r9fdcnRojnNw76jS5lR45korKrsqTMqeTjuKhh5xS6mo+z1vWTYjZtBsXNOaXHvIntqHnf8AqN6Xr7qrQBQ50ObvGLaFSbal6ev2BKnDBx80ugOUm6iYM+xABepxObtRykXN4zldDLLJwNjbsK9FNNXR57VnYAz6PlTLC9tJFAwyn0gbSmmgCWm8mIBrmzMrifJTxtoeB1BQaGoTHZwKkcxxM5diADJLmXkCDTLmhmaqfwQlr95p4oyQQA7sugAaRPiZc1DZXlPW9kRBHEowCBVYAiQCADbCy1T4JYpnTPiUVRp0NPl4pRJqFkANk1p0MpXXRJya6Yon+SgGoCcjznoll8jQQA3SWqEAzdOU/ijPDRV7l052/wBEwTkJlMR2Y2mZAyPwqCDI6G1imTlKWaZvIXSyb8PIAkFiaZtnTKeoJuFMpmVzITE+am3b+KUC6fEEcjwQARLmuDpmxp1T3Sc0advzJDyeiDpV8ymuw8iYCjfQznwXUkjhfmjaBM6KHWPLkskzZrxYp0wbgHhMItkZVcxMWS3Ey4i/Hgic5xFzO2o4LRaGTdyOHI8UM1wnKd3KJ9g8iYjiSTIgeUIXWErogb6Slohdrf0IYHA87zUnyqANLAXkiNhb8UmNEX3r+VaMM14dzfLwWcJAXmeFlfwr9Wz5cFycUrqDR18M9Jr2TM9jnQYo89aztfR+pZmIGemfP9SvQHVwW/4eVYcTHOjTqmlLZUnDvGKvifuw4dQe65WEuKPFe0uSk7NP0zOhq6t6jFc6ozkJgfijF5cLTISplplqUwC3Ga908lqzsMAtO66UjOU5jXkpBy8l292IAGZadDfUhFf0qCHDj2khRORnMiWqBEO1E+GpXF05y5clxmbiRlcqWi/C95gaIAHSXZp5UyrmJzHOyAznPtXAlw4z8iTGhstCJGVwENXC4c257VLSZX14rgR6fxmla+jGnZ3RcgYiven50v1K0ZLLBMr+UKxCim0N5835VyVKON5w+Q7KNa9oy6jTH/Ss/wAOKUtFBNULEM7GxB9eqlzXNW5w9hrDzx9MyTpL6n0VWit0d1vdiKwgc2sFv8z/ANTo+2opyKsRIRmNidKVL1xJYCOMvSl4c0PdCnvD3mrnOLXGoZt35V6HDz8hycRTwlkBUwOMzeSZak3mlu3r6SvZSCKZT4roOUYGmIyUroJWLexEHFomCZTlyuhc4unyt6EwCD20ehAMwuLA2PNDOU28fJ+lG2cpbtkcgIbqbmfJcZiXlXNaZu5yXBrqL8DogCXOpMpW5dvVQjWcy21+xMIBnKelkkB3rf69VABOBYRSVNJJ/wBZqGtLpgkCVtdCua4MPYSgAmtps6RvNMIFpJJdIzcCQL24I6g7RADA4Sda4EwAq5aZ1dYaE6Bc4ua76sjc7S1pIAKptJzeWygNk2oaDhJDaVpi8iCL+c1SDLdmWz/EoES2VNp6+jvISyp0xmBEx2KBM2mJA6DmjAHEgTuJ8AgAQ4NJslOMzOaXMkHUE3mVAAmdTLmpSRo22OdpPyJVXCwnzUkz0PZJDK3EqlyIJrkeI4KDmNpEHihIJHCxtNcNfJ+CYrHaGRmQFzpai/aeC4ukSdQbyK7XkQRcJMEcDMS7dUR0UWB5SElwNzxQxnAFPwr6cTCtl2gafWVebmmng7QlFUWEeUe6pkr+BUW49LxCxzdniozZneyosFE8YYZ/iBWPCjfHQ4svvYTVmtNLw6wLTUO1ROCnTcSoTampM2P9FB3H+cERIs7rgLho/wAz4l40VaR6fO0jEiNlEPlKCbrjkbJse0V3oSW6/mV7VN3hCXYeZUVqk13jW37JBSCb+VSDLkJ8Ep2IY0yIIINwQVbaXMIU6lV404ZS7B5lTPjMAySybcBIySvtULtv2Jf2hgdMBTnD8TX6HxX9ifyFhreAPaibrqBIykOKrDEsE7Ov2J0OMIpADZS1MtUKcW7JinwvEU4uU6M4x7xl7y9Ewj3RrMm6EznwQ6ngeQVmA215icxcISBKbR6OPqoWm8pg/wCiMgt5O46pMDmzlxtcKXSsoJtynrdRK3H/AESYzT8Hxao1B6cNzb8cqP8A3PuqhhHUYqCeFY97L8S0o4DYsTzvpy4eKhtOyhPKW7sFruzTkeR6yUYjZjMEt8drbclyRp1J9MDplKEeraFEiGFN7Yf3nb/E+syOI8bNkWyr/aGuFJAMzMifFE2JD2b4eal/u95dkKNam4ScJ9+Bzzq0akHFThl5A2uaQQ4gNA1nokF0MOyuqtwuqb8JiHHLEbFE+dPuuVmBAc3eBbx0XZnF+443BrwHh1TZaSOig2IlK2vJPEIS1S3QwPLoSnlYVjqnO3hwXNfoHTtb0pYF9Tr+SMumZCQ4zkmrEvQkPzOuU6GGk3OvJI4CoT4VdiYAb6aJgGQZy5H8lXcaXlsr2TA++YgkayQH71rmz1/FAHONrdIi4tfrJgaJNPSnxQRSNZSvdvIogWyHD/dDAJ7XcRcJbZAT4TJtojLnT1S22PW1HkQgYUzOdvLLQLnGqQOa5/BCCby5SE9CuIPAfTkAE5thmXBxBll56IdRI6zvLguMv6fggDrzPRDvyQ3mf6ymioqBaCWzvMFGxhbznIDskmgKOafEdqNu6UZ04FAeH5qL3LaIIMxpouDhKUyZao5uZyQOaDmmmmKwBMu2ZtPkok6d7cimD0EykSU0MmLkaJ3JsVC22vFE0zHG3JNe0S4/ggDQ3jwQmDRFQ/NGJSnqQbjsSvJLVA5xBQA9zpi3K3YgmDzNuKhrr8OwJ0NzK27SVFQSeiuUldpF3F+MwWDf1RsvhWaIEVxsJDmbBbuKiwNkzYlru4seJiXytJvCQ1XJOvUzdOlDKR1U6EHD4lR4x79heg0w9k2O7JNWoroG2bsSMzafdWJh4gdGG06S02tDXWG64LlqZw2ThDrzN4qnLdCc5RjDDsMvFtzA9irN/Pgr+NH6is8nTU8wF3cO70Yduw5OIVqjfq3j52GltUMSGyM24zDRQ0Sv/wB0Y56zC3aTVmZQqTpTU4PGUTKex0MychWo9oiClw9PELPiQnQzJctSnh7T6XguPjxCwntq+j198BaNkRzDqgXLNNp3R3ShGaxmsolxuK4PB9CsNex26QewG6y12nNaxrSXVuPNrf0qhU1pP4Mv0GqLG8jw8iMy1BlbRZrI8QEdO60JTF72lILaM1NXR43FcJU4VqM3CWXRgGC0jh2ldVKQBBEpAySrAWsRYgqZ8ZTlyCto5h0IyiVaSIBkFcxMfZhrr1O5/Es3aGYsmPm8Z95w9lvWXPOm51by3Q2fOddOolRtHbOOec+wTEFQa41TOaqcizvNQQ647xDZN17nzek5AGuixBh4A89y9NgsGzDQxZda2nF9oUf+EOpm1+bXU/vVLE4bE4Rld3Zg1vezd35F65rVSDRi8X/9vg//AMmI/wDiRkPCJ5wPjs3mH/X5vcVpuIfT6d1avhSI1jGw5Ctxq81rf3LBYJsqM8xNIHAbtXsocYzV5QJUpQdozNWFGhqIgIPKdwRoVXPg6IyG2KwcKsm9+5DBjPbkiS/087urGVKUVlB5dkzWNSMupYy9YRLpg2FyJ80DTe2nGadGh0njRZL4ai/BFOSauhTi07DARIiSEOvm+vORNlL+iAxWT4y5rQkY6kfjfsUAuJnp1bKDduX/AHmFENx3XBAgyKjNDTbLIkGUkRcJ2kew8FBubWvrzQARBZzFuSCdM+JOiY6bw2r+uih1PL8khi7iU+PapFU5TGv4BA6t3DyKSTIkzNgZDmmIOoX5yQAEamd5m+lSJpm3ognmoaKg+eXgDOxQAYJvT5UbHu6KSA6QuNPpyKYYe0hMDN+2Dy/7J0OMyJunyjihiYJhnRlJVT7O6FznPe+FZ3LcX4F81VWINtVNpSJlPWR1WXtokI5iXJgjw3dItPaqTT5C1XMutkTY+hNmAdbSVKvLlcNVMN1pEzI1B4otcTZcrE8vI+lV3OP+ygW/rJcJOOhF5hNITZIlJDUC6UtBqVJkNNVAAnM8EANpbKqyCkjyDgpJ5eUqKpjkkMswX0vpkMwQ4qFQQ5uh/okTMpznLQrQhNfioL6Wfd9q5KlOUKsKtNdXWddOpGdN06jMwSBmLEXmtvDtfjGl8KTbBufpRG739ywzUToBI6JkOPGw4LocVzGusZG0/mXTOhCok5rpOaNaUG1Fl7GDKbcvdyuWVI6gy5hD9odEyz4npVVb3vKded9VFGn8NOPfPAutNTwcfLAMEp1wJCR4kKuKeFr3CbrxPkWxiS5ukv66IXNqaapEAXBHvJw1tfmFDhIm4QNNxalF4yiUhh23qn3eCF2FdLKQf6hWiZGRnPgonL0rN0oNWsdkP6hxcJZfEy7J9BnOa5u8CPKhWu2l28ARoq8TDsvTNZSotdLPTo/1enLbWhj3w6CtAbU/0K+DIa8UmEzZtNwSTP5U0OmNBOa1pwxjr1HmcdxC4jiHKL2R2QBc49ljrzRTt6F1TeMiRoEM6rnQX/atEjiuG0VTdO31UgjxHNAa28WIQ0AXl/YnsbIfg53wt9RKjQS97YjDS5vzVJwV9wTfk+f3/wDwa/g/Btw8Pv737VssFS8xCx+KhgB1MQeT4lpwfC0L+LDdC9KqSFGVi/jI5gQfF/fRSIUH/M/Ym4eC3DYdsP1nO68T97llYWPCx2Kfito2mFOFhYf643rq9jo+yw73TzbjPOd8jcyg0MHFxtviHunlnS3zWbynCwtrEhs9b9vs/qVUft9n6pW74PhhsN0V29EJ91WZGpCYF5iOAMTFA/mRf1r1bN30LyMR1cZ7u9Ed76BFqNFDYcBvGKyJL2WuSIRkJG9rFOjiQw44iHFd7VLVWDS01Va2lyXPT8ffP950VL6FgjKb7vYktaDrI3nI8lLJ3NVzqmASGoJ5jWa1MwS4St/TRGCDvWI0Rw5SzS9AQBuYzPAgIAgmZmOOpkjlzKCkNsTOfZKS6RPGThoJTmgQYmxhve8kIm6WgkPzQFzpG0kUOoiZkQ0cEWAYJS1S5CduB05qABNxn5VLRd3kQBNIk6nlPtUPNmWp59qmmZEhK0pz1UxIYdKbiCBYg6oAicwJ2sZT5rszneLA0udULobqTmM27qKG438t00DFte2KPFPDkTZ1Se0XM7jVeOEd0B+V0SC7y5VpwfC8SQ2rNpLi1QaG5Ew0KJOypxMCWjLTpyViDj4Ecbw+VWzcT7LosgZ550Ew+Dm85aJTIsVsyWhwB10K9IWscMzVUfg2XpQroTSfIzG4tltWnvK3W2bXBw09CrRsA7l9ecgh4dwEpkS4E2TyJcWjSs8cEIFjf0KqBFh6AuGsuSLaOOole6d0xWHATPKXaudItlrxKgcTyH4qbk6cBcIA6bQBfVB9qxMBxZAdSyLL93mopJOsU8aBLyFycOYpciS89R/6kWWKxzLURPpvsKUBFJqb67ZfWZamZnBroEWRkHNOvAhabCHCYkJjQoYkNsdgvn/hv63dcqzHOhuLXDjcFQ4+BSepbpnyTGjpdl0tpBuOKbw1UlkkhpnfWaF183bwQup7ZeVR2DSaLCD1dOQXEC+YfgoAmSZ6WUkc/wDugCAQDwMgoJK6XCwnxUGV9JjigZ0jLh/7oT2TBXTBHHW6EuN73QBIF9U6GJmRuIYrcOsXbrVXhyrb2z48VeYA1oE813xOx3Rb6imSbSivMVFpNyfl/eU8XELaYTXGreeihYfFPhNisNdzkt+xVorXbRz3Dj7vzL0MJzWwodEqaRotjEy2w8Y1v3ETL2fVSAvbuvZT6C1ekbFDgEDoUN9VbGu9CQ7LynngIUsppkPR7TUcnkDNUB3i72VoYnAQGw3RWzZS07pWZCsCb/jxdlb7ybEWIUMve1jekQz5/eXqIcIZW8GyWP4NhZnRbeLyN87rLYMaHAYXxHfXdUF+B2NjCDh39ZwoZ637V5iGKnesGp+LxTsVE4tb0G9T9z1GHGarQMFvKlOSpU5ykEIupUUUNjEGNLhDghvpc5VXvDN4hstHz91WAMsVzpFz3z5W6LViYuI2MRhocy9sQOe/qinda71lz0dUrHRWTUmmarTXuOboia8wzKxqEiRzaqcHaNiCHbxYFTvPbuZcuRWIgkGmRJqE1u1qYDmkEzB1PD4kZOU3kQb80MOV7crKLmehAOoQMmcyLcPTJEDSZ2dMaLqWyJKCHxq5oAkuNZy5ZLhMWAk1wP8Aaiffdl/qoaRL03QBLWtcOOqgcSSRLVTMNIuic5rhZvH0IuJjGC052n/ahiNJPpS8O91cS9rNTnOM0gWpXcS4yuNLz1XTDeYmmRG6XkZ8lDg1NMLHi4caFGbscSP/ABJKtEhRsK40uyddTNs3TtMCQ1RwsRQNnEzwnTy/KkVYWI9W/wA95vNaMDwhiYX3cQRWdX9u8qEbC22uHNcP3mKuGltzx0IQB6+D4Uhult2bO3qrShxYcTce13pXiIYxEjdrm23u93lYbHoAqqhme+ydu85Io9n6OCW6Gx3CVuAldYsDHYkdSOyXMLRhY6BENOaG7qvH6UxBmC4bsndhsVXezrCn0LTEiNQlyPEA+W4Kmy8A58zO2DaZtcZz0mhLYjdJulqDZaBgMdu5El0OM08IjZcBdGqCyKIjZpXaQZEHQqZ3LrXP6cqYWtdvNDfKlSLSWW6zfNWkGmyJppBzRSQg34X0Un0eVaXMwPuyf5bvcq+FMiNa8SeByDhqPmb3UM73uNCCLSQOnZrXWmNi/wA3NsnoEL2b2O1+u8rQIs2ofXeSanCzobmukQCw1NzdHzUVMSJltD7s+lT7qGhplkwhLebNJJAIGvDyKu1joW9Fbx4/MmTbOzgZXtdS0vAabY9slD3gcCe0JXbcT4Ip+TtUlAnNwlyM9O8ppsRP06ICSTxkBOYXV23m8eI6KACmLgzPAgpDiJphBaCZTsPJJ3SqSYluGus+CaQDoEMxYga0d72e8tAMiMPjQ7jml1mqn4PxEGFEdtXbwFK32xGuGU1LgrcVUo1scDsp0I1KRkFom61nMtyy/pSG/aYNmuMh0SJhbT4EJ/Ro+vZVd2GidEh/6ltS42jPt95jPhanl3FZmOxLN6Ez803/AIm7+Q72v2rocNpfTFcYVjdzT6uXqpr8HFlW0Mis4PhZv3LryOco4rGujsEJsN7KnCq/uoYYFvrzfmTHtpBy8OWikSAAtYAeVMREKLHhAta4tbPmFJLnGbnEnmTM+0uFzITJ5ATKsQ8LFicKQolUhBbi405z6UVw2ZkPSVoNhWhw29I1er/cjbhy1uUXn7SmE4sLnPbybbhSvL4iu6zULTjSPRoUVSTknlM6JAtp7Kxo+Ai7Z0WG4fdijSp0Tvr0jYjXaEKSxrtRNZw+JT+yqfOOW7rgefbCiMc9zi5xiEEgiQaW9VV4uLbWYVJcfL9VL0L4AItIiWhWU7wbDbENNTT7TW+tvLpp8Wvv4fD7+sxnQ8abyFQownO8laYQ8zEhLQApL4Lm2LJgcQk09UlvpXbFwmsoThI5ZRlB2ki6XOluiUyl5g3hT/r1UgRIjQdDMaqGxXTpcf6fpTxYrousbIBzp6KDldMXnrK6VtHOyzsjLiCNLjlokMMlo6M5iRKCIaZFvVRkWnacpgTVdxnPWwDZKZOyJm7IbBGXhmdV7KeDMydIB1p9qTD0DU0ltrJpaBHRI4GZc10jeQloVwY1x1P+yWJg8Nb9oUtMpzOp4jimM8PLNtKbT3Ze6mBkO+k5bsutvKanOdSW0zMwOXeUSnEo6fPzWqE2atIHxkB4pI0E2zy+a5OMOHiA7ZyZF/lz9apqF8J7bydK3BV6HzMSHVZMllwNMNjW3qcc3q7qVFaJO4gtNpaJ8A/aWeMntGjfAPwqpFdFgxKHtH55qkrhcrNJYMrnMt0SU2HjIlNMYbRv17SkADNmNzYAWq85Og4SLFaXthGmfE73mptpLUTdi7AxLmtqg4ij/DjFakPwnSfHsPnsXmYjHQzS5tEjMjQhA2LFhuL4c9OKQ0z3UKPh4w8XFamkH8l4luJy52Dz4ZocrkHwvEhfxMv+IPlRdj0PT7Jrt9od/VVYuDDpbOIWOGgcPi6qGD4Ugv3wG23m5v0q+1zIm64OtwTTVwa0MZ7I8Hfg199hSi+KRlht9L1vuakHDw3nM32QqyJwMeUUjfY31dPaQRIT3NLdu7hlkG7q0IuBitPi3Fzeq6XuuVGI2Kw6eq/4XJZSDFAiE5g3n8P4iMwhMVTPK5QtfVleC382+0jLXWAM/LwTyJxIe1ulImeJClpAMrDhoocHWq/JcC2eb+idxWDqNp37VESJQ2dtDvH1W+25AXZtRSRefBUsSY7Yj6NnEZEphbJ8nZasia1DkEGR8QYrokQ0tk6DRkhvdl3qep+tJMGG6PDs6jZu21n/AHns9NbMJ74dOFhNY50OGHRNoMromVOEKDElEpMCLu69JMR50wzVBhQ4z2RnPHSfk/QnuxGIhQ/GhkYQ4hYHuBD3uc7M6qreV/HYCJFoc0M2l212ztc39TN5ZVEXdfEHiyHtqGXaN6zuqgEG58F2d1cF1W5FHd83ppkOLiYU4kGJXcZGOrVV8drocZr4VLorxU+qrpe1uoiYGZ8CLlbDEmNrY/aNb025OkolCM+rcaRnKHTtNeD4d6Mdi2IGOw2I+7itXkHbXIyMGxdpC6vj9/rpDWQXvbsosTDxJ/xR/wDthrjqcDTlrDbI6YcU+U1l+g+gmlwzSel7K9UGI+EvJwMdjsOPG52zs7ebS3LvQ3frWxh/C0KIM65MOI4dnVhTrR27ol2O3ERCDEIfo2vu95Mh4Vksxr/T7KZDjMibj26I7IlxlaRmuHpw8g6G2E3gG+hWBKXBUb8/r9KJsUs/7KY1isPSMjvoZIbzsrfK76cjbSAGWJaACFUL9rGH+GrTGiZfxcTLsCcZ5z7f+g5Rxj3EOhMdeVJ5iyXKKzdNYT53lMG9wNZKq8mp7szUVNvaEGMGIE8wLfQjhuDg48XH0d1QRUxocBU4j9yU6E2o0PoSuGxjXNmdPwCrvgMd0frrfCpnGh6tPqn4UQjtO8P9CpU1F5b6Y8Hy+0iUn4UzyH8VXfDI32n67y2QWP0I00NvVQuh/Ul1U+Lqx6vrv3nPKhTfL6uRjNa6eVya1wJzcDcA6q8cOBmpDXT6KqnDuY6qR1qXVHiqU/8AX7zB0Kke4Nzm7oNtQSqgzO9YprzIaEzBueaCFvjyK5atI5prVIsSOotf8lJlUbKMw7WgkzHBEymnMeKstHTba8hp5F1Qbw4oXVTJAGvPRcTPslaYITAw8dgTJ0eDPzf1eqsnDwTGxEJlRY9xzOn9dFa0GLFwMXYxZxMPEls/8NMxWEzjE4WVbOgsbm8o6E4mEGwXUnc7des5YUYhrWUzpkczfOWji474sOi3f+VZ0MkNJkHwp0ualTTtuMsWkeg8HNa3Cse1v3g5Kt4ThbSC1zW+Nq5e6k4SO6DNsE7WFvOgu+8hrQinaMHRt0v0uUS2zM9TCgMDokNkRg3s2q9CWysJAASAHBeeixAyO10IjxZF+t3V6CDHhxm5SKrVMmqqXaTCSbSZneEGt2VUgSCAQeIcsjaBjKW8euPda5anhRza4eG7RtFQiNbDk2GHGYpDTz6yqCKhyKZIlln+KkNpGmpvxIV2HhYrmzdRDIkJAXPrIThY0Ih1OXsK10KWpQJcw5C78Veg+EY0Mt1VWK1zXTpMp8Ql1kuuB6BJGgcuR6SB4dv4wVectqDj8NGIpdQe1eCDan5iBadzorIgYmkPhNegd/8AB9CqDuI8o0SHtb0m/kvGQfCeMwvR/qtnDeH4MT79qALsTBQnzpnD80+8qZwuJgAkExRPWd1sQ4uHxEtnEb+KY6G7oz+u6kNr8TA2nWadJ219lNa5rhlk70LSdCa/7yGP6Kq/AD+A71X/AApisVYmzppp4UnydJUMPXExLGxIbaGnPFdvxdluewr7hFhfew3U+SpUYktrtGHhl71Tc27uuVRINaPhWR31tiPhaV0SzJ5gsLKXdufzul5yyIeMLZVtez0K8zFBw3mubJWZlho6M6tm2m/e/alPwcOJuktPkSoeJa574dLyWEFz25rxW1Na5u9ka3oK214O6Q766Td5qOYGPG8HuE5tBA4tuFlxMGdW6r1r3OpNBzSVZwhOA2rdm7m+1R7r25fbQ4jUjyoj4iA7583s9Jq0oEGH9mguxFXjHuf4ueepXo3g4RGlQIcVjIF9lFgZfG7kSGkPIpR8GcONth3xWNqb4v1vUy+eqsSL41+1g5pVVwJ9LrVZVqY6O90Fzdr4+JTnYNxvqrFbEis2u0ZtWxQK3s3v2+wliVCco9O0uwopa/xEav00O3fgWnD8JxIUtqHO9GZYLTh8Q6I52SmGGwoVVNbvmTHNjM2LIbg/aMPi3Zqc3tLmqcLTmdsOMkvtOk9bB8IQI3SV0OBHCS8MI0MDNVBdLzodVXR38veViHisVAzMeHsNxI1N+Zq4qnBSOqFWjV7T2Em8Jt5/2rpv5n1SVgwfDDf4zC3yLVhYqBG+7iN/FcsoVKZbj4dRZDzzsOqB7zlO3lK3Hp5kE/Io9K1hxkvvMKnvMZUPS505DhEri08ZDQes5qKJmL7BxO7LebT0UhjnQXVtyOcD6ysfaGuYGvgsqbuvmfe6XvrRLh6qxVT4c+8zl8aDvhlHsJhPFIa4onQoUTh6Wo4sDaSMOjToju71TWqqYcWFvNd8PtJTp1odVP40PXAcKlOesZ/Dn6JnOwz+g5AIsSFvVfgmtjO4yd2pwexwPkXPjT+7nOmbZSXWsgWRREc0WsPzcm4uTS3nJJh4faHLvpMRzmv4uLSipKXw8Z/eTIxi6mx9PkE4ppEPM2UyKSDOeZVYW8820VjGR9sIeUNcCZy03VXgizu03XqUcWlg8o+TM8/iG3WSksZRGE2kJ37Vx3ZSNhaYuMyGkunS7d7E0B0g1zmkrqIFzMrkaKNbBo52PBcQAabEixMtfrMiFTTZwtYTQIzy6FGaWxJUX85iWIkTBukZPhTABJzUu+RBFY9ruq6f5fE1NhPa5hZE3Zet6q5zr0GYnBtjMc6Fy9pYsNrYcJ8KI0VtnleFswnPgEQnlzoYPi3TJNPVcm4nBwcfDLmkVoyJxPPgdVuegPq+FEMY6prcSNo3yIYm0aGMe2iJDfR9d1DFoMjYPBpInqrVm9SGtBsWFhZVTcwRN1++z9qDDwwyM1/2hiVCc9rsrpTOZrhU0+qrf/JRm+MhOgRuvC3PYTa0syeYmJBiRsUXtLIlT92ebKtmDhmRIgc+Hs3w55H9LKrngmHBhwS5rob3ucc7frKneEMTAw5gPdvbQf8Al/sWE564xMpP8EV24Vj51TYseO521e1k6Gnl1Vu4l/8AKPi6KvrurIdBc4F0qquGharpZjh/ztFMhRXDO1Lj+DwZFsNrTPUGQHqrVhE7JtQOSTR+5VohdFES+WsM+ZyL1cvSUsvw2mL/AMPd9oDC8azd5N7eWyXObybb9KCBBiVOi+onmThTLt7VdzppWWpWfFt4xrH+c0KtFgYJwHitnUOgrEVtLTos8whEBcIjhPQz0KcUVXxUVj1SJZA2Lg6FinQ7rYhY7FQRncIrVlsguoFXjNZqs+JHw7nbOb2eQ+LV2OVWPXwvCUCIA2Jk85Wg0OGR4/FfOHxokU5nu152VnD+EMTAP3jvxQGR74tc0GYBVKLg8NH6Gzd14ZWfhvDlchFk7+vnUrYh4nDRgPGMSGYsTwVHZJ0KjEMady7HN9nN8CyxDMF7W+Mg5/GMir2dOtDkuJDZFHjYbXqibHl2udh4uIiZnw4sbnn7j+r+xT4S+07VrK6XQ4cKK59WfP0VsRPBUJ09i4Mq/hxWB8Pd727R3FnYmBixtdrCrq2fjmTf+nosb0UycS1CivoZXFbEqhtdVEG96/ndetGzFwXvdCnnZvsf8/8AYsd0R1LtjFo8VD8U3L4zpvo91P8ABxZnZ/Es6JUc0Wtve6Ssg2AxozNFPmOyO9nKnggiViO26z5OY5jWzZM3eAWVta3ddCdlQQMW6I+M2hr2Qo2ybFhn7z1N330X1FYtxMHAed2h0lQjeDnTytq/y1pNitnvCrqPyP8Ar204PGlx5UAeTi4Q3ytd7rlTG1w7w6G5zHd/9PVXtnthxN9rfwzKlFwMOIMp4br0Dueegnbv8cxtEJruGRWhhWxG14aJEhu706O6idgYuHL8rtlE91Mhx4rYdMV7XNhzdS0dX1au6kMy3vy+Nh7tTdow0Oqq9neQsZEhziYWNz8XZsSlubd87qIHxotVURpfD2m0olT0t2prUT3QopLoZ8Y+Juu6Cg0U5l6F4axMF1MVnq9VbWH8MYWN0tm5ebi1tY5sQNjNhu6YNe77SQYMPvwbjfzfpbUuWpwVGfJY+w6YcXUXV9Ye/bEb0XD8UeXkvBQYmMgfcxa7brHh61oHht7ZNxMM/XnLgqcDWgtn1kTqhxFGfN/Dl3nqGuezccfQZH2U4YklpZEbV6T1qt3dWXBxuHjDI9qtVeSSwjVrUHZOdPs8nyTNJ0qdRXkoS7xjYDZAQ49LuNZ727R5vSY9RDc6jNKbiW+y5DbmmQmOinUb3xLWfEfHj9jD4pnGj8K++eHomaENwhQS/pSWTtHPiO0paVYjmJPZu5pDQGsDG3uXF0rkuWUp5vH+3s/OaUopJye6VQqxvvPI39SmFMs0nqgiBznxLHq6dVHCnQB+M169COMIHkVnlxE/eMMvxHpmuaKhmnrr8SgEOaRIjUh3IqQ6Q1/Lu7y6RBS0Ev8A3CgtDjc0iei4VNdqNP7lJpfwGqBCIkMRWd5v17Kzi2iJJ9pamV297vN7y04UZpFTaXsfKfm913RURWNbK1TP4cTzui5RKNzSMygapUl1VzQfiVrwfFAaYEU+NZ0nd74VSiwnQzx+vhQTMWik7N8PcfL68W/de1ZYm97mricG2MarT4/MvP4mA+ECKQSCZuI1HdXoMLi6z9njtayILg8Hd5jvhTsRhmxwYX1upRumRI8i4uph7Nvn26qtwG4fZv2pdtarII0GLhIh3tndrm9XquUOEmQzUHQyW1EC46yskbCg4iYi4c0PnbqxPVTMQyK5zaicPiKOtVBi/rW3h4fi4b8uzcwKhjjC+10NzO2Yqvu1JJ3kDStfzFyA6A+Cxu0oiNAa9jwocylxtw3mfVSzSC0H66KQ5z6aoUV8Ox3T8y0INV0N08lLrdb9TXZlnxYj4MMtdDP3naqP/EMQ8h0drItqat2unzekmwMc6JEax86Kunm6WXeSYGhDOzYJtdVZzxP3kjEY8QgKGBx3fZ3qloRmifBZWLwUSK5j4VPFpm4N3eq1yyjO8ghUk3iZ0bERI2+7U7osE7DDasIaQC1wBBHBU48OJCNMVpYfIr+BjMa4w7VPzN9ncW4+b3MvCFszs76Ve0lRMMXzuLzbr3VoCNR0K7BIdEFRc4NbfRveRkLEyIWBbBIe6b6ej0fWUxcPhohLtk6H5r/25VeqE7kyBkCDqgoLr3kToQk2+ZSiuRjxIbIBDtnEb1XMih3wpkONDqF3Q1oRoLNm+tzWM+sypshwGD7mLiPcYlzIxNGFisXA3HB7fJ8PSWlC8Lwv47TD+u8so42AyBDLoT2xbVUsy/LSnQ3YXFZZtfbl8Km5nnOJ6CHGgRmzhxGn66qMBzT/AFXmnYN0HNAJ82pFB8JYqFlcNpSc3Xb6u8qyNIyjI24uEwsf7yEKuvuOWVG8DxG5sPFD7HJFlV7fc6CvwfCuGjHOM60Mrm1McPx+JWhnkYj8ZBphR9u1rT2Py09empIgxmw2v2WyfUQ58Kp9W9v1O6TN3IvZudUKYjWu84VetUs2P4Lwcfo7J899iYjzuLe6NDe5xHiYkPZUO69X13FsYeJTCh+Me/xbd8bRtVOfve+qkXwTjYROyiiMzeof7Xtd5UXRHte9kYRcPEeKdPF/B4ylMg2GeEsO6MYDqocSfnw3eb0loNcHCppa8azYZrzUNzIEQRd7ZtHRP+W/O7pKzFxjdn4onagGg07OI3z3dL31aehLRuh3LjwSXwoTzulnmKvAiR9lD2xhxHONLv4fW9X3E8RYc6Z0Otlid7d6VPvpiKUTAdRzYiy42BE90sK9KfIqznmvOxz4MuiA6l3W/sStcd7HmHQo0PiXttx6qMxvvX7K8RlPm5eq7d3V6DYQI/3Tmz5cfWY7MqMTAP2zGzDKv4k+qk0NMzQ2A7Z7NzRKHJxu1+0RtDogbt2OiwKsr/4zGs9720boNAdTCrv9ed5qcWRGwGxPvLHxcrsq+FnfUq8ulfnN3CnTX1r3eiH/AHmUjBi4dzXM8ayXQnkWphcZFllefI74lRhiJAdDisc51WeJpR/led6mRFtdmBGbU+C40xNKoLqvusvR6THLGpTU+uEJGtOpFO0Jzpy798D0TcZbMOC0YEUU+Lc38V51pD2mk7w+FWIJkL1TnIEWC4p8FF7qTxkb/SmnhVh0+g2nRXVG6ExLdklniK+aY6I5zLCUrkHisqfB1FPf85rLiaKp7er0HNjOaC9vWPvZVIdfvEJTjNrLAc04UgyI4A9i9KHM8aLcpORMiTLSSk6gWMrzlJdq7QgjT5UwXInMWkbLQ0BBNQE+SklzTlndcW8Qe7qhE28jwTEefwuLDXVMlTPxkLzun/Yt+HFaRrXDiAfTe8xeaxeBi4d9VH/iQ/r3Vagxn4fDtfEJlEiubp5udQmT/wAbjZitE6HT2fD1uk3uqjFgiFKRt1p/Cr0GKyKKXSolkcudAG5E3J+LunKN/cawnb2maaojm0k1NFQK1MJi6/FRskVv1U1ZkaC6G/jr2hGDWGh33nQf2LFnQbUaC2NDMNwbXLL3l54wHwi6ETRrwstOBGe0iDieRzz9lzXdZOxEJsX/ADOg/wDmfuSJsZvglkPaRmx3Pc9sul/Ddu0+skugiB4RjQnOq0pfNV4sCJDiviOcWUsqbenpJG0EZxdVXElvT3Vd1e6IUWzXiNa4tdbjV8yoRAQTKXk4OXO2rWZX1WzJLjFaOsN7SR71KtMlxsLMK5pHlZ8Tespdh4pbWxXsOWRWVk3OUKxDh2sZynMT1SyG46DID4joMLbMc19A934lV8LbuG8539yvDExIQMNzNpDlk6zFWxrW4iDtWTon/wCU75alnGG/IhRMqHFxMR1F4vn/AFlWs2AJZWQ2RWgZmQwmYSAIMNts7gHOd8Ktlplw/u3VoyilDNy11VV+CW7Zu4mczIi8vOardcNo14e0s5zo21P/AC7tk4nlV/ai3+QvoMhQnRCG5er73uuWg7BiGJTOl7/EqMGKyrZNc6u+T+5WdrEkRMTH1U1RNOwtX44lONDAfKU5CUypMF7Gh3WzJxLnCnLU4UglDKLBIbF6P5ojokikmuZTpadQJEaETBWZicM6A4RIVVE+jPIvQbEGdIEvLdLMM20+t5WpBKKZn4Xwm5smxxWOt0vWatWjD4xodNv+Yze+ZUMRgWb0MUv+t5ZjXR8NEOzdQZ/WVDiYyp+nbIvYvC4uFmtiGeb4xiXhcY+F03s9O73XLUwfhNkRwZHFD/dd8qZi/BsDETfCkx6L+omM2tshkDwwG07ejNuv63wrRh4rDRtx7al5F8B+HDoUVvinfW8qkQGBmY93d1TNkfQS2cNobPaNPBIcxj57aE1/ntXj8P4YxcAip9bbdq3YHhzDxvvQmFwo3gnDvn9ne6B3OgsnEYCO2qoO0p2kKTm5d2pm9VU3oPXqGugxQDDeHW0B/V0lFLp6fmncLGfhobYuGZ1qc+X9TFmR4rdnHgw8+2cIWnm1b3SYvQnK4Utp9Cz8b4NdiDt8M5jda4Txl2ieflMvMVMO5rYTdm6JuhutVLunWx3e8zIgb4RbtthEhuqnvwxv+oqcbDxoNe2gFjnH7zO9n6qkJdTGdiWGG7ZiF7Lfeh1qwNmiDH6rjz3Xt+JKiPMJsRznOfbZMrOYdZVX4ibGtk5x2dUOwyN89qTTiokBseIdoybobL/TqvPSnyNKMfrYBQYrYjXTbTSQ33anOViHtIs9k3h1ava6KqgscxzIeV03VVAt3m972VZwOJYyGWkljw6ZJ13Wtp87Kr8DJ6vKXVIRGglpz6O33MHezNe3rPbuO6aQ2AHvibAUeKPi99seH81OZXcZiGxQ1jHTeXBxI4BuZ1Sq4cMZHGaJuxW53Us+6ye9lUjLOFBhw4TbbtJM+KuDThrP0pQDZQr8laEOWh1/osFzaOqo7woyfVhh8kztSP6I3C2ugVab2Bzt6km6E4qoSoF+1KUktGyqXC168HOlDKMdhZ4MVuWlr/tVFpdNtQpsremaZEwPQlTONRcJOLcMuw6l07HiiFRB63bZSHBdxnPUSkVqWCDvO4z0Uz0k06JcruaOaIA9s+U9EwKEPwi2ERh8ZKIyJ93GlvQ++rEXAtiQ2bHxjK4j96rf/cs6LhWRm5HeImXwnfyI36qX9Pvp2CxT4UKNR/8ATxm1bTq0u+mLnumrp9JnazvEzsPGjYfExIUSrV2Reow7mR4Lb5f4f19UKhHfg8VFLY7dnHbOiN1vX+dIhQ4mCDnw4sOPh5l1DXZ6fm8xaZFGrEh1ih+9OzvmWVFY6C7jqtVsRkVjYjXCiy6NBEUUulVLI9DRvF2KLIrIoDYmaX4tREmWyqvZ8CL3m9bqu/WqzoboR0PnI2EOGY3aR6vVd86ysbJluluLh7KK0VyyuXnsVg34aIXsy3K2Y2ZtNWzi+XeTMLHhYyeFx0LxzWmm5zd6pOJEkY0OFiKPGOHDl0U14a1s3A6ce93UWKw0TDxadq+iYd1stSAwziKYsOp9JLaJ/qTECAGtdsjTtOhL3mosPEitdsn3A0M7uWnh4MGjM3N5Flxqa94z5y3c2VEZCehpVXLuyrX9SrNiTinZG0vGt6Lmu3nOVSGMTEqa0gtbq+Wq1cBhjDgRH32kV/JXaxLs9UXWvaKbAggAEaSakxCXPsO97Kl0MgnZ9Hty/tSREDp5s/Fv6t7e9RMk6AGve5j5Uz8W6Xu0q25rWu0E+iqYdLJIVMZmt0ejmQ/areKa58TdzhQWDHdhJ+Nk2Nut6yol0ZpzE1Nf9f3KQNo92WrpZgmHEX2cWG5+mdm+yn3XJiGiOwmTxmlZ8pB3m9V3dSo2JYDJ8UupAsQZyXPhQwCWx2yeC4VgtcD+lKEFrWmK9207rPmckO5dgRGxWNfItZFmnUhpqvl5N9lyxzFivlTJjYYpY0Ty5v1K7Ci44iljWOa4SO0tb2qkW/ATaXMdEii2X6+FY2Pk2IzKdo4ZrfWZaERz4Y8a+G28pNaT6tSq4stiUbSrKDuAdLrKkS5ozm6zvZamFxkaADV4xnUnu071LlQ2VAa7PS4digxWd4dgT5ieq5HqYUbDY1h3XdZjgKvrvLPxHgexbCd4u+T+W7ud3rtWTCeyqtm02jd3OG/Ct3D+FRNsPEtP+YpMsZR6Tyb4EVj9kWumDTKRJCh0CKzeY/8ABfQ4mFg4hge3lvsP1UvNeEMJjIFVU34frfX9irMqMkzFg4mLB6b/AMVswPDkVstqBEWQWNlpm8m8lAtDS2RnOc+RVWTLTaPdQPCeGjsFTmtqB3yP1dFOa4XvU36zLwIDpBzTfy3W34Mxrq9jFlnGVRNfpJnqu49OWmWlbZKjEwOFimql0F895hVkxjDZoohYnDxp5m1T81yIyKjLJGPH8H4mHN0KjEZC3d8YqW1iNZDgRNozZPd/DDf25F6oNkZtcfSlxWtf97CbEvLTMrKjtkvVE8+yI3YR6mujPdLZucN2qluRzXdBBEgwHsxDn1baDDDtaNp7u9T0s61Ivg6BLxMV0P0qg/BYplWVtMh4zZbX30KduouVFTeVJ5dnnh/Mo0wgC2hzapbOLPMymn3WdPqK5AAiAQ6arl0R0srnNy1td8KWyral0drnQpHcIbTVTVS2nutV+EYUX7lzYbP5c/GKZ1Ajw8vvPqzgyt5pApaKRL63U6TmuptcXPMKw2C2Ut2QM5GRSnMdMWLgOl8ymIVZZNYrp2QExfuzrMmkDmXKi5pYaXaiS1HUgtc7LSOKzozxEiOc2cjYdoWdU9b+lTklOFtm+c59/kLUNxphq27S073lwVRjaAxXLzbfuq6fLU8Wbg61d0+jOeBDQSDVMhomUwloNpNkL8UBm027Pe6y5urqpWEyDyWoghSXWd5fKpv0TK3EaoWiYk0aGR7VIZ2piMl2Iw+Aitw+Z9R8c+X3ffQxIbpR22qitG5uxYfQ93K9aeP8HsiVxYUGG59358zfp6pYVjti77REYyNCjeJhU5YeXoeeubmSUMU0wGwnbRr3tDYEag/dxKfFV97Z/wDpqptKQMrXVOOfzstLmtWucO2WIhxt3EhrYdX8/wCWrc7kRZDGDb7KYpht+H5sq0KLfg2LGw8TMW7CJ0Xv72+xepa7aZbaZe6vCxg+veO0cK/QtfB46JsxVndDArb/ADIf/wDRnvqho33w6hQ7e4LJdDcx8nAi9xOS12RIeIhsc1x3fqpC+FtAWv3wMrj+lylq5pFtarpM8NbEY5jidTee71XNclGE6OCyqjF4Xci/zIfe7vXUlj4T3NcKfre81ObTEc2I00RWTz/A9Qa8w8PFZi2HDYsbOND0mc3nMc7eb3VRMGJh4j4N4T7+Y/qvarceG2ONnHaIcW+yit3fUf8AOogxhbBY/fh/cYj9PqoJKcN0RrPFxHlwmx1JFnd5rlRiOIdTFseM+K1ouHMIvbmY/uje/aqFO1JdEJa+W5Lq7zk4PmTJWLeEkMNDc13F36uktnaO2QdLNy+JeYnFhN3g3uyWlDxraWMiSZElvdH+56pkxVi850mnUTWY8lpOSqmW7vZnZfeTMRi2Q92p9uj8SRCLsRhn0O8fBftNfvIKYBbSJIxXc/u29HvVJrXGLDh/w8x4fqpQFphsps6vct8SsMH/AC8OoZ/GfqapAW6HFv8AdVu733nyuVcw2watrGYy/aijEt3p6D9rmpcSK3ENZt2Z4dPjf5nnpiehxEL/AJdjnxIu0dkt3k+NCayJs6RlAcJkmfRqUnCwKYceLiadlKltqU2PDP8A1G+yQous8iVqVC1zZ6Uz3ZJUQtApY5we4TAmbesrdIeK2kkAyI1DD8qS4Mm0xWuHAOYQel3laf4l2Xgdsi3ZsikTk2v1kGJgtGdrgRrIlXacM6G6p8RzrKk5hiDKRlQmDSZTfELm0tFHe+JIfhhkb2VbTzeqrhZMTkOWiIw8rWidhVrorEV3MENrJZaQSCdfWQNqkKjVZX4EAx3UOe2mk7h3fa9pLxGEdA3SYre70UCOw+OxGDdkOT+U85fOXqcLjIOMhh2XMNxy8blLxUQ4SFgTbzkW0dBB2DXSMq7yLeq5vVclKN/cRKF/cb+N8Bwos4uG8VE6k/F//GvN4vDvaPGQ9nGhZYlt8dF62sJ4dMKmHis7P5vz95bpGFx8HVkVklOWBNz52KgOzkumWEEE6j3VvYvwNFhE/Z3GIzqdP5VjuAu14pd1bq1K5ejPUYDEjFQB1276xfCmFfhI23gl2zi9XoOSfB2IOGxFV9nEXq48GHiYLobt2IJj4VC2PtMuhnlYHhnEwZX2je8t/C+HMNEltWuhul6q8fHguw8V0J4StVtZeBsmfSWiBHFUGIHW6JCjZxIRyu/9/VXz2DiI0A1Q3u/FbcDw9FZ96Np6Eh3PSxIUOIM8PNPfZld+5UnYBsTix9+lkf8AKiw/hXB4j+Js9OKuyYRlPsn3lOg7mb46BOp7/Nij6/WuGMiiXis9/N7u8tGVtahycJgqtEhjoNov6vqtcpxNac6ceun8T88ynssRinZqWy6Mx+lO+yMhQ3a1yOb5eqjkQeDvN+qlMWM+hwnUOq4ZpU7zVGBrV4upOn8KOFOHogIJuwy5K26TpA8DMDiFSJs3yLTaS5sxS6YFxeSqLsedSV7iDKnVBMA3BMxKfb3k98MOPFiVRxu1zeKtM1sELaWBuSFzspm0VT1uuvIiYtyRtkeVv6KrhYq4PG1ywsWI7aS8XGl0vrf67Fz21F8OO3Yxmv3m/dxcvQ8/9aq4uCyBiH7LztUMbExY8EwIhbRlvSK2luZtLuiufBmcUdEpiN+zRavvBs3/AMuncd5vRQRYLGx3Yilv3JqZ/i/K9A15ybr9nu1gO/uUmK4jo8ZWCoZkxBGma5TLzy0cpaXNz6Fujxz7zVdMIa1P10nZRsWO1n6LK1yAdg8bS/Q0uB2jO91mu769A2K2PDbs3D66K80YDKQ3M3pWt61XWT4DnYcu2bnZjVJ3OnM5rejWmXkbcSG2O2l/3nRdL3VmOa+HELXTbSbyN/OU/a45vU2x4NCCJiIkWVVJInIhoB81Jq5opWZcbTFBZ0JoI+FGzpiFzoP8N888H4qVRDnT3uBTW4qK0UzBB4EArPF3ui81azGwIkSHLC4sufCd/wBPiGhLxGHiwojXvGRpLa29NrlDMRFY0sFNMzIFoNNXV6qL7VG2ToWWjzfiTJM6K47Quu+FLLbdyqQ1sTYup1Baazapu65EYYz3dn7f0omsDRSNJj3VZDkcIxh14XZt8ZmfZBAjbDEtdIdV3fh9NWGuLXVZXGVqgF0QiIMzIdxOYYAR6yl6OwZK9izGpgyZUaZh8HvQnOy+szdTHEeKo3tm7N6ypF7jDhwiamwnVMmAXCro1dVEYrjrKwpmALjvItdDurlR20rL3uLw136XLUEDDY8w9jOG2lu0pVFuQFo0mdQDvI8NFfhXPMIyqN539lORMmaPhPCQ4eGh7Jjd8LPDosKCINWVw6Xe6qdFxUaMWmI4ENnJshSaus1ILnTHdnKclMY2VhRtbUmvYUiRdVJr2jpJkWpjN0UT93631XN5GZErgjgiJc5tFRpnV7Xwqi72JE3NNHOmpcXFjKWtzTUtiOaKRL8EDs+pOk7WQl+Imy1i8IMLhYcWtznve2rSndzLPyvhneqb29VXI2IixoLYESRhtLSLAGbd3Mq7RTu9vvbyYRJhvdDdtGynQG0/2oziopbagTdS8hs5ealkTPEeSyENAqlPNryKBX1K4hgEvJu466Hquaoc2XGkOtr7KshjZWnZQ6G1wkZ6800DaKGwcW6htzPmlwcRHwjq4L3M7s8q0tk2VN/xugdh4fb+KaYnZmxhPC7MQAyKPGfW6nxcJhsbLc89YAw8OYdmabaFWGlzZUvf+P6lm4W6XiZuPpE4jwVGhz2Z2jWzy9L5Vd8GYpzp4aMHNewZK0QxUaW8PSAlGI4uDsswZggAEIu2rMTTasw/CmB+0QzGYPGwgfXavJmxlp2L2H2uNLVvsrKiYODEeXuDs3V+VXC443S1MPgu9BW23BQGmYDvSZrjg4Lhes35/tV3KMSd9SFewuOxMF2SI6Q0HNW/sEDv+0pbgYDSJV+1+1Ay7h/Drf47PyWpDx0CNuxAvPHAwCZ5xM3kZfCpGDhNOUxBK4zpFJnpyxnSm3yaIHssZyeJHh+lZMGLFgilsR7hLR5qA9pO+1Rr7vspP8AumFPI38FIhuh54L3QnTq1yKtW6WvFHt4gGot2BZxj+JlTTi2aH2qOCNq1sVn+FvezuuT4WKw0U0NdSZbj8pWRtonZ5ZKNq7eyzv0QqNrm66FMzsoENYbY8WHuPOu70VZ/4hiO5/5aBcz/2Q=="/>
          <p:cNvSpPr>
            <a:spLocks noChangeAspect="1"/>
          </p:cNvSpPr>
          <p:nvPr/>
        </p:nvSpPr>
        <p:spPr>
          <a:xfrm>
            <a:off x="173038" y="-192087"/>
            <a:ext cx="304800" cy="304800"/>
          </a:xfrm>
          <a:prstGeom prst="rect">
            <a:avLst/>
          </a:prstGeom>
          <a:noFill/>
          <a:ln w="9525">
            <a:noFill/>
          </a:ln>
        </p:spPr>
        <p:txBody>
          <a:bodyPr/>
          <a:p>
            <a:endParaRPr lang="zh-CN" altLang="en-US" dirty="0">
              <a:latin typeface="Calibri" panose="020F0502020204030204" pitchFamily="34" charset="0"/>
            </a:endParaRPr>
          </a:p>
        </p:txBody>
      </p:sp>
      <p:sp>
        <p:nvSpPr>
          <p:cNvPr id="57352" name="AutoShape 14" descr="data:image/jpeg;base64,/9j/4AAQSkZJRgABAQAAAQABAAD/2wBDABERERERERERERERERERERERERERERERERERERERERERERERERERERERERERERERERERERERERERERERERETExP/wQARCAEsAb4DACIAAREAAhEA/8QAsQAAAgMBAQEAAAAAAAAAAAAAAgMBBAUABgcBAAMBAQEBAAAAAAAAAAAAAAABAgMEBQYQAAECBAMEBAsGBAQEBQUAAAEAAgMREiEEIjETMkFRQlJhYgUjcXKBgpKiwtLwFDORobLiQ1Ox8mNzwdEVJDTxg5Oz4eNEZKPD0xEAAgEDAgQEAgkEAwEAAAAAAAECAxESISIEMTJiQUJSchOSFCMzQ1GCorLSBVNhY3HC8OL/2gAMAwAAARECEQA/APQ1NJFuCk08D6QlObfWyXdukze8lV7iasPlLS0+K4Qw0TmEhznSmJyHDiphlziB2cUJ3BpIa5xOVoubdg7ygubh2f4jkT3tgN4bT+qombnVOPFAggXPdUdURiSIAmJazS/SoOmqAY7pDmfwTIZ8Z5oKQXWl/wB0UF+cW7qxrv6qZtQ1qItQ27Sls+BUxYbWgFpJ5oWHM32feTooMsrckiau93V4p2uTzRSc4MBcSJSzfMsyJjA05W5Z73WTcROLGgwZya4zd5GrTxXg6BsG9LTL8q7uHbpQ+I1lHDf7BVowmlCTxlLoKDA6I0OpP4/pc1O28VopdKOzqRRn9tdhoDcMHMbXqXCo1U+b3Uyl3Spd6Fp9LM/o3f8AOROBEOV7oETqRtz1Yqh0OLCnl9bo+qulCaTtA5tuluqGbWCJwonHz4frVfAt4V6c/OYyoSjq/wCcBU3T0mOYUsdrqnHEQ6qXMEN1t3dTCxj26/XWUPioqTi0U+GkoqXqKstZnipAlYEgHijdBPGbvyKinIejSt4zhNXi8jGUJR6kEYdIGbXhzQuaW8TrzS3OsDMukETZyLpqyAmTdmuPQiaXNOk7+hCHhptPsClsS5n5ZIAgVVOcpDxMSKKdUpSUFo3gJStdAB1TN5gcwEtwa/iSToBwUid/IlgyM5Gq6ACmJbOX5Jjhlbm4VJQvOdvreUg3kfoIAbXk7UEmzuTpoVEg78VzmkXuJWM+SAZJFpTn2SQkuy29b4VDXAyc2dgQUVUwLc0COJHlJ4DgobYiQ5pdOYm44X0kmtFIpeQ4oAAznO4B1CIVEG4QumbX4TRdE5eCBnMcePOyEkucCLSMyeSiGRMgzEgSAU8NsDLeTELiOk4OOg0I4pgM21cxryUO0HkKFk56WSAhoa6d9M2ntNRXpEjxXNpBfLnYc0RzSQM69pS1koc8W5zUOy68DZRIuOlSACETmSDzlZMJBFpfilkW1E5aaqGSlJAiXHJOe6UDCQR2o30jn1lMmmGDqSbAIQHOabsmllkgPJ6POTnNmG82lDFd0er2JgdKpoHYlAWn280QdSZiZEpgcF3+90APOvO3NBMDnY3UOcZi1lAa5xpE58Ss+b0LtZakgl5yjinOiMw7e/8AW8gfEbhxT0yPpyokucanXq1KtaEc3qMDto+pxmVxABnP0cEkaniRwXVTGkpapgMdP81wN/LzQkktHCRkVwJkQRM80gDnr/XmjbKUhqBOQ5pDZm1je/YnQ5Au0FljxH2Mzeg7VoFufHrAO9lQXOdq4pbJt4nIavaTDqvGmejyM6IyeJGtmEhWGRH1Co1Uz3ilxvvoPlLVZpB9IWkpXVNeWUP2FJqzUkFUE4C15Gd/IFmw4kRsSLCiAOYwih3dd0VbY9vRcPN+FLGUNxMtNtxhkP8ARJMMci3zDT7Td1N4zcuWWQLQryd3YncflQEgHdiQvIJtVo+hJEeFMtqpv6q3gnV8nT6AlUx6niE2I8cWxP1e8jqhuEjNh7UNDOQ9RDS7o0u7rvlcrUbdNT8k9hLafVD5AjBsKefP3VBbxkBLWeigetDTK7Z2+sxbR4ipDSosv/esxnQhPWJVmKhrr+CIGZtICfKZT6GHdOvoStm5p+rrqhxFOfb7zmnQqR8MhZJBnfXhonB1Q1QFlpO4j0pTLHTTmVummroxaadmPLqRqo1APGeiCYmLC6id9UANcGsfzmJy5JLiSQW2lqmuNQ0uAgaC8ZWlshKZ5oQhjM3Arib6k9nNDedNxYcUJGa5QMh3RpCaHA8AHC0viQkTlIn+gKKlpaTefBAHNA6X9UMjXzGl0sAyLZnXnwVloHPh7SBETllEpkXJ4JcjDqJBdbmuquJ85onObyPFAC5menDkiGUbx1RchyEyOaW8TM7CVyDyTuFhoyi5BadByRNpHG+k0lpa42meaIg8qkhnE3NI4/VKlxlJpvfhqhLrWkJy7JIiRvcZhAHOBkPKiDbVVXl+ahxkKtOQkoFRIINpckCOh6nUTN+1GdJMFwTdERS3tQsImeHLsQBFQkKtfIhBMsvNGZE7078uC4azAAlMADincCS53PMoNxwDjqEkTnr5CmATuJk2kgASJCVzaYJ4ocyaZ3lyQcJDUGR9lCYMY0OeU57m4dvf+syJzmYdvfkqDs7qnGZOpKS0Hz1ANTnFzjU49vuqabKSJC0hNL471hqhAdK51HauItMyRTBB0tYzXADjefNAgNL8JLp+U2mSicAO0aSQzGmkkAFTmBs2QqlPVNgU7UbUilIqP4WvxCio9g8ugSkrpouDtJM18S6BXD2Tm9V/rJfRCxAXObFa+W0bJzbdV3R6zVrQ4jXMDp2c2q50PS/SvKrw3Hpxj9XDHP0byviN6F54VkKqPHRe4z+qtrmqfdllXEN6V90e7lSAQCLmcvIVdjDL7Syi/NM2tIr0+FalTcXuxOPiW1KEo7dn7DRbHPnT57ye2Ix/FY8820n+aYHFxqvfgnU4SnPWO2REOIktJbjXSMFAhOxEQxnMmwmiE7+Jm73RVdmIe00mT29puFYnAjDML95ZUlPhJTyhlCXngaVFHiIrF7omlEwUJ2djhh3fxNlu/LUq78NiWEUtGIY7socqzGx8PP7PE47j91WGeEHNZRioT5z32Szd1y61KjW8YS9/Wc1q1L1x/YJ2jaqHVQ3dSKuLOU/U+qlqQ4sDFA/cvqHSlV5jqlV/4fTtIu1dB/w+gzKs5cMvJP8AgaR4n1LLvgU3F0t3ad5hzNQGI6VLHNq6kVWDDxNLHRYFdX8vfSy2FGy2ffci7zfiXJOhUp7sPz/zOunXpz8SoDjK2Q3Qmvr7UcbaYcBkaG6GXXnMOafWarGzdD3XPZy6bFLnRHy2jWxfNWkeKcVbDd+giVBTd89v6yqHNcJjNZEDfdBE9eISo2Ha+WwifZ4vfBpclj7VD+9hVgfxIOe3Wp3mrpp16c1q8ZHNU4epB6bol1s5G3+6JppBsdEtjmuzXBl6VIPLmttGY2YU2uAsiiNZI0z+uqg4TM0svF2lxaExBh1t235qQO3KoBlyMwik3Ubzh6EADIzIkNEILpO00t8qa4acwLlLJIbYDU+hAAAhzfNPpR8nT3lFOlxm1aiDDrV5PlQImm3OZnrKykETFrrnDLxqA04STG00N0qkgYLmNaKaZTlxXAyHEy1QlxcdPzUOk0aEyFiOKBE5XStxmjcG8AeHkShcTuJifkKYIk+Vh+KAIlVraWkkM5AETF7Dmiab5pazKh0ri5B5nigCHPyg3k4z9KjpcMw/Fc46MkopcNZTbomAVwabTGhRylxItrJC0O3pcURs5oJBBNzwSA6hr8tzMzmLyXU6UlNtCJpSxmOvHkmBFgHTmZmXoS+NpTOqcXNplc35Jcr+jRAMW5xc6ZuTxKgyJ1XWnoCFBABtxvJSv8lPXkQba38iTec56G4TJ39CECkzPHgqJZOnZNHcDhe0kkumb+hHVcTvyQATi3QX5oRx0BOgKgg8LcZqDMkTHpnqgCSCBeWnNCBVqeHpTC2fZ2INJztySHYcILYrSCBMaHiq+FgOdXtXlwa/KyfRVzDOzyPKSA+Kju8/9S86V1UnT9+H7z1IzvTUvNs/gWgxrcrRaS5TPMPIp4rz5FpgO3fSsd7RM+lbJ0PkPuuWRGB2jtF6PBy1x7IHNxK2LtmA21rDlJSA4kSI7UvpcU5psZCcxdegcREjVqmOla51QS4k8dFJF9QQOJ5pWuHLUtQ47m9Ktv10lahxoUUdvVWSMmkzM3kpLzL6suepw1OesdsjeFeS0luiarsPD3pUO6zDJFDfiYM6IoiNJqLIo+JUIWIiN77Zc1cZiIUTuLB/SqP+yHzmv1NX/wBgWT4Qj7Jzdi7bXpdagVKrAhFk3PzPd2/WZPXKKnFznAqHDwhL1B3UFreI9nVS0rnarE18QC3zX+d8yQ+E3ol0F/lVkBEervehA8jNccS1rrNjdxwpc71kzDObFYXNa+HMFtDxuub0alaLf7Pk6qpRdu2dByz9ZncW/wAT+2Thn14e/wA5znXLXTqbyXENdJ0ro2EReFMWWnXp6veQylz1vNd1Oea12yj1wOCpTcH2+Qil1rEgCchwRX3utp3SjmRTK9+fBC4TInzmtDMIA2voDbiplIT1lfyoKs1zKRUuJ6LhpdAAuFQqUAmniuaSBmkPQntAkLho/JAANLSBwPlunQmtl23vwVeIOlaU+WoUNc5nSOnJAByDSZyEzqLqJltrOE7dihzx+SXOoCRE/wA0AWabFJAawz1lo0DiiaTLevJQ0zFUqiCQXc0AEHNMy4Bs5cUUjfSRNpGaQGh8yZgHNbSae0GXZNP/AAKx2Xpc8tko1NPl4FG5x0pJpPBFKpoBsJzuZlAAlxtdERb8OKlzbHKMqr5gbT56691AXLpYNmaSUoNIblMyBMgm5XNjHddJdMCXl14oAB1cxYaiyk1NO6fxROa4xG8PSje6rjprZAFTiOF0BJBnrJdPXW6h2g/DyqfE05IjUF2ktexATVrLs7UdUpiWoSyJyItLmmiGiWtvmmJfmmSB/wBCoGkjMy4qRx/3TEQTTxAmZBSLi8xa0uJSzKehXTceMgNUMA5yOvBCb6/9ypEuN+SI6WASGFCNMQXnIgpuLGYO6zZKsHXvwV2OK4DfR+lcVbZWhL2HdReVJx98AmyfDY7sRKrhHE1wzaoVNB5tVpcPEQwqNLpkbUpZQTZ317qycVZ/latU6KnjIW7StOFnapD5Ca0b05/OUQ4ECciJSmU0AtFSQQAaTx4DgjJJtMkL1jzxrATey5zZC9pnQIGlwFpqZns04pkkHS00BNpWN7yTW5py4DVKc2nkZ6SQMlkwOIlpNMkDrYpczIC11I/C1uxJgnYcyLFhOyuqZ+KvsjsWW1xLpVC/NSagdJ8isKnD05+GMjaFacdHuibSW5yoQ4rmgUuPmuVpkRkXzlxToyp6vdE66dWE33Aw8Q4l8ywBpLQCZTp+JNZF2z2w4fJV3YWG51VIvc9q5zXwS2JB+v2qnKnNwtDGMevvNI03ae/KUujsNWJAdCpqIcHWVd49r9fdcnRojnNw76jS5lR45korKrsqTMqeTjuKhh5xS6mo+z1vWTYjZtBsXNOaXHvIntqHnf8AqN6Xr7qrQBQ50ObvGLaFSbal6ev2BKnDBx80ugOUm6iYM+xABepxObtRykXN4zldDLLJwNjbsK9FNNXR57VnYAz6PlTLC9tJFAwyn0gbSmmgCWm8mIBrmzMrifJTxtoeB1BQaGoTHZwKkcxxM5diADJLmXkCDTLmhmaqfwQlr95p4oyQQA7sugAaRPiZc1DZXlPW9kRBHEowCBVYAiQCADbCy1T4JYpnTPiUVRp0NPl4pRJqFkANk1p0MpXXRJya6Yon+SgGoCcjznoll8jQQA3SWqEAzdOU/ijPDRV7l052/wBEwTkJlMR2Y2mZAyPwqCDI6G1imTlKWaZvIXSyb8PIAkFiaZtnTKeoJuFMpmVzITE+am3b+KUC6fEEcjwQARLmuDpmxp1T3Sc0advzJDyeiDpV8ymuw8iYCjfQznwXUkjhfmjaBM6KHWPLkskzZrxYp0wbgHhMItkZVcxMWS3Ey4i/Hgic5xFzO2o4LRaGTdyOHI8UM1wnKd3KJ9g8iYjiSTIgeUIXWErogb6Slohdrf0IYHA87zUnyqANLAXkiNhb8UmNEX3r+VaMM14dzfLwWcJAXmeFlfwr9Wz5cFycUrqDR18M9Jr2TM9jnQYo89aztfR+pZmIGemfP9SvQHVwW/4eVYcTHOjTqmlLZUnDvGKvifuw4dQe65WEuKPFe0uSk7NP0zOhq6t6jFc6ozkJgfijF5cLTISplplqUwC3Ga908lqzsMAtO66UjOU5jXkpBy8l292IAGZadDfUhFf0qCHDj2khRORnMiWqBEO1E+GpXF05y5clxmbiRlcqWi/C95gaIAHSXZp5UyrmJzHOyAznPtXAlw4z8iTGhstCJGVwENXC4c257VLSZX14rgR6fxmla+jGnZ3RcgYiven50v1K0ZLLBMr+UKxCim0N5835VyVKON5w+Q7KNa9oy6jTH/Ss/wAOKUtFBNULEM7GxB9eqlzXNW5w9hrDzx9MyTpL6n0VWit0d1vdiKwgc2sFv8z/ANTo+2opyKsRIRmNidKVL1xJYCOMvSl4c0PdCnvD3mrnOLXGoZt35V6HDz8hycRTwlkBUwOMzeSZak3mlu3r6SvZSCKZT4roOUYGmIyUroJWLexEHFomCZTlyuhc4unyt6EwCD20ehAMwuLA2PNDOU28fJ+lG2cpbtkcgIbqbmfJcZiXlXNaZu5yXBrqL8DogCXOpMpW5dvVQjWcy21+xMIBnKelkkB3rf69VABOBYRSVNJJ/wBZqGtLpgkCVtdCua4MPYSgAmtps6RvNMIFpJJdIzcCQL24I6g7RADA4Sda4EwAq5aZ1dYaE6Bc4ua76sjc7S1pIAKptJzeWygNk2oaDhJDaVpi8iCL+c1SDLdmWz/EoES2VNp6+jvISyp0xmBEx2KBM2mJA6DmjAHEgTuJ8AgAQ4NJslOMzOaXMkHUE3mVAAmdTLmpSRo22OdpPyJVXCwnzUkz0PZJDK3EqlyIJrkeI4KDmNpEHihIJHCxtNcNfJ+CYrHaGRmQFzpai/aeC4ukSdQbyK7XkQRcJMEcDMS7dUR0UWB5SElwNzxQxnAFPwr6cTCtl2gafWVebmmng7QlFUWEeUe6pkr+BUW49LxCxzdniozZneyosFE8YYZ/iBWPCjfHQ4svvYTVmtNLw6wLTUO1ROCnTcSoTampM2P9FB3H+cERIs7rgLho/wAz4l40VaR6fO0jEiNlEPlKCbrjkbJse0V3oSW6/mV7VN3hCXYeZUVqk13jW37JBSCb+VSDLkJ8Ep2IY0yIIINwQVbaXMIU6lV404ZS7B5lTPjMAySybcBIySvtULtv2Jf2hgdMBTnD8TX6HxX9ifyFhreAPaibrqBIykOKrDEsE7Ov2J0OMIpADZS1MtUKcW7JinwvEU4uU6M4x7xl7y9Ewj3RrMm6EznwQ6ngeQVmA215icxcISBKbR6OPqoWm8pg/wCiMgt5O46pMDmzlxtcKXSsoJtynrdRK3H/AESYzT8Hxao1B6cNzb8cqP8A3PuqhhHUYqCeFY97L8S0o4DYsTzvpy4eKhtOyhPKW7sFruzTkeR6yUYjZjMEt8drbclyRp1J9MDplKEeraFEiGFN7Yf3nb/E+syOI8bNkWyr/aGuFJAMzMifFE2JD2b4eal/u95dkKNam4ScJ9+Bzzq0akHFThl5A2uaQQ4gNA1nokF0MOyuqtwuqb8JiHHLEbFE+dPuuVmBAc3eBbx0XZnF+443BrwHh1TZaSOig2IlK2vJPEIS1S3QwPLoSnlYVjqnO3hwXNfoHTtb0pYF9Tr+SMumZCQ4zkmrEvQkPzOuU6GGk3OvJI4CoT4VdiYAb6aJgGQZy5H8lXcaXlsr2TA++YgkayQH71rmz1/FAHONrdIi4tfrJgaJNPSnxQRSNZSvdvIogWyHD/dDAJ7XcRcJbZAT4TJtojLnT1S22PW1HkQgYUzOdvLLQLnGqQOa5/BCCby5SE9CuIPAfTkAE5thmXBxBll56IdRI6zvLguMv6fggDrzPRDvyQ3mf6ymioqBaCWzvMFGxhbznIDskmgKOafEdqNu6UZ04FAeH5qL3LaIIMxpouDhKUyZao5uZyQOaDmmmmKwBMu2ZtPkok6d7cimD0EykSU0MmLkaJ3JsVC22vFE0zHG3JNe0S4/ggDQ3jwQmDRFQ/NGJSnqQbjsSvJLVA5xBQA9zpi3K3YgmDzNuKhrr8OwJ0NzK27SVFQSeiuUldpF3F+MwWDf1RsvhWaIEVxsJDmbBbuKiwNkzYlru4seJiXytJvCQ1XJOvUzdOlDKR1U6EHD4lR4x79heg0w9k2O7JNWoroG2bsSMzafdWJh4gdGG06S02tDXWG64LlqZw2ThDrzN4qnLdCc5RjDDsMvFtzA9irN/Pgr+NH6is8nTU8wF3cO70Yduw5OIVqjfq3j52GltUMSGyM24zDRQ0Sv/wB0Y56zC3aTVmZQqTpTU4PGUTKex0MychWo9oiClw9PELPiQnQzJctSnh7T6XguPjxCwntq+j198BaNkRzDqgXLNNp3R3ShGaxmsolxuK4PB9CsNex26QewG6y12nNaxrSXVuPNrf0qhU1pP4Mv0GqLG8jw8iMy1BlbRZrI8QEdO60JTF72lILaM1NXR43FcJU4VqM3CWXRgGC0jh2ldVKQBBEpAySrAWsRYgqZ8ZTlyCto5h0IyiVaSIBkFcxMfZhrr1O5/Es3aGYsmPm8Z95w9lvWXPOm51by3Q2fOddOolRtHbOOec+wTEFQa41TOaqcizvNQQ647xDZN17nzek5AGuixBh4A89y9NgsGzDQxZda2nF9oUf+EOpm1+bXU/vVLE4bE4Rld3Zg1vezd35F65rVSDRi8X/9vg//AMmI/wDiRkPCJ5wPjs3mH/X5vcVpuIfT6d1avhSI1jGw5Ctxq81rf3LBYJsqM8xNIHAbtXsocYzV5QJUpQdozNWFGhqIgIPKdwRoVXPg6IyG2KwcKsm9+5DBjPbkiS/087urGVKUVlB5dkzWNSMupYy9YRLpg2FyJ80DTe2nGadGh0njRZL4ai/BFOSauhTi07DARIiSEOvm+vORNlL+iAxWT4y5rQkY6kfjfsUAuJnp1bKDduX/AHmFENx3XBAgyKjNDTbLIkGUkRcJ2kew8FBubWvrzQARBZzFuSCdM+JOiY6bw2r+uih1PL8khi7iU+PapFU5TGv4BA6t3DyKSTIkzNgZDmmIOoX5yQAEamd5m+lSJpm3ognmoaKg+eXgDOxQAYJvT5UbHu6KSA6QuNPpyKYYe0hMDN+2Dy/7J0OMyJunyjihiYJhnRlJVT7O6FznPe+FZ3LcX4F81VWINtVNpSJlPWR1WXtokI5iXJgjw3dItPaqTT5C1XMutkTY+hNmAdbSVKvLlcNVMN1pEzI1B4otcTZcrE8vI+lV3OP+ygW/rJcJOOhF5hNITZIlJDUC6UtBqVJkNNVAAnM8EANpbKqyCkjyDgpJ5eUqKpjkkMswX0vpkMwQ4qFQQ5uh/okTMpznLQrQhNfioL6Wfd9q5KlOUKsKtNdXWddOpGdN06jMwSBmLEXmtvDtfjGl8KTbBufpRG739ywzUToBI6JkOPGw4LocVzGusZG0/mXTOhCok5rpOaNaUG1Fl7GDKbcvdyuWVI6gy5hD9odEyz4npVVb3vKded9VFGn8NOPfPAutNTwcfLAMEp1wJCR4kKuKeFr3CbrxPkWxiS5ukv66IXNqaapEAXBHvJw1tfmFDhIm4QNNxalF4yiUhh23qn3eCF2FdLKQf6hWiZGRnPgonL0rN0oNWsdkP6hxcJZfEy7J9BnOa5u8CPKhWu2l28ARoq8TDsvTNZSotdLPTo/1enLbWhj3w6CtAbU/0K+DIa8UmEzZtNwSTP5U0OmNBOa1pwxjr1HmcdxC4jiHKL2R2QBc49ljrzRTt6F1TeMiRoEM6rnQX/atEjiuG0VTdO31UgjxHNAa28WIQ0AXl/YnsbIfg53wt9RKjQS97YjDS5vzVJwV9wTfk+f3/wDwa/g/Btw8Pv737VssFS8xCx+KhgB1MQeT4lpwfC0L+LDdC9KqSFGVi/jI5gQfF/fRSIUH/M/Ym4eC3DYdsP1nO68T97llYWPCx2Kfito2mFOFhYf643rq9jo+yw73TzbjPOd8jcyg0MHFxtviHunlnS3zWbynCwtrEhs9b9vs/qVUft9n6pW74PhhsN0V29EJ91WZGpCYF5iOAMTFA/mRf1r1bN30LyMR1cZ7u9Ed76BFqNFDYcBvGKyJL2WuSIRkJG9rFOjiQw44iHFd7VLVWDS01Va2lyXPT8ffP950VL6FgjKb7vYktaDrI3nI8lLJ3NVzqmASGoJ5jWa1MwS4St/TRGCDvWI0Rw5SzS9AQBuYzPAgIAgmZmOOpkjlzKCkNsTOfZKS6RPGThoJTmgQYmxhve8kIm6WgkPzQFzpG0kUOoiZkQ0cEWAYJS1S5CduB05qABNxn5VLRd3kQBNIk6nlPtUPNmWp59qmmZEhK0pz1UxIYdKbiCBYg6oAicwJ2sZT5rszneLA0udULobqTmM27qKG438t00DFte2KPFPDkTZ1Se0XM7jVeOEd0B+V0SC7y5VpwfC8SQ2rNpLi1QaG5Ew0KJOypxMCWjLTpyViDj4Ecbw+VWzcT7LosgZ550Ew+Dm85aJTIsVsyWhwB10K9IWscMzVUfg2XpQroTSfIzG4tltWnvK3W2bXBw09CrRsA7l9ecgh4dwEpkS4E2TyJcWjSs8cEIFjf0KqBFh6AuGsuSLaOOole6d0xWHATPKXaudItlrxKgcTyH4qbk6cBcIA6bQBfVB9qxMBxZAdSyLL93mopJOsU8aBLyFycOYpciS89R/6kWWKxzLURPpvsKUBFJqb67ZfWZamZnBroEWRkHNOvAhabCHCYkJjQoYkNsdgvn/hv63dcqzHOhuLXDjcFQ4+BSepbpnyTGjpdl0tpBuOKbw1UlkkhpnfWaF183bwQup7ZeVR2DSaLCD1dOQXEC+YfgoAmSZ6WUkc/wDugCAQDwMgoJK6XCwnxUGV9JjigZ0jLh/7oT2TBXTBHHW6EuN73QBIF9U6GJmRuIYrcOsXbrVXhyrb2z48VeYA1oE813xOx3Rb6imSbSivMVFpNyfl/eU8XELaYTXGreeihYfFPhNisNdzkt+xVorXbRz3Dj7vzL0MJzWwodEqaRotjEy2w8Y1v3ETL2fVSAvbuvZT6C1ekbFDgEDoUN9VbGu9CQ7LynngIUsppkPR7TUcnkDNUB3i72VoYnAQGw3RWzZS07pWZCsCb/jxdlb7ybEWIUMve1jekQz5/eXqIcIZW8GyWP4NhZnRbeLyN87rLYMaHAYXxHfXdUF+B2NjCDh39ZwoZ637V5iGKnesGp+LxTsVE4tb0G9T9z1GHGarQMFvKlOSpU5ykEIupUUUNjEGNLhDghvpc5VXvDN4hstHz91WAMsVzpFz3z5W6LViYuI2MRhocy9sQOe/qinda71lz0dUrHRWTUmmarTXuOboia8wzKxqEiRzaqcHaNiCHbxYFTvPbuZcuRWIgkGmRJqE1u1qYDmkEzB1PD4kZOU3kQb80MOV7crKLmehAOoQMmcyLcPTJEDSZ2dMaLqWyJKCHxq5oAkuNZy5ZLhMWAk1wP8Aaiffdl/qoaRL03QBLWtcOOqgcSSRLVTMNIuic5rhZvH0IuJjGC052n/ahiNJPpS8O91cS9rNTnOM0gWpXcS4yuNLz1XTDeYmmRG6XkZ8lDg1NMLHi4caFGbscSP/ABJKtEhRsK40uyddTNs3TtMCQ1RwsRQNnEzwnTy/KkVYWI9W/wA95vNaMDwhiYX3cQRWdX9u8qEbC22uHNcP3mKuGltzx0IQB6+D4Uhult2bO3qrShxYcTce13pXiIYxEjdrm23u93lYbHoAqqhme+ydu85Io9n6OCW6Gx3CVuAldYsDHYkdSOyXMLRhY6BENOaG7qvH6UxBmC4bsndhsVXezrCn0LTEiNQlyPEA+W4Kmy8A58zO2DaZtcZz0mhLYjdJulqDZaBgMdu5El0OM08IjZcBdGqCyKIjZpXaQZEHQqZ3LrXP6cqYWtdvNDfKlSLSWW6zfNWkGmyJppBzRSQg34X0Un0eVaXMwPuyf5bvcq+FMiNa8SeByDhqPmb3UM73uNCCLSQOnZrXWmNi/wA3NsnoEL2b2O1+u8rQIs2ofXeSanCzobmukQCw1NzdHzUVMSJltD7s+lT7qGhplkwhLebNJJAIGvDyKu1joW9Fbx4/MmTbOzgZXtdS0vAabY9slD3gcCe0JXbcT4Ip+TtUlAnNwlyM9O8ppsRP06ICSTxkBOYXV23m8eI6KACmLgzPAgpDiJphBaCZTsPJJ3SqSYluGus+CaQDoEMxYga0d72e8tAMiMPjQ7jml1mqn4PxEGFEdtXbwFK32xGuGU1LgrcVUo1scDsp0I1KRkFom61nMtyy/pSG/aYNmuMh0SJhbT4EJ/Ro+vZVd2GidEh/6ltS42jPt95jPhanl3FZmOxLN6Ez803/AIm7+Q72v2rocNpfTFcYVjdzT6uXqpr8HFlW0Mis4PhZv3LryOco4rGujsEJsN7KnCq/uoYYFvrzfmTHtpBy8OWikSAAtYAeVMREKLHhAta4tbPmFJLnGbnEnmTM+0uFzITJ5ATKsQ8LFicKQolUhBbi405z6UVw2ZkPSVoNhWhw29I1er/cjbhy1uUXn7SmE4sLnPbybbhSvL4iu6zULTjSPRoUVSTknlM6JAtp7Kxo+Ai7Z0WG4fdijSp0Tvr0jYjXaEKSxrtRNZw+JT+yqfOOW7rgefbCiMc9zi5xiEEgiQaW9VV4uLbWYVJcfL9VL0L4AItIiWhWU7wbDbENNTT7TW+tvLpp8Wvv4fD7+sxnQ8abyFQownO8laYQ8zEhLQApL4Lm2LJgcQk09UlvpXbFwmsoThI5ZRlB2ki6XOluiUyl5g3hT/r1UgRIjQdDMaqGxXTpcf6fpTxYrousbIBzp6KDldMXnrK6VtHOyzsjLiCNLjlokMMlo6M5iRKCIaZFvVRkWnacpgTVdxnPWwDZKZOyJm7IbBGXhmdV7KeDMydIB1p9qTD0DU0ltrJpaBHRI4GZc10jeQloVwY1x1P+yWJg8Nb9oUtMpzOp4jimM8PLNtKbT3Ze6mBkO+k5bsutvKanOdSW0zMwOXeUSnEo6fPzWqE2atIHxkB4pI0E2zy+a5OMOHiA7ZyZF/lz9apqF8J7bydK3BV6HzMSHVZMllwNMNjW3qcc3q7qVFaJO4gtNpaJ8A/aWeMntGjfAPwqpFdFgxKHtH55qkrhcrNJYMrnMt0SU2HjIlNMYbRv17SkADNmNzYAWq85Og4SLFaXthGmfE73mptpLUTdi7AxLmtqg4ij/DjFakPwnSfHsPnsXmYjHQzS5tEjMjQhA2LFhuL4c9OKQ0z3UKPh4w8XFamkH8l4luJy52Dz4ZocrkHwvEhfxMv+IPlRdj0PT7Jrt9od/VVYuDDpbOIWOGgcPi6qGD4Ugv3wG23m5v0q+1zIm64OtwTTVwa0MZ7I8Hfg199hSi+KRlht9L1vuakHDw3nM32QqyJwMeUUjfY31dPaQRIT3NLdu7hlkG7q0IuBitPi3Fzeq6XuuVGI2Kw6eq/4XJZSDFAiE5g3n8P4iMwhMVTPK5QtfVleC382+0jLXWAM/LwTyJxIe1ulImeJClpAMrDhoocHWq/JcC2eb+idxWDqNp37VESJQ2dtDvH1W+25AXZtRSRefBUsSY7Yj6NnEZEphbJ8nZasia1DkEGR8QYrokQ0tk6DRkhvdl3qep+tJMGG6PDs6jZu21n/AHns9NbMJ74dOFhNY50OGHRNoMromVOEKDElEpMCLu69JMR50wzVBhQ4z2RnPHSfk/QnuxGIhQ/GhkYQ4hYHuBD3uc7M6qreV/HYCJFoc0M2l212ztc39TN5ZVEXdfEHiyHtqGXaN6zuqgEG58F2d1cF1W5FHd83ppkOLiYU4kGJXcZGOrVV8drocZr4VLorxU+qrpe1uoiYGZ8CLlbDEmNrY/aNb025OkolCM+rcaRnKHTtNeD4d6Mdi2IGOw2I+7itXkHbXIyMGxdpC6vj9/rpDWQXvbsosTDxJ/xR/wDthrjqcDTlrDbI6YcU+U1l+g+gmlwzSel7K9UGI+EvJwMdjsOPG52zs7ebS3LvQ3frWxh/C0KIM65MOI4dnVhTrR27ol2O3ERCDEIfo2vu95Mh4Vksxr/T7KZDjMibj26I7IlxlaRmuHpw8g6G2E3gG+hWBKXBUb8/r9KJsUs/7KY1isPSMjvoZIbzsrfK76cjbSAGWJaACFUL9rGH+GrTGiZfxcTLsCcZ5z7f+g5Rxj3EOhMdeVJ5iyXKKzdNYT53lMG9wNZKq8mp7szUVNvaEGMGIE8wLfQjhuDg48XH0d1QRUxocBU4j9yU6E2o0PoSuGxjXNmdPwCrvgMd0frrfCpnGh6tPqn4UQjtO8P9CpU1F5b6Y8Hy+0iUn4UzyH8VXfDI32n67y2QWP0I00NvVQuh/Ul1U+Lqx6vrv3nPKhTfL6uRjNa6eVya1wJzcDcA6q8cOBmpDXT6KqnDuY6qR1qXVHiqU/8AX7zB0Kke4Nzm7oNtQSqgzO9YprzIaEzBueaCFvjyK5atI5prVIsSOotf8lJlUbKMw7WgkzHBEymnMeKstHTba8hp5F1Qbw4oXVTJAGvPRcTPslaYITAw8dgTJ0eDPzf1eqsnDwTGxEJlRY9xzOn9dFa0GLFwMXYxZxMPEls/8NMxWEzjE4WVbOgsbm8o6E4mEGwXUnc7des5YUYhrWUzpkczfOWji474sOi3f+VZ0MkNJkHwp0ualTTtuMsWkeg8HNa3Cse1v3g5Kt4ThbSC1zW+Nq5e6k4SO6DNsE7WFvOgu+8hrQinaMHRt0v0uUS2zM9TCgMDokNkRg3s2q9CWysJAASAHBeeixAyO10IjxZF+t3V6CDHhxm5SKrVMmqqXaTCSbSZneEGt2VUgSCAQeIcsjaBjKW8euPda5anhRza4eG7RtFQiNbDk2GHGYpDTz6yqCKhyKZIlln+KkNpGmpvxIV2HhYrmzdRDIkJAXPrIThY0Ih1OXsK10KWpQJcw5C78Veg+EY0Mt1VWK1zXTpMp8Ql1kuuB6BJGgcuR6SB4dv4wVectqDj8NGIpdQe1eCDan5iBadzorIgYmkPhNegd/8AB9CqDuI8o0SHtb0m/kvGQfCeMwvR/qtnDeH4MT79qALsTBQnzpnD80+8qZwuJgAkExRPWd1sQ4uHxEtnEb+KY6G7oz+u6kNr8TA2nWadJ219lNa5rhlk70LSdCa/7yGP6Kq/AD+A71X/AApisVYmzppp4UnydJUMPXExLGxIbaGnPFdvxdluewr7hFhfew3U+SpUYktrtGHhl71Tc27uuVRINaPhWR31tiPhaV0SzJ5gsLKXdufzul5yyIeMLZVtez0K8zFBw3mubJWZlho6M6tm2m/e/alPwcOJuktPkSoeJa574dLyWEFz25rxW1Na5u9ka3oK214O6Q766Td5qOYGPG8HuE5tBA4tuFlxMGdW6r1r3OpNBzSVZwhOA2rdm7m+1R7r25fbQ4jUjyoj4iA7583s9Jq0oEGH9mguxFXjHuf4ueepXo3g4RGlQIcVjIF9lFgZfG7kSGkPIpR8GcONth3xWNqb4v1vUy+eqsSL41+1g5pVVwJ9LrVZVqY6O90Fzdr4+JTnYNxvqrFbEis2u0ZtWxQK3s3v2+wliVCco9O0uwopa/xEav00O3fgWnD8JxIUtqHO9GZYLTh8Q6I52SmGGwoVVNbvmTHNjM2LIbg/aMPi3Zqc3tLmqcLTmdsOMkvtOk9bB8IQI3SV0OBHCS8MI0MDNVBdLzodVXR38veViHisVAzMeHsNxI1N+Zq4qnBSOqFWjV7T2Em8Jt5/2rpv5n1SVgwfDDf4zC3yLVhYqBG+7iN/FcsoVKZbj4dRZDzzsOqB7zlO3lK3Hp5kE/Io9K1hxkvvMKnvMZUPS505DhEri08ZDQes5qKJmL7BxO7LebT0UhjnQXVtyOcD6ysfaGuYGvgsqbuvmfe6XvrRLh6qxVT4c+8zl8aDvhlHsJhPFIa4onQoUTh6Wo4sDaSMOjToju71TWqqYcWFvNd8PtJTp1odVP40PXAcKlOesZ/Dn6JnOwz+g5AIsSFvVfgmtjO4yd2pwexwPkXPjT+7nOmbZSXWsgWRREc0WsPzcm4uTS3nJJh4faHLvpMRzmv4uLSipKXw8Z/eTIxi6mx9PkE4ppEPM2UyKSDOeZVYW8820VjGR9sIeUNcCZy03VXgizu03XqUcWlg8o+TM8/iG3WSksZRGE2kJ37Vx3ZSNhaYuMyGkunS7d7E0B0g1zmkrqIFzMrkaKNbBo52PBcQAabEixMtfrMiFTTZwtYTQIzy6FGaWxJUX85iWIkTBukZPhTABJzUu+RBFY9ruq6f5fE1NhPa5hZE3Zet6q5zr0GYnBtjMc6Fy9pYsNrYcJ8KI0VtnleFswnPgEQnlzoYPi3TJNPVcm4nBwcfDLmkVoyJxPPgdVuegPq+FEMY6prcSNo3yIYm0aGMe2iJDfR9d1DFoMjYPBpInqrVm9SGtBsWFhZVTcwRN1++z9qDDwwyM1/2hiVCc9rsrpTOZrhU0+qrf/JRm+MhOgRuvC3PYTa0syeYmJBiRsUXtLIlT92ebKtmDhmRIgc+Hs3w55H9LKrngmHBhwS5rob3ucc7frKneEMTAw5gPdvbQf8Al/sWE564xMpP8EV24Vj51TYseO521e1k6Gnl1Vu4l/8AKPi6KvrurIdBc4F0qquGharpZjh/ztFMhRXDO1Lj+DwZFsNrTPUGQHqrVhE7JtQOSTR+5VohdFES+WsM+ZyL1cvSUsvw2mL/AMPd9oDC8azd5N7eWyXObybb9KCBBiVOi+onmThTLt7VdzppWWpWfFt4xrH+c0KtFgYJwHitnUOgrEVtLTos8whEBcIjhPQz0KcUVXxUVj1SJZA2Lg6FinQ7rYhY7FQRncIrVlsguoFXjNZqs+JHw7nbOb2eQ+LV2OVWPXwvCUCIA2Jk85Wg0OGR4/FfOHxokU5nu152VnD+EMTAP3jvxQGR74tc0GYBVKLg8NH6Gzd14ZWfhvDlchFk7+vnUrYh4nDRgPGMSGYsTwVHZJ0KjEMady7HN9nN8CyxDMF7W+Mg5/GMir2dOtDkuJDZFHjYbXqibHl2udh4uIiZnw4sbnn7j+r+xT4S+07VrK6XQ4cKK59WfP0VsRPBUJ09i4Mq/hxWB8Pd727R3FnYmBixtdrCrq2fjmTf+nosb0UycS1CivoZXFbEqhtdVEG96/ndetGzFwXvdCnnZvsf8/8AYsd0R1LtjFo8VD8U3L4zpvo91P8ABxZnZ/Es6JUc0Wtve6Ssg2AxozNFPmOyO9nKnggiViO26z5OY5jWzZM3eAWVta3ddCdlQQMW6I+M2hr2Qo2ybFhn7z1N330X1FYtxMHAed2h0lQjeDnTytq/y1pNitnvCrqPyP8Ar204PGlx5UAeTi4Q3ytd7rlTG1w7w6G5zHd/9PVXtnthxN9rfwzKlFwMOIMp4br0Dueegnbv8cxtEJruGRWhhWxG14aJEhu706O6idgYuHL8rtlE91Mhx4rYdMV7XNhzdS0dX1au6kMy3vy+Nh7tTdow0Oqq9neQsZEhziYWNz8XZsSlubd87qIHxotVURpfD2m0olT0t2prUT3QopLoZ8Y+Juu6Cg0U5l6F4axMF1MVnq9VbWH8MYWN0tm5ebi1tY5sQNjNhu6YNe77SQYMPvwbjfzfpbUuWpwVGfJY+w6YcXUXV9Ye/bEb0XD8UeXkvBQYmMgfcxa7brHh61oHht7ZNxMM/XnLgqcDWgtn1kTqhxFGfN/Dl3nqGuezccfQZH2U4YklpZEbV6T1qt3dWXBxuHjDI9qtVeSSwjVrUHZOdPs8nyTNJ0qdRXkoS7xjYDZAQ49LuNZ727R5vSY9RDc6jNKbiW+y5DbmmQmOinUb3xLWfEfHj9jD4pnGj8K++eHomaENwhQS/pSWTtHPiO0paVYjmJPZu5pDQGsDG3uXF0rkuWUp5vH+3s/OaUopJye6VQqxvvPI39SmFMs0nqgiBznxLHq6dVHCnQB+M169COMIHkVnlxE/eMMvxHpmuaKhmnrr8SgEOaRIjUh3IqQ6Q1/Lu7y6RBS0Ev8A3CgtDjc0iei4VNdqNP7lJpfwGqBCIkMRWd5v17Kzi2iJJ9pamV297vN7y04UZpFTaXsfKfm913RURWNbK1TP4cTzui5RKNzSMygapUl1VzQfiVrwfFAaYEU+NZ0nd74VSiwnQzx+vhQTMWik7N8PcfL68W/de1ZYm97mricG2MarT4/MvP4mA+ECKQSCZuI1HdXoMLi6z9njtayILg8Hd5jvhTsRhmxwYX1upRumRI8i4uph7Nvn26qtwG4fZv2pdtarII0GLhIh3tndrm9XquUOEmQzUHQyW1EC46yskbCg4iYi4c0PnbqxPVTMQyK5zaicPiKOtVBi/rW3h4fi4b8uzcwKhjjC+10NzO2Yqvu1JJ3kDStfzFyA6A+Cxu0oiNAa9jwocylxtw3mfVSzSC0H66KQ5z6aoUV8Ox3T8y0INV0N08lLrdb9TXZlnxYj4MMtdDP3naqP/EMQ8h0drItqat2unzekmwMc6JEax86Kunm6WXeSYGhDOzYJtdVZzxP3kjEY8QgKGBx3fZ3qloRmifBZWLwUSK5j4VPFpm4N3eq1yyjO8ghUk3iZ0bERI2+7U7osE7DDasIaQC1wBBHBU48OJCNMVpYfIr+BjMa4w7VPzN9ncW4+b3MvCFszs76Ve0lRMMXzuLzbr3VoCNR0K7BIdEFRc4NbfRveRkLEyIWBbBIe6b6ej0fWUxcPhohLtk6H5r/25VeqE7kyBkCDqgoLr3kToQk2+ZSiuRjxIbIBDtnEb1XMih3wpkONDqF3Q1oRoLNm+tzWM+sypshwGD7mLiPcYlzIxNGFisXA3HB7fJ8PSWlC8Lwv47TD+u8so42AyBDLoT2xbVUsy/LSnQ3YXFZZtfbl8Km5nnOJ6CHGgRmzhxGn66qMBzT/AFXmnYN0HNAJ82pFB8JYqFlcNpSc3Xb6u8qyNIyjI24uEwsf7yEKuvuOWVG8DxG5sPFD7HJFlV7fc6CvwfCuGjHOM60Mrm1McPx+JWhnkYj8ZBphR9u1rT2Py09empIgxmw2v2WyfUQ58Kp9W9v1O6TN3IvZudUKYjWu84VetUs2P4Lwcfo7J899iYjzuLe6NDe5xHiYkPZUO69X13FsYeJTCh+Me/xbd8bRtVOfve+qkXwTjYROyiiMzeof7Xtd5UXRHte9kYRcPEeKdPF/B4ylMg2GeEsO6MYDqocSfnw3eb0loNcHCppa8azYZrzUNzIEQRd7ZtHRP+W/O7pKzFxjdn4onagGg07OI3z3dL31aehLRuh3LjwSXwoTzulnmKvAiR9lD2xhxHONLv4fW9X3E8RYc6Z0Otlid7d6VPvpiKUTAdRzYiy42BE90sK9KfIqznmvOxz4MuiA6l3W/sStcd7HmHQo0PiXttx6qMxvvX7K8RlPm5eq7d3V6DYQI/3Tmz5cfWY7MqMTAP2zGzDKv4k+qk0NMzQ2A7Z7NzRKHJxu1+0RtDogbt2OiwKsr/4zGs9720boNAdTCrv9ed5qcWRGwGxPvLHxcrsq+FnfUq8ulfnN3CnTX1r3eiH/AHmUjBi4dzXM8ayXQnkWphcZFllefI74lRhiJAdDisc51WeJpR/led6mRFtdmBGbU+C40xNKoLqvusvR6THLGpTU+uEJGtOpFO0Jzpy798D0TcZbMOC0YEUU+Lc38V51pD2mk7w+FWIJkL1TnIEWC4p8FF7qTxkb/SmnhVh0+g2nRXVG6ExLdklniK+aY6I5zLCUrkHisqfB1FPf85rLiaKp7er0HNjOaC9vWPvZVIdfvEJTjNrLAc04UgyI4A9i9KHM8aLcpORMiTLSSk6gWMrzlJdq7QgjT5UwXInMWkbLQ0BBNQE+SklzTlndcW8Qe7qhE28jwTEefwuLDXVMlTPxkLzun/Yt+HFaRrXDiAfTe8xeaxeBi4d9VH/iQ/r3Vagxn4fDtfEJlEiubp5udQmT/wAbjZitE6HT2fD1uk3uqjFgiFKRt1p/Cr0GKyKKXSolkcudAG5E3J+LunKN/cawnb2maaojm0k1NFQK1MJi6/FRskVv1U1ZkaC6G/jr2hGDWGh33nQf2LFnQbUaC2NDMNwbXLL3l54wHwi6ETRrwstOBGe0iDieRzz9lzXdZOxEJsX/ADOg/wDmfuSJsZvglkPaRmx3Pc9sul/Ddu0+skugiB4RjQnOq0pfNV4sCJDiviOcWUsqbenpJG0EZxdVXElvT3Vd1e6IUWzXiNa4tdbjV8yoRAQTKXk4OXO2rWZX1WzJLjFaOsN7SR71KtMlxsLMK5pHlZ8Tespdh4pbWxXsOWRWVk3OUKxDh2sZynMT1SyG46DID4joMLbMc19A934lV8LbuG8539yvDExIQMNzNpDlk6zFWxrW4iDtWTon/wCU75alnGG/IhRMqHFxMR1F4vn/AFlWs2AJZWQ2RWgZmQwmYSAIMNts7gHOd8Ktlplw/u3VoyilDNy11VV+CW7Zu4mczIi8vOardcNo14e0s5zo21P/AC7tk4nlV/ai3+QvoMhQnRCG5er73uuWg7BiGJTOl7/EqMGKyrZNc6u+T+5WdrEkRMTH1U1RNOwtX44lONDAfKU5CUypMF7Gh3WzJxLnCnLU4UglDKLBIbF6P5ojokikmuZTpadQJEaETBWZicM6A4RIVVE+jPIvQbEGdIEvLdLMM20+t5WpBKKZn4Xwm5smxxWOt0vWatWjD4xodNv+Yze+ZUMRgWb0MUv+t5ZjXR8NEOzdQZ/WVDiYyp+nbIvYvC4uFmtiGeb4xiXhcY+F03s9O73XLUwfhNkRwZHFD/dd8qZi/BsDETfCkx6L+omM2tshkDwwG07ejNuv63wrRh4rDRtx7al5F8B+HDoUVvinfW8qkQGBmY93d1TNkfQS2cNobPaNPBIcxj57aE1/ntXj8P4YxcAip9bbdq3YHhzDxvvQmFwo3gnDvn9ne6B3OgsnEYCO2qoO0p2kKTm5d2pm9VU3oPXqGugxQDDeHW0B/V0lFLp6fmncLGfhobYuGZ1qc+X9TFmR4rdnHgw8+2cIWnm1b3SYvQnK4Utp9Cz8b4NdiDt8M5jda4Txl2ieflMvMVMO5rYTdm6JuhutVLunWx3e8zIgb4RbtthEhuqnvwxv+oqcbDxoNe2gFjnH7zO9n6qkJdTGdiWGG7ZiF7Lfeh1qwNmiDH6rjz3Xt+JKiPMJsRznOfbZMrOYdZVX4ibGtk5x2dUOwyN89qTTiokBseIdoybobL/TqvPSnyNKMfrYBQYrYjXTbTSQ33anOViHtIs9k3h1ava6KqgscxzIeV03VVAt3m972VZwOJYyGWkljw6ZJ13Wtp87Kr8DJ6vKXVIRGglpz6O33MHezNe3rPbuO6aQ2AHvibAUeKPi99seH81OZXcZiGxQ1jHTeXBxI4BuZ1Sq4cMZHGaJuxW53Us+6ye9lUjLOFBhw4TbbtJM+KuDThrP0pQDZQr8laEOWh1/osFzaOqo7woyfVhh8kztSP6I3C2ugVab2Bzt6km6E4qoSoF+1KUktGyqXC168HOlDKMdhZ4MVuWlr/tVFpdNtQpsremaZEwPQlTONRcJOLcMuw6l07HiiFRB63bZSHBdxnPUSkVqWCDvO4z0Uz0k06JcruaOaIA9s+U9EwKEPwi2ERh8ZKIyJ93GlvQ++rEXAtiQ2bHxjK4j96rf/cs6LhWRm5HeImXwnfyI36qX9Pvp2CxT4UKNR/8ATxm1bTq0u+mLnumrp9JnazvEzsPGjYfExIUSrV2Reow7mR4Lb5f4f19UKhHfg8VFLY7dnHbOiN1vX+dIhQ4mCDnw4sOPh5l1DXZ6fm8xaZFGrEh1ih+9OzvmWVFY6C7jqtVsRkVjYjXCiy6NBEUUulVLI9DRvF2KLIrIoDYmaX4tREmWyqvZ8CL3m9bqu/WqzoboR0PnI2EOGY3aR6vVd86ysbJluluLh7KK0VyyuXnsVg34aIXsy3K2Y2ZtNWzi+XeTMLHhYyeFx0LxzWmm5zd6pOJEkY0OFiKPGOHDl0U14a1s3A6ce93UWKw0TDxadq+iYd1stSAwziKYsOp9JLaJ/qTECAGtdsjTtOhL3mosPEitdsn3A0M7uWnh4MGjM3N5Flxqa94z5y3c2VEZCehpVXLuyrX9SrNiTinZG0vGt6Lmu3nOVSGMTEqa0gtbq+Wq1cBhjDgRH32kV/JXaxLs9UXWvaKbAggAEaSakxCXPsO97Kl0MgnZ9Hty/tSREDp5s/Fv6t7e9RMk6AGve5j5Uz8W6Xu0q25rWu0E+iqYdLJIVMZmt0ejmQ/areKa58TdzhQWDHdhJ+Nk2Nut6yol0ZpzE1Nf9f3KQNo92WrpZgmHEX2cWG5+mdm+yn3XJiGiOwmTxmlZ8pB3m9V3dSo2JYDJ8UupAsQZyXPhQwCWx2yeC4VgtcD+lKEFrWmK9207rPmckO5dgRGxWNfItZFmnUhpqvl5N9lyxzFivlTJjYYpY0Ty5v1K7Ci44iljWOa4SO0tb2qkW/ATaXMdEii2X6+FY2Pk2IzKdo4ZrfWZaERz4Y8a+G28pNaT6tSq4stiUbSrKDuAdLrKkS5ozm6zvZamFxkaADV4xnUnu071LlQ2VAa7PS4digxWd4dgT5ieq5HqYUbDY1h3XdZjgKvrvLPxHgexbCd4u+T+W7ud3rtWTCeyqtm02jd3OG/Ct3D+FRNsPEtP+YpMsZR6Tyb4EVj9kWumDTKRJCh0CKzeY/8ABfQ4mFg4hge3lvsP1UvNeEMJjIFVU34frfX9irMqMkzFg4mLB6b/AMVswPDkVstqBEWQWNlpm8m8lAtDS2RnOc+RVWTLTaPdQPCeGjsFTmtqB3yP1dFOa4XvU36zLwIDpBzTfy3W34Mxrq9jFlnGVRNfpJnqu49OWmWlbZKjEwOFimql0F895hVkxjDZoohYnDxp5m1T81yIyKjLJGPH8H4mHN0KjEZC3d8YqW1iNZDgRNozZPd/DDf25F6oNkZtcfSlxWtf97CbEvLTMrKjtkvVE8+yI3YR6mujPdLZucN2qluRzXdBBEgwHsxDn1baDDDtaNp7u9T0s61Ivg6BLxMV0P0qg/BYplWVtMh4zZbX30KduouVFTeVJ5dnnh/Mo0wgC2hzapbOLPMymn3WdPqK5AAiAQ6arl0R0srnNy1td8KWyral0drnQpHcIbTVTVS2nutV+EYUX7lzYbP5c/GKZ1Ajw8vvPqzgyt5pApaKRL63U6TmuptcXPMKw2C2Ut2QM5GRSnMdMWLgOl8ymIVZZNYrp2QExfuzrMmkDmXKi5pYaXaiS1HUgtc7LSOKzozxEiOc2cjYdoWdU9b+lTklOFtm+c59/kLUNxphq27S073lwVRjaAxXLzbfuq6fLU8Wbg61d0+jOeBDQSDVMhomUwloNpNkL8UBm027Pe6y5urqpWEyDyWoghSXWd5fKpv0TK3EaoWiYk0aGR7VIZ2piMl2Iw+Aitw+Z9R8c+X3ffQxIbpR22qitG5uxYfQ93K9aeP8HsiVxYUGG59358zfp6pYVjti77REYyNCjeJhU5YeXoeeubmSUMU0wGwnbRr3tDYEag/dxKfFV97Z/wDpqptKQMrXVOOfzstLmtWucO2WIhxt3EhrYdX8/wCWrc7kRZDGDb7KYpht+H5sq0KLfg2LGw8TMW7CJ0Xv72+xepa7aZbaZe6vCxg+veO0cK/QtfB46JsxVndDArb/ADIf/wDRnvqho33w6hQ7e4LJdDcx8nAi9xOS12RIeIhsc1x3fqpC+FtAWv3wMrj+lylq5pFtarpM8NbEY5jidTee71XNclGE6OCyqjF4Xci/zIfe7vXUlj4T3NcKfre81ObTEc2I00RWTz/A9Qa8w8PFZi2HDYsbOND0mc3nMc7eb3VRMGJh4j4N4T7+Y/qvarceG2ONnHaIcW+yit3fUf8AOogxhbBY/fh/cYj9PqoJKcN0RrPFxHlwmx1JFnd5rlRiOIdTFseM+K1ouHMIvbmY/uje/aqFO1JdEJa+W5Lq7zk4PmTJWLeEkMNDc13F36uktnaO2QdLNy+JeYnFhN3g3uyWlDxraWMiSZElvdH+56pkxVi850mnUTWY8lpOSqmW7vZnZfeTMRi2Q92p9uj8SRCLsRhn0O8fBftNfvIKYBbSJIxXc/u29HvVJrXGLDh/w8x4fqpQFphsps6vct8SsMH/AC8OoZ/GfqapAW6HFv8AdVu733nyuVcw2watrGYy/aijEt3p6D9rmpcSK3ENZt2Z4dPjf5nnpiehxEL/AJdjnxIu0dkt3k+NCayJs6RlAcJkmfRqUnCwKYceLiadlKltqU2PDP8A1G+yQous8iVqVC1zZ6Uz3ZJUQtApY5we4TAmbesrdIeK2kkAyI1DD8qS4Mm0xWuHAOYQel3laf4l2Xgdsi3ZsikTk2v1kGJgtGdrgRrIlXacM6G6p8RzrKk5hiDKRlQmDSZTfELm0tFHe+JIfhhkb2VbTzeqrhZMTkOWiIw8rWidhVrorEV3MENrJZaQSCdfWQNqkKjVZX4EAx3UOe2mk7h3fa9pLxGEdA3SYre70UCOw+OxGDdkOT+U85fOXqcLjIOMhh2XMNxy8blLxUQ4SFgTbzkW0dBB2DXSMq7yLeq5vVclKN/cRKF/cb+N8Bwos4uG8VE6k/F//GvN4vDvaPGQ9nGhZYlt8dF62sJ4dMKmHis7P5vz95bpGFx8HVkVklOWBNz52KgOzkumWEEE6j3VvYvwNFhE/Z3GIzqdP5VjuAu14pd1bq1K5ejPUYDEjFQB1276xfCmFfhI23gl2zi9XoOSfB2IOGxFV9nEXq48GHiYLobt2IJj4VC2PtMuhnlYHhnEwZX2je8t/C+HMNEltWuhul6q8fHguw8V0J4StVtZeBsmfSWiBHFUGIHW6JCjZxIRyu/9/VXz2DiI0A1Q3u/FbcDw9FZ96Np6Eh3PSxIUOIM8PNPfZld+5UnYBsTix9+lkf8AKiw/hXB4j+Js9OKuyYRlPsn3lOg7mb46BOp7/Nij6/WuGMiiXis9/N7u8tGVtahycJgqtEhjoNov6vqtcpxNac6ceun8T88ynssRinZqWy6Mx+lO+yMhQ3a1yOb5eqjkQeDvN+qlMWM+hwnUOq4ZpU7zVGBrV4upOn8KOFOHogIJuwy5K26TpA8DMDiFSJs3yLTaS5sxS6YFxeSqLsedSV7iDKnVBMA3BMxKfb3k98MOPFiVRxu1zeKtM1sELaWBuSFzspm0VT1uuvIiYtyRtkeVv6KrhYq4PG1ywsWI7aS8XGl0vrf67Fz21F8OO3Yxmv3m/dxcvQ8/9aq4uCyBiH7LztUMbExY8EwIhbRlvSK2luZtLuiufBmcUdEpiN+zRavvBs3/AMuncd5vRQRYLGx3Yilv3JqZ/i/K9A15ybr9nu1gO/uUmK4jo8ZWCoZkxBGma5TLzy0cpaXNz6Fujxz7zVdMIa1P10nZRsWO1n6LK1yAdg8bS/Q0uB2jO91mu769A2K2PDbs3D66K80YDKQ3M3pWt61XWT4DnYcu2bnZjVJ3OnM5rejWmXkbcSG2O2l/3nRdL3VmOa+HELXTbSbyN/OU/a45vU2x4NCCJiIkWVVJInIhoB81Jq5opWZcbTFBZ0JoI+FGzpiFzoP8N888H4qVRDnT3uBTW4qK0UzBB4EArPF3ui81azGwIkSHLC4sufCd/wBPiGhLxGHiwojXvGRpLa29NrlDMRFY0sFNMzIFoNNXV6qL7VG2ToWWjzfiTJM6K47Quu+FLLbdyqQ1sTYup1Baazapu65EYYz3dn7f0omsDRSNJj3VZDkcIxh14XZt8ZmfZBAjbDEtdIdV3fh9NWGuLXVZXGVqgF0QiIMzIdxOYYAR6yl6OwZK9izGpgyZUaZh8HvQnOy+szdTHEeKo3tm7N6ypF7jDhwiamwnVMmAXCro1dVEYrjrKwpmALjvItdDurlR20rL3uLw136XLUEDDY8w9jOG2lu0pVFuQFo0mdQDvI8NFfhXPMIyqN539lORMmaPhPCQ4eGh7Jjd8LPDosKCINWVw6Xe6qdFxUaMWmI4ENnJshSaus1ILnTHdnKclMY2VhRtbUmvYUiRdVJr2jpJkWpjN0UT93631XN5GZErgjgiJc5tFRpnV7Xwqi72JE3NNHOmpcXFjKWtzTUtiOaKRL8EDs+pOk7WQl+Imy1i8IMLhYcWtznve2rSndzLPyvhneqb29VXI2IixoLYESRhtLSLAGbd3Mq7RTu9vvbyYRJhvdDdtGynQG0/2oziopbagTdS8hs5ealkTPEeSyENAqlPNryKBX1K4hgEvJu466Hquaoc2XGkOtr7KshjZWnZQ6G1wkZ6800DaKGwcW6htzPmlwcRHwjq4L3M7s8q0tk2VN/xugdh4fb+KaYnZmxhPC7MQAyKPGfW6nxcJhsbLc89YAw8OYdmabaFWGlzZUvf+P6lm4W6XiZuPpE4jwVGhz2Z2jWzy9L5Vd8GYpzp4aMHNewZK0QxUaW8PSAlGI4uDsswZggAEIu2rMTTasw/CmB+0QzGYPGwgfXavJmxlp2L2H2uNLVvsrKiYODEeXuDs3V+VXC443S1MPgu9BW23BQGmYDvSZrjg4Lhes35/tV3KMSd9SFewuOxMF2SI6Q0HNW/sEDv+0pbgYDSJV+1+1Ay7h/Drf47PyWpDx0CNuxAvPHAwCZ5xM3kZfCpGDhNOUxBK4zpFJnpyxnSm3yaIHssZyeJHh+lZMGLFgilsR7hLR5qA9pO+1Rr7vspP8AumFPI38FIhuh54L3QnTq1yKtW6WvFHt4gGot2BZxj+JlTTi2aH2qOCNq1sVn+FvezuuT4WKw0U0NdSZbj8pWRtonZ5ZKNq7eyzv0QqNrm66FMzsoENYbY8WHuPOu70VZ/4hiO5/5aBcz/2Q=="/>
          <p:cNvSpPr>
            <a:spLocks noChangeAspect="1"/>
          </p:cNvSpPr>
          <p:nvPr/>
        </p:nvSpPr>
        <p:spPr>
          <a:xfrm>
            <a:off x="173038" y="-192087"/>
            <a:ext cx="304800" cy="304800"/>
          </a:xfrm>
          <a:prstGeom prst="rect">
            <a:avLst/>
          </a:prstGeom>
          <a:noFill/>
          <a:ln w="9525">
            <a:noFill/>
          </a:ln>
        </p:spPr>
        <p:txBody>
          <a:bodyPr/>
          <a:p>
            <a:endParaRPr lang="zh-CN" altLang="en-US" dirty="0">
              <a:latin typeface="Calibri" panose="020F0502020204030204" pitchFamily="34" charset="0"/>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6145" name="Picture 5" descr="q1"/>
          <p:cNvPicPr>
            <a:picLocks noChangeAspect="1"/>
          </p:cNvPicPr>
          <p:nvPr/>
        </p:nvPicPr>
        <p:blipFill>
          <a:blip r:embed="rId1"/>
          <a:stretch>
            <a:fillRect/>
          </a:stretch>
        </p:blipFill>
        <p:spPr>
          <a:xfrm>
            <a:off x="1187450" y="3282950"/>
            <a:ext cx="7058025" cy="3565525"/>
          </a:xfrm>
          <a:prstGeom prst="rect">
            <a:avLst/>
          </a:prstGeom>
          <a:solidFill>
            <a:schemeClr val="accent4">
              <a:lumMod val="40000"/>
              <a:lumOff val="60000"/>
            </a:schemeClr>
          </a:solidFill>
          <a:ln w="9525">
            <a:noFill/>
          </a:ln>
        </p:spPr>
      </p:pic>
      <p:sp>
        <p:nvSpPr>
          <p:cNvPr id="58371" name="Rectangle 9"/>
          <p:cNvSpPr/>
          <p:nvPr/>
        </p:nvSpPr>
        <p:spPr>
          <a:xfrm>
            <a:off x="4538663" y="3535363"/>
            <a:ext cx="215900" cy="244475"/>
          </a:xfrm>
          <a:prstGeom prst="rect">
            <a:avLst/>
          </a:prstGeom>
          <a:noFill/>
          <a:ln w="9525">
            <a:noFill/>
          </a:ln>
        </p:spPr>
        <p:txBody>
          <a:bodyPr wrap="none">
            <a:spAutoFit/>
          </a:bodyPr>
          <a:p>
            <a:pPr>
              <a:lnSpc>
                <a:spcPct val="100000"/>
              </a:lnSpc>
              <a:spcBef>
                <a:spcPct val="0"/>
              </a:spcBef>
            </a:pPr>
            <a:r>
              <a:rPr lang="en-US" altLang="ja-JP" sz="1000" dirty="0">
                <a:latin typeface="Arial" panose="020B0604020202020204" pitchFamily="34" charset="0"/>
              </a:rPr>
              <a:t> </a:t>
            </a:r>
            <a:endParaRPr lang="en-US" altLang="ja-JP" sz="1000" dirty="0">
              <a:latin typeface="Arial" panose="020B0604020202020204" pitchFamily="34" charset="0"/>
            </a:endParaRPr>
          </a:p>
        </p:txBody>
      </p:sp>
      <p:sp>
        <p:nvSpPr>
          <p:cNvPr id="58372" name="Text Box 10"/>
          <p:cNvSpPr txBox="1"/>
          <p:nvPr/>
        </p:nvSpPr>
        <p:spPr>
          <a:xfrm>
            <a:off x="1042988" y="2276475"/>
            <a:ext cx="7620000" cy="915988"/>
          </a:xfrm>
          <a:prstGeom prst="rect">
            <a:avLst/>
          </a:prstGeom>
          <a:noFill/>
          <a:ln w="9525">
            <a:noFill/>
          </a:ln>
        </p:spPr>
        <p:txBody>
          <a:bodyPr>
            <a:spAutoFit/>
          </a:bodyPr>
          <a:p>
            <a:pPr>
              <a:lnSpc>
                <a:spcPct val="100000"/>
              </a:lnSpc>
              <a:spcBef>
                <a:spcPct val="50000"/>
              </a:spcBef>
            </a:pPr>
            <a:r>
              <a:rPr lang="en-US" altLang="ja-JP" sz="1800" dirty="0">
                <a:latin typeface="Arial" panose="020B0604020202020204" pitchFamily="34" charset="0"/>
              </a:rPr>
              <a:t> </a:t>
            </a:r>
            <a:r>
              <a:rPr lang="zh-CN" altLang="en-US" sz="1800" dirty="0">
                <a:latin typeface="Arial" panose="020B0604020202020204" pitchFamily="34" charset="0"/>
              </a:rPr>
              <a:t>房屋建筑工地上，因为没有专用的斜板，所以用两块固定水泥形状的板</a:t>
            </a:r>
            <a:r>
              <a:rPr lang="ja-JP" altLang="en-US" sz="1800" dirty="0">
                <a:latin typeface="Arial" panose="020B0604020202020204" pitchFamily="34" charset="0"/>
              </a:rPr>
              <a:t> </a:t>
            </a:r>
            <a:r>
              <a:rPr lang="en-US" altLang="ja-JP" sz="1800" dirty="0">
                <a:latin typeface="Arial" panose="020B0604020202020204" pitchFamily="34" charset="0"/>
              </a:rPr>
              <a:t>(</a:t>
            </a:r>
            <a:r>
              <a:rPr lang="zh-CN" altLang="en-US" sz="1800" dirty="0">
                <a:latin typeface="Arial" panose="020B0604020202020204" pitchFamily="34" charset="0"/>
              </a:rPr>
              <a:t>宽</a:t>
            </a:r>
            <a:r>
              <a:rPr lang="en-US" altLang="ja-JP" sz="1800" dirty="0">
                <a:latin typeface="Arial" panose="020B0604020202020204" pitchFamily="34" charset="0"/>
              </a:rPr>
              <a:t>17cm</a:t>
            </a:r>
            <a:r>
              <a:rPr lang="ja-JP" altLang="en-US" sz="1800" dirty="0">
                <a:latin typeface="Arial" panose="020B0604020202020204" pitchFamily="34" charset="0"/>
              </a:rPr>
              <a:t>、</a:t>
            </a:r>
            <a:r>
              <a:rPr lang="zh-CN" altLang="en-US" sz="1800" dirty="0">
                <a:latin typeface="Arial" panose="020B0604020202020204" pitchFamily="34" charset="0"/>
              </a:rPr>
              <a:t>长度</a:t>
            </a:r>
            <a:r>
              <a:rPr lang="en-US" altLang="zh-CN" sz="1800" dirty="0">
                <a:latin typeface="Arial" panose="020B0604020202020204" pitchFamily="34" charset="0"/>
              </a:rPr>
              <a:t>1.6m</a:t>
            </a:r>
            <a:r>
              <a:rPr lang="zh-CN" altLang="en-US" sz="1800" dirty="0">
                <a:latin typeface="Arial" panose="020B0604020202020204" pitchFamily="34" charset="0"/>
              </a:rPr>
              <a:t>和</a:t>
            </a:r>
            <a:r>
              <a:rPr lang="en-US" altLang="zh-CN" sz="1800" dirty="0">
                <a:latin typeface="Arial" panose="020B0604020202020204" pitchFamily="34" charset="0"/>
              </a:rPr>
              <a:t>1.45m</a:t>
            </a:r>
            <a:r>
              <a:rPr lang="en-US" altLang="ja-JP" sz="1800" dirty="0">
                <a:latin typeface="Arial" panose="020B0604020202020204" pitchFamily="34" charset="0"/>
              </a:rPr>
              <a:t>)</a:t>
            </a:r>
            <a:r>
              <a:rPr lang="zh-CN" altLang="en-US" sz="1800" dirty="0">
                <a:latin typeface="Arial" panose="020B0604020202020204" pitchFamily="34" charset="0"/>
              </a:rPr>
              <a:t>来将挖掘机装到拖车上</a:t>
            </a:r>
            <a:r>
              <a:rPr lang="ja-JP" altLang="en-US" sz="1800" dirty="0">
                <a:latin typeface="Arial" panose="020B0604020202020204" pitchFamily="34" charset="0"/>
              </a:rPr>
              <a:t>。</a:t>
            </a:r>
            <a:r>
              <a:rPr lang="zh-CN" altLang="en-US" sz="1800" dirty="0">
                <a:latin typeface="Arial" panose="020B0604020202020204" pitchFamily="34" charset="0"/>
              </a:rPr>
              <a:t>拖车的旁边还有一个作业人员在进行现场清理，收拾散乱在地上的建材。</a:t>
            </a:r>
            <a:endParaRPr lang="zh-CN" altLang="en-US" sz="1800" dirty="0">
              <a:latin typeface="Arial" panose="020B0604020202020204" pitchFamily="34" charset="0"/>
            </a:endParaRPr>
          </a:p>
        </p:txBody>
      </p:sp>
      <p:sp>
        <p:nvSpPr>
          <p:cNvPr id="58373" name="AutoShape 12" descr="ブーケ"/>
          <p:cNvSpPr/>
          <p:nvPr/>
        </p:nvSpPr>
        <p:spPr>
          <a:xfrm>
            <a:off x="1187450" y="1700213"/>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斜板安装不当引起的安全事故</a:t>
            </a:r>
            <a:endParaRPr lang="ja-JP" altLang="en-US" sz="1800" dirty="0">
              <a:latin typeface="Calibri" panose="020F0502020204030204" pitchFamily="34" charset="0"/>
            </a:endParaRPr>
          </a:p>
        </p:txBody>
      </p:sp>
      <p:sp>
        <p:nvSpPr>
          <p:cNvPr id="58374" name="Text Box 10"/>
          <p:cNvSpPr txBox="1"/>
          <p:nvPr/>
        </p:nvSpPr>
        <p:spPr>
          <a:xfrm>
            <a:off x="395288" y="1052513"/>
            <a:ext cx="798512"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59394" name="Picture 3" descr="a1"/>
          <p:cNvPicPr>
            <a:picLocks noChangeAspect="1"/>
          </p:cNvPicPr>
          <p:nvPr/>
        </p:nvPicPr>
        <p:blipFill>
          <a:blip r:embed="rId1"/>
          <a:stretch>
            <a:fillRect/>
          </a:stretch>
        </p:blipFill>
        <p:spPr>
          <a:xfrm>
            <a:off x="1371600" y="2438400"/>
            <a:ext cx="5943600" cy="4252913"/>
          </a:xfrm>
          <a:prstGeom prst="rect">
            <a:avLst/>
          </a:prstGeom>
          <a:noFill/>
          <a:ln w="9525">
            <a:noFill/>
          </a:ln>
        </p:spPr>
      </p:pic>
      <p:sp>
        <p:nvSpPr>
          <p:cNvPr id="59395" name="Text Box 6"/>
          <p:cNvSpPr txBox="1"/>
          <p:nvPr/>
        </p:nvSpPr>
        <p:spPr>
          <a:xfrm>
            <a:off x="533400" y="1447800"/>
            <a:ext cx="8054975" cy="915988"/>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液压挖掘机在马上就要登上拖车平台的时候失去平衡，从助手席这一侧翻滚下来</a:t>
            </a:r>
            <a:r>
              <a:rPr lang="ja-JP" altLang="en-US" sz="1800" dirty="0">
                <a:latin typeface="Arial" panose="020B0604020202020204" pitchFamily="34" charset="0"/>
              </a:rPr>
              <a:t>。</a:t>
            </a:r>
            <a:r>
              <a:rPr lang="zh-CN" altLang="en-US" sz="1800" dirty="0">
                <a:latin typeface="Arial" panose="020B0604020202020204" pitchFamily="34" charset="0"/>
              </a:rPr>
              <a:t>液压挖掘机的机手因为跳出来了，所以没事。但在拖车旁边进行清理作业的工作人员由于被液压挖掘机压到而死亡</a:t>
            </a:r>
            <a:r>
              <a:rPr lang="ja-JP" altLang="en-US" sz="1800" dirty="0">
                <a:latin typeface="Arial" panose="020B0604020202020204" pitchFamily="34" charset="0"/>
              </a:rPr>
              <a:t>。</a:t>
            </a:r>
            <a:endParaRPr lang="ja-JP" altLang="en-US" sz="1800" dirty="0">
              <a:latin typeface="Arial" panose="020B0604020202020204" pitchFamily="34" charset="0"/>
            </a:endParaRPr>
          </a:p>
        </p:txBody>
      </p:sp>
      <p:sp>
        <p:nvSpPr>
          <p:cNvPr id="59396" name="AutoShape 7"/>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60418" name="Picture 3" descr="point1"/>
          <p:cNvPicPr>
            <a:picLocks noChangeAspect="1"/>
          </p:cNvPicPr>
          <p:nvPr/>
        </p:nvPicPr>
        <p:blipFill>
          <a:blip r:embed="rId1"/>
          <a:stretch>
            <a:fillRect/>
          </a:stretch>
        </p:blipFill>
        <p:spPr>
          <a:xfrm>
            <a:off x="1066800" y="2971800"/>
            <a:ext cx="6705600" cy="3681413"/>
          </a:xfrm>
          <a:prstGeom prst="rect">
            <a:avLst/>
          </a:prstGeom>
          <a:noFill/>
          <a:ln w="9525">
            <a:noFill/>
          </a:ln>
        </p:spPr>
      </p:pic>
      <p:sp>
        <p:nvSpPr>
          <p:cNvPr id="60419" name="Text Box 10"/>
          <p:cNvSpPr txBox="1"/>
          <p:nvPr/>
        </p:nvSpPr>
        <p:spPr>
          <a:xfrm>
            <a:off x="457200" y="1447800"/>
            <a:ext cx="8001000" cy="1198563"/>
          </a:xfrm>
          <a:prstGeom prst="rect">
            <a:avLst/>
          </a:prstGeom>
          <a:noFill/>
          <a:ln w="9525">
            <a:noFill/>
          </a:ln>
        </p:spPr>
        <p:txBody>
          <a:bodyPr>
            <a:spAutoFit/>
          </a:bodyPr>
          <a:p>
            <a:pPr>
              <a:lnSpc>
                <a:spcPct val="100000"/>
              </a:lnSpc>
              <a:spcBef>
                <a:spcPct val="50000"/>
              </a:spcBef>
            </a:pPr>
            <a:r>
              <a:rPr lang="en-US" altLang="ja-JP" sz="1800" dirty="0">
                <a:latin typeface="Arial" panose="020B0604020202020204" pitchFamily="34" charset="0"/>
              </a:rPr>
              <a:t>(1)</a:t>
            </a:r>
            <a:r>
              <a:rPr lang="ja-JP" altLang="en-US" sz="1800" dirty="0">
                <a:latin typeface="Arial" panose="020B0604020202020204" pitchFamily="34" charset="0"/>
              </a:rPr>
              <a:t>　</a:t>
            </a:r>
            <a:r>
              <a:rPr lang="zh-CN" altLang="en-US" sz="1800" dirty="0">
                <a:latin typeface="Arial" panose="020B0604020202020204" pitchFamily="34" charset="0"/>
              </a:rPr>
              <a:t>要使用适合于搬运车辆或建设机械的斜板，将斜板的角度设定成低于</a:t>
            </a:r>
            <a:r>
              <a:rPr lang="en-US" altLang="ja-JP" sz="1800" dirty="0">
                <a:latin typeface="Arial" panose="020B0604020202020204" pitchFamily="34" charset="0"/>
              </a:rPr>
              <a:t>15</a:t>
            </a:r>
            <a:r>
              <a:rPr lang="ja-JP" altLang="en-US" sz="1800" dirty="0">
                <a:latin typeface="Arial" panose="020B0604020202020204" pitchFamily="34" charset="0"/>
              </a:rPr>
              <a:t>度</a:t>
            </a:r>
            <a:r>
              <a:rPr lang="zh-CN" altLang="en-US" sz="1800" dirty="0">
                <a:latin typeface="Arial" panose="020B0604020202020204" pitchFamily="34" charset="0"/>
              </a:rPr>
              <a:t>。</a:t>
            </a:r>
            <a:endParaRPr lang="ja-JP" altLang="en-US" sz="1800" dirty="0">
              <a:latin typeface="Arial" panose="020B0604020202020204" pitchFamily="34" charset="0"/>
            </a:endParaRPr>
          </a:p>
          <a:p>
            <a:pPr>
              <a:lnSpc>
                <a:spcPct val="100000"/>
              </a:lnSpc>
              <a:spcBef>
                <a:spcPct val="50000"/>
              </a:spcBef>
            </a:pPr>
            <a:r>
              <a:rPr lang="en-US" altLang="ja-JP" sz="1800" dirty="0">
                <a:latin typeface="Arial" panose="020B0604020202020204" pitchFamily="34" charset="0"/>
              </a:rPr>
              <a:t>(2)</a:t>
            </a:r>
            <a:r>
              <a:rPr lang="ja-JP" altLang="en-US" sz="1800" dirty="0">
                <a:latin typeface="Arial" panose="020B0604020202020204" pitchFamily="34" charset="0"/>
              </a:rPr>
              <a:t>　</a:t>
            </a:r>
            <a:r>
              <a:rPr lang="zh-CN" altLang="en-US" sz="1800" dirty="0">
                <a:latin typeface="Arial" panose="020B0604020202020204" pitchFamily="34" charset="0"/>
              </a:rPr>
              <a:t>除了要禁止他人进入作业区域内，现场还需要作业指挥者等。</a:t>
            </a:r>
            <a:r>
              <a:rPr lang="ja-JP" altLang="en-US" sz="1800" dirty="0">
                <a:latin typeface="Arial" panose="020B0604020202020204" pitchFamily="34" charset="0"/>
              </a:rPr>
              <a:t> </a:t>
            </a:r>
            <a:endParaRPr lang="ja-JP" altLang="zh-CN" sz="1800" dirty="0">
              <a:latin typeface="Arial" panose="020B0604020202020204" pitchFamily="34" charset="0"/>
            </a:endParaRPr>
          </a:p>
          <a:p>
            <a:pPr>
              <a:lnSpc>
                <a:spcPct val="100000"/>
              </a:lnSpc>
              <a:spcBef>
                <a:spcPct val="50000"/>
              </a:spcBef>
            </a:pPr>
            <a:r>
              <a:rPr lang="en-US" altLang="ja-JP" sz="1800" dirty="0">
                <a:latin typeface="Arial" panose="020B0604020202020204" pitchFamily="34" charset="0"/>
              </a:rPr>
              <a:t>(3)</a:t>
            </a:r>
            <a:r>
              <a:rPr lang="ja-JP" altLang="en-US" sz="1800" dirty="0">
                <a:latin typeface="Arial" panose="020B0604020202020204" pitchFamily="34" charset="0"/>
              </a:rPr>
              <a:t>　</a:t>
            </a:r>
            <a:r>
              <a:rPr lang="zh-CN" altLang="en-US" sz="1800" dirty="0">
                <a:latin typeface="Arial" panose="020B0604020202020204" pitchFamily="34" charset="0"/>
              </a:rPr>
              <a:t>预先进行作业顺序、方法的探讨，然后要清楚地告知相关人员。</a:t>
            </a:r>
            <a:r>
              <a:rPr lang="ja-JP" altLang="en-US" sz="1800" dirty="0">
                <a:latin typeface="Arial" panose="020B0604020202020204" pitchFamily="34" charset="0"/>
              </a:rPr>
              <a:t> </a:t>
            </a:r>
            <a:endParaRPr lang="ja-JP" altLang="en-US" sz="1800" dirty="0">
              <a:latin typeface="Arial" panose="020B0604020202020204" pitchFamily="34" charset="0"/>
            </a:endParaRPr>
          </a:p>
        </p:txBody>
      </p:sp>
      <p:sp>
        <p:nvSpPr>
          <p:cNvPr id="60420" name="AutoShape 11" descr="大理石 (緑)"/>
          <p:cNvSpPr/>
          <p:nvPr/>
        </p:nvSpPr>
        <p:spPr>
          <a:xfrm>
            <a:off x="990600" y="83820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FF0000"/>
                </a:solidFill>
                <a:latin typeface="Arial" panose="020B0604020202020204" pitchFamily="34" charset="0"/>
              </a:rPr>
              <a:t>事故发生的要点</a:t>
            </a:r>
            <a:endParaRPr lang="zh-CN" altLang="en-US" sz="1800" dirty="0">
              <a:solidFill>
                <a:srgbClr val="FF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922338" y="1501775"/>
            <a:ext cx="3959225" cy="493713"/>
          </a:xfrm>
        </p:spPr>
        <p:txBody>
          <a:bodyPr vert="horz" wrap="square" lIns="91440" tIns="45720" rIns="91440" bIns="45720" numCol="1" anchor="t" anchorCtr="0" compatLnSpc="1"/>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FFFFFF"/>
                  </a:outerShdw>
                </a:effectLst>
                <a:uLnTx/>
                <a:uFillTx/>
                <a:latin typeface="+mn-lt"/>
                <a:ea typeface="+mn-ea"/>
                <a:cs typeface="+mn-cs"/>
              </a:rPr>
              <a:t> </a:t>
            </a: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为什么要进行安全培训</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FF0000"/>
              </a:solidFill>
              <a:effectLst/>
              <a:uLnTx/>
              <a:uFillTx/>
              <a:latin typeface="+mn-lt"/>
              <a:ea typeface="+mn-ea"/>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15364"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pic>
        <p:nvPicPr>
          <p:cNvPr id="15365" name="Picture 2" descr="G:\2017高空、挖装安全培训\QJ3杨善智--施工挖装--修改前\新建文件夹\挖掘机警示图片\2.jpg"/>
          <p:cNvPicPr>
            <a:picLocks noChangeAspect="1"/>
          </p:cNvPicPr>
          <p:nvPr/>
        </p:nvPicPr>
        <p:blipFill>
          <a:blip r:embed="rId1"/>
          <a:stretch>
            <a:fillRect/>
          </a:stretch>
        </p:blipFill>
        <p:spPr>
          <a:xfrm>
            <a:off x="981075" y="2051050"/>
            <a:ext cx="7177088" cy="442912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61442" name="Picture 8" descr="shikaku1"/>
          <p:cNvPicPr preferRelativeResize="0">
            <a:picLocks noChangeAspect="1"/>
          </p:cNvPicPr>
          <p:nvPr/>
        </p:nvPicPr>
        <p:blipFill>
          <a:blip r:embed="rId1"/>
          <a:srcRect l="1234" t="1569" r="1234" b="1569"/>
          <a:stretch>
            <a:fillRect/>
          </a:stretch>
        </p:blipFill>
        <p:spPr>
          <a:xfrm>
            <a:off x="304800" y="1690688"/>
            <a:ext cx="4211638" cy="3836987"/>
          </a:xfrm>
          <a:prstGeom prst="rect">
            <a:avLst/>
          </a:prstGeom>
          <a:noFill/>
          <a:ln w="28575" cap="flat" cmpd="sng">
            <a:solidFill>
              <a:schemeClr val="tx1"/>
            </a:solidFill>
            <a:prstDash val="solid"/>
            <a:miter/>
            <a:headEnd type="none" w="med" len="med"/>
            <a:tailEnd type="none" w="med" len="med"/>
          </a:ln>
        </p:spPr>
      </p:pic>
      <p:sp>
        <p:nvSpPr>
          <p:cNvPr id="61443" name="AutoShape 9"/>
          <p:cNvSpPr>
            <a:spLocks noChangeArrowheads="1"/>
          </p:cNvSpPr>
          <p:nvPr/>
        </p:nvSpPr>
        <p:spPr bwMode="auto">
          <a:xfrm>
            <a:off x="468313" y="5803900"/>
            <a:ext cx="8208963" cy="649288"/>
          </a:xfrm>
          <a:prstGeom prst="roundRect">
            <a:avLst>
              <a:gd name="adj" fmla="val 16667"/>
            </a:avLst>
          </a:prstGeom>
          <a:solidFill>
            <a:srgbClr val="CC0000"/>
          </a:solidFill>
          <a:ln w="38100">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华文中宋" pitchFamily="2" charset="-122"/>
                <a:ea typeface="华文中宋" pitchFamily="2" charset="-122"/>
                <a:cs typeface="+mn-cs"/>
              </a:rPr>
              <a:t>作业前应先确认场地情况、圈定工作范围、设置醒目标识。</a:t>
            </a:r>
            <a:endParaRPr kumimoji="0" lang="ja-JP" altLang="en-US" sz="2200" b="1" i="0" u="none" strike="noStrike" kern="1200" cap="none" spc="0" normalizeH="0" baseline="0" noProof="0" smtClean="0">
              <a:ln>
                <a:noFill/>
              </a:ln>
              <a:solidFill>
                <a:schemeClr val="bg1"/>
              </a:solidFill>
              <a:effectLst/>
              <a:uLnTx/>
              <a:uFillTx/>
              <a:latin typeface="华文中宋" pitchFamily="2" charset="-122"/>
              <a:ea typeface="华文中宋" pitchFamily="2" charset="-122"/>
              <a:cs typeface="+mn-cs"/>
            </a:endParaRPr>
          </a:p>
        </p:txBody>
      </p:sp>
      <p:pic>
        <p:nvPicPr>
          <p:cNvPr id="61444" name="Picture 10" descr="tuika-2"/>
          <p:cNvPicPr preferRelativeResize="0">
            <a:picLocks noChangeAspect="1"/>
          </p:cNvPicPr>
          <p:nvPr/>
        </p:nvPicPr>
        <p:blipFill>
          <a:blip r:embed="rId2"/>
          <a:stretch>
            <a:fillRect/>
          </a:stretch>
        </p:blipFill>
        <p:spPr>
          <a:xfrm>
            <a:off x="4641850" y="1628775"/>
            <a:ext cx="4321175" cy="3960813"/>
          </a:xfrm>
          <a:prstGeom prst="rect">
            <a:avLst/>
          </a:prstGeom>
          <a:noFill/>
          <a:ln w="38100">
            <a:noFill/>
          </a:ln>
        </p:spPr>
      </p:pic>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7" name="表格 6"/>
          <p:cNvGraphicFramePr>
            <a:graphicFrameLocks noGrp="1"/>
          </p:cNvGraphicFramePr>
          <p:nvPr/>
        </p:nvGraphicFramePr>
        <p:xfrm>
          <a:off x="265113" y="1011238"/>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3" descr="q7"/>
          <p:cNvPicPr>
            <a:picLocks noChangeAspect="1"/>
          </p:cNvPicPr>
          <p:nvPr/>
        </p:nvPicPr>
        <p:blipFill>
          <a:blip r:embed="rId1"/>
          <a:stretch>
            <a:fillRect/>
          </a:stretch>
        </p:blipFill>
        <p:spPr>
          <a:xfrm>
            <a:off x="1555750" y="3198813"/>
            <a:ext cx="6248400" cy="3405187"/>
          </a:xfrm>
          <a:prstGeom prst="rect">
            <a:avLst/>
          </a:prstGeom>
          <a:noFill/>
          <a:ln w="9525">
            <a:noFill/>
          </a:ln>
        </p:spPr>
      </p:pic>
      <p:sp>
        <p:nvSpPr>
          <p:cNvPr id="62467" name="Text Box 6"/>
          <p:cNvSpPr txBox="1"/>
          <p:nvPr/>
        </p:nvSpPr>
        <p:spPr>
          <a:xfrm>
            <a:off x="696913" y="2435225"/>
            <a:ext cx="7543800" cy="644525"/>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利用液压挖掘机铲斗处的吊钩将管道</a:t>
            </a:r>
            <a:r>
              <a:rPr lang="en-US" altLang="ja-JP" sz="1800" dirty="0">
                <a:latin typeface="Arial" panose="020B0604020202020204" pitchFamily="34" charset="0"/>
              </a:rPr>
              <a:t>(</a:t>
            </a:r>
            <a:r>
              <a:rPr lang="zh-CN" altLang="en-US" sz="1800" dirty="0">
                <a:latin typeface="Arial" panose="020B0604020202020204" pitchFamily="34" charset="0"/>
              </a:rPr>
              <a:t>约</a:t>
            </a:r>
            <a:r>
              <a:rPr lang="en-US" altLang="ja-JP" sz="1800" dirty="0">
                <a:latin typeface="Arial" panose="020B0604020202020204" pitchFamily="34" charset="0"/>
              </a:rPr>
              <a:t>1.2t)</a:t>
            </a:r>
            <a:r>
              <a:rPr lang="zh-CN" altLang="en-US" sz="1800" dirty="0">
                <a:latin typeface="Arial" panose="020B0604020202020204" pitchFamily="34" charset="0"/>
              </a:rPr>
              <a:t>吊到沟（深度</a:t>
            </a:r>
            <a:r>
              <a:rPr lang="en-US" altLang="zh-CN" sz="1800" dirty="0">
                <a:latin typeface="Arial" panose="020B0604020202020204" pitchFamily="34" charset="0"/>
              </a:rPr>
              <a:t>4.7</a:t>
            </a:r>
            <a:r>
              <a:rPr lang="zh-CN" altLang="en-US" sz="1800" dirty="0">
                <a:latin typeface="Arial" panose="020B0604020202020204" pitchFamily="34" charset="0"/>
              </a:rPr>
              <a:t>米）的下面，想要进行埋设管道作业。</a:t>
            </a:r>
            <a:endParaRPr lang="zh-CN" altLang="en-US" sz="1800" dirty="0">
              <a:latin typeface="Arial" panose="020B0604020202020204" pitchFamily="34" charset="0"/>
            </a:endParaRPr>
          </a:p>
        </p:txBody>
      </p:sp>
      <p:sp>
        <p:nvSpPr>
          <p:cNvPr id="62468" name="AutoShape 7" descr="ブーケ"/>
          <p:cNvSpPr/>
          <p:nvPr/>
        </p:nvSpPr>
        <p:spPr>
          <a:xfrm>
            <a:off x="1382713" y="172085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未设醒目标识，吊装管道滑落引起安全事故</a:t>
            </a:r>
            <a:endParaRPr lang="ja-JP"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62470" name="Text Box 10"/>
          <p:cNvSpPr txBox="1"/>
          <p:nvPr/>
        </p:nvSpPr>
        <p:spPr>
          <a:xfrm>
            <a:off x="395288" y="1052513"/>
            <a:ext cx="4359275"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3" descr="a7"/>
          <p:cNvPicPr>
            <a:picLocks noChangeAspect="1"/>
          </p:cNvPicPr>
          <p:nvPr/>
        </p:nvPicPr>
        <p:blipFill>
          <a:blip r:embed="rId1"/>
          <a:stretch>
            <a:fillRect/>
          </a:stretch>
        </p:blipFill>
        <p:spPr>
          <a:xfrm>
            <a:off x="1600200" y="2335213"/>
            <a:ext cx="5943600" cy="4330700"/>
          </a:xfrm>
          <a:prstGeom prst="rect">
            <a:avLst/>
          </a:prstGeom>
          <a:noFill/>
          <a:ln w="9525">
            <a:noFill/>
          </a:ln>
        </p:spPr>
      </p:pic>
      <p:sp>
        <p:nvSpPr>
          <p:cNvPr id="63491" name="Text Box 6"/>
          <p:cNvSpPr txBox="1"/>
          <p:nvPr/>
        </p:nvSpPr>
        <p:spPr>
          <a:xfrm>
            <a:off x="762000" y="1600200"/>
            <a:ext cx="7543800" cy="1054100"/>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管道在下降途中，碰到了沟的横梁。缆绳慢慢地从吊钩脱离，管道滑落直接击中工作人员</a:t>
            </a:r>
            <a:r>
              <a:rPr lang="ja-JP" altLang="en-US" sz="1800" dirty="0">
                <a:latin typeface="Arial" panose="020B0604020202020204" pitchFamily="34" charset="0"/>
              </a:rPr>
              <a:t>、</a:t>
            </a:r>
            <a:r>
              <a:rPr lang="zh-CN" altLang="en-US" sz="1800" dirty="0">
                <a:latin typeface="Arial" panose="020B0604020202020204" pitchFamily="34" charset="0"/>
              </a:rPr>
              <a:t>造成死亡</a:t>
            </a:r>
            <a:r>
              <a:rPr lang="ja-JP" altLang="en-US" sz="1800" dirty="0">
                <a:latin typeface="Arial" panose="020B0604020202020204" pitchFamily="34" charset="0"/>
              </a:rPr>
              <a:t>。</a:t>
            </a:r>
            <a:endParaRPr lang="ja-JP" altLang="en-US" sz="1800" dirty="0">
              <a:latin typeface="Arial" panose="020B0604020202020204" pitchFamily="34" charset="0"/>
            </a:endParaRPr>
          </a:p>
          <a:p>
            <a:pPr>
              <a:lnSpc>
                <a:spcPct val="100000"/>
              </a:lnSpc>
              <a:spcBef>
                <a:spcPct val="50000"/>
              </a:spcBef>
            </a:pPr>
            <a:endParaRPr lang="en-US" altLang="ja-JP" sz="1800" dirty="0">
              <a:latin typeface="Arial" panose="020B0604020202020204" pitchFamily="34" charset="0"/>
            </a:endParaRPr>
          </a:p>
        </p:txBody>
      </p:sp>
      <p:sp>
        <p:nvSpPr>
          <p:cNvPr id="63492" name="AutoShape 7"/>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10"/>
          <p:cNvPicPr>
            <a:picLocks noChangeAspect="1"/>
          </p:cNvPicPr>
          <p:nvPr/>
        </p:nvPicPr>
        <p:blipFill>
          <a:blip r:embed="rId1"/>
          <a:stretch>
            <a:fillRect/>
          </a:stretch>
        </p:blipFill>
        <p:spPr>
          <a:xfrm>
            <a:off x="914400" y="2640013"/>
            <a:ext cx="7086600" cy="3949700"/>
          </a:xfrm>
          <a:prstGeom prst="rect">
            <a:avLst/>
          </a:prstGeom>
          <a:noFill/>
          <a:ln w="9525">
            <a:noFill/>
          </a:ln>
        </p:spPr>
      </p:pic>
      <p:sp>
        <p:nvSpPr>
          <p:cNvPr id="64515" name="Text Box 11"/>
          <p:cNvSpPr txBox="1"/>
          <p:nvPr/>
        </p:nvSpPr>
        <p:spPr>
          <a:xfrm>
            <a:off x="914400" y="1447800"/>
            <a:ext cx="7315200" cy="1190625"/>
          </a:xfrm>
          <a:prstGeom prst="rect">
            <a:avLst/>
          </a:prstGeom>
          <a:noFill/>
          <a:ln w="9525">
            <a:noFill/>
          </a:ln>
        </p:spPr>
        <p:txBody>
          <a:bodyPr>
            <a:spAutoFit/>
          </a:bodyPr>
          <a:p>
            <a:pPr>
              <a:lnSpc>
                <a:spcPct val="100000"/>
              </a:lnSpc>
              <a:spcBef>
                <a:spcPct val="50000"/>
              </a:spcBef>
            </a:pPr>
            <a:r>
              <a:rPr lang="en-US" altLang="ja-JP" sz="1800" b="1" dirty="0">
                <a:latin typeface="Arial" panose="020B0604020202020204" pitchFamily="34" charset="0"/>
              </a:rPr>
              <a:t>(1)</a:t>
            </a:r>
            <a:r>
              <a:rPr lang="ja-JP" altLang="en-US" sz="1800" b="1" dirty="0">
                <a:latin typeface="Arial" panose="020B0604020202020204" pitchFamily="34" charset="0"/>
              </a:rPr>
              <a:t>　</a:t>
            </a:r>
            <a:r>
              <a:rPr lang="zh-CN" altLang="en-US" sz="1800" b="1" dirty="0">
                <a:latin typeface="Arial" panose="020B0604020202020204" pitchFamily="34" charset="0"/>
              </a:rPr>
              <a:t>不进行用途外的使用</a:t>
            </a:r>
            <a:r>
              <a:rPr lang="ja-JP" altLang="en-US" sz="1800" b="1" dirty="0">
                <a:latin typeface="Arial" panose="020B0604020202020204" pitchFamily="34" charset="0"/>
              </a:rPr>
              <a:t>。</a:t>
            </a:r>
            <a:br>
              <a:rPr lang="ja-JP" altLang="en-US" sz="1800" b="1" dirty="0">
                <a:latin typeface="Arial" panose="020B0604020202020204" pitchFamily="34" charset="0"/>
              </a:rPr>
            </a:br>
            <a:r>
              <a:rPr lang="en-US" altLang="ja-JP" sz="1800" b="1" dirty="0">
                <a:latin typeface="Arial" panose="020B0604020202020204" pitchFamily="34" charset="0"/>
              </a:rPr>
              <a:t>(2)</a:t>
            </a:r>
            <a:r>
              <a:rPr lang="ja-JP" altLang="en-US" sz="1800" b="1" dirty="0">
                <a:latin typeface="Arial" panose="020B0604020202020204" pitchFamily="34" charset="0"/>
              </a:rPr>
              <a:t>　</a:t>
            </a:r>
            <a:r>
              <a:rPr lang="zh-CN" altLang="en-US" sz="1800" b="1" dirty="0">
                <a:latin typeface="Arial" panose="020B0604020202020204" pitchFamily="34" charset="0"/>
              </a:rPr>
              <a:t>作业开始前对吊钩进行点检</a:t>
            </a:r>
            <a:r>
              <a:rPr lang="ja-JP" altLang="en-US" sz="1800" b="1" dirty="0">
                <a:latin typeface="Arial" panose="020B0604020202020204" pitchFamily="34" charset="0"/>
              </a:rPr>
              <a:t>。</a:t>
            </a:r>
            <a:br>
              <a:rPr lang="ja-JP" altLang="en-US" sz="1800" b="1" dirty="0">
                <a:latin typeface="Arial" panose="020B0604020202020204" pitchFamily="34" charset="0"/>
              </a:rPr>
            </a:br>
            <a:r>
              <a:rPr lang="en-US" altLang="ja-JP" sz="1800" b="1" dirty="0">
                <a:latin typeface="Arial" panose="020B0604020202020204" pitchFamily="34" charset="0"/>
              </a:rPr>
              <a:t>(3)</a:t>
            </a:r>
            <a:r>
              <a:rPr lang="zh-CN" altLang="en-US" sz="1800" b="1" dirty="0">
                <a:latin typeface="Arial" panose="020B0604020202020204" pitchFamily="34" charset="0"/>
              </a:rPr>
              <a:t>　常备着吊钩的防脱落装置</a:t>
            </a:r>
            <a:r>
              <a:rPr lang="ja-JP" altLang="en-US" sz="1800" b="1" dirty="0">
                <a:latin typeface="Arial" panose="020B0604020202020204" pitchFamily="34" charset="0"/>
              </a:rPr>
              <a:t>。  </a:t>
            </a:r>
            <a:br>
              <a:rPr lang="ja-JP" altLang="en-US" sz="1800" b="1" dirty="0">
                <a:latin typeface="Arial" panose="020B0604020202020204" pitchFamily="34" charset="0"/>
              </a:rPr>
            </a:br>
            <a:r>
              <a:rPr lang="en-US" altLang="ja-JP" sz="1800" b="1" dirty="0">
                <a:latin typeface="Arial" panose="020B0604020202020204" pitchFamily="34" charset="0"/>
              </a:rPr>
              <a:t>(</a:t>
            </a:r>
            <a:r>
              <a:rPr lang="ja-JP" altLang="en-US" sz="1800" b="1" dirty="0">
                <a:latin typeface="Arial" panose="020B0604020202020204" pitchFamily="34" charset="0"/>
              </a:rPr>
              <a:t>４</a:t>
            </a:r>
            <a:r>
              <a:rPr lang="en-US" altLang="ja-JP" sz="1800" b="1" dirty="0">
                <a:latin typeface="Arial" panose="020B0604020202020204" pitchFamily="34" charset="0"/>
              </a:rPr>
              <a:t>)</a:t>
            </a:r>
            <a:r>
              <a:rPr lang="ja-JP" altLang="en-US" sz="1800" b="1" dirty="0">
                <a:latin typeface="Arial" panose="020B0604020202020204" pitchFamily="34" charset="0"/>
              </a:rPr>
              <a:t>　</a:t>
            </a:r>
            <a:r>
              <a:rPr lang="zh-CN" altLang="en-US" sz="1800" b="1" dirty="0">
                <a:latin typeface="Arial" panose="020B0604020202020204" pitchFamily="34" charset="0"/>
              </a:rPr>
              <a:t>作业时，不要呆在悬吊物体的下方</a:t>
            </a:r>
            <a:r>
              <a:rPr lang="ja-JP" altLang="en-US" sz="1800" b="1" dirty="0">
                <a:latin typeface="Arial" panose="020B0604020202020204" pitchFamily="34" charset="0"/>
              </a:rPr>
              <a:t>。 </a:t>
            </a:r>
            <a:endParaRPr lang="ja-JP" altLang="en-US" sz="1800" dirty="0">
              <a:latin typeface="Arial" panose="020B0604020202020204" pitchFamily="34" charset="0"/>
            </a:endParaRPr>
          </a:p>
        </p:txBody>
      </p:sp>
      <p:sp>
        <p:nvSpPr>
          <p:cNvPr id="64516" name="AutoShape 12" descr="大理石 (緑)"/>
          <p:cNvSpPr/>
          <p:nvPr/>
        </p:nvSpPr>
        <p:spPr>
          <a:xfrm>
            <a:off x="990600" y="83820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FF0000"/>
                </a:solidFill>
                <a:latin typeface="Arial" panose="020B0604020202020204" pitchFamily="34" charset="0"/>
              </a:rPr>
              <a:t>事故发生的要点</a:t>
            </a:r>
            <a:endParaRPr lang="zh-CN" altLang="en-US" sz="1800" dirty="0">
              <a:solidFill>
                <a:srgbClr val="FF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65538" name="Picture 10"/>
          <p:cNvPicPr>
            <a:picLocks noChangeAspect="1"/>
          </p:cNvPicPr>
          <p:nvPr/>
        </p:nvPicPr>
        <p:blipFill>
          <a:blip r:embed="rId1"/>
          <a:stretch>
            <a:fillRect/>
          </a:stretch>
        </p:blipFill>
        <p:spPr>
          <a:xfrm>
            <a:off x="323850" y="1412875"/>
            <a:ext cx="4032250" cy="3600450"/>
          </a:xfrm>
          <a:prstGeom prst="rect">
            <a:avLst/>
          </a:prstGeom>
          <a:noFill/>
          <a:ln w="38100" cap="flat" cmpd="sng">
            <a:solidFill>
              <a:schemeClr val="tx1"/>
            </a:solidFill>
            <a:prstDash val="solid"/>
            <a:miter/>
            <a:headEnd type="none" w="med" len="med"/>
            <a:tailEnd type="none" w="med" len="med"/>
          </a:ln>
        </p:spPr>
      </p:pic>
      <p:sp>
        <p:nvSpPr>
          <p:cNvPr id="65539" name="AutoShape 11"/>
          <p:cNvSpPr>
            <a:spLocks noChangeArrowheads="1"/>
          </p:cNvSpPr>
          <p:nvPr/>
        </p:nvSpPr>
        <p:spPr bwMode="auto">
          <a:xfrm>
            <a:off x="466725" y="5589588"/>
            <a:ext cx="8208963" cy="647700"/>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安装前照灯，确保天气突变（光线变暗）或夜间作业的安全。</a:t>
            </a:r>
            <a:endParaRPr kumimoji="0" lang="ja-JP"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grpSp>
        <p:nvGrpSpPr>
          <p:cNvPr id="65540" name="Group 12"/>
          <p:cNvGrpSpPr/>
          <p:nvPr/>
        </p:nvGrpSpPr>
        <p:grpSpPr>
          <a:xfrm>
            <a:off x="4751388" y="1341438"/>
            <a:ext cx="4392612" cy="3721100"/>
            <a:chOff x="2835" y="890"/>
            <a:chExt cx="2767" cy="2163"/>
          </a:xfrm>
        </p:grpSpPr>
        <p:pic>
          <p:nvPicPr>
            <p:cNvPr id="65544" name="Picture 13" descr="23"/>
            <p:cNvPicPr>
              <a:picLocks noChangeAspect="1"/>
            </p:cNvPicPr>
            <p:nvPr/>
          </p:nvPicPr>
          <p:blipFill>
            <a:blip r:embed="rId2"/>
            <a:stretch>
              <a:fillRect/>
            </a:stretch>
          </p:blipFill>
          <p:spPr>
            <a:xfrm>
              <a:off x="2835" y="890"/>
              <a:ext cx="2767" cy="2163"/>
            </a:xfrm>
            <a:prstGeom prst="rect">
              <a:avLst/>
            </a:prstGeom>
            <a:noFill/>
            <a:ln w="9525">
              <a:noFill/>
            </a:ln>
          </p:spPr>
        </p:pic>
        <p:sp>
          <p:nvSpPr>
            <p:cNvPr id="65545" name="Text Box 14"/>
            <p:cNvSpPr txBox="1"/>
            <p:nvPr/>
          </p:nvSpPr>
          <p:spPr>
            <a:xfrm>
              <a:off x="4315" y="1298"/>
              <a:ext cx="862" cy="213"/>
            </a:xfrm>
            <a:prstGeom prst="rect">
              <a:avLst/>
            </a:prstGeom>
            <a:noFill/>
            <a:ln w="9525">
              <a:noFill/>
            </a:ln>
          </p:spPr>
          <p:txBody>
            <a:bodyPr>
              <a:spAutoFit/>
            </a:bodyPr>
            <a:p>
              <a:pPr>
                <a:lnSpc>
                  <a:spcPct val="100000"/>
                </a:lnSpc>
                <a:spcBef>
                  <a:spcPct val="50000"/>
                </a:spcBef>
              </a:pPr>
              <a:r>
                <a:rPr lang="zh-CN" altLang="en-US" sz="1800" b="1" dirty="0">
                  <a:solidFill>
                    <a:srgbClr val="FF3300"/>
                  </a:solidFill>
                  <a:latin typeface="华文中宋" pitchFamily="2" charset="-122"/>
                  <a:ea typeface="华文中宋" pitchFamily="2" charset="-122"/>
                </a:rPr>
                <a:t>请打开灯</a:t>
              </a:r>
              <a:endParaRPr lang="zh-CN" altLang="en-US" sz="1800" b="1" dirty="0">
                <a:solidFill>
                  <a:srgbClr val="FF3300"/>
                </a:solidFill>
                <a:latin typeface="华文中宋" pitchFamily="2" charset="-122"/>
                <a:ea typeface="华文中宋" pitchFamily="2" charset="-122"/>
              </a:endParaRPr>
            </a:p>
          </p:txBody>
        </p:sp>
      </p:gr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8" name="表格 7"/>
          <p:cNvGraphicFramePr>
            <a:graphicFrameLocks noGrp="1"/>
          </p:cNvGraphicFramePr>
          <p:nvPr/>
        </p:nvGraphicFramePr>
        <p:xfrm>
          <a:off x="341313" y="952500"/>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66562" name="Picture 8" descr="youtogai-11"/>
          <p:cNvPicPr>
            <a:picLocks noChangeAspect="1"/>
          </p:cNvPicPr>
          <p:nvPr/>
        </p:nvPicPr>
        <p:blipFill>
          <a:blip r:embed="rId1"/>
          <a:stretch>
            <a:fillRect/>
          </a:stretch>
        </p:blipFill>
        <p:spPr>
          <a:xfrm>
            <a:off x="1857375" y="1577975"/>
            <a:ext cx="5616575" cy="3970338"/>
          </a:xfrm>
          <a:prstGeom prst="rect">
            <a:avLst/>
          </a:prstGeom>
          <a:noFill/>
          <a:ln w="9525">
            <a:noFill/>
          </a:ln>
        </p:spPr>
      </p:pic>
      <p:sp>
        <p:nvSpPr>
          <p:cNvPr id="66563" name="AutoShape 9"/>
          <p:cNvSpPr>
            <a:spLocks noChangeArrowheads="1"/>
          </p:cNvSpPr>
          <p:nvPr/>
        </p:nvSpPr>
        <p:spPr bwMode="auto">
          <a:xfrm>
            <a:off x="544513" y="5632450"/>
            <a:ext cx="7994650" cy="935038"/>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深挖作业时，为了防止砂土松动坍塌事故发生，可临时在挖坑</a:t>
            </a:r>
            <a:endPar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内壁 四周铺设挡板增加支撑。</a:t>
            </a:r>
            <a:endPar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5" name="表格 4"/>
          <p:cNvGraphicFramePr>
            <a:graphicFrameLocks noGrp="1"/>
          </p:cNvGraphicFramePr>
          <p:nvPr/>
        </p:nvGraphicFramePr>
        <p:xfrm>
          <a:off x="433388" y="960438"/>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4" descr="q4"/>
          <p:cNvPicPr>
            <a:picLocks noChangeAspect="1"/>
          </p:cNvPicPr>
          <p:nvPr/>
        </p:nvPicPr>
        <p:blipFill>
          <a:blip r:embed="rId1"/>
          <a:stretch>
            <a:fillRect/>
          </a:stretch>
        </p:blipFill>
        <p:spPr>
          <a:xfrm>
            <a:off x="1295400" y="3357563"/>
            <a:ext cx="6019800" cy="3284537"/>
          </a:xfrm>
          <a:prstGeom prst="rect">
            <a:avLst/>
          </a:prstGeom>
          <a:noFill/>
          <a:ln w="9525">
            <a:noFill/>
          </a:ln>
        </p:spPr>
      </p:pic>
      <p:sp>
        <p:nvSpPr>
          <p:cNvPr id="67587" name="Text Box 8"/>
          <p:cNvSpPr txBox="1"/>
          <p:nvPr/>
        </p:nvSpPr>
        <p:spPr>
          <a:xfrm>
            <a:off x="571500" y="2235200"/>
            <a:ext cx="8001000" cy="915988"/>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污水处理厂的施工现场，液压挖掘机正在移动。机手使液压挖掘机前进，在快横穿完铁质垫板</a:t>
            </a:r>
            <a:r>
              <a:rPr lang="en-US" altLang="ja-JP" sz="1800" dirty="0">
                <a:latin typeface="Arial" panose="020B0604020202020204" pitchFamily="34" charset="0"/>
              </a:rPr>
              <a:t>(</a:t>
            </a:r>
            <a:r>
              <a:rPr lang="zh-CN" altLang="en-US" sz="1800" dirty="0">
                <a:latin typeface="Arial" panose="020B0604020202020204" pitchFamily="34" charset="0"/>
              </a:rPr>
              <a:t>宽约</a:t>
            </a:r>
            <a:r>
              <a:rPr lang="en-US" altLang="ja-JP" sz="1800" dirty="0">
                <a:latin typeface="Arial" panose="020B0604020202020204" pitchFamily="34" charset="0"/>
              </a:rPr>
              <a:t>1.5</a:t>
            </a:r>
            <a:r>
              <a:rPr lang="ja-JP" altLang="en-US" sz="1800" dirty="0">
                <a:latin typeface="Arial" panose="020B0604020202020204" pitchFamily="34" charset="0"/>
              </a:rPr>
              <a:t>ｍ、</a:t>
            </a:r>
            <a:r>
              <a:rPr lang="zh-CN" altLang="en-US" sz="1800" dirty="0">
                <a:latin typeface="Arial" panose="020B0604020202020204" pitchFamily="34" charset="0"/>
              </a:rPr>
              <a:t>长</a:t>
            </a:r>
            <a:r>
              <a:rPr lang="en-US" altLang="ja-JP" sz="1800" dirty="0">
                <a:latin typeface="Arial" panose="020B0604020202020204" pitchFamily="34" charset="0"/>
              </a:rPr>
              <a:t>6</a:t>
            </a:r>
            <a:r>
              <a:rPr lang="ja-JP" altLang="en-US" sz="1800" dirty="0">
                <a:latin typeface="Arial" panose="020B0604020202020204" pitchFamily="34" charset="0"/>
              </a:rPr>
              <a:t>ｍ、</a:t>
            </a:r>
            <a:r>
              <a:rPr lang="zh-CN" altLang="en-US" sz="1800" dirty="0">
                <a:latin typeface="Arial" panose="020B0604020202020204" pitchFamily="34" charset="0"/>
              </a:rPr>
              <a:t>厚</a:t>
            </a:r>
            <a:r>
              <a:rPr lang="en-US" altLang="ja-JP" sz="1800" dirty="0">
                <a:latin typeface="Arial" panose="020B0604020202020204" pitchFamily="34" charset="0"/>
              </a:rPr>
              <a:t>2</a:t>
            </a:r>
            <a:r>
              <a:rPr lang="ja-JP" altLang="en-US" sz="1800" dirty="0">
                <a:latin typeface="Arial" panose="020B0604020202020204" pitchFamily="34" charset="0"/>
              </a:rPr>
              <a:t>ｃｍ、重量</a:t>
            </a:r>
            <a:r>
              <a:rPr lang="en-US" altLang="ja-JP" sz="1800" dirty="0">
                <a:latin typeface="Arial" panose="020B0604020202020204" pitchFamily="34" charset="0"/>
              </a:rPr>
              <a:t>1.6</a:t>
            </a:r>
            <a:r>
              <a:rPr lang="ja-JP" altLang="en-US" sz="1800" dirty="0">
                <a:latin typeface="Arial" panose="020B0604020202020204" pitchFamily="34" charset="0"/>
              </a:rPr>
              <a:t>ｔ</a:t>
            </a:r>
            <a:r>
              <a:rPr lang="en-US" altLang="ja-JP" sz="1800" dirty="0">
                <a:latin typeface="Arial" panose="020B0604020202020204" pitchFamily="34" charset="0"/>
              </a:rPr>
              <a:t>)</a:t>
            </a:r>
            <a:r>
              <a:rPr lang="zh-CN" altLang="en-US" sz="1800" dirty="0">
                <a:latin typeface="Arial" panose="020B0604020202020204" pitchFamily="34" charset="0"/>
              </a:rPr>
              <a:t>的地方，要向右转</a:t>
            </a:r>
            <a:r>
              <a:rPr lang="ja-JP" altLang="en-US" sz="1800" dirty="0">
                <a:latin typeface="Arial" panose="020B0604020202020204" pitchFamily="34" charset="0"/>
              </a:rPr>
              <a:t>。</a:t>
            </a:r>
            <a:r>
              <a:rPr lang="zh-CN" altLang="en-US" sz="1800" dirty="0">
                <a:latin typeface="Arial" panose="020B0604020202020204" pitchFamily="34" charset="0"/>
              </a:rPr>
              <a:t>有个工作人员在那块铁板上行走。</a:t>
            </a:r>
            <a:endParaRPr lang="zh-CN" altLang="en-US" sz="1800" dirty="0">
              <a:latin typeface="Arial" panose="020B0604020202020204" pitchFamily="34" charset="0"/>
            </a:endParaRPr>
          </a:p>
        </p:txBody>
      </p:sp>
      <p:sp>
        <p:nvSpPr>
          <p:cNvPr id="67588" name="AutoShape 9" descr="ブーケ"/>
          <p:cNvSpPr/>
          <p:nvPr/>
        </p:nvSpPr>
        <p:spPr>
          <a:xfrm>
            <a:off x="1073150" y="1512888"/>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垫板不当引起的安全事故</a:t>
            </a:r>
            <a:endParaRPr lang="ja-JP"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67590" name="Text Box 10"/>
          <p:cNvSpPr txBox="1"/>
          <p:nvPr/>
        </p:nvSpPr>
        <p:spPr>
          <a:xfrm>
            <a:off x="395288" y="1052513"/>
            <a:ext cx="4359275" cy="457200"/>
          </a:xfrm>
          <a:prstGeom prst="rect">
            <a:avLst/>
          </a:prstGeom>
          <a:noFill/>
          <a:ln w="9525">
            <a:noFill/>
          </a:ln>
        </p:spPr>
        <p:txBody>
          <a:bodyPr>
            <a:spAutoFit/>
          </a:bodyPr>
          <a:p>
            <a:pPr>
              <a:lnSpc>
                <a:spcPct val="100000"/>
              </a:lnSpc>
              <a:spcBef>
                <a:spcPct val="0"/>
              </a:spcBef>
            </a:pPr>
            <a:r>
              <a:rPr lang="zh-CN" altLang="en-US" sz="2400" b="1" dirty="0">
                <a:latin typeface="楷体_GB2312" pitchFamily="49" charset="-122"/>
                <a:ea typeface="楷体_GB2312" pitchFamily="49" charset="-122"/>
              </a:rPr>
              <a:t>案例</a:t>
            </a:r>
            <a:endParaRPr lang="zh-CN" altLang="en-US" sz="2400" b="1" dirty="0">
              <a:latin typeface="楷体_GB2312" pitchFamily="49" charset="-122"/>
              <a:ea typeface="楷体_GB2312" pitchFamily="49" charset="-122"/>
            </a:endParaRP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3" descr="a4"/>
          <p:cNvPicPr>
            <a:picLocks noChangeAspect="1"/>
          </p:cNvPicPr>
          <p:nvPr/>
        </p:nvPicPr>
        <p:blipFill>
          <a:blip r:embed="rId1"/>
          <a:stretch>
            <a:fillRect/>
          </a:stretch>
        </p:blipFill>
        <p:spPr>
          <a:xfrm>
            <a:off x="1343025" y="2455863"/>
            <a:ext cx="5715000" cy="3965575"/>
          </a:xfrm>
          <a:prstGeom prst="rect">
            <a:avLst/>
          </a:prstGeom>
          <a:noFill/>
          <a:ln w="9525">
            <a:noFill/>
          </a:ln>
        </p:spPr>
      </p:pic>
      <p:sp>
        <p:nvSpPr>
          <p:cNvPr id="68611" name="Text Box 6"/>
          <p:cNvSpPr txBox="1"/>
          <p:nvPr/>
        </p:nvSpPr>
        <p:spPr>
          <a:xfrm>
            <a:off x="609600" y="1447800"/>
            <a:ext cx="8001000" cy="1328738"/>
          </a:xfrm>
          <a:prstGeom prst="rect">
            <a:avLst/>
          </a:prstGeom>
          <a:noFill/>
          <a:ln w="9525">
            <a:noFill/>
          </a:ln>
        </p:spPr>
        <p:txBody>
          <a:bodyPr>
            <a:spAutoFit/>
          </a:bodyPr>
          <a:p>
            <a:pPr>
              <a:lnSpc>
                <a:spcPct val="100000"/>
              </a:lnSpc>
              <a:spcBef>
                <a:spcPct val="50000"/>
              </a:spcBef>
            </a:pPr>
            <a:r>
              <a:rPr lang="zh-CN" altLang="en-US" sz="1800" dirty="0">
                <a:latin typeface="Arial" panose="020B0604020202020204" pitchFamily="34" charset="0"/>
              </a:rPr>
              <a:t>液压挖掘机要向右侧变向进行回转的时候，履带的破损处勾到了稍微翘起来的铁板的端部。因为履带是逆向回转的，所以铁板就这样被挂了起来。站在铁板上的工作人员翻倒在地。这时铁板从履带上脱落砸在工作人员身上，使之死亡。</a:t>
            </a:r>
            <a:endParaRPr lang="zh-CN" altLang="en-US" sz="1800" dirty="0">
              <a:latin typeface="Arial" panose="020B0604020202020204" pitchFamily="34" charset="0"/>
            </a:endParaRPr>
          </a:p>
          <a:p>
            <a:pPr>
              <a:lnSpc>
                <a:spcPct val="100000"/>
              </a:lnSpc>
              <a:spcBef>
                <a:spcPct val="50000"/>
              </a:spcBef>
            </a:pPr>
            <a:endParaRPr lang="zh-CN" altLang="en-US" sz="1800" dirty="0">
              <a:latin typeface="Arial" panose="020B0604020202020204" pitchFamily="34" charset="0"/>
            </a:endParaRPr>
          </a:p>
        </p:txBody>
      </p:sp>
      <p:sp>
        <p:nvSpPr>
          <p:cNvPr id="68612" name="AutoShape 7"/>
          <p:cNvSpPr/>
          <p:nvPr/>
        </p:nvSpPr>
        <p:spPr>
          <a:xfrm>
            <a:off x="990600" y="838200"/>
            <a:ext cx="6172200" cy="609600"/>
          </a:xfrm>
          <a:prstGeom prst="horizontalScroll">
            <a:avLst>
              <a:gd name="adj" fmla="val 12500"/>
            </a:avLst>
          </a:prstGeom>
          <a:solidFill>
            <a:srgbClr val="FF0000"/>
          </a:solid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latin typeface="Arial" panose="020B0604020202020204" pitchFamily="34" charset="0"/>
              </a:rPr>
              <a:t>发生了这样的事故</a:t>
            </a:r>
            <a:endParaRPr lang="zh-CN" altLang="en-US" sz="1800" dirty="0">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10"/>
          <p:cNvPicPr>
            <a:picLocks noChangeAspect="1"/>
          </p:cNvPicPr>
          <p:nvPr/>
        </p:nvPicPr>
        <p:blipFill>
          <a:blip r:embed="rId1"/>
          <a:stretch>
            <a:fillRect/>
          </a:stretch>
        </p:blipFill>
        <p:spPr>
          <a:xfrm>
            <a:off x="1676400" y="2941638"/>
            <a:ext cx="5410200" cy="3779837"/>
          </a:xfrm>
          <a:prstGeom prst="rect">
            <a:avLst/>
          </a:prstGeom>
          <a:noFill/>
          <a:ln w="9525">
            <a:noFill/>
          </a:ln>
        </p:spPr>
      </p:pic>
      <p:sp>
        <p:nvSpPr>
          <p:cNvPr id="69635" name="Text Box 11"/>
          <p:cNvSpPr txBox="1"/>
          <p:nvPr/>
        </p:nvSpPr>
        <p:spPr>
          <a:xfrm>
            <a:off x="533400" y="1447800"/>
            <a:ext cx="8153400" cy="1878013"/>
          </a:xfrm>
          <a:prstGeom prst="rect">
            <a:avLst/>
          </a:prstGeom>
          <a:noFill/>
          <a:ln w="9525">
            <a:noFill/>
          </a:ln>
        </p:spPr>
        <p:txBody>
          <a:bodyPr>
            <a:spAutoFit/>
          </a:bodyPr>
          <a:p>
            <a:pPr>
              <a:lnSpc>
                <a:spcPct val="100000"/>
              </a:lnSpc>
              <a:spcBef>
                <a:spcPct val="50000"/>
              </a:spcBef>
            </a:pPr>
            <a:r>
              <a:rPr lang="en-US" altLang="ja-JP" sz="1800" dirty="0">
                <a:latin typeface="Arial" panose="020B0604020202020204" pitchFamily="34" charset="0"/>
              </a:rPr>
              <a:t>(1)</a:t>
            </a:r>
            <a:r>
              <a:rPr lang="zh-CN" altLang="en-US" sz="1800" dirty="0">
                <a:latin typeface="Arial" panose="020B0604020202020204" pitchFamily="34" charset="0"/>
              </a:rPr>
              <a:t>在开始作业前的点检及定期自主检查时要确认履带有没有破损处，如果发现问题要及时进行修理、整备。  </a:t>
            </a:r>
            <a:br>
              <a:rPr lang="zh-CN" altLang="en-US" sz="1800" dirty="0">
                <a:latin typeface="Arial" panose="020B0604020202020204" pitchFamily="34" charset="0"/>
              </a:rPr>
            </a:br>
            <a:r>
              <a:rPr lang="en-US" altLang="ja-JP" sz="1800" dirty="0">
                <a:latin typeface="Arial" panose="020B0604020202020204" pitchFamily="34" charset="0"/>
              </a:rPr>
              <a:t>(2)</a:t>
            </a:r>
            <a:r>
              <a:rPr lang="ja-JP" altLang="en-US" sz="1800" dirty="0">
                <a:latin typeface="Arial" panose="020B0604020202020204" pitchFamily="34" charset="0"/>
              </a:rPr>
              <a:t>　</a:t>
            </a:r>
            <a:r>
              <a:rPr lang="zh-CN" altLang="en-US" sz="1800" dirty="0">
                <a:latin typeface="Arial" panose="020B0604020202020204" pitchFamily="34" charset="0"/>
              </a:rPr>
              <a:t>铁质垫板要把地面的凹凸弄平，尽量保持一个水平面</a:t>
            </a:r>
            <a:r>
              <a:rPr lang="ja-JP" altLang="en-US" sz="1800" dirty="0">
                <a:latin typeface="Arial" panose="020B0604020202020204" pitchFamily="34" charset="0"/>
              </a:rPr>
              <a:t>。</a:t>
            </a:r>
            <a:br>
              <a:rPr lang="ja-JP" altLang="en-US" sz="1800" dirty="0">
                <a:latin typeface="Arial" panose="020B0604020202020204" pitchFamily="34" charset="0"/>
              </a:rPr>
            </a:br>
            <a:r>
              <a:rPr lang="en-US" altLang="ja-JP" sz="1800" dirty="0">
                <a:latin typeface="Arial" panose="020B0604020202020204" pitchFamily="34" charset="0"/>
              </a:rPr>
              <a:t>(3)</a:t>
            </a:r>
            <a:r>
              <a:rPr lang="ja-JP" altLang="en-US" sz="1800" dirty="0">
                <a:latin typeface="Arial" panose="020B0604020202020204" pitchFamily="34" charset="0"/>
              </a:rPr>
              <a:t>　</a:t>
            </a:r>
            <a:r>
              <a:rPr lang="zh-CN" altLang="en-US" sz="1800" dirty="0">
                <a:latin typeface="Arial" panose="020B0604020202020204" pitchFamily="34" charset="0"/>
              </a:rPr>
              <a:t>车辆通道和人行通道原则上要分开</a:t>
            </a:r>
            <a:r>
              <a:rPr lang="ja-JP" altLang="en-US" sz="1800" dirty="0">
                <a:latin typeface="Arial" panose="020B0604020202020204" pitchFamily="34" charset="0"/>
              </a:rPr>
              <a:t>。</a:t>
            </a:r>
            <a:r>
              <a:rPr lang="zh-CN" altLang="en-US" sz="1800" dirty="0">
                <a:latin typeface="Arial" panose="020B0604020202020204" pitchFamily="34" charset="0"/>
              </a:rPr>
              <a:t>如果空间不足没办法分开时，要设立一个引导者以确定优先顺序</a:t>
            </a:r>
            <a:r>
              <a:rPr lang="ja-JP" altLang="en-US" sz="1800" dirty="0">
                <a:latin typeface="Arial" panose="020B0604020202020204" pitchFamily="34" charset="0"/>
              </a:rPr>
              <a:t>、</a:t>
            </a:r>
            <a:r>
              <a:rPr lang="zh-CN" altLang="en-US" sz="1800" dirty="0">
                <a:latin typeface="Arial" panose="020B0604020202020204" pitchFamily="34" charset="0"/>
              </a:rPr>
              <a:t>引导交通</a:t>
            </a:r>
            <a:r>
              <a:rPr lang="ja-JP" altLang="en-US" sz="1800" dirty="0">
                <a:latin typeface="Arial" panose="020B0604020202020204" pitchFamily="34" charset="0"/>
              </a:rPr>
              <a:t>。 </a:t>
            </a:r>
            <a:endParaRPr lang="ja-JP" altLang="en-US" sz="1800" dirty="0">
              <a:latin typeface="Arial" panose="020B0604020202020204" pitchFamily="34" charset="0"/>
            </a:endParaRPr>
          </a:p>
          <a:p>
            <a:pPr>
              <a:lnSpc>
                <a:spcPct val="100000"/>
              </a:lnSpc>
              <a:spcBef>
                <a:spcPct val="50000"/>
              </a:spcBef>
            </a:pPr>
            <a:endParaRPr lang="en-US" altLang="ja-JP" sz="1800" dirty="0">
              <a:latin typeface="Arial" panose="020B0604020202020204" pitchFamily="34" charset="0"/>
            </a:endParaRPr>
          </a:p>
        </p:txBody>
      </p:sp>
      <p:sp>
        <p:nvSpPr>
          <p:cNvPr id="69636" name="AutoShape 12" descr="大理石 (緑)"/>
          <p:cNvSpPr/>
          <p:nvPr/>
        </p:nvSpPr>
        <p:spPr>
          <a:xfrm>
            <a:off x="990600" y="838200"/>
            <a:ext cx="6172200" cy="609600"/>
          </a:xfrm>
          <a:prstGeom prst="horizontalScroll">
            <a:avLst>
              <a:gd name="adj" fmla="val 12500"/>
            </a:avLst>
          </a:prstGeom>
          <a:blipFill rotWithShape="0">
            <a:blip r:embed="rId2"/>
          </a:blipFill>
          <a:ln w="9525" cap="flat" cmpd="sng">
            <a:solidFill>
              <a:schemeClr val="tx1"/>
            </a:solidFill>
            <a:prstDash val="solid"/>
            <a:headEnd type="none" w="med" len="med"/>
            <a:tailEnd type="none" w="med" len="med"/>
          </a:ln>
        </p:spPr>
        <p:txBody>
          <a:bodyPr wrap="none" anchor="ctr" anchorCtr="0"/>
          <a:p>
            <a:pPr algn="ctr">
              <a:lnSpc>
                <a:spcPct val="100000"/>
              </a:lnSpc>
              <a:spcBef>
                <a:spcPct val="0"/>
              </a:spcBef>
            </a:pPr>
            <a:r>
              <a:rPr lang="zh-CN" altLang="en-US" sz="1800" dirty="0">
                <a:solidFill>
                  <a:srgbClr val="FF0000"/>
                </a:solidFill>
                <a:latin typeface="Arial" panose="020B0604020202020204" pitchFamily="34" charset="0"/>
              </a:rPr>
              <a:t>事故发生的要点</a:t>
            </a:r>
            <a:endParaRPr lang="zh-CN" altLang="en-US" sz="1800" dirty="0">
              <a:solidFill>
                <a:srgbClr val="FF0000"/>
              </a:solidFill>
              <a:latin typeface="Arial" panose="020B0604020202020204" pitchFamily="34" charset="0"/>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70658" name="Picture 6"/>
          <p:cNvPicPr>
            <a:picLocks noChangeAspect="1"/>
          </p:cNvPicPr>
          <p:nvPr/>
        </p:nvPicPr>
        <p:blipFill>
          <a:blip r:embed="rId1"/>
          <a:stretch>
            <a:fillRect/>
          </a:stretch>
        </p:blipFill>
        <p:spPr>
          <a:xfrm>
            <a:off x="2141538" y="1368425"/>
            <a:ext cx="5472112" cy="4291013"/>
          </a:xfrm>
          <a:prstGeom prst="rect">
            <a:avLst/>
          </a:prstGeom>
          <a:noFill/>
          <a:ln w="38100" cap="flat" cmpd="sng">
            <a:solidFill>
              <a:schemeClr val="tx1"/>
            </a:solidFill>
            <a:prstDash val="solid"/>
            <a:miter/>
            <a:headEnd type="none" w="med" len="med"/>
            <a:tailEnd type="none" w="med" len="med"/>
          </a:ln>
        </p:spPr>
      </p:pic>
      <p:sp>
        <p:nvSpPr>
          <p:cNvPr id="70659" name="AutoShape 7"/>
          <p:cNvSpPr>
            <a:spLocks noChangeArrowheads="1"/>
          </p:cNvSpPr>
          <p:nvPr/>
        </p:nvSpPr>
        <p:spPr bwMode="auto">
          <a:xfrm>
            <a:off x="395288" y="5734050"/>
            <a:ext cx="8351838" cy="682625"/>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山区作业时，驾驶室加装必要的防护措施，以防被高空坠物砸伤。</a:t>
            </a:r>
            <a:endParaRPr kumimoji="0" lang="ja-JP"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5" name="表格 4"/>
          <p:cNvGraphicFramePr>
            <a:graphicFrameLocks noGrp="1"/>
          </p:cNvGraphicFramePr>
          <p:nvPr/>
        </p:nvGraphicFramePr>
        <p:xfrm>
          <a:off x="509588" y="885825"/>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922338" y="1501775"/>
            <a:ext cx="3959225" cy="493713"/>
          </a:xfrm>
        </p:spPr>
        <p:txBody>
          <a:bodyPr vert="horz" wrap="square" lIns="91440" tIns="45720" rIns="91440" bIns="45720" numCol="1" anchor="t" anchorCtr="0" compatLnSpc="1"/>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FFFFFF"/>
                  </a:outerShdw>
                </a:effectLst>
                <a:uLnTx/>
                <a:uFillTx/>
                <a:latin typeface="+mn-lt"/>
                <a:ea typeface="+mn-ea"/>
                <a:cs typeface="+mn-cs"/>
              </a:rPr>
              <a:t> </a:t>
            </a: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为什么要进行安全培训</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FF0000"/>
              </a:solidFill>
              <a:effectLst/>
              <a:uLnTx/>
              <a:uFillTx/>
              <a:latin typeface="+mn-lt"/>
              <a:ea typeface="+mn-ea"/>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16388"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pic>
        <p:nvPicPr>
          <p:cNvPr id="16389" name="Picture 2" descr="G:\2017高空、挖装安全培训\QJ3杨善智--施工挖装--修改前\新建文件夹\挖掘机警示图片\7.jpg"/>
          <p:cNvPicPr>
            <a:picLocks noChangeAspect="1"/>
          </p:cNvPicPr>
          <p:nvPr/>
        </p:nvPicPr>
        <p:blipFill>
          <a:blip r:embed="rId1"/>
          <a:stretch>
            <a:fillRect/>
          </a:stretch>
        </p:blipFill>
        <p:spPr>
          <a:xfrm>
            <a:off x="973138" y="2039938"/>
            <a:ext cx="7272337" cy="416877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71682" name="AutoShape 6"/>
          <p:cNvSpPr>
            <a:spLocks noChangeArrowheads="1"/>
          </p:cNvSpPr>
          <p:nvPr/>
        </p:nvSpPr>
        <p:spPr bwMode="auto">
          <a:xfrm>
            <a:off x="369888" y="5795963"/>
            <a:ext cx="8353425" cy="719138"/>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安排现场指挥员，以防操作人员因视角盲区而发生安全事故。</a:t>
            </a:r>
            <a:endParaRPr kumimoji="0" lang="ja-JP"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pic>
        <p:nvPicPr>
          <p:cNvPr id="71683" name="Picture 7"/>
          <p:cNvPicPr>
            <a:picLocks noChangeAspect="1"/>
          </p:cNvPicPr>
          <p:nvPr/>
        </p:nvPicPr>
        <p:blipFill>
          <a:blip r:embed="rId1"/>
          <a:stretch>
            <a:fillRect/>
          </a:stretch>
        </p:blipFill>
        <p:spPr>
          <a:xfrm>
            <a:off x="4770438" y="1543050"/>
            <a:ext cx="4103687" cy="3671888"/>
          </a:xfrm>
          <a:prstGeom prst="rect">
            <a:avLst/>
          </a:prstGeom>
          <a:noFill/>
          <a:ln w="28575" cap="flat" cmpd="sng">
            <a:solidFill>
              <a:schemeClr val="tx1"/>
            </a:solidFill>
            <a:prstDash val="solid"/>
            <a:miter/>
            <a:headEnd type="none" w="med" len="med"/>
            <a:tailEnd type="none" w="med" len="med"/>
          </a:ln>
        </p:spPr>
      </p:pic>
      <p:pic>
        <p:nvPicPr>
          <p:cNvPr id="71684" name="Picture 8" descr="shikaku-4-2"/>
          <p:cNvPicPr>
            <a:picLocks noChangeAspect="1"/>
          </p:cNvPicPr>
          <p:nvPr/>
        </p:nvPicPr>
        <p:blipFill>
          <a:blip r:embed="rId2"/>
          <a:stretch>
            <a:fillRect/>
          </a:stretch>
        </p:blipFill>
        <p:spPr>
          <a:xfrm>
            <a:off x="407988" y="1520825"/>
            <a:ext cx="4319587" cy="3744913"/>
          </a:xfrm>
          <a:prstGeom prst="rect">
            <a:avLst/>
          </a:prstGeom>
          <a:noFill/>
          <a:ln w="9525">
            <a:noFill/>
          </a:ln>
        </p:spPr>
      </p:pic>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6" name="表格 5"/>
          <p:cNvGraphicFramePr>
            <a:graphicFrameLocks noGrp="1"/>
          </p:cNvGraphicFramePr>
          <p:nvPr/>
        </p:nvGraphicFramePr>
        <p:xfrm>
          <a:off x="382588" y="944563"/>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72706" name="Picture 8" descr="shikaku_p17_0726"/>
          <p:cNvPicPr/>
          <p:nvPr/>
        </p:nvPicPr>
        <p:blipFill>
          <a:blip r:embed="rId1"/>
          <a:stretch>
            <a:fillRect/>
          </a:stretch>
        </p:blipFill>
        <p:spPr>
          <a:xfrm>
            <a:off x="420688" y="1574800"/>
            <a:ext cx="4318000" cy="3746500"/>
          </a:xfrm>
          <a:prstGeom prst="rect">
            <a:avLst/>
          </a:prstGeom>
          <a:noFill/>
          <a:ln w="9525">
            <a:noFill/>
          </a:ln>
        </p:spPr>
      </p:pic>
      <p:pic>
        <p:nvPicPr>
          <p:cNvPr id="72707" name="Picture 9" descr="shikaku3"/>
          <p:cNvPicPr/>
          <p:nvPr/>
        </p:nvPicPr>
        <p:blipFill>
          <a:blip r:embed="rId2"/>
          <a:stretch>
            <a:fillRect/>
          </a:stretch>
        </p:blipFill>
        <p:spPr>
          <a:xfrm>
            <a:off x="4779963" y="1587500"/>
            <a:ext cx="4032250" cy="3671888"/>
          </a:xfrm>
          <a:prstGeom prst="rect">
            <a:avLst/>
          </a:prstGeom>
          <a:noFill/>
          <a:ln w="28575" cap="flat" cmpd="sng">
            <a:solidFill>
              <a:schemeClr val="tx1"/>
            </a:solidFill>
            <a:prstDash val="solid"/>
            <a:miter/>
            <a:headEnd type="none" w="med" len="med"/>
            <a:tailEnd type="none" w="med" len="med"/>
          </a:ln>
        </p:spPr>
      </p:pic>
      <p:sp>
        <p:nvSpPr>
          <p:cNvPr id="72708" name="AutoShape 11"/>
          <p:cNvSpPr>
            <a:spLocks noChangeArrowheads="1"/>
          </p:cNvSpPr>
          <p:nvPr/>
        </p:nvSpPr>
        <p:spPr bwMode="auto">
          <a:xfrm>
            <a:off x="395288" y="5734050"/>
            <a:ext cx="8353425" cy="719138"/>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充分考虑天气等自然因素的突变及影响，要随机应变。</a:t>
            </a:r>
            <a:endPar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graphicFrame>
        <p:nvGraphicFramePr>
          <p:cNvPr id="6" name="表格 5"/>
          <p:cNvGraphicFramePr>
            <a:graphicFrameLocks noGrp="1"/>
          </p:cNvGraphicFramePr>
          <p:nvPr/>
        </p:nvGraphicFramePr>
        <p:xfrm>
          <a:off x="441325" y="1011238"/>
          <a:ext cx="6096000" cy="355600"/>
        </p:xfrm>
        <a:graphic>
          <a:graphicData uri="http://schemas.openxmlformats.org/drawingml/2006/table">
            <a:tbl>
              <a:tblPr/>
              <a:tblGrid>
                <a:gridCol w="6096000"/>
              </a:tblGrid>
              <a:tr h="0">
                <a:tc>
                  <a:txBody>
                    <a:bodyPr/>
                    <a:lstStyle/>
                    <a:p>
                      <a:pPr marL="0" marR="0" lvl="0" indent="0" algn="just" defTabSz="914400" rtl="0" eaLnBrk="1" fontAlgn="base" latinLnBrk="0" hangingPunct="1">
                        <a:lnSpc>
                          <a:spcPts val="28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（四）、增强基本的危险预知意识</a:t>
                      </a: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pic>
        <p:nvPicPr>
          <p:cNvPr id="73730" name="Picture 5"/>
          <p:cNvPicPr>
            <a:picLocks noChangeAspect="1"/>
          </p:cNvPicPr>
          <p:nvPr/>
        </p:nvPicPr>
        <p:blipFill>
          <a:blip r:embed="rId1">
            <a:clrChange>
              <a:clrFrom>
                <a:srgbClr val="FEFEFE"/>
              </a:clrFrom>
              <a:clrTo>
                <a:srgbClr val="FEFEFE">
                  <a:alpha val="0"/>
                </a:srgbClr>
              </a:clrTo>
            </a:clrChange>
          </a:blip>
          <a:stretch>
            <a:fillRect/>
          </a:stretch>
        </p:blipFill>
        <p:spPr>
          <a:xfrm>
            <a:off x="1463675" y="1474788"/>
            <a:ext cx="5565775" cy="4235450"/>
          </a:xfrm>
          <a:prstGeom prst="rect">
            <a:avLst/>
          </a:prstGeom>
          <a:noFill/>
          <a:ln w="9525">
            <a:noFill/>
          </a:ln>
        </p:spPr>
      </p:pic>
      <p:sp>
        <p:nvSpPr>
          <p:cNvPr id="73731" name="AutoShape 8"/>
          <p:cNvSpPr>
            <a:spLocks noChangeArrowheads="1"/>
          </p:cNvSpPr>
          <p:nvPr/>
        </p:nvSpPr>
        <p:spPr bwMode="auto">
          <a:xfrm>
            <a:off x="395288" y="5949950"/>
            <a:ext cx="8353425" cy="719138"/>
          </a:xfrm>
          <a:prstGeom prst="roundRect">
            <a:avLst>
              <a:gd name="adj" fmla="val 16667"/>
            </a:avLst>
          </a:prstGeom>
          <a:solidFill>
            <a:srgbClr val="CC0000"/>
          </a:solidFill>
          <a:ln w="952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rPr>
              <a:t>驾驶员应定期参加危险预知培训。</a:t>
            </a:r>
            <a:endParaRPr kumimoji="0" lang="ja-JP" altLang="en-US" sz="2200" b="1" i="0" u="none" strike="noStrike" kern="1200" cap="none" spc="0" normalizeH="0" baseline="0" noProof="0" smtClean="0">
              <a:ln>
                <a:noFill/>
              </a:ln>
              <a:solidFill>
                <a:schemeClr val="bg1"/>
              </a:solidFill>
              <a:effectLst/>
              <a:uLnTx/>
              <a:uFillTx/>
              <a:latin typeface="楷体_GB2312" pitchFamily="49" charset="-122"/>
              <a:ea typeface="楷体_GB2312" pitchFamily="49" charset="-122"/>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73733" name="Rectangle 6"/>
          <p:cNvSpPr/>
          <p:nvPr/>
        </p:nvSpPr>
        <p:spPr>
          <a:xfrm>
            <a:off x="474663" y="969963"/>
            <a:ext cx="6096000" cy="361950"/>
          </a:xfrm>
          <a:prstGeom prst="rect">
            <a:avLst/>
          </a:prstGeom>
          <a:noFill/>
          <a:ln w="9525">
            <a:noFill/>
          </a:ln>
        </p:spPr>
        <p:txBody>
          <a:bodyPr lIns="114300" tIns="0" rIns="114300" bIns="0"/>
          <a:p>
            <a:pPr algn="just">
              <a:lnSpc>
                <a:spcPts val="2800"/>
              </a:lnSpc>
              <a:spcBef>
                <a:spcPct val="0"/>
              </a:spcBef>
            </a:pPr>
            <a:r>
              <a:rPr lang="zh-CN" altLang="en-US" sz="2400" b="1" dirty="0">
                <a:latin typeface="Times New Roman" panose="02020603050405020304" pitchFamily="18" charset="0"/>
              </a:rPr>
              <a:t>（四）、增强基本的危险预知意识</a:t>
            </a:r>
            <a:endParaRPr lang="zh-CN" altLang="en-US" sz="2400" dirty="0">
              <a:latin typeface="Times New Roman" panose="02020603050405020304" pitchFamily="18"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74755" name="Rectangle 6"/>
          <p:cNvSpPr/>
          <p:nvPr/>
        </p:nvSpPr>
        <p:spPr>
          <a:xfrm>
            <a:off x="474663" y="969963"/>
            <a:ext cx="6096000" cy="361950"/>
          </a:xfrm>
          <a:prstGeom prst="rect">
            <a:avLst/>
          </a:prstGeom>
          <a:noFill/>
          <a:ln w="9525">
            <a:noFill/>
          </a:ln>
        </p:spPr>
        <p:txBody>
          <a:bodyPr lIns="114300" tIns="0" rIns="114300" bIns="0"/>
          <a:p>
            <a:pPr algn="just">
              <a:lnSpc>
                <a:spcPts val="2800"/>
              </a:lnSpc>
              <a:spcBef>
                <a:spcPct val="0"/>
              </a:spcBef>
            </a:pPr>
            <a:endParaRPr lang="zh-CN" altLang="en-US" sz="2400" dirty="0">
              <a:latin typeface="Times New Roman" panose="02020603050405020304" pitchFamily="18" charset="0"/>
            </a:endParaRPr>
          </a:p>
        </p:txBody>
      </p:sp>
      <p:sp>
        <p:nvSpPr>
          <p:cNvPr id="74756" name="矩形 1"/>
          <p:cNvSpPr/>
          <p:nvPr/>
        </p:nvSpPr>
        <p:spPr>
          <a:xfrm>
            <a:off x="290513" y="1158875"/>
            <a:ext cx="8475662" cy="3190875"/>
          </a:xfrm>
          <a:prstGeom prst="rect">
            <a:avLst/>
          </a:prstGeom>
          <a:noFill/>
          <a:ln w="9525">
            <a:noFill/>
          </a:ln>
        </p:spPr>
        <p:txBody>
          <a:bodyPr>
            <a:spAutoFit/>
          </a:bodyPr>
          <a:p>
            <a:r>
              <a:rPr lang="zh-CN" altLang="en-US" dirty="0">
                <a:latin typeface="Calibri" panose="020F0502020204030204" pitchFamily="34" charset="0"/>
              </a:rPr>
              <a:t>（五）教学小结：</a:t>
            </a:r>
            <a:endParaRPr lang="zh-CN" altLang="en-US" dirty="0">
              <a:latin typeface="Calibri" panose="020F0502020204030204" pitchFamily="34" charset="0"/>
            </a:endParaRPr>
          </a:p>
          <a:p>
            <a:r>
              <a:rPr lang="zh-CN" altLang="en-US" dirty="0">
                <a:latin typeface="Calibri" panose="020F0502020204030204" pitchFamily="34" charset="0"/>
              </a:rPr>
              <a:t> 这次培训，我们从挖掘机的安全常识入手，着重学习了挖掘机的安全操作规程和挖掘机注意事项，以及增强基本的危险预知意识。希望学员通过这次学习提高自己的安全保护意识，达到安全操作挖掘机的目的</a:t>
            </a:r>
            <a:endParaRPr lang="zh-CN" altLang="en-US" dirty="0">
              <a:latin typeface="Calibri" panose="020F0502020204030204" pitchFamily="34" charset="0"/>
            </a:endParaRPr>
          </a:p>
          <a:p>
            <a:r>
              <a:rPr lang="zh-CN" altLang="en-US" dirty="0">
                <a:latin typeface="Calibri" panose="020F0502020204030204" pitchFamily="34" charset="0"/>
              </a:rPr>
              <a:t>（六）作业：</a:t>
            </a:r>
            <a:endParaRPr lang="zh-CN" altLang="en-US" dirty="0">
              <a:latin typeface="Calibri" panose="020F0502020204030204" pitchFamily="34" charset="0"/>
            </a:endParaRPr>
          </a:p>
          <a:p>
            <a:r>
              <a:rPr lang="zh-CN" altLang="en-US" dirty="0">
                <a:latin typeface="Calibri" panose="020F0502020204030204" pitchFamily="34" charset="0"/>
              </a:rPr>
              <a:t>思考题：我们在施工中有些什么安全隐患？如何排除？</a:t>
            </a:r>
            <a:endParaRPr lang="zh-CN" altLang="en-US" dirty="0">
              <a:latin typeface="Calibri" panose="020F0502020204030204" pitchFamily="34" charset="0"/>
            </a:endParaRPr>
          </a:p>
        </p:txBody>
      </p:sp>
      <p:sp>
        <p:nvSpPr>
          <p:cNvPr id="2" name="矩形 1"/>
          <p:cNvSpPr/>
          <p:nvPr/>
        </p:nvSpPr>
        <p:spPr>
          <a:xfrm>
            <a:off x="1029861" y="4538435"/>
            <a:ext cx="7460996" cy="1737142"/>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行楷" panose="02010800040101010101" pitchFamily="2" charset="-122"/>
                <a:ea typeface="华文行楷" panose="02010800040101010101" pitchFamily="2" charset="-122"/>
                <a:cs typeface="+mn-cs"/>
              </a:rPr>
              <a:t>高高兴兴上班来，</a:t>
            </a:r>
            <a:endParaRPr kumimoji="0" lang="en-US" altLang="zh-CN"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行楷" panose="02010800040101010101" pitchFamily="2" charset="-122"/>
              <a:ea typeface="华文行楷" panose="02010800040101010101" pitchFamily="2" charset="-122"/>
              <a:cs typeface="+mn-cs"/>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行楷" panose="02010800040101010101" pitchFamily="2" charset="-122"/>
                <a:ea typeface="华文行楷" panose="02010800040101010101" pitchFamily="2" charset="-122"/>
                <a:cs typeface="+mn-cs"/>
              </a:rPr>
              <a:t>安安全全回家去！</a:t>
            </a:r>
            <a:endPar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华文行楷" panose="02010800040101010101" pitchFamily="2" charset="-122"/>
              <a:ea typeface="华文行楷" panose="02010800040101010101" pitchFamily="2" charset="-122"/>
              <a:cs typeface="+mn-cs"/>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3" name="矩形 2"/>
          <p:cNvSpPr/>
          <p:nvPr/>
        </p:nvSpPr>
        <p:spPr>
          <a:xfrm>
            <a:off x="2330111" y="2293746"/>
            <a:ext cx="5749872" cy="265457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185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libri" panose="020F0502020204030204" pitchFamily="34" charset="0"/>
                <a:ea typeface="宋体" panose="02010600030101010101" pitchFamily="2" charset="-122"/>
                <a:cs typeface="+mn-cs"/>
              </a:rPr>
              <a:t>谢谢！</a:t>
            </a:r>
            <a:endParaRPr kumimoji="0" lang="zh-CN" altLang="en-US" sz="185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457200" y="1598613"/>
            <a:ext cx="8229600" cy="5106988"/>
          </a:xfrm>
        </p:spPr>
        <p:txBody>
          <a:bodyPr vert="horz" wrap="square" lIns="91440" tIns="45720" rIns="91440" bIns="45720" numCol="1" anchor="t" anchorCtr="0" compatLnSpc="1"/>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FFFFFF"/>
                  </a:outerShdw>
                </a:effectLst>
                <a:uLnTx/>
                <a:uFillTx/>
                <a:latin typeface="+mn-lt"/>
                <a:ea typeface="+mn-ea"/>
                <a:cs typeface="+mn-cs"/>
              </a:rPr>
              <a:t>                           </a:t>
            </a:r>
            <a:r>
              <a:rPr kumimoji="0" lang="zh-CN" altLang="en-US" sz="2800" b="1" i="0" u="none" strike="noStrike" kern="1200" cap="none" spc="0" normalizeH="0" baseline="0" noProof="1" smtClean="0">
                <a:ln>
                  <a:noFill/>
                </a:ln>
                <a:solidFill>
                  <a:srgbClr val="FF0000"/>
                </a:solidFill>
                <a:effectLst>
                  <a:outerShdw blurRad="38100" dist="38100" dir="2700000">
                    <a:srgbClr val="FFFFFF"/>
                  </a:outerShdw>
                </a:effectLst>
                <a:uLnTx/>
                <a:uFillTx/>
                <a:latin typeface="+mn-lt"/>
                <a:ea typeface="+mn-ea"/>
                <a:cs typeface="+mn-cs"/>
              </a:rPr>
              <a:t>思考</a:t>
            </a:r>
            <a:r>
              <a:rPr kumimoji="0" lang="zh-CN" altLang="en-US" sz="2800" b="0" i="0" u="none" strike="noStrike" kern="1200" cap="none" spc="0" normalizeH="0" baseline="0" noProof="1">
                <a:ln>
                  <a:noFill/>
                </a:ln>
                <a:solidFill>
                  <a:srgbClr val="FF0000"/>
                </a:solidFill>
                <a:effectLst/>
                <a:uLnTx/>
                <a:uFillTx/>
                <a:latin typeface="+mn-lt"/>
                <a:ea typeface="+mn-ea"/>
                <a:cs typeface="+mn-cs"/>
              </a:rPr>
              <a:t>：</a:t>
            </a: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谁</a:t>
            </a:r>
            <a:r>
              <a:rPr kumimoji="0" lang="zh-CN" altLang="en-US" sz="2800" b="0" i="0" u="none" strike="noStrike" kern="1200" cap="none" spc="0" normalizeH="0" baseline="0" noProof="1">
                <a:ln>
                  <a:noFill/>
                </a:ln>
                <a:solidFill>
                  <a:srgbClr val="FF0000"/>
                </a:solidFill>
                <a:effectLst/>
                <a:uLnTx/>
                <a:uFillTx/>
                <a:latin typeface="+mn-lt"/>
                <a:ea typeface="+mn-ea"/>
                <a:cs typeface="+mn-cs"/>
              </a:rPr>
              <a:t>想发生安全事故？</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altLang="zh-CN" sz="2800" b="0" i="0" u="none" strike="noStrike" kern="1200" cap="none" spc="0" normalizeH="0" baseline="0" noProof="1" smtClean="0">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1" smtClean="0">
                <a:ln>
                  <a:noFill/>
                </a:ln>
                <a:solidFill>
                  <a:srgbClr val="FF0000"/>
                </a:solidFill>
                <a:effectLst/>
                <a:uLnTx/>
                <a:uFillTx/>
                <a:latin typeface="+mn-lt"/>
                <a:ea typeface="+mn-ea"/>
                <a:cs typeface="+mn-cs"/>
              </a:rPr>
              <a:t>你</a:t>
            </a:r>
            <a:r>
              <a:rPr kumimoji="0" lang="zh-CN" altLang="en-US" sz="2800" b="0" i="0" u="none" strike="noStrike" kern="1200" cap="none" spc="0" normalizeH="0" baseline="0" noProof="1">
                <a:ln>
                  <a:noFill/>
                </a:ln>
                <a:solidFill>
                  <a:srgbClr val="FF0000"/>
                </a:solidFill>
                <a:effectLst/>
                <a:uLnTx/>
                <a:uFillTx/>
                <a:latin typeface="+mn-lt"/>
                <a:ea typeface="+mn-ea"/>
                <a:cs typeface="+mn-cs"/>
              </a:rPr>
              <a:t>自己？</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1">
                <a:ln>
                  <a:noFill/>
                </a:ln>
                <a:solidFill>
                  <a:srgbClr val="FF0000"/>
                </a:solidFill>
                <a:effectLst/>
                <a:uLnTx/>
                <a:uFillTx/>
                <a:latin typeface="+mn-lt"/>
                <a:ea typeface="+mn-ea"/>
                <a:cs typeface="+mn-cs"/>
              </a:rPr>
              <a:t>你的亲人？</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1">
                <a:ln>
                  <a:noFill/>
                </a:ln>
                <a:solidFill>
                  <a:srgbClr val="FF0000"/>
                </a:solidFill>
                <a:effectLst/>
                <a:uLnTx/>
                <a:uFillTx/>
                <a:latin typeface="+mn-lt"/>
                <a:ea typeface="+mn-ea"/>
                <a:cs typeface="+mn-cs"/>
              </a:rPr>
              <a:t>你的领导？</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1">
                <a:ln>
                  <a:noFill/>
                </a:ln>
                <a:solidFill>
                  <a:srgbClr val="FF0000"/>
                </a:solidFill>
                <a:effectLst/>
                <a:uLnTx/>
                <a:uFillTx/>
                <a:latin typeface="+mn-lt"/>
                <a:ea typeface="+mn-ea"/>
                <a:cs typeface="+mn-cs"/>
              </a:rPr>
              <a:t>政府部门？</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1">
                <a:ln>
                  <a:noFill/>
                </a:ln>
                <a:solidFill>
                  <a:srgbClr val="FF0000"/>
                </a:solidFill>
                <a:effectLst/>
                <a:uLnTx/>
                <a:uFillTx/>
                <a:latin typeface="+mn-lt"/>
                <a:ea typeface="+mn-ea"/>
                <a:cs typeface="+mn-cs"/>
              </a:rPr>
              <a:t>保险公司？</a:t>
            </a:r>
            <a:endParaRPr kumimoji="0" lang="zh-CN" altLang="en-US" sz="2800" b="0" i="0" u="none" strike="noStrike" kern="1200" cap="none" spc="0" normalizeH="0" baseline="0" noProof="1">
              <a:ln>
                <a:noFill/>
              </a:ln>
              <a:solidFill>
                <a:srgbClr val="FF0000"/>
              </a:solidFill>
              <a:effectLst/>
              <a:uLnTx/>
              <a:uFillTx/>
              <a:latin typeface="+mn-lt"/>
              <a:ea typeface="+mn-ea"/>
              <a:cs typeface="+mn-cs"/>
            </a:endParaRPr>
          </a:p>
        </p:txBody>
      </p:sp>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pic>
        <p:nvPicPr>
          <p:cNvPr id="17412" name="图片 5" descr="安全图片1"/>
          <p:cNvPicPr>
            <a:picLocks noChangeAspect="1"/>
          </p:cNvPicPr>
          <p:nvPr/>
        </p:nvPicPr>
        <p:blipFill>
          <a:blip r:embed="rId1"/>
          <a:stretch>
            <a:fillRect/>
          </a:stretch>
        </p:blipFill>
        <p:spPr>
          <a:xfrm>
            <a:off x="4044950" y="2444750"/>
            <a:ext cx="4491038" cy="3786188"/>
          </a:xfrm>
          <a:prstGeom prst="rect">
            <a:avLst/>
          </a:prstGeom>
          <a:noFill/>
          <a:ln w="9525">
            <a:noFill/>
          </a:ln>
        </p:spPr>
      </p:pic>
      <p:sp>
        <p:nvSpPr>
          <p:cNvPr id="17413"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91139" name="矩形 7"/>
          <p:cNvSpPr>
            <a:spLocks noGrp="1"/>
          </p:cNvSpPr>
          <p:nvPr>
            <p:ph idx="4294967295"/>
          </p:nvPr>
        </p:nvSpPr>
        <p:spPr>
          <a:xfrm>
            <a:off x="457200" y="1616075"/>
            <a:ext cx="8229600" cy="4443413"/>
          </a:xfrm>
        </p:spPr>
        <p:txBody>
          <a:bodyPr vert="horz" wrap="square" lIns="91440" tIns="45720" rIns="91440" bIns="45720" numCol="1" anchor="t" anchorCtr="0" compatLnSpc="1"/>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en-US" altLang="zh-CN" sz="2800" b="0" i="0" u="none" strike="noStrike" kern="1200" cap="none" spc="0" normalizeH="0" baseline="0" noProof="0" smtClean="0">
                <a:ln>
                  <a:noFill/>
                </a:ln>
                <a:solidFill>
                  <a:srgbClr val="FF0000"/>
                </a:solidFill>
                <a:effectLst/>
                <a:uLnTx/>
                <a:uFillTx/>
                <a:latin typeface="宋体" panose="02010600030101010101" pitchFamily="2" charset="-122"/>
                <a:ea typeface="+mn-ea"/>
                <a:cs typeface="+mn-cs"/>
              </a:rPr>
              <a:t>2.</a:t>
            </a:r>
            <a:r>
              <a:rPr kumimoji="0" lang="zh-CN" altLang="en-US" sz="2800" b="0" i="0" u="none" strike="noStrike" kern="1200" cap="none" spc="0" normalizeH="0" baseline="0" noProof="0" smtClean="0">
                <a:ln>
                  <a:noFill/>
                </a:ln>
                <a:solidFill>
                  <a:srgbClr val="FF0000"/>
                </a:solidFill>
                <a:effectLst/>
                <a:uLnTx/>
                <a:uFillTx/>
                <a:latin typeface="宋体" panose="02010600030101010101" pitchFamily="2" charset="-122"/>
                <a:ea typeface="+mn-ea"/>
                <a:cs typeface="+mn-cs"/>
              </a:rPr>
              <a:t>为什么安全事故还在继续会发生</a:t>
            </a:r>
            <a:r>
              <a:rPr kumimoji="0" lang="en-US" altLang="zh-CN" sz="2800" b="0" i="0" u="none" strike="noStrike" kern="1200" cap="none" spc="0" normalizeH="0" baseline="0" noProof="0" smtClean="0">
                <a:ln>
                  <a:noFill/>
                </a:ln>
                <a:solidFill>
                  <a:srgbClr val="FF0000"/>
                </a:solidFill>
                <a:effectLst/>
                <a:uLnTx/>
                <a:uFillTx/>
                <a:latin typeface="宋体" panose="02010600030101010101" pitchFamily="2" charset="-122"/>
                <a:ea typeface="+mn-ea"/>
                <a:cs typeface="+mn-cs"/>
              </a:rPr>
              <a:t>……</a:t>
            </a:r>
            <a:r>
              <a:rPr kumimoji="0" lang="zh-CN" altLang="en-US" sz="2800" b="0" i="0" u="none" strike="noStrike" kern="1200" cap="none" spc="0" normalizeH="0" baseline="0" noProof="0" smtClean="0">
                <a:ln>
                  <a:noFill/>
                </a:ln>
                <a:solidFill>
                  <a:srgbClr val="FF0000"/>
                </a:solidFill>
                <a:effectLst/>
                <a:uLnTx/>
                <a:uFillTx/>
                <a:latin typeface="宋体" panose="02010600030101010101" pitchFamily="2" charset="-122"/>
                <a:ea typeface="+mn-ea"/>
                <a:cs typeface="+mn-cs"/>
              </a:rPr>
              <a:t>？</a:t>
            </a: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   </a:t>
            </a:r>
            <a:endPar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不可避免吗</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设备、设施不安全吗？</a:t>
            </a:r>
            <a:endPar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操作的方式不对吗</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所处的位置对吗</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因为运气不好吗</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外力因素</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a:pPr>
            <a:r>
              <a:rPr kumimoji="0" lang="zh-CN" altLang="en-US"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有意的人为破坏</a:t>
            </a:r>
            <a:r>
              <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rPr>
              <a:t>?</a:t>
            </a:r>
            <a:endParaRPr kumimoji="0" lang="en-US" altLang="zh-CN" sz="2800" b="0" i="0" u="none" strike="noStrike" kern="1200" cap="none" spc="0" normalizeH="0" baseline="0" noProof="0" smtClean="0">
              <a:ln>
                <a:noFill/>
              </a:ln>
              <a:solidFill>
                <a:schemeClr val="hlink"/>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en-US" altLang="zh-CN"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a:p>
            <a:pPr marL="228600" marR="0" lvl="0" indent="-228600" algn="l" defTabSz="914400" rtl="0" eaLnBrk="1" fontAlgn="base" latinLnBrk="0" hangingPunct="1">
              <a:lnSpc>
                <a:spcPct val="90000"/>
              </a:lnSpc>
              <a:spcBef>
                <a:spcPts val="600"/>
              </a:spcBef>
              <a:spcAft>
                <a:spcPct val="0"/>
              </a:spcAft>
              <a:buClrTx/>
              <a:buSzTx/>
              <a:buFont typeface="Arial" panose="020B0604020202020204" pitchFamily="34" charset="0"/>
              <a:buNone/>
              <a:defRPr/>
            </a:pPr>
            <a:endParaRPr kumimoji="0" lang="zh-CN" altLang="en-US" sz="20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p:txBody>
      </p:sp>
      <p:pic>
        <p:nvPicPr>
          <p:cNvPr id="18435" name="图片 3" descr="安全意识.jpg"/>
          <p:cNvPicPr>
            <a:picLocks noChangeAspect="1"/>
          </p:cNvPicPr>
          <p:nvPr/>
        </p:nvPicPr>
        <p:blipFill>
          <a:blip r:embed="rId1"/>
          <a:stretch>
            <a:fillRect/>
          </a:stretch>
        </p:blipFill>
        <p:spPr>
          <a:xfrm>
            <a:off x="5343525" y="2227263"/>
            <a:ext cx="3278188" cy="3911600"/>
          </a:xfrm>
          <a:prstGeom prst="rect">
            <a:avLst/>
          </a:prstGeom>
          <a:noFill/>
          <a:ln w="9525">
            <a:noFill/>
          </a:ln>
        </p:spPr>
      </p:pic>
      <p:sp>
        <p:nvSpPr>
          <p:cNvPr id="4" name="文本框 3"/>
          <p:cNvSpPr txBox="1"/>
          <p:nvPr/>
        </p:nvSpPr>
        <p:spPr>
          <a:xfrm>
            <a:off x="-4762" y="273050"/>
            <a:ext cx="9148763" cy="579438"/>
          </a:xfrm>
          <a:prstGeom prst="rect">
            <a:avLst/>
          </a:prstGeom>
          <a:solidFill>
            <a:schemeClr val="accent4">
              <a:lumMod val="95000"/>
              <a:lumOff val="5000"/>
            </a:schemeClr>
          </a:solidFill>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800">
                <a:solidFill>
                  <a:schemeClr val="tx1"/>
                </a:solidFill>
                <a:latin typeface="Calibri" panose="020F0502020204030204" pitchFamily="34" charset="0"/>
                <a:ea typeface="宋体" panose="02010600030101010101" pitchFamily="2" charset="-122"/>
              </a:defRPr>
            </a:lvl3pPr>
            <a:lvl4pPr>
              <a:defRPr sz="2800">
                <a:solidFill>
                  <a:schemeClr val="tx1"/>
                </a:solidFill>
                <a:latin typeface="Calibri" panose="020F0502020204030204" pitchFamily="34" charset="0"/>
                <a:ea typeface="宋体" panose="02010600030101010101" pitchFamily="2" charset="-122"/>
              </a:defRPr>
            </a:lvl4pPr>
            <a:lvl5pPr>
              <a:defRPr sz="2800">
                <a:solidFill>
                  <a:schemeClr val="tx1"/>
                </a:solidFill>
                <a:latin typeface="Calibri" panose="020F0502020204030204" pitchFamily="34" charset="0"/>
                <a:ea typeface="宋体" panose="02010600030101010101" pitchFamily="2" charset="-122"/>
              </a:defRPr>
            </a:lvl5pPr>
            <a:lvl6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6pPr>
            <a:lvl7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7pPr>
            <a:lvl8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8pPr>
            <a:lvl9pPr fontAlgn="base">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n-cs"/>
            </a:endParaRPr>
          </a:p>
        </p:txBody>
      </p:sp>
      <p:sp>
        <p:nvSpPr>
          <p:cNvPr id="18437" name="文本框 2"/>
          <p:cNvSpPr txBox="1"/>
          <p:nvPr/>
        </p:nvSpPr>
        <p:spPr>
          <a:xfrm>
            <a:off x="136525" y="1023938"/>
            <a:ext cx="993775" cy="477837"/>
          </a:xfrm>
          <a:prstGeom prst="rect">
            <a:avLst/>
          </a:prstGeom>
          <a:noFill/>
          <a:ln w="9525">
            <a:noFill/>
          </a:ln>
        </p:spPr>
        <p:txBody>
          <a:bodyPr>
            <a:spAutoFit/>
          </a:bodyPr>
          <a:p>
            <a:r>
              <a:rPr lang="zh-CN" altLang="en-US" dirty="0">
                <a:latin typeface="Calibri" panose="020F0502020204030204" pitchFamily="34" charset="0"/>
              </a:rPr>
              <a:t>引言</a:t>
            </a:r>
            <a:endParaRPr lang="zh-CN" altLang="en-US" dirty="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p:sp>
        <p:nvSpPr>
          <p:cNvPr id="67592" name="文本框 3"/>
          <p:cNvSpPr txBox="1">
            <a:spLocks noGrp="1"/>
          </p:cNvSpPr>
          <p:nvPr>
            <p:ph type="title"/>
          </p:nvPr>
        </p:nvSpPr>
        <p:spPr>
          <a:xfrm>
            <a:off x="0" y="258763"/>
            <a:ext cx="8964613" cy="515938"/>
          </a:xfrm>
          <a:solidFill>
            <a:srgbClr val="FFC30D"/>
          </a:solidFill>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chemeClr val="tx1"/>
                </a:solidFill>
                <a:effectLst/>
                <a:uLnTx/>
                <a:uFillTx/>
                <a:latin typeface="+mj-lt"/>
                <a:ea typeface="+mj-ea"/>
                <a:cs typeface="+mj-cs"/>
              </a:rPr>
              <a:t>    </a:t>
            </a:r>
            <a:r>
              <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rPr>
              <a:t>施工挖装培训        关注安全 关注生命</a:t>
            </a:r>
            <a:endParaRPr kumimoji="0" lang="en-US" altLang="en-US" sz="32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楷体" panose="02010609060101010101" pitchFamily="49" charset="-122"/>
              <a:ea typeface="楷体" panose="02010609060101010101" pitchFamily="49" charset="-122"/>
              <a:cs typeface="+mj-cs"/>
            </a:endParaRPr>
          </a:p>
        </p:txBody>
      </p:sp>
      <p:sp>
        <p:nvSpPr>
          <p:cNvPr id="19459" name="Rectangle 2"/>
          <p:cNvSpPr>
            <a:spLocks noGrp="1"/>
          </p:cNvSpPr>
          <p:nvPr/>
        </p:nvSpPr>
        <p:spPr>
          <a:xfrm>
            <a:off x="539750" y="1519238"/>
            <a:ext cx="8229600" cy="442912"/>
          </a:xfrm>
          <a:prstGeom prst="rect">
            <a:avLst/>
          </a:prstGeom>
          <a:noFill/>
          <a:ln w="9525">
            <a:noFill/>
          </a:ln>
        </p:spPr>
        <p:txBody>
          <a:bodyPr anchor="ctr" anchorCtr="0"/>
          <a:p>
            <a:pPr eaLnBrk="0" hangingPunct="0">
              <a:lnSpc>
                <a:spcPct val="100000"/>
              </a:lnSpc>
              <a:spcBef>
                <a:spcPct val="0"/>
              </a:spcBef>
            </a:pPr>
            <a:r>
              <a:rPr lang="en-US" altLang="zh-CN" sz="2400" dirty="0">
                <a:solidFill>
                  <a:schemeClr val="tx2"/>
                </a:solidFill>
                <a:latin typeface="宋体" panose="02010600030101010101" pitchFamily="2" charset="-122"/>
              </a:rPr>
              <a:t>1</a:t>
            </a:r>
            <a:r>
              <a:rPr lang="zh-CN" altLang="en-US" sz="2400" dirty="0">
                <a:solidFill>
                  <a:schemeClr val="tx2"/>
                </a:solidFill>
                <a:latin typeface="宋体" panose="02010600030101010101" pitchFamily="2" charset="-122"/>
              </a:rPr>
              <a:t>、工作服和操作人员防护用品</a:t>
            </a:r>
            <a:br>
              <a:rPr lang="zh-CN" altLang="en-US" sz="3600" b="1" dirty="0">
                <a:solidFill>
                  <a:schemeClr val="tx2"/>
                </a:solidFill>
                <a:latin typeface="宋体" panose="02010600030101010101" pitchFamily="2" charset="-122"/>
              </a:rPr>
            </a:br>
            <a:endParaRPr lang="zh-CN" altLang="en-US" sz="3600" b="1" dirty="0">
              <a:solidFill>
                <a:schemeClr val="tx2"/>
              </a:solidFill>
              <a:latin typeface="宋体" panose="02010600030101010101" pitchFamily="2" charset="-122"/>
            </a:endParaRPr>
          </a:p>
        </p:txBody>
      </p:sp>
      <p:pic>
        <p:nvPicPr>
          <p:cNvPr id="19460" name="Picture 3"/>
          <p:cNvPicPr>
            <a:picLocks noGrp="1" noChangeAspect="1"/>
          </p:cNvPicPr>
          <p:nvPr>
            <p:ph sz="half" idx="1"/>
          </p:nvPr>
        </p:nvPicPr>
        <p:blipFill>
          <a:blip r:embed="rId1"/>
          <a:srcRect/>
          <a:stretch>
            <a:fillRect/>
          </a:stretch>
        </p:blipFill>
        <p:spPr>
          <a:xfrm>
            <a:off x="628650" y="1752600"/>
            <a:ext cx="8140700" cy="4673600"/>
          </a:xfrm>
          <a:ln/>
        </p:spPr>
      </p:pic>
      <p:sp>
        <p:nvSpPr>
          <p:cNvPr id="19461" name="文本框 4"/>
          <p:cNvSpPr txBox="1"/>
          <p:nvPr/>
        </p:nvSpPr>
        <p:spPr>
          <a:xfrm>
            <a:off x="244475" y="1208088"/>
            <a:ext cx="993775" cy="477837"/>
          </a:xfrm>
          <a:prstGeom prst="rect">
            <a:avLst/>
          </a:prstGeom>
          <a:noFill/>
          <a:ln w="9525">
            <a:noFill/>
          </a:ln>
        </p:spPr>
        <p:txBody>
          <a:bodyPr>
            <a:spAutoFit/>
          </a:bodyPr>
          <a:p>
            <a:endParaRPr lang="zh-CN" altLang="en-US" dirty="0">
              <a:latin typeface="Calibri" panose="020F0502020204030204" pitchFamily="34" charset="0"/>
            </a:endParaRPr>
          </a:p>
        </p:txBody>
      </p:sp>
      <p:sp>
        <p:nvSpPr>
          <p:cNvPr id="19462" name="文本框 1"/>
          <p:cNvSpPr txBox="1"/>
          <p:nvPr/>
        </p:nvSpPr>
        <p:spPr>
          <a:xfrm>
            <a:off x="244475" y="784225"/>
            <a:ext cx="4322763" cy="423863"/>
          </a:xfrm>
          <a:prstGeom prst="rect">
            <a:avLst/>
          </a:prstGeom>
          <a:noFill/>
          <a:ln w="9525">
            <a:noFill/>
          </a:ln>
        </p:spPr>
        <p:txBody>
          <a:bodyPr>
            <a:spAutoFit/>
          </a:bodyPr>
          <a:p>
            <a:r>
              <a:rPr lang="zh-CN" altLang="en-US" sz="2400" b="1" dirty="0">
                <a:latin typeface="Calibri" panose="020F0502020204030204" pitchFamily="34" charset="0"/>
              </a:rPr>
              <a:t>（一）、挖掘机安全常识 </a:t>
            </a:r>
            <a:endParaRPr lang="zh-CN" altLang="en-US" sz="2400" b="1" dirty="0">
              <a:latin typeface="Calibri" panose="020F0502020204030204" pitchFamily="34" charset="0"/>
            </a:endParaRPr>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6671</Words>
  <Application>WPS 演示</Application>
  <PresentationFormat>全屏显示(4:3)</PresentationFormat>
  <Paragraphs>501</Paragraphs>
  <Slides>65</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65</vt:i4>
      </vt:variant>
    </vt:vector>
  </HeadingPairs>
  <TitlesOfParts>
    <vt:vector size="79" baseType="lpstr">
      <vt:lpstr>Arial</vt:lpstr>
      <vt:lpstr>宋体</vt:lpstr>
      <vt:lpstr>Wingdings</vt:lpstr>
      <vt:lpstr>Calibri</vt:lpstr>
      <vt:lpstr>Calibri Light</vt:lpstr>
      <vt:lpstr>楷体</vt:lpstr>
      <vt:lpstr>楷体_GB2312</vt:lpstr>
      <vt:lpstr>新宋体</vt:lpstr>
      <vt:lpstr>华文中宋</vt:lpstr>
      <vt:lpstr>Times New Roman</vt:lpstr>
      <vt:lpstr>微软雅黑</vt:lpstr>
      <vt:lpstr>Arial Unicode MS</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Vivian</cp:lastModifiedBy>
  <cp:revision>73</cp:revision>
  <dcterms:created xsi:type="dcterms:W3CDTF">2016-08-06T09:46:54Z</dcterms:created>
  <dcterms:modified xsi:type="dcterms:W3CDTF">2023-12-25T08:04:42Z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96BBF48B061C4440AA586E368FC9F6D8_12</vt:lpwstr>
  </property>
</Properties>
</file>