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3" r:id="rId4"/>
    <p:sldMasterId id="2147483674" r:id="rId5"/>
    <p:sldMasterId id="2147483685" r:id="rId6"/>
    <p:sldMasterId id="2147483696" r:id="rId7"/>
  </p:sldMasterIdLst>
  <p:notesMasterIdLst>
    <p:notesMasterId r:id="rId9"/>
  </p:notesMasterIdLst>
  <p:handoutMasterIdLst>
    <p:handoutMasterId r:id="rId51"/>
  </p:handoutMasterIdLst>
  <p:sldIdLst>
    <p:sldId id="256" r:id="rId8"/>
    <p:sldId id="433" r:id="rId10"/>
    <p:sldId id="258" r:id="rId11"/>
    <p:sldId id="259" r:id="rId12"/>
    <p:sldId id="276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31" r:id="rId48"/>
    <p:sldId id="434" r:id="rId49"/>
    <p:sldId id="432" r:id="rId50"/>
  </p:sldIdLst>
  <p:sldSz cx="9144000" cy="5143500" type="screen16x9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816"/>
    <a:srgbClr val="4F7C80"/>
    <a:srgbClr val="E2DDC9"/>
    <a:srgbClr val="595959"/>
    <a:srgbClr val="3E2B2C"/>
    <a:srgbClr val="E0DBC7"/>
    <a:srgbClr val="E1DCC8"/>
    <a:srgbClr val="010102"/>
    <a:srgbClr val="E7678E"/>
    <a:srgbClr val="8FA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5" Type="http://schemas.openxmlformats.org/officeDocument/2006/relationships/tags" Target="tags/tag55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3A709-0A49-4CF3-BC34-4967C36C8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1A44-A866-4C19-B100-664AD993A2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免费资料关注公众号:安全生产管理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63" y="87714"/>
            <a:ext cx="7886700" cy="423460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rgbClr val="3E2B2C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511175"/>
            <a:ext cx="9144000" cy="453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6E9C-14AA-43D9-BC31-4731F9C04E6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4DAA-6A94-4233-9160-95C7362688E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8225" y="4064635"/>
            <a:ext cx="706755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6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11175"/>
            <a:ext cx="9144000" cy="453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11175"/>
            <a:ext cx="9144000" cy="453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75615"/>
            <a:ext cx="9144000" cy="453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02410" y="1588770"/>
            <a:ext cx="613918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 spc="1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习惯性违章培训</a:t>
            </a:r>
            <a:endParaRPr lang="zh-CN" altLang="en-US" sz="66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1390" y="2625090"/>
            <a:ext cx="3773170" cy="19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4065" y="930275"/>
            <a:ext cx="7595870" cy="3736340"/>
            <a:chOff x="1457" y="1330"/>
            <a:chExt cx="11962" cy="5884"/>
          </a:xfrm>
        </p:grpSpPr>
        <p:sp>
          <p:nvSpPr>
            <p:cNvPr id="5" name="文本框 4"/>
            <p:cNvSpPr txBox="1"/>
            <p:nvPr/>
          </p:nvSpPr>
          <p:spPr>
            <a:xfrm>
              <a:off x="1457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57" y="2060"/>
              <a:ext cx="254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1、麻痹心理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57" y="2490"/>
              <a:ext cx="11962" cy="47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麻痹大意是造成事故的主要心理因素之一。行为上表现为马马虎虎，大大咧咧，盲目自信。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a、盲目相信自己的以往经验，认为技术过得硬，保准出不了问题。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b、是以往成功经验或习惯的强化，多次做也无问题，我行我素。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c、高度紧张后精神疲劳，也容易产生麻痹心理。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d、个性因素，一贯松松垮垮，不求甚解的性格特征。自以为绝对安全。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5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e、惯性操作，不注意周围环境和条件的变化。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4065" y="844550"/>
            <a:ext cx="7595870" cy="4256405"/>
            <a:chOff x="1219" y="1330"/>
            <a:chExt cx="11962" cy="6703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2、缺乏安全知识，不知不觉违章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1962" cy="53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对应该遵守的制度、规程根本不了解或一知半解，工作起来凭本能、热情和习惯。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案例：某厂刚参加工作不久的谢某依照惯例进行夜间变电所进行例行检查。当谢某打开一台铜液泵电路控制柜时，发现控制电路的三相线中有一相的保险丝熔断了。心想，问题不大，找一截保险丝换上就是了……就在这么一个念头的驱动下，竟然连动电最起码的常识都忘了，徒手找来一段保险丝准备把熔断的地方接上。就在谢某拿保险丝触到断点的瞬间，随着一束刺眼的电弧光闪过，谢某被重重地击倒在地，被送往医院救治。免费资料关注公众号:安全生产管理；经诊断，其的面部和右手受到电弧不同程度的灼伤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要强化案例教育，对用生命和血的教训换来的安全操作规程知之甚少，因而出事的可能性就大。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25" name="图片 24" descr="〔微信公众号：安全生产管理〕二维码（黑白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7045"/>
            <a:ext cx="773430" cy="77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3963" y="892175"/>
            <a:ext cx="6696075" cy="3921760"/>
            <a:chOff x="1219" y="1330"/>
            <a:chExt cx="10545" cy="6176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3、贪图安逸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0545" cy="4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不求上进，工作缺乏积极性，技术差，得过且过；或平时不注意学习，自我保护意识差、蛮干。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某厂的一台换热热器发生故障，需要更换，拆装换热器要先拆卸螺栓，当时要拆装M24的螺栓150个和M20的栓900个。因工作量大，天气又太热，旁边有较多设备和管道，使干活空间很小，一名检修工就索性扔掉手套，将衣袖高高卷起，拧螺栓，因用力过猛，扳手突然打滑，胳膊一下子碰到了旁边的一根伴热管上。因没有工作服保护，尽管经医院治疗，还是在胳膊上留下了一大块疤痕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3963" y="892175"/>
            <a:ext cx="6696075" cy="3921760"/>
            <a:chOff x="1219" y="1330"/>
            <a:chExt cx="10545" cy="6176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 侥幸心理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0545" cy="4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侥幸心理是许多违章人员在行动前的一种普遍心态。有这种心态的人，不是不懂安全操作规程，缺乏安全知识，也不是技术水平低，而多数是“明知故犯”。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在他们看来，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“违章不一定出事，出事不一定伤人，伤人不一定伤我”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。这实际上是把出事的偶然性绝对化了。在实际作业现场，以侥幸心理对待安全操作的人，时有所见。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例如：某项作业应该采取安全防范措施而不采取；需要某种持证作业人员协作的而不去请，指派无证人员上岗作业；该回去拿工具的不去拿，就近随意取物代之等。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3963" y="892175"/>
            <a:ext cx="6696075" cy="3837305"/>
            <a:chOff x="1219" y="1330"/>
            <a:chExt cx="10545" cy="6043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5、惰性心理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0545" cy="47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惰性心理也可称为“节能心理”，它是指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在作业中尽量减少能量支出，能省力便省力，能将就凑合就将凑合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的一种心理状态，它是懒惰行为的心理根据。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在实际工作中，常常会看到有些违章操作是由于干活图省事、嫌麻烦而造成的。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例如：为节省时间，用手握住零件在钻床上打孔，而不愿动手事先用虎钳或其他夹具先夹固后再干；宁愿冒点险也不愿多伸一次手、多走一步路、多张一次口；明知机器运转不正常，但也不愿停车检查修理，而让它带“病”工作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凡此种种，都和惰性心理有关。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3963" y="892175"/>
            <a:ext cx="6696075" cy="3837305"/>
            <a:chOff x="1219" y="1330"/>
            <a:chExt cx="10545" cy="6043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6、无所谓心理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0545" cy="47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无所谓心理常表现为违章或心不在焉，满不在乎。这里也有几种情况：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一是本人根本没意识到危险的存在，认为章程都是领导用来卡人的。这种问题出在对安全和规程缺乏正确认识。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二是对安全问题谈起来重要，干起来次要，比起来不要，在行为中根本不把安全条例等放在眼里。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三是认为某种情况下违章是必要的，不违章就干不成活。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无所谓心理对安全的影响极大，因为有些人心里根本就没有安全这根弦，因此在行为上常表现为频繁违章。有这种心理的人常是事故的多发者。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3963" y="892175"/>
            <a:ext cx="6696075" cy="3810000"/>
            <a:chOff x="1219" y="1330"/>
            <a:chExt cx="10545" cy="6000"/>
          </a:xfrm>
        </p:grpSpPr>
        <p:sp>
          <p:nvSpPr>
            <p:cNvPr id="5" name="文本框 4"/>
            <p:cNvSpPr txBox="1"/>
            <p:nvPr/>
          </p:nvSpPr>
          <p:spPr>
            <a:xfrm>
              <a:off x="1219" y="1330"/>
              <a:ext cx="44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习惯性违章者的心理状态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" y="2075"/>
              <a:ext cx="620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7、自以为是</a:t>
              </a:r>
              <a:endPara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" y="2655"/>
              <a:ext cx="10545" cy="46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总认为自己有经验、有能力防止事故的发生，相信不良的传统或习惯做法。对未造成事故的习惯性违章经历非但不以为耻，反而引以为荣，在人前吹嘘，甚至争强好胜，不顾后果地蛮干、胡干。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有这种心理状态的人在安全规程面前“不信邪”，在领导面前“不在乎”，把别人提醒当成“耳边风”，把安监人员的监管视为“找事”。盲目自信，自以为绝对安全，我行我素。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这种违章一旦发生事故，往往会造成极其严重的后果。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3838" y="1553845"/>
            <a:ext cx="6155055" cy="1301750"/>
            <a:chOff x="1469" y="5091"/>
            <a:chExt cx="9693" cy="2050"/>
          </a:xfrm>
        </p:grpSpPr>
        <p:sp>
          <p:nvSpPr>
            <p:cNvPr id="4" name="椭圆 3"/>
            <p:cNvSpPr/>
            <p:nvPr/>
          </p:nvSpPr>
          <p:spPr>
            <a:xfrm>
              <a:off x="1469" y="5091"/>
              <a:ext cx="2050" cy="2050"/>
            </a:xfrm>
            <a:prstGeom prst="ellipse">
              <a:avLst/>
            </a:prstGeom>
            <a:solidFill>
              <a:srgbClr val="FD98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二</a:t>
              </a:r>
              <a:endPara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14" y="5462"/>
              <a:ext cx="71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800" b="1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常见习惯性违章</a:t>
              </a:r>
              <a:endParaRPr lang="zh-CN" altLang="en-US" sz="4800" b="1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二、常见习惯性违章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45185" y="1038225"/>
            <a:ext cx="7453630" cy="3446145"/>
            <a:chOff x="1694" y="1320"/>
            <a:chExt cx="11738" cy="5427"/>
          </a:xfrm>
        </p:grpSpPr>
        <p:sp>
          <p:nvSpPr>
            <p:cNvPr id="4" name="文本框 3"/>
            <p:cNvSpPr txBox="1"/>
            <p:nvPr/>
          </p:nvSpPr>
          <p:spPr>
            <a:xfrm>
              <a:off x="1696" y="1320"/>
              <a:ext cx="11736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习惯性违章之一：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进入生产环境未按规定穿戴劳动保护用品或穿戴不规范。如焊接、打磨、切割、使用砂轮时，不戴防护镜。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95" y="2510"/>
              <a:ext cx="11736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习惯性违章之二：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攀爬、登高作业未采取防护措施；或上下台阶不扶扶手；或攀爬长梯时，未请人扶梯，就上下作业。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4" y="3700"/>
              <a:ext cx="11734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习惯性违章之三：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未停机、泄压即违规维修作业；未找或未等监护人来，擅自单人进行操作。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94" y="4890"/>
              <a:ext cx="11734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习惯性违章之四：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选用工具不当；随意放置作业设施；忽视设施的工具维护保养和使用前安全检查。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96" y="6080"/>
              <a:ext cx="11736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习惯性违章之五：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易燃、易爆、有毒、有害废弃物随意扔、倒或排放。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二、常见习惯性违章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49976" y="952500"/>
            <a:ext cx="6444047" cy="3778250"/>
            <a:chOff x="1694" y="1320"/>
            <a:chExt cx="11740" cy="5950"/>
          </a:xfrm>
        </p:grpSpPr>
        <p:sp>
          <p:nvSpPr>
            <p:cNvPr id="4" name="文本框 3"/>
            <p:cNvSpPr txBox="1"/>
            <p:nvPr/>
          </p:nvSpPr>
          <p:spPr>
            <a:xfrm>
              <a:off x="1696" y="1320"/>
              <a:ext cx="11736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习惯性违章之六：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进入易燃易爆环境未按规定做消除静电处理、携带火种或接打手机。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95" y="2510"/>
              <a:ext cx="11736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习惯性违章之七：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不按规定程序操作，图省事、走捷径。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4" y="3177"/>
              <a:ext cx="11734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习惯性违章之八：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疲劳驾驶、驾驶时不系安全带或接打手机，超速，超载或客货混运。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98" y="4367"/>
              <a:ext cx="11734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习惯性违章之九：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在安全通道上随意放置物品，锁闭，造成通道封闭或阻塞。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98" y="5557"/>
              <a:ext cx="11736" cy="17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习惯性违章之十：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进入有限空间或可能存在有毒有害、易燃易爆气体空间作业前，未按规定进行检测，未配备必要的防护用品、未设立监护人。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" y="498475"/>
            <a:ext cx="795274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二、常见习惯性违章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0270" y="663575"/>
            <a:ext cx="7363460" cy="4337685"/>
            <a:chOff x="1928" y="1405"/>
            <a:chExt cx="11596" cy="6831"/>
          </a:xfrm>
        </p:grpSpPr>
        <p:sp>
          <p:nvSpPr>
            <p:cNvPr id="5" name="文本框 4"/>
            <p:cNvSpPr txBox="1"/>
            <p:nvPr/>
          </p:nvSpPr>
          <p:spPr>
            <a:xfrm>
              <a:off x="1928" y="1405"/>
              <a:ext cx="294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焊接、气割作业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28" y="1985"/>
              <a:ext cx="11596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1、气焊作业时，氧气瓶与乙炔气瓶间距不够5米，氧气瓶与乙炔气瓶据动火点距离不够10米。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2、焊接作业，焊工不戴安全帽。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3、氧气瓶、乙炔气瓶混载、混放、乙炔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气瓶卧放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4、施工现场氧气瓶、乙炔气瓶放在室内。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5、氧气瓶，乙炔瓶防护帽、胶圈、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压力表等安全附件缺损或不完好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6、施工现场氧气瓶、乙炔气瓶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在烈日下暴晒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7、手持把线爬梯登高。免费资料关注公众号:安全生产管理。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8、氧气、乙炔皮管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接口处不采取绑扎、卡紧措施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9、焊工工作完毕，不及时清理现场，不清理皮管、电焊导线，不关闭乙炔、氧气阀门，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不关闭电焊机电源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等。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10、焊接作业时，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二次线搭接点距焊接点过远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，为直接与焊件相连利用管线或设备搭接二次线。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11、电焊带接头铜线裸露不及时处理等。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二、常见习惯性违章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0112" y="958850"/>
            <a:ext cx="7363777" cy="3783330"/>
            <a:chOff x="1928" y="1405"/>
            <a:chExt cx="11596" cy="5958"/>
          </a:xfrm>
        </p:grpSpPr>
        <p:sp>
          <p:nvSpPr>
            <p:cNvPr id="5" name="文本框 4"/>
            <p:cNvSpPr txBox="1"/>
            <p:nvPr/>
          </p:nvSpPr>
          <p:spPr>
            <a:xfrm>
              <a:off x="1928" y="1405"/>
              <a:ext cx="180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电气作业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28" y="1985"/>
              <a:ext cx="11596" cy="53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1、电气作业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不按规定佩戴绝缘手套、护眼镜、穿绝缘鞋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、使用绝缘隔板、不站在绝缘垫上。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2、电气作业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不按规定挂警示牌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，设警戒线，不设置隔断设施。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3、不严格按顺序逐项进行电器操作。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4、电气作业前不对工具进行检测，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不停电、不验电、不挂接地线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5、电器操作不使用安全器具，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用电笔代替螺丝刀作业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6、接临时线时，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直接用线头代替插头插接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7、临时用电时，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电线未架空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或架空高度不够或不使用绝缘物体架设。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8、在装置区、罐区或其他爆炸危险场所临时用电作业，使用的电器设备防爆等级没有达到所在场所要求或防爆实施不完好，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临时用电线路有接头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9、多台临时用电设备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用同一开关控制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二、常见习惯性违章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6038" y="911225"/>
            <a:ext cx="6731925" cy="3783330"/>
            <a:chOff x="1928" y="1405"/>
            <a:chExt cx="10601" cy="5958"/>
          </a:xfrm>
        </p:grpSpPr>
        <p:sp>
          <p:nvSpPr>
            <p:cNvPr id="5" name="文本框 4"/>
            <p:cNvSpPr txBox="1"/>
            <p:nvPr/>
          </p:nvSpPr>
          <p:spPr>
            <a:xfrm>
              <a:off x="1928" y="1405"/>
              <a:ext cx="256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设备检修作业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28" y="1985"/>
              <a:ext cx="10601" cy="53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1、未制定设备检修安全方案，落实检修人员、检修组织、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安全措施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等；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2、检修前，没有对参加检修作业的人员进行必要的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安全教育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3、无上岗操作证的人员从事特种作业，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无监护人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或监护人不在现场；   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4、检修人员在工作时，随意改变或拆除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安全防护装置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、安全围栏等；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5、检修前没有对各种工具的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安全状况进行检查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6、检修作业现场未设置警戒线和“设备检修、禁止合闸”等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安全警示标志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7、现场的易燃易爆物品没有立即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清理干净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；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8、需夜间检修的作业场所，未设有足够亮度的照明装置。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688" y="1618615"/>
            <a:ext cx="6777355" cy="1301750"/>
            <a:chOff x="1469" y="5091"/>
            <a:chExt cx="10673" cy="2050"/>
          </a:xfrm>
        </p:grpSpPr>
        <p:sp>
          <p:nvSpPr>
            <p:cNvPr id="4" name="椭圆 3"/>
            <p:cNvSpPr/>
            <p:nvPr/>
          </p:nvSpPr>
          <p:spPr>
            <a:xfrm>
              <a:off x="1469" y="5091"/>
              <a:ext cx="2050" cy="2050"/>
            </a:xfrm>
            <a:prstGeom prst="ellipse">
              <a:avLst/>
            </a:prstGeom>
            <a:solidFill>
              <a:srgbClr val="FD98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三</a:t>
              </a:r>
              <a:endPara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14" y="5462"/>
              <a:ext cx="812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800" b="1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习惯性违章的治理</a:t>
              </a:r>
              <a:endParaRPr lang="zh-CN" altLang="en-US" sz="4800" b="1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85570" y="949325"/>
            <a:ext cx="6373495" cy="3816350"/>
            <a:chOff x="1899" y="1270"/>
            <a:chExt cx="10037" cy="6010"/>
          </a:xfrm>
        </p:grpSpPr>
        <p:sp>
          <p:nvSpPr>
            <p:cNvPr id="4" name="文本框 3"/>
            <p:cNvSpPr txBox="1"/>
            <p:nvPr/>
          </p:nvSpPr>
          <p:spPr>
            <a:xfrm>
              <a:off x="5322" y="1270"/>
              <a:ext cx="3190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1、找出违章现象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99" y="2330"/>
              <a:ext cx="10037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要反习惯性违章，首先得让职工明白哪些行为是违章行为：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99" y="2820"/>
              <a:ext cx="6828" cy="44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进入施工作业现场不正确佩戴安全帽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使用电动工具时不戴绝缘手套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工作后不能保持良好的现场面貌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在需要加盖板之处不加盖板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将消防器材移作他用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做监护人时，擅自离岗做其他事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高处作业不使用工具袋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不具备作业资质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………..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5545" y="907098"/>
            <a:ext cx="4335780" cy="3739515"/>
            <a:chOff x="2019" y="1195"/>
            <a:chExt cx="6828" cy="5889"/>
          </a:xfrm>
        </p:grpSpPr>
        <p:sp>
          <p:nvSpPr>
            <p:cNvPr id="4" name="文本框 3"/>
            <p:cNvSpPr txBox="1"/>
            <p:nvPr/>
          </p:nvSpPr>
          <p:spPr>
            <a:xfrm>
              <a:off x="6137" y="1195"/>
              <a:ext cx="2430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2、追根溯源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19" y="2360"/>
              <a:ext cx="6828" cy="47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麻痹侥幸心理。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安全意识淡薄。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安全生产责任制未得到真正落实。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安全管理讲的多抓的少。。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存在重“大”轻“小”的现象。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现场监督管理落空。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………….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85570" y="955040"/>
            <a:ext cx="6373495" cy="3849370"/>
            <a:chOff x="1747" y="1504"/>
            <a:chExt cx="10037" cy="6062"/>
          </a:xfrm>
        </p:grpSpPr>
        <p:sp>
          <p:nvSpPr>
            <p:cNvPr id="4" name="文本框 3"/>
            <p:cNvSpPr txBox="1"/>
            <p:nvPr/>
          </p:nvSpPr>
          <p:spPr>
            <a:xfrm>
              <a:off x="4600" y="1504"/>
              <a:ext cx="4330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3、制定措施、开展教育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47" y="2624"/>
              <a:ext cx="10037" cy="49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梳理所在岗位常见违章行为，逐项制定规章措施，通过典型事例宣传、事故原因分析讨论、安全防范演练等途径，采取生动、形象、有效的方式开展安全教育，让安全知识、安全意识真正入脑入心，牢固树立“安全是天”的理念，时刻绷紧安全这根弦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要通过一系列的培训，提升职工的业务技能，从根本上改善由于职工技能不熟悉导致失误的现象。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明确作业审批和安全操作规范，减少随意作业的机会和条件，从根本上避免事故的发生。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通过突击抽考、演习、竞赛等方式让有关人员真正掌握《安全生产法》、《安全操作规程》等。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85570" y="945515"/>
            <a:ext cx="6373495" cy="3734435"/>
            <a:chOff x="1747" y="1489"/>
            <a:chExt cx="10037" cy="5881"/>
          </a:xfrm>
        </p:grpSpPr>
        <p:sp>
          <p:nvSpPr>
            <p:cNvPr id="4" name="文本框 3"/>
            <p:cNvSpPr txBox="1"/>
            <p:nvPr/>
          </p:nvSpPr>
          <p:spPr>
            <a:xfrm>
              <a:off x="4220" y="1489"/>
              <a:ext cx="5090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4、养成“小题大做”的习惯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47" y="2519"/>
              <a:ext cx="10037" cy="4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千里之堤，溃于蚁穴”。重大事件的起因往往是微小的，甚至是微不足道的，让人麻痹大意，造成严重的后果。我们要学会抓“小”防“大”，善于从细微之处发现问题，把工作做在前面，要通过抓小事，找准薄弱环节，找出规章制度方面的漏洞，找到事故案件的苗头，及时堵塞，消除隐患，确保安全工作万无一失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4405" y="1021715"/>
            <a:ext cx="7235825" cy="3653790"/>
            <a:chOff x="1586" y="2134"/>
            <a:chExt cx="11395" cy="5754"/>
          </a:xfrm>
        </p:grpSpPr>
        <p:sp>
          <p:nvSpPr>
            <p:cNvPr id="4" name="文本框 3"/>
            <p:cNvSpPr txBox="1"/>
            <p:nvPr/>
          </p:nvSpPr>
          <p:spPr>
            <a:xfrm>
              <a:off x="2648" y="2134"/>
              <a:ext cx="9270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5、领导必须成为安全管理的内行并做反违章的带头人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86" y="3164"/>
              <a:ext cx="11395" cy="47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真正树立“安全第一、预防为主”的思想，自觉坚持“管生产必须管安全”的原则，以身作则，做反“习惯性违章”的带头人。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7C8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按照“分级管理、责任到人”的原则，对“习惯性违章”实行“四全”(全员、全方位、全过程、全天候)综合治理，把反“习惯性违章”纳入安全生产责任制之中。做到层层抓、层层落实，并与绩效挂钩，使安全生产责任制的约束作用和绩效激励作用有机地结合起来，形成反“习惯性违章”的强大推动力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4625" y="869315"/>
            <a:ext cx="371475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6、狠抓落实、制度面前人人平等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7605" y="1580515"/>
            <a:ext cx="3267512" cy="3080385"/>
            <a:chOff x="3517" y="3149"/>
            <a:chExt cx="7485" cy="4851"/>
          </a:xfrm>
        </p:grpSpPr>
        <p:sp>
          <p:nvSpPr>
            <p:cNvPr id="6" name="文本框 5"/>
            <p:cNvSpPr txBox="1"/>
            <p:nvPr/>
          </p:nvSpPr>
          <p:spPr>
            <a:xfrm>
              <a:off x="3756" y="3149"/>
              <a:ext cx="6887" cy="4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要切实把安全制度建设和落实当成一件大事来抓，通过落实安全制度来规范人的行为、约束人的思想，达到克服思想惰性、强化安全意识的目的。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517" y="3182"/>
              <a:ext cx="7485" cy="4817"/>
            </a:xfrm>
            <a:prstGeom prst="rect">
              <a:avLst/>
            </a:prstGeom>
            <a:noFill/>
            <a:ln w="25400">
              <a:solidFill>
                <a:srgbClr val="4F7C8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18348" y="1151255"/>
            <a:ext cx="5107305" cy="2840990"/>
            <a:chOff x="3628" y="3333"/>
            <a:chExt cx="8043" cy="4474"/>
          </a:xfrm>
        </p:grpSpPr>
        <p:sp>
          <p:nvSpPr>
            <p:cNvPr id="2" name="文本框 1"/>
            <p:cNvSpPr txBox="1"/>
            <p:nvPr/>
          </p:nvSpPr>
          <p:spPr>
            <a:xfrm>
              <a:off x="3628" y="4205"/>
              <a:ext cx="1257" cy="27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录</a:t>
              </a:r>
              <a:endParaRPr lang="zh-CN" altLang="en-US" sz="4000" b="1" i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455" y="3333"/>
              <a:ext cx="6216" cy="4474"/>
              <a:chOff x="5455" y="4283"/>
              <a:chExt cx="6216" cy="447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455" y="4283"/>
                <a:ext cx="6217" cy="3268"/>
                <a:chOff x="7017" y="3203"/>
                <a:chExt cx="6217" cy="3268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7017" y="3203"/>
                  <a:ext cx="1289" cy="85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D98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一</a:t>
                  </a:r>
                  <a:endPara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8306" y="3217"/>
                  <a:ext cx="4348" cy="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800" b="1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习惯性违章概述</a:t>
                  </a:r>
                  <a:endParaRPr lang="zh-CN" altLang="en-US" sz="2800" b="1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平行四边形 4"/>
                <p:cNvSpPr/>
                <p:nvPr/>
              </p:nvSpPr>
              <p:spPr>
                <a:xfrm>
                  <a:off x="7017" y="4407"/>
                  <a:ext cx="1289" cy="850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二</a:t>
                  </a:r>
                  <a:endPara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" name="平行四边形 6"/>
                <p:cNvSpPr/>
                <p:nvPr/>
              </p:nvSpPr>
              <p:spPr>
                <a:xfrm>
                  <a:off x="7017" y="5621"/>
                  <a:ext cx="1289" cy="85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D98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三</a:t>
                  </a:r>
                  <a:endPara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8306" y="4421"/>
                  <a:ext cx="4348" cy="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800" b="1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常见习惯性违章</a:t>
                  </a:r>
                  <a:endParaRPr lang="zh-CN" altLang="en-US" sz="2800" b="1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8306" y="5635"/>
                  <a:ext cx="4928" cy="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800" b="1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习惯性违章的治理</a:t>
                  </a:r>
                  <a:endParaRPr lang="zh-CN" altLang="en-US" sz="2800" b="1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5455" y="7907"/>
                <a:ext cx="6217" cy="850"/>
                <a:chOff x="5655" y="5567"/>
                <a:chExt cx="6217" cy="850"/>
              </a:xfrm>
            </p:grpSpPr>
            <p:sp>
              <p:nvSpPr>
                <p:cNvPr id="17" name="平行四边形 16"/>
                <p:cNvSpPr/>
                <p:nvPr/>
              </p:nvSpPr>
              <p:spPr>
                <a:xfrm>
                  <a:off x="5655" y="5567"/>
                  <a:ext cx="1289" cy="850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四</a:t>
                  </a:r>
                  <a:endPara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6944" y="5581"/>
                  <a:ext cx="4928" cy="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800" b="1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安全作业十个严禁</a:t>
                  </a:r>
                  <a:endParaRPr lang="zh-CN" altLang="en-US" sz="2800" b="1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1690" y="926465"/>
            <a:ext cx="242062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7、抓好3种人的教育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84630" y="1520825"/>
            <a:ext cx="6174740" cy="3317240"/>
            <a:chOff x="2832" y="2965"/>
            <a:chExt cx="9724" cy="5224"/>
          </a:xfrm>
        </p:grpSpPr>
        <p:sp>
          <p:nvSpPr>
            <p:cNvPr id="8" name="文本框 7"/>
            <p:cNvSpPr txBox="1"/>
            <p:nvPr/>
          </p:nvSpPr>
          <p:spPr>
            <a:xfrm>
              <a:off x="2832" y="2965"/>
              <a:ext cx="281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）班组长。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32" y="3545"/>
              <a:ext cx="972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班组的核心，既是生产者，又是管理者。班组安全工作的好坏主要取决于这些人。班组长敢于抓“习惯性违章”，就能带动一批人，管好一个班。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32" y="4997"/>
              <a:ext cx="395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）特种作业人员。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32" y="5577"/>
              <a:ext cx="972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处在关键岗位，或者从事危险性较大的作业，随时有危及自身和他人安全的可能，是事故多发之源。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32" y="6593"/>
              <a:ext cx="319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）青年职工。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32" y="7173"/>
              <a:ext cx="972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多为新工人，往往安全意识较差，技术素质较低，好奇心、好胜心强，极易发生违章违纪现象。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0475" y="774065"/>
            <a:ext cx="154305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8、立足班组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80110" y="1327150"/>
            <a:ext cx="7383780" cy="3597275"/>
            <a:chOff x="1386" y="2300"/>
            <a:chExt cx="11628" cy="5665"/>
          </a:xfrm>
        </p:grpSpPr>
        <p:sp>
          <p:nvSpPr>
            <p:cNvPr id="2" name="文本框 1"/>
            <p:cNvSpPr txBox="1"/>
            <p:nvPr/>
          </p:nvSpPr>
          <p:spPr>
            <a:xfrm>
              <a:off x="1386" y="2300"/>
              <a:ext cx="11629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班组是企业的“细胞”，既是安全管理的重点，也是反“习惯性违章”的主要阵地。根据调查分析，90%以上的事故发生在生产班组，80%以上的事故的直接原因都是在班组生产中违章指挥、违章作业或者各种隐患没有被及时发现和消除造成的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4826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防止人的不安全行为，消除物的不安全状态，必须从班组做起，一切安全管理的措施、方法、手段只有在班组真正发挥作用，才能有效地避免事故和伤害发生。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6" y="5497"/>
              <a:ext cx="547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）抓好日常安全意识教育。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86" y="6077"/>
              <a:ext cx="1162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“违章不一定出事故”的侥幸心理，用正反两方面的典型案例分析其危害性，启发职工自觉遵章守纪，增强自我保护意识。通过自查自纠，自我揭露，同时查纠身边的不安全行为、事故苗子和事故隐患，从“本身无违章”到“身边无事故”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0475" y="664845"/>
            <a:ext cx="154305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8、立足班组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4225" y="1033145"/>
            <a:ext cx="7575550" cy="3964940"/>
            <a:chOff x="1385" y="2257"/>
            <a:chExt cx="11930" cy="6244"/>
          </a:xfrm>
        </p:grpSpPr>
        <p:grpSp>
          <p:nvGrpSpPr>
            <p:cNvPr id="6" name="组合 5"/>
            <p:cNvGrpSpPr/>
            <p:nvPr/>
          </p:nvGrpSpPr>
          <p:grpSpPr>
            <a:xfrm>
              <a:off x="1385" y="2257"/>
              <a:ext cx="11629" cy="2468"/>
              <a:chOff x="1386" y="5497"/>
              <a:chExt cx="11629" cy="2468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386" y="5497"/>
                <a:ext cx="3950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</a:t>
                </a:r>
                <a:r>
                  <a:rPr lang="en-US" altLang="zh-CN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2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）抓好岗位培训。</a:t>
                </a:r>
                <a:endPara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386" y="6077"/>
                <a:ext cx="11629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让职工掌握作业标准、操作技能、设备故障处理技能、消防知识和规章制度；做到“四比”(比敬业爱岗态度，比职业技术水平，比实际操作能力，比安全作业标准)，“三不”(不伤害自己，不伤害他人，不被他人伤害)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385" y="4725"/>
              <a:ext cx="11930" cy="3777"/>
              <a:chOff x="1386" y="5497"/>
              <a:chExt cx="11930" cy="377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386" y="5497"/>
                <a:ext cx="11930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</a:t>
                </a:r>
                <a:r>
                  <a:rPr lang="en-US" altLang="zh-CN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）开好班前会。这是做好班组安全管理的重要手段，班前会内容：</a:t>
                </a:r>
                <a:endPara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386" y="6077"/>
                <a:ext cx="11629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a、人员健康和心理状况的认证。班组长和安全员应关注每个班组成员的身心健康，发现健康状况不良、疲倦或带着烦恼和心事上岗的人员，应给予教育、帮助或临时调换工作。必要时可暂停其工作。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b、进行劳保用品穿戴情况的检查。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c、安全交接、作业指示和危险的分析预测。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d、协同要求，做好共同作业中的配合与联系的安排，保证集体作业中的安全。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0475" y="664845"/>
            <a:ext cx="154305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8、立足班组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51890" y="1185545"/>
            <a:ext cx="6840220" cy="3870960"/>
            <a:chOff x="1235" y="1627"/>
            <a:chExt cx="10772" cy="6096"/>
          </a:xfrm>
        </p:grpSpPr>
        <p:grpSp>
          <p:nvGrpSpPr>
            <p:cNvPr id="10" name="组合 9"/>
            <p:cNvGrpSpPr/>
            <p:nvPr/>
          </p:nvGrpSpPr>
          <p:grpSpPr>
            <a:xfrm>
              <a:off x="1235" y="1627"/>
              <a:ext cx="10772" cy="4500"/>
              <a:chOff x="1385" y="2257"/>
              <a:chExt cx="10772" cy="45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85" y="2257"/>
                <a:ext cx="10772" cy="2032"/>
                <a:chOff x="1386" y="5497"/>
                <a:chExt cx="10772" cy="2032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386" y="5497"/>
                  <a:ext cx="5090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zh-CN" altLang="en-US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（</a:t>
                  </a:r>
                  <a:r>
                    <a:rPr lang="en-US" altLang="zh-CN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4</a:t>
                  </a:r>
                  <a:r>
                    <a:rPr lang="zh-CN" altLang="en-US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）建立班组成员互保制。</a:t>
                  </a:r>
                  <a:endPara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1386" y="6077"/>
                  <a:ext cx="10772" cy="145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通过互保制，班组成员互相帮助，互相监督，互相提醒，消除控制危险因素，防止发生伤害事故；互相检查设备工具和安全装置是否符合安全要求；互相督促实行标准化作业。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1385" y="4289"/>
                <a:ext cx="10772" cy="2468"/>
                <a:chOff x="1386" y="5061"/>
                <a:chExt cx="10772" cy="2468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1386" y="5061"/>
                  <a:ext cx="4710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zh-CN" altLang="en-US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（</a:t>
                  </a:r>
                  <a:r>
                    <a:rPr lang="en-US" altLang="zh-CN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5</a:t>
                  </a:r>
                  <a:r>
                    <a:rPr lang="zh-CN" altLang="en-US" b="1" spc="100" dirty="0">
                      <a:solidFill>
                        <a:srgbClr val="4F7C80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）开展危险辨识活动。</a:t>
                  </a:r>
                  <a:endPara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386" y="5641"/>
                  <a:ext cx="10772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以各岗位生产特点和工艺过程，以其危险源为对象，通过从业人员自己的调查分析研究来预防事故发生，唤起全体生产人员对安全的重视，增强对危险的敏感性、识别能力和预知能力；变传统的被动管理为主动管理，实现群体的自我管理。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sp>
          <p:nvSpPr>
            <p:cNvPr id="2" name="文本框 1"/>
            <p:cNvSpPr txBox="1"/>
            <p:nvPr/>
          </p:nvSpPr>
          <p:spPr>
            <a:xfrm>
              <a:off x="1235" y="6127"/>
              <a:ext cx="471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）建立健全安全档案。</a:t>
              </a:r>
              <a:endPara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35" y="6707"/>
              <a:ext cx="1077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这是班组安全建设的基础工作，对于了解掌握班组安全建设的发展变化情况，总结经验，吸取教训。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6575" y="1141095"/>
            <a:ext cx="299085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9、加强对现场安全的监督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72185" y="2009140"/>
            <a:ext cx="7199630" cy="2536190"/>
            <a:chOff x="1356" y="2699"/>
            <a:chExt cx="11338" cy="3994"/>
          </a:xfrm>
        </p:grpSpPr>
        <p:sp>
          <p:nvSpPr>
            <p:cNvPr id="14" name="文本框 13"/>
            <p:cNvSpPr txBox="1"/>
            <p:nvPr/>
          </p:nvSpPr>
          <p:spPr>
            <a:xfrm>
              <a:off x="1356" y="2699"/>
              <a:ext cx="113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现场监督要腿勤、眼尖、敢管、当机立断，制止违章分秒不能拖延。</a:t>
              </a:r>
              <a:endParaRPr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56" y="3279"/>
              <a:ext cx="11339" cy="34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严格落实各种安全规章制度，强化安全监督工作，是阻止习惯性违章事故发生的一道重要的外界防线。各级领导和安全管理人员坚持对现场不定期、经常性地监督检查，不放过任何蛛丝马迹，发现影响安全生产的违章行为必须立即制止、严肃处理。使广大员工在管控过程中受到教育，使习惯性违章失去生存的土壤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三、习惯性违章的治理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2590" y="1007745"/>
            <a:ext cx="5798820" cy="368300"/>
          </a:xfrm>
          <a:prstGeom prst="rect">
            <a:avLst/>
          </a:prstGeom>
          <a:solidFill>
            <a:srgbClr val="FD9816"/>
          </a:solidFill>
        </p:spPr>
        <p:txBody>
          <a:bodyPr wrap="none" rtlCol="0" anchor="ctr" anchorCtr="0">
            <a:spAutoFit/>
          </a:bodyPr>
          <a:lstStyle/>
          <a:p>
            <a:pPr algn="l"/>
            <a:r>
              <a: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10、建立安全行为激励机制，严格执行安全考核制度</a:t>
            </a:r>
            <a:endParaRPr lang="zh-CN" altLang="en-US" b="1" spc="1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0113" y="1800860"/>
            <a:ext cx="7343775" cy="2839720"/>
            <a:chOff x="1529" y="3106"/>
            <a:chExt cx="11565" cy="4472"/>
          </a:xfrm>
        </p:grpSpPr>
        <p:sp>
          <p:nvSpPr>
            <p:cNvPr id="2" name="文本框 1"/>
            <p:cNvSpPr txBox="1"/>
            <p:nvPr/>
          </p:nvSpPr>
          <p:spPr>
            <a:xfrm>
              <a:off x="1530" y="3106"/>
              <a:ext cx="11564" cy="22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在工作和生产操作中重视安全生产，避免出现违章行为，有赖于对其进行有效的安全行为激励。</a:t>
              </a:r>
              <a:r>
                <a: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通过激励措施，引导职工把安全需要作为一种自觉的心理活动和行为准则，同时加大对习惯性违章的处罚力度。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正确的激励应遵循以下原则：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29" y="5342"/>
              <a:ext cx="11565" cy="22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a、目标结合原则。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b、物质激励与精神激励相结合的原则。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c、正激励与负激励相结合的原则。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d、公正公平原则。必须赏罚严明，铁面无私，不论亲疏，一视同仁。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3323" y="1445260"/>
            <a:ext cx="6777355" cy="1301750"/>
            <a:chOff x="1469" y="5091"/>
            <a:chExt cx="10673" cy="2050"/>
          </a:xfrm>
        </p:grpSpPr>
        <p:sp>
          <p:nvSpPr>
            <p:cNvPr id="4" name="椭圆 3"/>
            <p:cNvSpPr/>
            <p:nvPr/>
          </p:nvSpPr>
          <p:spPr>
            <a:xfrm>
              <a:off x="1469" y="5091"/>
              <a:ext cx="2050" cy="2050"/>
            </a:xfrm>
            <a:prstGeom prst="ellipse">
              <a:avLst/>
            </a:prstGeom>
            <a:solidFill>
              <a:srgbClr val="FD98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四</a:t>
              </a:r>
              <a:endPara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14" y="5462"/>
              <a:ext cx="812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800" b="1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安全作业十个严禁</a:t>
              </a:r>
              <a:endParaRPr lang="zh-CN" altLang="en-US" sz="4800" b="1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四、安全作业十个严禁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06195" y="998220"/>
            <a:ext cx="5655310" cy="3594100"/>
            <a:chOff x="1389" y="1497"/>
            <a:chExt cx="8906" cy="5660"/>
          </a:xfrm>
        </p:grpSpPr>
        <p:grpSp>
          <p:nvGrpSpPr>
            <p:cNvPr id="9" name="组合 8"/>
            <p:cNvGrpSpPr/>
            <p:nvPr/>
          </p:nvGrpSpPr>
          <p:grpSpPr>
            <a:xfrm>
              <a:off x="1389" y="1497"/>
              <a:ext cx="6160" cy="2032"/>
              <a:chOff x="2634" y="1587"/>
              <a:chExt cx="6160" cy="2032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634" y="1587"/>
                <a:ext cx="5471" cy="580"/>
              </a:xfrm>
              <a:prstGeom prst="rect">
                <a:avLst/>
              </a:prstGeom>
              <a:solidFill>
                <a:srgbClr val="FD9816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1、严禁无资质上岗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634" y="2167"/>
                <a:ext cx="6160" cy="1452"/>
                <a:chOff x="1419" y="2836"/>
                <a:chExt cx="6160" cy="1452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1419" y="2836"/>
                  <a:ext cx="3074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无上岗资格包括：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4493" y="2836"/>
                  <a:ext cx="3086" cy="145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indent="-28575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7C80"/>
                    </a:buClr>
                    <a:buSzPct val="75000"/>
                    <a:buFont typeface="Wingdings" panose="05000000000000000000" charset="0"/>
                    <a:buChar char="l"/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未经培训考核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  <a:p>
                  <a:pPr marL="285750" indent="-28575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7C80"/>
                    </a:buClr>
                    <a:buSzPct val="75000"/>
                    <a:buFont typeface="Wingdings" panose="05000000000000000000" charset="0"/>
                    <a:buChar char="l"/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无证上岗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  <a:p>
                  <a:pPr marL="285750" indent="-285750" algn="just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7C80"/>
                    </a:buClr>
                    <a:buSzPct val="75000"/>
                    <a:buFont typeface="Wingdings" panose="05000000000000000000" charset="0"/>
                    <a:buChar char="l"/>
                  </a:pPr>
                  <a:r>
                    <a:rPr lang="zh-CN" altLang="en-US" spc="100" dirty="0">
                      <a:solidFill>
                        <a:srgbClr val="595959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证件过期</a:t>
                  </a:r>
                  <a:endPara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1389" y="3529"/>
              <a:ext cx="5608" cy="2468"/>
              <a:chOff x="1389" y="3529"/>
              <a:chExt cx="5608" cy="246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389" y="3529"/>
                <a:ext cx="5470" cy="580"/>
              </a:xfrm>
              <a:prstGeom prst="rect">
                <a:avLst/>
              </a:prstGeom>
              <a:solidFill>
                <a:srgbClr val="FD9816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altLang="zh-CN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2</a:t>
                </a:r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、严禁作业审批走过场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89" y="4109"/>
                <a:ext cx="5608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7C8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填写二票（危险作业审批单、危险因素辨识单）不认真。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7C8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作业条件审查不去现场</a:t>
                </a: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7C8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随意授权</a:t>
                </a: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9" y="5997"/>
              <a:ext cx="8907" cy="1160"/>
              <a:chOff x="8279" y="1497"/>
              <a:chExt cx="8907" cy="116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279" y="1497"/>
                <a:ext cx="5470" cy="580"/>
              </a:xfrm>
              <a:prstGeom prst="rect">
                <a:avLst/>
              </a:prstGeom>
              <a:solidFill>
                <a:srgbClr val="FD9816"/>
              </a:solidFill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altLang="zh-CN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3</a:t>
                </a:r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、严禁上岗不按规定安全着装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279" y="2077"/>
                <a:ext cx="8907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高处作业不系安全带、不带安全帽、不使用工具包。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四、安全作业十个严禁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93977" y="1455420"/>
            <a:ext cx="6156046" cy="2673350"/>
            <a:chOff x="2057" y="1572"/>
            <a:chExt cx="10044" cy="4210"/>
          </a:xfrm>
        </p:grpSpPr>
        <p:sp>
          <p:nvSpPr>
            <p:cNvPr id="2" name="文本框 1"/>
            <p:cNvSpPr txBox="1"/>
            <p:nvPr/>
          </p:nvSpPr>
          <p:spPr>
            <a:xfrm>
              <a:off x="2057" y="1572"/>
              <a:ext cx="10045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altLang="zh-CN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、严禁作业现场私自拆（仍）警告牌和无防护涉电作业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57" y="2638"/>
              <a:ext cx="10045" cy="580"/>
            </a:xfrm>
            <a:prstGeom prst="rect">
              <a:avLst/>
            </a:prstGeom>
            <a:solidFill>
              <a:srgbClr val="4F7C80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altLang="zh-CN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、严禁随意动用消防工具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57" y="3704"/>
              <a:ext cx="10045" cy="1016"/>
            </a:xfrm>
            <a:prstGeom prst="rect">
              <a:avLst/>
            </a:prstGeom>
            <a:solidFill>
              <a:srgbClr val="FD9816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</a:t>
              </a:r>
              <a:r>
                <a:rPr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、严禁未进行气体检测和应急措施不到位的情况下，进入有限空间或防爆区</a:t>
              </a:r>
              <a:endParaRPr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7" y="5202"/>
              <a:ext cx="10045" cy="580"/>
            </a:xfrm>
            <a:prstGeom prst="rect">
              <a:avLst/>
            </a:prstGeom>
            <a:solidFill>
              <a:srgbClr val="4F7C80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</a:t>
              </a:r>
              <a:r>
                <a:rPr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、严禁设备操作人员酒后上岗和当班时间脱岗</a:t>
              </a:r>
              <a:endParaRPr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四、安全作业十个严禁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5253" y="1388745"/>
            <a:ext cx="6373495" cy="2790825"/>
            <a:chOff x="2350" y="1332"/>
            <a:chExt cx="10037" cy="4395"/>
          </a:xfrm>
        </p:grpSpPr>
        <p:grpSp>
          <p:nvGrpSpPr>
            <p:cNvPr id="7" name="组合 6"/>
            <p:cNvGrpSpPr/>
            <p:nvPr/>
          </p:nvGrpSpPr>
          <p:grpSpPr>
            <a:xfrm>
              <a:off x="2354" y="1332"/>
              <a:ext cx="10033" cy="2687"/>
              <a:chOff x="2353" y="2292"/>
              <a:chExt cx="10033" cy="268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353" y="2292"/>
                <a:ext cx="10033" cy="580"/>
              </a:xfrm>
              <a:prstGeom prst="rect">
                <a:avLst/>
              </a:prstGeom>
              <a:solidFill>
                <a:srgbClr val="FD9816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l"/>
                <a:r>
                  <a:rPr 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8</a:t>
                </a:r>
                <a:r>
                  <a:rPr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、严禁“单枪匹马”进行危险作业</a:t>
                </a:r>
                <a:endParaRPr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353" y="2872"/>
                <a:ext cx="10032" cy="21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公司规定的十一项危险作业，都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必须设立监护人</a:t>
                </a: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，且监监护人作业过程中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不得脱岗</a:t>
                </a: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，无监护人的情况下，作业人员有权终止自行作业。</a:t>
                </a:r>
                <a:endPara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350" y="4169"/>
              <a:ext cx="10035" cy="58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9</a:t>
              </a:r>
              <a:r>
                <a:rPr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、严禁在未停机的状态下，进行机械传动部位维修和清障</a:t>
              </a:r>
              <a:endParaRPr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54" y="5147"/>
              <a:ext cx="10033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10</a:t>
              </a:r>
              <a:r>
                <a:rPr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、严禁违规行车</a:t>
              </a:r>
              <a:endParaRPr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4473" y="1590040"/>
            <a:ext cx="6155055" cy="1301750"/>
            <a:chOff x="1469" y="5091"/>
            <a:chExt cx="9693" cy="2050"/>
          </a:xfrm>
        </p:grpSpPr>
        <p:sp>
          <p:nvSpPr>
            <p:cNvPr id="4" name="椭圆 3"/>
            <p:cNvSpPr/>
            <p:nvPr/>
          </p:nvSpPr>
          <p:spPr>
            <a:xfrm>
              <a:off x="1469" y="5091"/>
              <a:ext cx="2050" cy="2050"/>
            </a:xfrm>
            <a:prstGeom prst="ellipse">
              <a:avLst/>
            </a:prstGeom>
            <a:solidFill>
              <a:srgbClr val="FD98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一</a:t>
              </a:r>
              <a:endPara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14" y="5462"/>
              <a:ext cx="71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800" b="1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习惯性违章概述</a:t>
              </a:r>
              <a:endParaRPr lang="zh-CN" altLang="en-US" sz="4800" b="1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/>
        </p:nvSpPr>
        <p:spPr>
          <a:xfrm>
            <a:off x="74930" y="49530"/>
            <a:ext cx="3923665" cy="42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rgbClr val="3E2B2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  结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6840" y="1137920"/>
            <a:ext cx="63703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82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88862714"/>
                </a:ext>
              </a:extLst>
            </a:pPr>
            <a:r>
              <a:rPr lang="zh-CN" altLang="en-US" b="1" spc="100" dirty="0">
                <a:solidFill>
                  <a:srgbClr val="FD981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“违章不一定出事故，事故必然出自违章”</a:t>
            </a:r>
            <a:r>
              <a: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，这一事故规律表明习惯性违章的最终后果必然是事故，这就要求我们大家必须</a:t>
            </a:r>
            <a:r>
              <a:rPr lang="zh-CN" altLang="en-US" b="1" spc="100" dirty="0">
                <a:solidFill>
                  <a:srgbClr val="4F7C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认清习惯性违章的本质原因及其危害性，深刻认识习惯性违章的特点，采取相应的控制措施，对习惯性违章时时刻刻加以防范</a:t>
            </a:r>
            <a:r>
              <a: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，来为企业安全生产保驾护航。</a:t>
            </a:r>
            <a:endParaRPr lang="zh-CN" altLang="en-US" spc="100" dirty="0">
              <a:solidFill>
                <a:srgbClr val="595959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82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88862714"/>
                </a:ext>
              </a:extLst>
            </a:pPr>
            <a:r>
              <a: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让安全成为我们的一种生活方式，因为安全与不安全之间没有过渡，制药踏出</a:t>
            </a:r>
            <a:r>
              <a:rPr lang="en-US" altLang="zh-CN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r>
              <a: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的安全一步，就会进入</a:t>
            </a:r>
            <a:r>
              <a:rPr lang="en-US" altLang="zh-CN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r>
              <a: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的不安全。</a:t>
            </a:r>
            <a:endParaRPr lang="zh-CN" altLang="en-US" spc="100" dirty="0">
              <a:solidFill>
                <a:srgbClr val="595959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8780"/>
            <a:ext cx="9144000" cy="43459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6265" y="1640840"/>
            <a:ext cx="287147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000" b="1" spc="1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谢  谢</a:t>
            </a:r>
            <a:endParaRPr lang="zh-CN" altLang="en-US" sz="80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97330" y="1177925"/>
            <a:ext cx="6149340" cy="3368040"/>
            <a:chOff x="2481" y="1675"/>
            <a:chExt cx="9684" cy="5304"/>
          </a:xfrm>
        </p:grpSpPr>
        <p:sp>
          <p:nvSpPr>
            <p:cNvPr id="3" name="文本框 2"/>
            <p:cNvSpPr txBox="1"/>
            <p:nvPr/>
          </p:nvSpPr>
          <p:spPr>
            <a:xfrm>
              <a:off x="2481" y="1675"/>
              <a:ext cx="370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一个并不好笑的故事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81" y="2255"/>
              <a:ext cx="9684" cy="47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从前有一个小和尚出家后，开始学剃头，老和尚先让他在冬瓜上练习，小和尚每次练习完剃头后，将剃刀随手插在冬瓜上，后来在给老和尚剃头时，也将剃刀随手插在了老和尚的头上。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482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故事告诉我们，习惯性的坏行为危害甚大。在我们日常工作中，坏习惯不能及时纠正，事故迟早会到来。我们发生的各种事故，几乎都与习惯性违章分不开。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76755" y="1292225"/>
            <a:ext cx="5190490" cy="3314065"/>
            <a:chOff x="2328" y="1840"/>
            <a:chExt cx="8174" cy="5219"/>
          </a:xfrm>
        </p:grpSpPr>
        <p:sp>
          <p:nvSpPr>
            <p:cNvPr id="3" name="文本框 2"/>
            <p:cNvSpPr txBox="1"/>
            <p:nvPr/>
          </p:nvSpPr>
          <p:spPr>
            <a:xfrm>
              <a:off x="2328" y="1840"/>
              <a:ext cx="332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什么是习惯性违章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740" y="2712"/>
              <a:ext cx="7380" cy="40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482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习惯性违章大多属行为性违章的范畴。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482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val="200" checksum="488862714"/>
                  </a:ext>
                </a:extLs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所谓习惯性违章，是指那些固守旧有的不良作业传统和工作习惯，违反安全工作规程的行为。它是在一定环境下形成，没有被及时纠正，而逐渐固化为常态做法的错误行为。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358" y="2435"/>
              <a:ext cx="8144" cy="4624"/>
            </a:xfrm>
            <a:prstGeom prst="rect">
              <a:avLst/>
            </a:prstGeom>
            <a:noFill/>
            <a:ln w="25400">
              <a:solidFill>
                <a:srgbClr val="FD981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5195" y="749300"/>
            <a:ext cx="7294245" cy="736600"/>
            <a:chOff x="3113" y="2035"/>
            <a:chExt cx="11487" cy="1160"/>
          </a:xfrm>
        </p:grpSpPr>
        <p:sp>
          <p:nvSpPr>
            <p:cNvPr id="5" name="文本框 4"/>
            <p:cNvSpPr txBox="1"/>
            <p:nvPr/>
          </p:nvSpPr>
          <p:spPr>
            <a:xfrm>
              <a:off x="3113" y="2035"/>
              <a:ext cx="408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习惯性违章的表现形式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13" y="2615"/>
              <a:ext cx="11487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习惯性违章的表现形式，按照违章的性质来划分，可分为以下三种：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7728" y="1752600"/>
            <a:ext cx="7350542" cy="3216275"/>
            <a:chOff x="1367" y="2640"/>
            <a:chExt cx="11576" cy="5065"/>
          </a:xfrm>
        </p:grpSpPr>
        <p:grpSp>
          <p:nvGrpSpPr>
            <p:cNvPr id="12" name="组合 11"/>
            <p:cNvGrpSpPr/>
            <p:nvPr/>
          </p:nvGrpSpPr>
          <p:grpSpPr>
            <a:xfrm>
              <a:off x="1367" y="2640"/>
              <a:ext cx="3570" cy="3777"/>
              <a:chOff x="1657" y="3760"/>
              <a:chExt cx="3570" cy="377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657" y="3760"/>
                <a:ext cx="3570" cy="580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altLang="zh-CN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、习惯性违章指挥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659" y="4340"/>
                <a:ext cx="3568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即负责人在指挥作业过程中，违反安全规程的要求，按不良的传统习惯进行指挥。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如作业证不写安全要求；没有安全技术交底等。</a:t>
                </a:r>
                <a:endPara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202" y="2640"/>
              <a:ext cx="3741" cy="3777"/>
              <a:chOff x="1747" y="3760"/>
              <a:chExt cx="3389" cy="3777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824" y="3760"/>
                <a:ext cx="3234" cy="580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altLang="zh-CN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3</a:t>
                </a:r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、习惯性违章作业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747" y="4340"/>
                <a:ext cx="3389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即违反安全规程的，按照不良的传统习惯，随心所欲地进行生产和施工活动。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如未开作业许可证私自动火作业；设备操作监护人不到位等。</a:t>
                </a:r>
                <a:endPara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153" y="2640"/>
              <a:ext cx="3741" cy="3777"/>
              <a:chOff x="1747" y="3760"/>
              <a:chExt cx="3389" cy="377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824" y="3760"/>
                <a:ext cx="3233" cy="580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altLang="zh-CN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2</a:t>
                </a:r>
                <a:r>
                  <a:rPr lang="zh-CN" altLang="en-US" b="1" spc="10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、习惯性违规操作</a:t>
                </a:r>
                <a:endPara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47" y="4340"/>
                <a:ext cx="3389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</a:pPr>
                <a:r>
                  <a:rPr lang="zh-CN" altLang="en-US" spc="100" dirty="0">
                    <a:solidFill>
                      <a:srgbClr val="595959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即在操作中，沿袭不良的传统做法，违反安全规程规定的安全技术或跳项操作的行为。</a:t>
                </a:r>
                <a:r>
                  <a:rPr lang="zh-CN" altLang="en-US" b="1" spc="100" dirty="0">
                    <a:solidFill>
                      <a:srgbClr val="4F7C8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如高处作业不系安全带；焊接切割不佩戴护目镜等。</a:t>
                </a:r>
                <a:endParaRPr lang="zh-CN" altLang="en-US" b="1" spc="100" dirty="0">
                  <a:solidFill>
                    <a:srgbClr val="4F7C8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cxnSp>
          <p:nvCxnSpPr>
            <p:cNvPr id="19" name="肘形连接符 18"/>
            <p:cNvCxnSpPr/>
            <p:nvPr/>
          </p:nvCxnSpPr>
          <p:spPr>
            <a:xfrm rot="16200000">
              <a:off x="9021" y="4984"/>
              <a:ext cx="567" cy="3572"/>
            </a:xfrm>
            <a:prstGeom prst="bentConnector3">
              <a:avLst>
                <a:gd name="adj1" fmla="val 50056"/>
              </a:avLst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529" y="7125"/>
              <a:ext cx="1222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事  故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1" name="肘形连接符 20"/>
            <p:cNvCxnSpPr/>
            <p:nvPr/>
          </p:nvCxnSpPr>
          <p:spPr>
            <a:xfrm rot="5400000" flipH="1">
              <a:off x="4661" y="4984"/>
              <a:ext cx="567" cy="3572"/>
            </a:xfrm>
            <a:prstGeom prst="bentConnector3">
              <a:avLst>
                <a:gd name="adj1" fmla="val 50056"/>
              </a:avLst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7151" y="6487"/>
              <a:ext cx="7" cy="567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25195" y="1073150"/>
            <a:ext cx="7294245" cy="3597910"/>
            <a:chOff x="1457" y="1180"/>
            <a:chExt cx="11487" cy="5666"/>
          </a:xfrm>
        </p:grpSpPr>
        <p:sp>
          <p:nvSpPr>
            <p:cNvPr id="5" name="文本框 4"/>
            <p:cNvSpPr txBox="1"/>
            <p:nvPr/>
          </p:nvSpPr>
          <p:spPr>
            <a:xfrm>
              <a:off x="1457" y="1180"/>
              <a:ext cx="408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习惯性违章行为的特点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57" y="1760"/>
              <a:ext cx="11487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1、顽固性：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习惯性违章是一种长期传下来的违章行为，不是在一代人身上偶尔出现，而是几代人身上反复发生、经常出现的违章行为。具有顽固性、多发性的特点。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如进入施工现场必须戴好安全帽并系紧下颌带，但实际上总有人进入施工现场不戴安全帽，或戴安全帽不系帽带。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57" y="4085"/>
              <a:ext cx="11487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2、麻痹性：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一直都这么做，也没出事啊。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00000"/>
                </a:lnSpc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日常的安全生产中，习惯性违章的危害与这个实验有异曲同工之处，违章的人一时没有发生事故，就如同温水中青蛙没有被立即煮死一样，“水温”还没有升到使“青蛙”死亡的“沸点”。如果每次习惯性违章都必然导致自我伤害或使他人受到伤害，也许就不会去做“温水之蛙”了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30" y="49530"/>
            <a:ext cx="3923665" cy="423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5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一、习惯性违章概述</a:t>
            </a:r>
            <a:endParaRPr lang="zh-CN" altLang="en-US" sz="25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24878" y="844550"/>
            <a:ext cx="7294245" cy="3872230"/>
            <a:chOff x="1457" y="1180"/>
            <a:chExt cx="11487" cy="6098"/>
          </a:xfrm>
        </p:grpSpPr>
        <p:sp>
          <p:nvSpPr>
            <p:cNvPr id="5" name="文本框 4"/>
            <p:cNvSpPr txBox="1"/>
            <p:nvPr/>
          </p:nvSpPr>
          <p:spPr>
            <a:xfrm>
              <a:off x="1457" y="1180"/>
              <a:ext cx="4088" cy="580"/>
            </a:xfrm>
            <a:prstGeom prst="rect">
              <a:avLst/>
            </a:prstGeom>
            <a:solidFill>
              <a:srgbClr val="FD9816"/>
            </a:solidFill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习惯性违章行为的特点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57" y="1760"/>
              <a:ext cx="11487" cy="22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3、排它性：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习惯性违章是一种顽疾。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有习惯性违章的员工固守不良的传统做法，总认为自己的习惯性工作方式“管用”、“省力”，而不愿意接受新的工艺和操作方式，即使是被动参加过培训，但还是“旧习不改”。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57" y="3996"/>
              <a:ext cx="11487" cy="32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spc="100" dirty="0">
                  <a:solidFill>
                    <a:srgbClr val="FD9816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4、继承性：</a:t>
              </a: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具有一定的生存土壤和环境。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有些员工的习惯性违章行为并不是自己发明的，而是从一些老师傅身上“学”、“传”下来的。当他们看到一些老师傅违章作业既省力，又没出事故，也就盲目效仿。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rgbClr val="595959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例如：浸出车间消溶后，用明火检测是否合格，多个工厂曾沿用这种违规的做法。 </a:t>
              </a:r>
              <a:endParaRPr lang="zh-CN" altLang="en-US" spc="100" dirty="0">
                <a:solidFill>
                  <a:srgbClr val="595959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5.xml><?xml version="1.0" encoding="utf-8"?>
<p:tagLst xmlns:p="http://schemas.openxmlformats.org/presentationml/2006/main">
  <p:tag name="KSO_WPP_MARK_KEY" val="5532061a-151c-44aa-91bc-808a6fd04e5c"/>
  <p:tag name="COMMONDATA" val="eyJoZGlkIjoiOWY5ZWEzYzcyMGNiNDA0ZDcxNDhjZjNlMDk5Y2ViZTIifQ=="/>
  <p:tag name="commondata" val="eyJoZGlkIjoiM2Q4Y2M0MTAxMGRmZTZkMWUzZjg0NGZmZDVmMDc3NjU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">
  <a:themeElements>
    <a:clrScheme name="自定义 3693">
      <a:dk1>
        <a:sysClr val="windowText" lastClr="000000"/>
      </a:dk1>
      <a:lt1>
        <a:sysClr val="window" lastClr="FFFFFF"/>
      </a:lt1>
      <a:dk2>
        <a:srgbClr val="4F7C80"/>
      </a:dk2>
      <a:lt2>
        <a:srgbClr val="FD9816"/>
      </a:lt2>
      <a:accent1>
        <a:srgbClr val="FD9816"/>
      </a:accent1>
      <a:accent2>
        <a:srgbClr val="4F7C80"/>
      </a:accent2>
      <a:accent3>
        <a:srgbClr val="FD9816"/>
      </a:accent3>
      <a:accent4>
        <a:srgbClr val="4F7C80"/>
      </a:accent4>
      <a:accent5>
        <a:srgbClr val="FD9816"/>
      </a:accent5>
      <a:accent6>
        <a:srgbClr val="4F7C80"/>
      </a:accent6>
      <a:hlink>
        <a:srgbClr val="6B9F25"/>
      </a:hlink>
      <a:folHlink>
        <a:srgbClr val="BA6906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1111111111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1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4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7188</Words>
  <Application>WPS 演示</Application>
  <PresentationFormat>全屏显示(16:9)</PresentationFormat>
  <Paragraphs>412</Paragraphs>
  <Slides>42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Wingdings</vt:lpstr>
      <vt:lpstr>华文隶书</vt:lpstr>
      <vt:lpstr>Arial Unicode MS</vt:lpstr>
      <vt:lpstr>Calibri</vt:lpstr>
      <vt:lpstr>Arial Black</vt:lpstr>
      <vt:lpstr>Calibri Light</vt:lpstr>
      <vt:lpstr>1</vt:lpstr>
      <vt:lpstr>我</vt:lpstr>
      <vt:lpstr>11111111111111</vt:lpstr>
      <vt:lpstr>11111</vt:lpstr>
      <vt:lpstr>111</vt:lpstr>
      <vt:lpstr>44</vt:lpstr>
      <vt:lpstr>PowerPoint 演示文稿</vt:lpstr>
      <vt:lpstr>PowerPoint 演示文稿</vt:lpstr>
      <vt:lpstr>PowerPoint 演示文稿</vt:lpstr>
      <vt:lpstr>PowerPoint 演示文稿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PowerPoint 演示文稿</vt:lpstr>
      <vt:lpstr>二、常见习惯性违章</vt:lpstr>
      <vt:lpstr>二、常见习惯性违章</vt:lpstr>
      <vt:lpstr>二、常见习惯性违章</vt:lpstr>
      <vt:lpstr>二、常见习惯性违章</vt:lpstr>
      <vt:lpstr>二、常见习惯性违章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海量安全资料加入知识星球:安全精品资料库</dc:description>
  <dc:subject>海量安全资料加入知识星球:安全精品资料库</dc:subject>
  <cp:category>免费资料关注公众号:安全生产管理</cp:category>
  <cp:lastModifiedBy>Vivian</cp:lastModifiedBy>
  <cp:revision>3</cp:revision>
  <dcterms:created xsi:type="dcterms:W3CDTF">2021-10-25T00:07:00Z</dcterms:created>
  <dcterms:modified xsi:type="dcterms:W3CDTF">2023-12-25T08:20:48Z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10D4919AB9D042A0B0B20B30DD46E003</vt:lpwstr>
  </property>
</Properties>
</file>