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9"/>
  </p:notesMasterIdLst>
  <p:sldIdLst>
    <p:sldId id="411" r:id="rId4"/>
    <p:sldId id="462" r:id="rId5"/>
    <p:sldId id="413" r:id="rId6"/>
    <p:sldId id="439" r:id="rId7"/>
    <p:sldId id="440" r:id="rId8"/>
    <p:sldId id="441" r:id="rId9"/>
    <p:sldId id="444" r:id="rId10"/>
    <p:sldId id="445" r:id="rId11"/>
    <p:sldId id="446" r:id="rId12"/>
    <p:sldId id="442" r:id="rId13"/>
    <p:sldId id="447" r:id="rId14"/>
    <p:sldId id="448" r:id="rId15"/>
    <p:sldId id="449" r:id="rId16"/>
    <p:sldId id="450" r:id="rId17"/>
    <p:sldId id="451" r:id="rId18"/>
    <p:sldId id="453" r:id="rId19"/>
    <p:sldId id="452" r:id="rId20"/>
    <p:sldId id="454" r:id="rId21"/>
    <p:sldId id="455" r:id="rId22"/>
    <p:sldId id="456" r:id="rId23"/>
    <p:sldId id="458" r:id="rId24"/>
    <p:sldId id="459" r:id="rId25"/>
    <p:sldId id="460" r:id="rId26"/>
    <p:sldId id="461" r:id="rId27"/>
    <p:sldId id="463"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FFFF"/>
    <a:srgbClr val="4D4D4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4660"/>
  </p:normalViewPr>
  <p:slideViewPr>
    <p:cSldViewPr snapToGrid="0">
      <p:cViewPr varScale="1">
        <p:scale>
          <a:sx n="84" d="100"/>
          <a:sy n="84" d="100"/>
        </p:scale>
        <p:origin x="76" y="368"/>
      </p:cViewPr>
      <p:guideLst>
        <p:guide orient="horz" pos="2188"/>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178.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notesMaster" Target="notesMasters/notes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1.png"/><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620010" y="5549265"/>
            <a:ext cx="7067550"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5" name="图片 4"/>
          <p:cNvPicPr>
            <a:picLocks noChangeAspect="1"/>
          </p:cNvPicPr>
          <p:nvPr userDrawn="1"/>
        </p:nvPicPr>
        <p:blipFill>
          <a:blip r:embed="rId5"/>
          <a:stretch>
            <a:fillRect/>
          </a:stretch>
        </p:blipFill>
        <p:spPr>
          <a:xfrm>
            <a:off x="612140" y="33020"/>
            <a:ext cx="10756265" cy="682498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nvPicPr>
        <p:blipFill>
          <a:blip r:embed="rId7"/>
          <a:stretch>
            <a:fillRect/>
          </a:stretch>
        </p:blipFill>
        <p:spPr>
          <a:xfrm>
            <a:off x="612140" y="33020"/>
            <a:ext cx="10756265" cy="682498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2360" y="70238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50000">
              <a:srgbClr val="C0D2BC"/>
            </a:gs>
            <a:gs pos="0">
              <a:srgbClr val="D5E1D2"/>
            </a:gs>
            <a:gs pos="100000">
              <a:srgbClr val="AAC2A5"/>
            </a:gs>
          </a:gsLst>
          <a:lin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5.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7.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5.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6" Type="http://schemas.openxmlformats.org/officeDocument/2006/relationships/slideLayout" Target="../slideLayouts/slideLayout7.xml"/><Relationship Id="rId25" Type="http://schemas.openxmlformats.org/officeDocument/2006/relationships/tags" Target="../tags/tag157.xml"/><Relationship Id="rId24" Type="http://schemas.openxmlformats.org/officeDocument/2006/relationships/tags" Target="../tags/tag156.xml"/><Relationship Id="rId23" Type="http://schemas.openxmlformats.org/officeDocument/2006/relationships/tags" Target="../tags/tag155.xml"/><Relationship Id="rId22" Type="http://schemas.openxmlformats.org/officeDocument/2006/relationships/tags" Target="../tags/tag154.xml"/><Relationship Id="rId21" Type="http://schemas.openxmlformats.org/officeDocument/2006/relationships/tags" Target="../tags/tag153.xml"/><Relationship Id="rId20" Type="http://schemas.openxmlformats.org/officeDocument/2006/relationships/tags" Target="../tags/tag152.xml"/><Relationship Id="rId2" Type="http://schemas.openxmlformats.org/officeDocument/2006/relationships/tags" Target="../tags/tag134.xml"/><Relationship Id="rId19" Type="http://schemas.openxmlformats.org/officeDocument/2006/relationships/tags" Target="../tags/tag151.xml"/><Relationship Id="rId18" Type="http://schemas.openxmlformats.org/officeDocument/2006/relationships/tags" Target="../tags/tag150.xml"/><Relationship Id="rId17" Type="http://schemas.openxmlformats.org/officeDocument/2006/relationships/tags" Target="../tags/tag149.xml"/><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tags" Target="../tags/tag13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pexels-photo-756908"/>
          <p:cNvPicPr>
            <a:picLocks noChangeAspect="1"/>
          </p:cNvPicPr>
          <p:nvPr/>
        </p:nvPicPr>
        <p:blipFill>
          <a:blip r:embed="rId1"/>
          <a:srcRect r="49406"/>
          <a:stretch>
            <a:fillRect/>
          </a:stretch>
        </p:blipFill>
        <p:spPr>
          <a:xfrm>
            <a:off x="647132" y="3116847"/>
            <a:ext cx="2513330" cy="3313430"/>
          </a:xfrm>
          <a:prstGeom prst="rect">
            <a:avLst/>
          </a:prstGeom>
        </p:spPr>
      </p:pic>
      <p:pic>
        <p:nvPicPr>
          <p:cNvPr id="6" name="图片 5" descr="pexels-photo-756908"/>
          <p:cNvPicPr>
            <a:picLocks noChangeAspect="1"/>
          </p:cNvPicPr>
          <p:nvPr/>
        </p:nvPicPr>
        <p:blipFill>
          <a:blip r:embed="rId1"/>
          <a:srcRect l="48910"/>
          <a:stretch>
            <a:fillRect/>
          </a:stretch>
        </p:blipFill>
        <p:spPr>
          <a:xfrm>
            <a:off x="6229417" y="3116847"/>
            <a:ext cx="2514600" cy="3282950"/>
          </a:xfrm>
          <a:prstGeom prst="rect">
            <a:avLst/>
          </a:prstGeom>
        </p:spPr>
      </p:pic>
      <p:pic>
        <p:nvPicPr>
          <p:cNvPr id="7" name="图片 6" descr="pexels-photo-936722"/>
          <p:cNvPicPr>
            <a:picLocks noChangeAspect="1"/>
          </p:cNvPicPr>
          <p:nvPr/>
        </p:nvPicPr>
        <p:blipFill>
          <a:blip r:embed="rId2"/>
          <a:srcRect r="48229"/>
          <a:stretch>
            <a:fillRect/>
          </a:stretch>
        </p:blipFill>
        <p:spPr>
          <a:xfrm>
            <a:off x="3418907" y="3116847"/>
            <a:ext cx="2552065" cy="3283585"/>
          </a:xfrm>
          <a:prstGeom prst="rect">
            <a:avLst/>
          </a:prstGeom>
        </p:spPr>
      </p:pic>
      <p:pic>
        <p:nvPicPr>
          <p:cNvPr id="9" name="图片 8" descr="pexels-photo-1106476"/>
          <p:cNvPicPr>
            <a:picLocks noChangeAspect="1"/>
          </p:cNvPicPr>
          <p:nvPr/>
        </p:nvPicPr>
        <p:blipFill>
          <a:blip r:embed="rId3"/>
          <a:srcRect t="32701" r="22437"/>
          <a:stretch>
            <a:fillRect/>
          </a:stretch>
        </p:blipFill>
        <p:spPr>
          <a:xfrm>
            <a:off x="9003097" y="3116847"/>
            <a:ext cx="2546350" cy="3314065"/>
          </a:xfrm>
          <a:prstGeom prst="rect">
            <a:avLst/>
          </a:prstGeom>
        </p:spPr>
      </p:pic>
      <p:sp>
        <p:nvSpPr>
          <p:cNvPr id="11" name="文本框 10"/>
          <p:cNvSpPr txBox="1"/>
          <p:nvPr/>
        </p:nvSpPr>
        <p:spPr>
          <a:xfrm>
            <a:off x="436328" y="213024"/>
            <a:ext cx="11474283" cy="1661993"/>
          </a:xfrm>
          <a:prstGeom prst="rect">
            <a:avLst/>
          </a:prstGeom>
          <a:noFill/>
        </p:spPr>
        <p:txBody>
          <a:bodyPr wrap="square" rtlCol="0" anchor="t">
            <a:spAutoFit/>
          </a:bodyPr>
          <a:lstStyle/>
          <a:p>
            <a:pPr algn="ct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新</a:t>
            </a:r>
            <a:r>
              <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a:t>
            </a: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安全生产法</a:t>
            </a:r>
            <a:r>
              <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a:t>
            </a:r>
            <a:r>
              <a:rPr lang="zh-CN" altLang="en-US"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rPr>
              <a:t>违法处罚条款解读</a:t>
            </a:r>
            <a:endParaRPr lang="en-US" altLang="zh-CN" sz="5400" b="1" dirty="0">
              <a:solidFill>
                <a:srgbClr val="C00000"/>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mn-ea"/>
            </a:endParaRPr>
          </a:p>
          <a:p>
            <a:pPr algn="ctr"/>
            <a:endParaRPr lang="en-US" altLang="zh-CN" sz="2400" b="1" dirty="0">
              <a:solidFill>
                <a:schemeClr val="tx1"/>
              </a:solidFill>
              <a:latin typeface="Arial" panose="020B0604020202020204" pitchFamily="34" charset="0"/>
              <a:ea typeface="微软雅黑" panose="020B0503020204020204" pitchFamily="34" charset="-122"/>
              <a:sym typeface="+mn-ea"/>
            </a:endParaRPr>
          </a:p>
          <a:p>
            <a:pPr algn="ct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2021</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年</a:t>
            </a: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9</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月</a:t>
            </a:r>
            <a:r>
              <a:rPr lang="en-US" altLang="zh-CN"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1</a:t>
            </a:r>
            <a:r>
              <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rPr>
              <a:t>日生效</a:t>
            </a:r>
            <a:endParaRPr lang="zh-CN" altLang="en-US" sz="2400" b="1" dirty="0">
              <a:gradFill>
                <a:gsLst>
                  <a:gs pos="0">
                    <a:srgbClr val="007BD3"/>
                  </a:gs>
                  <a:gs pos="100000">
                    <a:srgbClr val="034373"/>
                  </a:gs>
                </a:gsLst>
                <a:lin scaled="0"/>
              </a:gradFill>
              <a:latin typeface="Arial" panose="020B0604020202020204" pitchFamily="34" charset="0"/>
              <a:ea typeface="微软雅黑" panose="020B0503020204020204" pitchFamily="34" charset="-122"/>
              <a:sym typeface="+mn-ea"/>
            </a:endParaRPr>
          </a:p>
        </p:txBody>
      </p:sp>
      <p:pic>
        <p:nvPicPr>
          <p:cNvPr id="2" name="图片 1" descr="a 头"/>
          <p:cNvPicPr>
            <a:picLocks noChangeAspect="1"/>
          </p:cNvPicPr>
          <p:nvPr/>
        </p:nvPicPr>
        <p:blipFill>
          <a:blip r:embed="rId4"/>
          <a:stretch>
            <a:fillRect/>
          </a:stretch>
        </p:blipFill>
        <p:spPr>
          <a:xfrm>
            <a:off x="7912100" y="1540510"/>
            <a:ext cx="3773170" cy="1957070"/>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8.</a:t>
              </a:r>
              <a:r>
                <a:rPr lang="zh-CN" altLang="en-US" sz="3200" b="1" dirty="0">
                  <a:solidFill>
                    <a:schemeClr val="tx1"/>
                  </a:solidFill>
                  <a:latin typeface="Arial" panose="020B0604020202020204" pitchFamily="34" charset="0"/>
                  <a:ea typeface="微软雅黑" panose="020B0503020204020204" pitchFamily="34" charset="-122"/>
                  <a:sym typeface="+mn-ea"/>
                </a:rPr>
                <a:t>危险物品、废弃危险物品</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第一百条</a:t>
            </a:r>
            <a:endParaRPr lang="zh-CN" altLang="en-US" dirty="0"/>
          </a:p>
        </p:txBody>
      </p:sp>
      <p:sp>
        <p:nvSpPr>
          <p:cNvPr id="43" name="文本框 42"/>
          <p:cNvSpPr txBox="1"/>
          <p:nvPr/>
        </p:nvSpPr>
        <p:spPr>
          <a:xfrm>
            <a:off x="1220152" y="2798355"/>
            <a:ext cx="10331768" cy="156966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未经依法批准，</a:t>
            </a:r>
            <a:r>
              <a:rPr lang="zh-CN" altLang="en-US" sz="2400" b="1" i="0" dirty="0">
                <a:solidFill>
                  <a:srgbClr val="C00000"/>
                </a:solidFill>
                <a:effectLst/>
                <a:latin typeface="微软雅黑" panose="020B0503020204020204" pitchFamily="34" charset="-122"/>
                <a:ea typeface="微软雅黑" panose="020B0503020204020204" pitchFamily="34" charset="-122"/>
              </a:rPr>
              <a:t>擅自生产、经营、运输、储存、使用危险物品或者处置废弃危险物品的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，依照有关危险物品安全管理的法律、行政法规的规定予以处罚；</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9</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企业安全生产违法行为处罚（四）</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第一百零一条</a:t>
            </a:r>
            <a:endParaRPr lang="zh-CN" altLang="en-US" dirty="0"/>
          </a:p>
        </p:txBody>
      </p:sp>
      <p:sp>
        <p:nvSpPr>
          <p:cNvPr id="12" name="文本框 11"/>
          <p:cNvSpPr txBox="1"/>
          <p:nvPr/>
        </p:nvSpPr>
        <p:spPr>
          <a:xfrm>
            <a:off x="1051560" y="1836896"/>
            <a:ext cx="1069086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对其直接负责的主管人员和其他直接责任人员处二万元以上五万元以下的罚款；构成犯罪的，依照刑法有关规定追究刑事责任：</a:t>
            </a:r>
            <a:endParaRPr lang="zh-CN" altLang="en-US" b="1" dirty="0">
              <a:solidFill>
                <a:srgbClr val="C00000"/>
              </a:solidFill>
            </a:endParaRPr>
          </a:p>
        </p:txBody>
      </p:sp>
      <p:graphicFrame>
        <p:nvGraphicFramePr>
          <p:cNvPr id="14" name="表格 8"/>
          <p:cNvGraphicFramePr>
            <a:graphicFrameLocks noGrp="1"/>
          </p:cNvGraphicFramePr>
          <p:nvPr/>
        </p:nvGraphicFramePr>
        <p:xfrm>
          <a:off x="1002982" y="3016250"/>
          <a:ext cx="10186035" cy="35712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（一）生产、经营、运输、储存、使用危险物品或者处置废弃危险物品，未建立专门安全管理制度、未采取可靠的安全措施的；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（二）对重大危险源未登记建档，未进行定期检测、评估、监控，未制定应急预案，或者未告知应急措施的；</a:t>
                      </a:r>
                      <a:endParaRPr lang="zh-CN" altLang="en-US" dirty="0"/>
                    </a:p>
                  </a:txBody>
                  <a:tcPr/>
                </a:tc>
                <a:tc>
                  <a:txBody>
                    <a:bodyPr/>
                    <a:lstStyle/>
                    <a:p>
                      <a:r>
                        <a:rPr lang="en-US" altLang="zh-CN" dirty="0"/>
                        <a:t>10</a:t>
                      </a:r>
                      <a:r>
                        <a:rPr lang="zh-CN" altLang="en-US" dirty="0"/>
                        <a:t>万</a:t>
                      </a:r>
                      <a:endParaRPr lang="zh-CN" altLang="en-US" dirty="0"/>
                    </a:p>
                    <a:p>
                      <a:endParaRPr lang="zh-CN" altLang="en-US" dirty="0"/>
                    </a:p>
                  </a:txBody>
                  <a:tcPr/>
                </a:tc>
                <a:tc>
                  <a:txBody>
                    <a:bodyPr/>
                    <a:lstStyle/>
                    <a:p>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（三）进行爆破、吊装、动火、临时用电以及国务院应急管理部门会同国务院有关部门规定的其他危险作业，未安排专门人员进行现场安全管理的；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（四）未建立安全风险分级管控制度或者未按照安全风险分级采取相应管控措施的；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（五）未建立事故隐患排查治理制度，或者重大事故隐患排查治理情况未按照规定报告的。</a:t>
                      </a:r>
                      <a:endParaRPr lang="zh-CN" altLang="en-US" sz="1800" b="0" i="0" kern="1200" dirty="0">
                        <a:solidFill>
                          <a:schemeClr val="dk1"/>
                        </a:solidFill>
                        <a:effectLst/>
                        <a:latin typeface="+mn-lt"/>
                        <a:ea typeface="+mn-ea"/>
                        <a:cs typeface="+mn-cs"/>
                      </a:endParaRPr>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10.</a:t>
              </a:r>
              <a:r>
                <a:rPr lang="zh-CN" altLang="en-US" sz="3200" b="1" dirty="0">
                  <a:solidFill>
                    <a:schemeClr val="tx1"/>
                  </a:solidFill>
                  <a:latin typeface="Arial" panose="020B0604020202020204" pitchFamily="34" charset="0"/>
                  <a:ea typeface="微软雅黑" panose="020B0503020204020204" pitchFamily="34" charset="-122"/>
                  <a:sym typeface="+mn-ea"/>
                </a:rPr>
                <a:t>未采取措施消除事故隐患的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第一百零二条</a:t>
            </a:r>
            <a:endParaRPr lang="zh-CN" altLang="en-US" dirty="0"/>
          </a:p>
        </p:txBody>
      </p:sp>
      <p:sp>
        <p:nvSpPr>
          <p:cNvPr id="12" name="文本框 11"/>
          <p:cNvSpPr txBox="1"/>
          <p:nvPr/>
        </p:nvSpPr>
        <p:spPr>
          <a:xfrm>
            <a:off x="1282065" y="2257405"/>
            <a:ext cx="9652635" cy="341632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a:t>
            </a:r>
            <a:r>
              <a:rPr lang="zh-CN" altLang="en-US" sz="2400" b="1" i="0" dirty="0">
                <a:solidFill>
                  <a:srgbClr val="C00000"/>
                </a:solidFill>
                <a:effectLst/>
                <a:latin typeface="微软雅黑" panose="020B0503020204020204" pitchFamily="34" charset="-122"/>
                <a:ea typeface="微软雅黑" panose="020B0503020204020204" pitchFamily="34" charset="-122"/>
              </a:rPr>
              <a:t>未采取措施消除事故隐患的，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责令立即消除或者限期消除，处五万元以下的罚款；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生产经营单位拒不执行的，责令停产停业整顿；</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11.</a:t>
              </a:r>
              <a:r>
                <a:rPr lang="zh-CN" altLang="en-US" sz="3200" b="1" dirty="0">
                  <a:solidFill>
                    <a:schemeClr val="tx1"/>
                  </a:solidFill>
                  <a:latin typeface="Arial" panose="020B0604020202020204" pitchFamily="34" charset="0"/>
                  <a:ea typeface="微软雅黑" panose="020B0503020204020204" pitchFamily="34" charset="-122"/>
                  <a:sym typeface="+mn-ea"/>
                </a:rPr>
                <a:t> 项目、场所、设备的出租</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发包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第一百零三条</a:t>
            </a:r>
            <a:endParaRPr lang="zh-CN" altLang="en-US" dirty="0"/>
          </a:p>
        </p:txBody>
      </p:sp>
      <p:sp>
        <p:nvSpPr>
          <p:cNvPr id="14" name="文本框 13"/>
          <p:cNvSpPr txBox="1"/>
          <p:nvPr/>
        </p:nvSpPr>
        <p:spPr>
          <a:xfrm>
            <a:off x="824864" y="1736090"/>
            <a:ext cx="10841355" cy="5078313"/>
          </a:xfrm>
          <a:prstGeom prst="rect">
            <a:avLst/>
          </a:prstGeom>
          <a:noFill/>
        </p:spPr>
        <p:txBody>
          <a:bodyPr wrap="square">
            <a:spAutoFit/>
          </a:bodyPr>
          <a:lstStyle/>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生产经营单位将生产经营项目、场所、设备发包或者出租给不具备安全生产条件或者相应资质的单位或者个人的，</a:t>
            </a:r>
            <a:r>
              <a:rPr lang="zh-CN" altLang="en-US" b="0" i="0" dirty="0">
                <a:solidFill>
                  <a:srgbClr val="333333"/>
                </a:solidFill>
                <a:effectLst/>
                <a:latin typeface="楷体" panose="02010609060101010101" pitchFamily="49" charset="-122"/>
                <a:ea typeface="楷体" panose="02010609060101010101" pitchFamily="49" charset="-122"/>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生产经营单位未与承包单位、承租单位签订专门的安全生产管理协议或者未在承包合同、租赁合同中明确各自的安全生产管理职责，或者未对承包单位、承租单位的安全生产统一协调、管理的</a:t>
            </a:r>
            <a:r>
              <a:rPr lang="zh-CN" altLang="en-US" b="0" i="0" dirty="0">
                <a:solidFill>
                  <a:srgbClr val="333333"/>
                </a:solidFill>
                <a:effectLst/>
                <a:latin typeface="楷体" panose="02010609060101010101" pitchFamily="49" charset="-122"/>
                <a:ea typeface="楷体" panose="02010609060101010101" pitchFamily="49" charset="-122"/>
              </a:rPr>
              <a:t>，责令限期改正，处五万元以下的罚款，对其直接负责的主管人员和其他直接责任人员处一万元以下的罚款；逾期未改正的，责令停产停业整顿。</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0" i="0" dirty="0">
                <a:solidFill>
                  <a:srgbClr val="333333"/>
                </a:solidFill>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b="0" i="0" dirty="0">
              <a:solidFill>
                <a:srgbClr val="333333"/>
              </a:solidFill>
              <a:effectLst/>
              <a:latin typeface="-apple-system"/>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12.</a:t>
              </a:r>
              <a:r>
                <a:rPr lang="zh-CN" altLang="en-US" sz="3200" b="1" dirty="0">
                  <a:solidFill>
                    <a:schemeClr val="tx1"/>
                  </a:solidFill>
                  <a:latin typeface="Arial" panose="020B0604020202020204" pitchFamily="34" charset="0"/>
                  <a:ea typeface="微软雅黑" panose="020B0503020204020204" pitchFamily="34" charset="-122"/>
                  <a:sym typeface="+mn-ea"/>
                </a:rPr>
                <a:t>未签订安全生产管理协议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第一百零四条</a:t>
            </a:r>
            <a:endParaRPr lang="zh-CN" altLang="en-US" dirty="0"/>
          </a:p>
        </p:txBody>
      </p:sp>
      <p:sp>
        <p:nvSpPr>
          <p:cNvPr id="12" name="文本框 11"/>
          <p:cNvSpPr txBox="1"/>
          <p:nvPr/>
        </p:nvSpPr>
        <p:spPr>
          <a:xfrm>
            <a:off x="824864" y="2384197"/>
            <a:ext cx="10909935" cy="3046988"/>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两个以上生产经营单位在同一作业区域内进行可能危及对方安全生产的生产经营活动，未签订安全生产管理协议或者未指定专职安全生产管理人员进行安全检查与协调的，</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责令限期改正，处五万元以下的罚款，对其直接负责的主管人员和其他直接责任人员处一万元以下的罚款；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逾期未改正的：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责令停产停业。</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13.</a:t>
              </a:r>
              <a:r>
                <a:rPr lang="zh-CN" altLang="en-US" sz="3200" b="1" dirty="0">
                  <a:solidFill>
                    <a:schemeClr val="tx1"/>
                  </a:solidFill>
                  <a:latin typeface="Arial" panose="020B0604020202020204" pitchFamily="34" charset="0"/>
                  <a:ea typeface="微软雅黑" panose="020B0503020204020204" pitchFamily="34" charset="-122"/>
                  <a:sym typeface="+mn-ea"/>
                </a:rPr>
                <a:t>员工宿舍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第一百零五条</a:t>
            </a:r>
            <a:endParaRPr lang="zh-CN" altLang="en-US" dirty="0"/>
          </a:p>
        </p:txBody>
      </p:sp>
      <p:sp>
        <p:nvSpPr>
          <p:cNvPr id="12" name="文本框 11"/>
          <p:cNvSpPr txBox="1"/>
          <p:nvPr/>
        </p:nvSpPr>
        <p:spPr>
          <a:xfrm>
            <a:off x="942022" y="1894840"/>
            <a:ext cx="10307955"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（一）生产、经营、储存、使用危险物品的车间、商店、仓库</a:t>
            </a:r>
            <a:r>
              <a:rPr lang="zh-CN" altLang="en-US" sz="2400" b="1" i="0" dirty="0">
                <a:solidFill>
                  <a:srgbClr val="C00000"/>
                </a:solidFill>
                <a:effectLst/>
                <a:latin typeface="微软雅黑" panose="020B0503020204020204" pitchFamily="34" charset="-122"/>
                <a:ea typeface="微软雅黑" panose="020B0503020204020204" pitchFamily="34" charset="-122"/>
              </a:rPr>
              <a:t>与员工宿舍在同一座建筑内，或者与员工宿舍的距离不符合安全要求的；</a:t>
            </a:r>
            <a:endParaRPr lang="en-US" altLang="zh-CN" sz="2400" b="1" i="0" dirty="0">
              <a:solidFill>
                <a:srgbClr val="C00000"/>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（二）生产经营场所和员工宿舍未设有符合紧急疏散需要、标志明显、保持畅通的出口、疏散通道，或者占用、锁闭、封堵生产经营场所或者员工宿舍出口、疏散通道的。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14.</a:t>
              </a:r>
              <a:r>
                <a:rPr lang="zh-CN" altLang="en-US" sz="3200" b="1" dirty="0">
                  <a:solidFill>
                    <a:schemeClr val="tx1"/>
                  </a:solidFill>
                  <a:latin typeface="Arial" panose="020B0604020202020204" pitchFamily="34" charset="0"/>
                  <a:ea typeface="微软雅黑" panose="020B0503020204020204" pitchFamily="34" charset="-122"/>
                  <a:sym typeface="+mn-ea"/>
                </a:rPr>
                <a:t>不得与员工签订免责协议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第一百零六条</a:t>
            </a:r>
            <a:endParaRPr lang="zh-CN" altLang="en-US" dirty="0"/>
          </a:p>
        </p:txBody>
      </p:sp>
      <p:sp>
        <p:nvSpPr>
          <p:cNvPr id="14" name="文本框 13"/>
          <p:cNvSpPr txBox="1"/>
          <p:nvPr/>
        </p:nvSpPr>
        <p:spPr>
          <a:xfrm>
            <a:off x="899160" y="2577376"/>
            <a:ext cx="10820400" cy="1938992"/>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生产经营单位与从业人员订立协议，免除或者减轻其对从业人员因生产安全事故伤亡依法应承担的责任的，该协议无效</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对生产经营单位的主要负责人、个人经营的投资人处二万元以上十万元以下的罚款。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15.</a:t>
              </a:r>
              <a:r>
                <a:rPr lang="zh-CN" altLang="en-US" sz="3200" b="1" dirty="0">
                  <a:solidFill>
                    <a:schemeClr val="tx1"/>
                  </a:solidFill>
                  <a:latin typeface="Arial" panose="020B0604020202020204" pitchFamily="34" charset="0"/>
                  <a:ea typeface="微软雅黑" panose="020B0503020204020204" pitchFamily="34" charset="-122"/>
                  <a:sym typeface="+mn-ea"/>
                </a:rPr>
                <a:t>从业人员不落实岗位安全责任</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第一百零七条</a:t>
            </a:r>
            <a:endParaRPr lang="zh-CN" altLang="en-US" dirty="0"/>
          </a:p>
        </p:txBody>
      </p:sp>
      <p:sp>
        <p:nvSpPr>
          <p:cNvPr id="15" name="文本框 14"/>
          <p:cNvSpPr txBox="1"/>
          <p:nvPr/>
        </p:nvSpPr>
        <p:spPr>
          <a:xfrm>
            <a:off x="824865" y="2935516"/>
            <a:ext cx="10940415" cy="1938992"/>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生产经营单位的从业人员不落实岗位安全责任，不服从管理，违反安全生产规章制度或者操作规程的，由生产经营单位给予批评教育，依照有关规章制度给予处分；</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16.</a:t>
              </a:r>
              <a:r>
                <a:rPr lang="zh-CN" altLang="en-US" sz="3200" b="1" dirty="0">
                  <a:solidFill>
                    <a:schemeClr val="tx1"/>
                  </a:solidFill>
                  <a:latin typeface="Arial" panose="020B0604020202020204" pitchFamily="34" charset="0"/>
                  <a:ea typeface="微软雅黑" panose="020B0503020204020204" pitchFamily="34" charset="-122"/>
                  <a:sym typeface="+mn-ea"/>
                </a:rPr>
                <a:t>拒绝、阻碍应急部门执法检查</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第一百零八条</a:t>
            </a:r>
            <a:endParaRPr lang="zh-CN" altLang="en-US" dirty="0"/>
          </a:p>
        </p:txBody>
      </p:sp>
      <p:sp>
        <p:nvSpPr>
          <p:cNvPr id="12" name="文本框 11"/>
          <p:cNvSpPr txBox="1"/>
          <p:nvPr/>
        </p:nvSpPr>
        <p:spPr>
          <a:xfrm>
            <a:off x="1067434" y="2666137"/>
            <a:ext cx="10591165" cy="2677656"/>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违反本法规定，生产经营单位拒绝、阻碍负有安全生产监督管理职责的部门依法实施监督检查的，责令改正；</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拒不改正的，处二万元以上二十万元以下的罚款；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对其直接负责的主管人员和其他直接责任人员处一万元以上二万元以下的罚款；构成犯罪的，依照刑法有关规定追究刑事责任。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17.</a:t>
              </a:r>
              <a:r>
                <a:rPr lang="zh-CN" altLang="en-US" sz="3200" b="1" dirty="0">
                  <a:solidFill>
                    <a:schemeClr val="tx1"/>
                  </a:solidFill>
                  <a:latin typeface="Arial" panose="020B0604020202020204" pitchFamily="34" charset="0"/>
                  <a:ea typeface="微软雅黑" panose="020B0503020204020204" pitchFamily="34" charset="-122"/>
                  <a:sym typeface="+mn-ea"/>
                </a:rPr>
                <a:t>安全生产责任保险</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第一百零九条</a:t>
            </a:r>
            <a:endParaRPr lang="zh-CN" altLang="en-US" dirty="0"/>
          </a:p>
        </p:txBody>
      </p:sp>
      <p:sp>
        <p:nvSpPr>
          <p:cNvPr id="14" name="文本框 13"/>
          <p:cNvSpPr txBox="1"/>
          <p:nvPr/>
        </p:nvSpPr>
        <p:spPr>
          <a:xfrm>
            <a:off x="1146810" y="2973615"/>
            <a:ext cx="10420350" cy="1569660"/>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高危行业、领域的生产经营单位未按照国家规定投保安全生产责任保险的，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逾期未改正的，处十万元以上二十万元以下的罚款。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2"/>
          <p:cNvPicPr>
            <a:picLocks noChangeAspect="1"/>
          </p:cNvPicPr>
          <p:nvPr/>
        </p:nvPicPr>
        <p:blipFill>
          <a:blip r:embed="rId1"/>
          <a:stretch>
            <a:fillRect/>
          </a:stretch>
        </p:blipFill>
        <p:spPr>
          <a:xfrm>
            <a:off x="213360" y="286385"/>
            <a:ext cx="11765280" cy="6285230"/>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18.</a:t>
              </a:r>
              <a:r>
                <a:rPr lang="zh-CN" altLang="en-US" sz="3200" b="1" dirty="0">
                  <a:solidFill>
                    <a:schemeClr val="tx1"/>
                  </a:solidFill>
                  <a:latin typeface="Arial" panose="020B0604020202020204" pitchFamily="34" charset="0"/>
                  <a:ea typeface="微软雅黑" panose="020B0503020204020204" pitchFamily="34" charset="-122"/>
                  <a:sym typeface="+mn-ea"/>
                </a:rPr>
                <a:t>不立即组织抢救</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擅离职守或者逃匿的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第一百一十条</a:t>
            </a:r>
            <a:endParaRPr lang="zh-CN" altLang="en-US" dirty="0"/>
          </a:p>
        </p:txBody>
      </p:sp>
      <p:sp>
        <p:nvSpPr>
          <p:cNvPr id="14" name="文本框 13"/>
          <p:cNvSpPr txBox="1"/>
          <p:nvPr/>
        </p:nvSpPr>
        <p:spPr>
          <a:xfrm>
            <a:off x="1175384" y="2371636"/>
            <a:ext cx="10033635" cy="3416320"/>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生产经营单位的主要负责人在本单位发生生产安全事故时，</a:t>
            </a:r>
            <a:r>
              <a:rPr lang="zh-CN" altLang="en-US" sz="2400" b="1" i="0" dirty="0">
                <a:solidFill>
                  <a:srgbClr val="C00000"/>
                </a:solidFill>
                <a:effectLst/>
                <a:latin typeface="微软雅黑" panose="020B0503020204020204" pitchFamily="34" charset="-122"/>
                <a:ea typeface="微软雅黑" panose="020B0503020204020204" pitchFamily="34" charset="-122"/>
              </a:rPr>
              <a:t>不立即组织抢救或者在事故调查处理期间擅离职守或者逃匿的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，给予降级、撤职的处分，并由应急管理部门处上一年年收入百分之六十至百分之一百的罚款；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r>
              <a:rPr lang="zh-CN" altLang="en-US" sz="2400" b="1" i="0" dirty="0">
                <a:solidFill>
                  <a:srgbClr val="C00000"/>
                </a:solidFill>
                <a:effectLst/>
                <a:latin typeface="微软雅黑" panose="020B0503020204020204" pitchFamily="34" charset="-122"/>
                <a:ea typeface="微软雅黑" panose="020B0503020204020204" pitchFamily="34" charset="-122"/>
              </a:rPr>
              <a:t>对逃匿的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处十五日以下拘留；构成犯罪的，依照刑法有关规定追究刑事责任。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a:t>
            </a:r>
            <a:r>
              <a:rPr lang="zh-CN" altLang="en-US" sz="2400" b="1" i="0" dirty="0">
                <a:solidFill>
                  <a:srgbClr val="C00000"/>
                </a:solidFill>
                <a:effectLst/>
                <a:latin typeface="微软雅黑" panose="020B0503020204020204" pitchFamily="34" charset="-122"/>
                <a:ea typeface="微软雅黑" panose="020B0503020204020204" pitchFamily="34" charset="-122"/>
              </a:rPr>
              <a:t>对生产安全事故隐瞒不报、谎报或者迟报的，依照前款规定处罚</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19.</a:t>
              </a:r>
              <a:r>
                <a:rPr lang="zh-CN" altLang="en-US" sz="3200" b="1" dirty="0">
                  <a:solidFill>
                    <a:schemeClr val="tx1"/>
                  </a:solidFill>
                  <a:latin typeface="Arial" panose="020B0604020202020204" pitchFamily="34" charset="0"/>
                  <a:ea typeface="微软雅黑" panose="020B0503020204020204" pitchFamily="34" charset="-122"/>
                  <a:sym typeface="+mn-ea"/>
                </a:rPr>
                <a:t>拒不改正，按日连续处罚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第一百一十二条</a:t>
            </a:r>
            <a:endParaRPr lang="zh-CN" altLang="en-US" dirty="0"/>
          </a:p>
        </p:txBody>
      </p:sp>
      <p:sp>
        <p:nvSpPr>
          <p:cNvPr id="14" name="文本框 13"/>
          <p:cNvSpPr txBox="1"/>
          <p:nvPr/>
        </p:nvSpPr>
        <p:spPr>
          <a:xfrm>
            <a:off x="1314450" y="2912656"/>
            <a:ext cx="9563100" cy="1200329"/>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生产经营单位违反本法规定，被责令改正且受到罚款处罚，拒不改正的，负有安全生产监督管理职责的部门可以自作出责令改正之日的次日起，</a:t>
            </a:r>
            <a:r>
              <a:rPr lang="zh-CN" altLang="en-US" sz="2400" b="1" i="0" dirty="0">
                <a:solidFill>
                  <a:srgbClr val="C00000"/>
                </a:solidFill>
                <a:effectLst/>
                <a:latin typeface="微软雅黑" panose="020B0503020204020204" pitchFamily="34" charset="-122"/>
                <a:ea typeface="微软雅黑" panose="020B0503020204020204" pitchFamily="34" charset="-122"/>
              </a:rPr>
              <a:t>按照原处罚数额按日连续处罚。</a:t>
            </a:r>
            <a:endParaRPr lang="zh-CN" altLang="en-US" sz="2400" b="1" i="0" dirty="0">
              <a:solidFill>
                <a:srgbClr val="C00000"/>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2855" y="-2540"/>
            <a:ext cx="10909935" cy="1532255"/>
            <a:chOff x="2019" y="0"/>
            <a:chExt cx="17181" cy="2413"/>
          </a:xfrm>
        </p:grpSpPr>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20</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直接关闭的情形</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第一百一十三条</a:t>
            </a:r>
            <a:endParaRPr lang="zh-CN" altLang="en-US" dirty="0"/>
          </a:p>
        </p:txBody>
      </p:sp>
      <p:sp>
        <p:nvSpPr>
          <p:cNvPr id="12" name="文本框 11"/>
          <p:cNvSpPr txBox="1"/>
          <p:nvPr/>
        </p:nvSpPr>
        <p:spPr>
          <a:xfrm>
            <a:off x="824865" y="1693843"/>
            <a:ext cx="10408920" cy="4893647"/>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生产经营单位存在下列情形之一的，负有安全生产监督管理职责的部门应当提请地方人民政府</a:t>
            </a:r>
            <a:r>
              <a:rPr lang="zh-CN" altLang="en-US" sz="2400" b="1" i="0" dirty="0">
                <a:solidFill>
                  <a:srgbClr val="C00000"/>
                </a:solidFill>
                <a:effectLst/>
                <a:latin typeface="微软雅黑" panose="020B0503020204020204" pitchFamily="34" charset="-122"/>
                <a:ea typeface="微软雅黑" panose="020B0503020204020204" pitchFamily="34" charset="-122"/>
              </a:rPr>
              <a:t>予以关闭，有关部门应当依法吊销其有关证照</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。生产经营单位主要负责人五年内不得担任任何生产经营单位的主要负责人；情节严重的，终身不得担任本行业生产经营单位的主要负责人：</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（一）存在重大事故隐患，一百八十日内三次或者一年内四次受到本法规定的行政处罚的；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（二）经停产停业整顿，仍不具备法律、行政法规和国家标准或者行业标准规定的安全生产条件的；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（三）不具备法律、行政法规和国家标准或者行业标准规定的安全生产条件，导致发生重大、特别重大生产安全事故的；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（四）拒不执行负有安全生产监督管理职责的部门作出的停产停业整顿决定的。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21</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第一百一十四条</a:t>
            </a:r>
            <a:endParaRPr lang="zh-CN" altLang="en-US" dirty="0"/>
          </a:p>
        </p:txBody>
      </p:sp>
      <p:sp>
        <p:nvSpPr>
          <p:cNvPr id="14" name="文本框 13"/>
          <p:cNvSpPr txBox="1"/>
          <p:nvPr/>
        </p:nvSpPr>
        <p:spPr>
          <a:xfrm>
            <a:off x="1074736" y="2098675"/>
            <a:ext cx="9913303"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发生生产安全事故，对负有责任的生产经营单位除要求其依法承担相应的赔偿等责任外，由应急管理部门依照下列规定处以罚款：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（一）发生一般事故的，处三十万元以上一百万元以下的罚款；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（二）发生较大事故的，处一百万元以上二百万元以下的罚款；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（三）发生重大事故的，处二百万元以上一千万元以下的罚款；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（四）发生特别重大事故的，处一千万元以上二千万元以下的罚款；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a:t>
            </a:r>
            <a:r>
              <a:rPr lang="zh-CN" altLang="en-US" sz="2400" b="1" i="0" dirty="0">
                <a:solidFill>
                  <a:srgbClr val="C00000"/>
                </a:solidFill>
                <a:effectLst/>
                <a:latin typeface="微软雅黑" panose="020B0503020204020204" pitchFamily="34" charset="-122"/>
                <a:ea typeface="微软雅黑" panose="020B0503020204020204" pitchFamily="34" charset="-122"/>
              </a:rPr>
              <a:t>情节特别严重、影响特别恶劣的</a:t>
            </a:r>
            <a:r>
              <a:rPr lang="zh-CN" altLang="en-US" sz="2400" b="0" i="0" dirty="0">
                <a:solidFill>
                  <a:srgbClr val="333333"/>
                </a:solidFill>
                <a:effectLst/>
                <a:latin typeface="微软雅黑" panose="020B0503020204020204" pitchFamily="34" charset="-122"/>
                <a:ea typeface="微软雅黑" panose="020B0503020204020204" pitchFamily="34" charset="-122"/>
              </a:rPr>
              <a:t>，应急管理部门可以按照前款罚款数额的二倍以上五倍以下对负有责任的生产经营单位处以罚款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第一百一十六条</a:t>
            </a:r>
            <a:endParaRPr lang="zh-CN" altLang="en-US" dirty="0"/>
          </a:p>
        </p:txBody>
      </p:sp>
      <p:sp>
        <p:nvSpPr>
          <p:cNvPr id="14" name="文本框 13"/>
          <p:cNvSpPr txBox="1"/>
          <p:nvPr/>
        </p:nvSpPr>
        <p:spPr>
          <a:xfrm>
            <a:off x="659130" y="2647801"/>
            <a:ext cx="10873740" cy="2306955"/>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生产经营单位发生生产安全事故造成人员伤亡、他人财产损失的，</a:t>
            </a:r>
            <a:r>
              <a:rPr lang="zh-CN" altLang="en-US" sz="2400" b="1" i="0" dirty="0">
                <a:solidFill>
                  <a:srgbClr val="C00000"/>
                </a:solidFill>
                <a:effectLst/>
                <a:latin typeface="微软雅黑" panose="020B0503020204020204" pitchFamily="34" charset="-122"/>
                <a:ea typeface="微软雅黑" panose="020B0503020204020204" pitchFamily="34" charset="-122"/>
              </a:rPr>
              <a:t>应当依法承担赔偿责任</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C00000"/>
                </a:solidFill>
                <a:effectLst/>
                <a:latin typeface="微软雅黑" panose="020B0503020204020204" pitchFamily="34" charset="-122"/>
                <a:ea typeface="微软雅黑" panose="020B0503020204020204" pitchFamily="34" charset="-122"/>
              </a:rPr>
              <a:t>拒不承担或者其负责人逃匿的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，由人民法院依法强制执行。</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安全事故的责任人未依法承担赔偿责任，经人民法院依法采取执行措施后，仍不能对受害人给予足额赔偿的，应当继续履行赔偿义务；免费资料关注公众号:安全生产管理；受害人发现责任人有其他财产的，可以随时请求人民法院执行。</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408305" y="725170"/>
            <a:ext cx="11375390" cy="540702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5463"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a:t>
              </a:r>
              <a:r>
                <a:rPr lang="zh-CN" altLang="en-US" sz="3200" b="1" dirty="0">
                  <a:solidFill>
                    <a:schemeClr val="tx1"/>
                  </a:solidFill>
                  <a:latin typeface="Arial" panose="020B0604020202020204" pitchFamily="34" charset="0"/>
                  <a:ea typeface="微软雅黑" panose="020B0503020204020204" pitchFamily="34" charset="-122"/>
                  <a:sym typeface="+mn-ea"/>
                </a:rPr>
                <a:t>安全投入不到位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2082165"/>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2082165"/>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2150111"/>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未保证安全生产所必需的资金投入</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48715" y="2891007"/>
            <a:ext cx="5656897" cy="923330"/>
          </a:xfrm>
          <a:prstGeom prst="rect">
            <a:avLst/>
          </a:prstGeom>
          <a:noFill/>
        </p:spPr>
        <p:txBody>
          <a:bodyPr wrap="square" rtlCol="0" anchor="t">
            <a:spAutoFit/>
          </a:bodyPr>
          <a:lstStyle/>
          <a:p>
            <a:pPr algn="l"/>
            <a:r>
              <a:rPr lang="zh-CN" altLang="en-US" dirty="0">
                <a:solidFill>
                  <a:schemeClr val="bg1"/>
                </a:solidFill>
                <a:latin typeface="Arial" panose="020B0604020202020204" pitchFamily="34" charset="0"/>
                <a:ea typeface="微软雅黑" panose="020B0503020204020204" pitchFamily="34" charset="-122"/>
                <a:sym typeface="+mn-ea"/>
              </a:rPr>
              <a:t>责令限期改正，提供必需的资金</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r>
              <a:rPr lang="zh-CN" altLang="en-US" dirty="0">
                <a:solidFill>
                  <a:schemeClr val="bg1"/>
                </a:solidFill>
                <a:latin typeface="Arial" panose="020B0604020202020204" pitchFamily="34" charset="0"/>
                <a:ea typeface="微软雅黑" panose="020B0503020204020204" pitchFamily="34" charset="-122"/>
                <a:sym typeface="+mn-ea"/>
              </a:rPr>
              <a:t>逾期未改正的，停产停业整顿</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endParaRPr lang="zh-CN" altLang="en-US"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846536"/>
            <a:ext cx="386334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fontScale="92500" lnSpcReduction="10000"/>
          </a:bodyPr>
          <a:lstStyle/>
          <a:p>
            <a:r>
              <a:rPr lang="zh-CN" altLang="en-US"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dirty="0">
              <a:solidFill>
                <a:schemeClr val="tx1"/>
              </a:solidFill>
              <a:latin typeface="Arial" panose="020B0604020202020204" pitchFamily="34" charset="0"/>
              <a:ea typeface="微软雅黑" panose="020B0503020204020204" pitchFamily="34" charset="-122"/>
              <a:sym typeface="+mn-ea"/>
            </a:endParaRPr>
          </a:p>
          <a:p>
            <a:r>
              <a:rPr lang="zh-CN" altLang="en-US"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处二万元以上二十万元以下的罚款</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r>
              <a:rPr lang="zh-CN" altLang="en-US"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511324" y="2267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安全投入不足发生事故的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452301"/>
            <a:ext cx="4861560" cy="1938992"/>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a:t>
            </a:r>
            <a:r>
              <a:rPr lang="zh-CN" altLang="en-US" sz="2000" b="1" dirty="0">
                <a:solidFill>
                  <a:srgbClr val="C00000"/>
                </a:solidFill>
                <a:latin typeface="Arial" panose="020B0604020202020204" pitchFamily="34" charset="0"/>
                <a:ea typeface="微软雅黑" panose="020B0503020204020204" pitchFamily="34" charset="-122"/>
                <a:sym typeface="+mn-ea"/>
              </a:rPr>
              <a:t>决策机构、主要负责人或者个人经营的投资人</a:t>
            </a:r>
            <a:r>
              <a:rPr lang="zh-CN" altLang="en-US" sz="2000" dirty="0">
                <a:solidFill>
                  <a:schemeClr val="tx1"/>
                </a:solidFill>
                <a:latin typeface="Arial" panose="020B0604020202020204" pitchFamily="34" charset="0"/>
                <a:ea typeface="微软雅黑" panose="020B0503020204020204" pitchFamily="34" charset="-122"/>
                <a:sym typeface="+mn-ea"/>
              </a:rPr>
              <a:t>不依照本法规定保证安全生产所必需的资金投入，致使生产经营单位不具备安全生产条件的，责令限期改正，提供必需的资金；逾期未改正的，责令生产经营单位停产停业整顿</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118225" y="4493677"/>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有前款违法行为，导致发生生产安全事故的，对生产经营单位的主要负责人给予撤职处分，对个人经营的投资人处二万元以上二十万元以下的罚款；构成犯罪的，依照刑法有关规定追究刑事责任。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第九十三条</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主要负责人尽职履责不到位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1941988"/>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1941988"/>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1956594"/>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主要负责人尽职履责不到位</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02995" y="2713994"/>
            <a:ext cx="4770120" cy="1077218"/>
          </a:xfrm>
          <a:prstGeom prst="rect">
            <a:avLst/>
          </a:prstGeom>
          <a:noFill/>
        </p:spPr>
        <p:txBody>
          <a:bodyPr wrap="square" rtlCol="0" anchor="t">
            <a:spAutoFit/>
          </a:bodyPr>
          <a:lstStyle/>
          <a:p>
            <a:pPr algn="l"/>
            <a:r>
              <a:rPr lang="zh-CN" altLang="en-US" sz="1600" dirty="0">
                <a:solidFill>
                  <a:schemeClr val="bg1"/>
                </a:solidFill>
                <a:latin typeface="Arial" panose="020B0604020202020204" pitchFamily="34" charset="0"/>
                <a:ea typeface="微软雅黑" panose="020B0503020204020204" pitchFamily="34" charset="-122"/>
                <a:sym typeface="+mn-ea"/>
              </a:rPr>
              <a:t>责令限期改正，处二万元以上五万元以下的罚款</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r>
              <a:rPr lang="zh-CN" altLang="en-US" sz="1600" dirty="0">
                <a:solidFill>
                  <a:schemeClr val="bg1"/>
                </a:solidFill>
                <a:latin typeface="Arial" panose="020B0604020202020204" pitchFamily="34" charset="0"/>
                <a:ea typeface="微软雅黑" panose="020B0503020204020204" pitchFamily="34" charset="-122"/>
                <a:sym typeface="+mn-ea"/>
              </a:rPr>
              <a:t>逾期未改，处五万元以上十万元以下的罚款停产停业整顿</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endParaRPr lang="zh-CN" altLang="en-US" sz="1600"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593236"/>
            <a:ext cx="4834334" cy="1456318"/>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r>
              <a:rPr lang="zh-CN" altLang="en-US" sz="1600"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五年内不得担任主要负责人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重大事故终身不得主要负责人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825649" y="2111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尽职履责不到位发生事故的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195494"/>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生产经营单位的主要负责人未履行本法规定的安全生产管理职责的，</a:t>
            </a:r>
            <a:r>
              <a:rPr lang="zh-CN" altLang="en-US" sz="2000" b="1" dirty="0">
                <a:solidFill>
                  <a:srgbClr val="C00000"/>
                </a:solidFill>
                <a:latin typeface="Arial" panose="020B0604020202020204" pitchFamily="34" charset="0"/>
                <a:ea typeface="微软雅黑" panose="020B0503020204020204" pitchFamily="34" charset="-122"/>
                <a:sym typeface="+mn-ea"/>
              </a:rPr>
              <a:t>责令限期改正，处二万元以上五万元以下的罚款</a:t>
            </a:r>
            <a:r>
              <a:rPr lang="zh-CN" altLang="en-US" sz="2000" dirty="0">
                <a:solidFill>
                  <a:schemeClr val="tx1"/>
                </a:solidFill>
                <a:latin typeface="Arial" panose="020B0604020202020204" pitchFamily="34" charset="0"/>
                <a:ea typeface="微软雅黑" panose="020B0503020204020204" pitchFamily="34" charset="-122"/>
                <a:sym typeface="+mn-ea"/>
              </a:rPr>
              <a:t>；</a:t>
            </a:r>
            <a:r>
              <a:rPr lang="zh-CN" altLang="en-US" sz="2000" b="1" dirty="0">
                <a:solidFill>
                  <a:srgbClr val="C00000"/>
                </a:solidFill>
                <a:latin typeface="Arial" panose="020B0604020202020204" pitchFamily="34" charset="0"/>
                <a:ea typeface="微软雅黑" panose="020B0503020204020204" pitchFamily="34" charset="-122"/>
                <a:sym typeface="+mn-ea"/>
              </a:rPr>
              <a:t>逾期未改正的，处五万元以上十万元以下的罚款，责令生产经营单位停产停业整顿</a:t>
            </a:r>
            <a:r>
              <a:rPr lang="zh-CN" altLang="en-US" sz="2000" dirty="0">
                <a:solidFill>
                  <a:schemeClr val="tx1"/>
                </a:solidFill>
                <a:latin typeface="Arial" panose="020B0604020202020204" pitchFamily="34" charset="0"/>
                <a:ea typeface="微软雅黑" panose="020B0503020204020204" pitchFamily="34" charset="-122"/>
                <a:sym typeface="+mn-ea"/>
              </a:rPr>
              <a:t>。</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096000" y="4225040"/>
            <a:ext cx="4861560" cy="1323439"/>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生产经营单位的主要负责人有前款违法行为，导致发生生产安全事故的，给予撤职处分；构成犯罪的，依照刑法有关规定追究刑事责任。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第九十四条</a:t>
            </a:r>
            <a:endParaRPr lang="zh-CN" altLang="en-US" dirty="0"/>
          </a:p>
        </p:txBody>
      </p:sp>
      <p:sp>
        <p:nvSpPr>
          <p:cNvPr id="18" name="文本框 17"/>
          <p:cNvSpPr txBox="1"/>
          <p:nvPr/>
        </p:nvSpPr>
        <p:spPr>
          <a:xfrm>
            <a:off x="927735" y="5934670"/>
            <a:ext cx="10502265"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生产经营单位的主要负责人依照前款规定受刑事处罚或者撤职处分的，自刑罚执行完毕或者受处分之日起，</a:t>
            </a:r>
            <a:r>
              <a:rPr lang="zh-CN" altLang="en-US" b="0" i="0" dirty="0">
                <a:solidFill>
                  <a:srgbClr val="C00000"/>
                </a:solidFill>
                <a:effectLst/>
                <a:latin typeface="楷体" panose="02010609060101010101" pitchFamily="49" charset="-122"/>
                <a:ea typeface="楷体" panose="02010609060101010101" pitchFamily="49" charset="-122"/>
              </a:rPr>
              <a:t>五年内不得担任任何生产经营单位的主要负责人；对重大、特别重大生产安全事故负有责任的，终身不得担任本行业生产经营单位的主要负责人。</a:t>
            </a:r>
            <a:endParaRPr lang="zh-CN" altLang="en-US" dirty="0">
              <a:solidFill>
                <a:srgbClr val="C0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3.</a:t>
              </a:r>
              <a:r>
                <a:rPr lang="zh-CN" altLang="en-US" sz="3200" b="1" dirty="0">
                  <a:solidFill>
                    <a:schemeClr val="tx1"/>
                  </a:solidFill>
                  <a:latin typeface="Arial" panose="020B0604020202020204" pitchFamily="34" charset="0"/>
                  <a:ea typeface="微软雅黑" panose="020B0503020204020204" pitchFamily="34" charset="-122"/>
                  <a:sym typeface="+mn-ea"/>
                </a:rPr>
                <a:t> 负责人履责不到位发生事故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第九十五条</a:t>
            </a:r>
            <a:endParaRPr lang="zh-CN" altLang="en-US" dirty="0"/>
          </a:p>
        </p:txBody>
      </p:sp>
      <p:sp>
        <p:nvSpPr>
          <p:cNvPr id="19" name="矩形: 剪去单角 18"/>
          <p:cNvSpPr/>
          <p:nvPr>
            <p:custDataLst>
              <p:tags r:id="rId1"/>
            </p:custDataLst>
          </p:nvPr>
        </p:nvSpPr>
        <p:spPr>
          <a:xfrm flipV="1">
            <a:off x="1486535"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custDataLst>
              <p:tags r:id="rId2"/>
            </p:custDataLst>
          </p:nvPr>
        </p:nvSpPr>
        <p:spPr>
          <a:xfrm rot="5400000">
            <a:off x="5300334" y="3946390"/>
            <a:ext cx="338664" cy="338978"/>
          </a:xfrm>
          <a:prstGeom prst="triangle">
            <a:avLst>
              <a:gd name="adj" fmla="val 0"/>
            </a:avLst>
          </a:prstGeom>
          <a:solidFill>
            <a:schemeClr val="bg1">
              <a:lumMod val="95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custDataLst>
              <p:tags r:id="rId3"/>
            </p:custDataLst>
          </p:nvPr>
        </p:nvSpPr>
        <p:spPr>
          <a:xfrm>
            <a:off x="1317201" y="21202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custDataLst>
              <p:tags r:id="rId4"/>
            </p:custDataLst>
          </p:nvPr>
        </p:nvSpPr>
        <p:spPr>
          <a:xfrm>
            <a:off x="1367657" y="2170741"/>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5"/>
            </p:custDataLst>
          </p:nvPr>
        </p:nvSpPr>
        <p:spPr>
          <a:xfrm>
            <a:off x="1520971" y="2618899"/>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（一）发生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一般事故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的，处上一年年收入百分之四十的罚款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剪去单角 23"/>
          <p:cNvSpPr/>
          <p:nvPr>
            <p:custDataLst>
              <p:tags r:id="rId6"/>
            </p:custDataLst>
          </p:nvPr>
        </p:nvSpPr>
        <p:spPr>
          <a:xfrm flipV="1">
            <a:off x="6371667"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等腰三角形 24"/>
          <p:cNvSpPr/>
          <p:nvPr>
            <p:custDataLst>
              <p:tags r:id="rId7"/>
            </p:custDataLst>
          </p:nvPr>
        </p:nvSpPr>
        <p:spPr>
          <a:xfrm rot="5400000">
            <a:off x="10185466" y="39463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custDataLst>
              <p:tags r:id="rId8"/>
            </p:custDataLst>
          </p:nvPr>
        </p:nvSpPr>
        <p:spPr>
          <a:xfrm>
            <a:off x="6202333" y="21202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9"/>
            </p:custDataLst>
          </p:nvPr>
        </p:nvSpPr>
        <p:spPr>
          <a:xfrm>
            <a:off x="6252789" y="2170741"/>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剪去单角 28"/>
          <p:cNvSpPr/>
          <p:nvPr>
            <p:custDataLst>
              <p:tags r:id="rId10"/>
            </p:custDataLst>
          </p:nvPr>
        </p:nvSpPr>
        <p:spPr>
          <a:xfrm flipV="1">
            <a:off x="1486535"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等腰三角形 29"/>
          <p:cNvSpPr/>
          <p:nvPr>
            <p:custDataLst>
              <p:tags r:id="rId11"/>
            </p:custDataLst>
          </p:nvPr>
        </p:nvSpPr>
        <p:spPr>
          <a:xfrm rot="5400000">
            <a:off x="5300334" y="63255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custDataLst>
              <p:tags r:id="rId12"/>
            </p:custDataLst>
          </p:nvPr>
        </p:nvSpPr>
        <p:spPr>
          <a:xfrm>
            <a:off x="1317201" y="44994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3"/>
            </p:custDataLst>
          </p:nvPr>
        </p:nvSpPr>
        <p:spPr>
          <a:xfrm>
            <a:off x="1367657" y="4549874"/>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剪去单角 33"/>
          <p:cNvSpPr/>
          <p:nvPr>
            <p:custDataLst>
              <p:tags r:id="rId14"/>
            </p:custDataLst>
          </p:nvPr>
        </p:nvSpPr>
        <p:spPr>
          <a:xfrm flipV="1">
            <a:off x="6371667"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等腰三角形 34"/>
          <p:cNvSpPr/>
          <p:nvPr>
            <p:custDataLst>
              <p:tags r:id="rId15"/>
            </p:custDataLst>
          </p:nvPr>
        </p:nvSpPr>
        <p:spPr>
          <a:xfrm rot="5400000">
            <a:off x="10185466" y="63255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16"/>
            </p:custDataLst>
          </p:nvPr>
        </p:nvSpPr>
        <p:spPr>
          <a:xfrm>
            <a:off x="6202333" y="44994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17"/>
            </p:custDataLst>
          </p:nvPr>
        </p:nvSpPr>
        <p:spPr>
          <a:xfrm>
            <a:off x="6252789" y="4549874"/>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8"/>
            </p:custDataLst>
          </p:nvPr>
        </p:nvSpPr>
        <p:spPr>
          <a:xfrm>
            <a:off x="6288094"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19"/>
            </p:custDataLst>
          </p:nvPr>
        </p:nvSpPr>
        <p:spPr>
          <a:xfrm>
            <a:off x="1402962"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20"/>
            </p:custDataLst>
          </p:nvPr>
        </p:nvSpPr>
        <p:spPr>
          <a:xfrm>
            <a:off x="1402962"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custDataLst>
              <p:tags r:id="rId21"/>
            </p:custDataLst>
          </p:nvPr>
        </p:nvSpPr>
        <p:spPr>
          <a:xfrm>
            <a:off x="6288094"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custDataLst>
              <p:tags r:id="rId22"/>
            </p:custDataLst>
          </p:nvPr>
        </p:nvSpPr>
        <p:spPr>
          <a:xfrm>
            <a:off x="6445349" y="2699071"/>
            <a:ext cx="3779206" cy="1020182"/>
          </a:xfrm>
          <a:prstGeom prst="rect">
            <a:avLst/>
          </a:prstGeom>
        </p:spPr>
        <p:txBody>
          <a:bodyPr wrap="square">
            <a:normAutofit/>
          </a:bodyPr>
          <a:lstStyle/>
          <a:p>
            <a:pPr>
              <a:lnSpc>
                <a:spcPct val="120000"/>
              </a:lnSpc>
            </a:pPr>
            <a:r>
              <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（二）发生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较大事故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的，处上一年年收入百分之六十的罚款；</a:t>
            </a:r>
            <a:endParaRPr lang="zh-CN" altLang="en-US"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23"/>
            </p:custDataLst>
          </p:nvPr>
        </p:nvSpPr>
        <p:spPr>
          <a:xfrm>
            <a:off x="1560217" y="5063151"/>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（三）发生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的，处上一年年收入百分之八十的罚款；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custDataLst>
              <p:tags r:id="rId24"/>
            </p:custDataLst>
          </p:nvPr>
        </p:nvSpPr>
        <p:spPr>
          <a:xfrm>
            <a:off x="6445349" y="5036139"/>
            <a:ext cx="4078938"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（四）发生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特别重大事故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的，处上一年年收入百分之一百的罚款。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777494" y="3468052"/>
            <a:ext cx="1329339" cy="707886"/>
          </a:xfrm>
          <a:prstGeom prst="rect">
            <a:avLst/>
          </a:prstGeom>
          <a:noFill/>
        </p:spPr>
        <p:txBody>
          <a:bodyPr wrap="square" rtlCol="0">
            <a:spAutoFit/>
          </a:bodyPr>
          <a:lstStyle/>
          <a:p>
            <a:r>
              <a:rPr lang="en-US" altLang="zh-CN" sz="4000" b="1" dirty="0">
                <a:solidFill>
                  <a:srgbClr val="C00000"/>
                </a:solidFill>
              </a:rPr>
              <a:t>40%</a:t>
            </a:r>
            <a:endParaRPr lang="zh-CN" altLang="en-US" sz="4000" b="1" dirty="0">
              <a:solidFill>
                <a:srgbClr val="C00000"/>
              </a:solidFill>
            </a:endParaRPr>
          </a:p>
        </p:txBody>
      </p:sp>
      <p:sp>
        <p:nvSpPr>
          <p:cNvPr id="46" name="文本框 45"/>
          <p:cNvSpPr txBox="1"/>
          <p:nvPr/>
        </p:nvSpPr>
        <p:spPr>
          <a:xfrm>
            <a:off x="7783307" y="3513476"/>
            <a:ext cx="1329339" cy="707886"/>
          </a:xfrm>
          <a:prstGeom prst="rect">
            <a:avLst/>
          </a:prstGeom>
          <a:noFill/>
        </p:spPr>
        <p:txBody>
          <a:bodyPr wrap="square" rtlCol="0">
            <a:spAutoFit/>
          </a:bodyPr>
          <a:lstStyle/>
          <a:p>
            <a:r>
              <a:rPr lang="en-US" altLang="zh-CN" sz="4000" b="1" dirty="0">
                <a:solidFill>
                  <a:srgbClr val="C00000"/>
                </a:solidFill>
              </a:rPr>
              <a:t>60%</a:t>
            </a:r>
            <a:endParaRPr lang="zh-CN" altLang="en-US" sz="4000" b="1" dirty="0">
              <a:solidFill>
                <a:srgbClr val="C00000"/>
              </a:solidFill>
            </a:endParaRPr>
          </a:p>
        </p:txBody>
      </p:sp>
      <p:sp>
        <p:nvSpPr>
          <p:cNvPr id="50" name="文本框 49"/>
          <p:cNvSpPr txBox="1"/>
          <p:nvPr/>
        </p:nvSpPr>
        <p:spPr>
          <a:xfrm>
            <a:off x="2777493" y="5893021"/>
            <a:ext cx="1329339" cy="707886"/>
          </a:xfrm>
          <a:prstGeom prst="rect">
            <a:avLst/>
          </a:prstGeom>
          <a:noFill/>
        </p:spPr>
        <p:txBody>
          <a:bodyPr wrap="square" rtlCol="0">
            <a:spAutoFit/>
          </a:bodyPr>
          <a:lstStyle/>
          <a:p>
            <a:r>
              <a:rPr lang="en-US" altLang="zh-CN" sz="4000" b="1" dirty="0">
                <a:solidFill>
                  <a:srgbClr val="C00000"/>
                </a:solidFill>
              </a:rPr>
              <a:t>80%</a:t>
            </a:r>
            <a:endParaRPr lang="zh-CN" altLang="en-US" sz="4000" b="1" dirty="0">
              <a:solidFill>
                <a:srgbClr val="C00000"/>
              </a:solidFill>
            </a:endParaRPr>
          </a:p>
        </p:txBody>
      </p:sp>
      <p:sp>
        <p:nvSpPr>
          <p:cNvPr id="52" name="文本框 51"/>
          <p:cNvSpPr txBox="1"/>
          <p:nvPr/>
        </p:nvSpPr>
        <p:spPr>
          <a:xfrm>
            <a:off x="7997193" y="5888672"/>
            <a:ext cx="1839880" cy="707886"/>
          </a:xfrm>
          <a:prstGeom prst="rect">
            <a:avLst/>
          </a:prstGeom>
          <a:noFill/>
        </p:spPr>
        <p:txBody>
          <a:bodyPr wrap="square" rtlCol="0">
            <a:spAutoFit/>
          </a:bodyPr>
          <a:lstStyle/>
          <a:p>
            <a:r>
              <a:rPr lang="en-US" altLang="zh-CN" sz="4000" b="1" dirty="0">
                <a:solidFill>
                  <a:srgbClr val="C00000"/>
                </a:solidFill>
              </a:rPr>
              <a:t>100%</a:t>
            </a:r>
            <a:endParaRPr lang="zh-CN" altLang="en-US" sz="4000" b="1" dirty="0">
              <a:solidFill>
                <a:srgbClr val="C00000"/>
              </a:solidFill>
            </a:endParaRPr>
          </a:p>
        </p:txBody>
      </p:sp>
      <p:sp>
        <p:nvSpPr>
          <p:cNvPr id="53" name="文本框 52"/>
          <p:cNvSpPr txBox="1"/>
          <p:nvPr/>
        </p:nvSpPr>
        <p:spPr>
          <a:xfrm>
            <a:off x="1349375" y="1527760"/>
            <a:ext cx="9173979"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dirty="0"/>
          </a:p>
        </p:txBody>
      </p:sp>
    </p:spTree>
    <p:custDataLst>
      <p:tags r:id="rId2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4.</a:t>
              </a:r>
              <a:r>
                <a:rPr lang="zh-CN" altLang="en-US" sz="3200" b="1" dirty="0">
                  <a:solidFill>
                    <a:schemeClr val="tx1"/>
                  </a:solidFill>
                  <a:latin typeface="Arial" panose="020B0604020202020204" pitchFamily="34" charset="0"/>
                  <a:ea typeface="微软雅黑" panose="020B0503020204020204" pitchFamily="34" charset="-122"/>
                  <a:sym typeface="+mn-ea"/>
                </a:rPr>
                <a:t>其他负责人和安全管理人员履责不到位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第九十六条</a:t>
            </a:r>
            <a:endParaRPr lang="zh-CN" altLang="en-US" dirty="0"/>
          </a:p>
        </p:txBody>
      </p:sp>
      <p:sp>
        <p:nvSpPr>
          <p:cNvPr id="19" name="文本框 18"/>
          <p:cNvSpPr txBox="1"/>
          <p:nvPr/>
        </p:nvSpPr>
        <p:spPr>
          <a:xfrm>
            <a:off x="824865" y="2446655"/>
            <a:ext cx="10623233" cy="2677656"/>
          </a:xfrm>
          <a:prstGeom prst="rect">
            <a:avLst/>
          </a:prstGeom>
          <a:noFill/>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生产经营单位的其他负责人和安全生产管理人员未履行本法规定的安全生产管理职责的责令限期改正，处一万元以上三万元以下的罚款；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zh-CN" altLang="en-US" sz="2400" b="1" dirty="0">
                <a:solidFill>
                  <a:srgbClr val="C00000"/>
                </a:solidFill>
                <a:latin typeface="微软雅黑" panose="020B0503020204020204" pitchFamily="34" charset="-122"/>
                <a:ea typeface="微软雅黑" panose="020B0503020204020204" pitchFamily="34" charset="-122"/>
              </a:rPr>
              <a:t>导致事故：</a:t>
            </a:r>
            <a:r>
              <a:rPr lang="zh-CN" altLang="en-US" sz="2400" b="0" i="0" dirty="0">
                <a:solidFill>
                  <a:srgbClr val="333333"/>
                </a:solidFill>
                <a:effectLst/>
                <a:latin typeface="微软雅黑" panose="020B0503020204020204" pitchFamily="34" charset="-122"/>
                <a:ea typeface="微软雅黑" panose="020B0503020204020204" pitchFamily="34" charset="-122"/>
              </a:rPr>
              <a:t>导致发生生产安全事故的，暂停或者吊销其与安全生产有关的资格，并处上一年年收入百分之二十以上百分之五十以下的罚款；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构成犯罪的：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5</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企业安全生产违法行为处罚（一）</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第九十七条</a:t>
            </a:r>
            <a:endParaRPr lang="zh-CN" altLang="en-US" dirty="0"/>
          </a:p>
        </p:txBody>
      </p:sp>
      <p:sp>
        <p:nvSpPr>
          <p:cNvPr id="39" name="文本框 38"/>
          <p:cNvSpPr txBox="1"/>
          <p:nvPr/>
        </p:nvSpPr>
        <p:spPr>
          <a:xfrm>
            <a:off x="1110615" y="1725463"/>
            <a:ext cx="1012698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a:t>
            </a:r>
            <a:r>
              <a:rPr lang="zh-CN" altLang="en-US" b="0" i="0" dirty="0">
                <a:solidFill>
                  <a:srgbClr val="C00000"/>
                </a:solidFill>
                <a:effectLst/>
                <a:latin typeface="楷体" panose="02010609060101010101" pitchFamily="49" charset="-122"/>
                <a:ea typeface="楷体" panose="02010609060101010101" pitchFamily="49" charset="-122"/>
              </a:rPr>
              <a:t>处十万元以下的罚款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endParaRPr lang="zh-CN" altLang="en-US" b="1" dirty="0">
              <a:solidFill>
                <a:srgbClr val="C00000"/>
              </a:solidFill>
            </a:endParaRPr>
          </a:p>
        </p:txBody>
      </p:sp>
      <p:graphicFrame>
        <p:nvGraphicFramePr>
          <p:cNvPr id="8" name="表格 8"/>
          <p:cNvGraphicFramePr>
            <a:graphicFrameLocks noGrp="1"/>
          </p:cNvGraphicFramePr>
          <p:nvPr/>
        </p:nvGraphicFramePr>
        <p:xfrm>
          <a:off x="1051560" y="2667525"/>
          <a:ext cx="10186035" cy="404368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（一）未按照规定设置安全生产管理机构或者配备安全生产管理人员、注册安全工程师的；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（二）危险物品的生产、经营、储存、装卸单位以及矿山、金属冶炼、建筑施工、运输单位的主要负责人和安全生产管理人员未按照规定经考核合格的；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（三）未按照规定对从业人员、被派遣劳动者、实习学生进行安全生产教育和培训，或者未按照规定如实告知有关的安全生产事项的；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（四）未如实记录安全生产教育和培训情况的；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（五）未将事故隐患排查治理情况如实记录或者未向从业人员通报的；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（六）未按照规定制定生产安全事故应急救援预案或者未定期组织演练的；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（七）特种作业人员未按照规定经专门的安全作业培训并取得相应资格，上岗作业的。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6</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企业安全生产违法行为处罚（二）</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第九十八条</a:t>
            </a:r>
            <a:endParaRPr lang="zh-CN" altLang="en-US" dirty="0"/>
          </a:p>
        </p:txBody>
      </p:sp>
      <p:sp>
        <p:nvSpPr>
          <p:cNvPr id="39" name="文本框 38"/>
          <p:cNvSpPr txBox="1"/>
          <p:nvPr/>
        </p:nvSpPr>
        <p:spPr>
          <a:xfrm>
            <a:off x="1110615" y="1725463"/>
            <a:ext cx="10126980" cy="1200329"/>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产经营单位有下列行为之一的，责令停止建设或者停产停业整顿，限期改正，</a:t>
            </a:r>
            <a:r>
              <a:rPr lang="zh-CN" altLang="en-US" b="1" i="0" dirty="0">
                <a:solidFill>
                  <a:srgbClr val="C00000"/>
                </a:solidFill>
                <a:effectLst/>
                <a:latin typeface="楷体" panose="02010609060101010101" pitchFamily="49" charset="-122"/>
                <a:ea typeface="楷体" panose="02010609060101010101" pitchFamily="49" charset="-122"/>
              </a:rPr>
              <a:t>并处十万元以上五十万元以下的罚款</a:t>
            </a:r>
            <a:r>
              <a:rPr lang="zh-CN" altLang="en-US" b="0" i="0" dirty="0">
                <a:solidFill>
                  <a:srgbClr val="333333"/>
                </a:solidFill>
                <a:effectLst/>
                <a:latin typeface="楷体" panose="02010609060101010101" pitchFamily="49" charset="-122"/>
                <a:ea typeface="楷体" panose="02010609060101010101" pitchFamily="49" charset="-122"/>
              </a:rPr>
              <a:t>，</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；逾期未改正的，处五十万元以上一百万元以下的罚款，对其直接负责的主管人员和其他直接责任人员处五万元以上十万元以下的罚款；</a:t>
            </a:r>
            <a:r>
              <a:rPr lang="zh-CN" altLang="en-US" b="1" i="0" dirty="0">
                <a:solidFill>
                  <a:srgbClr val="C00000"/>
                </a:solidFill>
                <a:effectLst/>
                <a:latin typeface="楷体" panose="02010609060101010101" pitchFamily="49" charset="-122"/>
                <a:ea typeface="楷体" panose="02010609060101010101" pitchFamily="49" charset="-122"/>
              </a:rPr>
              <a:t>构成犯罪的，依照刑法有关规定追究刑事责任：</a:t>
            </a:r>
            <a:endParaRPr lang="zh-CN" altLang="en-US" b="1" dirty="0">
              <a:solidFill>
                <a:srgbClr val="C00000"/>
              </a:solidFill>
            </a:endParaRPr>
          </a:p>
        </p:txBody>
      </p:sp>
      <p:graphicFrame>
        <p:nvGraphicFramePr>
          <p:cNvPr id="30" name="表格 8"/>
          <p:cNvGraphicFramePr>
            <a:graphicFrameLocks noGrp="1"/>
          </p:cNvGraphicFramePr>
          <p:nvPr/>
        </p:nvGraphicFramePr>
        <p:xfrm>
          <a:off x="1042352" y="3200925"/>
          <a:ext cx="10263505" cy="3205480"/>
        </p:xfrm>
        <a:graphic>
          <a:graphicData uri="http://schemas.openxmlformats.org/drawingml/2006/table">
            <a:tbl>
              <a:tblPr firstRow="1" bandRow="1">
                <a:tableStyleId>{073A0DAA-6AF3-43AB-8588-CEC1D06C72B9}</a:tableStyleId>
              </a:tblPr>
              <a:tblGrid>
                <a:gridCol w="7931785"/>
                <a:gridCol w="1175002"/>
                <a:gridCol w="1156718"/>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（一）未按照规定对矿山、金属冶炼建设项目或者用于生产、储存、装卸危险物品的建设项目进行安全评价的；</a:t>
                      </a:r>
                      <a:endParaRPr lang="zh-CN" altLang="en-US" dirty="0"/>
                    </a:p>
                  </a:txBody>
                  <a:tcPr/>
                </a:tc>
                <a:tc>
                  <a:txBody>
                    <a:bodyPr/>
                    <a:lstStyle/>
                    <a:p>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（二）矿山、金属冶炼建设项目或者用于生产、储存、装卸危险物品的建设项目没有安全设施设计或者安全设施设计未按照规定报经有关部门审查同意的；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p>
                      <a:endParaRPr lang="zh-CN" altLang="en-US" dirty="0"/>
                    </a:p>
                  </a:txBody>
                  <a:tcPr/>
                </a:tc>
                <a:tc>
                  <a:txBody>
                    <a:bodyPr/>
                    <a:lstStyle/>
                    <a:p>
                      <a:r>
                        <a:rPr lang="en-US" altLang="zh-CN" dirty="0"/>
                        <a:t>50-100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（三）矿山、金属冶炼建设项目或者用于生产、储存、装卸危险物品的建设项目的施工单位未按照批准的安全设施设计施工的；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（四）矿山、金属冶炼建设项目或者用于生产、储存、装卸危险物品的建设项目竣工投入生产或者使用前，安全设施未经验收合格的。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bl>
          </a:graphicData>
        </a:graphic>
      </p:graphicFrame>
      <p:pic>
        <p:nvPicPr>
          <p:cNvPr id="24" name="图片 23" descr="重影--公众号：安全生产管理二维码"/>
          <p:cNvPicPr>
            <a:picLocks noChangeAspect="1"/>
          </p:cNvPicPr>
          <p:nvPr/>
        </p:nvPicPr>
        <p:blipFill>
          <a:blip r:embed="rId1"/>
          <a:stretch>
            <a:fillRect/>
          </a:stretch>
        </p:blipFill>
        <p:spPr>
          <a:xfrm>
            <a:off x="431800" y="334010"/>
            <a:ext cx="786130" cy="78613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7</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企业安全生产违法行为处罚（三）</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第九十九条</a:t>
            </a:r>
            <a:endParaRPr lang="zh-CN" altLang="en-US" dirty="0"/>
          </a:p>
        </p:txBody>
      </p:sp>
      <p:sp>
        <p:nvSpPr>
          <p:cNvPr id="39" name="文本框 38"/>
          <p:cNvSpPr txBox="1"/>
          <p:nvPr/>
        </p:nvSpPr>
        <p:spPr>
          <a:xfrm>
            <a:off x="896302" y="1498014"/>
            <a:ext cx="10739438"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生产经营单位有下列行为之一的，责令限期改正，处五万元以下的罚款；逾期未改正的，处五万元以上二十万元以下的罚款，对其直接负责的主管人员和其他直接责任人员处一万元以上二万元以下的罚款；</a:t>
            </a:r>
            <a:endParaRPr lang="zh-CN" altLang="en-US" b="1" dirty="0">
              <a:solidFill>
                <a:srgbClr val="C00000"/>
              </a:solidFill>
            </a:endParaRPr>
          </a:p>
        </p:txBody>
      </p:sp>
      <p:graphicFrame>
        <p:nvGraphicFramePr>
          <p:cNvPr id="12" name="表格 8"/>
          <p:cNvGraphicFramePr>
            <a:graphicFrameLocks noGrp="1"/>
          </p:cNvGraphicFramePr>
          <p:nvPr/>
        </p:nvGraphicFramePr>
        <p:xfrm>
          <a:off x="1073467" y="2144345"/>
          <a:ext cx="10186035" cy="46888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（一）未在有较大危险因素的生产经营场所和有关设施、设备上设置明显的安全警示标志的；</a:t>
                      </a:r>
                      <a:endParaRPr lang="zh-CN" altLang="en-US" dirty="0"/>
                    </a:p>
                  </a:txBody>
                  <a:tcPr/>
                </a:tc>
                <a:tc>
                  <a:txBody>
                    <a:bodyPr/>
                    <a:lstStyle/>
                    <a:p>
                      <a:r>
                        <a:rPr lang="en-US" altLang="zh-CN" dirty="0"/>
                        <a:t>5</a:t>
                      </a:r>
                      <a:r>
                        <a:rPr lang="zh-CN" altLang="en-US" dirty="0"/>
                        <a:t>万</a:t>
                      </a:r>
                      <a:endParaRPr lang="zh-CN" altLang="en-US" dirty="0"/>
                    </a:p>
                  </a:txBody>
                  <a:tcPr/>
                </a:tc>
                <a:tc>
                  <a:txBody>
                    <a:bodyPr/>
                    <a:lstStyle/>
                    <a:p>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（二）安全设备的安装、使用、检测、改造和报废不符合国家标准或者行业标准的；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（三）未对安全设备进行经常性维护、保养和定期检测的；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（四）关闭、破坏直接关系生产安全的监控、报警、防护、救生设备、设施，或者篡改、隐瞒、销毁其相关数据、信息的；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（五）未为从业人员提供符合国家标准或者行业标准的劳动防护用品的；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（七）使用应当淘汰的危及生产安全的工艺、设备的；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（八）餐饮等行业的生产经营单位使用燃气未安装可燃气体报警装置的。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bl>
          </a:graphicData>
        </a:graphic>
      </p:graphicFrame>
      <p:sp>
        <p:nvSpPr>
          <p:cNvPr id="14" name="文本框 13"/>
          <p:cNvSpPr txBox="1"/>
          <p:nvPr/>
        </p:nvSpPr>
        <p:spPr>
          <a:xfrm>
            <a:off x="296228" y="2526079"/>
            <a:ext cx="528637" cy="3693319"/>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情</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节</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严</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重</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令</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产</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业</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整</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顿</a:t>
            </a:r>
            <a:r>
              <a:rPr lang="zh-CN" altLang="en-US" b="0" i="0" dirty="0">
                <a:solidFill>
                  <a:srgbClr val="333333"/>
                </a:solidFill>
                <a:effectLst/>
                <a:latin typeface="楷体" panose="02010609060101010101" pitchFamily="49" charset="-122"/>
                <a:ea typeface="楷体" panose="02010609060101010101" pitchFamily="49" charset="-122"/>
              </a:rPr>
              <a:t>；</a:t>
            </a:r>
            <a:endParaRPr lang="zh-CN" altLang="en-US" dirty="0"/>
          </a:p>
        </p:txBody>
      </p:sp>
      <p:sp>
        <p:nvSpPr>
          <p:cNvPr id="15" name="文本框 14"/>
          <p:cNvSpPr txBox="1"/>
          <p:nvPr/>
        </p:nvSpPr>
        <p:spPr>
          <a:xfrm>
            <a:off x="11531916" y="2664578"/>
            <a:ext cx="493396" cy="3416320"/>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成</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犯</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罪</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追</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究</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刑</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事</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任</a:t>
            </a:r>
            <a:endParaRPr lang="zh-CN" altLang="en-US" dirty="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37.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154.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55.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56.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157.xml><?xml version="1.0" encoding="utf-8"?>
<p:tagLst xmlns:p="http://schemas.openxmlformats.org/presentationml/2006/main">
  <p:tag name="KSO_WM_BEAUTIFY_FLAG" val="#wm#"/>
  <p:tag name="KSO_WM_TEMPLATE_CATEGORY" val="custom"/>
  <p:tag name="KSO_WM_TEMPLATE_INDEX" val="20205081"/>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205081"/>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BEAUTIFY_FLAG" val="#wm#"/>
  <p:tag name="KSO_WM_TEMPLATE_CATEGORY" val="custom"/>
  <p:tag name="KSO_WM_TEMPLATE_INDEX" val="20205081"/>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wm#"/>
  <p:tag name="KSO_WM_TEMPLATE_CATEGORY" val="custom"/>
  <p:tag name="KSO_WM_TEMPLATE_INDEX" val="20205081"/>
</p:tagLst>
</file>

<file path=ppt/tags/tag166.xml><?xml version="1.0" encoding="utf-8"?>
<p:tagLst xmlns:p="http://schemas.openxmlformats.org/presentationml/2006/main">
  <p:tag name="KSO_WM_BEAUTIFY_FLAG" val="#wm#"/>
  <p:tag name="KSO_WM_TEMPLATE_CATEGORY" val="custom"/>
  <p:tag name="KSO_WM_TEMPLATE_INDEX" val="20205081"/>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wm#"/>
  <p:tag name="KSO_WM_TEMPLATE_CATEGORY" val="custom"/>
  <p:tag name="KSO_WM_TEMPLATE_INDEX" val="20205081"/>
</p:tagLst>
</file>

<file path=ppt/tags/tag169.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wm#"/>
  <p:tag name="KSO_WM_TEMPLATE_CATEGORY" val="custom"/>
  <p:tag name="KSO_WM_TEMPLATE_INDEX" val="20205081"/>
</p:tagLst>
</file>

<file path=ppt/tags/tag172.xml><?xml version="1.0" encoding="utf-8"?>
<p:tagLst xmlns:p="http://schemas.openxmlformats.org/presentationml/2006/main">
  <p:tag name="KSO_WM_BEAUTIFY_FLAG" val="#wm#"/>
  <p:tag name="KSO_WM_TEMPLATE_CATEGORY" val="custom"/>
  <p:tag name="KSO_WM_TEMPLATE_INDEX" val="20205081"/>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wm#"/>
  <p:tag name="KSO_WM_TEMPLATE_CATEGORY" val="custom"/>
  <p:tag name="KSO_WM_TEMPLATE_INDEX" val="20205081"/>
</p:tagLst>
</file>

<file path=ppt/tags/tag175.xml><?xml version="1.0" encoding="utf-8"?>
<p:tagLst xmlns:p="http://schemas.openxmlformats.org/presentationml/2006/main">
  <p:tag name="KSO_WM_BEAUTIFY_FLAG" val="#wm#"/>
  <p:tag name="KSO_WM_TEMPLATE_CATEGORY" val="custom"/>
  <p:tag name="KSO_WM_TEMPLATE_INDEX" val="20205081"/>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wm#"/>
  <p:tag name="KSO_WM_TEMPLATE_CATEGORY" val="custom"/>
  <p:tag name="KSO_WM_TEMPLATE_INDEX" val="20205081"/>
</p:tagLst>
</file>

<file path=ppt/tags/tag178.xml><?xml version="1.0" encoding="utf-8"?>
<p:tagLst xmlns:p="http://schemas.openxmlformats.org/presentationml/2006/main">
  <p:tag name="commondata" val="eyJoZGlkIjoiM2Q4Y2M0MTAxMGRmZTZkMWUzZjg0NGZmZDVmMDc3NjU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6035</Words>
  <Application>WPS 演示</Application>
  <PresentationFormat>宽屏</PresentationFormat>
  <Paragraphs>448</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Arial</vt:lpstr>
      <vt:lpstr>宋体</vt:lpstr>
      <vt:lpstr>Wingdings</vt:lpstr>
      <vt:lpstr>微软雅黑</vt:lpstr>
      <vt:lpstr>Wingdings</vt:lpstr>
      <vt:lpstr>楷体</vt:lpstr>
      <vt:lpstr>Arial Unicode MS</vt:lpstr>
      <vt:lpstr>Calibri</vt:lpstr>
      <vt:lpstr>-apple-system</vt:lpstr>
      <vt:lpstr>Segoe Print</vt:lpstr>
      <vt:lpstr>0</vt:lpstr>
      <vt:lpstr>免费资料关注 公众号:安全生产管理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Vivian</cp:lastModifiedBy>
  <cp:revision>168</cp:revision>
  <dcterms:created xsi:type="dcterms:W3CDTF">2019-06-19T02:08:00Z</dcterms:created>
  <dcterms:modified xsi:type="dcterms:W3CDTF">2023-12-25T08:34:36Z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F9FB578537504E578CA956C8C76D23B2</vt:lpwstr>
  </property>
</Properties>
</file>