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handoutMasterIdLst>
    <p:handoutMasterId r:id="rId59"/>
  </p:handoutMasterIdLst>
  <p:sldIdLst>
    <p:sldId id="453" r:id="rId4"/>
    <p:sldId id="505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6" r:id="rId58"/>
  </p:sldIdLst>
  <p:sldSz cx="12192000" cy="6858000"/>
  <p:notesSz cx="6858000" cy="9144000"/>
  <p:custDataLst>
    <p:tags r:id="rId6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0080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59" autoAdjust="0"/>
  </p:normalViewPr>
  <p:slideViewPr>
    <p:cSldViewPr>
      <p:cViewPr varScale="1">
        <p:scale>
          <a:sx n="67" d="100"/>
          <a:sy n="67" d="100"/>
        </p:scale>
        <p:origin x="-768" y="-102"/>
      </p:cViewPr>
      <p:guideLst>
        <p:guide orient="horz" pos="2152"/>
        <p:guide pos="3840"/>
      </p:guideLst>
    </p:cSldViewPr>
  </p:slideViewPr>
  <p:outlineViewPr>
    <p:cViewPr>
      <p:scale>
        <a:sx n="33" d="100"/>
        <a:sy n="33" d="100"/>
      </p:scale>
      <p:origin x="78" y="6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notesViewPr>
    <p:cSldViewPr>
      <p:cViewPr varScale="1">
        <p:scale>
          <a:sx n="67" d="100"/>
          <a:sy n="67" d="100"/>
        </p:scale>
        <p:origin x="-3312" y="-108"/>
      </p:cViewPr>
      <p:guideLst>
        <p:guide orient="horz" pos="287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3" Type="http://schemas.openxmlformats.org/officeDocument/2006/relationships/tags" Target="tags/tag411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2.xml"/><Relationship Id="rId59" Type="http://schemas.openxmlformats.org/officeDocument/2006/relationships/handoutMaster" Target="handoutMasters/handoutMaster1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82A95-8306-4253-B306-DA6C600FCE4F}" type="doc">
      <dgm:prSet loTypeId="urn:microsoft.com/office/officeart/2005/8/layout/radial4#1" loCatId="relationship" qsTypeId="urn:microsoft.com/office/officeart/2005/8/quickstyle/simple1#1" qsCatId="simple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A2E716A5-0168-4C0C-BB47-8DD521F86925}">
      <dgm:prSet phldrT="[文本]" custT="1"/>
      <dgm:spPr/>
      <dgm:t>
        <a:bodyPr/>
        <a:lstStyle/>
        <a:p>
          <a:r>
            <a: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无上岗资格</a:t>
          </a:r>
        </a:p>
      </dgm:t>
    </dgm:pt>
    <dgm:pt modelId="{C7EE7FD6-66F4-41D4-A34B-8B7DC69DE49C}" cxnId="{D7BA7259-3369-4B37-8D33-924096175E4D}" type="parTrans">
      <dgm:prSet/>
      <dgm:spPr/>
      <dgm:t>
        <a:bodyPr/>
        <a:lstStyle/>
        <a:p>
          <a:endParaRPr lang="zh-CN" altLang="en-US"/>
        </a:p>
      </dgm:t>
    </dgm:pt>
    <dgm:pt modelId="{609C8FD3-764E-44CE-B082-BF380ACC31D2}" cxnId="{D7BA7259-3369-4B37-8D33-924096175E4D}" type="sibTrans">
      <dgm:prSet/>
      <dgm:spPr/>
      <dgm:t>
        <a:bodyPr/>
        <a:lstStyle/>
        <a:p>
          <a:endParaRPr lang="zh-CN" altLang="en-US"/>
        </a:p>
      </dgm:t>
    </dgm:pt>
    <dgm:pt modelId="{1F86DFE8-3074-47CE-8895-1FC77EDD4F76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未经培</a:t>
          </a:r>
          <a:endParaRPr lang="en-US" altLang="zh-CN" sz="200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训考核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784603-4DFF-46F1-B361-0861AB657EE4}" cxnId="{F8BC6BF1-B4DC-4CAB-AE6E-72F83EB9BA5D}" type="parTrans">
      <dgm:prSet/>
      <dgm:spPr/>
      <dgm:t>
        <a:bodyPr/>
        <a:lstStyle/>
        <a:p>
          <a:endParaRPr lang="zh-CN" altLang="en-US"/>
        </a:p>
      </dgm:t>
    </dgm:pt>
    <dgm:pt modelId="{C1C94900-B449-4D20-8915-EAFDC5E2C982}" cxnId="{F8BC6BF1-B4DC-4CAB-AE6E-72F83EB9BA5D}" type="sibTrans">
      <dgm:prSet/>
      <dgm:spPr/>
      <dgm:t>
        <a:bodyPr/>
        <a:lstStyle/>
        <a:p>
          <a:endParaRPr lang="zh-CN" altLang="en-US"/>
        </a:p>
      </dgm:t>
    </dgm:pt>
    <dgm:pt modelId="{D80E3568-9BC2-4AC3-B59D-3534393D00DD}">
      <dgm:prSet phldrT="[文本]" custT="1"/>
      <dgm:spPr/>
      <dgm:t>
        <a:bodyPr/>
        <a:lstStyle/>
        <a:p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无证上岗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FAA4C5-E69F-49CD-BB4C-3EAFCC1B2786}" cxnId="{A49CC8A0-B505-4852-8C49-229EE67EFF17}" type="parTrans">
      <dgm:prSet/>
      <dgm:spPr/>
      <dgm:t>
        <a:bodyPr/>
        <a:lstStyle/>
        <a:p>
          <a:endParaRPr lang="zh-CN" altLang="en-US"/>
        </a:p>
      </dgm:t>
    </dgm:pt>
    <dgm:pt modelId="{586B4EF1-206C-455C-ADF5-6F86CC6E43B3}" cxnId="{A49CC8A0-B505-4852-8C49-229EE67EFF17}" type="sibTrans">
      <dgm:prSet/>
      <dgm:spPr/>
      <dgm:t>
        <a:bodyPr/>
        <a:lstStyle/>
        <a:p>
          <a:endParaRPr lang="zh-CN" altLang="en-US"/>
        </a:p>
      </dgm:t>
    </dgm:pt>
    <dgm:pt modelId="{81C20625-72C0-4718-8574-42DCF807AF2D}">
      <dgm:prSet phldrT="[文本]" custT="1"/>
      <dgm:spPr/>
      <dgm:t>
        <a:bodyPr/>
        <a:lstStyle/>
        <a:p>
          <a:r>
            <a:rPr lang="zh-CN" altLang="en-US" sz="2000"/>
            <a:t>证件过期</a:t>
          </a:r>
          <a:endParaRPr lang="zh-CN" altLang="en-US" sz="2000" dirty="0"/>
        </a:p>
      </dgm:t>
    </dgm:pt>
    <dgm:pt modelId="{CCFC5FD8-266E-4589-9E0B-F768626BA428}" cxnId="{4F142F02-D636-4531-8A75-86DF3CB59B96}" type="parTrans">
      <dgm:prSet/>
      <dgm:spPr/>
      <dgm:t>
        <a:bodyPr/>
        <a:lstStyle/>
        <a:p>
          <a:endParaRPr lang="zh-CN" altLang="en-US"/>
        </a:p>
      </dgm:t>
    </dgm:pt>
    <dgm:pt modelId="{C72141EE-991D-46E1-9714-001BC5BC7BFE}" cxnId="{4F142F02-D636-4531-8A75-86DF3CB59B96}" type="sibTrans">
      <dgm:prSet/>
      <dgm:spPr/>
      <dgm:t>
        <a:bodyPr/>
        <a:lstStyle/>
        <a:p>
          <a:endParaRPr lang="zh-CN" altLang="en-US"/>
        </a:p>
      </dgm:t>
    </dgm:pt>
    <dgm:pt modelId="{6D810BCD-8046-4F05-AA09-55EC40ED0B6F}" type="pres">
      <dgm:prSet presAssocID="{57582A95-8306-4253-B306-DA6C600FCE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6D30F4B-4BF2-4C19-B01D-8E76CBDB2F47}" type="pres">
      <dgm:prSet presAssocID="{A2E716A5-0168-4C0C-BB47-8DD521F8692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6A2E7EA-3A33-4F7F-B685-B8CCBC5B6A52}" type="pres">
      <dgm:prSet presAssocID="{25784603-4DFF-46F1-B361-0861AB657EE4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3D867C7F-8C84-4637-86B0-EED61A6DD299}" type="pres">
      <dgm:prSet presAssocID="{1F86DFE8-3074-47CE-8895-1FC77EDD4F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C623BC-9467-463E-AE5F-8DA3298CD708}" type="pres">
      <dgm:prSet presAssocID="{CBFAA4C5-E69F-49CD-BB4C-3EAFCC1B2786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49220437-F7DB-41F3-BCC5-D8C8E681110E}" type="pres">
      <dgm:prSet presAssocID="{D80E3568-9BC2-4AC3-B59D-3534393D00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256A79-0DEC-40B2-86E2-B1679814F9E6}" type="pres">
      <dgm:prSet presAssocID="{CCFC5FD8-266E-4589-9E0B-F768626BA428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4344B158-72DF-4CFF-A7C9-9133C9FEC8B7}" type="pres">
      <dgm:prSet presAssocID="{81C20625-72C0-4718-8574-42DCF807AF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F142F02-D636-4531-8A75-86DF3CB59B96}" srcId="{A2E716A5-0168-4C0C-BB47-8DD521F86925}" destId="{81C20625-72C0-4718-8574-42DCF807AF2D}" srcOrd="2" destOrd="0" parTransId="{CCFC5FD8-266E-4589-9E0B-F768626BA428}" sibTransId="{C72141EE-991D-46E1-9714-001BC5BC7BFE}"/>
    <dgm:cxn modelId="{D7BA7259-3369-4B37-8D33-924096175E4D}" srcId="{57582A95-8306-4253-B306-DA6C600FCE4F}" destId="{A2E716A5-0168-4C0C-BB47-8DD521F86925}" srcOrd="0" destOrd="0" parTransId="{C7EE7FD6-66F4-41D4-A34B-8B7DC69DE49C}" sibTransId="{609C8FD3-764E-44CE-B082-BF380ACC31D2}"/>
    <dgm:cxn modelId="{8824369C-44E9-4058-98F6-A0A411442125}" type="presOf" srcId="{CBFAA4C5-E69F-49CD-BB4C-3EAFCC1B2786}" destId="{E7C623BC-9467-463E-AE5F-8DA3298CD708}" srcOrd="0" destOrd="0" presId="urn:microsoft.com/office/officeart/2005/8/layout/radial4#1"/>
    <dgm:cxn modelId="{B0A30A61-DBD9-4FD0-A975-4064D81F4293}" type="presOf" srcId="{D80E3568-9BC2-4AC3-B59D-3534393D00DD}" destId="{49220437-F7DB-41F3-BCC5-D8C8E681110E}" srcOrd="0" destOrd="0" presId="urn:microsoft.com/office/officeart/2005/8/layout/radial4#1"/>
    <dgm:cxn modelId="{DBAA5633-8813-4F6C-87DA-01D91F260E1B}" type="presOf" srcId="{1F86DFE8-3074-47CE-8895-1FC77EDD4F76}" destId="{3D867C7F-8C84-4637-86B0-EED61A6DD299}" srcOrd="0" destOrd="0" presId="urn:microsoft.com/office/officeart/2005/8/layout/radial4#1"/>
    <dgm:cxn modelId="{F4465F1C-256F-4C17-ADC1-BE1D7B0ADFD3}" type="presOf" srcId="{81C20625-72C0-4718-8574-42DCF807AF2D}" destId="{4344B158-72DF-4CFF-A7C9-9133C9FEC8B7}" srcOrd="0" destOrd="0" presId="urn:microsoft.com/office/officeart/2005/8/layout/radial4#1"/>
    <dgm:cxn modelId="{C6E1D12A-E367-4AE2-9727-06C44915E826}" type="presOf" srcId="{CCFC5FD8-266E-4589-9E0B-F768626BA428}" destId="{7A256A79-0DEC-40B2-86E2-B1679814F9E6}" srcOrd="0" destOrd="0" presId="urn:microsoft.com/office/officeart/2005/8/layout/radial4#1"/>
    <dgm:cxn modelId="{CFB1A0FC-939C-45C7-84AA-D8631E53E573}" type="presOf" srcId="{25784603-4DFF-46F1-B361-0861AB657EE4}" destId="{26A2E7EA-3A33-4F7F-B685-B8CCBC5B6A52}" srcOrd="0" destOrd="0" presId="urn:microsoft.com/office/officeart/2005/8/layout/radial4#1"/>
    <dgm:cxn modelId="{A49CC8A0-B505-4852-8C49-229EE67EFF17}" srcId="{A2E716A5-0168-4C0C-BB47-8DD521F86925}" destId="{D80E3568-9BC2-4AC3-B59D-3534393D00DD}" srcOrd="1" destOrd="0" parTransId="{CBFAA4C5-E69F-49CD-BB4C-3EAFCC1B2786}" sibTransId="{586B4EF1-206C-455C-ADF5-6F86CC6E43B3}"/>
    <dgm:cxn modelId="{A740C31E-6271-4963-AC6A-EA5C0C681350}" type="presOf" srcId="{57582A95-8306-4253-B306-DA6C600FCE4F}" destId="{6D810BCD-8046-4F05-AA09-55EC40ED0B6F}" srcOrd="0" destOrd="0" presId="urn:microsoft.com/office/officeart/2005/8/layout/radial4#1"/>
    <dgm:cxn modelId="{D6B156AE-B341-4100-B4D6-CD2AD8657D70}" type="presOf" srcId="{A2E716A5-0168-4C0C-BB47-8DD521F86925}" destId="{E6D30F4B-4BF2-4C19-B01D-8E76CBDB2F47}" srcOrd="0" destOrd="0" presId="urn:microsoft.com/office/officeart/2005/8/layout/radial4#1"/>
    <dgm:cxn modelId="{F8BC6BF1-B4DC-4CAB-AE6E-72F83EB9BA5D}" srcId="{A2E716A5-0168-4C0C-BB47-8DD521F86925}" destId="{1F86DFE8-3074-47CE-8895-1FC77EDD4F76}" srcOrd="0" destOrd="0" parTransId="{25784603-4DFF-46F1-B361-0861AB657EE4}" sibTransId="{C1C94900-B449-4D20-8915-EAFDC5E2C982}"/>
    <dgm:cxn modelId="{2B223206-E07D-4912-B363-3ED65143CF50}" type="presParOf" srcId="{6D810BCD-8046-4F05-AA09-55EC40ED0B6F}" destId="{E6D30F4B-4BF2-4C19-B01D-8E76CBDB2F47}" srcOrd="0" destOrd="0" presId="urn:microsoft.com/office/officeart/2005/8/layout/radial4#1"/>
    <dgm:cxn modelId="{A9799F1B-DDBE-4B64-A425-CB55C3B374E1}" type="presParOf" srcId="{6D810BCD-8046-4F05-AA09-55EC40ED0B6F}" destId="{26A2E7EA-3A33-4F7F-B685-B8CCBC5B6A52}" srcOrd="1" destOrd="0" presId="urn:microsoft.com/office/officeart/2005/8/layout/radial4#1"/>
    <dgm:cxn modelId="{2067804A-1D06-4D2D-8168-400A3945042F}" type="presParOf" srcId="{6D810BCD-8046-4F05-AA09-55EC40ED0B6F}" destId="{3D867C7F-8C84-4637-86B0-EED61A6DD299}" srcOrd="2" destOrd="0" presId="urn:microsoft.com/office/officeart/2005/8/layout/radial4#1"/>
    <dgm:cxn modelId="{1B5215B4-BD2B-4527-B6D1-1B3FF5AA5E2B}" type="presParOf" srcId="{6D810BCD-8046-4F05-AA09-55EC40ED0B6F}" destId="{E7C623BC-9467-463E-AE5F-8DA3298CD708}" srcOrd="3" destOrd="0" presId="urn:microsoft.com/office/officeart/2005/8/layout/radial4#1"/>
    <dgm:cxn modelId="{9DC76688-99A5-4D69-8A78-01BB7C59A13E}" type="presParOf" srcId="{6D810BCD-8046-4F05-AA09-55EC40ED0B6F}" destId="{49220437-F7DB-41F3-BCC5-D8C8E681110E}" srcOrd="4" destOrd="0" presId="urn:microsoft.com/office/officeart/2005/8/layout/radial4#1"/>
    <dgm:cxn modelId="{65486AF5-7516-4C63-948A-5520000FAB16}" type="presParOf" srcId="{6D810BCD-8046-4F05-AA09-55EC40ED0B6F}" destId="{7A256A79-0DEC-40B2-86E2-B1679814F9E6}" srcOrd="5" destOrd="0" presId="urn:microsoft.com/office/officeart/2005/8/layout/radial4#1"/>
    <dgm:cxn modelId="{0D1D7323-C823-49BA-AD2F-32568A1E531D}" type="presParOf" srcId="{6D810BCD-8046-4F05-AA09-55EC40ED0B6F}" destId="{4344B158-72DF-4CFF-A7C9-9133C9FEC8B7}" srcOrd="6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DB292-73F6-4021-81D8-56B287FF1102}" type="doc">
      <dgm:prSet loTypeId="urn:microsoft.com/office/officeart/2005/8/layout/pyramid2#1" loCatId="pyramid" qsTypeId="urn:microsoft.com/office/officeart/2005/8/quickstyle/simple1#2" qsCatId="simple" csTypeId="urn:microsoft.com/office/officeart/2005/8/colors/accent1_2#1" csCatId="accent1" phldr="1"/>
      <dgm:spPr/>
    </dgm:pt>
    <dgm:pt modelId="{B50C2CB8-6211-4F9D-B3F1-DCA942084593}">
      <dgm:prSet phldrT="[文本]"/>
      <dgm:spPr/>
      <dgm:t>
        <a:bodyPr/>
        <a:lstStyle/>
        <a:p>
          <a:r>
            <a:rPr lang="zh-CN" altLang="en-US" dirty="0"/>
            <a:t>未穿戴</a:t>
          </a:r>
          <a:endParaRPr lang="en-US" altLang="zh-CN" dirty="0"/>
        </a:p>
        <a:p>
          <a:r>
            <a:rPr lang="zh-CN" altLang="en-US" dirty="0"/>
            <a:t>规定的劳保用品</a:t>
          </a:r>
        </a:p>
      </dgm:t>
    </dgm:pt>
    <dgm:pt modelId="{31842B4A-3C6A-403B-A4CF-CE399366818C}" cxnId="{30451940-6989-42EA-A3C6-41D1B70FFD0B}" type="parTrans">
      <dgm:prSet/>
      <dgm:spPr/>
      <dgm:t>
        <a:bodyPr/>
        <a:lstStyle/>
        <a:p>
          <a:endParaRPr lang="zh-CN" altLang="en-US"/>
        </a:p>
      </dgm:t>
    </dgm:pt>
    <dgm:pt modelId="{EA199CF0-B847-4CC2-8E61-C7D5F43A10B9}" cxnId="{30451940-6989-42EA-A3C6-41D1B70FFD0B}" type="sibTrans">
      <dgm:prSet/>
      <dgm:spPr/>
      <dgm:t>
        <a:bodyPr/>
        <a:lstStyle/>
        <a:p>
          <a:endParaRPr lang="zh-CN" altLang="en-US"/>
        </a:p>
      </dgm:t>
    </dgm:pt>
    <dgm:pt modelId="{FB8DBDD6-98B4-4C7E-9A2D-E11C45F768CB}">
      <dgm:prSet phldrT="[文本]"/>
      <dgm:spPr/>
      <dgm:t>
        <a:bodyPr/>
        <a:lstStyle/>
        <a:p>
          <a:r>
            <a:rPr lang="zh-CN" altLang="en-US" dirty="0"/>
            <a:t>穿戴不规范</a:t>
          </a:r>
        </a:p>
      </dgm:t>
    </dgm:pt>
    <dgm:pt modelId="{5E0D9385-28F0-4BE3-A84F-CB8BD0F035AC}" cxnId="{C9210C2E-4BAE-412B-B0F6-76A4137E9E52}" type="parTrans">
      <dgm:prSet/>
      <dgm:spPr/>
      <dgm:t>
        <a:bodyPr/>
        <a:lstStyle/>
        <a:p>
          <a:endParaRPr lang="zh-CN" altLang="en-US"/>
        </a:p>
      </dgm:t>
    </dgm:pt>
    <dgm:pt modelId="{CB63CEA8-98D6-438B-B0B9-8358BE3AFB9D}" cxnId="{C9210C2E-4BAE-412B-B0F6-76A4137E9E52}" type="sibTrans">
      <dgm:prSet/>
      <dgm:spPr/>
      <dgm:t>
        <a:bodyPr/>
        <a:lstStyle/>
        <a:p>
          <a:endParaRPr lang="zh-CN" altLang="en-US"/>
        </a:p>
      </dgm:t>
    </dgm:pt>
    <dgm:pt modelId="{5FFE174B-8A3D-43B9-9146-8919350B0893}">
      <dgm:prSet phldrT="[文本]"/>
      <dgm:spPr/>
      <dgm:t>
        <a:bodyPr/>
        <a:lstStyle/>
        <a:p>
          <a:r>
            <a:rPr lang="zh-CN" altLang="en-US" dirty="0"/>
            <a:t>进入防爆区未按要求进行防爆自检</a:t>
          </a:r>
        </a:p>
      </dgm:t>
    </dgm:pt>
    <dgm:pt modelId="{53C55A21-5C52-4473-B226-2CCE675F5312}" cxnId="{2A07F725-0866-4235-909B-3A38387A4121}" type="parTrans">
      <dgm:prSet/>
      <dgm:spPr/>
      <dgm:t>
        <a:bodyPr/>
        <a:lstStyle/>
        <a:p>
          <a:endParaRPr lang="zh-CN" altLang="en-US"/>
        </a:p>
      </dgm:t>
    </dgm:pt>
    <dgm:pt modelId="{17BCC7A4-527F-45E9-AB00-D343787CBB9E}" cxnId="{2A07F725-0866-4235-909B-3A38387A4121}" type="sibTrans">
      <dgm:prSet/>
      <dgm:spPr/>
      <dgm:t>
        <a:bodyPr/>
        <a:lstStyle/>
        <a:p>
          <a:endParaRPr lang="zh-CN" altLang="en-US"/>
        </a:p>
      </dgm:t>
    </dgm:pt>
    <dgm:pt modelId="{7898DC9C-8041-4E8E-A29A-B077CCC68782}" type="pres">
      <dgm:prSet presAssocID="{436DB292-73F6-4021-81D8-56B287FF1102}" presName="compositeShape" presStyleCnt="0">
        <dgm:presLayoutVars>
          <dgm:dir/>
          <dgm:resizeHandles/>
        </dgm:presLayoutVars>
      </dgm:prSet>
      <dgm:spPr/>
    </dgm:pt>
    <dgm:pt modelId="{12457024-BD73-4452-AFE2-26EB9B3922E7}" type="pres">
      <dgm:prSet presAssocID="{436DB292-73F6-4021-81D8-56B287FF1102}" presName="pyramid" presStyleLbl="node1" presStyleIdx="0" presStyleCnt="1"/>
      <dgm:spPr/>
    </dgm:pt>
    <dgm:pt modelId="{DCF14E53-8603-418E-AC7B-27A5334830E9}" type="pres">
      <dgm:prSet presAssocID="{436DB292-73F6-4021-81D8-56B287FF1102}" presName="theList" presStyleCnt="0"/>
      <dgm:spPr/>
    </dgm:pt>
    <dgm:pt modelId="{8F14F50F-5290-4C91-B981-C26E4796F672}" type="pres">
      <dgm:prSet presAssocID="{B50C2CB8-6211-4F9D-B3F1-DCA94208459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138567-06B6-45EF-A71B-91E217C85848}" type="pres">
      <dgm:prSet presAssocID="{B50C2CB8-6211-4F9D-B3F1-DCA942084593}" presName="aSpace" presStyleCnt="0"/>
      <dgm:spPr/>
    </dgm:pt>
    <dgm:pt modelId="{10180E1C-CDD7-4B7B-B737-8529C82B44C5}" type="pres">
      <dgm:prSet presAssocID="{FB8DBDD6-98B4-4C7E-9A2D-E11C45F768C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076E5F-CB51-4E32-9A0B-CD5971DF8B53}" type="pres">
      <dgm:prSet presAssocID="{FB8DBDD6-98B4-4C7E-9A2D-E11C45F768CB}" presName="aSpace" presStyleCnt="0"/>
      <dgm:spPr/>
    </dgm:pt>
    <dgm:pt modelId="{5999E394-D71F-46E8-A0E1-5D290EC29879}" type="pres">
      <dgm:prSet presAssocID="{5FFE174B-8A3D-43B9-9146-8919350B089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E8EE17-7E71-4770-A2E8-4A0DD49D2BF9}" type="pres">
      <dgm:prSet presAssocID="{5FFE174B-8A3D-43B9-9146-8919350B0893}" presName="aSpace" presStyleCnt="0"/>
      <dgm:spPr/>
    </dgm:pt>
  </dgm:ptLst>
  <dgm:cxnLst>
    <dgm:cxn modelId="{8DDB66FC-F8BF-4B92-96E9-8CC01345B0B1}" type="presOf" srcId="{5FFE174B-8A3D-43B9-9146-8919350B0893}" destId="{5999E394-D71F-46E8-A0E1-5D290EC29879}" srcOrd="0" destOrd="0" presId="urn:microsoft.com/office/officeart/2005/8/layout/pyramid2#1"/>
    <dgm:cxn modelId="{878C7DAC-0BDD-428C-ADAE-FA417F89F8BA}" type="presOf" srcId="{436DB292-73F6-4021-81D8-56B287FF1102}" destId="{7898DC9C-8041-4E8E-A29A-B077CCC68782}" srcOrd="0" destOrd="0" presId="urn:microsoft.com/office/officeart/2005/8/layout/pyramid2#1"/>
    <dgm:cxn modelId="{30451940-6989-42EA-A3C6-41D1B70FFD0B}" srcId="{436DB292-73F6-4021-81D8-56B287FF1102}" destId="{B50C2CB8-6211-4F9D-B3F1-DCA942084593}" srcOrd="0" destOrd="0" parTransId="{31842B4A-3C6A-403B-A4CF-CE399366818C}" sibTransId="{EA199CF0-B847-4CC2-8E61-C7D5F43A10B9}"/>
    <dgm:cxn modelId="{C9210C2E-4BAE-412B-B0F6-76A4137E9E52}" srcId="{436DB292-73F6-4021-81D8-56B287FF1102}" destId="{FB8DBDD6-98B4-4C7E-9A2D-E11C45F768CB}" srcOrd="1" destOrd="0" parTransId="{5E0D9385-28F0-4BE3-A84F-CB8BD0F035AC}" sibTransId="{CB63CEA8-98D6-438B-B0B9-8358BE3AFB9D}"/>
    <dgm:cxn modelId="{2A07F725-0866-4235-909B-3A38387A4121}" srcId="{436DB292-73F6-4021-81D8-56B287FF1102}" destId="{5FFE174B-8A3D-43B9-9146-8919350B0893}" srcOrd="2" destOrd="0" parTransId="{53C55A21-5C52-4473-B226-2CCE675F5312}" sibTransId="{17BCC7A4-527F-45E9-AB00-D343787CBB9E}"/>
    <dgm:cxn modelId="{1FBA9842-AB2A-4E76-B51E-0FF2559369E0}" type="presOf" srcId="{FB8DBDD6-98B4-4C7E-9A2D-E11C45F768CB}" destId="{10180E1C-CDD7-4B7B-B737-8529C82B44C5}" srcOrd="0" destOrd="0" presId="urn:microsoft.com/office/officeart/2005/8/layout/pyramid2#1"/>
    <dgm:cxn modelId="{6817304D-0D66-4619-BF92-935B76808520}" type="presOf" srcId="{B50C2CB8-6211-4F9D-B3F1-DCA942084593}" destId="{8F14F50F-5290-4C91-B981-C26E4796F672}" srcOrd="0" destOrd="0" presId="urn:microsoft.com/office/officeart/2005/8/layout/pyramid2#1"/>
    <dgm:cxn modelId="{36135408-82C8-4DBA-9D43-DAD7D6F20F61}" type="presParOf" srcId="{7898DC9C-8041-4E8E-A29A-B077CCC68782}" destId="{12457024-BD73-4452-AFE2-26EB9B3922E7}" srcOrd="0" destOrd="0" presId="urn:microsoft.com/office/officeart/2005/8/layout/pyramid2#1"/>
    <dgm:cxn modelId="{F2D33E8D-0056-4C89-85F5-8DC62FB759F6}" type="presParOf" srcId="{7898DC9C-8041-4E8E-A29A-B077CCC68782}" destId="{DCF14E53-8603-418E-AC7B-27A5334830E9}" srcOrd="1" destOrd="0" presId="urn:microsoft.com/office/officeart/2005/8/layout/pyramid2#1"/>
    <dgm:cxn modelId="{129E4D31-D76C-4C0E-99BC-623EE09833C2}" type="presParOf" srcId="{DCF14E53-8603-418E-AC7B-27A5334830E9}" destId="{8F14F50F-5290-4C91-B981-C26E4796F672}" srcOrd="0" destOrd="0" presId="urn:microsoft.com/office/officeart/2005/8/layout/pyramid2#1"/>
    <dgm:cxn modelId="{A97CE883-55AC-449C-91DF-12978F42D2BD}" type="presParOf" srcId="{DCF14E53-8603-418E-AC7B-27A5334830E9}" destId="{CE138567-06B6-45EF-A71B-91E217C85848}" srcOrd="1" destOrd="0" presId="urn:microsoft.com/office/officeart/2005/8/layout/pyramid2#1"/>
    <dgm:cxn modelId="{EDA02931-C02D-4061-9648-AA884C17CCE1}" type="presParOf" srcId="{DCF14E53-8603-418E-AC7B-27A5334830E9}" destId="{10180E1C-CDD7-4B7B-B737-8529C82B44C5}" srcOrd="2" destOrd="0" presId="urn:microsoft.com/office/officeart/2005/8/layout/pyramid2#1"/>
    <dgm:cxn modelId="{1FB4A7F3-8C44-44BB-9748-2179B49991A4}" type="presParOf" srcId="{DCF14E53-8603-418E-AC7B-27A5334830E9}" destId="{89076E5F-CB51-4E32-9A0B-CD5971DF8B53}" srcOrd="3" destOrd="0" presId="urn:microsoft.com/office/officeart/2005/8/layout/pyramid2#1"/>
    <dgm:cxn modelId="{E12C7666-1EEA-4463-82AA-FF574F4A61DB}" type="presParOf" srcId="{DCF14E53-8603-418E-AC7B-27A5334830E9}" destId="{5999E394-D71F-46E8-A0E1-5D290EC29879}" srcOrd="4" destOrd="0" presId="urn:microsoft.com/office/officeart/2005/8/layout/pyramid2#1"/>
    <dgm:cxn modelId="{0D706A3B-ECF0-4450-B6C8-583A22F31E33}" type="presParOf" srcId="{DCF14E53-8603-418E-AC7B-27A5334830E9}" destId="{61E8EE17-7E71-4770-A2E8-4A0DD49D2BF9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0F4B-4BF2-4C19-B01D-8E76CBDB2F47}">
      <dsp:nvSpPr>
        <dsp:cNvPr id="0" name=""/>
        <dsp:cNvSpPr/>
      </dsp:nvSpPr>
      <dsp:spPr>
        <a:xfrm>
          <a:off x="1435194" y="2097407"/>
          <a:ext cx="1323786" cy="1323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无上岗资格</a:t>
          </a:r>
        </a:p>
      </dsp:txBody>
      <dsp:txXfrm>
        <a:off x="1629058" y="2291271"/>
        <a:ext cx="936058" cy="936058"/>
      </dsp:txXfrm>
    </dsp:sp>
    <dsp:sp modelId="{26A2E7EA-3A33-4F7F-B685-B8CCBC5B6A52}">
      <dsp:nvSpPr>
        <dsp:cNvPr id="0" name=""/>
        <dsp:cNvSpPr/>
      </dsp:nvSpPr>
      <dsp:spPr>
        <a:xfrm rot="12900000">
          <a:off x="533272" y="1849312"/>
          <a:ext cx="1067246" cy="377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67C7F-8C84-4637-86B0-EED61A6DD299}">
      <dsp:nvSpPr>
        <dsp:cNvPr id="0" name=""/>
        <dsp:cNvSpPr/>
      </dsp:nvSpPr>
      <dsp:spPr>
        <a:xfrm>
          <a:off x="978" y="1228839"/>
          <a:ext cx="1257597" cy="1006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kern="1200">
              <a:latin typeface="微软雅黑" panose="020B0503020204020204" pitchFamily="34" charset="-122"/>
              <a:ea typeface="微软雅黑" panose="020B0503020204020204" pitchFamily="34" charset="-122"/>
            </a:rPr>
            <a:t>未经培</a:t>
          </a:r>
          <a:endParaRPr lang="en-US" altLang="zh-CN" sz="2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kern="1200">
              <a:latin typeface="微软雅黑" panose="020B0503020204020204" pitchFamily="34" charset="-122"/>
              <a:ea typeface="微软雅黑" panose="020B0503020204020204" pitchFamily="34" charset="-122"/>
            </a:rPr>
            <a:t>训考核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445" y="1258306"/>
        <a:ext cx="1198663" cy="947143"/>
      </dsp:txXfrm>
    </dsp:sp>
    <dsp:sp modelId="{E7C623BC-9467-463E-AE5F-8DA3298CD708}">
      <dsp:nvSpPr>
        <dsp:cNvPr id="0" name=""/>
        <dsp:cNvSpPr/>
      </dsp:nvSpPr>
      <dsp:spPr>
        <a:xfrm rot="16200000">
          <a:off x="1563464" y="1313029"/>
          <a:ext cx="1067246" cy="377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20437-F7DB-41F3-BCC5-D8C8E681110E}">
      <dsp:nvSpPr>
        <dsp:cNvPr id="0" name=""/>
        <dsp:cNvSpPr/>
      </dsp:nvSpPr>
      <dsp:spPr>
        <a:xfrm>
          <a:off x="1468288" y="465006"/>
          <a:ext cx="1257597" cy="1006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微软雅黑" panose="020B0503020204020204" pitchFamily="34" charset="-122"/>
              <a:ea typeface="微软雅黑" panose="020B0503020204020204" pitchFamily="34" charset="-122"/>
            </a:rPr>
            <a:t>无证上岗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97755" y="494473"/>
        <a:ext cx="1198663" cy="947143"/>
      </dsp:txXfrm>
    </dsp:sp>
    <dsp:sp modelId="{7A256A79-0DEC-40B2-86E2-B1679814F9E6}">
      <dsp:nvSpPr>
        <dsp:cNvPr id="0" name=""/>
        <dsp:cNvSpPr/>
      </dsp:nvSpPr>
      <dsp:spPr>
        <a:xfrm rot="19500000">
          <a:off x="2593655" y="1849312"/>
          <a:ext cx="1067246" cy="3772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4B158-72DF-4CFF-A7C9-9133C9FEC8B7}">
      <dsp:nvSpPr>
        <dsp:cNvPr id="0" name=""/>
        <dsp:cNvSpPr/>
      </dsp:nvSpPr>
      <dsp:spPr>
        <a:xfrm>
          <a:off x="2935599" y="1228839"/>
          <a:ext cx="1257597" cy="1006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证件过期</a:t>
          </a:r>
          <a:endParaRPr lang="zh-CN" altLang="en-US" sz="2000" kern="1200" dirty="0"/>
        </a:p>
      </dsp:txBody>
      <dsp:txXfrm>
        <a:off x="2965066" y="1258306"/>
        <a:ext cx="1198663" cy="947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57024-BD73-4452-AFE2-26EB9B3922E7}">
      <dsp:nvSpPr>
        <dsp:cNvPr id="0" name=""/>
        <dsp:cNvSpPr/>
      </dsp:nvSpPr>
      <dsp:spPr>
        <a:xfrm>
          <a:off x="0" y="0"/>
          <a:ext cx="3151528" cy="32242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4F50F-5290-4C91-B981-C26E4796F672}">
      <dsp:nvSpPr>
        <dsp:cNvPr id="0" name=""/>
        <dsp:cNvSpPr/>
      </dsp:nvSpPr>
      <dsp:spPr>
        <a:xfrm>
          <a:off x="1575764" y="324153"/>
          <a:ext cx="2048493" cy="7632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未穿戴</a:t>
          </a:r>
          <a:endParaRPr lang="en-US" altLang="zh-CN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规定的劳保用品</a:t>
          </a:r>
        </a:p>
      </dsp:txBody>
      <dsp:txXfrm>
        <a:off x="1613022" y="361411"/>
        <a:ext cx="1973977" cy="688716"/>
      </dsp:txXfrm>
    </dsp:sp>
    <dsp:sp modelId="{10180E1C-CDD7-4B7B-B737-8529C82B44C5}">
      <dsp:nvSpPr>
        <dsp:cNvPr id="0" name=""/>
        <dsp:cNvSpPr/>
      </dsp:nvSpPr>
      <dsp:spPr>
        <a:xfrm>
          <a:off x="1575764" y="1182790"/>
          <a:ext cx="2048493" cy="7632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穿戴不规范</a:t>
          </a:r>
        </a:p>
      </dsp:txBody>
      <dsp:txXfrm>
        <a:off x="1613022" y="1220048"/>
        <a:ext cx="1973977" cy="688716"/>
      </dsp:txXfrm>
    </dsp:sp>
    <dsp:sp modelId="{5999E394-D71F-46E8-A0E1-5D290EC29879}">
      <dsp:nvSpPr>
        <dsp:cNvPr id="0" name=""/>
        <dsp:cNvSpPr/>
      </dsp:nvSpPr>
      <dsp:spPr>
        <a:xfrm>
          <a:off x="1575764" y="2041427"/>
          <a:ext cx="2048493" cy="7632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/>
            <a:t>进入防爆区未按要求进行防爆自检</a:t>
          </a:r>
        </a:p>
      </dsp:txBody>
      <dsp:txXfrm>
        <a:off x="1613022" y="2078685"/>
        <a:ext cx="1973977" cy="68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CF1D43-DF2D-4F46-A82F-231FE4B0C4A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BC9913-F720-464D-B7EC-4A8BF04DFC8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01B7C7-36B6-4F9E-8B36-2D11AF849E3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F7F615-F068-406E-A01C-9FCDDA277C1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0D2-63E7-474C-A529-364C323DC7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免费资料关注公众号:安全生产管理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CD7C435-CD9C-4695-9BFB-34032BEC3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image" Target="../media/image2.jpeg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9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image" Target="../media/image8.png"/><Relationship Id="rId4" Type="http://schemas.openxmlformats.org/officeDocument/2006/relationships/tags" Target="../tags/tag80.xml"/><Relationship Id="rId3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../media/image9.png"/><Relationship Id="rId7" Type="http://schemas.openxmlformats.org/officeDocument/2006/relationships/tags" Target="../tags/tag88.xml"/><Relationship Id="rId6" Type="http://schemas.openxmlformats.org/officeDocument/2006/relationships/image" Target="../media/image11.png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10.png"/><Relationship Id="rId2" Type="http://schemas.openxmlformats.org/officeDocument/2006/relationships/tags" Target="../tags/tag8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12.png"/><Relationship Id="rId2" Type="http://schemas.openxmlformats.org/officeDocument/2006/relationships/tags" Target="../tags/tag95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106.xml"/><Relationship Id="rId7" Type="http://schemas.openxmlformats.org/officeDocument/2006/relationships/image" Target="../media/image15.png"/><Relationship Id="rId6" Type="http://schemas.openxmlformats.org/officeDocument/2006/relationships/tags" Target="../tags/tag105.xml"/><Relationship Id="rId5" Type="http://schemas.openxmlformats.org/officeDocument/2006/relationships/image" Target="../media/image14.png"/><Relationship Id="rId4" Type="http://schemas.openxmlformats.org/officeDocument/2006/relationships/tags" Target="../tags/tag104.xml"/><Relationship Id="rId3" Type="http://schemas.openxmlformats.org/officeDocument/2006/relationships/image" Target="../media/image13.png"/><Relationship Id="rId2" Type="http://schemas.openxmlformats.org/officeDocument/2006/relationships/tags" Target="../tags/tag103.xml"/><Relationship Id="rId18" Type="http://schemas.openxmlformats.org/officeDocument/2006/relationships/tags" Target="../tags/tag115.xml"/><Relationship Id="rId17" Type="http://schemas.openxmlformats.org/officeDocument/2006/relationships/tags" Target="../tags/tag114.xml"/><Relationship Id="rId16" Type="http://schemas.openxmlformats.org/officeDocument/2006/relationships/tags" Target="../tags/tag113.xml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image" Target="../media/image19.png"/><Relationship Id="rId6" Type="http://schemas.openxmlformats.org/officeDocument/2006/relationships/tags" Target="../tags/tag135.xml"/><Relationship Id="rId5" Type="http://schemas.openxmlformats.org/officeDocument/2006/relationships/image" Target="../media/image18.png"/><Relationship Id="rId4" Type="http://schemas.openxmlformats.org/officeDocument/2006/relationships/tags" Target="../tags/tag134.xml"/><Relationship Id="rId3" Type="http://schemas.openxmlformats.org/officeDocument/2006/relationships/image" Target="../media/image17.png"/><Relationship Id="rId2" Type="http://schemas.openxmlformats.org/officeDocument/2006/relationships/tags" Target="../tags/tag133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image" Target="../media/image21.png"/><Relationship Id="rId5" Type="http://schemas.openxmlformats.org/officeDocument/2006/relationships/tags" Target="../tags/tag149.xml"/><Relationship Id="rId4" Type="http://schemas.openxmlformats.org/officeDocument/2006/relationships/image" Target="../media/image20.png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png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image" Target="../media/image3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6" Type="http://schemas.openxmlformats.org/officeDocument/2006/relationships/image" Target="../media/image8.png"/><Relationship Id="rId25" Type="http://schemas.openxmlformats.org/officeDocument/2006/relationships/tags" Target="../tags/tag37.xml"/><Relationship Id="rId24" Type="http://schemas.openxmlformats.org/officeDocument/2006/relationships/tags" Target="../tags/tag36.xml"/><Relationship Id="rId23" Type="http://schemas.openxmlformats.org/officeDocument/2006/relationships/tags" Target="../tags/tag35.xml"/><Relationship Id="rId22" Type="http://schemas.openxmlformats.org/officeDocument/2006/relationships/tags" Target="../tags/tag34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tags" Target="../tags/tag19.xml"/><Relationship Id="rId19" Type="http://schemas.openxmlformats.org/officeDocument/2006/relationships/image" Target="../media/image7.png"/><Relationship Id="rId18" Type="http://schemas.openxmlformats.org/officeDocument/2006/relationships/tags" Target="../tags/tag31.xml"/><Relationship Id="rId17" Type="http://schemas.openxmlformats.org/officeDocument/2006/relationships/image" Target="../media/image6.png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image" Target="../media/image5.png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8835096" y="1566855"/>
            <a:ext cx="2664296" cy="37014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7156754" y="809401"/>
            <a:ext cx="1703314" cy="1631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7179" y="1348453"/>
            <a:ext cx="1349037" cy="1349037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5261" y="4463071"/>
            <a:ext cx="2010111" cy="81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95630" y="4463071"/>
            <a:ext cx="2012602" cy="8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95535" y="4463071"/>
            <a:ext cx="2010111" cy="81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40922" y="4463071"/>
            <a:ext cx="2012602" cy="81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1559496" y="3174558"/>
            <a:ext cx="6262856" cy="110750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1559496" y="4725144"/>
            <a:ext cx="6262856" cy="55764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/>
          <a:stretch>
            <a:fillRect/>
          </a:stretch>
        </p:blipFill>
        <p:spPr>
          <a:xfrm>
            <a:off x="8860171" y="2924647"/>
            <a:ext cx="2614343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447397" y="0"/>
            <a:ext cx="9297206" cy="25382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438400" y="2780928"/>
            <a:ext cx="7315200" cy="1901627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1676891" y="1984375"/>
            <a:ext cx="5841856" cy="2538095"/>
          </a:xfrm>
          <a:prstGeom prst="rect">
            <a:avLst/>
          </a:prstGeom>
        </p:spPr>
      </p:pic>
      <p:pic>
        <p:nvPicPr>
          <p:cNvPr id="10" name="图片 9" hidden="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V="1">
            <a:off x="8001779" y="2056130"/>
            <a:ext cx="5841856" cy="2538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165" y="0"/>
            <a:ext cx="9297035" cy="2654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flipH="1" flipV="1">
            <a:off x="1775692" y="4319905"/>
            <a:ext cx="9297206" cy="2538212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9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2275" y="188814"/>
            <a:ext cx="904262" cy="904262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11356340" y="6162675"/>
            <a:ext cx="570865" cy="5759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2880000">
            <a:off x="11673205" y="5628640"/>
            <a:ext cx="258445" cy="3441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 t="-10616"/>
          <a:stretch>
            <a:fillRect/>
          </a:stretch>
        </p:blipFill>
        <p:spPr>
          <a:xfrm rot="5400000">
            <a:off x="8479155" y="6086475"/>
            <a:ext cx="299720" cy="457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 t="-10616"/>
          <a:stretch>
            <a:fillRect/>
          </a:stretch>
        </p:blipFill>
        <p:spPr>
          <a:xfrm rot="5400000">
            <a:off x="4432935" y="6459855"/>
            <a:ext cx="188595" cy="4635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17100000">
            <a:off x="1918335" y="6306820"/>
            <a:ext cx="258445" cy="3441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7"/>
          <a:srcRect t="-10616"/>
          <a:stretch>
            <a:fillRect/>
          </a:stretch>
        </p:blipFill>
        <p:spPr>
          <a:xfrm rot="7500000">
            <a:off x="314960" y="6263005"/>
            <a:ext cx="299720" cy="4572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323850" y="404495"/>
            <a:ext cx="2540635" cy="76200"/>
            <a:chOff x="7461" y="4153"/>
            <a:chExt cx="9225" cy="128"/>
          </a:xfrm>
        </p:grpSpPr>
        <p:sp>
          <p:nvSpPr>
            <p:cNvPr id="6" name="Rectangle 9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7461" y="4153"/>
              <a:ext cx="3166" cy="1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398" tIns="45699" rIns="91398" bIns="45699" numCol="1" anchor="t" anchorCtr="0" compatLnSpc="1"/>
            <a:p>
              <a:endParaRPr lang="zh-CN" altLang="en-US" sz="1800"/>
            </a:p>
          </p:txBody>
        </p:sp>
        <p:sp>
          <p:nvSpPr>
            <p:cNvPr id="10" name="Rectangle 6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532" y="4153"/>
              <a:ext cx="3169" cy="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398" tIns="45699" rIns="91398" bIns="45699" numCol="1" anchor="t" anchorCtr="0" compatLnSpc="1"/>
            <a:p>
              <a:endParaRPr lang="zh-CN" altLang="en-US" sz="1800"/>
            </a:p>
          </p:txBody>
        </p:sp>
        <p:sp>
          <p:nvSpPr>
            <p:cNvPr id="11" name="Rectangle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1528" y="4153"/>
              <a:ext cx="3166" cy="1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398" tIns="45699" rIns="91398" bIns="45699" numCol="1" anchor="t" anchorCtr="0" compatLnSpc="1"/>
            <a:p>
              <a:endParaRPr lang="zh-CN" altLang="en-US" sz="1800"/>
            </a:p>
          </p:txBody>
        </p:sp>
        <p:sp>
          <p:nvSpPr>
            <p:cNvPr id="12" name="Rectangle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3518" y="4153"/>
              <a:ext cx="3169" cy="1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398" tIns="45699" rIns="91398" bIns="45699" numCol="1" anchor="t" anchorCtr="0" compatLnSpc="1"/>
            <a:p>
              <a:endParaRPr lang="zh-CN" altLang="en-US" sz="1800"/>
            </a:p>
          </p:txBody>
        </p:sp>
      </p:grpSp>
      <p:grpSp>
        <p:nvGrpSpPr>
          <p:cNvPr id="15" name="组合 14"/>
          <p:cNvGrpSpPr/>
          <p:nvPr userDrawn="1">
            <p:custDataLst>
              <p:tags r:id="rId7"/>
            </p:custDataLst>
          </p:nvPr>
        </p:nvGrpSpPr>
        <p:grpSpPr>
          <a:xfrm flipH="1">
            <a:off x="9384030" y="404495"/>
            <a:ext cx="2540635" cy="76200"/>
            <a:chOff x="7461" y="4153"/>
            <a:chExt cx="9225" cy="128"/>
          </a:xfrm>
        </p:grpSpPr>
        <p:sp>
          <p:nvSpPr>
            <p:cNvPr id="16" name="Rectangle 9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461" y="4153"/>
              <a:ext cx="3166" cy="1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398" tIns="45699" rIns="91398" bIns="45699" numCol="1" anchor="t" anchorCtr="0" compatLnSpc="1"/>
            <a:p>
              <a:endParaRPr lang="zh-CN" altLang="en-US" sz="1800"/>
            </a:p>
          </p:txBody>
        </p:sp>
        <p:sp>
          <p:nvSpPr>
            <p:cNvPr id="17" name="Rectangle 6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532" y="4153"/>
              <a:ext cx="3169" cy="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398" tIns="45699" rIns="91398" bIns="45699" numCol="1" anchor="t" anchorCtr="0" compatLnSpc="1"/>
            <a:p>
              <a:endParaRPr lang="zh-CN" altLang="en-US" sz="1800"/>
            </a:p>
          </p:txBody>
        </p:sp>
        <p:sp>
          <p:nvSpPr>
            <p:cNvPr id="18" name="Rectangle 7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1528" y="4153"/>
              <a:ext cx="3166" cy="1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398" tIns="45699" rIns="91398" bIns="45699" numCol="1" anchor="t" anchorCtr="0" compatLnSpc="1"/>
            <a:p>
              <a:endParaRPr lang="zh-CN" altLang="en-US" sz="1800"/>
            </a:p>
          </p:txBody>
        </p:sp>
        <p:sp>
          <p:nvSpPr>
            <p:cNvPr id="19" name="Rectangle 8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3518" y="4153"/>
              <a:ext cx="3169" cy="1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398" tIns="45699" rIns="91398" bIns="45699" numCol="1" anchor="t" anchorCtr="0" compatLnSpc="1"/>
            <a:p>
              <a:endParaRPr lang="zh-CN" altLang="en-US" sz="1800"/>
            </a:p>
          </p:txBody>
        </p:sp>
      </p:grpSp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660000" flipH="1" flipV="1">
            <a:off x="167005" y="6040755"/>
            <a:ext cx="788875" cy="577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 t="-6753"/>
          <a:stretch>
            <a:fillRect/>
          </a:stretch>
        </p:blipFill>
        <p:spPr>
          <a:xfrm rot="18780000" flipV="1">
            <a:off x="11642725" y="5732145"/>
            <a:ext cx="347345" cy="3524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660000" flipH="1" flipV="1">
            <a:off x="10966450" y="6040755"/>
            <a:ext cx="1015871" cy="577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5"/>
          <a:srcRect t="-6753"/>
          <a:stretch>
            <a:fillRect/>
          </a:stretch>
        </p:blipFill>
        <p:spPr>
          <a:xfrm rot="12360000" flipV="1">
            <a:off x="539115" y="5916295"/>
            <a:ext cx="347345" cy="3524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5"/>
          <a:srcRect t="-6753"/>
          <a:stretch>
            <a:fillRect/>
          </a:stretch>
        </p:blipFill>
        <p:spPr>
          <a:xfrm rot="9660000" flipV="1">
            <a:off x="176530" y="1099820"/>
            <a:ext cx="347345" cy="35242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 flipV="1">
            <a:off x="9768840" y="5481955"/>
            <a:ext cx="2113915" cy="5772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flipV="1">
            <a:off x="191770" y="5445125"/>
            <a:ext cx="2383790" cy="650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2225" y="5517515"/>
            <a:ext cx="706755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2150" y="0"/>
            <a:ext cx="1080706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2150" y="0"/>
            <a:ext cx="1080706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1679223" y="4590081"/>
            <a:ext cx="872294" cy="872294"/>
            <a:chOff x="1991544" y="5076986"/>
            <a:chExt cx="872294" cy="872294"/>
          </a:xfrm>
        </p:grpSpPr>
        <p:sp>
          <p:nvSpPr>
            <p:cNvPr id="11" name="椭圆 10"/>
            <p:cNvSpPr/>
            <p:nvPr>
              <p:custDataLst>
                <p:tags r:id="rId3"/>
              </p:custDataLst>
            </p:nvPr>
          </p:nvSpPr>
          <p:spPr>
            <a:xfrm>
              <a:off x="1991544" y="5076986"/>
              <a:ext cx="872294" cy="8722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00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109064" y="5194506"/>
              <a:ext cx="637254" cy="63725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2979621" y="4590081"/>
            <a:ext cx="872294" cy="872294"/>
            <a:chOff x="2863838" y="4640839"/>
            <a:chExt cx="872294" cy="872294"/>
          </a:xfrm>
        </p:grpSpPr>
        <p:sp>
          <p:nvSpPr>
            <p:cNvPr id="15" name="椭圆 14"/>
            <p:cNvSpPr/>
            <p:nvPr>
              <p:custDataLst>
                <p:tags r:id="rId7"/>
              </p:custDataLst>
            </p:nvPr>
          </p:nvSpPr>
          <p:spPr>
            <a:xfrm>
              <a:off x="2863838" y="4640839"/>
              <a:ext cx="872294" cy="8722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00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952366" y="4729367"/>
              <a:ext cx="695238" cy="69523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4280019" y="4594634"/>
            <a:ext cx="872294" cy="872294"/>
            <a:chOff x="4164236" y="4645392"/>
            <a:chExt cx="872294" cy="872294"/>
          </a:xfrm>
        </p:grpSpPr>
        <p:sp>
          <p:nvSpPr>
            <p:cNvPr id="18" name="椭圆 17"/>
            <p:cNvSpPr/>
            <p:nvPr>
              <p:custDataLst>
                <p:tags r:id="rId11"/>
              </p:custDataLst>
            </p:nvPr>
          </p:nvSpPr>
          <p:spPr>
            <a:xfrm>
              <a:off x="4164236" y="4645392"/>
              <a:ext cx="872294" cy="8722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00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267260" y="4758359"/>
              <a:ext cx="666246" cy="66624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>
            <p:custDataLst>
              <p:tags r:id="rId14"/>
            </p:custDataLst>
          </p:nvPr>
        </p:nvGrpSpPr>
        <p:grpSpPr>
          <a:xfrm>
            <a:off x="5580417" y="4594634"/>
            <a:ext cx="872294" cy="872294"/>
            <a:chOff x="5464634" y="4645392"/>
            <a:chExt cx="872294" cy="872294"/>
          </a:xfrm>
        </p:grpSpPr>
        <p:sp>
          <p:nvSpPr>
            <p:cNvPr id="21" name="椭圆 20"/>
            <p:cNvSpPr/>
            <p:nvPr>
              <p:custDataLst>
                <p:tags r:id="rId15"/>
              </p:custDataLst>
            </p:nvPr>
          </p:nvSpPr>
          <p:spPr>
            <a:xfrm>
              <a:off x="5464634" y="4645392"/>
              <a:ext cx="872294" cy="8722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0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5578298" y="4768999"/>
              <a:ext cx="644965" cy="644965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52769" y="1991275"/>
            <a:ext cx="2815431" cy="281543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1563440" y="3042507"/>
            <a:ext cx="7568406" cy="1092112"/>
          </a:xfrm>
        </p:spPr>
        <p:txBody>
          <a:bodyPr rIns="90000"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1"/>
            </p:custDataLst>
          </p:nvPr>
        </p:nvSpPr>
        <p:spPr>
          <a:xfrm>
            <a:off x="1563440" y="1412776"/>
            <a:ext cx="7568406" cy="1569713"/>
          </a:xfrm>
        </p:spPr>
        <p:txBody>
          <a:bodyPr rIns="90000" anchor="b">
            <a:normAutofit/>
          </a:bodyPr>
          <a:lstStyle>
            <a:lvl1pPr marL="0" indent="0" algn="l">
              <a:buNone/>
              <a:defRPr sz="7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20746" y="1412776"/>
            <a:ext cx="1753878" cy="1439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60.xml"/><Relationship Id="rId23" Type="http://schemas.openxmlformats.org/officeDocument/2006/relationships/tags" Target="../tags/tag15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5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17" Type="http://schemas.openxmlformats.org/officeDocument/2006/relationships/tags" Target="../tags/tag222.xml"/><Relationship Id="rId16" Type="http://schemas.openxmlformats.org/officeDocument/2006/relationships/tags" Target="../tags/tag221.xml"/><Relationship Id="rId15" Type="http://schemas.openxmlformats.org/officeDocument/2006/relationships/tags" Target="../tags/tag220.xml"/><Relationship Id="rId14" Type="http://schemas.openxmlformats.org/officeDocument/2006/relationships/tags" Target="../tags/tag219.xml"/><Relationship Id="rId13" Type="http://schemas.openxmlformats.org/officeDocument/2006/relationships/tags" Target="../tags/tag218.xml"/><Relationship Id="rId12" Type="http://schemas.openxmlformats.org/officeDocument/2006/relationships/tags" Target="../tags/tag217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4.xml"/><Relationship Id="rId2" Type="http://schemas.openxmlformats.org/officeDocument/2006/relationships/image" Target="../media/image24.png"/><Relationship Id="rId1" Type="http://schemas.openxmlformats.org/officeDocument/2006/relationships/tags" Target="../tags/tag2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66.xml"/><Relationship Id="rId6" Type="http://schemas.openxmlformats.org/officeDocument/2006/relationships/image" Target="../media/image31.jpeg"/><Relationship Id="rId5" Type="http://schemas.openxmlformats.org/officeDocument/2006/relationships/tags" Target="../tags/tag265.xml"/><Relationship Id="rId4" Type="http://schemas.openxmlformats.org/officeDocument/2006/relationships/image" Target="../media/image8.png"/><Relationship Id="rId3" Type="http://schemas.openxmlformats.org/officeDocument/2006/relationships/tags" Target="../tags/tag264.xml"/><Relationship Id="rId2" Type="http://schemas.openxmlformats.org/officeDocument/2006/relationships/image" Target="../media/image7.png"/><Relationship Id="rId1" Type="http://schemas.openxmlformats.org/officeDocument/2006/relationships/tags" Target="../tags/tag26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8.png"/><Relationship Id="rId3" Type="http://schemas.openxmlformats.org/officeDocument/2006/relationships/tags" Target="../tags/tag268.xml"/><Relationship Id="rId2" Type="http://schemas.openxmlformats.org/officeDocument/2006/relationships/image" Target="../media/image7.png"/><Relationship Id="rId1" Type="http://schemas.openxmlformats.org/officeDocument/2006/relationships/tags" Target="../tags/tag26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image" Target="../media/image8.png"/><Relationship Id="rId3" Type="http://schemas.openxmlformats.org/officeDocument/2006/relationships/tags" Target="../tags/tag272.xml"/><Relationship Id="rId2" Type="http://schemas.openxmlformats.org/officeDocument/2006/relationships/image" Target="../media/image7.png"/><Relationship Id="rId1" Type="http://schemas.openxmlformats.org/officeDocument/2006/relationships/tags" Target="../tags/tag27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image" Target="../media/image8.png"/><Relationship Id="rId3" Type="http://schemas.openxmlformats.org/officeDocument/2006/relationships/tags" Target="../tags/tag276.xml"/><Relationship Id="rId2" Type="http://schemas.openxmlformats.org/officeDocument/2006/relationships/image" Target="../media/image7.png"/><Relationship Id="rId1" Type="http://schemas.openxmlformats.org/officeDocument/2006/relationships/tags" Target="../tags/tag27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image" Target="../media/image8.png"/><Relationship Id="rId3" Type="http://schemas.openxmlformats.org/officeDocument/2006/relationships/tags" Target="../tags/tag280.xml"/><Relationship Id="rId2" Type="http://schemas.openxmlformats.org/officeDocument/2006/relationships/image" Target="../media/image7.png"/><Relationship Id="rId1" Type="http://schemas.openxmlformats.org/officeDocument/2006/relationships/tags" Target="../tags/tag2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image" Target="../media/image8.png"/><Relationship Id="rId3" Type="http://schemas.openxmlformats.org/officeDocument/2006/relationships/tags" Target="../tags/tag284.xml"/><Relationship Id="rId2" Type="http://schemas.openxmlformats.org/officeDocument/2006/relationships/image" Target="../media/image7.png"/><Relationship Id="rId1" Type="http://schemas.openxmlformats.org/officeDocument/2006/relationships/tags" Target="../tags/tag28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90.xml"/><Relationship Id="rId6" Type="http://schemas.openxmlformats.org/officeDocument/2006/relationships/image" Target="../media/image32.jpeg"/><Relationship Id="rId5" Type="http://schemas.openxmlformats.org/officeDocument/2006/relationships/tags" Target="../tags/tag289.xml"/><Relationship Id="rId4" Type="http://schemas.openxmlformats.org/officeDocument/2006/relationships/image" Target="../media/image8.png"/><Relationship Id="rId3" Type="http://schemas.openxmlformats.org/officeDocument/2006/relationships/tags" Target="../tags/tag288.xml"/><Relationship Id="rId2" Type="http://schemas.openxmlformats.org/officeDocument/2006/relationships/image" Target="../media/image7.png"/><Relationship Id="rId1" Type="http://schemas.openxmlformats.org/officeDocument/2006/relationships/tags" Target="../tags/tag2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9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8.png"/><Relationship Id="rId3" Type="http://schemas.openxmlformats.org/officeDocument/2006/relationships/tags" Target="../tags/tag292.xml"/><Relationship Id="rId2" Type="http://schemas.openxmlformats.org/officeDocument/2006/relationships/image" Target="../media/image7.png"/><Relationship Id="rId1" Type="http://schemas.openxmlformats.org/officeDocument/2006/relationships/tags" Target="../tags/tag29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tags" Target="../tags/tag296.xml"/><Relationship Id="rId4" Type="http://schemas.openxmlformats.org/officeDocument/2006/relationships/image" Target="../media/image8.png"/><Relationship Id="rId3" Type="http://schemas.openxmlformats.org/officeDocument/2006/relationships/tags" Target="../tags/tag295.xml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9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00.xml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8.png"/><Relationship Id="rId3" Type="http://schemas.openxmlformats.org/officeDocument/2006/relationships/tags" Target="../tags/tag299.xml"/><Relationship Id="rId2" Type="http://schemas.openxmlformats.org/officeDocument/2006/relationships/image" Target="../media/image7.png"/><Relationship Id="rId1" Type="http://schemas.openxmlformats.org/officeDocument/2006/relationships/tags" Target="../tags/tag29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5.xml"/><Relationship Id="rId1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03.xml"/><Relationship Id="rId7" Type="http://schemas.openxmlformats.org/officeDocument/2006/relationships/image" Target="../media/image43.jpeg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8.png"/><Relationship Id="rId3" Type="http://schemas.openxmlformats.org/officeDocument/2006/relationships/tags" Target="../tags/tag302.xml"/><Relationship Id="rId2" Type="http://schemas.openxmlformats.org/officeDocument/2006/relationships/image" Target="../media/image7.png"/><Relationship Id="rId1" Type="http://schemas.openxmlformats.org/officeDocument/2006/relationships/tags" Target="../tags/tag30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0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8.png"/><Relationship Id="rId3" Type="http://schemas.openxmlformats.org/officeDocument/2006/relationships/tags" Target="../tags/tag305.xml"/><Relationship Id="rId2" Type="http://schemas.openxmlformats.org/officeDocument/2006/relationships/image" Target="../media/image7.png"/><Relationship Id="rId1" Type="http://schemas.openxmlformats.org/officeDocument/2006/relationships/tags" Target="../tags/tag30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09.xml"/><Relationship Id="rId7" Type="http://schemas.openxmlformats.org/officeDocument/2006/relationships/image" Target="../media/image48.jpe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8.png"/><Relationship Id="rId3" Type="http://schemas.openxmlformats.org/officeDocument/2006/relationships/tags" Target="../tags/tag308.xml"/><Relationship Id="rId2" Type="http://schemas.openxmlformats.org/officeDocument/2006/relationships/image" Target="../media/image7.png"/><Relationship Id="rId1" Type="http://schemas.openxmlformats.org/officeDocument/2006/relationships/tags" Target="../tags/tag30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1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8.png"/><Relationship Id="rId3" Type="http://schemas.openxmlformats.org/officeDocument/2006/relationships/tags" Target="../tags/tag311.xml"/><Relationship Id="rId2" Type="http://schemas.openxmlformats.org/officeDocument/2006/relationships/image" Target="../media/image7.png"/><Relationship Id="rId1" Type="http://schemas.openxmlformats.org/officeDocument/2006/relationships/tags" Target="../tags/tag31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15.xml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png"/><Relationship Id="rId3" Type="http://schemas.openxmlformats.org/officeDocument/2006/relationships/tags" Target="../tags/tag314.xml"/><Relationship Id="rId2" Type="http://schemas.openxmlformats.org/officeDocument/2006/relationships/image" Target="../media/image7.png"/><Relationship Id="rId1" Type="http://schemas.openxmlformats.org/officeDocument/2006/relationships/tags" Target="../tags/tag31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18.xml"/><Relationship Id="rId7" Type="http://schemas.openxmlformats.org/officeDocument/2006/relationships/image" Target="../media/image56.jpe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8.png"/><Relationship Id="rId3" Type="http://schemas.openxmlformats.org/officeDocument/2006/relationships/tags" Target="../tags/tag317.xml"/><Relationship Id="rId2" Type="http://schemas.openxmlformats.org/officeDocument/2006/relationships/image" Target="../media/image7.png"/><Relationship Id="rId1" Type="http://schemas.openxmlformats.org/officeDocument/2006/relationships/tags" Target="../tags/tag31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21.xml"/><Relationship Id="rId7" Type="http://schemas.openxmlformats.org/officeDocument/2006/relationships/image" Target="../media/image59.pn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8.png"/><Relationship Id="rId3" Type="http://schemas.openxmlformats.org/officeDocument/2006/relationships/tags" Target="../tags/tag320.xml"/><Relationship Id="rId2" Type="http://schemas.openxmlformats.org/officeDocument/2006/relationships/image" Target="../media/image7.png"/><Relationship Id="rId1" Type="http://schemas.openxmlformats.org/officeDocument/2006/relationships/tags" Target="../tags/tag319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image" Target="../media/image8.png"/><Relationship Id="rId3" Type="http://schemas.openxmlformats.org/officeDocument/2006/relationships/tags" Target="../tags/tag323.xml"/><Relationship Id="rId2" Type="http://schemas.openxmlformats.org/officeDocument/2006/relationships/image" Target="../media/image7.png"/><Relationship Id="rId1" Type="http://schemas.openxmlformats.org/officeDocument/2006/relationships/tags" Target="../tags/tag32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image" Target="../media/image8.png"/><Relationship Id="rId3" Type="http://schemas.openxmlformats.org/officeDocument/2006/relationships/tags" Target="../tags/tag327.xml"/><Relationship Id="rId2" Type="http://schemas.openxmlformats.org/officeDocument/2006/relationships/image" Target="../media/image7.png"/><Relationship Id="rId1" Type="http://schemas.openxmlformats.org/officeDocument/2006/relationships/tags" Target="../tags/tag32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33.xml"/><Relationship Id="rId7" Type="http://schemas.openxmlformats.org/officeDocument/2006/relationships/image" Target="../media/image61.png"/><Relationship Id="rId6" Type="http://schemas.openxmlformats.org/officeDocument/2006/relationships/image" Target="../media/image60.png"/><Relationship Id="rId5" Type="http://schemas.openxmlformats.org/officeDocument/2006/relationships/tags" Target="../tags/tag332.xml"/><Relationship Id="rId4" Type="http://schemas.openxmlformats.org/officeDocument/2006/relationships/image" Target="../media/image8.png"/><Relationship Id="rId3" Type="http://schemas.openxmlformats.org/officeDocument/2006/relationships/tags" Target="../tags/tag331.xml"/><Relationship Id="rId2" Type="http://schemas.openxmlformats.org/officeDocument/2006/relationships/image" Target="../media/image7.png"/><Relationship Id="rId1" Type="http://schemas.openxmlformats.org/officeDocument/2006/relationships/tags" Target="../tags/tag33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26.jpeg"/><Relationship Id="rId4" Type="http://schemas.openxmlformats.org/officeDocument/2006/relationships/image" Target="../media/image8.png"/><Relationship Id="rId3" Type="http://schemas.openxmlformats.org/officeDocument/2006/relationships/tags" Target="../tags/tag227.xml"/><Relationship Id="rId2" Type="http://schemas.openxmlformats.org/officeDocument/2006/relationships/image" Target="../media/image7.png"/><Relationship Id="rId1" Type="http://schemas.openxmlformats.org/officeDocument/2006/relationships/tags" Target="../tags/tag2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37.xml"/><Relationship Id="rId6" Type="http://schemas.openxmlformats.org/officeDocument/2006/relationships/image" Target="../media/image62.png"/><Relationship Id="rId5" Type="http://schemas.openxmlformats.org/officeDocument/2006/relationships/tags" Target="../tags/tag336.xml"/><Relationship Id="rId4" Type="http://schemas.openxmlformats.org/officeDocument/2006/relationships/image" Target="../media/image8.png"/><Relationship Id="rId3" Type="http://schemas.openxmlformats.org/officeDocument/2006/relationships/tags" Target="../tags/tag335.xml"/><Relationship Id="rId2" Type="http://schemas.openxmlformats.org/officeDocument/2006/relationships/image" Target="../media/image7.png"/><Relationship Id="rId1" Type="http://schemas.openxmlformats.org/officeDocument/2006/relationships/tags" Target="../tags/tag334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40.xml"/><Relationship Id="rId5" Type="http://schemas.openxmlformats.org/officeDocument/2006/relationships/image" Target="../media/image63.jpeg"/><Relationship Id="rId4" Type="http://schemas.openxmlformats.org/officeDocument/2006/relationships/image" Target="../media/image8.png"/><Relationship Id="rId3" Type="http://schemas.openxmlformats.org/officeDocument/2006/relationships/tags" Target="../tags/tag339.xml"/><Relationship Id="rId2" Type="http://schemas.openxmlformats.org/officeDocument/2006/relationships/image" Target="../media/image7.png"/><Relationship Id="rId1" Type="http://schemas.openxmlformats.org/officeDocument/2006/relationships/tags" Target="../tags/tag338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43.xml"/><Relationship Id="rId5" Type="http://schemas.openxmlformats.org/officeDocument/2006/relationships/image" Target="../media/image64.jpeg"/><Relationship Id="rId4" Type="http://schemas.openxmlformats.org/officeDocument/2006/relationships/image" Target="../media/image8.png"/><Relationship Id="rId3" Type="http://schemas.openxmlformats.org/officeDocument/2006/relationships/tags" Target="../tags/tag342.xml"/><Relationship Id="rId2" Type="http://schemas.openxmlformats.org/officeDocument/2006/relationships/image" Target="../media/image7.png"/><Relationship Id="rId1" Type="http://schemas.openxmlformats.org/officeDocument/2006/relationships/tags" Target="../tags/tag341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46.xml"/><Relationship Id="rId4" Type="http://schemas.openxmlformats.org/officeDocument/2006/relationships/image" Target="../media/image8.png"/><Relationship Id="rId3" Type="http://schemas.openxmlformats.org/officeDocument/2006/relationships/tags" Target="../tags/tag345.xml"/><Relationship Id="rId2" Type="http://schemas.openxmlformats.org/officeDocument/2006/relationships/image" Target="../media/image7.png"/><Relationship Id="rId1" Type="http://schemas.openxmlformats.org/officeDocument/2006/relationships/tags" Target="../tags/tag344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49.xml"/><Relationship Id="rId4" Type="http://schemas.openxmlformats.org/officeDocument/2006/relationships/image" Target="../media/image8.png"/><Relationship Id="rId3" Type="http://schemas.openxmlformats.org/officeDocument/2006/relationships/tags" Target="../tags/tag348.xml"/><Relationship Id="rId2" Type="http://schemas.openxmlformats.org/officeDocument/2006/relationships/image" Target="../media/image7.png"/><Relationship Id="rId1" Type="http://schemas.openxmlformats.org/officeDocument/2006/relationships/tags" Target="../tags/tag347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52.xml"/><Relationship Id="rId5" Type="http://schemas.openxmlformats.org/officeDocument/2006/relationships/image" Target="../media/image65.jpeg"/><Relationship Id="rId4" Type="http://schemas.openxmlformats.org/officeDocument/2006/relationships/image" Target="../media/image8.png"/><Relationship Id="rId3" Type="http://schemas.openxmlformats.org/officeDocument/2006/relationships/tags" Target="../tags/tag351.xml"/><Relationship Id="rId2" Type="http://schemas.openxmlformats.org/officeDocument/2006/relationships/image" Target="../media/image7.png"/><Relationship Id="rId1" Type="http://schemas.openxmlformats.org/officeDocument/2006/relationships/tags" Target="../tags/tag350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55.xml"/><Relationship Id="rId4" Type="http://schemas.openxmlformats.org/officeDocument/2006/relationships/image" Target="../media/image8.png"/><Relationship Id="rId3" Type="http://schemas.openxmlformats.org/officeDocument/2006/relationships/tags" Target="../tags/tag354.xml"/><Relationship Id="rId2" Type="http://schemas.openxmlformats.org/officeDocument/2006/relationships/image" Target="../media/image7.png"/><Relationship Id="rId1" Type="http://schemas.openxmlformats.org/officeDocument/2006/relationships/tags" Target="../tags/tag353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58.xml"/><Relationship Id="rId4" Type="http://schemas.openxmlformats.org/officeDocument/2006/relationships/image" Target="../media/image8.png"/><Relationship Id="rId3" Type="http://schemas.openxmlformats.org/officeDocument/2006/relationships/tags" Target="../tags/tag357.xml"/><Relationship Id="rId2" Type="http://schemas.openxmlformats.org/officeDocument/2006/relationships/image" Target="../media/image7.png"/><Relationship Id="rId1" Type="http://schemas.openxmlformats.org/officeDocument/2006/relationships/tags" Target="../tags/tag356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1.xml"/><Relationship Id="rId4" Type="http://schemas.openxmlformats.org/officeDocument/2006/relationships/image" Target="../media/image8.png"/><Relationship Id="rId3" Type="http://schemas.openxmlformats.org/officeDocument/2006/relationships/tags" Target="../tags/tag360.xml"/><Relationship Id="rId2" Type="http://schemas.openxmlformats.org/officeDocument/2006/relationships/image" Target="../media/image7.png"/><Relationship Id="rId1" Type="http://schemas.openxmlformats.org/officeDocument/2006/relationships/tags" Target="../tags/tag359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4.xml"/><Relationship Id="rId4" Type="http://schemas.openxmlformats.org/officeDocument/2006/relationships/image" Target="../media/image8.png"/><Relationship Id="rId3" Type="http://schemas.openxmlformats.org/officeDocument/2006/relationships/tags" Target="../tags/tag363.xml"/><Relationship Id="rId2" Type="http://schemas.openxmlformats.org/officeDocument/2006/relationships/image" Target="../media/image7.png"/><Relationship Id="rId1" Type="http://schemas.openxmlformats.org/officeDocument/2006/relationships/tags" Target="../tags/tag36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8.png"/><Relationship Id="rId3" Type="http://schemas.openxmlformats.org/officeDocument/2006/relationships/tags" Target="../tags/tag232.xml"/><Relationship Id="rId2" Type="http://schemas.openxmlformats.org/officeDocument/2006/relationships/image" Target="../media/image7.png"/><Relationship Id="rId1" Type="http://schemas.openxmlformats.org/officeDocument/2006/relationships/tags" Target="../tags/tag231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7.xml"/><Relationship Id="rId4" Type="http://schemas.openxmlformats.org/officeDocument/2006/relationships/image" Target="../media/image8.png"/><Relationship Id="rId3" Type="http://schemas.openxmlformats.org/officeDocument/2006/relationships/tags" Target="../tags/tag366.xml"/><Relationship Id="rId2" Type="http://schemas.openxmlformats.org/officeDocument/2006/relationships/image" Target="../media/image7.png"/><Relationship Id="rId1" Type="http://schemas.openxmlformats.org/officeDocument/2006/relationships/tags" Target="../tags/tag365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0.xml"/><Relationship Id="rId4" Type="http://schemas.openxmlformats.org/officeDocument/2006/relationships/image" Target="../media/image8.png"/><Relationship Id="rId3" Type="http://schemas.openxmlformats.org/officeDocument/2006/relationships/tags" Target="../tags/tag369.xml"/><Relationship Id="rId2" Type="http://schemas.openxmlformats.org/officeDocument/2006/relationships/image" Target="../media/image7.png"/><Relationship Id="rId1" Type="http://schemas.openxmlformats.org/officeDocument/2006/relationships/tags" Target="../tags/tag368.xml"/></Relationships>
</file>

<file path=ppt/slides/_rels/slide42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3" Type="http://schemas.openxmlformats.org/officeDocument/2006/relationships/tags" Target="../tags/tag372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73.xml"/><Relationship Id="rId11" Type="http://schemas.openxmlformats.org/officeDocument/2006/relationships/image" Target="../media/image66.jpeg"/><Relationship Id="rId10" Type="http://schemas.openxmlformats.org/officeDocument/2006/relationships/hyperlink" Target="http://www.chinarein.com/zt/wz/image/47.jpg" TargetMode="External"/><Relationship Id="rId1" Type="http://schemas.openxmlformats.org/officeDocument/2006/relationships/tags" Target="../tags/tag371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77.xml"/><Relationship Id="rId7" Type="http://schemas.openxmlformats.org/officeDocument/2006/relationships/tags" Target="../tags/tag376.xml"/><Relationship Id="rId6" Type="http://schemas.openxmlformats.org/officeDocument/2006/relationships/image" Target="../media/image67.jpeg"/><Relationship Id="rId5" Type="http://schemas.openxmlformats.org/officeDocument/2006/relationships/hyperlink" Target="http://www.chinarein.com/zt/wz/image/23.jp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375.xml"/><Relationship Id="rId2" Type="http://schemas.openxmlformats.org/officeDocument/2006/relationships/image" Target="../media/image7.png"/><Relationship Id="rId1" Type="http://schemas.openxmlformats.org/officeDocument/2006/relationships/tags" Target="../tags/tag374.xml"/></Relationships>
</file>

<file path=ppt/slides/_rels/slide44.xml.rels><?xml version="1.0" encoding="UTF-8" standalone="yes"?>
<Relationships xmlns="http://schemas.openxmlformats.org/package/2006/relationships"><Relationship Id="rId9" Type="http://schemas.microsoft.com/office/2007/relationships/diagramDrawing" Target="../diagrams/drawing2.xml"/><Relationship Id="rId8" Type="http://schemas.openxmlformats.org/officeDocument/2006/relationships/diagramColors" Target="../diagrams/colors2.xml"/><Relationship Id="rId7" Type="http://schemas.openxmlformats.org/officeDocument/2006/relationships/diagramQuickStyle" Target="../diagrams/quickStyl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3" Type="http://schemas.openxmlformats.org/officeDocument/2006/relationships/tags" Target="../tags/tag379.xml"/><Relationship Id="rId2" Type="http://schemas.openxmlformats.org/officeDocument/2006/relationships/image" Target="../media/image7.pn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80.xml"/><Relationship Id="rId12" Type="http://schemas.openxmlformats.org/officeDocument/2006/relationships/image" Target="../media/image69.jpeg"/><Relationship Id="rId11" Type="http://schemas.openxmlformats.org/officeDocument/2006/relationships/image" Target="../media/image68.jpeg"/><Relationship Id="rId10" Type="http://schemas.openxmlformats.org/officeDocument/2006/relationships/hyperlink" Target="http://www.chinarein.com/zt/wz/image/39.jpg" TargetMode="External"/><Relationship Id="rId1" Type="http://schemas.openxmlformats.org/officeDocument/2006/relationships/tags" Target="../tags/tag378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83.xml"/><Relationship Id="rId7" Type="http://schemas.openxmlformats.org/officeDocument/2006/relationships/image" Target="../media/image71.jpeg"/><Relationship Id="rId6" Type="http://schemas.openxmlformats.org/officeDocument/2006/relationships/image" Target="../media/image70.jpeg"/><Relationship Id="rId5" Type="http://schemas.openxmlformats.org/officeDocument/2006/relationships/hyperlink" Target="http://www.chinarein.com/zt/wz/image/01.jp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382.xml"/><Relationship Id="rId2" Type="http://schemas.openxmlformats.org/officeDocument/2006/relationships/image" Target="../media/image7.png"/><Relationship Id="rId1" Type="http://schemas.openxmlformats.org/officeDocument/2006/relationships/tags" Target="../tags/tag38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jpeg"/><Relationship Id="rId8" Type="http://schemas.openxmlformats.org/officeDocument/2006/relationships/hyperlink" Target="http://www.chinarein.com/zt/wz/image/31.jpg" TargetMode="External"/><Relationship Id="rId7" Type="http://schemas.openxmlformats.org/officeDocument/2006/relationships/tags" Target="../tags/tag386.xml"/><Relationship Id="rId6" Type="http://schemas.openxmlformats.org/officeDocument/2006/relationships/image" Target="../media/image72.jpeg"/><Relationship Id="rId5" Type="http://schemas.openxmlformats.org/officeDocument/2006/relationships/hyperlink" Target="http://www.chinarein.com/zt/wz/image/33.jp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385.xml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87.xml"/><Relationship Id="rId1" Type="http://schemas.openxmlformats.org/officeDocument/2006/relationships/tags" Target="../tags/tag38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90.xml"/><Relationship Id="rId6" Type="http://schemas.openxmlformats.org/officeDocument/2006/relationships/image" Target="../media/image74.jpeg"/><Relationship Id="rId5" Type="http://schemas.openxmlformats.org/officeDocument/2006/relationships/hyperlink" Target="http://www.chinarein.com/zt/wz/image/32.jp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389.xml"/><Relationship Id="rId2" Type="http://schemas.openxmlformats.org/officeDocument/2006/relationships/image" Target="../media/image7.png"/><Relationship Id="rId1" Type="http://schemas.openxmlformats.org/officeDocument/2006/relationships/tags" Target="../tags/tag388.xml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93.xml"/><Relationship Id="rId5" Type="http://schemas.openxmlformats.org/officeDocument/2006/relationships/image" Target="../media/image75.jpeg"/><Relationship Id="rId4" Type="http://schemas.openxmlformats.org/officeDocument/2006/relationships/image" Target="../media/image8.png"/><Relationship Id="rId3" Type="http://schemas.openxmlformats.org/officeDocument/2006/relationships/tags" Target="../tags/tag392.xml"/><Relationship Id="rId2" Type="http://schemas.openxmlformats.org/officeDocument/2006/relationships/image" Target="../media/image7.png"/><Relationship Id="rId1" Type="http://schemas.openxmlformats.org/officeDocument/2006/relationships/tags" Target="../tags/tag391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jpeg"/><Relationship Id="rId8" Type="http://schemas.openxmlformats.org/officeDocument/2006/relationships/image" Target="../media/image77.jpeg"/><Relationship Id="rId7" Type="http://schemas.openxmlformats.org/officeDocument/2006/relationships/hyperlink" Target="http://www.chinarein.com/zt/wz/image/05.jpg" TargetMode="External"/><Relationship Id="rId6" Type="http://schemas.openxmlformats.org/officeDocument/2006/relationships/image" Target="../media/image76.jpeg"/><Relationship Id="rId5" Type="http://schemas.openxmlformats.org/officeDocument/2006/relationships/hyperlink" Target="http://www.chinarein.com/zt/wz/image/22.jp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395.xml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96.xml"/><Relationship Id="rId1" Type="http://schemas.openxmlformats.org/officeDocument/2006/relationships/tags" Target="../tags/tag39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8.png"/><Relationship Id="rId3" Type="http://schemas.openxmlformats.org/officeDocument/2006/relationships/tags" Target="../tags/tag236.x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49.xml"/><Relationship Id="rId17" Type="http://schemas.openxmlformats.org/officeDocument/2006/relationships/tags" Target="../tags/tag248.xml"/><Relationship Id="rId16" Type="http://schemas.openxmlformats.org/officeDocument/2006/relationships/tags" Target="../tags/tag247.xml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00.xml"/><Relationship Id="rId6" Type="http://schemas.openxmlformats.org/officeDocument/2006/relationships/image" Target="../media/image79.png"/><Relationship Id="rId5" Type="http://schemas.openxmlformats.org/officeDocument/2006/relationships/tags" Target="../tags/tag399.xml"/><Relationship Id="rId4" Type="http://schemas.openxmlformats.org/officeDocument/2006/relationships/image" Target="../media/image8.png"/><Relationship Id="rId3" Type="http://schemas.openxmlformats.org/officeDocument/2006/relationships/tags" Target="../tags/tag398.xml"/><Relationship Id="rId2" Type="http://schemas.openxmlformats.org/officeDocument/2006/relationships/image" Target="../media/image7.png"/><Relationship Id="rId1" Type="http://schemas.openxmlformats.org/officeDocument/2006/relationships/tags" Target="../tags/tag397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png"/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8.png"/><Relationship Id="rId3" Type="http://schemas.openxmlformats.org/officeDocument/2006/relationships/tags" Target="../tags/tag402.xml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03.xml"/><Relationship Id="rId1" Type="http://schemas.openxmlformats.org/officeDocument/2006/relationships/tags" Target="../tags/tag401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chinarein.com/zt/wz/image/07.jpg" TargetMode="External"/><Relationship Id="rId8" Type="http://schemas.openxmlformats.org/officeDocument/2006/relationships/image" Target="../media/image86.jpeg"/><Relationship Id="rId7" Type="http://schemas.openxmlformats.org/officeDocument/2006/relationships/hyperlink" Target="http://www.chinarein.com/zt/wz/image/03.jpg" TargetMode="External"/><Relationship Id="rId6" Type="http://schemas.openxmlformats.org/officeDocument/2006/relationships/image" Target="../media/image85.jpeg"/><Relationship Id="rId5" Type="http://schemas.openxmlformats.org/officeDocument/2006/relationships/hyperlink" Target="http://www.chinarein.com/zt/wz/image/51.jp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405.xml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06.xml"/><Relationship Id="rId10" Type="http://schemas.openxmlformats.org/officeDocument/2006/relationships/image" Target="../media/image87.jpeg"/><Relationship Id="rId1" Type="http://schemas.openxmlformats.org/officeDocument/2006/relationships/tags" Target="../tags/tag40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10.xml"/><Relationship Id="rId6" Type="http://schemas.openxmlformats.org/officeDocument/2006/relationships/image" Target="../media/image88.png"/><Relationship Id="rId5" Type="http://schemas.openxmlformats.org/officeDocument/2006/relationships/tags" Target="../tags/tag409.xml"/><Relationship Id="rId4" Type="http://schemas.openxmlformats.org/officeDocument/2006/relationships/image" Target="../media/image8.png"/><Relationship Id="rId3" Type="http://schemas.openxmlformats.org/officeDocument/2006/relationships/tags" Target="../tags/tag408.xml"/><Relationship Id="rId2" Type="http://schemas.openxmlformats.org/officeDocument/2006/relationships/image" Target="../media/image7.png"/><Relationship Id="rId1" Type="http://schemas.openxmlformats.org/officeDocument/2006/relationships/tags" Target="../tags/tag40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52.xml"/><Relationship Id="rId5" Type="http://schemas.openxmlformats.org/officeDocument/2006/relationships/image" Target="../media/image27.jpeg"/><Relationship Id="rId4" Type="http://schemas.openxmlformats.org/officeDocument/2006/relationships/image" Target="../media/image8.png"/><Relationship Id="rId3" Type="http://schemas.openxmlformats.org/officeDocument/2006/relationships/tags" Target="../tags/tag251.xml"/><Relationship Id="rId2" Type="http://schemas.openxmlformats.org/officeDocument/2006/relationships/image" Target="../media/image7.png"/><Relationship Id="rId1" Type="http://schemas.openxmlformats.org/officeDocument/2006/relationships/tags" Target="../tags/tag25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55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Relationship Id="rId3" Type="http://schemas.openxmlformats.org/officeDocument/2006/relationships/tags" Target="../tags/tag254.xml"/><Relationship Id="rId2" Type="http://schemas.openxmlformats.org/officeDocument/2006/relationships/image" Target="../media/image7.png"/><Relationship Id="rId1" Type="http://schemas.openxmlformats.org/officeDocument/2006/relationships/tags" Target="../tags/tag25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58.xml"/><Relationship Id="rId5" Type="http://schemas.openxmlformats.org/officeDocument/2006/relationships/image" Target="../media/image29.jpeg"/><Relationship Id="rId4" Type="http://schemas.openxmlformats.org/officeDocument/2006/relationships/image" Target="../media/image8.png"/><Relationship Id="rId3" Type="http://schemas.openxmlformats.org/officeDocument/2006/relationships/tags" Target="../tags/tag257.xml"/><Relationship Id="rId2" Type="http://schemas.openxmlformats.org/officeDocument/2006/relationships/image" Target="../media/image7.png"/><Relationship Id="rId1" Type="http://schemas.openxmlformats.org/officeDocument/2006/relationships/tags" Target="../tags/tag2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62.xml"/><Relationship Id="rId6" Type="http://schemas.openxmlformats.org/officeDocument/2006/relationships/image" Target="../media/image30.jpeg"/><Relationship Id="rId5" Type="http://schemas.openxmlformats.org/officeDocument/2006/relationships/tags" Target="../tags/tag261.xml"/><Relationship Id="rId4" Type="http://schemas.openxmlformats.org/officeDocument/2006/relationships/image" Target="../media/image8.png"/><Relationship Id="rId3" Type="http://schemas.openxmlformats.org/officeDocument/2006/relationships/tags" Target="../tags/tag260.xml"/><Relationship Id="rId2" Type="http://schemas.openxmlformats.org/officeDocument/2006/relationships/image" Target="../media/image7.png"/><Relationship Id="rId1" Type="http://schemas.openxmlformats.org/officeDocument/2006/relationships/tags" Target="../tags/tag2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95325" y="1124585"/>
            <a:ext cx="7822565" cy="1107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sym typeface="华文隶书" panose="02010800040101010101" pitchFamily="2" charset="-122"/>
              </a:rPr>
              <a:t>全员</a:t>
            </a:r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sym typeface="华文隶书" panose="02010800040101010101" pitchFamily="2" charset="-122"/>
              </a:rPr>
              <a:t>习惯性</a:t>
            </a:r>
            <a:r>
              <a:rPr lang="en-US" altLang="zh-CN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sym typeface="华文隶书" panose="02010800040101010101" pitchFamily="2" charset="-122"/>
              </a:rPr>
              <a:t>违章治理</a:t>
            </a:r>
            <a:endParaRPr lang="en-US" altLang="zh-CN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830" y="3933190"/>
            <a:ext cx="4339590" cy="2251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20483" name="标题 1"/>
          <p:cNvSpPr>
            <a:spLocks noGrp="1"/>
          </p:cNvSpPr>
          <p:nvPr>
            <p:ph type="title" idx="4294967295"/>
          </p:nvPr>
        </p:nvSpPr>
        <p:spPr>
          <a:xfrm>
            <a:off x="623392" y="195486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484" name="矩形 3"/>
          <p:cNvSpPr>
            <a:spLocks noChangeArrowheads="1"/>
          </p:cNvSpPr>
          <p:nvPr/>
        </p:nvSpPr>
        <p:spPr bwMode="auto">
          <a:xfrm>
            <a:off x="623392" y="1284399"/>
            <a:ext cx="521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习惯性违章者的心理状态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3392" y="1988840"/>
            <a:ext cx="720079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、麻痹心理 </a:t>
            </a:r>
            <a:endParaRPr lang="en-US" altLang="zh-CN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marL="0" indent="0" algn="just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麻痹大意是造成事故的主要心理因素之一。行为上表现为马马虎虎，大大咧咧，盲目自信。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marL="0" indent="0" algn="just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r>
              <a:rPr lang="en-US" altLang="zh-CN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a.</a:t>
            </a: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盲目相信自己的以往经验，认为技术过得硬，保准出不了问题。</a:t>
            </a: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marL="0" indent="0" algn="just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r>
              <a:rPr lang="en-US" altLang="zh-CN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b.</a:t>
            </a: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是以往成功经验或习惯的强化，多次做也无问题，我行我素。</a:t>
            </a: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marL="0" indent="0" algn="just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r>
              <a:rPr lang="en-US" altLang="zh-CN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c.</a:t>
            </a: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高度紧张后精神疲劳，也容易产生麻痹心理。</a:t>
            </a: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marL="0" indent="0" algn="just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r>
              <a:rPr lang="en-US" altLang="zh-CN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d.</a:t>
            </a: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个性因素，一贯松松垮垮，不求甚解的性格特征。自以为绝对安全。</a:t>
            </a: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marL="0" indent="0" algn="just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r>
              <a:rPr lang="en-US" altLang="zh-CN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e.</a:t>
            </a: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惯性操作，不注意周围环境和条件的变化。</a:t>
            </a: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pic>
        <p:nvPicPr>
          <p:cNvPr id="7" name="Picture 6" descr="200802281650427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72" y="2492896"/>
            <a:ext cx="3472075" cy="29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2150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3846" y="1971749"/>
            <a:ext cx="10544721" cy="41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、缺乏安全知识，不知不觉违章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对应该遵守的制度、规程根本不了解或一知半解，工作起来凭本能、热情和习惯。</a:t>
            </a:r>
            <a:endParaRPr lang="en-US" altLang="zh-CN" sz="16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 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案例：某厂刚参加工作不久的谢某依照惯例进行夜间变电所进行例行检查。当谢某打开一台铜液泵电路控制柜时，发现控制电路的三相线中有一相的保险丝熔断了。心想，问题不大，找一截保险丝换上就是了</a:t>
            </a:r>
            <a:r>
              <a:rPr lang="en-US" altLang="zh-CN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……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就在这么一个念头的驱动下，竟然连动电最起码的常识都忘了，徒手找来一段保险丝准备把熔断的地方接上。就在谢某拿保险丝触到断点的瞬间，随着一束刺眼的电弧光闪过，谢某被重重地击倒在地，被送往医院救治。经诊断，其的面部和右手受到电弧不同程度的灼伤。</a:t>
            </a:r>
            <a:endParaRPr lang="en-US" altLang="zh-CN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 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要强化案例教育，对用生命和血的教训换来的安全操作规程知之甚少，因而出事的可能性就大。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21507" name="标题 1"/>
          <p:cNvSpPr>
            <a:spLocks noGrp="1"/>
          </p:cNvSpPr>
          <p:nvPr>
            <p:ph type="title" idx="4294967295"/>
          </p:nvPr>
        </p:nvSpPr>
        <p:spPr>
          <a:xfrm>
            <a:off x="723983" y="224431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508" name="矩形 6"/>
          <p:cNvSpPr>
            <a:spLocks noChangeArrowheads="1"/>
          </p:cNvSpPr>
          <p:nvPr/>
        </p:nvSpPr>
        <p:spPr bwMode="auto">
          <a:xfrm>
            <a:off x="663847" y="1324322"/>
            <a:ext cx="521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习惯性违章者的心理状态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22530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160" y="2060848"/>
            <a:ext cx="10871439" cy="35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、贪图安逸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不求上进，工作缺乏积极性，技术差，得过且过；或平时不注意学习，自我保护意识差、蛮干。</a:t>
            </a:r>
            <a:endParaRPr lang="en-US" altLang="zh-CN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某厂的一台换热热器发生故障，需要更换，拆装换热器要先拆卸螺栓，当时要拆装</a:t>
            </a:r>
            <a:r>
              <a:rPr lang="en-US" altLang="zh-CN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M24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的螺栓</a:t>
            </a:r>
            <a:r>
              <a:rPr lang="en-US" altLang="zh-CN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150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个和</a:t>
            </a:r>
            <a:r>
              <a:rPr lang="en-US" altLang="zh-CN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M20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的栓</a:t>
            </a:r>
            <a:r>
              <a:rPr lang="en-US" altLang="zh-CN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900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个。因工作量大，天气又太热，旁边有较多设备和管道，使干活空间很小，一名检修工就索性扔掉手套，将衣袖高高卷起，拧螺栓，因用力过猛，扳手突然打滑，胳膊一下子碰到了旁边的一根伴热管上。因没有工作服保护，尽管经医院治疗，还是在胳膊上留下了一大块疤痕。 </a:t>
            </a:r>
            <a:endParaRPr lang="zh-CN" altLang="en-US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22531" name="标题 1"/>
          <p:cNvSpPr>
            <a:spLocks noGrp="1"/>
          </p:cNvSpPr>
          <p:nvPr>
            <p:ph type="title" idx="4294967295"/>
          </p:nvPr>
        </p:nvSpPr>
        <p:spPr>
          <a:xfrm>
            <a:off x="614298" y="289022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614298" y="1330856"/>
            <a:ext cx="521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习惯性违章者的心理状态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2355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5400" y="1916832"/>
            <a:ext cx="10873208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4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 侥幸心理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侥幸心理是许多违章人员在行动前的一种普遍心态。有这种心态的人，不是不懂安全操作规程，缺乏安全知识，也不是技术水平低，而多数是“明知故犯”。</a:t>
            </a:r>
            <a:endParaRPr lang="en-US" altLang="zh-CN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在他们看来，“违章不一定出事，出事不一定伤人，伤人不一定伤我”。这实际上是把出事的偶然性绝对化了。在实际作业现场，以侥幸心理对待安全操作的人，时有所见。例如：某项作业应该采取安全防范措施而不采取；需要某种持证作业人员协作的而不去请，指派无证人员上岗作业；该回去拿工具的不去拿，就近随意取物代之等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23555" name="标题 1"/>
          <p:cNvSpPr>
            <a:spLocks noGrp="1"/>
          </p:cNvSpPr>
          <p:nvPr>
            <p:ph type="title" idx="4294967295"/>
          </p:nvPr>
        </p:nvSpPr>
        <p:spPr>
          <a:xfrm>
            <a:off x="639161" y="156405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651013" y="1288318"/>
            <a:ext cx="521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习惯性违章者的心理状态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1638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1384" y="1961063"/>
            <a:ext cx="10913663" cy="4707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5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、惰性心理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惰性心理也可称为“节能心理”，它是指在作业中尽量减少能量支出，能省力便省力，能将就凑合就将凑合的一种心理状态，它是懒惰行为的心理根据。</a:t>
            </a:r>
            <a:endParaRPr lang="en-US" altLang="zh-CN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在实际工作中，常常会看到有些违章操作是由于干活图省事、嫌麻烦而造成的。</a:t>
            </a:r>
            <a:endParaRPr lang="en-US" altLang="zh-CN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例如：为节省时间，用手握住零件在钻床上打孔，而不愿动手事先用虎钳或其他夹具先夹固后再干；宁愿冒点险也不愿多伸一次手、多走一步路、多张一次口；明知机器运转不正常，但也不愿停车检查修理，而让它带“病”工作。</a:t>
            </a:r>
            <a:endParaRPr lang="en-US" altLang="zh-CN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凡此种种，都和惰性心理有关。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24579" name="标题 1"/>
          <p:cNvSpPr>
            <a:spLocks noGrp="1"/>
          </p:cNvSpPr>
          <p:nvPr>
            <p:ph type="title" idx="4294967295"/>
          </p:nvPr>
        </p:nvSpPr>
        <p:spPr>
          <a:xfrm>
            <a:off x="659891" y="242329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659891" y="1320427"/>
            <a:ext cx="521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习惯性违章者的心理状态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17410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5400" y="2015020"/>
            <a:ext cx="10801200" cy="3923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6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、无所谓心理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无所谓心理常表现为违章或心不在焉，满不在乎。这里也有几种情况：</a:t>
            </a:r>
            <a:endParaRPr lang="en-US" altLang="zh-CN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一是本人根本没意识到危险的存在，认为章程都是领导用来卡人的。这种问题出在对安全和规程缺乏正确认识。免费资料关注公众号:安全生产管理。</a:t>
            </a: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二是对安全问题谈起来重要，干起来次要，比起来不要，在行为中根本不把安全条例等放在眼里。</a:t>
            </a:r>
            <a:endParaRPr lang="en-US" altLang="zh-CN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三是认为某种情况下违章是必要的，不违章就干不成活。</a:t>
            </a:r>
            <a:endParaRPr lang="en-US" altLang="zh-CN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无所谓心理对安全的影响极大，因为有些人心里根本就没有安全这根弦，因此在行为上常表现为频繁违章。有这种心理的人常是事故的多发者。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25603" name="标题 1"/>
          <p:cNvSpPr>
            <a:spLocks noGrp="1"/>
          </p:cNvSpPr>
          <p:nvPr>
            <p:ph type="title" idx="4294967295"/>
          </p:nvPr>
        </p:nvSpPr>
        <p:spPr>
          <a:xfrm>
            <a:off x="661864" y="191904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604" name="矩形 3"/>
          <p:cNvSpPr>
            <a:spLocks noChangeArrowheads="1"/>
          </p:cNvSpPr>
          <p:nvPr/>
        </p:nvSpPr>
        <p:spPr bwMode="auto">
          <a:xfrm>
            <a:off x="661864" y="1337412"/>
            <a:ext cx="521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习惯性违章者的心理状态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2662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3392" y="1928813"/>
            <a:ext cx="6687046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7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、自以为是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</a:t>
            </a:r>
            <a:r>
              <a:rPr lang="zh-CN" altLang="en-US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总认为自己有经验、有能力防止事故的发生，相信不良的传统或习惯做法。对未造成事故的习惯性违章经历非但不以为耻，反而引以为荣，在人前吹嘘，甚至争强好胜，不顾后果地蛮干、胡干。</a:t>
            </a:r>
            <a:endParaRPr lang="en-US" altLang="zh-CN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有这种心理状态的人在安全规程面前“不信邪”，在领导面前“不在乎”，把别人提醒当成“耳边风”，把安监人员的监管视为“找事”。盲目自信，自以为绝对安全，我行我素。</a:t>
            </a:r>
            <a:endParaRPr lang="en-US" altLang="zh-CN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这种违章一旦发生事故，往往会造成极其严重的后果。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26627" name="标题 1"/>
          <p:cNvSpPr>
            <a:spLocks noGrp="1"/>
          </p:cNvSpPr>
          <p:nvPr>
            <p:ph type="title" idx="4294967295"/>
          </p:nvPr>
        </p:nvSpPr>
        <p:spPr>
          <a:xfrm>
            <a:off x="509944" y="230887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479376" y="1352848"/>
            <a:ext cx="521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习惯性违章者的心理状态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pic>
        <p:nvPicPr>
          <p:cNvPr id="26629" name="Picture 4" descr="200791113513339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230961"/>
            <a:ext cx="338296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51384" y="1193288"/>
            <a:ext cx="10976769" cy="1526282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    习惯性违章之一：</a:t>
            </a:r>
            <a:r>
              <a:rPr lang="zh-CN" altLang="en-US" sz="20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进入生产环境未按规定穿戴劳动保护用品或穿戴不规范。如焊接、打磨、切割、使用砂轮时，不戴防护镜。</a:t>
            </a:r>
            <a:endParaRPr lang="zh-CN" altLang="en-US" sz="2000" b="1" kern="1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663847" y="265931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Picture 3" descr="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5274" r="4250" b="7470"/>
          <a:stretch>
            <a:fillRect/>
          </a:stretch>
        </p:blipFill>
        <p:spPr bwMode="auto">
          <a:xfrm>
            <a:off x="6096000" y="2684709"/>
            <a:ext cx="3791759" cy="372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ource_5269207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8" y="2636912"/>
            <a:ext cx="4392488" cy="38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 bwMode="auto">
          <a:xfrm>
            <a:off x="612286" y="238126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3702" y="1209676"/>
            <a:ext cx="105348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3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习惯性违章之二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：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攀爬、登高作业未采取防护措施；或上下台阶不扶扶手；或攀爬长梯时，未请人扶梯，就上下作业。 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pic>
        <p:nvPicPr>
          <p:cNvPr id="9" name="Picture 3" descr="resource_8782926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-1988"/>
          <a:stretch>
            <a:fillRect/>
          </a:stretch>
        </p:blipFill>
        <p:spPr bwMode="auto">
          <a:xfrm>
            <a:off x="1704430" y="2620320"/>
            <a:ext cx="2908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2_4145241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620320"/>
            <a:ext cx="33416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17" y="3075932"/>
            <a:ext cx="25558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143274" y="6042969"/>
            <a:ext cx="732948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sz="3000" b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安全生产勿侥幸     违章蛮干要人命</a:t>
            </a:r>
            <a:endParaRPr lang="zh-CN" sz="3000" b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7408" y="1237889"/>
            <a:ext cx="10297144" cy="106414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     习惯性违章之三：</a:t>
            </a:r>
            <a:r>
              <a:rPr lang="zh-CN" altLang="en-US" sz="20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未停机、泄压即违规维修作业；未找或未等监护人来，擅自单人进行操作。</a:t>
            </a:r>
            <a:r>
              <a:rPr lang="zh-CN" altLang="en-US" sz="20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</a:t>
            </a:r>
            <a:endParaRPr lang="zh-CN" altLang="en-US" sz="2000" b="1" kern="1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30723" name="Picture 7" descr="resource_175412634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/>
          <a:stretch>
            <a:fillRect/>
          </a:stretch>
        </p:blipFill>
        <p:spPr>
          <a:xfrm>
            <a:off x="1294922" y="2738168"/>
            <a:ext cx="3024637" cy="301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4" name="Picture 6" descr="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6"/>
          <a:stretch>
            <a:fillRect/>
          </a:stretch>
        </p:blipFill>
        <p:spPr>
          <a:xfrm>
            <a:off x="4439816" y="2762928"/>
            <a:ext cx="2824477" cy="303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5" name="Picture 4" descr="resource_3396490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06" y="2782907"/>
            <a:ext cx="3663972" cy="303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 bwMode="auto">
          <a:xfrm>
            <a:off x="529481" y="176086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5325" y="548640"/>
            <a:ext cx="10896600" cy="58216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9416" y="1280121"/>
            <a:ext cx="10513168" cy="135503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    习惯性违章之四：</a:t>
            </a: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选用工具不当；随意放置作业设施；忽视设施的工具维护保养和使用前安全检查。</a:t>
            </a:r>
            <a:endParaRPr lang="zh-CN" altLang="en-US" sz="2400" b="1" kern="1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31747" name="Picture 6" descr="resource_45913663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/>
          <a:stretch>
            <a:fillRect/>
          </a:stretch>
        </p:blipFill>
        <p:spPr>
          <a:xfrm>
            <a:off x="4991051" y="2924944"/>
            <a:ext cx="3185939" cy="31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8" name="Picture 7" descr="resource_99068935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6"/>
          <a:stretch>
            <a:fillRect/>
          </a:stretch>
        </p:blipFill>
        <p:spPr>
          <a:xfrm>
            <a:off x="1631504" y="3044131"/>
            <a:ext cx="3098508" cy="30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9" name="Picture 4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725481"/>
            <a:ext cx="2769023" cy="320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 bwMode="auto">
          <a:xfrm>
            <a:off x="663847" y="137121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9416" y="1409438"/>
            <a:ext cx="10225136" cy="648072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习惯性违章之五：</a:t>
            </a: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易燃、易爆、有毒、有害废弃物随意扔、倒或排放。</a:t>
            </a: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</a:t>
            </a:r>
            <a:endParaRPr lang="zh-CN" altLang="en-US" sz="2400" b="1" kern="1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32771" name="Picture 6" descr="2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/>
          <a:stretch>
            <a:fillRect/>
          </a:stretch>
        </p:blipFill>
        <p:spPr>
          <a:xfrm>
            <a:off x="1631504" y="2424226"/>
            <a:ext cx="3816694" cy="341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2" name="Picture 7" descr="resource_111017695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6"/>
          <a:stretch>
            <a:fillRect/>
          </a:stretch>
        </p:blipFill>
        <p:spPr>
          <a:xfrm>
            <a:off x="6067798" y="2424226"/>
            <a:ext cx="3484173" cy="3618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 bwMode="auto">
          <a:xfrm>
            <a:off x="623392" y="206264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9416" y="1440458"/>
            <a:ext cx="10625631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     习惯性违章之六：</a:t>
            </a: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进入易燃易爆环境未按规定做消除静电处理、携带火种或接打手机。</a:t>
            </a: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</a:t>
            </a:r>
            <a:endParaRPr lang="zh-CN" altLang="en-US" sz="2400" b="1" kern="1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33795" name="Picture 6" descr="resource_80168689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/>
          <a:stretch>
            <a:fillRect/>
          </a:stretch>
        </p:blipFill>
        <p:spPr>
          <a:xfrm>
            <a:off x="1902901" y="3028416"/>
            <a:ext cx="2931220" cy="291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6" name="Picture 7" descr="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6"/>
          <a:stretch>
            <a:fillRect/>
          </a:stretch>
        </p:blipFill>
        <p:spPr>
          <a:xfrm>
            <a:off x="5087888" y="3140968"/>
            <a:ext cx="2633732" cy="269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7" name="Picture 4" descr="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/>
          <a:stretch>
            <a:fillRect/>
          </a:stretch>
        </p:blipFill>
        <p:spPr bwMode="auto">
          <a:xfrm>
            <a:off x="7581900" y="3429000"/>
            <a:ext cx="3113554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 bwMode="auto">
          <a:xfrm>
            <a:off x="700310" y="153442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51384" y="1302482"/>
            <a:ext cx="9409187" cy="79208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     </a:t>
            </a:r>
            <a:r>
              <a:rPr lang="zh-CN" altLang="en-US" sz="20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习惯性违章之七：</a:t>
            </a:r>
            <a:r>
              <a:rPr lang="zh-CN" altLang="en-US" sz="20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不按规定程序操作，图省事、走捷径</a:t>
            </a:r>
            <a:r>
              <a:rPr lang="zh-CN" altLang="en-US" sz="20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。</a:t>
            </a:r>
            <a:endParaRPr lang="zh-CN" altLang="en-US" sz="2000" b="1" kern="1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651594" y="265213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4820" name="图片 8" descr="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492895"/>
            <a:ext cx="3168352" cy="32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C:\Documents and Settings\12173\桌面\违章作业图片\新建文件夹\2.1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74" y="2492895"/>
            <a:ext cx="3474578" cy="32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3847" y="1484784"/>
            <a:ext cx="10616729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      习惯性违章之八：</a:t>
            </a: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疲劳驾驶、驾驶时不系安全带或接打手机，超速，超载或客货混运。</a:t>
            </a:r>
            <a:endParaRPr lang="zh-CN" altLang="en-US" sz="2400" b="1" kern="1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35843" name="Picture 6" descr="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/>
          <a:stretch>
            <a:fillRect/>
          </a:stretch>
        </p:blipFill>
        <p:spPr>
          <a:xfrm>
            <a:off x="1055440" y="2878845"/>
            <a:ext cx="3240348" cy="260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4" name="Picture 7" descr="resource_77502198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6"/>
          <a:stretch>
            <a:fillRect/>
          </a:stretch>
        </p:blipFill>
        <p:spPr>
          <a:xfrm>
            <a:off x="4469903" y="2881069"/>
            <a:ext cx="2812891" cy="281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5" name="Picture 4" descr="resource_18807048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62" y="2709642"/>
            <a:ext cx="4330743" cy="294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 bwMode="auto">
          <a:xfrm>
            <a:off x="756536" y="185936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55440" y="1643063"/>
            <a:ext cx="5540623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     习惯性违章之九：</a:t>
            </a: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在安全通道上随意放置物品，锁闭，造成通道封闭或阻塞</a:t>
            </a:r>
            <a:endParaRPr lang="zh-CN" altLang="en-US" sz="2400" b="1" kern="1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36867" name="Picture 6" descr="resource_191822648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/>
          <a:stretch>
            <a:fillRect/>
          </a:stretch>
        </p:blipFill>
        <p:spPr>
          <a:xfrm>
            <a:off x="2135560" y="3919798"/>
            <a:ext cx="325036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68" name="Picture 7" descr="resource_15237727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6"/>
          <a:stretch>
            <a:fillRect/>
          </a:stretch>
        </p:blipFill>
        <p:spPr>
          <a:xfrm>
            <a:off x="6667500" y="4047133"/>
            <a:ext cx="2875679" cy="24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69" name="Picture 4" descr="resource_18877958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357313"/>
            <a:ext cx="3573463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 bwMode="auto">
          <a:xfrm>
            <a:off x="693404" y="212602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0203" y="1334861"/>
            <a:ext cx="10960513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      习惯性违章之十：</a:t>
            </a: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  <a:sym typeface="+mn-ea"/>
              </a:rPr>
              <a:t>进入有限空间或可能存在有毒有害、易燃易爆气体空间作业前，未按规定进行检测，未配备必要的防护用品、未设立监护人。</a:t>
            </a:r>
            <a:endParaRPr lang="zh-CN" altLang="en-US" sz="2400" b="1" kern="1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37891" name="Picture 6" descr="resource_164882060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/>
          <a:stretch>
            <a:fillRect/>
          </a:stretch>
        </p:blipFill>
        <p:spPr>
          <a:xfrm>
            <a:off x="2135560" y="3232732"/>
            <a:ext cx="2520480" cy="269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2" name="Picture 7" descr="0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6"/>
          <a:stretch>
            <a:fillRect/>
          </a:stretch>
        </p:blipFill>
        <p:spPr>
          <a:xfrm>
            <a:off x="7715622" y="2713756"/>
            <a:ext cx="2714871" cy="350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/>
          <a:stretch>
            <a:fillRect/>
          </a:stretch>
        </p:blipFill>
        <p:spPr bwMode="auto">
          <a:xfrm>
            <a:off x="4972843" y="3501008"/>
            <a:ext cx="2545558" cy="23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 bwMode="auto">
          <a:xfrm>
            <a:off x="631284" y="251236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 bwMode="auto">
          <a:xfrm>
            <a:off x="661864" y="178056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756538" y="1196752"/>
            <a:ext cx="7920880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焊接、气割作业：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、气焊作业时，氧气瓶与乙炔气瓶间距不够</a:t>
            </a: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5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米，氧气瓶与乙炔气瓶据动火点距离不够</a:t>
            </a: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10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米。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2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、焊接作业，焊工不戴安全帽。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3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、氧气瓶、乙炔气瓶混载、混放、乙炔气瓶卧放。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4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、施工现场氧气瓶、乙炔气瓶放在室内。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5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、氧气瓶，乙炔瓶防护帽、胶圈、压力表等安全附件缺损或不完好。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6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、施工现场氧气瓶、乙炔气瓶在烈日下暴晒。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7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、手持把线爬梯登高。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8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、氧气、乙炔皮管接口处不采取绑扎、卡紧措施。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9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、焊工工作完毕，不及时清理现场，不清理皮管、电焊导线，不关闭乙炔、氧气阀门，不关闭电焊机电源等。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10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、焊接作业时，二次线搭接点距焊接点过远，为直接与焊件相连利用管线或设备搭接二次线。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11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、电焊带接头铜线裸露不及时处理等。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 bwMode="auto">
          <a:xfrm>
            <a:off x="655946" y="260648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767408" y="1484784"/>
            <a:ext cx="8765227" cy="475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电气作业：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、电气作业不按规定佩戴绝缘手套、护眼镜、穿绝缘鞋、使用绝缘隔板、不站在绝缘垫上。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2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、电气作业不按规定挂警示牌，设警戒线，不设置隔断设施。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3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、不严格按顺序逐项进行电器操作。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4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、电气作业前不对工具进行检测，不停电、不验电、不挂接地线。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5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、电器操作不使用安全器具，用电笔代替螺丝刀作业。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6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、接临时线时，直接用线头代替插头插接。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7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、临时用电时，电线未架空或架空高度不够或不使用绝缘物体架设。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8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、在装置区、罐区或其他爆炸危险场所临时用电作业，使用的电器设备防爆等级没有达到所在场所要求或防爆实施不完好，临时用电线路有接头。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9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、多台临时用电设备用同一开关控制。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 bwMode="auto">
          <a:xfrm>
            <a:off x="637204" y="142258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二、常见习惯性违章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911424" y="1285258"/>
            <a:ext cx="9505056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设备检修作业：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、未制定设备检修安全方案，落实检修人员、检修组织、安全措施等；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2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、检修前，没有对参加检修作业的人员进行必要的安全教育；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3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、无上岗操作证的人员从事特种作业，无监护人或监护人不在现场；   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4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、检修人员在工作时，随意改变或拆除安全防护装置、安全围栏等；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5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、检修前没有对各种工具的安全状况进行检查；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6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、检修作业现场未设置警戒线和“设备检修、禁止合闸”等安全警示标志；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7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、现场的易燃易爆物品没有立即清理干净；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8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、需夜间检修的作业场所，未设有足够亮度的照明装置。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509120"/>
            <a:ext cx="2577073" cy="20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2"/>
          <a:stretch>
            <a:fillRect/>
          </a:stretch>
        </p:blipFill>
        <p:spPr bwMode="auto">
          <a:xfrm>
            <a:off x="5375920" y="4869160"/>
            <a:ext cx="2792023" cy="162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pic>
        <p:nvPicPr>
          <p:cNvPr id="13314" name="Picture 5" descr="110521081260040f412393b7fa_jpg_thu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556792"/>
            <a:ext cx="35115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3704" y="1673928"/>
            <a:ext cx="7245191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从前有一个小和尚出家后，开始学剃头，老和尚先让他在冬瓜上练习，小和尚每次练习完剃头后，将剃刀随手插在冬瓜上，后来在给老和尚剃头时，也将剃刀随手插在了老和尚的头上。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故事告诉我们，习惯性的坏行为危害甚大。在我们日常工作中，坏习惯不能及时纠正，事故迟早会到来。我们发生的各种事故，几乎都与习惯性违章分不开。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13316" name="标题 1"/>
          <p:cNvSpPr>
            <a:spLocks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1343859" y="764255"/>
            <a:ext cx="457200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dk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一个并不好笑的故事</a:t>
            </a:r>
            <a:endParaRPr lang="zh-CN" altLang="en-US" sz="2800" b="1" kern="1200" dirty="0">
              <a:solidFill>
                <a:schemeClr val="dk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651009" y="195486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一、习惯性违章概述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37890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43473" y="1928813"/>
            <a:ext cx="7946578" cy="454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要反习惯性违章，首先得让职工明白哪些行为是违章行为：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altLang="zh-CN" sz="11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进入施工作业现场不正确佩戴安全帽</a:t>
            </a:r>
            <a:endParaRPr lang="en-US" altLang="zh-CN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使用电动工具时不戴绝缘手套</a:t>
            </a:r>
            <a:endParaRPr lang="en-US" altLang="zh-CN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工作后不能保持良好的现场面貌</a:t>
            </a:r>
            <a:endParaRPr lang="en-US" altLang="zh-CN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在需要加盖板之处不加盖板</a:t>
            </a:r>
            <a:endParaRPr lang="en-US" altLang="zh-CN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将消防器材移作他用</a:t>
            </a:r>
            <a:endParaRPr lang="en-US" altLang="zh-CN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做监护人时，擅自离岗做其他事</a:t>
            </a:r>
            <a:endParaRPr lang="en-US" altLang="zh-CN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高处作业不使用工具袋</a:t>
            </a:r>
            <a:endParaRPr lang="en-US" altLang="zh-CN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不具备作业资质</a:t>
            </a:r>
            <a:endParaRPr lang="en-US" altLang="zh-CN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………..</a:t>
            </a:r>
            <a:r>
              <a:rPr lang="en-US" altLang="zh-CN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</a:t>
            </a:r>
            <a:endParaRPr lang="en-US" altLang="zh-CN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663847" y="240831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9940" name="矩形 3"/>
          <p:cNvSpPr>
            <a:spLocks noChangeArrowheads="1"/>
          </p:cNvSpPr>
          <p:nvPr/>
        </p:nvSpPr>
        <p:spPr bwMode="auto">
          <a:xfrm>
            <a:off x="705361" y="1322356"/>
            <a:ext cx="24688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、找出违章现象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pic>
        <p:nvPicPr>
          <p:cNvPr id="39941" name="Picture 8" descr="专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786063"/>
            <a:ext cx="2857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 bwMode="auto">
          <a:xfrm>
            <a:off x="551384" y="227414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0963" name="矩形 8"/>
          <p:cNvSpPr>
            <a:spLocks noChangeArrowheads="1"/>
          </p:cNvSpPr>
          <p:nvPr/>
        </p:nvSpPr>
        <p:spPr bwMode="auto">
          <a:xfrm>
            <a:off x="1127448" y="1870883"/>
            <a:ext cx="4572000" cy="56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麻痹侥幸心理。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安全意识淡薄。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安全生产责任制未得到真正落实。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安全管理讲的多抓的少。。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存在重“大”轻“小”的现象。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现场监督管理落空。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………….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40964" name="矩形 7"/>
          <p:cNvSpPr>
            <a:spLocks noChangeArrowheads="1"/>
          </p:cNvSpPr>
          <p:nvPr/>
        </p:nvSpPr>
        <p:spPr bwMode="auto">
          <a:xfrm>
            <a:off x="767408" y="1264699"/>
            <a:ext cx="6643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、追根溯源。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pic>
        <p:nvPicPr>
          <p:cNvPr id="40965" name="Picture 8" descr="200711031552306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519124"/>
            <a:ext cx="2535237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pic>
        <p:nvPicPr>
          <p:cNvPr id="41986" name="Picture 8" descr="缺乏知识，走向深渊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8" y="1451959"/>
            <a:ext cx="3890059" cy="29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/>
          <p:nvPr/>
        </p:nvSpPr>
        <p:spPr bwMode="auto">
          <a:xfrm>
            <a:off x="551384" y="209402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1988" name="矩形 3"/>
          <p:cNvSpPr>
            <a:spLocks noChangeArrowheads="1"/>
          </p:cNvSpPr>
          <p:nvPr/>
        </p:nvSpPr>
        <p:spPr bwMode="auto">
          <a:xfrm>
            <a:off x="551384" y="1311988"/>
            <a:ext cx="433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、制定措施、开展教育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911425" y="2000250"/>
            <a:ext cx="5827514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梳理所在岗位常见违章行为，逐项制定规章措施，通过典型事例宣传、事故原因分析讨论、安全防范演练等途径，采取生动、形象、有效的方式开展安全教育，让安全知识、安全意识真正入脑入心，牢固树立“安全是天”的理念，时刻绷紧安全这根弦。</a:t>
            </a:r>
            <a:endParaRPr lang="en-US" altLang="zh-CN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endParaRPr lang="zh-CN" altLang="en-US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41990" name="矩形 6"/>
          <p:cNvSpPr>
            <a:spLocks noChangeArrowheads="1"/>
          </p:cNvSpPr>
          <p:nvPr/>
        </p:nvSpPr>
        <p:spPr bwMode="auto">
          <a:xfrm>
            <a:off x="911425" y="4384381"/>
            <a:ext cx="974151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要通过一系列的培训，提升职工的业务技能，从根本上改善由于职工技能不熟悉导致失误的现象。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明确作业审批和安全操作规范，减少随意作业的机会和条件，从根本上避免事故的发生。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通过突击抽考、演习、竞赛等方式让有关人员真正掌握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《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安全生产法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》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《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安全操作规程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》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等。</a:t>
            </a:r>
            <a:endParaRPr lang="zh-CN" altLang="en-US" sz="1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27843" y="2271070"/>
            <a:ext cx="10873207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“千里之堤，溃于蚁穴”。重大事件的起因往往是微小的，甚至是微不足道的，让人麻痹大意，造成严重的后果。我们要学会抓“小”防“大”，善于从细微之处发现问题，把工作做在前面，要通过抓小事，找准薄弱环节，找出规章制度方面的漏洞，找到事故案件的苗头，及时堵塞，消除隐患，确保安全工作万无一失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696388" y="162824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012" name="矩形 3"/>
          <p:cNvSpPr>
            <a:spLocks noChangeArrowheads="1"/>
          </p:cNvSpPr>
          <p:nvPr/>
        </p:nvSpPr>
        <p:spPr bwMode="auto">
          <a:xfrm>
            <a:off x="663847" y="1293751"/>
            <a:ext cx="635793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、养成“小题大做”的习惯。 </a:t>
            </a:r>
            <a:endParaRPr lang="zh-CN" altLang="en-US" sz="24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767408" y="2060848"/>
            <a:ext cx="10366671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真正树立“安全第一、预防为主”的思想，自觉坚持“管生产必须管安全”的原则，以身作则，做反“习惯性违章”的带头人。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按照“分级管理、责任到人”的原则，对“习惯性违章”实行“四全”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全员、全方位、全过程、全天候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综合治理，把反“习惯性违章”纳入安全生产责任制之中。做到层层抓、层层落实，并与绩效挂钩，使安全生产责任制的约束作用和绩效激励作用有机地结合起来，形成反“习惯性违章”的强大推动力。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641151" y="131465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4036" name="矩形 3"/>
          <p:cNvSpPr>
            <a:spLocks noChangeArrowheads="1"/>
          </p:cNvSpPr>
          <p:nvPr/>
        </p:nvSpPr>
        <p:spPr bwMode="auto">
          <a:xfrm>
            <a:off x="663847" y="1428750"/>
            <a:ext cx="830282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、领导必须成为安全管理的内行并做反违章的带头人。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63847" y="2307475"/>
            <a:ext cx="6008217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要切实把安全制度建设和落实当成一件大事来抓，通过落实安全制度来规范人的行为、约束人的思想，达到克服思想惰性、强化安全意识的目的。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638189" y="197219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060" name="矩形 3"/>
          <p:cNvSpPr>
            <a:spLocks noChangeArrowheads="1"/>
          </p:cNvSpPr>
          <p:nvPr/>
        </p:nvSpPr>
        <p:spPr bwMode="auto">
          <a:xfrm>
            <a:off x="663847" y="1365410"/>
            <a:ext cx="4907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、狠抓落实、制度面前人人平等。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pic>
        <p:nvPicPr>
          <p:cNvPr id="45061" name="Picture 9" descr="地面开口加防护警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858889"/>
            <a:ext cx="35544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055440" y="1916832"/>
            <a:ext cx="10369152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⑴ 班组长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班组的核心，既是生产者，又是管理者。班组安全工作的好坏主要取决于这些人。班组长敢于抓“习惯性违章”，就能带动一批人，管好一个班。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⑵ 特种作业人员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处在关键岗位，或者从事危险性较大的作业，随时有危及自身和他人安全的可能，是事故多发之源。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⑶ 青年职工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多为新工人，往往安全意识较差，技术素质较低，好奇心、好胜心强，极易发生违章违纪现象。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726953" y="151111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084" name="矩形 3"/>
          <p:cNvSpPr>
            <a:spLocks noChangeArrowheads="1"/>
          </p:cNvSpPr>
          <p:nvPr/>
        </p:nvSpPr>
        <p:spPr bwMode="auto">
          <a:xfrm>
            <a:off x="811016" y="1275236"/>
            <a:ext cx="2926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、抓好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种人的教育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639177" y="2238164"/>
            <a:ext cx="1022513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班组是企业的“细胞”，既是安全管理的重点，也是反“习惯性违章”的主要阵地。根据调查分析，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90%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以上的事故发生在生产班组，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80%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以上的事故的直接原因都是在班组生产中违章指挥、违章作业或者各种隐患没有被及时发现和消除造成的。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防止人的不安全行为，消除物的不安全状态，必须从班组做起，一切安全管理的措施、方法、手段只有在班组真正发挥作用，才能有效地避免事故和伤害发生。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663847" y="17058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7108" name="矩形 3"/>
          <p:cNvSpPr>
            <a:spLocks noChangeArrowheads="1"/>
          </p:cNvSpPr>
          <p:nvPr/>
        </p:nvSpPr>
        <p:spPr bwMode="auto">
          <a:xfrm>
            <a:off x="578096" y="1292507"/>
            <a:ext cx="18592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、立足班组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551384" y="1700530"/>
            <a:ext cx="10693188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28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⑴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抓好日常安全意识教育。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针对“违章不一定出事故”的侥幸心理，用正反两方面的典型案例分析其危害性，启发职工自觉遵章守纪，增强自我保护意识。通过自查自纠，自我揭露，同时查纠身边的不安全行为、事故苗子和事故隐患，从“本身无违章”到“身边无事故”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⑵ 抓好岗位培训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让职工掌握作业标准、操作技能、设备故障处理技能、消防知识和规章制度；做到“四比”</a:t>
            </a:r>
            <a:r>
              <a:rPr lang="en-US" altLang="zh-CN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(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比敬业爱岗态度，比职业技术水平，比实际操作能力，比安全作业标准</a:t>
            </a:r>
            <a:r>
              <a:rPr lang="en-US" altLang="zh-CN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)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，“三不”</a:t>
            </a:r>
            <a:r>
              <a:rPr lang="en-US" altLang="zh-CN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(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不伤害自己，不伤害他人，不被他人伤害</a:t>
            </a:r>
            <a:r>
              <a:rPr lang="en-US" altLang="zh-CN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)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。</a:t>
            </a:r>
            <a:endParaRPr lang="zh-CN" altLang="en-US" sz="1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⑶ 开好班前会。这是做好班组安全管理的重要手段，班前会内容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：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a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、人员健康和心理状况的认证。班组长和安全员应关注每个班组成员的身心健康，发现健康状况不良、疲倦或带着烦恼和心事上岗的人员，应给予教育、帮助或临时调换工作。必要时可暂停其工作。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b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、进行劳保用品穿戴情况的检查。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c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、安全交接、作业指示和危险的分析预测。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d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、协同要求，做好共同作业中的配合与联系的安排，保证集体作业中的安全。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542482" y="166373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8132" name="矩形 3"/>
          <p:cNvSpPr>
            <a:spLocks noChangeArrowheads="1"/>
          </p:cNvSpPr>
          <p:nvPr/>
        </p:nvSpPr>
        <p:spPr bwMode="auto">
          <a:xfrm>
            <a:off x="570192" y="979174"/>
            <a:ext cx="18592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、立足班组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767408" y="2276872"/>
            <a:ext cx="10585176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⑷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建立班组成员互保制。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通过互保制，班组成员互相帮助，互相监督，互相提醒，消除控制危险因素，防止发生伤害事故；互相检查设备工具和安全装置是否符合安全要求；互相督促实行标准化作业；</a:t>
            </a:r>
            <a:endParaRPr lang="zh-CN" altLang="en-US" sz="1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⑸开展危险辨识活动。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以各岗位生产特点和工艺过程，以其危险源为对象，通过从业人员自己的调查分析研究来预防事故发生，唤起全体生产人员对安全的重视，增强对危险的敏感性、识别能力和预知能力；变传统的被动管理为主动管理，实现群体的自我管理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⑹建立健全安全档案。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这是班组安全建设的基础工作，对于了解掌握班组安全建设的发展变化情况，总结经验，吸取教训。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551384" y="131465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9156" name="矩形 3"/>
          <p:cNvSpPr>
            <a:spLocks noChangeArrowheads="1"/>
          </p:cNvSpPr>
          <p:nvPr/>
        </p:nvSpPr>
        <p:spPr bwMode="auto">
          <a:xfrm>
            <a:off x="690558" y="1340768"/>
            <a:ext cx="18592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、立足班组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3847" y="2060848"/>
            <a:ext cx="10801200" cy="207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什么是习惯性违章 </a:t>
            </a:r>
            <a:endParaRPr lang="en-US" altLang="zh-CN" sz="2800" kern="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br>
              <a:rPr lang="zh-CN" altLang="en-US" sz="2400" kern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</a:br>
            <a:r>
              <a:rPr lang="zh-CN" altLang="en-US" sz="2400" kern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　　</a:t>
            </a:r>
            <a:r>
              <a:rPr lang="zh-CN" altLang="en-US" sz="2400" b="1" kern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习惯性违章大多属行为性违章的范畴。</a:t>
            </a:r>
            <a:endParaRPr lang="en-US" altLang="zh-CN" sz="2400" b="1" kern="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所谓习惯性违章，是指那些固守旧有的不良作业传统和工作习惯，违反安全工作规程的行为。它是在一定环境下形成，没有被及时纠正，而逐渐固化为常态做法的错误行为。</a:t>
            </a:r>
            <a:endParaRPr lang="zh-CN" altLang="en-US" sz="2400" kern="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14339" name="标题 1"/>
          <p:cNvSpPr>
            <a:spLocks noGrp="1"/>
          </p:cNvSpPr>
          <p:nvPr>
            <p:ph type="title" idx="4294967295"/>
          </p:nvPr>
        </p:nvSpPr>
        <p:spPr>
          <a:xfrm>
            <a:off x="663847" y="260648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663847" y="2409740"/>
            <a:ext cx="10337774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现场监督要腿勤、眼尖、敢管、当机立断，制止违章分秒不能拖延。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严格落实各种安全规章制度，强化安全监督工作，是阻止习惯性违章事故发生的一道重要的外界防线。各级领导和安全管理人员坚持对现场不定期、经常性地监督检查，不放过任何蛛丝马迹，发现影响安全生产的违章行为必须立即制止、严肃处理。使广大员工在管控过程中受到教育，使习惯性违章失去生存的土壤。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663847" y="131465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0180" name="矩形 3"/>
          <p:cNvSpPr>
            <a:spLocks noChangeArrowheads="1"/>
          </p:cNvSpPr>
          <p:nvPr/>
        </p:nvSpPr>
        <p:spPr bwMode="auto">
          <a:xfrm>
            <a:off x="802258" y="1410118"/>
            <a:ext cx="4018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9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加强对现场安全的监督。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767408" y="1988840"/>
            <a:ext cx="10657184" cy="42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在工作和生产操作中重视安全生产，避免出现违章行为，有赖于对其进行有效的安全行为激励。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通过激励措施，引导职工把安全需要作为一种自觉的心理活动和行为准则，同时加大对习惯性违章的处罚力度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正确的激励应遵循以下原则：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a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、目标结合原则。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b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、物质激励与精神激励相结合的原则。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c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、正激励与负激励相结合的原则。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d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、公正公平原则。必须赏罚严明，铁面无私，不论亲疏，一视同仁。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551384" y="104717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三、习惯性违章的治理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1204" name="矩形 4"/>
          <p:cNvSpPr>
            <a:spLocks noChangeArrowheads="1"/>
          </p:cNvSpPr>
          <p:nvPr/>
        </p:nvSpPr>
        <p:spPr bwMode="auto">
          <a:xfrm>
            <a:off x="734236" y="1323677"/>
            <a:ext cx="7193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、建立安全行为激励机制，严格执行安全考核制度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graphicFrame>
        <p:nvGraphicFramePr>
          <p:cNvPr id="6" name="内容占位符 5"/>
          <p:cNvGraphicFramePr>
            <a:graphicFrameLocks noGrp="1"/>
          </p:cNvGraphicFramePr>
          <p:nvPr>
            <p:ph sz="half" idx="4294967295"/>
          </p:nvPr>
        </p:nvGraphicFramePr>
        <p:xfrm>
          <a:off x="2046984" y="2368114"/>
          <a:ext cx="41941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2227" name="Picture 2" descr="4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458582"/>
            <a:ext cx="3624263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663847" y="1420961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一、严禁无资质上岗</a:t>
            </a:r>
            <a:endParaRPr lang="zh-CN" altLang="en-US" sz="2400" b="1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726953" y="202903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pic>
        <p:nvPicPr>
          <p:cNvPr id="53250" name="Picture 2" descr="2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379365"/>
            <a:ext cx="557371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384" y="1375310"/>
            <a:ext cx="6016153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二、严禁作业审批走过场</a:t>
            </a:r>
            <a:endParaRPr lang="en-US" altLang="zh-CN" sz="28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填写二票（危险作业审批单、危险因素辨识单）不认真。</a:t>
            </a:r>
            <a:endParaRPr lang="en-US" altLang="zh-CN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作业条件审查不去现场。</a:t>
            </a:r>
            <a:endParaRPr lang="en-US" altLang="zh-CN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随意授权。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64196" y="102718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graphicFrame>
        <p:nvGraphicFramePr>
          <p:cNvPr id="6" name="内容占位符 5"/>
          <p:cNvGraphicFramePr>
            <a:graphicFrameLocks noGrp="1"/>
          </p:cNvGraphicFramePr>
          <p:nvPr>
            <p:ph sz="half" idx="4294967295"/>
          </p:nvPr>
        </p:nvGraphicFramePr>
        <p:xfrm>
          <a:off x="2166910" y="2643182"/>
          <a:ext cx="3624258" cy="322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4275" name="Picture 2" descr="39">
            <a:hlinkClick r:id="rId10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1"/>
          <a:stretch>
            <a:fillRect/>
          </a:stretch>
        </p:blipFill>
        <p:spPr>
          <a:xfrm>
            <a:off x="6834188" y="2000250"/>
            <a:ext cx="33337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726953" y="1343468"/>
            <a:ext cx="537093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三、严禁上岗不按规定安全着装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pic>
        <p:nvPicPr>
          <p:cNvPr id="54277" name="Picture 2" descr="0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4714875"/>
            <a:ext cx="2365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 txBox="1"/>
          <p:nvPr/>
        </p:nvSpPr>
        <p:spPr bwMode="auto">
          <a:xfrm>
            <a:off x="726953" y="17816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1743374" y="2081367"/>
            <a:ext cx="5144713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高处作业不系安全带、不带安全帽、不使用工具包。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pic>
        <p:nvPicPr>
          <p:cNvPr id="55299" name="Picture 4" descr="01">
            <a:hlinkClick r:id="rId5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3607571" y="2924944"/>
            <a:ext cx="2522857" cy="3520443"/>
          </a:xfrm>
          <a:prstGeom prst="rect">
            <a:avLst/>
          </a:prstGeom>
          <a:noFill/>
          <a:ln>
            <a:noFill/>
          </a:ln>
        </p:spPr>
      </p:pic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839416" y="1379190"/>
            <a:ext cx="4691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三、严禁上岗不按规定安全着装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pic>
        <p:nvPicPr>
          <p:cNvPr id="55301" name="Picture 6" descr="11052618206f0a5a740b9bbe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07" y="1428750"/>
            <a:ext cx="2428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 txBox="1"/>
          <p:nvPr/>
        </p:nvSpPr>
        <p:spPr bwMode="auto">
          <a:xfrm>
            <a:off x="707215" y="165494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pic>
        <p:nvPicPr>
          <p:cNvPr id="56322" name="Picture 2" descr="33">
            <a:hlinkClick r:id="rId5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6115742" y="2055176"/>
            <a:ext cx="4240530" cy="38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685543" y="1205457"/>
            <a:ext cx="908379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四、严禁作业现场私自拆（仍）警告牌和无防护涉电作业。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56324" name="Text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10625" y="2559050"/>
            <a:ext cx="1714500" cy="368300"/>
          </a:xfrm>
          <a:prstGeom prst="rect">
            <a:avLst/>
          </a:pr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dk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6325" name="Picture 2" descr="3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70" y="2055176"/>
            <a:ext cx="4595730" cy="418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 txBox="1"/>
          <p:nvPr/>
        </p:nvSpPr>
        <p:spPr bwMode="auto">
          <a:xfrm>
            <a:off x="658904" y="167184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pic>
        <p:nvPicPr>
          <p:cNvPr id="57346" name="Picture 2" descr="32">
            <a:hlinkClick r:id="rId5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3431704" y="1587907"/>
            <a:ext cx="5328867" cy="4872306"/>
          </a:xfrm>
          <a:prstGeom prst="rect">
            <a:avLst/>
          </a:prstGeom>
          <a:noFill/>
          <a:ln>
            <a:noFill/>
          </a:ln>
        </p:spPr>
      </p:pic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762454" y="1324272"/>
            <a:ext cx="421880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五、严禁随意动用消防工具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790062" y="181272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663847" y="1143168"/>
            <a:ext cx="8323262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六、严禁未进行气体检测和应急措施不到位的情况下，进入有限空间或防爆区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pic>
        <p:nvPicPr>
          <p:cNvPr id="58371" name="Picture 8" descr="65391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420888"/>
            <a:ext cx="4752528" cy="396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 txBox="1"/>
          <p:nvPr/>
        </p:nvSpPr>
        <p:spPr bwMode="auto">
          <a:xfrm>
            <a:off x="663847" y="116632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9394" name="TextBox 4"/>
          <p:cNvSpPr txBox="1">
            <a:spLocks noChangeArrowheads="1"/>
          </p:cNvSpPr>
          <p:nvPr/>
        </p:nvSpPr>
        <p:spPr bwMode="auto">
          <a:xfrm>
            <a:off x="663841" y="1120180"/>
            <a:ext cx="861129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七、严禁设备操作人员酒后上岗和当班时间脱岗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pic>
        <p:nvPicPr>
          <p:cNvPr id="59395" name="Picture 2" descr="22">
            <a:hlinkClick r:id="rId5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6176825" y="2245180"/>
            <a:ext cx="4233662" cy="387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6" name="Picture 2" descr="0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060848"/>
            <a:ext cx="427417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 txBox="1"/>
          <p:nvPr/>
        </p:nvSpPr>
        <p:spPr bwMode="auto">
          <a:xfrm>
            <a:off x="726953" y="80478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5" name="图片 24" descr="〔微信公众号：安全生产管理〕二维码（黑白）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765" y="3943350"/>
            <a:ext cx="598805" cy="5988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" name="Freeform 19"/>
          <p:cNvSpPr/>
          <p:nvPr>
            <p:custDataLst>
              <p:tags r:id="rId5"/>
            </p:custDataLst>
          </p:nvPr>
        </p:nvSpPr>
        <p:spPr bwMode="gray">
          <a:xfrm>
            <a:off x="4460875" y="3595688"/>
            <a:ext cx="1892300" cy="673100"/>
          </a:xfrm>
          <a:custGeom>
            <a:avLst/>
            <a:gdLst>
              <a:gd name="T0" fmla="*/ 2 w 1225"/>
              <a:gd name="T1" fmla="*/ 102 h 467"/>
              <a:gd name="T2" fmla="*/ 26 w 1225"/>
              <a:gd name="T3" fmla="*/ 91 h 467"/>
              <a:gd name="T4" fmla="*/ 71 w 1225"/>
              <a:gd name="T5" fmla="*/ 71 h 467"/>
              <a:gd name="T6" fmla="*/ 135 w 1225"/>
              <a:gd name="T7" fmla="*/ 49 h 467"/>
              <a:gd name="T8" fmla="*/ 218 w 1225"/>
              <a:gd name="T9" fmla="*/ 27 h 467"/>
              <a:gd name="T10" fmla="*/ 316 w 1225"/>
              <a:gd name="T11" fmla="*/ 9 h 467"/>
              <a:gd name="T12" fmla="*/ 427 w 1225"/>
              <a:gd name="T13" fmla="*/ 0 h 467"/>
              <a:gd name="T14" fmla="*/ 552 w 1225"/>
              <a:gd name="T15" fmla="*/ 3 h 467"/>
              <a:gd name="T16" fmla="*/ 687 w 1225"/>
              <a:gd name="T17" fmla="*/ 22 h 467"/>
              <a:gd name="T18" fmla="*/ 821 w 1225"/>
              <a:gd name="T19" fmla="*/ 60 h 467"/>
              <a:gd name="T20" fmla="*/ 929 w 1225"/>
              <a:gd name="T21" fmla="*/ 104 h 467"/>
              <a:gd name="T22" fmla="*/ 1015 w 1225"/>
              <a:gd name="T23" fmla="*/ 150 h 467"/>
              <a:gd name="T24" fmla="*/ 1078 w 1225"/>
              <a:gd name="T25" fmla="*/ 195 h 467"/>
              <a:gd name="T26" fmla="*/ 1122 w 1225"/>
              <a:gd name="T27" fmla="*/ 233 h 467"/>
              <a:gd name="T28" fmla="*/ 1146 w 1225"/>
              <a:gd name="T29" fmla="*/ 258 h 467"/>
              <a:gd name="T30" fmla="*/ 1154 w 1225"/>
              <a:gd name="T31" fmla="*/ 269 h 467"/>
              <a:gd name="T32" fmla="*/ 1162 w 1225"/>
              <a:gd name="T33" fmla="*/ 467 h 467"/>
              <a:gd name="T34" fmla="*/ 990 w 1225"/>
              <a:gd name="T35" fmla="*/ 356 h 467"/>
              <a:gd name="T36" fmla="*/ 982 w 1225"/>
              <a:gd name="T37" fmla="*/ 346 h 467"/>
              <a:gd name="T38" fmla="*/ 960 w 1225"/>
              <a:gd name="T39" fmla="*/ 319 h 467"/>
              <a:gd name="T40" fmla="*/ 922 w 1225"/>
              <a:gd name="T41" fmla="*/ 280 h 467"/>
              <a:gd name="T42" fmla="*/ 863 w 1225"/>
              <a:gd name="T43" fmla="*/ 235 h 467"/>
              <a:gd name="T44" fmla="*/ 785 w 1225"/>
              <a:gd name="T45" fmla="*/ 187 h 467"/>
              <a:gd name="T46" fmla="*/ 683 w 1225"/>
              <a:gd name="T47" fmla="*/ 142 h 467"/>
              <a:gd name="T48" fmla="*/ 554 w 1225"/>
              <a:gd name="T49" fmla="*/ 106 h 467"/>
              <a:gd name="T50" fmla="*/ 425 w 1225"/>
              <a:gd name="T51" fmla="*/ 83 h 467"/>
              <a:gd name="T52" fmla="*/ 307 w 1225"/>
              <a:gd name="T53" fmla="*/ 74 h 467"/>
              <a:gd name="T54" fmla="*/ 205 w 1225"/>
              <a:gd name="T55" fmla="*/ 75 h 467"/>
              <a:gd name="T56" fmla="*/ 120 w 1225"/>
              <a:gd name="T57" fmla="*/ 82 h 467"/>
              <a:gd name="T58" fmla="*/ 55 w 1225"/>
              <a:gd name="T59" fmla="*/ 92 h 467"/>
              <a:gd name="T60" fmla="*/ 14 w 1225"/>
              <a:gd name="T61" fmla="*/ 100 h 467"/>
              <a:gd name="T62" fmla="*/ 0 w 1225"/>
              <a:gd name="T63" fmla="*/ 104 h 4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BACCCE"/>
              </a:gs>
              <a:gs pos="100000">
                <a:srgbClr val="789BA0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91394" tIns="45695" rIns="91394" bIns="45695"/>
          <a:lstStyle/>
          <a:p>
            <a:endParaRPr lang="zh-CN" altLang="en-US" sz="1800">
              <a:solidFill>
                <a:schemeClr val="dk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Freeform 24"/>
          <p:cNvSpPr/>
          <p:nvPr>
            <p:custDataLst>
              <p:tags r:id="rId6"/>
            </p:custDataLst>
          </p:nvPr>
        </p:nvSpPr>
        <p:spPr bwMode="gray">
          <a:xfrm>
            <a:off x="5470525" y="4194175"/>
            <a:ext cx="768350" cy="1735138"/>
          </a:xfrm>
          <a:custGeom>
            <a:avLst/>
            <a:gdLst>
              <a:gd name="T0" fmla="*/ 451 w 501"/>
              <a:gd name="T1" fmla="*/ 1158 h 1198"/>
              <a:gd name="T2" fmla="*/ 359 w 501"/>
              <a:gd name="T3" fmla="*/ 1072 h 1198"/>
              <a:gd name="T4" fmla="*/ 281 w 501"/>
              <a:gd name="T5" fmla="*/ 983 h 1198"/>
              <a:gd name="T6" fmla="*/ 217 w 501"/>
              <a:gd name="T7" fmla="*/ 896 h 1198"/>
              <a:gd name="T8" fmla="*/ 167 w 501"/>
              <a:gd name="T9" fmla="*/ 814 h 1198"/>
              <a:gd name="T10" fmla="*/ 129 w 501"/>
              <a:gd name="T11" fmla="*/ 743 h 1198"/>
              <a:gd name="T12" fmla="*/ 105 w 501"/>
              <a:gd name="T13" fmla="*/ 689 h 1198"/>
              <a:gd name="T14" fmla="*/ 92 w 501"/>
              <a:gd name="T15" fmla="*/ 654 h 1198"/>
              <a:gd name="T16" fmla="*/ 56 w 501"/>
              <a:gd name="T17" fmla="*/ 518 h 1198"/>
              <a:gd name="T18" fmla="*/ 39 w 501"/>
              <a:gd name="T19" fmla="*/ 396 h 1198"/>
              <a:gd name="T20" fmla="*/ 36 w 501"/>
              <a:gd name="T21" fmla="*/ 294 h 1198"/>
              <a:gd name="T22" fmla="*/ 41 w 501"/>
              <a:gd name="T23" fmla="*/ 212 h 1198"/>
              <a:gd name="T24" fmla="*/ 52 w 501"/>
              <a:gd name="T25" fmla="*/ 151 h 1198"/>
              <a:gd name="T26" fmla="*/ 61 w 501"/>
              <a:gd name="T27" fmla="*/ 114 h 1198"/>
              <a:gd name="T28" fmla="*/ 66 w 501"/>
              <a:gd name="T29" fmla="*/ 101 h 1198"/>
              <a:gd name="T30" fmla="*/ 241 w 501"/>
              <a:gd name="T31" fmla="*/ 0 h 1198"/>
              <a:gd name="T32" fmla="*/ 230 w 501"/>
              <a:gd name="T33" fmla="*/ 200 h 1198"/>
              <a:gd name="T34" fmla="*/ 226 w 501"/>
              <a:gd name="T35" fmla="*/ 208 h 1198"/>
              <a:gd name="T36" fmla="*/ 216 w 501"/>
              <a:gd name="T37" fmla="*/ 231 h 1198"/>
              <a:gd name="T38" fmla="*/ 203 w 501"/>
              <a:gd name="T39" fmla="*/ 272 h 1198"/>
              <a:gd name="T40" fmla="*/ 192 w 501"/>
              <a:gd name="T41" fmla="*/ 332 h 1198"/>
              <a:gd name="T42" fmla="*/ 187 w 501"/>
              <a:gd name="T43" fmla="*/ 413 h 1198"/>
              <a:gd name="T44" fmla="*/ 191 w 501"/>
              <a:gd name="T45" fmla="*/ 516 h 1198"/>
              <a:gd name="T46" fmla="*/ 209 w 501"/>
              <a:gd name="T47" fmla="*/ 638 h 1198"/>
              <a:gd name="T48" fmla="*/ 239 w 501"/>
              <a:gd name="T49" fmla="*/ 751 h 1198"/>
              <a:gd name="T50" fmla="*/ 278 w 501"/>
              <a:gd name="T51" fmla="*/ 854 h 1198"/>
              <a:gd name="T52" fmla="*/ 323 w 501"/>
              <a:gd name="T53" fmla="*/ 946 h 1198"/>
              <a:gd name="T54" fmla="*/ 369 w 501"/>
              <a:gd name="T55" fmla="*/ 1025 h 1198"/>
              <a:gd name="T56" fmla="*/ 414 w 501"/>
              <a:gd name="T57" fmla="*/ 1091 h 1198"/>
              <a:gd name="T58" fmla="*/ 453 w 501"/>
              <a:gd name="T59" fmla="*/ 1142 h 1198"/>
              <a:gd name="T60" fmla="*/ 483 w 501"/>
              <a:gd name="T61" fmla="*/ 1178 h 1198"/>
              <a:gd name="T62" fmla="*/ 500 w 501"/>
              <a:gd name="T63" fmla="*/ 1196 h 1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789BA0"/>
              </a:gs>
              <a:gs pos="100000">
                <a:srgbClr val="BACCCE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91394" tIns="45695" rIns="91394" bIns="45695"/>
          <a:lstStyle/>
          <a:p>
            <a:endParaRPr lang="zh-CN" altLang="en-US" sz="1800">
              <a:solidFill>
                <a:schemeClr val="dk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Freeform 25"/>
          <p:cNvSpPr/>
          <p:nvPr>
            <p:custDataLst>
              <p:tags r:id="rId7"/>
            </p:custDataLst>
          </p:nvPr>
        </p:nvSpPr>
        <p:spPr bwMode="gray">
          <a:xfrm>
            <a:off x="6011863" y="3467100"/>
            <a:ext cx="1470025" cy="1373188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789BA0"/>
              </a:gs>
              <a:gs pos="100000">
                <a:srgbClr val="BACCCE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91394" tIns="45695" rIns="91394" bIns="45695"/>
          <a:lstStyle/>
          <a:p>
            <a:endParaRPr lang="zh-CN" altLang="en-US" sz="1800">
              <a:solidFill>
                <a:schemeClr val="dk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75" name="AutoShape 2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745355" y="2875280"/>
            <a:ext cx="2736850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BACCC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1800">
              <a:solidFill>
                <a:schemeClr val="dk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 Box 21">
            <a:hlinkClick r:id="rId9" action="ppaction://hlinksldjump"/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292725" y="2919730"/>
            <a:ext cx="19304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910F"/>
                    </a:gs>
                    <a:gs pos="43000">
                      <a:srgbClr val="FF910F"/>
                    </a:gs>
                    <a:gs pos="48000">
                      <a:srgbClr val="FF910F"/>
                    </a:gs>
                    <a:gs pos="100000">
                      <a:srgbClr val="FF910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charset="0"/>
                <a:ea typeface="微软雅黑" panose="020B0503020204020204" pitchFamily="34" charset="-122"/>
              </a:rPr>
              <a:t>习惯性违章指挥</a:t>
            </a:r>
            <a:endParaRPr lang="zh-CN" altLang="en-US" sz="18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910F"/>
                  </a:gs>
                  <a:gs pos="43000">
                    <a:srgbClr val="FF910F"/>
                  </a:gs>
                  <a:gs pos="48000">
                    <a:srgbClr val="FF910F"/>
                  </a:gs>
                  <a:gs pos="100000">
                    <a:srgbClr val="FF910F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9477" name="Oval 37"/>
          <p:cNvSpPr>
            <a:spLocks noChangeArrowheads="1"/>
          </p:cNvSpPr>
          <p:nvPr/>
        </p:nvSpPr>
        <p:spPr bwMode="auto">
          <a:xfrm>
            <a:off x="4806950" y="2924175"/>
            <a:ext cx="370205" cy="360680"/>
          </a:xfrm>
          <a:prstGeom prst="ellipse">
            <a:avLst/>
          </a:prstGeom>
          <a:solidFill>
            <a:srgbClr val="C68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I</a:t>
            </a:r>
            <a:endParaRPr lang="en-US" altLang="zh-CN" sz="16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9473" name="AutoShape 31"/>
          <p:cNvSpPr>
            <a:spLocks noChangeArrowheads="1"/>
          </p:cNvSpPr>
          <p:nvPr/>
        </p:nvSpPr>
        <p:spPr bwMode="gray">
          <a:xfrm>
            <a:off x="7235825" y="4480560"/>
            <a:ext cx="2736850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BACCC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zh-CN" sz="18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740650" y="4525010"/>
            <a:ext cx="1941830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910F"/>
                    </a:gs>
                    <a:gs pos="43000">
                      <a:srgbClr val="FF910F"/>
                    </a:gs>
                    <a:gs pos="48000">
                      <a:srgbClr val="FF910F"/>
                    </a:gs>
                    <a:gs pos="100000">
                      <a:srgbClr val="FF910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charset="0"/>
                <a:ea typeface="微软雅黑" panose="020B0503020204020204" pitchFamily="34" charset="-122"/>
              </a:rPr>
              <a:t>习惯性违规操作</a:t>
            </a:r>
            <a:endParaRPr lang="zh-CN" altLang="en-US" sz="18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910F"/>
                  </a:gs>
                  <a:gs pos="43000">
                    <a:srgbClr val="FF910F"/>
                  </a:gs>
                  <a:gs pos="48000">
                    <a:srgbClr val="FF910F"/>
                  </a:gs>
                  <a:gs pos="100000">
                    <a:srgbClr val="FF910F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9472" name="Oval 38"/>
          <p:cNvSpPr>
            <a:spLocks noChangeArrowheads="1"/>
          </p:cNvSpPr>
          <p:nvPr/>
        </p:nvSpPr>
        <p:spPr bwMode="auto">
          <a:xfrm>
            <a:off x="7298055" y="4533265"/>
            <a:ext cx="370205" cy="360680"/>
          </a:xfrm>
          <a:prstGeom prst="ellipse">
            <a:avLst/>
          </a:prstGeom>
          <a:solidFill>
            <a:srgbClr val="C68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II</a:t>
            </a:r>
            <a:endParaRPr lang="en-US" altLang="zh-CN" sz="16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9469" name="AutoShape 27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589530" y="4259580"/>
            <a:ext cx="2736850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BACCC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1800">
              <a:solidFill>
                <a:schemeClr val="dk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065780" y="4296410"/>
            <a:ext cx="2014855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910F"/>
                    </a:gs>
                    <a:gs pos="43000">
                      <a:srgbClr val="FF910F"/>
                    </a:gs>
                    <a:gs pos="48000">
                      <a:srgbClr val="FF910F"/>
                    </a:gs>
                    <a:gs pos="100000">
                      <a:srgbClr val="FF910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charset="0"/>
                <a:ea typeface="微软雅黑" panose="020B0503020204020204" pitchFamily="34" charset="-122"/>
              </a:rPr>
              <a:t>习惯性违章作业</a:t>
            </a:r>
            <a:endParaRPr lang="zh-CN" altLang="en-US" sz="18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910F"/>
                  </a:gs>
                  <a:gs pos="43000">
                    <a:srgbClr val="FF910F"/>
                  </a:gs>
                  <a:gs pos="48000">
                    <a:srgbClr val="FF910F"/>
                  </a:gs>
                  <a:gs pos="100000">
                    <a:srgbClr val="FF910F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9468" name="Oval 39"/>
          <p:cNvSpPr>
            <a:spLocks noChangeArrowheads="1"/>
          </p:cNvSpPr>
          <p:nvPr/>
        </p:nvSpPr>
        <p:spPr bwMode="auto">
          <a:xfrm>
            <a:off x="2649855" y="4300855"/>
            <a:ext cx="370205" cy="360680"/>
          </a:xfrm>
          <a:prstGeom prst="ellipse">
            <a:avLst/>
          </a:prstGeom>
          <a:solidFill>
            <a:srgbClr val="C68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III</a:t>
            </a:r>
            <a:endParaRPr lang="en-US" altLang="zh-CN" sz="16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9464" name="TextBox 21"/>
          <p:cNvSpPr txBox="1">
            <a:spLocks noChangeArrowheads="1"/>
          </p:cNvSpPr>
          <p:nvPr/>
        </p:nvSpPr>
        <p:spPr bwMode="auto">
          <a:xfrm>
            <a:off x="5595938" y="4179888"/>
            <a:ext cx="85725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事故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623392" y="1129655"/>
            <a:ext cx="1026348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习惯性违章的表现形式 </a:t>
            </a:r>
            <a:br>
              <a:rPr lang="zh-CN" altLang="en-US" sz="2400" kern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</a:br>
            <a:r>
              <a:rPr lang="zh-CN" altLang="en-US" sz="2400" kern="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　　习惯性违章的表现形式，按照违章的性质来划分，可分为以下三种： </a:t>
            </a:r>
            <a:endParaRPr lang="zh-CN" altLang="en-US" sz="2400" kern="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19466" name="标题 1"/>
          <p:cNvSpPr>
            <a:spLocks noGrp="1"/>
          </p:cNvSpPr>
          <p:nvPr>
            <p:ph type="title" idx="4294967295"/>
          </p:nvPr>
        </p:nvSpPr>
        <p:spPr>
          <a:xfrm>
            <a:off x="721520" y="207794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3"/>
          <p:cNvSpPr txBox="1"/>
          <p:nvPr>
            <p:custDataLst>
              <p:tags r:id="rId15"/>
            </p:custDataLst>
          </p:nvPr>
        </p:nvSpPr>
        <p:spPr>
          <a:xfrm>
            <a:off x="7631113" y="2504937"/>
            <a:ext cx="2718568" cy="1476375"/>
          </a:xfrm>
          <a:prstGeom prst="rect">
            <a:avLst/>
          </a:prstGeom>
          <a:noFill/>
          <a:ln>
            <a:solidFill>
              <a:schemeClr val="dk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即负责人在指挥作业过程中，违反安全规程的要求，按不良的传统习惯进行指挥。如作业证不写安全要求；没有安全技术交底等。</a:t>
            </a: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>
            <p:custDataLst>
              <p:tags r:id="rId16"/>
            </p:custDataLst>
          </p:nvPr>
        </p:nvSpPr>
        <p:spPr>
          <a:xfrm>
            <a:off x="2103330" y="4792855"/>
            <a:ext cx="3492607" cy="1476375"/>
          </a:xfrm>
          <a:prstGeom prst="rect">
            <a:avLst/>
          </a:prstGeom>
          <a:noFill/>
          <a:ln>
            <a:solidFill>
              <a:schemeClr val="dk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即违反安全规程的，按照不良的传统习惯，随心所欲地进行生产和施工活动。如未开作业许可证私自动火作业；设备操作监护人不到位等。</a:t>
            </a: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>
            <p:custDataLst>
              <p:tags r:id="rId17"/>
            </p:custDataLst>
          </p:nvPr>
        </p:nvSpPr>
        <p:spPr>
          <a:xfrm>
            <a:off x="6319838" y="5190649"/>
            <a:ext cx="4029843" cy="1198880"/>
          </a:xfrm>
          <a:prstGeom prst="rect">
            <a:avLst/>
          </a:prstGeom>
          <a:noFill/>
          <a:ln>
            <a:solidFill>
              <a:schemeClr val="dk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即在操作中，沿袭不良的传统做法，违反安全规程规定的安全技术或跳项操作的行为。如高处作业不系安全带；焊接切割不佩戴护目镜等。</a:t>
            </a: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911424" y="1344531"/>
            <a:ext cx="5544616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八、严禁“单枪匹马”进行危险作业。</a:t>
            </a:r>
            <a:endParaRPr lang="en-US" altLang="zh-CN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集团规定的十一项危险作业，都必须设立监护人，且监监护人作业过程中不得脱岗，无监护人的情况下，作业人员有权终止自行作业。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723311" y="23176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486935"/>
            <a:ext cx="3960440" cy="42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761471" y="1244774"/>
            <a:ext cx="897133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九、严禁在未停机的状态下，进行机械传动部位维修和清障障。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pic>
        <p:nvPicPr>
          <p:cNvPr id="61443" name="Picture 9" descr="图片1_conew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19" y="1845682"/>
            <a:ext cx="1584890" cy="175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12" descr="图片3_conew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55" y="1737450"/>
            <a:ext cx="1619575" cy="18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图片 14" descr="图片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917125"/>
            <a:ext cx="3604614" cy="1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758445"/>
            <a:ext cx="3840248" cy="242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图片 13" descr="图片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69" y="3614862"/>
            <a:ext cx="2501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 txBox="1"/>
          <p:nvPr/>
        </p:nvSpPr>
        <p:spPr bwMode="auto">
          <a:xfrm>
            <a:off x="1825625" y="28575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pic>
        <p:nvPicPr>
          <p:cNvPr id="62466" name="Picture 2" descr="5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930291"/>
            <a:ext cx="36417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03">
            <a:hlinkClick r:id="rId7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8"/>
          <a:stretch>
            <a:fillRect/>
          </a:stretch>
        </p:blipFill>
        <p:spPr>
          <a:xfrm>
            <a:off x="983432" y="2150923"/>
            <a:ext cx="3383601" cy="309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68" name="Picture 2" descr="0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321602"/>
            <a:ext cx="3484855" cy="27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865749" y="1138221"/>
            <a:ext cx="3571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十、严禁违规行车。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 bwMode="auto">
          <a:xfrm>
            <a:off x="759494" y="71437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+mj-cs"/>
              </a:rPr>
              <a:t>四、安全作业十个严禁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 bwMode="auto">
          <a:xfrm>
            <a:off x="726953" y="260648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小 结</a:t>
            </a:r>
            <a:endParaRPr lang="zh-CN" altLang="en-US" sz="28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63491" name="矩形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4244" y="1403648"/>
            <a:ext cx="1080120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　　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“违章不一定出事故，事故必然出自违章”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，这一事故规律表明习惯性违章的最终后果必然是事故，这就要求我们大家必须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认清习惯性违章的本质原因及其危害性，深刻认识习惯性违章的特点，采取相应的控制措施，对习惯性违章时时刻刻加以防范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，来为企业安全生产保驾护航。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149080"/>
            <a:ext cx="6062578" cy="206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725170"/>
            <a:ext cx="11375390" cy="5407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27941" y="2132856"/>
            <a:ext cx="576779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、顽固性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习惯性违章是一种长期传下来的违章行为，不是在一代人身上偶尔出现，而是几代人身上反复发生、经常出现的违章行为。具有顽固性、多发性的特点。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/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/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/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15363" name="标题 1"/>
          <p:cNvSpPr>
            <a:spLocks noGrp="1"/>
          </p:cNvSpPr>
          <p:nvPr>
            <p:ph type="title" idx="4294967295"/>
          </p:nvPr>
        </p:nvSpPr>
        <p:spPr>
          <a:xfrm>
            <a:off x="663847" y="229246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551384" y="1281951"/>
            <a:ext cx="39290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习惯性违章行为的特点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pic>
        <p:nvPicPr>
          <p:cNvPr id="15365" name="Picture 5" descr="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17524" r="16307" b="9826"/>
          <a:stretch>
            <a:fillRect/>
          </a:stretch>
        </p:blipFill>
        <p:spPr bwMode="auto">
          <a:xfrm>
            <a:off x="6960096" y="1372246"/>
            <a:ext cx="4400718" cy="364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矩形 5"/>
          <p:cNvSpPr>
            <a:spLocks noChangeArrowheads="1"/>
          </p:cNvSpPr>
          <p:nvPr/>
        </p:nvSpPr>
        <p:spPr bwMode="auto">
          <a:xfrm>
            <a:off x="6788814" y="5272692"/>
            <a:ext cx="45720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如进入施工现场必须戴好安全帽并系紧下颌带，但实际上总有人进入施工现场不戴安全帽，或戴安全帽不系帽带。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911425" y="2198985"/>
            <a:ext cx="6552728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、麻痹性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一直都这么做，也没出事啊。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在日常的安全生产中，习惯性违章的危害与这个实验有异曲同工之处，违章的人一时没有发生事故，就如同温水中青蛙没有被立即煮死一样，“水温”还没有升到使“青蛙”死亡的“沸点”。如果每次习惯性违章都必然导致自我伤害或使他人受到伤害，也许就不会去做“温水之蛙”了。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16387" name="标题 1"/>
          <p:cNvSpPr>
            <a:spLocks noGrp="1"/>
          </p:cNvSpPr>
          <p:nvPr>
            <p:ph type="title" idx="4294967295"/>
          </p:nvPr>
        </p:nvSpPr>
        <p:spPr>
          <a:xfrm>
            <a:off x="663847" y="285750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88" name="矩形 3"/>
          <p:cNvSpPr>
            <a:spLocks noChangeArrowheads="1"/>
          </p:cNvSpPr>
          <p:nvPr/>
        </p:nvSpPr>
        <p:spPr bwMode="auto">
          <a:xfrm>
            <a:off x="707215" y="1428750"/>
            <a:ext cx="3929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习惯性违章行为的特点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pic>
        <p:nvPicPr>
          <p:cNvPr id="5" name="Picture 5" descr="20080512_c6ff07984276377ffe04zQK4BjwayeB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" r="3204" b="3408"/>
          <a:stretch>
            <a:fillRect/>
          </a:stretch>
        </p:blipFill>
        <p:spPr bwMode="auto">
          <a:xfrm>
            <a:off x="8040216" y="2433658"/>
            <a:ext cx="3096343" cy="344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pic>
        <p:nvPicPr>
          <p:cNvPr id="5" name="Picture 4" descr="200910191137029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5781"/>
          <a:stretch>
            <a:fillRect/>
          </a:stretch>
        </p:blipFill>
        <p:spPr bwMode="auto">
          <a:xfrm>
            <a:off x="7032104" y="2344391"/>
            <a:ext cx="4586273" cy="34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63847" y="1928812"/>
            <a:ext cx="60802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、排它性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习惯性违章是一种顽疾。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有习惯性违章的员工固守不良的传统做法，总认为自己的习惯性工作方式“管用”、“省力”，而不愿意接受新的工艺和操作方式，即使是被动参加过培训，但还是“旧习不改”。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 </a:t>
            </a:r>
            <a:endParaRPr lang="en-US" altLang="zh-CN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 idx="4294967295"/>
          </p:nvPr>
        </p:nvSpPr>
        <p:spPr>
          <a:xfrm>
            <a:off x="645095" y="161550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663847" y="1327987"/>
            <a:ext cx="3929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习惯性违章行为的特点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26415" y="5470525"/>
            <a:ext cx="770890" cy="1873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0685" y="45085"/>
            <a:ext cx="1753870" cy="1174750"/>
          </a:xfrm>
          <a:prstGeom prst="rect">
            <a:avLst/>
          </a:prstGeom>
        </p:spPr>
      </p:pic>
      <p:sp>
        <p:nvSpPr>
          <p:cNvPr id="10242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8053" y="1942420"/>
            <a:ext cx="5832648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4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、继承性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具有一定的生存土壤和环境。</a:t>
            </a:r>
            <a:endParaRPr lang="zh-CN" altLang="en-US" sz="20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    有些员工的习惯性违章行为并不是自己发明的，而是从一些老师傅身上“学”、“传”下来的。当他们看到一些老师傅违章作业既省力，又没出事故，也就盲目效仿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。</a:t>
            </a:r>
            <a:endParaRPr lang="en-US" altLang="zh-CN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  </a:t>
            </a: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例如：浸出车间消溶后，用明火检测是否合格，多个工厂曾沿用这种违规的做法。</a:t>
            </a:r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黑体" panose="02010609060101010101" pitchFamily="2" charset="-122"/>
              </a:rPr>
              <a:t> 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18435" name="标题 1"/>
          <p:cNvSpPr>
            <a:spLocks noGrp="1"/>
          </p:cNvSpPr>
          <p:nvPr>
            <p:ph type="title" idx="4294967295"/>
          </p:nvPr>
        </p:nvSpPr>
        <p:spPr>
          <a:xfrm>
            <a:off x="726953" y="226752"/>
            <a:ext cx="854075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kern="12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一、习惯性违章概述</a:t>
            </a:r>
            <a:endParaRPr lang="zh-CN" altLang="en-US" sz="2800" b="1" kern="12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648053" y="1313790"/>
            <a:ext cx="3929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习惯性违章行为的特点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pic>
        <p:nvPicPr>
          <p:cNvPr id="6" name="Picture 4" descr="res01_attpic_bri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6" y="2227340"/>
            <a:ext cx="4476256" cy="35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2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2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82"/>
</p:tagLst>
</file>

<file path=ppt/tags/tag156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8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184582"/>
  <p:tag name="KSO_WM_TAG_VERSION" val="1.0"/>
  <p:tag name="KSO_WM_BEAUTIFY_FLAG" val="#wm#"/>
  <p:tag name="KSO_WM_TEMPLATE_THUMBS_INDEX" val="1、6、12、14、4、5、13、20"/>
  <p:tag name="KSO_WM_TEMPLATE_SUBCATEGORY" val="0"/>
  <p:tag name="KSO_WM_TEMPLATE_MASTER_TYPE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23.xml><?xml version="1.0" encoding="utf-8"?>
<p:tagLst xmlns:p="http://schemas.openxmlformats.org/presentationml/2006/main">
  <p:tag name="KSO_WM_TEMPLATE_CATEGORY" val="custom"/>
  <p:tag name="KSO_WM_TEMPLATE_INDEX" val="20184582"/>
  <p:tag name="KSO_WM_UNIT_TYPE" val="a"/>
  <p:tag name="KSO_WM_UNIT_INDEX" val="1"/>
  <p:tag name="KSO_WM_UNIT_ID" val="custom20184582_1*a*1"/>
  <p:tag name="KSO_WM_UNIT_LAYERLEVEL" val="1"/>
  <p:tag name="KSO_WM_UNIT_VALUE" val="9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个人述职报告"/>
  <p:tag name="KSO_WM_UNIT_NOCLEAR" val="0"/>
  <p:tag name="KSO_WM_UNIT_DIAGRAM_ISNUMVISUAL" val="0"/>
  <p:tag name="KSO_WM_UNIT_DIAGRAM_ISREFERUNIT" val="0"/>
  <p:tag name="KSO_WM_UNIT_ISNUMDGMTITLE" val="0"/>
</p:tagLst>
</file>

<file path=ppt/tags/tag224.xml><?xml version="1.0" encoding="utf-8"?>
<p:tagLst xmlns:p="http://schemas.openxmlformats.org/presentationml/2006/main">
  <p:tag name="KSO_WM_TEMPLATE_CATEGORY" val="custom"/>
  <p:tag name="KSO_WM_TEMPLATE_INDEX" val="20184582"/>
  <p:tag name="KSO_WM_TAG_VERSION" val="1.0"/>
  <p:tag name="KSO_WM_SLIDE_ID" val="custom20184582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6、12、14、4、5、13、20"/>
  <p:tag name="KSO_WM_TEMPLATE_SUBCATEGORY" val="0"/>
  <p:tag name="KSO_WM_SLIDE_SUBTYPE" val="pureTxt"/>
  <p:tag name="KSO_WM_TEMPLATE_MASTER_TYPE" val="1"/>
  <p:tag name="KSO_WM_TEMPLATE_COLOR_TYPE" val="0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8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3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43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48"/>
  <p:tag name="KSO_WM_UNIT_TEXT_FILL_FORE_SCHEMECOLOR_INDEX_3_TRANS" val="0"/>
  <p:tag name="KSO_WM_UNIT_TEXT_FILL_FORE_SCHEMECOLOR_INDEX_4_BRIGHTNESS" val="0"/>
  <p:tag name="KSO_WM_UNIT_TEXT_FILL_FORE_SCHEMECOLOR_INDEX_4" val="8"/>
  <p:tag name="KSO_WM_UNIT_TEXT_FILL_FORE_SCHEMECOLOR_INDEX_4_POS" val="1"/>
  <p:tag name="KSO_WM_UNIT_TEXT_FILL_FORE_SCHEMECOLOR_INDEX_4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UNIT_TEXT_FORE_SCHEMECOLOR_INDEX_BRIGHTNESS" val="0"/>
  <p:tag name="KSO_WM_UNIT_TEXT_FORE_SCHEMECOLOR_INDEX" val="8"/>
  <p:tag name="KSO_WM_UNIT_TEXT_LINE_FILL_TYPE" val="2"/>
</p:tagLst>
</file>

<file path=ppt/tags/tag242.xml><?xml version="1.0" encoding="utf-8"?>
<p:tagLst xmlns:p="http://schemas.openxmlformats.org/presentationml/2006/main"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43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48"/>
  <p:tag name="KSO_WM_UNIT_TEXT_FILL_FORE_SCHEMECOLOR_INDEX_3_TRANS" val="0"/>
  <p:tag name="KSO_WM_UNIT_TEXT_FILL_FORE_SCHEMECOLOR_INDEX_4_BRIGHTNESS" val="0"/>
  <p:tag name="KSO_WM_UNIT_TEXT_FILL_FORE_SCHEMECOLOR_INDEX_4" val="8"/>
  <p:tag name="KSO_WM_UNIT_TEXT_FILL_FORE_SCHEMECOLOR_INDEX_4_POS" val="1"/>
  <p:tag name="KSO_WM_UNIT_TEXT_FILL_FORE_SCHEMECOLOR_INDEX_4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UNIT_TEXT_FORE_SCHEMECOLOR_INDEX_BRIGHTNESS" val="0"/>
  <p:tag name="KSO_WM_UNIT_TEXT_FORE_SCHEMECOLOR_INDEX" val="8"/>
  <p:tag name="KSO_WM_UNIT_TEXT_LINE_FILL_TYPE" val="2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43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48"/>
  <p:tag name="KSO_WM_UNIT_TEXT_FILL_FORE_SCHEMECOLOR_INDEX_3_TRANS" val="0"/>
  <p:tag name="KSO_WM_UNIT_TEXT_FILL_FORE_SCHEMECOLOR_INDEX_4_BRIGHTNESS" val="0"/>
  <p:tag name="KSO_WM_UNIT_TEXT_FILL_FORE_SCHEMECOLOR_INDEX_4" val="8"/>
  <p:tag name="KSO_WM_UNIT_TEXT_FILL_FORE_SCHEMECOLOR_INDEX_4_POS" val="1"/>
  <p:tag name="KSO_WM_UNIT_TEXT_FILL_FORE_SCHEMECOLOR_INDEX_4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UNIT_TEXT_FORE_SCHEMECOLOR_INDEX_BRIGHTNESS" val="0"/>
  <p:tag name="KSO_WM_UNIT_TEXT_FORE_SCHEMECOLOR_INDEX" val="8"/>
  <p:tag name="KSO_WM_UNIT_TEXT_LINE_FILL_TYPE" val="2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4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4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5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5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5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6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65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6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69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73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7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77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7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81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8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85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8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89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9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296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9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0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0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0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1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1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1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21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24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2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28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2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32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3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36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3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4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4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4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5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5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5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61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6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6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7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76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7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8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9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9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399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40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40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  <p:tag name="KSO_WM_UNIT_TYPE" val="i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  <p:tag name="KSO_WM_UNIT_TYPE" val="i"/>
</p:tagLst>
</file>

<file path=ppt/tags/tag409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11.xml><?xml version="1.0" encoding="utf-8"?>
<p:tagLst xmlns:p="http://schemas.openxmlformats.org/presentationml/2006/main">
  <p:tag name="KSO_WPP_MARK_KEY" val="4a40fc48-dbdc-4146-8eaf-4d7de5edc841"/>
  <p:tag name="COMMONDATA" val="eyJoZGlkIjoiZGNjNzY5OWZiZjc5NDcwYmI3ZjA1YjQ5MjEyOGU4ODUifQ=="/>
  <p:tag name="commondata" val="eyJoZGlkIjoiM2Q4Y2M0MTAxMGRmZTZkMWUzZjg0NGZmZDVmMDc3NjUifQ=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cb2d019-cc0e-4526-9815-1a56d0991d0b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3b929a0-a825-4e89-b2f8-03feec877e5b}"/>
</p:tagLst>
</file>

<file path=ppt/tags/tag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8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4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</p:tagLst>
</file>

<file path=ppt/tags/tag9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23">
  <a:themeElements>
    <a:clrScheme name="">
      <a:dk1>
        <a:srgbClr val="000000"/>
      </a:dk1>
      <a:lt1>
        <a:srgbClr val="FFFFFF"/>
      </a:lt1>
      <a:dk2>
        <a:srgbClr val="FA1E0E"/>
      </a:dk2>
      <a:lt2>
        <a:srgbClr val="FFFFFF"/>
      </a:lt2>
      <a:accent1>
        <a:srgbClr val="8C0000"/>
      </a:accent1>
      <a:accent2>
        <a:srgbClr val="BD2000"/>
      </a:accent2>
      <a:accent3>
        <a:srgbClr val="FA1E0E"/>
      </a:accent3>
      <a:accent4>
        <a:srgbClr val="FF910F"/>
      </a:accent4>
      <a:accent5>
        <a:srgbClr val="FFBE0F"/>
      </a:accent5>
      <a:accent6>
        <a:srgbClr val="FFDB7B"/>
      </a:accent6>
      <a:hlink>
        <a:srgbClr val="5FCBFB"/>
      </a:hlink>
      <a:folHlink>
        <a:srgbClr val="B759BC"/>
      </a:folHlink>
    </a:clrScheme>
    <a:fontScheme name="4de34vli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 公众号:安全生产管理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7696</Words>
  <Application>WPS 演示</Application>
  <PresentationFormat>自定义</PresentationFormat>
  <Paragraphs>415</Paragraphs>
  <Slides>54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Wingdings</vt:lpstr>
      <vt:lpstr>Times New Roman</vt:lpstr>
      <vt:lpstr>华文隶书</vt:lpstr>
      <vt:lpstr>黑体</vt:lpstr>
      <vt:lpstr>Arial Unicode MS</vt:lpstr>
      <vt:lpstr>Calibri</vt:lpstr>
      <vt:lpstr>123</vt:lpstr>
      <vt:lpstr>免费资料关注 公众号:安全生产管理</vt:lpstr>
      <vt:lpstr>PowerPoint 演示文稿</vt:lpstr>
      <vt:lpstr>PowerPoint 演示文稿</vt:lpstr>
      <vt:lpstr>一个并不好笑的故事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一、习惯性违章概述</vt:lpstr>
      <vt:lpstr>     习惯性违章之一：进入生产环境未按规定穿戴劳动保护用品或穿戴不规范。如焊接、打磨、切割、使用砂轮时，不戴防护镜。</vt:lpstr>
      <vt:lpstr>PowerPoint 演示文稿</vt:lpstr>
      <vt:lpstr>      习惯性违章之三：未停机、泄压即违规维修作业；未找或未等监护人来，擅自单人进行操作。 </vt:lpstr>
      <vt:lpstr>     习惯性违章之四：选用工具不当；随意放置作业设施；忽视设施的工具维护保养和使用前安全检查。</vt:lpstr>
      <vt:lpstr>习惯性违章之五：易燃、易爆、有毒、有害废弃物随意扔、倒或排放。 </vt:lpstr>
      <vt:lpstr>      习惯性违章之六：进入易燃易爆环境未按规定做消除静电处理、携带火种或接打手机。 </vt:lpstr>
      <vt:lpstr>      习惯性违章之七：不按规定程序操作，图省事、走捷径。</vt:lpstr>
      <vt:lpstr>       习惯性违章之八：疲劳驾驶、驾驶时不系安全带或接打手机，超速，超载或客货混运。</vt:lpstr>
      <vt:lpstr>      习惯性违章之九：在安全通道上随意放置物品，锁闭，造成通道封闭或阻塞</vt:lpstr>
      <vt:lpstr>      习惯性违章之十：进入有限空间或可能存在有毒有害、易燃易爆气体空间作业前，未按规定进行检测，未配备必要的防护用品、未设立监护人。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免费资料关注公众号:安全生产管理</cp:keywords>
  <dc:description>免费资料关注公众号:安全生产管理</dc:description>
  <dc:subject>免费资料关注公众号:安全生产管理</dc:subject>
  <cp:category>免费资料关注公众号:安全生产管理</cp:category>
  <cp:lastModifiedBy>Vivian</cp:lastModifiedBy>
  <cp:revision>209</cp:revision>
  <dcterms:created xsi:type="dcterms:W3CDTF">2007-01-17T10:50:00Z</dcterms:created>
  <dcterms:modified xsi:type="dcterms:W3CDTF">2023-12-11T09:04:25Z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A192924613C340D7AAFA5A35013AAFE4</vt:lpwstr>
  </property>
</Properties>
</file>